
<file path=[Content_Types].xml><?xml version="1.0" encoding="utf-8"?>
<Types xmlns="http://schemas.openxmlformats.org/package/2006/content-types">
  <Default Extension="png" ContentType="image/png"/>
  <Default Extension="mp3" ContentType="audio/unknown"/>
  <Default Extension="svg" ContentType="image/svg+xml"/>
  <Default Extension="jpeg" ContentType="image/jpeg"/>
  <Default Extension="emf" ContentType="image/x-emf"/>
  <Default Extension="rels" ContentType="application/vnd.openxmlformats-package.relationships+xml"/>
  <Default Extension="xml" ContentType="application/xml"/>
  <Default Extension="mp4" ContentType="video/unknown"/>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58" r:id="rId6"/>
    <p:sldId id="257" r:id="rId7"/>
    <p:sldId id="527" r:id="rId8"/>
    <p:sldId id="522" r:id="rId9"/>
    <p:sldId id="521" r:id="rId10"/>
    <p:sldId id="526" r:id="rId11"/>
    <p:sldId id="529" r:id="rId12"/>
    <p:sldId id="528" r:id="rId13"/>
    <p:sldId id="564" r:id="rId14"/>
    <p:sldId id="530" r:id="rId15"/>
    <p:sldId id="561" r:id="rId16"/>
    <p:sldId id="531" r:id="rId17"/>
    <p:sldId id="532" r:id="rId18"/>
    <p:sldId id="533" r:id="rId19"/>
    <p:sldId id="534" r:id="rId20"/>
    <p:sldId id="565" r:id="rId21"/>
    <p:sldId id="535" r:id="rId22"/>
    <p:sldId id="536" r:id="rId23"/>
    <p:sldId id="566" r:id="rId24"/>
    <p:sldId id="523" r:id="rId25"/>
    <p:sldId id="524" r:id="rId26"/>
    <p:sldId id="525" r:id="rId27"/>
    <p:sldId id="537" r:id="rId28"/>
    <p:sldId id="538" r:id="rId29"/>
    <p:sldId id="539" r:id="rId30"/>
    <p:sldId id="540" r:id="rId31"/>
    <p:sldId id="562" r:id="rId32"/>
    <p:sldId id="541" r:id="rId33"/>
    <p:sldId id="542" r:id="rId34"/>
    <p:sldId id="543" r:id="rId35"/>
    <p:sldId id="544" r:id="rId36"/>
    <p:sldId id="545" r:id="rId37"/>
    <p:sldId id="546" r:id="rId38"/>
    <p:sldId id="547" r:id="rId39"/>
    <p:sldId id="563" r:id="rId40"/>
    <p:sldId id="548" r:id="rId41"/>
    <p:sldId id="549" r:id="rId42"/>
    <p:sldId id="550" r:id="rId43"/>
    <p:sldId id="559" r:id="rId44"/>
    <p:sldId id="552" r:id="rId45"/>
    <p:sldId id="554" r:id="rId46"/>
    <p:sldId id="555" r:id="rId47"/>
    <p:sldId id="556" r:id="rId48"/>
    <p:sldId id="557" r:id="rId49"/>
    <p:sldId id="553"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257"/>
            <p14:sldId id="527"/>
            <p14:sldId id="522"/>
            <p14:sldId id="521"/>
            <p14:sldId id="526"/>
            <p14:sldId id="529"/>
            <p14:sldId id="528"/>
            <p14:sldId id="564"/>
            <p14:sldId id="530"/>
            <p14:sldId id="561"/>
            <p14:sldId id="531"/>
            <p14:sldId id="532"/>
            <p14:sldId id="533"/>
            <p14:sldId id="534"/>
            <p14:sldId id="565"/>
            <p14:sldId id="535"/>
            <p14:sldId id="536"/>
            <p14:sldId id="566"/>
            <p14:sldId id="523"/>
            <p14:sldId id="524"/>
            <p14:sldId id="525"/>
            <p14:sldId id="537"/>
            <p14:sldId id="538"/>
            <p14:sldId id="539"/>
            <p14:sldId id="540"/>
            <p14:sldId id="562"/>
            <p14:sldId id="541"/>
            <p14:sldId id="542"/>
            <p14:sldId id="543"/>
            <p14:sldId id="544"/>
            <p14:sldId id="545"/>
            <p14:sldId id="546"/>
            <p14:sldId id="547"/>
            <p14:sldId id="563"/>
            <p14:sldId id="548"/>
            <p14:sldId id="549"/>
            <p14:sldId id="550"/>
            <p14:sldId id="559"/>
            <p14:sldId id="552"/>
            <p14:sldId id="554"/>
            <p14:sldId id="555"/>
            <p14:sldId id="556"/>
            <p14:sldId id="557"/>
            <p14:sldId id="553"/>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3178"/>
    <p:restoredTop sz="94697"/>
  </p:normalViewPr>
  <p:slideViewPr>
    <p:cSldViewPr snapToGrid="0">
      <p:cViewPr>
        <p:scale>
          <a:sx n="73" d="100"/>
          <a:sy n="73" d="100"/>
        </p:scale>
        <p:origin x="-126" y="16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783162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a:t>
            </a:fld>
            <a:endParaRPr lang="en-US" dirty="0"/>
          </a:p>
        </p:txBody>
      </p:sp>
    </p:spTree>
    <p:extLst>
      <p:ext uri="{BB962C8B-B14F-4D97-AF65-F5344CB8AC3E}">
        <p14:creationId xmlns:p14="http://schemas.microsoft.com/office/powerpoint/2010/main" val="36261428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35</a:t>
            </a:fld>
            <a:endParaRPr lang="en-US" dirty="0"/>
          </a:p>
        </p:txBody>
      </p:sp>
    </p:spTree>
    <p:extLst>
      <p:ext uri="{BB962C8B-B14F-4D97-AF65-F5344CB8AC3E}">
        <p14:creationId xmlns:p14="http://schemas.microsoft.com/office/powerpoint/2010/main" val="659689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36</a:t>
            </a:fld>
            <a:endParaRPr lang="en-US" dirty="0"/>
          </a:p>
        </p:txBody>
      </p:sp>
    </p:spTree>
    <p:extLst>
      <p:ext uri="{BB962C8B-B14F-4D97-AF65-F5344CB8AC3E}">
        <p14:creationId xmlns:p14="http://schemas.microsoft.com/office/powerpoint/2010/main" val="27279418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732293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78038" y="373284"/>
            <a:ext cx="10515600" cy="1325563"/>
          </a:xfrm>
        </p:spPr>
        <p:txBody>
          <a:bodyPr/>
          <a:lstStyle>
            <a:lvl1pPr>
              <a:defRPr b="1">
                <a:solidFill>
                  <a:schemeClr val="tx1"/>
                </a:solidFill>
                <a:latin typeface="+mn-lt"/>
              </a:defRPr>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xmlns="" id="{80CAD64C-E529-A7AA-537A-3278D8CB76A2}"/>
              </a:ext>
            </a:extLst>
          </p:cNvPr>
          <p:cNvPicPr>
            <a:picLocks noChangeAspect="1"/>
          </p:cNvPicPr>
          <p:nvPr/>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174059" cy="10151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media" Target="../media/media3.mp3"/><Relationship Id="rId7" Type="http://schemas.openxmlformats.org/officeDocument/2006/relationships/image" Target="../media/image15.png"/><Relationship Id="rId2" Type="http://schemas.microsoft.com/office/2007/relationships/media" Target="../media/media2.mp3"/><Relationship Id="rId1" Type="http://schemas.openxmlformats.org/officeDocument/2006/relationships/audio" Target="NULL" TargetMode="External"/><Relationship Id="rId6" Type="http://schemas.openxmlformats.org/officeDocument/2006/relationships/image" Target="../media/image9.png"/><Relationship Id="rId5" Type="http://schemas.openxmlformats.org/officeDocument/2006/relationships/slideLayout" Target="../slideLayouts/slideLayout7.xml"/><Relationship Id="rId4" Type="http://schemas.openxmlformats.org/officeDocument/2006/relationships/audio" Target="../media/media3.mp3"/></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media" Target="../media/media5.mp3"/><Relationship Id="rId2" Type="http://schemas.microsoft.com/office/2007/relationships/media" Target="../media/media4.mp3"/><Relationship Id="rId1" Type="http://schemas.openxmlformats.org/officeDocument/2006/relationships/audio" Target="NULL" TargetMode="External"/><Relationship Id="rId6" Type="http://schemas.openxmlformats.org/officeDocument/2006/relationships/image" Target="../media/image9.png"/><Relationship Id="rId5" Type="http://schemas.openxmlformats.org/officeDocument/2006/relationships/slideLayout" Target="../slideLayouts/slideLayout7.xml"/><Relationship Id="rId4" Type="http://schemas.openxmlformats.org/officeDocument/2006/relationships/audio" Target="../media/media5.mp3"/></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p3"/><Relationship Id="rId1" Type="http://schemas.microsoft.com/office/2007/relationships/media" Target="../media/media6.mp3"/><Relationship Id="rId5" Type="http://schemas.openxmlformats.org/officeDocument/2006/relationships/image" Target="../media/image9.pn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32.png"/></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3.xml"/><Relationship Id="rId5" Type="http://schemas.openxmlformats.org/officeDocument/2006/relationships/image" Target="../media/image42.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29268" y="4465159"/>
            <a:ext cx="5216525" cy="398780"/>
          </a:xfrm>
          <a:prstGeom prst="rect">
            <a:avLst/>
          </a:prstGeom>
          <a:noFill/>
        </p:spPr>
        <p:txBody>
          <a:bodyPr wrap="square" rtlCol="0">
            <a:spAutoFit/>
          </a:bodyPr>
          <a:lstStyle/>
          <a:p>
            <a:r>
              <a:rPr lang="en-US" sz="2000" dirty="0">
                <a:latin typeface="Alexandria" charset="0"/>
                <a:cs typeface="Alexandria" charset="0"/>
              </a:rPr>
              <a:t>Prepared by Thana Ahmed</a:t>
            </a:r>
          </a:p>
        </p:txBody>
      </p:sp>
      <p:sp>
        <p:nvSpPr>
          <p:cNvPr id="31" name="TextBox 30"/>
          <p:cNvSpPr txBox="1"/>
          <p:nvPr/>
        </p:nvSpPr>
        <p:spPr>
          <a:xfrm>
            <a:off x="245112" y="987284"/>
            <a:ext cx="5300681" cy="3477875"/>
          </a:xfrm>
          <a:prstGeom prst="rect">
            <a:avLst/>
          </a:prstGeom>
          <a:noFill/>
        </p:spPr>
        <p:txBody>
          <a:bodyPr wrap="square" rtlCol="0">
            <a:spAutoFit/>
          </a:bodyPr>
          <a:lstStyle/>
          <a:p>
            <a:r>
              <a:rPr lang="en-US" sz="4400" b="1" dirty="0">
                <a:solidFill>
                  <a:srgbClr val="00B0F0"/>
                </a:solidFill>
                <a:latin typeface="Alexandria" charset="0"/>
                <a:cs typeface="Alexandria" charset="0"/>
              </a:rPr>
              <a:t>Integrated Marketing Communication</a:t>
            </a:r>
          </a:p>
          <a:p>
            <a:r>
              <a:rPr lang="ar-SA" sz="4400" b="1" dirty="0">
                <a:solidFill>
                  <a:srgbClr val="00B0F0"/>
                </a:solidFill>
                <a:latin typeface="Alexandria" charset="0"/>
                <a:cs typeface="Alexandria" charset="0"/>
              </a:rPr>
              <a:t>الاتصالات التسويقية المتكاملة</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08</a:t>
            </a:r>
          </a:p>
        </p:txBody>
      </p:sp>
      <p:sp>
        <p:nvSpPr>
          <p:cNvPr id="46" name="TextBox 45"/>
          <p:cNvSpPr txBox="1"/>
          <p:nvPr/>
        </p:nvSpPr>
        <p:spPr>
          <a:xfrm>
            <a:off x="329269" y="5104240"/>
            <a:ext cx="2938625" cy="707886"/>
          </a:xfrm>
          <a:prstGeom prst="rect">
            <a:avLst/>
          </a:prstGeom>
          <a:noFill/>
        </p:spPr>
        <p:txBody>
          <a:bodyPr wrap="none" rtlCol="0">
            <a:spAutoFit/>
          </a:bodyPr>
          <a:lstStyle/>
          <a:p>
            <a:r>
              <a:rPr lang="en-US" sz="2000" dirty="0">
                <a:cs typeface="Tajawal Medium" panose="00000600000000000000" pitchFamily="2" charset="-78"/>
              </a:rPr>
              <a:t>MGM204</a:t>
            </a:r>
          </a:p>
          <a:p>
            <a:r>
              <a:rPr lang="en-US" sz="2000" dirty="0">
                <a:latin typeface="Alexandria" charset="0"/>
                <a:cs typeface="Alexandria" charset="0"/>
              </a:rPr>
              <a:t>PRINCIPLE OF MARKETING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ECABEAA2-A35A-47C4-9BFA-C005F9DF2848}"/>
              </a:ext>
            </a:extLst>
          </p:cNvPr>
          <p:cNvSpPr txBox="1">
            <a:spLocks noGrp="1"/>
          </p:cNvSpPr>
          <p:nvPr>
            <p:ph type="title"/>
          </p:nvPr>
        </p:nvSpPr>
        <p:spPr>
          <a:xfrm>
            <a:off x="4775040" y="-36281"/>
            <a:ext cx="10520702" cy="1325563"/>
          </a:xfrm>
          <a:prstGeom prst="rect">
            <a:avLst/>
          </a:prstGeom>
        </p:spPr>
        <p:txBody>
          <a:bodyPr vert="horz" lIns="91440" tIns="45720" rIns="91440" bIns="45720" rtlCol="0" anchor="ctr">
            <a:normAutofit/>
          </a:bodyPr>
          <a:lstStyle/>
          <a:p>
            <a:r>
              <a:rPr lang="en-US" kern="1200" dirty="0">
                <a:solidFill>
                  <a:srgbClr val="C00000"/>
                </a:solidFill>
                <a:ea typeface="+mj-ea"/>
                <a:cs typeface="+mj-cs"/>
              </a:rPr>
              <a:t>CONTENT</a:t>
            </a:r>
          </a:p>
        </p:txBody>
      </p:sp>
      <p:sp>
        <p:nvSpPr>
          <p:cNvPr id="6" name="TextBox 5">
            <a:extLst>
              <a:ext uri="{FF2B5EF4-FFF2-40B4-BE49-F238E27FC236}">
                <a16:creationId xmlns:a16="http://schemas.microsoft.com/office/drawing/2014/main" xmlns="" id="{51948DE7-108A-4553-BE0E-544D77D738C8}"/>
              </a:ext>
            </a:extLst>
          </p:cNvPr>
          <p:cNvSpPr txBox="1"/>
          <p:nvPr/>
        </p:nvSpPr>
        <p:spPr>
          <a:xfrm>
            <a:off x="360608" y="1184856"/>
            <a:ext cx="6533487" cy="5673143"/>
          </a:xfrm>
          <a:prstGeom prst="rect">
            <a:avLst/>
          </a:prstGeom>
        </p:spPr>
        <p:txBody>
          <a:bodyPr vert="horz" lIns="91440" tIns="45720" rIns="91440" bIns="45720" rtlCol="0">
            <a:normAutofit/>
          </a:bodyPr>
          <a:lstStyle/>
          <a:p>
            <a:pPr marL="571500" indent="-457200">
              <a:lnSpc>
                <a:spcPct val="90000"/>
              </a:lnSpc>
              <a:spcAft>
                <a:spcPts val="600"/>
              </a:spcAft>
              <a:buFont typeface="+mj-lt"/>
              <a:buAutoNum type="arabicPeriod"/>
            </a:pPr>
            <a:r>
              <a:rPr lang="en-US" sz="2800" b="1" dirty="0"/>
              <a:t>Defining Promotion</a:t>
            </a:r>
          </a:p>
          <a:p>
            <a:pPr marL="571500" indent="-457200">
              <a:lnSpc>
                <a:spcPct val="90000"/>
              </a:lnSpc>
              <a:spcAft>
                <a:spcPts val="600"/>
              </a:spcAft>
              <a:buFont typeface="+mj-lt"/>
              <a:buAutoNum type="arabicPeriod"/>
            </a:pPr>
            <a:r>
              <a:rPr lang="en-US" sz="2800" b="1" dirty="0"/>
              <a:t>Integrated Marketing communications</a:t>
            </a:r>
          </a:p>
          <a:p>
            <a:pPr marL="571500" indent="-457200">
              <a:lnSpc>
                <a:spcPct val="90000"/>
              </a:lnSpc>
              <a:spcAft>
                <a:spcPts val="600"/>
              </a:spcAft>
              <a:buFont typeface="+mj-lt"/>
              <a:buAutoNum type="arabicPeriod"/>
            </a:pPr>
            <a:r>
              <a:rPr lang="en-US" sz="2800" b="1" dirty="0"/>
              <a:t>The Promotion Mix</a:t>
            </a:r>
          </a:p>
          <a:p>
            <a:pPr marL="571500" indent="-457200">
              <a:lnSpc>
                <a:spcPct val="90000"/>
              </a:lnSpc>
              <a:spcAft>
                <a:spcPts val="600"/>
              </a:spcAft>
              <a:buFont typeface="+mj-lt"/>
              <a:buAutoNum type="arabicPeriod"/>
            </a:pPr>
            <a:r>
              <a:rPr lang="en-US" sz="2800" b="1" dirty="0"/>
              <a:t>The nature of each promotion tool</a:t>
            </a:r>
          </a:p>
          <a:p>
            <a:pPr marL="571500" indent="-457200">
              <a:lnSpc>
                <a:spcPct val="90000"/>
              </a:lnSpc>
              <a:spcAft>
                <a:spcPts val="600"/>
              </a:spcAft>
              <a:buFont typeface="+mj-lt"/>
              <a:buAutoNum type="arabicPeriod"/>
            </a:pPr>
            <a:r>
              <a:rPr lang="en-US" sz="2800" b="1" dirty="0"/>
              <a:t>Promotion Mix strategies</a:t>
            </a:r>
          </a:p>
          <a:p>
            <a:pPr marL="571500" indent="-457200">
              <a:lnSpc>
                <a:spcPct val="90000"/>
              </a:lnSpc>
              <a:spcAft>
                <a:spcPts val="600"/>
              </a:spcAft>
              <a:buFont typeface="+mj-lt"/>
              <a:buAutoNum type="arabicPeriod"/>
            </a:pPr>
            <a:r>
              <a:rPr lang="en-US" sz="2800" b="1" dirty="0"/>
              <a:t>Advertising</a:t>
            </a:r>
          </a:p>
          <a:p>
            <a:pPr marL="628650" indent="-514350" algn="r" rtl="1">
              <a:lnSpc>
                <a:spcPct val="90000"/>
              </a:lnSpc>
              <a:spcAft>
                <a:spcPts val="600"/>
              </a:spcAft>
              <a:buFont typeface="Arial" panose="020B0604020202020204" pitchFamily="34" charset="0"/>
              <a:buChar char="•"/>
            </a:pPr>
            <a:r>
              <a:rPr lang="ar-SA" sz="2800" b="1" dirty="0"/>
              <a:t>تعريف الترويج</a:t>
            </a:r>
          </a:p>
          <a:p>
            <a:pPr marL="628650" indent="-514350" algn="r" rtl="1">
              <a:lnSpc>
                <a:spcPct val="90000"/>
              </a:lnSpc>
              <a:spcAft>
                <a:spcPts val="600"/>
              </a:spcAft>
              <a:buFont typeface="Arial" panose="020B0604020202020204" pitchFamily="34" charset="0"/>
              <a:buChar char="•"/>
            </a:pPr>
            <a:r>
              <a:rPr lang="ar-SA" sz="2800" b="1" dirty="0"/>
              <a:t>اتصالات التسويق المتكاملة</a:t>
            </a:r>
          </a:p>
          <a:p>
            <a:pPr marL="628650" indent="-514350" algn="r" rtl="1">
              <a:lnSpc>
                <a:spcPct val="90000"/>
              </a:lnSpc>
              <a:spcAft>
                <a:spcPts val="600"/>
              </a:spcAft>
              <a:buFont typeface="Arial" panose="020B0604020202020204" pitchFamily="34" charset="0"/>
              <a:buChar char="•"/>
            </a:pPr>
            <a:r>
              <a:rPr lang="ar-SA" sz="2800" b="1" dirty="0"/>
              <a:t>مزيج الترويج</a:t>
            </a:r>
          </a:p>
          <a:p>
            <a:pPr marL="628650" indent="-514350" algn="r" rtl="1">
              <a:lnSpc>
                <a:spcPct val="90000"/>
              </a:lnSpc>
              <a:spcAft>
                <a:spcPts val="600"/>
              </a:spcAft>
              <a:buFont typeface="Arial" panose="020B0604020202020204" pitchFamily="34" charset="0"/>
              <a:buChar char="•"/>
            </a:pPr>
            <a:r>
              <a:rPr lang="ar-SA" sz="2800" b="1" dirty="0"/>
              <a:t>طبيعة كل أداة ترويجية</a:t>
            </a:r>
          </a:p>
          <a:p>
            <a:pPr marL="628650" indent="-514350" algn="r" rtl="1">
              <a:lnSpc>
                <a:spcPct val="90000"/>
              </a:lnSpc>
              <a:spcAft>
                <a:spcPts val="600"/>
              </a:spcAft>
              <a:buFont typeface="Arial" panose="020B0604020202020204" pitchFamily="34" charset="0"/>
              <a:buChar char="•"/>
            </a:pPr>
            <a:r>
              <a:rPr lang="ar-SA" sz="2800" b="1" dirty="0"/>
              <a:t>استراتيجيات مزيج الترويج</a:t>
            </a:r>
          </a:p>
          <a:p>
            <a:pPr marL="628650" indent="-514350" algn="r" rtl="1">
              <a:lnSpc>
                <a:spcPct val="90000"/>
              </a:lnSpc>
              <a:spcAft>
                <a:spcPts val="600"/>
              </a:spcAft>
              <a:buFont typeface="Arial" panose="020B0604020202020204" pitchFamily="34" charset="0"/>
              <a:buChar char="•"/>
            </a:pPr>
            <a:r>
              <a:rPr lang="ar-SA" sz="2800" b="1" dirty="0"/>
              <a:t>الإعلان</a:t>
            </a:r>
            <a:endParaRPr lang="en-US" sz="2800" b="1" dirty="0"/>
          </a:p>
          <a:p>
            <a:pPr marL="571500" indent="-457200">
              <a:lnSpc>
                <a:spcPct val="90000"/>
              </a:lnSpc>
              <a:spcAft>
                <a:spcPts val="600"/>
              </a:spcAft>
              <a:buFont typeface="+mj-lt"/>
              <a:buAutoNum type="arabicPeriod"/>
            </a:pPr>
            <a:endParaRPr lang="en-US" sz="2800" b="1" i="0" u="none" strike="noStrike" baseline="0" dirty="0"/>
          </a:p>
          <a:p>
            <a:pPr marL="571500" indent="-457200">
              <a:lnSpc>
                <a:spcPct val="90000"/>
              </a:lnSpc>
              <a:spcAft>
                <a:spcPts val="600"/>
              </a:spcAft>
              <a:buFont typeface="+mj-lt"/>
              <a:buAutoNum type="arabicPeriod"/>
            </a:pPr>
            <a:endParaRPr lang="en-US" sz="2800" dirty="0"/>
          </a:p>
          <a:p>
            <a:pPr marL="571500" indent="-457200">
              <a:lnSpc>
                <a:spcPct val="90000"/>
              </a:lnSpc>
              <a:spcAft>
                <a:spcPts val="600"/>
              </a:spcAft>
              <a:buFont typeface="+mj-lt"/>
              <a:buAutoNum type="arabicPeriod"/>
            </a:pPr>
            <a:endParaRPr lang="en-US" sz="2800" dirty="0"/>
          </a:p>
        </p:txBody>
      </p:sp>
      <p:pic>
        <p:nvPicPr>
          <p:cNvPr id="7" name="Picture 6">
            <a:extLst>
              <a:ext uri="{FF2B5EF4-FFF2-40B4-BE49-F238E27FC236}">
                <a16:creationId xmlns:a16="http://schemas.microsoft.com/office/drawing/2014/main" xmlns="" id="{B811D696-40AA-48B0-914A-CBED38CDA423}"/>
              </a:ext>
            </a:extLst>
          </p:cNvPr>
          <p:cNvPicPr>
            <a:picLocks noChangeAspect="1"/>
          </p:cNvPicPr>
          <p:nvPr/>
        </p:nvPicPr>
        <p:blipFill>
          <a:blip r:embed="rId3"/>
          <a:stretch>
            <a:fillRect/>
          </a:stretch>
        </p:blipFill>
        <p:spPr>
          <a:xfrm>
            <a:off x="7256030" y="1289282"/>
            <a:ext cx="4935970" cy="5289648"/>
          </a:xfrm>
          <a:prstGeom prst="rect">
            <a:avLst/>
          </a:prstGeom>
        </p:spPr>
      </p:pic>
    </p:spTree>
    <p:extLst>
      <p:ext uri="{BB962C8B-B14F-4D97-AF65-F5344CB8AC3E}">
        <p14:creationId xmlns:p14="http://schemas.microsoft.com/office/powerpoint/2010/main" val="2792946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80334" y="210326"/>
            <a:ext cx="9632859" cy="1084534"/>
          </a:xfrm>
        </p:spPr>
        <p:txBody>
          <a:bodyPr>
            <a:noAutofit/>
          </a:bodyPr>
          <a:lstStyle/>
          <a:p>
            <a:r>
              <a:rPr lang="en-US" sz="4400" dirty="0"/>
              <a:t/>
            </a:r>
            <a:br>
              <a:rPr lang="en-US" sz="4400" dirty="0"/>
            </a:br>
            <a:r>
              <a:rPr lang="en-US" sz="4400" dirty="0"/>
              <a:t>1. </a:t>
            </a:r>
            <a:r>
              <a:rPr lang="en-US" dirty="0"/>
              <a:t>Defining </a:t>
            </a:r>
            <a:r>
              <a:rPr lang="en-US" sz="4400" dirty="0"/>
              <a:t>Promotion</a:t>
            </a:r>
            <a:br>
              <a:rPr lang="en-US" sz="4400" dirty="0"/>
            </a:br>
            <a:endParaRPr lang="ar-SA" sz="4400" dirty="0"/>
          </a:p>
        </p:txBody>
      </p:sp>
      <p:sp>
        <p:nvSpPr>
          <p:cNvPr id="3" name="Content Placeholder 2"/>
          <p:cNvSpPr>
            <a:spLocks noGrp="1"/>
          </p:cNvSpPr>
          <p:nvPr>
            <p:ph idx="1"/>
          </p:nvPr>
        </p:nvSpPr>
        <p:spPr>
          <a:xfrm>
            <a:off x="373487" y="1120462"/>
            <a:ext cx="11590986" cy="5486400"/>
          </a:xfrm>
        </p:spPr>
        <p:txBody>
          <a:bodyPr anchor="ctr">
            <a:normAutofit/>
          </a:bodyPr>
          <a:lstStyle/>
          <a:p>
            <a:r>
              <a:rPr lang="en-US" sz="2000" b="1" dirty="0"/>
              <a:t>Refers to any type of marketing communication used to inform or persuade target audiences for a product, service, brand or issue. It helps marketers to create a distinctive place in customers' mind.</a:t>
            </a:r>
          </a:p>
          <a:p>
            <a:r>
              <a:rPr lang="en-US" sz="2000" b="1" dirty="0">
                <a:solidFill>
                  <a:srgbClr val="FF0000"/>
                </a:solidFill>
              </a:rPr>
              <a:t>Promotion</a:t>
            </a:r>
            <a:r>
              <a:rPr lang="en-US" sz="2000" b="1" dirty="0"/>
              <a:t> strategies and techniques that help communicate a product to the audience.</a:t>
            </a:r>
          </a:p>
          <a:p>
            <a:r>
              <a:rPr lang="en-US" sz="2000" b="1" dirty="0"/>
              <a:t>It involves communication about the product or service</a:t>
            </a:r>
          </a:p>
          <a:p>
            <a:r>
              <a:rPr lang="en-US" sz="2000" b="1" dirty="0"/>
              <a:t>The aim of promotion is to increase awareness, create interest, generate sales or create brand loyalty.</a:t>
            </a:r>
          </a:p>
          <a:p>
            <a:r>
              <a:rPr lang="en-US" sz="2000" b="1" dirty="0"/>
              <a:t>Promotion covers the methods of communication that a marketer uses to provide information about its product. Information can be both verbal and visual</a:t>
            </a:r>
          </a:p>
          <a:p>
            <a:pPr marL="0" indent="0" algn="r">
              <a:buNone/>
            </a:pPr>
            <a:r>
              <a:rPr lang="ar-SA" sz="2000" b="1" dirty="0"/>
              <a:t>يشير إلى أي نوع من أنواع الاتصالات التسويقية المستخدمة لإعلام أو إقناع الجمهور المستهدف بمنتج أو خدمة أو علامة تجارية أو قضية. يساعد المسوقين على خلق مكان مميز في أذهان العملاء.</a:t>
            </a:r>
          </a:p>
          <a:p>
            <a:pPr marL="0" indent="0" algn="r">
              <a:buNone/>
            </a:pPr>
            <a:r>
              <a:rPr lang="ar-SA" sz="2000" b="1" dirty="0"/>
              <a:t>استراتيجيات وتقنيات الترويج التي تساعد في توصيل المنتج إلى الجمهور.</a:t>
            </a:r>
          </a:p>
          <a:p>
            <a:pPr marL="0" indent="0" algn="r">
              <a:buNone/>
            </a:pPr>
            <a:r>
              <a:rPr lang="ar-SA" sz="2000" b="1" dirty="0"/>
              <a:t>يتضمن التواصل حول المنتج أو الخدمة</a:t>
            </a:r>
          </a:p>
          <a:p>
            <a:pPr marL="0" indent="0" algn="r">
              <a:buNone/>
            </a:pPr>
            <a:r>
              <a:rPr lang="ar-SA" sz="2000" b="1" dirty="0"/>
              <a:t>الهدف من الترويج هو زيادة الوعي أو خلق الاهتمام أو توليد المبيعات أو خلق ولاء العلامة التجارية.</a:t>
            </a:r>
          </a:p>
          <a:p>
            <a:pPr marL="0" indent="0" algn="r">
              <a:buNone/>
            </a:pPr>
            <a:r>
              <a:rPr lang="ar-SA" sz="2000" b="1" dirty="0"/>
              <a:t>يغطي الترويج أساليب الاتصال التي يستخدمها المسوق لتقديم معلومات حول منتجه. يمكن أن تكون المعلومات لفظية ومرئية</a:t>
            </a:r>
            <a:endParaRPr lang="en-US" sz="2000" b="1" dirty="0"/>
          </a:p>
          <a:p>
            <a:pPr marL="0" indent="0" algn="r">
              <a:buNone/>
            </a:pPr>
            <a:endParaRPr lang="ar-SA" sz="2000" b="1" dirty="0"/>
          </a:p>
        </p:txBody>
      </p:sp>
    </p:spTree>
    <p:extLst>
      <p:ext uri="{BB962C8B-B14F-4D97-AF65-F5344CB8AC3E}">
        <p14:creationId xmlns:p14="http://schemas.microsoft.com/office/powerpoint/2010/main" val="4019555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6F8C63-5517-4CA5-95FE-4DDE96A22878}"/>
              </a:ext>
            </a:extLst>
          </p:cNvPr>
          <p:cNvSpPr>
            <a:spLocks noGrp="1"/>
          </p:cNvSpPr>
          <p:nvPr>
            <p:ph type="title"/>
          </p:nvPr>
        </p:nvSpPr>
        <p:spPr>
          <a:xfrm>
            <a:off x="2262517" y="195556"/>
            <a:ext cx="9170158" cy="1325563"/>
          </a:xfrm>
        </p:spPr>
        <p:txBody>
          <a:bodyPr>
            <a:normAutofit/>
          </a:bodyPr>
          <a:lstStyle/>
          <a:p>
            <a:pPr algn="ctr"/>
            <a:r>
              <a:rPr lang="en-US" sz="2800" dirty="0">
                <a:solidFill>
                  <a:srgbClr val="C00000"/>
                </a:solidFill>
              </a:rPr>
              <a:t>From Promotion to IMC </a:t>
            </a:r>
            <a:r>
              <a:rPr lang="ar-SA" sz="2800" dirty="0">
                <a:solidFill>
                  <a:srgbClr val="C00000"/>
                </a:solidFill>
              </a:rPr>
              <a:t>من الترويج إلى الاتصالات التسويقية المتكاملة</a:t>
            </a:r>
            <a:endParaRPr lang="en-US" sz="2800" dirty="0">
              <a:solidFill>
                <a:srgbClr val="C00000"/>
              </a:solidFill>
            </a:endParaRPr>
          </a:p>
        </p:txBody>
      </p:sp>
      <p:sp>
        <p:nvSpPr>
          <p:cNvPr id="3" name="Content Placeholder 2">
            <a:extLst>
              <a:ext uri="{FF2B5EF4-FFF2-40B4-BE49-F238E27FC236}">
                <a16:creationId xmlns:a16="http://schemas.microsoft.com/office/drawing/2014/main" xmlns="" id="{53BA14C8-B32B-4C93-8ECC-00AE5A2D8613}"/>
              </a:ext>
            </a:extLst>
          </p:cNvPr>
          <p:cNvSpPr>
            <a:spLocks noGrp="1"/>
          </p:cNvSpPr>
          <p:nvPr>
            <p:ph idx="1"/>
          </p:nvPr>
        </p:nvSpPr>
        <p:spPr>
          <a:xfrm>
            <a:off x="334510" y="1457980"/>
            <a:ext cx="5239603" cy="5123124"/>
          </a:xfrm>
        </p:spPr>
        <p:txBody>
          <a:bodyPr>
            <a:normAutofit fontScale="92500" lnSpcReduction="10000"/>
          </a:bodyPr>
          <a:lstStyle/>
          <a:p>
            <a:pPr>
              <a:lnSpc>
                <a:spcPct val="120000"/>
              </a:lnSpc>
            </a:pPr>
            <a:r>
              <a:rPr lang="en-US" sz="2200" dirty="0"/>
              <a:t>This element of the marketing mix has evolved as follows:</a:t>
            </a:r>
          </a:p>
          <a:p>
            <a:pPr lvl="1">
              <a:lnSpc>
                <a:spcPct val="120000"/>
              </a:lnSpc>
            </a:pPr>
            <a:r>
              <a:rPr lang="en-US" sz="2200" dirty="0"/>
              <a:t>It was named traditionally Promotion</a:t>
            </a:r>
          </a:p>
          <a:p>
            <a:pPr lvl="1">
              <a:lnSpc>
                <a:spcPct val="120000"/>
              </a:lnSpc>
            </a:pPr>
            <a:r>
              <a:rPr lang="en-US" sz="2200" dirty="0"/>
              <a:t>The name changed to Marketing communication (MC)</a:t>
            </a:r>
          </a:p>
          <a:p>
            <a:pPr lvl="1">
              <a:lnSpc>
                <a:spcPct val="120000"/>
              </a:lnSpc>
            </a:pPr>
            <a:r>
              <a:rPr lang="en-US" sz="2200" dirty="0"/>
              <a:t>Today it is known to be Integrated Marketing Communication (IMC). </a:t>
            </a:r>
          </a:p>
          <a:p>
            <a:pPr marL="457200" lvl="1" indent="0" algn="r">
              <a:lnSpc>
                <a:spcPct val="120000"/>
              </a:lnSpc>
              <a:buNone/>
            </a:pPr>
            <a:r>
              <a:rPr lang="ar-SA" sz="2200" dirty="0"/>
              <a:t>لقد تطور هذا العنصر من عناصر مزيج التسويق على النحو التالي:</a:t>
            </a:r>
          </a:p>
          <a:p>
            <a:pPr marL="457200" lvl="1" indent="0" algn="r">
              <a:lnSpc>
                <a:spcPct val="120000"/>
              </a:lnSpc>
              <a:buNone/>
            </a:pPr>
            <a:r>
              <a:rPr lang="ar-SA" sz="2200" dirty="0"/>
              <a:t>كان يُسمى تقليديًا بالترويج</a:t>
            </a:r>
          </a:p>
          <a:p>
            <a:pPr marL="457200" lvl="1" indent="0" algn="r">
              <a:lnSpc>
                <a:spcPct val="120000"/>
              </a:lnSpc>
              <a:buNone/>
            </a:pPr>
            <a:r>
              <a:rPr lang="ar-SA" sz="2200" dirty="0"/>
              <a:t>تم تغيير الاسم إلى الاتصالات التسويقية </a:t>
            </a:r>
            <a:r>
              <a:rPr lang="en-US" sz="2200" dirty="0"/>
              <a:t>MC)</a:t>
            </a:r>
          </a:p>
          <a:p>
            <a:pPr marL="457200" lvl="1" indent="0" algn="r">
              <a:lnSpc>
                <a:spcPct val="120000"/>
              </a:lnSpc>
              <a:buNone/>
            </a:pPr>
            <a:r>
              <a:rPr lang="ar-SA" sz="2200" dirty="0"/>
              <a:t>أصبح يُعرف اليوم باسم الاتصالات التسويقية المتكاملة </a:t>
            </a:r>
            <a:r>
              <a:rPr lang="en-US" sz="2200" dirty="0"/>
              <a:t>(IMC).</a:t>
            </a:r>
          </a:p>
        </p:txBody>
      </p:sp>
      <p:pic>
        <p:nvPicPr>
          <p:cNvPr id="6" name="Picture 5">
            <a:extLst>
              <a:ext uri="{FF2B5EF4-FFF2-40B4-BE49-F238E27FC236}">
                <a16:creationId xmlns:a16="http://schemas.microsoft.com/office/drawing/2014/main" xmlns="" id="{00077279-3FDF-489A-89EF-C6E5EAEAD991}"/>
              </a:ext>
            </a:extLst>
          </p:cNvPr>
          <p:cNvPicPr>
            <a:picLocks noChangeAspect="1"/>
          </p:cNvPicPr>
          <p:nvPr/>
        </p:nvPicPr>
        <p:blipFill>
          <a:blip r:embed="rId2"/>
          <a:stretch>
            <a:fillRect/>
          </a:stretch>
        </p:blipFill>
        <p:spPr>
          <a:xfrm>
            <a:off x="5895835" y="1904218"/>
            <a:ext cx="6059604" cy="3895725"/>
          </a:xfrm>
          <a:prstGeom prst="rect">
            <a:avLst/>
          </a:prstGeom>
        </p:spPr>
      </p:pic>
      <p:sp>
        <p:nvSpPr>
          <p:cNvPr id="7" name="TextBox 6">
            <a:extLst>
              <a:ext uri="{FF2B5EF4-FFF2-40B4-BE49-F238E27FC236}">
                <a16:creationId xmlns:a16="http://schemas.microsoft.com/office/drawing/2014/main" xmlns="" id="{AF3EA225-D76B-4750-BD67-70B455DDC793}"/>
              </a:ext>
            </a:extLst>
          </p:cNvPr>
          <p:cNvSpPr txBox="1"/>
          <p:nvPr/>
        </p:nvSpPr>
        <p:spPr>
          <a:xfrm>
            <a:off x="7096836" y="1457979"/>
            <a:ext cx="3698543" cy="461665"/>
          </a:xfrm>
          <a:prstGeom prst="rect">
            <a:avLst/>
          </a:prstGeom>
          <a:noFill/>
        </p:spPr>
        <p:txBody>
          <a:bodyPr wrap="square" rtlCol="0">
            <a:spAutoFit/>
          </a:bodyPr>
          <a:lstStyle/>
          <a:p>
            <a:pPr algn="ctr"/>
            <a:r>
              <a:rPr lang="en-US" sz="2400" b="1" dirty="0">
                <a:solidFill>
                  <a:schemeClr val="accent2">
                    <a:lumMod val="50000"/>
                  </a:schemeClr>
                </a:solidFill>
              </a:rPr>
              <a:t>MC VS. IMC</a:t>
            </a:r>
          </a:p>
        </p:txBody>
      </p:sp>
    </p:spTree>
    <p:extLst>
      <p:ext uri="{BB962C8B-B14F-4D97-AF65-F5344CB8AC3E}">
        <p14:creationId xmlns:p14="http://schemas.microsoft.com/office/powerpoint/2010/main" val="789998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0E2ED67-3000-4F0E-9BF3-68F2858A8047}"/>
              </a:ext>
            </a:extLst>
          </p:cNvPr>
          <p:cNvSpPr>
            <a:spLocks noGrp="1"/>
          </p:cNvSpPr>
          <p:nvPr>
            <p:ph type="title"/>
          </p:nvPr>
        </p:nvSpPr>
        <p:spPr>
          <a:xfrm>
            <a:off x="2381269" y="149864"/>
            <a:ext cx="9170158" cy="1037183"/>
          </a:xfrm>
          <a:noFill/>
          <a:ln>
            <a:noFill/>
          </a:ln>
        </p:spPr>
        <p:txBody>
          <a:bodyPr>
            <a:normAutofit fontScale="90000"/>
          </a:bodyPr>
          <a:lstStyle/>
          <a:p>
            <a:r>
              <a:rPr lang="en-US" dirty="0"/>
              <a:t>2. Integrated Marketing communications</a:t>
            </a:r>
          </a:p>
        </p:txBody>
      </p:sp>
      <p:sp>
        <p:nvSpPr>
          <p:cNvPr id="3" name="Content Placeholder 2">
            <a:extLst>
              <a:ext uri="{FF2B5EF4-FFF2-40B4-BE49-F238E27FC236}">
                <a16:creationId xmlns:a16="http://schemas.microsoft.com/office/drawing/2014/main" xmlns="" id="{EBB1CFF5-AB35-4908-BEF5-5853A22FB92F}"/>
              </a:ext>
            </a:extLst>
          </p:cNvPr>
          <p:cNvSpPr>
            <a:spLocks noGrp="1"/>
          </p:cNvSpPr>
          <p:nvPr>
            <p:ph idx="1"/>
          </p:nvPr>
        </p:nvSpPr>
        <p:spPr>
          <a:xfrm>
            <a:off x="789110" y="2004254"/>
            <a:ext cx="7109138" cy="5473521"/>
          </a:xfrm>
        </p:spPr>
        <p:txBody>
          <a:bodyPr>
            <a:normAutofit/>
          </a:bodyPr>
          <a:lstStyle/>
          <a:p>
            <a:pPr algn="l">
              <a:lnSpc>
                <a:spcPct val="100000"/>
              </a:lnSpc>
            </a:pPr>
            <a:r>
              <a:rPr lang="en-US" sz="2200" b="1" i="0" u="none" strike="noStrike" baseline="0" dirty="0">
                <a:solidFill>
                  <a:srgbClr val="0A1F61"/>
                </a:solidFill>
                <a:latin typeface="ArialNarrowMTPro-Bold"/>
              </a:rPr>
              <a:t>Integrated Marketing Communications (IMC): </a:t>
            </a:r>
            <a:r>
              <a:rPr lang="en-US" sz="2200" b="0" i="0" u="none" strike="noStrike" baseline="0" dirty="0">
                <a:solidFill>
                  <a:srgbClr val="000000"/>
                </a:solidFill>
                <a:latin typeface="TimesLTPro-Roman"/>
              </a:rPr>
              <a:t>Carefully integrating and coordinating the company’s many communication channels to deliver a clear, consistent, and compelling message about the organization and its brands. </a:t>
            </a:r>
          </a:p>
          <a:p>
            <a:pPr algn="l">
              <a:lnSpc>
                <a:spcPct val="100000"/>
              </a:lnSpc>
            </a:pPr>
            <a:r>
              <a:rPr lang="en-US" sz="2200" b="0" i="0" u="none" strike="noStrike" baseline="0" dirty="0">
                <a:latin typeface="TimesLTPro-Roman"/>
              </a:rPr>
              <a:t>The concept of integrated marketing communications suggests that the company must blend the promotion tools carefully into a coordinated </a:t>
            </a:r>
            <a:r>
              <a:rPr lang="en-US" sz="2200" b="0" i="1" u="none" strike="noStrike" baseline="0" dirty="0">
                <a:latin typeface="TimesLTPro-Italic"/>
              </a:rPr>
              <a:t>promotion mix</a:t>
            </a:r>
            <a:r>
              <a:rPr lang="en-US" sz="2200" b="0" i="0" u="none" strike="noStrike" baseline="0" dirty="0">
                <a:latin typeface="TimesLTPro-Roman"/>
              </a:rPr>
              <a:t>.</a:t>
            </a:r>
          </a:p>
          <a:p>
            <a:pPr marL="0" indent="0" algn="r">
              <a:lnSpc>
                <a:spcPct val="100000"/>
              </a:lnSpc>
              <a:buNone/>
            </a:pPr>
            <a:r>
              <a:rPr lang="ar-SA" sz="2200" dirty="0"/>
              <a:t>الاتصالات التسويقية المتكاملة: دمج وتنسيق قنوات الاتصال المتعددة للشركة بعناية لتقديم رسالة واضحة ومتسقة ومقنعة حول المنظمة وعلاماتها التجارية. يشير مفهوم الاتصالات التسويقية المتكاملة إلى أنه يجب على الشركة دمج أدوات الترويج بعناية في مزيج ترويجي منسق.</a:t>
            </a:r>
            <a:endParaRPr lang="en-US" sz="2200" dirty="0"/>
          </a:p>
        </p:txBody>
      </p:sp>
      <p:pic>
        <p:nvPicPr>
          <p:cNvPr id="5" name="Picture 4">
            <a:extLst>
              <a:ext uri="{FF2B5EF4-FFF2-40B4-BE49-F238E27FC236}">
                <a16:creationId xmlns:a16="http://schemas.microsoft.com/office/drawing/2014/main" xmlns="" id="{A7DCDE48-4C2B-46DE-9D90-933B5193C942}"/>
              </a:ext>
            </a:extLst>
          </p:cNvPr>
          <p:cNvPicPr>
            <a:picLocks noChangeAspect="1"/>
          </p:cNvPicPr>
          <p:nvPr/>
        </p:nvPicPr>
        <p:blipFill>
          <a:blip r:embed="rId2"/>
          <a:stretch>
            <a:fillRect/>
          </a:stretch>
        </p:blipFill>
        <p:spPr>
          <a:xfrm>
            <a:off x="8126290" y="2139176"/>
            <a:ext cx="3276600" cy="3209925"/>
          </a:xfrm>
          <a:prstGeom prst="rect">
            <a:avLst/>
          </a:prstGeom>
        </p:spPr>
      </p:pic>
    </p:spTree>
    <p:extLst>
      <p:ext uri="{BB962C8B-B14F-4D97-AF65-F5344CB8AC3E}">
        <p14:creationId xmlns:p14="http://schemas.microsoft.com/office/powerpoint/2010/main" val="3788574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0C082C-0208-434A-9A28-2F5A98E46338}"/>
              </a:ext>
            </a:extLst>
          </p:cNvPr>
          <p:cNvSpPr>
            <a:spLocks noGrp="1"/>
          </p:cNvSpPr>
          <p:nvPr>
            <p:ph type="title"/>
          </p:nvPr>
        </p:nvSpPr>
        <p:spPr>
          <a:xfrm>
            <a:off x="2320120" y="177468"/>
            <a:ext cx="9170158" cy="1325563"/>
          </a:xfrm>
        </p:spPr>
        <p:txBody>
          <a:bodyPr>
            <a:normAutofit/>
          </a:bodyPr>
          <a:lstStyle/>
          <a:p>
            <a:r>
              <a:rPr lang="en-US" sz="3600" b="1" i="0" u="none" strike="noStrike" baseline="0" dirty="0">
                <a:solidFill>
                  <a:srgbClr val="C00000"/>
                </a:solidFill>
                <a:latin typeface="ArialNarrowMTPro-Bold"/>
              </a:rPr>
              <a:t>3. The Promotion Mix</a:t>
            </a:r>
            <a:r>
              <a:rPr lang="ar-SA" sz="3600" b="1" i="0" u="none" strike="noStrike" baseline="0" dirty="0">
                <a:solidFill>
                  <a:srgbClr val="C00000"/>
                </a:solidFill>
                <a:latin typeface="ArialNarrowMTPro-Bold"/>
              </a:rPr>
              <a:t> المزيج الترويجي      </a:t>
            </a:r>
            <a:endParaRPr lang="en-US" sz="7200" dirty="0">
              <a:solidFill>
                <a:srgbClr val="C00000"/>
              </a:solidFill>
            </a:endParaRPr>
          </a:p>
        </p:txBody>
      </p:sp>
      <p:sp>
        <p:nvSpPr>
          <p:cNvPr id="3" name="Content Placeholder 2">
            <a:extLst>
              <a:ext uri="{FF2B5EF4-FFF2-40B4-BE49-F238E27FC236}">
                <a16:creationId xmlns:a16="http://schemas.microsoft.com/office/drawing/2014/main" xmlns="" id="{99E5A4AD-2788-4B4A-8AA7-EFF2868AD1C7}"/>
              </a:ext>
            </a:extLst>
          </p:cNvPr>
          <p:cNvSpPr>
            <a:spLocks noGrp="1"/>
          </p:cNvSpPr>
          <p:nvPr>
            <p:ph idx="1"/>
          </p:nvPr>
        </p:nvSpPr>
        <p:spPr>
          <a:xfrm>
            <a:off x="184597" y="1503031"/>
            <a:ext cx="11822805" cy="5615188"/>
          </a:xfrm>
        </p:spPr>
        <p:txBody>
          <a:bodyPr>
            <a:normAutofit/>
          </a:bodyPr>
          <a:lstStyle/>
          <a:p>
            <a:pPr algn="l"/>
            <a:r>
              <a:rPr lang="en-US" sz="1800" b="1" i="0" u="none" strike="noStrike" baseline="0" dirty="0">
                <a:solidFill>
                  <a:srgbClr val="000000"/>
                </a:solidFill>
                <a:latin typeface="TimesLTPro-Bold"/>
              </a:rPr>
              <a:t>Advertising</a:t>
            </a:r>
            <a:r>
              <a:rPr lang="en-US" sz="1800" b="0" i="0" u="none" strike="noStrike" baseline="0" dirty="0">
                <a:solidFill>
                  <a:srgbClr val="000000"/>
                </a:solidFill>
                <a:latin typeface="TimesLTPro-Roman"/>
              </a:rPr>
              <a:t>. Any paid form of nonpersonal presentation and promotion of ideas, goods, or services by an identified sponsor.</a:t>
            </a:r>
          </a:p>
          <a:p>
            <a:pPr algn="l"/>
            <a:r>
              <a:rPr lang="en-US" sz="1800" b="1" i="0" u="none" strike="noStrike" baseline="0" dirty="0">
                <a:solidFill>
                  <a:srgbClr val="000000"/>
                </a:solidFill>
                <a:latin typeface="TimesLTPro-Bold"/>
              </a:rPr>
              <a:t>Sales promotion</a:t>
            </a:r>
            <a:r>
              <a:rPr lang="en-US" sz="1800" b="0" i="0" u="none" strike="noStrike" baseline="0" dirty="0">
                <a:solidFill>
                  <a:srgbClr val="000000"/>
                </a:solidFill>
                <a:latin typeface="TimesLTPro-Roman"/>
              </a:rPr>
              <a:t>. Short-term incentives to encourage the purchase or sale of a product or service.</a:t>
            </a:r>
          </a:p>
          <a:p>
            <a:pPr algn="l"/>
            <a:r>
              <a:rPr lang="en-US" sz="1800" b="1" i="0" u="none" strike="noStrike" baseline="0" dirty="0">
                <a:solidFill>
                  <a:srgbClr val="000000"/>
                </a:solidFill>
                <a:latin typeface="TimesLTPro-Bold"/>
              </a:rPr>
              <a:t>Personal selling</a:t>
            </a:r>
            <a:r>
              <a:rPr lang="en-US" sz="1800" b="0" i="0" u="none" strike="noStrike" baseline="0" dirty="0">
                <a:solidFill>
                  <a:srgbClr val="000000"/>
                </a:solidFill>
                <a:latin typeface="TimesLTPro-Roman"/>
              </a:rPr>
              <a:t>. Personal customer interactions by the firm’s sales force for the purpose of engaging customers, making sales, and building customer relationships.</a:t>
            </a:r>
          </a:p>
          <a:p>
            <a:pPr algn="l"/>
            <a:r>
              <a:rPr lang="en-US" sz="1800" b="1" i="0" u="none" strike="noStrike" baseline="0" dirty="0">
                <a:solidFill>
                  <a:srgbClr val="000000"/>
                </a:solidFill>
                <a:latin typeface="TimesLTPro-Bold"/>
              </a:rPr>
              <a:t>Public relations (PR)</a:t>
            </a:r>
            <a:r>
              <a:rPr lang="en-US" sz="1800" b="0" i="0" u="none" strike="noStrike" baseline="0" dirty="0">
                <a:solidFill>
                  <a:srgbClr val="000000"/>
                </a:solidFill>
                <a:latin typeface="TimesLTPro-Roman"/>
              </a:rPr>
              <a:t>. Building good relations with the company’s various publics by obtaining favorable publicity, building up a good corporate image, and handling or heading off unfavorable rumors, stories, and events.</a:t>
            </a:r>
          </a:p>
          <a:p>
            <a:pPr algn="l"/>
            <a:r>
              <a:rPr lang="en-US" sz="1800" b="1" i="0" u="none" strike="noStrike" baseline="0" dirty="0">
                <a:solidFill>
                  <a:srgbClr val="000000"/>
                </a:solidFill>
                <a:latin typeface="TimesLTPro-Bold"/>
              </a:rPr>
              <a:t>Direct and digital marketing</a:t>
            </a:r>
            <a:r>
              <a:rPr lang="en-US" sz="1800" b="0" i="0" u="none" strike="noStrike" baseline="0" dirty="0">
                <a:solidFill>
                  <a:srgbClr val="000000"/>
                </a:solidFill>
                <a:latin typeface="TimesLTPro-Roman"/>
              </a:rPr>
              <a:t>. Engaging directly with carefully targeted individual consumers and customer communities to both obtain an immediate response and build lasting customer relationships.</a:t>
            </a:r>
          </a:p>
          <a:p>
            <a:pPr algn="r" rtl="1"/>
            <a:r>
              <a:rPr lang="ar-SA" sz="2000" dirty="0">
                <a:solidFill>
                  <a:srgbClr val="C00000"/>
                </a:solidFill>
              </a:rPr>
              <a:t>الإعلان. </a:t>
            </a:r>
            <a:r>
              <a:rPr lang="ar-SA" sz="2000" dirty="0"/>
              <a:t>أي شكل مدفوع من أشكال العرض والترويج غير الشخصي للأفكار أو السلع أو الخدمات من قبل راعٍ محدد.</a:t>
            </a:r>
          </a:p>
          <a:p>
            <a:pPr algn="r" rtl="1"/>
            <a:r>
              <a:rPr lang="ar-SA" sz="2000" dirty="0">
                <a:solidFill>
                  <a:srgbClr val="C00000"/>
                </a:solidFill>
              </a:rPr>
              <a:t>ترويج/ تنشيط المبيعات</a:t>
            </a:r>
            <a:r>
              <a:rPr lang="ar-SA" sz="2000" dirty="0"/>
              <a:t>. حوافز قصيرة الأجل لتشجيع شراء أو بيع منتج أو خدمة.</a:t>
            </a:r>
          </a:p>
          <a:p>
            <a:pPr algn="r" rtl="1"/>
            <a:r>
              <a:rPr lang="ar-SA" sz="2000" dirty="0">
                <a:solidFill>
                  <a:srgbClr val="C00000"/>
                </a:solidFill>
              </a:rPr>
              <a:t>البيع الشخصي</a:t>
            </a:r>
            <a:r>
              <a:rPr lang="ar-SA" sz="2000" dirty="0"/>
              <a:t>. تفاعلات شخصية مع العملاء من قبل قوة مبيعات الشركة بغرض إشراك العملاء، وإتمام المبيعات، وبناء علاقات العملاء.</a:t>
            </a:r>
          </a:p>
          <a:p>
            <a:pPr algn="r" rtl="1"/>
            <a:r>
              <a:rPr lang="ar-SA" sz="2000" dirty="0">
                <a:solidFill>
                  <a:srgbClr val="C00000"/>
                </a:solidFill>
              </a:rPr>
              <a:t>العلاقات العامة. </a:t>
            </a:r>
            <a:r>
              <a:rPr lang="ar-SA" sz="2000" dirty="0"/>
              <a:t>بناء علاقات جيدة مع جماهير الشركة المختلفة من خلال الحصول على دعاية مواتية، وبناء صورة جيدة للشركة، والتعامل مع الشائعات والقصص والأحداث غير المواتية أو تجنبها.</a:t>
            </a:r>
          </a:p>
          <a:p>
            <a:pPr algn="r" rtl="1"/>
            <a:r>
              <a:rPr lang="ar-SA" sz="2000" dirty="0">
                <a:solidFill>
                  <a:srgbClr val="C00000"/>
                </a:solidFill>
              </a:rPr>
              <a:t>التسويق المباشر والرقمي. </a:t>
            </a:r>
            <a:r>
              <a:rPr lang="ar-SA" sz="2000" dirty="0"/>
              <a:t>التعامل بشكل مباشر مع المستهلكين الأفراد ومجتمعات العملاء المستهدفة بعناية للحصول على استجابة فورية وبناء علاقات عملاء دائمة.</a:t>
            </a:r>
            <a:endParaRPr lang="en-US" sz="2000" dirty="0"/>
          </a:p>
        </p:txBody>
      </p:sp>
    </p:spTree>
    <p:extLst>
      <p:ext uri="{BB962C8B-B14F-4D97-AF65-F5344CB8AC3E}">
        <p14:creationId xmlns:p14="http://schemas.microsoft.com/office/powerpoint/2010/main" val="12325842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152FE8-F3FB-479B-872B-C66D9F8D4B52}"/>
              </a:ext>
            </a:extLst>
          </p:cNvPr>
          <p:cNvSpPr>
            <a:spLocks noGrp="1"/>
          </p:cNvSpPr>
          <p:nvPr>
            <p:ph type="title"/>
          </p:nvPr>
        </p:nvSpPr>
        <p:spPr>
          <a:xfrm>
            <a:off x="3113893" y="161108"/>
            <a:ext cx="7484255" cy="1253613"/>
          </a:xfrm>
          <a:noFill/>
          <a:ln>
            <a:noFill/>
          </a:ln>
        </p:spPr>
        <p:txBody>
          <a:bodyPr>
            <a:normAutofit/>
          </a:bodyPr>
          <a:lstStyle/>
          <a:p>
            <a:r>
              <a:rPr lang="en-US" sz="3200" b="1" i="0" u="none" strike="noStrike" baseline="0" dirty="0">
                <a:latin typeface="ArialNarrowMTPro-Bold"/>
              </a:rPr>
              <a:t>4. The nature of each promotion tool </a:t>
            </a:r>
            <a:r>
              <a:rPr lang="ar-SA" sz="3200" dirty="0">
                <a:latin typeface="ArialNarrowMTPro-Bold"/>
              </a:rPr>
              <a:t>طبيعة كل أداة ترويجية</a:t>
            </a:r>
            <a:endParaRPr lang="en-US" sz="6600" dirty="0"/>
          </a:p>
        </p:txBody>
      </p:sp>
      <p:sp>
        <p:nvSpPr>
          <p:cNvPr id="3" name="Content Placeholder 2">
            <a:extLst>
              <a:ext uri="{FF2B5EF4-FFF2-40B4-BE49-F238E27FC236}">
                <a16:creationId xmlns:a16="http://schemas.microsoft.com/office/drawing/2014/main" xmlns="" id="{58E93C74-74C0-462B-AA0A-D0C3A25208CF}"/>
              </a:ext>
            </a:extLst>
          </p:cNvPr>
          <p:cNvSpPr>
            <a:spLocks noGrp="1"/>
          </p:cNvSpPr>
          <p:nvPr>
            <p:ph idx="1"/>
          </p:nvPr>
        </p:nvSpPr>
        <p:spPr>
          <a:xfrm>
            <a:off x="0" y="1307843"/>
            <a:ext cx="11861442" cy="5705341"/>
          </a:xfrm>
        </p:spPr>
        <p:txBody>
          <a:bodyPr>
            <a:normAutofit lnSpcReduction="10000"/>
          </a:bodyPr>
          <a:lstStyle/>
          <a:p>
            <a:r>
              <a:rPr lang="en-US" b="1" dirty="0">
                <a:solidFill>
                  <a:srgbClr val="0A1F61"/>
                </a:solidFill>
              </a:rPr>
              <a:t>ADVERTISING:</a:t>
            </a:r>
            <a:r>
              <a:rPr lang="ar-SA" b="1" dirty="0">
                <a:solidFill>
                  <a:srgbClr val="0A1F61"/>
                </a:solidFill>
              </a:rPr>
              <a:t> الإعلان </a:t>
            </a:r>
            <a:endParaRPr lang="en-US" b="1" dirty="0">
              <a:solidFill>
                <a:srgbClr val="0A1F61"/>
              </a:solidFill>
            </a:endParaRPr>
          </a:p>
          <a:p>
            <a:pPr lvl="1"/>
            <a:r>
              <a:rPr lang="en-US" sz="2200" dirty="0"/>
              <a:t>Advertising can reach masses of geographically dispersed buyers at a low cost per exposure</a:t>
            </a:r>
          </a:p>
          <a:p>
            <a:pPr lvl="1"/>
            <a:r>
              <a:rPr lang="en-US" sz="2200" dirty="0"/>
              <a:t>It enables the seller to repeat a message many times. </a:t>
            </a:r>
          </a:p>
          <a:p>
            <a:pPr lvl="1"/>
            <a:r>
              <a:rPr lang="en-US" sz="2200" dirty="0"/>
              <a:t>Television advertising can reach huge audiences.</a:t>
            </a:r>
          </a:p>
          <a:p>
            <a:pPr lvl="1"/>
            <a:r>
              <a:rPr lang="en-US" sz="2200" dirty="0"/>
              <a:t>A popular TV ad’s reach can be extended through online and social media</a:t>
            </a:r>
          </a:p>
          <a:p>
            <a:pPr lvl="1"/>
            <a:r>
              <a:rPr lang="en-US" sz="2200" dirty="0"/>
              <a:t>Because of advertising’s public nature, consumers tend to view advertised products as more legitimate. </a:t>
            </a:r>
          </a:p>
          <a:p>
            <a:pPr lvl="1"/>
            <a:r>
              <a:rPr lang="en-US" sz="2200" dirty="0"/>
              <a:t>Advertising can be used to build up a long-term image for a product (such as Coca-Cola ads). </a:t>
            </a:r>
          </a:p>
          <a:p>
            <a:pPr lvl="1"/>
            <a:r>
              <a:rPr lang="en-US" sz="2200" dirty="0"/>
              <a:t>It can trigger quick sales (Special sales).</a:t>
            </a:r>
          </a:p>
          <a:p>
            <a:pPr marL="457200" lvl="1" indent="0" algn="r">
              <a:buNone/>
            </a:pPr>
            <a:r>
              <a:rPr lang="ar-SA" sz="2200" dirty="0"/>
              <a:t>-يمكن للإعلان أن يصل إلى أعداد كبيرة من المشترين المنتشرين جغرافيًا بتكلفة منخفضة لكل عرض</a:t>
            </a:r>
          </a:p>
          <a:p>
            <a:pPr marL="457200" lvl="1" indent="0" algn="r">
              <a:buNone/>
            </a:pPr>
            <a:r>
              <a:rPr lang="ar-SA" sz="2200" dirty="0"/>
              <a:t>-وهو ما يتيح للبائع تكرار الرسالة عدة مرات.</a:t>
            </a:r>
          </a:p>
          <a:p>
            <a:pPr marL="457200" lvl="1" indent="0" algn="r">
              <a:buNone/>
            </a:pPr>
            <a:r>
              <a:rPr lang="ar-SA" sz="2200" dirty="0"/>
              <a:t>-يمكن للإعلان التلفزيوني أن يصل إلى جمهور ضخم.</a:t>
            </a:r>
          </a:p>
          <a:p>
            <a:pPr marL="457200" lvl="1" indent="0" algn="r">
              <a:buNone/>
            </a:pPr>
            <a:r>
              <a:rPr lang="ar-SA" sz="2200" dirty="0"/>
              <a:t>-يمكن توسيع نطاق الإعلان التلفزيوني الشهير من خلال الإنترنت ووسائل التواصل الاجتماعي</a:t>
            </a:r>
          </a:p>
          <a:p>
            <a:pPr marL="457200" lvl="1" indent="0" algn="r">
              <a:buNone/>
            </a:pPr>
            <a:r>
              <a:rPr lang="ar-SA" sz="2200" dirty="0"/>
              <a:t>-نظرًا للطبيعة العامة للإعلان، يميل المستهلكون إلى النظر إلى المنتجات المعلن عنها على أنها أكثر شرعية.</a:t>
            </a:r>
          </a:p>
          <a:p>
            <a:pPr marL="457200" lvl="1" indent="0" algn="r">
              <a:buNone/>
            </a:pPr>
            <a:r>
              <a:rPr lang="ar-SA" sz="2200" dirty="0"/>
              <a:t>-يمكن استخدام الإعلان لبناء صورة طويلة الأجل لمنتج ما (مثل إعلانات كوكاكولا).</a:t>
            </a:r>
          </a:p>
          <a:p>
            <a:pPr marL="457200" lvl="1" indent="0" algn="r">
              <a:buNone/>
            </a:pPr>
            <a:r>
              <a:rPr lang="ar-SA" sz="2200" dirty="0"/>
              <a:t>-يمكن أن يؤدي إلى مبيعات سريعة (المبيعات الخاصة).</a:t>
            </a:r>
            <a:endParaRPr lang="en-US" sz="2200" dirty="0"/>
          </a:p>
        </p:txBody>
      </p:sp>
      <p:pic>
        <p:nvPicPr>
          <p:cNvPr id="4" name="Picture 3">
            <a:extLst>
              <a:ext uri="{FF2B5EF4-FFF2-40B4-BE49-F238E27FC236}">
                <a16:creationId xmlns:a16="http://schemas.microsoft.com/office/drawing/2014/main" xmlns="" id="{D658D1D4-10EA-F6EC-8EF9-D0E19BFEF4AE}"/>
              </a:ext>
            </a:extLst>
          </p:cNvPr>
          <p:cNvPicPr>
            <a:picLocks noChangeAspect="1"/>
          </p:cNvPicPr>
          <p:nvPr/>
        </p:nvPicPr>
        <p:blipFill>
          <a:blip r:embed="rId2"/>
          <a:stretch>
            <a:fillRect/>
          </a:stretch>
        </p:blipFill>
        <p:spPr>
          <a:xfrm>
            <a:off x="10477530" y="161108"/>
            <a:ext cx="1383912" cy="1591194"/>
          </a:xfrm>
          <a:prstGeom prst="rect">
            <a:avLst/>
          </a:prstGeom>
        </p:spPr>
      </p:pic>
    </p:spTree>
    <p:extLst>
      <p:ext uri="{BB962C8B-B14F-4D97-AF65-F5344CB8AC3E}">
        <p14:creationId xmlns:p14="http://schemas.microsoft.com/office/powerpoint/2010/main" val="661843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152FE8-F3FB-479B-872B-C66D9F8D4B52}"/>
              </a:ext>
            </a:extLst>
          </p:cNvPr>
          <p:cNvSpPr>
            <a:spLocks noGrp="1"/>
          </p:cNvSpPr>
          <p:nvPr>
            <p:ph type="title"/>
          </p:nvPr>
        </p:nvSpPr>
        <p:spPr>
          <a:xfrm>
            <a:off x="2867023" y="236291"/>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xmlns="" id="{58E93C74-74C0-462B-AA0A-D0C3A25208CF}"/>
              </a:ext>
            </a:extLst>
          </p:cNvPr>
          <p:cNvSpPr>
            <a:spLocks noGrp="1"/>
          </p:cNvSpPr>
          <p:nvPr>
            <p:ph idx="1"/>
          </p:nvPr>
        </p:nvSpPr>
        <p:spPr>
          <a:xfrm>
            <a:off x="577965" y="1532586"/>
            <a:ext cx="10311707" cy="5010137"/>
          </a:xfrm>
        </p:spPr>
        <p:txBody>
          <a:bodyPr>
            <a:normAutofit/>
          </a:bodyPr>
          <a:lstStyle/>
          <a:p>
            <a:r>
              <a:rPr lang="en-US" b="1" dirty="0">
                <a:solidFill>
                  <a:srgbClr val="0A1F61"/>
                </a:solidFill>
              </a:rPr>
              <a:t>ADVERTISING:</a:t>
            </a:r>
          </a:p>
          <a:p>
            <a:pPr lvl="1">
              <a:lnSpc>
                <a:spcPct val="100000"/>
              </a:lnSpc>
            </a:pPr>
            <a:r>
              <a:rPr lang="en-US" dirty="0"/>
              <a:t>Advertising can be very costly</a:t>
            </a:r>
          </a:p>
          <a:p>
            <a:pPr lvl="1">
              <a:lnSpc>
                <a:spcPct val="100000"/>
              </a:lnSpc>
            </a:pPr>
            <a:r>
              <a:rPr lang="en-US" dirty="0"/>
              <a:t>Mass-media advertising is impersonal and lacks the direct persuasiveness of company salespeople (One-way communication)</a:t>
            </a:r>
          </a:p>
          <a:p>
            <a:pPr marL="457200" lvl="1" indent="0" algn="r">
              <a:lnSpc>
                <a:spcPct val="100000"/>
              </a:lnSpc>
              <a:buNone/>
            </a:pPr>
            <a:r>
              <a:rPr lang="ar-SA" sz="2800" b="1" dirty="0">
                <a:solidFill>
                  <a:srgbClr val="0A1F61"/>
                </a:solidFill>
              </a:rPr>
              <a:t>الإعلان:</a:t>
            </a:r>
          </a:p>
          <a:p>
            <a:pPr marL="457200" lvl="1" indent="0" algn="r">
              <a:lnSpc>
                <a:spcPct val="100000"/>
              </a:lnSpc>
              <a:buNone/>
            </a:pPr>
            <a:endParaRPr lang="ar-SA" dirty="0"/>
          </a:p>
          <a:p>
            <a:pPr marL="457200" lvl="1" indent="0" algn="r">
              <a:lnSpc>
                <a:spcPct val="100000"/>
              </a:lnSpc>
              <a:buNone/>
            </a:pPr>
            <a:r>
              <a:rPr lang="ar-SA" dirty="0"/>
              <a:t>-يمكن أن يكون الإعلان مكلفًا للغاية</a:t>
            </a:r>
          </a:p>
          <a:p>
            <a:pPr marL="457200" lvl="1" indent="0" algn="r">
              <a:lnSpc>
                <a:spcPct val="100000"/>
              </a:lnSpc>
              <a:buNone/>
            </a:pPr>
            <a:r>
              <a:rPr lang="ar-SA" dirty="0"/>
              <a:t>-الإعلان عبر وسائل الإعلام الجماهيرية غير شخصي ويفتقر إلى القدرة المباشرة على الإقناع التي يتمتع بها مندوبو المبيعات في الشركة (الاتصال أحادي الاتجاه)</a:t>
            </a:r>
            <a:endParaRPr lang="en-US" dirty="0"/>
          </a:p>
        </p:txBody>
      </p:sp>
      <p:pic>
        <p:nvPicPr>
          <p:cNvPr id="8" name="Picture 7">
            <a:extLst>
              <a:ext uri="{FF2B5EF4-FFF2-40B4-BE49-F238E27FC236}">
                <a16:creationId xmlns:a16="http://schemas.microsoft.com/office/drawing/2014/main" xmlns="" id="{277D3CE5-DE4F-49EF-9154-DE2D216A7857}"/>
              </a:ext>
            </a:extLst>
          </p:cNvPr>
          <p:cNvPicPr>
            <a:picLocks noChangeAspect="1"/>
          </p:cNvPicPr>
          <p:nvPr/>
        </p:nvPicPr>
        <p:blipFill>
          <a:blip r:embed="rId2"/>
          <a:stretch>
            <a:fillRect/>
          </a:stretch>
        </p:blipFill>
        <p:spPr>
          <a:xfrm>
            <a:off x="9468998" y="160337"/>
            <a:ext cx="2145036" cy="1606707"/>
          </a:xfrm>
          <a:prstGeom prst="rect">
            <a:avLst/>
          </a:prstGeom>
        </p:spPr>
      </p:pic>
      <p:sp>
        <p:nvSpPr>
          <p:cNvPr id="4" name="AutoShape 2" descr="https://euc-powerpoint.officeapps.live.com/pods/GetClipboardImage.ashx?Id=f986aeaa-172b-400e-8374-f52074a089d8&amp;DC=GEU5&amp;pkey=81a0fc7b-d88b-4aec-8e09-92cad58b6e8e&amp;wdwaccluster=GEU5"/>
          <p:cNvSpPr>
            <a:spLocks noChangeAspect="1" noChangeArrowheads="1"/>
          </p:cNvSpPr>
          <p:nvPr/>
        </p:nvSpPr>
        <p:spPr bwMode="auto">
          <a:xfrm>
            <a:off x="117173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5" name="AutoShape 4" descr="https://euc-powerpoint.officeapps.live.com/pods/GetClipboardImage.ashx?Id=f986aeaa-172b-400e-8374-f52074a089d8&amp;DC=GEU5&amp;pkey=81a0fc7b-d88b-4aec-8e09-92cad58b6e8e&amp;wdwaccluster=GEU5"/>
          <p:cNvSpPr>
            <a:spLocks noChangeAspect="1" noChangeArrowheads="1"/>
          </p:cNvSpPr>
          <p:nvPr/>
        </p:nvSpPr>
        <p:spPr bwMode="auto">
          <a:xfrm>
            <a:off x="11869738"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Tree>
    <p:extLst>
      <p:ext uri="{BB962C8B-B14F-4D97-AF65-F5344CB8AC3E}">
        <p14:creationId xmlns:p14="http://schemas.microsoft.com/office/powerpoint/2010/main" val="3781756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D140A1-CB84-4337-9EF5-136A48E805F4}"/>
              </a:ext>
            </a:extLst>
          </p:cNvPr>
          <p:cNvSpPr>
            <a:spLocks noGrp="1"/>
          </p:cNvSpPr>
          <p:nvPr>
            <p:ph type="title"/>
          </p:nvPr>
        </p:nvSpPr>
        <p:spPr>
          <a:xfrm>
            <a:off x="2292825" y="136525"/>
            <a:ext cx="9170158" cy="1325563"/>
          </a:xfrm>
        </p:spPr>
        <p:txBody>
          <a:bodyPr/>
          <a:lstStyle/>
          <a:p>
            <a:r>
              <a:rPr lang="en-US" dirty="0"/>
              <a:t>Example extended tv ad</a:t>
            </a:r>
          </a:p>
        </p:txBody>
      </p:sp>
      <p:pic>
        <p:nvPicPr>
          <p:cNvPr id="7" name="9.01">
            <a:hlinkClick r:id="" action="ppaction://media"/>
            <a:extLst>
              <a:ext uri="{FF2B5EF4-FFF2-40B4-BE49-F238E27FC236}">
                <a16:creationId xmlns:a16="http://schemas.microsoft.com/office/drawing/2014/main" xmlns="" id="{DFF5A9CD-1455-0B4E-C35E-41305319439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763" y="3175"/>
            <a:ext cx="812800" cy="812800"/>
          </a:xfrm>
          <a:prstGeom prst="rect">
            <a:avLst/>
          </a:prstGeom>
        </p:spPr>
      </p:pic>
      <p:sp>
        <p:nvSpPr>
          <p:cNvPr id="5" name="TextBox 4">
            <a:extLst>
              <a:ext uri="{FF2B5EF4-FFF2-40B4-BE49-F238E27FC236}">
                <a16:creationId xmlns:a16="http://schemas.microsoft.com/office/drawing/2014/main" xmlns="" id="{69983D18-E6A0-E4A0-4A79-29C05A93297A}"/>
              </a:ext>
            </a:extLst>
          </p:cNvPr>
          <p:cNvSpPr txBox="1"/>
          <p:nvPr/>
        </p:nvSpPr>
        <p:spPr>
          <a:xfrm>
            <a:off x="3048000" y="3244334"/>
            <a:ext cx="6096000" cy="369332"/>
          </a:xfrm>
          <a:prstGeom prst="rect">
            <a:avLst/>
          </a:prstGeom>
          <a:noFill/>
        </p:spPr>
        <p:txBody>
          <a:bodyPr wrap="square">
            <a:spAutoFit/>
          </a:bodyPr>
          <a:lstStyle/>
          <a:p>
            <a:r>
              <a:rPr lang="en-US" dirty="0"/>
              <a:t>https://</a:t>
            </a:r>
            <a:r>
              <a:rPr lang="en-US" dirty="0" err="1"/>
              <a:t>www.youtube.com</a:t>
            </a:r>
            <a:r>
              <a:rPr lang="en-US" dirty="0"/>
              <a:t>/</a:t>
            </a:r>
            <a:r>
              <a:rPr lang="en-US" dirty="0" err="1"/>
              <a:t>watch?v</a:t>
            </a:r>
            <a:r>
              <a:rPr lang="en-US" dirty="0"/>
              <a:t>=5hZ6N4E1G4M</a:t>
            </a:r>
          </a:p>
        </p:txBody>
      </p:sp>
    </p:spTree>
    <p:extLst>
      <p:ext uri="{BB962C8B-B14F-4D97-AF65-F5344CB8AC3E}">
        <p14:creationId xmlns:p14="http://schemas.microsoft.com/office/powerpoint/2010/main" val="13686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13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xmlns="" id="{058A14AF-9FB5-4CC7-BA35-E8E85D3EDF0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42152FE8-F3FB-479B-872B-C66D9F8D4B52}"/>
              </a:ext>
            </a:extLst>
          </p:cNvPr>
          <p:cNvSpPr>
            <a:spLocks noGrp="1"/>
          </p:cNvSpPr>
          <p:nvPr>
            <p:ph type="title"/>
          </p:nvPr>
        </p:nvSpPr>
        <p:spPr>
          <a:xfrm>
            <a:off x="793662" y="386930"/>
            <a:ext cx="10066122" cy="1298448"/>
          </a:xfrm>
        </p:spPr>
        <p:txBody>
          <a:bodyPr anchor="b">
            <a:normAutofit/>
          </a:bodyPr>
          <a:lstStyle/>
          <a:p>
            <a:r>
              <a:rPr lang="en-US" sz="4800"/>
              <a:t>Example extended tv ad</a:t>
            </a:r>
            <a:r>
              <a:rPr lang="en-US" sz="4800" b="0"/>
              <a:t>​</a:t>
            </a:r>
            <a:endParaRPr lang="en-US" sz="4800"/>
          </a:p>
        </p:txBody>
      </p:sp>
      <p:sp>
        <p:nvSpPr>
          <p:cNvPr id="14" name="Rectangle 13">
            <a:extLst>
              <a:ext uri="{FF2B5EF4-FFF2-40B4-BE49-F238E27FC236}">
                <a16:creationId xmlns:a16="http://schemas.microsoft.com/office/drawing/2014/main" xmlns="" id="{3A9A4357-BD1D-4622-A4FE-766E6AB8DE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xmlns="" id="{E659831F-0D9A-4C63-9EBB-8435B85A44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58E93C74-74C0-462B-AA0A-D0C3A25208CF}"/>
              </a:ext>
            </a:extLst>
          </p:cNvPr>
          <p:cNvSpPr>
            <a:spLocks noGrp="1"/>
          </p:cNvSpPr>
          <p:nvPr>
            <p:ph idx="1"/>
          </p:nvPr>
        </p:nvSpPr>
        <p:spPr>
          <a:xfrm>
            <a:off x="793661" y="2599509"/>
            <a:ext cx="4530898" cy="3639450"/>
          </a:xfrm>
        </p:spPr>
        <p:txBody>
          <a:bodyPr anchor="ctr">
            <a:normAutofit fontScale="85000" lnSpcReduction="20000"/>
          </a:bodyPr>
          <a:lstStyle/>
          <a:p>
            <a:pPr fontAlgn="base"/>
            <a:r>
              <a:rPr lang="en-US" sz="2000" b="1" dirty="0"/>
              <a:t>100-plus million TV viewers + 6.2 million YouTube views during the ensuing two months</a:t>
            </a:r>
            <a:r>
              <a:rPr lang="en-US" sz="2000" dirty="0"/>
              <a:t>​</a:t>
            </a:r>
          </a:p>
          <a:p>
            <a:pPr fontAlgn="base"/>
            <a:r>
              <a:rPr lang="en-US" sz="2000" b="1" dirty="0"/>
              <a:t>The one-minute Microsoft “Empowering” Super Bowl ad cost $9 million for media time alone, not counting the costs of producing the ad.</a:t>
            </a:r>
            <a:r>
              <a:rPr lang="en-US" sz="2000" dirty="0"/>
              <a:t>​</a:t>
            </a:r>
          </a:p>
          <a:p>
            <a:pPr fontAlgn="base"/>
            <a:endParaRPr lang="en-US" sz="2000" dirty="0"/>
          </a:p>
          <a:p>
            <a:pPr algn="r" rtl="1" fontAlgn="base">
              <a:lnSpc>
                <a:spcPct val="120000"/>
              </a:lnSpc>
            </a:pPr>
            <a:r>
              <a:rPr lang="ar-SA" sz="2000" dirty="0"/>
              <a:t>أكثر من 100 مليون مشاهد تلفزيوني + 6.2 مليون مشاهدة على يوتيوب خلال الشهرين التاليين​</a:t>
            </a:r>
          </a:p>
          <a:p>
            <a:pPr algn="r" rtl="1" fontAlgn="base">
              <a:lnSpc>
                <a:spcPct val="120000"/>
              </a:lnSpc>
            </a:pPr>
            <a:r>
              <a:rPr lang="ar-SA" sz="2000" dirty="0"/>
              <a:t>تكلف إعلان مايكروسوفت "</a:t>
            </a:r>
            <a:r>
              <a:rPr lang="en-US" sz="2000" dirty="0"/>
              <a:t>Empowering" </a:t>
            </a:r>
            <a:r>
              <a:rPr lang="ar-SA" sz="2000" dirty="0"/>
              <a:t>الذي استغرق دقيقة واحدة في </a:t>
            </a:r>
            <a:r>
              <a:rPr lang="en-US" sz="2000" dirty="0"/>
              <a:t> 9 Super Bowl </a:t>
            </a:r>
            <a:r>
              <a:rPr lang="ar-SA" sz="2000" dirty="0"/>
              <a:t>ملايين دولار أمريكي لوقت الإعلام وحده، دون احتساب تكاليف إنتاج الإعلان</a:t>
            </a:r>
            <a:endParaRPr lang="en-US" sz="2000" dirty="0"/>
          </a:p>
        </p:txBody>
      </p:sp>
      <p:sp>
        <p:nvSpPr>
          <p:cNvPr id="18" name="Rectangle 17">
            <a:extLst>
              <a:ext uri="{FF2B5EF4-FFF2-40B4-BE49-F238E27FC236}">
                <a16:creationId xmlns:a16="http://schemas.microsoft.com/office/drawing/2014/main" xmlns="" id="{E6995CE5-F890-4ABA-82A2-26507CE8D2A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utoShape 2" descr="https://euc-powerpoint.officeapps.live.com/pods/GetClipboardImage.ashx?Id=f986aeaa-172b-400e-8374-f52074a089d8&amp;DC=GEU5&amp;pkey=81a0fc7b-d88b-4aec-8e09-92cad58b6e8e&amp;wdwaccluster=GEU5"/>
          <p:cNvSpPr>
            <a:spLocks noChangeAspect="1" noChangeArrowheads="1"/>
          </p:cNvSpPr>
          <p:nvPr/>
        </p:nvSpPr>
        <p:spPr bwMode="auto">
          <a:xfrm>
            <a:off x="117173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5" name="AutoShape 4" descr="https://euc-powerpoint.officeapps.live.com/pods/GetClipboardImage.ashx?Id=f986aeaa-172b-400e-8374-f52074a089d8&amp;DC=GEU5&amp;pkey=81a0fc7b-d88b-4aec-8e09-92cad58b6e8e&amp;wdwaccluster=GEU5"/>
          <p:cNvSpPr>
            <a:spLocks noChangeAspect="1" noChangeArrowheads="1"/>
          </p:cNvSpPr>
          <p:nvPr/>
        </p:nvSpPr>
        <p:spPr bwMode="auto">
          <a:xfrm>
            <a:off x="11869738"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pic>
        <p:nvPicPr>
          <p:cNvPr id="8" name="Picture 7" descr="A picture of a person kissing a baby&#10;&#10;Description automatically generated">
            <a:extLst>
              <a:ext uri="{FF2B5EF4-FFF2-40B4-BE49-F238E27FC236}">
                <a16:creationId xmlns:a16="http://schemas.microsoft.com/office/drawing/2014/main" xmlns="" id="{AA5E9981-71FB-310B-AE30-CA8485F495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26723" y="2875050"/>
            <a:ext cx="4756011" cy="2792559"/>
          </a:xfrm>
          <a:prstGeom prst="rect">
            <a:avLst/>
          </a:prstGeom>
        </p:spPr>
      </p:pic>
    </p:spTree>
    <p:extLst>
      <p:ext uri="{BB962C8B-B14F-4D97-AF65-F5344CB8AC3E}">
        <p14:creationId xmlns:p14="http://schemas.microsoft.com/office/powerpoint/2010/main" val="704080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152FE8-F3FB-479B-872B-C66D9F8D4B52}"/>
              </a:ext>
            </a:extLst>
          </p:cNvPr>
          <p:cNvSpPr>
            <a:spLocks noGrp="1"/>
          </p:cNvSpPr>
          <p:nvPr>
            <p:ph type="title"/>
          </p:nvPr>
        </p:nvSpPr>
        <p:spPr>
          <a:xfrm>
            <a:off x="2279177" y="177468"/>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xmlns="" id="{58E93C74-74C0-462B-AA0A-D0C3A25208CF}"/>
              </a:ext>
            </a:extLst>
          </p:cNvPr>
          <p:cNvSpPr>
            <a:spLocks noGrp="1"/>
          </p:cNvSpPr>
          <p:nvPr>
            <p:ph idx="1"/>
          </p:nvPr>
        </p:nvSpPr>
        <p:spPr>
          <a:xfrm>
            <a:off x="838200" y="1825625"/>
            <a:ext cx="7091149" cy="4138447"/>
          </a:xfrm>
        </p:spPr>
        <p:txBody>
          <a:bodyPr>
            <a:normAutofit/>
          </a:bodyPr>
          <a:lstStyle/>
          <a:p>
            <a:r>
              <a:rPr lang="en-US" b="1" dirty="0">
                <a:solidFill>
                  <a:srgbClr val="0A1F61"/>
                </a:solidFill>
              </a:rPr>
              <a:t>PERSONAL SELLING:  </a:t>
            </a:r>
            <a:r>
              <a:rPr lang="ar-SA" b="1" dirty="0">
                <a:solidFill>
                  <a:srgbClr val="0A1F61"/>
                </a:solidFill>
              </a:rPr>
              <a:t>البيع الشخصي:</a:t>
            </a:r>
            <a:endParaRPr lang="en-US" b="1" dirty="0">
              <a:solidFill>
                <a:srgbClr val="0A1F61"/>
              </a:solidFill>
            </a:endParaRPr>
          </a:p>
        </p:txBody>
      </p:sp>
      <p:pic>
        <p:nvPicPr>
          <p:cNvPr id="11" name="Picture 10">
            <a:extLst>
              <a:ext uri="{FF2B5EF4-FFF2-40B4-BE49-F238E27FC236}">
                <a16:creationId xmlns:a16="http://schemas.microsoft.com/office/drawing/2014/main" xmlns="" id="{DD397217-1F4A-4D67-A456-EA0262FBDF28}"/>
              </a:ext>
            </a:extLst>
          </p:cNvPr>
          <p:cNvPicPr>
            <a:picLocks noChangeAspect="1"/>
          </p:cNvPicPr>
          <p:nvPr/>
        </p:nvPicPr>
        <p:blipFill>
          <a:blip r:embed="rId2"/>
          <a:stretch>
            <a:fillRect/>
          </a:stretch>
        </p:blipFill>
        <p:spPr>
          <a:xfrm>
            <a:off x="1595437" y="2522692"/>
            <a:ext cx="9001125" cy="3291540"/>
          </a:xfrm>
          <a:prstGeom prst="rect">
            <a:avLst/>
          </a:prstGeom>
        </p:spPr>
      </p:pic>
      <p:sp>
        <p:nvSpPr>
          <p:cNvPr id="12" name="TextBox 11">
            <a:extLst>
              <a:ext uri="{FF2B5EF4-FFF2-40B4-BE49-F238E27FC236}">
                <a16:creationId xmlns:a16="http://schemas.microsoft.com/office/drawing/2014/main" xmlns="" id="{5C2AAD1E-2F9B-4CAE-8CB2-9154873C6386}"/>
              </a:ext>
            </a:extLst>
          </p:cNvPr>
          <p:cNvSpPr txBox="1"/>
          <p:nvPr/>
        </p:nvSpPr>
        <p:spPr>
          <a:xfrm>
            <a:off x="4660490" y="5814232"/>
            <a:ext cx="3672348" cy="646331"/>
          </a:xfrm>
          <a:prstGeom prst="rect">
            <a:avLst/>
          </a:prstGeom>
          <a:noFill/>
        </p:spPr>
        <p:txBody>
          <a:bodyPr wrap="square" rtlCol="0">
            <a:spAutoFit/>
          </a:bodyPr>
          <a:lstStyle/>
          <a:p>
            <a:pPr algn="ctr"/>
            <a:r>
              <a:rPr lang="en-US" b="1" dirty="0">
                <a:solidFill>
                  <a:srgbClr val="960000"/>
                </a:solidFill>
              </a:rPr>
              <a:t>STEPS IN THE SELLING PROCESS </a:t>
            </a:r>
            <a:r>
              <a:rPr lang="ar-SA" b="1" dirty="0">
                <a:solidFill>
                  <a:srgbClr val="960000"/>
                </a:solidFill>
              </a:rPr>
              <a:t>خطوات عملية البيع</a:t>
            </a:r>
            <a:endParaRPr lang="en-US" b="1" dirty="0">
              <a:solidFill>
                <a:srgbClr val="960000"/>
              </a:solidFill>
            </a:endParaRPr>
          </a:p>
        </p:txBody>
      </p:sp>
      <p:sp>
        <p:nvSpPr>
          <p:cNvPr id="4" name="TextBox 3">
            <a:extLst>
              <a:ext uri="{FF2B5EF4-FFF2-40B4-BE49-F238E27FC236}">
                <a16:creationId xmlns:a16="http://schemas.microsoft.com/office/drawing/2014/main" xmlns="" id="{E65321DE-EB44-5EC8-15BE-69BA4BFDFCEB}"/>
              </a:ext>
            </a:extLst>
          </p:cNvPr>
          <p:cNvSpPr txBox="1"/>
          <p:nvPr/>
        </p:nvSpPr>
        <p:spPr>
          <a:xfrm>
            <a:off x="1931159" y="3673146"/>
            <a:ext cx="1918267" cy="646331"/>
          </a:xfrm>
          <a:prstGeom prst="rect">
            <a:avLst/>
          </a:prstGeom>
          <a:noFill/>
        </p:spPr>
        <p:txBody>
          <a:bodyPr wrap="square" rtlCol="0">
            <a:spAutoFit/>
          </a:bodyPr>
          <a:lstStyle/>
          <a:p>
            <a:r>
              <a:rPr lang="ar-SA" dirty="0"/>
              <a:t>البحث عن العميل المرتقب والتأهيل</a:t>
            </a:r>
            <a:endParaRPr lang="en-US" dirty="0"/>
          </a:p>
        </p:txBody>
      </p:sp>
      <p:sp>
        <p:nvSpPr>
          <p:cNvPr id="5" name="TextBox 4">
            <a:extLst>
              <a:ext uri="{FF2B5EF4-FFF2-40B4-BE49-F238E27FC236}">
                <a16:creationId xmlns:a16="http://schemas.microsoft.com/office/drawing/2014/main" xmlns="" id="{53691C89-A8C9-6D67-4CF8-3EF6EB4176A7}"/>
              </a:ext>
            </a:extLst>
          </p:cNvPr>
          <p:cNvSpPr txBox="1"/>
          <p:nvPr/>
        </p:nvSpPr>
        <p:spPr>
          <a:xfrm>
            <a:off x="4220968" y="2477232"/>
            <a:ext cx="1330036" cy="369332"/>
          </a:xfrm>
          <a:prstGeom prst="rect">
            <a:avLst/>
          </a:prstGeom>
          <a:noFill/>
        </p:spPr>
        <p:txBody>
          <a:bodyPr wrap="square" rtlCol="0">
            <a:spAutoFit/>
          </a:bodyPr>
          <a:lstStyle/>
          <a:p>
            <a:pPr marL="0" algn="l" defTabSz="914400" rtl="0" eaLnBrk="1" latinLnBrk="0" hangingPunct="1"/>
            <a:r>
              <a:rPr lang="ar-SA" dirty="0"/>
              <a:t>قبل الاقتراب</a:t>
            </a:r>
            <a:endParaRPr lang="en-US" dirty="0"/>
          </a:p>
        </p:txBody>
      </p:sp>
      <p:sp>
        <p:nvSpPr>
          <p:cNvPr id="6" name="TextBox 5">
            <a:extLst>
              <a:ext uri="{FF2B5EF4-FFF2-40B4-BE49-F238E27FC236}">
                <a16:creationId xmlns:a16="http://schemas.microsoft.com/office/drawing/2014/main" xmlns="" id="{CC95C91C-D5BF-0717-4F63-BB0F0544B74A}"/>
              </a:ext>
            </a:extLst>
          </p:cNvPr>
          <p:cNvSpPr txBox="1"/>
          <p:nvPr/>
        </p:nvSpPr>
        <p:spPr>
          <a:xfrm>
            <a:off x="6659008" y="2480530"/>
            <a:ext cx="1330036" cy="369332"/>
          </a:xfrm>
          <a:prstGeom prst="rect">
            <a:avLst/>
          </a:prstGeom>
          <a:noFill/>
        </p:spPr>
        <p:txBody>
          <a:bodyPr wrap="square" rtlCol="0">
            <a:spAutoFit/>
          </a:bodyPr>
          <a:lstStyle/>
          <a:p>
            <a:pPr marL="0" algn="l" defTabSz="914400" rtl="0" eaLnBrk="1" latinLnBrk="0" hangingPunct="1"/>
            <a:r>
              <a:rPr lang="ar-SA" dirty="0"/>
              <a:t>الاقتراب</a:t>
            </a:r>
            <a:endParaRPr lang="en-US" dirty="0"/>
          </a:p>
        </p:txBody>
      </p:sp>
      <p:sp>
        <p:nvSpPr>
          <p:cNvPr id="7" name="TextBox 6">
            <a:extLst>
              <a:ext uri="{FF2B5EF4-FFF2-40B4-BE49-F238E27FC236}">
                <a16:creationId xmlns:a16="http://schemas.microsoft.com/office/drawing/2014/main" xmlns="" id="{279D9232-F140-2378-104D-8E689A37D7C7}"/>
              </a:ext>
            </a:extLst>
          </p:cNvPr>
          <p:cNvSpPr txBox="1"/>
          <p:nvPr/>
        </p:nvSpPr>
        <p:spPr>
          <a:xfrm>
            <a:off x="8686586" y="2463317"/>
            <a:ext cx="1330036" cy="369332"/>
          </a:xfrm>
          <a:prstGeom prst="rect">
            <a:avLst/>
          </a:prstGeom>
          <a:noFill/>
        </p:spPr>
        <p:txBody>
          <a:bodyPr wrap="square" rtlCol="0">
            <a:spAutoFit/>
          </a:bodyPr>
          <a:lstStyle/>
          <a:p>
            <a:pPr marL="0" algn="l" defTabSz="914400" rtl="0" eaLnBrk="1" latinLnBrk="0" hangingPunct="1"/>
            <a:r>
              <a:rPr lang="ar-SA" dirty="0"/>
              <a:t>التقديم والعرض</a:t>
            </a:r>
            <a:endParaRPr lang="en-US" dirty="0"/>
          </a:p>
        </p:txBody>
      </p:sp>
      <p:sp>
        <p:nvSpPr>
          <p:cNvPr id="8" name="TextBox 7">
            <a:extLst>
              <a:ext uri="{FF2B5EF4-FFF2-40B4-BE49-F238E27FC236}">
                <a16:creationId xmlns:a16="http://schemas.microsoft.com/office/drawing/2014/main" xmlns="" id="{31F44B73-210F-E7E0-6C9D-8995C56E3FA1}"/>
              </a:ext>
            </a:extLst>
          </p:cNvPr>
          <p:cNvSpPr txBox="1"/>
          <p:nvPr/>
        </p:nvSpPr>
        <p:spPr>
          <a:xfrm>
            <a:off x="4051170" y="4150200"/>
            <a:ext cx="2151213" cy="338554"/>
          </a:xfrm>
          <a:prstGeom prst="rect">
            <a:avLst/>
          </a:prstGeom>
          <a:noFill/>
        </p:spPr>
        <p:txBody>
          <a:bodyPr wrap="square" rtlCol="0">
            <a:spAutoFit/>
          </a:bodyPr>
          <a:lstStyle/>
          <a:p>
            <a:pPr marL="0" algn="l" defTabSz="914400" rtl="0" eaLnBrk="1" latinLnBrk="0" hangingPunct="1"/>
            <a:r>
              <a:rPr lang="ar-SA" sz="1600" dirty="0"/>
              <a:t>الرد على الاعتراضات</a:t>
            </a:r>
            <a:endParaRPr lang="en-US" sz="1600" dirty="0"/>
          </a:p>
        </p:txBody>
      </p:sp>
      <p:sp>
        <p:nvSpPr>
          <p:cNvPr id="9" name="TextBox 8">
            <a:extLst>
              <a:ext uri="{FF2B5EF4-FFF2-40B4-BE49-F238E27FC236}">
                <a16:creationId xmlns:a16="http://schemas.microsoft.com/office/drawing/2014/main" xmlns="" id="{E009472F-1CAF-68A4-3BB9-7B2A5E81D90A}"/>
              </a:ext>
            </a:extLst>
          </p:cNvPr>
          <p:cNvSpPr txBox="1"/>
          <p:nvPr/>
        </p:nvSpPr>
        <p:spPr>
          <a:xfrm>
            <a:off x="6297744" y="4218736"/>
            <a:ext cx="1833349" cy="369332"/>
          </a:xfrm>
          <a:prstGeom prst="rect">
            <a:avLst/>
          </a:prstGeom>
          <a:noFill/>
        </p:spPr>
        <p:txBody>
          <a:bodyPr wrap="square" rtlCol="0">
            <a:spAutoFit/>
          </a:bodyPr>
          <a:lstStyle/>
          <a:p>
            <a:pPr marL="0" algn="l" defTabSz="914400" rtl="0" eaLnBrk="1" latinLnBrk="0" hangingPunct="1"/>
            <a:r>
              <a:rPr lang="ar-SA" dirty="0"/>
              <a:t>إتمام العملية البيعية </a:t>
            </a:r>
            <a:endParaRPr lang="en-US" dirty="0"/>
          </a:p>
        </p:txBody>
      </p:sp>
      <p:sp>
        <p:nvSpPr>
          <p:cNvPr id="10" name="TextBox 9">
            <a:extLst>
              <a:ext uri="{FF2B5EF4-FFF2-40B4-BE49-F238E27FC236}">
                <a16:creationId xmlns:a16="http://schemas.microsoft.com/office/drawing/2014/main" xmlns="" id="{53E7C0F2-F90B-A679-F2AA-930323D38012}"/>
              </a:ext>
            </a:extLst>
          </p:cNvPr>
          <p:cNvSpPr txBox="1"/>
          <p:nvPr/>
        </p:nvSpPr>
        <p:spPr>
          <a:xfrm>
            <a:off x="8888330" y="4218736"/>
            <a:ext cx="1330036" cy="369332"/>
          </a:xfrm>
          <a:prstGeom prst="rect">
            <a:avLst/>
          </a:prstGeom>
          <a:noFill/>
        </p:spPr>
        <p:txBody>
          <a:bodyPr wrap="square" rtlCol="0">
            <a:spAutoFit/>
          </a:bodyPr>
          <a:lstStyle/>
          <a:p>
            <a:pPr marL="0" algn="l" defTabSz="914400" rtl="0" eaLnBrk="1" latinLnBrk="0" hangingPunct="1"/>
            <a:r>
              <a:rPr lang="ar-SA" dirty="0"/>
              <a:t>المتابعة</a:t>
            </a:r>
            <a:endParaRPr lang="en-US" dirty="0"/>
          </a:p>
        </p:txBody>
      </p:sp>
    </p:spTree>
    <p:extLst>
      <p:ext uri="{BB962C8B-B14F-4D97-AF65-F5344CB8AC3E}">
        <p14:creationId xmlns:p14="http://schemas.microsoft.com/office/powerpoint/2010/main" val="2758062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152FE8-F3FB-479B-872B-C66D9F8D4B52}"/>
              </a:ext>
            </a:extLst>
          </p:cNvPr>
          <p:cNvSpPr>
            <a:spLocks noGrp="1"/>
          </p:cNvSpPr>
          <p:nvPr>
            <p:ph type="title"/>
          </p:nvPr>
        </p:nvSpPr>
        <p:spPr>
          <a:xfrm>
            <a:off x="3021842" y="0"/>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xmlns="" id="{58E93C74-74C0-462B-AA0A-D0C3A25208CF}"/>
              </a:ext>
            </a:extLst>
          </p:cNvPr>
          <p:cNvSpPr>
            <a:spLocks noGrp="1"/>
          </p:cNvSpPr>
          <p:nvPr>
            <p:ph idx="1"/>
          </p:nvPr>
        </p:nvSpPr>
        <p:spPr>
          <a:xfrm>
            <a:off x="515772" y="1359776"/>
            <a:ext cx="7091149" cy="4138447"/>
          </a:xfrm>
        </p:spPr>
        <p:txBody>
          <a:bodyPr>
            <a:normAutofit/>
          </a:bodyPr>
          <a:lstStyle/>
          <a:p>
            <a:r>
              <a:rPr lang="en-US" b="1" dirty="0">
                <a:solidFill>
                  <a:srgbClr val="0A1F61"/>
                </a:solidFill>
              </a:rPr>
              <a:t>PERSONAL SELLING:</a:t>
            </a:r>
            <a:r>
              <a:rPr lang="ar-SA" b="1" dirty="0">
                <a:solidFill>
                  <a:srgbClr val="0A1F61"/>
                </a:solidFill>
              </a:rPr>
              <a:t> البيع الشخصي </a:t>
            </a:r>
            <a:r>
              <a:rPr lang="en-US" b="1" dirty="0">
                <a:solidFill>
                  <a:srgbClr val="0A1F61"/>
                </a:solidFill>
              </a:rPr>
              <a:t> </a:t>
            </a:r>
          </a:p>
        </p:txBody>
      </p:sp>
      <p:pic>
        <p:nvPicPr>
          <p:cNvPr id="4" name="Picture 3">
            <a:extLst>
              <a:ext uri="{FF2B5EF4-FFF2-40B4-BE49-F238E27FC236}">
                <a16:creationId xmlns:a16="http://schemas.microsoft.com/office/drawing/2014/main" xmlns="" id="{20418DFD-B83E-43FA-99C2-24B9FFCFA198}"/>
              </a:ext>
            </a:extLst>
          </p:cNvPr>
          <p:cNvPicPr>
            <a:picLocks noChangeAspect="1"/>
          </p:cNvPicPr>
          <p:nvPr/>
        </p:nvPicPr>
        <p:blipFill>
          <a:blip r:embed="rId2"/>
          <a:stretch>
            <a:fillRect/>
          </a:stretch>
        </p:blipFill>
        <p:spPr>
          <a:xfrm>
            <a:off x="1233841" y="2867342"/>
            <a:ext cx="1130662" cy="959455"/>
          </a:xfrm>
          <a:prstGeom prst="rect">
            <a:avLst/>
          </a:prstGeom>
        </p:spPr>
      </p:pic>
      <p:sp>
        <p:nvSpPr>
          <p:cNvPr id="6" name="TextBox 5">
            <a:extLst>
              <a:ext uri="{FF2B5EF4-FFF2-40B4-BE49-F238E27FC236}">
                <a16:creationId xmlns:a16="http://schemas.microsoft.com/office/drawing/2014/main" xmlns="" id="{D286D3D9-CEA4-4EF6-9D36-03E61704BD93}"/>
              </a:ext>
            </a:extLst>
          </p:cNvPr>
          <p:cNvSpPr txBox="1"/>
          <p:nvPr/>
        </p:nvSpPr>
        <p:spPr>
          <a:xfrm>
            <a:off x="2670822" y="1886229"/>
            <a:ext cx="8756176" cy="4093428"/>
          </a:xfrm>
          <a:prstGeom prst="rect">
            <a:avLst/>
          </a:prstGeom>
          <a:noFill/>
        </p:spPr>
        <p:txBody>
          <a:bodyPr wrap="square">
            <a:spAutoFit/>
          </a:bodyPr>
          <a:lstStyle/>
          <a:p>
            <a:pPr marL="285750" indent="-285750" algn="l">
              <a:buFont typeface="Arial" panose="020B0604020202020204" pitchFamily="34" charset="0"/>
              <a:buChar char="•"/>
            </a:pPr>
            <a:r>
              <a:rPr lang="en-US" sz="2000" b="0" i="0" u="none" strike="noStrike" baseline="0" dirty="0">
                <a:latin typeface="TimesLTPro-Roman"/>
              </a:rPr>
              <a:t>Personal selling is the most effective tool at certain stages of the buying process, particularly in building up buyers’ preferences, convictions, and actions.</a:t>
            </a:r>
          </a:p>
          <a:p>
            <a:pPr marL="285750" indent="-285750" algn="l">
              <a:buFont typeface="Arial" panose="020B0604020202020204" pitchFamily="34" charset="0"/>
              <a:buChar char="•"/>
            </a:pPr>
            <a:r>
              <a:rPr lang="en-US" sz="2000" b="0" i="0" u="none" strike="noStrike" baseline="0" dirty="0">
                <a:latin typeface="TimesLTPro-Roman"/>
              </a:rPr>
              <a:t>It involves personal interaction between two or more people, so each person can observe the other’s needs and characteristics and make quick adjustments. </a:t>
            </a:r>
          </a:p>
          <a:p>
            <a:pPr marL="285750" indent="-285750" algn="l">
              <a:buFont typeface="Arial" panose="020B0604020202020204" pitchFamily="34" charset="0"/>
              <a:buChar char="•"/>
            </a:pPr>
            <a:r>
              <a:rPr lang="en-US" sz="2000" b="0" i="0" u="none" strike="noStrike" baseline="0" dirty="0">
                <a:latin typeface="TimesLTPro-Roman"/>
              </a:rPr>
              <a:t>Personal selling also allows to build a long-term relationship by solving a customer’s problems.</a:t>
            </a:r>
          </a:p>
          <a:p>
            <a:pPr algn="r"/>
            <a:r>
              <a:rPr lang="ar-SA" sz="2000" dirty="0">
                <a:latin typeface="TimesLTPro-Roman"/>
              </a:rPr>
              <a:t>البيع الشخصي هو الأداة الأكثر فعالية في مراحل معينة من عملية الشراء، وخاصة في بناء تفضيلات المشترين وقناعاتهم وأفعالهم.</a:t>
            </a:r>
          </a:p>
          <a:p>
            <a:pPr algn="r"/>
            <a:r>
              <a:rPr lang="ar-SA" sz="2000" dirty="0">
                <a:latin typeface="TimesLTPro-Roman"/>
              </a:rPr>
              <a:t>ويتضمن البيع الشخصي التفاعل الشخصي بين شخصين أو أكثر، بحيث يستطيع كل شخص ملاحظة احتياجات وخصائص الآخر وإجراء تعديلات سريعة.</a:t>
            </a:r>
          </a:p>
          <a:p>
            <a:pPr algn="r"/>
            <a:r>
              <a:rPr lang="ar-SA" sz="2000" dirty="0">
                <a:latin typeface="TimesLTPro-Roman"/>
              </a:rPr>
              <a:t>كما يسمح البيع الشخصي ببناء علاقة طويلة الأمد من خلال حل مشاكل العميل.</a:t>
            </a:r>
            <a:endParaRPr lang="en-US" sz="2000" b="0" i="0" u="none" strike="noStrike" baseline="0" dirty="0">
              <a:latin typeface="TimesLTPro-Roman"/>
            </a:endParaRPr>
          </a:p>
        </p:txBody>
      </p:sp>
      <p:pic>
        <p:nvPicPr>
          <p:cNvPr id="7" name="Picture 6">
            <a:extLst>
              <a:ext uri="{FF2B5EF4-FFF2-40B4-BE49-F238E27FC236}">
                <a16:creationId xmlns:a16="http://schemas.microsoft.com/office/drawing/2014/main" xmlns="" id="{D3972698-6FC2-4DC2-8E3A-0E2815A6E75F}"/>
              </a:ext>
            </a:extLst>
          </p:cNvPr>
          <p:cNvPicPr>
            <a:picLocks noChangeAspect="1"/>
          </p:cNvPicPr>
          <p:nvPr/>
        </p:nvPicPr>
        <p:blipFill>
          <a:blip r:embed="rId3"/>
          <a:stretch>
            <a:fillRect/>
          </a:stretch>
        </p:blipFill>
        <p:spPr>
          <a:xfrm>
            <a:off x="1054250" y="5584045"/>
            <a:ext cx="1022891" cy="959456"/>
          </a:xfrm>
          <a:prstGeom prst="rect">
            <a:avLst/>
          </a:prstGeom>
        </p:spPr>
      </p:pic>
      <p:sp>
        <p:nvSpPr>
          <p:cNvPr id="8" name="TextBox 7">
            <a:extLst>
              <a:ext uri="{FF2B5EF4-FFF2-40B4-BE49-F238E27FC236}">
                <a16:creationId xmlns:a16="http://schemas.microsoft.com/office/drawing/2014/main" xmlns="" id="{791B45FA-0208-4EC6-938A-633008B474AA}"/>
              </a:ext>
            </a:extLst>
          </p:cNvPr>
          <p:cNvSpPr txBox="1"/>
          <p:nvPr/>
        </p:nvSpPr>
        <p:spPr>
          <a:xfrm>
            <a:off x="2321839" y="5514608"/>
            <a:ext cx="8756176" cy="1323439"/>
          </a:xfrm>
          <a:prstGeom prst="rect">
            <a:avLst/>
          </a:prstGeom>
          <a:noFill/>
        </p:spPr>
        <p:txBody>
          <a:bodyPr wrap="square">
            <a:spAutoFit/>
          </a:bodyPr>
          <a:lstStyle/>
          <a:p>
            <a:pPr marL="285750" indent="-285750" algn="l">
              <a:buFont typeface="Arial" panose="020B0604020202020204" pitchFamily="34" charset="0"/>
              <a:buChar char="•"/>
            </a:pPr>
            <a:r>
              <a:rPr lang="en-US" sz="2000" b="0" i="0" u="none" strike="noStrike" baseline="0" dirty="0">
                <a:latin typeface="TimesLTPro-Roman"/>
              </a:rPr>
              <a:t>Personal selling is costly.</a:t>
            </a:r>
          </a:p>
          <a:p>
            <a:pPr marL="285750" indent="-285750" algn="l">
              <a:buFont typeface="Arial" panose="020B0604020202020204" pitchFamily="34" charset="0"/>
              <a:buChar char="•"/>
            </a:pPr>
            <a:r>
              <a:rPr lang="en-US" sz="2000" b="0" i="0" u="none" strike="noStrike" baseline="0" dirty="0">
                <a:latin typeface="TimesLTPro-Roman"/>
              </a:rPr>
              <a:t>A sales force requires a longer-term commitment than does advertising</a:t>
            </a:r>
          </a:p>
          <a:p>
            <a:pPr algn="r"/>
            <a:r>
              <a:rPr lang="ar-SA" sz="2000" dirty="0">
                <a:latin typeface="TimesLTPro-Roman"/>
              </a:rPr>
              <a:t>البيع الشخصي مكلف.</a:t>
            </a:r>
          </a:p>
          <a:p>
            <a:pPr algn="r"/>
            <a:r>
              <a:rPr lang="ar-SA" sz="2000" dirty="0">
                <a:latin typeface="TimesLTPro-Roman"/>
              </a:rPr>
              <a:t>تتطلب قوة المبيعات التزامًا أطول أمدًا من الإعلان</a:t>
            </a:r>
            <a:r>
              <a:rPr lang="en-US" sz="2000" b="0" i="0" u="none" strike="noStrike" baseline="0" dirty="0">
                <a:latin typeface="TimesLTPro-Roman"/>
              </a:rPr>
              <a:t> </a:t>
            </a:r>
          </a:p>
        </p:txBody>
      </p:sp>
    </p:spTree>
    <p:extLst>
      <p:ext uri="{BB962C8B-B14F-4D97-AF65-F5344CB8AC3E}">
        <p14:creationId xmlns:p14="http://schemas.microsoft.com/office/powerpoint/2010/main" val="2179478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152FE8-F3FB-479B-872B-C66D9F8D4B52}"/>
              </a:ext>
            </a:extLst>
          </p:cNvPr>
          <p:cNvSpPr>
            <a:spLocks noGrp="1"/>
          </p:cNvSpPr>
          <p:nvPr>
            <p:ph type="title"/>
          </p:nvPr>
        </p:nvSpPr>
        <p:spPr>
          <a:xfrm>
            <a:off x="3225858" y="-33327"/>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xmlns="" id="{58E93C74-74C0-462B-AA0A-D0C3A25208CF}"/>
              </a:ext>
            </a:extLst>
          </p:cNvPr>
          <p:cNvSpPr>
            <a:spLocks noGrp="1"/>
          </p:cNvSpPr>
          <p:nvPr>
            <p:ph idx="1"/>
          </p:nvPr>
        </p:nvSpPr>
        <p:spPr>
          <a:xfrm>
            <a:off x="477672" y="1033088"/>
            <a:ext cx="11382233" cy="4148920"/>
          </a:xfrm>
        </p:spPr>
        <p:txBody>
          <a:bodyPr>
            <a:normAutofit/>
          </a:bodyPr>
          <a:lstStyle/>
          <a:p>
            <a:pPr algn="l"/>
            <a:r>
              <a:rPr lang="en-US" sz="2200" b="1" dirty="0">
                <a:solidFill>
                  <a:srgbClr val="0A1F61"/>
                </a:solidFill>
              </a:rPr>
              <a:t>SALES PROMOTION: </a:t>
            </a:r>
            <a:r>
              <a:rPr lang="en-US" sz="2200" b="0" i="0" u="none" strike="noStrike" baseline="0" dirty="0">
                <a:latin typeface="TimesLTPro-Roman"/>
              </a:rPr>
              <a:t>Sales promotion includes a wide assortment of tools—coupons, contests, discounts, premiums, and others—all of which have many unique qualities.</a:t>
            </a:r>
            <a:r>
              <a:rPr lang="en-US" sz="2200" b="1" dirty="0">
                <a:solidFill>
                  <a:srgbClr val="0A1F61"/>
                </a:solidFill>
              </a:rPr>
              <a:t> </a:t>
            </a:r>
          </a:p>
          <a:p>
            <a:pPr marL="0" indent="0" algn="r">
              <a:buNone/>
            </a:pPr>
            <a:r>
              <a:rPr lang="ar-SA" sz="2200" b="1" dirty="0">
                <a:solidFill>
                  <a:srgbClr val="0A1F61"/>
                </a:solidFill>
              </a:rPr>
              <a:t>الترويج للمبيعات / تنشيط المبيعات : يشمل الترويج للمبيعات مجموعة واسعة من الأدوات - القسائم والمسابقات والخصومات والمكافآت وغيرها - وكلها تتمتع بالعديد من الصفات الفريدة.</a:t>
            </a:r>
            <a:endParaRPr lang="en-US" sz="2200" b="1" dirty="0">
              <a:solidFill>
                <a:srgbClr val="0A1F61"/>
              </a:solidFill>
            </a:endParaRPr>
          </a:p>
        </p:txBody>
      </p:sp>
      <p:sp>
        <p:nvSpPr>
          <p:cNvPr id="9" name="TextBox 8">
            <a:extLst>
              <a:ext uri="{FF2B5EF4-FFF2-40B4-BE49-F238E27FC236}">
                <a16:creationId xmlns:a16="http://schemas.microsoft.com/office/drawing/2014/main" xmlns="" id="{B6AFF3E2-3C76-4712-8619-3EE31A18B125}"/>
              </a:ext>
            </a:extLst>
          </p:cNvPr>
          <p:cNvSpPr txBox="1"/>
          <p:nvPr/>
        </p:nvSpPr>
        <p:spPr>
          <a:xfrm>
            <a:off x="814108" y="2252659"/>
            <a:ext cx="5607730" cy="4401205"/>
          </a:xfrm>
          <a:prstGeom prst="rect">
            <a:avLst/>
          </a:prstGeom>
          <a:noFill/>
        </p:spPr>
        <p:txBody>
          <a:bodyPr wrap="square">
            <a:spAutoFit/>
          </a:bodyPr>
          <a:lstStyle/>
          <a:p>
            <a:pPr algn="l"/>
            <a:r>
              <a:rPr lang="en-US" sz="2000" b="0" i="0" u="none" strike="noStrike" baseline="0" dirty="0">
                <a:latin typeface="TimesLTPro-Roman"/>
              </a:rPr>
              <a:t>They attract consumer attention, engage consumers, offer strong incentives to purchase, and can be used to dramatize product offers and boost sagging sales. </a:t>
            </a:r>
          </a:p>
          <a:p>
            <a:pPr algn="l"/>
            <a:endParaRPr lang="en-US" sz="2000" b="0" i="0" u="none" strike="noStrike" baseline="0" dirty="0">
              <a:latin typeface="TimesLTPro-Roman"/>
            </a:endParaRPr>
          </a:p>
          <a:p>
            <a:pPr algn="l"/>
            <a:r>
              <a:rPr lang="en-US" sz="2000" b="0" i="0" u="none" strike="noStrike" baseline="0" dirty="0">
                <a:latin typeface="TimesLTPro-Roman"/>
              </a:rPr>
              <a:t>Sales promotions invite and reward quick response. Whereas advertising says, “Buy our product,” sales promotion says, “Buy it now.”</a:t>
            </a:r>
          </a:p>
          <a:p>
            <a:pPr algn="r"/>
            <a:r>
              <a:rPr lang="ar-SA" sz="2000" dirty="0"/>
              <a:t>إن الترويج للمبيعات يجذب انتباه المستهلكين ويشركهم ويقدم لهم حوافز قوية للشراء ويمكن استخدامه لإضفاء طابع درامي على عروض المنتجات وتعزيز المبيعات المتدنية.</a:t>
            </a:r>
          </a:p>
          <a:p>
            <a:pPr algn="r"/>
            <a:r>
              <a:rPr lang="ar-SA" sz="2000" dirty="0"/>
              <a:t>إن الترويج للمبيعات يدعو إلى الاستجابة السريعة ويكافئها. فبينما يقول الإعلان "اشتر منتجنا"، فإن الترويج للمبيعات يقول "اشتره الآن".</a:t>
            </a:r>
            <a:endParaRPr lang="en-US" sz="2000" dirty="0"/>
          </a:p>
        </p:txBody>
      </p:sp>
      <p:sp>
        <p:nvSpPr>
          <p:cNvPr id="10" name="TextBox 9">
            <a:extLst>
              <a:ext uri="{FF2B5EF4-FFF2-40B4-BE49-F238E27FC236}">
                <a16:creationId xmlns:a16="http://schemas.microsoft.com/office/drawing/2014/main" xmlns="" id="{8769AABD-2BB6-41FF-BA2F-5EFCE89DEB55}"/>
              </a:ext>
            </a:extLst>
          </p:cNvPr>
          <p:cNvSpPr txBox="1"/>
          <p:nvPr/>
        </p:nvSpPr>
        <p:spPr>
          <a:xfrm>
            <a:off x="7700178" y="2935239"/>
            <a:ext cx="4159727" cy="3785652"/>
          </a:xfrm>
          <a:prstGeom prst="rect">
            <a:avLst/>
          </a:prstGeom>
          <a:noFill/>
        </p:spPr>
        <p:txBody>
          <a:bodyPr wrap="square">
            <a:spAutoFit/>
          </a:bodyPr>
          <a:lstStyle/>
          <a:p>
            <a:r>
              <a:rPr lang="en-US" sz="2000" dirty="0">
                <a:latin typeface="TimesLTPro-Roman"/>
              </a:rPr>
              <a:t>Sales promotion effects can be short lived.</a:t>
            </a:r>
          </a:p>
          <a:p>
            <a:endParaRPr lang="en-US" sz="2000" dirty="0">
              <a:latin typeface="TimesLTPro-Roman"/>
            </a:endParaRPr>
          </a:p>
          <a:p>
            <a:r>
              <a:rPr lang="en-US" sz="2000" dirty="0">
                <a:latin typeface="TimesLTPro-Roman"/>
              </a:rPr>
              <a:t>They are not as effective as advertising or personal selling in building long-run brand preference and customer relationships</a:t>
            </a:r>
          </a:p>
          <a:p>
            <a:pPr algn="r"/>
            <a:r>
              <a:rPr lang="ar-SA" sz="2000" dirty="0">
                <a:latin typeface="TimesLTPro-Roman"/>
              </a:rPr>
              <a:t>قد تكون تأثيرات الترويج للمبيعات قصيرة الأجل.</a:t>
            </a:r>
          </a:p>
          <a:p>
            <a:pPr algn="r"/>
            <a:endParaRPr lang="ar-SA" sz="2000" dirty="0">
              <a:latin typeface="TimesLTPro-Roman"/>
            </a:endParaRPr>
          </a:p>
          <a:p>
            <a:pPr algn="r"/>
            <a:r>
              <a:rPr lang="ar-SA" sz="2000" dirty="0">
                <a:latin typeface="TimesLTPro-Roman"/>
              </a:rPr>
              <a:t>فهي ليست بنفس فعالية الإعلان أو البيع الشخصي في بناء تفضيلات العلامة التجارية والعلاقات مع العملاء على المدى الطويل</a:t>
            </a:r>
            <a:endParaRPr lang="en-US" sz="2000" dirty="0">
              <a:latin typeface="TimesLTPro-Roman"/>
            </a:endParaRPr>
          </a:p>
        </p:txBody>
      </p:sp>
      <p:pic>
        <p:nvPicPr>
          <p:cNvPr id="13" name="Picture 12">
            <a:extLst>
              <a:ext uri="{FF2B5EF4-FFF2-40B4-BE49-F238E27FC236}">
                <a16:creationId xmlns:a16="http://schemas.microsoft.com/office/drawing/2014/main" xmlns="" id="{13FFE7D3-0E77-4650-9399-71E7513285A1}"/>
              </a:ext>
            </a:extLst>
          </p:cNvPr>
          <p:cNvPicPr>
            <a:picLocks noChangeAspect="1"/>
          </p:cNvPicPr>
          <p:nvPr/>
        </p:nvPicPr>
        <p:blipFill rotWithShape="1">
          <a:blip r:embed="rId2"/>
          <a:srcRect t="10332" b="19289"/>
          <a:stretch/>
        </p:blipFill>
        <p:spPr>
          <a:xfrm>
            <a:off x="-58439" y="2806450"/>
            <a:ext cx="872547" cy="774297"/>
          </a:xfrm>
          <a:prstGeom prst="ellipse">
            <a:avLst/>
          </a:prstGeom>
        </p:spPr>
      </p:pic>
      <p:pic>
        <p:nvPicPr>
          <p:cNvPr id="15" name="Picture 14">
            <a:extLst>
              <a:ext uri="{FF2B5EF4-FFF2-40B4-BE49-F238E27FC236}">
                <a16:creationId xmlns:a16="http://schemas.microsoft.com/office/drawing/2014/main" xmlns="" id="{A72B85BB-D69A-49B9-B45F-333B3B43788E}"/>
              </a:ext>
            </a:extLst>
          </p:cNvPr>
          <p:cNvPicPr>
            <a:picLocks noChangeAspect="1"/>
          </p:cNvPicPr>
          <p:nvPr/>
        </p:nvPicPr>
        <p:blipFill>
          <a:blip r:embed="rId3"/>
          <a:stretch>
            <a:fillRect/>
          </a:stretch>
        </p:blipFill>
        <p:spPr>
          <a:xfrm>
            <a:off x="6714699" y="2935239"/>
            <a:ext cx="842458" cy="868182"/>
          </a:xfrm>
          <a:prstGeom prst="rect">
            <a:avLst/>
          </a:prstGeom>
        </p:spPr>
      </p:pic>
    </p:spTree>
    <p:extLst>
      <p:ext uri="{BB962C8B-B14F-4D97-AF65-F5344CB8AC3E}">
        <p14:creationId xmlns:p14="http://schemas.microsoft.com/office/powerpoint/2010/main" val="13137529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152FE8-F3FB-479B-872B-C66D9F8D4B52}"/>
              </a:ext>
            </a:extLst>
          </p:cNvPr>
          <p:cNvSpPr>
            <a:spLocks noGrp="1"/>
          </p:cNvSpPr>
          <p:nvPr>
            <p:ph type="title"/>
          </p:nvPr>
        </p:nvSpPr>
        <p:spPr>
          <a:xfrm>
            <a:off x="2682553" y="155323"/>
            <a:ext cx="10015812" cy="1426464"/>
          </a:xfrm>
        </p:spPr>
        <p:txBody>
          <a:bodyPr>
            <a:normAutofit/>
          </a:bodyPr>
          <a:lstStyle/>
          <a:p>
            <a:r>
              <a:rPr lang="en-US" sz="3600" b="1" i="0" u="none" strike="noStrike" baseline="0" dirty="0">
                <a:latin typeface="ArialNarrowMTPro-Bold"/>
              </a:rPr>
              <a:t>4. The nature of each promotion tool</a:t>
            </a:r>
            <a:endParaRPr lang="en-US" sz="3600" dirty="0"/>
          </a:p>
        </p:txBody>
      </p:sp>
      <p:sp>
        <p:nvSpPr>
          <p:cNvPr id="3" name="Content Placeholder 2">
            <a:extLst>
              <a:ext uri="{FF2B5EF4-FFF2-40B4-BE49-F238E27FC236}">
                <a16:creationId xmlns:a16="http://schemas.microsoft.com/office/drawing/2014/main" xmlns="" id="{58E93C74-74C0-462B-AA0A-D0C3A25208CF}"/>
              </a:ext>
            </a:extLst>
          </p:cNvPr>
          <p:cNvSpPr>
            <a:spLocks noGrp="1"/>
          </p:cNvSpPr>
          <p:nvPr>
            <p:ph idx="1"/>
          </p:nvPr>
        </p:nvSpPr>
        <p:spPr>
          <a:xfrm>
            <a:off x="0" y="1210615"/>
            <a:ext cx="12003110" cy="5499278"/>
          </a:xfrm>
        </p:spPr>
        <p:txBody>
          <a:bodyPr anchor="ctr">
            <a:noAutofit/>
          </a:bodyPr>
          <a:lstStyle/>
          <a:p>
            <a:pPr marL="0" indent="0">
              <a:lnSpc>
                <a:spcPct val="110000"/>
              </a:lnSpc>
              <a:buNone/>
            </a:pPr>
            <a:r>
              <a:rPr lang="en-US" sz="2000" b="1" dirty="0">
                <a:solidFill>
                  <a:srgbClr val="0A1F61"/>
                </a:solidFill>
              </a:rPr>
              <a:t>PUBLIC RELATIONS:</a:t>
            </a:r>
          </a:p>
          <a:p>
            <a:pPr>
              <a:lnSpc>
                <a:spcPct val="110000"/>
              </a:lnSpc>
            </a:pPr>
            <a:r>
              <a:rPr lang="en-US" sz="2000" b="0" i="0" u="none" strike="noStrike" baseline="0" dirty="0">
                <a:latin typeface="TimesLTPro-Roman"/>
              </a:rPr>
              <a:t>Public relations is very believable—news stories, features, sponsorships, and events seem more real and believable to readers than ads do.</a:t>
            </a:r>
          </a:p>
          <a:p>
            <a:pPr>
              <a:lnSpc>
                <a:spcPct val="110000"/>
              </a:lnSpc>
            </a:pPr>
            <a:r>
              <a:rPr lang="en-US" sz="2000" b="0" i="0" u="none" strike="noStrike" baseline="0" dirty="0">
                <a:latin typeface="TimesLTPro-Roman"/>
              </a:rPr>
              <a:t>PR can also reach many prospects who avoid salespeople and advertisements—the message gets to buyers as “news and events” rather than as a sales-directed communication. </a:t>
            </a:r>
          </a:p>
          <a:p>
            <a:pPr>
              <a:lnSpc>
                <a:spcPct val="110000"/>
              </a:lnSpc>
            </a:pPr>
            <a:r>
              <a:rPr lang="en-US" sz="2000" b="0" i="0" u="none" strike="noStrike" baseline="0" dirty="0">
                <a:latin typeface="TimesLTPro-Roman"/>
              </a:rPr>
              <a:t>Marketers tend to underuse public relations or use it as an afterthought. Yet a well-thought-out public relations campaign used with other promotion mix elements can be very effective and economical.</a:t>
            </a:r>
          </a:p>
          <a:p>
            <a:pPr marL="0" indent="0" algn="r">
              <a:lnSpc>
                <a:spcPct val="110000"/>
              </a:lnSpc>
              <a:buNone/>
            </a:pPr>
            <a:r>
              <a:rPr lang="ar-SA" sz="2000" b="1" dirty="0"/>
              <a:t>العلاقات العامة:</a:t>
            </a:r>
          </a:p>
          <a:p>
            <a:pPr marL="0" indent="0" algn="r">
              <a:lnSpc>
                <a:spcPct val="110000"/>
              </a:lnSpc>
              <a:buNone/>
            </a:pPr>
            <a:r>
              <a:rPr lang="ar-SA" sz="2000" b="1" dirty="0"/>
              <a:t>العلاقات العامة قابلة للتصديق بشكل كبير - تبدو القصص الإخبارية والمقالات </a:t>
            </a:r>
            <a:r>
              <a:rPr lang="ar-SA" sz="2000" b="1" dirty="0" err="1"/>
              <a:t>والرعايات</a:t>
            </a:r>
            <a:r>
              <a:rPr lang="ar-SA" sz="2000" b="1" dirty="0"/>
              <a:t> والأحداث أكثر واقعية وقابلية للتصديق للقراء من الإعلانات.</a:t>
            </a:r>
          </a:p>
          <a:p>
            <a:pPr marL="0" indent="0" algn="r">
              <a:lnSpc>
                <a:spcPct val="110000"/>
              </a:lnSpc>
              <a:buNone/>
            </a:pPr>
            <a:r>
              <a:rPr lang="ar-SA" sz="2000" b="1" dirty="0"/>
              <a:t>يمكن للعلاقات العامة أيضًا الوصول إلى العديد من العملاء المحتملين الذين يتجنبون رجال المبيعات والإعلانات - تصل الرسالة إلى المشترين على أنها "أخبار وأحداث" بدلاً من كونها اتصالاً موجهًا للمبيعات.</a:t>
            </a:r>
          </a:p>
          <a:p>
            <a:pPr marL="0" indent="0" algn="r">
              <a:lnSpc>
                <a:spcPct val="110000"/>
              </a:lnSpc>
              <a:buNone/>
            </a:pPr>
            <a:r>
              <a:rPr lang="ar-SA" sz="2000" b="1" dirty="0"/>
              <a:t>يميل المسوقون إلى التقليل من استخدام العلاقات العامة أو استخدامها كفكرة لاحقة. ومع ذلك، فإن حملة العلاقات العامة المدروسة جيدًا والمستخدمة مع عناصر مزيج الترويج الأخرى يمكن أن تكون فعالة واقتصادية للغاية.</a:t>
            </a:r>
            <a:endParaRPr lang="en-US" sz="2000" b="1" dirty="0"/>
          </a:p>
        </p:txBody>
      </p:sp>
    </p:spTree>
    <p:extLst>
      <p:ext uri="{BB962C8B-B14F-4D97-AF65-F5344CB8AC3E}">
        <p14:creationId xmlns:p14="http://schemas.microsoft.com/office/powerpoint/2010/main" val="29209420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18154A-065A-4550-8335-23F6BFD9DADB}"/>
              </a:ext>
            </a:extLst>
          </p:cNvPr>
          <p:cNvSpPr>
            <a:spLocks noGrp="1"/>
          </p:cNvSpPr>
          <p:nvPr>
            <p:ph type="title"/>
          </p:nvPr>
        </p:nvSpPr>
        <p:spPr>
          <a:xfrm>
            <a:off x="2320120" y="541005"/>
            <a:ext cx="9170158" cy="1325563"/>
          </a:xfrm>
        </p:spPr>
        <p:txBody>
          <a:bodyPr/>
          <a:lstStyle/>
          <a:p>
            <a:r>
              <a:rPr lang="en-US" sz="4400" b="1" dirty="0"/>
              <a:t>PUBLIC RELATIONS TOOLS</a:t>
            </a:r>
            <a:br>
              <a:rPr lang="en-US" sz="4400" b="1" dirty="0"/>
            </a:br>
            <a:endParaRPr lang="en-US" dirty="0"/>
          </a:p>
        </p:txBody>
      </p:sp>
      <p:sp>
        <p:nvSpPr>
          <p:cNvPr id="3" name="Content Placeholder 2">
            <a:extLst>
              <a:ext uri="{FF2B5EF4-FFF2-40B4-BE49-F238E27FC236}">
                <a16:creationId xmlns:a16="http://schemas.microsoft.com/office/drawing/2014/main" xmlns="" id="{16663DC8-DE30-49DC-A6FF-A405095F4CAF}"/>
              </a:ext>
            </a:extLst>
          </p:cNvPr>
          <p:cNvSpPr>
            <a:spLocks noGrp="1"/>
          </p:cNvSpPr>
          <p:nvPr>
            <p:ph idx="1"/>
          </p:nvPr>
        </p:nvSpPr>
        <p:spPr>
          <a:xfrm>
            <a:off x="0" y="1184856"/>
            <a:ext cx="12192000" cy="5673144"/>
          </a:xfrm>
        </p:spPr>
        <p:txBody>
          <a:bodyPr>
            <a:normAutofit fontScale="62500" lnSpcReduction="20000"/>
          </a:bodyPr>
          <a:lstStyle/>
          <a:p>
            <a:pPr algn="l">
              <a:lnSpc>
                <a:spcPct val="100000"/>
              </a:lnSpc>
            </a:pPr>
            <a:r>
              <a:rPr lang="en-US" sz="1800" b="1" dirty="0">
                <a:solidFill>
                  <a:srgbClr val="960000"/>
                </a:solidFill>
                <a:latin typeface="TimesLTPro-Italic"/>
              </a:rPr>
              <a:t>News</a:t>
            </a:r>
          </a:p>
          <a:p>
            <a:pPr algn="l">
              <a:lnSpc>
                <a:spcPct val="100000"/>
              </a:lnSpc>
            </a:pPr>
            <a:r>
              <a:rPr lang="en-US" sz="1800" b="1" dirty="0">
                <a:solidFill>
                  <a:srgbClr val="960000"/>
                </a:solidFill>
                <a:latin typeface="TimesLTPro-Italic"/>
              </a:rPr>
              <a:t>S</a:t>
            </a:r>
            <a:r>
              <a:rPr lang="en-US" sz="1800" b="1" u="none" strike="noStrike" baseline="0" dirty="0">
                <a:solidFill>
                  <a:srgbClr val="960000"/>
                </a:solidFill>
                <a:latin typeface="TimesLTPro-Italic"/>
              </a:rPr>
              <a:t>pecial events </a:t>
            </a:r>
            <a:r>
              <a:rPr lang="en-US" sz="1800" u="none" strike="noStrike" baseline="0" dirty="0">
                <a:latin typeface="TimesLTPro-Italic"/>
              </a:rPr>
              <a:t>(news conferences and speeches, brand tours, sponsorships, laser light shows, multimedia presentations, educational programs designed to reach and interest target publics).</a:t>
            </a:r>
          </a:p>
          <a:p>
            <a:pPr algn="l">
              <a:lnSpc>
                <a:spcPct val="100000"/>
              </a:lnSpc>
            </a:pPr>
            <a:r>
              <a:rPr lang="en-US" sz="1800" b="1" u="none" strike="noStrike" baseline="0" dirty="0">
                <a:solidFill>
                  <a:srgbClr val="960000"/>
                </a:solidFill>
                <a:latin typeface="TimesLTPro-Italic"/>
              </a:rPr>
              <a:t>Written materials </a:t>
            </a:r>
            <a:r>
              <a:rPr lang="en-US" sz="1800" u="none" strike="noStrike" baseline="0" dirty="0">
                <a:latin typeface="TimesLTPro-Italic"/>
              </a:rPr>
              <a:t>to reach and influence their target markets (</a:t>
            </a:r>
            <a:r>
              <a:rPr lang="en-US" sz="1800" u="none" strike="noStrike" baseline="0" dirty="0">
                <a:latin typeface="TimesLTPro-Roman"/>
              </a:rPr>
              <a:t>annual reports, brochures, articles, and company newsletters and magazines).</a:t>
            </a:r>
          </a:p>
          <a:p>
            <a:pPr algn="l">
              <a:lnSpc>
                <a:spcPct val="100000"/>
              </a:lnSpc>
            </a:pPr>
            <a:r>
              <a:rPr lang="en-US" sz="1800" b="1" u="none" strike="noStrike" baseline="0" dirty="0">
                <a:solidFill>
                  <a:srgbClr val="960000"/>
                </a:solidFill>
                <a:latin typeface="TimesLTPro-Italic"/>
              </a:rPr>
              <a:t>Audiovisual materials</a:t>
            </a:r>
            <a:r>
              <a:rPr lang="en-US" sz="1800" b="1" u="none" strike="noStrike" baseline="0" dirty="0">
                <a:latin typeface="TimesLTPro-Roman"/>
              </a:rPr>
              <a:t>, </a:t>
            </a:r>
            <a:r>
              <a:rPr lang="en-US" sz="1800" u="none" strike="noStrike" baseline="0" dirty="0">
                <a:latin typeface="TimesLTPro-Roman"/>
              </a:rPr>
              <a:t>such as DVDs and online videos.</a:t>
            </a:r>
          </a:p>
          <a:p>
            <a:pPr algn="l">
              <a:lnSpc>
                <a:spcPct val="100000"/>
              </a:lnSpc>
            </a:pPr>
            <a:r>
              <a:rPr lang="en-US" sz="1800" b="1" u="none" strike="noStrike" baseline="0" dirty="0">
                <a:solidFill>
                  <a:srgbClr val="960000"/>
                </a:solidFill>
                <a:latin typeface="TimesLTPro-Italic"/>
              </a:rPr>
              <a:t>Corporate identity materials </a:t>
            </a:r>
            <a:r>
              <a:rPr lang="en-US" sz="1800" u="none" strike="noStrike" baseline="0" dirty="0">
                <a:latin typeface="TimesLTPro-Italic"/>
              </a:rPr>
              <a:t>(</a:t>
            </a:r>
            <a:r>
              <a:rPr lang="en-US" sz="1800" u="none" strike="noStrike" baseline="0" dirty="0">
                <a:latin typeface="TimesLTPro-Roman"/>
              </a:rPr>
              <a:t>Logos, stationery, brochures, signs, business forms, business cards, buildings, uniforms, and company cars).</a:t>
            </a:r>
          </a:p>
          <a:p>
            <a:pPr algn="l">
              <a:lnSpc>
                <a:spcPct val="100000"/>
              </a:lnSpc>
            </a:pPr>
            <a:r>
              <a:rPr lang="en-US" sz="1800" b="1" u="none" strike="noStrike" baseline="0" dirty="0">
                <a:solidFill>
                  <a:srgbClr val="960000"/>
                </a:solidFill>
                <a:latin typeface="TimesLTPro-Italic"/>
              </a:rPr>
              <a:t>Public service activities</a:t>
            </a:r>
            <a:r>
              <a:rPr lang="en-US" sz="1800" b="1" u="none" strike="noStrike" baseline="0" dirty="0">
                <a:latin typeface="TimesLTPro-Roman"/>
              </a:rPr>
              <a:t>.</a:t>
            </a:r>
          </a:p>
          <a:p>
            <a:pPr algn="l">
              <a:lnSpc>
                <a:spcPct val="100000"/>
              </a:lnSpc>
            </a:pPr>
            <a:r>
              <a:rPr lang="en-US" sz="1800" b="1" u="none" strike="noStrike" baseline="0" dirty="0">
                <a:solidFill>
                  <a:srgbClr val="960000"/>
                </a:solidFill>
                <a:latin typeface="TimesLTPro-Roman"/>
              </a:rPr>
              <a:t>Web and social media </a:t>
            </a:r>
            <a:r>
              <a:rPr lang="en-US" sz="1800" u="none" strike="noStrike" baseline="0" dirty="0">
                <a:latin typeface="TimesLTPro-Roman"/>
              </a:rPr>
              <a:t>(Web sites, blogs, and social media such as YouTube, Facebook, Instagram, Snapchat, Pinterest, and Twitter) are providing new ways to reach and engage people. Storytelling and engagement are core PR strengths, and that plays well into the use of online, mobile, and social media. </a:t>
            </a:r>
            <a:endParaRPr lang="en-US" sz="1800" u="none" strike="noStrike" baseline="0" dirty="0">
              <a:latin typeface="TimesLTPro-Italic"/>
            </a:endParaRPr>
          </a:p>
          <a:p>
            <a:pPr marL="0" indent="0" algn="r">
              <a:buNone/>
            </a:pPr>
            <a:r>
              <a:rPr lang="ar-SA" dirty="0"/>
              <a:t>الأخبار</a:t>
            </a:r>
          </a:p>
          <a:p>
            <a:pPr marL="0" indent="0" algn="r">
              <a:buNone/>
            </a:pPr>
            <a:r>
              <a:rPr lang="ar-SA" dirty="0"/>
              <a:t>الأحداث الخاصة (المؤتمرات والخطابات الصحفية، والجولات الترويجية للعلامات التجارية، </a:t>
            </a:r>
            <a:r>
              <a:rPr lang="ar-SA" dirty="0" err="1"/>
              <a:t>والرعايات</a:t>
            </a:r>
            <a:r>
              <a:rPr lang="ar-SA" dirty="0"/>
              <a:t>، وعروض الليزر الضوئية، والعروض المتعددة الوسائط، والبرامج التعليمية المصممة للوصول إلى الجمهور المستهدف وإثارة اهتمامه).</a:t>
            </a:r>
          </a:p>
          <a:p>
            <a:pPr marL="0" indent="0" algn="r">
              <a:buNone/>
            </a:pPr>
            <a:r>
              <a:rPr lang="ar-SA" dirty="0"/>
              <a:t>المواد المكتوبة للوصول إلى أسواقهم المستهدفة والتأثير عليها (التقارير السنوية، والكتيبات، والمقالات، والنشرات الإخبارية والمجلات الخاصة بالشركة).</a:t>
            </a:r>
          </a:p>
          <a:p>
            <a:pPr marL="0" indent="0" algn="r">
              <a:buNone/>
            </a:pPr>
            <a:r>
              <a:rPr lang="ar-SA" dirty="0"/>
              <a:t>المواد السمعية والبصرية، مثل أقراص الفيديو الرقمية ومقاطع الفيديو عبر الإنترنت.</a:t>
            </a:r>
          </a:p>
          <a:p>
            <a:pPr marL="0" indent="0" algn="r">
              <a:buNone/>
            </a:pPr>
            <a:r>
              <a:rPr lang="ar-SA" dirty="0"/>
              <a:t>المواد الخاصة بالهوية المؤسسية (الشعارات، والقرطاسية، والكتيبات، واللافتات، ونماذج الأعمال، وبطاقات العمل، والمباني، والزي الرسمي، وسيارات الشركة).</a:t>
            </a:r>
          </a:p>
          <a:p>
            <a:pPr marL="0" indent="0" algn="r">
              <a:buNone/>
            </a:pPr>
            <a:r>
              <a:rPr lang="ar-SA" dirty="0"/>
              <a:t>أنشطة الخدمة العامة.</a:t>
            </a:r>
          </a:p>
          <a:p>
            <a:pPr marL="0" indent="0" algn="r">
              <a:buNone/>
            </a:pPr>
            <a:r>
              <a:rPr lang="ar-SA" dirty="0"/>
              <a:t>توفر شبكة الإنترنت ووسائل التواصل الاجتماعي (مواقع الويب والمدونات ووسائل التواصل الاجتماعي مثل يوتيوب </a:t>
            </a:r>
            <a:r>
              <a:rPr lang="ar-SA" dirty="0" err="1"/>
              <a:t>وفيسبوك</a:t>
            </a:r>
            <a:r>
              <a:rPr lang="ar-SA" dirty="0"/>
              <a:t> </a:t>
            </a:r>
            <a:r>
              <a:rPr lang="ar-SA" dirty="0" err="1"/>
              <a:t>وانستجرام</a:t>
            </a:r>
            <a:r>
              <a:rPr lang="ar-SA" dirty="0"/>
              <a:t> وسناب شات </a:t>
            </a:r>
            <a:r>
              <a:rPr lang="ar-SA" dirty="0" err="1"/>
              <a:t>وبنتريست</a:t>
            </a:r>
            <a:r>
              <a:rPr lang="ar-SA" dirty="0"/>
              <a:t> </a:t>
            </a:r>
            <a:r>
              <a:rPr lang="en-US" dirty="0"/>
              <a:t> </a:t>
            </a:r>
            <a:r>
              <a:rPr lang="ar-SA" dirty="0" err="1"/>
              <a:t>وتويتر</a:t>
            </a:r>
            <a:r>
              <a:rPr lang="ar-SA" dirty="0"/>
              <a:t> </a:t>
            </a:r>
            <a:r>
              <a:rPr lang="en-US" dirty="0"/>
              <a:t>) </a:t>
            </a:r>
            <a:r>
              <a:rPr lang="ar-SA" dirty="0"/>
              <a:t>طرقًا جديدة للوصول إلى الأشخاص وإشراكهم. تعد رواية القصص والمشاركة من نقاط القوة الأساسية للعلاقات العامة، والتي تلعب دورًا جيدًا في استخدام وسائل التواصل الاجتماعي عبر الإنترنت والهواتف المحمولة.</a:t>
            </a:r>
            <a:endParaRPr lang="en-US" dirty="0"/>
          </a:p>
        </p:txBody>
      </p:sp>
    </p:spTree>
    <p:extLst>
      <p:ext uri="{BB962C8B-B14F-4D97-AF65-F5344CB8AC3E}">
        <p14:creationId xmlns:p14="http://schemas.microsoft.com/office/powerpoint/2010/main" val="2735282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Down Arrow 7">
            <a:extLst>
              <a:ext uri="{FF2B5EF4-FFF2-40B4-BE49-F238E27FC236}">
                <a16:creationId xmlns:a16="http://schemas.microsoft.com/office/drawing/2014/main" xmlns="" id="{D4771268-CB57-404A-9271-370EB28F609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xmlns="" id="{D86D17B7-27E4-4E9A-90D1-EBCD03DA86ED}"/>
              </a:ext>
            </a:extLst>
          </p:cNvPr>
          <p:cNvSpPr txBox="1">
            <a:spLocks/>
          </p:cNvSpPr>
          <p:nvPr/>
        </p:nvSpPr>
        <p:spPr>
          <a:xfrm>
            <a:off x="1028700" y="1967266"/>
            <a:ext cx="2628900" cy="2547257"/>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3600" b="1" kern="1200">
                <a:solidFill>
                  <a:srgbClr val="FFFFFF"/>
                </a:solidFill>
                <a:latin typeface="+mj-lt"/>
                <a:ea typeface="+mj-ea"/>
                <a:cs typeface="+mj-cs"/>
              </a:rPr>
              <a:t>EXAMPLE PR CAMPAIGN</a:t>
            </a:r>
            <a:endParaRPr lang="en-US" sz="3600" kern="1200">
              <a:solidFill>
                <a:srgbClr val="FFFFFF"/>
              </a:solidFill>
              <a:latin typeface="+mj-lt"/>
              <a:ea typeface="+mj-ea"/>
              <a:cs typeface="+mj-cs"/>
            </a:endParaRPr>
          </a:p>
        </p:txBody>
      </p:sp>
      <p:sp>
        <p:nvSpPr>
          <p:cNvPr id="5" name="TextBox 4">
            <a:extLst>
              <a:ext uri="{FF2B5EF4-FFF2-40B4-BE49-F238E27FC236}">
                <a16:creationId xmlns:a16="http://schemas.microsoft.com/office/drawing/2014/main" xmlns="" id="{22D1366C-FDF5-8156-28D4-48D447C57120}"/>
              </a:ext>
            </a:extLst>
          </p:cNvPr>
          <p:cNvSpPr txBox="1"/>
          <p:nvPr/>
        </p:nvSpPr>
        <p:spPr>
          <a:xfrm>
            <a:off x="5374568" y="3056228"/>
            <a:ext cx="6100010" cy="369332"/>
          </a:xfrm>
          <a:prstGeom prst="rect">
            <a:avLst/>
          </a:prstGeom>
          <a:noFill/>
        </p:spPr>
        <p:txBody>
          <a:bodyPr wrap="square">
            <a:spAutoFit/>
          </a:bodyPr>
          <a:lstStyle/>
          <a:p>
            <a:r>
              <a:rPr lang="en-US" dirty="0"/>
              <a:t>https://</a:t>
            </a:r>
            <a:r>
              <a:rPr lang="en-US" dirty="0" err="1"/>
              <a:t>www.youtube.com</a:t>
            </a:r>
            <a:r>
              <a:rPr lang="en-US" dirty="0"/>
              <a:t>/</a:t>
            </a:r>
            <a:r>
              <a:rPr lang="en-US" dirty="0" err="1"/>
              <a:t>watch?v</a:t>
            </a:r>
            <a:r>
              <a:rPr lang="en-US" dirty="0"/>
              <a:t>=eMg0GVG9g5A</a:t>
            </a:r>
          </a:p>
        </p:txBody>
      </p:sp>
    </p:spTree>
    <p:extLst>
      <p:ext uri="{BB962C8B-B14F-4D97-AF65-F5344CB8AC3E}">
        <p14:creationId xmlns:p14="http://schemas.microsoft.com/office/powerpoint/2010/main" val="676833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15.02">
            <a:hlinkClick r:id="" action="ppaction://media"/>
            <a:extLst>
              <a:ext uri="{FF2B5EF4-FFF2-40B4-BE49-F238E27FC236}">
                <a16:creationId xmlns:a16="http://schemas.microsoft.com/office/drawing/2014/main" xmlns="" id="{77CFB114-69B3-7544-D20E-6F1B6BB9C0EE}"/>
              </a:ext>
            </a:extLst>
          </p:cNvPr>
          <p:cNvPicPr>
            <a:picLocks noChangeAspect="1"/>
          </p:cNvPicPr>
          <p:nvPr>
            <a:audioFile r:link="rId1"/>
            <p:extLst>
              <p:ext uri="{DAA4B4D4-6D71-4841-9C94-3DE7FCFB9230}">
                <p14:media xmlns:p14="http://schemas.microsoft.com/office/powerpoint/2010/main" r:embed="rId2">
                  <p14:trim st="725.6075"/>
                </p14:media>
              </p:ext>
            </p:extLst>
          </p:nvPr>
        </p:nvPicPr>
        <p:blipFill>
          <a:blip r:embed="rId6"/>
          <a:stretch>
            <a:fillRect/>
          </a:stretch>
        </p:blipFill>
        <p:spPr>
          <a:xfrm>
            <a:off x="12637326" y="3022600"/>
            <a:ext cx="812800" cy="812800"/>
          </a:xfrm>
          <a:prstGeom prst="rect">
            <a:avLst/>
          </a:prstGeom>
        </p:spPr>
      </p:pic>
      <p:pic>
        <p:nvPicPr>
          <p:cNvPr id="7" name="Picture 6" descr="A car on the road&#10;&#10;Description automatically generated">
            <a:extLst>
              <a:ext uri="{FF2B5EF4-FFF2-40B4-BE49-F238E27FC236}">
                <a16:creationId xmlns:a16="http://schemas.microsoft.com/office/drawing/2014/main" xmlns="" id="{44881F2C-33B4-332E-7377-03604A1369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7422" y="1389228"/>
            <a:ext cx="10596754" cy="5121300"/>
          </a:xfrm>
          <a:prstGeom prst="rect">
            <a:avLst/>
          </a:prstGeom>
        </p:spPr>
      </p:pic>
      <p:sp>
        <p:nvSpPr>
          <p:cNvPr id="10" name="TextBox 9">
            <a:extLst>
              <a:ext uri="{FF2B5EF4-FFF2-40B4-BE49-F238E27FC236}">
                <a16:creationId xmlns:a16="http://schemas.microsoft.com/office/drawing/2014/main" xmlns="" id="{3D4164FE-7307-6E83-C96A-32785360E46F}"/>
              </a:ext>
            </a:extLst>
          </p:cNvPr>
          <p:cNvSpPr txBox="1"/>
          <p:nvPr/>
        </p:nvSpPr>
        <p:spPr>
          <a:xfrm>
            <a:off x="2967799" y="571246"/>
            <a:ext cx="6096000" cy="461665"/>
          </a:xfrm>
          <a:prstGeom prst="rect">
            <a:avLst/>
          </a:prstGeom>
          <a:noFill/>
        </p:spPr>
        <p:txBody>
          <a:bodyPr wrap="square">
            <a:spAutoFit/>
          </a:bodyPr>
          <a:lstStyle/>
          <a:p>
            <a:pPr algn="ctr">
              <a:spcAft>
                <a:spcPts val="600"/>
              </a:spcAft>
            </a:pPr>
            <a:r>
              <a:rPr lang="en-US" sz="2400" b="1" kern="1200" dirty="0">
                <a:latin typeface="+mj-lt"/>
                <a:ea typeface="+mj-ea"/>
                <a:cs typeface="+mj-cs"/>
              </a:rPr>
              <a:t>EXAMPLE PR CAMPAIGN</a:t>
            </a:r>
            <a:endParaRPr lang="en-US" sz="2400" kern="1200" dirty="0">
              <a:latin typeface="+mj-lt"/>
              <a:ea typeface="+mj-ea"/>
              <a:cs typeface="+mj-cs"/>
            </a:endParaRPr>
          </a:p>
        </p:txBody>
      </p:sp>
      <p:pic>
        <p:nvPicPr>
          <p:cNvPr id="11" name="15.02">
            <a:hlinkClick r:id="" action="ppaction://media"/>
            <a:extLst>
              <a:ext uri="{FF2B5EF4-FFF2-40B4-BE49-F238E27FC236}">
                <a16:creationId xmlns:a16="http://schemas.microsoft.com/office/drawing/2014/main" xmlns="" id="{09584CFC-AC35-8408-60BD-F6468575D6B2}"/>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1588" y="4763"/>
            <a:ext cx="812800" cy="812800"/>
          </a:xfrm>
          <a:prstGeom prst="rect">
            <a:avLst/>
          </a:prstGeom>
        </p:spPr>
      </p:pic>
    </p:spTree>
    <p:extLst>
      <p:ext uri="{BB962C8B-B14F-4D97-AF65-F5344CB8AC3E}">
        <p14:creationId xmlns:p14="http://schemas.microsoft.com/office/powerpoint/2010/main" val="2003997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217"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audio>
              <p:cMediaNode vol="80000" showWhenStopped="0">
                <p:cTn id="8" fill="hold" display="0">
                  <p:stCondLst>
                    <p:cond delay="indefinite"/>
                  </p:stCondLst>
                  <p:endCondLst>
                    <p:cond evt="onStopAudio" delay="0">
                      <p:tgtEl>
                        <p:sldTgt/>
                      </p:tgtEl>
                    </p:cond>
                  </p:endCondLst>
                </p:cTn>
                <p:tgtEl>
                  <p:spTgt spid="11"/>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152FE8-F3FB-479B-872B-C66D9F8D4B52}"/>
              </a:ext>
            </a:extLst>
          </p:cNvPr>
          <p:cNvSpPr>
            <a:spLocks noGrp="1"/>
          </p:cNvSpPr>
          <p:nvPr>
            <p:ph type="title"/>
          </p:nvPr>
        </p:nvSpPr>
        <p:spPr>
          <a:xfrm>
            <a:off x="2279177" y="177468"/>
            <a:ext cx="9170158" cy="1325563"/>
          </a:xfrm>
        </p:spPr>
        <p:txBody>
          <a:bodyPr>
            <a:normAutofit/>
          </a:bodyPr>
          <a:lstStyle/>
          <a:p>
            <a:r>
              <a:rPr lang="en-US" sz="2800" b="1" i="0" u="none" strike="noStrike" baseline="0" dirty="0">
                <a:latin typeface="ArialNarrowMTPro-Bold"/>
              </a:rPr>
              <a:t>4. The nature of each promotion tool</a:t>
            </a:r>
            <a:endParaRPr lang="en-US" sz="6000" dirty="0"/>
          </a:p>
        </p:txBody>
      </p:sp>
      <p:sp>
        <p:nvSpPr>
          <p:cNvPr id="3" name="Content Placeholder 2">
            <a:extLst>
              <a:ext uri="{FF2B5EF4-FFF2-40B4-BE49-F238E27FC236}">
                <a16:creationId xmlns:a16="http://schemas.microsoft.com/office/drawing/2014/main" xmlns="" id="{58E93C74-74C0-462B-AA0A-D0C3A25208CF}"/>
              </a:ext>
            </a:extLst>
          </p:cNvPr>
          <p:cNvSpPr>
            <a:spLocks noGrp="1"/>
          </p:cNvSpPr>
          <p:nvPr>
            <p:ph idx="1"/>
          </p:nvPr>
        </p:nvSpPr>
        <p:spPr>
          <a:xfrm>
            <a:off x="90152" y="1146220"/>
            <a:ext cx="12044696" cy="5711780"/>
          </a:xfrm>
        </p:spPr>
        <p:txBody>
          <a:bodyPr>
            <a:normAutofit fontScale="92500" lnSpcReduction="20000"/>
          </a:bodyPr>
          <a:lstStyle/>
          <a:p>
            <a:pPr marL="0" indent="0" algn="l">
              <a:buNone/>
            </a:pPr>
            <a:r>
              <a:rPr lang="en-US" sz="2000" b="1" dirty="0">
                <a:solidFill>
                  <a:srgbClr val="0A1F61"/>
                </a:solidFill>
              </a:rPr>
              <a:t>DIRECT AND DIGITAL MARKETING:</a:t>
            </a:r>
          </a:p>
          <a:p>
            <a:pPr algn="l">
              <a:lnSpc>
                <a:spcPct val="110000"/>
              </a:lnSpc>
            </a:pPr>
            <a:r>
              <a:rPr lang="en-US" sz="2000" dirty="0">
                <a:latin typeface="TimesLTPro-Roman"/>
              </a:rPr>
              <a:t>F</a:t>
            </a:r>
            <a:r>
              <a:rPr lang="en-US" sz="2000" b="0" i="0" u="none" strike="noStrike" baseline="0" dirty="0">
                <a:latin typeface="TimesLTPro-Roman"/>
              </a:rPr>
              <a:t>orms of direct and digital marketing: direct mail, catalogs, and telephone marketing to online, mobile, and social media</a:t>
            </a:r>
          </a:p>
          <a:p>
            <a:pPr algn="l">
              <a:lnSpc>
                <a:spcPct val="110000"/>
              </a:lnSpc>
            </a:pPr>
            <a:r>
              <a:rPr lang="en-US" sz="2000" b="0" i="0" u="none" strike="noStrike" baseline="0" dirty="0">
                <a:latin typeface="TimesLTPro-Roman"/>
              </a:rPr>
              <a:t>Direct marketing is more targeted: It’s usually directed to a specific customer or customer community. </a:t>
            </a:r>
          </a:p>
          <a:p>
            <a:pPr algn="l">
              <a:lnSpc>
                <a:spcPct val="110000"/>
              </a:lnSpc>
            </a:pPr>
            <a:r>
              <a:rPr lang="en-US" sz="2000" b="0" i="0" u="none" strike="noStrike" baseline="0" dirty="0">
                <a:latin typeface="TimesLTPro-Roman"/>
              </a:rPr>
              <a:t>Direct marketing is immediate and personalized: Messages can be prepared quickly—even in real time—and tailored to appeal to individual consumers or brand groups. </a:t>
            </a:r>
            <a:endParaRPr lang="en-US" sz="2000" dirty="0">
              <a:latin typeface="TimesLTPro-Roman"/>
            </a:endParaRPr>
          </a:p>
          <a:p>
            <a:pPr algn="l">
              <a:lnSpc>
                <a:spcPct val="110000"/>
              </a:lnSpc>
            </a:pPr>
            <a:r>
              <a:rPr lang="en-US" sz="2000" b="0" i="0" u="none" strike="noStrike" baseline="0" dirty="0">
                <a:latin typeface="TimesLTPro-Roman"/>
              </a:rPr>
              <a:t>Direct marketing is interactive: It allows a dialogue between the marketing team and the consumer, and messages can be altered depending on the consumer’s response. </a:t>
            </a:r>
          </a:p>
          <a:p>
            <a:pPr algn="l">
              <a:lnSpc>
                <a:spcPct val="110000"/>
              </a:lnSpc>
            </a:pPr>
            <a:r>
              <a:rPr lang="en-US" sz="2000" b="0" i="0" u="none" strike="noStrike" baseline="0" dirty="0">
                <a:latin typeface="TimesLTPro-Roman"/>
              </a:rPr>
              <a:t>Thus, direct and digital marketing are well suited to highly targeted marketing efforts, creating customer engagement, and building one-to-one customer relationships</a:t>
            </a:r>
          </a:p>
          <a:p>
            <a:pPr marL="0" indent="0" algn="r">
              <a:lnSpc>
                <a:spcPct val="110000"/>
              </a:lnSpc>
              <a:buNone/>
            </a:pPr>
            <a:r>
              <a:rPr lang="ar-SA" sz="2000" b="1" dirty="0">
                <a:solidFill>
                  <a:srgbClr val="C00000"/>
                </a:solidFill>
              </a:rPr>
              <a:t>التسويق المباشر والرقمي:</a:t>
            </a:r>
          </a:p>
          <a:p>
            <a:pPr marL="0" indent="0" algn="r">
              <a:lnSpc>
                <a:spcPct val="110000"/>
              </a:lnSpc>
              <a:buNone/>
            </a:pPr>
            <a:r>
              <a:rPr lang="ar-SA" sz="2000" b="1" dirty="0">
                <a:solidFill>
                  <a:srgbClr val="0A1F61"/>
                </a:solidFill>
              </a:rPr>
              <a:t>-أشكال التسويق المباشر والرقمي: البريد المباشر، والكتالوجات، والتسويق عبر الهاتف إلى الإنترنت، والهواتف المحمولة، ووسائل التواصل الاجتماعي</a:t>
            </a:r>
          </a:p>
          <a:p>
            <a:pPr marL="0" indent="0" algn="r">
              <a:lnSpc>
                <a:spcPct val="110000"/>
              </a:lnSpc>
              <a:buNone/>
            </a:pPr>
            <a:r>
              <a:rPr lang="ar-SA" sz="2000" b="1" dirty="0">
                <a:solidFill>
                  <a:srgbClr val="0A1F61"/>
                </a:solidFill>
              </a:rPr>
              <a:t>-التسويق المباشر أكثر استهدافًا: فهو عادةً ما يكون موجهًا إلى عميل معين أو مجتمع عملاء.</a:t>
            </a:r>
          </a:p>
          <a:p>
            <a:pPr marL="0" indent="0" algn="r">
              <a:lnSpc>
                <a:spcPct val="110000"/>
              </a:lnSpc>
              <a:buNone/>
            </a:pPr>
            <a:r>
              <a:rPr lang="ar-SA" sz="2000" b="1" dirty="0">
                <a:solidFill>
                  <a:srgbClr val="0A1F61"/>
                </a:solidFill>
              </a:rPr>
              <a:t>-التسويق المباشر فوري ومخصص: يمكن إعداد الرسائل بسرعة - حتى في الوقت الفعلي - وتخصيصها لجذب المستهلكين الأفراد أو مجموعات العلامات التجارية.</a:t>
            </a:r>
          </a:p>
          <a:p>
            <a:pPr marL="0" indent="0" algn="r">
              <a:lnSpc>
                <a:spcPct val="110000"/>
              </a:lnSpc>
              <a:buNone/>
            </a:pPr>
            <a:r>
              <a:rPr lang="ar-SA" sz="2000" b="1" dirty="0">
                <a:solidFill>
                  <a:srgbClr val="0A1F61"/>
                </a:solidFill>
              </a:rPr>
              <a:t>-التسويق المباشر تفاعلي: فهو يسمح بالحوار بين فريق التسويق والمستهلك، ويمكن تغيير الرسائل اعتمادًا على استجابة المستهلك.</a:t>
            </a:r>
          </a:p>
          <a:p>
            <a:pPr marL="0" indent="0" algn="r">
              <a:lnSpc>
                <a:spcPct val="110000"/>
              </a:lnSpc>
              <a:buNone/>
            </a:pPr>
            <a:r>
              <a:rPr lang="ar-SA" sz="2000" b="1" dirty="0">
                <a:solidFill>
                  <a:srgbClr val="0A1F61"/>
                </a:solidFill>
              </a:rPr>
              <a:t>-وبالتالي، فإن التسويق المباشر والرقمي مناسبان تمامًا لجهود التسويق المستهدفة للغاية، وخلق مشاركة العملاء، وبناء علاقات فردية مع العملاء</a:t>
            </a:r>
            <a:endParaRPr lang="en-US" sz="2000" b="1" dirty="0">
              <a:solidFill>
                <a:srgbClr val="0A1F61"/>
              </a:solidFill>
            </a:endParaRPr>
          </a:p>
        </p:txBody>
      </p:sp>
    </p:spTree>
    <p:extLst>
      <p:ext uri="{BB962C8B-B14F-4D97-AF65-F5344CB8AC3E}">
        <p14:creationId xmlns:p14="http://schemas.microsoft.com/office/powerpoint/2010/main" val="8884374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742387-65C6-42F2-9B8A-F42ADF7E6D9F}"/>
              </a:ext>
            </a:extLst>
          </p:cNvPr>
          <p:cNvSpPr txBox="1">
            <a:spLocks/>
          </p:cNvSpPr>
          <p:nvPr/>
        </p:nvSpPr>
        <p:spPr>
          <a:xfrm>
            <a:off x="3691720" y="491309"/>
            <a:ext cx="9170158"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C00000"/>
                </a:solidFill>
              </a:rPr>
              <a:t>EXAMPLE DM CAMPAIGN</a:t>
            </a:r>
            <a:endParaRPr lang="en-US" dirty="0">
              <a:solidFill>
                <a:srgbClr val="C00000"/>
              </a:solidFill>
            </a:endParaRPr>
          </a:p>
        </p:txBody>
      </p:sp>
      <p:pic>
        <p:nvPicPr>
          <p:cNvPr id="4" name="17.01">
            <a:hlinkClick r:id="" action="ppaction://media"/>
            <a:extLst>
              <a:ext uri="{FF2B5EF4-FFF2-40B4-BE49-F238E27FC236}">
                <a16:creationId xmlns:a16="http://schemas.microsoft.com/office/drawing/2014/main" xmlns="" id="{48A0EF95-845C-8736-75ED-9741F6D3CBEA}"/>
              </a:ext>
            </a:extLst>
          </p:cNvPr>
          <p:cNvPicPr>
            <a:picLocks noChangeAspect="1"/>
          </p:cNvPicPr>
          <p:nvPr>
            <a:audioFile r:link="rId1"/>
            <p:extLst>
              <p:ext uri="{DAA4B4D4-6D71-4841-9C94-3DE7FCFB9230}">
                <p14:media xmlns:p14="http://schemas.microsoft.com/office/powerpoint/2010/main" r:embed="rId2">
                  <p14:trim end="751.6148"/>
                </p14:media>
              </p:ext>
            </p:extLst>
          </p:nvPr>
        </p:nvPicPr>
        <p:blipFill>
          <a:blip r:embed="rId6"/>
          <a:stretch>
            <a:fillRect/>
          </a:stretch>
        </p:blipFill>
        <p:spPr>
          <a:xfrm>
            <a:off x="3175" y="3175"/>
            <a:ext cx="812800" cy="812800"/>
          </a:xfrm>
          <a:prstGeom prst="rect">
            <a:avLst/>
          </a:prstGeom>
        </p:spPr>
      </p:pic>
      <p:pic>
        <p:nvPicPr>
          <p:cNvPr id="5" name="17.02">
            <a:hlinkClick r:id="" action="ppaction://media"/>
            <a:extLst>
              <a:ext uri="{FF2B5EF4-FFF2-40B4-BE49-F238E27FC236}">
                <a16:creationId xmlns:a16="http://schemas.microsoft.com/office/drawing/2014/main" xmlns="" id="{7E3B79B0-F3AE-427F-3CDF-6616D50F0373}"/>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10110343" y="30802"/>
            <a:ext cx="812800" cy="812800"/>
          </a:xfrm>
          <a:prstGeom prst="rect">
            <a:avLst/>
          </a:prstGeom>
        </p:spPr>
      </p:pic>
      <p:sp>
        <p:nvSpPr>
          <p:cNvPr id="6" name="TextBox 5">
            <a:extLst>
              <a:ext uri="{FF2B5EF4-FFF2-40B4-BE49-F238E27FC236}">
                <a16:creationId xmlns:a16="http://schemas.microsoft.com/office/drawing/2014/main" xmlns="" id="{AD81A87B-8052-530C-7BD7-CFEC553D8E7F}"/>
              </a:ext>
            </a:extLst>
          </p:cNvPr>
          <p:cNvSpPr txBox="1"/>
          <p:nvPr/>
        </p:nvSpPr>
        <p:spPr>
          <a:xfrm>
            <a:off x="3691720" y="3244334"/>
            <a:ext cx="6100010" cy="369332"/>
          </a:xfrm>
          <a:prstGeom prst="rect">
            <a:avLst/>
          </a:prstGeom>
          <a:noFill/>
        </p:spPr>
        <p:txBody>
          <a:bodyPr wrap="square">
            <a:spAutoFit/>
          </a:bodyPr>
          <a:lstStyle/>
          <a:p>
            <a:r>
              <a:rPr lang="en-US" dirty="0"/>
              <a:t>https://</a:t>
            </a:r>
            <a:r>
              <a:rPr lang="en-US" dirty="0" err="1"/>
              <a:t>www.youtube.com</a:t>
            </a:r>
            <a:r>
              <a:rPr lang="en-US" dirty="0"/>
              <a:t>/</a:t>
            </a:r>
            <a:r>
              <a:rPr lang="en-US" dirty="0" err="1"/>
              <a:t>watch?v</a:t>
            </a:r>
            <a:r>
              <a:rPr lang="en-US" dirty="0"/>
              <a:t>=VDsYPor7T-U</a:t>
            </a:r>
          </a:p>
        </p:txBody>
      </p:sp>
    </p:spTree>
    <p:extLst>
      <p:ext uri="{BB962C8B-B14F-4D97-AF65-F5344CB8AC3E}">
        <p14:creationId xmlns:p14="http://schemas.microsoft.com/office/powerpoint/2010/main" val="2836089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52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audio>
              <p:cMediaNode vol="80000" showWhenStopped="0">
                <p:cTn id="8"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742387-65C6-42F2-9B8A-F42ADF7E6D9F}"/>
              </a:ext>
            </a:extLst>
          </p:cNvPr>
          <p:cNvSpPr txBox="1">
            <a:spLocks/>
          </p:cNvSpPr>
          <p:nvPr/>
        </p:nvSpPr>
        <p:spPr>
          <a:xfrm>
            <a:off x="3691720" y="491309"/>
            <a:ext cx="9170158"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C00000"/>
                </a:solidFill>
              </a:rPr>
              <a:t>DM CAMPAIGN RESULTS</a:t>
            </a:r>
            <a:endParaRPr lang="en-US" dirty="0">
              <a:solidFill>
                <a:srgbClr val="C00000"/>
              </a:solidFill>
            </a:endParaRPr>
          </a:p>
        </p:txBody>
      </p:sp>
      <p:pic>
        <p:nvPicPr>
          <p:cNvPr id="7" name="Picture 6" descr="A blurry image of a car&#10;&#10;Description automatically generated">
            <a:extLst>
              <a:ext uri="{FF2B5EF4-FFF2-40B4-BE49-F238E27FC236}">
                <a16:creationId xmlns:a16="http://schemas.microsoft.com/office/drawing/2014/main" xmlns="" id="{96E39EFF-F0D3-BEBE-5370-4CD703A465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97000" y="1098549"/>
            <a:ext cx="10622410" cy="5268141"/>
          </a:xfrm>
          <a:prstGeom prst="rect">
            <a:avLst/>
          </a:prstGeom>
        </p:spPr>
      </p:pic>
      <p:pic>
        <p:nvPicPr>
          <p:cNvPr id="8" name="17.02-02">
            <a:hlinkClick r:id="" action="ppaction://media"/>
            <a:extLst>
              <a:ext uri="{FF2B5EF4-FFF2-40B4-BE49-F238E27FC236}">
                <a16:creationId xmlns:a16="http://schemas.microsoft.com/office/drawing/2014/main" xmlns="" id="{C2A9A443-4944-FD62-1D0F-EBDFB2C2683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13" y="3175"/>
            <a:ext cx="812800" cy="812800"/>
          </a:xfrm>
          <a:prstGeom prst="rect">
            <a:avLst/>
          </a:prstGeom>
        </p:spPr>
      </p:pic>
    </p:spTree>
    <p:extLst>
      <p:ext uri="{BB962C8B-B14F-4D97-AF65-F5344CB8AC3E}">
        <p14:creationId xmlns:p14="http://schemas.microsoft.com/office/powerpoint/2010/main" val="787822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72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D382918-A19D-476D-BCC7-5C8D7F6AFBA0}"/>
              </a:ext>
            </a:extLst>
          </p:cNvPr>
          <p:cNvSpPr>
            <a:spLocks noGrp="1"/>
          </p:cNvSpPr>
          <p:nvPr>
            <p:ph type="title"/>
          </p:nvPr>
        </p:nvSpPr>
        <p:spPr>
          <a:xfrm>
            <a:off x="3670178" y="159490"/>
            <a:ext cx="4420430" cy="1257378"/>
          </a:xfrm>
          <a:noFill/>
          <a:ln>
            <a:noFill/>
          </a:ln>
        </p:spPr>
        <p:txBody>
          <a:bodyPr>
            <a:normAutofit/>
          </a:bodyPr>
          <a:lstStyle/>
          <a:p>
            <a:r>
              <a:rPr lang="en-US" sz="4000" dirty="0"/>
              <a:t>Content Marketing</a:t>
            </a:r>
          </a:p>
        </p:txBody>
      </p:sp>
      <p:sp>
        <p:nvSpPr>
          <p:cNvPr id="3" name="Content Placeholder 2">
            <a:extLst>
              <a:ext uri="{FF2B5EF4-FFF2-40B4-BE49-F238E27FC236}">
                <a16:creationId xmlns:a16="http://schemas.microsoft.com/office/drawing/2014/main" xmlns="" id="{E2316E2D-F7BC-4D64-842D-BEDAF15C807E}"/>
              </a:ext>
            </a:extLst>
          </p:cNvPr>
          <p:cNvSpPr>
            <a:spLocks noGrp="1"/>
          </p:cNvSpPr>
          <p:nvPr>
            <p:ph idx="1"/>
          </p:nvPr>
        </p:nvSpPr>
        <p:spPr>
          <a:xfrm>
            <a:off x="0" y="1485219"/>
            <a:ext cx="7582971" cy="5237553"/>
          </a:xfrm>
        </p:spPr>
        <p:txBody>
          <a:bodyPr>
            <a:normAutofit lnSpcReduction="10000"/>
          </a:bodyPr>
          <a:lstStyle/>
          <a:p>
            <a:pPr>
              <a:lnSpc>
                <a:spcPct val="100000"/>
              </a:lnSpc>
            </a:pPr>
            <a:r>
              <a:rPr lang="en-US" sz="1800" b="1" dirty="0">
                <a:solidFill>
                  <a:srgbClr val="0A1F61"/>
                </a:solidFill>
                <a:latin typeface="ArialNarrowMTPro-Bold"/>
              </a:rPr>
              <a:t>C</a:t>
            </a:r>
            <a:r>
              <a:rPr lang="en-US" sz="1800" b="1" i="0" u="none" strike="noStrike" baseline="0" dirty="0">
                <a:solidFill>
                  <a:srgbClr val="0A1F61"/>
                </a:solidFill>
                <a:latin typeface="ArialNarrowMTPro-Bold"/>
              </a:rPr>
              <a:t>ontent marketing: </a:t>
            </a:r>
            <a:r>
              <a:rPr lang="en-US" sz="1800" b="0" i="0" u="none" strike="noStrike" baseline="0" dirty="0">
                <a:latin typeface="TimesLTPro-Roman"/>
              </a:rPr>
              <a:t>Creating, inspiring, and sharing brand messages and conversations with and among consumers across a fluid mix of paid, owned, earned, and shared channels.</a:t>
            </a:r>
          </a:p>
          <a:p>
            <a:pPr>
              <a:lnSpc>
                <a:spcPct val="100000"/>
              </a:lnSpc>
            </a:pPr>
            <a:r>
              <a:rPr lang="en-US" sz="1800" b="0" i="0" u="none" strike="noStrike" baseline="0" dirty="0">
                <a:latin typeface="TimesLTPro-Roman"/>
              </a:rPr>
              <a:t>Marketers create, inspire, and share brand messages and conversations with and among customers across a fluid mix of </a:t>
            </a:r>
            <a:r>
              <a:rPr lang="en-US" sz="1800" b="0" i="1" u="none" strike="noStrike" baseline="0" dirty="0">
                <a:latin typeface="TimesLTPro-Italic"/>
              </a:rPr>
              <a:t>paid, owned, earned, </a:t>
            </a:r>
            <a:r>
              <a:rPr lang="en-US" sz="1800" b="0" i="0" u="none" strike="noStrike" baseline="0" dirty="0">
                <a:latin typeface="TimesLTPro-Roman"/>
              </a:rPr>
              <a:t>and </a:t>
            </a:r>
            <a:r>
              <a:rPr lang="en-US" sz="1800" b="0" i="1" u="none" strike="noStrike" baseline="0" dirty="0">
                <a:latin typeface="TimesLTPro-Italic"/>
              </a:rPr>
              <a:t>shared </a:t>
            </a:r>
            <a:r>
              <a:rPr lang="en-US" sz="1800" b="0" i="0" u="none" strike="noStrike" baseline="0" dirty="0">
                <a:latin typeface="TimesLTPro-Roman"/>
              </a:rPr>
              <a:t>communication channels. These channels include media that are both traditional and new as well as controlled and not controlled</a:t>
            </a:r>
            <a:endParaRPr lang="ar-SA" sz="1800" b="0" i="0" u="none" strike="noStrike" baseline="0" dirty="0">
              <a:latin typeface="TimesLTPro-Roman"/>
            </a:endParaRPr>
          </a:p>
          <a:p>
            <a:pPr>
              <a:lnSpc>
                <a:spcPct val="100000"/>
              </a:lnSpc>
            </a:pPr>
            <a:endParaRPr lang="ar-SA" sz="1800" dirty="0">
              <a:latin typeface="TimesLTPro-Roman"/>
            </a:endParaRPr>
          </a:p>
          <a:p>
            <a:pPr>
              <a:lnSpc>
                <a:spcPct val="100000"/>
              </a:lnSpc>
            </a:pPr>
            <a:endParaRPr lang="en-US" sz="1800" b="0" i="0" u="none" strike="noStrike" baseline="0" dirty="0">
              <a:latin typeface="TimesLTPro-Roman"/>
            </a:endParaRPr>
          </a:p>
          <a:p>
            <a:pPr marL="0" indent="0" algn="r">
              <a:lnSpc>
                <a:spcPct val="100000"/>
              </a:lnSpc>
              <a:buNone/>
            </a:pPr>
            <a:r>
              <a:rPr lang="ar-SA" sz="2000" b="1" dirty="0">
                <a:solidFill>
                  <a:srgbClr val="C00000"/>
                </a:solidFill>
                <a:latin typeface="TimesLTPro-Roman"/>
              </a:rPr>
              <a:t>التسويق بالمحتوى</a:t>
            </a:r>
            <a:r>
              <a:rPr lang="ar-SA" sz="2000" dirty="0">
                <a:latin typeface="TimesLTPro-Roman"/>
              </a:rPr>
              <a:t>: إنشاء رسائل العلامة التجارية والمحادثات وإلهامها ومشاركتها مع المستهلكين ومن بينهم عبر مزيج سلس من القنوات المدفوعة والمملوكة والمكتسبة والمشتركة.</a:t>
            </a:r>
          </a:p>
          <a:p>
            <a:pPr marL="0" indent="0" algn="r">
              <a:lnSpc>
                <a:spcPct val="100000"/>
              </a:lnSpc>
              <a:buNone/>
            </a:pPr>
            <a:r>
              <a:rPr lang="ar-SA" sz="2000" dirty="0">
                <a:latin typeface="TimesLTPro-Roman"/>
              </a:rPr>
              <a:t>يقوم المسوقون بإنشاء رسائل العلامة التجارية والمحادثات وإلهامها ومشاركتها مع العملاء ومن بينهم عبر مزيج سلس من قنوات الاتصال المدفوعة والمملوكة والمكتسبة والمشتركة. تتضمن هذه القنوات الوسائط التقليدية والجديدة وكذلك الخاضعة للرقابة وغير الخاضعة للرقابة</a:t>
            </a:r>
            <a:endParaRPr lang="en-US" sz="2000" b="0" i="0" u="none" strike="noStrike" baseline="0" dirty="0">
              <a:latin typeface="TimesLTPro-Roman"/>
            </a:endParaRPr>
          </a:p>
          <a:p>
            <a:endParaRPr lang="en-US" sz="1800" dirty="0"/>
          </a:p>
        </p:txBody>
      </p:sp>
      <p:pic>
        <p:nvPicPr>
          <p:cNvPr id="4" name="Picture 3">
            <a:extLst>
              <a:ext uri="{FF2B5EF4-FFF2-40B4-BE49-F238E27FC236}">
                <a16:creationId xmlns:a16="http://schemas.microsoft.com/office/drawing/2014/main" xmlns="" id="{25C92EF1-17A7-41D4-8166-51EBEFAB7F05}"/>
              </a:ext>
            </a:extLst>
          </p:cNvPr>
          <p:cNvPicPr>
            <a:picLocks noChangeAspect="1"/>
          </p:cNvPicPr>
          <p:nvPr/>
        </p:nvPicPr>
        <p:blipFill>
          <a:blip r:embed="rId2"/>
          <a:stretch>
            <a:fillRect/>
          </a:stretch>
        </p:blipFill>
        <p:spPr>
          <a:xfrm>
            <a:off x="7582971" y="2009104"/>
            <a:ext cx="4607536" cy="3363676"/>
          </a:xfrm>
          <a:prstGeom prst="rect">
            <a:avLst/>
          </a:prstGeom>
          <a:effectLst/>
        </p:spPr>
      </p:pic>
    </p:spTree>
    <p:extLst>
      <p:ext uri="{BB962C8B-B14F-4D97-AF65-F5344CB8AC3E}">
        <p14:creationId xmlns:p14="http://schemas.microsoft.com/office/powerpoint/2010/main" val="8526873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F416827-7A44-4BED-8C8C-299EFC629925}"/>
              </a:ext>
            </a:extLst>
          </p:cNvPr>
          <p:cNvSpPr>
            <a:spLocks noGrp="1"/>
          </p:cNvSpPr>
          <p:nvPr>
            <p:ph type="title"/>
          </p:nvPr>
        </p:nvSpPr>
        <p:spPr>
          <a:xfrm>
            <a:off x="2589689" y="0"/>
            <a:ext cx="9170158" cy="1325563"/>
          </a:xfrm>
        </p:spPr>
        <p:txBody>
          <a:bodyPr/>
          <a:lstStyle/>
          <a:p>
            <a:r>
              <a:rPr lang="en-US" dirty="0"/>
              <a:t>Content Marketing</a:t>
            </a:r>
            <a:r>
              <a:rPr lang="ar-SA" dirty="0"/>
              <a:t> المحتوى التسويقي </a:t>
            </a:r>
            <a:endParaRPr lang="en-US" dirty="0"/>
          </a:p>
        </p:txBody>
      </p:sp>
      <p:sp>
        <p:nvSpPr>
          <p:cNvPr id="3" name="Content Placeholder 2">
            <a:extLst>
              <a:ext uri="{FF2B5EF4-FFF2-40B4-BE49-F238E27FC236}">
                <a16:creationId xmlns:a16="http://schemas.microsoft.com/office/drawing/2014/main" xmlns="" id="{82C93D4A-64B0-4B6F-AE44-7BAF5249392F}"/>
              </a:ext>
            </a:extLst>
          </p:cNvPr>
          <p:cNvSpPr>
            <a:spLocks noGrp="1"/>
          </p:cNvSpPr>
          <p:nvPr>
            <p:ph idx="1"/>
          </p:nvPr>
        </p:nvSpPr>
        <p:spPr>
          <a:xfrm>
            <a:off x="0" y="1081825"/>
            <a:ext cx="12192000" cy="5776175"/>
          </a:xfrm>
        </p:spPr>
        <p:txBody>
          <a:bodyPr>
            <a:normAutofit/>
          </a:bodyPr>
          <a:lstStyle/>
          <a:p>
            <a:pPr algn="l"/>
            <a:r>
              <a:rPr lang="en-US" sz="1600" b="0" i="0" u="none" strike="noStrike" baseline="0" dirty="0">
                <a:latin typeface="TimesLTPro-Roman"/>
              </a:rPr>
              <a:t>The new classification identifies four major types of media: paid, owned, earned, and shared (POES):</a:t>
            </a:r>
          </a:p>
          <a:p>
            <a:pPr algn="l"/>
            <a:r>
              <a:rPr lang="en-US" sz="1600" b="1" i="1" u="none" strike="noStrike" baseline="0" dirty="0">
                <a:solidFill>
                  <a:srgbClr val="C00000"/>
                </a:solidFill>
                <a:latin typeface="TimesLTPro-BoldItalic"/>
              </a:rPr>
              <a:t>Paid media</a:t>
            </a:r>
            <a:r>
              <a:rPr lang="en-US" sz="1600" b="0" i="0" u="none" strike="noStrike" baseline="0" dirty="0">
                <a:latin typeface="TimesLTPro-Roman"/>
              </a:rPr>
              <a:t>—promotional channels paid for by the marketer, including traditional media (such as TV, radio, print, or outdoor) and online and digital media (paid search ads, mobile ads, email marketing, or Web and social media display ads and sponsored content).</a:t>
            </a:r>
          </a:p>
          <a:p>
            <a:pPr algn="l"/>
            <a:r>
              <a:rPr lang="en-US" sz="1600" b="1" i="1" u="none" strike="noStrike" baseline="0" dirty="0">
                <a:solidFill>
                  <a:srgbClr val="C00000"/>
                </a:solidFill>
                <a:latin typeface="TimesLTPro-BoldItalic"/>
              </a:rPr>
              <a:t>Owned media</a:t>
            </a:r>
            <a:r>
              <a:rPr lang="en-US" sz="1600" b="0" i="0" u="none" strike="noStrike" baseline="0" dirty="0">
                <a:latin typeface="TimesLTPro-Roman"/>
              </a:rPr>
              <a:t>—promotional channels owned and controlled by the company, including company Web sites, corporate blogs, owned social media sites, proprietary brand communities, sales forces, and events.</a:t>
            </a:r>
          </a:p>
          <a:p>
            <a:pPr algn="l"/>
            <a:r>
              <a:rPr lang="en-US" sz="1600" b="1" i="1" u="none" strike="noStrike" baseline="0" dirty="0">
                <a:solidFill>
                  <a:srgbClr val="C00000"/>
                </a:solidFill>
                <a:latin typeface="TimesLTPro-BoldItalic"/>
              </a:rPr>
              <a:t>Earned media</a:t>
            </a:r>
            <a:r>
              <a:rPr lang="en-US" sz="1600" b="0" i="0" u="none" strike="noStrike" baseline="0" dirty="0">
                <a:solidFill>
                  <a:srgbClr val="C00000"/>
                </a:solidFill>
                <a:latin typeface="TimesLTPro-Roman"/>
              </a:rPr>
              <a:t>—</a:t>
            </a:r>
            <a:r>
              <a:rPr lang="en-US" sz="1600" b="0" i="0" u="none" strike="noStrike" baseline="0" dirty="0">
                <a:latin typeface="TimesLTPro-Roman"/>
              </a:rPr>
              <a:t>PR media channels, such as television, newspapers, blogs, online video sites, and other media not directly paid for or controlled by the marketer but that incorporate the content because of viewer, reader, or user interest.</a:t>
            </a:r>
          </a:p>
          <a:p>
            <a:pPr algn="l"/>
            <a:r>
              <a:rPr lang="en-US" sz="1600" b="1" i="1" u="none" strike="noStrike" baseline="0" dirty="0">
                <a:solidFill>
                  <a:srgbClr val="C00000"/>
                </a:solidFill>
                <a:latin typeface="TimesLTPro-BoldItalic"/>
              </a:rPr>
              <a:t>Shared media</a:t>
            </a:r>
            <a:r>
              <a:rPr lang="en-US" sz="1600" b="0" i="0" u="none" strike="noStrike" baseline="0" dirty="0">
                <a:latin typeface="TimesLTPro-Roman"/>
              </a:rPr>
              <a:t>—media shared by consumers with other consumers, such as social media, blogs, mobile media, and viral channels as well as traditional word of mouth</a:t>
            </a:r>
            <a:endParaRPr lang="en-US" sz="1600" b="1" i="0" u="none" strike="noStrike" baseline="0" dirty="0">
              <a:latin typeface="TimesLTPro-Roman"/>
            </a:endParaRPr>
          </a:p>
          <a:p>
            <a:pPr marL="0" indent="0" algn="r">
              <a:buNone/>
            </a:pPr>
            <a:r>
              <a:rPr lang="ar-SA" sz="1800" b="1" dirty="0">
                <a:latin typeface="TimesLTPro-Roman"/>
              </a:rPr>
              <a:t>يحدد التصنيف الجديد أربعة أنواع رئيسية من الوسائط: المدفوعة والمملوكة والمكتسبة والمشتركة (</a:t>
            </a:r>
            <a:r>
              <a:rPr lang="en-US" sz="1800" b="1" dirty="0">
                <a:latin typeface="TimesLTPro-Roman"/>
              </a:rPr>
              <a:t>POES):</a:t>
            </a:r>
          </a:p>
          <a:p>
            <a:pPr marL="0" indent="0" algn="r">
              <a:buNone/>
            </a:pPr>
            <a:r>
              <a:rPr lang="ar-SA" sz="1800" b="1" dirty="0">
                <a:latin typeface="TimesLTPro-Roman"/>
              </a:rPr>
              <a:t>الوسائط المدفوعة - القنوات الترويجية التي يدفع المسوق ثمنها، بما في ذلك الوسائط التقليدية (مثل التلفزيون أو الراديو أو المطبوعات أو الإعلانات الخارجية) والوسائط عبر الإنترنت والوسائط الرقمية (إعلانات البحث المدفوعة أو الإعلانات عبر الهاتف المحمول أو التسويق عبر البريد الإلكتروني أو إعلانات الويب ووسائل التواصل الاجتماعي والمحتوى المدعوم).</a:t>
            </a:r>
          </a:p>
          <a:p>
            <a:pPr marL="0" indent="0" algn="r">
              <a:buNone/>
            </a:pPr>
            <a:r>
              <a:rPr lang="ar-SA" sz="1800" b="1" dirty="0">
                <a:latin typeface="TimesLTPro-Roman"/>
              </a:rPr>
              <a:t>الوسائط المملوكة - القنوات الترويجية المملوكة للشركة والتي تسيطر عليها، بما في ذلك مواقع الويب الخاصة بالشركة والمدونات المؤسسية ومواقع التواصل الاجتماعي المملوكة ومجتمعات العلامات التجارية المملوكة وقوى المبيعات والأحداث.</a:t>
            </a:r>
          </a:p>
          <a:p>
            <a:pPr marL="0" indent="0" algn="r">
              <a:buNone/>
            </a:pPr>
            <a:r>
              <a:rPr lang="ar-SA" sz="1800" b="1" dirty="0">
                <a:latin typeface="TimesLTPro-Roman"/>
              </a:rPr>
              <a:t>الوسائط المكتسبة - قنوات الوسائط للعلاقات العامة، مثل التلفزيون والصحف والمدونات ومواقع الفيديو عبر الإنترنت وغيرها من الوسائط التي لا يدفع المسوق ثمنها أو يتحكم فيها بشكل مباشر ولكنها تتضمن المحتوى بسبب اهتمام المشاهد أو القارئ أو المستخدم.</a:t>
            </a:r>
          </a:p>
          <a:p>
            <a:pPr marL="0" indent="0" algn="r">
              <a:buNone/>
            </a:pPr>
            <a:r>
              <a:rPr lang="ar-SA" sz="1800" b="1" dirty="0">
                <a:latin typeface="TimesLTPro-Roman"/>
              </a:rPr>
              <a:t>الوسائط المشتركة - الوسائط التي يتقاسمها المستهلكون مع مستهلكين آخرين، مثل وسائل التواصل الاجتماعي والمدونات والوسائط المحمولة والقنوات الفيروسية بالإضافة إلى الدعاية الشفهية التقليدية</a:t>
            </a:r>
            <a:endParaRPr lang="en-US" sz="1800" b="1" i="0" u="none" strike="noStrike" baseline="0" dirty="0">
              <a:latin typeface="TimesLTPro-Roman"/>
            </a:endParaRPr>
          </a:p>
          <a:p>
            <a:pPr marL="0" indent="0" algn="r">
              <a:buNone/>
            </a:pPr>
            <a:endParaRPr lang="en-US" dirty="0"/>
          </a:p>
        </p:txBody>
      </p:sp>
    </p:spTree>
    <p:extLst>
      <p:ext uri="{BB962C8B-B14F-4D97-AF65-F5344CB8AC3E}">
        <p14:creationId xmlns:p14="http://schemas.microsoft.com/office/powerpoint/2010/main" val="20598036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ris De Abreu | International Creative - Samsung | Galaxy Camera">
            <a:extLst>
              <a:ext uri="{FF2B5EF4-FFF2-40B4-BE49-F238E27FC236}">
                <a16:creationId xmlns:a16="http://schemas.microsoft.com/office/drawing/2014/main" xmlns="" id="{BFCD539A-2993-4A9A-A773-B92C33BAA9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60" y="1528549"/>
            <a:ext cx="3307273" cy="261844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xmlns="" id="{CB506F2C-7EB0-489F-95F8-B6A9D075BBBF}"/>
              </a:ext>
            </a:extLst>
          </p:cNvPr>
          <p:cNvSpPr txBox="1"/>
          <p:nvPr/>
        </p:nvSpPr>
        <p:spPr>
          <a:xfrm>
            <a:off x="3323833" y="1082133"/>
            <a:ext cx="8868167" cy="5355312"/>
          </a:xfrm>
          <a:prstGeom prst="rect">
            <a:avLst/>
          </a:prstGeom>
          <a:noFill/>
        </p:spPr>
        <p:txBody>
          <a:bodyPr wrap="square" rtlCol="0">
            <a:spAutoFit/>
          </a:bodyPr>
          <a:lstStyle/>
          <a:p>
            <a:pPr algn="l"/>
            <a:r>
              <a:rPr lang="en-US" sz="1800" b="0" i="0" u="none" strike="noStrike" baseline="0" dirty="0">
                <a:latin typeface="TimesLTPro-Roman"/>
              </a:rPr>
              <a:t>Samsung chose 32 prominent Instagramers and challenged them to use the new camera to prove that their cities—from London, Amsterdam, Berlin, Madrid, and Milan to Paris, Sydney, and San Francisco—were the most photogenic in the world.</a:t>
            </a:r>
          </a:p>
          <a:p>
            <a:pPr algn="l"/>
            <a:endParaRPr lang="en-US" dirty="0">
              <a:latin typeface="TimesLTPro-Roman"/>
            </a:endParaRPr>
          </a:p>
          <a:p>
            <a:pPr algn="l"/>
            <a:r>
              <a:rPr lang="en-US" sz="1800" b="0" i="0" u="none" strike="noStrike" baseline="0" dirty="0">
                <a:latin typeface="TimesLTPro-Roman"/>
              </a:rPr>
              <a:t>Their photos were uploaded to Tumblr, and fans voted for their favorites via Tumblr, Facebook, Twitter, and Pinterest. The winning city—Berlin—hosted a massive final event, where influencers took photos with the connected camera and saw them projected onto giant, inflatable, 3D-projection cubes.  The campaign was an unqualified success. During its three-month run, it reached more than 79 million people worldwide. Awareness of the Galaxy Camera rose 58 percent; purchase intent jumped 115 percent.</a:t>
            </a:r>
          </a:p>
          <a:p>
            <a:pPr algn="r"/>
            <a:r>
              <a:rPr lang="ar-SA" dirty="0"/>
              <a:t>اختارت شركة سامسونج 32 من المشاهير على موقع </a:t>
            </a:r>
            <a:r>
              <a:rPr lang="ar-SA" dirty="0" err="1"/>
              <a:t>إنستغرام</a:t>
            </a:r>
            <a:r>
              <a:rPr lang="ar-SA" dirty="0"/>
              <a:t> وطلبت منهم استخدام الكاميرا الجديدة لإثبات أن مدنهم - من لندن وأمستردام وبرلين ومدريد وميلانو إلى باريس وسيدني وسان فرانسيسكو - هي الأكثر تصويرًا في العالم.</a:t>
            </a:r>
          </a:p>
          <a:p>
            <a:pPr algn="r"/>
            <a:endParaRPr lang="ar-SA" dirty="0"/>
          </a:p>
          <a:p>
            <a:pPr algn="r"/>
            <a:r>
              <a:rPr lang="ar-SA" dirty="0"/>
              <a:t>تم تحميل صورهم </a:t>
            </a:r>
            <a:r>
              <a:rPr lang="ar-SA" dirty="0" smtClean="0"/>
              <a:t>على  </a:t>
            </a:r>
            <a:r>
              <a:rPr lang="ar-SA" dirty="0" err="1" smtClean="0"/>
              <a:t>تمبلر</a:t>
            </a:r>
            <a:r>
              <a:rPr lang="ar-SA" dirty="0" smtClean="0"/>
              <a:t> </a:t>
            </a:r>
            <a:r>
              <a:rPr lang="en-US" dirty="0" smtClean="0"/>
              <a:t>، </a:t>
            </a:r>
            <a:r>
              <a:rPr lang="ar-SA" dirty="0"/>
              <a:t>وصوت المعجبون على صورهم المفضلة </a:t>
            </a:r>
            <a:r>
              <a:rPr lang="ar-SA" dirty="0" smtClean="0"/>
              <a:t>عبر </a:t>
            </a:r>
            <a:r>
              <a:rPr lang="ar-SA" dirty="0"/>
              <a:t>فيسبوك و </a:t>
            </a:r>
            <a:r>
              <a:rPr lang="ar-SA" dirty="0" err="1"/>
              <a:t>تمبلر</a:t>
            </a:r>
            <a:r>
              <a:rPr lang="ar-SA" dirty="0"/>
              <a:t> و </a:t>
            </a:r>
            <a:r>
              <a:rPr lang="ar-SA" dirty="0" err="1" smtClean="0"/>
              <a:t>تويترو</a:t>
            </a:r>
            <a:r>
              <a:rPr lang="en-US" dirty="0" smtClean="0"/>
              <a:t>. </a:t>
            </a:r>
            <a:r>
              <a:rPr lang="ar-SA" dirty="0"/>
              <a:t>استضافت المدينة الفائزة - برلين </a:t>
            </a:r>
            <a:r>
              <a:rPr lang="ar-SA" dirty="0" smtClean="0"/>
              <a:t>– استضافت حدثًا </a:t>
            </a:r>
            <a:r>
              <a:rPr lang="ar-SA" dirty="0"/>
              <a:t>نهائيًا ضخمًا، حيث التقط المؤثرون صورًا بالكاميرا المتصلة وشاهدوها تُعرض على مكعبات عرض ثلاثية الأبعاد قابلة للنفخ. كانت الحملة نجاحًا غير مشروط. خلال فترة تشغيلها التي استمرت ثلاثة أشهر، وصلت إلى أكثر من 79 مليون شخص في جميع أنحاء العالم. ارتفعت نسبة الوعي بكاميرا </a:t>
            </a:r>
            <a:r>
              <a:rPr lang="ar-SA" dirty="0" err="1" smtClean="0"/>
              <a:t>جالاكسي</a:t>
            </a:r>
            <a:r>
              <a:rPr lang="ar-SA" dirty="0" smtClean="0"/>
              <a:t> بنسبة </a:t>
            </a:r>
            <a:r>
              <a:rPr lang="ar-SA" dirty="0"/>
              <a:t>58 بالمائة؛ وقفزت نية الشراء بنسبة 115 بالمائة.</a:t>
            </a:r>
            <a:endParaRPr lang="en-US" dirty="0"/>
          </a:p>
        </p:txBody>
      </p:sp>
      <p:sp>
        <p:nvSpPr>
          <p:cNvPr id="4" name="Title 1">
            <a:extLst>
              <a:ext uri="{FF2B5EF4-FFF2-40B4-BE49-F238E27FC236}">
                <a16:creationId xmlns:a16="http://schemas.microsoft.com/office/drawing/2014/main" xmlns="" id="{D3AFFFB4-35D1-4633-A0D4-36E1B878A035}"/>
              </a:ext>
            </a:extLst>
          </p:cNvPr>
          <p:cNvSpPr txBox="1">
            <a:spLocks/>
          </p:cNvSpPr>
          <p:nvPr/>
        </p:nvSpPr>
        <p:spPr>
          <a:xfrm>
            <a:off x="2687337" y="184154"/>
            <a:ext cx="9170158"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C00000"/>
                </a:solidFill>
              </a:rPr>
              <a:t>Example of Content Marketing</a:t>
            </a:r>
          </a:p>
        </p:txBody>
      </p:sp>
    </p:spTree>
    <p:extLst>
      <p:ext uri="{BB962C8B-B14F-4D97-AF65-F5344CB8AC3E}">
        <p14:creationId xmlns:p14="http://schemas.microsoft.com/office/powerpoint/2010/main" val="12368666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5D657A-0BF3-4913-BFBF-D770B9CF13D3}"/>
              </a:ext>
            </a:extLst>
          </p:cNvPr>
          <p:cNvSpPr>
            <a:spLocks noGrp="1"/>
          </p:cNvSpPr>
          <p:nvPr>
            <p:ph type="title"/>
          </p:nvPr>
        </p:nvSpPr>
        <p:spPr>
          <a:xfrm>
            <a:off x="2675594" y="106878"/>
            <a:ext cx="11077532" cy="1422871"/>
          </a:xfrm>
        </p:spPr>
        <p:txBody>
          <a:bodyPr>
            <a:normAutofit/>
          </a:bodyPr>
          <a:lstStyle/>
          <a:p>
            <a:r>
              <a:rPr lang="en-US" b="1" i="0" u="none" strike="noStrike" baseline="0" dirty="0">
                <a:latin typeface="ArialNarrowMTPro-Bold"/>
              </a:rPr>
              <a:t>5. Promotion Mix strategies</a:t>
            </a:r>
            <a:r>
              <a:rPr lang="ar-SA" b="1" i="0" u="none" strike="noStrike" baseline="0" dirty="0">
                <a:latin typeface="ArialNarrowMTPro-Bold"/>
              </a:rPr>
              <a:t/>
            </a:r>
            <a:br>
              <a:rPr lang="ar-SA" b="1" i="0" u="none" strike="noStrike" baseline="0" dirty="0">
                <a:latin typeface="ArialNarrowMTPro-Bold"/>
              </a:rPr>
            </a:br>
            <a:r>
              <a:rPr lang="ar-SA" b="1" i="0" u="none" strike="noStrike" baseline="0" dirty="0">
                <a:latin typeface="ArialNarrowMTPro-Bold"/>
              </a:rPr>
              <a:t>استراتيجيات المزيج الترويجي</a:t>
            </a:r>
            <a:endParaRPr lang="en-US" dirty="0"/>
          </a:p>
        </p:txBody>
      </p:sp>
      <p:sp>
        <p:nvSpPr>
          <p:cNvPr id="3" name="Content Placeholder 2">
            <a:extLst>
              <a:ext uri="{FF2B5EF4-FFF2-40B4-BE49-F238E27FC236}">
                <a16:creationId xmlns:a16="http://schemas.microsoft.com/office/drawing/2014/main" xmlns="" id="{559D2232-5571-47F4-83C6-8ECD7F691603}"/>
              </a:ext>
            </a:extLst>
          </p:cNvPr>
          <p:cNvSpPr>
            <a:spLocks noGrp="1"/>
          </p:cNvSpPr>
          <p:nvPr>
            <p:ph idx="1"/>
          </p:nvPr>
        </p:nvSpPr>
        <p:spPr>
          <a:xfrm>
            <a:off x="0" y="1159099"/>
            <a:ext cx="8023538" cy="5698901"/>
          </a:xfrm>
        </p:spPr>
        <p:txBody>
          <a:bodyPr anchor="ctr">
            <a:normAutofit/>
          </a:bodyPr>
          <a:lstStyle/>
          <a:p>
            <a:pPr>
              <a:lnSpc>
                <a:spcPct val="110000"/>
              </a:lnSpc>
            </a:pPr>
            <a:r>
              <a:rPr lang="en-US" sz="1800" dirty="0"/>
              <a:t>Marketers can choose from two basic promotion mix strategies: push promotion or pull promotion.</a:t>
            </a:r>
          </a:p>
          <a:p>
            <a:pPr>
              <a:lnSpc>
                <a:spcPct val="110000"/>
              </a:lnSpc>
            </a:pPr>
            <a:r>
              <a:rPr lang="en-US" sz="1800" b="1" dirty="0">
                <a:solidFill>
                  <a:srgbClr val="C00000"/>
                </a:solidFill>
              </a:rPr>
              <a:t>Push strategy</a:t>
            </a:r>
            <a:r>
              <a:rPr lang="en-US" sz="1800" b="1" dirty="0"/>
              <a:t>:  </a:t>
            </a:r>
            <a:r>
              <a:rPr lang="en-US" sz="1800" dirty="0"/>
              <a:t>A promotion strategy that calls for using the sales force and trade promotion to push the product through channels. The producer promotes the product to channel members who in turn promote it to final consumers.</a:t>
            </a:r>
          </a:p>
          <a:p>
            <a:pPr>
              <a:lnSpc>
                <a:spcPct val="110000"/>
              </a:lnSpc>
            </a:pPr>
            <a:r>
              <a:rPr lang="en-US" sz="1800" b="1" dirty="0">
                <a:solidFill>
                  <a:srgbClr val="C00000"/>
                </a:solidFill>
              </a:rPr>
              <a:t>Pull strategy</a:t>
            </a:r>
            <a:r>
              <a:rPr lang="en-US" sz="1800" b="1" dirty="0"/>
              <a:t>: </a:t>
            </a:r>
            <a:r>
              <a:rPr lang="en-US" sz="1800" dirty="0"/>
              <a:t>A promotion strategy that calls for spending a lot on consumer advertising and promotion to induce final consumers to buy the product, creating a demand vacuum that “pulls” the product through the channel.</a:t>
            </a:r>
          </a:p>
          <a:p>
            <a:pPr marL="0" indent="0" algn="r">
              <a:lnSpc>
                <a:spcPct val="110000"/>
              </a:lnSpc>
              <a:buNone/>
            </a:pPr>
            <a:r>
              <a:rPr lang="ar-SA" sz="1800" dirty="0"/>
              <a:t>-يمكن للمسوقين الاختيار من بين استراتيجيتين أساسيتين لمزيج الترويج: الترويج بالدفع أو الترويج بالسحب.</a:t>
            </a:r>
          </a:p>
          <a:p>
            <a:pPr marL="0" indent="0" algn="r">
              <a:lnSpc>
                <a:spcPct val="110000"/>
              </a:lnSpc>
              <a:buNone/>
            </a:pPr>
            <a:r>
              <a:rPr lang="ar-SA" sz="1800" dirty="0"/>
              <a:t>-استراتيجية الدفع: استراتيجية ترويج تدعو إلى استخدام قوة المبيعات والترويج التجاري لدفع المنتج عبر القنوات. يقوم المنتج بالترويج للمنتج لأعضاء القناة الذين بدورهم يروجون له للمستهلكين النهائيين.</a:t>
            </a:r>
          </a:p>
          <a:p>
            <a:pPr marL="0" indent="0" algn="r">
              <a:lnSpc>
                <a:spcPct val="110000"/>
              </a:lnSpc>
              <a:buNone/>
            </a:pPr>
            <a:r>
              <a:rPr lang="ar-SA" sz="1800" dirty="0"/>
              <a:t>-استراتيجية السحب: استراتيجية ترويج تدعو إلى إنفاق الكثير على الإعلان والترويج للمستهلكين لحث المستهلكين النهائيين على شراء المنتج، مما يخلق فراغًا في الطلب "يسحب" المنتج عبر القناة.</a:t>
            </a:r>
            <a:endParaRPr lang="en-US" sz="1800" dirty="0"/>
          </a:p>
        </p:txBody>
      </p:sp>
      <p:pic>
        <p:nvPicPr>
          <p:cNvPr id="4" name="Picture 3">
            <a:extLst>
              <a:ext uri="{FF2B5EF4-FFF2-40B4-BE49-F238E27FC236}">
                <a16:creationId xmlns:a16="http://schemas.microsoft.com/office/drawing/2014/main" xmlns="" id="{ED56F98A-510E-4BAB-9603-BB4422ABBB6E}"/>
              </a:ext>
            </a:extLst>
          </p:cNvPr>
          <p:cNvPicPr>
            <a:picLocks noChangeAspect="1"/>
          </p:cNvPicPr>
          <p:nvPr/>
        </p:nvPicPr>
        <p:blipFill>
          <a:blip r:embed="rId2"/>
          <a:stretch>
            <a:fillRect/>
          </a:stretch>
        </p:blipFill>
        <p:spPr>
          <a:xfrm>
            <a:off x="8214360" y="1688312"/>
            <a:ext cx="3977640" cy="3172284"/>
          </a:xfrm>
          <a:prstGeom prst="rect">
            <a:avLst/>
          </a:prstGeom>
        </p:spPr>
      </p:pic>
    </p:spTree>
    <p:extLst>
      <p:ext uri="{BB962C8B-B14F-4D97-AF65-F5344CB8AC3E}">
        <p14:creationId xmlns:p14="http://schemas.microsoft.com/office/powerpoint/2010/main" val="35597398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6DAFBFF5-FDCD-4176-98A3-A251E26F9122}"/>
              </a:ext>
            </a:extLst>
          </p:cNvPr>
          <p:cNvPicPr>
            <a:picLocks noChangeAspect="1"/>
          </p:cNvPicPr>
          <p:nvPr/>
        </p:nvPicPr>
        <p:blipFill>
          <a:blip r:embed="rId2"/>
          <a:stretch>
            <a:fillRect/>
          </a:stretch>
        </p:blipFill>
        <p:spPr>
          <a:xfrm>
            <a:off x="1199407" y="1472540"/>
            <a:ext cx="10261600" cy="5118526"/>
          </a:xfrm>
          <a:prstGeom prst="rect">
            <a:avLst/>
          </a:prstGeom>
        </p:spPr>
      </p:pic>
      <p:sp>
        <p:nvSpPr>
          <p:cNvPr id="4" name="TextBox 3">
            <a:extLst>
              <a:ext uri="{FF2B5EF4-FFF2-40B4-BE49-F238E27FC236}">
                <a16:creationId xmlns:a16="http://schemas.microsoft.com/office/drawing/2014/main" xmlns="" id="{5F3AAE5C-ABAE-4711-9BF6-8049C82EEB7F}"/>
              </a:ext>
            </a:extLst>
          </p:cNvPr>
          <p:cNvSpPr txBox="1"/>
          <p:nvPr/>
        </p:nvSpPr>
        <p:spPr>
          <a:xfrm>
            <a:off x="3996907" y="266934"/>
            <a:ext cx="5834742" cy="1077218"/>
          </a:xfrm>
          <a:prstGeom prst="rect">
            <a:avLst/>
          </a:prstGeom>
          <a:noFill/>
        </p:spPr>
        <p:txBody>
          <a:bodyPr wrap="square" rtlCol="0">
            <a:spAutoFit/>
          </a:bodyPr>
          <a:lstStyle/>
          <a:p>
            <a:r>
              <a:rPr lang="en-US" sz="3200" b="1" dirty="0">
                <a:solidFill>
                  <a:srgbClr val="C00000"/>
                </a:solidFill>
              </a:rPr>
              <a:t>PUSH AND PULL STRATEGIES </a:t>
            </a:r>
            <a:r>
              <a:rPr lang="ar-SA" sz="3200" b="1" dirty="0">
                <a:solidFill>
                  <a:srgbClr val="C00000"/>
                </a:solidFill>
              </a:rPr>
              <a:t>استراتيجيات الدفع والسحب</a:t>
            </a:r>
            <a:endParaRPr lang="en-US" sz="3200" b="1" dirty="0">
              <a:solidFill>
                <a:srgbClr val="C00000"/>
              </a:solidFill>
            </a:endParaRPr>
          </a:p>
        </p:txBody>
      </p:sp>
      <p:sp>
        <p:nvSpPr>
          <p:cNvPr id="2" name="TextBox 1">
            <a:extLst>
              <a:ext uri="{FF2B5EF4-FFF2-40B4-BE49-F238E27FC236}">
                <a16:creationId xmlns:a16="http://schemas.microsoft.com/office/drawing/2014/main" xmlns="" id="{D0CDD77B-8A59-D7AA-0CC4-5786E193E464}"/>
              </a:ext>
            </a:extLst>
          </p:cNvPr>
          <p:cNvSpPr txBox="1"/>
          <p:nvPr/>
        </p:nvSpPr>
        <p:spPr>
          <a:xfrm>
            <a:off x="9666515" y="1850573"/>
            <a:ext cx="1603168" cy="369332"/>
          </a:xfrm>
          <a:prstGeom prst="rect">
            <a:avLst/>
          </a:prstGeom>
          <a:noFill/>
        </p:spPr>
        <p:txBody>
          <a:bodyPr wrap="square" rtlCol="0">
            <a:spAutoFit/>
          </a:bodyPr>
          <a:lstStyle/>
          <a:p>
            <a:pPr algn="ctr"/>
            <a:r>
              <a:rPr lang="ar-SA" dirty="0">
                <a:solidFill>
                  <a:srgbClr val="C00000"/>
                </a:solidFill>
              </a:rPr>
              <a:t>المستهلك النهائي</a:t>
            </a:r>
            <a:endParaRPr lang="en-US" dirty="0">
              <a:solidFill>
                <a:srgbClr val="C00000"/>
              </a:solidFill>
            </a:endParaRPr>
          </a:p>
        </p:txBody>
      </p:sp>
      <p:sp>
        <p:nvSpPr>
          <p:cNvPr id="5" name="TextBox 4">
            <a:extLst>
              <a:ext uri="{FF2B5EF4-FFF2-40B4-BE49-F238E27FC236}">
                <a16:creationId xmlns:a16="http://schemas.microsoft.com/office/drawing/2014/main" xmlns="" id="{4E4D08D6-7B3C-3E76-1998-60113749351B}"/>
              </a:ext>
            </a:extLst>
          </p:cNvPr>
          <p:cNvSpPr txBox="1"/>
          <p:nvPr/>
        </p:nvSpPr>
        <p:spPr>
          <a:xfrm>
            <a:off x="1803070" y="1850573"/>
            <a:ext cx="961901" cy="369332"/>
          </a:xfrm>
          <a:prstGeom prst="rect">
            <a:avLst/>
          </a:prstGeom>
          <a:noFill/>
        </p:spPr>
        <p:txBody>
          <a:bodyPr wrap="square" rtlCol="0">
            <a:spAutoFit/>
          </a:bodyPr>
          <a:lstStyle/>
          <a:p>
            <a:pPr algn="ctr"/>
            <a:r>
              <a:rPr lang="ar-SA" dirty="0">
                <a:solidFill>
                  <a:srgbClr val="C00000"/>
                </a:solidFill>
              </a:rPr>
              <a:t>المنتج</a:t>
            </a:r>
            <a:endParaRPr lang="en-US" dirty="0">
              <a:solidFill>
                <a:srgbClr val="C00000"/>
              </a:solidFill>
            </a:endParaRPr>
          </a:p>
        </p:txBody>
      </p:sp>
      <p:sp>
        <p:nvSpPr>
          <p:cNvPr id="6" name="TextBox 5">
            <a:extLst>
              <a:ext uri="{FF2B5EF4-FFF2-40B4-BE49-F238E27FC236}">
                <a16:creationId xmlns:a16="http://schemas.microsoft.com/office/drawing/2014/main" xmlns="" id="{A0A325E3-3029-D8C8-1B3F-49C32CB6869B}"/>
              </a:ext>
            </a:extLst>
          </p:cNvPr>
          <p:cNvSpPr txBox="1"/>
          <p:nvPr/>
        </p:nvSpPr>
        <p:spPr>
          <a:xfrm>
            <a:off x="9666515" y="3429000"/>
            <a:ext cx="1603168" cy="369332"/>
          </a:xfrm>
          <a:prstGeom prst="rect">
            <a:avLst/>
          </a:prstGeom>
          <a:noFill/>
        </p:spPr>
        <p:txBody>
          <a:bodyPr wrap="square" rtlCol="0">
            <a:spAutoFit/>
          </a:bodyPr>
          <a:lstStyle/>
          <a:p>
            <a:pPr algn="ctr"/>
            <a:r>
              <a:rPr lang="ar-SA" dirty="0">
                <a:solidFill>
                  <a:srgbClr val="C00000"/>
                </a:solidFill>
              </a:rPr>
              <a:t>المستهلك النهائي</a:t>
            </a:r>
            <a:endParaRPr lang="en-US" dirty="0">
              <a:solidFill>
                <a:srgbClr val="C00000"/>
              </a:solidFill>
            </a:endParaRPr>
          </a:p>
        </p:txBody>
      </p:sp>
      <p:sp>
        <p:nvSpPr>
          <p:cNvPr id="7" name="TextBox 6">
            <a:extLst>
              <a:ext uri="{FF2B5EF4-FFF2-40B4-BE49-F238E27FC236}">
                <a16:creationId xmlns:a16="http://schemas.microsoft.com/office/drawing/2014/main" xmlns="" id="{2119C47D-6A8A-0A45-FAAE-824468EBF569}"/>
              </a:ext>
            </a:extLst>
          </p:cNvPr>
          <p:cNvSpPr txBox="1"/>
          <p:nvPr/>
        </p:nvSpPr>
        <p:spPr>
          <a:xfrm>
            <a:off x="1803069" y="3481060"/>
            <a:ext cx="961901" cy="369332"/>
          </a:xfrm>
          <a:prstGeom prst="rect">
            <a:avLst/>
          </a:prstGeom>
          <a:noFill/>
        </p:spPr>
        <p:txBody>
          <a:bodyPr wrap="square" rtlCol="0">
            <a:spAutoFit/>
          </a:bodyPr>
          <a:lstStyle/>
          <a:p>
            <a:pPr algn="ctr"/>
            <a:r>
              <a:rPr lang="ar-SA" dirty="0">
                <a:solidFill>
                  <a:srgbClr val="C00000"/>
                </a:solidFill>
              </a:rPr>
              <a:t>المنتج</a:t>
            </a:r>
            <a:endParaRPr lang="en-US" dirty="0">
              <a:solidFill>
                <a:srgbClr val="C00000"/>
              </a:solidFill>
            </a:endParaRPr>
          </a:p>
        </p:txBody>
      </p:sp>
      <p:sp>
        <p:nvSpPr>
          <p:cNvPr id="8" name="TextBox 7">
            <a:extLst>
              <a:ext uri="{FF2B5EF4-FFF2-40B4-BE49-F238E27FC236}">
                <a16:creationId xmlns:a16="http://schemas.microsoft.com/office/drawing/2014/main" xmlns="" id="{D11534EE-C646-D85A-BEE6-474A3095DCB2}"/>
              </a:ext>
            </a:extLst>
          </p:cNvPr>
          <p:cNvSpPr txBox="1"/>
          <p:nvPr/>
        </p:nvSpPr>
        <p:spPr>
          <a:xfrm>
            <a:off x="5528623" y="1850573"/>
            <a:ext cx="1603168" cy="369332"/>
          </a:xfrm>
          <a:prstGeom prst="rect">
            <a:avLst/>
          </a:prstGeom>
          <a:noFill/>
        </p:spPr>
        <p:txBody>
          <a:bodyPr wrap="square" rtlCol="0">
            <a:spAutoFit/>
          </a:bodyPr>
          <a:lstStyle/>
          <a:p>
            <a:pPr algn="ctr"/>
            <a:r>
              <a:rPr lang="ar-SA" dirty="0">
                <a:solidFill>
                  <a:srgbClr val="C00000"/>
                </a:solidFill>
              </a:rPr>
              <a:t>التجزئة والجملة</a:t>
            </a:r>
            <a:endParaRPr lang="en-US" dirty="0">
              <a:solidFill>
                <a:srgbClr val="C00000"/>
              </a:solidFill>
            </a:endParaRPr>
          </a:p>
        </p:txBody>
      </p:sp>
      <p:sp>
        <p:nvSpPr>
          <p:cNvPr id="9" name="TextBox 8">
            <a:extLst>
              <a:ext uri="{FF2B5EF4-FFF2-40B4-BE49-F238E27FC236}">
                <a16:creationId xmlns:a16="http://schemas.microsoft.com/office/drawing/2014/main" xmlns="" id="{B6A12CAB-4672-4C3F-7F7B-C44E67BDB7E1}"/>
              </a:ext>
            </a:extLst>
          </p:cNvPr>
          <p:cNvSpPr txBox="1"/>
          <p:nvPr/>
        </p:nvSpPr>
        <p:spPr>
          <a:xfrm>
            <a:off x="5578963" y="3612965"/>
            <a:ext cx="1603168" cy="369332"/>
          </a:xfrm>
          <a:prstGeom prst="rect">
            <a:avLst/>
          </a:prstGeom>
          <a:noFill/>
        </p:spPr>
        <p:txBody>
          <a:bodyPr wrap="square" rtlCol="0">
            <a:spAutoFit/>
          </a:bodyPr>
          <a:lstStyle/>
          <a:p>
            <a:pPr algn="ctr"/>
            <a:r>
              <a:rPr lang="ar-SA" dirty="0">
                <a:solidFill>
                  <a:srgbClr val="C00000"/>
                </a:solidFill>
              </a:rPr>
              <a:t>التجزئة والجملة</a:t>
            </a:r>
            <a:endParaRPr lang="en-US" dirty="0">
              <a:solidFill>
                <a:srgbClr val="C00000"/>
              </a:solidFill>
            </a:endParaRPr>
          </a:p>
        </p:txBody>
      </p:sp>
      <p:sp>
        <p:nvSpPr>
          <p:cNvPr id="10" name="TextBox 9">
            <a:extLst>
              <a:ext uri="{FF2B5EF4-FFF2-40B4-BE49-F238E27FC236}">
                <a16:creationId xmlns:a16="http://schemas.microsoft.com/office/drawing/2014/main" xmlns="" id="{D381CE1C-B5A8-4EAA-9418-774F0E6F43E2}"/>
              </a:ext>
            </a:extLst>
          </p:cNvPr>
          <p:cNvSpPr txBox="1"/>
          <p:nvPr/>
        </p:nvSpPr>
        <p:spPr>
          <a:xfrm>
            <a:off x="3384005" y="3665726"/>
            <a:ext cx="1603168" cy="369332"/>
          </a:xfrm>
          <a:prstGeom prst="rect">
            <a:avLst/>
          </a:prstGeom>
          <a:noFill/>
        </p:spPr>
        <p:txBody>
          <a:bodyPr wrap="square" rtlCol="0">
            <a:spAutoFit/>
          </a:bodyPr>
          <a:lstStyle/>
          <a:p>
            <a:pPr algn="ctr"/>
            <a:r>
              <a:rPr lang="ar-SA" dirty="0"/>
              <a:t>الطلب</a:t>
            </a:r>
            <a:endParaRPr lang="en-US" dirty="0"/>
          </a:p>
        </p:txBody>
      </p:sp>
      <p:sp>
        <p:nvSpPr>
          <p:cNvPr id="12" name="TextBox 11">
            <a:extLst>
              <a:ext uri="{FF2B5EF4-FFF2-40B4-BE49-F238E27FC236}">
                <a16:creationId xmlns:a16="http://schemas.microsoft.com/office/drawing/2014/main" xmlns="" id="{D740500F-544C-BF3B-299C-72490DB2B5BE}"/>
              </a:ext>
            </a:extLst>
          </p:cNvPr>
          <p:cNvSpPr txBox="1"/>
          <p:nvPr/>
        </p:nvSpPr>
        <p:spPr>
          <a:xfrm>
            <a:off x="7471557" y="3665726"/>
            <a:ext cx="1603168" cy="369332"/>
          </a:xfrm>
          <a:prstGeom prst="rect">
            <a:avLst/>
          </a:prstGeom>
          <a:noFill/>
        </p:spPr>
        <p:txBody>
          <a:bodyPr wrap="square" rtlCol="0">
            <a:spAutoFit/>
          </a:bodyPr>
          <a:lstStyle/>
          <a:p>
            <a:pPr algn="ctr"/>
            <a:r>
              <a:rPr lang="ar-SA" dirty="0"/>
              <a:t>الطلب</a:t>
            </a:r>
            <a:endParaRPr lang="en-US" dirty="0"/>
          </a:p>
        </p:txBody>
      </p:sp>
      <p:sp>
        <p:nvSpPr>
          <p:cNvPr id="13" name="TextBox 12">
            <a:extLst>
              <a:ext uri="{FF2B5EF4-FFF2-40B4-BE49-F238E27FC236}">
                <a16:creationId xmlns:a16="http://schemas.microsoft.com/office/drawing/2014/main" xmlns="" id="{DEFA6166-4967-1CE1-8C81-8DD6C3AC7E0D}"/>
              </a:ext>
            </a:extLst>
          </p:cNvPr>
          <p:cNvSpPr txBox="1"/>
          <p:nvPr/>
        </p:nvSpPr>
        <p:spPr>
          <a:xfrm>
            <a:off x="3488903" y="2822942"/>
            <a:ext cx="1603168" cy="646331"/>
          </a:xfrm>
          <a:prstGeom prst="rect">
            <a:avLst/>
          </a:prstGeom>
          <a:noFill/>
        </p:spPr>
        <p:txBody>
          <a:bodyPr wrap="square" rtlCol="0">
            <a:spAutoFit/>
          </a:bodyPr>
          <a:lstStyle/>
          <a:p>
            <a:pPr algn="ctr"/>
            <a:r>
              <a:rPr lang="ar-SA" dirty="0"/>
              <a:t>أنشطة التسويق للمنتج</a:t>
            </a:r>
            <a:endParaRPr lang="en-US" dirty="0"/>
          </a:p>
        </p:txBody>
      </p:sp>
      <p:sp>
        <p:nvSpPr>
          <p:cNvPr id="14" name="TextBox 13">
            <a:extLst>
              <a:ext uri="{FF2B5EF4-FFF2-40B4-BE49-F238E27FC236}">
                <a16:creationId xmlns:a16="http://schemas.microsoft.com/office/drawing/2014/main" xmlns="" id="{40ED860E-24C2-8C4C-1DF9-9155BAB74476}"/>
              </a:ext>
            </a:extLst>
          </p:cNvPr>
          <p:cNvSpPr txBox="1"/>
          <p:nvPr/>
        </p:nvSpPr>
        <p:spPr>
          <a:xfrm>
            <a:off x="7622739" y="2813933"/>
            <a:ext cx="1603168" cy="646331"/>
          </a:xfrm>
          <a:prstGeom prst="rect">
            <a:avLst/>
          </a:prstGeom>
          <a:noFill/>
        </p:spPr>
        <p:txBody>
          <a:bodyPr wrap="square" rtlCol="0">
            <a:spAutoFit/>
          </a:bodyPr>
          <a:lstStyle/>
          <a:p>
            <a:pPr algn="ctr"/>
            <a:r>
              <a:rPr lang="ar-SA" dirty="0"/>
              <a:t>أنشطة التسويق للموزع</a:t>
            </a:r>
            <a:endParaRPr lang="en-US" dirty="0"/>
          </a:p>
        </p:txBody>
      </p:sp>
      <p:sp>
        <p:nvSpPr>
          <p:cNvPr id="15" name="TextBox 14">
            <a:extLst>
              <a:ext uri="{FF2B5EF4-FFF2-40B4-BE49-F238E27FC236}">
                <a16:creationId xmlns:a16="http://schemas.microsoft.com/office/drawing/2014/main" xmlns="" id="{6093FC70-B372-58D4-0ABE-6D093164ABF6}"/>
              </a:ext>
            </a:extLst>
          </p:cNvPr>
          <p:cNvSpPr txBox="1"/>
          <p:nvPr/>
        </p:nvSpPr>
        <p:spPr>
          <a:xfrm>
            <a:off x="2577702" y="5130103"/>
            <a:ext cx="2409471" cy="369332"/>
          </a:xfrm>
          <a:prstGeom prst="rect">
            <a:avLst/>
          </a:prstGeom>
          <a:noFill/>
        </p:spPr>
        <p:txBody>
          <a:bodyPr wrap="square" rtlCol="0">
            <a:spAutoFit/>
          </a:bodyPr>
          <a:lstStyle/>
          <a:p>
            <a:pPr algn="ctr"/>
            <a:r>
              <a:rPr lang="ar-SA" dirty="0"/>
              <a:t>أنشطة التسويق للمنتج</a:t>
            </a:r>
            <a:endParaRPr lang="en-US" dirty="0"/>
          </a:p>
        </p:txBody>
      </p:sp>
    </p:spTree>
    <p:extLst>
      <p:ext uri="{BB962C8B-B14F-4D97-AF65-F5344CB8AC3E}">
        <p14:creationId xmlns:p14="http://schemas.microsoft.com/office/powerpoint/2010/main" val="34810793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40FCE6-9D28-41AD-A8FA-A63161C0687B}"/>
              </a:ext>
            </a:extLst>
          </p:cNvPr>
          <p:cNvSpPr>
            <a:spLocks noGrp="1"/>
          </p:cNvSpPr>
          <p:nvPr>
            <p:ph type="title"/>
          </p:nvPr>
        </p:nvSpPr>
        <p:spPr>
          <a:xfrm>
            <a:off x="4403333" y="110417"/>
            <a:ext cx="9170158" cy="1325563"/>
          </a:xfrm>
        </p:spPr>
        <p:txBody>
          <a:bodyPr/>
          <a:lstStyle/>
          <a:p>
            <a:r>
              <a:rPr lang="en-US" dirty="0"/>
              <a:t>6. ADVERTISING </a:t>
            </a:r>
            <a:r>
              <a:rPr lang="ar-SA" dirty="0"/>
              <a:t>الاعلان</a:t>
            </a:r>
            <a:endParaRPr lang="en-US" dirty="0"/>
          </a:p>
        </p:txBody>
      </p:sp>
      <p:pic>
        <p:nvPicPr>
          <p:cNvPr id="9" name="Picture 8">
            <a:extLst>
              <a:ext uri="{FF2B5EF4-FFF2-40B4-BE49-F238E27FC236}">
                <a16:creationId xmlns:a16="http://schemas.microsoft.com/office/drawing/2014/main" xmlns="" id="{B35055D5-C821-4239-8A2D-4637AD0A36DD}"/>
              </a:ext>
            </a:extLst>
          </p:cNvPr>
          <p:cNvPicPr>
            <a:picLocks noChangeAspect="1"/>
          </p:cNvPicPr>
          <p:nvPr/>
        </p:nvPicPr>
        <p:blipFill>
          <a:blip r:embed="rId2"/>
          <a:stretch>
            <a:fillRect/>
          </a:stretch>
        </p:blipFill>
        <p:spPr>
          <a:xfrm>
            <a:off x="203722" y="1533371"/>
            <a:ext cx="11491273" cy="4686327"/>
          </a:xfrm>
          <a:prstGeom prst="rect">
            <a:avLst/>
          </a:prstGeom>
        </p:spPr>
      </p:pic>
      <p:sp>
        <p:nvSpPr>
          <p:cNvPr id="10" name="TextBox 9">
            <a:extLst>
              <a:ext uri="{FF2B5EF4-FFF2-40B4-BE49-F238E27FC236}">
                <a16:creationId xmlns:a16="http://schemas.microsoft.com/office/drawing/2014/main" xmlns="" id="{783803AF-927C-43F8-969A-73293172FA5D}"/>
              </a:ext>
            </a:extLst>
          </p:cNvPr>
          <p:cNvSpPr txBox="1"/>
          <p:nvPr/>
        </p:nvSpPr>
        <p:spPr>
          <a:xfrm>
            <a:off x="3093510" y="1533371"/>
            <a:ext cx="5711696" cy="523220"/>
          </a:xfrm>
          <a:prstGeom prst="rect">
            <a:avLst/>
          </a:prstGeom>
          <a:noFill/>
        </p:spPr>
        <p:txBody>
          <a:bodyPr wrap="square" rtlCol="0">
            <a:spAutoFit/>
          </a:bodyPr>
          <a:lstStyle/>
          <a:p>
            <a:pPr algn="ctr"/>
            <a:r>
              <a:rPr lang="en-US" sz="2800" b="1" dirty="0">
                <a:solidFill>
                  <a:schemeClr val="tx2"/>
                </a:solidFill>
              </a:rPr>
              <a:t>MAJOR ADVERTISING DECISIONS</a:t>
            </a:r>
          </a:p>
        </p:txBody>
      </p:sp>
    </p:spTree>
    <p:extLst>
      <p:ext uri="{BB962C8B-B14F-4D97-AF65-F5344CB8AC3E}">
        <p14:creationId xmlns:p14="http://schemas.microsoft.com/office/powerpoint/2010/main" val="1093994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EDC293-36F8-4E64-B482-16BAD7F287F1}"/>
              </a:ext>
            </a:extLst>
          </p:cNvPr>
          <p:cNvSpPr>
            <a:spLocks noGrp="1"/>
          </p:cNvSpPr>
          <p:nvPr>
            <p:ph type="title"/>
          </p:nvPr>
        </p:nvSpPr>
        <p:spPr>
          <a:xfrm>
            <a:off x="1510921" y="122153"/>
            <a:ext cx="9170158" cy="1325563"/>
          </a:xfrm>
        </p:spPr>
        <p:txBody>
          <a:bodyPr>
            <a:normAutofit/>
          </a:bodyPr>
          <a:lstStyle/>
          <a:p>
            <a:pPr algn="ctr"/>
            <a:r>
              <a:rPr lang="en-US" sz="4000" dirty="0"/>
              <a:t>Advertising: objectives setting</a:t>
            </a:r>
            <a:r>
              <a:rPr lang="ar-SA" sz="4000" dirty="0"/>
              <a:t/>
            </a:r>
            <a:br>
              <a:rPr lang="ar-SA" sz="4000" dirty="0"/>
            </a:br>
            <a:r>
              <a:rPr lang="ar-SA" sz="4000" dirty="0"/>
              <a:t>الإعلان: تحديد الاهداف</a:t>
            </a:r>
            <a:endParaRPr lang="en-US" sz="4000" dirty="0"/>
          </a:p>
        </p:txBody>
      </p:sp>
      <p:sp>
        <p:nvSpPr>
          <p:cNvPr id="8" name="TextBox 7">
            <a:extLst>
              <a:ext uri="{FF2B5EF4-FFF2-40B4-BE49-F238E27FC236}">
                <a16:creationId xmlns:a16="http://schemas.microsoft.com/office/drawing/2014/main" xmlns="" id="{881E7AF9-9E3B-4B0A-848E-D0494A2F1658}"/>
              </a:ext>
            </a:extLst>
          </p:cNvPr>
          <p:cNvSpPr txBox="1"/>
          <p:nvPr/>
        </p:nvSpPr>
        <p:spPr>
          <a:xfrm>
            <a:off x="64679" y="1447716"/>
            <a:ext cx="12127321" cy="5447645"/>
          </a:xfrm>
          <a:prstGeom prst="rect">
            <a:avLst/>
          </a:prstGeom>
          <a:noFill/>
        </p:spPr>
        <p:txBody>
          <a:bodyPr wrap="square">
            <a:spAutoFit/>
          </a:bodyPr>
          <a:lstStyle/>
          <a:p>
            <a:pPr algn="l"/>
            <a:r>
              <a:rPr lang="en-US" sz="2000" b="1" i="1" u="none" strike="noStrike" baseline="0" dirty="0">
                <a:solidFill>
                  <a:srgbClr val="960000"/>
                </a:solidFill>
                <a:latin typeface="TimesLTPro-Italic"/>
              </a:rPr>
              <a:t>Informative advertising </a:t>
            </a:r>
            <a:r>
              <a:rPr lang="en-US" sz="2000" b="0" i="0" u="none" strike="noStrike" baseline="0" dirty="0">
                <a:latin typeface="TimesLTPro-Roman"/>
              </a:rPr>
              <a:t>is used heavily when introducing a new product category. In this case, the objective is to build primary demand</a:t>
            </a:r>
          </a:p>
          <a:p>
            <a:pPr algn="l"/>
            <a:endParaRPr lang="en-US" sz="2000" dirty="0"/>
          </a:p>
          <a:p>
            <a:pPr algn="l"/>
            <a:r>
              <a:rPr lang="en-US" sz="2000" b="1" i="1" dirty="0">
                <a:solidFill>
                  <a:srgbClr val="960000"/>
                </a:solidFill>
                <a:latin typeface="TimesLTPro-Italic"/>
              </a:rPr>
              <a:t>Persuasive advertising </a:t>
            </a:r>
            <a:r>
              <a:rPr lang="en-US" sz="2000" b="0" i="0" u="none" strike="noStrike" baseline="0" dirty="0">
                <a:latin typeface="TimesLTPro-Roman"/>
              </a:rPr>
              <a:t>becomes more important as competition increases. Here, the company’s objective is to build selective demand. Some persuasive advertising has become </a:t>
            </a:r>
            <a:r>
              <a:rPr lang="en-US" sz="2000" b="0" i="1" u="none" strike="noStrike" baseline="0" dirty="0">
                <a:solidFill>
                  <a:schemeClr val="accent6">
                    <a:lumMod val="75000"/>
                  </a:schemeClr>
                </a:solidFill>
                <a:latin typeface="TimesLTPro-Italic"/>
              </a:rPr>
              <a:t>comparative advertising </a:t>
            </a:r>
            <a:r>
              <a:rPr lang="en-US" sz="2000" b="0" i="0" u="none" strike="noStrike" baseline="0" dirty="0">
                <a:solidFill>
                  <a:schemeClr val="accent6">
                    <a:lumMod val="75000"/>
                  </a:schemeClr>
                </a:solidFill>
                <a:latin typeface="TimesLTPro-Roman"/>
              </a:rPr>
              <a:t>(or </a:t>
            </a:r>
            <a:r>
              <a:rPr lang="en-US" sz="2000" b="0" i="1" u="none" strike="noStrike" baseline="0" dirty="0">
                <a:solidFill>
                  <a:schemeClr val="accent6">
                    <a:lumMod val="75000"/>
                  </a:schemeClr>
                </a:solidFill>
                <a:latin typeface="TimesLTPro-Italic"/>
              </a:rPr>
              <a:t>attack advertising</a:t>
            </a:r>
            <a:r>
              <a:rPr lang="en-US" sz="2000" b="0" i="0" u="none" strike="noStrike" baseline="0" dirty="0">
                <a:solidFill>
                  <a:schemeClr val="accent6">
                    <a:lumMod val="75000"/>
                  </a:schemeClr>
                </a:solidFill>
                <a:latin typeface="TimesLTPro-Roman"/>
              </a:rPr>
              <a:t>), </a:t>
            </a:r>
            <a:r>
              <a:rPr lang="en-US" sz="2000" b="0" i="0" u="none" strike="noStrike" baseline="0" dirty="0">
                <a:latin typeface="TimesLTPro-Roman"/>
              </a:rPr>
              <a:t> in which a company directly or indirectly compares its brand with one or more other brands.</a:t>
            </a:r>
          </a:p>
          <a:p>
            <a:pPr algn="l"/>
            <a:endParaRPr lang="en-US" sz="2000" dirty="0">
              <a:latin typeface="TimesLTPro-Roman"/>
            </a:endParaRPr>
          </a:p>
          <a:p>
            <a:pPr algn="l"/>
            <a:r>
              <a:rPr lang="en-US" sz="2000" b="1" i="1" dirty="0">
                <a:solidFill>
                  <a:srgbClr val="960000"/>
                </a:solidFill>
                <a:latin typeface="TimesLTPro-Italic"/>
              </a:rPr>
              <a:t>Reminder advertising </a:t>
            </a:r>
            <a:r>
              <a:rPr lang="en-US" sz="2000" b="0" i="0" u="none" strike="noStrike" baseline="0" dirty="0">
                <a:latin typeface="TimesLTPro-Roman"/>
              </a:rPr>
              <a:t>is important for mature products; it helps to maintain customer relationships and keep consumers thinking about the product</a:t>
            </a:r>
          </a:p>
          <a:p>
            <a:pPr marL="342900" indent="-342900" algn="r" rtl="1">
              <a:buFont typeface="Arial" panose="020B0604020202020204" pitchFamily="34" charset="0"/>
              <a:buChar char="•"/>
            </a:pPr>
            <a:r>
              <a:rPr lang="ar-SA" sz="2400" dirty="0">
                <a:latin typeface="TimesLTPro-Roman"/>
              </a:rPr>
              <a:t>تُستخدم الإعلانات التعليمية بشكل كبير عند تقديم فئة منتج جديدة. وفي هذه الحالة، يكون الهدف هو بناء الطلب الأساسي</a:t>
            </a:r>
          </a:p>
          <a:p>
            <a:pPr marL="342900" indent="-342900" algn="r" rtl="1">
              <a:buFont typeface="Arial" panose="020B0604020202020204" pitchFamily="34" charset="0"/>
              <a:buChar char="•"/>
            </a:pPr>
            <a:r>
              <a:rPr lang="ar-SA" sz="2400" dirty="0">
                <a:latin typeface="TimesLTPro-Roman"/>
              </a:rPr>
              <a:t>تزداد أهمية الإعلانات الاقناعية مع زيادة المنافسة. وهنا، يكون هدف الشركة هو بناء طلب انتقائي. وقد أصبحت بعض الإعلانات المقنعة إعلانات مقارنة (أو إعلانات هجومية)، حيث تقارن الشركة بشكل مباشر أو غير مباشر علامتها التجارية بعلامة تجارية واحدة أو أكثر أخرى.</a:t>
            </a:r>
          </a:p>
          <a:p>
            <a:pPr marL="342900" indent="-342900" algn="r" rtl="1">
              <a:buFont typeface="Arial" panose="020B0604020202020204" pitchFamily="34" charset="0"/>
              <a:buChar char="•"/>
            </a:pPr>
            <a:r>
              <a:rPr lang="ar-SA" sz="2400" dirty="0">
                <a:latin typeface="TimesLTPro-Roman"/>
              </a:rPr>
              <a:t>الإعلانات التذكيرية مهمة للمنتجات الناضجة؛ فهي تساعد في الحفاظ على علاقات العملاء وإبقاء المستهلكين يفكرون في المنتج</a:t>
            </a:r>
            <a:endParaRPr lang="en-US" sz="2400" dirty="0">
              <a:latin typeface="TimesLTPro-Roman"/>
            </a:endParaRPr>
          </a:p>
          <a:p>
            <a:pPr algn="l"/>
            <a:endParaRPr lang="en-US" sz="2400" dirty="0"/>
          </a:p>
        </p:txBody>
      </p:sp>
      <p:pic>
        <p:nvPicPr>
          <p:cNvPr id="3" name="Picture 2">
            <a:extLst>
              <a:ext uri="{FF2B5EF4-FFF2-40B4-BE49-F238E27FC236}">
                <a16:creationId xmlns:a16="http://schemas.microsoft.com/office/drawing/2014/main" xmlns="" id="{3885CC2C-C219-4129-ADCF-097478EC5147}"/>
              </a:ext>
            </a:extLst>
          </p:cNvPr>
          <p:cNvPicPr>
            <a:picLocks noChangeAspect="1"/>
          </p:cNvPicPr>
          <p:nvPr/>
        </p:nvPicPr>
        <p:blipFill>
          <a:blip r:embed="rId2"/>
          <a:stretch>
            <a:fillRect/>
          </a:stretch>
        </p:blipFill>
        <p:spPr>
          <a:xfrm>
            <a:off x="9923754" y="0"/>
            <a:ext cx="2203568" cy="1429555"/>
          </a:xfrm>
          <a:prstGeom prst="rect">
            <a:avLst/>
          </a:prstGeom>
        </p:spPr>
      </p:pic>
    </p:spTree>
    <p:extLst>
      <p:ext uri="{BB962C8B-B14F-4D97-AF65-F5344CB8AC3E}">
        <p14:creationId xmlns:p14="http://schemas.microsoft.com/office/powerpoint/2010/main" val="1891416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BAC04290-CCC0-40A5-B1B7-5A6F02AFCC44}"/>
              </a:ext>
            </a:extLst>
          </p:cNvPr>
          <p:cNvPicPr>
            <a:picLocks noChangeAspect="1"/>
          </p:cNvPicPr>
          <p:nvPr/>
        </p:nvPicPr>
        <p:blipFill>
          <a:blip r:embed="rId2"/>
          <a:stretch>
            <a:fillRect/>
          </a:stretch>
        </p:blipFill>
        <p:spPr>
          <a:xfrm>
            <a:off x="9318369" y="36304"/>
            <a:ext cx="2657475" cy="1724025"/>
          </a:xfrm>
          <a:prstGeom prst="rect">
            <a:avLst/>
          </a:prstGeom>
        </p:spPr>
      </p:pic>
      <p:sp>
        <p:nvSpPr>
          <p:cNvPr id="2" name="Title 1">
            <a:extLst>
              <a:ext uri="{FF2B5EF4-FFF2-40B4-BE49-F238E27FC236}">
                <a16:creationId xmlns:a16="http://schemas.microsoft.com/office/drawing/2014/main" xmlns="" id="{B0EDC293-36F8-4E64-B482-16BAD7F287F1}"/>
              </a:ext>
            </a:extLst>
          </p:cNvPr>
          <p:cNvSpPr>
            <a:spLocks noGrp="1"/>
          </p:cNvSpPr>
          <p:nvPr>
            <p:ph type="title"/>
          </p:nvPr>
        </p:nvSpPr>
        <p:spPr>
          <a:xfrm>
            <a:off x="2183642" y="163821"/>
            <a:ext cx="9170158" cy="1325563"/>
          </a:xfrm>
        </p:spPr>
        <p:txBody>
          <a:bodyPr/>
          <a:lstStyle/>
          <a:p>
            <a:r>
              <a:rPr lang="en-US" dirty="0"/>
              <a:t>Advertising: objectives setting</a:t>
            </a:r>
            <a:br>
              <a:rPr lang="en-US" dirty="0"/>
            </a:br>
            <a:r>
              <a:rPr lang="ar-SA" dirty="0"/>
              <a:t>الإعلان: تحديد الأهداف</a:t>
            </a:r>
            <a:endParaRPr lang="en-US" dirty="0"/>
          </a:p>
        </p:txBody>
      </p:sp>
      <p:pic>
        <p:nvPicPr>
          <p:cNvPr id="5" name="Picture 4">
            <a:extLst>
              <a:ext uri="{FF2B5EF4-FFF2-40B4-BE49-F238E27FC236}">
                <a16:creationId xmlns:a16="http://schemas.microsoft.com/office/drawing/2014/main" xmlns="" id="{6FD2F2C9-AB73-4427-BE97-DF2E69C534BE}"/>
              </a:ext>
            </a:extLst>
          </p:cNvPr>
          <p:cNvPicPr>
            <a:picLocks noChangeAspect="1"/>
          </p:cNvPicPr>
          <p:nvPr/>
        </p:nvPicPr>
        <p:blipFill>
          <a:blip r:embed="rId3"/>
          <a:stretch>
            <a:fillRect/>
          </a:stretch>
        </p:blipFill>
        <p:spPr>
          <a:xfrm>
            <a:off x="1873045" y="1489385"/>
            <a:ext cx="8067368" cy="4470298"/>
          </a:xfrm>
          <a:prstGeom prst="rect">
            <a:avLst/>
          </a:prstGeom>
        </p:spPr>
      </p:pic>
      <p:sp>
        <p:nvSpPr>
          <p:cNvPr id="6" name="TextBox 5">
            <a:extLst>
              <a:ext uri="{FF2B5EF4-FFF2-40B4-BE49-F238E27FC236}">
                <a16:creationId xmlns:a16="http://schemas.microsoft.com/office/drawing/2014/main" xmlns="" id="{0379AE38-553F-6A25-BC81-B57EE931A0F6}"/>
              </a:ext>
            </a:extLst>
          </p:cNvPr>
          <p:cNvSpPr txBox="1"/>
          <p:nvPr/>
        </p:nvSpPr>
        <p:spPr>
          <a:xfrm>
            <a:off x="-418605" y="2059769"/>
            <a:ext cx="6097978" cy="369332"/>
          </a:xfrm>
          <a:prstGeom prst="rect">
            <a:avLst/>
          </a:prstGeom>
          <a:noFill/>
        </p:spPr>
        <p:txBody>
          <a:bodyPr wrap="square">
            <a:spAutoFit/>
          </a:bodyPr>
          <a:lstStyle/>
          <a:p>
            <a:pPr marL="0" algn="r" defTabSz="914400" rtl="1" eaLnBrk="1" latinLnBrk="0" hangingPunct="1"/>
            <a:r>
              <a:rPr lang="ar-SA" sz="1800" dirty="0">
                <a:latin typeface="TimesLTPro-Roman"/>
              </a:rPr>
              <a:t>الإعلانات التعليمية </a:t>
            </a:r>
            <a:endParaRPr lang="en-US" dirty="0"/>
          </a:p>
        </p:txBody>
      </p:sp>
      <p:sp>
        <p:nvSpPr>
          <p:cNvPr id="8" name="TextBox 7">
            <a:extLst>
              <a:ext uri="{FF2B5EF4-FFF2-40B4-BE49-F238E27FC236}">
                <a16:creationId xmlns:a16="http://schemas.microsoft.com/office/drawing/2014/main" xmlns="" id="{79D3762B-3A03-E93B-BF30-966B927784FD}"/>
              </a:ext>
            </a:extLst>
          </p:cNvPr>
          <p:cNvSpPr txBox="1"/>
          <p:nvPr/>
        </p:nvSpPr>
        <p:spPr>
          <a:xfrm>
            <a:off x="-626423" y="3539868"/>
            <a:ext cx="6305796" cy="369332"/>
          </a:xfrm>
          <a:prstGeom prst="rect">
            <a:avLst/>
          </a:prstGeom>
          <a:noFill/>
        </p:spPr>
        <p:txBody>
          <a:bodyPr wrap="square">
            <a:spAutoFit/>
          </a:bodyPr>
          <a:lstStyle/>
          <a:p>
            <a:pPr marL="0" algn="r" defTabSz="914400" rtl="1" eaLnBrk="1" latinLnBrk="0" hangingPunct="1"/>
            <a:r>
              <a:rPr lang="ar-SA" sz="1800" dirty="0">
                <a:latin typeface="TimesLTPro-Roman"/>
              </a:rPr>
              <a:t>الإعلانات الاقناعية </a:t>
            </a:r>
            <a:endParaRPr lang="en-US" dirty="0"/>
          </a:p>
        </p:txBody>
      </p:sp>
      <p:sp>
        <p:nvSpPr>
          <p:cNvPr id="10" name="TextBox 9">
            <a:extLst>
              <a:ext uri="{FF2B5EF4-FFF2-40B4-BE49-F238E27FC236}">
                <a16:creationId xmlns:a16="http://schemas.microsoft.com/office/drawing/2014/main" xmlns="" id="{94C1AD39-ACA3-A3D6-47A8-4E84621B0FEC}"/>
              </a:ext>
            </a:extLst>
          </p:cNvPr>
          <p:cNvSpPr txBox="1"/>
          <p:nvPr/>
        </p:nvSpPr>
        <p:spPr>
          <a:xfrm>
            <a:off x="-819397" y="4650635"/>
            <a:ext cx="6412674" cy="369332"/>
          </a:xfrm>
          <a:prstGeom prst="rect">
            <a:avLst/>
          </a:prstGeom>
          <a:noFill/>
        </p:spPr>
        <p:txBody>
          <a:bodyPr wrap="square">
            <a:spAutoFit/>
          </a:bodyPr>
          <a:lstStyle/>
          <a:p>
            <a:pPr marL="0" algn="r" defTabSz="914400" rtl="1" eaLnBrk="1" latinLnBrk="0" hangingPunct="1"/>
            <a:r>
              <a:rPr lang="ar-SA" sz="1800" dirty="0">
                <a:latin typeface="TimesLTPro-Roman"/>
              </a:rPr>
              <a:t>الإعلانات التذكيرية </a:t>
            </a:r>
            <a:endParaRPr lang="en-US" dirty="0"/>
          </a:p>
        </p:txBody>
      </p:sp>
    </p:spTree>
    <p:extLst>
      <p:ext uri="{BB962C8B-B14F-4D97-AF65-F5344CB8AC3E}">
        <p14:creationId xmlns:p14="http://schemas.microsoft.com/office/powerpoint/2010/main" val="39407384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7DD392-C756-4695-B1E4-0D1829CA02BF}"/>
              </a:ext>
            </a:extLst>
          </p:cNvPr>
          <p:cNvSpPr>
            <a:spLocks noGrp="1"/>
          </p:cNvSpPr>
          <p:nvPr>
            <p:ph type="title"/>
          </p:nvPr>
        </p:nvSpPr>
        <p:spPr>
          <a:xfrm>
            <a:off x="2197955" y="101364"/>
            <a:ext cx="9170158" cy="1325563"/>
          </a:xfrm>
        </p:spPr>
        <p:txBody>
          <a:bodyPr/>
          <a:lstStyle/>
          <a:p>
            <a:r>
              <a:rPr lang="en-US" dirty="0"/>
              <a:t>EXAMPLE OF INFORMATIVE AD</a:t>
            </a:r>
            <a:br>
              <a:rPr lang="en-US" dirty="0"/>
            </a:br>
            <a:r>
              <a:rPr lang="ar-SA" dirty="0"/>
              <a:t>مثال على إعلان تعليمي</a:t>
            </a:r>
            <a:endParaRPr lang="en-US" dirty="0"/>
          </a:p>
        </p:txBody>
      </p:sp>
      <p:pic>
        <p:nvPicPr>
          <p:cNvPr id="1026" name="Picture 2" descr="Using Advertising as Information Texts - Politics Included!">
            <a:extLst>
              <a:ext uri="{FF2B5EF4-FFF2-40B4-BE49-F238E27FC236}">
                <a16:creationId xmlns:a16="http://schemas.microsoft.com/office/drawing/2014/main" xmlns="" id="{2A5146E7-570D-4ABA-833E-377BB4AB64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319" y="1462088"/>
            <a:ext cx="8087768" cy="5233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14355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7DD392-C756-4695-B1E4-0D1829CA02BF}"/>
              </a:ext>
            </a:extLst>
          </p:cNvPr>
          <p:cNvSpPr>
            <a:spLocks noGrp="1"/>
          </p:cNvSpPr>
          <p:nvPr>
            <p:ph type="title"/>
          </p:nvPr>
        </p:nvSpPr>
        <p:spPr>
          <a:xfrm>
            <a:off x="2427675" y="82886"/>
            <a:ext cx="9916567" cy="1325563"/>
          </a:xfrm>
          <a:noFill/>
          <a:ln>
            <a:noFill/>
          </a:ln>
        </p:spPr>
        <p:txBody>
          <a:bodyPr>
            <a:normAutofit/>
          </a:bodyPr>
          <a:lstStyle/>
          <a:p>
            <a:r>
              <a:rPr lang="en-US" sz="3600" dirty="0"/>
              <a:t>EXAMPLE OF PERSUASIVE AD (COMPARATIVE)</a:t>
            </a:r>
            <a:br>
              <a:rPr lang="en-US" sz="3600" dirty="0"/>
            </a:br>
            <a:r>
              <a:rPr lang="ar-SA" sz="3600" dirty="0"/>
              <a:t>مثال على إعلان اقناعي (مقارن)</a:t>
            </a:r>
            <a:endParaRPr lang="en-US" sz="3600" dirty="0"/>
          </a:p>
        </p:txBody>
      </p:sp>
      <p:pic>
        <p:nvPicPr>
          <p:cNvPr id="3" name="Picture 2">
            <a:extLst>
              <a:ext uri="{FF2B5EF4-FFF2-40B4-BE49-F238E27FC236}">
                <a16:creationId xmlns:a16="http://schemas.microsoft.com/office/drawing/2014/main" xmlns="" id="{1DD4D2F1-2E86-41D2-B6F6-A3DFA8BD461E}"/>
              </a:ext>
            </a:extLst>
          </p:cNvPr>
          <p:cNvPicPr>
            <a:picLocks noChangeAspect="1"/>
          </p:cNvPicPr>
          <p:nvPr/>
        </p:nvPicPr>
        <p:blipFill>
          <a:blip r:embed="rId2"/>
          <a:stretch>
            <a:fillRect/>
          </a:stretch>
        </p:blipFill>
        <p:spPr>
          <a:xfrm>
            <a:off x="7221743" y="2232965"/>
            <a:ext cx="4572396" cy="3429297"/>
          </a:xfrm>
          <a:prstGeom prst="rect">
            <a:avLst/>
          </a:prstGeom>
        </p:spPr>
      </p:pic>
      <p:sp>
        <p:nvSpPr>
          <p:cNvPr id="4" name="TextBox 3">
            <a:extLst>
              <a:ext uri="{FF2B5EF4-FFF2-40B4-BE49-F238E27FC236}">
                <a16:creationId xmlns:a16="http://schemas.microsoft.com/office/drawing/2014/main" xmlns="" id="{877B77B6-7367-41E6-8CC1-B800926C0B22}"/>
              </a:ext>
            </a:extLst>
          </p:cNvPr>
          <p:cNvSpPr txBox="1"/>
          <p:nvPr/>
        </p:nvSpPr>
        <p:spPr>
          <a:xfrm>
            <a:off x="8577943" y="1735432"/>
            <a:ext cx="2307771" cy="369332"/>
          </a:xfrm>
          <a:prstGeom prst="rect">
            <a:avLst/>
          </a:prstGeom>
          <a:noFill/>
        </p:spPr>
        <p:txBody>
          <a:bodyPr wrap="square" rtlCol="0">
            <a:spAutoFit/>
          </a:bodyPr>
          <a:lstStyle/>
          <a:p>
            <a:pPr algn="ctr"/>
            <a:r>
              <a:rPr lang="en-US" b="1" dirty="0"/>
              <a:t>INDIRECT</a:t>
            </a:r>
          </a:p>
        </p:txBody>
      </p:sp>
      <p:sp>
        <p:nvSpPr>
          <p:cNvPr id="6" name="TextBox 5">
            <a:extLst>
              <a:ext uri="{FF2B5EF4-FFF2-40B4-BE49-F238E27FC236}">
                <a16:creationId xmlns:a16="http://schemas.microsoft.com/office/drawing/2014/main" xmlns="" id="{5CCD4BDA-9EE9-437C-89FC-9B3C6E0786BA}"/>
              </a:ext>
            </a:extLst>
          </p:cNvPr>
          <p:cNvSpPr txBox="1"/>
          <p:nvPr/>
        </p:nvSpPr>
        <p:spPr>
          <a:xfrm>
            <a:off x="2159318" y="1735432"/>
            <a:ext cx="2307771" cy="369332"/>
          </a:xfrm>
          <a:prstGeom prst="rect">
            <a:avLst/>
          </a:prstGeom>
          <a:noFill/>
        </p:spPr>
        <p:txBody>
          <a:bodyPr wrap="square" rtlCol="0">
            <a:spAutoFit/>
          </a:bodyPr>
          <a:lstStyle/>
          <a:p>
            <a:pPr algn="ctr"/>
            <a:r>
              <a:rPr lang="en-US" b="1" dirty="0"/>
              <a:t>DIRECT</a:t>
            </a:r>
          </a:p>
        </p:txBody>
      </p:sp>
      <p:sp>
        <p:nvSpPr>
          <p:cNvPr id="5" name="TextBox 4">
            <a:extLst>
              <a:ext uri="{FF2B5EF4-FFF2-40B4-BE49-F238E27FC236}">
                <a16:creationId xmlns:a16="http://schemas.microsoft.com/office/drawing/2014/main" xmlns="" id="{1DFB26D7-647D-8EC8-A628-DA72520BB221}"/>
              </a:ext>
            </a:extLst>
          </p:cNvPr>
          <p:cNvSpPr txBox="1"/>
          <p:nvPr/>
        </p:nvSpPr>
        <p:spPr>
          <a:xfrm>
            <a:off x="1040732" y="3677471"/>
            <a:ext cx="6172200" cy="369332"/>
          </a:xfrm>
          <a:prstGeom prst="rect">
            <a:avLst/>
          </a:prstGeom>
          <a:noFill/>
        </p:spPr>
        <p:txBody>
          <a:bodyPr wrap="square">
            <a:spAutoFit/>
          </a:bodyPr>
          <a:lstStyle/>
          <a:p>
            <a:r>
              <a:rPr lang="en-US" dirty="0"/>
              <a:t>https://</a:t>
            </a:r>
            <a:r>
              <a:rPr lang="en-US" dirty="0" err="1"/>
              <a:t>www.youtube.com</a:t>
            </a:r>
            <a:r>
              <a:rPr lang="en-US" dirty="0"/>
              <a:t>/</a:t>
            </a:r>
            <a:r>
              <a:rPr lang="en-US" dirty="0" err="1"/>
              <a:t>watch?v</a:t>
            </a:r>
            <a:r>
              <a:rPr lang="en-US" dirty="0"/>
              <a:t>=C1b52S1BfjQ</a:t>
            </a:r>
          </a:p>
        </p:txBody>
      </p:sp>
    </p:spTree>
    <p:extLst>
      <p:ext uri="{BB962C8B-B14F-4D97-AF65-F5344CB8AC3E}">
        <p14:creationId xmlns:p14="http://schemas.microsoft.com/office/powerpoint/2010/main" val="39220454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7DD392-C756-4695-B1E4-0D1829CA02BF}"/>
              </a:ext>
            </a:extLst>
          </p:cNvPr>
          <p:cNvSpPr>
            <a:spLocks noGrp="1"/>
          </p:cNvSpPr>
          <p:nvPr>
            <p:ph type="title"/>
          </p:nvPr>
        </p:nvSpPr>
        <p:spPr>
          <a:xfrm>
            <a:off x="2664288" y="172338"/>
            <a:ext cx="9170158" cy="1325563"/>
          </a:xfrm>
        </p:spPr>
        <p:txBody>
          <a:bodyPr/>
          <a:lstStyle/>
          <a:p>
            <a:r>
              <a:rPr lang="en-US" dirty="0"/>
              <a:t>EXAMPLE OF REMINDER AD</a:t>
            </a:r>
            <a:br>
              <a:rPr lang="en-US" dirty="0"/>
            </a:br>
            <a:r>
              <a:rPr lang="ar-SA" dirty="0"/>
              <a:t>مثال على إعلان التذكير</a:t>
            </a:r>
            <a:endParaRPr lang="en-US" dirty="0"/>
          </a:p>
        </p:txBody>
      </p:sp>
      <p:pic>
        <p:nvPicPr>
          <p:cNvPr id="3" name="Picture 2">
            <a:extLst>
              <a:ext uri="{FF2B5EF4-FFF2-40B4-BE49-F238E27FC236}">
                <a16:creationId xmlns:a16="http://schemas.microsoft.com/office/drawing/2014/main" xmlns="" id="{E2D94A5C-5A10-4170-B63B-6ED8E9C9C179}"/>
              </a:ext>
            </a:extLst>
          </p:cNvPr>
          <p:cNvPicPr>
            <a:picLocks noChangeAspect="1"/>
          </p:cNvPicPr>
          <p:nvPr/>
        </p:nvPicPr>
        <p:blipFill>
          <a:blip r:embed="rId2"/>
          <a:stretch>
            <a:fillRect/>
          </a:stretch>
        </p:blipFill>
        <p:spPr>
          <a:xfrm>
            <a:off x="2664288" y="1609285"/>
            <a:ext cx="7394112" cy="4007744"/>
          </a:xfrm>
          <a:prstGeom prst="rect">
            <a:avLst/>
          </a:prstGeom>
        </p:spPr>
      </p:pic>
    </p:spTree>
    <p:extLst>
      <p:ext uri="{BB962C8B-B14F-4D97-AF65-F5344CB8AC3E}">
        <p14:creationId xmlns:p14="http://schemas.microsoft.com/office/powerpoint/2010/main" val="8502284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0E0116-0D1E-45C3-A9BA-58AA888BB977}"/>
              </a:ext>
            </a:extLst>
          </p:cNvPr>
          <p:cNvSpPr>
            <a:spLocks noGrp="1"/>
          </p:cNvSpPr>
          <p:nvPr>
            <p:ph type="title"/>
          </p:nvPr>
        </p:nvSpPr>
        <p:spPr>
          <a:xfrm>
            <a:off x="3673908" y="0"/>
            <a:ext cx="9170158" cy="1325563"/>
          </a:xfrm>
        </p:spPr>
        <p:txBody>
          <a:bodyPr>
            <a:normAutofit/>
          </a:bodyPr>
          <a:lstStyle/>
          <a:p>
            <a:r>
              <a:rPr lang="en-US" sz="3200" dirty="0">
                <a:latin typeface="ArialNarrowMTPro-Bold"/>
              </a:rPr>
              <a:t>S</a:t>
            </a:r>
            <a:r>
              <a:rPr lang="en-US" sz="3200" b="1" i="0" u="none" strike="noStrike" baseline="0" dirty="0">
                <a:latin typeface="ArialNarrowMTPro-Bold"/>
              </a:rPr>
              <a:t>etting the advertising budget</a:t>
            </a:r>
            <a:br>
              <a:rPr lang="en-US" sz="3200" b="1" i="0" u="none" strike="noStrike" baseline="0" dirty="0">
                <a:latin typeface="ArialNarrowMTPro-Bold"/>
              </a:rPr>
            </a:br>
            <a:r>
              <a:rPr lang="ar-SA" sz="3200" dirty="0">
                <a:latin typeface="ArialNarrowMTPro-Bold"/>
              </a:rPr>
              <a:t>تحديد ميزانية الإعلان</a:t>
            </a:r>
            <a:endParaRPr lang="en-US" sz="6600" dirty="0"/>
          </a:p>
        </p:txBody>
      </p:sp>
      <p:sp>
        <p:nvSpPr>
          <p:cNvPr id="3" name="Content Placeholder 2">
            <a:extLst>
              <a:ext uri="{FF2B5EF4-FFF2-40B4-BE49-F238E27FC236}">
                <a16:creationId xmlns:a16="http://schemas.microsoft.com/office/drawing/2014/main" xmlns="" id="{E7229337-FE43-4959-8837-FEDA1F50BB9A}"/>
              </a:ext>
            </a:extLst>
          </p:cNvPr>
          <p:cNvSpPr>
            <a:spLocks noGrp="1"/>
          </p:cNvSpPr>
          <p:nvPr>
            <p:ph idx="1"/>
          </p:nvPr>
        </p:nvSpPr>
        <p:spPr>
          <a:xfrm>
            <a:off x="0" y="1159099"/>
            <a:ext cx="12192000" cy="5698901"/>
          </a:xfrm>
        </p:spPr>
        <p:txBody>
          <a:bodyPr>
            <a:normAutofit lnSpcReduction="10000"/>
          </a:bodyPr>
          <a:lstStyle/>
          <a:p>
            <a:pPr algn="l"/>
            <a:r>
              <a:rPr lang="en-US" sz="2000" b="1" i="0" u="none" strike="noStrike" baseline="0" dirty="0">
                <a:solidFill>
                  <a:srgbClr val="0A1F61"/>
                </a:solidFill>
                <a:latin typeface="ArialNarrowMTPro-Bold"/>
              </a:rPr>
              <a:t>Advertising budget</a:t>
            </a:r>
          </a:p>
          <a:p>
            <a:pPr algn="l">
              <a:lnSpc>
                <a:spcPct val="100000"/>
              </a:lnSpc>
            </a:pPr>
            <a:r>
              <a:rPr lang="en-US" sz="2000" dirty="0">
                <a:solidFill>
                  <a:srgbClr val="000000"/>
                </a:solidFill>
                <a:latin typeface="TimesLTPro-Roman"/>
              </a:rPr>
              <a:t>The dollars and other resources allocated to a product or a company advertising program</a:t>
            </a:r>
            <a:r>
              <a:rPr lang="en-US" sz="2000" b="0" i="0" u="none" strike="noStrike" baseline="0" dirty="0">
                <a:solidFill>
                  <a:srgbClr val="000000"/>
                </a:solidFill>
                <a:latin typeface="TimesLTPro-Roman"/>
              </a:rPr>
              <a:t>.</a:t>
            </a:r>
          </a:p>
          <a:p>
            <a:pPr lvl="1">
              <a:lnSpc>
                <a:spcPct val="100000"/>
              </a:lnSpc>
            </a:pPr>
            <a:r>
              <a:rPr lang="en-US" sz="2000" dirty="0">
                <a:solidFill>
                  <a:srgbClr val="C00000"/>
                </a:solidFill>
                <a:latin typeface="TimesLTPro-Roman"/>
              </a:rPr>
              <a:t>Affordable method: </a:t>
            </a:r>
            <a:r>
              <a:rPr lang="en-US" sz="2000" dirty="0">
                <a:solidFill>
                  <a:srgbClr val="000000"/>
                </a:solidFill>
                <a:latin typeface="TimesLTPro-Roman"/>
              </a:rPr>
              <a:t>Setting the promotion budget at the level management thinks the company can afford.</a:t>
            </a:r>
          </a:p>
          <a:p>
            <a:pPr lvl="1">
              <a:lnSpc>
                <a:spcPct val="100000"/>
              </a:lnSpc>
            </a:pPr>
            <a:r>
              <a:rPr lang="en-US" sz="2000" dirty="0">
                <a:solidFill>
                  <a:srgbClr val="C00000"/>
                </a:solidFill>
                <a:latin typeface="TimesLTPro-Roman"/>
              </a:rPr>
              <a:t>Percentage-of-sales method: </a:t>
            </a:r>
            <a:r>
              <a:rPr lang="en-US" sz="2000" dirty="0">
                <a:solidFill>
                  <a:srgbClr val="000000"/>
                </a:solidFill>
                <a:latin typeface="TimesLTPro-Roman"/>
              </a:rPr>
              <a:t>Setting the promotion budget at a certain percentage of current or forecasted sales or as a percentage of the unit sales price.</a:t>
            </a:r>
          </a:p>
          <a:p>
            <a:pPr lvl="1">
              <a:lnSpc>
                <a:spcPct val="100000"/>
              </a:lnSpc>
            </a:pPr>
            <a:r>
              <a:rPr lang="en-US" sz="2000" dirty="0">
                <a:solidFill>
                  <a:srgbClr val="C00000"/>
                </a:solidFill>
                <a:latin typeface="TimesLTPro-Roman"/>
              </a:rPr>
              <a:t>Competitive-parity method: </a:t>
            </a:r>
            <a:r>
              <a:rPr lang="en-US" sz="2000" dirty="0">
                <a:solidFill>
                  <a:srgbClr val="000000"/>
                </a:solidFill>
                <a:latin typeface="TimesLTPro-Roman"/>
              </a:rPr>
              <a:t>Setting the promotion budget to match competitors’ outlays.</a:t>
            </a:r>
          </a:p>
          <a:p>
            <a:pPr lvl="1">
              <a:lnSpc>
                <a:spcPct val="100000"/>
              </a:lnSpc>
            </a:pPr>
            <a:r>
              <a:rPr lang="en-US" sz="2000" dirty="0">
                <a:solidFill>
                  <a:srgbClr val="C00000"/>
                </a:solidFill>
                <a:latin typeface="TimesLTPro-Roman"/>
              </a:rPr>
              <a:t>Objective-and-task method: </a:t>
            </a:r>
            <a:r>
              <a:rPr lang="en-US" sz="2000" dirty="0">
                <a:solidFill>
                  <a:srgbClr val="000000"/>
                </a:solidFill>
                <a:latin typeface="TimesLTPro-Roman"/>
              </a:rPr>
              <a:t>Developing the promotion budget by (1) defining specific promotion objectives, (2) determining the tasks needed to achieve these objectives, and (3) estimating the costs of performing these tasks. The sum of these costs is the proposed promotion budget.</a:t>
            </a:r>
          </a:p>
          <a:p>
            <a:pPr marL="457200" lvl="1" indent="0" algn="r">
              <a:lnSpc>
                <a:spcPct val="100000"/>
              </a:lnSpc>
              <a:buNone/>
            </a:pPr>
            <a:r>
              <a:rPr lang="ar-SA" sz="2000" dirty="0">
                <a:solidFill>
                  <a:srgbClr val="000000"/>
                </a:solidFill>
                <a:latin typeface="TimesLTPro-Roman"/>
              </a:rPr>
              <a:t>ميزانية الإعلان</a:t>
            </a:r>
          </a:p>
          <a:p>
            <a:pPr marL="457200" lvl="1" indent="0" algn="r">
              <a:lnSpc>
                <a:spcPct val="100000"/>
              </a:lnSpc>
              <a:buNone/>
            </a:pPr>
            <a:r>
              <a:rPr lang="ar-SA" sz="2000" dirty="0">
                <a:solidFill>
                  <a:srgbClr val="000000"/>
                </a:solidFill>
                <a:latin typeface="TimesLTPro-Roman"/>
              </a:rPr>
              <a:t>الدولارات والموارد الأخرى المخصصة لمنتج أو برنامج إعلاني للشركة.</a:t>
            </a:r>
          </a:p>
          <a:p>
            <a:pPr marL="457200" lvl="1" indent="0" algn="r">
              <a:lnSpc>
                <a:spcPct val="100000"/>
              </a:lnSpc>
              <a:buNone/>
            </a:pPr>
            <a:r>
              <a:rPr lang="ar-SA" sz="2000" dirty="0">
                <a:solidFill>
                  <a:srgbClr val="000000"/>
                </a:solidFill>
                <a:latin typeface="TimesLTPro-Roman"/>
              </a:rPr>
              <a:t>الطريقة المعقولة التكلفة: تحديد ميزانية الترويج على المستوى الذي تعتقد الإدارة أن الشركة قادرة على تحمله.</a:t>
            </a:r>
          </a:p>
          <a:p>
            <a:pPr marL="457200" lvl="1" indent="0" algn="r">
              <a:lnSpc>
                <a:spcPct val="100000"/>
              </a:lnSpc>
              <a:buNone/>
            </a:pPr>
            <a:r>
              <a:rPr lang="ar-SA" sz="2000" dirty="0">
                <a:solidFill>
                  <a:srgbClr val="000000"/>
                </a:solidFill>
                <a:latin typeface="TimesLTPro-Roman"/>
              </a:rPr>
              <a:t>طريقة نسبة المبيعات: تحديد ميزانية الترويج بنسبة مئوية معينة من المبيعات الحالية أو المتوقعة أو كنسبة مئوية من سعر البيع الوحدوي.</a:t>
            </a:r>
          </a:p>
          <a:p>
            <a:pPr marL="457200" lvl="1" indent="0" algn="r">
              <a:lnSpc>
                <a:spcPct val="100000"/>
              </a:lnSpc>
              <a:buNone/>
            </a:pPr>
            <a:r>
              <a:rPr lang="ar-SA" sz="2000" dirty="0">
                <a:solidFill>
                  <a:srgbClr val="000000"/>
                </a:solidFill>
                <a:latin typeface="TimesLTPro-Roman"/>
              </a:rPr>
              <a:t>طريقة التكافؤ التنافسي: تحديد ميزانية الترويج لتتناسب مع نفقات المنافسين.</a:t>
            </a:r>
          </a:p>
          <a:p>
            <a:pPr marL="457200" lvl="1" indent="0" algn="r">
              <a:lnSpc>
                <a:spcPct val="100000"/>
              </a:lnSpc>
              <a:buNone/>
            </a:pPr>
            <a:r>
              <a:rPr lang="ar-SA" sz="2000" dirty="0">
                <a:solidFill>
                  <a:srgbClr val="000000"/>
                </a:solidFill>
                <a:latin typeface="TimesLTPro-Roman"/>
              </a:rPr>
              <a:t>طريقة الهدف والمهمة: تطوير ميزانية الترويج من خلال (1) تحديد أهداف ترويجية محددة، (2) تحديد المهام اللازمة لتحقيق هذه الأهداف، و(3) تقدير تكاليف أداء هذه المهام. مجموع هذه التكاليف هو ميزانية الترويج المقترحة.</a:t>
            </a:r>
            <a:endParaRPr lang="en-US" sz="2000" dirty="0">
              <a:solidFill>
                <a:srgbClr val="000000"/>
              </a:solidFill>
              <a:latin typeface="TimesLTPro-Roman"/>
            </a:endParaRPr>
          </a:p>
        </p:txBody>
      </p:sp>
    </p:spTree>
    <p:extLst>
      <p:ext uri="{BB962C8B-B14F-4D97-AF65-F5344CB8AC3E}">
        <p14:creationId xmlns:p14="http://schemas.microsoft.com/office/powerpoint/2010/main" val="7947860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r>
              <a:rPr lang="ar-SA" sz="3200" b="1" i="0" u="none" strike="noStrike" baseline="0" dirty="0">
                <a:latin typeface="ArialNarrowMTPro-Bold"/>
              </a:rPr>
              <a:t> </a:t>
            </a:r>
            <a:br>
              <a:rPr lang="ar-SA" sz="3200" b="1" i="0" u="none" strike="noStrike" baseline="0" dirty="0">
                <a:latin typeface="ArialNarrowMTPro-Bold"/>
              </a:rPr>
            </a:br>
            <a:r>
              <a:rPr lang="ar-SA" sz="3200" b="1" i="0" u="none" strike="noStrike" baseline="0" dirty="0">
                <a:latin typeface="ArialNarrowMTPro-Bold"/>
              </a:rPr>
              <a:t>تطوير استراتيجيات الاعلان</a:t>
            </a:r>
            <a:endParaRPr lang="en-US" sz="6600" dirty="0"/>
          </a:p>
        </p:txBody>
      </p:sp>
      <p:sp>
        <p:nvSpPr>
          <p:cNvPr id="7" name="TextBox 6">
            <a:extLst>
              <a:ext uri="{FF2B5EF4-FFF2-40B4-BE49-F238E27FC236}">
                <a16:creationId xmlns:a16="http://schemas.microsoft.com/office/drawing/2014/main" xmlns="" id="{B2523A7A-C44D-4C9F-8930-1C772EB61225}"/>
              </a:ext>
            </a:extLst>
          </p:cNvPr>
          <p:cNvSpPr txBox="1"/>
          <p:nvPr/>
        </p:nvSpPr>
        <p:spPr>
          <a:xfrm>
            <a:off x="1058270" y="1470960"/>
            <a:ext cx="10075460" cy="1865126"/>
          </a:xfrm>
          <a:prstGeom prst="rect">
            <a:avLst/>
          </a:prstGeom>
          <a:noFill/>
        </p:spPr>
        <p:txBody>
          <a:bodyPr wrap="square">
            <a:spAutoFit/>
          </a:bodyPr>
          <a:lstStyle/>
          <a:p>
            <a:pPr algn="l">
              <a:lnSpc>
                <a:spcPct val="120000"/>
              </a:lnSpc>
            </a:pPr>
            <a:r>
              <a:rPr lang="en-US" sz="2000" b="1" i="0" u="none" strike="noStrike" baseline="0" dirty="0">
                <a:solidFill>
                  <a:srgbClr val="0A1F61"/>
                </a:solidFill>
                <a:latin typeface="ArialNarrowMTPro-Bold"/>
              </a:rPr>
              <a:t>Advertising </a:t>
            </a:r>
            <a:r>
              <a:rPr lang="en-US" sz="2000" b="1" dirty="0">
                <a:solidFill>
                  <a:srgbClr val="0A1F61"/>
                </a:solidFill>
                <a:latin typeface="ArialNarrowMTPro-Bold"/>
              </a:rPr>
              <a:t>strategy: </a:t>
            </a:r>
            <a:r>
              <a:rPr lang="en-US" sz="1800" b="0" i="0" u="none" strike="noStrike" baseline="0" dirty="0">
                <a:solidFill>
                  <a:srgbClr val="000000"/>
                </a:solidFill>
                <a:latin typeface="TimesLTPro-Roman"/>
              </a:rPr>
              <a:t>The strategy by which the company accomplishes its advertising objectives. It consists of two major elements: </a:t>
            </a:r>
            <a:r>
              <a:rPr lang="en-US" sz="1800" b="0" i="0" u="none" strike="noStrike" baseline="0" dirty="0">
                <a:solidFill>
                  <a:srgbClr val="C00000"/>
                </a:solidFill>
                <a:latin typeface="TimesLTPro-Roman"/>
              </a:rPr>
              <a:t>creating advertising messages </a:t>
            </a:r>
            <a:r>
              <a:rPr lang="en-US" sz="1800" b="0" i="0" u="none" strike="noStrike" baseline="0" dirty="0">
                <a:solidFill>
                  <a:srgbClr val="000000"/>
                </a:solidFill>
                <a:latin typeface="TimesLTPro-Roman"/>
              </a:rPr>
              <a:t>and </a:t>
            </a:r>
            <a:r>
              <a:rPr lang="en-US" sz="1800" b="0" i="0" u="none" strike="noStrike" baseline="0" dirty="0">
                <a:solidFill>
                  <a:srgbClr val="C00000"/>
                </a:solidFill>
                <a:latin typeface="TimesLTPro-Roman"/>
              </a:rPr>
              <a:t>selecting advertising media.</a:t>
            </a:r>
            <a:endParaRPr lang="ar-SA" sz="1800" b="0" i="0" u="none" strike="noStrike" baseline="0" dirty="0">
              <a:solidFill>
                <a:srgbClr val="C00000"/>
              </a:solidFill>
              <a:latin typeface="TimesLTPro-Roman"/>
            </a:endParaRPr>
          </a:p>
          <a:p>
            <a:pPr algn="l">
              <a:lnSpc>
                <a:spcPct val="120000"/>
              </a:lnSpc>
            </a:pPr>
            <a:endParaRPr lang="en-US" sz="1800" b="0" i="0" u="none" strike="noStrike" baseline="0" dirty="0">
              <a:solidFill>
                <a:srgbClr val="C00000"/>
              </a:solidFill>
              <a:latin typeface="TimesLTPro-Roman"/>
            </a:endParaRPr>
          </a:p>
          <a:p>
            <a:pPr algn="r">
              <a:lnSpc>
                <a:spcPct val="120000"/>
              </a:lnSpc>
            </a:pPr>
            <a:r>
              <a:rPr lang="ar-SA" sz="2000" dirty="0">
                <a:solidFill>
                  <a:srgbClr val="000000"/>
                </a:solidFill>
                <a:latin typeface="TimesLTPro-Roman"/>
              </a:rPr>
              <a:t>استراتيجية الإعلان: هي الاستراتيجية التي تتبعها الشركة لتحقيق أهدافها الإعلانية، وتتكون من عنصرين رئيسيين: إنشاء الرسائل الإعلانية واختيار وسائل الإعلان.</a:t>
            </a:r>
            <a:endParaRPr lang="en-US" sz="2000" b="0" i="0" u="none" strike="noStrike" baseline="0" dirty="0">
              <a:solidFill>
                <a:srgbClr val="000000"/>
              </a:solidFill>
              <a:latin typeface="TimesLTPro-Roman"/>
            </a:endParaRPr>
          </a:p>
        </p:txBody>
      </p:sp>
      <p:sp>
        <p:nvSpPr>
          <p:cNvPr id="8" name="Oval 7">
            <a:extLst>
              <a:ext uri="{FF2B5EF4-FFF2-40B4-BE49-F238E27FC236}">
                <a16:creationId xmlns:a16="http://schemas.microsoft.com/office/drawing/2014/main" xmlns="" id="{0A2927BF-7589-4AB3-96AA-A9626CBAA8ED}"/>
              </a:ext>
            </a:extLst>
          </p:cNvPr>
          <p:cNvSpPr/>
          <p:nvPr/>
        </p:nvSpPr>
        <p:spPr>
          <a:xfrm>
            <a:off x="1859641" y="3892641"/>
            <a:ext cx="2210937" cy="17605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ADVERTISING</a:t>
            </a:r>
          </a:p>
          <a:p>
            <a:pPr algn="ctr"/>
            <a:r>
              <a:rPr lang="en-US" dirty="0"/>
              <a:t>STRATEGY</a:t>
            </a:r>
          </a:p>
        </p:txBody>
      </p:sp>
      <p:sp>
        <p:nvSpPr>
          <p:cNvPr id="9" name="Oval 8">
            <a:extLst>
              <a:ext uri="{FF2B5EF4-FFF2-40B4-BE49-F238E27FC236}">
                <a16:creationId xmlns:a16="http://schemas.microsoft.com/office/drawing/2014/main" xmlns="" id="{BA2E21AD-E77C-4356-859A-C0729D9B6CC8}"/>
              </a:ext>
            </a:extLst>
          </p:cNvPr>
          <p:cNvSpPr/>
          <p:nvPr/>
        </p:nvSpPr>
        <p:spPr>
          <a:xfrm>
            <a:off x="6254220" y="3429000"/>
            <a:ext cx="3589361" cy="1115173"/>
          </a:xfrm>
          <a:prstGeom prst="ellipse">
            <a:avLst/>
          </a:prstGeom>
          <a:solidFill>
            <a:schemeClr val="accent2"/>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Creating advertising messages</a:t>
            </a:r>
          </a:p>
        </p:txBody>
      </p:sp>
      <p:sp>
        <p:nvSpPr>
          <p:cNvPr id="12" name="Oval 11">
            <a:extLst>
              <a:ext uri="{FF2B5EF4-FFF2-40B4-BE49-F238E27FC236}">
                <a16:creationId xmlns:a16="http://schemas.microsoft.com/office/drawing/2014/main" xmlns="" id="{D478A89A-3482-4911-A6F9-F465FFB4EF6E}"/>
              </a:ext>
            </a:extLst>
          </p:cNvPr>
          <p:cNvSpPr/>
          <p:nvPr/>
        </p:nvSpPr>
        <p:spPr>
          <a:xfrm>
            <a:off x="6254219" y="5219132"/>
            <a:ext cx="3589361" cy="1071955"/>
          </a:xfrm>
          <a:prstGeom prst="ellipse">
            <a:avLst/>
          </a:prstGeom>
          <a:solidFill>
            <a:srgbClr val="FFC000"/>
          </a:solidFill>
          <a:ln>
            <a:solidFill>
              <a:srgbClr val="FF951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Selecting advertising media</a:t>
            </a:r>
          </a:p>
        </p:txBody>
      </p:sp>
      <p:cxnSp>
        <p:nvCxnSpPr>
          <p:cNvPr id="11" name="Straight Arrow Connector 10">
            <a:extLst>
              <a:ext uri="{FF2B5EF4-FFF2-40B4-BE49-F238E27FC236}">
                <a16:creationId xmlns:a16="http://schemas.microsoft.com/office/drawing/2014/main" xmlns="" id="{BD635700-366B-460E-A2ED-28A14A3BEA42}"/>
              </a:ext>
            </a:extLst>
          </p:cNvPr>
          <p:cNvCxnSpPr>
            <a:stCxn id="8" idx="6"/>
            <a:endCxn id="9" idx="2"/>
          </p:cNvCxnSpPr>
          <p:nvPr/>
        </p:nvCxnSpPr>
        <p:spPr>
          <a:xfrm flipV="1">
            <a:off x="4070578" y="3986587"/>
            <a:ext cx="2183642" cy="7863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xmlns="" id="{D616DC19-205A-4C0C-A174-1BDBA776162D}"/>
              </a:ext>
            </a:extLst>
          </p:cNvPr>
          <p:cNvCxnSpPr>
            <a:stCxn id="8" idx="6"/>
            <a:endCxn id="12" idx="2"/>
          </p:cNvCxnSpPr>
          <p:nvPr/>
        </p:nvCxnSpPr>
        <p:spPr>
          <a:xfrm>
            <a:off x="4070578" y="4772922"/>
            <a:ext cx="2183641" cy="9821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91748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xmlns="" id="{E7229337-FE43-4959-8837-FEDA1F50BB9A}"/>
              </a:ext>
            </a:extLst>
          </p:cNvPr>
          <p:cNvSpPr>
            <a:spLocks noGrp="1"/>
          </p:cNvSpPr>
          <p:nvPr>
            <p:ph idx="1"/>
          </p:nvPr>
        </p:nvSpPr>
        <p:spPr>
          <a:xfrm>
            <a:off x="1" y="1210614"/>
            <a:ext cx="12003110" cy="5647386"/>
          </a:xfrm>
        </p:spPr>
        <p:txBody>
          <a:bodyPr>
            <a:normAutofit fontScale="92500" lnSpcReduction="10000"/>
          </a:bodyPr>
          <a:lstStyle/>
          <a:p>
            <a:pPr marL="0" indent="0" algn="l">
              <a:lnSpc>
                <a:spcPct val="120000"/>
              </a:lnSpc>
              <a:buNone/>
            </a:pPr>
            <a:r>
              <a:rPr lang="en-US" sz="2000" b="0" i="0" u="none" strike="noStrike" baseline="0" dirty="0">
                <a:solidFill>
                  <a:srgbClr val="C00000"/>
                </a:solidFill>
                <a:latin typeface="TimesLTPro-Roman"/>
              </a:rPr>
              <a:t>1. Creating advertising messages: AIDA MODEL</a:t>
            </a:r>
          </a:p>
          <a:p>
            <a:pPr algn="l">
              <a:lnSpc>
                <a:spcPct val="120000"/>
              </a:lnSpc>
              <a:buFont typeface="Arial" panose="020B0604020202020204" pitchFamily="34" charset="0"/>
              <a:buChar char="•"/>
            </a:pPr>
            <a:r>
              <a:rPr lang="en-US" sz="1800" b="1" dirty="0">
                <a:solidFill>
                  <a:schemeClr val="tx2"/>
                </a:solidFill>
                <a:latin typeface="TimesLTPro-Roman"/>
              </a:rPr>
              <a:t>Awareness:</a:t>
            </a:r>
            <a:r>
              <a:rPr lang="en-US" sz="1800" dirty="0">
                <a:solidFill>
                  <a:srgbClr val="000000"/>
                </a:solidFill>
                <a:latin typeface="TimesLTPro-Roman"/>
              </a:rPr>
              <a:t> creating brand awareness or affiliation with your product or service.</a:t>
            </a:r>
          </a:p>
          <a:p>
            <a:pPr algn="l">
              <a:lnSpc>
                <a:spcPct val="120000"/>
              </a:lnSpc>
              <a:buFont typeface="Arial" panose="020B0604020202020204" pitchFamily="34" charset="0"/>
              <a:buChar char="•"/>
            </a:pPr>
            <a:r>
              <a:rPr lang="en-US" sz="1800" b="1" dirty="0">
                <a:solidFill>
                  <a:schemeClr val="tx2"/>
                </a:solidFill>
                <a:latin typeface="TimesLTPro-Roman"/>
              </a:rPr>
              <a:t>Interest:</a:t>
            </a:r>
            <a:r>
              <a:rPr lang="en-US" sz="1800" b="1" dirty="0">
                <a:solidFill>
                  <a:srgbClr val="000000"/>
                </a:solidFill>
                <a:latin typeface="TimesLTPro-Roman"/>
              </a:rPr>
              <a:t> </a:t>
            </a:r>
            <a:r>
              <a:rPr lang="en-US" sz="1800" dirty="0">
                <a:solidFill>
                  <a:srgbClr val="000000"/>
                </a:solidFill>
                <a:latin typeface="TimesLTPro-Roman"/>
              </a:rPr>
              <a:t>generating interest in the benefits of your product or service, and sufficient interest to encourage the buyer to start to research further.</a:t>
            </a:r>
          </a:p>
          <a:p>
            <a:pPr algn="l">
              <a:lnSpc>
                <a:spcPct val="120000"/>
              </a:lnSpc>
              <a:buFont typeface="Arial" panose="020B0604020202020204" pitchFamily="34" charset="0"/>
              <a:buChar char="•"/>
            </a:pPr>
            <a:r>
              <a:rPr lang="en-US" sz="1800" b="1" dirty="0">
                <a:solidFill>
                  <a:schemeClr val="tx2"/>
                </a:solidFill>
                <a:latin typeface="TimesLTPro-Roman"/>
              </a:rPr>
              <a:t>Desire:</a:t>
            </a:r>
            <a:r>
              <a:rPr lang="en-US" sz="1800" b="1" dirty="0">
                <a:solidFill>
                  <a:srgbClr val="000000"/>
                </a:solidFill>
                <a:latin typeface="TimesLTPro-Roman"/>
              </a:rPr>
              <a:t> </a:t>
            </a:r>
            <a:r>
              <a:rPr lang="en-US" sz="1800" dirty="0">
                <a:solidFill>
                  <a:srgbClr val="000000"/>
                </a:solidFill>
                <a:latin typeface="TimesLTPro-Roman"/>
              </a:rPr>
              <a:t>for your product or service through an 'emotional connection', showing your brand personality. Move the consumer from 'liking' it to 'wanting it'.</a:t>
            </a:r>
          </a:p>
          <a:p>
            <a:pPr algn="l">
              <a:lnSpc>
                <a:spcPct val="120000"/>
              </a:lnSpc>
              <a:buFont typeface="Arial" panose="020B0604020202020204" pitchFamily="34" charset="0"/>
              <a:buChar char="•"/>
            </a:pPr>
            <a:r>
              <a:rPr lang="en-US" sz="1800" b="1" dirty="0">
                <a:solidFill>
                  <a:schemeClr val="tx2"/>
                </a:solidFill>
                <a:latin typeface="TimesLTPro-Roman"/>
              </a:rPr>
              <a:t>Action: </a:t>
            </a:r>
            <a:r>
              <a:rPr lang="en-US" sz="1800" dirty="0">
                <a:solidFill>
                  <a:srgbClr val="000000"/>
                </a:solidFill>
                <a:latin typeface="TimesLTPro-Roman"/>
              </a:rPr>
              <a:t>CTA - Move the buyer to interact with your company and taking the next step </a:t>
            </a:r>
            <a:r>
              <a:rPr lang="en-US" sz="1800" dirty="0" err="1">
                <a:solidFill>
                  <a:srgbClr val="000000"/>
                </a:solidFill>
                <a:latin typeface="TimesLTPro-Roman"/>
              </a:rPr>
              <a:t>ie</a:t>
            </a:r>
            <a:r>
              <a:rPr lang="en-US" sz="1800" dirty="0">
                <a:solidFill>
                  <a:srgbClr val="000000"/>
                </a:solidFill>
                <a:latin typeface="TimesLTPro-Roman"/>
              </a:rPr>
              <a:t>. downloading a brochure, making the phone call, joining your newsletter, or engaging in live chat, etc.</a:t>
            </a:r>
          </a:p>
          <a:p>
            <a:pPr marL="0" indent="0" algn="r">
              <a:lnSpc>
                <a:spcPct val="120000"/>
              </a:lnSpc>
              <a:buNone/>
            </a:pPr>
            <a:r>
              <a:rPr lang="ar-SA" sz="2200" dirty="0">
                <a:solidFill>
                  <a:srgbClr val="C00000"/>
                </a:solidFill>
                <a:latin typeface="TimesLTPro-Roman"/>
                <a:cs typeface="+mj-cs"/>
              </a:rPr>
              <a:t>إنشاء رسائل إعلانية: نموذج أيدا</a:t>
            </a:r>
            <a:endParaRPr lang="en-US" sz="2200" dirty="0">
              <a:solidFill>
                <a:srgbClr val="C00000"/>
              </a:solidFill>
              <a:latin typeface="TimesLTPro-Roman"/>
              <a:cs typeface="+mj-cs"/>
            </a:endParaRPr>
          </a:p>
          <a:p>
            <a:pPr marL="0" indent="0" algn="r">
              <a:lnSpc>
                <a:spcPct val="120000"/>
              </a:lnSpc>
              <a:buNone/>
            </a:pPr>
            <a:r>
              <a:rPr lang="ar-SA" sz="2200" dirty="0">
                <a:latin typeface="TimesLTPro-Roman"/>
                <a:cs typeface="+mj-cs"/>
              </a:rPr>
              <a:t>الوعي: خلق الوعي بالعلامة التجارية أو الانتماء إلى منتجك أو خدمتك.</a:t>
            </a:r>
          </a:p>
          <a:p>
            <a:pPr marL="0" indent="0" algn="r">
              <a:lnSpc>
                <a:spcPct val="120000"/>
              </a:lnSpc>
              <a:buNone/>
            </a:pPr>
            <a:r>
              <a:rPr lang="ar-SA" sz="2200" dirty="0">
                <a:latin typeface="TimesLTPro-Roman"/>
                <a:cs typeface="+mj-cs"/>
              </a:rPr>
              <a:t>الاهتمام: إثارة الاهتمام بفوائد منتجك أو خدمتك، والاهتمام الكافي لتشجيع المشتري على البدء في إجراء المزيد من البحث.</a:t>
            </a:r>
          </a:p>
          <a:p>
            <a:pPr marL="0" indent="0" algn="r">
              <a:lnSpc>
                <a:spcPct val="120000"/>
              </a:lnSpc>
              <a:buNone/>
            </a:pPr>
            <a:r>
              <a:rPr lang="ar-SA" sz="2200" dirty="0">
                <a:latin typeface="TimesLTPro-Roman"/>
                <a:cs typeface="+mj-cs"/>
              </a:rPr>
              <a:t>الرغبة: منتجك أو خدمتك من خلال "اتصال عاطفي"، يُظهر شخصية علامتك التجارية. انقل المستهلك من "الإعجاب" به إلى "الرغبة فيه".</a:t>
            </a:r>
          </a:p>
          <a:p>
            <a:pPr marL="0" indent="0" algn="r">
              <a:lnSpc>
                <a:spcPct val="120000"/>
              </a:lnSpc>
              <a:buNone/>
            </a:pPr>
            <a:r>
              <a:rPr lang="ar-SA" sz="2200" dirty="0">
                <a:latin typeface="TimesLTPro-Roman"/>
                <a:cs typeface="+mj-cs"/>
              </a:rPr>
              <a:t>الإجراء: </a:t>
            </a:r>
            <a:r>
              <a:rPr lang="en-US" sz="2200" dirty="0">
                <a:latin typeface="TimesLTPro-Roman"/>
                <a:cs typeface="+mj-cs"/>
              </a:rPr>
              <a:t>CTA - </a:t>
            </a:r>
            <a:r>
              <a:rPr lang="ar-SA" sz="2200" dirty="0">
                <a:latin typeface="TimesLTPro-Roman"/>
                <a:cs typeface="+mj-cs"/>
              </a:rPr>
              <a:t>تحريك المشتري للتفاعل مع شركتك واتخاذ الخطوة التالية، أي تنزيل كتيب أو إجراء مكالمة هاتفية أو الانضمام إلى النشرة الإخبارية الخاصة بك أو المشاركة في الدردشة المباشرة، وما إلى ذلك.</a:t>
            </a:r>
            <a:endParaRPr lang="en-US" sz="2200" dirty="0">
              <a:latin typeface="TimesLTPro-Roman"/>
              <a:cs typeface="+mj-cs"/>
            </a:endParaRPr>
          </a:p>
        </p:txBody>
      </p:sp>
    </p:spTree>
    <p:extLst>
      <p:ext uri="{BB962C8B-B14F-4D97-AF65-F5344CB8AC3E}">
        <p14:creationId xmlns:p14="http://schemas.microsoft.com/office/powerpoint/2010/main" val="37470286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7F1CDC-ABE0-4BAE-9A03-AD21F2E76105}"/>
              </a:ext>
            </a:extLst>
          </p:cNvPr>
          <p:cNvSpPr>
            <a:spLocks noGrp="1"/>
          </p:cNvSpPr>
          <p:nvPr>
            <p:ph type="title"/>
          </p:nvPr>
        </p:nvSpPr>
        <p:spPr>
          <a:xfrm>
            <a:off x="2763052" y="0"/>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3200" dirty="0"/>
          </a:p>
        </p:txBody>
      </p:sp>
      <p:sp>
        <p:nvSpPr>
          <p:cNvPr id="3" name="Content Placeholder 2">
            <a:extLst>
              <a:ext uri="{FF2B5EF4-FFF2-40B4-BE49-F238E27FC236}">
                <a16:creationId xmlns:a16="http://schemas.microsoft.com/office/drawing/2014/main" xmlns="" id="{12737B8B-C520-469A-942D-7218396AE470}"/>
              </a:ext>
            </a:extLst>
          </p:cNvPr>
          <p:cNvSpPr>
            <a:spLocks noGrp="1"/>
          </p:cNvSpPr>
          <p:nvPr>
            <p:ph idx="1"/>
          </p:nvPr>
        </p:nvSpPr>
        <p:spPr>
          <a:xfrm>
            <a:off x="0" y="1146220"/>
            <a:ext cx="12192000" cy="5711780"/>
          </a:xfrm>
        </p:spPr>
        <p:txBody>
          <a:bodyPr>
            <a:normAutofit/>
          </a:bodyPr>
          <a:lstStyle/>
          <a:p>
            <a:pPr algn="l">
              <a:lnSpc>
                <a:spcPct val="120000"/>
              </a:lnSpc>
            </a:pPr>
            <a:r>
              <a:rPr lang="en-US" sz="2000" b="0" i="0" u="none" strike="noStrike" baseline="0" dirty="0">
                <a:latin typeface="TimesLTPro-Roman"/>
              </a:rPr>
              <a:t>The message can be presented in various </a:t>
            </a:r>
            <a:r>
              <a:rPr lang="en-US" sz="2000" b="1" i="0" u="none" strike="noStrike" baseline="0" dirty="0">
                <a:latin typeface="TimesLTPro-Bold"/>
              </a:rPr>
              <a:t>execution styles</a:t>
            </a:r>
            <a:r>
              <a:rPr lang="en-US" sz="2000" dirty="0">
                <a:latin typeface="TimesLTPro-Roman"/>
              </a:rPr>
              <a:t>:</a:t>
            </a:r>
          </a:p>
          <a:p>
            <a:pPr lvl="1">
              <a:lnSpc>
                <a:spcPct val="120000"/>
              </a:lnSpc>
            </a:pPr>
            <a:r>
              <a:rPr lang="en-US" sz="2000" b="1" i="1" u="none" strike="noStrike" baseline="0" dirty="0">
                <a:solidFill>
                  <a:srgbClr val="960000"/>
                </a:solidFill>
                <a:latin typeface="TimesLTPro-BoldItalic"/>
              </a:rPr>
              <a:t>Slice of life</a:t>
            </a:r>
            <a:r>
              <a:rPr lang="en-US" sz="2000" b="1" i="1" u="none" strike="noStrike" baseline="0" dirty="0">
                <a:solidFill>
                  <a:srgbClr val="000000"/>
                </a:solidFill>
                <a:latin typeface="TimesLTPro-BoldItalic"/>
              </a:rPr>
              <a:t>. </a:t>
            </a:r>
            <a:r>
              <a:rPr lang="en-US" sz="2000" b="0" i="0" u="none" strike="noStrike" baseline="0" dirty="0">
                <a:solidFill>
                  <a:srgbClr val="000000"/>
                </a:solidFill>
                <a:latin typeface="TimesLTPro-Roman"/>
              </a:rPr>
              <a:t>This style shows one or more “typical” people using the product in a normal setting. </a:t>
            </a:r>
          </a:p>
          <a:p>
            <a:pPr lvl="1">
              <a:lnSpc>
                <a:spcPct val="120000"/>
              </a:lnSpc>
            </a:pPr>
            <a:r>
              <a:rPr lang="en-US" sz="2000" b="1" i="1" u="none" strike="noStrike" baseline="0" dirty="0">
                <a:solidFill>
                  <a:srgbClr val="960000"/>
                </a:solidFill>
                <a:latin typeface="TimesLTPro-BoldItalic"/>
              </a:rPr>
              <a:t>Lifestyle</a:t>
            </a:r>
            <a:r>
              <a:rPr lang="en-US" sz="2000" b="1" i="1" u="none" strike="noStrike" baseline="0" dirty="0">
                <a:solidFill>
                  <a:srgbClr val="000000"/>
                </a:solidFill>
                <a:latin typeface="TimesLTPro-BoldItalic"/>
              </a:rPr>
              <a:t>. </a:t>
            </a:r>
            <a:r>
              <a:rPr lang="en-US" sz="2000" b="0" i="0" u="none" strike="noStrike" baseline="0" dirty="0">
                <a:solidFill>
                  <a:srgbClr val="000000"/>
                </a:solidFill>
                <a:latin typeface="TimesLTPro-Roman"/>
              </a:rPr>
              <a:t>This style shows how a product fits in with a particular lifestyle. </a:t>
            </a:r>
          </a:p>
          <a:p>
            <a:pPr lvl="1">
              <a:lnSpc>
                <a:spcPct val="120000"/>
              </a:lnSpc>
            </a:pPr>
            <a:r>
              <a:rPr lang="en-US" sz="2000" b="1" i="1" u="none" strike="noStrike" baseline="0" dirty="0">
                <a:solidFill>
                  <a:srgbClr val="960000"/>
                </a:solidFill>
                <a:latin typeface="TimesLTPro-BoldItalic"/>
              </a:rPr>
              <a:t>Fantasy</a:t>
            </a:r>
            <a:r>
              <a:rPr lang="en-US" sz="2000" b="1" i="1" u="none" strike="noStrike" baseline="0" dirty="0">
                <a:solidFill>
                  <a:srgbClr val="000000"/>
                </a:solidFill>
                <a:latin typeface="TimesLTPro-BoldItalic"/>
              </a:rPr>
              <a:t>. </a:t>
            </a:r>
            <a:r>
              <a:rPr lang="en-US" sz="2000" b="0" i="0" u="none" strike="noStrike" baseline="0" dirty="0">
                <a:solidFill>
                  <a:srgbClr val="000000"/>
                </a:solidFill>
                <a:latin typeface="TimesLTPro-Roman"/>
              </a:rPr>
              <a:t>This style creates a fantasy around the product or its use. </a:t>
            </a:r>
          </a:p>
          <a:p>
            <a:pPr lvl="1">
              <a:lnSpc>
                <a:spcPct val="120000"/>
              </a:lnSpc>
            </a:pPr>
            <a:r>
              <a:rPr lang="en-US" sz="2000" b="1" i="1" u="none" strike="noStrike" baseline="0" dirty="0">
                <a:solidFill>
                  <a:srgbClr val="960000"/>
                </a:solidFill>
                <a:latin typeface="TimesLTPro-BoldItalic"/>
              </a:rPr>
              <a:t>Mood or image. </a:t>
            </a:r>
            <a:r>
              <a:rPr lang="en-US" sz="2000" b="0" i="0" u="none" strike="noStrike" baseline="0" dirty="0">
                <a:solidFill>
                  <a:srgbClr val="000000"/>
                </a:solidFill>
                <a:latin typeface="TimesLTPro-Roman"/>
              </a:rPr>
              <a:t>This style builds a mood or image around the product or service, such as beauty, love, intrigue, serenity, or pride. </a:t>
            </a:r>
          </a:p>
          <a:p>
            <a:pPr lvl="1">
              <a:lnSpc>
                <a:spcPct val="120000"/>
              </a:lnSpc>
            </a:pPr>
            <a:r>
              <a:rPr lang="en-US" sz="2000" b="1" i="1" u="none" strike="noStrike" baseline="0" dirty="0">
                <a:solidFill>
                  <a:srgbClr val="960000"/>
                </a:solidFill>
                <a:latin typeface="TimesLTPro-BoldItalic"/>
              </a:rPr>
              <a:t>Musical</a:t>
            </a:r>
            <a:r>
              <a:rPr lang="en-US" sz="2000" b="1" i="1" u="none" strike="noStrike" baseline="0" dirty="0">
                <a:solidFill>
                  <a:srgbClr val="000000"/>
                </a:solidFill>
                <a:latin typeface="TimesLTPro-BoldItalic"/>
              </a:rPr>
              <a:t>. </a:t>
            </a:r>
            <a:r>
              <a:rPr lang="en-US" sz="2000" b="0" i="0" u="none" strike="noStrike" baseline="0" dirty="0">
                <a:solidFill>
                  <a:srgbClr val="000000"/>
                </a:solidFill>
                <a:latin typeface="TimesLTPro-Roman"/>
              </a:rPr>
              <a:t>This style shows people or cartoon characters singing about the product</a:t>
            </a:r>
          </a:p>
          <a:p>
            <a:pPr marL="457200" lvl="1" indent="0" algn="r">
              <a:lnSpc>
                <a:spcPct val="120000"/>
              </a:lnSpc>
              <a:buNone/>
            </a:pPr>
            <a:r>
              <a:rPr lang="ar-SA" sz="2000" dirty="0">
                <a:solidFill>
                  <a:srgbClr val="000000"/>
                </a:solidFill>
                <a:latin typeface="TimesLTPro-Roman"/>
              </a:rPr>
              <a:t>-يمكن تقديم الرسالة بأنماط تنفيذ مختلفة:</a:t>
            </a:r>
          </a:p>
          <a:p>
            <a:pPr marL="457200" lvl="1" indent="0" algn="r">
              <a:lnSpc>
                <a:spcPct val="120000"/>
              </a:lnSpc>
              <a:buNone/>
            </a:pPr>
            <a:r>
              <a:rPr lang="ar-SA" sz="2000" dirty="0">
                <a:solidFill>
                  <a:srgbClr val="000000"/>
                </a:solidFill>
                <a:latin typeface="TimesLTPro-Roman"/>
              </a:rPr>
              <a:t>-شريحة من الحياة. يُظهر هذا النمط شخصًا أو أكثر "نموذجيين" يستخدمون المنتج في بيئة طبيعية.</a:t>
            </a:r>
          </a:p>
          <a:p>
            <a:pPr marL="457200" lvl="1" indent="0" algn="r">
              <a:lnSpc>
                <a:spcPct val="120000"/>
              </a:lnSpc>
              <a:buNone/>
            </a:pPr>
            <a:r>
              <a:rPr lang="ar-SA" sz="2000" dirty="0">
                <a:solidFill>
                  <a:srgbClr val="000000"/>
                </a:solidFill>
                <a:latin typeface="TimesLTPro-Roman"/>
              </a:rPr>
              <a:t>-أسلوب الحياة. يُظهر هذا النمط كيف يتناسب المنتج مع نمط حياة معين.</a:t>
            </a:r>
          </a:p>
          <a:p>
            <a:pPr marL="457200" lvl="1" indent="0" algn="r">
              <a:lnSpc>
                <a:spcPct val="120000"/>
              </a:lnSpc>
              <a:buNone/>
            </a:pPr>
            <a:r>
              <a:rPr lang="ar-SA" sz="2000" dirty="0">
                <a:solidFill>
                  <a:srgbClr val="000000"/>
                </a:solidFill>
                <a:latin typeface="TimesLTPro-Roman"/>
              </a:rPr>
              <a:t>-الخيال. يخلق هذا النمط خيالًا حول المنتج أو استخدامه.</a:t>
            </a:r>
          </a:p>
          <a:p>
            <a:pPr marL="457200" lvl="1" indent="0" algn="r">
              <a:lnSpc>
                <a:spcPct val="120000"/>
              </a:lnSpc>
              <a:buNone/>
            </a:pPr>
            <a:r>
              <a:rPr lang="ar-SA" sz="2000" dirty="0">
                <a:solidFill>
                  <a:srgbClr val="000000"/>
                </a:solidFill>
                <a:latin typeface="TimesLTPro-Roman"/>
              </a:rPr>
              <a:t>-المزاج أو الصورة. يبني هذا النمط مزاجًا أو صورة حول المنتج أو الخدمة، مثل الجمال أو الحب أو المؤامرة أو الصفاء أو الفخر.</a:t>
            </a:r>
          </a:p>
          <a:p>
            <a:pPr marL="457200" lvl="1" indent="0" algn="r">
              <a:lnSpc>
                <a:spcPct val="120000"/>
              </a:lnSpc>
              <a:buNone/>
            </a:pPr>
            <a:r>
              <a:rPr lang="ar-SA" sz="2000" dirty="0">
                <a:solidFill>
                  <a:srgbClr val="000000"/>
                </a:solidFill>
                <a:latin typeface="TimesLTPro-Roman"/>
              </a:rPr>
              <a:t>-الموسيقي. يُظهر هذا النمط أشخاصًا أو شخصيات كرتونية تغني عن المنتج</a:t>
            </a:r>
            <a:endParaRPr lang="en-US" sz="2000" b="0" i="0" u="none" strike="noStrike" baseline="0" dirty="0">
              <a:solidFill>
                <a:srgbClr val="000000"/>
              </a:solidFill>
              <a:latin typeface="TimesLTPro-Roman"/>
            </a:endParaRPr>
          </a:p>
        </p:txBody>
      </p:sp>
    </p:spTree>
    <p:extLst>
      <p:ext uri="{BB962C8B-B14F-4D97-AF65-F5344CB8AC3E}">
        <p14:creationId xmlns:p14="http://schemas.microsoft.com/office/powerpoint/2010/main" val="40897932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7F1CDC-ABE0-4BAE-9A03-AD21F2E76105}"/>
              </a:ext>
            </a:extLst>
          </p:cNvPr>
          <p:cNvSpPr>
            <a:spLocks noGrp="1"/>
          </p:cNvSpPr>
          <p:nvPr>
            <p:ph type="title"/>
          </p:nvPr>
        </p:nvSpPr>
        <p:spPr>
          <a:xfrm>
            <a:off x="2347416" y="191116"/>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3200" dirty="0"/>
          </a:p>
        </p:txBody>
      </p:sp>
      <p:sp>
        <p:nvSpPr>
          <p:cNvPr id="3" name="Content Placeholder 2">
            <a:extLst>
              <a:ext uri="{FF2B5EF4-FFF2-40B4-BE49-F238E27FC236}">
                <a16:creationId xmlns:a16="http://schemas.microsoft.com/office/drawing/2014/main" xmlns="" id="{12737B8B-C520-469A-942D-7218396AE470}"/>
              </a:ext>
            </a:extLst>
          </p:cNvPr>
          <p:cNvSpPr>
            <a:spLocks noGrp="1"/>
          </p:cNvSpPr>
          <p:nvPr>
            <p:ph idx="1"/>
          </p:nvPr>
        </p:nvSpPr>
        <p:spPr>
          <a:xfrm>
            <a:off x="0" y="1184855"/>
            <a:ext cx="12192000" cy="5550795"/>
          </a:xfrm>
        </p:spPr>
        <p:txBody>
          <a:bodyPr>
            <a:normAutofit/>
          </a:bodyPr>
          <a:lstStyle/>
          <a:p>
            <a:pPr lvl="1">
              <a:lnSpc>
                <a:spcPct val="100000"/>
              </a:lnSpc>
            </a:pPr>
            <a:r>
              <a:rPr lang="en-US" sz="2000" b="1" i="1" u="none" strike="noStrike" baseline="0" dirty="0">
                <a:solidFill>
                  <a:srgbClr val="960000"/>
                </a:solidFill>
                <a:latin typeface="TimesLTPro-BoldItalic"/>
              </a:rPr>
              <a:t>Personality symbol</a:t>
            </a:r>
            <a:r>
              <a:rPr lang="en-US" sz="2000" b="1" i="1" u="none" strike="noStrike" baseline="0" dirty="0">
                <a:solidFill>
                  <a:srgbClr val="000000"/>
                </a:solidFill>
                <a:latin typeface="TimesLTPro-BoldItalic"/>
              </a:rPr>
              <a:t>. </a:t>
            </a:r>
            <a:r>
              <a:rPr lang="en-US" sz="2000" b="0" i="0" u="none" strike="noStrike" baseline="0" dirty="0">
                <a:solidFill>
                  <a:srgbClr val="000000"/>
                </a:solidFill>
                <a:latin typeface="TimesLTPro-Roman"/>
              </a:rPr>
              <a:t>This style creates a character that represents the product.</a:t>
            </a:r>
          </a:p>
          <a:p>
            <a:pPr lvl="1">
              <a:lnSpc>
                <a:spcPct val="100000"/>
              </a:lnSpc>
            </a:pPr>
            <a:r>
              <a:rPr lang="en-US" sz="2000" b="1" i="1" u="none" strike="noStrike" baseline="0" dirty="0">
                <a:solidFill>
                  <a:srgbClr val="960000"/>
                </a:solidFill>
                <a:latin typeface="TimesLTPro-BoldItalic"/>
              </a:rPr>
              <a:t>Technical expertise</a:t>
            </a:r>
            <a:r>
              <a:rPr lang="en-US" sz="2000" b="1" i="1" u="none" strike="noStrike" baseline="0" dirty="0">
                <a:solidFill>
                  <a:srgbClr val="000000"/>
                </a:solidFill>
                <a:latin typeface="TimesLTPro-BoldItalic"/>
              </a:rPr>
              <a:t>. </a:t>
            </a:r>
            <a:r>
              <a:rPr lang="en-US" sz="2000" b="0" i="0" u="none" strike="noStrike" baseline="0" dirty="0">
                <a:solidFill>
                  <a:srgbClr val="000000"/>
                </a:solidFill>
                <a:latin typeface="TimesLTPro-Roman"/>
              </a:rPr>
              <a:t>This style shows the company’s expertise in making the product.</a:t>
            </a:r>
          </a:p>
          <a:p>
            <a:pPr lvl="1">
              <a:lnSpc>
                <a:spcPct val="100000"/>
              </a:lnSpc>
            </a:pPr>
            <a:r>
              <a:rPr lang="en-US" sz="2000" b="1" i="1" u="none" strike="noStrike" baseline="0" dirty="0">
                <a:solidFill>
                  <a:srgbClr val="960000"/>
                </a:solidFill>
                <a:latin typeface="TimesLTPro-BoldItalic"/>
              </a:rPr>
              <a:t>Scientific evidence</a:t>
            </a:r>
            <a:r>
              <a:rPr lang="en-US" sz="2000" b="1" i="1" u="none" strike="noStrike" baseline="0" dirty="0">
                <a:solidFill>
                  <a:srgbClr val="000000"/>
                </a:solidFill>
                <a:latin typeface="TimesLTPro-BoldItalic"/>
              </a:rPr>
              <a:t>. </a:t>
            </a:r>
            <a:r>
              <a:rPr lang="en-US" sz="2000" b="0" i="0" u="none" strike="noStrike" baseline="0" dirty="0">
                <a:solidFill>
                  <a:srgbClr val="000000"/>
                </a:solidFill>
                <a:latin typeface="TimesLTPro-Roman"/>
              </a:rPr>
              <a:t>This style presents survey or scientific evidence that the brand is better or better liked than one or more other brands</a:t>
            </a:r>
          </a:p>
          <a:p>
            <a:pPr lvl="1">
              <a:lnSpc>
                <a:spcPct val="100000"/>
              </a:lnSpc>
            </a:pPr>
            <a:r>
              <a:rPr lang="en-US" sz="2000" b="1" i="1" u="none" strike="noStrike" baseline="0" dirty="0">
                <a:solidFill>
                  <a:srgbClr val="960000"/>
                </a:solidFill>
                <a:latin typeface="TimesLTPro-BoldItalic"/>
              </a:rPr>
              <a:t>Testimonial evidence or endorsement</a:t>
            </a:r>
            <a:r>
              <a:rPr lang="en-US" sz="2000" b="1" i="1" u="none" strike="noStrike" baseline="0" dirty="0">
                <a:solidFill>
                  <a:srgbClr val="000000"/>
                </a:solidFill>
                <a:latin typeface="TimesLTPro-BoldItalic"/>
              </a:rPr>
              <a:t>. </a:t>
            </a:r>
            <a:r>
              <a:rPr lang="en-US" sz="2000" b="0" i="0" u="none" strike="noStrike" baseline="0" dirty="0">
                <a:solidFill>
                  <a:srgbClr val="000000"/>
                </a:solidFill>
                <a:latin typeface="TimesLTPro-Roman"/>
              </a:rPr>
              <a:t>This style features a highly believable or likable source endorsing the product. It could be ordinary people saying how much they like a given product. </a:t>
            </a:r>
          </a:p>
          <a:p>
            <a:pPr lvl="1">
              <a:lnSpc>
                <a:spcPct val="100000"/>
              </a:lnSpc>
            </a:pPr>
            <a:r>
              <a:rPr lang="en-US" sz="2000" b="1" i="1" dirty="0">
                <a:solidFill>
                  <a:srgbClr val="960000"/>
                </a:solidFill>
                <a:latin typeface="TimesLTPro-BoldItalic"/>
              </a:rPr>
              <a:t>Storytelling</a:t>
            </a:r>
            <a:r>
              <a:rPr lang="en-US" sz="2000" dirty="0">
                <a:solidFill>
                  <a:srgbClr val="000000"/>
                </a:solidFill>
                <a:latin typeface="TimesLTPro-Roman"/>
              </a:rPr>
              <a:t>. This style use fact and narrative to communicate something to your audience. It is a very powerful style</a:t>
            </a:r>
          </a:p>
          <a:p>
            <a:pPr marL="457200" lvl="1" indent="0" algn="r">
              <a:lnSpc>
                <a:spcPct val="100000"/>
              </a:lnSpc>
              <a:buNone/>
            </a:pPr>
            <a:r>
              <a:rPr lang="ar-SA" sz="2000" dirty="0">
                <a:solidFill>
                  <a:srgbClr val="000000"/>
                </a:solidFill>
                <a:latin typeface="TimesLTPro-Roman"/>
              </a:rPr>
              <a:t>رمز الشخصية. يخلق هذا الأسلوب شخصية تمثل المنتج.</a:t>
            </a:r>
          </a:p>
          <a:p>
            <a:pPr marL="457200" lvl="1" indent="0" algn="r">
              <a:lnSpc>
                <a:spcPct val="100000"/>
              </a:lnSpc>
              <a:buNone/>
            </a:pPr>
            <a:r>
              <a:rPr lang="ar-SA" sz="2000" dirty="0">
                <a:solidFill>
                  <a:srgbClr val="000000"/>
                </a:solidFill>
                <a:latin typeface="TimesLTPro-Roman"/>
              </a:rPr>
              <a:t>الخبرة الفنية. يُظهر هذا الأسلوب خبرة الشركة في تصنيع المنتج.</a:t>
            </a:r>
          </a:p>
          <a:p>
            <a:pPr marL="457200" lvl="1" indent="0" algn="r">
              <a:lnSpc>
                <a:spcPct val="100000"/>
              </a:lnSpc>
              <a:buNone/>
            </a:pPr>
            <a:r>
              <a:rPr lang="ar-SA" sz="2000" dirty="0">
                <a:solidFill>
                  <a:srgbClr val="000000"/>
                </a:solidFill>
                <a:latin typeface="TimesLTPro-Roman"/>
              </a:rPr>
              <a:t>الدليل العلمي. يقدم هذا الأسلوب استبيانًا أو دليلاً علميًا على أن العلامة التجارية أفضل أو أكثر إعجابًا من علامة تجارية واحدة أو أكثر أخرى</a:t>
            </a:r>
          </a:p>
          <a:p>
            <a:pPr marL="457200" lvl="1" indent="0" algn="r">
              <a:lnSpc>
                <a:spcPct val="100000"/>
              </a:lnSpc>
              <a:buNone/>
            </a:pPr>
            <a:r>
              <a:rPr lang="ar-SA" sz="2000" dirty="0">
                <a:solidFill>
                  <a:srgbClr val="000000"/>
                </a:solidFill>
                <a:latin typeface="TimesLTPro-Roman"/>
              </a:rPr>
              <a:t>دليل الشهادة أو التأييد. يتميز هذا الأسلوب بمصدر موثوق أو محبب للغاية يؤيد المنتج. يمكن أن يكون أشخاصًا عاديين يقولون كم يحبون منتجًا معينًا.</a:t>
            </a:r>
          </a:p>
          <a:p>
            <a:pPr marL="457200" lvl="1" indent="0" algn="r">
              <a:lnSpc>
                <a:spcPct val="100000"/>
              </a:lnSpc>
              <a:buNone/>
            </a:pPr>
            <a:r>
              <a:rPr lang="ar-SA" sz="2000" dirty="0">
                <a:solidFill>
                  <a:srgbClr val="000000"/>
                </a:solidFill>
                <a:latin typeface="TimesLTPro-Roman"/>
              </a:rPr>
              <a:t>سرد القصص. يستخدم هذا الأسلوب الحقائق والسرد لتوصيل شيء ما إلى جمهورك. إنه أسلوب قوي جدًا</a:t>
            </a:r>
            <a:endParaRPr lang="en-US" sz="2000" dirty="0">
              <a:solidFill>
                <a:srgbClr val="000000"/>
              </a:solidFill>
              <a:latin typeface="TimesLTPro-Roman"/>
            </a:endParaRPr>
          </a:p>
        </p:txBody>
      </p:sp>
    </p:spTree>
    <p:extLst>
      <p:ext uri="{BB962C8B-B14F-4D97-AF65-F5344CB8AC3E}">
        <p14:creationId xmlns:p14="http://schemas.microsoft.com/office/powerpoint/2010/main" val="26170088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E89970AF-E8C2-4F6D-A3BB-D84E30345690}"/>
              </a:ext>
            </a:extLst>
          </p:cNvPr>
          <p:cNvPicPr>
            <a:picLocks noChangeAspect="1"/>
          </p:cNvPicPr>
          <p:nvPr/>
        </p:nvPicPr>
        <p:blipFill>
          <a:blip r:embed="rId2"/>
          <a:stretch>
            <a:fillRect/>
          </a:stretch>
        </p:blipFill>
        <p:spPr>
          <a:xfrm>
            <a:off x="468868" y="2125361"/>
            <a:ext cx="3053495" cy="1717591"/>
          </a:xfrm>
          <a:prstGeom prst="rect">
            <a:avLst/>
          </a:prstGeom>
        </p:spPr>
      </p:pic>
      <p:sp>
        <p:nvSpPr>
          <p:cNvPr id="5" name="TextBox 4">
            <a:extLst>
              <a:ext uri="{FF2B5EF4-FFF2-40B4-BE49-F238E27FC236}">
                <a16:creationId xmlns:a16="http://schemas.microsoft.com/office/drawing/2014/main" xmlns="" id="{F4D1960C-CEFE-41A3-9461-A9C05610382A}"/>
              </a:ext>
            </a:extLst>
          </p:cNvPr>
          <p:cNvSpPr txBox="1"/>
          <p:nvPr/>
        </p:nvSpPr>
        <p:spPr>
          <a:xfrm>
            <a:off x="1079839" y="1468973"/>
            <a:ext cx="1353065" cy="369332"/>
          </a:xfrm>
          <a:prstGeom prst="rect">
            <a:avLst/>
          </a:prstGeom>
          <a:noFill/>
        </p:spPr>
        <p:txBody>
          <a:bodyPr wrap="square">
            <a:spAutoFit/>
          </a:bodyPr>
          <a:lstStyle/>
          <a:p>
            <a:r>
              <a:rPr lang="en-US" sz="1800" b="1" i="1" u="none" strike="noStrike" baseline="0" dirty="0">
                <a:latin typeface="TimesLTPro-BoldItalic"/>
              </a:rPr>
              <a:t>Slice of life</a:t>
            </a:r>
            <a:endParaRPr lang="en-US" dirty="0"/>
          </a:p>
        </p:txBody>
      </p:sp>
      <p:pic>
        <p:nvPicPr>
          <p:cNvPr id="4" name="Picture 3">
            <a:extLst>
              <a:ext uri="{FF2B5EF4-FFF2-40B4-BE49-F238E27FC236}">
                <a16:creationId xmlns:a16="http://schemas.microsoft.com/office/drawing/2014/main" xmlns="" id="{B24C0B8B-3926-4BD6-8D1D-DDD931E08E48}"/>
              </a:ext>
            </a:extLst>
          </p:cNvPr>
          <p:cNvPicPr>
            <a:picLocks noChangeAspect="1"/>
          </p:cNvPicPr>
          <p:nvPr/>
        </p:nvPicPr>
        <p:blipFill>
          <a:blip r:embed="rId3"/>
          <a:stretch>
            <a:fillRect/>
          </a:stretch>
        </p:blipFill>
        <p:spPr>
          <a:xfrm>
            <a:off x="3864823" y="2125360"/>
            <a:ext cx="2920149" cy="1717591"/>
          </a:xfrm>
          <a:prstGeom prst="rect">
            <a:avLst/>
          </a:prstGeom>
        </p:spPr>
      </p:pic>
      <p:sp>
        <p:nvSpPr>
          <p:cNvPr id="8" name="TextBox 7">
            <a:extLst>
              <a:ext uri="{FF2B5EF4-FFF2-40B4-BE49-F238E27FC236}">
                <a16:creationId xmlns:a16="http://schemas.microsoft.com/office/drawing/2014/main" xmlns="" id="{9515643D-9114-4423-AB92-39B4F324EF2B}"/>
              </a:ext>
            </a:extLst>
          </p:cNvPr>
          <p:cNvSpPr txBox="1"/>
          <p:nvPr/>
        </p:nvSpPr>
        <p:spPr>
          <a:xfrm>
            <a:off x="4528607" y="1650312"/>
            <a:ext cx="1141105" cy="369332"/>
          </a:xfrm>
          <a:prstGeom prst="rect">
            <a:avLst/>
          </a:prstGeom>
          <a:noFill/>
        </p:spPr>
        <p:txBody>
          <a:bodyPr wrap="square">
            <a:spAutoFit/>
          </a:bodyPr>
          <a:lstStyle/>
          <a:p>
            <a:r>
              <a:rPr lang="en-US" sz="1800" b="1" i="1" u="none" strike="noStrike" baseline="0" dirty="0">
                <a:solidFill>
                  <a:srgbClr val="960000"/>
                </a:solidFill>
                <a:latin typeface="TimesLTPro-BoldItalic"/>
              </a:rPr>
              <a:t>Lifestyle</a:t>
            </a:r>
            <a:endParaRPr lang="en-US" dirty="0"/>
          </a:p>
        </p:txBody>
      </p:sp>
      <p:pic>
        <p:nvPicPr>
          <p:cNvPr id="7" name="Picture 6">
            <a:extLst>
              <a:ext uri="{FF2B5EF4-FFF2-40B4-BE49-F238E27FC236}">
                <a16:creationId xmlns:a16="http://schemas.microsoft.com/office/drawing/2014/main" xmlns="" id="{202939AC-2B9A-462F-B296-0A6337991BA8}"/>
              </a:ext>
            </a:extLst>
          </p:cNvPr>
          <p:cNvPicPr>
            <a:picLocks noChangeAspect="1"/>
          </p:cNvPicPr>
          <p:nvPr/>
        </p:nvPicPr>
        <p:blipFill>
          <a:blip r:embed="rId4"/>
          <a:stretch>
            <a:fillRect/>
          </a:stretch>
        </p:blipFill>
        <p:spPr>
          <a:xfrm>
            <a:off x="1756372" y="4057060"/>
            <a:ext cx="4744830" cy="2264972"/>
          </a:xfrm>
          <a:prstGeom prst="rect">
            <a:avLst/>
          </a:prstGeom>
        </p:spPr>
      </p:pic>
      <p:sp>
        <p:nvSpPr>
          <p:cNvPr id="11" name="TextBox 10">
            <a:extLst>
              <a:ext uri="{FF2B5EF4-FFF2-40B4-BE49-F238E27FC236}">
                <a16:creationId xmlns:a16="http://schemas.microsoft.com/office/drawing/2014/main" xmlns="" id="{A5B5B727-9004-4EE2-B0AC-CFE43FA43DA8}"/>
              </a:ext>
            </a:extLst>
          </p:cNvPr>
          <p:cNvSpPr txBox="1"/>
          <p:nvPr/>
        </p:nvSpPr>
        <p:spPr>
          <a:xfrm>
            <a:off x="539231" y="4218022"/>
            <a:ext cx="1081216" cy="369332"/>
          </a:xfrm>
          <a:prstGeom prst="rect">
            <a:avLst/>
          </a:prstGeom>
          <a:noFill/>
        </p:spPr>
        <p:txBody>
          <a:bodyPr wrap="square">
            <a:spAutoFit/>
          </a:bodyPr>
          <a:lstStyle/>
          <a:p>
            <a:r>
              <a:rPr lang="en-US" sz="1800" b="1" i="1" u="none" strike="noStrike" baseline="0" dirty="0">
                <a:solidFill>
                  <a:srgbClr val="960000"/>
                </a:solidFill>
                <a:latin typeface="TimesLTPro-BoldItalic"/>
              </a:rPr>
              <a:t>Fantasy</a:t>
            </a:r>
            <a:endParaRPr lang="en-US" dirty="0"/>
          </a:p>
        </p:txBody>
      </p:sp>
      <p:pic>
        <p:nvPicPr>
          <p:cNvPr id="4100" name="Picture 4" descr="Coca Cola Ground Principle Example">
            <a:extLst>
              <a:ext uri="{FF2B5EF4-FFF2-40B4-BE49-F238E27FC236}">
                <a16:creationId xmlns:a16="http://schemas.microsoft.com/office/drawing/2014/main" xmlns="" id="{2AD747E4-39E4-4F99-B993-9CA7E74DC89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15495" y="2109532"/>
            <a:ext cx="2920150" cy="4052377"/>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xmlns="" id="{961A0860-5B93-4DCC-905D-65FCA5014A12}"/>
              </a:ext>
            </a:extLst>
          </p:cNvPr>
          <p:cNvSpPr txBox="1"/>
          <p:nvPr/>
        </p:nvSpPr>
        <p:spPr>
          <a:xfrm>
            <a:off x="9354746" y="1632462"/>
            <a:ext cx="1136822" cy="369332"/>
          </a:xfrm>
          <a:prstGeom prst="rect">
            <a:avLst/>
          </a:prstGeom>
          <a:noFill/>
        </p:spPr>
        <p:txBody>
          <a:bodyPr wrap="square">
            <a:spAutoFit/>
          </a:bodyPr>
          <a:lstStyle/>
          <a:p>
            <a:r>
              <a:rPr lang="en-US" sz="1800" b="1" i="1" u="none" strike="noStrike" baseline="0" dirty="0">
                <a:latin typeface="TimesLTPro-BoldItalic"/>
              </a:rPr>
              <a:t>Mood</a:t>
            </a:r>
            <a:endParaRPr lang="en-US" dirty="0"/>
          </a:p>
        </p:txBody>
      </p:sp>
      <p:sp>
        <p:nvSpPr>
          <p:cNvPr id="16" name="TextBox 15">
            <a:extLst>
              <a:ext uri="{FF2B5EF4-FFF2-40B4-BE49-F238E27FC236}">
                <a16:creationId xmlns:a16="http://schemas.microsoft.com/office/drawing/2014/main" xmlns="" id="{FD0063E0-453E-4BBB-97BB-CC475CBD5FF5}"/>
              </a:ext>
            </a:extLst>
          </p:cNvPr>
          <p:cNvSpPr txBox="1"/>
          <p:nvPr/>
        </p:nvSpPr>
        <p:spPr>
          <a:xfrm>
            <a:off x="2506215" y="535968"/>
            <a:ext cx="6215448" cy="1077218"/>
          </a:xfrm>
          <a:prstGeom prst="rect">
            <a:avLst/>
          </a:prstGeom>
          <a:noFill/>
        </p:spPr>
        <p:txBody>
          <a:bodyPr wrap="square">
            <a:spAutoFit/>
          </a:bodyPr>
          <a:lstStyle/>
          <a:p>
            <a:r>
              <a:rPr lang="en-US" sz="3200" b="1" i="0" u="none" strike="noStrike" baseline="0" dirty="0">
                <a:solidFill>
                  <a:srgbClr val="C00000"/>
                </a:solidFill>
                <a:latin typeface="TimesLTPro-Bold"/>
              </a:rPr>
              <a:t>Execution styles examples </a:t>
            </a:r>
            <a:r>
              <a:rPr lang="ar-SA" sz="3200" b="1" dirty="0">
                <a:solidFill>
                  <a:srgbClr val="C00000"/>
                </a:solidFill>
                <a:latin typeface="TimesLTPro-Bold"/>
              </a:rPr>
              <a:t>أمثلة على أساليب التنفيذ</a:t>
            </a:r>
            <a:endParaRPr lang="en-US" sz="3200" dirty="0">
              <a:solidFill>
                <a:srgbClr val="C00000"/>
              </a:solidFill>
            </a:endParaRPr>
          </a:p>
        </p:txBody>
      </p:sp>
      <p:pic>
        <p:nvPicPr>
          <p:cNvPr id="13" name="Picture 12">
            <a:extLst>
              <a:ext uri="{FF2B5EF4-FFF2-40B4-BE49-F238E27FC236}">
                <a16:creationId xmlns:a16="http://schemas.microsoft.com/office/drawing/2014/main" xmlns="" id="{62D96E99-7CD4-4889-835E-6EDC49898742}"/>
              </a:ext>
            </a:extLst>
          </p:cNvPr>
          <p:cNvPicPr>
            <a:picLocks noChangeAspect="1"/>
          </p:cNvPicPr>
          <p:nvPr/>
        </p:nvPicPr>
        <p:blipFill>
          <a:blip r:embed="rId6"/>
          <a:stretch>
            <a:fillRect/>
          </a:stretch>
        </p:blipFill>
        <p:spPr>
          <a:xfrm>
            <a:off x="9894334" y="2092333"/>
            <a:ext cx="2301861" cy="4069575"/>
          </a:xfrm>
          <a:prstGeom prst="rect">
            <a:avLst/>
          </a:prstGeom>
        </p:spPr>
      </p:pic>
      <p:cxnSp>
        <p:nvCxnSpPr>
          <p:cNvPr id="17" name="Straight Connector 16">
            <a:extLst>
              <a:ext uri="{FF2B5EF4-FFF2-40B4-BE49-F238E27FC236}">
                <a16:creationId xmlns:a16="http://schemas.microsoft.com/office/drawing/2014/main" xmlns="" id="{8FDF6490-9050-4C91-A30F-DEBBE7D3F2CE}"/>
              </a:ext>
            </a:extLst>
          </p:cNvPr>
          <p:cNvCxnSpPr/>
          <p:nvPr/>
        </p:nvCxnSpPr>
        <p:spPr>
          <a:xfrm>
            <a:off x="6835512" y="1589898"/>
            <a:ext cx="0" cy="452944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758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xmlns="" id="{FD0063E0-453E-4BBB-97BB-CC475CBD5FF5}"/>
              </a:ext>
            </a:extLst>
          </p:cNvPr>
          <p:cNvSpPr txBox="1"/>
          <p:nvPr/>
        </p:nvSpPr>
        <p:spPr>
          <a:xfrm>
            <a:off x="2506215" y="535968"/>
            <a:ext cx="6215448" cy="1077218"/>
          </a:xfrm>
          <a:prstGeom prst="rect">
            <a:avLst/>
          </a:prstGeom>
          <a:noFill/>
        </p:spPr>
        <p:txBody>
          <a:bodyPr wrap="square">
            <a:spAutoFit/>
          </a:bodyPr>
          <a:lstStyle/>
          <a:p>
            <a:r>
              <a:rPr lang="en-US" sz="3200" b="1" i="0" u="none" strike="noStrike" baseline="0" dirty="0">
                <a:solidFill>
                  <a:srgbClr val="C00000"/>
                </a:solidFill>
                <a:latin typeface="TimesLTPro-Bold"/>
              </a:rPr>
              <a:t>Execution styles examples </a:t>
            </a:r>
            <a:r>
              <a:rPr lang="ar-SA" sz="3200" b="1" dirty="0">
                <a:solidFill>
                  <a:srgbClr val="C00000"/>
                </a:solidFill>
                <a:latin typeface="TimesLTPro-Bold"/>
              </a:rPr>
              <a:t>أمثلة على أساليب التنفيذ</a:t>
            </a:r>
            <a:endParaRPr lang="en-US" sz="3200" dirty="0">
              <a:solidFill>
                <a:srgbClr val="C00000"/>
              </a:solidFill>
            </a:endParaRPr>
          </a:p>
        </p:txBody>
      </p:sp>
      <p:sp>
        <p:nvSpPr>
          <p:cNvPr id="12" name="TextBox 11">
            <a:extLst>
              <a:ext uri="{FF2B5EF4-FFF2-40B4-BE49-F238E27FC236}">
                <a16:creationId xmlns:a16="http://schemas.microsoft.com/office/drawing/2014/main" xmlns="" id="{4A1B56F8-9965-4882-94D7-667670B661AC}"/>
              </a:ext>
            </a:extLst>
          </p:cNvPr>
          <p:cNvSpPr txBox="1"/>
          <p:nvPr/>
        </p:nvSpPr>
        <p:spPr>
          <a:xfrm>
            <a:off x="1365423" y="3676820"/>
            <a:ext cx="1019432" cy="369332"/>
          </a:xfrm>
          <a:prstGeom prst="rect">
            <a:avLst/>
          </a:prstGeom>
          <a:noFill/>
        </p:spPr>
        <p:txBody>
          <a:bodyPr wrap="square">
            <a:spAutoFit/>
          </a:bodyPr>
          <a:lstStyle/>
          <a:p>
            <a:r>
              <a:rPr lang="en-US" sz="1800" b="1" i="1" u="none" strike="noStrike" baseline="0" dirty="0">
                <a:solidFill>
                  <a:srgbClr val="960000"/>
                </a:solidFill>
                <a:latin typeface="TimesLTPro-BoldItalic"/>
              </a:rPr>
              <a:t>Musical</a:t>
            </a:r>
            <a:endParaRPr lang="en-US" dirty="0"/>
          </a:p>
        </p:txBody>
      </p:sp>
      <p:pic>
        <p:nvPicPr>
          <p:cNvPr id="2" name="redاعلان جوهر كمفورت">
            <a:hlinkClick r:id="" action="ppaction://media"/>
            <a:extLst>
              <a:ext uri="{FF2B5EF4-FFF2-40B4-BE49-F238E27FC236}">
                <a16:creationId xmlns:a16="http://schemas.microsoft.com/office/drawing/2014/main" xmlns="" id="{F7DD5093-307E-6FBE-A43C-C44D2390BC77}"/>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764465" y="1653089"/>
            <a:ext cx="7513472" cy="4416794"/>
          </a:xfrm>
          <a:prstGeom prst="rect">
            <a:avLst/>
          </a:prstGeom>
        </p:spPr>
      </p:pic>
    </p:spTree>
    <p:extLst>
      <p:ext uri="{BB962C8B-B14F-4D97-AF65-F5344CB8AC3E}">
        <p14:creationId xmlns:p14="http://schemas.microsoft.com/office/powerpoint/2010/main" val="3712234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99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xmlns="" id="{FD0063E0-453E-4BBB-97BB-CC475CBD5FF5}"/>
              </a:ext>
            </a:extLst>
          </p:cNvPr>
          <p:cNvSpPr txBox="1"/>
          <p:nvPr/>
        </p:nvSpPr>
        <p:spPr>
          <a:xfrm>
            <a:off x="2506215" y="535968"/>
            <a:ext cx="6215448" cy="1077218"/>
          </a:xfrm>
          <a:prstGeom prst="rect">
            <a:avLst/>
          </a:prstGeom>
          <a:noFill/>
        </p:spPr>
        <p:txBody>
          <a:bodyPr wrap="square">
            <a:spAutoFit/>
          </a:bodyPr>
          <a:lstStyle/>
          <a:p>
            <a:r>
              <a:rPr lang="en-US" sz="3200" b="1" i="0" u="none" strike="noStrike" baseline="0" dirty="0">
                <a:solidFill>
                  <a:srgbClr val="C00000"/>
                </a:solidFill>
                <a:latin typeface="TimesLTPro-Bold"/>
              </a:rPr>
              <a:t>Execution styles examples </a:t>
            </a:r>
            <a:r>
              <a:rPr lang="ar-SA" sz="3200" b="1" dirty="0">
                <a:solidFill>
                  <a:srgbClr val="C00000"/>
                </a:solidFill>
                <a:latin typeface="TimesLTPro-Bold"/>
              </a:rPr>
              <a:t>أمثلة على أساليب التنفيذ</a:t>
            </a:r>
            <a:endParaRPr lang="en-US" sz="3200" dirty="0">
              <a:solidFill>
                <a:srgbClr val="C00000"/>
              </a:solidFill>
            </a:endParaRPr>
          </a:p>
        </p:txBody>
      </p:sp>
      <p:pic>
        <p:nvPicPr>
          <p:cNvPr id="9" name="Picture 8">
            <a:extLst>
              <a:ext uri="{FF2B5EF4-FFF2-40B4-BE49-F238E27FC236}">
                <a16:creationId xmlns:a16="http://schemas.microsoft.com/office/drawing/2014/main" xmlns="" id="{4DF917E9-FD21-41B9-BECE-EF180601430E}"/>
              </a:ext>
            </a:extLst>
          </p:cNvPr>
          <p:cNvPicPr>
            <a:picLocks noChangeAspect="1"/>
          </p:cNvPicPr>
          <p:nvPr/>
        </p:nvPicPr>
        <p:blipFill>
          <a:blip r:embed="rId2"/>
          <a:stretch>
            <a:fillRect/>
          </a:stretch>
        </p:blipFill>
        <p:spPr>
          <a:xfrm>
            <a:off x="362318" y="2690889"/>
            <a:ext cx="2304109" cy="2476522"/>
          </a:xfrm>
          <a:prstGeom prst="rect">
            <a:avLst/>
          </a:prstGeom>
        </p:spPr>
      </p:pic>
      <p:sp>
        <p:nvSpPr>
          <p:cNvPr id="17" name="TextBox 16">
            <a:extLst>
              <a:ext uri="{FF2B5EF4-FFF2-40B4-BE49-F238E27FC236}">
                <a16:creationId xmlns:a16="http://schemas.microsoft.com/office/drawing/2014/main" xmlns="" id="{79B19E37-B61E-40D6-AA6D-27EA063CDBBF}"/>
              </a:ext>
            </a:extLst>
          </p:cNvPr>
          <p:cNvSpPr txBox="1"/>
          <p:nvPr/>
        </p:nvSpPr>
        <p:spPr>
          <a:xfrm>
            <a:off x="246408" y="1663008"/>
            <a:ext cx="2143897" cy="923330"/>
          </a:xfrm>
          <a:prstGeom prst="rect">
            <a:avLst/>
          </a:prstGeom>
          <a:noFill/>
        </p:spPr>
        <p:txBody>
          <a:bodyPr wrap="square">
            <a:spAutoFit/>
          </a:bodyPr>
          <a:lstStyle/>
          <a:p>
            <a:r>
              <a:rPr lang="en-US" sz="1800" b="1" i="1" u="none" strike="noStrike" baseline="0" dirty="0">
                <a:solidFill>
                  <a:schemeClr val="accent1">
                    <a:lumMod val="75000"/>
                  </a:schemeClr>
                </a:solidFill>
                <a:latin typeface="TimesLTPro-BoldItalic"/>
              </a:rPr>
              <a:t>Personality symbol</a:t>
            </a:r>
          </a:p>
          <a:p>
            <a:r>
              <a:rPr lang="ar-SA" dirty="0">
                <a:solidFill>
                  <a:schemeClr val="accent1">
                    <a:lumMod val="75000"/>
                  </a:schemeClr>
                </a:solidFill>
              </a:rPr>
              <a:t>رمز الشخصية</a:t>
            </a:r>
            <a:endParaRPr lang="en-US" dirty="0">
              <a:solidFill>
                <a:schemeClr val="accent1">
                  <a:lumMod val="75000"/>
                </a:schemeClr>
              </a:solidFill>
            </a:endParaRPr>
          </a:p>
        </p:txBody>
      </p:sp>
      <p:pic>
        <p:nvPicPr>
          <p:cNvPr id="18" name="Picture 17">
            <a:extLst>
              <a:ext uri="{FF2B5EF4-FFF2-40B4-BE49-F238E27FC236}">
                <a16:creationId xmlns:a16="http://schemas.microsoft.com/office/drawing/2014/main" xmlns="" id="{B7F56408-C65E-4C8F-B4A6-8990E2EEEE0A}"/>
              </a:ext>
            </a:extLst>
          </p:cNvPr>
          <p:cNvPicPr>
            <a:picLocks noChangeAspect="1"/>
          </p:cNvPicPr>
          <p:nvPr/>
        </p:nvPicPr>
        <p:blipFill>
          <a:blip r:embed="rId3"/>
          <a:stretch>
            <a:fillRect/>
          </a:stretch>
        </p:blipFill>
        <p:spPr>
          <a:xfrm>
            <a:off x="2506215" y="2439110"/>
            <a:ext cx="2082113" cy="2476522"/>
          </a:xfrm>
          <a:prstGeom prst="rect">
            <a:avLst/>
          </a:prstGeom>
        </p:spPr>
      </p:pic>
      <p:sp>
        <p:nvSpPr>
          <p:cNvPr id="19" name="TextBox 18">
            <a:extLst>
              <a:ext uri="{FF2B5EF4-FFF2-40B4-BE49-F238E27FC236}">
                <a16:creationId xmlns:a16="http://schemas.microsoft.com/office/drawing/2014/main" xmlns="" id="{33F6D416-0087-4D8C-815B-27439200F317}"/>
              </a:ext>
            </a:extLst>
          </p:cNvPr>
          <p:cNvSpPr txBox="1"/>
          <p:nvPr/>
        </p:nvSpPr>
        <p:spPr>
          <a:xfrm>
            <a:off x="2506215" y="1458104"/>
            <a:ext cx="2082113" cy="923330"/>
          </a:xfrm>
          <a:prstGeom prst="rect">
            <a:avLst/>
          </a:prstGeom>
          <a:noFill/>
        </p:spPr>
        <p:txBody>
          <a:bodyPr wrap="square">
            <a:spAutoFit/>
          </a:bodyPr>
          <a:lstStyle/>
          <a:p>
            <a:r>
              <a:rPr lang="en-US" sz="1800" b="1" i="1" u="none" strike="noStrike" baseline="0" dirty="0">
                <a:latin typeface="TimesLTPro-BoldItalic"/>
              </a:rPr>
              <a:t>Technical expertise</a:t>
            </a:r>
          </a:p>
          <a:p>
            <a:r>
              <a:rPr lang="ar-SA" dirty="0"/>
              <a:t>الخبرة الفنية</a:t>
            </a:r>
            <a:endParaRPr lang="en-US" dirty="0"/>
          </a:p>
        </p:txBody>
      </p:sp>
      <p:pic>
        <p:nvPicPr>
          <p:cNvPr id="15" name="Picture 14">
            <a:extLst>
              <a:ext uri="{FF2B5EF4-FFF2-40B4-BE49-F238E27FC236}">
                <a16:creationId xmlns:a16="http://schemas.microsoft.com/office/drawing/2014/main" xmlns="" id="{F11A4BAA-409D-4517-BD39-DF4F36622AAF}"/>
              </a:ext>
            </a:extLst>
          </p:cNvPr>
          <p:cNvPicPr>
            <a:picLocks noChangeAspect="1"/>
          </p:cNvPicPr>
          <p:nvPr/>
        </p:nvPicPr>
        <p:blipFill>
          <a:blip r:embed="rId4"/>
          <a:stretch>
            <a:fillRect/>
          </a:stretch>
        </p:blipFill>
        <p:spPr>
          <a:xfrm>
            <a:off x="4866224" y="2875555"/>
            <a:ext cx="3119282" cy="3089146"/>
          </a:xfrm>
          <a:prstGeom prst="rect">
            <a:avLst/>
          </a:prstGeom>
        </p:spPr>
      </p:pic>
      <p:sp>
        <p:nvSpPr>
          <p:cNvPr id="11" name="TextBox 10">
            <a:extLst>
              <a:ext uri="{FF2B5EF4-FFF2-40B4-BE49-F238E27FC236}">
                <a16:creationId xmlns:a16="http://schemas.microsoft.com/office/drawing/2014/main" xmlns="" id="{28AD127A-E0B2-4E57-8F11-94005F6A1204}"/>
              </a:ext>
            </a:extLst>
          </p:cNvPr>
          <p:cNvSpPr txBox="1"/>
          <p:nvPr/>
        </p:nvSpPr>
        <p:spPr>
          <a:xfrm>
            <a:off x="5335942" y="1914250"/>
            <a:ext cx="2179846" cy="923330"/>
          </a:xfrm>
          <a:prstGeom prst="rect">
            <a:avLst/>
          </a:prstGeom>
          <a:noFill/>
        </p:spPr>
        <p:txBody>
          <a:bodyPr wrap="square">
            <a:spAutoFit/>
          </a:bodyPr>
          <a:lstStyle/>
          <a:p>
            <a:r>
              <a:rPr lang="en-US" sz="1800" b="1" i="1" u="none" strike="noStrike" baseline="0" dirty="0">
                <a:solidFill>
                  <a:srgbClr val="960000"/>
                </a:solidFill>
                <a:latin typeface="TimesLTPro-BoldItalic"/>
              </a:rPr>
              <a:t>Scientific evidence</a:t>
            </a:r>
          </a:p>
          <a:p>
            <a:r>
              <a:rPr lang="ar-SA" dirty="0">
                <a:solidFill>
                  <a:srgbClr val="FF0000"/>
                </a:solidFill>
              </a:rPr>
              <a:t>الأدلة العلمية</a:t>
            </a:r>
            <a:endParaRPr lang="en-US" dirty="0">
              <a:solidFill>
                <a:srgbClr val="FF0000"/>
              </a:solidFill>
            </a:endParaRPr>
          </a:p>
        </p:txBody>
      </p:sp>
      <p:sp>
        <p:nvSpPr>
          <p:cNvPr id="13" name="TextBox 12">
            <a:extLst>
              <a:ext uri="{FF2B5EF4-FFF2-40B4-BE49-F238E27FC236}">
                <a16:creationId xmlns:a16="http://schemas.microsoft.com/office/drawing/2014/main" xmlns="" id="{A0C7FA16-F749-4741-AD28-DD9017B2D36D}"/>
              </a:ext>
            </a:extLst>
          </p:cNvPr>
          <p:cNvSpPr txBox="1"/>
          <p:nvPr/>
        </p:nvSpPr>
        <p:spPr>
          <a:xfrm>
            <a:off x="9370303" y="1884130"/>
            <a:ext cx="1705528" cy="646331"/>
          </a:xfrm>
          <a:prstGeom prst="rect">
            <a:avLst/>
          </a:prstGeom>
          <a:noFill/>
        </p:spPr>
        <p:txBody>
          <a:bodyPr wrap="square">
            <a:spAutoFit/>
          </a:bodyPr>
          <a:lstStyle/>
          <a:p>
            <a:r>
              <a:rPr lang="en-US" sz="1800" b="1" i="1" u="none" strike="noStrike" baseline="0" dirty="0">
                <a:latin typeface="TimesLTPro-BoldItalic"/>
              </a:rPr>
              <a:t>Testimonial</a:t>
            </a:r>
          </a:p>
          <a:p>
            <a:r>
              <a:rPr lang="ar-SA" dirty="0"/>
              <a:t>شهادة</a:t>
            </a:r>
            <a:endParaRPr lang="en-US" dirty="0"/>
          </a:p>
        </p:txBody>
      </p:sp>
      <p:pic>
        <p:nvPicPr>
          <p:cNvPr id="4" name="Picture 3">
            <a:extLst>
              <a:ext uri="{FF2B5EF4-FFF2-40B4-BE49-F238E27FC236}">
                <a16:creationId xmlns:a16="http://schemas.microsoft.com/office/drawing/2014/main" xmlns="" id="{71855373-E39E-4487-A015-D7D50348C893}"/>
              </a:ext>
            </a:extLst>
          </p:cNvPr>
          <p:cNvPicPr>
            <a:picLocks noChangeAspect="1"/>
          </p:cNvPicPr>
          <p:nvPr/>
        </p:nvPicPr>
        <p:blipFill>
          <a:blip r:embed="rId5"/>
          <a:stretch>
            <a:fillRect/>
          </a:stretch>
        </p:blipFill>
        <p:spPr>
          <a:xfrm>
            <a:off x="8355913" y="2437039"/>
            <a:ext cx="3836087" cy="2157799"/>
          </a:xfrm>
          <a:prstGeom prst="rect">
            <a:avLst/>
          </a:prstGeom>
        </p:spPr>
      </p:pic>
    </p:spTree>
    <p:extLst>
      <p:ext uri="{BB962C8B-B14F-4D97-AF65-F5344CB8AC3E}">
        <p14:creationId xmlns:p14="http://schemas.microsoft.com/office/powerpoint/2010/main" val="58796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1" grpId="0"/>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C575B4-08F7-41C7-AB1C-85820087D0EE}"/>
              </a:ext>
            </a:extLst>
          </p:cNvPr>
          <p:cNvSpPr>
            <a:spLocks noGrp="1"/>
          </p:cNvSpPr>
          <p:nvPr>
            <p:ph type="title"/>
          </p:nvPr>
        </p:nvSpPr>
        <p:spPr>
          <a:xfrm>
            <a:off x="2472879" y="210632"/>
            <a:ext cx="9170158" cy="1325563"/>
          </a:xfrm>
        </p:spPr>
        <p:txBody>
          <a:bodyPr/>
          <a:lstStyle/>
          <a:p>
            <a:r>
              <a:rPr lang="en-US" dirty="0"/>
              <a:t>Storytelling </a:t>
            </a:r>
            <a:r>
              <a:rPr lang="ar-SA" dirty="0"/>
              <a:t>رواية القصص</a:t>
            </a:r>
            <a:endParaRPr lang="en-US" dirty="0"/>
          </a:p>
        </p:txBody>
      </p:sp>
      <p:sp>
        <p:nvSpPr>
          <p:cNvPr id="3" name="TextBox 2">
            <a:extLst>
              <a:ext uri="{FF2B5EF4-FFF2-40B4-BE49-F238E27FC236}">
                <a16:creationId xmlns:a16="http://schemas.microsoft.com/office/drawing/2014/main" xmlns="" id="{12B1C846-A4B9-2FB9-A807-BDD61E7BE891}"/>
              </a:ext>
            </a:extLst>
          </p:cNvPr>
          <p:cNvSpPr txBox="1"/>
          <p:nvPr/>
        </p:nvSpPr>
        <p:spPr>
          <a:xfrm>
            <a:off x="3050005" y="3244334"/>
            <a:ext cx="6100010" cy="369332"/>
          </a:xfrm>
          <a:prstGeom prst="rect">
            <a:avLst/>
          </a:prstGeom>
          <a:noFill/>
        </p:spPr>
        <p:txBody>
          <a:bodyPr wrap="square">
            <a:spAutoFit/>
          </a:bodyPr>
          <a:lstStyle/>
          <a:p>
            <a:r>
              <a:rPr lang="en-US" dirty="0"/>
              <a:t>https://</a:t>
            </a:r>
            <a:r>
              <a:rPr lang="en-US" dirty="0" err="1"/>
              <a:t>www.youtube.com</a:t>
            </a:r>
            <a:r>
              <a:rPr lang="en-US" dirty="0"/>
              <a:t>/</a:t>
            </a:r>
            <a:r>
              <a:rPr lang="en-US" dirty="0" err="1"/>
              <a:t>watch?v</a:t>
            </a:r>
            <a:r>
              <a:rPr lang="en-US" dirty="0"/>
              <a:t>=WFNXwor69-U</a:t>
            </a:r>
          </a:p>
        </p:txBody>
      </p:sp>
    </p:spTree>
    <p:extLst>
      <p:ext uri="{BB962C8B-B14F-4D97-AF65-F5344CB8AC3E}">
        <p14:creationId xmlns:p14="http://schemas.microsoft.com/office/powerpoint/2010/main" val="35109672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xmlns="" id="{E7229337-FE43-4959-8837-FEDA1F50BB9A}"/>
              </a:ext>
            </a:extLst>
          </p:cNvPr>
          <p:cNvSpPr>
            <a:spLocks noGrp="1"/>
          </p:cNvSpPr>
          <p:nvPr>
            <p:ph idx="1"/>
          </p:nvPr>
        </p:nvSpPr>
        <p:spPr>
          <a:xfrm>
            <a:off x="386366" y="1210614"/>
            <a:ext cx="11500834" cy="5647386"/>
          </a:xfrm>
        </p:spPr>
        <p:txBody>
          <a:bodyPr>
            <a:normAutofit fontScale="92500" lnSpcReduction="10000"/>
          </a:bodyPr>
          <a:lstStyle/>
          <a:p>
            <a:pPr marL="0" indent="0" algn="l">
              <a:lnSpc>
                <a:spcPct val="120000"/>
              </a:lnSpc>
              <a:buNone/>
            </a:pPr>
            <a:r>
              <a:rPr lang="en-US" sz="2200" b="1" dirty="0">
                <a:solidFill>
                  <a:srgbClr val="C00000"/>
                </a:solidFill>
                <a:latin typeface="TimesLTPro-Roman"/>
              </a:rPr>
              <a:t>2</a:t>
            </a:r>
            <a:r>
              <a:rPr lang="en-US" sz="2200" b="1" dirty="0">
                <a:solidFill>
                  <a:srgbClr val="000000"/>
                </a:solidFill>
                <a:latin typeface="TimesLTPro-Roman"/>
              </a:rPr>
              <a:t>. </a:t>
            </a:r>
            <a:r>
              <a:rPr lang="en-US" sz="2200" b="1" i="0" u="none" strike="noStrike" baseline="0" dirty="0">
                <a:solidFill>
                  <a:srgbClr val="C00000"/>
                </a:solidFill>
                <a:latin typeface="TimesLTPro-Roman"/>
              </a:rPr>
              <a:t>Selecting advertising media:</a:t>
            </a:r>
          </a:p>
          <a:p>
            <a:pPr algn="l"/>
            <a:r>
              <a:rPr lang="en-US" sz="2200" b="1" i="0" u="none" strike="noStrike" baseline="0" dirty="0">
                <a:solidFill>
                  <a:srgbClr val="0A1F61"/>
                </a:solidFill>
                <a:latin typeface="ArialNarrowMTPro-Bold"/>
              </a:rPr>
              <a:t>Advertising media: </a:t>
            </a:r>
            <a:r>
              <a:rPr lang="en-US" sz="2200" b="0" i="0" u="none" strike="noStrike" baseline="0" dirty="0">
                <a:solidFill>
                  <a:srgbClr val="000000"/>
                </a:solidFill>
                <a:latin typeface="TimesLTPro-Roman"/>
              </a:rPr>
              <a:t>The vehicles through which advertising messages are delivered to their intended audiences.</a:t>
            </a:r>
          </a:p>
          <a:p>
            <a:pPr algn="l"/>
            <a:r>
              <a:rPr lang="en-US" sz="2200" b="0" i="0" u="none" strike="noStrike" baseline="0" dirty="0">
                <a:latin typeface="TimesLTPro-Roman"/>
              </a:rPr>
              <a:t>The major steps in </a:t>
            </a:r>
            <a:r>
              <a:rPr lang="en-US" sz="2200" b="1" i="0" u="none" strike="noStrike" baseline="0" dirty="0">
                <a:latin typeface="TimesLTPro-Bold"/>
              </a:rPr>
              <a:t>advertising media </a:t>
            </a:r>
            <a:r>
              <a:rPr lang="en-US" sz="2200" b="0" i="0" u="none" strike="noStrike" baseline="0" dirty="0">
                <a:latin typeface="TimesLTPro-Roman"/>
              </a:rPr>
              <a:t>selection are:</a:t>
            </a:r>
          </a:p>
          <a:p>
            <a:pPr marL="800100" lvl="2" indent="-342900">
              <a:spcBef>
                <a:spcPts val="1000"/>
              </a:spcBef>
              <a:buFont typeface="+mj-lt"/>
              <a:buAutoNum type="arabicPeriod"/>
            </a:pPr>
            <a:r>
              <a:rPr lang="en-US" sz="2200" dirty="0">
                <a:solidFill>
                  <a:srgbClr val="000000"/>
                </a:solidFill>
                <a:latin typeface="TimesLTPro-Roman"/>
              </a:rPr>
              <a:t>Determining reach, frequency, impact, and engagement; </a:t>
            </a:r>
          </a:p>
          <a:p>
            <a:pPr marL="800100" lvl="2" indent="-342900">
              <a:spcBef>
                <a:spcPts val="1000"/>
              </a:spcBef>
              <a:buFont typeface="+mj-lt"/>
              <a:buAutoNum type="arabicPeriod"/>
            </a:pPr>
            <a:r>
              <a:rPr lang="en-US" sz="2200" dirty="0">
                <a:solidFill>
                  <a:srgbClr val="000000"/>
                </a:solidFill>
                <a:latin typeface="TimesLTPro-Roman"/>
              </a:rPr>
              <a:t>Choosing among major media types;</a:t>
            </a:r>
          </a:p>
          <a:p>
            <a:pPr marL="800100" lvl="2" indent="-342900">
              <a:spcBef>
                <a:spcPts val="1000"/>
              </a:spcBef>
              <a:buFont typeface="+mj-lt"/>
              <a:buAutoNum type="arabicPeriod"/>
            </a:pPr>
            <a:r>
              <a:rPr lang="en-US" sz="2200" dirty="0">
                <a:solidFill>
                  <a:srgbClr val="000000"/>
                </a:solidFill>
                <a:latin typeface="TimesLTPro-Roman"/>
              </a:rPr>
              <a:t>Selecting specific media vehicles; and </a:t>
            </a:r>
          </a:p>
          <a:p>
            <a:pPr marL="800100" lvl="2" indent="-342900">
              <a:spcBef>
                <a:spcPts val="1000"/>
              </a:spcBef>
              <a:buFont typeface="+mj-lt"/>
              <a:buAutoNum type="arabicPeriod"/>
            </a:pPr>
            <a:r>
              <a:rPr lang="en-US" sz="2200" dirty="0">
                <a:solidFill>
                  <a:srgbClr val="000000"/>
                </a:solidFill>
                <a:latin typeface="TimesLTPro-Roman"/>
              </a:rPr>
              <a:t>Choosing media timing.</a:t>
            </a:r>
          </a:p>
          <a:p>
            <a:pPr marL="457200" lvl="2" indent="0" algn="r">
              <a:spcBef>
                <a:spcPts val="1000"/>
              </a:spcBef>
              <a:buNone/>
            </a:pPr>
            <a:r>
              <a:rPr lang="ar-SA" sz="2200" dirty="0">
                <a:solidFill>
                  <a:srgbClr val="000000"/>
                </a:solidFill>
                <a:latin typeface="TimesLTPro-Roman"/>
              </a:rPr>
              <a:t>-اختيار وسائل الإعلان:</a:t>
            </a:r>
          </a:p>
          <a:p>
            <a:pPr marL="457200" lvl="2" indent="0" algn="r">
              <a:spcBef>
                <a:spcPts val="1000"/>
              </a:spcBef>
              <a:buNone/>
            </a:pPr>
            <a:r>
              <a:rPr lang="ar-SA" sz="2200" dirty="0">
                <a:solidFill>
                  <a:srgbClr val="000000"/>
                </a:solidFill>
                <a:latin typeface="TimesLTPro-Roman"/>
              </a:rPr>
              <a:t>-وسائل الإعلان: هي الوسائل التي يتم من خلالها توصيل الرسائل الإعلانية إلى الجمهور المستهدف.</a:t>
            </a:r>
          </a:p>
          <a:p>
            <a:pPr marL="457200" lvl="2" indent="0" algn="r">
              <a:spcBef>
                <a:spcPts val="1000"/>
              </a:spcBef>
              <a:buNone/>
            </a:pPr>
            <a:r>
              <a:rPr lang="ar-SA" sz="2200" dirty="0">
                <a:solidFill>
                  <a:srgbClr val="000000"/>
                </a:solidFill>
                <a:latin typeface="TimesLTPro-Roman"/>
              </a:rPr>
              <a:t>-الخطوات الرئيسية في اختيار وسائل الإعلان هي:</a:t>
            </a:r>
          </a:p>
          <a:p>
            <a:pPr marL="457200" lvl="2" indent="0" algn="r">
              <a:spcBef>
                <a:spcPts val="1000"/>
              </a:spcBef>
              <a:buNone/>
            </a:pPr>
            <a:r>
              <a:rPr lang="ar-SA" sz="2200" dirty="0">
                <a:solidFill>
                  <a:srgbClr val="000000"/>
                </a:solidFill>
                <a:latin typeface="TimesLTPro-Roman"/>
              </a:rPr>
              <a:t>تحديد مدى الوصول والتردد والتأثير والمشاركة؛</a:t>
            </a:r>
          </a:p>
          <a:p>
            <a:pPr marL="457200" lvl="2" indent="0" algn="r">
              <a:spcBef>
                <a:spcPts val="1000"/>
              </a:spcBef>
              <a:buNone/>
            </a:pPr>
            <a:r>
              <a:rPr lang="ar-SA" sz="2200" dirty="0">
                <a:solidFill>
                  <a:srgbClr val="000000"/>
                </a:solidFill>
                <a:latin typeface="TimesLTPro-Roman"/>
              </a:rPr>
              <a:t>الاختيار من بين أنواع الوسائط الرئيسية؛</a:t>
            </a:r>
          </a:p>
          <a:p>
            <a:pPr marL="457200" lvl="2" indent="0" algn="r">
              <a:spcBef>
                <a:spcPts val="1000"/>
              </a:spcBef>
              <a:buNone/>
            </a:pPr>
            <a:r>
              <a:rPr lang="ar-SA" sz="2200" dirty="0">
                <a:solidFill>
                  <a:srgbClr val="000000"/>
                </a:solidFill>
                <a:latin typeface="TimesLTPro-Roman"/>
              </a:rPr>
              <a:t>اختيار وسائل إعلام محددة؛ </a:t>
            </a:r>
          </a:p>
          <a:p>
            <a:pPr marL="457200" lvl="2" indent="0" algn="r">
              <a:spcBef>
                <a:spcPts val="1000"/>
              </a:spcBef>
              <a:buNone/>
            </a:pPr>
            <a:r>
              <a:rPr lang="ar-SA" sz="2200" dirty="0">
                <a:solidFill>
                  <a:srgbClr val="000000"/>
                </a:solidFill>
                <a:latin typeface="TimesLTPro-Roman"/>
              </a:rPr>
              <a:t>واختيار توقيت الوسائط.</a:t>
            </a:r>
            <a:endParaRPr lang="en-US" sz="2200" dirty="0">
              <a:solidFill>
                <a:srgbClr val="000000"/>
              </a:solidFill>
              <a:latin typeface="TimesLTPro-Roman"/>
            </a:endParaRPr>
          </a:p>
        </p:txBody>
      </p:sp>
    </p:spTree>
    <p:extLst>
      <p:ext uri="{BB962C8B-B14F-4D97-AF65-F5344CB8AC3E}">
        <p14:creationId xmlns:p14="http://schemas.microsoft.com/office/powerpoint/2010/main" val="18418545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xmlns="" id="{E7229337-FE43-4959-8837-FEDA1F50BB9A}"/>
              </a:ext>
            </a:extLst>
          </p:cNvPr>
          <p:cNvSpPr>
            <a:spLocks noGrp="1"/>
          </p:cNvSpPr>
          <p:nvPr>
            <p:ph idx="1"/>
          </p:nvPr>
        </p:nvSpPr>
        <p:spPr>
          <a:xfrm>
            <a:off x="0" y="1197736"/>
            <a:ext cx="12191999" cy="5660264"/>
          </a:xfrm>
        </p:spPr>
        <p:txBody>
          <a:bodyPr>
            <a:normAutofit fontScale="92500" lnSpcReduction="10000"/>
          </a:bodyPr>
          <a:lstStyle/>
          <a:p>
            <a:pPr marL="0" indent="0" algn="l">
              <a:lnSpc>
                <a:spcPct val="120000"/>
              </a:lnSpc>
              <a:buNone/>
            </a:pPr>
            <a:r>
              <a:rPr lang="en-US" sz="1800" b="1" dirty="0">
                <a:solidFill>
                  <a:srgbClr val="C00000"/>
                </a:solidFill>
                <a:latin typeface="TimesLTPro-Roman"/>
              </a:rPr>
              <a:t>Determining reach, frequency, impact, and engagement:</a:t>
            </a:r>
          </a:p>
          <a:p>
            <a:pPr algn="l"/>
            <a:r>
              <a:rPr lang="en-US" sz="1800" b="0" i="0" u="none" strike="noStrike" baseline="0" dirty="0">
                <a:latin typeface="TimesLTPro-Roman"/>
              </a:rPr>
              <a:t>To select media, the advertiser must determine the reach and frequency needed to achieve the advertising objectives.</a:t>
            </a:r>
          </a:p>
          <a:p>
            <a:pPr algn="l"/>
            <a:r>
              <a:rPr lang="en-US" sz="1800" b="0" i="1" u="none" strike="noStrike" baseline="0" dirty="0">
                <a:solidFill>
                  <a:srgbClr val="0070C0"/>
                </a:solidFill>
                <a:latin typeface="TimesLTPro-Italic"/>
              </a:rPr>
              <a:t>Reach</a:t>
            </a:r>
            <a:r>
              <a:rPr lang="en-US" sz="1800" b="0" i="1" u="none" strike="noStrike" baseline="0" dirty="0">
                <a:latin typeface="TimesLTPro-Italic"/>
              </a:rPr>
              <a:t> </a:t>
            </a:r>
            <a:r>
              <a:rPr lang="en-US" sz="1800" b="0" i="0" u="none" strike="noStrike" baseline="0" dirty="0">
                <a:latin typeface="TimesLTPro-Roman"/>
              </a:rPr>
              <a:t>is a measure of the </a:t>
            </a:r>
            <a:r>
              <a:rPr lang="en-US" sz="1800" b="0" i="1" u="none" strike="noStrike" baseline="0" dirty="0">
                <a:latin typeface="TimesLTPro-Italic"/>
              </a:rPr>
              <a:t>percentage </a:t>
            </a:r>
            <a:r>
              <a:rPr lang="en-US" sz="1800" b="0" i="0" u="none" strike="noStrike" baseline="0" dirty="0">
                <a:latin typeface="TimesLTPro-Roman"/>
              </a:rPr>
              <a:t>of people in the target market who are exposed to an ad campaign during a given period of time (For example, the advertiser might try to reach 70 percent of the target market during the first three months of a campaign)</a:t>
            </a:r>
          </a:p>
          <a:p>
            <a:pPr algn="l"/>
            <a:r>
              <a:rPr lang="en-US" sz="1800" i="1" dirty="0">
                <a:solidFill>
                  <a:srgbClr val="0070C0"/>
                </a:solidFill>
                <a:latin typeface="TimesLTPro-Italic"/>
              </a:rPr>
              <a:t>Frequency</a:t>
            </a:r>
            <a:r>
              <a:rPr lang="en-US" sz="1800" b="0" i="1" u="none" strike="noStrike" baseline="0" dirty="0">
                <a:latin typeface="TimesLTPro-Italic"/>
              </a:rPr>
              <a:t> </a:t>
            </a:r>
            <a:r>
              <a:rPr lang="en-US" sz="1800" b="0" i="0" u="none" strike="noStrike" baseline="0" dirty="0">
                <a:latin typeface="TimesLTPro-Roman"/>
              </a:rPr>
              <a:t>is a measure of how many </a:t>
            </a:r>
            <a:r>
              <a:rPr lang="en-US" sz="1800" b="0" i="1" u="none" strike="noStrike" baseline="0" dirty="0">
                <a:latin typeface="TimesLTPro-Italic"/>
              </a:rPr>
              <a:t>times </a:t>
            </a:r>
            <a:r>
              <a:rPr lang="en-US" sz="1800" b="0" i="0" u="none" strike="noStrike" baseline="0" dirty="0">
                <a:latin typeface="TimesLTPro-Roman"/>
              </a:rPr>
              <a:t>the average person in the target market is exposed to a message. (For example, the advertiser might want an average exposure frequency of three)</a:t>
            </a:r>
          </a:p>
          <a:p>
            <a:pPr algn="l"/>
            <a:r>
              <a:rPr lang="en-US" sz="1800" b="0" i="0" u="none" strike="noStrike" baseline="0" dirty="0">
                <a:latin typeface="TimesLTPro-Roman"/>
              </a:rPr>
              <a:t>The advertiser also must determine the desired </a:t>
            </a:r>
            <a:r>
              <a:rPr lang="en-US" sz="1800" i="1" dirty="0">
                <a:solidFill>
                  <a:srgbClr val="0070C0"/>
                </a:solidFill>
                <a:latin typeface="TimesLTPro-Italic"/>
              </a:rPr>
              <a:t>media impact</a:t>
            </a:r>
            <a:r>
              <a:rPr lang="en-US" sz="1800" b="0" i="0" u="none" strike="noStrike" baseline="0" dirty="0">
                <a:latin typeface="TimesLTPro-Roman"/>
              </a:rPr>
              <a:t>—the </a:t>
            </a:r>
            <a:r>
              <a:rPr lang="en-US" sz="1800" b="0" i="1" u="none" strike="noStrike" baseline="0" dirty="0">
                <a:latin typeface="TimesLTPro-Italic"/>
              </a:rPr>
              <a:t>qualitative value </a:t>
            </a:r>
            <a:r>
              <a:rPr lang="en-US" sz="1800" b="0" i="0" u="none" strike="noStrike" baseline="0" dirty="0">
                <a:latin typeface="TimesLTPro-Roman"/>
              </a:rPr>
              <a:t>of message exposure through a given medium. </a:t>
            </a:r>
            <a:r>
              <a:rPr lang="en-US" sz="1800" dirty="0">
                <a:latin typeface="TimesLTPro-Roman"/>
              </a:rPr>
              <a:t>(</a:t>
            </a:r>
            <a:r>
              <a:rPr lang="en-US" sz="1800" b="0" i="0" u="none" strike="noStrike" baseline="0" dirty="0">
                <a:latin typeface="TimesLTPro-Roman"/>
              </a:rPr>
              <a:t>For example, television ads or online videos may have more impact than radio messages because they use sight, motion, </a:t>
            </a:r>
            <a:r>
              <a:rPr lang="en-US" sz="1800" b="0" i="1" u="none" strike="noStrike" baseline="0" dirty="0">
                <a:latin typeface="TimesLTPro-Italic"/>
              </a:rPr>
              <a:t>and </a:t>
            </a:r>
            <a:r>
              <a:rPr lang="en-US" sz="1800" b="0" i="0" u="none" strike="noStrike" baseline="0" dirty="0">
                <a:latin typeface="TimesLTPro-Roman"/>
              </a:rPr>
              <a:t>sound).</a:t>
            </a:r>
          </a:p>
          <a:p>
            <a:pPr algn="l"/>
            <a:r>
              <a:rPr lang="en-US" sz="1800" b="0" i="0" u="none" strike="noStrike" baseline="0" dirty="0">
                <a:latin typeface="TimesLTPro-Roman"/>
              </a:rPr>
              <a:t>The advertiser wants to choose media that will </a:t>
            </a:r>
            <a:r>
              <a:rPr lang="en-US" sz="1800" i="1" dirty="0">
                <a:solidFill>
                  <a:srgbClr val="0070C0"/>
                </a:solidFill>
                <a:latin typeface="TimesLTPro-Italic"/>
              </a:rPr>
              <a:t>engage</a:t>
            </a:r>
            <a:r>
              <a:rPr lang="en-US" sz="1800" b="0" i="1" u="none" strike="noStrike" baseline="0" dirty="0">
                <a:latin typeface="TimesLTPro-Italic"/>
              </a:rPr>
              <a:t> </a:t>
            </a:r>
            <a:r>
              <a:rPr lang="en-US" sz="1800" b="0" i="0" u="none" strike="noStrike" baseline="0" dirty="0">
                <a:latin typeface="TimesLTPro-Roman"/>
              </a:rPr>
              <a:t>consumers rather than simply reach them.</a:t>
            </a:r>
          </a:p>
          <a:p>
            <a:pPr marL="0" indent="0" algn="r">
              <a:buNone/>
            </a:pPr>
            <a:r>
              <a:rPr lang="ar-SA" sz="1800" b="1" dirty="0">
                <a:solidFill>
                  <a:srgbClr val="000000"/>
                </a:solidFill>
                <a:latin typeface="TimesLTPro-Roman"/>
              </a:rPr>
              <a:t>تحديد مدى الوصول والتكرار والتأثير والتفاعل:</a:t>
            </a:r>
          </a:p>
          <a:p>
            <a:pPr marL="0" indent="0" algn="r">
              <a:buNone/>
            </a:pPr>
            <a:r>
              <a:rPr lang="ar-SA" sz="1800" b="1" dirty="0">
                <a:solidFill>
                  <a:srgbClr val="000000"/>
                </a:solidFill>
                <a:latin typeface="TimesLTPro-Roman"/>
              </a:rPr>
              <a:t>لتحديد الوسائط، يجب على المعلن تحديد مدى الوصول والتكرار اللازمين لتحقيق أهداف الإعلان.</a:t>
            </a:r>
          </a:p>
          <a:p>
            <a:pPr marL="0" indent="0" algn="r">
              <a:buNone/>
            </a:pPr>
            <a:r>
              <a:rPr lang="ar-SA" sz="1800" b="1" dirty="0">
                <a:solidFill>
                  <a:srgbClr val="000000"/>
                </a:solidFill>
                <a:latin typeface="TimesLTPro-Roman"/>
              </a:rPr>
              <a:t>يعد مدى الوصول مقياسًا لنسبة الأشخاص في السوق المستهدفة الذين يتعرضون لحملة إعلانية خلال فترة زمنية معينة (على سبيل المثال، قد يحاول المعلن الوصول إلى 70 بالمائة من السوق المستهدفة خلال الأشهر الثلاثة الأولى من الحملة)</a:t>
            </a:r>
          </a:p>
          <a:p>
            <a:pPr marL="0" indent="0" algn="r">
              <a:buNone/>
            </a:pPr>
            <a:r>
              <a:rPr lang="ar-SA" sz="1800" b="1" dirty="0">
                <a:solidFill>
                  <a:srgbClr val="000000"/>
                </a:solidFill>
                <a:latin typeface="TimesLTPro-Roman"/>
              </a:rPr>
              <a:t>يعد التكرار مقياسًا لعدد المرات التي يتعرض فيها الشخص العادي في السوق المستهدفة لرسالة ما. (على سبيل المثال، قد يرغب المعلن في متوسط ​​تكرار التعرض ثلاث مرات)</a:t>
            </a:r>
          </a:p>
          <a:p>
            <a:pPr marL="0" indent="0" algn="r">
              <a:buNone/>
            </a:pPr>
            <a:r>
              <a:rPr lang="ar-SA" sz="1800" b="1" dirty="0">
                <a:solidFill>
                  <a:srgbClr val="000000"/>
                </a:solidFill>
                <a:latin typeface="TimesLTPro-Roman"/>
              </a:rPr>
              <a:t>يجب على المعلن أيضًا تحديد التأثير الإعلامي المطلوب - القيمة النوعية لتعرض الرسالة من خلال وسيلة معينة. (على سبيل المثال، قد يكون للإعلانات التلفزيونية أو مقاطع الفيديو عبر الإنترنت تأثير أكبر من الرسائل الإذاعية لأنها تستخدم البصر والحركة والصوت).</a:t>
            </a:r>
          </a:p>
          <a:p>
            <a:pPr marL="0" indent="0" algn="r">
              <a:buNone/>
            </a:pPr>
            <a:r>
              <a:rPr lang="ar-SA" sz="1800" b="1" dirty="0">
                <a:solidFill>
                  <a:srgbClr val="000000"/>
                </a:solidFill>
                <a:latin typeface="TimesLTPro-Roman"/>
              </a:rPr>
              <a:t>يريد المعلن اختيار الوسائط التي ستجذب المستهلكين بدلاً من مجرد الوصول إليهم.</a:t>
            </a:r>
            <a:endParaRPr lang="en-US" sz="1800" b="1" dirty="0">
              <a:solidFill>
                <a:srgbClr val="000000"/>
              </a:solidFill>
              <a:latin typeface="TimesLTPro-Roman"/>
            </a:endParaRPr>
          </a:p>
        </p:txBody>
      </p:sp>
    </p:spTree>
    <p:extLst>
      <p:ext uri="{BB962C8B-B14F-4D97-AF65-F5344CB8AC3E}">
        <p14:creationId xmlns:p14="http://schemas.microsoft.com/office/powerpoint/2010/main" val="37804910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xmlns="" id="{E7229337-FE43-4959-8837-FEDA1F50BB9A}"/>
              </a:ext>
            </a:extLst>
          </p:cNvPr>
          <p:cNvSpPr>
            <a:spLocks noGrp="1"/>
          </p:cNvSpPr>
          <p:nvPr>
            <p:ph idx="1"/>
          </p:nvPr>
        </p:nvSpPr>
        <p:spPr>
          <a:xfrm>
            <a:off x="1289221" y="1530326"/>
            <a:ext cx="9613557" cy="432488"/>
          </a:xfrm>
        </p:spPr>
        <p:txBody>
          <a:bodyPr>
            <a:normAutofit/>
          </a:bodyPr>
          <a:lstStyle/>
          <a:p>
            <a:pPr marL="0" lvl="1" indent="0">
              <a:lnSpc>
                <a:spcPct val="120000"/>
              </a:lnSpc>
              <a:spcBef>
                <a:spcPts val="1000"/>
              </a:spcBef>
              <a:buNone/>
            </a:pPr>
            <a:r>
              <a:rPr lang="en-US" sz="2000" b="1" dirty="0">
                <a:solidFill>
                  <a:srgbClr val="C00000"/>
                </a:solidFill>
                <a:latin typeface="TimesLTPro-Roman"/>
              </a:rPr>
              <a:t>Choosing among major media types </a:t>
            </a:r>
            <a:r>
              <a:rPr lang="ar-SA" sz="2000" b="1" dirty="0">
                <a:solidFill>
                  <a:srgbClr val="C00000"/>
                </a:solidFill>
                <a:latin typeface="TimesLTPro-Roman"/>
              </a:rPr>
              <a:t>الاختيار بين أنواع الوسائط الرئيسية</a:t>
            </a:r>
            <a:endParaRPr lang="en-US" sz="2000" b="1" dirty="0">
              <a:solidFill>
                <a:srgbClr val="C00000"/>
              </a:solidFill>
              <a:latin typeface="TimesLTPro-Roman"/>
            </a:endParaRPr>
          </a:p>
        </p:txBody>
      </p:sp>
      <p:pic>
        <p:nvPicPr>
          <p:cNvPr id="5" name="Picture 4">
            <a:extLst>
              <a:ext uri="{FF2B5EF4-FFF2-40B4-BE49-F238E27FC236}">
                <a16:creationId xmlns:a16="http://schemas.microsoft.com/office/drawing/2014/main" xmlns="" id="{2E363FF9-6757-4C5C-9B82-BC4DF3696DB7}"/>
              </a:ext>
            </a:extLst>
          </p:cNvPr>
          <p:cNvPicPr>
            <a:picLocks noChangeAspect="1"/>
          </p:cNvPicPr>
          <p:nvPr/>
        </p:nvPicPr>
        <p:blipFill>
          <a:blip r:embed="rId3"/>
          <a:stretch>
            <a:fillRect/>
          </a:stretch>
        </p:blipFill>
        <p:spPr>
          <a:xfrm>
            <a:off x="1806531" y="2111204"/>
            <a:ext cx="8010525" cy="4019550"/>
          </a:xfrm>
          <a:prstGeom prst="rect">
            <a:avLst/>
          </a:prstGeom>
        </p:spPr>
      </p:pic>
    </p:spTree>
    <p:extLst>
      <p:ext uri="{BB962C8B-B14F-4D97-AF65-F5344CB8AC3E}">
        <p14:creationId xmlns:p14="http://schemas.microsoft.com/office/powerpoint/2010/main" val="38401446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0E0116-0D1E-45C3-A9BA-58AA888BB977}"/>
              </a:ext>
            </a:extLst>
          </p:cNvPr>
          <p:cNvSpPr>
            <a:spLocks noGrp="1"/>
          </p:cNvSpPr>
          <p:nvPr>
            <p:ph type="title"/>
          </p:nvPr>
        </p:nvSpPr>
        <p:spPr>
          <a:xfrm>
            <a:off x="2320121" y="204763"/>
            <a:ext cx="9170158" cy="1325563"/>
          </a:xfrm>
        </p:spPr>
        <p:txBody>
          <a:bodyPr>
            <a:normAutofit/>
          </a:bodyPr>
          <a:lstStyle/>
          <a:p>
            <a:r>
              <a:rPr lang="en-US" sz="3200" dirty="0">
                <a:latin typeface="ArialNarrowMTPro-Bold"/>
              </a:rPr>
              <a:t>Developing </a:t>
            </a:r>
            <a:r>
              <a:rPr lang="en-US" sz="3200" b="1" i="0" u="none" strike="noStrike" baseline="0" dirty="0">
                <a:latin typeface="ArialNarrowMTPro-Bold"/>
              </a:rPr>
              <a:t>advertising strategy</a:t>
            </a:r>
            <a:endParaRPr lang="en-US" sz="6600" dirty="0"/>
          </a:p>
        </p:txBody>
      </p:sp>
      <p:sp>
        <p:nvSpPr>
          <p:cNvPr id="3" name="Content Placeholder 2">
            <a:extLst>
              <a:ext uri="{FF2B5EF4-FFF2-40B4-BE49-F238E27FC236}">
                <a16:creationId xmlns:a16="http://schemas.microsoft.com/office/drawing/2014/main" xmlns="" id="{E7229337-FE43-4959-8837-FEDA1F50BB9A}"/>
              </a:ext>
            </a:extLst>
          </p:cNvPr>
          <p:cNvSpPr>
            <a:spLocks noGrp="1"/>
          </p:cNvSpPr>
          <p:nvPr>
            <p:ph idx="1"/>
          </p:nvPr>
        </p:nvSpPr>
        <p:spPr>
          <a:xfrm>
            <a:off x="115910" y="1197735"/>
            <a:ext cx="6593810" cy="5161161"/>
          </a:xfrm>
        </p:spPr>
        <p:txBody>
          <a:bodyPr>
            <a:normAutofit/>
          </a:bodyPr>
          <a:lstStyle/>
          <a:p>
            <a:pPr marL="0" lvl="1" indent="0">
              <a:spcBef>
                <a:spcPts val="1000"/>
              </a:spcBef>
              <a:buNone/>
            </a:pPr>
            <a:r>
              <a:rPr lang="en-US" sz="2000" b="1" dirty="0">
                <a:solidFill>
                  <a:srgbClr val="C00000"/>
                </a:solidFill>
                <a:latin typeface="TimesLTPro-Roman"/>
              </a:rPr>
              <a:t>Selecting specific media vehicles</a:t>
            </a:r>
          </a:p>
          <a:p>
            <a:pPr marL="342900" lvl="1" indent="-342900">
              <a:lnSpc>
                <a:spcPct val="100000"/>
              </a:lnSpc>
              <a:spcBef>
                <a:spcPts val="1000"/>
              </a:spcBef>
            </a:pPr>
            <a:r>
              <a:rPr lang="en-US" sz="2000" dirty="0">
                <a:latin typeface="TimesLTPro-Roman"/>
              </a:rPr>
              <a:t>Media planners must also choose the best media vehicles—specific media within each general media type.</a:t>
            </a:r>
          </a:p>
          <a:p>
            <a:pPr marL="342900" lvl="1" indent="-342900">
              <a:lnSpc>
                <a:spcPct val="100000"/>
              </a:lnSpc>
              <a:spcBef>
                <a:spcPts val="1000"/>
              </a:spcBef>
            </a:pPr>
            <a:r>
              <a:rPr lang="en-US" sz="2000" dirty="0">
                <a:latin typeface="TimesLTPro-Roman"/>
              </a:rPr>
              <a:t>They look at cost (producing and broadcasting), reach, audience quality, audience engagement, the vehicle’s editorial quality…</a:t>
            </a:r>
          </a:p>
          <a:p>
            <a:pPr marL="0" lvl="1" indent="0" algn="r">
              <a:lnSpc>
                <a:spcPct val="100000"/>
              </a:lnSpc>
              <a:spcBef>
                <a:spcPts val="1000"/>
              </a:spcBef>
              <a:buNone/>
            </a:pPr>
            <a:r>
              <a:rPr lang="ar-SA" sz="2000" dirty="0">
                <a:latin typeface="TimesLTPro-Roman"/>
              </a:rPr>
              <a:t>اختيار وسائل إعلامية محددة</a:t>
            </a:r>
          </a:p>
          <a:p>
            <a:pPr marL="0" lvl="1" indent="0" algn="r">
              <a:lnSpc>
                <a:spcPct val="100000"/>
              </a:lnSpc>
              <a:spcBef>
                <a:spcPts val="1000"/>
              </a:spcBef>
              <a:buNone/>
            </a:pPr>
            <a:r>
              <a:rPr lang="ar-SA" sz="2000" dirty="0">
                <a:latin typeface="TimesLTPro-Roman"/>
              </a:rPr>
              <a:t>يتعين على مخططي وسائل الإعلام أيضًا اختيار أفضل وسائل الإعلام ــ وسائل إعلام محددة ضمن كل نوع من أنواع وسائل الإعلام العامة.</a:t>
            </a:r>
          </a:p>
          <a:p>
            <a:pPr marL="0" lvl="1" indent="0" algn="r">
              <a:lnSpc>
                <a:spcPct val="100000"/>
              </a:lnSpc>
              <a:spcBef>
                <a:spcPts val="1000"/>
              </a:spcBef>
              <a:buNone/>
            </a:pPr>
            <a:r>
              <a:rPr lang="ar-SA" sz="2000" dirty="0">
                <a:latin typeface="TimesLTPro-Roman"/>
              </a:rPr>
              <a:t>وينظرون إلى التكلفة (الإنتاج والبث)، والوصول، وجودة الجمهور، وتفاعل الجمهور، والجودة التحريرية للوسيلة...</a:t>
            </a:r>
            <a:endParaRPr lang="en-US" sz="2000" dirty="0">
              <a:latin typeface="TimesLTPro-Roman"/>
            </a:endParaRPr>
          </a:p>
        </p:txBody>
      </p:sp>
      <p:pic>
        <p:nvPicPr>
          <p:cNvPr id="4" name="Picture 3">
            <a:extLst>
              <a:ext uri="{FF2B5EF4-FFF2-40B4-BE49-F238E27FC236}">
                <a16:creationId xmlns:a16="http://schemas.microsoft.com/office/drawing/2014/main" xmlns="" id="{100EB105-F202-4E42-BAFD-517F86412EFA}"/>
              </a:ext>
            </a:extLst>
          </p:cNvPr>
          <p:cNvPicPr>
            <a:picLocks noChangeAspect="1"/>
          </p:cNvPicPr>
          <p:nvPr/>
        </p:nvPicPr>
        <p:blipFill>
          <a:blip r:embed="rId2"/>
          <a:stretch>
            <a:fillRect/>
          </a:stretch>
        </p:blipFill>
        <p:spPr>
          <a:xfrm>
            <a:off x="6905200" y="1867935"/>
            <a:ext cx="4762500" cy="2790825"/>
          </a:xfrm>
          <a:prstGeom prst="rect">
            <a:avLst/>
          </a:prstGeom>
        </p:spPr>
      </p:pic>
    </p:spTree>
    <p:extLst>
      <p:ext uri="{BB962C8B-B14F-4D97-AF65-F5344CB8AC3E}">
        <p14:creationId xmlns:p14="http://schemas.microsoft.com/office/powerpoint/2010/main" val="7751016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E7229337-FE43-4959-8837-FEDA1F50BB9A}"/>
              </a:ext>
            </a:extLst>
          </p:cNvPr>
          <p:cNvSpPr>
            <a:spLocks noGrp="1"/>
          </p:cNvSpPr>
          <p:nvPr>
            <p:ph idx="1"/>
          </p:nvPr>
        </p:nvSpPr>
        <p:spPr>
          <a:xfrm>
            <a:off x="366338" y="2064738"/>
            <a:ext cx="3990125" cy="3785419"/>
          </a:xfrm>
        </p:spPr>
        <p:txBody>
          <a:bodyPr>
            <a:normAutofit/>
          </a:bodyPr>
          <a:lstStyle/>
          <a:p>
            <a:pPr marL="0" lvl="1" indent="0">
              <a:spcBef>
                <a:spcPts val="1000"/>
              </a:spcBef>
              <a:buNone/>
            </a:pPr>
            <a:r>
              <a:rPr lang="en-US" b="1" dirty="0">
                <a:solidFill>
                  <a:srgbClr val="C00000"/>
                </a:solidFill>
                <a:latin typeface="TimesLTPro-Roman"/>
              </a:rPr>
              <a:t>Deciding on media timing.</a:t>
            </a:r>
          </a:p>
          <a:p>
            <a:r>
              <a:rPr lang="en-US" sz="2400" dirty="0">
                <a:latin typeface="TimesLTPro-Roman"/>
              </a:rPr>
              <a:t>An advertiser must also </a:t>
            </a:r>
            <a:r>
              <a:rPr lang="en-US" sz="2400" b="0" i="0" u="none" strike="noStrike" baseline="0" dirty="0">
                <a:latin typeface="TimesLTPro-Roman"/>
              </a:rPr>
              <a:t>decide how to schedule the advertising over time.</a:t>
            </a:r>
          </a:p>
          <a:p>
            <a:pPr marL="0" indent="0" algn="r">
              <a:buNone/>
            </a:pPr>
            <a:r>
              <a:rPr lang="ar-SA" sz="2400" b="1" dirty="0">
                <a:latin typeface="TimesLTPro-Roman"/>
              </a:rPr>
              <a:t>تحديد توقيت عرض الإعلانات.</a:t>
            </a:r>
          </a:p>
          <a:p>
            <a:pPr marL="0" indent="0" algn="r">
              <a:buNone/>
            </a:pPr>
            <a:r>
              <a:rPr lang="ar-SA" sz="2400" b="1" dirty="0">
                <a:latin typeface="TimesLTPro-Roman"/>
              </a:rPr>
              <a:t>يجب على المعلن أيضًا أن يقرر كيفية جدولة الإعلان على مدار الوقت.</a:t>
            </a:r>
            <a:endParaRPr lang="en-US" sz="2400" b="1" dirty="0">
              <a:latin typeface="TimesLTPro-Roman"/>
            </a:endParaRPr>
          </a:p>
        </p:txBody>
      </p:sp>
      <p:pic>
        <p:nvPicPr>
          <p:cNvPr id="7" name="Picture 6">
            <a:extLst>
              <a:ext uri="{FF2B5EF4-FFF2-40B4-BE49-F238E27FC236}">
                <a16:creationId xmlns:a16="http://schemas.microsoft.com/office/drawing/2014/main" xmlns="" id="{9DC6E6CF-EB9E-48B1-92D8-31E7EA3950AC}"/>
              </a:ext>
            </a:extLst>
          </p:cNvPr>
          <p:cNvPicPr>
            <a:picLocks noChangeAspect="1"/>
          </p:cNvPicPr>
          <p:nvPr/>
        </p:nvPicPr>
        <p:blipFill>
          <a:blip r:embed="rId2"/>
          <a:stretch>
            <a:fillRect/>
          </a:stretch>
        </p:blipFill>
        <p:spPr>
          <a:xfrm>
            <a:off x="5405862" y="1004596"/>
            <a:ext cx="6019331" cy="4845561"/>
          </a:xfrm>
          <a:prstGeom prst="rect">
            <a:avLst/>
          </a:prstGeom>
          <a:effectLst/>
        </p:spPr>
      </p:pic>
      <p:sp>
        <p:nvSpPr>
          <p:cNvPr id="10" name="TextBox 9">
            <a:extLst>
              <a:ext uri="{FF2B5EF4-FFF2-40B4-BE49-F238E27FC236}">
                <a16:creationId xmlns:a16="http://schemas.microsoft.com/office/drawing/2014/main" xmlns="" id="{E0D4CF70-CB40-4307-B0FD-C48EC2AB3A95}"/>
              </a:ext>
            </a:extLst>
          </p:cNvPr>
          <p:cNvSpPr txBox="1"/>
          <p:nvPr/>
        </p:nvSpPr>
        <p:spPr>
          <a:xfrm>
            <a:off x="8775031" y="956470"/>
            <a:ext cx="786063" cy="369332"/>
          </a:xfrm>
          <a:prstGeom prst="rect">
            <a:avLst/>
          </a:prstGeom>
          <a:noFill/>
        </p:spPr>
        <p:txBody>
          <a:bodyPr wrap="square" rtlCol="0">
            <a:spAutoFit/>
          </a:bodyPr>
          <a:lstStyle/>
          <a:p>
            <a:r>
              <a:rPr lang="en-US" b="1" dirty="0"/>
              <a:t>2022</a:t>
            </a:r>
          </a:p>
        </p:txBody>
      </p:sp>
    </p:spTree>
    <p:extLst>
      <p:ext uri="{BB962C8B-B14F-4D97-AF65-F5344CB8AC3E}">
        <p14:creationId xmlns:p14="http://schemas.microsoft.com/office/powerpoint/2010/main" val="7787493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5743AB4-DA1F-4239-8E38-78FF63BD0EA1}"/>
              </a:ext>
            </a:extLst>
          </p:cNvPr>
          <p:cNvSpPr>
            <a:spLocks noGrp="1"/>
          </p:cNvSpPr>
          <p:nvPr>
            <p:ph idx="1"/>
          </p:nvPr>
        </p:nvSpPr>
        <p:spPr>
          <a:xfrm>
            <a:off x="90152" y="1017430"/>
            <a:ext cx="12101848" cy="5840569"/>
          </a:xfrm>
        </p:spPr>
        <p:txBody>
          <a:bodyPr>
            <a:normAutofit lnSpcReduction="10000"/>
          </a:bodyPr>
          <a:lstStyle/>
          <a:p>
            <a:pPr algn="l"/>
            <a:r>
              <a:rPr lang="en-US" sz="2000" b="1" i="0" u="none" strike="noStrike" baseline="0" dirty="0">
                <a:solidFill>
                  <a:srgbClr val="0A1F61"/>
                </a:solidFill>
                <a:latin typeface="ArialNarrowMTPro-Bold"/>
              </a:rPr>
              <a:t>Return on advertising investment: </a:t>
            </a:r>
            <a:r>
              <a:rPr lang="en-US" sz="2000" b="0" i="0" u="none" strike="noStrike" baseline="0" dirty="0">
                <a:solidFill>
                  <a:srgbClr val="000000"/>
                </a:solidFill>
                <a:latin typeface="TimesLTPro-Roman"/>
              </a:rPr>
              <a:t>The net return on advertising investment divided by the costs of the advertising investment.</a:t>
            </a:r>
            <a:endParaRPr lang="en-US" sz="2000" b="0" i="0" u="none" strike="noStrike" baseline="0" dirty="0">
              <a:latin typeface="TimesLTPro-Roman"/>
            </a:endParaRPr>
          </a:p>
          <a:p>
            <a:pPr algn="l"/>
            <a:r>
              <a:rPr lang="en-US" sz="2000" b="0" i="0" u="none" strike="noStrike" baseline="0" dirty="0">
                <a:latin typeface="TimesLTPro-Roman"/>
              </a:rPr>
              <a:t>Advertisers should regularly evaluate two types of advertising results: the communication effects and the sales and profit effects. </a:t>
            </a:r>
          </a:p>
          <a:p>
            <a:pPr algn="l"/>
            <a:r>
              <a:rPr lang="en-US" sz="2000" b="0" i="0" u="none" strike="noStrike" baseline="0" dirty="0">
                <a:latin typeface="TimesLTPro-Roman"/>
              </a:rPr>
              <a:t>Measuring the </a:t>
            </a:r>
            <a:r>
              <a:rPr lang="en-US" sz="2000" b="0" i="1" u="none" strike="noStrike" baseline="0" dirty="0">
                <a:solidFill>
                  <a:srgbClr val="960000"/>
                </a:solidFill>
                <a:latin typeface="TimesLTPro-Italic"/>
              </a:rPr>
              <a:t>communication</a:t>
            </a:r>
            <a:r>
              <a:rPr lang="en-US" sz="2000" b="0" i="1" u="none" strike="noStrike" baseline="0" dirty="0">
                <a:latin typeface="TimesLTPro-Italic"/>
              </a:rPr>
              <a:t> </a:t>
            </a:r>
            <a:r>
              <a:rPr lang="en-US" sz="2000" b="0" i="1" u="none" strike="noStrike" baseline="0" dirty="0">
                <a:solidFill>
                  <a:srgbClr val="960000"/>
                </a:solidFill>
                <a:latin typeface="TimesLTPro-Italic"/>
              </a:rPr>
              <a:t>effects</a:t>
            </a:r>
            <a:r>
              <a:rPr lang="en-US" sz="2000" b="0" i="1" u="none" strike="noStrike" baseline="0" dirty="0">
                <a:latin typeface="TimesLTPro-Italic"/>
              </a:rPr>
              <a:t> </a:t>
            </a:r>
            <a:r>
              <a:rPr lang="en-US" sz="2000" b="0" i="0" u="none" strike="noStrike" baseline="0" dirty="0">
                <a:latin typeface="TimesLTPro-Roman"/>
              </a:rPr>
              <a:t>of an ad or ad campaign tells whether the ads and media are communicating the ad message well. Individual ads can be tested before or after they are run.</a:t>
            </a:r>
          </a:p>
          <a:p>
            <a:pPr algn="l"/>
            <a:r>
              <a:rPr lang="en-US" sz="2000" i="1" dirty="0">
                <a:solidFill>
                  <a:srgbClr val="960000"/>
                </a:solidFill>
                <a:latin typeface="TimesLTPro-Italic"/>
              </a:rPr>
              <a:t>S</a:t>
            </a:r>
            <a:r>
              <a:rPr lang="en-US" sz="2000" b="0" i="1" u="none" strike="noStrike" baseline="0" dirty="0">
                <a:solidFill>
                  <a:srgbClr val="960000"/>
                </a:solidFill>
                <a:latin typeface="TimesLTPro-Italic"/>
              </a:rPr>
              <a:t>ales and profit </a:t>
            </a:r>
            <a:r>
              <a:rPr lang="en-US" sz="2000" b="0" i="0" u="none" strike="noStrike" baseline="0" dirty="0">
                <a:latin typeface="TimesLTPro-Roman"/>
              </a:rPr>
              <a:t>effects of advertising and other content are often much harder to measure. One way to measure the sales and profit effects of advertising is to compare past sales and profits with past advertising expenditures. Another way is through experiments. For example, to test the effects of different advertising spending levels, Coca-Cola could vary the amount it spends on advertising in different market areas and measure the differences in the resulting sales and profit levels.</a:t>
            </a:r>
          </a:p>
          <a:p>
            <a:pPr marL="0" indent="0" algn="r">
              <a:buNone/>
            </a:pPr>
            <a:r>
              <a:rPr lang="ar-SA" sz="2000" dirty="0"/>
              <a:t>العائد على الاستثمار في الإعلانات: العائد الصافي على الاستثمار في الإعلانات مقسومًا على تكاليف الاستثمار في الإعلانات.</a:t>
            </a:r>
          </a:p>
          <a:p>
            <a:pPr marL="0" indent="0" algn="r">
              <a:buNone/>
            </a:pPr>
            <a:r>
              <a:rPr lang="ar-SA" sz="2000" dirty="0"/>
              <a:t>ينبغي للمعلنين تقييم نوعين من نتائج الإعلانات بشكل منتظم: تأثيرات الاتصال وتأثيرات المبيعات والأرباح.</a:t>
            </a:r>
          </a:p>
          <a:p>
            <a:pPr marL="0" indent="0" algn="r">
              <a:buNone/>
            </a:pPr>
            <a:r>
              <a:rPr lang="ar-SA" sz="2000" dirty="0"/>
              <a:t>إن قياس تأثيرات الاتصال لإعلان أو حملة إعلانية يخبرنا ما إذا كانت الإعلانات والوسائط تنقل رسالة الإعلان بشكل جيد. ويمكن اختبار الإعلانات الفردية قبل أو بعد تشغيلها.</a:t>
            </a:r>
          </a:p>
          <a:p>
            <a:pPr marL="0" indent="0" algn="r">
              <a:buNone/>
            </a:pPr>
            <a:r>
              <a:rPr lang="ar-SA" sz="2000" dirty="0"/>
              <a:t>غالبًا ما يكون قياس تأثيرات المبيعات والأرباح للإعلانات والمحتوى الآخر أصعب كثيرًا. إحدى الطرق لقياس تأثيرات المبيعات والأرباح للإعلانات هي مقارنة المبيعات والأرباح السابقة بنفقات الإعلان السابقة. طريقة أخرى هي من خلال التجارب. على سبيل المثال، لاختبار تأثيرات مستويات الإنفاق الإعلاني المختلفة، يمكن لشركة كوكاكولا تغيير المبلغ الذي تنفقه على الإعلان في مناطق السوق المختلفة وقياس الاختلافات في مستويات المبيعات والأرباح الناتجة.</a:t>
            </a:r>
            <a:endParaRPr lang="en-US" sz="2000" dirty="0"/>
          </a:p>
        </p:txBody>
      </p:sp>
      <p:sp>
        <p:nvSpPr>
          <p:cNvPr id="5" name="TextBox 4">
            <a:extLst>
              <a:ext uri="{FF2B5EF4-FFF2-40B4-BE49-F238E27FC236}">
                <a16:creationId xmlns:a16="http://schemas.microsoft.com/office/drawing/2014/main" xmlns="" id="{E1D8E3CC-7A81-4937-AB97-3DE44332DAF3}"/>
              </a:ext>
            </a:extLst>
          </p:cNvPr>
          <p:cNvSpPr txBox="1"/>
          <p:nvPr/>
        </p:nvSpPr>
        <p:spPr>
          <a:xfrm>
            <a:off x="2366211" y="206596"/>
            <a:ext cx="9633284" cy="707886"/>
          </a:xfrm>
          <a:prstGeom prst="rect">
            <a:avLst/>
          </a:prstGeom>
          <a:solidFill>
            <a:schemeClr val="bg1"/>
          </a:solidFill>
          <a:ln>
            <a:noFill/>
          </a:ln>
        </p:spPr>
        <p:txBody>
          <a:bodyPr wrap="square">
            <a:spAutoFit/>
          </a:bodyPr>
          <a:lstStyle/>
          <a:p>
            <a:pPr algn="ctr"/>
            <a:r>
              <a:rPr lang="en-US" sz="2000" b="1" dirty="0">
                <a:latin typeface="ArialNarrowMTPro-Bold"/>
                <a:ea typeface="+mj-ea"/>
                <a:cs typeface="+mj-cs"/>
              </a:rPr>
              <a:t>Evaluating advertising effectiveness and the return on advertising investment</a:t>
            </a:r>
          </a:p>
          <a:p>
            <a:pPr algn="ctr"/>
            <a:r>
              <a:rPr lang="ar-SA" sz="2000" b="1" dirty="0">
                <a:latin typeface="ArialNarrowMTPro-Bold"/>
                <a:ea typeface="+mj-ea"/>
                <a:cs typeface="+mj-cs"/>
              </a:rPr>
              <a:t>تقييم فعالية الإعلان وعائد الاستثمار الإعلاني</a:t>
            </a:r>
            <a:endParaRPr lang="en-US" sz="2000" b="1" dirty="0">
              <a:latin typeface="ArialNarrowMTPro-Bold"/>
              <a:ea typeface="+mj-ea"/>
              <a:cs typeface="+mj-cs"/>
            </a:endParaRPr>
          </a:p>
        </p:txBody>
      </p:sp>
    </p:spTree>
    <p:extLst>
      <p:ext uri="{BB962C8B-B14F-4D97-AF65-F5344CB8AC3E}">
        <p14:creationId xmlns:p14="http://schemas.microsoft.com/office/powerpoint/2010/main" val="40758238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6C12EA0-C278-4F24-BB69-840A499C550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6E68633-1048-44FF-93E0-78E83C8267E0}">
  <ds:schemaRefs>
    <ds:schemaRef ds:uri="http://schemas.microsoft.com/sharepoint/v3/contenttype/forms"/>
  </ds:schemaRefs>
</ds:datastoreItem>
</file>

<file path=customXml/itemProps3.xml><?xml version="1.0" encoding="utf-8"?>
<ds:datastoreItem xmlns:ds="http://schemas.openxmlformats.org/officeDocument/2006/customXml" ds:itemID="{C90FDB88-6B9F-439E-A0B3-3B545F9ED89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131</TotalTime>
  <Words>5051</Words>
  <Application>Microsoft Office PowerPoint</Application>
  <PresentationFormat>مخصص</PresentationFormat>
  <Paragraphs>364</Paragraphs>
  <Slides>47</Slides>
  <Notes>5</Notes>
  <HiddenSlides>0</HiddenSlides>
  <MMClips>7</MMClips>
  <ScaleCrop>false</ScaleCrop>
  <HeadingPairs>
    <vt:vector size="4" baseType="variant">
      <vt:variant>
        <vt:lpstr>نسق</vt:lpstr>
      </vt:variant>
      <vt:variant>
        <vt:i4>1</vt:i4>
      </vt:variant>
      <vt:variant>
        <vt:lpstr>عناوين الشرائح</vt:lpstr>
      </vt:variant>
      <vt:variant>
        <vt:i4>47</vt:i4>
      </vt:variant>
    </vt:vector>
  </HeadingPairs>
  <TitlesOfParts>
    <vt:vector size="48" baseType="lpstr">
      <vt:lpstr>Office Theme</vt:lpstr>
      <vt:lpstr>عرض تقديمي في PowerPoint</vt:lpstr>
      <vt:lpstr>CONTENT</vt:lpstr>
      <vt:lpstr> 1. Defining Promotion </vt:lpstr>
      <vt:lpstr>From Promotion to IMC من الترويج إلى الاتصالات التسويقية المتكاملة</vt:lpstr>
      <vt:lpstr>2. Integrated Marketing communications</vt:lpstr>
      <vt:lpstr>3. The Promotion Mix المزيج الترويجي      </vt:lpstr>
      <vt:lpstr>4. The nature of each promotion tool طبيعة كل أداة ترويجية</vt:lpstr>
      <vt:lpstr>4. The nature of each promotion tool</vt:lpstr>
      <vt:lpstr>Example extended tv ad</vt:lpstr>
      <vt:lpstr>Example extended tv ad​</vt:lpstr>
      <vt:lpstr>4. The nature of each promotion tool</vt:lpstr>
      <vt:lpstr>4. The nature of each promotion tool</vt:lpstr>
      <vt:lpstr>4. The nature of each promotion tool</vt:lpstr>
      <vt:lpstr>4. The nature of each promotion tool</vt:lpstr>
      <vt:lpstr>PUBLIC RELATIONS TOOLS </vt:lpstr>
      <vt:lpstr>عرض تقديمي في PowerPoint</vt:lpstr>
      <vt:lpstr>عرض تقديمي في PowerPoint</vt:lpstr>
      <vt:lpstr>4. The nature of each promotion tool</vt:lpstr>
      <vt:lpstr>عرض تقديمي في PowerPoint</vt:lpstr>
      <vt:lpstr>عرض تقديمي في PowerPoint</vt:lpstr>
      <vt:lpstr>Content Marketing</vt:lpstr>
      <vt:lpstr>Content Marketing المحتوى التسويقي </vt:lpstr>
      <vt:lpstr>عرض تقديمي في PowerPoint</vt:lpstr>
      <vt:lpstr>5. Promotion Mix strategies استراتيجيات المزيج الترويجي</vt:lpstr>
      <vt:lpstr>عرض تقديمي في PowerPoint</vt:lpstr>
      <vt:lpstr>6. ADVERTISING الاعلان</vt:lpstr>
      <vt:lpstr>Advertising: objectives setting الإعلان: تحديد الاهداف</vt:lpstr>
      <vt:lpstr>Advertising: objectives setting الإعلان: تحديد الأهداف</vt:lpstr>
      <vt:lpstr>EXAMPLE OF INFORMATIVE AD مثال على إعلان تعليمي</vt:lpstr>
      <vt:lpstr>EXAMPLE OF PERSUASIVE AD (COMPARATIVE) مثال على إعلان اقناعي (مقارن)</vt:lpstr>
      <vt:lpstr>EXAMPLE OF REMINDER AD مثال على إعلان التذكير</vt:lpstr>
      <vt:lpstr>Setting the advertising budget تحديد ميزانية الإعلان</vt:lpstr>
      <vt:lpstr>Developing advertising strategy  تطوير استراتيجيات الاعلان</vt:lpstr>
      <vt:lpstr>Developing advertising strategy</vt:lpstr>
      <vt:lpstr>Developing advertising strategy</vt:lpstr>
      <vt:lpstr>Developing advertising strategy</vt:lpstr>
      <vt:lpstr>عرض تقديمي في PowerPoint</vt:lpstr>
      <vt:lpstr>عرض تقديمي في PowerPoint</vt:lpstr>
      <vt:lpstr>عرض تقديمي في PowerPoint</vt:lpstr>
      <vt:lpstr>Storytelling رواية القصص</vt:lpstr>
      <vt:lpstr>Developing advertising strategy</vt:lpstr>
      <vt:lpstr>Developing advertising strategy</vt:lpstr>
      <vt:lpstr>Developing advertising strategy</vt:lpstr>
      <vt:lpstr>Developing advertising strategy</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20</cp:revision>
  <dcterms:created xsi:type="dcterms:W3CDTF">2023-04-29T09:08:00Z</dcterms:created>
  <dcterms:modified xsi:type="dcterms:W3CDTF">2024-11-21T14:40:51Z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