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11" r:id="rId2"/>
    <p:sldId id="441" r:id="rId3"/>
    <p:sldId id="439" r:id="rId4"/>
    <p:sldId id="442" r:id="rId5"/>
    <p:sldId id="443" r:id="rId6"/>
    <p:sldId id="444" r:id="rId7"/>
    <p:sldId id="445" r:id="rId8"/>
    <p:sldId id="446" r:id="rId9"/>
    <p:sldId id="447" r:id="rId10"/>
    <p:sldId id="448" r:id="rId11"/>
    <p:sldId id="449" r:id="rId12"/>
    <p:sldId id="450" r:id="rId13"/>
    <p:sldId id="451" r:id="rId14"/>
    <p:sldId id="452" r:id="rId15"/>
    <p:sldId id="453" r:id="rId16"/>
    <p:sldId id="454" r:id="rId17"/>
    <p:sldId id="455" r:id="rId18"/>
    <p:sldId id="456" r:id="rId19"/>
    <p:sldId id="457" r:id="rId20"/>
    <p:sldId id="458" r:id="rId21"/>
    <p:sldId id="459" r:id="rId22"/>
    <p:sldId id="460" r:id="rId23"/>
    <p:sldId id="461" r:id="rId24"/>
    <p:sldId id="462" r:id="rId25"/>
    <p:sldId id="463" r:id="rId26"/>
    <p:sldId id="464" r:id="rId27"/>
    <p:sldId id="465" r:id="rId28"/>
    <p:sldId id="466" r:id="rId29"/>
    <p:sldId id="467" r:id="rId30"/>
    <p:sldId id="468" r:id="rId31"/>
    <p:sldId id="469" r:id="rId32"/>
    <p:sldId id="470" r:id="rId33"/>
    <p:sldId id="471" r:id="rId34"/>
    <p:sldId id="472" r:id="rId35"/>
    <p:sldId id="473" r:id="rId36"/>
    <p:sldId id="474" r:id="rId37"/>
    <p:sldId id="302" r:id="rId38"/>
    <p:sldId id="475" r:id="rId39"/>
    <p:sldId id="352" r:id="rId40"/>
    <p:sldId id="31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8967" autoAdjust="0"/>
  </p:normalViewPr>
  <p:slideViewPr>
    <p:cSldViewPr snapToGrid="0">
      <p:cViewPr varScale="1">
        <p:scale>
          <a:sx n="49" d="100"/>
          <a:sy n="49" d="100"/>
        </p:scale>
        <p:origin x="117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9DE356-6824-4D01-971D-0268C556A304}" type="datetimeFigureOut">
              <a:rPr lang="en-GB" smtClean="0"/>
              <a:t>08/03/2023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A92C75-D9DC-411A-BCD8-216B227CC231}" type="slidenum">
              <a:rPr lang="en-GB" smtClean="0"/>
              <a:t>‹#›</a:t>
            </a:fld>
            <a:endParaRPr lang="en-GB"/>
          </a:p>
        </p:txBody>
      </p:sp>
    </p:spTree>
    <p:extLst>
      <p:ext uri="{BB962C8B-B14F-4D97-AF65-F5344CB8AC3E}">
        <p14:creationId xmlns:p14="http://schemas.microsoft.com/office/powerpoint/2010/main" val="1219091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a:t>
            </a:fld>
            <a:endParaRPr lang="en-GB"/>
          </a:p>
        </p:txBody>
      </p:sp>
    </p:spTree>
    <p:extLst>
      <p:ext uri="{BB962C8B-B14F-4D97-AF65-F5344CB8AC3E}">
        <p14:creationId xmlns:p14="http://schemas.microsoft.com/office/powerpoint/2010/main" val="4267088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a:t>
            </a:fld>
            <a:endParaRPr lang="en-GB"/>
          </a:p>
        </p:txBody>
      </p:sp>
    </p:spTree>
    <p:extLst>
      <p:ext uri="{BB962C8B-B14F-4D97-AF65-F5344CB8AC3E}">
        <p14:creationId xmlns:p14="http://schemas.microsoft.com/office/powerpoint/2010/main" val="5197766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a:t>
            </a:fld>
            <a:endParaRPr lang="en-GB"/>
          </a:p>
        </p:txBody>
      </p:sp>
    </p:spTree>
    <p:extLst>
      <p:ext uri="{BB962C8B-B14F-4D97-AF65-F5344CB8AC3E}">
        <p14:creationId xmlns:p14="http://schemas.microsoft.com/office/powerpoint/2010/main" val="15054359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a:t>
            </a:fld>
            <a:endParaRPr lang="en-GB"/>
          </a:p>
        </p:txBody>
      </p:sp>
    </p:spTree>
    <p:extLst>
      <p:ext uri="{BB962C8B-B14F-4D97-AF65-F5344CB8AC3E}">
        <p14:creationId xmlns:p14="http://schemas.microsoft.com/office/powerpoint/2010/main" val="15337099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5</a:t>
            </a:fld>
            <a:endParaRPr lang="en-GB"/>
          </a:p>
        </p:txBody>
      </p:sp>
    </p:spTree>
    <p:extLst>
      <p:ext uri="{BB962C8B-B14F-4D97-AF65-F5344CB8AC3E}">
        <p14:creationId xmlns:p14="http://schemas.microsoft.com/office/powerpoint/2010/main" val="33552075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6</a:t>
            </a:fld>
            <a:endParaRPr lang="en-GB"/>
          </a:p>
        </p:txBody>
      </p:sp>
    </p:spTree>
    <p:extLst>
      <p:ext uri="{BB962C8B-B14F-4D97-AF65-F5344CB8AC3E}">
        <p14:creationId xmlns:p14="http://schemas.microsoft.com/office/powerpoint/2010/main" val="22684818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7</a:t>
            </a:fld>
            <a:endParaRPr lang="en-GB"/>
          </a:p>
        </p:txBody>
      </p:sp>
    </p:spTree>
    <p:extLst>
      <p:ext uri="{BB962C8B-B14F-4D97-AF65-F5344CB8AC3E}">
        <p14:creationId xmlns:p14="http://schemas.microsoft.com/office/powerpoint/2010/main" val="28016536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8</a:t>
            </a:fld>
            <a:endParaRPr lang="en-GB"/>
          </a:p>
        </p:txBody>
      </p:sp>
    </p:spTree>
    <p:extLst>
      <p:ext uri="{BB962C8B-B14F-4D97-AF65-F5344CB8AC3E}">
        <p14:creationId xmlns:p14="http://schemas.microsoft.com/office/powerpoint/2010/main" val="1530569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9</a:t>
            </a:fld>
            <a:endParaRPr lang="en-GB"/>
          </a:p>
        </p:txBody>
      </p:sp>
    </p:spTree>
    <p:extLst>
      <p:ext uri="{BB962C8B-B14F-4D97-AF65-F5344CB8AC3E}">
        <p14:creationId xmlns:p14="http://schemas.microsoft.com/office/powerpoint/2010/main" val="11412863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10</a:t>
            </a:fld>
            <a:endParaRPr lang="en-GB"/>
          </a:p>
        </p:txBody>
      </p:sp>
    </p:spTree>
    <p:extLst>
      <p:ext uri="{BB962C8B-B14F-4D97-AF65-F5344CB8AC3E}">
        <p14:creationId xmlns:p14="http://schemas.microsoft.com/office/powerpoint/2010/main" val="26647713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11</a:t>
            </a:fld>
            <a:endParaRPr lang="en-GB"/>
          </a:p>
        </p:txBody>
      </p:sp>
    </p:spTree>
    <p:extLst>
      <p:ext uri="{BB962C8B-B14F-4D97-AF65-F5344CB8AC3E}">
        <p14:creationId xmlns:p14="http://schemas.microsoft.com/office/powerpoint/2010/main" val="33906214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12</a:t>
            </a:fld>
            <a:endParaRPr lang="en-GB"/>
          </a:p>
        </p:txBody>
      </p:sp>
    </p:spTree>
    <p:extLst>
      <p:ext uri="{BB962C8B-B14F-4D97-AF65-F5344CB8AC3E}">
        <p14:creationId xmlns:p14="http://schemas.microsoft.com/office/powerpoint/2010/main" val="20890140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13</a:t>
            </a:fld>
            <a:endParaRPr lang="en-GB"/>
          </a:p>
        </p:txBody>
      </p:sp>
    </p:spTree>
    <p:extLst>
      <p:ext uri="{BB962C8B-B14F-4D97-AF65-F5344CB8AC3E}">
        <p14:creationId xmlns:p14="http://schemas.microsoft.com/office/powerpoint/2010/main" val="32652983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14</a:t>
            </a:fld>
            <a:endParaRPr lang="en-GB"/>
          </a:p>
        </p:txBody>
      </p:sp>
    </p:spTree>
    <p:extLst>
      <p:ext uri="{BB962C8B-B14F-4D97-AF65-F5344CB8AC3E}">
        <p14:creationId xmlns:p14="http://schemas.microsoft.com/office/powerpoint/2010/main" val="19348228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15</a:t>
            </a:fld>
            <a:endParaRPr lang="en-GB"/>
          </a:p>
        </p:txBody>
      </p:sp>
    </p:spTree>
    <p:extLst>
      <p:ext uri="{BB962C8B-B14F-4D97-AF65-F5344CB8AC3E}">
        <p14:creationId xmlns:p14="http://schemas.microsoft.com/office/powerpoint/2010/main" val="1918641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16</a:t>
            </a:fld>
            <a:endParaRPr lang="en-GB"/>
          </a:p>
        </p:txBody>
      </p:sp>
    </p:spTree>
    <p:extLst>
      <p:ext uri="{BB962C8B-B14F-4D97-AF65-F5344CB8AC3E}">
        <p14:creationId xmlns:p14="http://schemas.microsoft.com/office/powerpoint/2010/main" val="17161769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17</a:t>
            </a:fld>
            <a:endParaRPr lang="en-GB"/>
          </a:p>
        </p:txBody>
      </p:sp>
    </p:spTree>
    <p:extLst>
      <p:ext uri="{BB962C8B-B14F-4D97-AF65-F5344CB8AC3E}">
        <p14:creationId xmlns:p14="http://schemas.microsoft.com/office/powerpoint/2010/main" val="24730627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18</a:t>
            </a:fld>
            <a:endParaRPr lang="en-GB"/>
          </a:p>
        </p:txBody>
      </p:sp>
    </p:spTree>
    <p:extLst>
      <p:ext uri="{BB962C8B-B14F-4D97-AF65-F5344CB8AC3E}">
        <p14:creationId xmlns:p14="http://schemas.microsoft.com/office/powerpoint/2010/main" val="9999345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19</a:t>
            </a:fld>
            <a:endParaRPr lang="en-GB"/>
          </a:p>
        </p:txBody>
      </p:sp>
    </p:spTree>
    <p:extLst>
      <p:ext uri="{BB962C8B-B14F-4D97-AF65-F5344CB8AC3E}">
        <p14:creationId xmlns:p14="http://schemas.microsoft.com/office/powerpoint/2010/main" val="30060641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20</a:t>
            </a:fld>
            <a:endParaRPr lang="en-GB"/>
          </a:p>
        </p:txBody>
      </p:sp>
    </p:spTree>
    <p:extLst>
      <p:ext uri="{BB962C8B-B14F-4D97-AF65-F5344CB8AC3E}">
        <p14:creationId xmlns:p14="http://schemas.microsoft.com/office/powerpoint/2010/main" val="28026179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21</a:t>
            </a:fld>
            <a:endParaRPr lang="en-GB"/>
          </a:p>
        </p:txBody>
      </p:sp>
    </p:spTree>
    <p:extLst>
      <p:ext uri="{BB962C8B-B14F-4D97-AF65-F5344CB8AC3E}">
        <p14:creationId xmlns:p14="http://schemas.microsoft.com/office/powerpoint/2010/main" val="33866134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22</a:t>
            </a:fld>
            <a:endParaRPr lang="en-GB"/>
          </a:p>
        </p:txBody>
      </p:sp>
    </p:spTree>
    <p:extLst>
      <p:ext uri="{BB962C8B-B14F-4D97-AF65-F5344CB8AC3E}">
        <p14:creationId xmlns:p14="http://schemas.microsoft.com/office/powerpoint/2010/main" val="32896664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23</a:t>
            </a:fld>
            <a:endParaRPr lang="en-GB"/>
          </a:p>
        </p:txBody>
      </p:sp>
    </p:spTree>
    <p:extLst>
      <p:ext uri="{BB962C8B-B14F-4D97-AF65-F5344CB8AC3E}">
        <p14:creationId xmlns:p14="http://schemas.microsoft.com/office/powerpoint/2010/main" val="30471909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24</a:t>
            </a:fld>
            <a:endParaRPr lang="en-GB"/>
          </a:p>
        </p:txBody>
      </p:sp>
    </p:spTree>
    <p:extLst>
      <p:ext uri="{BB962C8B-B14F-4D97-AF65-F5344CB8AC3E}">
        <p14:creationId xmlns:p14="http://schemas.microsoft.com/office/powerpoint/2010/main" val="21285872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25</a:t>
            </a:fld>
            <a:endParaRPr lang="en-GB"/>
          </a:p>
        </p:txBody>
      </p:sp>
    </p:spTree>
    <p:extLst>
      <p:ext uri="{BB962C8B-B14F-4D97-AF65-F5344CB8AC3E}">
        <p14:creationId xmlns:p14="http://schemas.microsoft.com/office/powerpoint/2010/main" val="39689965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26</a:t>
            </a:fld>
            <a:endParaRPr lang="en-GB"/>
          </a:p>
        </p:txBody>
      </p:sp>
    </p:spTree>
    <p:extLst>
      <p:ext uri="{BB962C8B-B14F-4D97-AF65-F5344CB8AC3E}">
        <p14:creationId xmlns:p14="http://schemas.microsoft.com/office/powerpoint/2010/main" val="4573707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27</a:t>
            </a:fld>
            <a:endParaRPr lang="en-GB"/>
          </a:p>
        </p:txBody>
      </p:sp>
    </p:spTree>
    <p:extLst>
      <p:ext uri="{BB962C8B-B14F-4D97-AF65-F5344CB8AC3E}">
        <p14:creationId xmlns:p14="http://schemas.microsoft.com/office/powerpoint/2010/main" val="30344026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28</a:t>
            </a:fld>
            <a:endParaRPr lang="en-GB"/>
          </a:p>
        </p:txBody>
      </p:sp>
    </p:spTree>
    <p:extLst>
      <p:ext uri="{BB962C8B-B14F-4D97-AF65-F5344CB8AC3E}">
        <p14:creationId xmlns:p14="http://schemas.microsoft.com/office/powerpoint/2010/main" val="26667832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29</a:t>
            </a:fld>
            <a:endParaRPr lang="en-GB"/>
          </a:p>
        </p:txBody>
      </p:sp>
    </p:spTree>
    <p:extLst>
      <p:ext uri="{BB962C8B-B14F-4D97-AF65-F5344CB8AC3E}">
        <p14:creationId xmlns:p14="http://schemas.microsoft.com/office/powerpoint/2010/main" val="8505951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30</a:t>
            </a:fld>
            <a:endParaRPr lang="en-GB"/>
          </a:p>
        </p:txBody>
      </p:sp>
    </p:spTree>
    <p:extLst>
      <p:ext uri="{BB962C8B-B14F-4D97-AF65-F5344CB8AC3E}">
        <p14:creationId xmlns:p14="http://schemas.microsoft.com/office/powerpoint/2010/main" val="36785771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31</a:t>
            </a:fld>
            <a:endParaRPr lang="en-GB"/>
          </a:p>
        </p:txBody>
      </p:sp>
    </p:spTree>
    <p:extLst>
      <p:ext uri="{BB962C8B-B14F-4D97-AF65-F5344CB8AC3E}">
        <p14:creationId xmlns:p14="http://schemas.microsoft.com/office/powerpoint/2010/main" val="35040606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32</a:t>
            </a:fld>
            <a:endParaRPr lang="en-GB"/>
          </a:p>
        </p:txBody>
      </p:sp>
    </p:spTree>
    <p:extLst>
      <p:ext uri="{BB962C8B-B14F-4D97-AF65-F5344CB8AC3E}">
        <p14:creationId xmlns:p14="http://schemas.microsoft.com/office/powerpoint/2010/main" val="423981530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33</a:t>
            </a:fld>
            <a:endParaRPr lang="en-GB"/>
          </a:p>
        </p:txBody>
      </p:sp>
    </p:spTree>
    <p:extLst>
      <p:ext uri="{BB962C8B-B14F-4D97-AF65-F5344CB8AC3E}">
        <p14:creationId xmlns:p14="http://schemas.microsoft.com/office/powerpoint/2010/main" val="33086235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34</a:t>
            </a:fld>
            <a:endParaRPr lang="en-GB"/>
          </a:p>
        </p:txBody>
      </p:sp>
    </p:spTree>
    <p:extLst>
      <p:ext uri="{BB962C8B-B14F-4D97-AF65-F5344CB8AC3E}">
        <p14:creationId xmlns:p14="http://schemas.microsoft.com/office/powerpoint/2010/main" val="58460957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35</a:t>
            </a:fld>
            <a:endParaRPr lang="en-GB"/>
          </a:p>
        </p:txBody>
      </p:sp>
    </p:spTree>
    <p:extLst>
      <p:ext uri="{BB962C8B-B14F-4D97-AF65-F5344CB8AC3E}">
        <p14:creationId xmlns:p14="http://schemas.microsoft.com/office/powerpoint/2010/main" val="265912921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36</a:t>
            </a:fld>
            <a:endParaRPr lang="en-GB"/>
          </a:p>
        </p:txBody>
      </p:sp>
    </p:spTree>
    <p:extLst>
      <p:ext uri="{BB962C8B-B14F-4D97-AF65-F5344CB8AC3E}">
        <p14:creationId xmlns:p14="http://schemas.microsoft.com/office/powerpoint/2010/main" val="8932823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37</a:t>
            </a:fld>
            <a:endParaRPr lang="en-GB"/>
          </a:p>
        </p:txBody>
      </p:sp>
    </p:spTree>
    <p:extLst>
      <p:ext uri="{BB962C8B-B14F-4D97-AF65-F5344CB8AC3E}">
        <p14:creationId xmlns:p14="http://schemas.microsoft.com/office/powerpoint/2010/main" val="95289994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38</a:t>
            </a:fld>
            <a:endParaRPr lang="en-GB"/>
          </a:p>
        </p:txBody>
      </p:sp>
    </p:spTree>
    <p:extLst>
      <p:ext uri="{BB962C8B-B14F-4D97-AF65-F5344CB8AC3E}">
        <p14:creationId xmlns:p14="http://schemas.microsoft.com/office/powerpoint/2010/main" val="53244396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08/03/2023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40</a:t>
            </a:fld>
            <a:endParaRPr lang="en-GB"/>
          </a:p>
        </p:txBody>
      </p:sp>
    </p:spTree>
    <p:extLst>
      <p:ext uri="{BB962C8B-B14F-4D97-AF65-F5344CB8AC3E}">
        <p14:creationId xmlns:p14="http://schemas.microsoft.com/office/powerpoint/2010/main" val="2744026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08CD5-2AA2-7989-EEC9-73AC54C2AD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01F5A9E-D24D-774C-0D55-5AC33524433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31520E-D75E-0BB8-75CB-CBBD17E56312}"/>
              </a:ext>
            </a:extLst>
          </p:cNvPr>
          <p:cNvSpPr>
            <a:spLocks noGrp="1"/>
          </p:cNvSpPr>
          <p:nvPr>
            <p:ph type="dt" sz="half" idx="10"/>
          </p:nvPr>
        </p:nvSpPr>
        <p:spPr/>
        <p:txBody>
          <a:bodyPr/>
          <a:lstStyle/>
          <a:p>
            <a:fld id="{F21BC8C9-E742-4F0F-A43D-0CE9D4181AAA}" type="datetimeFigureOut">
              <a:rPr lang="en-GB" smtClean="0"/>
              <a:t>08/03/2023</a:t>
            </a:fld>
            <a:endParaRPr lang="en-GB"/>
          </a:p>
        </p:txBody>
      </p:sp>
      <p:sp>
        <p:nvSpPr>
          <p:cNvPr id="5" name="Footer Placeholder 4">
            <a:extLst>
              <a:ext uri="{FF2B5EF4-FFF2-40B4-BE49-F238E27FC236}">
                <a16:creationId xmlns:a16="http://schemas.microsoft.com/office/drawing/2014/main" id="{D18780AD-7360-F6BB-4B77-6C410B3736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7C49B4-05B1-17CD-7431-BD03562D1090}"/>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653703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FAA8D-982F-C970-057D-E1311D31D4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40CB34-3C8F-32E0-2631-32A4C7D3AC5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45A67C-45CF-A69D-0660-E049063A499E}"/>
              </a:ext>
            </a:extLst>
          </p:cNvPr>
          <p:cNvSpPr>
            <a:spLocks noGrp="1"/>
          </p:cNvSpPr>
          <p:nvPr>
            <p:ph type="dt" sz="half" idx="10"/>
          </p:nvPr>
        </p:nvSpPr>
        <p:spPr/>
        <p:txBody>
          <a:bodyPr/>
          <a:lstStyle/>
          <a:p>
            <a:fld id="{F21BC8C9-E742-4F0F-A43D-0CE9D4181AAA}" type="datetimeFigureOut">
              <a:rPr lang="en-GB" smtClean="0"/>
              <a:t>08/03/2023</a:t>
            </a:fld>
            <a:endParaRPr lang="en-GB"/>
          </a:p>
        </p:txBody>
      </p:sp>
      <p:sp>
        <p:nvSpPr>
          <p:cNvPr id="5" name="Footer Placeholder 4">
            <a:extLst>
              <a:ext uri="{FF2B5EF4-FFF2-40B4-BE49-F238E27FC236}">
                <a16:creationId xmlns:a16="http://schemas.microsoft.com/office/drawing/2014/main" id="{6B2E18AB-167A-6A8D-D6F4-77D6F477B7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2F0513-7401-1408-D231-134389C6735B}"/>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136964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DD1BD-DCFC-CBC7-B09D-3115BA1AEF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673EFB1-A6CC-F8BC-F316-78D94CF840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147FA0A-ADA1-1BB8-E0F0-FB5504A13C42}"/>
              </a:ext>
            </a:extLst>
          </p:cNvPr>
          <p:cNvSpPr>
            <a:spLocks noGrp="1"/>
          </p:cNvSpPr>
          <p:nvPr>
            <p:ph type="dt" sz="half" idx="10"/>
          </p:nvPr>
        </p:nvSpPr>
        <p:spPr/>
        <p:txBody>
          <a:bodyPr/>
          <a:lstStyle/>
          <a:p>
            <a:fld id="{F21BC8C9-E742-4F0F-A43D-0CE9D4181AAA}" type="datetimeFigureOut">
              <a:rPr lang="en-GB" smtClean="0"/>
              <a:t>08/03/2023</a:t>
            </a:fld>
            <a:endParaRPr lang="en-GB"/>
          </a:p>
        </p:txBody>
      </p:sp>
      <p:sp>
        <p:nvSpPr>
          <p:cNvPr id="5" name="Footer Placeholder 4">
            <a:extLst>
              <a:ext uri="{FF2B5EF4-FFF2-40B4-BE49-F238E27FC236}">
                <a16:creationId xmlns:a16="http://schemas.microsoft.com/office/drawing/2014/main" id="{C1D3957C-07FC-1B20-CA21-EC29A667CE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3E3806-9A13-77D9-6C8C-1B3C28B561A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519645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AF6AB-9904-E221-7EBB-A82455042A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461B336-4EE8-7C85-31C7-AAAB309AB6D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BDD9D7C-7E6A-B169-D07D-E7ED4375EBB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367A4CD-9AF3-F35F-C741-9FFF1196AAD0}"/>
              </a:ext>
            </a:extLst>
          </p:cNvPr>
          <p:cNvSpPr>
            <a:spLocks noGrp="1"/>
          </p:cNvSpPr>
          <p:nvPr>
            <p:ph type="dt" sz="half" idx="10"/>
          </p:nvPr>
        </p:nvSpPr>
        <p:spPr/>
        <p:txBody>
          <a:bodyPr/>
          <a:lstStyle/>
          <a:p>
            <a:fld id="{F21BC8C9-E742-4F0F-A43D-0CE9D4181AAA}" type="datetimeFigureOut">
              <a:rPr lang="en-GB" smtClean="0"/>
              <a:t>08/03/2023</a:t>
            </a:fld>
            <a:endParaRPr lang="en-GB"/>
          </a:p>
        </p:txBody>
      </p:sp>
      <p:sp>
        <p:nvSpPr>
          <p:cNvPr id="6" name="Footer Placeholder 5">
            <a:extLst>
              <a:ext uri="{FF2B5EF4-FFF2-40B4-BE49-F238E27FC236}">
                <a16:creationId xmlns:a16="http://schemas.microsoft.com/office/drawing/2014/main" id="{789D1CED-2F6E-7916-33A3-F220317350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9FFC2A-E797-2754-8C88-55764C86DC2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80732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0E16F-2D7B-1A79-0E2C-93C396FFE2A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B88E4D1-C128-7E51-0BCF-52BA821769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5EADB9B-2532-6102-C902-2D730E9FBF2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FD098F-7677-517C-7B90-6551275059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45DC17-AFA0-0EF7-EAA9-0E7172033E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5BEC30B-2417-896A-BCE4-E2E175769D83}"/>
              </a:ext>
            </a:extLst>
          </p:cNvPr>
          <p:cNvSpPr>
            <a:spLocks noGrp="1"/>
          </p:cNvSpPr>
          <p:nvPr>
            <p:ph type="dt" sz="half" idx="10"/>
          </p:nvPr>
        </p:nvSpPr>
        <p:spPr/>
        <p:txBody>
          <a:bodyPr/>
          <a:lstStyle/>
          <a:p>
            <a:fld id="{F21BC8C9-E742-4F0F-A43D-0CE9D4181AAA}" type="datetimeFigureOut">
              <a:rPr lang="en-GB" smtClean="0"/>
              <a:t>08/03/2023</a:t>
            </a:fld>
            <a:endParaRPr lang="en-GB"/>
          </a:p>
        </p:txBody>
      </p:sp>
      <p:sp>
        <p:nvSpPr>
          <p:cNvPr id="8" name="Footer Placeholder 7">
            <a:extLst>
              <a:ext uri="{FF2B5EF4-FFF2-40B4-BE49-F238E27FC236}">
                <a16:creationId xmlns:a16="http://schemas.microsoft.com/office/drawing/2014/main" id="{30D62C60-62F1-18D8-C5ED-4537AB7D803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455736F-D0D1-EBA4-9B11-E54D1F44C671}"/>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012701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9AAA0-F4E8-A18C-E6DC-767FB127FD6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E2E2407-D449-668C-6E25-B60651DAB467}"/>
              </a:ext>
            </a:extLst>
          </p:cNvPr>
          <p:cNvSpPr>
            <a:spLocks noGrp="1"/>
          </p:cNvSpPr>
          <p:nvPr>
            <p:ph type="dt" sz="half" idx="10"/>
          </p:nvPr>
        </p:nvSpPr>
        <p:spPr/>
        <p:txBody>
          <a:bodyPr/>
          <a:lstStyle/>
          <a:p>
            <a:fld id="{F21BC8C9-E742-4F0F-A43D-0CE9D4181AAA}" type="datetimeFigureOut">
              <a:rPr lang="en-GB" smtClean="0"/>
              <a:t>08/03/2023</a:t>
            </a:fld>
            <a:endParaRPr lang="en-GB"/>
          </a:p>
        </p:txBody>
      </p:sp>
      <p:sp>
        <p:nvSpPr>
          <p:cNvPr id="4" name="Footer Placeholder 3">
            <a:extLst>
              <a:ext uri="{FF2B5EF4-FFF2-40B4-BE49-F238E27FC236}">
                <a16:creationId xmlns:a16="http://schemas.microsoft.com/office/drawing/2014/main" id="{4F616C89-160F-AE11-EBCC-95FA0660CF6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F1BDF37-B9F3-33FC-91E5-E493C561D19E}"/>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298650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2EDB82-3836-8FC5-62CD-18C859E58C81}"/>
              </a:ext>
            </a:extLst>
          </p:cNvPr>
          <p:cNvSpPr>
            <a:spLocks noGrp="1"/>
          </p:cNvSpPr>
          <p:nvPr>
            <p:ph type="dt" sz="half" idx="10"/>
          </p:nvPr>
        </p:nvSpPr>
        <p:spPr/>
        <p:txBody>
          <a:bodyPr/>
          <a:lstStyle/>
          <a:p>
            <a:fld id="{F21BC8C9-E742-4F0F-A43D-0CE9D4181AAA}" type="datetimeFigureOut">
              <a:rPr lang="en-GB" smtClean="0"/>
              <a:t>08/03/2023</a:t>
            </a:fld>
            <a:endParaRPr lang="en-GB"/>
          </a:p>
        </p:txBody>
      </p:sp>
      <p:sp>
        <p:nvSpPr>
          <p:cNvPr id="3" name="Footer Placeholder 2">
            <a:extLst>
              <a:ext uri="{FF2B5EF4-FFF2-40B4-BE49-F238E27FC236}">
                <a16:creationId xmlns:a16="http://schemas.microsoft.com/office/drawing/2014/main" id="{7318108D-E37F-9754-9589-E8CA5E6C55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8CC5799-0ECC-7227-0885-95C29D84823A}"/>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25492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C9366-8F42-869C-EA7B-C96031AE4E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240E59E-F07C-425E-5AEF-A3A042E426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CF2250-C3F8-9B21-08DF-9D03DA1B38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CBBD69-4CB8-FDB6-FEE8-1B0B61FCE15B}"/>
              </a:ext>
            </a:extLst>
          </p:cNvPr>
          <p:cNvSpPr>
            <a:spLocks noGrp="1"/>
          </p:cNvSpPr>
          <p:nvPr>
            <p:ph type="dt" sz="half" idx="10"/>
          </p:nvPr>
        </p:nvSpPr>
        <p:spPr/>
        <p:txBody>
          <a:bodyPr/>
          <a:lstStyle/>
          <a:p>
            <a:fld id="{F21BC8C9-E742-4F0F-A43D-0CE9D4181AAA}" type="datetimeFigureOut">
              <a:rPr lang="en-GB" smtClean="0"/>
              <a:t>08/03/2023</a:t>
            </a:fld>
            <a:endParaRPr lang="en-GB"/>
          </a:p>
        </p:txBody>
      </p:sp>
      <p:sp>
        <p:nvSpPr>
          <p:cNvPr id="6" name="Footer Placeholder 5">
            <a:extLst>
              <a:ext uri="{FF2B5EF4-FFF2-40B4-BE49-F238E27FC236}">
                <a16:creationId xmlns:a16="http://schemas.microsoft.com/office/drawing/2014/main" id="{687E2F2E-68A1-2B82-F687-5841C44B7BF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76279B-7C5F-1247-FD95-56270BF981F9}"/>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392065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B6122-31A4-6546-5E77-09F1E9FCCD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2E9894C-848A-8047-2F88-C9EA6CF07F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F7E2DF8-057C-C132-80FA-786F132364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5970B3-658B-268F-B747-A1A09C9135D1}"/>
              </a:ext>
            </a:extLst>
          </p:cNvPr>
          <p:cNvSpPr>
            <a:spLocks noGrp="1"/>
          </p:cNvSpPr>
          <p:nvPr>
            <p:ph type="dt" sz="half" idx="10"/>
          </p:nvPr>
        </p:nvSpPr>
        <p:spPr/>
        <p:txBody>
          <a:bodyPr/>
          <a:lstStyle/>
          <a:p>
            <a:fld id="{F21BC8C9-E742-4F0F-A43D-0CE9D4181AAA}" type="datetimeFigureOut">
              <a:rPr lang="en-GB" smtClean="0"/>
              <a:t>08/03/2023</a:t>
            </a:fld>
            <a:endParaRPr lang="en-GB"/>
          </a:p>
        </p:txBody>
      </p:sp>
      <p:sp>
        <p:nvSpPr>
          <p:cNvPr id="6" name="Footer Placeholder 5">
            <a:extLst>
              <a:ext uri="{FF2B5EF4-FFF2-40B4-BE49-F238E27FC236}">
                <a16:creationId xmlns:a16="http://schemas.microsoft.com/office/drawing/2014/main" id="{CE1BF0B3-5DCF-6411-1E2D-E4AC930A8D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AA06BF-38B0-240E-B819-77DC2819ADA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908128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021AB-B552-1066-1640-07EFCB4AA41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DB8ECB-C02E-79BB-D568-C8A786D373C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235BEC-C7E0-90C7-930C-2787FD16973A}"/>
              </a:ext>
            </a:extLst>
          </p:cNvPr>
          <p:cNvSpPr>
            <a:spLocks noGrp="1"/>
          </p:cNvSpPr>
          <p:nvPr>
            <p:ph type="dt" sz="half" idx="10"/>
          </p:nvPr>
        </p:nvSpPr>
        <p:spPr/>
        <p:txBody>
          <a:bodyPr/>
          <a:lstStyle/>
          <a:p>
            <a:fld id="{F21BC8C9-E742-4F0F-A43D-0CE9D4181AAA}" type="datetimeFigureOut">
              <a:rPr lang="en-GB" smtClean="0"/>
              <a:t>08/03/2023</a:t>
            </a:fld>
            <a:endParaRPr lang="en-GB"/>
          </a:p>
        </p:txBody>
      </p:sp>
      <p:sp>
        <p:nvSpPr>
          <p:cNvPr id="5" name="Footer Placeholder 4">
            <a:extLst>
              <a:ext uri="{FF2B5EF4-FFF2-40B4-BE49-F238E27FC236}">
                <a16:creationId xmlns:a16="http://schemas.microsoft.com/office/drawing/2014/main" id="{B67DDC42-FDD5-B020-7C5F-95663C3C8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6D586B-031E-7617-A09F-A564052BE609}"/>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954207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412A71-D142-A68F-DBAA-F032B3036BC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FE5055E-C376-AF7D-9751-84D2F7A8E5A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ABD01A-669E-DD20-69B7-1C65F2FE7E22}"/>
              </a:ext>
            </a:extLst>
          </p:cNvPr>
          <p:cNvSpPr>
            <a:spLocks noGrp="1"/>
          </p:cNvSpPr>
          <p:nvPr>
            <p:ph type="dt" sz="half" idx="10"/>
          </p:nvPr>
        </p:nvSpPr>
        <p:spPr/>
        <p:txBody>
          <a:bodyPr/>
          <a:lstStyle/>
          <a:p>
            <a:fld id="{F21BC8C9-E742-4F0F-A43D-0CE9D4181AAA}" type="datetimeFigureOut">
              <a:rPr lang="en-GB" smtClean="0"/>
              <a:t>08/03/2023</a:t>
            </a:fld>
            <a:endParaRPr lang="en-GB"/>
          </a:p>
        </p:txBody>
      </p:sp>
      <p:sp>
        <p:nvSpPr>
          <p:cNvPr id="5" name="Footer Placeholder 4">
            <a:extLst>
              <a:ext uri="{FF2B5EF4-FFF2-40B4-BE49-F238E27FC236}">
                <a16:creationId xmlns:a16="http://schemas.microsoft.com/office/drawing/2014/main" id="{D01673CF-F55A-1590-5EFE-F9D5D87C14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BC69ED-EF77-2D6A-4BE4-71E9C4393401}"/>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67641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12EEA0-D383-DA1F-0483-930A1D4C88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9CA2CED-51D7-59CF-2519-4B883CA7974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5E23BC-5B3F-5D8E-12DC-BDE3147B88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1BC8C9-E742-4F0F-A43D-0CE9D4181AAA}" type="datetimeFigureOut">
              <a:rPr lang="en-GB" smtClean="0"/>
              <a:t>08/03/2023</a:t>
            </a:fld>
            <a:endParaRPr lang="en-GB"/>
          </a:p>
        </p:txBody>
      </p:sp>
      <p:sp>
        <p:nvSpPr>
          <p:cNvPr id="5" name="Footer Placeholder 4">
            <a:extLst>
              <a:ext uri="{FF2B5EF4-FFF2-40B4-BE49-F238E27FC236}">
                <a16:creationId xmlns:a16="http://schemas.microsoft.com/office/drawing/2014/main" id="{522283A1-24B8-8DD5-A01E-DFE917309E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5D580B8-7111-1725-6DD3-0D602CD877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E07495-BE5C-498D-BF4A-67E459FB29A9}" type="slidenum">
              <a:rPr lang="en-GB" smtClean="0"/>
              <a:t>‹#›</a:t>
            </a:fld>
            <a:endParaRPr lang="en-GB"/>
          </a:p>
        </p:txBody>
      </p:sp>
    </p:spTree>
    <p:extLst>
      <p:ext uri="{BB962C8B-B14F-4D97-AF65-F5344CB8AC3E}">
        <p14:creationId xmlns:p14="http://schemas.microsoft.com/office/powerpoint/2010/main" val="38524096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microsoft.com/office/2007/relationships/hdphoto" Target="../media/hdphoto2.wdp"/></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hyperlink" Target="mailto:nahed.kamal@esu.ac.ae"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36621" y="-101605"/>
            <a:ext cx="12335930"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436621" y="-74113"/>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3" y="4708455"/>
            <a:ext cx="5082438" cy="1034667"/>
          </a:xfrm>
          <a:prstGeom prst="rect">
            <a:avLst/>
          </a:prstGeom>
        </p:spPr>
      </p:pic>
      <p:sp>
        <p:nvSpPr>
          <p:cNvPr id="14" name="TextBox 13"/>
          <p:cNvSpPr txBox="1"/>
          <p:nvPr/>
        </p:nvSpPr>
        <p:spPr>
          <a:xfrm>
            <a:off x="-81742" y="4588432"/>
            <a:ext cx="5452711" cy="1107996"/>
          </a:xfrm>
          <a:prstGeom prst="rect">
            <a:avLst/>
          </a:prstGeom>
          <a:noFill/>
        </p:spPr>
        <p:txBody>
          <a:bodyPr wrap="none" rtlCol="0">
            <a:spAutoFit/>
          </a:bodyPr>
          <a:lstStyle/>
          <a:p>
            <a:r>
              <a:rPr lang="en-GB" b="1" dirty="0">
                <a:solidFill>
                  <a:schemeClr val="bg1"/>
                </a:solidFill>
                <a:cs typeface="Tajawal Medium" panose="00000600000000000000"/>
              </a:rPr>
              <a:t>Entrepreneurial Leadership &amp; Organizational Behaviour</a:t>
            </a:r>
          </a:p>
          <a:p>
            <a:r>
              <a:rPr lang="en-US" sz="2400" dirty="0">
                <a:solidFill>
                  <a:srgbClr val="24A9E1"/>
                </a:solidFill>
                <a:latin typeface="Tajawal Medium" panose="00000600000000000000" pitchFamily="2" charset="-78"/>
                <a:cs typeface="Tajawal Medium" panose="00000600000000000000" pitchFamily="2" charset="-78"/>
              </a:rPr>
              <a:t>Prepared by Dr. Nahed Ahmed</a:t>
            </a:r>
          </a:p>
          <a:p>
            <a:r>
              <a:rPr lang="en-US" sz="24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7517751" y="4838916"/>
            <a:ext cx="4889559" cy="923330"/>
          </a:xfrm>
          <a:prstGeom prst="rect">
            <a:avLst/>
          </a:prstGeom>
          <a:noFill/>
        </p:spPr>
        <p:txBody>
          <a:bodyPr wrap="square" rtlCol="0">
            <a:spAutoFit/>
          </a:bodyPr>
          <a:lstStyle/>
          <a:p>
            <a:r>
              <a:rPr lang="en-GB" b="1" dirty="0">
                <a:solidFill>
                  <a:schemeClr val="bg1"/>
                </a:solidFill>
                <a:cs typeface="Tajawal Medium" panose="00000600000000000000"/>
              </a:rPr>
              <a:t>ENT 612</a:t>
            </a:r>
          </a:p>
          <a:p>
            <a:r>
              <a:rPr lang="en-GB" b="1" dirty="0">
                <a:solidFill>
                  <a:schemeClr val="bg1"/>
                </a:solidFill>
                <a:latin typeface="Georgia" panose="02040502050405020303" pitchFamily="18" charset="0"/>
                <a:cs typeface="Tajawal Medium" panose="00000600000000000000"/>
              </a:rPr>
              <a:t>Master of Entrepreneurship Program</a:t>
            </a:r>
          </a:p>
          <a:p>
            <a:endParaRPr lang="en-US" b="1" dirty="0">
              <a:solidFill>
                <a:schemeClr val="bg1"/>
              </a:solidFill>
              <a:cs typeface="Tajawal Medium" panose="00000600000000000000"/>
            </a:endParaRPr>
          </a:p>
        </p:txBody>
      </p:sp>
      <p:sp>
        <p:nvSpPr>
          <p:cNvPr id="3" name="Slide Number Placeholder 2">
            <a:extLst>
              <a:ext uri="{FF2B5EF4-FFF2-40B4-BE49-F238E27FC236}">
                <a16:creationId xmlns:a16="http://schemas.microsoft.com/office/drawing/2014/main" id="{66E75DEB-C2A8-5B2F-C448-2D2A26D984E0}"/>
              </a:ext>
            </a:extLst>
          </p:cNvPr>
          <p:cNvSpPr>
            <a:spLocks noGrp="1"/>
          </p:cNvSpPr>
          <p:nvPr>
            <p:ph type="sldNum" sz="quarter" idx="12"/>
          </p:nvPr>
        </p:nvSpPr>
        <p:spPr/>
        <p:txBody>
          <a:bodyPr/>
          <a:lstStyle/>
          <a:p>
            <a:fld id="{FF2BD96E-3838-45D2-9031-D3AF67C920A5}" type="slidenum">
              <a:rPr lang="en-US" smtClean="0"/>
              <a:t>1</a:t>
            </a:fld>
            <a:endParaRPr lang="en-US"/>
          </a:p>
        </p:txBody>
      </p:sp>
    </p:spTree>
    <p:extLst>
      <p:ext uri="{BB962C8B-B14F-4D97-AF65-F5344CB8AC3E}">
        <p14:creationId xmlns:p14="http://schemas.microsoft.com/office/powerpoint/2010/main" val="2279729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4B0D2818-9F72-7948-35E4-E476E244A05F}"/>
              </a:ext>
            </a:extLst>
          </p:cNvPr>
          <p:cNvSpPr txBox="1"/>
          <p:nvPr/>
        </p:nvSpPr>
        <p:spPr>
          <a:xfrm>
            <a:off x="3048000" y="2514992"/>
            <a:ext cx="6096000" cy="584775"/>
          </a:xfrm>
          <a:prstGeom prst="rect">
            <a:avLst/>
          </a:prstGeom>
          <a:noFill/>
        </p:spPr>
        <p:txBody>
          <a:bodyPr wrap="square">
            <a:spAutoFit/>
          </a:bodyPr>
          <a:lstStyle/>
          <a:p>
            <a:r>
              <a:rPr lang="en-GB" sz="3200" b="1" dirty="0">
                <a:solidFill>
                  <a:schemeClr val="accent1">
                    <a:lumMod val="50000"/>
                  </a:schemeClr>
                </a:solidFill>
                <a:effectLst/>
                <a:latin typeface="Roboto" panose="02000000000000000000" pitchFamily="2" charset="0"/>
                <a:ea typeface="Calibri" panose="020F0502020204030204" pitchFamily="34" charset="0"/>
                <a:cs typeface="Arial" panose="020B0604020202020204" pitchFamily="34" charset="0"/>
              </a:rPr>
              <a:t>Organizational Behaviour</a:t>
            </a:r>
            <a:r>
              <a:rPr lang="en-GB" sz="2400" b="1" dirty="0">
                <a:solidFill>
                  <a:schemeClr val="accent1">
                    <a:lumMod val="50000"/>
                  </a:schemeClr>
                </a:solidFill>
                <a:effectLst/>
                <a:latin typeface="Roboto" panose="02000000000000000000" pitchFamily="2" charset="0"/>
                <a:ea typeface="Calibri" panose="020F0502020204030204" pitchFamily="34" charset="0"/>
                <a:cs typeface="Arial" panose="020B0604020202020204" pitchFamily="34" charset="0"/>
              </a:rPr>
              <a:t> </a:t>
            </a:r>
            <a:endParaRPr lang="en-GB" sz="3200" b="1" dirty="0">
              <a:solidFill>
                <a:schemeClr val="accent1">
                  <a:lumMod val="50000"/>
                </a:schemeClr>
              </a:solidFill>
            </a:endParaRPr>
          </a:p>
        </p:txBody>
      </p:sp>
      <p:sp>
        <p:nvSpPr>
          <p:cNvPr id="6" name="TextBox 5">
            <a:extLst>
              <a:ext uri="{FF2B5EF4-FFF2-40B4-BE49-F238E27FC236}">
                <a16:creationId xmlns:a16="http://schemas.microsoft.com/office/drawing/2014/main" id="{E95878FB-D439-87C9-D643-C221661FDE9D}"/>
              </a:ext>
            </a:extLst>
          </p:cNvPr>
          <p:cNvSpPr txBox="1"/>
          <p:nvPr/>
        </p:nvSpPr>
        <p:spPr>
          <a:xfrm>
            <a:off x="938151" y="3496624"/>
            <a:ext cx="10315698" cy="523220"/>
          </a:xfrm>
          <a:prstGeom prst="rect">
            <a:avLst/>
          </a:prstGeom>
          <a:noFill/>
        </p:spPr>
        <p:txBody>
          <a:bodyPr wrap="square">
            <a:spAutoFit/>
          </a:bodyPr>
          <a:lstStyle/>
          <a:p>
            <a:pPr algn="ctr"/>
            <a:r>
              <a:rPr lang="en-GB" sz="2800" b="1" i="1" dirty="0">
                <a:solidFill>
                  <a:schemeClr val="accent6">
                    <a:lumMod val="50000"/>
                  </a:schemeClr>
                </a:solidFill>
                <a:latin typeface="Calibri" panose="020F0502020204030204" pitchFamily="34" charset="0"/>
                <a:ea typeface="Calibri" panose="020F0502020204030204" pitchFamily="34" charset="0"/>
                <a:cs typeface="Arial" panose="020B0604020202020204" pitchFamily="34" charset="0"/>
              </a:rPr>
              <a:t>“What is organizational behaviour and why does it matter to </a:t>
            </a:r>
            <a:r>
              <a:rPr lang="en-GB" sz="2800" b="1" i="1" dirty="0">
                <a:solidFill>
                  <a:schemeClr val="accent6">
                    <a:lumMod val="50000"/>
                  </a:schemeClr>
                </a:solidFill>
                <a:latin typeface="Calibri" panose="020F0502020204030204" pitchFamily="34" charset="0"/>
                <a:cs typeface="Arial" panose="020B0604020202020204" pitchFamily="34" charset="0"/>
              </a:rPr>
              <a:t>me?”</a:t>
            </a:r>
          </a:p>
        </p:txBody>
      </p:sp>
    </p:spTree>
    <p:extLst>
      <p:ext uri="{BB962C8B-B14F-4D97-AF65-F5344CB8AC3E}">
        <p14:creationId xmlns:p14="http://schemas.microsoft.com/office/powerpoint/2010/main" val="2976034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3" name="TextBox 2">
            <a:extLst>
              <a:ext uri="{FF2B5EF4-FFF2-40B4-BE49-F238E27FC236}">
                <a16:creationId xmlns:a16="http://schemas.microsoft.com/office/drawing/2014/main" id="{C522EAE4-5777-77F6-84B5-A042523D1076}"/>
              </a:ext>
            </a:extLst>
          </p:cNvPr>
          <p:cNvSpPr txBox="1"/>
          <p:nvPr/>
        </p:nvSpPr>
        <p:spPr>
          <a:xfrm>
            <a:off x="2516460" y="285721"/>
            <a:ext cx="6094140" cy="369332"/>
          </a:xfrm>
          <a:prstGeom prst="rect">
            <a:avLst/>
          </a:prstGeom>
          <a:noFill/>
        </p:spPr>
        <p:txBody>
          <a:bodyPr wrap="square">
            <a:spAutoFit/>
          </a:bodyPr>
          <a:lstStyle/>
          <a:p>
            <a:pPr algn="just">
              <a:spcBef>
                <a:spcPts val="1200"/>
              </a:spcBef>
              <a:spcAft>
                <a:spcPts val="800"/>
              </a:spcAft>
            </a:pPr>
            <a:r>
              <a:rPr lang="en-GB" sz="1800" b="1" dirty="0">
                <a:solidFill>
                  <a:schemeClr val="bg1">
                    <a:lumMod val="95000"/>
                  </a:schemeClr>
                </a:solidFill>
                <a:effectLst/>
                <a:latin typeface="Times New Roman" panose="02020603050405020304" pitchFamily="18" charset="0"/>
                <a:ea typeface="Calibri" panose="020F0502020204030204" pitchFamily="34" charset="0"/>
                <a:cs typeface="Arial" panose="020B0604020202020204" pitchFamily="34" charset="0"/>
              </a:rPr>
              <a:t>This lecture covers the following topics</a:t>
            </a:r>
            <a:endParaRPr lang="en-GB" sz="16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F858AFDC-454C-700C-5D96-610F1B9D951A}"/>
              </a:ext>
            </a:extLst>
          </p:cNvPr>
          <p:cNvSpPr txBox="1"/>
          <p:nvPr/>
        </p:nvSpPr>
        <p:spPr>
          <a:xfrm>
            <a:off x="2378972" y="1281824"/>
            <a:ext cx="7062809" cy="5122941"/>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GB" sz="2000" dirty="0"/>
              <a:t>Organizational </a:t>
            </a:r>
            <a:r>
              <a:rPr lang="en-GB" sz="2000" dirty="0" err="1"/>
              <a:t>Behavior</a:t>
            </a:r>
            <a:r>
              <a:rPr lang="en-GB" sz="2000" dirty="0"/>
              <a:t> (OB) Defined</a:t>
            </a:r>
          </a:p>
          <a:p>
            <a:pPr marL="285750" indent="-285750">
              <a:lnSpc>
                <a:spcPct val="150000"/>
              </a:lnSpc>
              <a:buFont typeface="Arial" panose="020B0604020202020204" pitchFamily="34" charset="0"/>
              <a:buChar char="•"/>
            </a:pPr>
            <a:r>
              <a:rPr lang="en-GB" sz="2000" dirty="0"/>
              <a:t>Effective versus Successful Managerial Activities</a:t>
            </a:r>
          </a:p>
          <a:p>
            <a:pPr marL="285750" indent="-285750">
              <a:lnSpc>
                <a:spcPct val="150000"/>
              </a:lnSpc>
              <a:buFont typeface="Arial" panose="020B0604020202020204" pitchFamily="34" charset="0"/>
              <a:buChar char="•"/>
            </a:pPr>
            <a:r>
              <a:rPr lang="en-GB" sz="2000" dirty="0"/>
              <a:t>Complementing Intuition with Systematic Study</a:t>
            </a:r>
          </a:p>
          <a:p>
            <a:pPr marL="285750" indent="-285750">
              <a:lnSpc>
                <a:spcPct val="150000"/>
              </a:lnSpc>
              <a:buFont typeface="Arial" panose="020B0604020202020204" pitchFamily="34" charset="0"/>
              <a:buChar char="•"/>
            </a:pPr>
            <a:r>
              <a:rPr lang="en-GB" sz="2000" dirty="0"/>
              <a:t>Systematic study</a:t>
            </a:r>
          </a:p>
          <a:p>
            <a:pPr marL="285750" indent="-285750">
              <a:lnSpc>
                <a:spcPct val="150000"/>
              </a:lnSpc>
              <a:buFont typeface="Arial" panose="020B0604020202020204" pitchFamily="34" charset="0"/>
              <a:buChar char="•"/>
            </a:pPr>
            <a:r>
              <a:rPr lang="en-GB" sz="2000" dirty="0"/>
              <a:t>Disciplines That Contribute to the OB Field</a:t>
            </a:r>
          </a:p>
          <a:p>
            <a:pPr marL="285750" indent="-285750">
              <a:lnSpc>
                <a:spcPct val="150000"/>
              </a:lnSpc>
              <a:buFont typeface="Arial" panose="020B0604020202020204" pitchFamily="34" charset="0"/>
              <a:buChar char="•"/>
            </a:pPr>
            <a:r>
              <a:rPr lang="en-GB" sz="2000" dirty="0"/>
              <a:t>Challenges and Opportunities for OB</a:t>
            </a:r>
          </a:p>
          <a:p>
            <a:pPr marL="285750" indent="-285750">
              <a:lnSpc>
                <a:spcPct val="150000"/>
              </a:lnSpc>
              <a:buFont typeface="Arial" panose="020B0604020202020204" pitchFamily="34" charset="0"/>
              <a:buChar char="•"/>
            </a:pPr>
            <a:r>
              <a:rPr lang="en-GB" sz="2000" dirty="0"/>
              <a:t>Coming Attractions: Developing An OB Model</a:t>
            </a:r>
          </a:p>
          <a:p>
            <a:pPr marL="285750" indent="-285750">
              <a:lnSpc>
                <a:spcPct val="150000"/>
              </a:lnSpc>
              <a:buFont typeface="Arial" panose="020B0604020202020204" pitchFamily="34" charset="0"/>
              <a:buChar char="•"/>
            </a:pPr>
            <a:r>
              <a:rPr lang="en-GB" sz="2000" dirty="0"/>
              <a:t>Attitudes and Stress</a:t>
            </a:r>
          </a:p>
          <a:p>
            <a:pPr marL="285750" indent="-285750">
              <a:lnSpc>
                <a:spcPct val="150000"/>
              </a:lnSpc>
              <a:buFont typeface="Arial" panose="020B0604020202020204" pitchFamily="34" charset="0"/>
              <a:buChar char="•"/>
            </a:pPr>
            <a:r>
              <a:rPr lang="en-GB" sz="2000" dirty="0"/>
              <a:t>Task Performance</a:t>
            </a:r>
          </a:p>
          <a:p>
            <a:pPr marL="285750" indent="-285750">
              <a:lnSpc>
                <a:spcPct val="150000"/>
              </a:lnSpc>
              <a:buFont typeface="Arial" panose="020B0604020202020204" pitchFamily="34" charset="0"/>
              <a:buChar char="•"/>
            </a:pPr>
            <a:r>
              <a:rPr lang="en-GB" sz="2000" dirty="0"/>
              <a:t>Organizational Citizenship </a:t>
            </a:r>
            <a:r>
              <a:rPr lang="en-GB" sz="2000" dirty="0" err="1"/>
              <a:t>Behavior</a:t>
            </a:r>
            <a:r>
              <a:rPr lang="en-GB" sz="2000" dirty="0"/>
              <a:t> (OCB)</a:t>
            </a:r>
          </a:p>
          <a:p>
            <a:pPr marL="285750" indent="-285750">
              <a:lnSpc>
                <a:spcPct val="150000"/>
              </a:lnSpc>
              <a:buFont typeface="Arial" panose="020B0604020202020204" pitchFamily="34" charset="0"/>
              <a:buChar char="•"/>
            </a:pPr>
            <a:r>
              <a:rPr lang="en-GB" sz="2000" dirty="0"/>
              <a:t>Diversity in Organizations</a:t>
            </a:r>
          </a:p>
        </p:txBody>
      </p:sp>
    </p:spTree>
    <p:extLst>
      <p:ext uri="{BB962C8B-B14F-4D97-AF65-F5344CB8AC3E}">
        <p14:creationId xmlns:p14="http://schemas.microsoft.com/office/powerpoint/2010/main" val="34662712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5D366A24-F134-ACEE-1F8C-871004D635EE}"/>
              </a:ext>
            </a:extLst>
          </p:cNvPr>
          <p:cNvSpPr txBox="1"/>
          <p:nvPr/>
        </p:nvSpPr>
        <p:spPr>
          <a:xfrm>
            <a:off x="615040" y="1665249"/>
            <a:ext cx="11217729" cy="1891287"/>
          </a:xfrm>
          <a:prstGeom prst="rect">
            <a:avLst/>
          </a:prstGeom>
          <a:solidFill>
            <a:schemeClr val="bg1"/>
          </a:solidFill>
          <a:ln>
            <a:solidFill>
              <a:schemeClr val="accent1"/>
            </a:solidFill>
          </a:ln>
        </p:spPr>
        <p:txBody>
          <a:bodyPr wrap="square">
            <a:spAutoFit/>
          </a:bodyPr>
          <a:lstStyle/>
          <a:p>
            <a:pPr>
              <a:lnSpc>
                <a:spcPct val="150000"/>
              </a:lnSpc>
            </a:pPr>
            <a:r>
              <a:rPr lang="en-GB" sz="2000" b="1" dirty="0"/>
              <a:t>Organizational </a:t>
            </a:r>
            <a:r>
              <a:rPr lang="en-GB" sz="2000" b="1" dirty="0" err="1"/>
              <a:t>behavior</a:t>
            </a:r>
            <a:endParaRPr lang="en-GB" sz="2000" b="1" dirty="0"/>
          </a:p>
          <a:p>
            <a:pPr>
              <a:lnSpc>
                <a:spcPct val="150000"/>
              </a:lnSpc>
            </a:pPr>
            <a:r>
              <a:rPr lang="en-GB" sz="2000" dirty="0"/>
              <a:t>A field of study that investigates the impact individuals, groups, and structure have on </a:t>
            </a:r>
            <a:r>
              <a:rPr lang="en-GB" sz="2000" dirty="0" err="1"/>
              <a:t>behavior</a:t>
            </a:r>
            <a:r>
              <a:rPr lang="en-GB" sz="2000" dirty="0"/>
              <a:t> within organizations, for the purpose of applying such knowledge toward improving an organization’s effectiveness.</a:t>
            </a:r>
          </a:p>
        </p:txBody>
      </p:sp>
      <p:sp>
        <p:nvSpPr>
          <p:cNvPr id="6" name="TextBox 5">
            <a:extLst>
              <a:ext uri="{FF2B5EF4-FFF2-40B4-BE49-F238E27FC236}">
                <a16:creationId xmlns:a16="http://schemas.microsoft.com/office/drawing/2014/main" id="{AFDEEFF1-27A7-0139-B0A6-113B7C113764}"/>
              </a:ext>
            </a:extLst>
          </p:cNvPr>
          <p:cNvSpPr txBox="1"/>
          <p:nvPr/>
        </p:nvSpPr>
        <p:spPr>
          <a:xfrm>
            <a:off x="2623457" y="316984"/>
            <a:ext cx="6096000" cy="400110"/>
          </a:xfrm>
          <a:prstGeom prst="rect">
            <a:avLst/>
          </a:prstGeom>
          <a:noFill/>
        </p:spPr>
        <p:txBody>
          <a:bodyPr wrap="square">
            <a:spAutoFit/>
          </a:bodyPr>
          <a:lstStyle/>
          <a:p>
            <a:r>
              <a:rPr lang="en-GB" sz="2000" b="1" dirty="0">
                <a:solidFill>
                  <a:schemeClr val="bg1">
                    <a:lumMod val="95000"/>
                  </a:schemeClr>
                </a:solidFill>
              </a:rPr>
              <a:t>Organizational </a:t>
            </a:r>
            <a:r>
              <a:rPr lang="en-GB" sz="2000" b="1" dirty="0" err="1">
                <a:solidFill>
                  <a:schemeClr val="bg1">
                    <a:lumMod val="95000"/>
                  </a:schemeClr>
                </a:solidFill>
              </a:rPr>
              <a:t>Behavior</a:t>
            </a:r>
            <a:r>
              <a:rPr lang="en-GB" sz="2000" b="1" dirty="0">
                <a:solidFill>
                  <a:schemeClr val="bg1">
                    <a:lumMod val="95000"/>
                  </a:schemeClr>
                </a:solidFill>
              </a:rPr>
              <a:t> (OB) Defined</a:t>
            </a:r>
          </a:p>
        </p:txBody>
      </p:sp>
      <p:sp>
        <p:nvSpPr>
          <p:cNvPr id="8" name="TextBox 7">
            <a:extLst>
              <a:ext uri="{FF2B5EF4-FFF2-40B4-BE49-F238E27FC236}">
                <a16:creationId xmlns:a16="http://schemas.microsoft.com/office/drawing/2014/main" id="{BA25AC16-2B34-98D2-0E35-C8397BDFC858}"/>
              </a:ext>
            </a:extLst>
          </p:cNvPr>
          <p:cNvSpPr txBox="1"/>
          <p:nvPr/>
        </p:nvSpPr>
        <p:spPr>
          <a:xfrm>
            <a:off x="615041" y="3763839"/>
            <a:ext cx="11217729" cy="1891287"/>
          </a:xfrm>
          <a:prstGeom prst="rect">
            <a:avLst/>
          </a:prstGeom>
          <a:noFill/>
          <a:ln>
            <a:solidFill>
              <a:schemeClr val="accent1"/>
            </a:solidFill>
          </a:ln>
        </p:spPr>
        <p:txBody>
          <a:bodyPr wrap="square">
            <a:spAutoFit/>
          </a:bodyPr>
          <a:lstStyle/>
          <a:p>
            <a:pPr>
              <a:lnSpc>
                <a:spcPct val="150000"/>
              </a:lnSpc>
            </a:pPr>
            <a:r>
              <a:rPr lang="en-GB" sz="2000" dirty="0"/>
              <a:t>OB is a field of study, meaning that it is a distinct area of expertise with a common body of knowledge. What does it study? It studies three determinants of </a:t>
            </a:r>
            <a:r>
              <a:rPr lang="en-GB" sz="2000" dirty="0" err="1"/>
              <a:t>behavior</a:t>
            </a:r>
            <a:r>
              <a:rPr lang="en-GB" sz="2000" dirty="0"/>
              <a:t> within organizations: individuals, groups, and structure. In addition, OB applies the knowledge gained about individuals, groups, and the effect of structure on </a:t>
            </a:r>
            <a:r>
              <a:rPr lang="en-GB" sz="2000" dirty="0" err="1"/>
              <a:t>behavior</a:t>
            </a:r>
            <a:r>
              <a:rPr lang="en-GB" sz="2000" dirty="0"/>
              <a:t> in order to make organizations work more effectively.</a:t>
            </a:r>
          </a:p>
        </p:txBody>
      </p:sp>
    </p:spTree>
    <p:extLst>
      <p:ext uri="{BB962C8B-B14F-4D97-AF65-F5344CB8AC3E}">
        <p14:creationId xmlns:p14="http://schemas.microsoft.com/office/powerpoint/2010/main" val="6012367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5</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5F224EBD-C13E-F995-21DF-088FA71E9DE6}"/>
              </a:ext>
            </a:extLst>
          </p:cNvPr>
          <p:cNvSpPr txBox="1"/>
          <p:nvPr/>
        </p:nvSpPr>
        <p:spPr>
          <a:xfrm>
            <a:off x="571500" y="1236092"/>
            <a:ext cx="11049000" cy="4385816"/>
          </a:xfrm>
          <a:prstGeom prst="rect">
            <a:avLst/>
          </a:prstGeom>
          <a:noFill/>
        </p:spPr>
        <p:txBody>
          <a:bodyPr wrap="square">
            <a:spAutoFit/>
          </a:bodyPr>
          <a:lstStyle/>
          <a:p>
            <a:pPr>
              <a:lnSpc>
                <a:spcPct val="150000"/>
              </a:lnSpc>
            </a:pPr>
            <a:r>
              <a:rPr lang="en-GB" dirty="0"/>
              <a:t>To sum up our definition, OB is the study of what people do in an organization and the way their </a:t>
            </a:r>
            <a:r>
              <a:rPr lang="en-GB" dirty="0" err="1"/>
              <a:t>behavior</a:t>
            </a:r>
            <a:r>
              <a:rPr lang="en-GB" dirty="0"/>
              <a:t> affects the organization’s performance. Because OB is concerned specifically with employment-related situations, it examines </a:t>
            </a:r>
            <a:r>
              <a:rPr lang="en-GB" dirty="0" err="1"/>
              <a:t>behavior</a:t>
            </a:r>
            <a:r>
              <a:rPr lang="en-GB" dirty="0"/>
              <a:t> in the context of job satisfaction, absenteeism, employment turnover, productivity, human performance, and management. Although debate exists about the relative importance of each, OB includes these core topics:</a:t>
            </a:r>
          </a:p>
          <a:p>
            <a:pPr>
              <a:lnSpc>
                <a:spcPct val="150000"/>
              </a:lnSpc>
            </a:pPr>
            <a:endParaRPr lang="en-GB" sz="1200" dirty="0"/>
          </a:p>
          <a:p>
            <a:pPr marL="285750" indent="-285750">
              <a:buFont typeface="Wingdings" panose="05000000000000000000" pitchFamily="2" charset="2"/>
              <a:buChar char="§"/>
            </a:pPr>
            <a:r>
              <a:rPr lang="en-GB" dirty="0"/>
              <a:t>Motivation</a:t>
            </a:r>
          </a:p>
          <a:p>
            <a:pPr marL="285750" indent="-285750">
              <a:buFont typeface="Wingdings" panose="05000000000000000000" pitchFamily="2" charset="2"/>
              <a:buChar char="§"/>
            </a:pPr>
            <a:r>
              <a:rPr lang="en-GB" dirty="0"/>
              <a:t>Leader </a:t>
            </a:r>
            <a:r>
              <a:rPr lang="en-GB" dirty="0" err="1"/>
              <a:t>behavior</a:t>
            </a:r>
            <a:r>
              <a:rPr lang="en-GB" dirty="0"/>
              <a:t> and power</a:t>
            </a:r>
          </a:p>
          <a:p>
            <a:pPr marL="285750" indent="-285750">
              <a:buFont typeface="Wingdings" panose="05000000000000000000" pitchFamily="2" charset="2"/>
              <a:buChar char="§"/>
            </a:pPr>
            <a:r>
              <a:rPr lang="en-GB" dirty="0"/>
              <a:t>Interpersonal communication</a:t>
            </a:r>
          </a:p>
          <a:p>
            <a:pPr marL="285750" indent="-285750">
              <a:buFont typeface="Wingdings" panose="05000000000000000000" pitchFamily="2" charset="2"/>
              <a:buChar char="§"/>
            </a:pPr>
            <a:r>
              <a:rPr lang="en-GB" dirty="0"/>
              <a:t>Group structure and processes</a:t>
            </a:r>
          </a:p>
          <a:p>
            <a:pPr marL="285750" indent="-285750">
              <a:buFont typeface="Wingdings" panose="05000000000000000000" pitchFamily="2" charset="2"/>
              <a:buChar char="§"/>
            </a:pPr>
            <a:r>
              <a:rPr lang="en-GB" dirty="0"/>
              <a:t>Attitude development and perception</a:t>
            </a:r>
          </a:p>
          <a:p>
            <a:pPr marL="285750" indent="-285750">
              <a:buFont typeface="Wingdings" panose="05000000000000000000" pitchFamily="2" charset="2"/>
              <a:buChar char="§"/>
            </a:pPr>
            <a:r>
              <a:rPr lang="en-GB" dirty="0"/>
              <a:t>Change processes</a:t>
            </a:r>
          </a:p>
          <a:p>
            <a:pPr marL="285750" indent="-285750">
              <a:buFont typeface="Wingdings" panose="05000000000000000000" pitchFamily="2" charset="2"/>
              <a:buChar char="§"/>
            </a:pPr>
            <a:r>
              <a:rPr lang="en-GB" dirty="0"/>
              <a:t>Conflict and negotiation</a:t>
            </a:r>
          </a:p>
          <a:p>
            <a:pPr marL="285750" indent="-285750">
              <a:buFont typeface="Wingdings" panose="05000000000000000000" pitchFamily="2" charset="2"/>
              <a:buChar char="§"/>
            </a:pPr>
            <a:r>
              <a:rPr lang="en-GB" dirty="0"/>
              <a:t>Work design</a:t>
            </a:r>
          </a:p>
        </p:txBody>
      </p:sp>
    </p:spTree>
    <p:extLst>
      <p:ext uri="{BB962C8B-B14F-4D97-AF65-F5344CB8AC3E}">
        <p14:creationId xmlns:p14="http://schemas.microsoft.com/office/powerpoint/2010/main" val="31849120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6</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5D330A02-0D01-B44C-A3AC-4860576FD577}"/>
              </a:ext>
            </a:extLst>
          </p:cNvPr>
          <p:cNvSpPr txBox="1"/>
          <p:nvPr/>
        </p:nvSpPr>
        <p:spPr>
          <a:xfrm>
            <a:off x="364671" y="1305341"/>
            <a:ext cx="11604171" cy="3970318"/>
          </a:xfrm>
          <a:prstGeom prst="rect">
            <a:avLst/>
          </a:prstGeom>
          <a:noFill/>
        </p:spPr>
        <p:txBody>
          <a:bodyPr wrap="square">
            <a:spAutoFit/>
          </a:bodyPr>
          <a:lstStyle/>
          <a:p>
            <a:r>
              <a:rPr lang="en-GB" b="1" dirty="0"/>
              <a:t>Effective versus Successful Managerial Activities</a:t>
            </a:r>
          </a:p>
          <a:p>
            <a:r>
              <a:rPr lang="en-GB" dirty="0"/>
              <a:t>Now that we understand what OB is, we may begin to apply some concepts. Consider the important issue of effective management. What makes one manager more effective than another?</a:t>
            </a:r>
          </a:p>
          <a:p>
            <a:endParaRPr lang="en-GB" dirty="0"/>
          </a:p>
          <a:p>
            <a:r>
              <a:rPr lang="en-GB" dirty="0"/>
              <a:t>Do managers who move up most quickly in an organization do the same activities and with the same emphasis as managers who do the best job?” You might think the answer is yes, but that’s not always the case.</a:t>
            </a:r>
          </a:p>
          <a:p>
            <a:r>
              <a:rPr lang="en-GB" dirty="0"/>
              <a:t> All engaged in four managerial activities:</a:t>
            </a:r>
          </a:p>
          <a:p>
            <a:endParaRPr lang="en-GB" dirty="0"/>
          </a:p>
          <a:p>
            <a:pPr marL="285750" indent="-285750">
              <a:buFont typeface="Arial" panose="020B0604020202020204" pitchFamily="34" charset="0"/>
              <a:buChar char="•"/>
            </a:pPr>
            <a:r>
              <a:rPr lang="en-GB" dirty="0"/>
              <a:t>Traditional management. Decision-making, planning, and controlling.</a:t>
            </a:r>
          </a:p>
          <a:p>
            <a:pPr marL="285750" indent="-285750">
              <a:buFont typeface="Arial" panose="020B0604020202020204" pitchFamily="34" charset="0"/>
              <a:buChar char="•"/>
            </a:pPr>
            <a:r>
              <a:rPr lang="en-GB" dirty="0"/>
              <a:t>Communication. Exchanging routine information and processing paperwork.</a:t>
            </a:r>
          </a:p>
          <a:p>
            <a:pPr marL="285750" indent="-285750">
              <a:buFont typeface="Arial" panose="020B0604020202020204" pitchFamily="34" charset="0"/>
              <a:buChar char="•"/>
            </a:pPr>
            <a:r>
              <a:rPr lang="en-GB" dirty="0"/>
              <a:t>Human resources (HR) management. Motivating, disciplining, managing conflict, staffing, and training.</a:t>
            </a:r>
          </a:p>
          <a:p>
            <a:pPr marL="285750" indent="-285750">
              <a:buFont typeface="Arial" panose="020B0604020202020204" pitchFamily="34" charset="0"/>
              <a:buChar char="•"/>
            </a:pPr>
            <a:r>
              <a:rPr lang="en-GB" dirty="0"/>
              <a:t>Networking. Socializing, politicking, and interacting with outsiders.</a:t>
            </a:r>
          </a:p>
          <a:p>
            <a:r>
              <a:rPr lang="en-GB" dirty="0"/>
              <a:t>The “average” manager spent 32 % of his or her time in traditional management activities, 29 % communicating, 20 % in HR management activities, and 19 % networking. </a:t>
            </a:r>
          </a:p>
        </p:txBody>
      </p:sp>
      <p:sp>
        <p:nvSpPr>
          <p:cNvPr id="6" name="TextBox 5">
            <a:extLst>
              <a:ext uri="{FF2B5EF4-FFF2-40B4-BE49-F238E27FC236}">
                <a16:creationId xmlns:a16="http://schemas.microsoft.com/office/drawing/2014/main" id="{A7D91810-A89D-53C3-DC15-AE240C16C8D2}"/>
              </a:ext>
            </a:extLst>
          </p:cNvPr>
          <p:cNvSpPr txBox="1"/>
          <p:nvPr/>
        </p:nvSpPr>
        <p:spPr>
          <a:xfrm>
            <a:off x="1556657" y="5354339"/>
            <a:ext cx="10412185" cy="923330"/>
          </a:xfrm>
          <a:prstGeom prst="rect">
            <a:avLst/>
          </a:prstGeom>
          <a:noFill/>
        </p:spPr>
        <p:txBody>
          <a:bodyPr wrap="square">
            <a:spAutoFit/>
          </a:bodyPr>
          <a:lstStyle/>
          <a:p>
            <a:r>
              <a:rPr lang="en-GB" dirty="0"/>
              <a:t>Among managers who were successful (defined in terms of speed of promotion within their organizations), networking made the largest relative contribution to the success and HR management activities made the least relative contribution, which is the opposite of the average manager.</a:t>
            </a:r>
          </a:p>
        </p:txBody>
      </p:sp>
    </p:spTree>
    <p:extLst>
      <p:ext uri="{BB962C8B-B14F-4D97-AF65-F5344CB8AC3E}">
        <p14:creationId xmlns:p14="http://schemas.microsoft.com/office/powerpoint/2010/main" val="28244867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7</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76604B29-C7CC-2B53-1580-ED7AED3F825B}"/>
              </a:ext>
            </a:extLst>
          </p:cNvPr>
          <p:cNvSpPr txBox="1"/>
          <p:nvPr/>
        </p:nvSpPr>
        <p:spPr>
          <a:xfrm>
            <a:off x="182479" y="1208376"/>
            <a:ext cx="11827042" cy="4619854"/>
          </a:xfrm>
          <a:prstGeom prst="rect">
            <a:avLst/>
          </a:prstGeom>
          <a:noFill/>
        </p:spPr>
        <p:txBody>
          <a:bodyPr wrap="square">
            <a:spAutoFit/>
          </a:bodyPr>
          <a:lstStyle/>
          <a:p>
            <a:pPr>
              <a:lnSpc>
                <a:spcPct val="150000"/>
              </a:lnSpc>
            </a:pPr>
            <a:r>
              <a:rPr lang="en-GB" b="1" dirty="0"/>
              <a:t>Complementing Intuition with Systematic Study</a:t>
            </a:r>
          </a:p>
          <a:p>
            <a:pPr>
              <a:lnSpc>
                <a:spcPct val="150000"/>
              </a:lnSpc>
            </a:pPr>
            <a:r>
              <a:rPr lang="en-GB" dirty="0"/>
              <a:t>Whether you’ve explicitly thought about it before or not, you’ve been “reading” people almost all your life by watching their actions and interpreting what you see, or by trying to predict what people might do under different conditions. The casual approach to reading others can often lead to erroneous predictions, but using a systematic approach can improve your accuracy.</a:t>
            </a:r>
          </a:p>
          <a:p>
            <a:pPr>
              <a:lnSpc>
                <a:spcPct val="150000"/>
              </a:lnSpc>
            </a:pPr>
            <a:r>
              <a:rPr lang="en-GB" dirty="0"/>
              <a:t>Underlying the systematic approach is the belief that </a:t>
            </a:r>
            <a:r>
              <a:rPr lang="en-GB" dirty="0" err="1"/>
              <a:t>behavior</a:t>
            </a:r>
            <a:r>
              <a:rPr lang="en-GB" dirty="0"/>
              <a:t> is not random. Rather, we can identify fundamental consistencies underlying the </a:t>
            </a:r>
            <a:r>
              <a:rPr lang="en-GB" dirty="0" err="1"/>
              <a:t>behavior</a:t>
            </a:r>
            <a:r>
              <a:rPr lang="en-GB" dirty="0"/>
              <a:t> of all individuals and modify them to reflect individual differences. These fundamental consistencies are very important. Why? Because they allow for predictability. </a:t>
            </a:r>
            <a:r>
              <a:rPr lang="en-GB" dirty="0" err="1"/>
              <a:t>Behavior</a:t>
            </a:r>
            <a:r>
              <a:rPr lang="en-GB" dirty="0"/>
              <a:t> is generally predictable, and the systematic study of </a:t>
            </a:r>
            <a:r>
              <a:rPr lang="en-GB" dirty="0" err="1"/>
              <a:t>behavior</a:t>
            </a:r>
            <a:r>
              <a:rPr lang="en-GB" dirty="0"/>
              <a:t> is a means to making reasonably accurate predictions. When we use the term systematic study, we mean looking at relationships, attempting to attribute causes and effects, and basing our conclusions on scientific evidence that is, on data gathered under controlled conditions and measured, and interpreted, in a rigorous manner.</a:t>
            </a:r>
          </a:p>
        </p:txBody>
      </p:sp>
    </p:spTree>
    <p:extLst>
      <p:ext uri="{BB962C8B-B14F-4D97-AF65-F5344CB8AC3E}">
        <p14:creationId xmlns:p14="http://schemas.microsoft.com/office/powerpoint/2010/main" val="33255724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8</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56D6A475-B6B6-6E40-9F4D-5AF0CC1FD8F7}"/>
              </a:ext>
            </a:extLst>
          </p:cNvPr>
          <p:cNvSpPr txBox="1"/>
          <p:nvPr/>
        </p:nvSpPr>
        <p:spPr>
          <a:xfrm>
            <a:off x="562933" y="1119073"/>
            <a:ext cx="11179888" cy="4619854"/>
          </a:xfrm>
          <a:prstGeom prst="rect">
            <a:avLst/>
          </a:prstGeom>
          <a:noFill/>
        </p:spPr>
        <p:txBody>
          <a:bodyPr wrap="square">
            <a:spAutoFit/>
          </a:bodyPr>
          <a:lstStyle/>
          <a:p>
            <a:pPr>
              <a:lnSpc>
                <a:spcPct val="150000"/>
              </a:lnSpc>
            </a:pPr>
            <a:r>
              <a:rPr lang="en-GB" b="1" dirty="0"/>
              <a:t>Systematic study</a:t>
            </a:r>
          </a:p>
          <a:p>
            <a:pPr>
              <a:lnSpc>
                <a:spcPct val="150000"/>
              </a:lnSpc>
            </a:pPr>
            <a:r>
              <a:rPr lang="en-GB" dirty="0"/>
              <a:t>Looking at relationships, attempting to attribute causes and effects, and drawing conclusions based on scientific evidence.</a:t>
            </a:r>
          </a:p>
          <a:p>
            <a:pPr>
              <a:lnSpc>
                <a:spcPct val="150000"/>
              </a:lnSpc>
            </a:pPr>
            <a:endParaRPr lang="en-GB" dirty="0"/>
          </a:p>
          <a:p>
            <a:pPr>
              <a:lnSpc>
                <a:spcPct val="150000"/>
              </a:lnSpc>
            </a:pPr>
            <a:r>
              <a:rPr lang="en-GB" dirty="0"/>
              <a:t>Evidence-based management (EBM) complements systematic study by basing managerial decisions on the best available scientific evidence. For example, we want doctors to make decisions about patient care based on the latest available evidence, and EBM argues that managers should do the same, thinking more scientifically about management problems. A manager might pose a question, search for the best available evidence, and apply the relevant information to the question or case at hand. You might wonder what manager would not base decisions on evidence, but the vast majority of management decisions are still made “on the fly,” with little to no systematic study of available evidence.</a:t>
            </a:r>
          </a:p>
        </p:txBody>
      </p:sp>
    </p:spTree>
    <p:extLst>
      <p:ext uri="{BB962C8B-B14F-4D97-AF65-F5344CB8AC3E}">
        <p14:creationId xmlns:p14="http://schemas.microsoft.com/office/powerpoint/2010/main" val="38244815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9</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9B574BF4-9981-0214-FB19-ECB3C4CF9154}"/>
              </a:ext>
            </a:extLst>
          </p:cNvPr>
          <p:cNvSpPr txBox="1"/>
          <p:nvPr/>
        </p:nvSpPr>
        <p:spPr>
          <a:xfrm>
            <a:off x="346364" y="1401868"/>
            <a:ext cx="11360362" cy="3373359"/>
          </a:xfrm>
          <a:prstGeom prst="rect">
            <a:avLst/>
          </a:prstGeom>
          <a:noFill/>
        </p:spPr>
        <p:txBody>
          <a:bodyPr wrap="square">
            <a:spAutoFit/>
          </a:bodyPr>
          <a:lstStyle/>
          <a:p>
            <a:pPr>
              <a:lnSpc>
                <a:spcPct val="150000"/>
              </a:lnSpc>
            </a:pPr>
            <a:r>
              <a:rPr lang="en-GB" b="1" dirty="0"/>
              <a:t>Evidence-based management (EBM)</a:t>
            </a:r>
          </a:p>
          <a:p>
            <a:pPr>
              <a:lnSpc>
                <a:spcPct val="150000"/>
              </a:lnSpc>
            </a:pPr>
            <a:r>
              <a:rPr lang="en-GB" dirty="0"/>
              <a:t>The basing of managerial decisions on the best available scientific evidence.</a:t>
            </a:r>
          </a:p>
          <a:p>
            <a:pPr>
              <a:lnSpc>
                <a:spcPct val="150000"/>
              </a:lnSpc>
            </a:pPr>
            <a:endParaRPr lang="en-GB" dirty="0"/>
          </a:p>
          <a:p>
            <a:pPr>
              <a:lnSpc>
                <a:spcPct val="150000"/>
              </a:lnSpc>
            </a:pPr>
            <a:r>
              <a:rPr lang="en-GB" dirty="0"/>
              <a:t>Systematic study and EBM add to intuition, or those “gut feelings” about what makes others (and ourselves) “tick.” Of course, the things you have come to believe in an unsystematic way are not necessarily incorrect. Jack Welch (former CEO of General Electric) noted, “The trick, of course, is to know when to go with your gut.” But if we make all decisions with intuition or gut instinct, we’re likely working with incomplete information like making an investment decision with only half the data about the potential for risk and reward.</a:t>
            </a:r>
          </a:p>
        </p:txBody>
      </p:sp>
      <p:sp>
        <p:nvSpPr>
          <p:cNvPr id="6" name="TextBox 5">
            <a:extLst>
              <a:ext uri="{FF2B5EF4-FFF2-40B4-BE49-F238E27FC236}">
                <a16:creationId xmlns:a16="http://schemas.microsoft.com/office/drawing/2014/main" id="{8F2D159F-BEBC-8F00-27F2-24ABF4E86162}"/>
              </a:ext>
            </a:extLst>
          </p:cNvPr>
          <p:cNvSpPr txBox="1"/>
          <p:nvPr/>
        </p:nvSpPr>
        <p:spPr>
          <a:xfrm>
            <a:off x="2078182" y="5242623"/>
            <a:ext cx="6093994" cy="646331"/>
          </a:xfrm>
          <a:prstGeom prst="rect">
            <a:avLst/>
          </a:prstGeom>
          <a:noFill/>
        </p:spPr>
        <p:txBody>
          <a:bodyPr wrap="square">
            <a:spAutoFit/>
          </a:bodyPr>
          <a:lstStyle/>
          <a:p>
            <a:r>
              <a:rPr lang="en-GB" b="1" dirty="0">
                <a:solidFill>
                  <a:srgbClr val="002060"/>
                </a:solidFill>
              </a:rPr>
              <a:t>Intuition</a:t>
            </a:r>
          </a:p>
          <a:p>
            <a:r>
              <a:rPr lang="en-GB" dirty="0"/>
              <a:t>An instinctive feeling not necessarily supported by research.</a:t>
            </a:r>
          </a:p>
        </p:txBody>
      </p:sp>
    </p:spTree>
    <p:extLst>
      <p:ext uri="{BB962C8B-B14F-4D97-AF65-F5344CB8AC3E}">
        <p14:creationId xmlns:p14="http://schemas.microsoft.com/office/powerpoint/2010/main" val="41389425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10</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5" name="TextBox 4">
            <a:extLst>
              <a:ext uri="{FF2B5EF4-FFF2-40B4-BE49-F238E27FC236}">
                <a16:creationId xmlns:a16="http://schemas.microsoft.com/office/drawing/2014/main" id="{7CDA3544-12EE-7D2E-164D-F456F8B0777C}"/>
              </a:ext>
            </a:extLst>
          </p:cNvPr>
          <p:cNvSpPr txBox="1"/>
          <p:nvPr/>
        </p:nvSpPr>
        <p:spPr>
          <a:xfrm>
            <a:off x="625642" y="1759632"/>
            <a:ext cx="10034337" cy="3338735"/>
          </a:xfrm>
          <a:prstGeom prst="rect">
            <a:avLst/>
          </a:prstGeom>
          <a:noFill/>
        </p:spPr>
        <p:txBody>
          <a:bodyPr wrap="square">
            <a:spAutoFit/>
          </a:bodyPr>
          <a:lstStyle/>
          <a:p>
            <a:pPr>
              <a:lnSpc>
                <a:spcPct val="200000"/>
              </a:lnSpc>
            </a:pPr>
            <a:r>
              <a:rPr lang="en-GB" b="1" dirty="0"/>
              <a:t>Disciplines That Contribute to the OB Field</a:t>
            </a:r>
          </a:p>
          <a:p>
            <a:pPr>
              <a:lnSpc>
                <a:spcPct val="200000"/>
              </a:lnSpc>
            </a:pPr>
            <a:r>
              <a:rPr lang="en-GB" dirty="0"/>
              <a:t>OB is an applied </a:t>
            </a:r>
            <a:r>
              <a:rPr lang="en-GB" dirty="0" err="1"/>
              <a:t>behavioral</a:t>
            </a:r>
            <a:r>
              <a:rPr lang="en-GB" dirty="0"/>
              <a:t> science built on contributions from a number of </a:t>
            </a:r>
            <a:r>
              <a:rPr lang="en-GB" dirty="0" err="1"/>
              <a:t>behavioral</a:t>
            </a:r>
            <a:r>
              <a:rPr lang="en-GB" dirty="0"/>
              <a:t> disciplines, mainly psychology and social psychology, sociology, and anthropology. Psychology’s contributions have been principally at the individual or micro-level of analysis, while the other disciplines have contributed to our understanding of macro concepts such as group processes and organization. Exhibit 1-1 is an overview of the major contributions to the study of OB.</a:t>
            </a:r>
          </a:p>
        </p:txBody>
      </p:sp>
      <p:sp>
        <p:nvSpPr>
          <p:cNvPr id="7" name="TextBox 6">
            <a:extLst>
              <a:ext uri="{FF2B5EF4-FFF2-40B4-BE49-F238E27FC236}">
                <a16:creationId xmlns:a16="http://schemas.microsoft.com/office/drawing/2014/main" id="{11C7A7DF-C870-0ADC-D1E4-AA73C8AB9004}"/>
              </a:ext>
            </a:extLst>
          </p:cNvPr>
          <p:cNvSpPr txBox="1"/>
          <p:nvPr/>
        </p:nvSpPr>
        <p:spPr>
          <a:xfrm>
            <a:off x="2722144" y="136525"/>
            <a:ext cx="6093994" cy="621709"/>
          </a:xfrm>
          <a:prstGeom prst="rect">
            <a:avLst/>
          </a:prstGeom>
          <a:noFill/>
        </p:spPr>
        <p:txBody>
          <a:bodyPr wrap="square">
            <a:spAutoFit/>
          </a:bodyPr>
          <a:lstStyle/>
          <a:p>
            <a:pPr>
              <a:lnSpc>
                <a:spcPct val="200000"/>
              </a:lnSpc>
            </a:pPr>
            <a:r>
              <a:rPr lang="en-GB" sz="2000" b="1" dirty="0">
                <a:solidFill>
                  <a:schemeClr val="bg1"/>
                </a:solidFill>
              </a:rPr>
              <a:t>Disciplines That Contribute to the OB Field</a:t>
            </a:r>
          </a:p>
        </p:txBody>
      </p:sp>
    </p:spTree>
    <p:extLst>
      <p:ext uri="{BB962C8B-B14F-4D97-AF65-F5344CB8AC3E}">
        <p14:creationId xmlns:p14="http://schemas.microsoft.com/office/powerpoint/2010/main" val="31838945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11</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pic>
        <p:nvPicPr>
          <p:cNvPr id="3" name="Picture 2" descr="Diagram&#10;&#10;Description automatically generated">
            <a:extLst>
              <a:ext uri="{FF2B5EF4-FFF2-40B4-BE49-F238E27FC236}">
                <a16:creationId xmlns:a16="http://schemas.microsoft.com/office/drawing/2014/main" id="{771F0A29-98BD-1622-5764-751B81105147}"/>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2249905" y="1015047"/>
            <a:ext cx="8638674" cy="5523865"/>
          </a:xfrm>
          <a:prstGeom prst="rect">
            <a:avLst/>
          </a:prstGeom>
          <a:noFill/>
          <a:ln>
            <a:noFill/>
          </a:ln>
        </p:spPr>
      </p:pic>
      <p:sp>
        <p:nvSpPr>
          <p:cNvPr id="5" name="TextBox 4">
            <a:extLst>
              <a:ext uri="{FF2B5EF4-FFF2-40B4-BE49-F238E27FC236}">
                <a16:creationId xmlns:a16="http://schemas.microsoft.com/office/drawing/2014/main" id="{F8C5A66C-12C6-9092-0F7A-80953902EC76}"/>
              </a:ext>
            </a:extLst>
          </p:cNvPr>
          <p:cNvSpPr txBox="1"/>
          <p:nvPr/>
        </p:nvSpPr>
        <p:spPr>
          <a:xfrm>
            <a:off x="2625891" y="313805"/>
            <a:ext cx="6093994" cy="375552"/>
          </a:xfrm>
          <a:prstGeom prst="rect">
            <a:avLst/>
          </a:prstGeom>
          <a:noFill/>
        </p:spPr>
        <p:txBody>
          <a:bodyPr wrap="square">
            <a:spAutoFit/>
          </a:bodyPr>
          <a:lstStyle/>
          <a:p>
            <a:pPr>
              <a:lnSpc>
                <a:spcPct val="107000"/>
              </a:lnSpc>
              <a:spcAft>
                <a:spcPts val="800"/>
              </a:spcAft>
            </a:pPr>
            <a:r>
              <a:rPr lang="en-GB"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Exhibit 1-1: Toward an OB Discipline</a:t>
            </a:r>
          </a:p>
        </p:txBody>
      </p:sp>
    </p:spTree>
    <p:extLst>
      <p:ext uri="{BB962C8B-B14F-4D97-AF65-F5344CB8AC3E}">
        <p14:creationId xmlns:p14="http://schemas.microsoft.com/office/powerpoint/2010/main" val="19088361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12</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6" name="TextBox 5">
            <a:extLst>
              <a:ext uri="{FF2B5EF4-FFF2-40B4-BE49-F238E27FC236}">
                <a16:creationId xmlns:a16="http://schemas.microsoft.com/office/drawing/2014/main" id="{900ADFA7-CA10-94D0-6838-44CF4E4A9242}"/>
              </a:ext>
            </a:extLst>
          </p:cNvPr>
          <p:cNvSpPr txBox="1"/>
          <p:nvPr/>
        </p:nvSpPr>
        <p:spPr>
          <a:xfrm>
            <a:off x="427122" y="1515434"/>
            <a:ext cx="11337757" cy="2308324"/>
          </a:xfrm>
          <a:prstGeom prst="rect">
            <a:avLst/>
          </a:prstGeom>
          <a:noFill/>
          <a:ln>
            <a:solidFill>
              <a:schemeClr val="accent1"/>
            </a:solidFill>
          </a:ln>
        </p:spPr>
        <p:txBody>
          <a:bodyPr wrap="square">
            <a:spAutoFit/>
          </a:bodyPr>
          <a:lstStyle/>
          <a:p>
            <a:r>
              <a:rPr lang="en-GB" b="1" dirty="0"/>
              <a:t>Psychology</a:t>
            </a:r>
          </a:p>
          <a:p>
            <a:r>
              <a:rPr lang="en-GB" dirty="0"/>
              <a:t>The science that seeks to measure, explain, and sometimes change the </a:t>
            </a:r>
            <a:r>
              <a:rPr lang="en-GB" dirty="0" err="1"/>
              <a:t>behavior</a:t>
            </a:r>
            <a:r>
              <a:rPr lang="en-GB" dirty="0"/>
              <a:t> of humans and other animals.</a:t>
            </a:r>
          </a:p>
          <a:p>
            <a:endParaRPr lang="en-GB" dirty="0"/>
          </a:p>
          <a:p>
            <a:r>
              <a:rPr lang="en-GB" dirty="0"/>
              <a:t>Early industrial and organizational psychologists studied the problems of fatigue, boredom, and other working conditions that could impede efficient work performance. More recently, their contributions have expanded to include learning, perception, personality, emotions, training, leadership effectiveness, needs and motivational forces, job satisfaction, decision-making processes, performance appraisals, attitude measurement, employee-selection techniques, work design, and job stress.</a:t>
            </a:r>
          </a:p>
        </p:txBody>
      </p:sp>
      <p:sp>
        <p:nvSpPr>
          <p:cNvPr id="8" name="TextBox 7">
            <a:extLst>
              <a:ext uri="{FF2B5EF4-FFF2-40B4-BE49-F238E27FC236}">
                <a16:creationId xmlns:a16="http://schemas.microsoft.com/office/drawing/2014/main" id="{3D77A6CE-BD74-AA82-CA3B-F4BF5C001CBD}"/>
              </a:ext>
            </a:extLst>
          </p:cNvPr>
          <p:cNvSpPr txBox="1"/>
          <p:nvPr/>
        </p:nvSpPr>
        <p:spPr>
          <a:xfrm>
            <a:off x="427122" y="4188404"/>
            <a:ext cx="11337756" cy="923330"/>
          </a:xfrm>
          <a:prstGeom prst="rect">
            <a:avLst/>
          </a:prstGeom>
          <a:noFill/>
          <a:ln>
            <a:solidFill>
              <a:schemeClr val="accent1"/>
            </a:solidFill>
          </a:ln>
        </p:spPr>
        <p:txBody>
          <a:bodyPr wrap="square">
            <a:spAutoFit/>
          </a:bodyPr>
          <a:lstStyle/>
          <a:p>
            <a:r>
              <a:rPr lang="en-GB" b="1" dirty="0"/>
              <a:t>Social psychology</a:t>
            </a:r>
          </a:p>
          <a:p>
            <a:r>
              <a:rPr lang="en-GB" dirty="0"/>
              <a:t>An area of psychology that blends concepts from psychology and sociology to focus on the influence of people on one another</a:t>
            </a:r>
          </a:p>
        </p:txBody>
      </p:sp>
      <p:sp>
        <p:nvSpPr>
          <p:cNvPr id="9" name="TextBox 8">
            <a:extLst>
              <a:ext uri="{FF2B5EF4-FFF2-40B4-BE49-F238E27FC236}">
                <a16:creationId xmlns:a16="http://schemas.microsoft.com/office/drawing/2014/main" id="{DE1AD851-2A87-9F8F-F06A-773838F022FA}"/>
              </a:ext>
            </a:extLst>
          </p:cNvPr>
          <p:cNvSpPr txBox="1"/>
          <p:nvPr/>
        </p:nvSpPr>
        <p:spPr>
          <a:xfrm>
            <a:off x="2722144" y="136525"/>
            <a:ext cx="6093994" cy="621709"/>
          </a:xfrm>
          <a:prstGeom prst="rect">
            <a:avLst/>
          </a:prstGeom>
          <a:noFill/>
        </p:spPr>
        <p:txBody>
          <a:bodyPr wrap="square">
            <a:spAutoFit/>
          </a:bodyPr>
          <a:lstStyle/>
          <a:p>
            <a:pPr>
              <a:lnSpc>
                <a:spcPct val="200000"/>
              </a:lnSpc>
            </a:pPr>
            <a:r>
              <a:rPr lang="en-GB" sz="2000" b="1" dirty="0">
                <a:solidFill>
                  <a:schemeClr val="bg1"/>
                </a:solidFill>
              </a:rPr>
              <a:t>Disciplines That Contribute to the OB Field</a:t>
            </a:r>
          </a:p>
        </p:txBody>
      </p:sp>
    </p:spTree>
    <p:extLst>
      <p:ext uri="{BB962C8B-B14F-4D97-AF65-F5344CB8AC3E}">
        <p14:creationId xmlns:p14="http://schemas.microsoft.com/office/powerpoint/2010/main" val="24043748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13</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701025F5-B947-F2FA-2162-D388983B983C}"/>
              </a:ext>
            </a:extLst>
          </p:cNvPr>
          <p:cNvSpPr txBox="1"/>
          <p:nvPr/>
        </p:nvSpPr>
        <p:spPr>
          <a:xfrm>
            <a:off x="346364" y="1643044"/>
            <a:ext cx="11007436" cy="1477328"/>
          </a:xfrm>
          <a:prstGeom prst="rect">
            <a:avLst/>
          </a:prstGeom>
          <a:noFill/>
          <a:ln>
            <a:solidFill>
              <a:schemeClr val="accent1"/>
            </a:solidFill>
          </a:ln>
        </p:spPr>
        <p:txBody>
          <a:bodyPr wrap="square">
            <a:spAutoFit/>
          </a:bodyPr>
          <a:lstStyle/>
          <a:p>
            <a:r>
              <a:rPr lang="en-GB" b="1" dirty="0"/>
              <a:t>Sociology</a:t>
            </a:r>
          </a:p>
          <a:p>
            <a:r>
              <a:rPr lang="en-GB" dirty="0"/>
              <a:t>While psychology focuses on the individual, sociology studies people in relation to their social environment or culture. Sociologists have contributed to OB through their study of group </a:t>
            </a:r>
            <a:r>
              <a:rPr lang="en-GB" dirty="0" err="1"/>
              <a:t>behaviors</a:t>
            </a:r>
            <a:r>
              <a:rPr lang="en-GB" dirty="0"/>
              <a:t> in organizations, particularly formal and complex organizations. Perhaps most importantly, sociologists have studied organizational culture, formal organization theory and structure, organizational technology, communications, power, and conflict.</a:t>
            </a:r>
          </a:p>
        </p:txBody>
      </p:sp>
      <p:sp>
        <p:nvSpPr>
          <p:cNvPr id="6" name="TextBox 5">
            <a:extLst>
              <a:ext uri="{FF2B5EF4-FFF2-40B4-BE49-F238E27FC236}">
                <a16:creationId xmlns:a16="http://schemas.microsoft.com/office/drawing/2014/main" id="{14BB2D6A-88EA-72A9-1EF5-8961FFAEF9D1}"/>
              </a:ext>
            </a:extLst>
          </p:cNvPr>
          <p:cNvSpPr txBox="1"/>
          <p:nvPr/>
        </p:nvSpPr>
        <p:spPr>
          <a:xfrm>
            <a:off x="346364" y="3460630"/>
            <a:ext cx="11007436" cy="1754326"/>
          </a:xfrm>
          <a:prstGeom prst="rect">
            <a:avLst/>
          </a:prstGeom>
          <a:noFill/>
          <a:ln>
            <a:solidFill>
              <a:schemeClr val="accent1"/>
            </a:solidFill>
          </a:ln>
        </p:spPr>
        <p:txBody>
          <a:bodyPr wrap="square">
            <a:spAutoFit/>
          </a:bodyPr>
          <a:lstStyle/>
          <a:p>
            <a:r>
              <a:rPr lang="en-GB" b="1" dirty="0"/>
              <a:t>Anthropology</a:t>
            </a:r>
            <a:r>
              <a:rPr lang="en-GB" dirty="0"/>
              <a:t>: </a:t>
            </a:r>
          </a:p>
          <a:p>
            <a:r>
              <a:rPr lang="en-GB" dirty="0"/>
              <a:t>Anthropology is the study of societies in order to learn about human beings and their activities. Anthropologists’ work on cultures and environments has helped us understand differences in fundamental values, attitudes, and </a:t>
            </a:r>
            <a:r>
              <a:rPr lang="en-GB" dirty="0" err="1"/>
              <a:t>behavior</a:t>
            </a:r>
            <a:r>
              <a:rPr lang="en-GB" dirty="0"/>
              <a:t> among people in different countries and within different organizations. Much of our current understanding of organizational culture, organizational climate, and differences among national cultures is a result of the work of anthropologists or those using their methods.</a:t>
            </a:r>
          </a:p>
        </p:txBody>
      </p:sp>
      <p:sp>
        <p:nvSpPr>
          <p:cNvPr id="7" name="TextBox 6">
            <a:extLst>
              <a:ext uri="{FF2B5EF4-FFF2-40B4-BE49-F238E27FC236}">
                <a16:creationId xmlns:a16="http://schemas.microsoft.com/office/drawing/2014/main" id="{73E1B9FC-822D-A5D6-49AD-E36AB87F89C1}"/>
              </a:ext>
            </a:extLst>
          </p:cNvPr>
          <p:cNvSpPr txBox="1"/>
          <p:nvPr/>
        </p:nvSpPr>
        <p:spPr>
          <a:xfrm>
            <a:off x="2722144" y="136525"/>
            <a:ext cx="6093994" cy="621709"/>
          </a:xfrm>
          <a:prstGeom prst="rect">
            <a:avLst/>
          </a:prstGeom>
          <a:noFill/>
        </p:spPr>
        <p:txBody>
          <a:bodyPr wrap="square">
            <a:spAutoFit/>
          </a:bodyPr>
          <a:lstStyle/>
          <a:p>
            <a:pPr>
              <a:lnSpc>
                <a:spcPct val="200000"/>
              </a:lnSpc>
            </a:pPr>
            <a:r>
              <a:rPr lang="en-GB" sz="2000" b="1" dirty="0">
                <a:solidFill>
                  <a:schemeClr val="bg1"/>
                </a:solidFill>
              </a:rPr>
              <a:t>Disciplines That Contribute to the OB Field</a:t>
            </a:r>
          </a:p>
        </p:txBody>
      </p:sp>
    </p:spTree>
    <p:extLst>
      <p:ext uri="{BB962C8B-B14F-4D97-AF65-F5344CB8AC3E}">
        <p14:creationId xmlns:p14="http://schemas.microsoft.com/office/powerpoint/2010/main" val="26814362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14</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C28E2F49-5686-1662-6D69-E6CD02F93A33}"/>
              </a:ext>
            </a:extLst>
          </p:cNvPr>
          <p:cNvSpPr txBox="1"/>
          <p:nvPr/>
        </p:nvSpPr>
        <p:spPr>
          <a:xfrm>
            <a:off x="433136" y="1450981"/>
            <a:ext cx="10539663" cy="4239687"/>
          </a:xfrm>
          <a:prstGeom prst="rect">
            <a:avLst/>
          </a:prstGeom>
          <a:noFill/>
        </p:spPr>
        <p:txBody>
          <a:bodyPr wrap="square">
            <a:spAutoFit/>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Arial" panose="020B0604020202020204" pitchFamily="34" charset="0"/>
              </a:rPr>
              <a:t>Challenges and Opportunities for OB</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Understanding organizational </a:t>
            </a:r>
            <a:r>
              <a:rPr lang="en-GB" sz="1800" dirty="0" err="1">
                <a:effectLst/>
                <a:latin typeface="Calibri" panose="020F0502020204030204" pitchFamily="34" charset="0"/>
                <a:ea typeface="Calibri" panose="020F0502020204030204" pitchFamily="34" charset="0"/>
                <a:cs typeface="Arial" panose="020B0604020202020204" pitchFamily="34" charset="0"/>
              </a:rPr>
              <a:t>behavior</a:t>
            </a:r>
            <a:r>
              <a:rPr lang="en-GB" sz="1800" dirty="0">
                <a:effectLst/>
                <a:latin typeface="Calibri" panose="020F0502020204030204" pitchFamily="34" charset="0"/>
                <a:ea typeface="Calibri" panose="020F0502020204030204" pitchFamily="34" charset="0"/>
                <a:cs typeface="Arial" panose="020B0604020202020204" pitchFamily="34" charset="0"/>
              </a:rPr>
              <a:t> has never been more important for managers. Take a quick look at the dramatic changes in organizations. The typical employee is getting older; the workforce is becoming increasingly diverse; and global competition requires employees to become more flexible and cope with rapid change.</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As a result of these changes and others, employment options have adapted to include new opportunities for workers. Exhibit 1-2 details some of the types of options individuals may find offered to them by organizations or for which they would like to negotiate. Under each heading in the exhibit, you will find a grouping of options from which to choose—or combine. For instance, at one point in your career you may find yourself employed full time in an office in a localized, </a:t>
            </a:r>
            <a:r>
              <a:rPr lang="en-GB" sz="1800" dirty="0" err="1">
                <a:effectLst/>
                <a:latin typeface="Calibri" panose="020F0502020204030204" pitchFamily="34" charset="0"/>
                <a:ea typeface="Calibri" panose="020F0502020204030204" pitchFamily="34" charset="0"/>
                <a:cs typeface="Arial" panose="020B0604020202020204" pitchFamily="34" charset="0"/>
              </a:rPr>
              <a:t>nonunion</a:t>
            </a:r>
            <a:r>
              <a:rPr lang="en-GB" sz="1800" dirty="0">
                <a:effectLst/>
                <a:latin typeface="Calibri" panose="020F0502020204030204" pitchFamily="34" charset="0"/>
                <a:ea typeface="Calibri" panose="020F0502020204030204" pitchFamily="34" charset="0"/>
                <a:cs typeface="Arial" panose="020B0604020202020204" pitchFamily="34" charset="0"/>
              </a:rPr>
              <a:t> setting with a salary and bonus compensation package, while at another point you may wish to negotiate for a </a:t>
            </a:r>
            <a:r>
              <a:rPr lang="en-GB" sz="1800" dirty="0" err="1">
                <a:effectLst/>
                <a:latin typeface="Calibri" panose="020F0502020204030204" pitchFamily="34" charset="0"/>
                <a:ea typeface="Calibri" panose="020F0502020204030204" pitchFamily="34" charset="0"/>
                <a:cs typeface="Arial" panose="020B0604020202020204" pitchFamily="34" charset="0"/>
              </a:rPr>
              <a:t>flextime</a:t>
            </a:r>
            <a:r>
              <a:rPr lang="en-GB" sz="1800" dirty="0">
                <a:effectLst/>
                <a:latin typeface="Calibri" panose="020F0502020204030204" pitchFamily="34" charset="0"/>
                <a:ea typeface="Calibri" panose="020F0502020204030204" pitchFamily="34" charset="0"/>
                <a:cs typeface="Arial" panose="020B0604020202020204" pitchFamily="34" charset="0"/>
              </a:rPr>
              <a:t>, virtual position and choose to work from overseas for a combination of salary and extra paid time off.</a:t>
            </a:r>
          </a:p>
        </p:txBody>
      </p:sp>
      <p:sp>
        <p:nvSpPr>
          <p:cNvPr id="6" name="TextBox 5">
            <a:extLst>
              <a:ext uri="{FF2B5EF4-FFF2-40B4-BE49-F238E27FC236}">
                <a16:creationId xmlns:a16="http://schemas.microsoft.com/office/drawing/2014/main" id="{D382139B-DE6F-8492-3ADC-33D5C98EE3A1}"/>
              </a:ext>
            </a:extLst>
          </p:cNvPr>
          <p:cNvSpPr txBox="1"/>
          <p:nvPr/>
        </p:nvSpPr>
        <p:spPr>
          <a:xfrm>
            <a:off x="2655970" y="310237"/>
            <a:ext cx="6093994" cy="369332"/>
          </a:xfrm>
          <a:prstGeom prst="rect">
            <a:avLst/>
          </a:prstGeom>
          <a:noFill/>
        </p:spPr>
        <p:txBody>
          <a:bodyPr wrap="square">
            <a:spAutoFit/>
          </a:bodyPr>
          <a:lstStyle/>
          <a:p>
            <a:r>
              <a:rPr lang="en-GB" b="1" dirty="0">
                <a:solidFill>
                  <a:schemeClr val="bg1"/>
                </a:solidFill>
              </a:rPr>
              <a:t>Challenges and Opportunities for OB</a:t>
            </a:r>
          </a:p>
        </p:txBody>
      </p:sp>
    </p:spTree>
    <p:extLst>
      <p:ext uri="{BB962C8B-B14F-4D97-AF65-F5344CB8AC3E}">
        <p14:creationId xmlns:p14="http://schemas.microsoft.com/office/powerpoint/2010/main" val="6505030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15</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pic>
        <p:nvPicPr>
          <p:cNvPr id="3" name="Picture 2" descr="Graphical user interface, application&#10;&#10;Description automatically generated">
            <a:extLst>
              <a:ext uri="{FF2B5EF4-FFF2-40B4-BE49-F238E27FC236}">
                <a16:creationId xmlns:a16="http://schemas.microsoft.com/office/drawing/2014/main" id="{81EBF658-88E6-91AA-5846-B14CBC52D73D}"/>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2030" t="1262" r="5012" b="13604"/>
          <a:stretch/>
        </p:blipFill>
        <p:spPr bwMode="auto">
          <a:xfrm>
            <a:off x="2359193" y="1086231"/>
            <a:ext cx="9613231" cy="4957010"/>
          </a:xfrm>
          <a:prstGeom prst="rect">
            <a:avLst/>
          </a:prstGeom>
          <a:noFill/>
          <a:ln>
            <a:noFill/>
          </a:ln>
        </p:spPr>
      </p:pic>
      <p:sp>
        <p:nvSpPr>
          <p:cNvPr id="5" name="TextBox 4">
            <a:extLst>
              <a:ext uri="{FF2B5EF4-FFF2-40B4-BE49-F238E27FC236}">
                <a16:creationId xmlns:a16="http://schemas.microsoft.com/office/drawing/2014/main" id="{F6EDC1AB-8093-E7CE-BC84-4C626D49C5B1}"/>
              </a:ext>
            </a:extLst>
          </p:cNvPr>
          <p:cNvSpPr txBox="1"/>
          <p:nvPr/>
        </p:nvSpPr>
        <p:spPr>
          <a:xfrm>
            <a:off x="2516606" y="412721"/>
            <a:ext cx="6093994" cy="369332"/>
          </a:xfrm>
          <a:prstGeom prst="rect">
            <a:avLst/>
          </a:prstGeom>
          <a:noFill/>
        </p:spPr>
        <p:txBody>
          <a:bodyPr wrap="square">
            <a:spAutoFit/>
          </a:bodyPr>
          <a:lstStyle/>
          <a:p>
            <a:r>
              <a:rPr lang="en-GB" b="1" dirty="0">
                <a:solidFill>
                  <a:schemeClr val="bg1"/>
                </a:solidFill>
              </a:rPr>
              <a:t>Challenges and Opportunities for OB, Exhibit 1-2</a:t>
            </a:r>
          </a:p>
        </p:txBody>
      </p:sp>
      <p:sp>
        <p:nvSpPr>
          <p:cNvPr id="17" name="TextBox 16">
            <a:extLst>
              <a:ext uri="{FF2B5EF4-FFF2-40B4-BE49-F238E27FC236}">
                <a16:creationId xmlns:a16="http://schemas.microsoft.com/office/drawing/2014/main" id="{2F80F228-B424-CE50-07BF-2C2EF1C8EB01}"/>
              </a:ext>
            </a:extLst>
          </p:cNvPr>
          <p:cNvSpPr txBox="1"/>
          <p:nvPr/>
        </p:nvSpPr>
        <p:spPr>
          <a:xfrm>
            <a:off x="219576" y="1463388"/>
            <a:ext cx="2297030" cy="3737946"/>
          </a:xfrm>
          <a:prstGeom prst="rect">
            <a:avLst/>
          </a:prstGeom>
          <a:noFill/>
        </p:spPr>
        <p:txBody>
          <a:bodyPr wrap="square">
            <a:spAutoFit/>
          </a:bodyPr>
          <a:lstStyle/>
          <a:p>
            <a:pPr>
              <a:lnSpc>
                <a:spcPct val="150000"/>
              </a:lnSpc>
            </a:pPr>
            <a:r>
              <a:rPr lang="en-GB" sz="2000" dirty="0"/>
              <a:t>Exhibit 1-2 details some of the types of options individuals may find offered to them by organizations or for which they would like to negotiate.</a:t>
            </a:r>
          </a:p>
        </p:txBody>
      </p:sp>
    </p:spTree>
    <p:extLst>
      <p:ext uri="{BB962C8B-B14F-4D97-AF65-F5344CB8AC3E}">
        <p14:creationId xmlns:p14="http://schemas.microsoft.com/office/powerpoint/2010/main" val="24275938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16</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AA53687F-1DEB-5283-66D4-88586634A2EC}"/>
              </a:ext>
            </a:extLst>
          </p:cNvPr>
          <p:cNvSpPr txBox="1"/>
          <p:nvPr/>
        </p:nvSpPr>
        <p:spPr>
          <a:xfrm>
            <a:off x="2078182" y="1155646"/>
            <a:ext cx="8136629" cy="369332"/>
          </a:xfrm>
          <a:prstGeom prst="rect">
            <a:avLst/>
          </a:prstGeom>
          <a:noFill/>
          <a:ln>
            <a:solidFill>
              <a:schemeClr val="accent1"/>
            </a:solidFill>
          </a:ln>
        </p:spPr>
        <p:txBody>
          <a:bodyPr wrap="square">
            <a:spAutoFit/>
          </a:bodyPr>
          <a:lstStyle/>
          <a:p>
            <a:r>
              <a:rPr lang="en-GB" b="1" i="1" dirty="0"/>
              <a:t>In short, today’s challenges bring opportunities for managers to use OB concepts. </a:t>
            </a:r>
          </a:p>
        </p:txBody>
      </p:sp>
      <p:sp>
        <p:nvSpPr>
          <p:cNvPr id="8" name="TextBox 7">
            <a:extLst>
              <a:ext uri="{FF2B5EF4-FFF2-40B4-BE49-F238E27FC236}">
                <a16:creationId xmlns:a16="http://schemas.microsoft.com/office/drawing/2014/main" id="{0C807FAE-B9C6-5F19-819B-3DDCB367E448}"/>
              </a:ext>
            </a:extLst>
          </p:cNvPr>
          <p:cNvSpPr txBox="1"/>
          <p:nvPr/>
        </p:nvSpPr>
        <p:spPr>
          <a:xfrm>
            <a:off x="346365" y="1666289"/>
            <a:ext cx="11360362" cy="2031325"/>
          </a:xfrm>
          <a:prstGeom prst="rect">
            <a:avLst/>
          </a:prstGeom>
          <a:noFill/>
          <a:ln>
            <a:solidFill>
              <a:schemeClr val="accent1"/>
            </a:solidFill>
          </a:ln>
        </p:spPr>
        <p:txBody>
          <a:bodyPr wrap="square">
            <a:spAutoFit/>
          </a:bodyPr>
          <a:lstStyle/>
          <a:p>
            <a:r>
              <a:rPr lang="en-GB" b="1" dirty="0"/>
              <a:t>Continuing Globalization</a:t>
            </a:r>
          </a:p>
          <a:p>
            <a:r>
              <a:rPr lang="en-GB" dirty="0"/>
              <a:t> Organizations are no longer constrained by national borders. Samsung, the largest South Korean business conglomerate, sells most of its products to organizations in other countries; Burger King is owned by a Brazilian firm; and McDonald’s sells hamburgers in 118 countries on 6 continents. Even Apple—arguably the U.S. company with the strongest U.S. identity—employs twice as many workers outside the United States as it does inside the country.  The world has become a global village. In the process, the manager’s job has changed. Effective managers anticipate and adapt their approaches to global issues.</a:t>
            </a:r>
          </a:p>
        </p:txBody>
      </p:sp>
      <p:sp>
        <p:nvSpPr>
          <p:cNvPr id="9" name="TextBox 8">
            <a:extLst>
              <a:ext uri="{FF2B5EF4-FFF2-40B4-BE49-F238E27FC236}">
                <a16:creationId xmlns:a16="http://schemas.microsoft.com/office/drawing/2014/main" id="{4291CA9C-30D3-3C1D-D6D4-F1CD2C761F66}"/>
              </a:ext>
            </a:extLst>
          </p:cNvPr>
          <p:cNvSpPr txBox="1"/>
          <p:nvPr/>
        </p:nvSpPr>
        <p:spPr>
          <a:xfrm>
            <a:off x="317196" y="3807171"/>
            <a:ext cx="11389531" cy="1754326"/>
          </a:xfrm>
          <a:prstGeom prst="rect">
            <a:avLst/>
          </a:prstGeom>
          <a:noFill/>
          <a:ln>
            <a:solidFill>
              <a:schemeClr val="accent1"/>
            </a:solidFill>
          </a:ln>
        </p:spPr>
        <p:txBody>
          <a:bodyPr wrap="square">
            <a:spAutoFit/>
          </a:bodyPr>
          <a:lstStyle/>
          <a:p>
            <a:r>
              <a:rPr lang="en-GB" b="1" dirty="0"/>
              <a:t>Working with People from Different Cultures</a:t>
            </a:r>
          </a:p>
          <a:p>
            <a:r>
              <a:rPr lang="en-GB" dirty="0"/>
              <a:t>In your own country or on foreign assignment, you’ll find yourself working with bosses, peers, and other employees born and raised in different cultures. What motivates you may not motivate them. Or your communication style may be straightforward and open, which others may find uncomfortable and threatening. To work effectively with people from different cultures, you need to understand how their culture and background have shaped them and how to adapt your management style to fit any differences.</a:t>
            </a:r>
          </a:p>
        </p:txBody>
      </p:sp>
    </p:spTree>
    <p:extLst>
      <p:ext uri="{BB962C8B-B14F-4D97-AF65-F5344CB8AC3E}">
        <p14:creationId xmlns:p14="http://schemas.microsoft.com/office/powerpoint/2010/main" val="39008825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17</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9" name="TextBox 8">
            <a:extLst>
              <a:ext uri="{FF2B5EF4-FFF2-40B4-BE49-F238E27FC236}">
                <a16:creationId xmlns:a16="http://schemas.microsoft.com/office/drawing/2014/main" id="{0B8C0AC5-32EE-8446-B3B6-108BDF208762}"/>
              </a:ext>
            </a:extLst>
          </p:cNvPr>
          <p:cNvSpPr txBox="1"/>
          <p:nvPr/>
        </p:nvSpPr>
        <p:spPr>
          <a:xfrm>
            <a:off x="346364" y="1189958"/>
            <a:ext cx="11588962" cy="4619854"/>
          </a:xfrm>
          <a:prstGeom prst="rect">
            <a:avLst/>
          </a:prstGeom>
          <a:noFill/>
        </p:spPr>
        <p:txBody>
          <a:bodyPr wrap="square">
            <a:spAutoFit/>
          </a:bodyPr>
          <a:lstStyle/>
          <a:p>
            <a:pPr algn="just">
              <a:lnSpc>
                <a:spcPct val="150000"/>
              </a:lnSpc>
            </a:pPr>
            <a:r>
              <a:rPr lang="en-GB" b="1" dirty="0"/>
              <a:t>Adapting to Differing Cultural and Regulatory Norms</a:t>
            </a:r>
          </a:p>
          <a:p>
            <a:pPr algn="just">
              <a:lnSpc>
                <a:spcPct val="150000"/>
              </a:lnSpc>
            </a:pPr>
            <a:r>
              <a:rPr lang="en-GB" dirty="0"/>
              <a:t> To be effective, managers need to know the cultural norms of the workforce in each country where they do business. For instance, in some countries a large percentage of the workforce enjoys long holidays. There are national and local regulations to consider, too. Managers of subsidiaries abroad need to be aware of the unique financial and legal regulations applying to “guest companies” or else risk violating them. Violations can have implications for their operations in that country and also for political relations between countries. Managers also need to be cognizant of differences in regulations for competitors in that country; many times, understanding the laws can lead to success or failure. For example, knowing local banking laws allowed one multinational firm—the Bank of China—to seize control of a storied (and very valuable) London building, Grosvenor House, from under the nose of the owner, the Indian hotel group Sahara. Management at Sahara contended that the loan default that led to the seizure was a misunderstanding regarding one of their other properties in New York. Globalization can get complicated.</a:t>
            </a:r>
          </a:p>
        </p:txBody>
      </p:sp>
      <p:sp>
        <p:nvSpPr>
          <p:cNvPr id="11" name="TextBox 10">
            <a:extLst>
              <a:ext uri="{FF2B5EF4-FFF2-40B4-BE49-F238E27FC236}">
                <a16:creationId xmlns:a16="http://schemas.microsoft.com/office/drawing/2014/main" id="{A38BC094-DA02-1CC3-067C-B9A512B8F486}"/>
              </a:ext>
            </a:extLst>
          </p:cNvPr>
          <p:cNvSpPr txBox="1"/>
          <p:nvPr/>
        </p:nvSpPr>
        <p:spPr>
          <a:xfrm>
            <a:off x="2818397" y="279459"/>
            <a:ext cx="6093994" cy="464871"/>
          </a:xfrm>
          <a:prstGeom prst="rect">
            <a:avLst/>
          </a:prstGeom>
          <a:noFill/>
        </p:spPr>
        <p:txBody>
          <a:bodyPr wrap="square">
            <a:spAutoFit/>
          </a:bodyPr>
          <a:lstStyle/>
          <a:p>
            <a:pPr>
              <a:lnSpc>
                <a:spcPct val="150000"/>
              </a:lnSpc>
            </a:pPr>
            <a:r>
              <a:rPr lang="en-GB" b="1" dirty="0">
                <a:solidFill>
                  <a:schemeClr val="bg1"/>
                </a:solidFill>
              </a:rPr>
              <a:t>Adapting to Differing Cultural and Regulatory Norms</a:t>
            </a:r>
          </a:p>
        </p:txBody>
      </p:sp>
    </p:spTree>
    <p:extLst>
      <p:ext uri="{BB962C8B-B14F-4D97-AF65-F5344CB8AC3E}">
        <p14:creationId xmlns:p14="http://schemas.microsoft.com/office/powerpoint/2010/main" val="22476611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18</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6BF1BBF2-248A-68A3-5480-CD565319CA27}"/>
              </a:ext>
            </a:extLst>
          </p:cNvPr>
          <p:cNvSpPr txBox="1"/>
          <p:nvPr/>
        </p:nvSpPr>
        <p:spPr>
          <a:xfrm>
            <a:off x="577514" y="1720567"/>
            <a:ext cx="10776286" cy="3373359"/>
          </a:xfrm>
          <a:prstGeom prst="rect">
            <a:avLst/>
          </a:prstGeom>
          <a:noFill/>
        </p:spPr>
        <p:txBody>
          <a:bodyPr wrap="square">
            <a:spAutoFit/>
          </a:bodyPr>
          <a:lstStyle/>
          <a:p>
            <a:pPr algn="just">
              <a:lnSpc>
                <a:spcPct val="150000"/>
              </a:lnSpc>
            </a:pPr>
            <a:r>
              <a:rPr lang="en-GB" b="1" dirty="0"/>
              <a:t>Workforce Demographics</a:t>
            </a:r>
          </a:p>
          <a:p>
            <a:pPr algn="just">
              <a:lnSpc>
                <a:spcPct val="150000"/>
              </a:lnSpc>
            </a:pPr>
            <a:r>
              <a:rPr lang="en-GB" dirty="0"/>
              <a:t> The workforce has always adapted to variations in the economy, longevity, birth rates, socioeconomic conditions, and other changes that have a widespread impact. People adapt to survive, and OB studies the way those adaptations affect individuals’ </a:t>
            </a:r>
            <a:r>
              <a:rPr lang="en-GB" dirty="0" err="1"/>
              <a:t>behavior</a:t>
            </a:r>
            <a:r>
              <a:rPr lang="en-GB" dirty="0"/>
              <a:t>. For instance, even though the 2008 global recession ended years ago, some trends from those years are continuing: many people who have been long unemployed have left the workforce,  while others have cobbled together several part-time jobs  or settled for on-demand work.  Further options that have been particularly popular for younger educated workers have included obtaining specialized industry training after college,  accepting full-time jobs that are lower-level, and starting their own companies. </a:t>
            </a:r>
          </a:p>
        </p:txBody>
      </p:sp>
      <p:sp>
        <p:nvSpPr>
          <p:cNvPr id="5" name="TextBox 4">
            <a:extLst>
              <a:ext uri="{FF2B5EF4-FFF2-40B4-BE49-F238E27FC236}">
                <a16:creationId xmlns:a16="http://schemas.microsoft.com/office/drawing/2014/main" id="{B6A9AF28-6F4E-AC11-80E5-F2A95C3A0B35}"/>
              </a:ext>
            </a:extLst>
          </p:cNvPr>
          <p:cNvSpPr txBox="1"/>
          <p:nvPr/>
        </p:nvSpPr>
        <p:spPr>
          <a:xfrm>
            <a:off x="2735771" y="310237"/>
            <a:ext cx="6093994" cy="464871"/>
          </a:xfrm>
          <a:prstGeom prst="rect">
            <a:avLst/>
          </a:prstGeom>
          <a:noFill/>
        </p:spPr>
        <p:txBody>
          <a:bodyPr wrap="square">
            <a:spAutoFit/>
          </a:bodyPr>
          <a:lstStyle/>
          <a:p>
            <a:pPr>
              <a:lnSpc>
                <a:spcPct val="150000"/>
              </a:lnSpc>
            </a:pPr>
            <a:r>
              <a:rPr lang="en-GB" b="1" dirty="0">
                <a:solidFill>
                  <a:schemeClr val="bg1"/>
                </a:solidFill>
              </a:rPr>
              <a:t>Workforce Demographics</a:t>
            </a:r>
          </a:p>
        </p:txBody>
      </p:sp>
    </p:spTree>
    <p:extLst>
      <p:ext uri="{BB962C8B-B14F-4D97-AF65-F5344CB8AC3E}">
        <p14:creationId xmlns:p14="http://schemas.microsoft.com/office/powerpoint/2010/main" val="15772077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19</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C5390569-CBF5-8693-2614-25CE31765F57}"/>
              </a:ext>
            </a:extLst>
          </p:cNvPr>
          <p:cNvSpPr txBox="1"/>
          <p:nvPr/>
        </p:nvSpPr>
        <p:spPr>
          <a:xfrm>
            <a:off x="346364" y="1443567"/>
            <a:ext cx="11733341" cy="4247317"/>
          </a:xfrm>
          <a:prstGeom prst="rect">
            <a:avLst/>
          </a:prstGeom>
          <a:noFill/>
        </p:spPr>
        <p:txBody>
          <a:bodyPr wrap="square">
            <a:spAutoFit/>
          </a:bodyPr>
          <a:lstStyle/>
          <a:p>
            <a:pPr algn="just"/>
            <a:r>
              <a:rPr lang="en-GB" b="1" dirty="0"/>
              <a:t>Social Media</a:t>
            </a:r>
          </a:p>
          <a:p>
            <a:pPr algn="just"/>
            <a:r>
              <a:rPr lang="en-GB" dirty="0"/>
              <a:t>social media in the business world is here to stay. Despite its pervasiveness, many organizations continue to struggle with employees’ use of social media in the workplace. For instance, in February 2015, a Texas pizzeria fired an employee before her first day of work because she tweeted unflattering comments about her future job. In December 2014, Nordstrom fired an Oregon employee who had posted a personal Facebook comment seeming to advocate violence against white police officers. These examples show that social media is a difficult issue for today’s managers, presenting both a challenge and an opportunity for OB. For instance, how much should HR look into a candidate’s social media presence? Should a hiring manager read the candidate’s Twitter feeds, or just do a quick perusal of his or her Facebook profile? Managers need to adopt policies designed to protect employees and their organizations with balance and understanding.</a:t>
            </a:r>
          </a:p>
          <a:p>
            <a:pPr algn="just"/>
            <a:endParaRPr lang="en-GB" dirty="0"/>
          </a:p>
          <a:p>
            <a:pPr algn="just"/>
            <a:r>
              <a:rPr lang="en-GB" dirty="0"/>
              <a:t>Once employees are on the job, many organizations have policies about accessing social media at work—when, where, and for what purposes. But what about the impact of social media on employee well-being? One recent study found that subjects who woke up in a positive mood and then accessed Facebook frequently found their mood worsened during the day. Moreover, subjects who checked Facebook frequently over a two-week period reported a decreased level of satisfaction with their lives. </a:t>
            </a:r>
          </a:p>
        </p:txBody>
      </p:sp>
      <p:sp>
        <p:nvSpPr>
          <p:cNvPr id="5" name="TextBox 4">
            <a:extLst>
              <a:ext uri="{FF2B5EF4-FFF2-40B4-BE49-F238E27FC236}">
                <a16:creationId xmlns:a16="http://schemas.microsoft.com/office/drawing/2014/main" id="{F53762F1-6799-4DD3-B06C-7FC35220D2C4}"/>
              </a:ext>
            </a:extLst>
          </p:cNvPr>
          <p:cNvSpPr txBox="1"/>
          <p:nvPr/>
        </p:nvSpPr>
        <p:spPr>
          <a:xfrm>
            <a:off x="2735771" y="310237"/>
            <a:ext cx="6093994" cy="369332"/>
          </a:xfrm>
          <a:prstGeom prst="rect">
            <a:avLst/>
          </a:prstGeom>
          <a:noFill/>
        </p:spPr>
        <p:txBody>
          <a:bodyPr wrap="square">
            <a:spAutoFit/>
          </a:bodyPr>
          <a:lstStyle/>
          <a:p>
            <a:r>
              <a:rPr lang="en-GB" b="1" dirty="0">
                <a:solidFill>
                  <a:schemeClr val="bg1"/>
                </a:solidFill>
              </a:rPr>
              <a:t>Social Media</a:t>
            </a:r>
          </a:p>
        </p:txBody>
      </p:sp>
    </p:spTree>
    <p:extLst>
      <p:ext uri="{BB962C8B-B14F-4D97-AF65-F5344CB8AC3E}">
        <p14:creationId xmlns:p14="http://schemas.microsoft.com/office/powerpoint/2010/main" val="17942794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20</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C10E505D-701E-927D-B7AA-A868F60ED5D8}"/>
              </a:ext>
            </a:extLst>
          </p:cNvPr>
          <p:cNvSpPr txBox="1"/>
          <p:nvPr/>
        </p:nvSpPr>
        <p:spPr>
          <a:xfrm>
            <a:off x="457200" y="1212712"/>
            <a:ext cx="11442031" cy="4619854"/>
          </a:xfrm>
          <a:prstGeom prst="rect">
            <a:avLst/>
          </a:prstGeom>
          <a:noFill/>
        </p:spPr>
        <p:txBody>
          <a:bodyPr wrap="square">
            <a:spAutoFit/>
          </a:bodyPr>
          <a:lstStyle/>
          <a:p>
            <a:pPr>
              <a:lnSpc>
                <a:spcPct val="150000"/>
              </a:lnSpc>
            </a:pPr>
            <a:r>
              <a:rPr lang="en-GB" b="1" dirty="0"/>
              <a:t>Employee Well-Being at Work</a:t>
            </a:r>
          </a:p>
          <a:p>
            <a:pPr>
              <a:lnSpc>
                <a:spcPct val="150000"/>
              </a:lnSpc>
            </a:pPr>
            <a:r>
              <a:rPr lang="en-GB" dirty="0"/>
              <a:t>One of the biggest challenges to maintaining employee well-being is the reality that many workers never get away from the virtual workplace. while communication technology allows many technical and professional employees to do their work at home, in their cars, or on the beach, it also means many feel like they’re not part of a team. “The sense of belonging is very challenging for virtual workers, who seem to be all alone out in </a:t>
            </a:r>
            <a:r>
              <a:rPr lang="en-GB" dirty="0" err="1"/>
              <a:t>cyberland</a:t>
            </a:r>
            <a:r>
              <a:rPr lang="en-GB" dirty="0"/>
              <a:t>,” said Ellen </a:t>
            </a:r>
            <a:r>
              <a:rPr lang="en-GB" dirty="0" err="1"/>
              <a:t>Raineri</a:t>
            </a:r>
            <a:r>
              <a:rPr lang="en-GB" dirty="0"/>
              <a:t> of Kaplan University, and many can relate to this feeling. Another challenge is that organizations are asking employees to put in longer hours. According to one recent study, one in four employees shows signs of burnout, and two in three report high-stress levels and fatigue. This may actually be an underestimate because workers report maintaining “always on” access for their managers through e-mail and texting. Finally, employee well-being is challenged by heavy outside commitments. Millions of single-parent employees and employees with dependent parents face significant challenges in balancing work and family responsibilities, for instance.</a:t>
            </a:r>
          </a:p>
        </p:txBody>
      </p:sp>
      <p:sp>
        <p:nvSpPr>
          <p:cNvPr id="6" name="TextBox 5">
            <a:extLst>
              <a:ext uri="{FF2B5EF4-FFF2-40B4-BE49-F238E27FC236}">
                <a16:creationId xmlns:a16="http://schemas.microsoft.com/office/drawing/2014/main" id="{8906D2D6-731F-36CD-D2C4-6D772BE4C6E2}"/>
              </a:ext>
            </a:extLst>
          </p:cNvPr>
          <p:cNvSpPr txBox="1"/>
          <p:nvPr/>
        </p:nvSpPr>
        <p:spPr>
          <a:xfrm>
            <a:off x="2373229" y="310237"/>
            <a:ext cx="6093994" cy="369332"/>
          </a:xfrm>
          <a:prstGeom prst="rect">
            <a:avLst/>
          </a:prstGeom>
          <a:noFill/>
        </p:spPr>
        <p:txBody>
          <a:bodyPr wrap="square">
            <a:spAutoFit/>
          </a:bodyPr>
          <a:lstStyle/>
          <a:p>
            <a:r>
              <a:rPr lang="en-GB" b="1" dirty="0">
                <a:solidFill>
                  <a:schemeClr val="bg1"/>
                </a:solidFill>
              </a:rPr>
              <a:t>Employee Well-Being at Work</a:t>
            </a:r>
          </a:p>
        </p:txBody>
      </p:sp>
    </p:spTree>
    <p:extLst>
      <p:ext uri="{BB962C8B-B14F-4D97-AF65-F5344CB8AC3E}">
        <p14:creationId xmlns:p14="http://schemas.microsoft.com/office/powerpoint/2010/main" val="38060256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21</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70847FC4-7D8E-DE79-BEC2-1B0E6C6D1990}"/>
              </a:ext>
            </a:extLst>
          </p:cNvPr>
          <p:cNvSpPr txBox="1"/>
          <p:nvPr/>
        </p:nvSpPr>
        <p:spPr>
          <a:xfrm>
            <a:off x="346364" y="1314139"/>
            <a:ext cx="11528804" cy="2957861"/>
          </a:xfrm>
          <a:prstGeom prst="rect">
            <a:avLst/>
          </a:prstGeom>
          <a:noFill/>
          <a:ln>
            <a:solidFill>
              <a:schemeClr val="accent1"/>
            </a:solidFill>
          </a:ln>
        </p:spPr>
        <p:txBody>
          <a:bodyPr wrap="square">
            <a:spAutoFit/>
          </a:bodyPr>
          <a:lstStyle/>
          <a:p>
            <a:pPr>
              <a:lnSpc>
                <a:spcPct val="150000"/>
              </a:lnSpc>
            </a:pPr>
            <a:r>
              <a:rPr lang="en-GB" b="1" dirty="0"/>
              <a:t>Positive Work Environment</a:t>
            </a:r>
          </a:p>
          <a:p>
            <a:pPr>
              <a:lnSpc>
                <a:spcPct val="150000"/>
              </a:lnSpc>
            </a:pPr>
            <a:r>
              <a:rPr lang="en-GB" dirty="0"/>
              <a:t>A growing area in OB research is positive organizational scholarship (POS; also called positive organizational </a:t>
            </a:r>
            <a:r>
              <a:rPr lang="en-GB" dirty="0" err="1"/>
              <a:t>behavior</a:t>
            </a:r>
            <a:r>
              <a:rPr lang="en-GB" dirty="0"/>
              <a:t>), which studies how organizations develop human strengths, foster vitality and resilience, and unlock potential. Researchers in this area say too much of OB research and management practice has been targeted toward identifying what’s wrong with organizations and their employees. In response, they try to study what’s good about them. Some key subjects in positive OB research are engagement, hope, optimism, and resilience in the face of strain. Researchers hope to help practitioners create positive work environments for employees.</a:t>
            </a:r>
          </a:p>
        </p:txBody>
      </p:sp>
      <p:sp>
        <p:nvSpPr>
          <p:cNvPr id="6" name="TextBox 5">
            <a:extLst>
              <a:ext uri="{FF2B5EF4-FFF2-40B4-BE49-F238E27FC236}">
                <a16:creationId xmlns:a16="http://schemas.microsoft.com/office/drawing/2014/main" id="{395D95FD-DDCE-278E-BB29-1F7705141600}"/>
              </a:ext>
            </a:extLst>
          </p:cNvPr>
          <p:cNvSpPr txBox="1"/>
          <p:nvPr/>
        </p:nvSpPr>
        <p:spPr>
          <a:xfrm>
            <a:off x="331598" y="4444905"/>
            <a:ext cx="11528804" cy="923330"/>
          </a:xfrm>
          <a:prstGeom prst="rect">
            <a:avLst/>
          </a:prstGeom>
          <a:noFill/>
          <a:ln>
            <a:solidFill>
              <a:schemeClr val="accent1"/>
            </a:solidFill>
          </a:ln>
        </p:spPr>
        <p:txBody>
          <a:bodyPr wrap="square">
            <a:spAutoFit/>
          </a:bodyPr>
          <a:lstStyle/>
          <a:p>
            <a:r>
              <a:rPr lang="en-GB" b="1" dirty="0"/>
              <a:t>Positive organizational scholarship</a:t>
            </a:r>
          </a:p>
          <a:p>
            <a:r>
              <a:rPr lang="en-GB" dirty="0"/>
              <a:t>An area of OB research that concerns how organizations develop human strengths, foster vitality and resilience, and unlock potential.</a:t>
            </a:r>
          </a:p>
        </p:txBody>
      </p:sp>
    </p:spTree>
    <p:extLst>
      <p:ext uri="{BB962C8B-B14F-4D97-AF65-F5344CB8AC3E}">
        <p14:creationId xmlns:p14="http://schemas.microsoft.com/office/powerpoint/2010/main" val="37918911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22</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AD6FAC39-1605-3CD1-F0B8-A66F741004CD}"/>
              </a:ext>
            </a:extLst>
          </p:cNvPr>
          <p:cNvSpPr txBox="1"/>
          <p:nvPr/>
        </p:nvSpPr>
        <p:spPr>
          <a:xfrm>
            <a:off x="346364" y="1462298"/>
            <a:ext cx="11384425" cy="2542363"/>
          </a:xfrm>
          <a:prstGeom prst="rect">
            <a:avLst/>
          </a:prstGeom>
          <a:noFill/>
          <a:ln>
            <a:solidFill>
              <a:schemeClr val="accent1"/>
            </a:solidFill>
          </a:ln>
        </p:spPr>
        <p:txBody>
          <a:bodyPr wrap="square">
            <a:spAutoFit/>
          </a:bodyPr>
          <a:lstStyle/>
          <a:p>
            <a:pPr>
              <a:lnSpc>
                <a:spcPct val="150000"/>
              </a:lnSpc>
            </a:pPr>
            <a:r>
              <a:rPr lang="en-GB" b="1" dirty="0"/>
              <a:t>Ethical </a:t>
            </a:r>
            <a:r>
              <a:rPr lang="en-GB" b="1" dirty="0" err="1"/>
              <a:t>Behavior</a:t>
            </a:r>
            <a:endParaRPr lang="en-GB" b="1" dirty="0"/>
          </a:p>
          <a:p>
            <a:pPr>
              <a:lnSpc>
                <a:spcPct val="150000"/>
              </a:lnSpc>
            </a:pPr>
            <a:r>
              <a:rPr lang="en-GB" dirty="0"/>
              <a:t>In an organizational world characterized by cutbacks, expectations of increasing productivity, and tough competition; it’s not surprising many employees feel pressured to cut corners, break rules, and engage in other questionable practices. Increasingly they face ethical dilemmas and ethical choices in which they are required to identify right and wrong conduct. Should they “blow the whistle” if they uncover illegal activities in their companies? Do they follow orders with which they don’t personally agree? Should they “play politics” to advance their careers?</a:t>
            </a:r>
          </a:p>
        </p:txBody>
      </p:sp>
      <p:sp>
        <p:nvSpPr>
          <p:cNvPr id="6" name="TextBox 5">
            <a:extLst>
              <a:ext uri="{FF2B5EF4-FFF2-40B4-BE49-F238E27FC236}">
                <a16:creationId xmlns:a16="http://schemas.microsoft.com/office/drawing/2014/main" id="{863568A3-F1A4-DD3C-D255-74A1953709E1}"/>
              </a:ext>
            </a:extLst>
          </p:cNvPr>
          <p:cNvSpPr txBox="1"/>
          <p:nvPr/>
        </p:nvSpPr>
        <p:spPr>
          <a:xfrm>
            <a:off x="2758239" y="395665"/>
            <a:ext cx="6093994" cy="369332"/>
          </a:xfrm>
          <a:prstGeom prst="rect">
            <a:avLst/>
          </a:prstGeom>
          <a:noFill/>
        </p:spPr>
        <p:txBody>
          <a:bodyPr wrap="square">
            <a:spAutoFit/>
          </a:bodyPr>
          <a:lstStyle/>
          <a:p>
            <a:r>
              <a:rPr lang="en-GB" b="1" dirty="0">
                <a:solidFill>
                  <a:schemeClr val="bg1"/>
                </a:solidFill>
              </a:rPr>
              <a:t>Ethical </a:t>
            </a:r>
            <a:r>
              <a:rPr lang="en-GB" b="1" dirty="0" err="1">
                <a:solidFill>
                  <a:schemeClr val="bg1"/>
                </a:solidFill>
              </a:rPr>
              <a:t>Behavior</a:t>
            </a:r>
            <a:endParaRPr lang="en-GB" b="1" dirty="0">
              <a:solidFill>
                <a:schemeClr val="bg1"/>
              </a:solidFill>
            </a:endParaRPr>
          </a:p>
        </p:txBody>
      </p:sp>
      <p:sp>
        <p:nvSpPr>
          <p:cNvPr id="8" name="TextBox 7">
            <a:extLst>
              <a:ext uri="{FF2B5EF4-FFF2-40B4-BE49-F238E27FC236}">
                <a16:creationId xmlns:a16="http://schemas.microsoft.com/office/drawing/2014/main" id="{732BE1B5-9E85-EC79-0FA0-FDC448D15B99}"/>
              </a:ext>
            </a:extLst>
          </p:cNvPr>
          <p:cNvSpPr txBox="1"/>
          <p:nvPr/>
        </p:nvSpPr>
        <p:spPr>
          <a:xfrm>
            <a:off x="513347" y="4211009"/>
            <a:ext cx="11165305" cy="646331"/>
          </a:xfrm>
          <a:prstGeom prst="rect">
            <a:avLst/>
          </a:prstGeom>
          <a:noFill/>
          <a:ln>
            <a:solidFill>
              <a:schemeClr val="accent4">
                <a:lumMod val="75000"/>
              </a:schemeClr>
            </a:solidFill>
          </a:ln>
        </p:spPr>
        <p:txBody>
          <a:bodyPr wrap="square">
            <a:spAutoFit/>
          </a:bodyPr>
          <a:lstStyle/>
          <a:p>
            <a:r>
              <a:rPr lang="en-GB" b="1" dirty="0"/>
              <a:t>Ethical dilemmas and ethical choices</a:t>
            </a:r>
          </a:p>
          <a:p>
            <a:r>
              <a:rPr lang="en-GB" dirty="0"/>
              <a:t>Situations in which individuals are required to define right and wrong conduct.</a:t>
            </a:r>
          </a:p>
        </p:txBody>
      </p:sp>
    </p:spTree>
    <p:extLst>
      <p:ext uri="{BB962C8B-B14F-4D97-AF65-F5344CB8AC3E}">
        <p14:creationId xmlns:p14="http://schemas.microsoft.com/office/powerpoint/2010/main" val="2530734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23</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A4925B6C-7079-6DC7-FCD5-D7948D5C1DE9}"/>
              </a:ext>
            </a:extLst>
          </p:cNvPr>
          <p:cNvSpPr txBox="1"/>
          <p:nvPr/>
        </p:nvSpPr>
        <p:spPr>
          <a:xfrm>
            <a:off x="2698081" y="310237"/>
            <a:ext cx="6093994" cy="369332"/>
          </a:xfrm>
          <a:prstGeom prst="rect">
            <a:avLst/>
          </a:prstGeom>
          <a:noFill/>
        </p:spPr>
        <p:txBody>
          <a:bodyPr wrap="square">
            <a:spAutoFit/>
          </a:bodyPr>
          <a:lstStyle/>
          <a:p>
            <a:r>
              <a:rPr lang="en-GB" b="1" dirty="0">
                <a:solidFill>
                  <a:schemeClr val="bg1"/>
                </a:solidFill>
              </a:rPr>
              <a:t>Coming Attractions: Developing An OB Model</a:t>
            </a:r>
          </a:p>
        </p:txBody>
      </p:sp>
      <p:sp>
        <p:nvSpPr>
          <p:cNvPr id="6" name="TextBox 5">
            <a:extLst>
              <a:ext uri="{FF2B5EF4-FFF2-40B4-BE49-F238E27FC236}">
                <a16:creationId xmlns:a16="http://schemas.microsoft.com/office/drawing/2014/main" id="{308F57E2-21F3-64AD-9ED0-A4C9AB80A068}"/>
              </a:ext>
            </a:extLst>
          </p:cNvPr>
          <p:cNvSpPr txBox="1"/>
          <p:nvPr/>
        </p:nvSpPr>
        <p:spPr>
          <a:xfrm>
            <a:off x="445168" y="1301967"/>
            <a:ext cx="11466095" cy="923330"/>
          </a:xfrm>
          <a:prstGeom prst="rect">
            <a:avLst/>
          </a:prstGeom>
          <a:noFill/>
        </p:spPr>
        <p:txBody>
          <a:bodyPr wrap="square">
            <a:spAutoFit/>
          </a:bodyPr>
          <a:lstStyle/>
          <a:p>
            <a:r>
              <a:rPr lang="en-GB" dirty="0"/>
              <a:t>A model is an abstraction of reality, a simplified representation of some real-world phenomenon. Exhibit 1-3 presents the skeleton of our OB model. It proposes three types of variables (inputs, processes, and outcomes) at three levels of analysis (individual, group, and organizational).</a:t>
            </a:r>
          </a:p>
        </p:txBody>
      </p:sp>
      <p:pic>
        <p:nvPicPr>
          <p:cNvPr id="7" name="Picture 6" descr="Diagram, text&#10;&#10;Description automatically generated">
            <a:extLst>
              <a:ext uri="{FF2B5EF4-FFF2-40B4-BE49-F238E27FC236}">
                <a16:creationId xmlns:a16="http://schemas.microsoft.com/office/drawing/2014/main" id="{0173ED97-E70D-8141-2B7F-9DDC5661D00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49905" y="2273696"/>
            <a:ext cx="8698832" cy="4034255"/>
          </a:xfrm>
          <a:prstGeom prst="rect">
            <a:avLst/>
          </a:prstGeom>
          <a:noFill/>
          <a:ln>
            <a:noFill/>
          </a:ln>
        </p:spPr>
      </p:pic>
    </p:spTree>
    <p:extLst>
      <p:ext uri="{BB962C8B-B14F-4D97-AF65-F5344CB8AC3E}">
        <p14:creationId xmlns:p14="http://schemas.microsoft.com/office/powerpoint/2010/main" val="36223307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24</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A05D74EF-2A0D-11E8-40C8-17F9C60FE53F}"/>
              </a:ext>
            </a:extLst>
          </p:cNvPr>
          <p:cNvSpPr txBox="1"/>
          <p:nvPr/>
        </p:nvSpPr>
        <p:spPr>
          <a:xfrm>
            <a:off x="510796" y="1642500"/>
            <a:ext cx="10843004" cy="3373359"/>
          </a:xfrm>
          <a:prstGeom prst="rect">
            <a:avLst/>
          </a:prstGeom>
          <a:noFill/>
          <a:ln>
            <a:solidFill>
              <a:schemeClr val="accent4">
                <a:lumMod val="75000"/>
              </a:schemeClr>
            </a:solidFill>
          </a:ln>
        </p:spPr>
        <p:txBody>
          <a:bodyPr wrap="square">
            <a:spAutoFit/>
          </a:bodyPr>
          <a:lstStyle/>
          <a:p>
            <a:pPr algn="just">
              <a:lnSpc>
                <a:spcPct val="150000"/>
              </a:lnSpc>
            </a:pPr>
            <a:r>
              <a:rPr lang="en-GB" dirty="0"/>
              <a:t>Inputs</a:t>
            </a:r>
          </a:p>
          <a:p>
            <a:pPr algn="just">
              <a:lnSpc>
                <a:spcPct val="150000"/>
              </a:lnSpc>
            </a:pPr>
            <a:r>
              <a:rPr lang="en-GB" dirty="0"/>
              <a:t>Inputs are the variables like personality, group structure, and organizational culture that lead to processes. These variables set the stage for what will occur in an organization later. Many are determined in advance of the employment relationship. For example, individual diversity characteristics, personality, and values are shaped by a combination of an individual’s genetic inheritance and childhood environment. Group structure, roles, and team responsibilities are typically assigned immediately before or after a group is formed. Finally, organizational structure and culture are usually the result of years of development and change as the organization adapts to its environment and builds up customs and norms.</a:t>
            </a:r>
          </a:p>
        </p:txBody>
      </p:sp>
      <p:sp>
        <p:nvSpPr>
          <p:cNvPr id="6" name="TextBox 5">
            <a:extLst>
              <a:ext uri="{FF2B5EF4-FFF2-40B4-BE49-F238E27FC236}">
                <a16:creationId xmlns:a16="http://schemas.microsoft.com/office/drawing/2014/main" id="{729D6750-3B5A-688A-1C5A-E94DF3AAAB4B}"/>
              </a:ext>
            </a:extLst>
          </p:cNvPr>
          <p:cNvSpPr txBox="1"/>
          <p:nvPr/>
        </p:nvSpPr>
        <p:spPr>
          <a:xfrm>
            <a:off x="2770270" y="310237"/>
            <a:ext cx="6093994" cy="369332"/>
          </a:xfrm>
          <a:prstGeom prst="rect">
            <a:avLst/>
          </a:prstGeom>
          <a:noFill/>
        </p:spPr>
        <p:txBody>
          <a:bodyPr wrap="square">
            <a:spAutoFit/>
          </a:bodyPr>
          <a:lstStyle/>
          <a:p>
            <a:r>
              <a:rPr lang="en-GB" b="1" dirty="0">
                <a:solidFill>
                  <a:schemeClr val="bg1"/>
                </a:solidFill>
              </a:rPr>
              <a:t>Inputs</a:t>
            </a:r>
          </a:p>
        </p:txBody>
      </p:sp>
    </p:spTree>
    <p:extLst>
      <p:ext uri="{BB962C8B-B14F-4D97-AF65-F5344CB8AC3E}">
        <p14:creationId xmlns:p14="http://schemas.microsoft.com/office/powerpoint/2010/main" val="10212701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25</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6" name="TextBox 5">
            <a:extLst>
              <a:ext uri="{FF2B5EF4-FFF2-40B4-BE49-F238E27FC236}">
                <a16:creationId xmlns:a16="http://schemas.microsoft.com/office/drawing/2014/main" id="{2469809E-77EA-935B-B33A-78D2EF40A37E}"/>
              </a:ext>
            </a:extLst>
          </p:cNvPr>
          <p:cNvSpPr txBox="1"/>
          <p:nvPr/>
        </p:nvSpPr>
        <p:spPr>
          <a:xfrm>
            <a:off x="675771" y="1528607"/>
            <a:ext cx="10678029" cy="2542363"/>
          </a:xfrm>
          <a:prstGeom prst="rect">
            <a:avLst/>
          </a:prstGeom>
          <a:noFill/>
        </p:spPr>
        <p:txBody>
          <a:bodyPr wrap="square">
            <a:spAutoFit/>
          </a:bodyPr>
          <a:lstStyle/>
          <a:p>
            <a:pPr>
              <a:lnSpc>
                <a:spcPct val="150000"/>
              </a:lnSpc>
            </a:pPr>
            <a:r>
              <a:rPr lang="en-GB" b="1" dirty="0"/>
              <a:t>Processes</a:t>
            </a:r>
          </a:p>
          <a:p>
            <a:pPr>
              <a:lnSpc>
                <a:spcPct val="150000"/>
              </a:lnSpc>
            </a:pPr>
            <a:r>
              <a:rPr lang="en-GB" dirty="0"/>
              <a:t>If inputs are like the nouns in OB, processes are like verbs. Processes are actions that indi­viduals, groups, and organizations engage in as a result of inputs and that lead to certain outcomes. At the individual level, processes include emotions and moods, motivation, perception, and decision making. At the group level, they include communication, leadership, power and politics, and conflict and negotiation. Finally, at the organizational level, processes include HR management and change practices.</a:t>
            </a:r>
          </a:p>
        </p:txBody>
      </p:sp>
      <p:sp>
        <p:nvSpPr>
          <p:cNvPr id="8" name="TextBox 7">
            <a:extLst>
              <a:ext uri="{FF2B5EF4-FFF2-40B4-BE49-F238E27FC236}">
                <a16:creationId xmlns:a16="http://schemas.microsoft.com/office/drawing/2014/main" id="{92FE8719-72E9-24A9-985E-4902AE6E5B18}"/>
              </a:ext>
            </a:extLst>
          </p:cNvPr>
          <p:cNvSpPr txBox="1"/>
          <p:nvPr/>
        </p:nvSpPr>
        <p:spPr>
          <a:xfrm>
            <a:off x="2720640" y="313064"/>
            <a:ext cx="6746707" cy="377171"/>
          </a:xfrm>
          <a:prstGeom prst="rect">
            <a:avLst/>
          </a:prstGeom>
          <a:noFill/>
        </p:spPr>
        <p:txBody>
          <a:bodyPr wrap="square">
            <a:spAutoFit/>
          </a:bodyPr>
          <a:lstStyle/>
          <a:p>
            <a:r>
              <a:rPr lang="en-GB" b="1" dirty="0">
                <a:solidFill>
                  <a:schemeClr val="bg1"/>
                </a:solidFill>
              </a:rPr>
              <a:t>Processes</a:t>
            </a:r>
          </a:p>
        </p:txBody>
      </p:sp>
      <p:sp>
        <p:nvSpPr>
          <p:cNvPr id="10" name="TextBox 9">
            <a:extLst>
              <a:ext uri="{FF2B5EF4-FFF2-40B4-BE49-F238E27FC236}">
                <a16:creationId xmlns:a16="http://schemas.microsoft.com/office/drawing/2014/main" id="{E8DBAE8F-1A9F-1C25-8D95-D780D932529F}"/>
              </a:ext>
            </a:extLst>
          </p:cNvPr>
          <p:cNvSpPr txBox="1"/>
          <p:nvPr/>
        </p:nvSpPr>
        <p:spPr>
          <a:xfrm>
            <a:off x="3046996" y="4406063"/>
            <a:ext cx="6093994" cy="923330"/>
          </a:xfrm>
          <a:prstGeom prst="rect">
            <a:avLst/>
          </a:prstGeom>
          <a:noFill/>
          <a:ln>
            <a:solidFill>
              <a:schemeClr val="accent4">
                <a:lumMod val="75000"/>
              </a:schemeClr>
            </a:solidFill>
          </a:ln>
        </p:spPr>
        <p:txBody>
          <a:bodyPr wrap="square">
            <a:spAutoFit/>
          </a:bodyPr>
          <a:lstStyle/>
          <a:p>
            <a:r>
              <a:rPr lang="en-GB" b="1" dirty="0"/>
              <a:t>Processes</a:t>
            </a:r>
          </a:p>
          <a:p>
            <a:r>
              <a:rPr lang="en-GB" dirty="0"/>
              <a:t>Actions that individuals, groups, and organizations engage in as a result of inputs and that lead to certain outcomes.</a:t>
            </a:r>
          </a:p>
        </p:txBody>
      </p:sp>
    </p:spTree>
    <p:extLst>
      <p:ext uri="{BB962C8B-B14F-4D97-AF65-F5344CB8AC3E}">
        <p14:creationId xmlns:p14="http://schemas.microsoft.com/office/powerpoint/2010/main" val="388576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26</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6985D0CF-D68C-E70A-79E8-10041BBA5A89}"/>
              </a:ext>
            </a:extLst>
          </p:cNvPr>
          <p:cNvSpPr txBox="1"/>
          <p:nvPr/>
        </p:nvSpPr>
        <p:spPr>
          <a:xfrm>
            <a:off x="651709" y="1674674"/>
            <a:ext cx="10884568" cy="2542363"/>
          </a:xfrm>
          <a:prstGeom prst="rect">
            <a:avLst/>
          </a:prstGeom>
          <a:noFill/>
        </p:spPr>
        <p:txBody>
          <a:bodyPr wrap="square">
            <a:spAutoFit/>
          </a:bodyPr>
          <a:lstStyle/>
          <a:p>
            <a:pPr>
              <a:lnSpc>
                <a:spcPct val="150000"/>
              </a:lnSpc>
            </a:pPr>
            <a:r>
              <a:rPr lang="en-GB" b="1" dirty="0"/>
              <a:t>Outcomes</a:t>
            </a:r>
          </a:p>
          <a:p>
            <a:pPr>
              <a:lnSpc>
                <a:spcPct val="150000"/>
              </a:lnSpc>
            </a:pPr>
            <a:r>
              <a:rPr lang="en-GB" dirty="0"/>
              <a:t>Outcomes are the key variables that you want to explain or predict, and that are affected by some other variables. What are the primary outcomes in OB? Scholars have emphasized individual-level outcomes, such as attitudes and stress, task performance, citizenship </a:t>
            </a:r>
            <a:r>
              <a:rPr lang="en-GB" dirty="0" err="1"/>
              <a:t>behavior</a:t>
            </a:r>
            <a:r>
              <a:rPr lang="en-GB" dirty="0"/>
              <a:t>, and withdrawal. At the group level, cohesion and functioning are the dependent variables. Finally, at the organizational level, we look at overall productivity and survival. Because these outcomes are covered in all the chapters, we briefly discuss each so you can understand the goal of OB.</a:t>
            </a:r>
          </a:p>
        </p:txBody>
      </p:sp>
      <p:sp>
        <p:nvSpPr>
          <p:cNvPr id="6" name="TextBox 5">
            <a:extLst>
              <a:ext uri="{FF2B5EF4-FFF2-40B4-BE49-F238E27FC236}">
                <a16:creationId xmlns:a16="http://schemas.microsoft.com/office/drawing/2014/main" id="{5FD30913-E562-9D1B-0181-A5A0D9727845}"/>
              </a:ext>
            </a:extLst>
          </p:cNvPr>
          <p:cNvSpPr txBox="1"/>
          <p:nvPr/>
        </p:nvSpPr>
        <p:spPr>
          <a:xfrm>
            <a:off x="2612356" y="479514"/>
            <a:ext cx="6963275" cy="369332"/>
          </a:xfrm>
          <a:prstGeom prst="rect">
            <a:avLst/>
          </a:prstGeom>
          <a:noFill/>
        </p:spPr>
        <p:txBody>
          <a:bodyPr wrap="square">
            <a:spAutoFit/>
          </a:bodyPr>
          <a:lstStyle/>
          <a:p>
            <a:r>
              <a:rPr lang="en-GB" b="1" dirty="0">
                <a:solidFill>
                  <a:schemeClr val="bg1"/>
                </a:solidFill>
              </a:rPr>
              <a:t>Outcomes</a:t>
            </a:r>
          </a:p>
        </p:txBody>
      </p:sp>
      <p:sp>
        <p:nvSpPr>
          <p:cNvPr id="8" name="TextBox 7">
            <a:extLst>
              <a:ext uri="{FF2B5EF4-FFF2-40B4-BE49-F238E27FC236}">
                <a16:creationId xmlns:a16="http://schemas.microsoft.com/office/drawing/2014/main" id="{BB7065FC-55D5-644F-53E7-57D30B60D604}"/>
              </a:ext>
            </a:extLst>
          </p:cNvPr>
          <p:cNvSpPr txBox="1"/>
          <p:nvPr/>
        </p:nvSpPr>
        <p:spPr>
          <a:xfrm>
            <a:off x="3167313" y="4860160"/>
            <a:ext cx="6093994" cy="646331"/>
          </a:xfrm>
          <a:prstGeom prst="rect">
            <a:avLst/>
          </a:prstGeom>
          <a:noFill/>
          <a:ln>
            <a:solidFill>
              <a:schemeClr val="accent4">
                <a:lumMod val="75000"/>
              </a:schemeClr>
            </a:solidFill>
          </a:ln>
        </p:spPr>
        <p:txBody>
          <a:bodyPr wrap="square">
            <a:spAutoFit/>
          </a:bodyPr>
          <a:lstStyle/>
          <a:p>
            <a:r>
              <a:rPr lang="en-GB" b="1" dirty="0"/>
              <a:t>Outcomes</a:t>
            </a:r>
          </a:p>
          <a:p>
            <a:r>
              <a:rPr lang="en-GB" dirty="0"/>
              <a:t>Key factors that are affected by some other variables.</a:t>
            </a:r>
          </a:p>
        </p:txBody>
      </p:sp>
    </p:spTree>
    <p:extLst>
      <p:ext uri="{BB962C8B-B14F-4D97-AF65-F5344CB8AC3E}">
        <p14:creationId xmlns:p14="http://schemas.microsoft.com/office/powerpoint/2010/main" val="39020014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27</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C21229D6-412A-ABE4-6391-91F1B4ED09EB}"/>
              </a:ext>
            </a:extLst>
          </p:cNvPr>
          <p:cNvSpPr txBox="1"/>
          <p:nvPr/>
        </p:nvSpPr>
        <p:spPr>
          <a:xfrm>
            <a:off x="565484" y="1475734"/>
            <a:ext cx="10238874" cy="2126864"/>
          </a:xfrm>
          <a:prstGeom prst="rect">
            <a:avLst/>
          </a:prstGeom>
          <a:noFill/>
        </p:spPr>
        <p:txBody>
          <a:bodyPr wrap="square">
            <a:spAutoFit/>
          </a:bodyPr>
          <a:lstStyle/>
          <a:p>
            <a:pPr>
              <a:lnSpc>
                <a:spcPct val="150000"/>
              </a:lnSpc>
            </a:pPr>
            <a:r>
              <a:rPr lang="en-GB" b="1"/>
              <a:t>Attitudes and Stress</a:t>
            </a:r>
          </a:p>
          <a:p>
            <a:pPr>
              <a:lnSpc>
                <a:spcPct val="150000"/>
              </a:lnSpc>
            </a:pPr>
            <a:r>
              <a:rPr lang="en-GB"/>
              <a:t>employee attitudes are the evaluations employees make, ranging from positive to negative, about objects, people, or events. For example, the statement “I really think my job is great” is a positive job attitude, while “My job is boring and tedious” is a negative job attitude. Stress is an unpleasant psychological condition that occurs in response to environmental pressures.</a:t>
            </a:r>
            <a:endParaRPr lang="en-GB" dirty="0"/>
          </a:p>
        </p:txBody>
      </p:sp>
      <p:sp>
        <p:nvSpPr>
          <p:cNvPr id="6" name="TextBox 5">
            <a:extLst>
              <a:ext uri="{FF2B5EF4-FFF2-40B4-BE49-F238E27FC236}">
                <a16:creationId xmlns:a16="http://schemas.microsoft.com/office/drawing/2014/main" id="{84A253F6-2E09-06F7-8DF8-387A274F7577}"/>
              </a:ext>
            </a:extLst>
          </p:cNvPr>
          <p:cNvSpPr txBox="1"/>
          <p:nvPr/>
        </p:nvSpPr>
        <p:spPr>
          <a:xfrm>
            <a:off x="2516606" y="479514"/>
            <a:ext cx="6093994" cy="369332"/>
          </a:xfrm>
          <a:prstGeom prst="rect">
            <a:avLst/>
          </a:prstGeom>
          <a:noFill/>
        </p:spPr>
        <p:txBody>
          <a:bodyPr wrap="square">
            <a:spAutoFit/>
          </a:bodyPr>
          <a:lstStyle/>
          <a:p>
            <a:r>
              <a:rPr lang="en-GB" b="1" dirty="0">
                <a:solidFill>
                  <a:schemeClr val="bg1"/>
                </a:solidFill>
              </a:rPr>
              <a:t>Attitudes and Stress</a:t>
            </a:r>
          </a:p>
        </p:txBody>
      </p:sp>
      <p:sp>
        <p:nvSpPr>
          <p:cNvPr id="8" name="TextBox 7">
            <a:extLst>
              <a:ext uri="{FF2B5EF4-FFF2-40B4-BE49-F238E27FC236}">
                <a16:creationId xmlns:a16="http://schemas.microsoft.com/office/drawing/2014/main" id="{DE26A5F4-6AA5-B04A-FD06-BD4FCA027C80}"/>
              </a:ext>
            </a:extLst>
          </p:cNvPr>
          <p:cNvSpPr txBox="1"/>
          <p:nvPr/>
        </p:nvSpPr>
        <p:spPr>
          <a:xfrm>
            <a:off x="2637924" y="3767821"/>
            <a:ext cx="6093994" cy="923330"/>
          </a:xfrm>
          <a:prstGeom prst="rect">
            <a:avLst/>
          </a:prstGeom>
          <a:noFill/>
          <a:ln>
            <a:solidFill>
              <a:srgbClr val="7030A0"/>
            </a:solidFill>
          </a:ln>
        </p:spPr>
        <p:txBody>
          <a:bodyPr wrap="square">
            <a:spAutoFit/>
          </a:bodyPr>
          <a:lstStyle/>
          <a:p>
            <a:r>
              <a:rPr lang="en-GB" b="1" dirty="0"/>
              <a:t>Attitudes</a:t>
            </a:r>
          </a:p>
          <a:p>
            <a:r>
              <a:rPr lang="en-GB" dirty="0"/>
              <a:t>Evaluative statements or judgments concerning objects, people, or events.</a:t>
            </a:r>
          </a:p>
        </p:txBody>
      </p:sp>
      <p:sp>
        <p:nvSpPr>
          <p:cNvPr id="12" name="TextBox 11">
            <a:extLst>
              <a:ext uri="{FF2B5EF4-FFF2-40B4-BE49-F238E27FC236}">
                <a16:creationId xmlns:a16="http://schemas.microsoft.com/office/drawing/2014/main" id="{BB540397-F156-D159-164A-546CA4CA1B1A}"/>
              </a:ext>
            </a:extLst>
          </p:cNvPr>
          <p:cNvSpPr txBox="1"/>
          <p:nvPr/>
        </p:nvSpPr>
        <p:spPr>
          <a:xfrm>
            <a:off x="2637924" y="5062085"/>
            <a:ext cx="6093994" cy="923330"/>
          </a:xfrm>
          <a:prstGeom prst="rect">
            <a:avLst/>
          </a:prstGeom>
          <a:noFill/>
          <a:ln>
            <a:solidFill>
              <a:schemeClr val="accent2">
                <a:lumMod val="75000"/>
              </a:schemeClr>
            </a:solidFill>
          </a:ln>
        </p:spPr>
        <p:txBody>
          <a:bodyPr wrap="square">
            <a:spAutoFit/>
          </a:bodyPr>
          <a:lstStyle/>
          <a:p>
            <a:r>
              <a:rPr lang="en-GB" b="1" dirty="0"/>
              <a:t>Stress</a:t>
            </a:r>
          </a:p>
          <a:p>
            <a:r>
              <a:rPr lang="en-GB" dirty="0"/>
              <a:t>An unpleasant psychological process that occurs in response to environmental pressures.</a:t>
            </a:r>
          </a:p>
        </p:txBody>
      </p:sp>
    </p:spTree>
    <p:extLst>
      <p:ext uri="{BB962C8B-B14F-4D97-AF65-F5344CB8AC3E}">
        <p14:creationId xmlns:p14="http://schemas.microsoft.com/office/powerpoint/2010/main" val="39698976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28</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B1E5CEA5-AA2B-A444-5AAC-7EB07AFE81E3}"/>
              </a:ext>
            </a:extLst>
          </p:cNvPr>
          <p:cNvSpPr txBox="1"/>
          <p:nvPr/>
        </p:nvSpPr>
        <p:spPr>
          <a:xfrm>
            <a:off x="721893" y="1612011"/>
            <a:ext cx="11117181" cy="3373359"/>
          </a:xfrm>
          <a:prstGeom prst="rect">
            <a:avLst/>
          </a:prstGeom>
          <a:noFill/>
        </p:spPr>
        <p:txBody>
          <a:bodyPr wrap="square">
            <a:spAutoFit/>
          </a:bodyPr>
          <a:lstStyle/>
          <a:p>
            <a:pPr>
              <a:lnSpc>
                <a:spcPct val="150000"/>
              </a:lnSpc>
            </a:pPr>
            <a:r>
              <a:rPr lang="en-GB" b="1" dirty="0"/>
              <a:t>Task Performance</a:t>
            </a:r>
          </a:p>
          <a:p>
            <a:pPr>
              <a:lnSpc>
                <a:spcPct val="150000"/>
              </a:lnSpc>
            </a:pPr>
            <a:r>
              <a:rPr lang="en-GB" dirty="0"/>
              <a:t>The combination of effectiveness and efficiency at doing your core job tasks is a reflection of your level of task performance. If we think about the job of a factory worker, task performance could be measured by the number and quality of products produced in an hour. The task performance measurement of a teacher would be the level of education that students obtain. The task performance measurement of consultants might be the timeliness and quality of the presentations they offer to the client. All these types of performance relate to the core duties and responsibilities of a job and are often directly related to the functions listed on a formal job description.</a:t>
            </a:r>
          </a:p>
          <a:p>
            <a:pPr>
              <a:lnSpc>
                <a:spcPct val="150000"/>
              </a:lnSpc>
            </a:pPr>
            <a:endParaRPr lang="en-GB" dirty="0"/>
          </a:p>
        </p:txBody>
      </p:sp>
      <p:sp>
        <p:nvSpPr>
          <p:cNvPr id="6" name="TextBox 5">
            <a:extLst>
              <a:ext uri="{FF2B5EF4-FFF2-40B4-BE49-F238E27FC236}">
                <a16:creationId xmlns:a16="http://schemas.microsoft.com/office/drawing/2014/main" id="{95C79798-DA96-A86C-56A3-8ECACEE81CEC}"/>
              </a:ext>
            </a:extLst>
          </p:cNvPr>
          <p:cNvSpPr txBox="1"/>
          <p:nvPr/>
        </p:nvSpPr>
        <p:spPr>
          <a:xfrm>
            <a:off x="2962776" y="4932223"/>
            <a:ext cx="6093994" cy="923330"/>
          </a:xfrm>
          <a:prstGeom prst="rect">
            <a:avLst/>
          </a:prstGeom>
          <a:noFill/>
          <a:ln>
            <a:solidFill>
              <a:schemeClr val="accent2">
                <a:lumMod val="75000"/>
              </a:schemeClr>
            </a:solidFill>
          </a:ln>
        </p:spPr>
        <p:txBody>
          <a:bodyPr wrap="square">
            <a:spAutoFit/>
          </a:bodyPr>
          <a:lstStyle/>
          <a:p>
            <a:r>
              <a:rPr lang="en-GB" b="1" dirty="0"/>
              <a:t>Task performance</a:t>
            </a:r>
          </a:p>
          <a:p>
            <a:r>
              <a:rPr lang="en-GB" dirty="0"/>
              <a:t>The combination of effectiveness and efficiency at doing core job tasks.</a:t>
            </a:r>
          </a:p>
        </p:txBody>
      </p:sp>
    </p:spTree>
    <p:extLst>
      <p:ext uri="{BB962C8B-B14F-4D97-AF65-F5344CB8AC3E}">
        <p14:creationId xmlns:p14="http://schemas.microsoft.com/office/powerpoint/2010/main" val="26637207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29</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4C8DB72A-717A-A17A-A9FE-3A4B67088F24}"/>
              </a:ext>
            </a:extLst>
          </p:cNvPr>
          <p:cNvSpPr txBox="1"/>
          <p:nvPr/>
        </p:nvSpPr>
        <p:spPr>
          <a:xfrm>
            <a:off x="745957" y="1534214"/>
            <a:ext cx="10455443" cy="3373359"/>
          </a:xfrm>
          <a:prstGeom prst="rect">
            <a:avLst/>
          </a:prstGeom>
          <a:noFill/>
        </p:spPr>
        <p:txBody>
          <a:bodyPr wrap="square">
            <a:spAutoFit/>
          </a:bodyPr>
          <a:lstStyle/>
          <a:p>
            <a:pPr>
              <a:lnSpc>
                <a:spcPct val="150000"/>
              </a:lnSpc>
            </a:pPr>
            <a:r>
              <a:rPr lang="en-GB" b="1" dirty="0"/>
              <a:t>Organizational Citizenship </a:t>
            </a:r>
            <a:r>
              <a:rPr lang="en-GB" b="1" dirty="0" err="1"/>
              <a:t>Behavior</a:t>
            </a:r>
            <a:r>
              <a:rPr lang="en-GB" b="1" dirty="0"/>
              <a:t> (OCB)</a:t>
            </a:r>
          </a:p>
          <a:p>
            <a:pPr>
              <a:lnSpc>
                <a:spcPct val="150000"/>
              </a:lnSpc>
            </a:pPr>
            <a:r>
              <a:rPr lang="en-GB" dirty="0"/>
              <a:t>The discretionary </a:t>
            </a:r>
            <a:r>
              <a:rPr lang="en-GB" dirty="0" err="1"/>
              <a:t>behavior</a:t>
            </a:r>
            <a:r>
              <a:rPr lang="en-GB" dirty="0"/>
              <a:t> that is not part of an employee’s formal job requirements, and that contributes to the psychological and social environment of the workplace, is called organizational citizenship </a:t>
            </a:r>
            <a:r>
              <a:rPr lang="en-GB" dirty="0" err="1"/>
              <a:t>behavior</a:t>
            </a:r>
            <a:r>
              <a:rPr lang="en-GB" dirty="0"/>
              <a:t> (OCB), or simply citizenship </a:t>
            </a:r>
            <a:r>
              <a:rPr lang="en-GB" dirty="0" err="1"/>
              <a:t>behavior</a:t>
            </a:r>
            <a:r>
              <a:rPr lang="en-GB" dirty="0"/>
              <a:t>. Successful organizations have employees who do more than their usual job duties—who provide performance beyond expectations. Organizations want and need employees who make positive contributions that aren’t in any job description, and evidence indicates organizations that have such employees outperform those that don’t. As a result, OB is concerned with citizenship </a:t>
            </a:r>
            <a:r>
              <a:rPr lang="en-GB" dirty="0" err="1"/>
              <a:t>behavior</a:t>
            </a:r>
            <a:r>
              <a:rPr lang="en-GB" dirty="0"/>
              <a:t> as an outcome variable.</a:t>
            </a:r>
          </a:p>
        </p:txBody>
      </p:sp>
      <p:sp>
        <p:nvSpPr>
          <p:cNvPr id="6" name="TextBox 5">
            <a:extLst>
              <a:ext uri="{FF2B5EF4-FFF2-40B4-BE49-F238E27FC236}">
                <a16:creationId xmlns:a16="http://schemas.microsoft.com/office/drawing/2014/main" id="{BF1FCFFA-61AD-19D0-D6CF-6C67F5EB65AD}"/>
              </a:ext>
            </a:extLst>
          </p:cNvPr>
          <p:cNvSpPr txBox="1"/>
          <p:nvPr/>
        </p:nvSpPr>
        <p:spPr>
          <a:xfrm>
            <a:off x="2622884" y="372979"/>
            <a:ext cx="6518107" cy="369332"/>
          </a:xfrm>
          <a:prstGeom prst="rect">
            <a:avLst/>
          </a:prstGeom>
          <a:noFill/>
        </p:spPr>
        <p:txBody>
          <a:bodyPr wrap="square">
            <a:spAutoFit/>
          </a:bodyPr>
          <a:lstStyle/>
          <a:p>
            <a:r>
              <a:rPr lang="en-GB" b="1" dirty="0">
                <a:solidFill>
                  <a:schemeClr val="bg1"/>
                </a:solidFill>
              </a:rPr>
              <a:t>Organizational Citizenship </a:t>
            </a:r>
            <a:r>
              <a:rPr lang="en-GB" b="1" dirty="0" err="1">
                <a:solidFill>
                  <a:schemeClr val="bg1"/>
                </a:solidFill>
              </a:rPr>
              <a:t>Behavior</a:t>
            </a:r>
            <a:r>
              <a:rPr lang="en-GB" b="1" dirty="0">
                <a:solidFill>
                  <a:schemeClr val="bg1"/>
                </a:solidFill>
              </a:rPr>
              <a:t> (OCB)</a:t>
            </a:r>
          </a:p>
        </p:txBody>
      </p:sp>
      <p:sp>
        <p:nvSpPr>
          <p:cNvPr id="8" name="TextBox 7">
            <a:extLst>
              <a:ext uri="{FF2B5EF4-FFF2-40B4-BE49-F238E27FC236}">
                <a16:creationId xmlns:a16="http://schemas.microsoft.com/office/drawing/2014/main" id="{FFC8305F-DE57-47D1-42F4-FF3FE950787D}"/>
              </a:ext>
            </a:extLst>
          </p:cNvPr>
          <p:cNvSpPr txBox="1"/>
          <p:nvPr/>
        </p:nvSpPr>
        <p:spPr>
          <a:xfrm>
            <a:off x="1700462" y="4908728"/>
            <a:ext cx="9653338" cy="646331"/>
          </a:xfrm>
          <a:prstGeom prst="rect">
            <a:avLst/>
          </a:prstGeom>
          <a:noFill/>
          <a:ln>
            <a:solidFill>
              <a:schemeClr val="accent2">
                <a:lumMod val="75000"/>
              </a:schemeClr>
            </a:solidFill>
          </a:ln>
        </p:spPr>
        <p:txBody>
          <a:bodyPr wrap="square">
            <a:spAutoFit/>
          </a:bodyPr>
          <a:lstStyle/>
          <a:p>
            <a:r>
              <a:rPr lang="en-GB" b="1" dirty="0"/>
              <a:t>Organizational citizenship </a:t>
            </a:r>
            <a:r>
              <a:rPr lang="en-GB" b="1" dirty="0" err="1"/>
              <a:t>behavior</a:t>
            </a:r>
            <a:r>
              <a:rPr lang="en-GB" b="1" dirty="0"/>
              <a:t> (OCB)</a:t>
            </a:r>
          </a:p>
          <a:p>
            <a:r>
              <a:rPr lang="en-GB" dirty="0"/>
              <a:t>Discretionary </a:t>
            </a:r>
            <a:r>
              <a:rPr lang="en-GB" dirty="0" err="1"/>
              <a:t>behavior</a:t>
            </a:r>
            <a:r>
              <a:rPr lang="en-GB" dirty="0"/>
              <a:t> that contributes to the psychological and social environment of the workplace.</a:t>
            </a:r>
          </a:p>
        </p:txBody>
      </p:sp>
    </p:spTree>
    <p:extLst>
      <p:ext uri="{BB962C8B-B14F-4D97-AF65-F5344CB8AC3E}">
        <p14:creationId xmlns:p14="http://schemas.microsoft.com/office/powerpoint/2010/main" val="34943133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30</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98C0AB44-3E19-2854-59B9-FB8104F2CFD1}"/>
              </a:ext>
            </a:extLst>
          </p:cNvPr>
          <p:cNvSpPr txBox="1"/>
          <p:nvPr/>
        </p:nvSpPr>
        <p:spPr>
          <a:xfrm>
            <a:off x="574599" y="1315668"/>
            <a:ext cx="11288538" cy="1711366"/>
          </a:xfrm>
          <a:prstGeom prst="rect">
            <a:avLst/>
          </a:prstGeom>
          <a:noFill/>
          <a:ln>
            <a:solidFill>
              <a:schemeClr val="accent2">
                <a:lumMod val="75000"/>
              </a:schemeClr>
            </a:solidFill>
          </a:ln>
        </p:spPr>
        <p:txBody>
          <a:bodyPr wrap="square">
            <a:spAutoFit/>
          </a:bodyPr>
          <a:lstStyle/>
          <a:p>
            <a:pPr>
              <a:lnSpc>
                <a:spcPct val="150000"/>
              </a:lnSpc>
            </a:pPr>
            <a:r>
              <a:rPr lang="en-GB" b="1" dirty="0"/>
              <a:t>Withdrawal </a:t>
            </a:r>
            <a:r>
              <a:rPr lang="en-GB" b="1" dirty="0" err="1"/>
              <a:t>behavior</a:t>
            </a:r>
            <a:r>
              <a:rPr lang="en-GB" b="1" dirty="0"/>
              <a:t>:</a:t>
            </a:r>
          </a:p>
          <a:p>
            <a:pPr>
              <a:lnSpc>
                <a:spcPct val="150000"/>
              </a:lnSpc>
            </a:pPr>
            <a:r>
              <a:rPr lang="en-GB" b="1" dirty="0"/>
              <a:t> </a:t>
            </a:r>
            <a:r>
              <a:rPr lang="en-GB" dirty="0"/>
              <a:t>is the set of actions that employees take to separate themselves from the organization. There are many forms of withdrawal, ranging from showing up late or failing to attend meetings to absenteeism and turnover. Employee withdrawal can have a very negative effect on an organization.</a:t>
            </a:r>
          </a:p>
        </p:txBody>
      </p:sp>
      <p:sp>
        <p:nvSpPr>
          <p:cNvPr id="8" name="TextBox 7">
            <a:extLst>
              <a:ext uri="{FF2B5EF4-FFF2-40B4-BE49-F238E27FC236}">
                <a16:creationId xmlns:a16="http://schemas.microsoft.com/office/drawing/2014/main" id="{0ACD3A64-A87E-208F-61E0-D88F875FF2D5}"/>
              </a:ext>
            </a:extLst>
          </p:cNvPr>
          <p:cNvSpPr txBox="1"/>
          <p:nvPr/>
        </p:nvSpPr>
        <p:spPr>
          <a:xfrm>
            <a:off x="574598" y="3128516"/>
            <a:ext cx="11288538" cy="880369"/>
          </a:xfrm>
          <a:prstGeom prst="rect">
            <a:avLst/>
          </a:prstGeom>
          <a:noFill/>
          <a:ln>
            <a:solidFill>
              <a:schemeClr val="accent6">
                <a:lumMod val="75000"/>
              </a:schemeClr>
            </a:solidFill>
          </a:ln>
        </p:spPr>
        <p:txBody>
          <a:bodyPr wrap="square">
            <a:spAutoFit/>
          </a:bodyPr>
          <a:lstStyle/>
          <a:p>
            <a:pPr>
              <a:lnSpc>
                <a:spcPct val="150000"/>
              </a:lnSpc>
            </a:pPr>
            <a:r>
              <a:rPr lang="en-GB" b="1" dirty="0"/>
              <a:t>Group cohesion</a:t>
            </a:r>
          </a:p>
          <a:p>
            <a:pPr>
              <a:lnSpc>
                <a:spcPct val="150000"/>
              </a:lnSpc>
            </a:pPr>
            <a:r>
              <a:rPr lang="en-GB" dirty="0"/>
              <a:t>The extent to which members of a group support and validate one another while at work.</a:t>
            </a:r>
          </a:p>
        </p:txBody>
      </p:sp>
      <p:sp>
        <p:nvSpPr>
          <p:cNvPr id="10" name="TextBox 9">
            <a:extLst>
              <a:ext uri="{FF2B5EF4-FFF2-40B4-BE49-F238E27FC236}">
                <a16:creationId xmlns:a16="http://schemas.microsoft.com/office/drawing/2014/main" id="{9D31AA44-AD5F-FD3E-DC73-E7887EE27066}"/>
              </a:ext>
            </a:extLst>
          </p:cNvPr>
          <p:cNvSpPr txBox="1"/>
          <p:nvPr/>
        </p:nvSpPr>
        <p:spPr>
          <a:xfrm>
            <a:off x="574598" y="4110367"/>
            <a:ext cx="11288537" cy="1711366"/>
          </a:xfrm>
          <a:prstGeom prst="rect">
            <a:avLst/>
          </a:prstGeom>
          <a:noFill/>
          <a:ln>
            <a:solidFill>
              <a:schemeClr val="accent1"/>
            </a:solidFill>
          </a:ln>
        </p:spPr>
        <p:txBody>
          <a:bodyPr wrap="square">
            <a:spAutoFit/>
          </a:bodyPr>
          <a:lstStyle/>
          <a:p>
            <a:pPr>
              <a:lnSpc>
                <a:spcPct val="150000"/>
              </a:lnSpc>
            </a:pPr>
            <a:r>
              <a:rPr lang="en-GB" b="1" dirty="0"/>
              <a:t>Group Functioning</a:t>
            </a:r>
          </a:p>
          <a:p>
            <a:pPr>
              <a:lnSpc>
                <a:spcPct val="150000"/>
              </a:lnSpc>
            </a:pPr>
            <a:r>
              <a:rPr lang="en-GB" dirty="0"/>
              <a:t>In the same way that positive job attitudes can be associated with higher levels of task performance, group cohesion should lead to positive group functioning. Group functioning refers to the quantity and quality of a group’s work output. </a:t>
            </a:r>
          </a:p>
        </p:txBody>
      </p:sp>
    </p:spTree>
    <p:extLst>
      <p:ext uri="{BB962C8B-B14F-4D97-AF65-F5344CB8AC3E}">
        <p14:creationId xmlns:p14="http://schemas.microsoft.com/office/powerpoint/2010/main" val="34138596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31</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8" name="TextBox 7">
            <a:extLst>
              <a:ext uri="{FF2B5EF4-FFF2-40B4-BE49-F238E27FC236}">
                <a16:creationId xmlns:a16="http://schemas.microsoft.com/office/drawing/2014/main" id="{0C107A2B-3846-9132-D188-D159EE172C99}"/>
              </a:ext>
            </a:extLst>
          </p:cNvPr>
          <p:cNvSpPr txBox="1"/>
          <p:nvPr/>
        </p:nvSpPr>
        <p:spPr>
          <a:xfrm>
            <a:off x="427305" y="1627560"/>
            <a:ext cx="11352705" cy="923330"/>
          </a:xfrm>
          <a:prstGeom prst="rect">
            <a:avLst/>
          </a:prstGeom>
          <a:noFill/>
          <a:ln>
            <a:solidFill>
              <a:schemeClr val="accent1"/>
            </a:solidFill>
          </a:ln>
        </p:spPr>
        <p:txBody>
          <a:bodyPr wrap="square">
            <a:spAutoFit/>
          </a:bodyPr>
          <a:lstStyle/>
          <a:p>
            <a:r>
              <a:rPr lang="en-GB" b="1" dirty="0"/>
              <a:t>Productivity</a:t>
            </a:r>
          </a:p>
          <a:p>
            <a:r>
              <a:rPr lang="en-GB" dirty="0"/>
              <a:t>The highest level of analysis in OB is the organization as a whole. An organization is productive if it achieves its goals by transforming inputs into outputs at the lowest cost. Thus productivity requires both effectiveness and efficiency.</a:t>
            </a:r>
          </a:p>
        </p:txBody>
      </p:sp>
      <p:sp>
        <p:nvSpPr>
          <p:cNvPr id="11" name="TextBox 10">
            <a:extLst>
              <a:ext uri="{FF2B5EF4-FFF2-40B4-BE49-F238E27FC236}">
                <a16:creationId xmlns:a16="http://schemas.microsoft.com/office/drawing/2014/main" id="{D98C7065-95B0-C9CF-FC3A-9D3BE981412C}"/>
              </a:ext>
            </a:extLst>
          </p:cNvPr>
          <p:cNvSpPr txBox="1"/>
          <p:nvPr/>
        </p:nvSpPr>
        <p:spPr>
          <a:xfrm>
            <a:off x="427306" y="2855187"/>
            <a:ext cx="11352705" cy="774507"/>
          </a:xfrm>
          <a:prstGeom prst="rect">
            <a:avLst/>
          </a:prstGeom>
          <a:noFill/>
          <a:ln>
            <a:solidFill>
              <a:schemeClr val="accent1"/>
            </a:solidFill>
          </a:ln>
        </p:spPr>
        <p:txBody>
          <a:bodyPr wrap="square">
            <a:spAutoFit/>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Arial" panose="020B0604020202020204" pitchFamily="34" charset="0"/>
              </a:rPr>
              <a:t>Effectiveness</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The degree to which an organization meets the needs of its clientele or customers.</a:t>
            </a:r>
          </a:p>
        </p:txBody>
      </p:sp>
      <p:sp>
        <p:nvSpPr>
          <p:cNvPr id="12" name="TextBox 11">
            <a:extLst>
              <a:ext uri="{FF2B5EF4-FFF2-40B4-BE49-F238E27FC236}">
                <a16:creationId xmlns:a16="http://schemas.microsoft.com/office/drawing/2014/main" id="{5005775F-7680-D98A-DBDD-6886A004B675}"/>
              </a:ext>
            </a:extLst>
          </p:cNvPr>
          <p:cNvSpPr txBox="1"/>
          <p:nvPr/>
        </p:nvSpPr>
        <p:spPr>
          <a:xfrm>
            <a:off x="427306" y="3995225"/>
            <a:ext cx="11352705" cy="646331"/>
          </a:xfrm>
          <a:prstGeom prst="rect">
            <a:avLst/>
          </a:prstGeom>
          <a:noFill/>
          <a:ln>
            <a:solidFill>
              <a:schemeClr val="accent1"/>
            </a:solidFill>
          </a:ln>
        </p:spPr>
        <p:txBody>
          <a:bodyPr wrap="square">
            <a:spAutoFit/>
          </a:bodyPr>
          <a:lstStyle/>
          <a:p>
            <a:r>
              <a:rPr lang="en-GB" b="1" dirty="0"/>
              <a:t>Efficiency</a:t>
            </a:r>
          </a:p>
          <a:p>
            <a:r>
              <a:rPr lang="en-GB" dirty="0"/>
              <a:t>The degree to which an organization can achieve its ends at a low cost.</a:t>
            </a:r>
          </a:p>
        </p:txBody>
      </p:sp>
      <p:sp>
        <p:nvSpPr>
          <p:cNvPr id="17" name="TextBox 16">
            <a:extLst>
              <a:ext uri="{FF2B5EF4-FFF2-40B4-BE49-F238E27FC236}">
                <a16:creationId xmlns:a16="http://schemas.microsoft.com/office/drawing/2014/main" id="{13EF8FF2-0D4B-A803-277A-D64E6A6D0601}"/>
              </a:ext>
            </a:extLst>
          </p:cNvPr>
          <p:cNvSpPr txBox="1"/>
          <p:nvPr/>
        </p:nvSpPr>
        <p:spPr>
          <a:xfrm>
            <a:off x="427306" y="4852621"/>
            <a:ext cx="11352705" cy="646331"/>
          </a:xfrm>
          <a:prstGeom prst="rect">
            <a:avLst/>
          </a:prstGeom>
          <a:noFill/>
          <a:ln>
            <a:solidFill>
              <a:schemeClr val="accent1"/>
            </a:solidFill>
          </a:ln>
        </p:spPr>
        <p:txBody>
          <a:bodyPr wrap="square">
            <a:spAutoFit/>
          </a:bodyPr>
          <a:lstStyle/>
          <a:p>
            <a:r>
              <a:rPr lang="en-GB" b="1" dirty="0"/>
              <a:t>Organizational survival</a:t>
            </a:r>
          </a:p>
          <a:p>
            <a:r>
              <a:rPr lang="en-GB" dirty="0"/>
              <a:t>The degree to which an organization is able to exist and grow over the long term.</a:t>
            </a:r>
          </a:p>
        </p:txBody>
      </p:sp>
    </p:spTree>
    <p:extLst>
      <p:ext uri="{BB962C8B-B14F-4D97-AF65-F5344CB8AC3E}">
        <p14:creationId xmlns:p14="http://schemas.microsoft.com/office/powerpoint/2010/main" val="40732973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32</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6" name="TextBox 5">
            <a:extLst>
              <a:ext uri="{FF2B5EF4-FFF2-40B4-BE49-F238E27FC236}">
                <a16:creationId xmlns:a16="http://schemas.microsoft.com/office/drawing/2014/main" id="{AC01077F-A352-7AB4-7988-798F4BFC39E6}"/>
              </a:ext>
            </a:extLst>
          </p:cNvPr>
          <p:cNvSpPr txBox="1"/>
          <p:nvPr/>
        </p:nvSpPr>
        <p:spPr>
          <a:xfrm>
            <a:off x="346364" y="1453019"/>
            <a:ext cx="10633408" cy="923330"/>
          </a:xfrm>
          <a:prstGeom prst="rect">
            <a:avLst/>
          </a:prstGeom>
          <a:noFill/>
        </p:spPr>
        <p:txBody>
          <a:bodyPr wrap="square">
            <a:spAutoFit/>
          </a:bodyPr>
          <a:lstStyle/>
          <a:p>
            <a:r>
              <a:rPr lang="en-GB" b="1" dirty="0"/>
              <a:t>Diversity</a:t>
            </a:r>
          </a:p>
          <a:p>
            <a:r>
              <a:rPr lang="en-GB" dirty="0"/>
              <a:t>We are, each of us, unique. This is obvious enough, but managers sometimes forget they need to recognize and capitalize on individual differences to get the most from their employees. </a:t>
            </a:r>
          </a:p>
        </p:txBody>
      </p:sp>
      <p:sp>
        <p:nvSpPr>
          <p:cNvPr id="8" name="TextBox 7">
            <a:extLst>
              <a:ext uri="{FF2B5EF4-FFF2-40B4-BE49-F238E27FC236}">
                <a16:creationId xmlns:a16="http://schemas.microsoft.com/office/drawing/2014/main" id="{2CEACD65-71D4-E3E2-1797-3631357A4052}"/>
              </a:ext>
            </a:extLst>
          </p:cNvPr>
          <p:cNvSpPr txBox="1"/>
          <p:nvPr/>
        </p:nvSpPr>
        <p:spPr>
          <a:xfrm>
            <a:off x="346364" y="2513699"/>
            <a:ext cx="11444540" cy="1200329"/>
          </a:xfrm>
          <a:prstGeom prst="rect">
            <a:avLst/>
          </a:prstGeom>
          <a:noFill/>
        </p:spPr>
        <p:txBody>
          <a:bodyPr wrap="square">
            <a:spAutoFit/>
          </a:bodyPr>
          <a:lstStyle/>
          <a:p>
            <a:r>
              <a:rPr lang="en-GB" b="1" dirty="0"/>
              <a:t>Demographic Characteristics</a:t>
            </a:r>
          </a:p>
          <a:p>
            <a:r>
              <a:rPr lang="en-GB" dirty="0"/>
              <a:t> Worldwide, workplace demographics have undergone rapid and lasting change toward equality in the past 50–60 years. Perhaps most noticeably, the predominantly, male managerial workforce of the past has given way to a gender-balanced, </a:t>
            </a:r>
            <a:r>
              <a:rPr lang="en-GB" dirty="0" err="1"/>
              <a:t>multiethnic</a:t>
            </a:r>
            <a:r>
              <a:rPr lang="en-GB" dirty="0"/>
              <a:t> workforce.</a:t>
            </a:r>
          </a:p>
        </p:txBody>
      </p:sp>
      <p:sp>
        <p:nvSpPr>
          <p:cNvPr id="10" name="TextBox 9">
            <a:extLst>
              <a:ext uri="{FF2B5EF4-FFF2-40B4-BE49-F238E27FC236}">
                <a16:creationId xmlns:a16="http://schemas.microsoft.com/office/drawing/2014/main" id="{A2DB6DCD-81A3-E40E-058B-E2FF755E5EB1}"/>
              </a:ext>
            </a:extLst>
          </p:cNvPr>
          <p:cNvSpPr txBox="1"/>
          <p:nvPr/>
        </p:nvSpPr>
        <p:spPr>
          <a:xfrm>
            <a:off x="346364" y="3955932"/>
            <a:ext cx="11669882" cy="1754326"/>
          </a:xfrm>
          <a:prstGeom prst="rect">
            <a:avLst/>
          </a:prstGeom>
          <a:noFill/>
        </p:spPr>
        <p:txBody>
          <a:bodyPr wrap="square">
            <a:spAutoFit/>
          </a:bodyPr>
          <a:lstStyle/>
          <a:p>
            <a:r>
              <a:rPr lang="en-GB" b="1" dirty="0"/>
              <a:t>Levels of Diversity</a:t>
            </a:r>
          </a:p>
          <a:p>
            <a:r>
              <a:rPr lang="en-GB" dirty="0"/>
              <a:t>Although much has been said about diversity in age, race, gender, ethnicity, religion, and disability status, experts now recognize that these demographic characteristics are just the tip of the diversity iceberg. Demographics mostly reflect surface-level diversity, not thoughts and feelings, and can lead employees to perceive one another through stereotypes and assumptions. However, evidence has shown that people are less concerned about demographic differences if they see themselves as sharing more important characteristics, such as personality and values, that represent deep-level diversity.</a:t>
            </a:r>
          </a:p>
        </p:txBody>
      </p:sp>
      <p:sp>
        <p:nvSpPr>
          <p:cNvPr id="12" name="TextBox 11">
            <a:extLst>
              <a:ext uri="{FF2B5EF4-FFF2-40B4-BE49-F238E27FC236}">
                <a16:creationId xmlns:a16="http://schemas.microsoft.com/office/drawing/2014/main" id="{EFE1DB58-E301-301B-EC07-6C88B2251339}"/>
              </a:ext>
            </a:extLst>
          </p:cNvPr>
          <p:cNvSpPr txBox="1"/>
          <p:nvPr/>
        </p:nvSpPr>
        <p:spPr>
          <a:xfrm>
            <a:off x="2805362" y="294876"/>
            <a:ext cx="6093994" cy="532903"/>
          </a:xfrm>
          <a:prstGeom prst="rect">
            <a:avLst/>
          </a:prstGeom>
          <a:noFill/>
        </p:spPr>
        <p:txBody>
          <a:bodyPr wrap="square">
            <a:spAutoFit/>
          </a:bodyPr>
          <a:lstStyle/>
          <a:p>
            <a:pPr>
              <a:lnSpc>
                <a:spcPct val="107000"/>
              </a:lnSpc>
              <a:spcAft>
                <a:spcPts val="800"/>
              </a:spcAft>
            </a:pPr>
            <a:r>
              <a:rPr lang="en-GB" sz="2800" b="1" dirty="0">
                <a:solidFill>
                  <a:schemeClr val="accent4">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Diversity in Organizations</a:t>
            </a:r>
          </a:p>
        </p:txBody>
      </p:sp>
    </p:spTree>
    <p:extLst>
      <p:ext uri="{BB962C8B-B14F-4D97-AF65-F5344CB8AC3E}">
        <p14:creationId xmlns:p14="http://schemas.microsoft.com/office/powerpoint/2010/main" val="15548875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33</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3" name="TextBox 2">
            <a:extLst>
              <a:ext uri="{FF2B5EF4-FFF2-40B4-BE49-F238E27FC236}">
                <a16:creationId xmlns:a16="http://schemas.microsoft.com/office/drawing/2014/main" id="{10D66448-45F8-0A91-4C83-3717F952219B}"/>
              </a:ext>
            </a:extLst>
          </p:cNvPr>
          <p:cNvSpPr txBox="1"/>
          <p:nvPr/>
        </p:nvSpPr>
        <p:spPr>
          <a:xfrm>
            <a:off x="2805362" y="294876"/>
            <a:ext cx="6093994" cy="532903"/>
          </a:xfrm>
          <a:prstGeom prst="rect">
            <a:avLst/>
          </a:prstGeom>
          <a:noFill/>
        </p:spPr>
        <p:txBody>
          <a:bodyPr wrap="square">
            <a:spAutoFit/>
          </a:bodyPr>
          <a:lstStyle/>
          <a:p>
            <a:pPr>
              <a:lnSpc>
                <a:spcPct val="107000"/>
              </a:lnSpc>
              <a:spcAft>
                <a:spcPts val="800"/>
              </a:spcAft>
            </a:pPr>
            <a:r>
              <a:rPr lang="en-GB" sz="2800" b="1" dirty="0">
                <a:solidFill>
                  <a:schemeClr val="accent4">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Diversity in Organizations</a:t>
            </a:r>
          </a:p>
        </p:txBody>
      </p:sp>
      <p:sp>
        <p:nvSpPr>
          <p:cNvPr id="5" name="TextBox 4">
            <a:extLst>
              <a:ext uri="{FF2B5EF4-FFF2-40B4-BE49-F238E27FC236}">
                <a16:creationId xmlns:a16="http://schemas.microsoft.com/office/drawing/2014/main" id="{6C7C91CE-11D6-23A7-A6A5-9CD5D0EA9272}"/>
              </a:ext>
            </a:extLst>
          </p:cNvPr>
          <p:cNvSpPr txBox="1"/>
          <p:nvPr/>
        </p:nvSpPr>
        <p:spPr>
          <a:xfrm>
            <a:off x="346364" y="1306161"/>
            <a:ext cx="11564899" cy="3385542"/>
          </a:xfrm>
          <a:prstGeom prst="rect">
            <a:avLst/>
          </a:prstGeom>
          <a:noFill/>
        </p:spPr>
        <p:txBody>
          <a:bodyPr wrap="square">
            <a:spAutoFit/>
          </a:bodyPr>
          <a:lstStyle/>
          <a:p>
            <a:r>
              <a:rPr lang="en-GB" b="1" dirty="0"/>
              <a:t>Discrimination</a:t>
            </a:r>
          </a:p>
          <a:p>
            <a:r>
              <a:rPr lang="en-GB" dirty="0"/>
              <a:t>Noting of a difference between things; often we refer to unfair discrimination, which means making judgments about individuals based on stereotypes regarding their demographic group.</a:t>
            </a:r>
          </a:p>
          <a:p>
            <a:endParaRPr lang="en-GB" sz="1100" dirty="0"/>
          </a:p>
          <a:p>
            <a:r>
              <a:rPr lang="en-GB" b="1" dirty="0"/>
              <a:t>Stereotyping</a:t>
            </a:r>
          </a:p>
          <a:p>
            <a:r>
              <a:rPr lang="en-GB" dirty="0"/>
              <a:t>Judging someone on the basis of one’s perception of the group to which that person belongs.</a:t>
            </a:r>
          </a:p>
          <a:p>
            <a:endParaRPr lang="en-GB" sz="1100" dirty="0"/>
          </a:p>
          <a:p>
            <a:r>
              <a:rPr lang="en-GB" b="1" dirty="0"/>
              <a:t>Stereotype threat</a:t>
            </a:r>
          </a:p>
          <a:p>
            <a:r>
              <a:rPr lang="en-GB" dirty="0"/>
              <a:t>The degree to which we internally agree with the generally negative stereotyped perceptions of our groups.</a:t>
            </a:r>
          </a:p>
          <a:p>
            <a:endParaRPr lang="en-GB" sz="1200" dirty="0"/>
          </a:p>
          <a:p>
            <a:r>
              <a:rPr lang="en-GB" b="1" dirty="0"/>
              <a:t>Discrimination in the Workplace</a:t>
            </a:r>
          </a:p>
          <a:p>
            <a:r>
              <a:rPr lang="en-GB" dirty="0"/>
              <a:t>To review, rather than looking at individual characteristics, unfair discrimination assumes everyone in a group is the same. This discrimination is often very harmful to employees.</a:t>
            </a:r>
          </a:p>
        </p:txBody>
      </p:sp>
      <p:sp>
        <p:nvSpPr>
          <p:cNvPr id="7" name="TextBox 6">
            <a:extLst>
              <a:ext uri="{FF2B5EF4-FFF2-40B4-BE49-F238E27FC236}">
                <a16:creationId xmlns:a16="http://schemas.microsoft.com/office/drawing/2014/main" id="{11698B44-8633-0336-A906-033B65ABA13E}"/>
              </a:ext>
            </a:extLst>
          </p:cNvPr>
          <p:cNvSpPr txBox="1"/>
          <p:nvPr/>
        </p:nvSpPr>
        <p:spPr>
          <a:xfrm>
            <a:off x="1632788" y="4837118"/>
            <a:ext cx="10122064" cy="1200329"/>
          </a:xfrm>
          <a:prstGeom prst="rect">
            <a:avLst/>
          </a:prstGeom>
          <a:noFill/>
          <a:ln>
            <a:solidFill>
              <a:schemeClr val="accent1"/>
            </a:solidFill>
          </a:ln>
        </p:spPr>
        <p:txBody>
          <a:bodyPr wrap="square">
            <a:spAutoFit/>
          </a:bodyPr>
          <a:lstStyle/>
          <a:p>
            <a:r>
              <a:rPr lang="en-GB" dirty="0"/>
              <a:t>Whether it is overt or covert, intentional or unintentional, discrimination is one of the primary factors that prevents diversity. On the other hand, recognizing diversity opportunities can lead to an effective diversity management program and ultimately to a more successful organization. Diversity is a broad term, and the phrase workplace diversity can refer to any characteristic that makes people different from one another.</a:t>
            </a:r>
          </a:p>
        </p:txBody>
      </p:sp>
    </p:spTree>
    <p:extLst>
      <p:ext uri="{BB962C8B-B14F-4D97-AF65-F5344CB8AC3E}">
        <p14:creationId xmlns:p14="http://schemas.microsoft.com/office/powerpoint/2010/main" val="41792982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34</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4" name="TextBox 3">
            <a:extLst>
              <a:ext uri="{FF2B5EF4-FFF2-40B4-BE49-F238E27FC236}">
                <a16:creationId xmlns:a16="http://schemas.microsoft.com/office/drawing/2014/main" id="{0345DF50-E3CF-F4EE-99AE-D36DB8F4E332}"/>
              </a:ext>
            </a:extLst>
          </p:cNvPr>
          <p:cNvSpPr txBox="1"/>
          <p:nvPr/>
        </p:nvSpPr>
        <p:spPr>
          <a:xfrm>
            <a:off x="490743" y="1397675"/>
            <a:ext cx="11540836" cy="2031325"/>
          </a:xfrm>
          <a:prstGeom prst="rect">
            <a:avLst/>
          </a:prstGeom>
          <a:noFill/>
          <a:ln>
            <a:solidFill>
              <a:schemeClr val="accent1"/>
            </a:solidFill>
          </a:ln>
        </p:spPr>
        <p:txBody>
          <a:bodyPr wrap="square">
            <a:spAutoFit/>
          </a:bodyPr>
          <a:lstStyle/>
          <a:p>
            <a:r>
              <a:rPr lang="en-GB" b="1" dirty="0"/>
              <a:t>Biographical Characteristics</a:t>
            </a:r>
          </a:p>
          <a:p>
            <a:r>
              <a:rPr lang="en-GB" dirty="0"/>
              <a:t>Biographical characteristics such as age, gender, race, ethnicity, and disability are some of the most obvious ways employees differ. Let’s begin by looking at factors that are easily definable and readily available—data that can be obtained, for the most part, from an employee’s human resources (HR) file. Variations in surface-level characteristics may be the basis for discrimination against classes of employees, so it is worth knowing how related they actually are to work outcomes. As a general rule, many biographical differences are not important to actual work outcomes, and far more variation occurs within groups sharing biographical characteristics than between them.</a:t>
            </a:r>
          </a:p>
        </p:txBody>
      </p:sp>
      <p:sp>
        <p:nvSpPr>
          <p:cNvPr id="5" name="TextBox 4">
            <a:extLst>
              <a:ext uri="{FF2B5EF4-FFF2-40B4-BE49-F238E27FC236}">
                <a16:creationId xmlns:a16="http://schemas.microsoft.com/office/drawing/2014/main" id="{8B2F6710-B08C-691C-8F65-8842A10F1EF4}"/>
              </a:ext>
            </a:extLst>
          </p:cNvPr>
          <p:cNvSpPr txBox="1"/>
          <p:nvPr/>
        </p:nvSpPr>
        <p:spPr>
          <a:xfrm>
            <a:off x="2805362" y="294876"/>
            <a:ext cx="6093994" cy="532903"/>
          </a:xfrm>
          <a:prstGeom prst="rect">
            <a:avLst/>
          </a:prstGeom>
          <a:noFill/>
        </p:spPr>
        <p:txBody>
          <a:bodyPr wrap="square">
            <a:spAutoFit/>
          </a:bodyPr>
          <a:lstStyle/>
          <a:p>
            <a:pPr>
              <a:lnSpc>
                <a:spcPct val="107000"/>
              </a:lnSpc>
              <a:spcAft>
                <a:spcPts val="800"/>
              </a:spcAft>
            </a:pPr>
            <a:r>
              <a:rPr lang="en-GB" sz="2800" b="1" dirty="0">
                <a:solidFill>
                  <a:schemeClr val="accent4">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Diversity in Organizations</a:t>
            </a:r>
          </a:p>
        </p:txBody>
      </p:sp>
      <p:sp>
        <p:nvSpPr>
          <p:cNvPr id="7" name="TextBox 6">
            <a:extLst>
              <a:ext uri="{FF2B5EF4-FFF2-40B4-BE49-F238E27FC236}">
                <a16:creationId xmlns:a16="http://schemas.microsoft.com/office/drawing/2014/main" id="{E7D4A85B-EAF6-346D-36A8-FF62B3E55AE6}"/>
              </a:ext>
            </a:extLst>
          </p:cNvPr>
          <p:cNvSpPr txBox="1"/>
          <p:nvPr/>
        </p:nvSpPr>
        <p:spPr>
          <a:xfrm>
            <a:off x="604586" y="3580673"/>
            <a:ext cx="11270581" cy="923330"/>
          </a:xfrm>
          <a:prstGeom prst="rect">
            <a:avLst/>
          </a:prstGeom>
          <a:noFill/>
          <a:ln>
            <a:solidFill>
              <a:schemeClr val="accent1"/>
            </a:solidFill>
          </a:ln>
        </p:spPr>
        <p:txBody>
          <a:bodyPr wrap="square">
            <a:spAutoFit/>
          </a:bodyPr>
          <a:lstStyle/>
          <a:p>
            <a:r>
              <a:rPr lang="en-GB" b="1" dirty="0"/>
              <a:t>Biographical characteristics</a:t>
            </a:r>
          </a:p>
          <a:p>
            <a:r>
              <a:rPr lang="en-GB" dirty="0"/>
              <a:t>Personal characteristics—such as age, gender, race, and length of tenure—that are objective and easily obtained from personnel records. These characteristics are representative of surface-level diversity.</a:t>
            </a:r>
          </a:p>
        </p:txBody>
      </p:sp>
      <p:sp>
        <p:nvSpPr>
          <p:cNvPr id="9" name="TextBox 8">
            <a:extLst>
              <a:ext uri="{FF2B5EF4-FFF2-40B4-BE49-F238E27FC236}">
                <a16:creationId xmlns:a16="http://schemas.microsoft.com/office/drawing/2014/main" id="{5C5C9ECB-1464-1A59-0D28-F9643634A488}"/>
              </a:ext>
            </a:extLst>
          </p:cNvPr>
          <p:cNvSpPr txBox="1"/>
          <p:nvPr/>
        </p:nvSpPr>
        <p:spPr>
          <a:xfrm>
            <a:off x="2078182" y="4681182"/>
            <a:ext cx="9449803" cy="1200329"/>
          </a:xfrm>
          <a:prstGeom prst="rect">
            <a:avLst/>
          </a:prstGeom>
          <a:noFill/>
          <a:ln>
            <a:solidFill>
              <a:schemeClr val="accent1"/>
            </a:solidFill>
          </a:ln>
        </p:spPr>
        <p:txBody>
          <a:bodyPr wrap="square">
            <a:spAutoFit/>
          </a:bodyPr>
          <a:lstStyle/>
          <a:p>
            <a:r>
              <a:rPr lang="en-GB" b="1" dirty="0"/>
              <a:t>Age</a:t>
            </a:r>
          </a:p>
          <a:p>
            <a:r>
              <a:rPr lang="en-GB" dirty="0"/>
              <a:t>Stereotypes of older workers as being behind the times, grumpy, and inflexible are changing. Managers often see a number of positive qualities that older workers bring to their jobs, such as experience, judgment, a strong work ethic, and a commitment to quality. </a:t>
            </a:r>
          </a:p>
        </p:txBody>
      </p:sp>
    </p:spTree>
    <p:extLst>
      <p:ext uri="{BB962C8B-B14F-4D97-AF65-F5344CB8AC3E}">
        <p14:creationId xmlns:p14="http://schemas.microsoft.com/office/powerpoint/2010/main" val="40918226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35</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3" name="TextBox 2">
            <a:extLst>
              <a:ext uri="{FF2B5EF4-FFF2-40B4-BE49-F238E27FC236}">
                <a16:creationId xmlns:a16="http://schemas.microsoft.com/office/drawing/2014/main" id="{AB0A57AF-D4A8-D999-7927-FFB2D039623A}"/>
              </a:ext>
            </a:extLst>
          </p:cNvPr>
          <p:cNvSpPr txBox="1"/>
          <p:nvPr/>
        </p:nvSpPr>
        <p:spPr>
          <a:xfrm>
            <a:off x="2805362" y="294876"/>
            <a:ext cx="6093994" cy="532903"/>
          </a:xfrm>
          <a:prstGeom prst="rect">
            <a:avLst/>
          </a:prstGeom>
          <a:noFill/>
        </p:spPr>
        <p:txBody>
          <a:bodyPr wrap="square">
            <a:spAutoFit/>
          </a:bodyPr>
          <a:lstStyle/>
          <a:p>
            <a:pPr>
              <a:lnSpc>
                <a:spcPct val="107000"/>
              </a:lnSpc>
              <a:spcAft>
                <a:spcPts val="800"/>
              </a:spcAft>
            </a:pPr>
            <a:r>
              <a:rPr lang="en-GB" sz="2800" b="1" dirty="0">
                <a:solidFill>
                  <a:schemeClr val="accent4">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Diversity in Organizations</a:t>
            </a:r>
          </a:p>
        </p:txBody>
      </p:sp>
      <p:sp>
        <p:nvSpPr>
          <p:cNvPr id="5" name="TextBox 4">
            <a:extLst>
              <a:ext uri="{FF2B5EF4-FFF2-40B4-BE49-F238E27FC236}">
                <a16:creationId xmlns:a16="http://schemas.microsoft.com/office/drawing/2014/main" id="{E43312E9-7719-A890-7994-6E3726FCA814}"/>
              </a:ext>
            </a:extLst>
          </p:cNvPr>
          <p:cNvSpPr txBox="1"/>
          <p:nvPr/>
        </p:nvSpPr>
        <p:spPr>
          <a:xfrm>
            <a:off x="228600" y="1301419"/>
            <a:ext cx="11641645" cy="1754326"/>
          </a:xfrm>
          <a:prstGeom prst="rect">
            <a:avLst/>
          </a:prstGeom>
          <a:noFill/>
          <a:ln>
            <a:solidFill>
              <a:schemeClr val="accent1"/>
            </a:solidFill>
          </a:ln>
        </p:spPr>
        <p:txBody>
          <a:bodyPr wrap="square">
            <a:spAutoFit/>
          </a:bodyPr>
          <a:lstStyle/>
          <a:p>
            <a:r>
              <a:rPr lang="en-GB" b="1" dirty="0"/>
              <a:t>Age and Job Satisfaction</a:t>
            </a:r>
          </a:p>
          <a:p>
            <a:r>
              <a:rPr lang="en-GB" dirty="0"/>
              <a:t>Regarding job satisfaction, a review of more than 800 studies found that older workers tend to be more satisfied with their work, report better relationships with </a:t>
            </a:r>
            <a:r>
              <a:rPr lang="en-GB" dirty="0" err="1"/>
              <a:t>coworkers</a:t>
            </a:r>
            <a:r>
              <a:rPr lang="en-GB" dirty="0"/>
              <a:t>, and are more committed to their organizations. Other studies, however, have found that job satisfaction increases up to middle age, at which point it begins to drop off. When we separate the results by job type, we find that satisfaction tends to increase among professionals as they age, whereas among </a:t>
            </a:r>
            <a:r>
              <a:rPr lang="en-GB" dirty="0" err="1"/>
              <a:t>nonprofessionals</a:t>
            </a:r>
            <a:r>
              <a:rPr lang="en-GB" dirty="0"/>
              <a:t> it falls during middle age and then rises again in the later years.</a:t>
            </a:r>
          </a:p>
        </p:txBody>
      </p:sp>
      <p:sp>
        <p:nvSpPr>
          <p:cNvPr id="7" name="TextBox 6">
            <a:extLst>
              <a:ext uri="{FF2B5EF4-FFF2-40B4-BE49-F238E27FC236}">
                <a16:creationId xmlns:a16="http://schemas.microsoft.com/office/drawing/2014/main" id="{91D96A64-0632-90B5-2DAD-CE09F6883696}"/>
              </a:ext>
            </a:extLst>
          </p:cNvPr>
          <p:cNvSpPr txBox="1"/>
          <p:nvPr/>
        </p:nvSpPr>
        <p:spPr>
          <a:xfrm>
            <a:off x="228600" y="3155960"/>
            <a:ext cx="11641644" cy="2585323"/>
          </a:xfrm>
          <a:prstGeom prst="rect">
            <a:avLst/>
          </a:prstGeom>
          <a:noFill/>
          <a:ln>
            <a:solidFill>
              <a:schemeClr val="accent1"/>
            </a:solidFill>
          </a:ln>
        </p:spPr>
        <p:txBody>
          <a:bodyPr wrap="square">
            <a:spAutoFit/>
          </a:bodyPr>
          <a:lstStyle/>
          <a:p>
            <a:r>
              <a:rPr lang="en-GB" b="1" dirty="0"/>
              <a:t>Race and Ethnicity</a:t>
            </a:r>
          </a:p>
          <a:p>
            <a:r>
              <a:rPr lang="en-GB" dirty="0"/>
              <a:t> Race is a controversial issue in society and in organizations. We define race as the heritage people use to identify themselves; ethnicity is the additional set of cultural characteristics that often overlaps with race. Typically, we associate race with biology and ethnicity with culture.</a:t>
            </a:r>
          </a:p>
          <a:p>
            <a:endParaRPr lang="en-GB" dirty="0"/>
          </a:p>
          <a:p>
            <a:r>
              <a:rPr lang="en-GB" dirty="0"/>
              <a:t>Race and ethnicity have been studied as they relate to employment outcomes such as hiring decisions, performance evaluations, pay, and workplace discrimination. Individuals may slightly </a:t>
            </a:r>
            <a:r>
              <a:rPr lang="en-GB" dirty="0" err="1"/>
              <a:t>favor</a:t>
            </a:r>
            <a:r>
              <a:rPr lang="en-GB" dirty="0"/>
              <a:t> colleagues of their own race in performance evaluations, promotion decisions, and pay raises, although such differences are not found consistently, especially when highly structured methods of decision-making are employed. </a:t>
            </a:r>
          </a:p>
        </p:txBody>
      </p:sp>
    </p:spTree>
    <p:extLst>
      <p:ext uri="{BB962C8B-B14F-4D97-AF65-F5344CB8AC3E}">
        <p14:creationId xmlns:p14="http://schemas.microsoft.com/office/powerpoint/2010/main" val="26692894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36</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3" name="TextBox 2">
            <a:extLst>
              <a:ext uri="{FF2B5EF4-FFF2-40B4-BE49-F238E27FC236}">
                <a16:creationId xmlns:a16="http://schemas.microsoft.com/office/drawing/2014/main" id="{D3A5B0B8-3622-FE15-E606-8D5FBE93143F}"/>
              </a:ext>
            </a:extLst>
          </p:cNvPr>
          <p:cNvSpPr txBox="1"/>
          <p:nvPr/>
        </p:nvSpPr>
        <p:spPr>
          <a:xfrm>
            <a:off x="2805362" y="294876"/>
            <a:ext cx="6093994" cy="532903"/>
          </a:xfrm>
          <a:prstGeom prst="rect">
            <a:avLst/>
          </a:prstGeom>
          <a:noFill/>
        </p:spPr>
        <p:txBody>
          <a:bodyPr wrap="square">
            <a:spAutoFit/>
          </a:bodyPr>
          <a:lstStyle/>
          <a:p>
            <a:pPr>
              <a:lnSpc>
                <a:spcPct val="107000"/>
              </a:lnSpc>
              <a:spcAft>
                <a:spcPts val="800"/>
              </a:spcAft>
            </a:pPr>
            <a:r>
              <a:rPr lang="en-GB" sz="2800" b="1" dirty="0">
                <a:solidFill>
                  <a:schemeClr val="accent4">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Diversity in Organizations</a:t>
            </a:r>
          </a:p>
        </p:txBody>
      </p:sp>
      <p:sp>
        <p:nvSpPr>
          <p:cNvPr id="5" name="TextBox 4">
            <a:extLst>
              <a:ext uri="{FF2B5EF4-FFF2-40B4-BE49-F238E27FC236}">
                <a16:creationId xmlns:a16="http://schemas.microsoft.com/office/drawing/2014/main" id="{5D53ABA1-7A5C-5F3A-5676-1B0DE6C08365}"/>
              </a:ext>
            </a:extLst>
          </p:cNvPr>
          <p:cNvSpPr txBox="1"/>
          <p:nvPr/>
        </p:nvSpPr>
        <p:spPr>
          <a:xfrm>
            <a:off x="577516" y="1443841"/>
            <a:ext cx="11036968" cy="1477328"/>
          </a:xfrm>
          <a:prstGeom prst="rect">
            <a:avLst/>
          </a:prstGeom>
          <a:noFill/>
          <a:ln>
            <a:solidFill>
              <a:schemeClr val="accent2"/>
            </a:solidFill>
          </a:ln>
        </p:spPr>
        <p:txBody>
          <a:bodyPr wrap="square">
            <a:spAutoFit/>
          </a:bodyPr>
          <a:lstStyle/>
          <a:p>
            <a:r>
              <a:rPr lang="en-GB" b="1" dirty="0"/>
              <a:t>Disabilities</a:t>
            </a:r>
          </a:p>
          <a:p>
            <a:r>
              <a:rPr lang="en-GB" dirty="0"/>
              <a:t>Workplace policies, both official and circumstantial, regarding individuals with physical or mental disabilities vary from country to country. Countries such as Australia, the United States, the United Kingdom, and Japan have specific laws to protect individuals with disabilities. These laws have resulted in greater acceptance and accommodation of people with physical or mental impairments</a:t>
            </a:r>
          </a:p>
        </p:txBody>
      </p:sp>
      <p:sp>
        <p:nvSpPr>
          <p:cNvPr id="7" name="TextBox 6">
            <a:extLst>
              <a:ext uri="{FF2B5EF4-FFF2-40B4-BE49-F238E27FC236}">
                <a16:creationId xmlns:a16="http://schemas.microsoft.com/office/drawing/2014/main" id="{A54D5497-F95E-BACB-AED4-FCF24460D9A4}"/>
              </a:ext>
            </a:extLst>
          </p:cNvPr>
          <p:cNvSpPr txBox="1"/>
          <p:nvPr/>
        </p:nvSpPr>
        <p:spPr>
          <a:xfrm>
            <a:off x="577516" y="3198167"/>
            <a:ext cx="11036968" cy="1200329"/>
          </a:xfrm>
          <a:prstGeom prst="rect">
            <a:avLst/>
          </a:prstGeom>
          <a:noFill/>
          <a:ln>
            <a:solidFill>
              <a:schemeClr val="accent2"/>
            </a:solidFill>
          </a:ln>
        </p:spPr>
        <p:txBody>
          <a:bodyPr wrap="square">
            <a:spAutoFit/>
          </a:bodyPr>
          <a:lstStyle/>
          <a:p>
            <a:r>
              <a:rPr lang="en-GB" b="1" dirty="0"/>
              <a:t>Other Differentiating Characteristics</a:t>
            </a:r>
          </a:p>
          <a:p>
            <a:r>
              <a:rPr lang="en-GB" dirty="0"/>
              <a:t>The last set of characteristics we’ll look at includes religion, sexual orientation, gender identity, and cultural identity. These characteristics illustrate deep-level differences that provide opportunities for workplace diversity, as long as discrimination can be overcome.</a:t>
            </a:r>
          </a:p>
        </p:txBody>
      </p:sp>
      <p:sp>
        <p:nvSpPr>
          <p:cNvPr id="9" name="TextBox 8">
            <a:extLst>
              <a:ext uri="{FF2B5EF4-FFF2-40B4-BE49-F238E27FC236}">
                <a16:creationId xmlns:a16="http://schemas.microsoft.com/office/drawing/2014/main" id="{DB8F1AC8-1208-4FAE-12D4-E34FA4260542}"/>
              </a:ext>
            </a:extLst>
          </p:cNvPr>
          <p:cNvSpPr txBox="1"/>
          <p:nvPr/>
        </p:nvSpPr>
        <p:spPr>
          <a:xfrm>
            <a:off x="1672389" y="4675495"/>
            <a:ext cx="9942095" cy="1477328"/>
          </a:xfrm>
          <a:prstGeom prst="rect">
            <a:avLst/>
          </a:prstGeom>
          <a:noFill/>
          <a:ln>
            <a:solidFill>
              <a:schemeClr val="accent2"/>
            </a:solidFill>
          </a:ln>
        </p:spPr>
        <p:txBody>
          <a:bodyPr wrap="square">
            <a:spAutoFit/>
          </a:bodyPr>
          <a:lstStyle/>
          <a:p>
            <a:r>
              <a:rPr lang="en-GB" b="1" dirty="0"/>
              <a:t>Religion</a:t>
            </a:r>
          </a:p>
          <a:p>
            <a:r>
              <a:rPr lang="en-GB" dirty="0"/>
              <a:t> Not only do religious and nonreligious people question each other’s belief systems, often people of different religious faiths conflict with one another. There are few—if any—countries in which religion is a nonissue in the workplace. For this reason, employers are prohibited by law from discriminating against employees based on religion</a:t>
            </a:r>
          </a:p>
        </p:txBody>
      </p:sp>
    </p:spTree>
    <p:extLst>
      <p:ext uri="{BB962C8B-B14F-4D97-AF65-F5344CB8AC3E}">
        <p14:creationId xmlns:p14="http://schemas.microsoft.com/office/powerpoint/2010/main" val="37107037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37</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6" name="TextBox 5">
            <a:extLst>
              <a:ext uri="{FF2B5EF4-FFF2-40B4-BE49-F238E27FC236}">
                <a16:creationId xmlns:a16="http://schemas.microsoft.com/office/drawing/2014/main" id="{1BBD74CB-33C9-9A86-A5A1-85698900A9AA}"/>
              </a:ext>
            </a:extLst>
          </p:cNvPr>
          <p:cNvSpPr txBox="1"/>
          <p:nvPr/>
        </p:nvSpPr>
        <p:spPr>
          <a:xfrm>
            <a:off x="739396" y="1550556"/>
            <a:ext cx="10614404" cy="3373359"/>
          </a:xfrm>
          <a:prstGeom prst="rect">
            <a:avLst/>
          </a:prstGeom>
          <a:noFill/>
          <a:ln>
            <a:solidFill>
              <a:srgbClr val="FF0000"/>
            </a:solidFill>
          </a:ln>
        </p:spPr>
        <p:txBody>
          <a:bodyPr wrap="square">
            <a:spAutoFit/>
          </a:bodyPr>
          <a:lstStyle/>
          <a:p>
            <a:pPr algn="just">
              <a:lnSpc>
                <a:spcPct val="150000"/>
              </a:lnSpc>
            </a:pPr>
            <a:r>
              <a:rPr lang="en-GB" b="1" dirty="0"/>
              <a:t>Cultural Identity</a:t>
            </a:r>
          </a:p>
          <a:p>
            <a:pPr algn="just">
              <a:lnSpc>
                <a:spcPct val="150000"/>
              </a:lnSpc>
            </a:pPr>
            <a:r>
              <a:rPr lang="en-GB" dirty="0"/>
              <a:t> Many people carry a strong cultural identity as well, a link with the culture of family ancestry that lasts a lifetime, no matter where the individual may live in the world. People choose their cultural identity, and they also choose how closely they observe the norms of that culture. Cultural norms influence the workplace, sometimes resulting in clashes. Organizations must adapt. Workplace practices that coincided with the norms of a person’s cultural identity were commonplace years ago when societies were less mobile. People looked for work near familial homes, and organizations established holidays, observances, practices, and customs that suited the majority. Organizations were generally not expected to accommodate each individual’s preferences.</a:t>
            </a:r>
          </a:p>
        </p:txBody>
      </p:sp>
      <p:sp>
        <p:nvSpPr>
          <p:cNvPr id="14" name="TextBox 13">
            <a:extLst>
              <a:ext uri="{FF2B5EF4-FFF2-40B4-BE49-F238E27FC236}">
                <a16:creationId xmlns:a16="http://schemas.microsoft.com/office/drawing/2014/main" id="{2D40050A-5F9F-F0A5-88B0-8ABD73E4ED51}"/>
              </a:ext>
            </a:extLst>
          </p:cNvPr>
          <p:cNvSpPr txBox="1"/>
          <p:nvPr/>
        </p:nvSpPr>
        <p:spPr>
          <a:xfrm>
            <a:off x="2805362" y="294876"/>
            <a:ext cx="6093994" cy="532903"/>
          </a:xfrm>
          <a:prstGeom prst="rect">
            <a:avLst/>
          </a:prstGeom>
          <a:noFill/>
        </p:spPr>
        <p:txBody>
          <a:bodyPr wrap="square">
            <a:spAutoFit/>
          </a:bodyPr>
          <a:lstStyle/>
          <a:p>
            <a:pPr>
              <a:lnSpc>
                <a:spcPct val="107000"/>
              </a:lnSpc>
              <a:spcAft>
                <a:spcPts val="800"/>
              </a:spcAft>
            </a:pPr>
            <a:r>
              <a:rPr lang="en-GB" sz="2800" b="1" dirty="0">
                <a:solidFill>
                  <a:schemeClr val="accent4">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Diversity in Organizations</a:t>
            </a:r>
          </a:p>
        </p:txBody>
      </p:sp>
    </p:spTree>
    <p:extLst>
      <p:ext uri="{BB962C8B-B14F-4D97-AF65-F5344CB8AC3E}">
        <p14:creationId xmlns:p14="http://schemas.microsoft.com/office/powerpoint/2010/main" val="39367401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38</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8" name="TextBox 7">
            <a:extLst>
              <a:ext uri="{FF2B5EF4-FFF2-40B4-BE49-F238E27FC236}">
                <a16:creationId xmlns:a16="http://schemas.microsoft.com/office/drawing/2014/main" id="{5E6CD03C-6AAA-27B2-555F-8ACD93059B3A}"/>
              </a:ext>
            </a:extLst>
          </p:cNvPr>
          <p:cNvSpPr txBox="1"/>
          <p:nvPr/>
        </p:nvSpPr>
        <p:spPr>
          <a:xfrm>
            <a:off x="437692" y="1606674"/>
            <a:ext cx="11155007" cy="880369"/>
          </a:xfrm>
          <a:prstGeom prst="rect">
            <a:avLst/>
          </a:prstGeom>
          <a:noFill/>
          <a:ln>
            <a:solidFill>
              <a:schemeClr val="accent1"/>
            </a:solidFill>
          </a:ln>
        </p:spPr>
        <p:txBody>
          <a:bodyPr wrap="square">
            <a:spAutoFit/>
          </a:bodyPr>
          <a:lstStyle/>
          <a:p>
            <a:pPr>
              <a:lnSpc>
                <a:spcPct val="150000"/>
              </a:lnSpc>
            </a:pPr>
            <a:r>
              <a:rPr lang="en-GB" b="1" dirty="0"/>
              <a:t>Ability</a:t>
            </a:r>
            <a:r>
              <a:rPr lang="en-GB" dirty="0"/>
              <a:t>: is an individual’s current capacity to perform the various tasks of a job. Overall abilities are essentially made up of two sets of factors: intellectual and physical.</a:t>
            </a:r>
          </a:p>
        </p:txBody>
      </p:sp>
      <p:sp>
        <p:nvSpPr>
          <p:cNvPr id="13" name="TextBox 12">
            <a:extLst>
              <a:ext uri="{FF2B5EF4-FFF2-40B4-BE49-F238E27FC236}">
                <a16:creationId xmlns:a16="http://schemas.microsoft.com/office/drawing/2014/main" id="{4BAD2A3A-8625-E5C5-9A53-DC22B65E3189}"/>
              </a:ext>
            </a:extLst>
          </p:cNvPr>
          <p:cNvSpPr txBox="1"/>
          <p:nvPr/>
        </p:nvSpPr>
        <p:spPr>
          <a:xfrm>
            <a:off x="518496" y="2880927"/>
            <a:ext cx="11155007" cy="2542363"/>
          </a:xfrm>
          <a:prstGeom prst="rect">
            <a:avLst/>
          </a:prstGeom>
          <a:noFill/>
          <a:ln>
            <a:solidFill>
              <a:srgbClr val="FF0000"/>
            </a:solidFill>
          </a:ln>
        </p:spPr>
        <p:txBody>
          <a:bodyPr wrap="square">
            <a:spAutoFit/>
          </a:bodyPr>
          <a:lstStyle/>
          <a:p>
            <a:pPr>
              <a:lnSpc>
                <a:spcPct val="150000"/>
              </a:lnSpc>
            </a:pPr>
            <a:r>
              <a:rPr lang="en-GB" b="1" dirty="0"/>
              <a:t>Intellectual Abilities</a:t>
            </a:r>
          </a:p>
          <a:p>
            <a:pPr>
              <a:lnSpc>
                <a:spcPct val="150000"/>
              </a:lnSpc>
            </a:pPr>
            <a:r>
              <a:rPr lang="en-GB" dirty="0"/>
              <a:t>Intellectual abilities are abilities needed to perform mental activities—thinking, reasoning, and problem-solving. Most societies place a high value on intelligence, and for good reason. Smart people generally earn more money and attain higher levels of education. They are also more likely to emerge as leaders of groups. However, assessing and measuring intellectual ability is not always simple, partially because people aren’t consistently capable of correctly assessing their own cognitive ability.</a:t>
            </a:r>
          </a:p>
        </p:txBody>
      </p:sp>
      <p:sp>
        <p:nvSpPr>
          <p:cNvPr id="14" name="TextBox 13">
            <a:extLst>
              <a:ext uri="{FF2B5EF4-FFF2-40B4-BE49-F238E27FC236}">
                <a16:creationId xmlns:a16="http://schemas.microsoft.com/office/drawing/2014/main" id="{2D40050A-5F9F-F0A5-88B0-8ABD73E4ED51}"/>
              </a:ext>
            </a:extLst>
          </p:cNvPr>
          <p:cNvSpPr txBox="1"/>
          <p:nvPr/>
        </p:nvSpPr>
        <p:spPr>
          <a:xfrm>
            <a:off x="2805362" y="294876"/>
            <a:ext cx="6093994" cy="532903"/>
          </a:xfrm>
          <a:prstGeom prst="rect">
            <a:avLst/>
          </a:prstGeom>
          <a:noFill/>
        </p:spPr>
        <p:txBody>
          <a:bodyPr wrap="square">
            <a:spAutoFit/>
          </a:bodyPr>
          <a:lstStyle/>
          <a:p>
            <a:pPr>
              <a:lnSpc>
                <a:spcPct val="107000"/>
              </a:lnSpc>
              <a:spcAft>
                <a:spcPts val="800"/>
              </a:spcAft>
            </a:pPr>
            <a:r>
              <a:rPr lang="en-GB" sz="2800" b="1" dirty="0">
                <a:solidFill>
                  <a:schemeClr val="accent4">
                    <a:lumMod val="60000"/>
                    <a:lumOff val="40000"/>
                  </a:schemeClr>
                </a:solidFill>
                <a:effectLst/>
                <a:latin typeface="Calibri" panose="020F0502020204030204" pitchFamily="34" charset="0"/>
                <a:ea typeface="Calibri" panose="020F0502020204030204" pitchFamily="34" charset="0"/>
                <a:cs typeface="Arial" panose="020B0604020202020204" pitchFamily="34" charset="0"/>
              </a:rPr>
              <a:t>Diversity in Organizations</a:t>
            </a:r>
          </a:p>
        </p:txBody>
      </p:sp>
    </p:spTree>
    <p:extLst>
      <p:ext uri="{BB962C8B-B14F-4D97-AF65-F5344CB8AC3E}">
        <p14:creationId xmlns:p14="http://schemas.microsoft.com/office/powerpoint/2010/main" val="16128264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7CE6B644-749D-199E-4314-C76B950F0C44}"/>
              </a:ext>
            </a:extLst>
          </p:cNvPr>
          <p:cNvSpPr>
            <a:spLocks noGrp="1"/>
          </p:cNvSpPr>
          <p:nvPr>
            <p:ph type="sldNum" sz="quarter" idx="12"/>
          </p:nvPr>
        </p:nvSpPr>
        <p:spPr/>
        <p:txBody>
          <a:bodyPr/>
          <a:lstStyle/>
          <a:p>
            <a:fld id="{FF2BD96E-3838-45D2-9031-D3AF67C920A5}" type="slidenum">
              <a:rPr lang="en-US" smtClean="0"/>
              <a:t>39</a:t>
            </a:fld>
            <a:endParaRPr lang="en-US"/>
          </a:p>
        </p:txBody>
      </p:sp>
      <p:sp>
        <p:nvSpPr>
          <p:cNvPr id="7" name="Content Placeholder 2">
            <a:extLst>
              <a:ext uri="{FF2B5EF4-FFF2-40B4-BE49-F238E27FC236}">
                <a16:creationId xmlns:a16="http://schemas.microsoft.com/office/drawing/2014/main" id="{12E7E071-7BD7-E448-D5A2-E176AC2C8462}"/>
              </a:ext>
            </a:extLst>
          </p:cNvPr>
          <p:cNvSpPr txBox="1">
            <a:spLocks/>
          </p:cNvSpPr>
          <p:nvPr/>
        </p:nvSpPr>
        <p:spPr>
          <a:xfrm>
            <a:off x="1366860" y="3043264"/>
            <a:ext cx="8326582" cy="1886007"/>
          </a:xfrm>
          <a:prstGeom prst="rect">
            <a:avLst/>
          </a:prstGeom>
        </p:spPr>
        <p:txBody>
          <a:bodyPr vert="horz" lIns="91440" tIns="45720" rIns="91440" bIns="45720" rtlCol="0">
            <a:normAutofit/>
          </a:bodyPr>
          <a:lstStyle>
            <a:lvl1pPr marL="0" indent="0" algn="ctr" defTabSz="914400" rtl="0" eaLnBrk="1" latinLnBrk="0" hangingPunct="1">
              <a:lnSpc>
                <a:spcPct val="125000"/>
              </a:lnSpc>
              <a:spcBef>
                <a:spcPts val="1000"/>
              </a:spcBef>
              <a:buClr>
                <a:schemeClr val="accent3"/>
              </a:buClr>
              <a:buFont typeface="Wingdings" panose="05000000000000000000" pitchFamily="2" charset="2"/>
              <a:buNone/>
              <a:defRPr sz="2400" i="0" kern="1200" spc="50" baseline="0">
                <a:solidFill>
                  <a:schemeClr val="tx1">
                    <a:alpha val="60000"/>
                  </a:schemeClr>
                </a:solidFill>
                <a:latin typeface="+mn-lt"/>
                <a:ea typeface="+mn-ea"/>
                <a:cs typeface="+mn-cs"/>
              </a:defRPr>
            </a:lvl1pPr>
            <a:lvl2pPr marL="457200" indent="0" algn="ctr"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914400" indent="0" algn="ctr" defTabSz="914400" rtl="0" eaLnBrk="1" latinLnBrk="0" hangingPunct="1">
              <a:lnSpc>
                <a:spcPct val="150000"/>
              </a:lnSpc>
              <a:spcBef>
                <a:spcPts val="500"/>
              </a:spcBef>
              <a:buClr>
                <a:schemeClr val="accent3"/>
              </a:buClr>
              <a:buFont typeface="Wingdings" panose="05000000000000000000" pitchFamily="2" charset="2"/>
              <a:buNone/>
              <a:defRPr sz="1800" kern="1200" spc="50">
                <a:solidFill>
                  <a:schemeClr val="tx1">
                    <a:alpha val="60000"/>
                  </a:schemeClr>
                </a:solidFill>
                <a:latin typeface="+mn-lt"/>
                <a:ea typeface="+mn-ea"/>
                <a:cs typeface="+mn-cs"/>
              </a:defRPr>
            </a:lvl3pPr>
            <a:lvl4pPr marL="1371600" indent="0" algn="ctr" defTabSz="914400" rtl="0" eaLnBrk="1" latinLnBrk="0" hangingPunct="1">
              <a:lnSpc>
                <a:spcPct val="150000"/>
              </a:lnSpc>
              <a:spcBef>
                <a:spcPts val="500"/>
              </a:spcBef>
              <a:buClr>
                <a:schemeClr val="accent3"/>
              </a:buClr>
              <a:buFontTx/>
              <a:buNone/>
              <a:defRPr sz="1600" b="0" i="1" kern="1200" spc="50" baseline="0">
                <a:solidFill>
                  <a:schemeClr val="tx1">
                    <a:alpha val="60000"/>
                  </a:schemeClr>
                </a:solidFill>
                <a:latin typeface="+mn-lt"/>
                <a:ea typeface="+mn-ea"/>
                <a:cs typeface="+mn-cs"/>
              </a:defRPr>
            </a:lvl4pPr>
            <a:lvl5pPr marL="1828800" indent="0" algn="ctr" defTabSz="914400" rtl="0" eaLnBrk="1" latinLnBrk="0" hangingPunct="1">
              <a:lnSpc>
                <a:spcPct val="150000"/>
              </a:lnSpc>
              <a:spcBef>
                <a:spcPts val="500"/>
              </a:spcBef>
              <a:buClr>
                <a:schemeClr val="accent3"/>
              </a:buClr>
              <a:buFont typeface="Wingdings" panose="05000000000000000000" pitchFamily="2" charset="2"/>
              <a:buNone/>
              <a:defRPr sz="1600" kern="1200" spc="50">
                <a:solidFill>
                  <a:schemeClr val="tx1">
                    <a:alpha val="60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800" b="1" dirty="0">
                <a:solidFill>
                  <a:srgbClr val="002060"/>
                </a:solidFill>
              </a:rPr>
              <a:t>Contact information with Dr Nahed Ahmed</a:t>
            </a:r>
          </a:p>
          <a:p>
            <a:pPr algn="ctr" fontAlgn="ctr"/>
            <a:r>
              <a:rPr lang="en-GB" sz="2800" b="0" i="0" dirty="0">
                <a:solidFill>
                  <a:schemeClr val="tx1"/>
                </a:solidFill>
                <a:effectLst/>
                <a:latin typeface="Roboto" panose="02000000000000000000" pitchFamily="2" charset="0"/>
                <a:hlinkClick r:id="rId2">
                  <a:extLst>
                    <a:ext uri="{A12FA001-AC4F-418D-AE19-62706E023703}">
                      <ahyp:hlinkClr xmlns:ahyp="http://schemas.microsoft.com/office/drawing/2018/hyperlinkcolor" val="tx"/>
                    </a:ext>
                  </a:extLst>
                </a:hlinkClick>
              </a:rPr>
              <a:t>nahed.kamal@esu.ac.ae</a:t>
            </a:r>
            <a:endParaRPr lang="en-GB" sz="2800" b="0" i="0" dirty="0">
              <a:solidFill>
                <a:schemeClr val="tx1"/>
              </a:solidFill>
              <a:effectLst/>
              <a:latin typeface="Roboto" panose="02000000000000000000" pitchFamily="2" charset="0"/>
            </a:endParaRPr>
          </a:p>
          <a:p>
            <a:endParaRPr lang="en-GB" sz="2800" dirty="0">
              <a:solidFill>
                <a:schemeClr val="tx1"/>
              </a:solidFill>
            </a:endParaRPr>
          </a:p>
          <a:p>
            <a:endParaRPr lang="en-GB" sz="2800" dirty="0">
              <a:solidFill>
                <a:schemeClr val="tx1"/>
              </a:solidFill>
            </a:endParaRPr>
          </a:p>
        </p:txBody>
      </p:sp>
      <p:sp>
        <p:nvSpPr>
          <p:cNvPr id="2" name="TextBox 1">
            <a:extLst>
              <a:ext uri="{FF2B5EF4-FFF2-40B4-BE49-F238E27FC236}">
                <a16:creationId xmlns:a16="http://schemas.microsoft.com/office/drawing/2014/main" id="{D9F99595-7AF4-E874-836B-2813C2696787}"/>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
        <p:nvSpPr>
          <p:cNvPr id="3" name="TextBox 2">
            <a:extLst>
              <a:ext uri="{FF2B5EF4-FFF2-40B4-BE49-F238E27FC236}">
                <a16:creationId xmlns:a16="http://schemas.microsoft.com/office/drawing/2014/main" id="{64EE5497-035D-CCAC-A283-3D558C5EB17C}"/>
              </a:ext>
            </a:extLst>
          </p:cNvPr>
          <p:cNvSpPr txBox="1"/>
          <p:nvPr/>
        </p:nvSpPr>
        <p:spPr>
          <a:xfrm>
            <a:off x="674277" y="1854803"/>
            <a:ext cx="10289264" cy="461665"/>
          </a:xfrm>
          <a:prstGeom prst="rect">
            <a:avLst/>
          </a:prstGeom>
          <a:noFill/>
        </p:spPr>
        <p:txBody>
          <a:bodyPr wrap="square">
            <a:spAutoFit/>
          </a:bodyPr>
          <a:lstStyle/>
          <a:p>
            <a:r>
              <a:rPr lang="en-GB" sz="2400" b="1" dirty="0">
                <a:latin typeface="Times New Roman" panose="02020603050405020304" pitchFamily="18" charset="0"/>
                <a:cs typeface="Times New Roman" panose="02020603050405020304" pitchFamily="18" charset="0"/>
              </a:rPr>
              <a:t>References: </a:t>
            </a:r>
            <a:r>
              <a:rPr lang="en-GB" sz="1800" b="1" i="0" u="none" strike="noStrike" baseline="0" dirty="0">
                <a:latin typeface="Cambria" panose="02040503050406030204" pitchFamily="18" charset="0"/>
              </a:rPr>
              <a:t>Organizational </a:t>
            </a:r>
            <a:r>
              <a:rPr lang="en-GB" sz="1800" b="1" i="0" u="none" strike="noStrike" baseline="0" dirty="0" err="1">
                <a:latin typeface="Cambria" panose="02040503050406030204" pitchFamily="18" charset="0"/>
              </a:rPr>
              <a:t>Behavior</a:t>
            </a:r>
            <a:r>
              <a:rPr lang="en-GB" sz="1800" b="1" i="0" u="none" strike="noStrike" baseline="0" dirty="0">
                <a:latin typeface="Cambria" panose="02040503050406030204" pitchFamily="18" charset="0"/>
              </a:rPr>
              <a:t> 14th Edition by Stephen P Robbins and Timothy A Judge. </a:t>
            </a:r>
            <a:endParaRPr lang="en-GB"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20321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40</a:t>
            </a:fld>
            <a:endParaRPr lang="en-US"/>
          </a:p>
        </p:txBody>
      </p:sp>
      <p:sp>
        <p:nvSpPr>
          <p:cNvPr id="2" name="TextBox 1">
            <a:extLst>
              <a:ext uri="{FF2B5EF4-FFF2-40B4-BE49-F238E27FC236}">
                <a16:creationId xmlns:a16="http://schemas.microsoft.com/office/drawing/2014/main" id="{E57462F1-2099-0740-D1BB-E4C77D7C648B}"/>
              </a:ext>
            </a:extLst>
          </p:cNvPr>
          <p:cNvSpPr txBox="1"/>
          <p:nvPr/>
        </p:nvSpPr>
        <p:spPr>
          <a:xfrm>
            <a:off x="3556702" y="3417386"/>
            <a:ext cx="4078800" cy="2351973"/>
          </a:xfrm>
          <a:prstGeom prst="rect">
            <a:avLst/>
          </a:prstGeom>
        </p:spPr>
        <p:txBody>
          <a:bodyPr vert="horz" lIns="91440" tIns="45720" rIns="91440" bIns="45720" rtlCol="0" anchor="b" anchorCtr="0">
            <a:normAutofit/>
          </a:bodyPr>
          <a:lstStyle/>
          <a:p>
            <a:pPr marL="0" indent="0" algn="ctr">
              <a:spcBef>
                <a:spcPct val="0"/>
              </a:spcBef>
              <a:spcAft>
                <a:spcPts val="600"/>
              </a:spcAft>
            </a:pPr>
            <a:r>
              <a:rPr lang="en-US" sz="6000" dirty="0">
                <a:effectLst>
                  <a:outerShdw blurRad="38100" dist="38100" dir="2700000" algn="tl">
                    <a:srgbClr val="000000">
                      <a:alpha val="43137"/>
                    </a:srgbClr>
                  </a:outerShdw>
                </a:effectLst>
                <a:latin typeface="Brush Script MT" panose="03060802040406070304" pitchFamily="66" charset="0"/>
                <a:ea typeface="+mj-ea"/>
                <a:cs typeface="+mj-cs"/>
              </a:rPr>
              <a:t>Wish you all the best </a:t>
            </a:r>
          </a:p>
        </p:txBody>
      </p:sp>
      <p:pic>
        <p:nvPicPr>
          <p:cNvPr id="3" name="Picture 2">
            <a:extLst>
              <a:ext uri="{FF2B5EF4-FFF2-40B4-BE49-F238E27FC236}">
                <a16:creationId xmlns:a16="http://schemas.microsoft.com/office/drawing/2014/main" id="{8B3872D1-C5E3-5E03-FBC3-F35100682CF5}"/>
              </a:ext>
            </a:extLst>
          </p:cNvPr>
          <p:cNvPicPr>
            <a:picLocks noChangeAspect="1"/>
          </p:cNvPicPr>
          <p:nvPr/>
        </p:nvPicPr>
        <p:blipFill rotWithShape="1">
          <a:blip r:embed="rId3"/>
          <a:srcRect l="10883" r="5539"/>
          <a:stretch/>
        </p:blipFill>
        <p:spPr>
          <a:xfrm>
            <a:off x="3898900" y="1514366"/>
            <a:ext cx="3608900" cy="2311162"/>
          </a:xfrm>
          <a:prstGeom prst="rect">
            <a:avLst/>
          </a:prstGeom>
        </p:spPr>
      </p:pic>
      <p:sp>
        <p:nvSpPr>
          <p:cNvPr id="4" name="TextBox 3">
            <a:extLst>
              <a:ext uri="{FF2B5EF4-FFF2-40B4-BE49-F238E27FC236}">
                <a16:creationId xmlns:a16="http://schemas.microsoft.com/office/drawing/2014/main" id="{B7813097-4505-6A76-AE32-BCFC9E9F701A}"/>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6</a:t>
            </a:r>
          </a:p>
        </p:txBody>
      </p:sp>
    </p:spTree>
    <p:extLst>
      <p:ext uri="{BB962C8B-B14F-4D97-AF65-F5344CB8AC3E}">
        <p14:creationId xmlns:p14="http://schemas.microsoft.com/office/powerpoint/2010/main" val="4207538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17841</TotalTime>
  <Words>5294</Words>
  <Application>Microsoft Office PowerPoint</Application>
  <PresentationFormat>Widescreen</PresentationFormat>
  <Paragraphs>361</Paragraphs>
  <Slides>40</Slides>
  <Notes>39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Arial</vt:lpstr>
      <vt:lpstr>Brush Script MT</vt:lpstr>
      <vt:lpstr>Calibri</vt:lpstr>
      <vt:lpstr>Calibri Light</vt:lpstr>
      <vt:lpstr>Cambria</vt:lpstr>
      <vt:lpstr>Georgia</vt:lpstr>
      <vt:lpstr>Roboto</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Nahed Ahmed</cp:lastModifiedBy>
  <cp:revision>42</cp:revision>
  <dcterms:created xsi:type="dcterms:W3CDTF">2023-02-04T13:27:34Z</dcterms:created>
  <dcterms:modified xsi:type="dcterms:W3CDTF">2023-03-08T14:57:24Z</dcterms:modified>
</cp:coreProperties>
</file>