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1"/>
    <p:sldMasterId id="2147483974" r:id="rId2"/>
    <p:sldMasterId id="2147484012" r:id="rId3"/>
  </p:sldMasterIdLst>
  <p:notesMasterIdLst>
    <p:notesMasterId r:id="rId18"/>
  </p:notesMasterIdLst>
  <p:handoutMasterIdLst>
    <p:handoutMasterId r:id="rId19"/>
  </p:handoutMasterIdLst>
  <p:sldIdLst>
    <p:sldId id="382" r:id="rId4"/>
    <p:sldId id="383" r:id="rId5"/>
    <p:sldId id="385" r:id="rId6"/>
    <p:sldId id="386" r:id="rId7"/>
    <p:sldId id="384" r:id="rId8"/>
    <p:sldId id="387" r:id="rId9"/>
    <p:sldId id="389" r:id="rId10"/>
    <p:sldId id="390" r:id="rId11"/>
    <p:sldId id="395" r:id="rId12"/>
    <p:sldId id="394" r:id="rId13"/>
    <p:sldId id="391" r:id="rId14"/>
    <p:sldId id="392" r:id="rId15"/>
    <p:sldId id="393" r:id="rId16"/>
    <p:sldId id="396" r:id="rId1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1933835F-1198-42F1-A4DB-A5BB734F8B88}">
          <p14:sldIdLst>
            <p14:sldId id="382"/>
            <p14:sldId id="383"/>
            <p14:sldId id="385"/>
            <p14:sldId id="386"/>
            <p14:sldId id="384"/>
            <p14:sldId id="387"/>
            <p14:sldId id="389"/>
            <p14:sldId id="390"/>
            <p14:sldId id="395"/>
            <p14:sldId id="394"/>
            <p14:sldId id="391"/>
            <p14:sldId id="392"/>
            <p14:sldId id="393"/>
            <p14:sldId id="39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AEB"/>
    <a:srgbClr val="4472C4"/>
    <a:srgbClr val="35A8E0"/>
    <a:srgbClr val="84492B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3457" autoAdjust="0"/>
  </p:normalViewPr>
  <p:slideViewPr>
    <p:cSldViewPr>
      <p:cViewPr varScale="1">
        <p:scale>
          <a:sx n="61" d="100"/>
          <a:sy n="61" d="100"/>
        </p:scale>
        <p:origin x="788" y="2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5CCB78-71F4-4625-9DE0-090A3A4551F8}" type="doc">
      <dgm:prSet loTypeId="urn:microsoft.com/office/officeart/2008/layout/HorizontalMultiLevelHierarchy" loCatId="hierarchy" qsTypeId="urn:microsoft.com/office/officeart/2005/8/quickstyle/3d7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4794207-5E69-47A4-AD67-454AF432E973}">
      <dgm:prSet phldrT="[Text]" custT="1"/>
      <dgm:spPr/>
      <dgm:t>
        <a:bodyPr/>
        <a:lstStyle/>
        <a:p>
          <a:r>
            <a:rPr lang="ar-YE" sz="2400" b="1" cap="none" spc="0" dirty="0" smtClean="0">
              <a:ln w="22225">
                <a:prstDash val="solid"/>
              </a:ln>
              <a:effectLst/>
            </a:rPr>
            <a:t>منهجية التدريس</a:t>
          </a:r>
          <a:endParaRPr lang="en-US" sz="2400" b="1" cap="none" spc="0" dirty="0">
            <a:ln w="22225">
              <a:prstDash val="solid"/>
            </a:ln>
            <a:effectLst/>
          </a:endParaRPr>
        </a:p>
      </dgm:t>
    </dgm:pt>
    <dgm:pt modelId="{44919339-E785-41EC-9496-545744EE3ED3}" type="parTrans" cxnId="{49A820D1-0F14-457B-9825-202E36308C34}">
      <dgm:prSet/>
      <dgm:spPr/>
      <dgm:t>
        <a:bodyPr/>
        <a:lstStyle/>
        <a:p>
          <a:endParaRPr lang="en-US"/>
        </a:p>
      </dgm:t>
    </dgm:pt>
    <dgm:pt modelId="{DE2339A2-7866-4F23-B424-035A2F349A3D}" type="sibTrans" cxnId="{49A820D1-0F14-457B-9825-202E36308C34}">
      <dgm:prSet/>
      <dgm:spPr/>
      <dgm:t>
        <a:bodyPr/>
        <a:lstStyle/>
        <a:p>
          <a:endParaRPr lang="en-US"/>
        </a:p>
      </dgm:t>
    </dgm:pt>
    <dgm:pt modelId="{1A72CA0C-6613-4E5A-9557-D7BEB53749CB}">
      <dgm:prSet phldrT="[Text]"/>
      <dgm:spPr/>
      <dgm:t>
        <a:bodyPr/>
        <a:lstStyle/>
        <a:p>
          <a:r>
            <a:rPr lang="en-US" b="0" i="0" dirty="0" smtClean="0"/>
            <a:t>Recorded Lectures</a:t>
          </a:r>
          <a:endParaRPr lang="ar-YE" b="0" i="0" dirty="0" smtClean="0"/>
        </a:p>
        <a:p>
          <a:r>
            <a:rPr lang="ar-YE" b="0" i="0" dirty="0" smtClean="0"/>
            <a:t>المحاضرات المسجلة</a:t>
          </a:r>
          <a:endParaRPr lang="en-US" dirty="0"/>
        </a:p>
      </dgm:t>
    </dgm:pt>
    <dgm:pt modelId="{CCF1A764-97DF-414E-ABCE-4913CDCEA346}" type="parTrans" cxnId="{66DA36E3-7D31-410F-B7DE-51BEDAFDC782}">
      <dgm:prSet/>
      <dgm:spPr/>
      <dgm:t>
        <a:bodyPr/>
        <a:lstStyle/>
        <a:p>
          <a:endParaRPr lang="en-US"/>
        </a:p>
      </dgm:t>
    </dgm:pt>
    <dgm:pt modelId="{A7BFB3C8-2589-4F2C-B8A9-0DDC78B61578}" type="sibTrans" cxnId="{66DA36E3-7D31-410F-B7DE-51BEDAFDC782}">
      <dgm:prSet/>
      <dgm:spPr/>
      <dgm:t>
        <a:bodyPr/>
        <a:lstStyle/>
        <a:p>
          <a:endParaRPr lang="en-US"/>
        </a:p>
      </dgm:t>
    </dgm:pt>
    <dgm:pt modelId="{9843EC4B-4989-4250-82F0-3FD9ED55AD72}">
      <dgm:prSet phldrT="[Text]"/>
      <dgm:spPr/>
      <dgm:t>
        <a:bodyPr/>
        <a:lstStyle/>
        <a:p>
          <a:r>
            <a:rPr lang="en-US" dirty="0" smtClean="0"/>
            <a:t>Live Sessions</a:t>
          </a:r>
        </a:p>
        <a:p>
          <a:r>
            <a:rPr lang="ar-YE" dirty="0" smtClean="0"/>
            <a:t>جلسات وحلقات النقاش</a:t>
          </a:r>
          <a:endParaRPr lang="en-US" dirty="0"/>
        </a:p>
      </dgm:t>
    </dgm:pt>
    <dgm:pt modelId="{5B314EAA-C495-4C03-B109-803617D6CE0E}" type="parTrans" cxnId="{CEC05E5F-AE01-4D9C-8CD1-216AC98D297E}">
      <dgm:prSet/>
      <dgm:spPr/>
      <dgm:t>
        <a:bodyPr/>
        <a:lstStyle/>
        <a:p>
          <a:endParaRPr lang="en-US"/>
        </a:p>
      </dgm:t>
    </dgm:pt>
    <dgm:pt modelId="{FB82C20F-4C74-451F-B1CF-5BE15B6F9F6C}" type="sibTrans" cxnId="{CEC05E5F-AE01-4D9C-8CD1-216AC98D297E}">
      <dgm:prSet/>
      <dgm:spPr/>
      <dgm:t>
        <a:bodyPr/>
        <a:lstStyle/>
        <a:p>
          <a:endParaRPr lang="en-US"/>
        </a:p>
      </dgm:t>
    </dgm:pt>
    <dgm:pt modelId="{72242A28-98F5-4BF4-A940-CF85FEF56F71}">
      <dgm:prSet phldrT="[Text]"/>
      <dgm:spPr/>
      <dgm:t>
        <a:bodyPr/>
        <a:lstStyle/>
        <a:p>
          <a:r>
            <a:rPr lang="en-US" b="0" i="0" dirty="0" smtClean="0"/>
            <a:t>References</a:t>
          </a:r>
        </a:p>
        <a:p>
          <a:r>
            <a:rPr lang="ar-YE" b="0" i="0" dirty="0" smtClean="0"/>
            <a:t>المراجع المعتمدة للمقرر الدراسي</a:t>
          </a:r>
          <a:endParaRPr lang="en-US" dirty="0"/>
        </a:p>
      </dgm:t>
    </dgm:pt>
    <dgm:pt modelId="{661CAD9E-2349-4B65-B94C-0B1ADD3260CB}" type="parTrans" cxnId="{0347EC74-669D-46AC-A4DC-6385A6CD04B4}">
      <dgm:prSet/>
      <dgm:spPr/>
      <dgm:t>
        <a:bodyPr/>
        <a:lstStyle/>
        <a:p>
          <a:endParaRPr lang="en-US"/>
        </a:p>
      </dgm:t>
    </dgm:pt>
    <dgm:pt modelId="{FE009462-5586-4CAB-843D-666E40D46E12}" type="sibTrans" cxnId="{0347EC74-669D-46AC-A4DC-6385A6CD04B4}">
      <dgm:prSet/>
      <dgm:spPr/>
      <dgm:t>
        <a:bodyPr/>
        <a:lstStyle/>
        <a:p>
          <a:endParaRPr lang="en-US"/>
        </a:p>
      </dgm:t>
    </dgm:pt>
    <dgm:pt modelId="{3928D867-6458-4F92-B529-97AF55BFB3AE}">
      <dgm:prSet/>
      <dgm:spPr/>
      <dgm:t>
        <a:bodyPr/>
        <a:lstStyle/>
        <a:p>
          <a:r>
            <a:rPr lang="en-US" dirty="0" smtClean="0"/>
            <a:t>Virtual Labs</a:t>
          </a:r>
        </a:p>
        <a:p>
          <a:r>
            <a:rPr lang="ar-YE" dirty="0" smtClean="0"/>
            <a:t>المعامل الأفتراضية</a:t>
          </a:r>
          <a:endParaRPr lang="en-US" dirty="0"/>
        </a:p>
      </dgm:t>
    </dgm:pt>
    <dgm:pt modelId="{CF196D8E-C87F-492C-AA82-7722A91D61AA}" type="sibTrans" cxnId="{B3C19EF5-6E44-40AE-9E9B-2B00C7C9C43D}">
      <dgm:prSet/>
      <dgm:spPr/>
      <dgm:t>
        <a:bodyPr/>
        <a:lstStyle/>
        <a:p>
          <a:endParaRPr lang="en-US"/>
        </a:p>
      </dgm:t>
    </dgm:pt>
    <dgm:pt modelId="{9425F74C-F035-432F-9EFF-2EB90D992300}" type="parTrans" cxnId="{B3C19EF5-6E44-40AE-9E9B-2B00C7C9C43D}">
      <dgm:prSet/>
      <dgm:spPr/>
      <dgm:t>
        <a:bodyPr/>
        <a:lstStyle/>
        <a:p>
          <a:endParaRPr lang="en-US"/>
        </a:p>
      </dgm:t>
    </dgm:pt>
    <dgm:pt modelId="{842EB91D-3C7D-4E9D-AEE5-6901F73E6E1C}" type="pres">
      <dgm:prSet presAssocID="{B05CCB78-71F4-4625-9DE0-090A3A4551F8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17C4BD-C6CE-44FC-8186-F00569759BA7}" type="pres">
      <dgm:prSet presAssocID="{44794207-5E69-47A4-AD67-454AF432E973}" presName="root1" presStyleCnt="0"/>
      <dgm:spPr/>
      <dgm:t>
        <a:bodyPr/>
        <a:lstStyle/>
        <a:p>
          <a:endParaRPr lang="en-US"/>
        </a:p>
      </dgm:t>
    </dgm:pt>
    <dgm:pt modelId="{D2BA50D6-7CF0-4CC1-BD62-86F25BB9A1BA}" type="pres">
      <dgm:prSet presAssocID="{44794207-5E69-47A4-AD67-454AF432E973}" presName="LevelOneTextNode" presStyleLbl="node0" presStyleIdx="0" presStyleCnt="1" custLinFactNeighborY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04C93E0-A40C-44B1-AA2C-51C1D4F7D050}" type="pres">
      <dgm:prSet presAssocID="{44794207-5E69-47A4-AD67-454AF432E973}" presName="level2hierChild" presStyleCnt="0"/>
      <dgm:spPr/>
      <dgm:t>
        <a:bodyPr/>
        <a:lstStyle/>
        <a:p>
          <a:endParaRPr lang="en-US"/>
        </a:p>
      </dgm:t>
    </dgm:pt>
    <dgm:pt modelId="{582D9359-9842-4AD2-BD60-0B9FE490382A}" type="pres">
      <dgm:prSet presAssocID="{CCF1A764-97DF-414E-ABCE-4913CDCEA346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38BB9844-FF1C-4843-8284-BA91FBF43398}" type="pres">
      <dgm:prSet presAssocID="{CCF1A764-97DF-414E-ABCE-4913CDCEA346}" presName="connTx" presStyleLbl="parChTrans1D2" presStyleIdx="0" presStyleCnt="4"/>
      <dgm:spPr/>
      <dgm:t>
        <a:bodyPr/>
        <a:lstStyle/>
        <a:p>
          <a:endParaRPr lang="en-US"/>
        </a:p>
      </dgm:t>
    </dgm:pt>
    <dgm:pt modelId="{398C11BE-CFDF-4EC6-ADBF-62C346E19B1E}" type="pres">
      <dgm:prSet presAssocID="{1A72CA0C-6613-4E5A-9557-D7BEB53749CB}" presName="root2" presStyleCnt="0"/>
      <dgm:spPr/>
      <dgm:t>
        <a:bodyPr/>
        <a:lstStyle/>
        <a:p>
          <a:endParaRPr lang="en-US"/>
        </a:p>
      </dgm:t>
    </dgm:pt>
    <dgm:pt modelId="{B04F2554-1BE5-4DF6-9570-9BFD2CA20E50}" type="pres">
      <dgm:prSet presAssocID="{1A72CA0C-6613-4E5A-9557-D7BEB53749CB}" presName="LevelTwoTextNode" presStyleLbl="node2" presStyleIdx="0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B924978-F416-4432-85F4-0D3C4096EC22}" type="pres">
      <dgm:prSet presAssocID="{1A72CA0C-6613-4E5A-9557-D7BEB53749CB}" presName="level3hierChild" presStyleCnt="0"/>
      <dgm:spPr/>
      <dgm:t>
        <a:bodyPr/>
        <a:lstStyle/>
        <a:p>
          <a:endParaRPr lang="en-US"/>
        </a:p>
      </dgm:t>
    </dgm:pt>
    <dgm:pt modelId="{29E7E036-1C61-4D18-9E8C-068BA41AEE2B}" type="pres">
      <dgm:prSet presAssocID="{5B314EAA-C495-4C03-B109-803617D6CE0E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3A08AB6F-2C8C-4822-B7B7-11545A1E527F}" type="pres">
      <dgm:prSet presAssocID="{5B314EAA-C495-4C03-B109-803617D6CE0E}" presName="connTx" presStyleLbl="parChTrans1D2" presStyleIdx="1" presStyleCnt="4"/>
      <dgm:spPr/>
      <dgm:t>
        <a:bodyPr/>
        <a:lstStyle/>
        <a:p>
          <a:endParaRPr lang="en-US"/>
        </a:p>
      </dgm:t>
    </dgm:pt>
    <dgm:pt modelId="{D84940B2-FEAA-4783-9286-25555E40E204}" type="pres">
      <dgm:prSet presAssocID="{9843EC4B-4989-4250-82F0-3FD9ED55AD72}" presName="root2" presStyleCnt="0"/>
      <dgm:spPr/>
      <dgm:t>
        <a:bodyPr/>
        <a:lstStyle/>
        <a:p>
          <a:endParaRPr lang="en-US"/>
        </a:p>
      </dgm:t>
    </dgm:pt>
    <dgm:pt modelId="{F0D4A91A-BDD4-407A-8778-30100CDF11D8}" type="pres">
      <dgm:prSet presAssocID="{9843EC4B-4989-4250-82F0-3FD9ED55AD72}" presName="LevelTwoTextNode" presStyleLbl="node2" presStyleIdx="1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7D5AEE-6A95-45D5-A12C-F3757BA29A9F}" type="pres">
      <dgm:prSet presAssocID="{9843EC4B-4989-4250-82F0-3FD9ED55AD72}" presName="level3hierChild" presStyleCnt="0"/>
      <dgm:spPr/>
      <dgm:t>
        <a:bodyPr/>
        <a:lstStyle/>
        <a:p>
          <a:endParaRPr lang="en-US"/>
        </a:p>
      </dgm:t>
    </dgm:pt>
    <dgm:pt modelId="{9525D300-5EDE-4059-8B37-30ABB1A46D6D}" type="pres">
      <dgm:prSet presAssocID="{9425F74C-F035-432F-9EFF-2EB90D992300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F2ACF9E4-7B5A-4F1F-87F0-75515655BCD6}" type="pres">
      <dgm:prSet presAssocID="{9425F74C-F035-432F-9EFF-2EB90D992300}" presName="connTx" presStyleLbl="parChTrans1D2" presStyleIdx="2" presStyleCnt="4"/>
      <dgm:spPr/>
      <dgm:t>
        <a:bodyPr/>
        <a:lstStyle/>
        <a:p>
          <a:endParaRPr lang="en-US"/>
        </a:p>
      </dgm:t>
    </dgm:pt>
    <dgm:pt modelId="{0A5C7AEE-7B9C-45C3-922E-6F6D120640AF}" type="pres">
      <dgm:prSet presAssocID="{3928D867-6458-4F92-B529-97AF55BFB3AE}" presName="root2" presStyleCnt="0"/>
      <dgm:spPr/>
      <dgm:t>
        <a:bodyPr/>
        <a:lstStyle/>
        <a:p>
          <a:endParaRPr lang="en-US"/>
        </a:p>
      </dgm:t>
    </dgm:pt>
    <dgm:pt modelId="{45BD48EA-333C-41C1-8C96-EC643EE44871}" type="pres">
      <dgm:prSet presAssocID="{3928D867-6458-4F92-B529-97AF55BFB3AE}" presName="LevelTwoTextNode" presStyleLbl="node2" presStyleIdx="2" presStyleCnt="4" custScaleX="16028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D05DB3-2B21-4F68-899C-B0DB2D47145F}" type="pres">
      <dgm:prSet presAssocID="{3928D867-6458-4F92-B529-97AF55BFB3AE}" presName="level3hierChild" presStyleCnt="0"/>
      <dgm:spPr/>
      <dgm:t>
        <a:bodyPr/>
        <a:lstStyle/>
        <a:p>
          <a:endParaRPr lang="en-US"/>
        </a:p>
      </dgm:t>
    </dgm:pt>
    <dgm:pt modelId="{C736588E-BE99-4DDD-A1C0-77011391B415}" type="pres">
      <dgm:prSet presAssocID="{661CAD9E-2349-4B65-B94C-0B1ADD3260CB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0D6FE296-2797-418D-AA52-177CBDE9AA11}" type="pres">
      <dgm:prSet presAssocID="{661CAD9E-2349-4B65-B94C-0B1ADD3260CB}" presName="connTx" presStyleLbl="parChTrans1D2" presStyleIdx="3" presStyleCnt="4"/>
      <dgm:spPr/>
      <dgm:t>
        <a:bodyPr/>
        <a:lstStyle/>
        <a:p>
          <a:endParaRPr lang="en-US"/>
        </a:p>
      </dgm:t>
    </dgm:pt>
    <dgm:pt modelId="{32A3EAAF-1EAF-4A86-A109-CE8BDA20B3FA}" type="pres">
      <dgm:prSet presAssocID="{72242A28-98F5-4BF4-A940-CF85FEF56F71}" presName="root2" presStyleCnt="0"/>
      <dgm:spPr/>
      <dgm:t>
        <a:bodyPr/>
        <a:lstStyle/>
        <a:p>
          <a:endParaRPr lang="en-US"/>
        </a:p>
      </dgm:t>
    </dgm:pt>
    <dgm:pt modelId="{451FCD76-81DF-428B-BE72-E6B53B151ABC}" type="pres">
      <dgm:prSet presAssocID="{72242A28-98F5-4BF4-A940-CF85FEF56F71}" presName="LevelTwoTextNode" presStyleLbl="node2" presStyleIdx="3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9BADAA3-7A91-4A62-8DCA-2CDD65B41C56}" type="pres">
      <dgm:prSet presAssocID="{72242A28-98F5-4BF4-A940-CF85FEF56F71}" presName="level3hierChild" presStyleCnt="0"/>
      <dgm:spPr/>
      <dgm:t>
        <a:bodyPr/>
        <a:lstStyle/>
        <a:p>
          <a:endParaRPr lang="en-US"/>
        </a:p>
      </dgm:t>
    </dgm:pt>
  </dgm:ptLst>
  <dgm:cxnLst>
    <dgm:cxn modelId="{0347EC74-669D-46AC-A4DC-6385A6CD04B4}" srcId="{44794207-5E69-47A4-AD67-454AF432E973}" destId="{72242A28-98F5-4BF4-A940-CF85FEF56F71}" srcOrd="3" destOrd="0" parTransId="{661CAD9E-2349-4B65-B94C-0B1ADD3260CB}" sibTransId="{FE009462-5586-4CAB-843D-666E40D46E12}"/>
    <dgm:cxn modelId="{DF86576B-1A68-47F3-9BE6-97A95B55B3D6}" type="presOf" srcId="{661CAD9E-2349-4B65-B94C-0B1ADD3260CB}" destId="{C736588E-BE99-4DDD-A1C0-77011391B415}" srcOrd="0" destOrd="0" presId="urn:microsoft.com/office/officeart/2008/layout/HorizontalMultiLevelHierarchy"/>
    <dgm:cxn modelId="{1961B395-EBEC-4FCF-8200-FC4A34A7B8F6}" type="presOf" srcId="{9425F74C-F035-432F-9EFF-2EB90D992300}" destId="{F2ACF9E4-7B5A-4F1F-87F0-75515655BCD6}" srcOrd="1" destOrd="0" presId="urn:microsoft.com/office/officeart/2008/layout/HorizontalMultiLevelHierarchy"/>
    <dgm:cxn modelId="{49A820D1-0F14-457B-9825-202E36308C34}" srcId="{B05CCB78-71F4-4625-9DE0-090A3A4551F8}" destId="{44794207-5E69-47A4-AD67-454AF432E973}" srcOrd="0" destOrd="0" parTransId="{44919339-E785-41EC-9496-545744EE3ED3}" sibTransId="{DE2339A2-7866-4F23-B424-035A2F349A3D}"/>
    <dgm:cxn modelId="{304B095A-6694-49A3-8959-A35AAC34102F}" type="presOf" srcId="{CCF1A764-97DF-414E-ABCE-4913CDCEA346}" destId="{38BB9844-FF1C-4843-8284-BA91FBF43398}" srcOrd="1" destOrd="0" presId="urn:microsoft.com/office/officeart/2008/layout/HorizontalMultiLevelHierarchy"/>
    <dgm:cxn modelId="{9E4AC8D3-66AE-4A09-B90B-BFEF14AAD7AC}" type="presOf" srcId="{5B314EAA-C495-4C03-B109-803617D6CE0E}" destId="{3A08AB6F-2C8C-4822-B7B7-11545A1E527F}" srcOrd="1" destOrd="0" presId="urn:microsoft.com/office/officeart/2008/layout/HorizontalMultiLevelHierarchy"/>
    <dgm:cxn modelId="{D5AE5C57-306C-475B-A95A-CC8DB45EF422}" type="presOf" srcId="{72242A28-98F5-4BF4-A940-CF85FEF56F71}" destId="{451FCD76-81DF-428B-BE72-E6B53B151ABC}" srcOrd="0" destOrd="0" presId="urn:microsoft.com/office/officeart/2008/layout/HorizontalMultiLevelHierarchy"/>
    <dgm:cxn modelId="{4502D7BE-FE0C-432D-9F5A-C6687910199E}" type="presOf" srcId="{9843EC4B-4989-4250-82F0-3FD9ED55AD72}" destId="{F0D4A91A-BDD4-407A-8778-30100CDF11D8}" srcOrd="0" destOrd="0" presId="urn:microsoft.com/office/officeart/2008/layout/HorizontalMultiLevelHierarchy"/>
    <dgm:cxn modelId="{B593BEE4-665F-40F8-AFA0-2BC30C2C21B2}" type="presOf" srcId="{5B314EAA-C495-4C03-B109-803617D6CE0E}" destId="{29E7E036-1C61-4D18-9E8C-068BA41AEE2B}" srcOrd="0" destOrd="0" presId="urn:microsoft.com/office/officeart/2008/layout/HorizontalMultiLevelHierarchy"/>
    <dgm:cxn modelId="{9318B576-D85F-4CC2-B4AF-991021AB9EF2}" type="presOf" srcId="{CCF1A764-97DF-414E-ABCE-4913CDCEA346}" destId="{582D9359-9842-4AD2-BD60-0B9FE490382A}" srcOrd="0" destOrd="0" presId="urn:microsoft.com/office/officeart/2008/layout/HorizontalMultiLevelHierarchy"/>
    <dgm:cxn modelId="{26EBFD9D-8411-4EC9-8E9D-F51A310523AD}" type="presOf" srcId="{9425F74C-F035-432F-9EFF-2EB90D992300}" destId="{9525D300-5EDE-4059-8B37-30ABB1A46D6D}" srcOrd="0" destOrd="0" presId="urn:microsoft.com/office/officeart/2008/layout/HorizontalMultiLevelHierarchy"/>
    <dgm:cxn modelId="{66DA36E3-7D31-410F-B7DE-51BEDAFDC782}" srcId="{44794207-5E69-47A4-AD67-454AF432E973}" destId="{1A72CA0C-6613-4E5A-9557-D7BEB53749CB}" srcOrd="0" destOrd="0" parTransId="{CCF1A764-97DF-414E-ABCE-4913CDCEA346}" sibTransId="{A7BFB3C8-2589-4F2C-B8A9-0DDC78B61578}"/>
    <dgm:cxn modelId="{B3C19EF5-6E44-40AE-9E9B-2B00C7C9C43D}" srcId="{44794207-5E69-47A4-AD67-454AF432E973}" destId="{3928D867-6458-4F92-B529-97AF55BFB3AE}" srcOrd="2" destOrd="0" parTransId="{9425F74C-F035-432F-9EFF-2EB90D992300}" sibTransId="{CF196D8E-C87F-492C-AA82-7722A91D61AA}"/>
    <dgm:cxn modelId="{D7CED1B9-D499-4818-A607-9CDCABCAAF2C}" type="presOf" srcId="{661CAD9E-2349-4B65-B94C-0B1ADD3260CB}" destId="{0D6FE296-2797-418D-AA52-177CBDE9AA11}" srcOrd="1" destOrd="0" presId="urn:microsoft.com/office/officeart/2008/layout/HorizontalMultiLevelHierarchy"/>
    <dgm:cxn modelId="{CEC05E5F-AE01-4D9C-8CD1-216AC98D297E}" srcId="{44794207-5E69-47A4-AD67-454AF432E973}" destId="{9843EC4B-4989-4250-82F0-3FD9ED55AD72}" srcOrd="1" destOrd="0" parTransId="{5B314EAA-C495-4C03-B109-803617D6CE0E}" sibTransId="{FB82C20F-4C74-451F-B1CF-5BE15B6F9F6C}"/>
    <dgm:cxn modelId="{74B71496-3F2C-4187-9593-E27C7DADA8A5}" type="presOf" srcId="{44794207-5E69-47A4-AD67-454AF432E973}" destId="{D2BA50D6-7CF0-4CC1-BD62-86F25BB9A1BA}" srcOrd="0" destOrd="0" presId="urn:microsoft.com/office/officeart/2008/layout/HorizontalMultiLevelHierarchy"/>
    <dgm:cxn modelId="{6A784F17-FE1B-49B1-86FE-3274E918B791}" type="presOf" srcId="{3928D867-6458-4F92-B529-97AF55BFB3AE}" destId="{45BD48EA-333C-41C1-8C96-EC643EE44871}" srcOrd="0" destOrd="0" presId="urn:microsoft.com/office/officeart/2008/layout/HorizontalMultiLevelHierarchy"/>
    <dgm:cxn modelId="{222A9506-80E3-4825-A3E4-D52E32CBC4BD}" type="presOf" srcId="{1A72CA0C-6613-4E5A-9557-D7BEB53749CB}" destId="{B04F2554-1BE5-4DF6-9570-9BFD2CA20E50}" srcOrd="0" destOrd="0" presId="urn:microsoft.com/office/officeart/2008/layout/HorizontalMultiLevelHierarchy"/>
    <dgm:cxn modelId="{EA31979E-5A70-4830-97DF-7BF5F8EEBF05}" type="presOf" srcId="{B05CCB78-71F4-4625-9DE0-090A3A4551F8}" destId="{842EB91D-3C7D-4E9D-AEE5-6901F73E6E1C}" srcOrd="0" destOrd="0" presId="urn:microsoft.com/office/officeart/2008/layout/HorizontalMultiLevelHierarchy"/>
    <dgm:cxn modelId="{30F185A9-5C54-4ED0-8F4C-E7A6B27AAA0B}" type="presParOf" srcId="{842EB91D-3C7D-4E9D-AEE5-6901F73E6E1C}" destId="{A517C4BD-C6CE-44FC-8186-F00569759BA7}" srcOrd="0" destOrd="0" presId="urn:microsoft.com/office/officeart/2008/layout/HorizontalMultiLevelHierarchy"/>
    <dgm:cxn modelId="{08447C5A-C493-48C2-A1B6-72361FE580DC}" type="presParOf" srcId="{A517C4BD-C6CE-44FC-8186-F00569759BA7}" destId="{D2BA50D6-7CF0-4CC1-BD62-86F25BB9A1BA}" srcOrd="0" destOrd="0" presId="urn:microsoft.com/office/officeart/2008/layout/HorizontalMultiLevelHierarchy"/>
    <dgm:cxn modelId="{EF3B859B-4455-4B86-9EE5-4561AC63E378}" type="presParOf" srcId="{A517C4BD-C6CE-44FC-8186-F00569759BA7}" destId="{404C93E0-A40C-44B1-AA2C-51C1D4F7D050}" srcOrd="1" destOrd="0" presId="urn:microsoft.com/office/officeart/2008/layout/HorizontalMultiLevelHierarchy"/>
    <dgm:cxn modelId="{E8165180-EF02-4130-B678-7C60278C1C49}" type="presParOf" srcId="{404C93E0-A40C-44B1-AA2C-51C1D4F7D050}" destId="{582D9359-9842-4AD2-BD60-0B9FE490382A}" srcOrd="0" destOrd="0" presId="urn:microsoft.com/office/officeart/2008/layout/HorizontalMultiLevelHierarchy"/>
    <dgm:cxn modelId="{2145459B-FDBD-4C66-965D-EA6A7FF4A409}" type="presParOf" srcId="{582D9359-9842-4AD2-BD60-0B9FE490382A}" destId="{38BB9844-FF1C-4843-8284-BA91FBF43398}" srcOrd="0" destOrd="0" presId="urn:microsoft.com/office/officeart/2008/layout/HorizontalMultiLevelHierarchy"/>
    <dgm:cxn modelId="{DF60C9A6-92EE-4919-8A0C-E60036C5CDF8}" type="presParOf" srcId="{404C93E0-A40C-44B1-AA2C-51C1D4F7D050}" destId="{398C11BE-CFDF-4EC6-ADBF-62C346E19B1E}" srcOrd="1" destOrd="0" presId="urn:microsoft.com/office/officeart/2008/layout/HorizontalMultiLevelHierarchy"/>
    <dgm:cxn modelId="{A250A1A0-D16E-4479-A8EB-E8B464479620}" type="presParOf" srcId="{398C11BE-CFDF-4EC6-ADBF-62C346E19B1E}" destId="{B04F2554-1BE5-4DF6-9570-9BFD2CA20E50}" srcOrd="0" destOrd="0" presId="urn:microsoft.com/office/officeart/2008/layout/HorizontalMultiLevelHierarchy"/>
    <dgm:cxn modelId="{95BAFC65-29FA-4A98-B369-705CE47DFFB1}" type="presParOf" srcId="{398C11BE-CFDF-4EC6-ADBF-62C346E19B1E}" destId="{AB924978-F416-4432-85F4-0D3C4096EC22}" srcOrd="1" destOrd="0" presId="urn:microsoft.com/office/officeart/2008/layout/HorizontalMultiLevelHierarchy"/>
    <dgm:cxn modelId="{9B8267AE-2B1D-4AEB-957A-05D33B1A89D9}" type="presParOf" srcId="{404C93E0-A40C-44B1-AA2C-51C1D4F7D050}" destId="{29E7E036-1C61-4D18-9E8C-068BA41AEE2B}" srcOrd="2" destOrd="0" presId="urn:microsoft.com/office/officeart/2008/layout/HorizontalMultiLevelHierarchy"/>
    <dgm:cxn modelId="{689F9F83-0D0C-45EA-9CA1-5BF9816EDFA4}" type="presParOf" srcId="{29E7E036-1C61-4D18-9E8C-068BA41AEE2B}" destId="{3A08AB6F-2C8C-4822-B7B7-11545A1E527F}" srcOrd="0" destOrd="0" presId="urn:microsoft.com/office/officeart/2008/layout/HorizontalMultiLevelHierarchy"/>
    <dgm:cxn modelId="{8C2D8CF1-55F8-445C-93A7-07E8BB148E78}" type="presParOf" srcId="{404C93E0-A40C-44B1-AA2C-51C1D4F7D050}" destId="{D84940B2-FEAA-4783-9286-25555E40E204}" srcOrd="3" destOrd="0" presId="urn:microsoft.com/office/officeart/2008/layout/HorizontalMultiLevelHierarchy"/>
    <dgm:cxn modelId="{7B08A6BD-7573-4970-952A-B273A41BE3DE}" type="presParOf" srcId="{D84940B2-FEAA-4783-9286-25555E40E204}" destId="{F0D4A91A-BDD4-407A-8778-30100CDF11D8}" srcOrd="0" destOrd="0" presId="urn:microsoft.com/office/officeart/2008/layout/HorizontalMultiLevelHierarchy"/>
    <dgm:cxn modelId="{081AC8BF-0A32-42AA-9584-2302E104E6D9}" type="presParOf" srcId="{D84940B2-FEAA-4783-9286-25555E40E204}" destId="{937D5AEE-6A95-45D5-A12C-F3757BA29A9F}" srcOrd="1" destOrd="0" presId="urn:microsoft.com/office/officeart/2008/layout/HorizontalMultiLevelHierarchy"/>
    <dgm:cxn modelId="{BCD5ED64-5AAF-4868-BD7B-11258B6983C2}" type="presParOf" srcId="{404C93E0-A40C-44B1-AA2C-51C1D4F7D050}" destId="{9525D300-5EDE-4059-8B37-30ABB1A46D6D}" srcOrd="4" destOrd="0" presId="urn:microsoft.com/office/officeart/2008/layout/HorizontalMultiLevelHierarchy"/>
    <dgm:cxn modelId="{702862C2-B23B-4211-BBBE-04AF2608E8DE}" type="presParOf" srcId="{9525D300-5EDE-4059-8B37-30ABB1A46D6D}" destId="{F2ACF9E4-7B5A-4F1F-87F0-75515655BCD6}" srcOrd="0" destOrd="0" presId="urn:microsoft.com/office/officeart/2008/layout/HorizontalMultiLevelHierarchy"/>
    <dgm:cxn modelId="{EE9793B3-35DA-4214-BA51-85A15185D067}" type="presParOf" srcId="{404C93E0-A40C-44B1-AA2C-51C1D4F7D050}" destId="{0A5C7AEE-7B9C-45C3-922E-6F6D120640AF}" srcOrd="5" destOrd="0" presId="urn:microsoft.com/office/officeart/2008/layout/HorizontalMultiLevelHierarchy"/>
    <dgm:cxn modelId="{43E45D60-E4B8-4DAE-8B71-7FEFC2DAFAA9}" type="presParOf" srcId="{0A5C7AEE-7B9C-45C3-922E-6F6D120640AF}" destId="{45BD48EA-333C-41C1-8C96-EC643EE44871}" srcOrd="0" destOrd="0" presId="urn:microsoft.com/office/officeart/2008/layout/HorizontalMultiLevelHierarchy"/>
    <dgm:cxn modelId="{26C311A7-EFF7-4740-ADDE-1EEA0BDC6944}" type="presParOf" srcId="{0A5C7AEE-7B9C-45C3-922E-6F6D120640AF}" destId="{A8D05DB3-2B21-4F68-899C-B0DB2D47145F}" srcOrd="1" destOrd="0" presId="urn:microsoft.com/office/officeart/2008/layout/HorizontalMultiLevelHierarchy"/>
    <dgm:cxn modelId="{95FD0E7F-8FCB-41C7-86FA-8041B294D1F9}" type="presParOf" srcId="{404C93E0-A40C-44B1-AA2C-51C1D4F7D050}" destId="{C736588E-BE99-4DDD-A1C0-77011391B415}" srcOrd="6" destOrd="0" presId="urn:microsoft.com/office/officeart/2008/layout/HorizontalMultiLevelHierarchy"/>
    <dgm:cxn modelId="{2BE9814A-87FF-4E05-823F-333DDA041E67}" type="presParOf" srcId="{C736588E-BE99-4DDD-A1C0-77011391B415}" destId="{0D6FE296-2797-418D-AA52-177CBDE9AA11}" srcOrd="0" destOrd="0" presId="urn:microsoft.com/office/officeart/2008/layout/HorizontalMultiLevelHierarchy"/>
    <dgm:cxn modelId="{EC8237F9-6DE9-4279-AB5A-85B0723B22E4}" type="presParOf" srcId="{404C93E0-A40C-44B1-AA2C-51C1D4F7D050}" destId="{32A3EAAF-1EAF-4A86-A109-CE8BDA20B3FA}" srcOrd="7" destOrd="0" presId="urn:microsoft.com/office/officeart/2008/layout/HorizontalMultiLevelHierarchy"/>
    <dgm:cxn modelId="{114F299A-96DC-46DB-AF6D-CD7DB0561BA5}" type="presParOf" srcId="{32A3EAAF-1EAF-4A86-A109-CE8BDA20B3FA}" destId="{451FCD76-81DF-428B-BE72-E6B53B151ABC}" srcOrd="0" destOrd="0" presId="urn:microsoft.com/office/officeart/2008/layout/HorizontalMultiLevelHierarchy"/>
    <dgm:cxn modelId="{9B996274-5FB7-4A47-A24E-6CFBF33E8749}" type="presParOf" srcId="{32A3EAAF-1EAF-4A86-A109-CE8BDA20B3FA}" destId="{09BADAA3-7A91-4A62-8DCA-2CDD65B41C5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6588E-BE99-4DDD-A1C0-77011391B415}">
      <dsp:nvSpPr>
        <dsp:cNvPr id="0" name=""/>
        <dsp:cNvSpPr/>
      </dsp:nvSpPr>
      <dsp:spPr>
        <a:xfrm>
          <a:off x="4051331" y="1905856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1357922"/>
              </a:lnTo>
              <a:lnTo>
                <a:pt x="0" y="1357922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52911" y="2548851"/>
        <a:ext cx="71931" cy="71931"/>
      </dsp:txXfrm>
    </dsp:sp>
    <dsp:sp modelId="{9525D300-5EDE-4059-8B37-30ABB1A46D6D}">
      <dsp:nvSpPr>
        <dsp:cNvPr id="0" name=""/>
        <dsp:cNvSpPr/>
      </dsp:nvSpPr>
      <dsp:spPr>
        <a:xfrm>
          <a:off x="4051331" y="1905856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452640"/>
              </a:lnTo>
              <a:lnTo>
                <a:pt x="0" y="45264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72472" y="2115771"/>
        <a:ext cx="32809" cy="32809"/>
      </dsp:txXfrm>
    </dsp:sp>
    <dsp:sp modelId="{29E7E036-1C61-4D18-9E8C-068BA41AEE2B}">
      <dsp:nvSpPr>
        <dsp:cNvPr id="0" name=""/>
        <dsp:cNvSpPr/>
      </dsp:nvSpPr>
      <dsp:spPr>
        <a:xfrm>
          <a:off x="4051331" y="1453215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452640"/>
              </a:moveTo>
              <a:lnTo>
                <a:pt x="237545" y="452640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72472" y="1663130"/>
        <a:ext cx="32809" cy="32809"/>
      </dsp:txXfrm>
    </dsp:sp>
    <dsp:sp modelId="{582D9359-9842-4AD2-BD60-0B9FE490382A}">
      <dsp:nvSpPr>
        <dsp:cNvPr id="0" name=""/>
        <dsp:cNvSpPr/>
      </dsp:nvSpPr>
      <dsp:spPr>
        <a:xfrm>
          <a:off x="4051331" y="547933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1357922"/>
              </a:moveTo>
              <a:lnTo>
                <a:pt x="237545" y="1357922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52911" y="1190928"/>
        <a:ext cx="71931" cy="71931"/>
      </dsp:txXfrm>
    </dsp:sp>
    <dsp:sp modelId="{D2BA50D6-7CF0-4CC1-BD62-86F25BB9A1BA}">
      <dsp:nvSpPr>
        <dsp:cNvPr id="0" name=""/>
        <dsp:cNvSpPr/>
      </dsp:nvSpPr>
      <dsp:spPr>
        <a:xfrm rot="5400000">
          <a:off x="2982680" y="1543743"/>
          <a:ext cx="3811712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2400" b="1" kern="1200" cap="none" spc="0" dirty="0" smtClean="0">
              <a:ln w="22225">
                <a:prstDash val="solid"/>
              </a:ln>
              <a:effectLst/>
            </a:rPr>
            <a:t>منهجية التدريس</a:t>
          </a:r>
          <a:endParaRPr lang="en-US" sz="2400" b="1" kern="1200" cap="none" spc="0" dirty="0">
            <a:ln w="22225">
              <a:prstDash val="solid"/>
            </a:ln>
            <a:effectLst/>
          </a:endParaRPr>
        </a:p>
      </dsp:txBody>
      <dsp:txXfrm>
        <a:off x="2982680" y="1543743"/>
        <a:ext cx="3811712" cy="724225"/>
      </dsp:txXfrm>
    </dsp:sp>
    <dsp:sp modelId="{B04F2554-1BE5-4DF6-9570-9BFD2CA20E50}">
      <dsp:nvSpPr>
        <dsp:cNvPr id="0" name=""/>
        <dsp:cNvSpPr/>
      </dsp:nvSpPr>
      <dsp:spPr>
        <a:xfrm>
          <a:off x="231831" y="185820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Recorded Lectures</a:t>
          </a:r>
          <a:endParaRPr lang="ar-YE" sz="1800" b="0" i="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b="0" i="0" kern="1200" dirty="0" smtClean="0"/>
            <a:t>المحاضرات المسجلة</a:t>
          </a:r>
          <a:endParaRPr lang="en-US" sz="1800" kern="1200" dirty="0"/>
        </a:p>
      </dsp:txBody>
      <dsp:txXfrm>
        <a:off x="231831" y="185820"/>
        <a:ext cx="3819500" cy="724225"/>
      </dsp:txXfrm>
    </dsp:sp>
    <dsp:sp modelId="{F0D4A91A-BDD4-407A-8778-30100CDF11D8}">
      <dsp:nvSpPr>
        <dsp:cNvPr id="0" name=""/>
        <dsp:cNvSpPr/>
      </dsp:nvSpPr>
      <dsp:spPr>
        <a:xfrm>
          <a:off x="231831" y="1091102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Live Sessions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kern="1200" dirty="0" smtClean="0"/>
            <a:t>جلسات وحلقات النقاش</a:t>
          </a:r>
          <a:endParaRPr lang="en-US" sz="1800" kern="1200" dirty="0"/>
        </a:p>
      </dsp:txBody>
      <dsp:txXfrm>
        <a:off x="231831" y="1091102"/>
        <a:ext cx="3819500" cy="724225"/>
      </dsp:txXfrm>
    </dsp:sp>
    <dsp:sp modelId="{45BD48EA-333C-41C1-8C96-EC643EE44871}">
      <dsp:nvSpPr>
        <dsp:cNvPr id="0" name=""/>
        <dsp:cNvSpPr/>
      </dsp:nvSpPr>
      <dsp:spPr>
        <a:xfrm>
          <a:off x="243756" y="1996384"/>
          <a:ext cx="3807575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Virtual Labs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kern="1200" dirty="0" smtClean="0"/>
            <a:t>المعامل الأفتراضية</a:t>
          </a:r>
          <a:endParaRPr lang="en-US" sz="1800" kern="1200" dirty="0"/>
        </a:p>
      </dsp:txBody>
      <dsp:txXfrm>
        <a:off x="243756" y="1996384"/>
        <a:ext cx="3807575" cy="724225"/>
      </dsp:txXfrm>
    </dsp:sp>
    <dsp:sp modelId="{451FCD76-81DF-428B-BE72-E6B53B151ABC}">
      <dsp:nvSpPr>
        <dsp:cNvPr id="0" name=""/>
        <dsp:cNvSpPr/>
      </dsp:nvSpPr>
      <dsp:spPr>
        <a:xfrm>
          <a:off x="231831" y="2901665"/>
          <a:ext cx="3819500" cy="72422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References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b="0" i="0" kern="1200" dirty="0" smtClean="0"/>
            <a:t>المراجع المعتمدة للمقرر الدراسي</a:t>
          </a:r>
          <a:endParaRPr lang="en-US" sz="1800" kern="1200" dirty="0"/>
        </a:p>
      </dsp:txBody>
      <dsp:txXfrm>
        <a:off x="231831" y="2901665"/>
        <a:ext cx="3819500" cy="724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9/22/2024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9/22/2024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3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0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26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171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17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1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227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46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20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0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347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6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293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382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896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761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45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667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46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2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20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63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9918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481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8748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23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993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1311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0788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306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080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005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202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06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19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875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666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4717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875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6124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43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4610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6148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3410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964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094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77211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3253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445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751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784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51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185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985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9/22/2024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4501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  <p:sldLayoutId id="2147483969" r:id="rId14"/>
    <p:sldLayoutId id="2147483970" r:id="rId15"/>
    <p:sldLayoutId id="2147483971" r:id="rId16"/>
    <p:sldLayoutId id="2147483972" r:id="rId17"/>
    <p:sldLayoutId id="21474839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9/22/2024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646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  <p:sldLayoutId id="2147483988" r:id="rId14"/>
    <p:sldLayoutId id="2147483989" r:id="rId15"/>
    <p:sldLayoutId id="2147483990" r:id="rId16"/>
    <p:sldLayoutId id="2147483991" r:id="rId17"/>
    <p:sldLayoutId id="214748399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9/22/2024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7467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1" r:id="rId9"/>
    <p:sldLayoutId id="2147484022" r:id="rId10"/>
    <p:sldLayoutId id="2147484023" r:id="rId11"/>
    <p:sldLayoutId id="2147484024" r:id="rId12"/>
    <p:sldLayoutId id="2147484025" r:id="rId13"/>
    <p:sldLayoutId id="2147484026" r:id="rId14"/>
    <p:sldLayoutId id="2147484027" r:id="rId15"/>
    <p:sldLayoutId id="2147484028" r:id="rId16"/>
    <p:sldLayoutId id="2147484029" r:id="rId17"/>
    <p:sldLayoutId id="214748403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orcid.org/0000-0001-7241-9327" TargetMode="External"/><Relationship Id="rId3" Type="http://schemas.openxmlformats.org/officeDocument/2006/relationships/hyperlink" Target="https://sis.midocean.ae/login" TargetMode="External"/><Relationship Id="rId7" Type="http://schemas.openxmlformats.org/officeDocument/2006/relationships/hyperlink" Target="https://scholar.google.com.my/citations?user=4CFExCUAAAAJ&amp;hl=en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4" Type="http://schemas.openxmlformats.org/officeDocument/2006/relationships/image" Target="../media/image8.png"/><Relationship Id="rId9" Type="http://schemas.openxmlformats.org/officeDocument/2006/relationships/hyperlink" Target="https://www.scopus.com/authid/detail.uri?authorId=5610554560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.png"/><Relationship Id="rId11" Type="http://schemas.openxmlformats.org/officeDocument/2006/relationships/image" Target="../media/image4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10660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Redhwan </a:t>
            </a:r>
            <a:r>
              <a:rPr lang="en-US" sz="2800" b="1" i="1" dirty="0" smtClean="0">
                <a:solidFill>
                  <a:srgbClr val="35A8E0"/>
                </a:solidFill>
                <a:latin typeface="Calibri" panose="020F0502020204030204"/>
              </a:rPr>
              <a:t>M. A. </a:t>
            </a:r>
            <a:r>
              <a:rPr lang="en-US" sz="2800" b="1" i="1" dirty="0" err="1" smtClean="0">
                <a:solidFill>
                  <a:srgbClr val="35A8E0"/>
                </a:solidFill>
                <a:latin typeface="Calibri" panose="020F0502020204030204"/>
              </a:rPr>
              <a:t>Saad</a:t>
            </a:r>
            <a:endParaRPr lang="en-US" sz="2800" b="1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Head of </a:t>
            </a:r>
            <a:r>
              <a:rPr lang="en-US" sz="1400" b="1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Cybersecurity</a:t>
            </a:r>
            <a:r>
              <a:rPr lang="en-US" sz="1400" b="1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Department</a:t>
            </a:r>
            <a:endParaRPr lang="ar-YE" sz="1400" b="1" i="1" dirty="0">
              <a:solidFill>
                <a:srgbClr val="35A8E0"/>
              </a:solidFill>
              <a:latin typeface="Calibri" panose="020F0502020204030204"/>
              <a:ea typeface="Majalla UI"/>
              <a:cs typeface="Majalla UI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University  </a:t>
            </a:r>
          </a:p>
        </p:txBody>
      </p:sp>
      <p:pic>
        <p:nvPicPr>
          <p:cNvPr id="15" name="صورة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2294793"/>
            <a:ext cx="6008804" cy="2156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Orientation </a:t>
            </a:r>
            <a:r>
              <a:rPr lang="en-US" sz="2400" dirty="0" smtClean="0">
                <a:solidFill>
                  <a:srgbClr val="35A8E0"/>
                </a:solidFill>
                <a:cs typeface="+mj-cs"/>
              </a:rPr>
              <a:t>show</a:t>
            </a:r>
            <a:r>
              <a:rPr lang="ar-YE" sz="2400" dirty="0" smtClean="0">
                <a:solidFill>
                  <a:srgbClr val="35A8E0"/>
                </a:solidFill>
                <a:cs typeface="+mj-cs"/>
              </a:rPr>
              <a:t> عرض توجيهي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+mj-cs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1" dirty="0" err="1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CyberSecurity</a:t>
            </a:r>
            <a:r>
              <a:rPr lang="en-US" sz="3200" b="1" dirty="0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Fundamentals</a:t>
            </a: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</a:t>
            </a:r>
            <a:r>
              <a:rPr lang="ar-YE" sz="24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7</a:t>
            </a:r>
            <a:r>
              <a:rPr lang="en-US" sz="24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0)</a:t>
            </a:r>
            <a:r>
              <a:rPr lang="en-US" sz="2400" dirty="0" smtClean="0">
                <a:solidFill>
                  <a:srgbClr val="00B0F0"/>
                </a:solidFill>
              </a:rPr>
              <a:t/>
            </a:r>
            <a:br>
              <a:rPr lang="en-US" sz="2400" dirty="0" smtClean="0">
                <a:solidFill>
                  <a:srgbClr val="00B0F0"/>
                </a:solidFill>
              </a:rPr>
            </a:br>
            <a:r>
              <a:rPr lang="en-US" sz="1400" dirty="0" smtClean="0">
                <a:solidFill>
                  <a:srgbClr val="00B0F0"/>
                </a:solidFill>
              </a:rPr>
              <a:t>Master of Science in </a:t>
            </a:r>
            <a:r>
              <a:rPr lang="en-US" sz="1400" dirty="0" err="1" smtClean="0">
                <a:solidFill>
                  <a:srgbClr val="00B0F0"/>
                </a:solidFill>
              </a:rPr>
              <a:t>Cybersecurity</a:t>
            </a:r>
            <a:r>
              <a:rPr lang="en-US" sz="1400" dirty="0" smtClean="0">
                <a:solidFill>
                  <a:srgbClr val="00B0F0"/>
                </a:solidFill>
              </a:rPr>
              <a:t>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1616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397" y="1600719"/>
            <a:ext cx="8138681" cy="2818881"/>
          </a:xfrm>
          <a:prstGeom prst="rect">
            <a:avLst/>
          </a:prstGeom>
        </p:spPr>
      </p:pic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946505" y="4355826"/>
            <a:ext cx="8426096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dirty="0" smtClean="0">
                <a:solidFill>
                  <a:srgbClr val="0070C0"/>
                </a:solidFill>
              </a:rPr>
              <a:t>Assistant </a:t>
            </a:r>
            <a:r>
              <a:rPr lang="en-US" dirty="0">
                <a:solidFill>
                  <a:srgbClr val="0070C0"/>
                </a:solidFill>
              </a:rPr>
              <a:t>Professor in Internet Infrastructure Security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 err="1"/>
              <a:t>Ph.D</a:t>
            </a:r>
            <a:r>
              <a:rPr lang="en-US" dirty="0"/>
              <a:t> from USM, Malaysia, April. 2016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Thesis: “</a:t>
            </a:r>
            <a:r>
              <a:rPr lang="en-US" sz="1600" dirty="0"/>
              <a:t>ICMPv6  Echo  Request  </a:t>
            </a:r>
            <a:r>
              <a:rPr lang="en-US" sz="1600" dirty="0" err="1"/>
              <a:t>DDoS</a:t>
            </a:r>
            <a:r>
              <a:rPr lang="en-US" sz="1600" dirty="0"/>
              <a:t>  Attack  Detection  Framework using a Back-propagation Neural Network”.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 </a:t>
            </a:r>
            <a:r>
              <a:rPr lang="en-US" dirty="0" err="1"/>
              <a:t>M.Sc</a:t>
            </a:r>
            <a:r>
              <a:rPr lang="en-US" dirty="0"/>
              <a:t> from “LETI”, RUSSIA, Sep.2007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 </a:t>
            </a:r>
            <a:r>
              <a:rPr lang="en-US" dirty="0" err="1"/>
              <a:t>B.Sc</a:t>
            </a:r>
            <a:r>
              <a:rPr lang="en-US" dirty="0"/>
              <a:t> from “LETI”, RUSSIA, Sep.2004</a:t>
            </a:r>
          </a:p>
          <a:p>
            <a:pPr marL="914400" lvl="2" indent="0">
              <a:defRPr/>
            </a:pPr>
            <a:endParaRPr lang="en-US" dirty="0"/>
          </a:p>
        </p:txBody>
      </p:sp>
      <p:sp>
        <p:nvSpPr>
          <p:cNvPr id="27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0" y="110713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0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dirty="0">
                <a:solidFill>
                  <a:prstClr val="white"/>
                </a:solidFill>
                <a:latin typeface="Agency FB" panose="020B0503020202020204" pitchFamily="34" charset="0"/>
              </a:rPr>
              <a:t>My Contact Information</a:t>
            </a:r>
            <a:endParaRPr lang="en-US" sz="2400" b="1" dirty="0">
              <a:solidFill>
                <a:prstClr val="white"/>
              </a:solidFill>
              <a:latin typeface="Agency FB" panose="020B0503020202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676400" y="1404878"/>
            <a:ext cx="96012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</a:t>
            </a:r>
            <a:r>
              <a:rPr lang="en-US" sz="2000" dirty="0" smtClean="0"/>
              <a:t>sending Ticket using SIS Univ. </a:t>
            </a:r>
            <a:r>
              <a:rPr lang="en-US" sz="2000" dirty="0" smtClean="0"/>
              <a:t>System: </a:t>
            </a:r>
            <a:r>
              <a:rPr lang="en-US" sz="2000" dirty="0">
                <a:hlinkClick r:id="rId3"/>
              </a:rPr>
              <a:t>https://sis.midocean.ae/login</a:t>
            </a:r>
            <a:r>
              <a:rPr lang="en-US" sz="2000" dirty="0">
                <a:solidFill>
                  <a:srgbClr val="0B06D0"/>
                </a:solidFill>
              </a:rPr>
              <a:t/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</a:t>
            </a:r>
            <a:r>
              <a:rPr lang="en-US" sz="2000" dirty="0" smtClean="0"/>
              <a:t>“Cybersecurity Fundamentals” </a:t>
            </a:r>
            <a:r>
              <a:rPr lang="en-US" sz="2000" dirty="0"/>
              <a:t>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smtClean="0"/>
              <a:t>Discussion Time (Tuesday at 9:00 PM) every week</a:t>
            </a:r>
            <a:endParaRPr lang="en-US" sz="2000" dirty="0"/>
          </a:p>
          <a:p>
            <a:pPr marL="801688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35A8E0"/>
                </a:solidFill>
              </a:rPr>
              <a:t>More about me:</a:t>
            </a:r>
            <a:endParaRPr lang="en-US" sz="2000" dirty="0">
              <a:solidFill>
                <a:srgbClr val="35A8E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204594" y="4038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C:\Users\Redhwan\Downloads\ClipartKey_124284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4055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le 13"/>
          <p:cNvSpPr/>
          <p:nvPr/>
        </p:nvSpPr>
        <p:spPr>
          <a:xfrm>
            <a:off x="1226184" y="4724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5" name="Picture 14" descr="Scopus Indexed Journals - I -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733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Rounded Rectangle 15"/>
          <p:cNvSpPr/>
          <p:nvPr/>
        </p:nvSpPr>
        <p:spPr>
          <a:xfrm>
            <a:off x="1219199" y="5435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7" name="Picture 16" descr="المعرف المفتوح للباحثين والمساهمين - ويكيبيديا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434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 Box 84"/>
          <p:cNvSpPr txBox="1"/>
          <p:nvPr/>
        </p:nvSpPr>
        <p:spPr>
          <a:xfrm>
            <a:off x="1810510" y="4122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7"/>
              </a:rPr>
              <a:t>https://scholar.google.com.my/citations?user=4CFExCUAAAAJ&amp;hl=en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9" name="Text Box 90"/>
          <p:cNvSpPr txBox="1"/>
          <p:nvPr/>
        </p:nvSpPr>
        <p:spPr>
          <a:xfrm>
            <a:off x="1994162" y="5532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8"/>
              </a:rPr>
              <a:t>https://orcid.org/0000-0001-7241-9327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0" name="Text Box 87"/>
          <p:cNvSpPr txBox="1"/>
          <p:nvPr/>
        </p:nvSpPr>
        <p:spPr>
          <a:xfrm>
            <a:off x="1903479" y="4813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  <a:hlinkClick r:id="rId9"/>
              </a:rPr>
              <a:t>https://www.scopus.com/authid/detail.uri?authorId=56105545600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4" name="Picture 23" descr="Midocean 02-0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36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2" descr="What’s the real Problem with COVID-19 and Cyber Security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2804769"/>
            <a:ext cx="7235825" cy="28340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12" name="مستطيل 14"/>
          <p:cNvSpPr/>
          <p:nvPr/>
        </p:nvSpPr>
        <p:spPr>
          <a:xfrm>
            <a:off x="3793068" y="1890133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gency FB" panose="020B0503020202020204" pitchFamily="34" charset="0"/>
              </a:rPr>
              <a:t>Cybersecurity Fundamentals </a:t>
            </a:r>
            <a:endParaRPr lang="en-US" sz="2000" dirty="0">
              <a:latin typeface="Agency FB" panose="020B0503020202020204" pitchFamily="34" charset="0"/>
            </a:endParaRP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8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</a:t>
            </a:r>
            <a:r>
              <a:rPr lang="en-US" sz="2400" b="1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</a:t>
            </a:r>
            <a:r>
              <a:rPr lang="ar-YE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الأمن السيبراني وأهميته </a:t>
            </a:r>
            <a:endParaRPr lang="ar-YE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725" y="2640077"/>
            <a:ext cx="2730263" cy="42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مربع نص 8"/>
          <p:cNvSpPr txBox="1"/>
          <p:nvPr/>
        </p:nvSpPr>
        <p:spPr>
          <a:xfrm>
            <a:off x="3755611" y="1798104"/>
            <a:ext cx="74740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ar-YE" sz="20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يُعرّف الأمن السيبراني </a:t>
            </a:r>
            <a:r>
              <a:rPr lang="ar-YE" sz="2000" b="1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بأنّه </a:t>
            </a:r>
            <a:r>
              <a:rPr lang="ar-YE" sz="20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عملية حماية الأنظمة، والشبكات، وأجهزة الكمبيوتر، وما تحتويه من برامج من جميع أنواع الهجمات الرقمية والإلكترونية، ومنع الوصول إلى </a:t>
            </a:r>
            <a:r>
              <a:rPr lang="ar-YE" sz="2000" b="1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البيانات</a:t>
            </a:r>
            <a:r>
              <a:rPr lang="ar-YE" sz="2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618" y="3288361"/>
            <a:ext cx="3157733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352" y="3680570"/>
            <a:ext cx="2880040" cy="309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588" y="5097862"/>
            <a:ext cx="3963161" cy="32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173" y="4038707"/>
            <a:ext cx="2192684" cy="311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475" y="5509670"/>
            <a:ext cx="2830040" cy="281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371" y="4737946"/>
            <a:ext cx="3075956" cy="23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450" y="4367892"/>
            <a:ext cx="1572175" cy="329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1" descr="An Introduction to Application Security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45"/>
          <a:stretch/>
        </p:blipFill>
        <p:spPr bwMode="auto">
          <a:xfrm>
            <a:off x="806671" y="2006828"/>
            <a:ext cx="4001592" cy="388372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6" name="Picture 25" descr="Midocean 02-0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4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60085" y="1873686"/>
            <a:ext cx="8884115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000" dirty="0" smtClean="0"/>
              <a:t>This </a:t>
            </a:r>
            <a:r>
              <a:rPr lang="en-US" sz="2000" dirty="0"/>
              <a:t>course has been designed to give students an extensive overview of </a:t>
            </a:r>
            <a:r>
              <a:rPr lang="en-US" sz="2000" dirty="0" err="1"/>
              <a:t>cybersecurity</a:t>
            </a:r>
            <a:r>
              <a:rPr lang="en-US" sz="2000" dirty="0"/>
              <a:t> issues, tools,  and  techniques  that  are  critical  in  solving  problems  in  </a:t>
            </a:r>
            <a:r>
              <a:rPr lang="en-US" sz="2000" dirty="0" err="1"/>
              <a:t>cybersecurity</a:t>
            </a:r>
            <a:r>
              <a:rPr lang="en-US" sz="2000" dirty="0"/>
              <a:t>  domains.</a:t>
            </a:r>
            <a:endParaRPr lang="ar-YE" sz="2000" b="1" i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ar-YE" sz="2400" b="1" i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sz="2400" b="1" i="1" dirty="0" smtClean="0">
                <a:solidFill>
                  <a:srgbClr val="FF0000"/>
                </a:solidFill>
              </a:rPr>
              <a:t>This </a:t>
            </a:r>
            <a:r>
              <a:rPr lang="en-US" sz="2400" b="1" i="1" dirty="0">
                <a:solidFill>
                  <a:srgbClr val="FF0000"/>
                </a:solidFill>
              </a:rPr>
              <a:t>course aims to</a:t>
            </a:r>
            <a:r>
              <a:rPr lang="en-US" sz="2400" b="1" i="1" dirty="0" smtClean="0">
                <a:solidFill>
                  <a:srgbClr val="FF0000"/>
                </a:solidFill>
              </a:rPr>
              <a:t>:</a:t>
            </a:r>
          </a:p>
          <a:p>
            <a:pPr lvl="1"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Provide </a:t>
            </a:r>
            <a:r>
              <a:rPr lang="en-US" sz="2000" dirty="0">
                <a:solidFill>
                  <a:srgbClr val="0070C0"/>
                </a:solidFill>
              </a:rPr>
              <a:t>students with concepts of </a:t>
            </a:r>
            <a:endParaRPr lang="en-US" sz="2000" dirty="0" smtClean="0">
              <a:solidFill>
                <a:srgbClr val="0070C0"/>
              </a:solidFill>
            </a:endParaRP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Computer security,</a:t>
            </a: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Cryptography, </a:t>
            </a: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Secure  protocols</a:t>
            </a:r>
            <a:r>
              <a:rPr lang="en-US" sz="2000" dirty="0">
                <a:solidFill>
                  <a:srgbClr val="0070C0"/>
                </a:solidFill>
              </a:rPr>
              <a:t>,  </a:t>
            </a:r>
            <a:endParaRPr lang="en-US" sz="2000" dirty="0" smtClean="0">
              <a:solidFill>
                <a:srgbClr val="0070C0"/>
              </a:solidFill>
            </a:endParaRP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smtClean="0">
                <a:solidFill>
                  <a:srgbClr val="0070C0"/>
                </a:solidFill>
              </a:rPr>
              <a:t>Detection and Prevention,  </a:t>
            </a:r>
          </a:p>
          <a:p>
            <a:pPr lvl="1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 and  </a:t>
            </a:r>
            <a:r>
              <a:rPr lang="en-US" sz="2000" dirty="0">
                <a:solidFill>
                  <a:srgbClr val="0070C0"/>
                </a:solidFill>
              </a:rPr>
              <a:t>other  </a:t>
            </a:r>
            <a:r>
              <a:rPr lang="en-US" sz="2000" dirty="0" smtClean="0">
                <a:solidFill>
                  <a:srgbClr val="0070C0"/>
                </a:solidFill>
              </a:rPr>
              <a:t>Security  Techniques.</a:t>
            </a:r>
            <a:endParaRPr lang="ar-YE" sz="2000" dirty="0">
              <a:solidFill>
                <a:srgbClr val="0070C0"/>
              </a:solidFill>
            </a:endParaRPr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2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71301" y="1949732"/>
            <a:ext cx="99364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students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gauge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in essential techniques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ar-YE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Protecting information 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systems,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 infrastructure,  </a:t>
            </a: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Analyzing  and  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  potential threats </a:t>
            </a: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attacks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Devising  security architecture</a:t>
            </a:r>
            <a:r>
              <a:rPr lang="en-US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sz="20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 Implementing  security  solutions.  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Units of Course Contents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679784"/>
              </p:ext>
            </p:extLst>
          </p:nvPr>
        </p:nvGraphicFramePr>
        <p:xfrm>
          <a:off x="608397" y="1600197"/>
          <a:ext cx="10897803" cy="44958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5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7219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Module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Course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Unit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No.of</a:t>
                      </a:r>
                      <a:r>
                        <a:rPr lang="en-US" sz="1800" dirty="0" smtClean="0"/>
                        <a:t>. Weeks</a:t>
                      </a:r>
                      <a:r>
                        <a:rPr lang="en-US" sz="1800" baseline="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Contact Hours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1: Introduction to Networks Concepts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r>
                        <a:rPr lang="en-US" sz="1800" baseline="30000" dirty="0" smtClean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 2: Introduction to Cyber Security Concepts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smtClean="0"/>
                        <a:t>2</a:t>
                      </a:r>
                      <a:r>
                        <a:rPr lang="en-US" sz="1800" baseline="30000" dirty="0" smtClean="0"/>
                        <a:t>nd</a:t>
                      </a:r>
                      <a:r>
                        <a:rPr lang="en-US" sz="1800" baseline="0" dirty="0" smtClean="0"/>
                        <a:t>  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86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3: Hackers and Cyber Crime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r>
                        <a:rPr lang="en-US" sz="1800" baseline="30000" dirty="0" smtClean="0"/>
                        <a:t>rd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 4: Malware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5: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Attacks Type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3531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6: Securing Your Computers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6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7: Password Management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7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 8: Prevention from </a:t>
                      </a:r>
                      <a:r>
                        <a:rPr lang="en-US" sz="1800" dirty="0" err="1" smtClean="0"/>
                        <a:t>Cyberattacks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9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ar-YE" sz="1800" baseline="0" dirty="0" smtClean="0"/>
                        <a:t> </a:t>
                      </a:r>
                      <a:r>
                        <a:rPr lang="en-US" sz="1800" dirty="0" smtClean="0"/>
                        <a:t>9</a:t>
                      </a:r>
                      <a:r>
                        <a:rPr lang="ar-YE" sz="1800" dirty="0" smtClean="0"/>
                        <a:t>: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Wireless Network Security and Mobile Device Security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9</a:t>
                      </a:r>
                      <a:r>
                        <a:rPr lang="en-US" sz="1800" baseline="30000" dirty="0" smtClean="0"/>
                        <a:t>th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339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 smtClean="0"/>
                        <a:t>10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10: Secure Online Shopping and Cybersecurity Standards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</a:t>
                      </a:r>
                      <a:r>
                        <a:rPr lang="en-US" sz="1800" baseline="30000" dirty="0" smtClean="0"/>
                        <a:t>th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87348" y="992506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63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Teaching </a:t>
            </a:r>
            <a:r>
              <a:rPr lang="en-US" sz="2800" dirty="0" smtClean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Methodology</a:t>
            </a:r>
            <a:endParaRPr lang="ar-YE" sz="2800" dirty="0">
              <a:solidFill>
                <a:prstClr val="white"/>
              </a:solidFill>
              <a:latin typeface="Agency FB" panose="020B0503020202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75871" y="1017588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884813660"/>
              </p:ext>
            </p:extLst>
          </p:nvPr>
        </p:nvGraphicFramePr>
        <p:xfrm>
          <a:off x="5638800" y="1828800"/>
          <a:ext cx="5482480" cy="381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https://www.almrsal.com/wp-content/uploads/2019/02/%D9%85%D8%AD%D8%A7%D8%B6%D8%B1%D8%A7%D8%AA-%D8%A3%D9%88%D9%86%D9%84%D8%A7%D9%8A%D9%86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375174"/>
            <a:ext cx="4343400" cy="2723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5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Study S</a:t>
            </a:r>
            <a:r>
              <a:rPr lang="en-US" sz="2800" dirty="0" smtClean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ystem</a:t>
            </a:r>
            <a:endParaRPr lang="en-US" sz="2800" dirty="0">
              <a:solidFill>
                <a:prstClr val="white"/>
              </a:solidFill>
              <a:latin typeface="Agency FB" panose="020B0503020202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 b="41111"/>
          <a:stretch/>
        </p:blipFill>
        <p:spPr>
          <a:xfrm>
            <a:off x="5867400" y="2209800"/>
            <a:ext cx="5526796" cy="3070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89"/>
          <a:stretch/>
        </p:blipFill>
        <p:spPr>
          <a:xfrm>
            <a:off x="653969" y="2214640"/>
            <a:ext cx="5173035" cy="3065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363200" y="2590800"/>
            <a:ext cx="914400" cy="228600"/>
          </a:xfrm>
          <a:prstGeom prst="rect">
            <a:avLst/>
          </a:prstGeom>
          <a:solidFill>
            <a:srgbClr val="00AAEB"/>
          </a:solidFill>
          <a:ln>
            <a:solidFill>
              <a:srgbClr val="00AA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66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Course Information - Evaluation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63197" y="2159480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446894" y="2874074"/>
            <a:ext cx="5277987" cy="256787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 smtClean="0">
                <a:solidFill>
                  <a:srgbClr val="00B0F0"/>
                </a:solidFill>
              </a:rPr>
              <a:t>Short Exam</a:t>
            </a:r>
            <a:endParaRPr lang="en-GB" sz="2400" dirty="0">
              <a:solidFill>
                <a:srgbClr val="00B0F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b="1" dirty="0" smtClean="0"/>
              <a:t>80</a:t>
            </a:r>
            <a:r>
              <a:rPr lang="en-GB" sz="2000" b="1" dirty="0" smtClean="0"/>
              <a:t>% mark</a:t>
            </a:r>
            <a:r>
              <a:rPr lang="en-US" sz="2000" b="1" dirty="0" smtClean="0"/>
              <a:t>s</a:t>
            </a:r>
            <a:endParaRPr lang="en-GB" sz="2000" b="1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Count of short Exam 10 (Weekly)</a:t>
            </a:r>
            <a:endParaRPr lang="en-GB" sz="1800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b="1" dirty="0" smtClean="0"/>
              <a:t>20</a:t>
            </a:r>
            <a:r>
              <a:rPr lang="en-GB" sz="2000" b="1" dirty="0" smtClean="0"/>
              <a:t>% marks </a:t>
            </a:r>
          </a:p>
          <a:p>
            <a:pPr marL="1139825" lvl="1">
              <a:lnSpc>
                <a:spcPct val="90000"/>
              </a:lnSpc>
            </a:pPr>
            <a:r>
              <a:rPr lang="en-GB" sz="2000" dirty="0" smtClean="0"/>
              <a:t>Final Examination</a:t>
            </a:r>
            <a:endParaRPr lang="en-GB" sz="2000" dirty="0"/>
          </a:p>
        </p:txBody>
      </p:sp>
      <p:pic>
        <p:nvPicPr>
          <p:cNvPr id="1026" name="Picture 2" descr="PSD 3d exam test with pencil and time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756" y="2215455"/>
            <a:ext cx="3580200" cy="29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/>
        </p:nvSpPr>
        <p:spPr>
          <a:xfrm>
            <a:off x="1515141" y="1902706"/>
            <a:ext cx="9448800" cy="3777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b="1" dirty="0">
                <a:solidFill>
                  <a:schemeClr val="accent6"/>
                </a:solidFill>
              </a:rPr>
              <a:t>After completion of this course, the students should be able to: </a:t>
            </a:r>
          </a:p>
          <a:p>
            <a:pPr algn="just"/>
            <a:r>
              <a:rPr lang="en-US" dirty="0" smtClean="0"/>
              <a:t>Understand</a:t>
            </a:r>
            <a:r>
              <a:rPr lang="en-US" dirty="0"/>
              <a:t>, and identify various network technologies and cyber-attacks and its issues. </a:t>
            </a:r>
          </a:p>
          <a:p>
            <a:pPr algn="just"/>
            <a:r>
              <a:rPr lang="en-US" dirty="0" smtClean="0"/>
              <a:t>Understand </a:t>
            </a:r>
            <a:r>
              <a:rPr lang="en-US" dirty="0"/>
              <a:t>the Cyber Crimes and origin of Malware, and its security. </a:t>
            </a:r>
          </a:p>
          <a:p>
            <a:pPr algn="just"/>
            <a:r>
              <a:rPr lang="en-US" dirty="0" smtClean="0"/>
              <a:t>Identify </a:t>
            </a:r>
            <a:r>
              <a:rPr lang="en-US" dirty="0"/>
              <a:t>&amp; Evaluate Information security threats and vulnerabilities in information system and apply security measures to real time </a:t>
            </a:r>
            <a:r>
              <a:rPr lang="en-US" dirty="0" smtClean="0"/>
              <a:t>scenarios. </a:t>
            </a:r>
            <a:endParaRPr lang="en-US" dirty="0"/>
          </a:p>
          <a:p>
            <a:pPr algn="just"/>
            <a:r>
              <a:rPr lang="en-US" dirty="0" smtClean="0"/>
              <a:t>Identify </a:t>
            </a:r>
            <a:r>
              <a:rPr lang="en-US" dirty="0"/>
              <a:t>and learn of Security Protocols for avoiding basic level threat. </a:t>
            </a:r>
          </a:p>
          <a:p>
            <a:pPr algn="just"/>
            <a:r>
              <a:rPr lang="en-US" dirty="0" smtClean="0"/>
              <a:t>Demonstrate </a:t>
            </a:r>
            <a:r>
              <a:rPr lang="en-US" dirty="0"/>
              <a:t>the use of standards to enhance information security in the development process and infrastructure protection. </a:t>
            </a:r>
          </a:p>
          <a:p>
            <a:pPr algn="just"/>
            <a:r>
              <a:rPr lang="en-US" dirty="0" smtClean="0"/>
              <a:t>Recognize </a:t>
            </a:r>
            <a:r>
              <a:rPr lang="en-US" dirty="0"/>
              <a:t>the appropriate steps for information security risk, response, and recovery. </a:t>
            </a:r>
          </a:p>
          <a:p>
            <a:pPr algn="just"/>
            <a:r>
              <a:rPr lang="en-US" dirty="0" smtClean="0"/>
              <a:t>Demonstrate </a:t>
            </a:r>
            <a:r>
              <a:rPr lang="en-US" dirty="0"/>
              <a:t>the ability to assess and implement access </a:t>
            </a:r>
            <a:r>
              <a:rPr lang="en-US" dirty="0" smtClean="0"/>
              <a:t>controls.</a:t>
            </a:r>
            <a:endParaRPr lang="en-US" dirty="0"/>
          </a:p>
        </p:txBody>
      </p:sp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2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cs typeface="Tajawal Medium" panose="00000600000000000000" pitchFamily="2" charset="-78"/>
              </a:rPr>
              <a:t>Learning Resources: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61" y="1082349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438547" y="1945984"/>
            <a:ext cx="6600480" cy="387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ar-YE" sz="24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smtClean="0">
                <a:solidFill>
                  <a:srgbClr val="FF0000"/>
                </a:solidFill>
              </a:rPr>
              <a:t>Credit </a:t>
            </a:r>
            <a:r>
              <a:rPr lang="en-US" sz="2000" b="1" i="1" dirty="0">
                <a:solidFill>
                  <a:srgbClr val="FF0000"/>
                </a:solidFill>
              </a:rPr>
              <a:t>Hours</a:t>
            </a:r>
            <a:r>
              <a:rPr lang="en-US" sz="2000" dirty="0"/>
              <a:t>: </a:t>
            </a:r>
            <a:endParaRPr lang="ar-YE" sz="2000" dirty="0" smtClean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 smtClean="0"/>
              <a:t>3 </a:t>
            </a:r>
            <a:r>
              <a:rPr lang="en-US" sz="2000" dirty="0"/>
              <a:t>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</a:t>
            </a:r>
            <a:r>
              <a:rPr lang="en-US" sz="2000" b="1" i="1" dirty="0" smtClean="0">
                <a:solidFill>
                  <a:schemeClr val="accent6"/>
                </a:solidFill>
              </a:rPr>
              <a:t>Textbook: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endParaRPr lang="ar-YE" sz="2000" b="1" i="1" dirty="0" smtClean="0">
              <a:solidFill>
                <a:srgbClr val="FF0000"/>
              </a:solidFill>
            </a:endParaRPr>
          </a:p>
          <a:p>
            <a:pPr marL="514350" lvl="1" indent="-514350" algn="just">
              <a:buAutoNum type="arabicPeriod"/>
              <a:defRPr/>
            </a:pPr>
            <a:r>
              <a:rPr lang="en-US" dirty="0" smtClean="0"/>
              <a:t>ISACA</a:t>
            </a:r>
            <a:r>
              <a:rPr lang="en-US" dirty="0"/>
              <a:t>, C. (2015). Cybersecurity Fundamentals: ISACA Rolling Meadows</a:t>
            </a:r>
            <a:r>
              <a:rPr lang="en-US" dirty="0" smtClean="0"/>
              <a:t>.</a:t>
            </a:r>
          </a:p>
          <a:p>
            <a:pPr marL="514350" lvl="1" indent="-514350" algn="just">
              <a:buAutoNum type="arabicPeriod"/>
              <a:defRPr/>
            </a:pPr>
            <a:r>
              <a:rPr lang="en-US" dirty="0" smtClean="0"/>
              <a:t>Graham</a:t>
            </a:r>
            <a:r>
              <a:rPr lang="en-US" dirty="0"/>
              <a:t>, J., Olson, R., &amp; Howard, R. (Eds.). (2016). Cyber security essentials. CRC Press.  </a:t>
            </a:r>
            <a:endParaRPr lang="en-US" dirty="0" smtClean="0"/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lvl="1" indent="-457200" algn="just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Essential References:</a:t>
            </a:r>
          </a:p>
          <a:p>
            <a:pPr marL="461963" lvl="1" algn="just">
              <a:defRPr/>
            </a:pPr>
            <a:r>
              <a:rPr lang="en-US" b="1" dirty="0"/>
              <a:t>Thakur, K., &amp; </a:t>
            </a:r>
            <a:r>
              <a:rPr lang="en-US" b="1" dirty="0" err="1"/>
              <a:t>Pathan</a:t>
            </a:r>
            <a:r>
              <a:rPr lang="en-US" b="1" dirty="0"/>
              <a:t>, A. S. K. (2020). </a:t>
            </a:r>
            <a:r>
              <a:rPr lang="en-US" b="1" i="1" dirty="0" err="1"/>
              <a:t>Cybersecurity</a:t>
            </a:r>
            <a:r>
              <a:rPr lang="en-US" b="1" i="1" dirty="0"/>
              <a:t> Fundamentals: A Real-World Perspective</a:t>
            </a:r>
            <a:r>
              <a:rPr lang="en-US" b="1" dirty="0"/>
              <a:t>. CRC Press</a:t>
            </a:r>
            <a:r>
              <a:rPr lang="en-US" b="1" dirty="0" smtClean="0"/>
              <a:t>.</a:t>
            </a:r>
            <a:endParaRPr lang="en-US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9027" y="2149681"/>
            <a:ext cx="2260218" cy="3409033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0" y="55179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0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590" y="-1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52553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7122</TotalTime>
  <Words>807</Words>
  <Application>Microsoft Office PowerPoint</Application>
  <PresentationFormat>Widescreen</PresentationFormat>
  <Paragraphs>161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Wingdings</vt:lpstr>
      <vt:lpstr>Wingdings 3</vt:lpstr>
      <vt:lpstr>1_Office Theme</vt:lpstr>
      <vt:lpstr>2_Office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Dr. Redhwan</cp:lastModifiedBy>
  <cp:revision>176</cp:revision>
  <dcterms:created xsi:type="dcterms:W3CDTF">2012-10-04T04:34:07Z</dcterms:created>
  <dcterms:modified xsi:type="dcterms:W3CDTF">2024-09-22T11:57:53Z</dcterms:modified>
</cp:coreProperties>
</file>