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682" r:id="rId2"/>
    <p:sldId id="683" r:id="rId3"/>
    <p:sldId id="684" r:id="rId4"/>
    <p:sldId id="641" r:id="rId5"/>
    <p:sldId id="642" r:id="rId6"/>
    <p:sldId id="643" r:id="rId7"/>
    <p:sldId id="644" r:id="rId8"/>
    <p:sldId id="645" r:id="rId9"/>
    <p:sldId id="646" r:id="rId10"/>
    <p:sldId id="647" r:id="rId11"/>
    <p:sldId id="648" r:id="rId12"/>
    <p:sldId id="649" r:id="rId13"/>
    <p:sldId id="650" r:id="rId14"/>
    <p:sldId id="651" r:id="rId15"/>
    <p:sldId id="652" r:id="rId16"/>
    <p:sldId id="653" r:id="rId17"/>
    <p:sldId id="654" r:id="rId18"/>
    <p:sldId id="655" r:id="rId19"/>
    <p:sldId id="656" r:id="rId20"/>
    <p:sldId id="657" r:id="rId21"/>
    <p:sldId id="658" r:id="rId22"/>
    <p:sldId id="659" r:id="rId23"/>
    <p:sldId id="661" r:id="rId24"/>
    <p:sldId id="662" r:id="rId25"/>
    <p:sldId id="663" r:id="rId26"/>
    <p:sldId id="664" r:id="rId27"/>
    <p:sldId id="665" r:id="rId28"/>
    <p:sldId id="666" r:id="rId29"/>
    <p:sldId id="667" r:id="rId30"/>
    <p:sldId id="668" r:id="rId31"/>
    <p:sldId id="669" r:id="rId32"/>
    <p:sldId id="670" r:id="rId33"/>
    <p:sldId id="671" r:id="rId34"/>
    <p:sldId id="672" r:id="rId35"/>
    <p:sldId id="675" r:id="rId36"/>
    <p:sldId id="673" r:id="rId37"/>
    <p:sldId id="674" r:id="rId38"/>
    <p:sldId id="676" r:id="rId39"/>
    <p:sldId id="677" r:id="rId40"/>
    <p:sldId id="678" r:id="rId41"/>
    <p:sldId id="679" r:id="rId42"/>
    <p:sldId id="680" r:id="rId43"/>
    <p:sldId id="681" r:id="rId44"/>
    <p:sldId id="320"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2"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4291" autoAdjust="0"/>
  </p:normalViewPr>
  <p:slideViewPr>
    <p:cSldViewPr snapToGrid="0">
      <p:cViewPr varScale="1">
        <p:scale>
          <a:sx n="72" d="100"/>
          <a:sy n="72" d="100"/>
        </p:scale>
        <p:origin x="534"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1-11-17T13:05:57.072" idx="2">
    <p:pos x="10" y="10"/>
    <p:text/>
    <p:extLst>
      <p:ext uri="{C676402C-5697-4E1C-873F-D02D1690AC5C}">
        <p15:threadingInfo xmlns:p15="http://schemas.microsoft.com/office/powerpoint/2012/main" timeZoneBias="-12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11/27/2021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84679D9-7245-4ABA-A3DC-E616523FB70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993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84679D9-7245-4ABA-A3DC-E616523FB70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172760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dirty="0"/>
          </a:p>
        </p:txBody>
      </p:sp>
    </p:spTree>
    <p:extLst>
      <p:ext uri="{BB962C8B-B14F-4D97-AF65-F5344CB8AC3E}">
        <p14:creationId xmlns:p14="http://schemas.microsoft.com/office/powerpoint/2010/main" val="33524002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dirty="0"/>
          </a:p>
        </p:txBody>
      </p:sp>
    </p:spTree>
    <p:extLst>
      <p:ext uri="{BB962C8B-B14F-4D97-AF65-F5344CB8AC3E}">
        <p14:creationId xmlns:p14="http://schemas.microsoft.com/office/powerpoint/2010/main" val="25756207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dirty="0"/>
          </a:p>
        </p:txBody>
      </p:sp>
    </p:spTree>
    <p:extLst>
      <p:ext uri="{BB962C8B-B14F-4D97-AF65-F5344CB8AC3E}">
        <p14:creationId xmlns:p14="http://schemas.microsoft.com/office/powerpoint/2010/main" val="32284448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dirty="0"/>
          </a:p>
        </p:txBody>
      </p:sp>
    </p:spTree>
    <p:extLst>
      <p:ext uri="{BB962C8B-B14F-4D97-AF65-F5344CB8AC3E}">
        <p14:creationId xmlns:p14="http://schemas.microsoft.com/office/powerpoint/2010/main" val="29882608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dirty="0"/>
          </a:p>
        </p:txBody>
      </p:sp>
    </p:spTree>
    <p:extLst>
      <p:ext uri="{BB962C8B-B14F-4D97-AF65-F5344CB8AC3E}">
        <p14:creationId xmlns:p14="http://schemas.microsoft.com/office/powerpoint/2010/main" val="2527347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dirty="0"/>
          </a:p>
        </p:txBody>
      </p:sp>
    </p:spTree>
    <p:extLst>
      <p:ext uri="{BB962C8B-B14F-4D97-AF65-F5344CB8AC3E}">
        <p14:creationId xmlns:p14="http://schemas.microsoft.com/office/powerpoint/2010/main" val="19786424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dirty="0"/>
          </a:p>
        </p:txBody>
      </p:sp>
    </p:spTree>
    <p:extLst>
      <p:ext uri="{BB962C8B-B14F-4D97-AF65-F5344CB8AC3E}">
        <p14:creationId xmlns:p14="http://schemas.microsoft.com/office/powerpoint/2010/main" val="25362413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dirty="0"/>
          </a:p>
        </p:txBody>
      </p:sp>
    </p:spTree>
    <p:extLst>
      <p:ext uri="{BB962C8B-B14F-4D97-AF65-F5344CB8AC3E}">
        <p14:creationId xmlns:p14="http://schemas.microsoft.com/office/powerpoint/2010/main" val="38802417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dirty="0"/>
          </a:p>
        </p:txBody>
      </p:sp>
    </p:spTree>
    <p:extLst>
      <p:ext uri="{BB962C8B-B14F-4D97-AF65-F5344CB8AC3E}">
        <p14:creationId xmlns:p14="http://schemas.microsoft.com/office/powerpoint/2010/main" val="22806428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dirty="0"/>
          </a:p>
        </p:txBody>
      </p:sp>
    </p:spTree>
    <p:extLst>
      <p:ext uri="{BB962C8B-B14F-4D97-AF65-F5344CB8AC3E}">
        <p14:creationId xmlns:p14="http://schemas.microsoft.com/office/powerpoint/2010/main" val="17804958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dirty="0"/>
          </a:p>
        </p:txBody>
      </p:sp>
    </p:spTree>
    <p:extLst>
      <p:ext uri="{BB962C8B-B14F-4D97-AF65-F5344CB8AC3E}">
        <p14:creationId xmlns:p14="http://schemas.microsoft.com/office/powerpoint/2010/main" val="2144022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dirty="0"/>
          </a:p>
        </p:txBody>
      </p:sp>
    </p:spTree>
    <p:extLst>
      <p:ext uri="{BB962C8B-B14F-4D97-AF65-F5344CB8AC3E}">
        <p14:creationId xmlns:p14="http://schemas.microsoft.com/office/powerpoint/2010/main" val="21600256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dirty="0"/>
          </a:p>
        </p:txBody>
      </p:sp>
    </p:spTree>
    <p:extLst>
      <p:ext uri="{BB962C8B-B14F-4D97-AF65-F5344CB8AC3E}">
        <p14:creationId xmlns:p14="http://schemas.microsoft.com/office/powerpoint/2010/main" val="29232430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dirty="0"/>
          </a:p>
        </p:txBody>
      </p:sp>
    </p:spTree>
    <p:extLst>
      <p:ext uri="{BB962C8B-B14F-4D97-AF65-F5344CB8AC3E}">
        <p14:creationId xmlns:p14="http://schemas.microsoft.com/office/powerpoint/2010/main" val="8251566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dirty="0"/>
          </a:p>
        </p:txBody>
      </p:sp>
    </p:spTree>
    <p:extLst>
      <p:ext uri="{BB962C8B-B14F-4D97-AF65-F5344CB8AC3E}">
        <p14:creationId xmlns:p14="http://schemas.microsoft.com/office/powerpoint/2010/main" val="37810027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dirty="0"/>
          </a:p>
        </p:txBody>
      </p:sp>
    </p:spTree>
    <p:extLst>
      <p:ext uri="{BB962C8B-B14F-4D97-AF65-F5344CB8AC3E}">
        <p14:creationId xmlns:p14="http://schemas.microsoft.com/office/powerpoint/2010/main" val="7467395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dirty="0"/>
          </a:p>
        </p:txBody>
      </p:sp>
    </p:spTree>
    <p:extLst>
      <p:ext uri="{BB962C8B-B14F-4D97-AF65-F5344CB8AC3E}">
        <p14:creationId xmlns:p14="http://schemas.microsoft.com/office/powerpoint/2010/main" val="36515746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dirty="0"/>
          </a:p>
        </p:txBody>
      </p:sp>
    </p:spTree>
    <p:extLst>
      <p:ext uri="{BB962C8B-B14F-4D97-AF65-F5344CB8AC3E}">
        <p14:creationId xmlns:p14="http://schemas.microsoft.com/office/powerpoint/2010/main" val="27993371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dirty="0"/>
          </a:p>
        </p:txBody>
      </p:sp>
    </p:spTree>
    <p:extLst>
      <p:ext uri="{BB962C8B-B14F-4D97-AF65-F5344CB8AC3E}">
        <p14:creationId xmlns:p14="http://schemas.microsoft.com/office/powerpoint/2010/main" val="34578925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dirty="0"/>
          </a:p>
        </p:txBody>
      </p:sp>
    </p:spTree>
    <p:extLst>
      <p:ext uri="{BB962C8B-B14F-4D97-AF65-F5344CB8AC3E}">
        <p14:creationId xmlns:p14="http://schemas.microsoft.com/office/powerpoint/2010/main" val="12201561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dirty="0"/>
          </a:p>
        </p:txBody>
      </p:sp>
    </p:spTree>
    <p:extLst>
      <p:ext uri="{BB962C8B-B14F-4D97-AF65-F5344CB8AC3E}">
        <p14:creationId xmlns:p14="http://schemas.microsoft.com/office/powerpoint/2010/main" val="4700999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dirty="0"/>
          </a:p>
        </p:txBody>
      </p:sp>
    </p:spTree>
    <p:extLst>
      <p:ext uri="{BB962C8B-B14F-4D97-AF65-F5344CB8AC3E}">
        <p14:creationId xmlns:p14="http://schemas.microsoft.com/office/powerpoint/2010/main" val="8688069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dirty="0"/>
          </a:p>
        </p:txBody>
      </p:sp>
    </p:spTree>
    <p:extLst>
      <p:ext uri="{BB962C8B-B14F-4D97-AF65-F5344CB8AC3E}">
        <p14:creationId xmlns:p14="http://schemas.microsoft.com/office/powerpoint/2010/main" val="7124067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dirty="0"/>
          </a:p>
        </p:txBody>
      </p:sp>
    </p:spTree>
    <p:extLst>
      <p:ext uri="{BB962C8B-B14F-4D97-AF65-F5344CB8AC3E}">
        <p14:creationId xmlns:p14="http://schemas.microsoft.com/office/powerpoint/2010/main" val="15621006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dirty="0"/>
          </a:p>
        </p:txBody>
      </p:sp>
    </p:spTree>
    <p:extLst>
      <p:ext uri="{BB962C8B-B14F-4D97-AF65-F5344CB8AC3E}">
        <p14:creationId xmlns:p14="http://schemas.microsoft.com/office/powerpoint/2010/main" val="398206400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dirty="0"/>
          </a:p>
        </p:txBody>
      </p:sp>
    </p:spTree>
    <p:extLst>
      <p:ext uri="{BB962C8B-B14F-4D97-AF65-F5344CB8AC3E}">
        <p14:creationId xmlns:p14="http://schemas.microsoft.com/office/powerpoint/2010/main" val="9329511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dirty="0"/>
          </a:p>
        </p:txBody>
      </p:sp>
    </p:spTree>
    <p:extLst>
      <p:ext uri="{BB962C8B-B14F-4D97-AF65-F5344CB8AC3E}">
        <p14:creationId xmlns:p14="http://schemas.microsoft.com/office/powerpoint/2010/main" val="7948669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dirty="0"/>
          </a:p>
        </p:txBody>
      </p:sp>
    </p:spTree>
    <p:extLst>
      <p:ext uri="{BB962C8B-B14F-4D97-AF65-F5344CB8AC3E}">
        <p14:creationId xmlns:p14="http://schemas.microsoft.com/office/powerpoint/2010/main" val="386702613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dirty="0"/>
          </a:p>
        </p:txBody>
      </p:sp>
    </p:spTree>
    <p:extLst>
      <p:ext uri="{BB962C8B-B14F-4D97-AF65-F5344CB8AC3E}">
        <p14:creationId xmlns:p14="http://schemas.microsoft.com/office/powerpoint/2010/main" val="311132658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dirty="0"/>
          </a:p>
        </p:txBody>
      </p:sp>
    </p:spTree>
    <p:extLst>
      <p:ext uri="{BB962C8B-B14F-4D97-AF65-F5344CB8AC3E}">
        <p14:creationId xmlns:p14="http://schemas.microsoft.com/office/powerpoint/2010/main" val="109617978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dirty="0"/>
          </a:p>
        </p:txBody>
      </p:sp>
    </p:spTree>
    <p:extLst>
      <p:ext uri="{BB962C8B-B14F-4D97-AF65-F5344CB8AC3E}">
        <p14:creationId xmlns:p14="http://schemas.microsoft.com/office/powerpoint/2010/main" val="367572608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dirty="0"/>
          </a:p>
        </p:txBody>
      </p:sp>
    </p:spTree>
    <p:extLst>
      <p:ext uri="{BB962C8B-B14F-4D97-AF65-F5344CB8AC3E}">
        <p14:creationId xmlns:p14="http://schemas.microsoft.com/office/powerpoint/2010/main" val="306738934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dirty="0"/>
          </a:p>
        </p:txBody>
      </p:sp>
    </p:spTree>
    <p:extLst>
      <p:ext uri="{BB962C8B-B14F-4D97-AF65-F5344CB8AC3E}">
        <p14:creationId xmlns:p14="http://schemas.microsoft.com/office/powerpoint/2010/main" val="290460885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dirty="0"/>
          </a:p>
        </p:txBody>
      </p:sp>
    </p:spTree>
    <p:extLst>
      <p:ext uri="{BB962C8B-B14F-4D97-AF65-F5344CB8AC3E}">
        <p14:creationId xmlns:p14="http://schemas.microsoft.com/office/powerpoint/2010/main" val="403665553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dirty="0"/>
          </a:p>
        </p:txBody>
      </p:sp>
    </p:spTree>
    <p:extLst>
      <p:ext uri="{BB962C8B-B14F-4D97-AF65-F5344CB8AC3E}">
        <p14:creationId xmlns:p14="http://schemas.microsoft.com/office/powerpoint/2010/main" val="150813776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39</a:t>
            </a:fld>
            <a:endParaRPr lang="en-US" dirty="0"/>
          </a:p>
        </p:txBody>
      </p:sp>
    </p:spTree>
    <p:extLst>
      <p:ext uri="{BB962C8B-B14F-4D97-AF65-F5344CB8AC3E}">
        <p14:creationId xmlns:p14="http://schemas.microsoft.com/office/powerpoint/2010/main" val="395423417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40</a:t>
            </a:fld>
            <a:endParaRPr lang="en-US" dirty="0"/>
          </a:p>
        </p:txBody>
      </p:sp>
    </p:spTree>
    <p:extLst>
      <p:ext uri="{BB962C8B-B14F-4D97-AF65-F5344CB8AC3E}">
        <p14:creationId xmlns:p14="http://schemas.microsoft.com/office/powerpoint/2010/main" val="343562981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41</a:t>
            </a:fld>
            <a:endParaRPr lang="en-US" dirty="0"/>
          </a:p>
        </p:txBody>
      </p:sp>
    </p:spTree>
    <p:extLst>
      <p:ext uri="{BB962C8B-B14F-4D97-AF65-F5344CB8AC3E}">
        <p14:creationId xmlns:p14="http://schemas.microsoft.com/office/powerpoint/2010/main" val="363788946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42</a:t>
            </a:fld>
            <a:endParaRPr lang="en-US" dirty="0"/>
          </a:p>
        </p:txBody>
      </p:sp>
    </p:spTree>
    <p:extLst>
      <p:ext uri="{BB962C8B-B14F-4D97-AF65-F5344CB8AC3E}">
        <p14:creationId xmlns:p14="http://schemas.microsoft.com/office/powerpoint/2010/main" val="333025311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43</a:t>
            </a:fld>
            <a:endParaRPr lang="en-US" dirty="0"/>
          </a:p>
        </p:txBody>
      </p:sp>
    </p:spTree>
    <p:extLst>
      <p:ext uri="{BB962C8B-B14F-4D97-AF65-F5344CB8AC3E}">
        <p14:creationId xmlns:p14="http://schemas.microsoft.com/office/powerpoint/2010/main" val="27979953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11/27/2021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11/27/2021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11/27/2021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11/27/2021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comments" Target="../comments/comment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18308" y="3084310"/>
            <a:ext cx="5882401" cy="1034667"/>
          </a:xfrm>
          <a:prstGeom prst="rect">
            <a:avLst/>
          </a:prstGeom>
        </p:spPr>
      </p:pic>
      <p:sp>
        <p:nvSpPr>
          <p:cNvPr id="14" name="TextBox 13"/>
          <p:cNvSpPr txBox="1"/>
          <p:nvPr/>
        </p:nvSpPr>
        <p:spPr>
          <a:xfrm>
            <a:off x="187133" y="903966"/>
            <a:ext cx="5708227" cy="175432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Tajawal Medium" panose="00000600000000000000" pitchFamily="2" charset="-78"/>
              </a:rPr>
              <a:t>Managing People and Organizations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Ayman El-</a:t>
            </a:r>
            <a:r>
              <a:rPr kumimoji="0" lang="en-US" sz="2000" b="0"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Moesrawy</a:t>
            </a:r>
            <a:endParaRPr kumimoji="0" lang="en-US" sz="20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11</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endParaRPr>
          </a:p>
        </p:txBody>
      </p:sp>
      <p:sp>
        <p:nvSpPr>
          <p:cNvPr id="16" name="TextBox 15"/>
          <p:cNvSpPr txBox="1"/>
          <p:nvPr/>
        </p:nvSpPr>
        <p:spPr>
          <a:xfrm>
            <a:off x="6448294" y="3124589"/>
            <a:ext cx="5708823"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 8. Decision Making and Problem Solving (Part2)</a:t>
            </a:r>
          </a:p>
        </p:txBody>
      </p:sp>
      <p:sp>
        <p:nvSpPr>
          <p:cNvPr id="15" name="TextBox 14">
            <a:extLst>
              <a:ext uri="{FF2B5EF4-FFF2-40B4-BE49-F238E27FC236}">
                <a16:creationId xmlns:a16="http://schemas.microsoft.com/office/drawing/2014/main" id="{2C2C532D-5EEB-4911-B57F-FB3E04E9519E}"/>
              </a:ext>
            </a:extLst>
          </p:cNvPr>
          <p:cNvSpPr txBox="1"/>
          <p:nvPr/>
        </p:nvSpPr>
        <p:spPr>
          <a:xfrm>
            <a:off x="266156" y="616610"/>
            <a:ext cx="6182138"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MGM603</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4358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 8 </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2048606" y="2071320"/>
            <a:ext cx="9902229" cy="2862322"/>
          </a:xfrm>
          <a:prstGeom prst="rect">
            <a:avLst/>
          </a:prstGeom>
          <a:noFill/>
        </p:spPr>
        <p:txBody>
          <a:bodyPr wrap="square">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Describe the nature of decision making and distinguish it from problem solving.</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Discuss the rational approach to decision making.</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Identify and discuss the primary behavioral aspects of decision making.</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Discuss group decision making in organizations.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Discuss the nature of creativity and relate it to decision making and problem solving.</a:t>
            </a:r>
          </a:p>
        </p:txBody>
      </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Learning Outcomes</a:t>
            </a:r>
          </a:p>
        </p:txBody>
      </p:sp>
    </p:spTree>
    <p:extLst>
      <p:ext uri="{BB962C8B-B14F-4D97-AF65-F5344CB8AC3E}">
        <p14:creationId xmlns:p14="http://schemas.microsoft.com/office/powerpoint/2010/main" val="23348127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 8 </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09279" y="1898227"/>
            <a:ext cx="9902229" cy="3477875"/>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This chapter describes </a:t>
            </a:r>
            <a:r>
              <a:rPr kumimoji="0" lang="en-US" sz="2000" b="0"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many different perspectives of decision making</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We start by examining the </a:t>
            </a:r>
            <a:r>
              <a:rPr kumimoji="0" lang="en-US" sz="2000" b="0"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nature of decision making and distinguishing it from problem solving.</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Next</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we describe several different approaches to understanding the decision-making process. We then identify and discuss related behavioral aspects of decision making.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Next we discuss the major elements of group decision making.</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Finally, we discuss creativity, a key ingredient in many effective decisions..</a:t>
            </a:r>
          </a:p>
        </p:txBody>
      </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Sequence of the  chapter </a:t>
            </a:r>
          </a:p>
        </p:txBody>
      </p:sp>
    </p:spTree>
    <p:extLst>
      <p:ext uri="{BB962C8B-B14F-4D97-AF65-F5344CB8AC3E}">
        <p14:creationId xmlns:p14="http://schemas.microsoft.com/office/powerpoint/2010/main" val="25728944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An Integrated Approach to Decision Making</a:t>
            </a:r>
          </a:p>
          <a:p>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4281762945"/>
              </p:ext>
            </p:extLst>
          </p:nvPr>
        </p:nvGraphicFramePr>
        <p:xfrm>
          <a:off x="1630018" y="1953261"/>
          <a:ext cx="10442658" cy="3931920"/>
        </p:xfrm>
        <a:graphic>
          <a:graphicData uri="http://schemas.openxmlformats.org/drawingml/2006/table">
            <a:tbl>
              <a:tblPr firstRow="1" bandRow="1">
                <a:tableStyleId>{5C22544A-7EE6-4342-B048-85BDC9FD1C3A}</a:tableStyleId>
              </a:tblPr>
              <a:tblGrid>
                <a:gridCol w="1573130">
                  <a:extLst>
                    <a:ext uri="{9D8B030D-6E8A-4147-A177-3AD203B41FA5}">
                      <a16:colId xmlns:a16="http://schemas.microsoft.com/office/drawing/2014/main" val="2794518856"/>
                    </a:ext>
                  </a:extLst>
                </a:gridCol>
                <a:gridCol w="8869528">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An Integrated Approach to Decision Making</a:t>
                      </a:r>
                    </a:p>
                    <a:p>
                      <a:pPr algn="just"/>
                      <a:endParaRPr lang="en-US" b="1" u="sng" dirty="0">
                        <a:solidFill>
                          <a:schemeClr val="tx1"/>
                        </a:solidFill>
                      </a:endParaRPr>
                    </a:p>
                  </a:txBody>
                  <a:tcPr>
                    <a:noFill/>
                  </a:tcPr>
                </a:tc>
                <a:tc>
                  <a:txBody>
                    <a:bodyPr/>
                    <a:lstStyle/>
                    <a:p>
                      <a:pPr marL="285750" indent="-285750" algn="just">
                        <a:buFont typeface="Wingdings" panose="05000000000000000000" pitchFamily="2" charset="2"/>
                        <a:buChar char="§"/>
                      </a:pPr>
                      <a:r>
                        <a:rPr lang="en-US" b="0" i="0" dirty="0">
                          <a:solidFill>
                            <a:srgbClr val="3F3F3F"/>
                          </a:solidFill>
                          <a:effectLst/>
                          <a:latin typeface="Cordale"/>
                        </a:rPr>
                        <a:t>Because of the </a:t>
                      </a:r>
                      <a:r>
                        <a:rPr lang="en-US" b="1" i="0" dirty="0">
                          <a:solidFill>
                            <a:srgbClr val="3F3F3F"/>
                          </a:solidFill>
                          <a:effectLst/>
                          <a:latin typeface="Cordale"/>
                        </a:rPr>
                        <a:t>unrealistic demands of the rational approach and the limited, short-term orientation of the behavioral approach, neither is entirely satisfactory</a:t>
                      </a:r>
                      <a:r>
                        <a:rPr lang="en-US" b="0" i="0" dirty="0">
                          <a:solidFill>
                            <a:srgbClr val="3F3F3F"/>
                          </a:solidFill>
                          <a:effectLst/>
                          <a:latin typeface="Cordale"/>
                        </a:rPr>
                        <a:t>. However, the worthwhile features of each can be combined into a practical approach to decision making, shown in </a:t>
                      </a:r>
                      <a:r>
                        <a:rPr lang="en-US" b="1" i="0" dirty="0">
                          <a:solidFill>
                            <a:srgbClr val="575757"/>
                          </a:solidFill>
                          <a:effectLst/>
                          <a:latin typeface="Open-sans"/>
                        </a:rPr>
                        <a:t>Figure 8.4</a:t>
                      </a:r>
                      <a:r>
                        <a:rPr lang="en-US" b="0" i="0" dirty="0">
                          <a:solidFill>
                            <a:srgbClr val="3F3F3F"/>
                          </a:solidFill>
                          <a:effectLst/>
                          <a:latin typeface="Cordale"/>
                        </a:rPr>
                        <a:t>. </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The steps in this process are the same as in the rational approach; however, the conditions recognized by the behavioral approach are added to provide a more realistic process. </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FF0000"/>
                          </a:solidFill>
                          <a:effectLst/>
                          <a:latin typeface="Cordale"/>
                        </a:rPr>
                        <a:t>For example, </a:t>
                      </a:r>
                      <a:r>
                        <a:rPr lang="en-US" b="0" i="0" dirty="0">
                          <a:solidFill>
                            <a:srgbClr val="3F3F3F"/>
                          </a:solidFill>
                          <a:effectLst/>
                          <a:latin typeface="Cordale"/>
                        </a:rPr>
                        <a:t>the integrated approach suggests that rather than generating all alternatives, the decision maker should try to go beyond rules of thumb and satisficing limitations and generate as many alternatives as time, money, and other practicalities of the situation allow. In this synthesis of the two other approaches, the rational approach provides an analytical framework for making decisions, whereas the behavioral approach provides a moderating influence.</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7981283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An Integrated Approach to Decision Making</a:t>
            </a:r>
          </a:p>
          <a:p>
            <a:br>
              <a:rPr lang="en-US" dirty="0"/>
            </a:br>
            <a:br>
              <a:rPr lang="en-US" dirty="0"/>
            </a:br>
            <a:endParaRPr lang="en-US" sz="1800" b="1" dirty="0">
              <a:solidFill>
                <a:srgbClr val="C1510A"/>
              </a:solidFill>
              <a:effectLst/>
              <a:latin typeface="Helvetica" panose="020B0604020202020204" pitchFamily="34" charset="0"/>
            </a:endParaRPr>
          </a:p>
        </p:txBody>
      </p:sp>
      <p:pic>
        <p:nvPicPr>
          <p:cNvPr id="10" name="Picture 9">
            <a:extLst>
              <a:ext uri="{FF2B5EF4-FFF2-40B4-BE49-F238E27FC236}">
                <a16:creationId xmlns:a16="http://schemas.microsoft.com/office/drawing/2014/main" id="{31CEADA0-D709-4BDF-9A24-C857D1EAB545}"/>
              </a:ext>
            </a:extLst>
          </p:cNvPr>
          <p:cNvPicPr>
            <a:picLocks noChangeAspect="1"/>
          </p:cNvPicPr>
          <p:nvPr/>
        </p:nvPicPr>
        <p:blipFill>
          <a:blip r:embed="rId7"/>
          <a:stretch>
            <a:fillRect/>
          </a:stretch>
        </p:blipFill>
        <p:spPr>
          <a:xfrm>
            <a:off x="3595209" y="1876930"/>
            <a:ext cx="8485216" cy="4180152"/>
          </a:xfrm>
          <a:prstGeom prst="rect">
            <a:avLst/>
          </a:prstGeom>
        </p:spPr>
      </p:pic>
      <p:sp>
        <p:nvSpPr>
          <p:cNvPr id="16" name="TextBox 15">
            <a:extLst>
              <a:ext uri="{FF2B5EF4-FFF2-40B4-BE49-F238E27FC236}">
                <a16:creationId xmlns:a16="http://schemas.microsoft.com/office/drawing/2014/main" id="{C196969D-E3CD-4239-9FDF-20E0A78CEE5F}"/>
              </a:ext>
            </a:extLst>
          </p:cNvPr>
          <p:cNvSpPr txBox="1"/>
          <p:nvPr/>
        </p:nvSpPr>
        <p:spPr>
          <a:xfrm>
            <a:off x="337827" y="2231067"/>
            <a:ext cx="3257382" cy="2862322"/>
          </a:xfrm>
          <a:prstGeom prst="rect">
            <a:avLst/>
          </a:prstGeom>
          <a:solidFill>
            <a:srgbClr val="FFC000"/>
          </a:solidFill>
        </p:spPr>
        <p:txBody>
          <a:bodyPr wrap="square">
            <a:spAutoFit/>
          </a:bodyPr>
          <a:lstStyle/>
          <a:p>
            <a:pPr algn="just"/>
            <a:r>
              <a:rPr lang="en-US" b="0" i="1" dirty="0">
                <a:solidFill>
                  <a:srgbClr val="3F3F3F"/>
                </a:solidFill>
                <a:effectLst/>
                <a:latin typeface="Cordale"/>
              </a:rPr>
              <a:t>The practical model applies some of the conditions recognized by the behavioral approach to the rational approach to decision making. Although similar to the rational model, the practical approach recognizes personal limitations at each point (or step) in the process.</a:t>
            </a:r>
            <a:endParaRPr lang="en-US" i="1" dirty="0"/>
          </a:p>
        </p:txBody>
      </p:sp>
    </p:spTree>
    <p:extLst>
      <p:ext uri="{BB962C8B-B14F-4D97-AF65-F5344CB8AC3E}">
        <p14:creationId xmlns:p14="http://schemas.microsoft.com/office/powerpoint/2010/main" val="9199605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An Integrated Approach to Decision Making</a:t>
            </a:r>
          </a:p>
          <a:p>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2764921913"/>
              </p:ext>
            </p:extLst>
          </p:nvPr>
        </p:nvGraphicFramePr>
        <p:xfrm>
          <a:off x="1630018" y="1953261"/>
          <a:ext cx="10442658" cy="3383280"/>
        </p:xfrm>
        <a:graphic>
          <a:graphicData uri="http://schemas.openxmlformats.org/drawingml/2006/table">
            <a:tbl>
              <a:tblPr firstRow="1" bandRow="1">
                <a:tableStyleId>{5C22544A-7EE6-4342-B048-85BDC9FD1C3A}</a:tableStyleId>
              </a:tblPr>
              <a:tblGrid>
                <a:gridCol w="1573130">
                  <a:extLst>
                    <a:ext uri="{9D8B030D-6E8A-4147-A177-3AD203B41FA5}">
                      <a16:colId xmlns:a16="http://schemas.microsoft.com/office/drawing/2014/main" val="2794518856"/>
                    </a:ext>
                  </a:extLst>
                </a:gridCol>
                <a:gridCol w="8869528">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An Integrated Approach to Decision Making</a:t>
                      </a:r>
                    </a:p>
                    <a:p>
                      <a:pPr algn="just"/>
                      <a:endParaRPr lang="en-US" b="1" u="sng" dirty="0">
                        <a:solidFill>
                          <a:schemeClr val="tx1"/>
                        </a:solidFill>
                      </a:endParaRPr>
                    </a:p>
                  </a:txBody>
                  <a:tcPr>
                    <a:noFill/>
                  </a:tcPr>
                </a:tc>
                <a:tc>
                  <a:txBody>
                    <a:bodyPr/>
                    <a:lstStyle/>
                    <a:p>
                      <a:pPr marL="285750" indent="-285750" algn="just">
                        <a:buFont typeface="Wingdings" panose="05000000000000000000" pitchFamily="2" charset="2"/>
                        <a:buChar char="§"/>
                      </a:pPr>
                      <a:r>
                        <a:rPr lang="en-US" b="0" i="0" dirty="0">
                          <a:solidFill>
                            <a:srgbClr val="3F3F3F"/>
                          </a:solidFill>
                          <a:effectLst/>
                          <a:latin typeface="Cordale"/>
                        </a:rPr>
                        <a:t>In practice, </a:t>
                      </a:r>
                      <a:r>
                        <a:rPr lang="en-US" b="1" i="0" dirty="0">
                          <a:solidFill>
                            <a:srgbClr val="3F3F3F"/>
                          </a:solidFill>
                          <a:effectLst/>
                          <a:latin typeface="Cordale"/>
                        </a:rPr>
                        <a:t>decision makers use some hybrid of the rational, behavioral, and integrated approaches</a:t>
                      </a:r>
                      <a:r>
                        <a:rPr lang="en-US" b="0" i="0" dirty="0">
                          <a:solidFill>
                            <a:srgbClr val="3F3F3F"/>
                          </a:solidFill>
                          <a:effectLst/>
                          <a:latin typeface="Cordale"/>
                        </a:rPr>
                        <a:t> to make the tough day-to-day decisions in running organizations.</a:t>
                      </a:r>
                    </a:p>
                    <a:p>
                      <a:pPr marL="285750" indent="-285750" algn="just">
                        <a:buFont typeface="Wingdings" panose="05000000000000000000" pitchFamily="2" charset="2"/>
                        <a:buChar char="§"/>
                      </a:pPr>
                      <a:r>
                        <a:rPr lang="en-US" b="0" i="0" dirty="0">
                          <a:solidFill>
                            <a:srgbClr val="3F3F3F"/>
                          </a:solidFill>
                          <a:effectLst/>
                          <a:latin typeface="Cordale"/>
                        </a:rPr>
                        <a:t> Some decision makers use </a:t>
                      </a:r>
                      <a:r>
                        <a:rPr lang="en-US" b="1" i="0" dirty="0">
                          <a:solidFill>
                            <a:srgbClr val="3F3F3F"/>
                          </a:solidFill>
                          <a:effectLst/>
                          <a:latin typeface="Cordale"/>
                        </a:rPr>
                        <a:t>a methodical process of gathering as much information as possible, developing and evaluating alternatives, and seeking advice from knowledgeable people before making a decision. </a:t>
                      </a:r>
                    </a:p>
                    <a:p>
                      <a:pPr marL="285750" indent="-285750" algn="just">
                        <a:buFont typeface="Wingdings" panose="05000000000000000000" pitchFamily="2" charset="2"/>
                        <a:buChar char="§"/>
                      </a:pPr>
                      <a:r>
                        <a:rPr lang="en-US" b="0" i="0" dirty="0">
                          <a:solidFill>
                            <a:srgbClr val="3F3F3F"/>
                          </a:solidFill>
                          <a:effectLst/>
                          <a:latin typeface="Cordale"/>
                        </a:rPr>
                        <a:t>Others fly from one decision to another</a:t>
                      </a:r>
                      <a:r>
                        <a:rPr lang="en-US" b="1" i="0" dirty="0">
                          <a:solidFill>
                            <a:srgbClr val="3F3F3F"/>
                          </a:solidFill>
                          <a:effectLst/>
                          <a:latin typeface="Cordale"/>
                        </a:rPr>
                        <a:t>, making seemingly hasty decisions and barking out orders to subordinates. </a:t>
                      </a:r>
                    </a:p>
                    <a:p>
                      <a:pPr marL="285750" indent="-285750" algn="just">
                        <a:buFont typeface="Wingdings" panose="05000000000000000000" pitchFamily="2" charset="2"/>
                        <a:buChar char="§"/>
                      </a:pPr>
                      <a:r>
                        <a:rPr lang="en-US" b="0" i="0" dirty="0">
                          <a:solidFill>
                            <a:srgbClr val="3F3F3F"/>
                          </a:solidFill>
                          <a:effectLst/>
                          <a:latin typeface="Cordale"/>
                        </a:rPr>
                        <a:t>The second group would seem not to use much information or a rational approach to making decisions.</a:t>
                      </a:r>
                    </a:p>
                    <a:p>
                      <a:pPr marL="285750" indent="-285750" algn="just">
                        <a:buFont typeface="Wingdings" panose="05000000000000000000" pitchFamily="2" charset="2"/>
                        <a:buChar char="§"/>
                      </a:pPr>
                      <a:r>
                        <a:rPr lang="en-US" b="0" i="0" dirty="0">
                          <a:solidFill>
                            <a:srgbClr val="3F3F3F"/>
                          </a:solidFill>
                          <a:effectLst/>
                          <a:latin typeface="Cordale"/>
                        </a:rPr>
                        <a:t> Recent research, however, has shown that managers who make decisions very quickly probably are using just as much, or more, information and generating and evaluating as many alternatives as slower, more methodical decision makers.</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8948180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Group Decision Making in Organizations</a:t>
            </a:r>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3625118657"/>
              </p:ext>
            </p:extLst>
          </p:nvPr>
        </p:nvGraphicFramePr>
        <p:xfrm>
          <a:off x="1630018" y="1953261"/>
          <a:ext cx="10442658" cy="2286000"/>
        </p:xfrm>
        <a:graphic>
          <a:graphicData uri="http://schemas.openxmlformats.org/drawingml/2006/table">
            <a:tbl>
              <a:tblPr firstRow="1" bandRow="1">
                <a:tableStyleId>{5C22544A-7EE6-4342-B048-85BDC9FD1C3A}</a:tableStyleId>
              </a:tblPr>
              <a:tblGrid>
                <a:gridCol w="1573130">
                  <a:extLst>
                    <a:ext uri="{9D8B030D-6E8A-4147-A177-3AD203B41FA5}">
                      <a16:colId xmlns:a16="http://schemas.microsoft.com/office/drawing/2014/main" val="2794518856"/>
                    </a:ext>
                  </a:extLst>
                </a:gridCol>
                <a:gridCol w="8869528">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Group Decision Making in Organizations</a:t>
                      </a:r>
                      <a:br>
                        <a:rPr lang="en-US" b="1" u="sng" dirty="0">
                          <a:solidFill>
                            <a:schemeClr val="tx1"/>
                          </a:solidFill>
                        </a:rPr>
                      </a:br>
                      <a:br>
                        <a:rPr lang="en-US" b="1" u="sng" dirty="0">
                          <a:solidFill>
                            <a:schemeClr val="tx1"/>
                          </a:solidFill>
                        </a:rPr>
                      </a:br>
                      <a:endParaRPr lang="en-US" b="1" u="sng" dirty="0">
                        <a:solidFill>
                          <a:schemeClr val="tx1"/>
                        </a:solidFill>
                      </a:endParaRPr>
                    </a:p>
                    <a:p>
                      <a:pPr algn="just"/>
                      <a:endParaRPr lang="en-US" b="1" u="sng" dirty="0">
                        <a:solidFill>
                          <a:schemeClr val="tx1"/>
                        </a:solidFill>
                      </a:endParaRPr>
                    </a:p>
                  </a:txBody>
                  <a:tcPr>
                    <a:noFill/>
                  </a:tcPr>
                </a:tc>
                <a:tc>
                  <a:txBody>
                    <a:bodyPr/>
                    <a:lstStyle/>
                    <a:p>
                      <a:pPr marL="285750" indent="-285750" algn="just">
                        <a:buFont typeface="Wingdings" panose="05000000000000000000" pitchFamily="2" charset="2"/>
                        <a:buChar char="§"/>
                      </a:pPr>
                      <a:r>
                        <a:rPr lang="en-US" b="0" i="0" dirty="0">
                          <a:solidFill>
                            <a:srgbClr val="3F3F3F"/>
                          </a:solidFill>
                          <a:effectLst/>
                          <a:latin typeface="Cordale"/>
                        </a:rPr>
                        <a:t>As we discussed in Chapter 7, people in organizations work in a variety of groups—formal and informal, permanent and temporary, various kinds of teams. Most of these groups make decisions that affect the welfare of the organization and the people in it.</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 Therefore, we need to consider group decision making. </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The primary elements we will discuss are group polarization, groupthink, and group problem-solving methods.</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9967739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4" y="1565887"/>
            <a:ext cx="8807087" cy="1477328"/>
          </a:xfrm>
          <a:prstGeom prst="rect">
            <a:avLst/>
          </a:prstGeom>
          <a:noFill/>
        </p:spPr>
        <p:txBody>
          <a:bodyPr wrap="square">
            <a:spAutoFit/>
          </a:bodyPr>
          <a:lstStyle/>
          <a:p>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Group Decision Making in Organizations  - </a:t>
            </a:r>
            <a:r>
              <a:rPr lang="en-US" b="1" dirty="0">
                <a:solidFill>
                  <a:srgbClr val="C1510A"/>
                </a:solidFill>
                <a:effectLst/>
                <a:latin typeface="Helvetica" panose="020B0604020202020204" pitchFamily="34" charset="0"/>
              </a:rPr>
              <a:t>Group Polarization</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2302879081"/>
              </p:ext>
            </p:extLst>
          </p:nvPr>
        </p:nvGraphicFramePr>
        <p:xfrm>
          <a:off x="1630018" y="1953261"/>
          <a:ext cx="10442658" cy="3657600"/>
        </p:xfrm>
        <a:graphic>
          <a:graphicData uri="http://schemas.openxmlformats.org/drawingml/2006/table">
            <a:tbl>
              <a:tblPr firstRow="1" bandRow="1">
                <a:tableStyleId>{5C22544A-7EE6-4342-B048-85BDC9FD1C3A}</a:tableStyleId>
              </a:tblPr>
              <a:tblGrid>
                <a:gridCol w="1573130">
                  <a:extLst>
                    <a:ext uri="{9D8B030D-6E8A-4147-A177-3AD203B41FA5}">
                      <a16:colId xmlns:a16="http://schemas.microsoft.com/office/drawing/2014/main" val="2794518856"/>
                    </a:ext>
                  </a:extLst>
                </a:gridCol>
                <a:gridCol w="8869528">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Group Polarization</a:t>
                      </a:r>
                    </a:p>
                    <a:p>
                      <a:pPr algn="just"/>
                      <a:endParaRPr lang="en-US" b="1" u="sng" dirty="0">
                        <a:solidFill>
                          <a:schemeClr val="tx1"/>
                        </a:solidFill>
                      </a:endParaRPr>
                    </a:p>
                  </a:txBody>
                  <a:tcPr>
                    <a:noFill/>
                  </a:tcPr>
                </a:tc>
                <a:tc>
                  <a:txBody>
                    <a:bodyPr/>
                    <a:lstStyle/>
                    <a:p>
                      <a:pPr marL="0" indent="0" algn="just">
                        <a:buFontTx/>
                        <a:buNone/>
                      </a:pPr>
                      <a:r>
                        <a:rPr lang="en-US" b="1" i="0" u="sng" dirty="0">
                          <a:solidFill>
                            <a:srgbClr val="3F3F3F"/>
                          </a:solidFill>
                          <a:effectLst/>
                          <a:latin typeface="Cordale"/>
                        </a:rPr>
                        <a:t>Group Polarization:</a:t>
                      </a:r>
                    </a:p>
                    <a:p>
                      <a:pPr marL="0" indent="0" algn="just">
                        <a:buFontTx/>
                        <a:buNone/>
                      </a:pPr>
                      <a:endParaRPr lang="en-US" b="1" i="0" u="sng" dirty="0">
                        <a:solidFill>
                          <a:srgbClr val="3F3F3F"/>
                        </a:solidFill>
                        <a:effectLst/>
                        <a:latin typeface="Cordale"/>
                      </a:endParaRPr>
                    </a:p>
                    <a:p>
                      <a:pPr marL="285750" indent="-285750" algn="just">
                        <a:buFont typeface="Wingdings" panose="05000000000000000000" pitchFamily="2" charset="2"/>
                        <a:buChar char="§"/>
                      </a:pPr>
                      <a:r>
                        <a:rPr lang="en-US" b="1" i="0" dirty="0">
                          <a:solidFill>
                            <a:srgbClr val="3F3F3F"/>
                          </a:solidFill>
                          <a:effectLst/>
                          <a:latin typeface="Cordale"/>
                        </a:rPr>
                        <a:t>Members’ attitudes and opinions </a:t>
                      </a:r>
                      <a:r>
                        <a:rPr lang="en-US" b="0" i="0" dirty="0">
                          <a:solidFill>
                            <a:srgbClr val="3F3F3F"/>
                          </a:solidFill>
                          <a:effectLst/>
                          <a:latin typeface="Cordale"/>
                        </a:rPr>
                        <a:t>with respect to an issue or a solution may change during group discussion. </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Some studies of </a:t>
                      </a:r>
                      <a:r>
                        <a:rPr lang="en-US" b="1" i="0" dirty="0">
                          <a:solidFill>
                            <a:srgbClr val="3F3F3F"/>
                          </a:solidFill>
                          <a:effectLst/>
                          <a:latin typeface="Cordale"/>
                        </a:rPr>
                        <a:t>this tendency have showed the change to be a fairly consistent movement toward a more risky solution</a:t>
                      </a:r>
                      <a:r>
                        <a:rPr lang="en-US" b="0" i="0" dirty="0">
                          <a:solidFill>
                            <a:srgbClr val="3F3F3F"/>
                          </a:solidFill>
                          <a:effectLst/>
                          <a:latin typeface="Cordale"/>
                        </a:rPr>
                        <a:t>, called “</a:t>
                      </a:r>
                      <a:r>
                        <a:rPr lang="en-US" b="1" i="0" dirty="0">
                          <a:solidFill>
                            <a:srgbClr val="3F3F3F"/>
                          </a:solidFill>
                          <a:effectLst/>
                          <a:latin typeface="Cordale"/>
                        </a:rPr>
                        <a:t>risky shift.”</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 Other studies and analyses have revealed that the group-induced shift is not always toward more risk; the group is just as likely to move toward a more conservative view.</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 Generally, group polarization occurs when the average of the group members’ post-discussion attitudes tends to be more extreme than average pre-discussion attitudes.</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1540013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4" y="1565887"/>
            <a:ext cx="8807087" cy="1477328"/>
          </a:xfrm>
          <a:prstGeom prst="rect">
            <a:avLst/>
          </a:prstGeom>
          <a:noFill/>
        </p:spPr>
        <p:txBody>
          <a:bodyPr wrap="square">
            <a:spAutoFit/>
          </a:bodyPr>
          <a:lstStyle/>
          <a:p>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Group Decision Making in Organizations  - </a:t>
            </a:r>
            <a:r>
              <a:rPr lang="en-US" b="1" dirty="0">
                <a:solidFill>
                  <a:srgbClr val="C1510A"/>
                </a:solidFill>
                <a:effectLst/>
                <a:latin typeface="Helvetica" panose="020B0604020202020204" pitchFamily="34" charset="0"/>
              </a:rPr>
              <a:t>Group Polarization</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87954125"/>
              </p:ext>
            </p:extLst>
          </p:nvPr>
        </p:nvGraphicFramePr>
        <p:xfrm>
          <a:off x="1630017" y="1898657"/>
          <a:ext cx="10190922" cy="3657600"/>
        </p:xfrm>
        <a:graphic>
          <a:graphicData uri="http://schemas.openxmlformats.org/drawingml/2006/table">
            <a:tbl>
              <a:tblPr firstRow="1" bandRow="1">
                <a:tableStyleId>{5C22544A-7EE6-4342-B048-85BDC9FD1C3A}</a:tableStyleId>
              </a:tblPr>
              <a:tblGrid>
                <a:gridCol w="1370867">
                  <a:extLst>
                    <a:ext uri="{9D8B030D-6E8A-4147-A177-3AD203B41FA5}">
                      <a16:colId xmlns:a16="http://schemas.microsoft.com/office/drawing/2014/main" val="2794518856"/>
                    </a:ext>
                  </a:extLst>
                </a:gridCol>
                <a:gridCol w="8820055">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Group Polarization</a:t>
                      </a:r>
                    </a:p>
                    <a:p>
                      <a:pPr algn="just"/>
                      <a:endParaRPr lang="en-US" b="1" u="sng" dirty="0">
                        <a:solidFill>
                          <a:schemeClr val="tx1"/>
                        </a:solidFill>
                      </a:endParaRPr>
                    </a:p>
                  </a:txBody>
                  <a:tcPr>
                    <a:noFill/>
                  </a:tcPr>
                </a:tc>
                <a:tc>
                  <a:txBody>
                    <a:bodyPr/>
                    <a:lstStyle/>
                    <a:p>
                      <a:pPr marL="0" indent="0" algn="just">
                        <a:buFontTx/>
                        <a:buNone/>
                      </a:pPr>
                      <a:r>
                        <a:rPr lang="en-US" b="1" i="0" u="sng" dirty="0">
                          <a:solidFill>
                            <a:srgbClr val="3F3F3F"/>
                          </a:solidFill>
                          <a:effectLst/>
                          <a:latin typeface="Cordale"/>
                        </a:rPr>
                        <a:t>Group Polarization: </a:t>
                      </a:r>
                      <a:r>
                        <a:rPr lang="en-US" b="0" i="1" u="sng" dirty="0">
                          <a:solidFill>
                            <a:srgbClr val="3F3F3F"/>
                          </a:solidFill>
                          <a:effectLst/>
                          <a:latin typeface="Cordale"/>
                        </a:rPr>
                        <a:t>The tendency for a group’s average post-discussion attitudes to be more extreme than its average pre-discussion attitudes</a:t>
                      </a:r>
                      <a:r>
                        <a:rPr lang="en-US" b="0" i="1" u="none" dirty="0">
                          <a:solidFill>
                            <a:srgbClr val="3F3F3F"/>
                          </a:solidFill>
                          <a:effectLst/>
                          <a:latin typeface="Cordale"/>
                        </a:rPr>
                        <a:t>.</a:t>
                      </a:r>
                    </a:p>
                    <a:p>
                      <a:pPr marL="0" indent="0" algn="just">
                        <a:buFontTx/>
                        <a:buNone/>
                      </a:pPr>
                      <a:endParaRPr lang="en-US" b="1" i="0" u="sng"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Several features of group discussion contribute to polarization.</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When individuals discover during group discussion that others share their opinions, they may become </a:t>
                      </a:r>
                      <a:r>
                        <a:rPr lang="en-US" b="1" i="0" dirty="0">
                          <a:solidFill>
                            <a:srgbClr val="3F3F3F"/>
                          </a:solidFill>
                          <a:effectLst/>
                          <a:latin typeface="Cordale"/>
                        </a:rPr>
                        <a:t>more confident about their opinions</a:t>
                      </a:r>
                      <a:r>
                        <a:rPr lang="en-US" b="0" i="0" dirty="0">
                          <a:solidFill>
                            <a:srgbClr val="3F3F3F"/>
                          </a:solidFill>
                          <a:effectLst/>
                          <a:latin typeface="Cordale"/>
                        </a:rPr>
                        <a:t>, resulting in a </a:t>
                      </a:r>
                      <a:r>
                        <a:rPr lang="en-US" b="1" i="0" dirty="0">
                          <a:solidFill>
                            <a:srgbClr val="3F3F3F"/>
                          </a:solidFill>
                          <a:effectLst/>
                          <a:latin typeface="Cordale"/>
                        </a:rPr>
                        <a:t>more extreme view</a:t>
                      </a:r>
                      <a:r>
                        <a:rPr lang="en-US" b="0" i="0" dirty="0">
                          <a:solidFill>
                            <a:srgbClr val="3F3F3F"/>
                          </a:solidFill>
                          <a:effectLst/>
                          <a:latin typeface="Cordale"/>
                        </a:rPr>
                        <a:t>.</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1" i="0" dirty="0">
                          <a:solidFill>
                            <a:srgbClr val="3F3F3F"/>
                          </a:solidFill>
                          <a:effectLst/>
                          <a:latin typeface="Cordale"/>
                        </a:rPr>
                        <a:t>Persuasive arguments </a:t>
                      </a:r>
                      <a:r>
                        <a:rPr lang="en-US" b="0" i="0" dirty="0">
                          <a:solidFill>
                            <a:srgbClr val="3F3F3F"/>
                          </a:solidFill>
                          <a:effectLst/>
                          <a:latin typeface="Cordale"/>
                        </a:rPr>
                        <a:t>also can </a:t>
                      </a:r>
                      <a:r>
                        <a:rPr lang="en-US" b="1" i="0" dirty="0">
                          <a:solidFill>
                            <a:srgbClr val="3F3F3F"/>
                          </a:solidFill>
                          <a:effectLst/>
                          <a:latin typeface="Cordale"/>
                        </a:rPr>
                        <a:t>encourage polarization</a:t>
                      </a:r>
                      <a:r>
                        <a:rPr lang="en-US" b="0" i="0" dirty="0">
                          <a:solidFill>
                            <a:srgbClr val="3F3F3F"/>
                          </a:solidFill>
                          <a:effectLst/>
                          <a:latin typeface="Cordale"/>
                        </a:rPr>
                        <a:t>. If members who strongly support a particular position are able to express themselves </a:t>
                      </a:r>
                      <a:r>
                        <a:rPr lang="en-US" b="1" i="0" dirty="0">
                          <a:solidFill>
                            <a:srgbClr val="3F3F3F"/>
                          </a:solidFill>
                          <a:effectLst/>
                          <a:latin typeface="Cordale"/>
                        </a:rPr>
                        <a:t>cogently in the discussion</a:t>
                      </a:r>
                      <a:r>
                        <a:rPr lang="en-US" b="0" i="0" dirty="0">
                          <a:solidFill>
                            <a:srgbClr val="3F3F3F"/>
                          </a:solidFill>
                          <a:effectLst/>
                          <a:latin typeface="Cordale"/>
                        </a:rPr>
                        <a:t>, less avid supporters of the position may become convinced that it is correct. </a:t>
                      </a:r>
                    </a:p>
                    <a:p>
                      <a:pPr marL="285750" indent="-285750" algn="just">
                        <a:buFont typeface="Wingdings" panose="05000000000000000000" pitchFamily="2" charset="2"/>
                        <a:buChar char="§"/>
                      </a:pPr>
                      <a:endParaRPr lang="en-US" b="0" i="0" dirty="0">
                        <a:solidFill>
                          <a:srgbClr val="3F3F3F"/>
                        </a:solidFill>
                        <a:effectLst/>
                        <a:latin typeface="Cordale"/>
                      </a:endParaRPr>
                    </a:p>
                    <a:p>
                      <a:pPr marL="0" indent="0" algn="just">
                        <a:buFont typeface="Wingdings" panose="05000000000000000000" pitchFamily="2" charset="2"/>
                        <a:buNone/>
                      </a:pPr>
                      <a:endParaRPr lang="en-US" b="0" i="0" dirty="0">
                        <a:solidFill>
                          <a:srgbClr val="3F3F3F"/>
                        </a:solidFill>
                        <a:effectLst/>
                        <a:latin typeface="Cordale"/>
                      </a:endParaRP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8603109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4" y="1565887"/>
            <a:ext cx="8807087" cy="1477328"/>
          </a:xfrm>
          <a:prstGeom prst="rect">
            <a:avLst/>
          </a:prstGeom>
          <a:noFill/>
        </p:spPr>
        <p:txBody>
          <a:bodyPr wrap="square">
            <a:spAutoFit/>
          </a:bodyPr>
          <a:lstStyle/>
          <a:p>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Group Decision Making in Organizations  - </a:t>
            </a:r>
            <a:r>
              <a:rPr lang="en-US" b="1" dirty="0">
                <a:solidFill>
                  <a:srgbClr val="C1510A"/>
                </a:solidFill>
                <a:effectLst/>
                <a:latin typeface="Helvetica" panose="020B0604020202020204" pitchFamily="34" charset="0"/>
              </a:rPr>
              <a:t>Group Polarization</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643506062"/>
              </p:ext>
            </p:extLst>
          </p:nvPr>
        </p:nvGraphicFramePr>
        <p:xfrm>
          <a:off x="1630017" y="1898657"/>
          <a:ext cx="10151166" cy="3657600"/>
        </p:xfrm>
        <a:graphic>
          <a:graphicData uri="http://schemas.openxmlformats.org/drawingml/2006/table">
            <a:tbl>
              <a:tblPr firstRow="1" bandRow="1">
                <a:tableStyleId>{5C22544A-7EE6-4342-B048-85BDC9FD1C3A}</a:tableStyleId>
              </a:tblPr>
              <a:tblGrid>
                <a:gridCol w="1365519">
                  <a:extLst>
                    <a:ext uri="{9D8B030D-6E8A-4147-A177-3AD203B41FA5}">
                      <a16:colId xmlns:a16="http://schemas.microsoft.com/office/drawing/2014/main" val="2794518856"/>
                    </a:ext>
                  </a:extLst>
                </a:gridCol>
                <a:gridCol w="8785647">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Group Polarization</a:t>
                      </a:r>
                    </a:p>
                    <a:p>
                      <a:pPr algn="just"/>
                      <a:endParaRPr lang="en-US" b="1" u="sng" dirty="0">
                        <a:solidFill>
                          <a:schemeClr val="tx1"/>
                        </a:solidFill>
                      </a:endParaRPr>
                    </a:p>
                  </a:txBody>
                  <a:tcPr>
                    <a:noFill/>
                  </a:tcPr>
                </a:tc>
                <a:tc>
                  <a:txBody>
                    <a:bodyPr/>
                    <a:lstStyle/>
                    <a:p>
                      <a:pPr marL="0" indent="0" algn="just">
                        <a:buFontTx/>
                        <a:buNone/>
                      </a:pPr>
                      <a:r>
                        <a:rPr lang="en-US" b="1" i="0" u="sng" dirty="0">
                          <a:solidFill>
                            <a:srgbClr val="3F3F3F"/>
                          </a:solidFill>
                          <a:effectLst/>
                          <a:latin typeface="Cordale"/>
                        </a:rPr>
                        <a:t>Group Polarization:</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800" b="1" i="0" u="none" strike="noStrike" kern="1200" cap="none" spc="0" normalizeH="0" baseline="0" noProof="0" dirty="0">
                          <a:ln>
                            <a:noFill/>
                          </a:ln>
                          <a:solidFill>
                            <a:srgbClr val="3F3F3F"/>
                          </a:solidFill>
                          <a:effectLst/>
                          <a:uLnTx/>
                          <a:uFillTx/>
                          <a:latin typeface="Cordale"/>
                          <a:ea typeface="+mn-ea"/>
                          <a:cs typeface="+mn-cs"/>
                        </a:rPr>
                        <a:t>In addition,</a:t>
                      </a:r>
                      <a:r>
                        <a:rPr kumimoji="0" lang="en-US" sz="1800" b="0" i="0" u="none" strike="noStrike" kern="1200" cap="none" spc="0" normalizeH="0" baseline="0" noProof="0" dirty="0">
                          <a:ln>
                            <a:noFill/>
                          </a:ln>
                          <a:solidFill>
                            <a:srgbClr val="3F3F3F"/>
                          </a:solidFill>
                          <a:effectLst/>
                          <a:uLnTx/>
                          <a:uFillTx/>
                          <a:latin typeface="Cordale"/>
                          <a:ea typeface="+mn-ea"/>
                          <a:cs typeface="+mn-cs"/>
                        </a:rPr>
                        <a:t> members may believe that because the group is deciding, they are not individually responsible for the decision or its outcomes.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1800" b="0" i="0" u="none" strike="noStrike" kern="1200" cap="none" spc="0" normalizeH="0" baseline="0" noProof="0" dirty="0">
                        <a:ln>
                          <a:noFill/>
                        </a:ln>
                        <a:solidFill>
                          <a:srgbClr val="3F3F3F"/>
                        </a:solidFill>
                        <a:effectLst/>
                        <a:uLnTx/>
                        <a:uFillTx/>
                        <a:latin typeface="Cordale"/>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srgbClr val="3F3F3F"/>
                          </a:solidFill>
                          <a:effectLst/>
                          <a:uLnTx/>
                          <a:uFillTx/>
                          <a:latin typeface="Cordale"/>
                          <a:ea typeface="+mn-ea"/>
                          <a:cs typeface="+mn-cs"/>
                        </a:rPr>
                        <a:t>This diffusion of responsibility may enable them to accept and support a decision more radical than those they would make as individuals.</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1" i="0" dirty="0">
                          <a:solidFill>
                            <a:srgbClr val="3F3F3F"/>
                          </a:solidFill>
                          <a:effectLst/>
                          <a:latin typeface="Cordale"/>
                        </a:rPr>
                        <a:t>Polarization can profoundly affect group decision making</a:t>
                      </a:r>
                      <a:r>
                        <a:rPr lang="en-US" b="0" i="0" dirty="0">
                          <a:solidFill>
                            <a:srgbClr val="3F3F3F"/>
                          </a:solidFill>
                          <a:effectLst/>
                          <a:latin typeface="Cordale"/>
                        </a:rPr>
                        <a:t>. If group members are known to </a:t>
                      </a:r>
                      <a:r>
                        <a:rPr lang="en-US" b="1" i="0" dirty="0">
                          <a:solidFill>
                            <a:srgbClr val="3F3F3F"/>
                          </a:solidFill>
                          <a:effectLst/>
                          <a:latin typeface="Cordale"/>
                        </a:rPr>
                        <a:t>lean toward a particular decision before a discussion, </a:t>
                      </a:r>
                      <a:r>
                        <a:rPr lang="en-US" b="0" i="0" dirty="0">
                          <a:solidFill>
                            <a:srgbClr val="3F3F3F"/>
                          </a:solidFill>
                          <a:effectLst/>
                          <a:latin typeface="Cordale"/>
                        </a:rPr>
                        <a:t>it may be expected that their post-decision position will be even more extreme. Understanding this phenomenon may be useful for one who seeks to affect his or her decision.</a:t>
                      </a:r>
                    </a:p>
                    <a:p>
                      <a:pPr marL="285750" indent="-285750" algn="just">
                        <a:buFont typeface="Wingdings" panose="05000000000000000000" pitchFamily="2" charset="2"/>
                        <a:buChar char="§"/>
                      </a:pPr>
                      <a:endParaRPr lang="en-US" b="0" i="0" dirty="0">
                        <a:solidFill>
                          <a:srgbClr val="3F3F3F"/>
                        </a:solidFill>
                        <a:effectLst/>
                        <a:latin typeface="Cordale"/>
                      </a:endParaRPr>
                    </a:p>
                    <a:p>
                      <a:pPr marL="0" indent="0" algn="just">
                        <a:buFont typeface="Wingdings" panose="05000000000000000000" pitchFamily="2" charset="2"/>
                        <a:buNone/>
                      </a:pPr>
                      <a:endParaRPr lang="en-US" b="0" i="0" dirty="0">
                        <a:solidFill>
                          <a:srgbClr val="3F3F3F"/>
                        </a:solidFill>
                        <a:effectLst/>
                        <a:latin typeface="Cordale"/>
                      </a:endParaRP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5966993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4" y="1565887"/>
            <a:ext cx="8807087" cy="1477328"/>
          </a:xfrm>
          <a:prstGeom prst="rect">
            <a:avLst/>
          </a:prstGeom>
          <a:noFill/>
        </p:spPr>
        <p:txBody>
          <a:bodyPr wrap="square">
            <a:spAutoFit/>
          </a:bodyPr>
          <a:lstStyle/>
          <a:p>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Group Decision Making in Organizations  - </a:t>
            </a:r>
            <a:r>
              <a:rPr lang="en-US" b="1" dirty="0">
                <a:solidFill>
                  <a:srgbClr val="C1510A"/>
                </a:solidFill>
                <a:effectLst/>
                <a:latin typeface="Helvetica" panose="020B0604020202020204" pitchFamily="34" charset="0"/>
              </a:rPr>
              <a:t>Group Polarization</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pic>
        <p:nvPicPr>
          <p:cNvPr id="9" name="Picture 8">
            <a:extLst>
              <a:ext uri="{FF2B5EF4-FFF2-40B4-BE49-F238E27FC236}">
                <a16:creationId xmlns:a16="http://schemas.microsoft.com/office/drawing/2014/main" id="{B0F86631-DE7F-469B-8B94-072D0E718194}"/>
              </a:ext>
            </a:extLst>
          </p:cNvPr>
          <p:cNvPicPr>
            <a:picLocks noChangeAspect="1"/>
          </p:cNvPicPr>
          <p:nvPr/>
        </p:nvPicPr>
        <p:blipFill>
          <a:blip r:embed="rId7"/>
          <a:stretch>
            <a:fillRect/>
          </a:stretch>
        </p:blipFill>
        <p:spPr>
          <a:xfrm>
            <a:off x="6330085" y="2077921"/>
            <a:ext cx="5210175" cy="3867150"/>
          </a:xfrm>
          <a:prstGeom prst="rect">
            <a:avLst/>
          </a:prstGeom>
        </p:spPr>
      </p:pic>
      <p:sp>
        <p:nvSpPr>
          <p:cNvPr id="14" name="TextBox 13">
            <a:extLst>
              <a:ext uri="{FF2B5EF4-FFF2-40B4-BE49-F238E27FC236}">
                <a16:creationId xmlns:a16="http://schemas.microsoft.com/office/drawing/2014/main" id="{68A96580-0C76-422C-BC1B-0F37C35EF345}"/>
              </a:ext>
            </a:extLst>
          </p:cNvPr>
          <p:cNvSpPr txBox="1"/>
          <p:nvPr/>
        </p:nvSpPr>
        <p:spPr>
          <a:xfrm>
            <a:off x="1784406" y="2544490"/>
            <a:ext cx="4493301" cy="2585323"/>
          </a:xfrm>
          <a:prstGeom prst="rect">
            <a:avLst/>
          </a:prstGeom>
          <a:solidFill>
            <a:srgbClr val="FF9518"/>
          </a:solidFill>
        </p:spPr>
        <p:txBody>
          <a:bodyPr wrap="square">
            <a:spAutoFit/>
          </a:bodyPr>
          <a:lstStyle/>
          <a:p>
            <a:pPr algn="just"/>
            <a:r>
              <a:rPr lang="en-US" i="1" dirty="0"/>
              <a:t>Many decisions in organizations are made by groups. While group decision making has several advantages, it also has certain risks, including group polarization. These colleagues, for instance, are involved in making a decision. They should strive to make sure that their decision is not too risky or too conservative as a result of excessive polarization.</a:t>
            </a:r>
          </a:p>
        </p:txBody>
      </p:sp>
    </p:spTree>
    <p:extLst>
      <p:ext uri="{BB962C8B-B14F-4D97-AF65-F5344CB8AC3E}">
        <p14:creationId xmlns:p14="http://schemas.microsoft.com/office/powerpoint/2010/main" val="16541006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4" y="1565887"/>
            <a:ext cx="8807087" cy="1477328"/>
          </a:xfrm>
          <a:prstGeom prst="rect">
            <a:avLst/>
          </a:prstGeom>
          <a:noFill/>
        </p:spPr>
        <p:txBody>
          <a:bodyPr wrap="square">
            <a:spAutoFit/>
          </a:bodyPr>
          <a:lstStyle/>
          <a:p>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Group Decision Making in Organizations  - </a:t>
            </a:r>
            <a:r>
              <a:rPr lang="en-US" b="1" dirty="0">
                <a:solidFill>
                  <a:srgbClr val="C1510A"/>
                </a:solidFill>
                <a:effectLst/>
                <a:latin typeface="Helvetica" panose="020B0604020202020204" pitchFamily="34" charset="0"/>
              </a:rPr>
              <a:t>Groupthink</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1902037113"/>
              </p:ext>
            </p:extLst>
          </p:nvPr>
        </p:nvGraphicFramePr>
        <p:xfrm>
          <a:off x="1630017" y="1898657"/>
          <a:ext cx="10151166" cy="4480560"/>
        </p:xfrm>
        <a:graphic>
          <a:graphicData uri="http://schemas.openxmlformats.org/drawingml/2006/table">
            <a:tbl>
              <a:tblPr firstRow="1" bandRow="1">
                <a:tableStyleId>{5C22544A-7EE6-4342-B048-85BDC9FD1C3A}</a:tableStyleId>
              </a:tblPr>
              <a:tblGrid>
                <a:gridCol w="1365519">
                  <a:extLst>
                    <a:ext uri="{9D8B030D-6E8A-4147-A177-3AD203B41FA5}">
                      <a16:colId xmlns:a16="http://schemas.microsoft.com/office/drawing/2014/main" val="2794518856"/>
                    </a:ext>
                  </a:extLst>
                </a:gridCol>
                <a:gridCol w="8785647">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Group Polarization</a:t>
                      </a:r>
                    </a:p>
                    <a:p>
                      <a:pPr algn="just"/>
                      <a:endParaRPr lang="en-US" b="1" u="sng" dirty="0">
                        <a:solidFill>
                          <a:schemeClr val="tx1"/>
                        </a:solidFill>
                      </a:endParaRPr>
                    </a:p>
                  </a:txBody>
                  <a:tcPr>
                    <a:noFill/>
                  </a:tcPr>
                </a:tc>
                <a:tc>
                  <a:txBody>
                    <a:bodyPr/>
                    <a:lstStyle/>
                    <a:p>
                      <a:pPr marL="0" indent="0" algn="just">
                        <a:buFontTx/>
                        <a:buNone/>
                      </a:pPr>
                      <a:r>
                        <a:rPr lang="en-US" b="1" i="0" u="sng" dirty="0">
                          <a:solidFill>
                            <a:srgbClr val="3F3F3F"/>
                          </a:solidFill>
                          <a:effectLst/>
                          <a:latin typeface="Cordale"/>
                        </a:rPr>
                        <a:t>Groupthink: </a:t>
                      </a:r>
                      <a:r>
                        <a:rPr lang="en-US" b="0" i="1" u="sng" dirty="0">
                          <a:solidFill>
                            <a:srgbClr val="3F3F3F"/>
                          </a:solidFill>
                          <a:effectLst/>
                          <a:latin typeface="Cordale"/>
                        </a:rPr>
                        <a:t>A mode of thinking that occurs when members of a group are deeply involved in a cohesive in-group, and the desire for unanimity offsets their motivation to appraise alternative courses of action</a:t>
                      </a:r>
                    </a:p>
                    <a:p>
                      <a:pPr marL="285750" indent="-285750" algn="just">
                        <a:buFont typeface="Wingdings" panose="05000000000000000000" pitchFamily="2" charset="2"/>
                        <a:buChar char="§"/>
                      </a:pPr>
                      <a:r>
                        <a:rPr lang="en-US" b="0" i="0" dirty="0">
                          <a:solidFill>
                            <a:srgbClr val="3F3F3F"/>
                          </a:solidFill>
                          <a:effectLst/>
                          <a:latin typeface="Cordale"/>
                        </a:rPr>
                        <a:t>As discussed in Chapter 7, </a:t>
                      </a:r>
                      <a:r>
                        <a:rPr lang="en-US" b="1" i="0" dirty="0">
                          <a:solidFill>
                            <a:srgbClr val="3F3F3F"/>
                          </a:solidFill>
                          <a:effectLst/>
                          <a:latin typeface="Cordale"/>
                        </a:rPr>
                        <a:t>highly cohesive groups and teams often are very successful at meeting their goals, although they sometimes have serious difficulties as well. One problem that can occur is groupthink.</a:t>
                      </a:r>
                    </a:p>
                    <a:p>
                      <a:pPr marL="285750" indent="-285750" algn="just">
                        <a:buFont typeface="Wingdings" panose="05000000000000000000" pitchFamily="2" charset="2"/>
                        <a:buChar char="§"/>
                      </a:pPr>
                      <a:r>
                        <a:rPr lang="en-US" b="1" i="0" dirty="0">
                          <a:solidFill>
                            <a:srgbClr val="3F3F3F"/>
                          </a:solidFill>
                          <a:effectLst/>
                          <a:latin typeface="Cordale"/>
                        </a:rPr>
                        <a:t> </a:t>
                      </a:r>
                      <a:r>
                        <a:rPr lang="en-US" b="0" i="0" dirty="0">
                          <a:solidFill>
                            <a:srgbClr val="3F3F3F"/>
                          </a:solidFill>
                          <a:effectLst/>
                          <a:latin typeface="Cordale"/>
                        </a:rPr>
                        <a:t>According to Irving L. Janis, </a:t>
                      </a:r>
                      <a:r>
                        <a:rPr lang="en-US" b="1" i="0" dirty="0">
                          <a:solidFill>
                            <a:srgbClr val="3F3F3F"/>
                          </a:solidFill>
                          <a:effectLst/>
                          <a:latin typeface="Cordale"/>
                        </a:rPr>
                        <a:t>groupthink is “a mode of thinking that people engage in when they are deeply involved in a cohesive in-group, when the members’ strivings for unanimity override their motivation to realistically appraise alternative courses of action.”</a:t>
                      </a:r>
                    </a:p>
                    <a:p>
                      <a:pPr marL="285750" indent="-285750" algn="just">
                        <a:buFont typeface="Wingdings" panose="05000000000000000000" pitchFamily="2" charset="2"/>
                        <a:buChar char="§"/>
                      </a:pPr>
                      <a:r>
                        <a:rPr lang="en-US" b="0" i="0" dirty="0">
                          <a:solidFill>
                            <a:srgbClr val="3F3F3F"/>
                          </a:solidFill>
                          <a:effectLst/>
                          <a:latin typeface="Cordale"/>
                        </a:rPr>
                        <a:t> When groupthink occurs, then, the group unknowingly makes unanimity rather than the best decision its goal. Individual members may perceive that raising objections is not appropriate. Groupthink can occur in many decision-making situations in organizations. The current trend toward increasing use of teams in organizations may increase instances of groupthink because of the susceptibility of self-managing teams to this type of thought</a:t>
                      </a:r>
                    </a:p>
                    <a:p>
                      <a:pPr marL="0" indent="0" algn="just">
                        <a:buFont typeface="Wingdings" panose="05000000000000000000" pitchFamily="2" charset="2"/>
                        <a:buNone/>
                      </a:pPr>
                      <a:endParaRPr lang="en-US" b="0" i="0" dirty="0">
                        <a:solidFill>
                          <a:srgbClr val="3F3F3F"/>
                        </a:solidFill>
                        <a:effectLst/>
                        <a:latin typeface="Cordale"/>
                      </a:endParaRP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6580738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4" y="1565887"/>
            <a:ext cx="8807087" cy="1477328"/>
          </a:xfrm>
          <a:prstGeom prst="rect">
            <a:avLst/>
          </a:prstGeom>
          <a:noFill/>
        </p:spPr>
        <p:txBody>
          <a:bodyPr wrap="square">
            <a:spAutoFit/>
          </a:bodyPr>
          <a:lstStyle/>
          <a:p>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Group Decision Making in Organizations  - </a:t>
            </a:r>
            <a:r>
              <a:rPr lang="en-US" b="1" dirty="0">
                <a:solidFill>
                  <a:srgbClr val="C1510A"/>
                </a:solidFill>
                <a:effectLst/>
                <a:latin typeface="Helvetica" panose="020B0604020202020204" pitchFamily="34" charset="0"/>
              </a:rPr>
              <a:t>Groupthink</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751026679"/>
              </p:ext>
            </p:extLst>
          </p:nvPr>
        </p:nvGraphicFramePr>
        <p:xfrm>
          <a:off x="1616765" y="1938619"/>
          <a:ext cx="10151166" cy="3383280"/>
        </p:xfrm>
        <a:graphic>
          <a:graphicData uri="http://schemas.openxmlformats.org/drawingml/2006/table">
            <a:tbl>
              <a:tblPr firstRow="1" bandRow="1">
                <a:tableStyleId>{5C22544A-7EE6-4342-B048-85BDC9FD1C3A}</a:tableStyleId>
              </a:tblPr>
              <a:tblGrid>
                <a:gridCol w="1365519">
                  <a:extLst>
                    <a:ext uri="{9D8B030D-6E8A-4147-A177-3AD203B41FA5}">
                      <a16:colId xmlns:a16="http://schemas.microsoft.com/office/drawing/2014/main" val="2794518856"/>
                    </a:ext>
                  </a:extLst>
                </a:gridCol>
                <a:gridCol w="8785647">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Groupthink</a:t>
                      </a:r>
                    </a:p>
                  </a:txBody>
                  <a:tcPr>
                    <a:noFill/>
                  </a:tcPr>
                </a:tc>
                <a:tc>
                  <a:txBody>
                    <a:bodyPr/>
                    <a:lstStyle/>
                    <a:p>
                      <a:pPr algn="just"/>
                      <a:r>
                        <a:rPr lang="en-US" b="1" dirty="0">
                          <a:solidFill>
                            <a:srgbClr val="AF5C23"/>
                          </a:solidFill>
                          <a:effectLst/>
                          <a:latin typeface="Helvetica" panose="020B0604020202020204" pitchFamily="34" charset="0"/>
                        </a:rPr>
                        <a:t>Symptoms of Groupthink</a:t>
                      </a:r>
                    </a:p>
                    <a:p>
                      <a:pPr marL="285750" indent="-285750" algn="just">
                        <a:buFont typeface="Wingdings" panose="05000000000000000000" pitchFamily="2" charset="2"/>
                        <a:buChar char="§"/>
                      </a:pPr>
                      <a:r>
                        <a:rPr lang="en-US" b="0" i="0" dirty="0">
                          <a:solidFill>
                            <a:srgbClr val="3F3F3F"/>
                          </a:solidFill>
                          <a:effectLst/>
                          <a:latin typeface="Cordale"/>
                        </a:rPr>
                        <a:t>The </a:t>
                      </a:r>
                      <a:r>
                        <a:rPr lang="en-US" b="1" i="0" dirty="0">
                          <a:solidFill>
                            <a:srgbClr val="3F3F3F"/>
                          </a:solidFill>
                          <a:effectLst/>
                          <a:latin typeface="Cordale"/>
                        </a:rPr>
                        <a:t>three primary conditions</a:t>
                      </a:r>
                      <a:r>
                        <a:rPr lang="en-US" b="0" i="0" dirty="0">
                          <a:solidFill>
                            <a:srgbClr val="3F3F3F"/>
                          </a:solidFill>
                          <a:effectLst/>
                          <a:latin typeface="Cordale"/>
                        </a:rPr>
                        <a:t> that foster the development of groupthink are </a:t>
                      </a:r>
                      <a:r>
                        <a:rPr lang="en-US" b="1" i="0" dirty="0">
                          <a:solidFill>
                            <a:srgbClr val="3F3F3F"/>
                          </a:solidFill>
                          <a:effectLst/>
                          <a:latin typeface="Cordale"/>
                        </a:rPr>
                        <a:t>cohesiveness, the leader’s promotion of his or her preferred solution, and insulation of the group from experts’ opinions. </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Based on analysis of the disaster associated with the explosion of the space shuttle </a:t>
                      </a:r>
                      <a:r>
                        <a:rPr lang="en-US" b="0" i="1" dirty="0">
                          <a:solidFill>
                            <a:srgbClr val="3F3F3F"/>
                          </a:solidFill>
                          <a:effectLst/>
                          <a:latin typeface="Cordale"/>
                        </a:rPr>
                        <a:t>Challenger</a:t>
                      </a:r>
                      <a:r>
                        <a:rPr lang="en-US" b="0" i="0" dirty="0">
                          <a:solidFill>
                            <a:srgbClr val="3F3F3F"/>
                          </a:solidFill>
                          <a:effectLst/>
                          <a:latin typeface="Cordale"/>
                        </a:rPr>
                        <a:t> in 1986, the original idea of groupthink symptoms was enhanced to include the effects of </a:t>
                      </a:r>
                      <a:r>
                        <a:rPr lang="en-US" b="1" i="0" dirty="0">
                          <a:solidFill>
                            <a:srgbClr val="3F3F3F"/>
                          </a:solidFill>
                          <a:effectLst/>
                          <a:latin typeface="Cordale"/>
                        </a:rPr>
                        <a:t>increased time pressure and the role of the leader in not stimulating critical</a:t>
                      </a:r>
                      <a:r>
                        <a:rPr lang="en-US" b="0" i="0" dirty="0">
                          <a:solidFill>
                            <a:srgbClr val="3F3F3F"/>
                          </a:solidFill>
                          <a:effectLst/>
                          <a:latin typeface="Cordale"/>
                        </a:rPr>
                        <a:t> thinking in developing the symptoms of groupthink.</a:t>
                      </a:r>
                      <a:endParaRPr lang="en-US" b="1" i="0" u="none" strike="noStrike" dirty="0">
                        <a:solidFill>
                          <a:srgbClr val="006298"/>
                        </a:solidFill>
                        <a:effectLst/>
                        <a:latin typeface="DroidSerif"/>
                      </a:endParaRPr>
                    </a:p>
                    <a:p>
                      <a:pPr marL="285750" indent="-285750" algn="just">
                        <a:buFont typeface="Wingdings" panose="05000000000000000000" pitchFamily="2" charset="2"/>
                        <a:buChar char="§"/>
                      </a:pPr>
                      <a:endParaRPr lang="en-US" b="1" i="0" u="none" strike="noStrike" dirty="0">
                        <a:solidFill>
                          <a:srgbClr val="006298"/>
                        </a:solidFill>
                        <a:effectLst/>
                        <a:latin typeface="DroidSerif"/>
                      </a:endParaRPr>
                    </a:p>
                    <a:p>
                      <a:pPr marL="285750" indent="-285750" algn="just">
                        <a:buFont typeface="Wingdings" panose="05000000000000000000" pitchFamily="2" charset="2"/>
                        <a:buChar char="§"/>
                      </a:pPr>
                      <a:r>
                        <a:rPr lang="en-US" b="0" i="0" dirty="0">
                          <a:solidFill>
                            <a:srgbClr val="575757"/>
                          </a:solidFill>
                          <a:effectLst/>
                          <a:latin typeface="Open-sans"/>
                        </a:rPr>
                        <a:t>Figure 8.5</a:t>
                      </a:r>
                      <a:r>
                        <a:rPr lang="en-US" b="0" i="0" dirty="0">
                          <a:solidFill>
                            <a:srgbClr val="3F3F3F"/>
                          </a:solidFill>
                          <a:effectLst/>
                          <a:latin typeface="Cordale"/>
                        </a:rPr>
                        <a:t> outlines the revised groupthink process.</a:t>
                      </a:r>
                    </a:p>
                    <a:p>
                      <a:pPr marL="0" indent="0" algn="just">
                        <a:buFont typeface="Wingdings" panose="05000000000000000000" pitchFamily="2" charset="2"/>
                        <a:buNone/>
                      </a:pPr>
                      <a:endParaRPr lang="en-US" b="0" i="0" dirty="0">
                        <a:solidFill>
                          <a:srgbClr val="3F3F3F"/>
                        </a:solidFill>
                        <a:effectLst/>
                        <a:latin typeface="Cordale"/>
                      </a:endParaRP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6407095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4" y="1565887"/>
            <a:ext cx="8807087" cy="369332"/>
          </a:xfrm>
          <a:prstGeom prst="rect">
            <a:avLst/>
          </a:prstGeom>
          <a:noFill/>
        </p:spPr>
        <p:txBody>
          <a:bodyPr wrap="square">
            <a:spAutoFit/>
          </a:bodyPr>
          <a:lstStyle/>
          <a:p>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Group Decision Making in Organizations  - </a:t>
            </a:r>
            <a:r>
              <a:rPr lang="en-US" b="1" dirty="0">
                <a:solidFill>
                  <a:srgbClr val="C1510A"/>
                </a:solidFill>
                <a:effectLst/>
                <a:latin typeface="Helvetica" panose="020B0604020202020204" pitchFamily="34" charset="0"/>
              </a:rPr>
              <a:t>Groupthink</a:t>
            </a:r>
            <a:endParaRPr lang="en-US" sz="1800" b="1" dirty="0">
              <a:solidFill>
                <a:srgbClr val="C1510A"/>
              </a:solidFill>
              <a:effectLst/>
              <a:latin typeface="Helvetica" panose="020B0604020202020204" pitchFamily="34" charset="0"/>
            </a:endParaRPr>
          </a:p>
        </p:txBody>
      </p:sp>
      <p:pic>
        <p:nvPicPr>
          <p:cNvPr id="9" name="Picture 8">
            <a:extLst>
              <a:ext uri="{FF2B5EF4-FFF2-40B4-BE49-F238E27FC236}">
                <a16:creationId xmlns:a16="http://schemas.microsoft.com/office/drawing/2014/main" id="{DA90542A-4C4D-4D2D-AE6F-AC69F9629018}"/>
              </a:ext>
            </a:extLst>
          </p:cNvPr>
          <p:cNvPicPr>
            <a:picLocks noChangeAspect="1"/>
          </p:cNvPicPr>
          <p:nvPr/>
        </p:nvPicPr>
        <p:blipFill>
          <a:blip r:embed="rId7"/>
          <a:stretch>
            <a:fillRect/>
          </a:stretch>
        </p:blipFill>
        <p:spPr>
          <a:xfrm>
            <a:off x="4784036" y="2046877"/>
            <a:ext cx="6941240" cy="3638306"/>
          </a:xfrm>
          <a:prstGeom prst="rect">
            <a:avLst/>
          </a:prstGeom>
        </p:spPr>
      </p:pic>
      <p:sp>
        <p:nvSpPr>
          <p:cNvPr id="14" name="TextBox 13">
            <a:extLst>
              <a:ext uri="{FF2B5EF4-FFF2-40B4-BE49-F238E27FC236}">
                <a16:creationId xmlns:a16="http://schemas.microsoft.com/office/drawing/2014/main" id="{4F1D938C-99DE-4D14-AB3C-86280D386D14}"/>
              </a:ext>
            </a:extLst>
          </p:cNvPr>
          <p:cNvSpPr txBox="1"/>
          <p:nvPr/>
        </p:nvSpPr>
        <p:spPr>
          <a:xfrm>
            <a:off x="1516311" y="2393848"/>
            <a:ext cx="3094025" cy="2862322"/>
          </a:xfrm>
          <a:prstGeom prst="rect">
            <a:avLst/>
          </a:prstGeom>
          <a:noFill/>
        </p:spPr>
        <p:txBody>
          <a:bodyPr wrap="square">
            <a:spAutoFit/>
          </a:bodyPr>
          <a:lstStyle/>
          <a:p>
            <a:pPr algn="just"/>
            <a:r>
              <a:rPr lang="en-US" b="1" dirty="0"/>
              <a:t>Figure 8.5.</a:t>
            </a:r>
          </a:p>
          <a:p>
            <a:pPr algn="just"/>
            <a:r>
              <a:rPr lang="en-US" b="1" dirty="0"/>
              <a:t>The Groupthink Process</a:t>
            </a:r>
          </a:p>
          <a:p>
            <a:pPr algn="just"/>
            <a:endParaRPr lang="en-US" dirty="0"/>
          </a:p>
          <a:p>
            <a:pPr algn="just"/>
            <a:r>
              <a:rPr lang="en-US" dirty="0"/>
              <a:t>Groupthink can occur when a highly cohesive group with a directive leader is under time pressure; it can result in a defective decision-making process and low probability of successful outcomes.</a:t>
            </a:r>
          </a:p>
        </p:txBody>
      </p:sp>
    </p:spTree>
    <p:extLst>
      <p:ext uri="{BB962C8B-B14F-4D97-AF65-F5344CB8AC3E}">
        <p14:creationId xmlns:p14="http://schemas.microsoft.com/office/powerpoint/2010/main" val="22501121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4" y="1565887"/>
            <a:ext cx="8807087" cy="1477328"/>
          </a:xfrm>
          <a:prstGeom prst="rect">
            <a:avLst/>
          </a:prstGeom>
          <a:noFill/>
        </p:spPr>
        <p:txBody>
          <a:bodyPr wrap="square">
            <a:spAutoFit/>
          </a:bodyPr>
          <a:lstStyle/>
          <a:p>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Group Decision Making in Organizations  - </a:t>
            </a:r>
            <a:r>
              <a:rPr lang="en-US" b="1" dirty="0">
                <a:solidFill>
                  <a:srgbClr val="C1510A"/>
                </a:solidFill>
                <a:effectLst/>
                <a:latin typeface="Helvetica" panose="020B0604020202020204" pitchFamily="34" charset="0"/>
              </a:rPr>
              <a:t>Groupthink</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1508168457"/>
              </p:ext>
            </p:extLst>
          </p:nvPr>
        </p:nvGraphicFramePr>
        <p:xfrm>
          <a:off x="1616765" y="1938619"/>
          <a:ext cx="10151166" cy="4206240"/>
        </p:xfrm>
        <a:graphic>
          <a:graphicData uri="http://schemas.openxmlformats.org/drawingml/2006/table">
            <a:tbl>
              <a:tblPr firstRow="1" bandRow="1">
                <a:tableStyleId>{5C22544A-7EE6-4342-B048-85BDC9FD1C3A}</a:tableStyleId>
              </a:tblPr>
              <a:tblGrid>
                <a:gridCol w="1365519">
                  <a:extLst>
                    <a:ext uri="{9D8B030D-6E8A-4147-A177-3AD203B41FA5}">
                      <a16:colId xmlns:a16="http://schemas.microsoft.com/office/drawing/2014/main" val="2794518856"/>
                    </a:ext>
                  </a:extLst>
                </a:gridCol>
                <a:gridCol w="8785647">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Groupthink</a:t>
                      </a:r>
                    </a:p>
                  </a:txBody>
                  <a:tcPr>
                    <a:noFill/>
                  </a:tcPr>
                </a:tc>
                <a:tc>
                  <a:txBody>
                    <a:bodyPr/>
                    <a:lstStyle/>
                    <a:p>
                      <a:pPr marL="0" algn="l" defTabSz="914400" rtl="0" eaLnBrk="1" latinLnBrk="0" hangingPunct="1"/>
                      <a:r>
                        <a:rPr kumimoji="0" lang="en-US" sz="1800" b="1" i="0" u="none" strike="noStrike" kern="1200" cap="none" spc="0" normalizeH="0" baseline="0" dirty="0">
                          <a:ln>
                            <a:noFill/>
                          </a:ln>
                          <a:solidFill>
                            <a:srgbClr val="C1510A"/>
                          </a:solidFill>
                          <a:effectLst/>
                          <a:uLnTx/>
                          <a:uFillTx/>
                          <a:latin typeface="Helvetica" panose="020B0604020202020204" pitchFamily="34" charset="0"/>
                          <a:ea typeface="+mn-ea"/>
                          <a:cs typeface="+mn-cs"/>
                        </a:rPr>
                        <a:t>A group in which groupthink has taken hold exhibits eight well-defined symptoms:</a:t>
                      </a:r>
                    </a:p>
                    <a:p>
                      <a:pPr algn="l">
                        <a:buFont typeface="+mj-lt"/>
                        <a:buAutoNum type="arabicPeriod"/>
                      </a:pPr>
                      <a:r>
                        <a:rPr lang="en-US" b="1" i="0" dirty="0">
                          <a:solidFill>
                            <a:srgbClr val="3F3F3F"/>
                          </a:solidFill>
                          <a:effectLst/>
                          <a:latin typeface="Cordale"/>
                        </a:rPr>
                        <a:t>An illusion of invulnerability</a:t>
                      </a:r>
                      <a:r>
                        <a:rPr lang="en-US" b="0" i="0" dirty="0">
                          <a:solidFill>
                            <a:srgbClr val="3F3F3F"/>
                          </a:solidFill>
                          <a:effectLst/>
                          <a:latin typeface="Cordale"/>
                        </a:rPr>
                        <a:t>, shared by most or all members, that creates excessive optimism and encourages extreme risk taking</a:t>
                      </a:r>
                    </a:p>
                    <a:p>
                      <a:pPr algn="l">
                        <a:buFont typeface="+mj-lt"/>
                        <a:buAutoNum type="arabicPeriod"/>
                      </a:pPr>
                      <a:r>
                        <a:rPr lang="en-US" b="1" i="0" dirty="0">
                          <a:solidFill>
                            <a:srgbClr val="3F3F3F"/>
                          </a:solidFill>
                          <a:effectLst/>
                          <a:latin typeface="Cordale"/>
                        </a:rPr>
                        <a:t>Collective efforts to rationalize </a:t>
                      </a:r>
                      <a:r>
                        <a:rPr lang="en-US" b="0" i="0" dirty="0">
                          <a:solidFill>
                            <a:srgbClr val="3F3F3F"/>
                          </a:solidFill>
                          <a:effectLst/>
                          <a:latin typeface="Cordale"/>
                        </a:rPr>
                        <a:t>or discount warnings that might lead members to reconsider assumptions before recommitting themselves to past policy decisions</a:t>
                      </a:r>
                    </a:p>
                    <a:p>
                      <a:pPr algn="l">
                        <a:buFont typeface="+mj-lt"/>
                        <a:buAutoNum type="arabicPeriod"/>
                      </a:pPr>
                      <a:r>
                        <a:rPr lang="en-US" b="1" i="0" dirty="0">
                          <a:solidFill>
                            <a:srgbClr val="3F3F3F"/>
                          </a:solidFill>
                          <a:effectLst/>
                          <a:latin typeface="Cordale"/>
                        </a:rPr>
                        <a:t>An unquestioned belief in the group’s inherent morality</a:t>
                      </a:r>
                      <a:r>
                        <a:rPr lang="en-US" b="0" i="0" dirty="0">
                          <a:solidFill>
                            <a:srgbClr val="3F3F3F"/>
                          </a:solidFill>
                          <a:effectLst/>
                          <a:latin typeface="Cordale"/>
                        </a:rPr>
                        <a:t>, inclining members to ignore the ethical and moral consequences of their decisions</a:t>
                      </a:r>
                    </a:p>
                    <a:p>
                      <a:pPr algn="l">
                        <a:buFont typeface="+mj-lt"/>
                        <a:buAutoNum type="arabicPeriod"/>
                      </a:pPr>
                      <a:r>
                        <a:rPr lang="en-US" b="1" i="0" dirty="0">
                          <a:solidFill>
                            <a:srgbClr val="3F3F3F"/>
                          </a:solidFill>
                          <a:effectLst/>
                          <a:latin typeface="Cordale"/>
                        </a:rPr>
                        <a:t>Stereotyped views of “enemy” leaders </a:t>
                      </a:r>
                      <a:r>
                        <a:rPr lang="en-US" b="0" i="0" dirty="0">
                          <a:solidFill>
                            <a:srgbClr val="3F3F3F"/>
                          </a:solidFill>
                          <a:effectLst/>
                          <a:latin typeface="Cordale"/>
                        </a:rPr>
                        <a:t>as too evil to warrant genuine attempts to negotiate or as too weak or stupid to counter whatever risky attempts are made to defeat their purposes</a:t>
                      </a:r>
                    </a:p>
                    <a:p>
                      <a:pPr algn="l">
                        <a:buFont typeface="+mj-lt"/>
                        <a:buAutoNum type="arabicPeriod"/>
                      </a:pPr>
                      <a:r>
                        <a:rPr lang="en-US" b="1" i="0" dirty="0">
                          <a:solidFill>
                            <a:srgbClr val="3F3F3F"/>
                          </a:solidFill>
                          <a:effectLst/>
                          <a:latin typeface="Cordale"/>
                        </a:rPr>
                        <a:t>Direct pressure on a member who expresses </a:t>
                      </a:r>
                      <a:r>
                        <a:rPr lang="en-US" b="0" i="0" dirty="0">
                          <a:solidFill>
                            <a:srgbClr val="3F3F3F"/>
                          </a:solidFill>
                          <a:effectLst/>
                          <a:latin typeface="Cordale"/>
                        </a:rPr>
                        <a:t>strong arguments against any of the group’s stereotypes, illusions, or commitments, making clear that such dissent is contrary to what is expected of loyal members</a:t>
                      </a:r>
                    </a:p>
                    <a:p>
                      <a:pPr marL="0" indent="0" algn="just">
                        <a:buFont typeface="Wingdings" panose="05000000000000000000" pitchFamily="2" charset="2"/>
                        <a:buNone/>
                      </a:pPr>
                      <a:endParaRPr lang="en-US" b="0" i="0" dirty="0">
                        <a:solidFill>
                          <a:srgbClr val="3F3F3F"/>
                        </a:solidFill>
                        <a:effectLst/>
                        <a:latin typeface="Cordale"/>
                      </a:endParaRP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2288982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4" y="1565887"/>
            <a:ext cx="8807087" cy="1477328"/>
          </a:xfrm>
          <a:prstGeom prst="rect">
            <a:avLst/>
          </a:prstGeom>
          <a:noFill/>
        </p:spPr>
        <p:txBody>
          <a:bodyPr wrap="square">
            <a:spAutoFit/>
          </a:bodyPr>
          <a:lstStyle/>
          <a:p>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Group Decision Making in Organizations  - </a:t>
            </a:r>
            <a:r>
              <a:rPr lang="en-US" b="1" dirty="0">
                <a:solidFill>
                  <a:srgbClr val="C1510A"/>
                </a:solidFill>
                <a:effectLst/>
                <a:latin typeface="Helvetica" panose="020B0604020202020204" pitchFamily="34" charset="0"/>
              </a:rPr>
              <a:t>Groupthink</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573755148"/>
              </p:ext>
            </p:extLst>
          </p:nvPr>
        </p:nvGraphicFramePr>
        <p:xfrm>
          <a:off x="1616765" y="1938619"/>
          <a:ext cx="10336696" cy="3108960"/>
        </p:xfrm>
        <a:graphic>
          <a:graphicData uri="http://schemas.openxmlformats.org/drawingml/2006/table">
            <a:tbl>
              <a:tblPr firstRow="1" bandRow="1">
                <a:tableStyleId>{5C22544A-7EE6-4342-B048-85BDC9FD1C3A}</a:tableStyleId>
              </a:tblPr>
              <a:tblGrid>
                <a:gridCol w="1390476">
                  <a:extLst>
                    <a:ext uri="{9D8B030D-6E8A-4147-A177-3AD203B41FA5}">
                      <a16:colId xmlns:a16="http://schemas.microsoft.com/office/drawing/2014/main" val="2794518856"/>
                    </a:ext>
                  </a:extLst>
                </a:gridCol>
                <a:gridCol w="8946220">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Groupthink</a:t>
                      </a:r>
                    </a:p>
                  </a:txBody>
                  <a:tcPr>
                    <a:noFill/>
                  </a:tcPr>
                </a:tc>
                <a:tc>
                  <a:txBody>
                    <a:bodyPr/>
                    <a:lstStyle/>
                    <a:p>
                      <a:pPr algn="l"/>
                      <a:r>
                        <a:rPr kumimoji="0" lang="en-US" sz="1800" b="1" i="0" u="none" strike="noStrike" kern="1200" cap="none" spc="0" normalizeH="0" baseline="0" dirty="0">
                          <a:ln>
                            <a:noFill/>
                          </a:ln>
                          <a:solidFill>
                            <a:srgbClr val="C1510A"/>
                          </a:solidFill>
                          <a:effectLst/>
                          <a:uLnTx/>
                          <a:uFillTx/>
                          <a:latin typeface="Helvetica" panose="020B0604020202020204" pitchFamily="34" charset="0"/>
                          <a:ea typeface="+mn-ea"/>
                          <a:cs typeface="+mn-cs"/>
                        </a:rPr>
                        <a:t>A group in which groupthink has taken hold exhibits eight well-defined symptoms:</a:t>
                      </a:r>
                    </a:p>
                    <a:p>
                      <a:pPr algn="l"/>
                      <a:endParaRPr lang="en-US" b="1" i="0" u="sng" dirty="0">
                        <a:solidFill>
                          <a:srgbClr val="3F3F3F"/>
                        </a:solidFill>
                        <a:effectLst/>
                        <a:latin typeface="Cordale"/>
                      </a:endParaRPr>
                    </a:p>
                    <a:p>
                      <a:pPr algn="l">
                        <a:buFont typeface="+mj-lt"/>
                        <a:buNone/>
                      </a:pPr>
                      <a:r>
                        <a:rPr lang="en-US" b="0" i="0" dirty="0">
                          <a:solidFill>
                            <a:srgbClr val="3F3F3F"/>
                          </a:solidFill>
                          <a:effectLst/>
                          <a:latin typeface="Cordale"/>
                        </a:rPr>
                        <a:t>6. </a:t>
                      </a:r>
                      <a:r>
                        <a:rPr lang="en-US" b="1" i="0" dirty="0">
                          <a:solidFill>
                            <a:srgbClr val="3F3F3F"/>
                          </a:solidFill>
                          <a:effectLst/>
                          <a:latin typeface="Cordale"/>
                        </a:rPr>
                        <a:t>Self-censorship of deviations from the apparent group consensus</a:t>
                      </a:r>
                      <a:r>
                        <a:rPr lang="en-US" b="0" i="0" dirty="0">
                          <a:solidFill>
                            <a:srgbClr val="3F3F3F"/>
                          </a:solidFill>
                          <a:effectLst/>
                          <a:latin typeface="Cordale"/>
                        </a:rPr>
                        <a:t>, reflecting each member’s inclination to minimize the importance of his or her doubts and counterarguments</a:t>
                      </a:r>
                    </a:p>
                    <a:p>
                      <a:pPr algn="l">
                        <a:buFont typeface="+mj-lt"/>
                        <a:buNone/>
                      </a:pPr>
                      <a:r>
                        <a:rPr lang="en-US" b="0" i="0" dirty="0">
                          <a:solidFill>
                            <a:srgbClr val="3F3F3F"/>
                          </a:solidFill>
                          <a:effectLst/>
                          <a:latin typeface="Cordale"/>
                        </a:rPr>
                        <a:t>7. </a:t>
                      </a:r>
                      <a:r>
                        <a:rPr lang="en-US" b="1" i="0" dirty="0">
                          <a:solidFill>
                            <a:srgbClr val="3F3F3F"/>
                          </a:solidFill>
                          <a:effectLst/>
                          <a:latin typeface="Cordale"/>
                        </a:rPr>
                        <a:t>A shared illusion of unanimity, </a:t>
                      </a:r>
                      <a:r>
                        <a:rPr lang="en-US" b="0" i="0" dirty="0">
                          <a:solidFill>
                            <a:srgbClr val="3F3F3F"/>
                          </a:solidFill>
                          <a:effectLst/>
                          <a:latin typeface="Cordale"/>
                        </a:rPr>
                        <a:t>resulting partly from self-censorship of deviations, augmented by the false assumption that silence means consent</a:t>
                      </a:r>
                    </a:p>
                    <a:p>
                      <a:pPr algn="l">
                        <a:buFont typeface="+mj-lt"/>
                        <a:buNone/>
                      </a:pPr>
                      <a:r>
                        <a:rPr lang="en-US" b="0" i="0" dirty="0">
                          <a:solidFill>
                            <a:srgbClr val="3F3F3F"/>
                          </a:solidFill>
                          <a:effectLst/>
                          <a:latin typeface="Cordale"/>
                        </a:rPr>
                        <a:t>8. </a:t>
                      </a:r>
                      <a:r>
                        <a:rPr lang="en-US" b="1" i="0" dirty="0">
                          <a:solidFill>
                            <a:srgbClr val="3F3F3F"/>
                          </a:solidFill>
                          <a:effectLst/>
                          <a:latin typeface="Cordale"/>
                        </a:rPr>
                        <a:t>The emergence of self-appointed “</a:t>
                      </a:r>
                      <a:r>
                        <a:rPr lang="en-US" b="1" i="0" dirty="0" err="1">
                          <a:solidFill>
                            <a:srgbClr val="3F3F3F"/>
                          </a:solidFill>
                          <a:effectLst/>
                          <a:latin typeface="Cordale"/>
                        </a:rPr>
                        <a:t>mindguards</a:t>
                      </a:r>
                      <a:r>
                        <a:rPr lang="en-US" b="1" i="0" dirty="0">
                          <a:solidFill>
                            <a:srgbClr val="3F3F3F"/>
                          </a:solidFill>
                          <a:effectLst/>
                          <a:latin typeface="Cordale"/>
                        </a:rPr>
                        <a:t>,” </a:t>
                      </a:r>
                      <a:r>
                        <a:rPr lang="en-US" b="0" i="0" dirty="0">
                          <a:solidFill>
                            <a:srgbClr val="3F3F3F"/>
                          </a:solidFill>
                          <a:effectLst/>
                          <a:latin typeface="Cordale"/>
                        </a:rPr>
                        <a:t>members who protect the group from adverse information that might shatter their shared complacency about the effectiveness and morality of their decisions</a:t>
                      </a:r>
                    </a:p>
                    <a:p>
                      <a:pPr marL="0" indent="0" algn="just">
                        <a:buFont typeface="Wingdings" panose="05000000000000000000" pitchFamily="2" charset="2"/>
                        <a:buNone/>
                      </a:pPr>
                      <a:endParaRPr lang="en-US" b="0" i="0" dirty="0">
                        <a:solidFill>
                          <a:srgbClr val="3F3F3F"/>
                        </a:solidFill>
                        <a:effectLst/>
                        <a:latin typeface="Cordale"/>
                      </a:endParaRP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1421853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4" y="1565887"/>
            <a:ext cx="8807087" cy="1477328"/>
          </a:xfrm>
          <a:prstGeom prst="rect">
            <a:avLst/>
          </a:prstGeom>
          <a:noFill/>
        </p:spPr>
        <p:txBody>
          <a:bodyPr wrap="square">
            <a:spAutoFit/>
          </a:bodyPr>
          <a:lstStyle/>
          <a:p>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Group Decision Making in Organizations  - </a:t>
            </a:r>
            <a:r>
              <a:rPr lang="en-US" b="1" dirty="0">
                <a:solidFill>
                  <a:srgbClr val="C1510A"/>
                </a:solidFill>
                <a:effectLst/>
                <a:latin typeface="Helvetica" panose="020B0604020202020204" pitchFamily="34" charset="0"/>
              </a:rPr>
              <a:t>Groupthink</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3160473588"/>
              </p:ext>
            </p:extLst>
          </p:nvPr>
        </p:nvGraphicFramePr>
        <p:xfrm>
          <a:off x="1616765" y="1938619"/>
          <a:ext cx="10151166" cy="3931920"/>
        </p:xfrm>
        <a:graphic>
          <a:graphicData uri="http://schemas.openxmlformats.org/drawingml/2006/table">
            <a:tbl>
              <a:tblPr firstRow="1" bandRow="1">
                <a:tableStyleId>{5C22544A-7EE6-4342-B048-85BDC9FD1C3A}</a:tableStyleId>
              </a:tblPr>
              <a:tblGrid>
                <a:gridCol w="1365519">
                  <a:extLst>
                    <a:ext uri="{9D8B030D-6E8A-4147-A177-3AD203B41FA5}">
                      <a16:colId xmlns:a16="http://schemas.microsoft.com/office/drawing/2014/main" val="2794518856"/>
                    </a:ext>
                  </a:extLst>
                </a:gridCol>
                <a:gridCol w="8785647">
                  <a:extLst>
                    <a:ext uri="{9D8B030D-6E8A-4147-A177-3AD203B41FA5}">
                      <a16:colId xmlns:a16="http://schemas.microsoft.com/office/drawing/2014/main" val="3104022207"/>
                    </a:ext>
                  </a:extLst>
                </a:gridCol>
              </a:tblGrid>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Helvetica" panose="020B0604020202020204" pitchFamily="34" charset="0"/>
                          <a:ea typeface="+mn-ea"/>
                          <a:cs typeface="+mn-cs"/>
                        </a:rPr>
                        <a:t>Decision-Making Defects and Decision Quality</a:t>
                      </a:r>
                    </a:p>
                    <a:p>
                      <a:pPr algn="just"/>
                      <a:endParaRPr lang="en-US" b="1" u="sng" dirty="0">
                        <a:solidFill>
                          <a:schemeClr val="tx1"/>
                        </a:solidFill>
                      </a:endParaRPr>
                    </a:p>
                  </a:txBody>
                  <a:tcPr>
                    <a:noFill/>
                  </a:tcPr>
                </a:tc>
                <a:tc>
                  <a:txBody>
                    <a:bodyPr/>
                    <a:lstStyle/>
                    <a:p>
                      <a:r>
                        <a:rPr lang="en-US" b="1" dirty="0">
                          <a:solidFill>
                            <a:srgbClr val="AF5C23"/>
                          </a:solidFill>
                          <a:effectLst/>
                          <a:latin typeface="Helvetica" panose="020B0604020202020204" pitchFamily="34" charset="0"/>
                        </a:rPr>
                        <a:t>Decision-Making Defects and Decision Quality</a:t>
                      </a:r>
                    </a:p>
                    <a:p>
                      <a:pPr marL="285750" indent="-285750" algn="just">
                        <a:buFont typeface="Wingdings" panose="05000000000000000000" pitchFamily="2" charset="2"/>
                        <a:buChar char="§"/>
                      </a:pPr>
                      <a:r>
                        <a:rPr lang="en-US" b="1" i="0" dirty="0">
                          <a:solidFill>
                            <a:srgbClr val="3F3F3F"/>
                          </a:solidFill>
                          <a:effectLst/>
                          <a:latin typeface="Cordale"/>
                        </a:rPr>
                        <a:t>When groupthink dominates group deliberations</a:t>
                      </a:r>
                      <a:r>
                        <a:rPr lang="en-US" b="0" i="0" dirty="0">
                          <a:solidFill>
                            <a:srgbClr val="3F3F3F"/>
                          </a:solidFill>
                          <a:effectLst/>
                          <a:latin typeface="Cordale"/>
                        </a:rPr>
                        <a:t>, the likelihood increases that decision-making defects will occur. </a:t>
                      </a:r>
                    </a:p>
                    <a:p>
                      <a:pPr marL="285750" indent="-285750" algn="just">
                        <a:buFont typeface="Wingdings" panose="05000000000000000000" pitchFamily="2" charset="2"/>
                        <a:buChar char="§"/>
                      </a:pPr>
                      <a:r>
                        <a:rPr lang="en-US" b="1" i="0" dirty="0">
                          <a:solidFill>
                            <a:srgbClr val="3F3F3F"/>
                          </a:solidFill>
                          <a:effectLst/>
                          <a:latin typeface="Cordale"/>
                        </a:rPr>
                        <a:t>The group is less likely to survey a full range of alternatives </a:t>
                      </a:r>
                      <a:r>
                        <a:rPr lang="en-US" b="0" i="0" dirty="0">
                          <a:solidFill>
                            <a:srgbClr val="3F3F3F"/>
                          </a:solidFill>
                          <a:effectLst/>
                          <a:latin typeface="Cordale"/>
                        </a:rPr>
                        <a:t>and may focus on only a few (often one or two). In discussing a preferred alternative, the group may fail to examine it for nonobvious risks and drawbacks.</a:t>
                      </a:r>
                    </a:p>
                    <a:p>
                      <a:pPr marL="285750" indent="-285750" algn="just">
                        <a:buFont typeface="Wingdings" panose="05000000000000000000" pitchFamily="2" charset="2"/>
                        <a:buChar char="§"/>
                      </a:pPr>
                      <a:r>
                        <a:rPr lang="en-US" b="0" i="0" dirty="0">
                          <a:solidFill>
                            <a:srgbClr val="3F3F3F"/>
                          </a:solidFill>
                          <a:effectLst/>
                          <a:latin typeface="Cordale"/>
                        </a:rPr>
                        <a:t> </a:t>
                      </a:r>
                      <a:r>
                        <a:rPr lang="en-US" b="1" i="0" dirty="0">
                          <a:solidFill>
                            <a:srgbClr val="3F3F3F"/>
                          </a:solidFill>
                          <a:effectLst/>
                          <a:latin typeface="Cordale"/>
                        </a:rPr>
                        <a:t>The group may not reexamine previously rejected alternatives for nonobvious gains </a:t>
                      </a:r>
                      <a:r>
                        <a:rPr lang="en-US" b="0" i="0" dirty="0">
                          <a:solidFill>
                            <a:srgbClr val="3F3F3F"/>
                          </a:solidFill>
                          <a:effectLst/>
                          <a:latin typeface="Cordale"/>
                        </a:rPr>
                        <a:t>or some means of reducing apparent costs, even when it receives new information. The group may reject expert opinions that run counter to its own views and may choose to consider only information that supports its preferred solution.</a:t>
                      </a:r>
                    </a:p>
                    <a:p>
                      <a:pPr marL="285750" indent="-285750" algn="just">
                        <a:buFont typeface="Wingdings" panose="05000000000000000000" pitchFamily="2" charset="2"/>
                        <a:buChar char="§"/>
                      </a:pPr>
                      <a:r>
                        <a:rPr lang="en-US" b="1" i="0" dirty="0">
                          <a:solidFill>
                            <a:srgbClr val="3F3F3F"/>
                          </a:solidFill>
                          <a:effectLst/>
                          <a:latin typeface="Cordale"/>
                        </a:rPr>
                        <a:t> The decision to launch the space shuttle </a:t>
                      </a:r>
                      <a:r>
                        <a:rPr lang="en-US" b="1" i="1" dirty="0">
                          <a:solidFill>
                            <a:srgbClr val="3F3F3F"/>
                          </a:solidFill>
                          <a:effectLst/>
                          <a:latin typeface="Cordale"/>
                        </a:rPr>
                        <a:t>Challenger</a:t>
                      </a:r>
                      <a:r>
                        <a:rPr lang="en-US" b="1" i="0" dirty="0">
                          <a:solidFill>
                            <a:srgbClr val="3F3F3F"/>
                          </a:solidFill>
                          <a:effectLst/>
                          <a:latin typeface="Cordale"/>
                        </a:rPr>
                        <a:t> </a:t>
                      </a:r>
                      <a:r>
                        <a:rPr lang="en-US" b="0" i="0" dirty="0">
                          <a:solidFill>
                            <a:srgbClr val="3F3F3F"/>
                          </a:solidFill>
                          <a:effectLst/>
                          <a:latin typeface="Cordale"/>
                        </a:rPr>
                        <a:t>in January 1986 may have been a product of groupthink because, due to the increased time pressure to make a decision and the leaders’ style, negative information was ignored by the group that made the decision. </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951840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4" y="1565887"/>
            <a:ext cx="8807087" cy="1477328"/>
          </a:xfrm>
          <a:prstGeom prst="rect">
            <a:avLst/>
          </a:prstGeom>
          <a:noFill/>
        </p:spPr>
        <p:txBody>
          <a:bodyPr wrap="square">
            <a:spAutoFit/>
          </a:bodyPr>
          <a:lstStyle/>
          <a:p>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Group Decision Making in Organizations  - </a:t>
            </a:r>
            <a:r>
              <a:rPr lang="en-US" b="1" dirty="0">
                <a:solidFill>
                  <a:srgbClr val="C1510A"/>
                </a:solidFill>
                <a:effectLst/>
                <a:latin typeface="Helvetica" panose="020B0604020202020204" pitchFamily="34" charset="0"/>
              </a:rPr>
              <a:t>Groupthink</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pic>
        <p:nvPicPr>
          <p:cNvPr id="9" name="Picture 8">
            <a:extLst>
              <a:ext uri="{FF2B5EF4-FFF2-40B4-BE49-F238E27FC236}">
                <a16:creationId xmlns:a16="http://schemas.microsoft.com/office/drawing/2014/main" id="{6A1BA3D1-E9E2-4D1E-A64E-4B3E39AAA9F3}"/>
              </a:ext>
            </a:extLst>
          </p:cNvPr>
          <p:cNvPicPr>
            <a:picLocks noChangeAspect="1"/>
          </p:cNvPicPr>
          <p:nvPr/>
        </p:nvPicPr>
        <p:blipFill>
          <a:blip r:embed="rId7"/>
          <a:stretch>
            <a:fillRect/>
          </a:stretch>
        </p:blipFill>
        <p:spPr>
          <a:xfrm>
            <a:off x="6463435" y="2076039"/>
            <a:ext cx="5076825" cy="3878624"/>
          </a:xfrm>
          <a:prstGeom prst="rect">
            <a:avLst/>
          </a:prstGeom>
        </p:spPr>
      </p:pic>
      <p:sp>
        <p:nvSpPr>
          <p:cNvPr id="14" name="TextBox 13">
            <a:extLst>
              <a:ext uri="{FF2B5EF4-FFF2-40B4-BE49-F238E27FC236}">
                <a16:creationId xmlns:a16="http://schemas.microsoft.com/office/drawing/2014/main" id="{C4F9023E-F136-419C-81B1-1DE00DAE1289}"/>
              </a:ext>
            </a:extLst>
          </p:cNvPr>
          <p:cNvSpPr txBox="1"/>
          <p:nvPr/>
        </p:nvSpPr>
        <p:spPr>
          <a:xfrm>
            <a:off x="1644906" y="3344858"/>
            <a:ext cx="4818529" cy="1477328"/>
          </a:xfrm>
          <a:prstGeom prst="rect">
            <a:avLst/>
          </a:prstGeom>
          <a:solidFill>
            <a:srgbClr val="FFC000"/>
          </a:solidFill>
        </p:spPr>
        <p:txBody>
          <a:bodyPr wrap="square">
            <a:spAutoFit/>
          </a:bodyPr>
          <a:lstStyle/>
          <a:p>
            <a:pPr algn="just"/>
            <a:r>
              <a:rPr lang="en-US" i="1" dirty="0"/>
              <a:t>Explosions destroyed the space shuttles Challenger (in 1986) and the Columbia (in 2003), killing everyone on board. Detailed study of decisions about each shuttle mission suggest that groupthink likely played a role in each disaster.</a:t>
            </a:r>
          </a:p>
        </p:txBody>
      </p:sp>
    </p:spTree>
    <p:extLst>
      <p:ext uri="{BB962C8B-B14F-4D97-AF65-F5344CB8AC3E}">
        <p14:creationId xmlns:p14="http://schemas.microsoft.com/office/powerpoint/2010/main" val="41385351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4" y="1565887"/>
            <a:ext cx="8807087" cy="1477328"/>
          </a:xfrm>
          <a:prstGeom prst="rect">
            <a:avLst/>
          </a:prstGeom>
          <a:noFill/>
        </p:spPr>
        <p:txBody>
          <a:bodyPr wrap="square">
            <a:spAutoFit/>
          </a:bodyPr>
          <a:lstStyle/>
          <a:p>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Group Decision Making in Organizations  - </a:t>
            </a:r>
            <a:r>
              <a:rPr lang="en-US" b="1" dirty="0">
                <a:solidFill>
                  <a:srgbClr val="C1510A"/>
                </a:solidFill>
                <a:effectLst/>
                <a:latin typeface="Helvetica" panose="020B0604020202020204" pitchFamily="34" charset="0"/>
              </a:rPr>
              <a:t>Groupthink</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2721959971"/>
              </p:ext>
            </p:extLst>
          </p:nvPr>
        </p:nvGraphicFramePr>
        <p:xfrm>
          <a:off x="1616765" y="1938619"/>
          <a:ext cx="10151166" cy="2834640"/>
        </p:xfrm>
        <a:graphic>
          <a:graphicData uri="http://schemas.openxmlformats.org/drawingml/2006/table">
            <a:tbl>
              <a:tblPr firstRow="1" bandRow="1">
                <a:tableStyleId>{5C22544A-7EE6-4342-B048-85BDC9FD1C3A}</a:tableStyleId>
              </a:tblPr>
              <a:tblGrid>
                <a:gridCol w="1444487">
                  <a:extLst>
                    <a:ext uri="{9D8B030D-6E8A-4147-A177-3AD203B41FA5}">
                      <a16:colId xmlns:a16="http://schemas.microsoft.com/office/drawing/2014/main" val="2794518856"/>
                    </a:ext>
                  </a:extLst>
                </a:gridCol>
                <a:gridCol w="8706679">
                  <a:extLst>
                    <a:ext uri="{9D8B030D-6E8A-4147-A177-3AD203B41FA5}">
                      <a16:colId xmlns:a16="http://schemas.microsoft.com/office/drawing/2014/main" val="3104022207"/>
                    </a:ext>
                  </a:extLst>
                </a:gridCol>
              </a:tblGrid>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Helvetica" panose="020B0604020202020204" pitchFamily="34" charset="0"/>
                          <a:ea typeface="+mn-ea"/>
                          <a:cs typeface="+mn-cs"/>
                        </a:rPr>
                        <a:t>Prevention of Groupthink</a:t>
                      </a:r>
                    </a:p>
                    <a:p>
                      <a:pPr algn="just"/>
                      <a:endParaRPr lang="en-US" b="1" u="sng" dirty="0">
                        <a:solidFill>
                          <a:schemeClr val="tx1"/>
                        </a:solidFill>
                      </a:endParaRPr>
                    </a:p>
                  </a:txBody>
                  <a:tcPr>
                    <a:noFill/>
                  </a:tcPr>
                </a:tc>
                <a:tc>
                  <a:txBody>
                    <a:bodyPr/>
                    <a:lstStyle/>
                    <a:p>
                      <a:r>
                        <a:rPr lang="en-US" b="1" dirty="0">
                          <a:solidFill>
                            <a:srgbClr val="AF5C23"/>
                          </a:solidFill>
                          <a:effectLst/>
                          <a:latin typeface="Helvetica" panose="020B0604020202020204" pitchFamily="34" charset="0"/>
                        </a:rPr>
                        <a:t>Prevention of Groupthink</a:t>
                      </a:r>
                    </a:p>
                    <a:p>
                      <a:endParaRPr lang="en-US" b="1" dirty="0">
                        <a:solidFill>
                          <a:srgbClr val="AF5C23"/>
                        </a:solidFill>
                        <a:effectLst/>
                        <a:latin typeface="Helvetica" panose="020B0604020202020204" pitchFamily="34" charset="0"/>
                      </a:endParaRPr>
                    </a:p>
                    <a:p>
                      <a:pPr marL="285750" indent="-285750" algn="just">
                        <a:buFont typeface="Wingdings" panose="05000000000000000000" pitchFamily="2" charset="2"/>
                        <a:buChar char="§"/>
                      </a:pPr>
                      <a:r>
                        <a:rPr lang="en-US" b="0" i="0" dirty="0">
                          <a:solidFill>
                            <a:srgbClr val="3F3F3F"/>
                          </a:solidFill>
                          <a:effectLst/>
                          <a:latin typeface="Cordale"/>
                        </a:rPr>
                        <a:t>Several suggestions have been offered to help managers </a:t>
                      </a:r>
                      <a:r>
                        <a:rPr lang="en-US" b="1" i="0" dirty="0">
                          <a:solidFill>
                            <a:srgbClr val="3F3F3F"/>
                          </a:solidFill>
                          <a:effectLst/>
                          <a:latin typeface="Cordale"/>
                        </a:rPr>
                        <a:t>reduce the probability of groupthink in group decision making.</a:t>
                      </a:r>
                    </a:p>
                    <a:p>
                      <a:pPr marL="285750" indent="-285750" algn="just">
                        <a:buFont typeface="Wingdings" panose="05000000000000000000" pitchFamily="2" charset="2"/>
                        <a:buChar char="§"/>
                      </a:pPr>
                      <a:endParaRPr lang="en-US" b="1"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 Summarized in </a:t>
                      </a:r>
                      <a:r>
                        <a:rPr lang="en-US" b="1" i="0" dirty="0">
                          <a:solidFill>
                            <a:srgbClr val="575757"/>
                          </a:solidFill>
                          <a:effectLst/>
                          <a:latin typeface="Open-sans"/>
                        </a:rPr>
                        <a:t>Table 8.2</a:t>
                      </a:r>
                      <a:r>
                        <a:rPr lang="en-US" b="0" i="0" dirty="0">
                          <a:solidFill>
                            <a:srgbClr val="3F3F3F"/>
                          </a:solidFill>
                          <a:effectLst/>
                          <a:latin typeface="Cordale"/>
                        </a:rPr>
                        <a:t>, these prescriptions fall into four categories, depending on whether they apply to </a:t>
                      </a:r>
                      <a:r>
                        <a:rPr lang="en-US" b="1" i="0" dirty="0">
                          <a:solidFill>
                            <a:srgbClr val="3F3F3F"/>
                          </a:solidFill>
                          <a:effectLst/>
                          <a:latin typeface="Cordale"/>
                        </a:rPr>
                        <a:t>the leader, the organization, the individual, or the process.</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 All are designed to </a:t>
                      </a:r>
                      <a:r>
                        <a:rPr lang="en-US" b="1" i="0" dirty="0">
                          <a:solidFill>
                            <a:srgbClr val="3F3F3F"/>
                          </a:solidFill>
                          <a:effectLst/>
                          <a:latin typeface="Cordale"/>
                        </a:rPr>
                        <a:t>facilitate the critical evaluation </a:t>
                      </a:r>
                      <a:r>
                        <a:rPr lang="en-US" b="0" i="0" dirty="0">
                          <a:solidFill>
                            <a:srgbClr val="3F3F3F"/>
                          </a:solidFill>
                          <a:effectLst/>
                          <a:latin typeface="Cordale"/>
                        </a:rPr>
                        <a:t>of alternatives and discourage the single-minded pursuit of unanimity.</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9660099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27296"/>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4" y="1565887"/>
            <a:ext cx="8807087" cy="1477328"/>
          </a:xfrm>
          <a:prstGeom prst="rect">
            <a:avLst/>
          </a:prstGeom>
          <a:noFill/>
        </p:spPr>
        <p:txBody>
          <a:bodyPr wrap="square">
            <a:spAutoFit/>
          </a:bodyPr>
          <a:lstStyle/>
          <a:p>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Group Decision Making in Organizations  - </a:t>
            </a:r>
            <a:r>
              <a:rPr lang="en-US" b="1" dirty="0">
                <a:solidFill>
                  <a:srgbClr val="C1510A"/>
                </a:solidFill>
                <a:effectLst/>
                <a:latin typeface="Helvetica" panose="020B0604020202020204" pitchFamily="34" charset="0"/>
              </a:rPr>
              <a:t>Groupthink</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9" name="Table 8">
            <a:extLst>
              <a:ext uri="{FF2B5EF4-FFF2-40B4-BE49-F238E27FC236}">
                <a16:creationId xmlns:a16="http://schemas.microsoft.com/office/drawing/2014/main" id="{68E13E27-0A91-4B55-A2AF-1C98DAF0214E}"/>
              </a:ext>
            </a:extLst>
          </p:cNvPr>
          <p:cNvGraphicFramePr>
            <a:graphicFrameLocks noGrp="1"/>
          </p:cNvGraphicFramePr>
          <p:nvPr>
            <p:extLst>
              <p:ext uri="{D42A27DB-BD31-4B8C-83A1-F6EECF244321}">
                <p14:modId xmlns:p14="http://schemas.microsoft.com/office/powerpoint/2010/main" val="3183521083"/>
              </p:ext>
            </p:extLst>
          </p:nvPr>
        </p:nvGraphicFramePr>
        <p:xfrm>
          <a:off x="2189094" y="2240830"/>
          <a:ext cx="9351166" cy="4351338"/>
        </p:xfrm>
        <a:graphic>
          <a:graphicData uri="http://schemas.openxmlformats.org/drawingml/2006/table">
            <a:tbl>
              <a:tblPr/>
              <a:tblGrid>
                <a:gridCol w="9351166">
                  <a:extLst>
                    <a:ext uri="{9D8B030D-6E8A-4147-A177-3AD203B41FA5}">
                      <a16:colId xmlns:a16="http://schemas.microsoft.com/office/drawing/2014/main" val="3771185996"/>
                    </a:ext>
                  </a:extLst>
                </a:gridCol>
              </a:tblGrid>
              <a:tr h="4351338">
                <a:tc>
                  <a:txBody>
                    <a:bodyPr/>
                    <a:lstStyle/>
                    <a:p>
                      <a:pPr marL="0" indent="-342900" algn="l" defTabSz="914400" rtl="0" eaLnBrk="1" fontAlgn="t" latinLnBrk="0" hangingPunct="1">
                        <a:buFont typeface="+mj-lt"/>
                        <a:buAutoNum type="arabicPeriod"/>
                      </a:pPr>
                      <a:r>
                        <a:rPr lang="en-US" sz="1400" b="1" u="sng" strike="noStrike" kern="1200" dirty="0">
                          <a:solidFill>
                            <a:srgbClr val="3F3F3F"/>
                          </a:solidFill>
                          <a:effectLst>
                            <a:outerShdw blurRad="38100" dist="38100" dir="2700000" algn="tl">
                              <a:srgbClr val="000000">
                                <a:alpha val="43137"/>
                              </a:srgbClr>
                            </a:outerShdw>
                          </a:effectLst>
                          <a:latin typeface="Cordale"/>
                          <a:ea typeface="+mn-ea"/>
                          <a:cs typeface="+mn-cs"/>
                        </a:rPr>
                        <a:t>Leader prescriptions</a:t>
                      </a:r>
                    </a:p>
                    <a:p>
                      <a:pPr marL="742950" lvl="1" indent="-285750" algn="l" fontAlgn="t">
                        <a:buFont typeface="+mj-lt"/>
                        <a:buAutoNum type="arabicPeriod"/>
                      </a:pPr>
                      <a:r>
                        <a:rPr lang="en-US" sz="1400" u="none" strike="noStrike" dirty="0">
                          <a:solidFill>
                            <a:srgbClr val="3F3F3F"/>
                          </a:solidFill>
                          <a:effectLst/>
                          <a:latin typeface="Cordale"/>
                        </a:rPr>
                        <a:t>Assign everyone the role of critical evaluator.</a:t>
                      </a:r>
                    </a:p>
                    <a:p>
                      <a:pPr marL="742950" lvl="1" indent="-285750" algn="l" fontAlgn="t">
                        <a:buFont typeface="+mj-lt"/>
                        <a:buAutoNum type="arabicPeriod"/>
                      </a:pPr>
                      <a:r>
                        <a:rPr lang="en-US" sz="1400" u="none" strike="noStrike" dirty="0">
                          <a:solidFill>
                            <a:srgbClr val="3F3F3F"/>
                          </a:solidFill>
                          <a:effectLst/>
                          <a:latin typeface="Cordale"/>
                        </a:rPr>
                        <a:t>Be impartial; do not state preferences.</a:t>
                      </a:r>
                    </a:p>
                    <a:p>
                      <a:pPr marL="742950" lvl="1" indent="-285750" algn="l" fontAlgn="t">
                        <a:buFont typeface="+mj-lt"/>
                        <a:buAutoNum type="arabicPeriod"/>
                      </a:pPr>
                      <a:r>
                        <a:rPr lang="en-US" sz="1400" u="none" strike="noStrike" dirty="0">
                          <a:solidFill>
                            <a:srgbClr val="3F3F3F"/>
                          </a:solidFill>
                          <a:effectLst/>
                          <a:latin typeface="Cordale"/>
                        </a:rPr>
                        <a:t>Assign the devil’s advocate role to at least one group member.</a:t>
                      </a:r>
                    </a:p>
                    <a:p>
                      <a:pPr marL="742950" lvl="1" indent="-285750" algn="l" fontAlgn="t">
                        <a:buFont typeface="+mj-lt"/>
                        <a:buAutoNum type="arabicPeriod"/>
                      </a:pPr>
                      <a:r>
                        <a:rPr lang="en-US" sz="1400" u="none" strike="noStrike" dirty="0">
                          <a:solidFill>
                            <a:srgbClr val="3F3F3F"/>
                          </a:solidFill>
                          <a:effectLst/>
                          <a:latin typeface="Cordale"/>
                        </a:rPr>
                        <a:t>Use outside experts to challenge the group.</a:t>
                      </a:r>
                    </a:p>
                    <a:p>
                      <a:pPr marL="742950" lvl="1" indent="-285750" algn="l" fontAlgn="t">
                        <a:buFont typeface="+mj-lt"/>
                        <a:buAutoNum type="arabicPeriod"/>
                      </a:pPr>
                      <a:r>
                        <a:rPr lang="en-US" sz="1400" u="none" strike="noStrike" dirty="0">
                          <a:solidFill>
                            <a:srgbClr val="3F3F3F"/>
                          </a:solidFill>
                          <a:effectLst/>
                          <a:latin typeface="Cordale"/>
                        </a:rPr>
                        <a:t>Be open to dissenting points of view.</a:t>
                      </a:r>
                    </a:p>
                    <a:p>
                      <a:pPr marL="0" indent="-342900" algn="l" defTabSz="914400" rtl="0" eaLnBrk="1" fontAlgn="t" latinLnBrk="0" hangingPunct="1">
                        <a:buFont typeface="+mj-lt"/>
                        <a:buAutoNum type="arabicPeriod"/>
                      </a:pPr>
                      <a:r>
                        <a:rPr lang="en-US" sz="1400" b="1" u="sng" strike="noStrike" kern="1200" dirty="0">
                          <a:solidFill>
                            <a:srgbClr val="3F3F3F"/>
                          </a:solidFill>
                          <a:effectLst>
                            <a:outerShdw blurRad="38100" dist="38100" dir="2700000" algn="tl">
                              <a:srgbClr val="000000">
                                <a:alpha val="43137"/>
                              </a:srgbClr>
                            </a:outerShdw>
                          </a:effectLst>
                          <a:latin typeface="Cordale"/>
                          <a:ea typeface="+mn-ea"/>
                          <a:cs typeface="+mn-cs"/>
                        </a:rPr>
                        <a:t>Organizational prescriptions</a:t>
                      </a:r>
                    </a:p>
                    <a:p>
                      <a:pPr marL="742950" lvl="1" indent="-285750" algn="l" fontAlgn="t">
                        <a:buFont typeface="+mj-lt"/>
                        <a:buAutoNum type="arabicPeriod"/>
                      </a:pPr>
                      <a:r>
                        <a:rPr lang="en-US" sz="1400" u="none" strike="noStrike" dirty="0">
                          <a:solidFill>
                            <a:srgbClr val="3F3F3F"/>
                          </a:solidFill>
                          <a:effectLst/>
                          <a:latin typeface="Cordale"/>
                        </a:rPr>
                        <a:t>Set up several independent groups to study the same issue.</a:t>
                      </a:r>
                    </a:p>
                    <a:p>
                      <a:pPr marL="742950" lvl="1" indent="-285750" algn="l" fontAlgn="t">
                        <a:buFont typeface="+mj-lt"/>
                        <a:buAutoNum type="arabicPeriod"/>
                      </a:pPr>
                      <a:r>
                        <a:rPr lang="en-US" sz="1400" u="none" strike="noStrike" dirty="0">
                          <a:solidFill>
                            <a:srgbClr val="3F3F3F"/>
                          </a:solidFill>
                          <a:effectLst/>
                          <a:latin typeface="Cordale"/>
                        </a:rPr>
                        <a:t>Train managers and group leaders in groupthink prevention techniques.</a:t>
                      </a:r>
                    </a:p>
                    <a:p>
                      <a:pPr marL="0" indent="-342900" algn="l" defTabSz="914400" rtl="0" eaLnBrk="1" fontAlgn="t" latinLnBrk="0" hangingPunct="1">
                        <a:buFont typeface="+mj-lt"/>
                        <a:buAutoNum type="arabicPeriod"/>
                      </a:pPr>
                      <a:r>
                        <a:rPr lang="en-US" sz="1400" b="1" u="sng" strike="noStrike" kern="1200" dirty="0">
                          <a:solidFill>
                            <a:srgbClr val="3F3F3F"/>
                          </a:solidFill>
                          <a:effectLst>
                            <a:outerShdw blurRad="38100" dist="38100" dir="2700000" algn="tl">
                              <a:srgbClr val="000000">
                                <a:alpha val="43137"/>
                              </a:srgbClr>
                            </a:outerShdw>
                          </a:effectLst>
                          <a:latin typeface="Cordale"/>
                          <a:ea typeface="+mn-ea"/>
                          <a:cs typeface="+mn-cs"/>
                        </a:rPr>
                        <a:t>Individual prescriptions</a:t>
                      </a:r>
                    </a:p>
                    <a:p>
                      <a:pPr marL="742950" lvl="1" indent="-285750" algn="l" fontAlgn="t">
                        <a:buFont typeface="+mj-lt"/>
                        <a:buAutoNum type="arabicPeriod"/>
                      </a:pPr>
                      <a:r>
                        <a:rPr lang="en-US" sz="1400" u="none" strike="noStrike" dirty="0">
                          <a:solidFill>
                            <a:srgbClr val="3F3F3F"/>
                          </a:solidFill>
                          <a:effectLst/>
                          <a:latin typeface="Cordale"/>
                        </a:rPr>
                        <a:t>Be a critical thinker.</a:t>
                      </a:r>
                    </a:p>
                    <a:p>
                      <a:pPr marL="742950" lvl="1" indent="-285750" algn="l" fontAlgn="t">
                        <a:buFont typeface="+mj-lt"/>
                        <a:buAutoNum type="arabicPeriod"/>
                      </a:pPr>
                      <a:r>
                        <a:rPr lang="en-US" sz="1400" u="none" strike="noStrike" dirty="0">
                          <a:solidFill>
                            <a:srgbClr val="3F3F3F"/>
                          </a:solidFill>
                          <a:effectLst/>
                          <a:latin typeface="Cordale"/>
                        </a:rPr>
                        <a:t>Discuss group deliberations with a trusted outsider; report back to the group.</a:t>
                      </a:r>
                    </a:p>
                    <a:p>
                      <a:pPr marL="0" indent="-342900" algn="l" defTabSz="914400" rtl="0" eaLnBrk="1" fontAlgn="t" latinLnBrk="0" hangingPunct="1">
                        <a:buFont typeface="+mj-lt"/>
                        <a:buAutoNum type="arabicPeriod"/>
                      </a:pPr>
                      <a:r>
                        <a:rPr lang="en-US" sz="1400" b="1" u="sng" strike="noStrike" kern="1200" dirty="0">
                          <a:solidFill>
                            <a:srgbClr val="3F3F3F"/>
                          </a:solidFill>
                          <a:effectLst>
                            <a:outerShdw blurRad="38100" dist="38100" dir="2700000" algn="tl">
                              <a:srgbClr val="000000">
                                <a:alpha val="43137"/>
                              </a:srgbClr>
                            </a:outerShdw>
                          </a:effectLst>
                          <a:latin typeface="Cordale"/>
                          <a:ea typeface="+mn-ea"/>
                          <a:cs typeface="+mn-cs"/>
                        </a:rPr>
                        <a:t>Process prescriptions</a:t>
                      </a:r>
                    </a:p>
                    <a:p>
                      <a:pPr marL="742950" lvl="1" indent="-285750" algn="l" fontAlgn="t">
                        <a:buFont typeface="+mj-lt"/>
                        <a:buAutoNum type="arabicPeriod"/>
                      </a:pPr>
                      <a:r>
                        <a:rPr lang="en-US" sz="1400" u="none" strike="noStrike" dirty="0">
                          <a:solidFill>
                            <a:srgbClr val="3F3F3F"/>
                          </a:solidFill>
                          <a:effectLst/>
                          <a:latin typeface="Cordale"/>
                        </a:rPr>
                        <a:t>Periodically break the group into subgroups to discuss the issues.</a:t>
                      </a:r>
                    </a:p>
                    <a:p>
                      <a:pPr marL="742950" lvl="1" indent="-285750" algn="l" fontAlgn="t">
                        <a:buFont typeface="+mj-lt"/>
                        <a:buAutoNum type="arabicPeriod"/>
                      </a:pPr>
                      <a:r>
                        <a:rPr lang="en-US" sz="1400" u="none" strike="noStrike" dirty="0">
                          <a:solidFill>
                            <a:srgbClr val="3F3F3F"/>
                          </a:solidFill>
                          <a:effectLst/>
                          <a:latin typeface="Cordale"/>
                        </a:rPr>
                        <a:t>Take time to study external factors.</a:t>
                      </a:r>
                    </a:p>
                    <a:p>
                      <a:pPr marL="742950" lvl="1" indent="-285750" algn="l" fontAlgn="t">
                        <a:buFont typeface="+mj-lt"/>
                        <a:buAutoNum type="arabicPeriod"/>
                      </a:pPr>
                      <a:r>
                        <a:rPr lang="en-US" sz="1400" u="none" strike="noStrike" dirty="0">
                          <a:solidFill>
                            <a:srgbClr val="3F3F3F"/>
                          </a:solidFill>
                          <a:effectLst/>
                          <a:latin typeface="Cordale"/>
                        </a:rPr>
                        <a:t>Hold second-chance meetings to rethink issues before making a commitment.</a:t>
                      </a:r>
                    </a:p>
                  </a:txBody>
                  <a:tcPr marL="67192" marR="67192" marT="47034" marB="47034">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348267986"/>
                  </a:ext>
                </a:extLst>
              </a:tr>
            </a:tbl>
          </a:graphicData>
        </a:graphic>
      </p:graphicFrame>
      <p:sp>
        <p:nvSpPr>
          <p:cNvPr id="10" name="Rectangle 1">
            <a:extLst>
              <a:ext uri="{FF2B5EF4-FFF2-40B4-BE49-F238E27FC236}">
                <a16:creationId xmlns:a16="http://schemas.microsoft.com/office/drawing/2014/main" id="{00EBE390-4778-4684-A8DE-79E0B44448F0}"/>
              </a:ext>
            </a:extLst>
          </p:cNvPr>
          <p:cNvSpPr>
            <a:spLocks noChangeArrowheads="1"/>
          </p:cNvSpPr>
          <p:nvPr/>
        </p:nvSpPr>
        <p:spPr bwMode="auto">
          <a:xfrm>
            <a:off x="4863923" y="2017887"/>
            <a:ext cx="4429599" cy="5549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61893"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1" i="0" u="none" strike="noStrike" cap="none" normalizeH="0" baseline="0" dirty="0">
                <a:ln>
                  <a:noFill/>
                </a:ln>
                <a:effectLst/>
                <a:latin typeface="Open-sans"/>
              </a:rPr>
              <a:t>Table8.2.</a:t>
            </a:r>
            <a:r>
              <a:rPr kumimoji="0" lang="en-US" altLang="en-US" sz="1400" b="1" i="0" u="none" strike="noStrike" cap="none" normalizeH="0" baseline="0" dirty="0">
                <a:ln>
                  <a:noFill/>
                </a:ln>
                <a:effectLst/>
                <a:latin typeface="Helvetica" panose="020B0604020202020204" pitchFamily="34" charset="0"/>
              </a:rPr>
              <a:t>Prescriptions for Preventing Groupthink</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effectLst/>
              <a:latin typeface="Arial" panose="020B0604020202020204" pitchFamily="34" charset="0"/>
            </a:endParaRPr>
          </a:p>
        </p:txBody>
      </p:sp>
    </p:spTree>
    <p:extLst>
      <p:ext uri="{BB962C8B-B14F-4D97-AF65-F5344CB8AC3E}">
        <p14:creationId xmlns:p14="http://schemas.microsoft.com/office/powerpoint/2010/main" val="11685137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438445"/>
            <a:ext cx="8807087" cy="1477328"/>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Participation in Decision Making</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3442907879"/>
              </p:ext>
            </p:extLst>
          </p:nvPr>
        </p:nvGraphicFramePr>
        <p:xfrm>
          <a:off x="1713706" y="1902154"/>
          <a:ext cx="10266259" cy="4206240"/>
        </p:xfrm>
        <a:graphic>
          <a:graphicData uri="http://schemas.openxmlformats.org/drawingml/2006/table">
            <a:tbl>
              <a:tblPr firstRow="1" bandRow="1">
                <a:tableStyleId>{5C22544A-7EE6-4342-B048-85BDC9FD1C3A}</a:tableStyleId>
              </a:tblPr>
              <a:tblGrid>
                <a:gridCol w="1427059">
                  <a:extLst>
                    <a:ext uri="{9D8B030D-6E8A-4147-A177-3AD203B41FA5}">
                      <a16:colId xmlns:a16="http://schemas.microsoft.com/office/drawing/2014/main" val="2794518856"/>
                    </a:ext>
                  </a:extLst>
                </a:gridCol>
                <a:gridCol w="8839200">
                  <a:extLst>
                    <a:ext uri="{9D8B030D-6E8A-4147-A177-3AD203B41FA5}">
                      <a16:colId xmlns:a16="http://schemas.microsoft.com/office/drawing/2014/main" val="3104022207"/>
                    </a:ext>
                  </a:extLst>
                </a:gridCol>
              </a:tblGrid>
              <a:tr h="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Participation in Decision Making</a:t>
                      </a:r>
                    </a:p>
                    <a:p>
                      <a:pPr algn="just"/>
                      <a:endParaRPr lang="en-US" b="1" u="sng" dirty="0">
                        <a:solidFill>
                          <a:schemeClr val="tx1"/>
                        </a:solidFill>
                      </a:endParaRPr>
                    </a:p>
                  </a:txBody>
                  <a:tcPr>
                    <a:noFill/>
                  </a:tcPr>
                </a:tc>
                <a:tc>
                  <a:txBody>
                    <a:bodyPr/>
                    <a:lstStyle/>
                    <a:p>
                      <a:pPr algn="just"/>
                      <a:r>
                        <a:rPr lang="en-US" b="1" dirty="0">
                          <a:solidFill>
                            <a:srgbClr val="C1510A"/>
                          </a:solidFill>
                          <a:effectLst/>
                          <a:latin typeface="Helvetica" panose="020B0604020202020204" pitchFamily="34" charset="0"/>
                        </a:rPr>
                        <a:t>Participation in Decision Making</a:t>
                      </a:r>
                    </a:p>
                    <a:p>
                      <a:pPr marL="285750" indent="-285750" algn="just">
                        <a:buFont typeface="Wingdings" panose="05000000000000000000" pitchFamily="2" charset="2"/>
                        <a:buChar char="§"/>
                      </a:pPr>
                      <a:r>
                        <a:rPr lang="en-US" b="0" i="0" dirty="0">
                          <a:solidFill>
                            <a:srgbClr val="3F3F3F"/>
                          </a:solidFill>
                          <a:effectLst/>
                          <a:latin typeface="Cordale"/>
                        </a:rPr>
                        <a:t>An important question in group decision making is the degree to which employees should participate in the process. </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Early management theories, such as those of the scientific management school, advocated a clear separation between the duties of managers and workers: </a:t>
                      </a:r>
                      <a:r>
                        <a:rPr lang="en-US" b="1" i="0" dirty="0">
                          <a:solidFill>
                            <a:srgbClr val="3F3F3F"/>
                          </a:solidFill>
                          <a:effectLst/>
                          <a:latin typeface="Cordale"/>
                        </a:rPr>
                        <a:t>Management was to make the decisions, and employees were to implement them.</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Other approaches have urged that employees be allowed to participate in decisions to increase their ego involvement, motivation, and satisfaction.</a:t>
                      </a:r>
                    </a:p>
                    <a:p>
                      <a:pPr marL="285750" indent="-285750" algn="just">
                        <a:buFont typeface="Wingdings" panose="05000000000000000000" pitchFamily="2" charset="2"/>
                        <a:buChar char="§"/>
                      </a:pPr>
                      <a:endParaRPr lang="en-US" b="1" i="0" u="none" strike="noStrike" dirty="0">
                        <a:solidFill>
                          <a:srgbClr val="006298"/>
                        </a:solidFill>
                        <a:effectLst/>
                        <a:latin typeface="DroidSerif"/>
                      </a:endParaRPr>
                    </a:p>
                    <a:p>
                      <a:pPr marL="285750" indent="-285750" algn="just">
                        <a:buFont typeface="Wingdings" panose="05000000000000000000" pitchFamily="2" charset="2"/>
                        <a:buChar char="§"/>
                      </a:pPr>
                      <a:r>
                        <a:rPr lang="en-US" b="0" i="0" dirty="0">
                          <a:solidFill>
                            <a:srgbClr val="3F3F3F"/>
                          </a:solidFill>
                          <a:effectLst/>
                          <a:latin typeface="Cordale"/>
                        </a:rPr>
                        <a:t> Numerous research studies have shown that whereas employees who seek responsibility and challenge on the job may find participation in the decision-making process to be both motivating and enriching, other employees may regard such participation as a waste of time and a management imposition.</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8424903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425302"/>
            <a:ext cx="8807087" cy="1477328"/>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Participation in Decision Making</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3110628889"/>
              </p:ext>
            </p:extLst>
          </p:nvPr>
        </p:nvGraphicFramePr>
        <p:xfrm>
          <a:off x="1713706" y="1902154"/>
          <a:ext cx="10266259" cy="4206240"/>
        </p:xfrm>
        <a:graphic>
          <a:graphicData uri="http://schemas.openxmlformats.org/drawingml/2006/table">
            <a:tbl>
              <a:tblPr firstRow="1" bandRow="1">
                <a:tableStyleId>{5C22544A-7EE6-4342-B048-85BDC9FD1C3A}</a:tableStyleId>
              </a:tblPr>
              <a:tblGrid>
                <a:gridCol w="1427059">
                  <a:extLst>
                    <a:ext uri="{9D8B030D-6E8A-4147-A177-3AD203B41FA5}">
                      <a16:colId xmlns:a16="http://schemas.microsoft.com/office/drawing/2014/main" val="2794518856"/>
                    </a:ext>
                  </a:extLst>
                </a:gridCol>
                <a:gridCol w="8839200">
                  <a:extLst>
                    <a:ext uri="{9D8B030D-6E8A-4147-A177-3AD203B41FA5}">
                      <a16:colId xmlns:a16="http://schemas.microsoft.com/office/drawing/2014/main" val="3104022207"/>
                    </a:ext>
                  </a:extLst>
                </a:gridCol>
              </a:tblGrid>
              <a:tr h="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Participation in Decision Making</a:t>
                      </a:r>
                    </a:p>
                    <a:p>
                      <a:pPr algn="just"/>
                      <a:endParaRPr lang="en-US" b="1" u="sng" dirty="0">
                        <a:solidFill>
                          <a:schemeClr val="tx1"/>
                        </a:solidFill>
                      </a:endParaRPr>
                    </a:p>
                  </a:txBody>
                  <a:tcPr>
                    <a:noFill/>
                  </a:tcPr>
                </a:tc>
                <a:tc>
                  <a:txBody>
                    <a:bodyPr/>
                    <a:lstStyle/>
                    <a:p>
                      <a:pPr algn="just"/>
                      <a:r>
                        <a:rPr lang="en-US" b="1" dirty="0">
                          <a:solidFill>
                            <a:srgbClr val="C1510A"/>
                          </a:solidFill>
                          <a:effectLst/>
                          <a:latin typeface="Helvetica" panose="020B0604020202020204" pitchFamily="34" charset="0"/>
                        </a:rPr>
                        <a:t>Participation in Decision Making</a:t>
                      </a:r>
                    </a:p>
                    <a:p>
                      <a:pPr marL="285750" indent="-285750" algn="just">
                        <a:buFont typeface="Wingdings" panose="05000000000000000000" pitchFamily="2" charset="2"/>
                        <a:buChar char="§"/>
                      </a:pPr>
                      <a:r>
                        <a:rPr lang="en-US" b="0" i="0" dirty="0">
                          <a:solidFill>
                            <a:srgbClr val="3F3F3F"/>
                          </a:solidFill>
                          <a:effectLst/>
                          <a:latin typeface="Cordale"/>
                        </a:rPr>
                        <a:t>Whether employee participation in decision making is appropriate depends on the situation. In tasks that require an </a:t>
                      </a:r>
                      <a:r>
                        <a:rPr lang="en-US" b="1" i="0" dirty="0">
                          <a:solidFill>
                            <a:srgbClr val="3F3F3F"/>
                          </a:solidFill>
                          <a:effectLst/>
                          <a:latin typeface="Cordale"/>
                        </a:rPr>
                        <a:t>estimation, a prediction, or a judgment of accuracy—usually referred to as “judgmental tasks”</a:t>
                      </a:r>
                      <a:r>
                        <a:rPr lang="en-US" b="0" i="0" dirty="0">
                          <a:solidFill>
                            <a:srgbClr val="3F3F3F"/>
                          </a:solidFill>
                          <a:effectLst/>
                          <a:latin typeface="Cordale"/>
                        </a:rPr>
                        <a:t>—groups typically are superior to individuals simply because more people contribute to the decision-making process. However, one especially capable individual may make a better judgment than a group.</a:t>
                      </a:r>
                    </a:p>
                    <a:p>
                      <a:pPr marL="285750" indent="-285750" algn="just">
                        <a:buFont typeface="Wingdings" panose="05000000000000000000" pitchFamily="2" charset="2"/>
                        <a:buChar char="§"/>
                      </a:pPr>
                      <a:r>
                        <a:rPr lang="en-US" b="1" i="0" dirty="0">
                          <a:solidFill>
                            <a:srgbClr val="3F3F3F"/>
                          </a:solidFill>
                          <a:effectLst/>
                          <a:latin typeface="Cordale"/>
                        </a:rPr>
                        <a:t>In problem-solving tasks, </a:t>
                      </a:r>
                      <a:r>
                        <a:rPr lang="en-US" b="0" i="0" dirty="0">
                          <a:solidFill>
                            <a:srgbClr val="3F3F3F"/>
                          </a:solidFill>
                          <a:effectLst/>
                          <a:latin typeface="Cordale"/>
                        </a:rPr>
                        <a:t>groups generally produce more and better solutions than do individuals. But groups generally take far longer than individuals to develop solutions and make decisions. An individual or very small group may be able to accomplish some things much faster than a large, unwieldy group or organization. </a:t>
                      </a:r>
                    </a:p>
                    <a:p>
                      <a:pPr marL="285750" indent="-285750" algn="just">
                        <a:buFont typeface="Wingdings" panose="05000000000000000000" pitchFamily="2" charset="2"/>
                        <a:buChar char="§"/>
                      </a:pPr>
                      <a:r>
                        <a:rPr lang="en-US" b="1" i="0" dirty="0">
                          <a:solidFill>
                            <a:srgbClr val="3F3F3F"/>
                          </a:solidFill>
                          <a:effectLst/>
                          <a:latin typeface="Cordale"/>
                        </a:rPr>
                        <a:t>In addition, individual decision making avoids the special problems of group decision making such as groupthink or group polarization.</a:t>
                      </a:r>
                      <a:r>
                        <a:rPr lang="en-US" b="0" i="0" dirty="0">
                          <a:solidFill>
                            <a:srgbClr val="3F3F3F"/>
                          </a:solidFill>
                          <a:effectLst/>
                          <a:latin typeface="Cordale"/>
                        </a:rPr>
                        <a:t> </a:t>
                      </a:r>
                    </a:p>
                    <a:p>
                      <a:pPr marL="285750" indent="-285750" algn="just">
                        <a:buFont typeface="Wingdings" panose="05000000000000000000" pitchFamily="2" charset="2"/>
                        <a:buChar char="§"/>
                      </a:pPr>
                      <a:r>
                        <a:rPr lang="en-US" b="0" i="0" dirty="0">
                          <a:solidFill>
                            <a:srgbClr val="3F3F3F"/>
                          </a:solidFill>
                          <a:effectLst/>
                          <a:latin typeface="Cordale"/>
                        </a:rPr>
                        <a:t>If </a:t>
                      </a:r>
                      <a:r>
                        <a:rPr lang="en-US" b="1" i="0" dirty="0">
                          <a:solidFill>
                            <a:srgbClr val="3F3F3F"/>
                          </a:solidFill>
                          <a:effectLst/>
                          <a:latin typeface="Cordale"/>
                        </a:rPr>
                        <a:t>the problem to be solved is fairly straightforward, </a:t>
                      </a:r>
                      <a:r>
                        <a:rPr lang="en-US" b="0" i="0" dirty="0">
                          <a:solidFill>
                            <a:srgbClr val="3F3F3F"/>
                          </a:solidFill>
                          <a:effectLst/>
                          <a:latin typeface="Cordale"/>
                        </a:rPr>
                        <a:t>it may be more appropriate to have a single capable individual concentrate on solving it. On the other hand, complex problems are more appropriate for groups. </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710323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343597"/>
            <a:ext cx="8807087" cy="14773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Group Problem Solving</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3836305610"/>
              </p:ext>
            </p:extLst>
          </p:nvPr>
        </p:nvGraphicFramePr>
        <p:xfrm>
          <a:off x="1713706" y="1902154"/>
          <a:ext cx="10266259" cy="4206240"/>
        </p:xfrm>
        <a:graphic>
          <a:graphicData uri="http://schemas.openxmlformats.org/drawingml/2006/table">
            <a:tbl>
              <a:tblPr firstRow="1" bandRow="1">
                <a:tableStyleId>{5C22544A-7EE6-4342-B048-85BDC9FD1C3A}</a:tableStyleId>
              </a:tblPr>
              <a:tblGrid>
                <a:gridCol w="1427059">
                  <a:extLst>
                    <a:ext uri="{9D8B030D-6E8A-4147-A177-3AD203B41FA5}">
                      <a16:colId xmlns:a16="http://schemas.microsoft.com/office/drawing/2014/main" val="2794518856"/>
                    </a:ext>
                  </a:extLst>
                </a:gridCol>
                <a:gridCol w="8839200">
                  <a:extLst>
                    <a:ext uri="{9D8B030D-6E8A-4147-A177-3AD203B41FA5}">
                      <a16:colId xmlns:a16="http://schemas.microsoft.com/office/drawing/2014/main" val="3104022207"/>
                    </a:ext>
                  </a:extLst>
                </a:gridCol>
              </a:tblGrid>
              <a:tr h="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Group Problem Solving</a:t>
                      </a:r>
                    </a:p>
                    <a:p>
                      <a:pPr algn="just"/>
                      <a:endParaRPr lang="en-US" b="1" u="sng" dirty="0">
                        <a:solidFill>
                          <a:schemeClr val="tx1"/>
                        </a:solidFill>
                      </a:endParaRPr>
                    </a:p>
                  </a:txBody>
                  <a:tcPr>
                    <a:noFill/>
                  </a:tcPr>
                </a:tc>
                <a:tc>
                  <a:txBody>
                    <a:bodyPr/>
                    <a:lstStyle/>
                    <a:p>
                      <a:pPr algn="just"/>
                      <a:r>
                        <a:rPr lang="en-US" b="1" dirty="0">
                          <a:solidFill>
                            <a:srgbClr val="C1510A"/>
                          </a:solidFill>
                          <a:effectLst/>
                          <a:latin typeface="Helvetica" panose="020B0604020202020204" pitchFamily="34" charset="0"/>
                        </a:rPr>
                        <a:t>Group Problem Solving</a:t>
                      </a:r>
                    </a:p>
                    <a:p>
                      <a:pPr marL="285750" indent="-285750" algn="just">
                        <a:buFont typeface="Wingdings" panose="05000000000000000000" pitchFamily="2" charset="2"/>
                        <a:buChar char="§"/>
                      </a:pPr>
                      <a:r>
                        <a:rPr lang="en-US" b="0" i="0" dirty="0">
                          <a:solidFill>
                            <a:srgbClr val="3F3F3F"/>
                          </a:solidFill>
                          <a:effectLst/>
                          <a:latin typeface="Cordale"/>
                        </a:rPr>
                        <a:t>A typical interacting group may have difficulty with any of several steps in the decision-making process. One common problem arises in the generation-of-alternatives phase: The search may be arbitrarily ended before all plausible alternatives have been identified.</a:t>
                      </a:r>
                    </a:p>
                    <a:p>
                      <a:pPr marL="285750" indent="-285750" algn="just">
                        <a:buFont typeface="Wingdings" panose="05000000000000000000" pitchFamily="2" charset="2"/>
                        <a:buChar char="§"/>
                      </a:pPr>
                      <a:r>
                        <a:rPr lang="en-US" b="1" i="0" dirty="0">
                          <a:solidFill>
                            <a:srgbClr val="3F3F3F"/>
                          </a:solidFill>
                          <a:effectLst/>
                          <a:latin typeface="Cordale"/>
                        </a:rPr>
                        <a:t>Several types of group interactions can have this effect. </a:t>
                      </a:r>
                      <a:r>
                        <a:rPr lang="en-US" b="0" i="0" dirty="0">
                          <a:solidFill>
                            <a:srgbClr val="3F3F3F"/>
                          </a:solidFill>
                          <a:effectLst/>
                          <a:latin typeface="Cordale"/>
                        </a:rPr>
                        <a:t>If members immediately express their reactions to the alternatives as they are </a:t>
                      </a:r>
                      <a:r>
                        <a:rPr lang="en-US" b="1" i="0" dirty="0">
                          <a:solidFill>
                            <a:srgbClr val="3F3F3F"/>
                          </a:solidFill>
                          <a:effectLst/>
                          <a:latin typeface="Cordale"/>
                        </a:rPr>
                        <a:t>first proposed, potential contributors may </a:t>
                      </a:r>
                      <a:r>
                        <a:rPr lang="en-US" b="0" i="0" dirty="0">
                          <a:solidFill>
                            <a:srgbClr val="3F3F3F"/>
                          </a:solidFill>
                          <a:effectLst/>
                          <a:latin typeface="Cordale"/>
                        </a:rPr>
                        <a:t>begin to </a:t>
                      </a:r>
                      <a:r>
                        <a:rPr lang="en-US" b="1" i="0" dirty="0">
                          <a:solidFill>
                            <a:srgbClr val="3F3F3F"/>
                          </a:solidFill>
                          <a:effectLst/>
                          <a:latin typeface="Cordale"/>
                        </a:rPr>
                        <a:t>censor their ideas to avoid embarrassing criticism from the group. </a:t>
                      </a:r>
                      <a:r>
                        <a:rPr lang="en-US" b="0" i="0" dirty="0">
                          <a:solidFill>
                            <a:srgbClr val="3F3F3F"/>
                          </a:solidFill>
                          <a:effectLst/>
                          <a:latin typeface="Cordale"/>
                        </a:rPr>
                        <a:t>Less-confident group members, intimidated by members who have more experience, higher status, or more power, also may censor their ideas for fear of embarrassment or punishment. </a:t>
                      </a:r>
                    </a:p>
                    <a:p>
                      <a:pPr marL="285750" indent="-285750" algn="just">
                        <a:buFont typeface="Wingdings" panose="05000000000000000000" pitchFamily="2" charset="2"/>
                        <a:buChar char="§"/>
                      </a:pPr>
                      <a:r>
                        <a:rPr lang="en-US" b="0" i="0" dirty="0">
                          <a:solidFill>
                            <a:srgbClr val="3F3F3F"/>
                          </a:solidFill>
                          <a:effectLst/>
                          <a:latin typeface="Cordale"/>
                        </a:rPr>
                        <a:t>In addition, </a:t>
                      </a:r>
                      <a:r>
                        <a:rPr lang="en-US" b="1" i="0" dirty="0">
                          <a:solidFill>
                            <a:srgbClr val="3F3F3F"/>
                          </a:solidFill>
                          <a:effectLst/>
                          <a:latin typeface="Cordale"/>
                        </a:rPr>
                        <a:t>the group leader may limit idea generation by enforcing requirements concerning time, appropriateness, cost, feasibility, and the like</a:t>
                      </a:r>
                      <a:r>
                        <a:rPr lang="en-US" b="0" i="0" dirty="0">
                          <a:solidFill>
                            <a:srgbClr val="3F3F3F"/>
                          </a:solidFill>
                          <a:effectLst/>
                          <a:latin typeface="Cordale"/>
                        </a:rPr>
                        <a:t>. To improve the generation of alternatives, managers may employ any of three techniques to stimulate the group’s problem-solving capabilities: </a:t>
                      </a:r>
                      <a:r>
                        <a:rPr lang="en-US" b="1" i="0" dirty="0">
                          <a:solidFill>
                            <a:srgbClr val="3F3F3F"/>
                          </a:solidFill>
                          <a:effectLst/>
                          <a:latin typeface="Cordale"/>
                        </a:rPr>
                        <a:t>brainstorming, the nominal group technique, or the Delphi technique.</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1667099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405363"/>
            <a:ext cx="8807087" cy="14773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Group Problem Solving</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1534831061"/>
              </p:ext>
            </p:extLst>
          </p:nvPr>
        </p:nvGraphicFramePr>
        <p:xfrm>
          <a:off x="1713706" y="1902154"/>
          <a:ext cx="10266259" cy="4206240"/>
        </p:xfrm>
        <a:graphic>
          <a:graphicData uri="http://schemas.openxmlformats.org/drawingml/2006/table">
            <a:tbl>
              <a:tblPr firstRow="1" bandRow="1">
                <a:tableStyleId>{5C22544A-7EE6-4342-B048-85BDC9FD1C3A}</a:tableStyleId>
              </a:tblPr>
              <a:tblGrid>
                <a:gridCol w="1427059">
                  <a:extLst>
                    <a:ext uri="{9D8B030D-6E8A-4147-A177-3AD203B41FA5}">
                      <a16:colId xmlns:a16="http://schemas.microsoft.com/office/drawing/2014/main" val="2794518856"/>
                    </a:ext>
                  </a:extLst>
                </a:gridCol>
                <a:gridCol w="8839200">
                  <a:extLst>
                    <a:ext uri="{9D8B030D-6E8A-4147-A177-3AD203B41FA5}">
                      <a16:colId xmlns:a16="http://schemas.microsoft.com/office/drawing/2014/main" val="3104022207"/>
                    </a:ext>
                  </a:extLst>
                </a:gridCol>
              </a:tblGrid>
              <a:tr h="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Group Problem Solving</a:t>
                      </a:r>
                    </a:p>
                    <a:p>
                      <a:pPr algn="just"/>
                      <a:endParaRPr lang="en-US" b="1" u="sng" dirty="0">
                        <a:solidFill>
                          <a:schemeClr val="tx1"/>
                        </a:solidFill>
                      </a:endParaRPr>
                    </a:p>
                  </a:txBody>
                  <a:tcPr>
                    <a:noFill/>
                  </a:tcPr>
                </a:tc>
                <a:tc>
                  <a:txBody>
                    <a:bodyPr/>
                    <a:lstStyle/>
                    <a:p>
                      <a:r>
                        <a:rPr lang="en-US" b="1" dirty="0">
                          <a:solidFill>
                            <a:srgbClr val="AF5C23"/>
                          </a:solidFill>
                          <a:effectLst/>
                          <a:latin typeface="Helvetica" panose="020B0604020202020204" pitchFamily="34" charset="0"/>
                        </a:rPr>
                        <a:t>1- Brainstorming</a:t>
                      </a:r>
                    </a:p>
                    <a:p>
                      <a:pPr marL="285750" indent="-285750" algn="just">
                        <a:buFont typeface="Wingdings" panose="05000000000000000000" pitchFamily="2" charset="2"/>
                        <a:buChar char="§"/>
                      </a:pPr>
                      <a:r>
                        <a:rPr lang="en-US" b="1" i="0" dirty="0">
                          <a:solidFill>
                            <a:srgbClr val="006298"/>
                          </a:solidFill>
                          <a:effectLst/>
                          <a:latin typeface="Cordale"/>
                        </a:rPr>
                        <a:t>Brainstorming</a:t>
                      </a:r>
                      <a:r>
                        <a:rPr lang="en-US" b="0" i="0" dirty="0">
                          <a:solidFill>
                            <a:srgbClr val="3F3F3F"/>
                          </a:solidFill>
                          <a:effectLst/>
                          <a:latin typeface="Cordale"/>
                        </a:rPr>
                        <a:t> is most often used in the idea-generation phase of decision making and is intended to solve problems that are new to the organization and have major consequences. In brainstorming, the group convenes specifically to generate alternatives. The members present ideas and clarify them with brief explanations.</a:t>
                      </a:r>
                    </a:p>
                    <a:p>
                      <a:pPr marL="285750" indent="-285750" algn="just">
                        <a:buFont typeface="Wingdings" panose="05000000000000000000" pitchFamily="2" charset="2"/>
                        <a:buChar char="§"/>
                      </a:pPr>
                      <a:r>
                        <a:rPr lang="en-US" b="0" i="0" dirty="0">
                          <a:solidFill>
                            <a:srgbClr val="3F3F3F"/>
                          </a:solidFill>
                          <a:effectLst/>
                          <a:latin typeface="Cordale"/>
                        </a:rPr>
                        <a:t> Each idea is recorded in full view of all </a:t>
                      </a:r>
                      <a:r>
                        <a:rPr lang="en-US" b="1" i="0" dirty="0">
                          <a:solidFill>
                            <a:srgbClr val="3F3F3F"/>
                          </a:solidFill>
                          <a:effectLst/>
                          <a:latin typeface="Cordale"/>
                        </a:rPr>
                        <a:t>members, usually on a flip chart. </a:t>
                      </a:r>
                      <a:r>
                        <a:rPr lang="en-US" b="0" i="0" dirty="0">
                          <a:solidFill>
                            <a:srgbClr val="3F3F3F"/>
                          </a:solidFill>
                          <a:effectLst/>
                          <a:latin typeface="Cordale"/>
                        </a:rPr>
                        <a:t>To avoid</a:t>
                      </a:r>
                      <a:r>
                        <a:rPr lang="en-US" b="1" i="0" dirty="0">
                          <a:solidFill>
                            <a:srgbClr val="3F3F3F"/>
                          </a:solidFill>
                          <a:effectLst/>
                          <a:latin typeface="Cordale"/>
                        </a:rPr>
                        <a:t> self-censoring</a:t>
                      </a:r>
                      <a:r>
                        <a:rPr lang="en-US" b="0" i="0" dirty="0">
                          <a:solidFill>
                            <a:srgbClr val="3F3F3F"/>
                          </a:solidFill>
                          <a:effectLst/>
                          <a:latin typeface="Cordale"/>
                        </a:rPr>
                        <a:t>, no attempts to evaluate the ideas are allowed. Group members are encouraged to offer any ideas that occur to them, even those that seem too risky or impossible to implement.</a:t>
                      </a:r>
                    </a:p>
                    <a:p>
                      <a:pPr marL="285750" indent="-285750" algn="just">
                        <a:buFont typeface="Wingdings" panose="05000000000000000000" pitchFamily="2" charset="2"/>
                        <a:buChar char="§"/>
                      </a:pPr>
                      <a:r>
                        <a:rPr lang="en-US" b="0" i="0" dirty="0">
                          <a:solidFill>
                            <a:srgbClr val="3F3F3F"/>
                          </a:solidFill>
                          <a:effectLst/>
                          <a:latin typeface="Cordale"/>
                        </a:rPr>
                        <a:t> (The absence of such ideas, in fact, is evidence that group members are engaging in self-censorship.) In a subsequent session, after the ideas have been recorded and distributed to members for review, the alternatives are evaluated.</a:t>
                      </a:r>
                    </a:p>
                    <a:p>
                      <a:pPr marL="285750" indent="-285750" algn="just">
                        <a:buFont typeface="Wingdings" panose="05000000000000000000" pitchFamily="2" charset="2"/>
                        <a:buChar char="§"/>
                      </a:pPr>
                      <a:r>
                        <a:rPr lang="en-US" b="0" i="0" dirty="0">
                          <a:solidFill>
                            <a:srgbClr val="3F3F3F"/>
                          </a:solidFill>
                          <a:effectLst/>
                          <a:latin typeface="Cordale"/>
                        </a:rPr>
                        <a:t>The intent of brainstorming is to produce totally new ideas and solutions by stimulating the creativity of group members and encouraging them to build on the contributions of others. </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544340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392002"/>
            <a:ext cx="8807087" cy="175432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Group Problem Solving-</a:t>
            </a:r>
            <a:r>
              <a:rPr kumimoji="0" lang="en-US" sz="1800" b="1" i="0" u="none" strike="noStrike" kern="1200" cap="none" spc="0" normalizeH="0" baseline="0" noProof="0" dirty="0">
                <a:ln>
                  <a:noFill/>
                </a:ln>
                <a:solidFill>
                  <a:srgbClr val="AF5C23"/>
                </a:solidFill>
                <a:effectLst/>
                <a:uLnTx/>
                <a:uFillTx/>
                <a:latin typeface="Helvetica" panose="020B0604020202020204" pitchFamily="34" charset="0"/>
                <a:ea typeface="+mn-ea"/>
                <a:cs typeface="+mn-cs"/>
              </a:rPr>
              <a:t>The Nominal Group Technique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 </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730983024"/>
              </p:ext>
            </p:extLst>
          </p:nvPr>
        </p:nvGraphicFramePr>
        <p:xfrm>
          <a:off x="1713706" y="1902154"/>
          <a:ext cx="10266259" cy="4206240"/>
        </p:xfrm>
        <a:graphic>
          <a:graphicData uri="http://schemas.openxmlformats.org/drawingml/2006/table">
            <a:tbl>
              <a:tblPr firstRow="1" bandRow="1">
                <a:tableStyleId>{5C22544A-7EE6-4342-B048-85BDC9FD1C3A}</a:tableStyleId>
              </a:tblPr>
              <a:tblGrid>
                <a:gridCol w="1427059">
                  <a:extLst>
                    <a:ext uri="{9D8B030D-6E8A-4147-A177-3AD203B41FA5}">
                      <a16:colId xmlns:a16="http://schemas.microsoft.com/office/drawing/2014/main" val="2794518856"/>
                    </a:ext>
                  </a:extLst>
                </a:gridCol>
                <a:gridCol w="8839200">
                  <a:extLst>
                    <a:ext uri="{9D8B030D-6E8A-4147-A177-3AD203B41FA5}">
                      <a16:colId xmlns:a16="http://schemas.microsoft.com/office/drawing/2014/main" val="3104022207"/>
                    </a:ext>
                  </a:extLst>
                </a:gridCol>
              </a:tblGrid>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Helvetica" panose="020B0604020202020204" pitchFamily="34" charset="0"/>
                          <a:ea typeface="+mn-ea"/>
                          <a:cs typeface="+mn-cs"/>
                        </a:rPr>
                        <a:t>The Nominal Group Technique</a:t>
                      </a:r>
                    </a:p>
                    <a:p>
                      <a:pPr algn="just"/>
                      <a:endParaRPr lang="en-US" b="1" u="sng" dirty="0">
                        <a:solidFill>
                          <a:schemeClr val="tx1"/>
                        </a:solidFill>
                      </a:endParaRPr>
                    </a:p>
                  </a:txBody>
                  <a:tcPr>
                    <a:noFill/>
                  </a:tcPr>
                </a:tc>
                <a:tc>
                  <a:txBody>
                    <a:bodyPr/>
                    <a:lstStyle/>
                    <a:p>
                      <a:r>
                        <a:rPr lang="en-US" b="1" dirty="0">
                          <a:solidFill>
                            <a:srgbClr val="AF5C23"/>
                          </a:solidFill>
                          <a:effectLst/>
                          <a:latin typeface="Helvetica" panose="020B0604020202020204" pitchFamily="34" charset="0"/>
                        </a:rPr>
                        <a:t>2- The Nominal Group Technique</a:t>
                      </a:r>
                    </a:p>
                    <a:p>
                      <a:pPr marL="285750" indent="-285750" algn="just">
                        <a:buFont typeface="Wingdings" panose="05000000000000000000" pitchFamily="2" charset="2"/>
                        <a:buChar char="§"/>
                      </a:pPr>
                      <a:r>
                        <a:rPr lang="en-US" b="0" i="0" dirty="0">
                          <a:solidFill>
                            <a:srgbClr val="3F3F3F"/>
                          </a:solidFill>
                          <a:effectLst/>
                          <a:latin typeface="Cordale"/>
                        </a:rPr>
                        <a:t>The </a:t>
                      </a:r>
                      <a:r>
                        <a:rPr lang="en-US" b="1" i="0" dirty="0">
                          <a:solidFill>
                            <a:srgbClr val="006298"/>
                          </a:solidFill>
                          <a:effectLst/>
                          <a:latin typeface="Cordale"/>
                        </a:rPr>
                        <a:t>nominal group technique</a:t>
                      </a:r>
                      <a:r>
                        <a:rPr lang="en-US" b="0" i="0" dirty="0">
                          <a:solidFill>
                            <a:srgbClr val="3F3F3F"/>
                          </a:solidFill>
                          <a:effectLst/>
                          <a:latin typeface="Cordale"/>
                        </a:rPr>
                        <a:t> </a:t>
                      </a:r>
                      <a:r>
                        <a:rPr lang="en-US" b="1" i="0" dirty="0">
                          <a:solidFill>
                            <a:srgbClr val="3F3F3F"/>
                          </a:solidFill>
                          <a:effectLst/>
                          <a:latin typeface="Cordale"/>
                        </a:rPr>
                        <a:t>is another means of improving group decision making</a:t>
                      </a:r>
                      <a:r>
                        <a:rPr lang="en-US" b="0" i="0" dirty="0">
                          <a:solidFill>
                            <a:srgbClr val="3F3F3F"/>
                          </a:solidFill>
                          <a:effectLst/>
                          <a:latin typeface="Cordale"/>
                        </a:rPr>
                        <a:t>. Whereas brainstorming is used primarily to generate alternatives, this technique may be used in other phases of decision making, such </a:t>
                      </a:r>
                      <a:r>
                        <a:rPr lang="en-US" b="1" i="0" dirty="0">
                          <a:solidFill>
                            <a:srgbClr val="3F3F3F"/>
                          </a:solidFill>
                          <a:effectLst/>
                          <a:latin typeface="Cordale"/>
                        </a:rPr>
                        <a:t>as identification of the problem and of appropriate criteria for evaluating alternatives. </a:t>
                      </a:r>
                    </a:p>
                    <a:p>
                      <a:pPr marL="285750" indent="-285750" algn="just">
                        <a:buFont typeface="Wingdings" panose="05000000000000000000" pitchFamily="2" charset="2"/>
                        <a:buChar char="§"/>
                      </a:pPr>
                      <a:r>
                        <a:rPr lang="en-US" b="0" i="0" dirty="0">
                          <a:solidFill>
                            <a:srgbClr val="3F3F3F"/>
                          </a:solidFill>
                          <a:effectLst/>
                          <a:latin typeface="Cordale"/>
                        </a:rPr>
                        <a:t>To use this technique, a group of individuals convenes to address an issue. The issue is described to the group, and each </a:t>
                      </a:r>
                      <a:r>
                        <a:rPr lang="en-US" b="1" i="0" dirty="0">
                          <a:solidFill>
                            <a:srgbClr val="3F3F3F"/>
                          </a:solidFill>
                          <a:effectLst/>
                          <a:latin typeface="Cordale"/>
                        </a:rPr>
                        <a:t>individual writes a list of ideas; no discussion among the members is permitted. </a:t>
                      </a:r>
                      <a:r>
                        <a:rPr lang="en-US" b="0" i="0" dirty="0">
                          <a:solidFill>
                            <a:srgbClr val="3F3F3F"/>
                          </a:solidFill>
                          <a:effectLst/>
                          <a:latin typeface="Cordale"/>
                        </a:rPr>
                        <a:t>Following </a:t>
                      </a:r>
                      <a:r>
                        <a:rPr lang="en-US" b="1" i="0" dirty="0">
                          <a:solidFill>
                            <a:srgbClr val="3F3F3F"/>
                          </a:solidFill>
                          <a:effectLst/>
                          <a:latin typeface="Cordale"/>
                        </a:rPr>
                        <a:t>the five- to ten-minute idea-generation period, individual members take turns reporting their ideas</a:t>
                      </a:r>
                      <a:r>
                        <a:rPr lang="en-US" b="0" i="0" dirty="0">
                          <a:solidFill>
                            <a:srgbClr val="3F3F3F"/>
                          </a:solidFill>
                          <a:effectLst/>
                          <a:latin typeface="Cordale"/>
                        </a:rPr>
                        <a:t>, one at a time, to the group. The ideas are recorded where everyone can see them (for instance, on </a:t>
                      </a:r>
                      <a:r>
                        <a:rPr lang="en-US" b="1" i="0" dirty="0">
                          <a:solidFill>
                            <a:srgbClr val="3F3F3F"/>
                          </a:solidFill>
                          <a:effectLst/>
                          <a:latin typeface="Cordale"/>
                        </a:rPr>
                        <a:t>a flip chart or document camera) </a:t>
                      </a:r>
                      <a:r>
                        <a:rPr lang="en-US" b="0" i="0" dirty="0">
                          <a:solidFill>
                            <a:srgbClr val="3F3F3F"/>
                          </a:solidFill>
                          <a:effectLst/>
                          <a:latin typeface="Cordale"/>
                        </a:rPr>
                        <a:t>and members are encouraged to add to the list by building on the ideas of others.</a:t>
                      </a:r>
                    </a:p>
                    <a:p>
                      <a:pPr marL="285750" indent="-285750" algn="just">
                        <a:buFont typeface="Wingdings" panose="05000000000000000000" pitchFamily="2" charset="2"/>
                        <a:buChar char="§"/>
                      </a:pPr>
                      <a:r>
                        <a:rPr lang="en-US" b="0" i="0" dirty="0">
                          <a:solidFill>
                            <a:srgbClr val="3F3F3F"/>
                          </a:solidFill>
                          <a:effectLst/>
                          <a:latin typeface="Cordale"/>
                        </a:rPr>
                        <a:t> After all ideas have been presented, the members may discuss them and continue to build on them or proceed to the next phase. This part of the process can also be carried </a:t>
                      </a:r>
                      <a:r>
                        <a:rPr lang="en-US" b="1" i="0" dirty="0">
                          <a:solidFill>
                            <a:srgbClr val="3F3F3F"/>
                          </a:solidFill>
                          <a:effectLst/>
                          <a:latin typeface="Cordale"/>
                        </a:rPr>
                        <a:t>out without a “live” meeting or by phone or digital media</a:t>
                      </a:r>
                      <a:r>
                        <a:rPr lang="en-US" b="0" i="0" dirty="0">
                          <a:solidFill>
                            <a:srgbClr val="3F3F3F"/>
                          </a:solidFill>
                          <a:effectLst/>
                          <a:latin typeface="Cordale"/>
                        </a:rPr>
                        <a:t>. </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667882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4" y="1565887"/>
            <a:ext cx="8807087" cy="175432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Group Problem Solving-</a:t>
            </a:r>
            <a:r>
              <a:rPr kumimoji="0" lang="en-US" sz="1800" b="1" i="0" u="none" strike="noStrike" kern="1200" cap="none" spc="0" normalizeH="0" baseline="0" noProof="0" dirty="0">
                <a:ln>
                  <a:noFill/>
                </a:ln>
                <a:solidFill>
                  <a:srgbClr val="AF5C23"/>
                </a:solidFill>
                <a:effectLst/>
                <a:uLnTx/>
                <a:uFillTx/>
                <a:latin typeface="Helvetica" panose="020B0604020202020204" pitchFamily="34" charset="0"/>
                <a:ea typeface="+mn-ea"/>
                <a:cs typeface="+mn-cs"/>
              </a:rPr>
              <a:t>The Nominal Group Technique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 </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pic>
        <p:nvPicPr>
          <p:cNvPr id="9" name="Picture 8">
            <a:extLst>
              <a:ext uri="{FF2B5EF4-FFF2-40B4-BE49-F238E27FC236}">
                <a16:creationId xmlns:a16="http://schemas.microsoft.com/office/drawing/2014/main" id="{5F3FB1E4-3849-4E74-9476-8779BE179D91}"/>
              </a:ext>
            </a:extLst>
          </p:cNvPr>
          <p:cNvPicPr>
            <a:picLocks noChangeAspect="1"/>
          </p:cNvPicPr>
          <p:nvPr/>
        </p:nvPicPr>
        <p:blipFill>
          <a:blip r:embed="rId7"/>
          <a:stretch>
            <a:fillRect/>
          </a:stretch>
        </p:blipFill>
        <p:spPr>
          <a:xfrm>
            <a:off x="6675176" y="2085978"/>
            <a:ext cx="4991100" cy="3609975"/>
          </a:xfrm>
          <a:prstGeom prst="rect">
            <a:avLst/>
          </a:prstGeom>
        </p:spPr>
      </p:pic>
      <p:sp>
        <p:nvSpPr>
          <p:cNvPr id="14" name="TextBox 13">
            <a:extLst>
              <a:ext uri="{FF2B5EF4-FFF2-40B4-BE49-F238E27FC236}">
                <a16:creationId xmlns:a16="http://schemas.microsoft.com/office/drawing/2014/main" id="{91E32F2B-F230-47F4-A3D4-751453325662}"/>
              </a:ext>
            </a:extLst>
          </p:cNvPr>
          <p:cNvSpPr txBox="1"/>
          <p:nvPr/>
        </p:nvSpPr>
        <p:spPr>
          <a:xfrm>
            <a:off x="1847438" y="2908889"/>
            <a:ext cx="4801012" cy="2031325"/>
          </a:xfrm>
          <a:prstGeom prst="rect">
            <a:avLst/>
          </a:prstGeom>
          <a:solidFill>
            <a:srgbClr val="FF9518"/>
          </a:solidFill>
        </p:spPr>
        <p:txBody>
          <a:bodyPr wrap="square">
            <a:spAutoFit/>
          </a:bodyPr>
          <a:lstStyle/>
          <a:p>
            <a:pPr algn="just"/>
            <a:r>
              <a:rPr lang="en-US" i="1" dirty="0"/>
              <a:t>Brainstorming is used to generate ideas and alternatives. These individuals are brainstorming color palettes and designs for a new advertising campaign. At this point in the process their focus is on identifying multiple alternatives. Later in the decision-making process they will narrow the set down until they have made a final selection.</a:t>
            </a:r>
          </a:p>
        </p:txBody>
      </p:sp>
    </p:spTree>
    <p:extLst>
      <p:ext uri="{BB962C8B-B14F-4D97-AF65-F5344CB8AC3E}">
        <p14:creationId xmlns:p14="http://schemas.microsoft.com/office/powerpoint/2010/main" val="6923980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4" y="1565887"/>
            <a:ext cx="8807087" cy="175432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Group Problem Solving-</a:t>
            </a:r>
            <a:r>
              <a:rPr kumimoji="0" lang="en-US" sz="1800" b="1" i="0" u="none" strike="noStrike" kern="1200" cap="none" spc="0" normalizeH="0" baseline="0" noProof="0" dirty="0">
                <a:ln>
                  <a:noFill/>
                </a:ln>
                <a:solidFill>
                  <a:srgbClr val="AF5C23"/>
                </a:solidFill>
                <a:effectLst/>
                <a:uLnTx/>
                <a:uFillTx/>
                <a:latin typeface="Helvetica" panose="020B0604020202020204" pitchFamily="34" charset="0"/>
                <a:ea typeface="+mn-ea"/>
                <a:cs typeface="+mn-cs"/>
              </a:rPr>
              <a:t>The Nominal Group Technique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 </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599582218"/>
              </p:ext>
            </p:extLst>
          </p:nvPr>
        </p:nvGraphicFramePr>
        <p:xfrm>
          <a:off x="1713706" y="1902154"/>
          <a:ext cx="10266259" cy="3931920"/>
        </p:xfrm>
        <a:graphic>
          <a:graphicData uri="http://schemas.openxmlformats.org/drawingml/2006/table">
            <a:tbl>
              <a:tblPr firstRow="1" bandRow="1">
                <a:tableStyleId>{5C22544A-7EE6-4342-B048-85BDC9FD1C3A}</a:tableStyleId>
              </a:tblPr>
              <a:tblGrid>
                <a:gridCol w="1427059">
                  <a:extLst>
                    <a:ext uri="{9D8B030D-6E8A-4147-A177-3AD203B41FA5}">
                      <a16:colId xmlns:a16="http://schemas.microsoft.com/office/drawing/2014/main" val="2794518856"/>
                    </a:ext>
                  </a:extLst>
                </a:gridCol>
                <a:gridCol w="8839200">
                  <a:extLst>
                    <a:ext uri="{9D8B030D-6E8A-4147-A177-3AD203B41FA5}">
                      <a16:colId xmlns:a16="http://schemas.microsoft.com/office/drawing/2014/main" val="3104022207"/>
                    </a:ext>
                  </a:extLst>
                </a:gridCol>
              </a:tblGrid>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Helvetica" panose="020B0604020202020204" pitchFamily="34" charset="0"/>
                          <a:ea typeface="+mn-ea"/>
                          <a:cs typeface="+mn-cs"/>
                        </a:rPr>
                        <a:t>The Delphi Technique</a:t>
                      </a:r>
                    </a:p>
                    <a:p>
                      <a:pPr algn="just"/>
                      <a:endParaRPr lang="en-US" b="1" u="sng" dirty="0">
                        <a:solidFill>
                          <a:schemeClr val="tx1"/>
                        </a:solidFill>
                      </a:endParaRPr>
                    </a:p>
                  </a:txBody>
                  <a:tcPr>
                    <a:noFill/>
                  </a:tcPr>
                </a:tc>
                <a:tc>
                  <a:txBody>
                    <a:bodyPr/>
                    <a:lstStyle/>
                    <a:p>
                      <a:r>
                        <a:rPr lang="en-US" b="1" dirty="0">
                          <a:solidFill>
                            <a:srgbClr val="AF5C23"/>
                          </a:solidFill>
                          <a:effectLst/>
                          <a:latin typeface="Helvetica" panose="020B0604020202020204" pitchFamily="34" charset="0"/>
                        </a:rPr>
                        <a:t>The Delphi Technique</a:t>
                      </a:r>
                    </a:p>
                    <a:p>
                      <a:pPr marL="285750" indent="-285750" algn="just">
                        <a:buFont typeface="Wingdings" panose="05000000000000000000" pitchFamily="2" charset="2"/>
                        <a:buChar char="§"/>
                      </a:pPr>
                      <a:r>
                        <a:rPr lang="en-US" b="0" i="0" dirty="0">
                          <a:solidFill>
                            <a:srgbClr val="3F3F3F"/>
                          </a:solidFill>
                          <a:effectLst/>
                          <a:latin typeface="Cordale"/>
                        </a:rPr>
                        <a:t>The </a:t>
                      </a:r>
                      <a:r>
                        <a:rPr lang="en-US" b="1" i="0" dirty="0">
                          <a:solidFill>
                            <a:srgbClr val="006298"/>
                          </a:solidFill>
                          <a:effectLst/>
                          <a:latin typeface="Cordale"/>
                        </a:rPr>
                        <a:t>Delphi technique</a:t>
                      </a:r>
                      <a:r>
                        <a:rPr lang="en-US" b="0" i="0" dirty="0">
                          <a:solidFill>
                            <a:srgbClr val="3F3F3F"/>
                          </a:solidFill>
                          <a:effectLst/>
                          <a:latin typeface="Cordale"/>
                        </a:rPr>
                        <a:t> was originally developed </a:t>
                      </a:r>
                      <a:r>
                        <a:rPr lang="en-US" b="1" i="0" dirty="0">
                          <a:solidFill>
                            <a:srgbClr val="3F3F3F"/>
                          </a:solidFill>
                          <a:effectLst/>
                          <a:latin typeface="Cordale"/>
                        </a:rPr>
                        <a:t>by Rand Corporation </a:t>
                      </a:r>
                      <a:r>
                        <a:rPr lang="en-US" b="0" i="0" dirty="0">
                          <a:solidFill>
                            <a:srgbClr val="3F3F3F"/>
                          </a:solidFill>
                          <a:effectLst/>
                          <a:latin typeface="Cordale"/>
                        </a:rPr>
                        <a:t>as a method of </a:t>
                      </a:r>
                      <a:r>
                        <a:rPr lang="en-US" b="1" i="0" dirty="0">
                          <a:solidFill>
                            <a:srgbClr val="3F3F3F"/>
                          </a:solidFill>
                          <a:effectLst/>
                          <a:latin typeface="Cordale"/>
                        </a:rPr>
                        <a:t>systematically gathering the judgments of experts for use in developing forecasts</a:t>
                      </a:r>
                      <a:r>
                        <a:rPr lang="en-US" b="0" i="0" dirty="0">
                          <a:solidFill>
                            <a:srgbClr val="3F3F3F"/>
                          </a:solidFill>
                          <a:effectLst/>
                          <a:latin typeface="Cordale"/>
                        </a:rPr>
                        <a:t>.</a:t>
                      </a:r>
                    </a:p>
                    <a:p>
                      <a:pPr marL="285750" indent="-285750" algn="just">
                        <a:buFont typeface="Wingdings" panose="05000000000000000000" pitchFamily="2" charset="2"/>
                        <a:buChar char="§"/>
                      </a:pPr>
                      <a:r>
                        <a:rPr lang="en-US" b="0" i="0" dirty="0">
                          <a:solidFill>
                            <a:srgbClr val="3F3F3F"/>
                          </a:solidFill>
                          <a:effectLst/>
                          <a:latin typeface="Cordale"/>
                        </a:rPr>
                        <a:t> It is designed for groups that </a:t>
                      </a:r>
                      <a:r>
                        <a:rPr lang="en-US" b="1" i="0" dirty="0">
                          <a:solidFill>
                            <a:srgbClr val="3F3F3F"/>
                          </a:solidFill>
                          <a:effectLst/>
                          <a:latin typeface="Cordale"/>
                        </a:rPr>
                        <a:t>do not meet face-to-face. </a:t>
                      </a:r>
                      <a:r>
                        <a:rPr lang="en-US" b="0" i="0" dirty="0">
                          <a:solidFill>
                            <a:srgbClr val="3F3F3F"/>
                          </a:solidFill>
                          <a:effectLst/>
                          <a:latin typeface="Cordale"/>
                        </a:rPr>
                        <a:t>For instance, the product development manager of a major toy manufacturer might </a:t>
                      </a:r>
                      <a:r>
                        <a:rPr lang="en-US" b="1" i="0" dirty="0">
                          <a:solidFill>
                            <a:srgbClr val="3F3F3F"/>
                          </a:solidFill>
                          <a:effectLst/>
                          <a:latin typeface="Cordale"/>
                        </a:rPr>
                        <a:t>use the Delphi technique </a:t>
                      </a:r>
                      <a:r>
                        <a:rPr lang="en-US" b="0" i="0" dirty="0">
                          <a:solidFill>
                            <a:srgbClr val="3F3F3F"/>
                          </a:solidFill>
                          <a:effectLst/>
                          <a:latin typeface="Cordale"/>
                        </a:rPr>
                        <a:t>to probe the views of industry experts to forecast developments in the dynamic toy market.</a:t>
                      </a:r>
                    </a:p>
                    <a:p>
                      <a:pPr marL="285750" indent="-285750" algn="just">
                        <a:buFont typeface="Wingdings" panose="05000000000000000000" pitchFamily="2" charset="2"/>
                        <a:buChar char="§"/>
                      </a:pPr>
                      <a:r>
                        <a:rPr lang="en-US" b="0" i="0" dirty="0">
                          <a:solidFill>
                            <a:srgbClr val="3F3F3F"/>
                          </a:solidFill>
                          <a:effectLst/>
                          <a:latin typeface="Cordale"/>
                        </a:rPr>
                        <a:t>The manager who wants the input of a group is the central figure in the process. After recruiting participants, the manager develops a questionnaire for them to complete. </a:t>
                      </a:r>
                    </a:p>
                    <a:p>
                      <a:pPr marL="285750" indent="-285750" algn="just">
                        <a:buFont typeface="Wingdings" panose="05000000000000000000" pitchFamily="2" charset="2"/>
                        <a:buChar char="§"/>
                      </a:pPr>
                      <a:r>
                        <a:rPr lang="en-US" b="0" i="0" dirty="0">
                          <a:solidFill>
                            <a:srgbClr val="3F3F3F"/>
                          </a:solidFill>
                          <a:effectLst/>
                          <a:latin typeface="Cordale"/>
                        </a:rPr>
                        <a:t>The questionnaire is relatively simple in that it </a:t>
                      </a:r>
                      <a:r>
                        <a:rPr lang="en-US" b="1" i="0" dirty="0">
                          <a:solidFill>
                            <a:srgbClr val="3F3F3F"/>
                          </a:solidFill>
                          <a:effectLst/>
                          <a:latin typeface="Cordale"/>
                        </a:rPr>
                        <a:t>contains straightforward questions that deal with the issue, trends in the area, new technological developments, and other factors the manager is interested in.</a:t>
                      </a:r>
                    </a:p>
                    <a:p>
                      <a:pPr marL="285750" indent="-285750" algn="just">
                        <a:buFont typeface="Wingdings" panose="05000000000000000000" pitchFamily="2" charset="2"/>
                        <a:buChar char="§"/>
                      </a:pPr>
                      <a:r>
                        <a:rPr lang="en-US" b="0" i="0" dirty="0">
                          <a:solidFill>
                            <a:srgbClr val="3F3F3F"/>
                          </a:solidFill>
                          <a:effectLst/>
                          <a:latin typeface="Cordale"/>
                        </a:rPr>
                        <a:t> The manager summarizes </a:t>
                      </a:r>
                      <a:r>
                        <a:rPr lang="en-US" b="1" i="0" dirty="0">
                          <a:solidFill>
                            <a:srgbClr val="3F3F3F"/>
                          </a:solidFill>
                          <a:effectLst/>
                          <a:latin typeface="Cordale"/>
                        </a:rPr>
                        <a:t>the responses and reports back to the experts with another questionnaire.</a:t>
                      </a:r>
                      <a:r>
                        <a:rPr lang="en-US" b="0" i="0" dirty="0">
                          <a:solidFill>
                            <a:srgbClr val="3F3F3F"/>
                          </a:solidFill>
                          <a:effectLst/>
                          <a:latin typeface="Cordale"/>
                        </a:rPr>
                        <a:t> This cycle may be repeated as many times as necessary to generate the information the manager needs. </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5123770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4" y="1565887"/>
            <a:ext cx="8807087" cy="175432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Group Problem Solving-</a:t>
            </a:r>
            <a:r>
              <a:rPr kumimoji="0" lang="en-US" sz="1800" b="1" i="0" u="none" strike="noStrike" kern="1200" cap="none" spc="0" normalizeH="0" baseline="0" noProof="0" dirty="0">
                <a:ln>
                  <a:noFill/>
                </a:ln>
                <a:solidFill>
                  <a:srgbClr val="AF5C23"/>
                </a:solidFill>
                <a:effectLst/>
                <a:uLnTx/>
                <a:uFillTx/>
                <a:latin typeface="Helvetica" panose="020B0604020202020204" pitchFamily="34" charset="0"/>
                <a:ea typeface="+mn-ea"/>
                <a:cs typeface="+mn-cs"/>
              </a:rPr>
              <a:t>The Nominal Group Technique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 </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2268302046"/>
              </p:ext>
            </p:extLst>
          </p:nvPr>
        </p:nvGraphicFramePr>
        <p:xfrm>
          <a:off x="1713706" y="1902154"/>
          <a:ext cx="10266259" cy="2286000"/>
        </p:xfrm>
        <a:graphic>
          <a:graphicData uri="http://schemas.openxmlformats.org/drawingml/2006/table">
            <a:tbl>
              <a:tblPr firstRow="1" bandRow="1">
                <a:tableStyleId>{5C22544A-7EE6-4342-B048-85BDC9FD1C3A}</a:tableStyleId>
              </a:tblPr>
              <a:tblGrid>
                <a:gridCol w="1427059">
                  <a:extLst>
                    <a:ext uri="{9D8B030D-6E8A-4147-A177-3AD203B41FA5}">
                      <a16:colId xmlns:a16="http://schemas.microsoft.com/office/drawing/2014/main" val="2794518856"/>
                    </a:ext>
                  </a:extLst>
                </a:gridCol>
                <a:gridCol w="8839200">
                  <a:extLst>
                    <a:ext uri="{9D8B030D-6E8A-4147-A177-3AD203B41FA5}">
                      <a16:colId xmlns:a16="http://schemas.microsoft.com/office/drawing/2014/main" val="3104022207"/>
                    </a:ext>
                  </a:extLst>
                </a:gridCol>
              </a:tblGrid>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Helvetica" panose="020B0604020202020204" pitchFamily="34" charset="0"/>
                          <a:ea typeface="+mn-ea"/>
                          <a:cs typeface="+mn-cs"/>
                        </a:rPr>
                        <a:t>The Delphi Technique</a:t>
                      </a:r>
                    </a:p>
                    <a:p>
                      <a:pPr algn="just"/>
                      <a:endParaRPr lang="en-US" b="1" u="sng" dirty="0">
                        <a:solidFill>
                          <a:schemeClr val="tx1"/>
                        </a:solidFill>
                      </a:endParaRPr>
                    </a:p>
                  </a:txBody>
                  <a:tcPr>
                    <a:noFill/>
                  </a:tcPr>
                </a:tc>
                <a:tc>
                  <a:txBody>
                    <a:bodyPr/>
                    <a:lstStyle/>
                    <a:p>
                      <a:r>
                        <a:rPr lang="en-US" b="1" dirty="0">
                          <a:solidFill>
                            <a:srgbClr val="AF5C23"/>
                          </a:solidFill>
                          <a:effectLst/>
                          <a:latin typeface="Helvetica" panose="020B0604020202020204" pitchFamily="34" charset="0"/>
                        </a:rPr>
                        <a:t>The Delphi Technique</a:t>
                      </a:r>
                    </a:p>
                    <a:p>
                      <a:pPr marL="285750" indent="-285750" algn="just">
                        <a:buFont typeface="Wingdings" panose="05000000000000000000" pitchFamily="2" charset="2"/>
                        <a:buChar char="§"/>
                      </a:pPr>
                      <a:r>
                        <a:rPr lang="en-US" b="0" i="0" dirty="0">
                          <a:solidFill>
                            <a:srgbClr val="3F3F3F"/>
                          </a:solidFill>
                          <a:effectLst/>
                          <a:latin typeface="Cordale"/>
                        </a:rPr>
                        <a:t>The Delphi technique is useful when experts are </a:t>
                      </a:r>
                      <a:r>
                        <a:rPr lang="en-US" b="1" i="0" dirty="0">
                          <a:solidFill>
                            <a:srgbClr val="3F3F3F"/>
                          </a:solidFill>
                          <a:effectLst/>
                          <a:latin typeface="Cordale"/>
                        </a:rPr>
                        <a:t>physically dispersed, anonymity is desired,</a:t>
                      </a:r>
                      <a:r>
                        <a:rPr lang="en-US" b="0" i="0" dirty="0">
                          <a:solidFill>
                            <a:srgbClr val="3F3F3F"/>
                          </a:solidFill>
                          <a:effectLst/>
                          <a:latin typeface="Cordale"/>
                        </a:rPr>
                        <a:t> or the participants are known to have trouble communicating with one another because of extreme differences of opinion. </a:t>
                      </a:r>
                    </a:p>
                    <a:p>
                      <a:pPr marL="285750" indent="-285750" algn="just">
                        <a:buFont typeface="Wingdings" panose="05000000000000000000" pitchFamily="2" charset="2"/>
                        <a:buChar char="§"/>
                      </a:pPr>
                      <a:r>
                        <a:rPr lang="en-US" b="0" i="0" dirty="0">
                          <a:solidFill>
                            <a:srgbClr val="3F3F3F"/>
                          </a:solidFill>
                          <a:effectLst/>
                          <a:latin typeface="Cordale"/>
                        </a:rPr>
                        <a:t>This method also avoids the intimidation problems that may exist in decision-making groups. </a:t>
                      </a:r>
                    </a:p>
                    <a:p>
                      <a:pPr marL="285750" indent="-285750" algn="just">
                        <a:buFont typeface="Wingdings" panose="05000000000000000000" pitchFamily="2" charset="2"/>
                        <a:buChar char="§"/>
                      </a:pPr>
                      <a:r>
                        <a:rPr lang="en-US" b="0" i="0" dirty="0">
                          <a:solidFill>
                            <a:srgbClr val="3F3F3F"/>
                          </a:solidFill>
                          <a:effectLst/>
                          <a:latin typeface="Cordale"/>
                        </a:rPr>
                        <a:t>On the other hand, the technique eliminates the often-fruitful results of direct interaction among group members.</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1116037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4" y="1565887"/>
            <a:ext cx="8807087" cy="175432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Creativity, Problem Solving, and Decision Making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 </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1430049545"/>
              </p:ext>
            </p:extLst>
          </p:nvPr>
        </p:nvGraphicFramePr>
        <p:xfrm>
          <a:off x="1713706" y="1902154"/>
          <a:ext cx="10266259" cy="4206240"/>
        </p:xfrm>
        <a:graphic>
          <a:graphicData uri="http://schemas.openxmlformats.org/drawingml/2006/table">
            <a:tbl>
              <a:tblPr firstRow="1" bandRow="1">
                <a:tableStyleId>{5C22544A-7EE6-4342-B048-85BDC9FD1C3A}</a:tableStyleId>
              </a:tblPr>
              <a:tblGrid>
                <a:gridCol w="1427059">
                  <a:extLst>
                    <a:ext uri="{9D8B030D-6E8A-4147-A177-3AD203B41FA5}">
                      <a16:colId xmlns:a16="http://schemas.microsoft.com/office/drawing/2014/main" val="2794518856"/>
                    </a:ext>
                  </a:extLst>
                </a:gridCol>
                <a:gridCol w="8839200">
                  <a:extLst>
                    <a:ext uri="{9D8B030D-6E8A-4147-A177-3AD203B41FA5}">
                      <a16:colId xmlns:a16="http://schemas.microsoft.com/office/drawing/2014/main" val="3104022207"/>
                    </a:ext>
                  </a:extLst>
                </a:gridCol>
              </a:tblGrid>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Helvetica" panose="020B0604020202020204" pitchFamily="34" charset="0"/>
                          <a:ea typeface="+mn-ea"/>
                          <a:cs typeface="+mn-cs"/>
                        </a:rPr>
                        <a:t>The Delphi Technique</a:t>
                      </a:r>
                    </a:p>
                    <a:p>
                      <a:pPr algn="just"/>
                      <a:endParaRPr lang="en-US" b="1" u="sng" dirty="0">
                        <a:solidFill>
                          <a:schemeClr val="tx1"/>
                        </a:solidFill>
                      </a:endParaRPr>
                    </a:p>
                  </a:txBody>
                  <a:tcPr>
                    <a:noFill/>
                  </a:tcPr>
                </a:tc>
                <a:tc>
                  <a:txBody>
                    <a:bodyPr/>
                    <a:lstStyle/>
                    <a:p>
                      <a:r>
                        <a:rPr lang="en-US" b="1" dirty="0">
                          <a:solidFill>
                            <a:srgbClr val="C1510A"/>
                          </a:solidFill>
                          <a:effectLst/>
                          <a:latin typeface="Helvetica" panose="020B0604020202020204" pitchFamily="34" charset="0"/>
                        </a:rPr>
                        <a:t>Creativity, Problem Solving, and Decision Making</a:t>
                      </a:r>
                    </a:p>
                    <a:p>
                      <a:pPr marL="285750" indent="-285750" algn="just">
                        <a:buFont typeface="Wingdings" panose="05000000000000000000" pitchFamily="2" charset="2"/>
                        <a:buChar char="§"/>
                      </a:pPr>
                      <a:r>
                        <a:rPr lang="en-US" b="0" i="0" dirty="0">
                          <a:solidFill>
                            <a:srgbClr val="3F3F3F"/>
                          </a:solidFill>
                          <a:effectLst/>
                          <a:latin typeface="Cordale"/>
                        </a:rPr>
                        <a:t>Creativity is an important individual difference variable that exists in everyone. However, rather than discuss it with other individual-level concepts in </a:t>
                      </a:r>
                      <a:r>
                        <a:rPr lang="en-US" b="1" i="0" dirty="0">
                          <a:solidFill>
                            <a:srgbClr val="575757"/>
                          </a:solidFill>
                          <a:effectLst/>
                          <a:latin typeface="Open-sans"/>
                        </a:rPr>
                        <a:t>Chapters 3</a:t>
                      </a:r>
                      <a:r>
                        <a:rPr lang="en-US" b="0" i="0" dirty="0">
                          <a:solidFill>
                            <a:srgbClr val="3F3F3F"/>
                          </a:solidFill>
                          <a:effectLst/>
                          <a:latin typeface="Cordale"/>
                        </a:rPr>
                        <a:t> and </a:t>
                      </a:r>
                      <a:r>
                        <a:rPr lang="en-US" b="0" i="0" dirty="0">
                          <a:solidFill>
                            <a:srgbClr val="575757"/>
                          </a:solidFill>
                          <a:effectLst/>
                          <a:latin typeface="Open-sans"/>
                        </a:rPr>
                        <a:t>4</a:t>
                      </a:r>
                      <a:r>
                        <a:rPr lang="en-US" b="0" i="0" dirty="0">
                          <a:solidFill>
                            <a:srgbClr val="3F3F3F"/>
                          </a:solidFill>
                          <a:effectLst/>
                          <a:latin typeface="Cordale"/>
                        </a:rPr>
                        <a:t>, we describe it here because it plays such a central role in both decision making and problem solving. </a:t>
                      </a:r>
                    </a:p>
                    <a:p>
                      <a:pPr marL="285750" indent="-285750" algn="just">
                        <a:buFont typeface="Wingdings" panose="05000000000000000000" pitchFamily="2" charset="2"/>
                        <a:buChar char="§"/>
                      </a:pPr>
                      <a:r>
                        <a:rPr lang="en-US" b="1" i="0" dirty="0">
                          <a:solidFill>
                            <a:srgbClr val="006298"/>
                          </a:solidFill>
                          <a:effectLst/>
                          <a:latin typeface="Cordale"/>
                        </a:rPr>
                        <a:t>Creativity</a:t>
                      </a:r>
                      <a:r>
                        <a:rPr lang="en-US" b="0" i="0" dirty="0">
                          <a:solidFill>
                            <a:srgbClr val="3F3F3F"/>
                          </a:solidFill>
                          <a:effectLst/>
                          <a:latin typeface="Cordale"/>
                        </a:rPr>
                        <a:t> </a:t>
                      </a:r>
                      <a:r>
                        <a:rPr lang="en-US" b="1" i="0" dirty="0">
                          <a:solidFill>
                            <a:srgbClr val="3F3F3F"/>
                          </a:solidFill>
                          <a:effectLst/>
                          <a:latin typeface="Cordale"/>
                        </a:rPr>
                        <a:t>is the ability of an individual to generate new ideas or to conceive of new perspectives on existing ideas.</a:t>
                      </a:r>
                      <a:r>
                        <a:rPr lang="en-US" b="0" i="0" dirty="0">
                          <a:solidFill>
                            <a:srgbClr val="3F3F3F"/>
                          </a:solidFill>
                          <a:effectLst/>
                          <a:latin typeface="Cordale"/>
                        </a:rPr>
                        <a:t> Hence, creativity can play a role in how a problem or decision situation is defined, what alternatives are identified, and how each is evaluated. Creativity can also enable a manager to identify a new way of looking at things.</a:t>
                      </a:r>
                      <a:endParaRPr lang="en-US" b="1" i="0" u="none" strike="noStrike" dirty="0">
                        <a:solidFill>
                          <a:srgbClr val="006298"/>
                        </a:solidFill>
                        <a:effectLst/>
                        <a:latin typeface="DroidSerif"/>
                      </a:endParaRPr>
                    </a:p>
                    <a:p>
                      <a:pPr marL="285750" indent="-285750" algn="just">
                        <a:buFont typeface="Wingdings" panose="05000000000000000000" pitchFamily="2" charset="2"/>
                        <a:buChar char="§"/>
                      </a:pPr>
                      <a:r>
                        <a:rPr lang="en-US" b="0" i="0" dirty="0">
                          <a:solidFill>
                            <a:srgbClr val="3F3F3F"/>
                          </a:solidFill>
                          <a:effectLst/>
                          <a:latin typeface="Cordale"/>
                        </a:rPr>
                        <a:t> Our </a:t>
                      </a:r>
                      <a:r>
                        <a:rPr lang="en-US" b="0" i="0" dirty="0">
                          <a:solidFill>
                            <a:srgbClr val="575757"/>
                          </a:solidFill>
                          <a:effectLst/>
                          <a:latin typeface="Open-sans"/>
                        </a:rPr>
                        <a:t>Improve Your Skills</a:t>
                      </a:r>
                      <a:r>
                        <a:rPr lang="en-US" b="0" i="0" dirty="0">
                          <a:solidFill>
                            <a:srgbClr val="3F3F3F"/>
                          </a:solidFill>
                          <a:effectLst/>
                          <a:latin typeface="Cordale"/>
                        </a:rPr>
                        <a:t> feature will help you better see the connections between creativity and decision making.</a:t>
                      </a:r>
                    </a:p>
                    <a:p>
                      <a:pPr marL="285750" indent="-285750" algn="just">
                        <a:buFont typeface="Wingdings" panose="05000000000000000000" pitchFamily="2" charset="2"/>
                        <a:buChar char="§"/>
                      </a:pPr>
                      <a:r>
                        <a:rPr lang="en-US" b="0" i="0" dirty="0">
                          <a:solidFill>
                            <a:srgbClr val="3F3F3F"/>
                          </a:solidFill>
                          <a:effectLst/>
                          <a:latin typeface="Cordale"/>
                        </a:rPr>
                        <a:t>What makes a person creative? How does the creative process work? Although psychologists have not yet discovered complete answers to these questions, examining a few general patterns can help us understand the sources of individual creativity within organizations and the processes through which creativity emerges.</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7750747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4" y="1565887"/>
            <a:ext cx="8807087" cy="1754326"/>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The Creative Individual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 </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4210337425"/>
              </p:ext>
            </p:extLst>
          </p:nvPr>
        </p:nvGraphicFramePr>
        <p:xfrm>
          <a:off x="1713706" y="1902154"/>
          <a:ext cx="10266259" cy="4206240"/>
        </p:xfrm>
        <a:graphic>
          <a:graphicData uri="http://schemas.openxmlformats.org/drawingml/2006/table">
            <a:tbl>
              <a:tblPr firstRow="1" bandRow="1">
                <a:tableStyleId>{5C22544A-7EE6-4342-B048-85BDC9FD1C3A}</a:tableStyleId>
              </a:tblPr>
              <a:tblGrid>
                <a:gridCol w="1427059">
                  <a:extLst>
                    <a:ext uri="{9D8B030D-6E8A-4147-A177-3AD203B41FA5}">
                      <a16:colId xmlns:a16="http://schemas.microsoft.com/office/drawing/2014/main" val="2794518856"/>
                    </a:ext>
                  </a:extLst>
                </a:gridCol>
                <a:gridCol w="8839200">
                  <a:extLst>
                    <a:ext uri="{9D8B030D-6E8A-4147-A177-3AD203B41FA5}">
                      <a16:colId xmlns:a16="http://schemas.microsoft.com/office/drawing/2014/main" val="3104022207"/>
                    </a:ext>
                  </a:extLst>
                </a:gridCol>
              </a:tblGrid>
              <a:tr h="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Helvetica" panose="020B0604020202020204" pitchFamily="34" charset="0"/>
                          <a:ea typeface="+mn-ea"/>
                          <a:cs typeface="+mn-cs"/>
                        </a:rPr>
                        <a:t>The Creative Individual</a:t>
                      </a:r>
                    </a:p>
                    <a:p>
                      <a:pPr algn="just"/>
                      <a:endParaRPr lang="en-US" b="1" u="sng" dirty="0">
                        <a:solidFill>
                          <a:schemeClr val="tx1"/>
                        </a:solidFill>
                      </a:endParaRPr>
                    </a:p>
                  </a:txBody>
                  <a:tcPr>
                    <a:noFill/>
                  </a:tcPr>
                </a:tc>
                <a:tc>
                  <a:txBody>
                    <a:bodyPr/>
                    <a:lstStyle/>
                    <a:p>
                      <a:pPr marL="285750" indent="-285750" algn="just">
                        <a:buFont typeface="Wingdings" panose="05000000000000000000" pitchFamily="2" charset="2"/>
                        <a:buChar char="§"/>
                      </a:pPr>
                      <a:r>
                        <a:rPr lang="en-US" b="0" i="0" dirty="0">
                          <a:solidFill>
                            <a:srgbClr val="3F3F3F"/>
                          </a:solidFill>
                          <a:effectLst/>
                          <a:latin typeface="Cordale"/>
                        </a:rPr>
                        <a:t>Numerous researchers have focused their efforts on attempting to describe the common attributes of creative individuals. These attributes generally fall into three categories: </a:t>
                      </a:r>
                      <a:r>
                        <a:rPr lang="en-US" b="1" i="0" dirty="0">
                          <a:solidFill>
                            <a:srgbClr val="3F3F3F"/>
                          </a:solidFill>
                          <a:effectLst/>
                          <a:latin typeface="Cordale"/>
                        </a:rPr>
                        <a:t>background experiences, personal traits, and cognitive abilities</a:t>
                      </a:r>
                      <a:r>
                        <a:rPr lang="en-US" b="0" i="0" dirty="0">
                          <a:solidFill>
                            <a:srgbClr val="3F3F3F"/>
                          </a:solidFill>
                          <a:effectLst/>
                          <a:latin typeface="Cordale"/>
                        </a:rPr>
                        <a:t>.</a:t>
                      </a:r>
                    </a:p>
                    <a:p>
                      <a:pPr algn="just"/>
                      <a:r>
                        <a:rPr lang="en-US" b="1" dirty="0">
                          <a:solidFill>
                            <a:srgbClr val="AF5C23"/>
                          </a:solidFill>
                          <a:effectLst/>
                          <a:latin typeface="Helvetica" panose="020B0604020202020204" pitchFamily="34" charset="0"/>
                        </a:rPr>
                        <a:t>Background Experiences and Creativity</a:t>
                      </a:r>
                    </a:p>
                    <a:p>
                      <a:pPr marL="285750" indent="-285750" algn="just" defTabSz="914400" rtl="0" eaLnBrk="1" latinLnBrk="0" hangingPunct="1">
                        <a:buFont typeface="Wingdings" panose="05000000000000000000" pitchFamily="2" charset="2"/>
                        <a:buChar char="§"/>
                      </a:pPr>
                      <a:r>
                        <a:rPr lang="en-US" sz="1800" b="0" i="0" kern="1200" dirty="0">
                          <a:solidFill>
                            <a:srgbClr val="3F3F3F"/>
                          </a:solidFill>
                          <a:effectLst/>
                          <a:latin typeface="Cordale"/>
                          <a:ea typeface="+mn-ea"/>
                          <a:cs typeface="+mn-cs"/>
                        </a:rPr>
                        <a:t>Researchers have observed that many creative individuals were raised in an environment in which creativity was nurtured.</a:t>
                      </a:r>
                    </a:p>
                    <a:p>
                      <a:pPr marL="285750" indent="-285750" algn="just" defTabSz="914400" rtl="0" eaLnBrk="1" latinLnBrk="0" hangingPunct="1">
                        <a:buFont typeface="Wingdings" panose="05000000000000000000" pitchFamily="2" charset="2"/>
                        <a:buChar char="§"/>
                      </a:pPr>
                      <a:r>
                        <a:rPr lang="en-US" sz="1800" b="0" i="0" kern="1200" dirty="0">
                          <a:solidFill>
                            <a:srgbClr val="3F3F3F"/>
                          </a:solidFill>
                          <a:effectLst/>
                          <a:latin typeface="Cordale"/>
                          <a:ea typeface="+mn-ea"/>
                          <a:cs typeface="+mn-cs"/>
                        </a:rPr>
                        <a:t> Mozart was raised in a family of musicians and began composing and performing music at age of six. Pierre and Marie Curie, great scientists in their own right, also raised a daughter, Irene, who won the Nobel Prize in Chemistry. </a:t>
                      </a:r>
                    </a:p>
                    <a:p>
                      <a:pPr marL="285750" indent="-285750" algn="just" defTabSz="914400" rtl="0" eaLnBrk="1" latinLnBrk="0" hangingPunct="1">
                        <a:buFont typeface="Wingdings" panose="05000000000000000000" pitchFamily="2" charset="2"/>
                        <a:buChar char="§"/>
                      </a:pPr>
                      <a:r>
                        <a:rPr lang="en-US" sz="1800" b="0" i="0" kern="1200" dirty="0">
                          <a:solidFill>
                            <a:srgbClr val="3F3F3F"/>
                          </a:solidFill>
                          <a:effectLst/>
                          <a:latin typeface="Cordale"/>
                          <a:ea typeface="+mn-ea"/>
                          <a:cs typeface="+mn-cs"/>
                        </a:rPr>
                        <a:t>Thomas Edison’s creativity was nurtured by his mother. However, people with background experiences very different from theirs have also been creative. The African American abolitionist and writer Frederick Douglass was born into slavery in Tuckahoe, Maryland, and had very limited opportunities for education. </a:t>
                      </a:r>
                    </a:p>
                    <a:p>
                      <a:pPr marL="285750" indent="-285750" algn="just" defTabSz="914400" rtl="0" eaLnBrk="1" latinLnBrk="0" hangingPunct="1">
                        <a:buFont typeface="Wingdings" panose="05000000000000000000" pitchFamily="2" charset="2"/>
                        <a:buChar char="§"/>
                      </a:pPr>
                      <a:r>
                        <a:rPr lang="en-US" sz="1800" b="0" i="0" kern="1200" dirty="0">
                          <a:solidFill>
                            <a:srgbClr val="3F3F3F"/>
                          </a:solidFill>
                          <a:effectLst/>
                          <a:latin typeface="Cordale"/>
                          <a:ea typeface="+mn-ea"/>
                          <a:cs typeface="+mn-cs"/>
                        </a:rPr>
                        <a:t>Nonetheless, his powerful oratory and creative thinking helped lead to the Emancipation Proclamation, which outlawed slavery in the United States.</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8548438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4" y="1565887"/>
            <a:ext cx="8807087" cy="369332"/>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The Creative Individual</a:t>
            </a:r>
            <a:endParaRPr lang="en-US" sz="1800" b="1" dirty="0">
              <a:solidFill>
                <a:srgbClr val="C1510A"/>
              </a:solidFill>
              <a:effectLst/>
              <a:latin typeface="Helvetica" panose="020B0604020202020204" pitchFamily="34" charset="0"/>
            </a:endParaRPr>
          </a:p>
        </p:txBody>
      </p:sp>
      <p:pic>
        <p:nvPicPr>
          <p:cNvPr id="9" name="Picture 8">
            <a:extLst>
              <a:ext uri="{FF2B5EF4-FFF2-40B4-BE49-F238E27FC236}">
                <a16:creationId xmlns:a16="http://schemas.microsoft.com/office/drawing/2014/main" id="{AF55073E-F3A6-4ED7-B20A-1926D7D5AA8D}"/>
              </a:ext>
            </a:extLst>
          </p:cNvPr>
          <p:cNvPicPr>
            <a:picLocks noChangeAspect="1"/>
          </p:cNvPicPr>
          <p:nvPr/>
        </p:nvPicPr>
        <p:blipFill>
          <a:blip r:embed="rId7"/>
          <a:stretch>
            <a:fillRect/>
          </a:stretch>
        </p:blipFill>
        <p:spPr>
          <a:xfrm>
            <a:off x="7644535" y="1750553"/>
            <a:ext cx="3895725" cy="4017906"/>
          </a:xfrm>
          <a:prstGeom prst="rect">
            <a:avLst/>
          </a:prstGeom>
        </p:spPr>
      </p:pic>
      <p:sp>
        <p:nvSpPr>
          <p:cNvPr id="14" name="TextBox 13">
            <a:extLst>
              <a:ext uri="{FF2B5EF4-FFF2-40B4-BE49-F238E27FC236}">
                <a16:creationId xmlns:a16="http://schemas.microsoft.com/office/drawing/2014/main" id="{9C384BA1-CC47-4BAD-AA9D-00C7CD79C7B2}"/>
              </a:ext>
            </a:extLst>
          </p:cNvPr>
          <p:cNvSpPr txBox="1"/>
          <p:nvPr/>
        </p:nvSpPr>
        <p:spPr>
          <a:xfrm>
            <a:off x="1790828" y="2899093"/>
            <a:ext cx="6208642" cy="1200329"/>
          </a:xfrm>
          <a:prstGeom prst="rect">
            <a:avLst/>
          </a:prstGeom>
          <a:solidFill>
            <a:srgbClr val="FF9518"/>
          </a:solidFill>
        </p:spPr>
        <p:txBody>
          <a:bodyPr wrap="square">
            <a:spAutoFit/>
          </a:bodyPr>
          <a:lstStyle/>
          <a:p>
            <a:pPr algn="just"/>
            <a:r>
              <a:rPr lang="en-US" i="1" dirty="0"/>
              <a:t>Creativity is sometimes associated with being raised in an environment that nurtures creativity and fosters curiosity. Thomas Edison’s creativity was nurtured by his mother. Edison went on to become one of the greatest inventors in history.</a:t>
            </a:r>
          </a:p>
        </p:txBody>
      </p:sp>
    </p:spTree>
    <p:extLst>
      <p:ext uri="{BB962C8B-B14F-4D97-AF65-F5344CB8AC3E}">
        <p14:creationId xmlns:p14="http://schemas.microsoft.com/office/powerpoint/2010/main" val="15084879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4" y="1565887"/>
            <a:ext cx="8807087" cy="1754326"/>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The Creative Individual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 </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2015955576"/>
              </p:ext>
            </p:extLst>
          </p:nvPr>
        </p:nvGraphicFramePr>
        <p:xfrm>
          <a:off x="1713706" y="1902154"/>
          <a:ext cx="10266259" cy="2286000"/>
        </p:xfrm>
        <a:graphic>
          <a:graphicData uri="http://schemas.openxmlformats.org/drawingml/2006/table">
            <a:tbl>
              <a:tblPr firstRow="1" bandRow="1">
                <a:tableStyleId>{5C22544A-7EE6-4342-B048-85BDC9FD1C3A}</a:tableStyleId>
              </a:tblPr>
              <a:tblGrid>
                <a:gridCol w="1427059">
                  <a:extLst>
                    <a:ext uri="{9D8B030D-6E8A-4147-A177-3AD203B41FA5}">
                      <a16:colId xmlns:a16="http://schemas.microsoft.com/office/drawing/2014/main" val="2794518856"/>
                    </a:ext>
                  </a:extLst>
                </a:gridCol>
                <a:gridCol w="8839200">
                  <a:extLst>
                    <a:ext uri="{9D8B030D-6E8A-4147-A177-3AD203B41FA5}">
                      <a16:colId xmlns:a16="http://schemas.microsoft.com/office/drawing/2014/main" val="3104022207"/>
                    </a:ext>
                  </a:extLst>
                </a:gridCol>
              </a:tblGrid>
              <a:tr h="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Helvetica" panose="020B0604020202020204" pitchFamily="34" charset="0"/>
                          <a:ea typeface="+mn-ea"/>
                          <a:cs typeface="+mn-cs"/>
                        </a:rPr>
                        <a:t>The Creative Individual</a:t>
                      </a:r>
                    </a:p>
                    <a:p>
                      <a:pPr algn="just"/>
                      <a:endParaRPr lang="en-US" b="1" u="sng" dirty="0">
                        <a:solidFill>
                          <a:schemeClr val="tx1"/>
                        </a:solidFill>
                      </a:endParaRPr>
                    </a:p>
                  </a:txBody>
                  <a:tcPr>
                    <a:noFill/>
                  </a:tcPr>
                </a:tc>
                <a:tc>
                  <a:txBody>
                    <a:bodyPr/>
                    <a:lstStyle/>
                    <a:p>
                      <a:r>
                        <a:rPr lang="en-US" b="1" dirty="0">
                          <a:solidFill>
                            <a:srgbClr val="AF5C23"/>
                          </a:solidFill>
                          <a:effectLst/>
                          <a:latin typeface="Helvetica" panose="020B0604020202020204" pitchFamily="34" charset="0"/>
                        </a:rPr>
                        <a:t>Personal Traits and Creativity</a:t>
                      </a:r>
                    </a:p>
                    <a:p>
                      <a:endParaRPr lang="en-US" b="1" dirty="0">
                        <a:solidFill>
                          <a:srgbClr val="AF5C23"/>
                        </a:solidFill>
                        <a:effectLst/>
                        <a:latin typeface="Helvetica" panose="020B0604020202020204" pitchFamily="34" charset="0"/>
                      </a:endParaRPr>
                    </a:p>
                    <a:p>
                      <a:pPr marL="285750" indent="-285750" algn="just" defTabSz="914400" rtl="0" eaLnBrk="1" latinLnBrk="0" hangingPunct="1">
                        <a:buFont typeface="Wingdings" panose="05000000000000000000" pitchFamily="2" charset="2"/>
                        <a:buChar char="§"/>
                      </a:pPr>
                      <a:r>
                        <a:rPr lang="en-US" sz="1800" b="0" kern="1200" dirty="0">
                          <a:solidFill>
                            <a:srgbClr val="3F3F3F"/>
                          </a:solidFill>
                          <a:effectLst/>
                          <a:latin typeface="Cordale"/>
                          <a:ea typeface="+mn-ea"/>
                          <a:cs typeface="+mn-cs"/>
                        </a:rPr>
                        <a:t>Certain personal traits have also been linked to creativity in individuals. The traits shared by most creative people are openness, an attraction to complexity, high levels of energy, independence and autonomy, strong self-confidence, and a strong belief that one is, in fact, creative. </a:t>
                      </a:r>
                    </a:p>
                    <a:p>
                      <a:pPr marL="285750" indent="-285750" algn="just" defTabSz="914400" rtl="0" eaLnBrk="1" latinLnBrk="0" hangingPunct="1">
                        <a:buFont typeface="Wingdings" panose="05000000000000000000" pitchFamily="2" charset="2"/>
                        <a:buChar char="§"/>
                      </a:pPr>
                      <a:r>
                        <a:rPr lang="en-US" sz="1800" b="0" kern="1200" dirty="0">
                          <a:solidFill>
                            <a:srgbClr val="3F3F3F"/>
                          </a:solidFill>
                          <a:effectLst/>
                          <a:latin typeface="Cordale"/>
                          <a:ea typeface="+mn-ea"/>
                          <a:cs typeface="+mn-cs"/>
                        </a:rPr>
                        <a:t>Individuals who possess these traits are more likely to be creative than are those who do not have them.</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7113658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4" y="1565887"/>
            <a:ext cx="8807087" cy="1754326"/>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The Creative Individual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 </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2432788648"/>
              </p:ext>
            </p:extLst>
          </p:nvPr>
        </p:nvGraphicFramePr>
        <p:xfrm>
          <a:off x="1713706" y="1902154"/>
          <a:ext cx="10266259" cy="3108960"/>
        </p:xfrm>
        <a:graphic>
          <a:graphicData uri="http://schemas.openxmlformats.org/drawingml/2006/table">
            <a:tbl>
              <a:tblPr firstRow="1" bandRow="1">
                <a:tableStyleId>{5C22544A-7EE6-4342-B048-85BDC9FD1C3A}</a:tableStyleId>
              </a:tblPr>
              <a:tblGrid>
                <a:gridCol w="1427059">
                  <a:extLst>
                    <a:ext uri="{9D8B030D-6E8A-4147-A177-3AD203B41FA5}">
                      <a16:colId xmlns:a16="http://schemas.microsoft.com/office/drawing/2014/main" val="2794518856"/>
                    </a:ext>
                  </a:extLst>
                </a:gridCol>
                <a:gridCol w="8839200">
                  <a:extLst>
                    <a:ext uri="{9D8B030D-6E8A-4147-A177-3AD203B41FA5}">
                      <a16:colId xmlns:a16="http://schemas.microsoft.com/office/drawing/2014/main" val="3104022207"/>
                    </a:ext>
                  </a:extLst>
                </a:gridCol>
              </a:tblGrid>
              <a:tr h="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Helvetica" panose="020B0604020202020204" pitchFamily="34" charset="0"/>
                          <a:ea typeface="+mn-ea"/>
                          <a:cs typeface="+mn-cs"/>
                        </a:rPr>
                        <a:t>The Creative Individual</a:t>
                      </a:r>
                    </a:p>
                    <a:p>
                      <a:pPr algn="just"/>
                      <a:endParaRPr lang="en-US" b="1" u="sng" dirty="0">
                        <a:solidFill>
                          <a:schemeClr val="tx1"/>
                        </a:solidFill>
                      </a:endParaRPr>
                    </a:p>
                  </a:txBody>
                  <a:tcPr>
                    <a:noFill/>
                  </a:tcPr>
                </a:tc>
                <a:tc>
                  <a:txBody>
                    <a:bodyPr/>
                    <a:lstStyle/>
                    <a:p>
                      <a:r>
                        <a:rPr lang="en-US" b="1" dirty="0">
                          <a:solidFill>
                            <a:srgbClr val="AF5C23"/>
                          </a:solidFill>
                          <a:effectLst/>
                          <a:latin typeface="Helvetica" panose="020B0604020202020204" pitchFamily="34" charset="0"/>
                        </a:rPr>
                        <a:t>Cognitive Abilities and Creativity</a:t>
                      </a:r>
                    </a:p>
                    <a:p>
                      <a:pPr marL="285750" indent="-285750" algn="just">
                        <a:buFont typeface="Wingdings" panose="05000000000000000000" pitchFamily="2" charset="2"/>
                        <a:buChar char="§"/>
                      </a:pPr>
                      <a:r>
                        <a:rPr lang="en-US" b="0" dirty="0">
                          <a:solidFill>
                            <a:srgbClr val="3F3F3F"/>
                          </a:solidFill>
                          <a:effectLst/>
                          <a:latin typeface="Cordale"/>
                        </a:rPr>
                        <a:t>Cognitive abilities are an individual’s power to think intelligently and to analyze situations and data effectively. Intelligence may be a precondition for individual creativity—but, although most creative people are highly intelligent, not all intelligent people necessarily are creative. </a:t>
                      </a:r>
                    </a:p>
                    <a:p>
                      <a:pPr marL="285750" indent="-285750" algn="just">
                        <a:buFont typeface="Wingdings" panose="05000000000000000000" pitchFamily="2" charset="2"/>
                        <a:buChar char="§"/>
                      </a:pPr>
                      <a:r>
                        <a:rPr lang="en-US" b="0" dirty="0">
                          <a:solidFill>
                            <a:srgbClr val="3F3F3F"/>
                          </a:solidFill>
                          <a:effectLst/>
                          <a:latin typeface="Cordale"/>
                        </a:rPr>
                        <a:t>Creativity is also linked with the ability to think divergently and convergently. Divergent thinking is a skill that allows people to see differences between situations, phenomena, or events. </a:t>
                      </a:r>
                    </a:p>
                    <a:p>
                      <a:pPr marL="285750" indent="-285750" algn="just">
                        <a:buFont typeface="Wingdings" panose="05000000000000000000" pitchFamily="2" charset="2"/>
                        <a:buChar char="§"/>
                      </a:pPr>
                      <a:r>
                        <a:rPr lang="en-US" b="0" dirty="0">
                          <a:solidFill>
                            <a:srgbClr val="3F3F3F"/>
                          </a:solidFill>
                          <a:effectLst/>
                          <a:latin typeface="Cordale"/>
                        </a:rPr>
                        <a:t>Convergent thinking is a skill that allows people to see similarities between situations, phenomena, or events. Creative people are generally very skilled at both divergent and convergent thinking.</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2573297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4" y="1565887"/>
            <a:ext cx="8807087" cy="1754326"/>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The Creative Individual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 </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3403584984"/>
              </p:ext>
            </p:extLst>
          </p:nvPr>
        </p:nvGraphicFramePr>
        <p:xfrm>
          <a:off x="1713707" y="1902154"/>
          <a:ext cx="6807442" cy="2286000"/>
        </p:xfrm>
        <a:graphic>
          <a:graphicData uri="http://schemas.openxmlformats.org/drawingml/2006/table">
            <a:tbl>
              <a:tblPr firstRow="1" bandRow="1">
                <a:tableStyleId>{5C22544A-7EE6-4342-B048-85BDC9FD1C3A}</a:tableStyleId>
              </a:tblPr>
              <a:tblGrid>
                <a:gridCol w="1480067">
                  <a:extLst>
                    <a:ext uri="{9D8B030D-6E8A-4147-A177-3AD203B41FA5}">
                      <a16:colId xmlns:a16="http://schemas.microsoft.com/office/drawing/2014/main" val="2794518856"/>
                    </a:ext>
                  </a:extLst>
                </a:gridCol>
                <a:gridCol w="5327375">
                  <a:extLst>
                    <a:ext uri="{9D8B030D-6E8A-4147-A177-3AD203B41FA5}">
                      <a16:colId xmlns:a16="http://schemas.microsoft.com/office/drawing/2014/main" val="3104022207"/>
                    </a:ext>
                  </a:extLst>
                </a:gridCol>
              </a:tblGrid>
              <a:tr h="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Helvetica" panose="020B0604020202020204" pitchFamily="34" charset="0"/>
                          <a:ea typeface="+mn-ea"/>
                          <a:cs typeface="+mn-cs"/>
                        </a:rPr>
                        <a:t>The Creative Individual</a:t>
                      </a:r>
                    </a:p>
                    <a:p>
                      <a:pPr algn="just"/>
                      <a:endParaRPr lang="en-US" b="1" u="sng" dirty="0">
                        <a:solidFill>
                          <a:schemeClr val="tx1"/>
                        </a:solidFill>
                      </a:endParaRPr>
                    </a:p>
                  </a:txBody>
                  <a:tcPr>
                    <a:noFill/>
                  </a:tcPr>
                </a:tc>
                <a:tc>
                  <a:txBody>
                    <a:bodyPr/>
                    <a:lstStyle/>
                    <a:p>
                      <a:pPr algn="just"/>
                      <a:r>
                        <a:rPr lang="en-US" b="1" dirty="0">
                          <a:solidFill>
                            <a:srgbClr val="C1510A"/>
                          </a:solidFill>
                          <a:effectLst/>
                          <a:latin typeface="Helvetica" panose="020B0604020202020204" pitchFamily="34" charset="0"/>
                        </a:rPr>
                        <a:t>The Creative Process</a:t>
                      </a:r>
                    </a:p>
                    <a:p>
                      <a:pPr algn="just"/>
                      <a:r>
                        <a:rPr lang="en-US" b="0" i="0" dirty="0">
                          <a:solidFill>
                            <a:srgbClr val="3F3F3F"/>
                          </a:solidFill>
                          <a:effectLst/>
                          <a:latin typeface="Cordale"/>
                        </a:rPr>
                        <a:t>Although creative people often report that ideas seem to come to them “in a flash,” individual creative activity actually tends to progress through a series of stages. </a:t>
                      </a:r>
                      <a:r>
                        <a:rPr lang="en-US" b="1" i="0" dirty="0">
                          <a:solidFill>
                            <a:srgbClr val="575757"/>
                          </a:solidFill>
                          <a:effectLst/>
                          <a:latin typeface="Open-sans"/>
                        </a:rPr>
                        <a:t>Figure 8.6</a:t>
                      </a:r>
                      <a:r>
                        <a:rPr lang="en-US" b="0" i="0" dirty="0">
                          <a:solidFill>
                            <a:srgbClr val="3F3F3F"/>
                          </a:solidFill>
                          <a:effectLst/>
                          <a:latin typeface="Cordale"/>
                        </a:rPr>
                        <a:t> summarizes the major stages of the creative process. </a:t>
                      </a:r>
                    </a:p>
                    <a:p>
                      <a:pPr algn="just"/>
                      <a:r>
                        <a:rPr lang="en-US" b="0" i="0" dirty="0">
                          <a:solidFill>
                            <a:srgbClr val="3F3F3F"/>
                          </a:solidFill>
                          <a:effectLst/>
                          <a:latin typeface="Cordale"/>
                        </a:rPr>
                        <a:t>Not all creative activity has to follow these four stages, but much of it does.</a:t>
                      </a:r>
                    </a:p>
                  </a:txBody>
                  <a:tcPr>
                    <a:noFill/>
                  </a:tcPr>
                </a:tc>
                <a:extLst>
                  <a:ext uri="{0D108BD9-81ED-4DB2-BD59-A6C34878D82A}">
                    <a16:rowId xmlns:a16="http://schemas.microsoft.com/office/drawing/2014/main" val="2405907928"/>
                  </a:ext>
                </a:extLst>
              </a:tr>
            </a:tbl>
          </a:graphicData>
        </a:graphic>
      </p:graphicFrame>
      <p:sp>
        <p:nvSpPr>
          <p:cNvPr id="9" name="AutoShape 2" descr="A flow chart represents the creative process which involves Preparation, Incubation, Insight, and Verification. Preparation: A period of education, formal training, and on the job experiences; Incubation: A period of less intense conscious concentration; Insight: A spontaneous breakthrough to achieve a new understanding; Verification: A test of the validity or truthfulness of the insight.">
            <a:extLst>
              <a:ext uri="{FF2B5EF4-FFF2-40B4-BE49-F238E27FC236}">
                <a16:creationId xmlns:a16="http://schemas.microsoft.com/office/drawing/2014/main" id="{F5B5BDCE-F87C-46C4-AC2C-67F5B568355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 name="Picture 9">
            <a:extLst>
              <a:ext uri="{FF2B5EF4-FFF2-40B4-BE49-F238E27FC236}">
                <a16:creationId xmlns:a16="http://schemas.microsoft.com/office/drawing/2014/main" id="{0CD52292-72F4-4C06-B1E3-A9E570DCF599}"/>
              </a:ext>
            </a:extLst>
          </p:cNvPr>
          <p:cNvPicPr>
            <a:picLocks noChangeAspect="1"/>
          </p:cNvPicPr>
          <p:nvPr/>
        </p:nvPicPr>
        <p:blipFill>
          <a:blip r:embed="rId7"/>
          <a:stretch>
            <a:fillRect/>
          </a:stretch>
        </p:blipFill>
        <p:spPr>
          <a:xfrm>
            <a:off x="8681607" y="1427389"/>
            <a:ext cx="3192342" cy="4527273"/>
          </a:xfrm>
          <a:prstGeom prst="rect">
            <a:avLst/>
          </a:prstGeom>
        </p:spPr>
      </p:pic>
      <p:sp>
        <p:nvSpPr>
          <p:cNvPr id="15" name="TextBox 14">
            <a:extLst>
              <a:ext uri="{FF2B5EF4-FFF2-40B4-BE49-F238E27FC236}">
                <a16:creationId xmlns:a16="http://schemas.microsoft.com/office/drawing/2014/main" id="{82AFC072-49FA-4877-9BFE-1F917928868F}"/>
              </a:ext>
            </a:extLst>
          </p:cNvPr>
          <p:cNvSpPr txBox="1"/>
          <p:nvPr/>
        </p:nvSpPr>
        <p:spPr>
          <a:xfrm>
            <a:off x="2013107" y="4410720"/>
            <a:ext cx="6668500" cy="1477328"/>
          </a:xfrm>
          <a:prstGeom prst="rect">
            <a:avLst/>
          </a:prstGeom>
          <a:noFill/>
        </p:spPr>
        <p:txBody>
          <a:bodyPr wrap="square">
            <a:spAutoFit/>
          </a:bodyPr>
          <a:lstStyle/>
          <a:p>
            <a:r>
              <a:rPr lang="en-US" b="1" i="0" u="sng" dirty="0">
                <a:effectLst/>
                <a:latin typeface="Open-sans"/>
              </a:rPr>
              <a:t>Figure8.6.The Creative Process:</a:t>
            </a:r>
          </a:p>
          <a:p>
            <a:pPr algn="just"/>
            <a:r>
              <a:rPr lang="en-US" i="1" dirty="0">
                <a:solidFill>
                  <a:srgbClr val="3F3F3F"/>
                </a:solidFill>
                <a:effectLst/>
                <a:latin typeface="open-sans"/>
              </a:rPr>
              <a:t>The creative process generally follows the four steps illustrated here. Of course, there are exceptions, and the process is occasionally different. In most cases, however, these steps capture the essence of the creative process.</a:t>
            </a:r>
            <a:endParaRPr lang="en-US" i="1" u="sng" dirty="0"/>
          </a:p>
        </p:txBody>
      </p:sp>
    </p:spTree>
    <p:extLst>
      <p:ext uri="{BB962C8B-B14F-4D97-AF65-F5344CB8AC3E}">
        <p14:creationId xmlns:p14="http://schemas.microsoft.com/office/powerpoint/2010/main" val="880336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4" y="1565887"/>
            <a:ext cx="8807087" cy="1754326"/>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The Creative Individual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 </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3725367010"/>
              </p:ext>
            </p:extLst>
          </p:nvPr>
        </p:nvGraphicFramePr>
        <p:xfrm>
          <a:off x="1713706" y="1902154"/>
          <a:ext cx="10173493" cy="2834640"/>
        </p:xfrm>
        <a:graphic>
          <a:graphicData uri="http://schemas.openxmlformats.org/drawingml/2006/table">
            <a:tbl>
              <a:tblPr firstRow="1" bandRow="1">
                <a:tableStyleId>{5C22544A-7EE6-4342-B048-85BDC9FD1C3A}</a:tableStyleId>
              </a:tblPr>
              <a:tblGrid>
                <a:gridCol w="2211910">
                  <a:extLst>
                    <a:ext uri="{9D8B030D-6E8A-4147-A177-3AD203B41FA5}">
                      <a16:colId xmlns:a16="http://schemas.microsoft.com/office/drawing/2014/main" val="2794518856"/>
                    </a:ext>
                  </a:extLst>
                </a:gridCol>
                <a:gridCol w="7961583">
                  <a:extLst>
                    <a:ext uri="{9D8B030D-6E8A-4147-A177-3AD203B41FA5}">
                      <a16:colId xmlns:a16="http://schemas.microsoft.com/office/drawing/2014/main" val="3104022207"/>
                    </a:ext>
                  </a:extLst>
                </a:gridCol>
              </a:tblGrid>
              <a:tr h="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Helvetica" panose="020B0604020202020204" pitchFamily="34" charset="0"/>
                          <a:ea typeface="+mn-ea"/>
                          <a:cs typeface="+mn-cs"/>
                        </a:rPr>
                        <a:t>Preparation</a:t>
                      </a:r>
                      <a:endParaRPr lang="en-US" b="1" u="sng" dirty="0">
                        <a:solidFill>
                          <a:schemeClr val="tx1"/>
                        </a:solidFill>
                      </a:endParaRPr>
                    </a:p>
                  </a:txBody>
                  <a:tcPr>
                    <a:noFill/>
                  </a:tcPr>
                </a:tc>
                <a:tc>
                  <a:txBody>
                    <a:bodyPr/>
                    <a:lstStyle/>
                    <a:p>
                      <a:pPr algn="just"/>
                      <a:r>
                        <a:rPr lang="en-US" b="1" dirty="0">
                          <a:solidFill>
                            <a:srgbClr val="AF5C23"/>
                          </a:solidFill>
                          <a:effectLst/>
                          <a:latin typeface="Helvetica" panose="020B0604020202020204" pitchFamily="34" charset="0"/>
                        </a:rPr>
                        <a:t>Preparation</a:t>
                      </a:r>
                    </a:p>
                    <a:p>
                      <a:pPr marL="285750" indent="-285750" algn="just">
                        <a:buFont typeface="Wingdings" panose="05000000000000000000" pitchFamily="2" charset="2"/>
                        <a:buChar char="§"/>
                      </a:pPr>
                      <a:r>
                        <a:rPr lang="en-US" b="0" i="0" dirty="0">
                          <a:solidFill>
                            <a:srgbClr val="3F3F3F"/>
                          </a:solidFill>
                          <a:effectLst/>
                          <a:latin typeface="Cordale"/>
                        </a:rPr>
                        <a:t>The creative process normally begins with a period of </a:t>
                      </a:r>
                      <a:r>
                        <a:rPr lang="en-US" b="1" i="0" dirty="0">
                          <a:solidFill>
                            <a:srgbClr val="006298"/>
                          </a:solidFill>
                          <a:effectLst/>
                          <a:latin typeface="Cordale"/>
                        </a:rPr>
                        <a:t>preparation</a:t>
                      </a:r>
                      <a:r>
                        <a:rPr lang="en-US" b="0" i="0" dirty="0">
                          <a:solidFill>
                            <a:srgbClr val="3F3F3F"/>
                          </a:solidFill>
                          <a:effectLst/>
                          <a:latin typeface="Cordale"/>
                        </a:rPr>
                        <a:t>. Formal education and training are usually the most efficient ways of becoming familiar with a vast amount of research and knowledge. </a:t>
                      </a:r>
                    </a:p>
                    <a:p>
                      <a:pPr marL="285750" indent="-285750" algn="just">
                        <a:buFont typeface="Wingdings" panose="05000000000000000000" pitchFamily="2" charset="2"/>
                        <a:buChar char="§"/>
                      </a:pPr>
                      <a:r>
                        <a:rPr lang="en-US" b="0" i="0" dirty="0">
                          <a:solidFill>
                            <a:srgbClr val="3F3F3F"/>
                          </a:solidFill>
                          <a:effectLst/>
                          <a:latin typeface="Cordale"/>
                        </a:rPr>
                        <a:t>To make a creative contribution to business management or business services, individuals must usually receive formal training and education in business or a related field like economics. This is one reason for the strong demand for undergraduate and master’s level business education. Formal business education can be an effective way for an individual to get “up to speed” and begin making creative contributions quickly.</a:t>
                      </a:r>
                    </a:p>
                  </a:txBody>
                  <a:tcPr>
                    <a:noFill/>
                  </a:tcPr>
                </a:tc>
                <a:extLst>
                  <a:ext uri="{0D108BD9-81ED-4DB2-BD59-A6C34878D82A}">
                    <a16:rowId xmlns:a16="http://schemas.microsoft.com/office/drawing/2014/main" val="2405907928"/>
                  </a:ext>
                </a:extLst>
              </a:tr>
            </a:tbl>
          </a:graphicData>
        </a:graphic>
      </p:graphicFrame>
      <p:sp>
        <p:nvSpPr>
          <p:cNvPr id="9" name="AutoShape 2" descr="A flow chart represents the creative process which involves Preparation, Incubation, Insight, and Verification. Preparation: A period of education, formal training, and on the job experiences; Incubation: A period of less intense conscious concentration; Insight: A spontaneous breakthrough to achieve a new understanding; Verification: A test of the validity or truthfulness of the insight.">
            <a:extLst>
              <a:ext uri="{FF2B5EF4-FFF2-40B4-BE49-F238E27FC236}">
                <a16:creationId xmlns:a16="http://schemas.microsoft.com/office/drawing/2014/main" id="{F5B5BDCE-F87C-46C4-AC2C-67F5B568355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7280414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4" y="1565887"/>
            <a:ext cx="8807087" cy="1754326"/>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The Creative Individual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 </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3339756005"/>
              </p:ext>
            </p:extLst>
          </p:nvPr>
        </p:nvGraphicFramePr>
        <p:xfrm>
          <a:off x="1713706" y="1902154"/>
          <a:ext cx="10173493" cy="2560320"/>
        </p:xfrm>
        <a:graphic>
          <a:graphicData uri="http://schemas.openxmlformats.org/drawingml/2006/table">
            <a:tbl>
              <a:tblPr firstRow="1" bandRow="1">
                <a:tableStyleId>{5C22544A-7EE6-4342-B048-85BDC9FD1C3A}</a:tableStyleId>
              </a:tblPr>
              <a:tblGrid>
                <a:gridCol w="2211910">
                  <a:extLst>
                    <a:ext uri="{9D8B030D-6E8A-4147-A177-3AD203B41FA5}">
                      <a16:colId xmlns:a16="http://schemas.microsoft.com/office/drawing/2014/main" val="2794518856"/>
                    </a:ext>
                  </a:extLst>
                </a:gridCol>
                <a:gridCol w="7961583">
                  <a:extLst>
                    <a:ext uri="{9D8B030D-6E8A-4147-A177-3AD203B41FA5}">
                      <a16:colId xmlns:a16="http://schemas.microsoft.com/office/drawing/2014/main" val="3104022207"/>
                    </a:ext>
                  </a:extLst>
                </a:gridCol>
              </a:tblGrid>
              <a:tr h="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Helvetica" panose="020B0604020202020204" pitchFamily="34" charset="0"/>
                          <a:ea typeface="+mn-ea"/>
                          <a:cs typeface="+mn-cs"/>
                        </a:rPr>
                        <a:t>Preparation</a:t>
                      </a:r>
                      <a:endParaRPr lang="en-US" b="1" u="sng" dirty="0">
                        <a:solidFill>
                          <a:schemeClr val="tx1"/>
                        </a:solidFill>
                      </a:endParaRPr>
                    </a:p>
                  </a:txBody>
                  <a:tcPr>
                    <a:noFill/>
                  </a:tcPr>
                </a:tc>
                <a:tc>
                  <a:txBody>
                    <a:bodyPr/>
                    <a:lstStyle/>
                    <a:p>
                      <a:pPr algn="just"/>
                      <a:r>
                        <a:rPr lang="en-US" b="1" dirty="0">
                          <a:solidFill>
                            <a:srgbClr val="AF5C23"/>
                          </a:solidFill>
                          <a:effectLst/>
                          <a:latin typeface="Helvetica" panose="020B0604020202020204" pitchFamily="34" charset="0"/>
                        </a:rPr>
                        <a:t>Preparation</a:t>
                      </a:r>
                    </a:p>
                    <a:p>
                      <a:pPr marL="285750" indent="-285750" algn="just">
                        <a:buFont typeface="Wingdings" panose="05000000000000000000" pitchFamily="2" charset="2"/>
                        <a:buChar char="§"/>
                      </a:pPr>
                      <a:r>
                        <a:rPr lang="en-US" b="0" i="0" dirty="0">
                          <a:solidFill>
                            <a:srgbClr val="3F3F3F"/>
                          </a:solidFill>
                          <a:effectLst/>
                          <a:latin typeface="Cordale"/>
                        </a:rPr>
                        <a:t>Experiences that managers have on the job after their formal training has finished can also contribute to the creative process. In an important sense, the education and training of creative people never really ends. </a:t>
                      </a:r>
                    </a:p>
                    <a:p>
                      <a:pPr marL="285750" indent="-285750" algn="just">
                        <a:buFont typeface="Wingdings" panose="05000000000000000000" pitchFamily="2" charset="2"/>
                        <a:buChar char="§"/>
                      </a:pPr>
                      <a:r>
                        <a:rPr lang="en-US" b="0" i="0" dirty="0">
                          <a:solidFill>
                            <a:srgbClr val="3F3F3F"/>
                          </a:solidFill>
                          <a:effectLst/>
                          <a:latin typeface="Cordale"/>
                        </a:rPr>
                        <a:t>It continues as long as they remain interested in the world and curious about the way things work. One such individual is Bruce Roth, who earned a Ph.D. in chemistry and then spent years working in the pharmaceutical industry learning more and more about chemical compounds and how they work in human beings.</a:t>
                      </a:r>
                    </a:p>
                  </a:txBody>
                  <a:tcPr>
                    <a:noFill/>
                  </a:tcPr>
                </a:tc>
                <a:extLst>
                  <a:ext uri="{0D108BD9-81ED-4DB2-BD59-A6C34878D82A}">
                    <a16:rowId xmlns:a16="http://schemas.microsoft.com/office/drawing/2014/main" val="2405907928"/>
                  </a:ext>
                </a:extLst>
              </a:tr>
            </a:tbl>
          </a:graphicData>
        </a:graphic>
      </p:graphicFrame>
      <p:sp>
        <p:nvSpPr>
          <p:cNvPr id="9" name="AutoShape 2" descr="A flow chart represents the creative process which involves Preparation, Incubation, Insight, and Verification. Preparation: A period of education, formal training, and on the job experiences; Incubation: A period of less intense conscious concentration; Insight: A spontaneous breakthrough to achieve a new understanding; Verification: A test of the validity or truthfulness of the insight.">
            <a:extLst>
              <a:ext uri="{FF2B5EF4-FFF2-40B4-BE49-F238E27FC236}">
                <a16:creationId xmlns:a16="http://schemas.microsoft.com/office/drawing/2014/main" id="{F5B5BDCE-F87C-46C4-AC2C-67F5B568355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3982977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4" y="1565887"/>
            <a:ext cx="8807087" cy="1754326"/>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The Creative Individual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 </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1419057067"/>
              </p:ext>
            </p:extLst>
          </p:nvPr>
        </p:nvGraphicFramePr>
        <p:xfrm>
          <a:off x="1713706" y="1902154"/>
          <a:ext cx="10173493" cy="3931920"/>
        </p:xfrm>
        <a:graphic>
          <a:graphicData uri="http://schemas.openxmlformats.org/drawingml/2006/table">
            <a:tbl>
              <a:tblPr firstRow="1" bandRow="1">
                <a:tableStyleId>{5C22544A-7EE6-4342-B048-85BDC9FD1C3A}</a:tableStyleId>
              </a:tblPr>
              <a:tblGrid>
                <a:gridCol w="2211910">
                  <a:extLst>
                    <a:ext uri="{9D8B030D-6E8A-4147-A177-3AD203B41FA5}">
                      <a16:colId xmlns:a16="http://schemas.microsoft.com/office/drawing/2014/main" val="2794518856"/>
                    </a:ext>
                  </a:extLst>
                </a:gridCol>
                <a:gridCol w="7961583">
                  <a:extLst>
                    <a:ext uri="{9D8B030D-6E8A-4147-A177-3AD203B41FA5}">
                      <a16:colId xmlns:a16="http://schemas.microsoft.com/office/drawing/2014/main" val="3104022207"/>
                    </a:ext>
                  </a:extLst>
                </a:gridCol>
              </a:tblGrid>
              <a:tr h="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Helvetica" panose="020B0604020202020204" pitchFamily="34" charset="0"/>
                          <a:ea typeface="+mn-ea"/>
                          <a:cs typeface="+mn-cs"/>
                        </a:rPr>
                        <a:t>Incubation</a:t>
                      </a:r>
                      <a:endParaRPr lang="en-US" b="1" u="sng" dirty="0">
                        <a:solidFill>
                          <a:schemeClr val="tx1"/>
                        </a:solidFill>
                      </a:endParaRPr>
                    </a:p>
                  </a:txBody>
                  <a:tcPr>
                    <a:noFill/>
                  </a:tcPr>
                </a:tc>
                <a:tc>
                  <a:txBody>
                    <a:bodyPr/>
                    <a:lstStyle/>
                    <a:p>
                      <a:r>
                        <a:rPr lang="en-US" b="1" dirty="0">
                          <a:solidFill>
                            <a:srgbClr val="AF5C23"/>
                          </a:solidFill>
                          <a:effectLst/>
                          <a:latin typeface="Helvetica" panose="020B0604020202020204" pitchFamily="34" charset="0"/>
                        </a:rPr>
                        <a:t>Incubation</a:t>
                      </a:r>
                    </a:p>
                    <a:p>
                      <a:pPr marL="285750" indent="-285750" algn="just">
                        <a:buFont typeface="Wingdings" panose="05000000000000000000" pitchFamily="2" charset="2"/>
                        <a:buChar char="§"/>
                      </a:pPr>
                      <a:r>
                        <a:rPr lang="en-US" b="0" i="0" dirty="0">
                          <a:solidFill>
                            <a:srgbClr val="3F3F3F"/>
                          </a:solidFill>
                          <a:effectLst/>
                          <a:latin typeface="Cordale"/>
                        </a:rPr>
                        <a:t>The second phase of the creative process is </a:t>
                      </a:r>
                      <a:r>
                        <a:rPr lang="en-US" b="1" i="0" dirty="0">
                          <a:solidFill>
                            <a:srgbClr val="006298"/>
                          </a:solidFill>
                          <a:effectLst/>
                          <a:latin typeface="Cordale"/>
                        </a:rPr>
                        <a:t>incubation</a:t>
                      </a:r>
                      <a:r>
                        <a:rPr lang="en-US" b="0" i="0" dirty="0">
                          <a:solidFill>
                            <a:srgbClr val="3F3F3F"/>
                          </a:solidFill>
                          <a:effectLst/>
                          <a:latin typeface="Cordale"/>
                        </a:rPr>
                        <a:t>—a period of less-intense conscious concentration during which the knowledge and ideas acquired during preparation mature and develop. A curious aspect of incubation is that it is often helped along by pauses in concentrated rational thought. </a:t>
                      </a:r>
                    </a:p>
                    <a:p>
                      <a:pPr marL="285750" indent="-285750" algn="just">
                        <a:buFont typeface="Wingdings" panose="05000000000000000000" pitchFamily="2" charset="2"/>
                        <a:buChar char="§"/>
                      </a:pPr>
                      <a:r>
                        <a:rPr lang="en-US" b="0" i="0" dirty="0">
                          <a:solidFill>
                            <a:srgbClr val="3F3F3F"/>
                          </a:solidFill>
                          <a:effectLst/>
                          <a:latin typeface="Cordale"/>
                        </a:rPr>
                        <a:t>Some creative people rely on physical activity such as jogging or swimming to provide a “break” from thinking. Others may read or listen to music. Sometimes sleep may even supply the needed pause.</a:t>
                      </a:r>
                    </a:p>
                    <a:p>
                      <a:pPr marL="285750" indent="-285750" algn="just">
                        <a:buFont typeface="Wingdings" panose="05000000000000000000" pitchFamily="2" charset="2"/>
                        <a:buChar char="§"/>
                      </a:pPr>
                      <a:r>
                        <a:rPr lang="en-US" b="0" i="0" dirty="0">
                          <a:solidFill>
                            <a:srgbClr val="3F3F3F"/>
                          </a:solidFill>
                          <a:effectLst/>
                          <a:latin typeface="Cordale"/>
                        </a:rPr>
                        <a:t> Bruce Roth eventually joined Warner-Lambert, at the time an up-and-coming drug company, to help develop medication to lower cholesterol. In his spare time, Roth read mystery novels and hiked in the mountains. He later acknowledged that this time away from his lab work was actually when he did his best thinking.</a:t>
                      </a:r>
                    </a:p>
                    <a:p>
                      <a:pPr marL="285750" indent="-285750" algn="just">
                        <a:buFont typeface="Wingdings" panose="05000000000000000000" pitchFamily="2" charset="2"/>
                        <a:buChar char="§"/>
                      </a:pPr>
                      <a:endParaRPr lang="en-US" b="0" i="0" dirty="0">
                        <a:solidFill>
                          <a:srgbClr val="3F3F3F"/>
                        </a:solidFill>
                        <a:effectLst/>
                        <a:latin typeface="Cordale"/>
                      </a:endParaRPr>
                    </a:p>
                  </a:txBody>
                  <a:tcPr>
                    <a:noFill/>
                  </a:tcPr>
                </a:tc>
                <a:extLst>
                  <a:ext uri="{0D108BD9-81ED-4DB2-BD59-A6C34878D82A}">
                    <a16:rowId xmlns:a16="http://schemas.microsoft.com/office/drawing/2014/main" val="2405907928"/>
                  </a:ext>
                </a:extLst>
              </a:tr>
            </a:tbl>
          </a:graphicData>
        </a:graphic>
      </p:graphicFrame>
      <p:sp>
        <p:nvSpPr>
          <p:cNvPr id="9" name="AutoShape 2" descr="A flow chart represents the creative process which involves Preparation, Incubation, Insight, and Verification. Preparation: A period of education, formal training, and on the job experiences; Incubation: A period of less intense conscious concentration; Insight: A spontaneous breakthrough to achieve a new understanding; Verification: A test of the validity or truthfulness of the insight.">
            <a:extLst>
              <a:ext uri="{FF2B5EF4-FFF2-40B4-BE49-F238E27FC236}">
                <a16:creationId xmlns:a16="http://schemas.microsoft.com/office/drawing/2014/main" id="{F5B5BDCE-F87C-46C4-AC2C-67F5B568355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8492118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4" y="1565887"/>
            <a:ext cx="8807087" cy="1754326"/>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The Creative Individual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 </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2615054874"/>
              </p:ext>
            </p:extLst>
          </p:nvPr>
        </p:nvGraphicFramePr>
        <p:xfrm>
          <a:off x="1713706" y="1902154"/>
          <a:ext cx="10173493" cy="3931920"/>
        </p:xfrm>
        <a:graphic>
          <a:graphicData uri="http://schemas.openxmlformats.org/drawingml/2006/table">
            <a:tbl>
              <a:tblPr firstRow="1" bandRow="1">
                <a:tableStyleId>{5C22544A-7EE6-4342-B048-85BDC9FD1C3A}</a:tableStyleId>
              </a:tblPr>
              <a:tblGrid>
                <a:gridCol w="2211910">
                  <a:extLst>
                    <a:ext uri="{9D8B030D-6E8A-4147-A177-3AD203B41FA5}">
                      <a16:colId xmlns:a16="http://schemas.microsoft.com/office/drawing/2014/main" val="2794518856"/>
                    </a:ext>
                  </a:extLst>
                </a:gridCol>
                <a:gridCol w="7961583">
                  <a:extLst>
                    <a:ext uri="{9D8B030D-6E8A-4147-A177-3AD203B41FA5}">
                      <a16:colId xmlns:a16="http://schemas.microsoft.com/office/drawing/2014/main" val="3104022207"/>
                    </a:ext>
                  </a:extLst>
                </a:gridCol>
              </a:tblGrid>
              <a:tr h="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rgbClr val="AF5C23"/>
                          </a:solidFill>
                          <a:effectLst/>
                          <a:latin typeface="Helvetica" panose="020B0604020202020204" pitchFamily="34" charset="0"/>
                        </a:rPr>
                        <a:t>Insight</a:t>
                      </a:r>
                      <a:endParaRPr lang="en-US" b="1" u="sng" dirty="0">
                        <a:solidFill>
                          <a:schemeClr val="tx1"/>
                        </a:solidFill>
                      </a:endParaRPr>
                    </a:p>
                  </a:txBody>
                  <a:tcPr>
                    <a:noFill/>
                  </a:tcPr>
                </a:tc>
                <a:tc>
                  <a:txBody>
                    <a:bodyPr/>
                    <a:lstStyle/>
                    <a:p>
                      <a:pPr algn="just"/>
                      <a:r>
                        <a:rPr lang="en-US" b="1" dirty="0">
                          <a:solidFill>
                            <a:srgbClr val="AF5C23"/>
                          </a:solidFill>
                          <a:effectLst/>
                          <a:latin typeface="Helvetica" panose="020B0604020202020204" pitchFamily="34" charset="0"/>
                        </a:rPr>
                        <a:t>Insight</a:t>
                      </a:r>
                    </a:p>
                    <a:p>
                      <a:pPr marL="285750" indent="-285750" algn="just">
                        <a:buFont typeface="Wingdings" panose="05000000000000000000" pitchFamily="2" charset="2"/>
                        <a:buChar char="§"/>
                      </a:pPr>
                      <a:r>
                        <a:rPr lang="en-US" b="0" i="0" dirty="0">
                          <a:solidFill>
                            <a:srgbClr val="3F3F3F"/>
                          </a:solidFill>
                          <a:effectLst/>
                          <a:latin typeface="Cordale"/>
                        </a:rPr>
                        <a:t>Usually occurring after preparation and incubation, </a:t>
                      </a:r>
                      <a:r>
                        <a:rPr lang="en-US" b="1" i="0" dirty="0">
                          <a:solidFill>
                            <a:srgbClr val="006298"/>
                          </a:solidFill>
                          <a:effectLst/>
                          <a:latin typeface="Cordale"/>
                        </a:rPr>
                        <a:t>insight</a:t>
                      </a:r>
                      <a:r>
                        <a:rPr lang="en-US" b="0" i="0" dirty="0">
                          <a:solidFill>
                            <a:srgbClr val="3F3F3F"/>
                          </a:solidFill>
                          <a:effectLst/>
                          <a:latin typeface="Cordale"/>
                        </a:rPr>
                        <a:t> is a spontaneous breakthrough in which the creative person achieves a new understanding of some problem or situation.</a:t>
                      </a:r>
                    </a:p>
                    <a:p>
                      <a:pPr marL="285750" indent="-285750" algn="just">
                        <a:buFont typeface="Wingdings" panose="05000000000000000000" pitchFamily="2" charset="2"/>
                        <a:buChar char="§"/>
                      </a:pPr>
                      <a:r>
                        <a:rPr lang="en-US" b="0" i="0" dirty="0">
                          <a:solidFill>
                            <a:srgbClr val="3F3F3F"/>
                          </a:solidFill>
                          <a:effectLst/>
                          <a:latin typeface="Cordale"/>
                        </a:rPr>
                        <a:t> Insight represents a coming together of all the scattered thoughts and ideas that were maturing during incubation. It may occur suddenly or develop slowly over time. </a:t>
                      </a:r>
                    </a:p>
                    <a:p>
                      <a:pPr marL="285750" indent="-285750" algn="just">
                        <a:buFont typeface="Wingdings" panose="05000000000000000000" pitchFamily="2" charset="2"/>
                        <a:buChar char="§"/>
                      </a:pPr>
                      <a:r>
                        <a:rPr lang="en-US" b="0" i="0" dirty="0">
                          <a:solidFill>
                            <a:srgbClr val="3F3F3F"/>
                          </a:solidFill>
                          <a:effectLst/>
                          <a:latin typeface="Cordale"/>
                        </a:rPr>
                        <a:t>Insight can be triggered by some external event—such as a new experience or an encounter with new data that forces the individual to think about old issues and problems in new ways—or it can be a completely internal event in which patterns of thought finally coalesce in ways that generate new understanding. One day Bruce Roth was reviewing some data from some earlier studies that had found the new drug under development to be no more effective than other drugs already available. </a:t>
                      </a:r>
                    </a:p>
                  </a:txBody>
                  <a:tcPr>
                    <a:noFill/>
                  </a:tcPr>
                </a:tc>
                <a:extLst>
                  <a:ext uri="{0D108BD9-81ED-4DB2-BD59-A6C34878D82A}">
                    <a16:rowId xmlns:a16="http://schemas.microsoft.com/office/drawing/2014/main" val="2405907928"/>
                  </a:ext>
                </a:extLst>
              </a:tr>
            </a:tbl>
          </a:graphicData>
        </a:graphic>
      </p:graphicFrame>
      <p:sp>
        <p:nvSpPr>
          <p:cNvPr id="9" name="AutoShape 2" descr="A flow chart represents the creative process which involves Preparation, Incubation, Insight, and Verification. Preparation: A period of education, formal training, and on the job experiences; Incubation: A period of less intense conscious concentration; Insight: A spontaneous breakthrough to achieve a new understanding; Verification: A test of the validity or truthfulness of the insight.">
            <a:extLst>
              <a:ext uri="{FF2B5EF4-FFF2-40B4-BE49-F238E27FC236}">
                <a16:creationId xmlns:a16="http://schemas.microsoft.com/office/drawing/2014/main" id="{F5B5BDCE-F87C-46C4-AC2C-67F5B568355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3541988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4" y="1565887"/>
            <a:ext cx="8807087" cy="1754326"/>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The Creative Individual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 </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1981653129"/>
              </p:ext>
            </p:extLst>
          </p:nvPr>
        </p:nvGraphicFramePr>
        <p:xfrm>
          <a:off x="1713706" y="1902154"/>
          <a:ext cx="10173493" cy="2834640"/>
        </p:xfrm>
        <a:graphic>
          <a:graphicData uri="http://schemas.openxmlformats.org/drawingml/2006/table">
            <a:tbl>
              <a:tblPr firstRow="1" bandRow="1">
                <a:tableStyleId>{5C22544A-7EE6-4342-B048-85BDC9FD1C3A}</a:tableStyleId>
              </a:tblPr>
              <a:tblGrid>
                <a:gridCol w="2211910">
                  <a:extLst>
                    <a:ext uri="{9D8B030D-6E8A-4147-A177-3AD203B41FA5}">
                      <a16:colId xmlns:a16="http://schemas.microsoft.com/office/drawing/2014/main" val="2794518856"/>
                    </a:ext>
                  </a:extLst>
                </a:gridCol>
                <a:gridCol w="7961583">
                  <a:extLst>
                    <a:ext uri="{9D8B030D-6E8A-4147-A177-3AD203B41FA5}">
                      <a16:colId xmlns:a16="http://schemas.microsoft.com/office/drawing/2014/main" val="3104022207"/>
                    </a:ext>
                  </a:extLst>
                </a:gridCol>
              </a:tblGrid>
              <a:tr h="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rgbClr val="AF5C23"/>
                          </a:solidFill>
                          <a:effectLst/>
                          <a:latin typeface="Helvetica" panose="020B0604020202020204" pitchFamily="34" charset="0"/>
                        </a:rPr>
                        <a:t>Insight</a:t>
                      </a:r>
                      <a:endParaRPr lang="en-US" b="1" u="sng" dirty="0">
                        <a:solidFill>
                          <a:schemeClr val="tx1"/>
                        </a:solidFill>
                      </a:endParaRPr>
                    </a:p>
                  </a:txBody>
                  <a:tcPr>
                    <a:noFill/>
                  </a:tcPr>
                </a:tc>
                <a:tc>
                  <a:txBody>
                    <a:bodyPr/>
                    <a:lstStyle/>
                    <a:p>
                      <a:r>
                        <a:rPr lang="en-US" b="1" dirty="0">
                          <a:solidFill>
                            <a:srgbClr val="AF5C23"/>
                          </a:solidFill>
                          <a:effectLst/>
                          <a:latin typeface="Helvetica" panose="020B0604020202020204" pitchFamily="34" charset="0"/>
                        </a:rPr>
                        <a:t>Verification</a:t>
                      </a:r>
                    </a:p>
                    <a:p>
                      <a:pPr marL="285750" indent="-285750" algn="just">
                        <a:buFont typeface="Wingdings" panose="05000000000000000000" pitchFamily="2" charset="2"/>
                        <a:buChar char="§"/>
                      </a:pPr>
                      <a:r>
                        <a:rPr lang="en-US" b="0" i="0" dirty="0">
                          <a:solidFill>
                            <a:srgbClr val="3F3F3F"/>
                          </a:solidFill>
                          <a:effectLst/>
                          <a:latin typeface="Cordale"/>
                        </a:rPr>
                        <a:t>Once an insight has occurred, </a:t>
                      </a:r>
                      <a:r>
                        <a:rPr lang="en-US" b="1" i="0" dirty="0">
                          <a:solidFill>
                            <a:srgbClr val="006298"/>
                          </a:solidFill>
                          <a:effectLst/>
                          <a:latin typeface="Cordale"/>
                        </a:rPr>
                        <a:t>verification</a:t>
                      </a:r>
                      <a:r>
                        <a:rPr lang="en-US" b="0" i="0" dirty="0">
                          <a:solidFill>
                            <a:srgbClr val="3F3F3F"/>
                          </a:solidFill>
                          <a:effectLst/>
                          <a:latin typeface="Cordale"/>
                        </a:rPr>
                        <a:t> determines the validity or truthfulness of the insight. For many creative ideas, verification includes scientific experiments to determine whether or not the insight actually leads to the results expected.</a:t>
                      </a:r>
                    </a:p>
                    <a:p>
                      <a:pPr marL="285750" indent="-285750" algn="just">
                        <a:buFont typeface="Wingdings" panose="05000000000000000000" pitchFamily="2" charset="2"/>
                        <a:buChar char="§"/>
                      </a:pPr>
                      <a:r>
                        <a:rPr lang="en-US" b="0" i="0" dirty="0">
                          <a:solidFill>
                            <a:srgbClr val="3F3F3F"/>
                          </a:solidFill>
                          <a:effectLst/>
                          <a:latin typeface="Cordale"/>
                        </a:rPr>
                        <a:t> Verification may also include the development of a product or service prototype. A prototype is one (or a very small number) of products built just to see whether the ideas behind this new product actually work. </a:t>
                      </a:r>
                    </a:p>
                    <a:p>
                      <a:pPr marL="285750" indent="-285750" algn="just">
                        <a:buFont typeface="Wingdings" panose="05000000000000000000" pitchFamily="2" charset="2"/>
                        <a:buChar char="§"/>
                      </a:pPr>
                      <a:r>
                        <a:rPr lang="en-US" b="0" i="0" dirty="0">
                          <a:solidFill>
                            <a:srgbClr val="3F3F3F"/>
                          </a:solidFill>
                          <a:effectLst/>
                          <a:latin typeface="Cordale"/>
                        </a:rPr>
                        <a:t>Product prototypes are rarely sold to the public but are very valuable in verifying the insights developed in the creative process. </a:t>
                      </a:r>
                    </a:p>
                  </a:txBody>
                  <a:tcPr>
                    <a:noFill/>
                  </a:tcPr>
                </a:tc>
                <a:extLst>
                  <a:ext uri="{0D108BD9-81ED-4DB2-BD59-A6C34878D82A}">
                    <a16:rowId xmlns:a16="http://schemas.microsoft.com/office/drawing/2014/main" val="2405907928"/>
                  </a:ext>
                </a:extLst>
              </a:tr>
            </a:tbl>
          </a:graphicData>
        </a:graphic>
      </p:graphicFrame>
      <p:sp>
        <p:nvSpPr>
          <p:cNvPr id="9" name="AutoShape 2" descr="A flow chart represents the creative process which involves Preparation, Incubation, Insight, and Verification. Preparation: A period of education, formal training, and on the job experiences; Incubation: A period of less intense conscious concentration; Insight: A spontaneous breakthrough to achieve a new understanding; Verification: A test of the validity or truthfulness of the insight.">
            <a:extLst>
              <a:ext uri="{FF2B5EF4-FFF2-40B4-BE49-F238E27FC236}">
                <a16:creationId xmlns:a16="http://schemas.microsoft.com/office/drawing/2014/main" id="{F5B5BDCE-F87C-46C4-AC2C-67F5B568355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40385479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4" y="1565887"/>
            <a:ext cx="8807087" cy="1754326"/>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The Creative Individual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 </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3914764209"/>
              </p:ext>
            </p:extLst>
          </p:nvPr>
        </p:nvGraphicFramePr>
        <p:xfrm>
          <a:off x="1713706" y="1902154"/>
          <a:ext cx="10173493" cy="2286000"/>
        </p:xfrm>
        <a:graphic>
          <a:graphicData uri="http://schemas.openxmlformats.org/drawingml/2006/table">
            <a:tbl>
              <a:tblPr firstRow="1" bandRow="1">
                <a:tableStyleId>{5C22544A-7EE6-4342-B048-85BDC9FD1C3A}</a:tableStyleId>
              </a:tblPr>
              <a:tblGrid>
                <a:gridCol w="2211910">
                  <a:extLst>
                    <a:ext uri="{9D8B030D-6E8A-4147-A177-3AD203B41FA5}">
                      <a16:colId xmlns:a16="http://schemas.microsoft.com/office/drawing/2014/main" val="2794518856"/>
                    </a:ext>
                  </a:extLst>
                </a:gridCol>
                <a:gridCol w="7961583">
                  <a:extLst>
                    <a:ext uri="{9D8B030D-6E8A-4147-A177-3AD203B41FA5}">
                      <a16:colId xmlns:a16="http://schemas.microsoft.com/office/drawing/2014/main" val="3104022207"/>
                    </a:ext>
                  </a:extLst>
                </a:gridCol>
              </a:tblGrid>
              <a:tr h="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rgbClr val="AF5C23"/>
                          </a:solidFill>
                          <a:effectLst/>
                          <a:latin typeface="Helvetica" panose="020B0604020202020204" pitchFamily="34" charset="0"/>
                        </a:rPr>
                        <a:t>Insight</a:t>
                      </a:r>
                      <a:endParaRPr lang="en-US" b="1" u="sng" dirty="0">
                        <a:solidFill>
                          <a:schemeClr val="tx1"/>
                        </a:solidFill>
                      </a:endParaRPr>
                    </a:p>
                  </a:txBody>
                  <a:tcPr>
                    <a:noFill/>
                  </a:tcPr>
                </a:tc>
                <a:tc>
                  <a:txBody>
                    <a:bodyPr/>
                    <a:lstStyle/>
                    <a:p>
                      <a:r>
                        <a:rPr lang="en-US" b="1" dirty="0">
                          <a:solidFill>
                            <a:srgbClr val="AF5C23"/>
                          </a:solidFill>
                          <a:effectLst/>
                          <a:latin typeface="Helvetica" panose="020B0604020202020204" pitchFamily="34" charset="0"/>
                        </a:rPr>
                        <a:t>Verification</a:t>
                      </a:r>
                    </a:p>
                    <a:p>
                      <a:pPr marL="285750" indent="-285750" algn="just">
                        <a:buFont typeface="Wingdings" panose="05000000000000000000" pitchFamily="2" charset="2"/>
                        <a:buChar char="§"/>
                      </a:pPr>
                      <a:r>
                        <a:rPr lang="en-US" b="0" i="0" dirty="0">
                          <a:solidFill>
                            <a:srgbClr val="3F3F3F"/>
                          </a:solidFill>
                          <a:effectLst/>
                          <a:latin typeface="Cordale"/>
                        </a:rPr>
                        <a:t>Once the new product or service is developed, verification in the marketplace is the ultimate test of the creative idea behind it. </a:t>
                      </a:r>
                    </a:p>
                    <a:p>
                      <a:pPr marL="285750" indent="-285750" algn="just">
                        <a:buFont typeface="Wingdings" panose="05000000000000000000" pitchFamily="2" charset="2"/>
                        <a:buChar char="§"/>
                      </a:pPr>
                      <a:r>
                        <a:rPr lang="en-US" b="0" i="0" dirty="0">
                          <a:solidFill>
                            <a:srgbClr val="3F3F3F"/>
                          </a:solidFill>
                          <a:effectLst/>
                          <a:latin typeface="Cordale"/>
                        </a:rPr>
                        <a:t>Bruce Roth and his colleagues set to work testing the new drug compound and eventually won FDA approval. </a:t>
                      </a:r>
                    </a:p>
                    <a:p>
                      <a:pPr marL="285750" indent="-285750" algn="just">
                        <a:buFont typeface="Wingdings" panose="05000000000000000000" pitchFamily="2" charset="2"/>
                        <a:buChar char="§"/>
                      </a:pPr>
                      <a:r>
                        <a:rPr lang="en-US" b="0" i="0" dirty="0">
                          <a:solidFill>
                            <a:srgbClr val="3F3F3F"/>
                          </a:solidFill>
                          <a:effectLst/>
                          <a:latin typeface="Cordale"/>
                        </a:rPr>
                        <a:t>The drug, named Lipitor, has become the largest selling pharmaceutical in history. And Pfizer, the firm that bought Warner-Lambert in a hostile takeover, earns more than $10 billion a year on the drug.</a:t>
                      </a:r>
                    </a:p>
                  </a:txBody>
                  <a:tcPr>
                    <a:noFill/>
                  </a:tcPr>
                </a:tc>
                <a:extLst>
                  <a:ext uri="{0D108BD9-81ED-4DB2-BD59-A6C34878D82A}">
                    <a16:rowId xmlns:a16="http://schemas.microsoft.com/office/drawing/2014/main" val="2405907928"/>
                  </a:ext>
                </a:extLst>
              </a:tr>
            </a:tbl>
          </a:graphicData>
        </a:graphic>
      </p:graphicFrame>
      <p:sp>
        <p:nvSpPr>
          <p:cNvPr id="9" name="AutoShape 2" descr="A flow chart represents the creative process which involves Preparation, Incubation, Insight, and Verification. Preparation: A period of education, formal training, and on the job experiences; Incubation: A period of less intense conscious concentration; Insight: A spontaneous breakthrough to achieve a new understanding; Verification: A test of the validity or truthfulness of the insight.">
            <a:extLst>
              <a:ext uri="{FF2B5EF4-FFF2-40B4-BE49-F238E27FC236}">
                <a16:creationId xmlns:a16="http://schemas.microsoft.com/office/drawing/2014/main" id="{F5B5BDCE-F87C-46C4-AC2C-67F5B568355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0146464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4" y="1565887"/>
            <a:ext cx="8807087" cy="175432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Enhancing Creativity in Organizations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 </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2314912321"/>
              </p:ext>
            </p:extLst>
          </p:nvPr>
        </p:nvGraphicFramePr>
        <p:xfrm>
          <a:off x="1713706" y="1902154"/>
          <a:ext cx="10173493" cy="3931920"/>
        </p:xfrm>
        <a:graphic>
          <a:graphicData uri="http://schemas.openxmlformats.org/drawingml/2006/table">
            <a:tbl>
              <a:tblPr firstRow="1" bandRow="1">
                <a:tableStyleId>{5C22544A-7EE6-4342-B048-85BDC9FD1C3A}</a:tableStyleId>
              </a:tblPr>
              <a:tblGrid>
                <a:gridCol w="1917390">
                  <a:extLst>
                    <a:ext uri="{9D8B030D-6E8A-4147-A177-3AD203B41FA5}">
                      <a16:colId xmlns:a16="http://schemas.microsoft.com/office/drawing/2014/main" val="2794518856"/>
                    </a:ext>
                  </a:extLst>
                </a:gridCol>
                <a:gridCol w="8256103">
                  <a:extLst>
                    <a:ext uri="{9D8B030D-6E8A-4147-A177-3AD203B41FA5}">
                      <a16:colId xmlns:a16="http://schemas.microsoft.com/office/drawing/2014/main" val="3104022207"/>
                    </a:ext>
                  </a:extLst>
                </a:gridCol>
              </a:tblGrid>
              <a:tr h="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Enhancing Creativity in Organizations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u="sng" dirty="0">
                        <a:solidFill>
                          <a:schemeClr val="tx1"/>
                        </a:solidFill>
                      </a:endParaRPr>
                    </a:p>
                  </a:txBody>
                  <a:tcPr>
                    <a:noFill/>
                  </a:tcPr>
                </a:tc>
                <a:tc>
                  <a:txBody>
                    <a:bodyPr/>
                    <a:lstStyle/>
                    <a:p>
                      <a:pPr algn="just"/>
                      <a:r>
                        <a:rPr lang="en-US" b="1" dirty="0">
                          <a:solidFill>
                            <a:srgbClr val="C1510A"/>
                          </a:solidFill>
                          <a:effectLst/>
                          <a:latin typeface="Helvetica" panose="020B0604020202020204" pitchFamily="34" charset="0"/>
                        </a:rPr>
                        <a:t>Enhancing Creativity in Organizations</a:t>
                      </a:r>
                    </a:p>
                    <a:p>
                      <a:pPr marL="285750" indent="-285750" algn="just">
                        <a:buFont typeface="Wingdings" panose="05000000000000000000" pitchFamily="2" charset="2"/>
                        <a:buChar char="§"/>
                      </a:pPr>
                      <a:r>
                        <a:rPr lang="en-US" b="0" i="0" dirty="0">
                          <a:solidFill>
                            <a:srgbClr val="3F3F3F"/>
                          </a:solidFill>
                          <a:effectLst/>
                          <a:latin typeface="Cordale"/>
                        </a:rPr>
                        <a:t>Managers who wish to enhance and promote creativity in their organizations can do so in a variety of ways.</a:t>
                      </a:r>
                      <a:endParaRPr lang="en-US" b="1" i="0" u="none" strike="noStrike" dirty="0">
                        <a:solidFill>
                          <a:srgbClr val="006298"/>
                        </a:solidFill>
                        <a:effectLst/>
                        <a:latin typeface="DroidSerif"/>
                      </a:endParaRPr>
                    </a:p>
                    <a:p>
                      <a:pPr marL="285750" indent="-285750" algn="just">
                        <a:buFont typeface="Wingdings" panose="05000000000000000000" pitchFamily="2" charset="2"/>
                        <a:buChar char="§"/>
                      </a:pPr>
                      <a:r>
                        <a:rPr lang="en-US" b="0" i="0" dirty="0">
                          <a:solidFill>
                            <a:srgbClr val="3F3F3F"/>
                          </a:solidFill>
                          <a:effectLst/>
                          <a:latin typeface="Cordale"/>
                        </a:rPr>
                        <a:t>One important method for enhancing creativity is to make it a part of the organization’s culture, often through explicit goals.</a:t>
                      </a:r>
                    </a:p>
                    <a:p>
                      <a:pPr marL="285750" indent="-285750" algn="just">
                        <a:buFont typeface="Wingdings" panose="05000000000000000000" pitchFamily="2" charset="2"/>
                        <a:buChar char="§"/>
                      </a:pPr>
                      <a:r>
                        <a:rPr lang="en-US" b="0" i="0" dirty="0">
                          <a:solidFill>
                            <a:srgbClr val="3F3F3F"/>
                          </a:solidFill>
                          <a:effectLst/>
                          <a:latin typeface="Cordale"/>
                        </a:rPr>
                        <a:t> Firms that truly want to stress creativity, such as 3M and Rubbermaid, for example, state goals that some percent of future revenues are to be gained from new products. This clearly communicates that creativity and innovation are valued.</a:t>
                      </a:r>
                    </a:p>
                    <a:p>
                      <a:pPr marL="285750" indent="-285750" algn="just">
                        <a:buFont typeface="Wingdings" panose="05000000000000000000" pitchFamily="2" charset="2"/>
                        <a:buChar char="§"/>
                      </a:pPr>
                      <a:r>
                        <a:rPr lang="en-US" b="0" i="0" dirty="0">
                          <a:solidFill>
                            <a:srgbClr val="3F3F3F"/>
                          </a:solidFill>
                          <a:effectLst/>
                          <a:latin typeface="Cordale"/>
                        </a:rPr>
                        <a:t>Another important part of enhancing creativity is to reward creative successes, while being careful to not punish creative failures.</a:t>
                      </a:r>
                    </a:p>
                    <a:p>
                      <a:pPr marL="285750" indent="-285750" algn="just">
                        <a:buFont typeface="Wingdings" panose="05000000000000000000" pitchFamily="2" charset="2"/>
                        <a:buChar char="§"/>
                      </a:pPr>
                      <a:r>
                        <a:rPr lang="en-US" b="0" i="0" dirty="0">
                          <a:solidFill>
                            <a:srgbClr val="3F3F3F"/>
                          </a:solidFill>
                          <a:effectLst/>
                          <a:latin typeface="Cordale"/>
                        </a:rPr>
                        <a:t> Many ideas that seem worthwhile on paper fail to pan out in reality. If the first person to come up with an idea that fails is fired or otherwise punished, others in the organization will become more cautious in their own work. And as a result, fewer creative ideas will emerge.</a:t>
                      </a:r>
                    </a:p>
                  </a:txBody>
                  <a:tcPr>
                    <a:noFill/>
                  </a:tcPr>
                </a:tc>
                <a:extLst>
                  <a:ext uri="{0D108BD9-81ED-4DB2-BD59-A6C34878D82A}">
                    <a16:rowId xmlns:a16="http://schemas.microsoft.com/office/drawing/2014/main" val="2405907928"/>
                  </a:ext>
                </a:extLst>
              </a:tr>
            </a:tbl>
          </a:graphicData>
        </a:graphic>
      </p:graphicFrame>
      <p:sp>
        <p:nvSpPr>
          <p:cNvPr id="9" name="AutoShape 2" descr="A flow chart represents the creative process which involves Preparation, Incubation, Insight, and Verification. Preparation: A period of education, formal training, and on the job experiences; Incubation: A period of less intense conscious concentration; Insight: A spontaneous breakthrough to achieve a new understanding; Verification: A test of the validity or truthfulness of the insight.">
            <a:extLst>
              <a:ext uri="{FF2B5EF4-FFF2-40B4-BE49-F238E27FC236}">
                <a16:creationId xmlns:a16="http://schemas.microsoft.com/office/drawing/2014/main" id="{F5B5BDCE-F87C-46C4-AC2C-67F5B568355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25463298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4" y="1565887"/>
            <a:ext cx="8807087" cy="14773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 </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800567601"/>
              </p:ext>
            </p:extLst>
          </p:nvPr>
        </p:nvGraphicFramePr>
        <p:xfrm>
          <a:off x="2022101" y="1338294"/>
          <a:ext cx="9902229" cy="4754880"/>
        </p:xfrm>
        <a:graphic>
          <a:graphicData uri="http://schemas.openxmlformats.org/drawingml/2006/table">
            <a:tbl>
              <a:tblPr firstRow="1" bandRow="1">
                <a:tableStyleId>{5C22544A-7EE6-4342-B048-85BDC9FD1C3A}</a:tableStyleId>
              </a:tblPr>
              <a:tblGrid>
                <a:gridCol w="211080">
                  <a:extLst>
                    <a:ext uri="{9D8B030D-6E8A-4147-A177-3AD203B41FA5}">
                      <a16:colId xmlns:a16="http://schemas.microsoft.com/office/drawing/2014/main" val="2794518856"/>
                    </a:ext>
                  </a:extLst>
                </a:gridCol>
                <a:gridCol w="9691149">
                  <a:extLst>
                    <a:ext uri="{9D8B030D-6E8A-4147-A177-3AD203B41FA5}">
                      <a16:colId xmlns:a16="http://schemas.microsoft.com/office/drawing/2014/main" val="3104022207"/>
                    </a:ext>
                  </a:extLst>
                </a:gridCol>
              </a:tblGrid>
              <a:tr h="4580614">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u="sng" dirty="0">
                        <a:solidFill>
                          <a:schemeClr val="tx1"/>
                        </a:solidFill>
                      </a:endParaRPr>
                    </a:p>
                  </a:txBody>
                  <a:tcPr>
                    <a:noFill/>
                  </a:tcPr>
                </a:tc>
                <a:tc>
                  <a:txBody>
                    <a:bodyPr/>
                    <a:lstStyle/>
                    <a:p>
                      <a:pPr algn="just"/>
                      <a:r>
                        <a:rPr lang="en-US" b="1" dirty="0">
                          <a:solidFill>
                            <a:srgbClr val="C1510A"/>
                          </a:solidFill>
                          <a:effectLst/>
                          <a:latin typeface="Helvetica" panose="020B0604020202020204" pitchFamily="34" charset="0"/>
                        </a:rPr>
                        <a:t>Summary and Applications</a:t>
                      </a:r>
                    </a:p>
                    <a:p>
                      <a:pPr marL="285750" indent="-285750" algn="just">
                        <a:buFont typeface="Wingdings" panose="05000000000000000000" pitchFamily="2" charset="2"/>
                        <a:buChar char="§"/>
                      </a:pPr>
                      <a:r>
                        <a:rPr lang="en-US" b="1" i="0" dirty="0">
                          <a:solidFill>
                            <a:srgbClr val="3F3F3F"/>
                          </a:solidFill>
                          <a:effectLst/>
                          <a:latin typeface="Cordale"/>
                        </a:rPr>
                        <a:t>Decision making </a:t>
                      </a:r>
                      <a:r>
                        <a:rPr lang="en-US" b="0" i="0" dirty="0">
                          <a:solidFill>
                            <a:srgbClr val="3F3F3F"/>
                          </a:solidFill>
                          <a:effectLst/>
                          <a:latin typeface="Cordale"/>
                        </a:rPr>
                        <a:t>is the process of choosing one alternative from among several. Problem solving is finding the answer to a question.</a:t>
                      </a:r>
                    </a:p>
                    <a:p>
                      <a:pPr marL="285750" indent="-285750" algn="just">
                        <a:buFont typeface="Wingdings" panose="05000000000000000000" pitchFamily="2" charset="2"/>
                        <a:buChar char="§"/>
                      </a:pPr>
                      <a:r>
                        <a:rPr lang="en-US" b="0" i="0" dirty="0">
                          <a:solidFill>
                            <a:srgbClr val="3F3F3F"/>
                          </a:solidFill>
                          <a:effectLst/>
                          <a:latin typeface="Cordale"/>
                        </a:rPr>
                        <a:t> </a:t>
                      </a:r>
                      <a:r>
                        <a:rPr lang="en-US" b="1" i="0" dirty="0">
                          <a:solidFill>
                            <a:srgbClr val="3F3F3F"/>
                          </a:solidFill>
                          <a:effectLst/>
                          <a:latin typeface="Cordale"/>
                        </a:rPr>
                        <a:t>The basic elements </a:t>
                      </a:r>
                      <a:r>
                        <a:rPr lang="en-US" b="0" i="0" dirty="0">
                          <a:solidFill>
                            <a:srgbClr val="3F3F3F"/>
                          </a:solidFill>
                          <a:effectLst/>
                          <a:latin typeface="Cordale"/>
                        </a:rPr>
                        <a:t>of decision making include choosing a goal; considering alternative courses of action; assessing potential outcomes of the alternatives, each with its own value relative to the goal; and choosing one alternative based on an evaluation of the outcomes. Information is available regarding the alternatives, outcomes, and values.</a:t>
                      </a:r>
                    </a:p>
                    <a:p>
                      <a:pPr marL="285750" indent="-285750" algn="just">
                        <a:buFont typeface="Wingdings" panose="05000000000000000000" pitchFamily="2" charset="2"/>
                        <a:buChar char="§"/>
                      </a:pPr>
                      <a:r>
                        <a:rPr lang="en-US" b="1" i="0" dirty="0">
                          <a:solidFill>
                            <a:srgbClr val="3F3F3F"/>
                          </a:solidFill>
                          <a:effectLst/>
                          <a:latin typeface="Cordale"/>
                        </a:rPr>
                        <a:t>Programmed decisions </a:t>
                      </a:r>
                      <a:r>
                        <a:rPr lang="en-US" b="0" i="0" dirty="0">
                          <a:solidFill>
                            <a:srgbClr val="3F3F3F"/>
                          </a:solidFill>
                          <a:effectLst/>
                          <a:latin typeface="Cordale"/>
                        </a:rPr>
                        <a:t>are well-structured, recurring decisions made according to set decision rules. Nonprogrammed decisions involve nonroutine, poorly structured situations with unclear sources of information; these decisions cannot be made according to existing decision rules. Decision making may also be classified based on salient conditions that exist.</a:t>
                      </a:r>
                    </a:p>
                    <a:p>
                      <a:pPr marL="285750" indent="-285750" algn="just">
                        <a:buFont typeface="Wingdings" panose="05000000000000000000" pitchFamily="2" charset="2"/>
                        <a:buChar char="§"/>
                      </a:pPr>
                      <a:r>
                        <a:rPr lang="en-US" b="0" i="0" dirty="0">
                          <a:solidFill>
                            <a:srgbClr val="3F3F3F"/>
                          </a:solidFill>
                          <a:effectLst/>
                          <a:latin typeface="Cordale"/>
                        </a:rPr>
                        <a:t> </a:t>
                      </a:r>
                      <a:r>
                        <a:rPr lang="en-US" b="1" i="0" dirty="0">
                          <a:solidFill>
                            <a:srgbClr val="3F3F3F"/>
                          </a:solidFill>
                          <a:effectLst/>
                          <a:latin typeface="Cordale"/>
                        </a:rPr>
                        <a:t>The classifications</a:t>
                      </a:r>
                      <a:r>
                        <a:rPr lang="en-US" b="0" i="0" dirty="0">
                          <a:solidFill>
                            <a:srgbClr val="3F3F3F"/>
                          </a:solidFill>
                          <a:effectLst/>
                          <a:latin typeface="Cordale"/>
                        </a:rPr>
                        <a:t>—certainty, risk, and uncertainty—reflect the amount of information available regarding the outcomes of alternatives.</a:t>
                      </a:r>
                    </a:p>
                    <a:p>
                      <a:pPr marL="285750" indent="-285750" algn="just">
                        <a:buFont typeface="Wingdings" panose="05000000000000000000" pitchFamily="2" charset="2"/>
                        <a:buChar char="§"/>
                      </a:pPr>
                      <a:r>
                        <a:rPr lang="en-US" b="1" i="0" dirty="0">
                          <a:solidFill>
                            <a:srgbClr val="3F3F3F"/>
                          </a:solidFill>
                          <a:effectLst/>
                          <a:latin typeface="Cordale"/>
                        </a:rPr>
                        <a:t>The rational approach </a:t>
                      </a:r>
                      <a:r>
                        <a:rPr lang="en-US" b="0" i="0" dirty="0">
                          <a:solidFill>
                            <a:srgbClr val="3F3F3F"/>
                          </a:solidFill>
                          <a:effectLst/>
                          <a:latin typeface="Cordale"/>
                        </a:rPr>
                        <a:t>views decision making as a completely rational process in which goals are established, a problem is identified, alternatives are generated and evaluated, a choice is made and implemented, and control is exercised. Evidence-based decision making is a recent restatement of the need for rationality when making decisions.</a:t>
                      </a:r>
                    </a:p>
                  </a:txBody>
                  <a:tcPr>
                    <a:noFill/>
                  </a:tcPr>
                </a:tc>
                <a:extLst>
                  <a:ext uri="{0D108BD9-81ED-4DB2-BD59-A6C34878D82A}">
                    <a16:rowId xmlns:a16="http://schemas.microsoft.com/office/drawing/2014/main" val="2405907928"/>
                  </a:ext>
                </a:extLst>
              </a:tr>
            </a:tbl>
          </a:graphicData>
        </a:graphic>
      </p:graphicFrame>
      <p:sp>
        <p:nvSpPr>
          <p:cNvPr id="9" name="AutoShape 2" descr="A flow chart represents the creative process which involves Preparation, Incubation, Insight, and Verification. Preparation: A period of education, formal training, and on the job experiences; Incubation: A period of less intense conscious concentration; Insight: A spontaneous breakthrough to achieve a new understanding; Verification: A test of the validity or truthfulness of the insight.">
            <a:extLst>
              <a:ext uri="{FF2B5EF4-FFF2-40B4-BE49-F238E27FC236}">
                <a16:creationId xmlns:a16="http://schemas.microsoft.com/office/drawing/2014/main" id="{F5B5BDCE-F87C-46C4-AC2C-67F5B568355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54958089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4" y="1565887"/>
            <a:ext cx="8807087" cy="14773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 </a:t>
            </a:r>
          </a:p>
          <a:p>
            <a:br>
              <a:rPr lang="en-US" dirty="0"/>
            </a:br>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2818233042"/>
              </p:ext>
            </p:extLst>
          </p:nvPr>
        </p:nvGraphicFramePr>
        <p:xfrm>
          <a:off x="2014330" y="1345563"/>
          <a:ext cx="9727096" cy="2834640"/>
        </p:xfrm>
        <a:graphic>
          <a:graphicData uri="http://schemas.openxmlformats.org/drawingml/2006/table">
            <a:tbl>
              <a:tblPr firstRow="1" bandRow="1">
                <a:tableStyleId>{5C22544A-7EE6-4342-B048-85BDC9FD1C3A}</a:tableStyleId>
              </a:tblPr>
              <a:tblGrid>
                <a:gridCol w="350040">
                  <a:extLst>
                    <a:ext uri="{9D8B030D-6E8A-4147-A177-3AD203B41FA5}">
                      <a16:colId xmlns:a16="http://schemas.microsoft.com/office/drawing/2014/main" val="2794518856"/>
                    </a:ext>
                  </a:extLst>
                </a:gridCol>
                <a:gridCol w="9377056">
                  <a:extLst>
                    <a:ext uri="{9D8B030D-6E8A-4147-A177-3AD203B41FA5}">
                      <a16:colId xmlns:a16="http://schemas.microsoft.com/office/drawing/2014/main" val="3104022207"/>
                    </a:ext>
                  </a:extLst>
                </a:gridCol>
              </a:tblGrid>
              <a:tr h="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u="sng" dirty="0">
                        <a:solidFill>
                          <a:schemeClr val="tx1"/>
                        </a:solidFill>
                      </a:endParaRPr>
                    </a:p>
                  </a:txBody>
                  <a:tcPr>
                    <a:noFill/>
                  </a:tcPr>
                </a:tc>
                <a:tc>
                  <a:txBody>
                    <a:bodyPr/>
                    <a:lstStyle/>
                    <a:p>
                      <a:pPr algn="just"/>
                      <a:r>
                        <a:rPr lang="en-US" b="1" dirty="0">
                          <a:solidFill>
                            <a:srgbClr val="C1510A"/>
                          </a:solidFill>
                          <a:effectLst/>
                          <a:latin typeface="Helvetica" panose="020B0604020202020204" pitchFamily="34" charset="0"/>
                        </a:rPr>
                        <a:t>Summary and Applications</a:t>
                      </a:r>
                    </a:p>
                    <a:p>
                      <a:pPr marL="285750" indent="-285750" algn="just">
                        <a:buFont typeface="Wingdings" panose="05000000000000000000" pitchFamily="2" charset="2"/>
                        <a:buChar char="§"/>
                      </a:pPr>
                      <a:r>
                        <a:rPr lang="en-US" b="1" i="0" dirty="0">
                          <a:solidFill>
                            <a:srgbClr val="3F3F3F"/>
                          </a:solidFill>
                          <a:effectLst/>
                          <a:latin typeface="Cordale"/>
                        </a:rPr>
                        <a:t>The use of procedures </a:t>
                      </a:r>
                      <a:r>
                        <a:rPr lang="en-US" b="0" i="0" dirty="0">
                          <a:solidFill>
                            <a:srgbClr val="3F3F3F"/>
                          </a:solidFill>
                          <a:effectLst/>
                          <a:latin typeface="Cordale"/>
                        </a:rPr>
                        <a:t>and rules of thumb, suboptimizing, and satisficing characterize the behavioral model. </a:t>
                      </a:r>
                    </a:p>
                    <a:p>
                      <a:pPr marL="285750" indent="-285750" algn="just">
                        <a:buFont typeface="Wingdings" panose="05000000000000000000" pitchFamily="2" charset="2"/>
                        <a:buChar char="§"/>
                      </a:pPr>
                      <a:r>
                        <a:rPr lang="en-US" b="1" i="0" dirty="0">
                          <a:solidFill>
                            <a:srgbClr val="3F3F3F"/>
                          </a:solidFill>
                          <a:effectLst/>
                          <a:latin typeface="Cordale"/>
                        </a:rPr>
                        <a:t>A variety of other behavioral </a:t>
                      </a:r>
                      <a:r>
                        <a:rPr lang="en-US" b="0" i="0" dirty="0">
                          <a:solidFill>
                            <a:srgbClr val="3F3F3F"/>
                          </a:solidFill>
                          <a:effectLst/>
                          <a:latin typeface="Cordale"/>
                        </a:rPr>
                        <a:t>processes also influences decision making in organizations. Political activities by coalitions, managerial intuition, and the tendency to become increasingly committed to a chosen course of action are all important. </a:t>
                      </a:r>
                    </a:p>
                    <a:p>
                      <a:pPr marL="285750" indent="-285750" algn="just">
                        <a:buFont typeface="Wingdings" panose="05000000000000000000" pitchFamily="2" charset="2"/>
                        <a:buChar char="§"/>
                      </a:pPr>
                      <a:r>
                        <a:rPr lang="en-US" b="1" i="0" dirty="0">
                          <a:solidFill>
                            <a:srgbClr val="3F3F3F"/>
                          </a:solidFill>
                          <a:effectLst/>
                          <a:latin typeface="Cordale"/>
                        </a:rPr>
                        <a:t>Risk propensity </a:t>
                      </a:r>
                      <a:r>
                        <a:rPr lang="en-US" b="0" i="0" dirty="0">
                          <a:solidFill>
                            <a:srgbClr val="3F3F3F"/>
                          </a:solidFill>
                          <a:effectLst/>
                          <a:latin typeface="Cordale"/>
                        </a:rPr>
                        <a:t>is also an important behavioral perspective on decision making. Ethics also affect how managers make decisions. </a:t>
                      </a:r>
                    </a:p>
                    <a:p>
                      <a:pPr marL="285750" indent="-285750" algn="just">
                        <a:buFont typeface="Wingdings" panose="05000000000000000000" pitchFamily="2" charset="2"/>
                        <a:buChar char="§"/>
                      </a:pPr>
                      <a:r>
                        <a:rPr lang="en-US" b="1" i="0" dirty="0">
                          <a:solidFill>
                            <a:srgbClr val="3F3F3F"/>
                          </a:solidFill>
                          <a:effectLst/>
                          <a:latin typeface="Cordale"/>
                        </a:rPr>
                        <a:t>Prospect theory suggests </a:t>
                      </a:r>
                      <a:r>
                        <a:rPr lang="en-US" b="0" i="0" dirty="0">
                          <a:solidFill>
                            <a:srgbClr val="3F3F3F"/>
                          </a:solidFill>
                          <a:effectLst/>
                          <a:latin typeface="Cordale"/>
                        </a:rPr>
                        <a:t>that people are more motivated to avoid losses than to make gains. The rational and behavioral views can be combined into an integrated model.</a:t>
                      </a:r>
                    </a:p>
                  </a:txBody>
                  <a:tcPr>
                    <a:noFill/>
                  </a:tcPr>
                </a:tc>
                <a:extLst>
                  <a:ext uri="{0D108BD9-81ED-4DB2-BD59-A6C34878D82A}">
                    <a16:rowId xmlns:a16="http://schemas.microsoft.com/office/drawing/2014/main" val="2405907928"/>
                  </a:ext>
                </a:extLst>
              </a:tr>
            </a:tbl>
          </a:graphicData>
        </a:graphic>
      </p:graphicFrame>
      <p:sp>
        <p:nvSpPr>
          <p:cNvPr id="9" name="AutoShape 2" descr="A flow chart represents the creative process which involves Preparation, Incubation, Insight, and Verification. Preparation: A period of education, formal training, and on the job experiences; Incubation: A period of less intense conscious concentration; Insight: A spontaneous breakthrough to achieve a new understanding; Verification: A test of the validity or truthfulness of the insight.">
            <a:extLst>
              <a:ext uri="{FF2B5EF4-FFF2-40B4-BE49-F238E27FC236}">
                <a16:creationId xmlns:a16="http://schemas.microsoft.com/office/drawing/2014/main" id="{F5B5BDCE-F87C-46C4-AC2C-67F5B568355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85318873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1446550"/>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11046</TotalTime>
  <Words>5711</Words>
  <Application>Microsoft Office PowerPoint</Application>
  <PresentationFormat>Widescreen</PresentationFormat>
  <Paragraphs>472</Paragraphs>
  <Slides>44</Slides>
  <Notes>42</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44</vt:i4>
      </vt:variant>
    </vt:vector>
  </HeadingPairs>
  <TitlesOfParts>
    <vt:vector size="56" baseType="lpstr">
      <vt:lpstr>Arial</vt:lpstr>
      <vt:lpstr>Calibri</vt:lpstr>
      <vt:lpstr>Calibri Light</vt:lpstr>
      <vt:lpstr>Cordale</vt:lpstr>
      <vt:lpstr>DroidSerif</vt:lpstr>
      <vt:lpstr>Helvetica</vt:lpstr>
      <vt:lpstr>Open-sans</vt:lpstr>
      <vt:lpstr>Open-sans</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Ayman</cp:lastModifiedBy>
  <cp:revision>1030</cp:revision>
  <dcterms:created xsi:type="dcterms:W3CDTF">2021-08-03T13:03:26Z</dcterms:created>
  <dcterms:modified xsi:type="dcterms:W3CDTF">2021-11-27T06:38:04Z</dcterms:modified>
</cp:coreProperties>
</file>