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303" r:id="rId3"/>
    <p:sldId id="496" r:id="rId4"/>
    <p:sldId id="517" r:id="rId5"/>
    <p:sldId id="495" r:id="rId6"/>
    <p:sldId id="494" r:id="rId7"/>
    <p:sldId id="557" r:id="rId8"/>
    <p:sldId id="556" r:id="rId9"/>
    <p:sldId id="492" r:id="rId10"/>
    <p:sldId id="490" r:id="rId11"/>
    <p:sldId id="487" r:id="rId12"/>
    <p:sldId id="488" r:id="rId13"/>
    <p:sldId id="567" r:id="rId14"/>
    <p:sldId id="485" r:id="rId15"/>
    <p:sldId id="519" r:id="rId16"/>
    <p:sldId id="521" r:id="rId17"/>
    <p:sldId id="523" r:id="rId18"/>
    <p:sldId id="530" r:id="rId19"/>
    <p:sldId id="532" r:id="rId20"/>
    <p:sldId id="536" r:id="rId21"/>
    <p:sldId id="547" r:id="rId22"/>
    <p:sldId id="546" r:id="rId23"/>
    <p:sldId id="545" r:id="rId24"/>
    <p:sldId id="544" r:id="rId25"/>
    <p:sldId id="543" r:id="rId26"/>
    <p:sldId id="542" r:id="rId27"/>
    <p:sldId id="540" r:id="rId28"/>
    <p:sldId id="539" r:id="rId29"/>
    <p:sldId id="568" r:id="rId30"/>
    <p:sldId id="538" r:id="rId31"/>
    <p:sldId id="537" r:id="rId32"/>
    <p:sldId id="535" r:id="rId33"/>
    <p:sldId id="534" r:id="rId34"/>
    <p:sldId id="533" r:id="rId35"/>
    <p:sldId id="548" r:id="rId36"/>
    <p:sldId id="571" r:id="rId37"/>
    <p:sldId id="552" r:id="rId38"/>
    <p:sldId id="569" r:id="rId39"/>
    <p:sldId id="570" r:id="rId40"/>
    <p:sldId id="554" r:id="rId41"/>
    <p:sldId id="558" r:id="rId42"/>
    <p:sldId id="559" r:id="rId43"/>
    <p:sldId id="560" r:id="rId44"/>
    <p:sldId id="561" r:id="rId45"/>
    <p:sldId id="562" r:id="rId46"/>
    <p:sldId id="563" r:id="rId47"/>
    <p:sldId id="564" r:id="rId48"/>
    <p:sldId id="565" r:id="rId49"/>
    <p:sldId id="566"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6"/>
            <p14:sldId id="517"/>
            <p14:sldId id="495"/>
            <p14:sldId id="494"/>
            <p14:sldId id="557"/>
            <p14:sldId id="556"/>
            <p14:sldId id="492"/>
            <p14:sldId id="490"/>
            <p14:sldId id="487"/>
            <p14:sldId id="488"/>
            <p14:sldId id="567"/>
            <p14:sldId id="485"/>
            <p14:sldId id="519"/>
            <p14:sldId id="521"/>
            <p14:sldId id="523"/>
            <p14:sldId id="530"/>
            <p14:sldId id="532"/>
            <p14:sldId id="536"/>
            <p14:sldId id="547"/>
            <p14:sldId id="546"/>
            <p14:sldId id="545"/>
            <p14:sldId id="544"/>
            <p14:sldId id="543"/>
            <p14:sldId id="542"/>
            <p14:sldId id="540"/>
            <p14:sldId id="539"/>
            <p14:sldId id="568"/>
            <p14:sldId id="538"/>
            <p14:sldId id="537"/>
            <p14:sldId id="535"/>
            <p14:sldId id="534"/>
            <p14:sldId id="533"/>
            <p14:sldId id="548"/>
            <p14:sldId id="571"/>
            <p14:sldId id="552"/>
            <p14:sldId id="569"/>
            <p14:sldId id="570"/>
            <p14:sldId id="554"/>
            <p14:sldId id="558"/>
            <p14:sldId id="559"/>
            <p14:sldId id="560"/>
            <p14:sldId id="561"/>
            <p14:sldId id="562"/>
            <p14:sldId id="563"/>
            <p14:sldId id="564"/>
            <p14:sldId id="565"/>
            <p14:sldId id="56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727" autoAdjust="0"/>
  </p:normalViewPr>
  <p:slideViewPr>
    <p:cSldViewPr snapToGrid="0">
      <p:cViewPr varScale="1">
        <p:scale>
          <a:sx n="44" d="100"/>
          <a:sy n="44" d="100"/>
        </p:scale>
        <p:origin x="4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3940C0-0347-4892-8AFC-4AC1F8A2C06E}"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US"/>
        </a:p>
      </dgm:t>
    </dgm:pt>
    <dgm:pt modelId="{0F89F83C-6E60-4CC2-98EA-8A81B0FEA1E1}">
      <dgm:prSet phldrT="[Text]"/>
      <dgm:spPr/>
      <dgm:t>
        <a:bodyPr/>
        <a:lstStyle/>
        <a:p>
          <a:r>
            <a:rPr lang="ar-EG" b="1" dirty="0" smtClean="0">
              <a:solidFill>
                <a:schemeClr val="tx1"/>
              </a:solidFill>
              <a:effectLst>
                <a:outerShdw blurRad="38100" dist="38100" dir="2700000" algn="tl">
                  <a:srgbClr val="000000">
                    <a:alpha val="43137"/>
                  </a:srgbClr>
                </a:outerShdw>
              </a:effectLst>
            </a:rPr>
            <a:t>تشجيع فرص الاتصال التفاعلي </a:t>
          </a:r>
          <a:endParaRPr lang="en-US" b="1" dirty="0">
            <a:solidFill>
              <a:schemeClr val="tx1"/>
            </a:solidFill>
            <a:effectLst>
              <a:outerShdw blurRad="38100" dist="38100" dir="2700000" algn="tl">
                <a:srgbClr val="000000">
                  <a:alpha val="43137"/>
                </a:srgbClr>
              </a:outerShdw>
            </a:effectLst>
          </a:endParaRPr>
        </a:p>
      </dgm:t>
    </dgm:pt>
    <dgm:pt modelId="{21E5C05D-5FA8-4E8F-9F30-E8F536D2ECA8}" type="parTrans" cxnId="{D8A8DF91-517D-4B4C-B3F3-9C535DAF7D12}">
      <dgm:prSet/>
      <dgm:spPr/>
      <dgm:t>
        <a:bodyPr/>
        <a:lstStyle/>
        <a:p>
          <a:endParaRPr lang="en-US"/>
        </a:p>
      </dgm:t>
    </dgm:pt>
    <dgm:pt modelId="{AF65589C-0265-4DCB-8FA3-BFB8C66A2CF2}" type="sibTrans" cxnId="{D8A8DF91-517D-4B4C-B3F3-9C535DAF7D12}">
      <dgm:prSet/>
      <dgm:spPr/>
      <dgm:t>
        <a:bodyPr/>
        <a:lstStyle/>
        <a:p>
          <a:endParaRPr lang="en-US"/>
        </a:p>
      </dgm:t>
    </dgm:pt>
    <dgm:pt modelId="{73F34F31-1C2B-4E8E-AEE4-78385203F358}">
      <dgm:prSet phldrT="[Text]"/>
      <dgm:spPr/>
      <dgm:t>
        <a:bodyPr/>
        <a:lstStyle/>
        <a:p>
          <a:r>
            <a:rPr lang="ar-EG" b="1" dirty="0" smtClean="0">
              <a:solidFill>
                <a:schemeClr val="tx1"/>
              </a:solidFill>
              <a:effectLst>
                <a:outerShdw blurRad="38100" dist="38100" dir="2700000" algn="tl">
                  <a:srgbClr val="000000">
                    <a:alpha val="43137"/>
                  </a:srgbClr>
                </a:outerShdw>
              </a:effectLst>
            </a:rPr>
            <a:t>تقديم معلومات مفيدة لجمهور الموقع </a:t>
          </a:r>
          <a:endParaRPr lang="en-US" b="1" dirty="0">
            <a:solidFill>
              <a:schemeClr val="tx1"/>
            </a:solidFill>
            <a:effectLst>
              <a:outerShdw blurRad="38100" dist="38100" dir="2700000" algn="tl">
                <a:srgbClr val="000000">
                  <a:alpha val="43137"/>
                </a:srgbClr>
              </a:outerShdw>
            </a:effectLst>
          </a:endParaRPr>
        </a:p>
      </dgm:t>
    </dgm:pt>
    <dgm:pt modelId="{F3F9D97D-B482-492D-9218-8EAD19A8E207}" type="parTrans" cxnId="{B972D001-A7B8-4715-BC4E-236AFDF54C3A}">
      <dgm:prSet/>
      <dgm:spPr/>
      <dgm:t>
        <a:bodyPr/>
        <a:lstStyle/>
        <a:p>
          <a:endParaRPr lang="en-US"/>
        </a:p>
      </dgm:t>
    </dgm:pt>
    <dgm:pt modelId="{29A40E32-25AC-4D3E-9F5A-101EAC6BA5AC}" type="sibTrans" cxnId="{B972D001-A7B8-4715-BC4E-236AFDF54C3A}">
      <dgm:prSet/>
      <dgm:spPr/>
      <dgm:t>
        <a:bodyPr/>
        <a:lstStyle/>
        <a:p>
          <a:endParaRPr lang="en-US"/>
        </a:p>
      </dgm:t>
    </dgm:pt>
    <dgm:pt modelId="{128D754D-73F6-4E0B-A38A-576081EA3C4E}">
      <dgm:prSet phldrT="[Text]"/>
      <dgm:spPr/>
      <dgm:t>
        <a:bodyPr/>
        <a:lstStyle/>
        <a:p>
          <a:r>
            <a:rPr lang="ar-EG" dirty="0" smtClean="0">
              <a:solidFill>
                <a:schemeClr val="tx1"/>
              </a:solidFill>
            </a:rPr>
            <a:t>ا</a:t>
          </a:r>
          <a:r>
            <a:rPr lang="ar-EG" b="1" dirty="0" smtClean="0">
              <a:solidFill>
                <a:schemeClr val="tx1"/>
              </a:solidFill>
              <a:effectLst>
                <a:outerShdw blurRad="38100" dist="38100" dir="2700000" algn="tl">
                  <a:srgbClr val="000000">
                    <a:alpha val="43137"/>
                  </a:srgbClr>
                </a:outerShdw>
              </a:effectLst>
            </a:rPr>
            <a:t>لإحتفاظ بزوار الموقع</a:t>
          </a:r>
          <a:r>
            <a:rPr lang="ar-EG" dirty="0" smtClean="0"/>
            <a:t> </a:t>
          </a:r>
          <a:endParaRPr lang="en-US" dirty="0"/>
        </a:p>
      </dgm:t>
    </dgm:pt>
    <dgm:pt modelId="{303A483A-9206-4F23-8FA1-43BB23FF4879}" type="parTrans" cxnId="{4E7C1029-FC9D-4756-B021-F23B6FBCB0CD}">
      <dgm:prSet/>
      <dgm:spPr/>
      <dgm:t>
        <a:bodyPr/>
        <a:lstStyle/>
        <a:p>
          <a:endParaRPr lang="en-US"/>
        </a:p>
      </dgm:t>
    </dgm:pt>
    <dgm:pt modelId="{24831E65-68DE-477A-BA76-29BBCA033151}" type="sibTrans" cxnId="{4E7C1029-FC9D-4756-B021-F23B6FBCB0CD}">
      <dgm:prSet/>
      <dgm:spPr/>
      <dgm:t>
        <a:bodyPr/>
        <a:lstStyle/>
        <a:p>
          <a:endParaRPr lang="en-US"/>
        </a:p>
      </dgm:t>
    </dgm:pt>
    <dgm:pt modelId="{C086E7D1-661F-4A2D-A2C6-39DFCCC169B9}">
      <dgm:prSet/>
      <dgm:spPr/>
      <dgm:t>
        <a:bodyPr/>
        <a:lstStyle/>
        <a:p>
          <a:r>
            <a:rPr lang="ar-EG" b="1" dirty="0" smtClean="0">
              <a:solidFill>
                <a:schemeClr val="tx1"/>
              </a:solidFill>
              <a:effectLst>
                <a:outerShdw blurRad="38100" dist="38100" dir="2700000" algn="tl">
                  <a:srgbClr val="000000">
                    <a:alpha val="43137"/>
                  </a:srgbClr>
                </a:outerShdw>
              </a:effectLst>
            </a:rPr>
            <a:t>سهولة إستخدام الموقع </a:t>
          </a:r>
          <a:endParaRPr lang="en-US" b="1" dirty="0">
            <a:solidFill>
              <a:schemeClr val="tx1"/>
            </a:solidFill>
            <a:effectLst>
              <a:outerShdw blurRad="38100" dist="38100" dir="2700000" algn="tl">
                <a:srgbClr val="000000">
                  <a:alpha val="43137"/>
                </a:srgbClr>
              </a:outerShdw>
            </a:effectLst>
          </a:endParaRPr>
        </a:p>
      </dgm:t>
    </dgm:pt>
    <dgm:pt modelId="{EDC7B7BA-BE21-476A-BFE8-FA3C0AA06157}" type="parTrans" cxnId="{5C390EBB-E2CB-4C85-BE77-6EF623EB8F35}">
      <dgm:prSet/>
      <dgm:spPr/>
      <dgm:t>
        <a:bodyPr/>
        <a:lstStyle/>
        <a:p>
          <a:endParaRPr lang="en-US"/>
        </a:p>
      </dgm:t>
    </dgm:pt>
    <dgm:pt modelId="{EF8012B1-21C2-45DC-BF32-21FFB0012860}" type="sibTrans" cxnId="{5C390EBB-E2CB-4C85-BE77-6EF623EB8F35}">
      <dgm:prSet/>
      <dgm:spPr/>
      <dgm:t>
        <a:bodyPr/>
        <a:lstStyle/>
        <a:p>
          <a:endParaRPr lang="en-US"/>
        </a:p>
      </dgm:t>
    </dgm:pt>
    <dgm:pt modelId="{82E03201-4E6B-4989-BB3D-101DA1002AEB}">
      <dgm:prSet/>
      <dgm:spPr/>
      <dgm:t>
        <a:bodyPr/>
        <a:lstStyle/>
        <a:p>
          <a:r>
            <a:rPr lang="ar-EG" b="1" dirty="0" smtClean="0">
              <a:solidFill>
                <a:schemeClr val="tx1"/>
              </a:solidFill>
              <a:effectLst>
                <a:outerShdw blurRad="38100" dist="38100" dir="2700000" algn="tl">
                  <a:srgbClr val="000000">
                    <a:alpha val="43137"/>
                  </a:srgbClr>
                </a:outerShdw>
              </a:effectLst>
            </a:rPr>
            <a:t>تشجيع الجماهير على معاودة زيارة الموقع </a:t>
          </a:r>
          <a:endParaRPr lang="en-US" b="1" dirty="0">
            <a:solidFill>
              <a:schemeClr val="tx1"/>
            </a:solidFill>
            <a:effectLst>
              <a:outerShdw blurRad="38100" dist="38100" dir="2700000" algn="tl">
                <a:srgbClr val="000000">
                  <a:alpha val="43137"/>
                </a:srgbClr>
              </a:outerShdw>
            </a:effectLst>
          </a:endParaRPr>
        </a:p>
      </dgm:t>
    </dgm:pt>
    <dgm:pt modelId="{283B3E51-F8CA-4BAB-B52F-9BB2C91A0951}" type="parTrans" cxnId="{72845077-1353-400E-BBD5-30E21E83617B}">
      <dgm:prSet/>
      <dgm:spPr/>
      <dgm:t>
        <a:bodyPr/>
        <a:lstStyle/>
        <a:p>
          <a:endParaRPr lang="en-US"/>
        </a:p>
      </dgm:t>
    </dgm:pt>
    <dgm:pt modelId="{153A13FA-7539-4FB6-8DE6-59C0EDF6B92E}" type="sibTrans" cxnId="{72845077-1353-400E-BBD5-30E21E83617B}">
      <dgm:prSet/>
      <dgm:spPr/>
      <dgm:t>
        <a:bodyPr/>
        <a:lstStyle/>
        <a:p>
          <a:endParaRPr lang="en-US"/>
        </a:p>
      </dgm:t>
    </dgm:pt>
    <dgm:pt modelId="{9689491D-97F1-46B2-934F-D0E6954BC2CC}" type="pres">
      <dgm:prSet presAssocID="{393940C0-0347-4892-8AFC-4AC1F8A2C06E}" presName="linear" presStyleCnt="0">
        <dgm:presLayoutVars>
          <dgm:dir/>
          <dgm:animLvl val="lvl"/>
          <dgm:resizeHandles val="exact"/>
        </dgm:presLayoutVars>
      </dgm:prSet>
      <dgm:spPr/>
      <dgm:t>
        <a:bodyPr/>
        <a:lstStyle/>
        <a:p>
          <a:endParaRPr lang="en-US"/>
        </a:p>
      </dgm:t>
    </dgm:pt>
    <dgm:pt modelId="{EE6576AF-3EE2-4D5C-8CE2-8458679DF298}" type="pres">
      <dgm:prSet presAssocID="{0F89F83C-6E60-4CC2-98EA-8A81B0FEA1E1}" presName="parentLin" presStyleCnt="0"/>
      <dgm:spPr/>
    </dgm:pt>
    <dgm:pt modelId="{F8BE239B-BF10-408B-9BEA-14EB49DDCDDB}" type="pres">
      <dgm:prSet presAssocID="{0F89F83C-6E60-4CC2-98EA-8A81B0FEA1E1}" presName="parentLeftMargin" presStyleLbl="node1" presStyleIdx="0" presStyleCnt="5"/>
      <dgm:spPr/>
      <dgm:t>
        <a:bodyPr/>
        <a:lstStyle/>
        <a:p>
          <a:endParaRPr lang="en-US"/>
        </a:p>
      </dgm:t>
    </dgm:pt>
    <dgm:pt modelId="{5F425717-846A-47C0-8F6B-1CF3E84FB196}" type="pres">
      <dgm:prSet presAssocID="{0F89F83C-6E60-4CC2-98EA-8A81B0FEA1E1}" presName="parentText" presStyleLbl="node1" presStyleIdx="0" presStyleCnt="5" custScaleY="100418" custLinFactNeighborX="-4846" custLinFactNeighborY="-10667">
        <dgm:presLayoutVars>
          <dgm:chMax val="0"/>
          <dgm:bulletEnabled val="1"/>
        </dgm:presLayoutVars>
      </dgm:prSet>
      <dgm:spPr/>
      <dgm:t>
        <a:bodyPr/>
        <a:lstStyle/>
        <a:p>
          <a:endParaRPr lang="en-US"/>
        </a:p>
      </dgm:t>
    </dgm:pt>
    <dgm:pt modelId="{176115A9-8839-4186-9828-71648ACDED84}" type="pres">
      <dgm:prSet presAssocID="{0F89F83C-6E60-4CC2-98EA-8A81B0FEA1E1}" presName="negativeSpace" presStyleCnt="0"/>
      <dgm:spPr/>
    </dgm:pt>
    <dgm:pt modelId="{986B26A3-29D1-4999-8C55-842D6057A0BB}" type="pres">
      <dgm:prSet presAssocID="{0F89F83C-6E60-4CC2-98EA-8A81B0FEA1E1}" presName="childText" presStyleLbl="conFgAcc1" presStyleIdx="0" presStyleCnt="5" custScaleY="70262">
        <dgm:presLayoutVars>
          <dgm:bulletEnabled val="1"/>
        </dgm:presLayoutVars>
      </dgm:prSet>
      <dgm:spPr/>
    </dgm:pt>
    <dgm:pt modelId="{CE661E69-95DA-4B4D-9FE6-4369DB13F8E2}" type="pres">
      <dgm:prSet presAssocID="{AF65589C-0265-4DCB-8FA3-BFB8C66A2CF2}" presName="spaceBetweenRectangles" presStyleCnt="0"/>
      <dgm:spPr/>
    </dgm:pt>
    <dgm:pt modelId="{955A944B-DB20-43A2-BD16-8E8E36C201D7}" type="pres">
      <dgm:prSet presAssocID="{73F34F31-1C2B-4E8E-AEE4-78385203F358}" presName="parentLin" presStyleCnt="0"/>
      <dgm:spPr/>
    </dgm:pt>
    <dgm:pt modelId="{E02A584D-1F2C-44D8-9C15-0978717BE97E}" type="pres">
      <dgm:prSet presAssocID="{73F34F31-1C2B-4E8E-AEE4-78385203F358}" presName="parentLeftMargin" presStyleLbl="node1" presStyleIdx="0" presStyleCnt="5"/>
      <dgm:spPr/>
      <dgm:t>
        <a:bodyPr/>
        <a:lstStyle/>
        <a:p>
          <a:endParaRPr lang="en-US"/>
        </a:p>
      </dgm:t>
    </dgm:pt>
    <dgm:pt modelId="{22DC9B8B-2B94-48AA-BA7B-2AAAC0F1F0B1}" type="pres">
      <dgm:prSet presAssocID="{73F34F31-1C2B-4E8E-AEE4-78385203F358}" presName="parentText" presStyleLbl="node1" presStyleIdx="1" presStyleCnt="5" custScaleY="108564" custLinFactNeighborX="-2924" custLinFactNeighborY="9992">
        <dgm:presLayoutVars>
          <dgm:chMax val="0"/>
          <dgm:bulletEnabled val="1"/>
        </dgm:presLayoutVars>
      </dgm:prSet>
      <dgm:spPr/>
      <dgm:t>
        <a:bodyPr/>
        <a:lstStyle/>
        <a:p>
          <a:endParaRPr lang="en-US"/>
        </a:p>
      </dgm:t>
    </dgm:pt>
    <dgm:pt modelId="{773530C6-9CA5-4B89-9A47-A46A6B178D0D}" type="pres">
      <dgm:prSet presAssocID="{73F34F31-1C2B-4E8E-AEE4-78385203F358}" presName="negativeSpace" presStyleCnt="0"/>
      <dgm:spPr/>
    </dgm:pt>
    <dgm:pt modelId="{2F1D55E6-A60B-4393-809D-C7B8E8B6CE31}" type="pres">
      <dgm:prSet presAssocID="{73F34F31-1C2B-4E8E-AEE4-78385203F358}" presName="childText" presStyleLbl="conFgAcc1" presStyleIdx="1" presStyleCnt="5">
        <dgm:presLayoutVars>
          <dgm:bulletEnabled val="1"/>
        </dgm:presLayoutVars>
      </dgm:prSet>
      <dgm:spPr/>
    </dgm:pt>
    <dgm:pt modelId="{11C971A0-2753-4287-9820-660052DCF68C}" type="pres">
      <dgm:prSet presAssocID="{29A40E32-25AC-4D3E-9F5A-101EAC6BA5AC}" presName="spaceBetweenRectangles" presStyleCnt="0"/>
      <dgm:spPr/>
    </dgm:pt>
    <dgm:pt modelId="{8123685A-D97D-4757-88A9-82DD092383E7}" type="pres">
      <dgm:prSet presAssocID="{82E03201-4E6B-4989-BB3D-101DA1002AEB}" presName="parentLin" presStyleCnt="0"/>
      <dgm:spPr/>
    </dgm:pt>
    <dgm:pt modelId="{0505D0C8-7CAB-46FE-8B1E-A1E21DEFBFF9}" type="pres">
      <dgm:prSet presAssocID="{82E03201-4E6B-4989-BB3D-101DA1002AEB}" presName="parentLeftMargin" presStyleLbl="node1" presStyleIdx="1" presStyleCnt="5"/>
      <dgm:spPr/>
      <dgm:t>
        <a:bodyPr/>
        <a:lstStyle/>
        <a:p>
          <a:endParaRPr lang="en-US"/>
        </a:p>
      </dgm:t>
    </dgm:pt>
    <dgm:pt modelId="{847D46B5-D57F-446E-AD76-9AB70EFB0BE7}" type="pres">
      <dgm:prSet presAssocID="{82E03201-4E6B-4989-BB3D-101DA1002AEB}" presName="parentText" presStyleLbl="node1" presStyleIdx="2" presStyleCnt="5" custScaleX="100416" custLinFactNeighborX="-5848" custLinFactNeighborY="-13002">
        <dgm:presLayoutVars>
          <dgm:chMax val="0"/>
          <dgm:bulletEnabled val="1"/>
        </dgm:presLayoutVars>
      </dgm:prSet>
      <dgm:spPr/>
      <dgm:t>
        <a:bodyPr/>
        <a:lstStyle/>
        <a:p>
          <a:endParaRPr lang="en-US"/>
        </a:p>
      </dgm:t>
    </dgm:pt>
    <dgm:pt modelId="{EA07B537-6D74-4F28-8C6A-8637CAAEDC4B}" type="pres">
      <dgm:prSet presAssocID="{82E03201-4E6B-4989-BB3D-101DA1002AEB}" presName="negativeSpace" presStyleCnt="0"/>
      <dgm:spPr/>
    </dgm:pt>
    <dgm:pt modelId="{C79CA6A6-7B4A-48BF-9700-98FFB8904639}" type="pres">
      <dgm:prSet presAssocID="{82E03201-4E6B-4989-BB3D-101DA1002AEB}" presName="childText" presStyleLbl="conFgAcc1" presStyleIdx="2" presStyleCnt="5">
        <dgm:presLayoutVars>
          <dgm:bulletEnabled val="1"/>
        </dgm:presLayoutVars>
      </dgm:prSet>
      <dgm:spPr/>
    </dgm:pt>
    <dgm:pt modelId="{6091B40F-D0B1-4AE6-83CB-A14D0C8AFA5F}" type="pres">
      <dgm:prSet presAssocID="{153A13FA-7539-4FB6-8DE6-59C0EDF6B92E}" presName="spaceBetweenRectangles" presStyleCnt="0"/>
      <dgm:spPr/>
    </dgm:pt>
    <dgm:pt modelId="{E6FE7730-F8A7-4446-881E-51C5971CC515}" type="pres">
      <dgm:prSet presAssocID="{C086E7D1-661F-4A2D-A2C6-39DFCCC169B9}" presName="parentLin" presStyleCnt="0"/>
      <dgm:spPr/>
    </dgm:pt>
    <dgm:pt modelId="{913395ED-55A2-4131-BDB7-E90869C245CB}" type="pres">
      <dgm:prSet presAssocID="{C086E7D1-661F-4A2D-A2C6-39DFCCC169B9}" presName="parentLeftMargin" presStyleLbl="node1" presStyleIdx="2" presStyleCnt="5"/>
      <dgm:spPr/>
      <dgm:t>
        <a:bodyPr/>
        <a:lstStyle/>
        <a:p>
          <a:endParaRPr lang="en-US"/>
        </a:p>
      </dgm:t>
    </dgm:pt>
    <dgm:pt modelId="{76CA8515-3907-4650-A8BE-B097A5522CBA}" type="pres">
      <dgm:prSet presAssocID="{C086E7D1-661F-4A2D-A2C6-39DFCCC169B9}" presName="parentText" presStyleLbl="node1" presStyleIdx="3" presStyleCnt="5" custScaleX="100082" custLinFactNeighborX="2924" custLinFactNeighborY="-30800">
        <dgm:presLayoutVars>
          <dgm:chMax val="0"/>
          <dgm:bulletEnabled val="1"/>
        </dgm:presLayoutVars>
      </dgm:prSet>
      <dgm:spPr/>
      <dgm:t>
        <a:bodyPr/>
        <a:lstStyle/>
        <a:p>
          <a:endParaRPr lang="en-US"/>
        </a:p>
      </dgm:t>
    </dgm:pt>
    <dgm:pt modelId="{27E56FE3-9E2F-4A10-82A9-3B8B2A609ECE}" type="pres">
      <dgm:prSet presAssocID="{C086E7D1-661F-4A2D-A2C6-39DFCCC169B9}" presName="negativeSpace" presStyleCnt="0"/>
      <dgm:spPr/>
    </dgm:pt>
    <dgm:pt modelId="{2EA2A39B-59C4-4CF0-9AA7-2956AA01A992}" type="pres">
      <dgm:prSet presAssocID="{C086E7D1-661F-4A2D-A2C6-39DFCCC169B9}" presName="childText" presStyleLbl="conFgAcc1" presStyleIdx="3" presStyleCnt="5">
        <dgm:presLayoutVars>
          <dgm:bulletEnabled val="1"/>
        </dgm:presLayoutVars>
      </dgm:prSet>
      <dgm:spPr/>
    </dgm:pt>
    <dgm:pt modelId="{6039E421-8409-4BFE-B045-4F2F5096492E}" type="pres">
      <dgm:prSet presAssocID="{EF8012B1-21C2-45DC-BF32-21FFB0012860}" presName="spaceBetweenRectangles" presStyleCnt="0"/>
      <dgm:spPr/>
    </dgm:pt>
    <dgm:pt modelId="{394120EB-50F7-49E9-95B9-4C0D486958F0}" type="pres">
      <dgm:prSet presAssocID="{128D754D-73F6-4E0B-A38A-576081EA3C4E}" presName="parentLin" presStyleCnt="0"/>
      <dgm:spPr/>
    </dgm:pt>
    <dgm:pt modelId="{474CF427-A0F3-4A22-9DEE-6A3272236027}" type="pres">
      <dgm:prSet presAssocID="{128D754D-73F6-4E0B-A38A-576081EA3C4E}" presName="parentLeftMargin" presStyleLbl="node1" presStyleIdx="3" presStyleCnt="5"/>
      <dgm:spPr/>
      <dgm:t>
        <a:bodyPr/>
        <a:lstStyle/>
        <a:p>
          <a:endParaRPr lang="en-US"/>
        </a:p>
      </dgm:t>
    </dgm:pt>
    <dgm:pt modelId="{148D4B62-142F-4067-ACEA-72380D3835EF}" type="pres">
      <dgm:prSet presAssocID="{128D754D-73F6-4E0B-A38A-576081EA3C4E}" presName="parentText" presStyleLbl="node1" presStyleIdx="4" presStyleCnt="5" custScaleX="99667" custScaleY="108551" custLinFactNeighborX="2924" custLinFactNeighborY="-49029">
        <dgm:presLayoutVars>
          <dgm:chMax val="0"/>
          <dgm:bulletEnabled val="1"/>
        </dgm:presLayoutVars>
      </dgm:prSet>
      <dgm:spPr/>
      <dgm:t>
        <a:bodyPr/>
        <a:lstStyle/>
        <a:p>
          <a:endParaRPr lang="en-US"/>
        </a:p>
      </dgm:t>
    </dgm:pt>
    <dgm:pt modelId="{CF9CD5DB-362C-424C-9319-33BDD850EC50}" type="pres">
      <dgm:prSet presAssocID="{128D754D-73F6-4E0B-A38A-576081EA3C4E}" presName="negativeSpace" presStyleCnt="0"/>
      <dgm:spPr/>
    </dgm:pt>
    <dgm:pt modelId="{4DF5F131-0679-4AC2-9A08-1E3159F2A0A3}" type="pres">
      <dgm:prSet presAssocID="{128D754D-73F6-4E0B-A38A-576081EA3C4E}" presName="childText" presStyleLbl="conFgAcc1" presStyleIdx="4" presStyleCnt="5">
        <dgm:presLayoutVars>
          <dgm:bulletEnabled val="1"/>
        </dgm:presLayoutVars>
      </dgm:prSet>
      <dgm:spPr/>
    </dgm:pt>
  </dgm:ptLst>
  <dgm:cxnLst>
    <dgm:cxn modelId="{F9E1A3AE-0967-44FB-9C7B-608A68160F73}" type="presOf" srcId="{128D754D-73F6-4E0B-A38A-576081EA3C4E}" destId="{148D4B62-142F-4067-ACEA-72380D3835EF}" srcOrd="1" destOrd="0" presId="urn:microsoft.com/office/officeart/2005/8/layout/list1"/>
    <dgm:cxn modelId="{3BE8E22B-A13D-4F76-A2C1-906E3303F5FE}" type="presOf" srcId="{73F34F31-1C2B-4E8E-AEE4-78385203F358}" destId="{22DC9B8B-2B94-48AA-BA7B-2AAAC0F1F0B1}" srcOrd="1" destOrd="0" presId="urn:microsoft.com/office/officeart/2005/8/layout/list1"/>
    <dgm:cxn modelId="{72845077-1353-400E-BBD5-30E21E83617B}" srcId="{393940C0-0347-4892-8AFC-4AC1F8A2C06E}" destId="{82E03201-4E6B-4989-BB3D-101DA1002AEB}" srcOrd="2" destOrd="0" parTransId="{283B3E51-F8CA-4BAB-B52F-9BB2C91A0951}" sibTransId="{153A13FA-7539-4FB6-8DE6-59C0EDF6B92E}"/>
    <dgm:cxn modelId="{4E7C1029-FC9D-4756-B021-F23B6FBCB0CD}" srcId="{393940C0-0347-4892-8AFC-4AC1F8A2C06E}" destId="{128D754D-73F6-4E0B-A38A-576081EA3C4E}" srcOrd="4" destOrd="0" parTransId="{303A483A-9206-4F23-8FA1-43BB23FF4879}" sibTransId="{24831E65-68DE-477A-BA76-29BBCA033151}"/>
    <dgm:cxn modelId="{EDD297CF-1496-4F29-AD55-8D394A64318E}" type="presOf" srcId="{0F89F83C-6E60-4CC2-98EA-8A81B0FEA1E1}" destId="{F8BE239B-BF10-408B-9BEA-14EB49DDCDDB}" srcOrd="0" destOrd="0" presId="urn:microsoft.com/office/officeart/2005/8/layout/list1"/>
    <dgm:cxn modelId="{BF7E5DE8-2B3C-48E9-9F8F-A994C80155F6}" type="presOf" srcId="{128D754D-73F6-4E0B-A38A-576081EA3C4E}" destId="{474CF427-A0F3-4A22-9DEE-6A3272236027}" srcOrd="0" destOrd="0" presId="urn:microsoft.com/office/officeart/2005/8/layout/list1"/>
    <dgm:cxn modelId="{B9BA9DD1-A860-4FC6-8011-7AA3AB6D501E}" type="presOf" srcId="{73F34F31-1C2B-4E8E-AEE4-78385203F358}" destId="{E02A584D-1F2C-44D8-9C15-0978717BE97E}" srcOrd="0" destOrd="0" presId="urn:microsoft.com/office/officeart/2005/8/layout/list1"/>
    <dgm:cxn modelId="{D8A8DF91-517D-4B4C-B3F3-9C535DAF7D12}" srcId="{393940C0-0347-4892-8AFC-4AC1F8A2C06E}" destId="{0F89F83C-6E60-4CC2-98EA-8A81B0FEA1E1}" srcOrd="0" destOrd="0" parTransId="{21E5C05D-5FA8-4E8F-9F30-E8F536D2ECA8}" sibTransId="{AF65589C-0265-4DCB-8FA3-BFB8C66A2CF2}"/>
    <dgm:cxn modelId="{FD4DF29E-B333-457B-A85D-237B7B15244E}" type="presOf" srcId="{C086E7D1-661F-4A2D-A2C6-39DFCCC169B9}" destId="{913395ED-55A2-4131-BDB7-E90869C245CB}" srcOrd="0" destOrd="0" presId="urn:microsoft.com/office/officeart/2005/8/layout/list1"/>
    <dgm:cxn modelId="{B972D001-A7B8-4715-BC4E-236AFDF54C3A}" srcId="{393940C0-0347-4892-8AFC-4AC1F8A2C06E}" destId="{73F34F31-1C2B-4E8E-AEE4-78385203F358}" srcOrd="1" destOrd="0" parTransId="{F3F9D97D-B482-492D-9218-8EAD19A8E207}" sibTransId="{29A40E32-25AC-4D3E-9F5A-101EAC6BA5AC}"/>
    <dgm:cxn modelId="{DA6E6D05-5EDE-4761-9A7D-D74D991C27B0}" type="presOf" srcId="{C086E7D1-661F-4A2D-A2C6-39DFCCC169B9}" destId="{76CA8515-3907-4650-A8BE-B097A5522CBA}" srcOrd="1" destOrd="0" presId="urn:microsoft.com/office/officeart/2005/8/layout/list1"/>
    <dgm:cxn modelId="{E4B8E41F-4124-438F-BADB-E060976926AD}" type="presOf" srcId="{82E03201-4E6B-4989-BB3D-101DA1002AEB}" destId="{847D46B5-D57F-446E-AD76-9AB70EFB0BE7}" srcOrd="1" destOrd="0" presId="urn:microsoft.com/office/officeart/2005/8/layout/list1"/>
    <dgm:cxn modelId="{AC0DDB7A-87BD-40E2-AC48-C7B2BFC185DD}" type="presOf" srcId="{82E03201-4E6B-4989-BB3D-101DA1002AEB}" destId="{0505D0C8-7CAB-46FE-8B1E-A1E21DEFBFF9}" srcOrd="0" destOrd="0" presId="urn:microsoft.com/office/officeart/2005/8/layout/list1"/>
    <dgm:cxn modelId="{A7569EB8-5411-441E-A29F-3B3297826A97}" type="presOf" srcId="{393940C0-0347-4892-8AFC-4AC1F8A2C06E}" destId="{9689491D-97F1-46B2-934F-D0E6954BC2CC}" srcOrd="0" destOrd="0" presId="urn:microsoft.com/office/officeart/2005/8/layout/list1"/>
    <dgm:cxn modelId="{5BA7550A-33DA-4127-B676-EEB9EE7D3520}" type="presOf" srcId="{0F89F83C-6E60-4CC2-98EA-8A81B0FEA1E1}" destId="{5F425717-846A-47C0-8F6B-1CF3E84FB196}" srcOrd="1" destOrd="0" presId="urn:microsoft.com/office/officeart/2005/8/layout/list1"/>
    <dgm:cxn modelId="{5C390EBB-E2CB-4C85-BE77-6EF623EB8F35}" srcId="{393940C0-0347-4892-8AFC-4AC1F8A2C06E}" destId="{C086E7D1-661F-4A2D-A2C6-39DFCCC169B9}" srcOrd="3" destOrd="0" parTransId="{EDC7B7BA-BE21-476A-BFE8-FA3C0AA06157}" sibTransId="{EF8012B1-21C2-45DC-BF32-21FFB0012860}"/>
    <dgm:cxn modelId="{05E3583C-A2DF-4F22-9B4D-B3EB53B136B5}" type="presParOf" srcId="{9689491D-97F1-46B2-934F-D0E6954BC2CC}" destId="{EE6576AF-3EE2-4D5C-8CE2-8458679DF298}" srcOrd="0" destOrd="0" presId="urn:microsoft.com/office/officeart/2005/8/layout/list1"/>
    <dgm:cxn modelId="{AE0BFC99-4834-4A32-8B5A-395C04665315}" type="presParOf" srcId="{EE6576AF-3EE2-4D5C-8CE2-8458679DF298}" destId="{F8BE239B-BF10-408B-9BEA-14EB49DDCDDB}" srcOrd="0" destOrd="0" presId="urn:microsoft.com/office/officeart/2005/8/layout/list1"/>
    <dgm:cxn modelId="{9C25269A-C48B-46EA-9EBC-B619998DE2F8}" type="presParOf" srcId="{EE6576AF-3EE2-4D5C-8CE2-8458679DF298}" destId="{5F425717-846A-47C0-8F6B-1CF3E84FB196}" srcOrd="1" destOrd="0" presId="urn:microsoft.com/office/officeart/2005/8/layout/list1"/>
    <dgm:cxn modelId="{EE44CC8E-9B8C-451D-9CC2-C7445158D50A}" type="presParOf" srcId="{9689491D-97F1-46B2-934F-D0E6954BC2CC}" destId="{176115A9-8839-4186-9828-71648ACDED84}" srcOrd="1" destOrd="0" presId="urn:microsoft.com/office/officeart/2005/8/layout/list1"/>
    <dgm:cxn modelId="{0D9F6018-3621-483C-8B65-E4E1203A78A1}" type="presParOf" srcId="{9689491D-97F1-46B2-934F-D0E6954BC2CC}" destId="{986B26A3-29D1-4999-8C55-842D6057A0BB}" srcOrd="2" destOrd="0" presId="urn:microsoft.com/office/officeart/2005/8/layout/list1"/>
    <dgm:cxn modelId="{208AEEEF-0428-4992-ADD2-2BD8430D1CD1}" type="presParOf" srcId="{9689491D-97F1-46B2-934F-D0E6954BC2CC}" destId="{CE661E69-95DA-4B4D-9FE6-4369DB13F8E2}" srcOrd="3" destOrd="0" presId="urn:microsoft.com/office/officeart/2005/8/layout/list1"/>
    <dgm:cxn modelId="{741A58F3-B85E-44F3-92A2-6B6268B22467}" type="presParOf" srcId="{9689491D-97F1-46B2-934F-D0E6954BC2CC}" destId="{955A944B-DB20-43A2-BD16-8E8E36C201D7}" srcOrd="4" destOrd="0" presId="urn:microsoft.com/office/officeart/2005/8/layout/list1"/>
    <dgm:cxn modelId="{AB9C58F3-8553-48DC-84BF-D4A763B65CD5}" type="presParOf" srcId="{955A944B-DB20-43A2-BD16-8E8E36C201D7}" destId="{E02A584D-1F2C-44D8-9C15-0978717BE97E}" srcOrd="0" destOrd="0" presId="urn:microsoft.com/office/officeart/2005/8/layout/list1"/>
    <dgm:cxn modelId="{B8776CA8-61A0-4575-98DB-5217751CA97B}" type="presParOf" srcId="{955A944B-DB20-43A2-BD16-8E8E36C201D7}" destId="{22DC9B8B-2B94-48AA-BA7B-2AAAC0F1F0B1}" srcOrd="1" destOrd="0" presId="urn:microsoft.com/office/officeart/2005/8/layout/list1"/>
    <dgm:cxn modelId="{F8D5114A-6B3E-4BF7-B45E-1C42A85BD20A}" type="presParOf" srcId="{9689491D-97F1-46B2-934F-D0E6954BC2CC}" destId="{773530C6-9CA5-4B89-9A47-A46A6B178D0D}" srcOrd="5" destOrd="0" presId="urn:microsoft.com/office/officeart/2005/8/layout/list1"/>
    <dgm:cxn modelId="{315DACD9-F38A-4B9E-93A6-91FF6ADD9EC7}" type="presParOf" srcId="{9689491D-97F1-46B2-934F-D0E6954BC2CC}" destId="{2F1D55E6-A60B-4393-809D-C7B8E8B6CE31}" srcOrd="6" destOrd="0" presId="urn:microsoft.com/office/officeart/2005/8/layout/list1"/>
    <dgm:cxn modelId="{80231451-EE37-4267-9DCA-094F9DD6F078}" type="presParOf" srcId="{9689491D-97F1-46B2-934F-D0E6954BC2CC}" destId="{11C971A0-2753-4287-9820-660052DCF68C}" srcOrd="7" destOrd="0" presId="urn:microsoft.com/office/officeart/2005/8/layout/list1"/>
    <dgm:cxn modelId="{5F7B20F9-5087-4AB2-AEA1-8E032B3C9B0C}" type="presParOf" srcId="{9689491D-97F1-46B2-934F-D0E6954BC2CC}" destId="{8123685A-D97D-4757-88A9-82DD092383E7}" srcOrd="8" destOrd="0" presId="urn:microsoft.com/office/officeart/2005/8/layout/list1"/>
    <dgm:cxn modelId="{37D5E38C-6AF1-4DA4-A8B8-BF2B7A9045C1}" type="presParOf" srcId="{8123685A-D97D-4757-88A9-82DD092383E7}" destId="{0505D0C8-7CAB-46FE-8B1E-A1E21DEFBFF9}" srcOrd="0" destOrd="0" presId="urn:microsoft.com/office/officeart/2005/8/layout/list1"/>
    <dgm:cxn modelId="{74EBB858-D150-4C07-AB63-1A8F646FB71C}" type="presParOf" srcId="{8123685A-D97D-4757-88A9-82DD092383E7}" destId="{847D46B5-D57F-446E-AD76-9AB70EFB0BE7}" srcOrd="1" destOrd="0" presId="urn:microsoft.com/office/officeart/2005/8/layout/list1"/>
    <dgm:cxn modelId="{1AFFF2D7-378F-4715-81F4-647F9BB60AB4}" type="presParOf" srcId="{9689491D-97F1-46B2-934F-D0E6954BC2CC}" destId="{EA07B537-6D74-4F28-8C6A-8637CAAEDC4B}" srcOrd="9" destOrd="0" presId="urn:microsoft.com/office/officeart/2005/8/layout/list1"/>
    <dgm:cxn modelId="{D0D54521-1B1F-4A08-AD2D-CE7A299F9BB7}" type="presParOf" srcId="{9689491D-97F1-46B2-934F-D0E6954BC2CC}" destId="{C79CA6A6-7B4A-48BF-9700-98FFB8904639}" srcOrd="10" destOrd="0" presId="urn:microsoft.com/office/officeart/2005/8/layout/list1"/>
    <dgm:cxn modelId="{1EEBB7B8-1E3A-427C-9D40-9C08051A5647}" type="presParOf" srcId="{9689491D-97F1-46B2-934F-D0E6954BC2CC}" destId="{6091B40F-D0B1-4AE6-83CB-A14D0C8AFA5F}" srcOrd="11" destOrd="0" presId="urn:microsoft.com/office/officeart/2005/8/layout/list1"/>
    <dgm:cxn modelId="{03588008-6DD5-42AC-AF41-12CDCBD9F03E}" type="presParOf" srcId="{9689491D-97F1-46B2-934F-D0E6954BC2CC}" destId="{E6FE7730-F8A7-4446-881E-51C5971CC515}" srcOrd="12" destOrd="0" presId="urn:microsoft.com/office/officeart/2005/8/layout/list1"/>
    <dgm:cxn modelId="{4EC1A5F0-100A-4272-A676-796EC0441374}" type="presParOf" srcId="{E6FE7730-F8A7-4446-881E-51C5971CC515}" destId="{913395ED-55A2-4131-BDB7-E90869C245CB}" srcOrd="0" destOrd="0" presId="urn:microsoft.com/office/officeart/2005/8/layout/list1"/>
    <dgm:cxn modelId="{2773EC98-19EC-4C75-9D1B-70105DA8D615}" type="presParOf" srcId="{E6FE7730-F8A7-4446-881E-51C5971CC515}" destId="{76CA8515-3907-4650-A8BE-B097A5522CBA}" srcOrd="1" destOrd="0" presId="urn:microsoft.com/office/officeart/2005/8/layout/list1"/>
    <dgm:cxn modelId="{B2C8612E-B7F3-4C9A-97B9-70D22443DA89}" type="presParOf" srcId="{9689491D-97F1-46B2-934F-D0E6954BC2CC}" destId="{27E56FE3-9E2F-4A10-82A9-3B8B2A609ECE}" srcOrd="13" destOrd="0" presId="urn:microsoft.com/office/officeart/2005/8/layout/list1"/>
    <dgm:cxn modelId="{E9E5E1C2-E7AB-4BB2-952F-8262D966FC53}" type="presParOf" srcId="{9689491D-97F1-46B2-934F-D0E6954BC2CC}" destId="{2EA2A39B-59C4-4CF0-9AA7-2956AA01A992}" srcOrd="14" destOrd="0" presId="urn:microsoft.com/office/officeart/2005/8/layout/list1"/>
    <dgm:cxn modelId="{E45E4688-A878-4100-A01D-23DC1B1FDED4}" type="presParOf" srcId="{9689491D-97F1-46B2-934F-D0E6954BC2CC}" destId="{6039E421-8409-4BFE-B045-4F2F5096492E}" srcOrd="15" destOrd="0" presId="urn:microsoft.com/office/officeart/2005/8/layout/list1"/>
    <dgm:cxn modelId="{3F205CF6-9BCA-44D7-BDE1-F768FE634F98}" type="presParOf" srcId="{9689491D-97F1-46B2-934F-D0E6954BC2CC}" destId="{394120EB-50F7-49E9-95B9-4C0D486958F0}" srcOrd="16" destOrd="0" presId="urn:microsoft.com/office/officeart/2005/8/layout/list1"/>
    <dgm:cxn modelId="{215B2E54-9411-4AA2-A99A-7BA421FC3DF0}" type="presParOf" srcId="{394120EB-50F7-49E9-95B9-4C0D486958F0}" destId="{474CF427-A0F3-4A22-9DEE-6A3272236027}" srcOrd="0" destOrd="0" presId="urn:microsoft.com/office/officeart/2005/8/layout/list1"/>
    <dgm:cxn modelId="{0C41FC99-09ED-47F9-8E2F-500517D7F59D}" type="presParOf" srcId="{394120EB-50F7-49E9-95B9-4C0D486958F0}" destId="{148D4B62-142F-4067-ACEA-72380D3835EF}" srcOrd="1" destOrd="0" presId="urn:microsoft.com/office/officeart/2005/8/layout/list1"/>
    <dgm:cxn modelId="{F02D6BCD-EDD1-4BA5-80D3-B810A34E97CE}" type="presParOf" srcId="{9689491D-97F1-46B2-934F-D0E6954BC2CC}" destId="{CF9CD5DB-362C-424C-9319-33BDD850EC50}" srcOrd="17" destOrd="0" presId="urn:microsoft.com/office/officeart/2005/8/layout/list1"/>
    <dgm:cxn modelId="{7812334C-6D50-41DB-B8CB-EA4EF5B6379B}" type="presParOf" srcId="{9689491D-97F1-46B2-934F-D0E6954BC2CC}" destId="{4DF5F131-0679-4AC2-9A08-1E3159F2A0A3}"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6B26A3-29D1-4999-8C55-842D6057A0BB}">
      <dsp:nvSpPr>
        <dsp:cNvPr id="0" name=""/>
        <dsp:cNvSpPr/>
      </dsp:nvSpPr>
      <dsp:spPr>
        <a:xfrm>
          <a:off x="0" y="396122"/>
          <a:ext cx="10783612" cy="35412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F425717-846A-47C0-8F6B-1CF3E84FB196}">
      <dsp:nvSpPr>
        <dsp:cNvPr id="0" name=""/>
        <dsp:cNvSpPr/>
      </dsp:nvSpPr>
      <dsp:spPr>
        <a:xfrm>
          <a:off x="513051" y="35476"/>
          <a:ext cx="7548528" cy="592867"/>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316" tIns="0" rIns="285316" bIns="0" numCol="1" spcCol="1270" anchor="ctr" anchorCtr="0">
          <a:noAutofit/>
        </a:bodyPr>
        <a:lstStyle/>
        <a:p>
          <a:pPr lvl="0" algn="l" defTabSz="889000">
            <a:lnSpc>
              <a:spcPct val="90000"/>
            </a:lnSpc>
            <a:spcBef>
              <a:spcPct val="0"/>
            </a:spcBef>
            <a:spcAft>
              <a:spcPct val="35000"/>
            </a:spcAft>
          </a:pPr>
          <a:r>
            <a:rPr lang="ar-EG" sz="2000" b="1" kern="1200" dirty="0" smtClean="0">
              <a:solidFill>
                <a:schemeClr val="tx1"/>
              </a:solidFill>
              <a:effectLst>
                <a:outerShdw blurRad="38100" dist="38100" dir="2700000" algn="tl">
                  <a:srgbClr val="000000">
                    <a:alpha val="43137"/>
                  </a:srgbClr>
                </a:outerShdw>
              </a:effectLst>
            </a:rPr>
            <a:t>تشجيع فرص الاتصال التفاعلي </a:t>
          </a:r>
          <a:endParaRPr lang="en-US" sz="2000" b="1" kern="1200" dirty="0">
            <a:solidFill>
              <a:schemeClr val="tx1"/>
            </a:solidFill>
            <a:effectLst>
              <a:outerShdw blurRad="38100" dist="38100" dir="2700000" algn="tl">
                <a:srgbClr val="000000">
                  <a:alpha val="43137"/>
                </a:srgbClr>
              </a:outerShdw>
            </a:effectLst>
          </a:endParaRPr>
        </a:p>
      </dsp:txBody>
      <dsp:txXfrm>
        <a:off x="541992" y="64417"/>
        <a:ext cx="7490646" cy="534985"/>
      </dsp:txXfrm>
    </dsp:sp>
    <dsp:sp modelId="{2F1D55E6-A60B-4393-809D-C7B8E8B6CE31}">
      <dsp:nvSpPr>
        <dsp:cNvPr id="0" name=""/>
        <dsp:cNvSpPr/>
      </dsp:nvSpPr>
      <dsp:spPr>
        <a:xfrm>
          <a:off x="0" y="1204004"/>
          <a:ext cx="10783612" cy="504000"/>
        </a:xfrm>
        <a:prstGeom prst="rect">
          <a:avLst/>
        </a:prstGeom>
        <a:solidFill>
          <a:schemeClr val="lt1">
            <a:alpha val="90000"/>
            <a:hueOff val="0"/>
            <a:satOff val="0"/>
            <a:lumOff val="0"/>
            <a:alphaOff val="0"/>
          </a:schemeClr>
        </a:solidFill>
        <a:ln w="12700" cap="flat" cmpd="sng" algn="ctr">
          <a:solidFill>
            <a:schemeClr val="accent4">
              <a:hueOff val="2450223"/>
              <a:satOff val="-10194"/>
              <a:lumOff val="2402"/>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DC9B8B-2B94-48AA-BA7B-2AAAC0F1F0B1}">
      <dsp:nvSpPr>
        <dsp:cNvPr id="0" name=""/>
        <dsp:cNvSpPr/>
      </dsp:nvSpPr>
      <dsp:spPr>
        <a:xfrm>
          <a:off x="523414" y="917235"/>
          <a:ext cx="7548528" cy="640961"/>
        </a:xfrm>
        <a:prstGeom prst="roundRect">
          <a:avLst/>
        </a:prstGeom>
        <a:solidFill>
          <a:schemeClr val="accent4">
            <a:hueOff val="2450223"/>
            <a:satOff val="-10194"/>
            <a:lumOff val="24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316" tIns="0" rIns="285316" bIns="0" numCol="1" spcCol="1270" anchor="ctr" anchorCtr="0">
          <a:noAutofit/>
        </a:bodyPr>
        <a:lstStyle/>
        <a:p>
          <a:pPr lvl="0" algn="l" defTabSz="889000">
            <a:lnSpc>
              <a:spcPct val="90000"/>
            </a:lnSpc>
            <a:spcBef>
              <a:spcPct val="0"/>
            </a:spcBef>
            <a:spcAft>
              <a:spcPct val="35000"/>
            </a:spcAft>
          </a:pPr>
          <a:r>
            <a:rPr lang="ar-EG" sz="2000" b="1" kern="1200" dirty="0" smtClean="0">
              <a:solidFill>
                <a:schemeClr val="tx1"/>
              </a:solidFill>
              <a:effectLst>
                <a:outerShdw blurRad="38100" dist="38100" dir="2700000" algn="tl">
                  <a:srgbClr val="000000">
                    <a:alpha val="43137"/>
                  </a:srgbClr>
                </a:outerShdw>
              </a:effectLst>
            </a:rPr>
            <a:t>تقديم معلومات مفيدة لجمهور الموقع </a:t>
          </a:r>
          <a:endParaRPr lang="en-US" sz="2000" b="1" kern="1200" dirty="0">
            <a:solidFill>
              <a:schemeClr val="tx1"/>
            </a:solidFill>
            <a:effectLst>
              <a:outerShdw blurRad="38100" dist="38100" dir="2700000" algn="tl">
                <a:srgbClr val="000000">
                  <a:alpha val="43137"/>
                </a:srgbClr>
              </a:outerShdw>
            </a:effectLst>
          </a:endParaRPr>
        </a:p>
      </dsp:txBody>
      <dsp:txXfrm>
        <a:off x="554703" y="948524"/>
        <a:ext cx="7485950" cy="578383"/>
      </dsp:txXfrm>
    </dsp:sp>
    <dsp:sp modelId="{C79CA6A6-7B4A-48BF-9700-98FFB8904639}">
      <dsp:nvSpPr>
        <dsp:cNvPr id="0" name=""/>
        <dsp:cNvSpPr/>
      </dsp:nvSpPr>
      <dsp:spPr>
        <a:xfrm>
          <a:off x="0" y="2111204"/>
          <a:ext cx="10783612" cy="504000"/>
        </a:xfrm>
        <a:prstGeom prst="rect">
          <a:avLst/>
        </a:prstGeom>
        <a:solidFill>
          <a:schemeClr val="lt1">
            <a:alpha val="90000"/>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sp>
    <dsp:sp modelId="{847D46B5-D57F-446E-AD76-9AB70EFB0BE7}">
      <dsp:nvSpPr>
        <dsp:cNvPr id="0" name=""/>
        <dsp:cNvSpPr/>
      </dsp:nvSpPr>
      <dsp:spPr>
        <a:xfrm>
          <a:off x="507649" y="1739240"/>
          <a:ext cx="7579930" cy="590400"/>
        </a:xfrm>
        <a:prstGeom prst="roundRec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316" tIns="0" rIns="285316" bIns="0" numCol="1" spcCol="1270" anchor="ctr" anchorCtr="0">
          <a:noAutofit/>
        </a:bodyPr>
        <a:lstStyle/>
        <a:p>
          <a:pPr lvl="0" algn="l" defTabSz="889000">
            <a:lnSpc>
              <a:spcPct val="90000"/>
            </a:lnSpc>
            <a:spcBef>
              <a:spcPct val="0"/>
            </a:spcBef>
            <a:spcAft>
              <a:spcPct val="35000"/>
            </a:spcAft>
          </a:pPr>
          <a:r>
            <a:rPr lang="ar-EG" sz="2000" b="1" kern="1200" dirty="0" smtClean="0">
              <a:solidFill>
                <a:schemeClr val="tx1"/>
              </a:solidFill>
              <a:effectLst>
                <a:outerShdw blurRad="38100" dist="38100" dir="2700000" algn="tl">
                  <a:srgbClr val="000000">
                    <a:alpha val="43137"/>
                  </a:srgbClr>
                </a:outerShdw>
              </a:effectLst>
            </a:rPr>
            <a:t>تشجيع الجماهير على معاودة زيارة الموقع </a:t>
          </a:r>
          <a:endParaRPr lang="en-US" sz="2000" b="1" kern="1200" dirty="0">
            <a:solidFill>
              <a:schemeClr val="tx1"/>
            </a:solidFill>
            <a:effectLst>
              <a:outerShdw blurRad="38100" dist="38100" dir="2700000" algn="tl">
                <a:srgbClr val="000000">
                  <a:alpha val="43137"/>
                </a:srgbClr>
              </a:outerShdw>
            </a:effectLst>
          </a:endParaRPr>
        </a:p>
      </dsp:txBody>
      <dsp:txXfrm>
        <a:off x="536470" y="1768061"/>
        <a:ext cx="7522288" cy="532758"/>
      </dsp:txXfrm>
    </dsp:sp>
    <dsp:sp modelId="{2EA2A39B-59C4-4CF0-9AA7-2956AA01A992}">
      <dsp:nvSpPr>
        <dsp:cNvPr id="0" name=""/>
        <dsp:cNvSpPr/>
      </dsp:nvSpPr>
      <dsp:spPr>
        <a:xfrm>
          <a:off x="0" y="3018404"/>
          <a:ext cx="10783612" cy="504000"/>
        </a:xfrm>
        <a:prstGeom prst="rect">
          <a:avLst/>
        </a:prstGeom>
        <a:solidFill>
          <a:schemeClr val="lt1">
            <a:alpha val="90000"/>
            <a:hueOff val="0"/>
            <a:satOff val="0"/>
            <a:lumOff val="0"/>
            <a:alphaOff val="0"/>
          </a:schemeClr>
        </a:solidFill>
        <a:ln w="12700" cap="flat" cmpd="sng" algn="ctr">
          <a:solidFill>
            <a:schemeClr val="accent4">
              <a:hueOff val="7350668"/>
              <a:satOff val="-30583"/>
              <a:lumOff val="72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CA8515-3907-4650-A8BE-B097A5522CBA}">
      <dsp:nvSpPr>
        <dsp:cNvPr id="0" name=""/>
        <dsp:cNvSpPr/>
      </dsp:nvSpPr>
      <dsp:spPr>
        <a:xfrm>
          <a:off x="554946" y="2541361"/>
          <a:ext cx="7554718" cy="590400"/>
        </a:xfrm>
        <a:prstGeom prst="roundRect">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316" tIns="0" rIns="285316" bIns="0" numCol="1" spcCol="1270" anchor="ctr" anchorCtr="0">
          <a:noAutofit/>
        </a:bodyPr>
        <a:lstStyle/>
        <a:p>
          <a:pPr lvl="0" algn="l" defTabSz="889000">
            <a:lnSpc>
              <a:spcPct val="90000"/>
            </a:lnSpc>
            <a:spcBef>
              <a:spcPct val="0"/>
            </a:spcBef>
            <a:spcAft>
              <a:spcPct val="35000"/>
            </a:spcAft>
          </a:pPr>
          <a:r>
            <a:rPr lang="ar-EG" sz="2000" b="1" kern="1200" dirty="0" smtClean="0">
              <a:solidFill>
                <a:schemeClr val="tx1"/>
              </a:solidFill>
              <a:effectLst>
                <a:outerShdw blurRad="38100" dist="38100" dir="2700000" algn="tl">
                  <a:srgbClr val="000000">
                    <a:alpha val="43137"/>
                  </a:srgbClr>
                </a:outerShdw>
              </a:effectLst>
            </a:rPr>
            <a:t>سهولة إستخدام الموقع </a:t>
          </a:r>
          <a:endParaRPr lang="en-US" sz="2000" b="1" kern="1200" dirty="0">
            <a:solidFill>
              <a:schemeClr val="tx1"/>
            </a:solidFill>
            <a:effectLst>
              <a:outerShdw blurRad="38100" dist="38100" dir="2700000" algn="tl">
                <a:srgbClr val="000000">
                  <a:alpha val="43137"/>
                </a:srgbClr>
              </a:outerShdw>
            </a:effectLst>
          </a:endParaRPr>
        </a:p>
      </dsp:txBody>
      <dsp:txXfrm>
        <a:off x="583767" y="2570182"/>
        <a:ext cx="7497076" cy="532758"/>
      </dsp:txXfrm>
    </dsp:sp>
    <dsp:sp modelId="{4DF5F131-0679-4AC2-9A08-1E3159F2A0A3}">
      <dsp:nvSpPr>
        <dsp:cNvPr id="0" name=""/>
        <dsp:cNvSpPr/>
      </dsp:nvSpPr>
      <dsp:spPr>
        <a:xfrm>
          <a:off x="0" y="3976089"/>
          <a:ext cx="10783612" cy="504000"/>
        </a:xfrm>
        <a:prstGeom prst="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sp>
    <dsp:sp modelId="{148D4B62-142F-4067-ACEA-72380D3835EF}">
      <dsp:nvSpPr>
        <dsp:cNvPr id="0" name=""/>
        <dsp:cNvSpPr/>
      </dsp:nvSpPr>
      <dsp:spPr>
        <a:xfrm>
          <a:off x="554946" y="3340937"/>
          <a:ext cx="7523391" cy="640885"/>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316" tIns="0" rIns="285316" bIns="0" numCol="1" spcCol="1270" anchor="ctr" anchorCtr="0">
          <a:noAutofit/>
        </a:bodyPr>
        <a:lstStyle/>
        <a:p>
          <a:pPr lvl="0" algn="l" defTabSz="889000">
            <a:lnSpc>
              <a:spcPct val="90000"/>
            </a:lnSpc>
            <a:spcBef>
              <a:spcPct val="0"/>
            </a:spcBef>
            <a:spcAft>
              <a:spcPct val="35000"/>
            </a:spcAft>
          </a:pPr>
          <a:r>
            <a:rPr lang="ar-EG" sz="2000" kern="1200" dirty="0" smtClean="0">
              <a:solidFill>
                <a:schemeClr val="tx1"/>
              </a:solidFill>
            </a:rPr>
            <a:t>ا</a:t>
          </a:r>
          <a:r>
            <a:rPr lang="ar-EG" sz="2000" b="1" kern="1200" dirty="0" smtClean="0">
              <a:solidFill>
                <a:schemeClr val="tx1"/>
              </a:solidFill>
              <a:effectLst>
                <a:outerShdw blurRad="38100" dist="38100" dir="2700000" algn="tl">
                  <a:srgbClr val="000000">
                    <a:alpha val="43137"/>
                  </a:srgbClr>
                </a:outerShdw>
              </a:effectLst>
            </a:rPr>
            <a:t>لإحتفاظ بزوار الموقع</a:t>
          </a:r>
          <a:r>
            <a:rPr lang="ar-EG" sz="2000" kern="1200" dirty="0" smtClean="0"/>
            <a:t> </a:t>
          </a:r>
          <a:endParaRPr lang="en-US" sz="2000" kern="1200" dirty="0"/>
        </a:p>
      </dsp:txBody>
      <dsp:txXfrm>
        <a:off x="586231" y="3372222"/>
        <a:ext cx="7460821" cy="57831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24961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20.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44450"/>
            <a:ext cx="119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33111" y="4060773"/>
            <a:ext cx="4886463" cy="461665"/>
          </a:xfrm>
          <a:prstGeom prst="rect">
            <a:avLst/>
          </a:prstGeom>
          <a:noFill/>
        </p:spPr>
        <p:txBody>
          <a:bodyPr wrap="square" rtlCol="0">
            <a:spAutoFit/>
          </a:bodyPr>
          <a:lstStyle/>
          <a:p>
            <a:r>
              <a:rPr lang="ar-EG" sz="2400" dirty="0" smtClean="0">
                <a:solidFill>
                  <a:schemeClr val="bg1"/>
                </a:solidFill>
                <a:latin typeface="Times New Roman" panose="02020603050405020304" pitchFamily="18" charset="0"/>
                <a:cs typeface="Times New Roman" panose="02020603050405020304" pitchFamily="18" charset="0"/>
              </a:rPr>
              <a:t>د.ميرهان محسن طنطاوي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8894" y="2439168"/>
            <a:ext cx="6292735" cy="923330"/>
          </a:xfrm>
          <a:prstGeom prst="rect">
            <a:avLst/>
          </a:prstGeom>
          <a:noFill/>
        </p:spPr>
        <p:txBody>
          <a:bodyPr wrap="square" rtlCol="0">
            <a:spAutoFit/>
          </a:bodyPr>
          <a:lstStyle/>
          <a:p>
            <a:r>
              <a:rPr lang="ar-EG" sz="5400" b="1" i="1" u="sng" dirty="0" smtClean="0">
                <a:solidFill>
                  <a:srgbClr val="00B0F0"/>
                </a:solidFill>
                <a:latin typeface="Times New Roman" panose="02020603050405020304" pitchFamily="18" charset="0"/>
                <a:cs typeface="Times New Roman" panose="02020603050405020304" pitchFamily="18" charset="0"/>
              </a:rPr>
              <a:t>نظريات العلاقات العامة </a:t>
            </a:r>
            <a:endParaRPr lang="en-US" sz="5400" b="1" i="1" u="sng"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89648" cy="400110"/>
          </a:xfrm>
          <a:prstGeom prst="rect">
            <a:avLst/>
          </a:prstGeom>
          <a:noFill/>
        </p:spPr>
        <p:txBody>
          <a:bodyPr wrap="none" rtlCol="0">
            <a:spAutoFit/>
          </a:bodyPr>
          <a:lstStyle/>
          <a:p>
            <a:r>
              <a:rPr lang="en-US" sz="2000" b="1" dirty="0" smtClean="0">
                <a:solidFill>
                  <a:schemeClr val="bg1"/>
                </a:solidFill>
                <a:latin typeface="Times New Roman" panose="02020603050405020304" pitchFamily="18" charset="0"/>
                <a:cs typeface="Times New Roman" panose="02020603050405020304" pitchFamily="18" charset="0"/>
              </a:rPr>
              <a:t>PRL (611)</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309917"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218437" y="3351710"/>
            <a:ext cx="6516528" cy="769441"/>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نظريات العلاقات العامة الإلكترونية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Lecture </a:t>
            </a:r>
            <a:r>
              <a:rPr lang="en-US" sz="2800" b="1" smtClean="0">
                <a:solidFill>
                  <a:schemeClr val="tx1"/>
                </a:solidFill>
                <a:latin typeface="Times New Roman" panose="02020603050405020304" pitchFamily="18" charset="0"/>
                <a:cs typeface="Times New Roman" panose="02020603050405020304" pitchFamily="18" charset="0"/>
              </a:rPr>
              <a:t>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د.ميرهان محسن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algn="ctr"/>
            <a:r>
              <a:rPr lang="ar-EG" sz="2400" dirty="0" smtClean="0">
                <a:solidFill>
                  <a:srgbClr val="00B0F0"/>
                </a:solidFill>
                <a:latin typeface="Times New Roman" panose="02020603050405020304" pitchFamily="18" charset="0"/>
                <a:cs typeface="Times New Roman" panose="02020603050405020304" pitchFamily="18" charset="0"/>
              </a:rPr>
              <a:t>إ</a:t>
            </a:r>
            <a:r>
              <a:rPr lang="ar-EG" sz="2800" b="1" dirty="0" smtClean="0">
                <a:solidFill>
                  <a:srgbClr val="00B0F0"/>
                </a:solidFill>
                <a:latin typeface="Times New Roman" panose="02020603050405020304" pitchFamily="18" charset="0"/>
                <a:cs typeface="Times New Roman" panose="02020603050405020304" pitchFamily="18" charset="0"/>
              </a:rPr>
              <a:t>عداد</a:t>
            </a:r>
            <a:r>
              <a:rPr lang="ar-EG" sz="2400" dirty="0" smtClean="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5738" y="248840"/>
            <a:ext cx="9001350" cy="1200329"/>
          </a:xfrm>
          <a:prstGeom prst="rect">
            <a:avLst/>
          </a:prstGeom>
          <a:noFill/>
        </p:spPr>
        <p:txBody>
          <a:bodyPr wrap="square" rtlCol="0">
            <a:spAutoFit/>
          </a:bodyPr>
          <a:lstStyle/>
          <a:p>
            <a:pPr lvl="0" algn="ctr" rtl="1">
              <a:defRPr/>
            </a:pPr>
            <a:r>
              <a:rPr kumimoji="0" lang="ar-EG" sz="4000" b="1" i="0" u="sng" strike="noStrike" kern="1200" cap="none" spc="0" normalizeH="0" baseline="0" noProof="0" dirty="0" smtClean="0">
                <a:ln>
                  <a:noFill/>
                </a:ln>
                <a:solidFill>
                  <a:schemeClr val="accent4">
                    <a:lumMod val="40000"/>
                    <a:lumOff val="60000"/>
                  </a:schemeClr>
                </a:solidFill>
                <a:uLnTx/>
                <a:uFillTx/>
                <a:latin typeface="Times New Roman" panose="02020603050405020304" pitchFamily="18" charset="0"/>
                <a:cs typeface="Times New Roman" panose="02020603050405020304" pitchFamily="18" charset="0"/>
              </a:rPr>
              <a:t>نظرية الإتصال الحواري</a:t>
            </a:r>
            <a:r>
              <a:rPr lang="en-US" sz="3200" b="1" u="sng" dirty="0">
                <a:solidFill>
                  <a:schemeClr val="accent4">
                    <a:lumMod val="40000"/>
                    <a:lumOff val="60000"/>
                  </a:schemeClr>
                </a:solidFill>
                <a:latin typeface="Times New Roman" panose="02020603050405020304" pitchFamily="18" charset="0"/>
                <a:cs typeface="Times New Roman" panose="02020603050405020304" pitchFamily="18" charset="0"/>
              </a:rPr>
              <a:t>Communication </a:t>
            </a:r>
            <a:r>
              <a:rPr lang="en-US" sz="3200" b="1" u="sng" dirty="0" err="1">
                <a:solidFill>
                  <a:schemeClr val="accent4">
                    <a:lumMod val="40000"/>
                    <a:lumOff val="60000"/>
                  </a:schemeClr>
                </a:solidFill>
                <a:latin typeface="Times New Roman" panose="02020603050405020304" pitchFamily="18" charset="0"/>
                <a:cs typeface="Times New Roman" panose="02020603050405020304" pitchFamily="18" charset="0"/>
              </a:rPr>
              <a:t>Dialouge</a:t>
            </a:r>
            <a:r>
              <a:rPr lang="en-US" sz="3200" b="1" u="sng" dirty="0">
                <a:solidFill>
                  <a:schemeClr val="accent4">
                    <a:lumMod val="40000"/>
                    <a:lumOff val="60000"/>
                  </a:schemeClr>
                </a:solidFill>
                <a:latin typeface="Times New Roman" panose="02020603050405020304" pitchFamily="18" charset="0"/>
                <a:cs typeface="Times New Roman" panose="02020603050405020304" pitchFamily="18" charset="0"/>
              </a:rPr>
              <a:t> </a:t>
            </a:r>
            <a:r>
              <a:rPr lang="en-US" sz="3200" b="1" u="sng" dirty="0" smtClean="0">
                <a:solidFill>
                  <a:schemeClr val="accent4">
                    <a:lumMod val="40000"/>
                    <a:lumOff val="60000"/>
                  </a:schemeClr>
                </a:solidFill>
                <a:latin typeface="Times New Roman" panose="02020603050405020304" pitchFamily="18" charset="0"/>
                <a:cs typeface="Times New Roman" panose="02020603050405020304" pitchFamily="18" charset="0"/>
              </a:rPr>
              <a:t>Theory</a:t>
            </a:r>
            <a:r>
              <a:rPr kumimoji="0" lang="ar-EG" sz="3200" b="1" i="0" u="sng" strike="noStrike" kern="1200" cap="none" spc="0" normalizeH="0" baseline="0" noProof="0" dirty="0" smtClean="0">
                <a:ln>
                  <a:noFill/>
                </a:ln>
                <a:solidFill>
                  <a:prstClr val="white"/>
                </a:solidFill>
                <a:uLnTx/>
                <a:uFillTx/>
                <a:latin typeface="Times New Roman" panose="02020603050405020304" pitchFamily="18" charset="0"/>
                <a:cs typeface="Times New Roman" panose="02020603050405020304" pitchFamily="18" charset="0"/>
              </a:rPr>
              <a:t> </a:t>
            </a:r>
            <a:endParaRPr kumimoji="0" lang="en-US" sz="3200" b="1" i="0" u="sng" strike="noStrike" kern="1200" cap="none" spc="0" normalizeH="0" baseline="0" noProof="0" dirty="0">
              <a:ln>
                <a:noFill/>
              </a:ln>
              <a:solidFill>
                <a:prstClr val="white"/>
              </a:solidFill>
              <a:uLnTx/>
              <a:uFillTx/>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43000" y="1843803"/>
            <a:ext cx="10242520" cy="3539430"/>
          </a:xfrm>
          <a:prstGeom prst="rect">
            <a:avLst/>
          </a:prstGeom>
          <a:noFill/>
        </p:spPr>
        <p:txBody>
          <a:bodyPr wrap="square" rtlCol="0">
            <a:spAutoFit/>
          </a:bodyPr>
          <a:lstStyle/>
          <a:p>
            <a:pPr lvl="0" algn="just" rtl="1"/>
            <a:r>
              <a:rPr lang="ar-EG" sz="2800" dirty="0">
                <a:solidFill>
                  <a:srgbClr val="2D3956"/>
                </a:solidFill>
                <a:latin typeface="Times New Roman" panose="02020603050405020304" pitchFamily="18" charset="0"/>
                <a:cs typeface="Times New Roman" panose="02020603050405020304" pitchFamily="18" charset="0"/>
              </a:rPr>
              <a:t>تعد نظرية الحوار </a:t>
            </a:r>
            <a:r>
              <a:rPr lang="ar-EG" sz="2800" dirty="0" smtClean="0">
                <a:solidFill>
                  <a:srgbClr val="2D3956"/>
                </a:solidFill>
                <a:latin typeface="Times New Roman" panose="02020603050405020304" pitchFamily="18" charset="0"/>
                <a:cs typeface="Times New Roman" panose="02020603050405020304" pitchFamily="18" charset="0"/>
              </a:rPr>
              <a:t>؛ الجانب </a:t>
            </a:r>
            <a:r>
              <a:rPr lang="ar-EG" sz="2800" dirty="0">
                <a:solidFill>
                  <a:srgbClr val="2D3956"/>
                </a:solidFill>
                <a:latin typeface="Times New Roman" panose="02020603050405020304" pitchFamily="18" charset="0"/>
                <a:cs typeface="Times New Roman" panose="02020603050405020304" pitchFamily="18" charset="0"/>
              </a:rPr>
              <a:t>المطور للنموذج الرابع من نماذج جرونج أي أنها تدعم رؤية أن العلاقات العامة الحقيقية لا </a:t>
            </a:r>
            <a:r>
              <a:rPr lang="ar-EG" sz="2800" dirty="0" smtClean="0">
                <a:solidFill>
                  <a:srgbClr val="2D3956"/>
                </a:solidFill>
                <a:latin typeface="Times New Roman" panose="02020603050405020304" pitchFamily="18" charset="0"/>
                <a:cs typeface="Times New Roman" panose="02020603050405020304" pitchFamily="18" charset="0"/>
              </a:rPr>
              <a:t>تتحقق ،  </a:t>
            </a:r>
            <a:r>
              <a:rPr lang="ar-EG" sz="2800" dirty="0">
                <a:solidFill>
                  <a:srgbClr val="2D3956"/>
                </a:solidFill>
                <a:latin typeface="Times New Roman" panose="02020603050405020304" pitchFamily="18" charset="0"/>
                <a:cs typeface="Times New Roman" panose="02020603050405020304" pitchFamily="18" charset="0"/>
              </a:rPr>
              <a:t>إلا إذا وصلت المنظمة إلى مستوى الاتصال المتماثل والمفتوح في اتجاهين.</a:t>
            </a:r>
          </a:p>
          <a:p>
            <a:pPr lvl="0" algn="just" rtl="1"/>
            <a:r>
              <a:rPr lang="ar-EG" sz="2800" dirty="0">
                <a:solidFill>
                  <a:srgbClr val="2D3956"/>
                </a:solidFill>
                <a:latin typeface="Times New Roman" panose="02020603050405020304" pitchFamily="18" charset="0"/>
                <a:cs typeface="Times New Roman" panose="02020603050405020304" pitchFamily="18" charset="0"/>
              </a:rPr>
              <a:t>وهي من النظريات التي تناول اتجاهاتها عدد من خبراء العلاقات العامة والباحثين فيها، أمثال بيرسون وكنت وتايلور، وهي نظرية تدعم </a:t>
            </a:r>
            <a:r>
              <a:rPr lang="ar-EG" sz="2800" dirty="0" smtClean="0">
                <a:solidFill>
                  <a:srgbClr val="2D3956"/>
                </a:solidFill>
                <a:latin typeface="Times New Roman" panose="02020603050405020304" pitchFamily="18" charset="0"/>
                <a:cs typeface="Times New Roman" panose="02020603050405020304" pitchFamily="18" charset="0"/>
              </a:rPr>
              <a:t>إستتثمارالعلاقات </a:t>
            </a:r>
            <a:r>
              <a:rPr lang="ar-EG" sz="2800" dirty="0">
                <a:solidFill>
                  <a:srgbClr val="2D3956"/>
                </a:solidFill>
                <a:latin typeface="Times New Roman" panose="02020603050405020304" pitchFamily="18" charset="0"/>
                <a:cs typeface="Times New Roman" panose="02020603050405020304" pitchFamily="18" charset="0"/>
              </a:rPr>
              <a:t>العامة للمواقع الإلكترونية ومنها انطلقت لتدعم المستحدثات الأخرى والتي تمتاز بالتفاعلية وتتيح للمنظمة وجمهورها على حد سواء أن يتبادلان الآراء والمقترحات والرؤى، فهي تقوم على مصلحة الطرفين.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39805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89000" y="16462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43000" y="1952040"/>
            <a:ext cx="10558720" cy="1643527"/>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ar-EG" sz="2800" b="1" dirty="0" smtClean="0">
                <a:solidFill>
                  <a:srgbClr val="202124"/>
                </a:solidFill>
                <a:latin typeface="Google Sans"/>
              </a:rPr>
              <a:t>نظرية </a:t>
            </a:r>
            <a:r>
              <a:rPr lang="ar-EG" sz="2800" b="1" dirty="0">
                <a:solidFill>
                  <a:srgbClr val="202124"/>
                </a:solidFill>
                <a:latin typeface="Google Sans"/>
              </a:rPr>
              <a:t>الاتصال الحواري عبر الإنترنت </a:t>
            </a:r>
            <a:r>
              <a:rPr lang="ar-EG" sz="2800" dirty="0">
                <a:solidFill>
                  <a:srgbClr val="202124"/>
                </a:solidFill>
                <a:latin typeface="Google Sans"/>
              </a:rPr>
              <a:t>التي </a:t>
            </a:r>
            <a:r>
              <a:rPr lang="ar-EG" sz="2800" dirty="0">
                <a:solidFill>
                  <a:srgbClr val="040C28"/>
                </a:solidFill>
                <a:latin typeface="Google Sans"/>
              </a:rPr>
              <a:t>تقدم إطارا نظريا يتضمن مباديء حوارية لتسهيل بناء علاقة بين المنظمة وجماهيرها عبر شبكة الإنترنت</a:t>
            </a:r>
            <a:r>
              <a:rPr lang="ar-EG" sz="2800" dirty="0">
                <a:solidFill>
                  <a:srgbClr val="202124"/>
                </a:solidFill>
                <a:latin typeface="Google Sans"/>
              </a:rPr>
              <a:t>، وذلك من خلال خمسة مبادئ أساسية لبناء علاقة مزدوجة الاتجاه وثنائية بينهما، </a:t>
            </a:r>
            <a:r>
              <a:rPr lang="ar-EG" sz="2800" b="1" dirty="0">
                <a:solidFill>
                  <a:srgbClr val="202124"/>
                </a:solidFill>
                <a:latin typeface="Google Sans"/>
              </a:rPr>
              <a:t>وتتمثل هذه المبادئ، الحوارية </a:t>
            </a:r>
            <a:r>
              <a:rPr lang="ar-EG" sz="2800" dirty="0">
                <a:solidFill>
                  <a:srgbClr val="202124"/>
                </a:solidFill>
                <a:latin typeface="Google Sans"/>
              </a:rPr>
              <a:t>في سهولة استخدام الموقع والتجول بداخله، وفائدة المعلومات، ...</a:t>
            </a:r>
            <a:endParaRPr kumimoji="0" lang="ar-EG" sz="2800" i="0" u="none" strike="noStrike" kern="1200" cap="none" spc="0" normalizeH="0" baseline="0" noProof="0" dirty="0">
              <a:ln>
                <a:noFill/>
              </a:ln>
              <a:solidFill>
                <a:prstClr val="black"/>
              </a:solidFill>
              <a:effectLst/>
              <a:uLnTx/>
              <a:uFillTx/>
              <a:latin typeface="Calibri" panose="020F0502020204030204"/>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929571" y="3595568"/>
            <a:ext cx="4793312" cy="2421054"/>
          </a:xfrm>
          <a:prstGeom prst="rect">
            <a:avLst/>
          </a:prstGeom>
        </p:spPr>
      </p:pic>
    </p:spTree>
    <p:extLst>
      <p:ext uri="{BB962C8B-B14F-4D97-AF65-F5344CB8AC3E}">
        <p14:creationId xmlns:p14="http://schemas.microsoft.com/office/powerpoint/2010/main" val="968899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89000" y="16462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43000" y="2012455"/>
            <a:ext cx="10558720" cy="2806922"/>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ar-EG" sz="2800" dirty="0" smtClean="0">
                <a:solidFill>
                  <a:prstClr val="black"/>
                </a:solidFill>
              </a:rPr>
              <a:t>جميع </a:t>
            </a:r>
            <a:r>
              <a:rPr lang="ar-EG" sz="2800" dirty="0">
                <a:solidFill>
                  <a:prstClr val="black"/>
                </a:solidFill>
              </a:rPr>
              <a:t>أعضاء المنظمة الذين يتواصلون مع الجمهور يجب أن يكون من الراغبين في الانضمام في الحوار. ومن المهارات اللازمة لتحقيق التواصل الحواري: الاستماع، والتعاطف، والقدرة على تأطير القضايا ضمن الأطر المحلية والوطنية والدولية، والقدرة على تحديد أرضية مشتركة بين الطرفين، مستحضراً الأهداف على المدى الطويل بدلا من الأهداف على المدى القصير، بحثاً عن مجموعات خارجية أو أفراد بوجهات نظر مخالفة، والتعرف على مجموعة الآراء المتنوعة الداخلية والخارجية بشأن قضايا السياسة العامة للمؤسسة</a:t>
            </a:r>
            <a:r>
              <a:rPr lang="ar-EG" sz="2800" dirty="0" smtClean="0">
                <a:solidFill>
                  <a:prstClr val="black"/>
                </a:solidFill>
              </a:rPr>
              <a:t>.</a:t>
            </a:r>
            <a:endParaRPr lang="ar-EG" sz="28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891085" y="845184"/>
            <a:ext cx="6784230" cy="590931"/>
          </a:xfrm>
          <a:prstGeom prst="rect">
            <a:avLst/>
          </a:prstGeom>
        </p:spPr>
        <p:txBody>
          <a:bodyPr wrap="none">
            <a:spAutoFit/>
          </a:bodyPr>
          <a:lstStyle/>
          <a:p>
            <a:pPr marL="228600" lvl="0" indent="-228600" algn="just" rtl="1">
              <a:lnSpc>
                <a:spcPct val="90000"/>
              </a:lnSpc>
              <a:spcBef>
                <a:spcPts val="1000"/>
              </a:spcBef>
              <a:buFont typeface="Arial" panose="020B0604020202020204" pitchFamily="34" charset="0"/>
              <a:buChar char="•"/>
            </a:pPr>
            <a:r>
              <a:rPr lang="ar-EG" sz="3600" b="1" u="sng" dirty="0">
                <a:solidFill>
                  <a:schemeClr val="accent4">
                    <a:lumMod val="40000"/>
                    <a:lumOff val="60000"/>
                  </a:schemeClr>
                </a:solidFill>
              </a:rPr>
              <a:t>المهارات اللازمة لتحقيق التواصل الحواري</a:t>
            </a:r>
          </a:p>
        </p:txBody>
      </p:sp>
    </p:spTree>
    <p:extLst>
      <p:ext uri="{BB962C8B-B14F-4D97-AF65-F5344CB8AC3E}">
        <p14:creationId xmlns:p14="http://schemas.microsoft.com/office/powerpoint/2010/main" val="2991316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19084"/>
            <a:ext cx="11107688" cy="4536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6336" y="2017780"/>
            <a:ext cx="10649575" cy="2677656"/>
          </a:xfrm>
          <a:prstGeom prst="rect">
            <a:avLst/>
          </a:prstGeom>
          <a:noFill/>
        </p:spPr>
        <p:txBody>
          <a:bodyPr wrap="square" rtlCol="0">
            <a:spAutoFit/>
          </a:bodyPr>
          <a:lstStyle/>
          <a:p>
            <a:pPr lvl="0" algn="just" rtl="1"/>
            <a:r>
              <a:rPr lang="ar-EG" sz="2800" dirty="0">
                <a:solidFill>
                  <a:srgbClr val="2D3956"/>
                </a:solidFill>
                <a:latin typeface="Times New Roman" panose="02020603050405020304" pitchFamily="18" charset="0"/>
                <a:cs typeface="Times New Roman" panose="02020603050405020304" pitchFamily="18" charset="0"/>
              </a:rPr>
              <a:t>كما </a:t>
            </a:r>
            <a:r>
              <a:rPr lang="ar-EG" sz="2800" dirty="0" smtClean="0">
                <a:solidFill>
                  <a:srgbClr val="2D3956"/>
                </a:solidFill>
                <a:latin typeface="Times New Roman" panose="02020603050405020304" pitchFamily="18" charset="0"/>
                <a:cs typeface="Times New Roman" panose="02020603050405020304" pitchFamily="18" charset="0"/>
              </a:rPr>
              <a:t>أشار </a:t>
            </a:r>
            <a:r>
              <a:rPr lang="ar-EG" sz="2800" dirty="0">
                <a:solidFill>
                  <a:srgbClr val="2D3956"/>
                </a:solidFill>
                <a:latin typeface="Times New Roman" panose="02020603050405020304" pitchFamily="18" charset="0"/>
                <a:cs typeface="Times New Roman" panose="02020603050405020304" pitchFamily="18" charset="0"/>
              </a:rPr>
              <a:t>كينت وتايلور (2002) أيضا إلى أن الاتصال الحواري يزيد من </a:t>
            </a:r>
            <a:r>
              <a:rPr lang="ar-EG" sz="2800" dirty="0" smtClean="0">
                <a:solidFill>
                  <a:srgbClr val="2D3956"/>
                </a:solidFill>
                <a:latin typeface="Times New Roman" panose="02020603050405020304" pitchFamily="18" charset="0"/>
                <a:cs typeface="Times New Roman" panose="02020603050405020304" pitchFamily="18" charset="0"/>
              </a:rPr>
              <a:t>إحتمالية </a:t>
            </a:r>
            <a:r>
              <a:rPr lang="ar-EG" sz="2800" dirty="0">
                <a:solidFill>
                  <a:srgbClr val="2D3956"/>
                </a:solidFill>
                <a:latin typeface="Times New Roman" panose="02020603050405020304" pitchFamily="18" charset="0"/>
                <a:cs typeface="Times New Roman" panose="02020603050405020304" pitchFamily="18" charset="0"/>
              </a:rPr>
              <a:t>أن الجمهور والمنظمة سيفهم بعضهم بعضاً بشكل أفضل وسيكون لديهما قواعد أساسية للاتصال، وأنه لابد من خطوات عملية يمكن للمنظمات أن تتخذها لتعزيز التزامهما بالحوار.</a:t>
            </a:r>
          </a:p>
          <a:p>
            <a:pPr lvl="0" algn="just" rtl="1"/>
            <a:r>
              <a:rPr lang="ar-EG" sz="2800" u="sng" dirty="0">
                <a:solidFill>
                  <a:srgbClr val="2D3956"/>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ومن الأمثلة على </a:t>
            </a:r>
            <a:r>
              <a:rPr lang="ar-EG" sz="2800" dirty="0">
                <a:solidFill>
                  <a:srgbClr val="2D3956"/>
                </a:solidFill>
                <a:latin typeface="Times New Roman" panose="02020603050405020304" pitchFamily="18" charset="0"/>
                <a:cs typeface="Times New Roman" panose="02020603050405020304" pitchFamily="18" charset="0"/>
              </a:rPr>
              <a:t>ذلك </a:t>
            </a:r>
            <a:r>
              <a:rPr lang="ar-EG" sz="2800" dirty="0" smtClean="0">
                <a:solidFill>
                  <a:srgbClr val="2D3956"/>
                </a:solidFill>
                <a:latin typeface="Times New Roman" panose="02020603050405020304" pitchFamily="18" charset="0"/>
                <a:cs typeface="Times New Roman" panose="02020603050405020304" pitchFamily="18" charset="0"/>
              </a:rPr>
              <a:t>إستخدام </a:t>
            </a:r>
            <a:r>
              <a:rPr lang="ar-EG" sz="2800" dirty="0">
                <a:solidFill>
                  <a:srgbClr val="2D3956"/>
                </a:solidFill>
                <a:latin typeface="Times New Roman" panose="02020603050405020304" pitchFamily="18" charset="0"/>
                <a:cs typeface="Times New Roman" panose="02020603050405020304" pitchFamily="18" charset="0"/>
              </a:rPr>
              <a:t>البريد الإلكتروني، وعناوين الويب، وأرقام الهاتف المجاني، والعناوين التنظيمية بشكل بارز في الإعلانات، وفي مجلات ومنشورات المنظمة، وجميع المراسلات التي تعرض في المحافل </a:t>
            </a:r>
            <a:r>
              <a:rPr lang="ar-EG" sz="2800" dirty="0" smtClean="0">
                <a:solidFill>
                  <a:srgbClr val="2D3956"/>
                </a:solidFill>
                <a:latin typeface="Times New Roman" panose="02020603050405020304" pitchFamily="18" charset="0"/>
                <a:cs typeface="Times New Roman" panose="02020603050405020304" pitchFamily="18" charset="0"/>
              </a:rPr>
              <a:t>العامة.</a:t>
            </a:r>
            <a:endParaRPr lang="ar-EG"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28896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05132" y="1552160"/>
            <a:ext cx="11181430" cy="45447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537596"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1624111" y="737019"/>
            <a:ext cx="607089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المباديء الخمسة للحوار(كينت </a:t>
            </a:r>
            <a:r>
              <a:rPr kumimoji="0" lang="ar-EG" sz="3600" b="1" i="0" u="sng" strike="noStrike" kern="1200" cap="none" spc="0" normalizeH="0" baseline="0" noProof="0" dirty="0" smtClean="0">
                <a:ln>
                  <a:noFill/>
                </a:ln>
                <a:solidFill>
                  <a:srgbClr val="FFC000">
                    <a:lumMod val="40000"/>
                    <a:lumOff val="60000"/>
                  </a:srgbClr>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وتايلور)</a:t>
            </a:r>
            <a:endParaRPr kumimoji="0" lang="en-US" sz="3600" b="0" i="0" u="sng"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4" name="Diagram 3"/>
          <p:cNvGraphicFramePr/>
          <p:nvPr>
            <p:extLst>
              <p:ext uri="{D42A27DB-BD31-4B8C-83A1-F6EECF244321}">
                <p14:modId xmlns:p14="http://schemas.microsoft.com/office/powerpoint/2010/main" val="83819704"/>
              </p:ext>
            </p:extLst>
          </p:nvPr>
        </p:nvGraphicFramePr>
        <p:xfrm>
          <a:off x="804041" y="1687192"/>
          <a:ext cx="10783612" cy="4578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urved Left Arrow 8"/>
          <p:cNvSpPr/>
          <p:nvPr/>
        </p:nvSpPr>
        <p:spPr>
          <a:xfrm>
            <a:off x="9002110" y="2873557"/>
            <a:ext cx="725213" cy="808651"/>
          </a:xfrm>
          <a:prstGeom prst="curvedLeftArrow">
            <a:avLst>
              <a:gd name="adj1" fmla="val 25000"/>
              <a:gd name="adj2" fmla="val 4776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Curved Left Arrow 9"/>
          <p:cNvSpPr/>
          <p:nvPr/>
        </p:nvSpPr>
        <p:spPr>
          <a:xfrm>
            <a:off x="9002110" y="3789965"/>
            <a:ext cx="725214" cy="867103"/>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3" name="Picture 12"/>
          <p:cNvPicPr>
            <a:picLocks noChangeAspect="1"/>
          </p:cNvPicPr>
          <p:nvPr/>
        </p:nvPicPr>
        <p:blipFill>
          <a:blip r:embed="rId8"/>
          <a:stretch>
            <a:fillRect/>
          </a:stretch>
        </p:blipFill>
        <p:spPr>
          <a:xfrm>
            <a:off x="8939049" y="1943902"/>
            <a:ext cx="743776" cy="816935"/>
          </a:xfrm>
          <a:prstGeom prst="rect">
            <a:avLst/>
          </a:prstGeom>
        </p:spPr>
      </p:pic>
      <p:pic>
        <p:nvPicPr>
          <p:cNvPr id="14" name="Picture 13"/>
          <p:cNvPicPr>
            <a:picLocks noChangeAspect="1"/>
          </p:cNvPicPr>
          <p:nvPr/>
        </p:nvPicPr>
        <p:blipFill>
          <a:blip r:embed="rId9"/>
          <a:stretch>
            <a:fillRect/>
          </a:stretch>
        </p:blipFill>
        <p:spPr>
          <a:xfrm>
            <a:off x="8939049" y="4724584"/>
            <a:ext cx="743776" cy="883997"/>
          </a:xfrm>
          <a:prstGeom prst="rect">
            <a:avLst/>
          </a:prstGeom>
        </p:spPr>
      </p:pic>
    </p:spTree>
    <p:extLst>
      <p:ext uri="{BB962C8B-B14F-4D97-AF65-F5344CB8AC3E}">
        <p14:creationId xmlns:p14="http://schemas.microsoft.com/office/powerpoint/2010/main" val="1761249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4400" y="2209220"/>
            <a:ext cx="10151140" cy="2602764"/>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200" b="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1</a:t>
            </a:r>
            <a:r>
              <a:rPr kumimoji="0" lang="ar-EG" sz="3200" b="1" i="1" u="sng" strike="noStrike" kern="1200" cap="none" spc="0" normalizeH="0" baseline="0" noProof="0" dirty="0" smtClean="0">
                <a:ln>
                  <a:noFill/>
                </a:ln>
                <a:solidFill>
                  <a:srgbClr val="4472C4"/>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 تشجيع فرص الاتصال التفاعلي " حلقة الحوار"</a:t>
            </a:r>
            <a:r>
              <a:rPr kumimoji="0" lang="en-US" sz="3200" b="1" i="1" u="sng" strike="noStrike" kern="1200" cap="none" spc="0" normalizeH="0" baseline="0" noProof="0" dirty="0" smtClean="0">
                <a:ln>
                  <a:noFill/>
                </a:ln>
                <a:solidFill>
                  <a:srgbClr val="4472C4"/>
                </a:solidFill>
                <a:effectLst>
                  <a:outerShdw blurRad="38100" dist="38100" dir="2700000" algn="tl">
                    <a:srgbClr val="000000">
                      <a:alpha val="43137"/>
                    </a:srgbClr>
                  </a:outerShdw>
                </a:effectLst>
                <a:uLnTx/>
                <a:uFillTx/>
                <a:latin typeface="Calibri" panose="020F0502020204030204"/>
                <a:ea typeface="+mn-ea"/>
                <a:cs typeface="+mn-cs"/>
              </a:rPr>
              <a:t>Loop Dialogic The: </a:t>
            </a:r>
            <a:endParaRPr kumimoji="0" lang="ar-EG" sz="3200" b="1" i="1" u="sng" strike="noStrike" kern="1200" cap="none" spc="0" normalizeH="0" baseline="0" noProof="0" dirty="0" smtClean="0">
              <a:ln>
                <a:noFill/>
              </a:ln>
              <a:solidFill>
                <a:srgbClr val="4472C4"/>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تتمثل </a:t>
            </a:r>
            <a:r>
              <a:rPr kumimoji="0" lang="ar-EG"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إحدى فوائد التكنولوجيا الحديثة في </a:t>
            </a:r>
            <a:r>
              <a:rPr kumimoji="0" lang="ar-EG"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أنها </a:t>
            </a:r>
            <a:r>
              <a:rPr kumimoji="0" lang="ar-EG"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تسمح بتضمين التغذية المرتدة من الجمهور ضمن أساليب </a:t>
            </a:r>
            <a:r>
              <a:rPr kumimoji="0" lang="ar-EG"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العلاقات  </a:t>
            </a:r>
            <a:r>
              <a:rPr kumimoji="0" lang="ar-EG"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العامة ، وبالتالي فإن الحصول على التغذية المرتدة هي </a:t>
            </a:r>
            <a:r>
              <a:rPr kumimoji="0" lang="ar-EG"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نقطة إنطلاق مناسبة </a:t>
            </a:r>
            <a:r>
              <a:rPr kumimoji="0" lang="ar-EG"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للتواصل الحواري بين المنظمة والجماهير </a:t>
            </a:r>
            <a:r>
              <a:rPr kumimoji="0" lang="ar-EG"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 الأساسية ، إذ </a:t>
            </a:r>
            <a:r>
              <a:rPr kumimoji="0" lang="ar-EG"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تسمح الحلقة الحوارية للجمهور </a:t>
            </a:r>
            <a:r>
              <a:rPr kumimoji="0" lang="ar-EG"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بالإستعلام  </a:t>
            </a:r>
            <a:r>
              <a:rPr kumimoji="0" lang="ar-EG"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عن المنظمات ، </a:t>
            </a:r>
            <a:r>
              <a:rPr kumimoji="0" lang="ar-EG"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والأهم  </a:t>
            </a:r>
            <a:r>
              <a:rPr kumimoji="0" lang="ar-EG"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من ذلك أنها توفر للمنظمات الفرصة للرد على </a:t>
            </a:r>
            <a:r>
              <a:rPr kumimoji="0" lang="ar-EG"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 الأسئلة والمخاوف والمشكلات.</a:t>
            </a:r>
            <a:endParaRPr kumimoji="0" lang="ar-EG"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1624111" y="737019"/>
            <a:ext cx="607089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المباديء الخمسة للحوار(كينت </a:t>
            </a:r>
            <a:r>
              <a:rPr kumimoji="0" lang="ar-EG" sz="3600" b="1" i="0" u="sng" strike="noStrike" kern="1200" cap="none" spc="0" normalizeH="0" baseline="0" noProof="0" dirty="0" smtClean="0">
                <a:ln>
                  <a:noFill/>
                </a:ln>
                <a:solidFill>
                  <a:srgbClr val="FFC000">
                    <a:lumMod val="40000"/>
                    <a:lumOff val="60000"/>
                  </a:srgbClr>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وتايلور)</a:t>
            </a:r>
            <a:endParaRPr kumimoji="0" lang="en-US" sz="3600" b="0"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6141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1485" y="1212844"/>
            <a:ext cx="10812720" cy="504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88141" y="1212844"/>
            <a:ext cx="9999407" cy="3610395"/>
          </a:xfrm>
          <a:prstGeom prst="rect">
            <a:avLst/>
          </a:prstGeom>
          <a:noFill/>
        </p:spPr>
        <p:txBody>
          <a:bodyPr wrap="square" rtlCol="0">
            <a:spAutoFit/>
          </a:bodyPr>
          <a:lstStyle/>
          <a:p>
            <a:pPr algn="ctr" rtl="1">
              <a:lnSpc>
                <a:spcPct val="90000"/>
              </a:lnSpc>
              <a:spcBef>
                <a:spcPts val="1000"/>
              </a:spcBef>
            </a:pPr>
            <a:r>
              <a:rPr lang="ar-EG" sz="2800" b="1" u="sng" dirty="0" smtClean="0">
                <a:solidFill>
                  <a:schemeClr val="accent1"/>
                </a:solidFill>
                <a:effectLst>
                  <a:outerShdw blurRad="38100" dist="38100" dir="2700000" algn="tl">
                    <a:srgbClr val="000000">
                      <a:alpha val="43137"/>
                    </a:srgbClr>
                  </a:outerShdw>
                </a:effectLst>
              </a:rPr>
              <a:t>2-</a:t>
            </a:r>
            <a:r>
              <a:rPr lang="ar-EG" sz="3200" b="1" u="sng" dirty="0">
                <a:solidFill>
                  <a:schemeClr val="accent1"/>
                </a:solidFill>
                <a:effectLst>
                  <a:outerShdw blurRad="38100" dist="38100" dir="2700000" algn="tl">
                    <a:srgbClr val="000000">
                      <a:alpha val="43137"/>
                    </a:srgbClr>
                  </a:outerShdw>
                </a:effectLst>
              </a:rPr>
              <a:t> </a:t>
            </a:r>
            <a:r>
              <a:rPr lang="ar-EG" sz="3200" b="1" u="sng" dirty="0" smtClean="0">
                <a:solidFill>
                  <a:schemeClr val="accent1"/>
                </a:solidFill>
                <a:effectLst>
                  <a:outerShdw blurRad="38100" dist="38100" dir="2700000" algn="tl">
                    <a:srgbClr val="000000">
                      <a:alpha val="43137"/>
                    </a:srgbClr>
                  </a:outerShdw>
                </a:effectLst>
              </a:rPr>
              <a:t>تقديم </a:t>
            </a:r>
            <a:r>
              <a:rPr lang="ar-EG" sz="3200" b="1" u="sng" dirty="0">
                <a:solidFill>
                  <a:schemeClr val="accent1"/>
                </a:solidFill>
                <a:effectLst>
                  <a:outerShdw blurRad="38100" dist="38100" dir="2700000" algn="tl">
                    <a:srgbClr val="000000">
                      <a:alpha val="43137"/>
                    </a:srgbClr>
                  </a:outerShdw>
                </a:effectLst>
              </a:rPr>
              <a:t>معلومات مفيدة لجمهور </a:t>
            </a:r>
            <a:r>
              <a:rPr lang="ar-EG" sz="3200" b="1" u="sng" dirty="0" smtClean="0">
                <a:solidFill>
                  <a:schemeClr val="accent1"/>
                </a:solidFill>
                <a:effectLst>
                  <a:outerShdw blurRad="38100" dist="38100" dir="2700000" algn="tl">
                    <a:srgbClr val="000000">
                      <a:alpha val="43137"/>
                    </a:srgbClr>
                  </a:outerShdw>
                </a:effectLst>
              </a:rPr>
              <a:t>الموقع</a:t>
            </a:r>
          </a:p>
          <a:p>
            <a:pPr algn="ctr">
              <a:lnSpc>
                <a:spcPct val="90000"/>
              </a:lnSpc>
              <a:spcBef>
                <a:spcPts val="1000"/>
              </a:spcBef>
            </a:pPr>
            <a:r>
              <a:rPr lang="en-US" sz="3200" b="1" u="sng" dirty="0" smtClean="0">
                <a:solidFill>
                  <a:schemeClr val="accent1"/>
                </a:solidFill>
                <a:effectLst>
                  <a:outerShdw blurRad="38100" dist="38100" dir="2700000" algn="tl">
                    <a:srgbClr val="000000">
                      <a:alpha val="43137"/>
                    </a:srgbClr>
                  </a:outerShdw>
                </a:effectLst>
              </a:rPr>
              <a:t>The</a:t>
            </a:r>
            <a:r>
              <a:rPr lang="ar-EG" sz="3200" b="1" u="sng" dirty="0" smtClean="0">
                <a:solidFill>
                  <a:schemeClr val="accent1"/>
                </a:solidFill>
                <a:effectLst>
                  <a:outerShdw blurRad="38100" dist="38100" dir="2700000" algn="tl">
                    <a:srgbClr val="000000">
                      <a:alpha val="43137"/>
                    </a:srgbClr>
                  </a:outerShdw>
                </a:effectLst>
              </a:rPr>
              <a:t> </a:t>
            </a:r>
            <a:r>
              <a:rPr lang="en-US" sz="3200" b="1" u="sng" dirty="0" smtClean="0">
                <a:solidFill>
                  <a:schemeClr val="accent1"/>
                </a:solidFill>
                <a:effectLst>
                  <a:outerShdw blurRad="38100" dist="38100" dir="2700000" algn="tl">
                    <a:srgbClr val="000000">
                      <a:alpha val="43137"/>
                    </a:srgbClr>
                  </a:outerShdw>
                </a:effectLst>
              </a:rPr>
              <a:t>Information </a:t>
            </a:r>
            <a:r>
              <a:rPr lang="en-US" sz="3200" b="1" u="sng" dirty="0">
                <a:solidFill>
                  <a:schemeClr val="accent1"/>
                </a:solidFill>
                <a:effectLst>
                  <a:outerShdw blurRad="38100" dist="38100" dir="2700000" algn="tl">
                    <a:srgbClr val="000000">
                      <a:alpha val="43137"/>
                    </a:srgbClr>
                  </a:outerShdw>
                </a:effectLst>
              </a:rPr>
              <a:t>of Usefulness </a:t>
            </a:r>
            <a:endParaRPr lang="ar-EG" sz="3200" b="1" u="sng" dirty="0" smtClean="0">
              <a:solidFill>
                <a:schemeClr val="accent1"/>
              </a:solidFill>
              <a:effectLst>
                <a:outerShdw blurRad="38100" dist="38100" dir="2700000" algn="tl">
                  <a:srgbClr val="000000">
                    <a:alpha val="43137"/>
                  </a:srgbClr>
                </a:outerShdw>
              </a:effectLst>
            </a:endParaRPr>
          </a:p>
          <a:p>
            <a:pPr lvl="0" algn="just" rtl="1">
              <a:lnSpc>
                <a:spcPct val="90000"/>
              </a:lnSpc>
              <a:spcBef>
                <a:spcPts val="1000"/>
              </a:spcBef>
            </a:pPr>
            <a:r>
              <a:rPr lang="ar-EG" sz="3200" dirty="0" smtClean="0">
                <a:solidFill>
                  <a:prstClr val="black"/>
                </a:solidFill>
              </a:rPr>
              <a:t>يتمثل </a:t>
            </a:r>
            <a:r>
              <a:rPr lang="ar-EG" sz="3200" dirty="0">
                <a:solidFill>
                  <a:prstClr val="black"/>
                </a:solidFill>
              </a:rPr>
              <a:t>الشرط الثاني </a:t>
            </a:r>
            <a:r>
              <a:rPr lang="ar-EG" sz="3200" dirty="0" smtClean="0">
                <a:solidFill>
                  <a:prstClr val="black"/>
                </a:solidFill>
              </a:rPr>
              <a:t>لإقامة علاقات حوارية </a:t>
            </a:r>
            <a:r>
              <a:rPr lang="ar-EG" sz="3200" dirty="0">
                <a:solidFill>
                  <a:prstClr val="black"/>
                </a:solidFill>
              </a:rPr>
              <a:t>مع الجماهير عبر الموقع </a:t>
            </a:r>
            <a:r>
              <a:rPr lang="ar-EG" sz="3200" dirty="0" smtClean="0">
                <a:solidFill>
                  <a:prstClr val="black"/>
                </a:solidFill>
              </a:rPr>
              <a:t>الإلكتروني؛  </a:t>
            </a:r>
            <a:r>
              <a:rPr lang="ar-EG" sz="3200" dirty="0">
                <a:solidFill>
                  <a:prstClr val="black"/>
                </a:solidFill>
              </a:rPr>
              <a:t>في أن تكون المعلومات التي يقدمها الموقع ذات فائدة لجمهور الموقع ، حيث يجب أن يبذل القائمون على المواقع </a:t>
            </a:r>
            <a:r>
              <a:rPr lang="ar-EG" sz="3200" dirty="0" smtClean="0">
                <a:solidFill>
                  <a:prstClr val="black"/>
                </a:solidFill>
              </a:rPr>
              <a:t>جهداً لتضمين </a:t>
            </a:r>
            <a:r>
              <a:rPr lang="ar-EG" sz="3200" dirty="0">
                <a:solidFill>
                  <a:prstClr val="black"/>
                </a:solidFill>
              </a:rPr>
              <a:t>معلومات ذات قيمة لكافة </a:t>
            </a:r>
            <a:r>
              <a:rPr lang="ar-EG" sz="3200" dirty="0" smtClean="0">
                <a:solidFill>
                  <a:prstClr val="black"/>
                </a:solidFill>
              </a:rPr>
              <a:t>الجماهير.</a:t>
            </a:r>
            <a:endParaRPr lang="en-US" sz="3200" dirty="0">
              <a:solidFill>
                <a:prstClr val="black"/>
              </a:solidFill>
            </a:endParaRPr>
          </a:p>
          <a:p>
            <a:pPr lvl="0" algn="just" rtl="1">
              <a:lnSpc>
                <a:spcPct val="90000"/>
              </a:lnSpc>
              <a:spcBef>
                <a:spcPts val="1000"/>
              </a:spcBef>
            </a:pPr>
            <a:endParaRPr lang="en-US" sz="3200" b="1"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581484" y="4124924"/>
            <a:ext cx="5377882" cy="2038350"/>
          </a:xfrm>
          <a:prstGeom prst="rect">
            <a:avLst/>
          </a:prstGeom>
        </p:spPr>
      </p:pic>
    </p:spTree>
    <p:extLst>
      <p:ext uri="{BB962C8B-B14F-4D97-AF65-F5344CB8AC3E}">
        <p14:creationId xmlns:p14="http://schemas.microsoft.com/office/powerpoint/2010/main" val="196918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30166" y="1841242"/>
            <a:ext cx="10499834" cy="3662541"/>
          </a:xfrm>
          <a:prstGeom prst="rect">
            <a:avLst/>
          </a:prstGeom>
          <a:noFill/>
        </p:spPr>
        <p:txBody>
          <a:bodyPr wrap="square" rtlCol="0">
            <a:spAutoFit/>
          </a:bodyPr>
          <a:lstStyle/>
          <a:p>
            <a:pPr lvl="0" algn="r" rtl="1"/>
            <a:r>
              <a:rPr lang="ar-EG" sz="3200" b="1" u="sng" dirty="0">
                <a:solidFill>
                  <a:schemeClr val="accent1"/>
                </a:solidFill>
                <a:effectLst>
                  <a:outerShdw blurRad="38100" dist="38100" dir="2700000" algn="tl">
                    <a:srgbClr val="000000">
                      <a:alpha val="43137"/>
                    </a:srgbClr>
                  </a:outerShdw>
                </a:effectLst>
              </a:rPr>
              <a:t>3 </a:t>
            </a:r>
            <a:r>
              <a:rPr lang="ar-EG" sz="3200" b="1" u="sng" dirty="0" smtClean="0">
                <a:solidFill>
                  <a:schemeClr val="accent1"/>
                </a:solidFill>
                <a:effectLst>
                  <a:outerShdw blurRad="38100" dist="38100" dir="2700000" algn="tl">
                    <a:srgbClr val="000000">
                      <a:alpha val="43137"/>
                    </a:srgbClr>
                  </a:outerShdw>
                </a:effectLst>
              </a:rPr>
              <a:t>-المبدأ </a:t>
            </a:r>
            <a:r>
              <a:rPr lang="ar-EG" sz="3200" b="1" u="sng" dirty="0">
                <a:solidFill>
                  <a:schemeClr val="accent1"/>
                </a:solidFill>
                <a:effectLst>
                  <a:outerShdw blurRad="38100" dist="38100" dir="2700000" algn="tl">
                    <a:srgbClr val="000000">
                      <a:alpha val="43137"/>
                    </a:srgbClr>
                  </a:outerShdw>
                </a:effectLst>
              </a:rPr>
              <a:t>الثالث: تشجيع الجماهير على معاودة زيارة الموقع : </a:t>
            </a:r>
            <a:r>
              <a:rPr lang="en-US" sz="3200" b="1" u="sng" dirty="0" smtClean="0">
                <a:solidFill>
                  <a:schemeClr val="accent1"/>
                </a:solidFill>
                <a:effectLst>
                  <a:outerShdw blurRad="38100" dist="38100" dir="2700000" algn="tl">
                    <a:srgbClr val="000000">
                      <a:alpha val="43137"/>
                    </a:srgbClr>
                  </a:outerShdw>
                </a:effectLst>
              </a:rPr>
              <a:t>The </a:t>
            </a:r>
            <a:endParaRPr lang="ar-EG" sz="3200" b="1" u="sng" dirty="0" smtClean="0">
              <a:solidFill>
                <a:schemeClr val="accent1"/>
              </a:solidFill>
              <a:effectLst>
                <a:outerShdw blurRad="38100" dist="38100" dir="2700000" algn="tl">
                  <a:srgbClr val="000000">
                    <a:alpha val="43137"/>
                  </a:srgbClr>
                </a:outerShdw>
              </a:effectLst>
            </a:endParaRPr>
          </a:p>
          <a:p>
            <a:pPr lvl="0" algn="r" rtl="1"/>
            <a:r>
              <a:rPr lang="en-US" sz="3200" b="1" u="sng" dirty="0" smtClean="0">
                <a:solidFill>
                  <a:schemeClr val="accent1"/>
                </a:solidFill>
                <a:effectLst>
                  <a:outerShdw blurRad="38100" dist="38100" dir="2700000" algn="tl">
                    <a:srgbClr val="000000">
                      <a:alpha val="43137"/>
                    </a:srgbClr>
                  </a:outerShdw>
                </a:effectLst>
              </a:rPr>
              <a:t>Generation </a:t>
            </a:r>
            <a:r>
              <a:rPr lang="en-US" sz="3200" b="1" u="sng" dirty="0">
                <a:solidFill>
                  <a:schemeClr val="accent1"/>
                </a:solidFill>
                <a:effectLst>
                  <a:outerShdw blurRad="38100" dist="38100" dir="2700000" algn="tl">
                    <a:srgbClr val="000000">
                      <a:alpha val="43137"/>
                    </a:srgbClr>
                  </a:outerShdw>
                </a:effectLst>
              </a:rPr>
              <a:t>of Return Visits (RV</a:t>
            </a:r>
            <a:r>
              <a:rPr lang="en-US" sz="3200" b="1" u="sng" dirty="0" smtClean="0">
                <a:solidFill>
                  <a:schemeClr val="accent1"/>
                </a:solidFill>
                <a:effectLst>
                  <a:outerShdw blurRad="38100" dist="38100" dir="2700000" algn="tl">
                    <a:srgbClr val="000000">
                      <a:alpha val="43137"/>
                    </a:srgbClr>
                  </a:outerShdw>
                </a:effectLst>
              </a:rPr>
              <a:t>)</a:t>
            </a:r>
            <a:endParaRPr lang="ar-EG" sz="3200" b="1" u="sng" dirty="0" smtClean="0">
              <a:solidFill>
                <a:schemeClr val="accent1"/>
              </a:solidFill>
              <a:effectLst>
                <a:outerShdw blurRad="38100" dist="38100" dir="2700000" algn="tl">
                  <a:srgbClr val="000000">
                    <a:alpha val="43137"/>
                  </a:srgbClr>
                </a:outerShdw>
              </a:effectLst>
            </a:endParaRPr>
          </a:p>
          <a:p>
            <a:pPr lvl="0" algn="just" rtl="1"/>
            <a:r>
              <a:rPr lang="ar-EG" sz="2800" dirty="0">
                <a:solidFill>
                  <a:prstClr val="black"/>
                </a:solidFill>
              </a:rPr>
              <a:t>يجب أن تحتوي المواقع على مميزات تجعلها جذابة وتشجع على الزيارات المتكررة مثل المعلومات المحدثة ، والقضايا المتغيرة ، والمنتديات الخاصة ، والتعليقات الجديدة ، وجلسات </a:t>
            </a:r>
            <a:r>
              <a:rPr lang="ar-EG" sz="2800" dirty="0" smtClean="0">
                <a:solidFill>
                  <a:prstClr val="black"/>
                </a:solidFill>
              </a:rPr>
              <a:t>الأسئلة والأجوبة </a:t>
            </a:r>
            <a:r>
              <a:rPr lang="ar-EG" sz="2800" dirty="0">
                <a:solidFill>
                  <a:prstClr val="black"/>
                </a:solidFill>
              </a:rPr>
              <a:t>عبر </a:t>
            </a:r>
            <a:r>
              <a:rPr lang="ar-EG" sz="2800" dirty="0" smtClean="0">
                <a:solidFill>
                  <a:prstClr val="black"/>
                </a:solidFill>
              </a:rPr>
              <a:t>الإنترنت </a:t>
            </a:r>
            <a:r>
              <a:rPr lang="ar-EG" sz="2800" dirty="0">
                <a:solidFill>
                  <a:prstClr val="black"/>
                </a:solidFill>
              </a:rPr>
              <a:t>، وتوفير "الخبراء" </a:t>
            </a:r>
            <a:r>
              <a:rPr lang="ar-EG" sz="2800" dirty="0" smtClean="0">
                <a:solidFill>
                  <a:prstClr val="black"/>
                </a:solidFill>
              </a:rPr>
              <a:t>للإجابة </a:t>
            </a:r>
            <a:r>
              <a:rPr lang="ar-EG" sz="2800" dirty="0">
                <a:solidFill>
                  <a:prstClr val="black"/>
                </a:solidFill>
              </a:rPr>
              <a:t>على أسئلة الزوار المهتمين عبر </a:t>
            </a:r>
            <a:r>
              <a:rPr lang="ar-EG" sz="2800" dirty="0" smtClean="0">
                <a:solidFill>
                  <a:prstClr val="black"/>
                </a:solidFill>
              </a:rPr>
              <a:t>الإنترنت </a:t>
            </a:r>
            <a:r>
              <a:rPr lang="ar-EG" sz="2800" dirty="0">
                <a:solidFill>
                  <a:prstClr val="black"/>
                </a:solidFill>
              </a:rPr>
              <a:t>، فالمواقع التي تحتوي على معلومات محدودة / غير متغيرة ، لم تعد مفيدة بعد زيارة واحدة </a:t>
            </a:r>
            <a:r>
              <a:rPr lang="ar-EG" sz="2800" dirty="0" smtClean="0">
                <a:solidFill>
                  <a:prstClr val="black"/>
                </a:solidFill>
              </a:rPr>
              <a:t>والتشجيع على </a:t>
            </a:r>
            <a:r>
              <a:rPr lang="ar-EG" sz="2800" dirty="0">
                <a:solidFill>
                  <a:prstClr val="black"/>
                </a:solidFill>
              </a:rPr>
              <a:t>العودة مرة أخرى </a:t>
            </a:r>
            <a:r>
              <a:rPr lang="ar-EG" sz="2800" dirty="0" smtClean="0">
                <a:solidFill>
                  <a:prstClr val="black"/>
                </a:solidFill>
              </a:rPr>
              <a:t>،  </a:t>
            </a:r>
            <a:r>
              <a:rPr lang="ar-EG" sz="2800" dirty="0">
                <a:solidFill>
                  <a:prstClr val="black"/>
                </a:solidFill>
              </a:rPr>
              <a:t>أما المواقع التي تحتوي على معلومات " قيّمة </a:t>
            </a:r>
            <a:r>
              <a:rPr lang="ar-EG" sz="2800" dirty="0" smtClean="0">
                <a:solidFill>
                  <a:prstClr val="black"/>
                </a:solidFill>
              </a:rPr>
              <a:t>"، وتحدث بإستمرار فإنها تبدو موثوقه للجمهور ..</a:t>
            </a:r>
            <a:endParaRPr lang="ar-EG"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69240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215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10343" y="1915200"/>
            <a:ext cx="9941220" cy="2062103"/>
          </a:xfrm>
          <a:prstGeom prst="rect">
            <a:avLst/>
          </a:prstGeom>
          <a:noFill/>
        </p:spPr>
        <p:txBody>
          <a:bodyPr wrap="square" rtlCol="0">
            <a:spAutoFit/>
          </a:bodyPr>
          <a:lstStyle/>
          <a:p>
            <a:pPr lvl="0" algn="just" rtl="1"/>
            <a:r>
              <a:rPr lang="en-US" sz="2400" dirty="0" smtClean="0"/>
              <a:t>:</a:t>
            </a:r>
            <a:r>
              <a:rPr lang="ar-EG" sz="3200" b="1" dirty="0" smtClean="0">
                <a:solidFill>
                  <a:schemeClr val="accent1"/>
                </a:solidFill>
                <a:effectLst>
                  <a:outerShdw blurRad="38100" dist="38100" dir="2700000" algn="tl">
                    <a:srgbClr val="000000">
                      <a:alpha val="43137"/>
                    </a:srgbClr>
                  </a:outerShdw>
                </a:effectLst>
              </a:rPr>
              <a:t>4- سهولة إستخدام الموقع </a:t>
            </a:r>
          </a:p>
          <a:p>
            <a:pPr lvl="0" algn="just" rtl="1"/>
            <a:r>
              <a:rPr lang="en-US" sz="3200" b="1" dirty="0" smtClean="0">
                <a:solidFill>
                  <a:schemeClr val="accent1"/>
                </a:solidFill>
                <a:effectLst>
                  <a:outerShdw blurRad="38100" dist="38100" dir="2700000" algn="tl">
                    <a:srgbClr val="000000">
                      <a:alpha val="43137"/>
                    </a:srgbClr>
                  </a:outerShdw>
                </a:effectLst>
              </a:rPr>
              <a:t> </a:t>
            </a:r>
            <a:r>
              <a:rPr lang="en-US" sz="3200" b="1" dirty="0">
                <a:solidFill>
                  <a:schemeClr val="accent1"/>
                </a:solidFill>
                <a:effectLst>
                  <a:outerShdw blurRad="38100" dist="38100" dir="2700000" algn="tl">
                    <a:srgbClr val="000000">
                      <a:alpha val="43137"/>
                    </a:srgbClr>
                  </a:outerShdw>
                </a:effectLst>
              </a:rPr>
              <a:t>The Intuitiveness/Ease of the Interface</a:t>
            </a:r>
            <a:endParaRPr lang="en-US" sz="3200" b="1" dirty="0" smtClean="0">
              <a:solidFill>
                <a:schemeClr val="accent1"/>
              </a:solidFill>
              <a:effectLst>
                <a:outerShdw blurRad="38100" dist="38100" dir="2700000" algn="tl">
                  <a:srgbClr val="000000">
                    <a:alpha val="43137"/>
                  </a:srgbClr>
                </a:outerShdw>
              </a:effectLst>
            </a:endParaRPr>
          </a:p>
          <a:p>
            <a:pPr lvl="0" algn="just" rtl="1"/>
            <a:r>
              <a:rPr lang="ar-EG" sz="2800" dirty="0" smtClean="0"/>
              <a:t> </a:t>
            </a:r>
            <a:r>
              <a:rPr lang="ar-EG" sz="2800" b="1" dirty="0"/>
              <a:t>يجب على زوار المواقع </a:t>
            </a:r>
            <a:r>
              <a:rPr lang="ar-EG" sz="2800" b="1" dirty="0" smtClean="0"/>
              <a:t>الإلكترونية </a:t>
            </a:r>
            <a:r>
              <a:rPr lang="ar-EG" sz="2800" b="1" dirty="0"/>
              <a:t>بغرض الحصول على المعلومات ، أن يجدوا سهولة في الحركة والعثور على المعلومات التي يبحثون عنها</a:t>
            </a:r>
            <a:r>
              <a:rPr lang="ar-EG" sz="3200" b="1" dirty="0"/>
              <a:t>.</a:t>
            </a:r>
            <a:endParaRPr lang="ar-EG" sz="32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884511" y="3977303"/>
            <a:ext cx="4255048" cy="2008101"/>
          </a:xfrm>
          <a:prstGeom prst="rect">
            <a:avLst/>
          </a:prstGeom>
        </p:spPr>
      </p:pic>
    </p:spTree>
    <p:extLst>
      <p:ext uri="{BB962C8B-B14F-4D97-AF65-F5344CB8AC3E}">
        <p14:creationId xmlns:p14="http://schemas.microsoft.com/office/powerpoint/2010/main" val="1331495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429" y="1685495"/>
            <a:ext cx="10413142" cy="3231654"/>
          </a:xfrm>
          <a:prstGeom prst="rect">
            <a:avLst/>
          </a:prstGeom>
          <a:noFill/>
        </p:spPr>
        <p:txBody>
          <a:bodyPr wrap="square" rtlCol="0">
            <a:spAutoFit/>
          </a:bodyPr>
          <a:lstStyle/>
          <a:p>
            <a:pPr lvl="0" algn="r" rtl="1"/>
            <a:r>
              <a:rPr lang="ar-EG" sz="3200" b="1" u="sng" dirty="0">
                <a:solidFill>
                  <a:schemeClr val="accent1"/>
                </a:solidFill>
                <a:effectLst>
                  <a:outerShdw blurRad="38100" dist="38100" dir="2700000" algn="tl">
                    <a:srgbClr val="000000">
                      <a:alpha val="43137"/>
                    </a:srgbClr>
                  </a:outerShdw>
                </a:effectLst>
                <a:cs typeface="+mj-cs"/>
              </a:rPr>
              <a:t>5 </a:t>
            </a:r>
            <a:r>
              <a:rPr lang="ar-EG" sz="3200" b="1" u="sng" dirty="0" smtClean="0">
                <a:solidFill>
                  <a:schemeClr val="accent1"/>
                </a:solidFill>
                <a:effectLst>
                  <a:outerShdw blurRad="38100" dist="38100" dir="2700000" algn="tl">
                    <a:srgbClr val="000000">
                      <a:alpha val="43137"/>
                    </a:srgbClr>
                  </a:outerShdw>
                </a:effectLst>
                <a:cs typeface="+mj-cs"/>
              </a:rPr>
              <a:t>الإحتفاظ </a:t>
            </a:r>
            <a:r>
              <a:rPr lang="ar-EG" sz="3200" b="1" u="sng" dirty="0">
                <a:solidFill>
                  <a:schemeClr val="accent1"/>
                </a:solidFill>
                <a:effectLst>
                  <a:outerShdw blurRad="38100" dist="38100" dir="2700000" algn="tl">
                    <a:srgbClr val="000000">
                      <a:alpha val="43137"/>
                    </a:srgbClr>
                  </a:outerShdw>
                </a:effectLst>
                <a:cs typeface="+mj-cs"/>
              </a:rPr>
              <a:t>بزوار الموقع </a:t>
            </a:r>
            <a:r>
              <a:rPr lang="en-US" sz="3200" b="1" u="sng" dirty="0">
                <a:solidFill>
                  <a:schemeClr val="accent1"/>
                </a:solidFill>
                <a:effectLst>
                  <a:outerShdw blurRad="38100" dist="38100" dir="2700000" algn="tl">
                    <a:srgbClr val="000000">
                      <a:alpha val="43137"/>
                    </a:srgbClr>
                  </a:outerShdw>
                </a:effectLst>
                <a:cs typeface="+mj-cs"/>
              </a:rPr>
              <a:t>Visitors of Conservation</a:t>
            </a:r>
            <a:r>
              <a:rPr lang="en-US" sz="3200" b="1" u="sng" dirty="0" smtClean="0">
                <a:solidFill>
                  <a:schemeClr val="accent1"/>
                </a:solidFill>
                <a:effectLst>
                  <a:outerShdw blurRad="38100" dist="38100" dir="2700000" algn="tl">
                    <a:srgbClr val="000000">
                      <a:alpha val="43137"/>
                    </a:srgbClr>
                  </a:outerShdw>
                </a:effectLst>
                <a:cs typeface="+mj-cs"/>
              </a:rPr>
              <a:t>:</a:t>
            </a:r>
            <a:endParaRPr lang="ar-EG" sz="3200" b="1" u="sng" dirty="0" smtClean="0">
              <a:solidFill>
                <a:schemeClr val="accent1"/>
              </a:solidFill>
              <a:effectLst>
                <a:outerShdw blurRad="38100" dist="38100" dir="2700000" algn="tl">
                  <a:srgbClr val="000000">
                    <a:alpha val="43137"/>
                  </a:srgbClr>
                </a:outerShdw>
              </a:effectLst>
              <a:cs typeface="+mj-cs"/>
            </a:endParaRPr>
          </a:p>
          <a:p>
            <a:pPr lvl="0" algn="just" rtl="1"/>
            <a:r>
              <a:rPr lang="ar-EG" sz="2800" dirty="0" smtClean="0">
                <a:solidFill>
                  <a:prstClr val="black"/>
                </a:solidFill>
                <a:cs typeface="Times New Roman" panose="02020603050405020304" pitchFamily="18" charset="0"/>
              </a:rPr>
              <a:t>ينبع </a:t>
            </a:r>
            <a:r>
              <a:rPr lang="ar-EG" sz="2800" dirty="0">
                <a:solidFill>
                  <a:prstClr val="black"/>
                </a:solidFill>
                <a:cs typeface="Times New Roman" panose="02020603050405020304" pitchFamily="18" charset="0"/>
              </a:rPr>
              <a:t>هذا المبدأ من أن </a:t>
            </a:r>
            <a:r>
              <a:rPr lang="ar-EG" sz="2800" dirty="0" smtClean="0">
                <a:solidFill>
                  <a:prstClr val="black"/>
                </a:solidFill>
                <a:cs typeface="Times New Roman" panose="02020603050405020304" pitchFamily="18" charset="0"/>
              </a:rPr>
              <a:t>الاتصال </a:t>
            </a:r>
            <a:r>
              <a:rPr lang="ar-EG" sz="2800" dirty="0">
                <a:solidFill>
                  <a:prstClr val="black"/>
                </a:solidFill>
                <a:cs typeface="Times New Roman" panose="02020603050405020304" pitchFamily="18" charset="0"/>
              </a:rPr>
              <a:t>الحواري يجب أن يكون هدفه التفاعل وليس مجرد وسيلة لتحقيق غاية مثل التسويق أو </a:t>
            </a:r>
            <a:r>
              <a:rPr lang="ar-EG" sz="2800" dirty="0" smtClean="0">
                <a:solidFill>
                  <a:prstClr val="black"/>
                </a:solidFill>
                <a:cs typeface="Times New Roman" panose="02020603050405020304" pitchFamily="18" charset="0"/>
              </a:rPr>
              <a:t>الإعلان،  </a:t>
            </a:r>
            <a:r>
              <a:rPr lang="ar-EG" sz="2800" dirty="0">
                <a:solidFill>
                  <a:prstClr val="black"/>
                </a:solidFill>
                <a:cs typeface="Times New Roman" panose="02020603050405020304" pitchFamily="18" charset="0"/>
              </a:rPr>
              <a:t>يجب على مصممي صفحات الويب توخي الحذر بشأن الروابط التي يمكن أن تضلل الزائرين </a:t>
            </a:r>
            <a:r>
              <a:rPr lang="ar-EG" sz="2800" dirty="0" smtClean="0">
                <a:solidFill>
                  <a:prstClr val="black"/>
                </a:solidFill>
                <a:cs typeface="Times New Roman" panose="02020603050405020304" pitchFamily="18" charset="0"/>
              </a:rPr>
              <a:t>،  </a:t>
            </a:r>
            <a:r>
              <a:rPr lang="ar-EG" sz="2800" dirty="0">
                <a:solidFill>
                  <a:prstClr val="black"/>
                </a:solidFill>
                <a:cs typeface="Times New Roman" panose="02020603050405020304" pitchFamily="18" charset="0"/>
              </a:rPr>
              <a:t>حيث تشير بعض وثائق تصميم الويب في الواقع إلى " المجاملة العامة " أو " توافر حسن النية " كأسباب منطقية لتضمين روابط لمواقع أخرى ذات صلة . </a:t>
            </a:r>
            <a:endParaRPr lang="ar-EG" sz="2800" dirty="0">
              <a:solidFill>
                <a:srgbClr val="2D3956"/>
              </a:solidFill>
              <a:latin typeface="Times New Roman" panose="02020603050405020304" pitchFamily="18" charset="0"/>
              <a:cs typeface="Times New Roman" panose="02020603050405020304" pitchFamily="18" charset="0"/>
            </a:endParaRPr>
          </a:p>
          <a:p>
            <a:pPr lvl="0" algn="r" rtl="1"/>
            <a:endParaRPr lang="ar-EG" sz="3200" dirty="0">
              <a:solidFill>
                <a:srgbClr val="2D3956"/>
              </a:solidFill>
              <a:latin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762000" y="4006404"/>
            <a:ext cx="5891048" cy="2048640"/>
          </a:xfrm>
          <a:prstGeom prst="rect">
            <a:avLst/>
          </a:prstGeom>
        </p:spPr>
      </p:pic>
    </p:spTree>
    <p:extLst>
      <p:ext uri="{BB962C8B-B14F-4D97-AF65-F5344CB8AC3E}">
        <p14:creationId xmlns:p14="http://schemas.microsoft.com/office/powerpoint/2010/main" val="1037511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509262" y="917378"/>
            <a:ext cx="4398961" cy="590931"/>
          </a:xfrm>
          <a:prstGeom prst="rect">
            <a:avLst/>
          </a:prstGeom>
        </p:spPr>
        <p:txBody>
          <a:bodyPr wrap="non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smtClean="0">
                <a:ln>
                  <a:noFill/>
                </a:ln>
                <a:solidFill>
                  <a:srgbClr val="FFC000">
                    <a:lumMod val="40000"/>
                    <a:lumOff val="60000"/>
                  </a:srgbClr>
                </a:solidFill>
                <a:effectLst/>
                <a:uLnTx/>
                <a:uFillTx/>
                <a:latin typeface="Calibri" panose="020F0502020204030204"/>
                <a:ea typeface="+mn-ea"/>
                <a:cs typeface="Arial" panose="020B0604020202020204" pitchFamily="34" charset="0"/>
              </a:rPr>
              <a:t>نظرية إدارة السمعة الرقمية </a:t>
            </a:r>
            <a:endPar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endParaRPr>
          </a:p>
        </p:txBody>
      </p:sp>
      <p:pic>
        <p:nvPicPr>
          <p:cNvPr id="4" name="Picture 3"/>
          <p:cNvPicPr>
            <a:picLocks noChangeAspect="1"/>
          </p:cNvPicPr>
          <p:nvPr/>
        </p:nvPicPr>
        <p:blipFill>
          <a:blip r:embed="rId3"/>
          <a:stretch>
            <a:fillRect/>
          </a:stretch>
        </p:blipFill>
        <p:spPr>
          <a:xfrm>
            <a:off x="394138" y="1685495"/>
            <a:ext cx="11177752" cy="4715271"/>
          </a:xfrm>
          <a:prstGeom prst="rect">
            <a:avLst/>
          </a:prstGeom>
        </p:spPr>
      </p:pic>
    </p:spTree>
    <p:extLst>
      <p:ext uri="{BB962C8B-B14F-4D97-AF65-F5344CB8AC3E}">
        <p14:creationId xmlns:p14="http://schemas.microsoft.com/office/powerpoint/2010/main" val="1739878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66800" y="2158437"/>
            <a:ext cx="10058400" cy="3424527"/>
          </a:xfrm>
          <a:prstGeom prst="rect">
            <a:avLst/>
          </a:prstGeom>
          <a:noFill/>
        </p:spPr>
        <p:txBody>
          <a:bodyPr wrap="square" rtlCol="0">
            <a:spAutoFit/>
          </a:bodyPr>
          <a:lstStyle/>
          <a:p>
            <a:pPr marL="228600" lvl="0" indent="-228600" algn="r" rtl="1">
              <a:lnSpc>
                <a:spcPct val="90000"/>
              </a:lnSpc>
              <a:spcBef>
                <a:spcPts val="1000"/>
              </a:spcBef>
              <a:buFont typeface="Arial" panose="020B0604020202020204" pitchFamily="34" charset="0"/>
              <a:buChar char="•"/>
            </a:pPr>
            <a:r>
              <a:rPr lang="ar-EG" sz="2800" dirty="0" smtClean="0">
                <a:solidFill>
                  <a:prstClr val="black"/>
                </a:solidFill>
              </a:rPr>
              <a:t>في </a:t>
            </a:r>
            <a:r>
              <a:rPr lang="ar-EG" sz="2800" dirty="0">
                <a:solidFill>
                  <a:prstClr val="black"/>
                </a:solidFill>
              </a:rPr>
              <a:t>البداية ما هي أنواع السمعة؟</a:t>
            </a:r>
          </a:p>
          <a:p>
            <a:pPr marL="228600" lvl="0" indent="-228600" algn="r" rtl="1">
              <a:lnSpc>
                <a:spcPct val="90000"/>
              </a:lnSpc>
              <a:spcBef>
                <a:spcPts val="1000"/>
              </a:spcBef>
              <a:buFont typeface="Arial" panose="020B0604020202020204" pitchFamily="34" charset="0"/>
              <a:buChar char="•"/>
            </a:pPr>
            <a:r>
              <a:rPr lang="ar-EG" sz="2800" dirty="0">
                <a:solidFill>
                  <a:prstClr val="black"/>
                </a:solidFill>
              </a:rPr>
              <a:t>السمعة الأخلاقية  ( إرساء الشفافية في التعامل مع الجمهور)</a:t>
            </a:r>
          </a:p>
          <a:p>
            <a:pPr marL="228600" lvl="0" indent="-228600" algn="r" rtl="1">
              <a:lnSpc>
                <a:spcPct val="90000"/>
              </a:lnSpc>
              <a:spcBef>
                <a:spcPts val="1000"/>
              </a:spcBef>
              <a:buFont typeface="Arial" panose="020B0604020202020204" pitchFamily="34" charset="0"/>
              <a:buChar char="•"/>
            </a:pPr>
            <a:r>
              <a:rPr lang="ar-EG" sz="2800" dirty="0">
                <a:solidFill>
                  <a:prstClr val="black"/>
                </a:solidFill>
              </a:rPr>
              <a:t>السمعة المهنية الآدائية ( إرساء الجودة والفاعلية وكفاءة الإنتاج والمخرجات وضمان الجودة)</a:t>
            </a:r>
          </a:p>
          <a:p>
            <a:pPr marL="228600" lvl="0" indent="-228600" algn="r" rtl="1">
              <a:lnSpc>
                <a:spcPct val="90000"/>
              </a:lnSpc>
              <a:spcBef>
                <a:spcPts val="1000"/>
              </a:spcBef>
              <a:buFont typeface="Arial" panose="020B0604020202020204" pitchFamily="34" charset="0"/>
              <a:buChar char="•"/>
            </a:pPr>
            <a:r>
              <a:rPr lang="ar-EG" sz="2800" dirty="0">
                <a:solidFill>
                  <a:prstClr val="black"/>
                </a:solidFill>
              </a:rPr>
              <a:t>السمعة الإجرائية ( إيجابية إتخاذ القرارات السليمة )</a:t>
            </a:r>
          </a:p>
          <a:p>
            <a:pPr marL="228600" lvl="0" indent="-228600" algn="r" rtl="1">
              <a:lnSpc>
                <a:spcPct val="90000"/>
              </a:lnSpc>
              <a:spcBef>
                <a:spcPts val="1000"/>
              </a:spcBef>
              <a:buFont typeface="Arial" panose="020B0604020202020204" pitchFamily="34" charset="0"/>
              <a:buChar char="•"/>
            </a:pPr>
            <a:r>
              <a:rPr lang="ar-EG" sz="2800" dirty="0">
                <a:solidFill>
                  <a:prstClr val="black"/>
                </a:solidFill>
              </a:rPr>
              <a:t>السمعة التقنية (القدرة على استخدام التقنية الرقمية بفاعلية )</a:t>
            </a:r>
          </a:p>
          <a:p>
            <a:pPr lvl="0" algn="just" rtl="1"/>
            <a:endParaRPr lang="ar-EG"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509262" y="917378"/>
            <a:ext cx="4398961" cy="590931"/>
          </a:xfrm>
          <a:prstGeom prst="rect">
            <a:avLst/>
          </a:prstGeom>
        </p:spPr>
        <p:txBody>
          <a:bodyPr wrap="none">
            <a:spAutoFit/>
          </a:bodyPr>
          <a:lstStyle/>
          <a:p>
            <a:pPr lvl="0" algn="just" rtl="1">
              <a:lnSpc>
                <a:spcPct val="90000"/>
              </a:lnSpc>
              <a:spcBef>
                <a:spcPts val="1000"/>
              </a:spcBef>
            </a:pPr>
            <a:r>
              <a:rPr lang="ar-EG" sz="3600" b="1" u="sng" dirty="0" smtClean="0">
                <a:solidFill>
                  <a:schemeClr val="accent4">
                    <a:lumMod val="40000"/>
                    <a:lumOff val="60000"/>
                  </a:schemeClr>
                </a:solidFill>
              </a:rPr>
              <a:t>نظرية إدارة السمعة الرقمية </a:t>
            </a:r>
            <a:endParaRPr lang="ar-EG" sz="3600" b="1" u="sng" dirty="0">
              <a:solidFill>
                <a:schemeClr val="accent4">
                  <a:lumMod val="40000"/>
                  <a:lumOff val="60000"/>
                </a:schemeClr>
              </a:solidFill>
            </a:endParaRPr>
          </a:p>
        </p:txBody>
      </p:sp>
    </p:spTree>
    <p:extLst>
      <p:ext uri="{BB962C8B-B14F-4D97-AF65-F5344CB8AC3E}">
        <p14:creationId xmlns:p14="http://schemas.microsoft.com/office/powerpoint/2010/main" val="940986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704021"/>
            <a:ext cx="10629840" cy="3766159"/>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en-US" sz="3200" b="1" dirty="0" smtClean="0">
                <a:solidFill>
                  <a:prstClr val="black"/>
                </a:solidFill>
              </a:rPr>
              <a:t>ORM </a:t>
            </a:r>
            <a:r>
              <a:rPr lang="en-US" sz="3200" b="1" dirty="0">
                <a:solidFill>
                  <a:prstClr val="black"/>
                </a:solidFill>
              </a:rPr>
              <a:t> </a:t>
            </a:r>
            <a:r>
              <a:rPr lang="ar-EG" sz="3200" b="1" dirty="0">
                <a:solidFill>
                  <a:prstClr val="black"/>
                </a:solidFill>
              </a:rPr>
              <a:t>هي اختصار لكلمة   </a:t>
            </a:r>
            <a:r>
              <a:rPr lang="en-US" sz="3200" b="1" dirty="0">
                <a:solidFill>
                  <a:prstClr val="black"/>
                </a:solidFill>
              </a:rPr>
              <a:t>Online Reputation Management </a:t>
            </a:r>
          </a:p>
          <a:p>
            <a:pPr marL="228600" lvl="0" indent="-228600" algn="just" rtl="1">
              <a:lnSpc>
                <a:spcPct val="90000"/>
              </a:lnSpc>
              <a:spcBef>
                <a:spcPts val="1000"/>
              </a:spcBef>
              <a:buFont typeface="Arial" panose="020B0604020202020204" pitchFamily="34" charset="0"/>
              <a:buChar char="•"/>
            </a:pPr>
            <a:r>
              <a:rPr lang="ar-EG" sz="3200" dirty="0">
                <a:solidFill>
                  <a:prstClr val="black"/>
                </a:solidFill>
              </a:rPr>
              <a:t>وتعني إدارة السمعة عبر الإنترنت لحماية العلامة التجارية عبرالإنترنت، وأصبحت إدارة السمعة عبر الإنترنت ذات أهمية قصوى للشركات والمؤسسات لتأثيرها المتزايد على العلامة التجارية. إذ تؤثر سمعة الإنترنت على الحكومات والشركات والمؤسسات الصغيرة والمتوسطة خاصة الشركات التي تقدم الخدمات مثل المطاعم والمتشفيات والخدمات مثل: المحامين والأطباء، ودور الرعاية الطبية وشركات العقارات، حيث يمكن للأفراد تقييم الخدمات والمنتجات مما يؤثر على اختيار الزوار الذي يبحثون عن تقييم الخدمة</a:t>
            </a:r>
            <a:r>
              <a:rPr lang="ar-EG" sz="3200" dirty="0" smtClean="0">
                <a:solidFill>
                  <a:prstClr val="black"/>
                </a:solidFill>
              </a:rPr>
              <a:t>.</a:t>
            </a:r>
            <a:endParaRPr lang="en-US" sz="32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2545605" y="917378"/>
            <a:ext cx="2326279" cy="590931"/>
          </a:xfrm>
          <a:prstGeom prst="rect">
            <a:avLst/>
          </a:prstGeom>
        </p:spPr>
        <p:txBody>
          <a:bodyPr wrap="none">
            <a:spAutoFit/>
          </a:bodyPr>
          <a:lstStyle/>
          <a:p>
            <a:pPr marR="0" lvl="0" algn="just" defTabSz="914400" rtl="1" eaLnBrk="1" fontAlgn="auto" latinLnBrk="0" hangingPunct="1">
              <a:lnSpc>
                <a:spcPct val="90000"/>
              </a:lnSpc>
              <a:spcBef>
                <a:spcPts val="1000"/>
              </a:spcBef>
              <a:spcAft>
                <a:spcPts val="0"/>
              </a:spcAft>
              <a:buClrTx/>
              <a:buSzTx/>
              <a:tabLst/>
              <a:defRPr/>
            </a:pPr>
            <a:r>
              <a:rPr lang="ar-EG" sz="3600" b="1" u="sng" dirty="0">
                <a:solidFill>
                  <a:srgbClr val="FFC000">
                    <a:lumMod val="40000"/>
                    <a:lumOff val="60000"/>
                  </a:srgbClr>
                </a:solidFill>
                <a:latin typeface="Calibri" panose="020F0502020204030204"/>
                <a:cs typeface="Arial" panose="020B0604020202020204" pitchFamily="34" charset="0"/>
              </a:rPr>
              <a:t> </a:t>
            </a:r>
            <a:r>
              <a:rPr lang="ar-EG" sz="3600" b="1" u="sng" dirty="0" smtClean="0">
                <a:solidFill>
                  <a:srgbClr val="FFC000">
                    <a:lumMod val="40000"/>
                    <a:lumOff val="60000"/>
                  </a:srgbClr>
                </a:solidFill>
                <a:latin typeface="Calibri" panose="020F0502020204030204"/>
                <a:cs typeface="Arial" panose="020B0604020202020204" pitchFamily="34" charset="0"/>
              </a:rPr>
              <a:t>إدارة السمعة </a:t>
            </a:r>
            <a:endPar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87164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8720" y="2273340"/>
            <a:ext cx="10629840" cy="3194721"/>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ar-EG" sz="3200" dirty="0">
                <a:solidFill>
                  <a:prstClr val="black"/>
                </a:solidFill>
              </a:rPr>
              <a:t>تهدف إدارة السمعة إلى تعزيز الرؤية على الإنترنت ودفع الزوار إلى موقع على شبكة الإنترنت من خلال مساعدة سمعة الأعمال التجارية داخل محركات البحث. وهو يساعد على تعزيز النقاش من خلال تعزيز المحادثة و “التأثير على المؤثر”. يمكن استخدام إدارة السمعة عبر الإنترنت إما لزيادة محتوى العلامة التجارية الإيجابية ومحتوى الكلمات الرئيسية مدفوعة نتائج البحث أو تبديد المحتوى السلبي الذي يظهر ضمن محركات البحث من خلال عمليات البحث عن العلامة التجارية أو عمليات البحث عن الكلمات الرئيسية أو كليهما.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2545605" y="917378"/>
            <a:ext cx="2326279" cy="590931"/>
          </a:xfrm>
          <a:prstGeom prst="rect">
            <a:avLst/>
          </a:prstGeom>
        </p:spPr>
        <p:txBody>
          <a:bodyPr wrap="non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r>
              <a:rPr kumimoji="0" lang="ar-EG" sz="3600" b="1" i="0" u="sng" strike="noStrike" kern="1200" cap="none" spc="0" normalizeH="0" baseline="0" noProof="0" dirty="0" smtClean="0">
                <a:ln>
                  <a:noFill/>
                </a:ln>
                <a:solidFill>
                  <a:srgbClr val="FFC000">
                    <a:lumMod val="40000"/>
                    <a:lumOff val="60000"/>
                  </a:srgbClr>
                </a:solidFill>
                <a:effectLst/>
                <a:uLnTx/>
                <a:uFillTx/>
                <a:latin typeface="Calibri" panose="020F0502020204030204"/>
                <a:ea typeface="+mn-ea"/>
                <a:cs typeface="Arial" panose="020B0604020202020204" pitchFamily="34" charset="0"/>
              </a:rPr>
              <a:t>إدارة السمعة </a:t>
            </a:r>
            <a:endPar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91268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8720" y="2082519"/>
            <a:ext cx="10629840" cy="3576364"/>
          </a:xfrm>
          <a:prstGeom prst="rect">
            <a:avLst/>
          </a:prstGeom>
          <a:noFill/>
        </p:spPr>
        <p:txBody>
          <a:bodyPr wrap="square" rtlCol="0">
            <a:spAutoFit/>
          </a:bodyPr>
          <a:lstStyle/>
          <a:p>
            <a:pPr marL="228600" lvl="0" indent="-228600" algn="r" rtl="1">
              <a:lnSpc>
                <a:spcPct val="90000"/>
              </a:lnSpc>
              <a:spcBef>
                <a:spcPts val="1000"/>
              </a:spcBef>
              <a:buFont typeface="Arial" panose="020B0604020202020204" pitchFamily="34" charset="0"/>
              <a:buChar char="•"/>
            </a:pPr>
            <a:r>
              <a:rPr lang="ar-EG" sz="2800" dirty="0" smtClean="0">
                <a:solidFill>
                  <a:prstClr val="black"/>
                </a:solidFill>
              </a:rPr>
              <a:t>التأكد </a:t>
            </a:r>
            <a:r>
              <a:rPr lang="ar-EG" sz="2800" dirty="0">
                <a:solidFill>
                  <a:prstClr val="black"/>
                </a:solidFill>
              </a:rPr>
              <a:t>من أن سمعتك في الإنترنت تعكس علامتك التجارية وهويتك</a:t>
            </a:r>
          </a:p>
          <a:p>
            <a:pPr marL="228600" lvl="0" indent="-228600" algn="r" rtl="1">
              <a:lnSpc>
                <a:spcPct val="90000"/>
              </a:lnSpc>
              <a:spcBef>
                <a:spcPts val="1000"/>
              </a:spcBef>
              <a:buFont typeface="Arial" panose="020B0604020202020204" pitchFamily="34" charset="0"/>
              <a:buChar char="•"/>
            </a:pPr>
            <a:r>
              <a:rPr lang="ar-EG" sz="2800" dirty="0" smtClean="0">
                <a:solidFill>
                  <a:prstClr val="black"/>
                </a:solidFill>
              </a:rPr>
              <a:t>التخلص </a:t>
            </a:r>
            <a:r>
              <a:rPr lang="ar-EG" sz="2800" dirty="0">
                <a:solidFill>
                  <a:prstClr val="black"/>
                </a:solidFill>
              </a:rPr>
              <a:t>من غموض العلامة التجارية في نتائج البحث في جوجل </a:t>
            </a:r>
          </a:p>
          <a:p>
            <a:pPr marL="228600" lvl="0" indent="-228600" algn="r" rtl="1">
              <a:lnSpc>
                <a:spcPct val="90000"/>
              </a:lnSpc>
              <a:spcBef>
                <a:spcPts val="1000"/>
              </a:spcBef>
              <a:buFont typeface="Arial" panose="020B0604020202020204" pitchFamily="34" charset="0"/>
              <a:buChar char="•"/>
            </a:pPr>
            <a:r>
              <a:rPr lang="ar-EG" sz="2800" dirty="0">
                <a:solidFill>
                  <a:prstClr val="black"/>
                </a:solidFill>
              </a:rPr>
              <a:t>حماية أسمك من خلال الوجود الإيجابي عبر الإنترنت</a:t>
            </a:r>
          </a:p>
          <a:p>
            <a:pPr marL="228600" lvl="0" indent="-228600" algn="r" rtl="1">
              <a:lnSpc>
                <a:spcPct val="90000"/>
              </a:lnSpc>
              <a:spcBef>
                <a:spcPts val="1000"/>
              </a:spcBef>
              <a:buFont typeface="Arial" panose="020B0604020202020204" pitchFamily="34" charset="0"/>
              <a:buChar char="•"/>
            </a:pPr>
            <a:r>
              <a:rPr lang="ar-EG" sz="2800" dirty="0">
                <a:solidFill>
                  <a:prstClr val="black"/>
                </a:solidFill>
              </a:rPr>
              <a:t>تأسيس هوية موثوق بها على شبكة الإنترنت، والشبكات الاجتماعية</a:t>
            </a:r>
          </a:p>
          <a:p>
            <a:pPr marL="228600" lvl="0" indent="-228600" algn="r" rtl="1">
              <a:lnSpc>
                <a:spcPct val="90000"/>
              </a:lnSpc>
              <a:spcBef>
                <a:spcPts val="1000"/>
              </a:spcBef>
              <a:buFont typeface="Arial" panose="020B0604020202020204" pitchFamily="34" charset="0"/>
              <a:buChar char="•"/>
            </a:pPr>
            <a:r>
              <a:rPr lang="ar-EG" sz="2800" dirty="0">
                <a:solidFill>
                  <a:prstClr val="black"/>
                </a:solidFill>
              </a:rPr>
              <a:t>بناء الثقة والمصداقية وتكوين شبكة من العلاقات عبر الإنترنت </a:t>
            </a:r>
          </a:p>
          <a:p>
            <a:pPr marL="228600" lvl="0" indent="-228600" algn="r" rtl="1">
              <a:lnSpc>
                <a:spcPct val="90000"/>
              </a:lnSpc>
              <a:spcBef>
                <a:spcPts val="1000"/>
              </a:spcBef>
              <a:buFont typeface="Arial" panose="020B0604020202020204" pitchFamily="34" charset="0"/>
              <a:buChar char="•"/>
            </a:pPr>
            <a:r>
              <a:rPr lang="ar-EG" sz="2800" dirty="0">
                <a:solidFill>
                  <a:prstClr val="black"/>
                </a:solidFill>
              </a:rPr>
              <a:t>تحديد ومعالجة الهجمات التي تؤثر على السمعة</a:t>
            </a:r>
          </a:p>
          <a:p>
            <a:pPr marL="228600" lvl="0" indent="-228600" algn="r" rtl="1">
              <a:lnSpc>
                <a:spcPct val="90000"/>
              </a:lnSpc>
              <a:spcBef>
                <a:spcPts val="1000"/>
              </a:spcBef>
              <a:buFont typeface="Arial" panose="020B0604020202020204" pitchFamily="34" charset="0"/>
              <a:buChar char="•"/>
            </a:pPr>
            <a:r>
              <a:rPr lang="ar-EG" sz="2800" dirty="0">
                <a:solidFill>
                  <a:prstClr val="black"/>
                </a:solidFill>
              </a:rPr>
              <a:t>السيطرة على  التعليقات السلبية وغير الحقيقية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035014" y="576259"/>
            <a:ext cx="5875327" cy="1273169"/>
          </a:xfrm>
          <a:prstGeom prst="rect">
            <a:avLst/>
          </a:prstGeom>
        </p:spPr>
        <p:txBody>
          <a:bodyPr wrap="none">
            <a:spAutoFit/>
          </a:bodyPr>
          <a:lstStyle/>
          <a:p>
            <a:pPr marL="228600" lvl="0" indent="-228600" algn="ctr" rtl="1">
              <a:lnSpc>
                <a:spcPct val="90000"/>
              </a:lnSpc>
              <a:spcBef>
                <a:spcPts val="1000"/>
              </a:spcBef>
              <a:buFont typeface="Arial" panose="020B0604020202020204" pitchFamily="34" charset="0"/>
              <a:buChar char="•"/>
            </a:pPr>
            <a:r>
              <a:rPr lang="ar-EG" sz="4000" b="1" u="sng" dirty="0" smtClean="0">
                <a:solidFill>
                  <a:srgbClr val="FFC000"/>
                </a:solidFill>
                <a:effectLst>
                  <a:outerShdw blurRad="38100" dist="38100" dir="2700000" algn="tl">
                    <a:srgbClr val="000000">
                      <a:alpha val="43137"/>
                    </a:srgbClr>
                  </a:outerShdw>
                </a:effectLst>
              </a:rPr>
              <a:t>فوائد </a:t>
            </a:r>
            <a:r>
              <a:rPr lang="ar-EG" sz="4000" b="1" u="sng" dirty="0">
                <a:solidFill>
                  <a:srgbClr val="FFC000"/>
                </a:solidFill>
                <a:effectLst>
                  <a:outerShdw blurRad="38100" dist="38100" dir="2700000" algn="tl">
                    <a:srgbClr val="000000">
                      <a:alpha val="43137"/>
                    </a:srgbClr>
                  </a:outerShdw>
                </a:effectLst>
              </a:rPr>
              <a:t>إدارة السمعة عبر الإنترنت</a:t>
            </a:r>
            <a:r>
              <a:rPr lang="ar-EG" sz="3600" b="1" dirty="0">
                <a:solidFill>
                  <a:srgbClr val="FFC000"/>
                </a:solidFill>
              </a:rPr>
              <a:t>:</a:t>
            </a:r>
            <a:endParaRPr lang="ar-EG" sz="3600" dirty="0">
              <a:solidFill>
                <a:srgbClr val="FFC000"/>
              </a:solidFill>
            </a:endParaRPr>
          </a:p>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585700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5594" y="1945672"/>
            <a:ext cx="9846862" cy="3392724"/>
          </a:xfrm>
          <a:prstGeom prst="rect">
            <a:avLst/>
          </a:prstGeom>
          <a:noFill/>
        </p:spPr>
        <p:txBody>
          <a:bodyPr wrap="square" rtlCol="0">
            <a:spAutoFit/>
          </a:bodyPr>
          <a:lstStyle/>
          <a:p>
            <a:pPr lvl="0" algn="r" rtl="1">
              <a:lnSpc>
                <a:spcPct val="90000"/>
              </a:lnSpc>
              <a:spcBef>
                <a:spcPts val="1000"/>
              </a:spcBef>
            </a:pPr>
            <a:r>
              <a:rPr lang="ar-EG" sz="3200" dirty="0" smtClean="0">
                <a:solidFill>
                  <a:prstClr val="black"/>
                </a:solidFill>
              </a:rPr>
              <a:t>1-إستراتيجية </a:t>
            </a:r>
            <a:r>
              <a:rPr lang="ar-EG" sz="3200" dirty="0">
                <a:solidFill>
                  <a:prstClr val="black"/>
                </a:solidFill>
              </a:rPr>
              <a:t>المصداقية في بناء الثقة الالكترونية.</a:t>
            </a:r>
          </a:p>
          <a:p>
            <a:pPr lvl="0" algn="r" rtl="1">
              <a:lnSpc>
                <a:spcPct val="90000"/>
              </a:lnSpc>
              <a:spcBef>
                <a:spcPts val="1000"/>
              </a:spcBef>
            </a:pPr>
            <a:r>
              <a:rPr lang="ar-EG" sz="3200" dirty="0">
                <a:solidFill>
                  <a:prstClr val="black"/>
                </a:solidFill>
              </a:rPr>
              <a:t>2- استراتيجية المشاركة والتفاعل .</a:t>
            </a:r>
          </a:p>
          <a:p>
            <a:pPr lvl="0" algn="r" rtl="1">
              <a:lnSpc>
                <a:spcPct val="90000"/>
              </a:lnSpc>
              <a:spcBef>
                <a:spcPts val="1000"/>
              </a:spcBef>
            </a:pPr>
            <a:r>
              <a:rPr lang="en-US" sz="3200" dirty="0" smtClean="0">
                <a:solidFill>
                  <a:prstClr val="black"/>
                </a:solidFill>
              </a:rPr>
              <a:t>3</a:t>
            </a:r>
            <a:r>
              <a:rPr lang="ar-EG" sz="3200" dirty="0" smtClean="0">
                <a:solidFill>
                  <a:prstClr val="black"/>
                </a:solidFill>
              </a:rPr>
              <a:t>-استراتيجية </a:t>
            </a:r>
            <a:r>
              <a:rPr lang="ar-EG" sz="3200" dirty="0">
                <a:solidFill>
                  <a:prstClr val="black"/>
                </a:solidFill>
              </a:rPr>
              <a:t>الرد والتصحيح المستمر .</a:t>
            </a:r>
          </a:p>
          <a:p>
            <a:pPr lvl="0" algn="r" rtl="1">
              <a:lnSpc>
                <a:spcPct val="90000"/>
              </a:lnSpc>
              <a:spcBef>
                <a:spcPts val="1000"/>
              </a:spcBef>
            </a:pPr>
            <a:r>
              <a:rPr lang="ar-EG" sz="3200" dirty="0">
                <a:solidFill>
                  <a:prstClr val="black"/>
                </a:solidFill>
              </a:rPr>
              <a:t>4- نمذجة الأدوار القيادية ( صورة القائد كنموذج)</a:t>
            </a:r>
          </a:p>
          <a:p>
            <a:pPr lvl="0" algn="r" rtl="1">
              <a:lnSpc>
                <a:spcPct val="90000"/>
              </a:lnSpc>
              <a:spcBef>
                <a:spcPts val="1000"/>
              </a:spcBef>
            </a:pPr>
            <a:r>
              <a:rPr lang="ar-EG" sz="3200" dirty="0">
                <a:solidFill>
                  <a:prstClr val="black"/>
                </a:solidFill>
              </a:rPr>
              <a:t>5- استراتيجية الثواب والعقاب ( مكافآه السلوك الجيد ومعاقبة السئ)</a:t>
            </a:r>
          </a:p>
          <a:p>
            <a:pPr lvl="0" algn="r" rtl="1">
              <a:lnSpc>
                <a:spcPct val="90000"/>
              </a:lnSpc>
              <a:spcBef>
                <a:spcPts val="1000"/>
              </a:spcBef>
            </a:pPr>
            <a:r>
              <a:rPr lang="ar-EG" sz="3200" dirty="0">
                <a:solidFill>
                  <a:prstClr val="black"/>
                </a:solidFill>
              </a:rPr>
              <a:t>6- استراتيجية ضبط النغمة (الفريق المتخصص المتدرب</a:t>
            </a:r>
            <a:r>
              <a:rPr lang="ar-EG" sz="3200" dirty="0" smtClean="0">
                <a:solidFill>
                  <a:prstClr val="black"/>
                </a:solidFill>
              </a:rPr>
              <a:t>)</a:t>
            </a:r>
            <a:endParaRPr lang="ar-EG" sz="32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578058" y="571460"/>
            <a:ext cx="6295942"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smtClean="0">
                <a:ln>
                  <a:noFill/>
                </a:ln>
                <a:solidFill>
                  <a:srgbClr val="FFC000">
                    <a:lumMod val="40000"/>
                    <a:lumOff val="60000"/>
                  </a:srgbClr>
                </a:solidFill>
                <a:effectLst/>
                <a:uLnTx/>
                <a:uFillTx/>
                <a:latin typeface="Calibri" panose="020F0502020204030204"/>
                <a:ea typeface="+mn-ea"/>
                <a:cs typeface="Arial" panose="020B0604020202020204" pitchFamily="34" charset="0"/>
              </a:rPr>
              <a:t>إستراتيجيات إدارة السمعة عبر الإنترنت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453498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2569" y="1997994"/>
            <a:ext cx="9846862" cy="3766159"/>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ar-EG" sz="3200" dirty="0">
                <a:solidFill>
                  <a:prstClr val="black"/>
                </a:solidFill>
              </a:rPr>
              <a:t>استقبل </a:t>
            </a:r>
            <a:r>
              <a:rPr lang="ar-EG" sz="3200" dirty="0" smtClean="0">
                <a:solidFill>
                  <a:prstClr val="black"/>
                </a:solidFill>
              </a:rPr>
              <a:t>مقهى</a:t>
            </a:r>
            <a:r>
              <a:rPr lang="en-US" sz="3200" dirty="0" smtClean="0">
                <a:solidFill>
                  <a:prstClr val="black"/>
                </a:solidFill>
              </a:rPr>
              <a:t>”Dark </a:t>
            </a:r>
            <a:r>
              <a:rPr lang="en-US" sz="3200" dirty="0">
                <a:solidFill>
                  <a:prstClr val="black"/>
                </a:solidFill>
              </a:rPr>
              <a:t>Horse Café ” </a:t>
            </a:r>
            <a:r>
              <a:rPr lang="ar-EG" sz="3200" dirty="0">
                <a:solidFill>
                  <a:prstClr val="black"/>
                </a:solidFill>
              </a:rPr>
              <a:t>تغريده تنتقد افتقارها إلى المنافذ الكهربائية لأجهزة الكمبيوتر المحمولة. كان ردهم شيء غريب : “نحن في تجارة البن ، وليس في أعمال المكاتب. لدينا الكثير من المنافذ للقيام بما نحتاج إليه. “</a:t>
            </a:r>
            <a:endParaRPr lang="en-US" sz="3200" dirty="0">
              <a:solidFill>
                <a:prstClr val="black"/>
              </a:solidFill>
            </a:endParaRPr>
          </a:p>
          <a:p>
            <a:pPr marL="228600" lvl="0" indent="-228600" algn="just" rtl="1">
              <a:lnSpc>
                <a:spcPct val="90000"/>
              </a:lnSpc>
              <a:spcBef>
                <a:spcPts val="1000"/>
              </a:spcBef>
              <a:buFont typeface="Arial" panose="020B0604020202020204" pitchFamily="34" charset="0"/>
              <a:buChar char="•"/>
            </a:pPr>
            <a:r>
              <a:rPr lang="ar-EG" sz="3200" dirty="0" smtClean="0">
                <a:solidFill>
                  <a:prstClr val="black"/>
                </a:solidFill>
              </a:rPr>
              <a:t>تلقت </a:t>
            </a:r>
            <a:r>
              <a:rPr lang="ar-EG" sz="3200" dirty="0">
                <a:solidFill>
                  <a:prstClr val="black"/>
                </a:solidFill>
              </a:rPr>
              <a:t>شركة “نستله” </a:t>
            </a:r>
            <a:r>
              <a:rPr lang="en-US" sz="3200" dirty="0" err="1">
                <a:solidFill>
                  <a:prstClr val="black"/>
                </a:solidFill>
              </a:rPr>
              <a:t>Nestla</a:t>
            </a:r>
            <a:r>
              <a:rPr lang="en-US" sz="3200" dirty="0">
                <a:solidFill>
                  <a:prstClr val="black"/>
                </a:solidFill>
              </a:rPr>
              <a:t>   </a:t>
            </a:r>
            <a:r>
              <a:rPr lang="ar-EG" sz="3200" dirty="0">
                <a:solidFill>
                  <a:prstClr val="black"/>
                </a:solidFill>
              </a:rPr>
              <a:t>تعليقات سلبية عن ممارساتها البيئية ولم تتعامل معها بشكل جاد. وأصبح الناس عدوانيين ضد الشركة، ونشروا نسخًا معدلة من شعار نستله، مما اضطر الشركة إلى إغلاق صفحتها العامة.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r>
              <a:rPr kumimoji="0" lang="ar-EG" sz="3600" b="1" i="0" u="sng"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أمثلة فاشلة لإدارة السمعة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9059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2569" y="1811589"/>
            <a:ext cx="9846862" cy="2751522"/>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ar-EG" sz="3200" dirty="0">
                <a:solidFill>
                  <a:prstClr val="black"/>
                </a:solidFill>
              </a:rPr>
              <a:t>في عام 2005 نشر مدون يدعى جيف جارفيس تعليقا سلبيا عن خدمة العملاء في شركة “ديل” للكمبيوتر مما كان له تداعيات أخرى حيث نشر عملاء آخرين تعليقات سلبية عن الشركة. ولاستعادة ثقة الجمهور أطلقت الشركة موقعين: الأول لتحسين رضا العملاء والتفاعل معهم، والآخر لأخذ أفكار العملاء والجمهور العام حول كيفية تحسين منتجات الشركة. وبالفعل حقق الموقعين نجاحا كبيرا في استعادة ثقة العملاء</a:t>
            </a:r>
            <a:r>
              <a:rPr lang="ar-EG" sz="3200" dirty="0" smtClean="0">
                <a:solidFill>
                  <a:prstClr val="black"/>
                </a:solidFill>
              </a:rPr>
              <a:t>.</a:t>
            </a:r>
            <a:endParaRPr lang="ar-EG" sz="32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r>
              <a:rPr kumimoji="0" lang="ar-EG" sz="3600" b="1" i="0" u="sng"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أمثلة ناجحه</a:t>
            </a:r>
            <a:r>
              <a:rPr kumimoji="0" lang="ar-EG" sz="3600" b="1" i="0" u="sng" strike="noStrike" kern="1200" cap="none" spc="0" normalizeH="0" noProof="0" dirty="0" smtClean="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 لإدارة السمعة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pic>
        <p:nvPicPr>
          <p:cNvPr id="3" name="Picture 2"/>
          <p:cNvPicPr>
            <a:picLocks noChangeAspect="1"/>
          </p:cNvPicPr>
          <p:nvPr/>
        </p:nvPicPr>
        <p:blipFill>
          <a:blip r:embed="rId3"/>
          <a:stretch>
            <a:fillRect/>
          </a:stretch>
        </p:blipFill>
        <p:spPr>
          <a:xfrm>
            <a:off x="434400" y="4260037"/>
            <a:ext cx="3940025" cy="1798091"/>
          </a:xfrm>
          <a:prstGeom prst="rect">
            <a:avLst/>
          </a:prstGeom>
        </p:spPr>
      </p:pic>
    </p:spTree>
    <p:extLst>
      <p:ext uri="{BB962C8B-B14F-4D97-AF65-F5344CB8AC3E}">
        <p14:creationId xmlns:p14="http://schemas.microsoft.com/office/powerpoint/2010/main" val="114191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2569" y="1960128"/>
            <a:ext cx="9846862" cy="3194721"/>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ar-EG" sz="2800" dirty="0">
                <a:solidFill>
                  <a:prstClr val="black"/>
                </a:solidFill>
              </a:rPr>
              <a:t>في عام 2009 استدعت تويوتا ملايين السيارات بسبب مشكلات دواسة البنزين التي اعتبرت خطأ في جودة الإنتاج في تويوتا، وكان لهذا الحدث تأثير واسعا على سمعة الشركة، ولإصلاح المشكلة غير قسم العلاقات العامة في الشركة تغيير الشعار إلى “المضي قدما” كوسيلة للسماح للمستهلكين معرفة رغبة الشركة في التطلع إلى المستقبل وبداية جديدة. ثم دشن مديرو الشركة التنفيذيين والمهندسين حسابات في تويتر كوسيلة للتواصل مع المستهلكين والقضاء على مخاوفهم من شراء سيارات تويوتا. كما شارك موظفو تويوتا في مجموعات النقاش على الانترنت والدردشة مع المستهلكين.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52464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2569" y="1977011"/>
            <a:ext cx="9846862" cy="3637919"/>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ar-EG" sz="3200" dirty="0">
                <a:solidFill>
                  <a:prstClr val="black"/>
                </a:solidFill>
              </a:rPr>
              <a:t>في سيناريو إدارة السمعة عبر الإنترنت هناك نوعان من المحتوى السلبي الذي يجب على الشركات إدراكه، الأول هو </a:t>
            </a:r>
            <a:r>
              <a:rPr lang="ar-EG" sz="3200" u="sng" dirty="0">
                <a:solidFill>
                  <a:prstClr val="black"/>
                </a:solidFill>
              </a:rPr>
              <a:t>الشكاوى على الشبكات الاجتماعي </a:t>
            </a:r>
            <a:r>
              <a:rPr lang="ar-EG" sz="3200" dirty="0">
                <a:solidFill>
                  <a:prstClr val="black"/>
                </a:solidFill>
              </a:rPr>
              <a:t>التي ينبغي معالجتها بشكل صحيح فهي لا تشكل تحديًا حقيقيًا لشركتك. والآخر هو “قنابل السمعة عبر الإنترنت” التي تؤثر على سمعتك والمبيعات على المدى الطويل ويمكن أن تلحق أضرارا تجارية بالغة، على عكس محتوى الشبكة الاجتماعية فهي بارزة في نتائج محرك البحث. ماذا لو شخص ما قام بالبحث عن اسم العلامة التجارية الخاصة بك وعثر على محتوى تشهيري ضد علامتك التجارية؟ دعونا نرى ما هي هذه القنابل</a:t>
            </a:r>
            <a:r>
              <a:rPr lang="ar-EG" sz="2800" dirty="0">
                <a:solidFill>
                  <a:prstClr val="black"/>
                </a:solidFill>
              </a:rPr>
              <a:t>:</a:t>
            </a:r>
            <a:endParaRPr lang="en-US" sz="28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r>
              <a:rPr kumimoji="0" lang="ar-EG" sz="3600" b="1" i="0" u="sng"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قنابل</a:t>
            </a:r>
            <a:r>
              <a:rPr kumimoji="0" lang="ar-EG" sz="3600" b="1" i="0" u="sng" strike="noStrike" kern="1200" cap="none" spc="0" normalizeH="0" noProof="0" dirty="0" smtClean="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 السمعة عبر الإنترنت </a:t>
            </a:r>
            <a:r>
              <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 </a:t>
            </a:r>
          </a:p>
        </p:txBody>
      </p:sp>
    </p:spTree>
    <p:extLst>
      <p:ext uri="{BB962C8B-B14F-4D97-AF65-F5344CB8AC3E}">
        <p14:creationId xmlns:p14="http://schemas.microsoft.com/office/powerpoint/2010/main" val="2492823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2569" y="1820025"/>
            <a:ext cx="9846862" cy="3766159"/>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ar-EG" sz="3200" u="sng" dirty="0">
                <a:solidFill>
                  <a:schemeClr val="accent1"/>
                </a:solidFill>
                <a:effectLst>
                  <a:outerShdw blurRad="38100" dist="38100" dir="2700000" algn="tl">
                    <a:srgbClr val="000000">
                      <a:alpha val="43137"/>
                    </a:srgbClr>
                  </a:outerShdw>
                </a:effectLst>
              </a:rPr>
              <a:t>المراجعات السلبية</a:t>
            </a:r>
            <a:r>
              <a:rPr lang="ar-EG" sz="3200" dirty="0">
                <a:solidFill>
                  <a:prstClr val="black"/>
                </a:solidFill>
              </a:rPr>
              <a:t>: تسمح مواقع المراجعة للمستخدمين بالتعبير عن آرائهم بشأن علامتك التجارية. هل أعجبهم خدمتك / منتجك؟ هل سيوصون بها؟ يمكن أن يؤثر المحتوى السلبي على مبيعاتك ، وقد لا تكون معالجة الانتقادات على الموقع كافية.</a:t>
            </a:r>
          </a:p>
          <a:p>
            <a:pPr marL="228600" lvl="0" indent="-228600" algn="just" rtl="1">
              <a:lnSpc>
                <a:spcPct val="90000"/>
              </a:lnSpc>
              <a:spcBef>
                <a:spcPts val="1000"/>
              </a:spcBef>
              <a:buFont typeface="Arial" panose="020B0604020202020204" pitchFamily="34" charset="0"/>
              <a:buChar char="•"/>
            </a:pPr>
            <a:r>
              <a:rPr lang="ar-EG" sz="3200" dirty="0">
                <a:solidFill>
                  <a:schemeClr val="accent1"/>
                </a:solidFill>
                <a:effectLst>
                  <a:outerShdw blurRad="38100" dist="38100" dir="2700000" algn="tl">
                    <a:srgbClr val="000000">
                      <a:alpha val="43137"/>
                    </a:srgbClr>
                  </a:outerShdw>
                </a:effectLst>
              </a:rPr>
              <a:t>مواقع الكراهية</a:t>
            </a:r>
            <a:r>
              <a:rPr lang="ar-EG" sz="3200" dirty="0">
                <a:solidFill>
                  <a:prstClr val="black"/>
                </a:solidFill>
              </a:rPr>
              <a:t>: يتخطى بعض الأشخاص المراجعات السلبية البسيطة ويقومون بإنشاء مواقع مخصصة تحتوي محتوى غير قانوني لنشر الأخبار المزيفة والمسيئة وتستهدف الشركات والشخصيات العامة بالإهانات والمعلومات الخاطئة</a:t>
            </a:r>
            <a:r>
              <a:rPr lang="ar-EG" sz="3200" dirty="0" smtClean="0">
                <a:solidFill>
                  <a:prstClr val="black"/>
                </a:solidFill>
              </a:rPr>
              <a:t>.</a:t>
            </a:r>
            <a:endParaRPr lang="ar-EG" sz="32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52000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07194" y="2377072"/>
            <a:ext cx="9846862" cy="978729"/>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ar-EG" sz="3200" dirty="0">
                <a:solidFill>
                  <a:schemeClr val="accent1"/>
                </a:solidFill>
                <a:effectLst>
                  <a:outerShdw blurRad="38100" dist="38100" dir="2700000" algn="tl">
                    <a:srgbClr val="000000">
                      <a:alpha val="43137"/>
                    </a:srgbClr>
                  </a:outerShdw>
                </a:effectLst>
              </a:rPr>
              <a:t>التغطية الإعلامية السلبية: </a:t>
            </a:r>
            <a:r>
              <a:rPr lang="ar-EG" sz="3200" dirty="0">
                <a:solidFill>
                  <a:prstClr val="black"/>
                </a:solidFill>
              </a:rPr>
              <a:t>تتعرض الشركات والقطاعات الحكومية للتغطيات الإعلامية السلبية أو المتحيزة مما يؤثر سلبًا على سمعتها</a:t>
            </a:r>
            <a:endParaRPr lang="en-US" sz="32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181364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7329" y="1960128"/>
            <a:ext cx="9846862" cy="3451201"/>
          </a:xfrm>
          <a:prstGeom prst="rect">
            <a:avLst/>
          </a:prstGeom>
          <a:noFill/>
        </p:spPr>
        <p:txBody>
          <a:bodyPr wrap="square" rtlCol="0">
            <a:spAutoFit/>
          </a:bodyPr>
          <a:lstStyle/>
          <a:p>
            <a:pPr lvl="0" algn="just" rtl="1">
              <a:lnSpc>
                <a:spcPct val="90000"/>
              </a:lnSpc>
              <a:spcBef>
                <a:spcPts val="1000"/>
              </a:spcBef>
            </a:pPr>
            <a:r>
              <a:rPr lang="ar-EG" sz="2800" dirty="0" smtClean="0">
                <a:solidFill>
                  <a:prstClr val="black"/>
                </a:solidFill>
              </a:rPr>
              <a:t>1-الاستماع </a:t>
            </a:r>
            <a:r>
              <a:rPr lang="ar-EG" sz="2800" dirty="0">
                <a:solidFill>
                  <a:prstClr val="black"/>
                </a:solidFill>
              </a:rPr>
              <a:t>باستمرار لمحادثات الانترنت المتعلقة بمجالك المهني والتجاري والاستفادة من المحتوى الذي ينشر، فمراقبة وسائل الاعلام الاجتماعي، ومحركات البحث يعتمد كثيرا على الاستماع.</a:t>
            </a:r>
          </a:p>
          <a:p>
            <a:pPr lvl="0" algn="just" rtl="1">
              <a:lnSpc>
                <a:spcPct val="90000"/>
              </a:lnSpc>
              <a:spcBef>
                <a:spcPts val="1000"/>
              </a:spcBef>
            </a:pPr>
            <a:r>
              <a:rPr lang="ar-EG" sz="2800" dirty="0">
                <a:solidFill>
                  <a:prstClr val="black"/>
                </a:solidFill>
              </a:rPr>
              <a:t>2</a:t>
            </a:r>
            <a:r>
              <a:rPr lang="ar-EG" sz="2800" dirty="0" smtClean="0">
                <a:solidFill>
                  <a:prstClr val="black"/>
                </a:solidFill>
              </a:rPr>
              <a:t>- لاهتمام </a:t>
            </a:r>
            <a:r>
              <a:rPr lang="ar-EG" sz="2800" dirty="0">
                <a:solidFill>
                  <a:prstClr val="black"/>
                </a:solidFill>
              </a:rPr>
              <a:t>بالموقع الإلكتروني وتصمميه ومحتواه ليخلق انطباعا إلكترونيا مثيرا، ويحتوي كافة المعلومات التي يحتاجها الجمهور.</a:t>
            </a:r>
          </a:p>
          <a:p>
            <a:pPr lvl="0" algn="just" rtl="1">
              <a:lnSpc>
                <a:spcPct val="90000"/>
              </a:lnSpc>
              <a:spcBef>
                <a:spcPts val="1000"/>
              </a:spcBef>
            </a:pPr>
            <a:r>
              <a:rPr lang="ar-EG" sz="2800" dirty="0" smtClean="0">
                <a:solidFill>
                  <a:prstClr val="black"/>
                </a:solidFill>
              </a:rPr>
              <a:t>3- إنشاء </a:t>
            </a:r>
            <a:r>
              <a:rPr lang="ar-EG" sz="2800" dirty="0">
                <a:solidFill>
                  <a:prstClr val="black"/>
                </a:solidFill>
              </a:rPr>
              <a:t>المحتوى ذو الجودة العالية مثل المقالات ،المدونة ، وملفات تعريف الأعمال يقوم بدورًا كبيرًا في خلق السمعة الإيجابية بالإضافة إلى معالجة المحتوى غير المرغوب فيه على الإنترنت</a:t>
            </a:r>
            <a:r>
              <a:rPr lang="ar-EG" sz="2800" dirty="0" smtClean="0">
                <a:solidFill>
                  <a:prstClr val="black"/>
                </a:solidFill>
              </a:rPr>
              <a:t>.</a:t>
            </a:r>
            <a:endParaRPr lang="ar-EG" sz="28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smtClean="0">
                <a:ln>
                  <a:noFill/>
                </a:ln>
                <a:solidFill>
                  <a:srgbClr val="FFC000">
                    <a:lumMod val="40000"/>
                    <a:lumOff val="60000"/>
                  </a:srgbClr>
                </a:solidFill>
                <a:effectLst/>
                <a:uLnTx/>
                <a:uFillTx/>
                <a:latin typeface="Calibri" panose="020F0502020204030204"/>
                <a:ea typeface="+mn-ea"/>
                <a:cs typeface="Arial" panose="020B0604020202020204" pitchFamily="34" charset="0"/>
              </a:rPr>
              <a:t>أساليب إدارة السمعة الإلكترونية </a:t>
            </a:r>
            <a:r>
              <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 </a:t>
            </a:r>
          </a:p>
        </p:txBody>
      </p:sp>
    </p:spTree>
    <p:extLst>
      <p:ext uri="{BB962C8B-B14F-4D97-AF65-F5344CB8AC3E}">
        <p14:creationId xmlns:p14="http://schemas.microsoft.com/office/powerpoint/2010/main" val="3056276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07194" y="2377072"/>
            <a:ext cx="9846862" cy="2308324"/>
          </a:xfrm>
          <a:prstGeom prst="rect">
            <a:avLst/>
          </a:prstGeom>
          <a:noFill/>
        </p:spPr>
        <p:txBody>
          <a:bodyPr wrap="square" rtlCol="0">
            <a:spAutoFit/>
          </a:bodyPr>
          <a:lstStyle/>
          <a:p>
            <a:pPr marL="228600" indent="-228600" algn="just" rtl="1">
              <a:lnSpc>
                <a:spcPct val="90000"/>
              </a:lnSpc>
              <a:spcBef>
                <a:spcPts val="1000"/>
              </a:spcBef>
              <a:buFont typeface="Arial" panose="020B0604020202020204" pitchFamily="34" charset="0"/>
              <a:buChar char="•"/>
            </a:pPr>
            <a:r>
              <a:rPr lang="ar-EG" sz="3200" dirty="0">
                <a:solidFill>
                  <a:prstClr val="black"/>
                </a:solidFill>
              </a:rPr>
              <a:t> </a:t>
            </a:r>
            <a:r>
              <a:rPr lang="ar-EG" sz="3200" dirty="0" smtClean="0">
                <a:solidFill>
                  <a:prstClr val="black"/>
                </a:solidFill>
              </a:rPr>
              <a:t>4-استخدم </a:t>
            </a:r>
            <a:r>
              <a:rPr lang="ar-EG" sz="3200" dirty="0">
                <a:solidFill>
                  <a:prstClr val="black"/>
                </a:solidFill>
              </a:rPr>
              <a:t>تهيئة المواقع </a:t>
            </a:r>
            <a:r>
              <a:rPr lang="en-US" sz="3200" dirty="0">
                <a:solidFill>
                  <a:prstClr val="black"/>
                </a:solidFill>
              </a:rPr>
              <a:t>SEO </a:t>
            </a:r>
            <a:r>
              <a:rPr lang="ar-EG" sz="3200" dirty="0">
                <a:solidFill>
                  <a:prstClr val="black"/>
                </a:solidFill>
              </a:rPr>
              <a:t>التي تساعد على إنشاء وتحسين المحتوى وللتأكد من أن اسمك يظهر في أعلى المستويات في نتائج البحث للكلمات الرئيسة على مواقع الانترنت. ويكون المحتوى محسّن بكفاءة لمحركات البحث، ويتضمن الكلمات الرئيسة، والبيانات الوصفية، والعناوين الرئيسية الملائمة. </a:t>
            </a:r>
            <a:endParaRPr lang="en-US" sz="32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99225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861058"/>
            <a:ext cx="10647620" cy="3839000"/>
          </a:xfrm>
          <a:prstGeom prst="rect">
            <a:avLst/>
          </a:prstGeom>
          <a:noFill/>
        </p:spPr>
        <p:txBody>
          <a:bodyPr wrap="square" rtlCol="0">
            <a:spAutoFit/>
          </a:bodyPr>
          <a:lstStyle/>
          <a:p>
            <a:pPr lvl="0" algn="just" rtl="1">
              <a:lnSpc>
                <a:spcPct val="90000"/>
              </a:lnSpc>
              <a:spcBef>
                <a:spcPts val="1000"/>
              </a:spcBef>
            </a:pPr>
            <a:r>
              <a:rPr lang="ar-EG" sz="2800" dirty="0" smtClean="0">
                <a:solidFill>
                  <a:prstClr val="black"/>
                </a:solidFill>
              </a:rPr>
              <a:t>5 -الرد </a:t>
            </a:r>
            <a:r>
              <a:rPr lang="ar-EG" sz="2800" dirty="0">
                <a:solidFill>
                  <a:prstClr val="black"/>
                </a:solidFill>
              </a:rPr>
              <a:t>بشكل عاجل على شكاوى العملاء عبر مواقع التواصل ومثال الردود السريعة والبسيطة  “نحن على دراية بالمشكلة” و”نحن نعمل على ذلك”، و”سنقوم بالرد عليك في أقرب وقت ممكن”، و”لمزيد من المعلومات”.</a:t>
            </a:r>
          </a:p>
          <a:p>
            <a:pPr lvl="0" algn="just" rtl="1">
              <a:lnSpc>
                <a:spcPct val="90000"/>
              </a:lnSpc>
              <a:spcBef>
                <a:spcPts val="1000"/>
              </a:spcBef>
            </a:pPr>
            <a:r>
              <a:rPr lang="ar-EG" sz="2800" dirty="0">
                <a:solidFill>
                  <a:prstClr val="black"/>
                </a:solidFill>
              </a:rPr>
              <a:t>6</a:t>
            </a:r>
            <a:r>
              <a:rPr lang="ar-EG" sz="2800" dirty="0" smtClean="0">
                <a:solidFill>
                  <a:prstClr val="black"/>
                </a:solidFill>
              </a:rPr>
              <a:t>-ابحث </a:t>
            </a:r>
            <a:r>
              <a:rPr lang="ar-EG" sz="2800" dirty="0">
                <a:solidFill>
                  <a:prstClr val="black"/>
                </a:solidFill>
              </a:rPr>
              <a:t>عن أسم شركتك او منظمتك في محركات البحث لمعرفة ما يقال عن منتجك أو خدماتك ويعطي تصور واضح بالتعليقات الإيجابية والسلبية ورود فعل الجمهور الخارجي عنك باستخدام أدوات تحليل مواقع التواصل ومحرك إدارة مراجعات الإنترنت.</a:t>
            </a:r>
          </a:p>
          <a:p>
            <a:pPr lvl="0" algn="just" rtl="1">
              <a:lnSpc>
                <a:spcPct val="90000"/>
              </a:lnSpc>
              <a:spcBef>
                <a:spcPts val="1000"/>
              </a:spcBef>
            </a:pPr>
            <a:r>
              <a:rPr lang="ar-EG" sz="2800" dirty="0" smtClean="0">
                <a:solidFill>
                  <a:prstClr val="black"/>
                </a:solidFill>
              </a:rPr>
              <a:t>7- إدارة </a:t>
            </a:r>
            <a:r>
              <a:rPr lang="ar-EG" sz="2800" dirty="0">
                <a:solidFill>
                  <a:prstClr val="black"/>
                </a:solidFill>
              </a:rPr>
              <a:t>مراجعات الإنترنت والتقييم فمن المهم مراقبة مراجعاتك عبر الإنترنت على مواقع مثل </a:t>
            </a:r>
            <a:r>
              <a:rPr lang="en-US" sz="2800" dirty="0">
                <a:solidFill>
                  <a:prstClr val="black"/>
                </a:solidFill>
              </a:rPr>
              <a:t>Google </a:t>
            </a:r>
            <a:r>
              <a:rPr lang="ar-EG" sz="2800" dirty="0">
                <a:solidFill>
                  <a:prstClr val="black"/>
                </a:solidFill>
              </a:rPr>
              <a:t>و </a:t>
            </a:r>
            <a:r>
              <a:rPr lang="en-US" sz="2800" dirty="0">
                <a:solidFill>
                  <a:prstClr val="black"/>
                </a:solidFill>
              </a:rPr>
              <a:t>Facebook </a:t>
            </a:r>
            <a:r>
              <a:rPr lang="ar-EG" sz="2800" dirty="0">
                <a:solidFill>
                  <a:prstClr val="black"/>
                </a:solidFill>
              </a:rPr>
              <a:t>و </a:t>
            </a:r>
            <a:r>
              <a:rPr lang="en-US" sz="2800" dirty="0">
                <a:solidFill>
                  <a:prstClr val="black"/>
                </a:solidFill>
              </a:rPr>
              <a:t>Yelp. </a:t>
            </a:r>
            <a:r>
              <a:rPr lang="ar-EG" sz="2800" dirty="0">
                <a:solidFill>
                  <a:prstClr val="black"/>
                </a:solidFill>
              </a:rPr>
              <a:t>هذا يوفر لك إمكانية الإجابة بسرعة على المراجعات السلبية وتشجيع التقييم الإيجابي</a:t>
            </a:r>
            <a:r>
              <a:rPr lang="ar-EG" sz="2800" b="1" dirty="0">
                <a:solidFill>
                  <a:prstClr val="black"/>
                </a:solidFill>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 </a:t>
            </a:r>
          </a:p>
        </p:txBody>
      </p:sp>
    </p:spTree>
    <p:extLst>
      <p:ext uri="{BB962C8B-B14F-4D97-AF65-F5344CB8AC3E}">
        <p14:creationId xmlns:p14="http://schemas.microsoft.com/office/powerpoint/2010/main" val="684715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434400" y="486203"/>
            <a:ext cx="9062688"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r>
              <a:rPr kumimoji="0" lang="ar-EG" sz="3600" b="1" i="0" u="sng"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نموذج إدارة العلاقات العامة الإلكتروني</a:t>
            </a:r>
            <a:r>
              <a:rPr lang="ar-EG" sz="3600" b="1" u="sng" dirty="0" smtClean="0">
                <a:solidFill>
                  <a:srgbClr val="FFC000"/>
                </a:solidFill>
                <a:effectLst>
                  <a:outerShdw blurRad="38100" dist="38100" dir="2700000" algn="tl">
                    <a:srgbClr val="000000">
                      <a:alpha val="43137"/>
                    </a:srgbClr>
                  </a:outerShdw>
                </a:effectLst>
                <a:latin typeface="Calibri" panose="020F0502020204030204"/>
                <a:cs typeface="Arial" panose="020B0604020202020204" pitchFamily="34" charset="0"/>
              </a:rPr>
              <a:t>ة </a:t>
            </a:r>
            <a:r>
              <a:rPr kumimoji="0" lang="ar-EG" sz="3600" b="1" i="0" u="sng"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مع المؤثرين </a:t>
            </a:r>
            <a:r>
              <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 </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4400" y="1704021"/>
            <a:ext cx="10812720" cy="4297496"/>
          </a:xfrm>
          <a:prstGeom prst="rect">
            <a:avLst/>
          </a:prstGeom>
        </p:spPr>
      </p:pic>
    </p:spTree>
    <p:extLst>
      <p:ext uri="{BB962C8B-B14F-4D97-AF65-F5344CB8AC3E}">
        <p14:creationId xmlns:p14="http://schemas.microsoft.com/office/powerpoint/2010/main" val="2006224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839731"/>
            <a:ext cx="10585031" cy="3177537"/>
          </a:xfrm>
          <a:prstGeom prst="rect">
            <a:avLst/>
          </a:prstGeom>
          <a:noFill/>
        </p:spPr>
        <p:txBody>
          <a:bodyPr wrap="square" rtlCol="0">
            <a:spAutoFit/>
          </a:bodyPr>
          <a:lstStyle/>
          <a:p>
            <a:pPr marL="0" marR="0" lvl="0" indent="-228600" algn="r"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en-US" sz="2800" b="1" i="0" u="none" strike="noStrike" kern="1200" cap="none" spc="0" normalizeH="0" baseline="0" noProof="0" dirty="0" smtClean="0">
                <a:ln>
                  <a:noFill/>
                </a:ln>
                <a:solidFill>
                  <a:prstClr val="black"/>
                </a:solidFill>
                <a:effectLst/>
                <a:uLnTx/>
                <a:uFillTx/>
                <a:latin typeface="Simplified Arabic" panose="02020603050405020304" pitchFamily="18" charset="-78"/>
                <a:ea typeface="Calibri" panose="020F0502020204030204" pitchFamily="34" charset="0"/>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Simplified Arabic" panose="02020603050405020304" pitchFamily="18" charset="-78"/>
                <a:ea typeface="Calibri" panose="020F0502020204030204" pitchFamily="34" charset="0"/>
                <a:cs typeface="Arial" panose="020B0604020202020204" pitchFamily="34" charset="0"/>
              </a:rPr>
              <a:t>Influencer Relationship Management) IRM model</a:t>
            </a:r>
            <a:endParaRPr kumimoji="0" lang="en-US"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implified Arabic" panose="02020603050405020304" pitchFamily="18" charset="-78"/>
              </a:rPr>
              <a:t>يعتبر هذا النموذج مستوحاه من نموذج إدارة العلاقات مع العملاء</a:t>
            </a:r>
            <a:r>
              <a:rPr kumimoji="0" lang="en-US" sz="2800" b="0" i="0" u="none" strike="noStrike" kern="1200" cap="none" spc="0" normalizeH="0" baseline="0" noProof="0" dirty="0">
                <a:ln>
                  <a:noFill/>
                </a:ln>
                <a:solidFill>
                  <a:prstClr val="black"/>
                </a:solidFill>
                <a:effectLst/>
                <a:uLnTx/>
                <a:uFillTx/>
                <a:latin typeface="Simplified Arabic" panose="02020603050405020304" pitchFamily="18" charset="-78"/>
                <a:ea typeface="Calibri" panose="020F0502020204030204" pitchFamily="34" charset="0"/>
                <a:cs typeface="Arial" panose="020B0604020202020204" pitchFamily="34" charset="0"/>
              </a:rPr>
              <a:t>Customer Relationship Management (CRM)</a:t>
            </a:r>
            <a:r>
              <a:rPr kumimoji="0" lang="ar-EG"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implified Arabic" panose="02020603050405020304" pitchFamily="18" charset="-78"/>
              </a:rPr>
              <a:t> ، وتعتمد فكرته على تكوين علاقات استراتيجية مع المؤثرين في مواقع الشبكات الاجتماعية لتقديم إعلانات إستشهادية ورسائل ترويجية معينة تخص منتج ما ، ووفقا لهذا النموذج يعتبر الهدف الأساسى للتسويق التأثيري هو خلق وعى بالعلامة التجارية وإثبات مصداقية المنتج ودفع المستهلكين لشراءه </a:t>
            </a:r>
            <a:endPar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434400" y="486203"/>
            <a:ext cx="9062688"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r>
              <a:rPr kumimoji="0" lang="ar-EG" sz="3600" b="1" i="0" u="sng"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نموذج إدارة العلاقات العامة الإلكترونية مع المؤثرين </a:t>
            </a:r>
            <a:r>
              <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 </a:t>
            </a:r>
          </a:p>
        </p:txBody>
      </p:sp>
    </p:spTree>
    <p:extLst>
      <p:ext uri="{BB962C8B-B14F-4D97-AF65-F5344CB8AC3E}">
        <p14:creationId xmlns:p14="http://schemas.microsoft.com/office/powerpoint/2010/main" val="2648624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622785"/>
            <a:ext cx="10560171" cy="4852932"/>
          </a:xfrm>
          <a:prstGeom prst="rect">
            <a:avLst/>
          </a:prstGeom>
          <a:noFill/>
        </p:spPr>
        <p:txBody>
          <a:bodyPr wrap="square" rtlCol="0">
            <a:spAutoFit/>
          </a:bodyPr>
          <a:lstStyle/>
          <a:p>
            <a:pPr lvl="0" indent="-228600" algn="just" rtl="1">
              <a:lnSpc>
                <a:spcPct val="115000"/>
              </a:lnSpc>
              <a:spcAft>
                <a:spcPts val="1000"/>
              </a:spcAft>
              <a:buFont typeface="Arial" panose="020B0604020202020204" pitchFamily="34" charset="0"/>
              <a:buChar char="•"/>
            </a:pPr>
            <a:r>
              <a:rPr lang="ar-EG" sz="24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يعتبر التسويق التأثيري نوع من أنواع التسويق الفموى </a:t>
            </a:r>
            <a:r>
              <a:rPr lang="en-US" sz="2400" dirty="0">
                <a:solidFill>
                  <a:prstClr val="black"/>
                </a:solidFill>
                <a:latin typeface="Simplified Arabic" panose="02020603050405020304" pitchFamily="18" charset="-78"/>
                <a:ea typeface="Calibri" panose="020F0502020204030204" pitchFamily="34" charset="0"/>
                <a:cs typeface="Arial" panose="020B0604020202020204" pitchFamily="34" charset="0"/>
              </a:rPr>
              <a:t>word of mouth marketing</a:t>
            </a:r>
            <a:r>
              <a:rPr lang="ar-EG" sz="24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 الذي يتم عبر مواقع الشبكات الاجتماعية المختلفة من خلال مجموعة من المشاهير بدرجات متفاوتة، حيث  يتم </a:t>
            </a:r>
            <a:r>
              <a:rPr lang="ar-SA" sz="24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نقل الرسائل التسويقية من خلال أشخاص مؤثرين عبر مواقع التواصل الاجتماعي لمتابعيهم. وهذا التكنيك ليس بحديث  حيث أن المدونيين كانوا يقومون بنفس الطريقة من خلال تسويق المنتجات عن طريق تدويناتهم ،ولكن لم تكن هذه الطريقة مشهورة أو سهله، لكن الآن ومع وجود شبكات التواصل الإجتماعي زاد عمق وتأثير هؤلاء المؤثرين، وأصبح من السهل التفاعل مع أي محتوى تسويقي</a:t>
            </a:r>
            <a:r>
              <a:rPr lang="en-US" sz="2400" dirty="0">
                <a:solidFill>
                  <a:prstClr val="black"/>
                </a:solidFill>
                <a:latin typeface="Simplified Arabic" panose="02020603050405020304" pitchFamily="18" charset="-78"/>
                <a:ea typeface="Calibri" panose="020F0502020204030204" pitchFamily="34" charset="0"/>
                <a:cs typeface="Arial" panose="020B0604020202020204" pitchFamily="34" charset="0"/>
              </a:rPr>
              <a:t>.</a:t>
            </a:r>
            <a:endParaRPr lang="en-US" sz="24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lvl="0" indent="-228600" algn="just" rtl="1">
              <a:lnSpc>
                <a:spcPct val="115000"/>
              </a:lnSpc>
              <a:spcAft>
                <a:spcPts val="1000"/>
              </a:spcAft>
              <a:buFont typeface="Arial" panose="020B0604020202020204" pitchFamily="34" charset="0"/>
              <a:buChar char="•"/>
            </a:pPr>
            <a:r>
              <a:rPr lang="ar-EG" sz="24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ويختلف المؤثر عن قائد الرأي من حيث المفهوم ، فقائد الرأي هو شخص خبير في مجال معين من المنتجات، والمستهلكون يأخذون برأيه ويثقون فيه ويحاولون تقليده في قراراتهم الشرائية. قائد الرأي من الممكن أن يكون معروفًا في منطقة جغرافية صغيرة أو كبيرة. كذلك، قد يكون فعالاً على وسائل التواصل الاجتماعي وقد لا يكون فعالا على ساحاتها ولكنه فعال فقط في الواقع الحقيقي. </a:t>
            </a:r>
            <a:endParaRPr lang="en-US" sz="24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lvl="0" indent="-228600" algn="just" rtl="1">
              <a:lnSpc>
                <a:spcPct val="115000"/>
              </a:lnSpc>
              <a:spcAft>
                <a:spcPts val="1000"/>
              </a:spcAft>
              <a:buFont typeface="Arial" panose="020B0604020202020204" pitchFamily="34" charset="0"/>
              <a:buChar char="•"/>
            </a:pPr>
            <a:r>
              <a:rPr lang="ar-EG" sz="1500" dirty="0" smtClean="0">
                <a:solidFill>
                  <a:prstClr val="black"/>
                </a:solidFill>
                <a:latin typeface="Calibri" panose="020F0502020204030204" pitchFamily="34" charset="0"/>
                <a:ea typeface="Calibri" panose="020F0502020204030204" pitchFamily="34" charset="0"/>
                <a:cs typeface="Simplified Arabic" panose="02020603050405020304" pitchFamily="18" charset="-78"/>
              </a:rPr>
              <a:t>.</a:t>
            </a:r>
            <a:endParaRPr lang="en-US" sz="15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38355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7329" y="1704021"/>
            <a:ext cx="9846862" cy="2905411"/>
          </a:xfrm>
          <a:prstGeom prst="rect">
            <a:avLst/>
          </a:prstGeom>
          <a:noFill/>
        </p:spPr>
        <p:txBody>
          <a:bodyPr wrap="square" rtlCol="0">
            <a:spAutoFit/>
          </a:bodyPr>
          <a:lstStyle/>
          <a:p>
            <a:pPr lvl="0" indent="-228600" algn="just" rtl="1">
              <a:lnSpc>
                <a:spcPct val="115000"/>
              </a:lnSpc>
              <a:spcAft>
                <a:spcPts val="1000"/>
              </a:spcAft>
              <a:buFont typeface="Arial" panose="020B0604020202020204" pitchFamily="34" charset="0"/>
              <a:buChar char="•"/>
            </a:pPr>
            <a:r>
              <a:rPr lang="ar-EG" sz="32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أما المؤثر فهو شخص خبير في مجال معين أو ربما شخص مشهور ولديه عدد كبير من المتابعين على مواقع التواصل الاجتماعي، فوجود عدد كبير من المتابعين على وسائل التواصل الاجتماعي شرط مهم لكي نطلق على شخص ما بأنه مؤثر. لذلك، نستطيع القول أن كل مؤثر هو قائد رأي ولكن ليس كل قائد رأي هو مؤثر</a:t>
            </a:r>
            <a:r>
              <a:rPr lang="ar-EG" sz="3200" dirty="0" smtClean="0">
                <a:solidFill>
                  <a:prstClr val="black"/>
                </a:solidFill>
                <a:latin typeface="Calibri" panose="020F0502020204030204" pitchFamily="34" charset="0"/>
                <a:ea typeface="Calibri" panose="020F0502020204030204" pitchFamily="34" charset="0"/>
                <a:cs typeface="Simplified Arabic" panose="02020603050405020304" pitchFamily="18" charset="-78"/>
              </a:rPr>
              <a:t>.</a:t>
            </a:r>
            <a:endParaRPr lang="en-US" sz="32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34401" y="4226712"/>
            <a:ext cx="5966400" cy="1831415"/>
          </a:xfrm>
          <a:prstGeom prst="rect">
            <a:avLst/>
          </a:prstGeom>
        </p:spPr>
      </p:pic>
    </p:spTree>
    <p:extLst>
      <p:ext uri="{BB962C8B-B14F-4D97-AF65-F5344CB8AC3E}">
        <p14:creationId xmlns:p14="http://schemas.microsoft.com/office/powerpoint/2010/main" val="1780982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0400" y="2020099"/>
            <a:ext cx="10359031" cy="4038029"/>
          </a:xfrm>
          <a:prstGeom prst="rect">
            <a:avLst/>
          </a:prstGeom>
          <a:noFill/>
        </p:spPr>
        <p:txBody>
          <a:bodyPr wrap="square" rtlCol="0">
            <a:spAutoFit/>
          </a:bodyPr>
          <a:lstStyle/>
          <a:p>
            <a:pPr lvl="0" indent="-228600" algn="just" rtl="1">
              <a:lnSpc>
                <a:spcPct val="115000"/>
              </a:lnSpc>
              <a:spcAft>
                <a:spcPts val="1000"/>
              </a:spcAft>
              <a:buFont typeface="Arial" panose="020B0604020202020204" pitchFamily="34" charset="0"/>
              <a:buChar char="•"/>
            </a:pPr>
            <a:r>
              <a:rPr lang="ar-EG" sz="32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وبناءا على نتائج بحث أجرته شركة </a:t>
            </a:r>
            <a:r>
              <a:rPr lang="en-US" sz="3200" dirty="0">
                <a:solidFill>
                  <a:prstClr val="black"/>
                </a:solidFill>
                <a:latin typeface="Simplified Arabic" panose="02020603050405020304" pitchFamily="18" charset="-78"/>
                <a:ea typeface="Calibri" panose="020F0502020204030204" pitchFamily="34" charset="0"/>
                <a:cs typeface="Arial" panose="020B0604020202020204" pitchFamily="34" charset="0"/>
              </a:rPr>
              <a:t>BCW</a:t>
            </a:r>
            <a:r>
              <a:rPr lang="ar-EG" sz="32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 جلوبال للعلاقات العامة في دبي عام 2019، توصلت الشركة أن التسويق التأثيري الآن له مكانة في صدارة الأساليب التسويقية الآخرى حيث وجدت أن حجم تأثير المدونين الإجتماعيين والشخصيات المؤثرة في المواقع الاجتماعية له ثقل كبير ، وأوضحت أن 71% من سكان دولة الإمارات العربية المتحدة ممن تتراوح أعمارهم بين 18 و40 عاماً تتأثر قراراتهم الشرائية بتوصيات المدونين والمؤثرين عبر شبكات التواصل الإجتماعي</a:t>
            </a:r>
            <a:endParaRPr lang="ar-EG" sz="32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1815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704021"/>
            <a:ext cx="10812720" cy="4751044"/>
          </a:xfrm>
          <a:prstGeom prst="rect">
            <a:avLst/>
          </a:prstGeom>
          <a:noFill/>
        </p:spPr>
        <p:txBody>
          <a:bodyPr wrap="square" rtlCol="0">
            <a:spAutoFit/>
          </a:bodyPr>
          <a:lstStyle/>
          <a:p>
            <a:pPr lvl="0" indent="-228600" algn="just" rtl="1">
              <a:lnSpc>
                <a:spcPct val="115000"/>
              </a:lnSpc>
              <a:spcAft>
                <a:spcPts val="1000"/>
              </a:spcAft>
              <a:buFont typeface="Arial" panose="020B0604020202020204" pitchFamily="34" charset="0"/>
              <a:buChar char="•"/>
            </a:pPr>
            <a:r>
              <a:rPr lang="ar-EG" sz="32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ومن النماذج التطبيقية للتسويق التأثيري، في عام 2016 تعاقدت شركة نايك للأدوات والملابس الرياضية مع رونالدو لاعب الكورة بهدف تسويق منتجاتها عبر تكنيك التسويق التأثيرى بالمحتوى ، ومن ثم قام رونالدو بنشر أكثر من 1703 منشور على شبكات التواصل الاجتماعي محققا أكثر من 2.25 مليار تفاعل( إعجاب, إعادة نشر, تعليق …إلخ) منها 347 منشور منسوب إلى شركة نايك والذي ولد أكثر من 477 مليون تفاعل قادت بالنهاية شركة نايك إلى تحقيق أكثر من 500 مليون دولار كمبيعات مباشرة من خلال هذه المنشورات.</a:t>
            </a:r>
            <a:endParaRPr lang="en-US" sz="3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lvl="0" indent="-228600" algn="just" rtl="1">
              <a:lnSpc>
                <a:spcPct val="115000"/>
              </a:lnSpc>
              <a:spcAft>
                <a:spcPts val="1000"/>
              </a:spcAft>
              <a:buFont typeface="Arial" panose="020B0604020202020204" pitchFamily="34" charset="0"/>
              <a:buChar char="•"/>
            </a:pPr>
            <a:endParaRPr lang="en-US" sz="3200" b="1" dirty="0">
              <a:solidFill>
                <a:prstClr val="black"/>
              </a:solidFill>
              <a:effectLst>
                <a:outerShdw blurRad="38100" dist="38100" dir="2700000" algn="tl">
                  <a:srgbClr val="000000">
                    <a:alpha val="43137"/>
                  </a:srgbClr>
                </a:outerShdw>
              </a:effectLst>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35302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07194" y="2377072"/>
            <a:ext cx="9846862" cy="2905411"/>
          </a:xfrm>
          <a:prstGeom prst="rect">
            <a:avLst/>
          </a:prstGeom>
          <a:noFill/>
        </p:spPr>
        <p:txBody>
          <a:bodyPr wrap="square" rtlCol="0">
            <a:spAutoFit/>
          </a:bodyPr>
          <a:lstStyle/>
          <a:p>
            <a:pPr lvl="0" indent="-228600" algn="just" rtl="1">
              <a:lnSpc>
                <a:spcPct val="115000"/>
              </a:lnSpc>
              <a:spcAft>
                <a:spcPts val="1000"/>
              </a:spcAft>
              <a:buFont typeface="Arial" panose="020B0604020202020204" pitchFamily="34" charset="0"/>
              <a:buChar char="•"/>
            </a:pPr>
            <a:r>
              <a:rPr lang="ar-EG" sz="3200" dirty="0" smtClean="0">
                <a:solidFill>
                  <a:prstClr val="black"/>
                </a:solidFill>
                <a:latin typeface="Calibri" panose="020F0502020204030204" pitchFamily="34" charset="0"/>
                <a:ea typeface="Calibri" panose="020F0502020204030204" pitchFamily="34" charset="0"/>
                <a:cs typeface="Simplified Arabic" panose="02020603050405020304" pitchFamily="18" charset="-78"/>
              </a:rPr>
              <a:t>و </a:t>
            </a:r>
            <a:r>
              <a:rPr lang="ar-EG" sz="32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استعانت وزارة البيئة السنغافورية 2017 بثمانية وعشرين شخصًا من الشخصيات المؤثرة الصغيرة </a:t>
            </a:r>
            <a:r>
              <a:rPr lang="en-US" sz="3200" dirty="0">
                <a:solidFill>
                  <a:prstClr val="black"/>
                </a:solidFill>
                <a:latin typeface="Simplified Arabic" panose="02020603050405020304" pitchFamily="18" charset="-78"/>
                <a:ea typeface="Calibri" panose="020F0502020204030204" pitchFamily="34" charset="0"/>
                <a:cs typeface="Arial" panose="020B0604020202020204" pitchFamily="34" charset="0"/>
              </a:rPr>
              <a:t>micro influencers</a:t>
            </a:r>
            <a:r>
              <a:rPr lang="ar-EG" sz="32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 للقيام بوضع صور لأنفسهم وهم يمارسون عادات صديقة للبيئة، وحثّ الآخرين على القيام بنفس الشيء للتشجيع على ترشيد الطاقة والحد من السلوكيات التي تؤثر سلباً على المناخ.</a:t>
            </a:r>
            <a:endParaRPr lang="en-US" sz="32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512129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2094" y="2285637"/>
            <a:ext cx="9846862" cy="3190874"/>
          </a:xfrm>
          <a:prstGeom prst="rect">
            <a:avLst/>
          </a:prstGeom>
          <a:noFill/>
        </p:spPr>
        <p:txBody>
          <a:bodyPr wrap="square" rtlCol="0">
            <a:spAutoFit/>
          </a:bodyPr>
          <a:lstStyle/>
          <a:p>
            <a:pPr lvl="0" indent="-228600" algn="just" rtl="1">
              <a:lnSpc>
                <a:spcPct val="115000"/>
              </a:lnSpc>
              <a:buFont typeface="Arial" panose="020B0604020202020204" pitchFamily="34" charset="0"/>
              <a:buChar char="•"/>
            </a:pPr>
            <a:r>
              <a:rPr lang="ar-EG" sz="3200" u="sng" dirty="0">
                <a:solidFill>
                  <a:prstClr val="black"/>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panose="02020603050405020304" pitchFamily="18" charset="-78"/>
              </a:rPr>
              <a:t>ونموذج إدارة العلاقات العامة الإلكترونية مع </a:t>
            </a:r>
            <a:r>
              <a:rPr lang="ar-EG" sz="3200" u="sng" dirty="0" smtClean="0">
                <a:solidFill>
                  <a:prstClr val="black"/>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panose="02020603050405020304" pitchFamily="18" charset="-78"/>
              </a:rPr>
              <a:t>المؤثرين....يعكس </a:t>
            </a:r>
            <a:r>
              <a:rPr lang="ar-EG" sz="3200" u="sng" dirty="0">
                <a:solidFill>
                  <a:prstClr val="black"/>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panose="02020603050405020304" pitchFamily="18" charset="-78"/>
              </a:rPr>
              <a:t>هذا النموذج 7 ركائز لإدارة العلاقات مع المؤثرين في مواقع التواصل </a:t>
            </a:r>
            <a:r>
              <a:rPr lang="ar-EG" sz="3200" u="sng" dirty="0" smtClean="0">
                <a:solidFill>
                  <a:prstClr val="black"/>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panose="02020603050405020304" pitchFamily="18" charset="-78"/>
              </a:rPr>
              <a:t>الاجتماعي</a:t>
            </a:r>
          </a:p>
          <a:p>
            <a:pPr lvl="0" indent="-228600" algn="just" rtl="1">
              <a:lnSpc>
                <a:spcPct val="115000"/>
              </a:lnSpc>
              <a:buFont typeface="Arial" panose="020B0604020202020204" pitchFamily="34" charset="0"/>
              <a:buChar char="•"/>
            </a:pPr>
            <a:r>
              <a:rPr lang="ar-EG" sz="2800" u="sng" dirty="0" smtClean="0">
                <a:solidFill>
                  <a:prstClr val="black"/>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panose="02020603050405020304" pitchFamily="18" charset="-78"/>
              </a:rPr>
              <a:t> </a:t>
            </a:r>
            <a:r>
              <a:rPr lang="ar-SA" sz="2800" b="1" u="sng" dirty="0" smtClean="0">
                <a:solidFill>
                  <a:prstClr val="black"/>
                </a:solidFill>
                <a:latin typeface="Calibri" panose="020F0502020204030204" pitchFamily="34" charset="0"/>
                <a:ea typeface="Calibri" panose="020F0502020204030204" pitchFamily="34" charset="0"/>
                <a:cs typeface="Simplified Arabic" panose="02020603050405020304" pitchFamily="18" charset="-78"/>
              </a:rPr>
              <a:t>المنتج</a:t>
            </a:r>
            <a:r>
              <a:rPr lang="en-US" sz="2800" b="1" u="sng" dirty="0" smtClean="0">
                <a:solidFill>
                  <a:prstClr val="black"/>
                </a:solidFill>
                <a:latin typeface="Simplified Arabic" panose="02020603050405020304" pitchFamily="18" charset="-78"/>
                <a:ea typeface="Calibri" panose="020F0502020204030204" pitchFamily="34" charset="0"/>
                <a:cs typeface="Arial" panose="020B0604020202020204" pitchFamily="34" charset="0"/>
              </a:rPr>
              <a:t> </a:t>
            </a:r>
            <a:r>
              <a:rPr lang="en-US" sz="2800" b="1" u="sng" dirty="0">
                <a:solidFill>
                  <a:prstClr val="black"/>
                </a:solidFill>
                <a:latin typeface="Simplified Arabic" panose="02020603050405020304" pitchFamily="18" charset="-78"/>
                <a:ea typeface="Calibri" panose="020F0502020204030204" pitchFamily="34" charset="0"/>
                <a:cs typeface="Arial" panose="020B0604020202020204" pitchFamily="34" charset="0"/>
              </a:rPr>
              <a:t>Product </a:t>
            </a:r>
            <a:r>
              <a:rPr lang="ar-SA" sz="2800" dirty="0" smtClean="0">
                <a:solidFill>
                  <a:prstClr val="black"/>
                </a:solidFill>
                <a:latin typeface="Calibri" panose="020F0502020204030204" pitchFamily="34" charset="0"/>
                <a:ea typeface="Calibri" panose="020F0502020204030204" pitchFamily="34" charset="0"/>
                <a:cs typeface="Simplified Arabic" panose="02020603050405020304" pitchFamily="18" charset="-78"/>
              </a:rPr>
              <a:t>ي</a:t>
            </a:r>
            <a:r>
              <a:rPr lang="ar-EG" sz="28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عتبر المنتج هو الركيزة الأساسية في التسويق التأثيري، وهو الهدف المراد تسويقه، </a:t>
            </a:r>
            <a:r>
              <a:rPr lang="ar-SA" sz="28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بالتالى يتطلب الأمر بناء ثقة بين المستهلك والمنتج قبل اللجوء الى المؤثرين للتسويق، وبناءا عليه يأتي دور التسويق التأثيري كعنصر لاحق للثقة المتبادلة بين المنتج والمستهلك</a:t>
            </a:r>
            <a:r>
              <a:rPr lang="ar-SA" sz="2800" dirty="0" smtClean="0">
                <a:solidFill>
                  <a:prstClr val="black"/>
                </a:solidFill>
                <a:latin typeface="Calibri" panose="020F0502020204030204" pitchFamily="34" charset="0"/>
                <a:ea typeface="Calibri" panose="020F0502020204030204" pitchFamily="34" charset="0"/>
                <a:cs typeface="Simplified Arabic" panose="02020603050405020304" pitchFamily="18" charset="-78"/>
              </a:rPr>
              <a:t>.</a:t>
            </a:r>
            <a:endPar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64116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15000"/>
              </a:lnSpc>
              <a:spcBef>
                <a:spcPts val="0"/>
              </a:spcBef>
              <a:spcAft>
                <a:spcPts val="0"/>
              </a:spcAft>
              <a:buClrTx/>
              <a:buSzTx/>
              <a:tabLst/>
              <a:defRPr/>
            </a:pPr>
            <a:r>
              <a:rPr kumimoji="0" lang="ar-EG" sz="2800" b="1" i="0" u="sng"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Simplified Arabic" panose="02020603050405020304" pitchFamily="18" charset="-78"/>
              </a:rPr>
              <a:t>ال</a:t>
            </a:r>
            <a:r>
              <a:rPr kumimoji="0" lang="ar-SA" sz="2800" b="1" i="0" u="sng"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Simplified Arabic" panose="02020603050405020304" pitchFamily="18" charset="-78"/>
              </a:rPr>
              <a:t>مؤثر </a:t>
            </a:r>
            <a:r>
              <a:rPr kumimoji="0" lang="en-US" sz="2800" b="1" i="0" u="sng" strike="noStrike" kern="1200" cap="none" spc="0" normalizeH="0" baseline="0" noProof="0" dirty="0">
                <a:ln>
                  <a:noFill/>
                </a:ln>
                <a:solidFill>
                  <a:prstClr val="black"/>
                </a:solidFill>
                <a:effectLst/>
                <a:uLnTx/>
                <a:uFillTx/>
                <a:latin typeface="Simplified Arabic" panose="02020603050405020304" pitchFamily="18" charset="-78"/>
                <a:ea typeface="Calibri" panose="020F0502020204030204" pitchFamily="34" charset="0"/>
                <a:cs typeface="Arial" panose="020B0604020202020204" pitchFamily="34" charset="0"/>
              </a:rPr>
              <a:t>influencer</a:t>
            </a:r>
            <a:r>
              <a:rPr kumimoji="0" lang="ar-EG" sz="2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implified Arabic" panose="02020603050405020304" pitchFamily="18" charset="-78"/>
              </a:rPr>
              <a:t>:  </a:t>
            </a:r>
            <a:r>
              <a:rPr kumimoji="0" lang="ar-EG"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implified Arabic" panose="02020603050405020304" pitchFamily="18" charset="-78"/>
              </a:rPr>
              <a:t>ويقصد به الإختيار السليم للمؤثر الذي سيسهم في تسويق المنتج بشكل فعال، بحيث يتم مراعاه إرتباطه بالمنتج حدود دائرة تأثيره والفئة التي يوثر فيها ومدى نشاطه في الحملات السابقة، ومدي نشاطه التفاعلى عبر الشبكات الاجتماعية وحضوره الإفتراضي.</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R="0" lvl="0" algn="just" defTabSz="914400" rtl="1" eaLnBrk="1" fontAlgn="auto" latinLnBrk="0" hangingPunct="1">
              <a:lnSpc>
                <a:spcPct val="115000"/>
              </a:lnSpc>
              <a:spcBef>
                <a:spcPts val="0"/>
              </a:spcBef>
              <a:spcAft>
                <a:spcPts val="0"/>
              </a:spcAft>
              <a:buClrTx/>
              <a:buSzTx/>
              <a:tabLst/>
              <a:defRPr/>
            </a:pPr>
            <a:r>
              <a:rPr kumimoji="0" lang="ar-SA" sz="2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implified Arabic" panose="02020603050405020304" pitchFamily="18" charset="-78"/>
              </a:rPr>
              <a:t>المعرفة</a:t>
            </a:r>
            <a:r>
              <a:rPr kumimoji="0" lang="en-US" sz="2800" b="1" i="0" u="sng" strike="noStrike" kern="1200" cap="none" spc="0" normalizeH="0" baseline="0" noProof="0" dirty="0">
                <a:ln>
                  <a:noFill/>
                </a:ln>
                <a:solidFill>
                  <a:prstClr val="black"/>
                </a:solidFill>
                <a:effectLst/>
                <a:uLnTx/>
                <a:uFillTx/>
                <a:latin typeface="Simplified Arabic" panose="02020603050405020304" pitchFamily="18" charset="-78"/>
                <a:ea typeface="Calibri" panose="020F0502020204030204" pitchFamily="34" charset="0"/>
                <a:cs typeface="Arial" panose="020B0604020202020204" pitchFamily="34" charset="0"/>
              </a:rPr>
              <a:t> Knowledge </a:t>
            </a:r>
            <a:r>
              <a:rPr kumimoji="0" lang="en-US" sz="2800" b="0" i="0" u="none" strike="noStrike" kern="1200" cap="none" spc="0" normalizeH="0" baseline="0" noProof="0" dirty="0">
                <a:ln>
                  <a:noFill/>
                </a:ln>
                <a:solidFill>
                  <a:prstClr val="black"/>
                </a:solidFill>
                <a:effectLst/>
                <a:uLnTx/>
                <a:uFillTx/>
                <a:latin typeface="Simplified Arabic" panose="02020603050405020304" pitchFamily="18" charset="-78"/>
                <a:ea typeface="Calibri" panose="020F0502020204030204" pitchFamily="34" charset="0"/>
                <a:cs typeface="Arial" panose="020B0604020202020204" pitchFamily="34" charset="0"/>
              </a:rPr>
              <a:t>: </a:t>
            </a: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implified Arabic" panose="02020603050405020304" pitchFamily="18" charset="-78"/>
              </a:rPr>
              <a:t>ويقصد بها مدى معرفة المؤثر بالمنتج وخصائصه وتاريخه وأسلوب استخدامه ووعيه بالعلامة التجارية وسماتها المادية والمعنوية.</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465206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2356426"/>
            <a:ext cx="10812720" cy="3049296"/>
          </a:xfrm>
          <a:prstGeom prst="rect">
            <a:avLst/>
          </a:prstGeom>
          <a:noFill/>
        </p:spPr>
        <p:txBody>
          <a:bodyPr wrap="square" rtlCol="0">
            <a:spAutoFit/>
          </a:bodyPr>
          <a:lstStyle/>
          <a:p>
            <a:pPr lvl="0" algn="just" rtl="1">
              <a:lnSpc>
                <a:spcPct val="115000"/>
              </a:lnSpc>
            </a:pPr>
            <a:r>
              <a:rPr lang="ar-SA" sz="2800" b="1" u="sng" dirty="0" smtClean="0">
                <a:solidFill>
                  <a:prstClr val="black"/>
                </a:solidFill>
                <a:latin typeface="Calibri" panose="020F0502020204030204" pitchFamily="34" charset="0"/>
                <a:ea typeface="Calibri" panose="020F0502020204030204" pitchFamily="34" charset="0"/>
                <a:cs typeface="Simplified Arabic" panose="02020603050405020304" pitchFamily="18" charset="-78"/>
              </a:rPr>
              <a:t>التقويم</a:t>
            </a:r>
            <a:r>
              <a:rPr lang="ar-EG" sz="2800" b="1" u="sng" dirty="0" smtClean="0">
                <a:solidFill>
                  <a:prstClr val="black"/>
                </a:solidFill>
                <a:latin typeface="Calibri" panose="020F0502020204030204" pitchFamily="34" charset="0"/>
                <a:ea typeface="Calibri" panose="020F0502020204030204" pitchFamily="34" charset="0"/>
                <a:cs typeface="Simplified Arabic" panose="02020603050405020304" pitchFamily="18" charset="-78"/>
              </a:rPr>
              <a:t> </a:t>
            </a:r>
            <a:r>
              <a:rPr lang="en-US" sz="2800" b="1" u="sng" dirty="0" smtClean="0">
                <a:solidFill>
                  <a:prstClr val="black"/>
                </a:solidFill>
                <a:latin typeface="Simplified Arabic" panose="02020603050405020304" pitchFamily="18" charset="-78"/>
                <a:ea typeface="Calibri" panose="020F0502020204030204" pitchFamily="34" charset="0"/>
                <a:cs typeface="Arial" panose="020B0604020202020204" pitchFamily="34" charset="0"/>
              </a:rPr>
              <a:t>Calendar</a:t>
            </a:r>
            <a:r>
              <a:rPr lang="en-US" sz="2800" u="sng" dirty="0" smtClean="0">
                <a:solidFill>
                  <a:prstClr val="black"/>
                </a:solidFill>
                <a:latin typeface="Simplified Arabic" panose="02020603050405020304" pitchFamily="18" charset="-78"/>
                <a:ea typeface="Calibri" panose="020F0502020204030204" pitchFamily="34" charset="0"/>
                <a:cs typeface="Arial" panose="020B0604020202020204" pitchFamily="34" charset="0"/>
              </a:rPr>
              <a:t>:</a:t>
            </a:r>
            <a:r>
              <a:rPr lang="ar-EG" sz="2800" dirty="0" smtClean="0">
                <a:solidFill>
                  <a:prstClr val="black"/>
                </a:solidFill>
                <a:latin typeface="Calibri" panose="020F0502020204030204" pitchFamily="34" charset="0"/>
                <a:ea typeface="Calibri" panose="020F0502020204030204" pitchFamily="34" charset="0"/>
                <a:cs typeface="Simplified Arabic" panose="02020603050405020304" pitchFamily="18" charset="-78"/>
              </a:rPr>
              <a:t>ويقصد </a:t>
            </a:r>
            <a:r>
              <a:rPr lang="ar-EG" sz="28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به الخطة الزمنية وجدولة الحملة التسويقية على حسابات المؤثر في الشبكات الاجتماعية ، حيث يبدأ هذا التقويم بأسلوب الجدولة المتلاشية، أي البداية التسويقية المكثفة لخلق ضجة تسويقية  </a:t>
            </a:r>
            <a:r>
              <a:rPr lang="en-US" sz="2800" dirty="0">
                <a:solidFill>
                  <a:prstClr val="black"/>
                </a:solidFill>
                <a:latin typeface="Simplified Arabic" panose="02020603050405020304" pitchFamily="18" charset="-78"/>
                <a:ea typeface="Calibri" panose="020F0502020204030204" pitchFamily="34" charset="0"/>
                <a:cs typeface="Arial" panose="020B0604020202020204" pitchFamily="34" charset="0"/>
              </a:rPr>
              <a:t>Buzz</a:t>
            </a:r>
            <a:r>
              <a:rPr lang="ar-EG" sz="28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 ثم النهاية المتلاشية ، وذلك عن طريق جدول الأيام والأوقات التي سينشر فيها المؤثر تعليقاته او تغريداته مع تدوين الفعل المطلوب حث المستخدمين على عمله </a:t>
            </a:r>
            <a:r>
              <a:rPr lang="en-US" sz="2800" dirty="0">
                <a:solidFill>
                  <a:prstClr val="black"/>
                </a:solidFill>
                <a:latin typeface="Simplified Arabic" panose="02020603050405020304" pitchFamily="18" charset="-78"/>
                <a:ea typeface="Calibri" panose="020F0502020204030204" pitchFamily="34" charset="0"/>
                <a:cs typeface="Arial" panose="020B0604020202020204" pitchFamily="34" charset="0"/>
              </a:rPr>
              <a:t>call to action</a:t>
            </a:r>
            <a:r>
              <a:rPr lang="ar-EG" sz="28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 مثل مشاركة التعليق أو الإعجاب به أو الاشتراك في صفحة معينة أو الإنضمام لمجموعة </a:t>
            </a:r>
            <a:r>
              <a:rPr lang="ar-EG" sz="2800" dirty="0" smtClean="0">
                <a:solidFill>
                  <a:prstClr val="black"/>
                </a:solidFill>
                <a:latin typeface="Calibri" panose="020F0502020204030204" pitchFamily="34" charset="0"/>
                <a:ea typeface="Calibri" panose="020F0502020204030204" pitchFamily="34" charset="0"/>
                <a:cs typeface="Simplified Arabic" panose="02020603050405020304" pitchFamily="18" charset="-78"/>
              </a:rPr>
              <a:t>ما.</a:t>
            </a:r>
            <a:endParaRPr kumimoji="0" lang="en-US" sz="280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642898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2100586"/>
            <a:ext cx="10812720" cy="3560975"/>
          </a:xfrm>
          <a:prstGeom prst="rect">
            <a:avLst/>
          </a:prstGeom>
          <a:noFill/>
        </p:spPr>
        <p:txBody>
          <a:bodyPr wrap="square" rtlCol="0">
            <a:spAutoFit/>
          </a:bodyPr>
          <a:lstStyle/>
          <a:p>
            <a:pPr lvl="0" algn="just" rtl="1">
              <a:lnSpc>
                <a:spcPct val="115000"/>
              </a:lnSpc>
            </a:pPr>
            <a:r>
              <a:rPr lang="ar-EG" sz="2800" b="1" u="sng" dirty="0">
                <a:solidFill>
                  <a:prstClr val="black"/>
                </a:solidFill>
                <a:latin typeface="Calibri" panose="020F0502020204030204" pitchFamily="34" charset="0"/>
                <a:ea typeface="Calibri" panose="020F0502020204030204" pitchFamily="34" charset="0"/>
              </a:rPr>
              <a:t>الرسالة </a:t>
            </a:r>
            <a:r>
              <a:rPr lang="en-US" sz="2800" b="1" u="sng" dirty="0" smtClean="0">
                <a:solidFill>
                  <a:prstClr val="black"/>
                </a:solidFill>
                <a:latin typeface="Calibri" panose="020F0502020204030204" pitchFamily="34" charset="0"/>
                <a:ea typeface="Calibri" panose="020F0502020204030204" pitchFamily="34" charset="0"/>
                <a:cs typeface="Arial" panose="020B0604020202020204" pitchFamily="34" charset="0"/>
              </a:rPr>
              <a:t>Message:</a:t>
            </a:r>
            <a:r>
              <a:rPr lang="ar-EG" sz="2800" dirty="0" smtClean="0">
                <a:solidFill>
                  <a:prstClr val="black"/>
                </a:solidFill>
                <a:latin typeface="Calibri" panose="020F0502020204030204" pitchFamily="34" charset="0"/>
                <a:ea typeface="Calibri" panose="020F0502020204030204" pitchFamily="34" charset="0"/>
              </a:rPr>
              <a:t>وتعنى </a:t>
            </a:r>
            <a:r>
              <a:rPr lang="ar-EG" sz="2800" dirty="0">
                <a:solidFill>
                  <a:prstClr val="black"/>
                </a:solidFill>
                <a:latin typeface="Calibri" panose="020F0502020204030204" pitchFamily="34" charset="0"/>
                <a:ea typeface="Calibri" panose="020F0502020204030204" pitchFamily="34" charset="0"/>
              </a:rPr>
              <a:t>صياغة الرسائل التسويقية بشكل يتوائم مع نمط حياه المؤثر وعاداته اليومية على مواقع الشبكات الاجتماعية بحيث يظهر المنتج بشكل متناسب مع نمط حياه المؤثر وداخل دائرة إهتمامته وانشطته اليومية، ولذلك تعتبر عملية إختيار المؤثر في غاية الأهمية لأنها الأصل في العملية التسويقية.</a:t>
            </a:r>
          </a:p>
          <a:p>
            <a:pPr lvl="0" algn="just" rtl="1">
              <a:lnSpc>
                <a:spcPct val="115000"/>
              </a:lnSpc>
            </a:pPr>
            <a:r>
              <a:rPr lang="ar-EG" sz="2800" b="1" u="sng" dirty="0">
                <a:solidFill>
                  <a:prstClr val="black"/>
                </a:solidFill>
                <a:latin typeface="Calibri" panose="020F0502020204030204" pitchFamily="34" charset="0"/>
                <a:ea typeface="Calibri" panose="020F0502020204030204" pitchFamily="34" charset="0"/>
              </a:rPr>
              <a:t>منصات التواصل الاجتماعي </a:t>
            </a:r>
            <a:r>
              <a:rPr lang="en-US" sz="2800" b="1" u="sng" dirty="0">
                <a:solidFill>
                  <a:prstClr val="black"/>
                </a:solidFill>
                <a:latin typeface="Calibri" panose="020F0502020204030204" pitchFamily="34" charset="0"/>
                <a:ea typeface="Calibri" panose="020F0502020204030204" pitchFamily="34" charset="0"/>
                <a:cs typeface="Arial" panose="020B0604020202020204" pitchFamily="34" charset="0"/>
              </a:rPr>
              <a:t>Social media platforms </a:t>
            </a:r>
            <a:r>
              <a:rPr lang="en-US" sz="2800" dirty="0" smtClean="0">
                <a:solidFill>
                  <a:prstClr val="black"/>
                </a:solidFill>
                <a:latin typeface="Calibri" panose="020F0502020204030204" pitchFamily="34" charset="0"/>
                <a:ea typeface="Calibri" panose="020F0502020204030204" pitchFamily="34" charset="0"/>
                <a:cs typeface="Arial" panose="020B0604020202020204" pitchFamily="34" charset="0"/>
              </a:rPr>
              <a:t>:</a:t>
            </a:r>
            <a:r>
              <a:rPr lang="ar-EG" sz="2800" dirty="0" smtClean="0">
                <a:solidFill>
                  <a:prstClr val="black"/>
                </a:solidFill>
                <a:latin typeface="Calibri" panose="020F0502020204030204" pitchFamily="34" charset="0"/>
                <a:ea typeface="Calibri" panose="020F0502020204030204" pitchFamily="34" charset="0"/>
              </a:rPr>
              <a:t>يجب </a:t>
            </a:r>
            <a:r>
              <a:rPr lang="ar-EG" sz="2800" dirty="0">
                <a:solidFill>
                  <a:prstClr val="black"/>
                </a:solidFill>
                <a:latin typeface="Calibri" panose="020F0502020204030204" pitchFamily="34" charset="0"/>
                <a:ea typeface="Calibri" panose="020F0502020204030204" pitchFamily="34" charset="0"/>
              </a:rPr>
              <a:t>على الماركات أن تحدد أي من مواقع التواصل سيكون له الأولوية في الاستخدام وأى منها سيكون بمثابة المواقع الداعملة في الحملة</a:t>
            </a:r>
            <a:r>
              <a:rPr lang="ar-EG" sz="2800" dirty="0" smtClean="0">
                <a:solidFill>
                  <a:prstClr val="black"/>
                </a:solidFill>
                <a:latin typeface="Calibri" panose="020F0502020204030204" pitchFamily="34" charset="0"/>
                <a:ea typeface="Calibri" panose="020F0502020204030204" pitchFamily="34" charset="0"/>
              </a:rPr>
              <a:t>.</a:t>
            </a:r>
            <a:endParaRPr lang="ar-EG" sz="2800" dirty="0">
              <a:solidFill>
                <a:prstClr val="black"/>
              </a:solidFill>
              <a:latin typeface="Calibri" panose="020F0502020204030204" pitchFamily="34" charset="0"/>
              <a:ea typeface="Calibri" panose="020F050202020403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945609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2410679"/>
            <a:ext cx="10812720" cy="2032288"/>
          </a:xfrm>
          <a:prstGeom prst="rect">
            <a:avLst/>
          </a:prstGeom>
          <a:noFill/>
        </p:spPr>
        <p:txBody>
          <a:bodyPr wrap="square" rtlCol="0">
            <a:spAutoFit/>
          </a:bodyPr>
          <a:lstStyle/>
          <a:p>
            <a:pPr lvl="0" algn="just" rtl="1">
              <a:lnSpc>
                <a:spcPct val="115000"/>
              </a:lnSpc>
            </a:pPr>
            <a:r>
              <a:rPr lang="ar-EG" sz="2800" b="1" u="sng" dirty="0">
                <a:solidFill>
                  <a:prstClr val="black"/>
                </a:solidFill>
                <a:latin typeface="Calibri" panose="020F0502020204030204" pitchFamily="34" charset="0"/>
                <a:ea typeface="Calibri" panose="020F0502020204030204" pitchFamily="34" charset="0"/>
              </a:rPr>
              <a:t>المراقبة </a:t>
            </a:r>
            <a:r>
              <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rPr>
              <a:t>Monitor : </a:t>
            </a:r>
            <a:r>
              <a:rPr lang="ar-EG" sz="2800" dirty="0">
                <a:solidFill>
                  <a:prstClr val="black"/>
                </a:solidFill>
                <a:latin typeface="Calibri" panose="020F0502020204030204" pitchFamily="34" charset="0"/>
                <a:ea typeface="Calibri" panose="020F0502020204030204" pitchFamily="34" charset="0"/>
              </a:rPr>
              <a:t>ويُقصد بها عملية التقويم والتقييم لأداء المؤثر ودوره فى إنجاح العملية التسويقيةن حيث يتم متابعة جهوده التسويقية وقياس أثر النتائج المتحققة من ذلك، مثل التعرف على منحى المبيعات للمنتج ودرجة الوعى بالعلامة التجارية و العائد من الاستثمار وتفاعل المستخدمين مع المؤثر .</a:t>
            </a:r>
            <a:endParaRPr lang="ar-EG" sz="2800" dirty="0">
              <a:solidFill>
                <a:prstClr val="black"/>
              </a:solidFill>
              <a:latin typeface="Calibri" panose="020F0502020204030204" pitchFamily="34" charset="0"/>
              <a:ea typeface="Calibri" panose="020F050202020403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151160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811589"/>
            <a:ext cx="10812720" cy="4168577"/>
          </a:xfrm>
          <a:prstGeom prst="rect">
            <a:avLst/>
          </a:prstGeom>
          <a:noFill/>
        </p:spPr>
        <p:txBody>
          <a:bodyPr wrap="square" rtlCol="0">
            <a:spAutoFit/>
          </a:bodyPr>
          <a:lstStyle/>
          <a:p>
            <a:pPr lvl="0" indent="-228600" algn="just" rtl="1">
              <a:lnSpc>
                <a:spcPct val="115000"/>
              </a:lnSpc>
              <a:spcAft>
                <a:spcPts val="1000"/>
              </a:spcAft>
              <a:buFont typeface="Arial" panose="020B0604020202020204" pitchFamily="34" charset="0"/>
              <a:buChar char="•"/>
            </a:pPr>
            <a:r>
              <a:rPr lang="ar-EG" sz="2800" b="1" u="sng" dirty="0">
                <a:solidFill>
                  <a:prstClr val="black"/>
                </a:solidFill>
                <a:latin typeface="Calibri" panose="020F0502020204030204" pitchFamily="34" charset="0"/>
                <a:ea typeface="Calibri" panose="020F0502020204030204" pitchFamily="34" charset="0"/>
                <a:cs typeface="Simplified Arabic" panose="02020603050405020304" pitchFamily="18" charset="-78"/>
              </a:rPr>
              <a:t>ووفقا لهذا النموذج توجد عدة طرق لمتابعة العلاقات مع المؤثرين :</a:t>
            </a:r>
            <a:endParaRPr lang="en-US" sz="2800" b="1" u="sng"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mj-lt"/>
              <a:buAutoNum type="arabicPeriod"/>
            </a:pPr>
            <a:r>
              <a:rPr lang="ar-EG" sz="2800"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الأسلوب المباشر </a:t>
            </a:r>
            <a:r>
              <a:rPr lang="ar-EG" sz="28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 حيث يمكن لإدارات التسويق في شركات الاعمال ان تتواصل مباشرة مع المؤثرين لإدارة العلاقات معهم والتفاوض والتعاقد .</a:t>
            </a:r>
            <a:endPar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mj-lt"/>
              <a:buAutoNum type="arabicPeriod"/>
            </a:pPr>
            <a:r>
              <a:rPr lang="ar-EG" sz="2800"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من خلال الوكالات </a:t>
            </a:r>
            <a:r>
              <a:rPr lang="ar-EG" sz="28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 وهنا يتم إدارة العلاقات مع المؤثرين من خلال وكالة نيابة عن العلامة التجارية .</a:t>
            </a:r>
            <a:endPar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mj-lt"/>
              <a:buAutoNum type="arabicPeriod"/>
            </a:pPr>
            <a:r>
              <a:rPr lang="ar-EG" sz="2800" b="1" dirty="0">
                <a:solidFill>
                  <a:prstClr val="black"/>
                </a:solidFill>
                <a:latin typeface="Calibri" panose="020F0502020204030204" pitchFamily="34" charset="0"/>
                <a:ea typeface="Calibri" panose="020F0502020204030204" pitchFamily="34" charset="0"/>
                <a:cs typeface="Simplified Arabic" panose="02020603050405020304" pitchFamily="18" charset="-78"/>
              </a:rPr>
              <a:t>المنصات والأدوات الالكترونية الحديثة </a:t>
            </a:r>
            <a:r>
              <a:rPr lang="ar-EG" sz="2800" dirty="0">
                <a:solidFill>
                  <a:prstClr val="black"/>
                </a:solidFill>
                <a:latin typeface="Calibri" panose="020F0502020204030204" pitchFamily="34" charset="0"/>
                <a:ea typeface="Calibri" panose="020F0502020204030204" pitchFamily="34" charset="0"/>
                <a:cs typeface="Simplified Arabic" panose="02020603050405020304" pitchFamily="18" charset="-78"/>
              </a:rPr>
              <a:t>: حيث توجد العديد من الأدوات والمنصات التي تتيحها مواقع إلكترونية لشركات تتيح عملية إدارة العلاقات مع المؤثرين وتساعد العلامات التجارية في الوصول الى المؤثرين المناسبين .</a:t>
            </a:r>
            <a:endPar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620433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811589"/>
            <a:ext cx="10812720" cy="3945696"/>
          </a:xfrm>
          <a:prstGeom prst="rect">
            <a:avLst/>
          </a:prstGeom>
          <a:noFill/>
        </p:spPr>
        <p:txBody>
          <a:bodyPr wrap="square" rtlCol="0">
            <a:spAutoFit/>
          </a:bodyPr>
          <a:lstStyle/>
          <a:p>
            <a:pPr lvl="0" indent="-228600" algn="just" rtl="1">
              <a:lnSpc>
                <a:spcPct val="115000"/>
              </a:lnSpc>
              <a:spcAft>
                <a:spcPts val="1000"/>
              </a:spcAft>
              <a:buFont typeface="Arial" panose="020B0604020202020204" pitchFamily="34" charset="0"/>
              <a:buChar char="•"/>
            </a:pPr>
            <a:r>
              <a:rPr lang="ar-EG" sz="2800" b="1" dirty="0">
                <a:solidFill>
                  <a:prstClr val="black"/>
                </a:solidFill>
                <a:latin typeface="Calibri" panose="020F0502020204030204" pitchFamily="34" charset="0"/>
                <a:ea typeface="Calibri" panose="020F0502020204030204" pitchFamily="34" charset="0"/>
              </a:rPr>
              <a:t>وإضافة لما سبق تشير مجلة فوربس الى وجود استراتيجيات لإدارة العلاقات مع المؤثرين بفاعلية ومنها: </a:t>
            </a:r>
          </a:p>
          <a:p>
            <a:pPr lvl="0" indent="-228600" algn="just" rtl="1">
              <a:lnSpc>
                <a:spcPct val="115000"/>
              </a:lnSpc>
              <a:spcAft>
                <a:spcPts val="1000"/>
              </a:spcAft>
              <a:buFont typeface="Arial" panose="020B0604020202020204" pitchFamily="34" charset="0"/>
              <a:buChar char="•"/>
            </a:pPr>
            <a:r>
              <a:rPr lang="ar-EG" sz="2800" dirty="0">
                <a:solidFill>
                  <a:prstClr val="black"/>
                </a:solidFill>
                <a:latin typeface="Calibri" panose="020F0502020204030204" pitchFamily="34" charset="0"/>
                <a:ea typeface="Calibri" panose="020F0502020204030204" pitchFamily="34" charset="0"/>
              </a:rPr>
              <a:t>التعامل مع المؤثرين كشركاء وليس كمسوقين ، وذلك لخلق علاقات طويلة الأمد مع المؤثر ، ويمكن تطبيق ذلك من خلال الإعجاب بمنشوراتهم والإشادة بجهودهم.</a:t>
            </a:r>
          </a:p>
          <a:p>
            <a:pPr lvl="0" indent="-228600" algn="just" rtl="1">
              <a:lnSpc>
                <a:spcPct val="115000"/>
              </a:lnSpc>
              <a:spcAft>
                <a:spcPts val="1000"/>
              </a:spcAft>
              <a:buFont typeface="Arial" panose="020B0604020202020204" pitchFamily="34" charset="0"/>
              <a:buChar char="•"/>
            </a:pPr>
            <a:r>
              <a:rPr lang="ar-EG" sz="2800" dirty="0">
                <a:solidFill>
                  <a:prstClr val="black"/>
                </a:solidFill>
                <a:latin typeface="Calibri" panose="020F0502020204030204" pitchFamily="34" charset="0"/>
                <a:ea typeface="Calibri" panose="020F0502020204030204" pitchFamily="34" charset="0"/>
              </a:rPr>
              <a:t>إختيار المؤثرين المناسبين للعلامة التجارية ، ويتم ذلك من خلال متابعة المؤثرين والبحث عن أكثرهم نشاطا وذو صلة بالعلامة التجارية بحيث يكون مهتما بها أو بالمجال الخاص بها .</a:t>
            </a:r>
          </a:p>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823418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811589"/>
            <a:ext cx="10812720" cy="4569456"/>
          </a:xfrm>
          <a:prstGeom prst="rect">
            <a:avLst/>
          </a:prstGeom>
          <a:noFill/>
        </p:spPr>
        <p:txBody>
          <a:bodyPr wrap="square" rtlCol="0">
            <a:spAutoFit/>
          </a:bodyPr>
          <a:lstStyle/>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ar-EG" sz="28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أهمية الوصول للمؤثرين بأساليب إبداعية غير تقليدية ، حيث يصل للمؤثرين العديد من الإيميلات يوميا لطلب الشراكة والتعاقد معهم ، ومن ثم لابد من تخصيص الإيميل باسم المؤثر ومحاولة إرسال الإيميل بشكل إبداعى جديد ، او التواصل معه بأى شكل آخر ولكن لابد من إبتكار الشكل الذي يتناسب معه .</a:t>
            </a:r>
          </a:p>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ar-EG" sz="28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إظهار الاهتمام بالمؤثر وبإهتماماته الحياتيه .</a:t>
            </a:r>
          </a:p>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ar-EG" sz="28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الشفافية والوضوح في التعاقد بالنسبة للجانب المالى أو للجهد التسويقي المطلوب .</a:t>
            </a:r>
          </a:p>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ar-EG" sz="28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عدم الحجر على حريته الإبداعية في التجويد التسويقي لخدمة اهداف الحملة .</a:t>
            </a:r>
          </a:p>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844022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2339626"/>
            <a:ext cx="10812720" cy="3082895"/>
          </a:xfrm>
          <a:prstGeom prst="rect">
            <a:avLst/>
          </a:prstGeom>
          <a:noFill/>
        </p:spPr>
        <p:txBody>
          <a:bodyPr wrap="square" rtlCol="0">
            <a:spAutoFit/>
          </a:bodyPr>
          <a:lstStyle/>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ar-EG" sz="28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عدم الحجر على حريته الإبداعية في التجويد التسويقي لخدمة اهداف الحملة .</a:t>
            </a:r>
          </a:p>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ar-EG" sz="28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إشراك المؤثر في الخطة التسويقية والتعرف على آرائه لإنجاح الحملة .</a:t>
            </a:r>
          </a:p>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ar-EG" sz="28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إطلاع المؤثر على نتائج الحملة أول بأول لمحاولة تطوير آدائه .</a:t>
            </a:r>
          </a:p>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r>
              <a:rPr kumimoji="0" lang="ar-EG" sz="28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التحفيز المستمر للمؤثر.</a:t>
            </a:r>
          </a:p>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878554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pic>
        <p:nvPicPr>
          <p:cNvPr id="3" name="Picture 2"/>
          <p:cNvPicPr>
            <a:picLocks noChangeAspect="1"/>
          </p:cNvPicPr>
          <p:nvPr/>
        </p:nvPicPr>
        <p:blipFill>
          <a:blip r:embed="rId3"/>
          <a:stretch>
            <a:fillRect/>
          </a:stretch>
        </p:blipFill>
        <p:spPr>
          <a:xfrm>
            <a:off x="789788" y="2590800"/>
            <a:ext cx="10101943" cy="3450221"/>
          </a:xfrm>
          <a:prstGeom prst="rect">
            <a:avLst/>
          </a:prstGeom>
        </p:spPr>
      </p:pic>
      <p:pic>
        <p:nvPicPr>
          <p:cNvPr id="4" name="Picture 3"/>
          <p:cNvPicPr>
            <a:picLocks noChangeAspect="1"/>
          </p:cNvPicPr>
          <p:nvPr/>
        </p:nvPicPr>
        <p:blipFill>
          <a:blip r:embed="rId4"/>
          <a:stretch>
            <a:fillRect/>
          </a:stretch>
        </p:blipFill>
        <p:spPr>
          <a:xfrm>
            <a:off x="1072056" y="1818426"/>
            <a:ext cx="9819676" cy="1414395"/>
          </a:xfrm>
          <a:prstGeom prst="rect">
            <a:avLst/>
          </a:prstGeom>
        </p:spPr>
      </p:pic>
    </p:spTree>
    <p:extLst>
      <p:ext uri="{BB962C8B-B14F-4D97-AF65-F5344CB8AC3E}">
        <p14:creationId xmlns:p14="http://schemas.microsoft.com/office/powerpoint/2010/main" val="310777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2094" y="2557340"/>
            <a:ext cx="9846862" cy="2074414"/>
          </a:xfrm>
          <a:prstGeom prst="rect">
            <a:avLst/>
          </a:prstGeom>
          <a:noFill/>
        </p:spPr>
        <p:txBody>
          <a:bodyPr wrap="square" rtlCol="0">
            <a:spAutoFit/>
          </a:bodyPr>
          <a:lstStyle/>
          <a:p>
            <a:pPr lvl="0" indent="-228600" algn="just" rtl="1">
              <a:lnSpc>
                <a:spcPct val="115000"/>
              </a:lnSpc>
              <a:spcAft>
                <a:spcPts val="1000"/>
              </a:spcAft>
              <a:buFont typeface="Arial" panose="020B0604020202020204" pitchFamily="34" charset="0"/>
              <a:buChar char="•"/>
            </a:pPr>
            <a:r>
              <a:rPr lang="ar-EG" sz="2800" b="1" dirty="0" smtClean="0">
                <a:solidFill>
                  <a:prstClr val="black"/>
                </a:solidFill>
                <a:latin typeface="Calibri" panose="020F0502020204030204" pitchFamily="34" charset="0"/>
                <a:ea typeface="Calibri" panose="020F0502020204030204" pitchFamily="34" charset="0"/>
              </a:rPr>
              <a:t>ويصنف النموذج المؤثرين وفقا لنشاط التأثير أو مضمونه، فمنهم الرياديين أو أصحاب </a:t>
            </a:r>
            <a:r>
              <a:rPr lang="ar-EG" sz="2800" b="1" dirty="0" smtClean="0">
                <a:solidFill>
                  <a:prstClr val="black"/>
                </a:solidFill>
                <a:latin typeface="Calibri" panose="020F0502020204030204" pitchFamily="34" charset="0"/>
                <a:ea typeface="Calibri" panose="020F0502020204030204" pitchFamily="34" charset="0"/>
              </a:rPr>
              <a:t>المبادرات، </a:t>
            </a:r>
            <a:r>
              <a:rPr lang="ar-EG" sz="2800" b="1" dirty="0" smtClean="0">
                <a:solidFill>
                  <a:prstClr val="black"/>
                </a:solidFill>
                <a:latin typeface="Calibri" panose="020F0502020204030204" pitchFamily="34" charset="0"/>
                <a:ea typeface="Calibri" panose="020F0502020204030204" pitchFamily="34" charset="0"/>
              </a:rPr>
              <a:t>ومنهم الفنانين بمختلف أنواعهم وعارضين الموضة والموسيقيين والمهتمين بالصحة والجمال ، والمهتمين بالمال والأعمال والمهتمين بالتكنولوجيا والعلوم ، والمهتمين بالشأن العام والسياسي</a:t>
            </a:r>
            <a:r>
              <a:rPr lang="ar-EG" sz="2800" dirty="0" smtClean="0">
                <a:solidFill>
                  <a:prstClr val="black"/>
                </a:solidFill>
                <a:latin typeface="Calibri" panose="020F0502020204030204" pitchFamily="34" charset="0"/>
                <a:ea typeface="Calibri" panose="020F0502020204030204" pitchFamily="34" charset="0"/>
              </a:rPr>
              <a:t>.</a:t>
            </a:r>
            <a:endParaRPr lang="ar-EG" sz="2800" dirty="0">
              <a:solidFill>
                <a:prstClr val="black"/>
              </a:solidFill>
              <a:latin typeface="Calibri" panose="020F0502020204030204" pitchFamily="34" charset="0"/>
              <a:ea typeface="Calibri" panose="020F050202020403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095571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4845" y="2155986"/>
            <a:ext cx="9731829" cy="3450175"/>
          </a:xfrm>
          <a:prstGeom prst="rect">
            <a:avLst/>
          </a:prstGeom>
          <a:noFill/>
        </p:spPr>
        <p:txBody>
          <a:bodyPr wrap="square" rtlCol="0">
            <a:spAutoFit/>
          </a:bodyPr>
          <a:lstStyle/>
          <a:p>
            <a:pPr lvl="0" indent="-228600" algn="just" rtl="1">
              <a:lnSpc>
                <a:spcPct val="115000"/>
              </a:lnSpc>
              <a:spcAft>
                <a:spcPts val="1000"/>
              </a:spcAft>
              <a:buFont typeface="Arial" panose="020B0604020202020204" pitchFamily="34" charset="0"/>
              <a:buChar char="•"/>
            </a:pPr>
            <a:r>
              <a:rPr lang="ar-EG" sz="2400" b="1" dirty="0">
                <a:solidFill>
                  <a:prstClr val="black"/>
                </a:solidFill>
                <a:latin typeface="Calibri" panose="020F0502020204030204" pitchFamily="34" charset="0"/>
                <a:ea typeface="Calibri" panose="020F0502020204030204" pitchFamily="34" charset="0"/>
              </a:rPr>
              <a:t>المؤثرين محدودي التأثير </a:t>
            </a:r>
            <a:r>
              <a:rPr lang="en-US" sz="2400" b="1" dirty="0">
                <a:solidFill>
                  <a:prstClr val="black"/>
                </a:solidFill>
                <a:latin typeface="Calibri" panose="020F0502020204030204" pitchFamily="34" charset="0"/>
                <a:ea typeface="Calibri" panose="020F0502020204030204" pitchFamily="34" charset="0"/>
                <a:cs typeface="Arial" panose="020B0604020202020204" pitchFamily="34" charset="0"/>
              </a:rPr>
              <a:t>Nano: </a:t>
            </a:r>
          </a:p>
          <a:p>
            <a:pPr lvl="0" indent="-228600" algn="just" rtl="1">
              <a:lnSpc>
                <a:spcPct val="115000"/>
              </a:lnSpc>
              <a:spcAft>
                <a:spcPts val="1000"/>
              </a:spcAft>
              <a:buFont typeface="Arial" panose="020B0604020202020204" pitchFamily="34" charset="0"/>
              <a:buChar char="•"/>
            </a:pPr>
            <a:r>
              <a:rPr lang="ar-EG" sz="2400" dirty="0">
                <a:solidFill>
                  <a:prstClr val="black"/>
                </a:solidFill>
                <a:latin typeface="Calibri" panose="020F0502020204030204" pitchFamily="34" charset="0"/>
                <a:ea typeface="Calibri" panose="020F0502020204030204" pitchFamily="34" charset="0"/>
              </a:rPr>
              <a:t>لديهم جمهور صغير نسبيا على مواقع التواصل الاجتماعى ، وخيرتهم في مجال العلامات التجارية قليلة ويتراوح عدد المتابعين على الانستجرام أو اليوتيوب : </a:t>
            </a:r>
            <a:r>
              <a:rPr lang="en-US" sz="2400" dirty="0">
                <a:solidFill>
                  <a:prstClr val="black"/>
                </a:solidFill>
                <a:latin typeface="Calibri" panose="020F0502020204030204" pitchFamily="34" charset="0"/>
                <a:ea typeface="Calibri" panose="020F0502020204030204" pitchFamily="34" charset="0"/>
                <a:cs typeface="Arial" panose="020B0604020202020204" pitchFamily="34" charset="0"/>
              </a:rPr>
              <a:t>k-10k1</a:t>
            </a:r>
          </a:p>
          <a:p>
            <a:pPr lvl="0" indent="-228600" algn="just" rtl="1">
              <a:lnSpc>
                <a:spcPct val="115000"/>
              </a:lnSpc>
              <a:spcAft>
                <a:spcPts val="1000"/>
              </a:spcAft>
              <a:buFont typeface="Arial" panose="020B0604020202020204" pitchFamily="34" charset="0"/>
              <a:buChar char="•"/>
            </a:pPr>
            <a:r>
              <a:rPr lang="ar-EG" sz="2400" b="1" dirty="0">
                <a:solidFill>
                  <a:prstClr val="black"/>
                </a:solidFill>
                <a:latin typeface="Calibri" panose="020F0502020204030204" pitchFamily="34" charset="0"/>
                <a:ea typeface="Calibri" panose="020F0502020204030204" pitchFamily="34" charset="0"/>
              </a:rPr>
              <a:t>المؤثرين ذوى التأثير المنخفض </a:t>
            </a:r>
            <a:r>
              <a:rPr lang="en-US" sz="2400" b="1" dirty="0">
                <a:solidFill>
                  <a:prstClr val="black"/>
                </a:solidFill>
                <a:latin typeface="Calibri" panose="020F0502020204030204" pitchFamily="34" charset="0"/>
                <a:ea typeface="Calibri" panose="020F0502020204030204" pitchFamily="34" charset="0"/>
                <a:cs typeface="Arial" panose="020B0604020202020204" pitchFamily="34" charset="0"/>
              </a:rPr>
              <a:t>Micro :</a:t>
            </a:r>
          </a:p>
          <a:p>
            <a:pPr lvl="0" indent="-228600" algn="just" rtl="1">
              <a:lnSpc>
                <a:spcPct val="115000"/>
              </a:lnSpc>
              <a:spcAft>
                <a:spcPts val="1000"/>
              </a:spcAft>
              <a:buFont typeface="Arial" panose="020B0604020202020204" pitchFamily="34" charset="0"/>
              <a:buChar char="•"/>
            </a:pPr>
            <a:r>
              <a:rPr lang="ar-EG" sz="2400" dirty="0">
                <a:solidFill>
                  <a:prstClr val="black"/>
                </a:solidFill>
                <a:latin typeface="Calibri" panose="020F0502020204030204" pitchFamily="34" charset="0"/>
                <a:ea typeface="Calibri" panose="020F0502020204030204" pitchFamily="34" charset="0"/>
              </a:rPr>
              <a:t>لديهم متابعين أكبر قليلا على مواقع التواصل الاجتماعى مقارنة بـ الـ </a:t>
            </a:r>
            <a:r>
              <a:rPr lang="en-US" sz="2400" dirty="0">
                <a:solidFill>
                  <a:prstClr val="black"/>
                </a:solidFill>
                <a:latin typeface="Calibri" panose="020F0502020204030204" pitchFamily="34" charset="0"/>
                <a:ea typeface="Calibri" panose="020F0502020204030204" pitchFamily="34" charset="0"/>
                <a:cs typeface="Arial" panose="020B0604020202020204" pitchFamily="34" charset="0"/>
              </a:rPr>
              <a:t>Nano ، </a:t>
            </a:r>
            <a:r>
              <a:rPr lang="ar-EG" sz="2400" dirty="0">
                <a:solidFill>
                  <a:prstClr val="black"/>
                </a:solidFill>
                <a:latin typeface="Calibri" panose="020F0502020204030204" pitchFamily="34" charset="0"/>
                <a:ea typeface="Calibri" panose="020F0502020204030204" pitchFamily="34" charset="0"/>
              </a:rPr>
              <a:t>ولديهم عادة بعض الخبرة في التعاون مع العلامات التجارية عدد المتابعين على الانستجرام أو اليوتيوب يتراوح بين :  </a:t>
            </a:r>
            <a:r>
              <a:rPr lang="en-US" sz="2400" dirty="0" smtClean="0">
                <a:solidFill>
                  <a:prstClr val="black"/>
                </a:solidFill>
                <a:latin typeface="Calibri" panose="020F0502020204030204" pitchFamily="34" charset="0"/>
                <a:ea typeface="Calibri" panose="020F0502020204030204" pitchFamily="34" charset="0"/>
                <a:cs typeface="Arial" panose="020B0604020202020204" pitchFamily="34" charset="0"/>
              </a:rPr>
              <a:t>k-50k10</a:t>
            </a:r>
            <a:endParaRPr lang="en-US" sz="24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57669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7329" y="1704021"/>
            <a:ext cx="9846862" cy="3321935"/>
          </a:xfrm>
          <a:prstGeom prst="rect">
            <a:avLst/>
          </a:prstGeom>
          <a:noFill/>
        </p:spPr>
        <p:txBody>
          <a:bodyPr wrap="square" rtlCol="0">
            <a:spAutoFit/>
          </a:bodyPr>
          <a:lstStyle/>
          <a:p>
            <a:pPr lvl="0" indent="-228600" algn="just" rtl="1">
              <a:lnSpc>
                <a:spcPct val="115000"/>
              </a:lnSpc>
              <a:spcAft>
                <a:spcPts val="1000"/>
              </a:spcAft>
              <a:buFont typeface="Arial" panose="020B0604020202020204" pitchFamily="34" charset="0"/>
              <a:buChar char="•"/>
            </a:pPr>
            <a:r>
              <a:rPr lang="ar-EG" sz="2800" b="1" dirty="0">
                <a:solidFill>
                  <a:prstClr val="black"/>
                </a:solidFill>
                <a:latin typeface="Calibri" panose="020F0502020204030204" pitchFamily="34" charset="0"/>
                <a:ea typeface="Calibri" panose="020F0502020204030204" pitchFamily="34" charset="0"/>
              </a:rPr>
              <a:t>المؤثرين متوسطي التأثير </a:t>
            </a:r>
            <a:r>
              <a:rPr lang="en-US" sz="2800" b="1" dirty="0">
                <a:solidFill>
                  <a:prstClr val="black"/>
                </a:solidFill>
                <a:latin typeface="Calibri" panose="020F0502020204030204" pitchFamily="34" charset="0"/>
                <a:ea typeface="Calibri" panose="020F0502020204030204" pitchFamily="34" charset="0"/>
                <a:cs typeface="Arial" panose="020B0604020202020204" pitchFamily="34" charset="0"/>
              </a:rPr>
              <a:t>Mid :</a:t>
            </a:r>
          </a:p>
          <a:p>
            <a:pPr lvl="0" indent="-228600" algn="just" rtl="1">
              <a:lnSpc>
                <a:spcPct val="115000"/>
              </a:lnSpc>
              <a:spcAft>
                <a:spcPts val="1000"/>
              </a:spcAft>
              <a:buFont typeface="Arial" panose="020B0604020202020204" pitchFamily="34" charset="0"/>
              <a:buChar char="•"/>
            </a:pPr>
            <a:r>
              <a:rPr lang="ar-EG" sz="2800" dirty="0">
                <a:solidFill>
                  <a:prstClr val="black"/>
                </a:solidFill>
                <a:latin typeface="Calibri" panose="020F0502020204030204" pitchFamily="34" charset="0"/>
                <a:ea typeface="Calibri" panose="020F0502020204030204" pitchFamily="34" charset="0"/>
              </a:rPr>
              <a:t>يعتبر هذا النوع من المؤثرين هو الشريحة الوسطى ، ويكونوا ماهرين في التعاون مع العلامات التجارية لذلك فمن الصعب الحصول عليهم لأنها مطلوبين وأسعار إعلاناتهم منخفضة نسبيا مقارنة بالنوعين التاليين، عدد المتابعين على الانستجرام : </a:t>
            </a:r>
            <a:r>
              <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rPr>
              <a:t>k-500k50 ، </a:t>
            </a:r>
            <a:r>
              <a:rPr lang="ar-EG" sz="2800" dirty="0">
                <a:solidFill>
                  <a:prstClr val="black"/>
                </a:solidFill>
                <a:latin typeface="Calibri" panose="020F0502020204030204" pitchFamily="34" charset="0"/>
                <a:ea typeface="Calibri" panose="020F0502020204030204" pitchFamily="34" charset="0"/>
              </a:rPr>
              <a:t>وعدد المتابعين على اليوتيوب : </a:t>
            </a:r>
            <a:r>
              <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rPr>
              <a:t>k-100k25</a:t>
            </a:r>
          </a:p>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endParaRPr kumimoji="0" lang="ar-EG"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4231721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468951"/>
            <a:ext cx="10812720" cy="458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464" y="1725058"/>
            <a:ext cx="10154591" cy="4456541"/>
          </a:xfrm>
          <a:prstGeom prst="rect">
            <a:avLst/>
          </a:prstGeom>
          <a:noFill/>
        </p:spPr>
        <p:txBody>
          <a:bodyPr wrap="square" rtlCol="0">
            <a:spAutoFit/>
          </a:bodyPr>
          <a:lstStyle/>
          <a:p>
            <a:pPr lvl="0" indent="-228600" algn="just" rtl="1">
              <a:lnSpc>
                <a:spcPct val="115000"/>
              </a:lnSpc>
              <a:spcAft>
                <a:spcPts val="1000"/>
              </a:spcAft>
              <a:buFont typeface="Arial" panose="020B0604020202020204" pitchFamily="34" charset="0"/>
              <a:buChar char="•"/>
            </a:pPr>
            <a:r>
              <a:rPr lang="ar-EG" sz="2400" b="1" dirty="0">
                <a:solidFill>
                  <a:prstClr val="black"/>
                </a:solidFill>
                <a:latin typeface="Calibri" panose="020F0502020204030204" pitchFamily="34" charset="0"/>
                <a:ea typeface="Calibri" panose="020F0502020204030204" pitchFamily="34" charset="0"/>
              </a:rPr>
              <a:t>المؤثرين ذوي التأثير العالي </a:t>
            </a:r>
            <a:r>
              <a:rPr lang="en-US" sz="2400" b="1" dirty="0">
                <a:solidFill>
                  <a:prstClr val="black"/>
                </a:solidFill>
                <a:latin typeface="Calibri" panose="020F0502020204030204" pitchFamily="34" charset="0"/>
                <a:ea typeface="Calibri" panose="020F0502020204030204" pitchFamily="34" charset="0"/>
                <a:cs typeface="Arial" panose="020B0604020202020204" pitchFamily="34" charset="0"/>
              </a:rPr>
              <a:t>Macro:</a:t>
            </a:r>
          </a:p>
          <a:p>
            <a:pPr lvl="0" indent="-228600" algn="just" rtl="1">
              <a:lnSpc>
                <a:spcPct val="115000"/>
              </a:lnSpc>
              <a:spcAft>
                <a:spcPts val="1000"/>
              </a:spcAft>
              <a:buFont typeface="Arial" panose="020B0604020202020204" pitchFamily="34" charset="0"/>
              <a:buChar char="•"/>
            </a:pPr>
            <a:r>
              <a:rPr lang="ar-EG" sz="2400" dirty="0">
                <a:solidFill>
                  <a:prstClr val="black"/>
                </a:solidFill>
                <a:latin typeface="Calibri" panose="020F0502020204030204" pitchFamily="34" charset="0"/>
                <a:ea typeface="Calibri" panose="020F0502020204030204" pitchFamily="34" charset="0"/>
              </a:rPr>
              <a:t>هذا النوع من المؤثرين يعتبر محترف في عملية التسويق للمنتجات ، لكن زيادة الكفاءة يقابلها تضخم تكاليف التسويقية، متوسط عدد المتابعين على الانستجرام </a:t>
            </a:r>
            <a:r>
              <a:rPr lang="ar-EG" sz="2400" dirty="0" smtClean="0">
                <a:solidFill>
                  <a:prstClr val="black"/>
                </a:solidFill>
                <a:latin typeface="Calibri" panose="020F0502020204030204" pitchFamily="34" charset="0"/>
                <a:ea typeface="Calibri" panose="020F0502020204030204" pitchFamily="34" charset="0"/>
              </a:rPr>
              <a:t>:-</a:t>
            </a:r>
            <a:r>
              <a:rPr lang="ar-EG" sz="2400" dirty="0">
                <a:solidFill>
                  <a:prstClr val="black"/>
                </a:solidFill>
                <a:latin typeface="Calibri" panose="020F0502020204030204" pitchFamily="34" charset="0"/>
                <a:ea typeface="Calibri" panose="020F0502020204030204" pitchFamily="34" charset="0"/>
              </a:rPr>
              <a:t>1</a:t>
            </a:r>
            <a:r>
              <a:rPr lang="en-US" sz="2400" dirty="0">
                <a:solidFill>
                  <a:prstClr val="black"/>
                </a:solidFill>
                <a:latin typeface="Calibri" panose="020F0502020204030204" pitchFamily="34" charset="0"/>
                <a:ea typeface="Calibri" panose="020F0502020204030204" pitchFamily="34" charset="0"/>
                <a:cs typeface="Arial" panose="020B0604020202020204" pitchFamily="34" charset="0"/>
              </a:rPr>
              <a:t>m 500k ، </a:t>
            </a:r>
            <a:r>
              <a:rPr lang="ar-EG" sz="2400" dirty="0">
                <a:solidFill>
                  <a:prstClr val="black"/>
                </a:solidFill>
                <a:latin typeface="Calibri" panose="020F0502020204030204" pitchFamily="34" charset="0"/>
                <a:ea typeface="Calibri" panose="020F0502020204030204" pitchFamily="34" charset="0"/>
              </a:rPr>
              <a:t>متوسط عدد المتابعين على اليوتيوب :</a:t>
            </a:r>
            <a:r>
              <a:rPr lang="en-US" sz="2400" dirty="0">
                <a:solidFill>
                  <a:prstClr val="black"/>
                </a:solidFill>
                <a:latin typeface="Calibri" panose="020F0502020204030204" pitchFamily="34" charset="0"/>
                <a:ea typeface="Calibri" panose="020F0502020204030204" pitchFamily="34" charset="0"/>
                <a:cs typeface="Arial" panose="020B0604020202020204" pitchFamily="34" charset="0"/>
              </a:rPr>
              <a:t>k -1m100</a:t>
            </a:r>
          </a:p>
          <a:p>
            <a:pPr lvl="0" indent="-228600" algn="just" rtl="1">
              <a:lnSpc>
                <a:spcPct val="115000"/>
              </a:lnSpc>
              <a:spcAft>
                <a:spcPts val="1000"/>
              </a:spcAft>
              <a:buFont typeface="Arial" panose="020B0604020202020204" pitchFamily="34" charset="0"/>
              <a:buChar char="•"/>
            </a:pPr>
            <a:r>
              <a:rPr lang="ar-EG" sz="2400" b="1" dirty="0">
                <a:solidFill>
                  <a:prstClr val="black"/>
                </a:solidFill>
                <a:latin typeface="Calibri" panose="020F0502020204030204" pitchFamily="34" charset="0"/>
                <a:ea typeface="Calibri" panose="020F0502020204030204" pitchFamily="34" charset="0"/>
              </a:rPr>
              <a:t>المؤثرين المشاهير  </a:t>
            </a:r>
            <a:r>
              <a:rPr lang="en-US" sz="2400" b="1" dirty="0">
                <a:solidFill>
                  <a:prstClr val="black"/>
                </a:solidFill>
                <a:latin typeface="Calibri" panose="020F0502020204030204" pitchFamily="34" charset="0"/>
                <a:ea typeface="Calibri" panose="020F0502020204030204" pitchFamily="34" charset="0"/>
                <a:cs typeface="Arial" panose="020B0604020202020204" pitchFamily="34" charset="0"/>
              </a:rPr>
              <a:t>Mega :</a:t>
            </a:r>
          </a:p>
          <a:p>
            <a:pPr lvl="0" indent="-228600" algn="just" rtl="1">
              <a:lnSpc>
                <a:spcPct val="115000"/>
              </a:lnSpc>
              <a:spcAft>
                <a:spcPts val="1000"/>
              </a:spcAft>
              <a:buFont typeface="Arial" panose="020B0604020202020204" pitchFamily="34" charset="0"/>
              <a:buChar char="•"/>
            </a:pPr>
            <a:r>
              <a:rPr lang="ar-EG" sz="2400" dirty="0">
                <a:solidFill>
                  <a:prstClr val="black"/>
                </a:solidFill>
                <a:latin typeface="Calibri" panose="020F0502020204030204" pitchFamily="34" charset="0"/>
                <a:ea typeface="Calibri" panose="020F0502020204030204" pitchFamily="34" charset="0"/>
              </a:rPr>
              <a:t>وهنا تأتى فئة المؤثرين المشاهير ذوى التأثير العالى جدا </a:t>
            </a:r>
            <a:r>
              <a:rPr lang="en-US" sz="2400" dirty="0">
                <a:solidFill>
                  <a:prstClr val="black"/>
                </a:solidFill>
                <a:latin typeface="Calibri" panose="020F0502020204030204" pitchFamily="34" charset="0"/>
                <a:ea typeface="Calibri" panose="020F0502020204030204" pitchFamily="34" charset="0"/>
                <a:cs typeface="Arial" panose="020B0604020202020204" pitchFamily="34" charset="0"/>
              </a:rPr>
              <a:t>celebrities ، </a:t>
            </a:r>
            <a:r>
              <a:rPr lang="ar-EG" sz="2400" dirty="0">
                <a:solidFill>
                  <a:prstClr val="black"/>
                </a:solidFill>
                <a:latin typeface="Calibri" panose="020F0502020204030204" pitchFamily="34" charset="0"/>
                <a:ea typeface="Calibri" panose="020F0502020204030204" pitchFamily="34" charset="0"/>
              </a:rPr>
              <a:t>وهم المؤثرين الذين لديهم أكثر من مليون متابع ، عادة ما يكونوا محترفين جدا على السوشيال ميديا ويتضمن هذا النوع المغنيين والممثلين والرياديين وعارضين الأزياء والموضة، عدد المتابعين على الانستجرام أو اليوتيوب : +1</a:t>
            </a:r>
            <a:r>
              <a:rPr lang="en-US" sz="2400" dirty="0">
                <a:solidFill>
                  <a:prstClr val="black"/>
                </a:solidFill>
                <a:latin typeface="Calibri" panose="020F0502020204030204" pitchFamily="34" charset="0"/>
                <a:ea typeface="Calibri" panose="020F0502020204030204" pitchFamily="34" charset="0"/>
                <a:cs typeface="Arial" panose="020B0604020202020204" pitchFamily="34" charset="0"/>
              </a:rPr>
              <a:t>m </a:t>
            </a:r>
          </a:p>
          <a:p>
            <a:pPr marL="0" marR="0" lvl="0" indent="-228600" algn="just" defTabSz="914400" rtl="1" eaLnBrk="1" fontAlgn="auto" latinLnBrk="0" hangingPunct="1">
              <a:lnSpc>
                <a:spcPct val="115000"/>
              </a:lnSpc>
              <a:spcBef>
                <a:spcPts val="0"/>
              </a:spcBef>
              <a:spcAft>
                <a:spcPts val="1000"/>
              </a:spcAft>
              <a:buClrTx/>
              <a:buSzTx/>
              <a:buFont typeface="Arial" panose="020B0604020202020204" pitchFamily="34" charset="0"/>
              <a:buChar char="•"/>
              <a:tabLst/>
              <a:defRPr/>
            </a:pPr>
            <a:endParaRPr kumimoji="0" lang="ar-EG"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84729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468951"/>
            <a:ext cx="10812720" cy="458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464" y="2243528"/>
            <a:ext cx="10154591" cy="2527808"/>
          </a:xfrm>
          <a:prstGeom prst="rect">
            <a:avLst/>
          </a:prstGeom>
          <a:noFill/>
        </p:spPr>
        <p:txBody>
          <a:bodyPr wrap="square" rtlCol="0">
            <a:spAutoFit/>
          </a:bodyPr>
          <a:lstStyle/>
          <a:p>
            <a:pPr lvl="0" indent="-228600" algn="just" rtl="1">
              <a:lnSpc>
                <a:spcPct val="115000"/>
              </a:lnSpc>
              <a:spcAft>
                <a:spcPts val="1000"/>
              </a:spcAft>
              <a:buFont typeface="Arial" panose="020B0604020202020204" pitchFamily="34" charset="0"/>
              <a:buChar char="•"/>
            </a:pPr>
            <a:r>
              <a:rPr lang="ar-EG" sz="2800" dirty="0">
                <a:solidFill>
                  <a:prstClr val="black"/>
                </a:solidFill>
                <a:latin typeface="Calibri" panose="020F0502020204030204" pitchFamily="34" charset="0"/>
                <a:ea typeface="Calibri" panose="020F0502020204030204" pitchFamily="34" charset="0"/>
              </a:rPr>
              <a:t> ويعتبر المؤثرين الـ </a:t>
            </a:r>
            <a:r>
              <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rPr>
              <a:t>Micro </a:t>
            </a:r>
            <a:r>
              <a:rPr lang="ar-EG" sz="2800" dirty="0">
                <a:solidFill>
                  <a:prstClr val="black"/>
                </a:solidFill>
                <a:latin typeface="Calibri" panose="020F0502020204030204" pitchFamily="34" charset="0"/>
                <a:ea typeface="Calibri" panose="020F0502020204030204" pitchFamily="34" charset="0"/>
              </a:rPr>
              <a:t>و </a:t>
            </a:r>
            <a:r>
              <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rPr>
              <a:t>Macro </a:t>
            </a:r>
            <a:r>
              <a:rPr lang="ar-EG" sz="2800" dirty="0">
                <a:solidFill>
                  <a:prstClr val="black"/>
                </a:solidFill>
                <a:latin typeface="Calibri" panose="020F0502020204030204" pitchFamily="34" charset="0"/>
                <a:ea typeface="Calibri" panose="020F0502020204030204" pitchFamily="34" charset="0"/>
              </a:rPr>
              <a:t>هما أكثر الأنواع انتشارا عبر السوشيال ميديا وعلى الأغلب يكون الاختيار بينهم ، ويتم اللجوء الى المؤثرين الـ </a:t>
            </a:r>
            <a:r>
              <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rPr>
              <a:t>Macro </a:t>
            </a:r>
            <a:r>
              <a:rPr lang="ar-EG" sz="2800" dirty="0">
                <a:solidFill>
                  <a:prstClr val="black"/>
                </a:solidFill>
                <a:latin typeface="Calibri" panose="020F0502020204030204" pitchFamily="34" charset="0"/>
                <a:ea typeface="Calibri" panose="020F0502020204030204" pitchFamily="34" charset="0"/>
              </a:rPr>
              <a:t>في حالة الرغبة في زيادة الوصول إلى أكبر عدد ممكن من المستهلكين مع توافر ميزانية عالية ، بينما يتم اللجوء الى المؤثرين </a:t>
            </a:r>
            <a:r>
              <a:rPr lang="en-US" sz="2800" dirty="0">
                <a:solidFill>
                  <a:prstClr val="black"/>
                </a:solidFill>
                <a:latin typeface="Calibri" panose="020F0502020204030204" pitchFamily="34" charset="0"/>
                <a:ea typeface="Calibri" panose="020F0502020204030204" pitchFamily="34" charset="0"/>
                <a:cs typeface="Arial" panose="020B0604020202020204" pitchFamily="34" charset="0"/>
              </a:rPr>
              <a:t>Micro </a:t>
            </a:r>
            <a:r>
              <a:rPr lang="ar-EG" sz="2800" dirty="0">
                <a:solidFill>
                  <a:prstClr val="black"/>
                </a:solidFill>
                <a:latin typeface="Calibri" panose="020F0502020204030204" pitchFamily="34" charset="0"/>
                <a:ea typeface="Calibri" panose="020F0502020204030204" pitchFamily="34" charset="0"/>
              </a:rPr>
              <a:t>في حالة الرغبة للتفاعل مع شرائح جماهيرية معينة أو محدودة مع ميزانية منخفضة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300772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1024</TotalTime>
  <Words>2936</Words>
  <Application>Microsoft Office PowerPoint</Application>
  <PresentationFormat>Widescreen</PresentationFormat>
  <Paragraphs>200</Paragraphs>
  <Slides>50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Arial</vt:lpstr>
      <vt:lpstr>Calibri</vt:lpstr>
      <vt:lpstr>Calibri Light</vt:lpstr>
      <vt:lpstr>Google Sans</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59</cp:revision>
  <dcterms:created xsi:type="dcterms:W3CDTF">2023-04-29T09:08:23Z</dcterms:created>
  <dcterms:modified xsi:type="dcterms:W3CDTF">2023-10-02T13:07:01Z</dcterms:modified>
</cp:coreProperties>
</file>