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508" r:id="rId7"/>
    <p:sldId id="579" r:id="rId8"/>
    <p:sldId id="495" r:id="rId9"/>
    <p:sldId id="554" r:id="rId10"/>
    <p:sldId id="584" r:id="rId11"/>
    <p:sldId id="563" r:id="rId12"/>
    <p:sldId id="580" r:id="rId13"/>
    <p:sldId id="501" r:id="rId14"/>
    <p:sldId id="256" r:id="rId15"/>
    <p:sldId id="564" r:id="rId16"/>
    <p:sldId id="565" r:id="rId17"/>
    <p:sldId id="566" r:id="rId18"/>
    <p:sldId id="570" r:id="rId19"/>
    <p:sldId id="306" r:id="rId20"/>
    <p:sldId id="497" r:id="rId21"/>
    <p:sldId id="494" r:id="rId22"/>
    <p:sldId id="572" r:id="rId23"/>
    <p:sldId id="581" r:id="rId24"/>
    <p:sldId id="573" r:id="rId25"/>
    <p:sldId id="567" r:id="rId26"/>
    <p:sldId id="496" r:id="rId27"/>
    <p:sldId id="582" r:id="rId28"/>
    <p:sldId id="514" r:id="rId29"/>
    <p:sldId id="498" r:id="rId30"/>
    <p:sldId id="507" r:id="rId31"/>
    <p:sldId id="513" r:id="rId32"/>
    <p:sldId id="499" r:id="rId33"/>
    <p:sldId id="500" r:id="rId34"/>
    <p:sldId id="538" r:id="rId35"/>
    <p:sldId id="515" r:id="rId36"/>
    <p:sldId id="516" r:id="rId37"/>
    <p:sldId id="583" r:id="rId38"/>
    <p:sldId id="552" r:id="rId39"/>
    <p:sldId id="558" r:id="rId40"/>
    <p:sldId id="536" r:id="rId41"/>
    <p:sldId id="57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79"/>
            <p14:sldId id="495"/>
            <p14:sldId id="554"/>
            <p14:sldId id="584"/>
            <p14:sldId id="563"/>
            <p14:sldId id="580"/>
            <p14:sldId id="501"/>
            <p14:sldId id="256"/>
            <p14:sldId id="564"/>
            <p14:sldId id="565"/>
            <p14:sldId id="566"/>
            <p14:sldId id="570"/>
            <p14:sldId id="306"/>
            <p14:sldId id="497"/>
            <p14:sldId id="494"/>
            <p14:sldId id="572"/>
            <p14:sldId id="581"/>
            <p14:sldId id="573"/>
            <p14:sldId id="567"/>
            <p14:sldId id="496"/>
            <p14:sldId id="582"/>
            <p14:sldId id="514"/>
            <p14:sldId id="498"/>
            <p14:sldId id="507"/>
            <p14:sldId id="513"/>
            <p14:sldId id="499"/>
            <p14:sldId id="500"/>
            <p14:sldId id="538"/>
            <p14:sldId id="515"/>
            <p14:sldId id="516"/>
            <p14:sldId id="583"/>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15" autoAdjust="0"/>
    <p:restoredTop sz="92529" autoAdjust="0"/>
  </p:normalViewPr>
  <p:slideViewPr>
    <p:cSldViewPr snapToGrid="0">
      <p:cViewPr varScale="1">
        <p:scale>
          <a:sx n="69" d="100"/>
          <a:sy n="69" d="100"/>
        </p:scale>
        <p:origin x="9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2322950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95344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889023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046F2D9-C2A4-4330-419B-9261A6A93C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34C16CF-E7C9-49A7-0759-8A91148CDD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7138316-D1AA-B4CD-D7EE-6A460A4352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6CCF6E-C612-365A-DD49-398E3EF712B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114664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904795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57341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459345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37.xml.rels><?xml version="1.0" encoding="UTF-8" standalone="yes"?>
<Relationships xmlns="http://schemas.openxmlformats.org/package/2006/relationships"><Relationship Id="rId3" Type="http://schemas.openxmlformats.org/officeDocument/2006/relationships/hyperlink" Target="https://mawdoo3.com/%D9%85%D9%81%D9%87%D9%88%D9%85_%D8%A7%D9%84%D8%B9%D9%84%D8%A7%D9%82%D8%A7%D8%AA_%D8%A7%D9%84%D8%B9%D8%A7%D9%85%D8%A9" TargetMode="External"/><Relationship Id="rId2" Type="http://schemas.openxmlformats.org/officeDocument/2006/relationships/hyperlink" Target="https://www.e3melbusiness.com/blog/public-relations-management-importance"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hyperlink" Target="https://www.for9a.com/specialities/%D8%B9%D9%84%D8%A7%D9%82%D8%A7%D8%AA-%D8%B9%D8%A7%D9%85%D8%A9-Public-Relations" TargetMode="External"/><Relationship Id="rId2" Type="http://schemas.openxmlformats.org/officeDocument/2006/relationships/hyperlink" Target="https://www.creativeblend.com.sa/%D8%A7%D9%84%D8%B9%D9%84%D8%A7%D9%82%D8%A7%D8%AA-%D8%A7%D9%84%D8%B9%D8%A7%D9%85%D8%A9-%D8%A7%D9%84%D8%AA%D8%B9%D8%B1%D9%8A%D9%81%D8%8C-%D8%A7%D9%84%D8%A3%D9%86%D9%88%D8%A7%D8%B9%D8%8C-%D8%A7%D9%84"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6.xml"/><Relationship Id="rId5" Type="http://schemas.openxmlformats.org/officeDocument/2006/relationships/image" Target="../media/image22.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Eman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502796" y="599076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السابعة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Segoe UI" panose="020B0502040204020203" pitchFamily="34" charset="0"/>
              <a:cs typeface="Segoe UI" panose="020B0502040204020203" pitchFamily="34"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Segoe UI" panose="020B0502040204020203" pitchFamily="34" charset="0"/>
                <a:cs typeface="Segoe UI" panose="020B0502040204020203" pitchFamily="34" charset="0"/>
              </a:rPr>
              <a:t>المحاضرة السابعة:</a:t>
            </a:r>
          </a:p>
          <a:p>
            <a:pPr algn="ctr"/>
            <a:r>
              <a:rPr lang="ar-JO" sz="2800" b="1" dirty="0">
                <a:solidFill>
                  <a:schemeClr val="tx1"/>
                </a:solidFill>
                <a:latin typeface="Segoe UI" panose="020B0502040204020203" pitchFamily="34" charset="0"/>
                <a:cs typeface="Segoe UI" panose="020B0502040204020203" pitchFamily="34" charset="0"/>
              </a:rPr>
              <a:t> </a:t>
            </a:r>
            <a:r>
              <a:rPr lang="ar-JO" sz="28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600" dirty="0">
              <a:solidFill>
                <a:schemeClr val="tx1"/>
              </a:solidFill>
              <a:effectLst/>
              <a:latin typeface="Segoe UI" panose="020B0502040204020203" pitchFamily="34" charset="0"/>
              <a:ea typeface="Arial" panose="020B0604020202020204" pitchFamily="34" charset="0"/>
              <a:cs typeface="Segoe UI" panose="020B0502040204020203" pitchFamily="34" charset="0"/>
            </a:endParaRPr>
          </a:p>
          <a:p>
            <a:pPr algn="ctr"/>
            <a:endParaRPr lang="en-US" sz="28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7</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7907"/>
    </mc:Choice>
    <mc:Fallback xmlns="">
      <p:transition spd="slow" advTm="4790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Alexandria Black" pitchFamily="2" charset="-78"/>
                <a:ea typeface="Simplified Arabic" panose="02020603050405020304" pitchFamily="18" charset="-78"/>
                <a:cs typeface="Alexandria Black" pitchFamily="2" charset="-78"/>
              </a:rPr>
              <a:t>برنامج ماجستير القيادة التربوية</a:t>
            </a:r>
            <a:endParaRPr lang="en-US" sz="20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49091"/>
    </mc:Choice>
    <mc:Fallback xmlns="">
      <p:transition spd="slow" advTm="490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CB73E5-E0FD-6EB0-6420-E669BCFC84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A58245B-31A8-9D6D-6868-B0AC0F6DBC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7E613793-C2CE-27E1-D1CC-57337FA5A60C}"/>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26CAADA4-D2B3-AD08-7E1E-2FA98626AF74}"/>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أسس وخصائص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دواعي وأسباب التحول نحو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فوائد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متطلبات ومعوقات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أنماط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وظائف الإدارة الإلكترونية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55E28293-A681-05E3-CA81-6FF5A201E4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C99E76D4-3905-8BE1-A9CE-C68C7C4655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2140929550"/>
      </p:ext>
    </p:extLst>
  </p:cSld>
  <p:clrMapOvr>
    <a:masterClrMapping/>
  </p:clrMapOvr>
  <mc:AlternateContent xmlns:mc="http://schemas.openxmlformats.org/markup-compatibility/2006" xmlns:p14="http://schemas.microsoft.com/office/powerpoint/2010/main">
    <mc:Choice Requires="p14">
      <p:transition spd="slow" p14:dur="2000" advTm="42966"/>
    </mc:Choice>
    <mc:Fallback xmlns="">
      <p:transition spd="slow" advTm="429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Segoe UI" panose="020B0502040204020203" pitchFamily="34" charset="0"/>
                <a:cs typeface="Segoe UI" panose="020B0502040204020203" pitchFamily="34" charset="0"/>
              </a:rPr>
              <a:t>محتوى المادة الدراسية والجدول الزمني</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2331679869"/>
              </p:ext>
            </p:extLst>
          </p:nvPr>
        </p:nvGraphicFramePr>
        <p:xfrm>
          <a:off x="2485572" y="1356534"/>
          <a:ext cx="7985783" cy="484597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المحاضرة</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18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Segoe UI" panose="020B0502040204020203" pitchFamily="34" charset="0"/>
                          <a:ea typeface="+mn-ea"/>
                          <a:cs typeface="Segoe UI" panose="020B0502040204020203" pitchFamily="34" charset="0"/>
                        </a:rPr>
                        <a:t>/</a:t>
                      </a:r>
                      <a:r>
                        <a:rPr lang="ar-SA" sz="1800" b="1" kern="1200" dirty="0">
                          <a:solidFill>
                            <a:schemeClr val="dk1"/>
                          </a:solidFill>
                          <a:effectLst/>
                          <a:latin typeface="Segoe UI" panose="020B0502040204020203" pitchFamily="34" charset="0"/>
                          <a:ea typeface="+mn-ea"/>
                          <a:cs typeface="Segoe UI" panose="020B0502040204020203" pitchFamily="34" charset="0"/>
                        </a:rPr>
                        <a:t> </a:t>
                      </a:r>
                      <a:endParaRPr lang="en-US" sz="18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latin typeface="Segoe UI" panose="020B0502040204020203" pitchFamily="34" charset="0"/>
                          <a:cs typeface="Segoe UI" panose="020B0502040204020203" pitchFamily="34" charset="0"/>
                        </a:rPr>
                        <a:t>/</a:t>
                      </a:r>
                      <a:r>
                        <a:rPr lang="ar-SA" sz="2400" b="1" dirty="0">
                          <a:effectLst/>
                          <a:latin typeface="Segoe UI" panose="020B0502040204020203" pitchFamily="34" charset="0"/>
                          <a:cs typeface="Segoe UI" panose="020B0502040204020203" pitchFamily="34" charset="0"/>
                        </a:rPr>
                        <a:t> </a:t>
                      </a:r>
                      <a:endParaRPr lang="en-US" sz="14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Segoe UI" panose="020B0502040204020203" pitchFamily="34" charset="0"/>
                          <a:ea typeface="+mn-ea"/>
                          <a:cs typeface="Segoe UI" panose="020B0502040204020203" pitchFamily="34" charset="0"/>
                        </a:rPr>
                        <a:t>/</a:t>
                      </a:r>
                      <a:r>
                        <a:rPr lang="ar-SA" sz="2400" b="1" kern="1200" dirty="0">
                          <a:solidFill>
                            <a:schemeClr val="dk1"/>
                          </a:solidFill>
                          <a:effectLst/>
                          <a:latin typeface="Segoe UI" panose="020B0502040204020203" pitchFamily="34" charset="0"/>
                          <a:ea typeface="+mn-ea"/>
                          <a:cs typeface="Segoe UI" panose="020B0502040204020203" pitchFamily="34" charset="0"/>
                        </a:rPr>
                        <a:t> </a:t>
                      </a:r>
                      <a:endParaRPr lang="en-US" sz="24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SA" sz="20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 </a:t>
                      </a:r>
                      <a:r>
                        <a:rPr kumimoji="0" lang="ar-SA" sz="20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40688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الانتماء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96059"/>
    </mc:Choice>
    <mc:Fallback xmlns="">
      <p:transition spd="slow" advTm="9605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09E0218-0BDE-D955-04E5-A8F2DEDD8E96}"/>
              </a:ext>
            </a:extLst>
          </p:cNvPr>
          <p:cNvSpPr txBox="1"/>
          <p:nvPr/>
        </p:nvSpPr>
        <p:spPr>
          <a:xfrm>
            <a:off x="8914127" y="1614789"/>
            <a:ext cx="2286001"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6" y="2039531"/>
            <a:ext cx="10962968" cy="3518271"/>
          </a:xfrm>
          <a:prstGeom prst="rect">
            <a:avLst/>
          </a:prstGeom>
          <a:noFill/>
        </p:spPr>
        <p:txBody>
          <a:bodyPr wrap="square" rtlCol="0">
            <a:spAutoFit/>
          </a:bodyPr>
          <a:lstStyle/>
          <a:p>
            <a:pPr algn="just" rtl="1">
              <a:lnSpc>
                <a:spcPct val="150000"/>
              </a:lnSpc>
              <a:spcAft>
                <a:spcPts val="800"/>
              </a:spcAft>
            </a:pPr>
            <a:r>
              <a:rPr lang="ar-JO" sz="1600" dirty="0">
                <a:solidFill>
                  <a:srgbClr val="000000"/>
                </a:solidFill>
                <a:latin typeface="Segoe UI" panose="020B0502040204020203" pitchFamily="34" charset="0"/>
                <a:cs typeface="Segoe UI" panose="020B0502040204020203" pitchFamily="34" charset="0"/>
              </a:rPr>
              <a:t>    زاد الاهتمام في العصر الحالي بمفهوم العلاقات العامة وتتنوع العلاقات العامة حسب مجالها فمنها الحكومية، والتجارية، والصناعية، والعسكرية، والسياسية وتجمع هذه الأقسام  مبادئ عامة واحدة، وليست في حقيقتها إلا تطبيق اللقواعد العامة للعلاقات العامة مع مراعاة الظروف والأحوال في المجال الذي تطبقه فالوسائل التي تُتبع في العلاقات العامة واحدة والأدوات واحدة كوسائل الاتصال بالجماهير مثل وكالات الأنباء والصحافة </a:t>
            </a:r>
            <a:r>
              <a:rPr lang="ar-JO" sz="1600">
                <a:solidFill>
                  <a:srgbClr val="000000"/>
                </a:solidFill>
                <a:latin typeface="Segoe UI" panose="020B0502040204020203" pitchFamily="34" charset="0"/>
                <a:cs typeface="Segoe UI" panose="020B0502040204020203" pitchFamily="34" charset="0"/>
              </a:rPr>
              <a:t>والإذاعة ووسائل التواصل الاجتماعي  </a:t>
            </a:r>
            <a:r>
              <a:rPr lang="ar-JO" sz="1600" dirty="0">
                <a:solidFill>
                  <a:srgbClr val="000000"/>
                </a:solidFill>
                <a:latin typeface="Segoe UI" panose="020B0502040204020203" pitchFamily="34" charset="0"/>
                <a:cs typeface="Segoe UI" panose="020B0502040204020203" pitchFamily="34" charset="0"/>
              </a:rPr>
              <a:t>وكذلك الاتصالات الشخصية وهي جميعا تعمل على بلورة الأفكار وتقريبها للمستفيد. والعلاقات العامة بجميع أقسامها تقف على اتجاهات الجمهور وتدرس نفسية وطرق التأثير فيه، وقيادة الرأي العام وطرق التعامل معه، وكسب ثقته،. ولم تظهر العلاقات العامة بقوتها وأهميتها الحالية بشكل مفاجئ ولكن حدث تطور في المفهوم وتطور في الفكر إدى إلى بلورة صورة عامة عن مفهوم العلاقات العامة لذلك سنلقي الضوء في هذه المحاضرة على موضوع العلاقات العامة في المنظمات.</a:t>
            </a:r>
          </a:p>
          <a:p>
            <a:pPr algn="just" rtl="1">
              <a:lnSpc>
                <a:spcPct val="150000"/>
              </a:lnSpc>
              <a:spcAft>
                <a:spcPts val="800"/>
              </a:spcAft>
            </a:pPr>
            <a:r>
              <a:rPr lang="ar-JO" sz="1600" dirty="0">
                <a:solidFill>
                  <a:srgbClr val="000000"/>
                </a:solidFill>
                <a:latin typeface="Segoe UI" panose="020B0502040204020203" pitchFamily="34" charset="0"/>
                <a:cs typeface="Segoe UI" panose="020B0502040204020203" pitchFamily="34" charset="0"/>
              </a:rPr>
              <a:t>.    </a:t>
            </a:r>
            <a:r>
              <a:rPr lang="ar-JO" b="1" dirty="0">
                <a:solidFill>
                  <a:srgbClr val="00B0F0"/>
                </a:solidFill>
                <a:latin typeface="Segoe UI" panose="020B0502040204020203" pitchFamily="34" charset="0"/>
                <a:cs typeface="Segoe UI" panose="020B0502040204020203" pitchFamily="34" charset="0"/>
              </a:rPr>
              <a:t> فما المقصود بالعلاقات العامة؟</a:t>
            </a:r>
            <a:endParaRPr lang="en-US" b="1" dirty="0">
              <a:solidFill>
                <a:srgbClr val="00B0F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44613"/>
    </mc:Choice>
    <mc:Fallback xmlns="">
      <p:transition advTm="14461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523686588"/>
      </p:ext>
    </p:extLst>
  </p:cSld>
  <p:clrMapOvr>
    <a:masterClrMapping/>
  </p:clrMapOvr>
  <mc:AlternateContent xmlns:mc="http://schemas.openxmlformats.org/markup-compatibility/2006" xmlns:p14="http://schemas.microsoft.com/office/powerpoint/2010/main">
    <mc:Choice Requires="p14">
      <p:transition spd="slow" p14:dur="2000" advTm="81359"/>
    </mc:Choice>
    <mc:Fallback xmlns="">
      <p:transition spd="slow" advTm="8135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العلاقات العامة لغة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 العلاقات العامة "لغة " تعني التواصل الناتج عن التفاعل فردين أو أكثر، إذ أن العلاقة بين أفراد المجتمع</a:t>
            </a:r>
          </a:p>
          <a:p>
            <a:pPr algn="just" rtl="1">
              <a:lnSpc>
                <a:spcPct val="200000"/>
              </a:lnSpc>
            </a:pPr>
            <a:r>
              <a:rPr lang="en-US" sz="1600" dirty="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تتحقق بعد حدوث فعل و رد فعل بينهم و مع استمرار و رد الفعل يتحقق التفاعل بينهم و يأخذ هذا التفاعل</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      اتجاها إيجابيا تكون الحصيلة علاقات اجتماعية تعاونية تحقق الترابط بين الأفراد.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فكلمة علاقات تعني حصيلة الإتصالات التي تتم بين المنظمة و الجماهير التي تتعامل معا،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أما كلمة عامة يقصد بها جماهيرية أي مجموعة الجماهير المختلفة التي ترتبط مصالحها بالمنظمة</a:t>
            </a:r>
          </a:p>
        </p:txBody>
      </p:sp>
      <p:pic>
        <p:nvPicPr>
          <p:cNvPr id="5" name="Graphic 21">
            <a:extLst>
              <a:ext uri="{FF2B5EF4-FFF2-40B4-BE49-F238E27FC236}">
                <a16:creationId xmlns:a16="http://schemas.microsoft.com/office/drawing/2014/main" xmlns=""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العلاقات العامة </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2104829B-CE33-DE8D-73FC-0DCC1398FB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336" y="1575514"/>
            <a:ext cx="2657475" cy="1249019"/>
          </a:xfrm>
          <a:prstGeom prst="rect">
            <a:avLst/>
          </a:prstGeom>
        </p:spPr>
      </p:pic>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140653"/>
    </mc:Choice>
    <mc:Fallback xmlns="">
      <p:transition spd="slow" advTm="14065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العلاقات العامة :   </a:t>
            </a:r>
            <a:r>
              <a:rPr lang="en-US"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Public Relations</a:t>
            </a: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b="1" dirty="0">
                <a:solidFill>
                  <a:schemeClr val="tx1"/>
                </a:solidFill>
                <a:latin typeface="Segoe UI" panose="020B0502040204020203" pitchFamily="34" charset="0"/>
                <a:cs typeface="Segoe UI" panose="020B0502040204020203" pitchFamily="34" charset="0"/>
              </a:rPr>
              <a:t>      تعرف العلاقات العامة بأنها مجموع </a:t>
            </a:r>
            <a:r>
              <a:rPr lang="ar-JO" sz="1600" dirty="0">
                <a:solidFill>
                  <a:schemeClr val="tx1"/>
                </a:solidFill>
                <a:latin typeface="Segoe UI" panose="020B0502040204020203" pitchFamily="34" charset="0"/>
                <a:cs typeface="Segoe UI" panose="020B0502040204020203" pitchFamily="34" charset="0"/>
              </a:rPr>
              <a:t>من الوظائف الإداريّة التي تُساهم في تعزيز التواصل مع العملاء، وربط طبيعة عملها وأهدافها بالعملاء</a:t>
            </a:r>
          </a:p>
          <a:p>
            <a:pPr algn="r" rtl="1">
              <a:lnSpc>
                <a:spcPct val="200000"/>
              </a:lnSpc>
            </a:pPr>
            <a:r>
              <a:rPr lang="ar-JO" sz="1600" b="1" dirty="0">
                <a:solidFill>
                  <a:schemeClr val="tx1"/>
                </a:solidFill>
                <a:latin typeface="Segoe UI" panose="020B0502040204020203" pitchFamily="34" charset="0"/>
                <a:cs typeface="Segoe UI" panose="020B0502040204020203" pitchFamily="34" charset="0"/>
              </a:rPr>
              <a:t>والعلاقات العامة </a:t>
            </a:r>
            <a:r>
              <a:rPr lang="ar-JO" sz="1600" dirty="0">
                <a:solidFill>
                  <a:schemeClr val="tx1"/>
                </a:solidFill>
                <a:latin typeface="Segoe UI" panose="020B0502040204020203" pitchFamily="34" charset="0"/>
                <a:cs typeface="Segoe UI" panose="020B0502040204020203" pitchFamily="34" charset="0"/>
              </a:rPr>
              <a:t>تعبر عن النشاط الذي تقوم بهِ إدارة المؤسسة من أجل التعريف بطبيعة عملها للناس، عن طريق استخدام مجموعة من وسائل الاتصال والإعلان المتاحة لتطبيق رؤيتها، وقياس مدى رضا الناس عن الخدمات، أو السلع التي تقدمها لهم، لذلك يجمع مفهوم العلاقات العامة بين الفن، وعلم الإدارة؛ فاختيار الوسيلة المناسبة للتواصل مع الآخرين يُعدّ نوعاً من أنواع الفنون، أمّا دراسته والتعرف عليه من أجل تطبيقه يعد علماً قائماً بذاتهِ.</a:t>
            </a:r>
          </a:p>
          <a:p>
            <a:pPr algn="r" rtl="1">
              <a:lnSpc>
                <a:spcPct val="200000"/>
              </a:lnSpc>
            </a:pP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العلاقات العامة اصطلاحًا </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6ADF49CE-00F0-6511-3BFC-1B6BE570B0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9407" y="1403597"/>
            <a:ext cx="3105150" cy="1108678"/>
          </a:xfrm>
          <a:prstGeom prst="rect">
            <a:avLst/>
          </a:prstGeom>
        </p:spPr>
      </p:pic>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98979"/>
    </mc:Choice>
    <mc:Fallback xmlns="">
      <p:transition spd="slow" advTm="9897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العلاقات العامة :   </a:t>
            </a:r>
            <a:r>
              <a:rPr lang="en-US"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Public Relations</a:t>
            </a: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  لا يمكن للمنظمة أن تعيش منعزلة عن المجتمع، متقوقعة على نفسها؛ بل هي تؤثِّر وتتأثر فيه؛ لذا فهي بحاجة إلى وجود قسم خاص يُعنى بالتفاعل والتواصل مع هذا المجتمع، ويطلق على هذا القسم مصطلح "العلاقات العامة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ويضُم مجال العلاقات العامة أهم العناصر التنظيمية والأنشطة الإدارية التي تُسهم في تحقيق مستويات عليا من تطور وتقدم جميع أنماط المؤسسات والشركات والمنشآت وحتى المنظمات مهما اختلفت ولعل "العملاء" هم المفتاح الرئيسي الذي تشترك به جميع أنواع هذه المنشآت. وبالتالي، وُجِدت العلاقات العامة من أجل تقريب المسافة وتوطيد العلاقة بين الشركة والعملاء بهدف تحقيق رضا العميل وترك انطباع إيجابي لديه ممَّا يعمل على زيادة نسبة الأرباح</a:t>
            </a:r>
          </a:p>
          <a:p>
            <a:pPr algn="r" rtl="1">
              <a:lnSpc>
                <a:spcPct val="200000"/>
              </a:lnSpc>
            </a:pPr>
            <a:endParaRPr lang="ar-JO" sz="1600" b="0" i="0" u="none" strike="noStrike" baseline="0" dirty="0">
              <a:solidFill>
                <a:schemeClr val="tx1"/>
              </a:solidFill>
              <a:latin typeface="Segoe UI" panose="020B0502040204020203" pitchFamily="34" charset="0"/>
              <a:cs typeface="Segoe UI" panose="020B0502040204020203" pitchFamily="34" charset="0"/>
            </a:endParaRP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5227519"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مفهوم   العلاقات العامة اصطلاحًا</a:t>
            </a:r>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06148"/>
    </mc:Choice>
    <mc:Fallback xmlns="">
      <p:transition spd="slow" advTm="10614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40979" y="9208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86810" y="749443"/>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مفهوم العلاقات العامة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xmlns="" id="{71AFC805-1B9D-BFE7-0243-317274C5587C}"/>
              </a:ext>
            </a:extLst>
          </p:cNvPr>
          <p:cNvSpPr/>
          <p:nvPr/>
        </p:nvSpPr>
        <p:spPr>
          <a:xfrm>
            <a:off x="362537" y="1475085"/>
            <a:ext cx="11466926" cy="443006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11125" lvl="1" indent="-47625" algn="just" rtl="1">
              <a:lnSpc>
                <a:spcPct val="150000"/>
              </a:lnSpc>
            </a:pPr>
            <a:r>
              <a:rPr lang="ar-JO" sz="1600" b="0" i="0" dirty="0">
                <a:solidFill>
                  <a:srgbClr val="333333"/>
                </a:solidFill>
                <a:effectLst/>
                <a:latin typeface="Segoe UI" panose="020B0502040204020203" pitchFamily="34" charset="0"/>
                <a:cs typeface="Segoe UI" panose="020B0502040204020203" pitchFamily="34" charset="0"/>
              </a:rPr>
              <a:t>    </a:t>
            </a:r>
            <a:r>
              <a:rPr lang="ar-JO" b="0" i="0" dirty="0">
                <a:solidFill>
                  <a:srgbClr val="333333"/>
                </a:solidFill>
                <a:effectLst/>
                <a:latin typeface="Segoe UI" panose="020B0502040204020203" pitchFamily="34" charset="0"/>
                <a:cs typeface="Segoe UI" panose="020B0502040204020203" pitchFamily="34" charset="0"/>
              </a:rPr>
              <a:t>العلاقات العامة</a:t>
            </a:r>
          </a:p>
          <a:p>
            <a:pPr marL="111125" lvl="1" indent="282575" algn="just" rtl="1">
              <a:lnSpc>
                <a:spcPct val="150000"/>
              </a:lnSpc>
            </a:pPr>
            <a:r>
              <a:rPr lang="ar-JO" sz="1600" b="0" i="0" dirty="0">
                <a:solidFill>
                  <a:srgbClr val="333333"/>
                </a:solidFill>
                <a:effectLst/>
                <a:latin typeface="Segoe UI" panose="020B0502040204020203" pitchFamily="34" charset="0"/>
                <a:cs typeface="Segoe UI" panose="020B0502040204020203" pitchFamily="34" charset="0"/>
              </a:rPr>
              <a:t> </a:t>
            </a:r>
            <a:r>
              <a:rPr lang="ar-JO" sz="1600" b="1" i="0" dirty="0">
                <a:solidFill>
                  <a:srgbClr val="333333"/>
                </a:solidFill>
                <a:effectLst/>
                <a:latin typeface="Segoe UI" panose="020B0502040204020203" pitchFamily="34" charset="0"/>
                <a:cs typeface="Segoe UI" panose="020B0502040204020203" pitchFamily="34" charset="0"/>
              </a:rPr>
              <a:t>تٌعرف العلاقات العامة</a:t>
            </a:r>
            <a:r>
              <a:rPr lang="ar-JO" sz="1600" b="0" i="0" dirty="0">
                <a:solidFill>
                  <a:srgbClr val="333333"/>
                </a:solidFill>
                <a:effectLst/>
                <a:latin typeface="Segoe UI" panose="020B0502040204020203" pitchFamily="34" charset="0"/>
                <a:cs typeface="Segoe UI" panose="020B0502040204020203" pitchFamily="34" charset="0"/>
              </a:rPr>
              <a:t>:  بأنها الإدارة المسؤولة عن تنظيم وإدارة العلاقات الرسمية بين المؤسسة والمتعاملين معها خارجيًا، بداية من الأطراف التي يتم التعامل معهم بصفة مباشرة من شركات وأشخاص، وصولًا لكل من صورة المؤسسة أمام العملاء المستهدفين وكذلك أمام الإعلام؛ لذلك يمكن تعريف العلاقات العامة بكونها المرآة العاكسة لصورة المنظمة وسمعتها أمام جميع الأطراف المتعاونة معها. </a:t>
            </a:r>
          </a:p>
          <a:p>
            <a:pPr marL="111125" lvl="1" indent="282575" algn="just" rtl="1">
              <a:lnSpc>
                <a:spcPct val="150000"/>
              </a:lnSpc>
            </a:pPr>
            <a:r>
              <a:rPr lang="ar-JO" sz="1600" b="0" i="0" dirty="0">
                <a:solidFill>
                  <a:srgbClr val="333333"/>
                </a:solidFill>
                <a:effectLst/>
                <a:latin typeface="Segoe UI" panose="020B0502040204020203" pitchFamily="34" charset="0"/>
                <a:cs typeface="Segoe UI" panose="020B0502040204020203" pitchFamily="34" charset="0"/>
              </a:rPr>
              <a:t>كما يمكن </a:t>
            </a:r>
            <a:r>
              <a:rPr lang="ar-JO" sz="1600" b="1" dirty="0">
                <a:solidFill>
                  <a:srgbClr val="333333"/>
                </a:solidFill>
                <a:latin typeface="Segoe UI" panose="020B0502040204020203" pitchFamily="34" charset="0"/>
                <a:cs typeface="Segoe UI" panose="020B0502040204020203" pitchFamily="34" charset="0"/>
              </a:rPr>
              <a:t>تعريف العلاقات العامة </a:t>
            </a:r>
            <a:r>
              <a:rPr lang="ar-JO" sz="1600" b="0" i="0" dirty="0">
                <a:solidFill>
                  <a:srgbClr val="333333"/>
                </a:solidFill>
                <a:effectLst/>
                <a:latin typeface="Segoe UI" panose="020B0502040204020203" pitchFamily="34" charset="0"/>
                <a:cs typeface="Segoe UI" panose="020B0502040204020203" pitchFamily="34" charset="0"/>
              </a:rPr>
              <a:t>أيضًا بكونها الإدارة المسؤولة عن إيجاد صورة إيجابية حول المؤسسة التجارية وخدماتها، بحيث تنجح هذه الإدارة في كسب التأييد الإيجابي من الجمهور المستهدف، وتعمل كحصن الأمان الذي من خلاله يتم صد جميع الهجمات والحملات الإعلانية المضادة. </a:t>
            </a:r>
            <a:endParaRPr lang="ar-JO" dirty="0">
              <a:solidFill>
                <a:srgbClr val="000000"/>
              </a:solidFill>
              <a:latin typeface="Segoe UI" panose="020B0502040204020203" pitchFamily="34" charset="0"/>
              <a:cs typeface="Segoe UI" panose="020B0502040204020203" pitchFamily="34" charset="0"/>
            </a:endParaRPr>
          </a:p>
        </p:txBody>
      </p:sp>
      <p:pic>
        <p:nvPicPr>
          <p:cNvPr id="7" name="Picture 6">
            <a:extLst>
              <a:ext uri="{FF2B5EF4-FFF2-40B4-BE49-F238E27FC236}">
                <a16:creationId xmlns:a16="http://schemas.microsoft.com/office/drawing/2014/main" xmlns="" id="{109F1D90-1121-8FA0-43B1-11F5575463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2537" y="1352377"/>
            <a:ext cx="2543175" cy="116553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8657"/>
    </mc:Choice>
    <mc:Fallback xmlns="">
      <p:transition spd="slow" advTm="16865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0FB6163-6740-0973-4C0C-E4C6568F574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482BD50-D03B-3F2B-D8B7-AE81A7618FF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8B9C8B15-128F-9600-40A3-98F2064EF8B7}"/>
              </a:ext>
            </a:extLst>
          </p:cNvPr>
          <p:cNvSpPr/>
          <p:nvPr/>
        </p:nvSpPr>
        <p:spPr>
          <a:xfrm>
            <a:off x="714358" y="1366516"/>
            <a:ext cx="11046717"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200000"/>
              </a:lnSpc>
              <a:buFont typeface="Wingdings" panose="05000000000000000000" pitchFamily="2" charset="2"/>
              <a:buChar char="Ø"/>
            </a:pPr>
            <a:r>
              <a:rPr lang="ar-JO" sz="1600" dirty="0">
                <a:solidFill>
                  <a:srgbClr val="333333"/>
                </a:solidFill>
                <a:latin typeface="Segoe UI" panose="020B0502040204020203" pitchFamily="34" charset="0"/>
                <a:cs typeface="Segoe UI" panose="020B0502040204020203" pitchFamily="34" charset="0"/>
              </a:rPr>
              <a:t>وعرفتها</a:t>
            </a:r>
            <a:r>
              <a:rPr lang="ar-JO" sz="1600" i="0" dirty="0">
                <a:solidFill>
                  <a:srgbClr val="333333"/>
                </a:solidFill>
                <a:effectLst/>
                <a:latin typeface="Segoe UI" panose="020B0502040204020203" pitchFamily="34" charset="0"/>
                <a:cs typeface="Segoe UI" panose="020B0502040204020203" pitchFamily="34" charset="0"/>
              </a:rPr>
              <a:t> جمعية العلاقات العامة الأمريكية : بأنها "نشاط يسهم في أي منظمة على اختلاف وظائفها في بناء وتدعيم علاقات سليمة منتجة بينهما وبين فئة من الجمهور كالعملاء أو الموظفين أو المساهمين أو الجمهور بوجه عام، والعمل على تكيف المؤسسة حسب الظروف البيئية المحيطة وشرح السياسة  الخاصة بها للمجتمع".</a:t>
            </a:r>
          </a:p>
          <a:p>
            <a:pPr marL="285750" indent="-285750" algn="just" rtl="1">
              <a:lnSpc>
                <a:spcPct val="200000"/>
              </a:lnSpc>
              <a:buFont typeface="Wingdings" panose="05000000000000000000" pitchFamily="2" charset="2"/>
              <a:buChar char="Ø"/>
            </a:pPr>
            <a:r>
              <a:rPr lang="ar-JO" sz="1600" dirty="0">
                <a:solidFill>
                  <a:srgbClr val="333333"/>
                </a:solidFill>
                <a:latin typeface="Segoe UI" panose="020B0502040204020203" pitchFamily="34" charset="0"/>
                <a:cs typeface="Segoe UI" panose="020B0502040204020203" pitchFamily="34" charset="0"/>
              </a:rPr>
              <a:t> وعرفت العلاقات العامة بأنها الجهود التي تبذل للتأثير على الجمهور عن طريق وسائل الإعلام المختلفة حتى تكون لديها فكرة صحيحة عن المؤسسة فيساندوها في أزماتها وتحقيق أهدافها ويشجعوها في نشاطها مما يقودها نحو التنافسية وتجويد الخدمة المقدمة.</a:t>
            </a:r>
          </a:p>
        </p:txBody>
      </p:sp>
      <p:pic>
        <p:nvPicPr>
          <p:cNvPr id="5" name="Graphic 21">
            <a:extLst>
              <a:ext uri="{FF2B5EF4-FFF2-40B4-BE49-F238E27FC236}">
                <a16:creationId xmlns:a16="http://schemas.microsoft.com/office/drawing/2014/main" xmlns="" id="{BA2967B8-9EC8-74F0-E2DC-41793EF2C6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D2F0D2AA-E99C-59C8-3770-C6017D7E0057}"/>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العلاقات العامة</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5987195"/>
      </p:ext>
    </p:extLst>
  </p:cSld>
  <p:clrMapOvr>
    <a:masterClrMapping/>
  </p:clrMapOvr>
  <mc:AlternateContent xmlns:mc="http://schemas.openxmlformats.org/markup-compatibility/2006" xmlns:p14="http://schemas.microsoft.com/office/powerpoint/2010/main">
    <mc:Choice Requires="p14">
      <p:transition spd="slow" p14:dur="2000" advTm="161517"/>
    </mc:Choice>
    <mc:Fallback xmlns="">
      <p:transition spd="slow" advTm="16151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r>
              <a:rPr lang="ar-JO" dirty="0">
                <a:solidFill>
                  <a:schemeClr val="tx1"/>
                </a:solidFill>
                <a:latin typeface="Segoe UI" panose="020B0502040204020203" pitchFamily="34" charset="0"/>
                <a:cs typeface="Segoe UI" panose="020B0502040204020203" pitchFamily="34" charset="0"/>
              </a:rPr>
              <a:t>وتأسيسًا على ما سبق العلاقات العامة تحمل في معانيها عدة أمور منها:</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Segoe UI" panose="020B0502040204020203" pitchFamily="34" charset="0"/>
                <a:cs typeface="Segoe UI" panose="020B0502040204020203" pitchFamily="34" charset="0"/>
              </a:rPr>
              <a:t>إن العلاقات العامة تعبر عن إتجاهات و أفكار وسياسيات وبرامج خاصة بالمنظمة.</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Segoe UI" panose="020B0502040204020203" pitchFamily="34" charset="0"/>
                <a:cs typeface="Segoe UI" panose="020B0502040204020203" pitchFamily="34" charset="0"/>
              </a:rPr>
              <a:t>الهدف منها كسب ولاء الجمهور ومحاولة إقناعه بالطرق والوسائل المتاحة بالخدمة أو المنتج أو أهداف المنظمة .</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Segoe UI" panose="020B0502040204020203" pitchFamily="34" charset="0"/>
                <a:cs typeface="Segoe UI" panose="020B0502040204020203" pitchFamily="34" charset="0"/>
              </a:rPr>
              <a:t>هي وظيفة إدارية مستمرة يرتبط تنفيذها ببرامج وسياسات وأهداف وخطط وزمن محدد.</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Segoe UI" panose="020B0502040204020203" pitchFamily="34" charset="0"/>
                <a:cs typeface="Segoe UI" panose="020B0502040204020203" pitchFamily="34" charset="0"/>
              </a:rPr>
              <a:t>تمتاز  العلاقات العامة بأنها ديناميكية ومتطورة باستمرار ، وتتأثر بالابتكارات التقنية، والإتجاهات المجتمعية المتغيرة ، واحتياجات العمل المتغيرة بسرعة..</a:t>
            </a:r>
          </a:p>
          <a:p>
            <a:pPr marL="285750" indent="-285750" algn="just" rtl="1">
              <a:lnSpc>
                <a:spcPct val="200000"/>
              </a:lnSpc>
              <a:buFont typeface="Wingdings" panose="05000000000000000000" pitchFamily="2" charset="2"/>
              <a:buChar char="ü"/>
            </a:pPr>
            <a:r>
              <a:rPr lang="ar-JO" sz="1800" i="0" dirty="0">
                <a:solidFill>
                  <a:srgbClr val="333333"/>
                </a:solidFill>
                <a:effectLst/>
                <a:latin typeface="Segoe UI" panose="020B0502040204020203" pitchFamily="34" charset="0"/>
                <a:cs typeface="Segoe UI" panose="020B0502040204020203" pitchFamily="34" charset="0"/>
              </a:rPr>
              <a:t>إن العلاقات العامة عملية اتصال دائم ومستمر بين مجموعة من الأطراف.</a:t>
            </a:r>
          </a:p>
          <a:p>
            <a:pPr algn="just" rtl="1">
              <a:lnSpc>
                <a:spcPct val="200000"/>
              </a:lnSpc>
            </a:pPr>
            <a:endParaRPr lang="ar-JO" dirty="0">
              <a:solidFill>
                <a:schemeClr val="tx1"/>
              </a:solidFill>
              <a:latin typeface="Segoe UI" panose="020B0502040204020203" pitchFamily="34" charset="0"/>
              <a:cs typeface="Segoe UI" panose="020B0502040204020203" pitchFamily="34" charset="0"/>
            </a:endParaRPr>
          </a:p>
          <a:p>
            <a:pPr algn="just" rtl="1">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العلاقات العامة </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41484"/>
    </mc:Choice>
    <mc:Fallback xmlns="">
      <p:transition spd="slow" advTm="14148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تتلخص العوامل التي أدت إلى ظهور  العلاقات العامة في ما يأتي:</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ظهور أساليب الإدارة الحديثة التي تعتمد على تعزيز الحوار، والمشاركة في الرأي كوسيلة مؤثّرة للتعرّف على رأي الموظفين، والعملاء حول طبيعة عمل المؤسسة.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تنوع طرق الاستهلاك عند المستهلكين، والتي تحتاج إلى وجود أفكار إبداعيّة جديدة لتحقيق طلبات الجمهور.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تطوّر وسائل الاتصالات بين الشركات، والمستهلكين مع الاعتماد على شبكة الإنترنت، ومواقع التواصل الاجتماعي كطرق اتّصال جديدة.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نموّ الفكر الاستهلاكي عند الناس؛ بسبب تراكم خبراتهم في المجالات الشرائية مع الوقت. </a:t>
            </a:r>
          </a:p>
          <a:p>
            <a:pPr marL="285750" indent="-285750" algn="just" rtl="1">
              <a:lnSpc>
                <a:spcPct val="200000"/>
              </a:lnSpc>
              <a:buFont typeface="Wingdings" panose="05000000000000000000" pitchFamily="2" charset="2"/>
              <a:buChar char="Ø"/>
            </a:pPr>
            <a:r>
              <a:rPr lang="ar-JO" dirty="0">
                <a:solidFill>
                  <a:schemeClr val="tx1"/>
                </a:solidFill>
                <a:latin typeface="Segoe UI" panose="020B0502040204020203" pitchFamily="34" charset="0"/>
                <a:cs typeface="Segoe UI" panose="020B0502040204020203" pitchFamily="34" charset="0"/>
              </a:rPr>
              <a:t>ظهور خدمات، وسلع جديدة لم تكن معروفة مسبقاً، وتحتاج إلى تعريف الناس بها.</a:t>
            </a:r>
          </a:p>
          <a:p>
            <a:pPr marL="285750" indent="-285750" algn="just" rtl="1">
              <a:lnSpc>
                <a:spcPct val="200000"/>
              </a:lnSpc>
              <a:buFont typeface="Wingdings" panose="05000000000000000000" pitchFamily="2" charset="2"/>
              <a:buChar char="Ø"/>
            </a:pPr>
            <a:endParaRPr lang="ar-JO"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3174303" y="827801"/>
            <a:ext cx="5796276"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العوامل التي أدت لظهور العلاقات العامة</a:t>
            </a:r>
          </a:p>
        </p:txBody>
      </p:sp>
      <p:pic>
        <p:nvPicPr>
          <p:cNvPr id="9" name="Picture 8">
            <a:extLst>
              <a:ext uri="{FF2B5EF4-FFF2-40B4-BE49-F238E27FC236}">
                <a16:creationId xmlns:a16="http://schemas.microsoft.com/office/drawing/2014/main" xmlns="" id="{E27E5827-2660-B026-93C6-1B86F0A2E4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476" y="1012467"/>
            <a:ext cx="2002096" cy="1005545"/>
          </a:xfrm>
          <a:prstGeom prst="rect">
            <a:avLst/>
          </a:prstGeom>
        </p:spPr>
      </p:pic>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80196"/>
    </mc:Choice>
    <mc:Fallback xmlns="">
      <p:transition spd="slow" advTm="18019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xmlns=""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تسعى العلاقات العامة لتحقيق مجموعة من الأهداف داخل منشآت العمل، ومنها: </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وضع إستراتيجية تفاعليّة بين المنشأة والعملاء. التواصل الفعّال بين المنشأة والمنشآت الأخرى. </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توفير وسائل الإعلان المُناسبة للتعريف بالمنشأة في المجتمع الذي توجد فيه. </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مُتابعة كافة الأخبار التي يتم نشرها حول المؤسسة، أو الشركة، والحرص على التأكد من صحتها. </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تشجيع التواصل بين كافة المستويات الإدارية لاتخاذ القرارات المناسبة. </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تطوير الأداء في العمل، من خلال التنسيق بين الإدارة، وكافة الأقسام</a:t>
            </a:r>
          </a:p>
        </p:txBody>
      </p:sp>
      <p:pic>
        <p:nvPicPr>
          <p:cNvPr id="5" name="Graphic 21">
            <a:extLst>
              <a:ext uri="{FF2B5EF4-FFF2-40B4-BE49-F238E27FC236}">
                <a16:creationId xmlns:a16="http://schemas.microsoft.com/office/drawing/2014/main" xmlns=""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EFD1527-8336-234A-21D2-AEC770FF73A3}"/>
              </a:ext>
            </a:extLst>
          </p:cNvPr>
          <p:cNvSpPr txBox="1"/>
          <p:nvPr/>
        </p:nvSpPr>
        <p:spPr>
          <a:xfrm>
            <a:off x="3253130" y="757266"/>
            <a:ext cx="4856813"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أهداف العلاقات العامة</a:t>
            </a:r>
          </a:p>
          <a:p>
            <a:pPr algn="r" rtl="1"/>
            <a:endParaRPr lang="ar-JO"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59EF62CA-26E5-50F5-0CFE-A4AF085BD2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473" y="1531787"/>
            <a:ext cx="1831099" cy="1053758"/>
          </a:xfrm>
          <a:prstGeom prst="rect">
            <a:avLst/>
          </a:prstGeom>
        </p:spPr>
      </p:pic>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80973"/>
    </mc:Choice>
    <mc:Fallback xmlns="">
      <p:transition spd="slow" advTm="8097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أهمية العلاقات العامة</a:t>
            </a:r>
            <a:endParaRPr lang="en-US" sz="2000" dirty="0">
              <a:solidFill>
                <a:srgbClr val="00B0F0"/>
              </a:solidFill>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467194" y="1609833"/>
            <a:ext cx="11257613" cy="4944302"/>
          </a:xfrm>
          <a:prstGeom prst="rect">
            <a:avLst/>
          </a:prstGeom>
          <a:solidFill>
            <a:schemeClr val="bg1"/>
          </a:solidFill>
        </p:spPr>
        <p:txBody>
          <a:bodyPr wrap="square" rtlCol="0">
            <a:spAutoFit/>
          </a:bodyPr>
          <a:lstStyle/>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تظهر أهمية العلاقات العامة في ما يأتي:</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إنقاذ المؤسسات التابعة لها من مخاطر الإفلاس أو حملات تشويه السمعة، حيث تقوم هذه الإدارة بالتعاون مع إدارة التسويق في عملية إعادة الروح للمؤسسة وبعثها بصورة جديدة للجمهور، مما يساعد على منحها الحياة والعودة إلى مجدها بقوة. </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بناء جسور التعاون مع المؤسسات المختلفة أو مع الجمهور، يكون أكثر تأثيرًا وبقاء في الذاكرة عنه عن أي مجهود أخر. </a:t>
            </a:r>
          </a:p>
          <a:p>
            <a:pPr marL="342900" indent="-342900" algn="just" rtl="1">
              <a:lnSpc>
                <a:spcPct val="200000"/>
              </a:lnSpc>
              <a:buFont typeface="+mj-lt"/>
              <a:buAutoNum type="arabicPeriod"/>
            </a:pPr>
            <a:r>
              <a:rPr lang="ar-JO" sz="1600" dirty="0">
                <a:latin typeface="Segoe UI" panose="020B0502040204020203" pitchFamily="34" charset="0"/>
                <a:ea typeface="Simplified Arabic" panose="02020603050405020304" pitchFamily="18" charset="-78"/>
                <a:cs typeface="Segoe UI" panose="020B0502040204020203" pitchFamily="34" charset="0"/>
              </a:rPr>
              <a:t>تساعد إدارة العلاقات العامة على الحفاظ على صورة العلامة التجارية بإيجابية وتعمل على تطويرها بشكل دوري بما يتناسب مع طبيعة الجمهور المستهدف وطبيعة السوق، فمتى احتاج السوق إلى تغير في الصورة النمطية للمؤسسة أو في طبيعة تعاملها، تقوم إدارة العلاقات العامة بعملية التغيير المطلوب ونشرها  للجمهور بالشكل الجديد.</a:t>
            </a:r>
          </a:p>
          <a:p>
            <a:pPr marL="342900" indent="-342900" algn="just" rtl="1">
              <a:lnSpc>
                <a:spcPct val="200000"/>
              </a:lnSpc>
              <a:buFont typeface="+mj-lt"/>
              <a:buAutoNum type="arabicPeriod"/>
            </a:pPr>
            <a:r>
              <a:rPr lang="ar-JO" sz="1600" dirty="0">
                <a:latin typeface="Segoe UI" panose="020B0502040204020203" pitchFamily="34" charset="0"/>
                <a:cs typeface="Segoe UI" panose="020B0502040204020203" pitchFamily="34" charset="0"/>
              </a:rPr>
              <a:t>تمثل العلاقات العامة خط الدفاع الأول عن المؤسسة إذا وقعت في أي ازمة، حيث تقوم بالتعامل مع الوضع باحترافية تجعلها تحد من الآثار السلبية الناتجة عنها، وتحاول إنقاذ ما يتم إنقاذه وتجنب تكراره مرة أخرى. </a:t>
            </a:r>
          </a:p>
          <a:p>
            <a:pPr algn="just" rtl="1">
              <a:lnSpc>
                <a:spcPct val="200000"/>
              </a:lnSpc>
            </a:pPr>
            <a:endParaRPr lang="ar-JO" sz="160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3E62E531-4455-13B0-5F77-0CB4575EB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193" y="1416216"/>
            <a:ext cx="2381250" cy="721781"/>
          </a:xfrm>
          <a:prstGeom prst="rect">
            <a:avLst/>
          </a:prstGeom>
        </p:spPr>
      </p:pic>
    </p:spTree>
  </p:cSld>
  <p:clrMapOvr>
    <a:masterClrMapping/>
  </p:clrMapOvr>
  <p:transition spd="slow" advTm="83045">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2966" y="1407163"/>
            <a:ext cx="11407859" cy="4844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sz="1400" dirty="0">
              <a:solidFill>
                <a:schemeClr val="tx1"/>
              </a:solidFill>
              <a:latin typeface="Segoe UI" panose="020B0502040204020203" pitchFamily="34" charset="0"/>
              <a:cs typeface="Segoe UI" panose="020B0502040204020203" pitchFamily="34" charset="0"/>
            </a:endParaRPr>
          </a:p>
          <a:p>
            <a:pPr marR="0" lvl="0" algn="r" rtl="1" fontAlgn="base">
              <a:lnSpc>
                <a:spcPct val="107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5- من خلال إتمام دور العلاقات العامة باحترافية، تتمكن الشركة من بناء علاقات قوية مع الجمهور، صعب التأثير فيها سلبيًا أو زعزعتها من المنافسين.</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6- إعطاء  قيمة مضافة لمنتجاتها تجعلها أكثر قيمة ورغبة عن الشركات الأخرى، كأن تمتلك ميزة تنافسية حصرية لا يمكن نسخها أو محاولة تطبيقها من المنافسين. </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7- تظهر المؤسسة بصورة أكثر حياة للعملاء المستهدفين بحيث يسهل رؤيتها والتعامل معها وبناء علاقة وطيدة</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 8- تتمكن المؤسسة من القيام بدورها المجتمعي على أكمل وجه.</a:t>
            </a:r>
          </a:p>
          <a:p>
            <a:pPr marR="0" lvl="0" algn="just" rtl="1" fontAlgn="base">
              <a:lnSpc>
                <a:spcPct val="200000"/>
              </a:lnSpc>
              <a:spcBef>
                <a:spcPts val="0"/>
              </a:spcBef>
              <a:spcAft>
                <a:spcPts val="0"/>
              </a:spcAft>
              <a:buSzPts val="1000"/>
              <a:tabLst>
                <a:tab pos="457200" algn="l"/>
              </a:tabLst>
            </a:pPr>
            <a:r>
              <a:rPr lang="ar-JO" sz="1600" dirty="0">
                <a:solidFill>
                  <a:schemeClr val="tx1"/>
                </a:solidFill>
                <a:latin typeface="Segoe UI" panose="020B0502040204020203" pitchFamily="34" charset="0"/>
                <a:cs typeface="Segoe UI" panose="020B0502040204020203" pitchFamily="34" charset="0"/>
              </a:rPr>
              <a:t>9-تقوم على التخطيط الاستراتيجي لصورة العلامة التجارية بالنسبة للجمهور، وذلك بدراسة نقاط القوة والضعف الخاصة بالمؤسسة وكذلك المنافسين، ثم العمل على التغلب على نقاط الضعف الخاصة بالمؤسسة لصالح زيادة قوتها، واستغلال نقاط الضعف الخاصة بالمنافسين والعمل لصالح التفوق عليها.</a:t>
            </a: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1600" b="1" dirty="0">
              <a:solidFill>
                <a:schemeClr val="tx1"/>
              </a:solidFill>
              <a:latin typeface="Segoe UI" panose="020B0502040204020203" pitchFamily="34" charset="0"/>
              <a:cs typeface="Segoe UI" panose="020B0502040204020203" pitchFamily="34" charset="0"/>
            </a:endParaRPr>
          </a:p>
          <a:p>
            <a:pPr algn="just" rtl="1">
              <a:lnSpc>
                <a:spcPct val="250000"/>
              </a:lnSpc>
            </a:pPr>
            <a:r>
              <a:rPr lang="ar-JO" sz="1600" b="0" i="0" dirty="0">
                <a:solidFill>
                  <a:schemeClr val="tx1"/>
                </a:solidFill>
                <a:effectLst/>
                <a:latin typeface="Segoe UI" panose="020B0502040204020203" pitchFamily="34" charset="0"/>
                <a:cs typeface="Segoe UI" panose="020B0502040204020203" pitchFamily="34" charset="0"/>
              </a:rPr>
              <a:t>     </a:t>
            </a:r>
            <a:endParaRPr lang="en-US" sz="36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6D2223F5-E4A2-7FC3-799F-BB17E957C3B3}"/>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أهمية العلاقات العامة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445823365"/>
      </p:ext>
    </p:extLst>
  </p:cSld>
  <p:clrMapOvr>
    <a:masterClrMapping/>
  </p:clrMapOvr>
  <mc:AlternateContent xmlns:mc="http://schemas.openxmlformats.org/markup-compatibility/2006" xmlns:p14="http://schemas.microsoft.com/office/powerpoint/2010/main">
    <mc:Choice Requires="p14">
      <p:transition spd="slow" p14:dur="2000" advTm="173196"/>
    </mc:Choice>
    <mc:Fallback xmlns="">
      <p:transition spd="slow" advTm="17319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1600" i="0" dirty="0">
                <a:solidFill>
                  <a:schemeClr val="tx1"/>
                </a:solidFill>
                <a:effectLst/>
                <a:latin typeface="Segoe UI" panose="020B0502040204020203" pitchFamily="34" charset="0"/>
                <a:cs typeface="Segoe UI" panose="020B0502040204020203" pitchFamily="34" charset="0"/>
              </a:rPr>
              <a:t>مهام وأعمال قسم العلاقات العامة عديدة ومنها: </a:t>
            </a:r>
          </a:p>
          <a:p>
            <a:pPr algn="r" rtl="1">
              <a:lnSpc>
                <a:spcPct val="200000"/>
              </a:lnSpc>
              <a:buFont typeface="+mj-lt"/>
              <a:buAutoNum type="arabicPeriod"/>
            </a:pPr>
            <a:r>
              <a:rPr lang="ar-JO" sz="1600" i="0" dirty="0">
                <a:solidFill>
                  <a:schemeClr val="tx1"/>
                </a:solidFill>
                <a:effectLst/>
                <a:latin typeface="Segoe UI" panose="020B0502040204020203" pitchFamily="34" charset="0"/>
                <a:cs typeface="Segoe UI" panose="020B0502040204020203" pitchFamily="34" charset="0"/>
              </a:rPr>
              <a:t> التواصل مع الجمهور سواء كان هذا الجمهور يقع ضمن الفئة المستهدفة أو لا.</a:t>
            </a:r>
          </a:p>
          <a:p>
            <a:pPr algn="r" rtl="1">
              <a:lnSpc>
                <a:spcPct val="200000"/>
              </a:lnSpc>
              <a:buFont typeface="+mj-lt"/>
              <a:buAutoNum type="arabicPeriod"/>
            </a:pPr>
            <a:r>
              <a:rPr lang="ar-JO" sz="1600" i="0" dirty="0">
                <a:solidFill>
                  <a:schemeClr val="tx1"/>
                </a:solidFill>
                <a:effectLst/>
                <a:latin typeface="Segoe UI" panose="020B0502040204020203" pitchFamily="34" charset="0"/>
                <a:cs typeface="Segoe UI" panose="020B0502040204020203" pitchFamily="34" charset="0"/>
              </a:rPr>
              <a:t> بناء سمعة ط</a:t>
            </a:r>
            <a:r>
              <a:rPr lang="ar-JO" sz="1600" dirty="0">
                <a:solidFill>
                  <a:schemeClr val="tx1"/>
                </a:solidFill>
                <a:latin typeface="Segoe UI" panose="020B0502040204020203" pitchFamily="34" charset="0"/>
                <a:cs typeface="Segoe UI" panose="020B0502040204020203" pitchFamily="34" charset="0"/>
              </a:rPr>
              <a:t>يب</a:t>
            </a:r>
            <a:r>
              <a:rPr lang="ar-JO" sz="1600" i="0" dirty="0">
                <a:solidFill>
                  <a:schemeClr val="tx1"/>
                </a:solidFill>
                <a:effectLst/>
                <a:latin typeface="Segoe UI" panose="020B0502040204020203" pitchFamily="34" charset="0"/>
                <a:cs typeface="Segoe UI" panose="020B0502040204020203" pitchFamily="34" charset="0"/>
              </a:rPr>
              <a:t>ة تخص المنظمة والعمل على تعظيم هذه الهالة الإيجابية بكل ما يمكن من وسائل. </a:t>
            </a:r>
          </a:p>
          <a:p>
            <a:pPr algn="r" rtl="1">
              <a:lnSpc>
                <a:spcPct val="200000"/>
              </a:lnSpc>
              <a:buFont typeface="+mj-lt"/>
              <a:buAutoNum type="arabicPeriod"/>
            </a:pPr>
            <a:r>
              <a:rPr lang="ar-JO" sz="1600" i="0" dirty="0">
                <a:solidFill>
                  <a:schemeClr val="tx1"/>
                </a:solidFill>
                <a:effectLst/>
                <a:latin typeface="Segoe UI" panose="020B0502040204020203" pitchFamily="34" charset="0"/>
                <a:cs typeface="Segoe UI" panose="020B0502040204020203" pitchFamily="34" charset="0"/>
              </a:rPr>
              <a:t> صد الهجمات المضادة من المنافسين والمختصة بوضع استراتيجيات احترافية تجعل من الجمهور هو المدافع الأول ضد هذه الهجمات بالشكل الذي لا يجعلها حتى تضطر إلى التدخل. </a:t>
            </a:r>
          </a:p>
          <a:p>
            <a:pPr algn="r" rtl="1">
              <a:lnSpc>
                <a:spcPct val="200000"/>
              </a:lnSpc>
              <a:buFont typeface="+mj-lt"/>
              <a:buAutoNum type="arabicPeriod"/>
            </a:pPr>
            <a:r>
              <a:rPr lang="ar-JO" sz="1600" i="0" dirty="0">
                <a:solidFill>
                  <a:schemeClr val="tx1"/>
                </a:solidFill>
                <a:effectLst/>
                <a:latin typeface="Segoe UI" panose="020B0502040204020203" pitchFamily="34" charset="0"/>
                <a:cs typeface="Segoe UI" panose="020B0502040204020203" pitchFamily="34" charset="0"/>
              </a:rPr>
              <a:t> تنمية الدور المجتمعي للمنظمة وذلك بتنظيم الفعاليات الخاصة بتحقيق المسؤولية المجتمعية. </a:t>
            </a:r>
          </a:p>
          <a:p>
            <a:pPr algn="r" rtl="1">
              <a:lnSpc>
                <a:spcPct val="200000"/>
              </a:lnSpc>
              <a:buFont typeface="+mj-lt"/>
              <a:buAutoNum type="arabicPeriod"/>
            </a:pPr>
            <a:r>
              <a:rPr lang="ar-JO" sz="1600" i="0" dirty="0">
                <a:solidFill>
                  <a:schemeClr val="tx1"/>
                </a:solidFill>
                <a:effectLst/>
                <a:latin typeface="Segoe UI" panose="020B0502040204020203" pitchFamily="34" charset="0"/>
                <a:cs typeface="Segoe UI" panose="020B0502040204020203" pitchFamily="34" charset="0"/>
              </a:rPr>
              <a:t> تنظيم الدور الإعلامي للمنظمة، وذلك بترتيب اللقاءات والمناسبات الخاصة، وإعلان البيانات والتصريحات الحصرية. </a:t>
            </a:r>
          </a:p>
          <a:p>
            <a:pPr algn="r" rtl="1">
              <a:lnSpc>
                <a:spcPct val="200000"/>
              </a:lnSpc>
              <a:buFont typeface="+mj-lt"/>
              <a:buAutoNum type="arabicPeriod"/>
            </a:pPr>
            <a:r>
              <a:rPr lang="ar-JO" sz="1600" i="0" dirty="0">
                <a:solidFill>
                  <a:schemeClr val="tx1"/>
                </a:solidFill>
                <a:effectLst/>
                <a:latin typeface="Segoe UI" panose="020B0502040204020203" pitchFamily="34" charset="0"/>
                <a:cs typeface="Segoe UI" panose="020B0502040204020203" pitchFamily="34" charset="0"/>
              </a:rPr>
              <a:t> وضع خطط قصيرة وطويلة المدى فيما يخص رسم وتطوير الصورة الاعتبارية للمؤسسة. </a:t>
            </a:r>
          </a:p>
          <a:p>
            <a:pPr algn="r" rtl="1">
              <a:lnSpc>
                <a:spcPct val="200000"/>
              </a:lnSpc>
              <a:buFont typeface="+mj-lt"/>
              <a:buAutoNum type="arabicPeriod"/>
            </a:pPr>
            <a:r>
              <a:rPr lang="ar-JO" sz="1600" i="0" dirty="0">
                <a:solidFill>
                  <a:schemeClr val="tx1"/>
                </a:solidFill>
                <a:effectLst/>
                <a:latin typeface="Segoe UI" panose="020B0502040204020203" pitchFamily="34" charset="0"/>
                <a:cs typeface="Segoe UI" panose="020B0502040204020203" pitchFamily="34" charset="0"/>
              </a:rPr>
              <a:t> تنظيم وترتيب الفعاليات الرسمية والعمل على عكس صورة وسمعة طيبة للمؤسسة. </a:t>
            </a:r>
          </a:p>
          <a:p>
            <a:pPr algn="r" rtl="1">
              <a:lnSpc>
                <a:spcPct val="150000"/>
              </a:lnSpc>
            </a:pP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8228E11B-B6EF-60BC-A853-4989EDA5D52D}"/>
              </a:ext>
            </a:extLst>
          </p:cNvPr>
          <p:cNvSpPr txBox="1"/>
          <p:nvPr/>
        </p:nvSpPr>
        <p:spPr>
          <a:xfrm>
            <a:off x="1072055" y="889231"/>
            <a:ext cx="7378262"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المهام والأعمال المختصة بمن يعمل في  العلاقات العامة</a:t>
            </a:r>
          </a:p>
        </p:txBody>
      </p:sp>
    </p:spTree>
    <p:extLst>
      <p:ext uri="{BB962C8B-B14F-4D97-AF65-F5344CB8AC3E}">
        <p14:creationId xmlns:p14="http://schemas.microsoft.com/office/powerpoint/2010/main" val="1726790879"/>
      </p:ext>
    </p:extLst>
  </p:cSld>
  <p:clrMapOvr>
    <a:masterClrMapping/>
  </p:clrMapOvr>
  <mc:AlternateContent xmlns:mc="http://schemas.openxmlformats.org/markup-compatibility/2006" xmlns:p14="http://schemas.microsoft.com/office/powerpoint/2010/main">
    <mc:Choice Requires="p14">
      <p:transition spd="slow" p14:dur="2000" advTm="154718"/>
    </mc:Choice>
    <mc:Fallback xmlns="">
      <p:transition spd="slow" advTm="15471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8- استقبال الوفود والضيوف الخاصين بالمؤسسة والعمل على تنظيم تجربة مثالية ومريحة لهم مع المؤسسة.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9- كتابة وتوزيع المنشورات والتصريحات الإعلامية وكذلك تنظيم عملية التعامل مع ردود الأفعال الناتجة عنها.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10- تنظيم البروتوكولات المستخدمة في أوقات المناسبات الخاصة والتعازي وكذلك التهنئة والاحتفالات</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11- نفي الأخبار الكاذبة التي يتم نشرها حول المؤسسة وتقوم بسرعة التعامل معها بالطريقة المناسبة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12- التعامل مع شكاوى الأطراف الخارجية التي تتعامل مع المؤسسة، بحيث تقوم بإجراء المفاوضات اللازمة والتي من خلالها يمكن حل المشاكل دون وقوع أي ضرر محتمل.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13- تعريف الجمهور بالمنظمة وذلك من خلال ما تلجأ إليه من وسائل إعلامية مستخدمة سواء كانت هذه الوسائل بصرية أو كتابية أو لقاءات وندوات مباشرة أو أي وسيلة أخرى مستخدمة. </a:t>
            </a: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buFont typeface="+mj-lt"/>
              <a:buAutoNum type="arabicPeriod"/>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5F2962E-6133-DB2D-B4C3-683ABD825E2F}"/>
              </a:ext>
            </a:extLst>
          </p:cNvPr>
          <p:cNvSpPr txBox="1"/>
          <p:nvPr/>
        </p:nvSpPr>
        <p:spPr>
          <a:xfrm>
            <a:off x="1072055" y="889231"/>
            <a:ext cx="7378262"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المهام والأعمال المختصة بمن يعمل في  العلاقات العامة</a:t>
            </a:r>
          </a:p>
        </p:txBody>
      </p:sp>
    </p:spTree>
    <p:extLst>
      <p:ext uri="{BB962C8B-B14F-4D97-AF65-F5344CB8AC3E}">
        <p14:creationId xmlns:p14="http://schemas.microsoft.com/office/powerpoint/2010/main" val="2089857921"/>
      </p:ext>
    </p:extLst>
  </p:cSld>
  <p:clrMapOvr>
    <a:masterClrMapping/>
  </p:clrMapOvr>
  <mc:AlternateContent xmlns:mc="http://schemas.openxmlformats.org/markup-compatibility/2006" xmlns:p14="http://schemas.microsoft.com/office/powerpoint/2010/main">
    <mc:Choice Requires="p14">
      <p:transition spd="slow" p14:dur="2000" advTm="128428"/>
    </mc:Choice>
    <mc:Fallback xmlns="">
      <p:transition spd="slow" advTm="12842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B69E360-E1CF-B8E4-509D-F4E6DF3691B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dirty="0">
                <a:solidFill>
                  <a:schemeClr val="tx1"/>
                </a:solidFill>
                <a:latin typeface="Segoe UI" panose="020B0502040204020203" pitchFamily="34" charset="0"/>
                <a:cs typeface="Segoe UI" panose="020B0502040204020203" pitchFamily="34" charset="0"/>
              </a:rPr>
              <a:t>تنوعت الأدوات والوسائل المستخدمة في مجال العلاقات ومنها:</a:t>
            </a:r>
          </a:p>
          <a:p>
            <a:pPr algn="r" rtl="1">
              <a:lnSpc>
                <a:spcPct val="200000"/>
              </a:lnSpc>
            </a:pPr>
            <a:r>
              <a:rPr lang="ar-JO" sz="2000" dirty="0">
                <a:solidFill>
                  <a:schemeClr val="tx1"/>
                </a:solidFill>
                <a:latin typeface="Segoe UI" panose="020B0502040204020203" pitchFamily="34" charset="0"/>
                <a:cs typeface="Segoe UI" panose="020B0502040204020203" pitchFamily="34" charset="0"/>
              </a:rPr>
              <a:t>مواقع التواصل الاجتماعي</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وسائل الدعاية والإعلان مثل المنشورات</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الصور الفوتوغرافية ومقاطع الفيديو</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المعارض</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التلفزيون</a:t>
            </a:r>
          </a:p>
          <a:p>
            <a:pPr algn="r" rtl="1">
              <a:lnSpc>
                <a:spcPct val="150000"/>
              </a:lnSpc>
            </a:pPr>
            <a:r>
              <a:rPr lang="ar-JO" sz="1600" dirty="0">
                <a:solidFill>
                  <a:schemeClr val="tx1"/>
                </a:solidFill>
                <a:latin typeface="Segoe UI" panose="020B0502040204020203" pitchFamily="34" charset="0"/>
                <a:cs typeface="Segoe UI" panose="020B0502040204020203" pitchFamily="34" charset="0"/>
              </a:rPr>
              <a:t> فهي تهدف إلى إيصال رسالة معينة للعملاء المستهدفين. وبناءً عليه، تهدف العلاقات العامة إلى المحافظة على العلاقة الصحية الإيجابية بين المؤسسة والعميل إذ عرَّفت الجمعية الأمريكية للعلاقات العامة العلاقات العامة أنَّها: "عملية تواصل استراتيجية تبني علاقات مفيدة بشكل متبادل بين المنظمات وعامة الناس".</a:t>
            </a:r>
          </a:p>
          <a:p>
            <a:pPr algn="r" rtl="1">
              <a:lnSpc>
                <a:spcPct val="200000"/>
              </a:lnSpc>
            </a:pPr>
            <a:r>
              <a:rPr lang="ar-YE" sz="1600" dirty="0">
                <a:latin typeface="Segoe UI" panose="020B0502040204020203" pitchFamily="34" charset="0"/>
                <a:cs typeface="Segoe UI" panose="020B0502040204020203" pitchFamily="34" charset="0"/>
              </a:rPr>
              <a:t/>
            </a:r>
            <a:br>
              <a:rPr lang="ar-YE" sz="1600" dirty="0">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68FA8D3-7B25-6B21-AE1A-9114E6F5638D}"/>
              </a:ext>
            </a:extLst>
          </p:cNvPr>
          <p:cNvSpPr txBox="1"/>
          <p:nvPr/>
        </p:nvSpPr>
        <p:spPr>
          <a:xfrm>
            <a:off x="2070717" y="797666"/>
            <a:ext cx="5796276"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أدوات ووسائل  العلاقات العامة</a:t>
            </a:r>
          </a:p>
        </p:txBody>
      </p:sp>
      <p:pic>
        <p:nvPicPr>
          <p:cNvPr id="6" name="Picture 5">
            <a:extLst>
              <a:ext uri="{FF2B5EF4-FFF2-40B4-BE49-F238E27FC236}">
                <a16:creationId xmlns:a16="http://schemas.microsoft.com/office/drawing/2014/main" xmlns="" id="{6D5A9FB1-9A03-05DC-B5F8-5E9387EA88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628" y="1602711"/>
            <a:ext cx="2857500" cy="2066925"/>
          </a:xfrm>
          <a:prstGeom prst="rect">
            <a:avLst/>
          </a:prstGeom>
        </p:spPr>
      </p:pic>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94732"/>
    </mc:Choice>
    <mc:Fallback xmlns="">
      <p:transition spd="slow" advTm="9473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4E019E3-ADA1-532F-F81F-DD9F1F2EFA3A}"/>
              </a:ext>
            </a:extLst>
          </p:cNvPr>
          <p:cNvSpPr/>
          <p:nvPr/>
        </p:nvSpPr>
        <p:spPr>
          <a:xfrm>
            <a:off x="378373" y="1388558"/>
            <a:ext cx="11240254"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من حيث الأداء الوظيفي تنقسم العلاقات العامة إلى:</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1. العلاقات العامة الداخلية: </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وهي خاصة بالاهتمام بالموظفين لتحقيق أهداف المنشأة. مثل: زيادة  وعي وإدراك الموظفين بشأن نشاط الشركة، تدريبهم لتطوير أدائهم، تحسين العلاقات الداخلية بين الموظفين وبعضهم البعض</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توضيح أهداف المؤسسة، ومساعدة الموظفين على تحقيق هذه الأهداف، معرفة احتياجات الموظفين وتلبيتها، إشراكهم في وضع سياسات وأهداف الشركة</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الاهتمام الحياة الشخصية للموظفين، من خلال الممارسات التي من شأنها رفع ولاء الموظفين لشركتهم</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النجاح الحقيقي للشركة يبدأ من الداخل، حيث البناء والكيان الداخلي المتماسك. لذلك تحتفظ العلاقات العامة الداخلية بأهمية خاصة لأجل الحفاظ على نجاح الشركة الخارجي</a:t>
            </a: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B5F7B4D2-FF23-4304-C2CD-772850D7AE6F}"/>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أنواع العلاقات العامة</a:t>
            </a:r>
            <a:endParaRPr lang="en-US" sz="2000" dirty="0">
              <a:solidFill>
                <a:srgbClr val="00B0F0"/>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FA96B9E2-92B5-9772-5BFF-8B5091E58E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3" y="1530452"/>
            <a:ext cx="2743200" cy="1289255"/>
          </a:xfrm>
          <a:prstGeom prst="rect">
            <a:avLst/>
          </a:prstGeom>
        </p:spPr>
      </p:pic>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102315"/>
    </mc:Choice>
    <mc:Fallback xmlns="">
      <p:transition spd="slow" advTm="10231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 2. العلاقات العامة الخارجية:</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وهو النشاط الخارجي الذي تقوم به الشركة للحفاظ على شكل علامتها التجارية، </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تهتم إدارة العلاقات العامة بالتواصل الخارجي مع أي جهة تساهم في تعميق رسالة الشركة في أذهان الجمهور، مثل إقامة الندوات والمؤتمرات الصحافية، التعامل مع الصحافة والإعلام</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استقبال الضيوف والوفود، بث القصص الملهمة الإيجابية، </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نشر الإعلانات الدعائية التي تدعم قيم وأخلاق المجتمع، وغيرها من الأنشطة التي تُنمِّي العلامة التجارية للشركة</a:t>
            </a:r>
            <a:r>
              <a:rPr lang="ar-YE" sz="1600" dirty="0">
                <a:solidFill>
                  <a:schemeClr val="tx1"/>
                </a:solidFill>
                <a:latin typeface="Segoe UI" panose="020B0502040204020203" pitchFamily="34" charset="0"/>
                <a:cs typeface="Segoe UI" panose="020B0502040204020203" pitchFamily="34" charset="0"/>
              </a:rPr>
              <a:t/>
            </a:r>
            <a:br>
              <a:rPr lang="ar-YE" sz="1600" dirty="0">
                <a:solidFill>
                  <a:schemeClr val="tx1"/>
                </a:solidFill>
                <a:latin typeface="Segoe UI" panose="020B0502040204020203" pitchFamily="34" charset="0"/>
                <a:cs typeface="Segoe UI" panose="020B0502040204020203" pitchFamily="34" charset="0"/>
              </a:rPr>
            </a:b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8F7362E4-93A7-62DA-B2DB-43839B1AE7F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أنواع العلاقات العامة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77914"/>
    </mc:Choice>
    <mc:Fallback xmlns="">
      <p:transition spd="slow" advTm="779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719882"/>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2000" dirty="0">
              <a:solidFill>
                <a:srgbClr val="000000"/>
              </a:solidFill>
              <a:latin typeface="Segoe UI" panose="020B0502040204020203" pitchFamily="34" charset="0"/>
              <a:cs typeface="Segoe UI" panose="020B0502040204020203" pitchFamily="34" charset="0"/>
            </a:endParaRPr>
          </a:p>
          <a:p>
            <a:pPr algn="r">
              <a:lnSpc>
                <a:spcPct val="150000"/>
              </a:lnSpc>
            </a:pPr>
            <a:r>
              <a:rPr lang="ar-JO" sz="2000" dirty="0">
                <a:solidFill>
                  <a:srgbClr val="000000"/>
                </a:solidFill>
                <a:latin typeface="Segoe UI" panose="020B0502040204020203" pitchFamily="34" charset="0"/>
                <a:cs typeface="Segoe UI" panose="020B0502040204020203" pitchFamily="34" charset="0"/>
              </a:rPr>
              <a:t>     </a:t>
            </a:r>
            <a:r>
              <a:rPr lang="ar-YE" b="0" i="0" dirty="0">
                <a:solidFill>
                  <a:srgbClr val="000000"/>
                </a:solidFill>
                <a:effectLst/>
                <a:latin typeface="Segoe UI" panose="020B0502040204020203" pitchFamily="34" charset="0"/>
                <a:cs typeface="Segoe UI" panose="020B0502040204020203" pitchFamily="34" charset="0"/>
              </a:rPr>
              <a:t>أما من حيث الحداثة فتنقسم إلى:</a:t>
            </a:r>
          </a:p>
          <a:p>
            <a:pPr algn="r">
              <a:lnSpc>
                <a:spcPct val="200000"/>
              </a:lnSpc>
            </a:pPr>
            <a:r>
              <a:rPr lang="ar-JO" sz="1600" b="1" dirty="0">
                <a:solidFill>
                  <a:srgbClr val="000000"/>
                </a:solidFill>
                <a:latin typeface="Segoe UI" panose="020B0502040204020203" pitchFamily="34" charset="0"/>
                <a:cs typeface="Segoe UI" panose="020B0502040204020203" pitchFamily="34" charset="0"/>
              </a:rPr>
              <a:t>1- </a:t>
            </a:r>
            <a:r>
              <a:rPr lang="ar-YE" b="1" dirty="0">
                <a:solidFill>
                  <a:srgbClr val="000000"/>
                </a:solidFill>
                <a:effectLst/>
                <a:latin typeface="Segoe UI" panose="020B0502040204020203" pitchFamily="34" charset="0"/>
                <a:cs typeface="Segoe UI" panose="020B0502040204020203" pitchFamily="34" charset="0"/>
              </a:rPr>
              <a:t> العلاقات العامة التقليدية (الكلاسيكية): </a:t>
            </a:r>
          </a:p>
          <a:p>
            <a:pPr algn="r">
              <a:lnSpc>
                <a:spcPct val="200000"/>
              </a:lnSpc>
            </a:pPr>
            <a:r>
              <a:rPr lang="ar-YE" sz="1600" dirty="0">
                <a:latin typeface="Segoe UI" panose="020B0502040204020203" pitchFamily="34" charset="0"/>
                <a:cs typeface="Segoe UI" panose="020B0502040204020203" pitchFamily="34" charset="0"/>
              </a:rPr>
              <a:t>وهي تشير إلى الاعتماد على الوسائل القديمة في القيام بوظيفتها. تعتبر المؤتمرات والتلفاز والجرائد والإعلانات الورقية وإعلانات الطرق من الوسائل الكلاسيكية في الدعاية، على الرغم من تطورها تكنولوجيًا</a:t>
            </a:r>
          </a:p>
          <a:p>
            <a:pPr algn="r">
              <a:lnSpc>
                <a:spcPct val="200000"/>
              </a:lnSpc>
            </a:pPr>
            <a:r>
              <a:rPr lang="ar-YE" b="1" dirty="0">
                <a:solidFill>
                  <a:srgbClr val="000000"/>
                </a:solidFill>
                <a:latin typeface="Segoe UI" panose="020B0502040204020203" pitchFamily="34" charset="0"/>
                <a:cs typeface="Segoe UI" panose="020B0502040204020203" pitchFamily="34" charset="0"/>
              </a:rPr>
              <a:t>2. العلاقات العامة الإلكترونية (الحديثة):</a:t>
            </a:r>
          </a:p>
          <a:p>
            <a:pPr algn="r">
              <a:lnSpc>
                <a:spcPct val="200000"/>
              </a:lnSpc>
            </a:pPr>
            <a:r>
              <a:rPr lang="ar-YE" sz="1600" b="0" i="0" dirty="0">
                <a:solidFill>
                  <a:srgbClr val="000000"/>
                </a:solidFill>
                <a:effectLst/>
                <a:latin typeface="Segoe UI" panose="020B0502040204020203" pitchFamily="34" charset="0"/>
                <a:cs typeface="Segoe UI" panose="020B0502040204020203" pitchFamily="34" charset="0"/>
              </a:rPr>
              <a:t>وهي التي تتم بالكامل اعتمادًا على الإنترنت، ووسائل الإعلام الاجتماعي الحديث. وهو قسم أصبح له خبراء متخصصون في ترويج وترسيخ العلامة التجارية في أذهان الجمهور عبر القنوات المختلفة على الإنترنت، وخاصة </a:t>
            </a:r>
            <a:r>
              <a:rPr lang="ar-JO" sz="1600" b="0" i="0" dirty="0">
                <a:solidFill>
                  <a:srgbClr val="000000"/>
                </a:solidFill>
                <a:effectLst/>
                <a:latin typeface="Segoe UI" panose="020B0502040204020203" pitchFamily="34" charset="0"/>
                <a:cs typeface="Segoe UI" panose="020B0502040204020203" pitchFamily="34" charset="0"/>
              </a:rPr>
              <a:t>الشبكات الاجتماعية.</a:t>
            </a:r>
          </a:p>
          <a:p>
            <a:pPr algn="r">
              <a:lnSpc>
                <a:spcPct val="200000"/>
              </a:lnSpc>
            </a:pPr>
            <a:endParaRPr lang="ar-YE" b="0" i="0" dirty="0">
              <a:solidFill>
                <a:srgbClr val="000000"/>
              </a:solidFill>
              <a:effectLst/>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xmlns=""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أنواع العلاقات العامة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76271"/>
    </mc:Choice>
    <mc:Fallback xmlns="">
      <p:transition spd="slow" advTm="7627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785284"/>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وقسم بعض علماء الإدارة العلاقات العامة إلى:</a:t>
            </a:r>
          </a:p>
          <a:p>
            <a:pPr marL="457200" indent="-457200" algn="r" rtl="1">
              <a:lnSpc>
                <a:spcPct val="150000"/>
              </a:lnSpc>
              <a:buFont typeface="+mj-lt"/>
              <a:buAutoNum type="arabicPeriod"/>
            </a:pPr>
            <a:r>
              <a:rPr lang="ar-JO" sz="2000" dirty="0">
                <a:solidFill>
                  <a:srgbClr val="000000"/>
                </a:solidFill>
                <a:latin typeface="Segoe UI" panose="020B0502040204020203" pitchFamily="34" charset="0"/>
                <a:cs typeface="Segoe UI" panose="020B0502040204020203" pitchFamily="34" charset="0"/>
              </a:rPr>
              <a:t> </a:t>
            </a:r>
            <a:r>
              <a:rPr lang="ar-YE" b="0" i="0" dirty="0">
                <a:solidFill>
                  <a:srgbClr val="000000"/>
                </a:solidFill>
                <a:effectLst/>
                <a:latin typeface="Segoe UI" panose="020B0502040204020203" pitchFamily="34" charset="0"/>
                <a:cs typeface="Segoe UI" panose="020B0502040204020203" pitchFamily="34" charset="0"/>
              </a:rPr>
              <a:t>العلاقات الإعلامية أو العلاقات مع وسائط الإعلام - </a:t>
            </a:r>
            <a:r>
              <a:rPr lang="en-US" b="0" i="0" dirty="0">
                <a:solidFill>
                  <a:srgbClr val="000000"/>
                </a:solidFill>
                <a:effectLst/>
                <a:latin typeface="Segoe UI" panose="020B0502040204020203" pitchFamily="34" charset="0"/>
                <a:cs typeface="Segoe UI" panose="020B0502040204020203" pitchFamily="34" charset="0"/>
              </a:rPr>
              <a:t>Media Relations</a:t>
            </a:r>
          </a:p>
          <a:p>
            <a:pPr marL="342900" indent="-342900" algn="r" rtl="1">
              <a:lnSpc>
                <a:spcPct val="15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العلاقات المجتمعية - </a:t>
            </a:r>
            <a:r>
              <a:rPr lang="en-US" b="0" i="0" dirty="0">
                <a:solidFill>
                  <a:srgbClr val="000000"/>
                </a:solidFill>
                <a:effectLst/>
                <a:latin typeface="Segoe UI" panose="020B0502040204020203" pitchFamily="34" charset="0"/>
                <a:cs typeface="Segoe UI" panose="020B0502040204020203" pitchFamily="34" charset="0"/>
              </a:rPr>
              <a:t>Community Relations</a:t>
            </a:r>
          </a:p>
          <a:p>
            <a:pPr marL="342900" indent="-342900" algn="r" rtl="1">
              <a:lnSpc>
                <a:spcPct val="15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المسؤولية الاجتماعية للشركات - </a:t>
            </a:r>
            <a:r>
              <a:rPr lang="en-US" b="0" i="0" dirty="0">
                <a:solidFill>
                  <a:srgbClr val="000000"/>
                </a:solidFill>
                <a:effectLst/>
                <a:latin typeface="Segoe UI" panose="020B0502040204020203" pitchFamily="34" charset="0"/>
                <a:cs typeface="Segoe UI" panose="020B0502040204020203" pitchFamily="34" charset="0"/>
              </a:rPr>
              <a:t>Corporate Social Responsibility</a:t>
            </a:r>
          </a:p>
          <a:p>
            <a:pPr marL="342900" indent="-342900" algn="r" rtl="1">
              <a:lnSpc>
                <a:spcPct val="15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الشؤون العامة - </a:t>
            </a:r>
            <a:r>
              <a:rPr lang="en-US" b="0" i="0" dirty="0">
                <a:solidFill>
                  <a:srgbClr val="000000"/>
                </a:solidFill>
                <a:effectLst/>
                <a:latin typeface="Segoe UI" panose="020B0502040204020203" pitchFamily="34" charset="0"/>
                <a:cs typeface="Segoe UI" panose="020B0502040204020203" pitchFamily="34" charset="0"/>
              </a:rPr>
              <a:t>Public Affairs</a:t>
            </a:r>
          </a:p>
          <a:p>
            <a:pPr marL="342900" indent="-342900" algn="r" rtl="1">
              <a:lnSpc>
                <a:spcPct val="15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إدارة الأزمات - </a:t>
            </a:r>
            <a:r>
              <a:rPr lang="en-US" b="0" i="0" dirty="0">
                <a:solidFill>
                  <a:srgbClr val="000000"/>
                </a:solidFill>
                <a:effectLst/>
                <a:latin typeface="Segoe UI" panose="020B0502040204020203" pitchFamily="34" charset="0"/>
                <a:cs typeface="Segoe UI" panose="020B0502040204020203" pitchFamily="34" charset="0"/>
              </a:rPr>
              <a:t>Crisis Management</a:t>
            </a:r>
          </a:p>
          <a:p>
            <a:pPr marL="342900" indent="-342900" algn="r" rtl="1">
              <a:lnSpc>
                <a:spcPct val="15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وسائل التواصل الاجتماعي - </a:t>
            </a:r>
            <a:r>
              <a:rPr lang="en-US" b="0" i="0" dirty="0">
                <a:solidFill>
                  <a:srgbClr val="000000"/>
                </a:solidFill>
                <a:effectLst/>
                <a:latin typeface="Segoe UI" panose="020B0502040204020203" pitchFamily="34" charset="0"/>
                <a:cs typeface="Segoe UI" panose="020B0502040204020203" pitchFamily="34" charset="0"/>
              </a:rPr>
              <a:t>Social Media</a:t>
            </a:r>
          </a:p>
          <a:p>
            <a:pPr marL="342900" indent="-342900" algn="r" rtl="1">
              <a:lnSpc>
                <a:spcPct val="15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علاقات الموظفين - </a:t>
            </a:r>
            <a:r>
              <a:rPr lang="en-US" b="0" i="0" dirty="0">
                <a:solidFill>
                  <a:srgbClr val="000000"/>
                </a:solidFill>
                <a:effectLst/>
                <a:latin typeface="Segoe UI" panose="020B0502040204020203" pitchFamily="34" charset="0"/>
                <a:cs typeface="Segoe UI" panose="020B0502040204020203" pitchFamily="34" charset="0"/>
              </a:rPr>
              <a:t>Employee Relations</a:t>
            </a:r>
          </a:p>
          <a:p>
            <a:pPr marL="342900" indent="-342900" algn="r" rtl="1">
              <a:lnSpc>
                <a:spcPct val="150000"/>
              </a:lnSpc>
              <a:buFont typeface="+mj-lt"/>
              <a:buAutoNum type="arabicPeriod"/>
            </a:pPr>
            <a:r>
              <a:rPr lang="ar-YE" b="0" i="0" dirty="0">
                <a:solidFill>
                  <a:srgbClr val="000000"/>
                </a:solidFill>
                <a:effectLst/>
                <a:latin typeface="Segoe UI" panose="020B0502040204020203" pitchFamily="34" charset="0"/>
                <a:cs typeface="Segoe UI" panose="020B0502040204020203" pitchFamily="34" charset="0"/>
              </a:rPr>
              <a:t>النهج المتكامل للتسويق والاتصالات - </a:t>
            </a:r>
            <a:r>
              <a:rPr lang="en-US" b="0" i="0" dirty="0">
                <a:solidFill>
                  <a:srgbClr val="000000"/>
                </a:solidFill>
                <a:effectLst/>
                <a:latin typeface="Segoe UI" panose="020B0502040204020203" pitchFamily="34" charset="0"/>
                <a:cs typeface="Segoe UI" panose="020B0502040204020203" pitchFamily="34" charset="0"/>
              </a:rPr>
              <a:t>Integrated Marketing and Communications</a:t>
            </a:r>
            <a:endParaRPr lang="ar-JO" b="0" i="0" dirty="0">
              <a:solidFill>
                <a:srgbClr val="000000"/>
              </a:solidFill>
              <a:effectLst/>
              <a:latin typeface="Segoe UI" panose="020B0502040204020203" pitchFamily="34" charset="0"/>
              <a:cs typeface="Segoe UI" panose="020B0502040204020203" pitchFamily="34" charset="0"/>
            </a:endParaRPr>
          </a:p>
          <a:p>
            <a:pPr marL="342900" indent="-342900" algn="r" rtl="1">
              <a:lnSpc>
                <a:spcPct val="150000"/>
              </a:lnSpc>
              <a:buFont typeface="+mj-lt"/>
              <a:buAutoNum type="arabicPeriod"/>
            </a:pPr>
            <a:endParaRPr lang="ar-YE" b="0" i="0" dirty="0">
              <a:solidFill>
                <a:srgbClr val="000000"/>
              </a:solidFill>
              <a:effectLst/>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xmlns="" id="{B2AF2A93-139C-B783-1506-170FA0ACF8E8}"/>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أنواع العلاقات العامة</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53494"/>
    </mc:Choice>
    <mc:Fallback xmlns="">
      <p:transition spd="slow" advTm="5349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72686" y="1274458"/>
            <a:ext cx="11161297" cy="4902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المقصود بمبادئ العلاقات العامة هي  الأسس التي يُبنى عليها ليطبق بشكل صحيح صحيحًا ويحقق أهدافه فمن ضمن المبادئ الأساسية التي يقوم عليها :</a:t>
            </a:r>
          </a:p>
          <a:p>
            <a:pPr algn="just" rtl="1">
              <a:lnSpc>
                <a:spcPct val="200000"/>
              </a:lnSpc>
            </a:pPr>
            <a:r>
              <a:rPr lang="ar-YE" b="0" i="0" dirty="0">
                <a:solidFill>
                  <a:schemeClr val="tx1"/>
                </a:solidFill>
                <a:effectLst/>
                <a:latin typeface="Segoe UI" panose="020B0502040204020203" pitchFamily="34" charset="0"/>
                <a:cs typeface="Segoe UI" panose="020B0502040204020203" pitchFamily="34" charset="0"/>
              </a:rPr>
              <a:t>1. الشفافية:</a:t>
            </a:r>
          </a:p>
          <a:p>
            <a:pPr algn="just" rtl="1">
              <a:lnSpc>
                <a:spcPct val="200000"/>
              </a:lnSpc>
            </a:pPr>
            <a:r>
              <a:rPr lang="ar-JO" sz="1600" b="0" i="0" dirty="0">
                <a:solidFill>
                  <a:schemeClr val="tx1"/>
                </a:solidFill>
                <a:effectLst/>
                <a:latin typeface="Segoe UI" panose="020B0502040204020203" pitchFamily="34" charset="0"/>
                <a:cs typeface="Segoe UI" panose="020B0502040204020203" pitchFamily="34" charset="0"/>
              </a:rPr>
              <a:t>وتقسم</a:t>
            </a:r>
            <a:r>
              <a:rPr lang="ar-YE" sz="1600" b="0" i="0" dirty="0">
                <a:solidFill>
                  <a:schemeClr val="tx1"/>
                </a:solidFill>
                <a:effectLst/>
                <a:latin typeface="Segoe UI" panose="020B0502040204020203" pitchFamily="34" charset="0"/>
                <a:cs typeface="Segoe UI" panose="020B0502040204020203" pitchFamily="34" charset="0"/>
              </a:rPr>
              <a:t> الشفافية </a:t>
            </a:r>
            <a:r>
              <a:rPr lang="ar-JO" sz="1600" b="0" i="0" dirty="0">
                <a:solidFill>
                  <a:schemeClr val="tx1"/>
                </a:solidFill>
                <a:effectLst/>
                <a:latin typeface="Segoe UI" panose="020B0502040204020203" pitchFamily="34" charset="0"/>
                <a:cs typeface="Segoe UI" panose="020B0502040204020203" pitchFamily="34" charset="0"/>
              </a:rPr>
              <a:t>إلى قسمين</a:t>
            </a:r>
            <a:r>
              <a:rPr lang="ar-YE" sz="1600" b="0" i="0" dirty="0">
                <a:solidFill>
                  <a:schemeClr val="tx1"/>
                </a:solidFill>
                <a:effectLst/>
                <a:latin typeface="Segoe UI" panose="020B0502040204020203" pitchFamily="34" charset="0"/>
                <a:cs typeface="Segoe UI" panose="020B0502040204020203" pitchFamily="34" charset="0"/>
              </a:rPr>
              <a:t>. </a:t>
            </a:r>
            <a:r>
              <a:rPr lang="ar-YE" sz="1600" b="1" i="0" u="sng" dirty="0">
                <a:solidFill>
                  <a:schemeClr val="tx1"/>
                </a:solidFill>
                <a:effectLst/>
                <a:latin typeface="Segoe UI" panose="020B0502040204020203" pitchFamily="34" charset="0"/>
                <a:cs typeface="Segoe UI" panose="020B0502040204020203" pitchFamily="34" charset="0"/>
              </a:rPr>
              <a:t>الأول يمثل الشفافية مع الموظفين داخل الشركة</a:t>
            </a:r>
            <a:r>
              <a:rPr lang="ar-YE" sz="1600" b="0" i="0" dirty="0">
                <a:solidFill>
                  <a:schemeClr val="tx1"/>
                </a:solidFill>
                <a:effectLst/>
                <a:latin typeface="Segoe UI" panose="020B0502040204020203" pitchFamily="34" charset="0"/>
                <a:cs typeface="Segoe UI" panose="020B0502040204020203" pitchFamily="34" charset="0"/>
              </a:rPr>
              <a:t>، من خلال التعامل الصادق مع الموظف، والالتزام بكل الوعود الممنوحة له، وتوضيح موقف الشركة بمنتهى الصراحة، والبُعد عن المغالاة أو التقتير</a:t>
            </a:r>
          </a:p>
          <a:p>
            <a:pPr algn="just" rtl="1">
              <a:lnSpc>
                <a:spcPct val="200000"/>
              </a:lnSpc>
            </a:pPr>
            <a:r>
              <a:rPr lang="ar-YE" sz="1600" b="1" i="0" u="sng" dirty="0">
                <a:solidFill>
                  <a:schemeClr val="tx1"/>
                </a:solidFill>
                <a:effectLst/>
                <a:latin typeface="Segoe UI" panose="020B0502040204020203" pitchFamily="34" charset="0"/>
                <a:cs typeface="Segoe UI" panose="020B0502040204020203" pitchFamily="34" charset="0"/>
              </a:rPr>
              <a:t>والثاني يمثل الشفافية مع الجمهور </a:t>
            </a:r>
            <a:r>
              <a:rPr lang="ar-YE" sz="1600" b="0" i="0" dirty="0">
                <a:solidFill>
                  <a:schemeClr val="tx1"/>
                </a:solidFill>
                <a:effectLst/>
                <a:latin typeface="Segoe UI" panose="020B0502040204020203" pitchFamily="34" charset="0"/>
                <a:cs typeface="Segoe UI" panose="020B0502040204020203" pitchFamily="34" charset="0"/>
              </a:rPr>
              <a:t>في مصداقية الأخبار التي ترد إلى الجمهور عن الشركة، وصدق التزام الشركة مع العميل بما تعد به، والحرص على تحسين تلك الصورة بفعالية من خلال الالتزام الفعلي لا القولي</a:t>
            </a:r>
          </a:p>
          <a:p>
            <a:pPr algn="just" rtl="1">
              <a:lnSpc>
                <a:spcPct val="200000"/>
              </a:lnSpc>
            </a:pPr>
            <a:r>
              <a:rPr lang="ar-YE" sz="1600" b="0" i="0" dirty="0">
                <a:solidFill>
                  <a:schemeClr val="tx1"/>
                </a:solidFill>
                <a:effectLst/>
                <a:latin typeface="Segoe UI" panose="020B0502040204020203" pitchFamily="34" charset="0"/>
                <a:cs typeface="Segoe UI" panose="020B0502040204020203" pitchFamily="34" charset="0"/>
              </a:rPr>
              <a:t>التعامل الأمين مع كلا الطرفين هو ما يُعرف بالشفافية. كسب ثقة الكيان الداخلي للمؤسسة (الموظفين)، والكيان الخارجي (الجمهور)، هو الأساس المتين لبناء علاقات عامة ناجحة للمنشأة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4016CEC-B065-08C0-95C7-868CEAB2578F}"/>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مبادئ تطبيق العلاقات العامة بشكل ناجح</a:t>
            </a:r>
          </a:p>
        </p:txBody>
      </p:sp>
      <p:sp>
        <p:nvSpPr>
          <p:cNvPr id="9" name="TextBox 8">
            <a:extLst>
              <a:ext uri="{FF2B5EF4-FFF2-40B4-BE49-F238E27FC236}">
                <a16:creationId xmlns:a16="http://schemas.microsoft.com/office/drawing/2014/main" xmlns=""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87467"/>
    </mc:Choice>
    <mc:Fallback xmlns="">
      <p:transition spd="slow" advTm="874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0" y="1388224"/>
            <a:ext cx="11517583" cy="4601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b="1" dirty="0">
                <a:solidFill>
                  <a:schemeClr val="tx1"/>
                </a:solidFill>
                <a:latin typeface="Segoe UI" panose="020B0502040204020203" pitchFamily="34" charset="0"/>
                <a:cs typeface="Segoe UI" panose="020B0502040204020203" pitchFamily="34" charset="0"/>
              </a:rPr>
              <a:t>2. الانسجام مع قيم المجتمع:</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دور قسم العلاقات العامة في الأساس هو محاولة فهم الجمهور، وبناء صورة ذهنية إيجابية عن الشركة، ولن يحدث هذا الإجراء بدون الفهم الحقيقي لقيم المجتمع وعادات وتقاليد وثقافة وتوجه المجتمع</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والانسجام الكامل (بمعنى عدم الاصطدام) مع تلك القيم. انتماء أو ولاء العميل لكيان ما يبدأ من إحساسه بالألفة ناحية هذا الكيان، وأن هذا الكيان يحترم ما نشأ عليه من قيم ويراعيها في أنشطته ومنشوراته الدعائية</a:t>
            </a:r>
            <a:endParaRPr lang="en-US" sz="1600" dirty="0">
              <a:solidFill>
                <a:schemeClr val="tx1"/>
              </a:solidFill>
              <a:latin typeface="Segoe UI" panose="020B0502040204020203" pitchFamily="34" charset="0"/>
              <a:cs typeface="Segoe UI" panose="020B0502040204020203" pitchFamily="34" charset="0"/>
            </a:endParaRPr>
          </a:p>
          <a:p>
            <a:pPr algn="r" rtl="1">
              <a:lnSpc>
                <a:spcPct val="150000"/>
              </a:lnSpc>
            </a:pPr>
            <a:r>
              <a:rPr lang="ar-JO" b="1" dirty="0">
                <a:solidFill>
                  <a:schemeClr val="tx1"/>
                </a:solidFill>
                <a:latin typeface="Segoe UI" panose="020B0502040204020203" pitchFamily="34" charset="0"/>
                <a:cs typeface="Segoe UI" panose="020B0502040204020203" pitchFamily="34" charset="0"/>
              </a:rPr>
              <a:t>3. عدم الاصطدام مع مؤسسات الدولة:</a:t>
            </a:r>
          </a:p>
          <a:p>
            <a:pPr algn="r" rtl="1">
              <a:lnSpc>
                <a:spcPct val="150000"/>
              </a:lnSpc>
            </a:pPr>
            <a:r>
              <a:rPr lang="ar-JO" dirty="0">
                <a:solidFill>
                  <a:schemeClr val="tx1"/>
                </a:solidFill>
                <a:latin typeface="Segoe UI" panose="020B0502040204020203" pitchFamily="34" charset="0"/>
                <a:cs typeface="Segoe UI" panose="020B0502040204020203" pitchFamily="34" charset="0"/>
              </a:rPr>
              <a:t>هو نوع آخر من الانسجام، ولكن مع النظام الحاكم للدولة، من خلال احترام القوانين والشرائع التي توفر حياة مستقرة للمواطن ولمؤسسات الدولة. وكذلك دعم ومساندة الرؤية العامة للدولة بنشاط مماثل،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8AAE1A6-ED4F-9FD7-946F-6DA301F97E2B}"/>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مبادئ تطبيق العلاقات العامة بشكل ناجح</a:t>
            </a: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88086"/>
    </mc:Choice>
    <mc:Fallback xmlns="">
      <p:transition spd="slow" advTm="880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200000"/>
              </a:lnSpc>
            </a:pPr>
            <a:r>
              <a:rPr lang="ar-YE" dirty="0">
                <a:solidFill>
                  <a:schemeClr val="tx1"/>
                </a:solidFill>
                <a:latin typeface="Segoe UI" panose="020B0502040204020203" pitchFamily="34" charset="0"/>
                <a:cs typeface="Segoe UI" panose="020B0502040204020203" pitchFamily="34" charset="0"/>
              </a:rPr>
              <a:t>هناك مسميات وظيفية كثيرة في بند أو قسم العلاقات العامة، ولكن أبرزها </a:t>
            </a:r>
            <a:r>
              <a:rPr lang="ar-JO" dirty="0">
                <a:solidFill>
                  <a:schemeClr val="tx1"/>
                </a:solidFill>
                <a:latin typeface="Segoe UI" panose="020B0502040204020203" pitchFamily="34" charset="0"/>
                <a:cs typeface="Segoe UI" panose="020B0502040204020203" pitchFamily="34" charset="0"/>
              </a:rPr>
              <a:t>ما يأتي</a:t>
            </a:r>
            <a:r>
              <a:rPr lang="ar-YE" dirty="0">
                <a:solidFill>
                  <a:schemeClr val="tx1"/>
                </a:solidFill>
                <a:latin typeface="Segoe UI" panose="020B0502040204020203" pitchFamily="34" charset="0"/>
                <a:cs typeface="Segoe UI" panose="020B0502040204020203" pitchFamily="34" charset="0"/>
              </a:rPr>
              <a:t>:.</a:t>
            </a:r>
            <a:endParaRPr lang="ar-JO" dirty="0">
              <a:solidFill>
                <a:schemeClr val="tx1"/>
              </a:solidFill>
              <a:latin typeface="Segoe UI" panose="020B0502040204020203" pitchFamily="34" charset="0"/>
              <a:cs typeface="Segoe UI" panose="020B0502040204020203" pitchFamily="34" charset="0"/>
            </a:endParaRPr>
          </a:p>
          <a:p>
            <a:pPr algn="r" rtl="1">
              <a:lnSpc>
                <a:spcPct val="200000"/>
              </a:lnSpc>
            </a:pPr>
            <a:r>
              <a:rPr lang="ar-YE" dirty="0">
                <a:solidFill>
                  <a:schemeClr val="tx1"/>
                </a:solidFill>
                <a:latin typeface="Segoe UI" panose="020B0502040204020203" pitchFamily="34" charset="0"/>
                <a:cs typeface="Segoe UI" panose="020B0502040204020203" pitchFamily="34" charset="0"/>
              </a:rPr>
              <a:t>1. مدير العلاقات العامة </a:t>
            </a:r>
            <a:r>
              <a:rPr lang="en-US" dirty="0">
                <a:solidFill>
                  <a:schemeClr val="tx1"/>
                </a:solidFill>
                <a:latin typeface="Segoe UI" panose="020B0502040204020203" pitchFamily="34" charset="0"/>
                <a:cs typeface="Segoe UI" panose="020B0502040204020203" pitchFamily="34" charset="0"/>
              </a:rPr>
              <a:t>PR Manager</a:t>
            </a:r>
          </a:p>
          <a:p>
            <a:pPr algn="r" rtl="1">
              <a:lnSpc>
                <a:spcPct val="200000"/>
              </a:lnSpc>
            </a:pPr>
            <a:r>
              <a:rPr lang="ar-YE" dirty="0">
                <a:solidFill>
                  <a:schemeClr val="tx1"/>
                </a:solidFill>
                <a:latin typeface="Segoe UI" panose="020B0502040204020203" pitchFamily="34" charset="0"/>
                <a:cs typeface="Segoe UI" panose="020B0502040204020203" pitchFamily="34" charset="0"/>
              </a:rPr>
              <a:t>هو </a:t>
            </a:r>
            <a:r>
              <a:rPr lang="ar-JO" dirty="0">
                <a:solidFill>
                  <a:schemeClr val="tx1"/>
                </a:solidFill>
                <a:latin typeface="Segoe UI" panose="020B0502040204020203" pitchFamily="34" charset="0"/>
                <a:cs typeface="Segoe UI" panose="020B0502040204020203" pitchFamily="34" charset="0"/>
              </a:rPr>
              <a:t>العقل المدبر</a:t>
            </a:r>
            <a:r>
              <a:rPr lang="ar-YE" dirty="0">
                <a:solidFill>
                  <a:schemeClr val="tx1"/>
                </a:solidFill>
                <a:latin typeface="Segoe UI" panose="020B0502040204020203" pitchFamily="34" charset="0"/>
                <a:cs typeface="Segoe UI" panose="020B0502040204020203" pitchFamily="34" charset="0"/>
              </a:rPr>
              <a:t> الذي يدير عملية العلاقات العامة بالكامل للمنشأة، بداية من التخطيط مرورًا بتوزيع المهام والأدوار وحتى المتابعة والتقييم. مدير العلاقات العامة في الشركة ينبغي أن يكون على وعي جيد بنشاط الشركة وأهدافها المستقبلية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يحدد </a:t>
            </a:r>
            <a:r>
              <a:rPr lang="ar-YE" dirty="0">
                <a:solidFill>
                  <a:schemeClr val="tx1"/>
                </a:solidFill>
                <a:latin typeface="Segoe UI" panose="020B0502040204020203" pitchFamily="34" charset="0"/>
                <a:cs typeface="Segoe UI" panose="020B0502040204020203" pitchFamily="34" charset="0"/>
              </a:rPr>
              <a:t> خططه بناءً على هذا الفهم، ومحاولة إيجاد انسجام كافي بين خطته الرئيسية والقيم التي عليها المجتمع</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لديه العديد من المهام </a:t>
            </a:r>
            <a:r>
              <a:rPr lang="ar-YE" dirty="0">
                <a:solidFill>
                  <a:schemeClr val="tx1"/>
                </a:solidFill>
                <a:latin typeface="Segoe UI" panose="020B0502040204020203" pitchFamily="34" charset="0"/>
                <a:cs typeface="Segoe UI" panose="020B0502040204020203" pitchFamily="34" charset="0"/>
              </a:rPr>
              <a:t>تجتمع جميعها في الحفاظ على شكل العلامة التجارية لدى الجمهور، وكذلك حفظ التماسك الداخلي لكيان الشركة. يساعده في هذه المهام الكثير من المسميات الوظيفية الأخرى</a:t>
            </a:r>
            <a:r>
              <a:rPr lang="ar-JO" dirty="0">
                <a:solidFill>
                  <a:schemeClr val="tx1"/>
                </a:solidFill>
                <a:latin typeface="Segoe UI" panose="020B0502040204020203" pitchFamily="34" charset="0"/>
                <a:cs typeface="Segoe UI" panose="020B0502040204020203" pitchFamily="34" charset="0"/>
              </a:rPr>
              <a:t> ومنها:</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ED43EC0B-D346-78A9-F5DE-D098A6458613}"/>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المسميات الوظيفية  للعاملين في العلاقات العامة</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55745"/>
    </mc:Choice>
    <mc:Fallback xmlns="">
      <p:transition spd="slow" advTm="5574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64498" y="1436523"/>
            <a:ext cx="10531710" cy="4746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ar-JO" sz="1600" b="1" i="0" dirty="0">
              <a:solidFill>
                <a:srgbClr val="003E61"/>
              </a:solidFill>
              <a:effectLst/>
              <a:latin typeface="Segoe UI" panose="020B0502040204020203" pitchFamily="34" charset="0"/>
              <a:cs typeface="Segoe UI" panose="020B0502040204020203" pitchFamily="34" charset="0"/>
            </a:endParaRPr>
          </a:p>
          <a:p>
            <a:pPr algn="r" rtl="1">
              <a:lnSpc>
                <a:spcPct val="200000"/>
              </a:lnSpc>
            </a:pPr>
            <a:r>
              <a:rPr lang="ar-JO" dirty="0">
                <a:solidFill>
                  <a:schemeClr val="tx1"/>
                </a:solidFill>
                <a:latin typeface="Segoe UI" panose="020B0502040204020203" pitchFamily="34" charset="0"/>
                <a:cs typeface="Segoe UI" panose="020B0502040204020203" pitchFamily="34" charset="0"/>
              </a:rPr>
              <a:t>2. موظف العلاقات العامة </a:t>
            </a:r>
            <a:r>
              <a:rPr lang="en-US" dirty="0">
                <a:solidFill>
                  <a:schemeClr val="tx1"/>
                </a:solidFill>
                <a:latin typeface="Segoe UI" panose="020B0502040204020203" pitchFamily="34" charset="0"/>
                <a:cs typeface="Segoe UI" panose="020B0502040204020203" pitchFamily="34" charset="0"/>
              </a:rPr>
              <a:t>PR Specialist</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عليه الكثير من المهام التنفيذية المتعلقة بتنفيذ خطة الشركة في العلاقات العامة. فقد يكون هو الشخص المسؤول عما يُنشر عن الشركة في وسائل الإعلام المختلفة</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وقد يكون هو الشخص الذي يتواصل مع الجمهور بشكل مباشر لمعرفة رأيه ونظرته للشركة، وقد يكون هو الشخص الذي يساعد في تنظيم المعارض والمؤتمرات الصحفية التي تدعم العلامة التجارية</a:t>
            </a: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JO" dirty="0">
                <a:latin typeface="Segoe UI" panose="020B0502040204020203" pitchFamily="34" charset="0"/>
                <a:cs typeface="Segoe UI" panose="020B0502040204020203" pitchFamily="34" charset="0"/>
              </a:rPr>
              <a:t> </a:t>
            </a:r>
            <a:endParaRPr lang="en-US"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3F8DBF2-06BE-03FB-EA0B-E736CFFD3A49}"/>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المسميات الوظيفية  للعاملين في العلاقات العامة</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4489"/>
    </mc:Choice>
    <mc:Fallback xmlns="">
      <p:transition spd="slow" advTm="5448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600"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     </a:t>
            </a:r>
          </a:p>
          <a:p>
            <a:pPr marL="0" marR="0" algn="r" rtl="1">
              <a:lnSpc>
                <a:spcPct val="150000"/>
              </a:lnSpc>
              <a:spcBef>
                <a:spcPts val="0"/>
              </a:spcBef>
              <a:spcAft>
                <a:spcPts val="0"/>
              </a:spcAft>
            </a:pPr>
            <a:r>
              <a:rPr lang="ar-JO" sz="1600" dirty="0">
                <a:solidFill>
                  <a:schemeClr val="tx1"/>
                </a:solidFill>
                <a:latin typeface="Segoe UI" panose="020B0502040204020203" pitchFamily="34" charset="0"/>
                <a:cs typeface="Segoe UI" panose="020B0502040204020203" pitchFamily="34" charset="0"/>
              </a:rPr>
              <a:t>3</a:t>
            </a:r>
            <a:r>
              <a:rPr lang="ar-JO" dirty="0">
                <a:solidFill>
                  <a:schemeClr val="tx1"/>
                </a:solidFill>
                <a:latin typeface="Segoe UI" panose="020B0502040204020203" pitchFamily="34" charset="0"/>
                <a:cs typeface="Segoe UI" panose="020B0502040204020203" pitchFamily="34" charset="0"/>
              </a:rPr>
              <a:t>. موظف الاستقبال </a:t>
            </a:r>
            <a:r>
              <a:rPr lang="en-US" dirty="0">
                <a:solidFill>
                  <a:schemeClr val="tx1"/>
                </a:solidFill>
                <a:latin typeface="Segoe UI" panose="020B0502040204020203" pitchFamily="34" charset="0"/>
                <a:cs typeface="Segoe UI" panose="020B0502040204020203" pitchFamily="34" charset="0"/>
              </a:rPr>
              <a:t>Receptionist</a:t>
            </a:r>
            <a:r>
              <a:rPr lang="en-US" sz="1600" dirty="0">
                <a:solidFill>
                  <a:schemeClr val="tx1"/>
                </a:solidFill>
                <a:latin typeface="Segoe UI" panose="020B0502040204020203" pitchFamily="34" charset="0"/>
                <a:cs typeface="Segoe UI" panose="020B0502040204020203" pitchFamily="34" charset="0"/>
              </a:rPr>
              <a:t>:</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من المعلوم أنه مهما تنوعت مهام المنظمة، يعتبر موظف الاستقبال هو الواجهة الرسمية المباشرة للشركة التي ستكون أول ما تقع عليه عين الجمهور. لذلك ينبغي اختيار أفضل العناصر لهذه الوظيفة خُلُقًا ومظهرًا</a:t>
            </a:r>
          </a:p>
          <a:p>
            <a:pPr marL="0" marR="0" algn="r" rtl="1">
              <a:lnSpc>
                <a:spcPct val="150000"/>
              </a:lnSpc>
              <a:spcBef>
                <a:spcPts val="0"/>
              </a:spcBef>
              <a:spcAft>
                <a:spcPts val="0"/>
              </a:spcAft>
            </a:pPr>
            <a:endParaRPr lang="ar-JO" sz="1600" dirty="0">
              <a:solidFill>
                <a:schemeClr val="tx1"/>
              </a:solidFill>
              <a:latin typeface="Segoe UI" panose="020B0502040204020203" pitchFamily="34" charset="0"/>
              <a:cs typeface="Segoe UI" panose="020B0502040204020203" pitchFamily="34" charset="0"/>
            </a:endParaRP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4. مسؤول الموارد البشرية </a:t>
            </a:r>
            <a:r>
              <a:rPr lang="en-US" dirty="0">
                <a:solidFill>
                  <a:schemeClr val="tx1"/>
                </a:solidFill>
                <a:latin typeface="Segoe UI" panose="020B0502040204020203" pitchFamily="34" charset="0"/>
                <a:cs typeface="Segoe UI" panose="020B0502040204020203" pitchFamily="34" charset="0"/>
              </a:rPr>
              <a:t>HR Specialist</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على الرغم من أنها إدارة مستقلة تُعنى بالموظفين بشكل رئيسي، ولكن تنظيم العلاقات العامة الداخلية يتطلب تعاونًا مستمرًا مع إدارة الموارد البشرية، لدراسة ملفات الموظفين وتحديد مشاكلهم واحتياجاتهم وتطوير نظرتهم الإيجابية للشركة باستمرار</a:t>
            </a: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0DE5FF65-297D-0324-2FC3-F4F0CF63D568}"/>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المسميات الوظيفية  للعاملين في العلاقات العامة</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68144"/>
    </mc:Choice>
    <mc:Fallback xmlns="">
      <p:transition spd="slow" advTm="6814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1" y="1559587"/>
            <a:ext cx="11446110" cy="44865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lnSpc>
                <a:spcPct val="200000"/>
              </a:lnSpc>
            </a:pPr>
            <a:endParaRPr lang="ar-JO" sz="1600" dirty="0">
              <a:solidFill>
                <a:srgbClr val="000000"/>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endParaRPr lang="ar-JO" sz="1600" dirty="0">
              <a:solidFill>
                <a:schemeClr val="tx1"/>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1000"/>
              </a:spcAft>
            </a:pPr>
            <a:r>
              <a:rPr lang="ar-YE" dirty="0">
                <a:solidFill>
                  <a:schemeClr val="tx1"/>
                </a:solidFill>
                <a:latin typeface="Segoe UI" panose="020B0502040204020203" pitchFamily="34" charset="0"/>
                <a:cs typeface="Segoe UI" panose="020B0502040204020203" pitchFamily="34" charset="0"/>
              </a:rPr>
              <a:t>5. مسؤول الشبكات الاجتماعية </a:t>
            </a:r>
            <a:r>
              <a:rPr lang="en-US" dirty="0">
                <a:solidFill>
                  <a:schemeClr val="tx1"/>
                </a:solidFill>
                <a:latin typeface="Segoe UI" panose="020B0502040204020203" pitchFamily="34" charset="0"/>
                <a:cs typeface="Segoe UI" panose="020B0502040204020203" pitchFamily="34" charset="0"/>
              </a:rPr>
              <a:t>Social Media Specialist</a:t>
            </a:r>
          </a:p>
          <a:p>
            <a:pPr marL="0" marR="0" algn="r" rtl="1">
              <a:lnSpc>
                <a:spcPct val="200000"/>
              </a:lnSpc>
              <a:spcBef>
                <a:spcPts val="0"/>
              </a:spcBef>
              <a:spcAft>
                <a:spcPts val="1000"/>
              </a:spcAft>
            </a:pPr>
            <a:r>
              <a:rPr lang="ar-YE" sz="1600" dirty="0">
                <a:solidFill>
                  <a:schemeClr val="tx1"/>
                </a:solidFill>
                <a:latin typeface="Segoe UI" panose="020B0502040204020203" pitchFamily="34" charset="0"/>
                <a:cs typeface="Segoe UI" panose="020B0502040204020203" pitchFamily="34" charset="0"/>
              </a:rPr>
              <a:t>احتلت العلاقات العامة الإلكترونية مكانًا بارزًا في قائمة مهام هذا القسم. بل أصبح الاعتماد عليها رئيسيًّا أكثر من العلاقات العامة بشكلها الكلاسيكي</a:t>
            </a:r>
            <a:r>
              <a:rPr lang="ar-JO" sz="1600" dirty="0">
                <a:solidFill>
                  <a:schemeClr val="tx1"/>
                </a:solidFill>
                <a:latin typeface="Segoe UI" panose="020B0502040204020203" pitchFamily="34" charset="0"/>
                <a:cs typeface="Segoe UI" panose="020B0502040204020203" pitchFamily="34" charset="0"/>
              </a:rPr>
              <a:t> </a:t>
            </a:r>
            <a:r>
              <a:rPr lang="ar-YE" sz="1600" dirty="0">
                <a:solidFill>
                  <a:schemeClr val="tx1"/>
                </a:solidFill>
                <a:latin typeface="Segoe UI" panose="020B0502040204020203" pitchFamily="34" charset="0"/>
                <a:cs typeface="Segoe UI" panose="020B0502040204020203" pitchFamily="34" charset="0"/>
              </a:rPr>
              <a:t>لذلك يجب أن ينضم إلى الفريق مسؤول شبكات اجتماعية محترفٌ، يمكنه متابعة المنشورات الاجتماعية المختلفة التي تُنشر عن الشركة، ويُحلّلُها ويرفعُها إلى الإدارة لاتخاذ القرار المناسب بناءً على المعلومات الواردة</a:t>
            </a:r>
          </a:p>
          <a:p>
            <a:pPr algn="r" rtl="1">
              <a:lnSpc>
                <a:spcPct val="200000"/>
              </a:lnSpc>
              <a:spcAft>
                <a:spcPts val="1000"/>
              </a:spcAft>
            </a:pPr>
            <a:r>
              <a:rPr lang="ar-YE" dirty="0">
                <a:solidFill>
                  <a:schemeClr val="tx1"/>
                </a:solidFill>
                <a:latin typeface="Segoe UI" panose="020B0502040204020203" pitchFamily="34" charset="0"/>
                <a:cs typeface="Segoe UI" panose="020B0502040204020203" pitchFamily="34" charset="0"/>
              </a:rPr>
              <a:t>6. منظم المعارض </a:t>
            </a:r>
            <a:r>
              <a:rPr lang="en-US" dirty="0">
                <a:solidFill>
                  <a:schemeClr val="tx1"/>
                </a:solidFill>
                <a:latin typeface="Segoe UI" panose="020B0502040204020203" pitchFamily="34" charset="0"/>
                <a:cs typeface="Segoe UI" panose="020B0502040204020203" pitchFamily="34" charset="0"/>
              </a:rPr>
              <a:t>Events Coordinator</a:t>
            </a:r>
          </a:p>
          <a:p>
            <a:pPr marL="0" marR="0" algn="r" rtl="1">
              <a:lnSpc>
                <a:spcPct val="200000"/>
              </a:lnSpc>
              <a:spcBef>
                <a:spcPts val="0"/>
              </a:spcBef>
              <a:spcAft>
                <a:spcPts val="1000"/>
              </a:spcAft>
            </a:pPr>
            <a:r>
              <a:rPr lang="ar-YE" sz="1600" dirty="0">
                <a:solidFill>
                  <a:schemeClr val="tx1"/>
                </a:solidFill>
                <a:latin typeface="Segoe UI" panose="020B0502040204020203" pitchFamily="34" charset="0"/>
                <a:cs typeface="Segoe UI" panose="020B0502040204020203" pitchFamily="34" charset="0"/>
              </a:rPr>
              <a:t>هو الشخص الذي يسعى لأن يكون الحدث </a:t>
            </a:r>
            <a:r>
              <a:rPr lang="en-US" sz="1600" dirty="0">
                <a:solidFill>
                  <a:schemeClr val="tx1"/>
                </a:solidFill>
                <a:latin typeface="Segoe UI" panose="020B0502040204020203" pitchFamily="34" charset="0"/>
                <a:cs typeface="Segoe UI" panose="020B0502040204020203" pitchFamily="34" charset="0"/>
              </a:rPr>
              <a:t>Event </a:t>
            </a:r>
            <a:r>
              <a:rPr lang="ar-YE" sz="1600" dirty="0">
                <a:solidFill>
                  <a:schemeClr val="tx1"/>
                </a:solidFill>
                <a:latin typeface="Segoe UI" panose="020B0502040204020203" pitchFamily="34" charset="0"/>
                <a:cs typeface="Segoe UI" panose="020B0502040204020203" pitchFamily="34" charset="0"/>
              </a:rPr>
              <a:t>في أفضل صورة ممكنة، من حيث التنظيم، الإدارة، استقبال الضيوف، الخدمات اللوجستية، وغيرها من الأمور</a:t>
            </a: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r>
              <a:rPr lang="ar-YE" sz="2000" dirty="0">
                <a:latin typeface="Segoe UI" panose="020B0502040204020203" pitchFamily="34" charset="0"/>
                <a:cs typeface="Segoe UI" panose="020B0502040204020203" pitchFamily="34" charset="0"/>
              </a:rPr>
              <a:t/>
            </a:r>
            <a:br>
              <a:rPr lang="ar-YE" sz="2000" dirty="0">
                <a:latin typeface="Segoe UI" panose="020B0502040204020203" pitchFamily="34" charset="0"/>
                <a:cs typeface="Segoe UI" panose="020B0502040204020203" pitchFamily="34" charset="0"/>
              </a:rPr>
            </a:br>
            <a:endParaRPr lang="ar-JO" sz="2000" b="1" dirty="0">
              <a:solidFill>
                <a:srgbClr val="00B0F0"/>
              </a:solidFill>
              <a:latin typeface="Segoe UI" panose="020B0502040204020203" pitchFamily="34" charset="0"/>
              <a:ea typeface="Simplified Arabic" panose="02020603050405020304" pitchFamily="18" charset="-78"/>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36FB0CFC-58E6-C94D-B85E-73A296CCD029}"/>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المسميات الوظيفية  للعاملين في العلاقات العامة</a:t>
            </a: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77096"/>
    </mc:Choice>
    <mc:Fallback xmlns="">
      <p:transition spd="slow" advTm="7709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34715" y="1155869"/>
            <a:ext cx="11446110" cy="4825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dirty="0">
              <a:solidFill>
                <a:schemeClr val="tx1"/>
              </a:solidFill>
              <a:latin typeface="Segoe UI" panose="020B0502040204020203" pitchFamily="34" charset="0"/>
              <a:cs typeface="Segoe UI" panose="020B0502040204020203" pitchFamily="34" charset="0"/>
            </a:endParaRPr>
          </a:p>
          <a:p>
            <a:pPr algn="r" rtl="1"/>
            <a:endParaRPr lang="ar-JO" dirty="0">
              <a:solidFill>
                <a:schemeClr val="tx1"/>
              </a:solidFill>
              <a:latin typeface="Segoe UI" panose="020B0502040204020203" pitchFamily="34" charset="0"/>
              <a:cs typeface="Segoe UI" panose="020B0502040204020203" pitchFamily="34" charset="0"/>
            </a:endParaRPr>
          </a:p>
          <a:p>
            <a:pPr algn="r" rtl="1"/>
            <a:endParaRPr lang="ar-JO" dirty="0">
              <a:solidFill>
                <a:schemeClr val="tx1"/>
              </a:solidFill>
              <a:latin typeface="Segoe UI" panose="020B0502040204020203" pitchFamily="34" charset="0"/>
              <a:cs typeface="Segoe UI" panose="020B0502040204020203" pitchFamily="34" charset="0"/>
            </a:endParaRPr>
          </a:p>
          <a:p>
            <a:pPr algn="r" rtl="1"/>
            <a:endParaRPr lang="ar-JO" dirty="0">
              <a:solidFill>
                <a:schemeClr val="tx1"/>
              </a:solidFill>
              <a:latin typeface="Segoe UI" panose="020B0502040204020203" pitchFamily="34" charset="0"/>
              <a:cs typeface="Segoe UI" panose="020B0502040204020203" pitchFamily="34" charset="0"/>
            </a:endParaRPr>
          </a:p>
          <a:p>
            <a:pPr algn="r" rtl="1"/>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اللباقة في التعامل مع فئات الناس المختلفة</a:t>
            </a:r>
          </a:p>
          <a:p>
            <a:pPr marL="342900" indent="-342900" algn="r" rtl="1">
              <a:buFont typeface="+mj-lt"/>
              <a:buAutoNum type="arabicPeriod"/>
            </a:pPr>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القدرة على تنسيق وتنظيم الأعمال</a:t>
            </a:r>
          </a:p>
          <a:p>
            <a:pPr marL="342900" indent="-342900" algn="r" rtl="1">
              <a:buFont typeface="+mj-lt"/>
              <a:buAutoNum type="arabicPeriod"/>
            </a:pPr>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مهارات صنع القرار</a:t>
            </a:r>
          </a:p>
          <a:p>
            <a:pPr marL="342900" indent="-342900" algn="r" rtl="1">
              <a:buFont typeface="+mj-lt"/>
              <a:buAutoNum type="arabicPeriod"/>
            </a:pPr>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مهارات التواصل مع الآخرين</a:t>
            </a:r>
          </a:p>
          <a:p>
            <a:pPr marL="342900" indent="-342900" algn="r" rtl="1">
              <a:buFont typeface="+mj-lt"/>
              <a:buAutoNum type="arabicPeriod"/>
            </a:pPr>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حس المسؤولية</a:t>
            </a:r>
          </a:p>
          <a:p>
            <a:pPr marL="342900" indent="-342900" algn="r" rtl="1">
              <a:buFont typeface="+mj-lt"/>
              <a:buAutoNum type="arabicPeriod"/>
            </a:pPr>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مهارات الإقناع والتأثير</a:t>
            </a:r>
          </a:p>
          <a:p>
            <a:pPr marL="342900" indent="-342900" algn="r" rtl="1">
              <a:buFont typeface="+mj-lt"/>
              <a:buAutoNum type="arabicPeriod"/>
            </a:pPr>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الرغبة الدائمة في تطوير المهارات وتنمية القدرات وتعلم كل ما هو جديد</a:t>
            </a:r>
          </a:p>
          <a:p>
            <a:pPr marL="342900" indent="-342900" algn="r" rtl="1">
              <a:buFont typeface="+mj-lt"/>
              <a:buAutoNum type="arabicPeriod"/>
            </a:pPr>
            <a:endParaRPr lang="ar-JO" dirty="0">
              <a:solidFill>
                <a:schemeClr val="tx1"/>
              </a:solidFill>
              <a:latin typeface="Segoe UI" panose="020B0502040204020203" pitchFamily="34" charset="0"/>
              <a:cs typeface="Segoe UI" panose="020B0502040204020203" pitchFamily="34" charset="0"/>
            </a:endParaRPr>
          </a:p>
          <a:p>
            <a:pPr marL="342900" indent="-342900" algn="r" rtl="1">
              <a:buFont typeface="+mj-lt"/>
              <a:buAutoNum type="arabicPeriod"/>
            </a:pPr>
            <a:r>
              <a:rPr lang="ar-JO" dirty="0">
                <a:solidFill>
                  <a:schemeClr val="tx1"/>
                </a:solidFill>
                <a:latin typeface="Segoe UI" panose="020B0502040204020203" pitchFamily="34" charset="0"/>
                <a:cs typeface="Segoe UI" panose="020B0502040204020203" pitchFamily="34" charset="0"/>
              </a:rPr>
              <a:t>سرعة البديهة</a:t>
            </a:r>
          </a:p>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34217A2A-58B2-F6B4-5240-ED7DFAB04A4E}"/>
              </a:ext>
            </a:extLst>
          </p:cNvPr>
          <p:cNvSpPr txBox="1"/>
          <p:nvPr/>
        </p:nvSpPr>
        <p:spPr>
          <a:xfrm>
            <a:off x="2485572" y="619503"/>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مهارات وسمات العاملين في العلاقات العامة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9" name="Picture 8">
            <a:extLst>
              <a:ext uri="{FF2B5EF4-FFF2-40B4-BE49-F238E27FC236}">
                <a16:creationId xmlns:a16="http://schemas.microsoft.com/office/drawing/2014/main" xmlns="" id="{9B658D64-8D4B-42C2-BB11-4C6EAE436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718" y="1190391"/>
            <a:ext cx="2305141" cy="892891"/>
          </a:xfrm>
          <a:prstGeom prst="rect">
            <a:avLst/>
          </a:prstGeom>
        </p:spPr>
      </p:pic>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92275"/>
    </mc:Choice>
    <mc:Fallback xmlns="">
      <p:transition spd="slow" advTm="9227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SA"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r>
              <a:rPr lang="ar-JO" dirty="0">
                <a:solidFill>
                  <a:srgbClr val="000000"/>
                </a:solidFill>
                <a:latin typeface="Segoe UI" panose="020B0502040204020203" pitchFamily="34" charset="0"/>
                <a:cs typeface="Segoe UI" panose="020B0502040204020203" pitchFamily="34" charset="0"/>
              </a:rPr>
              <a:t>9- </a:t>
            </a:r>
            <a:r>
              <a:rPr lang="ar-SA" dirty="0">
                <a:solidFill>
                  <a:srgbClr val="000000"/>
                </a:solidFill>
                <a:latin typeface="Segoe UI" panose="020B0502040204020203" pitchFamily="34" charset="0"/>
                <a:cs typeface="Segoe UI" panose="020B0502040204020203" pitchFamily="34" charset="0"/>
              </a:rPr>
              <a:t>مهارات الاستماع الجيد من أجل الاستماع إلى مشاكل العملاء في المستقبل</a:t>
            </a:r>
          </a:p>
          <a:p>
            <a:pPr marL="0" marR="0" algn="justLow" rtl="1">
              <a:lnSpc>
                <a:spcPct val="115000"/>
              </a:lnSpc>
              <a:spcBef>
                <a:spcPts val="0"/>
              </a:spcBef>
              <a:spcAft>
                <a:spcPts val="1000"/>
              </a:spcAft>
            </a:pPr>
            <a:r>
              <a:rPr lang="ar-JO" dirty="0">
                <a:solidFill>
                  <a:srgbClr val="000000"/>
                </a:solidFill>
                <a:latin typeface="Segoe UI" panose="020B0502040204020203" pitchFamily="34" charset="0"/>
                <a:cs typeface="Segoe UI" panose="020B0502040204020203" pitchFamily="34" charset="0"/>
              </a:rPr>
              <a:t>10- </a:t>
            </a:r>
            <a:r>
              <a:rPr lang="ar-SA" dirty="0">
                <a:solidFill>
                  <a:srgbClr val="000000"/>
                </a:solidFill>
                <a:latin typeface="Segoe UI" panose="020B0502040204020203" pitchFamily="34" charset="0"/>
                <a:cs typeface="Segoe UI" panose="020B0502040204020203" pitchFamily="34" charset="0"/>
              </a:rPr>
              <a:t>الرغبة في مساعدة الناس والعملاء في حل مشكلاتهم</a:t>
            </a:r>
          </a:p>
          <a:p>
            <a:pPr marL="0" marR="0" algn="justLow" rtl="1">
              <a:lnSpc>
                <a:spcPct val="115000"/>
              </a:lnSpc>
              <a:spcBef>
                <a:spcPts val="0"/>
              </a:spcBef>
              <a:spcAft>
                <a:spcPts val="1000"/>
              </a:spcAft>
            </a:pPr>
            <a:r>
              <a:rPr lang="ar-JO" dirty="0">
                <a:solidFill>
                  <a:srgbClr val="000000"/>
                </a:solidFill>
                <a:latin typeface="Segoe UI" panose="020B0502040204020203" pitchFamily="34" charset="0"/>
                <a:cs typeface="Segoe UI" panose="020B0502040204020203" pitchFamily="34" charset="0"/>
              </a:rPr>
              <a:t>11- </a:t>
            </a:r>
            <a:r>
              <a:rPr lang="ar-SA" dirty="0">
                <a:solidFill>
                  <a:srgbClr val="000000"/>
                </a:solidFill>
                <a:latin typeface="Segoe UI" panose="020B0502040204020203" pitchFamily="34" charset="0"/>
                <a:cs typeface="Segoe UI" panose="020B0502040204020203" pitchFamily="34" charset="0"/>
              </a:rPr>
              <a:t>مهارات البحث وجمع المعلومات</a:t>
            </a:r>
          </a:p>
          <a:p>
            <a:pPr marL="0" marR="0" algn="justLow" rtl="1">
              <a:lnSpc>
                <a:spcPct val="115000"/>
              </a:lnSpc>
              <a:spcBef>
                <a:spcPts val="0"/>
              </a:spcBef>
              <a:spcAft>
                <a:spcPts val="1000"/>
              </a:spcAft>
            </a:pPr>
            <a:r>
              <a:rPr lang="ar-JO" dirty="0">
                <a:solidFill>
                  <a:srgbClr val="000000"/>
                </a:solidFill>
                <a:latin typeface="Segoe UI" panose="020B0502040204020203" pitchFamily="34" charset="0"/>
                <a:cs typeface="Segoe UI" panose="020B0502040204020203" pitchFamily="34" charset="0"/>
              </a:rPr>
              <a:t>12- </a:t>
            </a:r>
            <a:r>
              <a:rPr lang="ar-SA" dirty="0">
                <a:solidFill>
                  <a:srgbClr val="000000"/>
                </a:solidFill>
                <a:latin typeface="Segoe UI" panose="020B0502040204020203" pitchFamily="34" charset="0"/>
                <a:cs typeface="Segoe UI" panose="020B0502040204020203" pitchFamily="34" charset="0"/>
              </a:rPr>
              <a:t>تقييم الخطط التنفيذية</a:t>
            </a:r>
          </a:p>
          <a:p>
            <a:pPr marL="0" marR="0" algn="justLow" rtl="1">
              <a:lnSpc>
                <a:spcPct val="115000"/>
              </a:lnSpc>
              <a:spcBef>
                <a:spcPts val="0"/>
              </a:spcBef>
              <a:spcAft>
                <a:spcPts val="1000"/>
              </a:spcAft>
            </a:pPr>
            <a:r>
              <a:rPr lang="ar-JO" dirty="0">
                <a:solidFill>
                  <a:srgbClr val="000000"/>
                </a:solidFill>
                <a:latin typeface="Segoe UI" panose="020B0502040204020203" pitchFamily="34" charset="0"/>
                <a:cs typeface="Segoe UI" panose="020B0502040204020203" pitchFamily="34" charset="0"/>
              </a:rPr>
              <a:t>13- </a:t>
            </a:r>
            <a:r>
              <a:rPr lang="ar-SA" dirty="0">
                <a:solidFill>
                  <a:srgbClr val="000000"/>
                </a:solidFill>
                <a:latin typeface="Segoe UI" panose="020B0502040204020203" pitchFamily="34" charset="0"/>
                <a:cs typeface="Segoe UI" panose="020B0502040204020203" pitchFamily="34" charset="0"/>
              </a:rPr>
              <a:t>شخصية قوية والثقة بالنفس</a:t>
            </a:r>
          </a:p>
          <a:p>
            <a:pPr marL="0" marR="0" algn="justLow" rtl="1">
              <a:lnSpc>
                <a:spcPct val="115000"/>
              </a:lnSpc>
              <a:spcBef>
                <a:spcPts val="0"/>
              </a:spcBef>
              <a:spcAft>
                <a:spcPts val="1000"/>
              </a:spcAft>
            </a:pPr>
            <a:r>
              <a:rPr lang="ar-JO" dirty="0">
                <a:solidFill>
                  <a:srgbClr val="000000"/>
                </a:solidFill>
                <a:latin typeface="Segoe UI" panose="020B0502040204020203" pitchFamily="34" charset="0"/>
                <a:cs typeface="Segoe UI" panose="020B0502040204020203" pitchFamily="34" charset="0"/>
              </a:rPr>
              <a:t>14- </a:t>
            </a:r>
            <a:r>
              <a:rPr lang="ar-SA" dirty="0">
                <a:solidFill>
                  <a:srgbClr val="000000"/>
                </a:solidFill>
                <a:latin typeface="Segoe UI" panose="020B0502040204020203" pitchFamily="34" charset="0"/>
                <a:cs typeface="Segoe UI" panose="020B0502040204020203" pitchFamily="34" charset="0"/>
              </a:rPr>
              <a:t>مستوى جيد في اللغة الإنجليزية</a:t>
            </a: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en-US"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150000"/>
              </a:lnSpc>
            </a:pP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6369FEA-3D1D-6174-D1C0-9E2405F2ADB8}"/>
              </a:ext>
            </a:extLst>
          </p:cNvPr>
          <p:cNvSpPr txBox="1"/>
          <p:nvPr/>
        </p:nvSpPr>
        <p:spPr>
          <a:xfrm>
            <a:off x="2485572" y="825759"/>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مهارات وسمات العاملين في العلاقات العامة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Picture 6">
            <a:extLst>
              <a:ext uri="{FF2B5EF4-FFF2-40B4-BE49-F238E27FC236}">
                <a16:creationId xmlns:a16="http://schemas.microsoft.com/office/drawing/2014/main" xmlns="" id="{03A21951-3FA1-833C-4D57-8F3D7C63F9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4940" y="3829469"/>
            <a:ext cx="2705100" cy="1695450"/>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72752"/>
    </mc:Choice>
    <mc:Fallback xmlns="">
      <p:transition spd="slow" advTm="7275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2000" kern="100"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algn="r" rtl="1">
              <a:lnSpc>
                <a:spcPct val="150000"/>
              </a:lnSpc>
            </a:pPr>
            <a:r>
              <a:rPr lang="ar-JO"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يؤدي قسم  العلاقات العامة دور بارز في تطور مستقبل المنظمة إذا تم العناية به وإنشائه بطريقة سليمة  وهو من أهم العناصر الموجودة خاصة في مجال التسويق.</a:t>
            </a:r>
          </a:p>
          <a:p>
            <a:pPr algn="r" rtl="1">
              <a:lnSpc>
                <a:spcPct val="150000"/>
              </a:lnSpc>
            </a:pPr>
            <a:r>
              <a:rPr lang="ar-JO"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الإيجابيات</a:t>
            </a:r>
          </a:p>
          <a:p>
            <a:pPr marL="342900" indent="-342900" algn="r" rtl="1">
              <a:lnSpc>
                <a:spcPct val="150000"/>
              </a:lnSpc>
              <a:buFont typeface="+mj-lt"/>
              <a:buAutoNum type="arabicPeriod"/>
            </a:pPr>
            <a:r>
              <a:rPr lang="ar-JO"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تؤدي حملات العلاقات العامة الناجحة إلى إمكانية الوصول بنجاح إلى السوق المستهدفة والحصول على معلومات دقيقة تفيد المنظمة</a:t>
            </a:r>
          </a:p>
          <a:p>
            <a:pPr marL="342900" indent="-342900" algn="r" rtl="1">
              <a:lnSpc>
                <a:spcPct val="150000"/>
              </a:lnSpc>
              <a:buFont typeface="+mj-lt"/>
              <a:buAutoNum type="arabicPeriod"/>
            </a:pPr>
            <a:r>
              <a:rPr lang="ar-JO"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عامل مساعد في خفض التكاليف حيث يُمكن تحقيق الأهداف التي تكمن وراء العلاقات العامة بتكاليف منخفضة جدًا مقارنةً مع الجهود التسويقية والترويجية الأخرى</a:t>
            </a:r>
          </a:p>
          <a:p>
            <a:pPr marL="342900" indent="-342900" algn="r" rtl="1">
              <a:lnSpc>
                <a:spcPct val="150000"/>
              </a:lnSpc>
              <a:buFont typeface="+mj-lt"/>
              <a:buAutoNum type="arabicPeriod"/>
            </a:pPr>
            <a:r>
              <a:rPr lang="ar-JO"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rPr>
              <a:t>الحفاظ على السمعة الجيدة للمنظمة</a:t>
            </a:r>
          </a:p>
          <a:p>
            <a:pPr marL="342900" indent="-342900" algn="r" rtl="1">
              <a:lnSpc>
                <a:spcPct val="150000"/>
              </a:lnSpc>
              <a:buFont typeface="+mj-lt"/>
              <a:buAutoNum type="arabicPeriod"/>
            </a:pPr>
            <a:r>
              <a:rPr lang="ar-JO" kern="100" dirty="0">
                <a:solidFill>
                  <a:schemeClr val="tx1"/>
                </a:solidFill>
                <a:latin typeface="Segoe UI" panose="020B0502040204020203" pitchFamily="34" charset="0"/>
                <a:cs typeface="Segoe UI" panose="020B0502040204020203" pitchFamily="34" charset="0"/>
              </a:rPr>
              <a:t>إدارة العمليات الاستشارية على مستوى العديد من الأمور مثل السياسات العام</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4054BC44-31F1-EDD2-6FE4-B7A70B3DC950}"/>
              </a:ext>
            </a:extLst>
          </p:cNvPr>
          <p:cNvSpPr txBox="1"/>
          <p:nvPr/>
        </p:nvSpPr>
        <p:spPr>
          <a:xfrm>
            <a:off x="2485572" y="809382"/>
            <a:ext cx="8417320" cy="415883"/>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إيجابيات توفر قسم العلاقات العامة في المنظمة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78412"/>
    </mc:Choice>
    <mc:Fallback xmlns="">
      <p:transition spd="slow" advTm="784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mj-lt"/>
              <a:buAutoNum type="arabicPeriod"/>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إيجاد بعض الصعوبة في إدارة المحتوى كون العلاقات العامة تستخدم الكثير من الوسائل الإعلامية كالصحف والمجلات والراديو ومحطات التلفاز ومواقع التواصل الاجتماعي عبر الإنترنت</a:t>
            </a:r>
          </a:p>
          <a:p>
            <a:pPr marL="457200" indent="-457200" algn="r" rtl="1">
              <a:lnSpc>
                <a:spcPct val="150000"/>
              </a:lnSpc>
              <a:buFont typeface="+mj-lt"/>
              <a:buAutoNum type="arabicPeriod"/>
            </a:pPr>
            <a:endPar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457200" indent="-457200" algn="r" rtl="1">
              <a:lnSpc>
                <a:spcPct val="150000"/>
              </a:lnSpc>
              <a:buFont typeface="+mj-lt"/>
              <a:buAutoNum type="arabicPeriod"/>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مواجهة بعض المخاطر المتعلقة بعائد الاستثمار فيما يرتبط بحملات التسويق والعلاقات العامة</a:t>
            </a:r>
          </a:p>
          <a:p>
            <a:pPr marL="457200" indent="-457200" algn="r" rtl="1">
              <a:lnSpc>
                <a:spcPct val="150000"/>
              </a:lnSpc>
              <a:buFont typeface="+mj-lt"/>
              <a:buAutoNum type="arabicPeriod"/>
            </a:pPr>
            <a:endPar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endParaRPr>
          </a:p>
          <a:p>
            <a:pPr marL="457200" indent="-457200" algn="r" rtl="1">
              <a:lnSpc>
                <a:spcPct val="150000"/>
              </a:lnSpc>
              <a:buFont typeface="+mj-lt"/>
              <a:buAutoNum type="arabicPeriod"/>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صعوبة قياس نتائج حملات العلاقات العامة</a:t>
            </a:r>
            <a:endParaRPr lang="ar-JO" sz="16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4054BC44-31F1-EDD2-6FE4-B7A70B3DC950}"/>
              </a:ext>
            </a:extLst>
          </p:cNvPr>
          <p:cNvSpPr txBox="1"/>
          <p:nvPr/>
        </p:nvSpPr>
        <p:spPr>
          <a:xfrm>
            <a:off x="2485572" y="809382"/>
            <a:ext cx="8417320" cy="446276"/>
          </a:xfrm>
          <a:prstGeom prst="rect">
            <a:avLst/>
          </a:prstGeom>
          <a:noFill/>
        </p:spPr>
        <p:txBody>
          <a:bodyPr wrap="square" rtlCol="0">
            <a:spAutoFit/>
          </a:bodyPr>
          <a:lstStyle/>
          <a:p>
            <a:pPr marL="342900" marR="0" lvl="0" indent="-342900" algn="ctr" rtl="1">
              <a:lnSpc>
                <a:spcPct val="1150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سلبيات العلاقات العامة في المنظمة</a:t>
            </a:r>
            <a:endParaRPr lang="en-US" sz="2000" b="1"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6" name="Picture 5">
            <a:extLst>
              <a:ext uri="{FF2B5EF4-FFF2-40B4-BE49-F238E27FC236}">
                <a16:creationId xmlns:a16="http://schemas.microsoft.com/office/drawing/2014/main" xmlns="" id="{A797116F-DBFD-9B7C-35FC-626053E0AF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403" y="4240924"/>
            <a:ext cx="1896625" cy="1505114"/>
          </a:xfrm>
          <a:prstGeom prst="rect">
            <a:avLst/>
          </a:prstGeom>
        </p:spPr>
      </p:pic>
    </p:spTree>
    <p:extLst>
      <p:ext uri="{BB962C8B-B14F-4D97-AF65-F5344CB8AC3E}">
        <p14:creationId xmlns:p14="http://schemas.microsoft.com/office/powerpoint/2010/main" val="1835052173"/>
      </p:ext>
    </p:extLst>
  </p:cSld>
  <p:clrMapOvr>
    <a:masterClrMapping/>
  </p:clrMapOvr>
  <mc:AlternateContent xmlns:mc="http://schemas.openxmlformats.org/markup-compatibility/2006" xmlns:p14="http://schemas.microsoft.com/office/powerpoint/2010/main">
    <mc:Choice Requires="p14">
      <p:transition spd="slow" p14:dur="2000" advTm="96381"/>
    </mc:Choice>
    <mc:Fallback xmlns="">
      <p:transition spd="slow" advTm="9638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Segoe UI" panose="020B0502040204020203" pitchFamily="34" charset="0"/>
                <a:cs typeface="Segoe UI" panose="020B0502040204020203" pitchFamily="34" charset="0"/>
              </a:rPr>
              <a:t>خاتمة</a:t>
            </a:r>
            <a:endParaRPr lang="ar-JO" sz="2000" b="0" i="0" dirty="0">
              <a:solidFill>
                <a:schemeClr val="tx1"/>
              </a:solidFill>
              <a:effectLst/>
              <a:latin typeface="Segoe UI" panose="020B0502040204020203" pitchFamily="34" charset="0"/>
              <a:cs typeface="Segoe UI" panose="020B0502040204020203" pitchFamily="34" charset="0"/>
            </a:endParaRPr>
          </a:p>
          <a:p>
            <a:pPr algn="r">
              <a:lnSpc>
                <a:spcPct val="200000"/>
              </a:lnSpc>
            </a:pPr>
            <a:r>
              <a:rPr lang="ar-JO" dirty="0">
                <a:solidFill>
                  <a:srgbClr val="333333"/>
                </a:solidFill>
                <a:latin typeface="Segoe UI" panose="020B0502040204020203" pitchFamily="34" charset="0"/>
                <a:cs typeface="Segoe UI" panose="020B0502040204020203" pitchFamily="34" charset="0"/>
              </a:rPr>
              <a:t>      تهدف العلاقات العامة إلى إقامة وتعزيز العلاقات بين المؤسسة وجمهورها المستهدف، سواء كان الجمهور عبارة عن عملاء، مستثمرين، موظفين، أو المجتمع بشكل عام. يتم ذلك من خلال استخدام مجموعة متنوعة من الأدوات والتقنيات مثل الإعلانات، الأحداث، الاتصالات العامة، ووسائل التواصل الاجتماعي. تساعد العلاقات العامة على بناء سمعة إيجابية للمؤسسة وتعزيز صورتها العامة، مما يؤدي في النهاية إلى دعم نجاحها ونموها.</a:t>
            </a:r>
          </a:p>
          <a:p>
            <a:pPr algn="r">
              <a:lnSpc>
                <a:spcPct val="200000"/>
              </a:lnSpc>
            </a:pPr>
            <a:r>
              <a:rPr lang="ar-JO" dirty="0">
                <a:solidFill>
                  <a:srgbClr val="333333"/>
                </a:solidFill>
                <a:latin typeface="Segoe UI" panose="020B0502040204020203" pitchFamily="34" charset="0"/>
                <a:cs typeface="Segoe UI" panose="020B0502040204020203" pitchFamily="34" charset="0"/>
              </a:rPr>
              <a:t>لم تعد العلاقات العامة رفاهية للشركات في عصر الشبكات الاجتماعية، والوصول اللامتناهي للأخبار والأحداث، وسهولة التعبير عن الرأي من قبل الجمهور</a:t>
            </a:r>
          </a:p>
          <a:p>
            <a:pPr algn="r">
              <a:lnSpc>
                <a:spcPct val="200000"/>
              </a:lnSpc>
            </a:pPr>
            <a:r>
              <a:rPr lang="ar-JO" dirty="0">
                <a:solidFill>
                  <a:srgbClr val="333333"/>
                </a:solidFill>
                <a:latin typeface="Segoe UI" panose="020B0502040204020203" pitchFamily="34" charset="0"/>
                <a:cs typeface="Segoe UI" panose="020B0502040204020203" pitchFamily="34" charset="0"/>
              </a:rPr>
              <a:t>ويعتبر إدراك القيادة الواعي لمفهوم العلاقات العامة واستثماره بطريقة صحيحة من خلال تفعيل الاتصالات المتنوعة عاملًا مهمًا في قيادة المنظمة وتوجيهها نحو تحقيق رؤيتها الاستراتيجية للوصول إلى التنافسية.</a:t>
            </a:r>
            <a:endParaRPr lang="ar-YE" sz="1600" b="1"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118185"/>
    </mc:Choice>
    <mc:Fallback xmlns="">
      <p:transition spd="slow" advTm="11818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عوامل ظهور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وأهداف وفوائد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وظائف وأدوات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ومبادئ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المسميات الوظيفية ومهارات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إيجابيات وسلبيات العلاقات العامة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endPar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123696"/>
    </mc:Choice>
    <mc:Fallback xmlns="">
      <p:transition spd="slow" advTm="12369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r>
              <a:rPr lang="ar-YE" sz="1800" b="0" i="0" dirty="0">
                <a:solidFill>
                  <a:srgbClr val="333333"/>
                </a:solidFill>
                <a:effectLst/>
                <a:latin typeface="arial" panose="020B0604020202020204" pitchFamily="34" charset="0"/>
              </a:rPr>
              <a:t>.</a:t>
            </a:r>
            <a:endParaRPr lang="ar-JO" sz="1800" b="0" i="0" dirty="0">
              <a:solidFill>
                <a:srgbClr val="333333"/>
              </a:solidFill>
              <a:effectLst/>
              <a:latin typeface="arial" panose="020B0604020202020204" pitchFamily="34" charset="0"/>
            </a:endParaRPr>
          </a:p>
          <a:p>
            <a:pPr algn="r" rtl="1"/>
            <a:r>
              <a:rPr lang="ar-JO" sz="1600" dirty="0">
                <a:solidFill>
                  <a:schemeClr val="tx1"/>
                </a:solidFill>
                <a:latin typeface="Alexandria Light" pitchFamily="2" charset="-78"/>
                <a:cs typeface="Alexandria Light" pitchFamily="2" charset="-78"/>
              </a:rPr>
              <a:t>الخالدي، خزيم (2012). العلاقات العامة في المؤسسات الحديثة. </a:t>
            </a:r>
            <a:endParaRPr lang="fr-FR" sz="1600" dirty="0">
              <a:solidFill>
                <a:schemeClr val="tx1"/>
              </a:solidFill>
              <a:latin typeface="Alexandria Light" pitchFamily="2" charset="-78"/>
              <a:cs typeface="Alexandria Light" pitchFamily="2" charset="-78"/>
            </a:endParaRPr>
          </a:p>
          <a:p>
            <a:pPr algn="r" rtl="1"/>
            <a:r>
              <a:rPr lang="fr-FR" sz="1600" dirty="0">
                <a:solidFill>
                  <a:schemeClr val="tx1"/>
                </a:solidFill>
                <a:latin typeface="Alexandria Light" pitchFamily="2" charset="-78"/>
                <a:cs typeface="Alexandria Light" pitchFamily="2" charset="-78"/>
              </a:rPr>
              <a:t>Volume 1, Numéro 1, Pages 82-95</a:t>
            </a:r>
          </a:p>
          <a:p>
            <a:pPr algn="r" rtl="1"/>
            <a:r>
              <a:rPr lang="fr-FR" sz="1600" dirty="0">
                <a:solidFill>
                  <a:schemeClr val="tx1"/>
                </a:solidFill>
                <a:latin typeface="Alexandria Light" pitchFamily="2" charset="-78"/>
                <a:cs typeface="Alexandria Light" pitchFamily="2" charset="-78"/>
              </a:rPr>
              <a:t>2012-09-01</a:t>
            </a:r>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2"/>
              </a:rPr>
              <a:t>https://www.e3melbusiness.com/blog/public-relations-management-importance</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3"/>
              </a:rPr>
              <a:t>https://mawdoo3.com/%D9%85%D9%81%D9%87%D9%88%D9%85_%D8%A7%D9%84%D8%B9%D9%84%D8%A7%D9%82%D8%A7%D8%AA_%D8%A7%D9%84%D8%B9%D8%A7%D9%85%D8%A9</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r>
              <a:rPr lang="en-US" sz="1600" dirty="0">
                <a:solidFill>
                  <a:schemeClr val="tx1"/>
                </a:solidFill>
                <a:latin typeface="Alexandria Light" pitchFamily="2" charset="-78"/>
                <a:cs typeface="Alexandria Light" pitchFamily="2" charset="-78"/>
                <a:hlinkClick r:id="rId2"/>
              </a:rPr>
              <a:t>https://www.e3melbusiness.com/blog/public-relations-management-importance</a:t>
            </a:r>
            <a:endParaRPr lang="ar-JO" sz="1600" dirty="0">
              <a:solidFill>
                <a:schemeClr val="tx1"/>
              </a:solidFill>
              <a:latin typeface="Alexandria Light" pitchFamily="2" charset="-78"/>
              <a:cs typeface="Alexandria Light" pitchFamily="2" charset="-78"/>
            </a:endParaRPr>
          </a:p>
          <a:p>
            <a:pPr algn="r" rtl="1"/>
            <a:r>
              <a:rPr lang="ar-JO" sz="1600" dirty="0">
                <a:solidFill>
                  <a:schemeClr val="tx1"/>
                </a:solidFill>
                <a:latin typeface="Alexandria Light" pitchFamily="2" charset="-78"/>
                <a:cs typeface="Alexandria Light" pitchFamily="2" charset="-78"/>
              </a:rPr>
              <a:t>أهميةالعلاقات العامة  وتأثيرها في المؤسسات (2022)</a:t>
            </a:r>
          </a:p>
          <a:p>
            <a:pPr algn="r" rtl="1"/>
            <a:r>
              <a:rPr lang="ar-JO" sz="1600" dirty="0">
                <a:solidFill>
                  <a:schemeClr val="tx1"/>
                </a:solidFill>
                <a:latin typeface="Alexandria Light" pitchFamily="2" charset="-78"/>
                <a:cs typeface="Alexandria Light" pitchFamily="2" charset="-78"/>
              </a:rPr>
              <a:t>صالح، محمد (2023). العلاقات العامة والإعلام: دورهما وأهميتهما في المجتمع المعاصر</a:t>
            </a: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63083"/>
    </mc:Choice>
    <mc:Fallback xmlns="">
      <p:transition spd="slow" advTm="630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Alexandria Black" pitchFamily="2" charset="-78"/>
              <a:cs typeface="Alexandria Black" pitchFamily="2" charset="-78"/>
            </a:endParaRPr>
          </a:p>
          <a:p>
            <a:pPr algn="ctr"/>
            <a:r>
              <a:rPr lang="ar-JO" sz="2000" b="1" dirty="0">
                <a:solidFill>
                  <a:srgbClr val="00B0F0"/>
                </a:solidFill>
                <a:latin typeface="Alexandria Black" pitchFamily="2" charset="-78"/>
                <a:cs typeface="Alexandria Black" pitchFamily="2" charset="-78"/>
              </a:rPr>
              <a:t>المراجع</a:t>
            </a:r>
          </a:p>
          <a:p>
            <a:pPr algn="ctr"/>
            <a:r>
              <a:rPr lang="en-US" sz="1600" dirty="0">
                <a:solidFill>
                  <a:schemeClr val="tx1"/>
                </a:solidFill>
                <a:latin typeface="Alexandria Light" pitchFamily="2" charset="-78"/>
                <a:cs typeface="Alexandria Light" pitchFamily="2" charset="-78"/>
                <a:hlinkClick r:id="rId2">
                  <a:extLst>
                    <a:ext uri="{A12FA001-AC4F-418D-AE19-62706E023703}">
                      <ahyp:hlinkClr xmlns:ahyp="http://schemas.microsoft.com/office/drawing/2018/hyperlinkcolor" xmlns="" val="tx"/>
                    </a:ext>
                  </a:extLst>
                </a:hlinkClick>
              </a:rPr>
              <a:t>https://www.creativeblend.com.sa/%D8%A7%D9%84%D8%B9%D9%84%D8%A7%D9%82%D8%A7%D8%AA-%D8%A7%D9%84%D8%B9%D8%A7%D9%85%D8%A9-%D8%A7%D9%84%D8%AA%D8%B9%D8%B1%D9%8A%D9%81%D8%8C-%D8%A7%D9%84%D8%A3%D9%86%D9%88%D8%A7%D8%B9%D8%8C-%D8%A7%D9%84</a:t>
            </a:r>
            <a:endParaRPr lang="ar-JO" sz="1600" dirty="0">
              <a:solidFill>
                <a:schemeClr val="tx1"/>
              </a:solidFill>
              <a:latin typeface="Alexandria Light" pitchFamily="2" charset="-78"/>
              <a:cs typeface="Alexandria Light" pitchFamily="2" charset="-78"/>
            </a:endParaRPr>
          </a:p>
          <a:p>
            <a:pPr algn="ctr"/>
            <a:endParaRPr lang="ar-JO" sz="1600" dirty="0">
              <a:solidFill>
                <a:schemeClr val="tx1"/>
              </a:solidFill>
              <a:latin typeface="Alexandria Light" pitchFamily="2" charset="-78"/>
              <a:cs typeface="Alexandria Light" pitchFamily="2" charset="-78"/>
            </a:endParaRPr>
          </a:p>
          <a:p>
            <a:pPr algn="ctr"/>
            <a:r>
              <a:rPr lang="ar-JO" b="1" dirty="0">
                <a:solidFill>
                  <a:srgbClr val="00B0F0"/>
                </a:solidFill>
                <a:latin typeface="Alexandria Black" pitchFamily="2" charset="-78"/>
                <a:cs typeface="+mj-cs"/>
              </a:rPr>
              <a:t>جبار، أحمد (2012). العلاقات العامة بين الإتجاهات و المنطلقات الفلسفية و مرتكزاتها الأخلاقية . المجلد /8 العدد :2 ص ص – ،10 2</a:t>
            </a:r>
          </a:p>
          <a:p>
            <a:pPr algn="just" rtl="1"/>
            <a:endParaRPr lang="ar-JO" sz="1600" b="0" i="0" dirty="0">
              <a:solidFill>
                <a:schemeClr val="tx1"/>
              </a:solidFill>
              <a:effectLst/>
              <a:latin typeface="arial" panose="020B0604020202020204" pitchFamily="34" charset="0"/>
              <a:cs typeface="+mj-cs"/>
            </a:endParaRPr>
          </a:p>
          <a:p>
            <a:pPr algn="just"/>
            <a:r>
              <a:rPr lang="ar-YE" sz="1600" b="0" i="0" dirty="0">
                <a:solidFill>
                  <a:schemeClr val="tx1"/>
                </a:solidFill>
                <a:effectLst/>
                <a:latin typeface="arial" panose="020B0604020202020204" pitchFamily="34" charset="0"/>
                <a:cs typeface="+mj-cs"/>
              </a:rPr>
              <a:t> </a:t>
            </a:r>
            <a:endParaRPr lang="ar-JO" sz="1400" dirty="0">
              <a:solidFill>
                <a:schemeClr val="tx1"/>
              </a:solidFill>
              <a:latin typeface="Alexandria Light" pitchFamily="2" charset="-78"/>
              <a:cs typeface="+mj-cs"/>
            </a:endParaRPr>
          </a:p>
          <a:p>
            <a:pPr algn="r" rtl="1"/>
            <a:r>
              <a:rPr lang="en-US" sz="1600" dirty="0">
                <a:solidFill>
                  <a:schemeClr val="tx1"/>
                </a:solidFill>
                <a:latin typeface="Alexandria Light" pitchFamily="2" charset="-78"/>
                <a:cs typeface="Alexandria Light" pitchFamily="2" charset="-78"/>
                <a:hlinkClick r:id="rId3"/>
              </a:rPr>
              <a:t>https://www.for9a.com/specialities/%D8%B9%D9%84%D8%A7%D9%82%D8%A7%D8%AA-%D8%B9%D8%A7%D9%85%D8%A9-Public-Relations</a:t>
            </a:r>
            <a:endParaRPr lang="ar-JO" sz="1600" dirty="0">
              <a:solidFill>
                <a:schemeClr val="tx1"/>
              </a:solidFill>
              <a:latin typeface="Alexandria Light" pitchFamily="2" charset="-78"/>
              <a:cs typeface="Alexandria Light" pitchFamily="2" charset="-78"/>
            </a:endParaRPr>
          </a:p>
          <a:p>
            <a:pPr algn="r" rtl="1"/>
            <a:endParaRPr lang="ar-JO" sz="1600" dirty="0">
              <a:solidFill>
                <a:schemeClr val="tx1"/>
              </a:solidFill>
              <a:latin typeface="Alexandria Light" pitchFamily="2" charset="-78"/>
              <a:cs typeface="Alexandria Light" pitchFamily="2" charset="-78"/>
            </a:endParaRPr>
          </a:p>
        </p:txBody>
      </p:sp>
      <p:pic>
        <p:nvPicPr>
          <p:cNvPr id="5" name="Graphic 21">
            <a:extLst>
              <a:ext uri="{FF2B5EF4-FFF2-40B4-BE49-F238E27FC236}">
                <a16:creationId xmlns:a16="http://schemas.microsoft.com/office/drawing/2014/main" xmlns="" id="{EC3B6B09-86FE-7C45-A816-B1B095D734E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23710"/>
    </mc:Choice>
    <mc:Fallback xmlns="">
      <p:transition spd="slow" advTm="237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Alexandria SemiBold" pitchFamily="2" charset="-78"/>
                <a:cs typeface="Alexandria SemiBold" pitchFamily="2" charset="-78"/>
              </a:rPr>
              <a:t>الاتصال والقيادة</a:t>
            </a:r>
            <a:endParaRPr lang="id-ID" dirty="0">
              <a:solidFill>
                <a:schemeClr val="bg1"/>
              </a:solidFill>
              <a:latin typeface="Alexandria SemiBold" pitchFamily="2" charset="-78"/>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456"/>
    </mc:Choice>
    <mc:Fallback xmlns="">
      <p:transition spd="slow" advTm="12945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5427793-FCA5-45B0-AD7B-96F00D93F3A2}">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3AB7CCD1-FAD0-4DFA-9C13-1F98417088AC}">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AAFE0A-9F3A-46E4-9DFD-3279CD573F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4141</TotalTime>
  <Words>3171</Words>
  <Application>Microsoft Office PowerPoint</Application>
  <PresentationFormat>Widescreen</PresentationFormat>
  <Paragraphs>378</Paragraphs>
  <Slides>39</Slides>
  <Notes>8</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39</vt:i4>
      </vt:variant>
    </vt:vector>
  </HeadingPairs>
  <TitlesOfParts>
    <vt:vector size="52" baseType="lpstr">
      <vt:lpstr>Alexandria Black</vt:lpstr>
      <vt:lpstr>Alexandria Light</vt:lpstr>
      <vt:lpstr>Alexandria SemiBold</vt:lpstr>
      <vt:lpstr>Arial</vt:lpstr>
      <vt:lpstr>Arial</vt:lpstr>
      <vt:lpstr>Calibri</vt:lpstr>
      <vt:lpstr>Calibri Light</vt:lpstr>
      <vt:lpstr>Segoe UI</vt:lpstr>
      <vt:lpstr>Simplified Arabic</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677</cp:revision>
  <dcterms:created xsi:type="dcterms:W3CDTF">2023-04-29T09:08:00Z</dcterms:created>
  <dcterms:modified xsi:type="dcterms:W3CDTF">2026-03-14T14:47:26Z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