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0" r:id="rId30"/>
    <p:sldId id="554" r:id="rId31"/>
    <p:sldId id="555"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46" r:id="rId47"/>
    <p:sldId id="527" r:id="rId48"/>
    <p:sldId id="547" r:id="rId49"/>
    <p:sldId id="548" r:id="rId50"/>
    <p:sldId id="549" r:id="rId51"/>
    <p:sldId id="55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0"/>
            <p14:sldId id="554"/>
            <p14:sldId id="555"/>
            <p14:sldId id="512"/>
            <p14:sldId id="514"/>
            <p14:sldId id="515"/>
            <p14:sldId id="516"/>
            <p14:sldId id="517"/>
            <p14:sldId id="518"/>
            <p14:sldId id="540"/>
            <p14:sldId id="519"/>
            <p14:sldId id="520"/>
            <p14:sldId id="521"/>
            <p14:sldId id="522"/>
            <p14:sldId id="523"/>
            <p14:sldId id="524"/>
            <p14:sldId id="525"/>
            <p14:sldId id="546"/>
            <p14:sldId id="527"/>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0" autoAdjust="0"/>
    <p:restoredTop sz="94103" autoAdjust="0"/>
  </p:normalViewPr>
  <p:slideViewPr>
    <p:cSldViewPr snapToGrid="0">
      <p:cViewPr varScale="1">
        <p:scale>
          <a:sx n="65" d="100"/>
          <a:sy n="65" d="100"/>
        </p:scale>
        <p:origin x="456" y="36"/>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43261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30563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533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2765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1.png"/><Relationship Id="rId2" Type="http://schemas.openxmlformats.org/officeDocument/2006/relationships/image" Target="../media/image19.jpeg"/><Relationship Id="rId1" Type="http://schemas.openxmlformats.org/officeDocument/2006/relationships/slideLayout" Target="../slideLayouts/slideLayout17.xml"/><Relationship Id="rId6"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a:t>
            </a:r>
            <a:r>
              <a:rPr lang="ar-EG" sz="2800" b="1" dirty="0" smtClean="0">
                <a:solidFill>
                  <a:schemeClr val="bg1"/>
                </a:solidFill>
                <a:latin typeface="Alexandria" pitchFamily="2" charset="-78"/>
                <a:cs typeface="Alexandria" pitchFamily="2" charset="-78"/>
              </a:rPr>
              <a:t>العاشرة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1620"/>
    </mc:Choice>
    <mc:Fallback xmlns="">
      <p:transition spd="slow" advTm="2162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698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العاشرة</a:t>
            </a:r>
          </a:p>
          <a:p>
            <a:pPr algn="ctr"/>
            <a:r>
              <a:rPr lang="ar-EG" sz="2400" b="1" dirty="0" smtClean="0">
                <a:solidFill>
                  <a:schemeClr val="tx1"/>
                </a:solidFill>
                <a:latin typeface="Alexandria" pitchFamily="2" charset="-78"/>
                <a:cs typeface="Alexandria" pitchFamily="2" charset="-78"/>
              </a:rPr>
              <a:t>الحقوق المجاورة</a:t>
            </a: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861"/>
    </mc:Choice>
    <mc:Fallback xmlns="">
      <p:transition spd="slow" advTm="3486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أصحاب الحقوق المجاورة</a:t>
            </a:r>
          </a:p>
          <a:p>
            <a:pPr lvl="0" algn="r">
              <a:lnSpc>
                <a:spcPct val="120000"/>
              </a:lnSpc>
            </a:pPr>
            <a:r>
              <a:rPr lang="ar-EG" b="1" dirty="0" smtClean="0">
                <a:latin typeface="Alexandria" pitchFamily="2" charset="-78"/>
                <a:cs typeface="Alexandria" pitchFamily="2" charset="-78"/>
              </a:rPr>
              <a:t>ثانيا: مضمون الحقوق المجاورة</a:t>
            </a:r>
            <a:endParaRPr lang="ar-EG" b="1" dirty="0">
              <a:latin typeface="Alexandria" pitchFamily="2" charset="-78"/>
              <a:cs typeface="Alexandria" pitchFamily="2" charset="-78"/>
            </a:endParaRP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659"/>
    </mc:Choice>
    <mc:Fallback xmlns="">
      <p:transition spd="slow" advTm="236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smtClean="0">
                <a:solidFill>
                  <a:srgbClr val="00B0F0"/>
                </a:solidFill>
                <a:latin typeface="Alexandria" pitchFamily="2" charset="-78"/>
                <a:cs typeface="Alexandria" pitchFamily="2" charset="-78"/>
              </a:rPr>
              <a:t>أولا: أصحاب الحقوق المجاورة </a:t>
            </a: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44935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latin typeface="Alexandria" pitchFamily="2" charset="-78"/>
                <a:cs typeface="Alexandria" pitchFamily="2" charset="-78"/>
              </a:rPr>
              <a:t>هناك بعض الأشخاص يقومون بعمل يرتبط بالمصنف إلا أنه لا يمكن وصفهم بالمؤلفين بالمعني القانون للمصطلح، وبالتالي لا يتمتعون بالحماية الخاصة بحق المؤلف، فدورهم يقتصر على أداء المصنف أو تمثيله أو تلاوته أو بثه أو تسجيله.</a:t>
            </a:r>
          </a:p>
          <a:p>
            <a:pPr algn="just" rtl="1">
              <a:lnSpc>
                <a:spcPct val="200000"/>
              </a:lnSpc>
            </a:pPr>
            <a:r>
              <a:rPr lang="ar-EG" sz="1600" dirty="0" smtClean="0">
                <a:latin typeface="Alexandria" pitchFamily="2" charset="-78"/>
                <a:cs typeface="Alexandria" pitchFamily="2" charset="-78"/>
              </a:rPr>
              <a:t>ويتمتعون بحقوق شبيهة بحقوق المؤلف الأصلية ومستندة إليها، يطلق عليها الحقوق المجاورة.</a:t>
            </a:r>
          </a:p>
          <a:p>
            <a:pPr algn="r" rtl="1"/>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82266"/>
    </mc:Choice>
    <mc:Fallback xmlns="">
      <p:transition spd="slow" advTm="82266"/>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5811588" y="1368018"/>
            <a:ext cx="5436649" cy="32932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Low" rtl="1">
              <a:lnSpc>
                <a:spcPct val="250000"/>
              </a:lnSpc>
            </a:pPr>
            <a:r>
              <a:rPr lang="ar-EG" sz="1600" dirty="0">
                <a:solidFill>
                  <a:prstClr val="black"/>
                </a:solidFill>
                <a:latin typeface="Alexandria" pitchFamily="2" charset="-78"/>
                <a:cs typeface="Alexandria" pitchFamily="2" charset="-78"/>
              </a:rPr>
              <a:t>يعرفها البعض بأنها: " الحقوق الخاصة بالأشخاص الذين تدور أعمالهم في فلك استغلال المصنف الأدبي أو الفني و المترتبة لهم بناء على الدور الذي نفذوه </a:t>
            </a:r>
            <a:r>
              <a:rPr lang="ar-EG" sz="1600" dirty="0" smtClean="0">
                <a:solidFill>
                  <a:prstClr val="black"/>
                </a:solidFill>
                <a:latin typeface="Alexandria" pitchFamily="2" charset="-78"/>
                <a:cs typeface="Alexandria" pitchFamily="2" charset="-78"/>
              </a:rPr>
              <a:t>فيه.</a:t>
            </a:r>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2971" y="1447611"/>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46829"/>
    </mc:Choice>
    <mc:Fallback xmlns="">
      <p:transition spd="slow" advTm="4682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781551" y="1480531"/>
            <a:ext cx="6435948" cy="5586145"/>
          </a:xfrm>
          <a:prstGeom prst="rect">
            <a:avLst/>
          </a:prstGeom>
          <a:noFill/>
        </p:spPr>
        <p:txBody>
          <a:bodyPr wrap="square" rtlCol="0">
            <a:spAutoFit/>
          </a:bodyPr>
          <a:lstStyle/>
          <a:p>
            <a:pPr algn="just" rtl="1">
              <a:lnSpc>
                <a:spcPct val="250000"/>
              </a:lnSpc>
            </a:pPr>
            <a:endParaRPr lang="ar-EG" sz="1600" dirty="0" smtClean="0">
              <a:latin typeface="Alexandria" pitchFamily="2" charset="-78"/>
              <a:cs typeface="Alexandria" pitchFamily="2" charset="-78"/>
            </a:endParaRPr>
          </a:p>
          <a:p>
            <a:pPr algn="just" rtl="1">
              <a:lnSpc>
                <a:spcPct val="250000"/>
              </a:lnSpc>
            </a:pPr>
            <a:r>
              <a:rPr lang="ar-EG" sz="1600" dirty="0" smtClean="0">
                <a:latin typeface="Alexandria" pitchFamily="2" charset="-78"/>
                <a:cs typeface="Alexandria" pitchFamily="2" charset="-78"/>
              </a:rPr>
              <a:t>وهؤلاء هم: </a:t>
            </a:r>
          </a:p>
          <a:p>
            <a:pPr algn="just" rtl="1">
              <a:lnSpc>
                <a:spcPct val="250000"/>
              </a:lnSpc>
            </a:pPr>
            <a:r>
              <a:rPr lang="ar-EG" sz="1600" b="1" dirty="0" smtClean="0">
                <a:latin typeface="Alexandria" pitchFamily="2" charset="-78"/>
                <a:cs typeface="Alexandria" pitchFamily="2" charset="-78"/>
              </a:rPr>
              <a:t>1- المؤدون </a:t>
            </a:r>
          </a:p>
          <a:p>
            <a:pPr algn="just" rtl="1">
              <a:lnSpc>
                <a:spcPct val="250000"/>
              </a:lnSpc>
            </a:pPr>
            <a:r>
              <a:rPr lang="ar-EG" sz="1600" b="1" dirty="0" smtClean="0">
                <a:latin typeface="Alexandria" pitchFamily="2" charset="-78"/>
                <a:cs typeface="Alexandria" pitchFamily="2" charset="-78"/>
              </a:rPr>
              <a:t>2- منتجو التسجيلات الصوتية </a:t>
            </a:r>
          </a:p>
          <a:p>
            <a:pPr algn="just" rtl="1">
              <a:lnSpc>
                <a:spcPct val="250000"/>
              </a:lnSpc>
            </a:pPr>
            <a:r>
              <a:rPr lang="ar-EG" sz="1600" b="1" dirty="0" smtClean="0">
                <a:latin typeface="Alexandria" pitchFamily="2" charset="-78"/>
                <a:cs typeface="Alexandria" pitchFamily="2" charset="-78"/>
              </a:rPr>
              <a:t>3- هيئات الإذاعة </a:t>
            </a:r>
          </a:p>
          <a:p>
            <a:pPr algn="just" rtl="1">
              <a:lnSpc>
                <a:spcPct val="250000"/>
              </a:lnSpc>
            </a:pPr>
            <a:endParaRPr lang="ar-EG" sz="1600" b="1" u="sng" dirty="0" smtClean="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a:p>
            <a:pPr algn="just" rtl="1">
              <a:lnSpc>
                <a:spcPct val="200000"/>
              </a:lnSpc>
            </a:pPr>
            <a:endParaRPr lang="ar-EG"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50383"/>
    </mc:Choice>
    <mc:Fallback xmlns="">
      <p:transition advTm="5038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3908762"/>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وقد وضعت اتفاقية روما لعام 1961 حماية خاصة لهؤلاء، نظرا للطبيعة الخاصة للأعمال التي يقومون بها، والتي تختلف عن عمل المؤلف ذاته، وإن كانت مرتبطة بالمصنف.</a:t>
            </a:r>
          </a:p>
          <a:p>
            <a:pPr algn="just" rtl="1">
              <a:lnSpc>
                <a:spcPct val="200000"/>
              </a:lnSpc>
            </a:pPr>
            <a:r>
              <a:rPr lang="ar-EG" sz="1600" dirty="0" smtClean="0">
                <a:solidFill>
                  <a:srgbClr val="2D3956"/>
                </a:solidFill>
                <a:latin typeface="Alexandria" pitchFamily="2" charset="-78"/>
                <a:cs typeface="Alexandria" pitchFamily="2" charset="-78"/>
              </a:rPr>
              <a:t>وقد تأثرت القوانين الوطنية بهذه الأحكام عندما قامت بتنظيم الحقوق المجاورة.</a:t>
            </a:r>
          </a:p>
          <a:p>
            <a:pPr algn="ctr"/>
            <a:endParaRPr lang="ar-EG" sz="2000" b="1"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ونتناول التعريف بالفئات </a:t>
            </a:r>
            <a:r>
              <a:rPr lang="ar-EG" sz="1600" dirty="0" smtClean="0">
                <a:solidFill>
                  <a:srgbClr val="2D3956"/>
                </a:solidFill>
                <a:latin typeface="Alexandria" pitchFamily="2" charset="-78"/>
                <a:cs typeface="Alexandria" pitchFamily="2" charset="-78"/>
              </a:rPr>
              <a:t>الثلاث </a:t>
            </a:r>
            <a:r>
              <a:rPr lang="ar-EG" sz="1600" dirty="0">
                <a:solidFill>
                  <a:srgbClr val="2D3956"/>
                </a:solidFill>
                <a:latin typeface="Alexandria" pitchFamily="2" charset="-78"/>
                <a:cs typeface="Alexandria" pitchFamily="2" charset="-78"/>
              </a:rPr>
              <a:t>المذكورة على التالي:</a:t>
            </a:r>
          </a:p>
          <a:p>
            <a:pPr algn="ctr" rtl="1"/>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13290"/>
    </mc:Choice>
    <mc:Fallback xmlns="">
      <p:transition spd="slow" advTm="11329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54626" y="1344790"/>
            <a:ext cx="7682317" cy="4149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dirty="0" smtClean="0">
              <a:solidFill>
                <a:schemeClr val="tx1"/>
              </a:solidFill>
              <a:latin typeface="Alexandria" pitchFamily="2" charset="-78"/>
              <a:cs typeface="Alexandria" pitchFamily="2" charset="-78"/>
            </a:endParaRPr>
          </a:p>
          <a:p>
            <a:pPr algn="ctr" rtl="1">
              <a:lnSpc>
                <a:spcPct val="200000"/>
              </a:lnSpc>
            </a:pPr>
            <a:endParaRPr lang="ar-EG" b="1" dirty="0" smtClean="0">
              <a:solidFill>
                <a:schemeClr val="tx1"/>
              </a:solidFill>
              <a:latin typeface="Alexandria" pitchFamily="2" charset="-78"/>
              <a:cs typeface="Alexandria" pitchFamily="2" charset="-78"/>
            </a:endParaRPr>
          </a:p>
          <a:p>
            <a:pPr algn="ctr" rtl="1">
              <a:lnSpc>
                <a:spcPct val="200000"/>
              </a:lnSpc>
            </a:pPr>
            <a:r>
              <a:rPr lang="ar-EG" b="1" dirty="0" smtClean="0">
                <a:solidFill>
                  <a:schemeClr val="tx1"/>
                </a:solidFill>
                <a:latin typeface="Alexandria" pitchFamily="2" charset="-78"/>
                <a:cs typeface="Alexandria" pitchFamily="2" charset="-78"/>
              </a:rPr>
              <a:t>1- </a:t>
            </a:r>
            <a:r>
              <a:rPr lang="ar-EG" b="1" dirty="0">
                <a:solidFill>
                  <a:schemeClr val="tx1"/>
                </a:solidFill>
                <a:latin typeface="Alexandria" pitchFamily="2" charset="-78"/>
                <a:cs typeface="Alexandria" pitchFamily="2" charset="-78"/>
              </a:rPr>
              <a:t>المؤدون</a:t>
            </a: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r>
              <a:rPr lang="ar-EG" dirty="0" smtClean="0">
                <a:solidFill>
                  <a:schemeClr val="tx1"/>
                </a:solidFill>
                <a:latin typeface="Alexandria" pitchFamily="2" charset="-78"/>
                <a:cs typeface="Alexandria" pitchFamily="2" charset="-78"/>
              </a:rPr>
              <a:t>عرف </a:t>
            </a:r>
            <a:r>
              <a:rPr lang="ar-EG" dirty="0">
                <a:solidFill>
                  <a:schemeClr val="tx1"/>
                </a:solidFill>
                <a:latin typeface="Alexandria" pitchFamily="2" charset="-78"/>
                <a:cs typeface="Alexandria" pitchFamily="2" charset="-78"/>
              </a:rPr>
              <a:t>قانون حماية الملكية الفكرية المصرى , فنانى الاداء فى المادة 138-12 بأنهم " الأشخاص الذين يمثلون أو يغنون أو يلقون أو ينشدون أو يعزفون أو يرقصون في مصنفات أدبية أو فنية  محمية طبقا لأحكام هذا القانون أو آلت إلى الملك العام , أو يؤدون فيها بصورة أو بأخرى بما في ذلك التعبيرات الفلكلورية " </a:t>
            </a:r>
            <a:endParaRPr lang="ar-EG" dirty="0" smtClean="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smtClean="0">
              <a:solidFill>
                <a:schemeClr val="tx1"/>
              </a:solidFill>
              <a:latin typeface="Alexandria" pitchFamily="2" charset="-78"/>
              <a:cs typeface="Alexandria" pitchFamily="2" charset="-78"/>
            </a:endParaRPr>
          </a:p>
          <a:p>
            <a:pPr algn="just" rtl="1">
              <a:lnSpc>
                <a:spcPct val="200000"/>
              </a:lnSpc>
            </a:pPr>
            <a:r>
              <a:rPr lang="ar-EG" u="sng" dirty="0" smtClean="0">
                <a:solidFill>
                  <a:schemeClr val="tx1"/>
                </a:solidFill>
                <a:latin typeface="Alexandria" pitchFamily="2" charset="-78"/>
                <a:cs typeface="Alexandria" pitchFamily="2" charset="-78"/>
              </a:rPr>
              <a:t> </a:t>
            </a:r>
            <a:endParaRPr lang="ar-EG" u="sn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54100"/>
    </mc:Choice>
    <mc:Fallback xmlns="">
      <p:transition spd="slow" advTm="154100"/>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531867" y="1492808"/>
            <a:ext cx="4634873" cy="3416320"/>
          </a:xfrm>
          <a:prstGeom prst="rect">
            <a:avLst/>
          </a:prstGeom>
          <a:noFill/>
        </p:spPr>
        <p:txBody>
          <a:bodyPr wrap="square" rtlCol="0">
            <a:spAutoFit/>
          </a:bodyPr>
          <a:lstStyle/>
          <a:p>
            <a:pPr algn="r">
              <a:lnSpc>
                <a:spcPct val="250000"/>
              </a:lnSpc>
            </a:pPr>
            <a:endParaRPr lang="ar-EG" sz="1600" dirty="0" smtClean="0">
              <a:solidFill>
                <a:srgbClr val="2D3956"/>
              </a:solidFill>
              <a:latin typeface="Alexandria" pitchFamily="2" charset="-78"/>
              <a:cs typeface="Alexandria" pitchFamily="2" charset="-78"/>
            </a:endParaRPr>
          </a:p>
          <a:p>
            <a:pPr algn="r">
              <a:lnSpc>
                <a:spcPct val="250000"/>
              </a:lnSpc>
            </a:pPr>
            <a:r>
              <a:rPr lang="ar-EG" sz="1600" dirty="0" smtClean="0">
                <a:solidFill>
                  <a:srgbClr val="2D3956"/>
                </a:solidFill>
                <a:latin typeface="Alexandria" pitchFamily="2" charset="-78"/>
                <a:cs typeface="Alexandria" pitchFamily="2" charset="-78"/>
              </a:rPr>
              <a:t>وقد عرفت المادة الأولى من نظام حماية حق المؤلف السعودي فناني الأداء بنفس التعريف الوارد في القانون المصري. </a:t>
            </a:r>
            <a:endParaRPr lang="ar-EG" sz="1600" dirty="0">
              <a:solidFill>
                <a:srgbClr val="2D3956"/>
              </a:solidFill>
              <a:latin typeface="Alexandria" pitchFamily="2" charset="-78"/>
              <a:cs typeface="Alexandria" pitchFamily="2" charset="-78"/>
            </a:endParaRPr>
          </a:p>
          <a:p>
            <a:pPr algn="r"/>
            <a:endParaRPr lang="ar-EG" sz="1600"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06891" y="1380336"/>
            <a:ext cx="4078577" cy="4078577"/>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8482"/>
    </mc:Choice>
    <mc:Fallback xmlns="">
      <p:transition spd="slow" advTm="1848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333001"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198347" y="1663868"/>
            <a:ext cx="5389441" cy="3170099"/>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وهو التعريف المنصوص عليه في </a:t>
            </a:r>
            <a:r>
              <a:rPr lang="ar-EG" sz="1600" dirty="0" smtClean="0">
                <a:solidFill>
                  <a:srgbClr val="2D3956"/>
                </a:solidFill>
                <a:latin typeface="Alexandria" pitchFamily="2" charset="-78"/>
                <a:cs typeface="Alexandria" pitchFamily="2" charset="-78"/>
              </a:rPr>
              <a:t>اتفاقية </a:t>
            </a:r>
            <a:r>
              <a:rPr lang="ar-EG" sz="1600" dirty="0">
                <a:solidFill>
                  <a:srgbClr val="2D3956"/>
                </a:solidFill>
                <a:latin typeface="Alexandria" pitchFamily="2" charset="-78"/>
                <a:cs typeface="Alexandria" pitchFamily="2" charset="-78"/>
              </a:rPr>
              <a:t>الويبو بشأن الأداء والتسجيل </a:t>
            </a:r>
            <a:r>
              <a:rPr lang="ar-EG" sz="1600" dirty="0" smtClean="0">
                <a:solidFill>
                  <a:srgbClr val="2D3956"/>
                </a:solidFill>
                <a:latin typeface="Alexandria" pitchFamily="2" charset="-78"/>
                <a:cs typeface="Alexandria" pitchFamily="2" charset="-78"/>
              </a:rPr>
              <a:t>الصوتى  لعام </a:t>
            </a:r>
            <a:r>
              <a:rPr lang="ar-EG" sz="1600" dirty="0">
                <a:solidFill>
                  <a:srgbClr val="2D3956"/>
                </a:solidFill>
                <a:latin typeface="Alexandria" pitchFamily="2" charset="-78"/>
                <a:cs typeface="Alexandria" pitchFamily="2" charset="-78"/>
              </a:rPr>
              <a:t>1996 م , المادة الثانية الفقرة (أ) منها  , وكذلك التعريف الوارد فى المادة 3 الفقرة (أ) من اتفاقية روما عام 1961 م , الخاصة بحماية فنانى الاداء ومنتجى التسجيلات الصوتية وهيئات الإذاعة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482219" y="1396392"/>
            <a:ext cx="3566910" cy="3803271"/>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42185"/>
    </mc:Choice>
    <mc:Fallback xmlns="">
      <p:transition spd="slow" advTm="4218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55933" y="1710670"/>
            <a:ext cx="5232764" cy="4093428"/>
          </a:xfrm>
          <a:prstGeom prst="rect">
            <a:avLst/>
          </a:prstGeom>
          <a:noFill/>
        </p:spPr>
        <p:txBody>
          <a:bodyPr wrap="square" rtlCol="0">
            <a:spAutoFit/>
          </a:bodyPr>
          <a:lstStyle/>
          <a:p>
            <a:pPr algn="ctr" rtl="1">
              <a:lnSpc>
                <a:spcPct val="200000"/>
              </a:lnSpc>
            </a:pPr>
            <a:r>
              <a:rPr lang="ar-EG" b="1" u="sng" dirty="0" smtClean="0">
                <a:solidFill>
                  <a:srgbClr val="2D3956"/>
                </a:solidFill>
                <a:latin typeface="Alexandria" pitchFamily="2" charset="-78"/>
                <a:cs typeface="Alexandria" pitchFamily="2" charset="-78"/>
              </a:rPr>
              <a:t>2-منتجو التسجيلات الصوتية</a:t>
            </a:r>
          </a:p>
          <a:p>
            <a:pPr algn="just" rtl="1">
              <a:lnSpc>
                <a:spcPct val="200000"/>
              </a:lnSpc>
            </a:pPr>
            <a:r>
              <a:rPr lang="ar-EG" sz="1600" dirty="0">
                <a:solidFill>
                  <a:srgbClr val="2D3956"/>
                </a:solidFill>
                <a:latin typeface="Alexandria" pitchFamily="2" charset="-78"/>
                <a:cs typeface="Alexandria" pitchFamily="2" charset="-78"/>
              </a:rPr>
              <a:t>عرف قانون الملكية الفكرية المصرى منتج التسجيل الصوتى , فى المادة 138 -13  بأنه " الشخص الطبيعى أو الاعتبارى الذى يسجل لأول مرة مصنفا تسجيلا صوتيا أو أداء لأحد فنانى الاداء، وذلك دون تثبيت الاصوات على الصورة فى إطار إعداد مصنف سمعى بصرى "</a:t>
            </a:r>
            <a:endParaRPr lang="ar-EG" sz="1600" dirty="0" smtClean="0">
              <a:solidFill>
                <a:srgbClr val="2D3956"/>
              </a:solidFill>
              <a:latin typeface="Alexandria" pitchFamily="2" charset="-78"/>
              <a:cs typeface="Alexandria" pitchFamily="2" charset="-78"/>
            </a:endParaRPr>
          </a:p>
          <a:p>
            <a:pPr algn="just" rtl="1">
              <a:lnSpc>
                <a:spcPct val="150000"/>
              </a:lnSpc>
            </a:pP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89644"/>
    </mc:Choice>
    <mc:Fallback xmlns="">
      <p:transition spd="slow" advTm="89644"/>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152425"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74017"/>
            <a:ext cx="6894647" cy="1989647"/>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وقد </a:t>
            </a:r>
            <a:r>
              <a:rPr lang="ar-EG" sz="1600" dirty="0">
                <a:solidFill>
                  <a:srgbClr val="2D3956"/>
                </a:solidFill>
                <a:latin typeface="Alexandria" pitchFamily="2" charset="-78"/>
                <a:cs typeface="Alexandria" pitchFamily="2" charset="-78"/>
              </a:rPr>
              <a:t>عرفته أيضا معاهدة الويبو بشأن الأداء والتسجيل الصوتى , عام </a:t>
            </a:r>
            <a:r>
              <a:rPr lang="ar-EG" sz="1600" dirty="0" smtClean="0">
                <a:solidFill>
                  <a:srgbClr val="2D3956"/>
                </a:solidFill>
                <a:latin typeface="Alexandria" pitchFamily="2" charset="-78"/>
                <a:cs typeface="Alexandria" pitchFamily="2" charset="-78"/>
              </a:rPr>
              <a:t>1996م </a:t>
            </a:r>
            <a:r>
              <a:rPr lang="ar-EG" sz="1600" dirty="0">
                <a:solidFill>
                  <a:srgbClr val="2D3956"/>
                </a:solidFill>
                <a:latin typeface="Alexandria" pitchFamily="2" charset="-78"/>
                <a:cs typeface="Alexandria" pitchFamily="2" charset="-78"/>
              </a:rPr>
              <a:t>, بأنه " الشخص الطبيعى أو المعنوى الذى يتم بمبادرة منه وبمسئوليته تثبيت الأصوات التى تكون منها الأداء أو غيرها من الأصوات أو تثبيت أى تمثيل للأصوات لأول مرة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63524"/>
    </mc:Choice>
    <mc:Fallback xmlns="">
      <p:transition spd="slow" advTm="6352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49341" y="157129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697290"/>
            <a:ext cx="8363292" cy="6001643"/>
          </a:xfrm>
          <a:prstGeom prst="rect">
            <a:avLst/>
          </a:prstGeom>
          <a:noFill/>
        </p:spPr>
        <p:txBody>
          <a:bodyPr wrap="square" rtlCol="0">
            <a:spAutoFit/>
          </a:bodyPr>
          <a:lstStyle/>
          <a:p>
            <a:pPr algn="ctr">
              <a:lnSpc>
                <a:spcPct val="200000"/>
              </a:lnSpc>
            </a:pPr>
            <a:r>
              <a:rPr lang="ar-EG" sz="1600" b="1" u="sng" dirty="0" smtClean="0">
                <a:solidFill>
                  <a:srgbClr val="2D3956"/>
                </a:solidFill>
                <a:latin typeface="Alexandria" pitchFamily="2" charset="-78"/>
                <a:cs typeface="Alexandria" pitchFamily="2" charset="-78"/>
              </a:rPr>
              <a:t> 3- هيئات الإذاعة</a:t>
            </a:r>
          </a:p>
          <a:p>
            <a:pPr algn="ctr">
              <a:lnSpc>
                <a:spcPct val="200000"/>
              </a:lnSpc>
            </a:pP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عرفها أيضا قانون الملكية الفكرية المصرى فى المادة </a:t>
            </a:r>
            <a:r>
              <a:rPr lang="ar-EG" sz="1600" dirty="0" smtClean="0">
                <a:solidFill>
                  <a:srgbClr val="2D3956"/>
                </a:solidFill>
                <a:latin typeface="Alexandria" pitchFamily="2" charset="-78"/>
                <a:cs typeface="Alexandria" pitchFamily="2" charset="-78"/>
              </a:rPr>
              <a:t>138 – 17 بأنها </a:t>
            </a:r>
            <a:r>
              <a:rPr lang="ar-EG" sz="1600" dirty="0">
                <a:solidFill>
                  <a:srgbClr val="2D3956"/>
                </a:solidFill>
                <a:latin typeface="Alexandria" pitchFamily="2" charset="-78"/>
                <a:cs typeface="Alexandria" pitchFamily="2" charset="-78"/>
              </a:rPr>
              <a:t>" كل شخص او جهة منوط بها أو مسئولة عن البث الاذاعى اللاسلكى السمعى أو السمعى البصرى" </a:t>
            </a: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ولم يعرفها نظام حماية حقوق المؤلف السعودي، وقد ورد في اللائحة التنفيذية للقانون تعريف الإذاعة فقط، حيث عرفتها في المادة الأولى بأنها: بث مصنف أو أداء أو تسجيل صوتي أو بصري للجمهور بالطرق السلكية أو اللاسلكية أو أي وسيلة ناقلة لكي يستقبلها الجمهور، بما في ذلك البث بالأقمار الصناعية. </a:t>
            </a: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ar-EG" sz="1600" dirty="0" smtClean="0">
              <a:solidFill>
                <a:srgbClr val="2D3956"/>
              </a:solidFill>
              <a:latin typeface="Alexandria" pitchFamily="2" charset="-78"/>
              <a:cs typeface="Alexandria" pitchFamily="2" charset="-78"/>
            </a:endParaRP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38201"/>
    </mc:Choice>
    <mc:Fallback xmlns="">
      <p:transition spd="slow" advTm="13820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13215" y="130270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ثانيا: </a:t>
            </a:r>
            <a:r>
              <a:rPr lang="ar-EG" dirty="0" smtClean="0">
                <a:solidFill>
                  <a:prstClr val="white"/>
                </a:solidFill>
              </a:rPr>
              <a:t>مضمون </a:t>
            </a:r>
            <a:r>
              <a:rPr lang="ar-EG" dirty="0">
                <a:solidFill>
                  <a:prstClr val="white"/>
                </a:solidFill>
              </a:rPr>
              <a:t>الحقوق المجاورة</a:t>
            </a:r>
          </a:p>
        </p:txBody>
      </p:sp>
      <p:sp>
        <p:nvSpPr>
          <p:cNvPr id="24" name="TextBox 23"/>
          <p:cNvSpPr txBox="1"/>
          <p:nvPr/>
        </p:nvSpPr>
        <p:spPr>
          <a:xfrm>
            <a:off x="1228100" y="1488574"/>
            <a:ext cx="8363089" cy="4893647"/>
          </a:xfrm>
          <a:prstGeom prst="rect">
            <a:avLst/>
          </a:prstGeom>
          <a:noFill/>
        </p:spPr>
        <p:txBody>
          <a:bodyPr wrap="square" rtlCol="0">
            <a:spAutoFit/>
          </a:bodyPr>
          <a:lstStyle/>
          <a:p>
            <a:pPr lvl="0" algn="ctr" rtl="1">
              <a:lnSpc>
                <a:spcPct val="150000"/>
              </a:lnSpc>
            </a:pPr>
            <a:r>
              <a:rPr lang="ar-EG" sz="1600" b="1" u="sng" dirty="0" smtClean="0">
                <a:solidFill>
                  <a:srgbClr val="2D3956"/>
                </a:solidFill>
                <a:latin typeface="Alexandria" pitchFamily="2" charset="-78"/>
                <a:cs typeface="Alexandria" pitchFamily="2" charset="-78"/>
              </a:rPr>
              <a:t>ثانيا</a:t>
            </a:r>
            <a:r>
              <a:rPr lang="ar-EG" sz="1600" b="1" u="sng" dirty="0">
                <a:solidFill>
                  <a:srgbClr val="2D3956"/>
                </a:solidFill>
                <a:latin typeface="Alexandria" pitchFamily="2" charset="-78"/>
                <a:cs typeface="Alexandria" pitchFamily="2" charset="-78"/>
              </a:rPr>
              <a:t>: مضمون الحقوق </a:t>
            </a:r>
            <a:r>
              <a:rPr lang="ar-EG" sz="1600" b="1" u="sng" dirty="0" smtClean="0">
                <a:solidFill>
                  <a:srgbClr val="2D3956"/>
                </a:solidFill>
                <a:latin typeface="Alexandria" pitchFamily="2" charset="-78"/>
                <a:cs typeface="Alexandria" pitchFamily="2" charset="-78"/>
              </a:rPr>
              <a:t>المجاورة</a:t>
            </a:r>
          </a:p>
          <a:p>
            <a:pPr lvl="0" algn="ctr" rtl="1">
              <a:lnSpc>
                <a:spcPct val="150000"/>
              </a:lnSpc>
            </a:pPr>
            <a:endParaRPr lang="ar-EG" sz="1600" dirty="0">
              <a:solidFill>
                <a:srgbClr val="2D3956"/>
              </a:solidFill>
              <a:latin typeface="Alexandria" pitchFamily="2" charset="-78"/>
              <a:cs typeface="Alexandria" pitchFamily="2" charset="-78"/>
            </a:endParaRPr>
          </a:p>
          <a:p>
            <a:pPr lvl="0" algn="r" rtl="1">
              <a:lnSpc>
                <a:spcPct val="150000"/>
              </a:lnSpc>
            </a:pPr>
            <a:r>
              <a:rPr lang="ar-EG" sz="1600" dirty="0" smtClean="0">
                <a:solidFill>
                  <a:srgbClr val="2D3956"/>
                </a:solidFill>
                <a:latin typeface="Alexandria" pitchFamily="2" charset="-78"/>
                <a:cs typeface="Alexandria" pitchFamily="2" charset="-78"/>
              </a:rPr>
              <a:t>يتمتع أصحاب الحقوق المجاورة بنوعين من الحقوق، كما في حالة حق المؤلف، وهي حقوق أدبية وحقوق مالية؛ ونتناول ذلك في نقطتين على النحو التالي: </a:t>
            </a:r>
          </a:p>
          <a:p>
            <a:pPr lvl="0" algn="r" rtl="1">
              <a:lnSpc>
                <a:spcPct val="150000"/>
              </a:lnSpc>
            </a:pPr>
            <a:endParaRPr lang="ar-EG" sz="1600" dirty="0" smtClean="0">
              <a:solidFill>
                <a:srgbClr val="2D3956"/>
              </a:solidFill>
              <a:latin typeface="Alexandria" pitchFamily="2" charset="-78"/>
              <a:cs typeface="Alexandria" pitchFamily="2" charset="-78"/>
            </a:endParaRPr>
          </a:p>
          <a:p>
            <a:pPr lvl="0" algn="r" rtl="1">
              <a:lnSpc>
                <a:spcPct val="150000"/>
              </a:lnSpc>
            </a:pPr>
            <a:r>
              <a:rPr lang="ar-EG" sz="1600" dirty="0">
                <a:solidFill>
                  <a:srgbClr val="2D3956"/>
                </a:solidFill>
                <a:latin typeface="Alexandria" pitchFamily="2" charset="-78"/>
                <a:cs typeface="Alexandria" pitchFamily="2" charset="-78"/>
              </a:rPr>
              <a:t>1- الحقوق الأدبية لفنانى الأداء ومنتجى التسجيلات الصوتية وهيئات </a:t>
            </a:r>
            <a:r>
              <a:rPr lang="ar-EG" sz="1600" dirty="0" smtClean="0">
                <a:solidFill>
                  <a:srgbClr val="2D3956"/>
                </a:solidFill>
                <a:latin typeface="Alexandria" pitchFamily="2" charset="-78"/>
                <a:cs typeface="Alexandria" pitchFamily="2" charset="-78"/>
              </a:rPr>
              <a:t>الإذاعة</a:t>
            </a:r>
          </a:p>
          <a:p>
            <a:pPr lvl="0" algn="r" rtl="1">
              <a:lnSpc>
                <a:spcPct val="150000"/>
              </a:lnSpc>
            </a:pPr>
            <a:endParaRPr lang="ar-EG" sz="1600" dirty="0" smtClean="0">
              <a:solidFill>
                <a:srgbClr val="2D3956"/>
              </a:solidFill>
              <a:latin typeface="Alexandria" pitchFamily="2" charset="-78"/>
              <a:cs typeface="Alexandria" pitchFamily="2" charset="-78"/>
            </a:endParaRPr>
          </a:p>
          <a:p>
            <a:pPr lvl="0" algn="r" rtl="1">
              <a:lnSpc>
                <a:spcPct val="150000"/>
              </a:lnSpc>
            </a:pPr>
            <a:r>
              <a:rPr lang="ar-EG" sz="1600" dirty="0" smtClean="0">
                <a:solidFill>
                  <a:srgbClr val="2D3956"/>
                </a:solidFill>
                <a:latin typeface="Alexandria" pitchFamily="2" charset="-78"/>
                <a:cs typeface="Alexandria" pitchFamily="2" charset="-78"/>
              </a:rPr>
              <a:t>2- الحقوق المالية لفناني الأداء ومنتجي التسجيلات الصوتية وهيئات الإذاعة</a:t>
            </a:r>
          </a:p>
          <a:p>
            <a:pPr lvl="0" algn="ctr" rtl="1">
              <a:lnSpc>
                <a:spcPct val="150000"/>
              </a:lnSpc>
            </a:pPr>
            <a:endParaRPr lang="ar-EG" sz="1600" dirty="0">
              <a:solidFill>
                <a:srgbClr val="2D3956"/>
              </a:solidFill>
              <a:latin typeface="Alexandria" pitchFamily="2" charset="-78"/>
              <a:cs typeface="Alexandria" pitchFamily="2" charset="-78"/>
            </a:endParaRPr>
          </a:p>
          <a:p>
            <a:pPr lvl="0" algn="ctr" rtl="1">
              <a:lnSpc>
                <a:spcPct val="150000"/>
              </a:lnSpc>
            </a:pPr>
            <a:endParaRPr lang="ar-EG" sz="1600" dirty="0" smtClean="0">
              <a:solidFill>
                <a:srgbClr val="2D3956"/>
              </a:solidFill>
              <a:latin typeface="Alexandria" pitchFamily="2" charset="-78"/>
              <a:cs typeface="Alexandria" pitchFamily="2" charset="-78"/>
            </a:endParaRPr>
          </a:p>
          <a:p>
            <a:pPr lvl="0" algn="ctr" rtl="1">
              <a:lnSpc>
                <a:spcPct val="150000"/>
              </a:lnSpc>
            </a:pPr>
            <a:endParaRPr lang="ar-EG" sz="1600" dirty="0">
              <a:solidFill>
                <a:srgbClr val="2D3956"/>
              </a:solidFill>
              <a:latin typeface="Alexandria" pitchFamily="2" charset="-78"/>
              <a:cs typeface="Alexandria" pitchFamily="2" charset="-78"/>
            </a:endParaRPr>
          </a:p>
          <a:p>
            <a:pPr lvl="0" algn="ctr" rtl="1">
              <a:lnSpc>
                <a:spcPct val="150000"/>
              </a:lnSpc>
            </a:pPr>
            <a:endParaRPr lang="ar-EG" sz="1600" dirty="0" smtClean="0">
              <a:solidFill>
                <a:srgbClr val="2D3956"/>
              </a:solidFill>
              <a:latin typeface="Alexandria" pitchFamily="2" charset="-78"/>
              <a:cs typeface="Alexandria" pitchFamily="2" charset="-78"/>
            </a:endParaRPr>
          </a:p>
          <a:p>
            <a:pPr lvl="0" algn="ctr"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52285"/>
    </mc:Choice>
    <mc:Fallback xmlns="">
      <p:transition spd="slow" advTm="152285"/>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1277" y="1203579"/>
            <a:ext cx="8296977" cy="3046988"/>
          </a:xfrm>
          <a:prstGeom prst="rect">
            <a:avLst/>
          </a:prstGeom>
          <a:noFill/>
        </p:spPr>
        <p:txBody>
          <a:bodyPr wrap="square" rtlCol="0">
            <a:spAutoFit/>
          </a:bodyPr>
          <a:lstStyle/>
          <a:p>
            <a:pPr algn="ctr" rtl="1">
              <a:lnSpc>
                <a:spcPct val="200000"/>
              </a:lnSpc>
            </a:pPr>
            <a:r>
              <a:rPr lang="ar-EG" sz="1600" b="1" dirty="0" smtClean="0">
                <a:solidFill>
                  <a:srgbClr val="2D3956"/>
                </a:solidFill>
                <a:latin typeface="Alexandria" pitchFamily="2" charset="-78"/>
                <a:cs typeface="Alexandria" pitchFamily="2" charset="-78"/>
              </a:rPr>
              <a:t>1- </a:t>
            </a:r>
            <a:r>
              <a:rPr lang="ar-EG" sz="1600" b="1" dirty="0">
                <a:solidFill>
                  <a:srgbClr val="2D3956"/>
                </a:solidFill>
                <a:latin typeface="Alexandria" pitchFamily="2" charset="-78"/>
                <a:cs typeface="Alexandria" pitchFamily="2" charset="-78"/>
              </a:rPr>
              <a:t>الحقوق الأدبية لفنانى الأداء ومنتجى التسجيلات الصوتية وهيئات </a:t>
            </a:r>
            <a:r>
              <a:rPr lang="ar-EG" sz="1600" b="1" dirty="0" smtClean="0">
                <a:solidFill>
                  <a:srgbClr val="2D3956"/>
                </a:solidFill>
                <a:latin typeface="Alexandria" pitchFamily="2" charset="-78"/>
                <a:cs typeface="Alexandria" pitchFamily="2" charset="-78"/>
              </a:rPr>
              <a:t>الإذاعة</a:t>
            </a:r>
          </a:p>
          <a:p>
            <a:pPr algn="r" rtl="1">
              <a:lnSpc>
                <a:spcPct val="200000"/>
              </a:lnSpc>
            </a:pPr>
            <a:r>
              <a:rPr lang="ar-EG" sz="1600" dirty="0">
                <a:solidFill>
                  <a:srgbClr val="2D3956"/>
                </a:solidFill>
                <a:latin typeface="Alexandria" pitchFamily="2" charset="-78"/>
                <a:cs typeface="Alexandria" pitchFamily="2" charset="-78"/>
              </a:rPr>
              <a:t>لم </a:t>
            </a:r>
            <a:r>
              <a:rPr lang="ar-EG" sz="1600" dirty="0" smtClean="0">
                <a:solidFill>
                  <a:srgbClr val="2D3956"/>
                </a:solidFill>
                <a:latin typeface="Alexandria" pitchFamily="2" charset="-78"/>
                <a:cs typeface="Alexandria" pitchFamily="2" charset="-78"/>
              </a:rPr>
              <a:t>يتضمن قانون </a:t>
            </a:r>
            <a:r>
              <a:rPr lang="ar-EG" sz="1600" dirty="0">
                <a:solidFill>
                  <a:srgbClr val="2D3956"/>
                </a:solidFill>
                <a:latin typeface="Alexandria" pitchFamily="2" charset="-78"/>
                <a:cs typeface="Alexandria" pitchFamily="2" charset="-78"/>
              </a:rPr>
              <a:t>حماية الملكية الفكرية المصرى , وكذلك الفرنسى , ومعاهدة وايبو 1996 م بشأن الأداء والتسجيل , </a:t>
            </a:r>
            <a:r>
              <a:rPr lang="ar-EG" sz="1600" dirty="0" smtClean="0">
                <a:solidFill>
                  <a:srgbClr val="2D3956"/>
                </a:solidFill>
                <a:latin typeface="Alexandria" pitchFamily="2" charset="-78"/>
                <a:cs typeface="Alexandria" pitchFamily="2" charset="-78"/>
              </a:rPr>
              <a:t>نصوص </a:t>
            </a:r>
            <a:r>
              <a:rPr lang="ar-EG" sz="1600" dirty="0">
                <a:solidFill>
                  <a:srgbClr val="2D3956"/>
                </a:solidFill>
                <a:latin typeface="Alexandria" pitchFamily="2" charset="-78"/>
                <a:cs typeface="Alexandria" pitchFamily="2" charset="-78"/>
              </a:rPr>
              <a:t>تتعلق بالجانب الادبى للحقوق المجاورة , فيما عدا فنانو الاداء </a:t>
            </a:r>
            <a:r>
              <a:rPr lang="ar-EG" sz="1600" dirty="0" smtClean="0">
                <a:solidFill>
                  <a:srgbClr val="2D3956"/>
                </a:solidFill>
                <a:latin typeface="Alexandria" pitchFamily="2" charset="-78"/>
                <a:cs typeface="Alexandria" pitchFamily="2" charset="-78"/>
              </a:rPr>
              <a:t>.</a:t>
            </a:r>
          </a:p>
          <a:p>
            <a:pPr algn="r" rtl="1">
              <a:lnSpc>
                <a:spcPct val="200000"/>
              </a:lnSpc>
            </a:pPr>
            <a:r>
              <a:rPr lang="ar-EG" sz="1600" dirty="0" smtClean="0">
                <a:solidFill>
                  <a:srgbClr val="2D3956"/>
                </a:solidFill>
                <a:latin typeface="Alexandria" pitchFamily="2" charset="-78"/>
                <a:cs typeface="Alexandria" pitchFamily="2" charset="-78"/>
              </a:rPr>
              <a:t>كما لم يتضمن النظام السعودي نصوص صريحة تتعلق بذلك.</a:t>
            </a:r>
            <a:endParaRPr lang="ar-EG" sz="1600" dirty="0">
              <a:solidFill>
                <a:srgbClr val="2D3956"/>
              </a:solidFill>
              <a:latin typeface="Alexandria" pitchFamily="2" charset="-78"/>
              <a:cs typeface="Alexandria" pitchFamily="2" charset="-78"/>
            </a:endParaRPr>
          </a:p>
          <a:p>
            <a:pPr algn="just"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68732"/>
    </mc:Choice>
    <mc:Fallback xmlns="">
      <p:transition spd="slow" advTm="6873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587569" y="145621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91328" y="2366196"/>
            <a:ext cx="7084192" cy="2308324"/>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فقد </a:t>
            </a:r>
            <a:r>
              <a:rPr lang="ar-EG" sz="1600" dirty="0">
                <a:solidFill>
                  <a:srgbClr val="2D3956"/>
                </a:solidFill>
                <a:latin typeface="Alexandria" pitchFamily="2" charset="-78"/>
                <a:cs typeface="Alexandria" pitchFamily="2" charset="-78"/>
              </a:rPr>
              <a:t>نص قانون الملكية الفكرية المصرى فى المادة 155 منه على " يتمتع فنانو الأداء وخلفهم العام بحق ادبى ابدى لا يقبل التنازل عنه او التقادم يخولهم ما يلى: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61028"/>
    </mc:Choice>
    <mc:Fallback xmlns="">
      <p:transition spd="slow" advTm="6102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04315" y="2169459"/>
            <a:ext cx="8559661" cy="2389757"/>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1 </a:t>
            </a:r>
            <a:r>
              <a:rPr lang="ar-EG" sz="1600" dirty="0">
                <a:solidFill>
                  <a:srgbClr val="2D3956"/>
                </a:solidFill>
                <a:latin typeface="Alexandria" pitchFamily="2" charset="-78"/>
                <a:cs typeface="Alexandria" pitchFamily="2" charset="-78"/>
              </a:rPr>
              <a:t>ـ الحق فى نسبة الأداء الحى أو المسجل إلى فنانى الأداء على النحو الذى أبدعوه عليه </a:t>
            </a:r>
          </a:p>
          <a:p>
            <a:pPr algn="just" rtl="1">
              <a:lnSpc>
                <a:spcPct val="200000"/>
              </a:lnSpc>
            </a:pPr>
            <a:r>
              <a:rPr lang="ar-EG" sz="1600" dirty="0">
                <a:solidFill>
                  <a:srgbClr val="2D3956"/>
                </a:solidFill>
                <a:latin typeface="Alexandria" pitchFamily="2" charset="-78"/>
                <a:cs typeface="Alexandria" pitchFamily="2" charset="-78"/>
              </a:rPr>
              <a:t>2 ـ الحق فى منع أى تغيير أو تحريف أو تشويه فى أدائهم وتباشر الوزارة المختصة هذا الحق الأدبى فى حالة عدم وجود وارث أو موصى له وذلك بعد انقضاء مدة حماية الحقوق المالية المنصوص عليها فى هذا القانون .</a:t>
            </a:r>
          </a:p>
          <a:p>
            <a:pPr algn="ctr" rtl="1">
              <a:lnSpc>
                <a:spcPct val="1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43098"/>
    </mc:Choice>
    <mc:Fallback xmlns="">
      <p:transition spd="slow" advTm="143098"/>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60321" y="1496670"/>
            <a:ext cx="8838889"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ونصت أيضا فيما يتعلق بهذا الشأن , المادة الخامسة من معاهدة وايبو بشأن الأداء والتسجيل الصوتى عام 1996 م على أنه " بصرف النظر عن الحقوق المالية لفنانى الأداء وحتى بعد انتقال هذه الحقوق فان فنان الاداء يحتفظ , فيما يتعلق بأدائه السمعى الحى أو أدائه المثبت فى تسجيل صوتى , بالحق فى أن يطالب بأن ينسب أداؤة اليه , الا فى الحالات التى يكون فيها الامتناع عن نسب الاداء تملية طريقة الانتفاع بالاداء وله أيضا الحق فى الاعتراض على كل تحريف أو تشوية أو أى تعديل آخر لأدائه يكون ضار بسمعته "  </a:t>
            </a: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45719"/>
    </mc:Choice>
    <mc:Fallback xmlns="">
      <p:transition spd="slow" advTm="145719"/>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81313"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05255" y="1539594"/>
            <a:ext cx="8097865"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وفيما يتعلق بالأداء السمعى البصرى , فقد وقعت </a:t>
            </a:r>
            <a:r>
              <a:rPr lang="ar-EG" sz="1600" dirty="0" smtClean="0">
                <a:solidFill>
                  <a:srgbClr val="2D3956"/>
                </a:solidFill>
                <a:latin typeface="Alexandria" pitchFamily="2" charset="-78"/>
                <a:cs typeface="Alexandria" pitchFamily="2" charset="-78"/>
              </a:rPr>
              <a:t>فى </a:t>
            </a:r>
            <a:r>
              <a:rPr lang="ar-EG" sz="1600" dirty="0">
                <a:solidFill>
                  <a:srgbClr val="2D3956"/>
                </a:solidFill>
                <a:latin typeface="Alexandria" pitchFamily="2" charset="-78"/>
                <a:cs typeface="Alexandria" pitchFamily="2" charset="-78"/>
              </a:rPr>
              <a:t>تاريخ 24 يونيو عام 2012 م , معاهدة فى بكين , بشأن الأداء السمعى البصرى , ونصت المادة 5 منها على الحقوق المعنوية التى يتمتع بها فنانو الأداء بخصوص أدائهم الحى أو ادائهم المثبت ثتبيتا سمعيا بصريا , وهذه الحقوق كتلك المنصوص عليها فى معاهدة الويبو لعام 1996 م بشأن الأداء والتسجيل الصوتى , والفارق أن معاهدة بيجين توفر الحماية لفنانى الاداء على ادائهم المثبت تثبيتا سمعيا بصريا , بينما تركز معاهدة الويبو على الاداء الصوتى فقط ,  أى الاداء المثبت فى تسجيل صوتى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76923"/>
    </mc:Choice>
    <mc:Fallback xmlns="">
      <p:transition spd="slow" advTm="7692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78319"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41207" y="2005890"/>
            <a:ext cx="8219974" cy="2308324"/>
          </a:xfrm>
          <a:prstGeom prst="rect">
            <a:avLst/>
          </a:prstGeom>
          <a:noFill/>
        </p:spPr>
        <p:txBody>
          <a:bodyPr wrap="square" rtlCol="0">
            <a:spAutoFit/>
          </a:bodyPr>
          <a:lstStyle/>
          <a:p>
            <a:pPr algn="r" rtl="1">
              <a:lnSpc>
                <a:spcPct val="200000"/>
              </a:lnSpc>
            </a:pPr>
            <a:endParaRPr lang="ar-EG" sz="1600" dirty="0" smtClean="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ونص </a:t>
            </a:r>
            <a:r>
              <a:rPr lang="ar-EG" sz="1600" dirty="0">
                <a:solidFill>
                  <a:srgbClr val="2D3956"/>
                </a:solidFill>
                <a:latin typeface="Alexandria" pitchFamily="2" charset="-78"/>
                <a:cs typeface="Alexandria" pitchFamily="2" charset="-78"/>
              </a:rPr>
              <a:t>ايضا قانون الملكية الفكرية فى الفرنسى على حق فنان الاداء فى المادة 212-2 , التى تتضمن حق فنانى الأداء فى نسبة الأداء إليهم وكذلك الحق فى احترام أدائهم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ولم ترد مثل هذه النصوص فى اتفاقية روما لعام 1961 م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46816"/>
    </mc:Choice>
    <mc:Fallback xmlns="">
      <p:transition spd="slow" advTm="468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7162" y="1687619"/>
            <a:ext cx="8499107" cy="243143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a:t>
            </a:r>
            <a:endParaRPr lang="ar-EG" sz="1600" dirty="0" smtClean="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ونرى </a:t>
            </a:r>
            <a:r>
              <a:rPr lang="ar-EG" sz="1600" dirty="0">
                <a:solidFill>
                  <a:srgbClr val="2D3956"/>
                </a:solidFill>
                <a:latin typeface="Alexandria" pitchFamily="2" charset="-78"/>
                <a:cs typeface="Alexandria" pitchFamily="2" charset="-78"/>
              </a:rPr>
              <a:t>أن هيئات الاذاعة ومنتجو التسجلات الصوتية يتمتعون بذات الحقوق الادبية التى يتمتع بها فنانى الاداء , والسابق عرضها , فيحق لهم نسبة الجزء الذى يتعلق بهم فى المصنف , وكذلك حقهم فى منع </a:t>
            </a:r>
            <a:r>
              <a:rPr lang="ar-EG" sz="1600" dirty="0" smtClean="0">
                <a:solidFill>
                  <a:srgbClr val="2D3956"/>
                </a:solidFill>
                <a:latin typeface="Alexandria" pitchFamily="2" charset="-78"/>
                <a:cs typeface="Alexandria" pitchFamily="2" charset="-78"/>
              </a:rPr>
              <a:t>أي </a:t>
            </a:r>
            <a:r>
              <a:rPr lang="ar-EG" sz="1600" dirty="0">
                <a:solidFill>
                  <a:srgbClr val="2D3956"/>
                </a:solidFill>
                <a:latin typeface="Alexandria" pitchFamily="2" charset="-78"/>
                <a:cs typeface="Alexandria" pitchFamily="2" charset="-78"/>
              </a:rPr>
              <a:t>تحريف او تشويه أو محو ماقاموا به بشأن المصنف .</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62711"/>
    </mc:Choice>
    <mc:Fallback xmlns="">
      <p:transition spd="slow" advTm="6271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89455" y="1840844"/>
            <a:ext cx="6588785" cy="3046988"/>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و</a:t>
            </a:r>
            <a:r>
              <a:rPr lang="ar-EG" sz="1600" dirty="0" smtClean="0">
                <a:solidFill>
                  <a:srgbClr val="2D3956"/>
                </a:solidFill>
                <a:latin typeface="Alexandria" pitchFamily="2" charset="-78"/>
                <a:cs typeface="Alexandria" pitchFamily="2" charset="-78"/>
              </a:rPr>
              <a:t>كما </a:t>
            </a:r>
            <a:r>
              <a:rPr lang="ar-EG" sz="1600" dirty="0">
                <a:solidFill>
                  <a:srgbClr val="2D3956"/>
                </a:solidFill>
                <a:latin typeface="Alexandria" pitchFamily="2" charset="-78"/>
                <a:cs typeface="Alexandria" pitchFamily="2" charset="-78"/>
              </a:rPr>
              <a:t>سبق القول فان الاتفاقيات الدولية وكذلك التشريعات الوطنية , لم تبين أية حقوق أدبية فى هذا الاطار إلا لفنانى الأداء فقط , </a:t>
            </a:r>
            <a:r>
              <a:rPr lang="ar-EG" sz="1600" dirty="0" smtClean="0">
                <a:solidFill>
                  <a:srgbClr val="2D3956"/>
                </a:solidFill>
                <a:latin typeface="Alexandria" pitchFamily="2" charset="-78"/>
                <a:cs typeface="Alexandria" pitchFamily="2" charset="-78"/>
              </a:rPr>
              <a:t>إلا أننا نرى </a:t>
            </a:r>
            <a:r>
              <a:rPr lang="ar-EG" sz="1600" dirty="0">
                <a:solidFill>
                  <a:srgbClr val="2D3956"/>
                </a:solidFill>
                <a:latin typeface="Alexandria" pitchFamily="2" charset="-78"/>
                <a:cs typeface="Alexandria" pitchFamily="2" charset="-78"/>
              </a:rPr>
              <a:t>أن هذه الحقوق تمتد </a:t>
            </a:r>
            <a:r>
              <a:rPr lang="ar-EG" sz="1600" dirty="0" smtClean="0">
                <a:solidFill>
                  <a:srgbClr val="2D3956"/>
                </a:solidFill>
                <a:latin typeface="Alexandria" pitchFamily="2" charset="-78"/>
                <a:cs typeface="Alexandria" pitchFamily="2" charset="-78"/>
              </a:rPr>
              <a:t>لمنتجى </a:t>
            </a:r>
            <a:r>
              <a:rPr lang="ar-EG" sz="1600" dirty="0">
                <a:solidFill>
                  <a:srgbClr val="2D3956"/>
                </a:solidFill>
                <a:latin typeface="Alexandria" pitchFamily="2" charset="-78"/>
                <a:cs typeface="Alexandria" pitchFamily="2" charset="-78"/>
              </a:rPr>
              <a:t>التسجيلات الصوتية وهيئات الاذاعة , </a:t>
            </a:r>
            <a:r>
              <a:rPr lang="ar-EG" sz="1600" dirty="0" smtClean="0">
                <a:solidFill>
                  <a:srgbClr val="2D3956"/>
                </a:solidFill>
                <a:latin typeface="Alexandria" pitchFamily="2" charset="-78"/>
                <a:cs typeface="Alexandria" pitchFamily="2" charset="-78"/>
              </a:rPr>
              <a:t>لكن هذا لايعنى </a:t>
            </a:r>
            <a:r>
              <a:rPr lang="ar-EG" sz="1600" dirty="0">
                <a:solidFill>
                  <a:srgbClr val="2D3956"/>
                </a:solidFill>
                <a:latin typeface="Alexandria" pitchFamily="2" charset="-78"/>
                <a:cs typeface="Alexandria" pitchFamily="2" charset="-78"/>
              </a:rPr>
              <a:t>أن لهم الحق فى نسبة المصنف إليهم أو أبوة المصنف , ولكن نسبة عملية التسجيل أو تثبيت الأصوات ذاتها، إليه أو البث الاذاعى , كالبرامج التليفزيونيه </a:t>
            </a:r>
            <a:r>
              <a:rPr lang="ar-EG" sz="1600" dirty="0" smtClean="0">
                <a:solidFill>
                  <a:srgbClr val="2D3956"/>
                </a:solidFill>
                <a:latin typeface="Alexandria" pitchFamily="2" charset="-78"/>
                <a:cs typeface="Alexandria" pitchFamily="2" charset="-78"/>
              </a:rPr>
              <a:t>وغيرها</a:t>
            </a: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23617"/>
    </mc:Choice>
    <mc:Fallback xmlns="">
      <p:transition spd="slow" advTm="123617"/>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1620352" y="1274837"/>
            <a:ext cx="7979343" cy="4297971"/>
          </a:xfrm>
          <a:prstGeom prst="rect">
            <a:avLst/>
          </a:prstGeom>
          <a:noFill/>
        </p:spPr>
        <p:txBody>
          <a:bodyPr wrap="square" rtlCol="0">
            <a:spAutoFit/>
          </a:bodyPr>
          <a:lstStyle/>
          <a:p>
            <a:pPr lvl="0" algn="just" rtl="1">
              <a:lnSpc>
                <a:spcPct val="250000"/>
              </a:lnSpc>
            </a:pPr>
            <a:r>
              <a:rPr lang="ar-EG" sz="1600" dirty="0">
                <a:solidFill>
                  <a:srgbClr val="2D3956"/>
                </a:solidFill>
                <a:latin typeface="Alexandria" pitchFamily="2" charset="-78"/>
                <a:cs typeface="Alexandria" pitchFamily="2" charset="-78"/>
              </a:rPr>
              <a:t>كما لايعنى أن لهم الحق فى المطالبة بمنع أى تعديل أو حذف على المصنف ككل , فذلك حق المؤلف وفنانى الأداء فيما يتعلق بأدائهم , ولكن يحق لهم فقط المطالبة بمنع أى تعديل أو حذف أو تشوية يخص الجزء الذى قدموه فى المصنف , كعملية التسجيل أو الإذاعة , فكما ان فنانو الاداء لهم حق أدائهم فقط بأن يطالبوا بنسبته إليهم ويمنعوا أى تعديل أو تغيير أو تشويه فيه , فكذلك يحق لمنتجى التسجيلات الصوتية وهيئات الإذاعة المطالبة بنسبة الإنتاج الصوتى المثبت بمعرفتهم  أو البث الاذاعى  , بحسب الاحوال , وكذلك منع اى تغيير أو تشويه أو تعديل يتعلق به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72455"/>
    </mc:Choice>
    <mc:Fallback xmlns="">
      <p:transition spd="slow" advTm="7245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0536" y="1362238"/>
            <a:ext cx="8720488" cy="5016758"/>
          </a:xfrm>
          <a:prstGeom prst="rect">
            <a:avLst/>
          </a:prstGeom>
          <a:noFill/>
        </p:spPr>
        <p:txBody>
          <a:bodyPr wrap="square" rtlCol="0">
            <a:spAutoFit/>
          </a:bodyPr>
          <a:lstStyle/>
          <a:p>
            <a:pPr algn="ctr" rtl="1">
              <a:lnSpc>
                <a:spcPct val="200000"/>
              </a:lnSpc>
            </a:pPr>
            <a:r>
              <a:rPr lang="ar-EG" sz="1600" b="1" u="sng" dirty="0">
                <a:solidFill>
                  <a:srgbClr val="2D3956"/>
                </a:solidFill>
                <a:latin typeface="Alexandria" pitchFamily="2" charset="-78"/>
                <a:cs typeface="Alexandria" pitchFamily="2" charset="-78"/>
              </a:rPr>
              <a:t>2- الحقوق المالية لفناني الأداء ومنتجي التسجيلات الصوتية وهيئات </a:t>
            </a:r>
            <a:r>
              <a:rPr lang="ar-EG" sz="1600" b="1" u="sng" dirty="0" smtClean="0">
                <a:solidFill>
                  <a:srgbClr val="2D3956"/>
                </a:solidFill>
                <a:latin typeface="Alexandria" pitchFamily="2" charset="-78"/>
                <a:cs typeface="Alexandria" pitchFamily="2" charset="-78"/>
              </a:rPr>
              <a:t>الإذاعة</a:t>
            </a:r>
          </a:p>
          <a:p>
            <a:pPr algn="r" rtl="1">
              <a:lnSpc>
                <a:spcPct val="200000"/>
              </a:lnSpc>
            </a:pPr>
            <a:r>
              <a:rPr lang="ar-EG" sz="1600" b="1" u="sng" dirty="0" smtClean="0">
                <a:solidFill>
                  <a:srgbClr val="2D3956"/>
                </a:solidFill>
                <a:latin typeface="Alexandria" pitchFamily="2" charset="-78"/>
                <a:cs typeface="Alexandria" pitchFamily="2" charset="-78"/>
              </a:rPr>
              <a:t>(أ)- </a:t>
            </a:r>
            <a:r>
              <a:rPr lang="ar-EG" sz="1600" b="1" u="sng" dirty="0">
                <a:solidFill>
                  <a:srgbClr val="2D3956"/>
                </a:solidFill>
                <a:latin typeface="Alexandria" pitchFamily="2" charset="-78"/>
                <a:cs typeface="Alexandria" pitchFamily="2" charset="-78"/>
              </a:rPr>
              <a:t>الحقوق المالية لفنانى الأداء </a:t>
            </a:r>
          </a:p>
          <a:p>
            <a:pPr algn="r" rtl="1">
              <a:lnSpc>
                <a:spcPct val="200000"/>
              </a:lnSpc>
            </a:pPr>
            <a:r>
              <a:rPr lang="ar-EG" sz="1600" dirty="0">
                <a:solidFill>
                  <a:srgbClr val="2D3956"/>
                </a:solidFill>
                <a:latin typeface="Alexandria" pitchFamily="2" charset="-78"/>
                <a:cs typeface="Alexandria" pitchFamily="2" charset="-78"/>
              </a:rPr>
              <a:t>نتناول الحقوق المالية لفنانى الاداء بالنسبة لأوجه أدائهم غير المثبته ثم بالنسبة للاوجه أدائهم المثبته , وذلك فيما يلى : </a:t>
            </a:r>
          </a:p>
          <a:p>
            <a:pPr algn="r" rtl="1">
              <a:lnSpc>
                <a:spcPct val="200000"/>
              </a:lnSpc>
            </a:pPr>
            <a:r>
              <a:rPr lang="ar-EG" sz="1600" dirty="0" smtClean="0">
                <a:solidFill>
                  <a:srgbClr val="2D3956"/>
                </a:solidFill>
                <a:latin typeface="Alexandria" pitchFamily="2" charset="-78"/>
                <a:cs typeface="Alexandria" pitchFamily="2" charset="-78"/>
              </a:rPr>
              <a:t>-</a:t>
            </a:r>
            <a:r>
              <a:rPr lang="ar-EG" sz="1600" b="1" u="sng" dirty="0" smtClean="0">
                <a:solidFill>
                  <a:srgbClr val="2D3956"/>
                </a:solidFill>
                <a:latin typeface="Alexandria" pitchFamily="2" charset="-78"/>
                <a:cs typeface="Alexandria" pitchFamily="2" charset="-78"/>
              </a:rPr>
              <a:t>الحقوق </a:t>
            </a:r>
            <a:r>
              <a:rPr lang="ar-EG" sz="1600" b="1" u="sng" dirty="0">
                <a:solidFill>
                  <a:srgbClr val="2D3956"/>
                </a:solidFill>
                <a:latin typeface="Alexandria" pitchFamily="2" charset="-78"/>
                <a:cs typeface="Alexandria" pitchFamily="2" charset="-78"/>
              </a:rPr>
              <a:t>المالية بالنسبة لأوجه الأداء غير </a:t>
            </a:r>
            <a:r>
              <a:rPr lang="ar-EG" sz="1600" b="1" u="sng" dirty="0" smtClean="0">
                <a:solidFill>
                  <a:srgbClr val="2D3956"/>
                </a:solidFill>
                <a:latin typeface="Alexandria" pitchFamily="2" charset="-78"/>
                <a:cs typeface="Alexandria" pitchFamily="2" charset="-78"/>
              </a:rPr>
              <a:t>المثبتة:</a:t>
            </a:r>
            <a:endParaRPr lang="ar-EG" sz="1600" b="1" u="sng"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يتمتع </a:t>
            </a:r>
            <a:r>
              <a:rPr lang="ar-EG" sz="1600" dirty="0">
                <a:solidFill>
                  <a:srgbClr val="2D3956"/>
                </a:solidFill>
                <a:latin typeface="Alexandria" pitchFamily="2" charset="-78"/>
                <a:cs typeface="Alexandria" pitchFamily="2" charset="-78"/>
              </a:rPr>
              <a:t>فنانوا الأداء على أوجه الأداء غير المثبت , بالحق فى التصريح بالاتى : </a:t>
            </a:r>
          </a:p>
          <a:p>
            <a:pPr algn="r" rtl="1">
              <a:lnSpc>
                <a:spcPct val="200000"/>
              </a:lnSpc>
            </a:pP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اذاعة أوجه أدائهم غير المثبتة ونقلها إلى الجمهور , إلا إذا تم إذاعتها مسبقا.</a:t>
            </a:r>
          </a:p>
          <a:p>
            <a:pPr algn="r" rtl="1">
              <a:lnSpc>
                <a:spcPct val="200000"/>
              </a:lnSpc>
            </a:pPr>
            <a:r>
              <a:rPr lang="ar-EG" sz="1600" dirty="0" smtClean="0">
                <a:solidFill>
                  <a:srgbClr val="2D3956"/>
                </a:solidFill>
                <a:latin typeface="Alexandria" pitchFamily="2" charset="-78"/>
                <a:cs typeface="Alexandria" pitchFamily="2" charset="-78"/>
              </a:rPr>
              <a:t>-تثبيت </a:t>
            </a:r>
            <a:r>
              <a:rPr lang="ar-EG" sz="1600" dirty="0">
                <a:solidFill>
                  <a:srgbClr val="2D3956"/>
                </a:solidFill>
                <a:latin typeface="Alexandria" pitchFamily="2" charset="-78"/>
                <a:cs typeface="Alexandria" pitchFamily="2" charset="-78"/>
              </a:rPr>
              <a:t>أوجه أدائهم غير المثبتة .</a:t>
            </a:r>
          </a:p>
          <a:p>
            <a:pPr algn="r" rtl="1">
              <a:lnSpc>
                <a:spcPct val="200000"/>
              </a:lnSpc>
            </a:pPr>
            <a:endParaRPr lang="ar-EG" sz="1600" b="1" u="sng" dirty="0" smtClean="0">
              <a:solidFill>
                <a:srgbClr val="2D3956"/>
              </a:solidFill>
              <a:latin typeface="Alexandria" pitchFamily="2" charset="-78"/>
              <a:cs typeface="Alexandria" pitchFamily="2" charset="-78"/>
            </a:endParaRPr>
          </a:p>
          <a:p>
            <a:pPr algn="just" rtl="1">
              <a:lnSpc>
                <a:spcPct val="200000"/>
              </a:lnSpc>
            </a:pPr>
            <a:endParaRPr lang="ar-EG" sz="1600" b="1" u="sng"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229218"/>
    </mc:Choice>
    <mc:Fallback xmlns="">
      <p:transition spd="slow" advTm="22921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prstClr val="white"/>
                </a:solidFill>
              </a:rPr>
              <a:t> </a:t>
            </a:r>
            <a:endParaRPr lang="en-US" dirty="0">
              <a:solidFill>
                <a:prstClr val="white"/>
              </a:solidFill>
            </a:endParaRPr>
          </a:p>
        </p:txBody>
      </p:sp>
      <p:sp>
        <p:nvSpPr>
          <p:cNvPr id="24" name="TextBox 23"/>
          <p:cNvSpPr txBox="1"/>
          <p:nvPr/>
        </p:nvSpPr>
        <p:spPr>
          <a:xfrm>
            <a:off x="1410492" y="1649910"/>
            <a:ext cx="8662735" cy="3539430"/>
          </a:xfrm>
          <a:prstGeom prst="rect">
            <a:avLst/>
          </a:prstGeom>
          <a:noFill/>
        </p:spPr>
        <p:txBody>
          <a:bodyPr wrap="square" rtlCol="0">
            <a:spAutoFit/>
          </a:bodyPr>
          <a:lstStyle/>
          <a:p>
            <a:pPr algn="r" rtl="1">
              <a:lnSpc>
                <a:spcPct val="200000"/>
              </a:lnSpc>
            </a:pPr>
            <a:r>
              <a:rPr lang="ar-EG" sz="1600" dirty="0">
                <a:solidFill>
                  <a:srgbClr val="2D3956"/>
                </a:solidFill>
                <a:latin typeface="Alexandria" pitchFamily="2" charset="-78"/>
                <a:cs typeface="Alexandria" pitchFamily="2" charset="-78"/>
              </a:rPr>
              <a:t>نصت على ذلك اتفاقية روما لعام 1961 م , فى مادتها 7 , فى فقرتيها (أ) , (ب) , وإن كانت صيغة النص مختلفة بعض الشىء , فحق فنان الاداء كان فى اتخاذ الفعل السلبى وليس الإيجابى , أى حقه فى منع إذاعة أوجه ادائهم غير المثبتة أو تثبيت أدائهم دون موافقتهم  , وليس على النحو المذكور أعلاه , ولكنه ليس هناك اختلاف فى المعنى المقصود من الحالتين، ونصت على ذلك أيضا معاهدة الوايبو لسنة 1996 م بشأن الأداء والتسجيل فى مادتها 6 , وكذلك معاهدة بكين لعام 2012 م بشأن الأداء السمعى البصرى , فى المادة 6 </a:t>
            </a:r>
            <a:r>
              <a:rPr lang="ar-EG" sz="1600" dirty="0" smtClean="0">
                <a:solidFill>
                  <a:srgbClr val="2D3956"/>
                </a:solidFill>
                <a:latin typeface="Alexandria" pitchFamily="2" charset="-78"/>
                <a:cs typeface="Alexandria" pitchFamily="2" charset="-78"/>
              </a:rPr>
              <a:t>أيضا.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100687"/>
    </mc:Choice>
    <mc:Fallback xmlns="">
      <p:transition spd="slow" advTm="100687"/>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99720" y="2036880"/>
            <a:ext cx="7960092"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وجاء النص على هذا المعنى أيضا فى المادة 212-3 من قانون الملكية الفكرية الفرنسى .ونصت أيضا المادة 1101 من قانون حق المؤلف الأمريكى على ذلك , فى الفقرة (</a:t>
            </a:r>
            <a:r>
              <a:rPr lang="en-GB" sz="1600" dirty="0">
                <a:solidFill>
                  <a:srgbClr val="2D3956"/>
                </a:solidFill>
                <a:latin typeface="Alexandria" pitchFamily="2" charset="-78"/>
                <a:cs typeface="Alexandria" pitchFamily="2" charset="-78"/>
              </a:rPr>
              <a:t>a). </a:t>
            </a:r>
            <a:r>
              <a:rPr lang="ar-EG" sz="1600" dirty="0">
                <a:solidFill>
                  <a:srgbClr val="2D3956"/>
                </a:solidFill>
                <a:latin typeface="Alexandria" pitchFamily="2" charset="-78"/>
                <a:cs typeface="Alexandria" pitchFamily="2" charset="-78"/>
              </a:rPr>
              <a:t>وبالنسبة للقانون المصرى فهو فى الواقع لم يميز بين أوجه الأداء المثبتة وغير المثبتة , وعدد الحقوق المالية لفنانى الأداء دون تمييز فى المادة 156 من قانون الملكية الفكرية , لكنه آتى بهذا المعنى المقصود بصورة </a:t>
            </a:r>
            <a:r>
              <a:rPr lang="ar-EG" sz="1600" dirty="0" smtClean="0">
                <a:solidFill>
                  <a:srgbClr val="2D3956"/>
                </a:solidFill>
                <a:latin typeface="Alexandria" pitchFamily="2" charset="-78"/>
                <a:cs typeface="Alexandria" pitchFamily="2" charset="-78"/>
              </a:rPr>
              <a:t>مغايرة.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44339"/>
    </mc:Choice>
    <mc:Fallback xmlns="">
      <p:transition spd="slow" advTm="4433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0396"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53935" y="2178579"/>
            <a:ext cx="7010690"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ففيما يتعلق بتثبيت أوجه الاداء , فان الفقرة الثالثة من المادة المذكورة حظرت استغلال الاداء بأى طريقة من الطرق , بما فى ذلك تسجيل الأداء على دعامة , بدون ترخيص كتابى مسبق من فنانى الاداء  , وفيما يخص مسألة إذاعة أو إتاحة الأداء للجمهور , فقد حظرت أيضا الفقرة 4 من نفس المادة المذكورة , الإتاحة العلنية للأداء </a:t>
            </a:r>
            <a:r>
              <a:rPr lang="ar-EG" sz="1600" dirty="0" smtClean="0">
                <a:solidFill>
                  <a:srgbClr val="2D3956"/>
                </a:solidFill>
                <a:latin typeface="Alexandria" pitchFamily="2" charset="-78"/>
                <a:cs typeface="Alexandria" pitchFamily="2" charset="-78"/>
              </a:rPr>
              <a:t>المسجل </a:t>
            </a:r>
            <a:r>
              <a:rPr lang="ar-EG" sz="1600" dirty="0">
                <a:solidFill>
                  <a:srgbClr val="2D3956"/>
                </a:solidFill>
                <a:latin typeface="Alexandria" pitchFamily="2" charset="-78"/>
                <a:cs typeface="Alexandria" pitchFamily="2" charset="-78"/>
              </a:rPr>
              <a:t>عبر الإذاعة أو أجهزة الحاسب الآلى .</a:t>
            </a: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3827105"/>
      </p:ext>
    </p:extLst>
  </p:cSld>
  <p:clrMapOvr>
    <a:masterClrMapping/>
  </p:clrMapOvr>
  <mc:AlternateContent xmlns:mc="http://schemas.openxmlformats.org/markup-compatibility/2006" xmlns:p14="http://schemas.microsoft.com/office/powerpoint/2010/main">
    <mc:Choice Requires="p14">
      <p:transition spd="slow" p14:dur="2000" advTm="71838"/>
    </mc:Choice>
    <mc:Fallback xmlns="">
      <p:transition spd="slow" advTm="7183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0396"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98951" y="1820405"/>
            <a:ext cx="7602987"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نصت المادة 7 – 1 من اللائحة التنفيذية لنظام حماية حقوق المؤلف السعودي على:  يتمتع المؤدون </a:t>
            </a:r>
            <a:r>
              <a:rPr lang="ar-EG" sz="1600" dirty="0" smtClean="0">
                <a:solidFill>
                  <a:srgbClr val="2D3956"/>
                </a:solidFill>
                <a:latin typeface="Alexandria" pitchFamily="2" charset="-78"/>
                <a:cs typeface="Alexandria" pitchFamily="2" charset="-78"/>
              </a:rPr>
              <a:t>و...... </a:t>
            </a:r>
            <a:r>
              <a:rPr lang="ar-EG" sz="1600" dirty="0">
                <a:solidFill>
                  <a:srgbClr val="2D3956"/>
                </a:solidFill>
                <a:latin typeface="Alexandria" pitchFamily="2" charset="-78"/>
                <a:cs typeface="Alexandria" pitchFamily="2" charset="-78"/>
              </a:rPr>
              <a:t>بحق استئثاري في التصريح:</a:t>
            </a:r>
          </a:p>
          <a:p>
            <a:pPr algn="just" rtl="1">
              <a:lnSpc>
                <a:spcPct val="200000"/>
              </a:lnSpc>
            </a:pPr>
            <a:r>
              <a:rPr lang="ar-EG" sz="1600" dirty="0">
                <a:solidFill>
                  <a:srgbClr val="2D3956"/>
                </a:solidFill>
                <a:latin typeface="Alexandria" pitchFamily="2" charset="-78"/>
                <a:cs typeface="Alexandria" pitchFamily="2" charset="-78"/>
              </a:rPr>
              <a:t>1- الأداء العلني لمصنفاتهم بما في ذلك التلاوة العلنية بجميع الوسائل أو الطرق.</a:t>
            </a:r>
          </a:p>
          <a:p>
            <a:pPr algn="just" rtl="1">
              <a:lnSpc>
                <a:spcPct val="200000"/>
              </a:lnSpc>
            </a:pPr>
            <a:r>
              <a:rPr lang="ar-EG" sz="1600" dirty="0">
                <a:solidFill>
                  <a:srgbClr val="2D3956"/>
                </a:solidFill>
                <a:latin typeface="Alexandria" pitchFamily="2" charset="-78"/>
                <a:cs typeface="Alexandria" pitchFamily="2" charset="-78"/>
              </a:rPr>
              <a:t>2- نقل وأداء مصنفاتهم إلى الجمهور بجميع الوسائل.</a:t>
            </a:r>
          </a:p>
          <a:p>
            <a:pPr algn="just" rtl="1">
              <a:lnSpc>
                <a:spcPct val="200000"/>
              </a:lnSpc>
            </a:pPr>
            <a:r>
              <a:rPr lang="ar-EG" sz="1600" dirty="0">
                <a:solidFill>
                  <a:srgbClr val="2D3956"/>
                </a:solidFill>
                <a:latin typeface="Alexandria" pitchFamily="2" charset="-78"/>
                <a:cs typeface="Alexandria" pitchFamily="2" charset="-78"/>
              </a:rPr>
              <a:t>3- تثبيت أدائهم على دعامة مادية.</a:t>
            </a:r>
          </a:p>
          <a:p>
            <a:pPr algn="just" rtl="1">
              <a:lnSpc>
                <a:spcPct val="200000"/>
              </a:lnSpc>
            </a:pPr>
            <a:r>
              <a:rPr lang="ar-EG" sz="1600" dirty="0">
                <a:solidFill>
                  <a:srgbClr val="2D3956"/>
                </a:solidFill>
                <a:latin typeface="Alexandria" pitchFamily="2" charset="-78"/>
                <a:cs typeface="Alexandria" pitchFamily="2" charset="-78"/>
              </a:rPr>
              <a:t>4- الترخيص بنقل مصنفاتهم أو جزء منها عبر شبكات المعلومات.</a:t>
            </a:r>
            <a:endParaRPr lang="ar-EG" sz="1600" dirty="0" smtClean="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88683477"/>
      </p:ext>
    </p:extLst>
  </p:cSld>
  <p:clrMapOvr>
    <a:masterClrMapping/>
  </p:clrMapOvr>
  <mc:AlternateContent xmlns:mc="http://schemas.openxmlformats.org/markup-compatibility/2006" xmlns:p14="http://schemas.microsoft.com/office/powerpoint/2010/main">
    <mc:Choice Requires="p14">
      <p:transition spd="slow" p14:dur="2000" advTm="67604"/>
    </mc:Choice>
    <mc:Fallback xmlns="">
      <p:transition spd="slow" advTm="67604"/>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56550" y="1765119"/>
            <a:ext cx="8030629" cy="3293209"/>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b="1" u="sng" dirty="0" smtClean="0">
                <a:solidFill>
                  <a:srgbClr val="2D3956"/>
                </a:solidFill>
                <a:latin typeface="Alexandria" pitchFamily="2" charset="-78"/>
                <a:cs typeface="Alexandria" pitchFamily="2" charset="-78"/>
              </a:rPr>
              <a:t>-الحقوق </a:t>
            </a:r>
            <a:r>
              <a:rPr lang="ar-EG" sz="1600" b="1" u="sng" dirty="0">
                <a:solidFill>
                  <a:srgbClr val="2D3956"/>
                </a:solidFill>
                <a:latin typeface="Alexandria" pitchFamily="2" charset="-78"/>
                <a:cs typeface="Alexandria" pitchFamily="2" charset="-78"/>
              </a:rPr>
              <a:t>المالية بالنسبة لأوجه أدائهم </a:t>
            </a:r>
            <a:r>
              <a:rPr lang="ar-EG" sz="1600" b="1" u="sng" dirty="0" smtClean="0">
                <a:solidFill>
                  <a:srgbClr val="2D3956"/>
                </a:solidFill>
                <a:latin typeface="Alexandria" pitchFamily="2" charset="-78"/>
                <a:cs typeface="Alexandria" pitchFamily="2" charset="-78"/>
              </a:rPr>
              <a:t>المثبتة:  </a:t>
            </a: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يتمتع </a:t>
            </a:r>
            <a:r>
              <a:rPr lang="ar-EG" sz="1600" dirty="0">
                <a:solidFill>
                  <a:srgbClr val="2D3956"/>
                </a:solidFill>
                <a:latin typeface="Alexandria" pitchFamily="2" charset="-78"/>
                <a:cs typeface="Alexandria" pitchFamily="2" charset="-78"/>
              </a:rPr>
              <a:t>فنانوا الأداء بحقوق مالية على أوجه أدائهم المثبتة, وهى : النسخ و التوزيع و الإتاحة للجمهور .</a:t>
            </a:r>
          </a:p>
          <a:p>
            <a:pPr algn="just" rtl="1">
              <a:lnSpc>
                <a:spcPct val="200000"/>
              </a:lnSpc>
            </a:pPr>
            <a:r>
              <a:rPr lang="ar-EG" sz="1600" b="1" u="sng" dirty="0">
                <a:solidFill>
                  <a:srgbClr val="2D3956"/>
                </a:solidFill>
                <a:latin typeface="Alexandria" pitchFamily="2" charset="-78"/>
                <a:cs typeface="Alexandria" pitchFamily="2" charset="-78"/>
              </a:rPr>
              <a:t>- النسخ </a:t>
            </a:r>
          </a:p>
          <a:p>
            <a:pPr algn="just"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يعنى </a:t>
            </a:r>
            <a:r>
              <a:rPr lang="ar-EG" sz="1600" dirty="0">
                <a:solidFill>
                  <a:srgbClr val="2D3956"/>
                </a:solidFill>
                <a:latin typeface="Alexandria" pitchFamily="2" charset="-78"/>
                <a:cs typeface="Alexandria" pitchFamily="2" charset="-78"/>
              </a:rPr>
              <a:t>النسخ فى هذا الإطار عمل نسخة أو أكثر للأداء المثبت , وهو حق يتمتع به  فنانوا الأداء ولايحق للغير ممارسته إلا بترخيص مكتوب مسبق , صادر عن فنانى الاداء.</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23694"/>
    </mc:Choice>
    <mc:Fallback xmlns="">
      <p:transition spd="slow" advTm="12369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55130"/>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05306" y="2039227"/>
            <a:ext cx="8948919" cy="1989647"/>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نصت على هذا الحق اتفاقية روما لعام 1961 م فى المادة 7 الفقرة (ج)  , كما نصت عليه ايضا المادة 7 من معاهدة وايبو بشأن الاداء والتسجيل الصوتى لعام 1996 م , وكذلك معاهدة بكين لعام 2012 م بشأن الاداء السمعى البصرى , فى مادتها السابعه .وفيما يتعلق بالقانون الفرنسى فقد نص على هذا الحق فى المادة 212-3 من قانون الملكية الفكرية </a:t>
            </a:r>
            <a:r>
              <a:rPr lang="ar-EG" sz="1600" dirty="0" smtClean="0">
                <a:solidFill>
                  <a:srgbClr val="2D3956"/>
                </a:solidFill>
                <a:latin typeface="Alexandria" pitchFamily="2" charset="-78"/>
                <a:cs typeface="Alexandria" pitchFamily="2" charset="-78"/>
              </a:rPr>
              <a:t>الفرنسى.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40917"/>
    </mc:Choice>
    <mc:Fallback xmlns="">
      <p:transition spd="slow" advTm="4091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7" y="1708143"/>
            <a:ext cx="8373978" cy="329320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وأما القانون المصرى فقد حظر كافة طرق الإستغلال المالى بالنسبة للأداء بغير تصريح كتابى مسبق من فنانى الأداء , وذلك فى المادة 156 الفقرة الأولى , ولاشك أن النسخ هو من طرق الإستغلال المالى للأداء , ورغم ذلك فقد صرح القانون فى الفقرة الثالثة بحق فنان الأداء فى نسخ أدائهم للأغراض التجارية .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68093"/>
    </mc:Choice>
    <mc:Fallback xmlns="">
      <p:transition spd="slow" advTm="6809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882684" y="2359656"/>
            <a:ext cx="5920354" cy="2308324"/>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a:t>
            </a:r>
            <a:r>
              <a:rPr lang="ar-EG" sz="1600" dirty="0" smtClean="0">
                <a:solidFill>
                  <a:srgbClr val="2D3956"/>
                </a:solidFill>
                <a:latin typeface="Alexandria" pitchFamily="2" charset="-78"/>
                <a:cs typeface="Alexandria" pitchFamily="2" charset="-78"/>
              </a:rPr>
              <a:t>ويدخل حق النسخ ضمن الحقوق التي منحتها  المادة السابعة من اللائحة التنفيذية لنظام حماية حق المؤلف السعودي، والتي سبق الإشارة إليها.</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2454"/>
    </mc:Choice>
    <mc:Fallback xmlns="">
      <p:transition spd="slow" advTm="4245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963954"/>
            <a:ext cx="8624235" cy="2800767"/>
          </a:xfrm>
          <a:prstGeom prst="rect">
            <a:avLst/>
          </a:prstGeom>
          <a:noFill/>
        </p:spPr>
        <p:txBody>
          <a:bodyPr wrap="square" rtlCol="0">
            <a:spAutoFit/>
          </a:bodyPr>
          <a:lstStyle/>
          <a:p>
            <a:pPr marL="285750" indent="-285750" algn="r" rtl="1">
              <a:buFontTx/>
              <a:buChar char="-"/>
            </a:pPr>
            <a:r>
              <a:rPr lang="ar-EG" sz="1600" b="1" u="sng" dirty="0" smtClean="0">
                <a:solidFill>
                  <a:srgbClr val="2D3956"/>
                </a:solidFill>
                <a:latin typeface="Alexandria" pitchFamily="2" charset="-78"/>
                <a:cs typeface="Alexandria" pitchFamily="2" charset="-78"/>
              </a:rPr>
              <a:t>التوزيع: </a:t>
            </a:r>
          </a:p>
          <a:p>
            <a:pPr algn="r" rtl="1"/>
            <a:endParaRPr lang="ar-EG" sz="1600" dirty="0">
              <a:solidFill>
                <a:srgbClr val="2D3956"/>
              </a:solidFill>
              <a:latin typeface="Alexandria" pitchFamily="2" charset="-78"/>
              <a:cs typeface="Alexandria" pitchFamily="2" charset="-78"/>
            </a:endParaRPr>
          </a:p>
          <a:p>
            <a:pPr algn="r" rtl="1">
              <a:lnSpc>
                <a:spcPct val="200000"/>
              </a:lnSpc>
            </a:pPr>
            <a:r>
              <a:rPr lang="ar-EG" sz="1600" dirty="0" smtClean="0">
                <a:solidFill>
                  <a:srgbClr val="2D3956"/>
                </a:solidFill>
                <a:latin typeface="Alexandria" pitchFamily="2" charset="-78"/>
                <a:cs typeface="Alexandria" pitchFamily="2" charset="-78"/>
              </a:rPr>
              <a:t>ويعنى </a:t>
            </a:r>
            <a:r>
              <a:rPr lang="ar-EG" sz="1600" dirty="0">
                <a:solidFill>
                  <a:srgbClr val="2D3956"/>
                </a:solidFill>
                <a:latin typeface="Alexandria" pitchFamily="2" charset="-78"/>
                <a:cs typeface="Alexandria" pitchFamily="2" charset="-78"/>
              </a:rPr>
              <a:t>حق فنانوا الأداء فى التصريح بإتاحة النسخة الأصلية لأدائهم أو غيرها من النسخ، عن أوجه أدائهم المثبتة فى تسجيلات صوتيه , وذلك بنقل ملكيتها للجمهور عن طريق البيع أو اية طريقة أخرى , أو تأجيره أو اعارته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70669"/>
    </mc:Choice>
    <mc:Fallback xmlns="">
      <p:transition spd="slow" advTm="7066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09552" y="2369514"/>
            <a:ext cx="7599454"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نصت على ذلك معاهدة الويبو بشأن الاداء والتسجيل لعام 1996 م , فى المادة الثامنه , والتاسعه المتعلقة بالحق فى التأجير , وكذلك معاهدة بكين لعام 2012 م بشأن الاداء السمعى البصرى , فى المادة الثامنه , وكذلك التاسعه الخاصه بالحق فى التأجير </a:t>
            </a:r>
            <a:r>
              <a:rPr lang="en-US" sz="1600" dirty="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34576"/>
    </mc:Choice>
    <mc:Fallback xmlns="">
      <p:transition spd="slow" advTm="34576"/>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346915" y="1317133"/>
            <a:ext cx="4688237" cy="3682418"/>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وفيما يخص القانون المصرى فقد نص قانون الملكية الفكرية فى المادة 156 , على حق فنان الأداء فى التأجير والإعارة بخصوص أدائه , ونص فى المادة 159 على إنطباق الأحكام الخاصه بالتنازل عن الحقوق المالية فيما يخص حقوق المؤلف , على الحقوق المجاورة </a:t>
            </a:r>
            <a:r>
              <a:rPr lang="ar-EG" sz="1600" dirty="0" smtClean="0">
                <a:solidFill>
                  <a:srgbClr val="2D3956"/>
                </a:solidFill>
                <a:latin typeface="Alexandria" pitchFamily="2" charset="-78"/>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54106" y="1317133"/>
            <a:ext cx="4078577" cy="4078577"/>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53329"/>
    </mc:Choice>
    <mc:Fallback xmlns="">
      <p:transition spd="slow" advTm="53329"/>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71600" y="1622961"/>
            <a:ext cx="8679051" cy="378565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وقد </a:t>
            </a:r>
            <a:r>
              <a:rPr lang="ar-EG" sz="1600" dirty="0">
                <a:solidFill>
                  <a:srgbClr val="2D3956"/>
                </a:solidFill>
                <a:latin typeface="Alexandria" pitchFamily="2" charset="-78"/>
                <a:cs typeface="Alexandria" pitchFamily="2" charset="-78"/>
              </a:rPr>
              <a:t>نصت الفقرة السادسة من المادة السابعة من اللائحة التنفيذية لنظام حماية حقوق المؤلف السعودي على ذلك</a:t>
            </a:r>
            <a:r>
              <a:rPr lang="ar-EG" sz="1600" dirty="0" smtClean="0">
                <a:solidFill>
                  <a:srgbClr val="2D3956"/>
                </a:solidFill>
                <a:latin typeface="Alexandria" pitchFamily="2" charset="-78"/>
                <a:cs typeface="Alexandria" pitchFamily="2" charset="-78"/>
              </a:rPr>
              <a:t>.</a:t>
            </a:r>
          </a:p>
          <a:p>
            <a:pPr marL="285750" indent="-285750" algn="just" rtl="1">
              <a:lnSpc>
                <a:spcPct val="250000"/>
              </a:lnSpc>
              <a:buFontTx/>
              <a:buChar char="-"/>
            </a:pPr>
            <a:r>
              <a:rPr lang="ar-EG" sz="1600" b="1" u="sng" dirty="0" smtClean="0">
                <a:solidFill>
                  <a:srgbClr val="2D3956"/>
                </a:solidFill>
                <a:latin typeface="Alexandria" pitchFamily="2" charset="-78"/>
                <a:cs typeface="Alexandria" pitchFamily="2" charset="-78"/>
              </a:rPr>
              <a:t>الإتاحة للجمهور:</a:t>
            </a:r>
          </a:p>
          <a:p>
            <a:pPr algn="just" rtl="1">
              <a:lnSpc>
                <a:spcPct val="250000"/>
              </a:lnSpc>
            </a:pPr>
            <a:r>
              <a:rPr lang="ar-EG" sz="1600" dirty="0">
                <a:solidFill>
                  <a:srgbClr val="2D3956"/>
                </a:solidFill>
                <a:latin typeface="Alexandria" pitchFamily="2" charset="-78"/>
                <a:cs typeface="Alexandria" pitchFamily="2" charset="-78"/>
              </a:rPr>
              <a:t>يتمتع فنانوا الأداء بالحق فى التصريح أو الترخيص , بإتاحة أوجه أدائهم المثبتة إلى الجمهور , فى تسجيلات صوتية , بكل الوسائل السلكية و اللاسلكية .</a:t>
            </a:r>
            <a:endParaRPr lang="ar-EG" sz="1600" dirty="0" smtClean="0">
              <a:solidFill>
                <a:srgbClr val="2D3956"/>
              </a:solidFill>
              <a:latin typeface="Alexandria" pitchFamily="2" charset="-78"/>
              <a:cs typeface="Alexandria" pitchFamily="2" charset="-78"/>
            </a:endParaRP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96435"/>
    </mc:Choice>
    <mc:Fallback xmlns="">
      <p:transition spd="slow" advTm="96435"/>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20467" y="978621"/>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34677" y="1862907"/>
            <a:ext cx="7517329" cy="2308324"/>
          </a:xfrm>
          <a:prstGeom prst="rect">
            <a:avLst/>
          </a:prstGeom>
          <a:noFill/>
        </p:spPr>
        <p:txBody>
          <a:bodyPr wrap="square" rtlCol="0">
            <a:spAutoFit/>
          </a:bodyPr>
          <a:lstStyle/>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نصت على ذلك اتفاقية الويبو لعام 1996 م بشأن الاداء والتسجيل الصوتى ,فى المادة العاشرة , وكذلك معاهدة بكين لعام 2012 م بشأن الأداء السمعى البصرى فى المادة العاشرة ايضا .كما نص على ذلك القانون الفرنسى فى المادة 212-3 من قانون الملكية الفكرية </a:t>
            </a:r>
            <a:r>
              <a:rPr lang="ar-EG" sz="1600" dirty="0" smtClean="0">
                <a:solidFill>
                  <a:srgbClr val="2D3956"/>
                </a:solidFill>
                <a:latin typeface="Alexandria" pitchFamily="2" charset="-78"/>
                <a:cs typeface="Alexandria" pitchFamily="2" charset="-78"/>
              </a:rPr>
              <a:t>الفرنسى. </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28383"/>
    </mc:Choice>
    <mc:Fallback xmlns="">
      <p:transition spd="slow" advTm="28383"/>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39304" y="1765119"/>
            <a:ext cx="8698662"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ونص أيضا على هذا الحق قانون الملكية الفكرية المصرى فى المادة 156 , فى الفقرة الأولى والرابعه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ونصت على هذا المعنى المادة السابعة من اللائحة التنفيذية لنظام حماية حق المؤلف السعودي.</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39813"/>
    </mc:Choice>
    <mc:Fallback xmlns="">
      <p:transition spd="slow" advTm="3981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7696" y="1840844"/>
            <a:ext cx="8572842" cy="3046988"/>
          </a:xfrm>
          <a:prstGeom prst="rect">
            <a:avLst/>
          </a:prstGeom>
          <a:noFill/>
        </p:spPr>
        <p:txBody>
          <a:bodyPr wrap="square" rtlCol="0">
            <a:spAutoFit/>
          </a:bodyPr>
          <a:lstStyle/>
          <a:p>
            <a:pPr marL="285750" indent="-285750" algn="just" rtl="1">
              <a:lnSpc>
                <a:spcPct val="200000"/>
              </a:lnSpc>
              <a:buFontTx/>
              <a:buChar char="-"/>
            </a:pPr>
            <a:r>
              <a:rPr lang="ar-EG" sz="1600" b="1" u="sng" dirty="0" smtClean="0">
                <a:solidFill>
                  <a:srgbClr val="2D3956"/>
                </a:solidFill>
                <a:latin typeface="Alexandria" pitchFamily="2" charset="-78"/>
                <a:cs typeface="Alexandria" pitchFamily="2" charset="-78"/>
              </a:rPr>
              <a:t>الحقوق </a:t>
            </a:r>
            <a:r>
              <a:rPr lang="ar-EG" sz="1600" b="1" u="sng" dirty="0">
                <a:solidFill>
                  <a:srgbClr val="2D3956"/>
                </a:solidFill>
                <a:latin typeface="Alexandria" pitchFamily="2" charset="-78"/>
                <a:cs typeface="Alexandria" pitchFamily="2" charset="-78"/>
              </a:rPr>
              <a:t>المالية لمنتجى التسجيلات </a:t>
            </a:r>
            <a:r>
              <a:rPr lang="ar-EG" sz="1600" b="1" u="sng" dirty="0" smtClean="0">
                <a:solidFill>
                  <a:srgbClr val="2D3956"/>
                </a:solidFill>
                <a:latin typeface="Alexandria" pitchFamily="2" charset="-78"/>
                <a:cs typeface="Alexandria" pitchFamily="2" charset="-78"/>
              </a:rPr>
              <a:t>الصوتية:</a:t>
            </a:r>
          </a:p>
          <a:p>
            <a:pPr algn="just" rtl="1">
              <a:lnSpc>
                <a:spcPct val="200000"/>
              </a:lnSpc>
            </a:pPr>
            <a:r>
              <a:rPr lang="ar-EG" sz="1600" dirty="0">
                <a:solidFill>
                  <a:srgbClr val="2D3956"/>
                </a:solidFill>
                <a:latin typeface="Alexandria" pitchFamily="2" charset="-78"/>
                <a:cs typeface="Alexandria" pitchFamily="2" charset="-78"/>
              </a:rPr>
              <a:t> يتمتع منتج التسجيل الصوتى بالحق فى النسخ  والتوزيع والإتاحة للجمهور , بشأن التسجيل الصوتى , ونتناول ذلك فيما يلى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b="1" u="sng" dirty="0" smtClean="0">
                <a:solidFill>
                  <a:srgbClr val="2D3956"/>
                </a:solidFill>
                <a:latin typeface="Alexandria" pitchFamily="2" charset="-78"/>
                <a:cs typeface="Alexandria" pitchFamily="2" charset="-78"/>
              </a:rPr>
              <a:t>-النسخ:</a:t>
            </a:r>
          </a:p>
          <a:p>
            <a:pPr algn="just" rtl="1">
              <a:lnSpc>
                <a:spcPct val="200000"/>
              </a:lnSpc>
            </a:pPr>
            <a:r>
              <a:rPr lang="ar-EG" sz="1600" dirty="0">
                <a:solidFill>
                  <a:srgbClr val="2D3956"/>
                </a:solidFill>
                <a:latin typeface="Alexandria" pitchFamily="2" charset="-78"/>
                <a:cs typeface="Alexandria" pitchFamily="2" charset="-78"/>
              </a:rPr>
              <a:t>ويعنى ذلك حق منتج التسجيل الصوتى فى نسخ التسجيل الصوتى , بأى طريقه أو بأى شكل </a:t>
            </a:r>
            <a:r>
              <a:rPr lang="ar-EG" sz="1600" dirty="0" smtClean="0">
                <a:solidFill>
                  <a:srgbClr val="2D3956"/>
                </a:solidFill>
                <a:latin typeface="Alexandria" pitchFamily="2" charset="-78"/>
                <a:cs typeface="Alexandria" pitchFamily="2" charset="-78"/>
              </a:rPr>
              <a:t>.</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26550"/>
    </mc:Choice>
    <mc:Fallback xmlns="">
      <p:transition spd="slow" advTm="126550"/>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0"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15378" y="1219022"/>
            <a:ext cx="9009246" cy="440120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نصت على ذلك معاهدة الويبو بشأن الأداء والتسجيل الصوتى لعام 1996 م , فى المادة 11 , كما نص عليه أيضا قانون الملكية الفكرية الفرنسى فى المادة  </a:t>
            </a:r>
            <a:r>
              <a:rPr lang="ar-EG" sz="1600" dirty="0" smtClean="0">
                <a:solidFill>
                  <a:srgbClr val="2D3956"/>
                </a:solidFill>
                <a:latin typeface="Alexandria" pitchFamily="2" charset="-78"/>
                <a:cs typeface="Alexandria" pitchFamily="2" charset="-78"/>
              </a:rPr>
              <a:t>213-1.</a:t>
            </a:r>
          </a:p>
          <a:p>
            <a:pPr algn="just" rtl="1">
              <a:lnSpc>
                <a:spcPct val="250000"/>
              </a:lnSpc>
            </a:pPr>
            <a:r>
              <a:rPr lang="ar-EG" sz="1600" dirty="0">
                <a:solidFill>
                  <a:srgbClr val="2D3956"/>
                </a:solidFill>
                <a:latin typeface="Alexandria" pitchFamily="2" charset="-78"/>
                <a:cs typeface="Alexandria" pitchFamily="2" charset="-78"/>
              </a:rPr>
              <a:t>وفيما يخص القانون المصرى فإن المادة 157 من قانون الملكية الفكرية , قد حظرت فى الفقرة الأولى منها , استغلال التسجيل الصوتى , بأى طريقة من الطرق , بما فى ذلك نسخ التسجيل الصوتى , بغير ترخيص كتابى مسبق من منتج التسجيل الصوتى </a:t>
            </a:r>
            <a:r>
              <a:rPr lang="ar-EG" sz="1600" dirty="0" smtClean="0">
                <a:solidFill>
                  <a:srgbClr val="2D3956"/>
                </a:solidFill>
                <a:latin typeface="Alexandria" pitchFamily="2" charset="-78"/>
                <a:cs typeface="Alexandria" pitchFamily="2" charset="-78"/>
              </a:rPr>
              <a:t>.</a:t>
            </a:r>
          </a:p>
          <a:p>
            <a:pPr algn="just" rtl="1">
              <a:lnSpc>
                <a:spcPct val="250000"/>
              </a:lnSpc>
            </a:pPr>
            <a:r>
              <a:rPr lang="ar-EG" sz="1600" dirty="0" smtClean="0">
                <a:solidFill>
                  <a:srgbClr val="2D3956"/>
                </a:solidFill>
                <a:latin typeface="Alexandria" pitchFamily="2" charset="-78"/>
                <a:cs typeface="Alexandria" pitchFamily="2" charset="-78"/>
              </a:rPr>
              <a:t>ونصت على ذلك الفقرة السابعة من المادة السابعة من اللائحة التنفيذية لنظام حق المؤلف السعودي.</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82243"/>
    </mc:Choice>
    <mc:Fallback xmlns="">
      <p:transition spd="slow" advTm="82243"/>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66764"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04388" y="1622962"/>
            <a:ext cx="5393497" cy="403187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-التوزيع:</a:t>
            </a:r>
          </a:p>
          <a:p>
            <a:pPr algn="just" rtl="1">
              <a:lnSpc>
                <a:spcPct val="200000"/>
              </a:lnSpc>
            </a:pPr>
            <a:r>
              <a:rPr lang="ar-EG" sz="1600" dirty="0">
                <a:solidFill>
                  <a:srgbClr val="2D3956"/>
                </a:solidFill>
                <a:latin typeface="Alexandria" pitchFamily="2" charset="-78"/>
                <a:cs typeface="Alexandria" pitchFamily="2" charset="-78"/>
              </a:rPr>
              <a:t>يتمتع منتج التسجيل الصوتى بالتصريح بإتاحة النسخة </a:t>
            </a:r>
            <a:r>
              <a:rPr lang="ar-EG" sz="1600" dirty="0" smtClean="0">
                <a:solidFill>
                  <a:srgbClr val="2D3956"/>
                </a:solidFill>
                <a:latin typeface="Alexandria" pitchFamily="2" charset="-78"/>
                <a:cs typeface="Alexandria" pitchFamily="2" charset="-78"/>
              </a:rPr>
              <a:t>الأصلية </a:t>
            </a:r>
            <a:r>
              <a:rPr lang="ar-EG" sz="1600" dirty="0">
                <a:solidFill>
                  <a:srgbClr val="2D3956"/>
                </a:solidFill>
                <a:latin typeface="Alexandria" pitchFamily="2" charset="-78"/>
                <a:cs typeface="Alexandria" pitchFamily="2" charset="-78"/>
              </a:rPr>
              <a:t>أو غيرها من نسخ التسجيل الصوتى , إلى الجمهور ببيعها أو نقل ملكيتها بطريقة أخرى أو تأجيرها أو اعارتها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a:solidFill>
                  <a:srgbClr val="2D3956"/>
                </a:solidFill>
                <a:latin typeface="Alexandria" pitchFamily="2" charset="-78"/>
                <a:cs typeface="Alexandria" pitchFamily="2" charset="-78"/>
              </a:rPr>
              <a:t> ونصت على ذلك معاهدة ويبو بشأن الأداء والتسجيل لعام 1996 م , فى المادة 12 , 13 .كما نص أيضا على ذلك قانون الملكية الفكرية الفرنسى فى المادة 213-1 </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394847"/>
            <a:ext cx="3130074" cy="3190022"/>
          </a:xfrm>
          <a:prstGeom prst="rect">
            <a:avLst/>
          </a:prstGeom>
        </p:spPr>
      </p:pic>
      <p:sp>
        <p:nvSpPr>
          <p:cNvPr id="6" name="مستطيل 5"/>
          <p:cNvSpPr/>
          <p:nvPr/>
        </p:nvSpPr>
        <p:spPr>
          <a:xfrm>
            <a:off x="1404080" y="4534455"/>
            <a:ext cx="1309991" cy="6880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900"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72426"/>
    </mc:Choice>
    <mc:Fallback xmlns="">
      <p:transition spd="slow" advTm="72426"/>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67302" y="1348401"/>
            <a:ext cx="5352997" cy="4451860"/>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وفيما يتعلق بقانون الملكية الفكرية المصرى فقد نص فى مادته 157 على حظر الإستغلال المالى للتسجيل الصوتى , بدون ترخيص مسبق من المنتج , وذكر طرق الإستغلال المالى ,والتى كان منها التأجير , وفيما يخص التنازل أو التصرف فى الحقوق المالية فقد ذكرنا أن المادة 159 من قانون الملكية الفكرية المصرى , أحالت الى الأحكام الخاص بهذا الشأن , فيما يتعلق بحقوق المؤلف , وقد ذكرنا ذلك مسبقا</a:t>
            </a:r>
            <a:r>
              <a:rPr lang="ar-EG" sz="1600" dirty="0" smtClean="0">
                <a:solidFill>
                  <a:srgbClr val="2D3956"/>
                </a:solidFill>
                <a:latin typeface="Alexandria" pitchFamily="2" charset="-78"/>
                <a:cs typeface="Alexandria" pitchFamily="2" charset="-78"/>
              </a:rPr>
              <a:t>.</a:t>
            </a:r>
          </a:p>
          <a:p>
            <a:pPr lvl="0"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7" y="4588044"/>
            <a:ext cx="2243630" cy="269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69002"/>
    </mc:Choice>
    <mc:Fallback xmlns="">
      <p:transition spd="slow" advTm="69002"/>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637206" y="1971673"/>
            <a:ext cx="5444441" cy="2554545"/>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ونصت على ذلك المادة السابعة من اللائحة التنفيذية من نظام حماية حقوق المؤلف السعودي.</a:t>
            </a:r>
          </a:p>
          <a:p>
            <a:pPr algn="just" rtl="1">
              <a:lnSpc>
                <a:spcPct val="200000"/>
              </a:lnSpc>
            </a:pPr>
            <a:r>
              <a:rPr lang="ar-EG" sz="1600" b="1" u="sng" dirty="0" smtClean="0">
                <a:solidFill>
                  <a:srgbClr val="2D3956"/>
                </a:solidFill>
                <a:latin typeface="Alexandria" pitchFamily="2" charset="-78"/>
                <a:cs typeface="Alexandria" pitchFamily="2" charset="-78"/>
              </a:rPr>
              <a:t>-الإتاحة </a:t>
            </a:r>
            <a:r>
              <a:rPr lang="ar-EG" sz="1600" b="1" u="sng" dirty="0">
                <a:solidFill>
                  <a:srgbClr val="2D3956"/>
                </a:solidFill>
                <a:latin typeface="Alexandria" pitchFamily="2" charset="-78"/>
                <a:cs typeface="Alexandria" pitchFamily="2" charset="-78"/>
              </a:rPr>
              <a:t>للجمهور </a:t>
            </a:r>
            <a:r>
              <a:rPr lang="ar-EG" sz="1600" b="1" u="sng" dirty="0" smtClean="0">
                <a:solidFill>
                  <a:srgbClr val="2D3956"/>
                </a:solidFill>
                <a:latin typeface="Alexandria" pitchFamily="2" charset="-78"/>
                <a:cs typeface="Alexandria" pitchFamily="2" charset="-78"/>
              </a:rPr>
              <a:t>: </a:t>
            </a:r>
          </a:p>
          <a:p>
            <a:pPr algn="just" rtl="1">
              <a:lnSpc>
                <a:spcPct val="200000"/>
              </a:lnSpc>
            </a:pPr>
            <a:r>
              <a:rPr lang="ar-EG" sz="1600" dirty="0">
                <a:solidFill>
                  <a:srgbClr val="2D3956"/>
                </a:solidFill>
                <a:latin typeface="Alexandria" pitchFamily="2" charset="-78"/>
                <a:cs typeface="Alexandria" pitchFamily="2" charset="-78"/>
              </a:rPr>
              <a:t>يتمتع منتج التسجيل الصوتى بالحق فى التصريح بإتاحة تسجيلاتهم الصوتية للجمهور , عبر وسائل سلكية أو </a:t>
            </a:r>
            <a:r>
              <a:rPr lang="ar-EG" sz="1600" dirty="0" smtClean="0">
                <a:solidFill>
                  <a:srgbClr val="2D3956"/>
                </a:solidFill>
                <a:latin typeface="Alexandria" pitchFamily="2" charset="-78"/>
                <a:cs typeface="Alexandria" pitchFamily="2" charset="-78"/>
              </a:rPr>
              <a:t>لاسلكية.</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9137" y="4621400"/>
            <a:ext cx="979067" cy="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326239"/>
      </p:ext>
    </p:extLst>
  </p:cSld>
  <p:clrMapOvr>
    <a:masterClrMapping/>
  </p:clrMapOvr>
  <mc:AlternateContent xmlns:mc="http://schemas.openxmlformats.org/markup-compatibility/2006" xmlns:p14="http://schemas.microsoft.com/office/powerpoint/2010/main">
    <mc:Choice Requires="p14">
      <p:transition spd="slow" p14:dur="2000" advTm="68901"/>
    </mc:Choice>
    <mc:Fallback xmlns="">
      <p:transition spd="slow" advTm="6890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28081" y="1999299"/>
            <a:ext cx="8903370" cy="2062103"/>
          </a:xfrm>
          <a:prstGeom prst="rect">
            <a:avLst/>
          </a:prstGeom>
          <a:noFill/>
        </p:spPr>
        <p:txBody>
          <a:bodyPr wrap="square" rtlCol="0">
            <a:spAutoFit/>
          </a:bodyPr>
          <a:lstStyle/>
          <a:p>
            <a:pPr marL="285750" indent="-285750" algn="just" rtl="1">
              <a:lnSpc>
                <a:spcPct val="200000"/>
              </a:lnSpc>
              <a:buFontTx/>
              <a:buChar char="-"/>
            </a:pPr>
            <a:r>
              <a:rPr lang="ar-EG" sz="1600" dirty="0">
                <a:solidFill>
                  <a:srgbClr val="2D3956"/>
                </a:solidFill>
                <a:latin typeface="Alexandria" pitchFamily="2" charset="-78"/>
                <a:cs typeface="Alexandria" pitchFamily="2" charset="-78"/>
              </a:rPr>
              <a:t>نصت على ذلك معاهدة الويبو بشأن الأداء والتسجيل لعام 1996 م , فى المادة 14  ونص أيضا على هذا الحق قانون الملكية الفكرية الفرنسى فى المادة 213-1 </a:t>
            </a:r>
            <a:r>
              <a:rPr lang="ar-EG" sz="1600" dirty="0" smtClean="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وجاء أيضا النص على هذا الحق فى قانون الملكية الفكرية المصرى فى المادة 157 الفقرة  (2 ) </a:t>
            </a:r>
            <a:r>
              <a:rPr lang="ar-EG" sz="1600" dirty="0" smtClean="0">
                <a:solidFill>
                  <a:srgbClr val="2D3956"/>
                </a:solidFill>
                <a:latin typeface="Alexandria" pitchFamily="2" charset="-78"/>
                <a:cs typeface="Alexandria" pitchFamily="2" charset="-78"/>
              </a:rPr>
              <a:t>. </a:t>
            </a:r>
          </a:p>
          <a:p>
            <a:pPr marL="285750" indent="-285750" algn="just" rtl="1">
              <a:lnSpc>
                <a:spcPct val="200000"/>
              </a:lnSpc>
              <a:buFontTx/>
              <a:buChar char="-"/>
            </a:pPr>
            <a:r>
              <a:rPr lang="ar-EG" sz="1600" dirty="0" smtClean="0">
                <a:solidFill>
                  <a:srgbClr val="2D3956"/>
                </a:solidFill>
                <a:latin typeface="Alexandria" pitchFamily="2" charset="-78"/>
                <a:cs typeface="Alexandria" pitchFamily="2" charset="-78"/>
              </a:rPr>
              <a:t>وجاء ذلك أيضا في المادة السابعة من اللائحة التنفيذية لنظام حماية حق المؤلف السعودي.</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33707"/>
    </mc:Choice>
    <mc:Fallback xmlns="">
      <p:transition spd="slow" advTm="33707"/>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4511" y="141494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73078" y="1475928"/>
            <a:ext cx="8376833" cy="4401205"/>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 الحقوق المالية لهيئات الاذاعة </a:t>
            </a:r>
          </a:p>
          <a:p>
            <a:pPr algn="just" rtl="1">
              <a:lnSpc>
                <a:spcPct val="250000"/>
              </a:lnSpc>
            </a:pPr>
            <a:r>
              <a:rPr lang="ar-EG" sz="1600" dirty="0">
                <a:solidFill>
                  <a:srgbClr val="2D3956"/>
                </a:solidFill>
                <a:latin typeface="Alexandria" pitchFamily="2" charset="-78"/>
                <a:cs typeface="Alexandria" pitchFamily="2" charset="-78"/>
              </a:rPr>
              <a:t>  721- وفقا لنص المادة 158 من قانون الملكية الفكرية المصرى , تتمتع هيئات الإذاعة بالحقوق المالية الآتية </a:t>
            </a:r>
            <a:r>
              <a:rPr lang="ar-EG" sz="1600" dirty="0" smtClean="0">
                <a:solidFill>
                  <a:srgbClr val="2D3956"/>
                </a:solidFill>
                <a:latin typeface="Alexandria" pitchFamily="2" charset="-78"/>
                <a:cs typeface="Alexandria" pitchFamily="2" charset="-78"/>
              </a:rPr>
              <a:t>: -منح </a:t>
            </a:r>
            <a:r>
              <a:rPr lang="ar-EG" sz="1600" dirty="0">
                <a:solidFill>
                  <a:srgbClr val="2D3956"/>
                </a:solidFill>
                <a:latin typeface="Alexandria" pitchFamily="2" charset="-78"/>
                <a:cs typeface="Alexandria" pitchFamily="2" charset="-78"/>
              </a:rPr>
              <a:t>الترخيص باستغلال تسجيلاتها </a:t>
            </a:r>
            <a:r>
              <a:rPr lang="ar-EG" sz="1600" dirty="0" smtClean="0">
                <a:solidFill>
                  <a:srgbClr val="2D3956"/>
                </a:solidFill>
                <a:latin typeface="Alexandria" pitchFamily="2" charset="-78"/>
                <a:cs typeface="Alexandria" pitchFamily="2" charset="-78"/>
              </a:rPr>
              <a:t>. -منع </a:t>
            </a:r>
            <a:r>
              <a:rPr lang="ar-EG" sz="1600" dirty="0">
                <a:solidFill>
                  <a:srgbClr val="2D3956"/>
                </a:solidFill>
                <a:latin typeface="Alexandria" pitchFamily="2" charset="-78"/>
                <a:cs typeface="Alexandria" pitchFamily="2" charset="-78"/>
              </a:rPr>
              <a:t>أى توصيل لتسجيلها التليفزيونى لبرامجها الى الجمهور بغير ترخيص كتابي مسبق منها، ويعد بوجه خاص استغلالا محظورا تسجيل هذه البرامج أو عمل نسخ منها أو بيعها أو تأجيرها أو إعادة بثها أو توزيعها أو نقلها إلى الجمهور بأية وسيلة كانت بما في ذلك الإزالة أو الإتلاف لأية حماية تقنية لهذه البرامج كالتشفير أو غيره.</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1836"/>
    </mc:Choice>
    <mc:Fallback xmlns="">
      <p:transition spd="slow" advTm="1836"/>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38834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43585" y="1886433"/>
            <a:ext cx="8672362" cy="245131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بالإضافة إلى ماسبق , فقد نص أيضا قانون الملكية الفكرية المصرى فى المادة 169 , على حق هيئات الإذاعة فى اذاعة المصنفات التى تؤدى فى مكان عام , مع التزام هيئات الإذاعة , باذاعة اسم المؤلف وعنوان المصنف , مع سداد مقابل عينى أو نقدى عادل للمؤلف , وتلتزم أيضا بسداد أى تعويض إن كان له مقتضى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86984"/>
    </mc:Choice>
    <mc:Fallback xmlns="">
      <p:transition spd="slow" advTm="86984"/>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87920" y="1861085"/>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وفيما يخص القانون الفرنسى فقد نص قانون الملكية الفكرية الفرنسى على ذلك فى المواد  فى المواد 216-1 و 217-1  </a:t>
            </a:r>
            <a:r>
              <a:rPr lang="ar-EG" sz="1600" dirty="0" smtClean="0">
                <a:solidFill>
                  <a:srgbClr val="2D3956"/>
                </a:solidFill>
                <a:latin typeface="Alexandria" pitchFamily="2" charset="-78"/>
                <a:cs typeface="Alexandria" pitchFamily="2" charset="-78"/>
              </a:rPr>
              <a:t>.</a:t>
            </a:r>
          </a:p>
          <a:p>
            <a:pPr algn="just" rtl="1">
              <a:lnSpc>
                <a:spcPct val="200000"/>
              </a:lnSpc>
            </a:pPr>
            <a:r>
              <a:rPr lang="ar-EG" sz="1600" dirty="0" smtClean="0">
                <a:solidFill>
                  <a:srgbClr val="2D3956"/>
                </a:solidFill>
                <a:latin typeface="Alexandria" pitchFamily="2" charset="-78"/>
                <a:cs typeface="Alexandria" pitchFamily="2" charset="-78"/>
              </a:rPr>
              <a:t>وتنص المادة السابعة من اللائحة التنفيذية من نظام حقوق المؤلف السعودي على أنه: </a:t>
            </a:r>
          </a:p>
          <a:p>
            <a:pPr algn="just" rtl="1">
              <a:lnSpc>
                <a:spcPct val="200000"/>
              </a:lnSpc>
            </a:pPr>
            <a:r>
              <a:rPr lang="ar-EG" sz="1600" dirty="0">
                <a:solidFill>
                  <a:srgbClr val="2D3956"/>
                </a:solidFill>
                <a:latin typeface="Alexandria" pitchFamily="2" charset="-78"/>
                <a:cs typeface="Alexandria" pitchFamily="2" charset="-78"/>
              </a:rPr>
              <a:t>ثانياً: هيئات الإذاعة:</a:t>
            </a:r>
          </a:p>
          <a:p>
            <a:pPr algn="just" rtl="1">
              <a:lnSpc>
                <a:spcPct val="200000"/>
              </a:lnSpc>
            </a:pPr>
            <a:r>
              <a:rPr lang="ar-EG" sz="1600" dirty="0">
                <a:solidFill>
                  <a:srgbClr val="2D3956"/>
                </a:solidFill>
                <a:latin typeface="Alexandria" pitchFamily="2" charset="-78"/>
                <a:cs typeface="Alexandria" pitchFamily="2" charset="-78"/>
              </a:rPr>
              <a:t>يحق لهيئات الإذاعة منع أي من الأعمال التالية عندما تتم دون ترخيص منها:</a:t>
            </a:r>
          </a:p>
          <a:p>
            <a:pPr algn="just" rtl="1">
              <a:lnSpc>
                <a:spcPct val="200000"/>
              </a:lnSpc>
            </a:pPr>
            <a:r>
              <a:rPr lang="ar-EG" sz="1600" dirty="0">
                <a:solidFill>
                  <a:srgbClr val="2D3956"/>
                </a:solidFill>
                <a:latin typeface="Alexandria" pitchFamily="2" charset="-78"/>
                <a:cs typeface="Alexandria" pitchFamily="2" charset="-78"/>
              </a:rPr>
              <a:t>1- تسجيل البرامج الإذاعية وعمل نسخ منها</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57407"/>
    </mc:Choice>
    <mc:Fallback xmlns="">
      <p:transition spd="slow" advTm="57407"/>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12973" y="179105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33674" y="2563038"/>
            <a:ext cx="8749365"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2- إعادة البث عبر وسائل البث اللاسلكي، ونقل هذه المواد للجمهور.</a:t>
            </a:r>
          </a:p>
          <a:p>
            <a:pPr algn="just" rtl="1">
              <a:lnSpc>
                <a:spcPct val="200000"/>
              </a:lnSpc>
            </a:pPr>
            <a:r>
              <a:rPr lang="ar-EG" sz="1600" dirty="0">
                <a:solidFill>
                  <a:srgbClr val="2D3956"/>
                </a:solidFill>
                <a:latin typeface="Alexandria" pitchFamily="2" charset="-78"/>
                <a:cs typeface="Alexandria" pitchFamily="2" charset="-78"/>
              </a:rPr>
              <a:t>3- تحديد طرق البث والاستقبال المباشر أو من خلال أجهزة لاقطة أو بالكيبل.</a:t>
            </a:r>
          </a:p>
          <a:p>
            <a:pPr algn="just" rtl="1">
              <a:lnSpc>
                <a:spcPct val="200000"/>
              </a:lnSpc>
            </a:pPr>
            <a:r>
              <a:rPr lang="ar-EG" sz="1600" dirty="0">
                <a:solidFill>
                  <a:srgbClr val="2D3956"/>
                </a:solidFill>
                <a:latin typeface="Alexandria" pitchFamily="2" charset="-78"/>
                <a:cs typeface="Alexandria" pitchFamily="2" charset="-78"/>
              </a:rPr>
              <a:t>4- نقل البث الإذاعي للجمهور في الأماكن العامة أو عبر الإذاعات السلكية الداخلية للمجمعات </a:t>
            </a:r>
            <a:r>
              <a:rPr lang="ar-EG" sz="1600" dirty="0" smtClean="0">
                <a:solidFill>
                  <a:srgbClr val="2D3956"/>
                </a:solidFill>
                <a:latin typeface="Alexandria" pitchFamily="2" charset="-78"/>
                <a:cs typeface="Alexandria" pitchFamily="2" charset="-78"/>
              </a:rPr>
              <a:t>المغلقة.</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1251567"/>
    </mc:Choice>
    <mc:Fallback xmlns="">
      <p:transition spd="slow" advTm="1251567"/>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5631"/>
    </mc:Choice>
    <mc:Fallback xmlns="">
      <p:transition spd="slow" advTm="25631"/>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6225ADC-BB38-456D-AA0E-A35A91E43FDB}">
  <ds:schemaRefs>
    <ds:schemaRef ds:uri="49100919-8a76-4266-be0c-7dc583902cb4"/>
    <ds:schemaRef ds:uri="http://schemas.microsoft.com/office/2006/documentManagement/types"/>
    <ds:schemaRef ds:uri="http://purl.org/dc/elements/1.1/"/>
    <ds:schemaRef ds:uri="http://schemas.microsoft.com/office/infopath/2007/PartnerControls"/>
    <ds:schemaRef ds:uri="d13aca44-ef33-4cf4-9980-7f0b00e6eeb9"/>
    <ds:schemaRef ds:uri="http://purl.org/dc/terms/"/>
    <ds:schemaRef ds:uri="http://purl.org/dc/dcmitype/"/>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632695FC-FEB1-4BE9-B1FB-1C3C22EA57DB}"/>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8629</TotalTime>
  <Words>2623</Words>
  <Application>Microsoft Office PowerPoint</Application>
  <PresentationFormat>Widescreen</PresentationFormat>
  <Paragraphs>160</Paragraphs>
  <Slides>49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816</cp:revision>
  <dcterms:created xsi:type="dcterms:W3CDTF">2023-04-29T09:08:00Z</dcterms:created>
  <dcterms:modified xsi:type="dcterms:W3CDTF">2025-04-09T19:31:17Z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