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0" r:id="rId2"/>
    <p:sldId id="351" r:id="rId3"/>
    <p:sldId id="481" r:id="rId4"/>
    <p:sldId id="561" r:id="rId5"/>
    <p:sldId id="563" r:id="rId6"/>
    <p:sldId id="564" r:id="rId7"/>
    <p:sldId id="565" r:id="rId8"/>
    <p:sldId id="567" r:id="rId9"/>
    <p:sldId id="566" r:id="rId10"/>
    <p:sldId id="568" r:id="rId11"/>
    <p:sldId id="569" r:id="rId12"/>
    <p:sldId id="570" r:id="rId13"/>
    <p:sldId id="410" r:id="rId14"/>
    <p:sldId id="411" r:id="rId15"/>
    <p:sldId id="412" r:id="rId16"/>
    <p:sldId id="571" r:id="rId17"/>
    <p:sldId id="414" r:id="rId18"/>
    <p:sldId id="415" r:id="rId19"/>
    <p:sldId id="418" r:id="rId20"/>
    <p:sldId id="572" r:id="rId21"/>
    <p:sldId id="417" r:id="rId22"/>
    <p:sldId id="573" r:id="rId23"/>
    <p:sldId id="420" r:id="rId24"/>
    <p:sldId id="421" r:id="rId25"/>
    <p:sldId id="574" r:id="rId26"/>
    <p:sldId id="423" r:id="rId27"/>
    <p:sldId id="588" r:id="rId28"/>
    <p:sldId id="425" r:id="rId29"/>
    <p:sldId id="589" r:id="rId30"/>
    <p:sldId id="427" r:id="rId31"/>
    <p:sldId id="428" r:id="rId32"/>
    <p:sldId id="430" r:id="rId33"/>
    <p:sldId id="509" r:id="rId34"/>
    <p:sldId id="506" r:id="rId35"/>
    <p:sldId id="510" r:id="rId36"/>
    <p:sldId id="511" r:id="rId37"/>
    <p:sldId id="498" r:id="rId38"/>
    <p:sldId id="499" r:id="rId39"/>
    <p:sldId id="527" r:id="rId40"/>
    <p:sldId id="528" r:id="rId41"/>
    <p:sldId id="529" r:id="rId42"/>
    <p:sldId id="530" r:id="rId43"/>
    <p:sldId id="531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51"/>
            <p14:sldId id="481"/>
            <p14:sldId id="561"/>
            <p14:sldId id="563"/>
            <p14:sldId id="564"/>
            <p14:sldId id="565"/>
            <p14:sldId id="567"/>
            <p14:sldId id="566"/>
            <p14:sldId id="568"/>
            <p14:sldId id="569"/>
            <p14:sldId id="570"/>
            <p14:sldId id="410"/>
            <p14:sldId id="411"/>
            <p14:sldId id="412"/>
            <p14:sldId id="571"/>
            <p14:sldId id="414"/>
            <p14:sldId id="415"/>
            <p14:sldId id="418"/>
            <p14:sldId id="572"/>
            <p14:sldId id="417"/>
            <p14:sldId id="573"/>
            <p14:sldId id="420"/>
            <p14:sldId id="421"/>
            <p14:sldId id="574"/>
            <p14:sldId id="423"/>
            <p14:sldId id="588"/>
            <p14:sldId id="425"/>
            <p14:sldId id="589"/>
            <p14:sldId id="427"/>
            <p14:sldId id="428"/>
            <p14:sldId id="430"/>
            <p14:sldId id="509"/>
            <p14:sldId id="506"/>
            <p14:sldId id="510"/>
            <p14:sldId id="511"/>
            <p14:sldId id="498"/>
            <p14:sldId id="499"/>
            <p14:sldId id="527"/>
            <p14:sldId id="528"/>
            <p14:sldId id="529"/>
            <p14:sldId id="530"/>
            <p14:sldId id="53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FFFF"/>
    <a:srgbClr val="669BBC"/>
    <a:srgbClr val="2D3956"/>
    <a:srgbClr val="8E5A6D"/>
    <a:srgbClr val="FAC748"/>
    <a:srgbClr val="852F4A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4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30/05/2023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png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8.png"/><Relationship Id="rId7" Type="http://schemas.openxmlformats.org/officeDocument/2006/relationships/image" Target="../media/image4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sv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438900" y="3685518"/>
            <a:ext cx="55911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Lect. Dina Samir </a:t>
            </a:r>
            <a:r>
              <a:rPr lang="en-US" sz="2000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ElWakkad</a:t>
            </a:r>
            <a:endParaRPr lang="en-US" sz="20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94457" y="2766937"/>
            <a:ext cx="463941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Planning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438900" y="6043084"/>
            <a:ext cx="5591175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Project Planning- The Project Schedule, and budget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306883" y="5202596"/>
            <a:ext cx="28921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PMG202</a:t>
            </a:r>
          </a:p>
          <a:p>
            <a:r>
              <a:rPr lang="en-US" sz="28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Picture 2" descr="Five Project Life Cycle Phases - projectcubicle">
            <a:extLst>
              <a:ext uri="{FF2B5EF4-FFF2-40B4-BE49-F238E27FC236}">
                <a16:creationId xmlns:a16="http://schemas.microsoft.com/office/drawing/2014/main" id="{2CCECAF3-EBAD-D605-7F73-269AB01FE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2973" y="119761"/>
            <a:ext cx="9339702" cy="6582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rrow: Right 9">
            <a:extLst>
              <a:ext uri="{FF2B5EF4-FFF2-40B4-BE49-F238E27FC236}">
                <a16:creationId xmlns:a16="http://schemas.microsoft.com/office/drawing/2014/main" id="{8304B2B1-2DCE-86B9-65C1-3EF983AF246D}"/>
              </a:ext>
            </a:extLst>
          </p:cNvPr>
          <p:cNvSpPr/>
          <p:nvPr/>
        </p:nvSpPr>
        <p:spPr>
          <a:xfrm rot="12601904">
            <a:off x="7941491" y="848139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597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>
                <a:solidFill>
                  <a:srgbClr val="002060"/>
                </a:solidFill>
                <a:highlight>
                  <a:srgbClr val="FFFF00"/>
                </a:highlight>
              </a:rPr>
              <a:t>1) Project Planning</a:t>
            </a: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2747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7395" y="1613805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11683" y="683206"/>
            <a:ext cx="728450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Project Planning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6B88C2C8-C74C-0408-2907-30A409128358}"/>
              </a:ext>
            </a:extLst>
          </p:cNvPr>
          <p:cNvSpPr txBox="1">
            <a:spLocks/>
          </p:cNvSpPr>
          <p:nvPr/>
        </p:nvSpPr>
        <p:spPr>
          <a:xfrm>
            <a:off x="806857" y="1749029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b="1" kern="100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32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Human Resource </a:t>
            </a:r>
            <a:r>
              <a:rPr lang="en-US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b="1" kern="100" dirty="0">
                <a:solidFill>
                  <a:srgbClr val="C00000"/>
                </a:solidFill>
                <a:highlight>
                  <a:srgbClr val="FFFF00"/>
                </a:highlight>
                <a:latin typeface="Calibri" panose="020F0502020204030204" pitchFamily="34" charset="0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3673705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214383" y="2792550"/>
            <a:ext cx="656510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>
                <a:solidFill>
                  <a:srgbClr val="002060"/>
                </a:solidFill>
              </a:rPr>
              <a:t>The Project Schedule </a:t>
            </a:r>
          </a:p>
        </p:txBody>
      </p:sp>
    </p:spTree>
    <p:extLst>
      <p:ext uri="{BB962C8B-B14F-4D97-AF65-F5344CB8AC3E}">
        <p14:creationId xmlns:p14="http://schemas.microsoft.com/office/powerpoint/2010/main" val="1883329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What is a Project Schedule?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1E15C128-154B-7500-B3DD-0FF08293A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63989" y="1788884"/>
            <a:ext cx="8980149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We can’t expect a ragingly successful Project without a great Schedule.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A list of required tasks along with the time and the Resources needed will help you arrive at your destination as planned.</a:t>
            </a:r>
            <a:br>
              <a:rPr lang="en-US" sz="2400" dirty="0"/>
            </a:b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/>
              <a:t>Project Scheduling is an important skill for any Project Manager, even if you think it’s a simple Project. 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946232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2"/>
            <a:ext cx="1006320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What is a Project Schedule?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1E15C128-154B-7500-B3DD-0FF08293A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3974" y="1441669"/>
            <a:ext cx="9637374" cy="400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600" b="1" u="sng" dirty="0">
                <a:solidFill>
                  <a:srgbClr val="FF0000"/>
                </a:solidFill>
              </a:rPr>
              <a:t>The Project Schedule:</a:t>
            </a:r>
          </a:p>
          <a:p>
            <a:r>
              <a:rPr lang="en-US" sz="2400" dirty="0"/>
              <a:t>It is a </a:t>
            </a:r>
            <a:r>
              <a:rPr lang="en-US" sz="2400" dirty="0">
                <a:solidFill>
                  <a:srgbClr val="0070C0"/>
                </a:solidFill>
              </a:rPr>
              <a:t>dynamic document </a:t>
            </a:r>
            <a:r>
              <a:rPr lang="en-US" sz="2400" dirty="0"/>
              <a:t>that is created </a:t>
            </a:r>
            <a:r>
              <a:rPr lang="en-US" sz="2400" dirty="0">
                <a:solidFill>
                  <a:srgbClr val="0070C0"/>
                </a:solidFill>
              </a:rPr>
              <a:t>during initial the Planning stage</a:t>
            </a:r>
            <a:r>
              <a:rPr lang="en-US" sz="2400" dirty="0"/>
              <a:t>.</a:t>
            </a:r>
          </a:p>
          <a:p>
            <a:r>
              <a:rPr lang="en-US" sz="2400" dirty="0"/>
              <a:t>The approved Project Schedule </a:t>
            </a:r>
            <a:r>
              <a:rPr lang="en-US" sz="2400" dirty="0">
                <a:solidFill>
                  <a:srgbClr val="0070C0"/>
                </a:solidFill>
              </a:rPr>
              <a:t>acts as a baseline to work </a:t>
            </a:r>
            <a:r>
              <a:rPr lang="en-US" sz="2400" dirty="0"/>
              <a:t>to, but it is maintained and </a:t>
            </a:r>
            <a:r>
              <a:rPr lang="en-US" sz="2400" dirty="0">
                <a:solidFill>
                  <a:srgbClr val="0070C0"/>
                </a:solidFill>
              </a:rPr>
              <a:t>updated throughout the Project </a:t>
            </a:r>
            <a:r>
              <a:rPr lang="en-US" sz="2400" dirty="0"/>
              <a:t>as things change.</a:t>
            </a:r>
          </a:p>
          <a:p>
            <a:r>
              <a:rPr lang="en-US" sz="2600" b="1" dirty="0">
                <a:solidFill>
                  <a:srgbClr val="002060"/>
                </a:solidFill>
              </a:rPr>
              <a:t>outlines the time needed for the required tasks</a:t>
            </a:r>
          </a:p>
          <a:p>
            <a:pPr lvl="1"/>
            <a:r>
              <a:rPr lang="en-US" dirty="0"/>
              <a:t>the </a:t>
            </a:r>
            <a:r>
              <a:rPr lang="en-US" dirty="0">
                <a:solidFill>
                  <a:srgbClr val="0070C0"/>
                </a:solidFill>
              </a:rPr>
              <a:t>start</a:t>
            </a:r>
            <a:r>
              <a:rPr lang="en-US" dirty="0"/>
              <a:t> and </a:t>
            </a:r>
            <a:r>
              <a:rPr lang="en-US" dirty="0">
                <a:solidFill>
                  <a:srgbClr val="0070C0"/>
                </a:solidFill>
              </a:rPr>
              <a:t>end</a:t>
            </a:r>
            <a:r>
              <a:rPr lang="en-US" dirty="0"/>
              <a:t> date of all project tasks</a:t>
            </a:r>
            <a:endParaRPr lang="en-US" sz="2200" dirty="0"/>
          </a:p>
          <a:p>
            <a:r>
              <a:rPr lang="en-US" sz="2600" b="1" dirty="0">
                <a:solidFill>
                  <a:srgbClr val="002060"/>
                </a:solidFill>
              </a:rPr>
              <a:t>establishes milestones to be met to complete the project on time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how</a:t>
            </a:r>
            <a:r>
              <a:rPr lang="en-US" dirty="0"/>
              <a:t> the tasks relate to each other</a:t>
            </a:r>
            <a:endParaRPr lang="en-US" sz="2200" b="1" dirty="0"/>
          </a:p>
          <a:p>
            <a:r>
              <a:rPr lang="en-US" sz="2600" b="1" dirty="0">
                <a:solidFill>
                  <a:srgbClr val="002060"/>
                </a:solidFill>
              </a:rPr>
              <a:t>allocates resources across tasks</a:t>
            </a:r>
          </a:p>
          <a:p>
            <a:pPr lvl="1"/>
            <a:r>
              <a:rPr lang="en-US" dirty="0">
                <a:solidFill>
                  <a:srgbClr val="0070C0"/>
                </a:solidFill>
              </a:rPr>
              <a:t>which team </a:t>
            </a:r>
            <a:r>
              <a:rPr lang="en-US" dirty="0"/>
              <a:t>members or other resources are responsible for delivery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8140958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214383" y="27925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Types of Project Schedule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6852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2"/>
            <a:ext cx="1006320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Types of Project Schedule</a:t>
            </a:r>
          </a:p>
        </p:txBody>
      </p:sp>
      <p:pic>
        <p:nvPicPr>
          <p:cNvPr id="2" name="Espace réservé du contenu 4">
            <a:extLst>
              <a:ext uri="{FF2B5EF4-FFF2-40B4-BE49-F238E27FC236}">
                <a16:creationId xmlns:a16="http://schemas.microsoft.com/office/drawing/2014/main" id="{877030AA-AD84-A2B1-2443-5A798146DDC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9566" y="2417736"/>
            <a:ext cx="10904156" cy="2977554"/>
          </a:xfrm>
          <a:prstGeom prst="rect">
            <a:avLst/>
          </a:prstGeom>
        </p:spPr>
      </p:pic>
      <p:sp>
        <p:nvSpPr>
          <p:cNvPr id="3" name="ZoneTexte 6">
            <a:extLst>
              <a:ext uri="{FF2B5EF4-FFF2-40B4-BE49-F238E27FC236}">
                <a16:creationId xmlns:a16="http://schemas.microsoft.com/office/drawing/2014/main" id="{520D2726-C448-347F-E5C5-82D377E8E207}"/>
              </a:ext>
            </a:extLst>
          </p:cNvPr>
          <p:cNvSpPr txBox="1"/>
          <p:nvPr/>
        </p:nvSpPr>
        <p:spPr>
          <a:xfrm>
            <a:off x="1428627" y="1608911"/>
            <a:ext cx="934733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l">
              <a:buNone/>
            </a:pPr>
            <a:r>
              <a:rPr lang="en-US" sz="2600" b="1" i="0" dirty="0">
                <a:effectLst/>
              </a:rPr>
              <a:t>	 The 3 main types of Project Schedule</a:t>
            </a:r>
          </a:p>
        </p:txBody>
      </p:sp>
    </p:spTree>
    <p:extLst>
      <p:ext uri="{BB962C8B-B14F-4D97-AF65-F5344CB8AC3E}">
        <p14:creationId xmlns:p14="http://schemas.microsoft.com/office/powerpoint/2010/main" val="28009341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 of effective Project Scheduling</a:t>
            </a:r>
          </a:p>
        </p:txBody>
      </p:sp>
    </p:spTree>
    <p:extLst>
      <p:ext uri="{BB962C8B-B14F-4D97-AF65-F5344CB8AC3E}">
        <p14:creationId xmlns:p14="http://schemas.microsoft.com/office/powerpoint/2010/main" val="2889271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1" y="1285192"/>
            <a:ext cx="10063201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2B98774-DCA8-441E-02E9-EBC566761547}"/>
              </a:ext>
            </a:extLst>
          </p:cNvPr>
          <p:cNvSpPr txBox="1"/>
          <p:nvPr/>
        </p:nvSpPr>
        <p:spPr>
          <a:xfrm>
            <a:off x="2214383" y="654295"/>
            <a:ext cx="656510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Benefits of effective Project Scheduling</a:t>
            </a:r>
          </a:p>
        </p:txBody>
      </p:sp>
      <p:sp>
        <p:nvSpPr>
          <p:cNvPr id="5" name="TextBox 22">
            <a:extLst>
              <a:ext uri="{FF2B5EF4-FFF2-40B4-BE49-F238E27FC236}">
                <a16:creationId xmlns:a16="http://schemas.microsoft.com/office/drawing/2014/main" id="{1E15C128-154B-7500-B3DD-0FF08293AA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73565" y="1668091"/>
            <a:ext cx="963737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/>
              <a:t>Provides a clear </a:t>
            </a:r>
            <a:r>
              <a:rPr lang="en-US" sz="2400" dirty="0">
                <a:solidFill>
                  <a:srgbClr val="0070C0"/>
                </a:solidFill>
              </a:rPr>
              <a:t>roadmap</a:t>
            </a:r>
            <a:r>
              <a:rPr lang="en-US" sz="2400" dirty="0"/>
              <a:t> to everyone at the beginning of 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600" dirty="0"/>
              <a:t>It</a:t>
            </a:r>
            <a:r>
              <a:rPr lang="en-US" sz="2600" b="1" dirty="0"/>
              <a:t> </a:t>
            </a:r>
            <a:r>
              <a:rPr lang="en-US" sz="2600" dirty="0"/>
              <a:t>guides the </a:t>
            </a:r>
            <a:r>
              <a:rPr lang="en-US" sz="2600" dirty="0">
                <a:solidFill>
                  <a:srgbClr val="0070C0"/>
                </a:solidFill>
              </a:rPr>
              <a:t>Project Team as they deliver </a:t>
            </a:r>
            <a:r>
              <a:rPr lang="en-US" sz="2600" dirty="0"/>
              <a:t>the Project.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600" dirty="0"/>
              <a:t>It </a:t>
            </a:r>
            <a:r>
              <a:rPr lang="en-US" sz="2600" dirty="0">
                <a:solidFill>
                  <a:srgbClr val="0070C0"/>
                </a:solidFill>
              </a:rPr>
              <a:t>communicates progress </a:t>
            </a:r>
            <a:r>
              <a:rPr lang="en-US" sz="2600" dirty="0"/>
              <a:t>to the Team, Management, and other Stakeholders. 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600" dirty="0"/>
              <a:t>Done well, it makes the entire Project </a:t>
            </a:r>
            <a:r>
              <a:rPr lang="en-US" sz="2600" dirty="0">
                <a:solidFill>
                  <a:srgbClr val="0070C0"/>
                </a:solidFill>
              </a:rPr>
              <a:t>run more smoothly </a:t>
            </a:r>
            <a:r>
              <a:rPr lang="en-US" sz="2600" dirty="0"/>
              <a:t>and helps you finish up on time and on budget.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Serves as an </a:t>
            </a:r>
            <a:r>
              <a:rPr lang="en-US" sz="2800" dirty="0">
                <a:solidFill>
                  <a:srgbClr val="0070C0"/>
                </a:solidFill>
              </a:rPr>
              <a:t>early warning system </a:t>
            </a:r>
            <a:r>
              <a:rPr lang="en-US" sz="2800" dirty="0"/>
              <a:t>for potential Project issues.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</a:rPr>
              <a:t>Reserves your Resources </a:t>
            </a:r>
            <a:r>
              <a:rPr lang="en-US" sz="2800" dirty="0"/>
              <a:t>for when you need them.</a:t>
            </a:r>
          </a:p>
          <a:p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468461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scheduling tools and techniques</a:t>
            </a:r>
          </a:p>
        </p:txBody>
      </p:sp>
    </p:spTree>
    <p:extLst>
      <p:ext uri="{BB962C8B-B14F-4D97-AF65-F5344CB8AC3E}">
        <p14:creationId xmlns:p14="http://schemas.microsoft.com/office/powerpoint/2010/main" val="137060609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A0B6C92-ABAB-F18A-5A8C-319D6C9FAA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4165" y="482364"/>
            <a:ext cx="2827891" cy="5204691"/>
          </a:xfrm>
          <a:prstGeom prst="rect">
            <a:avLst/>
          </a:prstGeom>
        </p:spPr>
      </p:pic>
      <p:pic>
        <p:nvPicPr>
          <p:cNvPr id="10" name="Image 12">
            <a:extLst>
              <a:ext uri="{FF2B5EF4-FFF2-40B4-BE49-F238E27FC236}">
                <a16:creationId xmlns:a16="http://schemas.microsoft.com/office/drawing/2014/main" id="{C4F219AC-315C-A3CF-3743-F0DD5ED85AC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16196"/>
          <a:stretch/>
        </p:blipFill>
        <p:spPr>
          <a:xfrm>
            <a:off x="4702055" y="597189"/>
            <a:ext cx="7370619" cy="474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8897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Image 7">
            <a:extLst>
              <a:ext uri="{FF2B5EF4-FFF2-40B4-BE49-F238E27FC236}">
                <a16:creationId xmlns:a16="http://schemas.microsoft.com/office/drawing/2014/main" id="{DF2A3FA2-0033-E0C3-83E8-5E026708BD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1740" y="180928"/>
            <a:ext cx="3901770" cy="5250872"/>
          </a:xfrm>
          <a:prstGeom prst="rect">
            <a:avLst/>
          </a:prstGeom>
        </p:spPr>
      </p:pic>
      <p:pic>
        <p:nvPicPr>
          <p:cNvPr id="9" name="Image 10">
            <a:extLst>
              <a:ext uri="{FF2B5EF4-FFF2-40B4-BE49-F238E27FC236}">
                <a16:creationId xmlns:a16="http://schemas.microsoft.com/office/drawing/2014/main" id="{F72D94D8-4244-B9BD-8667-EF2124BE89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53510" y="56236"/>
            <a:ext cx="7162240" cy="5500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6932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7" name="Espace réservé du contenu 4">
            <a:extLst>
              <a:ext uri="{FF2B5EF4-FFF2-40B4-BE49-F238E27FC236}">
                <a16:creationId xmlns:a16="http://schemas.microsoft.com/office/drawing/2014/main" id="{8612CAEE-925F-7C94-C8C4-EE1075E19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2952" y="128683"/>
            <a:ext cx="3854071" cy="5186217"/>
          </a:xfrm>
          <a:prstGeom prst="rect">
            <a:avLst/>
          </a:prstGeom>
        </p:spPr>
      </p:pic>
      <p:pic>
        <p:nvPicPr>
          <p:cNvPr id="9" name="Picture 2" descr="What Is a Gantt Chart? | 2022 Ultimate Gantt Chart Guide">
            <a:extLst>
              <a:ext uri="{FF2B5EF4-FFF2-40B4-BE49-F238E27FC236}">
                <a16:creationId xmlns:a16="http://schemas.microsoft.com/office/drawing/2014/main" id="{1B9666DA-FD21-FC5C-6D43-29F0489F4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7022" y="57929"/>
            <a:ext cx="6841615" cy="5574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147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Getting started with your Project Schedule</a:t>
            </a:r>
          </a:p>
          <a:p>
            <a:pPr algn="ctr"/>
            <a:endParaRPr lang="en-US" sz="4800" b="1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4629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Getting started with your Project Schedule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521E727A-2B7C-3830-F5A5-873CAAB7C2C6}"/>
              </a:ext>
            </a:extLst>
          </p:cNvPr>
          <p:cNvSpPr txBox="1">
            <a:spLocks/>
          </p:cNvSpPr>
          <p:nvPr/>
        </p:nvSpPr>
        <p:spPr>
          <a:xfrm>
            <a:off x="544962" y="1349504"/>
            <a:ext cx="11302868" cy="448627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i="0" dirty="0">
                <a:effectLst/>
              </a:rPr>
              <a:t>Scheduling is </a:t>
            </a:r>
            <a:r>
              <a:rPr lang="en-US" sz="2800" b="1" i="0" dirty="0">
                <a:solidFill>
                  <a:srgbClr val="0070C0"/>
                </a:solidFill>
                <a:effectLst/>
              </a:rPr>
              <a:t>part of the planning process</a:t>
            </a:r>
            <a:r>
              <a:rPr lang="en-US" sz="2800" i="0" dirty="0">
                <a:effectLst/>
              </a:rPr>
              <a:t>. </a:t>
            </a:r>
          </a:p>
          <a:p>
            <a:r>
              <a:rPr lang="en-US" sz="2600" dirty="0"/>
              <a:t>When you are first planning your project, ask yourself these three key questions.</a:t>
            </a: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CBB372B4-BF76-FCEC-8DA0-BE0BA96CDC8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" t="13664" r="-256" b="10332"/>
          <a:stretch/>
        </p:blipFill>
        <p:spPr bwMode="auto">
          <a:xfrm>
            <a:off x="130614" y="2451413"/>
            <a:ext cx="11717216" cy="205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66736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Getting started with your Project Schedule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32AF3913-D99C-442A-FD00-92B8F856F91C}"/>
              </a:ext>
            </a:extLst>
          </p:cNvPr>
          <p:cNvSpPr txBox="1">
            <a:spLocks/>
          </p:cNvSpPr>
          <p:nvPr/>
        </p:nvSpPr>
        <p:spPr>
          <a:xfrm>
            <a:off x="444226" y="1300865"/>
            <a:ext cx="11332215" cy="369067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u="sng" dirty="0">
                <a:solidFill>
                  <a:srgbClr val="FF0000"/>
                </a:solidFill>
              </a:rPr>
              <a:t>Steps to effectively schedule your projects are to: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Confirm the project activities: </a:t>
            </a:r>
            <a:r>
              <a:rPr lang="en-US" sz="2000" dirty="0"/>
              <a:t>make sure they cover your </a:t>
            </a:r>
            <a:r>
              <a:rPr lang="en-US" sz="2000" dirty="0">
                <a:solidFill>
                  <a:srgbClr val="0070C0"/>
                </a:solidFill>
              </a:rPr>
              <a:t>Project Scope 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Sequence activities: </a:t>
            </a:r>
            <a:r>
              <a:rPr lang="en-US" sz="2000" dirty="0"/>
              <a:t>determine </a:t>
            </a:r>
            <a:r>
              <a:rPr lang="en-US" sz="2000" dirty="0">
                <a:solidFill>
                  <a:srgbClr val="0070C0"/>
                </a:solidFill>
              </a:rPr>
              <a:t>which order the tasks </a:t>
            </a:r>
            <a:r>
              <a:rPr lang="en-US" sz="2000" dirty="0"/>
              <a:t>need to be completed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Determine dependencies: </a:t>
            </a:r>
            <a:r>
              <a:rPr lang="en-US" sz="2000" dirty="0"/>
              <a:t>identify </a:t>
            </a:r>
            <a:r>
              <a:rPr lang="en-US" sz="2000" dirty="0">
                <a:solidFill>
                  <a:srgbClr val="0070C0"/>
                </a:solidFill>
              </a:rPr>
              <a:t>tasks that rely on each other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Determine durations: </a:t>
            </a:r>
            <a:r>
              <a:rPr lang="en-US" sz="2000" dirty="0"/>
              <a:t>accurately </a:t>
            </a:r>
            <a:r>
              <a:rPr lang="en-US" sz="2000" dirty="0">
                <a:solidFill>
                  <a:srgbClr val="0070C0"/>
                </a:solidFill>
              </a:rPr>
              <a:t>estimate how long </a:t>
            </a:r>
            <a:r>
              <a:rPr lang="en-US" sz="2000" dirty="0"/>
              <a:t>each task will take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Establish milestones: </a:t>
            </a:r>
            <a:r>
              <a:rPr lang="en-US" sz="2000" dirty="0"/>
              <a:t>set the </a:t>
            </a:r>
            <a:r>
              <a:rPr lang="en-US" sz="2000" dirty="0">
                <a:solidFill>
                  <a:srgbClr val="0070C0"/>
                </a:solidFill>
              </a:rPr>
              <a:t>key dates </a:t>
            </a:r>
            <a:r>
              <a:rPr lang="en-US" sz="2000" dirty="0"/>
              <a:t>that need to be met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Allocate resources: </a:t>
            </a:r>
            <a:r>
              <a:rPr lang="en-US" sz="2000" dirty="0">
                <a:solidFill>
                  <a:srgbClr val="0070C0"/>
                </a:solidFill>
              </a:rPr>
              <a:t>internal staff, contractors, tools, and workspaces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Assess Risks: </a:t>
            </a:r>
            <a:r>
              <a:rPr lang="en-US" sz="2000" dirty="0"/>
              <a:t>and </a:t>
            </a:r>
            <a:r>
              <a:rPr lang="en-US" sz="2000" dirty="0">
                <a:solidFill>
                  <a:srgbClr val="0070C0"/>
                </a:solidFill>
              </a:rPr>
              <a:t>decide how it will be dealt with </a:t>
            </a:r>
            <a:r>
              <a:rPr lang="en-US" sz="2000" dirty="0"/>
              <a:t>in your schedule</a:t>
            </a:r>
          </a:p>
          <a:p>
            <a:pPr algn="just">
              <a:buFont typeface="+mj-lt"/>
              <a:buAutoNum type="arabicPeriod"/>
            </a:pPr>
            <a:r>
              <a:rPr lang="en-US" sz="2000" b="1" dirty="0"/>
              <a:t>Monitor and control: </a:t>
            </a:r>
            <a:r>
              <a:rPr lang="en-US" sz="2000" dirty="0"/>
              <a:t>decide </a:t>
            </a:r>
            <a:r>
              <a:rPr lang="en-US" sz="2000" dirty="0">
                <a:solidFill>
                  <a:srgbClr val="0070C0"/>
                </a:solidFill>
              </a:rPr>
              <a:t>how you will monitor, control and report on any changes </a:t>
            </a:r>
            <a:r>
              <a:rPr lang="en-US" sz="2000" dirty="0"/>
              <a:t>to the schedule.</a:t>
            </a:r>
          </a:p>
          <a:p>
            <a:pPr algn="just">
              <a:buFont typeface="+mj-lt"/>
              <a:buAutoNum type="arabicPeriod"/>
            </a:pPr>
            <a:endParaRPr lang="fr-FR" sz="3100" dirty="0"/>
          </a:p>
        </p:txBody>
      </p:sp>
    </p:spTree>
    <p:extLst>
      <p:ext uri="{BB962C8B-B14F-4D97-AF65-F5344CB8AC3E}">
        <p14:creationId xmlns:p14="http://schemas.microsoft.com/office/powerpoint/2010/main" val="35156925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8 Essential Steps to Project Scheduling for Beginners">
            <a:extLst>
              <a:ext uri="{FF2B5EF4-FFF2-40B4-BE49-F238E27FC236}">
                <a16:creationId xmlns:a16="http://schemas.microsoft.com/office/drawing/2014/main" id="{4A5997A8-2369-8C56-625D-83A9866D92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75833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kern="100" dirty="0">
                <a:solidFill>
                  <a:srgbClr val="FF0000"/>
                </a:solidFill>
                <a:effectLst/>
                <a:highlight>
                  <a:srgbClr val="FF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2) Project Budget</a:t>
            </a:r>
          </a:p>
          <a:p>
            <a:pPr algn="ctr"/>
            <a:endParaRPr lang="en-US" sz="4800" b="1" kern="100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4863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u="sng" dirty="0">
                <a:solidFill>
                  <a:srgbClr val="002060"/>
                </a:solidFill>
              </a:rPr>
              <a:t>Project Budget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DCE04400-0803-3F20-AF1E-6E26F246EF0D}"/>
              </a:ext>
            </a:extLst>
          </p:cNvPr>
          <p:cNvSpPr txBox="1">
            <a:spLocks/>
          </p:cNvSpPr>
          <p:nvPr/>
        </p:nvSpPr>
        <p:spPr>
          <a:xfrm>
            <a:off x="399464" y="1672129"/>
            <a:ext cx="11393072" cy="270953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/>
              <a:t>A </a:t>
            </a:r>
            <a:r>
              <a:rPr lang="en-US" sz="3200" b="1" dirty="0">
                <a:solidFill>
                  <a:srgbClr val="FF0000"/>
                </a:solidFill>
              </a:rPr>
              <a:t>Project Budget </a:t>
            </a:r>
            <a:r>
              <a:rPr lang="en-US" sz="3200" dirty="0"/>
              <a:t>is </a:t>
            </a:r>
            <a:r>
              <a:rPr lang="en-US" sz="3200" dirty="0">
                <a:solidFill>
                  <a:srgbClr val="0070C0"/>
                </a:solidFill>
              </a:rPr>
              <a:t>a plan that includes every detail on how much money will be spent on a project</a:t>
            </a:r>
            <a:r>
              <a:rPr lang="en-US" sz="3200" dirty="0"/>
              <a:t>, its </a:t>
            </a:r>
            <a:r>
              <a:rPr lang="en-US" sz="3200" dirty="0">
                <a:solidFill>
                  <a:srgbClr val="0070C0"/>
                </a:solidFill>
              </a:rPr>
              <a:t>needs and resources</a:t>
            </a:r>
            <a:r>
              <a:rPr lang="en-US" sz="3200" dirty="0"/>
              <a:t>, </a:t>
            </a:r>
            <a:r>
              <a:rPr lang="en-US" sz="3200" dirty="0">
                <a:solidFill>
                  <a:srgbClr val="0070C0"/>
                </a:solidFill>
              </a:rPr>
              <a:t>for what, by whom, and when</a:t>
            </a:r>
            <a:r>
              <a:rPr lang="en-US" sz="3200" dirty="0"/>
              <a:t>.</a:t>
            </a:r>
          </a:p>
          <a:p>
            <a:r>
              <a:rPr lang="en-US" sz="3200" dirty="0"/>
              <a:t>It’s a </a:t>
            </a:r>
            <a:r>
              <a:rPr lang="en-US" sz="3200" dirty="0">
                <a:solidFill>
                  <a:srgbClr val="0070C0"/>
                </a:solidFill>
              </a:rPr>
              <a:t>dynamic document</a:t>
            </a:r>
            <a:r>
              <a:rPr lang="en-US" sz="3200" dirty="0"/>
              <a:t>, continuously monitored, reviewed, and updated throughout the project.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473081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The components of a Project Budge</a:t>
            </a:r>
            <a:endParaRPr lang="en-US" sz="4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8977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The components of a Project Budget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F1A8D0B1-667F-E191-20BC-3B440032FC99}"/>
              </a:ext>
            </a:extLst>
          </p:cNvPr>
          <p:cNvSpPr txBox="1">
            <a:spLocks/>
          </p:cNvSpPr>
          <p:nvPr/>
        </p:nvSpPr>
        <p:spPr>
          <a:xfrm>
            <a:off x="267425" y="1679427"/>
            <a:ext cx="11731387" cy="3829552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n-US" sz="3200" dirty="0">
                <a:solidFill>
                  <a:srgbClr val="FF0000"/>
                </a:solidFill>
              </a:rPr>
              <a:t>Project Budgets contain all the costs associated with the project.</a:t>
            </a:r>
          </a:p>
          <a:p>
            <a:pPr algn="just"/>
            <a:r>
              <a:rPr lang="en-US" sz="3200" dirty="0">
                <a:solidFill>
                  <a:srgbClr val="FF0000"/>
                </a:solidFill>
              </a:rPr>
              <a:t> It generally includes:</a:t>
            </a:r>
          </a:p>
          <a:p>
            <a:pPr lvl="1" algn="just"/>
            <a:r>
              <a:rPr lang="en-US" sz="2800" dirty="0">
                <a:solidFill>
                  <a:srgbClr val="0070C0"/>
                </a:solidFill>
              </a:rPr>
              <a:t>Labor costs</a:t>
            </a:r>
            <a:r>
              <a:rPr lang="en-US" sz="2800" dirty="0"/>
              <a:t>: employee wages, benefits, payroll taxes, and overheads.</a:t>
            </a:r>
          </a:p>
          <a:p>
            <a:pPr lvl="1" algn="just"/>
            <a:r>
              <a:rPr lang="en-US" sz="2800" dirty="0">
                <a:solidFill>
                  <a:srgbClr val="0070C0"/>
                </a:solidFill>
              </a:rPr>
              <a:t>Material procurement costs</a:t>
            </a:r>
            <a:r>
              <a:rPr lang="en-US" sz="2800" dirty="0"/>
              <a:t>: goods, services, equipment, and  supplies needed for the project that come from external providers.</a:t>
            </a:r>
          </a:p>
          <a:p>
            <a:pPr lvl="1" algn="just"/>
            <a:r>
              <a:rPr lang="en-US" sz="2800" dirty="0">
                <a:solidFill>
                  <a:srgbClr val="0070C0"/>
                </a:solidFill>
              </a:rPr>
              <a:t>Resources cost per quantity;</a:t>
            </a:r>
          </a:p>
          <a:p>
            <a:pPr lvl="1" algn="just"/>
            <a:r>
              <a:rPr lang="en-US" sz="2800" dirty="0">
                <a:solidFill>
                  <a:srgbClr val="0070C0"/>
                </a:solidFill>
              </a:rPr>
              <a:t>Expenses</a:t>
            </a:r>
            <a:r>
              <a:rPr lang="en-US" sz="2800" dirty="0"/>
              <a:t> (food, travel, supplies);</a:t>
            </a:r>
          </a:p>
          <a:p>
            <a:pPr lvl="1" algn="just"/>
            <a:r>
              <a:rPr lang="en-US" sz="2800" dirty="0">
                <a:solidFill>
                  <a:srgbClr val="0070C0"/>
                </a:solidFill>
              </a:rPr>
              <a:t>A fund for emergencies;</a:t>
            </a:r>
          </a:p>
          <a:p>
            <a:pPr lvl="1" algn="just"/>
            <a:r>
              <a:rPr lang="en-US" sz="2800" dirty="0">
                <a:solidFill>
                  <a:srgbClr val="0070C0"/>
                </a:solidFill>
              </a:rPr>
              <a:t>Cash flows.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42435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The components of a Project Budget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31F81DE1-FB38-20B2-F6ED-D4B8D25C3DE0}"/>
              </a:ext>
            </a:extLst>
          </p:cNvPr>
          <p:cNvSpPr txBox="1">
            <a:spLocks/>
          </p:cNvSpPr>
          <p:nvPr/>
        </p:nvSpPr>
        <p:spPr>
          <a:xfrm>
            <a:off x="267425" y="1679427"/>
            <a:ext cx="11805250" cy="368335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600" dirty="0"/>
              <a:t>Under each of these categories, the costs can usually be separated into two broad categories:</a:t>
            </a:r>
          </a:p>
          <a:p>
            <a:pPr algn="just"/>
            <a:r>
              <a:rPr lang="en-US" sz="2600" b="1" dirty="0">
                <a:solidFill>
                  <a:srgbClr val="0070C0"/>
                </a:solidFill>
              </a:rPr>
              <a:t>Fixed costs</a:t>
            </a:r>
            <a:r>
              <a:rPr lang="en-US" sz="2600" dirty="0"/>
              <a:t>: these are set for the project and will not change. For example, Rent, advertising, and administrative costs.</a:t>
            </a:r>
          </a:p>
          <a:p>
            <a:pPr algn="just"/>
            <a:r>
              <a:rPr lang="en-US" sz="2600" b="1" dirty="0">
                <a:solidFill>
                  <a:srgbClr val="0070C0"/>
                </a:solidFill>
              </a:rPr>
              <a:t>Variable costs</a:t>
            </a:r>
            <a:r>
              <a:rPr lang="en-US" sz="2600" dirty="0"/>
              <a:t>: these change based on activity. For example, if you have a subcontractor working by the hour on your project and it goes over time, the cost goes up. Variable costs need the most monitoring.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4434671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The purpose of a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378605855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The purpose of a project budget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4CB88B56-F791-B1D4-9AB1-A5DBA19777F5}"/>
              </a:ext>
            </a:extLst>
          </p:cNvPr>
          <p:cNvSpPr txBox="1">
            <a:spLocks/>
          </p:cNvSpPr>
          <p:nvPr/>
        </p:nvSpPr>
        <p:spPr>
          <a:xfrm>
            <a:off x="120073" y="1825625"/>
            <a:ext cx="10338374" cy="352825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600" b="1" dirty="0"/>
              <a:t>The Project Budget is designed to: </a:t>
            </a:r>
          </a:p>
          <a:p>
            <a:r>
              <a:rPr lang="en-US" sz="2600" dirty="0"/>
              <a:t>Aid in </a:t>
            </a:r>
            <a:r>
              <a:rPr lang="en-US" sz="2600" dirty="0">
                <a:solidFill>
                  <a:srgbClr val="0070C0"/>
                </a:solidFill>
              </a:rPr>
              <a:t>the decision-making </a:t>
            </a:r>
            <a:r>
              <a:rPr lang="en-US" sz="2600" dirty="0"/>
              <a:t>process. This could be deciding whether the project </a:t>
            </a:r>
            <a:r>
              <a:rPr lang="en-US" sz="2600" dirty="0">
                <a:solidFill>
                  <a:srgbClr val="0070C0"/>
                </a:solidFill>
              </a:rPr>
              <a:t>goes ahead </a:t>
            </a:r>
            <a:r>
              <a:rPr lang="en-US" sz="2600" dirty="0"/>
              <a:t>or choosing how much to </a:t>
            </a:r>
            <a:r>
              <a:rPr lang="en-US" sz="2600" dirty="0">
                <a:solidFill>
                  <a:srgbClr val="0070C0"/>
                </a:solidFill>
              </a:rPr>
              <a:t>invest</a:t>
            </a:r>
            <a:r>
              <a:rPr lang="en-US" sz="2600" dirty="0"/>
              <a:t> in different activities within the project.</a:t>
            </a:r>
          </a:p>
          <a:p>
            <a:r>
              <a:rPr lang="en-US" sz="2600" dirty="0"/>
              <a:t>Communicate to </a:t>
            </a:r>
            <a:r>
              <a:rPr lang="en-US" sz="2600" dirty="0">
                <a:solidFill>
                  <a:srgbClr val="0070C0"/>
                </a:solidFill>
              </a:rPr>
              <a:t>stakeholders</a:t>
            </a:r>
            <a:r>
              <a:rPr lang="en-US" sz="2600" dirty="0"/>
              <a:t> </a:t>
            </a:r>
            <a:r>
              <a:rPr lang="en-US" sz="2600" dirty="0">
                <a:solidFill>
                  <a:srgbClr val="0070C0"/>
                </a:solidFill>
              </a:rPr>
              <a:t>how much money is needed </a:t>
            </a:r>
            <a:r>
              <a:rPr lang="en-US" sz="2600" dirty="0"/>
              <a:t>and when it’s needed.</a:t>
            </a:r>
          </a:p>
          <a:p>
            <a:r>
              <a:rPr lang="en-US" sz="2600" dirty="0"/>
              <a:t>Give the project </a:t>
            </a:r>
            <a:r>
              <a:rPr lang="en-US" sz="2600" dirty="0">
                <a:solidFill>
                  <a:srgbClr val="0070C0"/>
                </a:solidFill>
              </a:rPr>
              <a:t>manage</a:t>
            </a:r>
            <a:r>
              <a:rPr lang="en-US" sz="2600" dirty="0"/>
              <a:t>r a baseline to help them </a:t>
            </a:r>
            <a:r>
              <a:rPr lang="en-US" sz="2600" dirty="0">
                <a:solidFill>
                  <a:srgbClr val="0070C0"/>
                </a:solidFill>
              </a:rPr>
              <a:t>work out if the project is spending along its desired path</a:t>
            </a:r>
            <a:r>
              <a:rPr lang="en-US" sz="2600" dirty="0"/>
              <a:t>.</a:t>
            </a:r>
            <a:br>
              <a:rPr lang="en-US" sz="2600" dirty="0"/>
            </a:br>
            <a:r>
              <a:rPr lang="en-US" sz="2600" dirty="0"/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921679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The benefits of effective project budgeting</a:t>
            </a:r>
          </a:p>
        </p:txBody>
      </p:sp>
    </p:spTree>
    <p:extLst>
      <p:ext uri="{BB962C8B-B14F-4D97-AF65-F5344CB8AC3E}">
        <p14:creationId xmlns:p14="http://schemas.microsoft.com/office/powerpoint/2010/main" val="17772846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2060"/>
                </a:solidFill>
              </a:rPr>
              <a:t>The benefits of effective project budgeting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4CB88B56-F791-B1D4-9AB1-A5DBA19777F5}"/>
              </a:ext>
            </a:extLst>
          </p:cNvPr>
          <p:cNvSpPr txBox="1">
            <a:spLocks/>
          </p:cNvSpPr>
          <p:nvPr/>
        </p:nvSpPr>
        <p:spPr>
          <a:xfrm>
            <a:off x="120073" y="1825625"/>
            <a:ext cx="10338374" cy="352825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600" dirty="0"/>
              <a:t>Helps to ensure the </a:t>
            </a:r>
            <a:r>
              <a:rPr lang="en-US" sz="2600" dirty="0">
                <a:solidFill>
                  <a:srgbClr val="0070C0"/>
                </a:solidFill>
              </a:rPr>
              <a:t>project is completed within the constraints of the available financial resources</a:t>
            </a:r>
            <a:r>
              <a:rPr lang="en-US" sz="2600" dirty="0"/>
              <a:t>;</a:t>
            </a:r>
          </a:p>
          <a:p>
            <a:r>
              <a:rPr lang="en-US" sz="2600" dirty="0"/>
              <a:t>Helps to </a:t>
            </a:r>
            <a:r>
              <a:rPr lang="en-US" sz="2600" dirty="0">
                <a:solidFill>
                  <a:srgbClr val="0070C0"/>
                </a:solidFill>
              </a:rPr>
              <a:t>identify and manage risk </a:t>
            </a:r>
            <a:r>
              <a:rPr lang="en-US" sz="2600" dirty="0"/>
              <a:t>associated with </a:t>
            </a:r>
            <a:r>
              <a:rPr lang="en-US" sz="2600" dirty="0">
                <a:solidFill>
                  <a:srgbClr val="0070C0"/>
                </a:solidFill>
              </a:rPr>
              <a:t>the project’s finance</a:t>
            </a:r>
            <a:r>
              <a:rPr lang="en-US" sz="2600" dirty="0"/>
              <a:t>;</a:t>
            </a:r>
          </a:p>
          <a:p>
            <a:r>
              <a:rPr lang="en-US" sz="2600" dirty="0">
                <a:solidFill>
                  <a:srgbClr val="0070C0"/>
                </a:solidFill>
              </a:rPr>
              <a:t>Facilitates the communication </a:t>
            </a:r>
            <a:r>
              <a:rPr lang="en-US" sz="2600" dirty="0"/>
              <a:t>between the project manager, team members, and stakeholders;</a:t>
            </a:r>
          </a:p>
          <a:p>
            <a:r>
              <a:rPr lang="en-US" sz="2600" dirty="0"/>
              <a:t>Helps to </a:t>
            </a:r>
            <a:r>
              <a:rPr lang="en-US" sz="2600" dirty="0">
                <a:solidFill>
                  <a:srgbClr val="0070C0"/>
                </a:solidFill>
              </a:rPr>
              <a:t>make better decisions</a:t>
            </a:r>
            <a:r>
              <a:rPr lang="en-US" sz="2600" dirty="0"/>
              <a:t>;</a:t>
            </a:r>
          </a:p>
          <a:p>
            <a:r>
              <a:rPr lang="en-US" sz="2600" dirty="0"/>
              <a:t>Allows </a:t>
            </a:r>
            <a:r>
              <a:rPr lang="en-US" sz="2600" dirty="0">
                <a:solidFill>
                  <a:srgbClr val="0070C0"/>
                </a:solidFill>
              </a:rPr>
              <a:t>better monitoring and control </a:t>
            </a:r>
            <a:r>
              <a:rPr lang="en-US" sz="2600" dirty="0"/>
              <a:t>of the project’s financial performance.</a:t>
            </a:r>
            <a:br>
              <a:rPr lang="en-US" sz="2600" dirty="0"/>
            </a:br>
            <a:r>
              <a:rPr lang="en-US" sz="2600" dirty="0"/>
              <a:t> 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9673446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1754" y="11448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b="1" dirty="0">
              <a:solidFill>
                <a:srgbClr val="002060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D00380-4758-D0B4-F7DE-CBC58A663EB1}"/>
              </a:ext>
            </a:extLst>
          </p:cNvPr>
          <p:cNvSpPr txBox="1"/>
          <p:nvPr/>
        </p:nvSpPr>
        <p:spPr>
          <a:xfrm>
            <a:off x="2447778" y="2335350"/>
            <a:ext cx="6565106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i="0" dirty="0">
                <a:solidFill>
                  <a:srgbClr val="002060"/>
                </a:solidFill>
                <a:effectLst/>
              </a:rPr>
              <a:t>Steps for successful project budget</a:t>
            </a:r>
          </a:p>
        </p:txBody>
      </p:sp>
    </p:spTree>
    <p:extLst>
      <p:ext uri="{BB962C8B-B14F-4D97-AF65-F5344CB8AC3E}">
        <p14:creationId xmlns:p14="http://schemas.microsoft.com/office/powerpoint/2010/main" val="26591884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002060"/>
                </a:solidFill>
              </a:rPr>
              <a:t>Steps for successful project budget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CCC3C860-98FB-CD44-7825-FCC4784C6EB6}"/>
              </a:ext>
            </a:extLst>
          </p:cNvPr>
          <p:cNvSpPr txBox="1">
            <a:spLocks/>
          </p:cNvSpPr>
          <p:nvPr/>
        </p:nvSpPr>
        <p:spPr>
          <a:xfrm>
            <a:off x="266625" y="1686533"/>
            <a:ext cx="11658750" cy="42627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+mj-lt"/>
              <a:buAutoNum type="arabicPeriod"/>
            </a:pPr>
            <a:r>
              <a:rPr lang="en-US" sz="3200" b="1" dirty="0"/>
              <a:t>Refer to your </a:t>
            </a:r>
            <a:r>
              <a:rPr lang="en-US" sz="3200" b="1" dirty="0">
                <a:solidFill>
                  <a:srgbClr val="0070C0"/>
                </a:solidFill>
              </a:rPr>
              <a:t>Project Scope </a:t>
            </a:r>
            <a:r>
              <a:rPr lang="en-US" sz="3200" dirty="0"/>
              <a:t>: the Project Scope contains the goals, deliverables, tasks, and deadlines for the project. 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/>
              <a:t>Define the </a:t>
            </a:r>
            <a:r>
              <a:rPr lang="en-US" sz="3200" b="1" dirty="0">
                <a:solidFill>
                  <a:srgbClr val="0070C0"/>
                </a:solidFill>
              </a:rPr>
              <a:t>Resources you need</a:t>
            </a:r>
            <a:r>
              <a:rPr lang="en-US" sz="3200" b="1" dirty="0"/>
              <a:t>: </a:t>
            </a:r>
            <a:r>
              <a:rPr lang="en-US" sz="3200" dirty="0"/>
              <a:t>list all the people and items that you need to complete the project within deadlines. </a:t>
            </a:r>
          </a:p>
          <a:p>
            <a:pPr algn="just">
              <a:buFont typeface="+mj-lt"/>
              <a:buAutoNum type="arabicPeriod"/>
            </a:pPr>
            <a:r>
              <a:rPr lang="en-US" sz="3200" b="1" dirty="0"/>
              <a:t>Understand </a:t>
            </a:r>
            <a:r>
              <a:rPr lang="en-US" sz="3200" b="1" dirty="0">
                <a:solidFill>
                  <a:srgbClr val="0070C0"/>
                </a:solidFill>
              </a:rPr>
              <a:t>the Resource Rate</a:t>
            </a:r>
            <a:r>
              <a:rPr lang="en-US" sz="3200" b="1" dirty="0"/>
              <a:t>:</a:t>
            </a:r>
            <a:r>
              <a:rPr lang="en-US" sz="3200" dirty="0"/>
              <a:t> people who will be working on the project will work at a specific rate, with more experienced people costing more, but often able to complete tasks faster and to a higher standard. Materials for the project get charged at a rate too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31744015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</a:rPr>
              <a:t>Steps for successful project budget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CCC3C860-98FB-CD44-7825-FCC4784C6EB6}"/>
              </a:ext>
            </a:extLst>
          </p:cNvPr>
          <p:cNvSpPr txBox="1">
            <a:spLocks/>
          </p:cNvSpPr>
          <p:nvPr/>
        </p:nvSpPr>
        <p:spPr>
          <a:xfrm>
            <a:off x="266625" y="1694507"/>
            <a:ext cx="11658750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4- Estimate </a:t>
            </a:r>
            <a:r>
              <a:rPr lang="en-US" b="1" dirty="0">
                <a:solidFill>
                  <a:srgbClr val="0070C0"/>
                </a:solidFill>
              </a:rPr>
              <a:t>risk and out of scope work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5- Establish </a:t>
            </a:r>
            <a:r>
              <a:rPr lang="en-US" b="1" dirty="0">
                <a:solidFill>
                  <a:srgbClr val="0070C0"/>
                </a:solidFill>
              </a:rPr>
              <a:t>a contingency fund</a:t>
            </a:r>
            <a:r>
              <a:rPr lang="en-US" b="1" dirty="0"/>
              <a:t>:</a:t>
            </a:r>
            <a:r>
              <a:rPr lang="en-US" dirty="0"/>
              <a:t> Having an emergency fund means there’s a reserve for when costs increase.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/>
              <a:t>6- Build the </a:t>
            </a:r>
            <a:r>
              <a:rPr lang="en-US" b="1" dirty="0">
                <a:solidFill>
                  <a:srgbClr val="0070C0"/>
                </a:solidFill>
              </a:rPr>
              <a:t>Budget</a:t>
            </a:r>
            <a:r>
              <a:rPr lang="en-US" b="1" dirty="0"/>
              <a:t>:</a:t>
            </a:r>
            <a:r>
              <a:rPr lang="en-US" dirty="0"/>
              <a:t> compile the estimates into your project management software or budget template.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7- </a:t>
            </a:r>
            <a:r>
              <a:rPr lang="en-US" b="1" dirty="0">
                <a:solidFill>
                  <a:srgbClr val="0070C0"/>
                </a:solidFill>
              </a:rPr>
              <a:t>Obtain approval</a:t>
            </a:r>
            <a:r>
              <a:rPr lang="en-US" b="1" dirty="0"/>
              <a:t>:</a:t>
            </a:r>
            <a:r>
              <a:rPr lang="en-US" dirty="0"/>
              <a:t> When you’re presenting your budget to management or stakeholders, you want it to be right. You’ll also need to be able to confidently justify the thinking behind the numbers.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8732507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4588977-4573-FE76-DD5C-3B67D1E468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6537" y="643467"/>
            <a:ext cx="8738926" cy="5571065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535805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du contenu 6">
            <a:extLst>
              <a:ext uri="{FF2B5EF4-FFF2-40B4-BE49-F238E27FC236}">
                <a16:creationId xmlns:a16="http://schemas.microsoft.com/office/drawing/2014/main" id="{2E255C06-E230-D42F-7A32-72380B6D61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13" t="13140" r="1630"/>
          <a:stretch/>
        </p:blipFill>
        <p:spPr bwMode="auto">
          <a:xfrm>
            <a:off x="0" y="239150"/>
            <a:ext cx="12192000" cy="6731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0693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F849AB-E626-4EA7-ADE3-CB5D68822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5604" name="Picture 4" descr="The power of summary">
            <a:extLst>
              <a:ext uri="{FF2B5EF4-FFF2-40B4-BE49-F238E27FC236}">
                <a16:creationId xmlns:a16="http://schemas.microsoft.com/office/drawing/2014/main" id="{4AD44ADE-39A3-4C98-BE24-9258A4A310A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566480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</a:rPr>
              <a:t>Summary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CCC3C860-98FB-CD44-7825-FCC4784C6EB6}"/>
              </a:ext>
            </a:extLst>
          </p:cNvPr>
          <p:cNvSpPr txBox="1">
            <a:spLocks/>
          </p:cNvSpPr>
          <p:nvPr/>
        </p:nvSpPr>
        <p:spPr>
          <a:xfrm>
            <a:off x="280959" y="1860672"/>
            <a:ext cx="11658750" cy="373016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The Project Schedule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Types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Tools, and techniques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353281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7252B9D-C0CE-8968-B752-14C5C593FEFC}"/>
              </a:ext>
            </a:extLst>
          </p:cNvPr>
          <p:cNvSpPr txBox="1"/>
          <p:nvPr/>
        </p:nvSpPr>
        <p:spPr>
          <a:xfrm>
            <a:off x="2440788" y="608881"/>
            <a:ext cx="733909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002060"/>
                </a:solidFill>
              </a:rPr>
              <a:t>Summary</a:t>
            </a:r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CCC3C860-98FB-CD44-7825-FCC4784C6EB6}"/>
              </a:ext>
            </a:extLst>
          </p:cNvPr>
          <p:cNvSpPr txBox="1">
            <a:spLocks/>
          </p:cNvSpPr>
          <p:nvPr/>
        </p:nvSpPr>
        <p:spPr>
          <a:xfrm>
            <a:off x="280959" y="1860672"/>
            <a:ext cx="11658750" cy="3730163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32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Project Budget</a:t>
            </a:r>
            <a:endParaRPr lang="en-U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Definition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Components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Purpose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Benefits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Steps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0881608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5B2C3C4B-3118-E0AD-3E83-9D9919B3F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65188" y="1396728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64948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4B91252-57FF-83B0-D0B1-D33DC9E5BBE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621019"/>
              </p:ext>
            </p:extLst>
          </p:nvPr>
        </p:nvGraphicFramePr>
        <p:xfrm>
          <a:off x="1951252" y="1834291"/>
          <a:ext cx="7805370" cy="3048000"/>
        </p:xfrm>
        <a:graphic>
          <a:graphicData uri="http://schemas.openxmlformats.org/drawingml/2006/table">
            <a:tbl>
              <a:tblPr firstRow="1" firstCol="1" bandRow="1"/>
              <a:tblGrid>
                <a:gridCol w="7805370">
                  <a:extLst>
                    <a:ext uri="{9D8B030D-6E8A-4147-A177-3AD203B41FA5}">
                      <a16:colId xmlns:a16="http://schemas.microsoft.com/office/drawing/2014/main" val="26340376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types of Projects Schedule?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96856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list of activities with deadlines is---------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0217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09441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ECB0C7A-D34F-E8AC-85C5-49BE0FA984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60004"/>
              </p:ext>
            </p:extLst>
          </p:nvPr>
        </p:nvGraphicFramePr>
        <p:xfrm>
          <a:off x="2027583" y="1913669"/>
          <a:ext cx="7752298" cy="3291840"/>
        </p:xfrm>
        <a:graphic>
          <a:graphicData uri="http://schemas.openxmlformats.org/drawingml/2006/table">
            <a:tbl>
              <a:tblPr firstRow="1" firstCol="1" bandRow="1"/>
              <a:tblGrid>
                <a:gridCol w="7752298">
                  <a:extLst>
                    <a:ext uri="{9D8B030D-6E8A-4147-A177-3AD203B41FA5}">
                      <a16:colId xmlns:a16="http://schemas.microsoft.com/office/drawing/2014/main" val="26493800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graphic that details the deliverables by presenting key milestones within a hierarchy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GANTT Chart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747508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most common form of project schedule is -------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GANTT Chart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Work Breakdown structure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Task list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633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99549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977F66F-A09C-93B8-DD92-7EADF0E86C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884354"/>
              </p:ext>
            </p:extLst>
          </p:nvPr>
        </p:nvGraphicFramePr>
        <p:xfrm>
          <a:off x="1577009" y="1883189"/>
          <a:ext cx="8202872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a plan that includes every detail on how much money will be spent on a project.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Budget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Risk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Management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Rent is---------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Fixed cost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Variable cost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Marginal cost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cost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445724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FFFF4FC-9CE2-430D-3592-93ED45E12B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489910"/>
              </p:ext>
            </p:extLst>
          </p:nvPr>
        </p:nvGraphicFramePr>
        <p:xfrm>
          <a:off x="1577009" y="1883189"/>
          <a:ext cx="8202872" cy="3474720"/>
        </p:xfrm>
        <a:graphic>
          <a:graphicData uri="http://schemas.openxmlformats.org/drawingml/2006/table">
            <a:tbl>
              <a:tblPr firstRow="1" firstCol="1" bandRow="1"/>
              <a:tblGrid>
                <a:gridCol w="8202872">
                  <a:extLst>
                    <a:ext uri="{9D8B030D-6E8A-4147-A177-3AD203B41FA5}">
                      <a16:colId xmlns:a16="http://schemas.microsoft.com/office/drawing/2014/main" val="37775378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----------</a:t>
                      </a:r>
                      <a:r>
                        <a:rPr lang="en-US" sz="4800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contains the goals, deliverables, tasks, and deadlines for the project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Project Scope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Resources you need.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the Resource Rate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Approval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9254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In which of the following project phases is the project schedule developed?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Planning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Conceptual 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Implementation </a:t>
                      </a:r>
                    </a:p>
                    <a:p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Design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54282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0239369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154A7B6-6ACB-D842-2ABF-5E8F0249AF5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380447"/>
              </p:ext>
            </p:extLst>
          </p:nvPr>
        </p:nvGraphicFramePr>
        <p:xfrm>
          <a:off x="1599303" y="1834291"/>
          <a:ext cx="8727574" cy="3352800"/>
        </p:xfrm>
        <a:graphic>
          <a:graphicData uri="http://schemas.openxmlformats.org/drawingml/2006/table">
            <a:tbl>
              <a:tblPr firstRow="1" firstCol="1" bandRow="1"/>
              <a:tblGrid>
                <a:gridCol w="8727574">
                  <a:extLst>
                    <a:ext uri="{9D8B030D-6E8A-4147-A177-3AD203B41FA5}">
                      <a16:colId xmlns:a16="http://schemas.microsoft.com/office/drawing/2014/main" val="37650921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------------is a summary level schedule that highlights the key tasks and their estimated duration.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61362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------is a great for reporting status and helping teams see their progress at a glance.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 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795594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217086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962B526-EF10-DFDF-7ABF-7F1D5ED2E7E1}"/>
              </a:ext>
            </a:extLst>
          </p:cNvPr>
          <p:cNvSpPr txBox="1"/>
          <p:nvPr/>
        </p:nvSpPr>
        <p:spPr>
          <a:xfrm>
            <a:off x="2282118" y="691235"/>
            <a:ext cx="73619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002060"/>
                </a:solidFill>
              </a:rPr>
              <a:t>Questions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1DCDF5D-E30C-8C8E-8AF8-56FE247230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547695"/>
              </p:ext>
            </p:extLst>
          </p:nvPr>
        </p:nvGraphicFramePr>
        <p:xfrm>
          <a:off x="1263989" y="1689675"/>
          <a:ext cx="9051586" cy="3657600"/>
        </p:xfrm>
        <a:graphic>
          <a:graphicData uri="http://schemas.openxmlformats.org/drawingml/2006/table">
            <a:tbl>
              <a:tblPr firstRow="1" firstCol="1" bandRow="1"/>
              <a:tblGrid>
                <a:gridCol w="9051586">
                  <a:extLst>
                    <a:ext uri="{9D8B030D-6E8A-4147-A177-3AD203B41FA5}">
                      <a16:colId xmlns:a16="http://schemas.microsoft.com/office/drawing/2014/main" val="18353264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----------is more operational level schedule that tracks every project activity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Detailed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Milestone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Master Project Schedule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7453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Which of the following is/are purpose of a project budget?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Aid in the decision-making process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Communicate to stakeholders how much money is needed.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Give the project manager a baseline to help them work out if the project is spending along its desired path.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4259555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242964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1417</Words>
  <Application>Microsoft Office PowerPoint</Application>
  <PresentationFormat>Widescreen</PresentationFormat>
  <Paragraphs>179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Symbol</vt:lpstr>
      <vt:lpstr>Tajawal Medium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59</cp:revision>
  <dcterms:created xsi:type="dcterms:W3CDTF">2023-04-29T09:08:23Z</dcterms:created>
  <dcterms:modified xsi:type="dcterms:W3CDTF">2023-05-30T10:57:06Z</dcterms:modified>
</cp:coreProperties>
</file>