
<file path=[Content_Types].xml><?xml version="1.0" encoding="utf-8"?>
<Types xmlns="http://schemas.openxmlformats.org/package/2006/content-types">
  <Default ContentType="image/jpeg" Extension="jpg"/>
  <Default ContentType="application/vnd.openxmlformats-officedocument.vmlDrawing" Extension="vml"/>
  <Default ContentType="application/x-fontdata" Extension="fntdata"/>
  <Default ContentType="application/vnd.openxmlformats-officedocument.oleObject" Extension="bin"/>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oleObject" PartName="/ppt/embeddings/oleObject13.bin"/>
  <Override ContentType="application/vnd.openxmlformats-officedocument.oleObject" PartName="/ppt/embeddings/oleObject9.bin"/>
  <Override ContentType="application/vnd.openxmlformats-officedocument.oleObject" PartName="/ppt/embeddings/oleObject6.bin"/>
  <Override ContentType="application/vnd.openxmlformats-officedocument.oleObject" PartName="/ppt/embeddings/oleObject15.bin"/>
  <Override ContentType="application/vnd.openxmlformats-officedocument.oleObject" PartName="/ppt/embeddings/oleObject4.bin"/>
  <Override ContentType="application/vnd.openxmlformats-officedocument.oleObject" PartName="/ppt/embeddings/oleObject1.bin"/>
  <Override ContentType="application/vnd.openxmlformats-officedocument.oleObject" PartName="/ppt/embeddings/oleObject11.bin"/>
  <Override ContentType="application/vnd.openxmlformats-officedocument.oleObject" PartName="/ppt/embeddings/oleObject8.bin"/>
  <Override ContentType="application/vnd.openxmlformats-officedocument.oleObject" PartName="/ppt/embeddings/oleObject14.bin"/>
  <Override ContentType="application/vnd.openxmlformats-officedocument.oleObject" PartName="/ppt/embeddings/oleObject12.bin"/>
  <Override ContentType="application/vnd.openxmlformats-officedocument.oleObject" PartName="/ppt/embeddings/oleObject3.bin"/>
  <Override ContentType="application/vnd.openxmlformats-officedocument.oleObject" PartName="/ppt/embeddings/oleObject5.bin"/>
  <Override ContentType="application/vnd.openxmlformats-officedocument.oleObject" PartName="/ppt/embeddings/oleObject7.bin"/>
  <Override ContentType="application/vnd.openxmlformats-officedocument.oleObject" PartName="/ppt/embeddings/oleObject2.bin"/>
  <Override ContentType="application/vnd.openxmlformats-officedocument.oleObject" PartName="/ppt/embeddings/oleObject10.bin"/>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Lst>
  <p:sldSz cy="6858000" cx="12192000"/>
  <p:notesSz cx="6858000" cy="9144000"/>
  <p:embeddedFontLst>
    <p:embeddedFont>
      <p:font typeface="Tajawal ExtraBold"/>
      <p:bold r:id="rId45"/>
    </p:embeddedFont>
    <p:embeddedFont>
      <p:font typeface="Tajawal Medium"/>
      <p:regular r:id="rId46"/>
      <p:bold r:id="rId4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8" roundtripDataSignature="AMtx7mjcUqjqbljkEIDlKcM0xpbDbZLC3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schemas.openxmlformats.org/officeDocument/2006/relationships/slide" Target="slides/slide38.xml"/><Relationship Id="rId41" Type="http://schemas.openxmlformats.org/officeDocument/2006/relationships/slide" Target="slides/slide37.xml"/><Relationship Id="rId22" Type="http://schemas.openxmlformats.org/officeDocument/2006/relationships/slide" Target="slides/slide18.xml"/><Relationship Id="rId44" Type="http://schemas.openxmlformats.org/officeDocument/2006/relationships/slide" Target="slides/slide40.xml"/><Relationship Id="rId21" Type="http://schemas.openxmlformats.org/officeDocument/2006/relationships/slide" Target="slides/slide17.xml"/><Relationship Id="rId43" Type="http://schemas.openxmlformats.org/officeDocument/2006/relationships/slide" Target="slides/slide39.xml"/><Relationship Id="rId24" Type="http://schemas.openxmlformats.org/officeDocument/2006/relationships/slide" Target="slides/slide20.xml"/><Relationship Id="rId46" Type="http://schemas.openxmlformats.org/officeDocument/2006/relationships/font" Target="fonts/TajawalMedium-regular.fntdata"/><Relationship Id="rId23" Type="http://schemas.openxmlformats.org/officeDocument/2006/relationships/slide" Target="slides/slide19.xml"/><Relationship Id="rId45" Type="http://schemas.openxmlformats.org/officeDocument/2006/relationships/font" Target="fonts/TajawalExtraBold-bold.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48" Type="http://customschemas.google.com/relationships/presentationmetadata" Target="metadata"/><Relationship Id="rId25" Type="http://schemas.openxmlformats.org/officeDocument/2006/relationships/slide" Target="slides/slide21.xml"/><Relationship Id="rId47" Type="http://schemas.openxmlformats.org/officeDocument/2006/relationships/font" Target="fonts/TajawalMedium-bold.fntdata"/><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2.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2.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5.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6.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6.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7.png"/></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4.png"/></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4.png"/></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2.png"/></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22.png"/><Relationship Id="rId2" Type="http://schemas.openxmlformats.org/officeDocument/2006/relationships/image" Target="../media/image23.png"/></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25.png"/></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19.png"/></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2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6" name="Google Shape;9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7" name="Google Shape;9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4" name="Google Shape;114;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5" name="Google Shape;115;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8" name="Google Shape;128;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9" name="Google Shape;129;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5" name="Google Shape;145;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0" name="Google Shape;160;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6" name="Google Shape;176;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7" name="Google Shape;187;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2" name="Google Shape;202;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8" name="Google Shape;218;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3" name="Google Shape;233;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8" name="Google Shape;248;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3" name="Google Shape;263;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8" name="Google Shape;278;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4" name="Google Shape;294;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1" name="Google Shape;311;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8" name="Google Shape;328;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4" name="Google Shape;344;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3" name="Google Shape;363;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9" name="Google Shape;379;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6" name="Google Shape;396;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7" name="Google Shape;407;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1" name="Shape 421"/>
        <p:cNvGrpSpPr/>
        <p:nvPr/>
      </p:nvGrpSpPr>
      <p:grpSpPr>
        <a:xfrm>
          <a:off x="0" y="0"/>
          <a:ext cx="0" cy="0"/>
          <a:chOff x="0" y="0"/>
          <a:chExt cx="0" cy="0"/>
        </a:xfrm>
      </p:grpSpPr>
      <p:sp>
        <p:nvSpPr>
          <p:cNvPr id="422" name="Google Shape;422;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3" name="Google Shape;423;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7" name="Shape 437"/>
        <p:cNvGrpSpPr/>
        <p:nvPr/>
      </p:nvGrpSpPr>
      <p:grpSpPr>
        <a:xfrm>
          <a:off x="0" y="0"/>
          <a:ext cx="0" cy="0"/>
          <a:chOff x="0" y="0"/>
          <a:chExt cx="0" cy="0"/>
        </a:xfrm>
      </p:grpSpPr>
      <p:sp>
        <p:nvSpPr>
          <p:cNvPr id="438" name="Google Shape;438;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9" name="Google Shape;439;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3" name="Shape 453"/>
        <p:cNvGrpSpPr/>
        <p:nvPr/>
      </p:nvGrpSpPr>
      <p:grpSpPr>
        <a:xfrm>
          <a:off x="0" y="0"/>
          <a:ext cx="0" cy="0"/>
          <a:chOff x="0" y="0"/>
          <a:chExt cx="0" cy="0"/>
        </a:xfrm>
      </p:grpSpPr>
      <p:sp>
        <p:nvSpPr>
          <p:cNvPr id="454" name="Google Shape;454;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5" name="Google Shape;455;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0" name="Shape 470"/>
        <p:cNvGrpSpPr/>
        <p:nvPr/>
      </p:nvGrpSpPr>
      <p:grpSpPr>
        <a:xfrm>
          <a:off x="0" y="0"/>
          <a:ext cx="0" cy="0"/>
          <a:chOff x="0" y="0"/>
          <a:chExt cx="0" cy="0"/>
        </a:xfrm>
      </p:grpSpPr>
      <p:sp>
        <p:nvSpPr>
          <p:cNvPr id="471" name="Google Shape;471;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2" name="Google Shape;472;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6" name="Shape 486"/>
        <p:cNvGrpSpPr/>
        <p:nvPr/>
      </p:nvGrpSpPr>
      <p:grpSpPr>
        <a:xfrm>
          <a:off x="0" y="0"/>
          <a:ext cx="0" cy="0"/>
          <a:chOff x="0" y="0"/>
          <a:chExt cx="0" cy="0"/>
        </a:xfrm>
      </p:grpSpPr>
      <p:sp>
        <p:nvSpPr>
          <p:cNvPr id="487" name="Google Shape;487;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8" name="Google Shape;488;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3" name="Shape 503"/>
        <p:cNvGrpSpPr/>
        <p:nvPr/>
      </p:nvGrpSpPr>
      <p:grpSpPr>
        <a:xfrm>
          <a:off x="0" y="0"/>
          <a:ext cx="0" cy="0"/>
          <a:chOff x="0" y="0"/>
          <a:chExt cx="0" cy="0"/>
        </a:xfrm>
      </p:grpSpPr>
      <p:sp>
        <p:nvSpPr>
          <p:cNvPr id="504" name="Google Shape;504;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5" name="Google Shape;505;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8" name="Shape 518"/>
        <p:cNvGrpSpPr/>
        <p:nvPr/>
      </p:nvGrpSpPr>
      <p:grpSpPr>
        <a:xfrm>
          <a:off x="0" y="0"/>
          <a:ext cx="0" cy="0"/>
          <a:chOff x="0" y="0"/>
          <a:chExt cx="0" cy="0"/>
        </a:xfrm>
      </p:grpSpPr>
      <p:sp>
        <p:nvSpPr>
          <p:cNvPr id="519" name="Google Shape;519;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0" name="Google Shape;520;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4" name="Shape 534"/>
        <p:cNvGrpSpPr/>
        <p:nvPr/>
      </p:nvGrpSpPr>
      <p:grpSpPr>
        <a:xfrm>
          <a:off x="0" y="0"/>
          <a:ext cx="0" cy="0"/>
          <a:chOff x="0" y="0"/>
          <a:chExt cx="0" cy="0"/>
        </a:xfrm>
      </p:grpSpPr>
      <p:sp>
        <p:nvSpPr>
          <p:cNvPr id="535" name="Google Shape;535;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6" name="Google Shape;536;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9" name="Shape 549"/>
        <p:cNvGrpSpPr/>
        <p:nvPr/>
      </p:nvGrpSpPr>
      <p:grpSpPr>
        <a:xfrm>
          <a:off x="0" y="0"/>
          <a:ext cx="0" cy="0"/>
          <a:chOff x="0" y="0"/>
          <a:chExt cx="0" cy="0"/>
        </a:xfrm>
      </p:grpSpPr>
      <p:sp>
        <p:nvSpPr>
          <p:cNvPr id="550" name="Google Shape;550;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1" name="Google Shape;551;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0" name="Shape 560"/>
        <p:cNvGrpSpPr/>
        <p:nvPr/>
      </p:nvGrpSpPr>
      <p:grpSpPr>
        <a:xfrm>
          <a:off x="0" y="0"/>
          <a:ext cx="0" cy="0"/>
          <a:chOff x="0" y="0"/>
          <a:chExt cx="0" cy="0"/>
        </a:xfrm>
      </p:grpSpPr>
      <p:sp>
        <p:nvSpPr>
          <p:cNvPr id="561" name="Google Shape;561;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2" name="Google Shape;562;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5" name="Shape 575"/>
        <p:cNvGrpSpPr/>
        <p:nvPr/>
      </p:nvGrpSpPr>
      <p:grpSpPr>
        <a:xfrm>
          <a:off x="0" y="0"/>
          <a:ext cx="0" cy="0"/>
          <a:chOff x="0" y="0"/>
          <a:chExt cx="0" cy="0"/>
        </a:xfrm>
      </p:grpSpPr>
      <p:sp>
        <p:nvSpPr>
          <p:cNvPr id="576" name="Google Shape;576;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7" name="Google Shape;577;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6" name="Shape 606"/>
        <p:cNvGrpSpPr/>
        <p:nvPr/>
      </p:nvGrpSpPr>
      <p:grpSpPr>
        <a:xfrm>
          <a:off x="0" y="0"/>
          <a:ext cx="0" cy="0"/>
          <a:chOff x="0" y="0"/>
          <a:chExt cx="0" cy="0"/>
        </a:xfrm>
      </p:grpSpPr>
      <p:sp>
        <p:nvSpPr>
          <p:cNvPr id="607" name="Google Shape;607;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8" name="Google Shape;608;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3" name="Shape 653"/>
        <p:cNvGrpSpPr/>
        <p:nvPr/>
      </p:nvGrpSpPr>
      <p:grpSpPr>
        <a:xfrm>
          <a:off x="0" y="0"/>
          <a:ext cx="0" cy="0"/>
          <a:chOff x="0" y="0"/>
          <a:chExt cx="0" cy="0"/>
        </a:xfrm>
      </p:grpSpPr>
      <p:sp>
        <p:nvSpPr>
          <p:cNvPr id="654" name="Google Shape;654;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5" name="Google Shape;655;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9" name="Shape 669"/>
        <p:cNvGrpSpPr/>
        <p:nvPr/>
      </p:nvGrpSpPr>
      <p:grpSpPr>
        <a:xfrm>
          <a:off x="0" y="0"/>
          <a:ext cx="0" cy="0"/>
          <a:chOff x="0" y="0"/>
          <a:chExt cx="0" cy="0"/>
        </a:xfrm>
      </p:grpSpPr>
      <p:sp>
        <p:nvSpPr>
          <p:cNvPr id="670" name="Google Shape;670;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1" name="Google Shape;671;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4" name="Shape 684"/>
        <p:cNvGrpSpPr/>
        <p:nvPr/>
      </p:nvGrpSpPr>
      <p:grpSpPr>
        <a:xfrm>
          <a:off x="0" y="0"/>
          <a:ext cx="0" cy="0"/>
          <a:chOff x="0" y="0"/>
          <a:chExt cx="0" cy="0"/>
        </a:xfrm>
      </p:grpSpPr>
      <p:sp>
        <p:nvSpPr>
          <p:cNvPr id="685" name="Google Shape;685;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6" name="Google Shape;686;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9" name="Shape 699"/>
        <p:cNvGrpSpPr/>
        <p:nvPr/>
      </p:nvGrpSpPr>
      <p:grpSpPr>
        <a:xfrm>
          <a:off x="0" y="0"/>
          <a:ext cx="0" cy="0"/>
          <a:chOff x="0" y="0"/>
          <a:chExt cx="0" cy="0"/>
        </a:xfrm>
      </p:grpSpPr>
      <p:sp>
        <p:nvSpPr>
          <p:cNvPr id="700" name="Google Shape;700;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1" name="Google Shape;701;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5" name="Shape 715"/>
        <p:cNvGrpSpPr/>
        <p:nvPr/>
      </p:nvGrpSpPr>
      <p:grpSpPr>
        <a:xfrm>
          <a:off x="0" y="0"/>
          <a:ext cx="0" cy="0"/>
          <a:chOff x="0" y="0"/>
          <a:chExt cx="0" cy="0"/>
        </a:xfrm>
      </p:grpSpPr>
      <p:sp>
        <p:nvSpPr>
          <p:cNvPr id="716" name="Google Shape;716;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7" name="Google Shape;717;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0" name="Shape 730"/>
        <p:cNvGrpSpPr/>
        <p:nvPr/>
      </p:nvGrpSpPr>
      <p:grpSpPr>
        <a:xfrm>
          <a:off x="0" y="0"/>
          <a:ext cx="0" cy="0"/>
          <a:chOff x="0" y="0"/>
          <a:chExt cx="0" cy="0"/>
        </a:xfrm>
      </p:grpSpPr>
      <p:sp>
        <p:nvSpPr>
          <p:cNvPr id="731" name="Google Shape;731;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32" name="Google Shape;732;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6" name="Shape 746"/>
        <p:cNvGrpSpPr/>
        <p:nvPr/>
      </p:nvGrpSpPr>
      <p:grpSpPr>
        <a:xfrm>
          <a:off x="0" y="0"/>
          <a:ext cx="0" cy="0"/>
          <a:chOff x="0" y="0"/>
          <a:chExt cx="0" cy="0"/>
        </a:xfrm>
      </p:grpSpPr>
      <p:sp>
        <p:nvSpPr>
          <p:cNvPr id="747" name="Google Shape;747;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8" name="Google Shape;748;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42"/>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7" name="Shape 17"/>
        <p:cNvGrpSpPr/>
        <p:nvPr/>
      </p:nvGrpSpPr>
      <p:grpSpPr>
        <a:xfrm>
          <a:off x="0" y="0"/>
          <a:ext cx="0" cy="0"/>
          <a:chOff x="0" y="0"/>
          <a:chExt cx="0" cy="0"/>
        </a:xfrm>
      </p:grpSpPr>
      <p:sp>
        <p:nvSpPr>
          <p:cNvPr id="18" name="Google Shape;18;p43"/>
          <p:cNvSpPr/>
          <p:nvPr>
            <p:ph idx="2" type="pic"/>
          </p:nvPr>
        </p:nvSpPr>
        <p:spPr>
          <a:xfrm>
            <a:off x="1" y="0"/>
            <a:ext cx="9740898" cy="59626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19" name="Shape 19"/>
        <p:cNvGrpSpPr/>
        <p:nvPr/>
      </p:nvGrpSpPr>
      <p:grpSpPr>
        <a:xfrm>
          <a:off x="0" y="0"/>
          <a:ext cx="0" cy="0"/>
          <a:chOff x="0" y="0"/>
          <a:chExt cx="0" cy="0"/>
        </a:xfrm>
      </p:grpSpPr>
      <p:sp>
        <p:nvSpPr>
          <p:cNvPr id="20" name="Google Shape;20;p44"/>
          <p:cNvSpPr/>
          <p:nvPr>
            <p:ph idx="2" type="pic"/>
          </p:nvPr>
        </p:nvSpPr>
        <p:spPr>
          <a:xfrm>
            <a:off x="0" y="1"/>
            <a:ext cx="6826172" cy="6857998"/>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bg>
      <p:bgPr>
        <a:gradFill>
          <a:gsLst>
            <a:gs pos="0">
              <a:schemeClr val="lt1"/>
            </a:gs>
            <a:gs pos="1000">
              <a:schemeClr val="lt1"/>
            </a:gs>
            <a:gs pos="100000">
              <a:srgbClr val="F5F5F5"/>
            </a:gs>
          </a:gsLst>
          <a:lin ang="5400000" scaled="0"/>
        </a:gradFill>
      </p:bgPr>
    </p:bg>
    <p:spTree>
      <p:nvGrpSpPr>
        <p:cNvPr id="21" name="Shape 21"/>
        <p:cNvGrpSpPr/>
        <p:nvPr/>
      </p:nvGrpSpPr>
      <p:grpSpPr>
        <a:xfrm>
          <a:off x="0" y="0"/>
          <a:ext cx="0" cy="0"/>
          <a:chOff x="0" y="0"/>
          <a:chExt cx="0" cy="0"/>
        </a:xfrm>
      </p:grpSpPr>
      <p:sp>
        <p:nvSpPr>
          <p:cNvPr id="22" name="Google Shape;22;p45"/>
          <p:cNvSpPr/>
          <p:nvPr>
            <p:ph idx="2" type="pic"/>
          </p:nvPr>
        </p:nvSpPr>
        <p:spPr>
          <a:xfrm>
            <a:off x="7088924" y="508820"/>
            <a:ext cx="3701847" cy="5184057"/>
          </a:xfrm>
          <a:prstGeom prst="rect">
            <a:avLst/>
          </a:prstGeom>
          <a:solidFill>
            <a:srgbClr val="D8D8D8">
              <a:alpha val="49803"/>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p:tgtEl>
                                          <p:spTgt spid="22"/>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3" name="Shape 23"/>
        <p:cNvGrpSpPr/>
        <p:nvPr/>
      </p:nvGrpSpPr>
      <p:grpSpPr>
        <a:xfrm>
          <a:off x="0" y="0"/>
          <a:ext cx="0" cy="0"/>
          <a:chOff x="0" y="0"/>
          <a:chExt cx="0" cy="0"/>
        </a:xfrm>
      </p:grpSpPr>
      <p:sp>
        <p:nvSpPr>
          <p:cNvPr id="24" name="Google Shape;24;p46"/>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6" name="Google Shape;26;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29" name="Shape 29"/>
        <p:cNvGrpSpPr/>
        <p:nvPr/>
      </p:nvGrpSpPr>
      <p:grpSpPr>
        <a:xfrm>
          <a:off x="0" y="0"/>
          <a:ext cx="0" cy="0"/>
          <a:chOff x="0" y="0"/>
          <a:chExt cx="0" cy="0"/>
        </a:xfrm>
      </p:grpSpPr>
      <p:sp>
        <p:nvSpPr>
          <p:cNvPr id="30" name="Google Shape;30;p47"/>
          <p:cNvSpPr/>
          <p:nvPr>
            <p:ph idx="2" type="pic"/>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500"/>
                                        <p:tgtEl>
                                          <p:spTgt spid="30"/>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1" name="Shape 31"/>
        <p:cNvGrpSpPr/>
        <p:nvPr/>
      </p:nvGrpSpPr>
      <p:grpSpPr>
        <a:xfrm>
          <a:off x="0" y="0"/>
          <a:ext cx="0" cy="0"/>
          <a:chOff x="0" y="0"/>
          <a:chExt cx="0" cy="0"/>
        </a:xfrm>
      </p:grpSpPr>
      <p:sp>
        <p:nvSpPr>
          <p:cNvPr id="32" name="Google Shape;32;p4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4" name="Google Shape;34;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7" name="Shape 37"/>
        <p:cNvGrpSpPr/>
        <p:nvPr/>
      </p:nvGrpSpPr>
      <p:grpSpPr>
        <a:xfrm>
          <a:off x="0" y="0"/>
          <a:ext cx="0" cy="0"/>
          <a:chOff x="0" y="0"/>
          <a:chExt cx="0" cy="0"/>
        </a:xfrm>
      </p:grpSpPr>
      <p:sp>
        <p:nvSpPr>
          <p:cNvPr id="38" name="Google Shape;38;p4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4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0" name="Google Shape;40;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3" name="Shape 43"/>
        <p:cNvGrpSpPr/>
        <p:nvPr/>
      </p:nvGrpSpPr>
      <p:grpSpPr>
        <a:xfrm>
          <a:off x="0" y="0"/>
          <a:ext cx="0" cy="0"/>
          <a:chOff x="0" y="0"/>
          <a:chExt cx="0" cy="0"/>
        </a:xfrm>
      </p:grpSpPr>
      <p:sp>
        <p:nvSpPr>
          <p:cNvPr id="44" name="Google Shape;44;p5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5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5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7" name="Google Shape;47;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0" name="Shape 50"/>
        <p:cNvGrpSpPr/>
        <p:nvPr/>
      </p:nvGrpSpPr>
      <p:grpSpPr>
        <a:xfrm>
          <a:off x="0" y="0"/>
          <a:ext cx="0" cy="0"/>
          <a:chOff x="0" y="0"/>
          <a:chExt cx="0" cy="0"/>
        </a:xfrm>
      </p:grpSpPr>
      <p:sp>
        <p:nvSpPr>
          <p:cNvPr id="51" name="Google Shape;51;p5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2" name="Google Shape;52;p5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3" name="Google Shape;53;p5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 name="Google Shape;54;p5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5" name="Google Shape;55;p5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6" name="Google Shape;56;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9" name="Shape 59"/>
        <p:cNvGrpSpPr/>
        <p:nvPr/>
      </p:nvGrpSpPr>
      <p:grpSpPr>
        <a:xfrm>
          <a:off x="0" y="0"/>
          <a:ext cx="0" cy="0"/>
          <a:chOff x="0" y="0"/>
          <a:chExt cx="0" cy="0"/>
        </a:xfrm>
      </p:grpSpPr>
      <p:sp>
        <p:nvSpPr>
          <p:cNvPr id="60" name="Google Shape;60;p5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1" name="Google Shape;61;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4" name="Shape 64"/>
        <p:cNvGrpSpPr/>
        <p:nvPr/>
      </p:nvGrpSpPr>
      <p:grpSpPr>
        <a:xfrm>
          <a:off x="0" y="0"/>
          <a:ext cx="0" cy="0"/>
          <a:chOff x="0" y="0"/>
          <a:chExt cx="0" cy="0"/>
        </a:xfrm>
      </p:grpSpPr>
      <p:sp>
        <p:nvSpPr>
          <p:cNvPr id="65" name="Google Shape;65;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8" name="Shape 68"/>
        <p:cNvGrpSpPr/>
        <p:nvPr/>
      </p:nvGrpSpPr>
      <p:grpSpPr>
        <a:xfrm>
          <a:off x="0" y="0"/>
          <a:ext cx="0" cy="0"/>
          <a:chOff x="0" y="0"/>
          <a:chExt cx="0" cy="0"/>
        </a:xfrm>
      </p:grpSpPr>
      <p:sp>
        <p:nvSpPr>
          <p:cNvPr id="69" name="Google Shape;69;p5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5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1" name="Google Shape;71;p5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2" name="Google Shape;72;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5" name="Shape 75"/>
        <p:cNvGrpSpPr/>
        <p:nvPr/>
      </p:nvGrpSpPr>
      <p:grpSpPr>
        <a:xfrm>
          <a:off x="0" y="0"/>
          <a:ext cx="0" cy="0"/>
          <a:chOff x="0" y="0"/>
          <a:chExt cx="0" cy="0"/>
        </a:xfrm>
      </p:grpSpPr>
      <p:sp>
        <p:nvSpPr>
          <p:cNvPr id="76" name="Google Shape;76;p5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7" name="Google Shape;77;p55"/>
          <p:cNvSpPr/>
          <p:nvPr>
            <p:ph idx="2" type="pic"/>
          </p:nvPr>
        </p:nvSpPr>
        <p:spPr>
          <a:xfrm>
            <a:off x="5183188" y="987425"/>
            <a:ext cx="6172200" cy="4873625"/>
          </a:xfrm>
          <a:prstGeom prst="rect">
            <a:avLst/>
          </a:prstGeom>
          <a:noFill/>
          <a:ln>
            <a:noFill/>
          </a:ln>
        </p:spPr>
      </p:sp>
      <p:sp>
        <p:nvSpPr>
          <p:cNvPr id="78" name="Google Shape;78;p5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9" name="Google Shape;79;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2" name="Shape 82"/>
        <p:cNvGrpSpPr/>
        <p:nvPr/>
      </p:nvGrpSpPr>
      <p:grpSpPr>
        <a:xfrm>
          <a:off x="0" y="0"/>
          <a:ext cx="0" cy="0"/>
          <a:chOff x="0" y="0"/>
          <a:chExt cx="0" cy="0"/>
        </a:xfrm>
      </p:grpSpPr>
      <p:sp>
        <p:nvSpPr>
          <p:cNvPr id="83" name="Google Shape;83;p5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5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5" name="Google Shape;85;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8" name="Shape 88"/>
        <p:cNvGrpSpPr/>
        <p:nvPr/>
      </p:nvGrpSpPr>
      <p:grpSpPr>
        <a:xfrm>
          <a:off x="0" y="0"/>
          <a:ext cx="0" cy="0"/>
          <a:chOff x="0" y="0"/>
          <a:chExt cx="0" cy="0"/>
        </a:xfrm>
      </p:grpSpPr>
      <p:sp>
        <p:nvSpPr>
          <p:cNvPr id="89" name="Google Shape;89;p5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5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1" name="Google Shape;91;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29.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6" Type="http://schemas.openxmlformats.org/officeDocument/2006/relationships/slideLayout" Target="../slideLayouts/slideLayout5.xml"/><Relationship Id="rId18" Type="http://schemas.openxmlformats.org/officeDocument/2006/relationships/theme" Target="../theme/theme2.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76000"/>
          </a:blip>
          <a:stretch>
            <a:fillRect/>
          </a:stretch>
        </a:blipFill>
      </p:bgPr>
    </p:bg>
    <p:spTree>
      <p:nvGrpSpPr>
        <p:cNvPr id="9" name="Shape 9"/>
        <p:cNvGrpSpPr/>
        <p:nvPr/>
      </p:nvGrpSpPr>
      <p:grpSpPr>
        <a:xfrm>
          <a:off x="0" y="0"/>
          <a:ext cx="0" cy="0"/>
          <a:chOff x="0" y="0"/>
          <a:chExt cx="0" cy="0"/>
        </a:xfrm>
      </p:grpSpPr>
      <p:sp>
        <p:nvSpPr>
          <p:cNvPr id="10" name="Google Shape;10;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3.jpg"/><Relationship Id="rId4" Type="http://schemas.openxmlformats.org/officeDocument/2006/relationships/image" Target="../media/image7.png"/><Relationship Id="rId5"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0.jpg"/><Relationship Id="rId4" Type="http://schemas.openxmlformats.org/officeDocument/2006/relationships/image" Target="../media/image4.png"/><Relationship Id="rId5" Type="http://schemas.openxmlformats.org/officeDocument/2006/relationships/image" Target="../media/image1.png"/><Relationship Id="rId6"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7.jpg"/><Relationship Id="rId4" Type="http://schemas.openxmlformats.org/officeDocument/2006/relationships/image" Target="../media/image7.png"/><Relationship Id="rId5" Type="http://schemas.openxmlformats.org/officeDocument/2006/relationships/image" Target="../media/image9.png"/><Relationship Id="rId6"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media/image9.png"/><Relationship Id="rId4" Type="http://schemas.openxmlformats.org/officeDocument/2006/relationships/image" Target="../media/image4.png"/><Relationship Id="rId5"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image" Target="../media/image9.png"/><Relationship Id="rId4" Type="http://schemas.openxmlformats.org/officeDocument/2006/relationships/image" Target="../media/image4.png"/><Relationship Id="rId5"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 Id="rId3" Type="http://schemas.openxmlformats.org/officeDocument/2006/relationships/image" Target="../media/image9.png"/><Relationship Id="rId4" Type="http://schemas.openxmlformats.org/officeDocument/2006/relationships/image" Target="../media/image4.png"/><Relationship Id="rId5"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vmlDrawing" Target="../drawings/vmlDrawing1.vml"/><Relationship Id="rId4" Type="http://schemas.openxmlformats.org/officeDocument/2006/relationships/image" Target="../media/image9.png"/><Relationship Id="rId9" Type="http://schemas.openxmlformats.org/officeDocument/2006/relationships/image" Target="../media/image11.png"/><Relationship Id="rId5" Type="http://schemas.openxmlformats.org/officeDocument/2006/relationships/image" Target="../media/image4.png"/><Relationship Id="rId6" Type="http://schemas.openxmlformats.org/officeDocument/2006/relationships/image" Target="../media/image3.png"/><Relationship Id="rId7" Type="http://schemas.openxmlformats.org/officeDocument/2006/relationships/oleObject" Target="../embeddings/oleObject1.bin"/><Relationship Id="rId8"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9.png"/><Relationship Id="rId4" Type="http://schemas.openxmlformats.org/officeDocument/2006/relationships/image" Target="../media/image4.png"/><Relationship Id="rId5"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9.png"/><Relationship Id="rId4" Type="http://schemas.openxmlformats.org/officeDocument/2006/relationships/image" Target="../media/image4.png"/><Relationship Id="rId5"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 Id="rId3" Type="http://schemas.openxmlformats.org/officeDocument/2006/relationships/image" Target="../media/image9.png"/><Relationship Id="rId4" Type="http://schemas.openxmlformats.org/officeDocument/2006/relationships/image" Target="../media/image4.png"/><Relationship Id="rId5"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9.png"/><Relationship Id="rId4" Type="http://schemas.openxmlformats.org/officeDocument/2006/relationships/image" Target="../media/image4.png"/><Relationship Id="rId5" Type="http://schemas.openxmlformats.org/officeDocument/2006/relationships/image" Target="../media/image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 Id="rId3" Type="http://schemas.openxmlformats.org/officeDocument/2006/relationships/image" Target="../media/image9.png"/><Relationship Id="rId4" Type="http://schemas.openxmlformats.org/officeDocument/2006/relationships/image" Target="../media/image4.png"/><Relationship Id="rId5"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 Id="rId3" Type="http://schemas.openxmlformats.org/officeDocument/2006/relationships/vmlDrawing" Target="../drawings/vmlDrawing2.vml"/><Relationship Id="rId4" Type="http://schemas.openxmlformats.org/officeDocument/2006/relationships/image" Target="../media/image9.png"/><Relationship Id="rId9" Type="http://schemas.openxmlformats.org/officeDocument/2006/relationships/image" Target="../media/image12.png"/><Relationship Id="rId5" Type="http://schemas.openxmlformats.org/officeDocument/2006/relationships/image" Target="../media/image4.png"/><Relationship Id="rId6" Type="http://schemas.openxmlformats.org/officeDocument/2006/relationships/image" Target="../media/image3.png"/><Relationship Id="rId7" Type="http://schemas.openxmlformats.org/officeDocument/2006/relationships/oleObject" Target="../embeddings/oleObject2.bin"/><Relationship Id="rId8" Type="http://schemas.openxmlformats.org/officeDocument/2006/relationships/oleObject" Target="../embeddings/oleObject2.bin"/></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 Id="rId3" Type="http://schemas.openxmlformats.org/officeDocument/2006/relationships/vmlDrawing" Target="../drawings/vmlDrawing3.vml"/><Relationship Id="rId4" Type="http://schemas.openxmlformats.org/officeDocument/2006/relationships/image" Target="../media/image9.png"/><Relationship Id="rId9" Type="http://schemas.openxmlformats.org/officeDocument/2006/relationships/image" Target="../media/image12.png"/><Relationship Id="rId5" Type="http://schemas.openxmlformats.org/officeDocument/2006/relationships/image" Target="../media/image4.png"/><Relationship Id="rId6" Type="http://schemas.openxmlformats.org/officeDocument/2006/relationships/image" Target="../media/image3.png"/><Relationship Id="rId7" Type="http://schemas.openxmlformats.org/officeDocument/2006/relationships/oleObject" Target="../embeddings/oleObject3.bin"/><Relationship Id="rId8" Type="http://schemas.openxmlformats.org/officeDocument/2006/relationships/oleObject" Target="../embeddings/oleObject3.bin"/></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 Id="rId3" Type="http://schemas.openxmlformats.org/officeDocument/2006/relationships/vmlDrawing" Target="../drawings/vmlDrawing4.vml"/><Relationship Id="rId4" Type="http://schemas.openxmlformats.org/officeDocument/2006/relationships/image" Target="../media/image9.png"/><Relationship Id="rId9" Type="http://schemas.openxmlformats.org/officeDocument/2006/relationships/image" Target="../media/image15.png"/><Relationship Id="rId5" Type="http://schemas.openxmlformats.org/officeDocument/2006/relationships/image" Target="../media/image4.png"/><Relationship Id="rId6" Type="http://schemas.openxmlformats.org/officeDocument/2006/relationships/image" Target="../media/image3.png"/><Relationship Id="rId7" Type="http://schemas.openxmlformats.org/officeDocument/2006/relationships/oleObject" Target="../embeddings/oleObject4.bin"/><Relationship Id="rId8" Type="http://schemas.openxmlformats.org/officeDocument/2006/relationships/oleObject" Target="../embeddings/oleObject4.bin"/></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 Id="rId3" Type="http://schemas.openxmlformats.org/officeDocument/2006/relationships/vmlDrawing" Target="../drawings/vmlDrawing5.vml"/><Relationship Id="rId4" Type="http://schemas.openxmlformats.org/officeDocument/2006/relationships/image" Target="../media/image9.png"/><Relationship Id="rId9" Type="http://schemas.openxmlformats.org/officeDocument/2006/relationships/image" Target="../media/image16.png"/><Relationship Id="rId5" Type="http://schemas.openxmlformats.org/officeDocument/2006/relationships/image" Target="../media/image4.png"/><Relationship Id="rId6" Type="http://schemas.openxmlformats.org/officeDocument/2006/relationships/image" Target="../media/image3.png"/><Relationship Id="rId7" Type="http://schemas.openxmlformats.org/officeDocument/2006/relationships/oleObject" Target="../embeddings/oleObject5.bin"/><Relationship Id="rId8" Type="http://schemas.openxmlformats.org/officeDocument/2006/relationships/oleObject" Target="../embeddings/oleObject5.bin"/></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 Id="rId3" Type="http://schemas.openxmlformats.org/officeDocument/2006/relationships/vmlDrawing" Target="../drawings/vmlDrawing6.vml"/><Relationship Id="rId4" Type="http://schemas.openxmlformats.org/officeDocument/2006/relationships/image" Target="../media/image9.png"/><Relationship Id="rId9" Type="http://schemas.openxmlformats.org/officeDocument/2006/relationships/image" Target="../media/image26.png"/><Relationship Id="rId5" Type="http://schemas.openxmlformats.org/officeDocument/2006/relationships/image" Target="../media/image4.png"/><Relationship Id="rId6" Type="http://schemas.openxmlformats.org/officeDocument/2006/relationships/image" Target="../media/image3.png"/><Relationship Id="rId7" Type="http://schemas.openxmlformats.org/officeDocument/2006/relationships/oleObject" Target="../embeddings/oleObject6.bin"/><Relationship Id="rId8" Type="http://schemas.openxmlformats.org/officeDocument/2006/relationships/oleObject" Target="../embeddings/oleObject6.bin"/></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 Id="rId3" Type="http://schemas.openxmlformats.org/officeDocument/2006/relationships/vmlDrawing" Target="../drawings/vmlDrawing7.vml"/><Relationship Id="rId4" Type="http://schemas.openxmlformats.org/officeDocument/2006/relationships/image" Target="../media/image9.png"/><Relationship Id="rId9" Type="http://schemas.openxmlformats.org/officeDocument/2006/relationships/image" Target="../media/image27.png"/><Relationship Id="rId5" Type="http://schemas.openxmlformats.org/officeDocument/2006/relationships/image" Target="../media/image4.png"/><Relationship Id="rId6" Type="http://schemas.openxmlformats.org/officeDocument/2006/relationships/image" Target="../media/image3.png"/><Relationship Id="rId7" Type="http://schemas.openxmlformats.org/officeDocument/2006/relationships/oleObject" Target="../embeddings/oleObject7.bin"/><Relationship Id="rId8" Type="http://schemas.openxmlformats.org/officeDocument/2006/relationships/oleObject" Target="../embeddings/oleObject7.bin"/></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0.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 Id="rId3" Type="http://schemas.openxmlformats.org/officeDocument/2006/relationships/image" Target="../media/image9.png"/><Relationship Id="rId4" Type="http://schemas.openxmlformats.org/officeDocument/2006/relationships/image" Target="../media/image4.png"/><Relationship Id="rId5" Type="http://schemas.openxmlformats.org/officeDocument/2006/relationships/image" Target="../media/image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 Id="rId3" Type="http://schemas.openxmlformats.org/officeDocument/2006/relationships/image" Target="../media/image9.png"/><Relationship Id="rId4" Type="http://schemas.openxmlformats.org/officeDocument/2006/relationships/image" Target="../media/image4.png"/><Relationship Id="rId5" Type="http://schemas.openxmlformats.org/officeDocument/2006/relationships/image" Target="../media/image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 Id="rId3" Type="http://schemas.openxmlformats.org/officeDocument/2006/relationships/vmlDrawing" Target="../drawings/vmlDrawing8.vml"/><Relationship Id="rId4" Type="http://schemas.openxmlformats.org/officeDocument/2006/relationships/image" Target="../media/image9.png"/><Relationship Id="rId9" Type="http://schemas.openxmlformats.org/officeDocument/2006/relationships/image" Target="../media/image24.png"/><Relationship Id="rId5" Type="http://schemas.openxmlformats.org/officeDocument/2006/relationships/image" Target="../media/image4.png"/><Relationship Id="rId6" Type="http://schemas.openxmlformats.org/officeDocument/2006/relationships/image" Target="../media/image3.png"/><Relationship Id="rId7" Type="http://schemas.openxmlformats.org/officeDocument/2006/relationships/oleObject" Target="../embeddings/oleObject8.bin"/><Relationship Id="rId8" Type="http://schemas.openxmlformats.org/officeDocument/2006/relationships/oleObject" Target="../embeddings/oleObject8.bin"/></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 Id="rId3" Type="http://schemas.openxmlformats.org/officeDocument/2006/relationships/vmlDrawing" Target="../drawings/vmlDrawing9.vml"/><Relationship Id="rId4" Type="http://schemas.openxmlformats.org/officeDocument/2006/relationships/image" Target="../media/image9.png"/><Relationship Id="rId9" Type="http://schemas.openxmlformats.org/officeDocument/2006/relationships/image" Target="../media/image24.png"/><Relationship Id="rId5" Type="http://schemas.openxmlformats.org/officeDocument/2006/relationships/image" Target="../media/image4.png"/><Relationship Id="rId6" Type="http://schemas.openxmlformats.org/officeDocument/2006/relationships/image" Target="../media/image3.png"/><Relationship Id="rId7" Type="http://schemas.openxmlformats.org/officeDocument/2006/relationships/oleObject" Target="../embeddings/oleObject9.bin"/><Relationship Id="rId8" Type="http://schemas.openxmlformats.org/officeDocument/2006/relationships/oleObject" Target="../embeddings/oleObject9.bin"/></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 Id="rId3" Type="http://schemas.openxmlformats.org/officeDocument/2006/relationships/vmlDrawing" Target="../drawings/vmlDrawing10.vml"/><Relationship Id="rId4" Type="http://schemas.openxmlformats.org/officeDocument/2006/relationships/image" Target="../media/image9.png"/><Relationship Id="rId9" Type="http://schemas.openxmlformats.org/officeDocument/2006/relationships/image" Target="../media/image22.png"/><Relationship Id="rId5" Type="http://schemas.openxmlformats.org/officeDocument/2006/relationships/image" Target="../media/image4.png"/><Relationship Id="rId6" Type="http://schemas.openxmlformats.org/officeDocument/2006/relationships/image" Target="../media/image3.png"/><Relationship Id="rId7" Type="http://schemas.openxmlformats.org/officeDocument/2006/relationships/oleObject" Target="../embeddings/oleObject10.bin"/><Relationship Id="rId8" Type="http://schemas.openxmlformats.org/officeDocument/2006/relationships/oleObject" Target="../embeddings/oleObject10.bin"/></Relationships>
</file>

<file path=ppt/slides/_rels/slide26.xml.rels><?xml version="1.0" encoding="UTF-8" standalone="yes"?><Relationships xmlns="http://schemas.openxmlformats.org/package/2006/relationships"><Relationship Id="rId11" Type="http://schemas.openxmlformats.org/officeDocument/2006/relationships/oleObject" Target="../embeddings/oleObject12.bin"/><Relationship Id="rId10" Type="http://schemas.openxmlformats.org/officeDocument/2006/relationships/oleObject" Target="../embeddings/oleObject12.bin"/><Relationship Id="rId12" Type="http://schemas.openxmlformats.org/officeDocument/2006/relationships/image" Target="../media/image23.png"/><Relationship Id="rId1" Type="http://schemas.openxmlformats.org/officeDocument/2006/relationships/slideLayout" Target="../slideLayouts/slideLayout4.xml"/><Relationship Id="rId2" Type="http://schemas.openxmlformats.org/officeDocument/2006/relationships/notesSlide" Target="../notesSlides/notesSlide26.xml"/><Relationship Id="rId3" Type="http://schemas.openxmlformats.org/officeDocument/2006/relationships/vmlDrawing" Target="../drawings/vmlDrawing11.vml"/><Relationship Id="rId4" Type="http://schemas.openxmlformats.org/officeDocument/2006/relationships/image" Target="../media/image9.png"/><Relationship Id="rId9" Type="http://schemas.openxmlformats.org/officeDocument/2006/relationships/image" Target="../media/image22.png"/><Relationship Id="rId5" Type="http://schemas.openxmlformats.org/officeDocument/2006/relationships/image" Target="../media/image4.png"/><Relationship Id="rId6" Type="http://schemas.openxmlformats.org/officeDocument/2006/relationships/image" Target="../media/image3.png"/><Relationship Id="rId7" Type="http://schemas.openxmlformats.org/officeDocument/2006/relationships/oleObject" Target="../embeddings/oleObject11.bin"/><Relationship Id="rId8" Type="http://schemas.openxmlformats.org/officeDocument/2006/relationships/oleObject" Target="../embeddings/oleObject11.bin"/></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7.xml"/><Relationship Id="rId3" Type="http://schemas.openxmlformats.org/officeDocument/2006/relationships/image" Target="../media/image9.png"/><Relationship Id="rId4" Type="http://schemas.openxmlformats.org/officeDocument/2006/relationships/image" Target="../media/image4.png"/><Relationship Id="rId5" Type="http://schemas.openxmlformats.org/officeDocument/2006/relationships/image" Target="../media/image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8.xml"/><Relationship Id="rId3" Type="http://schemas.openxmlformats.org/officeDocument/2006/relationships/image" Target="../media/image9.png"/><Relationship Id="rId4" Type="http://schemas.openxmlformats.org/officeDocument/2006/relationships/image" Target="../media/image4.png"/><Relationship Id="rId5" Type="http://schemas.openxmlformats.org/officeDocument/2006/relationships/image" Target="../media/image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 Id="rId3" Type="http://schemas.openxmlformats.org/officeDocument/2006/relationships/image" Target="../media/image9.png"/><Relationship Id="rId4" Type="http://schemas.openxmlformats.org/officeDocument/2006/relationships/image" Target="../media/image4.png"/><Relationship Id="rId5" Type="http://schemas.openxmlformats.org/officeDocument/2006/relationships/image" Target="../media/image3.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0.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1.xml"/><Relationship Id="rId3" Type="http://schemas.openxmlformats.org/officeDocument/2006/relationships/image" Target="../media/image9.png"/><Relationship Id="rId4" Type="http://schemas.openxmlformats.org/officeDocument/2006/relationships/image" Target="../media/image4.png"/><Relationship Id="rId5" Type="http://schemas.openxmlformats.org/officeDocument/2006/relationships/image" Target="../media/image3.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2.xml"/><Relationship Id="rId3" Type="http://schemas.openxmlformats.org/officeDocument/2006/relationships/image" Target="../media/image9.png"/><Relationship Id="rId4" Type="http://schemas.openxmlformats.org/officeDocument/2006/relationships/image" Target="../media/image4.png"/><Relationship Id="rId5" Type="http://schemas.openxmlformats.org/officeDocument/2006/relationships/image" Target="../media/image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3.xml"/><Relationship Id="rId3" Type="http://schemas.openxmlformats.org/officeDocument/2006/relationships/image" Target="../media/image9.png"/><Relationship Id="rId4" Type="http://schemas.openxmlformats.org/officeDocument/2006/relationships/image" Target="../media/image4.png"/><Relationship Id="rId5" Type="http://schemas.openxmlformats.org/officeDocument/2006/relationships/image" Target="../media/image3.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4.xml"/><Relationship Id="rId3" Type="http://schemas.openxmlformats.org/officeDocument/2006/relationships/image" Target="../media/image9.png"/><Relationship Id="rId4" Type="http://schemas.openxmlformats.org/officeDocument/2006/relationships/image" Target="../media/image4.png"/><Relationship Id="rId5" Type="http://schemas.openxmlformats.org/officeDocument/2006/relationships/image" Target="../media/image3.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5.xml"/><Relationship Id="rId3" Type="http://schemas.openxmlformats.org/officeDocument/2006/relationships/image" Target="../media/image9.png"/><Relationship Id="rId4" Type="http://schemas.openxmlformats.org/officeDocument/2006/relationships/image" Target="../media/image4.png"/><Relationship Id="rId5" Type="http://schemas.openxmlformats.org/officeDocument/2006/relationships/image" Target="../media/image3.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6.xml"/><Relationship Id="rId3" Type="http://schemas.openxmlformats.org/officeDocument/2006/relationships/image" Target="../media/image9.png"/><Relationship Id="rId4" Type="http://schemas.openxmlformats.org/officeDocument/2006/relationships/image" Target="../media/image4.png"/><Relationship Id="rId5" Type="http://schemas.openxmlformats.org/officeDocument/2006/relationships/image" Target="../media/image3.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7.xml"/><Relationship Id="rId3" Type="http://schemas.openxmlformats.org/officeDocument/2006/relationships/vmlDrawing" Target="../drawings/vmlDrawing12.vml"/><Relationship Id="rId4" Type="http://schemas.openxmlformats.org/officeDocument/2006/relationships/image" Target="../media/image9.png"/><Relationship Id="rId9" Type="http://schemas.openxmlformats.org/officeDocument/2006/relationships/image" Target="../media/image25.png"/><Relationship Id="rId5" Type="http://schemas.openxmlformats.org/officeDocument/2006/relationships/image" Target="../media/image4.png"/><Relationship Id="rId6" Type="http://schemas.openxmlformats.org/officeDocument/2006/relationships/image" Target="../media/image3.png"/><Relationship Id="rId7" Type="http://schemas.openxmlformats.org/officeDocument/2006/relationships/oleObject" Target="../embeddings/oleObject13.bin"/><Relationship Id="rId8" Type="http://schemas.openxmlformats.org/officeDocument/2006/relationships/oleObject" Target="../embeddings/oleObject13.bin"/></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8.xml"/><Relationship Id="rId3" Type="http://schemas.openxmlformats.org/officeDocument/2006/relationships/vmlDrawing" Target="../drawings/vmlDrawing13.vml"/><Relationship Id="rId4" Type="http://schemas.openxmlformats.org/officeDocument/2006/relationships/image" Target="../media/image9.png"/><Relationship Id="rId9" Type="http://schemas.openxmlformats.org/officeDocument/2006/relationships/image" Target="../media/image19.png"/><Relationship Id="rId5" Type="http://schemas.openxmlformats.org/officeDocument/2006/relationships/image" Target="../media/image4.png"/><Relationship Id="rId6" Type="http://schemas.openxmlformats.org/officeDocument/2006/relationships/image" Target="../media/image3.png"/><Relationship Id="rId7" Type="http://schemas.openxmlformats.org/officeDocument/2006/relationships/oleObject" Target="../embeddings/oleObject14.bin"/><Relationship Id="rId8" Type="http://schemas.openxmlformats.org/officeDocument/2006/relationships/oleObject" Target="../embeddings/oleObject14.bin"/></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9.xml"/><Relationship Id="rId3" Type="http://schemas.openxmlformats.org/officeDocument/2006/relationships/vmlDrawing" Target="../drawings/vmlDrawing14.vml"/><Relationship Id="rId4" Type="http://schemas.openxmlformats.org/officeDocument/2006/relationships/image" Target="../media/image9.png"/><Relationship Id="rId9" Type="http://schemas.openxmlformats.org/officeDocument/2006/relationships/image" Target="../media/image21.png"/><Relationship Id="rId5" Type="http://schemas.openxmlformats.org/officeDocument/2006/relationships/image" Target="../media/image4.png"/><Relationship Id="rId6" Type="http://schemas.openxmlformats.org/officeDocument/2006/relationships/image" Target="../media/image3.png"/><Relationship Id="rId7" Type="http://schemas.openxmlformats.org/officeDocument/2006/relationships/oleObject" Target="../embeddings/oleObject15.bin"/><Relationship Id="rId8" Type="http://schemas.openxmlformats.org/officeDocument/2006/relationships/oleObject" Target="../embeddings/oleObject15.bin"/></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0.xml"/><Relationship Id="rId3" Type="http://schemas.openxmlformats.org/officeDocument/2006/relationships/image" Target="../media/image28.png"/><Relationship Id="rId4" Type="http://schemas.openxmlformats.org/officeDocument/2006/relationships/image" Target="../media/image18.png"/><Relationship Id="rId5" Type="http://schemas.openxmlformats.org/officeDocument/2006/relationships/image" Target="../media/image3.png"/><Relationship Id="rId6"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grpSp>
        <p:nvGrpSpPr>
          <p:cNvPr id="99" name="Google Shape;99;p1"/>
          <p:cNvGrpSpPr/>
          <p:nvPr/>
        </p:nvGrpSpPr>
        <p:grpSpPr>
          <a:xfrm>
            <a:off x="321733" y="0"/>
            <a:ext cx="2024825" cy="1879600"/>
            <a:chOff x="321733" y="0"/>
            <a:chExt cx="2024825" cy="1879600"/>
          </a:xfrm>
        </p:grpSpPr>
        <p:sp>
          <p:nvSpPr>
            <p:cNvPr id="100" name="Google Shape;100;p1"/>
            <p:cNvSpPr/>
            <p:nvPr/>
          </p:nvSpPr>
          <p:spPr>
            <a:xfrm>
              <a:off x="321733" y="0"/>
              <a:ext cx="1821625" cy="1100667"/>
            </a:xfrm>
            <a:prstGeom prst="parallelogram">
              <a:avLst>
                <a:gd fmla="val 97502" name="adj"/>
              </a:avLst>
            </a:prstGeom>
            <a:solidFill>
              <a:schemeClr val="lt1">
                <a:alpha val="666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1" name="Google Shape;101;p1"/>
            <p:cNvSpPr/>
            <p:nvPr/>
          </p:nvSpPr>
          <p:spPr>
            <a:xfrm>
              <a:off x="524933" y="778933"/>
              <a:ext cx="1821625" cy="1100667"/>
            </a:xfrm>
            <a:prstGeom prst="parallelogram">
              <a:avLst>
                <a:gd fmla="val 97502" name="adj"/>
              </a:avLst>
            </a:prstGeom>
            <a:solidFill>
              <a:schemeClr val="lt1">
                <a:alpha val="666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102" name="Google Shape;102;p1"/>
          <p:cNvSpPr/>
          <p:nvPr/>
        </p:nvSpPr>
        <p:spPr>
          <a:xfrm flipH="1" rot="10800000">
            <a:off x="4889591" y="-44450"/>
            <a:ext cx="1549309" cy="2063750"/>
          </a:xfrm>
          <a:custGeom>
            <a:rect b="b" l="l" r="r" t="t"/>
            <a:pathLst>
              <a:path extrusionOk="0" h="2063750" w="1549309">
                <a:moveTo>
                  <a:pt x="0" y="2063750"/>
                </a:moveTo>
                <a:lnTo>
                  <a:pt x="812755" y="0"/>
                </a:lnTo>
                <a:lnTo>
                  <a:pt x="1549309" y="2057400"/>
                </a:lnTo>
                <a:lnTo>
                  <a:pt x="0" y="2063750"/>
                </a:lnTo>
                <a:close/>
              </a:path>
            </a:pathLst>
          </a:cu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3" name="Google Shape;103;p1"/>
          <p:cNvSpPr txBox="1"/>
          <p:nvPr/>
        </p:nvSpPr>
        <p:spPr>
          <a:xfrm>
            <a:off x="6600686" y="3814575"/>
            <a:ext cx="488646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400" u="none" cap="none" strike="noStrike">
                <a:solidFill>
                  <a:srgbClr val="2D3956"/>
                </a:solidFill>
                <a:latin typeface="Tajawal Medium"/>
                <a:ea typeface="Tajawal Medium"/>
                <a:cs typeface="Tajawal Medium"/>
                <a:sym typeface="Tajawal Medium"/>
              </a:rPr>
              <a:t>Prepared by Dr. Sara Ahmed</a:t>
            </a:r>
            <a:endParaRPr/>
          </a:p>
        </p:txBody>
      </p:sp>
      <p:sp>
        <p:nvSpPr>
          <p:cNvPr id="104" name="Google Shape;104;p1"/>
          <p:cNvSpPr/>
          <p:nvPr/>
        </p:nvSpPr>
        <p:spPr>
          <a:xfrm>
            <a:off x="-57150" y="-19050"/>
            <a:ext cx="7452000" cy="6912000"/>
          </a:xfrm>
          <a:custGeom>
            <a:rect b="b" l="l" r="r" t="t"/>
            <a:pathLst>
              <a:path extrusionOk="0" h="6934200" w="7372350">
                <a:moveTo>
                  <a:pt x="38100" y="19050"/>
                </a:moveTo>
                <a:lnTo>
                  <a:pt x="4743450" y="0"/>
                </a:lnTo>
                <a:lnTo>
                  <a:pt x="7372350" y="6915150"/>
                </a:lnTo>
                <a:lnTo>
                  <a:pt x="0" y="6934200"/>
                </a:lnTo>
                <a:lnTo>
                  <a:pt x="38100" y="19050"/>
                </a:lnTo>
                <a:close/>
              </a:path>
            </a:pathLst>
          </a:custGeom>
          <a:blipFill rotWithShape="1">
            <a:blip r:embed="rId3">
              <a:alphaModFix amt="76000"/>
            </a:blip>
            <a:stretch>
              <a:fillRect b="0" l="0" r="0" t="-999"/>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05" name="Google Shape;105;p1"/>
          <p:cNvSpPr txBox="1"/>
          <p:nvPr/>
        </p:nvSpPr>
        <p:spPr>
          <a:xfrm>
            <a:off x="6438900" y="2189985"/>
            <a:ext cx="4196982" cy="144655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en-US" sz="4400">
                <a:solidFill>
                  <a:srgbClr val="8E5A6D"/>
                </a:solidFill>
                <a:latin typeface="Tajawal Medium"/>
                <a:ea typeface="Tajawal Medium"/>
                <a:cs typeface="Tajawal Medium"/>
                <a:sym typeface="Tajawal Medium"/>
              </a:rPr>
              <a:t>Accounting for</a:t>
            </a:r>
            <a:endParaRPr/>
          </a:p>
          <a:p>
            <a:pPr indent="0" lvl="0" marL="0" marR="0" rtl="1" algn="r">
              <a:spcBef>
                <a:spcPts val="0"/>
              </a:spcBef>
              <a:spcAft>
                <a:spcPts val="0"/>
              </a:spcAft>
              <a:buNone/>
            </a:pPr>
            <a:r>
              <a:rPr b="1" lang="en-US" sz="4400">
                <a:solidFill>
                  <a:srgbClr val="8E5A6D"/>
                </a:solidFill>
                <a:latin typeface="Tajawal Medium"/>
                <a:ea typeface="Tajawal Medium"/>
                <a:cs typeface="Tajawal Medium"/>
                <a:sym typeface="Tajawal Medium"/>
              </a:rPr>
              <a:t> Managers</a:t>
            </a:r>
            <a:endParaRPr/>
          </a:p>
        </p:txBody>
      </p:sp>
      <p:sp>
        <p:nvSpPr>
          <p:cNvPr id="106" name="Google Shape;106;p1"/>
          <p:cNvSpPr/>
          <p:nvPr/>
        </p:nvSpPr>
        <p:spPr>
          <a:xfrm>
            <a:off x="6594457" y="6043084"/>
            <a:ext cx="3516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rgbClr val="2D3956"/>
                </a:solidFill>
                <a:latin typeface="Tajawal Medium"/>
                <a:ea typeface="Tajawal Medium"/>
                <a:cs typeface="Tajawal Medium"/>
                <a:sym typeface="Tajawal Medium"/>
              </a:rPr>
              <a:t>Lecture 8</a:t>
            </a:r>
            <a:endParaRPr/>
          </a:p>
        </p:txBody>
      </p:sp>
      <p:pic>
        <p:nvPicPr>
          <p:cNvPr id="107" name="Google Shape;107;p1"/>
          <p:cNvPicPr preferRelativeResize="0"/>
          <p:nvPr/>
        </p:nvPicPr>
        <p:blipFill rotWithShape="1">
          <a:blip r:embed="rId4">
            <a:alphaModFix/>
          </a:blip>
          <a:srcRect b="0" l="0" r="0" t="0"/>
          <a:stretch/>
        </p:blipFill>
        <p:spPr>
          <a:xfrm>
            <a:off x="8993573" y="-394321"/>
            <a:ext cx="2876694" cy="2544327"/>
          </a:xfrm>
          <a:prstGeom prst="rect">
            <a:avLst/>
          </a:prstGeom>
          <a:noFill/>
          <a:ln>
            <a:noFill/>
          </a:ln>
        </p:spPr>
      </p:pic>
      <p:sp>
        <p:nvSpPr>
          <p:cNvPr id="108" name="Google Shape;108;p1"/>
          <p:cNvSpPr/>
          <p:nvPr/>
        </p:nvSpPr>
        <p:spPr>
          <a:xfrm rot="4043456">
            <a:off x="-459862" y="6293391"/>
            <a:ext cx="5381392" cy="134671"/>
          </a:xfrm>
          <a:prstGeom prst="parallelogram">
            <a:avLst>
              <a:gd fmla="val 25000" name="adj"/>
            </a:avLst>
          </a:prstGeom>
          <a:solidFill>
            <a:srgbClr val="FAC74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09" name="Google Shape;109;p1"/>
          <p:cNvSpPr/>
          <p:nvPr/>
        </p:nvSpPr>
        <p:spPr>
          <a:xfrm>
            <a:off x="-57150" y="1756704"/>
            <a:ext cx="2084784" cy="5143500"/>
          </a:xfrm>
          <a:prstGeom prst="rtTriangle">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10" name="Google Shape;110;p1"/>
          <p:cNvSpPr txBox="1"/>
          <p:nvPr/>
        </p:nvSpPr>
        <p:spPr>
          <a:xfrm>
            <a:off x="7081460" y="5327472"/>
            <a:ext cx="1324402"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2D3956"/>
                </a:solidFill>
                <a:latin typeface="Tajawal Medium"/>
                <a:ea typeface="Tajawal Medium"/>
                <a:cs typeface="Tajawal Medium"/>
                <a:sym typeface="Tajawal Medium"/>
              </a:rPr>
              <a:t>MGM 341</a:t>
            </a:r>
            <a:endParaRPr/>
          </a:p>
          <a:p>
            <a:pPr indent="0" lvl="0" marL="0" marR="0" rtl="0" algn="l">
              <a:spcBef>
                <a:spcPts val="0"/>
              </a:spcBef>
              <a:spcAft>
                <a:spcPts val="0"/>
              </a:spcAft>
              <a:buNone/>
            </a:pPr>
            <a:r>
              <a:t/>
            </a:r>
            <a:endParaRPr sz="2000">
              <a:solidFill>
                <a:srgbClr val="2D3956"/>
              </a:solidFill>
              <a:latin typeface="Tajawal Medium"/>
              <a:ea typeface="Tajawal Medium"/>
              <a:cs typeface="Tajawal Medium"/>
              <a:sym typeface="Tajawal Medium"/>
            </a:endParaRPr>
          </a:p>
        </p:txBody>
      </p:sp>
      <p:pic>
        <p:nvPicPr>
          <p:cNvPr id="111" name="Google Shape;111;p1"/>
          <p:cNvPicPr preferRelativeResize="0"/>
          <p:nvPr/>
        </p:nvPicPr>
        <p:blipFill rotWithShape="1">
          <a:blip r:embed="rId5">
            <a:alphaModFix/>
          </a:blip>
          <a:srcRect b="0" l="0" r="0" t="0"/>
          <a:stretch/>
        </p:blipFill>
        <p:spPr>
          <a:xfrm>
            <a:off x="313679" y="372325"/>
            <a:ext cx="2457656" cy="67087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2"/>
          <p:cNvSpPr/>
          <p:nvPr/>
        </p:nvSpPr>
        <p:spPr>
          <a:xfrm flipH="1" rot="10800000">
            <a:off x="-1" y="-43544"/>
            <a:ext cx="12191999" cy="5816453"/>
          </a:xfrm>
          <a:prstGeom prst="round1Rect">
            <a:avLst>
              <a:gd fmla="val 32222" name="adj"/>
            </a:avLst>
          </a:prstGeom>
          <a:gradFill>
            <a:gsLst>
              <a:gs pos="0">
                <a:srgbClr val="54313E"/>
              </a:gs>
              <a:gs pos="50000">
                <a:srgbClr val="79475A"/>
              </a:gs>
              <a:gs pos="100000">
                <a:srgbClr val="91566B"/>
              </a:gs>
            </a:gsLst>
            <a:lin ang="81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18" name="Google Shape;118;p2"/>
          <p:cNvPicPr preferRelativeResize="0"/>
          <p:nvPr>
            <p:ph idx="2" type="pic"/>
          </p:nvPr>
        </p:nvPicPr>
        <p:blipFill rotWithShape="1">
          <a:blip r:embed="rId3">
            <a:alphaModFix/>
          </a:blip>
          <a:srcRect b="0" l="4175" r="4175" t="0"/>
          <a:stretch/>
        </p:blipFill>
        <p:spPr>
          <a:xfrm>
            <a:off x="0" y="-43542"/>
            <a:ext cx="8659664" cy="5300798"/>
          </a:xfrm>
          <a:prstGeom prst="rect">
            <a:avLst/>
          </a:prstGeom>
          <a:solidFill>
            <a:srgbClr val="D8D8D8">
              <a:alpha val="49803"/>
            </a:srgbClr>
          </a:solidFill>
          <a:ln>
            <a:noFill/>
          </a:ln>
        </p:spPr>
      </p:pic>
      <p:sp>
        <p:nvSpPr>
          <p:cNvPr id="119" name="Google Shape;119;p2"/>
          <p:cNvSpPr txBox="1"/>
          <p:nvPr/>
        </p:nvSpPr>
        <p:spPr>
          <a:xfrm>
            <a:off x="4382340" y="3482855"/>
            <a:ext cx="7367723" cy="144655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4400">
                <a:solidFill>
                  <a:schemeClr val="lt1"/>
                </a:solidFill>
                <a:latin typeface="Tajawal Medium"/>
                <a:ea typeface="Tajawal Medium"/>
                <a:cs typeface="Tajawal Medium"/>
                <a:sym typeface="Tajawal Medium"/>
              </a:rPr>
              <a:t>Chapter 8: Relevant Costs </a:t>
            </a:r>
            <a:endParaRPr/>
          </a:p>
          <a:p>
            <a:pPr indent="0" lvl="0" marL="0" marR="0" rtl="0" algn="l">
              <a:spcBef>
                <a:spcPts val="0"/>
              </a:spcBef>
              <a:spcAft>
                <a:spcPts val="0"/>
              </a:spcAft>
              <a:buNone/>
            </a:pPr>
            <a:r>
              <a:rPr b="1" lang="en-US" sz="4400">
                <a:solidFill>
                  <a:schemeClr val="lt1"/>
                </a:solidFill>
                <a:latin typeface="Tajawal Medium"/>
                <a:ea typeface="Tajawal Medium"/>
                <a:cs typeface="Tajawal Medium"/>
                <a:sym typeface="Tajawal Medium"/>
              </a:rPr>
              <a:t>for Short-term Decision</a:t>
            </a:r>
            <a:endParaRPr/>
          </a:p>
        </p:txBody>
      </p:sp>
      <p:sp>
        <p:nvSpPr>
          <p:cNvPr id="120" name="Google Shape;120;p2"/>
          <p:cNvSpPr/>
          <p:nvPr/>
        </p:nvSpPr>
        <p:spPr>
          <a:xfrm>
            <a:off x="6307898" y="4980647"/>
            <a:ext cx="3516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rgbClr val="669BBC"/>
                </a:solidFill>
                <a:latin typeface="Tajawal Medium"/>
                <a:ea typeface="Tajawal Medium"/>
                <a:cs typeface="Tajawal Medium"/>
                <a:sym typeface="Tajawal Medium"/>
              </a:rPr>
              <a:t>Lecture 8</a:t>
            </a:r>
            <a:endParaRPr/>
          </a:p>
        </p:txBody>
      </p:sp>
      <p:sp>
        <p:nvSpPr>
          <p:cNvPr id="121" name="Google Shape;121;p2"/>
          <p:cNvSpPr txBox="1"/>
          <p:nvPr/>
        </p:nvSpPr>
        <p:spPr>
          <a:xfrm>
            <a:off x="459185" y="6187539"/>
            <a:ext cx="488646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rgbClr val="2D3956"/>
                </a:solidFill>
                <a:latin typeface="Tajawal Medium"/>
                <a:ea typeface="Tajawal Medium"/>
                <a:cs typeface="Tajawal Medium"/>
                <a:sym typeface="Tajawal Medium"/>
              </a:rPr>
              <a:t>Dr. Sara Ahmed</a:t>
            </a:r>
            <a:endParaRPr/>
          </a:p>
        </p:txBody>
      </p:sp>
      <p:sp>
        <p:nvSpPr>
          <p:cNvPr id="122" name="Google Shape;122;p2"/>
          <p:cNvSpPr txBox="1"/>
          <p:nvPr/>
        </p:nvSpPr>
        <p:spPr>
          <a:xfrm>
            <a:off x="459185" y="5830966"/>
            <a:ext cx="488646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rgbClr val="2D3956"/>
                </a:solidFill>
                <a:latin typeface="Tajawal Medium"/>
                <a:ea typeface="Tajawal Medium"/>
                <a:cs typeface="Tajawal Medium"/>
                <a:sym typeface="Tajawal Medium"/>
              </a:rPr>
              <a:t>Prepared by</a:t>
            </a:r>
            <a:endParaRPr/>
          </a:p>
        </p:txBody>
      </p:sp>
      <p:pic>
        <p:nvPicPr>
          <p:cNvPr id="123" name="Google Shape;123;p2"/>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124" name="Google Shape;124;p2"/>
          <p:cNvPicPr preferRelativeResize="0"/>
          <p:nvPr/>
        </p:nvPicPr>
        <p:blipFill rotWithShape="1">
          <a:blip r:embed="rId5">
            <a:alphaModFix/>
          </a:blip>
          <a:srcRect b="0" l="0" r="0" t="0"/>
          <a:stretch/>
        </p:blipFill>
        <p:spPr>
          <a:xfrm>
            <a:off x="313679" y="372325"/>
            <a:ext cx="2457656" cy="670874"/>
          </a:xfrm>
          <a:prstGeom prst="rect">
            <a:avLst/>
          </a:prstGeom>
          <a:noFill/>
          <a:ln>
            <a:noFill/>
          </a:ln>
        </p:spPr>
      </p:pic>
      <p:pic>
        <p:nvPicPr>
          <p:cNvPr id="125" name="Google Shape;125;p2"/>
          <p:cNvPicPr preferRelativeResize="0"/>
          <p:nvPr/>
        </p:nvPicPr>
        <p:blipFill rotWithShape="1">
          <a:blip r:embed="rId6">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pic>
        <p:nvPicPr>
          <p:cNvPr id="131" name="Google Shape;131;p3"/>
          <p:cNvPicPr preferRelativeResize="0"/>
          <p:nvPr>
            <p:ph idx="2" type="pic"/>
          </p:nvPr>
        </p:nvPicPr>
        <p:blipFill rotWithShape="1">
          <a:blip r:embed="rId3">
            <a:alphaModFix/>
          </a:blip>
          <a:srcRect b="0" l="13924" r="13924" t="0"/>
          <a:stretch/>
        </p:blipFill>
        <p:spPr>
          <a:xfrm>
            <a:off x="2808" y="0"/>
            <a:ext cx="5547685" cy="5573488"/>
          </a:xfrm>
          <a:prstGeom prst="rect">
            <a:avLst/>
          </a:prstGeom>
          <a:solidFill>
            <a:srgbClr val="D8D8D8">
              <a:alpha val="49803"/>
            </a:srgbClr>
          </a:solidFill>
          <a:ln>
            <a:noFill/>
          </a:ln>
        </p:spPr>
      </p:pic>
      <p:sp>
        <p:nvSpPr>
          <p:cNvPr id="132" name="Google Shape;132;p3"/>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3" name="Google Shape;133;p3"/>
          <p:cNvSpPr/>
          <p:nvPr/>
        </p:nvSpPr>
        <p:spPr>
          <a:xfrm flipH="1" rot="5400000">
            <a:off x="-639822" y="4099490"/>
            <a:ext cx="5573486" cy="2477106"/>
          </a:xfrm>
          <a:prstGeom prst="parallelogram">
            <a:avLst>
              <a:gd fmla="val 100467" name="adj"/>
            </a:avLst>
          </a:prstGeom>
          <a:solidFill>
            <a:srgbClr val="669BBC">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sp>
        <p:nvSpPr>
          <p:cNvPr id="134" name="Google Shape;134;p3"/>
          <p:cNvSpPr txBox="1"/>
          <p:nvPr/>
        </p:nvSpPr>
        <p:spPr>
          <a:xfrm>
            <a:off x="4166669" y="1340743"/>
            <a:ext cx="4113898"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en-US" sz="2800">
                <a:solidFill>
                  <a:srgbClr val="2D3956"/>
                </a:solidFill>
                <a:latin typeface="Tajawal Medium"/>
                <a:ea typeface="Tajawal Medium"/>
                <a:cs typeface="Tajawal Medium"/>
                <a:sym typeface="Tajawal Medium"/>
              </a:rPr>
              <a:t>Learning Objectives</a:t>
            </a:r>
            <a:endParaRPr/>
          </a:p>
        </p:txBody>
      </p:sp>
      <p:sp>
        <p:nvSpPr>
          <p:cNvPr id="135" name="Google Shape;135;p3"/>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36" name="Google Shape;136;p3"/>
          <p:cNvPicPr preferRelativeResize="0"/>
          <p:nvPr/>
        </p:nvPicPr>
        <p:blipFill rotWithShape="1">
          <a:blip r:embed="rId4">
            <a:alphaModFix/>
          </a:blip>
          <a:srcRect b="0" l="0" r="0" t="0"/>
          <a:stretch/>
        </p:blipFill>
        <p:spPr>
          <a:xfrm>
            <a:off x="9932264" y="-372928"/>
            <a:ext cx="2036258" cy="1800993"/>
          </a:xfrm>
          <a:prstGeom prst="rect">
            <a:avLst/>
          </a:prstGeom>
          <a:noFill/>
          <a:ln>
            <a:noFill/>
          </a:ln>
        </p:spPr>
      </p:pic>
      <p:sp>
        <p:nvSpPr>
          <p:cNvPr id="137" name="Google Shape;137;p3"/>
          <p:cNvSpPr txBox="1"/>
          <p:nvPr/>
        </p:nvSpPr>
        <p:spPr>
          <a:xfrm>
            <a:off x="3693225" y="2640387"/>
            <a:ext cx="8255319" cy="3416320"/>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rgbClr val="0A1F61"/>
              </a:buClr>
              <a:buSzPts val="2400"/>
              <a:buFont typeface="Arial"/>
              <a:buChar char="•"/>
            </a:pPr>
            <a:r>
              <a:rPr lang="en-US" sz="2400">
                <a:solidFill>
                  <a:srgbClr val="0A1F61"/>
                </a:solidFill>
                <a:latin typeface="Tajawal ExtraBold"/>
                <a:ea typeface="Tajawal ExtraBold"/>
                <a:cs typeface="Tajawal ExtraBold"/>
                <a:sym typeface="Tajawal ExtraBold"/>
              </a:rPr>
              <a:t>Describe and identify information relevant to short-term business decisions</a:t>
            </a:r>
            <a:endParaRPr/>
          </a:p>
          <a:p>
            <a:pPr indent="-285750" lvl="0" marL="285750" marR="0" rtl="0" algn="l">
              <a:spcBef>
                <a:spcPts val="0"/>
              </a:spcBef>
              <a:spcAft>
                <a:spcPts val="0"/>
              </a:spcAft>
              <a:buClr>
                <a:srgbClr val="0A1F61"/>
              </a:buClr>
              <a:buSzPts val="2400"/>
              <a:buFont typeface="Arial"/>
              <a:buChar char="•"/>
            </a:pPr>
            <a:r>
              <a:rPr lang="en-US" sz="2400">
                <a:solidFill>
                  <a:srgbClr val="0A1F61"/>
                </a:solidFill>
                <a:latin typeface="Tajawal ExtraBold"/>
                <a:ea typeface="Tajawal ExtraBold"/>
                <a:cs typeface="Tajawal ExtraBold"/>
                <a:sym typeface="Tajawal ExtraBold"/>
              </a:rPr>
              <a:t>Decide whether to accept a special order</a:t>
            </a:r>
            <a:endParaRPr/>
          </a:p>
          <a:p>
            <a:pPr indent="-285750" lvl="0" marL="285750" marR="0" rtl="0" algn="l">
              <a:spcBef>
                <a:spcPts val="0"/>
              </a:spcBef>
              <a:spcAft>
                <a:spcPts val="0"/>
              </a:spcAft>
              <a:buClr>
                <a:srgbClr val="0A1F61"/>
              </a:buClr>
              <a:buSzPts val="2400"/>
              <a:buFont typeface="Arial"/>
              <a:buChar char="•"/>
            </a:pPr>
            <a:r>
              <a:rPr lang="en-US" sz="2400">
                <a:solidFill>
                  <a:srgbClr val="0A1F61"/>
                </a:solidFill>
                <a:latin typeface="Tajawal ExtraBold"/>
                <a:ea typeface="Tajawal ExtraBold"/>
                <a:cs typeface="Tajawal ExtraBold"/>
                <a:sym typeface="Tajawal ExtraBold"/>
              </a:rPr>
              <a:t>Decide whether to discontinue a product, department, or store</a:t>
            </a:r>
            <a:endParaRPr/>
          </a:p>
          <a:p>
            <a:pPr indent="-285750" lvl="0" marL="285750" marR="0" rtl="0" algn="l">
              <a:spcBef>
                <a:spcPts val="0"/>
              </a:spcBef>
              <a:spcAft>
                <a:spcPts val="0"/>
              </a:spcAft>
              <a:buClr>
                <a:srgbClr val="0A1F61"/>
              </a:buClr>
              <a:buSzPts val="2400"/>
              <a:buFont typeface="Arial"/>
              <a:buChar char="•"/>
            </a:pPr>
            <a:r>
              <a:rPr lang="en-US" sz="2400">
                <a:solidFill>
                  <a:srgbClr val="0A1F61"/>
                </a:solidFill>
                <a:latin typeface="Tajawal ExtraBold"/>
                <a:ea typeface="Tajawal ExtraBold"/>
                <a:cs typeface="Tajawal ExtraBold"/>
                <a:sym typeface="Tajawal ExtraBold"/>
              </a:rPr>
              <a:t>Analyze outsourcing (make-or-buy) decisions</a:t>
            </a:r>
            <a:endParaRPr/>
          </a:p>
          <a:p>
            <a:pPr indent="-285750" lvl="0" marL="285750" marR="0" rtl="0" algn="l">
              <a:spcBef>
                <a:spcPts val="0"/>
              </a:spcBef>
              <a:spcAft>
                <a:spcPts val="0"/>
              </a:spcAft>
              <a:buClr>
                <a:srgbClr val="0A1F61"/>
              </a:buClr>
              <a:buSzPts val="2400"/>
              <a:buFont typeface="Arial"/>
              <a:buChar char="•"/>
            </a:pPr>
            <a:r>
              <a:rPr lang="en-US" sz="2400">
                <a:solidFill>
                  <a:srgbClr val="0A1F61"/>
                </a:solidFill>
                <a:latin typeface="Tajawal ExtraBold"/>
                <a:ea typeface="Tajawal ExtraBold"/>
                <a:cs typeface="Tajawal ExtraBold"/>
                <a:sym typeface="Tajawal ExtraBold"/>
              </a:rPr>
              <a:t>Factor resource constraints into product mix decisions</a:t>
            </a:r>
            <a:endParaRPr/>
          </a:p>
          <a:p>
            <a:pPr indent="-285750" lvl="0" marL="285750" marR="0" rtl="0" algn="l">
              <a:spcBef>
                <a:spcPts val="0"/>
              </a:spcBef>
              <a:spcAft>
                <a:spcPts val="0"/>
              </a:spcAft>
              <a:buClr>
                <a:srgbClr val="0A1F61"/>
              </a:buClr>
              <a:buSzPts val="2400"/>
              <a:buFont typeface="Arial"/>
              <a:buChar char="•"/>
            </a:pPr>
            <a:r>
              <a:rPr lang="en-US" sz="2400">
                <a:solidFill>
                  <a:srgbClr val="0A1F61"/>
                </a:solidFill>
                <a:latin typeface="Tajawal ExtraBold"/>
                <a:ea typeface="Tajawal ExtraBold"/>
                <a:cs typeface="Tajawal ExtraBold"/>
                <a:sym typeface="Tajawal ExtraBold"/>
              </a:rPr>
              <a:t>Decide whether to sell a product “as is” or process it further</a:t>
            </a:r>
            <a:endParaRPr/>
          </a:p>
        </p:txBody>
      </p:sp>
      <p:sp>
        <p:nvSpPr>
          <p:cNvPr id="138" name="Google Shape;138;p3"/>
          <p:cNvSpPr/>
          <p:nvPr/>
        </p:nvSpPr>
        <p:spPr>
          <a:xfrm>
            <a:off x="3386537" y="1335074"/>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139" name="Google Shape;139;p3"/>
          <p:cNvSpPr txBox="1"/>
          <p:nvPr/>
        </p:nvSpPr>
        <p:spPr>
          <a:xfrm>
            <a:off x="3437433" y="1329617"/>
            <a:ext cx="109100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140" name="Google Shape;140;p3"/>
          <p:cNvSpPr txBox="1"/>
          <p:nvPr/>
        </p:nvSpPr>
        <p:spPr>
          <a:xfrm>
            <a:off x="3598250" y="1599946"/>
            <a:ext cx="8191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400">
                <a:solidFill>
                  <a:srgbClr val="FAC748"/>
                </a:solidFill>
                <a:latin typeface="Tajawal Medium"/>
                <a:ea typeface="Tajawal Medium"/>
                <a:cs typeface="Tajawal Medium"/>
                <a:sym typeface="Tajawal Medium"/>
              </a:rPr>
              <a:t>08</a:t>
            </a:r>
            <a:endParaRPr b="1" sz="1200">
              <a:solidFill>
                <a:srgbClr val="FAC748"/>
              </a:solidFill>
              <a:latin typeface="Tajawal Medium"/>
              <a:ea typeface="Tajawal Medium"/>
              <a:cs typeface="Tajawal Medium"/>
              <a:sym typeface="Tajawal Medium"/>
            </a:endParaRPr>
          </a:p>
        </p:txBody>
      </p:sp>
      <p:pic>
        <p:nvPicPr>
          <p:cNvPr id="141" name="Google Shape;141;p3"/>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142" name="Google Shape;142;p3"/>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4"/>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148" name="Google Shape;148;p4"/>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49" name="Google Shape;149;p4"/>
          <p:cNvSpPr txBox="1"/>
          <p:nvPr/>
        </p:nvSpPr>
        <p:spPr>
          <a:xfrm>
            <a:off x="1986138" y="437584"/>
            <a:ext cx="4759046"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Volume Trade-Off Decisions</a:t>
            </a:r>
            <a:endParaRPr/>
          </a:p>
        </p:txBody>
      </p:sp>
      <p:sp>
        <p:nvSpPr>
          <p:cNvPr id="150" name="Google Shape;150;p4"/>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51" name="Google Shape;151;p4"/>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152" name="Google Shape;152;p4"/>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153" name="Google Shape;153;p4"/>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154" name="Google Shape;154;p4"/>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155" name="Google Shape;155;p4"/>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156" name="Google Shape;156;p4"/>
          <p:cNvSpPr txBox="1"/>
          <p:nvPr/>
        </p:nvSpPr>
        <p:spPr>
          <a:xfrm>
            <a:off x="838200" y="365125"/>
            <a:ext cx="10515600" cy="1325563"/>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sp>
        <p:nvSpPr>
          <p:cNvPr id="157" name="Google Shape;157;p4"/>
          <p:cNvSpPr txBox="1"/>
          <p:nvPr/>
        </p:nvSpPr>
        <p:spPr>
          <a:xfrm>
            <a:off x="2057400" y="1828800"/>
            <a:ext cx="8229600" cy="2971800"/>
          </a:xfrm>
          <a:prstGeom prst="rect">
            <a:avLst/>
          </a:prstGeom>
          <a:solidFill>
            <a:srgbClr val="FBE4D4"/>
          </a:solidFill>
          <a:ln cap="flat" cmpd="sng" w="9525">
            <a:solidFill>
              <a:srgbClr val="2F5496"/>
            </a:solidFill>
            <a:prstDash val="solid"/>
            <a:round/>
            <a:headEnd len="sm" w="sm" type="none"/>
            <a:tailEnd len="sm" w="sm" type="none"/>
          </a:ln>
        </p:spPr>
        <p:txBody>
          <a:bodyPr anchorCtr="0" anchor="t" bIns="44450" lIns="90475" spcFirstLastPara="1" rIns="90475" wrap="square" tIns="44450">
            <a:normAutofit/>
          </a:bodyPr>
          <a:lstStyle/>
          <a:p>
            <a:pPr indent="0" lvl="0" marL="0" marR="0" rtl="0" algn="l">
              <a:lnSpc>
                <a:spcPct val="90000"/>
              </a:lnSpc>
              <a:spcBef>
                <a:spcPts val="0"/>
              </a:spcBef>
              <a:spcAft>
                <a:spcPts val="0"/>
              </a:spcAft>
              <a:buClr>
                <a:schemeClr val="dk1"/>
              </a:buClr>
              <a:buSzPts val="2600"/>
              <a:buFont typeface="Arial"/>
              <a:buNone/>
            </a:pPr>
            <a:r>
              <a:rPr b="1" lang="en-US" sz="2600">
                <a:solidFill>
                  <a:schemeClr val="dk1"/>
                </a:solidFill>
                <a:latin typeface="Calibri"/>
                <a:ea typeface="Calibri"/>
                <a:cs typeface="Calibri"/>
                <a:sym typeface="Calibri"/>
              </a:rPr>
              <a:t>Companies are forced to make </a:t>
            </a:r>
            <a:r>
              <a:rPr b="1" lang="en-US" sz="2600">
                <a:solidFill>
                  <a:srgbClr val="0000CC"/>
                </a:solidFill>
                <a:latin typeface="Calibri"/>
                <a:ea typeface="Calibri"/>
                <a:cs typeface="Calibri"/>
                <a:sym typeface="Calibri"/>
              </a:rPr>
              <a:t>volume trade-off decisions</a:t>
            </a:r>
            <a:r>
              <a:rPr b="1" lang="en-US" sz="2600">
                <a:solidFill>
                  <a:schemeClr val="dk1"/>
                </a:solidFill>
                <a:latin typeface="Calibri"/>
                <a:ea typeface="Calibri"/>
                <a:cs typeface="Calibri"/>
                <a:sym typeface="Calibri"/>
              </a:rPr>
              <a:t> when they do not have enough capacity to produce all of the products and sales volumes demanded by their customers.</a:t>
            </a:r>
            <a:endParaRPr/>
          </a:p>
          <a:p>
            <a:pPr indent="-228600" lvl="0" marL="228600" marR="0" rtl="0" algn="l">
              <a:lnSpc>
                <a:spcPct val="90000"/>
              </a:lnSpc>
              <a:spcBef>
                <a:spcPts val="1000"/>
              </a:spcBef>
              <a:spcAft>
                <a:spcPts val="0"/>
              </a:spcAft>
              <a:buClr>
                <a:srgbClr val="0000CC"/>
              </a:buClr>
              <a:buSzPts val="2600"/>
              <a:buFont typeface="Arial"/>
              <a:buChar char="•"/>
            </a:pPr>
            <a:r>
              <a:rPr b="1" lang="en-US" sz="2600">
                <a:solidFill>
                  <a:schemeClr val="dk1"/>
                </a:solidFill>
                <a:latin typeface="Calibri"/>
                <a:ea typeface="Calibri"/>
                <a:cs typeface="Calibri"/>
                <a:sym typeface="Calibri"/>
              </a:rPr>
              <a:t>In these situations, companies must trade off, or </a:t>
            </a:r>
            <a:r>
              <a:rPr b="1" lang="en-US" sz="2600">
                <a:solidFill>
                  <a:srgbClr val="0000CC"/>
                </a:solidFill>
                <a:latin typeface="Calibri"/>
                <a:ea typeface="Calibri"/>
                <a:cs typeface="Calibri"/>
                <a:sym typeface="Calibri"/>
              </a:rPr>
              <a:t>sacrifice production of some products in favor of others in an effort to maximize profits</a:t>
            </a:r>
            <a:r>
              <a:rPr b="1" lang="en-US" sz="2600">
                <a:solidFill>
                  <a:schemeClr val="dk1"/>
                </a:solidFill>
                <a:latin typeface="Calibri"/>
                <a:ea typeface="Calibri"/>
                <a:cs typeface="Calibri"/>
                <a:sym typeface="Calibri"/>
              </a:rPr>
              <a:t>.</a:t>
            </a:r>
            <a:endParaRPr/>
          </a:p>
          <a:p>
            <a:pPr indent="0" lvl="0" marL="0" marR="0" rtl="0" algn="l">
              <a:lnSpc>
                <a:spcPct val="90000"/>
              </a:lnSpc>
              <a:spcBef>
                <a:spcPts val="0"/>
              </a:spcBef>
              <a:spcAft>
                <a:spcPts val="0"/>
              </a:spcAft>
              <a:buClr>
                <a:schemeClr val="dk1"/>
              </a:buClr>
              <a:buSzPts val="2600"/>
              <a:buFont typeface="Arial"/>
              <a:buNone/>
            </a:pPr>
            <a:r>
              <a:t/>
            </a:r>
            <a:endParaRPr b="1" sz="2600">
              <a:solidFill>
                <a:srgbClr val="0000CC"/>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163" name="Google Shape;163;p5"/>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4" name="Google Shape;164;p5"/>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Key Terms and Concepts</a:t>
            </a:r>
            <a:endParaRPr/>
          </a:p>
        </p:txBody>
      </p:sp>
      <p:sp>
        <p:nvSpPr>
          <p:cNvPr id="165" name="Google Shape;165;p5"/>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6" name="Google Shape;166;p5"/>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167" name="Google Shape;167;p5"/>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168" name="Google Shape;168;p5"/>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169" name="Google Shape;169;p5"/>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170" name="Google Shape;170;p5"/>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171" name="Google Shape;171;p5"/>
          <p:cNvSpPr txBox="1"/>
          <p:nvPr/>
        </p:nvSpPr>
        <p:spPr>
          <a:xfrm>
            <a:off x="838200" y="365125"/>
            <a:ext cx="10515600" cy="1325563"/>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sp>
        <p:nvSpPr>
          <p:cNvPr id="172" name="Google Shape;172;p5"/>
          <p:cNvSpPr/>
          <p:nvPr/>
        </p:nvSpPr>
        <p:spPr>
          <a:xfrm>
            <a:off x="3657600" y="1417638"/>
            <a:ext cx="6248400" cy="2514600"/>
          </a:xfrm>
          <a:prstGeom prst="ellipse">
            <a:avLst/>
          </a:prstGeom>
          <a:solidFill>
            <a:srgbClr val="EBF7FF"/>
          </a:solidFill>
          <a:ln cap="flat" cmpd="sng" w="9525">
            <a:solidFill>
              <a:schemeClr val="accent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Arial"/>
                <a:ea typeface="Arial"/>
                <a:cs typeface="Arial"/>
                <a:sym typeface="Arial"/>
              </a:rPr>
              <a:t>When a limited resource of some type restricts the company’s ability to satisfy demand, the company is said to have a </a:t>
            </a:r>
            <a:r>
              <a:rPr b="1" lang="en-US" sz="2400">
                <a:solidFill>
                  <a:srgbClr val="FF0000"/>
                </a:solidFill>
                <a:latin typeface="Arial"/>
                <a:ea typeface="Arial"/>
                <a:cs typeface="Arial"/>
                <a:sym typeface="Arial"/>
              </a:rPr>
              <a:t>constraint.</a:t>
            </a:r>
            <a:endParaRPr/>
          </a:p>
        </p:txBody>
      </p:sp>
      <p:sp>
        <p:nvSpPr>
          <p:cNvPr id="173" name="Google Shape;173;p5"/>
          <p:cNvSpPr/>
          <p:nvPr/>
        </p:nvSpPr>
        <p:spPr>
          <a:xfrm>
            <a:off x="2667000" y="3924300"/>
            <a:ext cx="4876800" cy="2514600"/>
          </a:xfrm>
          <a:prstGeom prst="ellipse">
            <a:avLst/>
          </a:prstGeom>
          <a:solidFill>
            <a:srgbClr val="EBF7FF"/>
          </a:solidFill>
          <a:ln cap="flat" cmpd="sng" w="9525">
            <a:solidFill>
              <a:schemeClr val="accent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Arial"/>
                <a:ea typeface="Arial"/>
                <a:cs typeface="Arial"/>
                <a:sym typeface="Arial"/>
              </a:rPr>
              <a:t>The machine or process that is limiting overall output is called the </a:t>
            </a:r>
            <a:r>
              <a:rPr b="1" lang="en-US" sz="2400">
                <a:solidFill>
                  <a:srgbClr val="FF0000"/>
                </a:solidFill>
                <a:latin typeface="Arial"/>
                <a:ea typeface="Arial"/>
                <a:cs typeface="Arial"/>
                <a:sym typeface="Arial"/>
              </a:rPr>
              <a:t>bottleneck</a:t>
            </a:r>
            <a:r>
              <a:rPr b="1" lang="en-US" sz="2400">
                <a:solidFill>
                  <a:schemeClr val="dk1"/>
                </a:solidFill>
                <a:latin typeface="Arial"/>
                <a:ea typeface="Arial"/>
                <a:cs typeface="Arial"/>
                <a:sym typeface="Arial"/>
              </a:rPr>
              <a:t> – it is the constraint.</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6"/>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79" name="Google Shape;179;p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sp>
        <p:nvSpPr>
          <p:cNvPr id="180" name="Google Shape;180;p6"/>
          <p:cNvSpPr/>
          <p:nvPr/>
        </p:nvSpPr>
        <p:spPr>
          <a:xfrm>
            <a:off x="8607914" y="952845"/>
            <a:ext cx="4128422"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81" name="Google Shape;181;p6"/>
          <p:cNvSpPr/>
          <p:nvPr/>
        </p:nvSpPr>
        <p:spPr>
          <a:xfrm>
            <a:off x="1181062" y="1285192"/>
            <a:ext cx="9345750"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82" name="Google Shape;182;p6"/>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183" name="Google Shape;183;p6"/>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184" name="Google Shape;184;p6"/>
          <p:cNvSpPr txBox="1"/>
          <p:nvPr/>
        </p:nvSpPr>
        <p:spPr>
          <a:xfrm>
            <a:off x="3429000" y="2593976"/>
            <a:ext cx="5334000" cy="1662113"/>
          </a:xfrm>
          <a:prstGeom prst="rect">
            <a:avLst/>
          </a:prstGeom>
          <a:solidFill>
            <a:schemeClr val="lt1"/>
          </a:solidFill>
          <a:ln cap="flat" cmpd="sng" w="76200">
            <a:solidFill>
              <a:srgbClr val="385623"/>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400">
                <a:solidFill>
                  <a:srgbClr val="548135"/>
                </a:solidFill>
                <a:latin typeface="Calibri"/>
                <a:ea typeface="Calibri"/>
                <a:cs typeface="Calibri"/>
                <a:sym typeface="Calibri"/>
              </a:rPr>
              <a:t>Determine the most profitable use of a constrained resource.</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7"/>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190" name="Google Shape;190;p7"/>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1" name="Google Shape;191;p7"/>
          <p:cNvSpPr txBox="1"/>
          <p:nvPr/>
        </p:nvSpPr>
        <p:spPr>
          <a:xfrm>
            <a:off x="1986138" y="437584"/>
            <a:ext cx="5756574"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Utilization of a Constrained Resource</a:t>
            </a:r>
            <a:endParaRPr/>
          </a:p>
        </p:txBody>
      </p:sp>
      <p:sp>
        <p:nvSpPr>
          <p:cNvPr id="192" name="Google Shape;192;p7"/>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3" name="Google Shape;193;p7"/>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194" name="Google Shape;194;p7"/>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195" name="Google Shape;195;p7"/>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196" name="Google Shape;196;p7"/>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197" name="Google Shape;197;p7"/>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198" name="Google Shape;198;p7"/>
          <p:cNvSpPr txBox="1"/>
          <p:nvPr/>
        </p:nvSpPr>
        <p:spPr>
          <a:xfrm>
            <a:off x="838200" y="365125"/>
            <a:ext cx="10515600" cy="1325563"/>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sp>
        <p:nvSpPr>
          <p:cNvPr id="199" name="Google Shape;199;p7"/>
          <p:cNvSpPr txBox="1"/>
          <p:nvPr/>
        </p:nvSpPr>
        <p:spPr>
          <a:xfrm>
            <a:off x="1945569" y="1797438"/>
            <a:ext cx="8300862" cy="3750342"/>
          </a:xfrm>
          <a:prstGeom prst="rect">
            <a:avLst/>
          </a:prstGeom>
          <a:solidFill>
            <a:srgbClr val="EDEDED"/>
          </a:solidFill>
          <a:ln cap="flat" cmpd="sng" w="12675">
            <a:solidFill>
              <a:schemeClr val="accent4"/>
            </a:solidFill>
            <a:prstDash val="solid"/>
            <a:round/>
            <a:headEnd len="sm" w="sm" type="none"/>
            <a:tailEnd len="sm" w="sm" type="none"/>
          </a:ln>
          <a:effectLst>
            <a:outerShdw rotWithShape="0" algn="ctr" dir="2700000" dist="35921">
              <a:srgbClr val="000000"/>
            </a:outerShdw>
          </a:effectLst>
        </p:spPr>
        <p:txBody>
          <a:bodyPr anchorCtr="0" anchor="t" bIns="44450" lIns="90475" spcFirstLastPara="1" rIns="90475" wrap="square" tIns="44450">
            <a:normAutofit/>
          </a:bodyPr>
          <a:lstStyle/>
          <a:p>
            <a:pPr indent="-228600" lvl="0" marL="228600" marR="0" rtl="0" algn="l">
              <a:lnSpc>
                <a:spcPct val="90000"/>
              </a:lnSpc>
              <a:spcBef>
                <a:spcPts val="0"/>
              </a:spcBef>
              <a:spcAft>
                <a:spcPts val="0"/>
              </a:spcAft>
              <a:buClr>
                <a:srgbClr val="BF9000"/>
              </a:buClr>
              <a:buSzPts val="3000"/>
              <a:buFont typeface="Arial"/>
              <a:buChar char="•"/>
            </a:pPr>
            <a:r>
              <a:rPr b="1" lang="en-US" sz="2400">
                <a:solidFill>
                  <a:srgbClr val="002060"/>
                </a:solidFill>
                <a:latin typeface="Calibri"/>
                <a:ea typeface="Calibri"/>
                <a:cs typeface="Calibri"/>
                <a:sym typeface="Calibri"/>
              </a:rPr>
              <a:t>Fixed costs are usually unaffected in these situations, so the product mix that maximizes the company’s total contribution margin should ordinarily be selected.</a:t>
            </a:r>
            <a:endParaRPr/>
          </a:p>
          <a:p>
            <a:pPr indent="-228600" lvl="0" marL="228600" marR="0" rtl="0" algn="l">
              <a:lnSpc>
                <a:spcPct val="90000"/>
              </a:lnSpc>
              <a:spcBef>
                <a:spcPts val="1000"/>
              </a:spcBef>
              <a:spcAft>
                <a:spcPts val="0"/>
              </a:spcAft>
              <a:buClr>
                <a:srgbClr val="BF9000"/>
              </a:buClr>
              <a:buSzPts val="3000"/>
              <a:buFont typeface="Arial"/>
              <a:buChar char="•"/>
            </a:pPr>
            <a:r>
              <a:rPr b="1" lang="en-US" sz="2400">
                <a:solidFill>
                  <a:srgbClr val="002060"/>
                </a:solidFill>
                <a:latin typeface="Calibri"/>
                <a:ea typeface="Calibri"/>
                <a:cs typeface="Calibri"/>
                <a:sym typeface="Calibri"/>
              </a:rPr>
              <a:t>A company should not necessarily promote those products that have the </a:t>
            </a:r>
            <a:r>
              <a:rPr b="1" lang="en-US" sz="2400">
                <a:solidFill>
                  <a:srgbClr val="FF0000"/>
                </a:solidFill>
                <a:latin typeface="Calibri"/>
                <a:ea typeface="Calibri"/>
                <a:cs typeface="Calibri"/>
                <a:sym typeface="Calibri"/>
              </a:rPr>
              <a:t>highest unit contribution margins</a:t>
            </a:r>
            <a:r>
              <a:rPr b="1" lang="en-US" sz="2400">
                <a:solidFill>
                  <a:srgbClr val="002060"/>
                </a:solidFill>
                <a:latin typeface="Calibri"/>
                <a:ea typeface="Calibri"/>
                <a:cs typeface="Calibri"/>
                <a:sym typeface="Calibri"/>
              </a:rPr>
              <a:t>. </a:t>
            </a:r>
            <a:endParaRPr/>
          </a:p>
          <a:p>
            <a:pPr indent="-228600" lvl="0" marL="228600" marR="0" rtl="0" algn="l">
              <a:lnSpc>
                <a:spcPct val="90000"/>
              </a:lnSpc>
              <a:spcBef>
                <a:spcPts val="1000"/>
              </a:spcBef>
              <a:spcAft>
                <a:spcPts val="0"/>
              </a:spcAft>
              <a:buClr>
                <a:srgbClr val="BF9000"/>
              </a:buClr>
              <a:buSzPts val="3000"/>
              <a:buFont typeface="Arial"/>
              <a:buChar char="•"/>
            </a:pPr>
            <a:r>
              <a:rPr b="1" lang="en-US" sz="2400">
                <a:solidFill>
                  <a:srgbClr val="002060"/>
                </a:solidFill>
                <a:latin typeface="Calibri"/>
                <a:ea typeface="Calibri"/>
                <a:cs typeface="Calibri"/>
                <a:sym typeface="Calibri"/>
              </a:rPr>
              <a:t>Rather, total contribution margin will be maximized by promoting those products or accepting those orders that provide the </a:t>
            </a:r>
            <a:r>
              <a:rPr b="1" lang="en-US" sz="2400">
                <a:solidFill>
                  <a:srgbClr val="FF0000"/>
                </a:solidFill>
                <a:latin typeface="Calibri"/>
                <a:ea typeface="Calibri"/>
                <a:cs typeface="Calibri"/>
                <a:sym typeface="Calibri"/>
              </a:rPr>
              <a:t>highest contribution margin in relation to the constraining resource</a:t>
            </a:r>
            <a:r>
              <a:rPr b="1" lang="en-US" sz="2400">
                <a:solidFill>
                  <a:srgbClr val="002060"/>
                </a:solidFill>
                <a:latin typeface="Calibri"/>
                <a:ea typeface="Calibri"/>
                <a:cs typeface="Calibri"/>
                <a:sym typeface="Calibri"/>
              </a:rPr>
              <a:t>. </a:t>
            </a:r>
            <a:endParaRPr b="1" sz="2400">
              <a:solidFill>
                <a:srgbClr val="002060"/>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8"/>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05" name="Google Shape;205;p8"/>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6" name="Google Shape;206;p8"/>
          <p:cNvSpPr txBox="1"/>
          <p:nvPr/>
        </p:nvSpPr>
        <p:spPr>
          <a:xfrm>
            <a:off x="973394" y="393287"/>
            <a:ext cx="647227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Utilization of a Constrained </a:t>
            </a:r>
            <a:br>
              <a:rPr b="1" lang="en-US" sz="2800">
                <a:solidFill>
                  <a:schemeClr val="lt1"/>
                </a:solidFill>
                <a:latin typeface="Calibri"/>
                <a:ea typeface="Calibri"/>
                <a:cs typeface="Calibri"/>
                <a:sym typeface="Calibri"/>
              </a:rPr>
            </a:br>
            <a:r>
              <a:rPr b="1" lang="en-US" sz="2800">
                <a:solidFill>
                  <a:schemeClr val="lt1"/>
                </a:solidFill>
                <a:latin typeface="Calibri"/>
                <a:ea typeface="Calibri"/>
                <a:cs typeface="Calibri"/>
                <a:sym typeface="Calibri"/>
              </a:rPr>
              <a:t>Resource – An Example – Part 1</a:t>
            </a:r>
            <a:endParaRPr/>
          </a:p>
        </p:txBody>
      </p:sp>
      <p:sp>
        <p:nvSpPr>
          <p:cNvPr id="207" name="Google Shape;207;p8"/>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8" name="Google Shape;208;p8"/>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209" name="Google Shape;209;p8"/>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210" name="Google Shape;210;p8"/>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11" name="Google Shape;211;p8"/>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pic>
        <p:nvPicPr>
          <p:cNvPr id="212" name="Google Shape;212;p8"/>
          <p:cNvPicPr preferRelativeResize="0"/>
          <p:nvPr/>
        </p:nvPicPr>
        <p:blipFill rotWithShape="1">
          <a:blip r:embed="rId6">
            <a:alphaModFix/>
          </a:blip>
          <a:srcRect b="0" l="0" r="0" t="0"/>
          <a:stretch/>
        </p:blipFill>
        <p:spPr>
          <a:xfrm>
            <a:off x="9175057" y="248508"/>
            <a:ext cx="2649477" cy="1166001"/>
          </a:xfrm>
          <a:prstGeom prst="rect">
            <a:avLst/>
          </a:prstGeom>
          <a:noFill/>
          <a:ln>
            <a:noFill/>
          </a:ln>
        </p:spPr>
      </p:pic>
      <p:sp>
        <p:nvSpPr>
          <p:cNvPr id="213" name="Google Shape;213;p8"/>
          <p:cNvSpPr txBox="1"/>
          <p:nvPr/>
        </p:nvSpPr>
        <p:spPr>
          <a:xfrm>
            <a:off x="2139462" y="228600"/>
            <a:ext cx="7924800" cy="1143000"/>
          </a:xfrm>
          <a:prstGeom prst="rect">
            <a:avLst/>
          </a:prstGeom>
          <a:noFill/>
          <a:ln>
            <a:noFill/>
          </a:ln>
        </p:spPr>
        <p:txBody>
          <a:bodyPr anchorCtr="0" anchor="ctr" bIns="44450" lIns="90475" spcFirstLastPara="1" rIns="90475" wrap="square" tIns="44450">
            <a:normAutofit fontScale="97500"/>
          </a:bodyPr>
          <a:lstStyle/>
          <a:p>
            <a:pPr indent="0" lvl="0" marL="0" marR="0" rtl="1" algn="ctr">
              <a:lnSpc>
                <a:spcPct val="90000"/>
              </a:lnSpc>
              <a:spcBef>
                <a:spcPts val="0"/>
              </a:spcBef>
              <a:spcAft>
                <a:spcPts val="0"/>
              </a:spcAft>
              <a:buClr>
                <a:schemeClr val="dk1"/>
              </a:buClr>
              <a:buSzPct val="100000"/>
              <a:buFont typeface="Calibri"/>
              <a:buNone/>
            </a:pPr>
            <a:r>
              <a:t/>
            </a:r>
            <a:endParaRPr sz="4400">
              <a:solidFill>
                <a:schemeClr val="dk1"/>
              </a:solidFill>
              <a:latin typeface="Calibri"/>
              <a:ea typeface="Calibri"/>
              <a:cs typeface="Calibri"/>
              <a:sym typeface="Calibri"/>
            </a:endParaRPr>
          </a:p>
        </p:txBody>
      </p:sp>
      <p:sp>
        <p:nvSpPr>
          <p:cNvPr id="214" name="Google Shape;214;p8"/>
          <p:cNvSpPr txBox="1"/>
          <p:nvPr/>
        </p:nvSpPr>
        <p:spPr>
          <a:xfrm>
            <a:off x="1771923" y="1177780"/>
            <a:ext cx="8482013" cy="4324350"/>
          </a:xfrm>
          <a:prstGeom prst="rect">
            <a:avLst/>
          </a:prstGeom>
          <a:noFill/>
          <a:ln>
            <a:noFill/>
          </a:ln>
        </p:spPr>
        <p:txBody>
          <a:bodyPr anchorCtr="0" anchor="t" bIns="44450" lIns="90475" spcFirstLastPara="1" rIns="90475" wrap="square" tIns="44450">
            <a:normAutofit/>
          </a:bodyPr>
          <a:lstStyle/>
          <a:p>
            <a:pPr indent="-228600" lvl="0" marL="228600" marR="0" rtl="0" algn="ctr">
              <a:lnSpc>
                <a:spcPct val="90000"/>
              </a:lnSpc>
              <a:spcBef>
                <a:spcPts val="0"/>
              </a:spcBef>
              <a:spcAft>
                <a:spcPts val="0"/>
              </a:spcAft>
              <a:buClr>
                <a:schemeClr val="dk1"/>
              </a:buClr>
              <a:buSzPts val="2800"/>
              <a:buFont typeface="Times"/>
              <a:buNone/>
            </a:pPr>
            <a:r>
              <a:t/>
            </a:r>
            <a:endParaRPr sz="2800">
              <a:solidFill>
                <a:schemeClr val="dk1"/>
              </a:solidFill>
              <a:latin typeface="Arial"/>
              <a:ea typeface="Arial"/>
              <a:cs typeface="Arial"/>
              <a:sym typeface="Arial"/>
            </a:endParaRPr>
          </a:p>
          <a:p>
            <a:pPr indent="-228600" lvl="0" marL="228600" marR="0" rtl="0" algn="ctr">
              <a:lnSpc>
                <a:spcPct val="90000"/>
              </a:lnSpc>
              <a:spcBef>
                <a:spcPts val="1000"/>
              </a:spcBef>
              <a:spcAft>
                <a:spcPts val="0"/>
              </a:spcAft>
              <a:buClr>
                <a:schemeClr val="dk1"/>
              </a:buClr>
              <a:buSzPts val="2800"/>
              <a:buFont typeface="Times"/>
              <a:buNone/>
            </a:pPr>
            <a:r>
              <a:rPr lang="en-US" sz="2800">
                <a:solidFill>
                  <a:schemeClr val="dk1"/>
                </a:solidFill>
                <a:latin typeface="Arial"/>
                <a:ea typeface="Arial"/>
                <a:cs typeface="Arial"/>
                <a:sym typeface="Arial"/>
              </a:rPr>
              <a:t>Ensign Company produces two products and selected data are shown below:</a:t>
            </a:r>
            <a:endParaRPr/>
          </a:p>
        </p:txBody>
      </p:sp>
      <p:graphicFrame>
        <p:nvGraphicFramePr>
          <p:cNvPr id="215" name="Google Shape;215;p8"/>
          <p:cNvGraphicFramePr/>
          <p:nvPr/>
        </p:nvGraphicFramePr>
        <p:xfrm>
          <a:off x="1884157" y="2538620"/>
          <a:ext cx="8482013" cy="3676650"/>
        </p:xfrm>
        <a:graphic>
          <a:graphicData uri="http://schemas.openxmlformats.org/presentationml/2006/ole">
            <mc:AlternateContent>
              <mc:Choice Requires="v">
                <p:oleObj r:id="rId7" imgH="3676650" imgW="8482013" progId="Excel.Sheet.8" spid="_x0000_s1">
                  <p:embed/>
                </p:oleObj>
              </mc:Choice>
              <mc:Fallback>
                <p:oleObj r:id="rId8" imgH="3676650" imgW="8482013" progId="Excel.Sheet.8">
                  <p:embed/>
                  <p:pic>
                    <p:nvPicPr>
                      <p:cNvPr id="215" name="Google Shape;215;p8"/>
                      <p:cNvPicPr preferRelativeResize="0"/>
                      <p:nvPr/>
                    </p:nvPicPr>
                    <p:blipFill rotWithShape="1">
                      <a:blip r:embed="rId9">
                        <a:alphaModFix/>
                      </a:blip>
                      <a:srcRect b="0" l="0" r="21869" t="0"/>
                      <a:stretch/>
                    </p:blipFill>
                    <p:spPr>
                      <a:xfrm>
                        <a:off x="1884157" y="2538620"/>
                        <a:ext cx="8482013" cy="3676650"/>
                      </a:xfrm>
                      <a:prstGeom prst="rect">
                        <a:avLst/>
                      </a:prstGeom>
                      <a:noFill/>
                      <a:ln>
                        <a:noFill/>
                      </a:ln>
                    </p:spPr>
                  </p:pic>
                </p:oleObj>
              </mc:Fallback>
            </mc:AlternateContent>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9"/>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21" name="Google Shape;221;p9"/>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2" name="Google Shape;222;p9"/>
          <p:cNvSpPr txBox="1"/>
          <p:nvPr/>
        </p:nvSpPr>
        <p:spPr>
          <a:xfrm>
            <a:off x="1986137" y="437584"/>
            <a:ext cx="5376563"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Utilization of a Constrained </a:t>
            </a:r>
            <a:br>
              <a:rPr b="1" lang="en-US" sz="2800">
                <a:solidFill>
                  <a:schemeClr val="lt1"/>
                </a:solidFill>
                <a:latin typeface="Calibri"/>
                <a:ea typeface="Calibri"/>
                <a:cs typeface="Calibri"/>
                <a:sym typeface="Calibri"/>
              </a:rPr>
            </a:br>
            <a:r>
              <a:rPr b="1" lang="en-US" sz="2800">
                <a:solidFill>
                  <a:schemeClr val="lt1"/>
                </a:solidFill>
                <a:latin typeface="Calibri"/>
                <a:ea typeface="Calibri"/>
                <a:cs typeface="Calibri"/>
                <a:sym typeface="Calibri"/>
              </a:rPr>
              <a:t>Resource – An Example – Part 2</a:t>
            </a:r>
            <a:endParaRPr/>
          </a:p>
        </p:txBody>
      </p:sp>
      <p:sp>
        <p:nvSpPr>
          <p:cNvPr id="223" name="Google Shape;223;p9"/>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4" name="Google Shape;224;p9"/>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225" name="Google Shape;225;p9"/>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226" name="Google Shape;226;p9"/>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27" name="Google Shape;227;p9"/>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228" name="Google Shape;228;p9"/>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229" name="Google Shape;229;p9"/>
          <p:cNvSpPr txBox="1"/>
          <p:nvPr/>
        </p:nvSpPr>
        <p:spPr>
          <a:xfrm>
            <a:off x="838200" y="365125"/>
            <a:ext cx="10515600" cy="1325563"/>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sp>
        <p:nvSpPr>
          <p:cNvPr id="230" name="Google Shape;230;p9"/>
          <p:cNvSpPr txBox="1"/>
          <p:nvPr/>
        </p:nvSpPr>
        <p:spPr>
          <a:xfrm>
            <a:off x="1981200" y="1524922"/>
            <a:ext cx="8229600" cy="4324350"/>
          </a:xfrm>
          <a:prstGeom prst="rect">
            <a:avLst/>
          </a:prstGeom>
          <a:solidFill>
            <a:srgbClr val="CCECFF"/>
          </a:solidFill>
          <a:ln cap="flat" cmpd="sng" w="12675">
            <a:solidFill>
              <a:srgbClr val="000000"/>
            </a:solidFill>
            <a:prstDash val="solid"/>
            <a:round/>
            <a:headEnd len="sm" w="sm" type="none"/>
            <a:tailEnd len="sm" w="sm" type="none"/>
          </a:ln>
          <a:effectLst>
            <a:outerShdw rotWithShape="0" algn="ctr" dir="2700000" dist="35921">
              <a:srgbClr val="000000"/>
            </a:outerShdw>
          </a:effectLst>
        </p:spPr>
        <p:txBody>
          <a:bodyPr anchorCtr="0" anchor="t" bIns="44450" lIns="90475" spcFirstLastPara="1" rIns="90475" wrap="square" tIns="44450">
            <a:normAutofit/>
          </a:bodyPr>
          <a:lstStyle/>
          <a:p>
            <a:pPr indent="-228600" lvl="0" marL="228600" marR="0" rtl="0" algn="l">
              <a:lnSpc>
                <a:spcPct val="90000"/>
              </a:lnSpc>
              <a:spcBef>
                <a:spcPts val="0"/>
              </a:spcBef>
              <a:spcAft>
                <a:spcPts val="0"/>
              </a:spcAft>
              <a:buClr>
                <a:srgbClr val="000000"/>
              </a:buClr>
              <a:buSzPts val="2800"/>
              <a:buFont typeface="Arial"/>
              <a:buChar char="•"/>
            </a:pPr>
            <a:r>
              <a:rPr b="1" lang="en-US" sz="2800">
                <a:solidFill>
                  <a:srgbClr val="000000"/>
                </a:solidFill>
                <a:latin typeface="Calibri"/>
                <a:ea typeface="Calibri"/>
                <a:cs typeface="Calibri"/>
                <a:sym typeface="Calibri"/>
              </a:rPr>
              <a:t>Machine A1 is the constrained resource and is being used at 100% of its capacity. </a:t>
            </a:r>
            <a:endParaRPr/>
          </a:p>
          <a:p>
            <a:pPr indent="-228600" lvl="0" marL="228600" marR="0" rtl="0" algn="l">
              <a:lnSpc>
                <a:spcPct val="90000"/>
              </a:lnSpc>
              <a:spcBef>
                <a:spcPts val="1000"/>
              </a:spcBef>
              <a:spcAft>
                <a:spcPts val="0"/>
              </a:spcAft>
              <a:buClr>
                <a:srgbClr val="000000"/>
              </a:buClr>
              <a:buSzPts val="2800"/>
              <a:buFont typeface="Arial"/>
              <a:buChar char="•"/>
            </a:pPr>
            <a:r>
              <a:rPr b="1" lang="en-US" sz="2800">
                <a:solidFill>
                  <a:srgbClr val="000000"/>
                </a:solidFill>
                <a:latin typeface="Calibri"/>
                <a:ea typeface="Calibri"/>
                <a:cs typeface="Calibri"/>
                <a:sym typeface="Calibri"/>
              </a:rPr>
              <a:t>There is excess capacity on all other machines.  </a:t>
            </a:r>
            <a:endParaRPr/>
          </a:p>
          <a:p>
            <a:pPr indent="-228600" lvl="0" marL="228600" marR="0" rtl="0" algn="l">
              <a:lnSpc>
                <a:spcPct val="90000"/>
              </a:lnSpc>
              <a:spcBef>
                <a:spcPts val="1000"/>
              </a:spcBef>
              <a:spcAft>
                <a:spcPts val="0"/>
              </a:spcAft>
              <a:buClr>
                <a:srgbClr val="000000"/>
              </a:buClr>
              <a:buSzPts val="2800"/>
              <a:buFont typeface="Arial"/>
              <a:buChar char="•"/>
            </a:pPr>
            <a:r>
              <a:rPr b="1" lang="en-US" sz="2800">
                <a:solidFill>
                  <a:srgbClr val="000000"/>
                </a:solidFill>
                <a:latin typeface="Calibri"/>
                <a:ea typeface="Calibri"/>
                <a:cs typeface="Calibri"/>
                <a:sym typeface="Calibri"/>
              </a:rPr>
              <a:t>Machine A1 has a capacity of 2,400 minutes per week.</a:t>
            </a:r>
            <a:endParaRPr/>
          </a:p>
          <a:p>
            <a:pPr indent="-228600" lvl="0" marL="228600" marR="0" rtl="0" algn="l">
              <a:lnSpc>
                <a:spcPct val="90000"/>
              </a:lnSpc>
              <a:spcBef>
                <a:spcPts val="1000"/>
              </a:spcBef>
              <a:spcAft>
                <a:spcPts val="0"/>
              </a:spcAft>
              <a:buClr>
                <a:schemeClr val="dk1"/>
              </a:buClr>
              <a:buSzPts val="2800"/>
              <a:buFont typeface="Times"/>
              <a:buNone/>
            </a:pPr>
            <a:r>
              <a:t/>
            </a:r>
            <a:endParaRPr sz="2800">
              <a:solidFill>
                <a:schemeClr val="accent2"/>
              </a:solidFill>
              <a:latin typeface="Calibri"/>
              <a:ea typeface="Calibri"/>
              <a:cs typeface="Calibri"/>
              <a:sym typeface="Calibri"/>
            </a:endParaRPr>
          </a:p>
          <a:p>
            <a:pPr indent="-228600" lvl="0" marL="228600" marR="0" rtl="0" algn="ctr">
              <a:lnSpc>
                <a:spcPct val="90000"/>
              </a:lnSpc>
              <a:spcBef>
                <a:spcPts val="1000"/>
              </a:spcBef>
              <a:spcAft>
                <a:spcPts val="0"/>
              </a:spcAft>
              <a:buClr>
                <a:schemeClr val="accent2"/>
              </a:buClr>
              <a:buSzPts val="2800"/>
              <a:buFont typeface="Times"/>
              <a:buNone/>
            </a:pPr>
            <a:r>
              <a:rPr lang="en-US" sz="2800">
                <a:solidFill>
                  <a:schemeClr val="accent2"/>
                </a:solidFill>
                <a:latin typeface="Calibri"/>
                <a:ea typeface="Calibri"/>
                <a:cs typeface="Calibri"/>
                <a:sym typeface="Calibri"/>
              </a:rPr>
              <a:t>Should Ensign focus its efforts on Product 1 or Product 2?</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10"/>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36" name="Google Shape;236;p10"/>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7" name="Google Shape;237;p10"/>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Concept Check 2</a:t>
            </a:r>
            <a:endParaRPr b="1" sz="2800">
              <a:solidFill>
                <a:schemeClr val="lt1"/>
              </a:solidFill>
              <a:latin typeface="Calibri"/>
              <a:ea typeface="Calibri"/>
              <a:cs typeface="Calibri"/>
              <a:sym typeface="Calibri"/>
            </a:endParaRPr>
          </a:p>
        </p:txBody>
      </p:sp>
      <p:sp>
        <p:nvSpPr>
          <p:cNvPr id="238" name="Google Shape;238;p10"/>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9" name="Google Shape;239;p10"/>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240" name="Google Shape;240;p10"/>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241" name="Google Shape;241;p10"/>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42" name="Google Shape;242;p10"/>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243" name="Google Shape;243;p10"/>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244" name="Google Shape;244;p10"/>
          <p:cNvSpPr txBox="1"/>
          <p:nvPr/>
        </p:nvSpPr>
        <p:spPr>
          <a:xfrm>
            <a:off x="2074985" y="381000"/>
            <a:ext cx="7924800" cy="1143000"/>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sp>
        <p:nvSpPr>
          <p:cNvPr id="245" name="Google Shape;245;p10"/>
          <p:cNvSpPr txBox="1"/>
          <p:nvPr/>
        </p:nvSpPr>
        <p:spPr>
          <a:xfrm>
            <a:off x="1922585" y="1696902"/>
            <a:ext cx="8229600" cy="3922713"/>
          </a:xfrm>
          <a:prstGeom prst="rect">
            <a:avLst/>
          </a:prstGeom>
          <a:solidFill>
            <a:srgbClr val="CCECFF"/>
          </a:solidFill>
          <a:ln cap="flat" cmpd="sng" w="12675">
            <a:solidFill>
              <a:srgbClr val="000000"/>
            </a:solidFill>
            <a:prstDash val="solid"/>
            <a:round/>
            <a:headEnd len="sm" w="sm" type="none"/>
            <a:tailEnd len="sm" w="sm" type="none"/>
          </a:ln>
          <a:effectLst>
            <a:outerShdw rotWithShape="0" algn="ctr" dir="2700000" dist="35921">
              <a:srgbClr val="000000"/>
            </a:outerShdw>
          </a:effectLst>
        </p:spPr>
        <p:txBody>
          <a:bodyPr anchorCtr="0" anchor="t" bIns="44450" lIns="90475" spcFirstLastPara="1" rIns="90475" wrap="square" tIns="44450">
            <a:normAutofit/>
          </a:bodyPr>
          <a:lstStyle/>
          <a:p>
            <a:pPr indent="-228600" lvl="0" marL="228600" marR="0" rtl="0" algn="l">
              <a:lnSpc>
                <a:spcPct val="90000"/>
              </a:lnSpc>
              <a:spcBef>
                <a:spcPts val="0"/>
              </a:spcBef>
              <a:spcAft>
                <a:spcPts val="0"/>
              </a:spcAft>
              <a:buClr>
                <a:schemeClr val="dk1"/>
              </a:buClr>
              <a:buSzPts val="2800"/>
              <a:buFont typeface="Times"/>
              <a:buNone/>
            </a:pPr>
            <a:r>
              <a:rPr lang="en-US" sz="2800">
                <a:solidFill>
                  <a:schemeClr val="dk1"/>
                </a:solidFill>
                <a:latin typeface="Calibri"/>
                <a:ea typeface="Calibri"/>
                <a:cs typeface="Calibri"/>
                <a:sym typeface="Calibri"/>
              </a:rPr>
              <a:t> </a:t>
            </a:r>
            <a:r>
              <a:rPr b="1" lang="en-US" sz="2800">
                <a:solidFill>
                  <a:schemeClr val="dk1"/>
                </a:solidFill>
                <a:latin typeface="Calibri"/>
                <a:ea typeface="Calibri"/>
                <a:cs typeface="Calibri"/>
                <a:sym typeface="Calibri"/>
              </a:rPr>
              <a:t>	How many units of each product can be processed through Machine A1 in one minute?</a:t>
            </a:r>
            <a:endParaRPr/>
          </a:p>
          <a:p>
            <a:pPr indent="-228600" lvl="0" marL="228600" marR="0" rtl="0" algn="l">
              <a:lnSpc>
                <a:spcPct val="90000"/>
              </a:lnSpc>
              <a:spcBef>
                <a:spcPts val="1000"/>
              </a:spcBef>
              <a:spcAft>
                <a:spcPts val="0"/>
              </a:spcAft>
              <a:buClr>
                <a:schemeClr val="dk1"/>
              </a:buClr>
              <a:buSzPts val="2800"/>
              <a:buFont typeface="Times"/>
              <a:buNone/>
            </a:pPr>
            <a:r>
              <a:rPr b="1" lang="en-US" sz="2800">
                <a:solidFill>
                  <a:schemeClr val="dk1"/>
                </a:solidFill>
                <a:latin typeface="Calibri"/>
                <a:ea typeface="Calibri"/>
                <a:cs typeface="Calibri"/>
                <a:sym typeface="Calibri"/>
              </a:rPr>
              <a:t>          </a:t>
            </a:r>
            <a:r>
              <a:rPr b="1" lang="en-US" sz="2800" u="sng">
                <a:solidFill>
                  <a:schemeClr val="dk1"/>
                </a:solidFill>
                <a:latin typeface="Calibri"/>
                <a:ea typeface="Calibri"/>
                <a:cs typeface="Calibri"/>
                <a:sym typeface="Calibri"/>
              </a:rPr>
              <a:t>Product 1</a:t>
            </a:r>
            <a:r>
              <a:rPr b="1" lang="en-US" sz="2800">
                <a:solidFill>
                  <a:schemeClr val="dk1"/>
                </a:solidFill>
                <a:latin typeface="Calibri"/>
                <a:ea typeface="Calibri"/>
                <a:cs typeface="Calibri"/>
                <a:sym typeface="Calibri"/>
              </a:rPr>
              <a:t>       		</a:t>
            </a:r>
            <a:r>
              <a:rPr b="1" lang="en-US" sz="2800" u="sng">
                <a:solidFill>
                  <a:schemeClr val="dk1"/>
                </a:solidFill>
                <a:latin typeface="Calibri"/>
                <a:ea typeface="Calibri"/>
                <a:cs typeface="Calibri"/>
                <a:sym typeface="Calibri"/>
              </a:rPr>
              <a:t>Product 2</a:t>
            </a:r>
            <a:endParaRPr/>
          </a:p>
          <a:p>
            <a:pPr indent="-228600" lvl="1" marL="685800" marR="0" rtl="0" algn="l">
              <a:lnSpc>
                <a:spcPct val="90000"/>
              </a:lnSpc>
              <a:spcBef>
                <a:spcPts val="500"/>
              </a:spcBef>
              <a:spcAft>
                <a:spcPts val="0"/>
              </a:spcAft>
              <a:buClr>
                <a:schemeClr val="dk1"/>
              </a:buClr>
              <a:buSzPts val="2400"/>
              <a:buFont typeface="Noto Sans Symbols"/>
              <a:buNone/>
            </a:pPr>
            <a:r>
              <a:rPr b="1" i="0" lang="en-US" sz="2400" u="none" cap="none" strike="noStrike">
                <a:solidFill>
                  <a:schemeClr val="dk1"/>
                </a:solidFill>
                <a:latin typeface="Calibri"/>
                <a:ea typeface="Calibri"/>
                <a:cs typeface="Calibri"/>
                <a:sym typeface="Calibri"/>
              </a:rPr>
              <a:t>a.       1 unit         		   0.5 unit</a:t>
            </a:r>
            <a:endParaRPr/>
          </a:p>
          <a:p>
            <a:pPr indent="-228600" lvl="1" marL="685800" marR="0" rtl="0" algn="l">
              <a:lnSpc>
                <a:spcPct val="90000"/>
              </a:lnSpc>
              <a:spcBef>
                <a:spcPts val="500"/>
              </a:spcBef>
              <a:spcAft>
                <a:spcPts val="0"/>
              </a:spcAft>
              <a:buClr>
                <a:schemeClr val="dk1"/>
              </a:buClr>
              <a:buSzPts val="2400"/>
              <a:buFont typeface="Noto Sans Symbols"/>
              <a:buNone/>
            </a:pPr>
            <a:r>
              <a:rPr b="1" i="0" lang="en-US" sz="2400" u="none" cap="none" strike="noStrike">
                <a:solidFill>
                  <a:schemeClr val="dk1"/>
                </a:solidFill>
                <a:latin typeface="Calibri"/>
                <a:ea typeface="Calibri"/>
                <a:cs typeface="Calibri"/>
                <a:sym typeface="Calibri"/>
              </a:rPr>
              <a:t>b.       1 unit       		   2.0 units</a:t>
            </a:r>
            <a:endParaRPr/>
          </a:p>
          <a:p>
            <a:pPr indent="-228600" lvl="1" marL="685800" marR="0" rtl="0" algn="l">
              <a:lnSpc>
                <a:spcPct val="90000"/>
              </a:lnSpc>
              <a:spcBef>
                <a:spcPts val="500"/>
              </a:spcBef>
              <a:spcAft>
                <a:spcPts val="0"/>
              </a:spcAft>
              <a:buClr>
                <a:schemeClr val="dk1"/>
              </a:buClr>
              <a:buSzPts val="2400"/>
              <a:buFont typeface="Noto Sans Symbols"/>
              <a:buNone/>
            </a:pPr>
            <a:r>
              <a:rPr b="1" i="0" lang="en-US" sz="2400" u="none" cap="none" strike="noStrike">
                <a:solidFill>
                  <a:schemeClr val="dk1"/>
                </a:solidFill>
                <a:latin typeface="Calibri"/>
                <a:ea typeface="Calibri"/>
                <a:cs typeface="Calibri"/>
                <a:sym typeface="Calibri"/>
              </a:rPr>
              <a:t>c.       2 units        		   1.0 unit</a:t>
            </a:r>
            <a:endParaRPr/>
          </a:p>
          <a:p>
            <a:pPr indent="-228600" lvl="1" marL="685800" marR="0" rtl="0" algn="l">
              <a:lnSpc>
                <a:spcPct val="90000"/>
              </a:lnSpc>
              <a:spcBef>
                <a:spcPts val="500"/>
              </a:spcBef>
              <a:spcAft>
                <a:spcPts val="0"/>
              </a:spcAft>
              <a:buClr>
                <a:schemeClr val="dk1"/>
              </a:buClr>
              <a:buSzPts val="2400"/>
              <a:buFont typeface="Noto Sans Symbols"/>
              <a:buNone/>
            </a:pPr>
            <a:r>
              <a:rPr b="1" i="0" lang="en-US" sz="2400" u="none" cap="none" strike="noStrike">
                <a:solidFill>
                  <a:schemeClr val="dk1"/>
                </a:solidFill>
                <a:latin typeface="Calibri"/>
                <a:ea typeface="Calibri"/>
                <a:cs typeface="Calibri"/>
                <a:sym typeface="Calibri"/>
              </a:rPr>
              <a:t>d.       2 units        		   0.5 unit</a:t>
            </a:r>
            <a:endParaRPr/>
          </a:p>
          <a:p>
            <a:pPr indent="-228600" lvl="1" marL="685800" marR="0" rtl="0" algn="l">
              <a:lnSpc>
                <a:spcPct val="90000"/>
              </a:lnSpc>
              <a:spcBef>
                <a:spcPts val="500"/>
              </a:spcBef>
              <a:spcAft>
                <a:spcPts val="0"/>
              </a:spcAft>
              <a:buClr>
                <a:schemeClr val="dk1"/>
              </a:buClr>
              <a:buSzPts val="2400"/>
              <a:buFont typeface="Noto Sans Symbols"/>
              <a:buNone/>
            </a:pPr>
            <a:r>
              <a:t/>
            </a:r>
            <a:endParaRPr b="1" i="0" sz="2400" u="none" cap="none" strike="noStrike">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1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51" name="Google Shape;251;p11"/>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2" name="Google Shape;252;p11"/>
          <p:cNvSpPr txBox="1"/>
          <p:nvPr/>
        </p:nvSpPr>
        <p:spPr>
          <a:xfrm>
            <a:off x="1840884" y="442299"/>
            <a:ext cx="3902032"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Concept Check 2a</a:t>
            </a:r>
            <a:endParaRPr b="1" sz="2800">
              <a:solidFill>
                <a:schemeClr val="lt1"/>
              </a:solidFill>
              <a:latin typeface="Calibri"/>
              <a:ea typeface="Calibri"/>
              <a:cs typeface="Calibri"/>
              <a:sym typeface="Calibri"/>
            </a:endParaRPr>
          </a:p>
        </p:txBody>
      </p:sp>
      <p:sp>
        <p:nvSpPr>
          <p:cNvPr id="253" name="Google Shape;253;p11"/>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4" name="Google Shape;254;p11"/>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255" name="Google Shape;255;p11"/>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256" name="Google Shape;256;p11"/>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57" name="Google Shape;257;p11"/>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258" name="Google Shape;258;p11"/>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259" name="Google Shape;259;p11"/>
          <p:cNvSpPr txBox="1"/>
          <p:nvPr/>
        </p:nvSpPr>
        <p:spPr>
          <a:xfrm>
            <a:off x="1981200" y="1772670"/>
            <a:ext cx="8229600" cy="3922713"/>
          </a:xfrm>
          <a:prstGeom prst="rect">
            <a:avLst/>
          </a:prstGeom>
          <a:solidFill>
            <a:srgbClr val="CCECFF"/>
          </a:solidFill>
          <a:ln cap="flat" cmpd="sng" w="12675">
            <a:solidFill>
              <a:srgbClr val="000000"/>
            </a:solidFill>
            <a:prstDash val="solid"/>
            <a:round/>
            <a:headEnd len="sm" w="sm" type="none"/>
            <a:tailEnd len="sm" w="sm" type="none"/>
          </a:ln>
          <a:effectLst>
            <a:outerShdw rotWithShape="0" algn="ctr" dir="2700000" dist="35921">
              <a:srgbClr val="000000"/>
            </a:outerShdw>
          </a:effectLst>
        </p:spPr>
        <p:txBody>
          <a:bodyPr anchorCtr="0" anchor="t" bIns="44450" lIns="90475" spcFirstLastPara="1" rIns="90475" wrap="square" tIns="44450">
            <a:normAutofit/>
          </a:bodyPr>
          <a:lstStyle/>
          <a:p>
            <a:pPr indent="-228600" lvl="0" marL="228600" marR="0" rtl="0" algn="l">
              <a:lnSpc>
                <a:spcPct val="90000"/>
              </a:lnSpc>
              <a:spcBef>
                <a:spcPts val="0"/>
              </a:spcBef>
              <a:spcAft>
                <a:spcPts val="0"/>
              </a:spcAft>
              <a:buClr>
                <a:schemeClr val="dk1"/>
              </a:buClr>
              <a:buSzPts val="2800"/>
              <a:buFont typeface="Times"/>
              <a:buNone/>
            </a:pPr>
            <a:r>
              <a:rPr lang="en-US" sz="2800">
                <a:solidFill>
                  <a:schemeClr val="dk1"/>
                </a:solidFill>
                <a:latin typeface="Calibri"/>
                <a:ea typeface="Calibri"/>
                <a:cs typeface="Calibri"/>
                <a:sym typeface="Calibri"/>
              </a:rPr>
              <a:t> </a:t>
            </a:r>
            <a:r>
              <a:rPr b="1" lang="en-US" sz="2800">
                <a:solidFill>
                  <a:schemeClr val="dk1"/>
                </a:solidFill>
                <a:latin typeface="Calibri"/>
                <a:ea typeface="Calibri"/>
                <a:cs typeface="Calibri"/>
                <a:sym typeface="Calibri"/>
              </a:rPr>
              <a:t>	How many units of each product can be processed through Machine A1 in one minute?</a:t>
            </a:r>
            <a:endParaRPr/>
          </a:p>
          <a:p>
            <a:pPr indent="-228600" lvl="0" marL="228600" marR="0" rtl="0" algn="l">
              <a:lnSpc>
                <a:spcPct val="90000"/>
              </a:lnSpc>
              <a:spcBef>
                <a:spcPts val="1000"/>
              </a:spcBef>
              <a:spcAft>
                <a:spcPts val="0"/>
              </a:spcAft>
              <a:buClr>
                <a:schemeClr val="dk1"/>
              </a:buClr>
              <a:buSzPts val="2800"/>
              <a:buFont typeface="Times"/>
              <a:buNone/>
            </a:pPr>
            <a:r>
              <a:rPr b="1" lang="en-US" sz="2800">
                <a:solidFill>
                  <a:schemeClr val="dk1"/>
                </a:solidFill>
                <a:latin typeface="Calibri"/>
                <a:ea typeface="Calibri"/>
                <a:cs typeface="Calibri"/>
                <a:sym typeface="Calibri"/>
              </a:rPr>
              <a:t>          </a:t>
            </a:r>
            <a:r>
              <a:rPr b="1" lang="en-US" sz="2800" u="sng">
                <a:solidFill>
                  <a:schemeClr val="dk1"/>
                </a:solidFill>
                <a:latin typeface="Calibri"/>
                <a:ea typeface="Calibri"/>
                <a:cs typeface="Calibri"/>
                <a:sym typeface="Calibri"/>
              </a:rPr>
              <a:t>Product 1</a:t>
            </a:r>
            <a:r>
              <a:rPr b="1" lang="en-US" sz="2800">
                <a:solidFill>
                  <a:schemeClr val="dk1"/>
                </a:solidFill>
                <a:latin typeface="Calibri"/>
                <a:ea typeface="Calibri"/>
                <a:cs typeface="Calibri"/>
                <a:sym typeface="Calibri"/>
              </a:rPr>
              <a:t>    	   	</a:t>
            </a:r>
            <a:r>
              <a:rPr b="1" lang="en-US" sz="2800" u="sng">
                <a:solidFill>
                  <a:schemeClr val="dk1"/>
                </a:solidFill>
                <a:latin typeface="Calibri"/>
                <a:ea typeface="Calibri"/>
                <a:cs typeface="Calibri"/>
                <a:sym typeface="Calibri"/>
              </a:rPr>
              <a:t>Product 2</a:t>
            </a:r>
            <a:endParaRPr/>
          </a:p>
          <a:p>
            <a:pPr indent="-228600" lvl="1" marL="685800" marR="0" rtl="0" algn="l">
              <a:lnSpc>
                <a:spcPct val="90000"/>
              </a:lnSpc>
              <a:spcBef>
                <a:spcPts val="500"/>
              </a:spcBef>
              <a:spcAft>
                <a:spcPts val="0"/>
              </a:spcAft>
              <a:buClr>
                <a:srgbClr val="ACB8CA"/>
              </a:buClr>
              <a:buSzPts val="2400"/>
              <a:buFont typeface="Noto Sans Symbols"/>
              <a:buNone/>
            </a:pPr>
            <a:r>
              <a:rPr b="1" i="0" lang="en-US" sz="2400" u="none" cap="none" strike="noStrike">
                <a:solidFill>
                  <a:srgbClr val="ACB8CA"/>
                </a:solidFill>
                <a:latin typeface="Calibri"/>
                <a:ea typeface="Calibri"/>
                <a:cs typeface="Calibri"/>
                <a:sym typeface="Calibri"/>
              </a:rPr>
              <a:t>a.       1 unit         		   0.5 unit</a:t>
            </a:r>
            <a:endParaRPr/>
          </a:p>
          <a:p>
            <a:pPr indent="-228600" lvl="1" marL="685800" marR="0" rtl="0" algn="l">
              <a:lnSpc>
                <a:spcPct val="90000"/>
              </a:lnSpc>
              <a:spcBef>
                <a:spcPts val="500"/>
              </a:spcBef>
              <a:spcAft>
                <a:spcPts val="0"/>
              </a:spcAft>
              <a:buClr>
                <a:schemeClr val="dk1"/>
              </a:buClr>
              <a:buSzPts val="2400"/>
              <a:buFont typeface="Noto Sans Symbols"/>
              <a:buNone/>
            </a:pPr>
            <a:r>
              <a:rPr b="1" i="0" lang="en-US" sz="2400" u="none" cap="none" strike="noStrike">
                <a:solidFill>
                  <a:schemeClr val="dk1"/>
                </a:solidFill>
                <a:latin typeface="Calibri"/>
                <a:ea typeface="Calibri"/>
                <a:cs typeface="Calibri"/>
                <a:sym typeface="Calibri"/>
              </a:rPr>
              <a:t>b.       1 unit       		   2.0 units</a:t>
            </a:r>
            <a:endParaRPr/>
          </a:p>
          <a:p>
            <a:pPr indent="-228600" lvl="1" marL="685800" marR="0" rtl="0" algn="l">
              <a:lnSpc>
                <a:spcPct val="90000"/>
              </a:lnSpc>
              <a:spcBef>
                <a:spcPts val="500"/>
              </a:spcBef>
              <a:spcAft>
                <a:spcPts val="0"/>
              </a:spcAft>
              <a:buClr>
                <a:srgbClr val="ACB8CA"/>
              </a:buClr>
              <a:buSzPts val="2400"/>
              <a:buFont typeface="Noto Sans Symbols"/>
              <a:buNone/>
            </a:pPr>
            <a:r>
              <a:rPr b="1" i="0" lang="en-US" sz="2400" u="none" cap="none" strike="noStrike">
                <a:solidFill>
                  <a:srgbClr val="ACB8CA"/>
                </a:solidFill>
                <a:latin typeface="Calibri"/>
                <a:ea typeface="Calibri"/>
                <a:cs typeface="Calibri"/>
                <a:sym typeface="Calibri"/>
              </a:rPr>
              <a:t>c.       2 units        		   1.0 unit</a:t>
            </a:r>
            <a:endParaRPr/>
          </a:p>
          <a:p>
            <a:pPr indent="-228600" lvl="1" marL="685800" marR="0" rtl="0" algn="l">
              <a:lnSpc>
                <a:spcPct val="90000"/>
              </a:lnSpc>
              <a:spcBef>
                <a:spcPts val="500"/>
              </a:spcBef>
              <a:spcAft>
                <a:spcPts val="0"/>
              </a:spcAft>
              <a:buClr>
                <a:srgbClr val="ACB8CA"/>
              </a:buClr>
              <a:buSzPts val="2400"/>
              <a:buFont typeface="Noto Sans Symbols"/>
              <a:buNone/>
            </a:pPr>
            <a:r>
              <a:rPr b="1" i="0" lang="en-US" sz="2400" u="none" cap="none" strike="noStrike">
                <a:solidFill>
                  <a:srgbClr val="ACB8CA"/>
                </a:solidFill>
                <a:latin typeface="Calibri"/>
                <a:ea typeface="Calibri"/>
                <a:cs typeface="Calibri"/>
                <a:sym typeface="Calibri"/>
              </a:rPr>
              <a:t>d.       2 units        		   0.5 unit</a:t>
            </a:r>
            <a:endParaRPr/>
          </a:p>
          <a:p>
            <a:pPr indent="-228600" lvl="1" marL="685800" marR="0" rtl="0" algn="l">
              <a:lnSpc>
                <a:spcPct val="90000"/>
              </a:lnSpc>
              <a:spcBef>
                <a:spcPts val="500"/>
              </a:spcBef>
              <a:spcAft>
                <a:spcPts val="0"/>
              </a:spcAft>
              <a:buClr>
                <a:schemeClr val="dk1"/>
              </a:buClr>
              <a:buSzPts val="2400"/>
              <a:buFont typeface="Noto Sans Symbols"/>
              <a:buNone/>
            </a:pPr>
            <a:r>
              <a:t/>
            </a:r>
            <a:endParaRPr b="1" i="0" sz="2400" u="none" cap="none" strike="noStrike">
              <a:solidFill>
                <a:schemeClr val="dk1"/>
              </a:solidFill>
              <a:latin typeface="Calibri"/>
              <a:ea typeface="Calibri"/>
              <a:cs typeface="Calibri"/>
              <a:sym typeface="Calibri"/>
            </a:endParaRPr>
          </a:p>
        </p:txBody>
      </p:sp>
      <p:sp>
        <p:nvSpPr>
          <p:cNvPr id="260" name="Google Shape;260;p11"/>
          <p:cNvSpPr txBox="1"/>
          <p:nvPr/>
        </p:nvSpPr>
        <p:spPr>
          <a:xfrm>
            <a:off x="838200" y="365125"/>
            <a:ext cx="10515600" cy="1325563"/>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12"/>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66" name="Google Shape;266;p12"/>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7" name="Google Shape;267;p12"/>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Concept Check 2b</a:t>
            </a:r>
            <a:endParaRPr b="1" sz="2800">
              <a:solidFill>
                <a:schemeClr val="lt1"/>
              </a:solidFill>
              <a:latin typeface="Calibri"/>
              <a:ea typeface="Calibri"/>
              <a:cs typeface="Calibri"/>
              <a:sym typeface="Calibri"/>
            </a:endParaRPr>
          </a:p>
        </p:txBody>
      </p:sp>
      <p:sp>
        <p:nvSpPr>
          <p:cNvPr id="268" name="Google Shape;268;p12"/>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9" name="Google Shape;269;p12"/>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270" name="Google Shape;270;p12"/>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271" name="Google Shape;271;p12"/>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72" name="Google Shape;272;p12"/>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273" name="Google Shape;273;p12"/>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274" name="Google Shape;274;p12"/>
          <p:cNvSpPr txBox="1"/>
          <p:nvPr/>
        </p:nvSpPr>
        <p:spPr>
          <a:xfrm>
            <a:off x="2286000" y="274638"/>
            <a:ext cx="8172450" cy="1143000"/>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sp>
        <p:nvSpPr>
          <p:cNvPr id="275" name="Google Shape;275;p12"/>
          <p:cNvSpPr txBox="1"/>
          <p:nvPr/>
        </p:nvSpPr>
        <p:spPr>
          <a:xfrm>
            <a:off x="1986138" y="1456837"/>
            <a:ext cx="8458200" cy="4343400"/>
          </a:xfrm>
          <a:prstGeom prst="rect">
            <a:avLst/>
          </a:prstGeom>
          <a:solidFill>
            <a:srgbClr val="FFFF99"/>
          </a:solidFill>
          <a:ln cap="flat" cmpd="sng" w="12675">
            <a:solidFill>
              <a:srgbClr val="000000"/>
            </a:solidFill>
            <a:prstDash val="solid"/>
            <a:miter lim="800000"/>
            <a:headEnd len="sm" w="sm" type="none"/>
            <a:tailEnd len="sm" w="sm" type="none"/>
          </a:ln>
          <a:effectLst>
            <a:outerShdw rotWithShape="0" algn="ctr" dir="2700000" dist="35921">
              <a:srgbClr val="000000"/>
            </a:outerShdw>
          </a:effectLst>
        </p:spPr>
        <p:txBody>
          <a:bodyPr anchorCtr="0" anchor="t" bIns="44450" lIns="90475" spcFirstLastPara="1" rIns="90475" wrap="square" tIns="44450">
            <a:noAutofit/>
          </a:bodyPr>
          <a:lstStyle/>
          <a:p>
            <a:pPr indent="-273050" lvl="0" marL="273050" marR="0" rtl="0" algn="l">
              <a:spcBef>
                <a:spcPts val="0"/>
              </a:spcBef>
              <a:spcAft>
                <a:spcPts val="0"/>
              </a:spcAft>
              <a:buNone/>
            </a:pPr>
            <a:r>
              <a:rPr lang="en-US" sz="2600">
                <a:solidFill>
                  <a:srgbClr val="000000"/>
                </a:solidFill>
                <a:latin typeface="Arial"/>
                <a:ea typeface="Arial"/>
                <a:cs typeface="Arial"/>
                <a:sym typeface="Arial"/>
              </a:rPr>
              <a:t> 	</a:t>
            </a:r>
            <a:r>
              <a:rPr lang="en-US" sz="2800">
                <a:solidFill>
                  <a:srgbClr val="000000"/>
                </a:solidFill>
                <a:latin typeface="Arial"/>
                <a:ea typeface="Arial"/>
                <a:cs typeface="Arial"/>
                <a:sym typeface="Arial"/>
              </a:rPr>
              <a:t>What generates more profit for the company, using one minute of machine A1 to process Product 1 or using one minute of machine A1 to process Product 2?</a:t>
            </a:r>
            <a:endParaRPr/>
          </a:p>
          <a:p>
            <a:pPr indent="-273049" lvl="1" marL="547688" marR="0" rtl="0" algn="l">
              <a:spcBef>
                <a:spcPts val="500"/>
              </a:spcBef>
              <a:spcAft>
                <a:spcPts val="0"/>
              </a:spcAft>
              <a:buNone/>
            </a:pPr>
            <a:r>
              <a:rPr b="0" i="0" lang="en-US" sz="2800" u="none" cap="none" strike="noStrike">
                <a:solidFill>
                  <a:schemeClr val="dk1"/>
                </a:solidFill>
                <a:latin typeface="Arial"/>
                <a:ea typeface="Arial"/>
                <a:cs typeface="Arial"/>
                <a:sym typeface="Arial"/>
              </a:rPr>
              <a:t>a. Product 1</a:t>
            </a:r>
            <a:endParaRPr/>
          </a:p>
          <a:p>
            <a:pPr indent="-273049" lvl="1" marL="547688" marR="0" rtl="0" algn="l">
              <a:spcBef>
                <a:spcPts val="500"/>
              </a:spcBef>
              <a:spcAft>
                <a:spcPts val="0"/>
              </a:spcAft>
              <a:buNone/>
            </a:pPr>
            <a:r>
              <a:rPr b="0" i="0" lang="en-US" sz="2800" u="none" cap="none" strike="noStrike">
                <a:solidFill>
                  <a:schemeClr val="dk1"/>
                </a:solidFill>
                <a:latin typeface="Arial"/>
                <a:ea typeface="Arial"/>
                <a:cs typeface="Arial"/>
                <a:sym typeface="Arial"/>
              </a:rPr>
              <a:t>b. Product 2</a:t>
            </a:r>
            <a:endParaRPr/>
          </a:p>
          <a:p>
            <a:pPr indent="-273049" lvl="1" marL="547688" marR="0" rtl="0" algn="l">
              <a:spcBef>
                <a:spcPts val="500"/>
              </a:spcBef>
              <a:spcAft>
                <a:spcPts val="0"/>
              </a:spcAft>
              <a:buNone/>
            </a:pPr>
            <a:r>
              <a:rPr b="0" i="0" lang="en-US" sz="2800" u="none" cap="none" strike="noStrike">
                <a:solidFill>
                  <a:schemeClr val="dk1"/>
                </a:solidFill>
                <a:latin typeface="Arial"/>
                <a:ea typeface="Arial"/>
                <a:cs typeface="Arial"/>
                <a:sym typeface="Arial"/>
              </a:rPr>
              <a:t>c. They both would generate the same profit.</a:t>
            </a:r>
            <a:endParaRPr/>
          </a:p>
          <a:p>
            <a:pPr indent="-273049" lvl="1" marL="547688" marR="0" rtl="0" algn="l">
              <a:spcBef>
                <a:spcPts val="500"/>
              </a:spcBef>
              <a:spcAft>
                <a:spcPts val="0"/>
              </a:spcAft>
              <a:buNone/>
            </a:pPr>
            <a:r>
              <a:rPr b="0" i="0" lang="en-US" sz="2800" u="none" cap="none" strike="noStrike">
                <a:solidFill>
                  <a:schemeClr val="dk1"/>
                </a:solidFill>
                <a:latin typeface="Arial"/>
                <a:ea typeface="Arial"/>
                <a:cs typeface="Arial"/>
                <a:sym typeface="Arial"/>
              </a:rPr>
              <a:t>d. Cannot be determined.</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13"/>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81" name="Google Shape;281;p13"/>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82" name="Google Shape;282;p13"/>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Concept Check 2c</a:t>
            </a:r>
            <a:endParaRPr b="1" sz="2800">
              <a:solidFill>
                <a:schemeClr val="lt1"/>
              </a:solidFill>
              <a:latin typeface="Calibri"/>
              <a:ea typeface="Calibri"/>
              <a:cs typeface="Calibri"/>
              <a:sym typeface="Calibri"/>
            </a:endParaRPr>
          </a:p>
        </p:txBody>
      </p:sp>
      <p:sp>
        <p:nvSpPr>
          <p:cNvPr id="283" name="Google Shape;283;p13"/>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84" name="Google Shape;284;p13"/>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285" name="Google Shape;285;p13"/>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286" name="Google Shape;286;p13"/>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87" name="Google Shape;287;p13"/>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288" name="Google Shape;288;p13"/>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289" name="Google Shape;289;p13"/>
          <p:cNvSpPr txBox="1"/>
          <p:nvPr/>
        </p:nvSpPr>
        <p:spPr>
          <a:xfrm>
            <a:off x="838200" y="365125"/>
            <a:ext cx="10515600" cy="1325563"/>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sp>
        <p:nvSpPr>
          <p:cNvPr id="290" name="Google Shape;290;p13"/>
          <p:cNvSpPr txBox="1"/>
          <p:nvPr/>
        </p:nvSpPr>
        <p:spPr>
          <a:xfrm>
            <a:off x="2362200" y="1447800"/>
            <a:ext cx="7924800" cy="4800600"/>
          </a:xfrm>
          <a:prstGeom prst="rect">
            <a:avLst/>
          </a:prstGeom>
          <a:solidFill>
            <a:srgbClr val="FFFF99"/>
          </a:solidFill>
          <a:ln cap="flat" cmpd="sng" w="12675">
            <a:solidFill>
              <a:srgbClr val="000000"/>
            </a:solidFill>
            <a:prstDash val="solid"/>
            <a:round/>
            <a:headEnd len="sm" w="sm" type="none"/>
            <a:tailEnd len="sm" w="sm" type="none"/>
          </a:ln>
          <a:effectLst>
            <a:outerShdw rotWithShape="0" algn="ctr" dir="2700000" dist="35921">
              <a:srgbClr val="000000"/>
            </a:outerShdw>
          </a:effectLst>
        </p:spPr>
        <p:txBody>
          <a:bodyPr anchorCtr="0" anchor="t" bIns="44450" lIns="90475" spcFirstLastPara="1" rIns="90475" wrap="square" tIns="44450">
            <a:normAutofit/>
          </a:bodyPr>
          <a:lstStyle/>
          <a:p>
            <a:pPr indent="-228600" lvl="0" marL="228600" marR="0" rtl="0" algn="l">
              <a:lnSpc>
                <a:spcPct val="90000"/>
              </a:lnSpc>
              <a:spcBef>
                <a:spcPts val="0"/>
              </a:spcBef>
              <a:spcAft>
                <a:spcPts val="0"/>
              </a:spcAft>
              <a:buClr>
                <a:srgbClr val="000000"/>
              </a:buClr>
              <a:buSzPts val="2800"/>
              <a:buFont typeface="Times"/>
              <a:buNone/>
            </a:pPr>
            <a:r>
              <a:rPr lang="en-US" sz="2800">
                <a:solidFill>
                  <a:srgbClr val="000000"/>
                </a:solidFill>
                <a:latin typeface="Calibri"/>
                <a:ea typeface="Calibri"/>
                <a:cs typeface="Calibri"/>
                <a:sym typeface="Calibri"/>
              </a:rPr>
              <a:t> 	What generates more profit for the company, using one minute of machine A1 to process Product 1 or using one minute of machine A1 to process Product 2?</a:t>
            </a:r>
            <a:endParaRPr/>
          </a:p>
          <a:p>
            <a:pPr indent="-228600" lvl="1" marL="685800" marR="0" rtl="0" algn="l">
              <a:lnSpc>
                <a:spcPct val="90000"/>
              </a:lnSpc>
              <a:spcBef>
                <a:spcPts val="500"/>
              </a:spcBef>
              <a:spcAft>
                <a:spcPts val="0"/>
              </a:spcAft>
              <a:buClr>
                <a:schemeClr val="folHlink"/>
              </a:buClr>
              <a:buSzPts val="2400"/>
              <a:buFont typeface="Noto Sans Symbols"/>
              <a:buNone/>
            </a:pPr>
            <a:r>
              <a:rPr b="0" i="0" lang="en-US" sz="2400" u="none" cap="none" strike="noStrike">
                <a:solidFill>
                  <a:schemeClr val="folHlink"/>
                </a:solidFill>
                <a:latin typeface="Calibri"/>
                <a:ea typeface="Calibri"/>
                <a:cs typeface="Calibri"/>
                <a:sym typeface="Calibri"/>
              </a:rPr>
              <a:t>a. Product 1</a:t>
            </a:r>
            <a:endParaRPr/>
          </a:p>
          <a:p>
            <a:pPr indent="-228600" lvl="1" marL="685800" marR="0" rtl="0" algn="l">
              <a:lnSpc>
                <a:spcPct val="90000"/>
              </a:lnSpc>
              <a:spcBef>
                <a:spcPts val="500"/>
              </a:spcBef>
              <a:spcAft>
                <a:spcPts val="0"/>
              </a:spcAft>
              <a:buClr>
                <a:srgbClr val="000000"/>
              </a:buClr>
              <a:buSzPts val="2400"/>
              <a:buFont typeface="Noto Sans Symbols"/>
              <a:buNone/>
            </a:pPr>
            <a:r>
              <a:rPr b="0" i="0" lang="en-US" sz="2400" u="none" cap="none" strike="noStrike">
                <a:solidFill>
                  <a:srgbClr val="000000"/>
                </a:solidFill>
                <a:latin typeface="Calibri"/>
                <a:ea typeface="Calibri"/>
                <a:cs typeface="Calibri"/>
                <a:sym typeface="Calibri"/>
              </a:rPr>
              <a:t>b. Product 2</a:t>
            </a:r>
            <a:endParaRPr/>
          </a:p>
          <a:p>
            <a:pPr indent="-228600" lvl="1" marL="685800" marR="0" rtl="0" algn="l">
              <a:lnSpc>
                <a:spcPct val="90000"/>
              </a:lnSpc>
              <a:spcBef>
                <a:spcPts val="500"/>
              </a:spcBef>
              <a:spcAft>
                <a:spcPts val="0"/>
              </a:spcAft>
              <a:buClr>
                <a:schemeClr val="folHlink"/>
              </a:buClr>
              <a:buSzPts val="2400"/>
              <a:buFont typeface="Noto Sans Symbols"/>
              <a:buNone/>
            </a:pPr>
            <a:r>
              <a:rPr b="0" i="0" lang="en-US" sz="2400" u="none" cap="none" strike="noStrike">
                <a:solidFill>
                  <a:schemeClr val="folHlink"/>
                </a:solidFill>
                <a:latin typeface="Calibri"/>
                <a:ea typeface="Calibri"/>
                <a:cs typeface="Calibri"/>
                <a:sym typeface="Calibri"/>
              </a:rPr>
              <a:t>c. They both would generate the same profit.</a:t>
            </a:r>
            <a:endParaRPr/>
          </a:p>
          <a:p>
            <a:pPr indent="-228600" lvl="1" marL="685800" marR="0" rtl="0" algn="l">
              <a:lnSpc>
                <a:spcPct val="90000"/>
              </a:lnSpc>
              <a:spcBef>
                <a:spcPts val="500"/>
              </a:spcBef>
              <a:spcAft>
                <a:spcPts val="0"/>
              </a:spcAft>
              <a:buClr>
                <a:schemeClr val="folHlink"/>
              </a:buClr>
              <a:buSzPts val="2400"/>
              <a:buFont typeface="Noto Sans Symbols"/>
              <a:buNone/>
            </a:pPr>
            <a:r>
              <a:rPr b="0" i="0" lang="en-US" sz="2400" u="none" cap="none" strike="noStrike">
                <a:solidFill>
                  <a:schemeClr val="folHlink"/>
                </a:solidFill>
                <a:latin typeface="Calibri"/>
                <a:ea typeface="Calibri"/>
                <a:cs typeface="Calibri"/>
                <a:sym typeface="Calibri"/>
              </a:rPr>
              <a:t>d. Cannot be determined.</a:t>
            </a:r>
            <a:endParaRPr b="0" i="0" sz="2400" u="none" cap="none" strike="noStrike">
              <a:solidFill>
                <a:schemeClr val="folHlink"/>
              </a:solidFill>
              <a:latin typeface="Calibri"/>
              <a:ea typeface="Calibri"/>
              <a:cs typeface="Calibri"/>
              <a:sym typeface="Calibri"/>
            </a:endParaRPr>
          </a:p>
        </p:txBody>
      </p:sp>
      <p:sp>
        <p:nvSpPr>
          <p:cNvPr id="291" name="Google Shape;291;p13"/>
          <p:cNvSpPr txBox="1"/>
          <p:nvPr/>
        </p:nvSpPr>
        <p:spPr>
          <a:xfrm>
            <a:off x="2286000" y="4343400"/>
            <a:ext cx="8077200" cy="2292350"/>
          </a:xfrm>
          <a:prstGeom prst="rect">
            <a:avLst/>
          </a:prstGeom>
          <a:solidFill>
            <a:srgbClr val="D8E2F3"/>
          </a:solidFill>
          <a:ln cap="flat" cmpd="sng" w="9525">
            <a:solidFill>
              <a:srgbClr val="000000"/>
            </a:solidFill>
            <a:prstDash val="solid"/>
            <a:miter lim="800000"/>
            <a:headEnd len="sm" w="sm" type="none"/>
            <a:tailEnd len="sm" w="sm" type="none"/>
          </a:ln>
          <a:effectLst>
            <a:outerShdw rotWithShape="0" algn="ctr" dir="2700000" dist="35921">
              <a:srgbClr val="000000"/>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600">
                <a:solidFill>
                  <a:schemeClr val="dk1"/>
                </a:solidFill>
                <a:latin typeface="Calibri"/>
                <a:ea typeface="Calibri"/>
                <a:cs typeface="Calibri"/>
                <a:sym typeface="Calibri"/>
              </a:rPr>
              <a:t>With one minute of machine A1, Ensign could make 1 unit of Product 1, with a contribution margin of $24, or 2 units of Product 2, each with a contribution margin of $15 per unit.    </a:t>
            </a:r>
            <a:endParaRPr/>
          </a:p>
          <a:p>
            <a:pPr indent="0" lvl="0" marL="0" marR="0" rtl="0" algn="ctr">
              <a:spcBef>
                <a:spcPts val="1300"/>
              </a:spcBef>
              <a:spcAft>
                <a:spcPts val="0"/>
              </a:spcAft>
              <a:buNone/>
            </a:pPr>
            <a:r>
              <a:rPr b="1" lang="en-US" sz="2600">
                <a:solidFill>
                  <a:schemeClr val="dk1"/>
                </a:solidFill>
                <a:latin typeface="Calibri"/>
                <a:ea typeface="Calibri"/>
                <a:cs typeface="Calibri"/>
                <a:sym typeface="Calibri"/>
              </a:rPr>
              <a:t>2 × $15 = $30 &gt; $24</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14"/>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97" name="Google Shape;297;p14"/>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8" name="Google Shape;298;p14"/>
          <p:cNvSpPr txBox="1"/>
          <p:nvPr/>
        </p:nvSpPr>
        <p:spPr>
          <a:xfrm>
            <a:off x="1069694" y="388310"/>
            <a:ext cx="6350718"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Utilization of a Constrained </a:t>
            </a:r>
            <a:br>
              <a:rPr b="1" lang="en-US" sz="2800">
                <a:solidFill>
                  <a:schemeClr val="lt1"/>
                </a:solidFill>
                <a:latin typeface="Calibri"/>
                <a:ea typeface="Calibri"/>
                <a:cs typeface="Calibri"/>
                <a:sym typeface="Calibri"/>
              </a:rPr>
            </a:br>
            <a:r>
              <a:rPr b="1" lang="en-US" sz="2800">
                <a:solidFill>
                  <a:schemeClr val="lt1"/>
                </a:solidFill>
                <a:latin typeface="Calibri"/>
                <a:ea typeface="Calibri"/>
                <a:cs typeface="Calibri"/>
                <a:sym typeface="Calibri"/>
              </a:rPr>
              <a:t>Resource – Part 1</a:t>
            </a:r>
            <a:endParaRPr/>
          </a:p>
        </p:txBody>
      </p:sp>
      <p:sp>
        <p:nvSpPr>
          <p:cNvPr id="299" name="Google Shape;299;p14"/>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00" name="Google Shape;300;p14"/>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301" name="Google Shape;301;p14"/>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302" name="Google Shape;302;p14"/>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303" name="Google Shape;303;p14"/>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pic>
        <p:nvPicPr>
          <p:cNvPr id="304" name="Google Shape;304;p14"/>
          <p:cNvPicPr preferRelativeResize="0"/>
          <p:nvPr/>
        </p:nvPicPr>
        <p:blipFill rotWithShape="1">
          <a:blip r:embed="rId6">
            <a:alphaModFix/>
          </a:blip>
          <a:srcRect b="0" l="0" r="0" t="0"/>
          <a:stretch/>
        </p:blipFill>
        <p:spPr>
          <a:xfrm>
            <a:off x="9175057" y="248508"/>
            <a:ext cx="2649477" cy="1166001"/>
          </a:xfrm>
          <a:prstGeom prst="rect">
            <a:avLst/>
          </a:prstGeom>
          <a:noFill/>
          <a:ln>
            <a:noFill/>
          </a:ln>
        </p:spPr>
      </p:pic>
      <p:sp>
        <p:nvSpPr>
          <p:cNvPr id="305" name="Google Shape;305;p14"/>
          <p:cNvSpPr txBox="1"/>
          <p:nvPr/>
        </p:nvSpPr>
        <p:spPr>
          <a:xfrm>
            <a:off x="838200" y="365125"/>
            <a:ext cx="10515600" cy="1325563"/>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sp>
        <p:nvSpPr>
          <p:cNvPr id="306" name="Google Shape;306;p14"/>
          <p:cNvSpPr txBox="1"/>
          <p:nvPr/>
        </p:nvSpPr>
        <p:spPr>
          <a:xfrm>
            <a:off x="838200" y="1825625"/>
            <a:ext cx="10515600" cy="4351338"/>
          </a:xfrm>
          <a:prstGeom prst="rect">
            <a:avLst/>
          </a:prstGeom>
          <a:noFill/>
          <a:ln>
            <a:noFill/>
          </a:ln>
        </p:spPr>
        <p:txBody>
          <a:bodyPr anchorCtr="0" anchor="t" bIns="44450" lIns="90475" spcFirstLastPara="1" rIns="90475" wrap="square" tIns="44450">
            <a:normAutofit/>
          </a:bodyPr>
          <a:lstStyle/>
          <a:p>
            <a:pPr indent="-228600" lvl="0" marL="228600" marR="0" rtl="0" algn="ctr">
              <a:lnSpc>
                <a:spcPct val="90000"/>
              </a:lnSpc>
              <a:spcBef>
                <a:spcPts val="0"/>
              </a:spcBef>
              <a:spcAft>
                <a:spcPts val="0"/>
              </a:spcAft>
              <a:buClr>
                <a:schemeClr val="dk1"/>
              </a:buClr>
              <a:buSzPts val="2000"/>
              <a:buFont typeface="Times"/>
              <a:buNone/>
            </a:pPr>
            <a:r>
              <a:rPr lang="en-US" sz="2000">
                <a:solidFill>
                  <a:schemeClr val="dk1"/>
                </a:solidFill>
                <a:latin typeface="Arial"/>
                <a:ea typeface="Arial"/>
                <a:cs typeface="Arial"/>
                <a:sym typeface="Arial"/>
              </a:rPr>
              <a:t>The key is the contribution margin per unit of the constrained resource.</a:t>
            </a:r>
            <a:endParaRPr/>
          </a:p>
        </p:txBody>
      </p:sp>
      <p:sp>
        <p:nvSpPr>
          <p:cNvPr id="307" name="Google Shape;307;p14"/>
          <p:cNvSpPr/>
          <p:nvPr/>
        </p:nvSpPr>
        <p:spPr>
          <a:xfrm>
            <a:off x="2319407" y="4396342"/>
            <a:ext cx="7673975" cy="1562100"/>
          </a:xfrm>
          <a:prstGeom prst="rect">
            <a:avLst/>
          </a:prstGeom>
          <a:solidFill>
            <a:srgbClr val="7B7B7B"/>
          </a:solidFill>
          <a:ln cap="flat" cmpd="sng" w="12700">
            <a:solidFill>
              <a:srgbClr val="000000"/>
            </a:solidFill>
            <a:prstDash val="solid"/>
            <a:miter lim="800000"/>
            <a:headEnd len="sm" w="sm" type="none"/>
            <a:tailEnd len="sm" w="sm" type="none"/>
          </a:ln>
          <a:effectLst>
            <a:outerShdw rotWithShape="0" algn="ctr" dir="2700000" dist="35921">
              <a:srgbClr val="000000"/>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b="1" lang="en-US" sz="2400">
                <a:solidFill>
                  <a:schemeClr val="lt1"/>
                </a:solidFill>
                <a:latin typeface="Arial"/>
                <a:ea typeface="Arial"/>
                <a:cs typeface="Arial"/>
                <a:sym typeface="Arial"/>
              </a:rPr>
              <a:t>Ensign should emphasize </a:t>
            </a:r>
            <a:r>
              <a:rPr b="1" lang="en-US" sz="2400">
                <a:solidFill>
                  <a:srgbClr val="FFFF00"/>
                </a:solidFill>
                <a:latin typeface="Arial"/>
                <a:ea typeface="Arial"/>
                <a:cs typeface="Arial"/>
                <a:sym typeface="Arial"/>
              </a:rPr>
              <a:t>Product 2</a:t>
            </a:r>
            <a:r>
              <a:rPr b="1" lang="en-US" sz="2400">
                <a:solidFill>
                  <a:schemeClr val="lt1"/>
                </a:solidFill>
                <a:latin typeface="Arial"/>
                <a:ea typeface="Arial"/>
                <a:cs typeface="Arial"/>
                <a:sym typeface="Arial"/>
              </a:rPr>
              <a:t> because it generates a contribution margin of $30 per minute of the constrained resource relative to $24 per </a:t>
            </a:r>
            <a:r>
              <a:rPr b="1" lang="en-US" sz="2400">
                <a:solidFill>
                  <a:srgbClr val="FFFFFF"/>
                </a:solidFill>
                <a:latin typeface="Arial"/>
                <a:ea typeface="Arial"/>
                <a:cs typeface="Arial"/>
                <a:sym typeface="Arial"/>
              </a:rPr>
              <a:t>minute for Product 1.</a:t>
            </a:r>
            <a:endParaRPr/>
          </a:p>
        </p:txBody>
      </p:sp>
      <p:graphicFrame>
        <p:nvGraphicFramePr>
          <p:cNvPr id="308" name="Google Shape;308;p14"/>
          <p:cNvGraphicFramePr/>
          <p:nvPr/>
        </p:nvGraphicFramePr>
        <p:xfrm>
          <a:off x="1812995" y="2415202"/>
          <a:ext cx="8686800" cy="1800225"/>
        </p:xfrm>
        <a:graphic>
          <a:graphicData uri="http://schemas.openxmlformats.org/presentationml/2006/ole">
            <mc:AlternateContent>
              <mc:Choice Requires="v">
                <p:oleObj r:id="rId7" imgH="1800225" imgW="8686800" progId="Excel.Sheet.8" spid="_x0000_s1">
                  <p:embed/>
                </p:oleObj>
              </mc:Choice>
              <mc:Fallback>
                <p:oleObj r:id="rId8" imgH="1800225" imgW="8686800" progId="Excel.Sheet.8">
                  <p:embed/>
                  <p:pic>
                    <p:nvPicPr>
                      <p:cNvPr id="308" name="Google Shape;308;p14"/>
                      <p:cNvPicPr preferRelativeResize="0"/>
                      <p:nvPr/>
                    </p:nvPicPr>
                    <p:blipFill rotWithShape="1">
                      <a:blip r:embed="rId9">
                        <a:alphaModFix/>
                      </a:blip>
                      <a:srcRect b="68401" l="0" r="0" t="0"/>
                      <a:stretch/>
                    </p:blipFill>
                    <p:spPr>
                      <a:xfrm>
                        <a:off x="1812995" y="2415202"/>
                        <a:ext cx="8686800" cy="1800225"/>
                      </a:xfrm>
                      <a:prstGeom prst="rect">
                        <a:avLst/>
                      </a:prstGeom>
                      <a:noFill/>
                      <a:ln cap="flat" cmpd="sng" w="28575">
                        <a:solidFill>
                          <a:srgbClr val="39639D"/>
                        </a:solidFill>
                        <a:prstDash val="solid"/>
                        <a:miter lim="800000"/>
                        <a:headEnd len="sm" w="sm" type="none"/>
                        <a:tailEnd len="sm" w="sm" type="none"/>
                      </a:ln>
                    </p:spPr>
                  </p:pic>
                </p:oleObj>
              </mc:Fallback>
            </mc:AlternateContent>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1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14" name="Google Shape;314;p15"/>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15" name="Google Shape;315;p15"/>
          <p:cNvSpPr txBox="1"/>
          <p:nvPr/>
        </p:nvSpPr>
        <p:spPr>
          <a:xfrm>
            <a:off x="1986138" y="437584"/>
            <a:ext cx="5186558"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Utilization of a Constrained </a:t>
            </a:r>
            <a:br>
              <a:rPr b="1" lang="en-US" sz="2800">
                <a:solidFill>
                  <a:schemeClr val="lt1"/>
                </a:solidFill>
                <a:latin typeface="Calibri"/>
                <a:ea typeface="Calibri"/>
                <a:cs typeface="Calibri"/>
                <a:sym typeface="Calibri"/>
              </a:rPr>
            </a:br>
            <a:r>
              <a:rPr b="1" lang="en-US" sz="2800">
                <a:solidFill>
                  <a:schemeClr val="lt1"/>
                </a:solidFill>
                <a:latin typeface="Calibri"/>
                <a:ea typeface="Calibri"/>
                <a:cs typeface="Calibri"/>
                <a:sym typeface="Calibri"/>
              </a:rPr>
              <a:t>Resource – Part 2</a:t>
            </a:r>
            <a:endParaRPr/>
          </a:p>
        </p:txBody>
      </p:sp>
      <p:sp>
        <p:nvSpPr>
          <p:cNvPr id="316" name="Google Shape;316;p15"/>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17" name="Google Shape;317;p15"/>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318" name="Google Shape;318;p15"/>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319" name="Google Shape;319;p15"/>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320" name="Google Shape;320;p15"/>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pic>
        <p:nvPicPr>
          <p:cNvPr id="321" name="Google Shape;321;p15"/>
          <p:cNvPicPr preferRelativeResize="0"/>
          <p:nvPr/>
        </p:nvPicPr>
        <p:blipFill rotWithShape="1">
          <a:blip r:embed="rId6">
            <a:alphaModFix/>
          </a:blip>
          <a:srcRect b="0" l="0" r="0" t="0"/>
          <a:stretch/>
        </p:blipFill>
        <p:spPr>
          <a:xfrm>
            <a:off x="9175057" y="248508"/>
            <a:ext cx="2649477" cy="1166001"/>
          </a:xfrm>
          <a:prstGeom prst="rect">
            <a:avLst/>
          </a:prstGeom>
          <a:noFill/>
          <a:ln>
            <a:noFill/>
          </a:ln>
        </p:spPr>
      </p:pic>
      <p:sp>
        <p:nvSpPr>
          <p:cNvPr id="322" name="Google Shape;322;p15"/>
          <p:cNvSpPr txBox="1"/>
          <p:nvPr/>
        </p:nvSpPr>
        <p:spPr>
          <a:xfrm>
            <a:off x="838200" y="365125"/>
            <a:ext cx="10515600" cy="1325563"/>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sp>
        <p:nvSpPr>
          <p:cNvPr id="323" name="Google Shape;323;p15"/>
          <p:cNvSpPr txBox="1"/>
          <p:nvPr/>
        </p:nvSpPr>
        <p:spPr>
          <a:xfrm>
            <a:off x="838200" y="1825625"/>
            <a:ext cx="10515600" cy="4351338"/>
          </a:xfrm>
          <a:prstGeom prst="rect">
            <a:avLst/>
          </a:prstGeom>
          <a:noFill/>
          <a:ln>
            <a:noFill/>
          </a:ln>
        </p:spPr>
        <p:txBody>
          <a:bodyPr anchorCtr="0" anchor="t" bIns="44450" lIns="90475" spcFirstLastPara="1" rIns="90475" wrap="square" tIns="44450">
            <a:normAutofit/>
          </a:bodyPr>
          <a:lstStyle/>
          <a:p>
            <a:pPr indent="-228600" lvl="0" marL="228600" marR="0" rtl="0" algn="ctr">
              <a:lnSpc>
                <a:spcPct val="90000"/>
              </a:lnSpc>
              <a:spcBef>
                <a:spcPts val="0"/>
              </a:spcBef>
              <a:spcAft>
                <a:spcPts val="0"/>
              </a:spcAft>
              <a:buClr>
                <a:schemeClr val="dk1"/>
              </a:buClr>
              <a:buSzPts val="2000"/>
              <a:buFont typeface="Times"/>
              <a:buNone/>
            </a:pPr>
            <a:r>
              <a:rPr lang="en-US" sz="2000">
                <a:solidFill>
                  <a:schemeClr val="dk1"/>
                </a:solidFill>
                <a:latin typeface="Arial"/>
                <a:ea typeface="Arial"/>
                <a:cs typeface="Arial"/>
                <a:sym typeface="Arial"/>
              </a:rPr>
              <a:t>The key is the contribution margin per unit of the constrained resource.</a:t>
            </a:r>
            <a:endParaRPr/>
          </a:p>
        </p:txBody>
      </p:sp>
      <p:sp>
        <p:nvSpPr>
          <p:cNvPr id="324" name="Google Shape;324;p15"/>
          <p:cNvSpPr/>
          <p:nvPr/>
        </p:nvSpPr>
        <p:spPr>
          <a:xfrm>
            <a:off x="2590800" y="4209652"/>
            <a:ext cx="7010400" cy="1927225"/>
          </a:xfrm>
          <a:prstGeom prst="rect">
            <a:avLst/>
          </a:prstGeom>
          <a:solidFill>
            <a:srgbClr val="7B7B7B"/>
          </a:solidFill>
          <a:ln cap="flat" cmpd="sng" w="12700">
            <a:solidFill>
              <a:srgbClr val="000000"/>
            </a:solidFill>
            <a:prstDash val="solid"/>
            <a:miter lim="800000"/>
            <a:headEnd len="sm" w="sm" type="none"/>
            <a:tailEnd len="sm" w="sm" type="none"/>
          </a:ln>
          <a:effectLst>
            <a:outerShdw rotWithShape="0" algn="ctr" dir="2700000" dist="53882">
              <a:srgbClr val="000000"/>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b="1" lang="en-US" sz="2400">
                <a:solidFill>
                  <a:srgbClr val="FFFFFF"/>
                </a:solidFill>
                <a:latin typeface="Arial"/>
                <a:ea typeface="Arial"/>
                <a:cs typeface="Arial"/>
                <a:sym typeface="Arial"/>
              </a:rPr>
              <a:t>Ensign can maximize its contribution margin by first producing </a:t>
            </a:r>
            <a:r>
              <a:rPr b="1" lang="en-US" sz="2400">
                <a:solidFill>
                  <a:srgbClr val="FFFF00"/>
                </a:solidFill>
                <a:latin typeface="Arial"/>
                <a:ea typeface="Arial"/>
                <a:cs typeface="Arial"/>
                <a:sym typeface="Arial"/>
              </a:rPr>
              <a:t>Product 2</a:t>
            </a:r>
            <a:r>
              <a:rPr b="1" lang="en-US" sz="2400">
                <a:solidFill>
                  <a:srgbClr val="FFFFFF"/>
                </a:solidFill>
                <a:latin typeface="Arial"/>
                <a:ea typeface="Arial"/>
                <a:cs typeface="Arial"/>
                <a:sym typeface="Arial"/>
              </a:rPr>
              <a:t> to meet customer demand and then using any remaining capacity to produce Product 1. The calculations would be performed as follows.</a:t>
            </a:r>
            <a:endParaRPr/>
          </a:p>
        </p:txBody>
      </p:sp>
      <p:graphicFrame>
        <p:nvGraphicFramePr>
          <p:cNvPr id="325" name="Google Shape;325;p15"/>
          <p:cNvGraphicFramePr/>
          <p:nvPr/>
        </p:nvGraphicFramePr>
        <p:xfrm>
          <a:off x="1812995" y="2308224"/>
          <a:ext cx="8686800" cy="1800225"/>
        </p:xfrm>
        <a:graphic>
          <a:graphicData uri="http://schemas.openxmlformats.org/presentationml/2006/ole">
            <mc:AlternateContent>
              <mc:Choice Requires="v">
                <p:oleObj r:id="rId7" imgH="1800225" imgW="8686800" progId="Excel.Sheet.8" spid="_x0000_s1">
                  <p:embed/>
                </p:oleObj>
              </mc:Choice>
              <mc:Fallback>
                <p:oleObj r:id="rId8" imgH="1800225" imgW="8686800" progId="Excel.Sheet.8">
                  <p:embed/>
                  <p:pic>
                    <p:nvPicPr>
                      <p:cNvPr id="325" name="Google Shape;325;p15"/>
                      <p:cNvPicPr preferRelativeResize="0"/>
                      <p:nvPr/>
                    </p:nvPicPr>
                    <p:blipFill rotWithShape="1">
                      <a:blip r:embed="rId9">
                        <a:alphaModFix/>
                      </a:blip>
                      <a:srcRect b="68401" l="0" r="0" t="0"/>
                      <a:stretch/>
                    </p:blipFill>
                    <p:spPr>
                      <a:xfrm>
                        <a:off x="1812995" y="2308224"/>
                        <a:ext cx="8686800" cy="1800225"/>
                      </a:xfrm>
                      <a:prstGeom prst="rect">
                        <a:avLst/>
                      </a:prstGeom>
                      <a:noFill/>
                      <a:ln cap="flat" cmpd="sng" w="28575">
                        <a:solidFill>
                          <a:srgbClr val="39639D"/>
                        </a:solidFill>
                        <a:prstDash val="solid"/>
                        <a:miter lim="800000"/>
                        <a:headEnd len="sm" w="sm" type="none"/>
                        <a:tailEnd len="sm" w="sm" type="none"/>
                      </a:ln>
                    </p:spPr>
                  </p:pic>
                </p:oleObj>
              </mc:Fallback>
            </mc:AlternateContent>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16"/>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31" name="Google Shape;331;p16"/>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32" name="Google Shape;332;p16"/>
          <p:cNvSpPr txBox="1"/>
          <p:nvPr/>
        </p:nvSpPr>
        <p:spPr>
          <a:xfrm>
            <a:off x="1261742" y="326047"/>
            <a:ext cx="6045919"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Utilization of a Constrained </a:t>
            </a:r>
            <a:br>
              <a:rPr b="1" lang="en-US" sz="2800">
                <a:solidFill>
                  <a:schemeClr val="lt1"/>
                </a:solidFill>
                <a:latin typeface="Calibri"/>
                <a:ea typeface="Calibri"/>
                <a:cs typeface="Calibri"/>
                <a:sym typeface="Calibri"/>
              </a:rPr>
            </a:br>
            <a:r>
              <a:rPr b="1" lang="en-US" sz="2800">
                <a:solidFill>
                  <a:schemeClr val="lt1"/>
                </a:solidFill>
                <a:latin typeface="Calibri"/>
                <a:ea typeface="Calibri"/>
                <a:cs typeface="Calibri"/>
                <a:sym typeface="Calibri"/>
              </a:rPr>
              <a:t>Resource – Part 3</a:t>
            </a:r>
            <a:endParaRPr/>
          </a:p>
        </p:txBody>
      </p:sp>
      <p:sp>
        <p:nvSpPr>
          <p:cNvPr id="333" name="Google Shape;333;p16"/>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34" name="Google Shape;334;p16"/>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335" name="Google Shape;335;p16"/>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336" name="Google Shape;336;p16"/>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337" name="Google Shape;337;p16"/>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pic>
        <p:nvPicPr>
          <p:cNvPr id="338" name="Google Shape;338;p16"/>
          <p:cNvPicPr preferRelativeResize="0"/>
          <p:nvPr/>
        </p:nvPicPr>
        <p:blipFill rotWithShape="1">
          <a:blip r:embed="rId6">
            <a:alphaModFix/>
          </a:blip>
          <a:srcRect b="0" l="0" r="0" t="0"/>
          <a:stretch/>
        </p:blipFill>
        <p:spPr>
          <a:xfrm>
            <a:off x="9175057" y="248508"/>
            <a:ext cx="2649477" cy="1166001"/>
          </a:xfrm>
          <a:prstGeom prst="rect">
            <a:avLst/>
          </a:prstGeom>
          <a:noFill/>
          <a:ln>
            <a:noFill/>
          </a:ln>
        </p:spPr>
      </p:pic>
      <p:sp>
        <p:nvSpPr>
          <p:cNvPr id="339" name="Google Shape;339;p16"/>
          <p:cNvSpPr txBox="1"/>
          <p:nvPr/>
        </p:nvSpPr>
        <p:spPr>
          <a:xfrm>
            <a:off x="838200" y="365125"/>
            <a:ext cx="10515600" cy="1325563"/>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sp>
        <p:nvSpPr>
          <p:cNvPr id="340" name="Google Shape;340;p16"/>
          <p:cNvSpPr txBox="1"/>
          <p:nvPr/>
        </p:nvSpPr>
        <p:spPr>
          <a:xfrm>
            <a:off x="1981200" y="1666852"/>
            <a:ext cx="8229600" cy="569912"/>
          </a:xfrm>
          <a:prstGeom prst="rect">
            <a:avLst/>
          </a:prstGeom>
          <a:noFill/>
          <a:ln>
            <a:noFill/>
          </a:ln>
        </p:spPr>
        <p:txBody>
          <a:bodyPr anchorCtr="0" anchor="t" bIns="44450" lIns="90475" spcFirstLastPara="1" rIns="90475" wrap="square" tIns="44450">
            <a:normAutofit/>
          </a:bodyPr>
          <a:lstStyle/>
          <a:p>
            <a:pPr indent="-228600" lvl="0" marL="228600" marR="0" rtl="0" algn="ctr">
              <a:lnSpc>
                <a:spcPct val="90000"/>
              </a:lnSpc>
              <a:spcBef>
                <a:spcPts val="0"/>
              </a:spcBef>
              <a:spcAft>
                <a:spcPts val="0"/>
              </a:spcAft>
              <a:buClr>
                <a:srgbClr val="0000CC"/>
              </a:buClr>
              <a:buSzPts val="2800"/>
              <a:buFont typeface="Times"/>
              <a:buNone/>
            </a:pPr>
            <a:r>
              <a:rPr lang="en-US" sz="2800">
                <a:solidFill>
                  <a:srgbClr val="0000CC"/>
                </a:solidFill>
                <a:latin typeface="Calibri"/>
                <a:ea typeface="Calibri"/>
                <a:cs typeface="Calibri"/>
                <a:sym typeface="Calibri"/>
              </a:rPr>
              <a:t>Let’s see how this plan would work.</a:t>
            </a:r>
            <a:endParaRPr/>
          </a:p>
        </p:txBody>
      </p:sp>
      <p:graphicFrame>
        <p:nvGraphicFramePr>
          <p:cNvPr id="341" name="Google Shape;341;p16"/>
          <p:cNvGraphicFramePr/>
          <p:nvPr/>
        </p:nvGraphicFramePr>
        <p:xfrm>
          <a:off x="2718308" y="2138539"/>
          <a:ext cx="6790171" cy="3651917"/>
        </p:xfrm>
        <a:graphic>
          <a:graphicData uri="http://schemas.openxmlformats.org/presentationml/2006/ole">
            <mc:AlternateContent>
              <mc:Choice Requires="v">
                <p:oleObj r:id="rId7" imgH="3651917" imgW="6790171" progId="Excel.Sheet.8" spid="_x0000_s1">
                  <p:embed/>
                </p:oleObj>
              </mc:Choice>
              <mc:Fallback>
                <p:oleObj r:id="rId8" imgH="3651917" imgW="6790171" progId="Excel.Sheet.8">
                  <p:embed/>
                  <p:pic>
                    <p:nvPicPr>
                      <p:cNvPr id="341" name="Google Shape;341;p16"/>
                      <p:cNvPicPr preferRelativeResize="0"/>
                      <p:nvPr/>
                    </p:nvPicPr>
                    <p:blipFill rotWithShape="1">
                      <a:blip r:embed="rId9">
                        <a:alphaModFix/>
                      </a:blip>
                      <a:srcRect b="0" l="0" r="0" t="0"/>
                      <a:stretch/>
                    </p:blipFill>
                    <p:spPr>
                      <a:xfrm>
                        <a:off x="2718308" y="2138539"/>
                        <a:ext cx="6790171" cy="3651917"/>
                      </a:xfrm>
                      <a:prstGeom prst="rect">
                        <a:avLst/>
                      </a:prstGeom>
                      <a:noFill/>
                      <a:ln>
                        <a:noFill/>
                      </a:ln>
                      <a:effectLst>
                        <a:outerShdw rotWithShape="0" algn="ctr" dir="2700000" dist="107763">
                          <a:srgbClr val="000000"/>
                        </a:outerShdw>
                      </a:effectLst>
                    </p:spPr>
                  </p:pic>
                </p:oleObj>
              </mc:Fallback>
            </mc:AlternateContent>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17"/>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47" name="Google Shape;347;p17"/>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48" name="Google Shape;348;p17"/>
          <p:cNvSpPr txBox="1"/>
          <p:nvPr/>
        </p:nvSpPr>
        <p:spPr>
          <a:xfrm>
            <a:off x="1986137" y="437584"/>
            <a:ext cx="5317187"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Utilization of a Constrained </a:t>
            </a:r>
            <a:br>
              <a:rPr b="1" lang="en-US" sz="2800">
                <a:solidFill>
                  <a:schemeClr val="lt1"/>
                </a:solidFill>
                <a:latin typeface="Calibri"/>
                <a:ea typeface="Calibri"/>
                <a:cs typeface="Calibri"/>
                <a:sym typeface="Calibri"/>
              </a:rPr>
            </a:br>
            <a:r>
              <a:rPr b="1" lang="en-US" sz="2800">
                <a:solidFill>
                  <a:schemeClr val="lt1"/>
                </a:solidFill>
                <a:latin typeface="Calibri"/>
                <a:ea typeface="Calibri"/>
                <a:cs typeface="Calibri"/>
                <a:sym typeface="Calibri"/>
              </a:rPr>
              <a:t>Resource – Part 4</a:t>
            </a:r>
            <a:endParaRPr/>
          </a:p>
        </p:txBody>
      </p:sp>
      <p:sp>
        <p:nvSpPr>
          <p:cNvPr id="349" name="Google Shape;349;p17"/>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50" name="Google Shape;350;p17"/>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351" name="Google Shape;351;p17"/>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352" name="Google Shape;352;p17"/>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353" name="Google Shape;353;p17"/>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pic>
        <p:nvPicPr>
          <p:cNvPr id="354" name="Google Shape;354;p17"/>
          <p:cNvPicPr preferRelativeResize="0"/>
          <p:nvPr/>
        </p:nvPicPr>
        <p:blipFill rotWithShape="1">
          <a:blip r:embed="rId6">
            <a:alphaModFix/>
          </a:blip>
          <a:srcRect b="0" l="0" r="0" t="0"/>
          <a:stretch/>
        </p:blipFill>
        <p:spPr>
          <a:xfrm>
            <a:off x="9175057" y="248508"/>
            <a:ext cx="2649477" cy="1166001"/>
          </a:xfrm>
          <a:prstGeom prst="rect">
            <a:avLst/>
          </a:prstGeom>
          <a:noFill/>
          <a:ln>
            <a:noFill/>
          </a:ln>
        </p:spPr>
      </p:pic>
      <p:sp>
        <p:nvSpPr>
          <p:cNvPr id="355" name="Google Shape;355;p17"/>
          <p:cNvSpPr txBox="1"/>
          <p:nvPr/>
        </p:nvSpPr>
        <p:spPr>
          <a:xfrm>
            <a:off x="838200" y="365125"/>
            <a:ext cx="10515600" cy="1325563"/>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sp>
        <p:nvSpPr>
          <p:cNvPr id="356" name="Google Shape;356;p17"/>
          <p:cNvSpPr txBox="1"/>
          <p:nvPr/>
        </p:nvSpPr>
        <p:spPr>
          <a:xfrm>
            <a:off x="1981200" y="1563688"/>
            <a:ext cx="8229600" cy="569912"/>
          </a:xfrm>
          <a:prstGeom prst="rect">
            <a:avLst/>
          </a:prstGeom>
          <a:noFill/>
          <a:ln>
            <a:noFill/>
          </a:ln>
        </p:spPr>
        <p:txBody>
          <a:bodyPr anchorCtr="0" anchor="t" bIns="44450" lIns="90475" spcFirstLastPara="1" rIns="90475" wrap="square" tIns="44450">
            <a:normAutofit/>
          </a:bodyPr>
          <a:lstStyle/>
          <a:p>
            <a:pPr indent="-228600" lvl="0" marL="228600" marR="0" rtl="0" algn="ctr">
              <a:lnSpc>
                <a:spcPct val="90000"/>
              </a:lnSpc>
              <a:spcBef>
                <a:spcPts val="0"/>
              </a:spcBef>
              <a:spcAft>
                <a:spcPts val="0"/>
              </a:spcAft>
              <a:buClr>
                <a:srgbClr val="0000CC"/>
              </a:buClr>
              <a:buSzPts val="2800"/>
              <a:buFont typeface="Times"/>
              <a:buNone/>
            </a:pPr>
            <a:r>
              <a:rPr lang="en-US" sz="2800">
                <a:solidFill>
                  <a:srgbClr val="0000CC"/>
                </a:solidFill>
                <a:latin typeface="Calibri"/>
                <a:ea typeface="Calibri"/>
                <a:cs typeface="Calibri"/>
                <a:sym typeface="Calibri"/>
              </a:rPr>
              <a:t>Let’s see how this plan would work.</a:t>
            </a:r>
            <a:endParaRPr/>
          </a:p>
        </p:txBody>
      </p:sp>
      <p:graphicFrame>
        <p:nvGraphicFramePr>
          <p:cNvPr id="357" name="Google Shape;357;p17"/>
          <p:cNvGraphicFramePr/>
          <p:nvPr/>
        </p:nvGraphicFramePr>
        <p:xfrm>
          <a:off x="2476501" y="2190751"/>
          <a:ext cx="7223125" cy="4479925"/>
        </p:xfrm>
        <a:graphic>
          <a:graphicData uri="http://schemas.openxmlformats.org/presentationml/2006/ole">
            <mc:AlternateContent>
              <mc:Choice Requires="v">
                <p:oleObj r:id="rId7" imgH="4479925" imgW="7223125" progId="Excel.Sheet.8" spid="_x0000_s1">
                  <p:embed/>
                </p:oleObj>
              </mc:Choice>
              <mc:Fallback>
                <p:oleObj r:id="rId8" imgH="4479925" imgW="7223125" progId="Excel.Sheet.8">
                  <p:embed/>
                  <p:pic>
                    <p:nvPicPr>
                      <p:cNvPr id="357" name="Google Shape;357;p17"/>
                      <p:cNvPicPr preferRelativeResize="0"/>
                      <p:nvPr/>
                    </p:nvPicPr>
                    <p:blipFill rotWithShape="1">
                      <a:blip r:embed="rId9">
                        <a:alphaModFix/>
                      </a:blip>
                      <a:srcRect b="0" l="0" r="0" t="0"/>
                      <a:stretch/>
                    </p:blipFill>
                    <p:spPr>
                      <a:xfrm>
                        <a:off x="2476501" y="2190751"/>
                        <a:ext cx="7223125" cy="4479925"/>
                      </a:xfrm>
                      <a:prstGeom prst="rect">
                        <a:avLst/>
                      </a:prstGeom>
                      <a:noFill/>
                      <a:ln>
                        <a:noFill/>
                      </a:ln>
                      <a:effectLst>
                        <a:outerShdw rotWithShape="0" algn="ctr" dir="2700000" dist="107763">
                          <a:srgbClr val="000000"/>
                        </a:outerShdw>
                      </a:effectLst>
                    </p:spPr>
                  </p:pic>
                </p:oleObj>
              </mc:Fallback>
            </mc:AlternateContent>
          </a:graphicData>
        </a:graphic>
      </p:graphicFrame>
      <p:cxnSp>
        <p:nvCxnSpPr>
          <p:cNvPr id="358" name="Google Shape;358;p17"/>
          <p:cNvCxnSpPr/>
          <p:nvPr/>
        </p:nvCxnSpPr>
        <p:spPr>
          <a:xfrm>
            <a:off x="10210800" y="4181475"/>
            <a:ext cx="0" cy="1004888"/>
          </a:xfrm>
          <a:prstGeom prst="straightConnector1">
            <a:avLst/>
          </a:prstGeom>
          <a:noFill/>
          <a:ln cap="flat" cmpd="sng" w="50775">
            <a:solidFill>
              <a:srgbClr val="FC0128"/>
            </a:solidFill>
            <a:prstDash val="solid"/>
            <a:round/>
            <a:headEnd len="med" w="med" type="none"/>
            <a:tailEnd len="med" w="med" type="none"/>
          </a:ln>
        </p:spPr>
      </p:cxnSp>
      <p:cxnSp>
        <p:nvCxnSpPr>
          <p:cNvPr id="359" name="Google Shape;359;p17"/>
          <p:cNvCxnSpPr/>
          <p:nvPr/>
        </p:nvCxnSpPr>
        <p:spPr>
          <a:xfrm rot="10800000">
            <a:off x="9601200" y="5181600"/>
            <a:ext cx="635000" cy="0"/>
          </a:xfrm>
          <a:prstGeom prst="straightConnector1">
            <a:avLst/>
          </a:prstGeom>
          <a:noFill/>
          <a:ln cap="flat" cmpd="sng" w="50775">
            <a:solidFill>
              <a:srgbClr val="FC0128"/>
            </a:solidFill>
            <a:prstDash val="solid"/>
            <a:round/>
            <a:headEnd len="med" w="med" type="none"/>
            <a:tailEnd len="med" w="med" type="triangle"/>
          </a:ln>
        </p:spPr>
      </p:cxnSp>
      <p:cxnSp>
        <p:nvCxnSpPr>
          <p:cNvPr id="360" name="Google Shape;360;p17"/>
          <p:cNvCxnSpPr/>
          <p:nvPr/>
        </p:nvCxnSpPr>
        <p:spPr>
          <a:xfrm rot="10800000">
            <a:off x="9601200" y="4173538"/>
            <a:ext cx="635000" cy="0"/>
          </a:xfrm>
          <a:prstGeom prst="straightConnector1">
            <a:avLst/>
          </a:prstGeom>
          <a:noFill/>
          <a:ln cap="flat" cmpd="sng" w="50775">
            <a:solidFill>
              <a:srgbClr val="FC0128"/>
            </a:solidFill>
            <a:prstDash val="solid"/>
            <a:round/>
            <a:headEnd len="med" w="med" type="none"/>
            <a:tailEnd len="med" w="med" type="triangle"/>
          </a:ln>
        </p:spPr>
      </p:cxn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18"/>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66" name="Google Shape;366;p18"/>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67" name="Google Shape;367;p18"/>
          <p:cNvSpPr txBox="1"/>
          <p:nvPr/>
        </p:nvSpPr>
        <p:spPr>
          <a:xfrm>
            <a:off x="1644537" y="330317"/>
            <a:ext cx="5207718"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Utilization of a Constrained </a:t>
            </a:r>
            <a:br>
              <a:rPr b="1" lang="en-US" sz="2800">
                <a:solidFill>
                  <a:schemeClr val="lt1"/>
                </a:solidFill>
                <a:latin typeface="Calibri"/>
                <a:ea typeface="Calibri"/>
                <a:cs typeface="Calibri"/>
                <a:sym typeface="Calibri"/>
              </a:rPr>
            </a:br>
            <a:r>
              <a:rPr b="1" lang="en-US" sz="2800">
                <a:solidFill>
                  <a:schemeClr val="lt1"/>
                </a:solidFill>
                <a:latin typeface="Calibri"/>
                <a:ea typeface="Calibri"/>
                <a:cs typeface="Calibri"/>
                <a:sym typeface="Calibri"/>
              </a:rPr>
              <a:t>Resource – Part 5</a:t>
            </a:r>
            <a:endParaRPr/>
          </a:p>
        </p:txBody>
      </p:sp>
      <p:sp>
        <p:nvSpPr>
          <p:cNvPr id="368" name="Google Shape;368;p18"/>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69" name="Google Shape;369;p18"/>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370" name="Google Shape;370;p18"/>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371" name="Google Shape;371;p18"/>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372" name="Google Shape;372;p18"/>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pic>
        <p:nvPicPr>
          <p:cNvPr id="373" name="Google Shape;373;p18"/>
          <p:cNvPicPr preferRelativeResize="0"/>
          <p:nvPr/>
        </p:nvPicPr>
        <p:blipFill rotWithShape="1">
          <a:blip r:embed="rId6">
            <a:alphaModFix/>
          </a:blip>
          <a:srcRect b="0" l="0" r="0" t="0"/>
          <a:stretch/>
        </p:blipFill>
        <p:spPr>
          <a:xfrm>
            <a:off x="9175057" y="248508"/>
            <a:ext cx="2649477" cy="1166001"/>
          </a:xfrm>
          <a:prstGeom prst="rect">
            <a:avLst/>
          </a:prstGeom>
          <a:noFill/>
          <a:ln>
            <a:noFill/>
          </a:ln>
        </p:spPr>
      </p:pic>
      <p:sp>
        <p:nvSpPr>
          <p:cNvPr id="374" name="Google Shape;374;p18"/>
          <p:cNvSpPr txBox="1"/>
          <p:nvPr/>
        </p:nvSpPr>
        <p:spPr>
          <a:xfrm>
            <a:off x="838200" y="305750"/>
            <a:ext cx="10515600" cy="1325563"/>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sp>
        <p:nvSpPr>
          <p:cNvPr id="375" name="Google Shape;375;p18"/>
          <p:cNvSpPr txBox="1"/>
          <p:nvPr/>
        </p:nvSpPr>
        <p:spPr>
          <a:xfrm>
            <a:off x="1771923" y="1659878"/>
            <a:ext cx="8229600" cy="569912"/>
          </a:xfrm>
          <a:prstGeom prst="rect">
            <a:avLst/>
          </a:prstGeom>
          <a:noFill/>
          <a:ln>
            <a:noFill/>
          </a:ln>
        </p:spPr>
        <p:txBody>
          <a:bodyPr anchorCtr="0" anchor="t" bIns="44450" lIns="90475" spcFirstLastPara="1" rIns="90475" wrap="square" tIns="44450">
            <a:normAutofit/>
          </a:bodyPr>
          <a:lstStyle/>
          <a:p>
            <a:pPr indent="-228600" lvl="0" marL="228600" marR="0" rtl="0" algn="ctr">
              <a:lnSpc>
                <a:spcPct val="90000"/>
              </a:lnSpc>
              <a:spcBef>
                <a:spcPts val="0"/>
              </a:spcBef>
              <a:spcAft>
                <a:spcPts val="0"/>
              </a:spcAft>
              <a:buClr>
                <a:srgbClr val="0000CC"/>
              </a:buClr>
              <a:buSzPts val="2800"/>
              <a:buFont typeface="Times"/>
              <a:buNone/>
            </a:pPr>
            <a:r>
              <a:rPr lang="en-US" sz="2800">
                <a:solidFill>
                  <a:srgbClr val="0000CC"/>
                </a:solidFill>
                <a:latin typeface="Calibri"/>
                <a:ea typeface="Calibri"/>
                <a:cs typeface="Calibri"/>
                <a:sym typeface="Calibri"/>
              </a:rPr>
              <a:t>Let’s see how this plan would work.</a:t>
            </a:r>
            <a:endParaRPr sz="2800">
              <a:solidFill>
                <a:schemeClr val="accent2"/>
              </a:solidFill>
              <a:latin typeface="Calibri"/>
              <a:ea typeface="Calibri"/>
              <a:cs typeface="Calibri"/>
              <a:sym typeface="Calibri"/>
            </a:endParaRPr>
          </a:p>
        </p:txBody>
      </p:sp>
      <p:graphicFrame>
        <p:nvGraphicFramePr>
          <p:cNvPr id="376" name="Google Shape;376;p18"/>
          <p:cNvGraphicFramePr/>
          <p:nvPr/>
        </p:nvGraphicFramePr>
        <p:xfrm>
          <a:off x="2476501" y="2131376"/>
          <a:ext cx="7223125" cy="4479925"/>
        </p:xfrm>
        <a:graphic>
          <a:graphicData uri="http://schemas.openxmlformats.org/presentationml/2006/ole">
            <mc:AlternateContent>
              <mc:Choice Requires="v">
                <p:oleObj r:id="rId7" imgH="4479925" imgW="7223125" progId="Excel.Sheet.8" spid="_x0000_s1">
                  <p:embed/>
                </p:oleObj>
              </mc:Choice>
              <mc:Fallback>
                <p:oleObj r:id="rId8" imgH="4479925" imgW="7223125" progId="Excel.Sheet.8">
                  <p:embed/>
                  <p:pic>
                    <p:nvPicPr>
                      <p:cNvPr id="376" name="Google Shape;376;p18"/>
                      <p:cNvPicPr preferRelativeResize="0"/>
                      <p:nvPr/>
                    </p:nvPicPr>
                    <p:blipFill rotWithShape="1">
                      <a:blip r:embed="rId9">
                        <a:alphaModFix/>
                      </a:blip>
                      <a:srcRect b="0" l="0" r="0" t="0"/>
                      <a:stretch/>
                    </p:blipFill>
                    <p:spPr>
                      <a:xfrm>
                        <a:off x="2476501" y="2131376"/>
                        <a:ext cx="7223125" cy="4479925"/>
                      </a:xfrm>
                      <a:prstGeom prst="rect">
                        <a:avLst/>
                      </a:prstGeom>
                      <a:noFill/>
                      <a:ln>
                        <a:noFill/>
                      </a:ln>
                      <a:effectLst>
                        <a:outerShdw rotWithShape="0" algn="ctr" dir="2700000" dist="107763">
                          <a:srgbClr val="000000"/>
                        </a:outerShdw>
                      </a:effectLst>
                    </p:spPr>
                  </p:pic>
                </p:oleObj>
              </mc:Fallback>
            </mc:AlternateContent>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sp>
        <p:nvSpPr>
          <p:cNvPr id="381" name="Google Shape;381;p19"/>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82" name="Google Shape;382;p19"/>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83" name="Google Shape;383;p19"/>
          <p:cNvSpPr txBox="1"/>
          <p:nvPr/>
        </p:nvSpPr>
        <p:spPr>
          <a:xfrm>
            <a:off x="1708287" y="424501"/>
            <a:ext cx="511530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Utilization of a Constrained </a:t>
            </a:r>
            <a:br>
              <a:rPr b="1" lang="en-US" sz="2800">
                <a:solidFill>
                  <a:schemeClr val="lt1"/>
                </a:solidFill>
                <a:latin typeface="Calibri"/>
                <a:ea typeface="Calibri"/>
                <a:cs typeface="Calibri"/>
                <a:sym typeface="Calibri"/>
              </a:rPr>
            </a:br>
            <a:r>
              <a:rPr b="1" lang="en-US" sz="2800">
                <a:solidFill>
                  <a:schemeClr val="lt1"/>
                </a:solidFill>
                <a:latin typeface="Calibri"/>
                <a:ea typeface="Calibri"/>
                <a:cs typeface="Calibri"/>
                <a:sym typeface="Calibri"/>
              </a:rPr>
              <a:t>Resource – Part 6</a:t>
            </a:r>
            <a:endParaRPr/>
          </a:p>
        </p:txBody>
      </p:sp>
      <p:sp>
        <p:nvSpPr>
          <p:cNvPr id="384" name="Google Shape;384;p19"/>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85" name="Google Shape;385;p19"/>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386" name="Google Shape;386;p19"/>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387" name="Google Shape;387;p19"/>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388" name="Google Shape;388;p19"/>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pic>
        <p:nvPicPr>
          <p:cNvPr id="389" name="Google Shape;389;p19"/>
          <p:cNvPicPr preferRelativeResize="0"/>
          <p:nvPr/>
        </p:nvPicPr>
        <p:blipFill rotWithShape="1">
          <a:blip r:embed="rId6">
            <a:alphaModFix/>
          </a:blip>
          <a:srcRect b="0" l="0" r="0" t="0"/>
          <a:stretch/>
        </p:blipFill>
        <p:spPr>
          <a:xfrm>
            <a:off x="9175057" y="248508"/>
            <a:ext cx="2649477" cy="1166001"/>
          </a:xfrm>
          <a:prstGeom prst="rect">
            <a:avLst/>
          </a:prstGeom>
          <a:noFill/>
          <a:ln>
            <a:noFill/>
          </a:ln>
        </p:spPr>
      </p:pic>
      <p:sp>
        <p:nvSpPr>
          <p:cNvPr id="390" name="Google Shape;390;p19"/>
          <p:cNvSpPr txBox="1"/>
          <p:nvPr/>
        </p:nvSpPr>
        <p:spPr>
          <a:xfrm>
            <a:off x="838200" y="365125"/>
            <a:ext cx="10515600" cy="1325563"/>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sp>
        <p:nvSpPr>
          <p:cNvPr id="391" name="Google Shape;391;p19"/>
          <p:cNvSpPr txBox="1"/>
          <p:nvPr/>
        </p:nvSpPr>
        <p:spPr>
          <a:xfrm>
            <a:off x="1423125" y="1848810"/>
            <a:ext cx="8863876" cy="3998919"/>
          </a:xfrm>
          <a:prstGeom prst="rect">
            <a:avLst/>
          </a:prstGeom>
          <a:noFill/>
          <a:ln>
            <a:noFill/>
          </a:ln>
        </p:spPr>
        <p:txBody>
          <a:bodyPr anchorCtr="0" anchor="t" bIns="44450" lIns="90475" spcFirstLastPara="1" rIns="90475" wrap="square" tIns="44450">
            <a:normAutofit/>
          </a:bodyPr>
          <a:lstStyle/>
          <a:p>
            <a:pPr indent="-228600" lvl="0" marL="228600" marR="0" rtl="0" algn="ctr">
              <a:lnSpc>
                <a:spcPct val="90000"/>
              </a:lnSpc>
              <a:spcBef>
                <a:spcPts val="0"/>
              </a:spcBef>
              <a:spcAft>
                <a:spcPts val="0"/>
              </a:spcAft>
              <a:buClr>
                <a:srgbClr val="0000CC"/>
              </a:buClr>
              <a:buSzPts val="2400"/>
              <a:buFont typeface="Times"/>
              <a:buNone/>
            </a:pPr>
            <a:r>
              <a:rPr b="1" lang="en-US" sz="2400">
                <a:solidFill>
                  <a:srgbClr val="0000CC"/>
                </a:solidFill>
                <a:latin typeface="Arial"/>
                <a:ea typeface="Arial"/>
                <a:cs typeface="Arial"/>
                <a:sym typeface="Arial"/>
              </a:rPr>
              <a:t>According to the plan, we will produce 2,200 units of Product 2 and 1,300 of Product 1.  Our contribution margin looks like this.</a:t>
            </a:r>
            <a:endParaRPr/>
          </a:p>
        </p:txBody>
      </p:sp>
      <p:graphicFrame>
        <p:nvGraphicFramePr>
          <p:cNvPr id="392" name="Google Shape;392;p19"/>
          <p:cNvGraphicFramePr/>
          <p:nvPr/>
        </p:nvGraphicFramePr>
        <p:xfrm>
          <a:off x="1866900" y="3058885"/>
          <a:ext cx="8458200" cy="1981200"/>
        </p:xfrm>
        <a:graphic>
          <a:graphicData uri="http://schemas.openxmlformats.org/presentationml/2006/ole">
            <mc:AlternateContent>
              <mc:Choice Requires="v">
                <p:oleObj r:id="rId7" imgH="1981200" imgW="8458200" progId="Excel.Sheet.8" spid="_x0000_s1">
                  <p:embed/>
                </p:oleObj>
              </mc:Choice>
              <mc:Fallback>
                <p:oleObj r:id="rId8" imgH="1981200" imgW="8458200" progId="Excel.Sheet.8">
                  <p:embed/>
                  <p:pic>
                    <p:nvPicPr>
                      <p:cNvPr id="392" name="Google Shape;392;p19"/>
                      <p:cNvPicPr preferRelativeResize="0"/>
                      <p:nvPr/>
                    </p:nvPicPr>
                    <p:blipFill rotWithShape="1">
                      <a:blip r:embed="rId9">
                        <a:alphaModFix/>
                      </a:blip>
                      <a:srcRect b="0" l="0" r="0" t="0"/>
                      <a:stretch/>
                    </p:blipFill>
                    <p:spPr>
                      <a:xfrm>
                        <a:off x="1866900" y="3058885"/>
                        <a:ext cx="8458200" cy="1981200"/>
                      </a:xfrm>
                      <a:prstGeom prst="rect">
                        <a:avLst/>
                      </a:prstGeom>
                      <a:noFill/>
                      <a:ln>
                        <a:noFill/>
                      </a:ln>
                    </p:spPr>
                  </p:pic>
                </p:oleObj>
              </mc:Fallback>
            </mc:AlternateContent>
          </a:graphicData>
        </a:graphic>
      </p:graphicFrame>
      <p:sp>
        <p:nvSpPr>
          <p:cNvPr id="393" name="Google Shape;393;p19"/>
          <p:cNvSpPr/>
          <p:nvPr/>
        </p:nvSpPr>
        <p:spPr>
          <a:xfrm>
            <a:off x="2500490" y="5187922"/>
            <a:ext cx="6709145" cy="459100"/>
          </a:xfrm>
          <a:prstGeom prst="rect">
            <a:avLst/>
          </a:prstGeom>
          <a:solidFill>
            <a:srgbClr val="DBDBDB"/>
          </a:solidFill>
          <a:ln cap="flat" cmpd="sng" w="12700">
            <a:solidFill>
              <a:srgbClr val="000000"/>
            </a:solidFill>
            <a:prstDash val="solid"/>
            <a:miter lim="800000"/>
            <a:headEnd len="sm" w="sm" type="none"/>
            <a:tailEnd len="sm" w="sm" type="none"/>
          </a:ln>
          <a:effectLst>
            <a:outerShdw rotWithShape="0" algn="ctr" dir="2700000" dist="35921">
              <a:srgbClr val="000000"/>
            </a:outerShdw>
          </a:effectLst>
        </p:spPr>
        <p:txBody>
          <a:bodyPr anchorCtr="0" anchor="t" bIns="44450" lIns="90475" spcFirstLastPara="1" rIns="90475" wrap="square" tIns="44450">
            <a:spAutoFit/>
          </a:bodyPr>
          <a:lstStyle/>
          <a:p>
            <a:pPr indent="0" lvl="0" marL="0" marR="0" rtl="0" algn="l">
              <a:spcBef>
                <a:spcPts val="0"/>
              </a:spcBef>
              <a:spcAft>
                <a:spcPts val="0"/>
              </a:spcAft>
              <a:buNone/>
            </a:pPr>
            <a:r>
              <a:rPr b="1" lang="en-US" sz="2400">
                <a:solidFill>
                  <a:schemeClr val="dk1"/>
                </a:solidFill>
                <a:latin typeface="Calibri"/>
                <a:ea typeface="Calibri"/>
                <a:cs typeface="Calibri"/>
                <a:sym typeface="Calibri"/>
              </a:rPr>
              <a:t>The total contribution margin for Ensign is $64,200.</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7" name="Shape 397"/>
        <p:cNvGrpSpPr/>
        <p:nvPr/>
      </p:nvGrpSpPr>
      <p:grpSpPr>
        <a:xfrm>
          <a:off x="0" y="0"/>
          <a:ext cx="0" cy="0"/>
          <a:chOff x="0" y="0"/>
          <a:chExt cx="0" cy="0"/>
        </a:xfrm>
      </p:grpSpPr>
      <p:sp>
        <p:nvSpPr>
          <p:cNvPr id="398" name="Google Shape;398;p20"/>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99" name="Google Shape;399;p2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sp>
        <p:nvSpPr>
          <p:cNvPr id="400" name="Google Shape;400;p20"/>
          <p:cNvSpPr/>
          <p:nvPr/>
        </p:nvSpPr>
        <p:spPr>
          <a:xfrm>
            <a:off x="8607914" y="952845"/>
            <a:ext cx="4128422"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01" name="Google Shape;401;p20"/>
          <p:cNvSpPr/>
          <p:nvPr/>
        </p:nvSpPr>
        <p:spPr>
          <a:xfrm>
            <a:off x="1181062" y="1285192"/>
            <a:ext cx="9345750"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02" name="Google Shape;402;p20"/>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403" name="Google Shape;403;p20"/>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404" name="Google Shape;404;p20"/>
          <p:cNvSpPr txBox="1"/>
          <p:nvPr/>
        </p:nvSpPr>
        <p:spPr>
          <a:xfrm>
            <a:off x="3429000" y="2587626"/>
            <a:ext cx="5334000" cy="1662113"/>
          </a:xfrm>
          <a:prstGeom prst="rect">
            <a:avLst/>
          </a:prstGeom>
          <a:solidFill>
            <a:schemeClr val="lt1"/>
          </a:solidFill>
          <a:ln cap="flat" cmpd="sng" w="76200">
            <a:solidFill>
              <a:srgbClr val="385623"/>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400">
                <a:solidFill>
                  <a:srgbClr val="548135"/>
                </a:solidFill>
                <a:latin typeface="Calibri"/>
                <a:ea typeface="Calibri"/>
                <a:cs typeface="Calibri"/>
                <a:sym typeface="Calibri"/>
              </a:rPr>
              <a:t>Determine the value of obtaining more of the constrained resource.</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8" name="Shape 408"/>
        <p:cNvGrpSpPr/>
        <p:nvPr/>
      </p:nvGrpSpPr>
      <p:grpSpPr>
        <a:xfrm>
          <a:off x="0" y="0"/>
          <a:ext cx="0" cy="0"/>
          <a:chOff x="0" y="0"/>
          <a:chExt cx="0" cy="0"/>
        </a:xfrm>
      </p:grpSpPr>
      <p:sp>
        <p:nvSpPr>
          <p:cNvPr id="409" name="Google Shape;409;p2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10" name="Google Shape;410;p21"/>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11" name="Google Shape;411;p21"/>
          <p:cNvSpPr txBox="1"/>
          <p:nvPr/>
        </p:nvSpPr>
        <p:spPr>
          <a:xfrm>
            <a:off x="1986138" y="437584"/>
            <a:ext cx="392777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Value of a Constrained Resource - Example</a:t>
            </a:r>
            <a:endParaRPr/>
          </a:p>
        </p:txBody>
      </p:sp>
      <p:sp>
        <p:nvSpPr>
          <p:cNvPr id="412" name="Google Shape;412;p21"/>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13" name="Google Shape;413;p21"/>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414" name="Google Shape;414;p21"/>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415" name="Google Shape;415;p21"/>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416" name="Google Shape;416;p21"/>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417" name="Google Shape;417;p21"/>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418" name="Google Shape;418;p21"/>
          <p:cNvSpPr txBox="1"/>
          <p:nvPr/>
        </p:nvSpPr>
        <p:spPr>
          <a:xfrm>
            <a:off x="2133600" y="274638"/>
            <a:ext cx="8077200" cy="1143000"/>
          </a:xfrm>
          <a:prstGeom prst="rect">
            <a:avLst/>
          </a:prstGeom>
          <a:noFill/>
          <a:ln>
            <a:noFill/>
          </a:ln>
        </p:spPr>
        <p:txBody>
          <a:bodyPr anchorCtr="0" anchor="ctr" bIns="44450" lIns="90475" spcFirstLastPara="1" rIns="90475" wrap="square" tIns="44450">
            <a:normAutofit fontScale="97500"/>
          </a:bodyPr>
          <a:lstStyle/>
          <a:p>
            <a:pPr indent="0" lvl="0" marL="0" marR="0" rtl="1" algn="ctr">
              <a:lnSpc>
                <a:spcPct val="90000"/>
              </a:lnSpc>
              <a:spcBef>
                <a:spcPts val="0"/>
              </a:spcBef>
              <a:spcAft>
                <a:spcPts val="0"/>
              </a:spcAft>
              <a:buClr>
                <a:schemeClr val="dk1"/>
              </a:buClr>
              <a:buSzPct val="100000"/>
              <a:buFont typeface="Calibri"/>
              <a:buNone/>
            </a:pPr>
            <a:r>
              <a:t/>
            </a:r>
            <a:endParaRPr sz="4400">
              <a:solidFill>
                <a:schemeClr val="dk1"/>
              </a:solidFill>
              <a:latin typeface="Calibri"/>
              <a:ea typeface="Calibri"/>
              <a:cs typeface="Calibri"/>
              <a:sym typeface="Calibri"/>
            </a:endParaRPr>
          </a:p>
        </p:txBody>
      </p:sp>
      <p:sp>
        <p:nvSpPr>
          <p:cNvPr id="419" name="Google Shape;419;p21"/>
          <p:cNvSpPr/>
          <p:nvPr/>
        </p:nvSpPr>
        <p:spPr>
          <a:xfrm>
            <a:off x="1981200" y="1600200"/>
            <a:ext cx="6248400" cy="2743200"/>
          </a:xfrm>
          <a:prstGeom prst="ellipse">
            <a:avLst/>
          </a:prstGeom>
          <a:solidFill>
            <a:srgbClr val="FBE4D4"/>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Arial"/>
                <a:ea typeface="Arial"/>
                <a:cs typeface="Arial"/>
                <a:sym typeface="Arial"/>
              </a:rPr>
              <a:t>Increasing the capacity of a constrained resource should lead to increased production and sales.  </a:t>
            </a:r>
            <a:endParaRPr b="1" sz="2800">
              <a:solidFill>
                <a:srgbClr val="FF0000"/>
              </a:solidFill>
              <a:latin typeface="Arial"/>
              <a:ea typeface="Arial"/>
              <a:cs typeface="Arial"/>
              <a:sym typeface="Arial"/>
            </a:endParaRPr>
          </a:p>
        </p:txBody>
      </p:sp>
      <p:sp>
        <p:nvSpPr>
          <p:cNvPr id="420" name="Google Shape;420;p21"/>
          <p:cNvSpPr/>
          <p:nvPr/>
        </p:nvSpPr>
        <p:spPr>
          <a:xfrm>
            <a:off x="4191000" y="4343400"/>
            <a:ext cx="6324600" cy="2209800"/>
          </a:xfrm>
          <a:prstGeom prst="ellipse">
            <a:avLst/>
          </a:prstGeom>
          <a:solidFill>
            <a:srgbClr val="FBE4D4"/>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Arial"/>
                <a:ea typeface="Arial"/>
                <a:cs typeface="Arial"/>
                <a:sym typeface="Arial"/>
              </a:rPr>
              <a:t>How much should Ensign be willing to pay for an additional minute of Machine A1 time?</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4" name="Shape 424"/>
        <p:cNvGrpSpPr/>
        <p:nvPr/>
      </p:nvGrpSpPr>
      <p:grpSpPr>
        <a:xfrm>
          <a:off x="0" y="0"/>
          <a:ext cx="0" cy="0"/>
          <a:chOff x="0" y="0"/>
          <a:chExt cx="0" cy="0"/>
        </a:xfrm>
      </p:grpSpPr>
      <p:sp>
        <p:nvSpPr>
          <p:cNvPr id="425" name="Google Shape;425;p22"/>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26" name="Google Shape;426;p22"/>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27" name="Google Shape;427;p22"/>
          <p:cNvSpPr txBox="1"/>
          <p:nvPr/>
        </p:nvSpPr>
        <p:spPr>
          <a:xfrm>
            <a:off x="1986138" y="437584"/>
            <a:ext cx="3902032"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Value of a Constrained Resource - Solution</a:t>
            </a:r>
            <a:endParaRPr/>
          </a:p>
        </p:txBody>
      </p:sp>
      <p:sp>
        <p:nvSpPr>
          <p:cNvPr id="428" name="Google Shape;428;p22"/>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29" name="Google Shape;429;p22"/>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430" name="Google Shape;430;p22"/>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431" name="Google Shape;431;p22"/>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432" name="Google Shape;432;p22"/>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433" name="Google Shape;433;p22"/>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434" name="Google Shape;434;p22"/>
          <p:cNvSpPr txBox="1"/>
          <p:nvPr/>
        </p:nvSpPr>
        <p:spPr>
          <a:xfrm>
            <a:off x="1538013" y="1823563"/>
            <a:ext cx="8961782" cy="4138530"/>
          </a:xfrm>
          <a:prstGeom prst="rect">
            <a:avLst/>
          </a:prstGeom>
          <a:noFill/>
          <a:ln>
            <a:noFill/>
          </a:ln>
        </p:spPr>
        <p:txBody>
          <a:bodyPr anchorCtr="0" anchor="t" bIns="44450" lIns="90475" spcFirstLastPara="1" rIns="90475" wrap="square" tIns="44450">
            <a:normAutofit/>
          </a:bodyPr>
          <a:lstStyle/>
          <a:p>
            <a:pPr indent="-228600" lvl="0" marL="228600" marR="0" rtl="0" algn="ctr">
              <a:lnSpc>
                <a:spcPct val="90000"/>
              </a:lnSpc>
              <a:spcBef>
                <a:spcPts val="0"/>
              </a:spcBef>
              <a:spcAft>
                <a:spcPts val="0"/>
              </a:spcAft>
              <a:buClr>
                <a:schemeClr val="dk1"/>
              </a:buClr>
              <a:buSzPts val="2800"/>
              <a:buFont typeface="Times"/>
              <a:buNone/>
            </a:pPr>
            <a:r>
              <a:rPr b="1" lang="en-US" sz="2800">
                <a:solidFill>
                  <a:schemeClr val="dk1"/>
                </a:solidFill>
                <a:latin typeface="Arial"/>
                <a:ea typeface="Arial"/>
                <a:cs typeface="Arial"/>
                <a:sym typeface="Arial"/>
              </a:rPr>
              <a:t> The additional machine time would be used to make more units of Product 1, which had a contribution margin per minute of $24. </a:t>
            </a:r>
            <a:endParaRPr/>
          </a:p>
        </p:txBody>
      </p:sp>
      <p:sp>
        <p:nvSpPr>
          <p:cNvPr id="435" name="Google Shape;435;p22"/>
          <p:cNvSpPr/>
          <p:nvPr/>
        </p:nvSpPr>
        <p:spPr>
          <a:xfrm>
            <a:off x="2335212" y="3327721"/>
            <a:ext cx="7673975" cy="2244725"/>
          </a:xfrm>
          <a:prstGeom prst="rect">
            <a:avLst/>
          </a:prstGeom>
          <a:solidFill>
            <a:srgbClr val="2E75B5"/>
          </a:solidFill>
          <a:ln cap="flat" cmpd="sng" w="12700">
            <a:solidFill>
              <a:srgbClr val="000000"/>
            </a:solidFill>
            <a:prstDash val="solid"/>
            <a:miter lim="800000"/>
            <a:headEnd len="sm" w="sm" type="none"/>
            <a:tailEnd len="sm" w="sm" type="none"/>
          </a:ln>
          <a:effectLst>
            <a:outerShdw rotWithShape="0" algn="ctr" dir="2700000" dist="35921">
              <a:srgbClr val="000000"/>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b="1" lang="en-US" sz="2800">
                <a:solidFill>
                  <a:schemeClr val="lt1"/>
                </a:solidFill>
                <a:latin typeface="Arial"/>
                <a:ea typeface="Arial"/>
                <a:cs typeface="Arial"/>
                <a:sym typeface="Arial"/>
              </a:rPr>
              <a:t>Ensign should be willing to pay up to $24 per minute.  This amount equals the contribution margin per minute of machine time that would be earned producing more units of Product 1</a:t>
            </a:r>
            <a:r>
              <a:rPr b="1" lang="en-US" sz="2800">
                <a:solidFill>
                  <a:srgbClr val="FFFFFF"/>
                </a:solidFill>
                <a:latin typeface="Arial"/>
                <a:ea typeface="Arial"/>
                <a:cs typeface="Arial"/>
                <a:sym typeface="Arial"/>
              </a:rPr>
              <a:t>.</a:t>
            </a:r>
            <a:endParaRPr/>
          </a:p>
        </p:txBody>
      </p:sp>
      <p:sp>
        <p:nvSpPr>
          <p:cNvPr id="436" name="Google Shape;436;p22"/>
          <p:cNvSpPr txBox="1"/>
          <p:nvPr/>
        </p:nvSpPr>
        <p:spPr>
          <a:xfrm>
            <a:off x="2133600" y="274638"/>
            <a:ext cx="8077200" cy="1143000"/>
          </a:xfrm>
          <a:prstGeom prst="rect">
            <a:avLst/>
          </a:prstGeom>
          <a:noFill/>
          <a:ln>
            <a:noFill/>
          </a:ln>
        </p:spPr>
        <p:txBody>
          <a:bodyPr anchorCtr="0" anchor="ctr" bIns="44450" lIns="90475" spcFirstLastPara="1" rIns="90475" wrap="square" tIns="44450">
            <a:normAutofit fontScale="97500"/>
          </a:bodyPr>
          <a:lstStyle/>
          <a:p>
            <a:pPr indent="0" lvl="0" marL="0" marR="0" rtl="1" algn="ctr">
              <a:lnSpc>
                <a:spcPct val="90000"/>
              </a:lnSpc>
              <a:spcBef>
                <a:spcPts val="0"/>
              </a:spcBef>
              <a:spcAft>
                <a:spcPts val="0"/>
              </a:spcAft>
              <a:buClr>
                <a:schemeClr val="dk1"/>
              </a:buClr>
              <a:buSzPct val="100000"/>
              <a:buFont typeface="Calibri"/>
              <a:buNone/>
            </a:pPr>
            <a:r>
              <a:t/>
            </a:r>
            <a:endParaRPr sz="4400">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0" name="Shape 440"/>
        <p:cNvGrpSpPr/>
        <p:nvPr/>
      </p:nvGrpSpPr>
      <p:grpSpPr>
        <a:xfrm>
          <a:off x="0" y="0"/>
          <a:ext cx="0" cy="0"/>
          <a:chOff x="0" y="0"/>
          <a:chExt cx="0" cy="0"/>
        </a:xfrm>
      </p:grpSpPr>
      <p:sp>
        <p:nvSpPr>
          <p:cNvPr id="441" name="Google Shape;441;p23"/>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42" name="Google Shape;442;p23"/>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43" name="Google Shape;443;p23"/>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Concept Check 3</a:t>
            </a:r>
            <a:endParaRPr b="1" sz="2800">
              <a:solidFill>
                <a:schemeClr val="lt1"/>
              </a:solidFill>
              <a:latin typeface="Calibri"/>
              <a:ea typeface="Calibri"/>
              <a:cs typeface="Calibri"/>
              <a:sym typeface="Calibri"/>
            </a:endParaRPr>
          </a:p>
        </p:txBody>
      </p:sp>
      <p:sp>
        <p:nvSpPr>
          <p:cNvPr id="444" name="Google Shape;444;p23"/>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45" name="Google Shape;445;p23"/>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446" name="Google Shape;446;p23"/>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447" name="Google Shape;447;p23"/>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448" name="Google Shape;448;p23"/>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pic>
        <p:nvPicPr>
          <p:cNvPr id="449" name="Google Shape;449;p23"/>
          <p:cNvPicPr preferRelativeResize="0"/>
          <p:nvPr/>
        </p:nvPicPr>
        <p:blipFill rotWithShape="1">
          <a:blip r:embed="rId6">
            <a:alphaModFix/>
          </a:blip>
          <a:srcRect b="0" l="0" r="0" t="0"/>
          <a:stretch/>
        </p:blipFill>
        <p:spPr>
          <a:xfrm>
            <a:off x="9175057" y="248508"/>
            <a:ext cx="2649477" cy="1166001"/>
          </a:xfrm>
          <a:prstGeom prst="rect">
            <a:avLst/>
          </a:prstGeom>
          <a:noFill/>
          <a:ln>
            <a:noFill/>
          </a:ln>
        </p:spPr>
      </p:pic>
      <p:sp>
        <p:nvSpPr>
          <p:cNvPr id="450" name="Google Shape;450;p23"/>
          <p:cNvSpPr txBox="1"/>
          <p:nvPr/>
        </p:nvSpPr>
        <p:spPr>
          <a:xfrm>
            <a:off x="838200" y="365125"/>
            <a:ext cx="10515600" cy="1325563"/>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sp>
        <p:nvSpPr>
          <p:cNvPr id="451" name="Google Shape;451;p23"/>
          <p:cNvSpPr txBox="1"/>
          <p:nvPr/>
        </p:nvSpPr>
        <p:spPr>
          <a:xfrm>
            <a:off x="2053874" y="1142854"/>
            <a:ext cx="8153400" cy="5257800"/>
          </a:xfrm>
          <a:prstGeom prst="rect">
            <a:avLst/>
          </a:prstGeom>
          <a:solidFill>
            <a:srgbClr val="FBE4D4"/>
          </a:solidFill>
          <a:ln cap="flat" cmpd="sng" w="12675">
            <a:solidFill>
              <a:srgbClr val="000000"/>
            </a:solidFill>
            <a:prstDash val="solid"/>
            <a:miter lim="800000"/>
            <a:headEnd len="sm" w="sm" type="none"/>
            <a:tailEnd len="sm" w="sm" type="none"/>
          </a:ln>
        </p:spPr>
        <p:txBody>
          <a:bodyPr anchorCtr="0" anchor="t" bIns="44450" lIns="90475" spcFirstLastPara="1" rIns="90475" wrap="square" tIns="44450">
            <a:noAutofit/>
          </a:bodyPr>
          <a:lstStyle/>
          <a:p>
            <a:pPr indent="-273050" lvl="0" marL="273050" marR="0" rtl="0" algn="l">
              <a:spcBef>
                <a:spcPts val="0"/>
              </a:spcBef>
              <a:spcAft>
                <a:spcPts val="0"/>
              </a:spcAft>
              <a:buNone/>
            </a:pPr>
            <a:r>
              <a:rPr b="1" lang="en-US" sz="2600">
                <a:solidFill>
                  <a:schemeClr val="dk2"/>
                </a:solidFill>
                <a:latin typeface="Arial"/>
                <a:ea typeface="Arial"/>
                <a:cs typeface="Arial"/>
                <a:sym typeface="Arial"/>
              </a:rPr>
              <a:t> 	Colonial Heritage makes reproduction colonial furniture from select hardwoods.</a:t>
            </a:r>
            <a:br>
              <a:rPr b="1" lang="en-US" sz="2600">
                <a:solidFill>
                  <a:schemeClr val="dk2"/>
                </a:solidFill>
                <a:latin typeface="Arial"/>
                <a:ea typeface="Arial"/>
                <a:cs typeface="Arial"/>
                <a:sym typeface="Arial"/>
              </a:rPr>
            </a:br>
            <a:endParaRPr b="1" sz="2600">
              <a:solidFill>
                <a:schemeClr val="dk2"/>
              </a:solidFill>
              <a:latin typeface="Arial"/>
              <a:ea typeface="Arial"/>
              <a:cs typeface="Arial"/>
              <a:sym typeface="Arial"/>
            </a:endParaRPr>
          </a:p>
          <a:p>
            <a:pPr indent="-273050" lvl="0" marL="273050" marR="0" rtl="0" algn="l">
              <a:spcBef>
                <a:spcPts val="600"/>
              </a:spcBef>
              <a:spcAft>
                <a:spcPts val="0"/>
              </a:spcAft>
              <a:buNone/>
            </a:pPr>
            <a:r>
              <a:t/>
            </a:r>
            <a:endParaRPr b="1" sz="2200">
              <a:solidFill>
                <a:schemeClr val="dk2"/>
              </a:solidFill>
              <a:latin typeface="Arial"/>
              <a:ea typeface="Arial"/>
              <a:cs typeface="Arial"/>
              <a:sym typeface="Arial"/>
            </a:endParaRPr>
          </a:p>
          <a:p>
            <a:pPr indent="-273050" lvl="0" marL="273050" marR="0" rtl="0" algn="l">
              <a:spcBef>
                <a:spcPts val="600"/>
              </a:spcBef>
              <a:spcAft>
                <a:spcPts val="0"/>
              </a:spcAft>
              <a:buNone/>
            </a:pPr>
            <a:r>
              <a:t/>
            </a:r>
            <a:endParaRPr b="1" sz="2200">
              <a:solidFill>
                <a:schemeClr val="dk2"/>
              </a:solidFill>
              <a:latin typeface="Arial"/>
              <a:ea typeface="Arial"/>
              <a:cs typeface="Arial"/>
              <a:sym typeface="Arial"/>
            </a:endParaRPr>
          </a:p>
          <a:p>
            <a:pPr indent="-273049" lvl="1" marL="547688" marR="0" rtl="0" algn="l">
              <a:spcBef>
                <a:spcPts val="500"/>
              </a:spcBef>
              <a:spcAft>
                <a:spcPts val="0"/>
              </a:spcAft>
              <a:buNone/>
            </a:pPr>
            <a:r>
              <a:t/>
            </a:r>
            <a:endParaRPr b="1" i="0" sz="2300" u="none" cap="none" strike="noStrike">
              <a:solidFill>
                <a:schemeClr val="dk2"/>
              </a:solidFill>
              <a:latin typeface="Arial"/>
              <a:ea typeface="Arial"/>
              <a:cs typeface="Arial"/>
              <a:sym typeface="Arial"/>
            </a:endParaRPr>
          </a:p>
          <a:p>
            <a:pPr indent="-273049" lvl="1" marL="547688" marR="0" rtl="0" algn="l">
              <a:spcBef>
                <a:spcPts val="500"/>
              </a:spcBef>
              <a:spcAft>
                <a:spcPts val="0"/>
              </a:spcAft>
              <a:buNone/>
            </a:pPr>
            <a:r>
              <a:t/>
            </a:r>
            <a:endParaRPr b="1" i="0" sz="2000" u="none" cap="none" strike="noStrike">
              <a:solidFill>
                <a:schemeClr val="dk2"/>
              </a:solidFill>
              <a:latin typeface="Arial"/>
              <a:ea typeface="Arial"/>
              <a:cs typeface="Arial"/>
              <a:sym typeface="Arial"/>
            </a:endParaRPr>
          </a:p>
          <a:p>
            <a:pPr indent="-273050" lvl="0" marL="273050" marR="0" rtl="0" algn="l">
              <a:spcBef>
                <a:spcPts val="600"/>
              </a:spcBef>
              <a:spcAft>
                <a:spcPts val="0"/>
              </a:spcAft>
              <a:buNone/>
            </a:pPr>
            <a:r>
              <a:rPr b="1" lang="en-US" sz="2200">
                <a:solidFill>
                  <a:schemeClr val="dk2"/>
                </a:solidFill>
                <a:latin typeface="Arial"/>
                <a:ea typeface="Arial"/>
                <a:cs typeface="Arial"/>
                <a:sym typeface="Arial"/>
              </a:rPr>
              <a:t>	</a:t>
            </a:r>
            <a:r>
              <a:rPr b="1" lang="en-US" sz="2600">
                <a:solidFill>
                  <a:schemeClr val="dk2"/>
                </a:solidFill>
                <a:latin typeface="Arial"/>
                <a:ea typeface="Arial"/>
                <a:cs typeface="Arial"/>
                <a:sym typeface="Arial"/>
              </a:rPr>
              <a:t>The company’s supplier of hardwood will only be able to supply 2,000 board feet this month. Is this enough hardwood to satisfy demand?</a:t>
            </a:r>
            <a:endParaRPr/>
          </a:p>
          <a:p>
            <a:pPr indent="-273049" lvl="1" marL="547688" marR="0" rtl="0" algn="l">
              <a:spcBef>
                <a:spcPts val="500"/>
              </a:spcBef>
              <a:spcAft>
                <a:spcPts val="0"/>
              </a:spcAft>
              <a:buNone/>
            </a:pPr>
            <a:r>
              <a:rPr b="1" i="0" lang="en-US" sz="2300" u="none" cap="none" strike="noStrike">
                <a:solidFill>
                  <a:srgbClr val="323F4F"/>
                </a:solidFill>
                <a:latin typeface="Arial"/>
                <a:ea typeface="Arial"/>
                <a:cs typeface="Arial"/>
                <a:sym typeface="Arial"/>
              </a:rPr>
              <a:t>a. Yes</a:t>
            </a:r>
            <a:endParaRPr/>
          </a:p>
          <a:p>
            <a:pPr indent="-273049" lvl="1" marL="547688" marR="0" rtl="0" algn="l">
              <a:spcBef>
                <a:spcPts val="500"/>
              </a:spcBef>
              <a:spcAft>
                <a:spcPts val="0"/>
              </a:spcAft>
              <a:buNone/>
            </a:pPr>
            <a:r>
              <a:rPr b="1" i="0" lang="en-US" sz="2300" u="none" cap="none" strike="noStrike">
                <a:solidFill>
                  <a:srgbClr val="323F4F"/>
                </a:solidFill>
                <a:latin typeface="Arial"/>
                <a:ea typeface="Arial"/>
                <a:cs typeface="Arial"/>
                <a:sym typeface="Arial"/>
              </a:rPr>
              <a:t>b. No</a:t>
            </a:r>
            <a:endParaRPr/>
          </a:p>
        </p:txBody>
      </p:sp>
      <p:graphicFrame>
        <p:nvGraphicFramePr>
          <p:cNvPr id="452" name="Google Shape;452;p23"/>
          <p:cNvGraphicFramePr/>
          <p:nvPr/>
        </p:nvGraphicFramePr>
        <p:xfrm>
          <a:off x="3352800" y="2487614"/>
          <a:ext cx="5486400" cy="1779587"/>
        </p:xfrm>
        <a:graphic>
          <a:graphicData uri="http://schemas.openxmlformats.org/presentationml/2006/ole">
            <mc:AlternateContent>
              <mc:Choice Requires="v">
                <p:oleObj r:id="rId7" imgH="1779587" imgW="5486400" progId="Word.Document.8" spid="_x0000_s1">
                  <p:embed/>
                </p:oleObj>
              </mc:Choice>
              <mc:Fallback>
                <p:oleObj r:id="rId8" imgH="1779587" imgW="5486400" progId="Word.Document.8">
                  <p:embed/>
                  <p:pic>
                    <p:nvPicPr>
                      <p:cNvPr id="452" name="Google Shape;452;p23"/>
                      <p:cNvPicPr preferRelativeResize="0"/>
                      <p:nvPr/>
                    </p:nvPicPr>
                    <p:blipFill rotWithShape="1">
                      <a:blip r:embed="rId9">
                        <a:alphaModFix/>
                      </a:blip>
                      <a:srcRect b="0" l="0" r="0" t="0"/>
                      <a:stretch/>
                    </p:blipFill>
                    <p:spPr>
                      <a:xfrm>
                        <a:off x="3352800" y="2487614"/>
                        <a:ext cx="5486400" cy="1779587"/>
                      </a:xfrm>
                      <a:prstGeom prst="rect">
                        <a:avLst/>
                      </a:prstGeom>
                      <a:solidFill>
                        <a:srgbClr val="FFFFFF"/>
                      </a:solidFill>
                      <a:ln cap="flat" cmpd="sng" w="9525">
                        <a:solidFill>
                          <a:srgbClr val="000000"/>
                        </a:solidFill>
                        <a:prstDash val="solid"/>
                        <a:miter lim="800000"/>
                        <a:headEnd len="sm" w="sm" type="none"/>
                        <a:tailEnd len="sm" w="sm" type="none"/>
                      </a:ln>
                    </p:spPr>
                  </p:pic>
                </p:oleObj>
              </mc:Fallback>
            </mc:AlternateContent>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6" name="Shape 456"/>
        <p:cNvGrpSpPr/>
        <p:nvPr/>
      </p:nvGrpSpPr>
      <p:grpSpPr>
        <a:xfrm>
          <a:off x="0" y="0"/>
          <a:ext cx="0" cy="0"/>
          <a:chOff x="0" y="0"/>
          <a:chExt cx="0" cy="0"/>
        </a:xfrm>
      </p:grpSpPr>
      <p:sp>
        <p:nvSpPr>
          <p:cNvPr id="457" name="Google Shape;457;p24"/>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58" name="Google Shape;458;p24"/>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59" name="Google Shape;459;p24"/>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Concept Check 3a</a:t>
            </a:r>
            <a:endParaRPr b="1" sz="2800">
              <a:solidFill>
                <a:schemeClr val="lt1"/>
              </a:solidFill>
              <a:latin typeface="Calibri"/>
              <a:ea typeface="Calibri"/>
              <a:cs typeface="Calibri"/>
              <a:sym typeface="Calibri"/>
            </a:endParaRPr>
          </a:p>
        </p:txBody>
      </p:sp>
      <p:sp>
        <p:nvSpPr>
          <p:cNvPr id="460" name="Google Shape;460;p24"/>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61" name="Google Shape;461;p24"/>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462" name="Google Shape;462;p24"/>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463" name="Google Shape;463;p24"/>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464" name="Google Shape;464;p24"/>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pic>
        <p:nvPicPr>
          <p:cNvPr id="465" name="Google Shape;465;p24"/>
          <p:cNvPicPr preferRelativeResize="0"/>
          <p:nvPr/>
        </p:nvPicPr>
        <p:blipFill rotWithShape="1">
          <a:blip r:embed="rId6">
            <a:alphaModFix/>
          </a:blip>
          <a:srcRect b="0" l="0" r="0" t="0"/>
          <a:stretch/>
        </p:blipFill>
        <p:spPr>
          <a:xfrm>
            <a:off x="9175057" y="248508"/>
            <a:ext cx="2649477" cy="1166001"/>
          </a:xfrm>
          <a:prstGeom prst="rect">
            <a:avLst/>
          </a:prstGeom>
          <a:noFill/>
          <a:ln>
            <a:noFill/>
          </a:ln>
        </p:spPr>
      </p:pic>
      <p:sp>
        <p:nvSpPr>
          <p:cNvPr id="466" name="Google Shape;466;p24"/>
          <p:cNvSpPr txBox="1"/>
          <p:nvPr/>
        </p:nvSpPr>
        <p:spPr>
          <a:xfrm>
            <a:off x="838200" y="365125"/>
            <a:ext cx="10515600" cy="1325563"/>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sp>
        <p:nvSpPr>
          <p:cNvPr id="467" name="Google Shape;467;p24"/>
          <p:cNvSpPr txBox="1"/>
          <p:nvPr/>
        </p:nvSpPr>
        <p:spPr>
          <a:xfrm>
            <a:off x="2043460" y="1067856"/>
            <a:ext cx="8153400" cy="5257800"/>
          </a:xfrm>
          <a:prstGeom prst="rect">
            <a:avLst/>
          </a:prstGeom>
          <a:solidFill>
            <a:srgbClr val="FBE4D4"/>
          </a:solidFill>
          <a:ln cap="flat" cmpd="sng" w="12675">
            <a:solidFill>
              <a:srgbClr val="000000"/>
            </a:solidFill>
            <a:prstDash val="solid"/>
            <a:miter lim="800000"/>
            <a:headEnd len="sm" w="sm" type="none"/>
            <a:tailEnd len="sm" w="sm" type="none"/>
          </a:ln>
        </p:spPr>
        <p:txBody>
          <a:bodyPr anchorCtr="0" anchor="t" bIns="44450" lIns="90475" spcFirstLastPara="1" rIns="90475" wrap="square" tIns="44450">
            <a:noAutofit/>
          </a:bodyPr>
          <a:lstStyle/>
          <a:p>
            <a:pPr indent="-273050" lvl="0" marL="273050" marR="0" rtl="0" algn="l">
              <a:spcBef>
                <a:spcPts val="0"/>
              </a:spcBef>
              <a:spcAft>
                <a:spcPts val="0"/>
              </a:spcAft>
              <a:buNone/>
            </a:pPr>
            <a:r>
              <a:rPr b="1" lang="en-US" sz="2600">
                <a:solidFill>
                  <a:schemeClr val="dk2"/>
                </a:solidFill>
                <a:latin typeface="Arial"/>
                <a:ea typeface="Arial"/>
                <a:cs typeface="Arial"/>
                <a:sym typeface="Arial"/>
              </a:rPr>
              <a:t> 	Colonial Heritage makes reproduction colonial furniture from select hardwoods.</a:t>
            </a:r>
            <a:br>
              <a:rPr b="1" lang="en-US" sz="2600">
                <a:solidFill>
                  <a:schemeClr val="dk2"/>
                </a:solidFill>
                <a:latin typeface="Arial"/>
                <a:ea typeface="Arial"/>
                <a:cs typeface="Arial"/>
                <a:sym typeface="Arial"/>
              </a:rPr>
            </a:br>
            <a:endParaRPr b="1" sz="2600">
              <a:solidFill>
                <a:schemeClr val="dk2"/>
              </a:solidFill>
              <a:latin typeface="Arial"/>
              <a:ea typeface="Arial"/>
              <a:cs typeface="Arial"/>
              <a:sym typeface="Arial"/>
            </a:endParaRPr>
          </a:p>
          <a:p>
            <a:pPr indent="-273050" lvl="0" marL="273050" marR="0" rtl="0" algn="l">
              <a:spcBef>
                <a:spcPts val="600"/>
              </a:spcBef>
              <a:spcAft>
                <a:spcPts val="0"/>
              </a:spcAft>
              <a:buNone/>
            </a:pPr>
            <a:r>
              <a:t/>
            </a:r>
            <a:endParaRPr b="1" sz="2200">
              <a:solidFill>
                <a:schemeClr val="dk2"/>
              </a:solidFill>
              <a:latin typeface="Arial"/>
              <a:ea typeface="Arial"/>
              <a:cs typeface="Arial"/>
              <a:sym typeface="Arial"/>
            </a:endParaRPr>
          </a:p>
          <a:p>
            <a:pPr indent="-273050" lvl="0" marL="273050" marR="0" rtl="0" algn="l">
              <a:spcBef>
                <a:spcPts val="600"/>
              </a:spcBef>
              <a:spcAft>
                <a:spcPts val="0"/>
              </a:spcAft>
              <a:buNone/>
            </a:pPr>
            <a:r>
              <a:t/>
            </a:r>
            <a:endParaRPr b="1" sz="2200">
              <a:solidFill>
                <a:schemeClr val="dk2"/>
              </a:solidFill>
              <a:latin typeface="Arial"/>
              <a:ea typeface="Arial"/>
              <a:cs typeface="Arial"/>
              <a:sym typeface="Arial"/>
            </a:endParaRPr>
          </a:p>
          <a:p>
            <a:pPr indent="-273049" lvl="1" marL="547688" marR="0" rtl="0" algn="l">
              <a:spcBef>
                <a:spcPts val="500"/>
              </a:spcBef>
              <a:spcAft>
                <a:spcPts val="0"/>
              </a:spcAft>
              <a:buNone/>
            </a:pPr>
            <a:r>
              <a:t/>
            </a:r>
            <a:endParaRPr b="1" i="0" sz="2300" u="none" cap="none" strike="noStrike">
              <a:solidFill>
                <a:schemeClr val="dk2"/>
              </a:solidFill>
              <a:latin typeface="Arial"/>
              <a:ea typeface="Arial"/>
              <a:cs typeface="Arial"/>
              <a:sym typeface="Arial"/>
            </a:endParaRPr>
          </a:p>
          <a:p>
            <a:pPr indent="-273049" lvl="1" marL="547688" marR="0" rtl="0" algn="l">
              <a:spcBef>
                <a:spcPts val="500"/>
              </a:spcBef>
              <a:spcAft>
                <a:spcPts val="0"/>
              </a:spcAft>
              <a:buNone/>
            </a:pPr>
            <a:r>
              <a:t/>
            </a:r>
            <a:endParaRPr b="1" i="0" sz="2000" u="none" cap="none" strike="noStrike">
              <a:solidFill>
                <a:schemeClr val="dk2"/>
              </a:solidFill>
              <a:latin typeface="Arial"/>
              <a:ea typeface="Arial"/>
              <a:cs typeface="Arial"/>
              <a:sym typeface="Arial"/>
            </a:endParaRPr>
          </a:p>
          <a:p>
            <a:pPr indent="-273050" lvl="0" marL="273050" marR="0" rtl="0" algn="l">
              <a:spcBef>
                <a:spcPts val="600"/>
              </a:spcBef>
              <a:spcAft>
                <a:spcPts val="0"/>
              </a:spcAft>
              <a:buNone/>
            </a:pPr>
            <a:r>
              <a:rPr b="1" lang="en-US" sz="2200">
                <a:solidFill>
                  <a:schemeClr val="dk2"/>
                </a:solidFill>
                <a:latin typeface="Arial"/>
                <a:ea typeface="Arial"/>
                <a:cs typeface="Arial"/>
                <a:sym typeface="Arial"/>
              </a:rPr>
              <a:t>	</a:t>
            </a:r>
            <a:r>
              <a:rPr b="1" lang="en-US" sz="2600">
                <a:solidFill>
                  <a:schemeClr val="dk2"/>
                </a:solidFill>
                <a:latin typeface="Arial"/>
                <a:ea typeface="Arial"/>
                <a:cs typeface="Arial"/>
                <a:sym typeface="Arial"/>
              </a:rPr>
              <a:t>The company’s supplier of hardwood will only be able to supply 2,000 board feet this month. Is this enough hardwood to satisfy demand?</a:t>
            </a:r>
            <a:endParaRPr/>
          </a:p>
          <a:p>
            <a:pPr indent="-273049" lvl="1" marL="547688" marR="0" rtl="0" algn="l">
              <a:spcBef>
                <a:spcPts val="500"/>
              </a:spcBef>
              <a:spcAft>
                <a:spcPts val="0"/>
              </a:spcAft>
              <a:buNone/>
            </a:pPr>
            <a:r>
              <a:rPr b="1" i="0" lang="en-US" sz="2300" u="none" cap="none" strike="noStrike">
                <a:solidFill>
                  <a:srgbClr val="ACB8CA"/>
                </a:solidFill>
                <a:latin typeface="Arial"/>
                <a:ea typeface="Arial"/>
                <a:cs typeface="Arial"/>
                <a:sym typeface="Arial"/>
              </a:rPr>
              <a:t>a. Yes</a:t>
            </a:r>
            <a:endParaRPr/>
          </a:p>
          <a:p>
            <a:pPr indent="-273049" lvl="1" marL="547688" marR="0" rtl="0" algn="l">
              <a:spcBef>
                <a:spcPts val="500"/>
              </a:spcBef>
              <a:spcAft>
                <a:spcPts val="0"/>
              </a:spcAft>
              <a:buNone/>
            </a:pPr>
            <a:r>
              <a:rPr b="1" i="0" lang="en-US" sz="2300" u="none" cap="none" strike="noStrike">
                <a:solidFill>
                  <a:schemeClr val="dk2"/>
                </a:solidFill>
                <a:latin typeface="Arial"/>
                <a:ea typeface="Arial"/>
                <a:cs typeface="Arial"/>
                <a:sym typeface="Arial"/>
              </a:rPr>
              <a:t>b. No</a:t>
            </a:r>
            <a:endParaRPr/>
          </a:p>
        </p:txBody>
      </p:sp>
      <p:graphicFrame>
        <p:nvGraphicFramePr>
          <p:cNvPr id="468" name="Google Shape;468;p24"/>
          <p:cNvGraphicFramePr/>
          <p:nvPr/>
        </p:nvGraphicFramePr>
        <p:xfrm>
          <a:off x="3352800" y="2487614"/>
          <a:ext cx="5486400" cy="1779587"/>
        </p:xfrm>
        <a:graphic>
          <a:graphicData uri="http://schemas.openxmlformats.org/presentationml/2006/ole">
            <mc:AlternateContent>
              <mc:Choice Requires="v">
                <p:oleObj r:id="rId7" imgH="1779587" imgW="5486400" progId="Word.Document.8" spid="_x0000_s1">
                  <p:embed/>
                </p:oleObj>
              </mc:Choice>
              <mc:Fallback>
                <p:oleObj r:id="rId8" imgH="1779587" imgW="5486400" progId="Word.Document.8">
                  <p:embed/>
                  <p:pic>
                    <p:nvPicPr>
                      <p:cNvPr id="468" name="Google Shape;468;p24"/>
                      <p:cNvPicPr preferRelativeResize="0"/>
                      <p:nvPr/>
                    </p:nvPicPr>
                    <p:blipFill rotWithShape="1">
                      <a:blip r:embed="rId9">
                        <a:alphaModFix/>
                      </a:blip>
                      <a:srcRect b="0" l="0" r="0" t="0"/>
                      <a:stretch/>
                    </p:blipFill>
                    <p:spPr>
                      <a:xfrm>
                        <a:off x="3352800" y="2487614"/>
                        <a:ext cx="5486400" cy="1779587"/>
                      </a:xfrm>
                      <a:prstGeom prst="rect">
                        <a:avLst/>
                      </a:prstGeom>
                      <a:solidFill>
                        <a:srgbClr val="FFFFFF"/>
                      </a:solidFill>
                      <a:ln cap="flat" cmpd="sng" w="9525">
                        <a:solidFill>
                          <a:srgbClr val="000000"/>
                        </a:solidFill>
                        <a:prstDash val="solid"/>
                        <a:miter lim="800000"/>
                        <a:headEnd len="sm" w="sm" type="none"/>
                        <a:tailEnd len="sm" w="sm" type="none"/>
                      </a:ln>
                    </p:spPr>
                  </p:pic>
                </p:oleObj>
              </mc:Fallback>
            </mc:AlternateContent>
          </a:graphicData>
        </a:graphic>
      </p:graphicFrame>
      <p:sp>
        <p:nvSpPr>
          <p:cNvPr id="469" name="Google Shape;469;p24"/>
          <p:cNvSpPr txBox="1"/>
          <p:nvPr/>
        </p:nvSpPr>
        <p:spPr>
          <a:xfrm>
            <a:off x="3648997" y="5405920"/>
            <a:ext cx="5867400" cy="466725"/>
          </a:xfrm>
          <a:prstGeom prst="rect">
            <a:avLst/>
          </a:prstGeom>
          <a:solidFill>
            <a:schemeClr val="accent1"/>
          </a:solidFill>
          <a:ln cap="flat" cmpd="sng" w="9525">
            <a:solidFill>
              <a:srgbClr val="000000"/>
            </a:solidFill>
            <a:prstDash val="solid"/>
            <a:miter lim="800000"/>
            <a:headEnd len="sm" w="sm" type="none"/>
            <a:tailEnd len="sm" w="sm" type="none"/>
          </a:ln>
          <a:effectLst>
            <a:outerShdw rotWithShape="0" algn="ctr" dir="2700000" dist="35921">
              <a:srgbClr val="000000"/>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FFFF"/>
                </a:solidFill>
                <a:latin typeface="Arial"/>
                <a:ea typeface="Arial"/>
                <a:cs typeface="Arial"/>
                <a:sym typeface="Arial"/>
              </a:rPr>
              <a:t>(2 × 600) + (10 × 100 ) = 2,200 &gt; 2,000</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3" name="Shape 473"/>
        <p:cNvGrpSpPr/>
        <p:nvPr/>
      </p:nvGrpSpPr>
      <p:grpSpPr>
        <a:xfrm>
          <a:off x="0" y="0"/>
          <a:ext cx="0" cy="0"/>
          <a:chOff x="0" y="0"/>
          <a:chExt cx="0" cy="0"/>
        </a:xfrm>
      </p:grpSpPr>
      <p:sp>
        <p:nvSpPr>
          <p:cNvPr id="474" name="Google Shape;474;p2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75" name="Google Shape;475;p25"/>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76" name="Google Shape;476;p25"/>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Concept Check 4</a:t>
            </a:r>
            <a:endParaRPr b="1" sz="2800">
              <a:solidFill>
                <a:schemeClr val="lt1"/>
              </a:solidFill>
              <a:latin typeface="Calibri"/>
              <a:ea typeface="Calibri"/>
              <a:cs typeface="Calibri"/>
              <a:sym typeface="Calibri"/>
            </a:endParaRPr>
          </a:p>
        </p:txBody>
      </p:sp>
      <p:sp>
        <p:nvSpPr>
          <p:cNvPr id="477" name="Google Shape;477;p25"/>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78" name="Google Shape;478;p25"/>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479" name="Google Shape;479;p25"/>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480" name="Google Shape;480;p25"/>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481" name="Google Shape;481;p25"/>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pic>
        <p:nvPicPr>
          <p:cNvPr id="482" name="Google Shape;482;p25"/>
          <p:cNvPicPr preferRelativeResize="0"/>
          <p:nvPr/>
        </p:nvPicPr>
        <p:blipFill rotWithShape="1">
          <a:blip r:embed="rId6">
            <a:alphaModFix/>
          </a:blip>
          <a:srcRect b="0" l="0" r="0" t="0"/>
          <a:stretch/>
        </p:blipFill>
        <p:spPr>
          <a:xfrm>
            <a:off x="9175057" y="248508"/>
            <a:ext cx="2649477" cy="1166001"/>
          </a:xfrm>
          <a:prstGeom prst="rect">
            <a:avLst/>
          </a:prstGeom>
          <a:noFill/>
          <a:ln>
            <a:noFill/>
          </a:ln>
        </p:spPr>
      </p:pic>
      <p:sp>
        <p:nvSpPr>
          <p:cNvPr id="483" name="Google Shape;483;p25"/>
          <p:cNvSpPr txBox="1"/>
          <p:nvPr/>
        </p:nvSpPr>
        <p:spPr>
          <a:xfrm>
            <a:off x="2286000" y="274638"/>
            <a:ext cx="8172450" cy="1143000"/>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sp>
        <p:nvSpPr>
          <p:cNvPr id="484" name="Google Shape;484;p25"/>
          <p:cNvSpPr txBox="1"/>
          <p:nvPr/>
        </p:nvSpPr>
        <p:spPr>
          <a:xfrm>
            <a:off x="1986138" y="1143659"/>
            <a:ext cx="8153400" cy="5029200"/>
          </a:xfrm>
          <a:prstGeom prst="rect">
            <a:avLst/>
          </a:prstGeom>
          <a:solidFill>
            <a:srgbClr val="CCECFF"/>
          </a:solidFill>
          <a:ln cap="flat" cmpd="sng" w="12675">
            <a:solidFill>
              <a:srgbClr val="000000"/>
            </a:solidFill>
            <a:prstDash val="solid"/>
            <a:miter lim="800000"/>
            <a:headEnd len="sm" w="sm" type="none"/>
            <a:tailEnd len="sm" w="sm" type="none"/>
          </a:ln>
        </p:spPr>
        <p:txBody>
          <a:bodyPr anchorCtr="0" anchor="t" bIns="44450" lIns="90475" spcFirstLastPara="1" rIns="90475" wrap="square" tIns="44450">
            <a:noAutofit/>
          </a:bodyPr>
          <a:lstStyle/>
          <a:p>
            <a:pPr indent="-273050" lvl="0" marL="273050" marR="0" rtl="0" algn="l">
              <a:lnSpc>
                <a:spcPct val="90000"/>
              </a:lnSpc>
              <a:spcBef>
                <a:spcPts val="0"/>
              </a:spcBef>
              <a:spcAft>
                <a:spcPts val="0"/>
              </a:spcAft>
              <a:buNone/>
            </a:pPr>
            <a:r>
              <a:rPr b="1" lang="en-US" sz="2600">
                <a:solidFill>
                  <a:schemeClr val="dk1"/>
                </a:solidFill>
                <a:latin typeface="Calibri"/>
                <a:ea typeface="Calibri"/>
                <a:cs typeface="Calibri"/>
                <a:sym typeface="Calibri"/>
              </a:rPr>
              <a:t> </a:t>
            </a:r>
            <a:endParaRPr/>
          </a:p>
          <a:p>
            <a:pPr indent="-273050" lvl="0" marL="273050" marR="0" rtl="0" algn="l">
              <a:lnSpc>
                <a:spcPct val="90000"/>
              </a:lnSpc>
              <a:spcBef>
                <a:spcPts val="600"/>
              </a:spcBef>
              <a:spcAft>
                <a:spcPts val="0"/>
              </a:spcAft>
              <a:buNone/>
            </a:pPr>
            <a:r>
              <a:t/>
            </a:r>
            <a:endParaRPr b="1" sz="2600">
              <a:solidFill>
                <a:schemeClr val="dk1"/>
              </a:solidFill>
              <a:latin typeface="Calibri"/>
              <a:ea typeface="Calibri"/>
              <a:cs typeface="Calibri"/>
              <a:sym typeface="Calibri"/>
            </a:endParaRPr>
          </a:p>
          <a:p>
            <a:pPr indent="-273049" lvl="1" marL="547688" marR="0" rtl="0" algn="l">
              <a:lnSpc>
                <a:spcPct val="90000"/>
              </a:lnSpc>
              <a:spcBef>
                <a:spcPts val="500"/>
              </a:spcBef>
              <a:spcAft>
                <a:spcPts val="0"/>
              </a:spcAft>
              <a:buNone/>
            </a:pPr>
            <a:r>
              <a:t/>
            </a:r>
            <a:endParaRPr b="1" i="0" sz="3000" u="none" cap="none" strike="noStrike">
              <a:solidFill>
                <a:schemeClr val="dk1"/>
              </a:solidFill>
              <a:latin typeface="Calibri"/>
              <a:ea typeface="Calibri"/>
              <a:cs typeface="Calibri"/>
              <a:sym typeface="Calibri"/>
            </a:endParaRPr>
          </a:p>
          <a:p>
            <a:pPr indent="-273049" lvl="1" marL="547688" marR="0" rtl="0" algn="l">
              <a:lnSpc>
                <a:spcPct val="90000"/>
              </a:lnSpc>
              <a:spcBef>
                <a:spcPts val="500"/>
              </a:spcBef>
              <a:spcAft>
                <a:spcPts val="0"/>
              </a:spcAft>
              <a:buNone/>
            </a:pPr>
            <a:r>
              <a:t/>
            </a:r>
            <a:endParaRPr b="1" i="0" sz="2200" u="none" cap="none" strike="noStrike">
              <a:solidFill>
                <a:schemeClr val="dk1"/>
              </a:solidFill>
              <a:latin typeface="Calibri"/>
              <a:ea typeface="Calibri"/>
              <a:cs typeface="Calibri"/>
              <a:sym typeface="Calibri"/>
            </a:endParaRPr>
          </a:p>
          <a:p>
            <a:pPr indent="-273050" lvl="0" marL="273050" marR="0" rtl="0" algn="l">
              <a:lnSpc>
                <a:spcPct val="90000"/>
              </a:lnSpc>
              <a:spcBef>
                <a:spcPts val="600"/>
              </a:spcBef>
              <a:spcAft>
                <a:spcPts val="0"/>
              </a:spcAft>
              <a:buNone/>
            </a:pPr>
            <a:r>
              <a:rPr b="1" lang="en-US" sz="2600">
                <a:solidFill>
                  <a:schemeClr val="dk1"/>
                </a:solidFill>
                <a:latin typeface="Calibri"/>
                <a:ea typeface="Calibri"/>
                <a:cs typeface="Calibri"/>
                <a:sym typeface="Calibri"/>
              </a:rPr>
              <a:t>	</a:t>
            </a:r>
            <a:br>
              <a:rPr b="1" lang="en-US" sz="2600">
                <a:solidFill>
                  <a:schemeClr val="dk1"/>
                </a:solidFill>
                <a:latin typeface="Calibri"/>
                <a:ea typeface="Calibri"/>
                <a:cs typeface="Calibri"/>
                <a:sym typeface="Calibri"/>
              </a:rPr>
            </a:br>
            <a:r>
              <a:rPr b="1" lang="en-US" sz="2600">
                <a:solidFill>
                  <a:schemeClr val="dk1"/>
                </a:solidFill>
                <a:latin typeface="Arial"/>
                <a:ea typeface="Arial"/>
                <a:cs typeface="Arial"/>
                <a:sym typeface="Arial"/>
              </a:rPr>
              <a:t>The company’s supplier of hardwood will only be able to supply 2,000 board feet this month. What plan would maximize profits?</a:t>
            </a:r>
            <a:endParaRPr/>
          </a:p>
          <a:p>
            <a:pPr indent="-273049" lvl="1" marL="547688" marR="0" rtl="0" algn="l">
              <a:lnSpc>
                <a:spcPct val="90000"/>
              </a:lnSpc>
              <a:spcBef>
                <a:spcPts val="500"/>
              </a:spcBef>
              <a:spcAft>
                <a:spcPts val="0"/>
              </a:spcAft>
              <a:buNone/>
            </a:pPr>
            <a:r>
              <a:rPr b="1" i="0" lang="en-US" sz="2600" u="none" cap="none" strike="noStrike">
                <a:solidFill>
                  <a:schemeClr val="dk1"/>
                </a:solidFill>
                <a:latin typeface="Arial"/>
                <a:ea typeface="Arial"/>
                <a:cs typeface="Arial"/>
                <a:sym typeface="Arial"/>
              </a:rPr>
              <a:t>a. 500 chairs and 100 tables</a:t>
            </a:r>
            <a:endParaRPr/>
          </a:p>
          <a:p>
            <a:pPr indent="-273049" lvl="1" marL="547688" marR="0" rtl="0" algn="l">
              <a:lnSpc>
                <a:spcPct val="90000"/>
              </a:lnSpc>
              <a:spcBef>
                <a:spcPts val="500"/>
              </a:spcBef>
              <a:spcAft>
                <a:spcPts val="0"/>
              </a:spcAft>
              <a:buNone/>
            </a:pPr>
            <a:r>
              <a:rPr b="1" i="0" lang="en-US" sz="2600" u="none" cap="none" strike="noStrike">
                <a:solidFill>
                  <a:schemeClr val="dk1"/>
                </a:solidFill>
                <a:latin typeface="Arial"/>
                <a:ea typeface="Arial"/>
                <a:cs typeface="Arial"/>
                <a:sym typeface="Arial"/>
              </a:rPr>
              <a:t>b. 600 chairs and 80 tables</a:t>
            </a:r>
            <a:endParaRPr/>
          </a:p>
          <a:p>
            <a:pPr indent="-273049" lvl="1" marL="547688" marR="0" rtl="0" algn="l">
              <a:lnSpc>
                <a:spcPct val="90000"/>
              </a:lnSpc>
              <a:spcBef>
                <a:spcPts val="500"/>
              </a:spcBef>
              <a:spcAft>
                <a:spcPts val="0"/>
              </a:spcAft>
              <a:buNone/>
            </a:pPr>
            <a:r>
              <a:rPr b="1" i="0" lang="en-US" sz="2600" u="none" cap="none" strike="noStrike">
                <a:solidFill>
                  <a:schemeClr val="dk1"/>
                </a:solidFill>
                <a:latin typeface="Arial"/>
                <a:ea typeface="Arial"/>
                <a:cs typeface="Arial"/>
                <a:sym typeface="Arial"/>
              </a:rPr>
              <a:t>c. 500 chairs and 80 tables</a:t>
            </a:r>
            <a:endParaRPr/>
          </a:p>
          <a:p>
            <a:pPr indent="-273049" lvl="1" marL="547688" marR="0" rtl="0" algn="l">
              <a:lnSpc>
                <a:spcPct val="90000"/>
              </a:lnSpc>
              <a:spcBef>
                <a:spcPts val="500"/>
              </a:spcBef>
              <a:spcAft>
                <a:spcPts val="0"/>
              </a:spcAft>
              <a:buNone/>
            </a:pPr>
            <a:r>
              <a:rPr b="1" i="0" lang="en-US" sz="2600" u="none" cap="none" strike="noStrike">
                <a:solidFill>
                  <a:schemeClr val="dk1"/>
                </a:solidFill>
                <a:latin typeface="Arial"/>
                <a:ea typeface="Arial"/>
                <a:cs typeface="Arial"/>
                <a:sym typeface="Arial"/>
              </a:rPr>
              <a:t>d. 600 chairs and 100 tables</a:t>
            </a:r>
            <a:endParaRPr/>
          </a:p>
        </p:txBody>
      </p:sp>
      <p:graphicFrame>
        <p:nvGraphicFramePr>
          <p:cNvPr id="485" name="Google Shape;485;p25"/>
          <p:cNvGraphicFramePr/>
          <p:nvPr/>
        </p:nvGraphicFramePr>
        <p:xfrm>
          <a:off x="3195253" y="1285488"/>
          <a:ext cx="5643563" cy="1817688"/>
        </p:xfrm>
        <a:graphic>
          <a:graphicData uri="http://schemas.openxmlformats.org/presentationml/2006/ole">
            <mc:AlternateContent>
              <mc:Choice Requires="v">
                <p:oleObj r:id="rId7" imgH="1817688" imgW="5643563" progId="Word.Document.8" spid="_x0000_s1">
                  <p:embed/>
                </p:oleObj>
              </mc:Choice>
              <mc:Fallback>
                <p:oleObj r:id="rId8" imgH="1817688" imgW="5643563" progId="Word.Document.8">
                  <p:embed/>
                  <p:pic>
                    <p:nvPicPr>
                      <p:cNvPr id="485" name="Google Shape;485;p25"/>
                      <p:cNvPicPr preferRelativeResize="0"/>
                      <p:nvPr/>
                    </p:nvPicPr>
                    <p:blipFill rotWithShape="1">
                      <a:blip r:embed="rId9">
                        <a:alphaModFix/>
                      </a:blip>
                      <a:srcRect b="0" l="0" r="0" t="0"/>
                      <a:stretch/>
                    </p:blipFill>
                    <p:spPr>
                      <a:xfrm>
                        <a:off x="3195253" y="1285488"/>
                        <a:ext cx="5643563" cy="1817688"/>
                      </a:xfrm>
                      <a:prstGeom prst="rect">
                        <a:avLst/>
                      </a:prstGeom>
                      <a:solidFill>
                        <a:srgbClr val="FFFFFF"/>
                      </a:solidFill>
                      <a:ln>
                        <a:noFill/>
                      </a:ln>
                    </p:spPr>
                  </p:pic>
                </p:oleObj>
              </mc:Fallback>
            </mc:AlternateContent>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9" name="Shape 489"/>
        <p:cNvGrpSpPr/>
        <p:nvPr/>
      </p:nvGrpSpPr>
      <p:grpSpPr>
        <a:xfrm>
          <a:off x="0" y="0"/>
          <a:ext cx="0" cy="0"/>
          <a:chOff x="0" y="0"/>
          <a:chExt cx="0" cy="0"/>
        </a:xfrm>
      </p:grpSpPr>
      <p:sp>
        <p:nvSpPr>
          <p:cNvPr id="490" name="Google Shape;490;p26"/>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91" name="Google Shape;491;p26"/>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92" name="Google Shape;492;p26"/>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Concept Check 4a</a:t>
            </a:r>
            <a:endParaRPr b="1" sz="2800">
              <a:solidFill>
                <a:schemeClr val="lt1"/>
              </a:solidFill>
              <a:latin typeface="Calibri"/>
              <a:ea typeface="Calibri"/>
              <a:cs typeface="Calibri"/>
              <a:sym typeface="Calibri"/>
            </a:endParaRPr>
          </a:p>
        </p:txBody>
      </p:sp>
      <p:sp>
        <p:nvSpPr>
          <p:cNvPr id="493" name="Google Shape;493;p26"/>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94" name="Google Shape;494;p26"/>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495" name="Google Shape;495;p26"/>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496" name="Google Shape;496;p26"/>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497" name="Google Shape;497;p26"/>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pic>
        <p:nvPicPr>
          <p:cNvPr id="498" name="Google Shape;498;p26"/>
          <p:cNvPicPr preferRelativeResize="0"/>
          <p:nvPr/>
        </p:nvPicPr>
        <p:blipFill rotWithShape="1">
          <a:blip r:embed="rId6">
            <a:alphaModFix/>
          </a:blip>
          <a:srcRect b="0" l="0" r="0" t="0"/>
          <a:stretch/>
        </p:blipFill>
        <p:spPr>
          <a:xfrm>
            <a:off x="9175057" y="248508"/>
            <a:ext cx="2649477" cy="1166001"/>
          </a:xfrm>
          <a:prstGeom prst="rect">
            <a:avLst/>
          </a:prstGeom>
          <a:noFill/>
          <a:ln>
            <a:noFill/>
          </a:ln>
        </p:spPr>
      </p:pic>
      <p:sp>
        <p:nvSpPr>
          <p:cNvPr id="499" name="Google Shape;499;p26"/>
          <p:cNvSpPr txBox="1"/>
          <p:nvPr/>
        </p:nvSpPr>
        <p:spPr>
          <a:xfrm>
            <a:off x="2019300" y="1600200"/>
            <a:ext cx="8153400" cy="5029200"/>
          </a:xfrm>
          <a:prstGeom prst="rect">
            <a:avLst/>
          </a:prstGeom>
          <a:solidFill>
            <a:srgbClr val="CCECFF"/>
          </a:solidFill>
          <a:ln cap="flat" cmpd="sng" w="12675">
            <a:solidFill>
              <a:srgbClr val="000000"/>
            </a:solidFill>
            <a:prstDash val="solid"/>
            <a:miter lim="800000"/>
            <a:headEnd len="sm" w="sm" type="none"/>
            <a:tailEnd len="sm" w="sm" type="none"/>
          </a:ln>
        </p:spPr>
        <p:txBody>
          <a:bodyPr anchorCtr="0" anchor="t" bIns="44450" lIns="90475" spcFirstLastPara="1" rIns="90475" wrap="square" tIns="44450">
            <a:noAutofit/>
          </a:bodyPr>
          <a:lstStyle/>
          <a:p>
            <a:pPr indent="-273050" lvl="0" marL="273050" marR="0" rtl="0" algn="l">
              <a:lnSpc>
                <a:spcPct val="90000"/>
              </a:lnSpc>
              <a:spcBef>
                <a:spcPts val="0"/>
              </a:spcBef>
              <a:spcAft>
                <a:spcPts val="0"/>
              </a:spcAft>
              <a:buNone/>
            </a:pPr>
            <a:r>
              <a:rPr b="1" lang="en-US" sz="2600">
                <a:solidFill>
                  <a:schemeClr val="dk1"/>
                </a:solidFill>
                <a:latin typeface="Calibri"/>
                <a:ea typeface="Calibri"/>
                <a:cs typeface="Calibri"/>
                <a:sym typeface="Calibri"/>
              </a:rPr>
              <a:t> </a:t>
            </a:r>
            <a:endParaRPr/>
          </a:p>
          <a:p>
            <a:pPr indent="-273050" lvl="0" marL="273050" marR="0" rtl="0" algn="l">
              <a:lnSpc>
                <a:spcPct val="90000"/>
              </a:lnSpc>
              <a:spcBef>
                <a:spcPts val="600"/>
              </a:spcBef>
              <a:spcAft>
                <a:spcPts val="0"/>
              </a:spcAft>
              <a:buNone/>
            </a:pPr>
            <a:r>
              <a:t/>
            </a:r>
            <a:endParaRPr b="1" sz="2600">
              <a:solidFill>
                <a:schemeClr val="dk1"/>
              </a:solidFill>
              <a:latin typeface="Calibri"/>
              <a:ea typeface="Calibri"/>
              <a:cs typeface="Calibri"/>
              <a:sym typeface="Calibri"/>
            </a:endParaRPr>
          </a:p>
          <a:p>
            <a:pPr indent="-273049" lvl="1" marL="547688" marR="0" rtl="0" algn="l">
              <a:lnSpc>
                <a:spcPct val="90000"/>
              </a:lnSpc>
              <a:spcBef>
                <a:spcPts val="500"/>
              </a:spcBef>
              <a:spcAft>
                <a:spcPts val="0"/>
              </a:spcAft>
              <a:buNone/>
            </a:pPr>
            <a:r>
              <a:t/>
            </a:r>
            <a:endParaRPr b="1" i="0" sz="3000" u="none" cap="none" strike="noStrike">
              <a:solidFill>
                <a:schemeClr val="dk1"/>
              </a:solidFill>
              <a:latin typeface="Calibri"/>
              <a:ea typeface="Calibri"/>
              <a:cs typeface="Calibri"/>
              <a:sym typeface="Calibri"/>
            </a:endParaRPr>
          </a:p>
          <a:p>
            <a:pPr indent="-273049" lvl="1" marL="547688" marR="0" rtl="0" algn="l">
              <a:lnSpc>
                <a:spcPct val="90000"/>
              </a:lnSpc>
              <a:spcBef>
                <a:spcPts val="500"/>
              </a:spcBef>
              <a:spcAft>
                <a:spcPts val="0"/>
              </a:spcAft>
              <a:buNone/>
            </a:pPr>
            <a:r>
              <a:t/>
            </a:r>
            <a:endParaRPr b="1" i="0" sz="2200" u="none" cap="none" strike="noStrike">
              <a:solidFill>
                <a:schemeClr val="dk1"/>
              </a:solidFill>
              <a:latin typeface="Calibri"/>
              <a:ea typeface="Calibri"/>
              <a:cs typeface="Calibri"/>
              <a:sym typeface="Calibri"/>
            </a:endParaRPr>
          </a:p>
          <a:p>
            <a:pPr indent="-273050" lvl="0" marL="273050" marR="0" rtl="0" algn="l">
              <a:lnSpc>
                <a:spcPct val="90000"/>
              </a:lnSpc>
              <a:spcBef>
                <a:spcPts val="600"/>
              </a:spcBef>
              <a:spcAft>
                <a:spcPts val="0"/>
              </a:spcAft>
              <a:buNone/>
            </a:pPr>
            <a:r>
              <a:rPr b="1" lang="en-US" sz="2600">
                <a:solidFill>
                  <a:schemeClr val="dk1"/>
                </a:solidFill>
                <a:latin typeface="Calibri"/>
                <a:ea typeface="Calibri"/>
                <a:cs typeface="Calibri"/>
                <a:sym typeface="Calibri"/>
              </a:rPr>
              <a:t>	</a:t>
            </a:r>
            <a:br>
              <a:rPr b="1" lang="en-US" sz="2600">
                <a:solidFill>
                  <a:schemeClr val="dk1"/>
                </a:solidFill>
                <a:latin typeface="Calibri"/>
                <a:ea typeface="Calibri"/>
                <a:cs typeface="Calibri"/>
                <a:sym typeface="Calibri"/>
              </a:rPr>
            </a:br>
            <a:r>
              <a:rPr b="1" lang="en-US" sz="2600">
                <a:solidFill>
                  <a:schemeClr val="dk1"/>
                </a:solidFill>
                <a:latin typeface="Arial"/>
                <a:ea typeface="Arial"/>
                <a:cs typeface="Arial"/>
                <a:sym typeface="Arial"/>
              </a:rPr>
              <a:t>The company’s supplier of hardwood will only be able to supply 2,000 board feet this month. What plan would maximize profits?</a:t>
            </a:r>
            <a:endParaRPr/>
          </a:p>
          <a:p>
            <a:pPr indent="-273049" lvl="1" marL="547688" marR="0" rtl="0" algn="l">
              <a:lnSpc>
                <a:spcPct val="90000"/>
              </a:lnSpc>
              <a:spcBef>
                <a:spcPts val="500"/>
              </a:spcBef>
              <a:spcAft>
                <a:spcPts val="0"/>
              </a:spcAft>
              <a:buNone/>
            </a:pPr>
            <a:r>
              <a:rPr b="1" i="0" lang="en-US" sz="2600" u="none" cap="none" strike="noStrike">
                <a:solidFill>
                  <a:srgbClr val="D0CECE"/>
                </a:solidFill>
                <a:latin typeface="Arial"/>
                <a:ea typeface="Arial"/>
                <a:cs typeface="Arial"/>
                <a:sym typeface="Arial"/>
              </a:rPr>
              <a:t>a. 500 chairs and 100 tables</a:t>
            </a:r>
            <a:endParaRPr/>
          </a:p>
          <a:p>
            <a:pPr indent="-273049" lvl="1" marL="547688" marR="0" rtl="0" algn="l">
              <a:lnSpc>
                <a:spcPct val="90000"/>
              </a:lnSpc>
              <a:spcBef>
                <a:spcPts val="500"/>
              </a:spcBef>
              <a:spcAft>
                <a:spcPts val="0"/>
              </a:spcAft>
              <a:buNone/>
            </a:pPr>
            <a:r>
              <a:rPr b="1" i="0" lang="en-US" sz="2600" u="none" cap="none" strike="noStrike">
                <a:solidFill>
                  <a:schemeClr val="dk1"/>
                </a:solidFill>
                <a:latin typeface="Arial"/>
                <a:ea typeface="Arial"/>
                <a:cs typeface="Arial"/>
                <a:sym typeface="Arial"/>
              </a:rPr>
              <a:t>b. 600 chairs and 80 tables</a:t>
            </a:r>
            <a:endParaRPr/>
          </a:p>
          <a:p>
            <a:pPr indent="-273049" lvl="1" marL="547688" marR="0" rtl="0" algn="l">
              <a:lnSpc>
                <a:spcPct val="90000"/>
              </a:lnSpc>
              <a:spcBef>
                <a:spcPts val="500"/>
              </a:spcBef>
              <a:spcAft>
                <a:spcPts val="0"/>
              </a:spcAft>
              <a:buNone/>
            </a:pPr>
            <a:r>
              <a:rPr b="1" i="0" lang="en-US" sz="2600" u="none" cap="none" strike="noStrike">
                <a:solidFill>
                  <a:srgbClr val="D0CECE"/>
                </a:solidFill>
                <a:latin typeface="Arial"/>
                <a:ea typeface="Arial"/>
                <a:cs typeface="Arial"/>
                <a:sym typeface="Arial"/>
              </a:rPr>
              <a:t>c. 500 chairs and 80 tables</a:t>
            </a:r>
            <a:endParaRPr/>
          </a:p>
          <a:p>
            <a:pPr indent="-273049" lvl="1" marL="547688" marR="0" rtl="0" algn="l">
              <a:lnSpc>
                <a:spcPct val="90000"/>
              </a:lnSpc>
              <a:spcBef>
                <a:spcPts val="500"/>
              </a:spcBef>
              <a:spcAft>
                <a:spcPts val="0"/>
              </a:spcAft>
              <a:buNone/>
            </a:pPr>
            <a:r>
              <a:rPr b="1" i="0" lang="en-US" sz="2600" u="none" cap="none" strike="noStrike">
                <a:solidFill>
                  <a:srgbClr val="D0CECE"/>
                </a:solidFill>
                <a:latin typeface="Arial"/>
                <a:ea typeface="Arial"/>
                <a:cs typeface="Arial"/>
                <a:sym typeface="Arial"/>
              </a:rPr>
              <a:t>d. 600 chairs and 100 tables</a:t>
            </a:r>
            <a:endParaRPr/>
          </a:p>
        </p:txBody>
      </p:sp>
      <p:sp>
        <p:nvSpPr>
          <p:cNvPr id="500" name="Google Shape;500;p26"/>
          <p:cNvSpPr txBox="1"/>
          <p:nvPr/>
        </p:nvSpPr>
        <p:spPr>
          <a:xfrm>
            <a:off x="2286000" y="274638"/>
            <a:ext cx="8172450" cy="1143000"/>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graphicFrame>
        <p:nvGraphicFramePr>
          <p:cNvPr id="501" name="Google Shape;501;p26"/>
          <p:cNvGraphicFramePr/>
          <p:nvPr/>
        </p:nvGraphicFramePr>
        <p:xfrm>
          <a:off x="3200401" y="1752600"/>
          <a:ext cx="5643563" cy="1817688"/>
        </p:xfrm>
        <a:graphic>
          <a:graphicData uri="http://schemas.openxmlformats.org/presentationml/2006/ole">
            <mc:AlternateContent>
              <mc:Choice Requires="v">
                <p:oleObj r:id="rId7" imgH="1817688" imgW="5643563" progId="Word.Document.8" spid="_x0000_s1">
                  <p:embed/>
                </p:oleObj>
              </mc:Choice>
              <mc:Fallback>
                <p:oleObj r:id="rId8" imgH="1817688" imgW="5643563" progId="Word.Document.8">
                  <p:embed/>
                  <p:pic>
                    <p:nvPicPr>
                      <p:cNvPr id="501" name="Google Shape;501;p26"/>
                      <p:cNvPicPr preferRelativeResize="0"/>
                      <p:nvPr/>
                    </p:nvPicPr>
                    <p:blipFill rotWithShape="1">
                      <a:blip r:embed="rId9">
                        <a:alphaModFix/>
                      </a:blip>
                      <a:srcRect b="0" l="0" r="0" t="0"/>
                      <a:stretch/>
                    </p:blipFill>
                    <p:spPr>
                      <a:xfrm>
                        <a:off x="3200401" y="1752600"/>
                        <a:ext cx="5643563" cy="1817688"/>
                      </a:xfrm>
                      <a:prstGeom prst="rect">
                        <a:avLst/>
                      </a:prstGeom>
                      <a:solidFill>
                        <a:srgbClr val="FFFFFF"/>
                      </a:solidFill>
                      <a:ln>
                        <a:noFill/>
                      </a:ln>
                    </p:spPr>
                  </p:pic>
                </p:oleObj>
              </mc:Fallback>
            </mc:AlternateContent>
          </a:graphicData>
        </a:graphic>
      </p:graphicFrame>
      <p:graphicFrame>
        <p:nvGraphicFramePr>
          <p:cNvPr id="502" name="Google Shape;502;p26"/>
          <p:cNvGraphicFramePr/>
          <p:nvPr/>
        </p:nvGraphicFramePr>
        <p:xfrm>
          <a:off x="5334001" y="1981200"/>
          <a:ext cx="5248275" cy="4648200"/>
        </p:xfrm>
        <a:graphic>
          <a:graphicData uri="http://schemas.openxmlformats.org/presentationml/2006/ole">
            <mc:AlternateContent>
              <mc:Choice Requires="v">
                <p:oleObj r:id="rId10" imgH="4648200" imgW="5248275" progId="Excel.Sheet.8" spid="_x0000_s2">
                  <p:embed/>
                </p:oleObj>
              </mc:Choice>
              <mc:Fallback>
                <p:oleObj r:id="rId11" imgH="4648200" imgW="5248275" progId="Excel.Sheet.8">
                  <p:embed/>
                  <p:pic>
                    <p:nvPicPr>
                      <p:cNvPr id="502" name="Google Shape;502;p26"/>
                      <p:cNvPicPr preferRelativeResize="0"/>
                      <p:nvPr/>
                    </p:nvPicPr>
                    <p:blipFill rotWithShape="1">
                      <a:blip r:embed="rId12">
                        <a:alphaModFix/>
                      </a:blip>
                      <a:srcRect b="0" l="0" r="0" t="0"/>
                      <a:stretch/>
                    </p:blipFill>
                    <p:spPr>
                      <a:xfrm>
                        <a:off x="5334001" y="1981200"/>
                        <a:ext cx="5248275" cy="4648200"/>
                      </a:xfrm>
                      <a:prstGeom prst="rect">
                        <a:avLst/>
                      </a:prstGeom>
                      <a:solidFill>
                        <a:srgbClr val="0000FF"/>
                      </a:solidFill>
                      <a:ln cap="flat" cmpd="sng" w="9525">
                        <a:solidFill>
                          <a:srgbClr val="000000"/>
                        </a:solidFill>
                        <a:prstDash val="solid"/>
                        <a:miter lim="800000"/>
                        <a:headEnd len="sm" w="sm" type="none"/>
                        <a:tailEnd len="sm" w="sm" type="none"/>
                      </a:ln>
                    </p:spPr>
                  </p:pic>
                </p:oleObj>
              </mc:Fallback>
            </mc:AlternateContent>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6" name="Shape 506"/>
        <p:cNvGrpSpPr/>
        <p:nvPr/>
      </p:nvGrpSpPr>
      <p:grpSpPr>
        <a:xfrm>
          <a:off x="0" y="0"/>
          <a:ext cx="0" cy="0"/>
          <a:chOff x="0" y="0"/>
          <a:chExt cx="0" cy="0"/>
        </a:xfrm>
      </p:grpSpPr>
      <p:sp>
        <p:nvSpPr>
          <p:cNvPr id="507" name="Google Shape;507;p27"/>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08" name="Google Shape;508;p27"/>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09" name="Google Shape;509;p27"/>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Concept Check 5</a:t>
            </a:r>
            <a:endParaRPr b="1" sz="2800">
              <a:solidFill>
                <a:schemeClr val="lt1"/>
              </a:solidFill>
              <a:latin typeface="Calibri"/>
              <a:ea typeface="Calibri"/>
              <a:cs typeface="Calibri"/>
              <a:sym typeface="Calibri"/>
            </a:endParaRPr>
          </a:p>
        </p:txBody>
      </p:sp>
      <p:sp>
        <p:nvSpPr>
          <p:cNvPr id="510" name="Google Shape;510;p27"/>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11" name="Google Shape;511;p27"/>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512" name="Google Shape;512;p27"/>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513" name="Google Shape;513;p27"/>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514" name="Google Shape;514;p27"/>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15" name="Google Shape;515;p27"/>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516" name="Google Shape;516;p27"/>
          <p:cNvSpPr txBox="1"/>
          <p:nvPr/>
        </p:nvSpPr>
        <p:spPr>
          <a:xfrm>
            <a:off x="838200" y="365125"/>
            <a:ext cx="10515600" cy="1325563"/>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sp>
        <p:nvSpPr>
          <p:cNvPr id="517" name="Google Shape;517;p27"/>
          <p:cNvSpPr txBox="1"/>
          <p:nvPr/>
        </p:nvSpPr>
        <p:spPr>
          <a:xfrm>
            <a:off x="1059121" y="1531125"/>
            <a:ext cx="10515600" cy="4351338"/>
          </a:xfrm>
          <a:prstGeom prst="rect">
            <a:avLst/>
          </a:prstGeom>
          <a:solidFill>
            <a:srgbClr val="EDEDED"/>
          </a:solidFill>
          <a:ln cap="flat" cmpd="sng" w="12675">
            <a:solidFill>
              <a:srgbClr val="000000"/>
            </a:solidFill>
            <a:prstDash val="solid"/>
            <a:round/>
            <a:headEnd len="sm" w="sm" type="none"/>
            <a:tailEnd len="sm" w="sm" type="none"/>
          </a:ln>
          <a:effectLst>
            <a:outerShdw rotWithShape="0" algn="ctr" dir="2700000" dist="35921">
              <a:srgbClr val="000000"/>
            </a:outerShdw>
          </a:effectLst>
        </p:spPr>
        <p:txBody>
          <a:bodyPr anchorCtr="0" anchor="t" bIns="44450" lIns="90475" spcFirstLastPara="1" rIns="90475" wrap="square" tIns="44450">
            <a:normAutofit/>
          </a:bodyPr>
          <a:lstStyle/>
          <a:p>
            <a:pPr indent="-228600" lvl="0" marL="228600" marR="0" rtl="0" algn="l">
              <a:lnSpc>
                <a:spcPct val="90000"/>
              </a:lnSpc>
              <a:spcBef>
                <a:spcPts val="0"/>
              </a:spcBef>
              <a:spcAft>
                <a:spcPts val="0"/>
              </a:spcAft>
              <a:buClr>
                <a:srgbClr val="000000"/>
              </a:buClr>
              <a:buSzPts val="2800"/>
              <a:buFont typeface="Times"/>
              <a:buNone/>
            </a:pPr>
            <a:r>
              <a:rPr b="1" lang="en-US" sz="2800">
                <a:solidFill>
                  <a:srgbClr val="000000"/>
                </a:solidFill>
                <a:latin typeface="Calibri"/>
                <a:ea typeface="Calibri"/>
                <a:cs typeface="Calibri"/>
                <a:sym typeface="Calibri"/>
              </a:rPr>
              <a:t> 	</a:t>
            </a:r>
            <a:r>
              <a:rPr b="1" lang="en-US" sz="2400">
                <a:solidFill>
                  <a:srgbClr val="000000"/>
                </a:solidFill>
                <a:latin typeface="Calibri"/>
                <a:ea typeface="Calibri"/>
                <a:cs typeface="Calibri"/>
                <a:sym typeface="Calibri"/>
              </a:rPr>
              <a:t>As before, Colonial Heritage’s supplier of hardwood will only be able to supply 2,000 board feet this month. Assume the company follows the plan we have proposed. Up to how much should Colonial Heritage be willing to pay above the usual price to obtain more hardwood?</a:t>
            </a:r>
            <a:endParaRPr/>
          </a:p>
          <a:p>
            <a:pPr indent="-228600" lvl="1" marL="685800" marR="0" rtl="0" algn="l">
              <a:lnSpc>
                <a:spcPct val="90000"/>
              </a:lnSpc>
              <a:spcBef>
                <a:spcPts val="500"/>
              </a:spcBef>
              <a:spcAft>
                <a:spcPts val="0"/>
              </a:spcAft>
              <a:buClr>
                <a:srgbClr val="000000"/>
              </a:buClr>
              <a:buSzPts val="2400"/>
              <a:buFont typeface="Noto Sans Symbols"/>
              <a:buNone/>
            </a:pPr>
            <a:r>
              <a:rPr b="1" i="0" lang="en-US" sz="2400" u="none" cap="none" strike="noStrike">
                <a:solidFill>
                  <a:srgbClr val="000000"/>
                </a:solidFill>
                <a:latin typeface="Calibri"/>
                <a:ea typeface="Calibri"/>
                <a:cs typeface="Calibri"/>
                <a:sym typeface="Calibri"/>
              </a:rPr>
              <a:t>a. $40 per board foot</a:t>
            </a:r>
            <a:endParaRPr/>
          </a:p>
          <a:p>
            <a:pPr indent="-228600" lvl="1" marL="685800" marR="0" rtl="0" algn="l">
              <a:lnSpc>
                <a:spcPct val="90000"/>
              </a:lnSpc>
              <a:spcBef>
                <a:spcPts val="500"/>
              </a:spcBef>
              <a:spcAft>
                <a:spcPts val="0"/>
              </a:spcAft>
              <a:buClr>
                <a:srgbClr val="000000"/>
              </a:buClr>
              <a:buSzPts val="2400"/>
              <a:buFont typeface="Noto Sans Symbols"/>
              <a:buNone/>
            </a:pPr>
            <a:r>
              <a:rPr b="1" i="0" lang="en-US" sz="2400" u="none" cap="none" strike="noStrike">
                <a:solidFill>
                  <a:srgbClr val="000000"/>
                </a:solidFill>
                <a:latin typeface="Calibri"/>
                <a:ea typeface="Calibri"/>
                <a:cs typeface="Calibri"/>
                <a:sym typeface="Calibri"/>
              </a:rPr>
              <a:t>b. $25 per board foot</a:t>
            </a:r>
            <a:endParaRPr/>
          </a:p>
          <a:p>
            <a:pPr indent="-228600" lvl="1" marL="685800" marR="0" rtl="0" algn="l">
              <a:lnSpc>
                <a:spcPct val="90000"/>
              </a:lnSpc>
              <a:spcBef>
                <a:spcPts val="500"/>
              </a:spcBef>
              <a:spcAft>
                <a:spcPts val="0"/>
              </a:spcAft>
              <a:buClr>
                <a:srgbClr val="000000"/>
              </a:buClr>
              <a:buSzPts val="2400"/>
              <a:buFont typeface="Noto Sans Symbols"/>
              <a:buNone/>
            </a:pPr>
            <a:r>
              <a:rPr b="1" i="0" lang="en-US" sz="2400" u="none" cap="none" strike="noStrike">
                <a:solidFill>
                  <a:srgbClr val="000000"/>
                </a:solidFill>
                <a:latin typeface="Calibri"/>
                <a:ea typeface="Calibri"/>
                <a:cs typeface="Calibri"/>
                <a:sym typeface="Calibri"/>
              </a:rPr>
              <a:t>c. $20 per board foot</a:t>
            </a:r>
            <a:endParaRPr/>
          </a:p>
          <a:p>
            <a:pPr indent="-228600" lvl="1" marL="685800" marR="0" rtl="0" algn="l">
              <a:lnSpc>
                <a:spcPct val="90000"/>
              </a:lnSpc>
              <a:spcBef>
                <a:spcPts val="500"/>
              </a:spcBef>
              <a:spcAft>
                <a:spcPts val="0"/>
              </a:spcAft>
              <a:buClr>
                <a:srgbClr val="000000"/>
              </a:buClr>
              <a:buSzPts val="2400"/>
              <a:buFont typeface="Noto Sans Symbols"/>
              <a:buNone/>
            </a:pPr>
            <a:r>
              <a:rPr b="1" i="0" lang="en-US" sz="2400" u="none" cap="none" strike="noStrike">
                <a:solidFill>
                  <a:srgbClr val="000000"/>
                </a:solidFill>
                <a:latin typeface="Calibri"/>
                <a:ea typeface="Calibri"/>
                <a:cs typeface="Calibri"/>
                <a:sym typeface="Calibri"/>
              </a:rPr>
              <a:t>d. Zero</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1" name="Shape 521"/>
        <p:cNvGrpSpPr/>
        <p:nvPr/>
      </p:nvGrpSpPr>
      <p:grpSpPr>
        <a:xfrm>
          <a:off x="0" y="0"/>
          <a:ext cx="0" cy="0"/>
          <a:chOff x="0" y="0"/>
          <a:chExt cx="0" cy="0"/>
        </a:xfrm>
      </p:grpSpPr>
      <p:sp>
        <p:nvSpPr>
          <p:cNvPr id="522" name="Google Shape;522;p28"/>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23" name="Google Shape;523;p28"/>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24" name="Google Shape;524;p28"/>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Concept Check 5a</a:t>
            </a:r>
            <a:endParaRPr b="1" sz="2800">
              <a:solidFill>
                <a:schemeClr val="lt1"/>
              </a:solidFill>
              <a:latin typeface="Calibri"/>
              <a:ea typeface="Calibri"/>
              <a:cs typeface="Calibri"/>
              <a:sym typeface="Calibri"/>
            </a:endParaRPr>
          </a:p>
        </p:txBody>
      </p:sp>
      <p:sp>
        <p:nvSpPr>
          <p:cNvPr id="525" name="Google Shape;525;p28"/>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26" name="Google Shape;526;p28"/>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527" name="Google Shape;527;p28"/>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528" name="Google Shape;528;p28"/>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529" name="Google Shape;529;p28"/>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30" name="Google Shape;530;p28"/>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531" name="Google Shape;531;p28"/>
          <p:cNvSpPr txBox="1"/>
          <p:nvPr/>
        </p:nvSpPr>
        <p:spPr>
          <a:xfrm>
            <a:off x="838200" y="365125"/>
            <a:ext cx="10515600" cy="1325563"/>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sp>
        <p:nvSpPr>
          <p:cNvPr id="532" name="Google Shape;532;p28"/>
          <p:cNvSpPr txBox="1"/>
          <p:nvPr/>
        </p:nvSpPr>
        <p:spPr>
          <a:xfrm>
            <a:off x="838200" y="1825625"/>
            <a:ext cx="10515600" cy="4351338"/>
          </a:xfrm>
          <a:prstGeom prst="rect">
            <a:avLst/>
          </a:prstGeom>
          <a:solidFill>
            <a:srgbClr val="EDEDED"/>
          </a:solidFill>
          <a:ln cap="flat" cmpd="sng" w="12675">
            <a:solidFill>
              <a:srgbClr val="000000"/>
            </a:solidFill>
            <a:prstDash val="solid"/>
            <a:round/>
            <a:headEnd len="sm" w="sm" type="none"/>
            <a:tailEnd len="sm" w="sm" type="none"/>
          </a:ln>
          <a:effectLst>
            <a:outerShdw rotWithShape="0" algn="ctr" dir="2700000" dist="35921">
              <a:srgbClr val="000000"/>
            </a:outerShdw>
          </a:effectLst>
        </p:spPr>
        <p:txBody>
          <a:bodyPr anchorCtr="0" anchor="t" bIns="44450" lIns="90475" spcFirstLastPara="1" rIns="90475" wrap="square" tIns="44450">
            <a:normAutofit/>
          </a:bodyPr>
          <a:lstStyle/>
          <a:p>
            <a:pPr indent="-228600" lvl="0" marL="228600" marR="0" rtl="0" algn="l">
              <a:lnSpc>
                <a:spcPct val="90000"/>
              </a:lnSpc>
              <a:spcBef>
                <a:spcPts val="0"/>
              </a:spcBef>
              <a:spcAft>
                <a:spcPts val="0"/>
              </a:spcAft>
              <a:buClr>
                <a:srgbClr val="000000"/>
              </a:buClr>
              <a:buSzPts val="2800"/>
              <a:buFont typeface="Times"/>
              <a:buNone/>
            </a:pPr>
            <a:r>
              <a:rPr b="1" lang="en-US" sz="2800">
                <a:solidFill>
                  <a:srgbClr val="000000"/>
                </a:solidFill>
                <a:latin typeface="Calibri"/>
                <a:ea typeface="Calibri"/>
                <a:cs typeface="Calibri"/>
                <a:sym typeface="Calibri"/>
              </a:rPr>
              <a:t> 	</a:t>
            </a:r>
            <a:r>
              <a:rPr b="1" lang="en-US" sz="2400">
                <a:solidFill>
                  <a:srgbClr val="000000"/>
                </a:solidFill>
                <a:latin typeface="Calibri"/>
                <a:ea typeface="Calibri"/>
                <a:cs typeface="Calibri"/>
                <a:sym typeface="Calibri"/>
              </a:rPr>
              <a:t>As before, Colonial Heritage’s supplier of hardwood will only be able to supply 2,000 board feet this month. Assume the company follows the plan we have proposed. Up to how much should Colonial Heritage be willing to pay above the usual price to obtain more hardwood?</a:t>
            </a:r>
            <a:endParaRPr/>
          </a:p>
          <a:p>
            <a:pPr indent="-228600" lvl="1" marL="685800" marR="0" rtl="0" algn="l">
              <a:lnSpc>
                <a:spcPct val="90000"/>
              </a:lnSpc>
              <a:spcBef>
                <a:spcPts val="500"/>
              </a:spcBef>
              <a:spcAft>
                <a:spcPts val="0"/>
              </a:spcAft>
              <a:buClr>
                <a:srgbClr val="ACB8CA"/>
              </a:buClr>
              <a:buSzPts val="2400"/>
              <a:buFont typeface="Noto Sans Symbols"/>
              <a:buNone/>
            </a:pPr>
            <a:r>
              <a:rPr b="1" i="0" lang="en-US" sz="2400" u="none" cap="none" strike="noStrike">
                <a:solidFill>
                  <a:srgbClr val="ACB8CA"/>
                </a:solidFill>
                <a:latin typeface="Calibri"/>
                <a:ea typeface="Calibri"/>
                <a:cs typeface="Calibri"/>
                <a:sym typeface="Calibri"/>
              </a:rPr>
              <a:t>a. $40 per board foot</a:t>
            </a:r>
            <a:endParaRPr/>
          </a:p>
          <a:p>
            <a:pPr indent="-228600" lvl="1" marL="685800" marR="0" rtl="0" algn="l">
              <a:lnSpc>
                <a:spcPct val="90000"/>
              </a:lnSpc>
              <a:spcBef>
                <a:spcPts val="500"/>
              </a:spcBef>
              <a:spcAft>
                <a:spcPts val="0"/>
              </a:spcAft>
              <a:buClr>
                <a:srgbClr val="ACB8CA"/>
              </a:buClr>
              <a:buSzPts val="2400"/>
              <a:buFont typeface="Noto Sans Symbols"/>
              <a:buNone/>
            </a:pPr>
            <a:r>
              <a:rPr b="1" i="0" lang="en-US" sz="2400" u="none" cap="none" strike="noStrike">
                <a:solidFill>
                  <a:srgbClr val="ACB8CA"/>
                </a:solidFill>
                <a:latin typeface="Calibri"/>
                <a:ea typeface="Calibri"/>
                <a:cs typeface="Calibri"/>
                <a:sym typeface="Calibri"/>
              </a:rPr>
              <a:t>b. $25 per board foot</a:t>
            </a:r>
            <a:endParaRPr/>
          </a:p>
          <a:p>
            <a:pPr indent="-228600" lvl="1" marL="685800" marR="0" rtl="0" algn="l">
              <a:lnSpc>
                <a:spcPct val="90000"/>
              </a:lnSpc>
              <a:spcBef>
                <a:spcPts val="500"/>
              </a:spcBef>
              <a:spcAft>
                <a:spcPts val="0"/>
              </a:spcAft>
              <a:buClr>
                <a:srgbClr val="000000"/>
              </a:buClr>
              <a:buSzPts val="2400"/>
              <a:buFont typeface="Noto Sans Symbols"/>
              <a:buNone/>
            </a:pPr>
            <a:r>
              <a:rPr b="1" i="0" lang="en-US" sz="2400" u="none" cap="none" strike="noStrike">
                <a:solidFill>
                  <a:srgbClr val="000000"/>
                </a:solidFill>
                <a:latin typeface="Calibri"/>
                <a:ea typeface="Calibri"/>
                <a:cs typeface="Calibri"/>
                <a:sym typeface="Calibri"/>
              </a:rPr>
              <a:t>c. $20 per board foot</a:t>
            </a:r>
            <a:endParaRPr/>
          </a:p>
          <a:p>
            <a:pPr indent="-228600" lvl="1" marL="685800" marR="0" rtl="0" algn="l">
              <a:lnSpc>
                <a:spcPct val="90000"/>
              </a:lnSpc>
              <a:spcBef>
                <a:spcPts val="500"/>
              </a:spcBef>
              <a:spcAft>
                <a:spcPts val="0"/>
              </a:spcAft>
              <a:buClr>
                <a:srgbClr val="ACB8CA"/>
              </a:buClr>
              <a:buSzPts val="2400"/>
              <a:buFont typeface="Noto Sans Symbols"/>
              <a:buNone/>
            </a:pPr>
            <a:r>
              <a:rPr b="1" i="0" lang="en-US" sz="2400" u="none" cap="none" strike="noStrike">
                <a:solidFill>
                  <a:srgbClr val="ACB8CA"/>
                </a:solidFill>
                <a:latin typeface="Calibri"/>
                <a:ea typeface="Calibri"/>
                <a:cs typeface="Calibri"/>
                <a:sym typeface="Calibri"/>
              </a:rPr>
              <a:t>d. Zero</a:t>
            </a:r>
            <a:endParaRPr b="1" i="0" sz="2400" u="none" cap="none" strike="noStrike">
              <a:solidFill>
                <a:srgbClr val="ACB8CA"/>
              </a:solidFill>
              <a:latin typeface="Calibri"/>
              <a:ea typeface="Calibri"/>
              <a:cs typeface="Calibri"/>
              <a:sym typeface="Calibri"/>
            </a:endParaRPr>
          </a:p>
        </p:txBody>
      </p:sp>
      <p:sp>
        <p:nvSpPr>
          <p:cNvPr id="533" name="Google Shape;533;p28"/>
          <p:cNvSpPr txBox="1"/>
          <p:nvPr/>
        </p:nvSpPr>
        <p:spPr>
          <a:xfrm>
            <a:off x="2209800" y="1600200"/>
            <a:ext cx="8153400" cy="2236788"/>
          </a:xfrm>
          <a:prstGeom prst="rect">
            <a:avLst/>
          </a:prstGeom>
          <a:solidFill>
            <a:srgbClr val="EBF7FF"/>
          </a:solidFill>
          <a:ln cap="flat" cmpd="sng" w="9525">
            <a:solidFill>
              <a:schemeClr val="dk2"/>
            </a:solidFill>
            <a:prstDash val="solid"/>
            <a:miter lim="800000"/>
            <a:headEnd len="sm" w="sm" type="none"/>
            <a:tailEnd len="sm" w="sm" type="none"/>
          </a:ln>
          <a:effectLst>
            <a:outerShdw rotWithShape="0" algn="ctr" dir="2700000" dist="35921">
              <a:srgbClr val="000000"/>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3A3838"/>
                </a:solidFill>
                <a:latin typeface="Arial"/>
                <a:ea typeface="Arial"/>
                <a:cs typeface="Arial"/>
                <a:sym typeface="Arial"/>
              </a:rPr>
              <a:t>The additional wood would be used to make tables. In this use, each board foot of additional wood will allow the company to earn an additional $20 of contribution margin and profit.</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7" name="Shape 537"/>
        <p:cNvGrpSpPr/>
        <p:nvPr/>
      </p:nvGrpSpPr>
      <p:grpSpPr>
        <a:xfrm>
          <a:off x="0" y="0"/>
          <a:ext cx="0" cy="0"/>
          <a:chOff x="0" y="0"/>
          <a:chExt cx="0" cy="0"/>
        </a:xfrm>
      </p:grpSpPr>
      <p:sp>
        <p:nvSpPr>
          <p:cNvPr id="538" name="Google Shape;538;p29"/>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39" name="Google Shape;539;p29"/>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40" name="Google Shape;540;p29"/>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Managing Constraints</a:t>
            </a:r>
            <a:endParaRPr/>
          </a:p>
        </p:txBody>
      </p:sp>
      <p:sp>
        <p:nvSpPr>
          <p:cNvPr id="541" name="Google Shape;541;p29"/>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42" name="Google Shape;542;p29"/>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543" name="Google Shape;543;p29"/>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544" name="Google Shape;544;p29"/>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545" name="Google Shape;545;p29"/>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46" name="Google Shape;546;p29"/>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547" name="Google Shape;547;p29"/>
          <p:cNvSpPr txBox="1"/>
          <p:nvPr/>
        </p:nvSpPr>
        <p:spPr>
          <a:xfrm>
            <a:off x="838200" y="365125"/>
            <a:ext cx="10515600" cy="1325563"/>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sp>
        <p:nvSpPr>
          <p:cNvPr id="548" name="Google Shape;548;p29"/>
          <p:cNvSpPr/>
          <p:nvPr/>
        </p:nvSpPr>
        <p:spPr>
          <a:xfrm>
            <a:off x="1965395" y="1276697"/>
            <a:ext cx="8534400" cy="4491038"/>
          </a:xfrm>
          <a:prstGeom prst="rect">
            <a:avLst/>
          </a:prstGeom>
          <a:solidFill>
            <a:srgbClr val="EBF7FF"/>
          </a:solidFill>
          <a:ln cap="flat" cmpd="sng" w="12675">
            <a:solidFill>
              <a:schemeClr val="dk2"/>
            </a:solidFill>
            <a:prstDash val="solid"/>
            <a:miter lim="800000"/>
            <a:headEnd len="sm" w="sm" type="none"/>
            <a:tailEnd len="sm" w="sm" type="none"/>
          </a:ln>
        </p:spPr>
        <p:txBody>
          <a:bodyPr anchorCtr="0" anchor="t" bIns="44450" lIns="90475" spcFirstLastPara="1" rIns="90475" wrap="square" tIns="44450">
            <a:spAutoFit/>
          </a:bodyPr>
          <a:lstStyle/>
          <a:p>
            <a:pPr indent="0" lvl="0" marL="342900" marR="0" rtl="0" algn="l">
              <a:spcBef>
                <a:spcPts val="0"/>
              </a:spcBef>
              <a:spcAft>
                <a:spcPts val="0"/>
              </a:spcAft>
              <a:buNone/>
            </a:pPr>
            <a:r>
              <a:rPr b="1" lang="en-US" sz="2200">
                <a:solidFill>
                  <a:srgbClr val="1E4E79"/>
                </a:solidFill>
                <a:latin typeface="Arial"/>
                <a:ea typeface="Arial"/>
                <a:cs typeface="Arial"/>
                <a:sym typeface="Arial"/>
              </a:rPr>
              <a:t>It is often possible for a manager to increase the capacity of a bottleneck, which is called relaxing (or elevating) the constraint, in numerous ways such as:</a:t>
            </a:r>
            <a:endParaRPr/>
          </a:p>
          <a:p>
            <a:pPr indent="-342900" lvl="1" marL="679450" marR="0" rtl="0" algn="l">
              <a:spcBef>
                <a:spcPts val="0"/>
              </a:spcBef>
              <a:spcAft>
                <a:spcPts val="0"/>
              </a:spcAft>
              <a:buClr>
                <a:srgbClr val="1E4E79"/>
              </a:buClr>
              <a:buSzPts val="2200"/>
              <a:buFont typeface="Arial"/>
              <a:buAutoNum type="arabicPeriod"/>
            </a:pPr>
            <a:r>
              <a:rPr b="1" i="0" lang="en-US" sz="2200" u="none" cap="none" strike="noStrike">
                <a:solidFill>
                  <a:srgbClr val="1E4E79"/>
                </a:solidFill>
                <a:latin typeface="Arial"/>
                <a:ea typeface="Arial"/>
                <a:cs typeface="Arial"/>
                <a:sym typeface="Arial"/>
              </a:rPr>
              <a:t>Working overtime on the bottleneck.</a:t>
            </a:r>
            <a:endParaRPr/>
          </a:p>
          <a:p>
            <a:pPr indent="-342900" lvl="1" marL="679450" marR="0" rtl="0" algn="l">
              <a:spcBef>
                <a:spcPts val="0"/>
              </a:spcBef>
              <a:spcAft>
                <a:spcPts val="0"/>
              </a:spcAft>
              <a:buClr>
                <a:srgbClr val="1E4E79"/>
              </a:buClr>
              <a:buSzPts val="2200"/>
              <a:buFont typeface="Arial"/>
              <a:buAutoNum type="arabicPeriod"/>
            </a:pPr>
            <a:r>
              <a:rPr b="1" i="0" lang="en-US" sz="2200" u="none" cap="none" strike="noStrike">
                <a:solidFill>
                  <a:srgbClr val="1E4E79"/>
                </a:solidFill>
                <a:latin typeface="Arial"/>
                <a:ea typeface="Arial"/>
                <a:cs typeface="Arial"/>
                <a:sym typeface="Arial"/>
              </a:rPr>
              <a:t>Subcontracting some of the processing that would be done at the bottleneck. </a:t>
            </a:r>
            <a:endParaRPr/>
          </a:p>
          <a:p>
            <a:pPr indent="-342900" lvl="1" marL="679450" marR="0" rtl="0" algn="l">
              <a:spcBef>
                <a:spcPts val="0"/>
              </a:spcBef>
              <a:spcAft>
                <a:spcPts val="0"/>
              </a:spcAft>
              <a:buClr>
                <a:srgbClr val="1E4E79"/>
              </a:buClr>
              <a:buSzPts val="2200"/>
              <a:buFont typeface="Arial"/>
              <a:buAutoNum type="arabicPeriod"/>
            </a:pPr>
            <a:r>
              <a:rPr b="1" i="0" lang="en-US" sz="2200" u="none" cap="none" strike="noStrike">
                <a:solidFill>
                  <a:srgbClr val="1E4E79"/>
                </a:solidFill>
                <a:latin typeface="Arial"/>
                <a:ea typeface="Arial"/>
                <a:cs typeface="Arial"/>
                <a:sym typeface="Arial"/>
              </a:rPr>
              <a:t>Investing in additional machines at the bottleneck.</a:t>
            </a:r>
            <a:endParaRPr/>
          </a:p>
          <a:p>
            <a:pPr indent="-342900" lvl="1" marL="679450" marR="0" rtl="0" algn="l">
              <a:spcBef>
                <a:spcPts val="0"/>
              </a:spcBef>
              <a:spcAft>
                <a:spcPts val="0"/>
              </a:spcAft>
              <a:buClr>
                <a:srgbClr val="1E4E79"/>
              </a:buClr>
              <a:buSzPts val="2200"/>
              <a:buFont typeface="Arial"/>
              <a:buAutoNum type="arabicPeriod"/>
            </a:pPr>
            <a:r>
              <a:rPr b="1" i="0" lang="en-US" sz="2200" u="none" cap="none" strike="noStrike">
                <a:solidFill>
                  <a:srgbClr val="1E4E79"/>
                </a:solidFill>
                <a:latin typeface="Arial"/>
                <a:ea typeface="Arial"/>
                <a:cs typeface="Arial"/>
                <a:sym typeface="Arial"/>
              </a:rPr>
              <a:t>Shifting workers from non-bottleneck processes to the bottleneck.</a:t>
            </a:r>
            <a:endParaRPr/>
          </a:p>
          <a:p>
            <a:pPr indent="-342900" lvl="1" marL="679450" marR="0" rtl="0" algn="l">
              <a:spcBef>
                <a:spcPts val="0"/>
              </a:spcBef>
              <a:spcAft>
                <a:spcPts val="0"/>
              </a:spcAft>
              <a:buClr>
                <a:srgbClr val="1E4E79"/>
              </a:buClr>
              <a:buSzPts val="2200"/>
              <a:buFont typeface="Arial"/>
              <a:buAutoNum type="arabicPeriod"/>
            </a:pPr>
            <a:r>
              <a:rPr b="1" i="0" lang="en-US" sz="2200" u="none" cap="none" strike="noStrike">
                <a:solidFill>
                  <a:srgbClr val="1E4E79"/>
                </a:solidFill>
                <a:latin typeface="Arial"/>
                <a:ea typeface="Arial"/>
                <a:cs typeface="Arial"/>
                <a:sym typeface="Arial"/>
              </a:rPr>
              <a:t>Focusing business process improvement efforts on the bottleneck. </a:t>
            </a:r>
            <a:endParaRPr/>
          </a:p>
          <a:p>
            <a:pPr indent="-342900" lvl="1" marL="679450" marR="0" rtl="0" algn="l">
              <a:spcBef>
                <a:spcPts val="0"/>
              </a:spcBef>
              <a:spcAft>
                <a:spcPts val="0"/>
              </a:spcAft>
              <a:buClr>
                <a:srgbClr val="1E4E79"/>
              </a:buClr>
              <a:buSzPts val="2200"/>
              <a:buFont typeface="Arial"/>
              <a:buAutoNum type="arabicPeriod"/>
            </a:pPr>
            <a:r>
              <a:rPr b="1" i="0" lang="en-US" sz="2200" u="none" cap="none" strike="noStrike">
                <a:solidFill>
                  <a:srgbClr val="1E4E79"/>
                </a:solidFill>
                <a:latin typeface="Arial"/>
                <a:ea typeface="Arial"/>
                <a:cs typeface="Arial"/>
                <a:sym typeface="Arial"/>
              </a:rPr>
              <a:t>Reducing defective units processed through the bottleneck.</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2" name="Shape 552"/>
        <p:cNvGrpSpPr/>
        <p:nvPr/>
      </p:nvGrpSpPr>
      <p:grpSpPr>
        <a:xfrm>
          <a:off x="0" y="0"/>
          <a:ext cx="0" cy="0"/>
          <a:chOff x="0" y="0"/>
          <a:chExt cx="0" cy="0"/>
        </a:xfrm>
      </p:grpSpPr>
      <p:sp>
        <p:nvSpPr>
          <p:cNvPr id="553" name="Google Shape;553;p30"/>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54" name="Google Shape;554;p3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sp>
        <p:nvSpPr>
          <p:cNvPr id="555" name="Google Shape;555;p30"/>
          <p:cNvSpPr/>
          <p:nvPr/>
        </p:nvSpPr>
        <p:spPr>
          <a:xfrm>
            <a:off x="8607914" y="952845"/>
            <a:ext cx="4128422"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56" name="Google Shape;556;p30"/>
          <p:cNvSpPr/>
          <p:nvPr/>
        </p:nvSpPr>
        <p:spPr>
          <a:xfrm>
            <a:off x="1181062" y="1285192"/>
            <a:ext cx="9345750"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57" name="Google Shape;557;p30"/>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558" name="Google Shape;558;p30"/>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559" name="Google Shape;559;p30"/>
          <p:cNvSpPr txBox="1"/>
          <p:nvPr/>
        </p:nvSpPr>
        <p:spPr>
          <a:xfrm>
            <a:off x="3429000" y="2057400"/>
            <a:ext cx="5334000" cy="2185214"/>
          </a:xfrm>
          <a:prstGeom prst="rect">
            <a:avLst/>
          </a:prstGeom>
          <a:solidFill>
            <a:schemeClr val="lt1"/>
          </a:solidFill>
          <a:ln cap="flat" cmpd="sng" w="76200">
            <a:solidFill>
              <a:srgbClr val="385623"/>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400">
                <a:solidFill>
                  <a:srgbClr val="548135"/>
                </a:solidFill>
                <a:latin typeface="Calibri"/>
                <a:ea typeface="Calibri"/>
                <a:cs typeface="Calibri"/>
                <a:sym typeface="Calibri"/>
              </a:rPr>
              <a:t>Prepare an analysis showing whether joint products should be sold at the split-off point or processed further.</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3" name="Shape 563"/>
        <p:cNvGrpSpPr/>
        <p:nvPr/>
      </p:nvGrpSpPr>
      <p:grpSpPr>
        <a:xfrm>
          <a:off x="0" y="0"/>
          <a:ext cx="0" cy="0"/>
          <a:chOff x="0" y="0"/>
          <a:chExt cx="0" cy="0"/>
        </a:xfrm>
      </p:grpSpPr>
      <p:sp>
        <p:nvSpPr>
          <p:cNvPr id="564" name="Google Shape;564;p3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65" name="Google Shape;565;p31"/>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66" name="Google Shape;566;p31"/>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Joint Product Costs</a:t>
            </a:r>
            <a:endParaRPr/>
          </a:p>
        </p:txBody>
      </p:sp>
      <p:sp>
        <p:nvSpPr>
          <p:cNvPr id="567" name="Google Shape;567;p31"/>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68" name="Google Shape;568;p31"/>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569" name="Google Shape;569;p31"/>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570" name="Google Shape;570;p31"/>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571" name="Google Shape;571;p31"/>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72" name="Google Shape;572;p31"/>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573" name="Google Shape;573;p31"/>
          <p:cNvSpPr txBox="1"/>
          <p:nvPr/>
        </p:nvSpPr>
        <p:spPr>
          <a:xfrm>
            <a:off x="838200" y="365125"/>
            <a:ext cx="10515600" cy="1325563"/>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sp>
        <p:nvSpPr>
          <p:cNvPr id="574" name="Google Shape;574;p31"/>
          <p:cNvSpPr txBox="1"/>
          <p:nvPr/>
        </p:nvSpPr>
        <p:spPr>
          <a:xfrm>
            <a:off x="1986138" y="1139820"/>
            <a:ext cx="7718649" cy="4627915"/>
          </a:xfrm>
          <a:prstGeom prst="rect">
            <a:avLst/>
          </a:prstGeom>
          <a:solidFill>
            <a:srgbClr val="D5DBE5"/>
          </a:solidFill>
          <a:ln cap="flat" cmpd="sng" w="12675">
            <a:solidFill>
              <a:srgbClr val="000000"/>
            </a:solidFill>
            <a:prstDash val="solid"/>
            <a:round/>
            <a:headEnd len="sm" w="sm" type="none"/>
            <a:tailEnd len="sm" w="sm" type="none"/>
          </a:ln>
          <a:effectLst>
            <a:outerShdw rotWithShape="0" algn="ctr" dir="2700000" dist="35921">
              <a:srgbClr val="000000"/>
            </a:outerShdw>
          </a:effectLst>
        </p:spPr>
        <p:txBody>
          <a:bodyPr anchorCtr="0" anchor="t" bIns="44450" lIns="90475" spcFirstLastPara="1" rIns="90475" wrap="square" tIns="44450">
            <a:normAutofit/>
          </a:bodyPr>
          <a:lstStyle/>
          <a:p>
            <a:pPr indent="-228600" lvl="0" marL="228600" marR="0" rtl="0" algn="l">
              <a:lnSpc>
                <a:spcPct val="90000"/>
              </a:lnSpc>
              <a:spcBef>
                <a:spcPts val="0"/>
              </a:spcBef>
              <a:spcAft>
                <a:spcPts val="0"/>
              </a:spcAft>
              <a:buClr>
                <a:schemeClr val="dk1"/>
              </a:buClr>
              <a:buSzPts val="3000"/>
              <a:buFont typeface="Arial"/>
              <a:buChar char="•"/>
            </a:pPr>
            <a:r>
              <a:rPr lang="en-US" sz="3000">
                <a:solidFill>
                  <a:schemeClr val="dk1"/>
                </a:solidFill>
                <a:latin typeface="Calibri"/>
                <a:ea typeface="Calibri"/>
                <a:cs typeface="Calibri"/>
                <a:sym typeface="Calibri"/>
              </a:rPr>
              <a:t>In some industries, two or more products, known, as </a:t>
            </a:r>
            <a:r>
              <a:rPr lang="en-US" sz="3000">
                <a:solidFill>
                  <a:srgbClr val="0000CC"/>
                </a:solidFill>
                <a:latin typeface="Calibri"/>
                <a:ea typeface="Calibri"/>
                <a:cs typeface="Calibri"/>
                <a:sym typeface="Calibri"/>
              </a:rPr>
              <a:t>joint products </a:t>
            </a:r>
            <a:r>
              <a:rPr lang="en-US" sz="3000">
                <a:solidFill>
                  <a:schemeClr val="dk1"/>
                </a:solidFill>
                <a:latin typeface="Calibri"/>
                <a:ea typeface="Calibri"/>
                <a:cs typeface="Calibri"/>
                <a:sym typeface="Calibri"/>
              </a:rPr>
              <a:t>are produced from a single raw material input.</a:t>
            </a:r>
            <a:endParaRPr/>
          </a:p>
          <a:p>
            <a:pPr indent="-228600" lvl="0" marL="228600" marR="0" rtl="0" algn="l">
              <a:lnSpc>
                <a:spcPct val="90000"/>
              </a:lnSpc>
              <a:spcBef>
                <a:spcPts val="1000"/>
              </a:spcBef>
              <a:spcAft>
                <a:spcPts val="0"/>
              </a:spcAft>
              <a:buClr>
                <a:schemeClr val="dk1"/>
              </a:buClr>
              <a:buSzPts val="3000"/>
              <a:buFont typeface="Arial"/>
              <a:buChar char="•"/>
            </a:pPr>
            <a:r>
              <a:rPr lang="en-US" sz="3000">
                <a:solidFill>
                  <a:schemeClr val="dk1"/>
                </a:solidFill>
                <a:latin typeface="Calibri"/>
                <a:ea typeface="Calibri"/>
                <a:cs typeface="Calibri"/>
                <a:sym typeface="Calibri"/>
              </a:rPr>
              <a:t>The point in the manufacturing process where joint products can be recognized as a separate product is called the </a:t>
            </a:r>
            <a:r>
              <a:rPr lang="en-US" sz="3000">
                <a:solidFill>
                  <a:srgbClr val="0000CC"/>
                </a:solidFill>
                <a:latin typeface="Calibri"/>
                <a:ea typeface="Calibri"/>
                <a:cs typeface="Calibri"/>
                <a:sym typeface="Calibri"/>
              </a:rPr>
              <a:t>split-off point.</a:t>
            </a:r>
            <a:endParaRPr/>
          </a:p>
          <a:p>
            <a:pPr indent="-228600" lvl="0" marL="228600" marR="0" rtl="0" algn="l">
              <a:lnSpc>
                <a:spcPct val="90000"/>
              </a:lnSpc>
              <a:spcBef>
                <a:spcPts val="1000"/>
              </a:spcBef>
              <a:spcAft>
                <a:spcPts val="0"/>
              </a:spcAft>
              <a:buClr>
                <a:schemeClr val="dk1"/>
              </a:buClr>
              <a:buSzPts val="3000"/>
              <a:buFont typeface="Arial"/>
              <a:buChar char="•"/>
            </a:pPr>
            <a:r>
              <a:rPr lang="en-US" sz="3000">
                <a:solidFill>
                  <a:schemeClr val="dk1"/>
                </a:solidFill>
                <a:latin typeface="Calibri"/>
                <a:ea typeface="Calibri"/>
                <a:cs typeface="Calibri"/>
                <a:sym typeface="Calibri"/>
              </a:rPr>
              <a:t>A decision as to whether a joint product should be sold at the split-off point or processed further is known as a </a:t>
            </a:r>
            <a:r>
              <a:rPr lang="en-US" sz="3000">
                <a:solidFill>
                  <a:srgbClr val="0000CC"/>
                </a:solidFill>
                <a:latin typeface="Calibri"/>
                <a:ea typeface="Calibri"/>
                <a:cs typeface="Calibri"/>
                <a:sym typeface="Calibri"/>
              </a:rPr>
              <a:t>sell or process further decision.</a:t>
            </a:r>
            <a:endParaRPr sz="3000">
              <a:solidFill>
                <a:schemeClr val="dk1"/>
              </a:solidFill>
              <a:latin typeface="Calibri"/>
              <a:ea typeface="Calibri"/>
              <a:cs typeface="Calibri"/>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8" name="Shape 578"/>
        <p:cNvGrpSpPr/>
        <p:nvPr/>
      </p:nvGrpSpPr>
      <p:grpSpPr>
        <a:xfrm>
          <a:off x="0" y="0"/>
          <a:ext cx="0" cy="0"/>
          <a:chOff x="0" y="0"/>
          <a:chExt cx="0" cy="0"/>
        </a:xfrm>
      </p:grpSpPr>
      <p:sp>
        <p:nvSpPr>
          <p:cNvPr id="579" name="Google Shape;579;p32"/>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80" name="Google Shape;580;p32"/>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81" name="Google Shape;581;p32"/>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Joint Products</a:t>
            </a:r>
            <a:endParaRPr/>
          </a:p>
        </p:txBody>
      </p:sp>
      <p:sp>
        <p:nvSpPr>
          <p:cNvPr id="582" name="Google Shape;582;p32"/>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83" name="Google Shape;583;p32"/>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584" name="Google Shape;584;p32"/>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585" name="Google Shape;585;p32"/>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586" name="Google Shape;586;p32"/>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87" name="Google Shape;587;p32"/>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588" name="Google Shape;588;p32"/>
          <p:cNvSpPr txBox="1"/>
          <p:nvPr/>
        </p:nvSpPr>
        <p:spPr>
          <a:xfrm>
            <a:off x="2286000" y="274638"/>
            <a:ext cx="8172450" cy="1143000"/>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sp>
        <p:nvSpPr>
          <p:cNvPr id="589" name="Google Shape;589;p32"/>
          <p:cNvSpPr/>
          <p:nvPr/>
        </p:nvSpPr>
        <p:spPr>
          <a:xfrm>
            <a:off x="1923561" y="3000375"/>
            <a:ext cx="1346200" cy="812800"/>
          </a:xfrm>
          <a:prstGeom prst="ellipse">
            <a:avLst/>
          </a:prstGeom>
          <a:solidFill>
            <a:srgbClr val="FFFF00"/>
          </a:solidFill>
          <a:ln cap="flat" cmpd="sng" w="25375">
            <a:solidFill>
              <a:srgbClr val="0000CC"/>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590" name="Google Shape;590;p32"/>
          <p:cNvSpPr/>
          <p:nvPr/>
        </p:nvSpPr>
        <p:spPr>
          <a:xfrm>
            <a:off x="2223599" y="3057526"/>
            <a:ext cx="751810" cy="705321"/>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lang="en-US" sz="2000">
                <a:solidFill>
                  <a:srgbClr val="0000CC"/>
                </a:solidFill>
                <a:latin typeface="Arial"/>
                <a:ea typeface="Arial"/>
                <a:cs typeface="Arial"/>
                <a:sym typeface="Arial"/>
              </a:rPr>
              <a:t>Joint</a:t>
            </a:r>
            <a:endParaRPr/>
          </a:p>
          <a:p>
            <a:pPr indent="0" lvl="0" marL="0" marR="0" rtl="0" algn="l">
              <a:spcBef>
                <a:spcPts val="0"/>
              </a:spcBef>
              <a:spcAft>
                <a:spcPts val="0"/>
              </a:spcAft>
              <a:buNone/>
            </a:pPr>
            <a:r>
              <a:rPr lang="en-US" sz="2000">
                <a:solidFill>
                  <a:srgbClr val="0000CC"/>
                </a:solidFill>
                <a:latin typeface="Arial"/>
                <a:ea typeface="Arial"/>
                <a:cs typeface="Arial"/>
                <a:sym typeface="Arial"/>
              </a:rPr>
              <a:t>Input</a:t>
            </a:r>
            <a:endParaRPr/>
          </a:p>
        </p:txBody>
      </p:sp>
      <p:sp>
        <p:nvSpPr>
          <p:cNvPr id="591" name="Google Shape;591;p32"/>
          <p:cNvSpPr/>
          <p:nvPr/>
        </p:nvSpPr>
        <p:spPr>
          <a:xfrm>
            <a:off x="3761457" y="2921000"/>
            <a:ext cx="1329596" cy="1013098"/>
          </a:xfrm>
          <a:prstGeom prst="rect">
            <a:avLst/>
          </a:prstGeom>
          <a:solidFill>
            <a:srgbClr val="FBE4D4"/>
          </a:solidFill>
          <a:ln cap="flat" cmpd="sng" w="12675">
            <a:solidFill>
              <a:srgbClr val="0000CC"/>
            </a:solidFill>
            <a:prstDash val="solid"/>
            <a:miter lim="800000"/>
            <a:headEnd len="sm" w="sm" type="none"/>
            <a:tailEnd len="sm" w="sm" type="none"/>
          </a:ln>
        </p:spPr>
        <p:txBody>
          <a:bodyPr anchorCtr="0" anchor="t" bIns="44450" lIns="90475" spcFirstLastPara="1" rIns="90475" wrap="square" tIns="44450">
            <a:spAutoFit/>
          </a:bodyPr>
          <a:lstStyle/>
          <a:p>
            <a:pPr indent="0" lvl="0" marL="0" marR="0" rtl="0" algn="ctr">
              <a:spcBef>
                <a:spcPts val="0"/>
              </a:spcBef>
              <a:spcAft>
                <a:spcPts val="0"/>
              </a:spcAft>
              <a:buNone/>
            </a:pPr>
            <a:r>
              <a:rPr lang="en-US" sz="2000">
                <a:solidFill>
                  <a:schemeClr val="dk1"/>
                </a:solidFill>
                <a:latin typeface="Calibri"/>
                <a:ea typeface="Calibri"/>
                <a:cs typeface="Calibri"/>
                <a:sym typeface="Calibri"/>
              </a:rPr>
              <a:t>Common</a:t>
            </a:r>
            <a:endParaRPr/>
          </a:p>
          <a:p>
            <a:pPr indent="0" lvl="0" marL="0" marR="0" rtl="0" algn="ctr">
              <a:spcBef>
                <a:spcPts val="0"/>
              </a:spcBef>
              <a:spcAft>
                <a:spcPts val="0"/>
              </a:spcAft>
              <a:buNone/>
            </a:pPr>
            <a:r>
              <a:rPr lang="en-US" sz="2000">
                <a:solidFill>
                  <a:schemeClr val="dk1"/>
                </a:solidFill>
                <a:latin typeface="Calibri"/>
                <a:ea typeface="Calibri"/>
                <a:cs typeface="Calibri"/>
                <a:sym typeface="Calibri"/>
              </a:rPr>
              <a:t>Production</a:t>
            </a:r>
            <a:endParaRPr/>
          </a:p>
          <a:p>
            <a:pPr indent="0" lvl="0" marL="0" marR="0" rtl="0" algn="ctr">
              <a:spcBef>
                <a:spcPts val="0"/>
              </a:spcBef>
              <a:spcAft>
                <a:spcPts val="0"/>
              </a:spcAft>
              <a:buNone/>
            </a:pPr>
            <a:r>
              <a:rPr lang="en-US" sz="2000">
                <a:solidFill>
                  <a:schemeClr val="dk1"/>
                </a:solidFill>
                <a:latin typeface="Calibri"/>
                <a:ea typeface="Calibri"/>
                <a:cs typeface="Calibri"/>
                <a:sym typeface="Calibri"/>
              </a:rPr>
              <a:t>Process</a:t>
            </a:r>
            <a:endParaRPr/>
          </a:p>
        </p:txBody>
      </p:sp>
      <p:cxnSp>
        <p:nvCxnSpPr>
          <p:cNvPr id="592" name="Google Shape;592;p32"/>
          <p:cNvCxnSpPr/>
          <p:nvPr/>
        </p:nvCxnSpPr>
        <p:spPr>
          <a:xfrm>
            <a:off x="3288811" y="3422650"/>
            <a:ext cx="368300" cy="0"/>
          </a:xfrm>
          <a:prstGeom prst="straightConnector1">
            <a:avLst/>
          </a:prstGeom>
          <a:noFill/>
          <a:ln cap="flat" cmpd="sng" w="38100">
            <a:solidFill>
              <a:srgbClr val="FF0000"/>
            </a:solidFill>
            <a:prstDash val="solid"/>
            <a:round/>
            <a:headEnd len="med" w="med" type="none"/>
            <a:tailEnd len="med" w="med" type="triangle"/>
          </a:ln>
          <a:effectLst>
            <a:outerShdw rotWithShape="0" algn="ctr" dir="2700000" dist="17961">
              <a:srgbClr val="000000"/>
            </a:outerShdw>
          </a:effectLst>
        </p:spPr>
      </p:cxnSp>
      <p:cxnSp>
        <p:nvCxnSpPr>
          <p:cNvPr id="593" name="Google Shape;593;p32"/>
          <p:cNvCxnSpPr/>
          <p:nvPr/>
        </p:nvCxnSpPr>
        <p:spPr>
          <a:xfrm flipH="1" rot="10800000">
            <a:off x="5193811" y="2501900"/>
            <a:ext cx="673100" cy="927100"/>
          </a:xfrm>
          <a:prstGeom prst="straightConnector1">
            <a:avLst/>
          </a:prstGeom>
          <a:noFill/>
          <a:ln cap="flat" cmpd="sng" w="38100">
            <a:solidFill>
              <a:srgbClr val="FF0000"/>
            </a:solidFill>
            <a:prstDash val="solid"/>
            <a:round/>
            <a:headEnd len="med" w="med" type="none"/>
            <a:tailEnd len="med" w="med" type="triangle"/>
          </a:ln>
          <a:effectLst>
            <a:outerShdw rotWithShape="0" algn="ctr" dir="2700000" dist="17961">
              <a:srgbClr val="000000"/>
            </a:outerShdw>
          </a:effectLst>
        </p:spPr>
      </p:cxnSp>
      <p:cxnSp>
        <p:nvCxnSpPr>
          <p:cNvPr id="594" name="Google Shape;594;p32"/>
          <p:cNvCxnSpPr/>
          <p:nvPr/>
        </p:nvCxnSpPr>
        <p:spPr>
          <a:xfrm>
            <a:off x="5193811" y="3422650"/>
            <a:ext cx="444500" cy="0"/>
          </a:xfrm>
          <a:prstGeom prst="straightConnector1">
            <a:avLst/>
          </a:prstGeom>
          <a:noFill/>
          <a:ln cap="flat" cmpd="sng" w="38100">
            <a:solidFill>
              <a:srgbClr val="FF0000"/>
            </a:solidFill>
            <a:prstDash val="solid"/>
            <a:round/>
            <a:headEnd len="med" w="med" type="none"/>
            <a:tailEnd len="med" w="med" type="triangle"/>
          </a:ln>
          <a:effectLst>
            <a:outerShdw rotWithShape="0" algn="ctr" dir="2700000" dist="17961">
              <a:srgbClr val="000000"/>
            </a:outerShdw>
          </a:effectLst>
        </p:spPr>
      </p:cxnSp>
      <p:cxnSp>
        <p:nvCxnSpPr>
          <p:cNvPr id="595" name="Google Shape;595;p32"/>
          <p:cNvCxnSpPr/>
          <p:nvPr/>
        </p:nvCxnSpPr>
        <p:spPr>
          <a:xfrm>
            <a:off x="5193811" y="3429000"/>
            <a:ext cx="749300" cy="901700"/>
          </a:xfrm>
          <a:prstGeom prst="straightConnector1">
            <a:avLst/>
          </a:prstGeom>
          <a:noFill/>
          <a:ln cap="flat" cmpd="sng" w="38100">
            <a:solidFill>
              <a:srgbClr val="FF0000"/>
            </a:solidFill>
            <a:prstDash val="solid"/>
            <a:round/>
            <a:headEnd len="med" w="med" type="none"/>
            <a:tailEnd len="med" w="med" type="triangle"/>
          </a:ln>
          <a:effectLst>
            <a:outerShdw rotWithShape="0" algn="ctr" dir="2700000" dist="17961">
              <a:srgbClr val="000000"/>
            </a:outerShdw>
          </a:effectLst>
        </p:spPr>
      </p:cxnSp>
      <p:sp>
        <p:nvSpPr>
          <p:cNvPr id="596" name="Google Shape;596;p32"/>
          <p:cNvSpPr/>
          <p:nvPr/>
        </p:nvSpPr>
        <p:spPr>
          <a:xfrm>
            <a:off x="4514362" y="5465764"/>
            <a:ext cx="1393825" cy="828675"/>
          </a:xfrm>
          <a:prstGeom prst="rect">
            <a:avLst/>
          </a:prstGeom>
          <a:noFill/>
          <a:ln>
            <a:noFill/>
          </a:ln>
        </p:spPr>
        <p:txBody>
          <a:bodyPr anchorCtr="0" anchor="t" bIns="44450" lIns="90475" spcFirstLastPara="1" rIns="90475" wrap="square" tIns="44450">
            <a:spAutoFit/>
          </a:bodyPr>
          <a:lstStyle/>
          <a:p>
            <a:pPr indent="0" lvl="0" marL="0" marR="0" rtl="0" algn="ctr">
              <a:spcBef>
                <a:spcPts val="0"/>
              </a:spcBef>
              <a:spcAft>
                <a:spcPts val="0"/>
              </a:spcAft>
              <a:buNone/>
            </a:pPr>
            <a:r>
              <a:rPr b="1" lang="en-US" sz="2400">
                <a:solidFill>
                  <a:srgbClr val="0000CC"/>
                </a:solidFill>
                <a:latin typeface="Arial"/>
                <a:ea typeface="Arial"/>
                <a:cs typeface="Arial"/>
                <a:sym typeface="Arial"/>
              </a:rPr>
              <a:t>Split-Off</a:t>
            </a:r>
            <a:endParaRPr/>
          </a:p>
          <a:p>
            <a:pPr indent="0" lvl="0" marL="0" marR="0" rtl="0" algn="ctr">
              <a:spcBef>
                <a:spcPts val="0"/>
              </a:spcBef>
              <a:spcAft>
                <a:spcPts val="0"/>
              </a:spcAft>
              <a:buNone/>
            </a:pPr>
            <a:r>
              <a:rPr b="1" lang="en-US" sz="2400">
                <a:solidFill>
                  <a:srgbClr val="0000CC"/>
                </a:solidFill>
                <a:latin typeface="Arial"/>
                <a:ea typeface="Arial"/>
                <a:cs typeface="Arial"/>
                <a:sym typeface="Arial"/>
              </a:rPr>
              <a:t>Point</a:t>
            </a:r>
            <a:endParaRPr/>
          </a:p>
        </p:txBody>
      </p:sp>
      <p:cxnSp>
        <p:nvCxnSpPr>
          <p:cNvPr id="597" name="Google Shape;597;p32"/>
          <p:cNvCxnSpPr/>
          <p:nvPr/>
        </p:nvCxnSpPr>
        <p:spPr>
          <a:xfrm>
            <a:off x="5204924" y="3429000"/>
            <a:ext cx="0" cy="1968500"/>
          </a:xfrm>
          <a:prstGeom prst="straightConnector1">
            <a:avLst/>
          </a:prstGeom>
          <a:noFill/>
          <a:ln cap="flat" cmpd="sng" w="38100">
            <a:solidFill>
              <a:srgbClr val="FF0000"/>
            </a:solidFill>
            <a:prstDash val="dash"/>
            <a:round/>
            <a:headEnd len="med" w="med" type="triangle"/>
            <a:tailEnd len="med" w="med" type="none"/>
          </a:ln>
          <a:effectLst>
            <a:outerShdw rotWithShape="0" algn="ctr" dir="2700000" dist="17961">
              <a:srgbClr val="000000"/>
            </a:outerShdw>
          </a:effectLst>
        </p:spPr>
      </p:cxnSp>
      <p:sp>
        <p:nvSpPr>
          <p:cNvPr id="598" name="Google Shape;598;p32"/>
          <p:cNvSpPr/>
          <p:nvPr/>
        </p:nvSpPr>
        <p:spPr>
          <a:xfrm>
            <a:off x="5760549" y="1720850"/>
            <a:ext cx="1346200" cy="812800"/>
          </a:xfrm>
          <a:prstGeom prst="ellipse">
            <a:avLst/>
          </a:prstGeom>
          <a:solidFill>
            <a:srgbClr val="FFFFFF"/>
          </a:solidFill>
          <a:ln cap="flat" cmpd="sng" w="25375">
            <a:solidFill>
              <a:srgbClr val="0000CC"/>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599" name="Google Shape;599;p32"/>
          <p:cNvSpPr/>
          <p:nvPr/>
        </p:nvSpPr>
        <p:spPr>
          <a:xfrm>
            <a:off x="5760549" y="3000375"/>
            <a:ext cx="1346200" cy="812800"/>
          </a:xfrm>
          <a:prstGeom prst="ellipse">
            <a:avLst/>
          </a:prstGeom>
          <a:solidFill>
            <a:srgbClr val="FFFFFF"/>
          </a:solidFill>
          <a:ln cap="flat" cmpd="sng" w="25375">
            <a:solidFill>
              <a:srgbClr val="0000CC"/>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600" name="Google Shape;600;p32"/>
          <p:cNvSpPr/>
          <p:nvPr/>
        </p:nvSpPr>
        <p:spPr>
          <a:xfrm>
            <a:off x="5781186" y="4483101"/>
            <a:ext cx="1381790" cy="397545"/>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lang="en-US" sz="2000">
                <a:solidFill>
                  <a:srgbClr val="0000CC"/>
                </a:solidFill>
                <a:latin typeface="Arial"/>
                <a:ea typeface="Arial"/>
                <a:cs typeface="Arial"/>
                <a:sym typeface="Arial"/>
              </a:rPr>
              <a:t>Chemicals</a:t>
            </a:r>
            <a:endParaRPr/>
          </a:p>
        </p:txBody>
      </p:sp>
      <p:sp>
        <p:nvSpPr>
          <p:cNvPr id="601" name="Google Shape;601;p32"/>
          <p:cNvSpPr/>
          <p:nvPr/>
        </p:nvSpPr>
        <p:spPr>
          <a:xfrm>
            <a:off x="7689362" y="1465264"/>
            <a:ext cx="2590800" cy="5013325"/>
          </a:xfrm>
          <a:prstGeom prst="rect">
            <a:avLst/>
          </a:prstGeom>
          <a:solidFill>
            <a:srgbClr val="EBF7FF"/>
          </a:solidFill>
          <a:ln cap="flat" cmpd="sng" w="12675">
            <a:solidFill>
              <a:schemeClr val="dk2"/>
            </a:solidFill>
            <a:prstDash val="solid"/>
            <a:miter lim="800000"/>
            <a:headEnd len="sm" w="sm" type="none"/>
            <a:tailEnd len="sm" w="sm" type="none"/>
          </a:ln>
          <a:effectLst>
            <a:outerShdw blurRad="50800" rotWithShape="0" algn="tl" dir="2700000" dist="38100">
              <a:srgbClr val="000000">
                <a:alpha val="40000"/>
              </a:srgbClr>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b="1" lang="en-US" sz="2300">
                <a:solidFill>
                  <a:srgbClr val="1E4E79"/>
                </a:solidFill>
                <a:latin typeface="Arial"/>
                <a:ea typeface="Arial"/>
                <a:cs typeface="Arial"/>
                <a:sym typeface="Arial"/>
              </a:rPr>
              <a:t>For example,      in the petroleum refining industry,  a large number      of products are extracted from crude oil, including gasoline, jet fuel, home heating oil, lubricants, asphalt, and various organic chemicals.</a:t>
            </a:r>
            <a:endParaRPr/>
          </a:p>
        </p:txBody>
      </p:sp>
      <p:sp>
        <p:nvSpPr>
          <p:cNvPr id="602" name="Google Shape;602;p32"/>
          <p:cNvSpPr/>
          <p:nvPr/>
        </p:nvSpPr>
        <p:spPr>
          <a:xfrm>
            <a:off x="5854212" y="3209926"/>
            <a:ext cx="1195841" cy="397545"/>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lang="en-US" sz="2000">
                <a:solidFill>
                  <a:srgbClr val="0000CC"/>
                </a:solidFill>
                <a:latin typeface="Arial"/>
                <a:ea typeface="Arial"/>
                <a:cs typeface="Arial"/>
                <a:sym typeface="Arial"/>
              </a:rPr>
              <a:t>Gasoline</a:t>
            </a:r>
            <a:endParaRPr/>
          </a:p>
        </p:txBody>
      </p:sp>
      <p:sp>
        <p:nvSpPr>
          <p:cNvPr id="603" name="Google Shape;603;p32"/>
          <p:cNvSpPr/>
          <p:nvPr/>
        </p:nvSpPr>
        <p:spPr>
          <a:xfrm>
            <a:off x="5760549" y="4273550"/>
            <a:ext cx="1346200" cy="812800"/>
          </a:xfrm>
          <a:prstGeom prst="ellipse">
            <a:avLst/>
          </a:prstGeom>
          <a:solidFill>
            <a:srgbClr val="FFFFFF"/>
          </a:solidFill>
          <a:ln cap="flat" cmpd="sng" w="25375">
            <a:solidFill>
              <a:srgbClr val="0000CC"/>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604" name="Google Shape;604;p32"/>
          <p:cNvSpPr/>
          <p:nvPr/>
        </p:nvSpPr>
        <p:spPr>
          <a:xfrm>
            <a:off x="6189765" y="1951097"/>
            <a:ext cx="496932" cy="397545"/>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lang="en-US" sz="2000">
                <a:solidFill>
                  <a:srgbClr val="0000CC"/>
                </a:solidFill>
                <a:latin typeface="Arial"/>
                <a:ea typeface="Arial"/>
                <a:cs typeface="Arial"/>
                <a:sym typeface="Arial"/>
              </a:rPr>
              <a:t>Oil</a:t>
            </a:r>
            <a:endParaRPr/>
          </a:p>
        </p:txBody>
      </p:sp>
      <p:sp>
        <p:nvSpPr>
          <p:cNvPr id="605" name="Google Shape;605;p32"/>
          <p:cNvSpPr/>
          <p:nvPr/>
        </p:nvSpPr>
        <p:spPr>
          <a:xfrm>
            <a:off x="5778602" y="4503797"/>
            <a:ext cx="1381790" cy="397545"/>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lang="en-US" sz="2000">
                <a:solidFill>
                  <a:srgbClr val="0000CC"/>
                </a:solidFill>
                <a:latin typeface="Arial"/>
                <a:ea typeface="Arial"/>
                <a:cs typeface="Arial"/>
                <a:sym typeface="Arial"/>
              </a:rPr>
              <a:t>Chemicals</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9" name="Shape 609"/>
        <p:cNvGrpSpPr/>
        <p:nvPr/>
      </p:nvGrpSpPr>
      <p:grpSpPr>
        <a:xfrm>
          <a:off x="0" y="0"/>
          <a:ext cx="0" cy="0"/>
          <a:chOff x="0" y="0"/>
          <a:chExt cx="0" cy="0"/>
        </a:xfrm>
      </p:grpSpPr>
      <p:sp>
        <p:nvSpPr>
          <p:cNvPr id="610" name="Google Shape;610;p33"/>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611" name="Google Shape;611;p33"/>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12" name="Google Shape;612;p33"/>
          <p:cNvSpPr txBox="1"/>
          <p:nvPr/>
        </p:nvSpPr>
        <p:spPr>
          <a:xfrm>
            <a:off x="1986137" y="437584"/>
            <a:ext cx="4485915"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Joint Products – Additional Processing</a:t>
            </a:r>
            <a:endParaRPr/>
          </a:p>
        </p:txBody>
      </p:sp>
      <p:sp>
        <p:nvSpPr>
          <p:cNvPr id="613" name="Google Shape;613;p33"/>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14" name="Google Shape;614;p33"/>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615" name="Google Shape;615;p33"/>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616" name="Google Shape;616;p33"/>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617" name="Google Shape;617;p33"/>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618" name="Google Shape;618;p33"/>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619" name="Google Shape;619;p33"/>
          <p:cNvSpPr txBox="1"/>
          <p:nvPr/>
        </p:nvSpPr>
        <p:spPr>
          <a:xfrm>
            <a:off x="2195444" y="257969"/>
            <a:ext cx="8172450" cy="1143000"/>
          </a:xfrm>
          <a:prstGeom prst="rect">
            <a:avLst/>
          </a:prstGeom>
          <a:noFill/>
          <a:ln>
            <a:noFill/>
          </a:ln>
        </p:spPr>
        <p:txBody>
          <a:bodyPr anchorCtr="0" anchor="ctr" bIns="44450" lIns="90475" spcFirstLastPara="1" rIns="90475" wrap="square" tIns="44450">
            <a:normAutofit fontScale="97500"/>
          </a:bodyPr>
          <a:lstStyle/>
          <a:p>
            <a:pPr indent="0" lvl="0" marL="0" marR="0" rtl="1" algn="ctr">
              <a:lnSpc>
                <a:spcPct val="90000"/>
              </a:lnSpc>
              <a:spcBef>
                <a:spcPts val="0"/>
              </a:spcBef>
              <a:spcAft>
                <a:spcPts val="0"/>
              </a:spcAft>
              <a:buClr>
                <a:schemeClr val="dk1"/>
              </a:buClr>
              <a:buSzPct val="100000"/>
              <a:buFont typeface="Calibri"/>
              <a:buNone/>
            </a:pPr>
            <a:r>
              <a:t/>
            </a:r>
            <a:endParaRPr sz="4400">
              <a:solidFill>
                <a:schemeClr val="dk1"/>
              </a:solidFill>
              <a:latin typeface="Calibri"/>
              <a:ea typeface="Calibri"/>
              <a:cs typeface="Calibri"/>
              <a:sym typeface="Calibri"/>
            </a:endParaRPr>
          </a:p>
        </p:txBody>
      </p:sp>
      <p:sp>
        <p:nvSpPr>
          <p:cNvPr id="620" name="Google Shape;620;p33"/>
          <p:cNvSpPr/>
          <p:nvPr/>
        </p:nvSpPr>
        <p:spPr>
          <a:xfrm>
            <a:off x="7556500" y="1763713"/>
            <a:ext cx="1498600" cy="965200"/>
          </a:xfrm>
          <a:prstGeom prst="rect">
            <a:avLst/>
          </a:prstGeom>
          <a:solidFill>
            <a:srgbClr val="0000FF"/>
          </a:solidFill>
          <a:ln cap="flat" cmpd="sng" w="25375">
            <a:solidFill>
              <a:srgbClr val="0000C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621" name="Google Shape;621;p33"/>
          <p:cNvSpPr/>
          <p:nvPr/>
        </p:nvSpPr>
        <p:spPr>
          <a:xfrm>
            <a:off x="7579640" y="1897064"/>
            <a:ext cx="1452322" cy="705321"/>
          </a:xfrm>
          <a:prstGeom prst="rect">
            <a:avLst/>
          </a:prstGeom>
          <a:noFill/>
          <a:ln>
            <a:noFill/>
          </a:ln>
        </p:spPr>
        <p:txBody>
          <a:bodyPr anchorCtr="0" anchor="t" bIns="44450" lIns="90475" spcFirstLastPara="1" rIns="90475" wrap="square" tIns="44450">
            <a:spAutoFit/>
          </a:bodyPr>
          <a:lstStyle/>
          <a:p>
            <a:pPr indent="0" lvl="0" marL="0" marR="0" rtl="0" algn="ctr">
              <a:spcBef>
                <a:spcPts val="0"/>
              </a:spcBef>
              <a:spcAft>
                <a:spcPts val="0"/>
              </a:spcAft>
              <a:buNone/>
            </a:pPr>
            <a:r>
              <a:rPr lang="en-US" sz="2000">
                <a:solidFill>
                  <a:srgbClr val="FFFF00"/>
                </a:solidFill>
                <a:latin typeface="Arial"/>
                <a:ea typeface="Arial"/>
                <a:cs typeface="Arial"/>
                <a:sym typeface="Arial"/>
              </a:rPr>
              <a:t>Separate</a:t>
            </a:r>
            <a:endParaRPr/>
          </a:p>
          <a:p>
            <a:pPr indent="0" lvl="0" marL="0" marR="0" rtl="0" algn="ctr">
              <a:spcBef>
                <a:spcPts val="0"/>
              </a:spcBef>
              <a:spcAft>
                <a:spcPts val="0"/>
              </a:spcAft>
              <a:buNone/>
            </a:pPr>
            <a:r>
              <a:rPr lang="en-US" sz="2000">
                <a:solidFill>
                  <a:srgbClr val="FFFF00"/>
                </a:solidFill>
                <a:latin typeface="Arial"/>
                <a:ea typeface="Arial"/>
                <a:cs typeface="Arial"/>
                <a:sym typeface="Arial"/>
              </a:rPr>
              <a:t>Processing</a:t>
            </a:r>
            <a:endParaRPr/>
          </a:p>
        </p:txBody>
      </p:sp>
      <p:sp>
        <p:nvSpPr>
          <p:cNvPr id="622" name="Google Shape;622;p33"/>
          <p:cNvSpPr/>
          <p:nvPr/>
        </p:nvSpPr>
        <p:spPr>
          <a:xfrm>
            <a:off x="7632700" y="4316413"/>
            <a:ext cx="1498600" cy="965200"/>
          </a:xfrm>
          <a:prstGeom prst="rect">
            <a:avLst/>
          </a:prstGeom>
          <a:solidFill>
            <a:srgbClr val="0000FF"/>
          </a:solidFill>
          <a:ln cap="flat" cmpd="sng" w="25375">
            <a:solidFill>
              <a:srgbClr val="0000C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623" name="Google Shape;623;p33"/>
          <p:cNvSpPr/>
          <p:nvPr/>
        </p:nvSpPr>
        <p:spPr>
          <a:xfrm>
            <a:off x="7655840" y="4449764"/>
            <a:ext cx="1452322" cy="705321"/>
          </a:xfrm>
          <a:prstGeom prst="rect">
            <a:avLst/>
          </a:prstGeom>
          <a:noFill/>
          <a:ln>
            <a:noFill/>
          </a:ln>
        </p:spPr>
        <p:txBody>
          <a:bodyPr anchorCtr="0" anchor="t" bIns="44450" lIns="90475" spcFirstLastPara="1" rIns="90475" wrap="square" tIns="44450">
            <a:spAutoFit/>
          </a:bodyPr>
          <a:lstStyle/>
          <a:p>
            <a:pPr indent="0" lvl="0" marL="0" marR="0" rtl="0" algn="ctr">
              <a:spcBef>
                <a:spcPts val="0"/>
              </a:spcBef>
              <a:spcAft>
                <a:spcPts val="0"/>
              </a:spcAft>
              <a:buNone/>
            </a:pPr>
            <a:r>
              <a:rPr lang="en-US" sz="2000">
                <a:solidFill>
                  <a:srgbClr val="FFFF00"/>
                </a:solidFill>
                <a:latin typeface="Arial"/>
                <a:ea typeface="Arial"/>
                <a:cs typeface="Arial"/>
                <a:sym typeface="Arial"/>
              </a:rPr>
              <a:t>Separate</a:t>
            </a:r>
            <a:endParaRPr/>
          </a:p>
          <a:p>
            <a:pPr indent="0" lvl="0" marL="0" marR="0" rtl="0" algn="ctr">
              <a:spcBef>
                <a:spcPts val="0"/>
              </a:spcBef>
              <a:spcAft>
                <a:spcPts val="0"/>
              </a:spcAft>
              <a:buNone/>
            </a:pPr>
            <a:r>
              <a:rPr lang="en-US" sz="2000">
                <a:solidFill>
                  <a:srgbClr val="FFFF00"/>
                </a:solidFill>
                <a:latin typeface="Arial"/>
                <a:ea typeface="Arial"/>
                <a:cs typeface="Arial"/>
                <a:sym typeface="Arial"/>
              </a:rPr>
              <a:t>Processing</a:t>
            </a:r>
            <a:endParaRPr/>
          </a:p>
        </p:txBody>
      </p:sp>
      <p:cxnSp>
        <p:nvCxnSpPr>
          <p:cNvPr id="624" name="Google Shape;624;p33"/>
          <p:cNvCxnSpPr/>
          <p:nvPr/>
        </p:nvCxnSpPr>
        <p:spPr>
          <a:xfrm>
            <a:off x="7092950" y="2246313"/>
            <a:ext cx="444500" cy="0"/>
          </a:xfrm>
          <a:prstGeom prst="straightConnector1">
            <a:avLst/>
          </a:prstGeom>
          <a:noFill/>
          <a:ln cap="flat" cmpd="sng" w="38100">
            <a:solidFill>
              <a:srgbClr val="FF0000"/>
            </a:solidFill>
            <a:prstDash val="solid"/>
            <a:round/>
            <a:headEnd len="med" w="med" type="none"/>
            <a:tailEnd len="med" w="med" type="triangle"/>
          </a:ln>
          <a:effectLst>
            <a:outerShdw rotWithShape="0" algn="ctr" dir="2700000" dist="17961">
              <a:srgbClr val="000000"/>
            </a:outerShdw>
          </a:effectLst>
        </p:spPr>
      </p:cxnSp>
      <p:cxnSp>
        <p:nvCxnSpPr>
          <p:cNvPr id="625" name="Google Shape;625;p33"/>
          <p:cNvCxnSpPr/>
          <p:nvPr/>
        </p:nvCxnSpPr>
        <p:spPr>
          <a:xfrm>
            <a:off x="7169150" y="4837113"/>
            <a:ext cx="444500" cy="0"/>
          </a:xfrm>
          <a:prstGeom prst="straightConnector1">
            <a:avLst/>
          </a:prstGeom>
          <a:noFill/>
          <a:ln cap="flat" cmpd="sng" w="38100">
            <a:solidFill>
              <a:srgbClr val="FF0000"/>
            </a:solidFill>
            <a:prstDash val="solid"/>
            <a:round/>
            <a:headEnd len="med" w="med" type="none"/>
            <a:tailEnd len="med" w="med" type="triangle"/>
          </a:ln>
          <a:effectLst>
            <a:outerShdw rotWithShape="0" algn="ctr" dir="2700000" dist="17961">
              <a:srgbClr val="000000"/>
            </a:outerShdw>
          </a:effectLst>
        </p:spPr>
      </p:cxnSp>
      <p:sp>
        <p:nvSpPr>
          <p:cNvPr id="626" name="Google Shape;626;p33"/>
          <p:cNvSpPr/>
          <p:nvPr/>
        </p:nvSpPr>
        <p:spPr>
          <a:xfrm>
            <a:off x="9663113" y="1882775"/>
            <a:ext cx="899286" cy="828432"/>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b="1" lang="en-US" sz="2400">
                <a:solidFill>
                  <a:srgbClr val="0000CC"/>
                </a:solidFill>
                <a:latin typeface="Arial"/>
                <a:ea typeface="Arial"/>
                <a:cs typeface="Arial"/>
                <a:sym typeface="Arial"/>
              </a:rPr>
              <a:t>Final</a:t>
            </a:r>
            <a:endParaRPr/>
          </a:p>
          <a:p>
            <a:pPr indent="0" lvl="0" marL="0" marR="0" rtl="0" algn="l">
              <a:spcBef>
                <a:spcPts val="0"/>
              </a:spcBef>
              <a:spcAft>
                <a:spcPts val="0"/>
              </a:spcAft>
              <a:buNone/>
            </a:pPr>
            <a:r>
              <a:rPr b="1" lang="en-US" sz="2400">
                <a:solidFill>
                  <a:srgbClr val="0000CC"/>
                </a:solidFill>
                <a:latin typeface="Arial"/>
                <a:ea typeface="Arial"/>
                <a:cs typeface="Arial"/>
                <a:sym typeface="Arial"/>
              </a:rPr>
              <a:t>Sale</a:t>
            </a:r>
            <a:endParaRPr/>
          </a:p>
        </p:txBody>
      </p:sp>
      <p:cxnSp>
        <p:nvCxnSpPr>
          <p:cNvPr id="627" name="Google Shape;627;p33"/>
          <p:cNvCxnSpPr/>
          <p:nvPr/>
        </p:nvCxnSpPr>
        <p:spPr>
          <a:xfrm>
            <a:off x="9074150" y="2246313"/>
            <a:ext cx="596900" cy="0"/>
          </a:xfrm>
          <a:prstGeom prst="straightConnector1">
            <a:avLst/>
          </a:prstGeom>
          <a:noFill/>
          <a:ln cap="flat" cmpd="sng" w="38100">
            <a:solidFill>
              <a:srgbClr val="FF0000"/>
            </a:solidFill>
            <a:prstDash val="solid"/>
            <a:round/>
            <a:headEnd len="med" w="med" type="none"/>
            <a:tailEnd len="med" w="med" type="triangle"/>
          </a:ln>
          <a:effectLst>
            <a:outerShdw rotWithShape="0" algn="ctr" dir="2700000" dist="17961">
              <a:srgbClr val="000000"/>
            </a:outerShdw>
          </a:effectLst>
        </p:spPr>
      </p:cxnSp>
      <p:sp>
        <p:nvSpPr>
          <p:cNvPr id="628" name="Google Shape;628;p33"/>
          <p:cNvSpPr/>
          <p:nvPr/>
        </p:nvSpPr>
        <p:spPr>
          <a:xfrm>
            <a:off x="9663113" y="4473575"/>
            <a:ext cx="899286" cy="828432"/>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b="1" lang="en-US" sz="2400">
                <a:solidFill>
                  <a:srgbClr val="0000CC"/>
                </a:solidFill>
                <a:latin typeface="Arial"/>
                <a:ea typeface="Arial"/>
                <a:cs typeface="Arial"/>
                <a:sym typeface="Arial"/>
              </a:rPr>
              <a:t>Final</a:t>
            </a:r>
            <a:endParaRPr/>
          </a:p>
          <a:p>
            <a:pPr indent="0" lvl="0" marL="0" marR="0" rtl="0" algn="l">
              <a:spcBef>
                <a:spcPts val="0"/>
              </a:spcBef>
              <a:spcAft>
                <a:spcPts val="0"/>
              </a:spcAft>
              <a:buNone/>
            </a:pPr>
            <a:r>
              <a:rPr b="1" lang="en-US" sz="2400">
                <a:solidFill>
                  <a:srgbClr val="0000CC"/>
                </a:solidFill>
                <a:latin typeface="Arial"/>
                <a:ea typeface="Arial"/>
                <a:cs typeface="Arial"/>
                <a:sym typeface="Arial"/>
              </a:rPr>
              <a:t>Sale</a:t>
            </a:r>
            <a:endParaRPr/>
          </a:p>
        </p:txBody>
      </p:sp>
      <p:cxnSp>
        <p:nvCxnSpPr>
          <p:cNvPr id="629" name="Google Shape;629;p33"/>
          <p:cNvCxnSpPr/>
          <p:nvPr/>
        </p:nvCxnSpPr>
        <p:spPr>
          <a:xfrm>
            <a:off x="9150350" y="4837113"/>
            <a:ext cx="596900" cy="0"/>
          </a:xfrm>
          <a:prstGeom prst="straightConnector1">
            <a:avLst/>
          </a:prstGeom>
          <a:noFill/>
          <a:ln cap="flat" cmpd="sng" w="38100">
            <a:solidFill>
              <a:srgbClr val="FF0000"/>
            </a:solidFill>
            <a:prstDash val="solid"/>
            <a:round/>
            <a:headEnd len="med" w="med" type="none"/>
            <a:tailEnd len="med" w="med" type="triangle"/>
          </a:ln>
          <a:effectLst>
            <a:outerShdw rotWithShape="0" algn="ctr" dir="2700000" dist="17961">
              <a:srgbClr val="000000"/>
            </a:outerShdw>
          </a:effectLst>
        </p:spPr>
      </p:cxnSp>
      <p:sp>
        <p:nvSpPr>
          <p:cNvPr id="630" name="Google Shape;630;p33"/>
          <p:cNvSpPr/>
          <p:nvPr/>
        </p:nvSpPr>
        <p:spPr>
          <a:xfrm>
            <a:off x="7848600" y="3195639"/>
            <a:ext cx="740588" cy="705321"/>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lang="en-US" sz="2000">
                <a:solidFill>
                  <a:srgbClr val="0000CC"/>
                </a:solidFill>
                <a:latin typeface="Arial"/>
                <a:ea typeface="Arial"/>
                <a:cs typeface="Arial"/>
                <a:sym typeface="Arial"/>
              </a:rPr>
              <a:t>Final</a:t>
            </a:r>
            <a:endParaRPr/>
          </a:p>
          <a:p>
            <a:pPr indent="0" lvl="0" marL="0" marR="0" rtl="0" algn="l">
              <a:spcBef>
                <a:spcPts val="0"/>
              </a:spcBef>
              <a:spcAft>
                <a:spcPts val="0"/>
              </a:spcAft>
              <a:buNone/>
            </a:pPr>
            <a:r>
              <a:rPr lang="en-US" sz="2000">
                <a:solidFill>
                  <a:srgbClr val="0000CC"/>
                </a:solidFill>
                <a:latin typeface="Arial"/>
                <a:ea typeface="Arial"/>
                <a:cs typeface="Arial"/>
                <a:sym typeface="Arial"/>
              </a:rPr>
              <a:t>Sale</a:t>
            </a:r>
            <a:endParaRPr/>
          </a:p>
        </p:txBody>
      </p:sp>
      <p:cxnSp>
        <p:nvCxnSpPr>
          <p:cNvPr id="631" name="Google Shape;631;p33"/>
          <p:cNvCxnSpPr/>
          <p:nvPr/>
        </p:nvCxnSpPr>
        <p:spPr>
          <a:xfrm>
            <a:off x="7169150" y="3541713"/>
            <a:ext cx="603250" cy="0"/>
          </a:xfrm>
          <a:prstGeom prst="straightConnector1">
            <a:avLst/>
          </a:prstGeom>
          <a:noFill/>
          <a:ln cap="flat" cmpd="sng" w="38100">
            <a:solidFill>
              <a:srgbClr val="FF0000"/>
            </a:solidFill>
            <a:prstDash val="solid"/>
            <a:round/>
            <a:headEnd len="med" w="med" type="none"/>
            <a:tailEnd len="med" w="med" type="triangle"/>
          </a:ln>
          <a:effectLst>
            <a:outerShdw rotWithShape="0" algn="ctr" dir="2700000" dist="17961">
              <a:srgbClr val="000000"/>
            </a:outerShdw>
          </a:effectLst>
        </p:spPr>
      </p:cxnSp>
      <p:sp>
        <p:nvSpPr>
          <p:cNvPr id="632" name="Google Shape;632;p33"/>
          <p:cNvSpPr/>
          <p:nvPr/>
        </p:nvSpPr>
        <p:spPr>
          <a:xfrm>
            <a:off x="7654926" y="5508626"/>
            <a:ext cx="1484313" cy="1196975"/>
          </a:xfrm>
          <a:prstGeom prst="rect">
            <a:avLst/>
          </a:prstGeom>
          <a:noFill/>
          <a:ln>
            <a:noFill/>
          </a:ln>
        </p:spPr>
        <p:txBody>
          <a:bodyPr anchorCtr="0" anchor="t" bIns="44450" lIns="90475" spcFirstLastPara="1" rIns="90475" wrap="square" tIns="44450">
            <a:spAutoFit/>
          </a:bodyPr>
          <a:lstStyle/>
          <a:p>
            <a:pPr indent="0" lvl="0" marL="0" marR="0" rtl="0" algn="ctr">
              <a:spcBef>
                <a:spcPts val="0"/>
              </a:spcBef>
              <a:spcAft>
                <a:spcPts val="0"/>
              </a:spcAft>
              <a:buNone/>
            </a:pPr>
            <a:r>
              <a:rPr b="1" lang="en-US" sz="2400">
                <a:solidFill>
                  <a:srgbClr val="0000CC"/>
                </a:solidFill>
                <a:latin typeface="Arial"/>
                <a:ea typeface="Arial"/>
                <a:cs typeface="Arial"/>
                <a:sym typeface="Arial"/>
              </a:rPr>
              <a:t>Separate</a:t>
            </a:r>
            <a:endParaRPr/>
          </a:p>
          <a:p>
            <a:pPr indent="0" lvl="0" marL="0" marR="0" rtl="0" algn="ctr">
              <a:spcBef>
                <a:spcPts val="0"/>
              </a:spcBef>
              <a:spcAft>
                <a:spcPts val="0"/>
              </a:spcAft>
              <a:buNone/>
            </a:pPr>
            <a:r>
              <a:rPr b="1" lang="en-US" sz="2400">
                <a:solidFill>
                  <a:srgbClr val="0000CC"/>
                </a:solidFill>
                <a:latin typeface="Arial"/>
                <a:ea typeface="Arial"/>
                <a:cs typeface="Arial"/>
                <a:sym typeface="Arial"/>
              </a:rPr>
              <a:t>Product</a:t>
            </a:r>
            <a:endParaRPr/>
          </a:p>
          <a:p>
            <a:pPr indent="0" lvl="0" marL="0" marR="0" rtl="0" algn="ctr">
              <a:spcBef>
                <a:spcPts val="0"/>
              </a:spcBef>
              <a:spcAft>
                <a:spcPts val="0"/>
              </a:spcAft>
              <a:buNone/>
            </a:pPr>
            <a:r>
              <a:rPr b="1" lang="en-US" sz="2400">
                <a:solidFill>
                  <a:srgbClr val="0000CC"/>
                </a:solidFill>
                <a:latin typeface="Arial"/>
                <a:ea typeface="Arial"/>
                <a:cs typeface="Arial"/>
                <a:sym typeface="Arial"/>
              </a:rPr>
              <a:t>Costs</a:t>
            </a:r>
            <a:endParaRPr/>
          </a:p>
        </p:txBody>
      </p:sp>
      <p:cxnSp>
        <p:nvCxnSpPr>
          <p:cNvPr id="633" name="Google Shape;633;p33"/>
          <p:cNvCxnSpPr/>
          <p:nvPr/>
        </p:nvCxnSpPr>
        <p:spPr>
          <a:xfrm rot="10800000">
            <a:off x="8382000" y="5287963"/>
            <a:ext cx="0" cy="317500"/>
          </a:xfrm>
          <a:prstGeom prst="straightConnector1">
            <a:avLst/>
          </a:prstGeom>
          <a:noFill/>
          <a:ln cap="flat" cmpd="sng" w="12675">
            <a:solidFill>
              <a:srgbClr val="FFFFFF"/>
            </a:solidFill>
            <a:prstDash val="solid"/>
            <a:round/>
            <a:headEnd len="med" w="med" type="none"/>
            <a:tailEnd len="med" w="med" type="triangle"/>
          </a:ln>
        </p:spPr>
      </p:cxnSp>
      <p:sp>
        <p:nvSpPr>
          <p:cNvPr id="634" name="Google Shape;634;p33"/>
          <p:cNvSpPr/>
          <p:nvPr/>
        </p:nvSpPr>
        <p:spPr>
          <a:xfrm>
            <a:off x="1917700" y="3119438"/>
            <a:ext cx="1346200" cy="812800"/>
          </a:xfrm>
          <a:prstGeom prst="ellipse">
            <a:avLst/>
          </a:prstGeom>
          <a:solidFill>
            <a:srgbClr val="FFFF00"/>
          </a:solidFill>
          <a:ln cap="flat" cmpd="sng" w="25375">
            <a:solidFill>
              <a:srgbClr val="0000CC"/>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635" name="Google Shape;635;p33"/>
          <p:cNvSpPr/>
          <p:nvPr/>
        </p:nvSpPr>
        <p:spPr>
          <a:xfrm>
            <a:off x="2217738" y="3176589"/>
            <a:ext cx="751810" cy="705321"/>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lang="en-US" sz="2000">
                <a:solidFill>
                  <a:srgbClr val="0000CC"/>
                </a:solidFill>
                <a:latin typeface="Arial"/>
                <a:ea typeface="Arial"/>
                <a:cs typeface="Arial"/>
                <a:sym typeface="Arial"/>
              </a:rPr>
              <a:t>Joint</a:t>
            </a:r>
            <a:endParaRPr/>
          </a:p>
          <a:p>
            <a:pPr indent="0" lvl="0" marL="0" marR="0" rtl="0" algn="l">
              <a:spcBef>
                <a:spcPts val="0"/>
              </a:spcBef>
              <a:spcAft>
                <a:spcPts val="0"/>
              </a:spcAft>
              <a:buNone/>
            </a:pPr>
            <a:r>
              <a:rPr lang="en-US" sz="2000">
                <a:solidFill>
                  <a:srgbClr val="0000CC"/>
                </a:solidFill>
                <a:latin typeface="Arial"/>
                <a:ea typeface="Arial"/>
                <a:cs typeface="Arial"/>
                <a:sym typeface="Arial"/>
              </a:rPr>
              <a:t>Input</a:t>
            </a:r>
            <a:endParaRPr/>
          </a:p>
        </p:txBody>
      </p:sp>
      <p:sp>
        <p:nvSpPr>
          <p:cNvPr id="636" name="Google Shape;636;p33"/>
          <p:cNvSpPr/>
          <p:nvPr/>
        </p:nvSpPr>
        <p:spPr>
          <a:xfrm>
            <a:off x="3755596" y="3040063"/>
            <a:ext cx="1329596" cy="1013098"/>
          </a:xfrm>
          <a:prstGeom prst="rect">
            <a:avLst/>
          </a:prstGeom>
          <a:solidFill>
            <a:srgbClr val="FBE4D4"/>
          </a:solidFill>
          <a:ln cap="flat" cmpd="sng" w="12675">
            <a:solidFill>
              <a:srgbClr val="0000CC"/>
            </a:solidFill>
            <a:prstDash val="solid"/>
            <a:miter lim="800000"/>
            <a:headEnd len="sm" w="sm" type="none"/>
            <a:tailEnd len="sm" w="sm" type="none"/>
          </a:ln>
        </p:spPr>
        <p:txBody>
          <a:bodyPr anchorCtr="0" anchor="t" bIns="44450" lIns="90475" spcFirstLastPara="1" rIns="90475" wrap="square" tIns="44450">
            <a:spAutoFit/>
          </a:bodyPr>
          <a:lstStyle/>
          <a:p>
            <a:pPr indent="0" lvl="0" marL="0" marR="0" rtl="0" algn="ctr">
              <a:spcBef>
                <a:spcPts val="0"/>
              </a:spcBef>
              <a:spcAft>
                <a:spcPts val="0"/>
              </a:spcAft>
              <a:buNone/>
            </a:pPr>
            <a:r>
              <a:rPr lang="en-US" sz="2000">
                <a:solidFill>
                  <a:schemeClr val="dk1"/>
                </a:solidFill>
                <a:latin typeface="Calibri"/>
                <a:ea typeface="Calibri"/>
                <a:cs typeface="Calibri"/>
                <a:sym typeface="Calibri"/>
              </a:rPr>
              <a:t>Common</a:t>
            </a:r>
            <a:endParaRPr/>
          </a:p>
          <a:p>
            <a:pPr indent="0" lvl="0" marL="0" marR="0" rtl="0" algn="ctr">
              <a:spcBef>
                <a:spcPts val="0"/>
              </a:spcBef>
              <a:spcAft>
                <a:spcPts val="0"/>
              </a:spcAft>
              <a:buNone/>
            </a:pPr>
            <a:r>
              <a:rPr lang="en-US" sz="2000">
                <a:solidFill>
                  <a:schemeClr val="dk1"/>
                </a:solidFill>
                <a:latin typeface="Calibri"/>
                <a:ea typeface="Calibri"/>
                <a:cs typeface="Calibri"/>
                <a:sym typeface="Calibri"/>
              </a:rPr>
              <a:t>Production</a:t>
            </a:r>
            <a:endParaRPr/>
          </a:p>
          <a:p>
            <a:pPr indent="0" lvl="0" marL="0" marR="0" rtl="0" algn="ctr">
              <a:spcBef>
                <a:spcPts val="0"/>
              </a:spcBef>
              <a:spcAft>
                <a:spcPts val="0"/>
              </a:spcAft>
              <a:buNone/>
            </a:pPr>
            <a:r>
              <a:rPr lang="en-US" sz="2000">
                <a:solidFill>
                  <a:schemeClr val="dk1"/>
                </a:solidFill>
                <a:latin typeface="Calibri"/>
                <a:ea typeface="Calibri"/>
                <a:cs typeface="Calibri"/>
                <a:sym typeface="Calibri"/>
              </a:rPr>
              <a:t>Process</a:t>
            </a:r>
            <a:endParaRPr/>
          </a:p>
        </p:txBody>
      </p:sp>
      <p:cxnSp>
        <p:nvCxnSpPr>
          <p:cNvPr id="637" name="Google Shape;637;p33"/>
          <p:cNvCxnSpPr/>
          <p:nvPr/>
        </p:nvCxnSpPr>
        <p:spPr>
          <a:xfrm>
            <a:off x="3282950" y="3541713"/>
            <a:ext cx="368300" cy="0"/>
          </a:xfrm>
          <a:prstGeom prst="straightConnector1">
            <a:avLst/>
          </a:prstGeom>
          <a:noFill/>
          <a:ln cap="flat" cmpd="sng" w="38100">
            <a:solidFill>
              <a:srgbClr val="FF0000"/>
            </a:solidFill>
            <a:prstDash val="solid"/>
            <a:round/>
            <a:headEnd len="med" w="med" type="none"/>
            <a:tailEnd len="med" w="med" type="triangle"/>
          </a:ln>
          <a:effectLst>
            <a:outerShdw rotWithShape="0" algn="ctr" dir="2700000" dist="17961">
              <a:srgbClr val="000000"/>
            </a:outerShdw>
          </a:effectLst>
        </p:spPr>
      </p:cxnSp>
      <p:cxnSp>
        <p:nvCxnSpPr>
          <p:cNvPr id="638" name="Google Shape;638;p33"/>
          <p:cNvCxnSpPr/>
          <p:nvPr/>
        </p:nvCxnSpPr>
        <p:spPr>
          <a:xfrm flipH="1" rot="10800000">
            <a:off x="5187950" y="2620963"/>
            <a:ext cx="673100" cy="927100"/>
          </a:xfrm>
          <a:prstGeom prst="straightConnector1">
            <a:avLst/>
          </a:prstGeom>
          <a:noFill/>
          <a:ln cap="flat" cmpd="sng" w="38100">
            <a:solidFill>
              <a:srgbClr val="FF0000"/>
            </a:solidFill>
            <a:prstDash val="solid"/>
            <a:round/>
            <a:headEnd len="med" w="med" type="none"/>
            <a:tailEnd len="med" w="med" type="triangle"/>
          </a:ln>
          <a:effectLst>
            <a:outerShdw rotWithShape="0" algn="ctr" dir="2700000" dist="17961">
              <a:srgbClr val="000000"/>
            </a:outerShdw>
          </a:effectLst>
        </p:spPr>
      </p:cxnSp>
      <p:cxnSp>
        <p:nvCxnSpPr>
          <p:cNvPr id="639" name="Google Shape;639;p33"/>
          <p:cNvCxnSpPr/>
          <p:nvPr/>
        </p:nvCxnSpPr>
        <p:spPr>
          <a:xfrm>
            <a:off x="5187950" y="3541713"/>
            <a:ext cx="444500" cy="0"/>
          </a:xfrm>
          <a:prstGeom prst="straightConnector1">
            <a:avLst/>
          </a:prstGeom>
          <a:noFill/>
          <a:ln cap="flat" cmpd="sng" w="38100">
            <a:solidFill>
              <a:srgbClr val="FF0000"/>
            </a:solidFill>
            <a:prstDash val="solid"/>
            <a:round/>
            <a:headEnd len="med" w="med" type="none"/>
            <a:tailEnd len="med" w="med" type="triangle"/>
          </a:ln>
          <a:effectLst>
            <a:outerShdw rotWithShape="0" algn="ctr" dir="2700000" dist="17961">
              <a:srgbClr val="000000"/>
            </a:outerShdw>
          </a:effectLst>
        </p:spPr>
      </p:cxnSp>
      <p:cxnSp>
        <p:nvCxnSpPr>
          <p:cNvPr id="640" name="Google Shape;640;p33"/>
          <p:cNvCxnSpPr/>
          <p:nvPr/>
        </p:nvCxnSpPr>
        <p:spPr>
          <a:xfrm>
            <a:off x="5187950" y="3548063"/>
            <a:ext cx="749300" cy="901700"/>
          </a:xfrm>
          <a:prstGeom prst="straightConnector1">
            <a:avLst/>
          </a:prstGeom>
          <a:noFill/>
          <a:ln cap="flat" cmpd="sng" w="38100">
            <a:solidFill>
              <a:srgbClr val="FF0000"/>
            </a:solidFill>
            <a:prstDash val="solid"/>
            <a:round/>
            <a:headEnd len="med" w="med" type="none"/>
            <a:tailEnd len="med" w="med" type="triangle"/>
          </a:ln>
          <a:effectLst>
            <a:outerShdw rotWithShape="0" algn="ctr" dir="2700000" dist="17961">
              <a:srgbClr val="000000"/>
            </a:outerShdw>
          </a:effectLst>
        </p:spPr>
      </p:cxnSp>
      <p:sp>
        <p:nvSpPr>
          <p:cNvPr id="641" name="Google Shape;641;p33"/>
          <p:cNvSpPr/>
          <p:nvPr/>
        </p:nvSpPr>
        <p:spPr>
          <a:xfrm>
            <a:off x="4508501" y="5584826"/>
            <a:ext cx="1393825" cy="828675"/>
          </a:xfrm>
          <a:prstGeom prst="rect">
            <a:avLst/>
          </a:prstGeom>
          <a:noFill/>
          <a:ln>
            <a:noFill/>
          </a:ln>
        </p:spPr>
        <p:txBody>
          <a:bodyPr anchorCtr="0" anchor="t" bIns="44450" lIns="90475" spcFirstLastPara="1" rIns="90475" wrap="square" tIns="44450">
            <a:spAutoFit/>
          </a:bodyPr>
          <a:lstStyle/>
          <a:p>
            <a:pPr indent="0" lvl="0" marL="0" marR="0" rtl="0" algn="ctr">
              <a:spcBef>
                <a:spcPts val="0"/>
              </a:spcBef>
              <a:spcAft>
                <a:spcPts val="0"/>
              </a:spcAft>
              <a:buNone/>
            </a:pPr>
            <a:r>
              <a:rPr b="1" lang="en-US" sz="2400">
                <a:solidFill>
                  <a:srgbClr val="0000CC"/>
                </a:solidFill>
                <a:latin typeface="Arial"/>
                <a:ea typeface="Arial"/>
                <a:cs typeface="Arial"/>
                <a:sym typeface="Arial"/>
              </a:rPr>
              <a:t>Split-Off</a:t>
            </a:r>
            <a:endParaRPr/>
          </a:p>
          <a:p>
            <a:pPr indent="0" lvl="0" marL="0" marR="0" rtl="0" algn="ctr">
              <a:spcBef>
                <a:spcPts val="0"/>
              </a:spcBef>
              <a:spcAft>
                <a:spcPts val="0"/>
              </a:spcAft>
              <a:buNone/>
            </a:pPr>
            <a:r>
              <a:rPr b="1" lang="en-US" sz="2400">
                <a:solidFill>
                  <a:srgbClr val="0000CC"/>
                </a:solidFill>
                <a:latin typeface="Arial"/>
                <a:ea typeface="Arial"/>
                <a:cs typeface="Arial"/>
                <a:sym typeface="Arial"/>
              </a:rPr>
              <a:t>Point</a:t>
            </a:r>
            <a:endParaRPr/>
          </a:p>
        </p:txBody>
      </p:sp>
      <p:cxnSp>
        <p:nvCxnSpPr>
          <p:cNvPr id="642" name="Google Shape;642;p33"/>
          <p:cNvCxnSpPr/>
          <p:nvPr/>
        </p:nvCxnSpPr>
        <p:spPr>
          <a:xfrm>
            <a:off x="5199063" y="3548063"/>
            <a:ext cx="0" cy="1968500"/>
          </a:xfrm>
          <a:prstGeom prst="straightConnector1">
            <a:avLst/>
          </a:prstGeom>
          <a:noFill/>
          <a:ln cap="flat" cmpd="sng" w="38100">
            <a:solidFill>
              <a:srgbClr val="FF0000"/>
            </a:solidFill>
            <a:prstDash val="dash"/>
            <a:round/>
            <a:headEnd len="med" w="med" type="triangle"/>
            <a:tailEnd len="med" w="med" type="none"/>
          </a:ln>
          <a:effectLst>
            <a:outerShdw rotWithShape="0" algn="ctr" dir="2700000" dist="17961">
              <a:srgbClr val="000000"/>
            </a:outerShdw>
          </a:effectLst>
        </p:spPr>
      </p:cxnSp>
      <p:cxnSp>
        <p:nvCxnSpPr>
          <p:cNvPr id="643" name="Google Shape;643;p33"/>
          <p:cNvCxnSpPr/>
          <p:nvPr/>
        </p:nvCxnSpPr>
        <p:spPr>
          <a:xfrm>
            <a:off x="4419600" y="2405063"/>
            <a:ext cx="0" cy="596900"/>
          </a:xfrm>
          <a:prstGeom prst="straightConnector1">
            <a:avLst/>
          </a:prstGeom>
          <a:noFill/>
          <a:ln cap="flat" cmpd="sng" w="12675">
            <a:solidFill>
              <a:srgbClr val="FFFFFF"/>
            </a:solidFill>
            <a:prstDash val="solid"/>
            <a:round/>
            <a:headEnd len="med" w="med" type="none"/>
            <a:tailEnd len="med" w="med" type="triangle"/>
          </a:ln>
        </p:spPr>
      </p:cxnSp>
      <p:sp>
        <p:nvSpPr>
          <p:cNvPr id="644" name="Google Shape;644;p33"/>
          <p:cNvSpPr/>
          <p:nvPr/>
        </p:nvSpPr>
        <p:spPr>
          <a:xfrm>
            <a:off x="5754688" y="1839913"/>
            <a:ext cx="1346200" cy="812800"/>
          </a:xfrm>
          <a:prstGeom prst="ellipse">
            <a:avLst/>
          </a:prstGeom>
          <a:solidFill>
            <a:srgbClr val="FFFFFF"/>
          </a:solidFill>
          <a:ln cap="flat" cmpd="sng" w="25375">
            <a:solidFill>
              <a:srgbClr val="0000CC"/>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645" name="Google Shape;645;p33"/>
          <p:cNvSpPr/>
          <p:nvPr/>
        </p:nvSpPr>
        <p:spPr>
          <a:xfrm>
            <a:off x="6186488" y="2049464"/>
            <a:ext cx="496932" cy="397545"/>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lang="en-US" sz="2000">
                <a:solidFill>
                  <a:srgbClr val="0000CC"/>
                </a:solidFill>
                <a:latin typeface="Arial"/>
                <a:ea typeface="Arial"/>
                <a:cs typeface="Arial"/>
                <a:sym typeface="Arial"/>
              </a:rPr>
              <a:t>Oil</a:t>
            </a:r>
            <a:endParaRPr/>
          </a:p>
        </p:txBody>
      </p:sp>
      <p:sp>
        <p:nvSpPr>
          <p:cNvPr id="646" name="Google Shape;646;p33"/>
          <p:cNvSpPr/>
          <p:nvPr/>
        </p:nvSpPr>
        <p:spPr>
          <a:xfrm>
            <a:off x="5754688" y="3119438"/>
            <a:ext cx="1346200" cy="812800"/>
          </a:xfrm>
          <a:prstGeom prst="ellipse">
            <a:avLst/>
          </a:prstGeom>
          <a:solidFill>
            <a:srgbClr val="FFFFFF"/>
          </a:solidFill>
          <a:ln cap="flat" cmpd="sng" w="25375">
            <a:solidFill>
              <a:srgbClr val="0000CC"/>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647" name="Google Shape;647;p33"/>
          <p:cNvSpPr/>
          <p:nvPr/>
        </p:nvSpPr>
        <p:spPr>
          <a:xfrm>
            <a:off x="5848351" y="3328989"/>
            <a:ext cx="1195841" cy="397545"/>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lang="en-US" sz="2000">
                <a:solidFill>
                  <a:srgbClr val="0000CC"/>
                </a:solidFill>
                <a:latin typeface="Arial"/>
                <a:ea typeface="Arial"/>
                <a:cs typeface="Arial"/>
                <a:sym typeface="Arial"/>
              </a:rPr>
              <a:t>Gasoline</a:t>
            </a:r>
            <a:endParaRPr/>
          </a:p>
        </p:txBody>
      </p:sp>
      <p:sp>
        <p:nvSpPr>
          <p:cNvPr id="648" name="Google Shape;648;p33"/>
          <p:cNvSpPr/>
          <p:nvPr/>
        </p:nvSpPr>
        <p:spPr>
          <a:xfrm>
            <a:off x="5754688" y="4392613"/>
            <a:ext cx="1346200" cy="812800"/>
          </a:xfrm>
          <a:prstGeom prst="ellipse">
            <a:avLst/>
          </a:prstGeom>
          <a:solidFill>
            <a:srgbClr val="FFFFFF"/>
          </a:solidFill>
          <a:ln cap="flat" cmpd="sng" w="25375">
            <a:solidFill>
              <a:srgbClr val="0000CC"/>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649" name="Google Shape;649;p33"/>
          <p:cNvSpPr/>
          <p:nvPr/>
        </p:nvSpPr>
        <p:spPr>
          <a:xfrm>
            <a:off x="5775325" y="4602164"/>
            <a:ext cx="1381790" cy="397545"/>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None/>
            </a:pPr>
            <a:r>
              <a:rPr lang="en-US" sz="2000">
                <a:solidFill>
                  <a:srgbClr val="0000CC"/>
                </a:solidFill>
                <a:latin typeface="Arial"/>
                <a:ea typeface="Arial"/>
                <a:cs typeface="Arial"/>
                <a:sym typeface="Arial"/>
              </a:rPr>
              <a:t>Chemicals</a:t>
            </a:r>
            <a:endParaRPr/>
          </a:p>
        </p:txBody>
      </p:sp>
      <p:cxnSp>
        <p:nvCxnSpPr>
          <p:cNvPr id="650" name="Google Shape;650;p33"/>
          <p:cNvCxnSpPr>
            <a:stCxn id="643" idx="0"/>
            <a:endCxn id="643" idx="1"/>
          </p:cNvCxnSpPr>
          <p:nvPr/>
        </p:nvCxnSpPr>
        <p:spPr>
          <a:xfrm>
            <a:off x="4419600" y="2405063"/>
            <a:ext cx="0" cy="597000"/>
          </a:xfrm>
          <a:prstGeom prst="straightConnector1">
            <a:avLst/>
          </a:prstGeom>
          <a:noFill/>
          <a:ln cap="flat" cmpd="sng" w="38100">
            <a:solidFill>
              <a:schemeClr val="dk2"/>
            </a:solidFill>
            <a:prstDash val="solid"/>
            <a:round/>
            <a:headEnd len="med" w="med" type="none"/>
            <a:tailEnd len="med" w="med" type="triangle"/>
          </a:ln>
        </p:spPr>
      </p:cxnSp>
      <p:cxnSp>
        <p:nvCxnSpPr>
          <p:cNvPr id="651" name="Google Shape;651;p33"/>
          <p:cNvCxnSpPr>
            <a:stCxn id="633" idx="0"/>
            <a:endCxn id="633" idx="1"/>
          </p:cNvCxnSpPr>
          <p:nvPr/>
        </p:nvCxnSpPr>
        <p:spPr>
          <a:xfrm rot="10800000">
            <a:off x="8382000" y="5288063"/>
            <a:ext cx="0" cy="317400"/>
          </a:xfrm>
          <a:prstGeom prst="straightConnector1">
            <a:avLst/>
          </a:prstGeom>
          <a:noFill/>
          <a:ln cap="flat" cmpd="sng" w="38100">
            <a:solidFill>
              <a:schemeClr val="dk2"/>
            </a:solidFill>
            <a:prstDash val="solid"/>
            <a:round/>
            <a:headEnd len="med" w="med" type="none"/>
            <a:tailEnd len="med" w="med" type="triangle"/>
          </a:ln>
        </p:spPr>
      </p:cxnSp>
      <p:sp>
        <p:nvSpPr>
          <p:cNvPr id="652" name="Google Shape;652;p33"/>
          <p:cNvSpPr/>
          <p:nvPr/>
        </p:nvSpPr>
        <p:spPr>
          <a:xfrm>
            <a:off x="3629026" y="1470025"/>
            <a:ext cx="1552575" cy="1200150"/>
          </a:xfrm>
          <a:prstGeom prst="rect">
            <a:avLst/>
          </a:prstGeom>
          <a:solidFill>
            <a:srgbClr val="ECF1F5"/>
          </a:solidFill>
          <a:ln cap="flat" cmpd="sng" w="12675">
            <a:solidFill>
              <a:srgbClr val="0000CC"/>
            </a:solidFill>
            <a:prstDash val="solid"/>
            <a:miter lim="800000"/>
            <a:headEnd len="sm" w="sm" type="none"/>
            <a:tailEnd len="sm" w="sm" type="none"/>
          </a:ln>
        </p:spPr>
        <p:txBody>
          <a:bodyPr anchorCtr="0" anchor="t" bIns="44450" lIns="90475" spcFirstLastPara="1" rIns="90475" wrap="square" tIns="44450">
            <a:spAutoFit/>
          </a:bodyPr>
          <a:lstStyle/>
          <a:p>
            <a:pPr indent="0" lvl="0" marL="0" marR="0" rtl="0" algn="ctr">
              <a:spcBef>
                <a:spcPts val="0"/>
              </a:spcBef>
              <a:spcAft>
                <a:spcPts val="0"/>
              </a:spcAft>
              <a:buNone/>
            </a:pPr>
            <a:r>
              <a:rPr b="1" lang="en-US" sz="1800">
                <a:solidFill>
                  <a:srgbClr val="0000CC"/>
                </a:solidFill>
                <a:latin typeface="Arial"/>
                <a:ea typeface="Arial"/>
                <a:cs typeface="Arial"/>
                <a:sym typeface="Arial"/>
              </a:rPr>
              <a:t>Joint costs</a:t>
            </a:r>
            <a:endParaRPr/>
          </a:p>
          <a:p>
            <a:pPr indent="0" lvl="0" marL="0" marR="0" rtl="0" algn="ctr">
              <a:spcBef>
                <a:spcPts val="0"/>
              </a:spcBef>
              <a:spcAft>
                <a:spcPts val="0"/>
              </a:spcAft>
              <a:buNone/>
            </a:pPr>
            <a:r>
              <a:rPr lang="en-US" sz="1800">
                <a:solidFill>
                  <a:schemeClr val="dk1"/>
                </a:solidFill>
                <a:latin typeface="Arial"/>
                <a:ea typeface="Arial"/>
                <a:cs typeface="Arial"/>
                <a:sym typeface="Arial"/>
              </a:rPr>
              <a:t>are incurred </a:t>
            </a:r>
            <a:endParaRPr/>
          </a:p>
          <a:p>
            <a:pPr indent="0" lvl="0" marL="0" marR="0" rtl="0" algn="ctr">
              <a:spcBef>
                <a:spcPts val="0"/>
              </a:spcBef>
              <a:spcAft>
                <a:spcPts val="0"/>
              </a:spcAft>
              <a:buNone/>
            </a:pPr>
            <a:r>
              <a:rPr lang="en-US" sz="1800">
                <a:solidFill>
                  <a:schemeClr val="dk1"/>
                </a:solidFill>
                <a:latin typeface="Arial"/>
                <a:ea typeface="Arial"/>
                <a:cs typeface="Arial"/>
                <a:sym typeface="Arial"/>
              </a:rPr>
              <a:t>up to the </a:t>
            </a:r>
            <a:endParaRPr/>
          </a:p>
          <a:p>
            <a:pPr indent="0" lvl="0" marL="0" marR="0" rtl="0" algn="ctr">
              <a:spcBef>
                <a:spcPts val="0"/>
              </a:spcBef>
              <a:spcAft>
                <a:spcPts val="0"/>
              </a:spcAft>
              <a:buNone/>
            </a:pPr>
            <a:r>
              <a:rPr lang="en-US" sz="1800">
                <a:solidFill>
                  <a:schemeClr val="dk1"/>
                </a:solidFill>
                <a:latin typeface="Arial"/>
                <a:ea typeface="Arial"/>
                <a:cs typeface="Arial"/>
                <a:sym typeface="Arial"/>
              </a:rPr>
              <a:t>split-off point</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6" name="Shape 656"/>
        <p:cNvGrpSpPr/>
        <p:nvPr/>
      </p:nvGrpSpPr>
      <p:grpSpPr>
        <a:xfrm>
          <a:off x="0" y="0"/>
          <a:ext cx="0" cy="0"/>
          <a:chOff x="0" y="0"/>
          <a:chExt cx="0" cy="0"/>
        </a:xfrm>
      </p:grpSpPr>
      <p:sp>
        <p:nvSpPr>
          <p:cNvPr id="657" name="Google Shape;657;p34"/>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658" name="Google Shape;658;p34"/>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59" name="Google Shape;659;p34"/>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The Pitfalls of Allocation</a:t>
            </a:r>
            <a:endParaRPr/>
          </a:p>
        </p:txBody>
      </p:sp>
      <p:sp>
        <p:nvSpPr>
          <p:cNvPr id="660" name="Google Shape;660;p34"/>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61" name="Google Shape;661;p34"/>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662" name="Google Shape;662;p34"/>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663" name="Google Shape;663;p34"/>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664" name="Google Shape;664;p34"/>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665" name="Google Shape;665;p34"/>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666" name="Google Shape;666;p34"/>
          <p:cNvSpPr txBox="1"/>
          <p:nvPr/>
        </p:nvSpPr>
        <p:spPr>
          <a:xfrm>
            <a:off x="2286000" y="274638"/>
            <a:ext cx="8172450" cy="1143000"/>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sp>
        <p:nvSpPr>
          <p:cNvPr id="667" name="Google Shape;667;p34"/>
          <p:cNvSpPr/>
          <p:nvPr/>
        </p:nvSpPr>
        <p:spPr>
          <a:xfrm>
            <a:off x="2286000" y="1703232"/>
            <a:ext cx="7620000" cy="2090316"/>
          </a:xfrm>
          <a:prstGeom prst="rect">
            <a:avLst/>
          </a:prstGeom>
          <a:noFill/>
          <a:ln>
            <a:noFill/>
          </a:ln>
        </p:spPr>
        <p:txBody>
          <a:bodyPr anchorCtr="0" anchor="t" bIns="44450" lIns="90475" spcFirstLastPara="1" rIns="90475" wrap="square" tIns="44450">
            <a:spAutoFit/>
          </a:bodyPr>
          <a:lstStyle/>
          <a:p>
            <a:pPr indent="0" lvl="0" marL="0" marR="0" rtl="0" algn="ctr">
              <a:spcBef>
                <a:spcPts val="0"/>
              </a:spcBef>
              <a:spcAft>
                <a:spcPts val="0"/>
              </a:spcAft>
              <a:buNone/>
            </a:pPr>
            <a:r>
              <a:rPr b="1" lang="en-US" sz="2600">
                <a:solidFill>
                  <a:srgbClr val="323F4F"/>
                </a:solidFill>
                <a:latin typeface="Arial"/>
                <a:ea typeface="Arial"/>
                <a:cs typeface="Arial"/>
                <a:sym typeface="Arial"/>
              </a:rPr>
              <a:t>Joint costs are traditionally allocated among different products at the split-off point.    A typical approach is to allocate joint costs according to the </a:t>
            </a:r>
            <a:r>
              <a:rPr b="1" lang="en-US" sz="2600">
                <a:solidFill>
                  <a:srgbClr val="0000FF"/>
                </a:solidFill>
                <a:latin typeface="Arial"/>
                <a:ea typeface="Arial"/>
                <a:cs typeface="Arial"/>
                <a:sym typeface="Arial"/>
              </a:rPr>
              <a:t>relative sales value</a:t>
            </a:r>
            <a:r>
              <a:rPr b="1" lang="en-US" sz="2600">
                <a:solidFill>
                  <a:srgbClr val="323F4F"/>
                </a:solidFill>
                <a:latin typeface="Arial"/>
                <a:ea typeface="Arial"/>
                <a:cs typeface="Arial"/>
                <a:sym typeface="Arial"/>
              </a:rPr>
              <a:t> of the end products. </a:t>
            </a:r>
            <a:endParaRPr/>
          </a:p>
        </p:txBody>
      </p:sp>
      <p:sp>
        <p:nvSpPr>
          <p:cNvPr id="668" name="Google Shape;668;p34"/>
          <p:cNvSpPr/>
          <p:nvPr/>
        </p:nvSpPr>
        <p:spPr>
          <a:xfrm>
            <a:off x="2286000" y="3962401"/>
            <a:ext cx="7620000" cy="169277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600">
                <a:solidFill>
                  <a:srgbClr val="323F4F"/>
                </a:solidFill>
                <a:latin typeface="Arial"/>
                <a:ea typeface="Arial"/>
                <a:cs typeface="Arial"/>
                <a:sym typeface="Arial"/>
              </a:rPr>
              <a:t>Although allocation is needed for some purposes such as balance sheet inventory valuation, allocations of this kind are </a:t>
            </a:r>
            <a:r>
              <a:rPr b="1" lang="en-US" sz="2600">
                <a:solidFill>
                  <a:srgbClr val="FF0000"/>
                </a:solidFill>
                <a:latin typeface="Arial"/>
                <a:ea typeface="Arial"/>
                <a:cs typeface="Arial"/>
                <a:sym typeface="Arial"/>
              </a:rPr>
              <a:t>very dangerous</a:t>
            </a:r>
            <a:r>
              <a:rPr b="1" lang="en-US" sz="2600">
                <a:solidFill>
                  <a:srgbClr val="373D54"/>
                </a:solidFill>
                <a:latin typeface="Arial"/>
                <a:ea typeface="Arial"/>
                <a:cs typeface="Arial"/>
                <a:sym typeface="Arial"/>
              </a:rPr>
              <a:t> </a:t>
            </a:r>
            <a:r>
              <a:rPr b="1" lang="en-US" sz="2600">
                <a:solidFill>
                  <a:srgbClr val="323F4F"/>
                </a:solidFill>
                <a:latin typeface="Arial"/>
                <a:ea typeface="Arial"/>
                <a:cs typeface="Arial"/>
                <a:sym typeface="Arial"/>
              </a:rPr>
              <a:t>for decision making.</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2" name="Shape 672"/>
        <p:cNvGrpSpPr/>
        <p:nvPr/>
      </p:nvGrpSpPr>
      <p:grpSpPr>
        <a:xfrm>
          <a:off x="0" y="0"/>
          <a:ext cx="0" cy="0"/>
          <a:chOff x="0" y="0"/>
          <a:chExt cx="0" cy="0"/>
        </a:xfrm>
      </p:grpSpPr>
      <p:sp>
        <p:nvSpPr>
          <p:cNvPr id="673" name="Google Shape;673;p3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674" name="Google Shape;674;p35"/>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75" name="Google Shape;675;p35"/>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Sell or Process Further</a:t>
            </a:r>
            <a:endParaRPr/>
          </a:p>
        </p:txBody>
      </p:sp>
      <p:sp>
        <p:nvSpPr>
          <p:cNvPr id="676" name="Google Shape;676;p35"/>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77" name="Google Shape;677;p35"/>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678" name="Google Shape;678;p35"/>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679" name="Google Shape;679;p35"/>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680" name="Google Shape;680;p35"/>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681" name="Google Shape;681;p35"/>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682" name="Google Shape;682;p35"/>
          <p:cNvSpPr txBox="1"/>
          <p:nvPr/>
        </p:nvSpPr>
        <p:spPr>
          <a:xfrm>
            <a:off x="838200" y="365125"/>
            <a:ext cx="10515600" cy="1325563"/>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sp>
        <p:nvSpPr>
          <p:cNvPr id="683" name="Google Shape;683;p35"/>
          <p:cNvSpPr txBox="1"/>
          <p:nvPr/>
        </p:nvSpPr>
        <p:spPr>
          <a:xfrm>
            <a:off x="1907117" y="1163532"/>
            <a:ext cx="8534400" cy="4770438"/>
          </a:xfrm>
          <a:prstGeom prst="rect">
            <a:avLst/>
          </a:prstGeom>
          <a:solidFill>
            <a:srgbClr val="D8E2F3"/>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600">
                <a:solidFill>
                  <a:srgbClr val="1E4E79"/>
                </a:solidFill>
                <a:latin typeface="Arial"/>
                <a:ea typeface="Arial"/>
                <a:cs typeface="Arial"/>
                <a:sym typeface="Arial"/>
              </a:rPr>
              <a:t>Joint costs are irrelevant in decisions regarding what to do with a product from the split-off point forward. Therefore, these costs should not be allocated to end products for decision-making purposes.</a:t>
            </a:r>
            <a:endParaRPr/>
          </a:p>
          <a:p>
            <a:pPr indent="0" lvl="0" marL="0" marR="0" rtl="0" algn="ctr">
              <a:spcBef>
                <a:spcPts val="0"/>
              </a:spcBef>
              <a:spcAft>
                <a:spcPts val="0"/>
              </a:spcAft>
              <a:buNone/>
            </a:pPr>
            <a:r>
              <a:t/>
            </a:r>
            <a:endParaRPr b="1" sz="1800">
              <a:solidFill>
                <a:srgbClr val="1E4E79"/>
              </a:solidFill>
              <a:latin typeface="Arial"/>
              <a:ea typeface="Arial"/>
              <a:cs typeface="Arial"/>
              <a:sym typeface="Arial"/>
            </a:endParaRPr>
          </a:p>
          <a:p>
            <a:pPr indent="0" lvl="1" marL="0" marR="0" rtl="0" algn="ctr">
              <a:spcBef>
                <a:spcPts val="0"/>
              </a:spcBef>
              <a:spcAft>
                <a:spcPts val="0"/>
              </a:spcAft>
              <a:buNone/>
            </a:pPr>
            <a:r>
              <a:rPr b="1" i="0" lang="en-US" sz="2600" u="none" cap="none" strike="noStrike">
                <a:solidFill>
                  <a:srgbClr val="1E4E79"/>
                </a:solidFill>
                <a:latin typeface="Arial"/>
                <a:ea typeface="Arial"/>
                <a:cs typeface="Arial"/>
                <a:sym typeface="Arial"/>
              </a:rPr>
              <a:t>With respect to sell or process further decisions, it is profitable to continue processing a joint product after the split-off point </a:t>
            </a:r>
            <a:r>
              <a:rPr b="1" i="0" lang="en-US" sz="2600" u="none" cap="none" strike="noStrike">
                <a:solidFill>
                  <a:srgbClr val="C00000"/>
                </a:solidFill>
                <a:latin typeface="Arial"/>
                <a:ea typeface="Arial"/>
                <a:cs typeface="Arial"/>
                <a:sym typeface="Arial"/>
              </a:rPr>
              <a:t>so long as the incremental revenue from such processing exceeds the incremental processing costs incurred after the split-off point.</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7" name="Shape 687"/>
        <p:cNvGrpSpPr/>
        <p:nvPr/>
      </p:nvGrpSpPr>
      <p:grpSpPr>
        <a:xfrm>
          <a:off x="0" y="0"/>
          <a:ext cx="0" cy="0"/>
          <a:chOff x="0" y="0"/>
          <a:chExt cx="0" cy="0"/>
        </a:xfrm>
      </p:grpSpPr>
      <p:sp>
        <p:nvSpPr>
          <p:cNvPr id="688" name="Google Shape;688;p36"/>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689" name="Google Shape;689;p36"/>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90" name="Google Shape;690;p36"/>
          <p:cNvSpPr txBox="1"/>
          <p:nvPr/>
        </p:nvSpPr>
        <p:spPr>
          <a:xfrm>
            <a:off x="1986137" y="449459"/>
            <a:ext cx="562594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Sell or Process Further – An Example</a:t>
            </a:r>
            <a:endParaRPr/>
          </a:p>
        </p:txBody>
      </p:sp>
      <p:sp>
        <p:nvSpPr>
          <p:cNvPr id="691" name="Google Shape;691;p36"/>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92" name="Google Shape;692;p36"/>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693" name="Google Shape;693;p36"/>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694" name="Google Shape;694;p36"/>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695" name="Google Shape;695;p36"/>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696" name="Google Shape;696;p36"/>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697" name="Google Shape;697;p36"/>
          <p:cNvSpPr txBox="1"/>
          <p:nvPr/>
        </p:nvSpPr>
        <p:spPr>
          <a:xfrm>
            <a:off x="838200" y="365125"/>
            <a:ext cx="10515600" cy="1325563"/>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sp>
        <p:nvSpPr>
          <p:cNvPr id="698" name="Google Shape;698;p36"/>
          <p:cNvSpPr txBox="1"/>
          <p:nvPr/>
        </p:nvSpPr>
        <p:spPr>
          <a:xfrm>
            <a:off x="1905000" y="1905000"/>
            <a:ext cx="8686800" cy="3352800"/>
          </a:xfrm>
          <a:prstGeom prst="rect">
            <a:avLst/>
          </a:prstGeom>
          <a:solidFill>
            <a:srgbClr val="EBF7FF"/>
          </a:solidFill>
          <a:ln cap="flat" cmpd="sng" w="12675">
            <a:solidFill>
              <a:srgbClr val="000000"/>
            </a:solidFill>
            <a:prstDash val="solid"/>
            <a:round/>
            <a:headEnd len="sm" w="sm" type="none"/>
            <a:tailEnd len="sm" w="sm" type="none"/>
          </a:ln>
          <a:effectLst>
            <a:outerShdw rotWithShape="0" algn="ctr" dir="2700000" dist="35921">
              <a:srgbClr val="000000"/>
            </a:outerShdw>
          </a:effectLst>
        </p:spPr>
        <p:txBody>
          <a:bodyPr anchorCtr="0" anchor="t" bIns="44450" lIns="90475" spcFirstLastPara="1" rIns="90475" wrap="square" tIns="44450">
            <a:normAutofit/>
          </a:bodyPr>
          <a:lstStyle/>
          <a:p>
            <a:pPr indent="-228600" lvl="0" marL="228600" marR="0" rtl="0" algn="l">
              <a:lnSpc>
                <a:spcPct val="90000"/>
              </a:lnSpc>
              <a:spcBef>
                <a:spcPts val="0"/>
              </a:spcBef>
              <a:spcAft>
                <a:spcPts val="0"/>
              </a:spcAft>
              <a:buClr>
                <a:schemeClr val="dk1"/>
              </a:buClr>
              <a:buSzPts val="2800"/>
              <a:buFont typeface="Arial"/>
              <a:buChar char="•"/>
            </a:pPr>
            <a:r>
              <a:rPr lang="en-US" sz="2800">
                <a:solidFill>
                  <a:schemeClr val="dk1"/>
                </a:solidFill>
                <a:latin typeface="Calibri"/>
                <a:ea typeface="Calibri"/>
                <a:cs typeface="Calibri"/>
                <a:sym typeface="Calibri"/>
              </a:rPr>
              <a:t>Sawmill, Inc. cuts logs from which unfinished lumber and sawdust are the immediate joint products.</a:t>
            </a:r>
            <a:endParaRPr/>
          </a:p>
          <a:p>
            <a:pPr indent="-228600" lvl="0" marL="228600" marR="0" rtl="0" algn="l">
              <a:lnSpc>
                <a:spcPct val="90000"/>
              </a:lnSpc>
              <a:spcBef>
                <a:spcPts val="1000"/>
              </a:spcBef>
              <a:spcAft>
                <a:spcPts val="0"/>
              </a:spcAft>
              <a:buClr>
                <a:schemeClr val="dk1"/>
              </a:buClr>
              <a:buSzPts val="2800"/>
              <a:buFont typeface="Arial"/>
              <a:buChar char="•"/>
            </a:pPr>
            <a:r>
              <a:rPr lang="en-US" sz="2800">
                <a:solidFill>
                  <a:schemeClr val="dk1"/>
                </a:solidFill>
                <a:latin typeface="Calibri"/>
                <a:ea typeface="Calibri"/>
                <a:cs typeface="Calibri"/>
                <a:sym typeface="Calibri"/>
              </a:rPr>
              <a:t>Unfinished lumber is sold “as is” or processed further into finished lumber.</a:t>
            </a:r>
            <a:endParaRPr/>
          </a:p>
          <a:p>
            <a:pPr indent="-228600" lvl="0" marL="228600" marR="0" rtl="0" algn="l">
              <a:lnSpc>
                <a:spcPct val="90000"/>
              </a:lnSpc>
              <a:spcBef>
                <a:spcPts val="1000"/>
              </a:spcBef>
              <a:spcAft>
                <a:spcPts val="0"/>
              </a:spcAft>
              <a:buClr>
                <a:schemeClr val="dk1"/>
              </a:buClr>
              <a:buSzPts val="2800"/>
              <a:buFont typeface="Arial"/>
              <a:buChar char="•"/>
            </a:pPr>
            <a:r>
              <a:rPr lang="en-US" sz="2800">
                <a:solidFill>
                  <a:schemeClr val="dk1"/>
                </a:solidFill>
                <a:latin typeface="Calibri"/>
                <a:ea typeface="Calibri"/>
                <a:cs typeface="Calibri"/>
                <a:sym typeface="Calibri"/>
              </a:rPr>
              <a:t>Sawdust can also be sold “as is” to gardening wholesalers or processed further into “presto-logs.”</a:t>
            </a:r>
            <a:endParaRPr sz="2800">
              <a:solidFill>
                <a:schemeClr val="dk1"/>
              </a:solidFill>
              <a:latin typeface="Calibri"/>
              <a:ea typeface="Calibri"/>
              <a:cs typeface="Calibri"/>
              <a:sym typeface="Calibri"/>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2" name="Shape 702"/>
        <p:cNvGrpSpPr/>
        <p:nvPr/>
      </p:nvGrpSpPr>
      <p:grpSpPr>
        <a:xfrm>
          <a:off x="0" y="0"/>
          <a:ext cx="0" cy="0"/>
          <a:chOff x="0" y="0"/>
          <a:chExt cx="0" cy="0"/>
        </a:xfrm>
      </p:grpSpPr>
      <p:sp>
        <p:nvSpPr>
          <p:cNvPr id="703" name="Google Shape;703;p37"/>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704" name="Google Shape;704;p37"/>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05" name="Google Shape;705;p37"/>
          <p:cNvSpPr txBox="1"/>
          <p:nvPr/>
        </p:nvSpPr>
        <p:spPr>
          <a:xfrm>
            <a:off x="1986138" y="437584"/>
            <a:ext cx="3902032"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Sell or Process Further – Additional Data</a:t>
            </a:r>
            <a:endParaRPr/>
          </a:p>
        </p:txBody>
      </p:sp>
      <p:sp>
        <p:nvSpPr>
          <p:cNvPr id="706" name="Google Shape;706;p37"/>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07" name="Google Shape;707;p37"/>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708" name="Google Shape;708;p37"/>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709" name="Google Shape;709;p37"/>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710" name="Google Shape;710;p37"/>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pic>
        <p:nvPicPr>
          <p:cNvPr id="711" name="Google Shape;711;p37"/>
          <p:cNvPicPr preferRelativeResize="0"/>
          <p:nvPr/>
        </p:nvPicPr>
        <p:blipFill rotWithShape="1">
          <a:blip r:embed="rId6">
            <a:alphaModFix/>
          </a:blip>
          <a:srcRect b="0" l="0" r="0" t="0"/>
          <a:stretch/>
        </p:blipFill>
        <p:spPr>
          <a:xfrm>
            <a:off x="9175057" y="248508"/>
            <a:ext cx="2649477" cy="1166001"/>
          </a:xfrm>
          <a:prstGeom prst="rect">
            <a:avLst/>
          </a:prstGeom>
          <a:noFill/>
          <a:ln>
            <a:noFill/>
          </a:ln>
        </p:spPr>
      </p:pic>
      <p:sp>
        <p:nvSpPr>
          <p:cNvPr id="712" name="Google Shape;712;p37"/>
          <p:cNvSpPr txBox="1"/>
          <p:nvPr/>
        </p:nvSpPr>
        <p:spPr>
          <a:xfrm>
            <a:off x="838200" y="365125"/>
            <a:ext cx="10515600" cy="1325563"/>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sp>
        <p:nvSpPr>
          <p:cNvPr id="713" name="Google Shape;713;p37"/>
          <p:cNvSpPr txBox="1"/>
          <p:nvPr/>
        </p:nvSpPr>
        <p:spPr>
          <a:xfrm>
            <a:off x="1790700" y="1981200"/>
            <a:ext cx="8610600" cy="609600"/>
          </a:xfrm>
          <a:prstGeom prst="rect">
            <a:avLst/>
          </a:prstGeom>
          <a:noFill/>
          <a:ln>
            <a:noFill/>
          </a:ln>
        </p:spPr>
        <p:txBody>
          <a:bodyPr anchorCtr="0" anchor="t" bIns="44450" lIns="90475" spcFirstLastPara="1" rIns="90475" wrap="square" tIns="44450">
            <a:normAutofit/>
          </a:bodyPr>
          <a:lstStyle/>
          <a:p>
            <a:pPr indent="-228600" lvl="0" marL="228600" marR="0" rtl="0" algn="ctr">
              <a:lnSpc>
                <a:spcPct val="90000"/>
              </a:lnSpc>
              <a:spcBef>
                <a:spcPts val="0"/>
              </a:spcBef>
              <a:spcAft>
                <a:spcPts val="0"/>
              </a:spcAft>
              <a:buClr>
                <a:schemeClr val="dk1"/>
              </a:buClr>
              <a:buSzPts val="2800"/>
              <a:buFont typeface="Times"/>
              <a:buNone/>
            </a:pPr>
            <a:r>
              <a:rPr lang="en-US" sz="2800">
                <a:solidFill>
                  <a:schemeClr val="dk1"/>
                </a:solidFill>
                <a:latin typeface="Arial"/>
                <a:ea typeface="Arial"/>
                <a:cs typeface="Arial"/>
                <a:sym typeface="Arial"/>
              </a:rPr>
              <a:t>Data about Sawmill’s joint products includes:</a:t>
            </a:r>
            <a:endParaRPr sz="2800">
              <a:solidFill>
                <a:schemeClr val="dk1"/>
              </a:solidFill>
              <a:latin typeface="Arial"/>
              <a:ea typeface="Arial"/>
              <a:cs typeface="Arial"/>
              <a:sym typeface="Arial"/>
            </a:endParaRPr>
          </a:p>
        </p:txBody>
      </p:sp>
      <p:graphicFrame>
        <p:nvGraphicFramePr>
          <p:cNvPr id="714" name="Google Shape;714;p37"/>
          <p:cNvGraphicFramePr/>
          <p:nvPr/>
        </p:nvGraphicFramePr>
        <p:xfrm>
          <a:off x="2019301" y="2600325"/>
          <a:ext cx="8308975" cy="2954338"/>
        </p:xfrm>
        <a:graphic>
          <a:graphicData uri="http://schemas.openxmlformats.org/presentationml/2006/ole">
            <mc:AlternateContent>
              <mc:Choice Requires="v">
                <p:oleObj r:id="rId7" imgH="2954338" imgW="8308975" progId="Excel.Sheet.8" spid="_x0000_s1">
                  <p:embed/>
                </p:oleObj>
              </mc:Choice>
              <mc:Fallback>
                <p:oleObj r:id="rId8" imgH="2954338" imgW="8308975" progId="Excel.Sheet.8">
                  <p:embed/>
                  <p:pic>
                    <p:nvPicPr>
                      <p:cNvPr id="714" name="Google Shape;714;p37"/>
                      <p:cNvPicPr preferRelativeResize="0"/>
                      <p:nvPr/>
                    </p:nvPicPr>
                    <p:blipFill rotWithShape="1">
                      <a:blip r:embed="rId9">
                        <a:alphaModFix/>
                      </a:blip>
                      <a:srcRect b="0" l="0" r="0" t="0"/>
                      <a:stretch/>
                    </p:blipFill>
                    <p:spPr>
                      <a:xfrm>
                        <a:off x="2019301" y="2600325"/>
                        <a:ext cx="8308975" cy="2954338"/>
                      </a:xfrm>
                      <a:prstGeom prst="rect">
                        <a:avLst/>
                      </a:prstGeom>
                      <a:solidFill>
                        <a:srgbClr val="EBF7FF"/>
                      </a:solidFill>
                      <a:ln cap="flat" cmpd="sng" w="12700">
                        <a:solidFill>
                          <a:srgbClr val="000000"/>
                        </a:solidFill>
                        <a:prstDash val="solid"/>
                        <a:miter lim="800000"/>
                        <a:headEnd len="sm" w="sm" type="none"/>
                        <a:tailEnd len="sm" w="sm" type="none"/>
                      </a:ln>
                    </p:spPr>
                  </p:pic>
                </p:oleObj>
              </mc:Fallback>
            </mc:AlternateContent>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8" name="Shape 718"/>
        <p:cNvGrpSpPr/>
        <p:nvPr/>
      </p:nvGrpSpPr>
      <p:grpSpPr>
        <a:xfrm>
          <a:off x="0" y="0"/>
          <a:ext cx="0" cy="0"/>
          <a:chOff x="0" y="0"/>
          <a:chExt cx="0" cy="0"/>
        </a:xfrm>
      </p:grpSpPr>
      <p:sp>
        <p:nvSpPr>
          <p:cNvPr id="719" name="Google Shape;719;p38"/>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720" name="Google Shape;720;p38"/>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21" name="Google Shape;721;p38"/>
          <p:cNvSpPr txBox="1"/>
          <p:nvPr/>
        </p:nvSpPr>
        <p:spPr>
          <a:xfrm>
            <a:off x="1986138" y="437584"/>
            <a:ext cx="4794672"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Sell or Process Further – Part 1</a:t>
            </a:r>
            <a:endParaRPr/>
          </a:p>
        </p:txBody>
      </p:sp>
      <p:sp>
        <p:nvSpPr>
          <p:cNvPr id="722" name="Google Shape;722;p38"/>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23" name="Google Shape;723;p38"/>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724" name="Google Shape;724;p38"/>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725" name="Google Shape;725;p38"/>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726" name="Google Shape;726;p38"/>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pic>
        <p:nvPicPr>
          <p:cNvPr id="727" name="Google Shape;727;p38"/>
          <p:cNvPicPr preferRelativeResize="0"/>
          <p:nvPr/>
        </p:nvPicPr>
        <p:blipFill rotWithShape="1">
          <a:blip r:embed="rId6">
            <a:alphaModFix/>
          </a:blip>
          <a:srcRect b="0" l="0" r="0" t="0"/>
          <a:stretch/>
        </p:blipFill>
        <p:spPr>
          <a:xfrm>
            <a:off x="9175057" y="248508"/>
            <a:ext cx="2649477" cy="1166001"/>
          </a:xfrm>
          <a:prstGeom prst="rect">
            <a:avLst/>
          </a:prstGeom>
          <a:noFill/>
          <a:ln>
            <a:noFill/>
          </a:ln>
        </p:spPr>
      </p:pic>
      <p:sp>
        <p:nvSpPr>
          <p:cNvPr id="728" name="Google Shape;728;p38"/>
          <p:cNvSpPr txBox="1"/>
          <p:nvPr/>
        </p:nvSpPr>
        <p:spPr>
          <a:xfrm>
            <a:off x="2286000" y="274638"/>
            <a:ext cx="8172450" cy="1143000"/>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graphicFrame>
        <p:nvGraphicFramePr>
          <p:cNvPr id="729" name="Google Shape;729;p38"/>
          <p:cNvGraphicFramePr/>
          <p:nvPr/>
        </p:nvGraphicFramePr>
        <p:xfrm>
          <a:off x="1828800" y="1858963"/>
          <a:ext cx="8701088" cy="3452812"/>
        </p:xfrm>
        <a:graphic>
          <a:graphicData uri="http://schemas.openxmlformats.org/presentationml/2006/ole">
            <mc:AlternateContent>
              <mc:Choice Requires="v">
                <p:oleObj r:id="rId7" imgH="3452812" imgW="8701088" progId="Excel.Sheet.8" spid="_x0000_s1">
                  <p:embed/>
                </p:oleObj>
              </mc:Choice>
              <mc:Fallback>
                <p:oleObj r:id="rId8" imgH="3452812" imgW="8701088" progId="Excel.Sheet.8">
                  <p:embed/>
                  <p:pic>
                    <p:nvPicPr>
                      <p:cNvPr id="729" name="Google Shape;729;p38"/>
                      <p:cNvPicPr preferRelativeResize="0"/>
                      <p:nvPr/>
                    </p:nvPicPr>
                    <p:blipFill rotWithShape="1">
                      <a:blip r:embed="rId9">
                        <a:alphaModFix/>
                      </a:blip>
                      <a:srcRect b="0" l="0" r="0" t="0"/>
                      <a:stretch/>
                    </p:blipFill>
                    <p:spPr>
                      <a:xfrm>
                        <a:off x="1828800" y="1858963"/>
                        <a:ext cx="8701088" cy="3452812"/>
                      </a:xfrm>
                      <a:prstGeom prst="rect">
                        <a:avLst/>
                      </a:prstGeom>
                      <a:solidFill>
                        <a:srgbClr val="FBE0D1"/>
                      </a:solidFill>
                      <a:ln>
                        <a:noFill/>
                      </a:ln>
                    </p:spPr>
                  </p:pic>
                </p:oleObj>
              </mc:Fallback>
            </mc:AlternateContent>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3" name="Shape 733"/>
        <p:cNvGrpSpPr/>
        <p:nvPr/>
      </p:nvGrpSpPr>
      <p:grpSpPr>
        <a:xfrm>
          <a:off x="0" y="0"/>
          <a:ext cx="0" cy="0"/>
          <a:chOff x="0" y="0"/>
          <a:chExt cx="0" cy="0"/>
        </a:xfrm>
      </p:grpSpPr>
      <p:sp>
        <p:nvSpPr>
          <p:cNvPr id="734" name="Google Shape;734;p39"/>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735" name="Google Shape;735;p39"/>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36" name="Google Shape;736;p39"/>
          <p:cNvSpPr txBox="1"/>
          <p:nvPr/>
        </p:nvSpPr>
        <p:spPr>
          <a:xfrm>
            <a:off x="1986138" y="437584"/>
            <a:ext cx="4949052"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Calibri"/>
                <a:ea typeface="Calibri"/>
                <a:cs typeface="Calibri"/>
                <a:sym typeface="Calibri"/>
              </a:rPr>
              <a:t>Sell or Process Further – Part 2</a:t>
            </a:r>
            <a:endParaRPr/>
          </a:p>
        </p:txBody>
      </p:sp>
      <p:sp>
        <p:nvSpPr>
          <p:cNvPr id="737" name="Google Shape;737;p39"/>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38" name="Google Shape;738;p39"/>
          <p:cNvSpPr txBox="1"/>
          <p:nvPr/>
        </p:nvSpPr>
        <p:spPr>
          <a:xfrm>
            <a:off x="556249" y="26743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sp>
        <p:nvSpPr>
          <p:cNvPr id="739" name="Google Shape;739;p39"/>
          <p:cNvSpPr txBox="1"/>
          <p:nvPr/>
        </p:nvSpPr>
        <p:spPr>
          <a:xfrm>
            <a:off x="617279" y="52324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ajawal Medium"/>
                <a:ea typeface="Tajawal Medium"/>
                <a:cs typeface="Tajawal Medium"/>
                <a:sym typeface="Tajawal Medium"/>
              </a:rPr>
              <a:t>08</a:t>
            </a:r>
            <a:endParaRPr b="1" sz="1600">
              <a:solidFill>
                <a:schemeClr val="lt1"/>
              </a:solidFill>
              <a:latin typeface="Tajawal Medium"/>
              <a:ea typeface="Tajawal Medium"/>
              <a:cs typeface="Tajawal Medium"/>
              <a:sym typeface="Tajawal Medium"/>
            </a:endParaRPr>
          </a:p>
        </p:txBody>
      </p:sp>
      <p:pic>
        <p:nvPicPr>
          <p:cNvPr id="740" name="Google Shape;740;p39"/>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741" name="Google Shape;741;p39"/>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pic>
        <p:nvPicPr>
          <p:cNvPr id="742" name="Google Shape;742;p39"/>
          <p:cNvPicPr preferRelativeResize="0"/>
          <p:nvPr/>
        </p:nvPicPr>
        <p:blipFill rotWithShape="1">
          <a:blip r:embed="rId6">
            <a:alphaModFix/>
          </a:blip>
          <a:srcRect b="0" l="0" r="0" t="0"/>
          <a:stretch/>
        </p:blipFill>
        <p:spPr>
          <a:xfrm>
            <a:off x="9175057" y="248508"/>
            <a:ext cx="2649477" cy="1166001"/>
          </a:xfrm>
          <a:prstGeom prst="rect">
            <a:avLst/>
          </a:prstGeom>
          <a:noFill/>
          <a:ln>
            <a:noFill/>
          </a:ln>
        </p:spPr>
      </p:pic>
      <p:sp>
        <p:nvSpPr>
          <p:cNvPr id="743" name="Google Shape;743;p39"/>
          <p:cNvSpPr txBox="1"/>
          <p:nvPr/>
        </p:nvSpPr>
        <p:spPr>
          <a:xfrm>
            <a:off x="2286000" y="274638"/>
            <a:ext cx="8172450" cy="1143000"/>
          </a:xfrm>
          <a:prstGeom prst="rect">
            <a:avLst/>
          </a:prstGeom>
          <a:noFill/>
          <a:ln>
            <a:noFill/>
          </a:ln>
        </p:spPr>
        <p:txBody>
          <a:bodyPr anchorCtr="0" anchor="ctr" bIns="44450" lIns="90475" spcFirstLastPara="1" rIns="90475" wrap="square" tIns="44450">
            <a:normAutofit/>
          </a:bodyPr>
          <a:lstStyle/>
          <a:p>
            <a:pPr indent="0" lvl="0" marL="0" marR="0" rtl="1" algn="ctr">
              <a:lnSpc>
                <a:spcPct val="90000"/>
              </a:lnSpc>
              <a:spcBef>
                <a:spcPts val="0"/>
              </a:spcBef>
              <a:spcAft>
                <a:spcPts val="0"/>
              </a:spcAft>
              <a:buClr>
                <a:schemeClr val="dk1"/>
              </a:buClr>
              <a:buSzPts val="4400"/>
              <a:buFont typeface="Calibri"/>
              <a:buNone/>
            </a:pPr>
            <a:r>
              <a:t/>
            </a:r>
            <a:endParaRPr sz="4400">
              <a:solidFill>
                <a:schemeClr val="dk1"/>
              </a:solidFill>
              <a:latin typeface="Calibri"/>
              <a:ea typeface="Calibri"/>
              <a:cs typeface="Calibri"/>
              <a:sym typeface="Calibri"/>
            </a:endParaRPr>
          </a:p>
        </p:txBody>
      </p:sp>
      <p:graphicFrame>
        <p:nvGraphicFramePr>
          <p:cNvPr id="744" name="Google Shape;744;p39"/>
          <p:cNvGraphicFramePr/>
          <p:nvPr/>
        </p:nvGraphicFramePr>
        <p:xfrm>
          <a:off x="1828800" y="1373596"/>
          <a:ext cx="8701088" cy="3452812"/>
        </p:xfrm>
        <a:graphic>
          <a:graphicData uri="http://schemas.openxmlformats.org/presentationml/2006/ole">
            <mc:AlternateContent>
              <mc:Choice Requires="v">
                <p:oleObj r:id="rId7" imgH="3452812" imgW="8701088" progId="Excel.Sheet.8" spid="_x0000_s1">
                  <p:embed/>
                </p:oleObj>
              </mc:Choice>
              <mc:Fallback>
                <p:oleObj r:id="rId8" imgH="3452812" imgW="8701088" progId="Excel.Sheet.8">
                  <p:embed/>
                  <p:pic>
                    <p:nvPicPr>
                      <p:cNvPr id="744" name="Google Shape;744;p39"/>
                      <p:cNvPicPr preferRelativeResize="0"/>
                      <p:nvPr/>
                    </p:nvPicPr>
                    <p:blipFill rotWithShape="1">
                      <a:blip r:embed="rId9">
                        <a:alphaModFix/>
                      </a:blip>
                      <a:srcRect b="0" l="0" r="0" t="0"/>
                      <a:stretch/>
                    </p:blipFill>
                    <p:spPr>
                      <a:xfrm>
                        <a:off x="1828800" y="1373596"/>
                        <a:ext cx="8701088" cy="3452812"/>
                      </a:xfrm>
                      <a:prstGeom prst="rect">
                        <a:avLst/>
                      </a:prstGeom>
                      <a:solidFill>
                        <a:srgbClr val="FBE0D1"/>
                      </a:solidFill>
                      <a:ln>
                        <a:noFill/>
                      </a:ln>
                    </p:spPr>
                  </p:pic>
                </p:oleObj>
              </mc:Fallback>
            </mc:AlternateContent>
          </a:graphicData>
        </a:graphic>
      </p:graphicFrame>
      <p:sp>
        <p:nvSpPr>
          <p:cNvPr id="745" name="Google Shape;745;p39"/>
          <p:cNvSpPr/>
          <p:nvPr/>
        </p:nvSpPr>
        <p:spPr>
          <a:xfrm>
            <a:off x="1828800" y="4934038"/>
            <a:ext cx="8629650" cy="889987"/>
          </a:xfrm>
          <a:prstGeom prst="rect">
            <a:avLst/>
          </a:prstGeom>
          <a:solidFill>
            <a:srgbClr val="EBF7FF"/>
          </a:solidFill>
          <a:ln cap="flat" cmpd="sng" w="12700">
            <a:solidFill>
              <a:srgbClr val="000000"/>
            </a:solidFill>
            <a:prstDash val="solid"/>
            <a:miter lim="800000"/>
            <a:headEnd len="sm" w="sm" type="none"/>
            <a:tailEnd len="sm" w="sm" type="none"/>
          </a:ln>
          <a:effectLst>
            <a:outerShdw blurRad="50800" rotWithShape="0" algn="tl" dir="2700000" dist="38100">
              <a:srgbClr val="000000">
                <a:alpha val="40000"/>
              </a:srgbClr>
            </a:outerShdw>
          </a:effectLst>
        </p:spPr>
        <p:txBody>
          <a:bodyPr anchorCtr="0" anchor="t" bIns="44450" lIns="90475" spcFirstLastPara="1" rIns="90475" wrap="square" tIns="44450">
            <a:spAutoFit/>
          </a:bodyPr>
          <a:lstStyle/>
          <a:p>
            <a:pPr indent="0" lvl="0" marL="0" marR="0" rtl="0" algn="ctr">
              <a:spcBef>
                <a:spcPts val="0"/>
              </a:spcBef>
              <a:spcAft>
                <a:spcPts val="0"/>
              </a:spcAft>
              <a:buNone/>
            </a:pPr>
            <a:r>
              <a:rPr lang="en-US" sz="2600">
                <a:solidFill>
                  <a:schemeClr val="dk2"/>
                </a:solidFill>
                <a:latin typeface="Arial"/>
                <a:ea typeface="Arial"/>
                <a:cs typeface="Arial"/>
                <a:sym typeface="Arial"/>
              </a:rPr>
              <a:t>The lumber should be processed further and the sawdust should be sold at the split-off point.</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9" name="Shape 749"/>
        <p:cNvGrpSpPr/>
        <p:nvPr/>
      </p:nvGrpSpPr>
      <p:grpSpPr>
        <a:xfrm>
          <a:off x="0" y="0"/>
          <a:ext cx="0" cy="0"/>
          <a:chOff x="0" y="0"/>
          <a:chExt cx="0" cy="0"/>
        </a:xfrm>
      </p:grpSpPr>
      <p:pic>
        <p:nvPicPr>
          <p:cNvPr id="750" name="Google Shape;750;p40"/>
          <p:cNvPicPr preferRelativeResize="0"/>
          <p:nvPr/>
        </p:nvPicPr>
        <p:blipFill rotWithShape="1">
          <a:blip r:embed="rId3">
            <a:alphaModFix/>
          </a:blip>
          <a:srcRect b="0" l="0" r="0" t="0"/>
          <a:stretch/>
        </p:blipFill>
        <p:spPr>
          <a:xfrm>
            <a:off x="0" y="7112"/>
            <a:ext cx="12192000" cy="6843776"/>
          </a:xfrm>
          <a:prstGeom prst="rect">
            <a:avLst/>
          </a:prstGeom>
          <a:noFill/>
          <a:ln>
            <a:noFill/>
          </a:ln>
        </p:spPr>
      </p:pic>
      <p:sp>
        <p:nvSpPr>
          <p:cNvPr id="751" name="Google Shape;751;p40"/>
          <p:cNvSpPr/>
          <p:nvPr/>
        </p:nvSpPr>
        <p:spPr>
          <a:xfrm flipH="1">
            <a:off x="6512645" y="3153102"/>
            <a:ext cx="5679355" cy="3704899"/>
          </a:xfrm>
          <a:prstGeom prst="rtTriangle">
            <a:avLst/>
          </a:prstGeom>
          <a:solidFill>
            <a:srgbClr val="669BBC">
              <a:alpha val="76862"/>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52" name="Google Shape;752;p40"/>
          <p:cNvSpPr txBox="1"/>
          <p:nvPr/>
        </p:nvSpPr>
        <p:spPr>
          <a:xfrm>
            <a:off x="582006" y="5707075"/>
            <a:ext cx="4524565"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5400">
                <a:solidFill>
                  <a:schemeClr val="lt1"/>
                </a:solidFill>
                <a:latin typeface="Tajawal Medium"/>
                <a:ea typeface="Tajawal Medium"/>
                <a:cs typeface="Tajawal Medium"/>
                <a:sym typeface="Tajawal Medium"/>
              </a:rPr>
              <a:t>Thank You</a:t>
            </a:r>
            <a:endParaRPr/>
          </a:p>
        </p:txBody>
      </p:sp>
      <p:pic>
        <p:nvPicPr>
          <p:cNvPr id="753" name="Google Shape;753;p40"/>
          <p:cNvPicPr preferRelativeResize="0"/>
          <p:nvPr/>
        </p:nvPicPr>
        <p:blipFill rotWithShape="1">
          <a:blip r:embed="rId4">
            <a:alphaModFix/>
          </a:blip>
          <a:srcRect b="0" l="0" r="0" t="0"/>
          <a:stretch/>
        </p:blipFill>
        <p:spPr>
          <a:xfrm>
            <a:off x="9576180" y="6168740"/>
            <a:ext cx="2279266" cy="384052"/>
          </a:xfrm>
          <a:prstGeom prst="rect">
            <a:avLst/>
          </a:prstGeom>
          <a:noFill/>
          <a:ln>
            <a:noFill/>
          </a:ln>
        </p:spPr>
      </p:pic>
      <p:sp>
        <p:nvSpPr>
          <p:cNvPr id="754" name="Google Shape;754;p40"/>
          <p:cNvSpPr/>
          <p:nvPr/>
        </p:nvSpPr>
        <p:spPr>
          <a:xfrm flipH="1" rot="5400000">
            <a:off x="-2058944" y="4401414"/>
            <a:ext cx="3801492" cy="1097456"/>
          </a:xfrm>
          <a:custGeom>
            <a:rect b="b" l="l" r="r" t="t"/>
            <a:pathLst>
              <a:path extrusionOk="0" h="1097456" w="3801492">
                <a:moveTo>
                  <a:pt x="0" y="1097456"/>
                </a:moveTo>
                <a:lnTo>
                  <a:pt x="1102581" y="0"/>
                </a:lnTo>
                <a:lnTo>
                  <a:pt x="3801492" y="12700"/>
                </a:lnTo>
                <a:lnTo>
                  <a:pt x="2724311" y="1097456"/>
                </a:lnTo>
                <a:lnTo>
                  <a:pt x="0" y="1097456"/>
                </a:lnTo>
                <a:close/>
              </a:path>
            </a:pathLst>
          </a:custGeom>
          <a:solidFill>
            <a:srgbClr val="669BBC"/>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pic>
        <p:nvPicPr>
          <p:cNvPr id="755" name="Google Shape;755;p40"/>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pic>
        <p:nvPicPr>
          <p:cNvPr id="756" name="Google Shape;756;p40"/>
          <p:cNvPicPr preferRelativeResize="0"/>
          <p:nvPr/>
        </p:nvPicPr>
        <p:blipFill rotWithShape="1">
          <a:blip r:embed="rId6">
            <a:alphaModFix/>
          </a:blip>
          <a:srcRect b="0" l="0" r="0" t="0"/>
          <a:stretch/>
        </p:blipFill>
        <p:spPr>
          <a:xfrm>
            <a:off x="367466" y="542565"/>
            <a:ext cx="2758843" cy="75309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2023-04-29T09:08:23Z</dcterms:created>
  <dc:creator>start</dc:creator>
</cp:coreProperties>
</file>