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4"/>
  </p:sldMasterIdLst>
  <p:notesMasterIdLst>
    <p:notesMasterId r:id="rId47"/>
  </p:notesMasterIdLst>
  <p:sldIdLst>
    <p:sldId id="480" r:id="rId5"/>
    <p:sldId id="560" r:id="rId6"/>
    <p:sldId id="577" r:id="rId7"/>
    <p:sldId id="872" r:id="rId8"/>
    <p:sldId id="616" r:id="rId9"/>
    <p:sldId id="873" r:id="rId10"/>
    <p:sldId id="842" r:id="rId11"/>
    <p:sldId id="874" r:id="rId12"/>
    <p:sldId id="563" r:id="rId13"/>
    <p:sldId id="875" r:id="rId14"/>
    <p:sldId id="876" r:id="rId15"/>
    <p:sldId id="877" r:id="rId16"/>
    <p:sldId id="878" r:id="rId17"/>
    <p:sldId id="879" r:id="rId18"/>
    <p:sldId id="880" r:id="rId19"/>
    <p:sldId id="881" r:id="rId20"/>
    <p:sldId id="882" r:id="rId21"/>
    <p:sldId id="890" r:id="rId22"/>
    <p:sldId id="884" r:id="rId23"/>
    <p:sldId id="885" r:id="rId24"/>
    <p:sldId id="886" r:id="rId25"/>
    <p:sldId id="887" r:id="rId26"/>
    <p:sldId id="888" r:id="rId27"/>
    <p:sldId id="889" r:id="rId28"/>
    <p:sldId id="891" r:id="rId29"/>
    <p:sldId id="892" r:id="rId30"/>
    <p:sldId id="893" r:id="rId31"/>
    <p:sldId id="894" r:id="rId32"/>
    <p:sldId id="895" r:id="rId33"/>
    <p:sldId id="896" r:id="rId34"/>
    <p:sldId id="897" r:id="rId35"/>
    <p:sldId id="898" r:id="rId36"/>
    <p:sldId id="899" r:id="rId37"/>
    <p:sldId id="900" r:id="rId38"/>
    <p:sldId id="901" r:id="rId39"/>
    <p:sldId id="903" r:id="rId40"/>
    <p:sldId id="904" r:id="rId41"/>
    <p:sldId id="906" r:id="rId42"/>
    <p:sldId id="905" r:id="rId43"/>
    <p:sldId id="908" r:id="rId44"/>
    <p:sldId id="909" r:id="rId45"/>
    <p:sldId id="349" r:id="rId46"/>
  </p:sldIdLst>
  <p:sldSz cx="12192000" cy="6858000"/>
  <p:notesSz cx="6858000" cy="9144000"/>
  <p:embeddedFontLst>
    <p:embeddedFont>
      <p:font typeface="Alexandria" pitchFamily="2" charset="-78"/>
      <p:regular r:id="rId48"/>
      <p:bold r:id="rId49"/>
    </p:embeddedFont>
    <p:embeddedFont>
      <p:font typeface="Alexandria Black" pitchFamily="2" charset="-78"/>
      <p:bold r:id="rId50"/>
    </p:embeddedFont>
    <p:embeddedFont>
      <p:font typeface="Alexandria ExtraBold" pitchFamily="2" charset="-78"/>
      <p:bold r:id="rId51"/>
    </p:embeddedFont>
    <p:embeddedFont>
      <p:font typeface="Alexandria Light" pitchFamily="2" charset="-78"/>
      <p:regular r:id="rId5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60"/>
            <p14:sldId id="577"/>
            <p14:sldId id="872"/>
            <p14:sldId id="616"/>
            <p14:sldId id="873"/>
            <p14:sldId id="842"/>
            <p14:sldId id="874"/>
            <p14:sldId id="563"/>
            <p14:sldId id="875"/>
            <p14:sldId id="876"/>
            <p14:sldId id="877"/>
            <p14:sldId id="878"/>
            <p14:sldId id="879"/>
            <p14:sldId id="880"/>
            <p14:sldId id="881"/>
            <p14:sldId id="882"/>
            <p14:sldId id="890"/>
            <p14:sldId id="884"/>
            <p14:sldId id="885"/>
            <p14:sldId id="886"/>
            <p14:sldId id="887"/>
            <p14:sldId id="888"/>
            <p14:sldId id="889"/>
            <p14:sldId id="891"/>
            <p14:sldId id="892"/>
            <p14:sldId id="893"/>
            <p14:sldId id="894"/>
            <p14:sldId id="895"/>
            <p14:sldId id="896"/>
            <p14:sldId id="897"/>
            <p14:sldId id="898"/>
            <p14:sldId id="899"/>
            <p14:sldId id="900"/>
            <p14:sldId id="901"/>
            <p14:sldId id="903"/>
            <p14:sldId id="904"/>
            <p14:sldId id="906"/>
            <p14:sldId id="905"/>
            <p14:sldId id="908"/>
            <p14:sldId id="90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2D3956"/>
    <a:srgbClr val="F58221"/>
    <a:srgbClr val="259F6C"/>
    <a:srgbClr val="00AEEF"/>
    <a:srgbClr val="FFD200"/>
    <a:srgbClr val="203E5F"/>
    <a:srgbClr val="669BBC"/>
    <a:srgbClr val="8E5A6D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font" Target="fonts/font3.fntdata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presProps" Target="presProp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font" Target="fonts/font1.fntdata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font" Target="fonts/font4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2.fntdata"/><Relationship Id="rId57" Type="http://schemas.microsoft.com/office/2015/10/relationships/revisionInfo" Target="revisionInfo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633613-9CF9-B3A2-0919-921638F959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2B695AA-C8E8-7BBE-F1D3-CDEEB85C14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B3FCE52-838B-E3CC-E1A0-443851D0C8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B492D8-3F6D-B9C6-9D63-BF8176D0A5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9513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633613-9CF9-B3A2-0919-921638F959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2B695AA-C8E8-7BBE-F1D3-CDEEB85C14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B3FCE52-838B-E3CC-E1A0-443851D0C8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B492D8-3F6D-B9C6-9D63-BF8176D0A5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5820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93E29E-A8D6-0FC9-52A7-6A3A4FC83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6090C1-9803-F0D8-4D2A-45E6004D50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654E41-0A44-060B-9288-42D9E8A102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5BAB4B-A0AB-9DF5-0317-AC9D9D24F9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6483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93E29E-A8D6-0FC9-52A7-6A3A4FC83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6090C1-9803-F0D8-4D2A-45E6004D50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654E41-0A44-060B-9288-42D9E8A102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5BAB4B-A0AB-9DF5-0317-AC9D9D24F9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9418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93E29E-A8D6-0FC9-52A7-6A3A4FC83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6090C1-9803-F0D8-4D2A-45E6004D50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654E41-0A44-060B-9288-42D9E8A102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5BAB4B-A0AB-9DF5-0317-AC9D9D24F9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1795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93E29E-A8D6-0FC9-52A7-6A3A4FC83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6090C1-9803-F0D8-4D2A-45E6004D50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654E41-0A44-060B-9288-42D9E8A102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5BAB4B-A0AB-9DF5-0317-AC9D9D24F9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30946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93E29E-A8D6-0FC9-52A7-6A3A4FC83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6090C1-9803-F0D8-4D2A-45E6004D50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654E41-0A44-060B-9288-42D9E8A102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5BAB4B-A0AB-9DF5-0317-AC9D9D24F9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7999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93E29E-A8D6-0FC9-52A7-6A3A4FC83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6090C1-9803-F0D8-4D2A-45E6004D50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654E41-0A44-060B-9288-42D9E8A102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5BAB4B-A0AB-9DF5-0317-AC9D9D24F9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9228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93E29E-A8D6-0FC9-52A7-6A3A4FC83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6090C1-9803-F0D8-4D2A-45E6004D50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654E41-0A44-060B-9288-42D9E8A102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5BAB4B-A0AB-9DF5-0317-AC9D9D24F9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3421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93E29E-A8D6-0FC9-52A7-6A3A4FC83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6090C1-9803-F0D8-4D2A-45E6004D50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654E41-0A44-060B-9288-42D9E8A102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5BAB4B-A0AB-9DF5-0317-AC9D9D24F9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3580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93E29E-A8D6-0FC9-52A7-6A3A4FC83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6090C1-9803-F0D8-4D2A-45E6004D50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654E41-0A44-060B-9288-42D9E8A102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5BAB4B-A0AB-9DF5-0317-AC9D9D24F9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52438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93E29E-A8D6-0FC9-52A7-6A3A4FC83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6090C1-9803-F0D8-4D2A-45E6004D50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654E41-0A44-060B-9288-42D9E8A102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5BAB4B-A0AB-9DF5-0317-AC9D9D24F9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497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93E29E-A8D6-0FC9-52A7-6A3A4FC83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6090C1-9803-F0D8-4D2A-45E6004D50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654E41-0A44-060B-9288-42D9E8A102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5BAB4B-A0AB-9DF5-0317-AC9D9D24F9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5286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93E29E-A8D6-0FC9-52A7-6A3A4FC83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6090C1-9803-F0D8-4D2A-45E6004D50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654E41-0A44-060B-9288-42D9E8A102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5BAB4B-A0AB-9DF5-0317-AC9D9D24F9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7279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93E29E-A8D6-0FC9-52A7-6A3A4FC83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6090C1-9803-F0D8-4D2A-45E6004D50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654E41-0A44-060B-9288-42D9E8A102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5BAB4B-A0AB-9DF5-0317-AC9D9D24F9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2642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93E29E-A8D6-0FC9-52A7-6A3A4FC83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6090C1-9803-F0D8-4D2A-45E6004D50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654E41-0A44-060B-9288-42D9E8A102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5BAB4B-A0AB-9DF5-0317-AC9D9D24F9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427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93E29E-A8D6-0FC9-52A7-6A3A4FC83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6090C1-9803-F0D8-4D2A-45E6004D50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654E41-0A44-060B-9288-42D9E8A102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5BAB4B-A0AB-9DF5-0317-AC9D9D24F9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3404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910861" y="3823153"/>
            <a:ext cx="5216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Alexandria" charset="0"/>
                <a:cs typeface="Alexandria" charset="0"/>
              </a:rPr>
              <a:t>Lecturer: Dr. Raef Baraka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0" y="1804750"/>
            <a:ext cx="6095999" cy="1660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b="1" dirty="0">
                <a:solidFill>
                  <a:srgbClr val="002060"/>
                </a:solidFill>
                <a:latin typeface="Alexandria" charset="0"/>
                <a:cs typeface="Alexandria" charset="0"/>
              </a:rPr>
              <a:t>College of Management</a:t>
            </a:r>
          </a:p>
          <a:p>
            <a:pPr algn="ctr">
              <a:lnSpc>
                <a:spcPct val="150000"/>
              </a:lnSpc>
            </a:pPr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Communication</a:t>
            </a:r>
            <a:r>
              <a:rPr lang="tr-TR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</a:t>
            </a:r>
            <a:endParaRPr lang="en-US" sz="3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99185" y="5537508"/>
            <a:ext cx="4502666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SA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2025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112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F4DEAD-3D87-083B-F325-5DBD85D3B0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2B352B70-26AF-05BB-2836-570B80C66061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2FCB2B4-22A0-6C3B-0FB4-CDE280A402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763799B-10B2-4459-DED9-30ADDFBA97B9}"/>
              </a:ext>
            </a:extLst>
          </p:cNvPr>
          <p:cNvSpPr/>
          <p:nvPr/>
        </p:nvSpPr>
        <p:spPr>
          <a:xfrm>
            <a:off x="496489" y="634335"/>
            <a:ext cx="67203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Reference Book: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415CC5-9D30-3C42-F5F6-5FC181AC86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4193" y="0"/>
            <a:ext cx="5387807" cy="6790008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2107946-D380-BFDA-C4C3-36309DC0FB7A}"/>
              </a:ext>
            </a:extLst>
          </p:cNvPr>
          <p:cNvSpPr/>
          <p:nvPr/>
        </p:nvSpPr>
        <p:spPr>
          <a:xfrm>
            <a:off x="313124" y="1594902"/>
            <a:ext cx="6097836" cy="51954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69DF83C-D662-692B-59DD-4C22934F5DA6}"/>
              </a:ext>
            </a:extLst>
          </p:cNvPr>
          <p:cNvSpPr/>
          <p:nvPr/>
        </p:nvSpPr>
        <p:spPr>
          <a:xfrm>
            <a:off x="461462" y="1667145"/>
            <a:ext cx="5766618" cy="5031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Ch1:</a:t>
            </a:r>
            <a:r>
              <a:rPr lang="en-US" dirty="0">
                <a:latin typeface="Alexandria Light" pitchFamily="2" charset="-78"/>
                <a:cs typeface="Alexandria Light" pitchFamily="2" charset="-78"/>
              </a:rPr>
              <a:t> Introduction.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Ch2</a:t>
            </a:r>
            <a:r>
              <a:rPr lang="en-US" dirty="0">
                <a:latin typeface="Alexandria Light" pitchFamily="2" charset="-78"/>
                <a:cs typeface="Alexandria Light" pitchFamily="2" charset="-78"/>
              </a:rPr>
              <a:t>: Exploring Communication Theories.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Ch3</a:t>
            </a:r>
            <a:r>
              <a:rPr lang="en-US" dirty="0">
                <a:latin typeface="Alexandria Light" pitchFamily="2" charset="-78"/>
                <a:cs typeface="Alexandria Light" pitchFamily="2" charset="-78"/>
              </a:rPr>
              <a:t>: Knowing Your Audience.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Ch4</a:t>
            </a:r>
            <a:r>
              <a:rPr lang="en-US" dirty="0">
                <a:latin typeface="Alexandria Light" pitchFamily="2" charset="-78"/>
                <a:cs typeface="Alexandria Light" pitchFamily="2" charset="-78"/>
              </a:rPr>
              <a:t>: Starting with the Basics.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Ch5</a:t>
            </a:r>
            <a:r>
              <a:rPr lang="en-US" dirty="0">
                <a:latin typeface="Alexandria Light" pitchFamily="2" charset="-78"/>
                <a:cs typeface="Alexandria Light" pitchFamily="2" charset="-78"/>
              </a:rPr>
              <a:t>: Planning Project Communications.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Ch6</a:t>
            </a:r>
            <a:r>
              <a:rPr lang="en-US" dirty="0">
                <a:latin typeface="Alexandria Light" pitchFamily="2" charset="-78"/>
                <a:cs typeface="Alexandria Light" pitchFamily="2" charset="-78"/>
              </a:rPr>
              <a:t>: Managing and Monitoring Project Communications.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Ch7</a:t>
            </a:r>
            <a:r>
              <a:rPr lang="en-US" dirty="0">
                <a:latin typeface="Alexandria Light" pitchFamily="2" charset="-78"/>
                <a:cs typeface="Alexandria Light" pitchFamily="2" charset="-78"/>
              </a:rPr>
              <a:t>: Using Project Communication Tools.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Ch8</a:t>
            </a:r>
            <a:r>
              <a:rPr lang="en-US" dirty="0">
                <a:latin typeface="Alexandria Light" pitchFamily="2" charset="-78"/>
                <a:cs typeface="Alexandria Light" pitchFamily="2" charset="-78"/>
              </a:rPr>
              <a:t>: Communicating Change.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Ch9</a:t>
            </a:r>
            <a:r>
              <a:rPr lang="en-US" dirty="0">
                <a:latin typeface="Alexandria Light" pitchFamily="2" charset="-78"/>
                <a:cs typeface="Alexandria Light" pitchFamily="2" charset="-78"/>
              </a:rPr>
              <a:t>: Managing Conflict through Communication.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Ch10</a:t>
            </a:r>
            <a:r>
              <a:rPr lang="en-US" dirty="0">
                <a:latin typeface="Alexandria Light" pitchFamily="2" charset="-78"/>
                <a:cs typeface="Alexandria Light" pitchFamily="2" charset="-78"/>
              </a:rPr>
              <a:t>: Closing.</a:t>
            </a:r>
          </a:p>
        </p:txBody>
      </p:sp>
    </p:spTree>
    <p:extLst>
      <p:ext uri="{BB962C8B-B14F-4D97-AF65-F5344CB8AC3E}">
        <p14:creationId xmlns:p14="http://schemas.microsoft.com/office/powerpoint/2010/main" val="4283790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B6E020-295C-3262-D0EC-6B22C2D82E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CAC0BA5F-0799-BF29-7DCA-960481C8D92D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2633520-2F4E-B1D6-A86A-7B6822AB6416}"/>
              </a:ext>
            </a:extLst>
          </p:cNvPr>
          <p:cNvSpPr/>
          <p:nvPr/>
        </p:nvSpPr>
        <p:spPr>
          <a:xfrm>
            <a:off x="596750" y="553151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C3FC01E-E842-58D7-8141-317E32B35C3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9DBEC51-10D4-BE6F-D56D-72F88588B223}"/>
              </a:ext>
            </a:extLst>
          </p:cNvPr>
          <p:cNvSpPr/>
          <p:nvPr/>
        </p:nvSpPr>
        <p:spPr>
          <a:xfrm>
            <a:off x="639917" y="630468"/>
            <a:ext cx="11238959" cy="1254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  <a:spcAft>
                <a:spcPts val="1500"/>
              </a:spcAft>
            </a:pPr>
            <a:r>
              <a:rPr lang="en-US" sz="2400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Chapter 10</a:t>
            </a:r>
            <a:r>
              <a:rPr lang="en-US" sz="24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: Contemporary Issues in Business Communication</a:t>
            </a:r>
          </a:p>
          <a:p>
            <a:pPr>
              <a:spcBef>
                <a:spcPts val="1800"/>
              </a:spcBef>
              <a:spcAft>
                <a:spcPts val="1500"/>
              </a:spcAft>
            </a:pPr>
            <a:endParaRPr lang="en-US" sz="2400" dirty="0"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DB13E42-EEF8-8247-1F6D-C68CF349ADE0}"/>
              </a:ext>
            </a:extLst>
          </p:cNvPr>
          <p:cNvSpPr/>
          <p:nvPr/>
        </p:nvSpPr>
        <p:spPr>
          <a:xfrm>
            <a:off x="313124" y="1594903"/>
            <a:ext cx="11309916" cy="20220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7EF7D3D-664D-2AE7-5FD8-05A16C6C0EFC}"/>
              </a:ext>
            </a:extLst>
          </p:cNvPr>
          <p:cNvSpPr/>
          <p:nvPr/>
        </p:nvSpPr>
        <p:spPr>
          <a:xfrm>
            <a:off x="469145" y="1496952"/>
            <a:ext cx="11090458" cy="2123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The purpose of this chapter is to help you: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 Light" pitchFamily="2" charset="-78"/>
                <a:cs typeface="Alexandria Light" pitchFamily="2" charset="-78"/>
              </a:rPr>
              <a:t>Understand the concept and importance of Green Communication.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 Light" pitchFamily="2" charset="-78"/>
                <a:cs typeface="Alexandria Light" pitchFamily="2" charset="-78"/>
              </a:rPr>
              <a:t>Explain environmental and social responsibility in corporate communication.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 Light" pitchFamily="2" charset="-78"/>
                <a:cs typeface="Alexandria Light" pitchFamily="2" charset="-78"/>
              </a:rPr>
              <a:t>Apply ethical sustainability messaging principles.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 Light" pitchFamily="2" charset="-78"/>
                <a:cs typeface="Alexandria Light" pitchFamily="2" charset="-78"/>
              </a:rPr>
              <a:t>Identify greenwashing and propose ways to avoid it.</a:t>
            </a:r>
          </a:p>
        </p:txBody>
      </p:sp>
      <p:pic>
        <p:nvPicPr>
          <p:cNvPr id="19458" name="Picture 2" descr="Effective Communication Strategies for Distributed Project Teams | Amandeep  Singh Sandhu">
            <a:extLst>
              <a:ext uri="{FF2B5EF4-FFF2-40B4-BE49-F238E27FC236}">
                <a16:creationId xmlns:a16="http://schemas.microsoft.com/office/drawing/2014/main" id="{D13AE690-0E1A-0DC3-310C-77B5F8A1E5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24" y="3794395"/>
            <a:ext cx="11431999" cy="2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1542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B6E020-295C-3262-D0EC-6B22C2D82E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CAC0BA5F-0799-BF29-7DCA-960481C8D92D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2633520-2F4E-B1D6-A86A-7B6822AB6416}"/>
              </a:ext>
            </a:extLst>
          </p:cNvPr>
          <p:cNvSpPr/>
          <p:nvPr/>
        </p:nvSpPr>
        <p:spPr>
          <a:xfrm>
            <a:off x="596750" y="553151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C3FC01E-E842-58D7-8141-317E32B35C3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9DBEC51-10D4-BE6F-D56D-72F88588B223}"/>
              </a:ext>
            </a:extLst>
          </p:cNvPr>
          <p:cNvSpPr/>
          <p:nvPr/>
        </p:nvSpPr>
        <p:spPr>
          <a:xfrm>
            <a:off x="639917" y="630468"/>
            <a:ext cx="11238959" cy="1254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  <a:spcAft>
                <a:spcPts val="1500"/>
              </a:spcAft>
            </a:pPr>
            <a:r>
              <a:rPr lang="en-US" sz="2400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Chapter 10</a:t>
            </a:r>
            <a:r>
              <a:rPr lang="en-US" sz="2400" dirty="0"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: Contemporary Issues in Business Communication</a:t>
            </a:r>
          </a:p>
          <a:p>
            <a:pPr>
              <a:spcBef>
                <a:spcPts val="1800"/>
              </a:spcBef>
              <a:spcAft>
                <a:spcPts val="1500"/>
              </a:spcAft>
            </a:pPr>
            <a:endParaRPr lang="en-US" sz="2400" dirty="0"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DB13E42-EEF8-8247-1F6D-C68CF349ADE0}"/>
              </a:ext>
            </a:extLst>
          </p:cNvPr>
          <p:cNvSpPr/>
          <p:nvPr/>
        </p:nvSpPr>
        <p:spPr>
          <a:xfrm>
            <a:off x="313124" y="1594903"/>
            <a:ext cx="11309916" cy="20220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7EF7D3D-664D-2AE7-5FD8-05A16C6C0EFC}"/>
              </a:ext>
            </a:extLst>
          </p:cNvPr>
          <p:cNvSpPr/>
          <p:nvPr/>
        </p:nvSpPr>
        <p:spPr>
          <a:xfrm>
            <a:off x="469145" y="1496952"/>
            <a:ext cx="11090458" cy="2123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The purpose of this chapter is to help you: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 Light" pitchFamily="2" charset="-78"/>
                <a:cs typeface="Alexandria Light" pitchFamily="2" charset="-78"/>
              </a:rPr>
              <a:t>Interpret basic ESG reporting and stakeholder communication.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 Light" pitchFamily="2" charset="-78"/>
                <a:cs typeface="Alexandria Light" pitchFamily="2" charset="-78"/>
              </a:rPr>
              <a:t>Distinguish transparent and credible environmental claims.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 Light" pitchFamily="2" charset="-78"/>
                <a:cs typeface="Alexandria Light" pitchFamily="2" charset="-78"/>
              </a:rPr>
              <a:t>Develop communication strategies that support sustainability impact.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 Light" pitchFamily="2" charset="-78"/>
                <a:cs typeface="Alexandria Light" pitchFamily="2" charset="-78"/>
              </a:rPr>
              <a:t>Recognize future trends in green and sustainable communication.</a:t>
            </a:r>
          </a:p>
        </p:txBody>
      </p:sp>
      <p:pic>
        <p:nvPicPr>
          <p:cNvPr id="19458" name="Picture 2" descr="Effective Communication Strategies for Distributed Project Teams | Amandeep  Singh Sandhu">
            <a:extLst>
              <a:ext uri="{FF2B5EF4-FFF2-40B4-BE49-F238E27FC236}">
                <a16:creationId xmlns:a16="http://schemas.microsoft.com/office/drawing/2014/main" id="{D13AE690-0E1A-0DC3-310C-77B5F8A1E5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24" y="3794395"/>
            <a:ext cx="11431999" cy="2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2894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9A3CF3-194A-E763-96B8-7391496CE4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295DA8C-B0C4-DF50-0C04-ACE2718C0B38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DF08348-36FB-F2E5-461E-E65995CAA7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E56B4F-255B-F486-7F6C-C6E904D79DF9}"/>
              </a:ext>
            </a:extLst>
          </p:cNvPr>
          <p:cNvSpPr/>
          <p:nvPr/>
        </p:nvSpPr>
        <p:spPr>
          <a:xfrm>
            <a:off x="496489" y="634335"/>
            <a:ext cx="89326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Chapter </a:t>
            </a:r>
            <a:r>
              <a:rPr lang="ar-SA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10</a:t>
            </a: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: Closing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4AECE0-D97D-14F6-759D-C71A67A14305}"/>
              </a:ext>
            </a:extLst>
          </p:cNvPr>
          <p:cNvSpPr txBox="1"/>
          <p:nvPr/>
        </p:nvSpPr>
        <p:spPr>
          <a:xfrm>
            <a:off x="212135" y="5360592"/>
            <a:ext cx="11767729" cy="14296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i="1" dirty="0">
                <a:solidFill>
                  <a:schemeClr val="accent6">
                    <a:lumMod val="75000"/>
                  </a:schemeClr>
                </a:solidFill>
              </a:rPr>
              <a:t>Ends are not bad things; they just mean that something else is about to begin. And there</a:t>
            </a:r>
          </a:p>
          <a:p>
            <a:pPr algn="ctr">
              <a:lnSpc>
                <a:spcPct val="150000"/>
              </a:lnSpc>
            </a:pPr>
            <a:r>
              <a:rPr lang="en-US" sz="2000" b="1" i="1" dirty="0">
                <a:solidFill>
                  <a:schemeClr val="accent6">
                    <a:lumMod val="75000"/>
                  </a:schemeClr>
                </a:solidFill>
              </a:rPr>
              <a:t>are many things that don’t really end, anyway, they just begin again in a new way. Ends are</a:t>
            </a:r>
          </a:p>
          <a:p>
            <a:pPr algn="ctr">
              <a:lnSpc>
                <a:spcPct val="150000"/>
              </a:lnSpc>
            </a:pPr>
            <a:r>
              <a:rPr lang="en-US" sz="2000" b="1" i="1" dirty="0">
                <a:solidFill>
                  <a:schemeClr val="accent6">
                    <a:lumMod val="75000"/>
                  </a:schemeClr>
                </a:solidFill>
              </a:rPr>
              <a:t>not bad, and many ends aren’t really an ending; some things are never-ending</a:t>
            </a:r>
          </a:p>
        </p:txBody>
      </p:sp>
      <p:pic>
        <p:nvPicPr>
          <p:cNvPr id="1026" name="Picture 2" descr="Project Communication Management">
            <a:extLst>
              <a:ext uri="{FF2B5EF4-FFF2-40B4-BE49-F238E27FC236}">
                <a16:creationId xmlns:a16="http://schemas.microsoft.com/office/drawing/2014/main" id="{EA8B4C29-17F1-BF96-AD5E-CE4CC0DC57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368837"/>
            <a:ext cx="12192000" cy="394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43946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C41AC6-E33A-9825-8B95-8CC0E43088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8462B1B-9C6B-3B6A-8F39-3D54450D8C5E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FC6AB2-476A-3778-A676-57A2A5CD2C89}"/>
              </a:ext>
            </a:extLst>
          </p:cNvPr>
          <p:cNvSpPr/>
          <p:nvPr/>
        </p:nvSpPr>
        <p:spPr>
          <a:xfrm>
            <a:off x="187286" y="5470106"/>
            <a:ext cx="11511935" cy="8815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F7E4CA7-0536-341F-7C1E-61687DFF077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E828DE5-658E-4170-832F-B588F237A273}"/>
              </a:ext>
            </a:extLst>
          </p:cNvPr>
          <p:cNvSpPr/>
          <p:nvPr/>
        </p:nvSpPr>
        <p:spPr>
          <a:xfrm>
            <a:off x="496489" y="683884"/>
            <a:ext cx="109355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Contemporary Issues in Business Communication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DF42CE3-A84B-676E-6D73-F29B2E633E58}"/>
              </a:ext>
            </a:extLst>
          </p:cNvPr>
          <p:cNvSpPr/>
          <p:nvPr/>
        </p:nvSpPr>
        <p:spPr>
          <a:xfrm>
            <a:off x="323773" y="5631484"/>
            <a:ext cx="112389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350"/>
              </a:spcBef>
              <a:spcAft>
                <a:spcPts val="1125"/>
              </a:spcAft>
            </a:pPr>
            <a:r>
              <a:rPr lang="en-US" sz="2800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Green Communication</a:t>
            </a:r>
          </a:p>
        </p:txBody>
      </p:sp>
      <p:pic>
        <p:nvPicPr>
          <p:cNvPr id="1026" name="Picture 2" descr="Software Defined Radio lighting system | Xun ZHANG's website">
            <a:extLst>
              <a:ext uri="{FF2B5EF4-FFF2-40B4-BE49-F238E27FC236}">
                <a16:creationId xmlns:a16="http://schemas.microsoft.com/office/drawing/2014/main" id="{DE082EE6-25F4-BA8B-0D44-663584DF55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26"/>
          <a:stretch/>
        </p:blipFill>
        <p:spPr bwMode="auto">
          <a:xfrm>
            <a:off x="1976284" y="1583797"/>
            <a:ext cx="7885471" cy="34875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4916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9C450E-B005-7602-53F9-310129C024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C002EAB-C27F-5A08-5012-FEE87204F475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1CD0A13-D2A0-C9E1-F1FA-877EB2CE6A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0B12A44-08AB-7DCE-FD50-A9F64CA4A29A}"/>
              </a:ext>
            </a:extLst>
          </p:cNvPr>
          <p:cNvSpPr/>
          <p:nvPr/>
        </p:nvSpPr>
        <p:spPr>
          <a:xfrm>
            <a:off x="496488" y="634335"/>
            <a:ext cx="109090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Chapter 10: Contemporary Issues in Business Communication</a:t>
            </a: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B5063B2-B8CF-8B38-CA51-5A76C58772F1}"/>
              </a:ext>
            </a:extLst>
          </p:cNvPr>
          <p:cNvSpPr/>
          <p:nvPr/>
        </p:nvSpPr>
        <p:spPr>
          <a:xfrm>
            <a:off x="569419" y="2024874"/>
            <a:ext cx="10862580" cy="4483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D1A213-4238-DDB5-BA14-0A0452B5A0A6}"/>
              </a:ext>
            </a:extLst>
          </p:cNvPr>
          <p:cNvSpPr/>
          <p:nvPr/>
        </p:nvSpPr>
        <p:spPr>
          <a:xfrm>
            <a:off x="599767" y="2082620"/>
            <a:ext cx="10520517" cy="4310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Alexandria ExtraBold" pitchFamily="2" charset="-78"/>
                <a:cs typeface="Alexandria ExtraBold" pitchFamily="2" charset="-78"/>
              </a:rPr>
              <a:t>Green communication </a:t>
            </a: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refers to a strategic approach that integrates environmental awareness into organizational messaging.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It aligns communication practices with sustainability goals and promotes ecological responsibility.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By shaping public attitudes and influencing behavioral change, green communication supports broader societal efforts to address climate concerns and environmental decline.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EB46C50-9A76-B8C8-01E0-339C506B1C19}"/>
              </a:ext>
            </a:extLst>
          </p:cNvPr>
          <p:cNvSpPr/>
          <p:nvPr/>
        </p:nvSpPr>
        <p:spPr>
          <a:xfrm>
            <a:off x="570268" y="1386319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958A3F-5E18-68EF-0C42-98CC01C28E20}"/>
              </a:ext>
            </a:extLst>
          </p:cNvPr>
          <p:cNvSpPr/>
          <p:nvPr/>
        </p:nvSpPr>
        <p:spPr>
          <a:xfrm>
            <a:off x="621650" y="1467151"/>
            <a:ext cx="1052051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Introduction to Green Communication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21DE21-3892-533C-C3D5-682E22C60EFD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</p:spTree>
    <p:extLst>
      <p:ext uri="{BB962C8B-B14F-4D97-AF65-F5344CB8AC3E}">
        <p14:creationId xmlns:p14="http://schemas.microsoft.com/office/powerpoint/2010/main" val="3160315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9C450E-B005-7602-53F9-310129C024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C002EAB-C27F-5A08-5012-FEE87204F475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1CD0A13-D2A0-C9E1-F1FA-877EB2CE6A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0B12A44-08AB-7DCE-FD50-A9F64CA4A29A}"/>
              </a:ext>
            </a:extLst>
          </p:cNvPr>
          <p:cNvSpPr/>
          <p:nvPr/>
        </p:nvSpPr>
        <p:spPr>
          <a:xfrm>
            <a:off x="496488" y="634335"/>
            <a:ext cx="109090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Chapter 10: Contemporary Issues in Business Communication</a:t>
            </a: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B5063B2-B8CF-8B38-CA51-5A76C58772F1}"/>
              </a:ext>
            </a:extLst>
          </p:cNvPr>
          <p:cNvSpPr/>
          <p:nvPr/>
        </p:nvSpPr>
        <p:spPr>
          <a:xfrm>
            <a:off x="569419" y="2024874"/>
            <a:ext cx="10862580" cy="4483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D1A213-4238-DDB5-BA14-0A0452B5A0A6}"/>
              </a:ext>
            </a:extLst>
          </p:cNvPr>
          <p:cNvSpPr/>
          <p:nvPr/>
        </p:nvSpPr>
        <p:spPr>
          <a:xfrm>
            <a:off x="599767" y="2082620"/>
            <a:ext cx="10520517" cy="36951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Green communication is an interdisciplinary field drawing from environmental science, psychology, and strategic communication.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It helps organizations address complex challenges such as climate risk, consumer skepticism, and environmental ethics.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Its relevance continues to grow as global systems move toward sustainability‑driven development.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EB46C50-9A76-B8C8-01E0-339C506B1C19}"/>
              </a:ext>
            </a:extLst>
          </p:cNvPr>
          <p:cNvSpPr/>
          <p:nvPr/>
        </p:nvSpPr>
        <p:spPr>
          <a:xfrm>
            <a:off x="570268" y="1386319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958A3F-5E18-68EF-0C42-98CC01C28E20}"/>
              </a:ext>
            </a:extLst>
          </p:cNvPr>
          <p:cNvSpPr/>
          <p:nvPr/>
        </p:nvSpPr>
        <p:spPr>
          <a:xfrm>
            <a:off x="621650" y="1467151"/>
            <a:ext cx="1052051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Introduction to Green Communication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21DE21-3892-533C-C3D5-682E22C60EFD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</p:spTree>
    <p:extLst>
      <p:ext uri="{BB962C8B-B14F-4D97-AF65-F5344CB8AC3E}">
        <p14:creationId xmlns:p14="http://schemas.microsoft.com/office/powerpoint/2010/main" val="2339621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594F23-5580-4909-9F79-4E6E33145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D8611B11-7F1F-4C48-CD23-3908A18F2AFB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B54BA1-5871-E2F5-3955-9A2092926F4F}"/>
              </a:ext>
            </a:extLst>
          </p:cNvPr>
          <p:cNvSpPr/>
          <p:nvPr/>
        </p:nvSpPr>
        <p:spPr>
          <a:xfrm>
            <a:off x="596750" y="553151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AF7F486-A9FC-769A-15DE-AA0633764A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D8F5E75-CF2B-8057-06CF-8D9D1E4882A1}"/>
              </a:ext>
            </a:extLst>
          </p:cNvPr>
          <p:cNvSpPr/>
          <p:nvPr/>
        </p:nvSpPr>
        <p:spPr>
          <a:xfrm>
            <a:off x="639917" y="630468"/>
            <a:ext cx="112389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  <a:spcAft>
                <a:spcPts val="1500"/>
              </a:spcAft>
            </a:pPr>
            <a:r>
              <a:rPr lang="en-US" sz="2400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Chapter 10: Contemporary Issues in Business Communication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42132D5-6F22-7C5B-D50E-E8578F82EFEA}"/>
              </a:ext>
            </a:extLst>
          </p:cNvPr>
          <p:cNvSpPr/>
          <p:nvPr/>
        </p:nvSpPr>
        <p:spPr>
          <a:xfrm>
            <a:off x="313124" y="1594902"/>
            <a:ext cx="6097836" cy="51954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FFA3A35-9E36-B947-7902-C322A43B40D6}"/>
              </a:ext>
            </a:extLst>
          </p:cNvPr>
          <p:cNvSpPr/>
          <p:nvPr/>
        </p:nvSpPr>
        <p:spPr>
          <a:xfrm>
            <a:off x="461462" y="1836884"/>
            <a:ext cx="5766618" cy="4656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The emergence of green communication is linked to rising global concerns about climate change and resource depletion.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Organizations use sustainability-focused communication to demonstrate accountability, reduce reputational risks, and strengthen stakeholder engagement.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This makes green communication a central pillar in responsible business practice.</a:t>
            </a:r>
          </a:p>
        </p:txBody>
      </p:sp>
      <p:pic>
        <p:nvPicPr>
          <p:cNvPr id="2052" name="Picture 4" descr="Green communication in sensor enabled IoT: integrated physics inspired  meta-heuristic optimization based approach | Wireless Networks">
            <a:extLst>
              <a:ext uri="{FF2B5EF4-FFF2-40B4-BE49-F238E27FC236}">
                <a16:creationId xmlns:a16="http://schemas.microsoft.com/office/drawing/2014/main" id="{07BFFBD8-F3BA-E067-560A-13CF777597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551" y="1704778"/>
            <a:ext cx="5359325" cy="4709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9329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594F23-5580-4909-9F79-4E6E33145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D8611B11-7F1F-4C48-CD23-3908A18F2AFB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B54BA1-5871-E2F5-3955-9A2092926F4F}"/>
              </a:ext>
            </a:extLst>
          </p:cNvPr>
          <p:cNvSpPr/>
          <p:nvPr/>
        </p:nvSpPr>
        <p:spPr>
          <a:xfrm>
            <a:off x="596750" y="553151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AF7F486-A9FC-769A-15DE-AA0633764A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D8F5E75-CF2B-8057-06CF-8D9D1E4882A1}"/>
              </a:ext>
            </a:extLst>
          </p:cNvPr>
          <p:cNvSpPr/>
          <p:nvPr/>
        </p:nvSpPr>
        <p:spPr>
          <a:xfrm>
            <a:off x="639917" y="630468"/>
            <a:ext cx="112389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  <a:spcAft>
                <a:spcPts val="1500"/>
              </a:spcAft>
            </a:pPr>
            <a:r>
              <a:rPr lang="en-US" sz="2400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Chapter 10: Contemporary Issues in Business Communication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42132D5-6F22-7C5B-D50E-E8578F82EFEA}"/>
              </a:ext>
            </a:extLst>
          </p:cNvPr>
          <p:cNvSpPr/>
          <p:nvPr/>
        </p:nvSpPr>
        <p:spPr>
          <a:xfrm>
            <a:off x="313124" y="1594902"/>
            <a:ext cx="6097836" cy="51954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FFA3A35-9E36-B947-7902-C322A43B40D6}"/>
              </a:ext>
            </a:extLst>
          </p:cNvPr>
          <p:cNvSpPr/>
          <p:nvPr/>
        </p:nvSpPr>
        <p:spPr>
          <a:xfrm>
            <a:off x="461462" y="1660422"/>
            <a:ext cx="5766618" cy="5118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A key component of green communication is reliance on accurate and science‑based information.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Organizations provide stakeholders with credible data to help them understand environmental impacts.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This enhances transparency, promotes informed decision‑making, and encourages environmentally responsible behavior across communities and institutions.</a:t>
            </a:r>
          </a:p>
        </p:txBody>
      </p:sp>
      <p:pic>
        <p:nvPicPr>
          <p:cNvPr id="2052" name="Picture 4" descr="Green communication in sensor enabled IoT: integrated physics inspired  meta-heuristic optimization based approach | Wireless Networks">
            <a:extLst>
              <a:ext uri="{FF2B5EF4-FFF2-40B4-BE49-F238E27FC236}">
                <a16:creationId xmlns:a16="http://schemas.microsoft.com/office/drawing/2014/main" id="{07BFFBD8-F3BA-E067-560A-13CF777597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551" y="1704778"/>
            <a:ext cx="5359325" cy="4709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4386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9C450E-B005-7602-53F9-310129C024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C002EAB-C27F-5A08-5012-FEE87204F475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1CD0A13-D2A0-C9E1-F1FA-877EB2CE6A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0B12A44-08AB-7DCE-FD50-A9F64CA4A29A}"/>
              </a:ext>
            </a:extLst>
          </p:cNvPr>
          <p:cNvSpPr/>
          <p:nvPr/>
        </p:nvSpPr>
        <p:spPr>
          <a:xfrm>
            <a:off x="496488" y="634335"/>
            <a:ext cx="109090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Chapter 10: Contemporary Issues in Business Communication</a:t>
            </a: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B5063B2-B8CF-8B38-CA51-5A76C58772F1}"/>
              </a:ext>
            </a:extLst>
          </p:cNvPr>
          <p:cNvSpPr/>
          <p:nvPr/>
        </p:nvSpPr>
        <p:spPr>
          <a:xfrm>
            <a:off x="569419" y="2024874"/>
            <a:ext cx="10862580" cy="4483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D1A213-4238-DDB5-BA14-0A0452B5A0A6}"/>
              </a:ext>
            </a:extLst>
          </p:cNvPr>
          <p:cNvSpPr/>
          <p:nvPr/>
        </p:nvSpPr>
        <p:spPr>
          <a:xfrm>
            <a:off x="599767" y="2082620"/>
            <a:ext cx="10520517" cy="36951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Green communication also focuses on building trust between organizations and stakeholders.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Trust is fostered when sustainability messages are consistent, transparent, and backed by real evidence.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This strengthens organizational legitimacy and improves public confidence in environmental initiatives and long‑term sustainability ambitions.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EB46C50-9A76-B8C8-01E0-339C506B1C19}"/>
              </a:ext>
            </a:extLst>
          </p:cNvPr>
          <p:cNvSpPr/>
          <p:nvPr/>
        </p:nvSpPr>
        <p:spPr>
          <a:xfrm>
            <a:off x="570268" y="1386319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958A3F-5E18-68EF-0C42-98CC01C28E20}"/>
              </a:ext>
            </a:extLst>
          </p:cNvPr>
          <p:cNvSpPr/>
          <p:nvPr/>
        </p:nvSpPr>
        <p:spPr>
          <a:xfrm>
            <a:off x="621650" y="1467151"/>
            <a:ext cx="1052051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Introduction to Green Communication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21DE21-3892-533C-C3D5-682E22C60EFD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</p:spTree>
    <p:extLst>
      <p:ext uri="{BB962C8B-B14F-4D97-AF65-F5344CB8AC3E}">
        <p14:creationId xmlns:p14="http://schemas.microsoft.com/office/powerpoint/2010/main" val="156705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C41AC6-E33A-9825-8B95-8CC0E43088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8462B1B-9C6B-3B6A-8F39-3D54450D8C5E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FC6AB2-476A-3778-A676-57A2A5CD2C89}"/>
              </a:ext>
            </a:extLst>
          </p:cNvPr>
          <p:cNvSpPr/>
          <p:nvPr/>
        </p:nvSpPr>
        <p:spPr>
          <a:xfrm>
            <a:off x="187286" y="5470106"/>
            <a:ext cx="11511935" cy="8815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F7E4CA7-0536-341F-7C1E-61687DFF077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E828DE5-658E-4170-832F-B588F237A273}"/>
              </a:ext>
            </a:extLst>
          </p:cNvPr>
          <p:cNvSpPr/>
          <p:nvPr/>
        </p:nvSpPr>
        <p:spPr>
          <a:xfrm>
            <a:off x="496489" y="683884"/>
            <a:ext cx="109355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Contemporary Issues in Business Communication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DF42CE3-A84B-676E-6D73-F29B2E633E58}"/>
              </a:ext>
            </a:extLst>
          </p:cNvPr>
          <p:cNvSpPr/>
          <p:nvPr/>
        </p:nvSpPr>
        <p:spPr>
          <a:xfrm>
            <a:off x="323773" y="5695652"/>
            <a:ext cx="115119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350"/>
              </a:spcBef>
              <a:spcAft>
                <a:spcPts val="1125"/>
              </a:spcAft>
            </a:pPr>
            <a:r>
              <a:rPr lang="en-US" sz="2400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Environmental &amp; Social Responsibility in Business Communication</a:t>
            </a:r>
          </a:p>
        </p:txBody>
      </p:sp>
      <p:pic>
        <p:nvPicPr>
          <p:cNvPr id="3074" name="Picture 2" descr="Administrative Sciences | Special Issue : The Future of Corporate Social  Responsibility (CSR): Strategies That Connect Insights from Business,  Stakeholders and the Environment">
            <a:extLst>
              <a:ext uri="{FF2B5EF4-FFF2-40B4-BE49-F238E27FC236}">
                <a16:creationId xmlns:a16="http://schemas.microsoft.com/office/drawing/2014/main" id="{B28900E2-5C37-B476-7BB9-59C22D50D0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541" y="1366689"/>
            <a:ext cx="7445889" cy="39090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431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9C450E-B005-7602-53F9-310129C024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C002EAB-C27F-5A08-5012-FEE87204F475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1CD0A13-D2A0-C9E1-F1FA-877EB2CE6A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0B12A44-08AB-7DCE-FD50-A9F64CA4A29A}"/>
              </a:ext>
            </a:extLst>
          </p:cNvPr>
          <p:cNvSpPr/>
          <p:nvPr/>
        </p:nvSpPr>
        <p:spPr>
          <a:xfrm>
            <a:off x="496488" y="634335"/>
            <a:ext cx="109090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Chapter 10: Contemporary Issues in Business Communication</a:t>
            </a: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B5063B2-B8CF-8B38-CA51-5A76C58772F1}"/>
              </a:ext>
            </a:extLst>
          </p:cNvPr>
          <p:cNvSpPr/>
          <p:nvPr/>
        </p:nvSpPr>
        <p:spPr>
          <a:xfrm>
            <a:off x="569419" y="2024874"/>
            <a:ext cx="10862580" cy="4483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D1A213-4238-DDB5-BA14-0A0452B5A0A6}"/>
              </a:ext>
            </a:extLst>
          </p:cNvPr>
          <p:cNvSpPr/>
          <p:nvPr/>
        </p:nvSpPr>
        <p:spPr>
          <a:xfrm>
            <a:off x="599767" y="2082620"/>
            <a:ext cx="10520517" cy="36951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Environmental responsibility in communication requires organizations to disclose how their activities impact ecosystems and natural resources.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This involves reporting carbon emissions, waste management, and energy consumption.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Transparent communication allows stakeholders to understand environmental risks while reinforcing organizational accountability.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EB46C50-9A76-B8C8-01E0-339C506B1C19}"/>
              </a:ext>
            </a:extLst>
          </p:cNvPr>
          <p:cNvSpPr/>
          <p:nvPr/>
        </p:nvSpPr>
        <p:spPr>
          <a:xfrm>
            <a:off x="570268" y="1386319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958A3F-5E18-68EF-0C42-98CC01C28E20}"/>
              </a:ext>
            </a:extLst>
          </p:cNvPr>
          <p:cNvSpPr/>
          <p:nvPr/>
        </p:nvSpPr>
        <p:spPr>
          <a:xfrm>
            <a:off x="621650" y="1467151"/>
            <a:ext cx="1052051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Environmental Responsibility in Communication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21DE21-3892-533C-C3D5-682E22C60EFD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</p:spTree>
    <p:extLst>
      <p:ext uri="{BB962C8B-B14F-4D97-AF65-F5344CB8AC3E}">
        <p14:creationId xmlns:p14="http://schemas.microsoft.com/office/powerpoint/2010/main" val="824620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9C450E-B005-7602-53F9-310129C024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C002EAB-C27F-5A08-5012-FEE87204F475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1CD0A13-D2A0-C9E1-F1FA-877EB2CE6A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0B12A44-08AB-7DCE-FD50-A9F64CA4A29A}"/>
              </a:ext>
            </a:extLst>
          </p:cNvPr>
          <p:cNvSpPr/>
          <p:nvPr/>
        </p:nvSpPr>
        <p:spPr>
          <a:xfrm>
            <a:off x="496488" y="634335"/>
            <a:ext cx="109090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Chapter 10: Contemporary Issues in Business Communication</a:t>
            </a: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B5063B2-B8CF-8B38-CA51-5A76C58772F1}"/>
              </a:ext>
            </a:extLst>
          </p:cNvPr>
          <p:cNvSpPr/>
          <p:nvPr/>
        </p:nvSpPr>
        <p:spPr>
          <a:xfrm>
            <a:off x="569419" y="2024874"/>
            <a:ext cx="10862580" cy="4483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D1A213-4238-DDB5-BA14-0A0452B5A0A6}"/>
              </a:ext>
            </a:extLst>
          </p:cNvPr>
          <p:cNvSpPr/>
          <p:nvPr/>
        </p:nvSpPr>
        <p:spPr>
          <a:xfrm>
            <a:off x="599767" y="2082620"/>
            <a:ext cx="10520517" cy="36951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Social responsibility in communication concerns how organizations represent fairness, respect, and human welfare.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Ethical communication protects communities from misleading information and ensures messages support wellbeing.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This strengthens trust and demonstrates a genuine commitment to socially responsible business practices.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EB46C50-9A76-B8C8-01E0-339C506B1C19}"/>
              </a:ext>
            </a:extLst>
          </p:cNvPr>
          <p:cNvSpPr/>
          <p:nvPr/>
        </p:nvSpPr>
        <p:spPr>
          <a:xfrm>
            <a:off x="570268" y="1386319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958A3F-5E18-68EF-0C42-98CC01C28E20}"/>
              </a:ext>
            </a:extLst>
          </p:cNvPr>
          <p:cNvSpPr/>
          <p:nvPr/>
        </p:nvSpPr>
        <p:spPr>
          <a:xfrm>
            <a:off x="621650" y="1467151"/>
            <a:ext cx="1052051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Environmental Social Responsibility in Communication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21DE21-3892-533C-C3D5-682E22C60EFD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</p:spTree>
    <p:extLst>
      <p:ext uri="{BB962C8B-B14F-4D97-AF65-F5344CB8AC3E}">
        <p14:creationId xmlns:p14="http://schemas.microsoft.com/office/powerpoint/2010/main" val="2884950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9C450E-B005-7602-53F9-310129C024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C002EAB-C27F-5A08-5012-FEE87204F475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1CD0A13-D2A0-C9E1-F1FA-877EB2CE6A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0B12A44-08AB-7DCE-FD50-A9F64CA4A29A}"/>
              </a:ext>
            </a:extLst>
          </p:cNvPr>
          <p:cNvSpPr/>
          <p:nvPr/>
        </p:nvSpPr>
        <p:spPr>
          <a:xfrm>
            <a:off x="496488" y="634335"/>
            <a:ext cx="109090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Chapter 10: Contemporary Issues in Business Communication</a:t>
            </a: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B5063B2-B8CF-8B38-CA51-5A76C58772F1}"/>
              </a:ext>
            </a:extLst>
          </p:cNvPr>
          <p:cNvSpPr/>
          <p:nvPr/>
        </p:nvSpPr>
        <p:spPr>
          <a:xfrm>
            <a:off x="569419" y="2024874"/>
            <a:ext cx="10862580" cy="4483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D1A213-4238-DDB5-BA14-0A0452B5A0A6}"/>
              </a:ext>
            </a:extLst>
          </p:cNvPr>
          <p:cNvSpPr/>
          <p:nvPr/>
        </p:nvSpPr>
        <p:spPr>
          <a:xfrm>
            <a:off x="599767" y="2082620"/>
            <a:ext cx="10520517" cy="36951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Integrating environmental and social responsibility ensures a comprehensive sustainability focus.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Organizations must balance ecological preservation with human development, labor rights, and community welfare.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Holistic communication reflects broad sustainability goals that extend beyond environmental impacts alone.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EB46C50-9A76-B8C8-01E0-339C506B1C19}"/>
              </a:ext>
            </a:extLst>
          </p:cNvPr>
          <p:cNvSpPr/>
          <p:nvPr/>
        </p:nvSpPr>
        <p:spPr>
          <a:xfrm>
            <a:off x="570268" y="1386319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958A3F-5E18-68EF-0C42-98CC01C28E20}"/>
              </a:ext>
            </a:extLst>
          </p:cNvPr>
          <p:cNvSpPr/>
          <p:nvPr/>
        </p:nvSpPr>
        <p:spPr>
          <a:xfrm>
            <a:off x="621650" y="1467151"/>
            <a:ext cx="1052051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Environmental Social Responsibility in Communication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21DE21-3892-533C-C3D5-682E22C60EFD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</p:spTree>
    <p:extLst>
      <p:ext uri="{BB962C8B-B14F-4D97-AF65-F5344CB8AC3E}">
        <p14:creationId xmlns:p14="http://schemas.microsoft.com/office/powerpoint/2010/main" val="1151755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9C450E-B005-7602-53F9-310129C024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C002EAB-C27F-5A08-5012-FEE87204F475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1CD0A13-D2A0-C9E1-F1FA-877EB2CE6A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0B12A44-08AB-7DCE-FD50-A9F64CA4A29A}"/>
              </a:ext>
            </a:extLst>
          </p:cNvPr>
          <p:cNvSpPr/>
          <p:nvPr/>
        </p:nvSpPr>
        <p:spPr>
          <a:xfrm>
            <a:off x="496488" y="634335"/>
            <a:ext cx="109090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Chapter 10: Contemporary Issues in Business Communication</a:t>
            </a: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B5063B2-B8CF-8B38-CA51-5A76C58772F1}"/>
              </a:ext>
            </a:extLst>
          </p:cNvPr>
          <p:cNvSpPr/>
          <p:nvPr/>
        </p:nvSpPr>
        <p:spPr>
          <a:xfrm>
            <a:off x="569419" y="2024874"/>
            <a:ext cx="10862580" cy="4483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D1A213-4238-DDB5-BA14-0A0452B5A0A6}"/>
              </a:ext>
            </a:extLst>
          </p:cNvPr>
          <p:cNvSpPr/>
          <p:nvPr/>
        </p:nvSpPr>
        <p:spPr>
          <a:xfrm>
            <a:off x="599767" y="2082620"/>
            <a:ext cx="10520517" cy="30795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Responsible communication acknowledges links between environmental harm and social inequality. Issues like pollution and climate risks often disproportionately affect vulnerable communities.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Transparent communication about these impacts strengthens environmental justice and demonstrates ethical responsibility.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EB46C50-9A76-B8C8-01E0-339C506B1C19}"/>
              </a:ext>
            </a:extLst>
          </p:cNvPr>
          <p:cNvSpPr/>
          <p:nvPr/>
        </p:nvSpPr>
        <p:spPr>
          <a:xfrm>
            <a:off x="570268" y="1386319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958A3F-5E18-68EF-0C42-98CC01C28E20}"/>
              </a:ext>
            </a:extLst>
          </p:cNvPr>
          <p:cNvSpPr/>
          <p:nvPr/>
        </p:nvSpPr>
        <p:spPr>
          <a:xfrm>
            <a:off x="621650" y="1467151"/>
            <a:ext cx="1052051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Environmental Social Responsibility in Communication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21DE21-3892-533C-C3D5-682E22C60EFD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</p:spTree>
    <p:extLst>
      <p:ext uri="{BB962C8B-B14F-4D97-AF65-F5344CB8AC3E}">
        <p14:creationId xmlns:p14="http://schemas.microsoft.com/office/powerpoint/2010/main" val="121661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9C450E-B005-7602-53F9-310129C024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C002EAB-C27F-5A08-5012-FEE87204F475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1CD0A13-D2A0-C9E1-F1FA-877EB2CE6A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0B12A44-08AB-7DCE-FD50-A9F64CA4A29A}"/>
              </a:ext>
            </a:extLst>
          </p:cNvPr>
          <p:cNvSpPr/>
          <p:nvPr/>
        </p:nvSpPr>
        <p:spPr>
          <a:xfrm>
            <a:off x="496488" y="634335"/>
            <a:ext cx="109090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Chapter 10: Contemporary Issues in Business Communication</a:t>
            </a: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B5063B2-B8CF-8B38-CA51-5A76C58772F1}"/>
              </a:ext>
            </a:extLst>
          </p:cNvPr>
          <p:cNvSpPr/>
          <p:nvPr/>
        </p:nvSpPr>
        <p:spPr>
          <a:xfrm>
            <a:off x="569419" y="2024874"/>
            <a:ext cx="10862580" cy="4483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D1A213-4238-DDB5-BA14-0A0452B5A0A6}"/>
              </a:ext>
            </a:extLst>
          </p:cNvPr>
          <p:cNvSpPr/>
          <p:nvPr/>
        </p:nvSpPr>
        <p:spPr>
          <a:xfrm>
            <a:off x="599767" y="2082620"/>
            <a:ext cx="10520517" cy="30795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Organizations that consistently practice responsible sustainability communication build long‑term legitimacy.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Such credibility leads to a stronger reputation, improved stakeholder loyalty, and enhanced ability to influence environmental and social progress across the sectors in which they operate.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EB46C50-9A76-B8C8-01E0-339C506B1C19}"/>
              </a:ext>
            </a:extLst>
          </p:cNvPr>
          <p:cNvSpPr/>
          <p:nvPr/>
        </p:nvSpPr>
        <p:spPr>
          <a:xfrm>
            <a:off x="570268" y="1386319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958A3F-5E18-68EF-0C42-98CC01C28E20}"/>
              </a:ext>
            </a:extLst>
          </p:cNvPr>
          <p:cNvSpPr/>
          <p:nvPr/>
        </p:nvSpPr>
        <p:spPr>
          <a:xfrm>
            <a:off x="621650" y="1467151"/>
            <a:ext cx="1052051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Environmental Social Responsibility in Communication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21DE21-3892-533C-C3D5-682E22C60EFD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</p:spTree>
    <p:extLst>
      <p:ext uri="{BB962C8B-B14F-4D97-AF65-F5344CB8AC3E}">
        <p14:creationId xmlns:p14="http://schemas.microsoft.com/office/powerpoint/2010/main" val="2574794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C41AC6-E33A-9825-8B95-8CC0E43088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8462B1B-9C6B-3B6A-8F39-3D54450D8C5E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FC6AB2-476A-3778-A676-57A2A5CD2C89}"/>
              </a:ext>
            </a:extLst>
          </p:cNvPr>
          <p:cNvSpPr/>
          <p:nvPr/>
        </p:nvSpPr>
        <p:spPr>
          <a:xfrm>
            <a:off x="187286" y="5470106"/>
            <a:ext cx="11511935" cy="8815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F7E4CA7-0536-341F-7C1E-61687DFF077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E828DE5-658E-4170-832F-B588F237A273}"/>
              </a:ext>
            </a:extLst>
          </p:cNvPr>
          <p:cNvSpPr/>
          <p:nvPr/>
        </p:nvSpPr>
        <p:spPr>
          <a:xfrm>
            <a:off x="496489" y="683884"/>
            <a:ext cx="109355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Contemporary Issues in Business Communication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DF42CE3-A84B-676E-6D73-F29B2E633E58}"/>
              </a:ext>
            </a:extLst>
          </p:cNvPr>
          <p:cNvSpPr/>
          <p:nvPr/>
        </p:nvSpPr>
        <p:spPr>
          <a:xfrm>
            <a:off x="323773" y="5695652"/>
            <a:ext cx="115119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350"/>
              </a:spcBef>
              <a:spcAft>
                <a:spcPts val="1125"/>
              </a:spcAft>
            </a:pPr>
            <a:r>
              <a:rPr lang="en-US" sz="2400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Ethical Sustainability Messaging</a:t>
            </a:r>
          </a:p>
        </p:txBody>
      </p:sp>
      <p:pic>
        <p:nvPicPr>
          <p:cNvPr id="10242" name="Picture 2" descr="Sustainability - Cambridge Regional College">
            <a:extLst>
              <a:ext uri="{FF2B5EF4-FFF2-40B4-BE49-F238E27FC236}">
                <a16:creationId xmlns:a16="http://schemas.microsoft.com/office/drawing/2014/main" id="{7941C429-93CF-F656-E882-03486E69F5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549" y="1362797"/>
            <a:ext cx="6459794" cy="40373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718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9C450E-B005-7602-53F9-310129C024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C002EAB-C27F-5A08-5012-FEE87204F475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1CD0A13-D2A0-C9E1-F1FA-877EB2CE6A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0B12A44-08AB-7DCE-FD50-A9F64CA4A29A}"/>
              </a:ext>
            </a:extLst>
          </p:cNvPr>
          <p:cNvSpPr/>
          <p:nvPr/>
        </p:nvSpPr>
        <p:spPr>
          <a:xfrm>
            <a:off x="496488" y="634335"/>
            <a:ext cx="109090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Chapter 10: Contemporary Issues in Business Communication</a:t>
            </a: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B5063B2-B8CF-8B38-CA51-5A76C58772F1}"/>
              </a:ext>
            </a:extLst>
          </p:cNvPr>
          <p:cNvSpPr/>
          <p:nvPr/>
        </p:nvSpPr>
        <p:spPr>
          <a:xfrm>
            <a:off x="569419" y="2024874"/>
            <a:ext cx="10862580" cy="4483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D1A213-4238-DDB5-BA14-0A0452B5A0A6}"/>
              </a:ext>
            </a:extLst>
          </p:cNvPr>
          <p:cNvSpPr/>
          <p:nvPr/>
        </p:nvSpPr>
        <p:spPr>
          <a:xfrm>
            <a:off x="599767" y="2082620"/>
            <a:ext cx="10520517" cy="36951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Alexandria Light" pitchFamily="2" charset="-78"/>
                <a:cs typeface="Alexandria Light" pitchFamily="2" charset="-78"/>
              </a:rPr>
              <a:t>Ethical sustainability messaging </a:t>
            </a: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ensures that environmental claims are accurate and grounded in evidence.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Organizations must avoid exaggeration and provide clear explanations of sustainability actions.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Ethical messaging supports transparency, improves public trust, and strengthens the credibility of sustainability initiatives.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EB46C50-9A76-B8C8-01E0-339C506B1C19}"/>
              </a:ext>
            </a:extLst>
          </p:cNvPr>
          <p:cNvSpPr/>
          <p:nvPr/>
        </p:nvSpPr>
        <p:spPr>
          <a:xfrm>
            <a:off x="570268" y="1386319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958A3F-5E18-68EF-0C42-98CC01C28E20}"/>
              </a:ext>
            </a:extLst>
          </p:cNvPr>
          <p:cNvSpPr/>
          <p:nvPr/>
        </p:nvSpPr>
        <p:spPr>
          <a:xfrm>
            <a:off x="621650" y="1467151"/>
            <a:ext cx="1052051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Ethical Sustainability Messaging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21DE21-3892-533C-C3D5-682E22C60EFD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</p:spTree>
    <p:extLst>
      <p:ext uri="{BB962C8B-B14F-4D97-AF65-F5344CB8AC3E}">
        <p14:creationId xmlns:p14="http://schemas.microsoft.com/office/powerpoint/2010/main" val="759739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594F23-5580-4909-9F79-4E6E33145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D8611B11-7F1F-4C48-CD23-3908A18F2AFB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B54BA1-5871-E2F5-3955-9A2092926F4F}"/>
              </a:ext>
            </a:extLst>
          </p:cNvPr>
          <p:cNvSpPr/>
          <p:nvPr/>
        </p:nvSpPr>
        <p:spPr>
          <a:xfrm>
            <a:off x="596750" y="553151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AF7F486-A9FC-769A-15DE-AA0633764A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D8F5E75-CF2B-8057-06CF-8D9D1E4882A1}"/>
              </a:ext>
            </a:extLst>
          </p:cNvPr>
          <p:cNvSpPr/>
          <p:nvPr/>
        </p:nvSpPr>
        <p:spPr>
          <a:xfrm>
            <a:off x="639917" y="630468"/>
            <a:ext cx="112389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  <a:spcAft>
                <a:spcPts val="1500"/>
              </a:spcAft>
            </a:pPr>
            <a:r>
              <a:rPr lang="en-US" sz="2400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Chapter 10: Contemporary Issues in Business Communication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42132D5-6F22-7C5B-D50E-E8578F82EFEA}"/>
              </a:ext>
            </a:extLst>
          </p:cNvPr>
          <p:cNvSpPr/>
          <p:nvPr/>
        </p:nvSpPr>
        <p:spPr>
          <a:xfrm>
            <a:off x="313124" y="1594902"/>
            <a:ext cx="6097836" cy="51954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FFA3A35-9E36-B947-7902-C322A43B40D6}"/>
              </a:ext>
            </a:extLst>
          </p:cNvPr>
          <p:cNvSpPr/>
          <p:nvPr/>
        </p:nvSpPr>
        <p:spPr>
          <a:xfrm>
            <a:off x="461462" y="1660422"/>
            <a:ext cx="5766618" cy="4310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A vital component of ethical sustainability messaging is balanced disclosure.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Organizations must communicate not only successes but also challenges.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This balance prevents the perception of selective information and demonstrates integrity in sustainability efforts..</a:t>
            </a:r>
          </a:p>
        </p:txBody>
      </p:sp>
      <p:pic>
        <p:nvPicPr>
          <p:cNvPr id="6146" name="Picture 2" descr="Principle 5 – Make timely and balanced disclosure — KollaKorn">
            <a:extLst>
              <a:ext uri="{FF2B5EF4-FFF2-40B4-BE49-F238E27FC236}">
                <a16:creationId xmlns:a16="http://schemas.microsoft.com/office/drawing/2014/main" id="{168B058C-B67E-1A5C-3604-4D1266657F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738" y="1754238"/>
            <a:ext cx="48768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3971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594F23-5580-4909-9F79-4E6E33145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D8611B11-7F1F-4C48-CD23-3908A18F2AFB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B54BA1-5871-E2F5-3955-9A2092926F4F}"/>
              </a:ext>
            </a:extLst>
          </p:cNvPr>
          <p:cNvSpPr/>
          <p:nvPr/>
        </p:nvSpPr>
        <p:spPr>
          <a:xfrm>
            <a:off x="596750" y="553151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AF7F486-A9FC-769A-15DE-AA0633764A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D8F5E75-CF2B-8057-06CF-8D9D1E4882A1}"/>
              </a:ext>
            </a:extLst>
          </p:cNvPr>
          <p:cNvSpPr/>
          <p:nvPr/>
        </p:nvSpPr>
        <p:spPr>
          <a:xfrm>
            <a:off x="639917" y="630468"/>
            <a:ext cx="112389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  <a:spcAft>
                <a:spcPts val="1500"/>
              </a:spcAft>
            </a:pPr>
            <a:r>
              <a:rPr lang="en-US" sz="2400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Chapter 10: Contemporary Issues in Business Communication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42132D5-6F22-7C5B-D50E-E8578F82EFEA}"/>
              </a:ext>
            </a:extLst>
          </p:cNvPr>
          <p:cNvSpPr/>
          <p:nvPr/>
        </p:nvSpPr>
        <p:spPr>
          <a:xfrm>
            <a:off x="313124" y="1594902"/>
            <a:ext cx="6097836" cy="51954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FFA3A35-9E36-B947-7902-C322A43B40D6}"/>
              </a:ext>
            </a:extLst>
          </p:cNvPr>
          <p:cNvSpPr/>
          <p:nvPr/>
        </p:nvSpPr>
        <p:spPr>
          <a:xfrm>
            <a:off x="461462" y="1660422"/>
            <a:ext cx="5766618" cy="41952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Ethical sustainability messaging relies on standards such as GRI, ISO, and lifecycle assessment frameworks.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These standards guide organizations in assessing environmental impacts and reporting them transparently. Stakeholders use these frameworks to evaluate the reliability of sustainability claims.</a:t>
            </a:r>
          </a:p>
        </p:txBody>
      </p:sp>
      <p:pic>
        <p:nvPicPr>
          <p:cNvPr id="6146" name="Picture 2" descr="Principle 5 – Make timely and balanced disclosure — KollaKorn">
            <a:extLst>
              <a:ext uri="{FF2B5EF4-FFF2-40B4-BE49-F238E27FC236}">
                <a16:creationId xmlns:a16="http://schemas.microsoft.com/office/drawing/2014/main" id="{168B058C-B67E-1A5C-3604-4D1266657F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738" y="1754238"/>
            <a:ext cx="48768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5283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594F23-5580-4909-9F79-4E6E33145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D8611B11-7F1F-4C48-CD23-3908A18F2AFB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B54BA1-5871-E2F5-3955-9A2092926F4F}"/>
              </a:ext>
            </a:extLst>
          </p:cNvPr>
          <p:cNvSpPr/>
          <p:nvPr/>
        </p:nvSpPr>
        <p:spPr>
          <a:xfrm>
            <a:off x="596750" y="553151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AF7F486-A9FC-769A-15DE-AA0633764A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D8F5E75-CF2B-8057-06CF-8D9D1E4882A1}"/>
              </a:ext>
            </a:extLst>
          </p:cNvPr>
          <p:cNvSpPr/>
          <p:nvPr/>
        </p:nvSpPr>
        <p:spPr>
          <a:xfrm>
            <a:off x="639917" y="630468"/>
            <a:ext cx="112389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  <a:spcAft>
                <a:spcPts val="1500"/>
              </a:spcAft>
            </a:pPr>
            <a:r>
              <a:rPr lang="en-US" sz="2400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Chapter 10: Contemporary Issues in Business Communication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42132D5-6F22-7C5B-D50E-E8578F82EFEA}"/>
              </a:ext>
            </a:extLst>
          </p:cNvPr>
          <p:cNvSpPr/>
          <p:nvPr/>
        </p:nvSpPr>
        <p:spPr>
          <a:xfrm>
            <a:off x="313124" y="1594902"/>
            <a:ext cx="6097836" cy="51954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FFA3A35-9E36-B947-7902-C322A43B40D6}"/>
              </a:ext>
            </a:extLst>
          </p:cNvPr>
          <p:cNvSpPr/>
          <p:nvPr/>
        </p:nvSpPr>
        <p:spPr>
          <a:xfrm>
            <a:off x="461462" y="1660422"/>
            <a:ext cx="5766618" cy="41952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Organizations must train communication teams to ensure they understand sustainability concepts and environmental science.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Such training reduces misinformation risks and strengthens message accuracy. Effective internal capacity building is essential for ethical sustainability communication.</a:t>
            </a:r>
          </a:p>
        </p:txBody>
      </p:sp>
      <p:pic>
        <p:nvPicPr>
          <p:cNvPr id="7172" name="Picture 4" descr="learning and employee experience">
            <a:extLst>
              <a:ext uri="{FF2B5EF4-FFF2-40B4-BE49-F238E27FC236}">
                <a16:creationId xmlns:a16="http://schemas.microsoft.com/office/drawing/2014/main" id="{B1EAC3EA-7ACA-BA70-197C-516AA3B464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298" y="1715063"/>
            <a:ext cx="5282642" cy="4799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5293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594F23-5580-4909-9F79-4E6E33145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D8611B11-7F1F-4C48-CD23-3908A18F2AFB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B54BA1-5871-E2F5-3955-9A2092926F4F}"/>
              </a:ext>
            </a:extLst>
          </p:cNvPr>
          <p:cNvSpPr/>
          <p:nvPr/>
        </p:nvSpPr>
        <p:spPr>
          <a:xfrm>
            <a:off x="596750" y="553151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AF7F486-A9FC-769A-15DE-AA0633764A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D8F5E75-CF2B-8057-06CF-8D9D1E4882A1}"/>
              </a:ext>
            </a:extLst>
          </p:cNvPr>
          <p:cNvSpPr/>
          <p:nvPr/>
        </p:nvSpPr>
        <p:spPr>
          <a:xfrm>
            <a:off x="639917" y="630468"/>
            <a:ext cx="112389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  <a:spcAft>
                <a:spcPts val="1500"/>
              </a:spcAft>
            </a:pPr>
            <a:r>
              <a:rPr lang="en-US" sz="2400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Chapter 10: Contemporary Issues in Business Communication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42132D5-6F22-7C5B-D50E-E8578F82EFEA}"/>
              </a:ext>
            </a:extLst>
          </p:cNvPr>
          <p:cNvSpPr/>
          <p:nvPr/>
        </p:nvSpPr>
        <p:spPr>
          <a:xfrm>
            <a:off x="313124" y="1594902"/>
            <a:ext cx="6097836" cy="51954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FFA3A35-9E36-B947-7902-C322A43B40D6}"/>
              </a:ext>
            </a:extLst>
          </p:cNvPr>
          <p:cNvSpPr/>
          <p:nvPr/>
        </p:nvSpPr>
        <p:spPr>
          <a:xfrm>
            <a:off x="461462" y="1660422"/>
            <a:ext cx="5766618" cy="4926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Ethical sustainability messaging empowers consumers and stakeholders to make informed decisions.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When environmental information is clear and credible, it influences purchasing behavior and supports wider societal efforts toward sustainable living and responsible resource use.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F935DFA-4B6F-8DDC-B3AE-36BF0D3FD7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9299" y="1616499"/>
            <a:ext cx="5249244" cy="5075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012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C41AC6-E33A-9825-8B95-8CC0E43088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8462B1B-9C6B-3B6A-8F39-3D54450D8C5E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FC6AB2-476A-3778-A676-57A2A5CD2C89}"/>
              </a:ext>
            </a:extLst>
          </p:cNvPr>
          <p:cNvSpPr/>
          <p:nvPr/>
        </p:nvSpPr>
        <p:spPr>
          <a:xfrm>
            <a:off x="187286" y="5470106"/>
            <a:ext cx="11511935" cy="8815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F7E4CA7-0536-341F-7C1E-61687DFF077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E828DE5-658E-4170-832F-B588F237A273}"/>
              </a:ext>
            </a:extLst>
          </p:cNvPr>
          <p:cNvSpPr/>
          <p:nvPr/>
        </p:nvSpPr>
        <p:spPr>
          <a:xfrm>
            <a:off x="496489" y="683884"/>
            <a:ext cx="109355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Contemporary Issues in Business Communication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DF42CE3-A84B-676E-6D73-F29B2E633E58}"/>
              </a:ext>
            </a:extLst>
          </p:cNvPr>
          <p:cNvSpPr/>
          <p:nvPr/>
        </p:nvSpPr>
        <p:spPr>
          <a:xfrm>
            <a:off x="323773" y="5695652"/>
            <a:ext cx="115119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350"/>
              </a:spcBef>
              <a:spcAft>
                <a:spcPts val="1125"/>
              </a:spcAft>
            </a:pPr>
            <a:r>
              <a:rPr lang="en-US" sz="2400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Avoiding Greenwashing</a:t>
            </a:r>
          </a:p>
        </p:txBody>
      </p:sp>
      <p:pic>
        <p:nvPicPr>
          <p:cNvPr id="10244" name="Picture 4" descr="How to tell if a company is greenwashing - spunout">
            <a:extLst>
              <a:ext uri="{FF2B5EF4-FFF2-40B4-BE49-F238E27FC236}">
                <a16:creationId xmlns:a16="http://schemas.microsoft.com/office/drawing/2014/main" id="{4F857183-12F6-421B-67FE-91BF488B87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2257" y="1360418"/>
            <a:ext cx="7157885" cy="4026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403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9C450E-B005-7602-53F9-310129C024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C002EAB-C27F-5A08-5012-FEE87204F475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1CD0A13-D2A0-C9E1-F1FA-877EB2CE6A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0B12A44-08AB-7DCE-FD50-A9F64CA4A29A}"/>
              </a:ext>
            </a:extLst>
          </p:cNvPr>
          <p:cNvSpPr/>
          <p:nvPr/>
        </p:nvSpPr>
        <p:spPr>
          <a:xfrm>
            <a:off x="496488" y="634335"/>
            <a:ext cx="109090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Chapter 10: Contemporary Issues in Business Communication</a:t>
            </a: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B5063B2-B8CF-8B38-CA51-5A76C58772F1}"/>
              </a:ext>
            </a:extLst>
          </p:cNvPr>
          <p:cNvSpPr/>
          <p:nvPr/>
        </p:nvSpPr>
        <p:spPr>
          <a:xfrm>
            <a:off x="569419" y="2024874"/>
            <a:ext cx="10862580" cy="4483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D1A213-4238-DDB5-BA14-0A0452B5A0A6}"/>
              </a:ext>
            </a:extLst>
          </p:cNvPr>
          <p:cNvSpPr/>
          <p:nvPr/>
        </p:nvSpPr>
        <p:spPr>
          <a:xfrm>
            <a:off x="599767" y="2082620"/>
            <a:ext cx="10520517" cy="36951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6">
                    <a:lumMod val="50000"/>
                  </a:schemeClr>
                </a:solidFill>
                <a:latin typeface="Alexandria Black" pitchFamily="2" charset="-78"/>
                <a:cs typeface="Alexandria Black" pitchFamily="2" charset="-78"/>
              </a:rPr>
              <a:t>Greenwashing</a:t>
            </a: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 occurs when organizations exaggerate or falsify environmental claims. </a:t>
            </a:r>
            <a:endParaRPr lang="tr-TR" sz="2000" dirty="0">
              <a:latin typeface="Alexandria Light" pitchFamily="2" charset="-78"/>
              <a:cs typeface="Alexandria Light" pitchFamily="2" charset="-78"/>
            </a:endParaRP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It undermines public trust, damages credibility, and contradicts sustainability values. </a:t>
            </a:r>
            <a:endParaRPr lang="tr-TR" sz="2000" dirty="0">
              <a:latin typeface="Alexandria Light" pitchFamily="2" charset="-78"/>
              <a:cs typeface="Alexandria Light" pitchFamily="2" charset="-78"/>
            </a:endParaRPr>
          </a:p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Avoiding greenwashing is essential for maintaining ethical communication and supporting genuine sustainability performance.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EB46C50-9A76-B8C8-01E0-339C506B1C19}"/>
              </a:ext>
            </a:extLst>
          </p:cNvPr>
          <p:cNvSpPr/>
          <p:nvPr/>
        </p:nvSpPr>
        <p:spPr>
          <a:xfrm>
            <a:off x="570268" y="1386319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958A3F-5E18-68EF-0C42-98CC01C28E20}"/>
              </a:ext>
            </a:extLst>
          </p:cNvPr>
          <p:cNvSpPr/>
          <p:nvPr/>
        </p:nvSpPr>
        <p:spPr>
          <a:xfrm>
            <a:off x="621650" y="1467151"/>
            <a:ext cx="1052051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Greenwashing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21DE21-3892-533C-C3D5-682E22C60EFD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</p:spTree>
    <p:extLst>
      <p:ext uri="{BB962C8B-B14F-4D97-AF65-F5344CB8AC3E}">
        <p14:creationId xmlns:p14="http://schemas.microsoft.com/office/powerpoint/2010/main" val="2769545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594F23-5580-4909-9F79-4E6E33145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D8611B11-7F1F-4C48-CD23-3908A18F2AFB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B54BA1-5871-E2F5-3955-9A2092926F4F}"/>
              </a:ext>
            </a:extLst>
          </p:cNvPr>
          <p:cNvSpPr/>
          <p:nvPr/>
        </p:nvSpPr>
        <p:spPr>
          <a:xfrm>
            <a:off x="596750" y="553151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AF7F486-A9FC-769A-15DE-AA0633764A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D8F5E75-CF2B-8057-06CF-8D9D1E4882A1}"/>
              </a:ext>
            </a:extLst>
          </p:cNvPr>
          <p:cNvSpPr/>
          <p:nvPr/>
        </p:nvSpPr>
        <p:spPr>
          <a:xfrm>
            <a:off x="639917" y="630468"/>
            <a:ext cx="112389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  <a:spcAft>
                <a:spcPts val="1500"/>
              </a:spcAft>
            </a:pPr>
            <a:r>
              <a:rPr lang="en-US" sz="2400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Chapter 10: Contemporary Issues in Business Communication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42132D5-6F22-7C5B-D50E-E8578F82EFEA}"/>
              </a:ext>
            </a:extLst>
          </p:cNvPr>
          <p:cNvSpPr/>
          <p:nvPr/>
        </p:nvSpPr>
        <p:spPr>
          <a:xfrm>
            <a:off x="313124" y="1594902"/>
            <a:ext cx="6097836" cy="51954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FFA3A35-9E36-B947-7902-C322A43B40D6}"/>
              </a:ext>
            </a:extLst>
          </p:cNvPr>
          <p:cNvSpPr/>
          <p:nvPr/>
        </p:nvSpPr>
        <p:spPr>
          <a:xfrm>
            <a:off x="461462" y="1660422"/>
            <a:ext cx="5766618" cy="4926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Common greenwashing practices include vague claims, irrelevant information, false certifications, and selective disclosure.</a:t>
            </a:r>
            <a:endParaRPr lang="tr-TR" sz="2000" b="1" dirty="0">
              <a:solidFill>
                <a:srgbClr val="002060"/>
              </a:solidFill>
              <a:latin typeface="Alexandria Light" pitchFamily="2" charset="-78"/>
              <a:cs typeface="Alexandria Light" pitchFamily="2" charset="-78"/>
            </a:endParaRP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Stakeholders have become increasingly aware of these tactics, making organizational transparency more important than ever in sustainability communication.</a:t>
            </a:r>
          </a:p>
        </p:txBody>
      </p:sp>
      <p:pic>
        <p:nvPicPr>
          <p:cNvPr id="12290" name="Picture 2" descr="5 ways to Avoid Greenwashing with Sustainability Solutions">
            <a:extLst>
              <a:ext uri="{FF2B5EF4-FFF2-40B4-BE49-F238E27FC236}">
                <a16:creationId xmlns:a16="http://schemas.microsoft.com/office/drawing/2014/main" id="{8A53D6F7-8EAD-589E-FE50-33F6930BCD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298" y="1671439"/>
            <a:ext cx="5632702" cy="4722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1650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594F23-5580-4909-9F79-4E6E33145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D8611B11-7F1F-4C48-CD23-3908A18F2AFB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B54BA1-5871-E2F5-3955-9A2092926F4F}"/>
              </a:ext>
            </a:extLst>
          </p:cNvPr>
          <p:cNvSpPr/>
          <p:nvPr/>
        </p:nvSpPr>
        <p:spPr>
          <a:xfrm>
            <a:off x="596750" y="553151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AF7F486-A9FC-769A-15DE-AA0633764A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D8F5E75-CF2B-8057-06CF-8D9D1E4882A1}"/>
              </a:ext>
            </a:extLst>
          </p:cNvPr>
          <p:cNvSpPr/>
          <p:nvPr/>
        </p:nvSpPr>
        <p:spPr>
          <a:xfrm>
            <a:off x="639917" y="630468"/>
            <a:ext cx="112389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  <a:spcAft>
                <a:spcPts val="1500"/>
              </a:spcAft>
            </a:pPr>
            <a:r>
              <a:rPr lang="en-US" sz="2400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Chapter 10: Contemporary Issues in Business Communication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42132D5-6F22-7C5B-D50E-E8578F82EFEA}"/>
              </a:ext>
            </a:extLst>
          </p:cNvPr>
          <p:cNvSpPr/>
          <p:nvPr/>
        </p:nvSpPr>
        <p:spPr>
          <a:xfrm>
            <a:off x="313124" y="1594902"/>
            <a:ext cx="6097836" cy="51954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FFA3A35-9E36-B947-7902-C322A43B40D6}"/>
              </a:ext>
            </a:extLst>
          </p:cNvPr>
          <p:cNvSpPr/>
          <p:nvPr/>
        </p:nvSpPr>
        <p:spPr>
          <a:xfrm>
            <a:off x="461462" y="1660422"/>
            <a:ext cx="5766618" cy="4926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To avoid greenwashing, environmental claims must be directly linked to measurable actions. </a:t>
            </a:r>
            <a:endParaRPr lang="tr-TR" sz="2000" b="1" dirty="0">
              <a:solidFill>
                <a:srgbClr val="002060"/>
              </a:solidFill>
              <a:latin typeface="Alexandria Light" pitchFamily="2" charset="-78"/>
              <a:cs typeface="Alexandria Light" pitchFamily="2" charset="-78"/>
            </a:endParaRP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Organizations should provide data‑driven evidence of sustainability progress and explain how claims are verified. </a:t>
            </a:r>
            <a:endParaRPr lang="tr-TR" sz="2000" dirty="0">
              <a:latin typeface="Alexandria Light" pitchFamily="2" charset="-78"/>
              <a:cs typeface="Alexandria Light" pitchFamily="2" charset="-78"/>
            </a:endParaRP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This strengthens legitimacy and stakeholder trust.</a:t>
            </a:r>
          </a:p>
        </p:txBody>
      </p:sp>
      <p:pic>
        <p:nvPicPr>
          <p:cNvPr id="12290" name="Picture 2" descr="5 ways to Avoid Greenwashing with Sustainability Solutions">
            <a:extLst>
              <a:ext uri="{FF2B5EF4-FFF2-40B4-BE49-F238E27FC236}">
                <a16:creationId xmlns:a16="http://schemas.microsoft.com/office/drawing/2014/main" id="{8A53D6F7-8EAD-589E-FE50-33F6930BCD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298" y="1671439"/>
            <a:ext cx="5632702" cy="4722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0417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594F23-5580-4909-9F79-4E6E33145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D8611B11-7F1F-4C48-CD23-3908A18F2AFB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B54BA1-5871-E2F5-3955-9A2092926F4F}"/>
              </a:ext>
            </a:extLst>
          </p:cNvPr>
          <p:cNvSpPr/>
          <p:nvPr/>
        </p:nvSpPr>
        <p:spPr>
          <a:xfrm>
            <a:off x="596750" y="553151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AF7F486-A9FC-769A-15DE-AA0633764A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D8F5E75-CF2B-8057-06CF-8D9D1E4882A1}"/>
              </a:ext>
            </a:extLst>
          </p:cNvPr>
          <p:cNvSpPr/>
          <p:nvPr/>
        </p:nvSpPr>
        <p:spPr>
          <a:xfrm>
            <a:off x="639917" y="630468"/>
            <a:ext cx="112389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  <a:spcAft>
                <a:spcPts val="1500"/>
              </a:spcAft>
            </a:pPr>
            <a:r>
              <a:rPr lang="en-US" sz="2400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Chapter 10: Contemporary Issues in Business Communication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42132D5-6F22-7C5B-D50E-E8578F82EFEA}"/>
              </a:ext>
            </a:extLst>
          </p:cNvPr>
          <p:cNvSpPr/>
          <p:nvPr/>
        </p:nvSpPr>
        <p:spPr>
          <a:xfrm>
            <a:off x="313124" y="1594902"/>
            <a:ext cx="6097836" cy="51954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FFA3A35-9E36-B947-7902-C322A43B40D6}"/>
              </a:ext>
            </a:extLst>
          </p:cNvPr>
          <p:cNvSpPr/>
          <p:nvPr/>
        </p:nvSpPr>
        <p:spPr>
          <a:xfrm>
            <a:off x="461462" y="1660422"/>
            <a:ext cx="5766618" cy="4310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Transparency is the strongest tool against greenwashing. </a:t>
            </a:r>
            <a:endParaRPr lang="tr-TR" sz="2000" b="1" dirty="0">
              <a:solidFill>
                <a:srgbClr val="002060"/>
              </a:solidFill>
              <a:latin typeface="Alexandria Light" pitchFamily="2" charset="-78"/>
              <a:cs typeface="Alexandria Light" pitchFamily="2" charset="-78"/>
            </a:endParaRP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Organizations that offer complete information, third‑party verification, and detailed methodologies build trust and demonstrate </a:t>
            </a:r>
            <a:r>
              <a:rPr lang="tr-TR" sz="2000" dirty="0">
                <a:latin typeface="Alexandria Light" pitchFamily="2" charset="-78"/>
                <a:cs typeface="Alexandria Light" pitchFamily="2" charset="-78"/>
              </a:rPr>
              <a:t>a </a:t>
            </a: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genuine commitment to sustainability improvement.</a:t>
            </a:r>
          </a:p>
        </p:txBody>
      </p:sp>
      <p:pic>
        <p:nvPicPr>
          <p:cNvPr id="13314" name="Picture 2" descr="Global Greenwashing Regulations: How the World Is Cracking Down on  Misleading Sustainability Claims">
            <a:extLst>
              <a:ext uri="{FF2B5EF4-FFF2-40B4-BE49-F238E27FC236}">
                <a16:creationId xmlns:a16="http://schemas.microsoft.com/office/drawing/2014/main" id="{87D7CD58-8E6D-8828-0B03-3AA43AFD75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43"/>
          <a:stretch/>
        </p:blipFill>
        <p:spPr bwMode="auto">
          <a:xfrm>
            <a:off x="6559298" y="1594902"/>
            <a:ext cx="5488321" cy="5083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8672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C41AC6-E33A-9825-8B95-8CC0E43088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8462B1B-9C6B-3B6A-8F39-3D54450D8C5E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FC6AB2-476A-3778-A676-57A2A5CD2C89}"/>
              </a:ext>
            </a:extLst>
          </p:cNvPr>
          <p:cNvSpPr/>
          <p:nvPr/>
        </p:nvSpPr>
        <p:spPr>
          <a:xfrm>
            <a:off x="187286" y="5470106"/>
            <a:ext cx="11511935" cy="8815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F7E4CA7-0536-341F-7C1E-61687DFF077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E828DE5-658E-4170-832F-B588F237A273}"/>
              </a:ext>
            </a:extLst>
          </p:cNvPr>
          <p:cNvSpPr/>
          <p:nvPr/>
        </p:nvSpPr>
        <p:spPr>
          <a:xfrm>
            <a:off x="496489" y="683884"/>
            <a:ext cx="109355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Contemporary Issues in Business Communication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DF42CE3-A84B-676E-6D73-F29B2E633E58}"/>
              </a:ext>
            </a:extLst>
          </p:cNvPr>
          <p:cNvSpPr/>
          <p:nvPr/>
        </p:nvSpPr>
        <p:spPr>
          <a:xfrm>
            <a:off x="323773" y="5695652"/>
            <a:ext cx="115119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350"/>
              </a:spcBef>
              <a:spcAft>
                <a:spcPts val="1125"/>
              </a:spcAft>
            </a:pPr>
            <a:r>
              <a:rPr lang="en-US" sz="2400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ESG </a:t>
            </a:r>
            <a:r>
              <a:rPr lang="tr-TR" sz="2400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R</a:t>
            </a:r>
            <a:r>
              <a:rPr lang="en-US" sz="2400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reporting </a:t>
            </a:r>
          </a:p>
        </p:txBody>
      </p:sp>
      <p:pic>
        <p:nvPicPr>
          <p:cNvPr id="15362" name="Picture 2" descr="What is ESG Reporting and Why Is It Important? – Shamkris Global Group">
            <a:extLst>
              <a:ext uri="{FF2B5EF4-FFF2-40B4-BE49-F238E27FC236}">
                <a16:creationId xmlns:a16="http://schemas.microsoft.com/office/drawing/2014/main" id="{4282378D-7679-B5D1-996D-2C9A8E92D0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595438"/>
            <a:ext cx="9753600" cy="3667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9880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9C450E-B005-7602-53F9-310129C024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C002EAB-C27F-5A08-5012-FEE87204F475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1CD0A13-D2A0-C9E1-F1FA-877EB2CE6A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0B12A44-08AB-7DCE-FD50-A9F64CA4A29A}"/>
              </a:ext>
            </a:extLst>
          </p:cNvPr>
          <p:cNvSpPr/>
          <p:nvPr/>
        </p:nvSpPr>
        <p:spPr>
          <a:xfrm>
            <a:off x="496488" y="634335"/>
            <a:ext cx="109090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Chapter 10: Contemporary Issues in Business Communication</a:t>
            </a: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B5063B2-B8CF-8B38-CA51-5A76C58772F1}"/>
              </a:ext>
            </a:extLst>
          </p:cNvPr>
          <p:cNvSpPr/>
          <p:nvPr/>
        </p:nvSpPr>
        <p:spPr>
          <a:xfrm>
            <a:off x="569419" y="2024874"/>
            <a:ext cx="10862580" cy="4483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D1A213-4238-DDB5-BA14-0A0452B5A0A6}"/>
              </a:ext>
            </a:extLst>
          </p:cNvPr>
          <p:cNvSpPr/>
          <p:nvPr/>
        </p:nvSpPr>
        <p:spPr>
          <a:xfrm>
            <a:off x="599767" y="2082620"/>
            <a:ext cx="10520517" cy="36951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Alexandria Light" pitchFamily="2" charset="-78"/>
                <a:cs typeface="Alexandria Light" pitchFamily="2" charset="-78"/>
              </a:rPr>
              <a:t>ESG reporting </a:t>
            </a: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integrates environmental, social, and governance data into comprehensive disclosures. </a:t>
            </a:r>
            <a:endParaRPr lang="tr-TR" sz="2000" dirty="0">
              <a:latin typeface="Alexandria Light" pitchFamily="2" charset="-78"/>
              <a:cs typeface="Alexandria Light" pitchFamily="2" charset="-78"/>
            </a:endParaRP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Organizations use ESG frameworks to communicate carbon emissions, labor conditions, governance quality, and community impact. </a:t>
            </a:r>
            <a:endParaRPr lang="tr-TR" sz="2000" dirty="0">
              <a:latin typeface="Alexandria Light" pitchFamily="2" charset="-78"/>
              <a:cs typeface="Alexandria Light" pitchFamily="2" charset="-78"/>
            </a:endParaRP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ESG reporting strengthens transparency and supports sustainable decision‑making.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EB46C50-9A76-B8C8-01E0-339C506B1C19}"/>
              </a:ext>
            </a:extLst>
          </p:cNvPr>
          <p:cNvSpPr/>
          <p:nvPr/>
        </p:nvSpPr>
        <p:spPr>
          <a:xfrm>
            <a:off x="570268" y="1386319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958A3F-5E18-68EF-0C42-98CC01C28E20}"/>
              </a:ext>
            </a:extLst>
          </p:cNvPr>
          <p:cNvSpPr/>
          <p:nvPr/>
        </p:nvSpPr>
        <p:spPr>
          <a:xfrm>
            <a:off x="621650" y="1467151"/>
            <a:ext cx="1052051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ESG Reporting </a:t>
            </a:r>
          </a:p>
          <a:p>
            <a:pPr algn="ctr"/>
            <a:endParaRPr lang="en-US" sz="2000" b="1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21DE21-3892-533C-C3D5-682E22C60EFD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</p:spTree>
    <p:extLst>
      <p:ext uri="{BB962C8B-B14F-4D97-AF65-F5344CB8AC3E}">
        <p14:creationId xmlns:p14="http://schemas.microsoft.com/office/powerpoint/2010/main" val="1993379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9C450E-B005-7602-53F9-310129C024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C002EAB-C27F-5A08-5012-FEE87204F475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1CD0A13-D2A0-C9E1-F1FA-877EB2CE6A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0B12A44-08AB-7DCE-FD50-A9F64CA4A29A}"/>
              </a:ext>
            </a:extLst>
          </p:cNvPr>
          <p:cNvSpPr/>
          <p:nvPr/>
        </p:nvSpPr>
        <p:spPr>
          <a:xfrm>
            <a:off x="496488" y="634335"/>
            <a:ext cx="109090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Chapter 10: Contemporary Issues in Business Communication</a:t>
            </a: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B5063B2-B8CF-8B38-CA51-5A76C58772F1}"/>
              </a:ext>
            </a:extLst>
          </p:cNvPr>
          <p:cNvSpPr/>
          <p:nvPr/>
        </p:nvSpPr>
        <p:spPr>
          <a:xfrm>
            <a:off x="569419" y="2024874"/>
            <a:ext cx="10862580" cy="4483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D1A213-4238-DDB5-BA14-0A0452B5A0A6}"/>
              </a:ext>
            </a:extLst>
          </p:cNvPr>
          <p:cNvSpPr/>
          <p:nvPr/>
        </p:nvSpPr>
        <p:spPr>
          <a:xfrm>
            <a:off x="599767" y="2082620"/>
            <a:ext cx="10520517" cy="36951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Stakeholder</a:t>
            </a: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 communication within ESG frameworks requires tailored information. </a:t>
            </a:r>
            <a:endParaRPr lang="tr-TR" sz="2000" dirty="0">
              <a:latin typeface="Alexandria Light" pitchFamily="2" charset="-78"/>
              <a:cs typeface="Alexandria Light" pitchFamily="2" charset="-78"/>
            </a:endParaRP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Investors</a:t>
            </a: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 seek risk and performance metrics, </a:t>
            </a:r>
            <a:r>
              <a:rPr lang="en-US" sz="2000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employees</a:t>
            </a: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 look for fairness and inclusion, and </a:t>
            </a:r>
            <a:r>
              <a:rPr lang="en-US" sz="2000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regulators</a:t>
            </a: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 focus on compliance. </a:t>
            </a:r>
            <a:endParaRPr lang="tr-TR" sz="2000" dirty="0">
              <a:latin typeface="Alexandria Light" pitchFamily="2" charset="-78"/>
              <a:cs typeface="Alexandria Light" pitchFamily="2" charset="-78"/>
            </a:endParaRPr>
          </a:p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Effective communication must align with these diverse needs while remaining accurate and consistent.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EB46C50-9A76-B8C8-01E0-339C506B1C19}"/>
              </a:ext>
            </a:extLst>
          </p:cNvPr>
          <p:cNvSpPr/>
          <p:nvPr/>
        </p:nvSpPr>
        <p:spPr>
          <a:xfrm>
            <a:off x="570268" y="1386319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958A3F-5E18-68EF-0C42-98CC01C28E20}"/>
              </a:ext>
            </a:extLst>
          </p:cNvPr>
          <p:cNvSpPr/>
          <p:nvPr/>
        </p:nvSpPr>
        <p:spPr>
          <a:xfrm>
            <a:off x="621650" y="1467151"/>
            <a:ext cx="1052051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ESG Reporting </a:t>
            </a:r>
          </a:p>
          <a:p>
            <a:pPr algn="ctr"/>
            <a:endParaRPr lang="en-US" sz="2000" b="1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21DE21-3892-533C-C3D5-682E22C60EFD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</p:spTree>
    <p:extLst>
      <p:ext uri="{BB962C8B-B14F-4D97-AF65-F5344CB8AC3E}">
        <p14:creationId xmlns:p14="http://schemas.microsoft.com/office/powerpoint/2010/main" val="2540811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594F23-5580-4909-9F79-4E6E33145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D8611B11-7F1F-4C48-CD23-3908A18F2AFB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B54BA1-5871-E2F5-3955-9A2092926F4F}"/>
              </a:ext>
            </a:extLst>
          </p:cNvPr>
          <p:cNvSpPr/>
          <p:nvPr/>
        </p:nvSpPr>
        <p:spPr>
          <a:xfrm>
            <a:off x="596750" y="553151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AF7F486-A9FC-769A-15DE-AA0633764A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D8F5E75-CF2B-8057-06CF-8D9D1E4882A1}"/>
              </a:ext>
            </a:extLst>
          </p:cNvPr>
          <p:cNvSpPr/>
          <p:nvPr/>
        </p:nvSpPr>
        <p:spPr>
          <a:xfrm>
            <a:off x="639917" y="630468"/>
            <a:ext cx="112389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  <a:spcAft>
                <a:spcPts val="1500"/>
              </a:spcAft>
            </a:pPr>
            <a:r>
              <a:rPr lang="en-US" sz="2400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Chapter 10: Contemporary Issues in Business Communication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42132D5-6F22-7C5B-D50E-E8578F82EFEA}"/>
              </a:ext>
            </a:extLst>
          </p:cNvPr>
          <p:cNvSpPr/>
          <p:nvPr/>
        </p:nvSpPr>
        <p:spPr>
          <a:xfrm>
            <a:off x="313124" y="1594902"/>
            <a:ext cx="6097836" cy="51954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FFA3A35-9E36-B947-7902-C322A43B40D6}"/>
              </a:ext>
            </a:extLst>
          </p:cNvPr>
          <p:cNvSpPr/>
          <p:nvPr/>
        </p:nvSpPr>
        <p:spPr>
          <a:xfrm>
            <a:off x="461462" y="1660422"/>
            <a:ext cx="5766618" cy="4926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Recognized ESG standards such as GRI, SASB, TCFD, and IFRS Sustainability Reporting enhance comparability and credibility. </a:t>
            </a:r>
            <a:endParaRPr lang="tr-TR" sz="2000" b="1" dirty="0">
              <a:solidFill>
                <a:srgbClr val="002060"/>
              </a:solidFill>
              <a:latin typeface="Alexandria Light" pitchFamily="2" charset="-78"/>
              <a:cs typeface="Alexandria Light" pitchFamily="2" charset="-78"/>
            </a:endParaRP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Organizations adopting these frameworks improve global competitiveness while ensuring transparent disclosure of sustainability performance.</a:t>
            </a:r>
          </a:p>
        </p:txBody>
      </p:sp>
      <p:pic>
        <p:nvPicPr>
          <p:cNvPr id="16386" name="Picture 2" descr="Sustainable Development: Aligning ESG with UN SDGs - Expert EPR, ESG,  sustainability, neutrality, and plastic recycling Consulting Services |  ProIndia">
            <a:extLst>
              <a:ext uri="{FF2B5EF4-FFF2-40B4-BE49-F238E27FC236}">
                <a16:creationId xmlns:a16="http://schemas.microsoft.com/office/drawing/2014/main" id="{44D4363C-6A31-817B-CFE2-9A80C3EFBE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298" y="1660422"/>
            <a:ext cx="5488323" cy="4926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9862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9C450E-B005-7602-53F9-310129C024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C002EAB-C27F-5A08-5012-FEE87204F475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1CD0A13-D2A0-C9E1-F1FA-877EB2CE6A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0B12A44-08AB-7DCE-FD50-A9F64CA4A29A}"/>
              </a:ext>
            </a:extLst>
          </p:cNvPr>
          <p:cNvSpPr/>
          <p:nvPr/>
        </p:nvSpPr>
        <p:spPr>
          <a:xfrm>
            <a:off x="496488" y="634335"/>
            <a:ext cx="109090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Chapter 10: Contemporary Issues in Business Communication</a:t>
            </a: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B5063B2-B8CF-8B38-CA51-5A76C58772F1}"/>
              </a:ext>
            </a:extLst>
          </p:cNvPr>
          <p:cNvSpPr/>
          <p:nvPr/>
        </p:nvSpPr>
        <p:spPr>
          <a:xfrm>
            <a:off x="569419" y="2024874"/>
            <a:ext cx="10862580" cy="4483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D1A213-4238-DDB5-BA14-0A0452B5A0A6}"/>
              </a:ext>
            </a:extLst>
          </p:cNvPr>
          <p:cNvSpPr/>
          <p:nvPr/>
        </p:nvSpPr>
        <p:spPr>
          <a:xfrm>
            <a:off x="599767" y="2082620"/>
            <a:ext cx="10520517" cy="30795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Investors</a:t>
            </a: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 increasingly use ESG reports to evaluate long‑term risk exposure and sustainability opportunities. </a:t>
            </a:r>
            <a:endParaRPr lang="tr-TR" sz="2000" dirty="0">
              <a:latin typeface="Alexandria Light" pitchFamily="2" charset="-78"/>
              <a:cs typeface="Alexandria Light" pitchFamily="2" charset="-78"/>
            </a:endParaRP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Transparent communication helps investors understand climate risks, ethical concerns, and organizational resilience, ultimately influencing financial decisions.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EB46C50-9A76-B8C8-01E0-339C506B1C19}"/>
              </a:ext>
            </a:extLst>
          </p:cNvPr>
          <p:cNvSpPr/>
          <p:nvPr/>
        </p:nvSpPr>
        <p:spPr>
          <a:xfrm>
            <a:off x="570268" y="1386319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958A3F-5E18-68EF-0C42-98CC01C28E20}"/>
              </a:ext>
            </a:extLst>
          </p:cNvPr>
          <p:cNvSpPr/>
          <p:nvPr/>
        </p:nvSpPr>
        <p:spPr>
          <a:xfrm>
            <a:off x="621650" y="1467151"/>
            <a:ext cx="1052051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ESG Reporting </a:t>
            </a:r>
          </a:p>
          <a:p>
            <a:pPr algn="ctr"/>
            <a:endParaRPr lang="en-US" sz="2000" b="1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21DE21-3892-533C-C3D5-682E22C60EFD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</p:spTree>
    <p:extLst>
      <p:ext uri="{BB962C8B-B14F-4D97-AF65-F5344CB8AC3E}">
        <p14:creationId xmlns:p14="http://schemas.microsoft.com/office/powerpoint/2010/main" val="2547947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9C450E-B005-7602-53F9-310129C024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C002EAB-C27F-5A08-5012-FEE87204F475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1CD0A13-D2A0-C9E1-F1FA-877EB2CE6A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0B12A44-08AB-7DCE-FD50-A9F64CA4A29A}"/>
              </a:ext>
            </a:extLst>
          </p:cNvPr>
          <p:cNvSpPr/>
          <p:nvPr/>
        </p:nvSpPr>
        <p:spPr>
          <a:xfrm>
            <a:off x="496488" y="634335"/>
            <a:ext cx="109090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Chapter 10: Contemporary Issues in Business Communication</a:t>
            </a: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B5063B2-B8CF-8B38-CA51-5A76C58772F1}"/>
              </a:ext>
            </a:extLst>
          </p:cNvPr>
          <p:cNvSpPr/>
          <p:nvPr/>
        </p:nvSpPr>
        <p:spPr>
          <a:xfrm>
            <a:off x="569419" y="2024874"/>
            <a:ext cx="10862580" cy="4483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D1A213-4238-DDB5-BA14-0A0452B5A0A6}"/>
              </a:ext>
            </a:extLst>
          </p:cNvPr>
          <p:cNvSpPr/>
          <p:nvPr/>
        </p:nvSpPr>
        <p:spPr>
          <a:xfrm>
            <a:off x="599767" y="2082620"/>
            <a:ext cx="10520517" cy="24640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ESG communication also supports internal decision‑making. </a:t>
            </a:r>
            <a:endParaRPr lang="tr-TR" sz="2000" b="1" dirty="0">
              <a:solidFill>
                <a:srgbClr val="002060"/>
              </a:solidFill>
              <a:latin typeface="Alexandria Light" pitchFamily="2" charset="-78"/>
              <a:cs typeface="Alexandria Light" pitchFamily="2" charset="-78"/>
            </a:endParaRP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Integrating sustainability metrics into strategy enables leaders to identify risks, design resilient models, and foster innovation that aligns with environmental and social goals.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EB46C50-9A76-B8C8-01E0-339C506B1C19}"/>
              </a:ext>
            </a:extLst>
          </p:cNvPr>
          <p:cNvSpPr/>
          <p:nvPr/>
        </p:nvSpPr>
        <p:spPr>
          <a:xfrm>
            <a:off x="570268" y="1386319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958A3F-5E18-68EF-0C42-98CC01C28E20}"/>
              </a:ext>
            </a:extLst>
          </p:cNvPr>
          <p:cNvSpPr/>
          <p:nvPr/>
        </p:nvSpPr>
        <p:spPr>
          <a:xfrm>
            <a:off x="621650" y="1467151"/>
            <a:ext cx="1052051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ESG Reporting </a:t>
            </a:r>
          </a:p>
          <a:p>
            <a:pPr algn="ctr"/>
            <a:endParaRPr lang="en-US" sz="2000" b="1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21DE21-3892-533C-C3D5-682E22C60EFD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</p:spTree>
    <p:extLst>
      <p:ext uri="{BB962C8B-B14F-4D97-AF65-F5344CB8AC3E}">
        <p14:creationId xmlns:p14="http://schemas.microsoft.com/office/powerpoint/2010/main" val="3645219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C41AC6-E33A-9825-8B95-8CC0E43088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8462B1B-9C6B-3B6A-8F39-3D54450D8C5E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FC6AB2-476A-3778-A676-57A2A5CD2C89}"/>
              </a:ext>
            </a:extLst>
          </p:cNvPr>
          <p:cNvSpPr/>
          <p:nvPr/>
        </p:nvSpPr>
        <p:spPr>
          <a:xfrm>
            <a:off x="12623" y="2553218"/>
            <a:ext cx="5951621" cy="19209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F7E4CA7-0536-341F-7C1E-61687DFF077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E828DE5-658E-4170-832F-B588F237A273}"/>
              </a:ext>
            </a:extLst>
          </p:cNvPr>
          <p:cNvSpPr/>
          <p:nvPr/>
        </p:nvSpPr>
        <p:spPr>
          <a:xfrm>
            <a:off x="496489" y="683884"/>
            <a:ext cx="109355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Contemporary Issues in Business Communication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DF42CE3-A84B-676E-6D73-F29B2E633E58}"/>
              </a:ext>
            </a:extLst>
          </p:cNvPr>
          <p:cNvSpPr/>
          <p:nvPr/>
        </p:nvSpPr>
        <p:spPr>
          <a:xfrm>
            <a:off x="180432" y="2695076"/>
            <a:ext cx="5418264" cy="14610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  <a:spcBef>
                <a:spcPts val="1350"/>
              </a:spcBef>
              <a:spcAft>
                <a:spcPts val="1125"/>
              </a:spcAft>
            </a:pPr>
            <a:r>
              <a:rPr lang="en-US" sz="2400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Effective </a:t>
            </a:r>
            <a:r>
              <a:rPr lang="tr-TR" sz="2400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Green </a:t>
            </a:r>
            <a:r>
              <a:rPr lang="en-US" sz="2400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Communication Strategies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3C59C3-F973-39F7-5AAB-AF361192AB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9406" y="1263539"/>
            <a:ext cx="5342594" cy="5594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897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594F23-5580-4909-9F79-4E6E33145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D8611B11-7F1F-4C48-CD23-3908A18F2AFB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B54BA1-5871-E2F5-3955-9A2092926F4F}"/>
              </a:ext>
            </a:extLst>
          </p:cNvPr>
          <p:cNvSpPr/>
          <p:nvPr/>
        </p:nvSpPr>
        <p:spPr>
          <a:xfrm>
            <a:off x="596750" y="553151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AF7F486-A9FC-769A-15DE-AA0633764A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D8F5E75-CF2B-8057-06CF-8D9D1E4882A1}"/>
              </a:ext>
            </a:extLst>
          </p:cNvPr>
          <p:cNvSpPr/>
          <p:nvPr/>
        </p:nvSpPr>
        <p:spPr>
          <a:xfrm>
            <a:off x="639917" y="630468"/>
            <a:ext cx="112389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  <a:spcAft>
                <a:spcPts val="1500"/>
              </a:spcAft>
            </a:pPr>
            <a:r>
              <a:rPr lang="en-US" sz="2400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Chapter 10: Contemporary Issues in Business Communication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42132D5-6F22-7C5B-D50E-E8578F82EFEA}"/>
              </a:ext>
            </a:extLst>
          </p:cNvPr>
          <p:cNvSpPr/>
          <p:nvPr/>
        </p:nvSpPr>
        <p:spPr>
          <a:xfrm>
            <a:off x="313124" y="1594902"/>
            <a:ext cx="6097836" cy="51954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FFA3A35-9E36-B947-7902-C322A43B40D6}"/>
              </a:ext>
            </a:extLst>
          </p:cNvPr>
          <p:cNvSpPr/>
          <p:nvPr/>
        </p:nvSpPr>
        <p:spPr>
          <a:xfrm>
            <a:off x="461462" y="1660422"/>
            <a:ext cx="5766618" cy="36951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Organizations use multi‑channel strategies including reports, digital platforms, community outreach, and social media.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This ensures sustainability messages reach diverse audiences and remain accessible across communication environments.</a:t>
            </a:r>
          </a:p>
        </p:txBody>
      </p:sp>
      <p:pic>
        <p:nvPicPr>
          <p:cNvPr id="18434" name="Picture 2" descr="What is Sustainability Communication? Is it different than ESG Communication ..">
            <a:extLst>
              <a:ext uri="{FF2B5EF4-FFF2-40B4-BE49-F238E27FC236}">
                <a16:creationId xmlns:a16="http://schemas.microsoft.com/office/drawing/2014/main" id="{0C4A1F06-172E-7818-D1BB-05BFEAB2BA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298" y="2337891"/>
            <a:ext cx="5215689" cy="3352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9789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594F23-5580-4909-9F79-4E6E33145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D8611B11-7F1F-4C48-CD23-3908A18F2AFB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B54BA1-5871-E2F5-3955-9A2092926F4F}"/>
              </a:ext>
            </a:extLst>
          </p:cNvPr>
          <p:cNvSpPr/>
          <p:nvPr/>
        </p:nvSpPr>
        <p:spPr>
          <a:xfrm>
            <a:off x="596750" y="553151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AF7F486-A9FC-769A-15DE-AA0633764A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D8F5E75-CF2B-8057-06CF-8D9D1E4882A1}"/>
              </a:ext>
            </a:extLst>
          </p:cNvPr>
          <p:cNvSpPr/>
          <p:nvPr/>
        </p:nvSpPr>
        <p:spPr>
          <a:xfrm>
            <a:off x="639917" y="630468"/>
            <a:ext cx="112389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  <a:spcAft>
                <a:spcPts val="1500"/>
              </a:spcAft>
            </a:pPr>
            <a:r>
              <a:rPr lang="en-US" sz="2400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Chapter 10: Contemporary Issues in Business Communication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42132D5-6F22-7C5B-D50E-E8578F82EFEA}"/>
              </a:ext>
            </a:extLst>
          </p:cNvPr>
          <p:cNvSpPr/>
          <p:nvPr/>
        </p:nvSpPr>
        <p:spPr>
          <a:xfrm>
            <a:off x="313124" y="1594902"/>
            <a:ext cx="6097836" cy="51954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FFA3A35-9E36-B947-7902-C322A43B40D6}"/>
              </a:ext>
            </a:extLst>
          </p:cNvPr>
          <p:cNvSpPr/>
          <p:nvPr/>
        </p:nvSpPr>
        <p:spPr>
          <a:xfrm>
            <a:off x="461462" y="1660422"/>
            <a:ext cx="5766618" cy="41952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Behavioral science enhances communication effectiveness by addressing cognitive biases and motivation.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Social norms, nudges, and framing techniques can guide stakeholders toward more sustainable behaviors in both personal and organizational contexts.</a:t>
            </a:r>
          </a:p>
        </p:txBody>
      </p:sp>
      <p:pic>
        <p:nvPicPr>
          <p:cNvPr id="18434" name="Picture 2" descr="What is Sustainability Communication? Is it different than ESG Communication ..">
            <a:extLst>
              <a:ext uri="{FF2B5EF4-FFF2-40B4-BE49-F238E27FC236}">
                <a16:creationId xmlns:a16="http://schemas.microsoft.com/office/drawing/2014/main" id="{0C4A1F06-172E-7818-D1BB-05BFEAB2BA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298" y="2337891"/>
            <a:ext cx="5215689" cy="3352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6411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9C450E-B005-7602-53F9-310129C024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C002EAB-C27F-5A08-5012-FEE87204F475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1CD0A13-D2A0-C9E1-F1FA-877EB2CE6A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0B12A44-08AB-7DCE-FD50-A9F64CA4A29A}"/>
              </a:ext>
            </a:extLst>
          </p:cNvPr>
          <p:cNvSpPr/>
          <p:nvPr/>
        </p:nvSpPr>
        <p:spPr>
          <a:xfrm>
            <a:off x="496488" y="634335"/>
            <a:ext cx="109090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Chapter 10: Contemporary Issues in Business Communication</a:t>
            </a: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B5063B2-B8CF-8B38-CA51-5A76C58772F1}"/>
              </a:ext>
            </a:extLst>
          </p:cNvPr>
          <p:cNvSpPr/>
          <p:nvPr/>
        </p:nvSpPr>
        <p:spPr>
          <a:xfrm>
            <a:off x="569419" y="2024874"/>
            <a:ext cx="10862580" cy="4483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D1A213-4238-DDB5-BA14-0A0452B5A0A6}"/>
              </a:ext>
            </a:extLst>
          </p:cNvPr>
          <p:cNvSpPr/>
          <p:nvPr/>
        </p:nvSpPr>
        <p:spPr>
          <a:xfrm>
            <a:off x="599767" y="2082620"/>
            <a:ext cx="10520517" cy="24640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rgbClr val="002060"/>
                </a:solidFill>
                <a:latin typeface="Alexandria Light" pitchFamily="2" charset="-78"/>
                <a:cs typeface="Alexandria Light" pitchFamily="2" charset="-78"/>
              </a:rPr>
              <a:t>Effective communication strategies align sustainability messages with organizational values and stakeholder expectations.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Clear and evidence‑based messages strengthen engagement and support behavioral change, increasing the impact of sustainability initiatives.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EB46C50-9A76-B8C8-01E0-339C506B1C19}"/>
              </a:ext>
            </a:extLst>
          </p:cNvPr>
          <p:cNvSpPr/>
          <p:nvPr/>
        </p:nvSpPr>
        <p:spPr>
          <a:xfrm>
            <a:off x="570268" y="1386319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958A3F-5E18-68EF-0C42-98CC01C28E20}"/>
              </a:ext>
            </a:extLst>
          </p:cNvPr>
          <p:cNvSpPr/>
          <p:nvPr/>
        </p:nvSpPr>
        <p:spPr>
          <a:xfrm>
            <a:off x="621650" y="1467151"/>
            <a:ext cx="1052051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Effective Green Communication Strategies</a:t>
            </a:r>
          </a:p>
          <a:p>
            <a:pPr algn="ctr"/>
            <a:endParaRPr lang="en-US" sz="2000" b="1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21DE21-3892-533C-C3D5-682E22C60EFD}"/>
              </a:ext>
            </a:extLst>
          </p:cNvPr>
          <p:cNvSpPr txBox="1"/>
          <p:nvPr/>
        </p:nvSpPr>
        <p:spPr>
          <a:xfrm>
            <a:off x="0" y="6646605"/>
            <a:ext cx="1747520" cy="26161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lexandria" pitchFamily="2" charset="-78"/>
                <a:cs typeface="Alexandria" pitchFamily="2" charset="-78"/>
              </a:rPr>
              <a:t>Dr. Raef Baraka</a:t>
            </a:r>
          </a:p>
        </p:txBody>
      </p:sp>
    </p:spTree>
    <p:extLst>
      <p:ext uri="{BB962C8B-B14F-4D97-AF65-F5344CB8AC3E}">
        <p14:creationId xmlns:p14="http://schemas.microsoft.com/office/powerpoint/2010/main" val="2851395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594F23-5580-4909-9F79-4E6E33145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D8611B11-7F1F-4C48-CD23-3908A18F2AFB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B54BA1-5871-E2F5-3955-9A2092926F4F}"/>
              </a:ext>
            </a:extLst>
          </p:cNvPr>
          <p:cNvSpPr/>
          <p:nvPr/>
        </p:nvSpPr>
        <p:spPr>
          <a:xfrm>
            <a:off x="596750" y="553151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AF7F486-A9FC-769A-15DE-AA0633764A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D8F5E75-CF2B-8057-06CF-8D9D1E4882A1}"/>
              </a:ext>
            </a:extLst>
          </p:cNvPr>
          <p:cNvSpPr/>
          <p:nvPr/>
        </p:nvSpPr>
        <p:spPr>
          <a:xfrm>
            <a:off x="639917" y="630468"/>
            <a:ext cx="112389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  <a:spcAft>
                <a:spcPts val="1500"/>
              </a:spcAft>
            </a:pPr>
            <a:r>
              <a:rPr lang="en-US" sz="2400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Chapter 10: Contemporary Issues in Business Communication</a:t>
            </a:r>
          </a:p>
        </p:txBody>
      </p:sp>
      <p:pic>
        <p:nvPicPr>
          <p:cNvPr id="19458" name="Picture 2" descr="Effective ESG or Sustainability communication strategies to address  increasing Investor Interest">
            <a:extLst>
              <a:ext uri="{FF2B5EF4-FFF2-40B4-BE49-F238E27FC236}">
                <a16:creationId xmlns:a16="http://schemas.microsoft.com/office/drawing/2014/main" id="{54B65F41-C112-6F2A-F3A3-14407B8E78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03"/>
          <a:stretch/>
        </p:blipFill>
        <p:spPr bwMode="auto">
          <a:xfrm>
            <a:off x="596748" y="1322931"/>
            <a:ext cx="10835251" cy="5268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944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594F23-5580-4909-9F79-4E6E33145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D8611B11-7F1F-4C48-CD23-3908A18F2AFB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B54BA1-5871-E2F5-3955-9A2092926F4F}"/>
              </a:ext>
            </a:extLst>
          </p:cNvPr>
          <p:cNvSpPr/>
          <p:nvPr/>
        </p:nvSpPr>
        <p:spPr>
          <a:xfrm>
            <a:off x="596750" y="553151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AF7F486-A9FC-769A-15DE-AA0633764A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D8F5E75-CF2B-8057-06CF-8D9D1E4882A1}"/>
              </a:ext>
            </a:extLst>
          </p:cNvPr>
          <p:cNvSpPr/>
          <p:nvPr/>
        </p:nvSpPr>
        <p:spPr>
          <a:xfrm>
            <a:off x="639917" y="630468"/>
            <a:ext cx="112389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  <a:spcAft>
                <a:spcPts val="1500"/>
              </a:spcAft>
            </a:pPr>
            <a:r>
              <a:rPr lang="en-US" sz="2400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Chapter 10: Contemporary Issues in Business Communication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42132D5-6F22-7C5B-D50E-E8578F82EFEA}"/>
              </a:ext>
            </a:extLst>
          </p:cNvPr>
          <p:cNvSpPr/>
          <p:nvPr/>
        </p:nvSpPr>
        <p:spPr>
          <a:xfrm>
            <a:off x="313124" y="1594902"/>
            <a:ext cx="6097836" cy="51954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FFA3A35-9E36-B947-7902-C322A43B40D6}"/>
              </a:ext>
            </a:extLst>
          </p:cNvPr>
          <p:cNvSpPr/>
          <p:nvPr/>
        </p:nvSpPr>
        <p:spPr>
          <a:xfrm>
            <a:off x="461462" y="1660422"/>
            <a:ext cx="5766618" cy="4926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6">
                    <a:lumMod val="50000"/>
                  </a:schemeClr>
                </a:solidFill>
                <a:latin typeface="Alexandria Black" pitchFamily="2" charset="-78"/>
                <a:cs typeface="Alexandria Black" pitchFamily="2" charset="-78"/>
              </a:rPr>
              <a:t>Sustainability Storytelling </a:t>
            </a: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is a persuasive communication approach. Narratives about environmental challenges and community impact make sustainability relatable and emotionally engaging.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 Light" pitchFamily="2" charset="-78"/>
                <a:cs typeface="Alexandria Light" pitchFamily="2" charset="-78"/>
              </a:rPr>
              <a:t>Storytelling strengthens message retention and public involvement.</a:t>
            </a:r>
          </a:p>
        </p:txBody>
      </p:sp>
      <p:pic>
        <p:nvPicPr>
          <p:cNvPr id="21506" name="Picture 2" descr="Amazon.com: Storytelling for Sustainability (DoShorts): 9781910174500:  Leinaweaver, Jeff: Books">
            <a:extLst>
              <a:ext uri="{FF2B5EF4-FFF2-40B4-BE49-F238E27FC236}">
                <a16:creationId xmlns:a16="http://schemas.microsoft.com/office/drawing/2014/main" id="{2B9F24B6-9619-3FBF-2534-4934C4FF61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298" y="1782945"/>
            <a:ext cx="4872701" cy="4819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4072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594F23-5580-4909-9F79-4E6E33145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D8611B11-7F1F-4C48-CD23-3908A18F2AFB}"/>
              </a:ext>
            </a:extLst>
          </p:cNvPr>
          <p:cNvSpPr/>
          <p:nvPr/>
        </p:nvSpPr>
        <p:spPr>
          <a:xfrm>
            <a:off x="621650" y="1167166"/>
            <a:ext cx="10810349" cy="109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B54BA1-5871-E2F5-3955-9A2092926F4F}"/>
              </a:ext>
            </a:extLst>
          </p:cNvPr>
          <p:cNvSpPr/>
          <p:nvPr/>
        </p:nvSpPr>
        <p:spPr>
          <a:xfrm>
            <a:off x="596750" y="553151"/>
            <a:ext cx="10835250" cy="568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AF7F486-A9FC-769A-15DE-AA0633764A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1567089" cy="56889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D8F5E75-CF2B-8057-06CF-8D9D1E4882A1}"/>
              </a:ext>
            </a:extLst>
          </p:cNvPr>
          <p:cNvSpPr/>
          <p:nvPr/>
        </p:nvSpPr>
        <p:spPr>
          <a:xfrm>
            <a:off x="639917" y="630468"/>
            <a:ext cx="112389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  <a:spcAft>
                <a:spcPts val="1500"/>
              </a:spcAft>
            </a:pPr>
            <a:r>
              <a:rPr lang="en-US" sz="2400" dirty="0">
                <a:solidFill>
                  <a:srgbClr val="00206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Chapter 10: Contemporary Issues in Business Communication</a:t>
            </a:r>
          </a:p>
        </p:txBody>
      </p:sp>
      <p:pic>
        <p:nvPicPr>
          <p:cNvPr id="22530" name="Picture 2" descr="Ten types of (sustainability) storytelling to battle the climate crisis –  Sustain">
            <a:extLst>
              <a:ext uri="{FF2B5EF4-FFF2-40B4-BE49-F238E27FC236}">
                <a16:creationId xmlns:a16="http://schemas.microsoft.com/office/drawing/2014/main" id="{2732A0E0-C4F4-5FE5-3F1E-6F4B79EAD1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90" b="8066"/>
          <a:stretch/>
        </p:blipFill>
        <p:spPr bwMode="auto">
          <a:xfrm>
            <a:off x="882622" y="1277042"/>
            <a:ext cx="10263505" cy="538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4541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9ff3f8230e0902c5df3252404e1caa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f9f8ed74031b467de3098f1cd811136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8C537EA-1C61-476F-A1FB-293C7B464EE4}"/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aca13214-df29-4e3c-a050-857c0bf7bd8e"/>
    <ds:schemaRef ds:uri="http://schemas.microsoft.com/office/2006/metadata/properties"/>
    <ds:schemaRef ds:uri="http://www.w3.org/XML/1998/namespace"/>
    <ds:schemaRef ds:uri="http://purl.org/dc/terms/"/>
    <ds:schemaRef ds:uri="d13aca44-ef33-4cf4-9980-7f0b00e6eeb9"/>
    <ds:schemaRef ds:uri="49100919-8a76-4266-be0c-7dc583902cb4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5236</TotalTime>
  <Words>1771</Words>
  <Application>Microsoft Office PowerPoint</Application>
  <PresentationFormat>Widescreen</PresentationFormat>
  <Paragraphs>193</Paragraphs>
  <Slides>42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0" baseType="lpstr">
      <vt:lpstr>Alexandria</vt:lpstr>
      <vt:lpstr>Alexandria ExtraBold</vt:lpstr>
      <vt:lpstr>Calibri Light</vt:lpstr>
      <vt:lpstr>Alexandria Black</vt:lpstr>
      <vt:lpstr>Arial</vt:lpstr>
      <vt:lpstr>Calibri</vt:lpstr>
      <vt:lpstr>Alexandria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RAEF Y M BARAKA</cp:lastModifiedBy>
  <cp:revision>777</cp:revision>
  <dcterms:created xsi:type="dcterms:W3CDTF">2023-04-29T09:08:00Z</dcterms:created>
  <dcterms:modified xsi:type="dcterms:W3CDTF">2025-12-10T09:16:20Z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