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96" r:id="rId5"/>
    <p:sldId id="497" r:id="rId6"/>
    <p:sldId id="313" r:id="rId7"/>
    <p:sldId id="276" r:id="rId8"/>
    <p:sldId id="500" r:id="rId9"/>
    <p:sldId id="256" r:id="rId10"/>
    <p:sldId id="499" r:id="rId11"/>
    <p:sldId id="519" r:id="rId12"/>
    <p:sldId id="520" r:id="rId13"/>
    <p:sldId id="498" r:id="rId14"/>
    <p:sldId id="522" r:id="rId15"/>
    <p:sldId id="521" r:id="rId16"/>
    <p:sldId id="523" r:id="rId17"/>
    <p:sldId id="516" r:id="rId18"/>
    <p:sldId id="526" r:id="rId19"/>
    <p:sldId id="524" r:id="rId20"/>
    <p:sldId id="525" r:id="rId21"/>
    <p:sldId id="530" r:id="rId22"/>
    <p:sldId id="531" r:id="rId23"/>
    <p:sldId id="539" r:id="rId24"/>
    <p:sldId id="543" r:id="rId25"/>
    <p:sldId id="544" r:id="rId26"/>
    <p:sldId id="528" r:id="rId27"/>
    <p:sldId id="529" r:id="rId28"/>
    <p:sldId id="533" r:id="rId29"/>
    <p:sldId id="534" r:id="rId30"/>
    <p:sldId id="538" r:id="rId31"/>
    <p:sldId id="508" r:id="rId32"/>
    <p:sldId id="513" r:id="rId33"/>
    <p:sldId id="514" r:id="rId34"/>
    <p:sldId id="535" r:id="rId35"/>
    <p:sldId id="532" r:id="rId36"/>
    <p:sldId id="537" r:id="rId37"/>
    <p:sldId id="540" r:id="rId38"/>
    <p:sldId id="536" r:id="rId39"/>
    <p:sldId id="542" r:id="rId40"/>
    <p:sldId id="545" r:id="rId41"/>
    <p:sldId id="546" r:id="rId42"/>
    <p:sldId id="548" r:id="rId43"/>
    <p:sldId id="555" r:id="rId44"/>
    <p:sldId id="549" r:id="rId45"/>
    <p:sldId id="550" r:id="rId46"/>
    <p:sldId id="551" r:id="rId47"/>
    <p:sldId id="552" r:id="rId48"/>
    <p:sldId id="553" r:id="rId49"/>
    <p:sldId id="554" r:id="rId50"/>
    <p:sldId id="541" r:id="rId51"/>
    <p:sldId id="547" r:id="rId52"/>
    <p:sldId id="556" r:id="rId53"/>
    <p:sldId id="557" r:id="rId54"/>
    <p:sldId id="558"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313"/>
            <p14:sldId id="276"/>
            <p14:sldId id="500"/>
            <p14:sldId id="256"/>
            <p14:sldId id="499"/>
            <p14:sldId id="519"/>
            <p14:sldId id="520"/>
            <p14:sldId id="498"/>
            <p14:sldId id="522"/>
            <p14:sldId id="521"/>
            <p14:sldId id="523"/>
            <p14:sldId id="516"/>
            <p14:sldId id="526"/>
            <p14:sldId id="524"/>
            <p14:sldId id="525"/>
            <p14:sldId id="530"/>
            <p14:sldId id="531"/>
            <p14:sldId id="539"/>
            <p14:sldId id="543"/>
            <p14:sldId id="544"/>
            <p14:sldId id="528"/>
            <p14:sldId id="529"/>
            <p14:sldId id="533"/>
            <p14:sldId id="534"/>
            <p14:sldId id="538"/>
            <p14:sldId id="508"/>
            <p14:sldId id="513"/>
            <p14:sldId id="514"/>
            <p14:sldId id="535"/>
            <p14:sldId id="532"/>
            <p14:sldId id="537"/>
            <p14:sldId id="540"/>
            <p14:sldId id="536"/>
            <p14:sldId id="542"/>
            <p14:sldId id="545"/>
            <p14:sldId id="546"/>
            <p14:sldId id="548"/>
            <p14:sldId id="555"/>
            <p14:sldId id="549"/>
            <p14:sldId id="550"/>
            <p14:sldId id="551"/>
            <p14:sldId id="552"/>
            <p14:sldId id="553"/>
            <p14:sldId id="554"/>
            <p14:sldId id="541"/>
            <p14:sldId id="547"/>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39.svg"/><Relationship Id="rId9" Type="http://schemas.openxmlformats.org/officeDocument/2006/relationships/image" Target="../media/image44.png"/></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hyperlink" Target="https://books.google.com/books?id=dYRCDwAAQBAJ" TargetMode="External"/><Relationship Id="rId7" Type="http://schemas.openxmlformats.org/officeDocument/2006/relationships/image" Target="../media/image5.png"/><Relationship Id="rId2" Type="http://schemas.openxmlformats.org/officeDocument/2006/relationships/hyperlink" Target="https://books.google.com/books?id=JE9ADwAAQBAJ" TargetMode="External"/><Relationship Id="rId1" Type="http://schemas.openxmlformats.org/officeDocument/2006/relationships/slideLayout" Target="../slideLayouts/slideLayout15.xml"/><Relationship Id="rId6" Type="http://schemas.openxmlformats.org/officeDocument/2006/relationships/hyperlink" Target="https://books.google.com/books?id=u9NVDwAAQBAJ" TargetMode="External"/><Relationship Id="rId5" Type="http://schemas.openxmlformats.org/officeDocument/2006/relationships/hyperlink" Target="https://books.google.com/books?id=zABSDwAAQBAJ" TargetMode="External"/><Relationship Id="rId4" Type="http://schemas.openxmlformats.org/officeDocument/2006/relationships/hyperlink" Target="https://books.google.com/books?id=qhQZEAAAQBAJ"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open.umn.edu/opentextbooks/textbooks/8" TargetMode="External"/><Relationship Id="rId7" Type="http://schemas.openxmlformats.org/officeDocument/2006/relationships/image" Target="../media/image5.png"/><Relationship Id="rId2" Type="http://schemas.openxmlformats.org/officeDocument/2006/relationships/hyperlink" Target="https://open.umn.edu/opentextbooks/textbooks/672" TargetMode="External"/><Relationship Id="rId1" Type="http://schemas.openxmlformats.org/officeDocument/2006/relationships/slideLayout" Target="../slideLayouts/slideLayout15.xml"/><Relationship Id="rId6" Type="http://schemas.openxmlformats.org/officeDocument/2006/relationships/hyperlink" Target="https://open.library.okstate.edu/orgcomm/" TargetMode="External"/><Relationship Id="rId5" Type="http://schemas.openxmlformats.org/officeDocument/2006/relationships/hyperlink" Target="https://2012books.lardbucket.org/books/an-introduction-to-organizational-communication/" TargetMode="External"/><Relationship Id="rId4" Type="http://schemas.openxmlformats.org/officeDocument/2006/relationships/hyperlink" Target="https://open.umn.edu/opentextbooks/textbooks/30"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jpeg"/><Relationship Id="rId1" Type="http://schemas.openxmlformats.org/officeDocument/2006/relationships/slideLayout" Target="../slideLayouts/slideLayout16.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a:solidFill>
                  <a:srgbClr val="00B0F0"/>
                </a:solidFill>
                <a:latin typeface="Alexandria" pitchFamily="2" charset="-78"/>
                <a:cs typeface="Alexandria" pitchFamily="2" charset="-78"/>
              </a:rPr>
              <a:t>الاتصالات التنظيمية</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a:t>
            </a:r>
            <a:r>
              <a:rPr lang="en-US" sz="2000">
                <a:latin typeface="Alexandria" pitchFamily="2" charset="-78"/>
                <a:cs typeface="Alexandria" pitchFamily="2" charset="-78"/>
              </a:rPr>
              <a:t>6</a:t>
            </a:r>
            <a:r>
              <a:rPr lang="ar-EG" sz="200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9650"/>
    </mc:Choice>
    <mc:Fallback xmlns="">
      <p:transition spd="slow" advTm="96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998639" y="2999315"/>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216837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2199705"/>
          </a:xfrm>
          <a:prstGeom prst="rect">
            <a:avLst/>
          </a:prstGeom>
          <a:noFill/>
        </p:spPr>
        <p:txBody>
          <a:bodyPr wrap="square" rtlCol="0">
            <a:spAutoFit/>
          </a:bodyPr>
          <a:lstStyle/>
          <a:p>
            <a:pPr algn="ctr">
              <a:lnSpc>
                <a:spcPct val="200000"/>
              </a:lnSpc>
            </a:pPr>
            <a:r>
              <a:rPr lang="ar-EG" sz="2400" b="1">
                <a:solidFill>
                  <a:srgbClr val="00B0F0"/>
                </a:solidFill>
                <a:latin typeface="Alexandria" pitchFamily="2" charset="-78"/>
                <a:cs typeface="Alexandria" pitchFamily="2" charset="-78"/>
              </a:rPr>
              <a:t>المحاضرة الثانية</a:t>
            </a:r>
          </a:p>
          <a:p>
            <a:pPr algn="ctr">
              <a:lnSpc>
                <a:spcPct val="200000"/>
              </a:lnSpc>
            </a:pPr>
            <a:r>
              <a:rPr lang="ar-EG" sz="2400" b="1">
                <a:solidFill>
                  <a:srgbClr val="00B0F0"/>
                </a:solidFill>
                <a:latin typeface="Alexandria" pitchFamily="2" charset="-78"/>
                <a:cs typeface="Alexandria" pitchFamily="2" charset="-78"/>
              </a:rPr>
              <a:t>مكوّنات الاتصال التنظيمي</a:t>
            </a:r>
          </a:p>
          <a:p>
            <a:pPr algn="ctr">
              <a:lnSpc>
                <a:spcPct val="200000"/>
              </a:lnSpc>
            </a:pPr>
            <a:r>
              <a:rPr lang="ar-EG" sz="2400" b="1">
                <a:solidFill>
                  <a:srgbClr val="00B0F0"/>
                </a:solidFill>
                <a:latin typeface="Alexandria" pitchFamily="2" charset="-78"/>
                <a:cs typeface="Alexandria" pitchFamily="2" charset="-78"/>
              </a:rPr>
              <a:t> وأهدافه ووظائفه</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78"/>
    </mc:Choice>
    <mc:Fallback xmlns="">
      <p:transition spd="slow" advTm="7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506044" y="1348353"/>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a:solidFill>
                  <a:schemeClr val="bg1"/>
                </a:solidFill>
                <a:latin typeface="Alexandria" charset="0"/>
                <a:cs typeface="Alexandria" charset="0"/>
              </a:rPr>
              <a:t>2</a:t>
            </a:r>
            <a:endParaRPr lang="en-US" sz="4000" b="1">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9" name="Group 28">
            <a:extLst>
              <a:ext uri="{FF2B5EF4-FFF2-40B4-BE49-F238E27FC236}">
                <a16:creationId xmlns:a16="http://schemas.microsoft.com/office/drawing/2014/main" id="{A080CC36-C5CF-3BBE-D0CD-5A5EF3A9C9EE}"/>
              </a:ext>
            </a:extLst>
          </p:cNvPr>
          <p:cNvGrpSpPr/>
          <p:nvPr/>
        </p:nvGrpSpPr>
        <p:grpSpPr>
          <a:xfrm>
            <a:off x="5275665" y="932870"/>
            <a:ext cx="6143184" cy="5295963"/>
            <a:chOff x="480640" y="1391394"/>
            <a:chExt cx="4753720" cy="3330625"/>
          </a:xfrm>
        </p:grpSpPr>
        <p:pic>
          <p:nvPicPr>
            <p:cNvPr id="31" name="Image 1" descr="preencoded.png">
              <a:extLst>
                <a:ext uri="{FF2B5EF4-FFF2-40B4-BE49-F238E27FC236}">
                  <a16:creationId xmlns:a16="http://schemas.microsoft.com/office/drawing/2014/main" id="{6C8D056B-74BC-831B-5956-C4FAB34D6119}"/>
                </a:ext>
              </a:extLst>
            </p:cNvPr>
            <p:cNvPicPr>
              <a:picLocks noChangeAspect="1"/>
            </p:cNvPicPr>
            <p:nvPr/>
          </p:nvPicPr>
          <p:blipFill>
            <a:blip r:embed="rId5"/>
            <a:stretch>
              <a:fillRect/>
            </a:stretch>
          </p:blipFill>
          <p:spPr>
            <a:xfrm>
              <a:off x="480640" y="1391394"/>
              <a:ext cx="4753719" cy="14288"/>
            </a:xfrm>
            <a:prstGeom prst="rect">
              <a:avLst/>
            </a:prstGeom>
          </p:spPr>
        </p:pic>
        <p:sp>
          <p:nvSpPr>
            <p:cNvPr id="37" name="Text 5">
              <a:extLst>
                <a:ext uri="{FF2B5EF4-FFF2-40B4-BE49-F238E27FC236}">
                  <a16:creationId xmlns:a16="http://schemas.microsoft.com/office/drawing/2014/main" id="{79278C17-10F1-7B0B-F535-335FFD231DA1}"/>
                </a:ext>
              </a:extLst>
            </p:cNvPr>
            <p:cNvSpPr/>
            <p:nvPr/>
          </p:nvSpPr>
          <p:spPr>
            <a:xfrm>
              <a:off x="4994077" y="2133302"/>
              <a:ext cx="240283" cy="15016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0" cap="none" spc="0" normalizeH="0" baseline="0" noProof="0">
                  <a:ln>
                    <a:noFill/>
                  </a:ln>
                  <a:solidFill>
                    <a:srgbClr val="15213F"/>
                  </a:solidFill>
                  <a:effectLst/>
                  <a:uLnTx/>
                  <a:uFillTx/>
                  <a:latin typeface="Alexandria" pitchFamily="2" charset="-78"/>
                  <a:ea typeface="Alexandria Light" pitchFamily="34" charset="-122"/>
                  <a:cs typeface="Alexandria" pitchFamily="2" charset="-78"/>
                </a:rPr>
                <a:t>01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38" name="Image 2" descr="preencoded.png">
              <a:extLst>
                <a:ext uri="{FF2B5EF4-FFF2-40B4-BE49-F238E27FC236}">
                  <a16:creationId xmlns:a16="http://schemas.microsoft.com/office/drawing/2014/main" id="{AB7C1031-54AB-70BD-3597-A4200DFFD606}"/>
                </a:ext>
              </a:extLst>
            </p:cNvPr>
            <p:cNvPicPr>
              <a:picLocks noChangeAspect="1"/>
            </p:cNvPicPr>
            <p:nvPr/>
          </p:nvPicPr>
          <p:blipFill>
            <a:blip r:embed="rId5"/>
            <a:stretch>
              <a:fillRect/>
            </a:stretch>
          </p:blipFill>
          <p:spPr>
            <a:xfrm>
              <a:off x="480640" y="2311152"/>
              <a:ext cx="4753719" cy="14288"/>
            </a:xfrm>
            <a:prstGeom prst="rect">
              <a:avLst/>
            </a:prstGeom>
          </p:spPr>
        </p:pic>
        <p:sp>
          <p:nvSpPr>
            <p:cNvPr id="39" name="Text 6">
              <a:extLst>
                <a:ext uri="{FF2B5EF4-FFF2-40B4-BE49-F238E27FC236}">
                  <a16:creationId xmlns:a16="http://schemas.microsoft.com/office/drawing/2014/main" id="{739FEDBE-304B-7AE9-69FC-B7FA9E1ADD0D}"/>
                </a:ext>
              </a:extLst>
            </p:cNvPr>
            <p:cNvSpPr/>
            <p:nvPr/>
          </p:nvSpPr>
          <p:spPr>
            <a:xfrm>
              <a:off x="2434605" y="2411760"/>
              <a:ext cx="2799755" cy="18774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تحديد عناصر الاتصال الأساسية السبعة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0" name="Text 7">
              <a:extLst>
                <a:ext uri="{FF2B5EF4-FFF2-40B4-BE49-F238E27FC236}">
                  <a16:creationId xmlns:a16="http://schemas.microsoft.com/office/drawing/2014/main" id="{27B9D490-F0EC-D195-3CE1-0BED6EA40A1E}"/>
                </a:ext>
              </a:extLst>
            </p:cNvPr>
            <p:cNvSpPr/>
            <p:nvPr/>
          </p:nvSpPr>
          <p:spPr>
            <a:xfrm>
              <a:off x="480640" y="2669307"/>
              <a:ext cx="4753719" cy="189235"/>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وتحليل دور كل عنصر في إنجاح عملية الاتصال أو إعاقتها.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1" name="Text 8">
              <a:extLst>
                <a:ext uri="{FF2B5EF4-FFF2-40B4-BE49-F238E27FC236}">
                  <a16:creationId xmlns:a16="http://schemas.microsoft.com/office/drawing/2014/main" id="{CFDB0CB1-3E91-99DE-2E6E-068F86FB680C}"/>
                </a:ext>
              </a:extLst>
            </p:cNvPr>
            <p:cNvSpPr/>
            <p:nvPr/>
          </p:nvSpPr>
          <p:spPr>
            <a:xfrm>
              <a:off x="4994077" y="3065041"/>
              <a:ext cx="240283" cy="15016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0" cap="none" spc="0" normalizeH="0" baseline="0" noProof="0">
                  <a:ln>
                    <a:noFill/>
                  </a:ln>
                  <a:solidFill>
                    <a:srgbClr val="15213F"/>
                  </a:solidFill>
                  <a:effectLst/>
                  <a:uLnTx/>
                  <a:uFillTx/>
                  <a:latin typeface="Alexandria" pitchFamily="2" charset="-78"/>
                  <a:ea typeface="Alexandria Light" pitchFamily="34" charset="-122"/>
                  <a:cs typeface="Alexandria" pitchFamily="2" charset="-78"/>
                </a:rPr>
                <a:t>02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42" name="Image 3" descr="preencoded.png">
              <a:extLst>
                <a:ext uri="{FF2B5EF4-FFF2-40B4-BE49-F238E27FC236}">
                  <a16:creationId xmlns:a16="http://schemas.microsoft.com/office/drawing/2014/main" id="{80C22D3E-4A11-0254-B89D-6E1EDF0C980B}"/>
                </a:ext>
              </a:extLst>
            </p:cNvPr>
            <p:cNvPicPr>
              <a:picLocks noChangeAspect="1"/>
            </p:cNvPicPr>
            <p:nvPr/>
          </p:nvPicPr>
          <p:blipFill>
            <a:blip r:embed="rId5"/>
            <a:stretch>
              <a:fillRect/>
            </a:stretch>
          </p:blipFill>
          <p:spPr>
            <a:xfrm>
              <a:off x="480640" y="3230910"/>
              <a:ext cx="4753719" cy="14288"/>
            </a:xfrm>
            <a:prstGeom prst="rect">
              <a:avLst/>
            </a:prstGeom>
          </p:spPr>
        </p:pic>
        <p:sp>
          <p:nvSpPr>
            <p:cNvPr id="43" name="Text 9">
              <a:extLst>
                <a:ext uri="{FF2B5EF4-FFF2-40B4-BE49-F238E27FC236}">
                  <a16:creationId xmlns:a16="http://schemas.microsoft.com/office/drawing/2014/main" id="{4F94E4ED-5B0D-2788-352A-4A1B75C0E700}"/>
                </a:ext>
              </a:extLst>
            </p:cNvPr>
            <p:cNvSpPr/>
            <p:nvPr/>
          </p:nvSpPr>
          <p:spPr>
            <a:xfrm>
              <a:off x="2914055" y="3343498"/>
              <a:ext cx="2320305" cy="18774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تمييز مكوّنات الاتصال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4" name="Text 10">
              <a:extLst>
                <a:ext uri="{FF2B5EF4-FFF2-40B4-BE49-F238E27FC236}">
                  <a16:creationId xmlns:a16="http://schemas.microsoft.com/office/drawing/2014/main" id="{35279197-261A-23CE-ACDE-73061431E5A2}"/>
                </a:ext>
              </a:extLst>
            </p:cNvPr>
            <p:cNvSpPr/>
            <p:nvPr/>
          </p:nvSpPr>
          <p:spPr>
            <a:xfrm>
              <a:off x="480640" y="3601045"/>
              <a:ext cx="4753719" cy="189235"/>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وربطها بالسياق المؤسسي الواقعي.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5" name="Text 11">
              <a:extLst>
                <a:ext uri="{FF2B5EF4-FFF2-40B4-BE49-F238E27FC236}">
                  <a16:creationId xmlns:a16="http://schemas.microsoft.com/office/drawing/2014/main" id="{BD026E3A-E4B6-B153-33C7-92700EE78072}"/>
                </a:ext>
              </a:extLst>
            </p:cNvPr>
            <p:cNvSpPr/>
            <p:nvPr/>
          </p:nvSpPr>
          <p:spPr>
            <a:xfrm>
              <a:off x="4994077" y="3996779"/>
              <a:ext cx="240283" cy="150168"/>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0" cap="none" spc="0" normalizeH="0" baseline="0" noProof="0">
                  <a:ln>
                    <a:noFill/>
                  </a:ln>
                  <a:solidFill>
                    <a:srgbClr val="15213F"/>
                  </a:solidFill>
                  <a:effectLst/>
                  <a:uLnTx/>
                  <a:uFillTx/>
                  <a:latin typeface="Alexandria" pitchFamily="2" charset="-78"/>
                  <a:ea typeface="Alexandria Light" pitchFamily="34" charset="-122"/>
                  <a:cs typeface="Alexandria" pitchFamily="2" charset="-78"/>
                </a:rPr>
                <a:t>03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46" name="Image 4" descr="preencoded.png">
              <a:extLst>
                <a:ext uri="{FF2B5EF4-FFF2-40B4-BE49-F238E27FC236}">
                  <a16:creationId xmlns:a16="http://schemas.microsoft.com/office/drawing/2014/main" id="{4FC15E09-4EB1-D414-F501-D7C48AA03DD3}"/>
                </a:ext>
              </a:extLst>
            </p:cNvPr>
            <p:cNvPicPr>
              <a:picLocks noChangeAspect="1"/>
            </p:cNvPicPr>
            <p:nvPr/>
          </p:nvPicPr>
          <p:blipFill>
            <a:blip r:embed="rId5"/>
            <a:stretch>
              <a:fillRect/>
            </a:stretch>
          </p:blipFill>
          <p:spPr>
            <a:xfrm>
              <a:off x="480640" y="4150668"/>
              <a:ext cx="4753719" cy="14288"/>
            </a:xfrm>
            <a:prstGeom prst="rect">
              <a:avLst/>
            </a:prstGeom>
          </p:spPr>
        </p:pic>
        <p:sp>
          <p:nvSpPr>
            <p:cNvPr id="47" name="Text 12">
              <a:extLst>
                <a:ext uri="{FF2B5EF4-FFF2-40B4-BE49-F238E27FC236}">
                  <a16:creationId xmlns:a16="http://schemas.microsoft.com/office/drawing/2014/main" id="{59250472-A380-3D56-4D6F-C1FEAA88D224}"/>
                </a:ext>
              </a:extLst>
            </p:cNvPr>
            <p:cNvSpPr/>
            <p:nvPr/>
          </p:nvSpPr>
          <p:spPr>
            <a:xfrm>
              <a:off x="1953444" y="4275237"/>
              <a:ext cx="3280916" cy="18774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شرح أهداف الاتصال التنظيمي ووظائفه الأربع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8" name="Text 13">
              <a:extLst>
                <a:ext uri="{FF2B5EF4-FFF2-40B4-BE49-F238E27FC236}">
                  <a16:creationId xmlns:a16="http://schemas.microsoft.com/office/drawing/2014/main" id="{62C6AC25-F650-F8D5-C42A-BB0AF5C51C1C}"/>
                </a:ext>
              </a:extLst>
            </p:cNvPr>
            <p:cNvSpPr/>
            <p:nvPr/>
          </p:nvSpPr>
          <p:spPr>
            <a:xfrm>
              <a:off x="480640" y="4532784"/>
              <a:ext cx="4753719" cy="189235"/>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وتطبيقها على مواقف حقيقية من داخل المؤسسات.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42510"/>
    </mc:Choice>
    <mc:Fallback xmlns="">
      <p:transition spd="slow" advTm="4251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263892" y="452937"/>
            <a:ext cx="3902032" cy="521970"/>
          </a:xfrm>
          <a:prstGeom prst="rect">
            <a:avLst/>
          </a:prstGeom>
          <a:noFill/>
        </p:spPr>
        <p:txBody>
          <a:bodyPr wrap="square" rtlCol="0">
            <a:spAutoFit/>
          </a:bodyPr>
          <a:lstStyle/>
          <a:p>
            <a:pPr algn="ctr"/>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7EE80C-E50D-AA42-0F12-2B0C4DC665E2}"/>
              </a:ext>
            </a:extLst>
          </p:cNvPr>
          <p:cNvSpPr txBox="1"/>
          <p:nvPr/>
        </p:nvSpPr>
        <p:spPr>
          <a:xfrm>
            <a:off x="735980" y="1973766"/>
            <a:ext cx="10671718" cy="2974597"/>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تمثّل عملية الاتصال الأساس الذي تقوم عليه العلاقات الإنسانية والممارسات الإدارية داخل المؤسسات، إذ تعتمد جودة العمل المؤسسي على قدرة الأفراد على تبادل المعلومات والأفكار بصورة واضحة ودقيقة. ولا يتحقق الاتصال الفعّال بصورة عشوائية، بل يتطلّب تكامل مجموعة من العناصر والمكوّنات التي تضمن وصول المعنى المقصود، وتحدّ من سوء الفهم والتشويش، وتدعم التنسيق والتعاون بين العاملين. ومن هنا تبرز أهمية فهم البناء المتكامل للعملية الاتصالية؛ لما له من دور مباشر في تحسين اتخاذ القرارات، وتنظيم الأداء، وتعزيز العلاقات المهنية، ومساعدة المؤسسة على تحقيق أهدافها بكفاءة وفاعلية.</a:t>
            </a:r>
            <a:endParaRPr lang="en-US" sz="160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advTm="88491"/>
    </mc:Choice>
    <mc:Fallback xmlns="">
      <p:transition advTm="8849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A9EA0-B4CA-2980-0DDD-1BDFFF3E6B6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EFAEE67-E319-5A3A-D2CE-807F72EA185C}"/>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0F5B63-C647-7B64-C042-C882FB1452AB}"/>
              </a:ext>
            </a:extLst>
          </p:cNvPr>
          <p:cNvSpPr/>
          <p:nvPr/>
        </p:nvSpPr>
        <p:spPr>
          <a:xfrm>
            <a:off x="923713" y="1329796"/>
            <a:ext cx="10091914"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C7CBE0-A4CD-E716-3E71-1D22F1CF3A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10739290-9A3C-C654-014C-B3C6F937BAB2}"/>
              </a:ext>
            </a:extLst>
          </p:cNvPr>
          <p:cNvGrpSpPr/>
          <p:nvPr/>
        </p:nvGrpSpPr>
        <p:grpSpPr>
          <a:xfrm>
            <a:off x="1176373" y="2464805"/>
            <a:ext cx="8608963" cy="1323529"/>
            <a:chOff x="267519" y="1876871"/>
            <a:chExt cx="8608963" cy="919386"/>
          </a:xfrm>
        </p:grpSpPr>
        <p:sp>
          <p:nvSpPr>
            <p:cNvPr id="4" name="Text 2"/>
            <p:cNvSpPr/>
            <p:nvPr/>
          </p:nvSpPr>
          <p:spPr>
            <a:xfrm>
              <a:off x="1135856" y="1876871"/>
              <a:ext cx="6872288" cy="53488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335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هل يمكن تحسين ما لا نفهمه؟</a:t>
              </a:r>
              <a:endParaRPr kumimoji="0" lang="ar-SA" sz="3350" b="0" i="0" u="none" strike="noStrike" kern="0" cap="none" spc="0" normalizeH="0" baseline="0" noProof="0" dirty="0">
                <a:ln>
                  <a:noFill/>
                </a:ln>
                <a:solidFill>
                  <a:prstClr val="black"/>
                </a:solidFill>
                <a:effectLst/>
                <a:uLnTx/>
                <a:uFillTx/>
              </a:endParaRPr>
            </a:p>
          </p:txBody>
        </p:sp>
        <p:sp>
          <p:nvSpPr>
            <p:cNvPr id="2" name="Text 3"/>
            <p:cNvSpPr/>
            <p:nvPr/>
          </p:nvSpPr>
          <p:spPr>
            <a:xfrm>
              <a:off x="267519" y="2597795"/>
              <a:ext cx="8608963" cy="198462"/>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قبل أن نبدأ، فكّر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للحظة:</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إذا كنت لا تعرف كيف تعمل عملية الاتصال داخل مؤسستك</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هل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يمكنك تحسينها أو إصلاحها عند وقوع خلل؟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303770381"/>
      </p:ext>
    </p:extLst>
  </p:cSld>
  <p:clrMapOvr>
    <a:masterClrMapping/>
  </p:clrMapOvr>
  <mc:AlternateContent xmlns:mc="http://schemas.openxmlformats.org/markup-compatibility/2006" xmlns:p14="http://schemas.microsoft.com/office/powerpoint/2010/main">
    <mc:Choice Requires="p14">
      <p:transition spd="slow" p14:dur="2000" advTm="89285"/>
    </mc:Choice>
    <mc:Fallback xmlns="">
      <p:transition spd="slow" advTm="892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0785" y="1237220"/>
            <a:ext cx="10991877"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5894EA0C-73A3-56B2-E5E0-C497C6750BAB}"/>
              </a:ext>
            </a:extLst>
          </p:cNvPr>
          <p:cNvGrpSpPr/>
          <p:nvPr/>
        </p:nvGrpSpPr>
        <p:grpSpPr>
          <a:xfrm>
            <a:off x="602166" y="1440245"/>
            <a:ext cx="10890496" cy="1674905"/>
            <a:chOff x="488458" y="2188722"/>
            <a:chExt cx="4256227" cy="1109681"/>
          </a:xfrm>
        </p:grpSpPr>
        <p:sp>
          <p:nvSpPr>
            <p:cNvPr id="3" name="Shape 3">
              <a:extLst>
                <a:ext uri="{FF2B5EF4-FFF2-40B4-BE49-F238E27FC236}">
                  <a16:creationId xmlns:a16="http://schemas.microsoft.com/office/drawing/2014/main" id="{F11ABDC8-276C-957B-58DA-FAB1191D73A8}"/>
                </a:ext>
              </a:extLst>
            </p:cNvPr>
            <p:cNvSpPr/>
            <p:nvPr/>
          </p:nvSpPr>
          <p:spPr>
            <a:xfrm>
              <a:off x="488458" y="2188722"/>
              <a:ext cx="4256227" cy="1109681"/>
            </a:xfrm>
            <a:prstGeom prst="roundRect">
              <a:avLst>
                <a:gd name="adj" fmla="val 6045"/>
              </a:avLst>
            </a:prstGeom>
            <a:solidFill>
              <a:srgbClr val="3257B8"/>
            </a:solidFill>
            <a:ln/>
          </p:spPr>
          <p:txBody>
            <a:bodyPr/>
            <a:lstStyle/>
            <a:p>
              <a:endParaRPr lang="en-US" sz="1600">
                <a:latin typeface="Alexandria" pitchFamily="2" charset="-78"/>
                <a:cs typeface="Alexandria" pitchFamily="2" charset="-78"/>
              </a:endParaRPr>
            </a:p>
          </p:txBody>
        </p:sp>
        <p:sp>
          <p:nvSpPr>
            <p:cNvPr id="4" name="Text 4">
              <a:extLst>
                <a:ext uri="{FF2B5EF4-FFF2-40B4-BE49-F238E27FC236}">
                  <a16:creationId xmlns:a16="http://schemas.microsoft.com/office/drawing/2014/main" id="{D15B558A-DC1A-8244-4BD7-CC3B31ACADBB}"/>
                </a:ext>
              </a:extLst>
            </p:cNvPr>
            <p:cNvSpPr/>
            <p:nvPr/>
          </p:nvSpPr>
          <p:spPr>
            <a:xfrm>
              <a:off x="2557888" y="2362654"/>
              <a:ext cx="2007766" cy="193849"/>
            </a:xfrm>
            <a:prstGeom prst="rect">
              <a:avLst/>
            </a:prstGeom>
            <a:noFill/>
            <a:ln/>
          </p:spPr>
          <p:txBody>
            <a:bodyPr wrap="none" lIns="0" tIns="0" rIns="0" bIns="0" rtlCol="0" anchor="t"/>
            <a:lstStyle/>
            <a:p>
              <a:pPr marL="0" indent="0" algn="r" rtl="1">
                <a:lnSpc>
                  <a:spcPct val="104000"/>
                </a:lnSpc>
                <a:buNone/>
              </a:pPr>
              <a:r>
                <a:rPr lang="ar-SA" altLang="en-US" sz="1600" b="1" dirty="0">
                  <a:solidFill>
                    <a:srgbClr val="FFFFFF"/>
                  </a:solidFill>
                  <a:latin typeface="Alexandria" pitchFamily="2" charset="-78"/>
                  <a:ea typeface="Alexandria Bold" pitchFamily="34" charset="-122"/>
                  <a:cs typeface="Alexandria" pitchFamily="2" charset="-78"/>
                </a:rPr>
                <a:t>الموقف</a:t>
              </a:r>
              <a:endParaRPr lang="ar-SA" sz="1600" dirty="0">
                <a:latin typeface="Alexandria" pitchFamily="2" charset="-78"/>
                <a:cs typeface="Alexandria" pitchFamily="2" charset="-78"/>
              </a:endParaRPr>
            </a:p>
          </p:txBody>
        </p:sp>
        <p:sp>
          <p:nvSpPr>
            <p:cNvPr id="6" name="Text 5">
              <a:extLst>
                <a:ext uri="{FF2B5EF4-FFF2-40B4-BE49-F238E27FC236}">
                  <a16:creationId xmlns:a16="http://schemas.microsoft.com/office/drawing/2014/main" id="{29125CF2-8255-A9F3-ED96-D4C19E055B73}"/>
                </a:ext>
              </a:extLst>
            </p:cNvPr>
            <p:cNvSpPr/>
            <p:nvPr/>
          </p:nvSpPr>
          <p:spPr>
            <a:xfrm>
              <a:off x="530796" y="2703016"/>
              <a:ext cx="4150726" cy="517610"/>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FFFFFF"/>
                  </a:solidFill>
                  <a:latin typeface="Alexandria" pitchFamily="2" charset="-78"/>
                  <a:ea typeface="Alexandria" pitchFamily="34" charset="-122"/>
                  <a:cs typeface="Alexandria" pitchFamily="2" charset="-78"/>
                </a:rPr>
                <a:t>أصدر مدير الموارد البشرية في إحدى الشركات قرارًا بتعديل ساعات الدوام الرسمي، وأرسل إشعارًا داخليًّا عبر البريد الإلكتروني الرسمي. في اليوم التالي، تأخّر نصف الموظفين ولم يعلموا بالتغيير.</a:t>
              </a:r>
              <a:endParaRPr lang="ar-SA" sz="1600" dirty="0">
                <a:latin typeface="Alexandria" pitchFamily="2" charset="-78"/>
                <a:cs typeface="Alexandria" pitchFamily="2" charset="-78"/>
              </a:endParaRPr>
            </a:p>
          </p:txBody>
        </p:sp>
      </p:grpSp>
      <p:grpSp>
        <p:nvGrpSpPr>
          <p:cNvPr id="12" name="Group 11">
            <a:extLst>
              <a:ext uri="{FF2B5EF4-FFF2-40B4-BE49-F238E27FC236}">
                <a16:creationId xmlns:a16="http://schemas.microsoft.com/office/drawing/2014/main" id="{24C527BA-C8AA-C2CE-0A15-DCEF7E0C53D3}"/>
              </a:ext>
            </a:extLst>
          </p:cNvPr>
          <p:cNvGrpSpPr/>
          <p:nvPr/>
        </p:nvGrpSpPr>
        <p:grpSpPr>
          <a:xfrm>
            <a:off x="664828" y="4148255"/>
            <a:ext cx="10631708" cy="1756900"/>
            <a:chOff x="4270846" y="2385194"/>
            <a:chExt cx="4381798" cy="1310060"/>
          </a:xfrm>
        </p:grpSpPr>
        <p:sp>
          <p:nvSpPr>
            <p:cNvPr id="8" name="Text 6"/>
            <p:cNvSpPr/>
            <p:nvPr/>
          </p:nvSpPr>
          <p:spPr>
            <a:xfrm>
              <a:off x="6644878" y="2385194"/>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التساؤل</a:t>
              </a:r>
              <a:endParaRPr kumimoji="0" lang="ar-SA" sz="1600" b="0" i="0" u="none" strike="noStrike" kern="0" cap="none" spc="0" normalizeH="0" baseline="0" noProof="0" dirty="0">
                <a:ln>
                  <a:noFill/>
                </a:ln>
                <a:solidFill>
                  <a:prstClr val="black"/>
                </a:solidFill>
                <a:effectLst/>
                <a:uLnTx/>
                <a:uFillTx/>
              </a:endParaRPr>
            </a:p>
          </p:txBody>
        </p:sp>
        <p:sp>
          <p:nvSpPr>
            <p:cNvPr id="9" name="Text 7"/>
            <p:cNvSpPr/>
            <p:nvPr/>
          </p:nvSpPr>
          <p:spPr>
            <a:xfrm>
              <a:off x="4270846" y="2703016"/>
              <a:ext cx="4381798"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أُرسلت الرسالة فعلًا، ولكن لماذا لم يستقبلها الموظفون بالشكل الصحيح؟</a:t>
              </a:r>
              <a:endParaRPr kumimoji="0" lang="ar-SA" sz="1600" b="0" i="0" u="none" strike="noStrike" kern="0" cap="none" spc="0" normalizeH="0" baseline="0" noProof="0" dirty="0">
                <a:ln>
                  <a:noFill/>
                </a:ln>
                <a:solidFill>
                  <a:prstClr val="black"/>
                </a:solidFill>
                <a:effectLst/>
                <a:uLnTx/>
                <a:uFillTx/>
              </a:endParaRPr>
            </a:p>
          </p:txBody>
        </p:sp>
        <p:sp>
          <p:nvSpPr>
            <p:cNvPr id="10" name="Text 8"/>
            <p:cNvSpPr/>
            <p:nvPr/>
          </p:nvSpPr>
          <p:spPr>
            <a:xfrm>
              <a:off x="4728046" y="3013100"/>
              <a:ext cx="3924598" cy="682154"/>
            </a:xfrm>
            <a:prstGeom prst="rect">
              <a:avLst/>
            </a:prstGeom>
            <a:noFill/>
            <a:ln/>
          </p:spPr>
          <p:txBody>
            <a:bodyPr wrap="square" lIns="0" tIns="0" rIns="0" bIns="0" rtlCol="0" anchor="t">
              <a:noAutofit/>
            </a:bodyPr>
            <a:lstStyle/>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هل المشكلة في القناة المختارة؟</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هل المشكلة في محتوى الرسالة؟</a:t>
              </a:r>
              <a:endParaRPr kumimoji="0" lang="ar-SA" sz="1600" b="0" i="0" u="none" strike="noStrike" kern="0" cap="none" spc="0" normalizeH="0" baseline="0" noProof="0" dirty="0">
                <a:ln>
                  <a:noFill/>
                </a:ln>
                <a:solidFill>
                  <a:prstClr val="black"/>
                </a:solidFill>
                <a:effectLst/>
                <a:uLnTx/>
                <a:uFillTx/>
              </a:endParaRPr>
            </a:p>
            <a:p>
              <a:pPr marL="342900" marR="0" lvl="0" indent="-3429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هل تدخّل تشويش ما في العملية؟</a:t>
              </a:r>
              <a:endParaRPr kumimoji="0" lang="ar-SA" sz="1600" b="0" i="0" u="none" strike="noStrike" kern="0" cap="none" spc="0" normalizeH="0" baseline="0" noProof="0" dirty="0">
                <a:ln>
                  <a:noFill/>
                </a:ln>
                <a:solidFill>
                  <a:prstClr val="black"/>
                </a:solidFill>
                <a:effectLst/>
                <a:uLnTx/>
                <a:uFillTx/>
              </a:endParaRPr>
            </a:p>
          </p:txBody>
        </p:sp>
      </p:grpSp>
      <p:sp>
        <p:nvSpPr>
          <p:cNvPr id="11" name="Text 2"/>
          <p:cNvSpPr/>
          <p:nvPr/>
        </p:nvSpPr>
        <p:spPr>
          <a:xfrm>
            <a:off x="2633682" y="3327906"/>
            <a:ext cx="6527155" cy="387548"/>
          </a:xfrm>
          <a:prstGeom prst="rect">
            <a:avLst/>
          </a:prstGeom>
          <a:noFill/>
          <a:ln/>
        </p:spPr>
        <p:txBody>
          <a:bodyPr wrap="none" lIns="0" tIns="0" rIns="0" bIns="0" rtlCol="0" anchor="t"/>
          <a:lstStyle/>
          <a:p>
            <a:pPr marL="0" indent="0" algn="r" rtl="1">
              <a:lnSpc>
                <a:spcPct val="104000"/>
              </a:lnSpc>
              <a:buNone/>
            </a:pPr>
            <a:r>
              <a:rPr lang="ar-SA" altLang="en-US" sz="2400" b="1" dirty="0">
                <a:solidFill>
                  <a:srgbClr val="FF0000"/>
                </a:solidFill>
                <a:latin typeface="Alexandria Bold" pitchFamily="34" charset="0"/>
                <a:ea typeface="Alexandria Bold" pitchFamily="34" charset="-122"/>
                <a:cs typeface="Alexandria Bold" pitchFamily="34" charset="-120"/>
              </a:rPr>
              <a:t>لماذا فشل الاتصال في الموقف السابق؟</a:t>
            </a:r>
            <a:endParaRPr lang="ar-SA" sz="24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22095"/>
    </mc:Choice>
    <mc:Fallback xmlns="">
      <p:transition spd="slow" advTm="1220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B836B-994C-5FE4-1149-720FA88A128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3AF2F74-C491-505F-4EDB-176D25A49892}"/>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29AAB0-CB3C-B888-7B52-A4E5EF68C505}"/>
              </a:ext>
            </a:extLst>
          </p:cNvPr>
          <p:cNvSpPr/>
          <p:nvPr/>
        </p:nvSpPr>
        <p:spPr>
          <a:xfrm>
            <a:off x="434898" y="1285191"/>
            <a:ext cx="10091914"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ECB6B6-F3A7-F11D-3DED-0FA72F5635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 2"/>
          <p:cNvSpPr/>
          <p:nvPr/>
        </p:nvSpPr>
        <p:spPr>
          <a:xfrm>
            <a:off x="3205786" y="739108"/>
            <a:ext cx="5081960" cy="32094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8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عناصر </a:t>
            </a:r>
            <a:r>
              <a:rPr kumimoji="0" lang="ar-SA" altLang="en-US" sz="28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الاتصال الأساسية</a:t>
            </a:r>
            <a:endParaRPr kumimoji="0" lang="ar-SA" sz="2800" b="0" i="0" u="none" strike="noStrike" kern="0" cap="none" spc="0" normalizeH="0" baseline="0" noProof="0" dirty="0">
              <a:ln>
                <a:noFill/>
              </a:ln>
              <a:solidFill>
                <a:prstClr val="black"/>
              </a:solidFill>
              <a:effectLst/>
              <a:uLnTx/>
              <a:uFillTx/>
            </a:endParaRPr>
          </a:p>
        </p:txBody>
      </p:sp>
      <p:sp>
        <p:nvSpPr>
          <p:cNvPr id="2" name="TextBox 1">
            <a:extLst>
              <a:ext uri="{FF2B5EF4-FFF2-40B4-BE49-F238E27FC236}">
                <a16:creationId xmlns:a16="http://schemas.microsoft.com/office/drawing/2014/main" id="{D68AF9F1-D255-F535-C50F-9A89FA18C395}"/>
              </a:ext>
            </a:extLst>
          </p:cNvPr>
          <p:cNvSpPr txBox="1"/>
          <p:nvPr/>
        </p:nvSpPr>
        <p:spPr>
          <a:xfrm>
            <a:off x="790748" y="1488215"/>
            <a:ext cx="9511991" cy="584775"/>
          </a:xfrm>
          <a:prstGeom prst="rect">
            <a:avLst/>
          </a:prstGeom>
          <a:noFill/>
        </p:spPr>
        <p:txBody>
          <a:bodyPr wrap="square" rtlCol="0">
            <a:spAutoFit/>
          </a:bodyPr>
          <a:lstStyle/>
          <a:p>
            <a:pPr algn="just" rtl="1"/>
            <a:r>
              <a:rPr lang="ar-EG" sz="1600">
                <a:latin typeface="Alexandria" pitchFamily="2" charset="-78"/>
                <a:cs typeface="Alexandria" pitchFamily="2" charset="-78"/>
              </a:rPr>
              <a:t>تتكوّن عملية الاتصال من سبعة عناصر رئيسية، يُؤدي كل منها دورًا محوريًّا؛ وغياب أي منها أو خلله يُضعف الاتصال أو يُخفقه تمامًا.</a:t>
            </a:r>
          </a:p>
        </p:txBody>
      </p:sp>
      <p:pic>
        <p:nvPicPr>
          <p:cNvPr id="6" name="Image 0" descr="preencoded.png"/>
          <p:cNvPicPr>
            <a:picLocks noChangeAspect="1"/>
          </p:cNvPicPr>
          <p:nvPr/>
        </p:nvPicPr>
        <p:blipFill>
          <a:blip r:embed="rId3"/>
          <a:stretch>
            <a:fillRect/>
          </a:stretch>
        </p:blipFill>
        <p:spPr>
          <a:xfrm>
            <a:off x="2485572" y="2276014"/>
            <a:ext cx="6845541" cy="38207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95110976"/>
      </p:ext>
    </p:extLst>
  </p:cSld>
  <p:clrMapOvr>
    <a:masterClrMapping/>
  </p:clrMapOvr>
  <mc:AlternateContent xmlns:mc="http://schemas.openxmlformats.org/markup-compatibility/2006" xmlns:p14="http://schemas.microsoft.com/office/powerpoint/2010/main">
    <mc:Choice Requires="p14">
      <p:transition spd="slow" p14:dur="2000" advTm="112892"/>
    </mc:Choice>
    <mc:Fallback xmlns="">
      <p:transition spd="slow" advTm="1128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70A80-3260-122F-6C35-F8499C0ABB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D64A3-ECC8-367E-0617-7A5602987D59}"/>
              </a:ext>
            </a:extLst>
          </p:cNvPr>
          <p:cNvSpPr/>
          <p:nvPr/>
        </p:nvSpPr>
        <p:spPr>
          <a:xfrm>
            <a:off x="425604" y="1434101"/>
            <a:ext cx="11340791" cy="5154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54D386-D457-C3C6-4602-47E80A3C3BEA}"/>
              </a:ext>
            </a:extLst>
          </p:cNvPr>
          <p:cNvSpPr txBox="1"/>
          <p:nvPr/>
        </p:nvSpPr>
        <p:spPr>
          <a:xfrm>
            <a:off x="3724507" y="413426"/>
            <a:ext cx="4865163" cy="523220"/>
          </a:xfrm>
          <a:prstGeom prst="rect">
            <a:avLst/>
          </a:prstGeom>
          <a:noFill/>
        </p:spPr>
        <p:txBody>
          <a:bodyPr wrap="square" rtlCol="0">
            <a:spAutoFit/>
          </a:bodyPr>
          <a:lstStyle/>
          <a:p>
            <a:pPr algn="ctr"/>
            <a:r>
              <a:rPr lang="ar-EG" sz="2800" b="1">
                <a:latin typeface="Alexandria" charset="0"/>
                <a:cs typeface="Alexandria" charset="0"/>
              </a:rPr>
              <a:t>المرسل: تعريفه ودوره</a:t>
            </a:r>
          </a:p>
        </p:txBody>
      </p:sp>
      <p:sp>
        <p:nvSpPr>
          <p:cNvPr id="5" name="Rectangle 4">
            <a:extLst>
              <a:ext uri="{FF2B5EF4-FFF2-40B4-BE49-F238E27FC236}">
                <a16:creationId xmlns:a16="http://schemas.microsoft.com/office/drawing/2014/main" id="{9CCD23CA-6FA2-5498-ABE1-8C9E7AB9F45F}"/>
              </a:ext>
            </a:extLst>
          </p:cNvPr>
          <p:cNvSpPr/>
          <p:nvPr/>
        </p:nvSpPr>
        <p:spPr>
          <a:xfrm>
            <a:off x="888999" y="5556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E77BBC-1877-D5C3-8B01-9C2EB7129288}"/>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0FF75B-C452-FD44-6EE5-F3344785C3E5}"/>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E3529D1-87AB-D119-4872-958972647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399B7CFD-29A5-4D9B-77A7-2F8BD4C6A56E}"/>
              </a:ext>
            </a:extLst>
          </p:cNvPr>
          <p:cNvGrpSpPr/>
          <p:nvPr/>
        </p:nvGrpSpPr>
        <p:grpSpPr>
          <a:xfrm>
            <a:off x="4476541" y="4793425"/>
            <a:ext cx="6789989" cy="1607640"/>
            <a:chOff x="6442546" y="1698129"/>
            <a:chExt cx="2210098" cy="1440284"/>
          </a:xfrm>
        </p:grpSpPr>
        <p:sp>
          <p:nvSpPr>
            <p:cNvPr id="4" name="Text 4"/>
            <p:cNvSpPr/>
            <p:nvPr/>
          </p:nvSpPr>
          <p:spPr>
            <a:xfrm>
              <a:off x="6448351" y="1698129"/>
              <a:ext cx="220429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دوره في عملية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6442546" y="2015951"/>
              <a:ext cx="2210098" cy="1122462"/>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هدف الرسالة بوضوح</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تشفير الفكرة في شكل قابل للنقل</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اختيار القناة الأنسب لإيصال الرسالة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مراعاة خصائص المستقبل عند صياغة الرسالة</a:t>
              </a:r>
              <a:endParaRPr kumimoji="0" lang="ar-SA" sz="1600" b="0" i="0" u="none" strike="noStrike" kern="0" cap="none" spc="0" normalizeH="0" baseline="0" noProof="0" dirty="0">
                <a:ln>
                  <a:noFill/>
                </a:ln>
                <a:solidFill>
                  <a:prstClr val="black"/>
                </a:solidFill>
                <a:effectLst/>
                <a:uLnTx/>
                <a:uFillTx/>
              </a:endParaRPr>
            </a:p>
          </p:txBody>
        </p:sp>
      </p:grpSp>
      <p:grpSp>
        <p:nvGrpSpPr>
          <p:cNvPr id="13" name="Group 12">
            <a:extLst>
              <a:ext uri="{FF2B5EF4-FFF2-40B4-BE49-F238E27FC236}">
                <a16:creationId xmlns:a16="http://schemas.microsoft.com/office/drawing/2014/main" id="{82B914F8-7B4D-EF8B-603B-AF5A319F5C3A}"/>
              </a:ext>
            </a:extLst>
          </p:cNvPr>
          <p:cNvGrpSpPr/>
          <p:nvPr/>
        </p:nvGrpSpPr>
        <p:grpSpPr>
          <a:xfrm>
            <a:off x="3133350" y="1683832"/>
            <a:ext cx="8297096" cy="2921621"/>
            <a:chOff x="3835822" y="1574155"/>
            <a:chExt cx="2388691" cy="1607641"/>
          </a:xfrm>
        </p:grpSpPr>
        <p:sp>
          <p:nvSpPr>
            <p:cNvPr id="9" name="Shape 1"/>
            <p:cNvSpPr/>
            <p:nvPr/>
          </p:nvSpPr>
          <p:spPr>
            <a:xfrm>
              <a:off x="3835822" y="1574155"/>
              <a:ext cx="2388691" cy="1607641"/>
            </a:xfrm>
            <a:prstGeom prst="roundRect">
              <a:avLst>
                <a:gd name="adj" fmla="val 5556"/>
              </a:avLst>
            </a:prstGeom>
            <a:solidFill>
              <a:srgbClr val="3257B8"/>
            </a:solidFill>
            <a:ln/>
          </p:spPr>
          <p:txBody>
            <a:bodyPr/>
            <a:lstStyle/>
            <a:p>
              <a:endParaRPr lang="en-US" sz="1600">
                <a:latin typeface="Alexandria" pitchFamily="2" charset="-78"/>
                <a:cs typeface="Alexandria" pitchFamily="2" charset="-78"/>
              </a:endParaRPr>
            </a:p>
          </p:txBody>
        </p:sp>
        <p:sp>
          <p:nvSpPr>
            <p:cNvPr id="11" name="Text 2"/>
            <p:cNvSpPr/>
            <p:nvPr/>
          </p:nvSpPr>
          <p:spPr>
            <a:xfrm>
              <a:off x="4092773" y="1698129"/>
              <a:ext cx="2007766" cy="193849"/>
            </a:xfrm>
            <a:prstGeom prst="rect">
              <a:avLst/>
            </a:prstGeom>
            <a:noFill/>
            <a:ln/>
          </p:spPr>
          <p:txBody>
            <a:bodyPr wrap="none" lIns="0" tIns="0" rIns="0" bIns="0" rtlCol="0" anchor="t"/>
            <a:lstStyle/>
            <a:p>
              <a:pPr marL="0" indent="0" algn="r" rtl="1">
                <a:lnSpc>
                  <a:spcPct val="104000"/>
                </a:lnSpc>
                <a:buNone/>
              </a:pPr>
              <a:r>
                <a:rPr lang="ar-SA" altLang="en-US" sz="1600" b="1" dirty="0">
                  <a:solidFill>
                    <a:srgbClr val="FFFFFF"/>
                  </a:solidFill>
                  <a:latin typeface="Alexandria" pitchFamily="2" charset="-78"/>
                  <a:ea typeface="Alexandria Bold" pitchFamily="34" charset="-122"/>
                  <a:cs typeface="Alexandria" pitchFamily="2" charset="-78"/>
                </a:rPr>
                <a:t>التعريف</a:t>
              </a:r>
              <a:endParaRPr lang="ar-SA" sz="1600" dirty="0">
                <a:latin typeface="Alexandria" pitchFamily="2" charset="-78"/>
                <a:cs typeface="Alexandria" pitchFamily="2" charset="-78"/>
              </a:endParaRPr>
            </a:p>
          </p:txBody>
        </p:sp>
        <p:sp>
          <p:nvSpPr>
            <p:cNvPr id="14" name="Text 3"/>
            <p:cNvSpPr/>
            <p:nvPr/>
          </p:nvSpPr>
          <p:spPr>
            <a:xfrm>
              <a:off x="3878041" y="1891978"/>
              <a:ext cx="2323871" cy="719360"/>
            </a:xfrm>
            <a:prstGeom prst="rect">
              <a:avLst/>
            </a:prstGeom>
            <a:noFill/>
            <a:ln/>
          </p:spPr>
          <p:txBody>
            <a:bodyPr wrap="square" lIns="0" tIns="0" rIns="0" bIns="0" rtlCol="0" anchor="t">
              <a:noAutofit/>
            </a:bodyPr>
            <a:lstStyle/>
            <a:p>
              <a:pPr marL="285750" indent="-285750" algn="r" rtl="1">
                <a:lnSpc>
                  <a:spcPct val="133000"/>
                </a:lnSpc>
                <a:buFont typeface="Wingdings" panose="05000000000000000000" pitchFamily="2" charset="2"/>
                <a:buChar char="q"/>
              </a:pPr>
              <a:r>
                <a:rPr lang="ar-SA" altLang="en-US" sz="1600" dirty="0">
                  <a:solidFill>
                    <a:srgbClr val="FFFFFF"/>
                  </a:solidFill>
                  <a:latin typeface="Alexandria" pitchFamily="2" charset="-78"/>
                  <a:ea typeface="Alexandria" pitchFamily="34" charset="-122"/>
                  <a:cs typeface="Alexandria" pitchFamily="2" charset="-78"/>
                </a:rPr>
                <a:t>المرسل هو الطرف الذي يبدأ عملية الاتصال، إذ يمتلك فكرة أو معلومة يريد نقلها إلى طرف آخر داخل </a:t>
              </a:r>
              <a:r>
                <a:rPr lang="ar-SA" altLang="en-US" sz="1600">
                  <a:solidFill>
                    <a:srgbClr val="FFFFFF"/>
                  </a:solidFill>
                  <a:latin typeface="Alexandria" pitchFamily="2" charset="-78"/>
                  <a:ea typeface="Alexandria" pitchFamily="34" charset="-122"/>
                  <a:cs typeface="Alexandria" pitchFamily="2" charset="-78"/>
                </a:rPr>
                <a:t>المؤسسة.</a:t>
              </a:r>
              <a:endParaRPr lang="ar-EG" altLang="en-US" sz="1600">
                <a:solidFill>
                  <a:srgbClr val="FFFFFF"/>
                </a:solidFill>
                <a:latin typeface="Alexandria" pitchFamily="2" charset="-78"/>
                <a:ea typeface="Alexandria" pitchFamily="34" charset="-122"/>
                <a:cs typeface="Alexandria" pitchFamily="2" charset="-78"/>
              </a:endParaRPr>
            </a:p>
            <a:p>
              <a:pPr marL="285750" indent="-285750" algn="just" rtl="1">
                <a:lnSpc>
                  <a:spcPct val="133000"/>
                </a:lnSpc>
                <a:buFont typeface="Wingdings" panose="05000000000000000000" pitchFamily="2" charset="2"/>
                <a:buChar char="q"/>
              </a:pPr>
              <a:r>
                <a:rPr lang="ar-EG" altLang="en-US" sz="1600">
                  <a:solidFill>
                    <a:srgbClr val="FFFFFF"/>
                  </a:solidFill>
                  <a:latin typeface="Alexandria" pitchFamily="2" charset="-78"/>
                  <a:ea typeface="Alexandria" pitchFamily="34" charset="-122"/>
                  <a:cs typeface="Alexandria" pitchFamily="2" charset="-78"/>
                </a:rPr>
                <a:t>يُمثِّل الشخص الذي يرسل الرسالة بقصد تبادل المعلومات والأفكار، أو الشخص أو الجهة التي تبدأ بإرسال الرسالة، لذلك فإن فهم دور المرسل وقدرته على صياغة الرسائل بوضوح يسهم في تقليل سوء الفهم والتأكد من أن المٌستقبل يفهم الرسالة مفهومة بطريقة صحيحة.</a:t>
              </a:r>
            </a:p>
            <a:p>
              <a:pPr marL="285750" indent="-285750" algn="r" rtl="1">
                <a:lnSpc>
                  <a:spcPct val="133000"/>
                </a:lnSpc>
                <a:buFont typeface="Wingdings" panose="05000000000000000000" pitchFamily="2" charset="2"/>
                <a:buChar char="q"/>
              </a:pPr>
              <a:endParaRPr lang="ar-SA" sz="1600" dirty="0">
                <a:latin typeface="Alexandria" pitchFamily="2" charset="-78"/>
                <a:cs typeface="Alexandria" pitchFamily="2" charset="-78"/>
              </a:endParaRPr>
            </a:p>
          </p:txBody>
        </p:sp>
      </p:grpSp>
      <p:pic>
        <p:nvPicPr>
          <p:cNvPr id="16" name="Picture 15">
            <a:extLst>
              <a:ext uri="{FF2B5EF4-FFF2-40B4-BE49-F238E27FC236}">
                <a16:creationId xmlns:a16="http://schemas.microsoft.com/office/drawing/2014/main" id="{10CA3E4F-0EFB-6F1C-C08F-52AEB69DFC98}"/>
              </a:ext>
            </a:extLst>
          </p:cNvPr>
          <p:cNvPicPr>
            <a:picLocks noChangeAspect="1"/>
          </p:cNvPicPr>
          <p:nvPr/>
        </p:nvPicPr>
        <p:blipFill>
          <a:blip r:embed="rId3"/>
          <a:stretch>
            <a:fillRect/>
          </a:stretch>
        </p:blipFill>
        <p:spPr>
          <a:xfrm>
            <a:off x="840059" y="1729479"/>
            <a:ext cx="2061233" cy="3090019"/>
          </a:xfrm>
          <a:prstGeom prst="rect">
            <a:avLst/>
          </a:prstGeom>
          <a:ln>
            <a:noFill/>
          </a:ln>
          <a:effectLst>
            <a:outerShdw blurRad="292100" dist="139700" dir="2700000" algn="tl" rotWithShape="0">
              <a:srgbClr val="333333">
                <a:alpha val="65000"/>
              </a:srgbClr>
            </a:outerShdw>
          </a:effectLst>
        </p:spPr>
      </p:pic>
      <p:grpSp>
        <p:nvGrpSpPr>
          <p:cNvPr id="17" name="Group 16">
            <a:extLst>
              <a:ext uri="{FF2B5EF4-FFF2-40B4-BE49-F238E27FC236}">
                <a16:creationId xmlns:a16="http://schemas.microsoft.com/office/drawing/2014/main" id="{6337F3E6-E15E-71BA-3494-5E89842E6ADC}"/>
              </a:ext>
            </a:extLst>
          </p:cNvPr>
          <p:cNvGrpSpPr/>
          <p:nvPr/>
        </p:nvGrpSpPr>
        <p:grpSpPr>
          <a:xfrm>
            <a:off x="704532" y="5007470"/>
            <a:ext cx="4670355" cy="1520130"/>
            <a:chOff x="3925119" y="3321323"/>
            <a:chExt cx="4722763" cy="682079"/>
          </a:xfrm>
        </p:grpSpPr>
        <p:sp>
          <p:nvSpPr>
            <p:cNvPr id="18" name="Shape 6"/>
            <p:cNvSpPr/>
            <p:nvPr/>
          </p:nvSpPr>
          <p:spPr>
            <a:xfrm>
              <a:off x="3925119" y="3321323"/>
              <a:ext cx="4722763" cy="682079"/>
            </a:xfrm>
            <a:prstGeom prst="roundRect">
              <a:avLst>
                <a:gd name="adj" fmla="val 7638"/>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9" name="Image 1" descr="preencoded.png"/>
            <p:cNvPicPr>
              <a:picLocks noChangeAspect="1"/>
            </p:cNvPicPr>
            <p:nvPr/>
          </p:nvPicPr>
          <p:blipFill>
            <a:blip r:embed="rId4"/>
            <a:stretch>
              <a:fillRect/>
            </a:stretch>
          </p:blipFill>
          <p:spPr>
            <a:xfrm>
              <a:off x="8368903" y="3501107"/>
              <a:ext cx="155004" cy="123974"/>
            </a:xfrm>
            <a:prstGeom prst="rect">
              <a:avLst/>
            </a:prstGeom>
          </p:spPr>
        </p:pic>
        <p:sp>
          <p:nvSpPr>
            <p:cNvPr id="20" name="Text 7"/>
            <p:cNvSpPr/>
            <p:nvPr/>
          </p:nvSpPr>
          <p:spPr>
            <a:xfrm>
              <a:off x="4049092" y="3463900"/>
              <a:ext cx="4195837"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مدير الشؤون الأكاديمية في الجامعة حين يُرسل تعميمًا لأعضاء هيئة التدريس بشأن توثيق الدرجات.</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410707116"/>
      </p:ext>
    </p:extLst>
  </p:cSld>
  <p:clrMapOvr>
    <a:masterClrMapping/>
  </p:clrMapOvr>
  <mc:AlternateContent xmlns:mc="http://schemas.openxmlformats.org/markup-compatibility/2006" xmlns:p14="http://schemas.microsoft.com/office/powerpoint/2010/main">
    <mc:Choice Requires="p14">
      <p:transition p14:dur="10" advTm="279225"/>
    </mc:Choice>
    <mc:Fallback xmlns="">
      <p:transition advTm="2792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5D475-A0D6-92F3-FF0F-9768F4460F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FE10D-A3D9-94CB-A475-E54BC1BE8CAC}"/>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AC58C5-9D99-E497-0C03-57A5985BC3F2}"/>
              </a:ext>
            </a:extLst>
          </p:cNvPr>
          <p:cNvSpPr txBox="1"/>
          <p:nvPr/>
        </p:nvSpPr>
        <p:spPr>
          <a:xfrm>
            <a:off x="2512571" y="533281"/>
            <a:ext cx="7060859" cy="523220"/>
          </a:xfrm>
          <a:prstGeom prst="rect">
            <a:avLst/>
          </a:prstGeom>
          <a:noFill/>
        </p:spPr>
        <p:txBody>
          <a:bodyPr wrap="square" rtlCol="0">
            <a:spAutoFit/>
          </a:bodyPr>
          <a:lstStyle/>
          <a:p>
            <a:pPr algn="ctr"/>
            <a:r>
              <a:rPr lang="ar-EG" sz="2800" b="1">
                <a:latin typeface="Alexandria" charset="0"/>
                <a:cs typeface="Alexandria" charset="0"/>
              </a:rPr>
              <a:t>خصائص المرسل الفعّال في بيئة العمل</a:t>
            </a:r>
          </a:p>
        </p:txBody>
      </p:sp>
      <p:sp>
        <p:nvSpPr>
          <p:cNvPr id="5" name="Rectangle 4">
            <a:extLst>
              <a:ext uri="{FF2B5EF4-FFF2-40B4-BE49-F238E27FC236}">
                <a16:creationId xmlns:a16="http://schemas.microsoft.com/office/drawing/2014/main" id="{4E5451DE-5DAF-6AF3-4214-4D13798E31F9}"/>
              </a:ext>
            </a:extLst>
          </p:cNvPr>
          <p:cNvSpPr/>
          <p:nvPr/>
        </p:nvSpPr>
        <p:spPr>
          <a:xfrm>
            <a:off x="888999" y="5556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91B7F5-92B9-7CAE-FE33-BF05E51BD76A}"/>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3FE9FF-D396-F77E-64B2-13F3EF4E19B5}"/>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09492DF-9C49-57F0-A883-B2EB813B16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824D2AE5-DF0E-4554-45A5-38AA7F0BF346}"/>
              </a:ext>
            </a:extLst>
          </p:cNvPr>
          <p:cNvGrpSpPr/>
          <p:nvPr/>
        </p:nvGrpSpPr>
        <p:grpSpPr>
          <a:xfrm>
            <a:off x="4931115" y="1971724"/>
            <a:ext cx="6008533" cy="913209"/>
            <a:chOff x="3959796" y="1698129"/>
            <a:chExt cx="2140744" cy="913209"/>
          </a:xfrm>
        </p:grpSpPr>
        <p:sp>
          <p:nvSpPr>
            <p:cNvPr id="11" name="Text 2">
              <a:extLst>
                <a:ext uri="{FF2B5EF4-FFF2-40B4-BE49-F238E27FC236}">
                  <a16:creationId xmlns:a16="http://schemas.microsoft.com/office/drawing/2014/main" id="{09E57B85-2284-97FE-906F-0FC685D8223E}"/>
                </a:ext>
              </a:extLst>
            </p:cNvPr>
            <p:cNvSpPr/>
            <p:nvPr/>
          </p:nvSpPr>
          <p:spPr>
            <a:xfrm>
              <a:off x="4092773" y="1698129"/>
              <a:ext cx="2007766" cy="193849"/>
            </a:xfrm>
            <a:prstGeom prst="rect">
              <a:avLst/>
            </a:prstGeom>
            <a:noFill/>
            <a:ln/>
          </p:spPr>
          <p:txBody>
            <a:bodyPr wrap="none" lIns="0" tIns="0" rIns="0" bIns="0" rtlCol="0" anchor="t"/>
            <a:lstStyle/>
            <a:p>
              <a:pPr marL="0" indent="0" algn="r" rtl="1">
                <a:lnSpc>
                  <a:spcPct val="104000"/>
                </a:lnSpc>
                <a:buNone/>
              </a:pPr>
              <a:r>
                <a:rPr lang="ar-SA" altLang="en-US" sz="1600" b="1" dirty="0">
                  <a:solidFill>
                    <a:srgbClr val="FFFFFF"/>
                  </a:solidFill>
                  <a:latin typeface="Alexandria" pitchFamily="2" charset="-78"/>
                  <a:ea typeface="Alexandria Bold" pitchFamily="34" charset="-122"/>
                  <a:cs typeface="Alexandria" pitchFamily="2" charset="-78"/>
                </a:rPr>
                <a:t>التعريف</a:t>
              </a:r>
              <a:endParaRPr lang="ar-SA" sz="1600" dirty="0">
                <a:latin typeface="Alexandria" pitchFamily="2" charset="-78"/>
                <a:cs typeface="Alexandria" pitchFamily="2" charset="-78"/>
              </a:endParaRPr>
            </a:p>
          </p:txBody>
        </p:sp>
        <p:sp>
          <p:nvSpPr>
            <p:cNvPr id="14" name="Text 3">
              <a:extLst>
                <a:ext uri="{FF2B5EF4-FFF2-40B4-BE49-F238E27FC236}">
                  <a16:creationId xmlns:a16="http://schemas.microsoft.com/office/drawing/2014/main" id="{EB22C5A5-93A5-E1BE-672D-E17B2DB417B8}"/>
                </a:ext>
              </a:extLst>
            </p:cNvPr>
            <p:cNvSpPr/>
            <p:nvPr/>
          </p:nvSpPr>
          <p:spPr>
            <a:xfrm>
              <a:off x="3959796" y="2015951"/>
              <a:ext cx="2140744" cy="595387"/>
            </a:xfrm>
            <a:prstGeom prst="rect">
              <a:avLst/>
            </a:prstGeom>
            <a:noFill/>
            <a:ln/>
          </p:spPr>
          <p:txBody>
            <a:bodyPr wrap="square" lIns="0" tIns="0" rIns="0" bIns="0" rtlCol="0" anchor="t">
              <a:noAutofit/>
            </a:bodyPr>
            <a:lstStyle/>
            <a:p>
              <a:pPr marL="0" indent="0" algn="r" rtl="1">
                <a:lnSpc>
                  <a:spcPct val="133000"/>
                </a:lnSpc>
                <a:buNone/>
              </a:pPr>
              <a:r>
                <a:rPr lang="ar-SA" altLang="en-US" sz="1600" dirty="0">
                  <a:solidFill>
                    <a:srgbClr val="FFFFFF"/>
                  </a:solidFill>
                  <a:latin typeface="Alexandria" pitchFamily="2" charset="-78"/>
                  <a:ea typeface="Alexandria" pitchFamily="34" charset="-122"/>
                  <a:cs typeface="Alexandria" pitchFamily="2" charset="-78"/>
                </a:rPr>
                <a:t>المرسل هو الطرف الذي يبدأ عملية الاتصال، إذ يمتلك فكرة أو معلومة يريد نقلها إلى طرف آخر داخل المؤسسة.</a:t>
              </a:r>
              <a:endParaRPr lang="ar-SA" sz="1600" dirty="0">
                <a:latin typeface="Alexandria" pitchFamily="2" charset="-78"/>
                <a:cs typeface="Alexandria" pitchFamily="2" charset="-78"/>
              </a:endParaRPr>
            </a:p>
          </p:txBody>
        </p:sp>
      </p:grpSp>
      <p:grpSp>
        <p:nvGrpSpPr>
          <p:cNvPr id="15" name="Group 14">
            <a:extLst>
              <a:ext uri="{FF2B5EF4-FFF2-40B4-BE49-F238E27FC236}">
                <a16:creationId xmlns:a16="http://schemas.microsoft.com/office/drawing/2014/main" id="{D91FB96F-B2BD-BBD4-9DBE-5F053B3E40A5}"/>
              </a:ext>
            </a:extLst>
          </p:cNvPr>
          <p:cNvGrpSpPr/>
          <p:nvPr/>
        </p:nvGrpSpPr>
        <p:grpSpPr>
          <a:xfrm>
            <a:off x="568712" y="2165573"/>
            <a:ext cx="10917044" cy="2970763"/>
            <a:chOff x="496119" y="2100337"/>
            <a:chExt cx="8151762" cy="1578397"/>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2100337"/>
              <a:ext cx="310083" cy="310083"/>
            </a:xfrm>
            <a:prstGeom prst="rect">
              <a:avLst/>
            </a:prstGeom>
          </p:spPr>
        </p:pic>
        <p:sp>
          <p:nvSpPr>
            <p:cNvPr id="17" name="Text 1"/>
            <p:cNvSpPr/>
            <p:nvPr/>
          </p:nvSpPr>
          <p:spPr>
            <a:xfrm>
              <a:off x="6632228" y="2100337"/>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الوضوح اللغوي</a:t>
              </a:r>
              <a:endParaRPr kumimoji="0" lang="ar-SA" sz="1600" b="0" i="0" u="none" strike="noStrike" kern="0" cap="none" spc="0" normalizeH="0" baseline="0" noProof="0" dirty="0">
                <a:ln>
                  <a:noFill/>
                </a:ln>
                <a:solidFill>
                  <a:prstClr val="black"/>
                </a:solidFill>
                <a:effectLst/>
                <a:uLnTx/>
                <a:uFillTx/>
              </a:endParaRPr>
            </a:p>
          </p:txBody>
        </p:sp>
        <p:sp>
          <p:nvSpPr>
            <p:cNvPr id="18" name="Text 2"/>
            <p:cNvSpPr/>
            <p:nvPr/>
          </p:nvSpPr>
          <p:spPr>
            <a:xfrm>
              <a:off x="4649539" y="2368600"/>
              <a:ext cx="353325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يستخدم لغة مفهومة ومناسبة لمستوى المستقبل، ويتجنّب الغموض والمصطلحات المبهمة.</a:t>
              </a:r>
              <a:endParaRPr kumimoji="0" lang="ar-SA" sz="1600" b="0" i="0" u="none" strike="noStrike" kern="0" cap="none" spc="0" normalizeH="0" baseline="0" noProof="0" dirty="0">
                <a:ln>
                  <a:noFill/>
                </a:ln>
                <a:solidFill>
                  <a:prstClr val="black"/>
                </a:solidFill>
                <a:effectLst/>
                <a:uLnTx/>
                <a:uFillTx/>
              </a:endParaRPr>
            </a:p>
          </p:txBody>
        </p:sp>
        <p:pic>
          <p:nvPicPr>
            <p:cNvPr id="19"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2100337"/>
              <a:ext cx="310083" cy="310083"/>
            </a:xfrm>
            <a:prstGeom prst="rect">
              <a:avLst/>
            </a:prstGeom>
          </p:spPr>
        </p:pic>
        <p:sp>
          <p:nvSpPr>
            <p:cNvPr id="20" name="Text 3"/>
            <p:cNvSpPr/>
            <p:nvPr/>
          </p:nvSpPr>
          <p:spPr>
            <a:xfrm>
              <a:off x="2478881" y="2100337"/>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تحديد الهدف</a:t>
              </a:r>
              <a:endParaRPr kumimoji="0" lang="ar-SA" sz="1600" b="0" i="0" u="none" strike="noStrike" kern="0" cap="none" spc="0" normalizeH="0" baseline="0" noProof="0" dirty="0">
                <a:ln>
                  <a:noFill/>
                </a:ln>
                <a:solidFill>
                  <a:prstClr val="black"/>
                </a:solidFill>
                <a:effectLst/>
                <a:uLnTx/>
                <a:uFillTx/>
              </a:endParaRPr>
            </a:p>
          </p:txBody>
        </p:sp>
        <p:sp>
          <p:nvSpPr>
            <p:cNvPr id="21" name="Text 4"/>
            <p:cNvSpPr/>
            <p:nvPr/>
          </p:nvSpPr>
          <p:spPr>
            <a:xfrm>
              <a:off x="496119" y="2368600"/>
              <a:ext cx="353332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يعرف ماذا يريد أن يُحقق من الرسالة: إبلاغ، إقناع، توجيه، أو طلب تنفيذ مهمة.</a:t>
              </a:r>
              <a:endParaRPr kumimoji="0" lang="ar-SA" sz="1600" b="0" i="0" u="none" strike="noStrike" kern="0" cap="none" spc="0" normalizeH="0" baseline="0" noProof="0" dirty="0">
                <a:ln>
                  <a:noFill/>
                </a:ln>
                <a:solidFill>
                  <a:prstClr val="black"/>
                </a:solidFill>
                <a:effectLst/>
                <a:uLnTx/>
                <a:uFillTx/>
              </a:endParaRPr>
            </a:p>
          </p:txBody>
        </p:sp>
        <p:pic>
          <p:nvPicPr>
            <p:cNvPr id="22"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013546"/>
              <a:ext cx="310083" cy="310083"/>
            </a:xfrm>
            <a:prstGeom prst="rect">
              <a:avLst/>
            </a:prstGeom>
          </p:spPr>
        </p:pic>
        <p:sp>
          <p:nvSpPr>
            <p:cNvPr id="23" name="Text 5"/>
            <p:cNvSpPr/>
            <p:nvPr/>
          </p:nvSpPr>
          <p:spPr>
            <a:xfrm>
              <a:off x="6632228" y="301354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معرفة المستقبل</a:t>
              </a:r>
              <a:endParaRPr kumimoji="0" lang="ar-SA" sz="1600" b="0" i="0" u="none" strike="noStrike" kern="0" cap="none" spc="0" normalizeH="0" baseline="0" noProof="0" dirty="0">
                <a:ln>
                  <a:noFill/>
                </a:ln>
                <a:solidFill>
                  <a:prstClr val="black"/>
                </a:solidFill>
                <a:effectLst/>
                <a:uLnTx/>
                <a:uFillTx/>
              </a:endParaRPr>
            </a:p>
          </p:txBody>
        </p:sp>
        <p:sp>
          <p:nvSpPr>
            <p:cNvPr id="24" name="Text 6"/>
            <p:cNvSpPr/>
            <p:nvPr/>
          </p:nvSpPr>
          <p:spPr>
            <a:xfrm>
              <a:off x="4649539" y="3281809"/>
              <a:ext cx="353325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يدرك خلفية المستقبل ومستوى معرفته واهتماماته ليُكيّف الرسالة وفق ذلك.</a:t>
              </a:r>
              <a:endParaRPr kumimoji="0" lang="ar-SA" sz="1600" b="0" i="0" u="none" strike="noStrike" kern="0" cap="none" spc="0" normalizeH="0" baseline="0" noProof="0" dirty="0">
                <a:ln>
                  <a:noFill/>
                </a:ln>
                <a:solidFill>
                  <a:prstClr val="black"/>
                </a:solidFill>
                <a:effectLst/>
                <a:uLnTx/>
                <a:uFillTx/>
              </a:endParaRPr>
            </a:p>
          </p:txBody>
        </p:sp>
        <p:pic>
          <p:nvPicPr>
            <p:cNvPr id="26"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013546"/>
              <a:ext cx="310083" cy="310083"/>
            </a:xfrm>
            <a:prstGeom prst="rect">
              <a:avLst/>
            </a:prstGeom>
          </p:spPr>
        </p:pic>
        <p:sp>
          <p:nvSpPr>
            <p:cNvPr id="27" name="Text 7"/>
            <p:cNvSpPr/>
            <p:nvPr/>
          </p:nvSpPr>
          <p:spPr>
            <a:xfrm>
              <a:off x="2478881" y="301354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التوقيت المناسب</a:t>
              </a:r>
              <a:endParaRPr kumimoji="0" lang="ar-SA" sz="1600" b="0" i="0" u="none" strike="noStrike" kern="0" cap="none" spc="0" normalizeH="0" baseline="0" noProof="0" dirty="0">
                <a:ln>
                  <a:noFill/>
                </a:ln>
                <a:solidFill>
                  <a:prstClr val="black"/>
                </a:solidFill>
                <a:effectLst/>
                <a:uLnTx/>
                <a:uFillTx/>
              </a:endParaRPr>
            </a:p>
          </p:txBody>
        </p:sp>
        <p:sp>
          <p:nvSpPr>
            <p:cNvPr id="28" name="Text 8"/>
            <p:cNvSpPr/>
            <p:nvPr/>
          </p:nvSpPr>
          <p:spPr>
            <a:xfrm>
              <a:off x="496119" y="3281809"/>
              <a:ext cx="353332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يختار الوقت المناسب لإرسال رسالته بما يضمن تلقّيها والاهتمام بها.</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220041699"/>
      </p:ext>
    </p:extLst>
  </p:cSld>
  <p:clrMapOvr>
    <a:masterClrMapping/>
  </p:clrMapOvr>
  <mc:AlternateContent xmlns:mc="http://schemas.openxmlformats.org/markup-compatibility/2006" xmlns:p14="http://schemas.microsoft.com/office/powerpoint/2010/main">
    <mc:Choice Requires="p14">
      <p:transition p14:dur="10" advTm="233047"/>
    </mc:Choice>
    <mc:Fallback xmlns="">
      <p:transition advTm="23304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C6B4-15B6-3CE7-7CC1-4547F2801E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0159F6-C631-EE5D-B809-A1C9C84B272E}"/>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44B564-F5F5-031D-7377-695092C0C411}"/>
              </a:ext>
            </a:extLst>
          </p:cNvPr>
          <p:cNvSpPr txBox="1"/>
          <p:nvPr/>
        </p:nvSpPr>
        <p:spPr>
          <a:xfrm>
            <a:off x="3490331" y="413426"/>
            <a:ext cx="5263375" cy="523220"/>
          </a:xfrm>
          <a:prstGeom prst="rect">
            <a:avLst/>
          </a:prstGeom>
          <a:noFill/>
        </p:spPr>
        <p:txBody>
          <a:bodyPr wrap="square" rtlCol="0">
            <a:spAutoFit/>
          </a:bodyPr>
          <a:lstStyle/>
          <a:p>
            <a:pPr algn="ctr"/>
            <a:r>
              <a:rPr lang="ar-EG" sz="2800" b="1">
                <a:latin typeface="Alexandria" charset="0"/>
                <a:cs typeface="Alexandria" charset="0"/>
              </a:rPr>
              <a:t>المستقبل: تعريفه ودوره</a:t>
            </a:r>
          </a:p>
        </p:txBody>
      </p:sp>
      <p:sp>
        <p:nvSpPr>
          <p:cNvPr id="5" name="Rectangle 4">
            <a:extLst>
              <a:ext uri="{FF2B5EF4-FFF2-40B4-BE49-F238E27FC236}">
                <a16:creationId xmlns:a16="http://schemas.microsoft.com/office/drawing/2014/main" id="{12A2D905-0191-C881-D6F0-4E84210AE0AE}"/>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188A4-90F2-A895-819C-52915DB75A9C}"/>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5F492F-3C1D-8DA6-235B-D2D969396B40}"/>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FCC2C28F-00CD-CA2A-7F71-7CC0E76AB9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F43EE2B-DD38-2BC2-D96A-5D030C646CB7}"/>
              </a:ext>
            </a:extLst>
          </p:cNvPr>
          <p:cNvPicPr>
            <a:picLocks noChangeAspect="1"/>
          </p:cNvPicPr>
          <p:nvPr/>
        </p:nvPicPr>
        <p:blipFill>
          <a:blip r:embed="rId3"/>
          <a:stretch>
            <a:fillRect/>
          </a:stretch>
        </p:blipFill>
        <p:spPr>
          <a:xfrm>
            <a:off x="690743" y="1944508"/>
            <a:ext cx="2603218" cy="3901778"/>
          </a:xfrm>
          <a:prstGeom prst="rect">
            <a:avLst/>
          </a:prstGeom>
        </p:spPr>
      </p:pic>
      <p:grpSp>
        <p:nvGrpSpPr>
          <p:cNvPr id="12" name="Group 11">
            <a:extLst>
              <a:ext uri="{FF2B5EF4-FFF2-40B4-BE49-F238E27FC236}">
                <a16:creationId xmlns:a16="http://schemas.microsoft.com/office/drawing/2014/main" id="{34B2496A-CC5F-08E8-7C59-6C4F2B3B5004}"/>
              </a:ext>
            </a:extLst>
          </p:cNvPr>
          <p:cNvGrpSpPr/>
          <p:nvPr/>
        </p:nvGrpSpPr>
        <p:grpSpPr>
          <a:xfrm>
            <a:off x="7181385" y="4416154"/>
            <a:ext cx="3858321" cy="1326724"/>
            <a:chOff x="6442546" y="1797323"/>
            <a:chExt cx="2210098" cy="1241821"/>
          </a:xfrm>
        </p:grpSpPr>
        <p:sp>
          <p:nvSpPr>
            <p:cNvPr id="8" name="Text 4"/>
            <p:cNvSpPr/>
            <p:nvPr/>
          </p:nvSpPr>
          <p:spPr>
            <a:xfrm>
              <a:off x="6448351" y="1797323"/>
              <a:ext cx="220429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دوره في عملية الاتصال</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6442546" y="2115145"/>
              <a:ext cx="22100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استقبال الرسالة بانتباه واهتمام</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تفسير الرسالة وفك تشفيرها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ربط الرسالة بالسياق التنظيمي</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إرسال تغذية راجعة للمرسل</a:t>
              </a:r>
              <a:endParaRPr kumimoji="0" lang="ar-SA" sz="1600" b="0" i="0" u="none" strike="noStrike" kern="0" cap="none" spc="0" normalizeH="0" baseline="0" noProof="0" dirty="0">
                <a:ln>
                  <a:noFill/>
                </a:ln>
                <a:solidFill>
                  <a:prstClr val="black"/>
                </a:solidFill>
                <a:effectLst/>
                <a:uLnTx/>
                <a:uFillTx/>
              </a:endParaRPr>
            </a:p>
          </p:txBody>
        </p:sp>
      </p:grpSp>
      <p:grpSp>
        <p:nvGrpSpPr>
          <p:cNvPr id="13" name="Group 12">
            <a:extLst>
              <a:ext uri="{FF2B5EF4-FFF2-40B4-BE49-F238E27FC236}">
                <a16:creationId xmlns:a16="http://schemas.microsoft.com/office/drawing/2014/main" id="{65A60E76-65A4-2EAB-5330-EC8C4B188222}"/>
              </a:ext>
            </a:extLst>
          </p:cNvPr>
          <p:cNvGrpSpPr/>
          <p:nvPr/>
        </p:nvGrpSpPr>
        <p:grpSpPr>
          <a:xfrm>
            <a:off x="3513075" y="1676818"/>
            <a:ext cx="7773657" cy="2416701"/>
            <a:chOff x="3835822" y="1673349"/>
            <a:chExt cx="2388691" cy="1409179"/>
          </a:xfrm>
        </p:grpSpPr>
        <p:sp>
          <p:nvSpPr>
            <p:cNvPr id="11" name="Shape 1"/>
            <p:cNvSpPr/>
            <p:nvPr/>
          </p:nvSpPr>
          <p:spPr>
            <a:xfrm>
              <a:off x="3835822" y="1673349"/>
              <a:ext cx="2388691" cy="1409179"/>
            </a:xfrm>
            <a:prstGeom prst="roundRect">
              <a:avLst>
                <a:gd name="adj" fmla="val 6338"/>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2"/>
            <p:cNvSpPr/>
            <p:nvPr/>
          </p:nvSpPr>
          <p:spPr>
            <a:xfrm>
              <a:off x="4092773" y="1797323"/>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التعريف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3"/>
            <p:cNvSpPr/>
            <p:nvPr/>
          </p:nvSpPr>
          <p:spPr>
            <a:xfrm>
              <a:off x="3902336" y="2041268"/>
              <a:ext cx="2246271" cy="793849"/>
            </a:xfrm>
            <a:prstGeom prst="rect">
              <a:avLst/>
            </a:prstGeom>
            <a:noFill/>
            <a:ln/>
          </p:spPr>
          <p:txBody>
            <a:bodyPr wrap="square" lIns="0" tIns="0" rIns="0" bIns="0" rtlCol="0" anchor="t">
              <a:noAutofit/>
            </a:bodyPr>
            <a:lstStyle/>
            <a:p>
              <a:pPr marL="285750" marR="0" lvl="0" indent="-285750" algn="just" defTabSz="914400" rtl="1" eaLnBrk="1" fontAlgn="auto" latinLnBrk="0" hangingPunct="1">
                <a:lnSpc>
                  <a:spcPct val="133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المستقبل هو الطرف الذي تُوجَّه إليه الرسالة، ويقوم بفكّ تشفيرها وتفسيرها والاستجابة لها. وقد يكون فردًا أو مجموعة أو قسمًا </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pitchFamily="34" charset="-122"/>
                  <a:cs typeface="Alexandria" pitchFamily="2" charset="-78"/>
                </a:rPr>
                <a:t>بأكمله.</a:t>
              </a:r>
              <a:endParaRPr kumimoji="0" lang="ar-EG" altLang="en-US" sz="1600" b="0" i="0" u="none" strike="noStrike" kern="0" cap="none" spc="0" normalizeH="0" baseline="0" noProof="0">
                <a:ln>
                  <a:noFill/>
                </a:ln>
                <a:solidFill>
                  <a:srgbClr val="FFFFF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33000"/>
                </a:lnSpc>
                <a:spcBef>
                  <a:spcPts val="0"/>
                </a:spcBef>
                <a:spcAft>
                  <a:spcPts val="0"/>
                </a:spcAft>
                <a:buClrTx/>
                <a:buSzTx/>
                <a:buFont typeface="Wingdings" panose="05000000000000000000" pitchFamily="2" charset="2"/>
                <a:buChar char="q"/>
                <a:tabLst/>
                <a:defRPr/>
              </a:pP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pitchFamily="34" charset="-122"/>
                  <a:cs typeface="Alexandria" pitchFamily="2" charset="-78"/>
                </a:rPr>
                <a:t>وهو الجمهور أو الشخص الذي تتجه إليه الرسالة، ويسعى المستقبل لفهم الرسالة بطريقة صحيحة، لذلك يجب على المرسل أن يفهم خصائص المتلقي ليتمكن من تكييف رسالته بما يضمن أعلى درجات الفهم والتأثير.</a:t>
              </a:r>
            </a:p>
            <a:p>
              <a:pPr marL="285750" marR="0" lvl="0" indent="-285750" algn="just" defTabSz="914400" rtl="1" eaLnBrk="1" fontAlgn="auto" latinLnBrk="0" hangingPunct="1">
                <a:lnSpc>
                  <a:spcPct val="133000"/>
                </a:lnSpc>
                <a:spcBef>
                  <a:spcPts val="0"/>
                </a:spcBef>
                <a:spcAft>
                  <a:spcPts val="0"/>
                </a:spcAft>
                <a:buClrTx/>
                <a:buSzTx/>
                <a:buFont typeface="Wingdings" panose="05000000000000000000" pitchFamily="2" charset="2"/>
                <a:buChar char="q"/>
                <a:tabLst/>
                <a:defRPr/>
              </a:pPr>
              <a:endParaRPr kumimoji="0" lang="ar-EG" altLang="en-US" sz="1600" b="0" i="0" u="none" strike="noStrike" kern="0" cap="none" spc="0" normalizeH="0" baseline="0" noProof="0">
                <a:ln>
                  <a:noFill/>
                </a:ln>
                <a:solidFill>
                  <a:srgbClr val="FFFFF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33000"/>
                </a:lnSpc>
                <a:spcBef>
                  <a:spcPts val="0"/>
                </a:spcBef>
                <a:spcAft>
                  <a:spcPts val="0"/>
                </a:spcAft>
                <a:buClrTx/>
                <a:buSzTx/>
                <a:buFont typeface="Wingdings" panose="05000000000000000000" pitchFamily="2" charset="2"/>
                <a:buChar char="q"/>
                <a:tabLst/>
                <a:defRPr/>
              </a:pP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6" name="Group 15">
            <a:extLst>
              <a:ext uri="{FF2B5EF4-FFF2-40B4-BE49-F238E27FC236}">
                <a16:creationId xmlns:a16="http://schemas.microsoft.com/office/drawing/2014/main" id="{1B05FE58-4A6A-2429-0D68-17B624AE4A92}"/>
              </a:ext>
            </a:extLst>
          </p:cNvPr>
          <p:cNvGrpSpPr/>
          <p:nvPr/>
        </p:nvGrpSpPr>
        <p:grpSpPr>
          <a:xfrm>
            <a:off x="3490331" y="4525889"/>
            <a:ext cx="3909572" cy="1320397"/>
            <a:chOff x="3925119" y="3222054"/>
            <a:chExt cx="4722763" cy="682079"/>
          </a:xfrm>
        </p:grpSpPr>
        <p:sp>
          <p:nvSpPr>
            <p:cNvPr id="17" name="Shape 6"/>
            <p:cNvSpPr/>
            <p:nvPr/>
          </p:nvSpPr>
          <p:spPr>
            <a:xfrm>
              <a:off x="3925119" y="3222054"/>
              <a:ext cx="4722763" cy="682079"/>
            </a:xfrm>
            <a:prstGeom prst="roundRect">
              <a:avLst>
                <a:gd name="adj" fmla="val 7638"/>
              </a:avLst>
            </a:prstGeom>
            <a:solidFill>
              <a:srgbClr val="B6D6FC"/>
            </a:solidFill>
            <a:ln/>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8" name="Image 1" descr="preencoded.png"/>
            <p:cNvPicPr>
              <a:picLocks noChangeAspect="1"/>
            </p:cNvPicPr>
            <p:nvPr/>
          </p:nvPicPr>
          <p:blipFill>
            <a:blip r:embed="rId4"/>
            <a:stretch>
              <a:fillRect/>
            </a:stretch>
          </p:blipFill>
          <p:spPr>
            <a:xfrm>
              <a:off x="8368903" y="3401839"/>
              <a:ext cx="155004" cy="123974"/>
            </a:xfrm>
            <a:prstGeom prst="rect">
              <a:avLst/>
            </a:prstGeom>
          </p:spPr>
        </p:pic>
        <p:sp>
          <p:nvSpPr>
            <p:cNvPr id="19" name="Text 7"/>
            <p:cNvSpPr/>
            <p:nvPr/>
          </p:nvSpPr>
          <p:spPr>
            <a:xfrm>
              <a:off x="4049092" y="3364632"/>
              <a:ext cx="4195837" cy="396925"/>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موظفو قسم المحاسبة حين يتلقّون تعليمات جديدة من المدير المالي بشأن إجراءات صرف المكافآت.</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18396135"/>
      </p:ext>
    </p:extLst>
  </p:cSld>
  <p:clrMapOvr>
    <a:masterClrMapping/>
  </p:clrMapOvr>
  <mc:AlternateContent xmlns:mc="http://schemas.openxmlformats.org/markup-compatibility/2006" xmlns:p14="http://schemas.microsoft.com/office/powerpoint/2010/main">
    <mc:Choice Requires="p14">
      <p:transition p14:dur="10" advTm="277296"/>
    </mc:Choice>
    <mc:Fallback xmlns="">
      <p:transition advTm="27729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1F68B-4621-C7FC-DB04-FD47F8AB76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666BA8-A9D9-1E68-6773-C8A4AEA7F217}"/>
              </a:ext>
            </a:extLst>
          </p:cNvPr>
          <p:cNvSpPr/>
          <p:nvPr/>
        </p:nvSpPr>
        <p:spPr>
          <a:xfrm>
            <a:off x="372603"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B3772E-BB19-2E95-22D3-75B2B62E6654}"/>
              </a:ext>
            </a:extLst>
          </p:cNvPr>
          <p:cNvSpPr txBox="1"/>
          <p:nvPr/>
        </p:nvSpPr>
        <p:spPr>
          <a:xfrm>
            <a:off x="2512571" y="413426"/>
            <a:ext cx="7060857" cy="954107"/>
          </a:xfrm>
          <a:prstGeom prst="rect">
            <a:avLst/>
          </a:prstGeom>
          <a:noFill/>
        </p:spPr>
        <p:txBody>
          <a:bodyPr wrap="square" rtlCol="0">
            <a:spAutoFit/>
          </a:bodyPr>
          <a:lstStyle/>
          <a:p>
            <a:pPr algn="ctr"/>
            <a:r>
              <a:rPr lang="ar-EG" sz="2800" b="1">
                <a:latin typeface="Alexandria" charset="0"/>
                <a:cs typeface="Alexandria" charset="0"/>
              </a:rPr>
              <a:t>العوامل المؤثرة في فهم المستقبل للرسالة</a:t>
            </a:r>
          </a:p>
        </p:txBody>
      </p:sp>
      <p:sp>
        <p:nvSpPr>
          <p:cNvPr id="5" name="Rectangle 4">
            <a:extLst>
              <a:ext uri="{FF2B5EF4-FFF2-40B4-BE49-F238E27FC236}">
                <a16:creationId xmlns:a16="http://schemas.microsoft.com/office/drawing/2014/main" id="{FE70695C-402C-A58B-BE06-758F4451A0A0}"/>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8B78CC-31D1-8C44-A916-3E07EFBAAD81}"/>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A365EC-7211-BD9C-EC8D-0BFA6383A6E2}"/>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4D2506D-7EF4-7853-6B37-B421D2DEC6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BFE7B8A8-3359-2C29-1781-EDD6B74BE545}"/>
              </a:ext>
            </a:extLst>
          </p:cNvPr>
          <p:cNvGrpSpPr/>
          <p:nvPr/>
        </p:nvGrpSpPr>
        <p:grpSpPr>
          <a:xfrm>
            <a:off x="1108114" y="1856677"/>
            <a:ext cx="10232676" cy="4040194"/>
            <a:chOff x="496119" y="1885801"/>
            <a:chExt cx="8166050" cy="2007394"/>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1885801"/>
              <a:ext cx="4028182" cy="941710"/>
            </a:xfrm>
            <a:prstGeom prst="rect">
              <a:avLst/>
            </a:prstGeom>
          </p:spPr>
        </p:pic>
        <p:sp>
          <p:nvSpPr>
            <p:cNvPr id="4" name="Text 1"/>
            <p:cNvSpPr/>
            <p:nvPr/>
          </p:nvSpPr>
          <p:spPr>
            <a:xfrm>
              <a:off x="6916192" y="202406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الخلفية المعرفية</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4772248"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مستوى تعليم المستقبل وخبرته في الموضوع يُؤثران مباشرة في قدرته على فهم مضمون الرسالة.</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28182" cy="941710"/>
            </a:xfrm>
            <a:prstGeom prst="rect">
              <a:avLst/>
            </a:prstGeom>
          </p:spPr>
        </p:pic>
        <p:sp>
          <p:nvSpPr>
            <p:cNvPr id="11" name="Text 3"/>
            <p:cNvSpPr/>
            <p:nvPr/>
          </p:nvSpPr>
          <p:spPr>
            <a:xfrm>
              <a:off x="2778323" y="202406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الحالة الانفعالية</a:t>
              </a:r>
              <a:endParaRPr kumimoji="0" lang="ar-SA" sz="1600" b="0" i="0" u="none" strike="noStrike" kern="0" cap="none" spc="0" normalizeH="0" baseline="0" noProof="0" dirty="0">
                <a:ln>
                  <a:noFill/>
                </a:ln>
                <a:solidFill>
                  <a:prstClr val="black"/>
                </a:solidFill>
                <a:effectLst/>
                <a:uLnTx/>
                <a:uFillTx/>
              </a:endParaRPr>
            </a:p>
          </p:txBody>
        </p:sp>
        <p:sp>
          <p:nvSpPr>
            <p:cNvPr id="12" name="Text 4"/>
            <p:cNvSpPr/>
            <p:nvPr/>
          </p:nvSpPr>
          <p:spPr>
            <a:xfrm>
              <a:off x="634380"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الضغط النفسي أو الإجهاد أو التوتر يُعيق استيعاب المستقبل للرسالة، حتى لو كانت واضحة.</a:t>
              </a:r>
              <a:endParaRPr kumimoji="0" lang="ar-SA" sz="1600" b="0" i="0" u="none" strike="noStrike" kern="0" cap="none" spc="0" normalizeH="0" baseline="0" noProof="0" dirty="0">
                <a:ln>
                  <a:noFill/>
                </a:ln>
                <a:solidFill>
                  <a:prstClr val="black"/>
                </a:solidFill>
                <a:effectLst/>
                <a:uLnTx/>
                <a:uFillTx/>
              </a:endParaRPr>
            </a:p>
          </p:txBody>
        </p:sp>
        <p:pic>
          <p:nvPicPr>
            <p:cNvPr id="13"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3987" y="2951485"/>
              <a:ext cx="4028182" cy="941710"/>
            </a:xfrm>
            <a:prstGeom prst="rect">
              <a:avLst/>
            </a:prstGeom>
          </p:spPr>
        </p:pic>
        <p:sp>
          <p:nvSpPr>
            <p:cNvPr id="14" name="Text 5"/>
            <p:cNvSpPr/>
            <p:nvPr/>
          </p:nvSpPr>
          <p:spPr>
            <a:xfrm>
              <a:off x="6913736" y="3089746"/>
              <a:ext cx="155302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الاتجاهات والتوقعات</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4772248" y="3358009"/>
              <a:ext cx="3694509"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تفسير المستقبل يتأثر بما يتوقعه أو ما يؤمن به مسبقًا، مما يؤدي أحيانًا إلى سوء الفهم.</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951485"/>
              <a:ext cx="4028182" cy="941710"/>
            </a:xfrm>
            <a:prstGeom prst="rect">
              <a:avLst/>
            </a:prstGeom>
          </p:spPr>
        </p:pic>
        <p:sp>
          <p:nvSpPr>
            <p:cNvPr id="18" name="Text 7"/>
            <p:cNvSpPr/>
            <p:nvPr/>
          </p:nvSpPr>
          <p:spPr>
            <a:xfrm>
              <a:off x="2328490" y="3089746"/>
              <a:ext cx="200039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طبيعة العلاقة مع المرسل</a:t>
              </a:r>
              <a:endParaRPr kumimoji="0" lang="ar-SA" sz="1600" b="0" i="0" u="none" strike="noStrike" kern="0" cap="none" spc="0" normalizeH="0" baseline="0" noProof="0" dirty="0">
                <a:ln>
                  <a:noFill/>
                </a:ln>
                <a:solidFill>
                  <a:prstClr val="black"/>
                </a:solidFill>
                <a:effectLst/>
                <a:uLnTx/>
                <a:uFillTx/>
              </a:endParaRPr>
            </a:p>
          </p:txBody>
        </p:sp>
        <p:sp>
          <p:nvSpPr>
            <p:cNvPr id="19" name="Text 8"/>
            <p:cNvSpPr/>
            <p:nvPr/>
          </p:nvSpPr>
          <p:spPr>
            <a:xfrm>
              <a:off x="634380" y="3358009"/>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درجة الثقة والاحترام بين الطرفين تُحدد مدى انفتاح المستقبل على الرسالة واستعداده لتنفيذها.</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141843484"/>
      </p:ext>
    </p:extLst>
  </p:cSld>
  <p:clrMapOvr>
    <a:masterClrMapping/>
  </p:clrMapOvr>
  <mc:AlternateContent xmlns:mc="http://schemas.openxmlformats.org/markup-compatibility/2006" xmlns:p14="http://schemas.microsoft.com/office/powerpoint/2010/main">
    <mc:Choice Requires="p14">
      <p:transition p14:dur="10" advTm="194086"/>
    </mc:Choice>
    <mc:Fallback xmlns="">
      <p:transition advTm="1940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FE4D4-3835-30CE-3F3A-B738357DE8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4B34C-148D-A69C-1EC8-2F3B048B6C17}"/>
              </a:ext>
            </a:extLst>
          </p:cNvPr>
          <p:cNvSpPr/>
          <p:nvPr/>
        </p:nvSpPr>
        <p:spPr>
          <a:xfrm>
            <a:off x="267630" y="1536829"/>
            <a:ext cx="11545230"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9613FF-D512-77F4-CD3E-333369745578}"/>
              </a:ext>
            </a:extLst>
          </p:cNvPr>
          <p:cNvSpPr txBox="1"/>
          <p:nvPr/>
        </p:nvSpPr>
        <p:spPr>
          <a:xfrm>
            <a:off x="2512571" y="413426"/>
            <a:ext cx="7060858" cy="954107"/>
          </a:xfrm>
          <a:prstGeom prst="rect">
            <a:avLst/>
          </a:prstGeom>
          <a:noFill/>
        </p:spPr>
        <p:txBody>
          <a:bodyPr wrap="square" rtlCol="0">
            <a:spAutoFit/>
          </a:bodyPr>
          <a:lstStyle/>
          <a:p>
            <a:pPr algn="ctr"/>
            <a:r>
              <a:rPr lang="ar-EG" sz="2800" b="1">
                <a:latin typeface="Alexandria" charset="0"/>
                <a:cs typeface="Alexandria" charset="0"/>
              </a:rPr>
              <a:t>الرسالة</a:t>
            </a:r>
          </a:p>
          <a:p>
            <a:pPr algn="ctr"/>
            <a:r>
              <a:rPr lang="ar-EG" sz="2800" b="1">
                <a:latin typeface="Alexandria" charset="0"/>
                <a:cs typeface="Alexandria" charset="0"/>
              </a:rPr>
              <a:t>مفهومها وخصائص الرسالة الواضحة</a:t>
            </a:r>
          </a:p>
        </p:txBody>
      </p:sp>
      <p:sp>
        <p:nvSpPr>
          <p:cNvPr id="5" name="Rectangle 4">
            <a:extLst>
              <a:ext uri="{FF2B5EF4-FFF2-40B4-BE49-F238E27FC236}">
                <a16:creationId xmlns:a16="http://schemas.microsoft.com/office/drawing/2014/main" id="{A10B6DB3-8BBE-567B-F501-99E8CF06A129}"/>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47223-9B0B-6471-972C-D013FE8D03CC}"/>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D2F4BC-2B2E-0C32-C7F8-430E5722D004}"/>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3537EC3E-9FD4-1F94-7518-3BC97798A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B4AF0F33-9AD4-5DD6-13E3-53185A495DEA}"/>
              </a:ext>
            </a:extLst>
          </p:cNvPr>
          <p:cNvGrpSpPr/>
          <p:nvPr/>
        </p:nvGrpSpPr>
        <p:grpSpPr>
          <a:xfrm>
            <a:off x="7147693" y="3565764"/>
            <a:ext cx="4392965" cy="2568590"/>
            <a:chOff x="4638749" y="2032992"/>
            <a:chExt cx="4103191" cy="1651025"/>
          </a:xfrm>
        </p:grpSpPr>
        <p:sp>
          <p:nvSpPr>
            <p:cNvPr id="2" name="Shape 3"/>
            <p:cNvSpPr/>
            <p:nvPr/>
          </p:nvSpPr>
          <p:spPr>
            <a:xfrm>
              <a:off x="4638749" y="2032992"/>
              <a:ext cx="4103191" cy="1651025"/>
            </a:xfrm>
            <a:prstGeom prst="roundRect">
              <a:avLst>
                <a:gd name="adj" fmla="val 541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4"/>
            <p:cNvSpPr/>
            <p:nvPr/>
          </p:nvSpPr>
          <p:spPr>
            <a:xfrm>
              <a:off x="6256213" y="2156966"/>
              <a:ext cx="2361754"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خصائص الرسالة الواضحة</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4762723" y="2474788"/>
              <a:ext cx="3855244" cy="1165845"/>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محددة الهدف وغير مبهمة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موجزة وخالية من الحشو</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مناسبة لمستوى المستقبل</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كاملة وتحوي كل المعلومات اللازمة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خالية من التناقضات الداخلية</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33E70050-A965-4B50-5A60-E442FFEF5057}"/>
              </a:ext>
            </a:extLst>
          </p:cNvPr>
          <p:cNvGrpSpPr/>
          <p:nvPr/>
        </p:nvGrpSpPr>
        <p:grpSpPr>
          <a:xfrm>
            <a:off x="379141" y="1842806"/>
            <a:ext cx="11128917" cy="1467343"/>
            <a:chOff x="496119" y="2156966"/>
            <a:chExt cx="3924598" cy="620228"/>
          </a:xfrm>
        </p:grpSpPr>
        <p:sp>
          <p:nvSpPr>
            <p:cNvPr id="12" name="Text 1"/>
            <p:cNvSpPr/>
            <p:nvPr/>
          </p:nvSpPr>
          <p:spPr>
            <a:xfrm>
              <a:off x="2412950" y="2156966"/>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مفهوم الرسالة</a:t>
              </a:r>
              <a:endParaRPr kumimoji="0" lang="ar-SA" sz="1600" b="0" i="0" u="none" strike="noStrike" kern="0" cap="none" spc="0" normalizeH="0" baseline="0" noProof="0" dirty="0">
                <a:ln>
                  <a:noFill/>
                </a:ln>
                <a:solidFill>
                  <a:prstClr val="black"/>
                </a:solidFill>
                <a:effectLst/>
                <a:uLnTx/>
                <a:uFillTx/>
              </a:endParaRPr>
            </a:p>
          </p:txBody>
        </p:sp>
        <p:sp>
          <p:nvSpPr>
            <p:cNvPr id="13" name="Text 2"/>
            <p:cNvSpPr/>
            <p:nvPr/>
          </p:nvSpPr>
          <p:spPr>
            <a:xfrm>
              <a:off x="496119" y="2340573"/>
              <a:ext cx="3924598" cy="436621"/>
            </a:xfrm>
            <a:prstGeom prst="rect">
              <a:avLst/>
            </a:prstGeom>
            <a:noFill/>
            <a:ln/>
          </p:spPr>
          <p:txBody>
            <a:bodyPr wrap="square" lIns="0" tIns="0" rIns="0" bIns="0" rtlCol="0" anchor="t">
              <a:noAutofit/>
            </a:bodyPr>
            <a:lstStyle/>
            <a:p>
              <a:pPr marL="285750" marR="0" lvl="0" indent="-285750" algn="just" defTabSz="914400" rtl="1" eaLnBrk="1" fontAlgn="auto" latinLnBrk="0" hangingPunct="1">
                <a:lnSpc>
                  <a:spcPct val="133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الرسالة هي المحتوى الذي يُريد المرسل نقله، سواء أكانت معلومة، أم توجيهًا، أم قرارًا، أم استفسارًا. وتتضمن المضمون الصريح والمعنى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الضمني.</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p:txBody>
        </p:sp>
      </p:grpSp>
      <p:grpSp>
        <p:nvGrpSpPr>
          <p:cNvPr id="14" name="Group 13">
            <a:extLst>
              <a:ext uri="{FF2B5EF4-FFF2-40B4-BE49-F238E27FC236}">
                <a16:creationId xmlns:a16="http://schemas.microsoft.com/office/drawing/2014/main" id="{4530F2C4-75CB-45C0-F21E-FBD2D7016A92}"/>
              </a:ext>
            </a:extLst>
          </p:cNvPr>
          <p:cNvGrpSpPr/>
          <p:nvPr/>
        </p:nvGrpSpPr>
        <p:grpSpPr>
          <a:xfrm>
            <a:off x="379140" y="3111190"/>
            <a:ext cx="6474053" cy="3293873"/>
            <a:chOff x="496119" y="2177132"/>
            <a:chExt cx="4727525" cy="1734815"/>
          </a:xfrm>
        </p:grpSpPr>
        <p:sp>
          <p:nvSpPr>
            <p:cNvPr id="15" name="Text 1"/>
            <p:cNvSpPr/>
            <p:nvPr/>
          </p:nvSpPr>
          <p:spPr>
            <a:xfrm>
              <a:off x="698450" y="2177132"/>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إرسال الرسالة</a:t>
              </a:r>
              <a:endParaRPr kumimoji="0" lang="ar-SA" sz="1600" b="0" i="0" u="none" strike="noStrike" kern="0" cap="none" spc="0" normalizeH="0" baseline="0" noProof="0" dirty="0">
                <a:ln>
                  <a:noFill/>
                </a:ln>
                <a:solidFill>
                  <a:prstClr val="black"/>
                </a:solidFill>
                <a:effectLst/>
                <a:uLnTx/>
                <a:uFillTx/>
              </a:endParaRPr>
            </a:p>
          </p:txBody>
        </p:sp>
        <p:sp>
          <p:nvSpPr>
            <p:cNvPr id="16" name="Text 2"/>
            <p:cNvSpPr/>
            <p:nvPr/>
          </p:nvSpPr>
          <p:spPr>
            <a:xfrm>
              <a:off x="496119" y="2494955"/>
              <a:ext cx="221009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يعني توجيه المعلومات إلى المستقبل عبر وسيلة ما، وهو فعل أحادي الاتجاه من طرف المرسل فقط.</a:t>
              </a:r>
              <a:endParaRPr kumimoji="0" lang="ar-SA" sz="1600" b="0" i="0" u="none" strike="noStrike" kern="0" cap="none" spc="0" normalizeH="0" baseline="0" noProof="0" dirty="0">
                <a:ln>
                  <a:noFill/>
                </a:ln>
                <a:solidFill>
                  <a:prstClr val="black"/>
                </a:solidFill>
                <a:effectLst/>
                <a:uLnTx/>
                <a:uFillTx/>
              </a:endParaRPr>
            </a:p>
          </p:txBody>
        </p:sp>
        <p:sp>
          <p:nvSpPr>
            <p:cNvPr id="17" name="Shape 3"/>
            <p:cNvSpPr/>
            <p:nvPr/>
          </p:nvSpPr>
          <p:spPr>
            <a:xfrm>
              <a:off x="496119" y="3229868"/>
              <a:ext cx="2210098" cy="682079"/>
            </a:xfrm>
            <a:prstGeom prst="roundRect">
              <a:avLst>
                <a:gd name="adj" fmla="val 7638"/>
              </a:avLst>
            </a:prstGeom>
            <a:solidFill>
              <a:srgbClr val="FCF2B5"/>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8" name="Image 1" descr="preencoded.png"/>
            <p:cNvPicPr>
              <a:picLocks noChangeAspect="1"/>
            </p:cNvPicPr>
            <p:nvPr/>
          </p:nvPicPr>
          <p:blipFill>
            <a:blip r:embed="rId3"/>
            <a:stretch>
              <a:fillRect/>
            </a:stretch>
          </p:blipFill>
          <p:spPr>
            <a:xfrm>
              <a:off x="2427238" y="3414415"/>
              <a:ext cx="155004" cy="123974"/>
            </a:xfrm>
            <a:prstGeom prst="rect">
              <a:avLst/>
            </a:prstGeom>
          </p:spPr>
        </p:pic>
        <p:sp>
          <p:nvSpPr>
            <p:cNvPr id="19" name="Text 4"/>
            <p:cNvSpPr/>
            <p:nvPr/>
          </p:nvSpPr>
          <p:spPr>
            <a:xfrm>
              <a:off x="620092" y="3372445"/>
              <a:ext cx="168317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مجرّد الإرسال لا يضمن الفهم أو الاستجابة.</a:t>
              </a:r>
              <a:endParaRPr kumimoji="0" lang="ar-SA" sz="1600" b="0" i="0" u="none" strike="noStrike" kern="0" cap="none" spc="0" normalizeH="0" baseline="0" noProof="0" dirty="0">
                <a:ln>
                  <a:noFill/>
                </a:ln>
                <a:solidFill>
                  <a:prstClr val="black"/>
                </a:solidFill>
                <a:effectLst/>
                <a:uLnTx/>
                <a:uFillTx/>
              </a:endParaRPr>
            </a:p>
          </p:txBody>
        </p:sp>
        <p:sp>
          <p:nvSpPr>
            <p:cNvPr id="20" name="Text 5"/>
            <p:cNvSpPr/>
            <p:nvPr/>
          </p:nvSpPr>
          <p:spPr>
            <a:xfrm>
              <a:off x="3063404" y="2177132"/>
              <a:ext cx="2160240"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تحقيق الاتصال الفعلي</a:t>
              </a:r>
              <a:endParaRPr kumimoji="0" lang="ar-SA" sz="1600" b="0" i="0" u="none" strike="noStrike" kern="0" cap="none" spc="0" normalizeH="0" baseline="0" noProof="0" dirty="0">
                <a:ln>
                  <a:noFill/>
                </a:ln>
                <a:solidFill>
                  <a:prstClr val="black"/>
                </a:solidFill>
                <a:effectLst/>
                <a:uLnTx/>
                <a:uFillTx/>
              </a:endParaRPr>
            </a:p>
          </p:txBody>
        </p:sp>
        <p:sp>
          <p:nvSpPr>
            <p:cNvPr id="21" name="Text 6"/>
            <p:cNvSpPr/>
            <p:nvPr/>
          </p:nvSpPr>
          <p:spPr>
            <a:xfrm>
              <a:off x="3013546" y="2494955"/>
              <a:ext cx="221009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يعني أن المستقبل استقبل الرسالة، وفهمها على النحو المقصود، واستجاب لها بتغذية راجعة تؤكد ذلك الفهم.</a:t>
              </a:r>
              <a:endParaRPr kumimoji="0" lang="ar-SA" sz="1600" b="0" i="0" u="none" strike="noStrike" kern="0" cap="none" spc="0" normalizeH="0" baseline="0" noProof="0" dirty="0">
                <a:ln>
                  <a:noFill/>
                </a:ln>
                <a:solidFill>
                  <a:prstClr val="black"/>
                </a:solidFill>
                <a:effectLst/>
                <a:uLnTx/>
                <a:uFillTx/>
              </a:endParaRPr>
            </a:p>
          </p:txBody>
        </p:sp>
        <p:sp>
          <p:nvSpPr>
            <p:cNvPr id="22" name="Shape 7"/>
            <p:cNvSpPr/>
            <p:nvPr/>
          </p:nvSpPr>
          <p:spPr>
            <a:xfrm>
              <a:off x="3013546" y="3229868"/>
              <a:ext cx="2210098" cy="682079"/>
            </a:xfrm>
            <a:prstGeom prst="roundRect">
              <a:avLst>
                <a:gd name="adj" fmla="val 7638"/>
              </a:avLst>
            </a:prstGeom>
            <a:solidFill>
              <a:srgbClr val="B6FC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3" name="Image 2" descr="preencoded.png"/>
            <p:cNvPicPr>
              <a:picLocks noChangeAspect="1"/>
            </p:cNvPicPr>
            <p:nvPr/>
          </p:nvPicPr>
          <p:blipFill>
            <a:blip r:embed="rId4"/>
            <a:stretch>
              <a:fillRect/>
            </a:stretch>
          </p:blipFill>
          <p:spPr>
            <a:xfrm>
              <a:off x="4944666" y="3414415"/>
              <a:ext cx="155004" cy="123974"/>
            </a:xfrm>
            <a:prstGeom prst="rect">
              <a:avLst/>
            </a:prstGeom>
          </p:spPr>
        </p:pic>
        <p:sp>
          <p:nvSpPr>
            <p:cNvPr id="24" name="Text 8"/>
            <p:cNvSpPr/>
            <p:nvPr/>
          </p:nvSpPr>
          <p:spPr>
            <a:xfrm>
              <a:off x="3137520" y="3372445"/>
              <a:ext cx="168317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الاتصال الحقيقي ثنائي الاتجاه ويُقاس بالاستيعاب والاستجابة.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053879216"/>
      </p:ext>
    </p:extLst>
  </p:cSld>
  <p:clrMapOvr>
    <a:masterClrMapping/>
  </p:clrMapOvr>
  <mc:AlternateContent xmlns:mc="http://schemas.openxmlformats.org/markup-compatibility/2006" xmlns:p14="http://schemas.microsoft.com/office/powerpoint/2010/main">
    <mc:Choice Requires="p14">
      <p:transition p14:dur="10" advTm="305587"/>
    </mc:Choice>
    <mc:Fallback xmlns="">
      <p:transition advTm="30558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9B1AC-7083-E86D-8D19-710FCF4742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0025C0-C5DA-DBC0-B548-E429A77B0FF4}"/>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E914DC7-2D8A-24C3-4FF8-DB5450E7DA9D}"/>
              </a:ext>
            </a:extLst>
          </p:cNvPr>
          <p:cNvSpPr txBox="1"/>
          <p:nvPr/>
        </p:nvSpPr>
        <p:spPr>
          <a:xfrm>
            <a:off x="3445726" y="512717"/>
            <a:ext cx="5935949" cy="523220"/>
          </a:xfrm>
          <a:prstGeom prst="rect">
            <a:avLst/>
          </a:prstGeom>
          <a:noFill/>
        </p:spPr>
        <p:txBody>
          <a:bodyPr wrap="square" rtlCol="0">
            <a:spAutoFit/>
          </a:bodyPr>
          <a:lstStyle/>
          <a:p>
            <a:r>
              <a:rPr lang="ar-EG" sz="2800" b="1">
                <a:latin typeface="Alexandria" charset="0"/>
                <a:cs typeface="Alexandria" charset="0"/>
              </a:rPr>
              <a:t>كيف تُصاغ رسالة إدارية واضحة؟</a:t>
            </a:r>
          </a:p>
        </p:txBody>
      </p:sp>
      <p:sp>
        <p:nvSpPr>
          <p:cNvPr id="5" name="Rectangle 4">
            <a:extLst>
              <a:ext uri="{FF2B5EF4-FFF2-40B4-BE49-F238E27FC236}">
                <a16:creationId xmlns:a16="http://schemas.microsoft.com/office/drawing/2014/main" id="{76441E7C-01E7-C256-FA4B-4B6FCC27F141}"/>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EDE175-0331-3631-374B-D887DFB0FD4A}"/>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76A28C-540C-A26F-3C2B-2D519A5F38FE}"/>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B7DEFEB-2B18-A29B-C18A-B22EDD435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C2912D85-3842-B94F-975D-610E40E6F1FA}"/>
              </a:ext>
            </a:extLst>
          </p:cNvPr>
          <p:cNvGrpSpPr/>
          <p:nvPr/>
        </p:nvGrpSpPr>
        <p:grpSpPr>
          <a:xfrm>
            <a:off x="691376" y="2075799"/>
            <a:ext cx="10476681" cy="3821071"/>
            <a:chOff x="496119" y="2020044"/>
            <a:chExt cx="8151763" cy="1969294"/>
          </a:xfrm>
        </p:grpSpPr>
        <p:sp>
          <p:nvSpPr>
            <p:cNvPr id="2" name="Shape 3"/>
            <p:cNvSpPr/>
            <p:nvPr/>
          </p:nvSpPr>
          <p:spPr>
            <a:xfrm>
              <a:off x="4633987" y="2020044"/>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4"/>
            <p:cNvSpPr/>
            <p:nvPr/>
          </p:nvSpPr>
          <p:spPr>
            <a:xfrm>
              <a:off x="6968579" y="214878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 المُخاطَب</a:t>
              </a:r>
              <a:endParaRPr kumimoji="0" lang="ar-SA" sz="1600" b="0" i="0" u="none" strike="noStrike" kern="0" cap="none" spc="0" normalizeH="0" baseline="0" noProof="0" dirty="0">
                <a:ln>
                  <a:noFill/>
                </a:ln>
                <a:solidFill>
                  <a:prstClr val="black"/>
                </a:solidFill>
                <a:effectLst/>
                <a:uLnTx/>
                <a:uFillTx/>
              </a:endParaRPr>
            </a:p>
          </p:txBody>
        </p:sp>
        <p:sp>
          <p:nvSpPr>
            <p:cNvPr id="8" name="Text 5"/>
            <p:cNvSpPr/>
            <p:nvPr/>
          </p:nvSpPr>
          <p:spPr>
            <a:xfrm>
              <a:off x="4762723" y="2417043"/>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حدّد من تُخاطب بدقة: "إلى جميع أعضاء هيئة التدريس في قسم الإدارة"</a:t>
              </a:r>
              <a:endParaRPr kumimoji="0" lang="ar-SA" sz="1600" b="0" i="0" u="none" strike="noStrike" kern="0" cap="none" spc="0" normalizeH="0" baseline="0" noProof="0" dirty="0">
                <a:ln>
                  <a:noFill/>
                </a:ln>
                <a:solidFill>
                  <a:prstClr val="black"/>
                </a:solidFill>
                <a:effectLst/>
                <a:uLnTx/>
                <a:uFillTx/>
              </a:endParaRPr>
            </a:p>
          </p:txBody>
        </p:sp>
        <p:sp>
          <p:nvSpPr>
            <p:cNvPr id="9" name="Shape 6"/>
            <p:cNvSpPr/>
            <p:nvPr/>
          </p:nvSpPr>
          <p:spPr>
            <a:xfrm>
              <a:off x="496119" y="2020044"/>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7"/>
            <p:cNvSpPr/>
            <p:nvPr/>
          </p:nvSpPr>
          <p:spPr>
            <a:xfrm>
              <a:off x="2830711" y="214878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 الموضوع</a:t>
              </a:r>
              <a:endParaRPr kumimoji="0" lang="ar-SA" sz="1600" b="0" i="0" u="none" strike="noStrike" kern="0" cap="none" spc="0" normalizeH="0" baseline="0" noProof="0" dirty="0">
                <a:ln>
                  <a:noFill/>
                </a:ln>
                <a:solidFill>
                  <a:prstClr val="black"/>
                </a:solidFill>
                <a:effectLst/>
                <a:uLnTx/>
                <a:uFillTx/>
              </a:endParaRPr>
            </a:p>
          </p:txBody>
        </p:sp>
        <p:sp>
          <p:nvSpPr>
            <p:cNvPr id="12" name="Text 8"/>
            <p:cNvSpPr/>
            <p:nvPr/>
          </p:nvSpPr>
          <p:spPr>
            <a:xfrm>
              <a:off x="624855" y="2417043"/>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اذكر ما تتحدث عنه مباشرة: "بشأن تعديل إجراءات رفع درجات الطلاب الإلكترونيًّا"</a:t>
              </a:r>
              <a:endParaRPr kumimoji="0" lang="ar-SA" sz="1600" b="0" i="0" u="none" strike="noStrike" kern="0" cap="none" spc="0" normalizeH="0" baseline="0" noProof="0" dirty="0">
                <a:ln>
                  <a:noFill/>
                </a:ln>
                <a:solidFill>
                  <a:prstClr val="black"/>
                </a:solidFill>
                <a:effectLst/>
                <a:uLnTx/>
                <a:uFillTx/>
              </a:endParaRPr>
            </a:p>
          </p:txBody>
        </p:sp>
        <p:sp>
          <p:nvSpPr>
            <p:cNvPr id="13" name="Shape 9"/>
            <p:cNvSpPr/>
            <p:nvPr/>
          </p:nvSpPr>
          <p:spPr>
            <a:xfrm>
              <a:off x="4633987" y="3066678"/>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4" name="Text 10"/>
            <p:cNvSpPr/>
            <p:nvPr/>
          </p:nvSpPr>
          <p:spPr>
            <a:xfrm>
              <a:off x="6968579" y="319541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 المطلوب</a:t>
              </a:r>
              <a:endParaRPr kumimoji="0" lang="ar-SA" sz="1600" b="0" i="0" u="none" strike="noStrike" kern="0" cap="none" spc="0" normalizeH="0" baseline="0" noProof="0" dirty="0">
                <a:ln>
                  <a:noFill/>
                </a:ln>
                <a:solidFill>
                  <a:prstClr val="black"/>
                </a:solidFill>
                <a:effectLst/>
                <a:uLnTx/>
                <a:uFillTx/>
              </a:endParaRPr>
            </a:p>
          </p:txBody>
        </p:sp>
        <p:sp>
          <p:nvSpPr>
            <p:cNvPr id="15" name="Text 11"/>
            <p:cNvSpPr/>
            <p:nvPr/>
          </p:nvSpPr>
          <p:spPr>
            <a:xfrm>
              <a:off x="4762723" y="3463677"/>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اذكر ما يجب على المستقبل فعله: "يُرجى مراجعة الإجراءات الجديدة وتطبيقها ابتداءً من الأسبوع القادم"</a:t>
              </a:r>
              <a:endParaRPr kumimoji="0" lang="ar-SA" sz="1600" b="0" i="0" u="none" strike="noStrike" kern="0" cap="none" spc="0" normalizeH="0" baseline="0" noProof="0" dirty="0">
                <a:ln>
                  <a:noFill/>
                </a:ln>
                <a:solidFill>
                  <a:prstClr val="black"/>
                </a:solidFill>
                <a:effectLst/>
                <a:uLnTx/>
                <a:uFillTx/>
              </a:endParaRPr>
            </a:p>
          </p:txBody>
        </p:sp>
        <p:sp>
          <p:nvSpPr>
            <p:cNvPr id="16" name="Shape 12"/>
            <p:cNvSpPr/>
            <p:nvPr/>
          </p:nvSpPr>
          <p:spPr>
            <a:xfrm>
              <a:off x="496119" y="3066678"/>
              <a:ext cx="4013895"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13"/>
            <p:cNvSpPr/>
            <p:nvPr/>
          </p:nvSpPr>
          <p:spPr>
            <a:xfrm>
              <a:off x="2830711" y="319541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4. الموعد والتواصل</a:t>
              </a:r>
              <a:endParaRPr kumimoji="0" lang="ar-SA" sz="1600" b="0" i="0" u="none" strike="noStrike" kern="0" cap="none" spc="0" normalizeH="0" baseline="0" noProof="0" dirty="0">
                <a:ln>
                  <a:noFill/>
                </a:ln>
                <a:solidFill>
                  <a:prstClr val="black"/>
                </a:solidFill>
                <a:effectLst/>
                <a:uLnTx/>
                <a:uFillTx/>
              </a:endParaRPr>
            </a:p>
          </p:txBody>
        </p:sp>
        <p:sp>
          <p:nvSpPr>
            <p:cNvPr id="19" name="Text 14"/>
            <p:cNvSpPr/>
            <p:nvPr/>
          </p:nvSpPr>
          <p:spPr>
            <a:xfrm>
              <a:off x="624855" y="3463677"/>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حدّد الموعد وطريقة التواصل: "يُرجى الرد بالتأكيد على هذا البريد قبل يوم الأربعاء"</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019718271"/>
      </p:ext>
    </p:extLst>
  </p:cSld>
  <p:clrMapOvr>
    <a:masterClrMapping/>
  </p:clrMapOvr>
  <mc:AlternateContent xmlns:mc="http://schemas.openxmlformats.org/markup-compatibility/2006" xmlns:p14="http://schemas.microsoft.com/office/powerpoint/2010/main">
    <mc:Choice Requires="p14">
      <p:transition p14:dur="10" advTm="149352"/>
    </mc:Choice>
    <mc:Fallback xmlns="">
      <p:transition advTm="14935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9D691-1BAC-93D5-B0A8-4659B039A51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2C6D445-EBC3-57CE-7A34-033401040434}"/>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BB1980-6ECB-C525-0A37-F56848132742}"/>
              </a:ext>
            </a:extLst>
          </p:cNvPr>
          <p:cNvSpPr/>
          <p:nvPr/>
        </p:nvSpPr>
        <p:spPr>
          <a:xfrm>
            <a:off x="496119" y="1155869"/>
            <a:ext cx="10091914"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34D0E8-AC35-A2B7-B084-BCE05C8B8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Group 9">
            <a:extLst>
              <a:ext uri="{FF2B5EF4-FFF2-40B4-BE49-F238E27FC236}">
                <a16:creationId xmlns:a16="http://schemas.microsoft.com/office/drawing/2014/main" id="{5126C370-F370-C307-1F3B-06C43100FBF2}"/>
              </a:ext>
            </a:extLst>
          </p:cNvPr>
          <p:cNvGrpSpPr/>
          <p:nvPr/>
        </p:nvGrpSpPr>
        <p:grpSpPr>
          <a:xfrm>
            <a:off x="950763" y="1538868"/>
            <a:ext cx="8991202" cy="4719228"/>
            <a:chOff x="31020" y="1394743"/>
            <a:chExt cx="8616863" cy="2353940"/>
          </a:xfrm>
        </p:grpSpPr>
        <p:sp>
          <p:nvSpPr>
            <p:cNvPr id="2" name="Shape 0"/>
            <p:cNvSpPr/>
            <p:nvPr/>
          </p:nvSpPr>
          <p:spPr>
            <a:xfrm>
              <a:off x="7124367" y="1394743"/>
              <a:ext cx="1523515" cy="196007"/>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endParaRPr>
            </a:p>
          </p:txBody>
        </p:sp>
        <p:sp>
          <p:nvSpPr>
            <p:cNvPr id="3" name="Text 1"/>
            <p:cNvSpPr/>
            <p:nvPr/>
          </p:nvSpPr>
          <p:spPr>
            <a:xfrm>
              <a:off x="7303740" y="1431950"/>
              <a:ext cx="1269727"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05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نشاط إعادة صياغة</a:t>
              </a:r>
              <a:endParaRPr kumimoji="0" lang="ar-SA" sz="1050" b="0" i="0" u="none" strike="noStrike" kern="0" cap="none" spc="0" normalizeH="0" baseline="0" noProof="0" dirty="0">
                <a:ln>
                  <a:noFill/>
                </a:ln>
                <a:solidFill>
                  <a:prstClr val="black"/>
                </a:solidFill>
                <a:effectLst/>
                <a:uLnTx/>
                <a:uFillTx/>
              </a:endParaRPr>
            </a:p>
          </p:txBody>
        </p:sp>
        <p:sp>
          <p:nvSpPr>
            <p:cNvPr id="4" name="Text 2"/>
            <p:cNvSpPr/>
            <p:nvPr/>
          </p:nvSpPr>
          <p:spPr>
            <a:xfrm>
              <a:off x="3595539" y="1677516"/>
              <a:ext cx="5052343"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32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أعِد صياغة هذه الرسالة الإدارية</a:t>
              </a:r>
              <a:endParaRPr kumimoji="0" lang="ar-SA" sz="3200" b="0" i="0" u="none" strike="noStrike" kern="0" cap="none" spc="0" normalizeH="0" baseline="0" noProof="0" dirty="0">
                <a:ln>
                  <a:noFill/>
                </a:ln>
                <a:solidFill>
                  <a:prstClr val="black"/>
                </a:solidFill>
                <a:effectLst/>
                <a:uLnTx/>
                <a:uFillTx/>
              </a:endParaRPr>
            </a:p>
          </p:txBody>
        </p:sp>
        <p:sp>
          <p:nvSpPr>
            <p:cNvPr id="6" name="Shape 3"/>
            <p:cNvSpPr/>
            <p:nvPr/>
          </p:nvSpPr>
          <p:spPr>
            <a:xfrm>
              <a:off x="496119" y="2202486"/>
              <a:ext cx="8151763" cy="352372"/>
            </a:xfrm>
            <a:prstGeom prst="roundRect">
              <a:avLst>
                <a:gd name="adj" fmla="val 10773"/>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endParaRPr>
            </a:p>
          </p:txBody>
        </p:sp>
        <p:pic>
          <p:nvPicPr>
            <p:cNvPr id="7" name="Image 0" descr="preencoded.png"/>
            <p:cNvPicPr>
              <a:picLocks noChangeAspect="1"/>
            </p:cNvPicPr>
            <p:nvPr/>
          </p:nvPicPr>
          <p:blipFill>
            <a:blip r:embed="rId3"/>
            <a:stretch>
              <a:fillRect/>
            </a:stretch>
          </p:blipFill>
          <p:spPr>
            <a:xfrm>
              <a:off x="8368903" y="2430884"/>
              <a:ext cx="155004" cy="123974"/>
            </a:xfrm>
            <a:prstGeom prst="rect">
              <a:avLst/>
            </a:prstGeom>
          </p:spPr>
        </p:pic>
        <p:sp>
          <p:nvSpPr>
            <p:cNvPr id="8" name="Text 4"/>
            <p:cNvSpPr/>
            <p:nvPr/>
          </p:nvSpPr>
          <p:spPr>
            <a:xfrm>
              <a:off x="162892" y="2393677"/>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تطبيق خصائص الرسالة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الواضحة </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31020" y="2623206"/>
              <a:ext cx="8422928" cy="40660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الرسالة الأصلية </a:t>
              </a: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الغامضة:</a:t>
              </a:r>
              <a:endParaRPr kumimoji="0" lang="ar-EG"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 </a:t>
              </a:r>
              <a:r>
                <a:rPr kumimoji="0" lang="ar-SA" altLang="en-US" sz="1600" b="1" i="1"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"يُرجى الاطلاع على التعديلات الأخيرة المتعلقة ببعض الأمور الإجرائية وإفادتنا في أقرب وقت."</a:t>
              </a:r>
              <a:endParaRPr kumimoji="0" lang="ar-SA" sz="1600" b="1" i="0" u="none" strike="noStrike" kern="0" cap="none" spc="0" normalizeH="0" baseline="0" noProof="0" dirty="0">
                <a:ln>
                  <a:noFill/>
                </a:ln>
                <a:solidFill>
                  <a:srgbClr val="FF0000"/>
                </a:solidFill>
                <a:effectLst/>
                <a:uLnTx/>
                <a:uFillTx/>
              </a:endParaRPr>
            </a:p>
          </p:txBody>
        </p:sp>
        <p:sp>
          <p:nvSpPr>
            <p:cNvPr id="11" name="Text 6"/>
            <p:cNvSpPr/>
            <p:nvPr/>
          </p:nvSpPr>
          <p:spPr>
            <a:xfrm>
              <a:off x="162893" y="3212232"/>
              <a:ext cx="8484990" cy="536451"/>
            </a:xfrm>
            <a:prstGeom prst="rect">
              <a:avLst/>
            </a:prstGeom>
            <a:noFill/>
            <a:ln/>
          </p:spPr>
          <p:txBody>
            <a:bodyPr wrap="squar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المطلوب:</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أعِد صياغة هذه الرسالة بحيث تكون واضحة، محددة، وكاملة. راعِ تحديد: من يُخاطَب؟ وما المطلوب بالضبط؟ وما الموعد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النهائي؟</a:t>
              </a:r>
              <a:endParaRPr kumimoji="0" lang="ar-SA" sz="1600" b="0" i="0" u="none" strike="noStrike" kern="0" cap="none" spc="0" normalizeH="0" baseline="0" noProof="0" dirty="0">
                <a:ln>
                  <a:noFill/>
                </a:ln>
                <a:solidFill>
                  <a:prstClr val="black"/>
                </a:solidFill>
                <a:effectLst/>
                <a:uLnTx/>
                <a:uFillTx/>
              </a:endParaRPr>
            </a:p>
          </p:txBody>
        </p:sp>
      </p:grpSp>
      <p:sp>
        <p:nvSpPr>
          <p:cNvPr id="12" name="Star: 5 Points 11">
            <a:extLst>
              <a:ext uri="{FF2B5EF4-FFF2-40B4-BE49-F238E27FC236}">
                <a16:creationId xmlns:a16="http://schemas.microsoft.com/office/drawing/2014/main" id="{0288ECA1-CB35-1E0D-F878-A2CDA88A7A5E}"/>
              </a:ext>
            </a:extLst>
          </p:cNvPr>
          <p:cNvSpPr/>
          <p:nvPr/>
        </p:nvSpPr>
        <p:spPr>
          <a:xfrm>
            <a:off x="4183601" y="471989"/>
            <a:ext cx="3010828" cy="1164736"/>
          </a:xfrm>
          <a:prstGeom prst="star5">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3600" b="1"/>
              <a:t>نشاط</a:t>
            </a:r>
            <a:endParaRPr lang="en-US" sz="3600" b="1"/>
          </a:p>
        </p:txBody>
      </p:sp>
      <p:pic>
        <p:nvPicPr>
          <p:cNvPr id="14" name="Picture 13">
            <a:extLst>
              <a:ext uri="{FF2B5EF4-FFF2-40B4-BE49-F238E27FC236}">
                <a16:creationId xmlns:a16="http://schemas.microsoft.com/office/drawing/2014/main" id="{9193701B-00BE-64AD-B847-C52B21CB4375}"/>
              </a:ext>
            </a:extLst>
          </p:cNvPr>
          <p:cNvPicPr>
            <a:picLocks noChangeAspect="1"/>
          </p:cNvPicPr>
          <p:nvPr/>
        </p:nvPicPr>
        <p:blipFill>
          <a:blip r:embed="rId4"/>
          <a:stretch>
            <a:fillRect/>
          </a:stretch>
        </p:blipFill>
        <p:spPr>
          <a:xfrm>
            <a:off x="775867" y="1292894"/>
            <a:ext cx="1656199" cy="1656199"/>
          </a:xfrm>
          <a:prstGeom prst="rect">
            <a:avLst/>
          </a:prstGeom>
        </p:spPr>
      </p:pic>
    </p:spTree>
    <p:extLst>
      <p:ext uri="{BB962C8B-B14F-4D97-AF65-F5344CB8AC3E}">
        <p14:creationId xmlns:p14="http://schemas.microsoft.com/office/powerpoint/2010/main" val="2990517375"/>
      </p:ext>
    </p:extLst>
  </p:cSld>
  <p:clrMapOvr>
    <a:masterClrMapping/>
  </p:clrMapOvr>
  <mc:AlternateContent xmlns:mc="http://schemas.openxmlformats.org/markup-compatibility/2006" xmlns:p14="http://schemas.microsoft.com/office/powerpoint/2010/main">
    <mc:Choice Requires="p14">
      <p:transition spd="slow" p14:dur="2000" advTm="47883"/>
    </mc:Choice>
    <mc:Fallback xmlns="">
      <p:transition spd="slow" advTm="478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93E61-3E98-CB00-26DC-D5EAA87FEBA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6ECC0C8-1350-C868-7A40-F482244E7D7E}"/>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F75A23E-7A13-21FE-CE26-BCD5E105B724}"/>
              </a:ext>
            </a:extLst>
          </p:cNvPr>
          <p:cNvSpPr/>
          <p:nvPr/>
        </p:nvSpPr>
        <p:spPr>
          <a:xfrm>
            <a:off x="434898" y="1285191"/>
            <a:ext cx="10644916"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CBB7FC8-49A5-1113-3FD6-D0CDDB3035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47D1781-2745-0A4A-C25B-04CE2AD1A216}"/>
              </a:ext>
            </a:extLst>
          </p:cNvPr>
          <p:cNvGrpSpPr/>
          <p:nvPr/>
        </p:nvGrpSpPr>
        <p:grpSpPr>
          <a:xfrm>
            <a:off x="434898" y="1605776"/>
            <a:ext cx="10340736" cy="4605453"/>
            <a:chOff x="38919" y="1384763"/>
            <a:chExt cx="8608963" cy="2593021"/>
          </a:xfrm>
        </p:grpSpPr>
        <p:sp>
          <p:nvSpPr>
            <p:cNvPr id="3" name="Shape 0">
              <a:extLst>
                <a:ext uri="{FF2B5EF4-FFF2-40B4-BE49-F238E27FC236}">
                  <a16:creationId xmlns:a16="http://schemas.microsoft.com/office/drawing/2014/main" id="{6171CF41-140C-96ED-F353-CB975D449D9F}"/>
                </a:ext>
              </a:extLst>
            </p:cNvPr>
            <p:cNvSpPr/>
            <p:nvPr/>
          </p:nvSpPr>
          <p:spPr>
            <a:xfrm>
              <a:off x="6916404" y="1384763"/>
              <a:ext cx="1688828" cy="258736"/>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1">
              <a:extLst>
                <a:ext uri="{FF2B5EF4-FFF2-40B4-BE49-F238E27FC236}">
                  <a16:creationId xmlns:a16="http://schemas.microsoft.com/office/drawing/2014/main" id="{86AE33F7-E184-43F2-C392-40EACE697A39}"/>
                </a:ext>
              </a:extLst>
            </p:cNvPr>
            <p:cNvSpPr/>
            <p:nvPr/>
          </p:nvSpPr>
          <p:spPr>
            <a:xfrm>
              <a:off x="7365968" y="1386950"/>
              <a:ext cx="943794"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EG" altLang="en-US" sz="20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نشاط 2</a:t>
              </a:r>
              <a:endParaRPr kumimoji="0" lang="ar-SA" sz="2000" b="0" i="0" u="none" strike="noStrike" kern="0" cap="none" spc="0" normalizeH="0" baseline="0" noProof="0" dirty="0">
                <a:ln>
                  <a:noFill/>
                </a:ln>
                <a:solidFill>
                  <a:prstClr val="black"/>
                </a:solidFill>
                <a:effectLst/>
                <a:uLnTx/>
                <a:uFillTx/>
              </a:endParaRPr>
            </a:p>
          </p:txBody>
        </p:sp>
        <p:sp>
          <p:nvSpPr>
            <p:cNvPr id="7" name="Shape 3">
              <a:extLst>
                <a:ext uri="{FF2B5EF4-FFF2-40B4-BE49-F238E27FC236}">
                  <a16:creationId xmlns:a16="http://schemas.microsoft.com/office/drawing/2014/main" id="{50B2299A-2B10-C324-9B87-937B3EAB8E9A}"/>
                </a:ext>
              </a:extLst>
            </p:cNvPr>
            <p:cNvSpPr/>
            <p:nvPr/>
          </p:nvSpPr>
          <p:spPr>
            <a:xfrm>
              <a:off x="496119" y="1879476"/>
              <a:ext cx="8151763" cy="483617"/>
            </a:xfrm>
            <a:prstGeom prst="roundRect">
              <a:avLst>
                <a:gd name="adj" fmla="val 10773"/>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8" name="Image 0" descr="preencoded.png">
              <a:extLst>
                <a:ext uri="{FF2B5EF4-FFF2-40B4-BE49-F238E27FC236}">
                  <a16:creationId xmlns:a16="http://schemas.microsoft.com/office/drawing/2014/main" id="{31C0883D-32E1-86C6-A002-2047D7C595B8}"/>
                </a:ext>
              </a:extLst>
            </p:cNvPr>
            <p:cNvPicPr>
              <a:picLocks noChangeAspect="1"/>
            </p:cNvPicPr>
            <p:nvPr/>
          </p:nvPicPr>
          <p:blipFill>
            <a:blip r:embed="rId3"/>
            <a:stretch>
              <a:fillRect/>
            </a:stretch>
          </p:blipFill>
          <p:spPr>
            <a:xfrm>
              <a:off x="8368903" y="2059260"/>
              <a:ext cx="155004" cy="123974"/>
            </a:xfrm>
            <a:prstGeom prst="rect">
              <a:avLst/>
            </a:prstGeom>
          </p:spPr>
        </p:pic>
        <p:sp>
          <p:nvSpPr>
            <p:cNvPr id="9" name="Text 4">
              <a:extLst>
                <a:ext uri="{FF2B5EF4-FFF2-40B4-BE49-F238E27FC236}">
                  <a16:creationId xmlns:a16="http://schemas.microsoft.com/office/drawing/2014/main" id="{ECDB3C6D-5BB8-5C6F-DC38-8D0D2CF82E2D}"/>
                </a:ext>
              </a:extLst>
            </p:cNvPr>
            <p:cNvSpPr/>
            <p:nvPr/>
          </p:nvSpPr>
          <p:spPr>
            <a:xfrm>
              <a:off x="162892" y="2022053"/>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التمييز بين الإرسال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والاتصال الفعلي</a:t>
              </a:r>
              <a:endParaRPr kumimoji="0" lang="ar-SA" sz="1600" b="0" i="0" u="none" strike="noStrike" kern="0" cap="none" spc="0" normalizeH="0" baseline="0" noProof="0" dirty="0">
                <a:ln>
                  <a:noFill/>
                </a:ln>
                <a:solidFill>
                  <a:prstClr val="black"/>
                </a:solidFill>
                <a:effectLst/>
                <a:uLnTx/>
                <a:uFillTx/>
              </a:endParaRPr>
            </a:p>
          </p:txBody>
        </p:sp>
        <p:sp>
          <p:nvSpPr>
            <p:cNvPr id="10" name="Text 5">
              <a:extLst>
                <a:ext uri="{FF2B5EF4-FFF2-40B4-BE49-F238E27FC236}">
                  <a16:creationId xmlns:a16="http://schemas.microsoft.com/office/drawing/2014/main" id="{E2369956-AF7F-A0E4-A729-131718FA6886}"/>
                </a:ext>
              </a:extLst>
            </p:cNvPr>
            <p:cNvSpPr/>
            <p:nvPr/>
          </p:nvSpPr>
          <p:spPr>
            <a:xfrm>
              <a:off x="38919" y="2502619"/>
              <a:ext cx="8608963"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اقرأ المواقف الثلاثة التالية، وقرّر: هل حدث اتصال ناجح أم لا؟ ولماذا؟</a:t>
              </a:r>
              <a:endParaRPr kumimoji="0" lang="ar-SA" sz="1600" b="0" i="0" u="none" strike="noStrike" kern="0" cap="none" spc="0" normalizeH="0" baseline="0" noProof="0" dirty="0">
                <a:ln>
                  <a:noFill/>
                </a:ln>
                <a:solidFill>
                  <a:prstClr val="black"/>
                </a:solidFill>
                <a:effectLst/>
                <a:uLnTx/>
                <a:uFillTx/>
              </a:endParaRPr>
            </a:p>
          </p:txBody>
        </p:sp>
        <p:sp>
          <p:nvSpPr>
            <p:cNvPr id="11" name="Shape 6">
              <a:extLst>
                <a:ext uri="{FF2B5EF4-FFF2-40B4-BE49-F238E27FC236}">
                  <a16:creationId xmlns:a16="http://schemas.microsoft.com/office/drawing/2014/main" id="{32EDF66B-1CA7-5972-59B6-2EDEB2689E43}"/>
                </a:ext>
              </a:extLst>
            </p:cNvPr>
            <p:cNvSpPr/>
            <p:nvPr/>
          </p:nvSpPr>
          <p:spPr>
            <a:xfrm>
              <a:off x="6013326" y="2840608"/>
              <a:ext cx="2634555" cy="1137176"/>
            </a:xfrm>
            <a:prstGeom prst="roundRect">
              <a:avLst>
                <a:gd name="adj" fmla="val 553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2" name="Text 7">
              <a:extLst>
                <a:ext uri="{FF2B5EF4-FFF2-40B4-BE49-F238E27FC236}">
                  <a16:creationId xmlns:a16="http://schemas.microsoft.com/office/drawing/2014/main" id="{1F0F4CC0-C161-BBB8-7AEF-9F19725D861A}"/>
                </a:ext>
              </a:extLst>
            </p:cNvPr>
            <p:cNvSpPr/>
            <p:nvPr/>
          </p:nvSpPr>
          <p:spPr>
            <a:xfrm>
              <a:off x="6959054" y="297886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الأول</a:t>
              </a:r>
              <a:endParaRPr kumimoji="0" lang="ar-SA" sz="1600" b="0" i="0" u="none" strike="noStrike" kern="0" cap="none" spc="0" normalizeH="0" baseline="0" noProof="0" dirty="0">
                <a:ln>
                  <a:noFill/>
                </a:ln>
                <a:solidFill>
                  <a:prstClr val="black"/>
                </a:solidFill>
                <a:effectLst/>
                <a:uLnTx/>
                <a:uFillTx/>
              </a:endParaRPr>
            </a:p>
          </p:txBody>
        </p:sp>
        <p:sp>
          <p:nvSpPr>
            <p:cNvPr id="13" name="Text 8">
              <a:extLst>
                <a:ext uri="{FF2B5EF4-FFF2-40B4-BE49-F238E27FC236}">
                  <a16:creationId xmlns:a16="http://schemas.microsoft.com/office/drawing/2014/main" id="{2071E653-6182-EF4E-61CB-FCFBF0209C46}"/>
                </a:ext>
              </a:extLst>
            </p:cNvPr>
            <p:cNvSpPr/>
            <p:nvPr/>
          </p:nvSpPr>
          <p:spPr>
            <a:xfrm>
              <a:off x="6151587" y="3247132"/>
              <a:ext cx="235803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أرسل الأستاذ رسالة بريد إلكتروني بتغيير موعد الاختبار، ولم يردّ أيٌّ من الطلاب.</a:t>
              </a:r>
              <a:endParaRPr kumimoji="0" lang="ar-SA" sz="1600" b="0" i="0" u="none" strike="noStrike" kern="0" cap="none" spc="0" normalizeH="0" baseline="0" noProof="0" dirty="0">
                <a:ln>
                  <a:noFill/>
                </a:ln>
                <a:solidFill>
                  <a:prstClr val="black"/>
                </a:solidFill>
                <a:effectLst/>
                <a:uLnTx/>
                <a:uFillTx/>
              </a:endParaRPr>
            </a:p>
          </p:txBody>
        </p:sp>
        <p:sp>
          <p:nvSpPr>
            <p:cNvPr id="14" name="Shape 9">
              <a:extLst>
                <a:ext uri="{FF2B5EF4-FFF2-40B4-BE49-F238E27FC236}">
                  <a16:creationId xmlns:a16="http://schemas.microsoft.com/office/drawing/2014/main" id="{7D8DAA2F-AD61-EAB9-62EB-8349FE3F03E1}"/>
                </a:ext>
              </a:extLst>
            </p:cNvPr>
            <p:cNvSpPr/>
            <p:nvPr/>
          </p:nvSpPr>
          <p:spPr>
            <a:xfrm>
              <a:off x="3254722" y="2840608"/>
              <a:ext cx="2634630" cy="1137176"/>
            </a:xfrm>
            <a:prstGeom prst="roundRect">
              <a:avLst>
                <a:gd name="adj" fmla="val 553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10">
              <a:extLst>
                <a:ext uri="{FF2B5EF4-FFF2-40B4-BE49-F238E27FC236}">
                  <a16:creationId xmlns:a16="http://schemas.microsoft.com/office/drawing/2014/main" id="{E891DCA1-C774-8408-6A74-41B953889A8B}"/>
                </a:ext>
              </a:extLst>
            </p:cNvPr>
            <p:cNvSpPr/>
            <p:nvPr/>
          </p:nvSpPr>
          <p:spPr>
            <a:xfrm>
              <a:off x="4200525" y="297886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الثاني</a:t>
              </a:r>
              <a:endParaRPr kumimoji="0" lang="ar-SA" sz="1600" b="0" i="0" u="none" strike="noStrike" kern="0" cap="none" spc="0" normalizeH="0" baseline="0" noProof="0" dirty="0">
                <a:ln>
                  <a:noFill/>
                </a:ln>
                <a:solidFill>
                  <a:prstClr val="black"/>
                </a:solidFill>
                <a:effectLst/>
                <a:uLnTx/>
                <a:uFillTx/>
              </a:endParaRPr>
            </a:p>
          </p:txBody>
        </p:sp>
        <p:sp>
          <p:nvSpPr>
            <p:cNvPr id="16" name="Text 11">
              <a:extLst>
                <a:ext uri="{FF2B5EF4-FFF2-40B4-BE49-F238E27FC236}">
                  <a16:creationId xmlns:a16="http://schemas.microsoft.com/office/drawing/2014/main" id="{033847CF-6268-F455-AA9E-045DE45CCE10}"/>
                </a:ext>
              </a:extLst>
            </p:cNvPr>
            <p:cNvSpPr/>
            <p:nvPr/>
          </p:nvSpPr>
          <p:spPr>
            <a:xfrm>
              <a:off x="3392984" y="3247132"/>
              <a:ext cx="2358107" cy="63764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أعلن المدير عن اجتماع طارئ شفهيًّا، فحضر جميع الموظفين وطرحوا أسئلة.</a:t>
              </a:r>
              <a:endParaRPr kumimoji="0" lang="ar-SA" sz="1600" b="0" i="0" u="none" strike="noStrike" kern="0" cap="none" spc="0" normalizeH="0" baseline="0" noProof="0" dirty="0">
                <a:ln>
                  <a:noFill/>
                </a:ln>
                <a:solidFill>
                  <a:prstClr val="black"/>
                </a:solidFill>
                <a:effectLst/>
                <a:uLnTx/>
                <a:uFillTx/>
              </a:endParaRPr>
            </a:p>
          </p:txBody>
        </p:sp>
        <p:sp>
          <p:nvSpPr>
            <p:cNvPr id="17" name="Shape 12">
              <a:extLst>
                <a:ext uri="{FF2B5EF4-FFF2-40B4-BE49-F238E27FC236}">
                  <a16:creationId xmlns:a16="http://schemas.microsoft.com/office/drawing/2014/main" id="{5F61DFBE-8852-B48A-E866-30B80661D216}"/>
                </a:ext>
              </a:extLst>
            </p:cNvPr>
            <p:cNvSpPr/>
            <p:nvPr/>
          </p:nvSpPr>
          <p:spPr>
            <a:xfrm>
              <a:off x="496193" y="2840608"/>
              <a:ext cx="2634555" cy="1137176"/>
            </a:xfrm>
            <a:prstGeom prst="roundRect">
              <a:avLst>
                <a:gd name="adj" fmla="val 553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13">
              <a:extLst>
                <a:ext uri="{FF2B5EF4-FFF2-40B4-BE49-F238E27FC236}">
                  <a16:creationId xmlns:a16="http://schemas.microsoft.com/office/drawing/2014/main" id="{7D5EB0F8-118B-4AE7-5300-4792458C4B54}"/>
                </a:ext>
              </a:extLst>
            </p:cNvPr>
            <p:cNvSpPr/>
            <p:nvPr/>
          </p:nvSpPr>
          <p:spPr>
            <a:xfrm>
              <a:off x="1441921" y="2978869"/>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الثالث</a:t>
              </a:r>
              <a:endParaRPr kumimoji="0" lang="ar-SA" sz="1600" b="0" i="0" u="none" strike="noStrike" kern="0" cap="none" spc="0" normalizeH="0" baseline="0" noProof="0" dirty="0">
                <a:ln>
                  <a:noFill/>
                </a:ln>
                <a:solidFill>
                  <a:prstClr val="black"/>
                </a:solidFill>
                <a:effectLst/>
                <a:uLnTx/>
                <a:uFillTx/>
              </a:endParaRPr>
            </a:p>
          </p:txBody>
        </p:sp>
        <p:sp>
          <p:nvSpPr>
            <p:cNvPr id="19" name="Text 14">
              <a:extLst>
                <a:ext uri="{FF2B5EF4-FFF2-40B4-BE49-F238E27FC236}">
                  <a16:creationId xmlns:a16="http://schemas.microsoft.com/office/drawing/2014/main" id="{C981A378-8CA6-8470-F53A-9F9F783584BD}"/>
                </a:ext>
              </a:extLst>
            </p:cNvPr>
            <p:cNvSpPr/>
            <p:nvPr/>
          </p:nvSpPr>
          <p:spPr>
            <a:xfrm>
              <a:off x="634454" y="3247132"/>
              <a:ext cx="2358033"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علّقت الإدارة إشعارًا في لوحة الإعلانات، ولم يُلاحظه أحد.</a:t>
              </a:r>
              <a:endParaRPr kumimoji="0" lang="ar-SA" sz="1600" b="0" i="0" u="none" strike="noStrike" kern="0" cap="none" spc="0" normalizeH="0" baseline="0" noProof="0" dirty="0">
                <a:ln>
                  <a:noFill/>
                </a:ln>
                <a:solidFill>
                  <a:prstClr val="black"/>
                </a:solidFill>
                <a:effectLst/>
                <a:uLnTx/>
                <a:uFillTx/>
              </a:endParaRPr>
            </a:p>
          </p:txBody>
        </p:sp>
      </p:grpSp>
      <p:pic>
        <p:nvPicPr>
          <p:cNvPr id="20" name="Picture 19">
            <a:extLst>
              <a:ext uri="{FF2B5EF4-FFF2-40B4-BE49-F238E27FC236}">
                <a16:creationId xmlns:a16="http://schemas.microsoft.com/office/drawing/2014/main" id="{54A3D0DA-81EB-74CC-954F-EF664BA81009}"/>
              </a:ext>
            </a:extLst>
          </p:cNvPr>
          <p:cNvPicPr>
            <a:picLocks noChangeAspect="1"/>
          </p:cNvPicPr>
          <p:nvPr/>
        </p:nvPicPr>
        <p:blipFill>
          <a:blip r:embed="rId4"/>
          <a:stretch>
            <a:fillRect/>
          </a:stretch>
        </p:blipFill>
        <p:spPr>
          <a:xfrm>
            <a:off x="866036" y="1441858"/>
            <a:ext cx="1912931" cy="1912931"/>
          </a:xfrm>
          <a:prstGeom prst="rect">
            <a:avLst/>
          </a:prstGeom>
        </p:spPr>
      </p:pic>
    </p:spTree>
    <p:extLst>
      <p:ext uri="{BB962C8B-B14F-4D97-AF65-F5344CB8AC3E}">
        <p14:creationId xmlns:p14="http://schemas.microsoft.com/office/powerpoint/2010/main" val="1297763677"/>
      </p:ext>
    </p:extLst>
  </p:cSld>
  <p:clrMapOvr>
    <a:masterClrMapping/>
  </p:clrMapOvr>
  <mc:AlternateContent xmlns:mc="http://schemas.openxmlformats.org/markup-compatibility/2006" xmlns:p14="http://schemas.microsoft.com/office/powerpoint/2010/main">
    <mc:Choice Requires="p14">
      <p:transition spd="slow" p14:dur="2000" advTm="39804"/>
    </mc:Choice>
    <mc:Fallback xmlns="">
      <p:transition spd="slow" advTm="398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20368-F745-A214-D26D-A46D4DF67F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119C1-36CE-41F9-F37A-A4A03F802C7E}"/>
              </a:ext>
            </a:extLst>
          </p:cNvPr>
          <p:cNvSpPr/>
          <p:nvPr/>
        </p:nvSpPr>
        <p:spPr>
          <a:xfrm>
            <a:off x="406822" y="1529279"/>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8DC05E-DF3F-7A59-7F1C-3038103E33A5}"/>
              </a:ext>
            </a:extLst>
          </p:cNvPr>
          <p:cNvSpPr txBox="1"/>
          <p:nvPr/>
        </p:nvSpPr>
        <p:spPr>
          <a:xfrm>
            <a:off x="3713357" y="637511"/>
            <a:ext cx="5355816" cy="523220"/>
          </a:xfrm>
          <a:prstGeom prst="rect">
            <a:avLst/>
          </a:prstGeom>
          <a:noFill/>
        </p:spPr>
        <p:txBody>
          <a:bodyPr wrap="square" rtlCol="0">
            <a:spAutoFit/>
          </a:bodyPr>
          <a:lstStyle/>
          <a:p>
            <a:r>
              <a:rPr lang="ar-EG" sz="2800" b="1">
                <a:latin typeface="Alexandria" charset="0"/>
                <a:cs typeface="Alexandria" charset="0"/>
              </a:rPr>
              <a:t>القناة أو الوسيلة الاتصالية</a:t>
            </a:r>
          </a:p>
        </p:txBody>
      </p:sp>
      <p:sp>
        <p:nvSpPr>
          <p:cNvPr id="5" name="Rectangle 4">
            <a:extLst>
              <a:ext uri="{FF2B5EF4-FFF2-40B4-BE49-F238E27FC236}">
                <a16:creationId xmlns:a16="http://schemas.microsoft.com/office/drawing/2014/main" id="{A0D33C32-4C9A-3D50-68B0-52ACE9985E58}"/>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B765F4-2DB0-644B-5CE0-FDCDE069620B}"/>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DEFDED-DA6E-5383-BC63-728F79F4291D}"/>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1DA14C51-8996-C99D-9318-CA31493E22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40ED12B1-2C13-55F8-3CFC-8959C421D768}"/>
              </a:ext>
            </a:extLst>
          </p:cNvPr>
          <p:cNvGrpSpPr/>
          <p:nvPr/>
        </p:nvGrpSpPr>
        <p:grpSpPr>
          <a:xfrm>
            <a:off x="606713" y="1860793"/>
            <a:ext cx="10978573" cy="1396008"/>
            <a:chOff x="406822" y="2032992"/>
            <a:chExt cx="4103191" cy="1651025"/>
          </a:xfrm>
        </p:grpSpPr>
        <p:sp>
          <p:nvSpPr>
            <p:cNvPr id="2" name="Shape 1"/>
            <p:cNvSpPr/>
            <p:nvPr/>
          </p:nvSpPr>
          <p:spPr>
            <a:xfrm>
              <a:off x="406822" y="2032992"/>
              <a:ext cx="4103191" cy="1651025"/>
            </a:xfrm>
            <a:prstGeom prst="roundRect">
              <a:avLst>
                <a:gd name="adj" fmla="val 5410"/>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2"/>
            <p:cNvSpPr/>
            <p:nvPr/>
          </p:nvSpPr>
          <p:spPr>
            <a:xfrm>
              <a:off x="2378273" y="2156966"/>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التعريف</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530796" y="2474788"/>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القناة هي الوسيلة أو المسار الذي تنتقل من خلاله الرسالة من المرسل إلى المستقبل. واختيار القناة المناسبة يُؤثر تأثيرًا مباشرًا في مدى وصول الرسالة ووضوحها.</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4091838F-90E7-9F76-5087-09B9BF9FD0D7}"/>
              </a:ext>
            </a:extLst>
          </p:cNvPr>
          <p:cNvGrpSpPr/>
          <p:nvPr/>
        </p:nvGrpSpPr>
        <p:grpSpPr>
          <a:xfrm>
            <a:off x="7328980" y="3674059"/>
            <a:ext cx="3924598" cy="2447961"/>
            <a:chOff x="4728046" y="2156966"/>
            <a:chExt cx="3924598" cy="1483667"/>
          </a:xfrm>
        </p:grpSpPr>
        <p:sp>
          <p:nvSpPr>
            <p:cNvPr id="12" name="Text 4"/>
            <p:cNvSpPr/>
            <p:nvPr/>
          </p:nvSpPr>
          <p:spPr>
            <a:xfrm>
              <a:off x="6644878" y="2156966"/>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معايير اختيار القناة</a:t>
              </a:r>
              <a:endParaRPr kumimoji="0" lang="ar-SA" sz="1600" b="0" i="0" u="none" strike="noStrike" kern="0" cap="none" spc="0" normalizeH="0" baseline="0" noProof="0" dirty="0">
                <a:ln>
                  <a:noFill/>
                </a:ln>
                <a:solidFill>
                  <a:prstClr val="black"/>
                </a:solidFill>
                <a:effectLst/>
                <a:uLnTx/>
                <a:uFillTx/>
              </a:endParaRPr>
            </a:p>
          </p:txBody>
        </p:sp>
        <p:sp>
          <p:nvSpPr>
            <p:cNvPr id="13" name="Text 5"/>
            <p:cNvSpPr/>
            <p:nvPr/>
          </p:nvSpPr>
          <p:spPr>
            <a:xfrm>
              <a:off x="4728046" y="2474788"/>
              <a:ext cx="3924598" cy="1165845"/>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طبيعة الرسالة ومدى حساسيتها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عدد المستقبلين وتوزعهم الجغرافي</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الحاجة إلى توثيق الرسالة أو عدمها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السرعة المطلوبة في الإيصال</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إمكانية الحصول على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تغذية راجعة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lang="ar-EG" altLang="en-US" sz="1600" kern="0">
                  <a:solidFill>
                    <a:srgbClr val="15213F"/>
                  </a:solidFill>
                  <a:latin typeface="Alexandria" pitchFamily="34" charset="0"/>
                  <a:ea typeface="Alexandria" pitchFamily="34" charset="-122"/>
                  <a:cs typeface="Alexandria" pitchFamily="34" charset="-120"/>
                </a:rPr>
                <a:t>ال</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فورية</a:t>
              </a:r>
              <a:r>
                <a:rPr lang="ar-EG" altLang="en-US" sz="1600" kern="0">
                  <a:solidFill>
                    <a:srgbClr val="15213F"/>
                  </a:solidFill>
                  <a:latin typeface="Alexandria" pitchFamily="34" charset="0"/>
                  <a:ea typeface="Alexandria" pitchFamily="34" charset="-122"/>
                  <a:cs typeface="Alexandria" pitchFamily="34" charset="-120"/>
                </a:rPr>
                <a:t>.</a:t>
              </a:r>
              <a:endParaRPr kumimoji="0" lang="ar-SA" sz="1600" b="0" i="0" u="none" strike="noStrike" kern="0" cap="none" spc="0" normalizeH="0" baseline="0" noProof="0" dirty="0">
                <a:ln>
                  <a:noFill/>
                </a:ln>
                <a:solidFill>
                  <a:prstClr val="black"/>
                </a:solidFill>
                <a:effectLst/>
                <a:uLnTx/>
                <a:uFillTx/>
              </a:endParaRPr>
            </a:p>
          </p:txBody>
        </p:sp>
      </p:grpSp>
      <p:pic>
        <p:nvPicPr>
          <p:cNvPr id="15" name="Picture 14">
            <a:extLst>
              <a:ext uri="{FF2B5EF4-FFF2-40B4-BE49-F238E27FC236}">
                <a16:creationId xmlns:a16="http://schemas.microsoft.com/office/drawing/2014/main" id="{9AFDF751-E675-5341-38EE-CF21F9FEFA91}"/>
              </a:ext>
            </a:extLst>
          </p:cNvPr>
          <p:cNvPicPr>
            <a:picLocks noChangeAspect="1"/>
          </p:cNvPicPr>
          <p:nvPr/>
        </p:nvPicPr>
        <p:blipFill>
          <a:blip r:embed="rId3"/>
          <a:stretch>
            <a:fillRect/>
          </a:stretch>
        </p:blipFill>
        <p:spPr>
          <a:xfrm>
            <a:off x="1669288" y="3495479"/>
            <a:ext cx="1809894" cy="271806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59286835"/>
      </p:ext>
    </p:extLst>
  </p:cSld>
  <p:clrMapOvr>
    <a:masterClrMapping/>
  </p:clrMapOvr>
  <mc:AlternateContent xmlns:mc="http://schemas.openxmlformats.org/markup-compatibility/2006" xmlns:p14="http://schemas.microsoft.com/office/powerpoint/2010/main">
    <mc:Choice Requires="p14">
      <p:transition p14:dur="10" advTm="27612"/>
    </mc:Choice>
    <mc:Fallback xmlns="">
      <p:transition advTm="276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B3ADA-935A-9419-1FBC-8F66164D67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65F6F-FE83-435C-C999-74D39E3D39FE}"/>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24EC110-E802-5969-0317-B41BD135003C}"/>
              </a:ext>
            </a:extLst>
          </p:cNvPr>
          <p:cNvSpPr txBox="1"/>
          <p:nvPr/>
        </p:nvSpPr>
        <p:spPr>
          <a:xfrm>
            <a:off x="2466396" y="668289"/>
            <a:ext cx="7166279" cy="461665"/>
          </a:xfrm>
          <a:prstGeom prst="rect">
            <a:avLst/>
          </a:prstGeom>
          <a:noFill/>
        </p:spPr>
        <p:txBody>
          <a:bodyPr wrap="square" rtlCol="0">
            <a:spAutoFit/>
          </a:bodyPr>
          <a:lstStyle/>
          <a:p>
            <a:pPr algn="ctr"/>
            <a:r>
              <a:rPr lang="ar-EG" sz="2400" b="1">
                <a:latin typeface="Alexandria" charset="0"/>
                <a:cs typeface="Alexandria" charset="0"/>
              </a:rPr>
              <a:t>أمثلة على القنوات الاتصالية داخل المؤسسة</a:t>
            </a:r>
          </a:p>
        </p:txBody>
      </p:sp>
      <p:sp>
        <p:nvSpPr>
          <p:cNvPr id="5" name="Rectangle 4">
            <a:extLst>
              <a:ext uri="{FF2B5EF4-FFF2-40B4-BE49-F238E27FC236}">
                <a16:creationId xmlns:a16="http://schemas.microsoft.com/office/drawing/2014/main" id="{C3FF5F06-8744-7571-5CF2-83F0471FB20B}"/>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7BEFF7-707B-1A80-EA1F-3E676FAB4492}"/>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F6BD28-5E02-11FD-D011-D600605EC192}"/>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045D19C-21B7-2320-C2B7-1E3CABA26C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33CD02C0-EB46-A7BA-B9C1-546A889CE8C9}"/>
              </a:ext>
            </a:extLst>
          </p:cNvPr>
          <p:cNvGrpSpPr/>
          <p:nvPr/>
        </p:nvGrpSpPr>
        <p:grpSpPr>
          <a:xfrm>
            <a:off x="568712" y="1729479"/>
            <a:ext cx="10604921" cy="4460232"/>
            <a:chOff x="496119" y="1441326"/>
            <a:chExt cx="4722763" cy="3221906"/>
          </a:xfrm>
        </p:grpSpPr>
        <p:sp>
          <p:nvSpPr>
            <p:cNvPr id="4" name="Shape 1"/>
            <p:cNvSpPr/>
            <p:nvPr/>
          </p:nvSpPr>
          <p:spPr>
            <a:xfrm>
              <a:off x="2919487" y="1441326"/>
              <a:ext cx="2299395" cy="1648197"/>
            </a:xfrm>
            <a:prstGeom prst="roundRect">
              <a:avLst>
                <a:gd name="adj" fmla="val 316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 name="Text 2"/>
            <p:cNvSpPr/>
            <p:nvPr/>
          </p:nvSpPr>
          <p:spPr>
            <a:xfrm>
              <a:off x="3539579" y="1570062"/>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القنوات الشفهية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3048223" y="1838325"/>
              <a:ext cx="2041922" cy="1122462"/>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الاجتماعات الرسمية وغير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المقابلات الشخصية والمحادثات المباشرة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المكالمات الهاتفية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التوجيهات الشفهية الميدانية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4"/>
            <p:cNvSpPr/>
            <p:nvPr/>
          </p:nvSpPr>
          <p:spPr>
            <a:xfrm>
              <a:off x="496119" y="1441326"/>
              <a:ext cx="2299395" cy="1648197"/>
            </a:xfrm>
            <a:prstGeom prst="roundRect">
              <a:avLst>
                <a:gd name="adj" fmla="val 316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1116211" y="1570062"/>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القنوات المكتوبة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6"/>
            <p:cNvSpPr/>
            <p:nvPr/>
          </p:nvSpPr>
          <p:spPr>
            <a:xfrm>
              <a:off x="624855" y="1838325"/>
              <a:ext cx="2041922"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التقارير والمذكرات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التعاميم والإشعارات الورقية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لوحات الإعلانات الداخلية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محاضر الاجتماعات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7"/>
            <p:cNvSpPr/>
            <p:nvPr/>
          </p:nvSpPr>
          <p:spPr>
            <a:xfrm>
              <a:off x="496119" y="3213497"/>
              <a:ext cx="4722763" cy="1449735"/>
            </a:xfrm>
            <a:prstGeom prst="roundRect">
              <a:avLst>
                <a:gd name="adj" fmla="val 359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8"/>
            <p:cNvSpPr/>
            <p:nvPr/>
          </p:nvSpPr>
          <p:spPr>
            <a:xfrm>
              <a:off x="3539579" y="3342233"/>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القنوات الرقمية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624855" y="3610496"/>
              <a:ext cx="4465290"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البريد الإلكتروني المؤسسي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منصات التواصل الداخلي (Teams, Slack)</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أنظمة إدارة المهام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مؤتمرات الفيديو عن بُعد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08472402"/>
      </p:ext>
    </p:extLst>
  </p:cSld>
  <p:clrMapOvr>
    <a:masterClrMapping/>
  </p:clrMapOvr>
  <mc:AlternateContent xmlns:mc="http://schemas.openxmlformats.org/markup-compatibility/2006" xmlns:p14="http://schemas.microsoft.com/office/powerpoint/2010/main">
    <mc:Choice Requires="p14">
      <p:transition p14:dur="10" advTm="120104"/>
    </mc:Choice>
    <mc:Fallback xmlns="">
      <p:transition advTm="1201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8ACCE-18BC-FF8D-1939-F49AD982D05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5222C4A-9415-AA7F-330C-38F67A967D4C}"/>
              </a:ext>
            </a:extLst>
          </p:cNvPr>
          <p:cNvSpPr/>
          <p:nvPr/>
        </p:nvSpPr>
        <p:spPr>
          <a:xfrm>
            <a:off x="8607914" y="710945"/>
            <a:ext cx="3584086" cy="59128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06B8B88-8047-6385-92FE-78B35F3A7431}"/>
              </a:ext>
            </a:extLst>
          </p:cNvPr>
          <p:cNvSpPr/>
          <p:nvPr/>
        </p:nvSpPr>
        <p:spPr>
          <a:xfrm>
            <a:off x="452323" y="1055963"/>
            <a:ext cx="11245306" cy="5312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6FDDC8-CE49-2D37-45FB-78B8A806E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1" name="Group 20">
            <a:extLst>
              <a:ext uri="{FF2B5EF4-FFF2-40B4-BE49-F238E27FC236}">
                <a16:creationId xmlns:a16="http://schemas.microsoft.com/office/drawing/2014/main" id="{04B99828-0BA2-4241-2B2B-802C4120A683}"/>
              </a:ext>
            </a:extLst>
          </p:cNvPr>
          <p:cNvGrpSpPr/>
          <p:nvPr/>
        </p:nvGrpSpPr>
        <p:grpSpPr>
          <a:xfrm>
            <a:off x="180430" y="1155870"/>
            <a:ext cx="11245305" cy="4991186"/>
            <a:chOff x="162892" y="993651"/>
            <a:chExt cx="8484990" cy="2818135"/>
          </a:xfrm>
        </p:grpSpPr>
        <p:sp>
          <p:nvSpPr>
            <p:cNvPr id="2" name="Shape 0"/>
            <p:cNvSpPr/>
            <p:nvPr/>
          </p:nvSpPr>
          <p:spPr>
            <a:xfrm>
              <a:off x="7080412" y="993651"/>
              <a:ext cx="1567470" cy="282773"/>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 name="Text 1"/>
            <p:cNvSpPr/>
            <p:nvPr/>
          </p:nvSpPr>
          <p:spPr>
            <a:xfrm>
              <a:off x="7537400" y="1030858"/>
              <a:ext cx="1036067"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نشاط تصنيف</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3</a:t>
              </a:r>
              <a:endParaRPr kumimoji="0" lang="ar-SA" sz="1600" b="0" i="0" u="none" strike="noStrike" kern="0" cap="none" spc="0" normalizeH="0" baseline="0" noProof="0" dirty="0">
                <a:ln>
                  <a:noFill/>
                </a:ln>
                <a:solidFill>
                  <a:prstClr val="black"/>
                </a:solidFill>
                <a:effectLst/>
                <a:uLnTx/>
                <a:uFillTx/>
              </a:endParaRPr>
            </a:p>
          </p:txBody>
        </p:sp>
        <p:sp>
          <p:nvSpPr>
            <p:cNvPr id="4" name="Text 2"/>
            <p:cNvSpPr/>
            <p:nvPr/>
          </p:nvSpPr>
          <p:spPr>
            <a:xfrm>
              <a:off x="3297510" y="1414685"/>
              <a:ext cx="5350371" cy="24928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اختر القناة الأنسب لهذه المواقف</a:t>
              </a:r>
              <a:endParaRPr kumimoji="0" lang="ar-SA" sz="1600" b="0" i="0" u="none" strike="noStrike" kern="0" cap="none" spc="0" normalizeH="0" baseline="0" noProof="0" dirty="0">
                <a:ln>
                  <a:noFill/>
                </a:ln>
                <a:solidFill>
                  <a:prstClr val="black"/>
                </a:solidFill>
                <a:effectLst/>
                <a:uLnTx/>
                <a:uFillTx/>
              </a:endParaRPr>
            </a:p>
          </p:txBody>
        </p:sp>
        <p:sp>
          <p:nvSpPr>
            <p:cNvPr id="6" name="Shape 3"/>
            <p:cNvSpPr/>
            <p:nvPr/>
          </p:nvSpPr>
          <p:spPr>
            <a:xfrm>
              <a:off x="496119" y="1850008"/>
              <a:ext cx="8151763" cy="483617"/>
            </a:xfrm>
            <a:prstGeom prst="roundRect">
              <a:avLst>
                <a:gd name="adj" fmla="val 10773"/>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7" name="Image 0" descr="preencoded.png"/>
            <p:cNvPicPr>
              <a:picLocks noChangeAspect="1"/>
            </p:cNvPicPr>
            <p:nvPr/>
          </p:nvPicPr>
          <p:blipFill>
            <a:blip r:embed="rId3"/>
            <a:stretch>
              <a:fillRect/>
            </a:stretch>
          </p:blipFill>
          <p:spPr>
            <a:xfrm>
              <a:off x="8368903" y="2029792"/>
              <a:ext cx="155004" cy="123974"/>
            </a:xfrm>
            <a:prstGeom prst="rect">
              <a:avLst/>
            </a:prstGeom>
          </p:spPr>
        </p:pic>
        <p:sp>
          <p:nvSpPr>
            <p:cNvPr id="8" name="Text 4"/>
            <p:cNvSpPr/>
            <p:nvPr/>
          </p:nvSpPr>
          <p:spPr>
            <a:xfrm>
              <a:off x="162892" y="1992585"/>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تطبيق معايير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اختيار القناة</a:t>
              </a:r>
              <a:endParaRPr kumimoji="0" lang="ar-SA" sz="1600" b="0" i="0" u="none" strike="noStrike" kern="0" cap="none" spc="0" normalizeH="0" baseline="0" noProof="0" dirty="0">
                <a:ln>
                  <a:noFill/>
                </a:ln>
                <a:solidFill>
                  <a:prstClr val="black"/>
                </a:solidFill>
                <a:effectLst/>
                <a:uLnTx/>
                <a:uFillTx/>
              </a:endParaRPr>
            </a:p>
          </p:txBody>
        </p:sp>
        <p:sp>
          <p:nvSpPr>
            <p:cNvPr id="9" name="Shape 5"/>
            <p:cNvSpPr/>
            <p:nvPr/>
          </p:nvSpPr>
          <p:spPr>
            <a:xfrm>
              <a:off x="6702921" y="2473151"/>
              <a:ext cx="1944960" cy="1338635"/>
            </a:xfrm>
            <a:prstGeom prst="roundRect">
              <a:avLst>
                <a:gd name="adj" fmla="val 389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0" name="Text 6"/>
            <p:cNvSpPr/>
            <p:nvPr/>
          </p:nvSpPr>
          <p:spPr>
            <a:xfrm>
              <a:off x="6959054" y="26114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الأول</a:t>
              </a:r>
              <a:endParaRPr kumimoji="0" lang="ar-SA" sz="1600" b="0" i="0" u="none" strike="noStrike" kern="0" cap="none" spc="0" normalizeH="0" baseline="0" noProof="0" dirty="0">
                <a:ln>
                  <a:noFill/>
                </a:ln>
                <a:solidFill>
                  <a:prstClr val="black"/>
                </a:solidFill>
                <a:effectLst/>
                <a:uLnTx/>
                <a:uFillTx/>
              </a:endParaRPr>
            </a:p>
          </p:txBody>
        </p:sp>
        <p:sp>
          <p:nvSpPr>
            <p:cNvPr id="11" name="Text 7"/>
            <p:cNvSpPr/>
            <p:nvPr/>
          </p:nvSpPr>
          <p:spPr>
            <a:xfrm>
              <a:off x="6841182" y="2879675"/>
              <a:ext cx="1668438"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يُريد مدير المدرسة إبلاغ جميع المعلمين الثمانية والعشرين بتغيير جدول الحصص من الغد.</a:t>
              </a:r>
              <a:endParaRPr kumimoji="0" lang="ar-SA" sz="1600" b="0" i="0" u="none" strike="noStrike" kern="0" cap="none" spc="0" normalizeH="0" baseline="0" noProof="0" dirty="0">
                <a:ln>
                  <a:noFill/>
                </a:ln>
                <a:solidFill>
                  <a:prstClr val="black"/>
                </a:solidFill>
                <a:effectLst/>
                <a:uLnTx/>
                <a:uFillTx/>
              </a:endParaRPr>
            </a:p>
          </p:txBody>
        </p:sp>
        <p:sp>
          <p:nvSpPr>
            <p:cNvPr id="12" name="Shape 8"/>
            <p:cNvSpPr/>
            <p:nvPr/>
          </p:nvSpPr>
          <p:spPr>
            <a:xfrm>
              <a:off x="4633987" y="2473151"/>
              <a:ext cx="1944960" cy="1338635"/>
            </a:xfrm>
            <a:prstGeom prst="roundRect">
              <a:avLst>
                <a:gd name="adj" fmla="val 389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3" name="Text 9"/>
            <p:cNvSpPr/>
            <p:nvPr/>
          </p:nvSpPr>
          <p:spPr>
            <a:xfrm>
              <a:off x="4890120" y="26114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الثاني</a:t>
              </a:r>
              <a:endParaRPr kumimoji="0" lang="ar-SA" sz="1600" b="0" i="0" u="none" strike="noStrike" kern="0" cap="none" spc="0" normalizeH="0" baseline="0" noProof="0" dirty="0">
                <a:ln>
                  <a:noFill/>
                </a:ln>
                <a:solidFill>
                  <a:prstClr val="black"/>
                </a:solidFill>
                <a:effectLst/>
                <a:uLnTx/>
                <a:uFillTx/>
              </a:endParaRPr>
            </a:p>
          </p:txBody>
        </p:sp>
        <p:sp>
          <p:nvSpPr>
            <p:cNvPr id="14" name="Text 10"/>
            <p:cNvSpPr/>
            <p:nvPr/>
          </p:nvSpPr>
          <p:spPr>
            <a:xfrm>
              <a:off x="4772248" y="2879675"/>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يُريد رئيس القسم في المستشفى توبيخ ممرضة بسبب تأخر متكرر.</a:t>
              </a:r>
              <a:endParaRPr kumimoji="0" lang="ar-SA" sz="1600" b="0" i="0" u="none" strike="noStrike" kern="0" cap="none" spc="0" normalizeH="0" baseline="0" noProof="0" dirty="0">
                <a:ln>
                  <a:noFill/>
                </a:ln>
                <a:solidFill>
                  <a:prstClr val="black"/>
                </a:solidFill>
                <a:effectLst/>
                <a:uLnTx/>
                <a:uFillTx/>
              </a:endParaRPr>
            </a:p>
          </p:txBody>
        </p:sp>
        <p:sp>
          <p:nvSpPr>
            <p:cNvPr id="15" name="Shape 11"/>
            <p:cNvSpPr/>
            <p:nvPr/>
          </p:nvSpPr>
          <p:spPr>
            <a:xfrm>
              <a:off x="2565053" y="2473151"/>
              <a:ext cx="1944960" cy="1338635"/>
            </a:xfrm>
            <a:prstGeom prst="roundRect">
              <a:avLst>
                <a:gd name="adj" fmla="val 389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6" name="Text 12"/>
            <p:cNvSpPr/>
            <p:nvPr/>
          </p:nvSpPr>
          <p:spPr>
            <a:xfrm>
              <a:off x="2821186" y="26114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الثالث</a:t>
              </a:r>
              <a:endParaRPr kumimoji="0" lang="ar-SA" sz="1600" b="0" i="0" u="none" strike="noStrike" kern="0" cap="none" spc="0" normalizeH="0" baseline="0" noProof="0" dirty="0">
                <a:ln>
                  <a:noFill/>
                </a:ln>
                <a:solidFill>
                  <a:prstClr val="black"/>
                </a:solidFill>
                <a:effectLst/>
                <a:uLnTx/>
                <a:uFillTx/>
              </a:endParaRPr>
            </a:p>
          </p:txBody>
        </p:sp>
        <p:sp>
          <p:nvSpPr>
            <p:cNvPr id="17" name="Text 13"/>
            <p:cNvSpPr/>
            <p:nvPr/>
          </p:nvSpPr>
          <p:spPr>
            <a:xfrm>
              <a:off x="2703314" y="2879675"/>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تحتاج المديرة التنفيذية إلى تقرير مالي شهري موثّق من قسم المحاسبة.</a:t>
              </a:r>
              <a:endParaRPr kumimoji="0" lang="ar-SA" sz="1600" b="0" i="0" u="none" strike="noStrike" kern="0" cap="none" spc="0" normalizeH="0" baseline="0" noProof="0" dirty="0">
                <a:ln>
                  <a:noFill/>
                </a:ln>
                <a:solidFill>
                  <a:prstClr val="black"/>
                </a:solidFill>
                <a:effectLst/>
                <a:uLnTx/>
                <a:uFillTx/>
              </a:endParaRPr>
            </a:p>
          </p:txBody>
        </p:sp>
        <p:sp>
          <p:nvSpPr>
            <p:cNvPr id="18" name="Shape 14"/>
            <p:cNvSpPr/>
            <p:nvPr/>
          </p:nvSpPr>
          <p:spPr>
            <a:xfrm>
              <a:off x="496119" y="2473151"/>
              <a:ext cx="1944960" cy="1338635"/>
            </a:xfrm>
            <a:prstGeom prst="roundRect">
              <a:avLst>
                <a:gd name="adj" fmla="val 389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9" name="Text 15"/>
            <p:cNvSpPr/>
            <p:nvPr/>
          </p:nvSpPr>
          <p:spPr>
            <a:xfrm>
              <a:off x="752252" y="26114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 الرابع</a:t>
              </a:r>
              <a:endParaRPr kumimoji="0" lang="ar-SA" sz="1600" b="0" i="0" u="none" strike="noStrike" kern="0" cap="none" spc="0" normalizeH="0" baseline="0" noProof="0" dirty="0">
                <a:ln>
                  <a:noFill/>
                </a:ln>
                <a:solidFill>
                  <a:prstClr val="black"/>
                </a:solidFill>
                <a:effectLst/>
                <a:uLnTx/>
                <a:uFillTx/>
              </a:endParaRPr>
            </a:p>
          </p:txBody>
        </p:sp>
        <p:sp>
          <p:nvSpPr>
            <p:cNvPr id="20" name="Text 16"/>
            <p:cNvSpPr/>
            <p:nvPr/>
          </p:nvSpPr>
          <p:spPr>
            <a:xfrm>
              <a:off x="634380" y="2879675"/>
              <a:ext cx="166843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يُريد مشرف في شركة التوصيل التنسيق الفوري مع سائق في الميدان.</a:t>
              </a:r>
              <a:endParaRPr kumimoji="0" lang="ar-SA" sz="1600" b="0" i="0" u="none" strike="noStrike" kern="0" cap="none" spc="0" normalizeH="0" baseline="0" noProof="0" dirty="0">
                <a:ln>
                  <a:noFill/>
                </a:ln>
                <a:solidFill>
                  <a:prstClr val="black"/>
                </a:solidFill>
                <a:effectLst/>
                <a:uLnTx/>
                <a:uFillTx/>
              </a:endParaRPr>
            </a:p>
          </p:txBody>
        </p:sp>
      </p:grpSp>
      <p:pic>
        <p:nvPicPr>
          <p:cNvPr id="24" name="Picture 23">
            <a:extLst>
              <a:ext uri="{FF2B5EF4-FFF2-40B4-BE49-F238E27FC236}">
                <a16:creationId xmlns:a16="http://schemas.microsoft.com/office/drawing/2014/main" id="{CD77AD74-9CAA-1EFD-3733-0A3DBADEF721}"/>
              </a:ext>
            </a:extLst>
          </p:cNvPr>
          <p:cNvPicPr>
            <a:picLocks noChangeAspect="1"/>
          </p:cNvPicPr>
          <p:nvPr/>
        </p:nvPicPr>
        <p:blipFill>
          <a:blip r:embed="rId4"/>
          <a:stretch>
            <a:fillRect/>
          </a:stretch>
        </p:blipFill>
        <p:spPr>
          <a:xfrm>
            <a:off x="622062" y="1656688"/>
            <a:ext cx="1835305" cy="1835305"/>
          </a:xfrm>
          <a:prstGeom prst="rect">
            <a:avLst/>
          </a:prstGeom>
        </p:spPr>
      </p:pic>
    </p:spTree>
    <p:extLst>
      <p:ext uri="{BB962C8B-B14F-4D97-AF65-F5344CB8AC3E}">
        <p14:creationId xmlns:p14="http://schemas.microsoft.com/office/powerpoint/2010/main" val="1050496405"/>
      </p:ext>
    </p:extLst>
  </p:cSld>
  <p:clrMapOvr>
    <a:masterClrMapping/>
  </p:clrMapOvr>
  <mc:AlternateContent xmlns:mc="http://schemas.openxmlformats.org/markup-compatibility/2006" xmlns:p14="http://schemas.microsoft.com/office/powerpoint/2010/main">
    <mc:Choice Requires="p14">
      <p:transition spd="slow" p14:dur="2000" advTm="40124"/>
    </mc:Choice>
    <mc:Fallback xmlns="">
      <p:transition spd="slow" advTm="4012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0FB2C-52F5-AF88-6449-B3B052DD8DD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013E09F-D556-0DD6-CF51-CA8676BD96FE}"/>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D528EDC-C35F-9DE8-A69D-BF84C4D24FBB}"/>
              </a:ext>
            </a:extLst>
          </p:cNvPr>
          <p:cNvSpPr/>
          <p:nvPr/>
        </p:nvSpPr>
        <p:spPr>
          <a:xfrm>
            <a:off x="434897" y="1285191"/>
            <a:ext cx="11407697"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p>
        </p:txBody>
      </p:sp>
      <p:pic>
        <p:nvPicPr>
          <p:cNvPr id="5" name="Graphic 21">
            <a:extLst>
              <a:ext uri="{FF2B5EF4-FFF2-40B4-BE49-F238E27FC236}">
                <a16:creationId xmlns:a16="http://schemas.microsoft.com/office/drawing/2014/main" id="{8E2AEBB2-4E16-E61A-343B-9FF8350444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1" name="Group 20">
            <a:extLst>
              <a:ext uri="{FF2B5EF4-FFF2-40B4-BE49-F238E27FC236}">
                <a16:creationId xmlns:a16="http://schemas.microsoft.com/office/drawing/2014/main" id="{2D33FAE1-8D8A-C3D9-EAAD-77135447E509}"/>
              </a:ext>
            </a:extLst>
          </p:cNvPr>
          <p:cNvGrpSpPr/>
          <p:nvPr/>
        </p:nvGrpSpPr>
        <p:grpSpPr>
          <a:xfrm>
            <a:off x="557561" y="1471400"/>
            <a:ext cx="11203260" cy="4583711"/>
            <a:chOff x="-316082" y="1306934"/>
            <a:chExt cx="8966940" cy="2529558"/>
          </a:xfrm>
        </p:grpSpPr>
        <p:sp>
          <p:nvSpPr>
            <p:cNvPr id="2" name="Shape 0"/>
            <p:cNvSpPr/>
            <p:nvPr/>
          </p:nvSpPr>
          <p:spPr>
            <a:xfrm>
              <a:off x="6492296" y="1306934"/>
              <a:ext cx="2155586" cy="217885"/>
            </a:xfrm>
            <a:prstGeom prst="roundRect">
              <a:avLst>
                <a:gd name="adj" fmla="val 17171"/>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 name="Text 1"/>
            <p:cNvSpPr/>
            <p:nvPr/>
          </p:nvSpPr>
          <p:spPr>
            <a:xfrm>
              <a:off x="7293397" y="1348904"/>
              <a:ext cx="1275308" cy="158800"/>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الإجابات النموذجية</a:t>
              </a:r>
              <a:endParaRPr kumimoji="0" lang="ar-SA" sz="1600" b="0" i="0" u="none" strike="noStrike" kern="0" cap="none" spc="0" normalizeH="0" baseline="0" noProof="0" dirty="0">
                <a:ln>
                  <a:noFill/>
                </a:ln>
                <a:solidFill>
                  <a:prstClr val="black"/>
                </a:solidFill>
                <a:effectLst/>
                <a:uLnTx/>
                <a:uFillTx/>
              </a:endParaRPr>
            </a:p>
          </p:txBody>
        </p:sp>
        <p:sp>
          <p:nvSpPr>
            <p:cNvPr id="4" name="Text 2"/>
            <p:cNvSpPr/>
            <p:nvPr/>
          </p:nvSpPr>
          <p:spPr>
            <a:xfrm>
              <a:off x="2700486" y="1701925"/>
              <a:ext cx="5950372" cy="32556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تبرير اختيار القناة في المواقف الأربعة</a:t>
              </a:r>
              <a:endParaRPr kumimoji="0" lang="ar-SA" b="0" i="0" u="none" strike="noStrike" kern="0" cap="none" spc="0" normalizeH="0" baseline="0" noProof="0" dirty="0">
                <a:ln>
                  <a:noFill/>
                </a:ln>
                <a:solidFill>
                  <a:prstClr val="black"/>
                </a:solidFill>
                <a:effectLst/>
                <a:uLnTx/>
                <a:uFillTx/>
              </a:endParaRPr>
            </a:p>
          </p:txBody>
        </p:sp>
        <p:sp>
          <p:nvSpPr>
            <p:cNvPr id="6" name="Shape 3"/>
            <p:cNvSpPr/>
            <p:nvPr/>
          </p:nvSpPr>
          <p:spPr>
            <a:xfrm>
              <a:off x="8368829" y="2172816"/>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7" name="Text 4"/>
            <p:cNvSpPr/>
            <p:nvPr/>
          </p:nvSpPr>
          <p:spPr>
            <a:xfrm>
              <a:off x="8415338" y="2196071"/>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8" name="Text 5"/>
            <p:cNvSpPr/>
            <p:nvPr/>
          </p:nvSpPr>
          <p:spPr>
            <a:xfrm>
              <a:off x="4681910" y="2215455"/>
              <a:ext cx="3562945"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تعميم رسمي + رسالة جماعية عبر نظام المدرسة</a:t>
              </a:r>
              <a:endParaRPr kumimoji="0" lang="ar-SA" sz="1600" b="0" i="0" u="none" strike="noStrike" kern="0" cap="none" spc="0" normalizeH="0" baseline="0" noProof="0" dirty="0">
                <a:ln>
                  <a:noFill/>
                </a:ln>
                <a:solidFill>
                  <a:prstClr val="black"/>
                </a:solidFill>
                <a:effectLst/>
                <a:uLnTx/>
                <a:uFillTx/>
              </a:endParaRPr>
            </a:p>
          </p:txBody>
        </p:sp>
        <p:sp>
          <p:nvSpPr>
            <p:cNvPr id="9" name="Text 6"/>
            <p:cNvSpPr/>
            <p:nvPr/>
          </p:nvSpPr>
          <p:spPr>
            <a:xfrm>
              <a:off x="4547503" y="2483718"/>
              <a:ext cx="369735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لأن الرسالة عاجلة وتخصّ عددًا كبيرًا من المستقبلين وتتطلب توثيقًا.</a:t>
              </a:r>
              <a:endParaRPr kumimoji="0" lang="ar-SA" sz="1600" b="0" i="0" u="none" strike="noStrike" kern="0" cap="none" spc="0" normalizeH="0" baseline="0" noProof="0" dirty="0">
                <a:ln>
                  <a:noFill/>
                </a:ln>
                <a:solidFill>
                  <a:prstClr val="black"/>
                </a:solidFill>
                <a:effectLst/>
                <a:uLnTx/>
                <a:uFillTx/>
              </a:endParaRPr>
            </a:p>
          </p:txBody>
        </p:sp>
        <p:sp>
          <p:nvSpPr>
            <p:cNvPr id="10" name="Shape 7"/>
            <p:cNvSpPr/>
            <p:nvPr/>
          </p:nvSpPr>
          <p:spPr>
            <a:xfrm>
              <a:off x="4215482" y="2172816"/>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8"/>
            <p:cNvSpPr/>
            <p:nvPr/>
          </p:nvSpPr>
          <p:spPr>
            <a:xfrm>
              <a:off x="4261991" y="2196071"/>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12" name="Text 9"/>
            <p:cNvSpPr/>
            <p:nvPr/>
          </p:nvSpPr>
          <p:spPr>
            <a:xfrm>
              <a:off x="1783333" y="2215455"/>
              <a:ext cx="2308175"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مقابلة شخصية خاصة ومغلقة</a:t>
              </a:r>
              <a:endParaRPr kumimoji="0" lang="ar-SA" sz="1600" b="0" i="0" u="none" strike="noStrike" kern="0" cap="none" spc="0" normalizeH="0" baseline="0" noProof="0" dirty="0">
                <a:ln>
                  <a:noFill/>
                </a:ln>
                <a:solidFill>
                  <a:prstClr val="black"/>
                </a:solidFill>
                <a:effectLst/>
                <a:uLnTx/>
                <a:uFillTx/>
              </a:endParaRPr>
            </a:p>
          </p:txBody>
        </p:sp>
        <p:sp>
          <p:nvSpPr>
            <p:cNvPr id="13" name="Text 10"/>
            <p:cNvSpPr/>
            <p:nvPr/>
          </p:nvSpPr>
          <p:spPr>
            <a:xfrm>
              <a:off x="-316082" y="2483718"/>
              <a:ext cx="4407591"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لأن الموضوع حساس ويمسّ شخص المستقبل، وتستوجب الأخلاقيات المهنية احترام خصوصيتها.</a:t>
              </a:r>
              <a:endParaRPr kumimoji="0" lang="ar-SA" sz="1600" b="0" i="0" u="none" strike="noStrike" kern="0" cap="none" spc="0" normalizeH="0" baseline="0" noProof="0" dirty="0">
                <a:ln>
                  <a:noFill/>
                </a:ln>
                <a:solidFill>
                  <a:prstClr val="black"/>
                </a:solidFill>
                <a:effectLst/>
                <a:uLnTx/>
                <a:uFillTx/>
              </a:endParaRPr>
            </a:p>
          </p:txBody>
        </p:sp>
        <p:sp>
          <p:nvSpPr>
            <p:cNvPr id="14" name="Shape 11"/>
            <p:cNvSpPr/>
            <p:nvPr/>
          </p:nvSpPr>
          <p:spPr>
            <a:xfrm>
              <a:off x="8368829" y="3128665"/>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12"/>
            <p:cNvSpPr/>
            <p:nvPr/>
          </p:nvSpPr>
          <p:spPr>
            <a:xfrm>
              <a:off x="8415338" y="3151919"/>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16" name="Text 13"/>
            <p:cNvSpPr/>
            <p:nvPr/>
          </p:nvSpPr>
          <p:spPr>
            <a:xfrm>
              <a:off x="5671319" y="3171304"/>
              <a:ext cx="257353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بريد إلكتروني رسمي بمرفق مكتوب</a:t>
              </a:r>
              <a:endParaRPr kumimoji="0" lang="ar-SA" sz="1600" b="0" i="0" u="none" strike="noStrike" kern="0" cap="none" spc="0" normalizeH="0" baseline="0" noProof="0" dirty="0">
                <a:ln>
                  <a:noFill/>
                </a:ln>
                <a:solidFill>
                  <a:prstClr val="black"/>
                </a:solidFill>
                <a:effectLst/>
                <a:uLnTx/>
                <a:uFillTx/>
              </a:endParaRPr>
            </a:p>
          </p:txBody>
        </p:sp>
        <p:sp>
          <p:nvSpPr>
            <p:cNvPr id="17" name="Text 14"/>
            <p:cNvSpPr/>
            <p:nvPr/>
          </p:nvSpPr>
          <p:spPr>
            <a:xfrm>
              <a:off x="4649539" y="3439567"/>
              <a:ext cx="3595315"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لأن التقارير المالية تستلزم التوثيق والأرشفة وإمكانية المراجعة لاحقًا.</a:t>
              </a:r>
              <a:endParaRPr kumimoji="0" lang="ar-SA" sz="1600" b="0" i="0" u="none" strike="noStrike" kern="0" cap="none" spc="0" normalizeH="0" baseline="0" noProof="0" dirty="0">
                <a:ln>
                  <a:noFill/>
                </a:ln>
                <a:solidFill>
                  <a:prstClr val="black"/>
                </a:solidFill>
                <a:effectLst/>
                <a:uLnTx/>
                <a:uFillTx/>
              </a:endParaRPr>
            </a:p>
          </p:txBody>
        </p:sp>
        <p:sp>
          <p:nvSpPr>
            <p:cNvPr id="18" name="Shape 15"/>
            <p:cNvSpPr/>
            <p:nvPr/>
          </p:nvSpPr>
          <p:spPr>
            <a:xfrm>
              <a:off x="4215482" y="3128665"/>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9" name="Text 16"/>
            <p:cNvSpPr/>
            <p:nvPr/>
          </p:nvSpPr>
          <p:spPr>
            <a:xfrm>
              <a:off x="4261991" y="3151919"/>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20" name="Text 17"/>
            <p:cNvSpPr/>
            <p:nvPr/>
          </p:nvSpPr>
          <p:spPr>
            <a:xfrm>
              <a:off x="496119" y="3171304"/>
              <a:ext cx="3595390" cy="38769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مكالمة هاتفية فورية أو رسالة واتساب مؤسسية</a:t>
              </a:r>
              <a:endParaRPr kumimoji="0" lang="ar-SA" sz="1600" b="0" i="0" u="none" strike="noStrike" kern="0" cap="none" spc="0" normalizeH="0" baseline="0" noProof="0" dirty="0">
                <a:ln>
                  <a:noFill/>
                </a:ln>
                <a:solidFill>
                  <a:prstClr val="black"/>
                </a:solidFill>
                <a:effectLst/>
                <a:uLnTx/>
                <a:uFillTx/>
              </a:endParaRPr>
            </a:p>
          </p:txBody>
        </p:sp>
        <p:sp>
          <p:nvSpPr>
            <p:cNvPr id="22" name="Text 18"/>
            <p:cNvSpPr/>
            <p:nvPr/>
          </p:nvSpPr>
          <p:spPr>
            <a:xfrm>
              <a:off x="496119" y="3638028"/>
              <a:ext cx="3765872" cy="19384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لأن الموقف ميداني يتطلب سرعة في الاستجابة والتنسيق الآني.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441380717"/>
      </p:ext>
    </p:extLst>
  </p:cSld>
  <p:clrMapOvr>
    <a:masterClrMapping/>
  </p:clrMapOvr>
  <mc:AlternateContent xmlns:mc="http://schemas.openxmlformats.org/markup-compatibility/2006" xmlns:p14="http://schemas.microsoft.com/office/powerpoint/2010/main">
    <mc:Choice Requires="p14">
      <p:transition spd="slow" p14:dur="2000" advTm="7185"/>
    </mc:Choice>
    <mc:Fallback xmlns="">
      <p:transition spd="slow" advTm="718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0C804-A73D-8BDA-A26E-C909966F52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142738-5C58-6AC9-0A7A-6004BC77F4AA}"/>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67814E3-EBC7-2809-8BB7-71B25D7E0F33}"/>
              </a:ext>
            </a:extLst>
          </p:cNvPr>
          <p:cNvSpPr txBox="1"/>
          <p:nvPr/>
        </p:nvSpPr>
        <p:spPr>
          <a:xfrm>
            <a:off x="3200401" y="413426"/>
            <a:ext cx="5787482" cy="523220"/>
          </a:xfrm>
          <a:prstGeom prst="rect">
            <a:avLst/>
          </a:prstGeom>
          <a:noFill/>
        </p:spPr>
        <p:txBody>
          <a:bodyPr wrap="square" rtlCol="0">
            <a:spAutoFit/>
          </a:bodyPr>
          <a:lstStyle/>
          <a:p>
            <a:r>
              <a:rPr lang="ar-EG" sz="2800" b="1">
                <a:latin typeface="Alexandria" charset="0"/>
                <a:cs typeface="Alexandria" charset="0"/>
              </a:rPr>
              <a:t>التشفير في الاتصال التنظيمي</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841A8544-1824-E16D-859B-B95B0854C82D}"/>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A81E17-20FD-9F4F-EB15-3578F20C8825}"/>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3499D1-1A50-A475-878C-89314C55DEE3}"/>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678A37B9-9F41-E87B-6D08-CD3511CDD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EFDFD203-811A-BD75-62E3-4D12EEE07355}"/>
              </a:ext>
            </a:extLst>
          </p:cNvPr>
          <p:cNvGrpSpPr/>
          <p:nvPr/>
        </p:nvGrpSpPr>
        <p:grpSpPr>
          <a:xfrm>
            <a:off x="669074" y="1676819"/>
            <a:ext cx="10861288" cy="4361762"/>
            <a:chOff x="4617720" y="1901952"/>
            <a:chExt cx="6665797" cy="4133088"/>
          </a:xfrm>
        </p:grpSpPr>
        <p:sp>
          <p:nvSpPr>
            <p:cNvPr id="9" name="Text 5"/>
            <p:cNvSpPr/>
            <p:nvPr/>
          </p:nvSpPr>
          <p:spPr>
            <a:xfrm>
              <a:off x="4626685" y="1901952"/>
              <a:ext cx="6656832" cy="1143000"/>
            </a:xfrm>
            <a:prstGeom prst="rect">
              <a:avLst/>
            </a:prstGeom>
            <a:noFill/>
            <a:ln/>
          </p:spPr>
          <p:txBody>
            <a:bodyPr wrap="square" lIns="635" tIns="635" rIns="635" bIns="635" rtlCol="0" anchor="ctr">
              <a:normAutofit/>
            </a:bodyPr>
            <a:lstStyle/>
            <a:p>
              <a:pPr algn="just" rtl="1">
                <a:lnSpc>
                  <a:spcPct val="150000"/>
                </a:lnSpc>
              </a:pPr>
              <a:r>
                <a:rPr lang="en-US" sz="1600">
                  <a:solidFill>
                    <a:srgbClr val="14213D"/>
                  </a:solidFill>
                  <a:latin typeface="Alexandria" pitchFamily="2" charset="-78"/>
                  <a:ea typeface="Arial" pitchFamily="34" charset="-122"/>
                  <a:cs typeface="Alexandria" pitchFamily="2" charset="-78"/>
                </a:rPr>
                <a:t>يبدأ الاتصال </a:t>
              </a:r>
              <a:r>
                <a:rPr lang="en-US" sz="1600" dirty="0">
                  <a:solidFill>
                    <a:srgbClr val="14213D"/>
                  </a:solidFill>
                  <a:latin typeface="Alexandria" pitchFamily="2" charset="-78"/>
                  <a:ea typeface="Arial" pitchFamily="34" charset="-122"/>
                  <a:cs typeface="Alexandria" pitchFamily="2" charset="-78"/>
                </a:rPr>
                <a:t>التنظيمي من فكرة أو هدف إداري في ذهن المرسل، ثم تُحوَّل هذه الفكرة إلى رموز مفهومة مثل الكلمات، الأرقام، الصور، الإشارات أو التعليمات. هذه العملية تُسمّى التشفير، وهي التي تجعل المعنى الداخلي قابلاً للنقل داخل المؤسسة.</a:t>
              </a:r>
              <a:endParaRPr lang="en-US" sz="1600" dirty="0">
                <a:solidFill>
                  <a:prstClr val="black"/>
                </a:solidFill>
                <a:latin typeface="Alexandria" pitchFamily="2" charset="-78"/>
                <a:cs typeface="Alexandria" pitchFamily="2" charset="-78"/>
              </a:endParaRPr>
            </a:p>
          </p:txBody>
        </p:sp>
        <p:sp>
          <p:nvSpPr>
            <p:cNvPr id="2" name="Shape 6"/>
            <p:cNvSpPr/>
            <p:nvPr/>
          </p:nvSpPr>
          <p:spPr>
            <a:xfrm>
              <a:off x="5577840" y="4069080"/>
              <a:ext cx="777240" cy="0"/>
            </a:xfrm>
            <a:prstGeom prst="line">
              <a:avLst/>
            </a:prstGeom>
            <a:noFill/>
            <a:ln w="25400">
              <a:solidFill>
                <a:srgbClr val="14213D"/>
              </a:solidFill>
              <a:prstDash val="solid"/>
              <a:tailEnd type="triangle"/>
            </a:ln>
          </p:spPr>
          <p:txBody>
            <a:bodyPr/>
            <a:lstStyle/>
            <a:p>
              <a:endParaRPr lang="en-US">
                <a:solidFill>
                  <a:prstClr val="black"/>
                </a:solidFill>
                <a:latin typeface="Arial"/>
              </a:endParaRPr>
            </a:p>
          </p:txBody>
        </p:sp>
        <p:sp>
          <p:nvSpPr>
            <p:cNvPr id="11" name="Shape 7"/>
            <p:cNvSpPr/>
            <p:nvPr/>
          </p:nvSpPr>
          <p:spPr>
            <a:xfrm>
              <a:off x="6995160" y="4069080"/>
              <a:ext cx="777240" cy="0"/>
            </a:xfrm>
            <a:prstGeom prst="line">
              <a:avLst/>
            </a:prstGeom>
            <a:noFill/>
            <a:ln w="25400">
              <a:solidFill>
                <a:srgbClr val="14213D"/>
              </a:solidFill>
              <a:prstDash val="solid"/>
              <a:tailEnd type="triangle"/>
            </a:ln>
          </p:spPr>
          <p:txBody>
            <a:bodyPr/>
            <a:lstStyle/>
            <a:p>
              <a:endParaRPr lang="en-US">
                <a:solidFill>
                  <a:prstClr val="black"/>
                </a:solidFill>
                <a:latin typeface="Arial"/>
              </a:endParaRPr>
            </a:p>
          </p:txBody>
        </p:sp>
        <p:sp>
          <p:nvSpPr>
            <p:cNvPr id="12" name="Shape 8"/>
            <p:cNvSpPr/>
            <p:nvPr/>
          </p:nvSpPr>
          <p:spPr>
            <a:xfrm>
              <a:off x="8412480" y="4069080"/>
              <a:ext cx="777240" cy="0"/>
            </a:xfrm>
            <a:prstGeom prst="line">
              <a:avLst/>
            </a:prstGeom>
            <a:noFill/>
            <a:ln w="25400">
              <a:solidFill>
                <a:srgbClr val="14213D"/>
              </a:solidFill>
              <a:prstDash val="solid"/>
              <a:tailEnd type="triangle"/>
            </a:ln>
          </p:spPr>
          <p:txBody>
            <a:bodyPr/>
            <a:lstStyle/>
            <a:p>
              <a:endParaRPr lang="en-US">
                <a:solidFill>
                  <a:prstClr val="black"/>
                </a:solidFill>
                <a:latin typeface="Arial"/>
              </a:endParaRPr>
            </a:p>
          </p:txBody>
        </p:sp>
        <p:sp>
          <p:nvSpPr>
            <p:cNvPr id="13" name="Text 9"/>
            <p:cNvSpPr/>
            <p:nvPr/>
          </p:nvSpPr>
          <p:spPr>
            <a:xfrm>
              <a:off x="4617720" y="3767328"/>
              <a:ext cx="960120" cy="685800"/>
            </a:xfrm>
            <a:prstGeom prst="rect">
              <a:avLst/>
            </a:prstGeom>
            <a:solidFill>
              <a:srgbClr val="EEF2F5"/>
            </a:solidFill>
            <a:ln>
              <a:solidFill>
                <a:srgbClr val="EEF2F5"/>
              </a:solidFill>
            </a:ln>
          </p:spPr>
          <p:txBody>
            <a:bodyPr wrap="square" lIns="381" tIns="381" rIns="381" bIns="381" rtlCol="0" anchor="ctr">
              <a:normAutofit/>
            </a:bodyPr>
            <a:lstStyle/>
            <a:p>
              <a:pPr algn="ctr"/>
              <a:r>
                <a:rPr lang="en-US" sz="1600" b="1" dirty="0">
                  <a:solidFill>
                    <a:srgbClr val="14213D"/>
                  </a:solidFill>
                  <a:latin typeface="Alexandria" pitchFamily="2" charset="-78"/>
                  <a:ea typeface="Arial" pitchFamily="34" charset="-122"/>
                  <a:cs typeface="Alexandria" pitchFamily="2" charset="-78"/>
                </a:rPr>
                <a:t>فكرة</a:t>
              </a:r>
              <a:endParaRPr lang="en-US" sz="1600" dirty="0">
                <a:solidFill>
                  <a:prstClr val="black"/>
                </a:solidFill>
                <a:latin typeface="Alexandria" pitchFamily="2" charset="-78"/>
                <a:cs typeface="Alexandria" pitchFamily="2" charset="-78"/>
              </a:endParaRPr>
            </a:p>
            <a:p>
              <a:pPr algn="ctr"/>
              <a:r>
                <a:rPr lang="en-US" sz="1600" b="1" dirty="0">
                  <a:solidFill>
                    <a:srgbClr val="14213D"/>
                  </a:solidFill>
                  <a:latin typeface="Alexandria" pitchFamily="2" charset="-78"/>
                  <a:ea typeface="Arial" pitchFamily="34" charset="-122"/>
                  <a:cs typeface="Alexandria" pitchFamily="2" charset="-78"/>
                </a:rPr>
                <a:t>إدارية</a:t>
              </a:r>
              <a:endParaRPr lang="en-US" sz="1600" dirty="0">
                <a:solidFill>
                  <a:prstClr val="black"/>
                </a:solidFill>
                <a:latin typeface="Alexandria" pitchFamily="2" charset="-78"/>
                <a:cs typeface="Alexandria" pitchFamily="2" charset="-78"/>
              </a:endParaRPr>
            </a:p>
          </p:txBody>
        </p:sp>
        <p:sp>
          <p:nvSpPr>
            <p:cNvPr id="14" name="Text 10"/>
            <p:cNvSpPr/>
            <p:nvPr/>
          </p:nvSpPr>
          <p:spPr>
            <a:xfrm>
              <a:off x="6355080" y="3703320"/>
              <a:ext cx="1078992" cy="804672"/>
            </a:xfrm>
            <a:prstGeom prst="rect">
              <a:avLst/>
            </a:prstGeom>
            <a:solidFill>
              <a:srgbClr val="00A6D6"/>
            </a:solidFill>
            <a:ln>
              <a:solidFill>
                <a:srgbClr val="00A6D6"/>
              </a:solidFill>
            </a:ln>
          </p:spPr>
          <p:txBody>
            <a:bodyPr wrap="square" lIns="381" tIns="381" rIns="381" bIns="381" rtlCol="0" anchor="ctr">
              <a:normAutofit/>
            </a:bodyPr>
            <a:lstStyle/>
            <a:p>
              <a:pPr algn="ctr"/>
              <a:r>
                <a:rPr lang="en-US" sz="1600" b="1" dirty="0">
                  <a:solidFill>
                    <a:srgbClr val="FFFFFF"/>
                  </a:solidFill>
                  <a:latin typeface="Alexandria" pitchFamily="2" charset="-78"/>
                  <a:ea typeface="Arial" pitchFamily="34" charset="-122"/>
                  <a:cs typeface="Alexandria" pitchFamily="2" charset="-78"/>
                </a:rPr>
                <a:t>تشفير</a:t>
              </a:r>
              <a:endParaRPr lang="en-US" sz="1600" dirty="0">
                <a:solidFill>
                  <a:prstClr val="black"/>
                </a:solidFill>
                <a:latin typeface="Alexandria" pitchFamily="2" charset="-78"/>
                <a:cs typeface="Alexandria" pitchFamily="2" charset="-78"/>
              </a:endParaRPr>
            </a:p>
            <a:p>
              <a:pPr algn="ctr"/>
              <a:r>
                <a:rPr lang="en-US" sz="1600" b="1" dirty="0">
                  <a:solidFill>
                    <a:srgbClr val="FFFFFF"/>
                  </a:solidFill>
                  <a:latin typeface="Alexandria" pitchFamily="2" charset="-78"/>
                  <a:ea typeface="Arial" pitchFamily="34" charset="-122"/>
                  <a:cs typeface="Alexandria" pitchFamily="2" charset="-78"/>
                </a:rPr>
                <a:t>المعنى</a:t>
              </a:r>
              <a:endParaRPr lang="en-US" sz="1600" dirty="0">
                <a:solidFill>
                  <a:prstClr val="black"/>
                </a:solidFill>
                <a:latin typeface="Alexandria" pitchFamily="2" charset="-78"/>
                <a:cs typeface="Alexandria" pitchFamily="2" charset="-78"/>
              </a:endParaRPr>
            </a:p>
          </p:txBody>
        </p:sp>
        <p:sp>
          <p:nvSpPr>
            <p:cNvPr id="15" name="Text 11"/>
            <p:cNvSpPr/>
            <p:nvPr/>
          </p:nvSpPr>
          <p:spPr>
            <a:xfrm>
              <a:off x="7772400" y="3767328"/>
              <a:ext cx="1005840" cy="685800"/>
            </a:xfrm>
            <a:prstGeom prst="rect">
              <a:avLst/>
            </a:prstGeom>
            <a:solidFill>
              <a:srgbClr val="EEF2F5"/>
            </a:solidFill>
            <a:ln>
              <a:solidFill>
                <a:srgbClr val="EEF2F5"/>
              </a:solidFill>
            </a:ln>
          </p:spPr>
          <p:txBody>
            <a:bodyPr wrap="square" lIns="381" tIns="381" rIns="381" bIns="381" rtlCol="0" anchor="ctr">
              <a:normAutofit/>
            </a:bodyPr>
            <a:lstStyle/>
            <a:p>
              <a:pPr algn="ctr"/>
              <a:r>
                <a:rPr lang="en-US" sz="1600" b="1" dirty="0">
                  <a:solidFill>
                    <a:srgbClr val="14213D"/>
                  </a:solidFill>
                  <a:latin typeface="Alexandria" pitchFamily="2" charset="-78"/>
                  <a:ea typeface="Arial" pitchFamily="34" charset="-122"/>
                  <a:cs typeface="Alexandria" pitchFamily="2" charset="-78"/>
                </a:rPr>
                <a:t>رسالة</a:t>
              </a:r>
              <a:endParaRPr lang="en-US" sz="1600" dirty="0">
                <a:solidFill>
                  <a:prstClr val="black"/>
                </a:solidFill>
                <a:latin typeface="Alexandria" pitchFamily="2" charset="-78"/>
                <a:cs typeface="Alexandria" pitchFamily="2" charset="-78"/>
              </a:endParaRPr>
            </a:p>
            <a:p>
              <a:pPr algn="ctr"/>
              <a:r>
                <a:rPr lang="en-US" sz="1600" b="1" dirty="0">
                  <a:solidFill>
                    <a:srgbClr val="14213D"/>
                  </a:solidFill>
                  <a:latin typeface="Alexandria" pitchFamily="2" charset="-78"/>
                  <a:ea typeface="Arial" pitchFamily="34" charset="-122"/>
                  <a:cs typeface="Alexandria" pitchFamily="2" charset="-78"/>
                </a:rPr>
                <a:t>منظّمة</a:t>
              </a:r>
              <a:endParaRPr lang="en-US" sz="1600" dirty="0">
                <a:solidFill>
                  <a:prstClr val="black"/>
                </a:solidFill>
                <a:latin typeface="Alexandria" pitchFamily="2" charset="-78"/>
                <a:cs typeface="Alexandria" pitchFamily="2" charset="-78"/>
              </a:endParaRPr>
            </a:p>
          </p:txBody>
        </p:sp>
        <p:sp>
          <p:nvSpPr>
            <p:cNvPr id="16" name="Text 12"/>
            <p:cNvSpPr/>
            <p:nvPr/>
          </p:nvSpPr>
          <p:spPr>
            <a:xfrm>
              <a:off x="9189720" y="3767328"/>
              <a:ext cx="1005840" cy="685800"/>
            </a:xfrm>
            <a:prstGeom prst="rect">
              <a:avLst/>
            </a:prstGeom>
            <a:solidFill>
              <a:srgbClr val="EEF2F5"/>
            </a:solidFill>
            <a:ln>
              <a:solidFill>
                <a:srgbClr val="EEF2F5"/>
              </a:solidFill>
            </a:ln>
          </p:spPr>
          <p:txBody>
            <a:bodyPr wrap="square" lIns="381" tIns="381" rIns="381" bIns="381" rtlCol="0" anchor="ctr">
              <a:normAutofit/>
            </a:bodyPr>
            <a:lstStyle/>
            <a:p>
              <a:pPr algn="ctr"/>
              <a:r>
                <a:rPr lang="en-US" sz="1600" b="1" dirty="0">
                  <a:solidFill>
                    <a:srgbClr val="14213D"/>
                  </a:solidFill>
                  <a:latin typeface="Alexandria" pitchFamily="2" charset="-78"/>
                  <a:ea typeface="Arial" pitchFamily="34" charset="-122"/>
                  <a:cs typeface="Alexandria" pitchFamily="2" charset="-78"/>
                </a:rPr>
                <a:t>قناة</a:t>
              </a:r>
              <a:endParaRPr lang="en-US" sz="1600" dirty="0">
                <a:solidFill>
                  <a:prstClr val="black"/>
                </a:solidFill>
                <a:latin typeface="Alexandria" pitchFamily="2" charset="-78"/>
                <a:cs typeface="Alexandria" pitchFamily="2" charset="-78"/>
              </a:endParaRPr>
            </a:p>
            <a:p>
              <a:pPr algn="ctr"/>
              <a:r>
                <a:rPr lang="en-US" sz="1600" b="1" dirty="0">
                  <a:solidFill>
                    <a:srgbClr val="14213D"/>
                  </a:solidFill>
                  <a:latin typeface="Alexandria" pitchFamily="2" charset="-78"/>
                  <a:ea typeface="Arial" pitchFamily="34" charset="-122"/>
                  <a:cs typeface="Alexandria" pitchFamily="2" charset="-78"/>
                </a:rPr>
                <a:t>اتصال</a:t>
              </a:r>
              <a:endParaRPr lang="en-US" sz="1600" dirty="0">
                <a:solidFill>
                  <a:prstClr val="black"/>
                </a:solidFill>
                <a:latin typeface="Alexandria" pitchFamily="2" charset="-78"/>
                <a:cs typeface="Alexandria" pitchFamily="2" charset="-78"/>
              </a:endParaRPr>
            </a:p>
          </p:txBody>
        </p:sp>
        <p:sp>
          <p:nvSpPr>
            <p:cNvPr id="17" name="Text 13"/>
            <p:cNvSpPr/>
            <p:nvPr/>
          </p:nvSpPr>
          <p:spPr>
            <a:xfrm>
              <a:off x="5166360" y="4956048"/>
              <a:ext cx="5029200" cy="475488"/>
            </a:xfrm>
            <a:prstGeom prst="rect">
              <a:avLst/>
            </a:prstGeom>
            <a:solidFill>
              <a:srgbClr val="00A6D6"/>
            </a:solidFill>
            <a:ln>
              <a:solidFill>
                <a:srgbClr val="00A6D6"/>
              </a:solidFill>
            </a:ln>
          </p:spPr>
          <p:txBody>
            <a:bodyPr wrap="square" lIns="508" tIns="508" rIns="508" bIns="508" rtlCol="0" anchor="ctr">
              <a:normAutofit/>
            </a:bodyPr>
            <a:lstStyle/>
            <a:p>
              <a:pPr algn="ctr" rtl="1"/>
              <a:r>
                <a:rPr lang="en-US" sz="1600" b="1" dirty="0">
                  <a:solidFill>
                    <a:srgbClr val="FFFFFF"/>
                  </a:solidFill>
                  <a:latin typeface="Alexandria" pitchFamily="2" charset="-78"/>
                  <a:ea typeface="Arial" pitchFamily="34" charset="-122"/>
                  <a:cs typeface="Alexandria" pitchFamily="2" charset="-78"/>
                </a:rPr>
                <a:t>مثال: تحويل قرار إداري إلى تعميم مكتوب واضح</a:t>
              </a:r>
              <a:endParaRPr lang="en-US" sz="1600" dirty="0">
                <a:solidFill>
                  <a:prstClr val="black"/>
                </a:solidFill>
                <a:latin typeface="Alexandria" pitchFamily="2" charset="-78"/>
                <a:cs typeface="Alexandria" pitchFamily="2" charset="-78"/>
              </a:endParaRPr>
            </a:p>
          </p:txBody>
        </p:sp>
        <p:sp>
          <p:nvSpPr>
            <p:cNvPr id="18" name="Text 14"/>
            <p:cNvSpPr/>
            <p:nvPr/>
          </p:nvSpPr>
          <p:spPr>
            <a:xfrm>
              <a:off x="5166360" y="5559552"/>
              <a:ext cx="4878440" cy="475488"/>
            </a:xfrm>
            <a:prstGeom prst="rect">
              <a:avLst/>
            </a:prstGeom>
            <a:noFill/>
            <a:ln/>
          </p:spPr>
          <p:txBody>
            <a:bodyPr wrap="square" lIns="635" tIns="635" rIns="635" bIns="635" rtlCol="0" anchor="ctr">
              <a:normAutofit/>
            </a:bodyPr>
            <a:lstStyle/>
            <a:p>
              <a:pPr algn="ctr" rtl="1"/>
              <a:r>
                <a:rPr lang="en-US" sz="1600" dirty="0">
                  <a:solidFill>
                    <a:srgbClr val="4B5563"/>
                  </a:solidFill>
                  <a:latin typeface="Alexandria" pitchFamily="2" charset="-78"/>
                  <a:ea typeface="Arial" pitchFamily="34" charset="-122"/>
                  <a:cs typeface="Alexandria" pitchFamily="2" charset="-78"/>
                </a:rPr>
                <a:t>كلما كان التشفير دقيقًا قلّت فرص الغموض وسوء الفهم.</a:t>
              </a:r>
              <a:endParaRPr lang="en-US"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1624417978"/>
      </p:ext>
    </p:extLst>
  </p:cSld>
  <p:clrMapOvr>
    <a:masterClrMapping/>
  </p:clrMapOvr>
  <mc:AlternateContent xmlns:mc="http://schemas.openxmlformats.org/markup-compatibility/2006" xmlns:p14="http://schemas.microsoft.com/office/powerpoint/2010/main">
    <mc:Choice Requires="p14">
      <p:transition p14:dur="10" advTm="107080"/>
    </mc:Choice>
    <mc:Fallback xmlns="">
      <p:transition advTm="107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49C73-DEA0-6AE6-A1A5-DBEE54AB67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37AA9B-A16A-8CDA-FCC6-1994B527087D}"/>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94B8A3D-D4D6-A874-D1F8-6A0BFD3B344F}"/>
              </a:ext>
            </a:extLst>
          </p:cNvPr>
          <p:cNvSpPr txBox="1"/>
          <p:nvPr/>
        </p:nvSpPr>
        <p:spPr>
          <a:xfrm>
            <a:off x="3468030" y="573290"/>
            <a:ext cx="5742877" cy="523220"/>
          </a:xfrm>
          <a:prstGeom prst="rect">
            <a:avLst/>
          </a:prstGeom>
          <a:noFill/>
        </p:spPr>
        <p:txBody>
          <a:bodyPr wrap="square" rtlCol="0">
            <a:spAutoFit/>
          </a:bodyPr>
          <a:lstStyle/>
          <a:p>
            <a:r>
              <a:rPr lang="ar-EG" sz="2800" b="1">
                <a:latin typeface="Alexandria" charset="0"/>
                <a:cs typeface="Alexandria" charset="0"/>
              </a:rPr>
              <a:t>فك التشفير واستعادة المعنى</a:t>
            </a:r>
          </a:p>
        </p:txBody>
      </p:sp>
      <p:sp>
        <p:nvSpPr>
          <p:cNvPr id="5" name="Rectangle 4">
            <a:extLst>
              <a:ext uri="{FF2B5EF4-FFF2-40B4-BE49-F238E27FC236}">
                <a16:creationId xmlns:a16="http://schemas.microsoft.com/office/drawing/2014/main" id="{B8A7562C-A0AA-60CE-78F0-8DC723799253}"/>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4F082A-6C78-E3D0-D031-AB30A7E25A67}"/>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726C13-BA15-1A2B-E7FB-4B774E2FBD04}"/>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31FAF453-A19C-E221-5F95-D64FB7CBE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802FF626-54F8-0C39-8DEA-D58F834F6061}"/>
              </a:ext>
            </a:extLst>
          </p:cNvPr>
          <p:cNvGrpSpPr/>
          <p:nvPr/>
        </p:nvGrpSpPr>
        <p:grpSpPr>
          <a:xfrm>
            <a:off x="472069" y="1988878"/>
            <a:ext cx="11002536" cy="3886200"/>
            <a:chOff x="4133088" y="2084832"/>
            <a:chExt cx="6656832" cy="3886200"/>
          </a:xfrm>
        </p:grpSpPr>
        <p:sp>
          <p:nvSpPr>
            <p:cNvPr id="9" name="Text 5"/>
            <p:cNvSpPr/>
            <p:nvPr/>
          </p:nvSpPr>
          <p:spPr>
            <a:xfrm>
              <a:off x="4133088" y="2084832"/>
              <a:ext cx="6656832" cy="1143000"/>
            </a:xfrm>
            <a:prstGeom prst="rect">
              <a:avLst/>
            </a:prstGeom>
            <a:noFill/>
            <a:ln/>
          </p:spPr>
          <p:txBody>
            <a:bodyPr wrap="square" lIns="635" tIns="635" rIns="635" bIns="635" rtlCol="0" anchor="ctr">
              <a:normAutofit/>
            </a:bodyPr>
            <a:lstStyle/>
            <a:p>
              <a:pPr algn="just" rtl="1">
                <a:lnSpc>
                  <a:spcPct val="150000"/>
                </a:lnSpc>
              </a:pPr>
              <a:r>
                <a:rPr lang="en-US" sz="1600" dirty="0">
                  <a:solidFill>
                    <a:srgbClr val="14213D"/>
                  </a:solidFill>
                  <a:latin typeface="Alexandria" pitchFamily="2" charset="-78"/>
                  <a:ea typeface="Arial" pitchFamily="34" charset="-122"/>
                  <a:cs typeface="Alexandria" pitchFamily="2" charset="-78"/>
                </a:rPr>
                <a:t>بعد وصول الرسالة، يقوم المستقبل بتفسير الرموز التي تلقّاها وربطها بخبرته وسياق العمل والتعليمات السابقة. ولا يعني وصول الرسالة أن المعنى وصل بالضرورة؛ فالنجاح الحقيقي يتحقق عندما يفهم المستقبل الرسالة كما قصدها المرسل.</a:t>
              </a:r>
              <a:endParaRPr lang="en-US" sz="1600" dirty="0">
                <a:solidFill>
                  <a:prstClr val="black"/>
                </a:solidFill>
                <a:latin typeface="Alexandria" pitchFamily="2" charset="-78"/>
                <a:cs typeface="Alexandria" pitchFamily="2" charset="-78"/>
              </a:endParaRPr>
            </a:p>
          </p:txBody>
        </p:sp>
        <p:sp>
          <p:nvSpPr>
            <p:cNvPr id="2" name="Shape 6"/>
            <p:cNvSpPr/>
            <p:nvPr/>
          </p:nvSpPr>
          <p:spPr>
            <a:xfrm>
              <a:off x="5715000" y="4069080"/>
              <a:ext cx="868680" cy="0"/>
            </a:xfrm>
            <a:prstGeom prst="line">
              <a:avLst/>
            </a:prstGeom>
            <a:noFill/>
            <a:ln w="25400">
              <a:solidFill>
                <a:srgbClr val="14213D"/>
              </a:solidFill>
              <a:prstDash val="solid"/>
              <a:tailEnd type="triangle"/>
            </a:ln>
          </p:spPr>
          <p:txBody>
            <a:bodyPr/>
            <a:lstStyle/>
            <a:p>
              <a:pPr algn="just" rtl="1"/>
              <a:endParaRPr lang="en-US" sz="1600">
                <a:solidFill>
                  <a:prstClr val="black"/>
                </a:solidFill>
                <a:latin typeface="Alexandria" pitchFamily="2" charset="-78"/>
                <a:cs typeface="Alexandria" pitchFamily="2" charset="-78"/>
              </a:endParaRPr>
            </a:p>
          </p:txBody>
        </p:sp>
        <p:sp>
          <p:nvSpPr>
            <p:cNvPr id="11" name="Shape 7"/>
            <p:cNvSpPr/>
            <p:nvPr/>
          </p:nvSpPr>
          <p:spPr>
            <a:xfrm>
              <a:off x="7269480" y="4069080"/>
              <a:ext cx="868680" cy="0"/>
            </a:xfrm>
            <a:prstGeom prst="line">
              <a:avLst/>
            </a:prstGeom>
            <a:noFill/>
            <a:ln w="25400">
              <a:solidFill>
                <a:srgbClr val="14213D"/>
              </a:solidFill>
              <a:prstDash val="solid"/>
              <a:tailEnd type="triangle"/>
            </a:ln>
          </p:spPr>
          <p:txBody>
            <a:bodyPr/>
            <a:lstStyle/>
            <a:p>
              <a:pPr algn="just" rtl="1"/>
              <a:endParaRPr lang="en-US" sz="1600">
                <a:solidFill>
                  <a:prstClr val="black"/>
                </a:solidFill>
                <a:latin typeface="Alexandria" pitchFamily="2" charset="-78"/>
                <a:cs typeface="Alexandria" pitchFamily="2" charset="-78"/>
              </a:endParaRPr>
            </a:p>
          </p:txBody>
        </p:sp>
        <p:sp>
          <p:nvSpPr>
            <p:cNvPr id="12" name="Shape 8"/>
            <p:cNvSpPr/>
            <p:nvPr/>
          </p:nvSpPr>
          <p:spPr>
            <a:xfrm>
              <a:off x="8823960" y="4069080"/>
              <a:ext cx="868680" cy="0"/>
            </a:xfrm>
            <a:prstGeom prst="line">
              <a:avLst/>
            </a:prstGeom>
            <a:noFill/>
            <a:ln w="25400">
              <a:solidFill>
                <a:srgbClr val="14213D"/>
              </a:solidFill>
              <a:prstDash val="solid"/>
              <a:tailEnd type="triangle"/>
            </a:ln>
          </p:spPr>
          <p:txBody>
            <a:bodyPr/>
            <a:lstStyle/>
            <a:p>
              <a:pPr algn="just" rtl="1"/>
              <a:endParaRPr lang="en-US" sz="1600">
                <a:solidFill>
                  <a:prstClr val="black"/>
                </a:solidFill>
                <a:latin typeface="Alexandria" pitchFamily="2" charset="-78"/>
                <a:cs typeface="Alexandria" pitchFamily="2" charset="-78"/>
              </a:endParaRPr>
            </a:p>
          </p:txBody>
        </p:sp>
        <p:sp>
          <p:nvSpPr>
            <p:cNvPr id="13" name="Text 9"/>
            <p:cNvSpPr/>
            <p:nvPr/>
          </p:nvSpPr>
          <p:spPr>
            <a:xfrm>
              <a:off x="4617720" y="3767328"/>
              <a:ext cx="1097280" cy="685800"/>
            </a:xfrm>
            <a:prstGeom prst="rect">
              <a:avLst/>
            </a:prstGeom>
            <a:solidFill>
              <a:srgbClr val="EEF2F5"/>
            </a:solidFill>
            <a:ln>
              <a:solidFill>
                <a:srgbClr val="EEF2F5"/>
              </a:solidFill>
            </a:ln>
          </p:spPr>
          <p:txBody>
            <a:bodyPr wrap="square" lIns="381" tIns="381" rIns="381" bIns="381" rtlCol="0" anchor="ctr">
              <a:normAutofit/>
            </a:bodyPr>
            <a:lstStyle/>
            <a:p>
              <a:pPr algn="ctr" rtl="1"/>
              <a:r>
                <a:rPr lang="en-US" sz="1600" b="1" dirty="0">
                  <a:solidFill>
                    <a:srgbClr val="14213D"/>
                  </a:solidFill>
                  <a:latin typeface="Alexandria" pitchFamily="2" charset="-78"/>
                  <a:ea typeface="Arial" pitchFamily="34" charset="-122"/>
                  <a:cs typeface="Alexandria" pitchFamily="2" charset="-78"/>
                </a:rPr>
                <a:t>رسالة</a:t>
              </a:r>
              <a:endParaRPr lang="en-US" sz="1600" dirty="0">
                <a:solidFill>
                  <a:prstClr val="black"/>
                </a:solidFill>
                <a:latin typeface="Alexandria" pitchFamily="2" charset="-78"/>
                <a:cs typeface="Alexandria" pitchFamily="2" charset="-78"/>
              </a:endParaRPr>
            </a:p>
            <a:p>
              <a:pPr algn="ctr" rtl="1"/>
              <a:r>
                <a:rPr lang="en-US" sz="1600" b="1" dirty="0">
                  <a:solidFill>
                    <a:srgbClr val="14213D"/>
                  </a:solidFill>
                  <a:latin typeface="Alexandria" pitchFamily="2" charset="-78"/>
                  <a:ea typeface="Arial" pitchFamily="34" charset="-122"/>
                  <a:cs typeface="Alexandria" pitchFamily="2" charset="-78"/>
                </a:rPr>
                <a:t>مستقبَلة</a:t>
              </a:r>
              <a:endParaRPr lang="en-US" sz="1600" dirty="0">
                <a:solidFill>
                  <a:prstClr val="black"/>
                </a:solidFill>
                <a:latin typeface="Alexandria" pitchFamily="2" charset="-78"/>
                <a:cs typeface="Alexandria" pitchFamily="2" charset="-78"/>
              </a:endParaRPr>
            </a:p>
          </p:txBody>
        </p:sp>
        <p:sp>
          <p:nvSpPr>
            <p:cNvPr id="14" name="Text 10"/>
            <p:cNvSpPr/>
            <p:nvPr/>
          </p:nvSpPr>
          <p:spPr>
            <a:xfrm>
              <a:off x="6583680" y="3694176"/>
              <a:ext cx="1097280" cy="822960"/>
            </a:xfrm>
            <a:prstGeom prst="rect">
              <a:avLst/>
            </a:prstGeom>
            <a:solidFill>
              <a:srgbClr val="00A6D6"/>
            </a:solidFill>
            <a:ln>
              <a:solidFill>
                <a:srgbClr val="00A6D6"/>
              </a:solidFill>
            </a:ln>
          </p:spPr>
          <p:txBody>
            <a:bodyPr wrap="square" lIns="381" tIns="381" rIns="381" bIns="381" rtlCol="0" anchor="ctr">
              <a:normAutofit/>
            </a:bodyPr>
            <a:lstStyle/>
            <a:p>
              <a:pPr algn="ctr" rtl="1"/>
              <a:r>
                <a:rPr lang="en-US" sz="1600" b="1" dirty="0">
                  <a:solidFill>
                    <a:srgbClr val="FFFFFF"/>
                  </a:solidFill>
                  <a:latin typeface="Alexandria" pitchFamily="2" charset="-78"/>
                  <a:ea typeface="Arial" pitchFamily="34" charset="-122"/>
                  <a:cs typeface="Alexandria" pitchFamily="2" charset="-78"/>
                </a:rPr>
                <a:t>فك</a:t>
              </a:r>
              <a:endParaRPr lang="en-US" sz="1600" dirty="0">
                <a:solidFill>
                  <a:prstClr val="black"/>
                </a:solidFill>
                <a:latin typeface="Alexandria" pitchFamily="2" charset="-78"/>
                <a:cs typeface="Alexandria" pitchFamily="2" charset="-78"/>
              </a:endParaRPr>
            </a:p>
            <a:p>
              <a:pPr algn="ctr" rtl="1"/>
              <a:r>
                <a:rPr lang="en-US" sz="1600" b="1" dirty="0">
                  <a:solidFill>
                    <a:srgbClr val="FFFFFF"/>
                  </a:solidFill>
                  <a:latin typeface="Alexandria" pitchFamily="2" charset="-78"/>
                  <a:ea typeface="Arial" pitchFamily="34" charset="-122"/>
                  <a:cs typeface="Alexandria" pitchFamily="2" charset="-78"/>
                </a:rPr>
                <a:t>التشفير</a:t>
              </a:r>
              <a:endParaRPr lang="en-US" sz="1600" dirty="0">
                <a:solidFill>
                  <a:prstClr val="black"/>
                </a:solidFill>
                <a:latin typeface="Alexandria" pitchFamily="2" charset="-78"/>
                <a:cs typeface="Alexandria" pitchFamily="2" charset="-78"/>
              </a:endParaRPr>
            </a:p>
          </p:txBody>
        </p:sp>
        <p:sp>
          <p:nvSpPr>
            <p:cNvPr id="15" name="Text 11"/>
            <p:cNvSpPr/>
            <p:nvPr/>
          </p:nvSpPr>
          <p:spPr>
            <a:xfrm>
              <a:off x="8138160" y="3767328"/>
              <a:ext cx="1097280" cy="685800"/>
            </a:xfrm>
            <a:prstGeom prst="rect">
              <a:avLst/>
            </a:prstGeom>
            <a:solidFill>
              <a:srgbClr val="EEF2F5"/>
            </a:solidFill>
            <a:ln>
              <a:solidFill>
                <a:srgbClr val="EEF2F5"/>
              </a:solidFill>
            </a:ln>
          </p:spPr>
          <p:txBody>
            <a:bodyPr wrap="square" lIns="381" tIns="381" rIns="381" bIns="381" rtlCol="0" anchor="ctr">
              <a:normAutofit/>
            </a:bodyPr>
            <a:lstStyle/>
            <a:p>
              <a:pPr algn="ctr" rtl="1"/>
              <a:r>
                <a:rPr lang="en-US" sz="1600" b="1" dirty="0">
                  <a:solidFill>
                    <a:srgbClr val="14213D"/>
                  </a:solidFill>
                  <a:latin typeface="Alexandria" pitchFamily="2" charset="-78"/>
                  <a:ea typeface="Arial" pitchFamily="34" charset="-122"/>
                  <a:cs typeface="Alexandria" pitchFamily="2" charset="-78"/>
                </a:rPr>
                <a:t>فهم</a:t>
              </a:r>
              <a:endParaRPr lang="en-US" sz="1600" dirty="0">
                <a:solidFill>
                  <a:prstClr val="black"/>
                </a:solidFill>
                <a:latin typeface="Alexandria" pitchFamily="2" charset="-78"/>
                <a:cs typeface="Alexandria" pitchFamily="2" charset="-78"/>
              </a:endParaRPr>
            </a:p>
            <a:p>
              <a:pPr algn="ctr" rtl="1"/>
              <a:r>
                <a:rPr lang="en-US" sz="1600" b="1" dirty="0">
                  <a:solidFill>
                    <a:srgbClr val="14213D"/>
                  </a:solidFill>
                  <a:latin typeface="Alexandria" pitchFamily="2" charset="-78"/>
                  <a:ea typeface="Arial" pitchFamily="34" charset="-122"/>
                  <a:cs typeface="Alexandria" pitchFamily="2" charset="-78"/>
                </a:rPr>
                <a:t>المعنى</a:t>
              </a:r>
              <a:endParaRPr lang="en-US" sz="1600" dirty="0">
                <a:solidFill>
                  <a:prstClr val="black"/>
                </a:solidFill>
                <a:latin typeface="Alexandria" pitchFamily="2" charset="-78"/>
                <a:cs typeface="Alexandria" pitchFamily="2" charset="-78"/>
              </a:endParaRPr>
            </a:p>
          </p:txBody>
        </p:sp>
        <p:sp>
          <p:nvSpPr>
            <p:cNvPr id="16" name="Text 12"/>
            <p:cNvSpPr/>
            <p:nvPr/>
          </p:nvSpPr>
          <p:spPr>
            <a:xfrm>
              <a:off x="9692640" y="3767328"/>
              <a:ext cx="1097280" cy="685800"/>
            </a:xfrm>
            <a:prstGeom prst="rect">
              <a:avLst/>
            </a:prstGeom>
            <a:solidFill>
              <a:srgbClr val="EEF2F5"/>
            </a:solidFill>
            <a:ln>
              <a:solidFill>
                <a:srgbClr val="EEF2F5"/>
              </a:solidFill>
            </a:ln>
          </p:spPr>
          <p:txBody>
            <a:bodyPr wrap="square" lIns="381" tIns="381" rIns="381" bIns="381" rtlCol="0" anchor="ctr">
              <a:normAutofit/>
            </a:bodyPr>
            <a:lstStyle/>
            <a:p>
              <a:pPr algn="ctr" rtl="1"/>
              <a:r>
                <a:rPr lang="en-US" sz="1600" b="1" dirty="0">
                  <a:solidFill>
                    <a:srgbClr val="14213D"/>
                  </a:solidFill>
                  <a:latin typeface="Alexandria" pitchFamily="2" charset="-78"/>
                  <a:ea typeface="Arial" pitchFamily="34" charset="-122"/>
                  <a:cs typeface="Alexandria" pitchFamily="2" charset="-78"/>
                </a:rPr>
                <a:t>تغذية</a:t>
              </a:r>
              <a:endParaRPr lang="en-US" sz="1600" dirty="0">
                <a:solidFill>
                  <a:prstClr val="black"/>
                </a:solidFill>
                <a:latin typeface="Alexandria" pitchFamily="2" charset="-78"/>
                <a:cs typeface="Alexandria" pitchFamily="2" charset="-78"/>
              </a:endParaRPr>
            </a:p>
            <a:p>
              <a:pPr algn="ctr" rtl="1"/>
              <a:r>
                <a:rPr lang="en-US" sz="1600" b="1" dirty="0">
                  <a:solidFill>
                    <a:srgbClr val="14213D"/>
                  </a:solidFill>
                  <a:latin typeface="Alexandria" pitchFamily="2" charset="-78"/>
                  <a:ea typeface="Arial" pitchFamily="34" charset="-122"/>
                  <a:cs typeface="Alexandria" pitchFamily="2" charset="-78"/>
                </a:rPr>
                <a:t>راجعة</a:t>
              </a:r>
              <a:endParaRPr lang="en-US" sz="1600" dirty="0">
                <a:solidFill>
                  <a:prstClr val="black"/>
                </a:solidFill>
                <a:latin typeface="Alexandria" pitchFamily="2" charset="-78"/>
                <a:cs typeface="Alexandria" pitchFamily="2" charset="-78"/>
              </a:endParaRPr>
            </a:p>
          </p:txBody>
        </p:sp>
        <p:sp>
          <p:nvSpPr>
            <p:cNvPr id="17" name="Text 13"/>
            <p:cNvSpPr/>
            <p:nvPr/>
          </p:nvSpPr>
          <p:spPr>
            <a:xfrm>
              <a:off x="4983480" y="4956048"/>
              <a:ext cx="5074920" cy="475488"/>
            </a:xfrm>
            <a:prstGeom prst="rect">
              <a:avLst/>
            </a:prstGeom>
            <a:solidFill>
              <a:srgbClr val="00A6D6"/>
            </a:solidFill>
            <a:ln>
              <a:solidFill>
                <a:srgbClr val="00A6D6"/>
              </a:solidFill>
            </a:ln>
          </p:spPr>
          <p:txBody>
            <a:bodyPr wrap="square" lIns="508" tIns="508" rIns="508" bIns="508" rtlCol="0" anchor="ctr">
              <a:normAutofit/>
            </a:bodyPr>
            <a:lstStyle/>
            <a:p>
              <a:pPr algn="ctr" rtl="1"/>
              <a:r>
                <a:rPr lang="en-US" sz="1600" b="1" dirty="0">
                  <a:solidFill>
                    <a:srgbClr val="FFFFFF"/>
                  </a:solidFill>
                  <a:latin typeface="Alexandria" pitchFamily="2" charset="-78"/>
                  <a:ea typeface="Arial" pitchFamily="34" charset="-122"/>
                  <a:cs typeface="Alexandria" pitchFamily="2" charset="-78"/>
                </a:rPr>
                <a:t>مثال: فهم الموظف للتعميم وتطبيقه كما أرادت الإدارة</a:t>
              </a:r>
              <a:endParaRPr lang="en-US" sz="1600" dirty="0">
                <a:solidFill>
                  <a:prstClr val="black"/>
                </a:solidFill>
                <a:latin typeface="Alexandria" pitchFamily="2" charset="-78"/>
                <a:cs typeface="Alexandria" pitchFamily="2" charset="-78"/>
              </a:endParaRPr>
            </a:p>
          </p:txBody>
        </p:sp>
        <p:sp>
          <p:nvSpPr>
            <p:cNvPr id="18" name="Text 14"/>
            <p:cNvSpPr/>
            <p:nvPr/>
          </p:nvSpPr>
          <p:spPr>
            <a:xfrm>
              <a:off x="4937760" y="5559552"/>
              <a:ext cx="5166360" cy="411480"/>
            </a:xfrm>
            <a:prstGeom prst="rect">
              <a:avLst/>
            </a:prstGeom>
            <a:noFill/>
            <a:ln/>
          </p:spPr>
          <p:txBody>
            <a:bodyPr wrap="square" lIns="635" tIns="635" rIns="635" bIns="635" rtlCol="0" anchor="ctr">
              <a:normAutofit/>
            </a:bodyPr>
            <a:lstStyle/>
            <a:p>
              <a:pPr algn="ctr" rtl="1"/>
              <a:r>
                <a:rPr lang="en-US" sz="1600" dirty="0">
                  <a:solidFill>
                    <a:srgbClr val="4B5563"/>
                  </a:solidFill>
                  <a:latin typeface="Alexandria" pitchFamily="2" charset="-78"/>
                  <a:ea typeface="Arial" pitchFamily="34" charset="-122"/>
                  <a:cs typeface="Alexandria" pitchFamily="2" charset="-78"/>
                </a:rPr>
                <a:t>فك التشفير يتأثر باللغة والخبرة والثقافة التنظيمية ووضوح الرسالة.</a:t>
              </a:r>
              <a:endParaRPr lang="en-US"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3097720410"/>
      </p:ext>
    </p:extLst>
  </p:cSld>
  <p:clrMapOvr>
    <a:masterClrMapping/>
  </p:clrMapOvr>
  <mc:AlternateContent xmlns:mc="http://schemas.openxmlformats.org/markup-compatibility/2006" xmlns:p14="http://schemas.microsoft.com/office/powerpoint/2010/main">
    <mc:Choice Requires="p14">
      <p:transition p14:dur="10" advTm="112203"/>
    </mc:Choice>
    <mc:Fallback xmlns="">
      <p:transition advTm="11220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5ABBD-7BB1-B178-6904-BC4EFB854B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33C26D-DB9B-C9D8-2AE1-589A3D9777E0}"/>
              </a:ext>
            </a:extLst>
          </p:cNvPr>
          <p:cNvSpPr/>
          <p:nvPr/>
        </p:nvSpPr>
        <p:spPr>
          <a:xfrm>
            <a:off x="425604" y="1536829"/>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0B00EE-60A0-608C-0E85-69E6FC456B6B}"/>
              </a:ext>
            </a:extLst>
          </p:cNvPr>
          <p:cNvSpPr txBox="1"/>
          <p:nvPr/>
        </p:nvSpPr>
        <p:spPr>
          <a:xfrm>
            <a:off x="2803315" y="512717"/>
            <a:ext cx="6656420" cy="523220"/>
          </a:xfrm>
          <a:prstGeom prst="rect">
            <a:avLst/>
          </a:prstGeom>
          <a:noFill/>
        </p:spPr>
        <p:txBody>
          <a:bodyPr wrap="square" rtlCol="0">
            <a:spAutoFit/>
          </a:bodyPr>
          <a:lstStyle/>
          <a:p>
            <a:pPr algn="ctr"/>
            <a:r>
              <a:rPr lang="ar-EG" sz="2800" b="1">
                <a:latin typeface="Alexandria" charset="0"/>
                <a:cs typeface="Alexandria" charset="0"/>
              </a:rPr>
              <a:t>التكامل بين التشفير وفك التشفير</a:t>
            </a:r>
          </a:p>
        </p:txBody>
      </p:sp>
      <p:sp>
        <p:nvSpPr>
          <p:cNvPr id="5" name="Rectangle 4">
            <a:extLst>
              <a:ext uri="{FF2B5EF4-FFF2-40B4-BE49-F238E27FC236}">
                <a16:creationId xmlns:a16="http://schemas.microsoft.com/office/drawing/2014/main" id="{0BC4F987-8AFD-DEFA-834E-910B76445000}"/>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AD4E99-1BB5-FDF7-67FB-D588E39FD380}"/>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53F3C8-B5D2-ABDC-FB23-5EA58DB42760}"/>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B7ECEEA-C14B-1877-283A-6E120FC22F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516D3942-13AE-FDA3-0B4A-31F9C4117C6F}"/>
              </a:ext>
            </a:extLst>
          </p:cNvPr>
          <p:cNvGrpSpPr/>
          <p:nvPr/>
        </p:nvGrpSpPr>
        <p:grpSpPr>
          <a:xfrm>
            <a:off x="747132" y="1868343"/>
            <a:ext cx="10495678" cy="4119371"/>
            <a:chOff x="4474466" y="2153413"/>
            <a:chExt cx="6656832" cy="4119371"/>
          </a:xfrm>
        </p:grpSpPr>
        <p:sp>
          <p:nvSpPr>
            <p:cNvPr id="9" name="Text 5"/>
            <p:cNvSpPr/>
            <p:nvPr/>
          </p:nvSpPr>
          <p:spPr>
            <a:xfrm>
              <a:off x="4474466" y="2153413"/>
              <a:ext cx="6656832" cy="1143000"/>
            </a:xfrm>
            <a:prstGeom prst="rect">
              <a:avLst/>
            </a:prstGeom>
            <a:noFill/>
            <a:ln/>
          </p:spPr>
          <p:txBody>
            <a:bodyPr wrap="square" lIns="635" tIns="635" rIns="635" bIns="635" rtlCol="0" anchor="ctr">
              <a:normAutofit/>
            </a:bodyPr>
            <a:lstStyle/>
            <a:p>
              <a:pPr algn="just" rtl="1">
                <a:lnSpc>
                  <a:spcPct val="150000"/>
                </a:lnSpc>
              </a:pPr>
              <a:r>
                <a:rPr lang="en-US" sz="1600" dirty="0">
                  <a:solidFill>
                    <a:srgbClr val="14213D"/>
                  </a:solidFill>
                  <a:latin typeface="Alexandria" pitchFamily="2" charset="-78"/>
                  <a:ea typeface="Arial" pitchFamily="34" charset="-122"/>
                  <a:cs typeface="Alexandria" pitchFamily="2" charset="-78"/>
                </a:rPr>
                <a:t>لا يعمل التشفير وفك التشفير كخطوتين منفصلتين فقط، بل يشكّلان دورة متكاملة لإنتاج المعنى داخل المؤسسة. فكل رسالة تنظيمية تمر من المرسل إلى المستقبل، ثم تعود في صورة تغذية راجعة تكشف مدى الفهم أو الحاجة إلى توضيح إضافي.</a:t>
              </a:r>
              <a:endParaRPr lang="en-US" sz="1600" dirty="0">
                <a:solidFill>
                  <a:prstClr val="black"/>
                </a:solidFill>
                <a:latin typeface="Alexandria" pitchFamily="2" charset="-78"/>
                <a:cs typeface="Alexandria" pitchFamily="2" charset="-78"/>
              </a:endParaRPr>
            </a:p>
          </p:txBody>
        </p:sp>
        <p:sp>
          <p:nvSpPr>
            <p:cNvPr id="2" name="Shape 6"/>
            <p:cNvSpPr/>
            <p:nvPr/>
          </p:nvSpPr>
          <p:spPr>
            <a:xfrm>
              <a:off x="6172200" y="3840480"/>
              <a:ext cx="1005840" cy="0"/>
            </a:xfrm>
            <a:prstGeom prst="line">
              <a:avLst/>
            </a:prstGeom>
            <a:noFill/>
            <a:ln w="25400">
              <a:solidFill>
                <a:srgbClr val="14213D"/>
              </a:solidFill>
              <a:prstDash val="solid"/>
              <a:tailEnd type="triangle"/>
            </a:ln>
          </p:spPr>
          <p:txBody>
            <a:bodyPr/>
            <a:lstStyle/>
            <a:p>
              <a:endParaRPr lang="en-US" sz="1600">
                <a:solidFill>
                  <a:prstClr val="black"/>
                </a:solidFill>
                <a:latin typeface="Alexandria" pitchFamily="2" charset="-78"/>
                <a:cs typeface="Alexandria" pitchFamily="2" charset="-78"/>
              </a:endParaRPr>
            </a:p>
          </p:txBody>
        </p:sp>
        <p:sp>
          <p:nvSpPr>
            <p:cNvPr id="11" name="Shape 7"/>
            <p:cNvSpPr/>
            <p:nvPr/>
          </p:nvSpPr>
          <p:spPr>
            <a:xfrm>
              <a:off x="7818120" y="3840480"/>
              <a:ext cx="1005840" cy="0"/>
            </a:xfrm>
            <a:prstGeom prst="line">
              <a:avLst/>
            </a:prstGeom>
            <a:noFill/>
            <a:ln w="25400">
              <a:solidFill>
                <a:srgbClr val="14213D"/>
              </a:solidFill>
              <a:prstDash val="solid"/>
              <a:tailEnd type="triangle"/>
            </a:ln>
          </p:spPr>
          <p:txBody>
            <a:bodyPr/>
            <a:lstStyle/>
            <a:p>
              <a:endParaRPr lang="en-US" sz="1600">
                <a:solidFill>
                  <a:prstClr val="black"/>
                </a:solidFill>
                <a:latin typeface="Alexandria" pitchFamily="2" charset="-78"/>
                <a:cs typeface="Alexandria" pitchFamily="2" charset="-78"/>
              </a:endParaRPr>
            </a:p>
          </p:txBody>
        </p:sp>
        <p:sp>
          <p:nvSpPr>
            <p:cNvPr id="12" name="Shape 8"/>
            <p:cNvSpPr/>
            <p:nvPr/>
          </p:nvSpPr>
          <p:spPr>
            <a:xfrm>
              <a:off x="8823960" y="4617720"/>
              <a:ext cx="0" cy="0"/>
            </a:xfrm>
            <a:prstGeom prst="line">
              <a:avLst/>
            </a:prstGeom>
            <a:noFill/>
            <a:ln w="25400">
              <a:solidFill>
                <a:srgbClr val="14213D"/>
              </a:solidFill>
              <a:prstDash val="solid"/>
              <a:tailEnd type="triangle"/>
            </a:ln>
          </p:spPr>
          <p:txBody>
            <a:bodyPr/>
            <a:lstStyle/>
            <a:p>
              <a:endParaRPr lang="en-US" sz="1600">
                <a:solidFill>
                  <a:prstClr val="black"/>
                </a:solidFill>
                <a:latin typeface="Alexandria" pitchFamily="2" charset="-78"/>
                <a:cs typeface="Alexandria" pitchFamily="2" charset="-78"/>
              </a:endParaRPr>
            </a:p>
          </p:txBody>
        </p:sp>
        <p:sp>
          <p:nvSpPr>
            <p:cNvPr id="13" name="Shape 9"/>
            <p:cNvSpPr/>
            <p:nvPr/>
          </p:nvSpPr>
          <p:spPr>
            <a:xfrm>
              <a:off x="7178040" y="4617720"/>
              <a:ext cx="0" cy="0"/>
            </a:xfrm>
            <a:prstGeom prst="line">
              <a:avLst/>
            </a:prstGeom>
            <a:noFill/>
            <a:ln w="25400">
              <a:solidFill>
                <a:srgbClr val="14213D"/>
              </a:solidFill>
              <a:prstDash val="solid"/>
              <a:tailEnd type="triangle"/>
            </a:ln>
          </p:spPr>
          <p:txBody>
            <a:bodyPr/>
            <a:lstStyle/>
            <a:p>
              <a:endParaRPr lang="en-US" sz="1600">
                <a:solidFill>
                  <a:prstClr val="black"/>
                </a:solidFill>
                <a:latin typeface="Alexandria" pitchFamily="2" charset="-78"/>
                <a:cs typeface="Alexandria" pitchFamily="2" charset="-78"/>
              </a:endParaRPr>
            </a:p>
          </p:txBody>
        </p:sp>
        <p:sp>
          <p:nvSpPr>
            <p:cNvPr id="14" name="Text 10"/>
            <p:cNvSpPr/>
            <p:nvPr/>
          </p:nvSpPr>
          <p:spPr>
            <a:xfrm>
              <a:off x="4983480" y="3547872"/>
              <a:ext cx="1188720" cy="685800"/>
            </a:xfrm>
            <a:prstGeom prst="rect">
              <a:avLst/>
            </a:prstGeom>
            <a:solidFill>
              <a:srgbClr val="00A6D6"/>
            </a:solidFill>
            <a:ln>
              <a:solidFill>
                <a:srgbClr val="00A6D6"/>
              </a:solidFill>
            </a:ln>
          </p:spPr>
          <p:txBody>
            <a:bodyPr wrap="square" lIns="381" tIns="381" rIns="381" bIns="381" rtlCol="0" anchor="ctr">
              <a:normAutofit/>
            </a:bodyPr>
            <a:lstStyle/>
            <a:p>
              <a:pPr algn="ctr"/>
              <a:r>
                <a:rPr lang="en-US" sz="1600" b="1" dirty="0">
                  <a:solidFill>
                    <a:srgbClr val="FFFFFF"/>
                  </a:solidFill>
                  <a:latin typeface="Alexandria" pitchFamily="2" charset="-78"/>
                  <a:ea typeface="Arial" pitchFamily="34" charset="-122"/>
                  <a:cs typeface="Alexandria" pitchFamily="2" charset="-78"/>
                </a:rPr>
                <a:t>المرسل</a:t>
              </a:r>
              <a:endParaRPr lang="en-US" sz="1600" dirty="0">
                <a:solidFill>
                  <a:prstClr val="black"/>
                </a:solidFill>
                <a:latin typeface="Alexandria" pitchFamily="2" charset="-78"/>
                <a:cs typeface="Alexandria" pitchFamily="2" charset="-78"/>
              </a:endParaRPr>
            </a:p>
            <a:p>
              <a:pPr algn="ctr"/>
              <a:r>
                <a:rPr lang="en-US" sz="1600" b="1" dirty="0">
                  <a:solidFill>
                    <a:srgbClr val="FFFFFF"/>
                  </a:solidFill>
                  <a:latin typeface="Alexandria" pitchFamily="2" charset="-78"/>
                  <a:ea typeface="Arial" pitchFamily="34" charset="-122"/>
                  <a:cs typeface="Alexandria" pitchFamily="2" charset="-78"/>
                </a:rPr>
                <a:t>يشفّر</a:t>
              </a:r>
              <a:endParaRPr lang="en-US" sz="1600" dirty="0">
                <a:solidFill>
                  <a:prstClr val="black"/>
                </a:solidFill>
                <a:latin typeface="Alexandria" pitchFamily="2" charset="-78"/>
                <a:cs typeface="Alexandria" pitchFamily="2" charset="-78"/>
              </a:endParaRPr>
            </a:p>
          </p:txBody>
        </p:sp>
        <p:sp>
          <p:nvSpPr>
            <p:cNvPr id="15" name="Text 11"/>
            <p:cNvSpPr/>
            <p:nvPr/>
          </p:nvSpPr>
          <p:spPr>
            <a:xfrm>
              <a:off x="7178040" y="3547872"/>
              <a:ext cx="1188720" cy="685800"/>
            </a:xfrm>
            <a:prstGeom prst="rect">
              <a:avLst/>
            </a:prstGeom>
            <a:solidFill>
              <a:srgbClr val="EEF2F5"/>
            </a:solidFill>
            <a:ln>
              <a:solidFill>
                <a:srgbClr val="EEF2F5"/>
              </a:solidFill>
            </a:ln>
          </p:spPr>
          <p:txBody>
            <a:bodyPr wrap="square" lIns="381" tIns="381" rIns="381" bIns="381" rtlCol="0" anchor="ctr">
              <a:normAutofit/>
            </a:bodyPr>
            <a:lstStyle/>
            <a:p>
              <a:pPr algn="ctr"/>
              <a:r>
                <a:rPr lang="en-US" sz="1600" b="1" dirty="0">
                  <a:solidFill>
                    <a:srgbClr val="14213D"/>
                  </a:solidFill>
                  <a:latin typeface="Alexandria" pitchFamily="2" charset="-78"/>
                  <a:ea typeface="Arial" pitchFamily="34" charset="-122"/>
                  <a:cs typeface="Alexandria" pitchFamily="2" charset="-78"/>
                </a:rPr>
                <a:t>رسالة عبر</a:t>
              </a:r>
              <a:endParaRPr lang="en-US" sz="1600" dirty="0">
                <a:solidFill>
                  <a:prstClr val="black"/>
                </a:solidFill>
                <a:latin typeface="Alexandria" pitchFamily="2" charset="-78"/>
                <a:cs typeface="Alexandria" pitchFamily="2" charset="-78"/>
              </a:endParaRPr>
            </a:p>
            <a:p>
              <a:pPr algn="ctr"/>
              <a:r>
                <a:rPr lang="en-US" sz="1600" b="1" dirty="0">
                  <a:solidFill>
                    <a:srgbClr val="14213D"/>
                  </a:solidFill>
                  <a:latin typeface="Alexandria" pitchFamily="2" charset="-78"/>
                  <a:ea typeface="Arial" pitchFamily="34" charset="-122"/>
                  <a:cs typeface="Alexandria" pitchFamily="2" charset="-78"/>
                </a:rPr>
                <a:t>قناة مناسبة</a:t>
              </a:r>
              <a:endParaRPr lang="en-US" sz="1600" dirty="0">
                <a:solidFill>
                  <a:prstClr val="black"/>
                </a:solidFill>
                <a:latin typeface="Alexandria" pitchFamily="2" charset="-78"/>
                <a:cs typeface="Alexandria" pitchFamily="2" charset="-78"/>
              </a:endParaRPr>
            </a:p>
          </p:txBody>
        </p:sp>
        <p:sp>
          <p:nvSpPr>
            <p:cNvPr id="16" name="Text 12"/>
            <p:cNvSpPr/>
            <p:nvPr/>
          </p:nvSpPr>
          <p:spPr>
            <a:xfrm>
              <a:off x="9144000" y="3547872"/>
              <a:ext cx="1325880" cy="685800"/>
            </a:xfrm>
            <a:prstGeom prst="rect">
              <a:avLst/>
            </a:prstGeom>
            <a:solidFill>
              <a:srgbClr val="00A6D6"/>
            </a:solidFill>
            <a:ln>
              <a:solidFill>
                <a:srgbClr val="00A6D6"/>
              </a:solidFill>
            </a:ln>
          </p:spPr>
          <p:txBody>
            <a:bodyPr wrap="square" lIns="381" tIns="381" rIns="381" bIns="381" rtlCol="0" anchor="ctr">
              <a:normAutofit/>
            </a:bodyPr>
            <a:lstStyle/>
            <a:p>
              <a:pPr algn="ctr"/>
              <a:r>
                <a:rPr lang="en-US" sz="1600" b="1" dirty="0">
                  <a:solidFill>
                    <a:srgbClr val="FFFFFF"/>
                  </a:solidFill>
                  <a:latin typeface="Alexandria" pitchFamily="2" charset="-78"/>
                  <a:ea typeface="Arial" pitchFamily="34" charset="-122"/>
                  <a:cs typeface="Alexandria" pitchFamily="2" charset="-78"/>
                </a:rPr>
                <a:t>المستقبل</a:t>
              </a:r>
              <a:endParaRPr lang="en-US" sz="1600" dirty="0">
                <a:solidFill>
                  <a:prstClr val="black"/>
                </a:solidFill>
                <a:latin typeface="Alexandria" pitchFamily="2" charset="-78"/>
                <a:cs typeface="Alexandria" pitchFamily="2" charset="-78"/>
              </a:endParaRPr>
            </a:p>
            <a:p>
              <a:pPr algn="ctr"/>
              <a:r>
                <a:rPr lang="en-US" sz="1600" b="1" dirty="0">
                  <a:solidFill>
                    <a:srgbClr val="FFFFFF"/>
                  </a:solidFill>
                  <a:latin typeface="Alexandria" pitchFamily="2" charset="-78"/>
                  <a:ea typeface="Arial" pitchFamily="34" charset="-122"/>
                  <a:cs typeface="Alexandria" pitchFamily="2" charset="-78"/>
                </a:rPr>
                <a:t>يفك التشفير</a:t>
              </a:r>
              <a:endParaRPr lang="en-US" sz="1600" dirty="0">
                <a:solidFill>
                  <a:prstClr val="black"/>
                </a:solidFill>
                <a:latin typeface="Alexandria" pitchFamily="2" charset="-78"/>
                <a:cs typeface="Alexandria" pitchFamily="2" charset="-78"/>
              </a:endParaRPr>
            </a:p>
          </p:txBody>
        </p:sp>
        <p:sp>
          <p:nvSpPr>
            <p:cNvPr id="17" name="Text 13"/>
            <p:cNvSpPr/>
            <p:nvPr/>
          </p:nvSpPr>
          <p:spPr>
            <a:xfrm>
              <a:off x="6720840" y="4846320"/>
              <a:ext cx="1874520" cy="713232"/>
            </a:xfrm>
            <a:prstGeom prst="rect">
              <a:avLst/>
            </a:prstGeom>
            <a:solidFill>
              <a:srgbClr val="EEF2F5"/>
            </a:solidFill>
            <a:ln>
              <a:solidFill>
                <a:srgbClr val="EEF2F5"/>
              </a:solidFill>
            </a:ln>
          </p:spPr>
          <p:txBody>
            <a:bodyPr wrap="square" lIns="381" tIns="381" rIns="381" bIns="381" rtlCol="0" anchor="ctr">
              <a:normAutofit/>
            </a:bodyPr>
            <a:lstStyle/>
            <a:p>
              <a:pPr algn="ctr"/>
              <a:r>
                <a:rPr lang="en-US" sz="1600" b="1" dirty="0">
                  <a:solidFill>
                    <a:srgbClr val="14213D"/>
                  </a:solidFill>
                  <a:latin typeface="Alexandria" pitchFamily="2" charset="-78"/>
                  <a:ea typeface="Arial" pitchFamily="34" charset="-122"/>
                  <a:cs typeface="Alexandria" pitchFamily="2" charset="-78"/>
                </a:rPr>
                <a:t>تغذية راجعة</a:t>
              </a:r>
              <a:endParaRPr lang="en-US" sz="1600" dirty="0">
                <a:solidFill>
                  <a:prstClr val="black"/>
                </a:solidFill>
                <a:latin typeface="Alexandria" pitchFamily="2" charset="-78"/>
                <a:cs typeface="Alexandria" pitchFamily="2" charset="-78"/>
              </a:endParaRPr>
            </a:p>
            <a:p>
              <a:pPr algn="ctr"/>
              <a:r>
                <a:rPr lang="en-US" sz="1600" b="1" dirty="0">
                  <a:solidFill>
                    <a:srgbClr val="14213D"/>
                  </a:solidFill>
                  <a:latin typeface="Alexandria" pitchFamily="2" charset="-78"/>
                  <a:ea typeface="Arial" pitchFamily="34" charset="-122"/>
                  <a:cs typeface="Alexandria" pitchFamily="2" charset="-78"/>
                </a:rPr>
                <a:t>وتصحيح المعنى</a:t>
              </a:r>
              <a:endParaRPr lang="en-US" sz="1600" dirty="0">
                <a:solidFill>
                  <a:prstClr val="black"/>
                </a:solidFill>
                <a:latin typeface="Alexandria" pitchFamily="2" charset="-78"/>
                <a:cs typeface="Alexandria" pitchFamily="2" charset="-78"/>
              </a:endParaRPr>
            </a:p>
          </p:txBody>
        </p:sp>
        <p:sp>
          <p:nvSpPr>
            <p:cNvPr id="18" name="Text 14"/>
            <p:cNvSpPr/>
            <p:nvPr/>
          </p:nvSpPr>
          <p:spPr>
            <a:xfrm>
              <a:off x="5394960" y="5797296"/>
              <a:ext cx="4480560" cy="475488"/>
            </a:xfrm>
            <a:prstGeom prst="rect">
              <a:avLst/>
            </a:prstGeom>
            <a:solidFill>
              <a:srgbClr val="00A6D6"/>
            </a:solidFill>
            <a:ln>
              <a:solidFill>
                <a:srgbClr val="00A6D6"/>
              </a:solidFill>
            </a:ln>
          </p:spPr>
          <p:txBody>
            <a:bodyPr wrap="square" lIns="508" tIns="508" rIns="508" bIns="508" rtlCol="0" anchor="ctr">
              <a:normAutofit/>
            </a:bodyPr>
            <a:lstStyle/>
            <a:p>
              <a:pPr algn="ctr" rtl="1"/>
              <a:r>
                <a:rPr lang="en-US" sz="1600" b="1" dirty="0">
                  <a:solidFill>
                    <a:srgbClr val="FFFFFF"/>
                  </a:solidFill>
                  <a:latin typeface="Alexandria" pitchFamily="2" charset="-78"/>
                  <a:ea typeface="Arial" pitchFamily="34" charset="-122"/>
                  <a:cs typeface="Alexandria" pitchFamily="2" charset="-78"/>
                </a:rPr>
                <a:t>المعيار: هل أصبح المعنى مشتركًا بين الطرفين؟</a:t>
              </a:r>
              <a:endParaRPr lang="en-US"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4146880189"/>
      </p:ext>
    </p:extLst>
  </p:cSld>
  <p:clrMapOvr>
    <a:masterClrMapping/>
  </p:clrMapOvr>
  <mc:AlternateContent xmlns:mc="http://schemas.openxmlformats.org/markup-compatibility/2006" xmlns:p14="http://schemas.microsoft.com/office/powerpoint/2010/main">
    <mc:Choice Requires="p14">
      <p:transition p14:dur="10" advTm="94957"/>
    </mc:Choice>
    <mc:Fallback xmlns="">
      <p:transition advTm="9495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1B7CD-C95A-4D3B-C0EF-159415B0E1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64D0BD-C439-EDC8-1672-151D95724BBF}"/>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23BAAF-8349-2147-916C-17684483DE4D}"/>
              </a:ext>
            </a:extLst>
          </p:cNvPr>
          <p:cNvSpPr txBox="1"/>
          <p:nvPr/>
        </p:nvSpPr>
        <p:spPr>
          <a:xfrm>
            <a:off x="3022431" y="413426"/>
            <a:ext cx="6550998" cy="523220"/>
          </a:xfrm>
          <a:prstGeom prst="rect">
            <a:avLst/>
          </a:prstGeom>
          <a:noFill/>
        </p:spPr>
        <p:txBody>
          <a:bodyPr wrap="square" rtlCol="0">
            <a:spAutoFit/>
          </a:bodyPr>
          <a:lstStyle/>
          <a:p>
            <a:r>
              <a:rPr lang="ar-EG" sz="2800" b="1">
                <a:latin typeface="Alexandria" charset="0"/>
                <a:cs typeface="Alexandria" charset="0"/>
              </a:rPr>
              <a:t>التغذية الراجعة: تعريفها وأهميتها</a:t>
            </a:r>
          </a:p>
        </p:txBody>
      </p:sp>
      <p:sp>
        <p:nvSpPr>
          <p:cNvPr id="5" name="Rectangle 4">
            <a:extLst>
              <a:ext uri="{FF2B5EF4-FFF2-40B4-BE49-F238E27FC236}">
                <a16:creationId xmlns:a16="http://schemas.microsoft.com/office/drawing/2014/main" id="{E6877120-A878-0AA2-7A55-363933135923}"/>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F7FCF5-802A-9FEC-266F-6486E9BF1A57}"/>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60A93C-FCE7-8E3B-5356-40E07512F969}"/>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99F767F-EAAC-DA38-BAB5-EEAC8B5564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96DD8906-8BEC-5336-10EB-9098D9182D65}"/>
              </a:ext>
            </a:extLst>
          </p:cNvPr>
          <p:cNvGrpSpPr/>
          <p:nvPr/>
        </p:nvGrpSpPr>
        <p:grpSpPr>
          <a:xfrm>
            <a:off x="591015" y="1729479"/>
            <a:ext cx="10963248" cy="1240757"/>
            <a:chOff x="406822" y="1651695"/>
            <a:chExt cx="4103191" cy="1354450"/>
          </a:xfrm>
        </p:grpSpPr>
        <p:sp>
          <p:nvSpPr>
            <p:cNvPr id="2" name="Shape 1"/>
            <p:cNvSpPr/>
            <p:nvPr/>
          </p:nvSpPr>
          <p:spPr>
            <a:xfrm>
              <a:off x="406822" y="1651695"/>
              <a:ext cx="4103191" cy="1354450"/>
            </a:xfrm>
            <a:prstGeom prst="roundRect">
              <a:avLst>
                <a:gd name="adj" fmla="val 5410"/>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2"/>
            <p:cNvSpPr/>
            <p:nvPr/>
          </p:nvSpPr>
          <p:spPr>
            <a:xfrm>
              <a:off x="2378273" y="1775668"/>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التعريف</a:t>
              </a:r>
              <a:endParaRPr kumimoji="0" lang="ar-SA" sz="1600" b="0" i="0" u="none" strike="noStrike" kern="0" cap="none" spc="0" normalizeH="0" baseline="0" noProof="0" dirty="0">
                <a:ln>
                  <a:noFill/>
                </a:ln>
                <a:solidFill>
                  <a:prstClr val="black"/>
                </a:solidFill>
                <a:effectLst/>
                <a:uLnTx/>
                <a:uFillTx/>
              </a:endParaRPr>
            </a:p>
          </p:txBody>
        </p:sp>
        <p:sp>
          <p:nvSpPr>
            <p:cNvPr id="13" name="Text 3"/>
            <p:cNvSpPr/>
            <p:nvPr/>
          </p:nvSpPr>
          <p:spPr>
            <a:xfrm>
              <a:off x="530796" y="2093491"/>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التغذية الراجعة هي الاستجابة التي يُصدرها المستقبل تجاه الرسالة التي تلقّاها، سواء أكانت لفظية أم غير لفظية، وتُعلم المرسل بمدى وصول رسالته وفهمها.</a:t>
              </a:r>
              <a:endParaRPr kumimoji="0" lang="ar-SA" sz="1600" b="0" i="0" u="none" strike="noStrike" kern="0" cap="none" spc="0" normalizeH="0" baseline="0" noProof="0" dirty="0">
                <a:ln>
                  <a:noFill/>
                </a:ln>
                <a:solidFill>
                  <a:prstClr val="black"/>
                </a:solidFill>
                <a:effectLst/>
                <a:uLnTx/>
                <a:uFillTx/>
              </a:endParaRPr>
            </a:p>
          </p:txBody>
        </p:sp>
      </p:grpSp>
      <p:grpSp>
        <p:nvGrpSpPr>
          <p:cNvPr id="14" name="Group 13">
            <a:extLst>
              <a:ext uri="{FF2B5EF4-FFF2-40B4-BE49-F238E27FC236}">
                <a16:creationId xmlns:a16="http://schemas.microsoft.com/office/drawing/2014/main" id="{28CFC0CC-9045-3E33-AE3C-DA5505E5F54A}"/>
              </a:ext>
            </a:extLst>
          </p:cNvPr>
          <p:cNvGrpSpPr/>
          <p:nvPr/>
        </p:nvGrpSpPr>
        <p:grpSpPr>
          <a:xfrm>
            <a:off x="289930" y="5180718"/>
            <a:ext cx="11430001" cy="1076342"/>
            <a:chOff x="94422" y="3506331"/>
            <a:chExt cx="8553460" cy="419532"/>
          </a:xfrm>
        </p:grpSpPr>
        <p:grpSp>
          <p:nvGrpSpPr>
            <p:cNvPr id="15" name="Group 14">
              <a:extLst>
                <a:ext uri="{FF2B5EF4-FFF2-40B4-BE49-F238E27FC236}">
                  <a16:creationId xmlns:a16="http://schemas.microsoft.com/office/drawing/2014/main" id="{9FE208B0-234F-AD6B-A1B4-E34AE90E5A1A}"/>
                </a:ext>
              </a:extLst>
            </p:cNvPr>
            <p:cNvGrpSpPr/>
            <p:nvPr/>
          </p:nvGrpSpPr>
          <p:grpSpPr>
            <a:xfrm>
              <a:off x="94422" y="3506331"/>
              <a:ext cx="8553460" cy="419532"/>
              <a:chOff x="94422" y="3506331"/>
              <a:chExt cx="8553460" cy="419532"/>
            </a:xfrm>
          </p:grpSpPr>
          <p:sp>
            <p:nvSpPr>
              <p:cNvPr id="17" name="Shape 6"/>
              <p:cNvSpPr/>
              <p:nvPr/>
            </p:nvSpPr>
            <p:spPr>
              <a:xfrm>
                <a:off x="94422" y="3506331"/>
                <a:ext cx="8553460" cy="419532"/>
              </a:xfrm>
              <a:prstGeom prst="roundRect">
                <a:avLst>
                  <a:gd name="adj" fmla="val 10773"/>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8" name="Image 0" descr="preencoded.png"/>
              <p:cNvPicPr>
                <a:picLocks noChangeAspect="1"/>
              </p:cNvPicPr>
              <p:nvPr/>
            </p:nvPicPr>
            <p:blipFill>
              <a:blip r:embed="rId3"/>
              <a:stretch>
                <a:fillRect/>
              </a:stretch>
            </p:blipFill>
            <p:spPr>
              <a:xfrm>
                <a:off x="8368903" y="3622030"/>
                <a:ext cx="155004" cy="123974"/>
              </a:xfrm>
              <a:prstGeom prst="rect">
                <a:avLst/>
              </a:prstGeom>
            </p:spPr>
          </p:pic>
        </p:grpSp>
        <p:sp>
          <p:nvSpPr>
            <p:cNvPr id="16" name="Text 7"/>
            <p:cNvSpPr/>
            <p:nvPr/>
          </p:nvSpPr>
          <p:spPr>
            <a:xfrm>
              <a:off x="162891" y="3584823"/>
              <a:ext cx="8442326" cy="104144"/>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جامعي:</a:t>
              </a:r>
              <a:endPar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حين يطلب أستاذ من طلابه رفع واجباتهم إلكترونيًّا، وتأتيه رسائل تأكيد من المنصة، فهذه تغذية راجعة تلقائية تؤكد الاستلام.</a:t>
              </a:r>
              <a:endParaRPr kumimoji="0" lang="ar-SA" sz="1600" b="0" i="0" u="none" strike="noStrike" kern="0" cap="none" spc="0" normalizeH="0" baseline="0" noProof="0" dirty="0">
                <a:ln>
                  <a:noFill/>
                </a:ln>
                <a:solidFill>
                  <a:prstClr val="black"/>
                </a:solidFill>
                <a:effectLst/>
                <a:uLnTx/>
                <a:uFillTx/>
              </a:endParaRPr>
            </a:p>
          </p:txBody>
        </p:sp>
      </p:grpSp>
      <p:grpSp>
        <p:nvGrpSpPr>
          <p:cNvPr id="19" name="Group 18">
            <a:extLst>
              <a:ext uri="{FF2B5EF4-FFF2-40B4-BE49-F238E27FC236}">
                <a16:creationId xmlns:a16="http://schemas.microsoft.com/office/drawing/2014/main" id="{95D04FAD-9C6E-845C-9851-C77BA21384D3}"/>
              </a:ext>
            </a:extLst>
          </p:cNvPr>
          <p:cNvGrpSpPr/>
          <p:nvPr/>
        </p:nvGrpSpPr>
        <p:grpSpPr>
          <a:xfrm>
            <a:off x="3589460" y="3092524"/>
            <a:ext cx="7481340" cy="1483668"/>
            <a:chOff x="4728046" y="1775668"/>
            <a:chExt cx="3924598" cy="1483668"/>
          </a:xfrm>
        </p:grpSpPr>
        <p:sp>
          <p:nvSpPr>
            <p:cNvPr id="20" name="Text 4"/>
            <p:cNvSpPr/>
            <p:nvPr/>
          </p:nvSpPr>
          <p:spPr>
            <a:xfrm>
              <a:off x="6644878" y="1775668"/>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لماذا هي ضرورية؟</a:t>
              </a:r>
              <a:endParaRPr kumimoji="0" lang="ar-SA" sz="1600" b="0" i="0" u="none" strike="noStrike" kern="0" cap="none" spc="0" normalizeH="0" baseline="0" noProof="0" dirty="0">
                <a:ln>
                  <a:noFill/>
                </a:ln>
                <a:solidFill>
                  <a:prstClr val="black"/>
                </a:solidFill>
                <a:effectLst/>
                <a:uLnTx/>
                <a:uFillTx/>
              </a:endParaRPr>
            </a:p>
          </p:txBody>
        </p:sp>
        <p:sp>
          <p:nvSpPr>
            <p:cNvPr id="21" name="Text 5"/>
            <p:cNvSpPr/>
            <p:nvPr/>
          </p:nvSpPr>
          <p:spPr>
            <a:xfrm>
              <a:off x="4728046" y="2093491"/>
              <a:ext cx="3924598" cy="1165845"/>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تُؤكد وصول الرسالة وفهمها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تتيح للمرسل تصحيح أي سوء فهم</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تجعل الاتصال دورة مكتملة لا خطًّا واحدًا</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تُسهم في تحسين الرسائل المستقبلية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تُعزز الثقة بين طرفي الاتصال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948461814"/>
      </p:ext>
    </p:extLst>
  </p:cSld>
  <p:clrMapOvr>
    <a:masterClrMapping/>
  </p:clrMapOvr>
  <mc:AlternateContent xmlns:mc="http://schemas.openxmlformats.org/markup-compatibility/2006" xmlns:p14="http://schemas.microsoft.com/office/powerpoint/2010/main">
    <mc:Choice Requires="p14">
      <p:transition p14:dur="10" advTm="203203"/>
    </mc:Choice>
    <mc:Fallback xmlns="">
      <p:transition advTm="20320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06625-423D-1201-45AA-EC447D556F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ECE67F-575A-3970-A9B2-D0B96D07D7D1}"/>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542DB2-45A8-D76B-27D9-2B7DECCDE050}"/>
              </a:ext>
            </a:extLst>
          </p:cNvPr>
          <p:cNvSpPr txBox="1"/>
          <p:nvPr/>
        </p:nvSpPr>
        <p:spPr>
          <a:xfrm>
            <a:off x="2605872" y="637511"/>
            <a:ext cx="6980255" cy="523220"/>
          </a:xfrm>
          <a:prstGeom prst="rect">
            <a:avLst/>
          </a:prstGeom>
          <a:noFill/>
        </p:spPr>
        <p:txBody>
          <a:bodyPr wrap="square" rtlCol="0">
            <a:spAutoFit/>
          </a:bodyPr>
          <a:lstStyle/>
          <a:p>
            <a:r>
              <a:rPr lang="ar-EG" sz="2800" b="1">
                <a:latin typeface="Alexandria" charset="0"/>
                <a:cs typeface="Alexandria" charset="0"/>
              </a:rPr>
              <a:t>أشكال التغذية الراجعة داخل بيئة العمل</a:t>
            </a:r>
          </a:p>
        </p:txBody>
      </p:sp>
      <p:sp>
        <p:nvSpPr>
          <p:cNvPr id="5" name="Rectangle 4">
            <a:extLst>
              <a:ext uri="{FF2B5EF4-FFF2-40B4-BE49-F238E27FC236}">
                <a16:creationId xmlns:a16="http://schemas.microsoft.com/office/drawing/2014/main" id="{D0562F2E-39C9-4C22-FD70-37F0551ECE5A}"/>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963DB4-1583-6C30-5955-9ABF2DC321A7}"/>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B0F453-4E66-8FE4-5F6B-04D99DA465F3}"/>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8F3A8220-E5BF-3F60-7781-03A572FEF7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6937FDCC-1BAF-C73E-0CC0-574BF42FCE78}"/>
              </a:ext>
            </a:extLst>
          </p:cNvPr>
          <p:cNvGrpSpPr/>
          <p:nvPr/>
        </p:nvGrpSpPr>
        <p:grpSpPr>
          <a:xfrm>
            <a:off x="657922" y="1835970"/>
            <a:ext cx="10521287" cy="4163385"/>
            <a:chOff x="496119" y="1635249"/>
            <a:chExt cx="8151763" cy="2508573"/>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1635249"/>
              <a:ext cx="310083" cy="310083"/>
            </a:xfrm>
            <a:prstGeom prst="rect">
              <a:avLst/>
            </a:prstGeom>
          </p:spPr>
        </p:pic>
        <p:sp>
          <p:nvSpPr>
            <p:cNvPr id="4" name="Text 1"/>
            <p:cNvSpPr/>
            <p:nvPr/>
          </p:nvSpPr>
          <p:spPr>
            <a:xfrm>
              <a:off x="6745039" y="2100337"/>
              <a:ext cx="1902842"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التغذية اللفظية المباشرة</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4649539" y="2368600"/>
              <a:ext cx="399834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ردّ الموظف شفهيًّا في الاجتماع: "فهمت التعليمات وسأطبّقها فورًا"، أو طرح استفسار يُثبت الاستيعاب.</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1635249"/>
              <a:ext cx="310083" cy="310083"/>
            </a:xfrm>
            <a:prstGeom prst="rect">
              <a:avLst/>
            </a:prstGeom>
          </p:spPr>
        </p:pic>
        <p:sp>
          <p:nvSpPr>
            <p:cNvPr id="11" name="Text 3"/>
            <p:cNvSpPr/>
            <p:nvPr/>
          </p:nvSpPr>
          <p:spPr>
            <a:xfrm>
              <a:off x="2943969" y="2100337"/>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التغذية المكتوبة</a:t>
              </a:r>
              <a:endParaRPr kumimoji="0" lang="ar-SA" sz="1600" b="0" i="0" u="none" strike="noStrike" kern="0" cap="none" spc="0" normalizeH="0" baseline="0" noProof="0" dirty="0">
                <a:ln>
                  <a:noFill/>
                </a:ln>
                <a:solidFill>
                  <a:prstClr val="black"/>
                </a:solidFill>
                <a:effectLst/>
                <a:uLnTx/>
                <a:uFillTx/>
              </a:endParaRPr>
            </a:p>
          </p:txBody>
        </p:sp>
        <p:sp>
          <p:nvSpPr>
            <p:cNvPr id="12" name="Text 4"/>
            <p:cNvSpPr/>
            <p:nvPr/>
          </p:nvSpPr>
          <p:spPr>
            <a:xfrm>
              <a:off x="496119" y="2368600"/>
              <a:ext cx="3998416"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الرد على البريد الإلكتروني، توقيع الاستلام على الوثيقة، أو كتابة تعليق في نظام المهام.</a:t>
              </a:r>
              <a:endParaRPr kumimoji="0" lang="ar-SA" sz="1600" b="0" i="0" u="none" strike="noStrike" kern="0" cap="none" spc="0" normalizeH="0" baseline="0" noProof="0" dirty="0">
                <a:ln>
                  <a:noFill/>
                </a:ln>
                <a:solidFill>
                  <a:prstClr val="black"/>
                </a:solidFill>
                <a:effectLst/>
                <a:uLnTx/>
                <a:uFillTx/>
              </a:endParaRPr>
            </a:p>
          </p:txBody>
        </p:sp>
        <p:pic>
          <p:nvPicPr>
            <p:cNvPr id="13"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013546"/>
              <a:ext cx="310083" cy="310083"/>
            </a:xfrm>
            <a:prstGeom prst="rect">
              <a:avLst/>
            </a:prstGeom>
          </p:spPr>
        </p:pic>
        <p:sp>
          <p:nvSpPr>
            <p:cNvPr id="14" name="Text 5"/>
            <p:cNvSpPr/>
            <p:nvPr/>
          </p:nvSpPr>
          <p:spPr>
            <a:xfrm>
              <a:off x="7097316" y="347863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التغذية غير اللفظية</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4649539" y="3746897"/>
              <a:ext cx="399834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الإيماء بالرأس، تعبيرات الوجه، الصمت، أو الإجراءات العملية التي تعكس الفهم والالتزام.</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013546"/>
              <a:ext cx="310083" cy="310083"/>
            </a:xfrm>
            <a:prstGeom prst="rect">
              <a:avLst/>
            </a:prstGeom>
          </p:spPr>
        </p:pic>
        <p:sp>
          <p:nvSpPr>
            <p:cNvPr id="18" name="Text 7"/>
            <p:cNvSpPr/>
            <p:nvPr/>
          </p:nvSpPr>
          <p:spPr>
            <a:xfrm>
              <a:off x="2943969" y="347863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التغذية بالأداء</a:t>
              </a:r>
              <a:endParaRPr kumimoji="0" lang="ar-SA" sz="1600" b="0" i="0" u="none" strike="noStrike" kern="0" cap="none" spc="0" normalizeH="0" baseline="0" noProof="0" dirty="0">
                <a:ln>
                  <a:noFill/>
                </a:ln>
                <a:solidFill>
                  <a:prstClr val="black"/>
                </a:solidFill>
                <a:effectLst/>
                <a:uLnTx/>
                <a:uFillTx/>
              </a:endParaRPr>
            </a:p>
          </p:txBody>
        </p:sp>
        <p:sp>
          <p:nvSpPr>
            <p:cNvPr id="19" name="Text 8"/>
            <p:cNvSpPr/>
            <p:nvPr/>
          </p:nvSpPr>
          <p:spPr>
            <a:xfrm>
              <a:off x="496119" y="3746897"/>
              <a:ext cx="3998416"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تنفيذ المهمة المطلوبة على الوجه الصحيح وفي الوقت المحدد يُمثّل أقوى أشكال التغذية الراجعة.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90947899"/>
      </p:ext>
    </p:extLst>
  </p:cSld>
  <p:clrMapOvr>
    <a:masterClrMapping/>
  </p:clrMapOvr>
  <mc:AlternateContent xmlns:mc="http://schemas.openxmlformats.org/markup-compatibility/2006" xmlns:p14="http://schemas.microsoft.com/office/powerpoint/2010/main">
    <mc:Choice Requires="p14">
      <p:transition p14:dur="10" advTm="169029"/>
    </mc:Choice>
    <mc:Fallback xmlns="">
      <p:transition advTm="1690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0408F-E492-9BEA-1C28-3DFFAB30D38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F00A9A1-5D81-8205-A446-E545BBF58155}"/>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DF5849D-5088-FF2D-B8E1-E5D1BA2017CF}"/>
              </a:ext>
            </a:extLst>
          </p:cNvPr>
          <p:cNvSpPr/>
          <p:nvPr/>
        </p:nvSpPr>
        <p:spPr>
          <a:xfrm>
            <a:off x="434898" y="1285191"/>
            <a:ext cx="10738624"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56C5D3E-33FB-A6DE-5D61-FCF5B0B2E5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1" name="Group 10">
            <a:extLst>
              <a:ext uri="{FF2B5EF4-FFF2-40B4-BE49-F238E27FC236}">
                <a16:creationId xmlns:a16="http://schemas.microsoft.com/office/drawing/2014/main" id="{0D3EE398-B516-4F0F-C525-4E74522FBF5B}"/>
              </a:ext>
            </a:extLst>
          </p:cNvPr>
          <p:cNvGrpSpPr/>
          <p:nvPr/>
        </p:nvGrpSpPr>
        <p:grpSpPr>
          <a:xfrm>
            <a:off x="680224" y="1393902"/>
            <a:ext cx="10247971" cy="4993516"/>
            <a:chOff x="38919" y="1027286"/>
            <a:chExt cx="8608963" cy="3088853"/>
          </a:xfrm>
        </p:grpSpPr>
        <p:sp>
          <p:nvSpPr>
            <p:cNvPr id="2" name="Shape 0"/>
            <p:cNvSpPr/>
            <p:nvPr/>
          </p:nvSpPr>
          <p:spPr>
            <a:xfrm>
              <a:off x="8020571" y="1027286"/>
              <a:ext cx="627311" cy="233214"/>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 name="Text 1"/>
            <p:cNvSpPr/>
            <p:nvPr/>
          </p:nvSpPr>
          <p:spPr>
            <a:xfrm>
              <a:off x="7637785" y="1064493"/>
              <a:ext cx="935682"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نشاط</a:t>
              </a:r>
              <a:endParaRPr kumimoji="0" lang="ar-SA" sz="1600" b="0" i="0" u="none" strike="noStrike" kern="0" cap="none" spc="0" normalizeH="0" baseline="0" noProof="0" dirty="0">
                <a:ln>
                  <a:noFill/>
                </a:ln>
                <a:solidFill>
                  <a:prstClr val="black"/>
                </a:solidFill>
                <a:effectLst/>
                <a:uLnTx/>
                <a:uFillTx/>
              </a:endParaRPr>
            </a:p>
          </p:txBody>
        </p:sp>
        <p:sp>
          <p:nvSpPr>
            <p:cNvPr id="4" name="Text 2"/>
            <p:cNvSpPr/>
            <p:nvPr/>
          </p:nvSpPr>
          <p:spPr>
            <a:xfrm>
              <a:off x="4220914" y="1310060"/>
              <a:ext cx="4426967"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صمّم تغذية راجعة مناسبة</a:t>
              </a:r>
              <a:endParaRPr kumimoji="0" lang="ar-SA" sz="1600" b="0" i="0" u="none" strike="noStrike" kern="0" cap="none" spc="0" normalizeH="0" baseline="0" noProof="0" dirty="0">
                <a:ln>
                  <a:noFill/>
                </a:ln>
                <a:solidFill>
                  <a:prstClr val="black"/>
                </a:solidFill>
                <a:effectLst/>
                <a:uLnTx/>
                <a:uFillTx/>
              </a:endParaRPr>
            </a:p>
          </p:txBody>
        </p:sp>
        <p:sp>
          <p:nvSpPr>
            <p:cNvPr id="6" name="Shape 3"/>
            <p:cNvSpPr/>
            <p:nvPr/>
          </p:nvSpPr>
          <p:spPr>
            <a:xfrm>
              <a:off x="496119" y="1883643"/>
              <a:ext cx="8151763" cy="682079"/>
            </a:xfrm>
            <a:prstGeom prst="roundRect">
              <a:avLst>
                <a:gd name="adj" fmla="val 7638"/>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7" name="Image 0" descr="preencoded.png"/>
            <p:cNvPicPr>
              <a:picLocks noChangeAspect="1"/>
            </p:cNvPicPr>
            <p:nvPr/>
          </p:nvPicPr>
          <p:blipFill>
            <a:blip r:embed="rId3"/>
            <a:stretch>
              <a:fillRect/>
            </a:stretch>
          </p:blipFill>
          <p:spPr>
            <a:xfrm>
              <a:off x="8368903" y="2063428"/>
              <a:ext cx="155004" cy="123974"/>
            </a:xfrm>
            <a:prstGeom prst="rect">
              <a:avLst/>
            </a:prstGeom>
          </p:spPr>
        </p:pic>
        <p:sp>
          <p:nvSpPr>
            <p:cNvPr id="8" name="Text 4"/>
            <p:cNvSpPr/>
            <p:nvPr/>
          </p:nvSpPr>
          <p:spPr>
            <a:xfrm>
              <a:off x="620092" y="2026221"/>
              <a:ext cx="7624837"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تطبيق أشكال التغذية الراجعة في سياق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مؤسسي </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38919" y="2705249"/>
              <a:ext cx="8608963"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اقرأ الرسالة الإدارية الآتية، ثم صمّم تغذية راجعة مناسبة:</a:t>
              </a:r>
              <a:endParaRPr kumimoji="0" lang="ar-SA" sz="1600" b="0" i="0" u="none" strike="noStrike" kern="0" cap="none" spc="0" normalizeH="0" baseline="0" noProof="0" dirty="0">
                <a:ln>
                  <a:noFill/>
                </a:ln>
                <a:solidFill>
                  <a:prstClr val="black"/>
                </a:solidFill>
                <a:effectLst/>
                <a:uLnTx/>
                <a:uFillTx/>
              </a:endParaRPr>
            </a:p>
          </p:txBody>
        </p:sp>
        <p:sp>
          <p:nvSpPr>
            <p:cNvPr id="10" name="Text 6"/>
            <p:cNvSpPr/>
            <p:nvPr/>
          </p:nvSpPr>
          <p:spPr>
            <a:xfrm>
              <a:off x="496119" y="3043238"/>
              <a:ext cx="7965728"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"إلى جميع موظفي قسم المبيعات: تُعقد غدًا الثلاثاء في تمام الساعة التاسعة صباحًا جلسة تدريبية إلزامية على النظام الجديد في قاعة الاجتماعات الكبرى. يُرجى إحضار الحواسيب المحمولة."</a:t>
              </a:r>
              <a:endParaRPr kumimoji="0" lang="ar-SA" sz="1600" b="0" i="0" u="none" strike="noStrike" kern="0" cap="none" spc="0" normalizeH="0" baseline="0" noProof="0" dirty="0">
                <a:ln>
                  <a:noFill/>
                </a:ln>
                <a:solidFill>
                  <a:prstClr val="black"/>
                </a:solidFill>
                <a:effectLst/>
                <a:uLnTx/>
                <a:uFillTx/>
              </a:endParaRPr>
            </a:p>
          </p:txBody>
        </p:sp>
        <p:sp>
          <p:nvSpPr>
            <p:cNvPr id="12" name="Text 7"/>
            <p:cNvSpPr/>
            <p:nvPr/>
          </p:nvSpPr>
          <p:spPr>
            <a:xfrm>
              <a:off x="496119" y="3579688"/>
              <a:ext cx="8151763" cy="536451"/>
            </a:xfrm>
            <a:prstGeom prst="rect">
              <a:avLst/>
            </a:prstGeom>
            <a:noFill/>
            <a:ln/>
          </p:spPr>
          <p:txBody>
            <a:bodyPr wrap="squar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المطلوب:</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اقترح تغذية راجعة فورية مناسبة، وأخرى تأجيلية تُثبت تنفيذ المطلوب. ما الفرق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بينهما؟</a:t>
              </a:r>
              <a:endParaRPr kumimoji="0" lang="ar-SA" sz="1600" b="0" i="0" u="none" strike="noStrike" kern="0" cap="none" spc="0" normalizeH="0" baseline="0" noProof="0" dirty="0">
                <a:ln>
                  <a:noFill/>
                </a:ln>
                <a:solidFill>
                  <a:prstClr val="black"/>
                </a:solidFill>
                <a:effectLst/>
                <a:uLnTx/>
                <a:uFillTx/>
              </a:endParaRPr>
            </a:p>
          </p:txBody>
        </p:sp>
      </p:grpSp>
      <p:pic>
        <p:nvPicPr>
          <p:cNvPr id="14" name="Picture 13">
            <a:extLst>
              <a:ext uri="{FF2B5EF4-FFF2-40B4-BE49-F238E27FC236}">
                <a16:creationId xmlns:a16="http://schemas.microsoft.com/office/drawing/2014/main" id="{12D3C6DD-932D-4DFD-DD06-7CC96218E53F}"/>
              </a:ext>
            </a:extLst>
          </p:cNvPr>
          <p:cNvPicPr>
            <a:picLocks noChangeAspect="1"/>
          </p:cNvPicPr>
          <p:nvPr/>
        </p:nvPicPr>
        <p:blipFill>
          <a:blip r:embed="rId4"/>
          <a:stretch>
            <a:fillRect/>
          </a:stretch>
        </p:blipFill>
        <p:spPr>
          <a:xfrm>
            <a:off x="1263805" y="1461071"/>
            <a:ext cx="2419904" cy="2419904"/>
          </a:xfrm>
          <a:prstGeom prst="rect">
            <a:avLst/>
          </a:prstGeom>
        </p:spPr>
      </p:pic>
    </p:spTree>
    <p:extLst>
      <p:ext uri="{BB962C8B-B14F-4D97-AF65-F5344CB8AC3E}">
        <p14:creationId xmlns:p14="http://schemas.microsoft.com/office/powerpoint/2010/main" val="1018689385"/>
      </p:ext>
    </p:extLst>
  </p:cSld>
  <p:clrMapOvr>
    <a:masterClrMapping/>
  </p:clrMapOvr>
  <mc:AlternateContent xmlns:mc="http://schemas.openxmlformats.org/markup-compatibility/2006" xmlns:p14="http://schemas.microsoft.com/office/powerpoint/2010/main">
    <mc:Choice Requires="p14">
      <p:transition spd="slow" p14:dur="2000" advTm="79601"/>
    </mc:Choice>
    <mc:Fallback xmlns="">
      <p:transition spd="slow" advTm="7960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DF997-9128-9FDD-9290-C5EAA67C8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0A0396-9697-E90F-5EB3-16CB9294DC61}"/>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C75FCC-3A9A-16AF-51EB-1A3DE5769D27}"/>
              </a:ext>
            </a:extLst>
          </p:cNvPr>
          <p:cNvSpPr txBox="1"/>
          <p:nvPr/>
        </p:nvSpPr>
        <p:spPr>
          <a:xfrm>
            <a:off x="2512571" y="413426"/>
            <a:ext cx="7060857" cy="954107"/>
          </a:xfrm>
          <a:prstGeom prst="rect">
            <a:avLst/>
          </a:prstGeom>
          <a:noFill/>
        </p:spPr>
        <p:txBody>
          <a:bodyPr wrap="square" rtlCol="0">
            <a:spAutoFit/>
          </a:bodyPr>
          <a:lstStyle/>
          <a:p>
            <a:pPr algn="ctr"/>
            <a:r>
              <a:rPr lang="ar-EG" sz="2800" b="1">
                <a:latin typeface="Alexandria" charset="0"/>
                <a:cs typeface="Alexandria" charset="0"/>
              </a:rPr>
              <a:t>التشويش</a:t>
            </a:r>
          </a:p>
          <a:p>
            <a:pPr algn="ctr"/>
            <a:r>
              <a:rPr lang="ar-EG" sz="2800" b="1">
                <a:latin typeface="Alexandria" charset="0"/>
                <a:cs typeface="Alexandria" charset="0"/>
              </a:rPr>
              <a:t> تعريفه وأبرز صوره داخل المؤسسة</a:t>
            </a:r>
          </a:p>
        </p:txBody>
      </p:sp>
      <p:sp>
        <p:nvSpPr>
          <p:cNvPr id="5" name="Rectangle 4">
            <a:extLst>
              <a:ext uri="{FF2B5EF4-FFF2-40B4-BE49-F238E27FC236}">
                <a16:creationId xmlns:a16="http://schemas.microsoft.com/office/drawing/2014/main" id="{7B4C1BD1-BD72-77D4-9390-5F35A62CF3C5}"/>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4A83A7-3A58-16D1-FC7E-234136F54C0E}"/>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F26211-78C4-D46E-8AFB-21FBA7A8EFB6}"/>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122E360-A6EB-9F8C-450E-7495BD623C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A387EB16-B0E6-35A2-2B09-CCCD4C8DABCC}"/>
              </a:ext>
            </a:extLst>
          </p:cNvPr>
          <p:cNvGrpSpPr/>
          <p:nvPr/>
        </p:nvGrpSpPr>
        <p:grpSpPr>
          <a:xfrm>
            <a:off x="579863" y="1798490"/>
            <a:ext cx="10802090" cy="1166000"/>
            <a:chOff x="406822" y="2347689"/>
            <a:chExt cx="2388691" cy="1409179"/>
          </a:xfrm>
        </p:grpSpPr>
        <p:sp>
          <p:nvSpPr>
            <p:cNvPr id="4" name="Shape 1"/>
            <p:cNvSpPr/>
            <p:nvPr/>
          </p:nvSpPr>
          <p:spPr>
            <a:xfrm>
              <a:off x="406822" y="2347689"/>
              <a:ext cx="2388691" cy="1409179"/>
            </a:xfrm>
            <a:prstGeom prst="roundRect">
              <a:avLst>
                <a:gd name="adj" fmla="val 633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 name="Text 2"/>
            <p:cNvSpPr/>
            <p:nvPr/>
          </p:nvSpPr>
          <p:spPr>
            <a:xfrm>
              <a:off x="663773" y="2471663"/>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التعريف</a:t>
              </a:r>
              <a:endParaRPr kumimoji="0" lang="ar-SA" sz="1600" b="0" i="0" u="none" strike="noStrike" kern="0" cap="none" spc="0" normalizeH="0" baseline="0" noProof="0" dirty="0">
                <a:ln>
                  <a:noFill/>
                </a:ln>
                <a:solidFill>
                  <a:prstClr val="black"/>
                </a:solidFill>
                <a:effectLst/>
                <a:uLnTx/>
                <a:uFillTx/>
              </a:endParaRPr>
            </a:p>
          </p:txBody>
        </p:sp>
        <p:sp>
          <p:nvSpPr>
            <p:cNvPr id="8" name="Text 3"/>
            <p:cNvSpPr/>
            <p:nvPr/>
          </p:nvSpPr>
          <p:spPr>
            <a:xfrm>
              <a:off x="530796" y="2789486"/>
              <a:ext cx="2140744"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التشويش هو </a:t>
              </a:r>
              <a:r>
                <a:rPr kumimoji="0" lang="ar-SA" altLang="en-US" sz="1600" b="0" i="0" u="none" strike="noStrike" kern="0" cap="none" spc="0" normalizeH="0" baseline="0" noProof="0">
                  <a:ln>
                    <a:noFill/>
                  </a:ln>
                  <a:solidFill>
                    <a:srgbClr val="FFFFFF"/>
                  </a:solidFill>
                  <a:effectLst/>
                  <a:uLnTx/>
                  <a:uFillTx/>
                  <a:latin typeface="Alexandria" pitchFamily="34" charset="0"/>
                  <a:ea typeface="Alexandria" pitchFamily="34" charset="-122"/>
                  <a:cs typeface="Alexandria" pitchFamily="34" charset="-120"/>
                </a:rPr>
                <a:t>أي عائق </a:t>
              </a: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يُعيق انتقال الرسالة بشكل صحيح من المرسل إلى المستقبل، سواء أثّر في إرسالها أم في استقبالها أم في تفسيرها.</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4FDE3AE3-792F-DA5D-0765-957F073C1C72}"/>
              </a:ext>
            </a:extLst>
          </p:cNvPr>
          <p:cNvGrpSpPr/>
          <p:nvPr/>
        </p:nvGrpSpPr>
        <p:grpSpPr>
          <a:xfrm>
            <a:off x="3508228" y="3442954"/>
            <a:ext cx="7689352" cy="2299924"/>
            <a:chOff x="3013546" y="2471663"/>
            <a:chExt cx="2210098" cy="1241822"/>
          </a:xfrm>
        </p:grpSpPr>
        <p:sp>
          <p:nvSpPr>
            <p:cNvPr id="12" name="Text 4">
              <a:extLst>
                <a:ext uri="{FF2B5EF4-FFF2-40B4-BE49-F238E27FC236}">
                  <a16:creationId xmlns:a16="http://schemas.microsoft.com/office/drawing/2014/main" id="{380D7951-C843-0F96-AF42-6AFCBD947522}"/>
                </a:ext>
              </a:extLst>
            </p:cNvPr>
            <p:cNvSpPr/>
            <p:nvPr/>
          </p:nvSpPr>
          <p:spPr>
            <a:xfrm>
              <a:off x="3112071" y="2471663"/>
              <a:ext cx="211157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لماذا التشويش خطير؟</a:t>
              </a:r>
              <a:endParaRPr kumimoji="0" lang="ar-SA" sz="1600" b="0" i="0" u="none" strike="noStrike" kern="0" cap="none" spc="0" normalizeH="0" baseline="0" noProof="0" dirty="0">
                <a:ln>
                  <a:noFill/>
                </a:ln>
                <a:solidFill>
                  <a:prstClr val="black"/>
                </a:solidFill>
                <a:effectLst/>
                <a:uLnTx/>
                <a:uFillTx/>
              </a:endParaRPr>
            </a:p>
          </p:txBody>
        </p:sp>
        <p:sp>
          <p:nvSpPr>
            <p:cNvPr id="13" name="Text 5">
              <a:extLst>
                <a:ext uri="{FF2B5EF4-FFF2-40B4-BE49-F238E27FC236}">
                  <a16:creationId xmlns:a16="http://schemas.microsoft.com/office/drawing/2014/main" id="{AB5D73A0-A2FA-E65B-58F0-597B75F65C5C}"/>
                </a:ext>
              </a:extLst>
            </p:cNvPr>
            <p:cNvSpPr/>
            <p:nvPr/>
          </p:nvSpPr>
          <p:spPr>
            <a:xfrm>
              <a:off x="3013546" y="2789486"/>
              <a:ext cx="22100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يُحرِّف المعنى المقصود للرسالة:</a:t>
              </a:r>
              <a:r>
                <a:rPr kumimoji="0" lang="ar-EG"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عندما يتدخّل التشويش في عملية الاتصال، قد تصل الرسالة إلى المستقبل بصورة مختلفة عن المعنى الذي أراده المرسل، فيُساء تفسير الكلمات أو التعليمات. فمثلًا، قد يطلب المدير من الموظف «إنجاز التقرير بصورة مختصرة»، فيفهم الموظف أن المطلوب حذف بيانات أساسية، بينما كان المقصود تجنّب التفاصيل غير الضرورية فقط.</a:t>
              </a:r>
              <a:endParaRPr kumimoji="0" lang="ar-SA" sz="1600" b="0" i="0" u="none" strike="noStrike" kern="0" cap="none" spc="0" normalizeH="0" baseline="0" noProof="0" dirty="0">
                <a:ln>
                  <a:noFill/>
                </a:ln>
                <a:solidFill>
                  <a:prstClr val="black"/>
                </a:solidFill>
                <a:effectLst/>
                <a:uLnTx/>
                <a:uFillTx/>
              </a:endParaRPr>
            </a:p>
          </p:txBody>
        </p:sp>
      </p:grpSp>
      <p:pic>
        <p:nvPicPr>
          <p:cNvPr id="15" name="Picture 14">
            <a:extLst>
              <a:ext uri="{FF2B5EF4-FFF2-40B4-BE49-F238E27FC236}">
                <a16:creationId xmlns:a16="http://schemas.microsoft.com/office/drawing/2014/main" id="{33DB5623-35E6-A1B1-D01A-F0B0D2C89832}"/>
              </a:ext>
            </a:extLst>
          </p:cNvPr>
          <p:cNvPicPr>
            <a:picLocks noChangeAspect="1"/>
          </p:cNvPicPr>
          <p:nvPr/>
        </p:nvPicPr>
        <p:blipFill>
          <a:blip r:embed="rId3"/>
          <a:stretch>
            <a:fillRect/>
          </a:stretch>
        </p:blipFill>
        <p:spPr>
          <a:xfrm>
            <a:off x="994420" y="3152416"/>
            <a:ext cx="1898529" cy="2843358"/>
          </a:xfrm>
          <a:prstGeom prst="rect">
            <a:avLst/>
          </a:prstGeom>
        </p:spPr>
      </p:pic>
    </p:spTree>
    <p:extLst>
      <p:ext uri="{BB962C8B-B14F-4D97-AF65-F5344CB8AC3E}">
        <p14:creationId xmlns:p14="http://schemas.microsoft.com/office/powerpoint/2010/main" val="2064405046"/>
      </p:ext>
    </p:extLst>
  </p:cSld>
  <p:clrMapOvr>
    <a:masterClrMapping/>
  </p:clrMapOvr>
  <mc:AlternateContent xmlns:mc="http://schemas.openxmlformats.org/markup-compatibility/2006" xmlns:p14="http://schemas.microsoft.com/office/powerpoint/2010/main">
    <mc:Choice Requires="p14">
      <p:transition p14:dur="10" advTm="89970"/>
    </mc:Choice>
    <mc:Fallback xmlns="">
      <p:transition advTm="899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EBDBE-4606-AF3C-49DB-A2B361816F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AEF544-8C7D-DD94-B175-DB7526158FA6}"/>
              </a:ext>
            </a:extLst>
          </p:cNvPr>
          <p:cNvSpPr/>
          <p:nvPr/>
        </p:nvSpPr>
        <p:spPr>
          <a:xfrm>
            <a:off x="379141" y="1345304"/>
            <a:ext cx="11496908" cy="5099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62FBA7-F55B-22B6-D690-5DDC58ECA0A9}"/>
              </a:ext>
            </a:extLst>
          </p:cNvPr>
          <p:cNvSpPr txBox="1"/>
          <p:nvPr/>
        </p:nvSpPr>
        <p:spPr>
          <a:xfrm>
            <a:off x="2512571" y="413426"/>
            <a:ext cx="7060857" cy="954107"/>
          </a:xfrm>
          <a:prstGeom prst="rect">
            <a:avLst/>
          </a:prstGeom>
          <a:noFill/>
        </p:spPr>
        <p:txBody>
          <a:bodyPr wrap="square" rtlCol="0">
            <a:spAutoFit/>
          </a:bodyPr>
          <a:lstStyle/>
          <a:p>
            <a:pPr algn="ctr"/>
            <a:r>
              <a:rPr lang="ar-EG" sz="2800" b="1">
                <a:latin typeface="Alexandria" charset="0"/>
                <a:cs typeface="Alexandria" charset="0"/>
              </a:rPr>
              <a:t>التشويش</a:t>
            </a:r>
          </a:p>
          <a:p>
            <a:pPr algn="ctr"/>
            <a:r>
              <a:rPr lang="ar-EG" sz="2800" b="1">
                <a:latin typeface="Alexandria" charset="0"/>
                <a:cs typeface="Alexandria" charset="0"/>
              </a:rPr>
              <a:t> تعريفه وأبرز صوره داخل المؤسسة</a:t>
            </a:r>
          </a:p>
        </p:txBody>
      </p:sp>
      <p:sp>
        <p:nvSpPr>
          <p:cNvPr id="5" name="Rectangle 4">
            <a:extLst>
              <a:ext uri="{FF2B5EF4-FFF2-40B4-BE49-F238E27FC236}">
                <a16:creationId xmlns:a16="http://schemas.microsoft.com/office/drawing/2014/main" id="{50973489-4473-0DA0-1830-8D41E4C299EF}"/>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8BED08-AD01-8856-D0A8-6975F4B4E6D2}"/>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E701E4-DA62-F790-2BD3-5D613110DDA3}"/>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C5842B1B-2FC9-2AF3-1CD6-0A895324E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23673420-4017-139A-3C1E-58E72F4D89D4}"/>
              </a:ext>
            </a:extLst>
          </p:cNvPr>
          <p:cNvGrpSpPr/>
          <p:nvPr/>
        </p:nvGrpSpPr>
        <p:grpSpPr>
          <a:xfrm>
            <a:off x="635620" y="1828800"/>
            <a:ext cx="11084312" cy="4384740"/>
            <a:chOff x="3013546" y="2471663"/>
            <a:chExt cx="2242398" cy="1241822"/>
          </a:xfrm>
        </p:grpSpPr>
        <p:sp>
          <p:nvSpPr>
            <p:cNvPr id="12" name="Text 4">
              <a:extLst>
                <a:ext uri="{FF2B5EF4-FFF2-40B4-BE49-F238E27FC236}">
                  <a16:creationId xmlns:a16="http://schemas.microsoft.com/office/drawing/2014/main" id="{87D7D304-F5D1-8847-CF61-4D5B10AA27E6}"/>
                </a:ext>
              </a:extLst>
            </p:cNvPr>
            <p:cNvSpPr/>
            <p:nvPr/>
          </p:nvSpPr>
          <p:spPr>
            <a:xfrm>
              <a:off x="3112071" y="2471663"/>
              <a:ext cx="211157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EG" altLang="en-US" sz="16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تابع: </a:t>
              </a:r>
              <a:r>
                <a:rPr kumimoji="0" lang="ar-SA" altLang="en-US" sz="16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لماذا </a:t>
              </a: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التشويش خطير؟</a:t>
              </a:r>
              <a:endParaRPr kumimoji="0" lang="ar-SA" sz="1600" b="0" i="0" u="none" strike="noStrike" kern="0" cap="none" spc="0" normalizeH="0" baseline="0" noProof="0" dirty="0">
                <a:ln>
                  <a:noFill/>
                </a:ln>
                <a:solidFill>
                  <a:prstClr val="black"/>
                </a:solidFill>
                <a:effectLst/>
                <a:uLnTx/>
                <a:uFillTx/>
              </a:endParaRPr>
            </a:p>
          </p:txBody>
        </p:sp>
        <p:sp>
          <p:nvSpPr>
            <p:cNvPr id="13" name="Text 5">
              <a:extLst>
                <a:ext uri="{FF2B5EF4-FFF2-40B4-BE49-F238E27FC236}">
                  <a16:creationId xmlns:a16="http://schemas.microsoft.com/office/drawing/2014/main" id="{424A2EEC-9BF2-FF08-A973-D8061D5CEA7B}"/>
                </a:ext>
              </a:extLst>
            </p:cNvPr>
            <p:cNvSpPr/>
            <p:nvPr/>
          </p:nvSpPr>
          <p:spPr>
            <a:xfrm>
              <a:off x="3013546" y="2580466"/>
              <a:ext cx="2242398" cy="1133019"/>
            </a:xfrm>
            <a:prstGeom prst="rect">
              <a:avLst/>
            </a:prstGeom>
            <a:noFill/>
            <a:ln/>
          </p:spPr>
          <p:txBody>
            <a:bodyPr wrap="square" lIns="0" tIns="0" rIns="0" bIns="0" rtlCol="0" anchor="t">
              <a:noAutofit/>
            </a:bodyPr>
            <a:lstStyle/>
            <a:p>
              <a:pPr marL="342900" indent="-342900" algn="just" rtl="1">
                <a:lnSpc>
                  <a:spcPct val="150000"/>
                </a:lnSpc>
                <a:buSzPct val="100000"/>
                <a:buFont typeface="Wingdings" panose="05000000000000000000" pitchFamily="2" charset="2"/>
                <a:buChar char="q"/>
                <a:defRPr/>
              </a:pP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يؤخِّر وصول الرسالة أو يحجبها كليًّا:</a:t>
              </a:r>
              <a:r>
                <a:rPr kumimoji="0" lang="ar-EG"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 </a:t>
              </a:r>
              <a:r>
                <a:rPr lang="ar-SA" altLang="en-US" sz="1600" kern="0">
                  <a:latin typeface="Alexandria" pitchFamily="34" charset="0"/>
                  <a:cs typeface="Alexandria" pitchFamily="34" charset="-120"/>
                </a:rPr>
                <a:t>قد يؤدي التشويش إلى تأخر وصول المعلومات، أو عدم وصولها إلى الطرف المعني من الأساس، بسبب ضعف شبكة الاتصال أو تعطل الوسيلة المستخدمة أو إرسال الرسالة عبر قناة غير مناسبة. ومن أمثلة ذلك عدم وصول بريد إلكتروني عاجل إلى الموظفين بسبب خلل تقني، مما يؤخر تنفيذ المهمة المطلوبة.</a:t>
              </a:r>
              <a:endParaRPr lang="ar-EG" altLang="en-US" sz="1600" kern="0">
                <a:latin typeface="Alexandria" pitchFamily="34" charset="0"/>
                <a:cs typeface="Alexandria" pitchFamily="34" charset="-120"/>
              </a:endParaRPr>
            </a:p>
            <a:p>
              <a:pPr marL="285750" indent="-285750" algn="just" rtl="1">
                <a:lnSpc>
                  <a:spcPct val="150000"/>
                </a:lnSpc>
                <a:buSzPct val="100000"/>
                <a:buFont typeface="Wingdings" panose="05000000000000000000" pitchFamily="2" charset="2"/>
                <a:buChar char="q"/>
                <a:defRPr/>
              </a:pPr>
              <a:endParaRPr lang="ar-EG" altLang="en-US" sz="1600" kern="0">
                <a:latin typeface="Alexandria" pitchFamily="34" charset="0"/>
                <a:cs typeface="Alexandria" pitchFamily="34" charset="-120"/>
              </a:endParaRPr>
            </a:p>
            <a:p>
              <a:pPr marL="342900" marR="0" lvl="0" indent="-342900" algn="just" defTabSz="914400" rtl="1" eaLnBrk="1" fontAlgn="auto" latinLnBrk="0" hangingPunct="1">
                <a:lnSpc>
                  <a:spcPct val="150000"/>
                </a:lnSpc>
                <a:spcBef>
                  <a:spcPts val="0"/>
                </a:spcBef>
                <a:spcAft>
                  <a:spcPts val="0"/>
                </a:spcAft>
                <a:buClrTx/>
                <a:buSzPct val="100000"/>
                <a:buFont typeface="Wingdings" panose="05000000000000000000" pitchFamily="2" charset="2"/>
                <a:buChar char="q"/>
                <a:tabLst/>
                <a:defRPr/>
              </a:pP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يخلق سوء الفهم بين الأطراف:</a:t>
              </a:r>
              <a:r>
                <a:rPr kumimoji="0" lang="ar-EG"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 </a:t>
              </a:r>
              <a:r>
                <a:rPr lang="ar-SA" altLang="en-US" sz="1600" kern="0">
                  <a:latin typeface="Alexandria" pitchFamily="34" charset="0"/>
                  <a:cs typeface="Alexandria" pitchFamily="34" charset="-120"/>
                </a:rPr>
                <a:t>عندما تكون الرسالة غير واضحة أو ناقصة أو تُنقل بطريقة غير دقيقة، قد يفهم كل طرف مضمونها بصورة مختلفة، وهو ما يؤدي إلى اختلاف التوقعات وظهور الخلافات. فمثلًا، قد يفهم أحد الموظفين أن موعد الاجتماع قد تأجّل، بينما يفهم الآخرون أنه أُلغي نهائيًّا.</a:t>
              </a:r>
              <a:endParaRPr lang="ar-EG" altLang="en-US" sz="1600" kern="0">
                <a:latin typeface="Alexandria" pitchFamily="34" charset="0"/>
                <a:cs typeface="Alexandria" pitchFamily="34" charset="-120"/>
              </a:endParaRPr>
            </a:p>
            <a:p>
              <a:pPr marL="285750" marR="0" lvl="0" indent="-285750" algn="just" defTabSz="914400" rtl="1" eaLnBrk="1" fontAlgn="auto" latinLnBrk="0" hangingPunct="1">
                <a:lnSpc>
                  <a:spcPct val="150000"/>
                </a:lnSpc>
                <a:spcBef>
                  <a:spcPts val="0"/>
                </a:spcBef>
                <a:spcAft>
                  <a:spcPts val="0"/>
                </a:spcAft>
                <a:buClrTx/>
                <a:buSzPct val="100000"/>
                <a:buFont typeface="Wingdings" panose="05000000000000000000" pitchFamily="2" charset="2"/>
                <a:buChar char="q"/>
                <a:tabLst/>
                <a:defRPr/>
              </a:pPr>
              <a:endParaRPr lang="ar-EG" altLang="en-US" sz="1600" kern="0">
                <a:latin typeface="Alexandria" pitchFamily="34" charset="0"/>
                <a:cs typeface="Alexandria" pitchFamily="34" charset="-120"/>
              </a:endParaRPr>
            </a:p>
            <a:p>
              <a:pPr marL="342900" marR="0" lvl="0" indent="-342900" algn="just" defTabSz="914400" rtl="1" eaLnBrk="1" fontAlgn="auto" latinLnBrk="0" hangingPunct="1">
                <a:lnSpc>
                  <a:spcPct val="150000"/>
                </a:lnSpc>
                <a:spcBef>
                  <a:spcPts val="0"/>
                </a:spcBef>
                <a:spcAft>
                  <a:spcPts val="0"/>
                </a:spcAft>
                <a:buClrTx/>
                <a:buSzPct val="100000"/>
                <a:buFont typeface="Wingdings" panose="05000000000000000000" pitchFamily="2" charset="2"/>
                <a:buChar char="q"/>
                <a:tabLst/>
                <a:defRPr/>
              </a:pPr>
              <a:r>
                <a:rPr kumimoji="0" lang="ar-SA" altLang="en-US" sz="1600" b="1" i="0" u="none" strike="noStrike" kern="0" cap="none" spc="0" normalizeH="0" baseline="0" noProof="0">
                  <a:ln>
                    <a:noFill/>
                  </a:ln>
                  <a:solidFill>
                    <a:srgbClr val="FF0000"/>
                  </a:solidFill>
                  <a:effectLst/>
                  <a:uLnTx/>
                  <a:uFillTx/>
                  <a:latin typeface="Alexandria" pitchFamily="34" charset="0"/>
                  <a:ea typeface="Alexandria" pitchFamily="34" charset="-122"/>
                  <a:cs typeface="Alexandria" pitchFamily="34" charset="-120"/>
                </a:rPr>
                <a:t>قد يُفضي إلى قرارات خاطئة:</a:t>
              </a:r>
              <a:r>
                <a:rPr kumimoji="0" lang="ar-EG" altLang="en-US" sz="1600" i="0" u="none" strike="noStrike" kern="0" cap="none" spc="0" normalizeH="0" baseline="0" noProof="0">
                  <a:ln>
                    <a:noFill/>
                  </a:ln>
                  <a:effectLst/>
                  <a:uLnTx/>
                  <a:uFillTx/>
                  <a:latin typeface="Alexandria" pitchFamily="34" charset="0"/>
                  <a:ea typeface="Alexandria" pitchFamily="34" charset="-122"/>
                  <a:cs typeface="Alexandria" pitchFamily="34" charset="-120"/>
                </a:rPr>
                <a:t> </a:t>
              </a:r>
              <a:r>
                <a:rPr kumimoji="0" lang="ar-SA" altLang="en-US" sz="1600" i="0" u="none" strike="noStrike" kern="0" cap="none" spc="0" normalizeH="0" baseline="0" noProof="0">
                  <a:ln>
                    <a:noFill/>
                  </a:ln>
                  <a:effectLst/>
                  <a:uLnTx/>
                  <a:uFillTx/>
                  <a:latin typeface="Alexandria" pitchFamily="34" charset="0"/>
                  <a:ea typeface="Alexandria" pitchFamily="34" charset="-122"/>
                  <a:cs typeface="Alexandria" pitchFamily="34" charset="-120"/>
                </a:rPr>
                <a:t>تعتمد القرارات الإدارية على دقة المعلومات المتبادلة، ولذلك فإن وصول معلومات ناقصة أو مشوَّهة قد يقود إلى اتخاذ قرار غير مناسب. فمثلًا، إذا تلقّت الإدارة بيانات غير دقيقة عن انخفاض المبيعات، فقد تقرر تقليل الإنتاج، رغم أن السبب الحقيقي كان تأخر تسجيل بعض عمليات البيع.</a:t>
              </a:r>
              <a:endParaRPr kumimoji="0" lang="ar-SA" sz="1600" i="0" u="none" strike="noStrike" kern="0" cap="none" spc="0" normalizeH="0" baseline="0" noProof="0" dirty="0">
                <a:ln>
                  <a:noFill/>
                </a:ln>
                <a:effectLst/>
                <a:uLnTx/>
                <a:uFillTx/>
              </a:endParaRPr>
            </a:p>
          </p:txBody>
        </p:sp>
      </p:grpSp>
    </p:spTree>
    <p:extLst>
      <p:ext uri="{BB962C8B-B14F-4D97-AF65-F5344CB8AC3E}">
        <p14:creationId xmlns:p14="http://schemas.microsoft.com/office/powerpoint/2010/main" val="4294920883"/>
      </p:ext>
    </p:extLst>
  </p:cSld>
  <p:clrMapOvr>
    <a:masterClrMapping/>
  </p:clrMapOvr>
  <mc:AlternateContent xmlns:mc="http://schemas.openxmlformats.org/markup-compatibility/2006" xmlns:p14="http://schemas.microsoft.com/office/powerpoint/2010/main">
    <mc:Choice Requires="p14">
      <p:transition p14:dur="10" advTm="192118"/>
    </mc:Choice>
    <mc:Fallback xmlns="">
      <p:transition advTm="19211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137102" y="925551"/>
            <a:ext cx="442167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تابع </a:t>
            </a:r>
            <a:r>
              <a:rPr lang="ar-EG" sz="2000" b="1">
                <a:solidFill>
                  <a:prstClr val="black"/>
                </a:solidFill>
                <a:latin typeface="Alexandria" pitchFamily="2" charset="-78"/>
                <a:cs typeface="Alexandria" pitchFamily="2" charset="-78"/>
              </a:rPr>
              <a:t>التشويش</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8692" y="2495684"/>
            <a:ext cx="10541000" cy="297459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التشويش المادي: هو عبارة عن الأصوات أو الضوضاء الخارجية التي تتداخل مع الاتصال الفعال، مثل أصوات المرور، الرياح، أو الموسيقى العالية. هذه الأصوات تعمل كاضطرابات تحول دون وضوح الرسالة بين المرسل والمستقبل.  مثال: الضوضاء الناتجة عن العواصف، الأبواق، أو الأصوات المزعجة في مكان عمل يمكن أن تعيق الاتصال الواضح.</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التشويش الفسيولوجي: ينشأ هذا النوع من التشويش من الحالة الجسدية للمرسل أو المستقبل، مثل المرض أو الإعياء الذي يؤثر على قدرتهم على التواصل بشكل فعال. مثال: إذا كان شخص ما يعاني من الصداع الشديد، قد لا يتمكن من التركيز على المحادثة، مما يؤدي إلى فهم ضعيف للمعلومات المقدمة.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أنواع التشويش</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4269933578"/>
      </p:ext>
    </p:extLst>
  </p:cSld>
  <p:clrMapOvr>
    <a:masterClrMapping/>
  </p:clrMapOvr>
  <mc:AlternateContent xmlns:mc="http://schemas.openxmlformats.org/markup-compatibility/2006" xmlns:p14="http://schemas.microsoft.com/office/powerpoint/2010/main">
    <mc:Choice Requires="p14">
      <p:transition p14:dur="10" advTm="107832"/>
    </mc:Choice>
    <mc:Fallback xmlns="">
      <p:transition advTm="1078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تابع التشويش</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8692" y="2495684"/>
            <a:ext cx="10541000" cy="297459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التشويش النفسي: يتضمن العوامل العاطفية أو النفسية التي يمكن أن تؤثر على تفسير الرسائل. الأفكار المسبقة، العواطف، أو الضغوط يمكن أن تعوق فهم الرسائل. مثال: الأفراد قد لا يستمعون جيدًا أو يتجاهلون الرسائل التي تتعارض مع معتقداتهم أو تجعلهم يشعرون بعدم الراحة.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التشويش الدلالي: يحدث عندما يكون هناك سوء فهم للكلمات أو العبارات المستخدمة في الاتصال، مما يؤدي إلى اختلاف في الفهم بين المرسل والمستقبل.  مثال: استخدام كلمات غير مألوفة أو تقنية يمكن أن يؤدي إلى سوء الفهم، كما هو الحال مع الطالبة التي لا تفهم كلمة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SEMUA</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محاضرة بلغة غير لغتها الأم.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أنواع التشويش</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1691995177"/>
      </p:ext>
    </p:extLst>
  </p:cSld>
  <p:clrMapOvr>
    <a:masterClrMapping/>
  </p:clrMapOvr>
  <mc:AlternateContent xmlns:mc="http://schemas.openxmlformats.org/markup-compatibility/2006" xmlns:p14="http://schemas.microsoft.com/office/powerpoint/2010/main">
    <mc:Choice Requires="p14">
      <p:transition p14:dur="10" advTm="103610"/>
    </mc:Choice>
    <mc:Fallback xmlns="">
      <p:transition advTm="10361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تابع التشويش</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8692" y="2495684"/>
            <a:ext cx="10541000" cy="1497269"/>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التشويش الثقافي: ينشأ من الاختلافات الثقافية التي يمكن أن تؤدي إلى سوء تفسير الرسائل. التواصل غير اللفظي والمفاهيم الثقافية المتنوعة يمكن أن تؤدي إلى سوء فهم.  مثال: الإيماءات والتعبيرات التي تعتبر مقبولة في ثقافة قد تكون مسيئة في ثقافة أخرى.</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أنواع التشويش</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spTree>
    <p:extLst>
      <p:ext uri="{BB962C8B-B14F-4D97-AF65-F5344CB8AC3E}">
        <p14:creationId xmlns:p14="http://schemas.microsoft.com/office/powerpoint/2010/main" val="4105368758"/>
      </p:ext>
    </p:extLst>
  </p:cSld>
  <p:clrMapOvr>
    <a:masterClrMapping/>
  </p:clrMapOvr>
  <mc:AlternateContent xmlns:mc="http://schemas.openxmlformats.org/markup-compatibility/2006" xmlns:p14="http://schemas.microsoft.com/office/powerpoint/2010/main">
    <mc:Choice Requires="p14">
      <p:transition p14:dur="10" advTm="81519"/>
    </mc:Choice>
    <mc:Fallback xmlns="">
      <p:transition advTm="8151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189BA-132B-E35C-D99A-AB353D106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1F7388-2DD8-FCEF-F28F-EDB344FD64D7}"/>
              </a:ext>
            </a:extLst>
          </p:cNvPr>
          <p:cNvSpPr/>
          <p:nvPr/>
        </p:nvSpPr>
        <p:spPr>
          <a:xfrm>
            <a:off x="379141" y="1536829"/>
            <a:ext cx="11340791" cy="4868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205795-9FAE-623C-C8F5-914667170E32}"/>
              </a:ext>
            </a:extLst>
          </p:cNvPr>
          <p:cNvSpPr txBox="1"/>
          <p:nvPr/>
        </p:nvSpPr>
        <p:spPr>
          <a:xfrm>
            <a:off x="2803315" y="413426"/>
            <a:ext cx="6770113" cy="954107"/>
          </a:xfrm>
          <a:prstGeom prst="rect">
            <a:avLst/>
          </a:prstGeom>
          <a:noFill/>
        </p:spPr>
        <p:txBody>
          <a:bodyPr wrap="square" rtlCol="0">
            <a:spAutoFit/>
          </a:bodyPr>
          <a:lstStyle/>
          <a:p>
            <a:pPr algn="ctr"/>
            <a:r>
              <a:rPr lang="ar-EG" sz="2800" b="1">
                <a:latin typeface="Alexandria" charset="0"/>
                <a:cs typeface="Alexandria" charset="0"/>
              </a:rPr>
              <a:t>السياق الاتصالي</a:t>
            </a:r>
          </a:p>
          <a:p>
            <a:pPr algn="ctr"/>
            <a:r>
              <a:rPr lang="ar-EG" sz="2800" b="1">
                <a:latin typeface="Alexandria" charset="0"/>
                <a:cs typeface="Alexandria" charset="0"/>
              </a:rPr>
              <a:t>مفهومه وتأثيره في تفسير الرسالة</a:t>
            </a:r>
          </a:p>
        </p:txBody>
      </p:sp>
      <p:sp>
        <p:nvSpPr>
          <p:cNvPr id="5" name="Rectangle 4">
            <a:extLst>
              <a:ext uri="{FF2B5EF4-FFF2-40B4-BE49-F238E27FC236}">
                <a16:creationId xmlns:a16="http://schemas.microsoft.com/office/drawing/2014/main" id="{F35E51B6-ABB8-2D46-91D8-FC7DB2066FE6}"/>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D90E8F-F979-2AC0-3CF8-13FFAB37C799}"/>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ED20F2-5D5C-7355-787D-1DF3281047C8}"/>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52E28F99-EF2E-CE6D-441B-8A9A16F9A5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0ADC5DAB-4A7B-4035-8E12-6EFE15D3A2F4}"/>
              </a:ext>
            </a:extLst>
          </p:cNvPr>
          <p:cNvGrpSpPr/>
          <p:nvPr/>
        </p:nvGrpSpPr>
        <p:grpSpPr>
          <a:xfrm>
            <a:off x="702527" y="1695078"/>
            <a:ext cx="10850136" cy="1564258"/>
            <a:chOff x="406822" y="1695078"/>
            <a:chExt cx="4103191" cy="1564258"/>
          </a:xfrm>
        </p:grpSpPr>
        <p:sp>
          <p:nvSpPr>
            <p:cNvPr id="2" name="Shape 1"/>
            <p:cNvSpPr/>
            <p:nvPr/>
          </p:nvSpPr>
          <p:spPr>
            <a:xfrm>
              <a:off x="406822" y="1695078"/>
              <a:ext cx="4103191" cy="1564258"/>
            </a:xfrm>
            <a:prstGeom prst="roundRect">
              <a:avLst>
                <a:gd name="adj" fmla="val 5710"/>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2"/>
            <p:cNvSpPr/>
            <p:nvPr/>
          </p:nvSpPr>
          <p:spPr>
            <a:xfrm>
              <a:off x="2378273" y="1819052"/>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Bold" pitchFamily="34" charset="0"/>
                  <a:ea typeface="Alexandria Bold" pitchFamily="34" charset="-122"/>
                  <a:cs typeface="Alexandria Bold" pitchFamily="34" charset="-120"/>
                </a:rPr>
                <a:t>مفهوم السياق</a:t>
              </a:r>
              <a:endParaRPr kumimoji="0" lang="ar-SA" sz="1600" b="0" i="0" u="none" strike="noStrike" kern="0" cap="none" spc="0" normalizeH="0" baseline="0" noProof="0" dirty="0">
                <a:ln>
                  <a:noFill/>
                </a:ln>
                <a:solidFill>
                  <a:prstClr val="black"/>
                </a:solidFill>
                <a:effectLst/>
                <a:uLnTx/>
                <a:uFillTx/>
              </a:endParaRPr>
            </a:p>
          </p:txBody>
        </p:sp>
        <p:sp>
          <p:nvSpPr>
            <p:cNvPr id="8" name="Text 3"/>
            <p:cNvSpPr/>
            <p:nvPr/>
          </p:nvSpPr>
          <p:spPr>
            <a:xfrm>
              <a:off x="530796" y="2136874"/>
              <a:ext cx="3855244"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السياق هو مجموع الظروف والعوامل المحيطة بعملية الاتصال، بما تشمله من بيئة المؤسسة، طبيعة العلاقات، والتوقيت الزمني للرسالة.</a:t>
              </a:r>
              <a:endParaRPr kumimoji="0" lang="ar-SA" sz="1600" b="0" i="0" u="none" strike="noStrike" kern="0" cap="none" spc="0" normalizeH="0" baseline="0" noProof="0" dirty="0">
                <a:ln>
                  <a:noFill/>
                </a:ln>
                <a:solidFill>
                  <a:prstClr val="black"/>
                </a:solidFill>
                <a:effectLst/>
                <a:uLnTx/>
                <a:uFillTx/>
              </a:endParaRPr>
            </a:p>
          </p:txBody>
        </p:sp>
      </p:grpSp>
      <p:grpSp>
        <p:nvGrpSpPr>
          <p:cNvPr id="12" name="Group 11">
            <a:extLst>
              <a:ext uri="{FF2B5EF4-FFF2-40B4-BE49-F238E27FC236}">
                <a16:creationId xmlns:a16="http://schemas.microsoft.com/office/drawing/2014/main" id="{6808FCC5-BD01-13CE-28F8-C39FC933BC96}"/>
              </a:ext>
            </a:extLst>
          </p:cNvPr>
          <p:cNvGrpSpPr/>
          <p:nvPr/>
        </p:nvGrpSpPr>
        <p:grpSpPr>
          <a:xfrm>
            <a:off x="788381" y="3598665"/>
            <a:ext cx="10522310" cy="1396900"/>
            <a:chOff x="4728046" y="1819052"/>
            <a:chExt cx="3924598" cy="1396900"/>
          </a:xfrm>
        </p:grpSpPr>
        <p:sp>
          <p:nvSpPr>
            <p:cNvPr id="9" name="Text 4"/>
            <p:cNvSpPr/>
            <p:nvPr/>
          </p:nvSpPr>
          <p:spPr>
            <a:xfrm>
              <a:off x="6118175" y="1819052"/>
              <a:ext cx="2534469"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كيف يُؤثر السياق في الفهم؟</a:t>
              </a:r>
              <a:endParaRPr kumimoji="0" lang="ar-SA" sz="1600" b="0" i="0" u="none" strike="noStrike" kern="0" cap="none" spc="0" normalizeH="0" baseline="0" noProof="0" dirty="0">
                <a:ln>
                  <a:noFill/>
                </a:ln>
                <a:solidFill>
                  <a:prstClr val="black"/>
                </a:solidFill>
                <a:effectLst/>
                <a:uLnTx/>
                <a:uFillTx/>
              </a:endParaRPr>
            </a:p>
          </p:txBody>
        </p:sp>
        <p:sp>
          <p:nvSpPr>
            <p:cNvPr id="13" name="Text 5"/>
            <p:cNvSpPr/>
            <p:nvPr/>
          </p:nvSpPr>
          <p:spPr>
            <a:xfrm>
              <a:off x="4728046" y="2136874"/>
              <a:ext cx="3924598" cy="1079078"/>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السياق الزمني:</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الرسالة في وقت الأزمة تُفسَّر بطريقة مختلفة عنها في الأوقات الاعتيادية</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السياق التنظيمي:</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ثقافة القسم وقواعده تُؤثر في تأويل التعليمات</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السياق العلائقي:</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العلاقة بين المرسل والمستقبل تُحدد حجم التأويل</a:t>
              </a:r>
              <a:endParaRPr kumimoji="0" lang="ar-SA" sz="1600" b="0" i="0" u="none" strike="noStrike" kern="0" cap="none" spc="0" normalizeH="0" baseline="0" noProof="0" dirty="0">
                <a:ln>
                  <a:noFill/>
                </a:ln>
                <a:solidFill>
                  <a:prstClr val="black"/>
                </a:solidFill>
                <a:effectLst/>
                <a:uLnTx/>
                <a:uFillTx/>
              </a:endParaRPr>
            </a:p>
          </p:txBody>
        </p:sp>
      </p:grpSp>
      <p:grpSp>
        <p:nvGrpSpPr>
          <p:cNvPr id="14" name="Group 13">
            <a:extLst>
              <a:ext uri="{FF2B5EF4-FFF2-40B4-BE49-F238E27FC236}">
                <a16:creationId xmlns:a16="http://schemas.microsoft.com/office/drawing/2014/main" id="{201A4729-8F5F-9FA4-738B-EB2F3AB4214F}"/>
              </a:ext>
            </a:extLst>
          </p:cNvPr>
          <p:cNvGrpSpPr/>
          <p:nvPr/>
        </p:nvGrpSpPr>
        <p:grpSpPr>
          <a:xfrm>
            <a:off x="379142" y="5410907"/>
            <a:ext cx="11173522" cy="668550"/>
            <a:chOff x="-2525639" y="3398862"/>
            <a:chExt cx="11173522" cy="668550"/>
          </a:xfrm>
        </p:grpSpPr>
        <p:sp>
          <p:nvSpPr>
            <p:cNvPr id="15" name="Shape 6"/>
            <p:cNvSpPr/>
            <p:nvPr/>
          </p:nvSpPr>
          <p:spPr>
            <a:xfrm>
              <a:off x="-2525639" y="3398862"/>
              <a:ext cx="11173522" cy="668550"/>
            </a:xfrm>
            <a:prstGeom prst="roundRect">
              <a:avLst>
                <a:gd name="adj" fmla="val 10773"/>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6" name="Image 0" descr="preencoded.png"/>
            <p:cNvPicPr>
              <a:picLocks noChangeAspect="1"/>
            </p:cNvPicPr>
            <p:nvPr/>
          </p:nvPicPr>
          <p:blipFill>
            <a:blip r:embed="rId3"/>
            <a:stretch>
              <a:fillRect/>
            </a:stretch>
          </p:blipFill>
          <p:spPr>
            <a:xfrm>
              <a:off x="8368903" y="3578647"/>
              <a:ext cx="155004" cy="123974"/>
            </a:xfrm>
            <a:prstGeom prst="rect">
              <a:avLst/>
            </a:prstGeom>
          </p:spPr>
        </p:pic>
        <p:sp>
          <p:nvSpPr>
            <p:cNvPr id="17" name="Text 7"/>
            <p:cNvSpPr/>
            <p:nvPr/>
          </p:nvSpPr>
          <p:spPr>
            <a:xfrm>
              <a:off x="162892" y="3541440"/>
              <a:ext cx="8082037"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 جملة "نحتاج إلى تحسين الأداء" تعني في سياق مراجعة دورية شيئًا مختلفًا عما تعنيه إذا قيلت بعد خسارة عقد كبير.</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857771631"/>
      </p:ext>
    </p:extLst>
  </p:cSld>
  <p:clrMapOvr>
    <a:masterClrMapping/>
  </p:clrMapOvr>
  <mc:AlternateContent xmlns:mc="http://schemas.openxmlformats.org/markup-compatibility/2006" xmlns:p14="http://schemas.microsoft.com/office/powerpoint/2010/main">
    <mc:Choice Requires="p14">
      <p:transition p14:dur="10" advTm="160140"/>
    </mc:Choice>
    <mc:Fallback xmlns="">
      <p:transition advTm="16014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3BA0A-92B9-C2D7-D262-7938B7CD823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723BD31-84B1-C88A-991D-045E432E4E91}"/>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082E6F0-3AC6-E581-E997-C90CC83A15A7}"/>
              </a:ext>
            </a:extLst>
          </p:cNvPr>
          <p:cNvSpPr/>
          <p:nvPr/>
        </p:nvSpPr>
        <p:spPr>
          <a:xfrm>
            <a:off x="434898" y="1181905"/>
            <a:ext cx="10932878"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A0ADE31-00B1-7C4D-763D-256AAC0504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47D34D26-4608-3675-CB1B-10103796991B}"/>
              </a:ext>
            </a:extLst>
          </p:cNvPr>
          <p:cNvGrpSpPr/>
          <p:nvPr/>
        </p:nvGrpSpPr>
        <p:grpSpPr>
          <a:xfrm>
            <a:off x="657922" y="1384929"/>
            <a:ext cx="10359482" cy="4870905"/>
            <a:chOff x="162892" y="1464543"/>
            <a:chExt cx="8484990" cy="2074887"/>
          </a:xfrm>
        </p:grpSpPr>
        <p:sp>
          <p:nvSpPr>
            <p:cNvPr id="2" name="Shape 0"/>
            <p:cNvSpPr/>
            <p:nvPr/>
          </p:nvSpPr>
          <p:spPr>
            <a:xfrm>
              <a:off x="7533754" y="1464543"/>
              <a:ext cx="1114127" cy="233214"/>
            </a:xfrm>
            <a:prstGeom prst="roundRect">
              <a:avLst>
                <a:gd name="adj" fmla="val 17872"/>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 name="Text 1"/>
            <p:cNvSpPr/>
            <p:nvPr/>
          </p:nvSpPr>
          <p:spPr>
            <a:xfrm>
              <a:off x="7150968" y="1501750"/>
              <a:ext cx="1422499"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حالة تطبيقية متكاملة</a:t>
              </a:r>
              <a:endParaRPr kumimoji="0" lang="ar-SA" sz="1600" b="0" i="0" u="none" strike="noStrike" kern="0" cap="none" spc="0" normalizeH="0" baseline="0" noProof="0" dirty="0">
                <a:ln>
                  <a:noFill/>
                </a:ln>
                <a:solidFill>
                  <a:prstClr val="black"/>
                </a:solidFill>
                <a:effectLst/>
                <a:uLnTx/>
                <a:uFillTx/>
              </a:endParaRPr>
            </a:p>
          </p:txBody>
        </p:sp>
        <p:sp>
          <p:nvSpPr>
            <p:cNvPr id="4" name="Text 2"/>
            <p:cNvSpPr/>
            <p:nvPr/>
          </p:nvSpPr>
          <p:spPr>
            <a:xfrm>
              <a:off x="2272978" y="1747317"/>
              <a:ext cx="6374904"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الاتصال في المستشفى — حالة متكاملة</a:t>
              </a:r>
              <a:endParaRPr kumimoji="0" lang="ar-SA" sz="1600" b="0" i="0" u="none" strike="noStrike" kern="0" cap="none" spc="0" normalizeH="0" baseline="0" noProof="0" dirty="0">
                <a:ln>
                  <a:noFill/>
                </a:ln>
                <a:solidFill>
                  <a:prstClr val="black"/>
                </a:solidFill>
                <a:effectLst/>
                <a:uLnTx/>
                <a:uFillTx/>
              </a:endParaRPr>
            </a:p>
          </p:txBody>
        </p:sp>
        <p:sp>
          <p:nvSpPr>
            <p:cNvPr id="6" name="Text 3"/>
            <p:cNvSpPr/>
            <p:nvPr/>
          </p:nvSpPr>
          <p:spPr>
            <a:xfrm>
              <a:off x="589136" y="2126311"/>
              <a:ext cx="796572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أرسل رئيس الأطباء في مستشفى خاص رسالة بريد إلكتروني إلى جميع ممرضي الطابق الثالث يُطلب فيها تطبيق بروتوكول جديد لنظافة الأيدي ابتداءً من الغد. وصلت الرسالة في منتصف الليل أثناء ورديتهم المرهقة. استيقظ بعضهم على الرسالة ففهمها على أنها اختيارية، في حين لم يقرأها آخرون أصلًا. في اليوم التالي، طبّق البروتوكول ثلاثة ممرضين فقط من أصل اثني عشر.</a:t>
              </a:r>
              <a:endParaRPr kumimoji="0" lang="ar-SA" sz="1600" b="0" i="0" u="none" strike="noStrike" kern="0" cap="none" spc="0" normalizeH="0" baseline="0" noProof="0" dirty="0">
                <a:ln>
                  <a:noFill/>
                </a:ln>
                <a:solidFill>
                  <a:prstClr val="black"/>
                </a:solidFill>
                <a:effectLst/>
                <a:uLnTx/>
                <a:uFillTx/>
              </a:endParaRPr>
            </a:p>
          </p:txBody>
        </p:sp>
        <p:sp>
          <p:nvSpPr>
            <p:cNvPr id="7" name="Shape 4"/>
            <p:cNvSpPr/>
            <p:nvPr/>
          </p:nvSpPr>
          <p:spPr>
            <a:xfrm>
              <a:off x="496119" y="3055813"/>
              <a:ext cx="8151763" cy="483617"/>
            </a:xfrm>
            <a:prstGeom prst="roundRect">
              <a:avLst>
                <a:gd name="adj" fmla="val 10773"/>
              </a:avLst>
            </a:prstGeom>
            <a:solidFill>
              <a:srgbClr val="C3CFEF"/>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8" name="Image 0" descr="preencoded.png"/>
            <p:cNvPicPr>
              <a:picLocks noChangeAspect="1"/>
            </p:cNvPicPr>
            <p:nvPr/>
          </p:nvPicPr>
          <p:blipFill>
            <a:blip r:embed="rId3"/>
            <a:stretch>
              <a:fillRect/>
            </a:stretch>
          </p:blipFill>
          <p:spPr>
            <a:xfrm>
              <a:off x="8368903" y="3235598"/>
              <a:ext cx="155004" cy="123974"/>
            </a:xfrm>
            <a:prstGeom prst="rect">
              <a:avLst/>
            </a:prstGeom>
          </p:spPr>
        </p:pic>
        <p:sp>
          <p:nvSpPr>
            <p:cNvPr id="10" name="Text 5"/>
            <p:cNvSpPr/>
            <p:nvPr/>
          </p:nvSpPr>
          <p:spPr>
            <a:xfrm>
              <a:off x="162892" y="3198391"/>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تحتوي هذه الحالة على جميع عناصر الاتصال السبعة. حدّدها في النشاط التالي.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897056959"/>
      </p:ext>
    </p:extLst>
  </p:cSld>
  <p:clrMapOvr>
    <a:masterClrMapping/>
  </p:clrMapOvr>
  <mc:AlternateContent xmlns:mc="http://schemas.openxmlformats.org/markup-compatibility/2006" xmlns:p14="http://schemas.microsoft.com/office/powerpoint/2010/main">
    <mc:Choice Requires="p14">
      <p:transition spd="slow" p14:dur="2000" advTm="73385"/>
    </mc:Choice>
    <mc:Fallback xmlns="">
      <p:transition spd="slow" advTm="7338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998B31-BBB4-9205-AA3D-EFA30250B54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D85B479-DFFC-20C7-D1BD-121CCEBCAEEF}"/>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20CD415-451A-08F3-4BB5-FE8DF27E2BE7}"/>
              </a:ext>
            </a:extLst>
          </p:cNvPr>
          <p:cNvSpPr/>
          <p:nvPr/>
        </p:nvSpPr>
        <p:spPr>
          <a:xfrm>
            <a:off x="434898" y="1285191"/>
            <a:ext cx="11396546" cy="5493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59E8C43-35F8-3222-0817-AEB11FC73E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5" name="Group 34">
            <a:extLst>
              <a:ext uri="{FF2B5EF4-FFF2-40B4-BE49-F238E27FC236}">
                <a16:creationId xmlns:a16="http://schemas.microsoft.com/office/drawing/2014/main" id="{22C2CCBF-6439-9BFC-D402-0E3CB6304B87}"/>
              </a:ext>
            </a:extLst>
          </p:cNvPr>
          <p:cNvGrpSpPr/>
          <p:nvPr/>
        </p:nvGrpSpPr>
        <p:grpSpPr>
          <a:xfrm>
            <a:off x="635621" y="1618937"/>
            <a:ext cx="10783228" cy="4786125"/>
            <a:chOff x="149" y="605730"/>
            <a:chExt cx="8686502" cy="3888954"/>
          </a:xfrm>
        </p:grpSpPr>
        <p:sp>
          <p:nvSpPr>
            <p:cNvPr id="4" name="Text 2"/>
            <p:cNvSpPr/>
            <p:nvPr/>
          </p:nvSpPr>
          <p:spPr>
            <a:xfrm>
              <a:off x="3731121" y="605730"/>
              <a:ext cx="4955530" cy="35733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استخرج عناصر الاتصال من الحالة</a:t>
              </a:r>
              <a:endParaRPr kumimoji="0" lang="ar-SA" sz="1600" b="0" i="0" u="none" strike="noStrike" kern="0" cap="none" spc="0" normalizeH="0" baseline="0" noProof="0" dirty="0">
                <a:ln>
                  <a:noFill/>
                </a:ln>
                <a:solidFill>
                  <a:prstClr val="black"/>
                </a:solidFill>
                <a:effectLst/>
                <a:uLnTx/>
                <a:uFillTx/>
              </a:endParaRPr>
            </a:p>
          </p:txBody>
        </p:sp>
        <p:sp>
          <p:nvSpPr>
            <p:cNvPr id="2" name="Shape 3"/>
            <p:cNvSpPr/>
            <p:nvPr/>
          </p:nvSpPr>
          <p:spPr>
            <a:xfrm>
              <a:off x="457349" y="1121197"/>
              <a:ext cx="8229302" cy="422746"/>
            </a:xfrm>
            <a:prstGeom prst="roundRect">
              <a:avLst>
                <a:gd name="adj" fmla="val 11361"/>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8" name="Image 0" descr="preencoded.png"/>
            <p:cNvPicPr>
              <a:picLocks noChangeAspect="1"/>
            </p:cNvPicPr>
            <p:nvPr/>
          </p:nvPicPr>
          <p:blipFill>
            <a:blip r:embed="rId3"/>
            <a:stretch>
              <a:fillRect/>
            </a:stretch>
          </p:blipFill>
          <p:spPr>
            <a:xfrm>
              <a:off x="8429476" y="1278359"/>
              <a:ext cx="142875" cy="114300"/>
            </a:xfrm>
            <a:prstGeom prst="rect">
              <a:avLst/>
            </a:prstGeom>
          </p:spPr>
        </p:pic>
        <p:sp>
          <p:nvSpPr>
            <p:cNvPr id="9" name="Text 4"/>
            <p:cNvSpPr/>
            <p:nvPr/>
          </p:nvSpPr>
          <p:spPr>
            <a:xfrm>
              <a:off x="114449" y="1244650"/>
              <a:ext cx="8200727"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الهدف:</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تحديد عناصر الاتصال الأساسية في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موقف واقعي</a:t>
              </a:r>
              <a:endParaRPr kumimoji="0" lang="ar-SA" sz="1600" b="0" i="0" u="none" strike="noStrike" kern="0" cap="none" spc="0" normalizeH="0" baseline="0" noProof="0" dirty="0">
                <a:ln>
                  <a:noFill/>
                </a:ln>
                <a:solidFill>
                  <a:prstClr val="black"/>
                </a:solidFill>
                <a:effectLst/>
                <a:uLnTx/>
                <a:uFillTx/>
              </a:endParaRPr>
            </a:p>
          </p:txBody>
        </p:sp>
        <p:sp>
          <p:nvSpPr>
            <p:cNvPr id="11" name="Text 5"/>
            <p:cNvSpPr/>
            <p:nvPr/>
          </p:nvSpPr>
          <p:spPr>
            <a:xfrm>
              <a:off x="149" y="1662485"/>
              <a:ext cx="8686502"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عودوا إلى حالة المستشفى في الشريحة السابقة، ثم أكملوا الجدول التالي:</a:t>
              </a:r>
              <a:endParaRPr kumimoji="0" lang="ar-SA" sz="1600" b="0" i="0" u="none" strike="noStrike" kern="0" cap="none" spc="0" normalizeH="0" baseline="0" noProof="0" dirty="0">
                <a:ln>
                  <a:noFill/>
                </a:ln>
                <a:solidFill>
                  <a:prstClr val="black"/>
                </a:solidFill>
                <a:effectLst/>
                <a:uLnTx/>
                <a:uFillTx/>
              </a:endParaRPr>
            </a:p>
          </p:txBody>
        </p:sp>
        <p:sp>
          <p:nvSpPr>
            <p:cNvPr id="12" name="Shape 6"/>
            <p:cNvSpPr/>
            <p:nvPr/>
          </p:nvSpPr>
          <p:spPr>
            <a:xfrm>
              <a:off x="457349" y="1956867"/>
              <a:ext cx="8229302" cy="2537817"/>
            </a:xfrm>
            <a:prstGeom prst="roundRect">
              <a:avLst>
                <a:gd name="adj" fmla="val 1893"/>
              </a:avLst>
            </a:prstGeom>
            <a:noFill/>
            <a:ln w="4763">
              <a:solidFill>
                <a:srgbClr val="000000">
                  <a:alpha val="8000"/>
                </a:srgbClr>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3" name="Text 7"/>
            <p:cNvSpPr/>
            <p:nvPr/>
          </p:nvSpPr>
          <p:spPr>
            <a:xfrm>
              <a:off x="120104" y="2029644"/>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العنصر</a:t>
              </a:r>
              <a:endParaRPr kumimoji="0" lang="ar-SA" sz="1600" b="0" i="0" u="none" strike="noStrike" kern="0" cap="none" spc="0" normalizeH="0" baseline="0" noProof="0" dirty="0">
                <a:ln>
                  <a:noFill/>
                </a:ln>
                <a:solidFill>
                  <a:prstClr val="black"/>
                </a:solidFill>
                <a:effectLst/>
                <a:uLnTx/>
                <a:uFillTx/>
              </a:endParaRPr>
            </a:p>
          </p:txBody>
        </p:sp>
        <p:sp>
          <p:nvSpPr>
            <p:cNvPr id="14" name="Text 8"/>
            <p:cNvSpPr/>
            <p:nvPr/>
          </p:nvSpPr>
          <p:spPr>
            <a:xfrm>
              <a:off x="2861816" y="2029644"/>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تحديده في الحالة</a:t>
              </a:r>
              <a:endParaRPr kumimoji="0" lang="ar-SA" sz="1600" b="0" i="0" u="none" strike="noStrike" kern="0" cap="none" spc="0" normalizeH="0" baseline="0" noProof="0" dirty="0">
                <a:ln>
                  <a:noFill/>
                </a:ln>
                <a:solidFill>
                  <a:prstClr val="black"/>
                </a:solidFill>
                <a:effectLst/>
                <a:uLnTx/>
                <a:uFillTx/>
              </a:endParaRPr>
            </a:p>
          </p:txBody>
        </p:sp>
        <p:sp>
          <p:nvSpPr>
            <p:cNvPr id="15" name="Text 9"/>
            <p:cNvSpPr/>
            <p:nvPr/>
          </p:nvSpPr>
          <p:spPr>
            <a:xfrm>
              <a:off x="5601146" y="2029644"/>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هل أدّى دوره بنجاح؟</a:t>
              </a:r>
              <a:endParaRPr kumimoji="0" lang="ar-SA" sz="1600" b="0" i="0" u="none" strike="noStrike" kern="0" cap="none" spc="0" normalizeH="0" baseline="0" noProof="0" dirty="0">
                <a:ln>
                  <a:noFill/>
                </a:ln>
                <a:solidFill>
                  <a:prstClr val="black"/>
                </a:solidFill>
                <a:effectLst/>
                <a:uLnTx/>
                <a:uFillTx/>
              </a:endParaRPr>
            </a:p>
          </p:txBody>
        </p:sp>
        <p:sp>
          <p:nvSpPr>
            <p:cNvPr id="16" name="Text 10"/>
            <p:cNvSpPr/>
            <p:nvPr/>
          </p:nvSpPr>
          <p:spPr>
            <a:xfrm>
              <a:off x="120104" y="2346275"/>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المرسل</a:t>
              </a:r>
              <a:endParaRPr kumimoji="0" lang="ar-SA" sz="1600" b="0" i="0" u="none" strike="noStrike" kern="0" cap="none" spc="0" normalizeH="0" baseline="0" noProof="0" dirty="0">
                <a:ln>
                  <a:noFill/>
                </a:ln>
                <a:solidFill>
                  <a:prstClr val="black"/>
                </a:solidFill>
                <a:effectLst/>
                <a:uLnTx/>
                <a:uFillTx/>
              </a:endParaRPr>
            </a:p>
          </p:txBody>
        </p:sp>
        <p:sp>
          <p:nvSpPr>
            <p:cNvPr id="17" name="Text 11"/>
            <p:cNvSpPr/>
            <p:nvPr/>
          </p:nvSpPr>
          <p:spPr>
            <a:xfrm>
              <a:off x="2861816" y="2346275"/>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18" name="Text 12"/>
            <p:cNvSpPr/>
            <p:nvPr/>
          </p:nvSpPr>
          <p:spPr>
            <a:xfrm>
              <a:off x="5601146" y="2346275"/>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19" name="Text 13"/>
            <p:cNvSpPr/>
            <p:nvPr/>
          </p:nvSpPr>
          <p:spPr>
            <a:xfrm>
              <a:off x="120104" y="2662907"/>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المستقبل</a:t>
              </a:r>
              <a:endParaRPr kumimoji="0" lang="ar-SA" sz="1600" b="0" i="0" u="none" strike="noStrike" kern="0" cap="none" spc="0" normalizeH="0" baseline="0" noProof="0" dirty="0">
                <a:ln>
                  <a:noFill/>
                </a:ln>
                <a:solidFill>
                  <a:prstClr val="black"/>
                </a:solidFill>
                <a:effectLst/>
                <a:uLnTx/>
                <a:uFillTx/>
              </a:endParaRPr>
            </a:p>
          </p:txBody>
        </p:sp>
        <p:sp>
          <p:nvSpPr>
            <p:cNvPr id="20" name="Text 14"/>
            <p:cNvSpPr/>
            <p:nvPr/>
          </p:nvSpPr>
          <p:spPr>
            <a:xfrm>
              <a:off x="2861816" y="2662907"/>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1" name="Text 15"/>
            <p:cNvSpPr/>
            <p:nvPr/>
          </p:nvSpPr>
          <p:spPr>
            <a:xfrm>
              <a:off x="5601146" y="2662907"/>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2" name="Text 16"/>
            <p:cNvSpPr/>
            <p:nvPr/>
          </p:nvSpPr>
          <p:spPr>
            <a:xfrm>
              <a:off x="120104" y="2979539"/>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الرسالة</a:t>
              </a:r>
              <a:endParaRPr kumimoji="0" lang="ar-SA" sz="1600" b="0" i="0" u="none" strike="noStrike" kern="0" cap="none" spc="0" normalizeH="0" baseline="0" noProof="0" dirty="0">
                <a:ln>
                  <a:noFill/>
                </a:ln>
                <a:solidFill>
                  <a:prstClr val="black"/>
                </a:solidFill>
                <a:effectLst/>
                <a:uLnTx/>
                <a:uFillTx/>
              </a:endParaRPr>
            </a:p>
          </p:txBody>
        </p:sp>
        <p:sp>
          <p:nvSpPr>
            <p:cNvPr id="3" name="Text 17"/>
            <p:cNvSpPr/>
            <p:nvPr/>
          </p:nvSpPr>
          <p:spPr>
            <a:xfrm>
              <a:off x="2861816" y="2979539"/>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4" name="Text 18"/>
            <p:cNvSpPr/>
            <p:nvPr/>
          </p:nvSpPr>
          <p:spPr>
            <a:xfrm>
              <a:off x="5601146" y="2979539"/>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6" name="Text 19"/>
            <p:cNvSpPr/>
            <p:nvPr/>
          </p:nvSpPr>
          <p:spPr>
            <a:xfrm>
              <a:off x="120104" y="3296171"/>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القناة</a:t>
              </a:r>
              <a:endParaRPr kumimoji="0" lang="ar-SA" sz="1600" b="0" i="0" u="none" strike="noStrike" kern="0" cap="none" spc="0" normalizeH="0" baseline="0" noProof="0" dirty="0">
                <a:ln>
                  <a:noFill/>
                </a:ln>
                <a:solidFill>
                  <a:prstClr val="black"/>
                </a:solidFill>
                <a:effectLst/>
                <a:uLnTx/>
                <a:uFillTx/>
              </a:endParaRPr>
            </a:p>
          </p:txBody>
        </p:sp>
        <p:sp>
          <p:nvSpPr>
            <p:cNvPr id="27" name="Text 20"/>
            <p:cNvSpPr/>
            <p:nvPr/>
          </p:nvSpPr>
          <p:spPr>
            <a:xfrm>
              <a:off x="2861816" y="3296171"/>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8" name="Text 21"/>
            <p:cNvSpPr/>
            <p:nvPr/>
          </p:nvSpPr>
          <p:spPr>
            <a:xfrm>
              <a:off x="5601146" y="3296171"/>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29" name="Text 22"/>
            <p:cNvSpPr/>
            <p:nvPr/>
          </p:nvSpPr>
          <p:spPr>
            <a:xfrm>
              <a:off x="120104" y="3612803"/>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التغذية الراجعة</a:t>
              </a:r>
              <a:endParaRPr kumimoji="0" lang="ar-SA" sz="1600" b="0" i="0" u="none" strike="noStrike" kern="0" cap="none" spc="0" normalizeH="0" baseline="0" noProof="0" dirty="0">
                <a:ln>
                  <a:noFill/>
                </a:ln>
                <a:solidFill>
                  <a:prstClr val="black"/>
                </a:solidFill>
                <a:effectLst/>
                <a:uLnTx/>
                <a:uFillTx/>
              </a:endParaRPr>
            </a:p>
          </p:txBody>
        </p:sp>
        <p:sp>
          <p:nvSpPr>
            <p:cNvPr id="30" name="Text 23"/>
            <p:cNvSpPr/>
            <p:nvPr/>
          </p:nvSpPr>
          <p:spPr>
            <a:xfrm>
              <a:off x="2861816" y="3612803"/>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1" name="Text 24"/>
            <p:cNvSpPr/>
            <p:nvPr/>
          </p:nvSpPr>
          <p:spPr>
            <a:xfrm>
              <a:off x="5601146" y="3612803"/>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2" name="Text 25"/>
            <p:cNvSpPr/>
            <p:nvPr/>
          </p:nvSpPr>
          <p:spPr>
            <a:xfrm>
              <a:off x="120104" y="3929435"/>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التشويش</a:t>
              </a:r>
              <a:endParaRPr kumimoji="0" lang="ar-SA" sz="1600" b="0" i="0" u="none" strike="noStrike" kern="0" cap="none" spc="0" normalizeH="0" baseline="0" noProof="0" dirty="0">
                <a:ln>
                  <a:noFill/>
                </a:ln>
                <a:solidFill>
                  <a:prstClr val="black"/>
                </a:solidFill>
                <a:effectLst/>
                <a:uLnTx/>
                <a:uFillTx/>
              </a:endParaRPr>
            </a:p>
          </p:txBody>
        </p:sp>
        <p:sp>
          <p:nvSpPr>
            <p:cNvPr id="33" name="Text 26"/>
            <p:cNvSpPr/>
            <p:nvPr/>
          </p:nvSpPr>
          <p:spPr>
            <a:xfrm>
              <a:off x="2861816" y="3929435"/>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4" name="Text 27"/>
            <p:cNvSpPr/>
            <p:nvPr/>
          </p:nvSpPr>
          <p:spPr>
            <a:xfrm>
              <a:off x="5601146" y="3929435"/>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6" name="Text 28"/>
            <p:cNvSpPr/>
            <p:nvPr/>
          </p:nvSpPr>
          <p:spPr>
            <a:xfrm>
              <a:off x="120104" y="4246066"/>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السياق</a:t>
              </a:r>
              <a:endParaRPr kumimoji="0" lang="ar-SA" sz="1600" b="0" i="0" u="none" strike="noStrike" kern="0" cap="none" spc="0" normalizeH="0" baseline="0" noProof="0" dirty="0">
                <a:ln>
                  <a:noFill/>
                </a:ln>
                <a:solidFill>
                  <a:prstClr val="black"/>
                </a:solidFill>
                <a:effectLst/>
                <a:uLnTx/>
                <a:uFillTx/>
              </a:endParaRPr>
            </a:p>
          </p:txBody>
        </p:sp>
        <p:sp>
          <p:nvSpPr>
            <p:cNvPr id="37" name="Text 29"/>
            <p:cNvSpPr/>
            <p:nvPr/>
          </p:nvSpPr>
          <p:spPr>
            <a:xfrm>
              <a:off x="2861816" y="4246066"/>
              <a:ext cx="2963168"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
          <p:nvSpPr>
            <p:cNvPr id="38" name="Text 30"/>
            <p:cNvSpPr/>
            <p:nvPr/>
          </p:nvSpPr>
          <p:spPr>
            <a:xfrm>
              <a:off x="5601146" y="4246066"/>
              <a:ext cx="2965549"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13911187"/>
      </p:ext>
    </p:extLst>
  </p:cSld>
  <p:clrMapOvr>
    <a:masterClrMapping/>
  </p:clrMapOvr>
  <mc:AlternateContent xmlns:mc="http://schemas.openxmlformats.org/markup-compatibility/2006" xmlns:p14="http://schemas.microsoft.com/office/powerpoint/2010/main">
    <mc:Choice Requires="p14">
      <p:transition spd="slow" p14:dur="2000" advTm="58042"/>
    </mc:Choice>
    <mc:Fallback xmlns="">
      <p:transition spd="slow" advTm="580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8E794-CB9C-5188-C61B-719014CFBE4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DEAF35C-ADF0-2CFE-7FF8-8393BE6D32F5}"/>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774E7FD-FEB7-BA71-484C-6E3BC1C49503}"/>
              </a:ext>
            </a:extLst>
          </p:cNvPr>
          <p:cNvSpPr/>
          <p:nvPr/>
        </p:nvSpPr>
        <p:spPr>
          <a:xfrm>
            <a:off x="434897" y="1285191"/>
            <a:ext cx="11608419"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76C19D1-B90F-D5E0-C7EF-75BDE77C02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61AED1C-86DB-62EA-BF83-76C4FC9FDFE5}"/>
              </a:ext>
            </a:extLst>
          </p:cNvPr>
          <p:cNvGrpSpPr/>
          <p:nvPr/>
        </p:nvGrpSpPr>
        <p:grpSpPr>
          <a:xfrm>
            <a:off x="434897" y="1564034"/>
            <a:ext cx="11190361" cy="4341121"/>
            <a:chOff x="168548" y="706784"/>
            <a:chExt cx="8479334" cy="3729931"/>
          </a:xfrm>
        </p:grpSpPr>
        <p:sp>
          <p:nvSpPr>
            <p:cNvPr id="3" name="Shape 0">
              <a:extLst>
                <a:ext uri="{FF2B5EF4-FFF2-40B4-BE49-F238E27FC236}">
                  <a16:creationId xmlns:a16="http://schemas.microsoft.com/office/drawing/2014/main" id="{6446678B-1310-DCE2-C0B3-7631447E0701}"/>
                </a:ext>
              </a:extLst>
            </p:cNvPr>
            <p:cNvSpPr/>
            <p:nvPr/>
          </p:nvSpPr>
          <p:spPr>
            <a:xfrm>
              <a:off x="6226966" y="706784"/>
              <a:ext cx="2420916" cy="372339"/>
            </a:xfrm>
            <a:prstGeom prst="roundRect">
              <a:avLst>
                <a:gd name="adj" fmla="val 17171"/>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1">
              <a:extLst>
                <a:ext uri="{FF2B5EF4-FFF2-40B4-BE49-F238E27FC236}">
                  <a16:creationId xmlns:a16="http://schemas.microsoft.com/office/drawing/2014/main" id="{829C75E5-CC8E-DD03-EF6C-5A8961B52600}"/>
                </a:ext>
              </a:extLst>
            </p:cNvPr>
            <p:cNvSpPr/>
            <p:nvPr/>
          </p:nvSpPr>
          <p:spPr>
            <a:xfrm>
              <a:off x="6525884" y="706785"/>
              <a:ext cx="1661406" cy="440355"/>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0000"/>
                  </a:solidFill>
                  <a:effectLst/>
                  <a:uLnTx/>
                  <a:uFillTx/>
                  <a:latin typeface="Alexandria" pitchFamily="34" charset="0"/>
                  <a:ea typeface="Alexandria" pitchFamily="34" charset="-122"/>
                  <a:cs typeface="Alexandria" pitchFamily="34" charset="-120"/>
                </a:rPr>
                <a:t>الحل النموذجي</a:t>
              </a:r>
              <a:endParaRPr kumimoji="0" lang="ar-SA" sz="1600" b="1" i="0" u="none" strike="noStrike" kern="0" cap="none" spc="0" normalizeH="0" baseline="0" noProof="0" dirty="0">
                <a:ln>
                  <a:noFill/>
                </a:ln>
                <a:solidFill>
                  <a:srgbClr val="FF0000"/>
                </a:solidFill>
                <a:effectLst/>
                <a:uLnTx/>
                <a:uFillTx/>
              </a:endParaRPr>
            </a:p>
          </p:txBody>
        </p:sp>
        <p:sp>
          <p:nvSpPr>
            <p:cNvPr id="6" name="Text 2">
              <a:extLst>
                <a:ext uri="{FF2B5EF4-FFF2-40B4-BE49-F238E27FC236}">
                  <a16:creationId xmlns:a16="http://schemas.microsoft.com/office/drawing/2014/main" id="{964E6234-3833-A535-3B2F-DE401BA0C21D}"/>
                </a:ext>
              </a:extLst>
            </p:cNvPr>
            <p:cNvSpPr/>
            <p:nvPr/>
          </p:nvSpPr>
          <p:spPr>
            <a:xfrm>
              <a:off x="2230859" y="1158301"/>
              <a:ext cx="6417022" cy="22832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تحليل حالة المستشفى — الإجابة الكاملة</a:t>
              </a:r>
              <a:endParaRPr kumimoji="0" lang="ar-SA" sz="1600" b="0" i="0" u="none" strike="noStrike" kern="0" cap="none" spc="0" normalizeH="0" baseline="0" noProof="0" dirty="0">
                <a:ln>
                  <a:noFill/>
                </a:ln>
                <a:solidFill>
                  <a:prstClr val="black"/>
                </a:solidFill>
                <a:effectLst/>
                <a:uLnTx/>
                <a:uFillTx/>
              </a:endParaRPr>
            </a:p>
          </p:txBody>
        </p:sp>
        <p:sp>
          <p:nvSpPr>
            <p:cNvPr id="7" name="Shape 3">
              <a:extLst>
                <a:ext uri="{FF2B5EF4-FFF2-40B4-BE49-F238E27FC236}">
                  <a16:creationId xmlns:a16="http://schemas.microsoft.com/office/drawing/2014/main" id="{85A5D6BD-27D8-28C1-03DC-BFB83A542453}"/>
                </a:ext>
              </a:extLst>
            </p:cNvPr>
            <p:cNvSpPr/>
            <p:nvPr/>
          </p:nvSpPr>
          <p:spPr>
            <a:xfrm>
              <a:off x="496119" y="1572667"/>
              <a:ext cx="8151763" cy="2864048"/>
            </a:xfrm>
            <a:prstGeom prst="roundRect">
              <a:avLst>
                <a:gd name="adj" fmla="val 1819"/>
              </a:avLst>
            </a:prstGeom>
            <a:noFill/>
            <a:ln w="4763">
              <a:solidFill>
                <a:srgbClr val="000000">
                  <a:alpha val="8000"/>
                </a:srgbClr>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8" name="Shape 4">
              <a:extLst>
                <a:ext uri="{FF2B5EF4-FFF2-40B4-BE49-F238E27FC236}">
                  <a16:creationId xmlns:a16="http://schemas.microsoft.com/office/drawing/2014/main" id="{508553FC-3F55-79A5-DBF5-BD3A56166E99}"/>
                </a:ext>
              </a:extLst>
            </p:cNvPr>
            <p:cNvSpPr/>
            <p:nvPr/>
          </p:nvSpPr>
          <p:spPr>
            <a:xfrm>
              <a:off x="500881" y="1577429"/>
              <a:ext cx="8141419" cy="356815"/>
            </a:xfrm>
            <a:prstGeom prst="rect">
              <a:avLst/>
            </a:prstGeom>
            <a:solidFill>
              <a:srgbClr val="FFFFFF">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9" name="Text 5">
              <a:extLst>
                <a:ext uri="{FF2B5EF4-FFF2-40B4-BE49-F238E27FC236}">
                  <a16:creationId xmlns:a16="http://schemas.microsoft.com/office/drawing/2014/main" id="{651EF008-4C62-6BEE-50F7-D6A27D03404C}"/>
                </a:ext>
              </a:extLst>
            </p:cNvPr>
            <p:cNvSpPr/>
            <p:nvPr/>
          </p:nvSpPr>
          <p:spPr>
            <a:xfrm>
              <a:off x="168548" y="1656606"/>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العنصر</a:t>
              </a:r>
              <a:endParaRPr kumimoji="0" lang="ar-SA" sz="1600" b="0" i="0" u="none" strike="noStrike" kern="0" cap="none" spc="0" normalizeH="0" baseline="0" noProof="0" dirty="0">
                <a:ln>
                  <a:noFill/>
                </a:ln>
                <a:solidFill>
                  <a:prstClr val="black"/>
                </a:solidFill>
                <a:effectLst/>
                <a:uLnTx/>
                <a:uFillTx/>
              </a:endParaRPr>
            </a:p>
          </p:txBody>
        </p:sp>
        <p:sp>
          <p:nvSpPr>
            <p:cNvPr id="10" name="Text 6">
              <a:extLst>
                <a:ext uri="{FF2B5EF4-FFF2-40B4-BE49-F238E27FC236}">
                  <a16:creationId xmlns:a16="http://schemas.microsoft.com/office/drawing/2014/main" id="{BC58174B-3891-6E6C-C3CD-5105FDBE34FC}"/>
                </a:ext>
              </a:extLst>
            </p:cNvPr>
            <p:cNvSpPr/>
            <p:nvPr/>
          </p:nvSpPr>
          <p:spPr>
            <a:xfrm>
              <a:off x="2884438" y="1656606"/>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تحديده</a:t>
              </a:r>
              <a:endParaRPr kumimoji="0" lang="ar-SA" sz="1600" b="0" i="0" u="none" strike="noStrike" kern="0" cap="none" spc="0" normalizeH="0" baseline="0" noProof="0" dirty="0">
                <a:ln>
                  <a:noFill/>
                </a:ln>
                <a:solidFill>
                  <a:prstClr val="black"/>
                </a:solidFill>
                <a:effectLst/>
                <a:uLnTx/>
                <a:uFillTx/>
              </a:endParaRPr>
            </a:p>
          </p:txBody>
        </p:sp>
        <p:sp>
          <p:nvSpPr>
            <p:cNvPr id="11" name="Text 7">
              <a:extLst>
                <a:ext uri="{FF2B5EF4-FFF2-40B4-BE49-F238E27FC236}">
                  <a16:creationId xmlns:a16="http://schemas.microsoft.com/office/drawing/2014/main" id="{7B7993F9-A988-A7E4-48D9-1A2D89BC0901}"/>
                </a:ext>
              </a:extLst>
            </p:cNvPr>
            <p:cNvSpPr/>
            <p:nvPr/>
          </p:nvSpPr>
          <p:spPr>
            <a:xfrm>
              <a:off x="5597947" y="1656606"/>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التقييم</a:t>
              </a:r>
              <a:endParaRPr kumimoji="0" lang="ar-SA" sz="1600" b="0" i="0" u="none" strike="noStrike" kern="0" cap="none" spc="0" normalizeH="0" baseline="0" noProof="0" dirty="0">
                <a:ln>
                  <a:noFill/>
                </a:ln>
                <a:solidFill>
                  <a:prstClr val="black"/>
                </a:solidFill>
                <a:effectLst/>
                <a:uLnTx/>
                <a:uFillTx/>
              </a:endParaRPr>
            </a:p>
          </p:txBody>
        </p:sp>
        <p:sp>
          <p:nvSpPr>
            <p:cNvPr id="12" name="Shape 8">
              <a:extLst>
                <a:ext uri="{FF2B5EF4-FFF2-40B4-BE49-F238E27FC236}">
                  <a16:creationId xmlns:a16="http://schemas.microsoft.com/office/drawing/2014/main" id="{C03FB462-5C70-B0B0-BA17-BE2C94E93B7C}"/>
                </a:ext>
              </a:extLst>
            </p:cNvPr>
            <p:cNvSpPr/>
            <p:nvPr/>
          </p:nvSpPr>
          <p:spPr>
            <a:xfrm>
              <a:off x="500881" y="1934245"/>
              <a:ext cx="8141419" cy="356815"/>
            </a:xfrm>
            <a:prstGeom prst="rect">
              <a:avLst/>
            </a:prstGeom>
            <a:solidFill>
              <a:srgbClr val="000000">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3" name="Text 9">
              <a:extLst>
                <a:ext uri="{FF2B5EF4-FFF2-40B4-BE49-F238E27FC236}">
                  <a16:creationId xmlns:a16="http://schemas.microsoft.com/office/drawing/2014/main" id="{38192B20-2825-CD58-86B0-6D057E8E1CB9}"/>
                </a:ext>
              </a:extLst>
            </p:cNvPr>
            <p:cNvSpPr/>
            <p:nvPr/>
          </p:nvSpPr>
          <p:spPr>
            <a:xfrm>
              <a:off x="168548" y="2013421"/>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المرسل</a:t>
              </a:r>
              <a:endParaRPr kumimoji="0" lang="ar-SA" sz="1600" b="0" i="0" u="none" strike="noStrike" kern="0" cap="none" spc="0" normalizeH="0" baseline="0" noProof="0" dirty="0">
                <a:ln>
                  <a:noFill/>
                </a:ln>
                <a:solidFill>
                  <a:prstClr val="black"/>
                </a:solidFill>
                <a:effectLst/>
                <a:uLnTx/>
                <a:uFillTx/>
              </a:endParaRPr>
            </a:p>
          </p:txBody>
        </p:sp>
        <p:sp>
          <p:nvSpPr>
            <p:cNvPr id="14" name="Text 10">
              <a:extLst>
                <a:ext uri="{FF2B5EF4-FFF2-40B4-BE49-F238E27FC236}">
                  <a16:creationId xmlns:a16="http://schemas.microsoft.com/office/drawing/2014/main" id="{92B127F2-3402-D458-0F00-807A053930A9}"/>
                </a:ext>
              </a:extLst>
            </p:cNvPr>
            <p:cNvSpPr/>
            <p:nvPr/>
          </p:nvSpPr>
          <p:spPr>
            <a:xfrm>
              <a:off x="2884438" y="2013421"/>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رئيس الأطباء</a:t>
              </a:r>
              <a:endParaRPr kumimoji="0" lang="ar-SA" sz="1600" b="0" i="0" u="none" strike="noStrike" kern="0" cap="none" spc="0" normalizeH="0" baseline="0" noProof="0" dirty="0">
                <a:ln>
                  <a:noFill/>
                </a:ln>
                <a:solidFill>
                  <a:prstClr val="black"/>
                </a:solidFill>
                <a:effectLst/>
                <a:uLnTx/>
                <a:uFillTx/>
              </a:endParaRPr>
            </a:p>
          </p:txBody>
        </p:sp>
        <p:sp>
          <p:nvSpPr>
            <p:cNvPr id="15" name="Text 11">
              <a:extLst>
                <a:ext uri="{FF2B5EF4-FFF2-40B4-BE49-F238E27FC236}">
                  <a16:creationId xmlns:a16="http://schemas.microsoft.com/office/drawing/2014/main" id="{24A6BD39-AC5A-A24D-14DC-21F7AEB33D48}"/>
                </a:ext>
              </a:extLst>
            </p:cNvPr>
            <p:cNvSpPr/>
            <p:nvPr/>
          </p:nvSpPr>
          <p:spPr>
            <a:xfrm>
              <a:off x="5597947" y="2013421"/>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لم يراعِ التوقيت</a:t>
              </a:r>
              <a:endParaRPr kumimoji="0" lang="ar-SA" sz="1600" b="0" i="0" u="none" strike="noStrike" kern="0" cap="none" spc="0" normalizeH="0" baseline="0" noProof="0" dirty="0">
                <a:ln>
                  <a:noFill/>
                </a:ln>
                <a:solidFill>
                  <a:prstClr val="black"/>
                </a:solidFill>
                <a:effectLst/>
                <a:uLnTx/>
                <a:uFillTx/>
              </a:endParaRPr>
            </a:p>
          </p:txBody>
        </p:sp>
        <p:sp>
          <p:nvSpPr>
            <p:cNvPr id="16" name="Shape 12">
              <a:extLst>
                <a:ext uri="{FF2B5EF4-FFF2-40B4-BE49-F238E27FC236}">
                  <a16:creationId xmlns:a16="http://schemas.microsoft.com/office/drawing/2014/main" id="{6FAAB0A2-D1B2-CD80-6590-405DC6561675}"/>
                </a:ext>
              </a:extLst>
            </p:cNvPr>
            <p:cNvSpPr/>
            <p:nvPr/>
          </p:nvSpPr>
          <p:spPr>
            <a:xfrm>
              <a:off x="500881" y="2291060"/>
              <a:ext cx="8141419" cy="356815"/>
            </a:xfrm>
            <a:prstGeom prst="rect">
              <a:avLst/>
            </a:prstGeom>
            <a:solidFill>
              <a:srgbClr val="FFFFFF">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7" name="Text 13">
              <a:extLst>
                <a:ext uri="{FF2B5EF4-FFF2-40B4-BE49-F238E27FC236}">
                  <a16:creationId xmlns:a16="http://schemas.microsoft.com/office/drawing/2014/main" id="{993892C5-4D62-4A00-0A02-945DB4FA94F2}"/>
                </a:ext>
              </a:extLst>
            </p:cNvPr>
            <p:cNvSpPr/>
            <p:nvPr/>
          </p:nvSpPr>
          <p:spPr>
            <a:xfrm>
              <a:off x="168548" y="2370237"/>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المستقبل</a:t>
              </a:r>
              <a:endParaRPr kumimoji="0" lang="ar-SA" sz="1600" b="0" i="0" u="none" strike="noStrike" kern="0" cap="none" spc="0" normalizeH="0" baseline="0" noProof="0" dirty="0">
                <a:ln>
                  <a:noFill/>
                </a:ln>
                <a:solidFill>
                  <a:prstClr val="black"/>
                </a:solidFill>
                <a:effectLst/>
                <a:uLnTx/>
                <a:uFillTx/>
              </a:endParaRPr>
            </a:p>
          </p:txBody>
        </p:sp>
        <p:sp>
          <p:nvSpPr>
            <p:cNvPr id="18" name="Text 14">
              <a:extLst>
                <a:ext uri="{FF2B5EF4-FFF2-40B4-BE49-F238E27FC236}">
                  <a16:creationId xmlns:a16="http://schemas.microsoft.com/office/drawing/2014/main" id="{AAB3C3D1-7F01-4BD9-D21D-583E196673AF}"/>
                </a:ext>
              </a:extLst>
            </p:cNvPr>
            <p:cNvSpPr/>
            <p:nvPr/>
          </p:nvSpPr>
          <p:spPr>
            <a:xfrm>
              <a:off x="2884438" y="2370237"/>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ممرضو الطابق الثالث</a:t>
              </a:r>
              <a:endParaRPr kumimoji="0" lang="ar-SA" sz="1600" b="0" i="0" u="none" strike="noStrike" kern="0" cap="none" spc="0" normalizeH="0" baseline="0" noProof="0" dirty="0">
                <a:ln>
                  <a:noFill/>
                </a:ln>
                <a:solidFill>
                  <a:prstClr val="black"/>
                </a:solidFill>
                <a:effectLst/>
                <a:uLnTx/>
                <a:uFillTx/>
              </a:endParaRPr>
            </a:p>
          </p:txBody>
        </p:sp>
        <p:sp>
          <p:nvSpPr>
            <p:cNvPr id="19" name="Text 15">
              <a:extLst>
                <a:ext uri="{FF2B5EF4-FFF2-40B4-BE49-F238E27FC236}">
                  <a16:creationId xmlns:a16="http://schemas.microsoft.com/office/drawing/2014/main" id="{AF14A3EC-DCB8-9E5D-D051-564547571833}"/>
                </a:ext>
              </a:extLst>
            </p:cNvPr>
            <p:cNvSpPr/>
            <p:nvPr/>
          </p:nvSpPr>
          <p:spPr>
            <a:xfrm>
              <a:off x="5597947" y="2370237"/>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منهكون وغير منتبهين</a:t>
              </a:r>
              <a:endParaRPr kumimoji="0" lang="ar-SA" sz="1600" b="0" i="0" u="none" strike="noStrike" kern="0" cap="none" spc="0" normalizeH="0" baseline="0" noProof="0" dirty="0">
                <a:ln>
                  <a:noFill/>
                </a:ln>
                <a:solidFill>
                  <a:prstClr val="black"/>
                </a:solidFill>
                <a:effectLst/>
                <a:uLnTx/>
                <a:uFillTx/>
              </a:endParaRPr>
            </a:p>
          </p:txBody>
        </p:sp>
        <p:sp>
          <p:nvSpPr>
            <p:cNvPr id="20" name="Shape 16">
              <a:extLst>
                <a:ext uri="{FF2B5EF4-FFF2-40B4-BE49-F238E27FC236}">
                  <a16:creationId xmlns:a16="http://schemas.microsoft.com/office/drawing/2014/main" id="{157B6F1D-1DD7-809E-12B8-57FA8E346C3D}"/>
                </a:ext>
              </a:extLst>
            </p:cNvPr>
            <p:cNvSpPr/>
            <p:nvPr/>
          </p:nvSpPr>
          <p:spPr>
            <a:xfrm>
              <a:off x="500881" y="2647876"/>
              <a:ext cx="8141419" cy="356815"/>
            </a:xfrm>
            <a:prstGeom prst="rect">
              <a:avLst/>
            </a:prstGeom>
            <a:solidFill>
              <a:srgbClr val="000000">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1" name="Text 17">
              <a:extLst>
                <a:ext uri="{FF2B5EF4-FFF2-40B4-BE49-F238E27FC236}">
                  <a16:creationId xmlns:a16="http://schemas.microsoft.com/office/drawing/2014/main" id="{6A6E61A2-4A73-B4EE-65E6-EC59CE4C1801}"/>
                </a:ext>
              </a:extLst>
            </p:cNvPr>
            <p:cNvSpPr/>
            <p:nvPr/>
          </p:nvSpPr>
          <p:spPr>
            <a:xfrm>
              <a:off x="168548" y="2727052"/>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الرسالة</a:t>
              </a:r>
              <a:endParaRPr kumimoji="0" lang="ar-SA" sz="1600" b="0" i="0" u="none" strike="noStrike" kern="0" cap="none" spc="0" normalizeH="0" baseline="0" noProof="0" dirty="0">
                <a:ln>
                  <a:noFill/>
                </a:ln>
                <a:solidFill>
                  <a:prstClr val="black"/>
                </a:solidFill>
                <a:effectLst/>
                <a:uLnTx/>
                <a:uFillTx/>
              </a:endParaRPr>
            </a:p>
          </p:txBody>
        </p:sp>
        <p:sp>
          <p:nvSpPr>
            <p:cNvPr id="22" name="Text 18">
              <a:extLst>
                <a:ext uri="{FF2B5EF4-FFF2-40B4-BE49-F238E27FC236}">
                  <a16:creationId xmlns:a16="http://schemas.microsoft.com/office/drawing/2014/main" id="{60820D4C-1D0F-C9B6-0B5B-F0A7B0809EBE}"/>
                </a:ext>
              </a:extLst>
            </p:cNvPr>
            <p:cNvSpPr/>
            <p:nvPr/>
          </p:nvSpPr>
          <p:spPr>
            <a:xfrm>
              <a:off x="2884438" y="2727052"/>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تعليمات بروتوكول النظافة</a:t>
              </a:r>
              <a:endParaRPr kumimoji="0" lang="ar-SA" sz="1600" b="0" i="0" u="none" strike="noStrike" kern="0" cap="none" spc="0" normalizeH="0" baseline="0" noProof="0" dirty="0">
                <a:ln>
                  <a:noFill/>
                </a:ln>
                <a:solidFill>
                  <a:prstClr val="black"/>
                </a:solidFill>
                <a:effectLst/>
                <a:uLnTx/>
                <a:uFillTx/>
              </a:endParaRPr>
            </a:p>
          </p:txBody>
        </p:sp>
        <p:sp>
          <p:nvSpPr>
            <p:cNvPr id="24" name="Text 19">
              <a:extLst>
                <a:ext uri="{FF2B5EF4-FFF2-40B4-BE49-F238E27FC236}">
                  <a16:creationId xmlns:a16="http://schemas.microsoft.com/office/drawing/2014/main" id="{9E4D4159-1EA2-F91B-9A19-CB1D90FA63D3}"/>
                </a:ext>
              </a:extLst>
            </p:cNvPr>
            <p:cNvSpPr/>
            <p:nvPr/>
          </p:nvSpPr>
          <p:spPr>
            <a:xfrm>
              <a:off x="5597947" y="2727052"/>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غير واضحة الإلزامية</a:t>
              </a:r>
              <a:endParaRPr kumimoji="0" lang="ar-SA" sz="1600" b="0" i="0" u="none" strike="noStrike" kern="0" cap="none" spc="0" normalizeH="0" baseline="0" noProof="0" dirty="0">
                <a:ln>
                  <a:noFill/>
                </a:ln>
                <a:solidFill>
                  <a:prstClr val="black"/>
                </a:solidFill>
                <a:effectLst/>
                <a:uLnTx/>
                <a:uFillTx/>
              </a:endParaRPr>
            </a:p>
          </p:txBody>
        </p:sp>
        <p:sp>
          <p:nvSpPr>
            <p:cNvPr id="26" name="Shape 20">
              <a:extLst>
                <a:ext uri="{FF2B5EF4-FFF2-40B4-BE49-F238E27FC236}">
                  <a16:creationId xmlns:a16="http://schemas.microsoft.com/office/drawing/2014/main" id="{CF91EB19-CEEC-19C7-692D-161CA2836606}"/>
                </a:ext>
              </a:extLst>
            </p:cNvPr>
            <p:cNvSpPr/>
            <p:nvPr/>
          </p:nvSpPr>
          <p:spPr>
            <a:xfrm>
              <a:off x="500881" y="3004691"/>
              <a:ext cx="8141419" cy="356815"/>
            </a:xfrm>
            <a:prstGeom prst="rect">
              <a:avLst/>
            </a:prstGeom>
            <a:solidFill>
              <a:srgbClr val="FFFFFF">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7" name="Text 21">
              <a:extLst>
                <a:ext uri="{FF2B5EF4-FFF2-40B4-BE49-F238E27FC236}">
                  <a16:creationId xmlns:a16="http://schemas.microsoft.com/office/drawing/2014/main" id="{6B455014-3D51-A506-AEF2-F4744D96D2E8}"/>
                </a:ext>
              </a:extLst>
            </p:cNvPr>
            <p:cNvSpPr/>
            <p:nvPr/>
          </p:nvSpPr>
          <p:spPr>
            <a:xfrm>
              <a:off x="168548" y="3083868"/>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القناة</a:t>
              </a:r>
              <a:endParaRPr kumimoji="0" lang="ar-SA" sz="1600" b="0" i="0" u="none" strike="noStrike" kern="0" cap="none" spc="0" normalizeH="0" baseline="0" noProof="0" dirty="0">
                <a:ln>
                  <a:noFill/>
                </a:ln>
                <a:solidFill>
                  <a:prstClr val="black"/>
                </a:solidFill>
                <a:effectLst/>
                <a:uLnTx/>
                <a:uFillTx/>
              </a:endParaRPr>
            </a:p>
          </p:txBody>
        </p:sp>
        <p:sp>
          <p:nvSpPr>
            <p:cNvPr id="28" name="Text 22">
              <a:extLst>
                <a:ext uri="{FF2B5EF4-FFF2-40B4-BE49-F238E27FC236}">
                  <a16:creationId xmlns:a16="http://schemas.microsoft.com/office/drawing/2014/main" id="{9C324F3D-CB1E-1B7A-D193-BC11EC902D26}"/>
                </a:ext>
              </a:extLst>
            </p:cNvPr>
            <p:cNvSpPr/>
            <p:nvPr/>
          </p:nvSpPr>
          <p:spPr>
            <a:xfrm>
              <a:off x="2884438" y="3083868"/>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البريد الإلكتروني ليلًا</a:t>
              </a:r>
              <a:endParaRPr kumimoji="0" lang="ar-SA" sz="1600" b="0" i="0" u="none" strike="noStrike" kern="0" cap="none" spc="0" normalizeH="0" baseline="0" noProof="0" dirty="0">
                <a:ln>
                  <a:noFill/>
                </a:ln>
                <a:solidFill>
                  <a:prstClr val="black"/>
                </a:solidFill>
                <a:effectLst/>
                <a:uLnTx/>
                <a:uFillTx/>
              </a:endParaRPr>
            </a:p>
          </p:txBody>
        </p:sp>
        <p:sp>
          <p:nvSpPr>
            <p:cNvPr id="29" name="Text 23">
              <a:extLst>
                <a:ext uri="{FF2B5EF4-FFF2-40B4-BE49-F238E27FC236}">
                  <a16:creationId xmlns:a16="http://schemas.microsoft.com/office/drawing/2014/main" id="{921D718B-9F5B-5C25-090A-688291CEC7D2}"/>
                </a:ext>
              </a:extLst>
            </p:cNvPr>
            <p:cNvSpPr/>
            <p:nvPr/>
          </p:nvSpPr>
          <p:spPr>
            <a:xfrm>
              <a:off x="5597947" y="3083868"/>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غير ملائمة للإلزام الفوري</a:t>
              </a:r>
              <a:endParaRPr kumimoji="0" lang="ar-SA" sz="1600" b="0" i="0" u="none" strike="noStrike" kern="0" cap="none" spc="0" normalizeH="0" baseline="0" noProof="0" dirty="0">
                <a:ln>
                  <a:noFill/>
                </a:ln>
                <a:solidFill>
                  <a:prstClr val="black"/>
                </a:solidFill>
                <a:effectLst/>
                <a:uLnTx/>
                <a:uFillTx/>
              </a:endParaRPr>
            </a:p>
          </p:txBody>
        </p:sp>
        <p:sp>
          <p:nvSpPr>
            <p:cNvPr id="30" name="Shape 24">
              <a:extLst>
                <a:ext uri="{FF2B5EF4-FFF2-40B4-BE49-F238E27FC236}">
                  <a16:creationId xmlns:a16="http://schemas.microsoft.com/office/drawing/2014/main" id="{4C12C268-9B1B-D249-DABC-254389701BBA}"/>
                </a:ext>
              </a:extLst>
            </p:cNvPr>
            <p:cNvSpPr/>
            <p:nvPr/>
          </p:nvSpPr>
          <p:spPr>
            <a:xfrm>
              <a:off x="500881" y="3361506"/>
              <a:ext cx="8141419" cy="356815"/>
            </a:xfrm>
            <a:prstGeom prst="rect">
              <a:avLst/>
            </a:prstGeom>
            <a:solidFill>
              <a:srgbClr val="000000">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1" name="Text 25">
              <a:extLst>
                <a:ext uri="{FF2B5EF4-FFF2-40B4-BE49-F238E27FC236}">
                  <a16:creationId xmlns:a16="http://schemas.microsoft.com/office/drawing/2014/main" id="{2207A319-53B6-2C46-53C1-318B69D6411B}"/>
                </a:ext>
              </a:extLst>
            </p:cNvPr>
            <p:cNvSpPr/>
            <p:nvPr/>
          </p:nvSpPr>
          <p:spPr>
            <a:xfrm>
              <a:off x="168548" y="3440683"/>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التغذية الراجعة</a:t>
              </a:r>
              <a:endParaRPr kumimoji="0" lang="ar-SA" sz="1600" b="0" i="0" u="none" strike="noStrike" kern="0" cap="none" spc="0" normalizeH="0" baseline="0" noProof="0" dirty="0">
                <a:ln>
                  <a:noFill/>
                </a:ln>
                <a:solidFill>
                  <a:prstClr val="black"/>
                </a:solidFill>
                <a:effectLst/>
                <a:uLnTx/>
                <a:uFillTx/>
              </a:endParaRPr>
            </a:p>
          </p:txBody>
        </p:sp>
        <p:sp>
          <p:nvSpPr>
            <p:cNvPr id="32" name="Text 26">
              <a:extLst>
                <a:ext uri="{FF2B5EF4-FFF2-40B4-BE49-F238E27FC236}">
                  <a16:creationId xmlns:a16="http://schemas.microsoft.com/office/drawing/2014/main" id="{9D66E19D-1EB2-A649-97B9-1E96E5FD8F39}"/>
                </a:ext>
              </a:extLst>
            </p:cNvPr>
            <p:cNvSpPr/>
            <p:nvPr/>
          </p:nvSpPr>
          <p:spPr>
            <a:xfrm>
              <a:off x="2884438" y="3440683"/>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غائبة تمامًا</a:t>
              </a:r>
              <a:endParaRPr kumimoji="0" lang="ar-SA" sz="1600" b="0" i="0" u="none" strike="noStrike" kern="0" cap="none" spc="0" normalizeH="0" baseline="0" noProof="0" dirty="0">
                <a:ln>
                  <a:noFill/>
                </a:ln>
                <a:solidFill>
                  <a:prstClr val="black"/>
                </a:solidFill>
                <a:effectLst/>
                <a:uLnTx/>
                <a:uFillTx/>
              </a:endParaRPr>
            </a:p>
          </p:txBody>
        </p:sp>
        <p:sp>
          <p:nvSpPr>
            <p:cNvPr id="33" name="Text 27">
              <a:extLst>
                <a:ext uri="{FF2B5EF4-FFF2-40B4-BE49-F238E27FC236}">
                  <a16:creationId xmlns:a16="http://schemas.microsoft.com/office/drawing/2014/main" id="{915F08F6-7FBD-2514-3577-DFB0BD5CE260}"/>
                </a:ext>
              </a:extLst>
            </p:cNvPr>
            <p:cNvSpPr/>
            <p:nvPr/>
          </p:nvSpPr>
          <p:spPr>
            <a:xfrm>
              <a:off x="5597947" y="3440683"/>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لا تأكيد ولا استجابة</a:t>
              </a:r>
              <a:endParaRPr kumimoji="0" lang="ar-SA" sz="1600" b="0" i="0" u="none" strike="noStrike" kern="0" cap="none" spc="0" normalizeH="0" baseline="0" noProof="0" dirty="0">
                <a:ln>
                  <a:noFill/>
                </a:ln>
                <a:solidFill>
                  <a:prstClr val="black"/>
                </a:solidFill>
                <a:effectLst/>
                <a:uLnTx/>
                <a:uFillTx/>
              </a:endParaRPr>
            </a:p>
          </p:txBody>
        </p:sp>
        <p:sp>
          <p:nvSpPr>
            <p:cNvPr id="34" name="Shape 28">
              <a:extLst>
                <a:ext uri="{FF2B5EF4-FFF2-40B4-BE49-F238E27FC236}">
                  <a16:creationId xmlns:a16="http://schemas.microsoft.com/office/drawing/2014/main" id="{2DDC3101-947A-9CD8-39EC-B233BEF0D74E}"/>
                </a:ext>
              </a:extLst>
            </p:cNvPr>
            <p:cNvSpPr/>
            <p:nvPr/>
          </p:nvSpPr>
          <p:spPr>
            <a:xfrm>
              <a:off x="500881" y="3718322"/>
              <a:ext cx="8141419" cy="356815"/>
            </a:xfrm>
            <a:prstGeom prst="rect">
              <a:avLst/>
            </a:prstGeom>
            <a:solidFill>
              <a:srgbClr val="FFFFFF">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5" name="Text 29">
              <a:extLst>
                <a:ext uri="{FF2B5EF4-FFF2-40B4-BE49-F238E27FC236}">
                  <a16:creationId xmlns:a16="http://schemas.microsoft.com/office/drawing/2014/main" id="{C502B6BC-E546-55A7-0006-097FBC57B7EE}"/>
                </a:ext>
              </a:extLst>
            </p:cNvPr>
            <p:cNvSpPr/>
            <p:nvPr/>
          </p:nvSpPr>
          <p:spPr>
            <a:xfrm>
              <a:off x="168548" y="3797498"/>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التشويش</a:t>
              </a:r>
              <a:endParaRPr kumimoji="0" lang="ar-SA" sz="1600" b="0" i="0" u="none" strike="noStrike" kern="0" cap="none" spc="0" normalizeH="0" baseline="0" noProof="0" dirty="0">
                <a:ln>
                  <a:noFill/>
                </a:ln>
                <a:solidFill>
                  <a:prstClr val="black"/>
                </a:solidFill>
                <a:effectLst/>
                <a:uLnTx/>
                <a:uFillTx/>
              </a:endParaRPr>
            </a:p>
          </p:txBody>
        </p:sp>
        <p:sp>
          <p:nvSpPr>
            <p:cNvPr id="36" name="Text 30">
              <a:extLst>
                <a:ext uri="{FF2B5EF4-FFF2-40B4-BE49-F238E27FC236}">
                  <a16:creationId xmlns:a16="http://schemas.microsoft.com/office/drawing/2014/main" id="{C82EEDCC-96BE-1A09-C4C4-3EF0D89EE7F2}"/>
                </a:ext>
              </a:extLst>
            </p:cNvPr>
            <p:cNvSpPr/>
            <p:nvPr/>
          </p:nvSpPr>
          <p:spPr>
            <a:xfrm>
              <a:off x="2884438" y="3797498"/>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الإرهاق + غموض الصياغة</a:t>
              </a:r>
              <a:endParaRPr kumimoji="0" lang="ar-SA" sz="1600" b="0" i="0" u="none" strike="noStrike" kern="0" cap="none" spc="0" normalizeH="0" baseline="0" noProof="0" dirty="0">
                <a:ln>
                  <a:noFill/>
                </a:ln>
                <a:solidFill>
                  <a:prstClr val="black"/>
                </a:solidFill>
                <a:effectLst/>
                <a:uLnTx/>
                <a:uFillTx/>
              </a:endParaRPr>
            </a:p>
          </p:txBody>
        </p:sp>
        <p:sp>
          <p:nvSpPr>
            <p:cNvPr id="37" name="Text 31">
              <a:extLst>
                <a:ext uri="{FF2B5EF4-FFF2-40B4-BE49-F238E27FC236}">
                  <a16:creationId xmlns:a16="http://schemas.microsoft.com/office/drawing/2014/main" id="{0604E779-B190-17FE-8C81-2190CAA582C2}"/>
                </a:ext>
              </a:extLst>
            </p:cNvPr>
            <p:cNvSpPr/>
            <p:nvPr/>
          </p:nvSpPr>
          <p:spPr>
            <a:xfrm>
              <a:off x="5597947" y="3797498"/>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نفسي ولغوي متداخل</a:t>
              </a:r>
              <a:endParaRPr kumimoji="0" lang="ar-SA" sz="1600" b="0" i="0" u="none" strike="noStrike" kern="0" cap="none" spc="0" normalizeH="0" baseline="0" noProof="0" dirty="0">
                <a:ln>
                  <a:noFill/>
                </a:ln>
                <a:solidFill>
                  <a:prstClr val="black"/>
                </a:solidFill>
                <a:effectLst/>
                <a:uLnTx/>
                <a:uFillTx/>
              </a:endParaRPr>
            </a:p>
          </p:txBody>
        </p:sp>
        <p:sp>
          <p:nvSpPr>
            <p:cNvPr id="38" name="Shape 32">
              <a:extLst>
                <a:ext uri="{FF2B5EF4-FFF2-40B4-BE49-F238E27FC236}">
                  <a16:creationId xmlns:a16="http://schemas.microsoft.com/office/drawing/2014/main" id="{73C40080-1C86-042C-FF93-6A30138B05E9}"/>
                </a:ext>
              </a:extLst>
            </p:cNvPr>
            <p:cNvSpPr/>
            <p:nvPr/>
          </p:nvSpPr>
          <p:spPr>
            <a:xfrm>
              <a:off x="500881" y="4075137"/>
              <a:ext cx="8141419" cy="356815"/>
            </a:xfrm>
            <a:prstGeom prst="rect">
              <a:avLst/>
            </a:prstGeom>
            <a:solidFill>
              <a:srgbClr val="000000">
                <a:alpha val="4000"/>
              </a:srgbClr>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9" name="Text 33">
              <a:extLst>
                <a:ext uri="{FF2B5EF4-FFF2-40B4-BE49-F238E27FC236}">
                  <a16:creationId xmlns:a16="http://schemas.microsoft.com/office/drawing/2014/main" id="{E9DE3383-DCD7-74F8-8A31-3CF99A78960F}"/>
                </a:ext>
              </a:extLst>
            </p:cNvPr>
            <p:cNvSpPr/>
            <p:nvPr/>
          </p:nvSpPr>
          <p:spPr>
            <a:xfrm>
              <a:off x="168548" y="4154314"/>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السياق</a:t>
              </a:r>
              <a:endParaRPr kumimoji="0" lang="ar-SA" sz="1600" b="0" i="0" u="none" strike="noStrike" kern="0" cap="none" spc="0" normalizeH="0" baseline="0" noProof="0" dirty="0">
                <a:ln>
                  <a:noFill/>
                </a:ln>
                <a:solidFill>
                  <a:prstClr val="black"/>
                </a:solidFill>
                <a:effectLst/>
                <a:uLnTx/>
                <a:uFillTx/>
              </a:endParaRPr>
            </a:p>
          </p:txBody>
        </p:sp>
        <p:sp>
          <p:nvSpPr>
            <p:cNvPr id="40" name="Text 34">
              <a:extLst>
                <a:ext uri="{FF2B5EF4-FFF2-40B4-BE49-F238E27FC236}">
                  <a16:creationId xmlns:a16="http://schemas.microsoft.com/office/drawing/2014/main" id="{EF9B96F1-EE30-91CC-DC46-3798CAF1004C}"/>
                </a:ext>
              </a:extLst>
            </p:cNvPr>
            <p:cNvSpPr/>
            <p:nvPr/>
          </p:nvSpPr>
          <p:spPr>
            <a:xfrm>
              <a:off x="2884438" y="4154314"/>
              <a:ext cx="2917999"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وردية ليلية مرهقة</a:t>
              </a:r>
              <a:endParaRPr kumimoji="0" lang="ar-SA" sz="1600" b="0" i="0" u="none" strike="noStrike" kern="0" cap="none" spc="0" normalizeH="0" baseline="0" noProof="0" dirty="0">
                <a:ln>
                  <a:noFill/>
                </a:ln>
                <a:solidFill>
                  <a:prstClr val="black"/>
                </a:solidFill>
                <a:effectLst/>
                <a:uLnTx/>
                <a:uFillTx/>
              </a:endParaRPr>
            </a:p>
          </p:txBody>
        </p:sp>
        <p:sp>
          <p:nvSpPr>
            <p:cNvPr id="41" name="Text 35">
              <a:extLst>
                <a:ext uri="{FF2B5EF4-FFF2-40B4-BE49-F238E27FC236}">
                  <a16:creationId xmlns:a16="http://schemas.microsoft.com/office/drawing/2014/main" id="{D759DFD0-22CE-60EB-4F04-47075011DFB1}"/>
                </a:ext>
              </a:extLst>
            </p:cNvPr>
            <p:cNvSpPr/>
            <p:nvPr/>
          </p:nvSpPr>
          <p:spPr>
            <a:xfrm>
              <a:off x="5597947" y="4154314"/>
              <a:ext cx="292038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سياق غير مناسب للإلزام</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85143483"/>
      </p:ext>
    </p:extLst>
  </p:cSld>
  <p:clrMapOvr>
    <a:masterClrMapping/>
  </p:clrMapOvr>
  <mc:AlternateContent xmlns:mc="http://schemas.openxmlformats.org/markup-compatibility/2006" xmlns:p14="http://schemas.microsoft.com/office/powerpoint/2010/main">
    <mc:Choice Requires="p14">
      <p:transition spd="slow" p14:dur="2000" advTm="29867"/>
    </mc:Choice>
    <mc:Fallback xmlns="">
      <p:transition spd="slow" advTm="298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E648B-66EA-F72D-F791-6243E291D5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FA7393-1603-BFD9-8A05-5D9B88D1D0A6}"/>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B58AB7-1E18-9A2B-391C-D806D6724249}"/>
              </a:ext>
            </a:extLst>
          </p:cNvPr>
          <p:cNvSpPr txBox="1"/>
          <p:nvPr/>
        </p:nvSpPr>
        <p:spPr>
          <a:xfrm>
            <a:off x="3813717" y="413426"/>
            <a:ext cx="5319131" cy="523220"/>
          </a:xfrm>
          <a:prstGeom prst="rect">
            <a:avLst/>
          </a:prstGeom>
          <a:noFill/>
        </p:spPr>
        <p:txBody>
          <a:bodyPr wrap="square" rtlCol="0">
            <a:spAutoFit/>
          </a:bodyPr>
          <a:lstStyle/>
          <a:p>
            <a:r>
              <a:rPr lang="ar-EG" sz="2800" b="1">
                <a:latin typeface="Alexandria" charset="0"/>
                <a:cs typeface="Alexandria" charset="0"/>
              </a:rPr>
              <a:t>مكوّنات الاتصال التنظيمي</a:t>
            </a:r>
          </a:p>
        </p:txBody>
      </p:sp>
      <p:sp>
        <p:nvSpPr>
          <p:cNvPr id="5" name="Rectangle 4">
            <a:extLst>
              <a:ext uri="{FF2B5EF4-FFF2-40B4-BE49-F238E27FC236}">
                <a16:creationId xmlns:a16="http://schemas.microsoft.com/office/drawing/2014/main" id="{B28F1500-17E4-37B7-48FF-E5F5B869F1C3}"/>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7520D4-D561-92C6-C783-F57E92AFD027}"/>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3DA2EF-3E78-6A4C-0134-C6A1FD2A16AD}"/>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55909268-96F9-40E5-3A42-058C00530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 name="Picture 39">
            <a:extLst>
              <a:ext uri="{FF2B5EF4-FFF2-40B4-BE49-F238E27FC236}">
                <a16:creationId xmlns:a16="http://schemas.microsoft.com/office/drawing/2014/main" id="{30B3B1FE-DDE8-3141-0AF9-CE628B23A8BB}"/>
              </a:ext>
            </a:extLst>
          </p:cNvPr>
          <p:cNvPicPr>
            <a:picLocks noChangeAspect="1"/>
          </p:cNvPicPr>
          <p:nvPr/>
        </p:nvPicPr>
        <p:blipFill>
          <a:blip r:embed="rId3"/>
          <a:stretch>
            <a:fillRect/>
          </a:stretch>
        </p:blipFill>
        <p:spPr>
          <a:xfrm>
            <a:off x="588386" y="2027596"/>
            <a:ext cx="2424483" cy="3641039"/>
          </a:xfrm>
          <a:prstGeom prst="rect">
            <a:avLst/>
          </a:prstGeom>
        </p:spPr>
      </p:pic>
      <p:grpSp>
        <p:nvGrpSpPr>
          <p:cNvPr id="41" name="Group 40">
            <a:extLst>
              <a:ext uri="{FF2B5EF4-FFF2-40B4-BE49-F238E27FC236}">
                <a16:creationId xmlns:a16="http://schemas.microsoft.com/office/drawing/2014/main" id="{BAB6403F-8553-3DC6-61F8-635542D52E9D}"/>
              </a:ext>
            </a:extLst>
          </p:cNvPr>
          <p:cNvGrpSpPr/>
          <p:nvPr/>
        </p:nvGrpSpPr>
        <p:grpSpPr>
          <a:xfrm>
            <a:off x="3522728" y="1608617"/>
            <a:ext cx="7719751" cy="4530884"/>
            <a:chOff x="496613" y="277678"/>
            <a:chExt cx="4769197" cy="4530884"/>
          </a:xfrm>
        </p:grpSpPr>
        <p:sp>
          <p:nvSpPr>
            <p:cNvPr id="42" name="Text 3"/>
            <p:cNvSpPr/>
            <p:nvPr/>
          </p:nvSpPr>
          <p:spPr>
            <a:xfrm>
              <a:off x="496613" y="277678"/>
              <a:ext cx="4769197" cy="111148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تعمل عملية الاتصال في فراغ، بل تنبثق من منظومة مترابطة من المكوّنات التي تُشكّل البنية التحتية للاتصال داخل أي مؤسسة. هذه المكوّنات هي:</a:t>
              </a:r>
              <a:endParaRPr kumimoji="0" lang="ar-SA" sz="1600" b="0" i="0" u="none" strike="noStrike" kern="0" cap="none" spc="0" normalizeH="0" baseline="0" noProof="0" dirty="0">
                <a:ln>
                  <a:noFill/>
                </a:ln>
                <a:solidFill>
                  <a:prstClr val="black"/>
                </a:solidFill>
                <a:effectLst/>
                <a:uLnTx/>
                <a:uFillTx/>
              </a:endParaRPr>
            </a:p>
          </p:txBody>
        </p:sp>
        <p:sp>
          <p:nvSpPr>
            <p:cNvPr id="43" name="Shape 4"/>
            <p:cNvSpPr/>
            <p:nvPr/>
          </p:nvSpPr>
          <p:spPr>
            <a:xfrm>
              <a:off x="4769197" y="1633017"/>
              <a:ext cx="472901" cy="709389"/>
            </a:xfrm>
            <a:prstGeom prst="roundRect">
              <a:avLst>
                <a:gd name="adj" fmla="val 36002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4" name="Text 5"/>
            <p:cNvSpPr/>
            <p:nvPr/>
          </p:nvSpPr>
          <p:spPr>
            <a:xfrm>
              <a:off x="4916984" y="1876871"/>
              <a:ext cx="177329" cy="2216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45" name="Text 6"/>
            <p:cNvSpPr/>
            <p:nvPr/>
          </p:nvSpPr>
          <p:spPr>
            <a:xfrm>
              <a:off x="3178671" y="1751186"/>
              <a:ext cx="1477863" cy="18469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الأهداف التنظيمية</a:t>
              </a:r>
              <a:endParaRPr kumimoji="0" lang="ar-SA" sz="1600" b="0" i="0" u="none" strike="noStrike" kern="0" cap="none" spc="0" normalizeH="0" baseline="0" noProof="0" dirty="0">
                <a:ln>
                  <a:noFill/>
                </a:ln>
                <a:solidFill>
                  <a:prstClr val="black"/>
                </a:solidFill>
                <a:effectLst/>
                <a:uLnTx/>
                <a:uFillTx/>
              </a:endParaRPr>
            </a:p>
          </p:txBody>
        </p:sp>
        <p:sp>
          <p:nvSpPr>
            <p:cNvPr id="46" name="Shape 7"/>
            <p:cNvSpPr/>
            <p:nvPr/>
          </p:nvSpPr>
          <p:spPr>
            <a:xfrm>
              <a:off x="4769197" y="2455069"/>
              <a:ext cx="472901" cy="709389"/>
            </a:xfrm>
            <a:prstGeom prst="roundRect">
              <a:avLst>
                <a:gd name="adj" fmla="val 36002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7" name="Text 8"/>
            <p:cNvSpPr/>
            <p:nvPr/>
          </p:nvSpPr>
          <p:spPr>
            <a:xfrm>
              <a:off x="4916984" y="2698924"/>
              <a:ext cx="177329" cy="2216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48" name="Text 9"/>
            <p:cNvSpPr/>
            <p:nvPr/>
          </p:nvSpPr>
          <p:spPr>
            <a:xfrm>
              <a:off x="3178671" y="2573238"/>
              <a:ext cx="1477863" cy="18469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الأفراد والمهام</a:t>
              </a:r>
              <a:endParaRPr kumimoji="0" lang="ar-SA" sz="1600" b="0" i="0" u="none" strike="noStrike" kern="0" cap="none" spc="0" normalizeH="0" baseline="0" noProof="0" dirty="0">
                <a:ln>
                  <a:noFill/>
                </a:ln>
                <a:solidFill>
                  <a:prstClr val="black"/>
                </a:solidFill>
                <a:effectLst/>
                <a:uLnTx/>
                <a:uFillTx/>
              </a:endParaRPr>
            </a:p>
          </p:txBody>
        </p:sp>
        <p:sp>
          <p:nvSpPr>
            <p:cNvPr id="49" name="Shape 10"/>
            <p:cNvSpPr/>
            <p:nvPr/>
          </p:nvSpPr>
          <p:spPr>
            <a:xfrm>
              <a:off x="4769197" y="3277121"/>
              <a:ext cx="472901" cy="709389"/>
            </a:xfrm>
            <a:prstGeom prst="roundRect">
              <a:avLst>
                <a:gd name="adj" fmla="val 36002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50" name="Text 11"/>
            <p:cNvSpPr/>
            <p:nvPr/>
          </p:nvSpPr>
          <p:spPr>
            <a:xfrm>
              <a:off x="4916984" y="3520976"/>
              <a:ext cx="177329" cy="2216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51" name="Text 12"/>
            <p:cNvSpPr/>
            <p:nvPr/>
          </p:nvSpPr>
          <p:spPr>
            <a:xfrm>
              <a:off x="3178671" y="3395290"/>
              <a:ext cx="1477863" cy="18469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الوسائل التكنولوجية</a:t>
              </a:r>
              <a:endParaRPr kumimoji="0" lang="ar-SA" sz="1600" b="0" i="0" u="none" strike="noStrike" kern="0" cap="none" spc="0" normalizeH="0" baseline="0" noProof="0" dirty="0">
                <a:ln>
                  <a:noFill/>
                </a:ln>
                <a:solidFill>
                  <a:prstClr val="black"/>
                </a:solidFill>
                <a:effectLst/>
                <a:uLnTx/>
                <a:uFillTx/>
              </a:endParaRPr>
            </a:p>
          </p:txBody>
        </p:sp>
        <p:sp>
          <p:nvSpPr>
            <p:cNvPr id="52" name="Shape 13"/>
            <p:cNvSpPr/>
            <p:nvPr/>
          </p:nvSpPr>
          <p:spPr>
            <a:xfrm>
              <a:off x="4769197" y="4099173"/>
              <a:ext cx="472901" cy="709389"/>
            </a:xfrm>
            <a:prstGeom prst="roundRect">
              <a:avLst>
                <a:gd name="adj" fmla="val 36002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53" name="Text 14"/>
            <p:cNvSpPr/>
            <p:nvPr/>
          </p:nvSpPr>
          <p:spPr>
            <a:xfrm>
              <a:off x="4916984" y="4343028"/>
              <a:ext cx="177329" cy="2216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54" name="Text 15"/>
            <p:cNvSpPr/>
            <p:nvPr/>
          </p:nvSpPr>
          <p:spPr>
            <a:xfrm>
              <a:off x="3178671" y="4217343"/>
              <a:ext cx="1477863" cy="18469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الهيكل التنظيمي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181386474"/>
      </p:ext>
    </p:extLst>
  </p:cSld>
  <p:clrMapOvr>
    <a:masterClrMapping/>
  </p:clrMapOvr>
  <mc:AlternateContent xmlns:mc="http://schemas.openxmlformats.org/markup-compatibility/2006" xmlns:p14="http://schemas.microsoft.com/office/powerpoint/2010/main">
    <mc:Choice Requires="p14">
      <p:transition p14:dur="10" advTm="55251"/>
    </mc:Choice>
    <mc:Fallback xmlns="">
      <p:transition advTm="552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71328-3D8C-0862-6F65-34597B5F3D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E10531-B3B9-5044-8D00-D29EC6A879D0}"/>
              </a:ext>
            </a:extLst>
          </p:cNvPr>
          <p:cNvSpPr/>
          <p:nvPr/>
        </p:nvSpPr>
        <p:spPr>
          <a:xfrm>
            <a:off x="95796" y="1311865"/>
            <a:ext cx="11888195"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0D0F9C-28DB-AEDD-043E-70D562711D6F}"/>
              </a:ext>
            </a:extLst>
          </p:cNvPr>
          <p:cNvSpPr txBox="1"/>
          <p:nvPr/>
        </p:nvSpPr>
        <p:spPr>
          <a:xfrm>
            <a:off x="2398877" y="552127"/>
            <a:ext cx="7383620" cy="461665"/>
          </a:xfrm>
          <a:prstGeom prst="rect">
            <a:avLst/>
          </a:prstGeom>
          <a:noFill/>
        </p:spPr>
        <p:txBody>
          <a:bodyPr wrap="square" rtlCol="0">
            <a:spAutoFit/>
          </a:bodyPr>
          <a:lstStyle/>
          <a:p>
            <a:pPr algn="ctr"/>
            <a:r>
              <a:rPr lang="ar-EG" sz="2400" b="1">
                <a:latin typeface="Alexandria" charset="0"/>
                <a:cs typeface="Alexandria" charset="0"/>
              </a:rPr>
              <a:t>الأهداف التنظيمية وعلاقتها بعملية الاتصال</a:t>
            </a:r>
          </a:p>
        </p:txBody>
      </p:sp>
      <p:sp>
        <p:nvSpPr>
          <p:cNvPr id="5" name="Rectangle 4">
            <a:extLst>
              <a:ext uri="{FF2B5EF4-FFF2-40B4-BE49-F238E27FC236}">
                <a16:creationId xmlns:a16="http://schemas.microsoft.com/office/drawing/2014/main" id="{B5648B10-373C-10AB-527D-85E3742541ED}"/>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2AB6FA-3B4B-DD46-0A54-1CDDFF2BB76A}"/>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D64F1E-2854-F5A5-AECB-DC536EA2129A}"/>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39729208-3993-C8BF-674A-1262A06DAB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746DD519-BDBD-100D-4874-4B095952C176}"/>
              </a:ext>
            </a:extLst>
          </p:cNvPr>
          <p:cNvGrpSpPr/>
          <p:nvPr/>
        </p:nvGrpSpPr>
        <p:grpSpPr>
          <a:xfrm>
            <a:off x="100362" y="1720765"/>
            <a:ext cx="11682398" cy="1439648"/>
            <a:chOff x="406822" y="1893540"/>
            <a:chExt cx="4103191" cy="1167333"/>
          </a:xfrm>
        </p:grpSpPr>
        <p:sp>
          <p:nvSpPr>
            <p:cNvPr id="2" name="Shape 1"/>
            <p:cNvSpPr/>
            <p:nvPr/>
          </p:nvSpPr>
          <p:spPr>
            <a:xfrm>
              <a:off x="406822" y="1893540"/>
              <a:ext cx="4103191" cy="1167333"/>
            </a:xfrm>
            <a:prstGeom prst="roundRect">
              <a:avLst>
                <a:gd name="adj" fmla="val 7651"/>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 name="Text 2"/>
            <p:cNvSpPr/>
            <p:nvPr/>
          </p:nvSpPr>
          <p:spPr>
            <a:xfrm>
              <a:off x="2378273" y="2017514"/>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p:txBody>
        </p:sp>
        <p:sp>
          <p:nvSpPr>
            <p:cNvPr id="8" name="Text 3"/>
            <p:cNvSpPr/>
            <p:nvPr/>
          </p:nvSpPr>
          <p:spPr>
            <a:xfrm>
              <a:off x="530796" y="2335337"/>
              <a:ext cx="3855244" cy="59538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الأهداف التنظيمية هي المحرّك الأساسي لكل اتصال داخل المؤسسة؛ فكل رسالة تُرسَل، وكل اجتماع يُعقد، يجب أن يخدم هدفًا تنظيميًّا واضحًا.</a:t>
              </a:r>
              <a:endParaRPr kumimoji="0" lang="ar-SA" sz="1600" b="0" i="0" u="none" strike="noStrike" kern="0" cap="none" spc="0" normalizeH="0" baseline="0" noProof="0" dirty="0">
                <a:ln>
                  <a:noFill/>
                </a:ln>
                <a:solidFill>
                  <a:prstClr val="black"/>
                </a:solidFill>
                <a:effectLst/>
                <a:uLnTx/>
                <a:uFillTx/>
              </a:endParaRPr>
            </a:p>
          </p:txBody>
        </p:sp>
      </p:grpSp>
      <p:grpSp>
        <p:nvGrpSpPr>
          <p:cNvPr id="12" name="Group 11">
            <a:extLst>
              <a:ext uri="{FF2B5EF4-FFF2-40B4-BE49-F238E27FC236}">
                <a16:creationId xmlns:a16="http://schemas.microsoft.com/office/drawing/2014/main" id="{B747FFCD-1F9F-7C12-B4E5-D5E38C182698}"/>
              </a:ext>
            </a:extLst>
          </p:cNvPr>
          <p:cNvGrpSpPr/>
          <p:nvPr/>
        </p:nvGrpSpPr>
        <p:grpSpPr>
          <a:xfrm>
            <a:off x="6927229" y="3429000"/>
            <a:ext cx="4363643" cy="999977"/>
            <a:chOff x="4728046" y="2017514"/>
            <a:chExt cx="3924598" cy="999977"/>
          </a:xfrm>
        </p:grpSpPr>
        <p:sp>
          <p:nvSpPr>
            <p:cNvPr id="9" name="Text 4"/>
            <p:cNvSpPr/>
            <p:nvPr/>
          </p:nvSpPr>
          <p:spPr>
            <a:xfrm>
              <a:off x="6095851" y="2017514"/>
              <a:ext cx="2556793"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كيف تُوجِّه الأهداف الاتصال؟</a:t>
              </a:r>
              <a:endParaRPr kumimoji="0" lang="ar-SA" sz="1600" b="0" i="0" u="none" strike="noStrike" kern="0" cap="none" spc="0" normalizeH="0" baseline="0" noProof="0" dirty="0">
                <a:ln>
                  <a:noFill/>
                </a:ln>
                <a:solidFill>
                  <a:prstClr val="black"/>
                </a:solidFill>
                <a:effectLst/>
                <a:uLnTx/>
                <a:uFillTx/>
              </a:endParaRPr>
            </a:p>
          </p:txBody>
        </p:sp>
        <p:sp>
          <p:nvSpPr>
            <p:cNvPr id="13" name="Text 5"/>
            <p:cNvSpPr/>
            <p:nvPr/>
          </p:nvSpPr>
          <p:spPr>
            <a:xfrm>
              <a:off x="4728046" y="2335337"/>
              <a:ext cx="3924598" cy="682154"/>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تُحدد ما يجب إبلاغه وما يجب إخفاؤه</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تُحدد الأولويات في توزيع المعلومات</a:t>
              </a:r>
              <a:endParaRPr kumimoji="0" lang="ar-SA" sz="1600" b="0" i="0" u="none" strike="noStrike" kern="0" cap="none" spc="0" normalizeH="0" baseline="0" noProof="0" dirty="0">
                <a:ln>
                  <a:noFill/>
                </a:ln>
                <a:solidFill>
                  <a:prstClr val="black"/>
                </a:solidFill>
                <a:effectLst/>
                <a:uLnTx/>
                <a:uFillTx/>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تُشكّل معيار تقييم نجاح الاتصال</a:t>
              </a:r>
              <a:endParaRPr kumimoji="0" lang="ar-SA" sz="1600" b="0" i="0" u="none" strike="noStrike" kern="0" cap="none" spc="0" normalizeH="0" baseline="0" noProof="0" dirty="0">
                <a:ln>
                  <a:noFill/>
                </a:ln>
                <a:solidFill>
                  <a:prstClr val="black"/>
                </a:solidFill>
                <a:effectLst/>
                <a:uLnTx/>
                <a:uFillTx/>
              </a:endParaRPr>
            </a:p>
          </p:txBody>
        </p:sp>
      </p:grpSp>
      <p:grpSp>
        <p:nvGrpSpPr>
          <p:cNvPr id="14" name="Group 13">
            <a:extLst>
              <a:ext uri="{FF2B5EF4-FFF2-40B4-BE49-F238E27FC236}">
                <a16:creationId xmlns:a16="http://schemas.microsoft.com/office/drawing/2014/main" id="{74BB149E-726A-B58F-22DB-E6AC7A6C4DC7}"/>
              </a:ext>
            </a:extLst>
          </p:cNvPr>
          <p:cNvGrpSpPr/>
          <p:nvPr/>
        </p:nvGrpSpPr>
        <p:grpSpPr>
          <a:xfrm>
            <a:off x="95796" y="4727050"/>
            <a:ext cx="11682399" cy="1578821"/>
            <a:chOff x="6068" y="3200399"/>
            <a:chExt cx="8962902" cy="1099200"/>
          </a:xfrm>
        </p:grpSpPr>
        <p:sp>
          <p:nvSpPr>
            <p:cNvPr id="15" name="Shape 6"/>
            <p:cNvSpPr/>
            <p:nvPr/>
          </p:nvSpPr>
          <p:spPr>
            <a:xfrm>
              <a:off x="6068" y="3200399"/>
              <a:ext cx="8962902" cy="1099199"/>
            </a:xfrm>
            <a:prstGeom prst="roundRect">
              <a:avLst>
                <a:gd name="adj" fmla="val 10773"/>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6" name="Image 0" descr="preencoded.png"/>
            <p:cNvPicPr>
              <a:picLocks noChangeAspect="1"/>
            </p:cNvPicPr>
            <p:nvPr/>
          </p:nvPicPr>
          <p:blipFill>
            <a:blip r:embed="rId3"/>
            <a:stretch>
              <a:fillRect/>
            </a:stretch>
          </p:blipFill>
          <p:spPr>
            <a:xfrm>
              <a:off x="8662251" y="3333040"/>
              <a:ext cx="155004" cy="123974"/>
            </a:xfrm>
            <a:prstGeom prst="rect">
              <a:avLst/>
            </a:prstGeom>
          </p:spPr>
        </p:pic>
        <p:sp>
          <p:nvSpPr>
            <p:cNvPr id="17" name="Text 7"/>
            <p:cNvSpPr/>
            <p:nvPr/>
          </p:nvSpPr>
          <p:spPr>
            <a:xfrm>
              <a:off x="162893" y="3395027"/>
              <a:ext cx="8347643" cy="90457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مثال</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a:t>
              </a:r>
              <a:endPar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جامعة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تهدف إلى تحسين معدلات </a:t>
              </a: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التخرج →</a:t>
              </a:r>
              <a:endParaRPr kumimoji="0" lang="ar-EG"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تُرسل الإدارة تقارير دورية منتظمة لأقسامها الأكاديمية متضمنةً بيانات الأداء والمقترحات.</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140376152"/>
      </p:ext>
    </p:extLst>
  </p:cSld>
  <p:clrMapOvr>
    <a:masterClrMapping/>
  </p:clrMapOvr>
  <mc:AlternateContent xmlns:mc="http://schemas.openxmlformats.org/markup-compatibility/2006" xmlns:p14="http://schemas.microsoft.com/office/powerpoint/2010/main">
    <mc:Choice Requires="p14">
      <p:transition p14:dur="10" advTm="206906"/>
    </mc:Choice>
    <mc:Fallback xmlns="">
      <p:transition advTm="20690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BBC2C-DBA3-05B4-A4FF-EB8C70C5E1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455B8C-6F84-AFA5-3658-6BC7B08C0BCD}"/>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3EB95D-63C5-010A-5F85-16A5FE3A7A35}"/>
              </a:ext>
            </a:extLst>
          </p:cNvPr>
          <p:cNvSpPr txBox="1"/>
          <p:nvPr/>
        </p:nvSpPr>
        <p:spPr>
          <a:xfrm>
            <a:off x="2512571" y="413426"/>
            <a:ext cx="7166279" cy="954107"/>
          </a:xfrm>
          <a:prstGeom prst="rect">
            <a:avLst/>
          </a:prstGeom>
          <a:noFill/>
        </p:spPr>
        <p:txBody>
          <a:bodyPr wrap="square" rtlCol="0">
            <a:spAutoFit/>
          </a:bodyPr>
          <a:lstStyle/>
          <a:p>
            <a:pPr algn="ctr"/>
            <a:r>
              <a:rPr lang="ar-EG" sz="2800" b="1">
                <a:latin typeface="Alexandria" charset="0"/>
                <a:cs typeface="Alexandria" charset="0"/>
              </a:rPr>
              <a:t>الأفراد والمهام بوصفهم مكوّنًا من مكوّنات الاتصال</a:t>
            </a:r>
          </a:p>
        </p:txBody>
      </p:sp>
      <p:sp>
        <p:nvSpPr>
          <p:cNvPr id="5" name="Rectangle 4">
            <a:extLst>
              <a:ext uri="{FF2B5EF4-FFF2-40B4-BE49-F238E27FC236}">
                <a16:creationId xmlns:a16="http://schemas.microsoft.com/office/drawing/2014/main" id="{BE8B9208-56A4-8A8B-19B6-AFB31FF54C98}"/>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860BF7-628E-34AE-EFB7-AEDB5378E839}"/>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36DF53-E426-CB16-5620-D95A8D944757}"/>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5ECCA91D-93FE-4BEA-2DD4-0E0FBD190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1A832AB8-E67D-A190-CBAC-AC226EEF8B45}"/>
              </a:ext>
            </a:extLst>
          </p:cNvPr>
          <p:cNvGrpSpPr/>
          <p:nvPr/>
        </p:nvGrpSpPr>
        <p:grpSpPr>
          <a:xfrm>
            <a:off x="635620" y="1963740"/>
            <a:ext cx="10557876" cy="3779138"/>
            <a:chOff x="496193" y="2220218"/>
            <a:chExt cx="8165976" cy="1338635"/>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2220218"/>
              <a:ext cx="2648843" cy="1338635"/>
            </a:xfrm>
            <a:prstGeom prst="rect">
              <a:avLst/>
            </a:prstGeom>
          </p:spPr>
        </p:pic>
        <p:sp>
          <p:nvSpPr>
            <p:cNvPr id="4" name="Text 1"/>
            <p:cNvSpPr/>
            <p:nvPr/>
          </p:nvSpPr>
          <p:spPr>
            <a:xfrm>
              <a:off x="6907262" y="2358479"/>
              <a:ext cx="155949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الأفراد: محور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6151587" y="2626742"/>
              <a:ext cx="2315170"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الأفراد هم الفاعلون الحقيقيون في عملية الاتصال؛ خلفياتهم، مهاراتهم اللغوية، وعلاقاتهم البينية تُؤثر في كل رسالة ترسل أو تُستقبل.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2220218"/>
              <a:ext cx="2648917" cy="1338635"/>
            </a:xfrm>
            <a:prstGeom prst="rect">
              <a:avLst/>
            </a:prstGeom>
          </p:spPr>
        </p:pic>
        <p:sp>
          <p:nvSpPr>
            <p:cNvPr id="11" name="Text 3"/>
            <p:cNvSpPr/>
            <p:nvPr/>
          </p:nvSpPr>
          <p:spPr>
            <a:xfrm>
              <a:off x="3484513" y="2358479"/>
              <a:ext cx="222371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المهام: محدّد محتوى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4"/>
            <p:cNvSpPr/>
            <p:nvPr/>
          </p:nvSpPr>
          <p:spPr>
            <a:xfrm>
              <a:off x="3392984" y="2626742"/>
              <a:ext cx="2315245" cy="793849"/>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طبيعة المهام التي يؤدّيها الأفراد تُحدد نوع الاتصال المطلوب؛ مهام تشغيلية تستلزم تعليمات دقيقة، بينما تستلزم المهام الإبداعية نقاشات مفتوحة.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2220218"/>
              <a:ext cx="2648843" cy="1338635"/>
            </a:xfrm>
            <a:prstGeom prst="rect">
              <a:avLst/>
            </a:prstGeom>
          </p:spPr>
        </p:pic>
        <p:sp>
          <p:nvSpPr>
            <p:cNvPr id="15" name="Text 5"/>
            <p:cNvSpPr/>
            <p:nvPr/>
          </p:nvSpPr>
          <p:spPr>
            <a:xfrm>
              <a:off x="748531" y="2358479"/>
              <a:ext cx="220109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التكامل </a:t>
              </a: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بين الفرد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والمهمة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6"/>
            <p:cNvSpPr/>
            <p:nvPr/>
          </p:nvSpPr>
          <p:spPr>
            <a:xfrm>
              <a:off x="634454" y="2626742"/>
              <a:ext cx="2315170" cy="59538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حين يكون الفرد واضحًا في مهمته ومُدرّبًا على التواصل بشأنها، تنجح عملية الاتصال وتنعكس إيجابًا على جودة الأداء.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651876461"/>
      </p:ext>
    </p:extLst>
  </p:cSld>
  <p:clrMapOvr>
    <a:masterClrMapping/>
  </p:clrMapOvr>
  <mc:AlternateContent xmlns:mc="http://schemas.openxmlformats.org/markup-compatibility/2006" xmlns:p14="http://schemas.microsoft.com/office/powerpoint/2010/main">
    <mc:Choice Requires="p14">
      <p:transition p14:dur="10" advTm="100845"/>
    </mc:Choice>
    <mc:Fallback xmlns="">
      <p:transition advTm="10084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D32CD-7CE7-5C4C-2E8E-325D30CEF0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83BFE5-F10C-C012-A301-0125E295DA95}"/>
              </a:ext>
            </a:extLst>
          </p:cNvPr>
          <p:cNvSpPr/>
          <p:nvPr/>
        </p:nvSpPr>
        <p:spPr>
          <a:xfrm>
            <a:off x="387504" y="1372835"/>
            <a:ext cx="11425355" cy="5216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F9080F-C1C5-A353-F266-9CDF53E5D394}"/>
              </a:ext>
            </a:extLst>
          </p:cNvPr>
          <p:cNvSpPr txBox="1"/>
          <p:nvPr/>
        </p:nvSpPr>
        <p:spPr>
          <a:xfrm>
            <a:off x="2631688" y="598293"/>
            <a:ext cx="7047162" cy="461665"/>
          </a:xfrm>
          <a:prstGeom prst="rect">
            <a:avLst/>
          </a:prstGeom>
          <a:noFill/>
        </p:spPr>
        <p:txBody>
          <a:bodyPr wrap="square" rtlCol="0">
            <a:spAutoFit/>
          </a:bodyPr>
          <a:lstStyle/>
          <a:p>
            <a:pPr algn="ctr"/>
            <a:r>
              <a:rPr lang="ar-EG" sz="2400" b="1">
                <a:latin typeface="Alexandria" charset="0"/>
                <a:cs typeface="Alexandria" charset="0"/>
              </a:rPr>
              <a:t>الوسائل التكنولوجية في الاتصال التنظيمي</a:t>
            </a:r>
          </a:p>
        </p:txBody>
      </p:sp>
      <p:sp>
        <p:nvSpPr>
          <p:cNvPr id="5" name="Rectangle 4">
            <a:extLst>
              <a:ext uri="{FF2B5EF4-FFF2-40B4-BE49-F238E27FC236}">
                <a16:creationId xmlns:a16="http://schemas.microsoft.com/office/drawing/2014/main" id="{6131C55F-D968-10F3-9037-1C48CCFEED0B}"/>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8B0319-AB35-119E-AE1A-F3FF6DF749B5}"/>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D293A2-BB20-501B-DD05-8C386DB92743}"/>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4D103D0A-5C3D-DE8A-F1BD-B21E2D251B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0D11147-4ED7-3F07-88A2-4BF6AD2212F6}"/>
              </a:ext>
            </a:extLst>
          </p:cNvPr>
          <p:cNvPicPr>
            <a:picLocks noChangeAspect="1"/>
          </p:cNvPicPr>
          <p:nvPr/>
        </p:nvPicPr>
        <p:blipFill>
          <a:blip r:embed="rId3"/>
          <a:stretch>
            <a:fillRect/>
          </a:stretch>
        </p:blipFill>
        <p:spPr>
          <a:xfrm>
            <a:off x="379141" y="2139388"/>
            <a:ext cx="2475191" cy="37188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nvGrpSpPr>
          <p:cNvPr id="17" name="Group 16">
            <a:extLst>
              <a:ext uri="{FF2B5EF4-FFF2-40B4-BE49-F238E27FC236}">
                <a16:creationId xmlns:a16="http://schemas.microsoft.com/office/drawing/2014/main" id="{394963FD-4221-F35C-3557-ABCC8B97322B}"/>
              </a:ext>
            </a:extLst>
          </p:cNvPr>
          <p:cNvGrpSpPr/>
          <p:nvPr/>
        </p:nvGrpSpPr>
        <p:grpSpPr>
          <a:xfrm>
            <a:off x="463705" y="1618937"/>
            <a:ext cx="10886113" cy="4644240"/>
            <a:chOff x="3390454" y="1087487"/>
            <a:chExt cx="5334893" cy="3755008"/>
          </a:xfrm>
        </p:grpSpPr>
        <p:sp>
          <p:nvSpPr>
            <p:cNvPr id="8" name="Text 1"/>
            <p:cNvSpPr/>
            <p:nvPr/>
          </p:nvSpPr>
          <p:spPr>
            <a:xfrm>
              <a:off x="3390454" y="1087487"/>
              <a:ext cx="5334893" cy="154409"/>
            </a:xfrm>
            <a:prstGeom prst="rect">
              <a:avLst/>
            </a:prstGeom>
            <a:noFill/>
            <a:ln/>
          </p:spPr>
          <p:txBody>
            <a:bodyPr wrap="none" lIns="0" tIns="0" rIns="0" bIns="0" rtlCol="0" anchor="t"/>
            <a:lstStyle/>
            <a:p>
              <a:pPr marL="0" marR="0" lvl="0" indent="0" algn="just"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أصبحت التكنولوجيا ركيزةً أساسية لأي اتصال تنظيمي فعّال في العصر الحديث. وتشمل:</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463707" y="1341239"/>
              <a:ext cx="261640" cy="261640"/>
            </a:xfrm>
            <a:prstGeom prst="rect">
              <a:avLst/>
            </a:prstGeom>
          </p:spPr>
        </p:pic>
        <p:sp>
          <p:nvSpPr>
            <p:cNvPr id="11" name="Text 2"/>
            <p:cNvSpPr/>
            <p:nvPr/>
          </p:nvSpPr>
          <p:spPr>
            <a:xfrm>
              <a:off x="7283797" y="1713235"/>
              <a:ext cx="1441549" cy="16348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أنظمة البريد الإلكتروني</a:t>
              </a:r>
              <a:endParaRPr kumimoji="0" lang="ar-SA" sz="1600" b="0" i="0" u="none" strike="noStrike" kern="0" cap="none" spc="0" normalizeH="0" baseline="0" noProof="0" dirty="0">
                <a:ln>
                  <a:noFill/>
                </a:ln>
                <a:solidFill>
                  <a:prstClr val="black"/>
                </a:solidFill>
                <a:effectLst/>
                <a:uLnTx/>
                <a:uFillTx/>
              </a:endParaRPr>
            </a:p>
          </p:txBody>
        </p:sp>
        <p:sp>
          <p:nvSpPr>
            <p:cNvPr id="12" name="Text 3"/>
            <p:cNvSpPr/>
            <p:nvPr/>
          </p:nvSpPr>
          <p:spPr>
            <a:xfrm>
              <a:off x="3847654" y="1929705"/>
              <a:ext cx="4877693" cy="154409"/>
            </a:xfrm>
            <a:prstGeom prst="rect">
              <a:avLst/>
            </a:prstGeom>
            <a:noFill/>
            <a:ln/>
          </p:spPr>
          <p:txBody>
            <a:bodyPr wrap="none" lIns="0" tIns="0" rIns="0" bIns="0" rtlCol="0" anchor="t"/>
            <a:lstStyle/>
            <a:p>
              <a:pPr marL="0" marR="0" lvl="0" indent="0" algn="just"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تُتيح التواصل الرسمي الموثَّق بين الأقسام والموظفين بصرف النظر عن موقعهم الجغرافي.</a:t>
              </a:r>
              <a:endParaRPr kumimoji="0" lang="ar-SA" sz="1600" b="0" i="0" u="none" strike="noStrike" kern="0" cap="none" spc="0" normalizeH="0" baseline="0" noProof="0" dirty="0">
                <a:ln>
                  <a:noFill/>
                </a:ln>
                <a:solidFill>
                  <a:prstClr val="black"/>
                </a:solidFill>
                <a:effectLst/>
                <a:uLnTx/>
                <a:uFillTx/>
              </a:endParaRPr>
            </a:p>
          </p:txBody>
        </p:sp>
        <p:pic>
          <p:nvPicPr>
            <p:cNvPr id="13"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463707" y="2260699"/>
              <a:ext cx="261640" cy="261640"/>
            </a:xfrm>
            <a:prstGeom prst="rect">
              <a:avLst/>
            </a:prstGeom>
          </p:spPr>
        </p:pic>
        <p:sp>
          <p:nvSpPr>
            <p:cNvPr id="14" name="Text 4"/>
            <p:cNvSpPr/>
            <p:nvPr/>
          </p:nvSpPr>
          <p:spPr>
            <a:xfrm>
              <a:off x="6803603" y="2632695"/>
              <a:ext cx="1921743" cy="16348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منصات الاجتماعات الافتراضية</a:t>
              </a:r>
              <a:endParaRPr kumimoji="0" lang="ar-SA" sz="1600" b="0" i="0" u="none" strike="noStrike" kern="0" cap="none" spc="0" normalizeH="0" baseline="0" noProof="0" dirty="0">
                <a:ln>
                  <a:noFill/>
                </a:ln>
                <a:solidFill>
                  <a:prstClr val="black"/>
                </a:solidFill>
                <a:effectLst/>
                <a:uLnTx/>
                <a:uFillTx/>
              </a:endParaRPr>
            </a:p>
          </p:txBody>
        </p:sp>
        <p:sp>
          <p:nvSpPr>
            <p:cNvPr id="15" name="Text 5"/>
            <p:cNvSpPr/>
            <p:nvPr/>
          </p:nvSpPr>
          <p:spPr>
            <a:xfrm>
              <a:off x="3847654" y="2849166"/>
              <a:ext cx="4877693" cy="154409"/>
            </a:xfrm>
            <a:prstGeom prst="rect">
              <a:avLst/>
            </a:prstGeom>
            <a:noFill/>
            <a:ln/>
          </p:spPr>
          <p:txBody>
            <a:bodyPr wrap="none" lIns="0" tIns="0" rIns="0" bIns="0" rtlCol="0" anchor="t"/>
            <a:lstStyle/>
            <a:p>
              <a:pPr marL="0" marR="0" lvl="0" indent="0" algn="just"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مثل Zoom وTeams، تُوفّر تفاعلًا فوريًّا بين الفرق الموزّعة جغرافيًّا.</a:t>
              </a:r>
              <a:endParaRPr kumimoji="0" lang="ar-SA" sz="1600" b="0" i="0" u="none" strike="noStrike" kern="0" cap="none" spc="0" normalizeH="0" baseline="0" noProof="0" dirty="0">
                <a:ln>
                  <a:noFill/>
                </a:ln>
                <a:solidFill>
                  <a:prstClr val="black"/>
                </a:solidFill>
                <a:effectLst/>
                <a:uLnTx/>
                <a:uFillTx/>
              </a:endParaRPr>
            </a:p>
          </p:txBody>
        </p:sp>
        <p:pic>
          <p:nvPicPr>
            <p:cNvPr id="16"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463707" y="3180159"/>
              <a:ext cx="261640" cy="261640"/>
            </a:xfrm>
            <a:prstGeom prst="rect">
              <a:avLst/>
            </a:prstGeom>
          </p:spPr>
        </p:pic>
        <p:sp>
          <p:nvSpPr>
            <p:cNvPr id="18" name="Text 6"/>
            <p:cNvSpPr/>
            <p:nvPr/>
          </p:nvSpPr>
          <p:spPr>
            <a:xfrm>
              <a:off x="7417073" y="3552155"/>
              <a:ext cx="1308274" cy="16348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أنظمة إدارة المهام</a:t>
              </a:r>
              <a:endParaRPr kumimoji="0" lang="ar-SA" sz="1600" b="0" i="0" u="none" strike="noStrike" kern="0" cap="none" spc="0" normalizeH="0" baseline="0" noProof="0" dirty="0">
                <a:ln>
                  <a:noFill/>
                </a:ln>
                <a:solidFill>
                  <a:prstClr val="black"/>
                </a:solidFill>
                <a:effectLst/>
                <a:uLnTx/>
                <a:uFillTx/>
              </a:endParaRPr>
            </a:p>
          </p:txBody>
        </p:sp>
        <p:sp>
          <p:nvSpPr>
            <p:cNvPr id="19" name="Text 7"/>
            <p:cNvSpPr/>
            <p:nvPr/>
          </p:nvSpPr>
          <p:spPr>
            <a:xfrm>
              <a:off x="3847654" y="3768626"/>
              <a:ext cx="4877693" cy="154409"/>
            </a:xfrm>
            <a:prstGeom prst="rect">
              <a:avLst/>
            </a:prstGeom>
            <a:noFill/>
            <a:ln/>
          </p:spPr>
          <p:txBody>
            <a:bodyPr wrap="none" lIns="0" tIns="0" rIns="0" bIns="0" rtlCol="0" anchor="t"/>
            <a:lstStyle/>
            <a:p>
              <a:pPr marL="0" marR="0" lvl="0" indent="0" algn="just"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تربط الاتصال بالإنجاز الفعلي، وتُتيح متابعة المهام وتحديث حالتها في الوقت الفعلي.</a:t>
              </a:r>
              <a:endParaRPr kumimoji="0" lang="ar-SA" sz="1600" b="0" i="0" u="none" strike="noStrike" kern="0" cap="none" spc="0" normalizeH="0" baseline="0" noProof="0" dirty="0">
                <a:ln>
                  <a:noFill/>
                </a:ln>
                <a:solidFill>
                  <a:prstClr val="black"/>
                </a:solidFill>
                <a:effectLst/>
                <a:uLnTx/>
                <a:uFillTx/>
              </a:endParaRPr>
            </a:p>
          </p:txBody>
        </p:sp>
        <p:pic>
          <p:nvPicPr>
            <p:cNvPr id="20"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463707" y="4099620"/>
              <a:ext cx="261640" cy="261640"/>
            </a:xfrm>
            <a:prstGeom prst="rect">
              <a:avLst/>
            </a:prstGeom>
          </p:spPr>
        </p:pic>
        <p:sp>
          <p:nvSpPr>
            <p:cNvPr id="21" name="Text 8"/>
            <p:cNvSpPr/>
            <p:nvPr/>
          </p:nvSpPr>
          <p:spPr>
            <a:xfrm>
              <a:off x="7198519" y="4471615"/>
              <a:ext cx="1526828" cy="16348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قواعد البيانات المشتركة</a:t>
              </a:r>
              <a:endParaRPr kumimoji="0" lang="ar-SA" sz="1600" b="0" i="0" u="none" strike="noStrike" kern="0" cap="none" spc="0" normalizeH="0" baseline="0" noProof="0" dirty="0">
                <a:ln>
                  <a:noFill/>
                </a:ln>
                <a:solidFill>
                  <a:prstClr val="black"/>
                </a:solidFill>
                <a:effectLst/>
                <a:uLnTx/>
                <a:uFillTx/>
              </a:endParaRPr>
            </a:p>
          </p:txBody>
        </p:sp>
        <p:sp>
          <p:nvSpPr>
            <p:cNvPr id="22" name="Text 9"/>
            <p:cNvSpPr/>
            <p:nvPr/>
          </p:nvSpPr>
          <p:spPr>
            <a:xfrm>
              <a:off x="3847654" y="4688086"/>
              <a:ext cx="4877693" cy="154409"/>
            </a:xfrm>
            <a:prstGeom prst="rect">
              <a:avLst/>
            </a:prstGeom>
            <a:noFill/>
            <a:ln/>
          </p:spPr>
          <p:txBody>
            <a:bodyPr wrap="none" lIns="0" tIns="0" rIns="0" bIns="0" rtlCol="0" anchor="t"/>
            <a:lstStyle/>
            <a:p>
              <a:pPr marL="0" marR="0" lvl="0" indent="0" algn="just"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تُمكّن الأفراد من الوصول إلى المعلومات المحدَّثة في أي وقت، مما يُقلّل الحاجة إلى اتصالات متكررة.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968112485"/>
      </p:ext>
    </p:extLst>
  </p:cSld>
  <p:clrMapOvr>
    <a:masterClrMapping/>
  </p:clrMapOvr>
  <mc:AlternateContent xmlns:mc="http://schemas.openxmlformats.org/markup-compatibility/2006" xmlns:p14="http://schemas.microsoft.com/office/powerpoint/2010/main">
    <mc:Choice Requires="p14">
      <p:transition p14:dur="10" advTm="138370"/>
    </mc:Choice>
    <mc:Fallback xmlns="">
      <p:transition advTm="13837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C3B78-A327-C1DE-D791-76F1A809A3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B6418-BBA8-9DA3-2EEE-A383CA04955C}"/>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62300E-2DF5-6906-E0E6-6AFFC64BE85B}"/>
              </a:ext>
            </a:extLst>
          </p:cNvPr>
          <p:cNvSpPr txBox="1"/>
          <p:nvPr/>
        </p:nvSpPr>
        <p:spPr>
          <a:xfrm>
            <a:off x="3022021" y="581639"/>
            <a:ext cx="7166279" cy="461665"/>
          </a:xfrm>
          <a:prstGeom prst="rect">
            <a:avLst/>
          </a:prstGeom>
          <a:noFill/>
        </p:spPr>
        <p:txBody>
          <a:bodyPr wrap="square" rtlCol="0">
            <a:spAutoFit/>
          </a:bodyPr>
          <a:lstStyle/>
          <a:p>
            <a:r>
              <a:rPr lang="ar-EG" sz="2400" b="1">
                <a:latin typeface="Alexandria" charset="0"/>
                <a:cs typeface="Alexandria" charset="0"/>
              </a:rPr>
              <a:t>الهيكل التنظيمي وتأثيره في انتقال الرسائل</a:t>
            </a:r>
          </a:p>
        </p:txBody>
      </p:sp>
      <p:sp>
        <p:nvSpPr>
          <p:cNvPr id="5" name="Rectangle 4">
            <a:extLst>
              <a:ext uri="{FF2B5EF4-FFF2-40B4-BE49-F238E27FC236}">
                <a16:creationId xmlns:a16="http://schemas.microsoft.com/office/drawing/2014/main" id="{D8225A1F-21DA-E221-3E22-988BD85DE68A}"/>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AEC7DF-83DA-9EAE-D73F-781FD25D6682}"/>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1108CC-F384-7A09-960B-E5B7BAE5C6BA}"/>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99CFF35-5907-3D12-337E-214CE14BAE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FB95B3AE-6379-578B-CB62-BFD2780564CC}"/>
              </a:ext>
            </a:extLst>
          </p:cNvPr>
          <p:cNvGrpSpPr/>
          <p:nvPr/>
        </p:nvGrpSpPr>
        <p:grpSpPr>
          <a:xfrm>
            <a:off x="702527" y="1841681"/>
            <a:ext cx="10799301" cy="1409179"/>
            <a:chOff x="406822" y="2153915"/>
            <a:chExt cx="4103191" cy="1409179"/>
          </a:xfrm>
        </p:grpSpPr>
        <p:sp>
          <p:nvSpPr>
            <p:cNvPr id="4" name="Shape 1">
              <a:extLst>
                <a:ext uri="{FF2B5EF4-FFF2-40B4-BE49-F238E27FC236}">
                  <a16:creationId xmlns:a16="http://schemas.microsoft.com/office/drawing/2014/main" id="{43761D1B-6050-6B53-CF51-09B3F81F3D0D}"/>
                </a:ext>
              </a:extLst>
            </p:cNvPr>
            <p:cNvSpPr/>
            <p:nvPr/>
          </p:nvSpPr>
          <p:spPr>
            <a:xfrm>
              <a:off x="406822" y="2153915"/>
              <a:ext cx="4103191" cy="1409179"/>
            </a:xfrm>
            <a:prstGeom prst="roundRect">
              <a:avLst>
                <a:gd name="adj" fmla="val 633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AD49D3E2-5672-3E2C-5412-268742135D51}"/>
                </a:ext>
              </a:extLst>
            </p:cNvPr>
            <p:cNvSpPr/>
            <p:nvPr/>
          </p:nvSpPr>
          <p:spPr>
            <a:xfrm>
              <a:off x="2363242" y="2277889"/>
              <a:ext cx="2022797"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ما الهيكل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AE0A630A-8372-ED6B-B0E6-D908D4C2D58F}"/>
                </a:ext>
              </a:extLst>
            </p:cNvPr>
            <p:cNvSpPr/>
            <p:nvPr/>
          </p:nvSpPr>
          <p:spPr>
            <a:xfrm>
              <a:off x="530796" y="2595711"/>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هو الترتيب الرسمي للعلاقات والمستويات الوظيفية داخل المؤسسة، الذي يُحدد مسارات الاتصال المتاحة: من يُرسل لمن، وعبر أي قناة 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276F256A-B88D-6AB1-5295-38B5671FC3F0}"/>
              </a:ext>
            </a:extLst>
          </p:cNvPr>
          <p:cNvGrpSpPr/>
          <p:nvPr/>
        </p:nvGrpSpPr>
        <p:grpSpPr>
          <a:xfrm>
            <a:off x="2542478" y="3582373"/>
            <a:ext cx="8633059" cy="2539647"/>
            <a:chOff x="4728046" y="2277889"/>
            <a:chExt cx="3924598" cy="1241821"/>
          </a:xfrm>
        </p:grpSpPr>
        <p:sp>
          <p:nvSpPr>
            <p:cNvPr id="12" name="Text 4"/>
            <p:cNvSpPr/>
            <p:nvPr/>
          </p:nvSpPr>
          <p:spPr>
            <a:xfrm>
              <a:off x="6559004" y="2277889"/>
              <a:ext cx="2093640"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كيف يُؤثر في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4728046" y="2595711"/>
              <a:ext cx="3924598" cy="923999"/>
            </a:xfrm>
            <a:prstGeom prst="rect">
              <a:avLst/>
            </a:prstGeom>
            <a:noFill/>
            <a:ln/>
          </p:spPr>
          <p:txBody>
            <a:bodyPr wrap="square" lIns="0" tIns="0" rIns="0" bIns="0" rtlCol="0" anchor="t">
              <a:noAutofit/>
            </a:bodyPr>
            <a:lstStyle/>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الهرمي:</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الرسائل تنتقل بشكل رأسي من القيادة للتنفيذ</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الأفقي:</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يُسهم الاتصال الجانبي بين الأقسام والزملاء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تشوّه الرسائل:</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كثرة مستويات الهيكل قد تُضعف وضوح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البوابات الرسمية: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بعض الرسائل تستلزم المرور بجهة وسيطة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48740297"/>
      </p:ext>
    </p:extLst>
  </p:cSld>
  <p:clrMapOvr>
    <a:masterClrMapping/>
  </p:clrMapOvr>
  <mc:AlternateContent xmlns:mc="http://schemas.openxmlformats.org/markup-compatibility/2006" xmlns:p14="http://schemas.microsoft.com/office/powerpoint/2010/main">
    <mc:Choice Requires="p14">
      <p:transition p14:dur="10" advTm="154854"/>
    </mc:Choice>
    <mc:Fallback xmlns="">
      <p:transition advTm="1548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BB087-C8D5-BB84-2645-AFF0331248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C49344-1E31-DF40-5201-0A9E8CBA4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6F385C1-4A8A-6D84-F3C7-0603769ED211}"/>
              </a:ext>
            </a:extLst>
          </p:cNvPr>
          <p:cNvSpPr txBox="1"/>
          <p:nvPr/>
        </p:nvSpPr>
        <p:spPr>
          <a:xfrm>
            <a:off x="3267308" y="925551"/>
            <a:ext cx="57317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لماذا يجب علينا فهم مكونات عملية الاتصال</a:t>
            </a:r>
          </a:p>
        </p:txBody>
      </p:sp>
      <p:sp>
        <p:nvSpPr>
          <p:cNvPr id="5" name="Rectangle 4">
            <a:extLst>
              <a:ext uri="{FF2B5EF4-FFF2-40B4-BE49-F238E27FC236}">
                <a16:creationId xmlns:a16="http://schemas.microsoft.com/office/drawing/2014/main" id="{6DF6D0EC-A7B6-1E76-075D-4B1B144AB2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52C9286-EEDD-3196-8E66-EE2A72B99B0B}"/>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1AAB533-F312-2308-4D8D-125E8464B50A}"/>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B612F786-7ACB-D15E-62BC-B9F1AD604671}"/>
              </a:ext>
            </a:extLst>
          </p:cNvPr>
          <p:cNvSpPr txBox="1"/>
          <p:nvPr/>
        </p:nvSpPr>
        <p:spPr>
          <a:xfrm>
            <a:off x="777766" y="2095405"/>
            <a:ext cx="10541000" cy="33747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يؤدي فهم مكونات الاتصال دورًا حيويًا في تحقيق اتصال تنظيمي فعَّال، ويمكن تلخيص الأساليب التي يسهم بها هذا الفهم فيما يلي: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كيفية صياغة الرسائل بفاعلية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يضمن أن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تشتمل الرسائل المنقولة على المعلومات الضرورية وبطريقة يسهل فهمها.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معرفة أنواع قنوات الاتصال، والاستخدامات المناسبة لكل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منها،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يسمح بتوصيل الرسائل بأكثر الطرق فاعلية.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الفهم الجيد لعناصر الاتصال يساعد على تقييم وفهم رجع الصدى الوارد بطريقة أفضل، مما يتيح للمنظمة تحسين استراتيجياتها الاتصالية.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كذلك فإن فهم الحواجز الاتصالية يُمكِّن من تطوير استراتيجيات للتغلب عليها، مما يزيد من فاعلية الاتصال الداخلي والخارجي.</a:t>
            </a:r>
          </a:p>
        </p:txBody>
      </p:sp>
      <p:pic>
        <p:nvPicPr>
          <p:cNvPr id="7" name="Graphic 21">
            <a:extLst>
              <a:ext uri="{FF2B5EF4-FFF2-40B4-BE49-F238E27FC236}">
                <a16:creationId xmlns:a16="http://schemas.microsoft.com/office/drawing/2014/main" id="{745794AF-08C2-4C2F-FD79-D187BA0CC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6639568"/>
      </p:ext>
    </p:extLst>
  </p:cSld>
  <p:clrMapOvr>
    <a:masterClrMapping/>
  </p:clrMapOvr>
  <mc:AlternateContent xmlns:mc="http://schemas.openxmlformats.org/markup-compatibility/2006" xmlns:p14="http://schemas.microsoft.com/office/powerpoint/2010/main">
    <mc:Choice Requires="p14">
      <p:transition p14:dur="10" advTm="101483"/>
    </mc:Choice>
    <mc:Fallback xmlns="">
      <p:transition advTm="1014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289E7-D5D7-48BE-8DC0-2C7BD855D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512372-3813-665B-DE4D-16D0BF71028E}"/>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6A66BE-5C8E-707D-D796-6FF312D3F882}"/>
              </a:ext>
            </a:extLst>
          </p:cNvPr>
          <p:cNvSpPr txBox="1"/>
          <p:nvPr/>
        </p:nvSpPr>
        <p:spPr>
          <a:xfrm>
            <a:off x="3560740" y="644460"/>
            <a:ext cx="5898995" cy="523220"/>
          </a:xfrm>
          <a:prstGeom prst="rect">
            <a:avLst/>
          </a:prstGeom>
          <a:noFill/>
        </p:spPr>
        <p:txBody>
          <a:bodyPr wrap="square" rtlCol="0">
            <a:spAutoFit/>
          </a:bodyPr>
          <a:lstStyle/>
          <a:p>
            <a:r>
              <a:rPr lang="ar-EG" sz="2800" b="1">
                <a:latin typeface="Alexandria" charset="0"/>
                <a:cs typeface="Alexandria" charset="0"/>
              </a:rPr>
              <a:t>أهمية الاتصال في بيئة العمل</a:t>
            </a:r>
          </a:p>
        </p:txBody>
      </p:sp>
      <p:sp>
        <p:nvSpPr>
          <p:cNvPr id="5" name="Rectangle 4">
            <a:extLst>
              <a:ext uri="{FF2B5EF4-FFF2-40B4-BE49-F238E27FC236}">
                <a16:creationId xmlns:a16="http://schemas.microsoft.com/office/drawing/2014/main" id="{733A1FCE-9B6F-14A4-38CA-850AA118346B}"/>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1C848F-663B-8473-F4EF-FB14E51EF867}"/>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785C86-E486-96B9-437A-772081CED1E7}"/>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92369DE9-1344-B5A5-9E47-EE01A4E247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E9E6BD81-9024-B2E6-65B1-F308629CCD99}"/>
              </a:ext>
            </a:extLst>
          </p:cNvPr>
          <p:cNvGrpSpPr/>
          <p:nvPr/>
        </p:nvGrpSpPr>
        <p:grpSpPr>
          <a:xfrm>
            <a:off x="802888" y="1729478"/>
            <a:ext cx="10487833" cy="4392541"/>
            <a:chOff x="496119" y="1408807"/>
            <a:chExt cx="8151763" cy="2961382"/>
          </a:xfrm>
        </p:grpSpPr>
        <p:sp>
          <p:nvSpPr>
            <p:cNvPr id="2" name="Shape 1"/>
            <p:cNvSpPr/>
            <p:nvPr/>
          </p:nvSpPr>
          <p:spPr>
            <a:xfrm>
              <a:off x="4633987" y="1408807"/>
              <a:ext cx="4013895" cy="1418704"/>
            </a:xfrm>
            <a:prstGeom prst="roundRect">
              <a:avLst>
                <a:gd name="adj" fmla="val 367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4" name="Image 0" descr="preencoded.png"/>
            <p:cNvPicPr>
              <a:picLocks noChangeAspect="1"/>
            </p:cNvPicPr>
            <p:nvPr/>
          </p:nvPicPr>
          <p:blipFill>
            <a:blip r:embed="rId3"/>
            <a:stretch>
              <a:fillRect/>
            </a:stretch>
          </p:blipFill>
          <p:spPr>
            <a:xfrm>
              <a:off x="8147075" y="1537543"/>
              <a:ext cx="372070" cy="372070"/>
            </a:xfrm>
            <a:prstGeom prst="rect">
              <a:avLst/>
            </a:prstGeom>
          </p:spPr>
        </p:pic>
        <p:pic>
          <p:nvPicPr>
            <p:cNvPr id="8"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49394" y="1639788"/>
              <a:ext cx="167432" cy="167432"/>
            </a:xfrm>
            <a:prstGeom prst="rect">
              <a:avLst/>
            </a:prstGeom>
          </p:spPr>
        </p:pic>
        <p:sp>
          <p:nvSpPr>
            <p:cNvPr id="9" name="Text 2"/>
            <p:cNvSpPr/>
            <p:nvPr/>
          </p:nvSpPr>
          <p:spPr>
            <a:xfrm>
              <a:off x="6968579" y="203358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تشغيل المؤسسة</a:t>
              </a:r>
              <a:endParaRPr kumimoji="0" lang="ar-SA" sz="1600" b="0" i="0" u="none" strike="noStrike" kern="0" cap="none" spc="0" normalizeH="0" baseline="0" noProof="0" dirty="0">
                <a:ln>
                  <a:noFill/>
                </a:ln>
                <a:solidFill>
                  <a:prstClr val="black"/>
                </a:solidFill>
                <a:effectLst/>
                <a:uLnTx/>
                <a:uFillTx/>
              </a:endParaRPr>
            </a:p>
          </p:txBody>
        </p:sp>
        <p:sp>
          <p:nvSpPr>
            <p:cNvPr id="11" name="Text 3"/>
            <p:cNvSpPr/>
            <p:nvPr/>
          </p:nvSpPr>
          <p:spPr>
            <a:xfrm>
              <a:off x="4762723" y="2301850"/>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لا يمكن لأي مؤسسة أن تعمل دون اتصال؛ التعليمات والتقارير والتنسيق كلها تعتمد على تدفق المعلومات.</a:t>
              </a:r>
              <a:endParaRPr kumimoji="0" lang="ar-SA" sz="1600" b="0" i="0" u="none" strike="noStrike" kern="0" cap="none" spc="0" normalizeH="0" baseline="0" noProof="0" dirty="0">
                <a:ln>
                  <a:noFill/>
                </a:ln>
                <a:solidFill>
                  <a:prstClr val="black"/>
                </a:solidFill>
                <a:effectLst/>
                <a:uLnTx/>
                <a:uFillTx/>
              </a:endParaRPr>
            </a:p>
          </p:txBody>
        </p:sp>
        <p:sp>
          <p:nvSpPr>
            <p:cNvPr id="12" name="Shape 4"/>
            <p:cNvSpPr/>
            <p:nvPr/>
          </p:nvSpPr>
          <p:spPr>
            <a:xfrm>
              <a:off x="496119" y="1408807"/>
              <a:ext cx="4013895" cy="1418704"/>
            </a:xfrm>
            <a:prstGeom prst="roundRect">
              <a:avLst>
                <a:gd name="adj" fmla="val 367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3" name="Image 2" descr="preencoded.png"/>
            <p:cNvPicPr>
              <a:picLocks noChangeAspect="1"/>
            </p:cNvPicPr>
            <p:nvPr/>
          </p:nvPicPr>
          <p:blipFill>
            <a:blip r:embed="rId5"/>
            <a:stretch>
              <a:fillRect/>
            </a:stretch>
          </p:blipFill>
          <p:spPr>
            <a:xfrm>
              <a:off x="4009206" y="1537543"/>
              <a:ext cx="372070" cy="372070"/>
            </a:xfrm>
            <a:prstGeom prst="rect">
              <a:avLst/>
            </a:prstGeom>
          </p:spPr>
        </p:pic>
        <p:pic>
          <p:nvPicPr>
            <p:cNvPr id="14"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11526" y="1639788"/>
              <a:ext cx="167432" cy="167432"/>
            </a:xfrm>
            <a:prstGeom prst="rect">
              <a:avLst/>
            </a:prstGeom>
          </p:spPr>
        </p:pic>
        <p:sp>
          <p:nvSpPr>
            <p:cNvPr id="15" name="Text 5"/>
            <p:cNvSpPr/>
            <p:nvPr/>
          </p:nvSpPr>
          <p:spPr>
            <a:xfrm>
              <a:off x="2830711" y="2033588"/>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دعم القرار</a:t>
              </a:r>
              <a:endParaRPr kumimoji="0" lang="ar-SA" sz="1600" b="0" i="0" u="none" strike="noStrike" kern="0" cap="none" spc="0" normalizeH="0" baseline="0" noProof="0" dirty="0">
                <a:ln>
                  <a:noFill/>
                </a:ln>
                <a:solidFill>
                  <a:prstClr val="black"/>
                </a:solidFill>
                <a:effectLst/>
                <a:uLnTx/>
                <a:uFillTx/>
              </a:endParaRPr>
            </a:p>
          </p:txBody>
        </p:sp>
        <p:sp>
          <p:nvSpPr>
            <p:cNvPr id="16" name="Text 6"/>
            <p:cNvSpPr/>
            <p:nvPr/>
          </p:nvSpPr>
          <p:spPr>
            <a:xfrm>
              <a:off x="624855" y="2301850"/>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القرارات السليمة تتطلب معلومات دقيقة وموثوقة، وهذه لا تتاح إلا من خلال اتصال فعّال ومنتظم.</a:t>
              </a:r>
              <a:endParaRPr kumimoji="0" lang="ar-SA" sz="1600" b="0" i="0" u="none" strike="noStrike" kern="0" cap="none" spc="0" normalizeH="0" baseline="0" noProof="0" dirty="0">
                <a:ln>
                  <a:noFill/>
                </a:ln>
                <a:solidFill>
                  <a:prstClr val="black"/>
                </a:solidFill>
                <a:effectLst/>
                <a:uLnTx/>
                <a:uFillTx/>
              </a:endParaRPr>
            </a:p>
          </p:txBody>
        </p:sp>
        <p:sp>
          <p:nvSpPr>
            <p:cNvPr id="17" name="Shape 7"/>
            <p:cNvSpPr/>
            <p:nvPr/>
          </p:nvSpPr>
          <p:spPr>
            <a:xfrm>
              <a:off x="4633987" y="2951485"/>
              <a:ext cx="4013895" cy="1418704"/>
            </a:xfrm>
            <a:prstGeom prst="roundRect">
              <a:avLst>
                <a:gd name="adj" fmla="val 367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8" name="Image 4" descr="preencoded.png"/>
            <p:cNvPicPr>
              <a:picLocks noChangeAspect="1"/>
            </p:cNvPicPr>
            <p:nvPr/>
          </p:nvPicPr>
          <p:blipFill>
            <a:blip r:embed="rId7"/>
            <a:stretch>
              <a:fillRect/>
            </a:stretch>
          </p:blipFill>
          <p:spPr>
            <a:xfrm>
              <a:off x="8147075" y="3080221"/>
              <a:ext cx="372070" cy="372070"/>
            </a:xfrm>
            <a:prstGeom prst="rect">
              <a:avLst/>
            </a:prstGeom>
          </p:spPr>
        </p:pic>
        <p:pic>
          <p:nvPicPr>
            <p:cNvPr id="19"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249394" y="3182466"/>
              <a:ext cx="167432" cy="167432"/>
            </a:xfrm>
            <a:prstGeom prst="rect">
              <a:avLst/>
            </a:prstGeom>
          </p:spPr>
        </p:pic>
        <p:sp>
          <p:nvSpPr>
            <p:cNvPr id="20" name="Text 8"/>
            <p:cNvSpPr/>
            <p:nvPr/>
          </p:nvSpPr>
          <p:spPr>
            <a:xfrm>
              <a:off x="6968579" y="357626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بناء التعاون</a:t>
              </a:r>
              <a:endParaRPr kumimoji="0" lang="ar-SA" sz="1600" b="0" i="0" u="none" strike="noStrike" kern="0" cap="none" spc="0" normalizeH="0" baseline="0" noProof="0" dirty="0">
                <a:ln>
                  <a:noFill/>
                </a:ln>
                <a:solidFill>
                  <a:prstClr val="black"/>
                </a:solidFill>
                <a:effectLst/>
                <a:uLnTx/>
                <a:uFillTx/>
              </a:endParaRPr>
            </a:p>
          </p:txBody>
        </p:sp>
        <p:sp>
          <p:nvSpPr>
            <p:cNvPr id="21" name="Text 9"/>
            <p:cNvSpPr/>
            <p:nvPr/>
          </p:nvSpPr>
          <p:spPr>
            <a:xfrm>
              <a:off x="4762723" y="3844528"/>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الجيد يُقلّل من التعارض بين الأقسام ويُعزز روح الفريق والتوجه نحو الأهداف المشتركة.</a:t>
              </a:r>
              <a:endParaRPr kumimoji="0" lang="ar-SA" sz="1600" b="0" i="0" u="none" strike="noStrike" kern="0" cap="none" spc="0" normalizeH="0" baseline="0" noProof="0" dirty="0">
                <a:ln>
                  <a:noFill/>
                </a:ln>
                <a:solidFill>
                  <a:prstClr val="black"/>
                </a:solidFill>
                <a:effectLst/>
                <a:uLnTx/>
                <a:uFillTx/>
              </a:endParaRPr>
            </a:p>
          </p:txBody>
        </p:sp>
        <p:sp>
          <p:nvSpPr>
            <p:cNvPr id="22" name="Shape 10"/>
            <p:cNvSpPr/>
            <p:nvPr/>
          </p:nvSpPr>
          <p:spPr>
            <a:xfrm>
              <a:off x="496119" y="2951485"/>
              <a:ext cx="4013895" cy="1418704"/>
            </a:xfrm>
            <a:prstGeom prst="roundRect">
              <a:avLst>
                <a:gd name="adj" fmla="val 367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4" name="Image 6" descr="preencoded.png"/>
            <p:cNvPicPr>
              <a:picLocks noChangeAspect="1"/>
            </p:cNvPicPr>
            <p:nvPr/>
          </p:nvPicPr>
          <p:blipFill>
            <a:blip r:embed="rId9"/>
            <a:stretch>
              <a:fillRect/>
            </a:stretch>
          </p:blipFill>
          <p:spPr>
            <a:xfrm>
              <a:off x="4009206" y="3080221"/>
              <a:ext cx="372070" cy="372070"/>
            </a:xfrm>
            <a:prstGeom prst="rect">
              <a:avLst/>
            </a:prstGeom>
          </p:spPr>
        </p:pic>
        <p:pic>
          <p:nvPicPr>
            <p:cNvPr id="26"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111526" y="3182466"/>
              <a:ext cx="167432" cy="167432"/>
            </a:xfrm>
            <a:prstGeom prst="rect">
              <a:avLst/>
            </a:prstGeom>
          </p:spPr>
        </p:pic>
        <p:sp>
          <p:nvSpPr>
            <p:cNvPr id="27" name="Text 11"/>
            <p:cNvSpPr/>
            <p:nvPr/>
          </p:nvSpPr>
          <p:spPr>
            <a:xfrm>
              <a:off x="2830711" y="3576265"/>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تحقيق الأهداف</a:t>
              </a:r>
              <a:endParaRPr kumimoji="0" lang="ar-SA" sz="1600" b="0" i="0" u="none" strike="noStrike" kern="0" cap="none" spc="0" normalizeH="0" baseline="0" noProof="0" dirty="0">
                <a:ln>
                  <a:noFill/>
                </a:ln>
                <a:solidFill>
                  <a:prstClr val="black"/>
                </a:solidFill>
                <a:effectLst/>
                <a:uLnTx/>
                <a:uFillTx/>
              </a:endParaRPr>
            </a:p>
          </p:txBody>
        </p:sp>
        <p:sp>
          <p:nvSpPr>
            <p:cNvPr id="28" name="Text 12"/>
            <p:cNvSpPr/>
            <p:nvPr/>
          </p:nvSpPr>
          <p:spPr>
            <a:xfrm>
              <a:off x="624855" y="3844528"/>
              <a:ext cx="3756422"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المؤسسات ذات الاتصال الفعّال تُنجز مهامها بكفاءة أعلى وتستجيب للتغييرات بمرونة أكبر.</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144337860"/>
      </p:ext>
    </p:extLst>
  </p:cSld>
  <p:clrMapOvr>
    <a:masterClrMapping/>
  </p:clrMapOvr>
  <mc:AlternateContent xmlns:mc="http://schemas.openxmlformats.org/markup-compatibility/2006" xmlns:p14="http://schemas.microsoft.com/office/powerpoint/2010/main">
    <mc:Choice Requires="p14">
      <p:transition p14:dur="10" advTm="84274"/>
    </mc:Choice>
    <mc:Fallback xmlns="">
      <p:transition advTm="8427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964D6-38AF-C2C0-4882-F77E0E3E68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065E75-07C0-9274-1667-E8CC392B2BD9}"/>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0A54E7A-F691-29B3-3A37-720D0163D792}"/>
              </a:ext>
            </a:extLst>
          </p:cNvPr>
          <p:cNvSpPr txBox="1"/>
          <p:nvPr/>
        </p:nvSpPr>
        <p:spPr>
          <a:xfrm>
            <a:off x="2803315" y="545524"/>
            <a:ext cx="6656420" cy="523220"/>
          </a:xfrm>
          <a:prstGeom prst="rect">
            <a:avLst/>
          </a:prstGeom>
          <a:noFill/>
        </p:spPr>
        <p:txBody>
          <a:bodyPr wrap="square" rtlCol="0">
            <a:spAutoFit/>
          </a:bodyPr>
          <a:lstStyle/>
          <a:p>
            <a:r>
              <a:rPr lang="ar-EG" sz="2800" b="1">
                <a:latin typeface="Alexandria" charset="0"/>
                <a:cs typeface="Alexandria" charset="0"/>
              </a:rPr>
              <a:t>الأهداف الأساسية للاتصال التنظيمي</a:t>
            </a:r>
          </a:p>
        </p:txBody>
      </p:sp>
      <p:sp>
        <p:nvSpPr>
          <p:cNvPr id="5" name="Rectangle 4">
            <a:extLst>
              <a:ext uri="{FF2B5EF4-FFF2-40B4-BE49-F238E27FC236}">
                <a16:creationId xmlns:a16="http://schemas.microsoft.com/office/drawing/2014/main" id="{2F26B443-FC56-3BAE-EE23-565CA914B447}"/>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97BCC1-9E8E-8B3A-A7FD-E47A50C6C17E}"/>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B72277-E552-9C7B-DFB9-450BA294539B}"/>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5FF179CA-B192-11CF-7171-08E55A4BF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BC0B47A0-79B4-CC97-FDC0-613885EB9C06}"/>
              </a:ext>
            </a:extLst>
          </p:cNvPr>
          <p:cNvGrpSpPr/>
          <p:nvPr/>
        </p:nvGrpSpPr>
        <p:grpSpPr>
          <a:xfrm>
            <a:off x="472068" y="1729479"/>
            <a:ext cx="10834970" cy="4370238"/>
            <a:chOff x="149" y="1478682"/>
            <a:chExt cx="5257502" cy="3310235"/>
          </a:xfrm>
        </p:grpSpPr>
        <p:sp>
          <p:nvSpPr>
            <p:cNvPr id="2" name="Text 3"/>
            <p:cNvSpPr/>
            <p:nvPr/>
          </p:nvSpPr>
          <p:spPr>
            <a:xfrm>
              <a:off x="149" y="1478682"/>
              <a:ext cx="5257502"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يسعى الاتصال التنظيمي إلى تحقيق أربعة أهداف رئيسية ترتبط ارتباطًا مباشرًا بكفاءة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457349" y="1773064"/>
              <a:ext cx="4800302" cy="674936"/>
            </a:xfrm>
            <a:prstGeom prst="roundRect">
              <a:avLst>
                <a:gd name="adj" fmla="val 7116"/>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3196307" y="1901651"/>
              <a:ext cx="1932756" cy="17866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ضمان انتقال المعلومات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585936" y="2143571"/>
              <a:ext cx="4543127"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التأكد من وصول البيانات والحقائق والتعليمات إلى من يحتاجها في الوقت المناسب.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457349" y="2553370"/>
              <a:ext cx="4800302" cy="674936"/>
            </a:xfrm>
            <a:prstGeom prst="roundRect">
              <a:avLst>
                <a:gd name="adj" fmla="val 7116"/>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3699644" y="2681957"/>
              <a:ext cx="1429420" cy="17866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دعم اتخاذ القرار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585936" y="2923877"/>
              <a:ext cx="4543127"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توفير المعطيات الضرورية للمسؤولين ليتخذوا قراراتهم على أساس معلومات موثوقة.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457349" y="3333676"/>
              <a:ext cx="4800302" cy="674936"/>
            </a:xfrm>
            <a:prstGeom prst="roundRect">
              <a:avLst>
                <a:gd name="adj" fmla="val 7116"/>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3066901" y="3462263"/>
              <a:ext cx="2062162" cy="17866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تحقيق التنسيق بين الأجزاء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585936" y="3704183"/>
              <a:ext cx="4543127"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تنظيم العمل المشترك بين الأقسام والأفراد لتحقيق الانسجام وتجنّب الازدواجية.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457349" y="4113981"/>
              <a:ext cx="4800302" cy="674936"/>
            </a:xfrm>
            <a:prstGeom prst="roundRect">
              <a:avLst>
                <a:gd name="adj" fmla="val 7116"/>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3295204" y="4242569"/>
              <a:ext cx="1833860" cy="178668"/>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تعزيز الدافعية والانتماء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p:cNvSpPr/>
            <p:nvPr/>
          </p:nvSpPr>
          <p:spPr>
            <a:xfrm>
              <a:off x="585936" y="4484489"/>
              <a:ext cx="4543127" cy="175840"/>
            </a:xfrm>
            <a:prstGeom prst="rect">
              <a:avLst/>
            </a:prstGeom>
            <a:noFill/>
            <a:ln/>
          </p:spPr>
          <p:txBody>
            <a:bodyPr wrap="none" lIns="0" tIns="0" rIns="0" bIns="0" rtlCol="0" anchor="t"/>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إطلاع الموظفين على التقدم المحقق وتقدير جهودهم مما يُعزز التزامهم بالأهداف.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441246465"/>
      </p:ext>
    </p:extLst>
  </p:cSld>
  <p:clrMapOvr>
    <a:masterClrMapping/>
  </p:clrMapOvr>
  <mc:AlternateContent xmlns:mc="http://schemas.openxmlformats.org/markup-compatibility/2006" xmlns:p14="http://schemas.microsoft.com/office/powerpoint/2010/main">
    <mc:Choice Requires="p14">
      <p:transition p14:dur="10" advTm="81754"/>
    </mc:Choice>
    <mc:Fallback xmlns="">
      <p:transition advTm="8175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47A8D-F462-E774-B3D0-2C6199478A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282E19-32EB-F98B-ABDE-96CD8804E757}"/>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latin typeface="Alexandria" charset="0"/>
                <a:cs typeface="Alexandria" charset="0"/>
              </a:rPr>
              <a:t>وظيفة تبادل المعلومات</a:t>
            </a:r>
          </a:p>
        </p:txBody>
      </p:sp>
      <p:sp>
        <p:nvSpPr>
          <p:cNvPr id="3" name="TextBox 2">
            <a:extLst>
              <a:ext uri="{FF2B5EF4-FFF2-40B4-BE49-F238E27FC236}">
                <a16:creationId xmlns:a16="http://schemas.microsoft.com/office/drawing/2014/main" id="{543AB76D-6B79-E560-9896-20DD0F7092F9}"/>
              </a:ext>
            </a:extLst>
          </p:cNvPr>
          <p:cNvSpPr txBox="1"/>
          <p:nvPr/>
        </p:nvSpPr>
        <p:spPr>
          <a:xfrm>
            <a:off x="3804628" y="567516"/>
            <a:ext cx="4489816" cy="523220"/>
          </a:xfrm>
          <a:prstGeom prst="rect">
            <a:avLst/>
          </a:prstGeom>
          <a:noFill/>
        </p:spPr>
        <p:txBody>
          <a:bodyPr wrap="square" rtlCol="0">
            <a:spAutoFit/>
          </a:bodyPr>
          <a:lstStyle/>
          <a:p>
            <a:pPr algn="ctr"/>
            <a:r>
              <a:rPr lang="ar-EG" sz="2800" b="1">
                <a:latin typeface="Alexandria" charset="0"/>
                <a:cs typeface="Alexandria" charset="0"/>
              </a:rPr>
              <a:t>وظائف الاتصال</a:t>
            </a:r>
          </a:p>
        </p:txBody>
      </p:sp>
      <p:sp>
        <p:nvSpPr>
          <p:cNvPr id="5" name="Rectangle 4">
            <a:extLst>
              <a:ext uri="{FF2B5EF4-FFF2-40B4-BE49-F238E27FC236}">
                <a16:creationId xmlns:a16="http://schemas.microsoft.com/office/drawing/2014/main" id="{CCBCCAB2-09BD-4202-C961-5BC63D7C8436}"/>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D6CCBC-B72F-0FFD-0C91-7D713347123E}"/>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A766B5-187A-0FA9-FBD3-8286BFCE940A}"/>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5BA7A45-A3F3-CD0E-44DB-B776AFCED3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A4AB95C-CF36-7434-591A-8D074DDB76A5}"/>
              </a:ext>
            </a:extLst>
          </p:cNvPr>
          <p:cNvGrpSpPr/>
          <p:nvPr/>
        </p:nvGrpSpPr>
        <p:grpSpPr>
          <a:xfrm>
            <a:off x="646771" y="1958578"/>
            <a:ext cx="10827834" cy="1286427"/>
            <a:chOff x="406822" y="1958578"/>
            <a:chExt cx="4103191" cy="1286427"/>
          </a:xfrm>
        </p:grpSpPr>
        <p:sp>
          <p:nvSpPr>
            <p:cNvPr id="4" name="Shape 1">
              <a:extLst>
                <a:ext uri="{FF2B5EF4-FFF2-40B4-BE49-F238E27FC236}">
                  <a16:creationId xmlns:a16="http://schemas.microsoft.com/office/drawing/2014/main" id="{63F82335-441D-5CED-0576-9C87412BB2C8}"/>
                </a:ext>
              </a:extLst>
            </p:cNvPr>
            <p:cNvSpPr/>
            <p:nvPr/>
          </p:nvSpPr>
          <p:spPr>
            <a:xfrm>
              <a:off x="406822" y="1958578"/>
              <a:ext cx="4103191" cy="1286427"/>
            </a:xfrm>
            <a:prstGeom prst="roundRect">
              <a:avLst>
                <a:gd name="adj" fmla="val 4962"/>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A6CF3F2F-AE5B-6814-9CD7-23669BEA9BFF}"/>
                </a:ext>
              </a:extLst>
            </p:cNvPr>
            <p:cNvSpPr/>
            <p:nvPr/>
          </p:nvSpPr>
          <p:spPr>
            <a:xfrm>
              <a:off x="2378273" y="2082552"/>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التعريف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9769DA42-6C0E-821C-B424-AAD26D04E0A3}"/>
                </a:ext>
              </a:extLst>
            </p:cNvPr>
            <p:cNvSpPr/>
            <p:nvPr/>
          </p:nvSpPr>
          <p:spPr>
            <a:xfrm>
              <a:off x="530796" y="2400374"/>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هي الوظيفة الأساسية للاتصال، وتعني نقل البيانات والحقائق والتعليمات والتقارير بين الأفراد والوحدات داخل المؤسسة لضمان أن يعلم كل طرف ما يحتاج إليه لأداء مهمته.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8" name="Group 17">
            <a:extLst>
              <a:ext uri="{FF2B5EF4-FFF2-40B4-BE49-F238E27FC236}">
                <a16:creationId xmlns:a16="http://schemas.microsoft.com/office/drawing/2014/main" id="{8D32BA40-5B3A-2E41-7C76-5B423AE9676C}"/>
              </a:ext>
            </a:extLst>
          </p:cNvPr>
          <p:cNvGrpSpPr/>
          <p:nvPr/>
        </p:nvGrpSpPr>
        <p:grpSpPr>
          <a:xfrm>
            <a:off x="646770" y="3648002"/>
            <a:ext cx="10671718" cy="2418261"/>
            <a:chOff x="4295930" y="2082552"/>
            <a:chExt cx="4356714" cy="1536353"/>
          </a:xfrm>
        </p:grpSpPr>
        <p:grpSp>
          <p:nvGrpSpPr>
            <p:cNvPr id="19" name="Group 18">
              <a:extLst>
                <a:ext uri="{FF2B5EF4-FFF2-40B4-BE49-F238E27FC236}">
                  <a16:creationId xmlns:a16="http://schemas.microsoft.com/office/drawing/2014/main" id="{95AC98BF-5EB3-6965-6207-BDBE89AFBC01}"/>
                </a:ext>
              </a:extLst>
            </p:cNvPr>
            <p:cNvGrpSpPr/>
            <p:nvPr/>
          </p:nvGrpSpPr>
          <p:grpSpPr>
            <a:xfrm>
              <a:off x="4295930" y="2082552"/>
              <a:ext cx="4356714" cy="1536353"/>
              <a:chOff x="4295930" y="2082552"/>
              <a:chExt cx="4356714" cy="1536353"/>
            </a:xfrm>
          </p:grpSpPr>
          <p:sp>
            <p:nvSpPr>
              <p:cNvPr id="21" name="Text 4">
                <a:extLst>
                  <a:ext uri="{FF2B5EF4-FFF2-40B4-BE49-F238E27FC236}">
                    <a16:creationId xmlns:a16="http://schemas.microsoft.com/office/drawing/2014/main" id="{20CDC2E1-4484-0F4D-EAF1-6A67C71BB73E}"/>
                  </a:ext>
                </a:extLst>
              </p:cNvPr>
              <p:cNvSpPr/>
              <p:nvPr/>
            </p:nvSpPr>
            <p:spPr>
              <a:xfrm>
                <a:off x="6644878" y="2082552"/>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مثال واقعي</a:t>
                </a:r>
                <a:endParaRPr kumimoji="0" lang="ar-SA" sz="1600" b="0" i="0" u="none" strike="noStrike" kern="0" cap="none" spc="0" normalizeH="0" baseline="0" noProof="0" dirty="0">
                  <a:ln>
                    <a:noFill/>
                  </a:ln>
                  <a:solidFill>
                    <a:prstClr val="black"/>
                  </a:solidFill>
                  <a:effectLst/>
                  <a:uLnTx/>
                  <a:uFillTx/>
                </a:endParaRPr>
              </a:p>
            </p:txBody>
          </p:sp>
          <p:sp>
            <p:nvSpPr>
              <p:cNvPr id="22" name="Text 5">
                <a:extLst>
                  <a:ext uri="{FF2B5EF4-FFF2-40B4-BE49-F238E27FC236}">
                    <a16:creationId xmlns:a16="http://schemas.microsoft.com/office/drawing/2014/main" id="{1832FD1B-CD21-6E0E-B895-7B62C7C700D5}"/>
                  </a:ext>
                </a:extLst>
              </p:cNvPr>
              <p:cNvSpPr/>
              <p:nvPr/>
            </p:nvSpPr>
            <p:spPr>
              <a:xfrm>
                <a:off x="4295930" y="2400374"/>
                <a:ext cx="435671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في مستشفى جامعي، يُرسل قسم التشخيص نتائج التحاليل إلكترونيًّا إلى الطبيب المعالج، الذي يُرسل بدوره تقريره للصيدلي. هذا التدفق المستمر للمعلومات يُتيح تقديم الرعاية الصحية الصحيحة في الوقت المناسب.</a:t>
                </a:r>
                <a:endParaRPr kumimoji="0" lang="ar-SA" sz="1600" b="0" i="0" u="none" strike="noStrike" kern="0" cap="none" spc="0" normalizeH="0" baseline="0" noProof="0" dirty="0">
                  <a:ln>
                    <a:noFill/>
                  </a:ln>
                  <a:solidFill>
                    <a:prstClr val="black"/>
                  </a:solidFill>
                  <a:effectLst/>
                  <a:uLnTx/>
                  <a:uFillTx/>
                </a:endParaRPr>
              </a:p>
            </p:txBody>
          </p:sp>
          <p:sp>
            <p:nvSpPr>
              <p:cNvPr id="23" name="Shape 6">
                <a:extLst>
                  <a:ext uri="{FF2B5EF4-FFF2-40B4-BE49-F238E27FC236}">
                    <a16:creationId xmlns:a16="http://schemas.microsoft.com/office/drawing/2014/main" id="{79ADE426-330D-BC5D-6D19-9BE030686C51}"/>
                  </a:ext>
                </a:extLst>
              </p:cNvPr>
              <p:cNvSpPr/>
              <p:nvPr/>
            </p:nvSpPr>
            <p:spPr>
              <a:xfrm>
                <a:off x="4728046" y="3135288"/>
                <a:ext cx="3924598" cy="483617"/>
              </a:xfrm>
              <a:prstGeom prst="roundRect">
                <a:avLst>
                  <a:gd name="adj" fmla="val 10773"/>
                </a:avLst>
              </a:prstGeom>
              <a:solidFill>
                <a:srgbClr val="B6FC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4" name="Image 0" descr="preencoded.png">
                <a:extLst>
                  <a:ext uri="{FF2B5EF4-FFF2-40B4-BE49-F238E27FC236}">
                    <a16:creationId xmlns:a16="http://schemas.microsoft.com/office/drawing/2014/main" id="{42A6738F-F6CE-2CAB-43B1-71AF8020B567}"/>
                  </a:ext>
                </a:extLst>
              </p:cNvPr>
              <p:cNvPicPr>
                <a:picLocks noChangeAspect="1"/>
              </p:cNvPicPr>
              <p:nvPr/>
            </p:nvPicPr>
            <p:blipFill>
              <a:blip r:embed="rId3"/>
              <a:stretch>
                <a:fillRect/>
              </a:stretch>
            </p:blipFill>
            <p:spPr>
              <a:xfrm>
                <a:off x="8373666" y="3319835"/>
                <a:ext cx="155004" cy="123974"/>
              </a:xfrm>
              <a:prstGeom prst="rect">
                <a:avLst/>
              </a:prstGeom>
            </p:spPr>
          </p:pic>
        </p:grpSp>
        <p:sp>
          <p:nvSpPr>
            <p:cNvPr id="20" name="Text 7">
              <a:extLst>
                <a:ext uri="{FF2B5EF4-FFF2-40B4-BE49-F238E27FC236}">
                  <a16:creationId xmlns:a16="http://schemas.microsoft.com/office/drawing/2014/main" id="{C3DA0DF9-8BFB-0AD8-7001-F0500C94E7DD}"/>
                </a:ext>
              </a:extLst>
            </p:cNvPr>
            <p:cNvSpPr/>
            <p:nvPr/>
          </p:nvSpPr>
          <p:spPr>
            <a:xfrm>
              <a:off x="4394820" y="3277865"/>
              <a:ext cx="3854872"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بدون هذه الوظيفة: لا قرار، لا تنسيق، لا تحفيز.</a:t>
              </a:r>
              <a:endParaRPr kumimoji="0" lang="ar-SA" sz="1600" b="0" i="0" u="none" strike="noStrike" kern="0" cap="none" spc="0" normalizeH="0" baseline="0" noProof="0" dirty="0">
                <a:ln>
                  <a:noFill/>
                </a:ln>
                <a:solidFill>
                  <a:prstClr val="black"/>
                </a:solidFill>
                <a:effectLst/>
                <a:uLnTx/>
                <a:uFillTx/>
              </a:endParaRPr>
            </a:p>
          </p:txBody>
        </p:sp>
      </p:grpSp>
      <p:sp>
        <p:nvSpPr>
          <p:cNvPr id="12" name="TextBox 11">
            <a:extLst>
              <a:ext uri="{FF2B5EF4-FFF2-40B4-BE49-F238E27FC236}">
                <a16:creationId xmlns:a16="http://schemas.microsoft.com/office/drawing/2014/main" id="{51747EB6-6958-AB3B-A3A3-39DD8A93D57E}"/>
              </a:ext>
            </a:extLst>
          </p:cNvPr>
          <p:cNvSpPr txBox="1"/>
          <p:nvPr/>
        </p:nvSpPr>
        <p:spPr>
          <a:xfrm>
            <a:off x="6828672" y="1414046"/>
            <a:ext cx="4489816" cy="523220"/>
          </a:xfrm>
          <a:prstGeom prst="rect">
            <a:avLst/>
          </a:prstGeom>
          <a:noFill/>
        </p:spPr>
        <p:txBody>
          <a:bodyPr wrap="square" rtlCol="0">
            <a:spAutoFit/>
          </a:bodyPr>
          <a:lstStyle/>
          <a:p>
            <a:r>
              <a:rPr lang="ar-EG" sz="2800" b="1">
                <a:latin typeface="Alexandria" charset="0"/>
                <a:cs typeface="Alexandria" charset="0"/>
              </a:rPr>
              <a:t>وظيفة تبادل المعلومات</a:t>
            </a:r>
          </a:p>
        </p:txBody>
      </p:sp>
    </p:spTree>
    <p:extLst>
      <p:ext uri="{BB962C8B-B14F-4D97-AF65-F5344CB8AC3E}">
        <p14:creationId xmlns:p14="http://schemas.microsoft.com/office/powerpoint/2010/main" val="3268949785"/>
      </p:ext>
    </p:extLst>
  </p:cSld>
  <p:clrMapOvr>
    <a:masterClrMapping/>
  </p:clrMapOvr>
  <mc:AlternateContent xmlns:mc="http://schemas.openxmlformats.org/markup-compatibility/2006" xmlns:p14="http://schemas.microsoft.com/office/powerpoint/2010/main">
    <mc:Choice Requires="p14">
      <p:transition p14:dur="10" advTm="64272"/>
    </mc:Choice>
    <mc:Fallback xmlns="">
      <p:transition advTm="6427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D28D8-7F8B-0E4E-EA73-926D5167A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6EE03F-AC6D-BAE2-D782-77371CEDDF43}"/>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7C5DDC-D2CA-DEC7-04BE-A8FA36C2C42B}"/>
              </a:ext>
            </a:extLst>
          </p:cNvPr>
          <p:cNvSpPr txBox="1"/>
          <p:nvPr/>
        </p:nvSpPr>
        <p:spPr>
          <a:xfrm>
            <a:off x="4687638" y="513967"/>
            <a:ext cx="3902032" cy="521970"/>
          </a:xfrm>
          <a:prstGeom prst="rect">
            <a:avLst/>
          </a:prstGeom>
          <a:noFill/>
        </p:spPr>
        <p:txBody>
          <a:bodyPr wrap="square" rtlCol="0">
            <a:spAutoFit/>
          </a:bodyPr>
          <a:lstStyle/>
          <a:p>
            <a:r>
              <a:rPr lang="ar-EG" sz="2800" b="1">
                <a:latin typeface="Alexandria" charset="0"/>
                <a:cs typeface="Alexandria" charset="0"/>
              </a:rPr>
              <a:t>وظيفة اتخاذ القرار</a:t>
            </a:r>
          </a:p>
        </p:txBody>
      </p:sp>
      <p:sp>
        <p:nvSpPr>
          <p:cNvPr id="5" name="Rectangle 4">
            <a:extLst>
              <a:ext uri="{FF2B5EF4-FFF2-40B4-BE49-F238E27FC236}">
                <a16:creationId xmlns:a16="http://schemas.microsoft.com/office/drawing/2014/main" id="{693BAF68-BB1E-0DC6-58D3-B2C821A46D36}"/>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75F3D7-A9C5-D305-9C16-D3E562A4D45B}"/>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DBC90D-4C32-6BDC-CB85-B8FB4081E95D}"/>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BAAD19F4-FD8E-B341-A0F7-F7FBE7164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4672E3FC-403A-6961-7B87-EEF2F0E57D6F}"/>
              </a:ext>
            </a:extLst>
          </p:cNvPr>
          <p:cNvGrpSpPr/>
          <p:nvPr/>
        </p:nvGrpSpPr>
        <p:grpSpPr>
          <a:xfrm>
            <a:off x="657922" y="1902768"/>
            <a:ext cx="10783229" cy="1148804"/>
            <a:chOff x="406822" y="1902768"/>
            <a:chExt cx="4103191" cy="1148804"/>
          </a:xfrm>
        </p:grpSpPr>
        <p:sp>
          <p:nvSpPr>
            <p:cNvPr id="2" name="Shape 1"/>
            <p:cNvSpPr/>
            <p:nvPr/>
          </p:nvSpPr>
          <p:spPr>
            <a:xfrm>
              <a:off x="406822" y="1902768"/>
              <a:ext cx="4103191" cy="1148804"/>
            </a:xfrm>
            <a:prstGeom prst="roundRect">
              <a:avLst>
                <a:gd name="adj" fmla="val 7774"/>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2"/>
            <p:cNvSpPr/>
            <p:nvPr/>
          </p:nvSpPr>
          <p:spPr>
            <a:xfrm>
              <a:off x="2378273" y="2026741"/>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التعريف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530796" y="2344564"/>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يُزوّد الاتصالُ الفعّالُ متخذي القرار بالمعلومات والتحليلات والبدائل اللازمة، مما يُمكّنهم من اتخاذ قرارات رشيدة ومبنية على أسس موضوعية.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2" name="Group 11">
            <a:extLst>
              <a:ext uri="{FF2B5EF4-FFF2-40B4-BE49-F238E27FC236}">
                <a16:creationId xmlns:a16="http://schemas.microsoft.com/office/drawing/2014/main" id="{601589DE-6A6D-6840-C266-6062ABD4D655}"/>
              </a:ext>
            </a:extLst>
          </p:cNvPr>
          <p:cNvGrpSpPr/>
          <p:nvPr/>
        </p:nvGrpSpPr>
        <p:grpSpPr>
          <a:xfrm>
            <a:off x="747132" y="3487335"/>
            <a:ext cx="10368214" cy="913210"/>
            <a:chOff x="4728046" y="2026741"/>
            <a:chExt cx="3924598" cy="913210"/>
          </a:xfrm>
        </p:grpSpPr>
        <p:sp>
          <p:nvSpPr>
            <p:cNvPr id="9" name="Text 4"/>
            <p:cNvSpPr/>
            <p:nvPr/>
          </p:nvSpPr>
          <p:spPr>
            <a:xfrm>
              <a:off x="6644878" y="2026741"/>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مثال واقعي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4728046" y="2344564"/>
              <a:ext cx="3924598"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عندما يحتاج مجلس إدارة شركة إلى قرار بشأن الاستثمار في فرع جديد، يستند إلى تقارير مالية دقيقة ودراسات جدوى يُعدّها المختصون. هذه التقارير هي اتصال منظم يُمكّن القيادة من اتخاذ القرار الصحيح.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D70D8D08-AD85-AF06-B6AC-FEEC5FDE4B43}"/>
              </a:ext>
            </a:extLst>
          </p:cNvPr>
          <p:cNvGrpSpPr/>
          <p:nvPr/>
        </p:nvGrpSpPr>
        <p:grpSpPr>
          <a:xfrm>
            <a:off x="1200629" y="5029078"/>
            <a:ext cx="9914717" cy="867793"/>
            <a:chOff x="-1266835" y="3191098"/>
            <a:chExt cx="9914717" cy="867793"/>
          </a:xfrm>
        </p:grpSpPr>
        <p:sp>
          <p:nvSpPr>
            <p:cNvPr id="15" name="Shape 6"/>
            <p:cNvSpPr/>
            <p:nvPr/>
          </p:nvSpPr>
          <p:spPr>
            <a:xfrm>
              <a:off x="-1266835" y="3191098"/>
              <a:ext cx="9914717" cy="867793"/>
            </a:xfrm>
            <a:prstGeom prst="roundRect">
              <a:avLst>
                <a:gd name="adj" fmla="val 10773"/>
              </a:avLst>
            </a:prstGeom>
            <a:solidFill>
              <a:srgbClr val="C3CFEF"/>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6" name="Image 0" descr="preencoded.png"/>
            <p:cNvPicPr>
              <a:picLocks noChangeAspect="1"/>
            </p:cNvPicPr>
            <p:nvPr/>
          </p:nvPicPr>
          <p:blipFill>
            <a:blip r:embed="rId3"/>
            <a:stretch>
              <a:fillRect/>
            </a:stretch>
          </p:blipFill>
          <p:spPr>
            <a:xfrm>
              <a:off x="8368903" y="3370883"/>
              <a:ext cx="155004" cy="123974"/>
            </a:xfrm>
            <a:prstGeom prst="rect">
              <a:avLst/>
            </a:prstGeom>
          </p:spPr>
        </p:pic>
        <p:sp>
          <p:nvSpPr>
            <p:cNvPr id="17" name="Text 7"/>
            <p:cNvSpPr/>
            <p:nvPr/>
          </p:nvSpPr>
          <p:spPr>
            <a:xfrm>
              <a:off x="162892" y="3333676"/>
              <a:ext cx="8082037"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34" charset="0"/>
                  <a:ea typeface="Alexandria" pitchFamily="34" charset="-122"/>
                  <a:cs typeface="Alexandria" pitchFamily="34" charset="-120"/>
                </a:rPr>
                <a:t>تبادل </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المعلومات يُوصل البيانات، أما هنا فالاتصال يُوظَّف لاستخلاص الحكم والبت في المسألة.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92445302"/>
      </p:ext>
    </p:extLst>
  </p:cSld>
  <p:clrMapOvr>
    <a:masterClrMapping/>
  </p:clrMapOvr>
  <mc:AlternateContent xmlns:mc="http://schemas.openxmlformats.org/markup-compatibility/2006" xmlns:p14="http://schemas.microsoft.com/office/powerpoint/2010/main">
    <mc:Choice Requires="p14">
      <p:transition p14:dur="10" advTm="60043"/>
    </mc:Choice>
    <mc:Fallback xmlns="">
      <p:transition advTm="6004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3E9F7-7AFB-40DF-C392-A1EE644431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98F74D-2B11-D508-491C-7D81D5880EDC}"/>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D32D50-FCA7-0777-25C2-9099CFCF7557}"/>
              </a:ext>
            </a:extLst>
          </p:cNvPr>
          <p:cNvSpPr txBox="1"/>
          <p:nvPr/>
        </p:nvSpPr>
        <p:spPr>
          <a:xfrm>
            <a:off x="3713356" y="413426"/>
            <a:ext cx="4876314" cy="521970"/>
          </a:xfrm>
          <a:prstGeom prst="rect">
            <a:avLst/>
          </a:prstGeom>
          <a:noFill/>
        </p:spPr>
        <p:txBody>
          <a:bodyPr wrap="square" rtlCol="0">
            <a:spAutoFit/>
          </a:bodyPr>
          <a:lstStyle/>
          <a:p>
            <a:pPr algn="ctr"/>
            <a:r>
              <a:rPr lang="ar-EG" sz="2800" b="1">
                <a:latin typeface="Alexandria" charset="0"/>
                <a:cs typeface="Alexandria" charset="0"/>
              </a:rPr>
              <a:t>وظيفة التحفيز</a:t>
            </a:r>
          </a:p>
        </p:txBody>
      </p:sp>
      <p:sp>
        <p:nvSpPr>
          <p:cNvPr id="5" name="Rectangle 4">
            <a:extLst>
              <a:ext uri="{FF2B5EF4-FFF2-40B4-BE49-F238E27FC236}">
                <a16:creationId xmlns:a16="http://schemas.microsoft.com/office/drawing/2014/main" id="{25E2E61F-AB43-2494-5EBB-93155E98CB55}"/>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FE042-E2A0-ECD2-AA40-281F3D6F5E8A}"/>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7DB8BA-2EE4-C44F-29EF-02F029FBD1C7}"/>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A04DC0A-8151-AF4D-EA13-9F90D01261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DB6F4309-856D-ADC1-5FDD-74359D6787F0}"/>
              </a:ext>
            </a:extLst>
          </p:cNvPr>
          <p:cNvGrpSpPr/>
          <p:nvPr/>
        </p:nvGrpSpPr>
        <p:grpSpPr>
          <a:xfrm>
            <a:off x="557561" y="1651694"/>
            <a:ext cx="10788149" cy="1148804"/>
            <a:chOff x="406822" y="1902768"/>
            <a:chExt cx="4103191" cy="1148804"/>
          </a:xfrm>
        </p:grpSpPr>
        <p:sp>
          <p:nvSpPr>
            <p:cNvPr id="2" name="Shape 1"/>
            <p:cNvSpPr/>
            <p:nvPr/>
          </p:nvSpPr>
          <p:spPr>
            <a:xfrm>
              <a:off x="406822" y="1902768"/>
              <a:ext cx="4103191" cy="1148804"/>
            </a:xfrm>
            <a:prstGeom prst="roundRect">
              <a:avLst>
                <a:gd name="adj" fmla="val 7774"/>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2"/>
            <p:cNvSpPr/>
            <p:nvPr/>
          </p:nvSpPr>
          <p:spPr>
            <a:xfrm>
              <a:off x="2378273" y="2026741"/>
              <a:ext cx="20077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التعريف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530796" y="2344564"/>
              <a:ext cx="3855244"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يُستخدَم الاتصال وسيلةً للتأثير في دوافع الموظفين وتعزيز التزامهم بالأهداف، سواء من خلال الإطراء، الاعتراف بالإنجاز، التوضيح لدور الفرد في الصورة الكبرى، أو إطلاعه على مستوى تقدم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2" name="Group 11">
            <a:extLst>
              <a:ext uri="{FF2B5EF4-FFF2-40B4-BE49-F238E27FC236}">
                <a16:creationId xmlns:a16="http://schemas.microsoft.com/office/drawing/2014/main" id="{FFCB1008-EB6C-C896-CCBA-2E59A0B63579}"/>
              </a:ext>
            </a:extLst>
          </p:cNvPr>
          <p:cNvGrpSpPr/>
          <p:nvPr/>
        </p:nvGrpSpPr>
        <p:grpSpPr>
          <a:xfrm>
            <a:off x="557561" y="3263479"/>
            <a:ext cx="10570654" cy="913210"/>
            <a:chOff x="4728046" y="2026741"/>
            <a:chExt cx="3924598" cy="913210"/>
          </a:xfrm>
        </p:grpSpPr>
        <p:sp>
          <p:nvSpPr>
            <p:cNvPr id="9" name="Text 4"/>
            <p:cNvSpPr/>
            <p:nvPr/>
          </p:nvSpPr>
          <p:spPr>
            <a:xfrm>
              <a:off x="6644878" y="2026741"/>
              <a:ext cx="20077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مثال واقعي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4728046" y="2344564"/>
              <a:ext cx="392459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يُرسل عميد الكلية نشرة إلكترونية شهرية يُعلن فيها عن أسماء أعضاء هيئة التدريس الذين حصلوا على تقييمات متميزة من طلابهم. هذا الاتصال يُعزز الدافعية لدى الجميع ويُشجع على التميّز.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E39F1D39-2AEA-3CE2-07F5-D8D04DE2DE6D}"/>
              </a:ext>
            </a:extLst>
          </p:cNvPr>
          <p:cNvGrpSpPr/>
          <p:nvPr/>
        </p:nvGrpSpPr>
        <p:grpSpPr>
          <a:xfrm>
            <a:off x="1215483" y="5206306"/>
            <a:ext cx="9615937" cy="690565"/>
            <a:chOff x="-968055" y="3191098"/>
            <a:chExt cx="9615937" cy="690565"/>
          </a:xfrm>
        </p:grpSpPr>
        <p:sp>
          <p:nvSpPr>
            <p:cNvPr id="15" name="Shape 6"/>
            <p:cNvSpPr/>
            <p:nvPr/>
          </p:nvSpPr>
          <p:spPr>
            <a:xfrm>
              <a:off x="-968055" y="3191098"/>
              <a:ext cx="9615937" cy="690565"/>
            </a:xfrm>
            <a:prstGeom prst="roundRect">
              <a:avLst>
                <a:gd name="adj" fmla="val 10773"/>
              </a:avLst>
            </a:prstGeom>
            <a:solidFill>
              <a:srgbClr val="C3CFEF"/>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0" descr="preencoded.png"/>
            <p:cNvPicPr>
              <a:picLocks noChangeAspect="1"/>
            </p:cNvPicPr>
            <p:nvPr/>
          </p:nvPicPr>
          <p:blipFill>
            <a:blip r:embed="rId3"/>
            <a:stretch>
              <a:fillRect/>
            </a:stretch>
          </p:blipFill>
          <p:spPr>
            <a:xfrm>
              <a:off x="8368903" y="3370883"/>
              <a:ext cx="155004" cy="123974"/>
            </a:xfrm>
            <a:prstGeom prst="rect">
              <a:avLst/>
            </a:prstGeom>
          </p:spPr>
        </p:pic>
        <p:sp>
          <p:nvSpPr>
            <p:cNvPr id="17" name="Text 7"/>
            <p:cNvSpPr/>
            <p:nvPr/>
          </p:nvSpPr>
          <p:spPr>
            <a:xfrm>
              <a:off x="162892" y="3333676"/>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الفرق: التحفيز يُوجّه نحو المشاعر والدوافع، لا نقل المعلومات أو البت في قرار أو توجيه عمل جماعي.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850610076"/>
      </p:ext>
    </p:extLst>
  </p:cSld>
  <p:clrMapOvr>
    <a:masterClrMapping/>
  </p:clrMapOvr>
  <mc:AlternateContent xmlns:mc="http://schemas.openxmlformats.org/markup-compatibility/2006" xmlns:p14="http://schemas.microsoft.com/office/powerpoint/2010/main">
    <mc:Choice Requires="p14">
      <p:transition p14:dur="10" advTm="91427"/>
    </mc:Choice>
    <mc:Fallback xmlns="">
      <p:transition advTm="9142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4CFDB-5F25-955D-AD31-CC6497C821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5E708-FC0B-7AC0-EC5A-7D84A6C5B766}"/>
              </a:ext>
            </a:extLst>
          </p:cNvPr>
          <p:cNvSpPr/>
          <p:nvPr/>
        </p:nvSpPr>
        <p:spPr>
          <a:xfrm>
            <a:off x="379141" y="1345305"/>
            <a:ext cx="11340791" cy="505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3A1428-1DC7-07EB-9E06-FAD81A452C93}"/>
              </a:ext>
            </a:extLst>
          </p:cNvPr>
          <p:cNvSpPr txBox="1"/>
          <p:nvPr/>
        </p:nvSpPr>
        <p:spPr>
          <a:xfrm>
            <a:off x="4226312" y="413426"/>
            <a:ext cx="4363358" cy="521970"/>
          </a:xfrm>
          <a:prstGeom prst="rect">
            <a:avLst/>
          </a:prstGeom>
          <a:noFill/>
        </p:spPr>
        <p:txBody>
          <a:bodyPr wrap="square" rtlCol="0">
            <a:spAutoFit/>
          </a:bodyPr>
          <a:lstStyle/>
          <a:p>
            <a:pPr algn="ctr"/>
            <a:r>
              <a:rPr lang="ar-EG" sz="2800" b="1">
                <a:latin typeface="Alexandria" charset="0"/>
                <a:cs typeface="Alexandria" charset="0"/>
              </a:rPr>
              <a:t>وظيفة التنسيق</a:t>
            </a:r>
          </a:p>
        </p:txBody>
      </p:sp>
      <p:sp>
        <p:nvSpPr>
          <p:cNvPr id="5" name="Rectangle 4">
            <a:extLst>
              <a:ext uri="{FF2B5EF4-FFF2-40B4-BE49-F238E27FC236}">
                <a16:creationId xmlns:a16="http://schemas.microsoft.com/office/drawing/2014/main" id="{B038C2A3-FF79-5012-B01D-0409F703457F}"/>
              </a:ext>
            </a:extLst>
          </p:cNvPr>
          <p:cNvSpPr/>
          <p:nvPr/>
        </p:nvSpPr>
        <p:spPr>
          <a:xfrm>
            <a:off x="889000" y="4529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F925FD-E19B-1C8D-50E7-A536455C9E53}"/>
              </a:ext>
            </a:extLst>
          </p:cNvPr>
          <p:cNvSpPr txBox="1"/>
          <p:nvPr/>
        </p:nvSpPr>
        <p:spPr>
          <a:xfrm>
            <a:off x="994420" y="644460"/>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9EE561-F2A4-18A1-0539-72D2EAAE98C5}"/>
              </a:ext>
            </a:extLst>
          </p:cNvPr>
          <p:cNvSpPr txBox="1"/>
          <p:nvPr/>
        </p:nvSpPr>
        <p:spPr>
          <a:xfrm>
            <a:off x="1108114" y="96112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74AFDF4E-B4DD-9D9F-15FA-BD6109719F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B2D9E2B8-502E-2ED1-A4C1-0CB73C48EA64}"/>
              </a:ext>
            </a:extLst>
          </p:cNvPr>
          <p:cNvGrpSpPr/>
          <p:nvPr/>
        </p:nvGrpSpPr>
        <p:grpSpPr>
          <a:xfrm>
            <a:off x="472068" y="1803574"/>
            <a:ext cx="10980234" cy="1347267"/>
            <a:chOff x="406822" y="1803574"/>
            <a:chExt cx="4103191" cy="1347267"/>
          </a:xfrm>
        </p:grpSpPr>
        <p:sp>
          <p:nvSpPr>
            <p:cNvPr id="2" name="Shape 1"/>
            <p:cNvSpPr/>
            <p:nvPr/>
          </p:nvSpPr>
          <p:spPr>
            <a:xfrm>
              <a:off x="406822" y="1803574"/>
              <a:ext cx="4103191" cy="1347267"/>
            </a:xfrm>
            <a:prstGeom prst="roundRect">
              <a:avLst>
                <a:gd name="adj" fmla="val 6629"/>
              </a:avLst>
            </a:prstGeom>
            <a:solidFill>
              <a:srgbClr val="3257B8"/>
            </a:solidFill>
            <a:ln/>
          </p:spPr>
          <p:txBody>
            <a:bodyPr/>
            <a:lstStyle/>
            <a:p>
              <a:endParaRPr lang="en-US" sz="1600">
                <a:solidFill>
                  <a:prstClr val="black"/>
                </a:solidFill>
                <a:latin typeface="Alexandria" pitchFamily="2" charset="-78"/>
                <a:cs typeface="Alexandria" pitchFamily="2" charset="-78"/>
              </a:endParaRPr>
            </a:p>
          </p:txBody>
        </p:sp>
        <p:sp>
          <p:nvSpPr>
            <p:cNvPr id="4" name="Text 2"/>
            <p:cNvSpPr/>
            <p:nvPr/>
          </p:nvSpPr>
          <p:spPr>
            <a:xfrm>
              <a:off x="2378273" y="1927547"/>
              <a:ext cx="2007766" cy="193849"/>
            </a:xfrm>
            <a:prstGeom prst="rect">
              <a:avLst/>
            </a:prstGeom>
            <a:noFill/>
            <a:ln/>
          </p:spPr>
          <p:txBody>
            <a:bodyPr wrap="none" lIns="0" tIns="0" rIns="0" bIns="0" rtlCol="0" anchor="t"/>
            <a:lstStyle/>
            <a:p>
              <a:pPr algn="r" rtl="1">
                <a:lnSpc>
                  <a:spcPct val="104000"/>
                </a:lnSpc>
              </a:pPr>
              <a:r>
                <a:rPr lang="ar-SA" altLang="en-US" sz="1600" b="1" dirty="0">
                  <a:solidFill>
                    <a:srgbClr val="FFFFFF"/>
                  </a:solidFill>
                  <a:latin typeface="Alexandria" pitchFamily="2" charset="-78"/>
                  <a:ea typeface="Alexandria Bold" pitchFamily="34" charset="-122"/>
                  <a:cs typeface="Alexandria" pitchFamily="2" charset="-78"/>
                </a:rPr>
                <a:t>التعريف</a:t>
              </a:r>
              <a:endParaRPr lang="ar-SA" sz="1600" dirty="0">
                <a:solidFill>
                  <a:prstClr val="black"/>
                </a:solidFill>
                <a:latin typeface="Alexandria" pitchFamily="2" charset="-78"/>
                <a:cs typeface="Alexandria" pitchFamily="2" charset="-78"/>
              </a:endParaRPr>
            </a:p>
          </p:txBody>
        </p:sp>
        <p:sp>
          <p:nvSpPr>
            <p:cNvPr id="8" name="Text 3"/>
            <p:cNvSpPr/>
            <p:nvPr/>
          </p:nvSpPr>
          <p:spPr>
            <a:xfrm>
              <a:off x="530796" y="2245370"/>
              <a:ext cx="3855244" cy="595387"/>
            </a:xfrm>
            <a:prstGeom prst="rect">
              <a:avLst/>
            </a:prstGeom>
            <a:noFill/>
            <a:ln/>
          </p:spPr>
          <p:txBody>
            <a:bodyPr wrap="square" lIns="0" tIns="0" rIns="0" bIns="0" rtlCol="0" anchor="t">
              <a:noAutofit/>
            </a:bodyPr>
            <a:lstStyle/>
            <a:p>
              <a:pPr algn="just" rtl="1">
                <a:lnSpc>
                  <a:spcPct val="133000"/>
                </a:lnSpc>
              </a:pPr>
              <a:r>
                <a:rPr lang="ar-SA" altLang="en-US" sz="1600" dirty="0">
                  <a:solidFill>
                    <a:srgbClr val="FFFFFF"/>
                  </a:solidFill>
                  <a:latin typeface="Alexandria" pitchFamily="2" charset="-78"/>
                  <a:ea typeface="Alexandria" pitchFamily="34" charset="-122"/>
                  <a:cs typeface="Alexandria" pitchFamily="2" charset="-78"/>
                </a:rPr>
                <a:t>يُتيح الاتصالُ لمختلف الأجزاء داخل </a:t>
              </a:r>
              <a:r>
                <a:rPr lang="ar-SA" altLang="en-US" sz="1600">
                  <a:solidFill>
                    <a:srgbClr val="FFFFFF"/>
                  </a:solidFill>
                  <a:latin typeface="Alexandria" pitchFamily="2" charset="-78"/>
                  <a:ea typeface="Alexandria" pitchFamily="34" charset="-122"/>
                  <a:cs typeface="Alexandria" pitchFamily="2" charset="-78"/>
                </a:rPr>
                <a:t>المؤسسة  </a:t>
              </a:r>
              <a:r>
                <a:rPr lang="ar-EG" altLang="en-US" sz="1600">
                  <a:solidFill>
                    <a:srgbClr val="FFFFFF"/>
                  </a:solidFill>
                  <a:latin typeface="Alexandria" pitchFamily="2" charset="-78"/>
                  <a:ea typeface="Alexandria" pitchFamily="34" charset="-122"/>
                  <a:cs typeface="Alexandria" pitchFamily="2" charset="-78"/>
                </a:rPr>
                <a:t>(</a:t>
              </a:r>
              <a:r>
                <a:rPr lang="ar-SA" altLang="en-US" sz="1600">
                  <a:solidFill>
                    <a:srgbClr val="FFFFFF"/>
                  </a:solidFill>
                  <a:latin typeface="Alexandria" pitchFamily="2" charset="-78"/>
                  <a:ea typeface="Alexandria" pitchFamily="34" charset="-122"/>
                  <a:cs typeface="Alexandria" pitchFamily="2" charset="-78"/>
                </a:rPr>
                <a:t>أقسامها</a:t>
              </a:r>
              <a:r>
                <a:rPr lang="ar-SA" altLang="en-US" sz="1600" dirty="0">
                  <a:solidFill>
                    <a:srgbClr val="FFFFFF"/>
                  </a:solidFill>
                  <a:latin typeface="Alexandria" pitchFamily="2" charset="-78"/>
                  <a:ea typeface="Alexandria" pitchFamily="34" charset="-122"/>
                  <a:cs typeface="Alexandria" pitchFamily="2" charset="-78"/>
                </a:rPr>
                <a:t>، فِرَقها</a:t>
              </a:r>
              <a:r>
                <a:rPr lang="ar-SA" altLang="en-US" sz="1600">
                  <a:solidFill>
                    <a:srgbClr val="FFFFFF"/>
                  </a:solidFill>
                  <a:latin typeface="Alexandria" pitchFamily="2" charset="-78"/>
                  <a:ea typeface="Alexandria" pitchFamily="34" charset="-122"/>
                  <a:cs typeface="Alexandria" pitchFamily="2" charset="-78"/>
                </a:rPr>
                <a:t>، وأفرادها</a:t>
              </a:r>
              <a:r>
                <a:rPr lang="ar-EG" altLang="en-US" sz="1600">
                  <a:solidFill>
                    <a:srgbClr val="FFFFFF"/>
                  </a:solidFill>
                  <a:latin typeface="Alexandria" pitchFamily="2" charset="-78"/>
                  <a:ea typeface="Alexandria" pitchFamily="34" charset="-122"/>
                  <a:cs typeface="Alexandria" pitchFamily="2" charset="-78"/>
                </a:rPr>
                <a:t>) العمل مع</a:t>
              </a:r>
              <a:r>
                <a:rPr lang="ar-SA" altLang="en-US" sz="1600">
                  <a:solidFill>
                    <a:srgbClr val="FFFFFF"/>
                  </a:solidFill>
                  <a:latin typeface="Alexandria" pitchFamily="2" charset="-78"/>
                  <a:ea typeface="Alexandria" pitchFamily="34" charset="-122"/>
                  <a:cs typeface="Alexandria" pitchFamily="2" charset="-78"/>
                </a:rPr>
                <a:t> بعضه</a:t>
              </a:r>
              <a:r>
                <a:rPr lang="ar-EG" altLang="en-US" sz="1600">
                  <a:solidFill>
                    <a:srgbClr val="FFFFFF"/>
                  </a:solidFill>
                  <a:latin typeface="Alexandria" pitchFamily="2" charset="-78"/>
                  <a:ea typeface="Alexandria" pitchFamily="34" charset="-122"/>
                  <a:cs typeface="Alexandria" pitchFamily="2" charset="-78"/>
                </a:rPr>
                <a:t>م</a:t>
              </a:r>
              <a:r>
                <a:rPr lang="ar-SA" altLang="en-US" sz="1600">
                  <a:solidFill>
                    <a:srgbClr val="FFFFFF"/>
                  </a:solidFill>
                  <a:latin typeface="Alexandria" pitchFamily="2" charset="-78"/>
                  <a:ea typeface="Alexandria" pitchFamily="34" charset="-122"/>
                  <a:cs typeface="Alexandria" pitchFamily="2" charset="-78"/>
                </a:rPr>
                <a:t> </a:t>
              </a:r>
              <a:r>
                <a:rPr lang="ar-EG" altLang="en-US" sz="1600">
                  <a:solidFill>
                    <a:srgbClr val="FFFFFF"/>
                  </a:solidFill>
                  <a:latin typeface="Alexandria" pitchFamily="2" charset="-78"/>
                  <a:ea typeface="Alexandria" pitchFamily="34" charset="-122"/>
                  <a:cs typeface="Alexandria" pitchFamily="2" charset="-78"/>
                </a:rPr>
                <a:t>ال</a:t>
              </a:r>
              <a:r>
                <a:rPr lang="ar-SA" altLang="en-US" sz="1600">
                  <a:solidFill>
                    <a:srgbClr val="FFFFFF"/>
                  </a:solidFill>
                  <a:latin typeface="Alexandria" pitchFamily="2" charset="-78"/>
                  <a:ea typeface="Alexandria" pitchFamily="34" charset="-122"/>
                  <a:cs typeface="Alexandria" pitchFamily="2" charset="-78"/>
                </a:rPr>
                <a:t>بعض </a:t>
              </a:r>
              <a:r>
                <a:rPr lang="ar-SA" altLang="en-US" sz="1600" dirty="0">
                  <a:solidFill>
                    <a:srgbClr val="FFFFFF"/>
                  </a:solidFill>
                  <a:latin typeface="Alexandria" pitchFamily="2" charset="-78"/>
                  <a:ea typeface="Alexandria" pitchFamily="34" charset="-122"/>
                  <a:cs typeface="Alexandria" pitchFamily="2" charset="-78"/>
                </a:rPr>
                <a:t>بانسجام دون تضارب أو ازدواجية في الجهود.</a:t>
              </a:r>
              <a:endParaRPr lang="ar-SA" sz="1600" dirty="0">
                <a:solidFill>
                  <a:prstClr val="black"/>
                </a:solidFill>
                <a:latin typeface="Alexandria" pitchFamily="2" charset="-78"/>
                <a:cs typeface="Alexandria" pitchFamily="2" charset="-78"/>
              </a:endParaRPr>
            </a:p>
          </p:txBody>
        </p:sp>
      </p:grpSp>
      <p:grpSp>
        <p:nvGrpSpPr>
          <p:cNvPr id="12" name="Group 11">
            <a:extLst>
              <a:ext uri="{FF2B5EF4-FFF2-40B4-BE49-F238E27FC236}">
                <a16:creationId xmlns:a16="http://schemas.microsoft.com/office/drawing/2014/main" id="{D203A548-6EB7-F670-7307-1AD777012543}"/>
              </a:ext>
            </a:extLst>
          </p:cNvPr>
          <p:cNvGrpSpPr/>
          <p:nvPr/>
        </p:nvGrpSpPr>
        <p:grpSpPr>
          <a:xfrm>
            <a:off x="889000" y="3360445"/>
            <a:ext cx="10231544" cy="1111672"/>
            <a:chOff x="4728046" y="1927547"/>
            <a:chExt cx="3924598" cy="1111672"/>
          </a:xfrm>
        </p:grpSpPr>
        <p:sp>
          <p:nvSpPr>
            <p:cNvPr id="9" name="Text 4"/>
            <p:cNvSpPr/>
            <p:nvPr/>
          </p:nvSpPr>
          <p:spPr>
            <a:xfrm>
              <a:off x="6644878" y="1927547"/>
              <a:ext cx="2007766" cy="193849"/>
            </a:xfrm>
            <a:prstGeom prst="rect">
              <a:avLst/>
            </a:prstGeom>
            <a:noFill/>
            <a:ln/>
          </p:spPr>
          <p:txBody>
            <a:bodyPr wrap="none" lIns="0" tIns="0" rIns="0" bIns="0" rtlCol="0" anchor="t"/>
            <a:lstStyle/>
            <a:p>
              <a:pPr algn="just" rtl="1">
                <a:lnSpc>
                  <a:spcPct val="104000"/>
                </a:lnSpc>
              </a:pPr>
              <a:r>
                <a:rPr lang="ar-SA" altLang="en-US" sz="1600" b="1" dirty="0">
                  <a:solidFill>
                    <a:srgbClr val="3257B8"/>
                  </a:solidFill>
                  <a:latin typeface="Alexandria" pitchFamily="2" charset="-78"/>
                  <a:ea typeface="Alexandria Bold" pitchFamily="34" charset="-122"/>
                  <a:cs typeface="Alexandria" pitchFamily="2" charset="-78"/>
                </a:rPr>
                <a:t>مثال واقعي</a:t>
              </a:r>
              <a:endParaRPr lang="ar-SA" sz="1600" dirty="0">
                <a:solidFill>
                  <a:prstClr val="black"/>
                </a:solidFill>
                <a:latin typeface="Alexandria" pitchFamily="2" charset="-78"/>
                <a:cs typeface="Alexandria" pitchFamily="2" charset="-78"/>
              </a:endParaRPr>
            </a:p>
          </p:txBody>
        </p:sp>
        <p:sp>
          <p:nvSpPr>
            <p:cNvPr id="13" name="Text 5"/>
            <p:cNvSpPr/>
            <p:nvPr/>
          </p:nvSpPr>
          <p:spPr>
            <a:xfrm>
              <a:off x="4728046" y="2245370"/>
              <a:ext cx="3924598" cy="793849"/>
            </a:xfrm>
            <a:prstGeom prst="rect">
              <a:avLst/>
            </a:prstGeom>
            <a:noFill/>
            <a:ln/>
          </p:spPr>
          <p:txBody>
            <a:bodyPr wrap="square" lIns="0" tIns="0" rIns="0" bIns="0" rtlCol="0" anchor="t">
              <a:noAutofit/>
            </a:bodyPr>
            <a:lstStyle/>
            <a:p>
              <a:pPr algn="just" rtl="1">
                <a:lnSpc>
                  <a:spcPct val="133000"/>
                </a:lnSpc>
              </a:pPr>
              <a:r>
                <a:rPr lang="ar-SA" altLang="en-US" sz="1600" dirty="0">
                  <a:solidFill>
                    <a:srgbClr val="15213F"/>
                  </a:solidFill>
                  <a:latin typeface="Alexandria" pitchFamily="2" charset="-78"/>
                  <a:ea typeface="Alexandria" pitchFamily="34" charset="-122"/>
                  <a:cs typeface="Alexandria" pitchFamily="2" charset="-78"/>
                </a:rPr>
                <a:t>في مشروع بناء كلية جديدة، يتنسّق قسم الهندسة مع الإدارة المالية ومع مكتب التخطيط الجامعي عبر اجتماعات أسبوعية وتقارير تقدم مشتركة، مما يضمن تنفيذ المشروع دون تعارض في الجداول أو الميزانيات.</a:t>
              </a:r>
              <a:endParaRPr lang="ar-SA" sz="1600" dirty="0">
                <a:solidFill>
                  <a:prstClr val="black"/>
                </a:solidFill>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FBE1FD1A-286E-60DD-0437-2BEF936DE80F}"/>
              </a:ext>
            </a:extLst>
          </p:cNvPr>
          <p:cNvGrpSpPr/>
          <p:nvPr/>
        </p:nvGrpSpPr>
        <p:grpSpPr>
          <a:xfrm>
            <a:off x="992271" y="5056956"/>
            <a:ext cx="10231543" cy="793849"/>
            <a:chOff x="-1583661" y="3290367"/>
            <a:chExt cx="10231543" cy="793849"/>
          </a:xfrm>
        </p:grpSpPr>
        <p:sp>
          <p:nvSpPr>
            <p:cNvPr id="15" name="Shape 6"/>
            <p:cNvSpPr/>
            <p:nvPr/>
          </p:nvSpPr>
          <p:spPr>
            <a:xfrm>
              <a:off x="-1583661" y="3290367"/>
              <a:ext cx="10231543" cy="793849"/>
            </a:xfrm>
            <a:prstGeom prst="roundRect">
              <a:avLst>
                <a:gd name="adj" fmla="val 10773"/>
              </a:avLst>
            </a:prstGeom>
            <a:solidFill>
              <a:srgbClr val="C3CFEF"/>
            </a:solidFill>
            <a:ln/>
          </p:spPr>
          <p:txBody>
            <a:bodyPr/>
            <a:lstStyle/>
            <a:p>
              <a:pPr algn="just"/>
              <a:endParaRPr lang="en-US" sz="1600">
                <a:solidFill>
                  <a:prstClr val="black"/>
                </a:solidFill>
                <a:latin typeface="Alexandria" pitchFamily="2" charset="-78"/>
                <a:cs typeface="Alexandria" pitchFamily="2" charset="-78"/>
              </a:endParaRPr>
            </a:p>
          </p:txBody>
        </p:sp>
        <p:pic>
          <p:nvPicPr>
            <p:cNvPr id="16" name="Image 0" descr="preencoded.png"/>
            <p:cNvPicPr>
              <a:picLocks noChangeAspect="1"/>
            </p:cNvPicPr>
            <p:nvPr/>
          </p:nvPicPr>
          <p:blipFill>
            <a:blip r:embed="rId3"/>
            <a:stretch>
              <a:fillRect/>
            </a:stretch>
          </p:blipFill>
          <p:spPr>
            <a:xfrm>
              <a:off x="8368903" y="3470151"/>
              <a:ext cx="155004" cy="123974"/>
            </a:xfrm>
            <a:prstGeom prst="rect">
              <a:avLst/>
            </a:prstGeom>
          </p:spPr>
        </p:pic>
        <p:sp>
          <p:nvSpPr>
            <p:cNvPr id="17" name="Text 7"/>
            <p:cNvSpPr/>
            <p:nvPr/>
          </p:nvSpPr>
          <p:spPr>
            <a:xfrm>
              <a:off x="162892" y="3432944"/>
              <a:ext cx="8082037" cy="198462"/>
            </a:xfrm>
            <a:prstGeom prst="rect">
              <a:avLst/>
            </a:prstGeom>
            <a:noFill/>
            <a:ln/>
          </p:spPr>
          <p:txBody>
            <a:bodyPr wrap="none" lIns="0" tIns="0" rIns="0" bIns="0" rtlCol="0" anchor="t"/>
            <a:lstStyle/>
            <a:p>
              <a:pPr algn="just" rtl="1">
                <a:lnSpc>
                  <a:spcPct val="133000"/>
                </a:lnSpc>
              </a:pPr>
              <a:r>
                <a:rPr lang="ar-SA" altLang="en-US" sz="1600" dirty="0">
                  <a:solidFill>
                    <a:srgbClr val="000000"/>
                  </a:solidFill>
                  <a:latin typeface="Alexandria" pitchFamily="2" charset="-78"/>
                  <a:ea typeface="Alexandria" pitchFamily="34" charset="-122"/>
                  <a:cs typeface="Alexandria" pitchFamily="2" charset="-78"/>
                </a:rPr>
                <a:t>الفرق: التنسيق أوسع من تبادل المعلومات ومن اتخاذ القرار؛ هو يُلاحق التناغم الكلي بين العمليات المتوازية.</a:t>
              </a:r>
              <a:endParaRPr lang="ar-SA"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1878619138"/>
      </p:ext>
    </p:extLst>
  </p:cSld>
  <p:clrMapOvr>
    <a:masterClrMapping/>
  </p:clrMapOvr>
  <mc:AlternateContent xmlns:mc="http://schemas.openxmlformats.org/markup-compatibility/2006" xmlns:p14="http://schemas.microsoft.com/office/powerpoint/2010/main">
    <mc:Choice Requires="p14">
      <p:transition p14:dur="10" advTm="60509"/>
    </mc:Choice>
    <mc:Fallback xmlns="">
      <p:transition advTm="6050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3E38C-60E0-A9D6-7ED3-CFA63690275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D91C99E-7576-D838-BF59-ED5DB353209B}"/>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EAE6278-ECAA-9195-CB19-AD13D7759314}"/>
              </a:ext>
            </a:extLst>
          </p:cNvPr>
          <p:cNvSpPr/>
          <p:nvPr/>
        </p:nvSpPr>
        <p:spPr>
          <a:xfrm>
            <a:off x="434898" y="1285191"/>
            <a:ext cx="10091914"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E5D5A0-7E6B-43D0-50C0-BA1EFC3D2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59F227-1C36-D0FD-DB77-F867A2607A69}"/>
              </a:ext>
            </a:extLst>
          </p:cNvPr>
          <p:cNvSpPr txBox="1"/>
          <p:nvPr/>
        </p:nvSpPr>
        <p:spPr>
          <a:xfrm>
            <a:off x="1700561" y="537651"/>
            <a:ext cx="6255834" cy="455253"/>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1" i="0" u="none" strike="noStrike" kern="120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حلّل هذا الموقف الاتصالي</a:t>
            </a:r>
            <a:endParaRPr kumimoji="0" lang="ar-SA"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10" name="Group 9">
            <a:extLst>
              <a:ext uri="{FF2B5EF4-FFF2-40B4-BE49-F238E27FC236}">
                <a16:creationId xmlns:a16="http://schemas.microsoft.com/office/drawing/2014/main" id="{8D58143E-F272-E450-247D-9CCE78897C53}"/>
              </a:ext>
            </a:extLst>
          </p:cNvPr>
          <p:cNvGrpSpPr/>
          <p:nvPr/>
        </p:nvGrpSpPr>
        <p:grpSpPr>
          <a:xfrm>
            <a:off x="9157648" y="266832"/>
            <a:ext cx="2484618" cy="519840"/>
            <a:chOff x="7598346" y="1097087"/>
            <a:chExt cx="1049536" cy="233214"/>
          </a:xfrm>
        </p:grpSpPr>
        <p:sp>
          <p:nvSpPr>
            <p:cNvPr id="4" name="Shape 0"/>
            <p:cNvSpPr/>
            <p:nvPr/>
          </p:nvSpPr>
          <p:spPr>
            <a:xfrm>
              <a:off x="7598346" y="1097087"/>
              <a:ext cx="1049536" cy="233214"/>
            </a:xfrm>
            <a:prstGeom prst="roundRect">
              <a:avLst>
                <a:gd name="adj" fmla="val 17872"/>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6" name="Text 1"/>
            <p:cNvSpPr/>
            <p:nvPr/>
          </p:nvSpPr>
          <p:spPr>
            <a:xfrm>
              <a:off x="7747838" y="1134294"/>
              <a:ext cx="825630" cy="196007"/>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نشاط تطبيقي شامل</a:t>
              </a:r>
              <a:endParaRPr kumimoji="0" lang="ar-SA" sz="1600" b="0" i="0" u="none" strike="noStrike" kern="0" cap="none" spc="0" normalizeH="0" baseline="0" noProof="0" dirty="0">
                <a:ln>
                  <a:noFill/>
                </a:ln>
                <a:solidFill>
                  <a:prstClr val="black"/>
                </a:solidFill>
                <a:effectLst/>
                <a:uLnTx/>
                <a:uFillTx/>
              </a:endParaRPr>
            </a:p>
          </p:txBody>
        </p:sp>
      </p:grpSp>
      <p:grpSp>
        <p:nvGrpSpPr>
          <p:cNvPr id="11" name="Group 10">
            <a:extLst>
              <a:ext uri="{FF2B5EF4-FFF2-40B4-BE49-F238E27FC236}">
                <a16:creationId xmlns:a16="http://schemas.microsoft.com/office/drawing/2014/main" id="{374D5D4B-EC7C-9328-C287-610C97FC02B9}"/>
              </a:ext>
            </a:extLst>
          </p:cNvPr>
          <p:cNvGrpSpPr/>
          <p:nvPr/>
        </p:nvGrpSpPr>
        <p:grpSpPr>
          <a:xfrm>
            <a:off x="635620" y="1695363"/>
            <a:ext cx="9536261" cy="4812870"/>
            <a:chOff x="496119" y="1953444"/>
            <a:chExt cx="8151763" cy="2092970"/>
          </a:xfrm>
        </p:grpSpPr>
        <p:sp>
          <p:nvSpPr>
            <p:cNvPr id="7" name="Shape 3"/>
            <p:cNvSpPr/>
            <p:nvPr/>
          </p:nvSpPr>
          <p:spPr>
            <a:xfrm>
              <a:off x="496119" y="1953444"/>
              <a:ext cx="8151763" cy="682079"/>
            </a:xfrm>
            <a:prstGeom prst="roundRect">
              <a:avLst>
                <a:gd name="adj" fmla="val 7638"/>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8" name="Image 0" descr="preencoded.png"/>
            <p:cNvPicPr>
              <a:picLocks noChangeAspect="1"/>
            </p:cNvPicPr>
            <p:nvPr/>
          </p:nvPicPr>
          <p:blipFill>
            <a:blip r:embed="rId3"/>
            <a:stretch>
              <a:fillRect/>
            </a:stretch>
          </p:blipFill>
          <p:spPr>
            <a:xfrm>
              <a:off x="8368903" y="2133228"/>
              <a:ext cx="155004" cy="123974"/>
            </a:xfrm>
            <a:prstGeom prst="rect">
              <a:avLst/>
            </a:prstGeom>
          </p:spPr>
        </p:pic>
        <p:sp>
          <p:nvSpPr>
            <p:cNvPr id="9" name="Text 4"/>
            <p:cNvSpPr/>
            <p:nvPr/>
          </p:nvSpPr>
          <p:spPr>
            <a:xfrm>
              <a:off x="620092" y="2096021"/>
              <a:ext cx="7624837"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 </a:t>
              </a: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الهدف:</a:t>
              </a: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 تحديد عناصر الاتصال ومكوّناته ووظيفته في </a:t>
              </a: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موقف متكامل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496119" y="2775049"/>
              <a:ext cx="7965728"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انعقد اجتماع في شركة للخدمات اللوجستية. طلب المدير العام من رؤساء الأقسام تقديم تقارير أداء أسبوعية لتحديد سبب تأخر الشحنات. في الاجتماع، تحدث رئيس قسم المستودعات عن نقص المعدات، فقرّر المدير الاستعجال بالشراء وطلب تنسيق مباشر بين المستودعات والمبيعات. ختم الاجتماع بإشادة علنية بجهود فريق التوصيل رغم الظروف الصعبة.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6"/>
            <p:cNvSpPr/>
            <p:nvPr/>
          </p:nvSpPr>
          <p:spPr>
            <a:xfrm>
              <a:off x="496119" y="3509963"/>
              <a:ext cx="8151763" cy="536451"/>
            </a:xfrm>
            <a:prstGeom prst="rect">
              <a:avLst/>
            </a:prstGeom>
            <a:noFill/>
            <a:ln/>
          </p:spPr>
          <p:txBody>
            <a:bodyPr wrap="squar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المطلوب:</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1. حدّد عناصر الاتصال في هذا الموقف. 2. حدّد مكوّن الاتصال التنظيمي الأبرز. 3. حدّد الوظيفة (أو الوظائف) التي أدّاها هذا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668443065"/>
      </p:ext>
    </p:extLst>
  </p:cSld>
  <p:clrMapOvr>
    <a:masterClrMapping/>
  </p:clrMapOvr>
  <mc:AlternateContent xmlns:mc="http://schemas.openxmlformats.org/markup-compatibility/2006" xmlns:p14="http://schemas.microsoft.com/office/powerpoint/2010/main">
    <mc:Choice Requires="p14">
      <p:transition spd="slow" p14:dur="2000" advTm="31675"/>
    </mc:Choice>
    <mc:Fallback xmlns="">
      <p:transition spd="slow" advTm="3167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F0FB3-16EA-BBB2-4A7C-8D68228919C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FC06CFF-03F1-4260-685B-051D79C38FA3}"/>
              </a:ext>
            </a:extLst>
          </p:cNvPr>
          <p:cNvSpPr/>
          <p:nvPr/>
        </p:nvSpPr>
        <p:spPr>
          <a:xfrm>
            <a:off x="8607914" y="952845"/>
            <a:ext cx="3584086" cy="56709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E5D3F4-56C3-26F8-CD5E-7524E48CBBEA}"/>
              </a:ext>
            </a:extLst>
          </p:cNvPr>
          <p:cNvSpPr/>
          <p:nvPr/>
        </p:nvSpPr>
        <p:spPr>
          <a:xfrm>
            <a:off x="424190" y="1237220"/>
            <a:ext cx="10694019" cy="5102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E787B66-C6AA-F6F5-68B7-8764DA47A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730A5258-A45C-DC5B-7550-370DDEEEE83D}"/>
              </a:ext>
            </a:extLst>
          </p:cNvPr>
          <p:cNvGrpSpPr/>
          <p:nvPr/>
        </p:nvGrpSpPr>
        <p:grpSpPr>
          <a:xfrm>
            <a:off x="677479" y="1237220"/>
            <a:ext cx="10187439" cy="4990594"/>
            <a:chOff x="286866" y="998413"/>
            <a:chExt cx="8361016" cy="2941281"/>
          </a:xfrm>
        </p:grpSpPr>
        <p:sp>
          <p:nvSpPr>
            <p:cNvPr id="2" name="Shape 0"/>
            <p:cNvSpPr/>
            <p:nvPr/>
          </p:nvSpPr>
          <p:spPr>
            <a:xfrm>
              <a:off x="6968579" y="998413"/>
              <a:ext cx="1679303" cy="217885"/>
            </a:xfrm>
            <a:prstGeom prst="roundRect">
              <a:avLst>
                <a:gd name="adj" fmla="val 17171"/>
              </a:avLst>
            </a:prstGeom>
            <a:noFill/>
            <a:ln w="4763">
              <a:solidFill>
                <a:srgbClr val="3257B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3" name="Text 1"/>
            <p:cNvSpPr/>
            <p:nvPr/>
          </p:nvSpPr>
          <p:spPr>
            <a:xfrm>
              <a:off x="7349058" y="1040383"/>
              <a:ext cx="1219646" cy="15880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الإجابة النموذجية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 2"/>
            <p:cNvSpPr/>
            <p:nvPr/>
          </p:nvSpPr>
          <p:spPr>
            <a:xfrm>
              <a:off x="3349600" y="1290712"/>
              <a:ext cx="5298281"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تحليل الموقف — النموذج الكامل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Shape 3"/>
            <p:cNvSpPr/>
            <p:nvPr/>
          </p:nvSpPr>
          <p:spPr>
            <a:xfrm>
              <a:off x="6013326" y="1621115"/>
              <a:ext cx="2634555" cy="1761229"/>
            </a:xfrm>
            <a:prstGeom prst="roundRect">
              <a:avLst>
                <a:gd name="adj" fmla="val 343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7" name="Text 4"/>
            <p:cNvSpPr/>
            <p:nvPr/>
          </p:nvSpPr>
          <p:spPr>
            <a:xfrm>
              <a:off x="6958693" y="1720861"/>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العناصر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6146824" y="1935465"/>
              <a:ext cx="2377083" cy="99231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المرسل: المدير العام ورؤساء الأقسام. المستقبل: الحضور في الاجتماع. الرسالة: التقارير والقرارات. القناة: اجتماع وجاهي. التغذية: ردود رؤساء الأقسام. التشويش: لا يوجد واضح. السياق: أزمة تأخر الشحنات.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6"/>
            <p:cNvSpPr/>
            <p:nvPr/>
          </p:nvSpPr>
          <p:spPr>
            <a:xfrm>
              <a:off x="3254722" y="1621114"/>
              <a:ext cx="2634630" cy="1761229"/>
            </a:xfrm>
            <a:prstGeom prst="roundRect">
              <a:avLst>
                <a:gd name="adj" fmla="val 343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0" name="Text 7"/>
            <p:cNvSpPr/>
            <p:nvPr/>
          </p:nvSpPr>
          <p:spPr>
            <a:xfrm>
              <a:off x="4211690" y="17665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المكوّن الأبرز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8"/>
            <p:cNvSpPr/>
            <p:nvPr/>
          </p:nvSpPr>
          <p:spPr>
            <a:xfrm>
              <a:off x="3383459" y="2033736"/>
              <a:ext cx="2377157"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الهيكل التنظيمي: الاجتماع يتبع مسار رسمي من القمة للأقسام، والأفراد يؤدّون مهامًا محددة.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9"/>
            <p:cNvSpPr/>
            <p:nvPr/>
          </p:nvSpPr>
          <p:spPr>
            <a:xfrm>
              <a:off x="496193" y="1587382"/>
              <a:ext cx="2634555" cy="1794962"/>
            </a:xfrm>
            <a:prstGeom prst="roundRect">
              <a:avLst>
                <a:gd name="adj" fmla="val 343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10"/>
            <p:cNvSpPr/>
            <p:nvPr/>
          </p:nvSpPr>
          <p:spPr>
            <a:xfrm>
              <a:off x="1421802" y="1766513"/>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الوظائف الأربع معًا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11"/>
            <p:cNvSpPr/>
            <p:nvPr/>
          </p:nvSpPr>
          <p:spPr>
            <a:xfrm>
              <a:off x="624929" y="2099887"/>
              <a:ext cx="2377083" cy="75679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تبادل المعلومات: تقارير الأداء. اتخاذ القرار: شراء المعدات. التنسيق: ربط المستودعات بالمبيعات. التحفيز: الإشادة بفريق التوصيل.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12"/>
            <p:cNvSpPr/>
            <p:nvPr/>
          </p:nvSpPr>
          <p:spPr>
            <a:xfrm>
              <a:off x="496118" y="3456077"/>
              <a:ext cx="8151763" cy="483617"/>
            </a:xfrm>
            <a:prstGeom prst="roundRect">
              <a:avLst>
                <a:gd name="adj" fmla="val 10773"/>
              </a:avLst>
            </a:prstGeom>
            <a:solidFill>
              <a:srgbClr val="B6FC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0" descr="preencoded.png"/>
            <p:cNvPicPr>
              <a:picLocks noChangeAspect="1"/>
            </p:cNvPicPr>
            <p:nvPr/>
          </p:nvPicPr>
          <p:blipFill>
            <a:blip r:embed="rId3"/>
            <a:stretch>
              <a:fillRect/>
            </a:stretch>
          </p:blipFill>
          <p:spPr>
            <a:xfrm>
              <a:off x="8368903" y="3701653"/>
              <a:ext cx="155004" cy="123974"/>
            </a:xfrm>
            <a:prstGeom prst="rect">
              <a:avLst/>
            </a:prstGeom>
          </p:spPr>
        </p:pic>
        <p:sp>
          <p:nvSpPr>
            <p:cNvPr id="18" name="Text 13"/>
            <p:cNvSpPr/>
            <p:nvPr/>
          </p:nvSpPr>
          <p:spPr>
            <a:xfrm>
              <a:off x="286866" y="3479634"/>
              <a:ext cx="8082037" cy="19846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الاستنتاج</a:t>
              </a: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 </a:t>
              </a:r>
              <a:endParaRPr kumimoji="0" lang="en-US"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موقف </a:t>
              </a: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واحد يمكن أن يُنجز الوظائف الأربع في آنٍ واحد، وهذا ما يُميّز الاجتماع الاستراتيجي </a:t>
              </a: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عن غيره.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3124102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2B7FC-6418-A8F5-601D-3B81BB51BD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83791-ECDA-2A5E-CC1E-F30AAF4B11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3" name="TextBox 2">
            <a:extLst>
              <a:ext uri="{FF2B5EF4-FFF2-40B4-BE49-F238E27FC236}">
                <a16:creationId xmlns:a16="http://schemas.microsoft.com/office/drawing/2014/main" id="{A89154A1-2A2E-6DB1-C928-90C173C6996C}"/>
              </a:ext>
            </a:extLst>
          </p:cNvPr>
          <p:cNvSpPr txBox="1"/>
          <p:nvPr/>
        </p:nvSpPr>
        <p:spPr>
          <a:xfrm>
            <a:off x="3267308" y="925551"/>
            <a:ext cx="57317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الخاتمة</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A16124F2-4082-652A-B491-9D1F0ADA5A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5530190-F758-3F2A-35FA-EE9D85380879}"/>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52710A2-90B4-0E39-67FB-3010C71EBC00}"/>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CE7D594D-2A07-8499-56FC-B20E709F69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E37478AA-335E-1DF1-40A7-8D6CCDF58185}"/>
              </a:ext>
            </a:extLst>
          </p:cNvPr>
          <p:cNvGrpSpPr/>
          <p:nvPr/>
        </p:nvGrpSpPr>
        <p:grpSpPr>
          <a:xfrm>
            <a:off x="1025913" y="2380022"/>
            <a:ext cx="9805508" cy="2322860"/>
            <a:chOff x="3810446" y="1267570"/>
            <a:chExt cx="2417936" cy="2097956"/>
          </a:xfrm>
        </p:grpSpPr>
        <p:sp>
          <p:nvSpPr>
            <p:cNvPr id="2" name="Shape 1"/>
            <p:cNvSpPr/>
            <p:nvPr/>
          </p:nvSpPr>
          <p:spPr>
            <a:xfrm>
              <a:off x="3810446" y="1267570"/>
              <a:ext cx="2417936" cy="2097956"/>
            </a:xfrm>
            <a:prstGeom prst="roundRect">
              <a:avLst>
                <a:gd name="adj" fmla="val 3463"/>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4201344" y="1376586"/>
              <a:ext cx="1910804" cy="181645"/>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أبرز ما تعلّمناه اليوم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3926681" y="1667247"/>
              <a:ext cx="2185467" cy="1556147"/>
            </a:xfrm>
            <a:prstGeom prst="rect">
              <a:avLst/>
            </a:prstGeom>
            <a:noFill/>
            <a:ln/>
          </p:spPr>
          <p:txBody>
            <a:bodyPr wrap="square" lIns="0" tIns="0" rIns="0" bIns="0" rtlCol="0" anchor="t">
              <a:normAutofit/>
            </a:bodyPr>
            <a:lstStyle/>
            <a:p>
              <a:pPr marL="342900" marR="0" lvl="0" indent="-342900" algn="r" defTabSz="914400" rtl="1" eaLnBrk="1" fontAlgn="auto" latinLnBrk="0" hangingPunct="1">
                <a:lnSpc>
                  <a:spcPct val="129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عملية الاتصال دورة متكاملة: إرسال → قناة → استقبال → تغذية 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29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سبعة عناصر أساسية تُحدد نجاح أو فشل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29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أربعة مكوّنات تُشكّل البنية التحتية للاتصال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342900" marR="0" lvl="0" indent="-342900" algn="r" defTabSz="914400" rtl="1" eaLnBrk="1" fontAlgn="auto" latinLnBrk="0" hangingPunct="1">
                <a:lnSpc>
                  <a:spcPct val="129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أربع وظائف: تبادل المعلومات، القرار، التنسيق، التحفيز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967495549"/>
      </p:ext>
    </p:extLst>
  </p:cSld>
  <p:clrMapOvr>
    <a:masterClrMapping/>
  </p:clrMapOvr>
  <mc:AlternateContent xmlns:mc="http://schemas.openxmlformats.org/markup-compatibility/2006" xmlns:p14="http://schemas.microsoft.com/office/powerpoint/2010/main">
    <mc:Choice Requires="p14">
      <p:transition p14:dur="10" advTm="74744"/>
    </mc:Choice>
    <mc:Fallback xmlns="">
      <p:transition advTm="7474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05F8E-B6F4-DEBD-582B-84D6F6E6DC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4F262A-94D7-1044-19AB-80EC9EDC97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77A959D-AB36-2655-57FE-041EFA0E6146}"/>
              </a:ext>
            </a:extLst>
          </p:cNvPr>
          <p:cNvSpPr txBox="1"/>
          <p:nvPr/>
        </p:nvSpPr>
        <p:spPr>
          <a:xfrm>
            <a:off x="3267308" y="925551"/>
            <a:ext cx="57317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قائمة المراجع العربية</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5354A8DA-5638-3C8C-D020-7F5A63634F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6E177A1-0D24-82C5-D08B-E4D46DBF23A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15399DF-EFD8-8515-874F-F50B58860A2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CB69CCCB-23E3-6D02-0D4F-17C49FB68514}"/>
              </a:ext>
            </a:extLst>
          </p:cNvPr>
          <p:cNvSpPr txBox="1"/>
          <p:nvPr/>
        </p:nvSpPr>
        <p:spPr>
          <a:xfrm>
            <a:off x="753140" y="2593428"/>
            <a:ext cx="10541000" cy="2554545"/>
          </a:xfrm>
          <a:prstGeom prst="rect">
            <a:avLst/>
          </a:prstGeom>
          <a:noFill/>
        </p:spPr>
        <p:txBody>
          <a:bodyPr wrap="square" rtlCol="0">
            <a:spAutoFit/>
          </a:bodyPr>
          <a:lstStyle/>
          <a:p>
            <a:pPr marL="285750" indent="-285750" algn="just" rtl="1">
              <a:buFont typeface="Wingdings" panose="05000000000000000000" pitchFamily="2" charset="2"/>
              <a:buChar char="q"/>
            </a:pPr>
            <a:r>
              <a:rPr lang="en-US" sz="1600">
                <a:latin typeface="Alexandria" pitchFamily="2" charset="-78"/>
                <a:cs typeface="Alexandria" pitchFamily="2" charset="-78"/>
              </a:rPr>
              <a:t>أبو السعيد، أ. ا.، وعابد، ز. (2016). </a:t>
            </a:r>
            <a:r>
              <a:rPr lang="en-US" sz="1600" i="1">
                <a:latin typeface="Alexandria" pitchFamily="2" charset="-78"/>
                <a:cs typeface="Alexandria" pitchFamily="2" charset="-78"/>
              </a:rPr>
              <a:t>مهارات الاتصال وفن التعامل مع الآخرين</a:t>
            </a:r>
            <a:r>
              <a:rPr lang="en-US" sz="1600">
                <a:latin typeface="Alexandria" pitchFamily="2" charset="-78"/>
                <a:cs typeface="Alexandria" pitchFamily="2" charset="-78"/>
              </a:rPr>
              <a:t>. دار اليازوري العلمية للنشر والتوزيع.</a:t>
            </a:r>
            <a:br>
              <a:rPr lang="en-US" sz="1600">
                <a:latin typeface="Alexandria" pitchFamily="2" charset="-78"/>
                <a:cs typeface="Alexandria" pitchFamily="2" charset="-78"/>
              </a:rPr>
            </a:br>
            <a:r>
              <a:rPr lang="en-US" sz="1600">
                <a:latin typeface="Alexandria" pitchFamily="2" charset="-78"/>
                <a:cs typeface="Alexandria" pitchFamily="2" charset="-78"/>
                <a:hlinkClick r:id="rId2"/>
              </a:rPr>
              <a:t>https://books.google.com/books?id=JE9ADwAAQBAJ</a:t>
            </a:r>
            <a:endParaRPr lang="en-US" sz="1600">
              <a:latin typeface="Alexandria" pitchFamily="2" charset="-78"/>
              <a:cs typeface="Alexandria" pitchFamily="2" charset="-78"/>
            </a:endParaRPr>
          </a:p>
          <a:p>
            <a:pPr marL="285750" indent="-285750" algn="just" rtl="1">
              <a:buFont typeface="Wingdings" panose="05000000000000000000" pitchFamily="2" charset="2"/>
              <a:buChar char="q"/>
            </a:pPr>
            <a:r>
              <a:rPr lang="en-US" sz="1600">
                <a:latin typeface="Alexandria" pitchFamily="2" charset="-78"/>
                <a:cs typeface="Alexandria" pitchFamily="2" charset="-78"/>
              </a:rPr>
              <a:t>الأمين، م. ا. (2016). </a:t>
            </a:r>
            <a:r>
              <a:rPr lang="en-US" sz="1600" i="1">
                <a:latin typeface="Alexandria" pitchFamily="2" charset="-78"/>
                <a:cs typeface="Alexandria" pitchFamily="2" charset="-78"/>
              </a:rPr>
              <a:t>الاتصال التنظيمي</a:t>
            </a:r>
            <a:r>
              <a:rPr lang="en-US" sz="1600">
                <a:latin typeface="Alexandria" pitchFamily="2" charset="-78"/>
                <a:cs typeface="Alexandria" pitchFamily="2" charset="-78"/>
              </a:rPr>
              <a:t>. المنهل للنشر الإلكتروني.</a:t>
            </a:r>
            <a:br>
              <a:rPr lang="en-US" sz="1600">
                <a:latin typeface="Alexandria" pitchFamily="2" charset="-78"/>
                <a:cs typeface="Alexandria" pitchFamily="2" charset="-78"/>
              </a:rPr>
            </a:br>
            <a:r>
              <a:rPr lang="en-US" sz="1600">
                <a:latin typeface="Alexandria" pitchFamily="2" charset="-78"/>
                <a:cs typeface="Alexandria" pitchFamily="2" charset="-78"/>
                <a:hlinkClick r:id="rId3"/>
              </a:rPr>
              <a:t>https://books.google.com/books?id=dYRCDwAAQBAJ</a:t>
            </a:r>
            <a:endParaRPr lang="en-US" sz="1600">
              <a:latin typeface="Alexandria" pitchFamily="2" charset="-78"/>
              <a:cs typeface="Alexandria" pitchFamily="2" charset="-78"/>
            </a:endParaRPr>
          </a:p>
          <a:p>
            <a:pPr marL="285750" indent="-285750" algn="just" rtl="1">
              <a:buFont typeface="Wingdings" panose="05000000000000000000" pitchFamily="2" charset="2"/>
              <a:buChar char="q"/>
            </a:pPr>
            <a:r>
              <a:rPr lang="en-US" sz="1600">
                <a:latin typeface="Alexandria" pitchFamily="2" charset="-78"/>
                <a:cs typeface="Alexandria" pitchFamily="2" charset="-78"/>
              </a:rPr>
              <a:t>العلاق، ب. (2010). </a:t>
            </a:r>
            <a:r>
              <a:rPr lang="en-US" sz="1600" i="1">
                <a:latin typeface="Alexandria" pitchFamily="2" charset="-78"/>
                <a:cs typeface="Alexandria" pitchFamily="2" charset="-78"/>
              </a:rPr>
              <a:t>الاتصال في المنظمات العامة: بين النظرية والممارسة</a:t>
            </a:r>
            <a:r>
              <a:rPr lang="en-US" sz="1600">
                <a:latin typeface="Alexandria" pitchFamily="2" charset="-78"/>
                <a:cs typeface="Alexandria" pitchFamily="2" charset="-78"/>
              </a:rPr>
              <a:t>. دار اليازوري العلمية للنشر والتوزيع.</a:t>
            </a:r>
            <a:br>
              <a:rPr lang="en-US" sz="1600">
                <a:latin typeface="Alexandria" pitchFamily="2" charset="-78"/>
                <a:cs typeface="Alexandria" pitchFamily="2" charset="-78"/>
              </a:rPr>
            </a:br>
            <a:r>
              <a:rPr lang="en-US" sz="1600">
                <a:latin typeface="Alexandria" pitchFamily="2" charset="-78"/>
                <a:cs typeface="Alexandria" pitchFamily="2" charset="-78"/>
                <a:hlinkClick r:id="rId4"/>
              </a:rPr>
              <a:t>https://books.google.com/books?id=qhQZEAAAQBAJ</a:t>
            </a:r>
            <a:endParaRPr lang="en-US" sz="1600">
              <a:latin typeface="Alexandria" pitchFamily="2" charset="-78"/>
              <a:cs typeface="Alexandria" pitchFamily="2" charset="-78"/>
            </a:endParaRPr>
          </a:p>
          <a:p>
            <a:pPr marL="285750" indent="-285750" algn="just" rtl="1">
              <a:buFont typeface="Wingdings" panose="05000000000000000000" pitchFamily="2" charset="2"/>
              <a:buChar char="q"/>
            </a:pPr>
            <a:r>
              <a:rPr lang="en-US" sz="1600">
                <a:latin typeface="Alexandria" pitchFamily="2" charset="-78"/>
                <a:cs typeface="Alexandria" pitchFamily="2" charset="-78"/>
              </a:rPr>
              <a:t>القاضي، م. ي. (2015). </a:t>
            </a:r>
            <a:r>
              <a:rPr lang="en-US" sz="1600" i="1">
                <a:latin typeface="Alexandria" pitchFamily="2" charset="-78"/>
                <a:cs typeface="Alexandria" pitchFamily="2" charset="-78"/>
              </a:rPr>
              <a:t>السلوك التنظيمي</a:t>
            </a:r>
            <a:r>
              <a:rPr lang="en-US" sz="1600">
                <a:latin typeface="Alexandria" pitchFamily="2" charset="-78"/>
                <a:cs typeface="Alexandria" pitchFamily="2" charset="-78"/>
              </a:rPr>
              <a:t>. المنهل.</a:t>
            </a:r>
            <a:br>
              <a:rPr lang="en-US" sz="1600">
                <a:latin typeface="Alexandria" pitchFamily="2" charset="-78"/>
                <a:cs typeface="Alexandria" pitchFamily="2" charset="-78"/>
              </a:rPr>
            </a:br>
            <a:r>
              <a:rPr lang="en-US" sz="1600">
                <a:latin typeface="Alexandria" pitchFamily="2" charset="-78"/>
                <a:cs typeface="Alexandria" pitchFamily="2" charset="-78"/>
                <a:hlinkClick r:id="rId5"/>
              </a:rPr>
              <a:t>https://books.google.com/books?id=zABSDwAAQBAJ</a:t>
            </a:r>
            <a:endParaRPr lang="en-US" sz="1600">
              <a:latin typeface="Alexandria" pitchFamily="2" charset="-78"/>
              <a:cs typeface="Alexandria" pitchFamily="2" charset="-78"/>
            </a:endParaRPr>
          </a:p>
          <a:p>
            <a:pPr marL="285750" indent="-285750" algn="just" rtl="1">
              <a:buFont typeface="Wingdings" panose="05000000000000000000" pitchFamily="2" charset="2"/>
              <a:buChar char="q"/>
            </a:pPr>
            <a:r>
              <a:rPr lang="en-US" sz="1600">
                <a:latin typeface="Alexandria" pitchFamily="2" charset="-78"/>
                <a:cs typeface="Alexandria" pitchFamily="2" charset="-78"/>
              </a:rPr>
              <a:t>المغربي، م. ا. م. ب. (2018). </a:t>
            </a:r>
            <a:r>
              <a:rPr lang="en-US" sz="1600" i="1">
                <a:latin typeface="Alexandria" pitchFamily="2" charset="-78"/>
                <a:cs typeface="Alexandria" pitchFamily="2" charset="-78"/>
              </a:rPr>
              <a:t>السلوك التنظيمي</a:t>
            </a:r>
            <a:r>
              <a:rPr lang="en-US" sz="1600">
                <a:latin typeface="Alexandria" pitchFamily="2" charset="-78"/>
                <a:cs typeface="Alexandria" pitchFamily="2" charset="-78"/>
              </a:rPr>
              <a:t>. المنهل.</a:t>
            </a:r>
            <a:br>
              <a:rPr lang="en-US" sz="1600">
                <a:latin typeface="Alexandria" pitchFamily="2" charset="-78"/>
                <a:cs typeface="Alexandria" pitchFamily="2" charset="-78"/>
              </a:rPr>
            </a:br>
            <a:r>
              <a:rPr lang="en-US" sz="1600">
                <a:latin typeface="Alexandria" pitchFamily="2" charset="-78"/>
                <a:cs typeface="Alexandria" pitchFamily="2" charset="-78"/>
                <a:hlinkClick r:id="rId6"/>
              </a:rPr>
              <a:t>https://books.google.com/books?id=u9NVDwAAQBAJ</a:t>
            </a:r>
            <a:endParaRPr lang="en-US" sz="160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DC9FD3C-9E8E-E9FA-17FF-D9316468153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2910633"/>
      </p:ext>
    </p:extLst>
  </p:cSld>
  <p:clrMapOvr>
    <a:masterClrMapping/>
  </p:clrMapOvr>
  <mc:AlternateContent xmlns:mc="http://schemas.openxmlformats.org/markup-compatibility/2006" xmlns:p14="http://schemas.microsoft.com/office/powerpoint/2010/main">
    <mc:Choice Requires="p14">
      <p:transition p14:dur="10" advTm="13320"/>
    </mc:Choice>
    <mc:Fallback xmlns="">
      <p:transition advTm="1332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1A91D-6839-10E1-4D53-6463AE9AE3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E5538F-D3B0-A018-55F5-8EF62C5A10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9FC134B-E53D-E461-90FB-5C08E67D8157}"/>
              </a:ext>
            </a:extLst>
          </p:cNvPr>
          <p:cNvSpPr txBox="1"/>
          <p:nvPr/>
        </p:nvSpPr>
        <p:spPr>
          <a:xfrm>
            <a:off x="3267308" y="925551"/>
            <a:ext cx="573172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قائمة المراجع الاجنبية</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DA150D00-E3DB-EFE1-D704-3954B33DC3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13BBC9C-5ABB-4B35-0BAA-12A7B1C23625}"/>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647E48C5-BD53-77CD-4F30-FCA979514D0E}"/>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6621C86A-8E5A-4A17-0420-6A365B5EC9CE}"/>
              </a:ext>
            </a:extLst>
          </p:cNvPr>
          <p:cNvSpPr txBox="1"/>
          <p:nvPr/>
        </p:nvSpPr>
        <p:spPr>
          <a:xfrm>
            <a:off x="777766" y="2095405"/>
            <a:ext cx="10541000" cy="3539430"/>
          </a:xfrm>
          <a:prstGeom prst="rect">
            <a:avLst/>
          </a:prstGeom>
          <a:noFill/>
        </p:spPr>
        <p:txBody>
          <a:bodyPr wrap="square" rtlCol="0">
            <a:spAutoFit/>
          </a:bodyPr>
          <a:lstStyle/>
          <a:p>
            <a:pPr marL="285750" indent="-285750" algn="just">
              <a:buFont typeface="Wingdings" panose="05000000000000000000" pitchFamily="2" charset="2"/>
              <a:buChar char="q"/>
            </a:pPr>
            <a:r>
              <a:rPr lang="en-US" sz="1600">
                <a:latin typeface="Alexandria" pitchFamily="2" charset="-78"/>
                <a:cs typeface="Alexandria" pitchFamily="2" charset="-78"/>
              </a:rPr>
              <a:t>Dixon, E. A., &amp; Thomas, L. (2025). </a:t>
            </a:r>
            <a:r>
              <a:rPr lang="en-US" sz="1600" i="1">
                <a:latin typeface="Alexandria" pitchFamily="2" charset="-78"/>
                <a:cs typeface="Alexandria" pitchFamily="2" charset="-78"/>
              </a:rPr>
              <a:t>Management communication: Strategic insights and practical skills for modern business communication leaders</a:t>
            </a:r>
            <a:r>
              <a:rPr lang="en-US" sz="1600">
                <a:latin typeface="Alexandria" pitchFamily="2" charset="-78"/>
                <a:cs typeface="Alexandria" pitchFamily="2" charset="-78"/>
              </a:rPr>
              <a:t> (5th ed.). The Marriott School at Brigham Young University.</a:t>
            </a:r>
            <a:br>
              <a:rPr lang="en-US" sz="1600">
                <a:latin typeface="Alexandria" pitchFamily="2" charset="-78"/>
                <a:cs typeface="Alexandria" pitchFamily="2" charset="-78"/>
              </a:rPr>
            </a:br>
            <a:r>
              <a:rPr lang="en-US" sz="1600">
                <a:latin typeface="Alexandria" pitchFamily="2" charset="-78"/>
                <a:cs typeface="Alexandria" pitchFamily="2" charset="-78"/>
                <a:hlinkClick r:id="rId2"/>
              </a:rPr>
              <a:t>https://open.umn.edu/opentextbooks/textbooks/672</a:t>
            </a:r>
            <a:endParaRPr lang="en-US" sz="1600">
              <a:latin typeface="Alexandria" pitchFamily="2" charset="-78"/>
              <a:cs typeface="Alexandria" pitchFamily="2" charset="-78"/>
            </a:endParaRPr>
          </a:p>
          <a:p>
            <a:pPr marL="285750" indent="-285750" algn="just">
              <a:buFont typeface="Wingdings" panose="05000000000000000000" pitchFamily="2" charset="2"/>
              <a:buChar char="q"/>
            </a:pPr>
            <a:r>
              <a:rPr lang="en-US" sz="1600">
                <a:latin typeface="Alexandria" pitchFamily="2" charset="-78"/>
                <a:cs typeface="Alexandria" pitchFamily="2" charset="-78"/>
              </a:rPr>
              <a:t>University of Minnesota Libraries Publishing. (2015). </a:t>
            </a:r>
            <a:r>
              <a:rPr lang="en-US" sz="1600" i="1">
                <a:latin typeface="Alexandria" pitchFamily="2" charset="-78"/>
                <a:cs typeface="Alexandria" pitchFamily="2" charset="-78"/>
              </a:rPr>
              <a:t>Communication for business success</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hlinkClick r:id="rId3"/>
              </a:rPr>
              <a:t>https://open.umn.edu/opentextbooks/textbooks/8</a:t>
            </a:r>
            <a:endParaRPr lang="en-US" sz="1600">
              <a:latin typeface="Alexandria" pitchFamily="2" charset="-78"/>
              <a:cs typeface="Alexandria" pitchFamily="2" charset="-78"/>
            </a:endParaRPr>
          </a:p>
          <a:p>
            <a:pPr marL="285750" indent="-285750" algn="just">
              <a:buFont typeface="Wingdings" panose="05000000000000000000" pitchFamily="2" charset="2"/>
              <a:buChar char="q"/>
            </a:pPr>
            <a:r>
              <a:rPr lang="en-US" sz="1600">
                <a:latin typeface="Alexandria" pitchFamily="2" charset="-78"/>
                <a:cs typeface="Alexandria" pitchFamily="2" charset="-78"/>
              </a:rPr>
              <a:t>University of Minnesota Libraries Publishing. (2017). </a:t>
            </a:r>
            <a:r>
              <a:rPr lang="en-US" sz="1600" i="1">
                <a:latin typeface="Alexandria" pitchFamily="2" charset="-78"/>
                <a:cs typeface="Alexandria" pitchFamily="2" charset="-78"/>
              </a:rPr>
              <a:t>Organizational behavior</a:t>
            </a:r>
            <a:r>
              <a:rPr lang="en-US" sz="1600">
                <a:latin typeface="Alexandria" pitchFamily="2" charset="-78"/>
                <a:cs typeface="Alexandria" pitchFamily="2" charset="-78"/>
              </a:rPr>
              <a:t>.</a:t>
            </a:r>
            <a:br>
              <a:rPr lang="en-US" sz="1600">
                <a:latin typeface="Alexandria" pitchFamily="2" charset="-78"/>
                <a:cs typeface="Alexandria" pitchFamily="2" charset="-78"/>
              </a:rPr>
            </a:br>
            <a:r>
              <a:rPr lang="en-US" sz="1600">
                <a:latin typeface="Alexandria" pitchFamily="2" charset="-78"/>
                <a:cs typeface="Alexandria" pitchFamily="2" charset="-78"/>
                <a:hlinkClick r:id="rId4"/>
              </a:rPr>
              <a:t>https://open.umn.edu/opentextbooks/textbooks/30</a:t>
            </a:r>
            <a:endParaRPr lang="en-US" sz="1600">
              <a:latin typeface="Alexandria" pitchFamily="2" charset="-78"/>
              <a:cs typeface="Alexandria" pitchFamily="2" charset="-78"/>
            </a:endParaRPr>
          </a:p>
          <a:p>
            <a:pPr marL="285750" indent="-285750" algn="just">
              <a:buFont typeface="Wingdings" panose="05000000000000000000" pitchFamily="2" charset="2"/>
              <a:buChar char="q"/>
            </a:pPr>
            <a:r>
              <a:rPr lang="en-US" sz="1600">
                <a:latin typeface="Alexandria" pitchFamily="2" charset="-78"/>
                <a:cs typeface="Alexandria" pitchFamily="2" charset="-78"/>
              </a:rPr>
              <a:t>Wrench, J. S., Punyanunt-Carter, N. M., &amp; Ward, M. (2012). </a:t>
            </a:r>
            <a:r>
              <a:rPr lang="en-US" sz="1600" i="1">
                <a:latin typeface="Alexandria" pitchFamily="2" charset="-78"/>
                <a:cs typeface="Alexandria" pitchFamily="2" charset="-78"/>
              </a:rPr>
              <a:t>An introduction to organizational communication</a:t>
            </a:r>
            <a:r>
              <a:rPr lang="en-US" sz="1600">
                <a:latin typeface="Alexandria" pitchFamily="2" charset="-78"/>
                <a:cs typeface="Alexandria" pitchFamily="2" charset="-78"/>
              </a:rPr>
              <a:t>. Lardbucket.</a:t>
            </a:r>
            <a:br>
              <a:rPr lang="en-US" sz="1600">
                <a:latin typeface="Alexandria" pitchFamily="2" charset="-78"/>
                <a:cs typeface="Alexandria" pitchFamily="2" charset="-78"/>
              </a:rPr>
            </a:br>
            <a:r>
              <a:rPr lang="en-US" sz="1600">
                <a:latin typeface="Alexandria" pitchFamily="2" charset="-78"/>
                <a:cs typeface="Alexandria" pitchFamily="2" charset="-78"/>
                <a:hlinkClick r:id="rId5"/>
              </a:rPr>
              <a:t>https://2012books.lardbucket.org/books/an-introduction-to-organizational-communication/</a:t>
            </a:r>
            <a:endParaRPr lang="en-US" sz="1600">
              <a:latin typeface="Alexandria" pitchFamily="2" charset="-78"/>
              <a:cs typeface="Alexandria" pitchFamily="2" charset="-78"/>
            </a:endParaRPr>
          </a:p>
          <a:p>
            <a:pPr marL="285750" indent="-285750" algn="just">
              <a:buFont typeface="Wingdings" panose="05000000000000000000" pitchFamily="2" charset="2"/>
              <a:buChar char="q"/>
            </a:pPr>
            <a:r>
              <a:rPr lang="en-US" sz="1600">
                <a:latin typeface="Alexandria" pitchFamily="2" charset="-78"/>
                <a:cs typeface="Alexandria" pitchFamily="2" charset="-78"/>
              </a:rPr>
              <a:t>Wrench, J. S., Punyanunt-Carter, N. M., &amp; Ward, M. (2012). </a:t>
            </a:r>
            <a:r>
              <a:rPr lang="en-US" sz="1600" i="1">
                <a:latin typeface="Alexandria" pitchFamily="2" charset="-78"/>
                <a:cs typeface="Alexandria" pitchFamily="2" charset="-78"/>
              </a:rPr>
              <a:t>Organizational communication</a:t>
            </a:r>
            <a:r>
              <a:rPr lang="en-US" sz="1600">
                <a:latin typeface="Alexandria" pitchFamily="2" charset="-78"/>
                <a:cs typeface="Alexandria" pitchFamily="2" charset="-78"/>
              </a:rPr>
              <a:t>. Oklahoma State University Libraries.</a:t>
            </a:r>
            <a:br>
              <a:rPr lang="en-US" sz="1600">
                <a:latin typeface="Alexandria" pitchFamily="2" charset="-78"/>
                <a:cs typeface="Alexandria" pitchFamily="2" charset="-78"/>
              </a:rPr>
            </a:br>
            <a:r>
              <a:rPr lang="en-US" sz="1600">
                <a:latin typeface="Alexandria" pitchFamily="2" charset="-78"/>
                <a:cs typeface="Alexandria" pitchFamily="2" charset="-78"/>
                <a:hlinkClick r:id="rId6"/>
              </a:rPr>
              <a:t>https://open.library.okstate.edu/orgcomm/</a:t>
            </a:r>
            <a:endParaRPr lang="en-US" sz="160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36DE281-3629-4694-AA6A-63C31BB33DC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89848798"/>
      </p:ext>
    </p:extLst>
  </p:cSld>
  <p:clrMapOvr>
    <a:masterClrMapping/>
  </p:clrMapOvr>
  <mc:AlternateContent xmlns:mc="http://schemas.openxmlformats.org/markup-compatibility/2006" xmlns:p14="http://schemas.microsoft.com/office/powerpoint/2010/main">
    <mc:Choice Requires="p14">
      <p:transition p14:dur="10" advTm="15481"/>
    </mc:Choice>
    <mc:Fallback xmlns="">
      <p:transition advTm="1548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38"/>
    </mc:Choice>
    <mc:Fallback xmlns="">
      <p:transition spd="slow" advTm="9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508BA10-826B-4041-9930-2B277D4C8DF3}"/>
</file>

<file path=docProps/app.xml><?xml version="1.0" encoding="utf-8"?>
<Properties xmlns="http://schemas.openxmlformats.org/officeDocument/2006/extended-properties" xmlns:vt="http://schemas.openxmlformats.org/officeDocument/2006/docPropsVTypes">
  <TotalTime>299</TotalTime>
  <Words>4303</Words>
  <Application>Microsoft Office PowerPoint</Application>
  <PresentationFormat>Widescreen</PresentationFormat>
  <Paragraphs>523</Paragraphs>
  <Slides>52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Aldhabi</vt: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8</cp:revision>
  <dcterms:created xsi:type="dcterms:W3CDTF">2023-04-29T09:08:00Z</dcterms:created>
  <dcterms:modified xsi:type="dcterms:W3CDTF">2026-06-10T03:05:45Z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