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1" r:id="rId6"/>
    <p:sldId id="272" r:id="rId7"/>
    <p:sldId id="273" r:id="rId8"/>
    <p:sldId id="274" r:id="rId9"/>
    <p:sldId id="277" r:id="rId10"/>
    <p:sldId id="278" r:id="rId11"/>
    <p:sldId id="275" r:id="rId12"/>
    <p:sldId id="279" r:id="rId13"/>
    <p:sldId id="280" r:id="rId14"/>
    <p:sldId id="281" r:id="rId15"/>
    <p:sldId id="276" r:id="rId16"/>
    <p:sldId id="282" r:id="rId17"/>
    <p:sldId id="283" r:id="rId18"/>
    <p:sldId id="284" r:id="rId19"/>
    <p:sldId id="285" r:id="rId20"/>
    <p:sldId id="286" r:id="rId21"/>
    <p:sldId id="287" r:id="rId22"/>
    <p:sldId id="288" r:id="rId23"/>
    <p:sldId id="289" r:id="rId24"/>
    <p:sldId id="290" r:id="rId25"/>
    <p:sldId id="292" r:id="rId26"/>
    <p:sldId id="293" r:id="rId27"/>
    <p:sldId id="291"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7" autoAdjust="0"/>
    <p:restoredTop sz="94660"/>
  </p:normalViewPr>
  <p:slideViewPr>
    <p:cSldViewPr snapToGrid="0">
      <p:cViewPr varScale="1">
        <p:scale>
          <a:sx n="106" d="100"/>
          <a:sy n="106" d="100"/>
        </p:scale>
        <p:origin x="138" y="3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02/04/2022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a:t>
            </a:r>
            <a:r>
              <a:rPr lang="en-US" sz="2800" dirty="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45805"/>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a:t>
            </a:r>
            <a:r>
              <a:rPr lang="en-US" sz="2800">
                <a:solidFill>
                  <a:srgbClr val="FF9518"/>
                </a:solidFill>
                <a:latin typeface="Tajawal Medium" panose="00000600000000000000" pitchFamily="2" charset="-78"/>
                <a:cs typeface="Tajawal Medium" panose="00000600000000000000" pitchFamily="2" charset="-78"/>
              </a:rPr>
              <a:t>by </a:t>
            </a:r>
            <a:r>
              <a:rPr lang="en-US" sz="280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Resource Allocation</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4089125"/>
            <a:ext cx="1960493" cy="37699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This chapter addresses situations that involve resource problems. We discuss the tradeoffs involved, the difference between allocation to one project and allocation between multiple projects, the relationship between resource loading and leveling, and some of the approaches employed to solve allocation problems, including the Critical Path Method (CPM), constrained resource diagramming and scheduling, Goldratt’s “critical chain,” and several other approaches to the problem of scheduling under conditions of resource scarcity. </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 Normal times are “normal” in the same sense as the m time estimate of the three times used in PERT. Crash times result from an attempt to expedite the activity by the application of additional resources—for example, overtime, special equipment, and additional staff or material.</a:t>
            </a:r>
          </a:p>
          <a:p>
            <a:r>
              <a:rPr lang="en-GB" dirty="0">
                <a:cs typeface="Tajawal Medium" panose="00000600000000000000"/>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p>
          <a:p>
            <a:endParaRPr lang="en-GB" dirty="0">
              <a:cs typeface="Tajawal Medium" panose="00000600000000000000"/>
            </a:endParaRPr>
          </a:p>
        </p:txBody>
      </p:sp>
    </p:spTree>
    <p:extLst>
      <p:ext uri="{BB962C8B-B14F-4D97-AF65-F5344CB8AC3E}">
        <p14:creationId xmlns:p14="http://schemas.microsoft.com/office/powerpoint/2010/main" val="2611257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p>
          <a:p>
            <a:r>
              <a:rPr lang="en-GB" dirty="0"/>
              <a:t>	Consider the data in Table 9-1. First, we compute a cost/time slope for each activity that can be expedited (crashed). Slope is defined as follows:</a:t>
            </a:r>
          </a:p>
          <a:p>
            <a:endParaRPr lang="en-GB" dirty="0">
              <a:cs typeface="Tajawal Medium" panose="00000600000000000000"/>
            </a:endParaRPr>
          </a:p>
          <a:p>
            <a:endParaRPr lang="en-GB" dirty="0"/>
          </a:p>
          <a:p>
            <a:endParaRPr lang="en-GB" dirty="0"/>
          </a:p>
          <a:p>
            <a:r>
              <a:rPr lang="en-GB" dirty="0"/>
              <a:t>that is, the cost per day of crashing a project. The slope is negative, indicating that as the time required for a project or task is decreased, the cost is increased. Note that activity c cannot be expedited. Table 9-2 shows the time/cost slopes for our example.</a:t>
            </a:r>
            <a:endParaRPr lang="en-GB" dirty="0">
              <a:cs typeface="Tajawal Medium" panose="00000600000000000000"/>
            </a:endParaRPr>
          </a:p>
        </p:txBody>
      </p:sp>
      <p:pic>
        <p:nvPicPr>
          <p:cNvPr id="11" name="Picture 10">
            <a:extLst>
              <a:ext uri="{FF2B5EF4-FFF2-40B4-BE49-F238E27FC236}">
                <a16:creationId xmlns:a16="http://schemas.microsoft.com/office/drawing/2014/main" id="{00DC1C8A-40A7-4388-9E83-0B6A9667DE5E}"/>
              </a:ext>
            </a:extLst>
          </p:cNvPr>
          <p:cNvPicPr>
            <a:picLocks noChangeAspect="1"/>
          </p:cNvPicPr>
          <p:nvPr/>
        </p:nvPicPr>
        <p:blipFill>
          <a:blip r:embed="rId6"/>
          <a:stretch>
            <a:fillRect/>
          </a:stretch>
        </p:blipFill>
        <p:spPr>
          <a:xfrm>
            <a:off x="4661905" y="3787529"/>
            <a:ext cx="3449389" cy="640092"/>
          </a:xfrm>
          <a:prstGeom prst="rect">
            <a:avLst/>
          </a:prstGeom>
        </p:spPr>
      </p:pic>
    </p:spTree>
    <p:extLst>
      <p:ext uri="{BB962C8B-B14F-4D97-AF65-F5344CB8AC3E}">
        <p14:creationId xmlns:p14="http://schemas.microsoft.com/office/powerpoint/2010/main" val="1700856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endParaRPr lang="en-GB" sz="2400" dirty="0">
              <a:cs typeface="Tajawal Medium" panose="00000600000000000000"/>
            </a:endParaRPr>
          </a:p>
        </p:txBody>
      </p:sp>
      <p:pic>
        <p:nvPicPr>
          <p:cNvPr id="12" name="Picture 11">
            <a:extLst>
              <a:ext uri="{FF2B5EF4-FFF2-40B4-BE49-F238E27FC236}">
                <a16:creationId xmlns:a16="http://schemas.microsoft.com/office/drawing/2014/main" id="{362F2A01-6851-4F48-AF0B-EFAD44BE5FEE}"/>
              </a:ext>
            </a:extLst>
          </p:cNvPr>
          <p:cNvPicPr>
            <a:picLocks noChangeAspect="1"/>
          </p:cNvPicPr>
          <p:nvPr/>
        </p:nvPicPr>
        <p:blipFill>
          <a:blip r:embed="rId6"/>
          <a:stretch>
            <a:fillRect/>
          </a:stretch>
        </p:blipFill>
        <p:spPr>
          <a:xfrm>
            <a:off x="2352675" y="1830341"/>
            <a:ext cx="8089393" cy="1942761"/>
          </a:xfrm>
          <a:prstGeom prst="rect">
            <a:avLst/>
          </a:prstGeom>
        </p:spPr>
      </p:pic>
      <p:pic>
        <p:nvPicPr>
          <p:cNvPr id="14" name="Picture 13">
            <a:extLst>
              <a:ext uri="{FF2B5EF4-FFF2-40B4-BE49-F238E27FC236}">
                <a16:creationId xmlns:a16="http://schemas.microsoft.com/office/drawing/2014/main" id="{25BBCAB5-2369-44DD-9730-CADEC725EED8}"/>
              </a:ext>
            </a:extLst>
          </p:cNvPr>
          <p:cNvPicPr>
            <a:picLocks noChangeAspect="1"/>
          </p:cNvPicPr>
          <p:nvPr/>
        </p:nvPicPr>
        <p:blipFill>
          <a:blip r:embed="rId7"/>
          <a:stretch>
            <a:fillRect/>
          </a:stretch>
        </p:blipFill>
        <p:spPr>
          <a:xfrm>
            <a:off x="2352675" y="3912594"/>
            <a:ext cx="3832991" cy="1833688"/>
          </a:xfrm>
          <a:prstGeom prst="rect">
            <a:avLst/>
          </a:prstGeom>
        </p:spPr>
      </p:pic>
    </p:spTree>
    <p:extLst>
      <p:ext uri="{BB962C8B-B14F-4D97-AF65-F5344CB8AC3E}">
        <p14:creationId xmlns:p14="http://schemas.microsoft.com/office/powerpoint/2010/main" val="2584282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616648"/>
          </a:xfrm>
          <a:prstGeom prst="rect">
            <a:avLst/>
          </a:prstGeom>
          <a:noFill/>
        </p:spPr>
        <p:txBody>
          <a:bodyPr wrap="square" rtlCol="0">
            <a:spAutoFit/>
          </a:bodyPr>
          <a:lstStyle/>
          <a:p>
            <a:r>
              <a:rPr lang="en-GB" sz="2400" dirty="0"/>
              <a:t>9.1 CRITICAL PATH METHOD—CRASHING A PROJECT</a:t>
            </a:r>
          </a:p>
          <a:p>
            <a:endParaRPr lang="en-GB" sz="2400" dirty="0"/>
          </a:p>
          <a:p>
            <a:r>
              <a:rPr lang="en-GB" dirty="0"/>
              <a:t>One must remember that crashing a project results in a change of the technology with which something is done. In the language of economics, it is a change in the “production function.” At times, crashing may involve a relatively simple decision to increase groups of resources already being used. </a:t>
            </a:r>
          </a:p>
          <a:p>
            <a:r>
              <a:rPr lang="en-GB" dirty="0"/>
              <a:t>	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p>
          <a:p>
            <a:endParaRPr lang="en-GB" sz="2400"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715179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 As indicated in Tables 9-1 and 9-2, activity d can be partially crashed but activity e involves a technological discontinuity and must take either three days to complete at $10 or one day at $80. </a:t>
            </a:r>
          </a:p>
          <a:p>
            <a:r>
              <a:rPr lang="en-GB" dirty="0"/>
              <a:t>The network’s critical path is a-b-e, the project duration is 8 days, and the normal total cost is $120, as illustrated in the network of Figure 9-1a. The decision about which activities to crash depends on how much we need to reduce the duration of the project. To reduce the total network duration by 1 day, we must reduce the time required by one of the activities along the critical path. Inspecting Table 9-2 to see which critical activity can be reduced at the least cost, we find it is activity a which adds $40 to the project’s current cost of $120. </a:t>
            </a:r>
            <a:endParaRPr lang="en-GB" sz="2400" dirty="0">
              <a:cs typeface="Tajawal Medium" panose="00000600000000000000"/>
            </a:endParaRPr>
          </a:p>
        </p:txBody>
      </p:sp>
    </p:spTree>
    <p:extLst>
      <p:ext uri="{BB962C8B-B14F-4D97-AF65-F5344CB8AC3E}">
        <p14:creationId xmlns:p14="http://schemas.microsoft.com/office/powerpoint/2010/main" val="2518950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p>
          <a:p>
            <a:r>
              <a:rPr lang="en-GB" dirty="0"/>
              <a:t>Activity b could be crashed at a cost of $60 or we could even crash e 2 days for a cost of $70. Of course, crashing e would only shorten the project duration by one day because when e is shortened, the path a-d-dummy, seven days long, becomes the critical path and does not allow the project to be shortened to 6 days. Of the three options, crashing a is the lowest cost and therefore preferable, see Figure 9-1b. Notice that crashing a also shortens a-d-dummy and a-c-dummy by 1 day.</a:t>
            </a:r>
          </a:p>
          <a:p>
            <a:r>
              <a:rPr lang="en-GB" dirty="0"/>
              <a:t>Suppose the project must be crashed by 2 days. What are the options? Reconsidering Table 9-2 and Figure 9-1a, we see that we could crash activity e for 2 days ($70), but path a-d-dummy (7-days’ duration) must also be crashed at least 1 day. We choose d ($30/day) because it is cheaper than a ($40). The cost of crashing is $100, and the total project cost is $120 + $100 = $220. Alternatively, we could crash a and b, also for a cost of $100 ($40 +  $60). Arbitrarily, we choose the latter option (Figure 9-1c). </a:t>
            </a:r>
            <a:endParaRPr lang="en-GB" dirty="0">
              <a:cs typeface="Tajawal Medium" panose="00000600000000000000"/>
            </a:endParaRPr>
          </a:p>
        </p:txBody>
      </p:sp>
    </p:spTree>
    <p:extLst>
      <p:ext uri="{BB962C8B-B14F-4D97-AF65-F5344CB8AC3E}">
        <p14:creationId xmlns:p14="http://schemas.microsoft.com/office/powerpoint/2010/main" val="3532185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846659"/>
          </a:xfrm>
          <a:prstGeom prst="rect">
            <a:avLst/>
          </a:prstGeom>
          <a:noFill/>
        </p:spPr>
        <p:txBody>
          <a:bodyPr wrap="square" rtlCol="0">
            <a:spAutoFit/>
          </a:bodyPr>
          <a:lstStyle/>
          <a:p>
            <a:r>
              <a:rPr lang="en-GB" sz="2400" dirty="0"/>
              <a:t>9.1 CRITICAL PATH METHOD—CRASHING A PROJECT</a:t>
            </a:r>
          </a:p>
          <a:p>
            <a:endParaRPr lang="en-GB" sz="2400" dirty="0"/>
          </a:p>
          <a:p>
            <a:endParaRPr lang="en-GB" dirty="0"/>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C834370E-100C-4B1A-BB3A-85229B1EE02E}"/>
              </a:ext>
            </a:extLst>
          </p:cNvPr>
          <p:cNvPicPr>
            <a:picLocks noChangeAspect="1"/>
          </p:cNvPicPr>
          <p:nvPr/>
        </p:nvPicPr>
        <p:blipFill>
          <a:blip r:embed="rId6"/>
          <a:stretch>
            <a:fillRect/>
          </a:stretch>
        </p:blipFill>
        <p:spPr>
          <a:xfrm>
            <a:off x="2292733" y="1791266"/>
            <a:ext cx="5195722" cy="3974268"/>
          </a:xfrm>
          <a:prstGeom prst="rect">
            <a:avLst/>
          </a:prstGeom>
        </p:spPr>
      </p:pic>
      <p:pic>
        <p:nvPicPr>
          <p:cNvPr id="13" name="Picture 12">
            <a:extLst>
              <a:ext uri="{FF2B5EF4-FFF2-40B4-BE49-F238E27FC236}">
                <a16:creationId xmlns:a16="http://schemas.microsoft.com/office/drawing/2014/main" id="{865FF2C8-C9FD-440A-96A0-807C666B5844}"/>
              </a:ext>
            </a:extLst>
          </p:cNvPr>
          <p:cNvPicPr>
            <a:picLocks noChangeAspect="1"/>
          </p:cNvPicPr>
          <p:nvPr/>
        </p:nvPicPr>
        <p:blipFill>
          <a:blip r:embed="rId7"/>
          <a:stretch>
            <a:fillRect/>
          </a:stretch>
        </p:blipFill>
        <p:spPr>
          <a:xfrm>
            <a:off x="7156249" y="1791265"/>
            <a:ext cx="3911801" cy="1610200"/>
          </a:xfrm>
          <a:prstGeom prst="rect">
            <a:avLst/>
          </a:prstGeom>
        </p:spPr>
      </p:pic>
    </p:spTree>
    <p:extLst>
      <p:ext uri="{BB962C8B-B14F-4D97-AF65-F5344CB8AC3E}">
        <p14:creationId xmlns:p14="http://schemas.microsoft.com/office/powerpoint/2010/main" val="2324596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Now suppose we wanted to crash the project by 3 days, from the original 8 days down to 5 days. Clearly e must be crashed by 2 days, costing $70, and a or b by a day. We choose a, the cheapest, for an additional $40. This leaves d to be crashed by 1 day for another $30, resulting in a total crashing cost of $140 and a project cost of $120 + $140 = $260 (Figure 9-1d). Note that we did not crash b this time, as we did for 6 days. This is due to the technological discontinuity in activity e. </a:t>
            </a:r>
          </a:p>
          <a:p>
            <a:r>
              <a:rPr lang="en-GB" dirty="0"/>
              <a:t>Last, let us consider crashing the project by 4 days down to a project duration of four days. Since we crashed e, the technological discontinuity, to reach a 5-day duration, all the remaining activities can be incrementally crashed. Thus, we can simply inspect Figure 9-1d to see what else needs incremental crashing to reduce the project by another day. Notice in Figure 9-1d that a-b-e and a-d-dummy are both critical paths. Only b and d can still be crashed so we crash each by 1 day for an additional cost beyond the 5-day schedule of Figure 9-1d of $60  $30  $90 for a total project cost of $260 + $90 = $350 (Figure 9-1e). </a:t>
            </a:r>
            <a:endParaRPr lang="en-GB" dirty="0">
              <a:cs typeface="Tajawal Medium" panose="00000600000000000000"/>
            </a:endParaRPr>
          </a:p>
        </p:txBody>
      </p:sp>
    </p:spTree>
    <p:extLst>
      <p:ext uri="{BB962C8B-B14F-4D97-AF65-F5344CB8AC3E}">
        <p14:creationId xmlns:p14="http://schemas.microsoft.com/office/powerpoint/2010/main" val="2574057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9.1 CRITICAL PATH METHOD—CRASHING A PROJECT</a:t>
            </a:r>
          </a:p>
          <a:p>
            <a:endParaRPr lang="en-GB" sz="2400" dirty="0"/>
          </a:p>
          <a:p>
            <a:r>
              <a:rPr lang="en-GB" dirty="0"/>
              <a:t>Note that c is now critical so all activities are critical. Since the critical paths a-b-e and a-c are at their full extent of crashing, the project duration cannot be further reduced, even though activity d could be crashed another day. Thus, Figure 9-1e is not the all-crash network, although it equals the all-crash time schedule of four days.</a:t>
            </a:r>
          </a:p>
          <a:p>
            <a:r>
              <a:rPr lang="en-GB" dirty="0"/>
              <a:t>Figure 9-2 shows the time/cost relationship of crashing the project. On the benefit side, some projects have penalty clauses that make the parent organization liable for late delivery—and sometimes bonuses for early delivery. Starting at the right (all-normal) side of Figure 9-2, note that it becomes increasingly costly to squeeze additional time out of the project. Charts such as the one shown in Figure 9-2 are useful to the PM in exercising control over project duration and cost. They are particularly helpful in dealing with senior managers who may argue for early project completion dates with little understanding of the costs involved. Similarly, such data are of great benefit when clients plead for early delivery. If the client is willing to pay the cost of crashing, or if the fi rm is willing to subsidize the client, the PM can afford to listen with a sympathetic ear.</a:t>
            </a:r>
            <a:endParaRPr lang="en-GB" dirty="0">
              <a:cs typeface="Tajawal Medium" panose="00000600000000000000"/>
            </a:endParaRPr>
          </a:p>
        </p:txBody>
      </p:sp>
    </p:spTree>
    <p:extLst>
      <p:ext uri="{BB962C8B-B14F-4D97-AF65-F5344CB8AC3E}">
        <p14:creationId xmlns:p14="http://schemas.microsoft.com/office/powerpoint/2010/main" val="2127999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830997"/>
          </a:xfrm>
          <a:prstGeom prst="rect">
            <a:avLst/>
          </a:prstGeom>
          <a:noFill/>
        </p:spPr>
        <p:txBody>
          <a:bodyPr wrap="square" rtlCol="0">
            <a:spAutoFit/>
          </a:bodyPr>
          <a:lstStyle/>
          <a:p>
            <a:r>
              <a:rPr lang="en-GB" sz="2400" dirty="0"/>
              <a:t>9.1 CRITICAL PATH METHOD—CRASHING A PROJECT</a:t>
            </a:r>
          </a:p>
          <a:p>
            <a:endParaRPr lang="en-GB" sz="2400" dirty="0"/>
          </a:p>
        </p:txBody>
      </p:sp>
      <p:pic>
        <p:nvPicPr>
          <p:cNvPr id="11" name="Picture 10">
            <a:extLst>
              <a:ext uri="{FF2B5EF4-FFF2-40B4-BE49-F238E27FC236}">
                <a16:creationId xmlns:a16="http://schemas.microsoft.com/office/drawing/2014/main" id="{ED1A9F23-666B-41CF-9DCD-90A60E6BCFAB}"/>
              </a:ext>
            </a:extLst>
          </p:cNvPr>
          <p:cNvPicPr>
            <a:picLocks noChangeAspect="1"/>
          </p:cNvPicPr>
          <p:nvPr/>
        </p:nvPicPr>
        <p:blipFill>
          <a:blip r:embed="rId6"/>
          <a:stretch>
            <a:fillRect/>
          </a:stretch>
        </p:blipFill>
        <p:spPr>
          <a:xfrm>
            <a:off x="2440788" y="1791265"/>
            <a:ext cx="7059828" cy="3881057"/>
          </a:xfrm>
          <a:prstGeom prst="rect">
            <a:avLst/>
          </a:prstGeom>
        </p:spPr>
      </p:pic>
    </p:spTree>
    <p:extLst>
      <p:ext uri="{BB962C8B-B14F-4D97-AF65-F5344CB8AC3E}">
        <p14:creationId xmlns:p14="http://schemas.microsoft.com/office/powerpoint/2010/main" val="2276681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416320"/>
          </a:xfrm>
          <a:prstGeom prst="rect">
            <a:avLst/>
          </a:prstGeom>
          <a:noFill/>
        </p:spPr>
        <p:txBody>
          <a:bodyPr wrap="square" rtlCol="0">
            <a:spAutoFit/>
          </a:bodyPr>
          <a:lstStyle/>
          <a:p>
            <a:r>
              <a:rPr lang="en-GB" sz="2400" dirty="0"/>
              <a:t>9.1 CRITICAL PATH METHOD—CRASHING A PROJECT</a:t>
            </a:r>
          </a:p>
          <a:p>
            <a:endParaRPr lang="en-GB" sz="2400" dirty="0"/>
          </a:p>
          <a:p>
            <a:r>
              <a:rPr lang="en-GB" b="1" i="1" dirty="0"/>
              <a:t>Fast-Tracking</a:t>
            </a:r>
          </a:p>
          <a:p>
            <a:r>
              <a:rPr lang="en-GB" dirty="0"/>
              <a:t>It refers to overlapping the design and build phases of a project. Because design is usually completed before construction starts, overlapping the two activities will result in shortening the project duration. 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lang="en-GB" b="1" i="1"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1340296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801314"/>
          </a:xfrm>
          <a:prstGeom prst="rect">
            <a:avLst/>
          </a:prstGeom>
          <a:noFill/>
        </p:spPr>
        <p:txBody>
          <a:bodyPr wrap="square" rtlCol="0">
            <a:spAutoFit/>
          </a:bodyPr>
          <a:lstStyle/>
          <a:p>
            <a:r>
              <a:rPr lang="en-GB" sz="2400" dirty="0"/>
              <a:t>9.2 THE RESOURCE ALLOCATION PROBLEM</a:t>
            </a:r>
          </a:p>
          <a:p>
            <a:endParaRPr lang="en-GB" sz="2400" dirty="0"/>
          </a:p>
          <a:p>
            <a:r>
              <a:rPr lang="en-GB" dirty="0"/>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p>
          <a:p>
            <a:r>
              <a:rPr lang="en-GB" dirty="0"/>
              <a:t>The extreme points of the relationship between time use and resource use are these:</a:t>
            </a:r>
          </a:p>
          <a:p>
            <a:r>
              <a:rPr lang="en-GB" dirty="0"/>
              <a:t> • </a:t>
            </a:r>
            <a:r>
              <a:rPr lang="en-GB" b="1" dirty="0"/>
              <a:t>Time Limited</a:t>
            </a:r>
            <a:r>
              <a:rPr lang="en-GB" dirty="0"/>
              <a:t>: The project must be finished by a certain time, using as few resources as possible. But it is time, not resource usage, that is critical. </a:t>
            </a:r>
          </a:p>
          <a:p>
            <a:r>
              <a:rPr lang="en-GB" dirty="0"/>
              <a:t>• </a:t>
            </a:r>
            <a:r>
              <a:rPr lang="en-GB" b="1" dirty="0"/>
              <a:t>Resource Limited: </a:t>
            </a:r>
            <a:r>
              <a:rPr lang="en-GB" dirty="0"/>
              <a:t>The project must be finished as soon as possible, but without exceeding some specific level of resource usage or some general resource constraint.</a:t>
            </a:r>
          </a:p>
          <a:p>
            <a:endParaRPr lang="en-GB" sz="2400" dirty="0">
              <a:cs typeface="Tajawal Medium" panose="00000600000000000000"/>
            </a:endParaRPr>
          </a:p>
        </p:txBody>
      </p:sp>
    </p:spTree>
    <p:extLst>
      <p:ext uri="{BB962C8B-B14F-4D97-AF65-F5344CB8AC3E}">
        <p14:creationId xmlns:p14="http://schemas.microsoft.com/office/powerpoint/2010/main" val="2409916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i="1" dirty="0"/>
              <a:t>Resource loading </a:t>
            </a:r>
            <a:r>
              <a:rPr lang="en-GB" dirty="0"/>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Resource loading gives a general understanding of the demands a project or set of projects will make on a fi 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p>
          <a:p>
            <a:r>
              <a:rPr lang="en-GB" dirty="0"/>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lang="en-GB" dirty="0">
              <a:cs typeface="Tajawal Medium" panose="00000600000000000000"/>
            </a:endParaRPr>
          </a:p>
        </p:txBody>
      </p:sp>
    </p:spTree>
    <p:extLst>
      <p:ext uri="{BB962C8B-B14F-4D97-AF65-F5344CB8AC3E}">
        <p14:creationId xmlns:p14="http://schemas.microsoft.com/office/powerpoint/2010/main" val="1490024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031325"/>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dirty="0"/>
              <a:t>The PM must be aware of the ebbs and flows of usage for each input resource throughout the life of the project. It is the PM’s responsibility to ensure that the required resources, in the required amounts, are available when and where they are needed.</a:t>
            </a:r>
            <a:endParaRPr lang="en-GB"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96959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Large fluctuations in the required loads for various resources are a normal occurrence— and are undesirable from the PM’s point of view. Resource leveling aims to minimize the period-by-period variations in resource loading by shifting tasks within their slack allowances. The purpose is to create a smoother distribution of resource usage. </a:t>
            </a:r>
          </a:p>
          <a:p>
            <a:r>
              <a:rPr lang="en-GB" dirty="0"/>
              <a:t>There are several advantages to smoother resource usage. </a:t>
            </a:r>
          </a:p>
          <a:p>
            <a:r>
              <a:rPr lang="en-GB" dirty="0"/>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 </a:t>
            </a:r>
          </a:p>
          <a:p>
            <a:r>
              <a:rPr lang="en-GB" dirty="0"/>
              <a:t>Second, if resource usage is level, the PM may be able to use a “just-in-time” inventory policy without much worry that the quantity delivered will be wrong. If the resource being </a:t>
            </a:r>
            <a:r>
              <a:rPr lang="en-GB" dirty="0" err="1"/>
              <a:t>leveled</a:t>
            </a:r>
            <a:r>
              <a:rPr lang="en-GB" dirty="0"/>
              <a:t> is people, leveling improves morale and results in fewer problems in the personnel and payroll offices because of increasing and decreasing </a:t>
            </a:r>
            <a:r>
              <a:rPr lang="en-GB" dirty="0" err="1"/>
              <a:t>labor</a:t>
            </a:r>
            <a:r>
              <a:rPr lang="en-GB" dirty="0"/>
              <a:t> levels.</a:t>
            </a:r>
            <a:endParaRPr lang="en-GB" dirty="0">
              <a:cs typeface="Tajawal Medium" panose="00000600000000000000"/>
            </a:endParaRPr>
          </a:p>
        </p:txBody>
      </p:sp>
    </p:spTree>
    <p:extLst>
      <p:ext uri="{BB962C8B-B14F-4D97-AF65-F5344CB8AC3E}">
        <p14:creationId xmlns:p14="http://schemas.microsoft.com/office/powerpoint/2010/main" val="175974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The basic procedure for resource leveling is straightforward. For example, consider the simple AOA network shown in Figure 9-7a. The activity time is shown above the arc, and resource usage (one resource, workers) is in brackets below the arc. Activities a, b, and c follow event 1, and all must precede event 4. Activity a requires two workers and takes two days, b requires two workers and takes 3 days, and c needs 4 workers and 5 days. (We addressed the problem of trade-offs between </a:t>
            </a:r>
            <a:r>
              <a:rPr lang="en-GB" dirty="0" err="1"/>
              <a:t>labor</a:t>
            </a:r>
            <a:r>
              <a:rPr lang="en-GB" dirty="0"/>
              <a:t> and activity time in the first section of this chapter.) If all these tasks are begun on their early start dates, the resource loading diagram appears as shown in Figure 9-7b, steps of decreasing </a:t>
            </a:r>
            <a:r>
              <a:rPr lang="en-GB" dirty="0" err="1"/>
              <a:t>labor</a:t>
            </a:r>
            <a:r>
              <a:rPr lang="en-GB" dirty="0"/>
              <a:t> demand varying from eight workers to four workers. If, however, task b is delayed for 2 days, the full length of its slack in this particular case, the resource loading diagram is smoothed, as shown in Figure 9-7c. The same result would have occurred if b were started as early as possible and task a were delayed until day 3.</a:t>
            </a:r>
            <a:endParaRPr lang="en-GB" dirty="0">
              <a:cs typeface="Tajawal Medium" panose="00000600000000000000"/>
            </a:endParaRPr>
          </a:p>
        </p:txBody>
      </p:sp>
    </p:spTree>
    <p:extLst>
      <p:ext uri="{BB962C8B-B14F-4D97-AF65-F5344CB8AC3E}">
        <p14:creationId xmlns:p14="http://schemas.microsoft.com/office/powerpoint/2010/main" val="3677012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DD733D94-C885-409B-B9C3-EF8B3EF54043}"/>
              </a:ext>
            </a:extLst>
          </p:cNvPr>
          <p:cNvPicPr>
            <a:picLocks noChangeAspect="1"/>
          </p:cNvPicPr>
          <p:nvPr/>
        </p:nvPicPr>
        <p:blipFill>
          <a:blip r:embed="rId6"/>
          <a:stretch>
            <a:fillRect/>
          </a:stretch>
        </p:blipFill>
        <p:spPr>
          <a:xfrm>
            <a:off x="2440788" y="1791265"/>
            <a:ext cx="6433705" cy="4022282"/>
          </a:xfrm>
          <a:prstGeom prst="rect">
            <a:avLst/>
          </a:prstGeom>
        </p:spPr>
      </p:pic>
    </p:spTree>
    <p:extLst>
      <p:ext uri="{BB962C8B-B14F-4D97-AF65-F5344CB8AC3E}">
        <p14:creationId xmlns:p14="http://schemas.microsoft.com/office/powerpoint/2010/main" val="3145737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66199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endParaRPr lang="en-GB" b="1" i="1" dirty="0"/>
          </a:p>
          <a:p>
            <a:endParaRPr lang="en-GB" b="1" i="1" dirty="0">
              <a:cs typeface="Tajawal Medium" panose="00000600000000000000"/>
            </a:endParaRPr>
          </a:p>
        </p:txBody>
      </p:sp>
      <p:pic>
        <p:nvPicPr>
          <p:cNvPr id="11" name="Picture 10">
            <a:extLst>
              <a:ext uri="{FF2B5EF4-FFF2-40B4-BE49-F238E27FC236}">
                <a16:creationId xmlns:a16="http://schemas.microsoft.com/office/drawing/2014/main" id="{9421CDCA-BAF4-467C-A883-7733E95EA32D}"/>
              </a:ext>
            </a:extLst>
          </p:cNvPr>
          <p:cNvPicPr>
            <a:picLocks noChangeAspect="1"/>
          </p:cNvPicPr>
          <p:nvPr/>
        </p:nvPicPr>
        <p:blipFill>
          <a:blip r:embed="rId6"/>
          <a:stretch>
            <a:fillRect/>
          </a:stretch>
        </p:blipFill>
        <p:spPr>
          <a:xfrm>
            <a:off x="2208367" y="2437514"/>
            <a:ext cx="7108887" cy="3511730"/>
          </a:xfrm>
          <a:prstGeom prst="rect">
            <a:avLst/>
          </a:prstGeom>
        </p:spPr>
      </p:pic>
    </p:spTree>
    <p:extLst>
      <p:ext uri="{BB962C8B-B14F-4D97-AF65-F5344CB8AC3E}">
        <p14:creationId xmlns:p14="http://schemas.microsoft.com/office/powerpoint/2010/main" val="1893815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877985"/>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r>
              <a:rPr lang="en-GB" dirty="0"/>
              <a:t>We try not to schedule a scarce resource for more than 85–90 percent capacity. The reason is due to disruptions, emergencies, maintenance requirements, personnel issues, and simple inefficiency of any resource that is scheduled for full production over an extended time period.</a:t>
            </a:r>
          </a:p>
          <a:p>
            <a:r>
              <a:rPr lang="en-GB" dirty="0"/>
              <a:t>You need to consider:</a:t>
            </a:r>
          </a:p>
          <a:p>
            <a:r>
              <a:rPr lang="en-GB" dirty="0"/>
              <a:t>Annual vacation</a:t>
            </a:r>
          </a:p>
          <a:p>
            <a:r>
              <a:rPr lang="en-GB" dirty="0"/>
              <a:t>National holidays</a:t>
            </a:r>
          </a:p>
          <a:p>
            <a:r>
              <a:rPr lang="en-GB" dirty="0"/>
              <a:t>Illnesses</a:t>
            </a:r>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2039448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985980"/>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Far too often, PMs are surprised by resource constraints. The cause of this condition is usually the direct result of a failure to include resource availability in risk identification activities. The lack of a resource where and when it is needed can have many causes, but the most common causes are not difficult to identify and mitigate: failure of a supplier to produce and/or deliver, the assignment of the resource to another activity, and loss or theft of a resource. PMs often apply risk management techniques to resources known to be scarce, but neglect to consider the more common resources that usually cause the problems.</a:t>
            </a:r>
          </a:p>
          <a:p>
            <a:r>
              <a:rPr lang="en-GB" dirty="0"/>
              <a:t>There are two fundamental approaches to constrained resource allocation problems:</a:t>
            </a:r>
          </a:p>
          <a:p>
            <a:endParaRPr lang="en-GB" dirty="0"/>
          </a:p>
          <a:p>
            <a:r>
              <a:rPr lang="en-GB" b="1" i="1" dirty="0"/>
              <a:t>Heuristic Methods</a:t>
            </a:r>
          </a:p>
          <a:p>
            <a:r>
              <a:rPr lang="en-GB" dirty="0"/>
              <a:t>Most heuristic solution methods start with the PERT/CPM schedule and </a:t>
            </a:r>
            <a:r>
              <a:rPr lang="en-GB" dirty="0" err="1"/>
              <a:t>analyze</a:t>
            </a:r>
            <a:r>
              <a:rPr lang="en-GB" dirty="0"/>
              <a:t> resource usage period by period, resource by resource.</a:t>
            </a:r>
            <a:endParaRPr lang="en-GB" b="1" i="1" dirty="0"/>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34386202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In a period when the available supply of a resource is exceeded, the heuristic examines the tasks in that period and allocates the scarce resource to them sequentially, according to some priority rule. The major difference among the heuristics is in the priority rules they use. Remember that the technological necessities always take precedence. Some of the most common priority rules are:</a:t>
            </a:r>
          </a:p>
          <a:p>
            <a:r>
              <a:rPr lang="en-GB" i="1" dirty="0"/>
              <a:t>As Soon as Possible</a:t>
            </a:r>
          </a:p>
          <a:p>
            <a:r>
              <a:rPr lang="en-GB" i="1" dirty="0"/>
              <a:t>As Late as Possible</a:t>
            </a:r>
          </a:p>
          <a:p>
            <a:r>
              <a:rPr lang="en-GB" i="1" dirty="0"/>
              <a:t>Shortest Task First</a:t>
            </a:r>
          </a:p>
          <a:p>
            <a:r>
              <a:rPr lang="en-GB" i="1" dirty="0"/>
              <a:t>Most Resources First</a:t>
            </a:r>
          </a:p>
          <a:p>
            <a:r>
              <a:rPr lang="en-GB" i="1" dirty="0"/>
              <a:t>Minimum Slack First</a:t>
            </a:r>
          </a:p>
          <a:p>
            <a:r>
              <a:rPr lang="en-GB" i="1" dirty="0"/>
              <a:t>Most Critical Followers</a:t>
            </a:r>
          </a:p>
          <a:p>
            <a:r>
              <a:rPr lang="en-GB" i="1" dirty="0"/>
              <a:t>Most Successors</a:t>
            </a:r>
          </a:p>
          <a:p>
            <a:r>
              <a:rPr lang="en-GB" i="1" dirty="0"/>
              <a:t>Arbitrary</a:t>
            </a:r>
            <a:endParaRPr lang="en-GB" b="1" i="1" dirty="0">
              <a:cs typeface="Tajawal Medium" panose="00000600000000000000"/>
            </a:endParaRPr>
          </a:p>
        </p:txBody>
      </p:sp>
    </p:spTree>
    <p:extLst>
      <p:ext uri="{BB962C8B-B14F-4D97-AF65-F5344CB8AC3E}">
        <p14:creationId xmlns:p14="http://schemas.microsoft.com/office/powerpoint/2010/main" val="3197205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938992"/>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b="1" i="1" dirty="0"/>
              <a:t>Optimizing Methods</a:t>
            </a:r>
          </a:p>
          <a:p>
            <a:r>
              <a:rPr lang="en-GB" dirty="0"/>
              <a:t>The methods to find an optimal solution to the constrained resource scheduling problem fall primarily into two categories: mathematical programming (linear programming, LP, for the most part) and enumeration.</a:t>
            </a:r>
            <a:endParaRPr lang="en-GB" b="1" i="1" dirty="0">
              <a:cs typeface="Tajawal Medium" panose="00000600000000000000"/>
            </a:endParaRPr>
          </a:p>
        </p:txBody>
      </p:sp>
    </p:spTree>
    <p:extLst>
      <p:ext uri="{BB962C8B-B14F-4D97-AF65-F5344CB8AC3E}">
        <p14:creationId xmlns:p14="http://schemas.microsoft.com/office/powerpoint/2010/main" val="1603328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dirty="0"/>
              <a:t>Scheduling and allocating resources to multiple projects are much more complicated than for the single-project case. The most common approach is to treat the several projects as if they were each elements of a single large project. Another way of attacking the problem is to consider all projects as completely independent.</a:t>
            </a:r>
          </a:p>
          <a:p>
            <a:r>
              <a:rPr lang="en-GB" dirty="0"/>
              <a:t>Three important parameters affected by project scheduling are: (1) schedule slippage, (2) resource utilization, and (3) in-process inventory. The organization (or the PM) must select the criterion most appropriate for its situation.</a:t>
            </a:r>
            <a:endParaRPr lang="en-GB" dirty="0">
              <a:cs typeface="Tajawal Medium" panose="00000600000000000000"/>
            </a:endParaRPr>
          </a:p>
          <a:p>
            <a:endParaRPr lang="en-GB" dirty="0"/>
          </a:p>
          <a:p>
            <a:r>
              <a:rPr lang="en-GB" b="1" i="1" dirty="0"/>
              <a:t>Manufacturing Process Models</a:t>
            </a:r>
          </a:p>
          <a:p>
            <a:r>
              <a:rPr lang="en-GB" dirty="0"/>
              <a:t>To avoid long waiting lines for projects or for activities within a project, the capacity of the scarce resource must be significantly greater than the demand for it, or else the arrival rate of jobs must be tightly controlled so that it is no longer random. Even if the arrival rate is controlled, it must still be at a level that is less than the service rate (which is still random).</a:t>
            </a:r>
          </a:p>
          <a:p>
            <a:endParaRPr lang="en-GB" b="1" i="1" dirty="0">
              <a:cs typeface="Tajawal Medium" panose="00000600000000000000"/>
            </a:endParaRPr>
          </a:p>
        </p:txBody>
      </p:sp>
    </p:spTree>
    <p:extLst>
      <p:ext uri="{BB962C8B-B14F-4D97-AF65-F5344CB8AC3E}">
        <p14:creationId xmlns:p14="http://schemas.microsoft.com/office/powerpoint/2010/main" val="3735111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b="1" i="1" dirty="0"/>
              <a:t>Heuristic Techniques</a:t>
            </a:r>
          </a:p>
          <a:p>
            <a:r>
              <a:rPr lang="en-GB" dirty="0">
                <a:cs typeface="Tajawal Medium" panose="00000600000000000000"/>
              </a:rPr>
              <a:t>Discussed previously in section 9.5</a:t>
            </a:r>
          </a:p>
          <a:p>
            <a:endParaRPr lang="en-GB" dirty="0">
              <a:cs typeface="Tajawal Medium" panose="00000600000000000000"/>
            </a:endParaRPr>
          </a:p>
          <a:p>
            <a:r>
              <a:rPr lang="en-GB" b="1" i="1" dirty="0"/>
              <a:t>A Multiproject Scheduling Heuristic</a:t>
            </a:r>
          </a:p>
          <a:p>
            <a:r>
              <a:rPr lang="en-GB" dirty="0"/>
              <a:t>Resources are devoted to activities until the supply of available resources or activities is exhausted. If we use up the resources before all critical activities are scheduled, we can adopt one of two </a:t>
            </a:r>
            <a:r>
              <a:rPr lang="en-GB" dirty="0" err="1"/>
              <a:t>subheuristics</a:t>
            </a:r>
            <a:r>
              <a:rPr lang="en-GB" dirty="0"/>
              <a:t>. First, we may be able to borrow resources from currently active, but noncritical, tasks. Second, we may “</a:t>
            </a:r>
            <a:r>
              <a:rPr lang="en-GB" dirty="0" err="1"/>
              <a:t>deschedule</a:t>
            </a:r>
            <a:r>
              <a:rPr lang="en-GB" dirty="0"/>
              <a:t>” a currently active, noncritical task. The former presumably slows the progress of the work, and the latter stops it. In both cases, some resources will be released for use on critical tasks. Obviously, if a critical task is slowed, </a:t>
            </a:r>
            <a:r>
              <a:rPr lang="en-GB" dirty="0" err="1"/>
              <a:t>descheduled</a:t>
            </a:r>
            <a:r>
              <a:rPr lang="en-GB" dirty="0"/>
              <a:t>, or not supported, the duration of the associated project will be extended.</a:t>
            </a:r>
            <a:endParaRPr lang="en-GB" b="1" i="1" dirty="0">
              <a:cs typeface="Tajawal Medium" panose="00000600000000000000"/>
            </a:endParaRPr>
          </a:p>
        </p:txBody>
      </p:sp>
    </p:spTree>
    <p:extLst>
      <p:ext uri="{BB962C8B-B14F-4D97-AF65-F5344CB8AC3E}">
        <p14:creationId xmlns:p14="http://schemas.microsoft.com/office/powerpoint/2010/main" val="2937929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leveling, and presented methods and concepts to aid in all these tasks.</a:t>
            </a:r>
            <a:endParaRPr lang="en-GB" sz="2400" b="1" i="1" dirty="0">
              <a:cs typeface="Tajawal Medium" panose="00000600000000000000"/>
            </a:endParaRPr>
          </a:p>
          <a:p>
            <a:r>
              <a:rPr lang="en-GB" dirty="0"/>
              <a:t>Specific points made in the chapter were these:</a:t>
            </a:r>
          </a:p>
          <a:p>
            <a:r>
              <a:rPr lang="en-GB" dirty="0"/>
              <a:t>• The critical path method (CPM) is a network constructed in the same manner as PERT, but it also considers the possibility of adding resources to tasks (called crashing) to shorten their duration, thereby expediting the project. </a:t>
            </a:r>
          </a:p>
          <a:p>
            <a:r>
              <a:rPr lang="en-GB" dirty="0"/>
              <a:t>• The resource allocation problem is concerned with determining the best trade-offs between available resources, including time, throughout the duration of a project. </a:t>
            </a:r>
          </a:p>
          <a:p>
            <a:r>
              <a:rPr lang="en-GB" dirty="0"/>
              <a:t>• Resource loading is the process of calculating the total load from project tasks on each resource for each time period of the project’s duration.</a:t>
            </a:r>
            <a:endParaRPr lang="en-GB" b="1" i="1" dirty="0">
              <a:cs typeface="Tajawal Medium" panose="00000600000000000000"/>
            </a:endParaRPr>
          </a:p>
        </p:txBody>
      </p:sp>
    </p:spTree>
    <p:extLst>
      <p:ext uri="{BB962C8B-B14F-4D97-AF65-F5344CB8AC3E}">
        <p14:creationId xmlns:p14="http://schemas.microsoft.com/office/powerpoint/2010/main" val="958875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Resource leveling is concerned with evening out the demand for various resources required in a project by shifting tasks within their slack allowances. The aid of a computer is mandatory for realistic projects. </a:t>
            </a:r>
          </a:p>
          <a:p>
            <a:r>
              <a:rPr lang="en-GB" dirty="0"/>
              <a:t>• There are two basic approaches to addressing the constrained resources allocation problem:</a:t>
            </a:r>
          </a:p>
          <a:p>
            <a:r>
              <a:rPr lang="en-GB" dirty="0"/>
              <a:t>— Heuristic methods are realistic approaches that may identify feasible solutions to the problem. They essentially use simple priority rules, such as shortest task first, to determine which task should receive resources and which task must wait.</a:t>
            </a:r>
          </a:p>
          <a:p>
            <a:r>
              <a:rPr lang="en-GB" dirty="0"/>
              <a:t>— Optimizing methods, such as linear programming, find the best allocation of resources to tasks but are limited in the size of problems they can efficiently solve.</a:t>
            </a:r>
          </a:p>
          <a:p>
            <a:r>
              <a:rPr lang="en-GB" dirty="0"/>
              <a:t>• For multiproject scheduling, three important measures of effectiveness are schedule slippage, resource utilization, and level of in-process inventory. </a:t>
            </a:r>
          </a:p>
          <a:p>
            <a:r>
              <a:rPr lang="en-GB" dirty="0"/>
              <a:t>• When a new project is added to a multiproject system, the amount of slippage is directly related to the average resource load. </a:t>
            </a:r>
            <a:endParaRPr lang="en-GB" b="1" i="1" dirty="0">
              <a:cs typeface="Tajawal Medium" panose="00000600000000000000"/>
            </a:endParaRPr>
          </a:p>
        </p:txBody>
      </p:sp>
    </p:spTree>
    <p:extLst>
      <p:ext uri="{BB962C8B-B14F-4D97-AF65-F5344CB8AC3E}">
        <p14:creationId xmlns:p14="http://schemas.microsoft.com/office/powerpoint/2010/main" val="1307856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323987"/>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dirty="0"/>
              <a:t>There are a number of heuristic methods, such as the resource scheduling method, available for the multiproject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b="1" i="1" dirty="0">
              <a:cs typeface="Tajawal Medium" panose="00000600000000000000"/>
            </a:endParaRPr>
          </a:p>
        </p:txBody>
      </p:sp>
    </p:spTree>
    <p:extLst>
      <p:ext uri="{BB962C8B-B14F-4D97-AF65-F5344CB8AC3E}">
        <p14:creationId xmlns:p14="http://schemas.microsoft.com/office/powerpoint/2010/main" val="3696628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Cost/Time Slope </a:t>
            </a:r>
            <a:r>
              <a:rPr lang="en-GB" dirty="0"/>
              <a:t>The ratio of the increased cost for expediting to the decreased amount of time for the activity. </a:t>
            </a:r>
          </a:p>
          <a:p>
            <a:r>
              <a:rPr lang="en-GB" b="1" dirty="0"/>
              <a:t>Followers</a:t>
            </a:r>
            <a:r>
              <a:rPr lang="en-GB" dirty="0"/>
              <a:t> The tasks that logically follow a particular task in time. </a:t>
            </a:r>
          </a:p>
          <a:p>
            <a:r>
              <a:rPr lang="en-GB" b="1" dirty="0"/>
              <a:t>Heuristic</a:t>
            </a:r>
            <a:r>
              <a:rPr lang="en-GB" dirty="0"/>
              <a:t> A formal process for solving a problem, like a rule of thumb, that results in an acceptable solution. </a:t>
            </a:r>
          </a:p>
          <a:p>
            <a:r>
              <a:rPr lang="en-GB" b="1" dirty="0"/>
              <a:t>Mathematical Programming </a:t>
            </a:r>
            <a:r>
              <a:rPr lang="en-GB" dirty="0"/>
              <a:t>A general term for certain mathematical approaches to solving constrained optimization problems, including linear programming, integer programming, and so on. </a:t>
            </a:r>
          </a:p>
          <a:p>
            <a:r>
              <a:rPr lang="en-GB" b="1" dirty="0"/>
              <a:t>Predecessors</a:t>
            </a:r>
            <a:r>
              <a:rPr lang="en-GB" dirty="0"/>
              <a:t> The tasks that logically precede a particular task in time.</a:t>
            </a:r>
          </a:p>
          <a:p>
            <a:r>
              <a:rPr lang="en-GB" b="1" dirty="0"/>
              <a:t>Priority Rules </a:t>
            </a:r>
            <a:r>
              <a:rPr lang="en-GB" dirty="0"/>
              <a:t>Formal methods, such as ratios, that rank items to determine which one should be next. </a:t>
            </a:r>
          </a:p>
          <a:p>
            <a:r>
              <a:rPr lang="en-GB" b="1" dirty="0"/>
              <a:t>Resource Leveling </a:t>
            </a:r>
            <a:r>
              <a:rPr lang="en-GB" dirty="0"/>
              <a:t>Approaches to even out the peaks and valleys of resource requirements so that a fixed amount of resources can be employed over time. </a:t>
            </a:r>
            <a:endParaRPr lang="en-GB" b="1" i="1" dirty="0">
              <a:cs typeface="Tajawal Medium" panose="00000600000000000000"/>
            </a:endParaRPr>
          </a:p>
        </p:txBody>
      </p:sp>
    </p:spTree>
    <p:extLst>
      <p:ext uri="{BB962C8B-B14F-4D97-AF65-F5344CB8AC3E}">
        <p14:creationId xmlns:p14="http://schemas.microsoft.com/office/powerpoint/2010/main" val="26419789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215991"/>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Resource Loading </a:t>
            </a:r>
            <a:r>
              <a:rPr lang="en-GB" dirty="0"/>
              <a:t>The amount of resources of each kind that are to be devoted to a specific activity in a certain time period. </a:t>
            </a:r>
          </a:p>
          <a:p>
            <a:r>
              <a:rPr lang="en-GB" b="1" dirty="0"/>
              <a:t>Successors</a:t>
            </a:r>
            <a:r>
              <a:rPr lang="en-GB" dirty="0"/>
              <a:t> See followers. </a:t>
            </a:r>
          </a:p>
          <a:p>
            <a:r>
              <a:rPr lang="en-GB" b="1" dirty="0"/>
              <a:t>Tree Search </a:t>
            </a:r>
            <a:r>
              <a:rPr lang="en-GB" dirty="0"/>
              <a:t>The evaluation of a number of alternatives that logically branch from each other like a tree with limbs.</a:t>
            </a:r>
            <a:endParaRPr lang="en-GB" b="1" i="1" dirty="0">
              <a:cs typeface="Tajawal Medium" panose="00000600000000000000"/>
            </a:endParaRPr>
          </a:p>
        </p:txBody>
      </p:sp>
    </p:spTree>
    <p:extLst>
      <p:ext uri="{BB962C8B-B14F-4D97-AF65-F5344CB8AC3E}">
        <p14:creationId xmlns:p14="http://schemas.microsoft.com/office/powerpoint/2010/main" val="31386593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11564</TotalTime>
  <Words>4083</Words>
  <Application>Microsoft Office PowerPoint</Application>
  <PresentationFormat>Widescreen</PresentationFormat>
  <Paragraphs>224</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171</cp:revision>
  <dcterms:created xsi:type="dcterms:W3CDTF">2021-08-03T13:03:26Z</dcterms:created>
  <dcterms:modified xsi:type="dcterms:W3CDTF">2022-04-02T08:51:44Z</dcterms:modified>
</cp:coreProperties>
</file>