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64"/>
  </p:notesMasterIdLst>
  <p:sldIdLst>
    <p:sldId id="256" r:id="rId2"/>
    <p:sldId id="263" r:id="rId3"/>
    <p:sldId id="433" r:id="rId4"/>
    <p:sldId id="483" r:id="rId5"/>
    <p:sldId id="329" r:id="rId6"/>
    <p:sldId id="492" r:id="rId7"/>
    <p:sldId id="524" r:id="rId8"/>
    <p:sldId id="279" r:id="rId9"/>
    <p:sldId id="515" r:id="rId10"/>
    <p:sldId id="514" r:id="rId11"/>
    <p:sldId id="527" r:id="rId12"/>
    <p:sldId id="484" r:id="rId13"/>
    <p:sldId id="485" r:id="rId14"/>
    <p:sldId id="516" r:id="rId15"/>
    <p:sldId id="535" r:id="rId16"/>
    <p:sldId id="352" r:id="rId17"/>
    <p:sldId id="517" r:id="rId18"/>
    <p:sldId id="528" r:id="rId19"/>
    <p:sldId id="354" r:id="rId20"/>
    <p:sldId id="513" r:id="rId21"/>
    <p:sldId id="412" r:id="rId22"/>
    <p:sldId id="280" r:id="rId23"/>
    <p:sldId id="413" r:id="rId24"/>
    <p:sldId id="281" r:id="rId25"/>
    <p:sldId id="526" r:id="rId26"/>
    <p:sldId id="525" r:id="rId27"/>
    <p:sldId id="416" r:id="rId28"/>
    <p:sldId id="414" r:id="rId29"/>
    <p:sldId id="282" r:id="rId30"/>
    <p:sldId id="529" r:id="rId31"/>
    <p:sldId id="523" r:id="rId32"/>
    <p:sldId id="283" r:id="rId33"/>
    <p:sldId id="519" r:id="rId34"/>
    <p:sldId id="520" r:id="rId35"/>
    <p:sldId id="536" r:id="rId36"/>
    <p:sldId id="521" r:id="rId37"/>
    <p:sldId id="530" r:id="rId38"/>
    <p:sldId id="518" r:id="rId39"/>
    <p:sldId id="284" r:id="rId40"/>
    <p:sldId id="285" r:id="rId41"/>
    <p:sldId id="531" r:id="rId42"/>
    <p:sldId id="287" r:id="rId43"/>
    <p:sldId id="288" r:id="rId44"/>
    <p:sldId id="289" r:id="rId45"/>
    <p:sldId id="290" r:id="rId46"/>
    <p:sldId id="291" r:id="rId47"/>
    <p:sldId id="292" r:id="rId48"/>
    <p:sldId id="532" r:id="rId49"/>
    <p:sldId id="407" r:id="rId50"/>
    <p:sldId id="286" r:id="rId51"/>
    <p:sldId id="534" r:id="rId52"/>
    <p:sldId id="293" r:id="rId53"/>
    <p:sldId id="533" r:id="rId54"/>
    <p:sldId id="522" r:id="rId55"/>
    <p:sldId id="496" r:id="rId56"/>
    <p:sldId id="497" r:id="rId57"/>
    <p:sldId id="277" r:id="rId58"/>
    <p:sldId id="305" r:id="rId59"/>
    <p:sldId id="306" r:id="rId60"/>
    <p:sldId id="307" r:id="rId61"/>
    <p:sldId id="259" r:id="rId62"/>
    <p:sldId id="260" r:id="rId6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0C96"/>
    <a:srgbClr val="FF9652"/>
    <a:srgbClr val="FF9300"/>
    <a:srgbClr val="00B3C9"/>
    <a:srgbClr val="F5FAA4"/>
    <a:srgbClr val="009193"/>
    <a:srgbClr val="1607C2"/>
    <a:srgbClr val="818843"/>
    <a:srgbClr val="39BE15"/>
    <a:srgbClr val="00FD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829" autoAdjust="0"/>
    <p:restoredTop sz="68458"/>
  </p:normalViewPr>
  <p:slideViewPr>
    <p:cSldViewPr snapToGrid="0">
      <p:cViewPr varScale="1">
        <p:scale>
          <a:sx n="54" d="100"/>
          <a:sy n="54" d="100"/>
        </p:scale>
        <p:origin x="232" y="61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AFFDA6-937A-3C42-A9BF-ED41CBC71A80}" type="datetimeFigureOut">
              <a:rPr lang="en-SA" smtClean="0"/>
              <a:t>20/11/2021 R</a:t>
            </a:fld>
            <a:endParaRPr lang="en-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0A40E4-2014-3741-8434-333B6C605336}" type="slidenum">
              <a:rPr lang="en-SA" smtClean="0"/>
              <a:t>‹#›</a:t>
            </a:fld>
            <a:endParaRPr lang="en-SA"/>
          </a:p>
        </p:txBody>
      </p:sp>
    </p:spTree>
    <p:extLst>
      <p:ext uri="{BB962C8B-B14F-4D97-AF65-F5344CB8AC3E}">
        <p14:creationId xmlns:p14="http://schemas.microsoft.com/office/powerpoint/2010/main" val="2710674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A" dirty="0"/>
          </a:p>
        </p:txBody>
      </p:sp>
      <p:sp>
        <p:nvSpPr>
          <p:cNvPr id="4" name="Slide Number Placeholder 3"/>
          <p:cNvSpPr>
            <a:spLocks noGrp="1"/>
          </p:cNvSpPr>
          <p:nvPr>
            <p:ph type="sldNum" sz="quarter" idx="5"/>
          </p:nvPr>
        </p:nvSpPr>
        <p:spPr/>
        <p:txBody>
          <a:bodyPr/>
          <a:lstStyle/>
          <a:p>
            <a:fld id="{9A0A40E4-2014-3741-8434-333B6C605336}" type="slidenum">
              <a:rPr lang="en-SA" smtClean="0"/>
              <a:t>1</a:t>
            </a:fld>
            <a:endParaRPr lang="en-SA"/>
          </a:p>
        </p:txBody>
      </p:sp>
    </p:spTree>
    <p:extLst>
      <p:ext uri="{BB962C8B-B14F-4D97-AF65-F5344CB8AC3E}">
        <p14:creationId xmlns:p14="http://schemas.microsoft.com/office/powerpoint/2010/main" val="3879565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1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F4432E4-4C49-4E27-8846-7ED75FA30D5D}" type="slidenum">
              <a:rPr lang="en-US" smtClean="0"/>
              <a:t>2</a:t>
            </a:fld>
            <a:endParaRPr lang="en-US"/>
          </a:p>
        </p:txBody>
      </p:sp>
    </p:spTree>
    <p:extLst>
      <p:ext uri="{BB962C8B-B14F-4D97-AF65-F5344CB8AC3E}">
        <p14:creationId xmlns:p14="http://schemas.microsoft.com/office/powerpoint/2010/main" val="21783404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a:t>
            </a:fld>
            <a:endParaRPr lang="en-US"/>
          </a:p>
        </p:txBody>
      </p:sp>
    </p:spTree>
    <p:extLst>
      <p:ext uri="{BB962C8B-B14F-4D97-AF65-F5344CB8AC3E}">
        <p14:creationId xmlns:p14="http://schemas.microsoft.com/office/powerpoint/2010/main" val="2206306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a:t>
            </a:fld>
            <a:endParaRPr lang="en-US"/>
          </a:p>
        </p:txBody>
      </p:sp>
    </p:spTree>
    <p:extLst>
      <p:ext uri="{BB962C8B-B14F-4D97-AF65-F5344CB8AC3E}">
        <p14:creationId xmlns:p14="http://schemas.microsoft.com/office/powerpoint/2010/main" val="10564996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a:t>
            </a:fld>
            <a:endParaRPr lang="en-US"/>
          </a:p>
        </p:txBody>
      </p:sp>
    </p:spTree>
    <p:extLst>
      <p:ext uri="{BB962C8B-B14F-4D97-AF65-F5344CB8AC3E}">
        <p14:creationId xmlns:p14="http://schemas.microsoft.com/office/powerpoint/2010/main" val="15929021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6</a:t>
            </a:fld>
            <a:endParaRPr lang="en-US" altLang="en-US">
              <a:latin typeface="Calibri" panose="020F0502020204030204" pitchFamily="34" charset="0"/>
            </a:endParaRPr>
          </a:p>
        </p:txBody>
      </p:sp>
    </p:spTree>
    <p:extLst>
      <p:ext uri="{BB962C8B-B14F-4D97-AF65-F5344CB8AC3E}">
        <p14:creationId xmlns:p14="http://schemas.microsoft.com/office/powerpoint/2010/main" val="7264420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7</a:t>
            </a:fld>
            <a:endParaRPr lang="en-US"/>
          </a:p>
        </p:txBody>
      </p:sp>
    </p:spTree>
    <p:extLst>
      <p:ext uri="{BB962C8B-B14F-4D97-AF65-F5344CB8AC3E}">
        <p14:creationId xmlns:p14="http://schemas.microsoft.com/office/powerpoint/2010/main" val="35455362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8</a:t>
            </a:fld>
            <a:endParaRPr lang="en-US"/>
          </a:p>
        </p:txBody>
      </p:sp>
    </p:spTree>
    <p:extLst>
      <p:ext uri="{BB962C8B-B14F-4D97-AF65-F5344CB8AC3E}">
        <p14:creationId xmlns:p14="http://schemas.microsoft.com/office/powerpoint/2010/main" val="10162778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9</a:t>
            </a:fld>
            <a:endParaRPr lang="en-US"/>
          </a:p>
        </p:txBody>
      </p:sp>
    </p:spTree>
    <p:extLst>
      <p:ext uri="{BB962C8B-B14F-4D97-AF65-F5344CB8AC3E}">
        <p14:creationId xmlns:p14="http://schemas.microsoft.com/office/powerpoint/2010/main" val="34887835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149-150 of the Project Team Leadership and Communication book.</a:t>
            </a:r>
            <a:endParaRPr lang="en-US" i="1"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10</a:t>
            </a:fld>
            <a:endParaRPr lang="en-US"/>
          </a:p>
        </p:txBody>
      </p:sp>
    </p:spTree>
    <p:extLst>
      <p:ext uri="{BB962C8B-B14F-4D97-AF65-F5344CB8AC3E}">
        <p14:creationId xmlns:p14="http://schemas.microsoft.com/office/powerpoint/2010/main" val="15559509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11</a:t>
            </a:fld>
            <a:endParaRPr lang="en-US"/>
          </a:p>
        </p:txBody>
      </p:sp>
    </p:spTree>
    <p:extLst>
      <p:ext uri="{BB962C8B-B14F-4D97-AF65-F5344CB8AC3E}">
        <p14:creationId xmlns:p14="http://schemas.microsoft.com/office/powerpoint/2010/main" val="17480299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12</a:t>
            </a:fld>
            <a:endParaRPr lang="en-US" altLang="en-US">
              <a:latin typeface="Calibri" panose="020F0502020204030204" pitchFamily="34" charset="0"/>
            </a:endParaRPr>
          </a:p>
        </p:txBody>
      </p:sp>
    </p:spTree>
    <p:extLst>
      <p:ext uri="{BB962C8B-B14F-4D97-AF65-F5344CB8AC3E}">
        <p14:creationId xmlns:p14="http://schemas.microsoft.com/office/powerpoint/2010/main" val="25958808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13</a:t>
            </a:fld>
            <a:endParaRPr lang="en-US" altLang="en-US">
              <a:latin typeface="Calibri" panose="020F0502020204030204" pitchFamily="34" charset="0"/>
            </a:endParaRPr>
          </a:p>
        </p:txBody>
      </p:sp>
    </p:spTree>
    <p:extLst>
      <p:ext uri="{BB962C8B-B14F-4D97-AF65-F5344CB8AC3E}">
        <p14:creationId xmlns:p14="http://schemas.microsoft.com/office/powerpoint/2010/main" val="40938683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14</a:t>
            </a:fld>
            <a:endParaRPr lang="en-US" altLang="en-US">
              <a:latin typeface="Calibri" panose="020F0502020204030204" pitchFamily="34" charset="0"/>
            </a:endParaRPr>
          </a:p>
        </p:txBody>
      </p:sp>
    </p:spTree>
    <p:extLst>
      <p:ext uri="{BB962C8B-B14F-4D97-AF65-F5344CB8AC3E}">
        <p14:creationId xmlns:p14="http://schemas.microsoft.com/office/powerpoint/2010/main" val="32197863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15</a:t>
            </a:fld>
            <a:endParaRPr lang="en-US" altLang="en-US">
              <a:latin typeface="Calibri" panose="020F0502020204030204" pitchFamily="34" charset="0"/>
            </a:endParaRPr>
          </a:p>
        </p:txBody>
      </p:sp>
    </p:spTree>
    <p:extLst>
      <p:ext uri="{BB962C8B-B14F-4D97-AF65-F5344CB8AC3E}">
        <p14:creationId xmlns:p14="http://schemas.microsoft.com/office/powerpoint/2010/main" val="25937513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16</a:t>
            </a:fld>
            <a:endParaRPr lang="en-US" altLang="en-US">
              <a:latin typeface="Calibri" panose="020F0502020204030204" pitchFamily="34" charset="0"/>
            </a:endParaRPr>
          </a:p>
        </p:txBody>
      </p:sp>
    </p:spTree>
    <p:extLst>
      <p:ext uri="{BB962C8B-B14F-4D97-AF65-F5344CB8AC3E}">
        <p14:creationId xmlns:p14="http://schemas.microsoft.com/office/powerpoint/2010/main" val="10955506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17</a:t>
            </a:fld>
            <a:endParaRPr lang="en-US" altLang="en-US">
              <a:latin typeface="Calibri" panose="020F0502020204030204" pitchFamily="34" charset="0"/>
            </a:endParaRPr>
          </a:p>
        </p:txBody>
      </p:sp>
    </p:spTree>
    <p:extLst>
      <p:ext uri="{BB962C8B-B14F-4D97-AF65-F5344CB8AC3E}">
        <p14:creationId xmlns:p14="http://schemas.microsoft.com/office/powerpoint/2010/main" val="12036766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18</a:t>
            </a:fld>
            <a:endParaRPr lang="en-US"/>
          </a:p>
        </p:txBody>
      </p:sp>
    </p:spTree>
    <p:extLst>
      <p:ext uri="{BB962C8B-B14F-4D97-AF65-F5344CB8AC3E}">
        <p14:creationId xmlns:p14="http://schemas.microsoft.com/office/powerpoint/2010/main" val="36235844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19</a:t>
            </a:fld>
            <a:endParaRPr lang="en-US" altLang="en-US">
              <a:latin typeface="Calibri" panose="020F0502020204030204" pitchFamily="34" charset="0"/>
            </a:endParaRPr>
          </a:p>
        </p:txBody>
      </p:sp>
    </p:spTree>
    <p:extLst>
      <p:ext uri="{BB962C8B-B14F-4D97-AF65-F5344CB8AC3E}">
        <p14:creationId xmlns:p14="http://schemas.microsoft.com/office/powerpoint/2010/main" val="22919897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20</a:t>
            </a:fld>
            <a:endParaRPr lang="en-US" altLang="en-US">
              <a:latin typeface="Calibri" panose="020F0502020204030204" pitchFamily="34" charset="0"/>
            </a:endParaRPr>
          </a:p>
        </p:txBody>
      </p:sp>
    </p:spTree>
    <p:extLst>
      <p:ext uri="{BB962C8B-B14F-4D97-AF65-F5344CB8AC3E}">
        <p14:creationId xmlns:p14="http://schemas.microsoft.com/office/powerpoint/2010/main" val="31202848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513916E-C587-EB4D-B612-FC3CE2CBD93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E6088AC1-8F07-B54C-8BC2-FC7684C3DF7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400" dirty="0">
              <a:ea typeface="ＭＳ Ｐゴシック" panose="020B0600070205080204" pitchFamily="34" charset="-128"/>
            </a:endParaRPr>
          </a:p>
        </p:txBody>
      </p:sp>
      <p:sp>
        <p:nvSpPr>
          <p:cNvPr id="27652" name="Slide Number Placeholder 3">
            <a:extLst>
              <a:ext uri="{FF2B5EF4-FFF2-40B4-BE49-F238E27FC236}">
                <a16:creationId xmlns:a16="http://schemas.microsoft.com/office/drawing/2014/main" id="{7CFBF893-E70C-764F-AECD-F5783161A78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F6DB419-5021-F245-9596-F4BC5EA0ABBA}" type="slidenum">
              <a:rPr lang="en-US" altLang="en-US">
                <a:latin typeface="Calibri" panose="020F0502020204030204" pitchFamily="34" charset="0"/>
              </a:rPr>
              <a:pPr/>
              <a:t>21</a:t>
            </a:fld>
            <a:endParaRPr lang="en-US" altLang="en-US">
              <a:latin typeface="Calibri" panose="020F050202020403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150-152 of the Project Team Leadership and Communication book.</a:t>
            </a:r>
            <a:endParaRPr lang="en-US" i="1"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22</a:t>
            </a:fld>
            <a:endParaRPr lang="en-US"/>
          </a:p>
        </p:txBody>
      </p:sp>
    </p:spTree>
    <p:extLst>
      <p:ext uri="{BB962C8B-B14F-4D97-AF65-F5344CB8AC3E}">
        <p14:creationId xmlns:p14="http://schemas.microsoft.com/office/powerpoint/2010/main" val="4811861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75F991B0-F693-C24F-A91A-9018A434B4D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BE58BA32-5008-6B44-A286-A202C533D8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900" dirty="0">
              <a:ea typeface="ＭＳ Ｐゴシック" panose="020B0600070205080204" pitchFamily="34" charset="-128"/>
            </a:endParaRPr>
          </a:p>
        </p:txBody>
      </p:sp>
      <p:sp>
        <p:nvSpPr>
          <p:cNvPr id="29700" name="Slide Number Placeholder 3">
            <a:extLst>
              <a:ext uri="{FF2B5EF4-FFF2-40B4-BE49-F238E27FC236}">
                <a16:creationId xmlns:a16="http://schemas.microsoft.com/office/drawing/2014/main" id="{3228908D-5BC3-FF42-B5FC-5583BC4C9B6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1F6F270-42C5-B148-93A2-6FE54A0FF4A4}" type="slidenum">
              <a:rPr lang="en-US" altLang="en-US">
                <a:latin typeface="Calibri" panose="020F0502020204030204" pitchFamily="34" charset="0"/>
              </a:rPr>
              <a:pPr/>
              <a:t>23</a:t>
            </a:fld>
            <a:endParaRPr lang="en-US" altLang="en-US">
              <a:latin typeface="Calibri" panose="020F0502020204030204"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152-153 of the Project Team Leadership and Communication book.</a:t>
            </a:r>
            <a:endParaRPr lang="en-US" i="1" dirty="0"/>
          </a:p>
          <a:p>
            <a:endParaRPr lang="en-US" dirty="0"/>
          </a:p>
          <a:p>
            <a:endParaRPr lang="en-US" dirty="0"/>
          </a:p>
          <a:p>
            <a:r>
              <a:rPr lang="en-US" dirty="0"/>
              <a:t>Blockers: Some of these are more obvious/detectable</a:t>
            </a:r>
            <a:r>
              <a:rPr lang="en-US" baseline="0" dirty="0"/>
              <a:t> than others</a:t>
            </a:r>
            <a:endParaRPr lang="en-US" dirty="0"/>
          </a:p>
          <a:p>
            <a:r>
              <a:rPr lang="en-US" dirty="0"/>
              <a:t>Conclusion: communication is complicated and requires planning</a:t>
            </a:r>
            <a:r>
              <a:rPr lang="en-US" baseline="0" dirty="0"/>
              <a:t> and constant attention</a:t>
            </a:r>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24</a:t>
            </a:fld>
            <a:endParaRPr lang="en-US"/>
          </a:p>
        </p:txBody>
      </p:sp>
    </p:spTree>
    <p:extLst>
      <p:ext uri="{BB962C8B-B14F-4D97-AF65-F5344CB8AC3E}">
        <p14:creationId xmlns:p14="http://schemas.microsoft.com/office/powerpoint/2010/main" val="12013456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25</a:t>
            </a:fld>
            <a:endParaRPr lang="en-US"/>
          </a:p>
        </p:txBody>
      </p:sp>
    </p:spTree>
    <p:extLst>
      <p:ext uri="{BB962C8B-B14F-4D97-AF65-F5344CB8AC3E}">
        <p14:creationId xmlns:p14="http://schemas.microsoft.com/office/powerpoint/2010/main" val="13017045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26</a:t>
            </a:fld>
            <a:endParaRPr lang="en-US"/>
          </a:p>
        </p:txBody>
      </p:sp>
    </p:spTree>
    <p:extLst>
      <p:ext uri="{BB962C8B-B14F-4D97-AF65-F5344CB8AC3E}">
        <p14:creationId xmlns:p14="http://schemas.microsoft.com/office/powerpoint/2010/main" val="3415421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CD328A16-3C0E-D34C-9E10-5491C304485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AA55BA3C-CAA0-2240-A5FC-E92EF10019E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900">
                <a:ea typeface="ＭＳ Ｐゴシック" panose="020B0600070205080204" pitchFamily="34" charset="-128"/>
              </a:rPr>
              <a:t>The </a:t>
            </a:r>
            <a:r>
              <a:rPr lang="en-US" altLang="en-US" sz="900" b="1">
                <a:ea typeface="ＭＳ Ｐゴシック" panose="020B0600070205080204" pitchFamily="34" charset="-128"/>
              </a:rPr>
              <a:t>grapevine </a:t>
            </a:r>
            <a:r>
              <a:rPr lang="en-US" altLang="en-US" sz="900">
                <a:ea typeface="ＭＳ Ｐゴシック" panose="020B0600070205080204" pitchFamily="34" charset="-128"/>
              </a:rPr>
              <a:t>is the unofficial way that communications take place in an organization and it’s neither authorized nor supported by the organization. </a:t>
            </a:r>
          </a:p>
          <a:p>
            <a:endParaRPr lang="en-US" altLang="en-US" sz="900">
              <a:ea typeface="ＭＳ Ｐゴシック" panose="020B0600070205080204" pitchFamily="34" charset="-128"/>
            </a:endParaRPr>
          </a:p>
          <a:p>
            <a:r>
              <a:rPr lang="en-US" altLang="en-US" sz="900">
                <a:ea typeface="ＭＳ Ｐゴシック" panose="020B0600070205080204" pitchFamily="34" charset="-128"/>
              </a:rPr>
              <a:t>In the grapevine, information is spread by word of mouth—and even through electronic means. Good information travels quickly, but bad information travels even more quickly. </a:t>
            </a:r>
          </a:p>
          <a:p>
            <a:endParaRPr lang="en-US" altLang="en-US" sz="900">
              <a:ea typeface="ＭＳ Ｐゴシック" panose="020B0600070205080204" pitchFamily="34" charset="-128"/>
            </a:endParaRPr>
          </a:p>
          <a:p>
            <a:r>
              <a:rPr lang="en-US" altLang="en-US" sz="900">
                <a:ea typeface="ＭＳ Ｐゴシック" panose="020B0600070205080204" pitchFamily="34" charset="-128"/>
              </a:rPr>
              <a:t>The biggest issue about grapevines is the accuracy of the information that is communicated. Research shows that in an organization characterized by openness, the grapevine may be extremely accurate. However, in an authoritative culture, the rumor mill may be inaccurate but still contain some element of truth. So while details may not be accurate, the reports that something is about to happen are probably on target.</a:t>
            </a:r>
          </a:p>
        </p:txBody>
      </p:sp>
      <p:sp>
        <p:nvSpPr>
          <p:cNvPr id="35844" name="Slide Number Placeholder 3">
            <a:extLst>
              <a:ext uri="{FF2B5EF4-FFF2-40B4-BE49-F238E27FC236}">
                <a16:creationId xmlns:a16="http://schemas.microsoft.com/office/drawing/2014/main" id="{4663DD72-1E95-B841-B602-2B96616FC5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FD6D2E4-033B-6A42-8B9C-8DE374F5D949}" type="slidenum">
              <a:rPr lang="en-US" altLang="en-US">
                <a:latin typeface="Calibri" panose="020F0502020204030204" pitchFamily="34" charset="0"/>
              </a:rPr>
              <a:pPr/>
              <a:t>27</a:t>
            </a:fld>
            <a:endParaRPr lang="en-US" altLang="en-US">
              <a:latin typeface="Calibri" panose="020F0502020204030204"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9202115F-34D9-BD49-8642-1CBEEB42C2F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3DCB6072-18D1-9943-BB98-429B5D08B5F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900">
                <a:ea typeface="ＭＳ Ｐゴシック" panose="020B0600070205080204" pitchFamily="34" charset="-128"/>
              </a:rPr>
              <a:t>Note that just as the skills, attitudes, knowledge, and social culture of the </a:t>
            </a:r>
            <a:r>
              <a:rPr lang="en-US" altLang="en-US" sz="900" i="1">
                <a:ea typeface="ＭＳ Ｐゴシック" panose="020B0600070205080204" pitchFamily="34" charset="-128"/>
              </a:rPr>
              <a:t>sender</a:t>
            </a:r>
            <a:r>
              <a:rPr lang="en-US" altLang="en-US" sz="900">
                <a:ea typeface="ＭＳ Ｐゴシック" panose="020B0600070205080204" pitchFamily="34" charset="-128"/>
              </a:rPr>
              <a:t> affect the sender’s ability to </a:t>
            </a:r>
            <a:r>
              <a:rPr lang="en-US" altLang="en-US" sz="900" i="1">
                <a:ea typeface="ＭＳ Ｐゴシック" panose="020B0600070205080204" pitchFamily="34" charset="-128"/>
              </a:rPr>
              <a:t>encode</a:t>
            </a:r>
            <a:r>
              <a:rPr lang="en-US" altLang="en-US" sz="900">
                <a:ea typeface="ＭＳ Ｐゴシック" panose="020B0600070205080204" pitchFamily="34" charset="-128"/>
              </a:rPr>
              <a:t> a message, the skills, attitudes, knowledge, and social culture of the </a:t>
            </a:r>
            <a:r>
              <a:rPr lang="en-US" altLang="en-US" sz="900" i="1">
                <a:ea typeface="ＭＳ Ｐゴシック" panose="020B0600070205080204" pitchFamily="34" charset="-128"/>
              </a:rPr>
              <a:t>receiver</a:t>
            </a:r>
            <a:r>
              <a:rPr lang="en-US" altLang="en-US" sz="900">
                <a:ea typeface="ＭＳ Ｐゴシック" panose="020B0600070205080204" pitchFamily="34" charset="-128"/>
              </a:rPr>
              <a:t> to whom the message is directed affect his or her ability to </a:t>
            </a:r>
            <a:r>
              <a:rPr lang="en-US" altLang="en-US" sz="900" b="1">
                <a:ea typeface="ＭＳ Ｐゴシック" panose="020B0600070205080204" pitchFamily="34" charset="-128"/>
              </a:rPr>
              <a:t>decode</a:t>
            </a:r>
            <a:r>
              <a:rPr lang="en-US" altLang="en-US" sz="900">
                <a:ea typeface="ＭＳ Ｐゴシック" panose="020B0600070205080204" pitchFamily="34" charset="-128"/>
              </a:rPr>
              <a:t> the message.</a:t>
            </a:r>
          </a:p>
          <a:p>
            <a:endParaRPr lang="en-US" altLang="en-US" sz="900">
              <a:ea typeface="ＭＳ Ｐゴシック" panose="020B0600070205080204" pitchFamily="34" charset="-128"/>
            </a:endParaRPr>
          </a:p>
          <a:p>
            <a:r>
              <a:rPr lang="en-US" altLang="en-US" sz="900">
                <a:ea typeface="ＭＳ Ｐゴシック" panose="020B0600070205080204" pitchFamily="34" charset="-128"/>
              </a:rPr>
              <a:t>The final link in the communication process is a </a:t>
            </a:r>
            <a:r>
              <a:rPr lang="en-US" altLang="en-US" sz="900" b="1">
                <a:ea typeface="ＭＳ Ｐゴシック" panose="020B0600070205080204" pitchFamily="34" charset="-128"/>
              </a:rPr>
              <a:t>feedback </a:t>
            </a:r>
            <a:r>
              <a:rPr lang="en-US" altLang="en-US" sz="900">
                <a:ea typeface="ＭＳ Ｐゴシック" panose="020B0600070205080204" pitchFamily="34" charset="-128"/>
              </a:rPr>
              <a:t>loop, which checks how successfully we’ve transferred our messages and whether we have achieved understanding. Given the cultural diversity of today’s workforce, effective feedback is critical.</a:t>
            </a:r>
          </a:p>
        </p:txBody>
      </p:sp>
      <p:sp>
        <p:nvSpPr>
          <p:cNvPr id="31748" name="Slide Number Placeholder 3">
            <a:extLst>
              <a:ext uri="{FF2B5EF4-FFF2-40B4-BE49-F238E27FC236}">
                <a16:creationId xmlns:a16="http://schemas.microsoft.com/office/drawing/2014/main" id="{69382DE7-D41E-774B-9854-AC991EBB149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F4E35AC-2459-9949-9670-971A0B34519F}" type="slidenum">
              <a:rPr lang="en-US" altLang="en-US">
                <a:latin typeface="Calibri" panose="020F0502020204030204" pitchFamily="34" charset="0"/>
              </a:rPr>
              <a:pPr/>
              <a:t>28</a:t>
            </a:fld>
            <a:endParaRPr lang="en-US" altLang="en-US">
              <a:latin typeface="Calibri" panose="020F0502020204030204"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5.3, </a:t>
            </a:r>
            <a:r>
              <a:rPr lang="en-US" i="1" baseline="0" dirty="0"/>
              <a:t>pages 150-152 of the Project Team Leadership and Communication book.</a:t>
            </a: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29</a:t>
            </a:fld>
            <a:endParaRPr lang="en-US"/>
          </a:p>
        </p:txBody>
      </p:sp>
    </p:spTree>
    <p:extLst>
      <p:ext uri="{BB962C8B-B14F-4D97-AF65-F5344CB8AC3E}">
        <p14:creationId xmlns:p14="http://schemas.microsoft.com/office/powerpoint/2010/main" val="39445180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30</a:t>
            </a:fld>
            <a:endParaRPr lang="en-US"/>
          </a:p>
        </p:txBody>
      </p:sp>
    </p:spTree>
    <p:extLst>
      <p:ext uri="{BB962C8B-B14F-4D97-AF65-F5344CB8AC3E}">
        <p14:creationId xmlns:p14="http://schemas.microsoft.com/office/powerpoint/2010/main" val="33820612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159-160 of the Project Team Leadership and Communication book.</a:t>
            </a:r>
            <a:endParaRPr lang="en-US" i="1"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32</a:t>
            </a:fld>
            <a:endParaRPr lang="en-US"/>
          </a:p>
        </p:txBody>
      </p:sp>
    </p:spTree>
    <p:extLst>
      <p:ext uri="{BB962C8B-B14F-4D97-AF65-F5344CB8AC3E}">
        <p14:creationId xmlns:p14="http://schemas.microsoft.com/office/powerpoint/2010/main" val="7479481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33</a:t>
            </a:fld>
            <a:endParaRPr lang="en-US"/>
          </a:p>
        </p:txBody>
      </p:sp>
    </p:spTree>
    <p:extLst>
      <p:ext uri="{BB962C8B-B14F-4D97-AF65-F5344CB8AC3E}">
        <p14:creationId xmlns:p14="http://schemas.microsoft.com/office/powerpoint/2010/main" val="78518511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34</a:t>
            </a:fld>
            <a:endParaRPr lang="en-US"/>
          </a:p>
        </p:txBody>
      </p:sp>
    </p:spTree>
    <p:extLst>
      <p:ext uri="{BB962C8B-B14F-4D97-AF65-F5344CB8AC3E}">
        <p14:creationId xmlns:p14="http://schemas.microsoft.com/office/powerpoint/2010/main" val="174494370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159-160 of the Project Team Leadership and Communication book.</a:t>
            </a:r>
            <a:endParaRPr lang="en-US" i="1"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35</a:t>
            </a:fld>
            <a:endParaRPr lang="en-US"/>
          </a:p>
        </p:txBody>
      </p:sp>
    </p:spTree>
    <p:extLst>
      <p:ext uri="{BB962C8B-B14F-4D97-AF65-F5344CB8AC3E}">
        <p14:creationId xmlns:p14="http://schemas.microsoft.com/office/powerpoint/2010/main" val="330347274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37</a:t>
            </a:fld>
            <a:endParaRPr lang="en-US"/>
          </a:p>
        </p:txBody>
      </p:sp>
    </p:spTree>
    <p:extLst>
      <p:ext uri="{BB962C8B-B14F-4D97-AF65-F5344CB8AC3E}">
        <p14:creationId xmlns:p14="http://schemas.microsoft.com/office/powerpoint/2010/main" val="210145991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159-160 of the Project Team Leadership and Communication book.</a:t>
            </a:r>
            <a:endParaRPr lang="en-US" i="1"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38</a:t>
            </a:fld>
            <a:endParaRPr lang="en-US"/>
          </a:p>
        </p:txBody>
      </p:sp>
    </p:spTree>
    <p:extLst>
      <p:ext uri="{BB962C8B-B14F-4D97-AF65-F5344CB8AC3E}">
        <p14:creationId xmlns:p14="http://schemas.microsoft.com/office/powerpoint/2010/main" val="98375290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161-162 of the Project Team Leadership and Communication book.</a:t>
            </a:r>
            <a:endParaRPr lang="en-US" i="1"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39</a:t>
            </a:fld>
            <a:endParaRPr lang="en-US"/>
          </a:p>
        </p:txBody>
      </p:sp>
    </p:spTree>
    <p:extLst>
      <p:ext uri="{BB962C8B-B14F-4D97-AF65-F5344CB8AC3E}">
        <p14:creationId xmlns:p14="http://schemas.microsoft.com/office/powerpoint/2010/main" val="82434253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40</a:t>
            </a:fld>
            <a:endParaRPr lang="en-US"/>
          </a:p>
        </p:txBody>
      </p:sp>
    </p:spTree>
    <p:extLst>
      <p:ext uri="{BB962C8B-B14F-4D97-AF65-F5344CB8AC3E}">
        <p14:creationId xmlns:p14="http://schemas.microsoft.com/office/powerpoint/2010/main" val="26877092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41</a:t>
            </a:fld>
            <a:endParaRPr lang="en-US"/>
          </a:p>
        </p:txBody>
      </p:sp>
    </p:spTree>
    <p:extLst>
      <p:ext uri="{BB962C8B-B14F-4D97-AF65-F5344CB8AC3E}">
        <p14:creationId xmlns:p14="http://schemas.microsoft.com/office/powerpoint/2010/main" val="403422070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5.6, </a:t>
            </a:r>
            <a:r>
              <a:rPr lang="en-US" i="1" baseline="0" dirty="0"/>
              <a:t>pages 164-165 of the Project Team Leadership and Communication book.</a:t>
            </a: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42</a:t>
            </a:fld>
            <a:endParaRPr lang="en-US"/>
          </a:p>
        </p:txBody>
      </p:sp>
    </p:spTree>
    <p:extLst>
      <p:ext uri="{BB962C8B-B14F-4D97-AF65-F5344CB8AC3E}">
        <p14:creationId xmlns:p14="http://schemas.microsoft.com/office/powerpoint/2010/main" val="105825578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5.6, </a:t>
            </a:r>
            <a:r>
              <a:rPr lang="en-US" i="1" baseline="0" dirty="0"/>
              <a:t>page 166 of the Project Team Leadership and Communication book.</a:t>
            </a:r>
            <a:endParaRPr lang="en-US" i="1" dirty="0"/>
          </a:p>
          <a:p>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43</a:t>
            </a:fld>
            <a:endParaRPr lang="en-US"/>
          </a:p>
        </p:txBody>
      </p:sp>
    </p:spTree>
    <p:extLst>
      <p:ext uri="{BB962C8B-B14F-4D97-AF65-F5344CB8AC3E}">
        <p14:creationId xmlns:p14="http://schemas.microsoft.com/office/powerpoint/2010/main" val="64460301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5.6, </a:t>
            </a:r>
            <a:r>
              <a:rPr lang="en-US" i="1" baseline="0" dirty="0"/>
              <a:t>pages 166-167 of the Project Team Leadership and Communication book.</a:t>
            </a:r>
            <a:endParaRPr lang="en-US" i="1" dirty="0"/>
          </a:p>
          <a:p>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44</a:t>
            </a:fld>
            <a:endParaRPr lang="en-US"/>
          </a:p>
        </p:txBody>
      </p:sp>
    </p:spTree>
    <p:extLst>
      <p:ext uri="{BB962C8B-B14F-4D97-AF65-F5344CB8AC3E}">
        <p14:creationId xmlns:p14="http://schemas.microsoft.com/office/powerpoint/2010/main" val="307458665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5.6 and 5.8, </a:t>
            </a:r>
            <a:r>
              <a:rPr lang="en-US" i="1" baseline="0" dirty="0"/>
              <a:t>pages 167-168 and 173-174 of the Project Team Leadership and Communication book.</a:t>
            </a: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45</a:t>
            </a:fld>
            <a:endParaRPr lang="en-US"/>
          </a:p>
        </p:txBody>
      </p:sp>
    </p:spTree>
    <p:extLst>
      <p:ext uri="{BB962C8B-B14F-4D97-AF65-F5344CB8AC3E}">
        <p14:creationId xmlns:p14="http://schemas.microsoft.com/office/powerpoint/2010/main" val="14786955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5.6, </a:t>
            </a:r>
            <a:r>
              <a:rPr lang="en-US" i="1" baseline="0" dirty="0"/>
              <a:t>page 169 of the Project Team Leadership and Communication book.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i="1"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i="0" baseline="0" dirty="0"/>
              <a:t>Note that Earned Value is covered more extensively in the chapter 3 slides as well as the book on pages 94-97 (section 3.6).</a:t>
            </a:r>
            <a:endParaRPr lang="en-US" i="0" dirty="0"/>
          </a:p>
        </p:txBody>
      </p:sp>
      <p:sp>
        <p:nvSpPr>
          <p:cNvPr id="4" name="Slide Number Placeholder 3"/>
          <p:cNvSpPr>
            <a:spLocks noGrp="1"/>
          </p:cNvSpPr>
          <p:nvPr>
            <p:ph type="sldNum" sz="quarter" idx="10"/>
          </p:nvPr>
        </p:nvSpPr>
        <p:spPr/>
        <p:txBody>
          <a:bodyPr/>
          <a:lstStyle/>
          <a:p>
            <a:fld id="{EF4432E4-4C49-4E27-8846-7ED75FA30D5D}" type="slidenum">
              <a:rPr lang="en-US" smtClean="0"/>
              <a:t>46</a:t>
            </a:fld>
            <a:endParaRPr lang="en-US"/>
          </a:p>
        </p:txBody>
      </p:sp>
    </p:spTree>
    <p:extLst>
      <p:ext uri="{BB962C8B-B14F-4D97-AF65-F5344CB8AC3E}">
        <p14:creationId xmlns:p14="http://schemas.microsoft.com/office/powerpoint/2010/main" val="14786955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5.6, </a:t>
            </a:r>
            <a:r>
              <a:rPr lang="en-US" i="1" baseline="0" dirty="0"/>
              <a:t>page 170 of the Project Team Leadership and Communication book.</a:t>
            </a:r>
          </a:p>
        </p:txBody>
      </p:sp>
      <p:sp>
        <p:nvSpPr>
          <p:cNvPr id="4" name="Slide Number Placeholder 3"/>
          <p:cNvSpPr>
            <a:spLocks noGrp="1"/>
          </p:cNvSpPr>
          <p:nvPr>
            <p:ph type="sldNum" sz="quarter" idx="10"/>
          </p:nvPr>
        </p:nvSpPr>
        <p:spPr/>
        <p:txBody>
          <a:bodyPr/>
          <a:lstStyle/>
          <a:p>
            <a:fld id="{EF4432E4-4C49-4E27-8846-7ED75FA30D5D}" type="slidenum">
              <a:rPr lang="en-US" smtClean="0"/>
              <a:t>47</a:t>
            </a:fld>
            <a:endParaRPr lang="en-US"/>
          </a:p>
        </p:txBody>
      </p:sp>
    </p:spTree>
    <p:extLst>
      <p:ext uri="{BB962C8B-B14F-4D97-AF65-F5344CB8AC3E}">
        <p14:creationId xmlns:p14="http://schemas.microsoft.com/office/powerpoint/2010/main" val="403705791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48</a:t>
            </a:fld>
            <a:endParaRPr lang="en-US"/>
          </a:p>
        </p:txBody>
      </p:sp>
    </p:spTree>
    <p:extLst>
      <p:ext uri="{BB962C8B-B14F-4D97-AF65-F5344CB8AC3E}">
        <p14:creationId xmlns:p14="http://schemas.microsoft.com/office/powerpoint/2010/main" val="294003733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DB9DBD53-35AB-634F-87A7-C9714497E95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00242AA5-9048-9840-AA37-8D36EAE0CF1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60000"/>
              </a:lnSpc>
            </a:pPr>
            <a:r>
              <a:rPr lang="en-US" altLang="en-US" sz="1100" dirty="0">
                <a:ea typeface="ＭＳ Ｐゴシック" panose="020B0600070205080204" pitchFamily="34" charset="-128"/>
              </a:rPr>
              <a:t>It’s particularly important today that a company’s communication efforts be ethical. This means that the communication includes all relevant information, is true in every sense, and is not deceptive in any way.</a:t>
            </a:r>
          </a:p>
          <a:p>
            <a:pPr>
              <a:lnSpc>
                <a:spcPct val="60000"/>
              </a:lnSpc>
            </a:pPr>
            <a:endParaRPr lang="en-US" altLang="en-US" sz="1100" dirty="0">
              <a:ea typeface="ＭＳ Ｐゴシック" panose="020B0600070205080204" pitchFamily="34" charset="-128"/>
            </a:endParaRPr>
          </a:p>
          <a:p>
            <a:pPr>
              <a:lnSpc>
                <a:spcPct val="60000"/>
              </a:lnSpc>
            </a:pPr>
            <a:r>
              <a:rPr lang="en-US" altLang="en-US" sz="1100" dirty="0">
                <a:ea typeface="ＭＳ Ｐゴシック" panose="020B0600070205080204" pitchFamily="34" charset="-128"/>
              </a:rPr>
              <a:t>Unethical communication often distorts the truth or manipulates audiences—for example, by omitting essential information, selectively misquoting, misrepresenting numbers, distorting visuals, or failing to respect privacy or information security needs. </a:t>
            </a:r>
          </a:p>
          <a:p>
            <a:pPr>
              <a:lnSpc>
                <a:spcPct val="60000"/>
              </a:lnSpc>
            </a:pPr>
            <a:endParaRPr lang="en-US" altLang="en-US" sz="1100" dirty="0">
              <a:ea typeface="ＭＳ Ｐゴシック" panose="020B0600070205080204" pitchFamily="34" charset="-128"/>
            </a:endParaRPr>
          </a:p>
          <a:p>
            <a:pPr>
              <a:lnSpc>
                <a:spcPct val="60000"/>
              </a:lnSpc>
            </a:pPr>
            <a:r>
              <a:rPr lang="en-US" altLang="en-US" sz="1100" dirty="0">
                <a:ea typeface="ＭＳ Ｐゴシック" panose="020B0600070205080204" pitchFamily="34" charset="-128"/>
              </a:rPr>
              <a:t>Managers encourage ethical communication by establishing clear ethical guidelines for behavior and business communication. </a:t>
            </a:r>
          </a:p>
          <a:p>
            <a:pPr>
              <a:lnSpc>
                <a:spcPct val="60000"/>
              </a:lnSpc>
            </a:pPr>
            <a:endParaRPr lang="en-US" altLang="en-US" sz="1100" dirty="0">
              <a:ea typeface="ＭＳ Ｐゴシック" panose="020B0600070205080204" pitchFamily="34" charset="-128"/>
            </a:endParaRPr>
          </a:p>
          <a:p>
            <a:pPr>
              <a:lnSpc>
                <a:spcPct val="60000"/>
              </a:lnSpc>
            </a:pPr>
            <a:r>
              <a:rPr lang="en-US" altLang="en-US" sz="1100" dirty="0">
                <a:ea typeface="ＭＳ Ｐゴシック" panose="020B0600070205080204" pitchFamily="34" charset="-128"/>
              </a:rPr>
              <a:t>In a global survey by the International Association of Business Communicators, 70 percent of communication professionals said their companies clearly define what is considered ethical and unethical behavior. </a:t>
            </a:r>
          </a:p>
          <a:p>
            <a:pPr>
              <a:lnSpc>
                <a:spcPct val="60000"/>
              </a:lnSpc>
            </a:pPr>
            <a:endParaRPr lang="en-US" altLang="en-US" sz="1100" dirty="0">
              <a:ea typeface="ＭＳ Ｐゴシック" panose="020B0600070205080204" pitchFamily="34" charset="-128"/>
            </a:endParaRPr>
          </a:p>
          <a:p>
            <a:pPr>
              <a:lnSpc>
                <a:spcPct val="60000"/>
              </a:lnSpc>
            </a:pPr>
            <a:r>
              <a:rPr lang="en-US" altLang="en-US" sz="1100" dirty="0">
                <a:ea typeface="ＭＳ Ｐゴシック" panose="020B0600070205080204" pitchFamily="34" charset="-128"/>
              </a:rPr>
              <a:t>If no clear ethical guidelines exist, apply the following questions to help you think through your communication choices and consequences:</a:t>
            </a:r>
          </a:p>
          <a:p>
            <a:pPr lvl="1" indent="-222250">
              <a:lnSpc>
                <a:spcPct val="60000"/>
              </a:lnSpc>
              <a:buFontTx/>
              <a:buChar char="•"/>
            </a:pPr>
            <a:r>
              <a:rPr lang="en-US" altLang="en-US" sz="1100" dirty="0">
                <a:ea typeface="ＭＳ Ｐゴシック" panose="020B0600070205080204" pitchFamily="34" charset="-128"/>
              </a:rPr>
              <a:t>Has the situation been defined fairly and accurately?</a:t>
            </a:r>
          </a:p>
          <a:p>
            <a:pPr lvl="1" indent="-222250">
              <a:lnSpc>
                <a:spcPct val="60000"/>
              </a:lnSpc>
              <a:buFontTx/>
              <a:buChar char="•"/>
            </a:pPr>
            <a:r>
              <a:rPr lang="en-US" altLang="en-US" sz="1100" dirty="0">
                <a:ea typeface="ＭＳ Ｐゴシック" panose="020B0600070205080204" pitchFamily="34" charset="-128"/>
              </a:rPr>
              <a:t>Why is the message being communicated?</a:t>
            </a:r>
          </a:p>
          <a:p>
            <a:pPr lvl="1" indent="-222250">
              <a:lnSpc>
                <a:spcPct val="60000"/>
              </a:lnSpc>
              <a:buFontTx/>
              <a:buChar char="•"/>
            </a:pPr>
            <a:r>
              <a:rPr lang="en-US" altLang="en-US" sz="1100" dirty="0">
                <a:ea typeface="ＭＳ Ｐゴシック" panose="020B0600070205080204" pitchFamily="34" charset="-128"/>
              </a:rPr>
              <a:t>How will the people who may be affected by the message or who receive the message be impacted?</a:t>
            </a:r>
          </a:p>
          <a:p>
            <a:pPr lvl="1" indent="-222250">
              <a:lnSpc>
                <a:spcPct val="60000"/>
              </a:lnSpc>
              <a:buFontTx/>
              <a:buChar char="•"/>
            </a:pPr>
            <a:r>
              <a:rPr lang="en-US" altLang="en-US" sz="1100" dirty="0">
                <a:ea typeface="ＭＳ Ｐゴシック" panose="020B0600070205080204" pitchFamily="34" charset="-128"/>
              </a:rPr>
              <a:t>Does the message help achieve the greatest possible good while minimizing possible harm?</a:t>
            </a:r>
          </a:p>
          <a:p>
            <a:pPr lvl="1" indent="-222250">
              <a:lnSpc>
                <a:spcPct val="60000"/>
              </a:lnSpc>
              <a:buFontTx/>
              <a:buChar char="•"/>
            </a:pPr>
            <a:r>
              <a:rPr lang="en-US" altLang="en-US" sz="1100" dirty="0">
                <a:ea typeface="ＭＳ Ｐゴシック" panose="020B0600070205080204" pitchFamily="34" charset="-128"/>
              </a:rPr>
              <a:t>Will this decision that appears to be ethical now seem so in the future?</a:t>
            </a:r>
          </a:p>
          <a:p>
            <a:pPr lvl="1" indent="-222250">
              <a:lnSpc>
                <a:spcPct val="60000"/>
              </a:lnSpc>
              <a:buFontTx/>
              <a:buChar char="•"/>
            </a:pPr>
            <a:r>
              <a:rPr lang="en-US" altLang="en-US" sz="1100" dirty="0">
                <a:ea typeface="ＭＳ Ｐゴシック" panose="020B0600070205080204" pitchFamily="34" charset="-128"/>
              </a:rPr>
              <a:t>How comfortable are you with your communication effort? </a:t>
            </a:r>
          </a:p>
          <a:p>
            <a:pPr lvl="1" indent="-222250">
              <a:lnSpc>
                <a:spcPct val="60000"/>
              </a:lnSpc>
              <a:buFontTx/>
              <a:buChar char="•"/>
            </a:pPr>
            <a:r>
              <a:rPr lang="en-US" altLang="en-US" sz="1100" dirty="0">
                <a:ea typeface="ＭＳ Ｐゴシック" panose="020B0600070205080204" pitchFamily="34" charset="-128"/>
              </a:rPr>
              <a:t>What would a person you respect think of it?</a:t>
            </a:r>
          </a:p>
          <a:p>
            <a:pPr lvl="1" indent="-222250">
              <a:lnSpc>
                <a:spcPct val="60000"/>
              </a:lnSpc>
              <a:buFontTx/>
              <a:buChar char="•"/>
            </a:pPr>
            <a:endParaRPr lang="en-US" altLang="en-US" sz="1100" dirty="0">
              <a:ea typeface="ＭＳ Ｐゴシック" panose="020B0600070205080204" pitchFamily="34" charset="-128"/>
            </a:endParaRPr>
          </a:p>
          <a:p>
            <a:pPr>
              <a:lnSpc>
                <a:spcPct val="80000"/>
              </a:lnSpc>
            </a:pPr>
            <a:endParaRPr lang="en-US" altLang="en-US" sz="1100" dirty="0">
              <a:ea typeface="ＭＳ Ｐゴシック" panose="020B0600070205080204" pitchFamily="34" charset="-128"/>
            </a:endParaRPr>
          </a:p>
        </p:txBody>
      </p:sp>
      <p:sp>
        <p:nvSpPr>
          <p:cNvPr id="74756" name="Slide Number Placeholder 3">
            <a:extLst>
              <a:ext uri="{FF2B5EF4-FFF2-40B4-BE49-F238E27FC236}">
                <a16:creationId xmlns:a16="http://schemas.microsoft.com/office/drawing/2014/main" id="{6B11F9ED-BFF6-0C46-A0E6-06A40149279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AA30D03-534A-8C4E-9B5D-95EF9052DEC7}" type="slidenum">
              <a:rPr lang="en-US" altLang="en-US">
                <a:latin typeface="Calibri" panose="020F0502020204030204" pitchFamily="34" charset="0"/>
              </a:rPr>
              <a:pPr/>
              <a:t>49</a:t>
            </a:fld>
            <a:endParaRPr lang="en-US" altLang="en-US">
              <a:latin typeface="Calibri" panose="020F0502020204030204" pitchFamily="34"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5.5, </a:t>
            </a:r>
            <a:r>
              <a:rPr lang="en-US" i="1" baseline="0" dirty="0"/>
              <a:t>pages 162-163 of the Project Team Leadership and Communication book.</a:t>
            </a:r>
            <a:endParaRPr lang="en-US" i="1"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50</a:t>
            </a:fld>
            <a:endParaRPr lang="en-US"/>
          </a:p>
        </p:txBody>
      </p:sp>
    </p:spTree>
    <p:extLst>
      <p:ext uri="{BB962C8B-B14F-4D97-AF65-F5344CB8AC3E}">
        <p14:creationId xmlns:p14="http://schemas.microsoft.com/office/powerpoint/2010/main" val="130634062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51</a:t>
            </a:fld>
            <a:endParaRPr lang="en-US"/>
          </a:p>
        </p:txBody>
      </p:sp>
    </p:spTree>
    <p:extLst>
      <p:ext uri="{BB962C8B-B14F-4D97-AF65-F5344CB8AC3E}">
        <p14:creationId xmlns:p14="http://schemas.microsoft.com/office/powerpoint/2010/main" val="370627708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5.7, </a:t>
            </a:r>
            <a:r>
              <a:rPr lang="en-US" i="1" baseline="0" dirty="0"/>
              <a:t>pages 171-172 of the Project Team Leadership and Communication book.</a:t>
            </a:r>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52</a:t>
            </a:fld>
            <a:endParaRPr lang="en-US"/>
          </a:p>
        </p:txBody>
      </p:sp>
    </p:spTree>
    <p:extLst>
      <p:ext uri="{BB962C8B-B14F-4D97-AF65-F5344CB8AC3E}">
        <p14:creationId xmlns:p14="http://schemas.microsoft.com/office/powerpoint/2010/main" val="34329610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53</a:t>
            </a:fld>
            <a:endParaRPr lang="en-US"/>
          </a:p>
        </p:txBody>
      </p:sp>
    </p:spTree>
    <p:extLst>
      <p:ext uri="{BB962C8B-B14F-4D97-AF65-F5344CB8AC3E}">
        <p14:creationId xmlns:p14="http://schemas.microsoft.com/office/powerpoint/2010/main" val="340040146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55</a:t>
            </a:fld>
            <a:endParaRPr lang="en-US"/>
          </a:p>
        </p:txBody>
      </p:sp>
    </p:spTree>
    <p:extLst>
      <p:ext uri="{BB962C8B-B14F-4D97-AF65-F5344CB8AC3E}">
        <p14:creationId xmlns:p14="http://schemas.microsoft.com/office/powerpoint/2010/main" val="415540998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56</a:t>
            </a:fld>
            <a:endParaRPr lang="en-US"/>
          </a:p>
        </p:txBody>
      </p:sp>
    </p:spTree>
    <p:extLst>
      <p:ext uri="{BB962C8B-B14F-4D97-AF65-F5344CB8AC3E}">
        <p14:creationId xmlns:p14="http://schemas.microsoft.com/office/powerpoint/2010/main" val="354794314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57</a:t>
            </a:fld>
            <a:endParaRPr lang="en-US"/>
          </a:p>
        </p:txBody>
      </p:sp>
    </p:spTree>
    <p:extLst>
      <p:ext uri="{BB962C8B-B14F-4D97-AF65-F5344CB8AC3E}">
        <p14:creationId xmlns:p14="http://schemas.microsoft.com/office/powerpoint/2010/main" val="224091345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a:p>
        </p:txBody>
      </p:sp>
      <p:sp>
        <p:nvSpPr>
          <p:cNvPr id="4" name="Slide Number Placeholder 3"/>
          <p:cNvSpPr>
            <a:spLocks noGrp="1"/>
          </p:cNvSpPr>
          <p:nvPr>
            <p:ph type="sldNum" sz="quarter" idx="10"/>
          </p:nvPr>
        </p:nvSpPr>
        <p:spPr/>
        <p:txBody>
          <a:bodyPr/>
          <a:lstStyle/>
          <a:p>
            <a:fld id="{EF4432E4-4C49-4E27-8846-7ED75FA30D5D}" type="slidenum">
              <a:rPr lang="en-US" smtClean="0"/>
              <a:t>58</a:t>
            </a:fld>
            <a:endParaRPr lang="en-US"/>
          </a:p>
        </p:txBody>
      </p:sp>
    </p:spTree>
    <p:extLst>
      <p:ext uri="{BB962C8B-B14F-4D97-AF65-F5344CB8AC3E}">
        <p14:creationId xmlns:p14="http://schemas.microsoft.com/office/powerpoint/2010/main" val="345447330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5.4, </a:t>
            </a:r>
            <a:r>
              <a:rPr lang="en-US" i="1" baseline="0" dirty="0"/>
              <a:t>pages 159-162 of the Project Team Leadership and Communication book.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r>
              <a:rPr lang="en-US" dirty="0"/>
              <a:t>10-15</a:t>
            </a:r>
            <a:r>
              <a:rPr lang="en-US" baseline="0" dirty="0"/>
              <a:t> Minute activity (segments can be timed)</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3 minutes to create the agenda</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3 minutes to hold the meeting</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4 minutes to publish the results and answer the follow-up questions</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a:t>Learning Objective:</a:t>
            </a:r>
            <a:r>
              <a:rPr lang="en-US" b="0" dirty="0"/>
              <a:t> Create a</a:t>
            </a:r>
            <a:r>
              <a:rPr lang="en-US" b="0" baseline="0" dirty="0"/>
              <a:t> published</a:t>
            </a:r>
            <a:r>
              <a:rPr lang="en-US" b="0" dirty="0"/>
              <a:t> agenda, planning and participating in a basic team meeting</a:t>
            </a:r>
            <a:endParaRPr lang="en-US"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a:t>Whiteboards, if available, could be used to create the agenda and results portions of this activity</a:t>
            </a:r>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59</a:t>
            </a:fld>
            <a:endParaRPr lang="en-US"/>
          </a:p>
        </p:txBody>
      </p:sp>
    </p:spTree>
    <p:extLst>
      <p:ext uri="{BB962C8B-B14F-4D97-AF65-F5344CB8AC3E}">
        <p14:creationId xmlns:p14="http://schemas.microsoft.com/office/powerpoint/2010/main" val="421087336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5.5, </a:t>
            </a:r>
            <a:r>
              <a:rPr lang="en-US" i="1" baseline="0" dirty="0"/>
              <a:t>pages 162-163 of the Project Team Leadership and Communication book.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a:t>10 Minute activity</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a:t>Learning Objective:</a:t>
            </a:r>
            <a:r>
              <a:rPr lang="en-US" b="0" dirty="0"/>
              <a:t> Analyze several basic ethics</a:t>
            </a:r>
            <a:r>
              <a:rPr lang="en-US" b="0" baseline="0" dirty="0"/>
              <a:t> scenarios and potential ramifications</a:t>
            </a:r>
            <a:endParaRPr lang="en-US"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a:t>Activity could be adapted: have participants create their own scenarios and exchange them for analysis with others.</a:t>
            </a:r>
          </a:p>
        </p:txBody>
      </p:sp>
      <p:sp>
        <p:nvSpPr>
          <p:cNvPr id="4" name="Slide Number Placeholder 3"/>
          <p:cNvSpPr>
            <a:spLocks noGrp="1"/>
          </p:cNvSpPr>
          <p:nvPr>
            <p:ph type="sldNum" sz="quarter" idx="10"/>
          </p:nvPr>
        </p:nvSpPr>
        <p:spPr/>
        <p:txBody>
          <a:bodyPr/>
          <a:lstStyle/>
          <a:p>
            <a:fld id="{EF4432E4-4C49-4E27-8846-7ED75FA30D5D}" type="slidenum">
              <a:rPr lang="en-US" smtClean="0"/>
              <a:t>60</a:t>
            </a:fld>
            <a:endParaRPr lang="en-US"/>
          </a:p>
        </p:txBody>
      </p:sp>
    </p:spTree>
    <p:extLst>
      <p:ext uri="{BB962C8B-B14F-4D97-AF65-F5344CB8AC3E}">
        <p14:creationId xmlns:p14="http://schemas.microsoft.com/office/powerpoint/2010/main" val="121957445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11/20/21</a:t>
            </a:fld>
            <a:endParaRPr lang="en-US"/>
          </a:p>
        </p:txBody>
      </p:sp>
      <p:sp>
        <p:nvSpPr>
          <p:cNvPr id="5" name="Footer Placeholder 4"/>
          <p:cNvSpPr>
            <a:spLocks noGrp="1"/>
          </p:cNvSpPr>
          <p:nvPr>
            <p:ph type="ftr" sz="quarter" idx="11"/>
          </p:nvPr>
        </p:nvSpPr>
        <p:spPr>
          <a:xfrm>
            <a:off x="1127124" y="329307"/>
            <a:ext cx="5943668" cy="309201"/>
          </a:xfrm>
        </p:spPr>
        <p:txBody>
          <a:bodyPr/>
          <a:lstStyle/>
          <a:p>
            <a:endParaRPr lang="en-US"/>
          </a:p>
        </p:txBody>
      </p:sp>
      <p:sp>
        <p:nvSpPr>
          <p:cNvPr id="6" name="Slide Number Placeholder 5"/>
          <p:cNvSpPr>
            <a:spLocks noGrp="1"/>
          </p:cNvSpPr>
          <p:nvPr>
            <p:ph type="sldNum" sz="quarter" idx="12"/>
          </p:nvPr>
        </p:nvSpPr>
        <p:spPr>
          <a:xfrm>
            <a:off x="9924392" y="134930"/>
            <a:ext cx="811019" cy="503578"/>
          </a:xfrm>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637713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BF9D6827-F213-428B-B64D-882A557603DE}" type="datetimeFigureOut">
              <a:rPr lang="en-US" smtClean="0"/>
              <a:t>11/20/21</a:t>
            </a:fld>
            <a:endParaRPr lang="en-US"/>
          </a:p>
        </p:txBody>
      </p:sp>
      <p:sp>
        <p:nvSpPr>
          <p:cNvPr id="5" name="Footer Placeholder 4"/>
          <p:cNvSpPr>
            <a:spLocks noGrp="1"/>
          </p:cNvSpPr>
          <p:nvPr>
            <p:ph type="ftr" sz="quarter" idx="11"/>
          </p:nvPr>
        </p:nvSpPr>
        <p:spPr/>
        <p:txBody>
          <a:bodyPr/>
          <a:lstStyle>
            <a:lvl1pPr>
              <a:defRPr sz="1200"/>
            </a:lvl1p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185082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11/20/21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497385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9D6827-F213-428B-B64D-882A557603DE}" type="datetimeFigureOut">
              <a:rPr lang="en-US" smtClean="0"/>
              <a:t>11/20/21</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6084769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9D6827-F213-428B-B64D-882A557603DE}" type="datetimeFigureOut">
              <a:rPr lang="en-US" smtClean="0"/>
              <a:t>11/20/21</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776184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9D6827-F213-428B-B64D-882A557603DE}" type="datetimeFigureOut">
              <a:rPr lang="en-US" smtClean="0"/>
              <a:t>11/20/21</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278380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11/20/21</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36033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11/20/21</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865206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BF9D6827-F213-428B-B64D-882A557603DE}" type="datetimeFigureOut">
              <a:rPr lang="en-US" smtClean="0"/>
              <a:t>11/20/21</a:t>
            </a:fld>
            <a:endParaRPr lang="en-US"/>
          </a:p>
        </p:txBody>
      </p:sp>
      <p:sp>
        <p:nvSpPr>
          <p:cNvPr id="6" name="Footer Placeholder 5"/>
          <p:cNvSpPr>
            <a:spLocks noGrp="1"/>
          </p:cNvSpPr>
          <p:nvPr>
            <p:ph type="ftr" sz="quarter" idx="11"/>
          </p:nvPr>
        </p:nvSpPr>
        <p:spPr>
          <a:xfrm>
            <a:off x="1125300" y="318640"/>
            <a:ext cx="4877818" cy="320931"/>
          </a:xfrm>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a:xfrm>
            <a:off x="6176794" y="137408"/>
            <a:ext cx="811019" cy="503578"/>
          </a:xfrm>
        </p:spPr>
        <p:txBody>
          <a:bodyPr/>
          <a:lstStyle/>
          <a:p>
            <a:fld id="{0E9CA7F0-1DB2-4EC7-8938-616CB0658807}" type="slidenum">
              <a:rPr lang="en-US" smtClean="0"/>
              <a:t>‹#›</a:t>
            </a:fld>
            <a:endParaRPr lang="en-US"/>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2826737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11/20/21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941055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11/20/21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1723030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F9D6827-F213-428B-B64D-882A557603DE}" type="datetimeFigureOut">
              <a:rPr lang="en-US" smtClean="0"/>
              <a:t>11/20/21</a:t>
            </a:fld>
            <a:endParaRPr lang="en-US"/>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01862432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20.png"/><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1.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2.png"/><Relationship Id="rId4" Type="http://schemas.openxmlformats.org/officeDocument/2006/relationships/image" Target="../media/image31.png"/></Relationships>
</file>

<file path=ppt/slides/_rels/slide4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2.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5.png"/><Relationship Id="rId4" Type="http://schemas.openxmlformats.org/officeDocument/2006/relationships/image" Target="../media/image34.png"/></Relationships>
</file>

<file path=ppt/slides/_rels/slide4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3.xml"/><Relationship Id="rId1" Type="http://schemas.openxmlformats.org/officeDocument/2006/relationships/slideLayout" Target="../slideLayouts/slideLayout4.xml"/><Relationship Id="rId5" Type="http://schemas.openxmlformats.org/officeDocument/2006/relationships/image" Target="../media/image4.png"/><Relationship Id="rId4" Type="http://schemas.openxmlformats.org/officeDocument/2006/relationships/image" Target="../media/image37.png"/></Relationships>
</file>

<file path=ppt/slides/_rels/slide4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4.xml"/><Relationship Id="rId1" Type="http://schemas.openxmlformats.org/officeDocument/2006/relationships/slideLayout" Target="../slideLayouts/slideLayout4.xml"/><Relationship Id="rId5" Type="http://schemas.openxmlformats.org/officeDocument/2006/relationships/image" Target="../media/image4.png"/><Relationship Id="rId4" Type="http://schemas.openxmlformats.org/officeDocument/2006/relationships/image" Target="../media/image39.png"/></Relationships>
</file>

<file path=ppt/slides/_rels/slide4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5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56.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6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57.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61.xml.rels><?xml version="1.0" encoding="UTF-8" standalone="yes"?>
<Relationships xmlns="http://schemas.openxmlformats.org/package/2006/relationships"><Relationship Id="rId3" Type="http://schemas.openxmlformats.org/officeDocument/2006/relationships/hyperlink" Target="https://www.amazon.com/s/ref=dp_byline_sr_ebooks_1?ie=UTF8&amp;field-author=Samuel+Malachowsky&amp;text=Samuel+Malachowsky&amp;sort=relevancerank&amp;search-alias=digital-text" TargetMode="External"/><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4.jpeg"/></Relationships>
</file>

<file path=ppt/slides/_rels/slide6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2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44605" y="1045506"/>
            <a:ext cx="8567738" cy="3442447"/>
          </a:xfrm>
          <a:solidFill>
            <a:schemeClr val="accent3">
              <a:lumMod val="60000"/>
              <a:lumOff val="40000"/>
            </a:schemeClr>
          </a:solidFill>
          <a:ln>
            <a:solidFill>
              <a:srgbClr val="B3FF00"/>
            </a:solidFill>
          </a:ln>
          <a:effectLst>
            <a:glow rad="101600">
              <a:schemeClr val="accent6">
                <a:satMod val="175000"/>
                <a:alpha val="40000"/>
              </a:schemeClr>
            </a:glow>
            <a:innerShdw blurRad="63500" dist="50800" dir="5400000">
              <a:prstClr val="black">
                <a:alpha val="50000"/>
              </a:prstClr>
            </a:innerShdw>
            <a:softEdge rad="63500"/>
          </a:effectLst>
          <a:scene3d>
            <a:camera prst="orthographicFront"/>
            <a:lightRig rig="threePt" dir="t"/>
          </a:scene3d>
          <a:sp3d>
            <a:bevelT prst="convex"/>
          </a:sp3d>
        </p:spPr>
        <p:txBody>
          <a:bodyPr lIns="274320" tIns="91440" rIns="182880" bIns="91440">
            <a:normAutofit/>
          </a:bodyPr>
          <a:lstStyle/>
          <a:p>
            <a:r>
              <a:rPr lang="en-US" sz="2800" b="1" dirty="0">
                <a:solidFill>
                  <a:srgbClr val="E80C96"/>
                </a:solidFill>
                <a:latin typeface="+mn-lt"/>
              </a:rPr>
              <a:t>Chapter 10</a:t>
            </a:r>
            <a:endParaRPr lang="en-US" b="1" dirty="0">
              <a:solidFill>
                <a:srgbClr val="E80C96"/>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358653" y="4617347"/>
            <a:ext cx="8567738" cy="1561446"/>
          </a:xfrm>
          <a:gradFill flip="none" rotWithShape="1">
            <a:gsLst>
              <a:gs pos="73000">
                <a:srgbClr val="E80C96">
                  <a:tint val="66000"/>
                  <a:satMod val="160000"/>
                </a:srgbClr>
              </a:gs>
              <a:gs pos="100000">
                <a:srgbClr val="E80C96"/>
              </a:gs>
              <a:gs pos="100000">
                <a:srgbClr val="E80C96">
                  <a:tint val="23500"/>
                  <a:satMod val="160000"/>
                </a:srgbClr>
              </a:gs>
            </a:gsLst>
            <a:path path="circle">
              <a:fillToRect r="100000" b="100000"/>
            </a:path>
            <a:tileRect l="-100000" t="-100000"/>
          </a:gradFill>
          <a:ln w="3175">
            <a:solidFill>
              <a:schemeClr val="tx1"/>
            </a:solidFill>
          </a:ln>
          <a:effectLst>
            <a:softEdge rad="635000"/>
          </a:effectLst>
        </p:spPr>
        <p:txBody>
          <a:bodyPr lIns="274320" tIns="91440" rIns="182880" bIns="91440">
            <a:normAutofit/>
          </a:bodyPr>
          <a:lstStyle/>
          <a:p>
            <a:pPr algn="l"/>
            <a:r>
              <a:rPr lang="en-US" sz="2000" b="1" dirty="0">
                <a:solidFill>
                  <a:srgbClr val="FF9300"/>
                </a:solidFill>
                <a:highlight>
                  <a:srgbClr val="C0C0C0"/>
                </a:highlight>
              </a:rPr>
              <a:t>PMG511</a:t>
            </a:r>
          </a:p>
          <a:p>
            <a:r>
              <a:rPr lang="en-US" sz="2000" b="1" dirty="0">
                <a:solidFill>
                  <a:srgbClr val="FF9300"/>
                </a:solidFill>
                <a:highlight>
                  <a:srgbClr val="C0C0C0"/>
                </a:highlight>
              </a:rPr>
              <a:t>Project Leadership</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3">
            <a:alphaModFix amt="57000"/>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
        <p:nvSpPr>
          <p:cNvPr id="4" name="Rounded Rectangle 3">
            <a:extLst>
              <a:ext uri="{FF2B5EF4-FFF2-40B4-BE49-F238E27FC236}">
                <a16:creationId xmlns:a16="http://schemas.microsoft.com/office/drawing/2014/main" id="{D4DC5B3D-2EDC-8443-AEDA-5ABF8F5B1C96}"/>
              </a:ext>
            </a:extLst>
          </p:cNvPr>
          <p:cNvSpPr/>
          <p:nvPr/>
        </p:nvSpPr>
        <p:spPr>
          <a:xfrm>
            <a:off x="393602" y="6289070"/>
            <a:ext cx="3321800" cy="559967"/>
          </a:xfrm>
          <a:prstGeom prst="roundRect">
            <a:avLst/>
          </a:prstGeom>
          <a:solidFill>
            <a:srgbClr val="E80C9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b="1" dirty="0">
                <a:solidFill>
                  <a:schemeClr val="bg1"/>
                </a:solidFill>
              </a:rPr>
              <a:t>Dr.Sara Adel</a:t>
            </a:r>
          </a:p>
        </p:txBody>
      </p:sp>
      <p:sp>
        <p:nvSpPr>
          <p:cNvPr id="5" name="Rectangle 4">
            <a:extLst>
              <a:ext uri="{FF2B5EF4-FFF2-40B4-BE49-F238E27FC236}">
                <a16:creationId xmlns:a16="http://schemas.microsoft.com/office/drawing/2014/main" id="{A90CB84D-3444-D345-91B5-ADB094A382E4}"/>
              </a:ext>
            </a:extLst>
          </p:cNvPr>
          <p:cNvSpPr/>
          <p:nvPr/>
        </p:nvSpPr>
        <p:spPr>
          <a:xfrm>
            <a:off x="3594608" y="1240286"/>
            <a:ext cx="7219166" cy="1446550"/>
          </a:xfrm>
          <a:prstGeom prst="rect">
            <a:avLst/>
          </a:prstGeom>
        </p:spPr>
        <p:txBody>
          <a:bodyPr wrap="square">
            <a:spAutoFit/>
          </a:bodyPr>
          <a:lstStyle/>
          <a:p>
            <a:pPr>
              <a:spcBef>
                <a:spcPct val="0"/>
              </a:spcBef>
            </a:pPr>
            <a:r>
              <a:rPr lang="en-US" sz="4400" b="1" dirty="0">
                <a:solidFill>
                  <a:srgbClr val="FF9300"/>
                </a:solidFill>
              </a:rPr>
              <a:t>Leadership and Communication </a:t>
            </a:r>
          </a:p>
        </p:txBody>
      </p:sp>
      <p:sp>
        <p:nvSpPr>
          <p:cNvPr id="9" name="Subtitle 2">
            <a:extLst>
              <a:ext uri="{FF2B5EF4-FFF2-40B4-BE49-F238E27FC236}">
                <a16:creationId xmlns:a16="http://schemas.microsoft.com/office/drawing/2014/main" id="{0F7450DB-3DE8-6343-9436-C9AFA533CFF0}"/>
              </a:ext>
            </a:extLst>
          </p:cNvPr>
          <p:cNvSpPr txBox="1">
            <a:spLocks/>
          </p:cNvSpPr>
          <p:nvPr/>
        </p:nvSpPr>
        <p:spPr>
          <a:xfrm>
            <a:off x="3715402" y="2595303"/>
            <a:ext cx="5337110" cy="1244826"/>
          </a:xfrm>
          <a:prstGeom prst="rect">
            <a:avLst/>
          </a:prstGeom>
        </p:spPr>
        <p:txBody>
          <a:bodyPr vert="horz" lIns="91440" tIns="91440" rIns="91440" bIns="91440" rtlCol="0">
            <a:normAutofit/>
          </a:bodyPr>
          <a:lstStyle>
            <a:lvl1pPr marL="0" indent="0" algn="l" defTabSz="914400" rtl="0" eaLnBrk="1" latinLnBrk="0" hangingPunct="1">
              <a:lnSpc>
                <a:spcPct val="120000"/>
              </a:lnSpc>
              <a:spcBef>
                <a:spcPts val="1000"/>
              </a:spcBef>
              <a:buClr>
                <a:schemeClr val="accent1"/>
              </a:buClr>
              <a:buSzPct val="100000"/>
              <a:buFont typeface="Arial" panose="020B0604020202020204" pitchFamily="34" charset="0"/>
              <a:buNone/>
              <a:defRPr sz="1800" b="0" kern="1200">
                <a:solidFill>
                  <a:schemeClr val="tx1"/>
                </a:solidFill>
                <a:effectLst/>
                <a:latin typeface="+mn-lt"/>
                <a:ea typeface="+mn-ea"/>
                <a:cs typeface="+mn-cs"/>
              </a:defRPr>
            </a:lvl1pPr>
            <a:lvl2pPr marL="4572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800" kern="1200" cap="none" baseline="0">
                <a:solidFill>
                  <a:schemeClr val="tx1"/>
                </a:solidFill>
                <a:effectLst/>
                <a:latin typeface="+mn-lt"/>
                <a:ea typeface="+mn-ea"/>
                <a:cs typeface="+mn-cs"/>
              </a:defRPr>
            </a:lvl2pPr>
            <a:lvl3pPr marL="9144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800" kern="1200">
                <a:solidFill>
                  <a:schemeClr val="tx1"/>
                </a:solidFill>
                <a:effectLst/>
                <a:latin typeface="+mn-lt"/>
                <a:ea typeface="+mn-ea"/>
                <a:cs typeface="+mn-cs"/>
              </a:defRPr>
            </a:lvl3pPr>
            <a:lvl4pPr marL="13716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cap="none" baseline="0">
                <a:solidFill>
                  <a:schemeClr val="tx1"/>
                </a:solidFill>
                <a:effectLst/>
                <a:latin typeface="+mn-lt"/>
                <a:ea typeface="+mn-ea"/>
                <a:cs typeface="+mn-cs"/>
              </a:defRPr>
            </a:lvl4pPr>
            <a:lvl5pPr marL="18288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a:solidFill>
                  <a:schemeClr val="tx1"/>
                </a:solidFill>
                <a:effectLst/>
                <a:latin typeface="+mn-lt"/>
                <a:ea typeface="+mn-ea"/>
                <a:cs typeface="+mn-cs"/>
              </a:defRPr>
            </a:lvl5pPr>
            <a:lvl6pPr marL="22860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a:solidFill>
                  <a:schemeClr val="tx1"/>
                </a:solidFill>
                <a:effectLst/>
                <a:latin typeface="+mn-lt"/>
                <a:ea typeface="+mn-ea"/>
                <a:cs typeface="+mn-cs"/>
              </a:defRPr>
            </a:lvl6pPr>
            <a:lvl7pPr marL="27432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a:solidFill>
                  <a:schemeClr val="tx1"/>
                </a:solidFill>
                <a:effectLst/>
                <a:latin typeface="+mn-lt"/>
                <a:ea typeface="+mn-ea"/>
                <a:cs typeface="+mn-cs"/>
              </a:defRPr>
            </a:lvl7pPr>
            <a:lvl8pPr marL="32004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baseline="0">
                <a:solidFill>
                  <a:schemeClr val="tx1"/>
                </a:solidFill>
                <a:effectLst/>
                <a:latin typeface="+mn-lt"/>
                <a:ea typeface="+mn-ea"/>
                <a:cs typeface="+mn-cs"/>
              </a:defRPr>
            </a:lvl8pPr>
            <a:lvl9pPr marL="36576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baseline="0">
                <a:solidFill>
                  <a:schemeClr val="tx1"/>
                </a:solidFill>
                <a:effectLst/>
                <a:latin typeface="+mn-lt"/>
                <a:ea typeface="+mn-ea"/>
                <a:cs typeface="+mn-cs"/>
              </a:defRPr>
            </a:lvl9pPr>
          </a:lstStyle>
          <a:p>
            <a:r>
              <a:rPr lang="en-US" dirty="0">
                <a:solidFill>
                  <a:schemeClr val="accent1"/>
                </a:solidFill>
              </a:rPr>
              <a:t>Leadership and Communication success for teams and stakeholders</a:t>
            </a:r>
          </a:p>
        </p:txBody>
      </p:sp>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3814" y="666621"/>
            <a:ext cx="9144000" cy="954332"/>
          </a:xfrm>
        </p:spPr>
        <p:txBody>
          <a:bodyPr>
            <a:normAutofit/>
          </a:bodyPr>
          <a:lstStyle/>
          <a:p>
            <a:pPr algn="l"/>
            <a:r>
              <a:rPr lang="en-US" altLang="en-US" sz="4800" b="1" u="sng" dirty="0">
                <a:solidFill>
                  <a:srgbClr val="E80C96"/>
                </a:solidFill>
                <a:ea typeface="ＭＳ Ｐゴシック" panose="020B0600070205080204" pitchFamily="34" charset="-128"/>
                <a:cs typeface="Arial" panose="020B0604020202020204" pitchFamily="34" charset="0"/>
              </a:rPr>
              <a:t>Learning Outcomes:</a:t>
            </a:r>
            <a:endParaRPr lang="en-US" sz="4800" b="1" u="sng" dirty="0">
              <a:solidFill>
                <a:srgbClr val="E80C96"/>
              </a:solidFill>
            </a:endParaRPr>
          </a:p>
        </p:txBody>
      </p:sp>
      <p:pic>
        <p:nvPicPr>
          <p:cNvPr id="5" name="عنصر نائب للمحتوى 6">
            <a:extLst>
              <a:ext uri="{FF2B5EF4-FFF2-40B4-BE49-F238E27FC236}">
                <a16:creationId xmlns:a16="http://schemas.microsoft.com/office/drawing/2014/main" id="{177D165D-CE36-E64B-9998-F9F7299C90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sp>
        <p:nvSpPr>
          <p:cNvPr id="6" name="Rounded Rectangle 5">
            <a:extLst>
              <a:ext uri="{FF2B5EF4-FFF2-40B4-BE49-F238E27FC236}">
                <a16:creationId xmlns:a16="http://schemas.microsoft.com/office/drawing/2014/main" id="{729281DB-1580-5849-BFB4-B1BCC5E6B28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074" name="Picture 2" descr="7 Principles of Effective Leadership Communication Strategies | RLX">
            <a:extLst>
              <a:ext uri="{FF2B5EF4-FFF2-40B4-BE49-F238E27FC236}">
                <a16:creationId xmlns:a16="http://schemas.microsoft.com/office/drawing/2014/main" id="{8752F2F7-FCA9-B445-BB54-185C5E0201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44248" y="1949709"/>
            <a:ext cx="3479800" cy="23241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631401AE-28D1-C841-809F-B12364CC876F}"/>
              </a:ext>
            </a:extLst>
          </p:cNvPr>
          <p:cNvSpPr/>
          <p:nvPr/>
        </p:nvSpPr>
        <p:spPr>
          <a:xfrm>
            <a:off x="423814" y="1620953"/>
            <a:ext cx="9144000" cy="5394938"/>
          </a:xfrm>
          <a:prstGeom prst="rect">
            <a:avLst/>
          </a:prstGeom>
        </p:spPr>
        <p:txBody>
          <a:bodyPr wrap="square">
            <a:spAutoFit/>
          </a:bodyPr>
          <a:lstStyle/>
          <a:p>
            <a:pPr>
              <a:lnSpc>
                <a:spcPct val="150000"/>
              </a:lnSpc>
            </a:pPr>
            <a:r>
              <a:rPr lang="en-US" sz="1600" dirty="0">
                <a:solidFill>
                  <a:srgbClr val="00B3C9"/>
                </a:solidFill>
                <a:highlight>
                  <a:srgbClr val="F5FAA4"/>
                </a:highlight>
              </a:rPr>
              <a:t>10.1 </a:t>
            </a:r>
            <a:r>
              <a:rPr lang="en-US" altLang="en-US" sz="1600" b="1" dirty="0">
                <a:solidFill>
                  <a:srgbClr val="00B3C9"/>
                </a:solidFill>
                <a:highlight>
                  <a:srgbClr val="F5FAA4"/>
                </a:highlight>
                <a:cs typeface="Arial" panose="020B0604020202020204" pitchFamily="34" charset="0"/>
              </a:rPr>
              <a:t>Effective Communication?</a:t>
            </a:r>
          </a:p>
          <a:p>
            <a:pPr>
              <a:lnSpc>
                <a:spcPct val="150000"/>
              </a:lnSpc>
            </a:pPr>
            <a:r>
              <a:rPr lang="en-US" sz="1600" dirty="0">
                <a:solidFill>
                  <a:srgbClr val="00B3C9"/>
                </a:solidFill>
                <a:highlight>
                  <a:srgbClr val="F5FAA4"/>
                </a:highlight>
              </a:rPr>
              <a:t>10.2 The Importance of Project Communication.</a:t>
            </a:r>
          </a:p>
          <a:p>
            <a:pPr>
              <a:lnSpc>
                <a:spcPct val="150000"/>
              </a:lnSpc>
            </a:pPr>
            <a:r>
              <a:rPr lang="en-US" altLang="en-US" sz="1600" b="1" dirty="0">
                <a:solidFill>
                  <a:srgbClr val="00B3C9"/>
                </a:solidFill>
                <a:highlight>
                  <a:srgbClr val="F5FAA4"/>
                </a:highlight>
                <a:cs typeface="Arial" panose="020B0604020202020204" pitchFamily="34" charset="0"/>
              </a:rPr>
              <a:t>10.3 Leaders and communication.</a:t>
            </a:r>
            <a:endParaRPr lang="en-US" sz="1600" dirty="0">
              <a:solidFill>
                <a:srgbClr val="00B3C9"/>
              </a:solidFill>
              <a:highlight>
                <a:srgbClr val="F5FAA4"/>
              </a:highlight>
            </a:endParaRPr>
          </a:p>
          <a:p>
            <a:pPr>
              <a:lnSpc>
                <a:spcPct val="150000"/>
              </a:lnSpc>
            </a:pPr>
            <a:r>
              <a:rPr lang="en-US" sz="1600" dirty="0">
                <a:solidFill>
                  <a:srgbClr val="00B3C9"/>
                </a:solidFill>
                <a:highlight>
                  <a:srgbClr val="F5FAA4"/>
                </a:highlight>
              </a:rPr>
              <a:t>10.4 Basic Communication Concepts.</a:t>
            </a:r>
          </a:p>
          <a:p>
            <a:pPr>
              <a:lnSpc>
                <a:spcPct val="150000"/>
              </a:lnSpc>
            </a:pPr>
            <a:r>
              <a:rPr lang="en-US" sz="1600" b="1" dirty="0">
                <a:solidFill>
                  <a:srgbClr val="00B3C9"/>
                </a:solidFill>
                <a:highlight>
                  <a:srgbClr val="F5FAA4"/>
                </a:highlight>
              </a:rPr>
              <a:t>10.5 Leadership communication skills in the workplace.</a:t>
            </a:r>
            <a:endParaRPr lang="en-US" sz="1600" dirty="0">
              <a:solidFill>
                <a:srgbClr val="00B3C9"/>
              </a:solidFill>
              <a:highlight>
                <a:srgbClr val="F5FAA4"/>
              </a:highlight>
            </a:endParaRPr>
          </a:p>
          <a:p>
            <a:pPr>
              <a:lnSpc>
                <a:spcPct val="150000"/>
              </a:lnSpc>
            </a:pPr>
            <a:r>
              <a:rPr lang="en-US" sz="1600" dirty="0">
                <a:solidFill>
                  <a:srgbClr val="00B3C9"/>
                </a:solidFill>
                <a:highlight>
                  <a:srgbClr val="F5FAA4"/>
                </a:highlight>
              </a:rPr>
              <a:t>10.6 Communications within the Team: Meeting Success.</a:t>
            </a:r>
          </a:p>
          <a:p>
            <a:pPr>
              <a:lnSpc>
                <a:spcPct val="150000"/>
              </a:lnSpc>
            </a:pPr>
            <a:r>
              <a:rPr lang="en-US" sz="1600" dirty="0">
                <a:solidFill>
                  <a:srgbClr val="00B3C9"/>
                </a:solidFill>
                <a:highlight>
                  <a:srgbClr val="F5FAA4"/>
                </a:highlight>
              </a:rPr>
              <a:t>10.7 Communicating with Metrics and Reports.</a:t>
            </a:r>
          </a:p>
          <a:p>
            <a:pPr>
              <a:lnSpc>
                <a:spcPct val="150000"/>
              </a:lnSpc>
            </a:pPr>
            <a:r>
              <a:rPr lang="en-US" sz="1600" b="1" dirty="0">
                <a:solidFill>
                  <a:srgbClr val="00B3C9"/>
                </a:solidFill>
                <a:highlight>
                  <a:srgbClr val="F5FAA4"/>
                </a:highlight>
              </a:rPr>
              <a:t>10.8 Ethics in Communication.</a:t>
            </a:r>
          </a:p>
          <a:p>
            <a:pPr>
              <a:lnSpc>
                <a:spcPct val="150000"/>
              </a:lnSpc>
            </a:pPr>
            <a:r>
              <a:rPr lang="en-US" sz="1600" dirty="0">
                <a:solidFill>
                  <a:srgbClr val="00B3C9"/>
                </a:solidFill>
                <a:highlight>
                  <a:srgbClr val="F5FAA4"/>
                </a:highlight>
              </a:rPr>
              <a:t>10.9 Stakeholder Expectation Management.</a:t>
            </a:r>
          </a:p>
          <a:p>
            <a:pPr>
              <a:lnSpc>
                <a:spcPct val="150000"/>
              </a:lnSpc>
            </a:pPr>
            <a:r>
              <a:rPr lang="en-US" sz="1600" dirty="0">
                <a:solidFill>
                  <a:srgbClr val="00B3C9"/>
                </a:solidFill>
                <a:highlight>
                  <a:srgbClr val="F5FAA4"/>
                </a:highlight>
              </a:rPr>
              <a:t>10.10 </a:t>
            </a:r>
            <a:r>
              <a:rPr lang="en-US" sz="1600" b="1" dirty="0">
                <a:solidFill>
                  <a:srgbClr val="00B3C9"/>
                </a:solidFill>
                <a:highlight>
                  <a:srgbClr val="F5FAA4"/>
                </a:highlight>
              </a:rPr>
              <a:t>How to improve leadership communication skills?</a:t>
            </a:r>
            <a:r>
              <a:rPr lang="en-US" sz="1600" b="1" dirty="0">
                <a:solidFill>
                  <a:srgbClr val="7030A0"/>
                </a:solidFill>
                <a:highlight>
                  <a:srgbClr val="F5FAA4"/>
                </a:highlight>
              </a:rPr>
              <a:t> </a:t>
            </a:r>
          </a:p>
          <a:p>
            <a:pPr>
              <a:lnSpc>
                <a:spcPct val="150000"/>
              </a:lnSpc>
            </a:pPr>
            <a:r>
              <a:rPr lang="en-US" sz="1600" dirty="0">
                <a:solidFill>
                  <a:srgbClr val="00B3C9"/>
                </a:solidFill>
                <a:highlight>
                  <a:srgbClr val="F5FAA4"/>
                </a:highlight>
              </a:rPr>
              <a:t>10.11 Summary and Conclusions.</a:t>
            </a:r>
          </a:p>
          <a:p>
            <a:pPr>
              <a:lnSpc>
                <a:spcPct val="150000"/>
              </a:lnSpc>
            </a:pPr>
            <a:r>
              <a:rPr lang="en-US" sz="1600" b="1" dirty="0">
                <a:solidFill>
                  <a:srgbClr val="00B3C9"/>
                </a:solidFill>
                <a:highlight>
                  <a:srgbClr val="F5FAA4"/>
                </a:highlight>
              </a:rPr>
              <a:t>10.12 Self Assessment.</a:t>
            </a:r>
          </a:p>
          <a:p>
            <a:pPr>
              <a:lnSpc>
                <a:spcPct val="150000"/>
              </a:lnSpc>
            </a:pPr>
            <a:br>
              <a:rPr lang="en-US" sz="1600" dirty="0">
                <a:solidFill>
                  <a:srgbClr val="00B3C9"/>
                </a:solidFill>
                <a:highlight>
                  <a:srgbClr val="F5FAA4"/>
                </a:highlight>
              </a:rPr>
            </a:br>
            <a:endParaRPr lang="en-US" sz="1600" dirty="0">
              <a:solidFill>
                <a:srgbClr val="00B3C9"/>
              </a:solidFill>
              <a:highlight>
                <a:srgbClr val="F5FAA4"/>
              </a:highlight>
            </a:endParaRPr>
          </a:p>
        </p:txBody>
      </p:sp>
    </p:spTree>
    <p:extLst>
      <p:ext uri="{BB962C8B-B14F-4D97-AF65-F5344CB8AC3E}">
        <p14:creationId xmlns:p14="http://schemas.microsoft.com/office/powerpoint/2010/main" val="16454668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2290" name="Picture 2" descr="James Humes - The art of communication is the language of...">
            <a:extLst>
              <a:ext uri="{FF2B5EF4-FFF2-40B4-BE49-F238E27FC236}">
                <a16:creationId xmlns:a16="http://schemas.microsoft.com/office/drawing/2014/main" id="{6CAF9C21-00C1-FA40-AFFC-53E2BAE2A42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01950" y="1497032"/>
            <a:ext cx="6388100" cy="33589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21554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3316" name="Picture 4" descr="Nitin Nohria Quote: “Communication is the real work of leadership.”">
            <a:extLst>
              <a:ext uri="{FF2B5EF4-FFF2-40B4-BE49-F238E27FC236}">
                <a16:creationId xmlns:a16="http://schemas.microsoft.com/office/drawing/2014/main" id="{839F548C-80CC-9B4D-9125-E38C4B3692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56040" y="1657147"/>
            <a:ext cx="5577840" cy="3142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6919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E80C96"/>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rgbClr val="FF9300"/>
                </a:solidFill>
                <a:highlight>
                  <a:srgbClr val="F5FAA4"/>
                </a:highlight>
              </a:rPr>
              <a:t>10.1</a:t>
            </a:r>
            <a:r>
              <a:rPr lang="en-US" sz="4800" b="1" dirty="0">
                <a:solidFill>
                  <a:schemeClr val="accent2">
                    <a:lumMod val="50000"/>
                  </a:schemeClr>
                </a:solidFill>
                <a:highlight>
                  <a:srgbClr val="F5FAA4"/>
                </a:highlight>
              </a:rPr>
              <a:t> </a:t>
            </a:r>
            <a:r>
              <a:rPr lang="en-US" altLang="en-US" sz="4000" b="1" dirty="0">
                <a:solidFill>
                  <a:srgbClr val="FF9300"/>
                </a:solidFill>
                <a:highlight>
                  <a:srgbClr val="F5FAA4"/>
                </a:highlight>
                <a:cs typeface="Arial" panose="020B0604020202020204" pitchFamily="34" charset="0"/>
              </a:rPr>
              <a:t>Effective Communication</a:t>
            </a:r>
            <a:endParaRPr lang="en-US" altLang="en-US" sz="4000" b="1" dirty="0">
              <a:solidFill>
                <a:srgbClr val="FF9300"/>
              </a:solidFill>
              <a:highlight>
                <a:srgbClr val="F5FAA4"/>
              </a:highlight>
            </a:endParaRPr>
          </a:p>
          <a:p>
            <a:pPr algn="ctr"/>
            <a:endParaRPr lang="en-US" sz="6000" dirty="0">
              <a:solidFill>
                <a:schemeClr val="accent2">
                  <a:lumMod val="50000"/>
                </a:schemeClr>
              </a:solidFill>
              <a:highlight>
                <a:srgbClr val="F5FAA4"/>
              </a:highlight>
            </a:endParaRPr>
          </a:p>
          <a:p>
            <a:pPr algn="ctr"/>
            <a:endParaRPr lang="en-US" sz="6600" b="1" dirty="0">
              <a:solidFill>
                <a:srgbClr val="009193"/>
              </a:solidFill>
            </a:endParaRPr>
          </a:p>
        </p:txBody>
      </p:sp>
    </p:spTree>
    <p:extLst>
      <p:ext uri="{BB962C8B-B14F-4D97-AF65-F5344CB8AC3E}">
        <p14:creationId xmlns:p14="http://schemas.microsoft.com/office/powerpoint/2010/main" val="1039057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lstStyle/>
          <a:p>
            <a:r>
              <a:rPr lang="en-US" altLang="en-US" sz="4200" b="1" dirty="0">
                <a:solidFill>
                  <a:srgbClr val="7030A0"/>
                </a:solidFill>
                <a:cs typeface="Arial" panose="020B0604020202020204" pitchFamily="34" charset="0"/>
              </a:rPr>
              <a:t>Effective Communication?</a:t>
            </a:r>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7B8085BB-0A6F-4549-AD53-C410201227E9}"/>
              </a:ext>
            </a:extLst>
          </p:cNvPr>
          <p:cNvSpPr/>
          <p:nvPr/>
        </p:nvSpPr>
        <p:spPr>
          <a:xfrm>
            <a:off x="481115" y="1969066"/>
            <a:ext cx="7126120" cy="2308324"/>
          </a:xfrm>
          <a:prstGeom prst="rect">
            <a:avLst/>
          </a:prstGeom>
        </p:spPr>
        <p:txBody>
          <a:bodyPr wrap="square">
            <a:spAutoFit/>
          </a:bodyPr>
          <a:lstStyle/>
          <a:p>
            <a:pPr>
              <a:buFont typeface="Arial" panose="020B0604020202020204" pitchFamily="34" charset="0"/>
              <a:buNone/>
            </a:pPr>
            <a:r>
              <a:rPr lang="en-US" altLang="en-US" sz="3600" b="1" dirty="0">
                <a:solidFill>
                  <a:srgbClr val="00B3C9"/>
                </a:solidFill>
                <a:cs typeface="Arial" panose="020B0604020202020204" pitchFamily="34" charset="0"/>
              </a:rPr>
              <a:t>Communication : </a:t>
            </a:r>
            <a:r>
              <a:rPr lang="en-US" altLang="en-US" sz="3600" b="1" dirty="0">
                <a:solidFill>
                  <a:srgbClr val="FF9300"/>
                </a:solidFill>
                <a:cs typeface="Arial" panose="020B0604020202020204" pitchFamily="34" charset="0"/>
              </a:rPr>
              <a:t>Is </a:t>
            </a:r>
            <a:r>
              <a:rPr lang="en-US" altLang="en-US" sz="3600" b="1" dirty="0">
                <a:solidFill>
                  <a:srgbClr val="FF9300"/>
                </a:solidFill>
                <a:ea typeface="ＭＳ Ｐゴシック" panose="020B0600070205080204" pitchFamily="34" charset="-128"/>
              </a:rPr>
              <a:t>a transfer of understanding and meaning from one person to another.</a:t>
            </a:r>
          </a:p>
          <a:p>
            <a:pPr>
              <a:buFont typeface="Arial" panose="020B0604020202020204" pitchFamily="34" charset="0"/>
              <a:buNone/>
            </a:pPr>
            <a:r>
              <a:rPr lang="en-US" altLang="en-US" sz="3600" b="1" dirty="0">
                <a:solidFill>
                  <a:srgbClr val="FF9300"/>
                </a:solidFill>
                <a:ea typeface="ＭＳ Ｐゴシック" panose="020B0600070205080204" pitchFamily="34" charset="-128"/>
              </a:rPr>
              <a:t>	</a:t>
            </a:r>
            <a:endParaRPr lang="en-US" sz="3600" b="1" dirty="0">
              <a:solidFill>
                <a:srgbClr val="FF9300"/>
              </a:solidFill>
              <a:effectLst/>
            </a:endParaRPr>
          </a:p>
        </p:txBody>
      </p:sp>
      <p:pic>
        <p:nvPicPr>
          <p:cNvPr id="1026" name="Picture 2" descr="How to Improve Leader Communication - BlogIn">
            <a:extLst>
              <a:ext uri="{FF2B5EF4-FFF2-40B4-BE49-F238E27FC236}">
                <a16:creationId xmlns:a16="http://schemas.microsoft.com/office/drawing/2014/main" id="{C4696F50-5926-5449-9A68-CCCF793A1E1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85877" y="2286000"/>
            <a:ext cx="3644900" cy="22352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10474FD-4576-C54F-B200-F3DF05D81BB6}"/>
              </a:ext>
            </a:extLst>
          </p:cNvPr>
          <p:cNvSpPr txBox="1"/>
          <p:nvPr/>
        </p:nvSpPr>
        <p:spPr>
          <a:xfrm>
            <a:off x="481115" y="4263124"/>
            <a:ext cx="7126119" cy="1200329"/>
          </a:xfrm>
          <a:prstGeom prst="rect">
            <a:avLst/>
          </a:prstGeom>
          <a:noFill/>
        </p:spPr>
        <p:txBody>
          <a:bodyPr wrap="square" rtlCol="0">
            <a:spAutoFit/>
          </a:bodyPr>
          <a:lstStyle/>
          <a:p>
            <a:r>
              <a:rPr lang="en-US" sz="2400" b="1" dirty="0">
                <a:solidFill>
                  <a:srgbClr val="FF9300"/>
                </a:solidFill>
              </a:rPr>
              <a:t>Effective Communication</a:t>
            </a:r>
            <a:r>
              <a:rPr lang="en-US" sz="2400" dirty="0">
                <a:solidFill>
                  <a:srgbClr val="FF9300"/>
                </a:solidFill>
              </a:rPr>
              <a:t> </a:t>
            </a:r>
            <a:r>
              <a:rPr lang="en-US" sz="2400" b="1" dirty="0">
                <a:solidFill>
                  <a:srgbClr val="00B3C9"/>
                </a:solidFill>
              </a:rPr>
              <a:t>is defined as the ability to convey information to another effectively and efficiently. </a:t>
            </a:r>
            <a:endParaRPr lang="en-SA" sz="2400" b="1" dirty="0">
              <a:solidFill>
                <a:srgbClr val="00B3C9"/>
              </a:solidFill>
            </a:endParaRPr>
          </a:p>
        </p:txBody>
      </p:sp>
    </p:spTree>
    <p:extLst>
      <p:ext uri="{BB962C8B-B14F-4D97-AF65-F5344CB8AC3E}">
        <p14:creationId xmlns:p14="http://schemas.microsoft.com/office/powerpoint/2010/main" val="2526957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E80C96"/>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a:solidFill>
                  <a:srgbClr val="FF0000"/>
                </a:solidFill>
              </a:rPr>
            </a:br>
            <a:r>
              <a:rPr lang="en-US" sz="4800" b="1">
                <a:solidFill>
                  <a:srgbClr val="FF9300"/>
                </a:solidFill>
                <a:highlight>
                  <a:srgbClr val="F5FAA4"/>
                </a:highlight>
              </a:rPr>
              <a:t>10.2</a:t>
            </a:r>
            <a:r>
              <a:rPr lang="en-US" sz="4800" b="1">
                <a:solidFill>
                  <a:schemeClr val="accent2">
                    <a:lumMod val="50000"/>
                  </a:schemeClr>
                </a:solidFill>
                <a:highlight>
                  <a:srgbClr val="F5FAA4"/>
                </a:highlight>
              </a:rPr>
              <a:t> </a:t>
            </a:r>
            <a:r>
              <a:rPr lang="en-US" sz="4000" b="1" dirty="0">
                <a:solidFill>
                  <a:srgbClr val="FF9300"/>
                </a:solidFill>
                <a:highlight>
                  <a:srgbClr val="F5FAA4"/>
                </a:highlight>
              </a:rPr>
              <a:t>The Importance of Project Communication</a:t>
            </a:r>
          </a:p>
          <a:p>
            <a:pPr algn="ctr"/>
            <a:endParaRPr lang="en-US" altLang="en-US" sz="4000" b="1" dirty="0">
              <a:solidFill>
                <a:srgbClr val="FF9300"/>
              </a:solidFill>
              <a:highlight>
                <a:srgbClr val="F5FAA4"/>
              </a:highlight>
            </a:endParaRPr>
          </a:p>
          <a:p>
            <a:pPr algn="ctr"/>
            <a:endParaRPr lang="en-US" sz="6000" dirty="0">
              <a:solidFill>
                <a:schemeClr val="accent2">
                  <a:lumMod val="50000"/>
                </a:schemeClr>
              </a:solidFill>
              <a:highlight>
                <a:srgbClr val="F5FAA4"/>
              </a:highlight>
            </a:endParaRPr>
          </a:p>
          <a:p>
            <a:pPr algn="ctr"/>
            <a:endParaRPr lang="en-US" sz="6600" b="1" dirty="0">
              <a:solidFill>
                <a:srgbClr val="009193"/>
              </a:solidFill>
            </a:endParaRPr>
          </a:p>
        </p:txBody>
      </p:sp>
    </p:spTree>
    <p:extLst>
      <p:ext uri="{BB962C8B-B14F-4D97-AF65-F5344CB8AC3E}">
        <p14:creationId xmlns:p14="http://schemas.microsoft.com/office/powerpoint/2010/main" val="16949468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55600" y="1894598"/>
            <a:ext cx="10377945" cy="4010078"/>
          </a:xfrm>
        </p:spPr>
        <p:txBody>
          <a:bodyPr>
            <a:normAutofit/>
          </a:bodyPr>
          <a:lstStyle/>
          <a:p>
            <a:pPr marL="0" indent="0">
              <a:buNone/>
            </a:pPr>
            <a:r>
              <a:rPr lang="en-US" b="1" dirty="0">
                <a:solidFill>
                  <a:srgbClr val="00B3C9"/>
                </a:solidFill>
              </a:rPr>
              <a:t>Important because:</a:t>
            </a:r>
          </a:p>
          <a:p>
            <a:r>
              <a:rPr lang="en-US" b="1" dirty="0">
                <a:solidFill>
                  <a:srgbClr val="FF9300"/>
                </a:solidFill>
              </a:rPr>
              <a:t>Stakeholders</a:t>
            </a:r>
            <a:r>
              <a:rPr lang="en-US" dirty="0"/>
              <a:t> affect projects whether you communicate or not.</a:t>
            </a:r>
          </a:p>
          <a:p>
            <a:r>
              <a:rPr lang="en-US" dirty="0"/>
              <a:t>Because of technology, </a:t>
            </a:r>
            <a:r>
              <a:rPr lang="en-US" b="1" dirty="0">
                <a:solidFill>
                  <a:srgbClr val="FF9300"/>
                </a:solidFill>
              </a:rPr>
              <a:t>customers </a:t>
            </a:r>
            <a:r>
              <a:rPr lang="en-US" dirty="0"/>
              <a:t>expect more interaction.</a:t>
            </a:r>
          </a:p>
          <a:p>
            <a:r>
              <a:rPr lang="en-US" b="1" dirty="0">
                <a:solidFill>
                  <a:srgbClr val="FF9300"/>
                </a:solidFill>
              </a:rPr>
              <a:t>Team members</a:t>
            </a:r>
            <a:r>
              <a:rPr lang="en-US" dirty="0"/>
              <a:t>:</a:t>
            </a:r>
          </a:p>
          <a:p>
            <a:pPr lvl="1"/>
            <a:r>
              <a:rPr lang="en-US" dirty="0">
                <a:solidFill>
                  <a:srgbClr val="E80C96"/>
                </a:solidFill>
              </a:rPr>
              <a:t>Leadership and motivation factors </a:t>
            </a:r>
            <a:r>
              <a:rPr lang="en-US" dirty="0"/>
              <a:t>can have a huge effect on the project.</a:t>
            </a:r>
          </a:p>
          <a:p>
            <a:pPr lvl="1"/>
            <a:r>
              <a:rPr lang="en-US" dirty="0"/>
              <a:t>Often are split between multiple projects.</a:t>
            </a:r>
          </a:p>
          <a:p>
            <a:r>
              <a:rPr lang="en-US" dirty="0"/>
              <a:t>Interactive communication is considered ideal.</a:t>
            </a:r>
          </a:p>
        </p:txBody>
      </p:sp>
      <p:sp>
        <p:nvSpPr>
          <p:cNvPr id="3" name="Title 2"/>
          <p:cNvSpPr>
            <a:spLocks noGrp="1"/>
          </p:cNvSpPr>
          <p:nvPr>
            <p:ph type="title"/>
          </p:nvPr>
        </p:nvSpPr>
        <p:spPr/>
        <p:txBody>
          <a:bodyPr>
            <a:normAutofit/>
          </a:bodyPr>
          <a:lstStyle/>
          <a:p>
            <a:r>
              <a:rPr lang="en-US" sz="4000" b="1" dirty="0">
                <a:solidFill>
                  <a:srgbClr val="E80C96"/>
                </a:solidFill>
              </a:rPr>
              <a:t>Why Project Communication?</a:t>
            </a:r>
          </a:p>
        </p:txBody>
      </p:sp>
      <p:sp>
        <p:nvSpPr>
          <p:cNvPr id="5" name="Rounded Rectangle 4">
            <a:extLst>
              <a:ext uri="{FF2B5EF4-FFF2-40B4-BE49-F238E27FC236}">
                <a16:creationId xmlns:a16="http://schemas.microsoft.com/office/drawing/2014/main" id="{A2630F61-7A45-2E4B-BCE0-E13DD2518420}"/>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عنصر نائب للمحتوى 6">
            <a:extLst>
              <a:ext uri="{FF2B5EF4-FFF2-40B4-BE49-F238E27FC236}">
                <a16:creationId xmlns:a16="http://schemas.microsoft.com/office/drawing/2014/main" id="{E6908D44-3E66-744E-8FE4-1E54F6D27D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2050" name="Picture 2" descr="3 Communication Tips Every Leader Should Use - Culture Management Experts">
            <a:extLst>
              <a:ext uri="{FF2B5EF4-FFF2-40B4-BE49-F238E27FC236}">
                <a16:creationId xmlns:a16="http://schemas.microsoft.com/office/drawing/2014/main" id="{CBEC4BB3-93FB-0546-BFAD-970C8E0FEA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26780" y="1625600"/>
            <a:ext cx="3309620" cy="180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9722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34971" y="1781711"/>
            <a:ext cx="7503190" cy="3535355"/>
          </a:xfrm>
        </p:spPr>
        <p:txBody>
          <a:bodyPr>
            <a:normAutofit fontScale="25000" lnSpcReduction="20000"/>
          </a:bodyPr>
          <a:lstStyle/>
          <a:p>
            <a:r>
              <a:rPr lang="en-US" sz="7200" dirty="0"/>
              <a:t>Good communication is usually </a:t>
            </a:r>
            <a:r>
              <a:rPr lang="en-US" sz="7200" b="1" dirty="0">
                <a:solidFill>
                  <a:srgbClr val="FF9300"/>
                </a:solidFill>
              </a:rPr>
              <a:t>effective communication</a:t>
            </a:r>
            <a:r>
              <a:rPr lang="en-US" sz="7200" dirty="0"/>
              <a:t>. </a:t>
            </a:r>
          </a:p>
          <a:p>
            <a:endParaRPr lang="en-US" sz="7200" dirty="0"/>
          </a:p>
          <a:p>
            <a:pPr>
              <a:buFont typeface="Wingdings" pitchFamily="2" charset="2"/>
              <a:buChar char="v"/>
            </a:pPr>
            <a:r>
              <a:rPr lang="en-US" sz="7200" dirty="0">
                <a:solidFill>
                  <a:srgbClr val="E80C96"/>
                </a:solidFill>
                <a:highlight>
                  <a:srgbClr val="F5FAA4"/>
                </a:highlight>
              </a:rPr>
              <a:t>Large organizations which develop inadequate communication </a:t>
            </a:r>
            <a:r>
              <a:rPr lang="en-US" sz="7200" dirty="0">
                <a:solidFill>
                  <a:srgbClr val="E80C96"/>
                </a:solidFill>
              </a:rPr>
              <a:t>(diseconomies of scale) may address this by:</a:t>
            </a:r>
          </a:p>
          <a:p>
            <a:r>
              <a:rPr lang="en-US" sz="7200" dirty="0"/>
              <a:t>Developing flatter structures of management.</a:t>
            </a:r>
          </a:p>
          <a:p>
            <a:r>
              <a:rPr lang="en-US" sz="7200" dirty="0"/>
              <a:t>Creating a more empowered workforce.</a:t>
            </a:r>
          </a:p>
          <a:p>
            <a:r>
              <a:rPr lang="en-US" sz="7200" dirty="0"/>
              <a:t>Offering better employee training for different cultural and linguistic attitudes.</a:t>
            </a:r>
          </a:p>
          <a:p>
            <a:r>
              <a:rPr lang="en-US" sz="7200" dirty="0"/>
              <a:t>Controlling the volume of communication.</a:t>
            </a:r>
          </a:p>
          <a:p>
            <a:r>
              <a:rPr lang="en-US" sz="7200" dirty="0"/>
              <a:t>Limiting communication to those who need the information rather than copying it widely.</a:t>
            </a:r>
          </a:p>
          <a:p>
            <a:pPr lvl="1"/>
            <a:endParaRPr lang="en-US" dirty="0"/>
          </a:p>
        </p:txBody>
      </p:sp>
      <p:sp>
        <p:nvSpPr>
          <p:cNvPr id="3" name="Title 2"/>
          <p:cNvSpPr>
            <a:spLocks noGrp="1"/>
          </p:cNvSpPr>
          <p:nvPr>
            <p:ph type="title"/>
          </p:nvPr>
        </p:nvSpPr>
        <p:spPr>
          <a:xfrm>
            <a:off x="457170" y="953324"/>
            <a:ext cx="9603275" cy="1049235"/>
          </a:xfrm>
        </p:spPr>
        <p:txBody>
          <a:bodyPr/>
          <a:lstStyle/>
          <a:p>
            <a:r>
              <a:rPr lang="en-US" b="1" dirty="0">
                <a:solidFill>
                  <a:srgbClr val="E80C96"/>
                </a:solidFill>
              </a:rPr>
              <a:t>Good Project Communication</a:t>
            </a:r>
          </a:p>
        </p:txBody>
      </p:sp>
      <p:sp>
        <p:nvSpPr>
          <p:cNvPr id="6" name="Rounded Rectangle 5">
            <a:extLst>
              <a:ext uri="{FF2B5EF4-FFF2-40B4-BE49-F238E27FC236}">
                <a16:creationId xmlns:a16="http://schemas.microsoft.com/office/drawing/2014/main" id="{D221FFA8-C52E-894D-AD95-26AA6CB19C7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2D9CFDBE-73EE-8B4E-A04B-EEBD02268F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3074" name="Picture 2" descr="Project Communication in Jira made simple">
            <a:extLst>
              <a:ext uri="{FF2B5EF4-FFF2-40B4-BE49-F238E27FC236}">
                <a16:creationId xmlns:a16="http://schemas.microsoft.com/office/drawing/2014/main" id="{3DD27872-7E96-EF4E-9F20-77171273B43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55445" y="2125922"/>
            <a:ext cx="3810000" cy="214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87390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681135" y="1901023"/>
            <a:ext cx="5050366" cy="3294576"/>
          </a:xfrm>
        </p:spPr>
        <p:txBody>
          <a:bodyPr>
            <a:normAutofit fontScale="25000" lnSpcReduction="20000"/>
          </a:bodyPr>
          <a:lstStyle/>
          <a:p>
            <a:pPr marL="0" indent="0">
              <a:buNone/>
            </a:pPr>
            <a:r>
              <a:rPr lang="en-US" sz="8000" b="1" u="sng" dirty="0">
                <a:solidFill>
                  <a:srgbClr val="E80C96"/>
                </a:solidFill>
              </a:rPr>
              <a:t>If communication is not successful :</a:t>
            </a:r>
          </a:p>
          <a:p>
            <a:r>
              <a:rPr lang="en-US" sz="6400" dirty="0"/>
              <a:t>Problems are not identified and addressed.</a:t>
            </a:r>
          </a:p>
          <a:p>
            <a:r>
              <a:rPr lang="en-US" sz="6400" dirty="0"/>
              <a:t>Leaders becoming isolated and follow events rather than shaping them.</a:t>
            </a:r>
          </a:p>
          <a:p>
            <a:r>
              <a:rPr lang="en-US" sz="6400" dirty="0"/>
              <a:t>Department rivalries develop.</a:t>
            </a:r>
          </a:p>
          <a:p>
            <a:r>
              <a:rPr lang="en-US" sz="6400" dirty="0"/>
              <a:t>Motivation and morale may be affected.</a:t>
            </a:r>
          </a:p>
          <a:p>
            <a:r>
              <a:rPr lang="en-US" sz="6400" dirty="0"/>
              <a:t>Bureaucracy becomes endemic and decision making slows.</a:t>
            </a:r>
          </a:p>
          <a:p>
            <a:r>
              <a:rPr lang="en-US" sz="6400" dirty="0"/>
              <a:t>Profit falls.</a:t>
            </a:r>
          </a:p>
          <a:p>
            <a:pPr lvl="1"/>
            <a:endParaRPr lang="en-US" dirty="0"/>
          </a:p>
        </p:txBody>
      </p:sp>
      <p:sp>
        <p:nvSpPr>
          <p:cNvPr id="3" name="Title 2"/>
          <p:cNvSpPr>
            <a:spLocks noGrp="1"/>
          </p:cNvSpPr>
          <p:nvPr>
            <p:ph type="title"/>
          </p:nvPr>
        </p:nvSpPr>
        <p:spPr>
          <a:xfrm>
            <a:off x="879497" y="851788"/>
            <a:ext cx="9603275" cy="1049235"/>
          </a:xfrm>
        </p:spPr>
        <p:txBody>
          <a:bodyPr/>
          <a:lstStyle/>
          <a:p>
            <a:r>
              <a:rPr lang="en-US" b="1" dirty="0">
                <a:solidFill>
                  <a:srgbClr val="00B3C9"/>
                </a:solidFill>
              </a:rPr>
              <a:t>Successful Project</a:t>
            </a:r>
            <a:r>
              <a:rPr lang="en-US" b="1" dirty="0">
                <a:solidFill>
                  <a:srgbClr val="E80C96"/>
                </a:solidFill>
              </a:rPr>
              <a:t> </a:t>
            </a:r>
            <a:r>
              <a:rPr lang="en-US" b="1" dirty="0">
                <a:solidFill>
                  <a:srgbClr val="00B3C9"/>
                </a:solidFill>
              </a:rPr>
              <a:t>communication</a:t>
            </a:r>
          </a:p>
        </p:txBody>
      </p:sp>
      <p:sp>
        <p:nvSpPr>
          <p:cNvPr id="4" name="TextBox 3">
            <a:extLst>
              <a:ext uri="{FF2B5EF4-FFF2-40B4-BE49-F238E27FC236}">
                <a16:creationId xmlns:a16="http://schemas.microsoft.com/office/drawing/2014/main" id="{031284D7-9AC6-C344-80F5-39484924B5A2}"/>
              </a:ext>
            </a:extLst>
          </p:cNvPr>
          <p:cNvSpPr txBox="1"/>
          <p:nvPr/>
        </p:nvSpPr>
        <p:spPr>
          <a:xfrm>
            <a:off x="-317499" y="6524666"/>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149-150.</a:t>
            </a:r>
          </a:p>
        </p:txBody>
      </p:sp>
      <p:sp>
        <p:nvSpPr>
          <p:cNvPr id="5" name="Content Placeholder 1">
            <a:extLst>
              <a:ext uri="{FF2B5EF4-FFF2-40B4-BE49-F238E27FC236}">
                <a16:creationId xmlns:a16="http://schemas.microsoft.com/office/drawing/2014/main" id="{D8DCFAF5-091C-5549-A0B5-DB64CB0C2A4C}"/>
              </a:ext>
            </a:extLst>
          </p:cNvPr>
          <p:cNvSpPr txBox="1">
            <a:spLocks/>
          </p:cNvSpPr>
          <p:nvPr/>
        </p:nvSpPr>
        <p:spPr>
          <a:xfrm>
            <a:off x="793649" y="1901022"/>
            <a:ext cx="4013230" cy="4105189"/>
          </a:xfrm>
          <a:prstGeom prst="rect">
            <a:avLst/>
          </a:prstGeom>
        </p:spPr>
        <p:txBody>
          <a:bodyPr vert="horz" lIns="91440" tIns="45720" rIns="91440" bIns="45720" rtlCol="0" anchor="t">
            <a:normAutofit fontScale="25000" lnSpcReduction="2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buFont typeface="Arial" panose="020B0604020202020204" pitchFamily="34" charset="0"/>
              <a:buNone/>
            </a:pPr>
            <a:r>
              <a:rPr lang="en-US" sz="8000" b="1" u="sng" dirty="0">
                <a:solidFill>
                  <a:srgbClr val="E80C96"/>
                </a:solidFill>
              </a:rPr>
              <a:t>If communication is successful:</a:t>
            </a:r>
          </a:p>
          <a:p>
            <a:r>
              <a:rPr lang="en-US" sz="6400" dirty="0"/>
              <a:t>Change is encouraged and transitions are easier .</a:t>
            </a:r>
          </a:p>
          <a:p>
            <a:r>
              <a:rPr lang="en-US" sz="6400" dirty="0"/>
              <a:t>Commitment is developed among staff (and therefore enhances motivation).</a:t>
            </a:r>
          </a:p>
          <a:p>
            <a:r>
              <a:rPr lang="en-US" sz="6400" dirty="0"/>
              <a:t>Co-ordination within the organization is more effective (therefore ensuring that the efficient implementation of plans and strategies).</a:t>
            </a:r>
          </a:p>
          <a:p>
            <a:r>
              <a:rPr lang="en-US" sz="6400" dirty="0"/>
              <a:t>Roles and responsibilities are clarified.</a:t>
            </a:r>
          </a:p>
          <a:p>
            <a:pPr lvl="1"/>
            <a:endParaRPr lang="en-US" dirty="0"/>
          </a:p>
        </p:txBody>
      </p:sp>
      <p:sp>
        <p:nvSpPr>
          <p:cNvPr id="6" name="Rounded Rectangle 5">
            <a:extLst>
              <a:ext uri="{FF2B5EF4-FFF2-40B4-BE49-F238E27FC236}">
                <a16:creationId xmlns:a16="http://schemas.microsoft.com/office/drawing/2014/main" id="{919F0713-4B43-F049-8059-0C56BCCCB27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00EDE90C-0449-BE47-8DC0-5DFF972A23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31531743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E80C96"/>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rgbClr val="FF9300"/>
                </a:solidFill>
                <a:highlight>
                  <a:srgbClr val="F5FAA4"/>
                </a:highlight>
              </a:rPr>
              <a:t>10.3</a:t>
            </a:r>
            <a:r>
              <a:rPr lang="en-US" sz="4800" b="1" dirty="0">
                <a:solidFill>
                  <a:schemeClr val="accent2">
                    <a:lumMod val="50000"/>
                  </a:schemeClr>
                </a:solidFill>
                <a:highlight>
                  <a:srgbClr val="F5FAA4"/>
                </a:highlight>
              </a:rPr>
              <a:t> </a:t>
            </a:r>
            <a:r>
              <a:rPr lang="en-US" altLang="en-US" sz="4000" b="1" dirty="0">
                <a:solidFill>
                  <a:srgbClr val="00B3C9"/>
                </a:solidFill>
                <a:highlight>
                  <a:srgbClr val="F5FAA4"/>
                </a:highlight>
                <a:cs typeface="Arial" panose="020B0604020202020204" pitchFamily="34" charset="0"/>
              </a:rPr>
              <a:t>Leaders and communication</a:t>
            </a:r>
            <a:endParaRPr lang="en-US" sz="4000" b="1" dirty="0">
              <a:solidFill>
                <a:srgbClr val="FF9300"/>
              </a:solidFill>
              <a:highlight>
                <a:srgbClr val="F5FAA4"/>
              </a:highlight>
            </a:endParaRPr>
          </a:p>
          <a:p>
            <a:pPr algn="ctr"/>
            <a:endParaRPr lang="en-US" altLang="en-US" sz="4000" b="1" dirty="0">
              <a:solidFill>
                <a:srgbClr val="FF9300"/>
              </a:solidFill>
              <a:highlight>
                <a:srgbClr val="F5FAA4"/>
              </a:highlight>
            </a:endParaRPr>
          </a:p>
          <a:p>
            <a:pPr algn="ctr"/>
            <a:endParaRPr lang="en-US" sz="6000" dirty="0">
              <a:solidFill>
                <a:schemeClr val="accent2">
                  <a:lumMod val="50000"/>
                </a:schemeClr>
              </a:solidFill>
              <a:highlight>
                <a:srgbClr val="F5FAA4"/>
              </a:highlight>
            </a:endParaRPr>
          </a:p>
          <a:p>
            <a:pPr algn="ctr"/>
            <a:endParaRPr lang="en-US" sz="6600" b="1" dirty="0">
              <a:solidFill>
                <a:srgbClr val="009193"/>
              </a:solidFill>
            </a:endParaRPr>
          </a:p>
        </p:txBody>
      </p:sp>
    </p:spTree>
    <p:extLst>
      <p:ext uri="{BB962C8B-B14F-4D97-AF65-F5344CB8AC3E}">
        <p14:creationId xmlns:p14="http://schemas.microsoft.com/office/powerpoint/2010/main" val="7690058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normAutofit/>
          </a:bodyPr>
          <a:lstStyle/>
          <a:p>
            <a:r>
              <a:rPr lang="en-US" altLang="en-US" sz="4200" b="1" dirty="0">
                <a:solidFill>
                  <a:srgbClr val="00B3C9"/>
                </a:solidFill>
                <a:highlight>
                  <a:srgbClr val="F5FAA4"/>
                </a:highlight>
                <a:cs typeface="Arial" panose="020B0604020202020204" pitchFamily="34" charset="0"/>
              </a:rPr>
              <a:t>Leaders and communication?</a:t>
            </a:r>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TextBox 2">
            <a:extLst>
              <a:ext uri="{FF2B5EF4-FFF2-40B4-BE49-F238E27FC236}">
                <a16:creationId xmlns:a16="http://schemas.microsoft.com/office/drawing/2014/main" id="{4BFD917D-F490-F244-A04D-AAF1647320C0}"/>
              </a:ext>
            </a:extLst>
          </p:cNvPr>
          <p:cNvSpPr txBox="1"/>
          <p:nvPr/>
        </p:nvSpPr>
        <p:spPr>
          <a:xfrm>
            <a:off x="188079" y="1723968"/>
            <a:ext cx="8430140" cy="4247317"/>
          </a:xfrm>
          <a:prstGeom prst="rect">
            <a:avLst/>
          </a:prstGeom>
          <a:noFill/>
        </p:spPr>
        <p:txBody>
          <a:bodyPr wrap="square" rtlCol="0">
            <a:spAutoFit/>
          </a:bodyPr>
          <a:lstStyle/>
          <a:p>
            <a:pPr algn="ctr"/>
            <a:r>
              <a:rPr lang="en-US" sz="2000" b="1" dirty="0">
                <a:solidFill>
                  <a:srgbClr val="E80C96"/>
                </a:solidFill>
              </a:rPr>
              <a:t>Strong leadership communication skills can foster trust, instill motivation and help team members be as productive as possible.</a:t>
            </a:r>
          </a:p>
          <a:p>
            <a:pPr algn="ctr"/>
            <a:endParaRPr lang="en-US" sz="2000" b="1" dirty="0">
              <a:solidFill>
                <a:srgbClr val="E80C96"/>
              </a:solidFill>
            </a:endParaRPr>
          </a:p>
          <a:p>
            <a:pPr>
              <a:lnSpc>
                <a:spcPct val="150000"/>
              </a:lnSpc>
            </a:pPr>
            <a:r>
              <a:rPr lang="en-US" sz="2000" b="1" u="sng" dirty="0">
                <a:solidFill>
                  <a:srgbClr val="FF9300"/>
                </a:solidFill>
              </a:rPr>
              <a:t>Leadership communication skills are important because they:</a:t>
            </a:r>
          </a:p>
          <a:p>
            <a:pPr marL="285750" indent="-285750">
              <a:lnSpc>
                <a:spcPct val="150000"/>
              </a:lnSpc>
              <a:buFont typeface="Arial" panose="020B0604020202020204" pitchFamily="34" charset="0"/>
              <a:buChar char="•"/>
            </a:pPr>
            <a:r>
              <a:rPr lang="en-US" dirty="0"/>
              <a:t>Promote collaboration among </a:t>
            </a:r>
            <a:r>
              <a:rPr lang="en-US" dirty="0">
                <a:solidFill>
                  <a:srgbClr val="7030A0"/>
                </a:solidFill>
              </a:rPr>
              <a:t>team members and between teams</a:t>
            </a:r>
            <a:r>
              <a:rPr lang="en-US" dirty="0"/>
              <a:t>.</a:t>
            </a:r>
          </a:p>
          <a:p>
            <a:pPr marL="285750" indent="-285750">
              <a:lnSpc>
                <a:spcPct val="150000"/>
              </a:lnSpc>
              <a:buFont typeface="Arial" panose="020B0604020202020204" pitchFamily="34" charset="0"/>
              <a:buChar char="•"/>
            </a:pPr>
            <a:r>
              <a:rPr lang="en-US" dirty="0"/>
              <a:t>Ensure communication channels between </a:t>
            </a:r>
            <a:r>
              <a:rPr lang="en-US" dirty="0">
                <a:solidFill>
                  <a:srgbClr val="7030A0"/>
                </a:solidFill>
              </a:rPr>
              <a:t>team members and leaders </a:t>
            </a:r>
            <a:r>
              <a:rPr lang="en-US" dirty="0"/>
              <a:t>remain open and effective.</a:t>
            </a:r>
          </a:p>
          <a:p>
            <a:pPr marL="285750" indent="-285750">
              <a:lnSpc>
                <a:spcPct val="150000"/>
              </a:lnSpc>
              <a:buFont typeface="Arial" panose="020B0604020202020204" pitchFamily="34" charset="0"/>
              <a:buChar char="•"/>
            </a:pPr>
            <a:r>
              <a:rPr lang="en-US" dirty="0"/>
              <a:t>Make sure team members clearly understand </a:t>
            </a:r>
            <a:r>
              <a:rPr lang="en-US" u="sng" dirty="0"/>
              <a:t>their responsibilities</a:t>
            </a:r>
            <a:r>
              <a:rPr lang="en-US" dirty="0"/>
              <a:t>.</a:t>
            </a:r>
          </a:p>
          <a:p>
            <a:pPr marL="285750" indent="-285750">
              <a:lnSpc>
                <a:spcPct val="150000"/>
              </a:lnSpc>
              <a:buFont typeface="Arial" panose="020B0604020202020204" pitchFamily="34" charset="0"/>
              <a:buChar char="•"/>
            </a:pPr>
            <a:r>
              <a:rPr lang="en-US" dirty="0"/>
              <a:t>Increase </a:t>
            </a:r>
            <a:r>
              <a:rPr lang="en-US" dirty="0">
                <a:solidFill>
                  <a:srgbClr val="7030A0"/>
                </a:solidFill>
              </a:rPr>
              <a:t>the productivity</a:t>
            </a:r>
            <a:r>
              <a:rPr lang="en-US" dirty="0"/>
              <a:t> of team members.</a:t>
            </a:r>
          </a:p>
          <a:p>
            <a:pPr marL="285750" indent="-285750">
              <a:lnSpc>
                <a:spcPct val="150000"/>
              </a:lnSpc>
              <a:buFont typeface="Arial" panose="020B0604020202020204" pitchFamily="34" charset="0"/>
              <a:buChar char="•"/>
            </a:pPr>
            <a:r>
              <a:rPr lang="en-US" dirty="0"/>
              <a:t>Help employees remain focused on goals and outcomes.</a:t>
            </a:r>
          </a:p>
          <a:p>
            <a:endParaRPr lang="en-SA" dirty="0"/>
          </a:p>
        </p:txBody>
      </p:sp>
      <p:pic>
        <p:nvPicPr>
          <p:cNvPr id="4098" name="Picture 2" descr="Why Team Communication Is Key to Effective Project Management – Chanty">
            <a:extLst>
              <a:ext uri="{FF2B5EF4-FFF2-40B4-BE49-F238E27FC236}">
                <a16:creationId xmlns:a16="http://schemas.microsoft.com/office/drawing/2014/main" id="{87B7A521-470E-EE47-B435-CA40036101A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90216" y="1723968"/>
            <a:ext cx="3313705" cy="205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87535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normAutofit fontScale="90000"/>
          </a:bodyPr>
          <a:lstStyle/>
          <a:p>
            <a:r>
              <a:rPr lang="en-US" b="1" dirty="0">
                <a:solidFill>
                  <a:srgbClr val="E80C96"/>
                </a:solidFill>
              </a:rPr>
              <a:t>Effective Leadership is all About Communicating </a:t>
            </a:r>
            <a:br>
              <a:rPr lang="en-US" dirty="0">
                <a:solidFill>
                  <a:srgbClr val="E80C96"/>
                </a:solidFill>
              </a:rPr>
            </a:br>
            <a:r>
              <a:rPr lang="en-US" b="1" dirty="0">
                <a:solidFill>
                  <a:srgbClr val="E80C96"/>
                </a:solidFill>
              </a:rPr>
              <a:t>Effectively </a:t>
            </a:r>
            <a:endParaRPr lang="en-US" dirty="0">
              <a:solidFill>
                <a:srgbClr val="E80C96"/>
              </a:solidFill>
            </a:endParaRPr>
          </a:p>
        </p:txBody>
      </p:sp>
      <p:sp>
        <p:nvSpPr>
          <p:cNvPr id="2" name="Rectangle 1">
            <a:extLst>
              <a:ext uri="{FF2B5EF4-FFF2-40B4-BE49-F238E27FC236}">
                <a16:creationId xmlns:a16="http://schemas.microsoft.com/office/drawing/2014/main" id="{EC0CF375-464D-9F47-B110-A8D6577EF685}"/>
              </a:ext>
            </a:extLst>
          </p:cNvPr>
          <p:cNvSpPr/>
          <p:nvPr/>
        </p:nvSpPr>
        <p:spPr>
          <a:xfrm>
            <a:off x="386300" y="1994712"/>
            <a:ext cx="8697308" cy="3693319"/>
          </a:xfrm>
          <a:prstGeom prst="rect">
            <a:avLst/>
          </a:prstGeom>
        </p:spPr>
        <p:txBody>
          <a:bodyPr wrap="square">
            <a:spAutoFit/>
          </a:bodyPr>
          <a:lstStyle/>
          <a:p>
            <a:pPr marL="285750" indent="-285750">
              <a:buFont typeface="Arial" panose="020B0604020202020204" pitchFamily="34" charset="0"/>
              <a:buChar char="•"/>
            </a:pPr>
            <a:r>
              <a:rPr lang="en-US" dirty="0"/>
              <a:t>With an increase in </a:t>
            </a:r>
            <a:r>
              <a:rPr lang="en-US" b="1" dirty="0">
                <a:solidFill>
                  <a:srgbClr val="00B3C9"/>
                </a:solidFill>
              </a:rPr>
              <a:t>leader’s portfolio</a:t>
            </a:r>
            <a:r>
              <a:rPr lang="en-US" dirty="0"/>
              <a:t> there is a need to improvise communication skills to match </a:t>
            </a:r>
            <a:r>
              <a:rPr lang="en-US" b="1" dirty="0">
                <a:solidFill>
                  <a:srgbClr val="00B3C9"/>
                </a:solidFill>
              </a:rPr>
              <a:t>the leader’s horizon </a:t>
            </a:r>
            <a:r>
              <a:rPr lang="en-US" dirty="0"/>
              <a:t>and to become much more effective all possible situations.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The biggest challenge of the leader is to </a:t>
            </a:r>
            <a:r>
              <a:rPr lang="en-US" b="1" dirty="0">
                <a:solidFill>
                  <a:srgbClr val="FF0000"/>
                </a:solidFill>
              </a:rPr>
              <a:t>win the trust of his team</a:t>
            </a:r>
            <a:r>
              <a:rPr lang="en-US" dirty="0"/>
              <a:t>, efficient leaders it is easy to earn trust because they know the value and importance of building and sustaining trust.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b="1" dirty="0">
                <a:solidFill>
                  <a:srgbClr val="39BE15"/>
                </a:solidFill>
              </a:rPr>
              <a:t>Communications plays significant role in </a:t>
            </a:r>
            <a:r>
              <a:rPr lang="en-US" b="1" dirty="0">
                <a:solidFill>
                  <a:srgbClr val="FF0000"/>
                </a:solidFill>
              </a:rPr>
              <a:t>building trust </a:t>
            </a:r>
            <a:r>
              <a:rPr lang="en-US" dirty="0"/>
              <a:t>by creating an environment which empowers leaders to lead efficiently motivating employees to work and achieving the ultimate goal.</a:t>
            </a:r>
          </a:p>
          <a:p>
            <a:endParaRPr lang="en-US" dirty="0"/>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5362" name="Picture 2" descr="مهارات التواصل الفعال لقائد ناجح">
            <a:extLst>
              <a:ext uri="{FF2B5EF4-FFF2-40B4-BE49-F238E27FC236}">
                <a16:creationId xmlns:a16="http://schemas.microsoft.com/office/drawing/2014/main" id="{5538DDBF-5836-964D-8903-CA40FDC605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62295" y="1944493"/>
            <a:ext cx="2874818" cy="16299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07087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normAutofit fontScale="90000"/>
          </a:bodyPr>
          <a:lstStyle/>
          <a:p>
            <a:r>
              <a:rPr lang="en-US" b="1" dirty="0">
                <a:solidFill>
                  <a:srgbClr val="E80C96"/>
                </a:solidFill>
              </a:rPr>
              <a:t>Effective Leadership is all About Communicating </a:t>
            </a:r>
            <a:br>
              <a:rPr lang="en-US" dirty="0">
                <a:solidFill>
                  <a:srgbClr val="E80C96"/>
                </a:solidFill>
              </a:rPr>
            </a:br>
            <a:r>
              <a:rPr lang="en-US" b="1" dirty="0">
                <a:solidFill>
                  <a:srgbClr val="E80C96"/>
                </a:solidFill>
              </a:rPr>
              <a:t>Effectively </a:t>
            </a:r>
            <a:endParaRPr lang="en-US" dirty="0">
              <a:solidFill>
                <a:srgbClr val="E80C96"/>
              </a:solidFill>
            </a:endParaRPr>
          </a:p>
        </p:txBody>
      </p:sp>
      <p:sp>
        <p:nvSpPr>
          <p:cNvPr id="2" name="Rectangle 1">
            <a:extLst>
              <a:ext uri="{FF2B5EF4-FFF2-40B4-BE49-F238E27FC236}">
                <a16:creationId xmlns:a16="http://schemas.microsoft.com/office/drawing/2014/main" id="{EC0CF375-464D-9F47-B110-A8D6577EF685}"/>
              </a:ext>
            </a:extLst>
          </p:cNvPr>
          <p:cNvSpPr/>
          <p:nvPr/>
        </p:nvSpPr>
        <p:spPr>
          <a:xfrm>
            <a:off x="390958" y="1842372"/>
            <a:ext cx="10122114" cy="1569660"/>
          </a:xfrm>
          <a:prstGeom prst="rect">
            <a:avLst/>
          </a:prstGeom>
        </p:spPr>
        <p:txBody>
          <a:bodyPr wrap="square">
            <a:spAutoFit/>
          </a:bodyPr>
          <a:lstStyle/>
          <a:p>
            <a:endParaRPr lang="en-US" dirty="0"/>
          </a:p>
          <a:p>
            <a:r>
              <a:rPr lang="en-US" sz="2000" b="1" dirty="0">
                <a:solidFill>
                  <a:srgbClr val="00B3C9"/>
                </a:solidFill>
              </a:rPr>
              <a:t>A communicative leader </a:t>
            </a:r>
            <a:r>
              <a:rPr lang="en-US" sz="2000" dirty="0"/>
              <a:t>is one who engages employees in dialogue, actively shares and seeks feedback, practices participative decision-making, and is perceived as open and involved. </a:t>
            </a:r>
            <a:endParaRPr lang="en-US" sz="2800" dirty="0"/>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122" name="Picture 2" descr="7 Effective Project Team Communication Tips">
            <a:extLst>
              <a:ext uri="{FF2B5EF4-FFF2-40B4-BE49-F238E27FC236}">
                <a16:creationId xmlns:a16="http://schemas.microsoft.com/office/drawing/2014/main" id="{45B28E82-57B5-EE4B-9513-A98977EFD64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40480" y="3429000"/>
            <a:ext cx="3962400" cy="205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02834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1514902" y="2179378"/>
            <a:ext cx="9603275" cy="1049235"/>
          </a:xfrm>
        </p:spPr>
        <p:txBody>
          <a:bodyPr>
            <a:noAutofit/>
          </a:bodyPr>
          <a:lstStyle/>
          <a:p>
            <a:pPr rtl="1"/>
            <a:r>
              <a:rPr lang="en-US" sz="4000" b="1" dirty="0">
                <a:solidFill>
                  <a:srgbClr val="E80C96"/>
                </a:solidFill>
              </a:rPr>
              <a:t>Are you a communicative leader?</a:t>
            </a:r>
            <a:br>
              <a:rPr lang="en-US" sz="4000" b="1" dirty="0">
                <a:solidFill>
                  <a:srgbClr val="E80C96"/>
                </a:solidFill>
              </a:rPr>
            </a:br>
            <a:endParaRPr lang="en-US" sz="4000" b="1" dirty="0">
              <a:solidFill>
                <a:srgbClr val="E80C96"/>
              </a:solidFill>
            </a:endParaRPr>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122" name="Picture 2" descr="7 Effective Project Team Communication Tips">
            <a:extLst>
              <a:ext uri="{FF2B5EF4-FFF2-40B4-BE49-F238E27FC236}">
                <a16:creationId xmlns:a16="http://schemas.microsoft.com/office/drawing/2014/main" id="{45B28E82-57B5-EE4B-9513-A98977EFD64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55777" y="3228613"/>
            <a:ext cx="3962400" cy="2057400"/>
          </a:xfrm>
          <a:prstGeom prst="rect">
            <a:avLst/>
          </a:prstGeom>
          <a:noFill/>
          <a:extLst>
            <a:ext uri="{909E8E84-426E-40DD-AFC4-6F175D3DCCD1}">
              <a14:hiddenFill xmlns:a14="http://schemas.microsoft.com/office/drawing/2010/main">
                <a:solidFill>
                  <a:srgbClr val="FFFFFF"/>
                </a:solidFill>
              </a14:hiddenFill>
            </a:ext>
          </a:extLst>
        </p:spPr>
      </p:pic>
      <p:pic>
        <p:nvPicPr>
          <p:cNvPr id="16386" name="Picture 2" descr="Effective Communication - The Key Group International Inc.">
            <a:extLst>
              <a:ext uri="{FF2B5EF4-FFF2-40B4-BE49-F238E27FC236}">
                <a16:creationId xmlns:a16="http://schemas.microsoft.com/office/drawing/2014/main" id="{CBD47951-79A5-4742-A0D3-C23C84F9BD7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7500" y="3629388"/>
            <a:ext cx="4508500" cy="180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60314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a:xfrm>
            <a:off x="242455" y="953022"/>
            <a:ext cx="10011170" cy="1049235"/>
          </a:xfrm>
        </p:spPr>
        <p:txBody>
          <a:bodyPr/>
          <a:lstStyle/>
          <a:p>
            <a:r>
              <a:rPr lang="en-US" sz="4400" b="1" dirty="0">
                <a:solidFill>
                  <a:srgbClr val="00B0F0"/>
                </a:solidFill>
              </a:rPr>
              <a:t>Leadership Communication </a:t>
            </a:r>
            <a:endParaRPr lang="en-US" altLang="en-US" sz="4200" b="1" dirty="0">
              <a:solidFill>
                <a:srgbClr val="00B0F0"/>
              </a:solidFill>
              <a:cs typeface="Arial" panose="020B0604020202020204" pitchFamily="34" charset="0"/>
            </a:endParaRP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337E6323-C377-D242-A594-10B0571F723F}"/>
              </a:ext>
            </a:extLst>
          </p:cNvPr>
          <p:cNvSpPr>
            <a:spLocks noGrp="1"/>
          </p:cNvSpPr>
          <p:nvPr>
            <p:ph idx="1"/>
          </p:nvPr>
        </p:nvSpPr>
        <p:spPr>
          <a:xfrm>
            <a:off x="508322" y="2002257"/>
            <a:ext cx="8278232" cy="3756078"/>
          </a:xfrm>
        </p:spPr>
        <p:txBody>
          <a:bodyPr>
            <a:normAutofit/>
          </a:bodyPr>
          <a:lstStyle/>
          <a:p>
            <a:r>
              <a:rPr lang="en-US" b="1" dirty="0">
                <a:solidFill>
                  <a:srgbClr val="E80C96"/>
                </a:solidFill>
              </a:rPr>
              <a:t>Leadership communication </a:t>
            </a:r>
            <a:r>
              <a:rPr lang="en-US" dirty="0"/>
              <a:t>is defined as inspiring and encouraging an individual or a group by systematic and meaningful sharing of information by using excellent communication skills. </a:t>
            </a:r>
          </a:p>
          <a:p>
            <a:r>
              <a:rPr lang="en-US" b="1" dirty="0">
                <a:solidFill>
                  <a:srgbClr val="FF9300"/>
                </a:solidFill>
              </a:rPr>
              <a:t>Leadership communication </a:t>
            </a:r>
            <a:r>
              <a:rPr lang="en-US" dirty="0"/>
              <a:t>is a complex process which starts from developing strategy for communicating, writing precisely and then </a:t>
            </a:r>
            <a:r>
              <a:rPr lang="en-US" dirty="0">
                <a:solidFill>
                  <a:srgbClr val="FFFF00"/>
                </a:solidFill>
                <a:highlight>
                  <a:srgbClr val="C0C0C0"/>
                </a:highlight>
              </a:rPr>
              <a:t>Speaking effectively </a:t>
            </a:r>
            <a:r>
              <a:rPr lang="en-US" dirty="0"/>
              <a:t>to control difficult situations. </a:t>
            </a:r>
            <a:endParaRPr lang="en-SA" dirty="0"/>
          </a:p>
        </p:txBody>
      </p:sp>
      <p:pic>
        <p:nvPicPr>
          <p:cNvPr id="6146" name="Picture 2" descr="Communication is the Responsibility of Leadership">
            <a:extLst>
              <a:ext uri="{FF2B5EF4-FFF2-40B4-BE49-F238E27FC236}">
                <a16:creationId xmlns:a16="http://schemas.microsoft.com/office/drawing/2014/main" id="{9138F9DE-5A89-F34D-9F5C-7BE9556C7E0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06245" y="1433821"/>
            <a:ext cx="3543300" cy="2298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00588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p:txBody>
          <a:bodyPr>
            <a:normAutofit/>
          </a:bodyPr>
          <a:lstStyle/>
          <a:p>
            <a:r>
              <a:rPr lang="en-US" sz="4400" b="1" dirty="0">
                <a:solidFill>
                  <a:schemeClr val="accent4">
                    <a:lumMod val="75000"/>
                  </a:schemeClr>
                </a:solidFill>
              </a:rPr>
              <a:t>Leadership Communication</a:t>
            </a:r>
            <a:endParaRPr lang="en-US" altLang="en-US" sz="4200" b="1" dirty="0">
              <a:solidFill>
                <a:schemeClr val="accent4">
                  <a:lumMod val="75000"/>
                </a:schemeClr>
              </a:solidFill>
              <a:cs typeface="Arial" panose="020B0604020202020204" pitchFamily="34" charset="0"/>
            </a:endParaRP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2878" y="136098"/>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337E6323-C377-D242-A594-10B0571F723F}"/>
              </a:ext>
            </a:extLst>
          </p:cNvPr>
          <p:cNvSpPr>
            <a:spLocks noGrp="1"/>
          </p:cNvSpPr>
          <p:nvPr>
            <p:ph idx="1"/>
          </p:nvPr>
        </p:nvSpPr>
        <p:spPr>
          <a:xfrm>
            <a:off x="558282" y="1813207"/>
            <a:ext cx="10747250" cy="3955826"/>
          </a:xfrm>
        </p:spPr>
        <p:txBody>
          <a:bodyPr>
            <a:normAutofit fontScale="62500" lnSpcReduction="20000"/>
          </a:bodyPr>
          <a:lstStyle/>
          <a:p>
            <a:pPr marL="0" indent="0">
              <a:buNone/>
            </a:pPr>
            <a:endParaRPr lang="en-US" dirty="0"/>
          </a:p>
          <a:p>
            <a:r>
              <a:rPr lang="en-US" dirty="0"/>
              <a:t> </a:t>
            </a:r>
            <a:r>
              <a:rPr lang="en-US" sz="2900" dirty="0"/>
              <a:t>Leadership communication has three major aspects: </a:t>
            </a:r>
            <a:r>
              <a:rPr lang="en-US" sz="2900" b="1" dirty="0">
                <a:solidFill>
                  <a:srgbClr val="E80C96"/>
                </a:solidFill>
              </a:rPr>
              <a:t>Core, Managerial, and Corporate. </a:t>
            </a:r>
          </a:p>
          <a:p>
            <a:r>
              <a:rPr lang="en-US" sz="2900" b="1" dirty="0">
                <a:solidFill>
                  <a:srgbClr val="00B0F0"/>
                </a:solidFill>
              </a:rPr>
              <a:t>The Core Aspects Approach </a:t>
            </a:r>
            <a:r>
              <a:rPr lang="en-US" sz="2900" dirty="0"/>
              <a:t>includes </a:t>
            </a:r>
            <a:r>
              <a:rPr lang="en-US" sz="2900" b="1" dirty="0">
                <a:solidFill>
                  <a:srgbClr val="FF0000"/>
                </a:solidFill>
              </a:rPr>
              <a:t>writing and speaking: </a:t>
            </a:r>
            <a:r>
              <a:rPr lang="en-US" sz="2900" dirty="0"/>
              <a:t>these are the individualized skills and are required to be expanded, to lead and manage bigger groups or teams. </a:t>
            </a:r>
          </a:p>
          <a:p>
            <a:r>
              <a:rPr lang="en-US" sz="2900" dirty="0"/>
              <a:t>Expressive cultural understandings,</a:t>
            </a:r>
            <a:r>
              <a:rPr lang="en-US" sz="2900" b="1" dirty="0">
                <a:solidFill>
                  <a:srgbClr val="FF0000"/>
                </a:solidFill>
              </a:rPr>
              <a:t> listening </a:t>
            </a:r>
            <a:r>
              <a:rPr lang="en-US" sz="2900" dirty="0"/>
              <a:t>patiently, team management and team meetings, providing training facilities and mentoring are the skills which aid to manage huge groups and are </a:t>
            </a:r>
            <a:r>
              <a:rPr lang="en-US" sz="2900" b="1" dirty="0">
                <a:solidFill>
                  <a:srgbClr val="00B0F0"/>
                </a:solidFill>
              </a:rPr>
              <a:t>Managerial Aspect Approach</a:t>
            </a:r>
            <a:r>
              <a:rPr lang="en-US" sz="2900" dirty="0"/>
              <a:t> of leadership communication. </a:t>
            </a:r>
          </a:p>
          <a:p>
            <a:r>
              <a:rPr lang="en-US" sz="2900" dirty="0"/>
              <a:t>The </a:t>
            </a:r>
            <a:r>
              <a:rPr lang="en-US" sz="2900" b="1" dirty="0">
                <a:solidFill>
                  <a:srgbClr val="00B0F0"/>
                </a:solidFill>
              </a:rPr>
              <a:t>Corporate Aspects Approach </a:t>
            </a:r>
            <a:r>
              <a:rPr lang="en-US" sz="2900" dirty="0"/>
              <a:t>are the skills required at much higher levels of leadership, and there is a need to </a:t>
            </a:r>
            <a:r>
              <a:rPr lang="en-US" sz="2900" b="1" dirty="0">
                <a:solidFill>
                  <a:srgbClr val="FF0000"/>
                </a:solidFill>
              </a:rPr>
              <a:t>interact with an external sphere</a:t>
            </a:r>
            <a:r>
              <a:rPr lang="en-US" sz="2900" dirty="0"/>
              <a:t>, skills which are most needed: maintain employee relations, communication </a:t>
            </a:r>
            <a:r>
              <a:rPr lang="en-US" sz="2900" u="sng" dirty="0"/>
              <a:t>during change and crises.</a:t>
            </a:r>
            <a:endParaRPr lang="en-SA" dirty="0"/>
          </a:p>
        </p:txBody>
      </p:sp>
    </p:spTree>
    <p:extLst>
      <p:ext uri="{BB962C8B-B14F-4D97-AF65-F5344CB8AC3E}">
        <p14:creationId xmlns:p14="http://schemas.microsoft.com/office/powerpoint/2010/main" val="36376478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E80C96"/>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rgbClr val="FF9300"/>
                </a:solidFill>
                <a:highlight>
                  <a:srgbClr val="F5FAA4"/>
                </a:highlight>
              </a:rPr>
              <a:t>10.4</a:t>
            </a:r>
            <a:r>
              <a:rPr lang="en-US" sz="4800" b="1" dirty="0">
                <a:solidFill>
                  <a:schemeClr val="accent2">
                    <a:lumMod val="50000"/>
                  </a:schemeClr>
                </a:solidFill>
                <a:highlight>
                  <a:srgbClr val="F5FAA4"/>
                </a:highlight>
              </a:rPr>
              <a:t> </a:t>
            </a:r>
            <a:r>
              <a:rPr lang="en-US" sz="4000" b="1" dirty="0">
                <a:solidFill>
                  <a:srgbClr val="00B3C9"/>
                </a:solidFill>
                <a:highlight>
                  <a:srgbClr val="F5FAA4"/>
                </a:highlight>
              </a:rPr>
              <a:t>Basic Communication Concepts</a:t>
            </a:r>
          </a:p>
          <a:p>
            <a:pPr algn="ctr"/>
            <a:endParaRPr lang="en-US" altLang="en-US" sz="4000" b="1" dirty="0">
              <a:solidFill>
                <a:srgbClr val="00B3C9"/>
              </a:solidFill>
              <a:highlight>
                <a:srgbClr val="F5FAA4"/>
              </a:highlight>
            </a:endParaRPr>
          </a:p>
          <a:p>
            <a:pPr algn="ctr"/>
            <a:endParaRPr lang="en-US" sz="6000" dirty="0">
              <a:solidFill>
                <a:schemeClr val="accent2">
                  <a:lumMod val="50000"/>
                </a:schemeClr>
              </a:solidFill>
              <a:highlight>
                <a:srgbClr val="F5FAA4"/>
              </a:highlight>
            </a:endParaRPr>
          </a:p>
          <a:p>
            <a:pPr algn="ctr"/>
            <a:endParaRPr lang="en-US" sz="6600" b="1" dirty="0">
              <a:solidFill>
                <a:srgbClr val="009193"/>
              </a:solidFill>
            </a:endParaRPr>
          </a:p>
        </p:txBody>
      </p:sp>
    </p:spTree>
    <p:extLst>
      <p:ext uri="{BB962C8B-B14F-4D97-AF65-F5344CB8AC3E}">
        <p14:creationId xmlns:p14="http://schemas.microsoft.com/office/powerpoint/2010/main" val="5861321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lstStyle/>
          <a:p>
            <a:r>
              <a:rPr lang="en-US" altLang="en-US" sz="4200" b="1" dirty="0">
                <a:solidFill>
                  <a:srgbClr val="818843"/>
                </a:solidFill>
                <a:ea typeface="ＭＳ Ｐゴシック" panose="020B0600070205080204" pitchFamily="34" charset="-128"/>
                <a:cs typeface="Arial" panose="020B0604020202020204" pitchFamily="34" charset="0"/>
              </a:rPr>
              <a:t>The Communication Process</a:t>
            </a:r>
            <a:endParaRPr lang="en-US" altLang="en-US" sz="4200" b="1" dirty="0">
              <a:solidFill>
                <a:srgbClr val="818843"/>
              </a:solidFill>
              <a:cs typeface="Arial" panose="020B0604020202020204" pitchFamily="34" charset="0"/>
            </a:endParaRPr>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9" name="Content Placeholder 8" descr="EX_13_001.eps">
            <a:extLst>
              <a:ext uri="{FF2B5EF4-FFF2-40B4-BE49-F238E27FC236}">
                <a16:creationId xmlns:a16="http://schemas.microsoft.com/office/drawing/2014/main" id="{3B25F370-5C48-E740-B3E1-1CBAA8F4CEF8}"/>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t="-28380" b="-28380"/>
          <a:stretch>
            <a:fillRect/>
          </a:stretch>
        </p:blipFill>
        <p:spPr>
          <a:xfrm>
            <a:off x="1638198" y="945477"/>
            <a:ext cx="8835137" cy="5104404"/>
          </a:xfrm>
          <a:effectLst>
            <a:glow rad="127000">
              <a:srgbClr val="E80C96"/>
            </a:glow>
          </a:effectLst>
        </p:spPr>
      </p:pic>
      <p:sp>
        <p:nvSpPr>
          <p:cNvPr id="10" name="Footer Placeholder 5">
            <a:extLst>
              <a:ext uri="{FF2B5EF4-FFF2-40B4-BE49-F238E27FC236}">
                <a16:creationId xmlns:a16="http://schemas.microsoft.com/office/drawing/2014/main" id="{F7C31278-49C8-2145-A9FD-0A46F36A0784}"/>
              </a:ext>
            </a:extLst>
          </p:cNvPr>
          <p:cNvSpPr txBox="1">
            <a:spLocks/>
          </p:cNvSpPr>
          <p:nvPr/>
        </p:nvSpPr>
        <p:spPr bwMode="auto">
          <a:xfrm>
            <a:off x="7577735" y="6339456"/>
            <a:ext cx="28956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en-US"/>
            </a:defPPr>
            <a:lvl1pPr marL="0" algn="r" defTabSz="457200" rtl="0" eaLnBrk="1" latinLnBrk="0" hangingPunct="1">
              <a:spcBef>
                <a:spcPct val="20000"/>
              </a:spcBef>
              <a:buFont typeface="Arial" panose="020B0604020202020204" pitchFamily="34" charset="0"/>
              <a:buChar char="•"/>
              <a:defRPr sz="3600" b="1" kern="1200">
                <a:solidFill>
                  <a:srgbClr val="648596"/>
                </a:solidFill>
                <a:latin typeface="Calibri" panose="020F0502020204030204" pitchFamily="34" charset="0"/>
                <a:ea typeface="ＭＳ Ｐゴシック" panose="020B0600070205080204" pitchFamily="34" charset="-128"/>
                <a:cs typeface="+mn-cs"/>
              </a:defRPr>
            </a:lvl1pPr>
            <a:lvl2pPr marL="742950" indent="-285750" algn="l" defTabSz="457200" rtl="0" eaLnBrk="1" latinLnBrk="0" hangingPunct="1">
              <a:spcBef>
                <a:spcPct val="20000"/>
              </a:spcBef>
              <a:buFont typeface="Arial" panose="020B0604020202020204" pitchFamily="34" charset="0"/>
              <a:buChar char="•"/>
              <a:defRPr sz="3200" kern="1200">
                <a:solidFill>
                  <a:schemeClr val="tx1"/>
                </a:solidFill>
                <a:latin typeface="Calibri" panose="020F0502020204030204" pitchFamily="34" charset="0"/>
                <a:ea typeface="ＭＳ Ｐゴシック" panose="020B0600070205080204" pitchFamily="34" charset="-128"/>
                <a:cs typeface="+mn-cs"/>
              </a:defRPr>
            </a:lvl2pPr>
            <a:lvl3pPr marL="1143000" indent="-228600" algn="l" defTabSz="457200" rtl="0" eaLnBrk="1" latinLnBrk="0" hangingPunct="1">
              <a:spcBef>
                <a:spcPct val="20000"/>
              </a:spcBef>
              <a:buFont typeface="Arial" panose="020B0604020202020204" pitchFamily="34" charset="0"/>
              <a:buChar char="•"/>
              <a:defRPr sz="2800" kern="1200">
                <a:solidFill>
                  <a:schemeClr val="tx1"/>
                </a:solidFill>
                <a:latin typeface="Calibri" panose="020F0502020204030204" pitchFamily="34" charset="0"/>
                <a:ea typeface="ＭＳ Ｐゴシック" panose="020B0600070205080204" pitchFamily="34" charset="-128"/>
                <a:cs typeface="+mn-cs"/>
              </a:defRPr>
            </a:lvl3pPr>
            <a:lvl4pPr marL="1600200" indent="-228600" algn="l" defTabSz="457200" rtl="0" eaLnBrk="1" latinLnBrk="0" hangingPunct="1">
              <a:spcBef>
                <a:spcPct val="20000"/>
              </a:spcBef>
              <a:buFont typeface="Arial" panose="020B0604020202020204" pitchFamily="34" charset="0"/>
              <a:buChar char="•"/>
              <a:defRPr sz="2400" kern="1200">
                <a:solidFill>
                  <a:schemeClr val="tx1"/>
                </a:solidFill>
                <a:latin typeface="Calibri" panose="020F0502020204030204" pitchFamily="34" charset="0"/>
                <a:ea typeface="ＭＳ Ｐゴシック" panose="020B0600070205080204" pitchFamily="34" charset="-128"/>
                <a:cs typeface="+mn-cs"/>
              </a:defRPr>
            </a:lvl4pPr>
            <a:lvl5pPr marL="2057400" indent="-228600" algn="l" defTabSz="457200" rtl="0" eaLnBrk="1" latinLnBrk="0" hangingPunct="1">
              <a:spcBef>
                <a:spcPct val="20000"/>
              </a:spcBef>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5pPr>
            <a:lvl6pPr marL="25146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6pPr>
            <a:lvl7pPr marL="29718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7pPr>
            <a:lvl8pPr marL="34290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8pPr>
            <a:lvl9pPr marL="38862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9pPr>
          </a:lstStyle>
          <a:p>
            <a:pPr>
              <a:spcBef>
                <a:spcPct val="0"/>
              </a:spcBef>
              <a:buFontTx/>
              <a:buNone/>
            </a:pPr>
            <a:r>
              <a:rPr lang="en-US" altLang="en-US" sz="1200" b="0">
                <a:solidFill>
                  <a:schemeClr val="tx1"/>
                </a:solidFill>
              </a:rPr>
              <a:t>© Pearson Education Limited 2015</a:t>
            </a:r>
          </a:p>
        </p:txBody>
      </p:sp>
    </p:spTree>
    <p:extLst>
      <p:ext uri="{BB962C8B-B14F-4D97-AF65-F5344CB8AC3E}">
        <p14:creationId xmlns:p14="http://schemas.microsoft.com/office/powerpoint/2010/main" val="24820726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lstStyle/>
          <a:p>
            <a:r>
              <a:rPr lang="en-US" altLang="en-US" sz="4200" b="1" dirty="0">
                <a:solidFill>
                  <a:srgbClr val="FF9300"/>
                </a:solidFill>
                <a:ea typeface="ＭＳ Ｐゴシック" panose="020B0600070205080204" pitchFamily="34" charset="-128"/>
                <a:cs typeface="Arial" panose="020B0604020202020204" pitchFamily="34" charset="0"/>
              </a:rPr>
              <a:t>The Communication Process</a:t>
            </a:r>
            <a:endParaRPr lang="en-US" altLang="en-US" sz="4200" b="1" dirty="0">
              <a:solidFill>
                <a:srgbClr val="FF9300"/>
              </a:solidFill>
              <a:cs typeface="Arial" panose="020B0604020202020204" pitchFamily="34" charset="0"/>
            </a:endParaRPr>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10" name="Footer Placeholder 5">
            <a:extLst>
              <a:ext uri="{FF2B5EF4-FFF2-40B4-BE49-F238E27FC236}">
                <a16:creationId xmlns:a16="http://schemas.microsoft.com/office/drawing/2014/main" id="{F7C31278-49C8-2145-A9FD-0A46F36A0784}"/>
              </a:ext>
            </a:extLst>
          </p:cNvPr>
          <p:cNvSpPr txBox="1">
            <a:spLocks/>
          </p:cNvSpPr>
          <p:nvPr/>
        </p:nvSpPr>
        <p:spPr bwMode="auto">
          <a:xfrm>
            <a:off x="6223069" y="6336440"/>
            <a:ext cx="28956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en-US"/>
            </a:defPPr>
            <a:lvl1pPr marL="0" algn="r" defTabSz="457200" rtl="0" eaLnBrk="1" latinLnBrk="0" hangingPunct="1">
              <a:spcBef>
                <a:spcPct val="20000"/>
              </a:spcBef>
              <a:buFont typeface="Arial" panose="020B0604020202020204" pitchFamily="34" charset="0"/>
              <a:buChar char="•"/>
              <a:defRPr sz="3600" b="1" kern="1200">
                <a:solidFill>
                  <a:srgbClr val="648596"/>
                </a:solidFill>
                <a:latin typeface="Calibri" panose="020F0502020204030204" pitchFamily="34" charset="0"/>
                <a:ea typeface="ＭＳ Ｐゴシック" panose="020B0600070205080204" pitchFamily="34" charset="-128"/>
                <a:cs typeface="+mn-cs"/>
              </a:defRPr>
            </a:lvl1pPr>
            <a:lvl2pPr marL="742950" indent="-285750" algn="l" defTabSz="457200" rtl="0" eaLnBrk="1" latinLnBrk="0" hangingPunct="1">
              <a:spcBef>
                <a:spcPct val="20000"/>
              </a:spcBef>
              <a:buFont typeface="Arial" panose="020B0604020202020204" pitchFamily="34" charset="0"/>
              <a:buChar char="•"/>
              <a:defRPr sz="3200" kern="1200">
                <a:solidFill>
                  <a:schemeClr val="tx1"/>
                </a:solidFill>
                <a:latin typeface="Calibri" panose="020F0502020204030204" pitchFamily="34" charset="0"/>
                <a:ea typeface="ＭＳ Ｐゴシック" panose="020B0600070205080204" pitchFamily="34" charset="-128"/>
                <a:cs typeface="+mn-cs"/>
              </a:defRPr>
            </a:lvl2pPr>
            <a:lvl3pPr marL="1143000" indent="-228600" algn="l" defTabSz="457200" rtl="0" eaLnBrk="1" latinLnBrk="0" hangingPunct="1">
              <a:spcBef>
                <a:spcPct val="20000"/>
              </a:spcBef>
              <a:buFont typeface="Arial" panose="020B0604020202020204" pitchFamily="34" charset="0"/>
              <a:buChar char="•"/>
              <a:defRPr sz="2800" kern="1200">
                <a:solidFill>
                  <a:schemeClr val="tx1"/>
                </a:solidFill>
                <a:latin typeface="Calibri" panose="020F0502020204030204" pitchFamily="34" charset="0"/>
                <a:ea typeface="ＭＳ Ｐゴシック" panose="020B0600070205080204" pitchFamily="34" charset="-128"/>
                <a:cs typeface="+mn-cs"/>
              </a:defRPr>
            </a:lvl3pPr>
            <a:lvl4pPr marL="1600200" indent="-228600" algn="l" defTabSz="457200" rtl="0" eaLnBrk="1" latinLnBrk="0" hangingPunct="1">
              <a:spcBef>
                <a:spcPct val="20000"/>
              </a:spcBef>
              <a:buFont typeface="Arial" panose="020B0604020202020204" pitchFamily="34" charset="0"/>
              <a:buChar char="•"/>
              <a:defRPr sz="2400" kern="1200">
                <a:solidFill>
                  <a:schemeClr val="tx1"/>
                </a:solidFill>
                <a:latin typeface="Calibri" panose="020F0502020204030204" pitchFamily="34" charset="0"/>
                <a:ea typeface="ＭＳ Ｐゴシック" panose="020B0600070205080204" pitchFamily="34" charset="-128"/>
                <a:cs typeface="+mn-cs"/>
              </a:defRPr>
            </a:lvl4pPr>
            <a:lvl5pPr marL="2057400" indent="-228600" algn="l" defTabSz="457200" rtl="0" eaLnBrk="1" latinLnBrk="0" hangingPunct="1">
              <a:spcBef>
                <a:spcPct val="20000"/>
              </a:spcBef>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5pPr>
            <a:lvl6pPr marL="25146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6pPr>
            <a:lvl7pPr marL="29718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7pPr>
            <a:lvl8pPr marL="34290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8pPr>
            <a:lvl9pPr marL="38862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9pPr>
          </a:lstStyle>
          <a:p>
            <a:pPr>
              <a:spcBef>
                <a:spcPct val="0"/>
              </a:spcBef>
              <a:buFontTx/>
              <a:buNone/>
            </a:pPr>
            <a:r>
              <a:rPr lang="en-US" altLang="en-US" sz="1200" b="0" dirty="0">
                <a:solidFill>
                  <a:schemeClr val="tx1"/>
                </a:solidFill>
              </a:rPr>
              <a:t>© Pearson Education Limited 2015</a:t>
            </a:r>
          </a:p>
        </p:txBody>
      </p:sp>
      <p:sp>
        <p:nvSpPr>
          <p:cNvPr id="3" name="Content Placeholder 2">
            <a:extLst>
              <a:ext uri="{FF2B5EF4-FFF2-40B4-BE49-F238E27FC236}">
                <a16:creationId xmlns:a16="http://schemas.microsoft.com/office/drawing/2014/main" id="{008805CE-BAFB-E84C-A085-B2E810C3900B}"/>
              </a:ext>
            </a:extLst>
          </p:cNvPr>
          <p:cNvSpPr>
            <a:spLocks noGrp="1"/>
          </p:cNvSpPr>
          <p:nvPr>
            <p:ph idx="1"/>
          </p:nvPr>
        </p:nvSpPr>
        <p:spPr>
          <a:xfrm>
            <a:off x="254000" y="1608667"/>
            <a:ext cx="10691754" cy="4077812"/>
          </a:xfrm>
        </p:spPr>
        <p:txBody>
          <a:bodyPr>
            <a:normAutofit fontScale="85000" lnSpcReduction="20000"/>
          </a:bodyPr>
          <a:lstStyle/>
          <a:p>
            <a:pPr>
              <a:defRPr/>
            </a:pPr>
            <a:r>
              <a:rPr lang="en-US" dirty="0"/>
              <a:t>depicts the seven-part </a:t>
            </a:r>
            <a:r>
              <a:rPr lang="en-US" b="1" dirty="0">
                <a:solidFill>
                  <a:srgbClr val="E80C96"/>
                </a:solidFill>
              </a:rPr>
              <a:t>communication process </a:t>
            </a:r>
            <a:r>
              <a:rPr lang="en-US" dirty="0"/>
              <a:t>of transferring and understanding meaning: (1) the communication source or sender; (2) encoding; (3) the message; (4) the channel; (5) decoding; (6) the receiver; and (7) feedback.</a:t>
            </a:r>
          </a:p>
          <a:p>
            <a:pPr>
              <a:defRPr/>
            </a:pPr>
            <a:endParaRPr lang="en-US" dirty="0"/>
          </a:p>
          <a:p>
            <a:pPr marL="457200" indent="-234950">
              <a:buFontTx/>
              <a:buChar char="•"/>
              <a:defRPr/>
            </a:pPr>
            <a:r>
              <a:rPr lang="en-US" b="1" dirty="0"/>
              <a:t> </a:t>
            </a:r>
            <a:r>
              <a:rPr lang="en-US" dirty="0"/>
              <a:t>The</a:t>
            </a:r>
            <a:r>
              <a:rPr lang="en-US" b="1" dirty="0"/>
              <a:t> </a:t>
            </a:r>
            <a:r>
              <a:rPr lang="en-US" b="1" dirty="0">
                <a:solidFill>
                  <a:srgbClr val="00B3C9"/>
                </a:solidFill>
              </a:rPr>
              <a:t>sender </a:t>
            </a:r>
            <a:r>
              <a:rPr lang="en-US" dirty="0"/>
              <a:t>is the source of the communication.</a:t>
            </a:r>
          </a:p>
          <a:p>
            <a:pPr marL="457200" indent="-234950">
              <a:buFontTx/>
              <a:buChar char="•"/>
              <a:defRPr/>
            </a:pPr>
            <a:r>
              <a:rPr lang="en-US" b="1" dirty="0">
                <a:solidFill>
                  <a:srgbClr val="00B3C9"/>
                </a:solidFill>
              </a:rPr>
              <a:t> Encoding </a:t>
            </a:r>
            <a:r>
              <a:rPr lang="en-US" dirty="0"/>
              <a:t>means converting a message into symbolic form.</a:t>
            </a:r>
          </a:p>
          <a:p>
            <a:pPr marL="457200" indent="-234950">
              <a:buFontTx/>
              <a:buChar char="•"/>
              <a:defRPr/>
            </a:pPr>
            <a:r>
              <a:rPr lang="en-US" b="1" dirty="0"/>
              <a:t> </a:t>
            </a:r>
            <a:r>
              <a:rPr lang="en-US" dirty="0"/>
              <a:t>The </a:t>
            </a:r>
            <a:r>
              <a:rPr lang="en-US" b="1" dirty="0">
                <a:solidFill>
                  <a:srgbClr val="00B3C9"/>
                </a:solidFill>
              </a:rPr>
              <a:t>message</a:t>
            </a:r>
            <a:r>
              <a:rPr lang="en-US" b="1" dirty="0"/>
              <a:t> </a:t>
            </a:r>
            <a:r>
              <a:rPr lang="en-US" dirty="0"/>
              <a:t>is the purpose to be conveyed in the communication.</a:t>
            </a:r>
          </a:p>
          <a:p>
            <a:pPr marL="457200" indent="-234950">
              <a:buFontTx/>
              <a:buChar char="•"/>
              <a:defRPr/>
            </a:pPr>
            <a:r>
              <a:rPr lang="en-US" b="1" dirty="0"/>
              <a:t> </a:t>
            </a:r>
            <a:r>
              <a:rPr lang="en-US" dirty="0"/>
              <a:t>The</a:t>
            </a:r>
            <a:r>
              <a:rPr lang="en-US" b="1" dirty="0"/>
              <a:t> </a:t>
            </a:r>
            <a:r>
              <a:rPr lang="en-US" b="1" dirty="0">
                <a:solidFill>
                  <a:srgbClr val="00B3C9"/>
                </a:solidFill>
              </a:rPr>
              <a:t>channel </a:t>
            </a:r>
            <a:r>
              <a:rPr lang="en-US" dirty="0"/>
              <a:t>is the medium by which a message travels.</a:t>
            </a:r>
          </a:p>
          <a:p>
            <a:pPr marL="457200" indent="-234950">
              <a:buFontTx/>
              <a:buChar char="•"/>
              <a:defRPr/>
            </a:pPr>
            <a:r>
              <a:rPr lang="en-US" b="1" dirty="0">
                <a:solidFill>
                  <a:srgbClr val="00B3C9"/>
                </a:solidFill>
              </a:rPr>
              <a:t> Decoding </a:t>
            </a:r>
            <a:r>
              <a:rPr lang="en-US" dirty="0"/>
              <a:t>means translating a received message.</a:t>
            </a:r>
          </a:p>
          <a:p>
            <a:pPr marL="457200" indent="-234950">
              <a:buFontTx/>
              <a:buChar char="•"/>
              <a:defRPr/>
            </a:pPr>
            <a:r>
              <a:rPr lang="en-US" dirty="0"/>
              <a:t> The </a:t>
            </a:r>
            <a:r>
              <a:rPr lang="en-US" b="1" dirty="0">
                <a:solidFill>
                  <a:srgbClr val="00B3C9"/>
                </a:solidFill>
              </a:rPr>
              <a:t>receiver</a:t>
            </a:r>
            <a:r>
              <a:rPr lang="en-US" b="1" dirty="0"/>
              <a:t> </a:t>
            </a:r>
            <a:r>
              <a:rPr lang="en-US" dirty="0"/>
              <a:t>is the recipient of the communication.</a:t>
            </a:r>
          </a:p>
          <a:p>
            <a:pPr marL="457200" indent="-234950">
              <a:buFontTx/>
              <a:buChar char="•"/>
              <a:defRPr/>
            </a:pPr>
            <a:r>
              <a:rPr lang="en-US" b="1" dirty="0">
                <a:solidFill>
                  <a:srgbClr val="00B3C9"/>
                </a:solidFill>
              </a:rPr>
              <a:t> Feedback </a:t>
            </a:r>
            <a:r>
              <a:rPr lang="en-US" dirty="0"/>
              <a:t>is checking to see how successfully a message has been transferred</a:t>
            </a:r>
            <a:endParaRPr lang="en-SA" dirty="0"/>
          </a:p>
        </p:txBody>
      </p:sp>
      <p:pic>
        <p:nvPicPr>
          <p:cNvPr id="17410" name="Picture 2" descr="Alain Hunkins — Why Is Effective Communication So Difficult?">
            <a:extLst>
              <a:ext uri="{FF2B5EF4-FFF2-40B4-BE49-F238E27FC236}">
                <a16:creationId xmlns:a16="http://schemas.microsoft.com/office/drawing/2014/main" id="{D38B84B5-D8EE-9245-A828-C1673C158F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29600" y="2350507"/>
            <a:ext cx="3886200" cy="1943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58996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98D1445E-2661-E94B-9DB2-E240B80C725D}"/>
              </a:ext>
            </a:extLst>
          </p:cNvPr>
          <p:cNvSpPr>
            <a:spLocks noGrp="1"/>
          </p:cNvSpPr>
          <p:nvPr>
            <p:ph type="title"/>
          </p:nvPr>
        </p:nvSpPr>
        <p:spPr/>
        <p:txBody>
          <a:bodyPr/>
          <a:lstStyle/>
          <a:p>
            <a:r>
              <a:rPr lang="en-US" altLang="en-US" b="1" u="sng" dirty="0">
                <a:solidFill>
                  <a:srgbClr val="E80C96"/>
                </a:solidFill>
                <a:ea typeface="ＭＳ Ｐゴシック" panose="020B0600070205080204" pitchFamily="34" charset="-128"/>
                <a:cs typeface="Arial" panose="020B0604020202020204" pitchFamily="34" charset="0"/>
              </a:rPr>
              <a:t>Factors Affecting Encoding</a:t>
            </a:r>
          </a:p>
        </p:txBody>
      </p:sp>
      <p:sp>
        <p:nvSpPr>
          <p:cNvPr id="26629" name="Content Placeholder 5">
            <a:extLst>
              <a:ext uri="{FF2B5EF4-FFF2-40B4-BE49-F238E27FC236}">
                <a16:creationId xmlns:a16="http://schemas.microsoft.com/office/drawing/2014/main" id="{69FA0405-6A04-C84A-9F7C-DB6004C2642A}"/>
              </a:ext>
            </a:extLst>
          </p:cNvPr>
          <p:cNvSpPr>
            <a:spLocks noGrp="1"/>
          </p:cNvSpPr>
          <p:nvPr>
            <p:ph idx="1"/>
          </p:nvPr>
        </p:nvSpPr>
        <p:spPr>
          <a:xfrm>
            <a:off x="591100" y="1628840"/>
            <a:ext cx="11387540" cy="5229160"/>
          </a:xfrm>
        </p:spPr>
        <p:txBody>
          <a:bodyPr/>
          <a:lstStyle/>
          <a:p>
            <a:pPr marL="457200" lvl="1" indent="0">
              <a:buNone/>
            </a:pPr>
            <a:r>
              <a:rPr lang="en-US" altLang="en-US" dirty="0">
                <a:ea typeface="ＭＳ Ｐゴシック" panose="020B0600070205080204" pitchFamily="34" charset="-128"/>
              </a:rPr>
              <a:t>The source initiates a message by encoding a thought. Four conditions affect the encoded message: </a:t>
            </a:r>
            <a:r>
              <a:rPr lang="en-US" altLang="en-US" b="1" dirty="0">
                <a:solidFill>
                  <a:schemeClr val="accent1">
                    <a:lumMod val="75000"/>
                  </a:schemeClr>
                </a:solidFill>
                <a:ea typeface="ＭＳ Ｐゴシック" panose="020B0600070205080204" pitchFamily="34" charset="-128"/>
              </a:rPr>
              <a:t>skill, attitudes, knowledge, and social cultural system. </a:t>
            </a:r>
          </a:p>
          <a:p>
            <a:pPr lvl="1"/>
            <a:endParaRPr lang="en-US" altLang="en-US" b="1" dirty="0">
              <a:solidFill>
                <a:schemeClr val="accent1">
                  <a:lumMod val="75000"/>
                </a:schemeClr>
              </a:solidFill>
              <a:ea typeface="ＭＳ Ｐゴシック" panose="020B0600070205080204" pitchFamily="34" charset="-128"/>
            </a:endParaRPr>
          </a:p>
          <a:p>
            <a:pPr lvl="1"/>
            <a:r>
              <a:rPr lang="en-US" altLang="en-US" b="1" dirty="0">
                <a:solidFill>
                  <a:srgbClr val="FF9300"/>
                </a:solidFill>
                <a:ea typeface="ＭＳ Ｐゴシック" panose="020B0600070205080204" pitchFamily="34" charset="-128"/>
              </a:rPr>
              <a:t>Skill: </a:t>
            </a:r>
            <a:r>
              <a:rPr lang="en-US" altLang="en-US" dirty="0">
                <a:ea typeface="ＭＳ Ｐゴシック" panose="020B0600070205080204" pitchFamily="34" charset="-128"/>
              </a:rPr>
              <a:t>determines a person’s total communicative success and includes speaking, reading, listening, and reasoning skills. </a:t>
            </a:r>
          </a:p>
          <a:p>
            <a:pPr lvl="1"/>
            <a:endParaRPr lang="en-US" altLang="en-US" sz="1050" dirty="0">
              <a:ea typeface="ＭＳ Ｐゴシック" panose="020B0600070205080204" pitchFamily="34" charset="-128"/>
            </a:endParaRPr>
          </a:p>
          <a:p>
            <a:pPr lvl="1"/>
            <a:r>
              <a:rPr lang="en-US" altLang="en-US" b="1" dirty="0">
                <a:solidFill>
                  <a:srgbClr val="FF9300"/>
                </a:solidFill>
                <a:ea typeface="ＭＳ Ｐゴシック" panose="020B0600070205080204" pitchFamily="34" charset="-128"/>
              </a:rPr>
              <a:t>Attitudes: </a:t>
            </a:r>
            <a:r>
              <a:rPr lang="en-US" altLang="en-US" b="1" dirty="0">
                <a:ea typeface="ＭＳ Ｐゴシック" panose="020B0600070205080204" pitchFamily="34" charset="-128"/>
              </a:rPr>
              <a:t>Skill</a:t>
            </a:r>
            <a:r>
              <a:rPr lang="en-US" altLang="en-US" dirty="0">
                <a:ea typeface="ＭＳ Ｐゴシック" panose="020B0600070205080204" pitchFamily="34" charset="-128"/>
              </a:rPr>
              <a:t> </a:t>
            </a:r>
            <a:r>
              <a:rPr lang="en-US" altLang="en-US" b="1" dirty="0">
                <a:ea typeface="ＭＳ Ｐゴシック" panose="020B0600070205080204" pitchFamily="34" charset="-128"/>
              </a:rPr>
              <a:t>Attitudes</a:t>
            </a:r>
            <a:r>
              <a:rPr lang="en-US" altLang="en-US" dirty="0">
                <a:ea typeface="ＭＳ Ｐゴシック" panose="020B0600070205080204" pitchFamily="34" charset="-128"/>
              </a:rPr>
              <a:t> influence our behavior. </a:t>
            </a:r>
          </a:p>
          <a:p>
            <a:pPr lvl="1"/>
            <a:endParaRPr lang="en-US" altLang="en-US" sz="900" dirty="0">
              <a:ea typeface="ＭＳ Ｐゴシック" panose="020B0600070205080204" pitchFamily="34" charset="-128"/>
            </a:endParaRPr>
          </a:p>
          <a:p>
            <a:pPr lvl="1"/>
            <a:r>
              <a:rPr lang="en-US" altLang="en-US" b="1" dirty="0">
                <a:solidFill>
                  <a:srgbClr val="FF9300"/>
                </a:solidFill>
                <a:ea typeface="ＭＳ Ｐゴシック" panose="020B0600070205080204" pitchFamily="34" charset="-128"/>
              </a:rPr>
              <a:t>Knowledge: </a:t>
            </a:r>
            <a:r>
              <a:rPr lang="en-US" altLang="en-US" b="1" dirty="0">
                <a:ea typeface="ＭＳ Ｐゴシック" panose="020B0600070205080204" pitchFamily="34" charset="-128"/>
              </a:rPr>
              <a:t>Knowledge </a:t>
            </a:r>
            <a:r>
              <a:rPr lang="en-US" altLang="en-US" dirty="0">
                <a:ea typeface="ＭＳ Ｐゴシック" panose="020B0600070205080204" pitchFamily="34" charset="-128"/>
              </a:rPr>
              <a:t>of the subject matters allows us to communicate more clearly or, if our knowledge is quite extensive, to confuse our receiver with overly complex information.</a:t>
            </a:r>
          </a:p>
          <a:p>
            <a:pPr lvl="1"/>
            <a:endParaRPr lang="en-US" altLang="en-US" sz="900" dirty="0">
              <a:ea typeface="ＭＳ Ｐゴシック" panose="020B0600070205080204" pitchFamily="34" charset="-128"/>
            </a:endParaRPr>
          </a:p>
          <a:p>
            <a:pPr lvl="1"/>
            <a:r>
              <a:rPr lang="en-US" altLang="en-US" b="1" dirty="0">
                <a:solidFill>
                  <a:srgbClr val="FF9300"/>
                </a:solidFill>
                <a:ea typeface="ＭＳ Ｐゴシック" panose="020B0600070205080204" pitchFamily="34" charset="-128"/>
              </a:rPr>
              <a:t>Social cultural system: </a:t>
            </a:r>
            <a:r>
              <a:rPr lang="en-US" altLang="en-US" dirty="0">
                <a:ea typeface="ＭＳ Ｐゴシック" panose="020B0600070205080204" pitchFamily="34" charset="-128"/>
              </a:rPr>
              <a:t>our beliefs and values—influences each of us as a communicative source.</a:t>
            </a:r>
          </a:p>
          <a:p>
            <a:pPr lvl="1"/>
            <a:endParaRPr lang="en-US" altLang="en-US" dirty="0">
              <a:ea typeface="ＭＳ Ｐゴシック" panose="020B0600070205080204" pitchFamily="34" charset="-128"/>
            </a:endParaRPr>
          </a:p>
        </p:txBody>
      </p:sp>
      <p:pic>
        <p:nvPicPr>
          <p:cNvPr id="6" name="عنصر نائب للمحتوى 6">
            <a:extLst>
              <a:ext uri="{FF2B5EF4-FFF2-40B4-BE49-F238E27FC236}">
                <a16:creationId xmlns:a16="http://schemas.microsoft.com/office/drawing/2014/main" id="{864F959A-FF04-9F42-BB94-F16F44ACBA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7" name="Rounded Rectangle 6">
            <a:extLst>
              <a:ext uri="{FF2B5EF4-FFF2-40B4-BE49-F238E27FC236}">
                <a16:creationId xmlns:a16="http://schemas.microsoft.com/office/drawing/2014/main" id="{EF60A3D7-CD3B-6645-BAAF-0825F3AE0230}"/>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171476" y="1937959"/>
            <a:ext cx="9891382" cy="3410152"/>
          </a:xfrm>
        </p:spPr>
        <p:txBody>
          <a:bodyPr>
            <a:normAutofit fontScale="85000" lnSpcReduction="20000"/>
          </a:bodyPr>
          <a:lstStyle/>
          <a:p>
            <a:r>
              <a:rPr lang="en-US" b="1" dirty="0">
                <a:solidFill>
                  <a:srgbClr val="FF9300"/>
                </a:solidFill>
              </a:rPr>
              <a:t>A </a:t>
            </a:r>
            <a:r>
              <a:rPr lang="en-US" b="1" i="1" dirty="0">
                <a:solidFill>
                  <a:srgbClr val="FF9300"/>
                </a:solidFill>
              </a:rPr>
              <a:t>communication channel</a:t>
            </a:r>
            <a:r>
              <a:rPr lang="en-US" b="1" dirty="0">
                <a:solidFill>
                  <a:srgbClr val="FF9300"/>
                </a:solidFill>
              </a:rPr>
              <a:t> </a:t>
            </a:r>
            <a:r>
              <a:rPr lang="en-US" dirty="0"/>
              <a:t>is the path through which a communication must travel.</a:t>
            </a:r>
          </a:p>
          <a:p>
            <a:r>
              <a:rPr lang="en-US" dirty="0"/>
              <a:t>Leaders and team members must maintain channels of communication with each other.</a:t>
            </a:r>
          </a:p>
          <a:p>
            <a:endParaRPr lang="en-US" dirty="0"/>
          </a:p>
          <a:p>
            <a:endParaRPr lang="en-US" dirty="0"/>
          </a:p>
          <a:p>
            <a:endParaRPr lang="en-US" dirty="0"/>
          </a:p>
          <a:p>
            <a:endParaRPr lang="en-US" dirty="0"/>
          </a:p>
          <a:p>
            <a:endParaRPr lang="en-US" dirty="0"/>
          </a:p>
          <a:p>
            <a:r>
              <a:rPr lang="en-US" dirty="0"/>
              <a:t>As the number of team members increase, the number of channels increases much quicker.</a:t>
            </a:r>
          </a:p>
        </p:txBody>
      </p:sp>
      <p:sp>
        <p:nvSpPr>
          <p:cNvPr id="3" name="Title 2"/>
          <p:cNvSpPr>
            <a:spLocks noGrp="1"/>
          </p:cNvSpPr>
          <p:nvPr>
            <p:ph type="title"/>
          </p:nvPr>
        </p:nvSpPr>
        <p:spPr/>
        <p:txBody>
          <a:bodyPr>
            <a:normAutofit/>
          </a:bodyPr>
          <a:lstStyle/>
          <a:p>
            <a:r>
              <a:rPr lang="en-US" sz="4000" b="1" dirty="0">
                <a:solidFill>
                  <a:srgbClr val="E80C96"/>
                </a:solidFill>
              </a:rPr>
              <a:t>Channels of Communication</a:t>
            </a:r>
          </a:p>
        </p:txBody>
      </p:sp>
      <p:pic>
        <p:nvPicPr>
          <p:cNvPr id="1026" name="Picture 2" descr="C:\Users\sam\Dropbox\Books\Project Team Leadership and Communication\curriculum\images\CommunicationChannels3.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54892" y="2829465"/>
            <a:ext cx="1931084" cy="1710832"/>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sam\Dropbox\Books\Project Team Leadership and Communication\curriculum\images\CommunicationChannels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73530" y="2918224"/>
            <a:ext cx="1745115" cy="153331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sam\Dropbox\Books\Project Team Leadership and Communication\curriculum\images\CommunicationChannels2.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14182" y="2836510"/>
            <a:ext cx="1945173" cy="1696743"/>
          </a:xfrm>
          <a:prstGeom prst="rect">
            <a:avLst/>
          </a:prstGeom>
          <a:noFill/>
          <a:extLst>
            <a:ext uri="{909E8E84-426E-40DD-AFC4-6F175D3DCCD1}">
              <a14:hiddenFill xmlns:a14="http://schemas.microsoft.com/office/drawing/2010/main">
                <a:solidFill>
                  <a:srgbClr val="FFFFFF"/>
                </a:solidFill>
              </a14:hiddenFill>
            </a:ext>
          </a:extLst>
        </p:spPr>
      </p:pic>
      <p:sp>
        <p:nvSpPr>
          <p:cNvPr id="6" name="Right Arrow 5"/>
          <p:cNvSpPr/>
          <p:nvPr/>
        </p:nvSpPr>
        <p:spPr>
          <a:xfrm>
            <a:off x="7108716" y="3391583"/>
            <a:ext cx="396815" cy="586596"/>
          </a:xfrm>
          <a:prstGeom prst="rightArrow">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Arrow 9"/>
          <p:cNvSpPr/>
          <p:nvPr/>
        </p:nvSpPr>
        <p:spPr>
          <a:xfrm>
            <a:off x="4068006" y="3391583"/>
            <a:ext cx="396815" cy="586596"/>
          </a:xfrm>
          <a:prstGeom prst="rightArrow">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557621" y="5407699"/>
            <a:ext cx="1651308" cy="400110"/>
          </a:xfrm>
          <a:prstGeom prst="rect">
            <a:avLst/>
          </a:prstGeom>
          <a:noFill/>
          <a:ln>
            <a:noFill/>
          </a:ln>
        </p:spPr>
        <p:txBody>
          <a:bodyPr wrap="square" rtlCol="0">
            <a:spAutoFit/>
          </a:bodyPr>
          <a:lstStyle/>
          <a:p>
            <a:pPr algn="ctr"/>
            <a:r>
              <a:rPr lang="en-US" sz="2000" dirty="0"/>
              <a:t>6 Channels</a:t>
            </a:r>
          </a:p>
        </p:txBody>
      </p:sp>
      <p:sp>
        <p:nvSpPr>
          <p:cNvPr id="12" name="TextBox 11"/>
          <p:cNvSpPr txBox="1"/>
          <p:nvPr/>
        </p:nvSpPr>
        <p:spPr>
          <a:xfrm>
            <a:off x="4961114" y="5242492"/>
            <a:ext cx="1651308" cy="400110"/>
          </a:xfrm>
          <a:prstGeom prst="rect">
            <a:avLst/>
          </a:prstGeom>
          <a:noFill/>
          <a:ln>
            <a:noFill/>
          </a:ln>
        </p:spPr>
        <p:txBody>
          <a:bodyPr wrap="square" rtlCol="0">
            <a:spAutoFit/>
          </a:bodyPr>
          <a:lstStyle/>
          <a:p>
            <a:pPr algn="ctr"/>
            <a:r>
              <a:rPr lang="en-US" sz="2000" dirty="0"/>
              <a:t>10 Channels</a:t>
            </a:r>
          </a:p>
        </p:txBody>
      </p:sp>
      <p:sp>
        <p:nvSpPr>
          <p:cNvPr id="13" name="TextBox 12"/>
          <p:cNvSpPr txBox="1"/>
          <p:nvPr/>
        </p:nvSpPr>
        <p:spPr>
          <a:xfrm>
            <a:off x="7994780" y="5257656"/>
            <a:ext cx="1651308" cy="400110"/>
          </a:xfrm>
          <a:prstGeom prst="rect">
            <a:avLst/>
          </a:prstGeom>
          <a:noFill/>
          <a:ln>
            <a:noFill/>
          </a:ln>
        </p:spPr>
        <p:txBody>
          <a:bodyPr wrap="square" rtlCol="0">
            <a:spAutoFit/>
          </a:bodyPr>
          <a:lstStyle/>
          <a:p>
            <a:pPr algn="ctr"/>
            <a:r>
              <a:rPr lang="en-US" sz="2000" dirty="0"/>
              <a:t>15 Channels</a:t>
            </a:r>
          </a:p>
        </p:txBody>
      </p:sp>
      <p:sp>
        <p:nvSpPr>
          <p:cNvPr id="15" name="TextBox 14"/>
          <p:cNvSpPr txBox="1"/>
          <p:nvPr/>
        </p:nvSpPr>
        <p:spPr>
          <a:xfrm>
            <a:off x="118534" y="6541886"/>
            <a:ext cx="11997266" cy="261610"/>
          </a:xfrm>
          <a:prstGeom prst="rect">
            <a:avLst/>
          </a:prstGeom>
          <a:noFill/>
        </p:spPr>
        <p:txBody>
          <a:bodyPr wrap="square" rtlCol="0">
            <a:spAutoFit/>
          </a:bodyPr>
          <a:lstStyle/>
          <a:p>
            <a:pPr algn="r"/>
            <a:r>
              <a:rPr lang="en-US" sz="1100" dirty="0"/>
              <a:t>Diagrams: Malachowsky, Samuel. Project Team Leadership and Communication. </a:t>
            </a:r>
            <a:r>
              <a:rPr lang="en-US" sz="1100" dirty="0" err="1"/>
              <a:t>Lintwood</a:t>
            </a:r>
            <a:r>
              <a:rPr lang="en-US" sz="1100" dirty="0"/>
              <a:t> Press. 2018. p. 151.</a:t>
            </a:r>
          </a:p>
        </p:txBody>
      </p:sp>
      <p:sp>
        <p:nvSpPr>
          <p:cNvPr id="14" name="Rounded Rectangle 13">
            <a:extLst>
              <a:ext uri="{FF2B5EF4-FFF2-40B4-BE49-F238E27FC236}">
                <a16:creationId xmlns:a16="http://schemas.microsoft.com/office/drawing/2014/main" id="{8B9C2E60-9922-564A-9F53-C84424591EE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6" name="عنصر نائب للمحتوى 6">
            <a:extLst>
              <a:ext uri="{FF2B5EF4-FFF2-40B4-BE49-F238E27FC236}">
                <a16:creationId xmlns:a16="http://schemas.microsoft.com/office/drawing/2014/main" id="{388A78FA-D36E-2247-AA33-63D0DB8BDC0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13450873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4">
            <a:extLst>
              <a:ext uri="{FF2B5EF4-FFF2-40B4-BE49-F238E27FC236}">
                <a16:creationId xmlns:a16="http://schemas.microsoft.com/office/drawing/2014/main" id="{2726F40E-93FD-7E4B-AE6D-33D8F8602550}"/>
              </a:ext>
            </a:extLst>
          </p:cNvPr>
          <p:cNvSpPr>
            <a:spLocks noGrp="1"/>
          </p:cNvSpPr>
          <p:nvPr>
            <p:ph type="title"/>
          </p:nvPr>
        </p:nvSpPr>
        <p:spPr/>
        <p:txBody>
          <a:bodyPr/>
          <a:lstStyle/>
          <a:p>
            <a:r>
              <a:rPr lang="en-US" altLang="en-US" b="1" dirty="0">
                <a:solidFill>
                  <a:srgbClr val="00B3C9"/>
                </a:solidFill>
                <a:ea typeface="ＭＳ Ｐゴシック" panose="020B0600070205080204" pitchFamily="34" charset="-128"/>
                <a:cs typeface="Arial" panose="020B0604020202020204" pitchFamily="34" charset="0"/>
              </a:rPr>
              <a:t>Communication Channels</a:t>
            </a:r>
          </a:p>
        </p:txBody>
      </p:sp>
      <p:sp>
        <p:nvSpPr>
          <p:cNvPr id="28677" name="Content Placeholder 5">
            <a:extLst>
              <a:ext uri="{FF2B5EF4-FFF2-40B4-BE49-F238E27FC236}">
                <a16:creationId xmlns:a16="http://schemas.microsoft.com/office/drawing/2014/main" id="{DAF3D379-78A5-644F-8A06-6EC04F1112EA}"/>
              </a:ext>
            </a:extLst>
          </p:cNvPr>
          <p:cNvSpPr>
            <a:spLocks noGrp="1"/>
          </p:cNvSpPr>
          <p:nvPr>
            <p:ph idx="1"/>
          </p:nvPr>
        </p:nvSpPr>
        <p:spPr>
          <a:xfrm>
            <a:off x="560845" y="1843701"/>
            <a:ext cx="10172700" cy="3792328"/>
          </a:xfrm>
        </p:spPr>
        <p:txBody>
          <a:bodyPr/>
          <a:lstStyle/>
          <a:p>
            <a:pPr>
              <a:lnSpc>
                <a:spcPct val="80000"/>
              </a:lnSpc>
            </a:pPr>
            <a:r>
              <a:rPr lang="en-US" altLang="en-US" dirty="0">
                <a:ea typeface="ＭＳ Ｐゴシック" panose="020B0600070205080204" pitchFamily="34" charset="-128"/>
              </a:rPr>
              <a:t>The source selects either </a:t>
            </a:r>
            <a:r>
              <a:rPr lang="en-US" altLang="en-US" b="1" dirty="0">
                <a:solidFill>
                  <a:srgbClr val="FF0000"/>
                </a:solidFill>
                <a:ea typeface="ＭＳ Ｐゴシック" panose="020B0600070205080204" pitchFamily="34" charset="-128"/>
              </a:rPr>
              <a:t>a formal or informal channel </a:t>
            </a:r>
            <a:r>
              <a:rPr lang="en-US" altLang="en-US" dirty="0">
                <a:ea typeface="ＭＳ Ｐゴシック" panose="020B0600070205080204" pitchFamily="34" charset="-128"/>
              </a:rPr>
              <a:t>through which the message travels.</a:t>
            </a:r>
          </a:p>
          <a:p>
            <a:pPr>
              <a:lnSpc>
                <a:spcPct val="80000"/>
              </a:lnSpc>
            </a:pPr>
            <a:endParaRPr lang="en-US" altLang="en-US" dirty="0">
              <a:ea typeface="ＭＳ Ｐゴシック" panose="020B0600070205080204" pitchFamily="34" charset="-128"/>
            </a:endParaRPr>
          </a:p>
          <a:p>
            <a:pPr>
              <a:lnSpc>
                <a:spcPct val="80000"/>
              </a:lnSpc>
            </a:pPr>
            <a:r>
              <a:rPr lang="en-US" altLang="en-US" b="1" dirty="0">
                <a:solidFill>
                  <a:srgbClr val="FF0000"/>
                </a:solidFill>
                <a:ea typeface="ＭＳ Ｐゴシック" panose="020B0600070205080204" pitchFamily="34" charset="-128"/>
              </a:rPr>
              <a:t>Formal channels</a:t>
            </a:r>
            <a:r>
              <a:rPr lang="en-US" altLang="en-US" dirty="0">
                <a:solidFill>
                  <a:srgbClr val="FF0000"/>
                </a:solidFill>
                <a:ea typeface="ＭＳ Ｐゴシック" panose="020B0600070205080204" pitchFamily="34" charset="-128"/>
              </a:rPr>
              <a:t> </a:t>
            </a:r>
            <a:r>
              <a:rPr lang="en-US" altLang="en-US" dirty="0">
                <a:ea typeface="ＭＳ Ｐゴシック" panose="020B0600070205080204" pitchFamily="34" charset="-128"/>
              </a:rPr>
              <a:t>are established by the organization, transmit job-related messages, and traditionally follow the authority network within the organization. Personal or social messages follow the </a:t>
            </a:r>
            <a:r>
              <a:rPr lang="en-US" altLang="en-US" b="1" dirty="0">
                <a:solidFill>
                  <a:srgbClr val="FF0000"/>
                </a:solidFill>
                <a:ea typeface="ＭＳ Ｐゴシック" panose="020B0600070205080204" pitchFamily="34" charset="-128"/>
              </a:rPr>
              <a:t>informal channels</a:t>
            </a:r>
            <a:r>
              <a:rPr lang="en-US" altLang="en-US" dirty="0">
                <a:solidFill>
                  <a:srgbClr val="FF0000"/>
                </a:solidFill>
                <a:ea typeface="ＭＳ Ｐゴシック" panose="020B0600070205080204" pitchFamily="34" charset="-128"/>
              </a:rPr>
              <a:t> </a:t>
            </a:r>
            <a:r>
              <a:rPr lang="en-US" altLang="en-US" dirty="0">
                <a:ea typeface="ＭＳ Ｐゴシック" panose="020B0600070205080204" pitchFamily="34" charset="-128"/>
              </a:rPr>
              <a:t>in the organization.</a:t>
            </a:r>
          </a:p>
          <a:p>
            <a:pPr>
              <a:lnSpc>
                <a:spcPct val="80000"/>
              </a:lnSpc>
            </a:pPr>
            <a:endParaRPr lang="en-US" altLang="en-US" dirty="0">
              <a:ea typeface="ＭＳ Ｐゴシック" panose="020B0600070205080204" pitchFamily="34" charset="-128"/>
            </a:endParaRPr>
          </a:p>
          <a:p>
            <a:pPr>
              <a:lnSpc>
                <a:spcPct val="80000"/>
              </a:lnSpc>
            </a:pPr>
            <a:r>
              <a:rPr lang="en-US" altLang="en-US" b="1" dirty="0">
                <a:solidFill>
                  <a:srgbClr val="92D050"/>
                </a:solidFill>
                <a:ea typeface="ＭＳ Ｐゴシック" panose="020B0600070205080204" pitchFamily="34" charset="-128"/>
              </a:rPr>
              <a:t>Level of Complexity of communication channel </a:t>
            </a:r>
            <a:r>
              <a:rPr lang="en-US" altLang="en-US" dirty="0">
                <a:ea typeface="ＭＳ Ｐゴシック" panose="020B0600070205080204" pitchFamily="34" charset="-128"/>
              </a:rPr>
              <a:t>need a needs a smart leader to avoid any single point of failure.</a:t>
            </a:r>
          </a:p>
          <a:p>
            <a:pPr>
              <a:lnSpc>
                <a:spcPct val="80000"/>
              </a:lnSpc>
            </a:pPr>
            <a:endParaRPr lang="en-US" altLang="en-US" dirty="0">
              <a:ea typeface="ＭＳ Ｐゴシック" panose="020B0600070205080204" pitchFamily="34" charset="-128"/>
            </a:endParaRPr>
          </a:p>
        </p:txBody>
      </p:sp>
      <p:pic>
        <p:nvPicPr>
          <p:cNvPr id="6" name="عنصر نائب للمحتوى 6">
            <a:extLst>
              <a:ext uri="{FF2B5EF4-FFF2-40B4-BE49-F238E27FC236}">
                <a16:creationId xmlns:a16="http://schemas.microsoft.com/office/drawing/2014/main" id="{D5FAB79E-0DA5-4A40-A85B-0DA4322973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7" name="Rounded Rectangle 6">
            <a:extLst>
              <a:ext uri="{FF2B5EF4-FFF2-40B4-BE49-F238E27FC236}">
                <a16:creationId xmlns:a16="http://schemas.microsoft.com/office/drawing/2014/main" id="{75FC32CF-BDCC-DE40-BD17-FC1BED3F418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262744" y="1688409"/>
            <a:ext cx="9603275" cy="3294576"/>
          </a:xfrm>
        </p:spPr>
        <p:txBody>
          <a:bodyPr>
            <a:noAutofit/>
          </a:bodyPr>
          <a:lstStyle/>
          <a:p>
            <a:r>
              <a:rPr lang="en-US" sz="1800" b="1" dirty="0">
                <a:solidFill>
                  <a:srgbClr val="FF9300"/>
                </a:solidFill>
              </a:rPr>
              <a:t>There are dozens of communication channels available at any given time:</a:t>
            </a:r>
          </a:p>
          <a:p>
            <a:endParaRPr lang="en-US" sz="1800" b="1" dirty="0">
              <a:solidFill>
                <a:srgbClr val="FF9300"/>
              </a:solidFill>
            </a:endParaRPr>
          </a:p>
          <a:p>
            <a:endParaRPr lang="en-US" sz="1800" b="1" dirty="0">
              <a:solidFill>
                <a:srgbClr val="FF9300"/>
              </a:solidFill>
            </a:endParaRPr>
          </a:p>
          <a:p>
            <a:endParaRPr lang="en-US" sz="1800" b="1" dirty="0">
              <a:solidFill>
                <a:srgbClr val="FF9300"/>
              </a:solidFill>
            </a:endParaRPr>
          </a:p>
          <a:p>
            <a:endParaRPr lang="en-US" sz="1800" b="1" dirty="0">
              <a:solidFill>
                <a:srgbClr val="FF9300"/>
              </a:solidFill>
            </a:endParaRPr>
          </a:p>
          <a:p>
            <a:endParaRPr lang="en-US" sz="1800" b="1" dirty="0">
              <a:solidFill>
                <a:srgbClr val="FF9300"/>
              </a:solidFill>
            </a:endParaRPr>
          </a:p>
        </p:txBody>
      </p:sp>
      <p:sp>
        <p:nvSpPr>
          <p:cNvPr id="3" name="Title 2"/>
          <p:cNvSpPr>
            <a:spLocks noGrp="1"/>
          </p:cNvSpPr>
          <p:nvPr>
            <p:ph type="title"/>
          </p:nvPr>
        </p:nvSpPr>
        <p:spPr/>
        <p:txBody>
          <a:bodyPr/>
          <a:lstStyle/>
          <a:p>
            <a:r>
              <a:rPr lang="en-US" b="1" dirty="0">
                <a:solidFill>
                  <a:srgbClr val="E80C96"/>
                </a:solidFill>
              </a:rPr>
              <a:t>Communication Concepts</a:t>
            </a:r>
          </a:p>
        </p:txBody>
      </p:sp>
      <p:sp>
        <p:nvSpPr>
          <p:cNvPr id="4" name="TextBox 3"/>
          <p:cNvSpPr txBox="1"/>
          <p:nvPr/>
        </p:nvSpPr>
        <p:spPr>
          <a:xfrm>
            <a:off x="1262744" y="2197604"/>
            <a:ext cx="2844800" cy="1754326"/>
          </a:xfrm>
          <a:prstGeom prst="rect">
            <a:avLst/>
          </a:prstGeom>
          <a:noFill/>
        </p:spPr>
        <p:txBody>
          <a:bodyPr wrap="square" rtlCol="0">
            <a:spAutoFit/>
          </a:bodyPr>
          <a:lstStyle/>
          <a:p>
            <a:pPr marL="285750" indent="-285750">
              <a:buFont typeface="Arial" panose="020B0604020202020204" pitchFamily="34" charset="0"/>
              <a:buChar char="•"/>
            </a:pPr>
            <a:r>
              <a:rPr lang="en-US" dirty="0"/>
              <a:t>Face-to-Face</a:t>
            </a:r>
          </a:p>
          <a:p>
            <a:pPr marL="285750" indent="-285750">
              <a:buFont typeface="Arial" panose="020B0604020202020204" pitchFamily="34" charset="0"/>
              <a:buChar char="•"/>
            </a:pPr>
            <a:r>
              <a:rPr lang="en-US" dirty="0"/>
              <a:t>Message Boards</a:t>
            </a:r>
          </a:p>
          <a:p>
            <a:pPr marL="285750" indent="-285750">
              <a:buFont typeface="Arial" panose="020B0604020202020204" pitchFamily="34" charset="0"/>
              <a:buChar char="•"/>
            </a:pPr>
            <a:r>
              <a:rPr lang="en-US" dirty="0"/>
              <a:t>Social Media</a:t>
            </a:r>
          </a:p>
          <a:p>
            <a:pPr marL="285750" indent="-285750">
              <a:buFont typeface="Arial" panose="020B0604020202020204" pitchFamily="34" charset="0"/>
              <a:buChar char="•"/>
            </a:pPr>
            <a:r>
              <a:rPr lang="en-US" dirty="0"/>
              <a:t>Multi-Channel</a:t>
            </a:r>
          </a:p>
          <a:p>
            <a:pPr marL="285750" indent="-285750">
              <a:buFont typeface="Arial" panose="020B0604020202020204" pitchFamily="34" charset="0"/>
              <a:buChar char="•"/>
            </a:pPr>
            <a:r>
              <a:rPr lang="en-US" dirty="0"/>
              <a:t>Online Video Posts</a:t>
            </a:r>
          </a:p>
          <a:p>
            <a:pPr marL="285750" indent="-285750">
              <a:buFont typeface="Arial" panose="020B0604020202020204" pitchFamily="34" charset="0"/>
              <a:buChar char="•"/>
            </a:pPr>
            <a:r>
              <a:rPr lang="en-US" dirty="0"/>
              <a:t>Text Messages</a:t>
            </a:r>
          </a:p>
        </p:txBody>
      </p:sp>
      <p:sp>
        <p:nvSpPr>
          <p:cNvPr id="5" name="TextBox 4"/>
          <p:cNvSpPr txBox="1"/>
          <p:nvPr/>
        </p:nvSpPr>
        <p:spPr>
          <a:xfrm>
            <a:off x="4107544" y="2173756"/>
            <a:ext cx="2844800" cy="1754326"/>
          </a:xfrm>
          <a:prstGeom prst="rect">
            <a:avLst/>
          </a:prstGeom>
          <a:noFill/>
        </p:spPr>
        <p:txBody>
          <a:bodyPr wrap="square" rtlCol="0">
            <a:spAutoFit/>
          </a:bodyPr>
          <a:lstStyle/>
          <a:p>
            <a:pPr marL="285750" indent="-285750">
              <a:buFont typeface="Arial" panose="020B0604020202020204" pitchFamily="34" charset="0"/>
              <a:buChar char="•"/>
            </a:pPr>
            <a:r>
              <a:rPr lang="en-US" dirty="0"/>
              <a:t>Email</a:t>
            </a:r>
          </a:p>
          <a:p>
            <a:pPr marL="285750" indent="-285750">
              <a:buFont typeface="Arial" panose="020B0604020202020204" pitchFamily="34" charset="0"/>
              <a:buChar char="•"/>
            </a:pPr>
            <a:r>
              <a:rPr lang="en-US" dirty="0"/>
              <a:t>Video Conference</a:t>
            </a:r>
          </a:p>
          <a:p>
            <a:pPr marL="285750" indent="-285750">
              <a:buFont typeface="Arial" panose="020B0604020202020204" pitchFamily="34" charset="0"/>
              <a:buChar char="•"/>
            </a:pPr>
            <a:r>
              <a:rPr lang="en-US" dirty="0"/>
              <a:t>Postal Mail</a:t>
            </a:r>
          </a:p>
          <a:p>
            <a:pPr marL="285750" indent="-285750">
              <a:buFont typeface="Arial" panose="020B0604020202020204" pitchFamily="34" charset="0"/>
              <a:buChar char="•"/>
            </a:pPr>
            <a:r>
              <a:rPr lang="en-US" dirty="0"/>
              <a:t>Television</a:t>
            </a:r>
          </a:p>
          <a:p>
            <a:pPr marL="285750" indent="-285750">
              <a:buFont typeface="Arial" panose="020B0604020202020204" pitchFamily="34" charset="0"/>
              <a:buChar char="•"/>
            </a:pPr>
            <a:r>
              <a:rPr lang="en-US" dirty="0"/>
              <a:t>Print Media</a:t>
            </a:r>
          </a:p>
          <a:p>
            <a:pPr marL="285750" indent="-285750">
              <a:buFont typeface="Arial" panose="020B0604020202020204" pitchFamily="34" charset="0"/>
              <a:buChar char="•"/>
            </a:pPr>
            <a:r>
              <a:rPr lang="en-US" dirty="0"/>
              <a:t>Photo Sharing</a:t>
            </a:r>
          </a:p>
        </p:txBody>
      </p:sp>
      <p:sp>
        <p:nvSpPr>
          <p:cNvPr id="6" name="TextBox 5"/>
          <p:cNvSpPr txBox="1"/>
          <p:nvPr/>
        </p:nvSpPr>
        <p:spPr>
          <a:xfrm>
            <a:off x="6952344" y="2206473"/>
            <a:ext cx="2844800" cy="1754326"/>
          </a:xfrm>
          <a:prstGeom prst="rect">
            <a:avLst/>
          </a:prstGeom>
          <a:noFill/>
        </p:spPr>
        <p:txBody>
          <a:bodyPr wrap="square" rtlCol="0">
            <a:spAutoFit/>
          </a:bodyPr>
          <a:lstStyle/>
          <a:p>
            <a:pPr marL="285750" indent="-285750">
              <a:buFont typeface="Arial" panose="020B0604020202020204" pitchFamily="34" charset="0"/>
              <a:buChar char="•"/>
            </a:pPr>
            <a:r>
              <a:rPr lang="en-US" dirty="0"/>
              <a:t>Instant Messages</a:t>
            </a:r>
          </a:p>
          <a:p>
            <a:pPr marL="285750" indent="-285750">
              <a:buFont typeface="Arial" panose="020B0604020202020204" pitchFamily="34" charset="0"/>
              <a:buChar char="•"/>
            </a:pPr>
            <a:r>
              <a:rPr lang="en-US" dirty="0"/>
              <a:t>Written Notes</a:t>
            </a:r>
          </a:p>
          <a:p>
            <a:pPr marL="285750" indent="-285750">
              <a:buFont typeface="Arial" panose="020B0604020202020204" pitchFamily="34" charset="0"/>
              <a:buChar char="•"/>
            </a:pPr>
            <a:r>
              <a:rPr lang="en-US" dirty="0"/>
              <a:t>Advertisement</a:t>
            </a:r>
          </a:p>
          <a:p>
            <a:pPr marL="285750" indent="-285750">
              <a:buFont typeface="Arial" panose="020B0604020202020204" pitchFamily="34" charset="0"/>
              <a:buChar char="•"/>
            </a:pPr>
            <a:r>
              <a:rPr lang="en-US" dirty="0"/>
              <a:t>Telephone</a:t>
            </a:r>
          </a:p>
          <a:p>
            <a:pPr marL="285750" indent="-285750">
              <a:buFont typeface="Arial" panose="020B0604020202020204" pitchFamily="34" charset="0"/>
              <a:buChar char="•"/>
            </a:pPr>
            <a:r>
              <a:rPr lang="en-US" dirty="0"/>
              <a:t>Blogs</a:t>
            </a:r>
          </a:p>
          <a:p>
            <a:pPr marL="285750" indent="-285750">
              <a:buFont typeface="Arial" panose="020B0604020202020204" pitchFamily="34" charset="0"/>
              <a:buChar char="•"/>
            </a:pPr>
            <a:r>
              <a:rPr lang="en-US" i="1" dirty="0"/>
              <a:t>and many more</a:t>
            </a:r>
          </a:p>
        </p:txBody>
      </p:sp>
      <p:sp>
        <p:nvSpPr>
          <p:cNvPr id="7" name="TextBox 6"/>
          <p:cNvSpPr txBox="1"/>
          <p:nvPr/>
        </p:nvSpPr>
        <p:spPr>
          <a:xfrm>
            <a:off x="118534" y="6541886"/>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152.</a:t>
            </a:r>
          </a:p>
        </p:txBody>
      </p:sp>
      <p:sp>
        <p:nvSpPr>
          <p:cNvPr id="14" name="Rounded Rectangle 13">
            <a:extLst>
              <a:ext uri="{FF2B5EF4-FFF2-40B4-BE49-F238E27FC236}">
                <a16:creationId xmlns:a16="http://schemas.microsoft.com/office/drawing/2014/main" id="{F1757F04-1F26-9F4D-B988-136CF043EAB0}"/>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5" name="عنصر نائب للمحتوى 6">
            <a:extLst>
              <a:ext uri="{FF2B5EF4-FFF2-40B4-BE49-F238E27FC236}">
                <a16:creationId xmlns:a16="http://schemas.microsoft.com/office/drawing/2014/main" id="{B725350B-E684-FE49-B07D-8A3E16EFBC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24578" name="Picture 2" descr="22 Global Communication ideas | global business, language translation,  communication">
            <a:extLst>
              <a:ext uri="{FF2B5EF4-FFF2-40B4-BE49-F238E27FC236}">
                <a16:creationId xmlns:a16="http://schemas.microsoft.com/office/drawing/2014/main" id="{4EB2BD38-523A-7F4D-B77B-14FC19918A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27045" y="2184834"/>
            <a:ext cx="2413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95165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77918" y="1472746"/>
            <a:ext cx="9603275" cy="3294576"/>
          </a:xfrm>
        </p:spPr>
        <p:txBody>
          <a:bodyPr>
            <a:noAutofit/>
          </a:bodyPr>
          <a:lstStyle/>
          <a:p>
            <a:endParaRPr lang="en-US" sz="1800" b="1" dirty="0">
              <a:solidFill>
                <a:srgbClr val="FF9300"/>
              </a:solidFill>
            </a:endParaRPr>
          </a:p>
          <a:p>
            <a:endParaRPr lang="en-US" sz="1800" b="1" dirty="0">
              <a:solidFill>
                <a:srgbClr val="FF9300"/>
              </a:solidFill>
            </a:endParaRPr>
          </a:p>
          <a:p>
            <a:endParaRPr lang="en-US" sz="1800" b="1" dirty="0">
              <a:solidFill>
                <a:srgbClr val="FF9300"/>
              </a:solidFill>
            </a:endParaRPr>
          </a:p>
          <a:p>
            <a:endParaRPr lang="en-US" sz="1800" b="1" dirty="0">
              <a:solidFill>
                <a:srgbClr val="FF9300"/>
              </a:solidFill>
            </a:endParaRPr>
          </a:p>
          <a:p>
            <a:r>
              <a:rPr lang="en-US" sz="1800" b="1" dirty="0">
                <a:solidFill>
                  <a:srgbClr val="FF9300"/>
                </a:solidFill>
              </a:rPr>
              <a:t>Additionally there are types or categories of communication:</a:t>
            </a:r>
          </a:p>
          <a:p>
            <a:endParaRPr lang="en-US" sz="1800" b="1" dirty="0">
              <a:solidFill>
                <a:srgbClr val="FF9300"/>
              </a:solidFill>
            </a:endParaRPr>
          </a:p>
        </p:txBody>
      </p:sp>
      <p:sp>
        <p:nvSpPr>
          <p:cNvPr id="3" name="Title 2"/>
          <p:cNvSpPr>
            <a:spLocks noGrp="1"/>
          </p:cNvSpPr>
          <p:nvPr>
            <p:ph type="title"/>
          </p:nvPr>
        </p:nvSpPr>
        <p:spPr/>
        <p:txBody>
          <a:bodyPr/>
          <a:lstStyle/>
          <a:p>
            <a:r>
              <a:rPr lang="en-US" b="1" dirty="0">
                <a:solidFill>
                  <a:srgbClr val="E80C96"/>
                </a:solidFill>
              </a:rPr>
              <a:t>Communication Concepts</a:t>
            </a:r>
          </a:p>
        </p:txBody>
      </p:sp>
      <p:sp>
        <p:nvSpPr>
          <p:cNvPr id="7" name="TextBox 6"/>
          <p:cNvSpPr txBox="1"/>
          <p:nvPr/>
        </p:nvSpPr>
        <p:spPr>
          <a:xfrm>
            <a:off x="118534" y="6541886"/>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152.</a:t>
            </a:r>
          </a:p>
        </p:txBody>
      </p:sp>
      <p:sp>
        <p:nvSpPr>
          <p:cNvPr id="8" name="TextBox 7"/>
          <p:cNvSpPr txBox="1"/>
          <p:nvPr/>
        </p:nvSpPr>
        <p:spPr>
          <a:xfrm>
            <a:off x="722375" y="3861942"/>
            <a:ext cx="2844800" cy="646331"/>
          </a:xfrm>
          <a:prstGeom prst="rect">
            <a:avLst/>
          </a:prstGeom>
          <a:noFill/>
        </p:spPr>
        <p:txBody>
          <a:bodyPr wrap="square" rtlCol="0">
            <a:spAutoFit/>
          </a:bodyPr>
          <a:lstStyle/>
          <a:p>
            <a:pPr marL="285750" indent="-285750">
              <a:buFont typeface="Arial" panose="020B0604020202020204" pitchFamily="34" charset="0"/>
              <a:buChar char="•"/>
            </a:pPr>
            <a:r>
              <a:rPr lang="en-US" dirty="0"/>
              <a:t>Internal / External</a:t>
            </a:r>
          </a:p>
          <a:p>
            <a:pPr marL="285750" indent="-285750">
              <a:buFont typeface="Arial" panose="020B0604020202020204" pitchFamily="34" charset="0"/>
              <a:buChar char="•"/>
            </a:pPr>
            <a:r>
              <a:rPr lang="en-US" dirty="0"/>
              <a:t>Formal / Informal</a:t>
            </a:r>
          </a:p>
        </p:txBody>
      </p:sp>
      <p:sp>
        <p:nvSpPr>
          <p:cNvPr id="9" name="TextBox 8"/>
          <p:cNvSpPr txBox="1"/>
          <p:nvPr/>
        </p:nvSpPr>
        <p:spPr>
          <a:xfrm>
            <a:off x="3823046" y="3851506"/>
            <a:ext cx="2844800" cy="646331"/>
          </a:xfrm>
          <a:prstGeom prst="rect">
            <a:avLst/>
          </a:prstGeom>
          <a:noFill/>
        </p:spPr>
        <p:txBody>
          <a:bodyPr wrap="square" rtlCol="0">
            <a:spAutoFit/>
          </a:bodyPr>
          <a:lstStyle/>
          <a:p>
            <a:pPr marL="285750" indent="-285750">
              <a:buFont typeface="Arial" panose="020B0604020202020204" pitchFamily="34" charset="0"/>
              <a:buChar char="•"/>
            </a:pPr>
            <a:r>
              <a:rPr lang="en-US" dirty="0"/>
              <a:t>Vertical / Horizontal</a:t>
            </a:r>
          </a:p>
          <a:p>
            <a:pPr marL="285750" indent="-285750">
              <a:buFont typeface="Arial" panose="020B0604020202020204" pitchFamily="34" charset="0"/>
              <a:buChar char="•"/>
            </a:pPr>
            <a:r>
              <a:rPr lang="en-US" dirty="0"/>
              <a:t>Written / Oral</a:t>
            </a:r>
          </a:p>
        </p:txBody>
      </p:sp>
      <p:sp>
        <p:nvSpPr>
          <p:cNvPr id="10" name="TextBox 9"/>
          <p:cNvSpPr txBox="1"/>
          <p:nvPr/>
        </p:nvSpPr>
        <p:spPr>
          <a:xfrm>
            <a:off x="6930803" y="3958684"/>
            <a:ext cx="3802742" cy="369332"/>
          </a:xfrm>
          <a:prstGeom prst="rect">
            <a:avLst/>
          </a:prstGeom>
          <a:noFill/>
        </p:spPr>
        <p:txBody>
          <a:bodyPr wrap="square" rtlCol="0">
            <a:spAutoFit/>
          </a:bodyPr>
          <a:lstStyle/>
          <a:p>
            <a:pPr marL="285750" indent="-285750">
              <a:buFont typeface="Arial" panose="020B0604020202020204" pitchFamily="34" charset="0"/>
              <a:buChar char="•"/>
            </a:pPr>
            <a:r>
              <a:rPr lang="en-US" dirty="0"/>
              <a:t>Verbal / Nonverbal / </a:t>
            </a:r>
            <a:r>
              <a:rPr lang="en-US" dirty="0" err="1"/>
              <a:t>Paralingual</a:t>
            </a:r>
            <a:endParaRPr lang="en-US" i="1" dirty="0"/>
          </a:p>
        </p:txBody>
      </p:sp>
      <p:sp>
        <p:nvSpPr>
          <p:cNvPr id="14" name="Rounded Rectangle 13">
            <a:extLst>
              <a:ext uri="{FF2B5EF4-FFF2-40B4-BE49-F238E27FC236}">
                <a16:creationId xmlns:a16="http://schemas.microsoft.com/office/drawing/2014/main" id="{F1757F04-1F26-9F4D-B988-136CF043EAB0}"/>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5" name="عنصر نائب للمحتوى 6">
            <a:extLst>
              <a:ext uri="{FF2B5EF4-FFF2-40B4-BE49-F238E27FC236}">
                <a16:creationId xmlns:a16="http://schemas.microsoft.com/office/drawing/2014/main" id="{B725350B-E684-FE49-B07D-8A3E16EFBC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25602" name="Picture 2" descr="Moving From Multi-Channel to Omnichannel, the Complete Guide | CommBox  (BumpYard)">
            <a:extLst>
              <a:ext uri="{FF2B5EF4-FFF2-40B4-BE49-F238E27FC236}">
                <a16:creationId xmlns:a16="http://schemas.microsoft.com/office/drawing/2014/main" id="{96952BD7-A626-0B4F-816F-5F90CC20EDA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67846" y="1042802"/>
            <a:ext cx="3721100" cy="218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35644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262744" y="1688409"/>
            <a:ext cx="9603275" cy="1580571"/>
          </a:xfrm>
        </p:spPr>
        <p:txBody>
          <a:bodyPr>
            <a:noAutofit/>
          </a:bodyPr>
          <a:lstStyle/>
          <a:p>
            <a:pPr marL="0" indent="0">
              <a:buNone/>
            </a:pPr>
            <a:endParaRPr lang="en-US" sz="1800" b="1" dirty="0">
              <a:solidFill>
                <a:srgbClr val="FF9300"/>
              </a:solidFill>
            </a:endParaRPr>
          </a:p>
          <a:p>
            <a:r>
              <a:rPr lang="en-US" sz="1800" b="1" dirty="0">
                <a:solidFill>
                  <a:srgbClr val="FF9300"/>
                </a:solidFill>
              </a:rPr>
              <a:t>And there are </a:t>
            </a:r>
            <a:r>
              <a:rPr lang="en-US" sz="1800" b="1" u="sng" dirty="0">
                <a:solidFill>
                  <a:srgbClr val="FF9300"/>
                </a:solidFill>
              </a:rPr>
              <a:t>potential blockers </a:t>
            </a:r>
            <a:r>
              <a:rPr lang="en-US" sz="1800" b="1" dirty="0">
                <a:solidFill>
                  <a:srgbClr val="FF9300"/>
                </a:solidFill>
              </a:rPr>
              <a:t>to communication efforts:</a:t>
            </a:r>
          </a:p>
        </p:txBody>
      </p:sp>
      <p:sp>
        <p:nvSpPr>
          <p:cNvPr id="3" name="Title 2"/>
          <p:cNvSpPr>
            <a:spLocks noGrp="1"/>
          </p:cNvSpPr>
          <p:nvPr>
            <p:ph type="title"/>
          </p:nvPr>
        </p:nvSpPr>
        <p:spPr/>
        <p:txBody>
          <a:bodyPr/>
          <a:lstStyle/>
          <a:p>
            <a:r>
              <a:rPr lang="en-US" b="1" dirty="0">
                <a:solidFill>
                  <a:srgbClr val="E80C96"/>
                </a:solidFill>
              </a:rPr>
              <a:t>Communication Concepts</a:t>
            </a:r>
          </a:p>
        </p:txBody>
      </p:sp>
      <p:sp>
        <p:nvSpPr>
          <p:cNvPr id="7" name="TextBox 6"/>
          <p:cNvSpPr txBox="1"/>
          <p:nvPr/>
        </p:nvSpPr>
        <p:spPr>
          <a:xfrm>
            <a:off x="118534" y="6541886"/>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152.</a:t>
            </a:r>
          </a:p>
        </p:txBody>
      </p:sp>
      <p:sp>
        <p:nvSpPr>
          <p:cNvPr id="11" name="TextBox 10"/>
          <p:cNvSpPr txBox="1"/>
          <p:nvPr/>
        </p:nvSpPr>
        <p:spPr>
          <a:xfrm>
            <a:off x="513575" y="2857605"/>
            <a:ext cx="2844800" cy="861774"/>
          </a:xfrm>
          <a:prstGeom prst="rect">
            <a:avLst/>
          </a:prstGeom>
          <a:noFill/>
        </p:spPr>
        <p:txBody>
          <a:bodyPr wrap="square" rtlCol="0">
            <a:spAutoFit/>
          </a:bodyPr>
          <a:lstStyle/>
          <a:p>
            <a:pPr marL="285750" indent="-285750">
              <a:buFont typeface="Arial" panose="020B0604020202020204" pitchFamily="34" charset="0"/>
              <a:buChar char="•"/>
            </a:pPr>
            <a:r>
              <a:rPr lang="en-US" sz="1600" dirty="0"/>
              <a:t>Language and Culture</a:t>
            </a:r>
          </a:p>
          <a:p>
            <a:pPr marL="285750" indent="-285750">
              <a:buFont typeface="Arial" panose="020B0604020202020204" pitchFamily="34" charset="0"/>
              <a:buChar char="•"/>
            </a:pPr>
            <a:r>
              <a:rPr lang="en-US" sz="1600" dirty="0"/>
              <a:t>Interruptions</a:t>
            </a:r>
          </a:p>
          <a:p>
            <a:pPr marL="285750" indent="-285750">
              <a:buFont typeface="Arial" panose="020B0604020202020204" pitchFamily="34" charset="0"/>
              <a:buChar char="•"/>
            </a:pPr>
            <a:r>
              <a:rPr lang="en-US" sz="1600" dirty="0"/>
              <a:t>Technical Issues</a:t>
            </a:r>
            <a:endParaRPr lang="en-US" dirty="0"/>
          </a:p>
        </p:txBody>
      </p:sp>
      <p:sp>
        <p:nvSpPr>
          <p:cNvPr id="12" name="TextBox 11"/>
          <p:cNvSpPr txBox="1"/>
          <p:nvPr/>
        </p:nvSpPr>
        <p:spPr>
          <a:xfrm>
            <a:off x="3810364" y="2998113"/>
            <a:ext cx="2844800" cy="861774"/>
          </a:xfrm>
          <a:prstGeom prst="rect">
            <a:avLst/>
          </a:prstGeom>
          <a:noFill/>
        </p:spPr>
        <p:txBody>
          <a:bodyPr wrap="square" rtlCol="0">
            <a:spAutoFit/>
          </a:bodyPr>
          <a:lstStyle/>
          <a:p>
            <a:pPr marL="285750" indent="-285750">
              <a:buFont typeface="Arial" panose="020B0604020202020204" pitchFamily="34" charset="0"/>
              <a:buChar char="•"/>
            </a:pPr>
            <a:r>
              <a:rPr lang="en-US" sz="1600" dirty="0"/>
              <a:t>Distractions such as fatigue</a:t>
            </a:r>
          </a:p>
          <a:p>
            <a:pPr marL="285750" indent="-285750">
              <a:buFont typeface="Arial" panose="020B0604020202020204" pitchFamily="34" charset="0"/>
              <a:buChar char="•"/>
            </a:pPr>
            <a:r>
              <a:rPr lang="en-US" sz="1600" dirty="0"/>
              <a:t>Negativity or hostility</a:t>
            </a:r>
          </a:p>
        </p:txBody>
      </p:sp>
      <p:sp>
        <p:nvSpPr>
          <p:cNvPr id="13" name="TextBox 12"/>
          <p:cNvSpPr txBox="1"/>
          <p:nvPr/>
        </p:nvSpPr>
        <p:spPr>
          <a:xfrm>
            <a:off x="6859220" y="2998113"/>
            <a:ext cx="3802742" cy="738664"/>
          </a:xfrm>
          <a:prstGeom prst="rect">
            <a:avLst/>
          </a:prstGeom>
          <a:noFill/>
        </p:spPr>
        <p:txBody>
          <a:bodyPr wrap="square" rtlCol="0">
            <a:spAutoFit/>
          </a:bodyPr>
          <a:lstStyle/>
          <a:p>
            <a:pPr marL="285750" indent="-285750">
              <a:buFont typeface="Arial" panose="020B0604020202020204" pitchFamily="34" charset="0"/>
              <a:buChar char="•"/>
            </a:pPr>
            <a:r>
              <a:rPr lang="en-US" sz="1400" dirty="0"/>
              <a:t>Context known by only one party</a:t>
            </a:r>
          </a:p>
          <a:p>
            <a:pPr marL="285750" indent="-285750">
              <a:buFont typeface="Arial" panose="020B0604020202020204" pitchFamily="34" charset="0"/>
              <a:buChar char="•"/>
            </a:pPr>
            <a:r>
              <a:rPr lang="en-US" sz="1400" dirty="0"/>
              <a:t>Incorrect assumptions</a:t>
            </a:r>
          </a:p>
          <a:p>
            <a:pPr marL="285750" indent="-285750">
              <a:buFont typeface="Arial" panose="020B0604020202020204" pitchFamily="34" charset="0"/>
              <a:buChar char="•"/>
            </a:pPr>
            <a:r>
              <a:rPr lang="en-US" sz="1400" dirty="0"/>
              <a:t>Receiver not </a:t>
            </a:r>
            <a:r>
              <a:rPr lang="en-US" sz="1400" i="1" dirty="0"/>
              <a:t>actively listening</a:t>
            </a:r>
          </a:p>
        </p:txBody>
      </p:sp>
      <p:sp>
        <p:nvSpPr>
          <p:cNvPr id="14" name="Rounded Rectangle 13">
            <a:extLst>
              <a:ext uri="{FF2B5EF4-FFF2-40B4-BE49-F238E27FC236}">
                <a16:creationId xmlns:a16="http://schemas.microsoft.com/office/drawing/2014/main" id="{F1757F04-1F26-9F4D-B988-136CF043EAB0}"/>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5" name="عنصر نائب للمحتوى 6">
            <a:extLst>
              <a:ext uri="{FF2B5EF4-FFF2-40B4-BE49-F238E27FC236}">
                <a16:creationId xmlns:a16="http://schemas.microsoft.com/office/drawing/2014/main" id="{B725350B-E684-FE49-B07D-8A3E16EFBC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16" name="عنصر نائب للمحتوى 6">
            <a:extLst>
              <a:ext uri="{FF2B5EF4-FFF2-40B4-BE49-F238E27FC236}">
                <a16:creationId xmlns:a16="http://schemas.microsoft.com/office/drawing/2014/main" id="{94969131-04A0-504D-AAAD-832E77D89E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98154" y="356037"/>
            <a:ext cx="1170046" cy="1049235"/>
          </a:xfrm>
          <a:prstGeom prst="rect">
            <a:avLst/>
          </a:prstGeom>
        </p:spPr>
      </p:pic>
      <p:pic>
        <p:nvPicPr>
          <p:cNvPr id="17" name="Picture 16">
            <a:extLst>
              <a:ext uri="{FF2B5EF4-FFF2-40B4-BE49-F238E27FC236}">
                <a16:creationId xmlns:a16="http://schemas.microsoft.com/office/drawing/2014/main" id="{581D84B0-D4D4-7146-AAAA-9A693AC9C1FC}"/>
              </a:ext>
            </a:extLst>
          </p:cNvPr>
          <p:cNvPicPr>
            <a:picLocks noChangeAspect="1"/>
          </p:cNvPicPr>
          <p:nvPr/>
        </p:nvPicPr>
        <p:blipFill>
          <a:blip r:embed="rId4"/>
          <a:stretch>
            <a:fillRect/>
          </a:stretch>
        </p:blipFill>
        <p:spPr>
          <a:xfrm>
            <a:off x="4268420" y="4033980"/>
            <a:ext cx="2590800" cy="173477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745868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4">
            <a:extLst>
              <a:ext uri="{FF2B5EF4-FFF2-40B4-BE49-F238E27FC236}">
                <a16:creationId xmlns:a16="http://schemas.microsoft.com/office/drawing/2014/main" id="{288E0646-5ECD-044F-AF94-BD80E2F9D0A1}"/>
              </a:ext>
            </a:extLst>
          </p:cNvPr>
          <p:cNvSpPr>
            <a:spLocks noGrp="1"/>
          </p:cNvSpPr>
          <p:nvPr>
            <p:ph type="title"/>
          </p:nvPr>
        </p:nvSpPr>
        <p:spPr/>
        <p:txBody>
          <a:bodyPr/>
          <a:lstStyle/>
          <a:p>
            <a:r>
              <a:rPr lang="en-US" altLang="en-US">
                <a:ea typeface="ＭＳ Ｐゴシック" panose="020B0600070205080204" pitchFamily="34" charset="-128"/>
                <a:cs typeface="Arial" panose="020B0604020202020204" pitchFamily="34" charset="0"/>
              </a:rPr>
              <a:t>The Grapevine</a:t>
            </a:r>
          </a:p>
        </p:txBody>
      </p:sp>
      <p:pic>
        <p:nvPicPr>
          <p:cNvPr id="34821" name="Picture 7">
            <a:extLst>
              <a:ext uri="{FF2B5EF4-FFF2-40B4-BE49-F238E27FC236}">
                <a16:creationId xmlns:a16="http://schemas.microsoft.com/office/drawing/2014/main" id="{DEFB78A0-D67B-1B40-A602-6018C4C6BC9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2514600"/>
            <a:ext cx="8229600" cy="149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a:extLst>
              <a:ext uri="{FF2B5EF4-FFF2-40B4-BE49-F238E27FC236}">
                <a16:creationId xmlns:a16="http://schemas.microsoft.com/office/drawing/2014/main" id="{B402EAB3-772E-0846-96BA-9CEA74EF414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FDD6D552-092F-244B-AE9D-6C86E45294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4">
            <a:extLst>
              <a:ext uri="{FF2B5EF4-FFF2-40B4-BE49-F238E27FC236}">
                <a16:creationId xmlns:a16="http://schemas.microsoft.com/office/drawing/2014/main" id="{EE493F35-FC59-AE4D-9229-1059675B3E70}"/>
              </a:ext>
            </a:extLst>
          </p:cNvPr>
          <p:cNvSpPr>
            <a:spLocks noGrp="1"/>
          </p:cNvSpPr>
          <p:nvPr>
            <p:ph type="title"/>
          </p:nvPr>
        </p:nvSpPr>
        <p:spPr/>
        <p:txBody>
          <a:bodyPr/>
          <a:lstStyle/>
          <a:p>
            <a:r>
              <a:rPr lang="en-US" altLang="en-US" b="1" dirty="0">
                <a:solidFill>
                  <a:srgbClr val="00B3C9"/>
                </a:solidFill>
                <a:ea typeface="ＭＳ Ｐゴシック" panose="020B0600070205080204" pitchFamily="34" charset="-128"/>
                <a:cs typeface="Arial" panose="020B0604020202020204" pitchFamily="34" charset="0"/>
              </a:rPr>
              <a:t>Decoding and Feedback</a:t>
            </a:r>
          </a:p>
        </p:txBody>
      </p:sp>
      <p:sp>
        <p:nvSpPr>
          <p:cNvPr id="30725" name="Content Placeholder 5">
            <a:extLst>
              <a:ext uri="{FF2B5EF4-FFF2-40B4-BE49-F238E27FC236}">
                <a16:creationId xmlns:a16="http://schemas.microsoft.com/office/drawing/2014/main" id="{8FF0048D-6F85-A349-BDCE-E7E2EBF23870}"/>
              </a:ext>
            </a:extLst>
          </p:cNvPr>
          <p:cNvSpPr>
            <a:spLocks noGrp="1"/>
          </p:cNvSpPr>
          <p:nvPr>
            <p:ph idx="1"/>
          </p:nvPr>
        </p:nvSpPr>
        <p:spPr>
          <a:xfrm>
            <a:off x="2286000" y="1570038"/>
            <a:ext cx="8229600" cy="3763962"/>
          </a:xfrm>
        </p:spPr>
        <p:txBody>
          <a:bodyPr>
            <a:normAutofit fontScale="92500" lnSpcReduction="10000"/>
          </a:bodyPr>
          <a:lstStyle/>
          <a:p>
            <a:pPr>
              <a:buFont typeface="Arial" panose="020B0604020202020204" pitchFamily="34" charset="0"/>
              <a:buNone/>
            </a:pPr>
            <a:r>
              <a:rPr lang="en-US" altLang="en-US" sz="3200" b="1">
                <a:solidFill>
                  <a:srgbClr val="648596"/>
                </a:solidFill>
                <a:ea typeface="ＭＳ Ｐゴシック" panose="020B0600070205080204" pitchFamily="34" charset="-128"/>
              </a:rPr>
              <a:t>	Decoding</a:t>
            </a:r>
            <a:r>
              <a:rPr lang="en-US" altLang="en-US" sz="3200">
                <a:solidFill>
                  <a:srgbClr val="648596"/>
                </a:solidFill>
                <a:ea typeface="ＭＳ Ｐゴシック" panose="020B0600070205080204" pitchFamily="34" charset="-128"/>
              </a:rPr>
              <a:t>:</a:t>
            </a:r>
          </a:p>
          <a:p>
            <a:pPr>
              <a:buFont typeface="Arial" panose="020B0604020202020204" pitchFamily="34" charset="0"/>
              <a:buNone/>
            </a:pPr>
            <a:r>
              <a:rPr lang="en-US" altLang="en-US" sz="3200">
                <a:ea typeface="ＭＳ Ｐゴシック" panose="020B0600070205080204" pitchFamily="34" charset="-128"/>
              </a:rPr>
              <a:t>	Translating a received message.</a:t>
            </a:r>
          </a:p>
          <a:p>
            <a:pPr>
              <a:buFont typeface="Arial" panose="020B0604020202020204" pitchFamily="34" charset="0"/>
              <a:buNone/>
            </a:pPr>
            <a:endParaRPr lang="en-US" altLang="en-US" sz="3200">
              <a:ea typeface="ＭＳ Ｐゴシック" panose="020B0600070205080204" pitchFamily="34" charset="-128"/>
            </a:endParaRPr>
          </a:p>
          <a:p>
            <a:pPr>
              <a:buFont typeface="Arial" panose="020B0604020202020204" pitchFamily="34" charset="0"/>
              <a:buNone/>
            </a:pPr>
            <a:r>
              <a:rPr lang="en-US" altLang="en-US" sz="3200" b="1">
                <a:solidFill>
                  <a:srgbClr val="648596"/>
                </a:solidFill>
                <a:ea typeface="ＭＳ Ｐゴシック" panose="020B0600070205080204" pitchFamily="34" charset="-128"/>
              </a:rPr>
              <a:t>	Feedback: </a:t>
            </a:r>
          </a:p>
          <a:p>
            <a:pPr>
              <a:buFont typeface="Arial" panose="020B0604020202020204" pitchFamily="34" charset="0"/>
              <a:buNone/>
            </a:pPr>
            <a:r>
              <a:rPr lang="en-US" altLang="en-US" sz="3200">
                <a:ea typeface="ＭＳ Ｐゴシック" panose="020B0600070205080204" pitchFamily="34" charset="-128"/>
              </a:rPr>
              <a:t>	Checking to see how successfully a message has been transferred.</a:t>
            </a:r>
          </a:p>
        </p:txBody>
      </p:sp>
      <p:sp>
        <p:nvSpPr>
          <p:cNvPr id="6" name="Rounded Rectangle 5">
            <a:extLst>
              <a:ext uri="{FF2B5EF4-FFF2-40B4-BE49-F238E27FC236}">
                <a16:creationId xmlns:a16="http://schemas.microsoft.com/office/drawing/2014/main" id="{71F07E60-355F-F046-A234-6A671A044480}"/>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374DD5AB-3043-C249-A7A0-865832C1BF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22375" y="1560866"/>
            <a:ext cx="11097092" cy="4343810"/>
          </a:xfrm>
        </p:spPr>
        <p:txBody>
          <a:bodyPr>
            <a:noAutofit/>
          </a:bodyPr>
          <a:lstStyle/>
          <a:p>
            <a:r>
              <a:rPr lang="en-US" sz="1800" b="1" dirty="0">
                <a:solidFill>
                  <a:srgbClr val="7030A0"/>
                </a:solidFill>
              </a:rPr>
              <a:t>Interactive Communication </a:t>
            </a:r>
            <a:r>
              <a:rPr lang="en-US" sz="1800" dirty="0"/>
              <a:t>is ideal, but not always available or practical.</a:t>
            </a:r>
          </a:p>
          <a:p>
            <a:r>
              <a:rPr lang="en-US" sz="1800" b="1" dirty="0">
                <a:solidFill>
                  <a:srgbClr val="FF9300"/>
                </a:solidFill>
              </a:rPr>
              <a:t>Push/Pull Communication </a:t>
            </a:r>
            <a:r>
              <a:rPr lang="en-US" sz="1800" dirty="0"/>
              <a:t>share a </a:t>
            </a:r>
            <a:r>
              <a:rPr lang="en-US" sz="1800" u="sng" dirty="0">
                <a:solidFill>
                  <a:srgbClr val="FF0000"/>
                </a:solidFill>
              </a:rPr>
              <a:t>weakness</a:t>
            </a:r>
            <a:r>
              <a:rPr lang="en-US" sz="1800" dirty="0"/>
              <a:t>: Sender is only sure it was sent, not if it was received or understood</a:t>
            </a:r>
          </a:p>
          <a:p>
            <a:pPr lvl="1"/>
            <a:r>
              <a:rPr lang="en-US" b="1" dirty="0">
                <a:solidFill>
                  <a:srgbClr val="E80C96"/>
                </a:solidFill>
              </a:rPr>
              <a:t>Push Communication </a:t>
            </a:r>
            <a:r>
              <a:rPr lang="en-US" dirty="0"/>
              <a:t>is </a:t>
            </a:r>
            <a:r>
              <a:rPr lang="en-US" dirty="0">
                <a:solidFill>
                  <a:srgbClr val="FF0000"/>
                </a:solidFill>
              </a:rPr>
              <a:t>one-way communication </a:t>
            </a:r>
            <a:r>
              <a:rPr lang="en-US" dirty="0"/>
              <a:t>sent to one or more recipients</a:t>
            </a:r>
          </a:p>
          <a:p>
            <a:pPr lvl="2"/>
            <a:r>
              <a:rPr lang="en-US" sz="1800" dirty="0"/>
              <a:t>Email, radio broadcasts, and postal main are common examples</a:t>
            </a:r>
          </a:p>
          <a:p>
            <a:pPr lvl="1"/>
            <a:r>
              <a:rPr lang="en-US" b="1" dirty="0">
                <a:solidFill>
                  <a:srgbClr val="E80C96"/>
                </a:solidFill>
              </a:rPr>
              <a:t>Pull Communication </a:t>
            </a:r>
            <a:r>
              <a:rPr lang="en-US" dirty="0"/>
              <a:t>allows the recipient(s) to receive the communication at will</a:t>
            </a:r>
          </a:p>
          <a:p>
            <a:pPr lvl="2"/>
            <a:r>
              <a:rPr lang="en-US" sz="1800" dirty="0"/>
              <a:t>Websites and bulletin boards are common examples</a:t>
            </a:r>
          </a:p>
          <a:p>
            <a:r>
              <a:rPr lang="en-US" sz="1800" b="1" dirty="0">
                <a:solidFill>
                  <a:srgbClr val="7030A0"/>
                </a:solidFill>
              </a:rPr>
              <a:t>Hybrid Communication </a:t>
            </a:r>
            <a:r>
              <a:rPr lang="en-US" sz="1800" dirty="0">
                <a:solidFill>
                  <a:srgbClr val="FF0000"/>
                </a:solidFill>
              </a:rPr>
              <a:t>combines push and pull communication</a:t>
            </a:r>
            <a:r>
              <a:rPr lang="en-US" sz="1800" dirty="0"/>
              <a:t>, capturing the strengths of both</a:t>
            </a:r>
          </a:p>
          <a:p>
            <a:pPr lvl="1"/>
            <a:r>
              <a:rPr lang="en-US" sz="1600" dirty="0"/>
              <a:t>Sending an email which includes a link to a website or file storage area is a common example</a:t>
            </a:r>
          </a:p>
          <a:p>
            <a:pPr lvl="1"/>
            <a:r>
              <a:rPr lang="en-US" sz="1600" dirty="0"/>
              <a:t>By </a:t>
            </a:r>
            <a:r>
              <a:rPr lang="en-US" sz="1600" i="1" dirty="0"/>
              <a:t>pushing</a:t>
            </a:r>
            <a:r>
              <a:rPr lang="en-US" sz="1600" dirty="0"/>
              <a:t> the communication which includes the ability for the recipient to</a:t>
            </a:r>
            <a:r>
              <a:rPr lang="en-US" sz="1600" i="1" dirty="0"/>
              <a:t> pull </a:t>
            </a:r>
            <a:r>
              <a:rPr lang="en-US" sz="1600" dirty="0"/>
              <a:t>in the future, the sender increases the chance that the recipient(s) will receive the message</a:t>
            </a:r>
          </a:p>
        </p:txBody>
      </p:sp>
      <p:sp>
        <p:nvSpPr>
          <p:cNvPr id="3" name="Title 2"/>
          <p:cNvSpPr>
            <a:spLocks noGrp="1"/>
          </p:cNvSpPr>
          <p:nvPr>
            <p:ph type="title"/>
          </p:nvPr>
        </p:nvSpPr>
        <p:spPr/>
        <p:txBody>
          <a:bodyPr/>
          <a:lstStyle/>
          <a:p>
            <a:r>
              <a:rPr lang="en-US" b="1" dirty="0">
                <a:solidFill>
                  <a:srgbClr val="00B0F0"/>
                </a:solidFill>
              </a:rPr>
              <a:t>Push / Pull / Hybrid Communication</a:t>
            </a:r>
          </a:p>
        </p:txBody>
      </p:sp>
      <p:sp>
        <p:nvSpPr>
          <p:cNvPr id="4" name="TextBox 3">
            <a:extLst>
              <a:ext uri="{FF2B5EF4-FFF2-40B4-BE49-F238E27FC236}">
                <a16:creationId xmlns:a16="http://schemas.microsoft.com/office/drawing/2014/main" id="{DCD88B46-D51D-054F-9F0C-5C3A5F7BB37D}"/>
              </a:ext>
            </a:extLst>
          </p:cNvPr>
          <p:cNvSpPr txBox="1"/>
          <p:nvPr/>
        </p:nvSpPr>
        <p:spPr>
          <a:xfrm>
            <a:off x="-466489" y="6392753"/>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155-158.</a:t>
            </a:r>
          </a:p>
        </p:txBody>
      </p:sp>
      <p:sp>
        <p:nvSpPr>
          <p:cNvPr id="5" name="Rounded Rectangle 4">
            <a:extLst>
              <a:ext uri="{FF2B5EF4-FFF2-40B4-BE49-F238E27FC236}">
                <a16:creationId xmlns:a16="http://schemas.microsoft.com/office/drawing/2014/main" id="{5948D9EE-4528-144F-8881-6690BF150215}"/>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عنصر نائب للمحتوى 6">
            <a:extLst>
              <a:ext uri="{FF2B5EF4-FFF2-40B4-BE49-F238E27FC236}">
                <a16:creationId xmlns:a16="http://schemas.microsoft.com/office/drawing/2014/main" id="{1DE3CFAF-C05F-3449-97E3-66A13AF3BD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11679539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E80C96"/>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rgbClr val="FF9300"/>
                </a:solidFill>
                <a:highlight>
                  <a:srgbClr val="F5FAA4"/>
                </a:highlight>
              </a:rPr>
              <a:t>10.5</a:t>
            </a:r>
            <a:r>
              <a:rPr lang="en-US" sz="4800" b="1" dirty="0">
                <a:solidFill>
                  <a:schemeClr val="accent2">
                    <a:lumMod val="50000"/>
                  </a:schemeClr>
                </a:solidFill>
                <a:highlight>
                  <a:srgbClr val="F5FAA4"/>
                </a:highlight>
              </a:rPr>
              <a:t> </a:t>
            </a:r>
            <a:r>
              <a:rPr lang="en-US" sz="4000" b="1" dirty="0">
                <a:solidFill>
                  <a:srgbClr val="FF9300"/>
                </a:solidFill>
                <a:highlight>
                  <a:srgbClr val="F5FAA4"/>
                </a:highlight>
              </a:rPr>
              <a:t>Leadership communication skills in the workplace</a:t>
            </a:r>
            <a:endParaRPr lang="en-US" altLang="en-US" sz="4000" b="1" dirty="0">
              <a:solidFill>
                <a:srgbClr val="00B3C9"/>
              </a:solidFill>
              <a:highlight>
                <a:srgbClr val="F5FAA4"/>
              </a:highlight>
            </a:endParaRPr>
          </a:p>
          <a:p>
            <a:pPr algn="ctr"/>
            <a:endParaRPr lang="en-US" sz="6000" dirty="0">
              <a:solidFill>
                <a:schemeClr val="accent2">
                  <a:lumMod val="50000"/>
                </a:schemeClr>
              </a:solidFill>
              <a:highlight>
                <a:srgbClr val="F5FAA4"/>
              </a:highlight>
            </a:endParaRPr>
          </a:p>
          <a:p>
            <a:pPr algn="ctr"/>
            <a:endParaRPr lang="en-US" sz="6600" b="1" dirty="0">
              <a:solidFill>
                <a:srgbClr val="009193"/>
              </a:solidFill>
            </a:endParaRPr>
          </a:p>
        </p:txBody>
      </p:sp>
    </p:spTree>
    <p:extLst>
      <p:ext uri="{BB962C8B-B14F-4D97-AF65-F5344CB8AC3E}">
        <p14:creationId xmlns:p14="http://schemas.microsoft.com/office/powerpoint/2010/main" val="34781744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DCDA8-9D7F-E245-B113-D3B8F0CE9469}"/>
              </a:ext>
            </a:extLst>
          </p:cNvPr>
          <p:cNvSpPr>
            <a:spLocks noGrp="1"/>
          </p:cNvSpPr>
          <p:nvPr>
            <p:ph type="title"/>
          </p:nvPr>
        </p:nvSpPr>
        <p:spPr/>
        <p:txBody>
          <a:bodyPr>
            <a:normAutofit fontScale="90000"/>
          </a:bodyPr>
          <a:lstStyle/>
          <a:p>
            <a:r>
              <a:rPr lang="en-US" b="1" dirty="0">
                <a:solidFill>
                  <a:srgbClr val="FF9300"/>
                </a:solidFill>
              </a:rPr>
              <a:t>Leadership communication skills in the workplace</a:t>
            </a:r>
            <a:br>
              <a:rPr lang="en-US" b="1" dirty="0"/>
            </a:br>
            <a:endParaRPr lang="en-SA" dirty="0"/>
          </a:p>
        </p:txBody>
      </p:sp>
      <p:sp>
        <p:nvSpPr>
          <p:cNvPr id="3" name="Content Placeholder 2">
            <a:extLst>
              <a:ext uri="{FF2B5EF4-FFF2-40B4-BE49-F238E27FC236}">
                <a16:creationId xmlns:a16="http://schemas.microsoft.com/office/drawing/2014/main" id="{33199186-DB30-D943-9F4E-E40B6E88FF78}"/>
              </a:ext>
            </a:extLst>
          </p:cNvPr>
          <p:cNvSpPr>
            <a:spLocks noGrp="1"/>
          </p:cNvSpPr>
          <p:nvPr>
            <p:ph idx="1"/>
          </p:nvPr>
        </p:nvSpPr>
        <p:spPr>
          <a:xfrm>
            <a:off x="764511" y="2002559"/>
            <a:ext cx="8128030" cy="3294576"/>
          </a:xfrm>
        </p:spPr>
        <p:txBody>
          <a:bodyPr>
            <a:normAutofit/>
          </a:bodyPr>
          <a:lstStyle/>
          <a:p>
            <a:r>
              <a:rPr lang="en-US" dirty="0">
                <a:solidFill>
                  <a:srgbClr val="1607C2"/>
                </a:solidFill>
              </a:rPr>
              <a:t>Here are six steps to help you communicate effectively as a leader:</a:t>
            </a:r>
          </a:p>
          <a:p>
            <a:r>
              <a:rPr lang="en-US" dirty="0"/>
              <a:t>Clearly define goals for each team member.</a:t>
            </a:r>
          </a:p>
          <a:p>
            <a:r>
              <a:rPr lang="en-US" dirty="0"/>
              <a:t>Be proactive.</a:t>
            </a:r>
          </a:p>
          <a:p>
            <a:r>
              <a:rPr lang="en-US" dirty="0"/>
              <a:t>Streamline your method of communication with your team.</a:t>
            </a:r>
          </a:p>
          <a:p>
            <a:r>
              <a:rPr lang="en-US" dirty="0"/>
              <a:t>Stay in constant contact with your team.</a:t>
            </a:r>
          </a:p>
          <a:p>
            <a:r>
              <a:rPr lang="en-US" dirty="0"/>
              <a:t>Set deadlines and follow up.</a:t>
            </a:r>
          </a:p>
          <a:p>
            <a:endParaRPr lang="en-SA" dirty="0"/>
          </a:p>
        </p:txBody>
      </p:sp>
      <p:pic>
        <p:nvPicPr>
          <p:cNvPr id="7170" name="Picture 2" descr="Leadership Communication: Communications Skills Course | KnowledgeCity">
            <a:extLst>
              <a:ext uri="{FF2B5EF4-FFF2-40B4-BE49-F238E27FC236}">
                <a16:creationId xmlns:a16="http://schemas.microsoft.com/office/drawing/2014/main" id="{6731E456-7335-6341-8B5C-D74C98755E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31250" y="2002559"/>
            <a:ext cx="2959100" cy="2222500"/>
          </a:xfrm>
          <a:prstGeom prst="rect">
            <a:avLst/>
          </a:prstGeom>
          <a:noFill/>
          <a:extLst>
            <a:ext uri="{909E8E84-426E-40DD-AFC4-6F175D3DCCD1}">
              <a14:hiddenFill xmlns:a14="http://schemas.microsoft.com/office/drawing/2010/main">
                <a:solidFill>
                  <a:srgbClr val="FFFFFF"/>
                </a:solidFill>
              </a14:hiddenFill>
            </a:ext>
          </a:extLst>
        </p:spPr>
      </p:pic>
      <p:pic>
        <p:nvPicPr>
          <p:cNvPr id="5" name="عنصر نائب للمحتوى 6">
            <a:extLst>
              <a:ext uri="{FF2B5EF4-FFF2-40B4-BE49-F238E27FC236}">
                <a16:creationId xmlns:a16="http://schemas.microsoft.com/office/drawing/2014/main" id="{144BE230-3BEA-2940-B135-F0ABF728C0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6" name="Rounded Rectangle 5">
            <a:extLst>
              <a:ext uri="{FF2B5EF4-FFF2-40B4-BE49-F238E27FC236}">
                <a16:creationId xmlns:a16="http://schemas.microsoft.com/office/drawing/2014/main" id="{5A1506E9-771A-4541-8A24-5E3D43E2BA4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2417064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22375" y="2002559"/>
            <a:ext cx="9603275" cy="4128418"/>
          </a:xfrm>
        </p:spPr>
        <p:txBody>
          <a:bodyPr>
            <a:normAutofit fontScale="62500" lnSpcReduction="20000"/>
          </a:bodyPr>
          <a:lstStyle/>
          <a:p>
            <a:pPr marL="457200" indent="-457200">
              <a:buFont typeface="+mj-lt"/>
              <a:buAutoNum type="arabicPeriod"/>
            </a:pPr>
            <a:r>
              <a:rPr lang="en-US" sz="2600" dirty="0"/>
              <a:t>Communicative leaders </a:t>
            </a:r>
            <a:r>
              <a:rPr lang="en-US" sz="2600" dirty="0">
                <a:solidFill>
                  <a:srgbClr val="7030A0"/>
                </a:solidFill>
              </a:rPr>
              <a:t>coach and enable employees to be self- managing. </a:t>
            </a:r>
          </a:p>
          <a:p>
            <a:pPr marL="457200" indent="-457200">
              <a:buFont typeface="+mj-lt"/>
              <a:buAutoNum type="arabicPeriod"/>
            </a:pPr>
            <a:r>
              <a:rPr lang="en-US" sz="2600" dirty="0"/>
              <a:t>Communicative leaders </a:t>
            </a:r>
            <a:r>
              <a:rPr lang="en-US" sz="2600" dirty="0">
                <a:solidFill>
                  <a:srgbClr val="FF9300"/>
                </a:solidFill>
              </a:rPr>
              <a:t>provide structures that facilitate the work. </a:t>
            </a:r>
          </a:p>
          <a:p>
            <a:pPr marL="457200" indent="-457200">
              <a:buFont typeface="+mj-lt"/>
              <a:buAutoNum type="arabicPeriod"/>
            </a:pPr>
            <a:r>
              <a:rPr lang="en-US" sz="2600" dirty="0"/>
              <a:t>Communicative leaders </a:t>
            </a:r>
            <a:r>
              <a:rPr lang="en-US" sz="2600" dirty="0">
                <a:solidFill>
                  <a:srgbClr val="7030A0"/>
                </a:solidFill>
              </a:rPr>
              <a:t>set clear expectations for quality, productivity, and professionalism. </a:t>
            </a:r>
          </a:p>
          <a:p>
            <a:pPr marL="457200" indent="-457200">
              <a:buFont typeface="+mj-lt"/>
              <a:buAutoNum type="arabicPeriod"/>
            </a:pPr>
            <a:r>
              <a:rPr lang="en-US" sz="2600" dirty="0"/>
              <a:t>Communicative leaders are </a:t>
            </a:r>
            <a:r>
              <a:rPr lang="en-US" sz="2600" dirty="0">
                <a:solidFill>
                  <a:srgbClr val="FF9300"/>
                </a:solidFill>
              </a:rPr>
              <a:t>approachable, respectful, and express concern for employees. </a:t>
            </a:r>
          </a:p>
          <a:p>
            <a:pPr marL="457200" indent="-457200">
              <a:buFont typeface="+mj-lt"/>
              <a:buAutoNum type="arabicPeriod"/>
            </a:pPr>
            <a:r>
              <a:rPr lang="en-US" sz="2600" dirty="0"/>
              <a:t>Communicative leaders </a:t>
            </a:r>
            <a:r>
              <a:rPr lang="en-US" sz="2600" dirty="0">
                <a:solidFill>
                  <a:srgbClr val="7030A0"/>
                </a:solidFill>
              </a:rPr>
              <a:t>actively engage in problem solving, follow up on feedback, and advocate for the unit. </a:t>
            </a:r>
          </a:p>
          <a:p>
            <a:pPr marL="457200" indent="-457200">
              <a:buFont typeface="+mj-lt"/>
              <a:buAutoNum type="arabicPeriod"/>
            </a:pPr>
            <a:r>
              <a:rPr lang="en-US" sz="2600" dirty="0"/>
              <a:t>Communicative leaders </a:t>
            </a:r>
            <a:r>
              <a:rPr lang="en-US" sz="2600" dirty="0">
                <a:solidFill>
                  <a:srgbClr val="FF9300"/>
                </a:solidFill>
              </a:rPr>
              <a:t>convey direction and assist others in achieving their goals. </a:t>
            </a:r>
          </a:p>
          <a:p>
            <a:pPr marL="457200" indent="-457200">
              <a:buFont typeface="+mj-lt"/>
              <a:buAutoNum type="arabicPeriod"/>
            </a:pPr>
            <a:r>
              <a:rPr lang="en-US" sz="2600" dirty="0"/>
              <a:t>Communicative leaders </a:t>
            </a:r>
            <a:r>
              <a:rPr lang="en-US" sz="2600" dirty="0">
                <a:solidFill>
                  <a:srgbClr val="7030A0"/>
                </a:solidFill>
              </a:rPr>
              <a:t>actively engage in framing of messages and events. </a:t>
            </a:r>
          </a:p>
          <a:p>
            <a:pPr marL="457200" indent="-457200">
              <a:buFont typeface="+mj-lt"/>
              <a:buAutoNum type="arabicPeriod"/>
            </a:pPr>
            <a:r>
              <a:rPr lang="en-US" sz="2600" dirty="0"/>
              <a:t>Communicative leaders </a:t>
            </a:r>
            <a:r>
              <a:rPr lang="en-US" sz="2600" dirty="0">
                <a:solidFill>
                  <a:srgbClr val="FF9300"/>
                </a:solidFill>
              </a:rPr>
              <a:t>enable and support sensemaking. </a:t>
            </a:r>
          </a:p>
          <a:p>
            <a:pPr lvl="2"/>
            <a:endParaRPr lang="en-US" dirty="0"/>
          </a:p>
        </p:txBody>
      </p:sp>
      <p:sp>
        <p:nvSpPr>
          <p:cNvPr id="3" name="Title 2"/>
          <p:cNvSpPr>
            <a:spLocks noGrp="1"/>
          </p:cNvSpPr>
          <p:nvPr>
            <p:ph type="title"/>
          </p:nvPr>
        </p:nvSpPr>
        <p:spPr/>
        <p:txBody>
          <a:bodyPr/>
          <a:lstStyle/>
          <a:p>
            <a:r>
              <a:rPr lang="en-US" b="1" dirty="0">
                <a:solidFill>
                  <a:srgbClr val="E80C96"/>
                </a:solidFill>
              </a:rPr>
              <a:t>Eight key principles of Communicative Leadership</a:t>
            </a:r>
          </a:p>
        </p:txBody>
      </p:sp>
      <p:sp>
        <p:nvSpPr>
          <p:cNvPr id="4" name="TextBox 3"/>
          <p:cNvSpPr txBox="1"/>
          <p:nvPr/>
        </p:nvSpPr>
        <p:spPr>
          <a:xfrm>
            <a:off x="118534" y="6541886"/>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159-160.</a:t>
            </a:r>
          </a:p>
        </p:txBody>
      </p:sp>
      <p:sp>
        <p:nvSpPr>
          <p:cNvPr id="5" name="Rounded Rectangle 4">
            <a:extLst>
              <a:ext uri="{FF2B5EF4-FFF2-40B4-BE49-F238E27FC236}">
                <a16:creationId xmlns:a16="http://schemas.microsoft.com/office/drawing/2014/main" id="{1DC4D09B-FA14-554B-AD41-273E9F91402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عنصر نائب للمحتوى 6">
            <a:extLst>
              <a:ext uri="{FF2B5EF4-FFF2-40B4-BE49-F238E27FC236}">
                <a16:creationId xmlns:a16="http://schemas.microsoft.com/office/drawing/2014/main" id="{EEF5A200-1E73-DD44-92AF-256A24294E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11266" name="Picture 2" descr="Great School Leadership 5: Communication | teacherhead">
            <a:extLst>
              <a:ext uri="{FF2B5EF4-FFF2-40B4-BE49-F238E27FC236}">
                <a16:creationId xmlns:a16="http://schemas.microsoft.com/office/drawing/2014/main" id="{71B32065-02B8-554A-9E71-180329CF07E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55405" y="1515175"/>
            <a:ext cx="2552700" cy="1732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06060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18061" y="1776258"/>
            <a:ext cx="9603275" cy="4128418"/>
          </a:xfrm>
        </p:spPr>
        <p:txBody>
          <a:bodyPr>
            <a:normAutofit/>
          </a:bodyPr>
          <a:lstStyle/>
          <a:p>
            <a:r>
              <a:rPr lang="en-US" dirty="0"/>
              <a:t>As we already know that communication has a great impact on effective leadership precisely the same is the case with leadership styles. Different leadership styles also influence communication process. </a:t>
            </a:r>
          </a:p>
          <a:p>
            <a:endParaRPr lang="en-US" sz="1400" dirty="0"/>
          </a:p>
          <a:p>
            <a:pPr marL="1257300" lvl="2" indent="-342900">
              <a:buFont typeface="+mj-lt"/>
              <a:buAutoNum type="arabicPeriod"/>
            </a:pPr>
            <a:r>
              <a:rPr lang="en-US" b="1" dirty="0"/>
              <a:t>Style According to the Situation </a:t>
            </a:r>
            <a:endParaRPr lang="en-US" dirty="0"/>
          </a:p>
          <a:p>
            <a:pPr lvl="2"/>
            <a:r>
              <a:rPr lang="en-US" dirty="0">
                <a:solidFill>
                  <a:srgbClr val="00B3C9"/>
                </a:solidFill>
              </a:rPr>
              <a:t>Under every situation the communication gets affected</a:t>
            </a:r>
            <a:r>
              <a:rPr lang="en-US" dirty="0"/>
              <a:t> as some situations demand </a:t>
            </a:r>
            <a:r>
              <a:rPr lang="en-US" dirty="0">
                <a:solidFill>
                  <a:srgbClr val="FF9300"/>
                </a:solidFill>
              </a:rPr>
              <a:t>direct and strict communication </a:t>
            </a:r>
            <a:r>
              <a:rPr lang="en-US" dirty="0"/>
              <a:t>and in other situation leader has to opt for indirect ways of communication. This can even make communication an effective process sometimes or may lead to mis-communication. </a:t>
            </a:r>
          </a:p>
          <a:p>
            <a:pPr lvl="2"/>
            <a:endParaRPr lang="en-US" dirty="0"/>
          </a:p>
        </p:txBody>
      </p:sp>
      <p:sp>
        <p:nvSpPr>
          <p:cNvPr id="3" name="Title 2"/>
          <p:cNvSpPr>
            <a:spLocks noGrp="1"/>
          </p:cNvSpPr>
          <p:nvPr>
            <p:ph type="title"/>
          </p:nvPr>
        </p:nvSpPr>
        <p:spPr/>
        <p:txBody>
          <a:bodyPr/>
          <a:lstStyle/>
          <a:p>
            <a:r>
              <a:rPr lang="en-US" b="1" dirty="0">
                <a:solidFill>
                  <a:srgbClr val="FF9300"/>
                </a:solidFill>
              </a:rPr>
              <a:t>Leadership Styles Influencing Communication</a:t>
            </a:r>
            <a:endParaRPr lang="en-US" b="1" dirty="0">
              <a:solidFill>
                <a:srgbClr val="E80C96"/>
              </a:solidFill>
            </a:endParaRPr>
          </a:p>
        </p:txBody>
      </p:sp>
      <p:sp>
        <p:nvSpPr>
          <p:cNvPr id="5" name="Rounded Rectangle 4">
            <a:extLst>
              <a:ext uri="{FF2B5EF4-FFF2-40B4-BE49-F238E27FC236}">
                <a16:creationId xmlns:a16="http://schemas.microsoft.com/office/drawing/2014/main" id="{1DC4D09B-FA14-554B-AD41-273E9F91402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عنصر نائب للمحتوى 6">
            <a:extLst>
              <a:ext uri="{FF2B5EF4-FFF2-40B4-BE49-F238E27FC236}">
                <a16:creationId xmlns:a16="http://schemas.microsoft.com/office/drawing/2014/main" id="{EEF5A200-1E73-DD44-92AF-256A24294E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31338541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18061" y="1776258"/>
            <a:ext cx="9603275" cy="4128418"/>
          </a:xfrm>
        </p:spPr>
        <p:txBody>
          <a:bodyPr>
            <a:normAutofit/>
          </a:bodyPr>
          <a:lstStyle/>
          <a:p>
            <a:pPr marL="0" indent="0">
              <a:buNone/>
            </a:pPr>
            <a:r>
              <a:rPr lang="en-US" sz="1600" b="1" dirty="0"/>
              <a:t>              2. Goal Oriented Leadership Style </a:t>
            </a:r>
            <a:endParaRPr lang="en-US" sz="1600" dirty="0"/>
          </a:p>
          <a:p>
            <a:pPr marL="914400" lvl="2" indent="0">
              <a:buNone/>
            </a:pPr>
            <a:r>
              <a:rPr lang="en-US" dirty="0"/>
              <a:t>Team Involvement, </a:t>
            </a:r>
            <a:r>
              <a:rPr lang="en-US" dirty="0">
                <a:solidFill>
                  <a:srgbClr val="7030A0"/>
                </a:solidFill>
              </a:rPr>
              <a:t>effective listening, clear and timely communication </a:t>
            </a:r>
            <a:r>
              <a:rPr lang="en-US" dirty="0"/>
              <a:t>is the main feature of this style. This style of leadership makes communication an effective communication. </a:t>
            </a:r>
          </a:p>
          <a:p>
            <a:pPr marL="914400" lvl="2" indent="0">
              <a:buNone/>
            </a:pPr>
            <a:endParaRPr lang="en-US" dirty="0"/>
          </a:p>
          <a:p>
            <a:pPr marL="914400" lvl="2" indent="0">
              <a:buNone/>
            </a:pPr>
            <a:r>
              <a:rPr lang="en-US" b="1" dirty="0"/>
              <a:t>3. Employee Orientated Leadership Style </a:t>
            </a:r>
            <a:endParaRPr lang="en-US" dirty="0"/>
          </a:p>
          <a:p>
            <a:pPr marL="914400" lvl="2" indent="0">
              <a:buNone/>
            </a:pPr>
            <a:r>
              <a:rPr lang="en-US" dirty="0"/>
              <a:t>The active category includes those employees who </a:t>
            </a:r>
            <a:r>
              <a:rPr lang="en-US" dirty="0">
                <a:solidFill>
                  <a:srgbClr val="7030A0"/>
                </a:solidFill>
              </a:rPr>
              <a:t>are self-motivated and enthusiastic to work hard </a:t>
            </a:r>
            <a:r>
              <a:rPr lang="en-US" dirty="0"/>
              <a:t>for accomplishing the tasks given to them. Another one is those who </a:t>
            </a:r>
            <a:r>
              <a:rPr lang="en-US" dirty="0">
                <a:solidFill>
                  <a:srgbClr val="7030A0"/>
                </a:solidFill>
              </a:rPr>
              <a:t>need regular motivation and encouragement to perform their duties</a:t>
            </a:r>
            <a:r>
              <a:rPr lang="en-US" dirty="0"/>
              <a:t>. The leader has to make strategies in accordance to employees to make them attached to their work </a:t>
            </a:r>
          </a:p>
          <a:p>
            <a:pPr marL="914400" lvl="2" indent="0">
              <a:buNone/>
            </a:pPr>
            <a:endParaRPr lang="en-US" dirty="0"/>
          </a:p>
        </p:txBody>
      </p:sp>
      <p:sp>
        <p:nvSpPr>
          <p:cNvPr id="3" name="Title 2"/>
          <p:cNvSpPr>
            <a:spLocks noGrp="1"/>
          </p:cNvSpPr>
          <p:nvPr>
            <p:ph type="title"/>
          </p:nvPr>
        </p:nvSpPr>
        <p:spPr/>
        <p:txBody>
          <a:bodyPr>
            <a:normAutofit/>
          </a:bodyPr>
          <a:lstStyle/>
          <a:p>
            <a:r>
              <a:rPr lang="en-US" b="1" dirty="0">
                <a:solidFill>
                  <a:srgbClr val="FF9300"/>
                </a:solidFill>
              </a:rPr>
              <a:t>Leadership Styles Influencing Communication </a:t>
            </a:r>
            <a:br>
              <a:rPr lang="en-US" sz="4000" dirty="0">
                <a:solidFill>
                  <a:srgbClr val="FF9300"/>
                </a:solidFill>
              </a:rPr>
            </a:br>
            <a:endParaRPr lang="en-US" b="1" dirty="0">
              <a:solidFill>
                <a:srgbClr val="FF9300"/>
              </a:solidFill>
            </a:endParaRPr>
          </a:p>
        </p:txBody>
      </p:sp>
      <p:sp>
        <p:nvSpPr>
          <p:cNvPr id="5" name="Rounded Rectangle 4">
            <a:extLst>
              <a:ext uri="{FF2B5EF4-FFF2-40B4-BE49-F238E27FC236}">
                <a16:creationId xmlns:a16="http://schemas.microsoft.com/office/drawing/2014/main" id="{1DC4D09B-FA14-554B-AD41-273E9F91402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عنصر نائب للمحتوى 6">
            <a:extLst>
              <a:ext uri="{FF2B5EF4-FFF2-40B4-BE49-F238E27FC236}">
                <a16:creationId xmlns:a16="http://schemas.microsoft.com/office/drawing/2014/main" id="{EEF5A200-1E73-DD44-92AF-256A24294E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7950521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22376" y="1854165"/>
            <a:ext cx="3517116" cy="3598984"/>
          </a:xfrm>
        </p:spPr>
        <p:txBody>
          <a:bodyPr>
            <a:normAutofit fontScale="92500" lnSpcReduction="10000"/>
          </a:bodyPr>
          <a:lstStyle/>
          <a:p>
            <a:pPr lvl="2"/>
            <a:r>
              <a:rPr lang="en-US" sz="2400" b="1" dirty="0"/>
              <a:t>Listen First</a:t>
            </a:r>
          </a:p>
          <a:p>
            <a:pPr lvl="2"/>
            <a:r>
              <a:rPr lang="en-US" sz="2400" b="1" dirty="0"/>
              <a:t>The Teacher</a:t>
            </a:r>
          </a:p>
          <a:p>
            <a:pPr lvl="2"/>
            <a:r>
              <a:rPr lang="en-US" sz="2400" b="1" dirty="0"/>
              <a:t>The Motivator</a:t>
            </a:r>
          </a:p>
          <a:p>
            <a:pPr lvl="2"/>
            <a:r>
              <a:rPr lang="en-US" sz="2400" b="1" dirty="0"/>
              <a:t>The Coach</a:t>
            </a:r>
          </a:p>
          <a:p>
            <a:pPr lvl="2"/>
            <a:r>
              <a:rPr lang="en-US" sz="2400" b="1" dirty="0"/>
              <a:t>Assertive</a:t>
            </a:r>
          </a:p>
          <a:p>
            <a:pPr lvl="2"/>
            <a:r>
              <a:rPr lang="en-US" sz="2400" b="1" dirty="0"/>
              <a:t>Directive</a:t>
            </a:r>
          </a:p>
          <a:p>
            <a:pPr lvl="2"/>
            <a:r>
              <a:rPr lang="en-US" sz="2400" b="1" dirty="0"/>
              <a:t>Advisory</a:t>
            </a:r>
          </a:p>
          <a:p>
            <a:pPr lvl="2"/>
            <a:r>
              <a:rPr lang="en-US" sz="2400" b="1" dirty="0"/>
              <a:t>Hands-Off</a:t>
            </a:r>
          </a:p>
          <a:p>
            <a:pPr marL="914400" lvl="2" indent="0">
              <a:buNone/>
            </a:pPr>
            <a:endParaRPr lang="en-US" dirty="0"/>
          </a:p>
        </p:txBody>
      </p:sp>
      <p:sp>
        <p:nvSpPr>
          <p:cNvPr id="3" name="Title 2"/>
          <p:cNvSpPr>
            <a:spLocks noGrp="1"/>
          </p:cNvSpPr>
          <p:nvPr>
            <p:ph type="title"/>
          </p:nvPr>
        </p:nvSpPr>
        <p:spPr>
          <a:xfrm>
            <a:off x="2077921" y="1025457"/>
            <a:ext cx="9603275" cy="1049235"/>
          </a:xfrm>
        </p:spPr>
        <p:txBody>
          <a:bodyPr>
            <a:normAutofit/>
          </a:bodyPr>
          <a:lstStyle/>
          <a:p>
            <a:r>
              <a:rPr lang="en-US" b="1" dirty="0">
                <a:solidFill>
                  <a:srgbClr val="E80C96"/>
                </a:solidFill>
              </a:rPr>
              <a:t>Communicative Leadership Styles</a:t>
            </a:r>
          </a:p>
        </p:txBody>
      </p:sp>
      <p:sp>
        <p:nvSpPr>
          <p:cNvPr id="5" name="Rounded Rectangle 4">
            <a:extLst>
              <a:ext uri="{FF2B5EF4-FFF2-40B4-BE49-F238E27FC236}">
                <a16:creationId xmlns:a16="http://schemas.microsoft.com/office/drawing/2014/main" id="{1DC4D09B-FA14-554B-AD41-273E9F91402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عنصر نائب للمحتوى 6">
            <a:extLst>
              <a:ext uri="{FF2B5EF4-FFF2-40B4-BE49-F238E27FC236}">
                <a16:creationId xmlns:a16="http://schemas.microsoft.com/office/drawing/2014/main" id="{EEF5A200-1E73-DD44-92AF-256A24294E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7" name="Rectangle 6">
            <a:extLst>
              <a:ext uri="{FF2B5EF4-FFF2-40B4-BE49-F238E27FC236}">
                <a16:creationId xmlns:a16="http://schemas.microsoft.com/office/drawing/2014/main" id="{B82EF546-D581-1C45-AB1D-4E14C9C22431}"/>
              </a:ext>
            </a:extLst>
          </p:cNvPr>
          <p:cNvSpPr/>
          <p:nvPr/>
        </p:nvSpPr>
        <p:spPr>
          <a:xfrm>
            <a:off x="5318359" y="2074692"/>
            <a:ext cx="5268302" cy="1015663"/>
          </a:xfrm>
          <a:prstGeom prst="rect">
            <a:avLst/>
          </a:prstGeom>
        </p:spPr>
        <p:txBody>
          <a:bodyPr wrap="none">
            <a:spAutoFit/>
          </a:bodyPr>
          <a:lstStyle/>
          <a:p>
            <a:r>
              <a:rPr lang="en-US" sz="6000" b="1" dirty="0">
                <a:solidFill>
                  <a:srgbClr val="00B3C9"/>
                </a:solidFill>
                <a:latin typeface="-apple-system"/>
              </a:rPr>
              <a:t>Find Your Style?</a:t>
            </a:r>
            <a:endParaRPr lang="en-US" sz="6000" b="1" i="0" u="none" strike="noStrike" dirty="0">
              <a:solidFill>
                <a:srgbClr val="00B3C9"/>
              </a:solidFill>
              <a:effectLst/>
              <a:latin typeface="-apple-system"/>
            </a:endParaRPr>
          </a:p>
        </p:txBody>
      </p:sp>
      <p:pic>
        <p:nvPicPr>
          <p:cNvPr id="8" name="Picture 7">
            <a:extLst>
              <a:ext uri="{FF2B5EF4-FFF2-40B4-BE49-F238E27FC236}">
                <a16:creationId xmlns:a16="http://schemas.microsoft.com/office/drawing/2014/main" id="{041E937E-276B-4244-B1FC-0133F3FBA1CC}"/>
              </a:ext>
            </a:extLst>
          </p:cNvPr>
          <p:cNvPicPr>
            <a:picLocks noChangeAspect="1"/>
          </p:cNvPicPr>
          <p:nvPr/>
        </p:nvPicPr>
        <p:blipFill>
          <a:blip r:embed="rId4"/>
          <a:stretch>
            <a:fillRect/>
          </a:stretch>
        </p:blipFill>
        <p:spPr>
          <a:xfrm>
            <a:off x="6879558" y="3229952"/>
            <a:ext cx="2514600" cy="181927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662508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01F29A-BE93-EA4F-8A1A-7A8E54FEDD97}"/>
              </a:ext>
            </a:extLst>
          </p:cNvPr>
          <p:cNvSpPr>
            <a:spLocks noGrp="1"/>
          </p:cNvSpPr>
          <p:nvPr>
            <p:ph type="title"/>
          </p:nvPr>
        </p:nvSpPr>
        <p:spPr/>
        <p:txBody>
          <a:bodyPr/>
          <a:lstStyle/>
          <a:p>
            <a:r>
              <a:rPr lang="en-US" b="1" dirty="0">
                <a:solidFill>
                  <a:srgbClr val="FF9300"/>
                </a:solidFill>
              </a:rPr>
              <a:t>Examples of leadership communication skills</a:t>
            </a:r>
            <a:br>
              <a:rPr lang="en-US" b="1" dirty="0"/>
            </a:br>
            <a:endParaRPr lang="en-SA" dirty="0"/>
          </a:p>
        </p:txBody>
      </p:sp>
      <p:sp>
        <p:nvSpPr>
          <p:cNvPr id="3" name="Content Placeholder 2">
            <a:extLst>
              <a:ext uri="{FF2B5EF4-FFF2-40B4-BE49-F238E27FC236}">
                <a16:creationId xmlns:a16="http://schemas.microsoft.com/office/drawing/2014/main" id="{A3F723C4-3F78-D94F-A8FF-689B7D42F56E}"/>
              </a:ext>
            </a:extLst>
          </p:cNvPr>
          <p:cNvSpPr>
            <a:spLocks noGrp="1"/>
          </p:cNvSpPr>
          <p:nvPr>
            <p:ph idx="1"/>
          </p:nvPr>
        </p:nvSpPr>
        <p:spPr>
          <a:xfrm>
            <a:off x="1130271" y="1633928"/>
            <a:ext cx="6739566" cy="4270748"/>
          </a:xfrm>
        </p:spPr>
        <p:txBody>
          <a:bodyPr>
            <a:normAutofit fontScale="47500" lnSpcReduction="20000"/>
          </a:bodyPr>
          <a:lstStyle/>
          <a:p>
            <a:r>
              <a:rPr lang="en-US" sz="2800" dirty="0">
                <a:solidFill>
                  <a:srgbClr val="1607C2"/>
                </a:solidFill>
              </a:rPr>
              <a:t>The following are a few leadership communication skills that can make you a more effective leader when practiced in the workplace:</a:t>
            </a:r>
          </a:p>
          <a:p>
            <a:endParaRPr lang="en-US" sz="2800" dirty="0">
              <a:solidFill>
                <a:srgbClr val="1607C2"/>
              </a:solidFill>
            </a:endParaRPr>
          </a:p>
          <a:p>
            <a:r>
              <a:rPr lang="en-US" sz="2800" b="1" dirty="0"/>
              <a:t>Active listening</a:t>
            </a:r>
          </a:p>
          <a:p>
            <a:r>
              <a:rPr lang="en-US" sz="2800" b="1" dirty="0"/>
              <a:t>Storytelling</a:t>
            </a:r>
          </a:p>
          <a:p>
            <a:r>
              <a:rPr lang="en-US" sz="2800" b="1" dirty="0"/>
              <a:t>Adaptability</a:t>
            </a:r>
          </a:p>
          <a:p>
            <a:r>
              <a:rPr lang="en-US" sz="2800" b="1" dirty="0"/>
              <a:t>Motivation</a:t>
            </a:r>
          </a:p>
          <a:p>
            <a:r>
              <a:rPr lang="en-US" sz="2800" b="1" dirty="0"/>
              <a:t>Open-mindedness</a:t>
            </a:r>
          </a:p>
          <a:p>
            <a:r>
              <a:rPr lang="en-US" sz="2800" b="1" dirty="0"/>
              <a:t>Empathy</a:t>
            </a:r>
          </a:p>
          <a:p>
            <a:r>
              <a:rPr lang="en-US" sz="2800" b="1" dirty="0"/>
              <a:t>Delegation</a:t>
            </a:r>
          </a:p>
          <a:p>
            <a:r>
              <a:rPr lang="en-US" sz="2800" b="1" dirty="0"/>
              <a:t>Positivity</a:t>
            </a:r>
          </a:p>
          <a:p>
            <a:r>
              <a:rPr lang="en-US" sz="2800" b="1" dirty="0"/>
              <a:t>Awareness</a:t>
            </a:r>
          </a:p>
          <a:p>
            <a:r>
              <a:rPr lang="en-US" sz="2800" b="1" dirty="0"/>
              <a:t>Nonverbal communication</a:t>
            </a:r>
            <a:br>
              <a:rPr lang="en-US" sz="2800" dirty="0"/>
            </a:br>
            <a:endParaRPr lang="en-US" sz="2800" dirty="0"/>
          </a:p>
          <a:p>
            <a:endParaRPr lang="en-SA" dirty="0"/>
          </a:p>
        </p:txBody>
      </p:sp>
      <p:pic>
        <p:nvPicPr>
          <p:cNvPr id="8194" name="Picture 2" descr="What Employees Need to Hear From Leaders in Times of Crisis">
            <a:extLst>
              <a:ext uri="{FF2B5EF4-FFF2-40B4-BE49-F238E27FC236}">
                <a16:creationId xmlns:a16="http://schemas.microsoft.com/office/drawing/2014/main" id="{29FA1089-6F07-104C-918D-17466EEB25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96545" y="2683163"/>
            <a:ext cx="3937000" cy="2070100"/>
          </a:xfrm>
          <a:prstGeom prst="rect">
            <a:avLst/>
          </a:prstGeom>
          <a:noFill/>
          <a:extLst>
            <a:ext uri="{909E8E84-426E-40DD-AFC4-6F175D3DCCD1}">
              <a14:hiddenFill xmlns:a14="http://schemas.microsoft.com/office/drawing/2010/main">
                <a:solidFill>
                  <a:srgbClr val="FFFFFF"/>
                </a:solidFill>
              </a14:hiddenFill>
            </a:ext>
          </a:extLst>
        </p:spPr>
      </p:pic>
      <p:pic>
        <p:nvPicPr>
          <p:cNvPr id="5" name="عنصر نائب للمحتوى 6">
            <a:extLst>
              <a:ext uri="{FF2B5EF4-FFF2-40B4-BE49-F238E27FC236}">
                <a16:creationId xmlns:a16="http://schemas.microsoft.com/office/drawing/2014/main" id="{D7D55A00-C412-124F-B1EB-E3AA684D3F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6" name="Rounded Rectangle 5">
            <a:extLst>
              <a:ext uri="{FF2B5EF4-FFF2-40B4-BE49-F238E27FC236}">
                <a16:creationId xmlns:a16="http://schemas.microsoft.com/office/drawing/2014/main" id="{330B0121-D4E8-F342-94D1-347497BE2930}"/>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33553967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E80C96"/>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rgbClr val="FF9300"/>
                </a:solidFill>
                <a:highlight>
                  <a:srgbClr val="F5FAA4"/>
                </a:highlight>
              </a:rPr>
              <a:t>10.6</a:t>
            </a:r>
            <a:r>
              <a:rPr lang="en-US" sz="4800" b="1" dirty="0">
                <a:solidFill>
                  <a:schemeClr val="accent2">
                    <a:lumMod val="50000"/>
                  </a:schemeClr>
                </a:solidFill>
                <a:highlight>
                  <a:srgbClr val="F5FAA4"/>
                </a:highlight>
              </a:rPr>
              <a:t> </a:t>
            </a:r>
            <a:r>
              <a:rPr lang="en-US" sz="4000" b="1" dirty="0">
                <a:solidFill>
                  <a:srgbClr val="FF9300"/>
                </a:solidFill>
                <a:highlight>
                  <a:srgbClr val="F5FAA4"/>
                </a:highlight>
              </a:rPr>
              <a:t>Communications within the Team: Meeting Success</a:t>
            </a:r>
          </a:p>
          <a:p>
            <a:pPr algn="ctr"/>
            <a:endParaRPr lang="en-US" sz="6600" b="1" dirty="0">
              <a:solidFill>
                <a:srgbClr val="009193"/>
              </a:solidFill>
            </a:endParaRPr>
          </a:p>
        </p:txBody>
      </p:sp>
    </p:spTree>
    <p:extLst>
      <p:ext uri="{BB962C8B-B14F-4D97-AF65-F5344CB8AC3E}">
        <p14:creationId xmlns:p14="http://schemas.microsoft.com/office/powerpoint/2010/main" val="2315613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82533" y="1538117"/>
            <a:ext cx="8061860" cy="4124118"/>
          </a:xfrm>
        </p:spPr>
        <p:txBody>
          <a:bodyPr>
            <a:normAutofit fontScale="55000" lnSpcReduction="20000"/>
          </a:bodyPr>
          <a:lstStyle/>
          <a:p>
            <a:r>
              <a:rPr lang="en-US" sz="3800" dirty="0">
                <a:solidFill>
                  <a:srgbClr val="E80C96"/>
                </a:solidFill>
              </a:rPr>
              <a:t>Meetings have many common complaints:</a:t>
            </a:r>
          </a:p>
          <a:p>
            <a:pPr lvl="1"/>
            <a:r>
              <a:rPr lang="en-US" sz="3400" dirty="0">
                <a:solidFill>
                  <a:srgbClr val="00B050"/>
                </a:solidFill>
              </a:rPr>
              <a:t>“My time could be better spent”</a:t>
            </a:r>
          </a:p>
          <a:p>
            <a:pPr lvl="2"/>
            <a:r>
              <a:rPr lang="en-US" sz="2900" dirty="0"/>
              <a:t>Discussion or debate is out of control.</a:t>
            </a:r>
          </a:p>
          <a:p>
            <a:pPr lvl="2"/>
            <a:r>
              <a:rPr lang="en-US" sz="2900" dirty="0"/>
              <a:t>Facilitator unprepared.</a:t>
            </a:r>
          </a:p>
          <a:p>
            <a:pPr lvl="2"/>
            <a:r>
              <a:rPr lang="en-US" sz="2900" dirty="0"/>
              <a:t>Bad timing (time of day, week, business cycle).</a:t>
            </a:r>
          </a:p>
          <a:p>
            <a:pPr lvl="1"/>
            <a:r>
              <a:rPr lang="en-US" sz="3400" dirty="0">
                <a:solidFill>
                  <a:srgbClr val="00B050"/>
                </a:solidFill>
              </a:rPr>
              <a:t>“Most of what was discussed wasn’t relevant to me”</a:t>
            </a:r>
          </a:p>
          <a:p>
            <a:pPr lvl="2"/>
            <a:r>
              <a:rPr lang="en-US" sz="2900" dirty="0"/>
              <a:t>The subject isn’t appropriate for a meeting (“status meetings”)</a:t>
            </a:r>
          </a:p>
          <a:p>
            <a:pPr lvl="2"/>
            <a:r>
              <a:rPr lang="en-US" sz="2900" dirty="0"/>
              <a:t>The wrong attendees.</a:t>
            </a:r>
          </a:p>
          <a:p>
            <a:pPr lvl="1"/>
            <a:r>
              <a:rPr lang="en-US" sz="3400" dirty="0">
                <a:solidFill>
                  <a:srgbClr val="00B050"/>
                </a:solidFill>
              </a:rPr>
              <a:t>“It felt disorganized”</a:t>
            </a:r>
          </a:p>
          <a:p>
            <a:pPr lvl="2"/>
            <a:r>
              <a:rPr lang="en-US" sz="2900" dirty="0"/>
              <a:t>Attendees are unprepared.</a:t>
            </a:r>
          </a:p>
          <a:p>
            <a:pPr lvl="2"/>
            <a:r>
              <a:rPr lang="en-US" sz="2900" dirty="0"/>
              <a:t>Distractions / Poor timing.</a:t>
            </a:r>
          </a:p>
          <a:p>
            <a:pPr lvl="2"/>
            <a:r>
              <a:rPr lang="en-US" sz="2900" dirty="0"/>
              <a:t>Interpersonal issues.</a:t>
            </a:r>
            <a:endParaRPr lang="en-US" dirty="0"/>
          </a:p>
        </p:txBody>
      </p:sp>
      <p:sp>
        <p:nvSpPr>
          <p:cNvPr id="3" name="Title 2"/>
          <p:cNvSpPr>
            <a:spLocks noGrp="1"/>
          </p:cNvSpPr>
          <p:nvPr>
            <p:ph type="title"/>
          </p:nvPr>
        </p:nvSpPr>
        <p:spPr/>
        <p:txBody>
          <a:bodyPr/>
          <a:lstStyle/>
          <a:p>
            <a:r>
              <a:rPr lang="en-US" b="1" dirty="0">
                <a:solidFill>
                  <a:srgbClr val="009193"/>
                </a:solidFill>
              </a:rPr>
              <a:t>Meeting Issues</a:t>
            </a:r>
          </a:p>
        </p:txBody>
      </p:sp>
      <p:sp>
        <p:nvSpPr>
          <p:cNvPr id="4" name="TextBox 3"/>
          <p:cNvSpPr txBox="1"/>
          <p:nvPr/>
        </p:nvSpPr>
        <p:spPr>
          <a:xfrm>
            <a:off x="118534" y="6541886"/>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159-160.</a:t>
            </a:r>
          </a:p>
        </p:txBody>
      </p:sp>
      <p:sp>
        <p:nvSpPr>
          <p:cNvPr id="5" name="Rounded Rectangle 4">
            <a:extLst>
              <a:ext uri="{FF2B5EF4-FFF2-40B4-BE49-F238E27FC236}">
                <a16:creationId xmlns:a16="http://schemas.microsoft.com/office/drawing/2014/main" id="{1DC4D09B-FA14-554B-AD41-273E9F91402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عنصر نائب للمحتوى 6">
            <a:extLst>
              <a:ext uri="{FF2B5EF4-FFF2-40B4-BE49-F238E27FC236}">
                <a16:creationId xmlns:a16="http://schemas.microsoft.com/office/drawing/2014/main" id="{EEF5A200-1E73-DD44-92AF-256A24294E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9218" name="Picture 2" descr="Leadership Communication: Importance &amp; Styles - Video &amp; Lesson Transcript |  Study.com">
            <a:extLst>
              <a:ext uri="{FF2B5EF4-FFF2-40B4-BE49-F238E27FC236}">
                <a16:creationId xmlns:a16="http://schemas.microsoft.com/office/drawing/2014/main" id="{3E6B5626-7B97-8B4B-84ED-F38D8E541CE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40319" y="1466576"/>
            <a:ext cx="3797300"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411482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18061" y="1560866"/>
            <a:ext cx="11443272" cy="3294576"/>
          </a:xfrm>
        </p:spPr>
        <p:txBody>
          <a:bodyPr>
            <a:noAutofit/>
          </a:bodyPr>
          <a:lstStyle/>
          <a:p>
            <a:r>
              <a:rPr lang="en-US" sz="1800" b="1" dirty="0">
                <a:solidFill>
                  <a:srgbClr val="00B3C9"/>
                </a:solidFill>
              </a:rPr>
              <a:t>Manage time properly</a:t>
            </a:r>
          </a:p>
          <a:p>
            <a:pPr lvl="1"/>
            <a:r>
              <a:rPr lang="en-US" sz="1600" dirty="0"/>
              <a:t>Proper advanced notice, proper frequency of meetings.</a:t>
            </a:r>
          </a:p>
          <a:p>
            <a:pPr lvl="1"/>
            <a:r>
              <a:rPr lang="en-US" sz="1600" dirty="0"/>
              <a:t>Time management in the meeting so that topics are not over or under-discussed.</a:t>
            </a:r>
          </a:p>
          <a:p>
            <a:r>
              <a:rPr lang="en-US" sz="1800" b="1" dirty="0">
                <a:solidFill>
                  <a:srgbClr val="00B3C9"/>
                </a:solidFill>
              </a:rPr>
              <a:t>Prepare beforehand</a:t>
            </a:r>
          </a:p>
          <a:p>
            <a:pPr lvl="1"/>
            <a:r>
              <a:rPr lang="en-US" dirty="0"/>
              <a:t>Prepare and send agenda (many templates are available online or within organizations)</a:t>
            </a:r>
          </a:p>
          <a:p>
            <a:pPr lvl="2"/>
            <a:r>
              <a:rPr lang="en-US" dirty="0"/>
              <a:t>Names, roles, location, date/time.</a:t>
            </a:r>
          </a:p>
          <a:p>
            <a:pPr lvl="2"/>
            <a:r>
              <a:rPr lang="en-US" dirty="0"/>
              <a:t>Objective / purpose for the meeting.</a:t>
            </a:r>
          </a:p>
          <a:p>
            <a:pPr lvl="2"/>
            <a:r>
              <a:rPr lang="en-US" dirty="0"/>
              <a:t>Schedule of topics with specific timeframes.</a:t>
            </a:r>
          </a:p>
          <a:p>
            <a:pPr lvl="1"/>
            <a:r>
              <a:rPr lang="en-US" dirty="0"/>
              <a:t>Ensure technology (projector, online meeting software, document storage) is all set.</a:t>
            </a:r>
          </a:p>
          <a:p>
            <a:r>
              <a:rPr lang="en-US" sz="1800" b="1" dirty="0">
                <a:solidFill>
                  <a:srgbClr val="00B3C9"/>
                </a:solidFill>
              </a:rPr>
              <a:t>Document and follow up</a:t>
            </a:r>
          </a:p>
          <a:p>
            <a:pPr lvl="1"/>
            <a:r>
              <a:rPr lang="en-US" sz="1600" dirty="0"/>
              <a:t>Record and publish clear meeting results, decisions, and action items.</a:t>
            </a:r>
          </a:p>
          <a:p>
            <a:pPr lvl="1"/>
            <a:r>
              <a:rPr lang="en-US" sz="1600" dirty="0"/>
              <a:t>Ensure that important stakeholders receive and acknowledge documentation.</a:t>
            </a:r>
            <a:endParaRPr lang="en-US" dirty="0"/>
          </a:p>
        </p:txBody>
      </p:sp>
      <p:sp>
        <p:nvSpPr>
          <p:cNvPr id="3" name="Title 2"/>
          <p:cNvSpPr>
            <a:spLocks noGrp="1"/>
          </p:cNvSpPr>
          <p:nvPr>
            <p:ph type="title"/>
          </p:nvPr>
        </p:nvSpPr>
        <p:spPr/>
        <p:txBody>
          <a:bodyPr/>
          <a:lstStyle/>
          <a:p>
            <a:r>
              <a:rPr lang="en-US" b="1" dirty="0">
                <a:solidFill>
                  <a:srgbClr val="E80C96"/>
                </a:solidFill>
              </a:rPr>
              <a:t>Meeting Success:</a:t>
            </a:r>
          </a:p>
        </p:txBody>
      </p:sp>
      <p:sp>
        <p:nvSpPr>
          <p:cNvPr id="4" name="TextBox 3"/>
          <p:cNvSpPr txBox="1"/>
          <p:nvPr/>
        </p:nvSpPr>
        <p:spPr>
          <a:xfrm>
            <a:off x="118534" y="6541886"/>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161-162.</a:t>
            </a:r>
          </a:p>
        </p:txBody>
      </p:sp>
      <p:sp>
        <p:nvSpPr>
          <p:cNvPr id="5" name="Rounded Rectangle 4">
            <a:extLst>
              <a:ext uri="{FF2B5EF4-FFF2-40B4-BE49-F238E27FC236}">
                <a16:creationId xmlns:a16="http://schemas.microsoft.com/office/drawing/2014/main" id="{B93EABCA-3729-6946-97C1-A616EE7181E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عنصر نائب للمحتوى 6">
            <a:extLst>
              <a:ext uri="{FF2B5EF4-FFF2-40B4-BE49-F238E27FC236}">
                <a16:creationId xmlns:a16="http://schemas.microsoft.com/office/drawing/2014/main" id="{8F5C5814-9D22-6E42-918A-76619E8EA0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419965733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b="1" dirty="0">
                <a:solidFill>
                  <a:srgbClr val="FF9300"/>
                </a:solidFill>
              </a:rPr>
              <a:t>Meeting Agenda</a:t>
            </a:r>
          </a:p>
        </p:txBody>
      </p:sp>
      <p:graphicFrame>
        <p:nvGraphicFramePr>
          <p:cNvPr id="5" name="Table 4"/>
          <p:cNvGraphicFramePr>
            <a:graphicFrameLocks noGrp="1"/>
          </p:cNvGraphicFramePr>
          <p:nvPr>
            <p:extLst>
              <p:ext uri="{D42A27DB-BD31-4B8C-83A1-F6EECF244321}">
                <p14:modId xmlns:p14="http://schemas.microsoft.com/office/powerpoint/2010/main" val="951326126"/>
              </p:ext>
            </p:extLst>
          </p:nvPr>
        </p:nvGraphicFramePr>
        <p:xfrm>
          <a:off x="1320801" y="1735661"/>
          <a:ext cx="9922932" cy="4271300"/>
        </p:xfrm>
        <a:graphic>
          <a:graphicData uri="http://schemas.openxmlformats.org/drawingml/2006/table">
            <a:tbl>
              <a:tblPr firstRow="1" bandRow="1">
                <a:tableStyleId>{5C22544A-7EE6-4342-B048-85BDC9FD1C3A}</a:tableStyleId>
              </a:tblPr>
              <a:tblGrid>
                <a:gridCol w="1939041">
                  <a:extLst>
                    <a:ext uri="{9D8B030D-6E8A-4147-A177-3AD203B41FA5}">
                      <a16:colId xmlns:a16="http://schemas.microsoft.com/office/drawing/2014/main" val="20000"/>
                    </a:ext>
                  </a:extLst>
                </a:gridCol>
                <a:gridCol w="1357830">
                  <a:extLst>
                    <a:ext uri="{9D8B030D-6E8A-4147-A177-3AD203B41FA5}">
                      <a16:colId xmlns:a16="http://schemas.microsoft.com/office/drawing/2014/main" val="20001"/>
                    </a:ext>
                  </a:extLst>
                </a:gridCol>
                <a:gridCol w="536117">
                  <a:extLst>
                    <a:ext uri="{9D8B030D-6E8A-4147-A177-3AD203B41FA5}">
                      <a16:colId xmlns:a16="http://schemas.microsoft.com/office/drawing/2014/main" val="20002"/>
                    </a:ext>
                  </a:extLst>
                </a:gridCol>
                <a:gridCol w="481003">
                  <a:extLst>
                    <a:ext uri="{9D8B030D-6E8A-4147-A177-3AD203B41FA5}">
                      <a16:colId xmlns:a16="http://schemas.microsoft.com/office/drawing/2014/main" val="20003"/>
                    </a:ext>
                  </a:extLst>
                </a:gridCol>
                <a:gridCol w="2312071">
                  <a:extLst>
                    <a:ext uri="{9D8B030D-6E8A-4147-A177-3AD203B41FA5}">
                      <a16:colId xmlns:a16="http://schemas.microsoft.com/office/drawing/2014/main" val="20004"/>
                    </a:ext>
                  </a:extLst>
                </a:gridCol>
                <a:gridCol w="3296870">
                  <a:extLst>
                    <a:ext uri="{9D8B030D-6E8A-4147-A177-3AD203B41FA5}">
                      <a16:colId xmlns:a16="http://schemas.microsoft.com/office/drawing/2014/main" val="20005"/>
                    </a:ext>
                  </a:extLst>
                </a:gridCol>
              </a:tblGrid>
              <a:tr h="653092">
                <a:tc gridSpan="2">
                  <a:txBody>
                    <a:bodyPr/>
                    <a:lstStyle/>
                    <a:p>
                      <a:r>
                        <a:rPr lang="en-US" sz="1800" dirty="0">
                          <a:solidFill>
                            <a:schemeClr val="tx1"/>
                          </a:solidFill>
                        </a:rPr>
                        <a:t>Meeting Title / Subject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gridSpan="3">
                  <a:txBody>
                    <a:bodyPr/>
                    <a:lstStyle/>
                    <a:p>
                      <a:r>
                        <a:rPr lang="en-US" sz="1800" dirty="0">
                          <a:solidFill>
                            <a:schemeClr val="tx1"/>
                          </a:solidFill>
                        </a:rPr>
                        <a:t>Date, Time,</a:t>
                      </a:r>
                      <a:r>
                        <a:rPr lang="en-US" sz="1800" baseline="0" dirty="0">
                          <a:solidFill>
                            <a:schemeClr val="tx1"/>
                          </a:solidFill>
                        </a:rPr>
                        <a:t> Location, Online/Telephone Details</a:t>
                      </a:r>
                      <a:endParaRPr lang="en-US"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a:txBody>
                    <a:bodyPr/>
                    <a:lstStyle/>
                    <a:p>
                      <a:r>
                        <a:rPr lang="en-US" sz="1800" dirty="0">
                          <a:solidFill>
                            <a:schemeClr val="tx1"/>
                          </a:solidFill>
                        </a:rPr>
                        <a:t>Facilitator/Called By Name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574991">
                <a:tc gridSpan="3">
                  <a:txBody>
                    <a:bodyPr/>
                    <a:lstStyle/>
                    <a:p>
                      <a:r>
                        <a:rPr lang="en-US" sz="1800" b="1" dirty="0">
                          <a:solidFill>
                            <a:schemeClr val="tx1"/>
                          </a:solidFill>
                        </a:rPr>
                        <a:t>Attendee</a:t>
                      </a:r>
                      <a:r>
                        <a:rPr lang="en-US" sz="1800" b="1" baseline="0" dirty="0">
                          <a:solidFill>
                            <a:schemeClr val="tx1"/>
                          </a:solidFill>
                        </a:rPr>
                        <a:t> Names and Titles</a:t>
                      </a:r>
                      <a:endParaRPr lang="en-US" sz="18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3">
                  <a:txBody>
                    <a:bodyPr/>
                    <a:lstStyle/>
                    <a:p>
                      <a:r>
                        <a:rPr lang="en-US" sz="1800" b="1" dirty="0">
                          <a:solidFill>
                            <a:schemeClr val="tx1"/>
                          </a:solidFill>
                        </a:rPr>
                        <a:t>In-Meeting Roles (Presenter,</a:t>
                      </a:r>
                      <a:r>
                        <a:rPr lang="en-US" sz="1800" b="1" baseline="0" dirty="0">
                          <a:solidFill>
                            <a:schemeClr val="tx1"/>
                          </a:solidFill>
                        </a:rPr>
                        <a:t> Timekeeper, Note keeper)</a:t>
                      </a:r>
                      <a:endParaRPr lang="en-US" sz="18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653092">
                <a:tc>
                  <a:txBody>
                    <a:bodyPr/>
                    <a:lstStyle/>
                    <a:p>
                      <a:r>
                        <a:rPr lang="en-US" i="1" dirty="0">
                          <a:solidFill>
                            <a:schemeClr val="tx1"/>
                          </a:solidFill>
                        </a:rPr>
                        <a:t>Start Time – End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noFill/>
                  </a:tcPr>
                </a:tc>
                <a:tc gridSpan="3">
                  <a:txBody>
                    <a:bodyPr/>
                    <a:lstStyle/>
                    <a:p>
                      <a:r>
                        <a:rPr lang="en-US" i="1" dirty="0">
                          <a:solidFill>
                            <a:schemeClr val="tx1"/>
                          </a:solidFill>
                        </a:rPr>
                        <a:t>Facilitator /Presenter Name(s)</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2">
                  <a:txBody>
                    <a:bodyPr/>
                    <a:lstStyle/>
                    <a:p>
                      <a:r>
                        <a:rPr lang="en-US" i="1" dirty="0">
                          <a:solidFill>
                            <a:schemeClr val="tx1"/>
                          </a:solidFill>
                        </a:rPr>
                        <a:t>Subject / Discussion Topic / Notes</a:t>
                      </a:r>
                    </a:p>
                  </a:txBody>
                  <a:tcPr>
                    <a:lnL w="12700" cap="flat" cmpd="sng" algn="ctr">
                      <a:solidFill>
                        <a:schemeClr val="tx1"/>
                      </a:solidFill>
                      <a:prstDash val="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2"/>
                  </a:ext>
                </a:extLst>
              </a:tr>
              <a:tr h="653092">
                <a:tc>
                  <a:txBody>
                    <a:bodyPr/>
                    <a:lstStyle/>
                    <a:p>
                      <a:r>
                        <a:rPr lang="en-US" i="1" dirty="0">
                          <a:solidFill>
                            <a:schemeClr val="tx1"/>
                          </a:solidFill>
                        </a:rPr>
                        <a:t>Start Time – End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noFill/>
                  </a:tcPr>
                </a:tc>
                <a:tc gridSpan="3">
                  <a:txBody>
                    <a:bodyPr/>
                    <a:lstStyle/>
                    <a:p>
                      <a:r>
                        <a:rPr lang="en-US" i="1" dirty="0">
                          <a:solidFill>
                            <a:schemeClr val="tx1"/>
                          </a:solidFill>
                        </a:rPr>
                        <a:t>Facilitator /Presenter Name(s)</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2">
                  <a:txBody>
                    <a:bodyPr/>
                    <a:lstStyle/>
                    <a:p>
                      <a:r>
                        <a:rPr lang="en-US" i="1" dirty="0">
                          <a:solidFill>
                            <a:schemeClr val="tx1"/>
                          </a:solidFill>
                        </a:rPr>
                        <a:t>Subject / Discussion Topic / Notes</a:t>
                      </a:r>
                    </a:p>
                  </a:txBody>
                  <a:tcPr>
                    <a:lnL w="12700" cap="flat" cmpd="sng" algn="ctr">
                      <a:solidFill>
                        <a:schemeClr val="tx1"/>
                      </a:solidFill>
                      <a:prstDash val="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3"/>
                  </a:ext>
                </a:extLst>
              </a:tr>
              <a:tr h="653092">
                <a:tc>
                  <a:txBody>
                    <a:bodyPr/>
                    <a:lstStyle/>
                    <a:p>
                      <a:r>
                        <a:rPr lang="en-US" i="1" dirty="0">
                          <a:solidFill>
                            <a:schemeClr val="tx1"/>
                          </a:solidFill>
                        </a:rPr>
                        <a:t>Start Time – End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noFill/>
                  </a:tcPr>
                </a:tc>
                <a:tc gridSpan="3">
                  <a:txBody>
                    <a:bodyPr/>
                    <a:lstStyle/>
                    <a:p>
                      <a:r>
                        <a:rPr lang="en-US" i="1" dirty="0">
                          <a:solidFill>
                            <a:schemeClr val="tx1"/>
                          </a:solidFill>
                        </a:rPr>
                        <a:t>Facilitator /Presenter Name(s)</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2">
                  <a:txBody>
                    <a:bodyPr/>
                    <a:lstStyle/>
                    <a:p>
                      <a:r>
                        <a:rPr lang="en-US" i="1" dirty="0">
                          <a:solidFill>
                            <a:schemeClr val="tx1"/>
                          </a:solidFill>
                        </a:rPr>
                        <a:t>Subject / Discussion Topic / Notes</a:t>
                      </a:r>
                    </a:p>
                  </a:txBody>
                  <a:tcPr>
                    <a:lnL w="12700" cap="flat" cmpd="sng" algn="ctr">
                      <a:solidFill>
                        <a:schemeClr val="tx1"/>
                      </a:solidFill>
                      <a:prstDash val="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4"/>
                  </a:ext>
                </a:extLst>
              </a:tr>
              <a:tr h="653092">
                <a:tc>
                  <a:txBody>
                    <a:bodyPr/>
                    <a:lstStyle/>
                    <a:p>
                      <a:r>
                        <a:rPr lang="en-US" i="1" dirty="0">
                          <a:solidFill>
                            <a:schemeClr val="tx1"/>
                          </a:solidFill>
                        </a:rPr>
                        <a:t>Start Time – End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r>
                        <a:rPr lang="en-US" i="1" dirty="0">
                          <a:solidFill>
                            <a:schemeClr val="tx1"/>
                          </a:solidFill>
                        </a:rPr>
                        <a:t>Facilitator /Presenter Name(s)</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2">
                  <a:txBody>
                    <a:bodyPr/>
                    <a:lstStyle/>
                    <a:p>
                      <a:r>
                        <a:rPr lang="en-US" i="1" dirty="0">
                          <a:solidFill>
                            <a:schemeClr val="tx1"/>
                          </a:solidFill>
                        </a:rPr>
                        <a:t>Subject / Discussion Topic / Notes</a:t>
                      </a:r>
                    </a:p>
                  </a:txBody>
                  <a:tcPr>
                    <a:lnL w="12700" cap="flat" cmpd="sng" algn="ctr">
                      <a:solidFill>
                        <a:schemeClr val="tx1"/>
                      </a:solidFill>
                      <a:prstDash val="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5"/>
                  </a:ext>
                </a:extLst>
              </a:tr>
              <a:tr h="328566">
                <a:tc gridSpan="6">
                  <a:txBody>
                    <a:bodyPr/>
                    <a:lstStyle/>
                    <a:p>
                      <a:r>
                        <a:rPr lang="en-US" sz="1800" b="1" i="0" dirty="0">
                          <a:solidFill>
                            <a:schemeClr val="tx1"/>
                          </a:solidFill>
                        </a:rPr>
                        <a:t>Where meeting minutes, actions, decisions,</a:t>
                      </a:r>
                      <a:r>
                        <a:rPr lang="en-US" sz="1800" b="1" i="0" baseline="0" dirty="0">
                          <a:solidFill>
                            <a:schemeClr val="tx1"/>
                          </a:solidFill>
                        </a:rPr>
                        <a:t> etc. are stored after the meeting</a:t>
                      </a:r>
                      <a:endParaRPr lang="en-US" sz="1400" b="1" i="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i="1" dirty="0">
                        <a:solidFill>
                          <a:schemeClr val="tx1"/>
                        </a:solidFill>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hMerge="1">
                  <a:txBody>
                    <a:bodyPr/>
                    <a:lstStyle/>
                    <a:p>
                      <a:endParaRPr lang="en-US" i="1" dirty="0">
                        <a:solidFill>
                          <a:schemeClr val="tx1"/>
                        </a:solidFill>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6"/>
                  </a:ext>
                </a:extLst>
              </a:tr>
            </a:tbl>
          </a:graphicData>
        </a:graphic>
      </p:graphicFrame>
      <p:sp>
        <p:nvSpPr>
          <p:cNvPr id="4" name="Rounded Rectangle 3">
            <a:extLst>
              <a:ext uri="{FF2B5EF4-FFF2-40B4-BE49-F238E27FC236}">
                <a16:creationId xmlns:a16="http://schemas.microsoft.com/office/drawing/2014/main" id="{37FEDE9B-4690-664C-B2A4-FE9F9E84026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عنصر نائب للمحتوى 6">
            <a:extLst>
              <a:ext uri="{FF2B5EF4-FFF2-40B4-BE49-F238E27FC236}">
                <a16:creationId xmlns:a16="http://schemas.microsoft.com/office/drawing/2014/main" id="{02177E89-02A0-8349-B425-8683D229D8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15446192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E80C96"/>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rgbClr val="FF9300"/>
                </a:solidFill>
                <a:highlight>
                  <a:srgbClr val="F5FAA4"/>
                </a:highlight>
              </a:rPr>
              <a:t>10.7</a:t>
            </a:r>
            <a:r>
              <a:rPr lang="en-US" sz="4800" b="1" dirty="0">
                <a:solidFill>
                  <a:schemeClr val="accent2">
                    <a:lumMod val="50000"/>
                  </a:schemeClr>
                </a:solidFill>
                <a:highlight>
                  <a:srgbClr val="F5FAA4"/>
                </a:highlight>
              </a:rPr>
              <a:t> </a:t>
            </a:r>
            <a:r>
              <a:rPr lang="en-US" sz="4000" b="1" dirty="0">
                <a:solidFill>
                  <a:srgbClr val="FF9300"/>
                </a:solidFill>
                <a:highlight>
                  <a:srgbClr val="F5FAA4"/>
                </a:highlight>
              </a:rPr>
              <a:t>Communicating with Metrics and Reports</a:t>
            </a:r>
            <a:endParaRPr lang="en-US" sz="6600" b="1" dirty="0">
              <a:solidFill>
                <a:srgbClr val="FF9300"/>
              </a:solidFill>
            </a:endParaRPr>
          </a:p>
        </p:txBody>
      </p:sp>
    </p:spTree>
    <p:extLst>
      <p:ext uri="{BB962C8B-B14F-4D97-AF65-F5344CB8AC3E}">
        <p14:creationId xmlns:p14="http://schemas.microsoft.com/office/powerpoint/2010/main" val="21235203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73575" y="1939244"/>
            <a:ext cx="10316663" cy="3916270"/>
          </a:xfrm>
        </p:spPr>
        <p:txBody>
          <a:bodyPr>
            <a:normAutofit lnSpcReduction="10000"/>
          </a:bodyPr>
          <a:lstStyle/>
          <a:p>
            <a:r>
              <a:rPr lang="en-US" sz="1600" b="1" dirty="0">
                <a:solidFill>
                  <a:srgbClr val="FF9300"/>
                </a:solidFill>
              </a:rPr>
              <a:t>Metrics</a:t>
            </a:r>
            <a:r>
              <a:rPr lang="en-US" sz="1600" dirty="0"/>
              <a:t> are a </a:t>
            </a:r>
            <a:r>
              <a:rPr lang="en-US" sz="1600" b="1" dirty="0"/>
              <a:t>useful quantitative representation </a:t>
            </a:r>
            <a:r>
              <a:rPr lang="en-US" sz="1600" dirty="0"/>
              <a:t>of a project attribute, which help leaders or team members </a:t>
            </a:r>
            <a:r>
              <a:rPr lang="en-US" sz="1600" b="1" dirty="0">
                <a:solidFill>
                  <a:schemeClr val="accent4">
                    <a:lumMod val="75000"/>
                  </a:schemeClr>
                </a:solidFill>
              </a:rPr>
              <a:t>make decisions about the project</a:t>
            </a:r>
            <a:endParaRPr lang="en-US" sz="1600" dirty="0">
              <a:solidFill>
                <a:schemeClr val="accent4">
                  <a:lumMod val="75000"/>
                </a:schemeClr>
              </a:solidFill>
            </a:endParaRPr>
          </a:p>
          <a:p>
            <a:pPr lvl="1"/>
            <a:r>
              <a:rPr lang="en-US" sz="1600" dirty="0">
                <a:solidFill>
                  <a:srgbClr val="7030A0"/>
                </a:solidFill>
              </a:rPr>
              <a:t>Private metrics </a:t>
            </a:r>
            <a:r>
              <a:rPr lang="en-US" sz="1600" dirty="0"/>
              <a:t>are known only to the team and risk misinterpretation if shared</a:t>
            </a:r>
          </a:p>
          <a:p>
            <a:pPr lvl="1"/>
            <a:r>
              <a:rPr lang="en-US" sz="1600" dirty="0">
                <a:solidFill>
                  <a:srgbClr val="7030A0"/>
                </a:solidFill>
              </a:rPr>
              <a:t>Public metrics </a:t>
            </a:r>
            <a:r>
              <a:rPr lang="en-US" sz="1600" dirty="0"/>
              <a:t>are designed to be shared outside the team for comparison across projects</a:t>
            </a:r>
          </a:p>
          <a:p>
            <a:r>
              <a:rPr lang="en-US" sz="1600" b="1" dirty="0">
                <a:solidFill>
                  <a:srgbClr val="FF9300"/>
                </a:solidFill>
              </a:rPr>
              <a:t>Reports</a:t>
            </a:r>
            <a:r>
              <a:rPr lang="en-US" sz="1600" dirty="0"/>
              <a:t> are more complex representations of the project designed to be </a:t>
            </a:r>
            <a:r>
              <a:rPr lang="en-US" sz="1600" b="1" dirty="0"/>
              <a:t>communicated to stakeholders </a:t>
            </a:r>
            <a:r>
              <a:rPr lang="en-US" sz="1600" dirty="0"/>
              <a:t>and typically </a:t>
            </a:r>
            <a:r>
              <a:rPr lang="en-US" sz="1600" b="1" dirty="0"/>
              <a:t>contain multiple metrics.</a:t>
            </a:r>
            <a:endParaRPr lang="en-US" sz="1600" dirty="0"/>
          </a:p>
          <a:p>
            <a:r>
              <a:rPr lang="en-US" sz="1600" dirty="0"/>
              <a:t>Making metrics and reports useful requires attention to several aspects:</a:t>
            </a:r>
          </a:p>
          <a:p>
            <a:pPr lvl="1"/>
            <a:r>
              <a:rPr lang="en-US" sz="1600" dirty="0"/>
              <a:t>Level of detail as well as ethical and appropriate interpretation for stakeholders.</a:t>
            </a:r>
          </a:p>
          <a:p>
            <a:pPr lvl="1"/>
            <a:r>
              <a:rPr lang="en-US" sz="1600" dirty="0"/>
              <a:t>Choosing an appropriate communication channel.</a:t>
            </a:r>
          </a:p>
          <a:p>
            <a:pPr lvl="1"/>
            <a:r>
              <a:rPr lang="en-US" sz="1600" dirty="0"/>
              <a:t>Considering the role of the recipient, as well as their preferences.</a:t>
            </a:r>
          </a:p>
          <a:p>
            <a:pPr lvl="1"/>
            <a:r>
              <a:rPr lang="en-US" sz="1600" dirty="0"/>
              <a:t>An appropriate understanding of what the information.</a:t>
            </a:r>
          </a:p>
        </p:txBody>
      </p:sp>
      <p:sp>
        <p:nvSpPr>
          <p:cNvPr id="3" name="Title 2"/>
          <p:cNvSpPr>
            <a:spLocks noGrp="1"/>
          </p:cNvSpPr>
          <p:nvPr>
            <p:ph type="title"/>
          </p:nvPr>
        </p:nvSpPr>
        <p:spPr/>
        <p:txBody>
          <a:bodyPr/>
          <a:lstStyle/>
          <a:p>
            <a:r>
              <a:rPr lang="en-US" b="1" dirty="0">
                <a:solidFill>
                  <a:srgbClr val="E80C96"/>
                </a:solidFill>
              </a:rPr>
              <a:t>Communicating Metrics and Reports for leaders</a:t>
            </a:r>
          </a:p>
        </p:txBody>
      </p:sp>
      <p:sp>
        <p:nvSpPr>
          <p:cNvPr id="4" name="TextBox 3">
            <a:extLst>
              <a:ext uri="{FF2B5EF4-FFF2-40B4-BE49-F238E27FC236}">
                <a16:creationId xmlns:a16="http://schemas.microsoft.com/office/drawing/2014/main" id="{3B357ABA-63F3-C340-A3E0-653590AB4B65}"/>
              </a:ext>
            </a:extLst>
          </p:cNvPr>
          <p:cNvSpPr txBox="1"/>
          <p:nvPr/>
        </p:nvSpPr>
        <p:spPr>
          <a:xfrm>
            <a:off x="118534" y="6541886"/>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164-165.</a:t>
            </a:r>
          </a:p>
        </p:txBody>
      </p:sp>
      <p:sp>
        <p:nvSpPr>
          <p:cNvPr id="5" name="Rounded Rectangle 4">
            <a:extLst>
              <a:ext uri="{FF2B5EF4-FFF2-40B4-BE49-F238E27FC236}">
                <a16:creationId xmlns:a16="http://schemas.microsoft.com/office/drawing/2014/main" id="{F44A0B5B-D860-9646-86ED-59C1508A758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عنصر نائب للمحتوى 6">
            <a:extLst>
              <a:ext uri="{FF2B5EF4-FFF2-40B4-BE49-F238E27FC236}">
                <a16:creationId xmlns:a16="http://schemas.microsoft.com/office/drawing/2014/main" id="{0581A6F8-63FA-684F-8CFD-FBE734D50C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153140576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3600" b="1" dirty="0">
                <a:solidFill>
                  <a:srgbClr val="E80C96"/>
                </a:solidFill>
              </a:rPr>
              <a:t>Example Project Metrics (1 of 2)</a:t>
            </a:r>
          </a:p>
        </p:txBody>
      </p:sp>
      <p:sp>
        <p:nvSpPr>
          <p:cNvPr id="4" name="Content Placeholder 3"/>
          <p:cNvSpPr>
            <a:spLocks noGrp="1"/>
          </p:cNvSpPr>
          <p:nvPr>
            <p:ph sz="half" idx="1"/>
          </p:nvPr>
        </p:nvSpPr>
        <p:spPr>
          <a:xfrm>
            <a:off x="609600" y="1600206"/>
            <a:ext cx="7211209" cy="1371600"/>
          </a:xfrm>
        </p:spPr>
        <p:txBody>
          <a:bodyPr>
            <a:normAutofit fontScale="92500"/>
          </a:bodyPr>
          <a:lstStyle/>
          <a:p>
            <a:r>
              <a:rPr lang="en-US" b="1" dirty="0" err="1">
                <a:solidFill>
                  <a:srgbClr val="FF9300"/>
                </a:solidFill>
              </a:rPr>
              <a:t>Cycletime</a:t>
            </a:r>
            <a:r>
              <a:rPr lang="en-US" dirty="0">
                <a:solidFill>
                  <a:srgbClr val="FF9300"/>
                </a:solidFill>
              </a:rPr>
              <a:t> </a:t>
            </a:r>
            <a:r>
              <a:rPr lang="en-US" dirty="0"/>
              <a:t>measures the average amount of time it takes to complete a cycle.   Defining a ‘cycle’ is up to the team – it can be a single phase or the entire project.</a:t>
            </a:r>
          </a:p>
        </p:txBody>
      </p:sp>
      <p:sp>
        <p:nvSpPr>
          <p:cNvPr id="5" name="Content Placeholder 4"/>
          <p:cNvSpPr>
            <a:spLocks noGrp="1"/>
          </p:cNvSpPr>
          <p:nvPr>
            <p:ph sz="half" idx="2"/>
          </p:nvPr>
        </p:nvSpPr>
        <p:spPr>
          <a:xfrm>
            <a:off x="4044874" y="3225951"/>
            <a:ext cx="7537525" cy="1371600"/>
          </a:xfrm>
        </p:spPr>
        <p:txBody>
          <a:bodyPr>
            <a:normAutofit fontScale="92500"/>
          </a:bodyPr>
          <a:lstStyle/>
          <a:p>
            <a:r>
              <a:rPr lang="en-US" b="1" dirty="0">
                <a:solidFill>
                  <a:srgbClr val="E80C96"/>
                </a:solidFill>
              </a:rPr>
              <a:t>Schedule or Cost Variance</a:t>
            </a:r>
            <a:r>
              <a:rPr lang="en-US" dirty="0">
                <a:solidFill>
                  <a:srgbClr val="E80C96"/>
                </a:solidFill>
              </a:rPr>
              <a:t> </a:t>
            </a:r>
            <a:r>
              <a:rPr lang="en-US" dirty="0"/>
              <a:t>demonstrates how far the expected value (baseline) is from the actual value.  Related to a project’s </a:t>
            </a:r>
            <a:r>
              <a:rPr lang="en-US" i="1" dirty="0"/>
              <a:t>Earned Value.</a:t>
            </a:r>
          </a:p>
        </p:txBody>
      </p:sp>
      <p:sp>
        <p:nvSpPr>
          <p:cNvPr id="6" name="Content Placeholder 3"/>
          <p:cNvSpPr txBox="1">
            <a:spLocks/>
          </p:cNvSpPr>
          <p:nvPr/>
        </p:nvSpPr>
        <p:spPr>
          <a:xfrm>
            <a:off x="609600" y="4805443"/>
            <a:ext cx="8760311" cy="1335292"/>
          </a:xfrm>
          <a:prstGeom prst="rect">
            <a:avLst/>
          </a:prstGeom>
        </p:spPr>
        <p:txBody>
          <a:bodyPr vert="horz" lIns="91440" tIns="45720" rIns="91440" bIns="45720" rtlCol="0">
            <a:normAutofit fontScale="92500"/>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r>
              <a:rPr lang="en-US" b="1" dirty="0">
                <a:solidFill>
                  <a:srgbClr val="00B3C9"/>
                </a:solidFill>
              </a:rPr>
              <a:t>Resource Utilization </a:t>
            </a:r>
            <a:r>
              <a:rPr lang="en-US" dirty="0"/>
              <a:t>tracks how effectively of the team’s available work hours are being utilized.  A percentage significantly below 100% may indicate wasted time, and over 100% could lead to burn-out.  Similar metrics exist for other (non-human) resources.</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0287" y="1600206"/>
            <a:ext cx="3177515" cy="864162"/>
          </a:xfrm>
          <a:prstGeom prst="rect">
            <a:avLst/>
          </a:prstGeom>
        </p:spPr>
      </p:pic>
      <p:sp>
        <p:nvSpPr>
          <p:cNvPr id="10" name="TextBox 9"/>
          <p:cNvSpPr txBox="1"/>
          <p:nvPr/>
        </p:nvSpPr>
        <p:spPr>
          <a:xfrm>
            <a:off x="118534" y="6541886"/>
            <a:ext cx="11997266" cy="261610"/>
          </a:xfrm>
          <a:prstGeom prst="rect">
            <a:avLst/>
          </a:prstGeom>
          <a:noFill/>
        </p:spPr>
        <p:txBody>
          <a:bodyPr wrap="square" rtlCol="0">
            <a:spAutoFit/>
          </a:bodyPr>
          <a:lstStyle/>
          <a:p>
            <a:pPr algn="r"/>
            <a:r>
              <a:rPr lang="en-US" sz="1100" dirty="0"/>
              <a:t>Diagrams: Malachowsky, Samuel. Project Team Leadership and Communication. </a:t>
            </a:r>
            <a:r>
              <a:rPr lang="en-US" sz="1100" dirty="0" err="1"/>
              <a:t>Lintwood</a:t>
            </a:r>
            <a:r>
              <a:rPr lang="en-US" sz="1100" dirty="0"/>
              <a:t> Press. 2018. p. 166.</a:t>
            </a: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9600" y="3225951"/>
            <a:ext cx="3177515" cy="913870"/>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713040" y="4597551"/>
            <a:ext cx="1614762" cy="1614762"/>
          </a:xfrm>
          <a:prstGeom prst="rect">
            <a:avLst/>
          </a:prstGeom>
        </p:spPr>
      </p:pic>
      <p:sp>
        <p:nvSpPr>
          <p:cNvPr id="13" name="Rounded Rectangle 12">
            <a:extLst>
              <a:ext uri="{FF2B5EF4-FFF2-40B4-BE49-F238E27FC236}">
                <a16:creationId xmlns:a16="http://schemas.microsoft.com/office/drawing/2014/main" id="{89A08465-C9AF-0E40-845A-176A24E7BFC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4" name="عنصر نائب للمحتوى 6">
            <a:extLst>
              <a:ext uri="{FF2B5EF4-FFF2-40B4-BE49-F238E27FC236}">
                <a16:creationId xmlns:a16="http://schemas.microsoft.com/office/drawing/2014/main" id="{80FFEC28-63E7-2942-AE64-3F649D6A3ED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29440229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83023" y="4387512"/>
            <a:ext cx="1614762" cy="1611041"/>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10050" y="1595458"/>
            <a:ext cx="3506993" cy="1339387"/>
          </a:xfrm>
          <a:prstGeom prst="rect">
            <a:avLst/>
          </a:prstGeom>
        </p:spPr>
      </p:pic>
      <p:sp>
        <p:nvSpPr>
          <p:cNvPr id="3" name="Title 2"/>
          <p:cNvSpPr>
            <a:spLocks noGrp="1"/>
          </p:cNvSpPr>
          <p:nvPr>
            <p:ph type="title"/>
          </p:nvPr>
        </p:nvSpPr>
        <p:spPr/>
        <p:txBody>
          <a:bodyPr>
            <a:normAutofit/>
          </a:bodyPr>
          <a:lstStyle/>
          <a:p>
            <a:r>
              <a:rPr lang="en-US" sz="3600" b="1" dirty="0">
                <a:solidFill>
                  <a:srgbClr val="E80C96"/>
                </a:solidFill>
              </a:rPr>
              <a:t>Example Project Metrics (2 of 2)</a:t>
            </a:r>
          </a:p>
        </p:txBody>
      </p:sp>
      <p:sp>
        <p:nvSpPr>
          <p:cNvPr id="4" name="Content Placeholder 3"/>
          <p:cNvSpPr>
            <a:spLocks noGrp="1"/>
          </p:cNvSpPr>
          <p:nvPr>
            <p:ph sz="half" idx="1"/>
          </p:nvPr>
        </p:nvSpPr>
        <p:spPr>
          <a:xfrm>
            <a:off x="609601" y="1600206"/>
            <a:ext cx="7060602" cy="1371600"/>
          </a:xfrm>
        </p:spPr>
        <p:txBody>
          <a:bodyPr>
            <a:normAutofit fontScale="92500" lnSpcReduction="10000"/>
          </a:bodyPr>
          <a:lstStyle/>
          <a:p>
            <a:r>
              <a:rPr lang="en-US" b="1" dirty="0">
                <a:solidFill>
                  <a:srgbClr val="00B3C9"/>
                </a:solidFill>
              </a:rPr>
              <a:t>Requirements/Specifications Volatility </a:t>
            </a:r>
            <a:r>
              <a:rPr lang="en-US" dirty="0"/>
              <a:t>measures the number of changes to requirements/specifications as the project proceeds.  These changes often have significant impacts on the productivity of the team.</a:t>
            </a:r>
          </a:p>
        </p:txBody>
      </p:sp>
      <p:sp>
        <p:nvSpPr>
          <p:cNvPr id="5" name="Content Placeholder 4"/>
          <p:cNvSpPr>
            <a:spLocks noGrp="1"/>
          </p:cNvSpPr>
          <p:nvPr>
            <p:ph sz="half" idx="2"/>
          </p:nvPr>
        </p:nvSpPr>
        <p:spPr>
          <a:xfrm>
            <a:off x="5905948" y="3225951"/>
            <a:ext cx="5676451" cy="1371600"/>
          </a:xfrm>
        </p:spPr>
        <p:txBody>
          <a:bodyPr>
            <a:normAutofit fontScale="92500" lnSpcReduction="10000"/>
          </a:bodyPr>
          <a:lstStyle/>
          <a:p>
            <a:r>
              <a:rPr lang="en-US" b="1" dirty="0">
                <a:solidFill>
                  <a:srgbClr val="E80C96"/>
                </a:solidFill>
              </a:rPr>
              <a:t>Total Risk Exposure</a:t>
            </a:r>
            <a:r>
              <a:rPr lang="en-US" dirty="0">
                <a:solidFill>
                  <a:srgbClr val="E80C96"/>
                </a:solidFill>
              </a:rPr>
              <a:t> </a:t>
            </a:r>
            <a:r>
              <a:rPr lang="en-US" dirty="0"/>
              <a:t>is the sum of a project’s individual risk exposures.  The result is the expected total impact to resources or schedule.</a:t>
            </a:r>
            <a:endParaRPr lang="en-US" i="1" dirty="0"/>
          </a:p>
        </p:txBody>
      </p:sp>
      <p:sp>
        <p:nvSpPr>
          <p:cNvPr id="6" name="Content Placeholder 3"/>
          <p:cNvSpPr txBox="1">
            <a:spLocks/>
          </p:cNvSpPr>
          <p:nvPr/>
        </p:nvSpPr>
        <p:spPr>
          <a:xfrm>
            <a:off x="609600" y="4805443"/>
            <a:ext cx="8760311" cy="1335292"/>
          </a:xfrm>
          <a:prstGeom prst="rect">
            <a:avLst/>
          </a:prstGeom>
        </p:spPr>
        <p:txBody>
          <a:bodyPr vert="horz" lIns="91440" tIns="45720" rIns="91440" bIns="45720" rtlCol="0">
            <a:normAutofit lnSpcReduction="10000"/>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r>
              <a:rPr lang="en-US" b="1" dirty="0">
                <a:solidFill>
                  <a:srgbClr val="FF9300"/>
                </a:solidFill>
              </a:rPr>
              <a:t>Customer Satisfaction</a:t>
            </a:r>
            <a:r>
              <a:rPr lang="en-US" dirty="0">
                <a:solidFill>
                  <a:srgbClr val="FF9300"/>
                </a:solidFill>
              </a:rPr>
              <a:t> </a:t>
            </a:r>
            <a:r>
              <a:rPr lang="en-US" dirty="0"/>
              <a:t>is an important metric to many organizations.  Measured in various ways (surveys, etc.).  Understanding why customer satisfaction is where it is represents a much more difficult task.</a:t>
            </a:r>
          </a:p>
        </p:txBody>
      </p:sp>
      <p:sp>
        <p:nvSpPr>
          <p:cNvPr id="10" name="TextBox 9"/>
          <p:cNvSpPr txBox="1"/>
          <p:nvPr/>
        </p:nvSpPr>
        <p:spPr>
          <a:xfrm>
            <a:off x="118534" y="6541886"/>
            <a:ext cx="11997266" cy="261610"/>
          </a:xfrm>
          <a:prstGeom prst="rect">
            <a:avLst/>
          </a:prstGeom>
          <a:noFill/>
        </p:spPr>
        <p:txBody>
          <a:bodyPr wrap="square" rtlCol="0">
            <a:spAutoFit/>
          </a:bodyPr>
          <a:lstStyle/>
          <a:p>
            <a:pPr algn="r"/>
            <a:r>
              <a:rPr lang="en-US" sz="1100" dirty="0"/>
              <a:t>Diagrams: Malachowsky, Samuel. Project Team Leadership and Communication. </a:t>
            </a:r>
            <a:r>
              <a:rPr lang="en-US" sz="1100" dirty="0" err="1"/>
              <a:t>Lintwood</a:t>
            </a:r>
            <a:r>
              <a:rPr lang="en-US" sz="1100" dirty="0"/>
              <a:t> Press. 2018. p. 166-167.</a:t>
            </a:r>
          </a:p>
        </p:txBody>
      </p:sp>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9600" y="3225951"/>
            <a:ext cx="5083236" cy="754378"/>
          </a:xfrm>
          <a:prstGeom prst="rect">
            <a:avLst/>
          </a:prstGeom>
        </p:spPr>
      </p:pic>
      <p:sp>
        <p:nvSpPr>
          <p:cNvPr id="11" name="Rounded Rectangle 10">
            <a:extLst>
              <a:ext uri="{FF2B5EF4-FFF2-40B4-BE49-F238E27FC236}">
                <a16:creationId xmlns:a16="http://schemas.microsoft.com/office/drawing/2014/main" id="{3EF9D476-5E26-8C4C-83C1-170A1C24D15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2" name="عنصر نائب للمحتوى 6">
            <a:extLst>
              <a:ext uri="{FF2B5EF4-FFF2-40B4-BE49-F238E27FC236}">
                <a16:creationId xmlns:a16="http://schemas.microsoft.com/office/drawing/2014/main" id="{101EE26A-7873-9B4F-AFA6-B7107A33A63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14711741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solidFill>
                  <a:srgbClr val="E80C96"/>
                </a:solidFill>
              </a:rPr>
              <a:t>Example Project Reports (1 of 3)</a:t>
            </a:r>
          </a:p>
        </p:txBody>
      </p:sp>
      <p:sp>
        <p:nvSpPr>
          <p:cNvPr id="3" name="Content Placeholder 2"/>
          <p:cNvSpPr>
            <a:spLocks noGrp="1"/>
          </p:cNvSpPr>
          <p:nvPr>
            <p:ph sz="half" idx="1"/>
          </p:nvPr>
        </p:nvSpPr>
        <p:spPr>
          <a:xfrm>
            <a:off x="609600" y="1600206"/>
            <a:ext cx="3661186" cy="2595276"/>
          </a:xfrm>
        </p:spPr>
        <p:txBody>
          <a:bodyPr>
            <a:normAutofit fontScale="85000" lnSpcReduction="10000"/>
          </a:bodyPr>
          <a:lstStyle/>
          <a:p>
            <a:r>
              <a:rPr lang="en-US" b="1" dirty="0">
                <a:solidFill>
                  <a:srgbClr val="FF9300"/>
                </a:solidFill>
              </a:rPr>
              <a:t>Status Reports </a:t>
            </a:r>
            <a:r>
              <a:rPr lang="en-US" dirty="0"/>
              <a:t>indicate the overall condition of a project.</a:t>
            </a:r>
          </a:p>
          <a:p>
            <a:pPr lvl="1"/>
            <a:r>
              <a:rPr lang="en-US" dirty="0"/>
              <a:t>Overall health</a:t>
            </a:r>
          </a:p>
          <a:p>
            <a:pPr lvl="1"/>
            <a:r>
              <a:rPr lang="en-US" dirty="0"/>
              <a:t>Schedule/budget status</a:t>
            </a:r>
          </a:p>
          <a:p>
            <a:pPr lvl="1"/>
            <a:r>
              <a:rPr lang="en-US" dirty="0"/>
              <a:t>Issues/risks</a:t>
            </a:r>
          </a:p>
          <a:p>
            <a:r>
              <a:rPr lang="en-US" dirty="0"/>
              <a:t>Almost any relevant metric can be included</a:t>
            </a:r>
          </a:p>
          <a:p>
            <a:pPr marL="0" indent="0">
              <a:buNone/>
            </a:pPr>
            <a:endParaRPr lang="en-US" i="1" dirty="0"/>
          </a:p>
        </p:txBody>
      </p:sp>
      <p:sp>
        <p:nvSpPr>
          <p:cNvPr id="4" name="Content Placeholder 3"/>
          <p:cNvSpPr>
            <a:spLocks noGrp="1"/>
          </p:cNvSpPr>
          <p:nvPr>
            <p:ph sz="half" idx="2"/>
          </p:nvPr>
        </p:nvSpPr>
        <p:spPr>
          <a:xfrm>
            <a:off x="6197600" y="1600206"/>
            <a:ext cx="3428177" cy="2318651"/>
          </a:xfrm>
        </p:spPr>
        <p:txBody>
          <a:bodyPr>
            <a:normAutofit fontScale="85000" lnSpcReduction="10000"/>
          </a:bodyPr>
          <a:lstStyle/>
          <a:p>
            <a:r>
              <a:rPr lang="en-US" b="1" dirty="0">
                <a:solidFill>
                  <a:srgbClr val="E80C96"/>
                </a:solidFill>
              </a:rPr>
              <a:t>Trend/Forecasting Reports </a:t>
            </a:r>
            <a:r>
              <a:rPr lang="en-US" dirty="0"/>
              <a:t>extrapolate important project data, giving insight into important factors of the project.</a:t>
            </a:r>
          </a:p>
          <a:p>
            <a:pPr lvl="1"/>
            <a:r>
              <a:rPr lang="en-US" dirty="0"/>
              <a:t>Is performance improving or deteriorating? </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90136" y="1600206"/>
            <a:ext cx="1604263" cy="2081605"/>
          </a:xfrm>
          <a:prstGeom prst="rect">
            <a:avLst/>
          </a:prstGeom>
        </p:spPr>
      </p:pic>
      <p:graphicFrame>
        <p:nvGraphicFramePr>
          <p:cNvPr id="6" name="Table 5"/>
          <p:cNvGraphicFramePr>
            <a:graphicFrameLocks noGrp="1"/>
          </p:cNvGraphicFramePr>
          <p:nvPr/>
        </p:nvGraphicFramePr>
        <p:xfrm>
          <a:off x="805629" y="4333921"/>
          <a:ext cx="1797722" cy="1840263"/>
        </p:xfrm>
        <a:graphic>
          <a:graphicData uri="http://schemas.openxmlformats.org/drawingml/2006/table">
            <a:tbl>
              <a:tblPr firstRow="1" bandRow="1">
                <a:tableStyleId>{5C22544A-7EE6-4342-B048-85BDC9FD1C3A}</a:tableStyleId>
              </a:tblPr>
              <a:tblGrid>
                <a:gridCol w="898861">
                  <a:extLst>
                    <a:ext uri="{9D8B030D-6E8A-4147-A177-3AD203B41FA5}">
                      <a16:colId xmlns:a16="http://schemas.microsoft.com/office/drawing/2014/main" val="20000"/>
                    </a:ext>
                  </a:extLst>
                </a:gridCol>
                <a:gridCol w="898861">
                  <a:extLst>
                    <a:ext uri="{9D8B030D-6E8A-4147-A177-3AD203B41FA5}">
                      <a16:colId xmlns:a16="http://schemas.microsoft.com/office/drawing/2014/main" val="20001"/>
                    </a:ext>
                  </a:extLst>
                </a:gridCol>
              </a:tblGrid>
              <a:tr h="834423">
                <a:tc>
                  <a:txBody>
                    <a:bodyPr/>
                    <a:lstStyle/>
                    <a:p>
                      <a:pPr algn="ctr"/>
                      <a:r>
                        <a:rPr lang="en-US" sz="1200" b="0" dirty="0">
                          <a:solidFill>
                            <a:schemeClr val="tx1"/>
                          </a:solidFill>
                        </a:rPr>
                        <a:t>Completed</a:t>
                      </a:r>
                    </a:p>
                    <a:p>
                      <a:pPr algn="ctr"/>
                      <a:r>
                        <a:rPr lang="en-US" sz="1200" b="0" dirty="0">
                          <a:solidFill>
                            <a:schemeClr val="tx1"/>
                          </a:solidFill>
                        </a:rPr>
                        <a:t>Since</a:t>
                      </a:r>
                      <a:r>
                        <a:rPr lang="en-US" sz="1200" b="0" baseline="0" dirty="0">
                          <a:solidFill>
                            <a:schemeClr val="tx1"/>
                          </a:solidFill>
                        </a:rPr>
                        <a:t> Last Report</a:t>
                      </a:r>
                      <a:endParaRPr lang="en-US" sz="12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200" b="0" dirty="0">
                          <a:solidFill>
                            <a:schemeClr val="tx1"/>
                          </a:solidFill>
                        </a:rPr>
                        <a:t>Plans For</a:t>
                      </a:r>
                      <a:r>
                        <a:rPr lang="en-US" sz="1200" b="0" baseline="0" dirty="0">
                          <a:solidFill>
                            <a:schemeClr val="tx1"/>
                          </a:solidFill>
                        </a:rPr>
                        <a:t> Current Period</a:t>
                      </a:r>
                      <a:endParaRPr lang="en-US" sz="12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834423">
                <a:tc>
                  <a:txBody>
                    <a:bodyPr/>
                    <a:lstStyle/>
                    <a:p>
                      <a:pPr algn="ctr"/>
                      <a:r>
                        <a:rPr lang="en-US" sz="1200" b="0" dirty="0">
                          <a:solidFill>
                            <a:schemeClr val="tx1"/>
                          </a:solidFill>
                        </a:rPr>
                        <a:t>Risks &amp; Issues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200" b="0" dirty="0">
                          <a:solidFill>
                            <a:schemeClr val="tx1"/>
                          </a:solidFill>
                        </a:rPr>
                        <a:t>Needs</a:t>
                      </a:r>
                      <a:r>
                        <a:rPr lang="en-US" sz="1200" b="0" baseline="0" dirty="0">
                          <a:solidFill>
                            <a:schemeClr val="tx1"/>
                          </a:solidFill>
                        </a:rPr>
                        <a:t> &amp; </a:t>
                      </a:r>
                      <a:r>
                        <a:rPr lang="en-US" sz="1200" b="0" dirty="0">
                          <a:solidFill>
                            <a:schemeClr val="tx1"/>
                          </a:solidFill>
                        </a:rPr>
                        <a:t>Discussion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
        <p:nvSpPr>
          <p:cNvPr id="8" name="TextBox 7"/>
          <p:cNvSpPr txBox="1"/>
          <p:nvPr/>
        </p:nvSpPr>
        <p:spPr>
          <a:xfrm>
            <a:off x="118534" y="6541886"/>
            <a:ext cx="11997266" cy="261610"/>
          </a:xfrm>
          <a:prstGeom prst="rect">
            <a:avLst/>
          </a:prstGeom>
          <a:noFill/>
        </p:spPr>
        <p:txBody>
          <a:bodyPr wrap="square" rtlCol="0">
            <a:spAutoFit/>
          </a:bodyPr>
          <a:lstStyle/>
          <a:p>
            <a:pPr algn="r"/>
            <a:r>
              <a:rPr lang="en-US" sz="1100" dirty="0"/>
              <a:t>Diagrams: Malachowsky, Samuel. Project Team Leadership and Communication. </a:t>
            </a:r>
            <a:r>
              <a:rPr lang="en-US" sz="1100" dirty="0" err="1"/>
              <a:t>Lintwood</a:t>
            </a:r>
            <a:r>
              <a:rPr lang="en-US" sz="1100" dirty="0"/>
              <a:t> Press. 2018. p. 167-168.</a:t>
            </a:r>
          </a:p>
        </p:txBody>
      </p:sp>
      <p:sp>
        <p:nvSpPr>
          <p:cNvPr id="9" name="Content Placeholder 2"/>
          <p:cNvSpPr txBox="1">
            <a:spLocks/>
          </p:cNvSpPr>
          <p:nvPr/>
        </p:nvSpPr>
        <p:spPr>
          <a:xfrm>
            <a:off x="2806550" y="4077415"/>
            <a:ext cx="3187849" cy="2048754"/>
          </a:xfrm>
          <a:prstGeom prst="rect">
            <a:avLst/>
          </a:prstGeom>
        </p:spPr>
        <p:txBody>
          <a:bodyPr vert="horz" lIns="91440" tIns="45720" rIns="91440" bIns="45720" rtlCol="0">
            <a:normAutofit/>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r>
              <a:rPr lang="en-US" b="1" dirty="0">
                <a:solidFill>
                  <a:srgbClr val="00B3C9"/>
                </a:solidFill>
              </a:rPr>
              <a:t>Quad Charts </a:t>
            </a:r>
            <a:r>
              <a:rPr lang="en-US" dirty="0"/>
              <a:t>are a useful example of a status report</a:t>
            </a:r>
          </a:p>
          <a:p>
            <a:pPr lvl="1"/>
            <a:r>
              <a:rPr lang="en-US" i="1" dirty="0"/>
              <a:t>Limited to one side of one page or one presentation slide</a:t>
            </a:r>
          </a:p>
        </p:txBody>
      </p:sp>
      <p:pic>
        <p:nvPicPr>
          <p:cNvPr id="1026" name="Picture 2" descr="C:\Users\sam\Dropbox\Books\Project Team Leadership and Communication\curriculum\images\ReportTrend.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625777" y="1600205"/>
            <a:ext cx="1604263" cy="2081605"/>
          </a:xfrm>
          <a:prstGeom prst="rect">
            <a:avLst/>
          </a:prstGeom>
          <a:noFill/>
          <a:extLst>
            <a:ext uri="{909E8E84-426E-40DD-AFC4-6F175D3DCCD1}">
              <a14:hiddenFill xmlns:a14="http://schemas.microsoft.com/office/drawing/2010/main">
                <a:solidFill>
                  <a:srgbClr val="FFFFFF"/>
                </a:solidFill>
              </a14:hiddenFill>
            </a:ext>
          </a:extLst>
        </p:spPr>
      </p:pic>
      <p:sp>
        <p:nvSpPr>
          <p:cNvPr id="10" name="Content Placeholder 3"/>
          <p:cNvSpPr txBox="1">
            <a:spLocks/>
          </p:cNvSpPr>
          <p:nvPr/>
        </p:nvSpPr>
        <p:spPr>
          <a:xfrm>
            <a:off x="6193147" y="3821336"/>
            <a:ext cx="5519882" cy="2593978"/>
          </a:xfrm>
          <a:prstGeom prst="rect">
            <a:avLst/>
          </a:prstGeom>
        </p:spPr>
        <p:txBody>
          <a:bodyPr vert="horz" lIns="91440" tIns="45720" rIns="91440" bIns="45720" rtlCol="0">
            <a:normAutofit lnSpcReduction="10000"/>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pPr lvl="1"/>
            <a:r>
              <a:rPr lang="en-US" dirty="0"/>
              <a:t>Will the data and its forecast factor into important decisions?</a:t>
            </a:r>
          </a:p>
          <a:p>
            <a:r>
              <a:rPr lang="en-US" sz="1900" dirty="0"/>
              <a:t>Sources, justifications, and expected ranges help make the report more relevant/readable</a:t>
            </a:r>
          </a:p>
          <a:p>
            <a:r>
              <a:rPr lang="en-US" sz="1900" dirty="0"/>
              <a:t>Automatically generated reports can be extremely useful here</a:t>
            </a:r>
          </a:p>
          <a:p>
            <a:r>
              <a:rPr lang="en-US" sz="1900" dirty="0"/>
              <a:t>Data/Metrics: </a:t>
            </a:r>
            <a:r>
              <a:rPr lang="en-US" sz="1900" dirty="0" err="1"/>
              <a:t>Cycletime</a:t>
            </a:r>
            <a:r>
              <a:rPr lang="en-US" sz="1900" dirty="0"/>
              <a:t>, Schedule, Cost, etc.</a:t>
            </a:r>
          </a:p>
        </p:txBody>
      </p:sp>
      <p:sp>
        <p:nvSpPr>
          <p:cNvPr id="11" name="Rounded Rectangle 10">
            <a:extLst>
              <a:ext uri="{FF2B5EF4-FFF2-40B4-BE49-F238E27FC236}">
                <a16:creationId xmlns:a16="http://schemas.microsoft.com/office/drawing/2014/main" id="{F2AED9EA-8E40-0941-BDB4-963A6FB3548D}"/>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2" name="عنصر نائب للمحتوى 6">
            <a:extLst>
              <a:ext uri="{FF2B5EF4-FFF2-40B4-BE49-F238E27FC236}">
                <a16:creationId xmlns:a16="http://schemas.microsoft.com/office/drawing/2014/main" id="{75622C43-5BF7-9D43-89C2-273DE5B27EE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97553887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sam\Dropbox\Books\Project Team Leadership and Communication\curriculum\images\ReportEarnedValue.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25778" y="1600206"/>
            <a:ext cx="1604264" cy="2081606"/>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Users\sam\Dropbox\Books\Project Team Leadership and Communication\curriculum\images\ReportVariance.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6951" y="1600205"/>
            <a:ext cx="1604263" cy="208160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US" sz="3600" b="1" dirty="0">
                <a:solidFill>
                  <a:srgbClr val="E80C96"/>
                </a:solidFill>
              </a:rPr>
              <a:t>Example Project Reports (2 of 3)</a:t>
            </a:r>
          </a:p>
        </p:txBody>
      </p:sp>
      <p:sp>
        <p:nvSpPr>
          <p:cNvPr id="3" name="Content Placeholder 2"/>
          <p:cNvSpPr>
            <a:spLocks noGrp="1"/>
          </p:cNvSpPr>
          <p:nvPr>
            <p:ph sz="half" idx="1"/>
          </p:nvPr>
        </p:nvSpPr>
        <p:spPr>
          <a:xfrm>
            <a:off x="609600" y="1600206"/>
            <a:ext cx="3661186" cy="2595276"/>
          </a:xfrm>
        </p:spPr>
        <p:txBody>
          <a:bodyPr>
            <a:normAutofit fontScale="85000" lnSpcReduction="10000"/>
          </a:bodyPr>
          <a:lstStyle/>
          <a:p>
            <a:r>
              <a:rPr lang="en-US" b="1" dirty="0">
                <a:solidFill>
                  <a:srgbClr val="00B3C9"/>
                </a:solidFill>
              </a:rPr>
              <a:t>Variance Reports </a:t>
            </a:r>
            <a:r>
              <a:rPr lang="en-US" dirty="0"/>
              <a:t>measure how actual results compare to the expected value, or “baseline.”</a:t>
            </a:r>
          </a:p>
          <a:p>
            <a:r>
              <a:rPr lang="en-US" dirty="0"/>
              <a:t>Both overspending and “</a:t>
            </a:r>
            <a:r>
              <a:rPr lang="en-US" dirty="0" err="1"/>
              <a:t>underspeinding</a:t>
            </a:r>
            <a:r>
              <a:rPr lang="en-US" dirty="0"/>
              <a:t>” time or resources can represent a problem</a:t>
            </a:r>
          </a:p>
          <a:p>
            <a:pPr marL="0" indent="0">
              <a:buNone/>
            </a:pPr>
            <a:endParaRPr lang="en-US" i="1" dirty="0"/>
          </a:p>
        </p:txBody>
      </p:sp>
      <p:sp>
        <p:nvSpPr>
          <p:cNvPr id="4" name="Content Placeholder 3"/>
          <p:cNvSpPr>
            <a:spLocks noGrp="1"/>
          </p:cNvSpPr>
          <p:nvPr>
            <p:ph sz="half" idx="2"/>
          </p:nvPr>
        </p:nvSpPr>
        <p:spPr>
          <a:xfrm>
            <a:off x="6197600" y="1600206"/>
            <a:ext cx="3428177" cy="2592232"/>
          </a:xfrm>
        </p:spPr>
        <p:txBody>
          <a:bodyPr>
            <a:normAutofit fontScale="85000" lnSpcReduction="10000"/>
          </a:bodyPr>
          <a:lstStyle/>
          <a:p>
            <a:r>
              <a:rPr lang="en-US" b="1" dirty="0">
                <a:solidFill>
                  <a:srgbClr val="FF9300"/>
                </a:solidFill>
              </a:rPr>
              <a:t>Earned Value Reports </a:t>
            </a:r>
            <a:r>
              <a:rPr lang="en-US" dirty="0"/>
              <a:t>are similar to Trend/Fore-casting and Variance Reports, but follow a specific method.</a:t>
            </a:r>
          </a:p>
          <a:p>
            <a:pPr lvl="1"/>
            <a:r>
              <a:rPr lang="en-US" dirty="0"/>
              <a:t>Actual, or “Earned Value” are plotted against expected value.</a:t>
            </a:r>
          </a:p>
        </p:txBody>
      </p:sp>
      <p:sp>
        <p:nvSpPr>
          <p:cNvPr id="8" name="TextBox 7"/>
          <p:cNvSpPr txBox="1"/>
          <p:nvPr/>
        </p:nvSpPr>
        <p:spPr>
          <a:xfrm>
            <a:off x="118534" y="6541886"/>
            <a:ext cx="11997266" cy="261610"/>
          </a:xfrm>
          <a:prstGeom prst="rect">
            <a:avLst/>
          </a:prstGeom>
          <a:noFill/>
        </p:spPr>
        <p:txBody>
          <a:bodyPr wrap="square" rtlCol="0">
            <a:spAutoFit/>
          </a:bodyPr>
          <a:lstStyle/>
          <a:p>
            <a:pPr algn="r"/>
            <a:r>
              <a:rPr lang="en-US" sz="1100" dirty="0"/>
              <a:t>Diagrams: Malachowsky, Samuel. Project Team Leadership and Communication. </a:t>
            </a:r>
            <a:r>
              <a:rPr lang="en-US" sz="1100" dirty="0" err="1"/>
              <a:t>Lintwood</a:t>
            </a:r>
            <a:r>
              <a:rPr lang="en-US" sz="1100" dirty="0"/>
              <a:t> Press. 2018. p. 169.</a:t>
            </a:r>
          </a:p>
        </p:txBody>
      </p:sp>
      <p:sp>
        <p:nvSpPr>
          <p:cNvPr id="10" name="Content Placeholder 3"/>
          <p:cNvSpPr txBox="1">
            <a:spLocks/>
          </p:cNvSpPr>
          <p:nvPr/>
        </p:nvSpPr>
        <p:spPr>
          <a:xfrm>
            <a:off x="6193147" y="3821336"/>
            <a:ext cx="5519882" cy="2593978"/>
          </a:xfrm>
          <a:prstGeom prst="rect">
            <a:avLst/>
          </a:prstGeom>
        </p:spPr>
        <p:txBody>
          <a:bodyPr vert="horz" lIns="91440" tIns="45720" rIns="91440" bIns="45720" rtlCol="0">
            <a:normAutofit/>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pPr lvl="1"/>
            <a:r>
              <a:rPr lang="en-US" dirty="0"/>
              <a:t>In an “ideal” project, both graphed lines would match perfectly.  A gap indicates variance</a:t>
            </a:r>
          </a:p>
          <a:p>
            <a:r>
              <a:rPr lang="en-US" dirty="0"/>
              <a:t>Some project management software automatically generates this report</a:t>
            </a:r>
          </a:p>
          <a:p>
            <a:r>
              <a:rPr lang="en-US" dirty="0"/>
              <a:t>Data/Metrics: Earned Value, Planned Value</a:t>
            </a:r>
          </a:p>
        </p:txBody>
      </p:sp>
      <p:sp>
        <p:nvSpPr>
          <p:cNvPr id="11" name="Content Placeholder 3"/>
          <p:cNvSpPr txBox="1">
            <a:spLocks/>
          </p:cNvSpPr>
          <p:nvPr/>
        </p:nvSpPr>
        <p:spPr>
          <a:xfrm>
            <a:off x="609600" y="4037162"/>
            <a:ext cx="5519882" cy="2378152"/>
          </a:xfrm>
          <a:prstGeom prst="rect">
            <a:avLst/>
          </a:prstGeom>
        </p:spPr>
        <p:txBody>
          <a:bodyPr vert="horz" lIns="91440" tIns="45720" rIns="91440" bIns="45720" rtlCol="0">
            <a:normAutofit lnSpcReduction="10000"/>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r>
              <a:rPr lang="en-US" sz="1800" dirty="0"/>
              <a:t>The expected values may not always be constant/linear.  Projects often plan to work and spend resources at varying rates</a:t>
            </a:r>
          </a:p>
          <a:p>
            <a:r>
              <a:rPr lang="en-US" sz="1800" dirty="0"/>
              <a:t>Often, more data is included to provide clarity</a:t>
            </a:r>
          </a:p>
          <a:p>
            <a:r>
              <a:rPr lang="en-US" sz="1800" dirty="0"/>
              <a:t>Data/Metrics: Schedule Variance, Cost Variance, analysis/clarification where needed</a:t>
            </a:r>
          </a:p>
        </p:txBody>
      </p:sp>
      <p:sp>
        <p:nvSpPr>
          <p:cNvPr id="12" name="Rounded Rectangle 11">
            <a:extLst>
              <a:ext uri="{FF2B5EF4-FFF2-40B4-BE49-F238E27FC236}">
                <a16:creationId xmlns:a16="http://schemas.microsoft.com/office/drawing/2014/main" id="{3153F865-DB19-004B-B45F-2B9E25ADD84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3" name="عنصر نائب للمحتوى 6">
            <a:extLst>
              <a:ext uri="{FF2B5EF4-FFF2-40B4-BE49-F238E27FC236}">
                <a16:creationId xmlns:a16="http://schemas.microsoft.com/office/drawing/2014/main" id="{EDD55FEF-F2EB-A54B-A443-AC1BE2CC148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50993994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609600" y="1600206"/>
            <a:ext cx="7456488" cy="4525963"/>
          </a:xfrm>
        </p:spPr>
        <p:txBody>
          <a:bodyPr>
            <a:normAutofit fontScale="92500" lnSpcReduction="10000"/>
          </a:bodyPr>
          <a:lstStyle/>
          <a:p>
            <a:r>
              <a:rPr lang="en-US" b="1" dirty="0">
                <a:solidFill>
                  <a:srgbClr val="FF9300"/>
                </a:solidFill>
              </a:rPr>
              <a:t>Lessons Learned Reports </a:t>
            </a:r>
            <a:r>
              <a:rPr lang="en-US" dirty="0"/>
              <a:t>present an opportunity for the project team to review, document, learn from, and communicate what went well and what went poorly throughout the project.</a:t>
            </a:r>
          </a:p>
          <a:p>
            <a:pPr lvl="1"/>
            <a:r>
              <a:rPr lang="en-US" dirty="0"/>
              <a:t>Often three questions are asked:</a:t>
            </a:r>
          </a:p>
          <a:p>
            <a:pPr lvl="2"/>
            <a:r>
              <a:rPr lang="en-US" dirty="0"/>
              <a:t>What should the team </a:t>
            </a:r>
            <a:r>
              <a:rPr lang="en-US" b="1" dirty="0"/>
              <a:t>start doing</a:t>
            </a:r>
            <a:r>
              <a:rPr lang="en-US" dirty="0"/>
              <a:t>?</a:t>
            </a:r>
          </a:p>
          <a:p>
            <a:pPr lvl="2"/>
            <a:r>
              <a:rPr lang="en-US" dirty="0"/>
              <a:t>What should the team </a:t>
            </a:r>
            <a:r>
              <a:rPr lang="en-US" b="1" dirty="0"/>
              <a:t>stop doing</a:t>
            </a:r>
            <a:r>
              <a:rPr lang="en-US" dirty="0"/>
              <a:t>?</a:t>
            </a:r>
          </a:p>
          <a:p>
            <a:pPr lvl="2"/>
            <a:r>
              <a:rPr lang="en-US" dirty="0"/>
              <a:t>What should the team </a:t>
            </a:r>
            <a:r>
              <a:rPr lang="en-US" b="1" dirty="0"/>
              <a:t>continue doing</a:t>
            </a:r>
            <a:r>
              <a:rPr lang="en-US" dirty="0"/>
              <a:t>?</a:t>
            </a:r>
          </a:p>
          <a:p>
            <a:pPr lvl="1"/>
            <a:r>
              <a:rPr lang="en-US" dirty="0"/>
              <a:t>Also known as a </a:t>
            </a:r>
            <a:r>
              <a:rPr lang="en-US" dirty="0">
                <a:solidFill>
                  <a:srgbClr val="7030A0"/>
                </a:solidFill>
              </a:rPr>
              <a:t>“Postmortem,” </a:t>
            </a:r>
            <a:r>
              <a:rPr lang="en-US" dirty="0"/>
              <a:t>which implies lessons learned activities are only completed at the end of a project.  In reality, they should happen throughout, and team can benefit immediately</a:t>
            </a:r>
          </a:p>
          <a:p>
            <a:pPr lvl="1"/>
            <a:r>
              <a:rPr lang="en-US" dirty="0"/>
              <a:t>Previous Lessons Learned reports can also benefit teams completing projects in the future</a:t>
            </a:r>
          </a:p>
        </p:txBody>
      </p:sp>
      <p:sp>
        <p:nvSpPr>
          <p:cNvPr id="5" name="Title 4"/>
          <p:cNvSpPr>
            <a:spLocks noGrp="1"/>
          </p:cNvSpPr>
          <p:nvPr>
            <p:ph type="title"/>
          </p:nvPr>
        </p:nvSpPr>
        <p:spPr/>
        <p:txBody>
          <a:bodyPr/>
          <a:lstStyle/>
          <a:p>
            <a:r>
              <a:rPr lang="en-US" b="1" dirty="0">
                <a:solidFill>
                  <a:srgbClr val="E80C96"/>
                </a:solidFill>
              </a:rPr>
              <a:t>Example Project Reports (3 of 3)</a:t>
            </a:r>
          </a:p>
        </p:txBody>
      </p:sp>
      <p:pic>
        <p:nvPicPr>
          <p:cNvPr id="3074" name="Picture 2" descr="C:\Users\sam\Dropbox\Books\Project Team Leadership and Communication\curriculum\images\ReportLessonsLearne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6088" y="1543050"/>
            <a:ext cx="3572513" cy="46355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118534" y="6541886"/>
            <a:ext cx="11997266" cy="261610"/>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170.</a:t>
            </a:r>
          </a:p>
        </p:txBody>
      </p:sp>
      <p:sp>
        <p:nvSpPr>
          <p:cNvPr id="7" name="Rounded Rectangle 6">
            <a:extLst>
              <a:ext uri="{FF2B5EF4-FFF2-40B4-BE49-F238E27FC236}">
                <a16:creationId xmlns:a16="http://schemas.microsoft.com/office/drawing/2014/main" id="{09D00E34-88D5-DE48-953A-B060371A427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9" name="عنصر نائب للمحتوى 6">
            <a:extLst>
              <a:ext uri="{FF2B5EF4-FFF2-40B4-BE49-F238E27FC236}">
                <a16:creationId xmlns:a16="http://schemas.microsoft.com/office/drawing/2014/main" id="{A0BB36BD-E2B0-0F4C-ADBE-559C306963F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12254845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E80C96"/>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a:solidFill>
                  <a:srgbClr val="FF9300"/>
                </a:solidFill>
                <a:highlight>
                  <a:srgbClr val="F5FAA4"/>
                </a:highlight>
              </a:rPr>
              <a:t>10.8</a:t>
            </a:r>
            <a:r>
              <a:rPr lang="en-US" sz="4800" b="1">
                <a:solidFill>
                  <a:schemeClr val="accent2">
                    <a:lumMod val="50000"/>
                  </a:schemeClr>
                </a:solidFill>
                <a:highlight>
                  <a:srgbClr val="F5FAA4"/>
                </a:highlight>
              </a:rPr>
              <a:t> </a:t>
            </a:r>
            <a:r>
              <a:rPr lang="en-US" sz="4000" b="1">
                <a:solidFill>
                  <a:srgbClr val="00B3C9"/>
                </a:solidFill>
                <a:highlight>
                  <a:srgbClr val="F5FAA4"/>
                </a:highlight>
              </a:rPr>
              <a:t>Ethics in Communication.</a:t>
            </a:r>
          </a:p>
          <a:p>
            <a:pPr algn="ctr"/>
            <a:endParaRPr lang="en-US" sz="6600" b="1" dirty="0">
              <a:solidFill>
                <a:srgbClr val="FF9300"/>
              </a:solidFill>
            </a:endParaRPr>
          </a:p>
        </p:txBody>
      </p:sp>
    </p:spTree>
    <p:extLst>
      <p:ext uri="{BB962C8B-B14F-4D97-AF65-F5344CB8AC3E}">
        <p14:creationId xmlns:p14="http://schemas.microsoft.com/office/powerpoint/2010/main" val="397969771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4">
            <a:extLst>
              <a:ext uri="{FF2B5EF4-FFF2-40B4-BE49-F238E27FC236}">
                <a16:creationId xmlns:a16="http://schemas.microsoft.com/office/drawing/2014/main" id="{B13528F0-5A58-2440-91F3-ADABACFBB4D3}"/>
              </a:ext>
            </a:extLst>
          </p:cNvPr>
          <p:cNvSpPr>
            <a:spLocks noGrp="1"/>
          </p:cNvSpPr>
          <p:nvPr>
            <p:ph type="title"/>
          </p:nvPr>
        </p:nvSpPr>
        <p:spPr/>
        <p:txBody>
          <a:bodyPr>
            <a:normAutofit/>
          </a:bodyPr>
          <a:lstStyle/>
          <a:p>
            <a:r>
              <a:rPr lang="en-US" altLang="en-US" sz="4400" b="1" dirty="0">
                <a:solidFill>
                  <a:srgbClr val="FF9300"/>
                </a:solidFill>
                <a:ea typeface="ＭＳ Ｐゴシック" panose="020B0600070205080204" pitchFamily="34" charset="-128"/>
                <a:cs typeface="Arial" panose="020B0604020202020204" pitchFamily="34" charset="0"/>
              </a:rPr>
              <a:t>Ethical Communication</a:t>
            </a:r>
          </a:p>
        </p:txBody>
      </p:sp>
      <p:sp>
        <p:nvSpPr>
          <p:cNvPr id="73733" name="Content Placeholder 15">
            <a:extLst>
              <a:ext uri="{FF2B5EF4-FFF2-40B4-BE49-F238E27FC236}">
                <a16:creationId xmlns:a16="http://schemas.microsoft.com/office/drawing/2014/main" id="{A911BC6E-9457-A442-8CCC-18CD0E892B06}"/>
              </a:ext>
            </a:extLst>
          </p:cNvPr>
          <p:cNvSpPr>
            <a:spLocks noGrp="1"/>
          </p:cNvSpPr>
          <p:nvPr>
            <p:ph idx="1"/>
          </p:nvPr>
        </p:nvSpPr>
        <p:spPr>
          <a:xfrm>
            <a:off x="836125" y="2103438"/>
            <a:ext cx="7094217" cy="2392362"/>
          </a:xfrm>
        </p:spPr>
        <p:txBody>
          <a:bodyPr/>
          <a:lstStyle/>
          <a:p>
            <a:pPr>
              <a:buFont typeface="Arial" panose="020B0604020202020204" pitchFamily="34" charset="0"/>
              <a:buNone/>
            </a:pPr>
            <a:r>
              <a:rPr lang="en-US" altLang="en-US" sz="3200" dirty="0">
                <a:ea typeface="ＭＳ Ｐゴシック" panose="020B0600070205080204" pitchFamily="34" charset="-128"/>
              </a:rPr>
              <a:t>	Presented material that contains all the relevant information, is true in every sense, and is not deceptive in any way.</a:t>
            </a:r>
          </a:p>
        </p:txBody>
      </p:sp>
      <p:pic>
        <p:nvPicPr>
          <p:cNvPr id="4" name="Picture 3">
            <a:extLst>
              <a:ext uri="{FF2B5EF4-FFF2-40B4-BE49-F238E27FC236}">
                <a16:creationId xmlns:a16="http://schemas.microsoft.com/office/drawing/2014/main" id="{9A21EC01-B36D-7040-9DC7-BFF9DBAE1652}"/>
              </a:ext>
            </a:extLst>
          </p:cNvPr>
          <p:cNvPicPr>
            <a:picLocks noChangeAspect="1"/>
          </p:cNvPicPr>
          <p:nvPr/>
        </p:nvPicPr>
        <p:blipFill>
          <a:blip r:embed="rId3"/>
          <a:stretch>
            <a:fillRect/>
          </a:stretch>
        </p:blipFill>
        <p:spPr>
          <a:xfrm>
            <a:off x="8844046" y="1851099"/>
            <a:ext cx="2362200" cy="1752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عنصر نائب للمحتوى 6">
            <a:extLst>
              <a:ext uri="{FF2B5EF4-FFF2-40B4-BE49-F238E27FC236}">
                <a16:creationId xmlns:a16="http://schemas.microsoft.com/office/drawing/2014/main" id="{7279B335-A169-8A40-AE4C-4032037F50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0911" y="1383022"/>
            <a:ext cx="11209866" cy="4552067"/>
          </a:xfrm>
        </p:spPr>
        <p:txBody>
          <a:bodyPr>
            <a:noAutofit/>
          </a:bodyPr>
          <a:lstStyle/>
          <a:p>
            <a:r>
              <a:rPr lang="en-US" sz="1800" dirty="0">
                <a:solidFill>
                  <a:srgbClr val="00B050"/>
                </a:solidFill>
              </a:rPr>
              <a:t>Communication presents the majority of ethical decisions for most individuals</a:t>
            </a:r>
          </a:p>
          <a:p>
            <a:r>
              <a:rPr lang="en-US" sz="1800" dirty="0">
                <a:solidFill>
                  <a:srgbClr val="E80C96"/>
                </a:solidFill>
              </a:rPr>
              <a:t>Ethics focus on truthfulness</a:t>
            </a:r>
          </a:p>
          <a:p>
            <a:pPr lvl="1"/>
            <a:r>
              <a:rPr lang="en-US" dirty="0"/>
              <a:t>Honesty before the project begins </a:t>
            </a:r>
          </a:p>
          <a:p>
            <a:pPr lvl="2"/>
            <a:r>
              <a:rPr lang="en-US" dirty="0"/>
              <a:t>Ensuring that the project team and stakeholders are presented with an honest view of circumstances</a:t>
            </a:r>
            <a:endParaRPr lang="en-US" sz="1800" dirty="0"/>
          </a:p>
          <a:p>
            <a:pPr lvl="1"/>
            <a:r>
              <a:rPr lang="en-US" dirty="0">
                <a:solidFill>
                  <a:srgbClr val="E80C96"/>
                </a:solidFill>
              </a:rPr>
              <a:t> Trying to understand the truth</a:t>
            </a:r>
          </a:p>
          <a:p>
            <a:pPr lvl="2"/>
            <a:r>
              <a:rPr lang="en-US" dirty="0"/>
              <a:t>Remember that perceptions can be inaccurate.  Seek the whole truth</a:t>
            </a:r>
          </a:p>
          <a:p>
            <a:pPr lvl="1"/>
            <a:r>
              <a:rPr lang="en-US" dirty="0">
                <a:solidFill>
                  <a:srgbClr val="E80C96"/>
                </a:solidFill>
              </a:rPr>
              <a:t> Being truthful in all communications</a:t>
            </a:r>
          </a:p>
          <a:p>
            <a:pPr lvl="2"/>
            <a:r>
              <a:rPr lang="en-US" dirty="0"/>
              <a:t>Stressful or less-than-ideal circumstances make this difficulty.  Trust is built in the bad times, not the good</a:t>
            </a:r>
          </a:p>
          <a:p>
            <a:pPr lvl="1"/>
            <a:r>
              <a:rPr lang="en-US" dirty="0">
                <a:solidFill>
                  <a:srgbClr val="E80C96"/>
                </a:solidFill>
              </a:rPr>
              <a:t> Creating an environment where others tell the truth</a:t>
            </a:r>
          </a:p>
          <a:p>
            <a:pPr lvl="2"/>
            <a:r>
              <a:rPr lang="en-US" dirty="0"/>
              <a:t>As a leader or peer, consistently telling the truth communicates to others that truthfulness is the only acceptable option</a:t>
            </a:r>
          </a:p>
        </p:txBody>
      </p:sp>
      <p:sp>
        <p:nvSpPr>
          <p:cNvPr id="3" name="Title 2"/>
          <p:cNvSpPr>
            <a:spLocks noGrp="1"/>
          </p:cNvSpPr>
          <p:nvPr>
            <p:ph type="title"/>
          </p:nvPr>
        </p:nvSpPr>
        <p:spPr>
          <a:xfrm>
            <a:off x="1079470" y="853442"/>
            <a:ext cx="9603275" cy="1049235"/>
          </a:xfrm>
        </p:spPr>
        <p:txBody>
          <a:bodyPr>
            <a:normAutofit/>
          </a:bodyPr>
          <a:lstStyle/>
          <a:p>
            <a:r>
              <a:rPr lang="en-US" sz="3600" b="1" dirty="0">
                <a:solidFill>
                  <a:srgbClr val="7030A0"/>
                </a:solidFill>
              </a:rPr>
              <a:t>Ethical Communication</a:t>
            </a:r>
          </a:p>
        </p:txBody>
      </p:sp>
      <p:sp>
        <p:nvSpPr>
          <p:cNvPr id="4" name="TextBox 3">
            <a:extLst>
              <a:ext uri="{FF2B5EF4-FFF2-40B4-BE49-F238E27FC236}">
                <a16:creationId xmlns:a16="http://schemas.microsoft.com/office/drawing/2014/main" id="{64FF9B27-D9AD-A64F-B049-B393218357BE}"/>
              </a:ext>
            </a:extLst>
          </p:cNvPr>
          <p:cNvSpPr txBox="1"/>
          <p:nvPr/>
        </p:nvSpPr>
        <p:spPr>
          <a:xfrm>
            <a:off x="-117526" y="6415019"/>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162-163.</a:t>
            </a:r>
          </a:p>
        </p:txBody>
      </p:sp>
      <p:sp>
        <p:nvSpPr>
          <p:cNvPr id="5" name="Rounded Rectangle 4">
            <a:extLst>
              <a:ext uri="{FF2B5EF4-FFF2-40B4-BE49-F238E27FC236}">
                <a16:creationId xmlns:a16="http://schemas.microsoft.com/office/drawing/2014/main" id="{369D664B-A589-BC4B-BB37-CCD0E573C27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عنصر نائب للمحتوى 6">
            <a:extLst>
              <a:ext uri="{FF2B5EF4-FFF2-40B4-BE49-F238E27FC236}">
                <a16:creationId xmlns:a16="http://schemas.microsoft.com/office/drawing/2014/main" id="{1B074F79-5B98-5441-A360-866DF2474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25777765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E80C96"/>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rgbClr val="FF9300"/>
                </a:solidFill>
                <a:highlight>
                  <a:srgbClr val="F5FAA4"/>
                </a:highlight>
              </a:rPr>
              <a:t>10.9</a:t>
            </a:r>
            <a:r>
              <a:rPr lang="en-US" sz="4800" b="1" dirty="0">
                <a:solidFill>
                  <a:schemeClr val="accent2">
                    <a:lumMod val="50000"/>
                  </a:schemeClr>
                </a:solidFill>
                <a:highlight>
                  <a:srgbClr val="F5FAA4"/>
                </a:highlight>
              </a:rPr>
              <a:t> </a:t>
            </a:r>
            <a:r>
              <a:rPr lang="en-US" sz="4800" b="1" dirty="0">
                <a:solidFill>
                  <a:srgbClr val="FF9300"/>
                </a:solidFill>
                <a:highlight>
                  <a:srgbClr val="F5FAA4"/>
                </a:highlight>
              </a:rPr>
              <a:t>S</a:t>
            </a:r>
            <a:r>
              <a:rPr lang="en-US" sz="4000" b="1" dirty="0">
                <a:solidFill>
                  <a:srgbClr val="FF9300"/>
                </a:solidFill>
                <a:highlight>
                  <a:srgbClr val="F5FAA4"/>
                </a:highlight>
              </a:rPr>
              <a:t>takeholder Expectation Management</a:t>
            </a:r>
            <a:endParaRPr lang="en-US" sz="6600" b="1" dirty="0">
              <a:solidFill>
                <a:srgbClr val="FF9300"/>
              </a:solidFill>
            </a:endParaRPr>
          </a:p>
        </p:txBody>
      </p:sp>
    </p:spTree>
    <p:extLst>
      <p:ext uri="{BB962C8B-B14F-4D97-AF65-F5344CB8AC3E}">
        <p14:creationId xmlns:p14="http://schemas.microsoft.com/office/powerpoint/2010/main" val="46361688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20000"/>
          </a:bodyPr>
          <a:lstStyle/>
          <a:p>
            <a:r>
              <a:rPr lang="en-US" dirty="0"/>
              <a:t>Stakeholders fall into 2 groups</a:t>
            </a:r>
          </a:p>
          <a:p>
            <a:pPr lvl="1"/>
            <a:r>
              <a:rPr lang="en-US" dirty="0"/>
              <a:t>Those who </a:t>
            </a:r>
            <a:r>
              <a:rPr lang="en-US" b="1" dirty="0"/>
              <a:t>affect the project</a:t>
            </a:r>
            <a:r>
              <a:rPr lang="en-US" dirty="0"/>
              <a:t>: often the most apparent to the team and the most demanding</a:t>
            </a:r>
          </a:p>
          <a:p>
            <a:pPr lvl="1"/>
            <a:r>
              <a:rPr lang="en-US" dirty="0"/>
              <a:t>Those who are </a:t>
            </a:r>
            <a:r>
              <a:rPr lang="en-US" b="1" dirty="0"/>
              <a:t>affected by the project</a:t>
            </a:r>
            <a:r>
              <a:rPr lang="en-US" dirty="0"/>
              <a:t>: often easier to ignore</a:t>
            </a:r>
          </a:p>
          <a:p>
            <a:r>
              <a:rPr lang="en-US" dirty="0"/>
              <a:t>Expectations have </a:t>
            </a:r>
            <a:r>
              <a:rPr lang="en-US" dirty="0">
                <a:solidFill>
                  <a:srgbClr val="00B3C9"/>
                </a:solidFill>
              </a:rPr>
              <a:t>a direct connection to perception, and perception is influenced by communication.  Several factors can affect this:</a:t>
            </a:r>
          </a:p>
          <a:p>
            <a:pPr lvl="1"/>
            <a:r>
              <a:rPr lang="en-US" dirty="0"/>
              <a:t>Stakeholders’ previous projects and experiences.</a:t>
            </a:r>
          </a:p>
          <a:p>
            <a:pPr lvl="1"/>
            <a:r>
              <a:rPr lang="en-US" dirty="0"/>
              <a:t>Patterns of communication and normal rhythms of the organizational environment.</a:t>
            </a:r>
          </a:p>
          <a:p>
            <a:pPr lvl="1"/>
            <a:r>
              <a:rPr lang="en-US" dirty="0"/>
              <a:t>Expectations of individual stakeholders: simply asking is often most effective here</a:t>
            </a:r>
          </a:p>
          <a:p>
            <a:pPr lvl="1"/>
            <a:r>
              <a:rPr lang="en-US" dirty="0"/>
              <a:t>Previous commitments made by the project team.  These should be carefully recorded and considered</a:t>
            </a:r>
          </a:p>
          <a:p>
            <a:pPr lvl="1"/>
            <a:r>
              <a:rPr lang="en-US" dirty="0"/>
              <a:t>Hard data: numbers (metrics, reports, etc.) and appropriate context are extremely valuable</a:t>
            </a:r>
          </a:p>
          <a:p>
            <a:pPr lvl="1"/>
            <a:endParaRPr lang="en-US" dirty="0"/>
          </a:p>
        </p:txBody>
      </p:sp>
      <p:sp>
        <p:nvSpPr>
          <p:cNvPr id="3" name="Title 2"/>
          <p:cNvSpPr>
            <a:spLocks noGrp="1"/>
          </p:cNvSpPr>
          <p:nvPr>
            <p:ph type="title"/>
          </p:nvPr>
        </p:nvSpPr>
        <p:spPr/>
        <p:txBody>
          <a:bodyPr/>
          <a:lstStyle/>
          <a:p>
            <a:r>
              <a:rPr lang="en-US" b="1" dirty="0">
                <a:solidFill>
                  <a:srgbClr val="FF9300"/>
                </a:solidFill>
              </a:rPr>
              <a:t>Stakeholder Expectation Management</a:t>
            </a:r>
          </a:p>
        </p:txBody>
      </p:sp>
      <p:sp>
        <p:nvSpPr>
          <p:cNvPr id="4" name="TextBox 3"/>
          <p:cNvSpPr txBox="1"/>
          <p:nvPr/>
        </p:nvSpPr>
        <p:spPr>
          <a:xfrm>
            <a:off x="118534" y="6541886"/>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171-172.</a:t>
            </a:r>
          </a:p>
        </p:txBody>
      </p:sp>
      <p:sp>
        <p:nvSpPr>
          <p:cNvPr id="5" name="Rounded Rectangle 4">
            <a:extLst>
              <a:ext uri="{FF2B5EF4-FFF2-40B4-BE49-F238E27FC236}">
                <a16:creationId xmlns:a16="http://schemas.microsoft.com/office/drawing/2014/main" id="{B0CDB61F-780B-D54B-867B-12F8F723E4A5}"/>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عنصر نائب للمحتوى 6">
            <a:extLst>
              <a:ext uri="{FF2B5EF4-FFF2-40B4-BE49-F238E27FC236}">
                <a16:creationId xmlns:a16="http://schemas.microsoft.com/office/drawing/2014/main" id="{0B331D3B-0E7F-0848-B0EB-3F6AA36D7C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313292513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E80C96"/>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fontScale="92500"/>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rgbClr val="FF9300"/>
                </a:solidFill>
                <a:highlight>
                  <a:srgbClr val="F5FAA4"/>
                </a:highlight>
              </a:rPr>
              <a:t>10.10</a:t>
            </a:r>
            <a:r>
              <a:rPr lang="en-US" sz="4800" b="1" dirty="0">
                <a:solidFill>
                  <a:schemeClr val="accent2">
                    <a:lumMod val="50000"/>
                  </a:schemeClr>
                </a:solidFill>
                <a:highlight>
                  <a:srgbClr val="F5FAA4"/>
                </a:highlight>
              </a:rPr>
              <a:t> </a:t>
            </a:r>
            <a:r>
              <a:rPr lang="en-US" sz="4800" b="1" dirty="0">
                <a:solidFill>
                  <a:srgbClr val="FF9300"/>
                </a:solidFill>
                <a:highlight>
                  <a:srgbClr val="F5FAA4"/>
                </a:highlight>
              </a:rPr>
              <a:t>How to improve leadership communication skills?</a:t>
            </a:r>
            <a:br>
              <a:rPr lang="en-US" sz="4800" b="1" dirty="0">
                <a:solidFill>
                  <a:srgbClr val="FF9300"/>
                </a:solidFill>
                <a:highlight>
                  <a:srgbClr val="F5FAA4"/>
                </a:highlight>
              </a:rPr>
            </a:br>
            <a:endParaRPr lang="en-US" sz="6600" b="1" dirty="0">
              <a:solidFill>
                <a:srgbClr val="FF9300"/>
              </a:solidFill>
            </a:endParaRPr>
          </a:p>
        </p:txBody>
      </p:sp>
    </p:spTree>
    <p:extLst>
      <p:ext uri="{BB962C8B-B14F-4D97-AF65-F5344CB8AC3E}">
        <p14:creationId xmlns:p14="http://schemas.microsoft.com/office/powerpoint/2010/main" val="213798247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1757C9-DBCB-DE4C-973B-3BACC54C3898}"/>
              </a:ext>
            </a:extLst>
          </p:cNvPr>
          <p:cNvSpPr>
            <a:spLocks noGrp="1"/>
          </p:cNvSpPr>
          <p:nvPr>
            <p:ph type="title"/>
          </p:nvPr>
        </p:nvSpPr>
        <p:spPr/>
        <p:txBody>
          <a:bodyPr>
            <a:normAutofit fontScale="90000"/>
          </a:bodyPr>
          <a:lstStyle/>
          <a:p>
            <a:r>
              <a:rPr lang="en-US" sz="3600" b="1" dirty="0">
                <a:solidFill>
                  <a:srgbClr val="7030A0"/>
                </a:solidFill>
              </a:rPr>
              <a:t>How to improve leadership communication skills?</a:t>
            </a:r>
            <a:br>
              <a:rPr lang="en-US" b="1" dirty="0"/>
            </a:br>
            <a:endParaRPr lang="en-SA" dirty="0"/>
          </a:p>
        </p:txBody>
      </p:sp>
      <p:sp>
        <p:nvSpPr>
          <p:cNvPr id="3" name="Content Placeholder 2">
            <a:extLst>
              <a:ext uri="{FF2B5EF4-FFF2-40B4-BE49-F238E27FC236}">
                <a16:creationId xmlns:a16="http://schemas.microsoft.com/office/drawing/2014/main" id="{6F4156DB-FA01-2344-AADC-B30AEC9EBCCB}"/>
              </a:ext>
            </a:extLst>
          </p:cNvPr>
          <p:cNvSpPr>
            <a:spLocks noGrp="1"/>
          </p:cNvSpPr>
          <p:nvPr>
            <p:ph idx="1"/>
          </p:nvPr>
        </p:nvSpPr>
        <p:spPr>
          <a:xfrm>
            <a:off x="176515" y="2194629"/>
            <a:ext cx="8075944" cy="3294576"/>
          </a:xfrm>
        </p:spPr>
        <p:txBody>
          <a:bodyPr>
            <a:normAutofit fontScale="70000" lnSpcReduction="20000"/>
          </a:bodyPr>
          <a:lstStyle/>
          <a:p>
            <a:r>
              <a:rPr lang="en-US" dirty="0"/>
              <a:t>The following are steps you can take to improve your leadership communication skills:</a:t>
            </a:r>
          </a:p>
          <a:p>
            <a:r>
              <a:rPr lang="en-US" b="1" dirty="0">
                <a:solidFill>
                  <a:srgbClr val="E80C96"/>
                </a:solidFill>
              </a:rPr>
              <a:t>Have a purpose for your communication</a:t>
            </a:r>
            <a:r>
              <a:rPr lang="en-US" b="1" dirty="0"/>
              <a:t>.</a:t>
            </a:r>
            <a:r>
              <a:rPr lang="en-US" dirty="0"/>
              <a:t> Before you speak or send correspondence, make sure you have a clear goal so your message stays focused.</a:t>
            </a:r>
          </a:p>
          <a:p>
            <a:r>
              <a:rPr lang="en-US" b="1" dirty="0">
                <a:solidFill>
                  <a:srgbClr val="00B3C9"/>
                </a:solidFill>
              </a:rPr>
              <a:t>Make sure your team members fully understand your agenda.</a:t>
            </a:r>
            <a:r>
              <a:rPr lang="en-US" dirty="0">
                <a:solidFill>
                  <a:srgbClr val="00B3C9"/>
                </a:solidFill>
              </a:rPr>
              <a:t> </a:t>
            </a:r>
            <a:r>
              <a:rPr lang="en-US" dirty="0"/>
              <a:t>Explain the objective of the conversation so your team members understand their responsibilities and what you expect of them.</a:t>
            </a:r>
          </a:p>
          <a:p>
            <a:r>
              <a:rPr lang="en-US" b="1" dirty="0">
                <a:solidFill>
                  <a:srgbClr val="E80C96"/>
                </a:solidFill>
              </a:rPr>
              <a:t>Choose your words carefully</a:t>
            </a:r>
            <a:r>
              <a:rPr lang="en-US" b="1" dirty="0"/>
              <a:t>.</a:t>
            </a:r>
            <a:r>
              <a:rPr lang="en-US" dirty="0"/>
              <a:t> Each word you use should have a specific purpose for a more straightforward message. Think before you speak, and reread and written communication before you send it.</a:t>
            </a:r>
          </a:p>
          <a:p>
            <a:r>
              <a:rPr lang="en-US" b="1" dirty="0">
                <a:solidFill>
                  <a:srgbClr val="00B3C9"/>
                </a:solidFill>
              </a:rPr>
              <a:t>Eliminate fillers from your vocabulary.</a:t>
            </a:r>
            <a:r>
              <a:rPr lang="en-US" dirty="0">
                <a:solidFill>
                  <a:srgbClr val="00B3C9"/>
                </a:solidFill>
              </a:rPr>
              <a:t> </a:t>
            </a:r>
            <a:r>
              <a:rPr lang="en-US" dirty="0"/>
              <a:t>Reducing fillers, such as "um," can make you seem more confident and composed when you speak. If you need to, you can take a short pause before completing a thought instead of filling the space.</a:t>
            </a:r>
          </a:p>
          <a:p>
            <a:endParaRPr lang="en-SA" dirty="0"/>
          </a:p>
        </p:txBody>
      </p:sp>
      <p:pic>
        <p:nvPicPr>
          <p:cNvPr id="10242" name="Picture 2" descr="Leadership Communication">
            <a:extLst>
              <a:ext uri="{FF2B5EF4-FFF2-40B4-BE49-F238E27FC236}">
                <a16:creationId xmlns:a16="http://schemas.microsoft.com/office/drawing/2014/main" id="{2C49ABDD-ED4B-EE4C-BC10-0AE6352262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52459" y="953324"/>
            <a:ext cx="3763025" cy="1854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957236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E80C96"/>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3600" b="1" dirty="0">
                <a:solidFill>
                  <a:schemeClr val="accent2">
                    <a:lumMod val="50000"/>
                  </a:schemeClr>
                </a:solidFill>
                <a:highlight>
                  <a:srgbClr val="F5FAA4"/>
                </a:highlight>
              </a:rPr>
              <a:t>10.11</a:t>
            </a:r>
            <a:r>
              <a:rPr lang="en-US" sz="4800" b="1" dirty="0">
                <a:solidFill>
                  <a:schemeClr val="accent2">
                    <a:lumMod val="50000"/>
                  </a:schemeClr>
                </a:solidFill>
                <a:highlight>
                  <a:srgbClr val="F5FAA4"/>
                </a:highlight>
              </a:rPr>
              <a:t> </a:t>
            </a:r>
            <a:r>
              <a:rPr lang="en-US" sz="3600" b="1" dirty="0">
                <a:solidFill>
                  <a:schemeClr val="accent2">
                    <a:lumMod val="50000"/>
                  </a:schemeClr>
                </a:solidFill>
                <a:highlight>
                  <a:srgbClr val="F5FAA4"/>
                </a:highlight>
              </a:rPr>
              <a:t>Summary and Conclusions.</a:t>
            </a:r>
          </a:p>
          <a:p>
            <a:pPr algn="ctr"/>
            <a:endParaRPr lang="en-US" sz="2800" b="1" dirty="0">
              <a:solidFill>
                <a:srgbClr val="818843"/>
              </a:solidFill>
            </a:endParaRPr>
          </a:p>
        </p:txBody>
      </p:sp>
    </p:spTree>
    <p:extLst>
      <p:ext uri="{BB962C8B-B14F-4D97-AF65-F5344CB8AC3E}">
        <p14:creationId xmlns:p14="http://schemas.microsoft.com/office/powerpoint/2010/main" val="145197961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6">
            <a:extLst>
              <a:ext uri="{FF2B5EF4-FFF2-40B4-BE49-F238E27FC236}">
                <a16:creationId xmlns:a16="http://schemas.microsoft.com/office/drawing/2014/main" id="{59A06F05-6F0D-F44D-BB78-8FAAE64B8B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4" name="Rounded Rectangle 3">
            <a:extLst>
              <a:ext uri="{FF2B5EF4-FFF2-40B4-BE49-F238E27FC236}">
                <a16:creationId xmlns:a16="http://schemas.microsoft.com/office/drawing/2014/main" id="{5DC74E95-D030-4846-980B-569772E660A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Rectangle 6">
            <a:extLst>
              <a:ext uri="{FF2B5EF4-FFF2-40B4-BE49-F238E27FC236}">
                <a16:creationId xmlns:a16="http://schemas.microsoft.com/office/drawing/2014/main" id="{338C93C6-B507-164E-817A-61F3CE66D8B1}"/>
              </a:ext>
            </a:extLst>
          </p:cNvPr>
          <p:cNvSpPr/>
          <p:nvPr/>
        </p:nvSpPr>
        <p:spPr>
          <a:xfrm>
            <a:off x="415636" y="1202480"/>
            <a:ext cx="9206716" cy="769441"/>
          </a:xfrm>
          <a:prstGeom prst="rect">
            <a:avLst/>
          </a:prstGeom>
        </p:spPr>
        <p:txBody>
          <a:bodyPr wrap="square">
            <a:spAutoFit/>
          </a:bodyPr>
          <a:lstStyle/>
          <a:p>
            <a:r>
              <a:rPr lang="en-US" sz="4400" b="1" dirty="0">
                <a:solidFill>
                  <a:srgbClr val="E80C96"/>
                </a:solidFill>
              </a:rPr>
              <a:t>Summary and Conclusions</a:t>
            </a:r>
            <a:r>
              <a:rPr lang="en-US" sz="4000" b="1" dirty="0">
                <a:solidFill>
                  <a:schemeClr val="accent2">
                    <a:lumMod val="50000"/>
                  </a:schemeClr>
                </a:solidFill>
              </a:rPr>
              <a:t>:</a:t>
            </a:r>
          </a:p>
        </p:txBody>
      </p:sp>
      <p:sp>
        <p:nvSpPr>
          <p:cNvPr id="8" name="Content Placeholder 2">
            <a:extLst>
              <a:ext uri="{FF2B5EF4-FFF2-40B4-BE49-F238E27FC236}">
                <a16:creationId xmlns:a16="http://schemas.microsoft.com/office/drawing/2014/main" id="{54E8B087-177C-4B4B-B098-1AE6BA25CC44}"/>
              </a:ext>
            </a:extLst>
          </p:cNvPr>
          <p:cNvSpPr txBox="1">
            <a:spLocks/>
          </p:cNvSpPr>
          <p:nvPr/>
        </p:nvSpPr>
        <p:spPr>
          <a:xfrm>
            <a:off x="415636" y="2171769"/>
            <a:ext cx="11425844" cy="3294576"/>
          </a:xfrm>
          <a:prstGeom prst="rect">
            <a:avLst/>
          </a:prstGeom>
        </p:spPr>
        <p:txBody>
          <a:bodyPr vert="horz" lIns="91440" tIns="91440" rIns="91440" bIns="91440" rtlCol="0">
            <a:noAutofit/>
          </a:bodyPr>
          <a:lstStyle>
            <a:lvl1pPr marL="0" indent="0" algn="l" defTabSz="914400" rtl="0" eaLnBrk="1" latinLnBrk="0" hangingPunct="1">
              <a:lnSpc>
                <a:spcPct val="120000"/>
              </a:lnSpc>
              <a:spcBef>
                <a:spcPts val="1000"/>
              </a:spcBef>
              <a:buClr>
                <a:schemeClr val="accent1"/>
              </a:buClr>
              <a:buSzPct val="100000"/>
              <a:buFont typeface="Arial" panose="020B0604020202020204" pitchFamily="34" charset="0"/>
              <a:buNone/>
              <a:defRPr sz="1800" b="0" kern="1200">
                <a:solidFill>
                  <a:schemeClr val="tx1"/>
                </a:solidFill>
                <a:effectLst/>
                <a:latin typeface="+mn-lt"/>
                <a:ea typeface="+mn-ea"/>
                <a:cs typeface="+mn-cs"/>
              </a:defRPr>
            </a:lvl1pPr>
            <a:lvl2pPr marL="4572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800" kern="1200" cap="none" baseline="0">
                <a:solidFill>
                  <a:schemeClr val="tx1"/>
                </a:solidFill>
                <a:effectLst/>
                <a:latin typeface="+mn-lt"/>
                <a:ea typeface="+mn-ea"/>
                <a:cs typeface="+mn-cs"/>
              </a:defRPr>
            </a:lvl2pPr>
            <a:lvl3pPr marL="9144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800" kern="1200">
                <a:solidFill>
                  <a:schemeClr val="tx1"/>
                </a:solidFill>
                <a:effectLst/>
                <a:latin typeface="+mn-lt"/>
                <a:ea typeface="+mn-ea"/>
                <a:cs typeface="+mn-cs"/>
              </a:defRPr>
            </a:lvl3pPr>
            <a:lvl4pPr marL="13716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cap="none" baseline="0">
                <a:solidFill>
                  <a:schemeClr val="tx1"/>
                </a:solidFill>
                <a:effectLst/>
                <a:latin typeface="+mn-lt"/>
                <a:ea typeface="+mn-ea"/>
                <a:cs typeface="+mn-cs"/>
              </a:defRPr>
            </a:lvl4pPr>
            <a:lvl5pPr marL="18288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a:solidFill>
                  <a:schemeClr val="tx1"/>
                </a:solidFill>
                <a:effectLst/>
                <a:latin typeface="+mn-lt"/>
                <a:ea typeface="+mn-ea"/>
                <a:cs typeface="+mn-cs"/>
              </a:defRPr>
            </a:lvl5pPr>
            <a:lvl6pPr marL="22860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a:solidFill>
                  <a:schemeClr val="tx1"/>
                </a:solidFill>
                <a:effectLst/>
                <a:latin typeface="+mn-lt"/>
                <a:ea typeface="+mn-ea"/>
                <a:cs typeface="+mn-cs"/>
              </a:defRPr>
            </a:lvl6pPr>
            <a:lvl7pPr marL="27432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a:solidFill>
                  <a:schemeClr val="tx1"/>
                </a:solidFill>
                <a:effectLst/>
                <a:latin typeface="+mn-lt"/>
                <a:ea typeface="+mn-ea"/>
                <a:cs typeface="+mn-cs"/>
              </a:defRPr>
            </a:lvl7pPr>
            <a:lvl8pPr marL="32004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baseline="0">
                <a:solidFill>
                  <a:schemeClr val="tx1"/>
                </a:solidFill>
                <a:effectLst/>
                <a:latin typeface="+mn-lt"/>
                <a:ea typeface="+mn-ea"/>
                <a:cs typeface="+mn-cs"/>
              </a:defRPr>
            </a:lvl8pPr>
            <a:lvl9pPr marL="36576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baseline="0">
                <a:solidFill>
                  <a:schemeClr val="tx1"/>
                </a:solidFill>
                <a:effectLst/>
                <a:latin typeface="+mn-lt"/>
                <a:ea typeface="+mn-ea"/>
                <a:cs typeface="+mn-cs"/>
              </a:defRPr>
            </a:lvl9pPr>
          </a:lstStyle>
          <a:p>
            <a:pPr marL="285750" indent="-285750">
              <a:buFont typeface="Arial" panose="020B0604020202020204" pitchFamily="34" charset="0"/>
              <a:buChar char="•"/>
            </a:pPr>
            <a:r>
              <a:rPr lang="en-US" sz="1600" dirty="0"/>
              <a:t>Teams may not give communication </a:t>
            </a:r>
            <a:r>
              <a:rPr lang="en-US" sz="1600" dirty="0">
                <a:solidFill>
                  <a:srgbClr val="00B3C9"/>
                </a:solidFill>
              </a:rPr>
              <a:t>enough consideration</a:t>
            </a:r>
            <a:r>
              <a:rPr lang="en-US" sz="1600" dirty="0"/>
              <a:t> because in general communication is a large part of everyday life</a:t>
            </a:r>
          </a:p>
          <a:p>
            <a:pPr marL="285750" indent="-285750">
              <a:buFont typeface="Arial" panose="020B0604020202020204" pitchFamily="34" charset="0"/>
              <a:buChar char="•"/>
            </a:pPr>
            <a:r>
              <a:rPr lang="en-US" sz="1600" dirty="0"/>
              <a:t>Communication </a:t>
            </a:r>
            <a:r>
              <a:rPr lang="en-US" sz="1600" dirty="0">
                <a:solidFill>
                  <a:srgbClr val="C00000"/>
                </a:solidFill>
              </a:rPr>
              <a:t>requires careful planning,</a:t>
            </a:r>
            <a:r>
              <a:rPr lang="en-US" sz="1600" dirty="0"/>
              <a:t> and should consider factors such as the appropriate channel and potential blockers.</a:t>
            </a:r>
          </a:p>
          <a:p>
            <a:pPr marL="285750" indent="-285750">
              <a:buFont typeface="Arial" panose="020B0604020202020204" pitchFamily="34" charset="0"/>
              <a:buChar char="•"/>
            </a:pPr>
            <a:r>
              <a:rPr lang="en-US" sz="1600" dirty="0"/>
              <a:t>Carefully consider whether </a:t>
            </a:r>
            <a:r>
              <a:rPr lang="en-US" sz="1600" dirty="0">
                <a:solidFill>
                  <a:srgbClr val="00B050"/>
                </a:solidFill>
              </a:rPr>
              <a:t>interactive, push, pull, and hybrid communication </a:t>
            </a:r>
            <a:r>
              <a:rPr lang="en-US" sz="1600" dirty="0"/>
              <a:t>types are appropriate</a:t>
            </a:r>
          </a:p>
          <a:p>
            <a:pPr marL="285750" indent="-285750">
              <a:buFont typeface="Arial" panose="020B0604020202020204" pitchFamily="34" charset="0"/>
              <a:buChar char="•"/>
            </a:pPr>
            <a:r>
              <a:rPr lang="en-US" sz="1600" dirty="0"/>
              <a:t>External communication affects the expectations of </a:t>
            </a:r>
            <a:r>
              <a:rPr lang="en-US" sz="1600" dirty="0">
                <a:solidFill>
                  <a:srgbClr val="0070C0"/>
                </a:solidFill>
              </a:rPr>
              <a:t>stakeholders</a:t>
            </a:r>
          </a:p>
          <a:p>
            <a:pPr marL="285750" indent="-285750">
              <a:buFont typeface="Arial" panose="020B0604020202020204" pitchFamily="34" charset="0"/>
              <a:buChar char="•"/>
            </a:pPr>
            <a:r>
              <a:rPr lang="en-US" sz="1600" dirty="0"/>
              <a:t>Communication represents the majority of </a:t>
            </a:r>
            <a:r>
              <a:rPr lang="en-US" sz="1600" dirty="0">
                <a:solidFill>
                  <a:srgbClr val="FF9300"/>
                </a:solidFill>
              </a:rPr>
              <a:t>ethical</a:t>
            </a:r>
            <a:r>
              <a:rPr lang="en-US" sz="1600" dirty="0"/>
              <a:t> considerations for project teams</a:t>
            </a:r>
          </a:p>
          <a:p>
            <a:pPr marL="285750" indent="-285750">
              <a:buFont typeface="Arial" panose="020B0604020202020204" pitchFamily="34" charset="0"/>
              <a:buChar char="•"/>
            </a:pPr>
            <a:r>
              <a:rPr lang="en-US" sz="1600" dirty="0"/>
              <a:t>When communicating with </a:t>
            </a:r>
            <a:r>
              <a:rPr lang="en-US" sz="1600" dirty="0">
                <a:solidFill>
                  <a:srgbClr val="7030A0"/>
                </a:solidFill>
              </a:rPr>
              <a:t>metrics and reports</a:t>
            </a:r>
            <a:r>
              <a:rPr lang="en-US" sz="1600" dirty="0"/>
              <a:t>, special consideration must be given to how they are perceived.  Provide appropriate interpretation and context.</a:t>
            </a:r>
          </a:p>
          <a:p>
            <a:pPr marL="285750" indent="-285750">
              <a:buFont typeface="Arial" panose="020B0604020202020204" pitchFamily="34" charset="0"/>
              <a:buChar char="•"/>
            </a:pPr>
            <a:r>
              <a:rPr lang="en-US" sz="1600" dirty="0"/>
              <a:t>How to improve </a:t>
            </a:r>
            <a:r>
              <a:rPr lang="en-US" sz="1600" dirty="0">
                <a:solidFill>
                  <a:srgbClr val="E80C96"/>
                </a:solidFill>
              </a:rPr>
              <a:t>leadership communication skills</a:t>
            </a:r>
            <a:r>
              <a:rPr lang="en-US" sz="1600" dirty="0"/>
              <a:t>?</a:t>
            </a:r>
            <a:br>
              <a:rPr lang="en-US" sz="1600" dirty="0"/>
            </a:br>
            <a:endParaRPr lang="en-US" sz="1600" dirty="0"/>
          </a:p>
        </p:txBody>
      </p:sp>
    </p:spTree>
    <p:extLst>
      <p:ext uri="{BB962C8B-B14F-4D97-AF65-F5344CB8AC3E}">
        <p14:creationId xmlns:p14="http://schemas.microsoft.com/office/powerpoint/2010/main" val="391680704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343887"/>
            <a:ext cx="10363200" cy="1470025"/>
          </a:xfrm>
        </p:spPr>
        <p:txBody>
          <a:bodyPr/>
          <a:lstStyle/>
          <a:p>
            <a:pPr algn="ctr"/>
            <a:r>
              <a:rPr lang="en-US" b="1" dirty="0">
                <a:solidFill>
                  <a:srgbClr val="1607C2"/>
                </a:solidFill>
                <a:highlight>
                  <a:srgbClr val="F5FAA4"/>
                </a:highlight>
              </a:rPr>
              <a:t>10.12 Self Assessment.</a:t>
            </a:r>
          </a:p>
        </p:txBody>
      </p:sp>
      <p:pic>
        <p:nvPicPr>
          <p:cNvPr id="3" name="عنصر نائب للمحتوى 6">
            <a:extLst>
              <a:ext uri="{FF2B5EF4-FFF2-40B4-BE49-F238E27FC236}">
                <a16:creationId xmlns:a16="http://schemas.microsoft.com/office/drawing/2014/main" id="{59A06F05-6F0D-F44D-BB78-8FAAE64B8B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4" name="Rounded Rectangle 3">
            <a:extLst>
              <a:ext uri="{FF2B5EF4-FFF2-40B4-BE49-F238E27FC236}">
                <a16:creationId xmlns:a16="http://schemas.microsoft.com/office/drawing/2014/main" id="{5DC74E95-D030-4846-980B-569772E660A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50936274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96758" y="1607779"/>
            <a:ext cx="9603275" cy="3294576"/>
          </a:xfrm>
        </p:spPr>
        <p:txBody>
          <a:bodyPr/>
          <a:lstStyle/>
          <a:p>
            <a:pPr marL="0" indent="0">
              <a:buNone/>
            </a:pPr>
            <a:r>
              <a:rPr lang="en-US" dirty="0">
                <a:solidFill>
                  <a:srgbClr val="00B3C9"/>
                </a:solidFill>
              </a:rPr>
              <a:t>Consider each of the following communication channels:</a:t>
            </a:r>
          </a:p>
          <a:p>
            <a:endParaRPr lang="en-US" dirty="0">
              <a:solidFill>
                <a:srgbClr val="00B3C9"/>
              </a:solidFill>
            </a:endParaRPr>
          </a:p>
          <a:p>
            <a:endParaRPr lang="en-US" dirty="0">
              <a:solidFill>
                <a:srgbClr val="00B3C9"/>
              </a:solidFill>
            </a:endParaRPr>
          </a:p>
          <a:p>
            <a:endParaRPr lang="en-US" dirty="0">
              <a:solidFill>
                <a:srgbClr val="00B3C9"/>
              </a:solidFill>
            </a:endParaRPr>
          </a:p>
          <a:p>
            <a:pPr marL="0" indent="0">
              <a:buNone/>
            </a:pPr>
            <a:r>
              <a:rPr lang="en-US" dirty="0">
                <a:solidFill>
                  <a:srgbClr val="00B3C9"/>
                </a:solidFill>
              </a:rPr>
              <a:t>For each, which communication blockers are most likely to go undetected?  Which would be the most obvious?</a:t>
            </a:r>
          </a:p>
        </p:txBody>
      </p:sp>
      <p:sp>
        <p:nvSpPr>
          <p:cNvPr id="3" name="Title 2"/>
          <p:cNvSpPr>
            <a:spLocks noGrp="1"/>
          </p:cNvSpPr>
          <p:nvPr>
            <p:ph type="title"/>
          </p:nvPr>
        </p:nvSpPr>
        <p:spPr/>
        <p:txBody>
          <a:bodyPr/>
          <a:lstStyle/>
          <a:p>
            <a:r>
              <a:rPr lang="en-US" b="1" dirty="0">
                <a:solidFill>
                  <a:srgbClr val="7030A0"/>
                </a:solidFill>
              </a:rPr>
              <a:t>Activity – Detecting Communication Blockers</a:t>
            </a:r>
          </a:p>
        </p:txBody>
      </p:sp>
      <p:sp>
        <p:nvSpPr>
          <p:cNvPr id="4" name="TextBox 3"/>
          <p:cNvSpPr txBox="1"/>
          <p:nvPr/>
        </p:nvSpPr>
        <p:spPr>
          <a:xfrm>
            <a:off x="1262744" y="2054738"/>
            <a:ext cx="2844800" cy="1200329"/>
          </a:xfrm>
          <a:prstGeom prst="rect">
            <a:avLst/>
          </a:prstGeom>
          <a:noFill/>
        </p:spPr>
        <p:txBody>
          <a:bodyPr wrap="square" rtlCol="0">
            <a:spAutoFit/>
          </a:bodyPr>
          <a:lstStyle/>
          <a:p>
            <a:pPr marL="285750" indent="-285750">
              <a:buFont typeface="Arial" panose="020B0604020202020204" pitchFamily="34" charset="0"/>
              <a:buChar char="•"/>
            </a:pPr>
            <a:r>
              <a:rPr lang="en-US" sz="2400" dirty="0"/>
              <a:t>Face-to-Face</a:t>
            </a:r>
          </a:p>
          <a:p>
            <a:pPr marL="285750" indent="-285750">
              <a:buFont typeface="Arial" panose="020B0604020202020204" pitchFamily="34" charset="0"/>
              <a:buChar char="•"/>
            </a:pPr>
            <a:r>
              <a:rPr lang="en-US" sz="2400" dirty="0"/>
              <a:t>Social Media</a:t>
            </a:r>
          </a:p>
          <a:p>
            <a:pPr marL="285750" indent="-285750">
              <a:buFont typeface="Arial" panose="020B0604020202020204" pitchFamily="34" charset="0"/>
              <a:buChar char="•"/>
            </a:pPr>
            <a:r>
              <a:rPr lang="en-US" sz="2400" dirty="0"/>
              <a:t>Text Messages</a:t>
            </a:r>
          </a:p>
        </p:txBody>
      </p:sp>
      <p:sp>
        <p:nvSpPr>
          <p:cNvPr id="5" name="TextBox 4"/>
          <p:cNvSpPr txBox="1"/>
          <p:nvPr/>
        </p:nvSpPr>
        <p:spPr>
          <a:xfrm>
            <a:off x="4107544" y="2054738"/>
            <a:ext cx="2844800" cy="1200329"/>
          </a:xfrm>
          <a:prstGeom prst="rect">
            <a:avLst/>
          </a:prstGeom>
          <a:noFill/>
        </p:spPr>
        <p:txBody>
          <a:bodyPr wrap="square" rtlCol="0">
            <a:spAutoFit/>
          </a:bodyPr>
          <a:lstStyle/>
          <a:p>
            <a:pPr marL="285750" indent="-285750">
              <a:buFont typeface="Arial" panose="020B0604020202020204" pitchFamily="34" charset="0"/>
              <a:buChar char="•"/>
            </a:pPr>
            <a:r>
              <a:rPr lang="en-US" sz="2400" dirty="0"/>
              <a:t>Email</a:t>
            </a:r>
          </a:p>
          <a:p>
            <a:pPr marL="285750" indent="-285750">
              <a:buFont typeface="Arial" panose="020B0604020202020204" pitchFamily="34" charset="0"/>
              <a:buChar char="•"/>
            </a:pPr>
            <a:r>
              <a:rPr lang="en-US" sz="2400" dirty="0"/>
              <a:t>Video Conference</a:t>
            </a:r>
          </a:p>
          <a:p>
            <a:pPr marL="285750" indent="-285750">
              <a:buFont typeface="Arial" panose="020B0604020202020204" pitchFamily="34" charset="0"/>
              <a:buChar char="•"/>
            </a:pPr>
            <a:r>
              <a:rPr lang="en-US" sz="2400" dirty="0"/>
              <a:t>Postal Mail</a:t>
            </a:r>
          </a:p>
        </p:txBody>
      </p:sp>
      <p:sp>
        <p:nvSpPr>
          <p:cNvPr id="6" name="TextBox 5"/>
          <p:cNvSpPr txBox="1"/>
          <p:nvPr/>
        </p:nvSpPr>
        <p:spPr>
          <a:xfrm>
            <a:off x="6952344" y="2054738"/>
            <a:ext cx="2844800" cy="1200329"/>
          </a:xfrm>
          <a:prstGeom prst="rect">
            <a:avLst/>
          </a:prstGeom>
          <a:noFill/>
        </p:spPr>
        <p:txBody>
          <a:bodyPr wrap="square" rtlCol="0">
            <a:spAutoFit/>
          </a:bodyPr>
          <a:lstStyle/>
          <a:p>
            <a:pPr marL="285750" indent="-285750">
              <a:buFont typeface="Arial" panose="020B0604020202020204" pitchFamily="34" charset="0"/>
              <a:buChar char="•"/>
            </a:pPr>
            <a:r>
              <a:rPr lang="en-US" sz="2400" dirty="0"/>
              <a:t>Instant Messages</a:t>
            </a:r>
          </a:p>
          <a:p>
            <a:pPr marL="285750" indent="-285750">
              <a:buFont typeface="Arial" panose="020B0604020202020204" pitchFamily="34" charset="0"/>
              <a:buChar char="•"/>
            </a:pPr>
            <a:r>
              <a:rPr lang="en-US" sz="2400" dirty="0"/>
              <a:t>Telephone</a:t>
            </a:r>
          </a:p>
          <a:p>
            <a:pPr marL="285750" indent="-285750">
              <a:buFont typeface="Arial" panose="020B0604020202020204" pitchFamily="34" charset="0"/>
              <a:buChar char="•"/>
            </a:pPr>
            <a:endParaRPr lang="en-US" sz="2400" i="1" dirty="0"/>
          </a:p>
        </p:txBody>
      </p:sp>
      <p:sp>
        <p:nvSpPr>
          <p:cNvPr id="7" name="TextBox 6"/>
          <p:cNvSpPr txBox="1"/>
          <p:nvPr/>
        </p:nvSpPr>
        <p:spPr>
          <a:xfrm>
            <a:off x="1262744" y="4311710"/>
            <a:ext cx="2844800" cy="1569660"/>
          </a:xfrm>
          <a:prstGeom prst="rect">
            <a:avLst/>
          </a:prstGeom>
          <a:noFill/>
        </p:spPr>
        <p:txBody>
          <a:bodyPr wrap="square" rtlCol="0">
            <a:spAutoFit/>
          </a:bodyPr>
          <a:lstStyle/>
          <a:p>
            <a:pPr marL="285750" indent="-285750">
              <a:buFont typeface="Arial" panose="020B0604020202020204" pitchFamily="34" charset="0"/>
              <a:buChar char="•"/>
            </a:pPr>
            <a:r>
              <a:rPr lang="en-US" sz="2400" dirty="0"/>
              <a:t>Language and Culture</a:t>
            </a:r>
          </a:p>
          <a:p>
            <a:pPr marL="285750" indent="-285750">
              <a:buFont typeface="Arial" panose="020B0604020202020204" pitchFamily="34" charset="0"/>
              <a:buChar char="•"/>
            </a:pPr>
            <a:r>
              <a:rPr lang="en-US" sz="2400" dirty="0"/>
              <a:t>Interruptions</a:t>
            </a:r>
          </a:p>
          <a:p>
            <a:pPr marL="285750" indent="-285750">
              <a:buFont typeface="Arial" panose="020B0604020202020204" pitchFamily="34" charset="0"/>
              <a:buChar char="•"/>
            </a:pPr>
            <a:r>
              <a:rPr lang="en-US" sz="2400" dirty="0"/>
              <a:t>Technical Issues</a:t>
            </a:r>
          </a:p>
        </p:txBody>
      </p:sp>
      <p:sp>
        <p:nvSpPr>
          <p:cNvPr id="8" name="TextBox 7"/>
          <p:cNvSpPr txBox="1"/>
          <p:nvPr/>
        </p:nvSpPr>
        <p:spPr>
          <a:xfrm>
            <a:off x="4107544" y="4311710"/>
            <a:ext cx="2844800" cy="1569660"/>
          </a:xfrm>
          <a:prstGeom prst="rect">
            <a:avLst/>
          </a:prstGeom>
          <a:noFill/>
        </p:spPr>
        <p:txBody>
          <a:bodyPr wrap="square" rtlCol="0">
            <a:spAutoFit/>
          </a:bodyPr>
          <a:lstStyle/>
          <a:p>
            <a:pPr marL="285750" indent="-285750">
              <a:buFont typeface="Arial" panose="020B0604020202020204" pitchFamily="34" charset="0"/>
              <a:buChar char="•"/>
            </a:pPr>
            <a:r>
              <a:rPr lang="en-US" sz="2400" dirty="0"/>
              <a:t>Distractions such as fatigue</a:t>
            </a:r>
          </a:p>
          <a:p>
            <a:pPr marL="285750" indent="-285750">
              <a:buFont typeface="Arial" panose="020B0604020202020204" pitchFamily="34" charset="0"/>
              <a:buChar char="•"/>
            </a:pPr>
            <a:r>
              <a:rPr lang="en-US" sz="2400" dirty="0"/>
              <a:t>Negativity or hostility</a:t>
            </a:r>
          </a:p>
        </p:txBody>
      </p:sp>
      <p:sp>
        <p:nvSpPr>
          <p:cNvPr id="9" name="TextBox 8"/>
          <p:cNvSpPr txBox="1"/>
          <p:nvPr/>
        </p:nvSpPr>
        <p:spPr>
          <a:xfrm>
            <a:off x="6952344" y="4311710"/>
            <a:ext cx="3144156" cy="1569660"/>
          </a:xfrm>
          <a:prstGeom prst="rect">
            <a:avLst/>
          </a:prstGeom>
          <a:noFill/>
        </p:spPr>
        <p:txBody>
          <a:bodyPr wrap="square" rtlCol="0">
            <a:spAutoFit/>
          </a:bodyPr>
          <a:lstStyle/>
          <a:p>
            <a:pPr marL="285750" indent="-285750">
              <a:buFont typeface="Arial" panose="020B0604020202020204" pitchFamily="34" charset="0"/>
              <a:buChar char="•"/>
            </a:pPr>
            <a:r>
              <a:rPr lang="en-US" sz="2400" dirty="0"/>
              <a:t>Context known by only one party</a:t>
            </a:r>
          </a:p>
          <a:p>
            <a:pPr marL="285750" indent="-285750">
              <a:buFont typeface="Arial" panose="020B0604020202020204" pitchFamily="34" charset="0"/>
              <a:buChar char="•"/>
            </a:pPr>
            <a:r>
              <a:rPr lang="en-US" sz="2400" dirty="0"/>
              <a:t>Incorrect assumptions</a:t>
            </a:r>
          </a:p>
        </p:txBody>
      </p:sp>
      <p:pic>
        <p:nvPicPr>
          <p:cNvPr id="10" name="Picture 2" descr="3 great reasons to file your tax return early - FreeAgent">
            <a:extLst>
              <a:ext uri="{FF2B5EF4-FFF2-40B4-BE49-F238E27FC236}">
                <a16:creationId xmlns:a16="http://schemas.microsoft.com/office/drawing/2014/main" id="{7709FF20-3E90-7547-B343-DECE535AA2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60625" y="1693564"/>
            <a:ext cx="2641326" cy="1320663"/>
          </a:xfrm>
          <a:prstGeom prst="rect">
            <a:avLst/>
          </a:prstGeom>
          <a:noFill/>
          <a:extLst>
            <a:ext uri="{909E8E84-426E-40DD-AFC4-6F175D3DCCD1}">
              <a14:hiddenFill xmlns:a14="http://schemas.microsoft.com/office/drawing/2010/main">
                <a:solidFill>
                  <a:srgbClr val="FFFFFF"/>
                </a:solidFill>
              </a14:hiddenFill>
            </a:ext>
          </a:extLst>
        </p:spPr>
      </p:pic>
      <p:pic>
        <p:nvPicPr>
          <p:cNvPr id="11" name="عنصر نائب للمحتوى 6">
            <a:extLst>
              <a:ext uri="{FF2B5EF4-FFF2-40B4-BE49-F238E27FC236}">
                <a16:creationId xmlns:a16="http://schemas.microsoft.com/office/drawing/2014/main" id="{E0E815DA-0B3B-9643-9D64-026962D399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12" name="Rounded Rectangle 11">
            <a:extLst>
              <a:ext uri="{FF2B5EF4-FFF2-40B4-BE49-F238E27FC236}">
                <a16:creationId xmlns:a16="http://schemas.microsoft.com/office/drawing/2014/main" id="{359B7570-3C3D-8340-B59F-D5CAE650E2D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58392525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97267" y="1560866"/>
            <a:ext cx="9603275" cy="3294576"/>
          </a:xfrm>
        </p:spPr>
        <p:txBody>
          <a:bodyPr>
            <a:normAutofit fontScale="85000" lnSpcReduction="20000"/>
          </a:bodyPr>
          <a:lstStyle/>
          <a:p>
            <a:r>
              <a:rPr lang="en-US" dirty="0"/>
              <a:t>In teams of 3-4, consider the following scenario:</a:t>
            </a:r>
          </a:p>
          <a:p>
            <a:pPr marL="0" indent="0">
              <a:buNone/>
            </a:pPr>
            <a:endParaRPr lang="en-US" sz="1600" dirty="0"/>
          </a:p>
          <a:p>
            <a:pPr marL="0" indent="0">
              <a:buNone/>
            </a:pPr>
            <a:r>
              <a:rPr lang="en-US" b="1" i="1" dirty="0"/>
              <a:t>Your team wishes to establish a unique identity which sets them apart from other teams within your organization.  You’ve decided that an animal mascot would be the perfect way to represent your team, but you need to decide which animal best fits your team.</a:t>
            </a:r>
          </a:p>
          <a:p>
            <a:pPr marL="0" indent="0">
              <a:buNone/>
            </a:pPr>
            <a:endParaRPr lang="en-US" sz="1600" b="1" i="1" dirty="0"/>
          </a:p>
          <a:p>
            <a:r>
              <a:rPr lang="en-US" sz="1600" dirty="0"/>
              <a:t>A meeting is needed to decide on an appropriate mascot:</a:t>
            </a:r>
          </a:p>
          <a:p>
            <a:pPr lvl="1"/>
            <a:r>
              <a:rPr lang="en-US" sz="1400" dirty="0"/>
              <a:t>Create a simple agenda for the 3-5 minute meeting.  Basic templates are easily found online</a:t>
            </a:r>
          </a:p>
          <a:p>
            <a:pPr lvl="1"/>
            <a:r>
              <a:rPr lang="en-US" sz="1400" dirty="0"/>
              <a:t>Hold the meeting, following the agenda  you’ve just created</a:t>
            </a:r>
          </a:p>
          <a:p>
            <a:pPr lvl="1"/>
            <a:r>
              <a:rPr lang="en-US" sz="1400" dirty="0"/>
              <a:t>Publish the results of the meeting so that others in the room understand what decisions were made.  Did everyone participate/provide input?  If not, could this be addressed in the agenda?</a:t>
            </a:r>
          </a:p>
          <a:p>
            <a:pPr lvl="1"/>
            <a:endParaRPr lang="en-US" dirty="0"/>
          </a:p>
        </p:txBody>
      </p:sp>
      <p:sp>
        <p:nvSpPr>
          <p:cNvPr id="3" name="Title 2"/>
          <p:cNvSpPr>
            <a:spLocks noGrp="1"/>
          </p:cNvSpPr>
          <p:nvPr>
            <p:ph type="title"/>
          </p:nvPr>
        </p:nvSpPr>
        <p:spPr/>
        <p:txBody>
          <a:bodyPr/>
          <a:lstStyle/>
          <a:p>
            <a:r>
              <a:rPr lang="en-US" b="1" dirty="0">
                <a:solidFill>
                  <a:srgbClr val="E80C96"/>
                </a:solidFill>
              </a:rPr>
              <a:t>Activity – Planning and Holding a Meeting</a:t>
            </a:r>
          </a:p>
        </p:txBody>
      </p:sp>
      <p:pic>
        <p:nvPicPr>
          <p:cNvPr id="4" name="Picture 2" descr="3 great reasons to file your tax return early - FreeAgent">
            <a:extLst>
              <a:ext uri="{FF2B5EF4-FFF2-40B4-BE49-F238E27FC236}">
                <a16:creationId xmlns:a16="http://schemas.microsoft.com/office/drawing/2014/main" id="{E347B7A6-4456-3A41-B986-5F2C019453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70953" y="1335300"/>
            <a:ext cx="2549602" cy="1274801"/>
          </a:xfrm>
          <a:prstGeom prst="rect">
            <a:avLst/>
          </a:prstGeom>
          <a:noFill/>
          <a:extLst>
            <a:ext uri="{909E8E84-426E-40DD-AFC4-6F175D3DCCD1}">
              <a14:hiddenFill xmlns:a14="http://schemas.microsoft.com/office/drawing/2010/main">
                <a:solidFill>
                  <a:srgbClr val="FFFFFF"/>
                </a:solidFill>
              </a14:hiddenFill>
            </a:ext>
          </a:extLst>
        </p:spPr>
      </p:pic>
      <p:pic>
        <p:nvPicPr>
          <p:cNvPr id="5" name="عنصر نائب للمحتوى 6">
            <a:extLst>
              <a:ext uri="{FF2B5EF4-FFF2-40B4-BE49-F238E27FC236}">
                <a16:creationId xmlns:a16="http://schemas.microsoft.com/office/drawing/2014/main" id="{B90398A3-EBC6-2645-A095-D9254D1ECB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6" name="Rounded Rectangle 5">
            <a:extLst>
              <a:ext uri="{FF2B5EF4-FFF2-40B4-BE49-F238E27FC236}">
                <a16:creationId xmlns:a16="http://schemas.microsoft.com/office/drawing/2014/main" id="{97D3C3A9-5155-1345-BCB6-217CA5AAED8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51759038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1600207"/>
            <a:ext cx="10972800" cy="552444"/>
          </a:xfrm>
        </p:spPr>
        <p:txBody>
          <a:bodyPr/>
          <a:lstStyle/>
          <a:p>
            <a:pPr marL="0" indent="0">
              <a:buNone/>
            </a:pPr>
            <a:r>
              <a:rPr lang="en-US" dirty="0"/>
              <a:t>Consider each of the following scenarios:</a:t>
            </a:r>
          </a:p>
        </p:txBody>
      </p:sp>
      <p:sp>
        <p:nvSpPr>
          <p:cNvPr id="3" name="Title 2"/>
          <p:cNvSpPr>
            <a:spLocks noGrp="1"/>
          </p:cNvSpPr>
          <p:nvPr>
            <p:ph type="title"/>
          </p:nvPr>
        </p:nvSpPr>
        <p:spPr/>
        <p:txBody>
          <a:bodyPr/>
          <a:lstStyle/>
          <a:p>
            <a:r>
              <a:rPr lang="en-US" b="1" dirty="0">
                <a:solidFill>
                  <a:srgbClr val="FF9652"/>
                </a:solidFill>
              </a:rPr>
              <a:t>Activity – Ethical Communication</a:t>
            </a:r>
          </a:p>
        </p:txBody>
      </p:sp>
      <p:sp>
        <p:nvSpPr>
          <p:cNvPr id="5" name="Content Placeholder 1"/>
          <p:cNvSpPr txBox="1">
            <a:spLocks/>
          </p:cNvSpPr>
          <p:nvPr/>
        </p:nvSpPr>
        <p:spPr>
          <a:xfrm>
            <a:off x="609600" y="2162178"/>
            <a:ext cx="3467100" cy="2314571"/>
          </a:xfrm>
          <a:prstGeom prst="rect">
            <a:avLst/>
          </a:prstGeom>
          <a:ln>
            <a:solidFill>
              <a:schemeClr val="bg1">
                <a:lumMod val="50000"/>
              </a:schemeClr>
            </a:solidFill>
          </a:ln>
        </p:spPr>
        <p:txBody>
          <a:bodyPr vert="horz" lIns="91440" tIns="45720" rIns="91440" bIns="45720" rtlCol="0">
            <a:noAutofit/>
          </a:bodyPr>
          <a:lstStyle>
            <a:lvl1pPr marL="257168" indent="-257168" algn="l" defTabSz="685783"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a:lstStyle>
          <a:p>
            <a:pPr marL="0" indent="0">
              <a:buFont typeface="Arial" panose="020B0604020202020204" pitchFamily="34" charset="0"/>
              <a:buNone/>
            </a:pPr>
            <a:r>
              <a:rPr lang="en-US" sz="2000" dirty="0"/>
              <a:t>Your project is 3 weeks behind, but you believe you can “catch up” with a little luck and a lot of hard work.  The customer is unaware of the situation.</a:t>
            </a:r>
          </a:p>
        </p:txBody>
      </p:sp>
      <p:sp>
        <p:nvSpPr>
          <p:cNvPr id="6" name="Content Placeholder 1"/>
          <p:cNvSpPr txBox="1">
            <a:spLocks/>
          </p:cNvSpPr>
          <p:nvPr/>
        </p:nvSpPr>
        <p:spPr>
          <a:xfrm>
            <a:off x="4362450" y="2181226"/>
            <a:ext cx="3467100" cy="2314571"/>
          </a:xfrm>
          <a:prstGeom prst="rect">
            <a:avLst/>
          </a:prstGeom>
          <a:ln>
            <a:solidFill>
              <a:schemeClr val="bg1">
                <a:lumMod val="50000"/>
              </a:schemeClr>
            </a:solidFill>
          </a:ln>
        </p:spPr>
        <p:txBody>
          <a:bodyPr vert="horz" lIns="91440" tIns="45720" rIns="91440" bIns="45720" rtlCol="0">
            <a:noAutofit/>
          </a:bodyPr>
          <a:lstStyle>
            <a:defPPr>
              <a:defRPr lang="en-US"/>
            </a:defPPr>
            <a:lvl1pPr indent="0" defTabSz="685783">
              <a:spcBef>
                <a:spcPct val="20000"/>
              </a:spcBef>
              <a:buFont typeface="Arial" panose="020B0604020202020204" pitchFamily="34" charset="0"/>
              <a:buNone/>
              <a:defRPr sz="2400"/>
            </a:lvl1pPr>
            <a:lvl2pPr marL="557199" indent="-214308" defTabSz="685783">
              <a:spcBef>
                <a:spcPct val="20000"/>
              </a:spcBef>
              <a:buFont typeface="Arial" panose="020B0604020202020204" pitchFamily="34" charset="0"/>
              <a:buChar char="–"/>
              <a:defRPr sz="2100"/>
            </a:lvl2pPr>
            <a:lvl3pPr marL="857228" indent="-171446" defTabSz="685783">
              <a:spcBef>
                <a:spcPct val="20000"/>
              </a:spcBef>
              <a:buFont typeface="Arial" panose="020B0604020202020204" pitchFamily="34" charset="0"/>
              <a:buChar char="•"/>
            </a:lvl3pPr>
            <a:lvl4pPr marL="1200120" indent="-171446" defTabSz="685783">
              <a:spcBef>
                <a:spcPct val="20000"/>
              </a:spcBef>
              <a:buFont typeface="Arial" panose="020B0604020202020204" pitchFamily="34" charset="0"/>
              <a:buChar char="–"/>
              <a:defRPr sz="1500"/>
            </a:lvl4pPr>
            <a:lvl5pPr marL="1543012" indent="-171446" defTabSz="685783">
              <a:spcBef>
                <a:spcPct val="20000"/>
              </a:spcBef>
              <a:buFont typeface="Arial" panose="020B0604020202020204" pitchFamily="34" charset="0"/>
              <a:buChar char="»"/>
              <a:defRPr sz="1500"/>
            </a:lvl5pPr>
            <a:lvl6pPr marL="1885903" indent="-171446" defTabSz="685783">
              <a:spcBef>
                <a:spcPct val="20000"/>
              </a:spcBef>
              <a:buFont typeface="Arial" panose="020B0604020202020204" pitchFamily="34" charset="0"/>
              <a:buChar char="•"/>
              <a:defRPr sz="1500"/>
            </a:lvl6pPr>
            <a:lvl7pPr marL="2228795" indent="-171446" defTabSz="685783">
              <a:spcBef>
                <a:spcPct val="20000"/>
              </a:spcBef>
              <a:buFont typeface="Arial" panose="020B0604020202020204" pitchFamily="34" charset="0"/>
              <a:buChar char="•"/>
              <a:defRPr sz="1500"/>
            </a:lvl7pPr>
            <a:lvl8pPr marL="2571686" indent="-171446" defTabSz="685783">
              <a:spcBef>
                <a:spcPct val="20000"/>
              </a:spcBef>
              <a:buFont typeface="Arial" panose="020B0604020202020204" pitchFamily="34" charset="0"/>
              <a:buChar char="•"/>
              <a:defRPr sz="1500"/>
            </a:lvl8pPr>
            <a:lvl9pPr marL="2914577" indent="-171446" defTabSz="685783">
              <a:spcBef>
                <a:spcPct val="20000"/>
              </a:spcBef>
              <a:buFont typeface="Arial" panose="020B0604020202020204" pitchFamily="34" charset="0"/>
              <a:buChar char="•"/>
              <a:defRPr sz="1500"/>
            </a:lvl9pPr>
          </a:lstStyle>
          <a:p>
            <a:r>
              <a:rPr lang="en-US" sz="2000" dirty="0"/>
              <a:t>A team member has accidently left some sensitive customer data exposed for the past week.  You believe no one has accessed the data.</a:t>
            </a:r>
          </a:p>
        </p:txBody>
      </p:sp>
      <p:sp>
        <p:nvSpPr>
          <p:cNvPr id="7" name="Content Placeholder 1"/>
          <p:cNvSpPr txBox="1">
            <a:spLocks/>
          </p:cNvSpPr>
          <p:nvPr/>
        </p:nvSpPr>
        <p:spPr>
          <a:xfrm>
            <a:off x="8115300" y="2181226"/>
            <a:ext cx="3467100" cy="2314571"/>
          </a:xfrm>
          <a:prstGeom prst="rect">
            <a:avLst/>
          </a:prstGeom>
          <a:ln>
            <a:solidFill>
              <a:schemeClr val="bg1">
                <a:lumMod val="50000"/>
              </a:schemeClr>
            </a:solidFill>
          </a:ln>
        </p:spPr>
        <p:txBody>
          <a:bodyPr vert="horz" lIns="91440" tIns="45720" rIns="91440" bIns="45720" rtlCol="0">
            <a:noAutofit/>
          </a:bodyPr>
          <a:lstStyle>
            <a:defPPr>
              <a:defRPr lang="en-US"/>
            </a:defPPr>
            <a:lvl1pPr indent="0" defTabSz="685783">
              <a:spcBef>
                <a:spcPct val="20000"/>
              </a:spcBef>
              <a:buFont typeface="Arial" panose="020B0604020202020204" pitchFamily="34" charset="0"/>
              <a:buNone/>
              <a:defRPr sz="2400"/>
            </a:lvl1pPr>
            <a:lvl2pPr marL="557199" indent="-214308" defTabSz="685783">
              <a:spcBef>
                <a:spcPct val="20000"/>
              </a:spcBef>
              <a:buFont typeface="Arial" panose="020B0604020202020204" pitchFamily="34" charset="0"/>
              <a:buChar char="–"/>
              <a:defRPr sz="2100"/>
            </a:lvl2pPr>
            <a:lvl3pPr marL="857228" indent="-171446" defTabSz="685783">
              <a:spcBef>
                <a:spcPct val="20000"/>
              </a:spcBef>
              <a:buFont typeface="Arial" panose="020B0604020202020204" pitchFamily="34" charset="0"/>
              <a:buChar char="•"/>
            </a:lvl3pPr>
            <a:lvl4pPr marL="1200120" indent="-171446" defTabSz="685783">
              <a:spcBef>
                <a:spcPct val="20000"/>
              </a:spcBef>
              <a:buFont typeface="Arial" panose="020B0604020202020204" pitchFamily="34" charset="0"/>
              <a:buChar char="–"/>
              <a:defRPr sz="1500"/>
            </a:lvl4pPr>
            <a:lvl5pPr marL="1543012" indent="-171446" defTabSz="685783">
              <a:spcBef>
                <a:spcPct val="20000"/>
              </a:spcBef>
              <a:buFont typeface="Arial" panose="020B0604020202020204" pitchFamily="34" charset="0"/>
              <a:buChar char="»"/>
              <a:defRPr sz="1500"/>
            </a:lvl5pPr>
            <a:lvl6pPr marL="1885903" indent="-171446" defTabSz="685783">
              <a:spcBef>
                <a:spcPct val="20000"/>
              </a:spcBef>
              <a:buFont typeface="Arial" panose="020B0604020202020204" pitchFamily="34" charset="0"/>
              <a:buChar char="•"/>
              <a:defRPr sz="1500"/>
            </a:lvl6pPr>
            <a:lvl7pPr marL="2228795" indent="-171446" defTabSz="685783">
              <a:spcBef>
                <a:spcPct val="20000"/>
              </a:spcBef>
              <a:buFont typeface="Arial" panose="020B0604020202020204" pitchFamily="34" charset="0"/>
              <a:buChar char="•"/>
              <a:defRPr sz="1500"/>
            </a:lvl7pPr>
            <a:lvl8pPr marL="2571686" indent="-171446" defTabSz="685783">
              <a:spcBef>
                <a:spcPct val="20000"/>
              </a:spcBef>
              <a:buFont typeface="Arial" panose="020B0604020202020204" pitchFamily="34" charset="0"/>
              <a:buChar char="•"/>
              <a:defRPr sz="1500"/>
            </a:lvl8pPr>
            <a:lvl9pPr marL="2914577" indent="-171446" defTabSz="685783">
              <a:spcBef>
                <a:spcPct val="20000"/>
              </a:spcBef>
              <a:buFont typeface="Arial" panose="020B0604020202020204" pitchFamily="34" charset="0"/>
              <a:buChar char="•"/>
              <a:defRPr sz="1500"/>
            </a:lvl9pPr>
          </a:lstStyle>
          <a:p>
            <a:r>
              <a:rPr lang="en-US" sz="2000" dirty="0"/>
              <a:t>You suspect that a fellow team member is misreporting important project metrics to management.  You’re not 100% certain.</a:t>
            </a:r>
          </a:p>
        </p:txBody>
      </p:sp>
      <p:sp>
        <p:nvSpPr>
          <p:cNvPr id="8" name="Content Placeholder 1"/>
          <p:cNvSpPr txBox="1">
            <a:spLocks/>
          </p:cNvSpPr>
          <p:nvPr/>
        </p:nvSpPr>
        <p:spPr>
          <a:xfrm>
            <a:off x="445507" y="4792627"/>
            <a:ext cx="10972800" cy="1543043"/>
          </a:xfrm>
          <a:prstGeom prst="rect">
            <a:avLst/>
          </a:prstGeom>
        </p:spPr>
        <p:txBody>
          <a:bodyPr vert="horz" lIns="91440" tIns="45720" rIns="91440" bIns="45720" rtlCol="0">
            <a:noAutofit/>
          </a:bodyPr>
          <a:lstStyle>
            <a:lvl1pPr marL="257168" indent="-257168" algn="l" defTabSz="685783"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a:lstStyle>
          <a:p>
            <a:r>
              <a:rPr lang="en-US" sz="1800" dirty="0"/>
              <a:t>Do you have an ethical obligation to act?  What communications should take place?</a:t>
            </a:r>
          </a:p>
          <a:p>
            <a:r>
              <a:rPr lang="en-US" sz="1800" dirty="0"/>
              <a:t>What may happen if you choose not to act?</a:t>
            </a:r>
          </a:p>
          <a:p>
            <a:r>
              <a:rPr lang="en-US" sz="1800" dirty="0"/>
              <a:t>How could taking action affect relationships?  How might not acting affect them?</a:t>
            </a:r>
          </a:p>
        </p:txBody>
      </p:sp>
      <p:pic>
        <p:nvPicPr>
          <p:cNvPr id="9" name="Picture 2" descr="3 great reasons to file your tax return early - FreeAgent">
            <a:extLst>
              <a:ext uri="{FF2B5EF4-FFF2-40B4-BE49-F238E27FC236}">
                <a16:creationId xmlns:a16="http://schemas.microsoft.com/office/drawing/2014/main" id="{C3E0A74E-AD58-AA41-A28E-647437582E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7405" y="381540"/>
            <a:ext cx="2849017" cy="1424509"/>
          </a:xfrm>
          <a:prstGeom prst="rect">
            <a:avLst/>
          </a:prstGeom>
          <a:noFill/>
          <a:extLst>
            <a:ext uri="{909E8E84-426E-40DD-AFC4-6F175D3DCCD1}">
              <a14:hiddenFill xmlns:a14="http://schemas.microsoft.com/office/drawing/2010/main">
                <a:solidFill>
                  <a:srgbClr val="FFFFFF"/>
                </a:solidFill>
              </a14:hiddenFill>
            </a:ext>
          </a:extLst>
        </p:spPr>
      </p:pic>
      <p:pic>
        <p:nvPicPr>
          <p:cNvPr id="10" name="عنصر نائب للمحتوى 6">
            <a:extLst>
              <a:ext uri="{FF2B5EF4-FFF2-40B4-BE49-F238E27FC236}">
                <a16:creationId xmlns:a16="http://schemas.microsoft.com/office/drawing/2014/main" id="{7BCB1765-E3E7-6D4A-8FF0-3774527DDC3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11" name="Rounded Rectangle 10">
            <a:extLst>
              <a:ext uri="{FF2B5EF4-FFF2-40B4-BE49-F238E27FC236}">
                <a16:creationId xmlns:a16="http://schemas.microsoft.com/office/drawing/2014/main" id="{1022335C-C697-8640-9B0C-2434A796674E}"/>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0694767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E86-8823-4132-90D3-D2A5DA82E971}"/>
              </a:ext>
            </a:extLst>
          </p:cNvPr>
          <p:cNvSpPr>
            <a:spLocks noGrp="1"/>
          </p:cNvSpPr>
          <p:nvPr>
            <p:ph type="title"/>
          </p:nvPr>
        </p:nvSpPr>
        <p:spPr/>
        <p:txBody>
          <a:bodyPr/>
          <a:lstStyle/>
          <a:p>
            <a:r>
              <a:rPr lang="en-US" b="1" dirty="0">
                <a:solidFill>
                  <a:schemeClr val="tx2">
                    <a:lumMod val="75000"/>
                  </a:schemeClr>
                </a:solidFill>
                <a:highlight>
                  <a:srgbClr val="808000"/>
                </a:highlight>
              </a:rPr>
              <a:t>Resources:</a:t>
            </a:r>
            <a:endParaRPr lang="en-US" dirty="0"/>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4" name="Rounded Rectangle 3">
            <a:extLst>
              <a:ext uri="{FF2B5EF4-FFF2-40B4-BE49-F238E27FC236}">
                <a16:creationId xmlns:a16="http://schemas.microsoft.com/office/drawing/2014/main" id="{A2528CC4-1F97-F04A-B50E-20CDE07A792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FED8F310-2F60-7F47-87C1-DD593EDB3F91}"/>
              </a:ext>
            </a:extLst>
          </p:cNvPr>
          <p:cNvSpPr/>
          <p:nvPr/>
        </p:nvSpPr>
        <p:spPr>
          <a:xfrm>
            <a:off x="996174" y="2363831"/>
            <a:ext cx="7765441" cy="2031325"/>
          </a:xfrm>
          <a:prstGeom prst="rect">
            <a:avLst/>
          </a:prstGeom>
        </p:spPr>
        <p:txBody>
          <a:bodyPr wrap="square">
            <a:spAutoFit/>
          </a:bodyPr>
          <a:lstStyle/>
          <a:p>
            <a:pPr marL="380990" indent="-380990">
              <a:lnSpc>
                <a:spcPct val="150000"/>
              </a:lnSpc>
              <a:buFont typeface="Arial" panose="020B0604020202020204" pitchFamily="34" charset="0"/>
              <a:buChar char="•"/>
            </a:pPr>
            <a:r>
              <a:rPr lang="en-US" dirty="0">
                <a:solidFill>
                  <a:srgbClr val="0F1111"/>
                </a:solidFill>
                <a:latin typeface="+mj-lt"/>
              </a:rPr>
              <a:t>Project Team Leadership and Communication by </a:t>
            </a:r>
            <a:r>
              <a:rPr lang="en-US" dirty="0">
                <a:solidFill>
                  <a:srgbClr val="007185"/>
                </a:solidFill>
                <a:latin typeface="+mj-lt"/>
                <a:hlinkClick r:id="rId3"/>
              </a:rPr>
              <a:t>Samuel Malachowsky</a:t>
            </a:r>
            <a:r>
              <a:rPr lang="en-US" dirty="0">
                <a:solidFill>
                  <a:srgbClr val="007185"/>
                </a:solidFill>
                <a:latin typeface="+mj-lt"/>
              </a:rPr>
              <a:t>, 2018.</a:t>
            </a:r>
            <a:r>
              <a:rPr lang="en-US" dirty="0">
                <a:solidFill>
                  <a:srgbClr val="0F1111"/>
                </a:solidFill>
                <a:latin typeface="+mj-lt"/>
              </a:rPr>
              <a:t> </a:t>
            </a:r>
          </a:p>
          <a:p>
            <a:pPr marL="380990" indent="-380990">
              <a:lnSpc>
                <a:spcPct val="150000"/>
              </a:lnSpc>
              <a:buFont typeface="Arial" panose="020B0604020202020204" pitchFamily="34" charset="0"/>
              <a:buChar char="•"/>
            </a:pPr>
            <a:endParaRPr lang="en-US" dirty="0">
              <a:latin typeface="+mj-lt"/>
            </a:endParaRPr>
          </a:p>
          <a:p>
            <a:pPr marL="380990" indent="-380990">
              <a:lnSpc>
                <a:spcPct val="150000"/>
              </a:lnSpc>
              <a:buFont typeface="Arial" panose="020B0604020202020204" pitchFamily="34" charset="0"/>
              <a:buChar char="•"/>
            </a:pPr>
            <a:endParaRPr lang="en-US" dirty="0">
              <a:latin typeface="+mj-lt"/>
            </a:endParaRPr>
          </a:p>
          <a:p>
            <a:pPr marL="380990" indent="-380990">
              <a:buFont typeface="Arial" panose="020B0604020202020204" pitchFamily="34" charset="0"/>
              <a:buChar char="•"/>
            </a:pPr>
            <a:endParaRPr lang="en-US" dirty="0">
              <a:solidFill>
                <a:srgbClr val="0F1111"/>
              </a:solidFill>
              <a:latin typeface="Amazon Ember"/>
            </a:endParaRPr>
          </a:p>
        </p:txBody>
      </p:sp>
      <p:pic>
        <p:nvPicPr>
          <p:cNvPr id="6" name="Picture 2" descr="Amazon.com: Project Team Leadership and Communication (9781732378902):  Malachowsky, Samuel A: Books">
            <a:extLst>
              <a:ext uri="{FF2B5EF4-FFF2-40B4-BE49-F238E27FC236}">
                <a16:creationId xmlns:a16="http://schemas.microsoft.com/office/drawing/2014/main" id="{F0AFF06D-B195-3D4C-AD43-C5F48794789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95582" y="1982156"/>
            <a:ext cx="1955800" cy="2413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980337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94832" y="100407"/>
            <a:ext cx="1397168" cy="1252906"/>
          </a:xfrm>
        </p:spPr>
      </p:pic>
      <p:sp>
        <p:nvSpPr>
          <p:cNvPr id="4" name="Rounded Rectangle 3">
            <a:extLst>
              <a:ext uri="{FF2B5EF4-FFF2-40B4-BE49-F238E27FC236}">
                <a16:creationId xmlns:a16="http://schemas.microsoft.com/office/drawing/2014/main" id="{B420750D-AC6B-E044-A92C-C12CF2ABCB3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F56A2541-8959-1B41-91AD-C4A53C0CC9E2}"/>
              </a:ext>
            </a:extLst>
          </p:cNvPr>
          <p:cNvSpPr/>
          <p:nvPr/>
        </p:nvSpPr>
        <p:spPr>
          <a:xfrm>
            <a:off x="2898071" y="2461627"/>
            <a:ext cx="6067672" cy="1569660"/>
          </a:xfrm>
          <a:prstGeom prst="rect">
            <a:avLst/>
          </a:prstGeom>
        </p:spPr>
        <p:txBody>
          <a:bodyPr wrap="square">
            <a:spAutoFit/>
          </a:bodyPr>
          <a:lstStyle/>
          <a:p>
            <a:pPr algn="ctr"/>
            <a:r>
              <a:rPr lang="es" sz="9600" b="1" dirty="0">
                <a:solidFill>
                  <a:srgbClr val="00B050"/>
                </a:solidFill>
                <a:highlight>
                  <a:srgbClr val="F5FAA4"/>
                </a:highlight>
                <a:latin typeface="Bradley Hand" pitchFamily="2" charset="77"/>
                <a:ea typeface="Brush Script MT" panose="03060802040406070304" pitchFamily="66" charset="-122"/>
                <a:cs typeface="Brush Script MT" panose="03060802040406070304" pitchFamily="66" charset="-122"/>
              </a:rPr>
              <a:t>THANKS!</a:t>
            </a:r>
            <a:endParaRPr lang="en-SA" sz="9600" b="1" dirty="0">
              <a:solidFill>
                <a:srgbClr val="00B050"/>
              </a:solidFill>
              <a:highlight>
                <a:srgbClr val="F5FAA4"/>
              </a:highlight>
              <a:latin typeface="Bradley Hand" pitchFamily="2" charset="77"/>
              <a:ea typeface="Brush Script MT" panose="03060802040406070304" pitchFamily="66" charset="-122"/>
              <a:cs typeface="Brush Script MT" panose="03060802040406070304" pitchFamily="66" charset="-122"/>
            </a:endParaRPr>
          </a:p>
        </p:txBody>
      </p:sp>
    </p:spTree>
    <p:extLst>
      <p:ext uri="{BB962C8B-B14F-4D97-AF65-F5344CB8AC3E}">
        <p14:creationId xmlns:p14="http://schemas.microsoft.com/office/powerpoint/2010/main" val="1086402200"/>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49692</TotalTime>
  <Words>5311</Words>
  <Application>Microsoft Macintosh PowerPoint</Application>
  <PresentationFormat>Widescreen</PresentationFormat>
  <Paragraphs>631</Paragraphs>
  <Slides>62</Slides>
  <Notes>57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62</vt:i4>
      </vt:variant>
    </vt:vector>
  </HeadingPairs>
  <TitlesOfParts>
    <vt:vector size="70" baseType="lpstr">
      <vt:lpstr>-apple-system</vt:lpstr>
      <vt:lpstr>Amazon Ember</vt:lpstr>
      <vt:lpstr>Arial</vt:lpstr>
      <vt:lpstr>Bradley Hand</vt:lpstr>
      <vt:lpstr>Calibri</vt:lpstr>
      <vt:lpstr>Century Gothic</vt:lpstr>
      <vt:lpstr>Wingdings</vt:lpstr>
      <vt:lpstr>Gallery</vt:lpstr>
      <vt:lpstr>Chapter 10</vt:lpstr>
      <vt:lpstr>Learning Outcomes:</vt:lpstr>
      <vt:lpstr>PowerPoint Presentation</vt:lpstr>
      <vt:lpstr>PowerPoint Presentation</vt:lpstr>
      <vt:lpstr>PowerPoint Presentation</vt:lpstr>
      <vt:lpstr>Effective Communication?</vt:lpstr>
      <vt:lpstr>PowerPoint Presentation</vt:lpstr>
      <vt:lpstr>Why Project Communication?</vt:lpstr>
      <vt:lpstr>Good Project Communication</vt:lpstr>
      <vt:lpstr>Successful Project communication</vt:lpstr>
      <vt:lpstr>PowerPoint Presentation</vt:lpstr>
      <vt:lpstr>Leaders and communication?</vt:lpstr>
      <vt:lpstr>Effective Leadership is all About Communicating  Effectively </vt:lpstr>
      <vt:lpstr>Effective Leadership is all About Communicating  Effectively </vt:lpstr>
      <vt:lpstr>Are you a communicative leader? </vt:lpstr>
      <vt:lpstr>Leadership Communication </vt:lpstr>
      <vt:lpstr>Leadership Communication</vt:lpstr>
      <vt:lpstr>PowerPoint Presentation</vt:lpstr>
      <vt:lpstr>The Communication Process</vt:lpstr>
      <vt:lpstr>The Communication Process</vt:lpstr>
      <vt:lpstr>Factors Affecting Encoding</vt:lpstr>
      <vt:lpstr>Channels of Communication</vt:lpstr>
      <vt:lpstr>Communication Channels</vt:lpstr>
      <vt:lpstr>Communication Concepts</vt:lpstr>
      <vt:lpstr>Communication Concepts</vt:lpstr>
      <vt:lpstr>Communication Concepts</vt:lpstr>
      <vt:lpstr>The Grapevine</vt:lpstr>
      <vt:lpstr>Decoding and Feedback</vt:lpstr>
      <vt:lpstr>Push / Pull / Hybrid Communication</vt:lpstr>
      <vt:lpstr>PowerPoint Presentation</vt:lpstr>
      <vt:lpstr>Leadership communication skills in the workplace </vt:lpstr>
      <vt:lpstr>Eight key principles of Communicative Leadership</vt:lpstr>
      <vt:lpstr>Leadership Styles Influencing Communication</vt:lpstr>
      <vt:lpstr>Leadership Styles Influencing Communication  </vt:lpstr>
      <vt:lpstr>Communicative Leadership Styles</vt:lpstr>
      <vt:lpstr>Examples of leadership communication skills </vt:lpstr>
      <vt:lpstr>PowerPoint Presentation</vt:lpstr>
      <vt:lpstr>Meeting Issues</vt:lpstr>
      <vt:lpstr>Meeting Success:</vt:lpstr>
      <vt:lpstr>Meeting Agenda</vt:lpstr>
      <vt:lpstr>PowerPoint Presentation</vt:lpstr>
      <vt:lpstr>Communicating Metrics and Reports for leaders</vt:lpstr>
      <vt:lpstr>Example Project Metrics (1 of 2)</vt:lpstr>
      <vt:lpstr>Example Project Metrics (2 of 2)</vt:lpstr>
      <vt:lpstr>Example Project Reports (1 of 3)</vt:lpstr>
      <vt:lpstr>Example Project Reports (2 of 3)</vt:lpstr>
      <vt:lpstr>Example Project Reports (3 of 3)</vt:lpstr>
      <vt:lpstr>PowerPoint Presentation</vt:lpstr>
      <vt:lpstr>Ethical Communication</vt:lpstr>
      <vt:lpstr>Ethical Communication</vt:lpstr>
      <vt:lpstr>PowerPoint Presentation</vt:lpstr>
      <vt:lpstr>Stakeholder Expectation Management</vt:lpstr>
      <vt:lpstr>PowerPoint Presentation</vt:lpstr>
      <vt:lpstr>How to improve leadership communication skills? </vt:lpstr>
      <vt:lpstr>PowerPoint Presentation</vt:lpstr>
      <vt:lpstr>PowerPoint Presentation</vt:lpstr>
      <vt:lpstr>10.12 Self Assessment.</vt:lpstr>
      <vt:lpstr>Activity – Detecting Communication Blockers</vt:lpstr>
      <vt:lpstr>Activity – Planning and Holding a Meeting</vt:lpstr>
      <vt:lpstr>Activity – Ethical Communication</vt:lpstr>
      <vt:lpstr>Resources: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SARA ADEL</cp:lastModifiedBy>
  <cp:revision>404</cp:revision>
  <dcterms:created xsi:type="dcterms:W3CDTF">2020-10-15T07:04:09Z</dcterms:created>
  <dcterms:modified xsi:type="dcterms:W3CDTF">2021-11-20T06:26:53Z</dcterms:modified>
</cp:coreProperties>
</file>