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60" r:id="rId3"/>
    <p:sldId id="259" r:id="rId4"/>
    <p:sldId id="269" r:id="rId5"/>
    <p:sldId id="306" r:id="rId6"/>
    <p:sldId id="307" r:id="rId7"/>
    <p:sldId id="304" r:id="rId8"/>
    <p:sldId id="329" r:id="rId9"/>
    <p:sldId id="325" r:id="rId10"/>
    <p:sldId id="328" r:id="rId11"/>
    <p:sldId id="332" r:id="rId12"/>
    <p:sldId id="330" r:id="rId13"/>
    <p:sldId id="341" r:id="rId14"/>
    <p:sldId id="271" r:id="rId15"/>
    <p:sldId id="311" r:id="rId16"/>
    <p:sldId id="313" r:id="rId17"/>
    <p:sldId id="261" r:id="rId18"/>
    <p:sldId id="314" r:id="rId19"/>
    <p:sldId id="316" r:id="rId20"/>
    <p:sldId id="315" r:id="rId21"/>
    <p:sldId id="309" r:id="rId22"/>
    <p:sldId id="326" r:id="rId23"/>
    <p:sldId id="327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33" r:id="rId33"/>
    <p:sldId id="334" r:id="rId34"/>
    <p:sldId id="335" r:id="rId35"/>
    <p:sldId id="346" r:id="rId36"/>
    <p:sldId id="348" r:id="rId37"/>
    <p:sldId id="302" r:id="rId38"/>
    <p:sldId id="342" r:id="rId39"/>
    <p:sldId id="344" r:id="rId40"/>
    <p:sldId id="34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72" autoAdjust="0"/>
    <p:restoredTop sz="84515" autoAdjust="0"/>
  </p:normalViewPr>
  <p:slideViewPr>
    <p:cSldViewPr snapToGrid="0">
      <p:cViewPr varScale="1">
        <p:scale>
          <a:sx n="88" d="100"/>
          <a:sy n="88" d="100"/>
        </p:scale>
        <p:origin x="27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854A5-52A7-4C94-8C3F-BAE5279D2291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88AA28-1AF3-494E-B76E-45893BA54F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894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2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2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1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.png"/><Relationship Id="rId10" Type="http://schemas.openxmlformats.org/officeDocument/2006/relationships/image" Target="../media/image9.svg"/><Relationship Id="rId9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12" Type="http://schemas.openxmlformats.org/officeDocument/2006/relationships/image" Target="../media/image54.png"/><Relationship Id="rId2" Type="http://schemas.openxmlformats.org/officeDocument/2006/relationships/image" Target="../media/image11.pn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3.png"/><Relationship Id="rId15" Type="http://schemas.openxmlformats.org/officeDocument/2006/relationships/image" Target="../media/image57.png"/><Relationship Id="rId10" Type="http://schemas.openxmlformats.org/officeDocument/2006/relationships/image" Target="../media/image52.png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12" Type="http://schemas.openxmlformats.org/officeDocument/2006/relationships/image" Target="../media/image6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62.png"/><Relationship Id="rId10" Type="http://schemas.openxmlformats.org/officeDocument/2006/relationships/image" Target="../media/image61.png"/><Relationship Id="rId19" Type="http://schemas.openxmlformats.org/officeDocument/2006/relationships/image" Target="../media/image2.png"/><Relationship Id="rId9" Type="http://schemas.openxmlformats.org/officeDocument/2006/relationships/image" Target="../media/image51.png"/><Relationship Id="rId1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AAA578-43AE-47F6-332A-D841E0598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386" y="-1"/>
            <a:ext cx="12393386" cy="686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62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8209" y="1434400"/>
            <a:ext cx="806334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The first aim is to know well what we mean by infinite series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Secondly, The definition of convergent and divergent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It is important to know some notes when solving limits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Know the different Convergent tests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Taylor series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D79DAA04-95FF-A5D6-A39A-8969EAD75A41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F314A3-DFB5-0E0D-865D-0338A7F5AE7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EC871C-E391-1680-0BC2-BFFEC2493415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1B4DDBB-8F6C-5E3D-E1C3-3E61365DB0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647146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Infinite Series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Convergent and Divergent Definition 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Taylor series 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590DC52-4E8D-26C8-F41C-2696806B3683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27234B6-9005-8758-A301-BFAD637C072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2DCDAE-50B1-DA1F-A9DE-5BDBA46D9FBD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AB7EB4E3-E9D2-7649-41F7-FCC2706F07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46320" y="573128"/>
            <a:ext cx="2760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Infinite Series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23C1C176-2909-876F-3BB0-32BADA2F610C}"/>
                  </a:ext>
                </a:extLst>
              </p:cNvPr>
              <p:cNvSpPr txBox="1">
                <a:spLocks noChangeArrowheads="1"/>
              </p:cNvSpPr>
              <p:nvPr/>
            </p:nvSpPr>
            <p:spPr>
              <a:xfrm>
                <a:off x="2183363" y="1582082"/>
                <a:ext cx="8976049" cy="4572000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IN" dirty="0"/>
                  <a:t>An infinite series is the sum of an infinite sequence of numbers: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IN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 + </a:t>
                </a:r>
                <a:r>
                  <a:rPr lang="en-IN" i="1" dirty="0"/>
                  <a:t>….</a:t>
                </a:r>
                <a:r>
                  <a:rPr lang="en-IN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IN" i="1" dirty="0"/>
                  <a:t> </a:t>
                </a:r>
                <a:r>
                  <a:rPr lang="en-IN" dirty="0"/>
                  <a:t>+ </a:t>
                </a:r>
                <a:r>
                  <a:rPr lang="en-IN" i="1" dirty="0"/>
                  <a:t>….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sz="1800" i="1" dirty="0"/>
              </a:p>
              <a:p>
                <a:pPr marL="0" indent="0" algn="just">
                  <a:buFont typeface="Arial" panose="020B0604020202020204" pitchFamily="34" charset="0"/>
                  <a:buNone/>
                </a:pPr>
                <a:r>
                  <a:rPr lang="en-IN" dirty="0"/>
                  <a:t>How can we find this sum of infinite numbers in a finite life time? For his, we look at the sequence of sums of finite number of terms, called the sequence of partial sums:</a:t>
                </a:r>
              </a:p>
              <a:p>
                <a:pPr marL="0" indent="0" algn="just">
                  <a:buFont typeface="Arial" panose="020B0604020202020204" pitchFamily="34" charset="0"/>
                  <a:buNone/>
                </a:pPr>
                <a:endParaRPr lang="en-IN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IN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IN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23C1C176-2909-876F-3BB0-32BADA2F61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363" y="1582082"/>
                <a:ext cx="8976049" cy="4572000"/>
              </a:xfrm>
              <a:prstGeom prst="rect">
                <a:avLst/>
              </a:prstGeom>
              <a:blipFill>
                <a:blip r:embed="rId8"/>
                <a:stretch>
                  <a:fillRect l="-1358" t="-2267" r="-13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D3B01640-AE4A-A59D-84D2-2A0EE0E6AABC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Infinite Series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1753C3-6281-0096-C7E0-55D58ADEF7EC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964B4C-0967-3182-A783-2AC9E8B23E33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157D38A-E127-0B2E-305D-D6F693D10553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46320" y="573128"/>
            <a:ext cx="368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illustrative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573254"/>
                <a:ext cx="9263599" cy="4110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=1+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2+3+…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two items is 3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three items is 6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100 items is 5050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1000 items is 500500</a:t>
                </a:r>
              </a:p>
              <a:p>
                <a:endParaRPr lang="en-US" dirty="0"/>
              </a:p>
              <a:p>
                <a:r>
                  <a:rPr lang="en-US" dirty="0"/>
                  <a:t>It is clear that by increasing the number of items, the sum will tend to infinity </a:t>
                </a:r>
              </a:p>
              <a:p>
                <a:endParaRPr lang="en-US" dirty="0"/>
              </a:p>
              <a:p>
                <a:r>
                  <a:rPr lang="en-US" sz="3200" b="1" dirty="0">
                    <a:solidFill>
                      <a:srgbClr val="FF0000"/>
                    </a:solidFill>
                  </a:rPr>
                  <a:t>So, this series is divergent.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573254"/>
                <a:ext cx="9263599" cy="4110036"/>
              </a:xfrm>
              <a:prstGeom prst="rect">
                <a:avLst/>
              </a:prstGeom>
              <a:blipFill>
                <a:blip r:embed="rId8"/>
                <a:stretch>
                  <a:fillRect l="-1645" b="-40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4318F543-6F9B-C914-35C6-B9D7ECFE3DEA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Illustrative Example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BC6D90-52B7-A70C-7219-410EC2361D3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24FADC4-DA42-D037-6C96-D9F7363FA50C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629DD04-02D8-9453-6070-DA0DF68457B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52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46320" y="573128"/>
            <a:ext cx="368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illustrative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884784"/>
                <a:ext cx="9263599" cy="57720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=1+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+…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The Sum for thee first two items is 1.5</a:t>
                </a:r>
              </a:p>
              <a:p>
                <a:r>
                  <a:rPr lang="en-US" dirty="0"/>
                  <a:t>The Sum for thee first three items is 1.75</a:t>
                </a:r>
              </a:p>
              <a:p>
                <a:r>
                  <a:rPr lang="en-US" dirty="0"/>
                  <a:t>The Sum for thee first 10 items is 1.99805</a:t>
                </a:r>
              </a:p>
              <a:p>
                <a:r>
                  <a:rPr lang="en-US" dirty="0"/>
                  <a:t>The Sum for thee first 30 items is 1.9999</a:t>
                </a:r>
              </a:p>
              <a:p>
                <a:endParaRPr lang="en-US" dirty="0"/>
              </a:p>
              <a:p>
                <a:r>
                  <a:rPr lang="en-US" dirty="0"/>
                  <a:t>It is clear that by increasing the number of items, the sum will not be greater than 2 </a:t>
                </a:r>
              </a:p>
              <a:p>
                <a:endParaRPr lang="en-US" dirty="0"/>
              </a:p>
              <a:p>
                <a:r>
                  <a:rPr lang="en-US" sz="3200" b="1" dirty="0">
                    <a:solidFill>
                      <a:srgbClr val="FF0000"/>
                    </a:solidFill>
                  </a:rPr>
                  <a:t>So, this series is Convergent at 2.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884784"/>
                <a:ext cx="9263599" cy="5772029"/>
              </a:xfrm>
              <a:prstGeom prst="rect">
                <a:avLst/>
              </a:prstGeom>
              <a:blipFill>
                <a:blip r:embed="rId8"/>
                <a:stretch>
                  <a:fillRect l="-16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892C956B-81B9-904C-8A6B-6CF14B7BE8E3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Illustrative Example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5158EF6-4306-7340-A371-42F59133594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6C2F0D-06E1-7403-9240-94271C30F118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C91664D-EA84-02E4-B6E8-302D122CEE0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25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732962" cy="561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for Testing Series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72D4F-404A-3A09-48C9-4324D4C97839}"/>
              </a:ext>
            </a:extLst>
          </p:cNvPr>
          <p:cNvSpPr txBox="1"/>
          <p:nvPr/>
        </p:nvSpPr>
        <p:spPr>
          <a:xfrm>
            <a:off x="2007159" y="1617249"/>
            <a:ext cx="9533101" cy="5747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1- </a:t>
            </a:r>
            <a:r>
              <a:rPr lang="en-US" altLang="en-US" sz="2000" dirty="0"/>
              <a:t>nth Term Test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2- Direct Comparison Test</a:t>
            </a:r>
          </a:p>
          <a:p>
            <a:endParaRPr lang="en-US" sz="2000" dirty="0"/>
          </a:p>
          <a:p>
            <a:r>
              <a:rPr lang="en-US" sz="2000" dirty="0"/>
              <a:t>3- Limit Comparison Test</a:t>
            </a:r>
          </a:p>
          <a:p>
            <a:endParaRPr lang="en-US" sz="2000" dirty="0"/>
          </a:p>
          <a:p>
            <a:endParaRPr lang="en-US" dirty="0"/>
          </a:p>
          <a:p>
            <a:pPr marL="0" lvl="2" indent="55563"/>
            <a:r>
              <a:rPr lang="en-US" dirty="0"/>
              <a:t>4- Cauchy Test </a:t>
            </a:r>
          </a:p>
          <a:p>
            <a:pPr lvl="2"/>
            <a:endParaRPr lang="en-US" dirty="0"/>
          </a:p>
          <a:p>
            <a:pPr marL="0" lvl="2"/>
            <a:r>
              <a:rPr lang="en-US" sz="2000" dirty="0"/>
              <a:t> 5- Integral Test</a:t>
            </a:r>
          </a:p>
          <a:p>
            <a:pPr lvl="2"/>
            <a:endParaRPr lang="en-US" sz="2000" dirty="0"/>
          </a:p>
          <a:p>
            <a:pPr marL="112713" lvl="2"/>
            <a:r>
              <a:rPr lang="en-US" sz="2000" dirty="0"/>
              <a:t>6- Ratio Test</a:t>
            </a:r>
          </a:p>
          <a:p>
            <a:pPr marL="112713" lvl="2"/>
            <a:endParaRPr lang="en-US" sz="2000" dirty="0"/>
          </a:p>
          <a:p>
            <a:pPr marL="112713" lvl="1"/>
            <a:r>
              <a:rPr lang="en-US" sz="2000" dirty="0"/>
              <a:t>7- Root Test</a:t>
            </a:r>
          </a:p>
          <a:p>
            <a:pPr marL="112713" lvl="1"/>
            <a:endParaRPr lang="en-US" sz="2000" dirty="0"/>
          </a:p>
          <a:p>
            <a:pPr marL="112713" lvl="1"/>
            <a:r>
              <a:rPr lang="en-US" sz="2000" dirty="0"/>
              <a:t>8- Alternating Series Test</a:t>
            </a:r>
          </a:p>
          <a:p>
            <a:pPr marL="112713" lvl="1"/>
            <a:endParaRPr lang="en-US" sz="2000" dirty="0"/>
          </a:p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endParaRPr lang="en-US" sz="2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E0D626-D7A7-0255-3337-8FCC763B0272}"/>
              </a:ext>
            </a:extLst>
          </p:cNvPr>
          <p:cNvSpPr/>
          <p:nvPr/>
        </p:nvSpPr>
        <p:spPr>
          <a:xfrm>
            <a:off x="2042274" y="1612386"/>
            <a:ext cx="2052735" cy="553304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6C02D3-1A98-9AB6-229E-6CDEC8D275A5}"/>
              </a:ext>
            </a:extLst>
          </p:cNvPr>
          <p:cNvSpPr/>
          <p:nvPr/>
        </p:nvSpPr>
        <p:spPr>
          <a:xfrm>
            <a:off x="2042274" y="2851389"/>
            <a:ext cx="3217984" cy="46208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E82573D-8045-ED33-5B94-46EBF26E7B3F}"/>
              </a:ext>
            </a:extLst>
          </p:cNvPr>
          <p:cNvSpPr/>
          <p:nvPr/>
        </p:nvSpPr>
        <p:spPr>
          <a:xfrm>
            <a:off x="2027526" y="3662549"/>
            <a:ext cx="3217984" cy="46208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9B54AFEA-A391-CF2B-A386-6C55BD1774EE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Strategy for Testing Series 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A36D0CC-0AD4-269F-D643-E5038C166A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738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732962" cy="561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for Testing Series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72D4F-404A-3A09-48C9-4324D4C97839}"/>
              </a:ext>
            </a:extLst>
          </p:cNvPr>
          <p:cNvSpPr txBox="1"/>
          <p:nvPr/>
        </p:nvSpPr>
        <p:spPr>
          <a:xfrm>
            <a:off x="1132322" y="1771267"/>
            <a:ext cx="9533101" cy="1087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learn about:</a:t>
            </a:r>
          </a:p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dirty="0">
                <a:solidFill>
                  <a:srgbClr val="800000"/>
                </a:solidFill>
              </a:rPr>
              <a:t>The ways of testing a series for convergence or divergence.</a:t>
            </a:r>
            <a:endParaRPr lang="en-US" sz="2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1178434" y="359928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/>
              <a:t>Nth term Test </a:t>
            </a:r>
            <a:endParaRPr lang="en-US" sz="28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69F2F-736F-5B3E-1768-73C57C0E1D53}"/>
              </a:ext>
            </a:extLst>
          </p:cNvPr>
          <p:cNvSpPr/>
          <p:nvPr/>
        </p:nvSpPr>
        <p:spPr>
          <a:xfrm>
            <a:off x="4245429" y="3599286"/>
            <a:ext cx="3114035" cy="79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515ABD-EF6B-9451-52FF-7FF9AD12501F}"/>
              </a:ext>
            </a:extLst>
          </p:cNvPr>
          <p:cNvSpPr/>
          <p:nvPr/>
        </p:nvSpPr>
        <p:spPr>
          <a:xfrm>
            <a:off x="8026804" y="3599286"/>
            <a:ext cx="2283523" cy="79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Cauchy Test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43068A-C024-CCF2-D22C-F794BB2F510B}"/>
              </a:ext>
            </a:extLst>
          </p:cNvPr>
          <p:cNvSpPr txBox="1"/>
          <p:nvPr/>
        </p:nvSpPr>
        <p:spPr>
          <a:xfrm>
            <a:off x="1874165" y="4914356"/>
            <a:ext cx="8286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We will need some important notes for limits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A8EB4EA4-B294-7F22-B1DD-78400624CA25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Strategy for Testing Series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D4E041-0CEA-FE74-FC2D-838A19F0523C}"/>
              </a:ext>
            </a:extLst>
          </p:cNvPr>
          <p:cNvSpPr txBox="1"/>
          <p:nvPr/>
        </p:nvSpPr>
        <p:spPr>
          <a:xfrm>
            <a:off x="2757854" y="6114534"/>
            <a:ext cx="6519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Dr. Israa Lewaa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E08607-B407-6E29-5E11-95D2E1FDB638}"/>
              </a:ext>
            </a:extLst>
          </p:cNvPr>
          <p:cNvSpPr/>
          <p:nvPr/>
        </p:nvSpPr>
        <p:spPr>
          <a:xfrm>
            <a:off x="1858507" y="5901615"/>
            <a:ext cx="1033349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333D79A-FC06-B2BF-69C8-27DC7C7196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714929" y="325330"/>
            <a:ext cx="1541337" cy="71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82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3204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 for Limits: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/>
              <p:nvPr/>
            </p:nvSpPr>
            <p:spPr>
              <a:xfrm>
                <a:off x="1902425" y="1898456"/>
                <a:ext cx="2876161" cy="3153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0" smtClean="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</m:func>
                  </m:oMath>
                </a14:m>
                <a:endParaRPr lang="en-US" sz="3200" b="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1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+8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+13</m:t>
                            </m:r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1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−4</m:t>
                            </m:r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425" y="1898456"/>
                <a:ext cx="2876161" cy="3153107"/>
              </a:xfrm>
              <a:prstGeom prst="rect">
                <a:avLst/>
              </a:prstGeom>
              <a:blipFill>
                <a:blip r:embed="rId8"/>
                <a:stretch>
                  <a:fillRect l="-4873" r="-283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7B847F1D-31B5-1B82-A5B8-F83BCCA63CCE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 for Limits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312B0EE-3C5A-FB1A-61DC-E658124D761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7CBDF02-A9AC-70E1-0015-F5D7A868291A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5724A85-DFB1-C030-A376-9C103FF1902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66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0577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****Important Notes for Limits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/>
              <p:nvPr/>
            </p:nvSpPr>
            <p:spPr>
              <a:xfrm>
                <a:off x="1902425" y="1898456"/>
                <a:ext cx="2876161" cy="34415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rad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rad>
                          </m:den>
                        </m:f>
                      </m:e>
                    </m:func>
                  </m:oMath>
                </a14:m>
                <a:endParaRPr lang="en-US" sz="3200" b="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5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7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25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343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425" y="1898456"/>
                <a:ext cx="2876161" cy="3441583"/>
              </a:xfrm>
              <a:prstGeom prst="rect">
                <a:avLst/>
              </a:prstGeom>
              <a:blipFill>
                <a:blip r:embed="rId8"/>
                <a:stretch>
                  <a:fillRect l="-4873" r="-862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DDDC845F-36AB-0FE2-E825-5269CFD33727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Note for Limits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F3AF18-7293-4369-C799-5B7F850DD76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8ACB15-0636-7F99-53B1-7FB1BC55C71D}"/>
              </a:ext>
            </a:extLst>
          </p:cNvPr>
          <p:cNvSpPr/>
          <p:nvPr/>
        </p:nvSpPr>
        <p:spPr>
          <a:xfrm>
            <a:off x="1649187" y="6111684"/>
            <a:ext cx="10380028" cy="538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FC6E7AA-96AF-0C82-DE7C-97239FAE23D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55560" y="761739"/>
            <a:ext cx="1837920" cy="85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68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****Note for some series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2973" y="1470379"/>
            <a:ext cx="5410200" cy="40386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9C3991D1-D90B-EB79-9AEF-3C34A47D5B7C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Note for Some Series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FD74115-E60D-EAEA-0C5C-9EBF4ED5F0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520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****Example A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798158" y="2551894"/>
                <a:ext cx="851900" cy="8476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158" y="2551894"/>
                <a:ext cx="851900" cy="84760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242038" y="1960034"/>
                <a:ext cx="771921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 P series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, So it is  converges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2038" y="1960034"/>
                <a:ext cx="7719212" cy="2800767"/>
              </a:xfrm>
              <a:prstGeom prst="rect">
                <a:avLst/>
              </a:prstGeom>
              <a:blipFill>
                <a:blip r:embed="rId9"/>
                <a:stretch>
                  <a:fillRect l="-2054" t="-1525" b="-6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45130F91-44C0-4ECC-0795-442C668D8787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D89BCCE-0304-ADCC-A20C-AFD184BAC0D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CC4082-464A-A9FD-6C46-7A7DB05EBA06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EB2836B-955B-DE64-58A2-6C615B014D8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010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****Example B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085021" y="2053654"/>
                <a:ext cx="771921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 P series 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, So it is  diverges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021" y="2053654"/>
                <a:ext cx="7719212" cy="2800767"/>
              </a:xfrm>
              <a:prstGeom prst="rect">
                <a:avLst/>
              </a:prstGeom>
              <a:blipFill>
                <a:blip r:embed="rId8"/>
                <a:stretch>
                  <a:fillRect l="-1975" t="-1525" b="-6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138925" y="2693512"/>
                <a:ext cx="1057671" cy="847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925" y="2693512"/>
                <a:ext cx="1057671" cy="84760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8A8FD125-1D55-B5B3-906F-7C05C18FCF30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B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B5DA22-A999-B3FD-1CB5-F009CDE7286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FAFCEB-230C-732D-A67E-A68DB884AD4D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487C178-37B3-5E58-AFA5-812D16D6E3A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49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11056" y="631875"/>
            <a:ext cx="9061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</a:t>
            </a:r>
            <a:r>
              <a:rPr lang="en-US" sz="4000" b="1" dirty="0">
                <a:solidFill>
                  <a:schemeClr val="bg1"/>
                </a:solidFill>
              </a:rPr>
              <a:t>1-</a:t>
            </a:r>
            <a:r>
              <a:rPr lang="en-US" sz="3200" dirty="0"/>
              <a:t> </a:t>
            </a:r>
            <a:r>
              <a:rPr lang="en-US" altLang="en-US" sz="4000" b="1" dirty="0">
                <a:solidFill>
                  <a:schemeClr val="bg1"/>
                </a:solidFill>
              </a:rPr>
              <a:t>nth Term Test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6039C1-D0AE-14C8-F702-1DF4551F1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662" y="1462969"/>
            <a:ext cx="7448550" cy="4486275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44DCF331-E9C8-F866-D209-CE8C846BCF07}"/>
              </a:ext>
            </a:extLst>
          </p:cNvPr>
          <p:cNvSpPr txBox="1">
            <a:spLocks/>
          </p:cNvSpPr>
          <p:nvPr/>
        </p:nvSpPr>
        <p:spPr>
          <a:xfrm>
            <a:off x="133309" y="63991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1- nth Term Test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664AE4-DB6C-4529-1782-5FDBA094CD8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18BDCD4-19D8-8360-6D72-C30A2261E64D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C7C3382-D9B5-39C9-1985-CDEC8C9170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2460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**Example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nth term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+11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B74CF923-42FA-4935-9564-D1DBEE6231FF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/>
              <a:t>Example 1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D15C8C0-DE70-0092-AEE0-163A4B60C84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567866-F57A-852B-CA17-1529A60B244A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FF06B38-2ABF-7FE7-C2E6-D2E75FB8906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855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37553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+11</m:t>
                            </m:r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21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26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+…</m:t>
                    </m:r>
                  </m:oMath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 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32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               So, it is </a:t>
                </a:r>
                <a:r>
                  <a:rPr lang="en-US" altLang="en-US" sz="3200" b="1" dirty="0">
                    <a:solidFill>
                      <a:srgbClr val="FF0000"/>
                    </a:solidFill>
                  </a:rPr>
                  <a:t>Divergence</a:t>
                </a:r>
                <a:endParaRPr lang="en-US" sz="3200" b="1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375532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3D88CB8A-18EC-345C-934A-7861909797EF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1 Solution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5814D4-E73B-22C4-C58E-F70E95F0945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309E60-DEDE-8512-EF51-905D9B18E2AD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01B7FAD-41CC-051B-FC1D-D5CB29AB72D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51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56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Limit Comparison Test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2DEE69-EFDD-C582-C9C6-24ABB0BDA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731" y="2022782"/>
            <a:ext cx="9410700" cy="222885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A66C963A-9571-CD31-75B6-29BA1964B7BB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2- Limit Comparison Test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53556F-048C-26B3-B769-540168B6855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87F4E0-C263-94CA-0B2B-3AB5B5344022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68BFE3E-F27E-60E7-E7E7-E256E57D5C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E4E1385E-1F69-AFF0-A9F4-503570E1431F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91CF6E0-1E7D-2C22-BCA3-9E38ABA4BD64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500DFD-31CF-5605-507F-71DFD29AC082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584703B-3EFC-A085-47E0-544151B48DB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299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57075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1000" y="2350460"/>
                <a:ext cx="9780035" cy="45233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  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2350460"/>
                <a:ext cx="9780035" cy="452335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4359285" y="2453520"/>
            <a:ext cx="1339272" cy="669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CB071466-E61A-A10C-5226-0B69362F2452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 Solution </a:t>
            </a:r>
          </a:p>
        </p:txBody>
      </p:sp>
      <p:pic>
        <p:nvPicPr>
          <p:cNvPr id="21" name="Graphic 28">
            <a:extLst>
              <a:ext uri="{FF2B5EF4-FFF2-40B4-BE49-F238E27FC236}">
                <a16:creationId xmlns:a16="http://schemas.microsoft.com/office/drawing/2014/main" id="{A0A6894B-0A84-A7BB-CAB5-7C2B4513C0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347881BC-CF32-C698-AA76-1D8BB729C9E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81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5261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b="1" i="0">
                            <a:latin typeface="Cambria Math" panose="02040503050406030204" pitchFamily="18" charset="0"/>
                          </a:rPr>
                          <m:t>𝐧</m:t>
                        </m:r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b="1" i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  <m:sup>
                        <m:r>
                          <a:rPr lang="en-US" sz="32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b="1" i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𝐧</m:t>
                                </m:r>
                              </m:e>
                              <m:sup>
                                <m:r>
                                  <a:rPr lang="en-US" sz="32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𝐢𝐬</m:t>
                    </m:r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1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𝐜𝐨𝐧𝐯𝐞𝐫𝐠𝐞𝐧𝐭</m:t>
                    </m:r>
                  </m:oMath>
                </a14:m>
                <a:r>
                  <a:rPr lang="en-US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</a:t>
                </a:r>
                <a:r>
                  <a:rPr lang="en-US" dirty="0"/>
                  <a:t>see Example  A </a:t>
                </a:r>
                <a:r>
                  <a:rPr lang="en-US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−4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convergent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526175"/>
              </a:xfrm>
              <a:prstGeom prst="rect">
                <a:avLst/>
              </a:prstGeom>
              <a:blipFill>
                <a:blip r:embed="rId8"/>
                <a:stretch>
                  <a:fillRect l="-1558" t="-18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0FF3776E-2601-737B-C8C7-121639CE2B24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 Solution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AFAE5D-25AB-842C-8FC0-DBA12AFFB0C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4201E8-7DD8-ECFA-A22B-AB2DEEE9F1E1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47CE832-AA06-AC34-7005-2ADB19BA3EC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83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46320" y="573128"/>
            <a:ext cx="2554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Cauchy Test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884784"/>
                <a:ext cx="9263599" cy="46079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&lt;1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𝑤𝑖𝑙𝑙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𝑐𝑜𝑛𝑣𝑒𝑟𝑔𝑒𝑛𝑡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i="1" dirty="0">
                    <a:latin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&gt;1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𝑤𝑖𝑙𝑙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𝑑𝑖𝑣𝑒𝑟𝑔𝑒𝑛𝑡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   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 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𝑇𝑒𝑠𝑡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𝑓𝑎𝑖𝑙𝑒𝑑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884784"/>
                <a:ext cx="9263599" cy="46079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5255C8D3-CCED-5551-64A2-32BC8E9B3B57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3- Cauchy Test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3C05D3-AB4B-AAD0-3D30-C886297618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A5EFFD-01F8-EED4-E78F-FCA4368358EF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44B2C81-466D-ED23-4C0D-32ADDCC2092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7437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2332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Cauchy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E6AD84FC-8A5B-88F4-0AE3-8F876F256F0F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906689F-6C4D-9107-08A7-9F74006E57B9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B2352B-1A2B-525C-F6B4-E67A0A36673B}"/>
              </a:ext>
            </a:extLst>
          </p:cNvPr>
          <p:cNvSpPr/>
          <p:nvPr/>
        </p:nvSpPr>
        <p:spPr>
          <a:xfrm>
            <a:off x="1502147" y="616099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9E6216C-AC38-4017-5FD9-34B535C3575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2593" y="263575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00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3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17040" y="2350459"/>
                <a:ext cx="9843995" cy="51392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Cauchy test</a:t>
                </a:r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&lt;1    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                                    Then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</m:e>
                    </m:nary>
                  </m:oMath>
                </a14:m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is convergent 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040" y="2350459"/>
                <a:ext cx="9843995" cy="513929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FE1C983D-FFD2-C1E8-70E1-3CA9101DBDB7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3 Solution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545B072-0C15-884C-FA72-A68547BA60B7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7C3A03A-6B86-C9EC-CD2A-5FD6B62D623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50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4956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Practice -- Example 4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+1)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A523BD1C-E4CA-FD28-2EBF-99F3D3E2952C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4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FA1189-46A5-4890-56FB-EF949C5F4122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9" name="Graphic 28">
            <a:extLst>
              <a:ext uri="{FF2B5EF4-FFF2-40B4-BE49-F238E27FC236}">
                <a16:creationId xmlns:a16="http://schemas.microsoft.com/office/drawing/2014/main" id="{D81619CF-3FEA-8EAE-E7E2-0970D132AF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9DE3ED-74AF-86FF-06AD-AFB6E6A9C330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78A56BE-B74C-00DC-8D98-6D1D1ABC209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920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4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57075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511080" y="2350459"/>
                <a:ext cx="9649955" cy="45024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+3)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          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  <m:f>
                        <m:fPr>
                          <m:ctrlPr>
                            <a:rPr lang="en-US" sz="4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</a:t>
                </a:r>
              </a:p>
              <a:p>
                <a:r>
                  <a:rPr lang="en-US" sz="32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</a:t>
                </a:r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+3)</m:t>
                              </m:r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080" y="2350459"/>
                <a:ext cx="9649955" cy="450245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3445164" y="2512519"/>
            <a:ext cx="1450109" cy="7758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777FF15-7946-4F8F-3F94-18794EEA5353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4 Solution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F36DD8-200A-5B71-3EC2-B82DE44C4C0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DD711EB-3A44-7266-DDD5-54158C5AE2A0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D823D73-B41E-B26D-88D1-96FCE6E01D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688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4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5817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+3)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𝑐𝑜𝑛𝑣𝑒𝑟𝑔𝑒𝑛𝑡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see Example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A 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convergent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581767"/>
              </a:xfrm>
              <a:prstGeom prst="rect">
                <a:avLst/>
              </a:prstGeom>
              <a:blipFill>
                <a:blip r:embed="rId8"/>
                <a:stretch>
                  <a:fillRect l="-1558" t="-18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itle 1">
            <a:extLst>
              <a:ext uri="{FF2B5EF4-FFF2-40B4-BE49-F238E27FC236}">
                <a16:creationId xmlns:a16="http://schemas.microsoft.com/office/drawing/2014/main" id="{259DA059-A4B0-BE9D-0181-0BCFCE055D82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4 Solution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F09F0F-1799-2111-7A2A-C9510EB4242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23D1AC-680B-68EE-47F6-C21184087D12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C19FF52-3629-176D-2B49-C11C317D3F1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7391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Practice -- Example 5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310156E7-B352-F02B-EE5A-125A8883B0FA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5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F86FFB-1008-482C-509D-5073E52C887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E23A8D0-54EE-914B-5700-E8D53253C00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00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5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402772" y="2350459"/>
                <a:ext cx="9758264" cy="46120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                                 </m:t>
                          </m:r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unc>
                            <m:func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lim</m:t>
                                  </m:r>
                                </m:e>
                                <m:li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→∞</m:t>
                                  </m:r>
                                </m:lim>
                              </m:limLow>
                            </m:fName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ad>
                                    <m:radPr>
                                      <m:deg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</m:rad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rad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rad>
                                </m:den>
                              </m:f>
                            </m:e>
                          </m:func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772" y="2350459"/>
                <a:ext cx="9758264" cy="461209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ight Arrow 12"/>
          <p:cNvSpPr/>
          <p:nvPr/>
        </p:nvSpPr>
        <p:spPr>
          <a:xfrm>
            <a:off x="3943927" y="2654927"/>
            <a:ext cx="1782618" cy="5962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6DE5DBFF-5BCF-AE85-3268-435B6DDEF549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5 Solution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FE0A1F-9413-BF3C-15C0-F2FD171E8E0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B2F599-F347-BF7C-9526-2AE7E24843F8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E278F6D-2D22-086F-8E38-CCAD4E2D46E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50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5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6304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nary>
                      <m:naryPr>
                        <m:chr m:val="∑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𝑣𝑒𝑟𝑔𝑒𝑛𝑡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see Example  B 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rad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divergent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630498"/>
              </a:xfrm>
              <a:prstGeom prst="rect">
                <a:avLst/>
              </a:prstGeom>
              <a:blipFill>
                <a:blip r:embed="rId8"/>
                <a:stretch>
                  <a:fillRect l="-1558" t="-18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4B906096-6E57-52B5-68E2-CF4BF9856E7C}"/>
              </a:ext>
            </a:extLst>
          </p:cNvPr>
          <p:cNvSpPr txBox="1">
            <a:spLocks/>
          </p:cNvSpPr>
          <p:nvPr/>
        </p:nvSpPr>
        <p:spPr>
          <a:xfrm>
            <a:off x="274267" y="406967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5 Solution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C43D54-2BE6-26FC-799F-4C85F3E86E19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52E7DB-0EC2-CD40-3B20-53C1B4F459EE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F4A4731-4850-1392-6197-6CD882E4BC2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38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Practice -- Example 6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Cauchy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66B837EA-13F5-2F5D-F3E5-7E5F50D62AE4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6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238B36-BDFE-B6C8-2FD7-CC7C9201B0B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0686ED-6679-C951-7A3E-E9A8B8A78E32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A502E41-06FF-050F-606B-B0E5696DA28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98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6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6443" y="2033218"/>
                <a:ext cx="9695239" cy="49362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Cauchy test</a:t>
                </a:r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&gt;1    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                                    Then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p>
                        </m:sSup>
                      </m:e>
                    </m:nary>
                  </m:oMath>
                </a14:m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divergent 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443" y="2033218"/>
                <a:ext cx="9695239" cy="493622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E2E80A32-DD32-EE19-0C82-0837BAED65D8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6 Solution 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859FB52-B473-B64E-F006-0E6BF1713D9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7D458D-D847-B2C3-7935-081918414CCC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1A585B0-1090-4F85-24D7-32AF93437DCF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1E0966F-9C66-C3C0-4C47-3351BFC493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159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00" y="2028825"/>
            <a:ext cx="9829800" cy="280035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FA44166D-887C-2CC7-6B70-9B4A29845A0D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Taylor Series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28C2DF4-1E96-7095-23B5-F82B210A156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AB6063-2BC6-15BE-9675-F57C024A6C85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B9B41E3-9341-8310-0D07-449EA347AD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675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1-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8572" y="2637307"/>
                <a:ext cx="9740300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Let f(x)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/>
                  <a:t>                                        C= 1</a:t>
                </a:r>
              </a:p>
              <a:p>
                <a:endParaRPr lang="en-US" sz="2800" dirty="0"/>
              </a:p>
              <a:p>
                <a:r>
                  <a:rPr lang="en-US" sz="2800" dirty="0"/>
                  <a:t>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=2 </m:t>
                    </m:r>
                  </m:oMath>
                </a14:m>
                <a:endParaRPr lang="en-US" sz="2800" b="0" dirty="0"/>
              </a:p>
              <a:p>
                <a:endParaRPr lang="en-US" sz="2800" b="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572" y="2637307"/>
                <a:ext cx="9740300" cy="1815882"/>
              </a:xfrm>
              <a:prstGeom prst="rect">
                <a:avLst/>
              </a:prstGeom>
              <a:blipFill>
                <a:blip r:embed="rId8"/>
                <a:stretch>
                  <a:fillRect l="-1252" t="-33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738AC19D-5E25-DE06-FE6A-FA0FAAF74F0D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1 – Taylor Series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DBB4885-5A13-A29B-FFE0-4A0E5F5CD81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E0C86C-2DA0-026A-7139-2B30E3872230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509EC8D-9011-BB7F-66C9-FA6E695BB94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071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3528019" y="121020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169" y="2103772"/>
            <a:ext cx="6134100" cy="8191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𝒂𝒔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𝒂𝒏𝒅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3308148"/>
                  </p:ext>
                </p:extLst>
              </p:nvPr>
            </p:nvGraphicFramePr>
            <p:xfrm>
              <a:off x="7619999" y="3217312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F(x)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  F(c)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/>
                            <a:t>=1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sSup>
                                      <m:sSupPr>
                                        <m:ctrlPr>
                                          <a:rPr lang="en-US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d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=3</m:t>
                                    </m:r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sSup>
                                      <m:sSupPr>
                                        <m:ctrlPr>
                                          <a:rPr lang="en-US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</m:d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=3(1)</m:t>
                                    </m:r>
                                  </m:e>
                                  <m:sup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=3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6x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6(1)</a:t>
                          </a:r>
                          <a:r>
                            <a:rPr lang="en-US" baseline="0" dirty="0"/>
                            <a:t> = 6 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3308148"/>
                  </p:ext>
                </p:extLst>
              </p:nvPr>
            </p:nvGraphicFramePr>
            <p:xfrm>
              <a:off x="7619999" y="3217312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5376" r="-204641" b="-2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5376" r="-832" b="-2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104255" r="-204641" b="-1010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104255" r="-832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206452" r="-204641" b="-2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206452" r="-832" b="-2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154540" y="3703657"/>
                <a:ext cx="445053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0" y="3703657"/>
                <a:ext cx="4450531" cy="61093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−3+3(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  <a:blipFill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212016" y="4991106"/>
                <a:ext cx="408981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−3+3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016" y="4991106"/>
                <a:ext cx="4089818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309000" y="5614559"/>
                <a:ext cx="625969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9000" y="5614559"/>
                <a:ext cx="6259694" cy="5959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itle 1">
            <a:extLst>
              <a:ext uri="{FF2B5EF4-FFF2-40B4-BE49-F238E27FC236}">
                <a16:creationId xmlns:a16="http://schemas.microsoft.com/office/drawing/2014/main" id="{71EEF757-591C-4D82-7359-110B4BD0CE6D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1 Solution  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E90BED0-DE94-7A0E-82ED-209624F7CCD1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9809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2-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8572" y="2637307"/>
                <a:ext cx="9740300" cy="1852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Let f(x)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/>
                  <a:t>                                        C= 1</a:t>
                </a:r>
              </a:p>
              <a:p>
                <a:endParaRPr lang="en-US" sz="2800" dirty="0"/>
              </a:p>
              <a:p>
                <a:r>
                  <a:rPr lang="en-US" sz="2800" dirty="0"/>
                  <a:t>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=2 </m:t>
                    </m:r>
                  </m:oMath>
                </a14:m>
                <a:endParaRPr lang="en-US" sz="2800" b="0" dirty="0"/>
              </a:p>
              <a:p>
                <a:endParaRPr lang="en-US" sz="2800" b="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572" y="2637307"/>
                <a:ext cx="9740300" cy="1852751"/>
              </a:xfrm>
              <a:prstGeom prst="rect">
                <a:avLst/>
              </a:prstGeom>
              <a:blipFill>
                <a:blip r:embed="rId8"/>
                <a:stretch>
                  <a:fillRect l="-1252" t="-32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itle 1">
            <a:extLst>
              <a:ext uri="{FF2B5EF4-FFF2-40B4-BE49-F238E27FC236}">
                <a16:creationId xmlns:a16="http://schemas.microsoft.com/office/drawing/2014/main" id="{4AF163E1-B78E-942D-AE3B-59857A020EE0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 – Taylor Series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91F4E9-86CE-49B7-C006-CB67FB125312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C1E68C4-3E8E-3D91-1A75-CEED6D237C08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B4A61D8-8B0F-7D04-474B-01E96196165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780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3516725" y="1210582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169" y="2103772"/>
            <a:ext cx="6134100" cy="8191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𝒂𝒔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𝒂𝒏𝒅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/>
            </p:nvGraphicFramePr>
            <p:xfrm>
              <a:off x="6654473" y="3217313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F(x)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  F(c) =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∗1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/>
                            <a:t>=2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4*1=4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3383201"/>
                  </p:ext>
                </p:extLst>
              </p:nvPr>
            </p:nvGraphicFramePr>
            <p:xfrm>
              <a:off x="6654473" y="3217313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5376" r="-204641" b="-2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5376" r="-832" b="-2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104255" r="-204641" b="-1010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104255" r="-832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206452" r="-204641" b="-2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206452" r="-832" b="-2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=2+4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154540" y="3703657"/>
                <a:ext cx="4450531" cy="6099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=2+4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0" y="3703657"/>
                <a:ext cx="4450531" cy="60991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=2+4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−4+2(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  <a:blipFill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-298127" y="5278874"/>
                <a:ext cx="625969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98127" y="5278874"/>
                <a:ext cx="6259694" cy="5959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247180" y="4909542"/>
                <a:ext cx="378969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+4 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−4+2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+2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7180" y="4909542"/>
                <a:ext cx="3789692" cy="369332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itle 1">
            <a:extLst>
              <a:ext uri="{FF2B5EF4-FFF2-40B4-BE49-F238E27FC236}">
                <a16:creationId xmlns:a16="http://schemas.microsoft.com/office/drawing/2014/main" id="{3E0D59A2-4DAF-92A1-F3B7-693B0A95CEC4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 Solution 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311B88D-0A4F-9938-5CF8-679F4B0304E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C30F46-2F6D-E63A-023C-ED3D8EB02E53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7395051-44FB-D6CE-1A14-A586A2FC5F45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454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98254" y="2101598"/>
            <a:ext cx="8128000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Infinite Series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Convergent and Divergent Definition 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68A7E4A-F811-AFB4-C6B1-60FBA443CEF2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188928-7EE2-8744-5F57-816192EE903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DA2223B-B1CA-80BE-07D9-F04CE7650EE7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290522E-5340-E26D-E367-845F0D4D5A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1462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745" y="1775035"/>
            <a:ext cx="609600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56099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Nth term Test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4085203" y="3125020"/>
            <a:ext cx="3887797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386705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Cauchy Test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86D3AD7-8665-ED2A-098D-C3E0A721B5FE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5AE3626-6FAA-C56F-2FB2-F36D40962D0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1FFAEE-2FF6-55A7-2485-229FAB17C7CC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DDDD1BE-9CAE-3CB4-3853-E78709FF8B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6681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745" y="1775035"/>
            <a:ext cx="609600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56099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Nth term Test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4085203" y="3125020"/>
            <a:ext cx="3887797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386705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Cauchy Test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73745" y="4862648"/>
            <a:ext cx="6693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Taylor series </a:t>
            </a:r>
          </a:p>
          <a:p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17CDEBC-EAC3-B850-FE5E-922641ED0036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DA2AE6-872D-5A72-B7F7-CAF11698E879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1E0B902-8A66-79C5-1E9C-A737E51B1BCE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9ACD5BF-1A6D-0F60-37AB-7616488345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943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8206" y="633405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IMPORTANT ANNOUNCEMENT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032000" y="2438400"/>
            <a:ext cx="8793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Differential Revision is essential 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E66FFF5-1D7A-6D25-E653-FE224413F0BC}"/>
              </a:ext>
            </a:extLst>
          </p:cNvPr>
          <p:cNvSpPr txBox="1">
            <a:spLocks/>
          </p:cNvSpPr>
          <p:nvPr/>
        </p:nvSpPr>
        <p:spPr>
          <a:xfrm>
            <a:off x="127000" y="435050"/>
            <a:ext cx="9085094" cy="79063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Important Announcement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8AE8A3-715A-69C0-EE2B-5FA098846AF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                              Dr. Israa Lewaa                      Mathematics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5E8489A-E831-4E47-D2FE-8DABADCE5A91}"/>
              </a:ext>
            </a:extLst>
          </p:cNvPr>
          <p:cNvSpPr/>
          <p:nvPr/>
        </p:nvSpPr>
        <p:spPr>
          <a:xfrm>
            <a:off x="1566413" y="5901615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B3500E2-E40D-B37C-B034-1D3AB82DE8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146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2206</TotalTime>
  <Words>1551</Words>
  <Application>Microsoft Office PowerPoint</Application>
  <PresentationFormat>Widescreen</PresentationFormat>
  <Paragraphs>566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Aptos</vt:lpstr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163</cp:revision>
  <dcterms:created xsi:type="dcterms:W3CDTF">2021-08-03T13:03:26Z</dcterms:created>
  <dcterms:modified xsi:type="dcterms:W3CDTF">2025-05-28T11:21:49Z</dcterms:modified>
</cp:coreProperties>
</file>