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svg" ContentType="image/svg+xml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theme/themeOverride1.xml" ContentType="application/vnd.openxmlformats-officedocument.themeOverr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theme/themeOverride2.xml" ContentType="application/vnd.openxmlformats-officedocument.themeOverride+xml"/>
  <Override PartName="/ppt/theme/themeOverride3.xml" ContentType="application/vnd.openxmlformats-officedocument.themeOverr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notesMasterIdLst>
    <p:notesMasterId r:id="rId33"/>
  </p:notesMasterIdLst>
  <p:sldIdLst>
    <p:sldId id="327" r:id="rId2"/>
    <p:sldId id="314" r:id="rId3"/>
    <p:sldId id="257" r:id="rId4"/>
    <p:sldId id="318" r:id="rId5"/>
    <p:sldId id="319" r:id="rId6"/>
    <p:sldId id="320" r:id="rId7"/>
    <p:sldId id="321" r:id="rId8"/>
    <p:sldId id="322" r:id="rId9"/>
    <p:sldId id="258" r:id="rId10"/>
    <p:sldId id="259" r:id="rId11"/>
    <p:sldId id="260" r:id="rId12"/>
    <p:sldId id="261" r:id="rId13"/>
    <p:sldId id="263" r:id="rId14"/>
    <p:sldId id="324" r:id="rId15"/>
    <p:sldId id="264" r:id="rId16"/>
    <p:sldId id="265" r:id="rId17"/>
    <p:sldId id="266" r:id="rId18"/>
    <p:sldId id="325" r:id="rId19"/>
    <p:sldId id="267" r:id="rId20"/>
    <p:sldId id="268" r:id="rId21"/>
    <p:sldId id="269" r:id="rId22"/>
    <p:sldId id="270" r:id="rId23"/>
    <p:sldId id="271" r:id="rId24"/>
    <p:sldId id="300" r:id="rId25"/>
    <p:sldId id="274" r:id="rId26"/>
    <p:sldId id="275" r:id="rId27"/>
    <p:sldId id="276" r:id="rId28"/>
    <p:sldId id="277" r:id="rId29"/>
    <p:sldId id="326" r:id="rId30"/>
    <p:sldId id="317" r:id="rId31"/>
    <p:sldId id="310" r:id="rId3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90" autoAdjust="0"/>
    <p:restoredTop sz="94660"/>
  </p:normalViewPr>
  <p:slideViewPr>
    <p:cSldViewPr>
      <p:cViewPr varScale="1">
        <p:scale>
          <a:sx n="69" d="100"/>
          <a:sy n="69" d="100"/>
        </p:scale>
        <p:origin x="750" y="66"/>
      </p:cViewPr>
      <p:guideLst/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viewProps" Target="viewProps.xml"/></Relationships>
</file>

<file path=ppt/diagrams/_rels/data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6.jpe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3BD4D8F-AD7D-4BA5-8F6A-5ADF6815D438}" type="doc">
      <dgm:prSet loTypeId="urn:microsoft.com/office/officeart/2005/8/layout/pyramid2" loCatId="pyramid" qsTypeId="urn:microsoft.com/office/officeart/2005/8/quickstyle/3d2" qsCatId="3D" csTypeId="urn:microsoft.com/office/officeart/2005/8/colors/colorful1" csCatId="colorful" phldr="1"/>
      <dgm:spPr/>
    </dgm:pt>
    <dgm:pt modelId="{9946E0F3-5715-48EF-99C9-4231E9A90D1C}">
      <dgm:prSet phldrT="[Text]"/>
      <dgm:spPr/>
      <dgm:t>
        <a:bodyPr/>
        <a:lstStyle/>
        <a:p>
          <a:r>
            <a:rPr lang="en-US" b="1" dirty="0" smtClean="0"/>
            <a:t>Long-range plans</a:t>
          </a:r>
        </a:p>
        <a:p>
          <a:r>
            <a:rPr lang="en-US" b="1" dirty="0" smtClean="0"/>
            <a:t>= 3 or more years</a:t>
          </a:r>
          <a:endParaRPr lang="en-US" dirty="0"/>
        </a:p>
      </dgm:t>
    </dgm:pt>
    <dgm:pt modelId="{FFFA6DD2-1D70-49C0-913D-BD1A87D16405}" type="parTrans" cxnId="{2D3E8BAC-EF9B-4488-BC74-D511100FEFBA}">
      <dgm:prSet/>
      <dgm:spPr/>
      <dgm:t>
        <a:bodyPr/>
        <a:lstStyle/>
        <a:p>
          <a:endParaRPr lang="en-US"/>
        </a:p>
      </dgm:t>
    </dgm:pt>
    <dgm:pt modelId="{2171C394-EEAA-45ED-92A8-52512BA0EC0F}" type="sibTrans" cxnId="{2D3E8BAC-EF9B-4488-BC74-D511100FEFBA}">
      <dgm:prSet/>
      <dgm:spPr/>
      <dgm:t>
        <a:bodyPr/>
        <a:lstStyle/>
        <a:p>
          <a:endParaRPr lang="en-US"/>
        </a:p>
      </dgm:t>
    </dgm:pt>
    <dgm:pt modelId="{2324600A-2EAF-4E89-BD3A-A788CB5EB3FD}">
      <dgm:prSet phldrT="[Text]"/>
      <dgm:spPr/>
      <dgm:t>
        <a:bodyPr/>
        <a:lstStyle/>
        <a:p>
          <a:r>
            <a:rPr lang="en-US" b="1" dirty="0" smtClean="0"/>
            <a:t>Intermediate-range plans = 1 to 2 years</a:t>
          </a:r>
          <a:endParaRPr lang="en-US" dirty="0"/>
        </a:p>
      </dgm:t>
    </dgm:pt>
    <dgm:pt modelId="{4C701EAA-893B-47CB-B900-33E5133CD320}" type="parTrans" cxnId="{429F4138-422D-4721-BE82-93028258B430}">
      <dgm:prSet/>
      <dgm:spPr/>
      <dgm:t>
        <a:bodyPr/>
        <a:lstStyle/>
        <a:p>
          <a:endParaRPr lang="en-US"/>
        </a:p>
      </dgm:t>
    </dgm:pt>
    <dgm:pt modelId="{906B628B-EC64-48C2-A7FD-94A1EDC720CD}" type="sibTrans" cxnId="{429F4138-422D-4721-BE82-93028258B430}">
      <dgm:prSet/>
      <dgm:spPr/>
      <dgm:t>
        <a:bodyPr/>
        <a:lstStyle/>
        <a:p>
          <a:endParaRPr lang="en-US"/>
        </a:p>
      </dgm:t>
    </dgm:pt>
    <dgm:pt modelId="{C7D7BFA0-0582-4469-8AF6-EF1290C002BE}">
      <dgm:prSet phldrT="[Text]"/>
      <dgm:spPr/>
      <dgm:t>
        <a:bodyPr/>
        <a:lstStyle/>
        <a:p>
          <a:r>
            <a:rPr lang="en-US" b="1" dirty="0" smtClean="0"/>
            <a:t>Short-range plans = 1 year or less</a:t>
          </a:r>
          <a:endParaRPr lang="en-US" dirty="0"/>
        </a:p>
      </dgm:t>
    </dgm:pt>
    <dgm:pt modelId="{9A6436A6-E9F0-4AFF-91AE-CB5D7AB0F4AF}" type="parTrans" cxnId="{4678FF73-36AE-4C25-9790-CD593F3C3876}">
      <dgm:prSet/>
      <dgm:spPr/>
      <dgm:t>
        <a:bodyPr/>
        <a:lstStyle/>
        <a:p>
          <a:endParaRPr lang="en-US"/>
        </a:p>
      </dgm:t>
    </dgm:pt>
    <dgm:pt modelId="{F2BF4FF3-9796-4156-8690-D6B15EAEE803}" type="sibTrans" cxnId="{4678FF73-36AE-4C25-9790-CD593F3C3876}">
      <dgm:prSet/>
      <dgm:spPr/>
      <dgm:t>
        <a:bodyPr/>
        <a:lstStyle/>
        <a:p>
          <a:endParaRPr lang="en-US"/>
        </a:p>
      </dgm:t>
    </dgm:pt>
    <dgm:pt modelId="{9CC2D169-A584-4101-BCB7-A546360E5128}" type="pres">
      <dgm:prSet presAssocID="{13BD4D8F-AD7D-4BA5-8F6A-5ADF6815D438}" presName="compositeShape" presStyleCnt="0">
        <dgm:presLayoutVars>
          <dgm:dir/>
          <dgm:resizeHandles/>
        </dgm:presLayoutVars>
      </dgm:prSet>
      <dgm:spPr/>
    </dgm:pt>
    <dgm:pt modelId="{91CF434F-FCDD-4C17-A112-FC0A981008F6}" type="pres">
      <dgm:prSet presAssocID="{13BD4D8F-AD7D-4BA5-8F6A-5ADF6815D438}" presName="pyramid" presStyleLbl="node1" presStyleIdx="0" presStyleCnt="1" custScaleX="124648" custLinFactNeighborX="-6727" custLinFactNeighborY="0"/>
      <dgm:spPr/>
    </dgm:pt>
    <dgm:pt modelId="{D07AAB5B-0F53-4889-B95C-616B019A8B73}" type="pres">
      <dgm:prSet presAssocID="{13BD4D8F-AD7D-4BA5-8F6A-5ADF6815D438}" presName="theList" presStyleCnt="0"/>
      <dgm:spPr/>
    </dgm:pt>
    <dgm:pt modelId="{8743C649-AE97-43BF-A868-A3A2C333AC5A}" type="pres">
      <dgm:prSet presAssocID="{9946E0F3-5715-48EF-99C9-4231E9A90D1C}" presName="aNode" presStyleLbl="fgAcc1" presStyleIdx="0" presStyleCnt="3" custLinFactNeighborX="-15026" custLinFactNeighborY="8022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A903502F-5ACA-4792-93B8-34DB814EDBF7}" type="pres">
      <dgm:prSet presAssocID="{9946E0F3-5715-48EF-99C9-4231E9A90D1C}" presName="aSpace" presStyleCnt="0"/>
      <dgm:spPr/>
    </dgm:pt>
    <dgm:pt modelId="{315CA308-352C-4ADA-8C5C-2631405A6FB3}" type="pres">
      <dgm:prSet presAssocID="{2324600A-2EAF-4E89-BD3A-A788CB5EB3FD}" presName="aNode" presStyleLbl="fgAcc1" presStyleIdx="1" presStyleCnt="3" custLinFactNeighborX="-12759" custLinFactNeighborY="2022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DBD8035A-E534-41DB-8F4E-176A265A5601}" type="pres">
      <dgm:prSet presAssocID="{2324600A-2EAF-4E89-BD3A-A788CB5EB3FD}" presName="aSpace" presStyleCnt="0"/>
      <dgm:spPr/>
    </dgm:pt>
    <dgm:pt modelId="{F307A8E6-9FC1-44E0-990B-46F2D69B69B9}" type="pres">
      <dgm:prSet presAssocID="{C7D7BFA0-0582-4469-8AF6-EF1290C002BE}" presName="aNode" presStyleLbl="fgAcc1" presStyleIdx="2" presStyleCnt="3" custLinFactNeighborX="-12759" custLinFactNeighborY="688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DF956580-E3D1-42DE-8193-3C3DFA21DBA0}" type="pres">
      <dgm:prSet presAssocID="{C7D7BFA0-0582-4469-8AF6-EF1290C002BE}" presName="aSpace" presStyleCnt="0"/>
      <dgm:spPr/>
    </dgm:pt>
  </dgm:ptLst>
  <dgm:cxnLst>
    <dgm:cxn modelId="{1C01F9A0-89E8-43F1-A1E8-38F2328F363B}" type="presOf" srcId="{C7D7BFA0-0582-4469-8AF6-EF1290C002BE}" destId="{F307A8E6-9FC1-44E0-990B-46F2D69B69B9}" srcOrd="0" destOrd="0" presId="urn:microsoft.com/office/officeart/2005/8/layout/pyramid2"/>
    <dgm:cxn modelId="{25402583-F82C-479C-AE83-7414E192E258}" type="presOf" srcId="{9946E0F3-5715-48EF-99C9-4231E9A90D1C}" destId="{8743C649-AE97-43BF-A868-A3A2C333AC5A}" srcOrd="0" destOrd="0" presId="urn:microsoft.com/office/officeart/2005/8/layout/pyramid2"/>
    <dgm:cxn modelId="{CBDE370F-71A2-4ECF-B48C-ABA9953A84ED}" type="presOf" srcId="{2324600A-2EAF-4E89-BD3A-A788CB5EB3FD}" destId="{315CA308-352C-4ADA-8C5C-2631405A6FB3}" srcOrd="0" destOrd="0" presId="urn:microsoft.com/office/officeart/2005/8/layout/pyramid2"/>
    <dgm:cxn modelId="{429F4138-422D-4721-BE82-93028258B430}" srcId="{13BD4D8F-AD7D-4BA5-8F6A-5ADF6815D438}" destId="{2324600A-2EAF-4E89-BD3A-A788CB5EB3FD}" srcOrd="1" destOrd="0" parTransId="{4C701EAA-893B-47CB-B900-33E5133CD320}" sibTransId="{906B628B-EC64-48C2-A7FD-94A1EDC720CD}"/>
    <dgm:cxn modelId="{678F0931-7FFA-468A-B822-27B500867328}" type="presOf" srcId="{13BD4D8F-AD7D-4BA5-8F6A-5ADF6815D438}" destId="{9CC2D169-A584-4101-BCB7-A546360E5128}" srcOrd="0" destOrd="0" presId="urn:microsoft.com/office/officeart/2005/8/layout/pyramid2"/>
    <dgm:cxn modelId="{2D3E8BAC-EF9B-4488-BC74-D511100FEFBA}" srcId="{13BD4D8F-AD7D-4BA5-8F6A-5ADF6815D438}" destId="{9946E0F3-5715-48EF-99C9-4231E9A90D1C}" srcOrd="0" destOrd="0" parTransId="{FFFA6DD2-1D70-49C0-913D-BD1A87D16405}" sibTransId="{2171C394-EEAA-45ED-92A8-52512BA0EC0F}"/>
    <dgm:cxn modelId="{4678FF73-36AE-4C25-9790-CD593F3C3876}" srcId="{13BD4D8F-AD7D-4BA5-8F6A-5ADF6815D438}" destId="{C7D7BFA0-0582-4469-8AF6-EF1290C002BE}" srcOrd="2" destOrd="0" parTransId="{9A6436A6-E9F0-4AFF-91AE-CB5D7AB0F4AF}" sibTransId="{F2BF4FF3-9796-4156-8690-D6B15EAEE803}"/>
    <dgm:cxn modelId="{33801146-D66A-47F8-92CA-B552EF749011}" type="presParOf" srcId="{9CC2D169-A584-4101-BCB7-A546360E5128}" destId="{91CF434F-FCDD-4C17-A112-FC0A981008F6}" srcOrd="0" destOrd="0" presId="urn:microsoft.com/office/officeart/2005/8/layout/pyramid2"/>
    <dgm:cxn modelId="{DD6C5286-4485-4C2F-A67D-96C5E746EDF3}" type="presParOf" srcId="{9CC2D169-A584-4101-BCB7-A546360E5128}" destId="{D07AAB5B-0F53-4889-B95C-616B019A8B73}" srcOrd="1" destOrd="0" presId="urn:microsoft.com/office/officeart/2005/8/layout/pyramid2"/>
    <dgm:cxn modelId="{52F9E58B-1174-4D88-B87D-C20488CE5928}" type="presParOf" srcId="{D07AAB5B-0F53-4889-B95C-616B019A8B73}" destId="{8743C649-AE97-43BF-A868-A3A2C333AC5A}" srcOrd="0" destOrd="0" presId="urn:microsoft.com/office/officeart/2005/8/layout/pyramid2"/>
    <dgm:cxn modelId="{17A1669F-F602-41DE-8B77-C04C8EA76C10}" type="presParOf" srcId="{D07AAB5B-0F53-4889-B95C-616B019A8B73}" destId="{A903502F-5ACA-4792-93B8-34DB814EDBF7}" srcOrd="1" destOrd="0" presId="urn:microsoft.com/office/officeart/2005/8/layout/pyramid2"/>
    <dgm:cxn modelId="{B0C41A65-1BF8-4B0A-993B-DC3037F65958}" type="presParOf" srcId="{D07AAB5B-0F53-4889-B95C-616B019A8B73}" destId="{315CA308-352C-4ADA-8C5C-2631405A6FB3}" srcOrd="2" destOrd="0" presId="urn:microsoft.com/office/officeart/2005/8/layout/pyramid2"/>
    <dgm:cxn modelId="{66C11C81-C165-4635-9032-FDFA827D2DF7}" type="presParOf" srcId="{D07AAB5B-0F53-4889-B95C-616B019A8B73}" destId="{DBD8035A-E534-41DB-8F4E-176A265A5601}" srcOrd="3" destOrd="0" presId="urn:microsoft.com/office/officeart/2005/8/layout/pyramid2"/>
    <dgm:cxn modelId="{B7C4CC0A-97C6-44A3-938D-FBE108978360}" type="presParOf" srcId="{D07AAB5B-0F53-4889-B95C-616B019A8B73}" destId="{F307A8E6-9FC1-44E0-990B-46F2D69B69B9}" srcOrd="4" destOrd="0" presId="urn:microsoft.com/office/officeart/2005/8/layout/pyramid2"/>
    <dgm:cxn modelId="{FE26E305-652D-447E-B542-1F769608F804}" type="presParOf" srcId="{D07AAB5B-0F53-4889-B95C-616B019A8B73}" destId="{DF956580-E3D1-42DE-8193-3C3DFA21DBA0}" srcOrd="5" destOrd="0" presId="urn:microsoft.com/office/officeart/2005/8/layout/pyramid2"/>
  </dgm:cxnLst>
  <dgm:bg>
    <a:blipFill>
      <a:blip xmlns:r="http://schemas.openxmlformats.org/officeDocument/2006/relationships" r:embed="rId1"/>
      <a:stretch>
        <a:fillRect/>
      </a:stretch>
    </a:blipFill>
  </dgm:bg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2CF5C8E-CA00-4670-ABF2-9AF20E70BBCE}" type="doc">
      <dgm:prSet loTypeId="urn:microsoft.com/office/officeart/2005/8/layout/vProcess5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B4B816F2-1D32-4519-A32A-B2F517AA1C4E}">
      <dgm:prSet/>
      <dgm:spPr/>
      <dgm:t>
        <a:bodyPr/>
        <a:lstStyle/>
        <a:p>
          <a:pPr rtl="0"/>
          <a:r>
            <a:rPr lang="en-US" b="1" dirty="0" smtClean="0">
              <a:solidFill>
                <a:schemeClr val="tx1"/>
              </a:solidFill>
            </a:rPr>
            <a:t>1- Forecasting</a:t>
          </a:r>
          <a:endParaRPr lang="ar-SA" dirty="0">
            <a:solidFill>
              <a:schemeClr val="tx1"/>
            </a:solidFill>
          </a:endParaRPr>
        </a:p>
      </dgm:t>
    </dgm:pt>
    <dgm:pt modelId="{BDA29DFF-4DAD-41AE-A3DC-A0603C74DC23}" type="parTrans" cxnId="{0D793F49-DE92-4AEF-A926-2C5C025DF2E7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0D59A10C-868C-404A-AEB9-0E732BC7E716}" type="sibTrans" cxnId="{0D793F49-DE92-4AEF-A926-2C5C025DF2E7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2B938731-4F46-46E1-83BA-4EADC654340A}">
      <dgm:prSet/>
      <dgm:spPr/>
      <dgm:t>
        <a:bodyPr/>
        <a:lstStyle/>
        <a:p>
          <a:pPr rtl="0"/>
          <a:r>
            <a:rPr lang="en-US" b="1" dirty="0" smtClean="0">
              <a:solidFill>
                <a:schemeClr val="tx1"/>
              </a:solidFill>
            </a:rPr>
            <a:t>2- Contingency planning</a:t>
          </a:r>
          <a:endParaRPr lang="ar-SA" dirty="0">
            <a:solidFill>
              <a:schemeClr val="tx1"/>
            </a:solidFill>
          </a:endParaRPr>
        </a:p>
      </dgm:t>
    </dgm:pt>
    <dgm:pt modelId="{EED1773C-8764-4DCA-9B8C-D52E1623F01C}" type="parTrans" cxnId="{B7C6FAF7-1012-45BD-852C-CC5F31B7D4AB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851C034B-6061-4B1C-8143-39FAD007362E}" type="sibTrans" cxnId="{B7C6FAF7-1012-45BD-852C-CC5F31B7D4AB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4ED8DE7A-AA91-4E0D-9743-346A1C4DE9D0}">
      <dgm:prSet/>
      <dgm:spPr/>
      <dgm:t>
        <a:bodyPr/>
        <a:lstStyle/>
        <a:p>
          <a:pPr rtl="0"/>
          <a:r>
            <a:rPr lang="en-US" b="1" dirty="0" smtClean="0">
              <a:solidFill>
                <a:schemeClr val="tx1"/>
              </a:solidFill>
            </a:rPr>
            <a:t>3- Scenario planning</a:t>
          </a:r>
          <a:endParaRPr lang="ar-SA" dirty="0">
            <a:solidFill>
              <a:schemeClr val="tx1"/>
            </a:solidFill>
          </a:endParaRPr>
        </a:p>
      </dgm:t>
    </dgm:pt>
    <dgm:pt modelId="{F1E362A2-1225-423A-A967-1F33485D4BC5}" type="parTrans" cxnId="{5CF4AC23-FBB9-4C31-9C03-D1738F0BAA2B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73242873-BD1E-4B5C-B870-B93EC5281A4D}" type="sibTrans" cxnId="{5CF4AC23-FBB9-4C31-9C03-D1738F0BAA2B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445455E2-9248-44D9-95F3-568AF881FB06}">
      <dgm:prSet/>
      <dgm:spPr/>
      <dgm:t>
        <a:bodyPr/>
        <a:lstStyle/>
        <a:p>
          <a:pPr rtl="0"/>
          <a:r>
            <a:rPr lang="en-US" b="1" dirty="0" smtClean="0">
              <a:solidFill>
                <a:schemeClr val="tx1"/>
              </a:solidFill>
            </a:rPr>
            <a:t>4- Benchmarking</a:t>
          </a:r>
          <a:endParaRPr lang="ar-SA" dirty="0">
            <a:solidFill>
              <a:schemeClr val="tx1"/>
            </a:solidFill>
          </a:endParaRPr>
        </a:p>
      </dgm:t>
    </dgm:pt>
    <dgm:pt modelId="{0B106F8B-2575-49B1-BA71-0F6FF7498121}" type="parTrans" cxnId="{021CE28C-9576-4D9A-BE4F-CDEEE1D5977F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9BAA1128-CD11-401F-9811-AD7CF28F7398}" type="sibTrans" cxnId="{021CE28C-9576-4D9A-BE4F-CDEEE1D5977F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6CA0CD71-75E5-4E67-85B4-5CB16EF75C46}">
      <dgm:prSet/>
      <dgm:spPr/>
      <dgm:t>
        <a:bodyPr/>
        <a:lstStyle/>
        <a:p>
          <a:pPr rtl="0"/>
          <a:r>
            <a:rPr lang="en-US" b="1" dirty="0" smtClean="0">
              <a:solidFill>
                <a:schemeClr val="tx1"/>
              </a:solidFill>
            </a:rPr>
            <a:t>5- Use of staff planners</a:t>
          </a:r>
          <a:endParaRPr lang="ar-SA" dirty="0">
            <a:solidFill>
              <a:schemeClr val="tx1"/>
            </a:solidFill>
          </a:endParaRPr>
        </a:p>
      </dgm:t>
    </dgm:pt>
    <dgm:pt modelId="{D204AC2B-A722-4CBD-9A05-328E727A8D27}" type="parTrans" cxnId="{8B0321A1-F7E1-41F7-80DA-E96A41DD53FB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F9C60669-56F2-4C90-AE2B-B600DBFD0722}" type="sibTrans" cxnId="{8B0321A1-F7E1-41F7-80DA-E96A41DD53FB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DAEE4D93-DA93-49E3-8500-357EFD656095}">
      <dgm:prSet/>
      <dgm:spPr/>
      <dgm:t>
        <a:bodyPr/>
        <a:lstStyle/>
        <a:p>
          <a:endParaRPr lang="en-US"/>
        </a:p>
      </dgm:t>
    </dgm:pt>
    <dgm:pt modelId="{5DD474AC-9AE8-4912-A332-6F34E775557C}" type="parTrans" cxnId="{27212177-B698-46CE-B56D-60C1084F10A2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FE0BF3F4-3F28-4DF5-8665-B4CA7A0EAFF3}" type="sibTrans" cxnId="{27212177-B698-46CE-B56D-60C1084F10A2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2453A9A9-D6A2-4B3D-822B-111E4389DC74}" type="pres">
      <dgm:prSet presAssocID="{42CF5C8E-CA00-4670-ABF2-9AF20E70BBCE}" presName="outerComposite" presStyleCnt="0">
        <dgm:presLayoutVars>
          <dgm:chMax val="5"/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D45F6869-AB3F-45EC-9EEA-A60DBE162E66}" type="pres">
      <dgm:prSet presAssocID="{42CF5C8E-CA00-4670-ABF2-9AF20E70BBCE}" presName="dummyMaxCanvas" presStyleCnt="0">
        <dgm:presLayoutVars/>
      </dgm:prSet>
      <dgm:spPr/>
    </dgm:pt>
    <dgm:pt modelId="{6A2621DE-6087-459E-A2EA-2F7F44F5A0F1}" type="pres">
      <dgm:prSet presAssocID="{42CF5C8E-CA00-4670-ABF2-9AF20E70BBCE}" presName="FiveNodes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46F70647-4CB3-4650-BCC9-7867B622158E}" type="pres">
      <dgm:prSet presAssocID="{42CF5C8E-CA00-4670-ABF2-9AF20E70BBCE}" presName="FiveNodes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42484CF8-A310-4BEC-A9DF-A7FE19CFB366}" type="pres">
      <dgm:prSet presAssocID="{42CF5C8E-CA00-4670-ABF2-9AF20E70BBCE}" presName="FiveNodes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79ED1784-60F1-427F-8507-560C2FCB8812}" type="pres">
      <dgm:prSet presAssocID="{42CF5C8E-CA00-4670-ABF2-9AF20E70BBCE}" presName="FiveNodes_4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66C1014C-4997-45D0-AB6C-849CD2B314F7}" type="pres">
      <dgm:prSet presAssocID="{42CF5C8E-CA00-4670-ABF2-9AF20E70BBCE}" presName="FiveNodes_5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47F34DF-9E17-4FBA-BC5C-3079DC4046B5}" type="pres">
      <dgm:prSet presAssocID="{42CF5C8E-CA00-4670-ABF2-9AF20E70BBCE}" presName="FiveConn_1-2" presStyleLbl="fgAccFollowNode1" presStyleIdx="0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B2BD36C7-EC49-4D80-8AA5-C2223AA4022F}" type="pres">
      <dgm:prSet presAssocID="{42CF5C8E-CA00-4670-ABF2-9AF20E70BBCE}" presName="FiveConn_2-3" presStyleLbl="fgAccFollowNode1" presStyleIdx="1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06E455A-63A3-4F4E-9BF0-DA073C0474AC}" type="pres">
      <dgm:prSet presAssocID="{42CF5C8E-CA00-4670-ABF2-9AF20E70BBCE}" presName="FiveConn_3-4" presStyleLbl="fgAccFollowNode1" presStyleIdx="2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28692DD-A301-4741-B60C-259E6CD072D2}" type="pres">
      <dgm:prSet presAssocID="{42CF5C8E-CA00-4670-ABF2-9AF20E70BBCE}" presName="FiveConn_4-5" presStyleLbl="fgAccFollowNode1" presStyleIdx="3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CC5C97C5-3D3D-4284-9718-D72D1A3FCEE2}" type="pres">
      <dgm:prSet presAssocID="{42CF5C8E-CA00-4670-ABF2-9AF20E70BBCE}" presName="FiveNodes_1_text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9441E837-5C0D-4676-B9B4-C8E365885C8A}" type="pres">
      <dgm:prSet presAssocID="{42CF5C8E-CA00-4670-ABF2-9AF20E70BBCE}" presName="FiveNodes_2_text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AB10151A-DDB1-4A54-9A5C-21007927E32C}" type="pres">
      <dgm:prSet presAssocID="{42CF5C8E-CA00-4670-ABF2-9AF20E70BBCE}" presName="FiveNodes_3_text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9498DBA7-2D1D-4FAE-BD0B-F90B044A3D01}" type="pres">
      <dgm:prSet presAssocID="{42CF5C8E-CA00-4670-ABF2-9AF20E70BBCE}" presName="FiveNodes_4_text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C75696BE-BB92-4D53-99CD-C45F018D69C2}" type="pres">
      <dgm:prSet presAssocID="{42CF5C8E-CA00-4670-ABF2-9AF20E70BBCE}" presName="FiveNodes_5_text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DEF20603-B1B7-46FE-9C5F-7CFEED6812AF}" type="presOf" srcId="{851C034B-6061-4B1C-8143-39FAD007362E}" destId="{B2BD36C7-EC49-4D80-8AA5-C2223AA4022F}" srcOrd="0" destOrd="0" presId="urn:microsoft.com/office/officeart/2005/8/layout/vProcess5"/>
    <dgm:cxn modelId="{A7874D05-6DC6-4F26-AC47-662271F91CAB}" type="presOf" srcId="{42CF5C8E-CA00-4670-ABF2-9AF20E70BBCE}" destId="{2453A9A9-D6A2-4B3D-822B-111E4389DC74}" srcOrd="0" destOrd="0" presId="urn:microsoft.com/office/officeart/2005/8/layout/vProcess5"/>
    <dgm:cxn modelId="{27212177-B698-46CE-B56D-60C1084F10A2}" srcId="{42CF5C8E-CA00-4670-ABF2-9AF20E70BBCE}" destId="{DAEE4D93-DA93-49E3-8500-357EFD656095}" srcOrd="5" destOrd="0" parTransId="{5DD474AC-9AE8-4912-A332-6F34E775557C}" sibTransId="{FE0BF3F4-3F28-4DF5-8665-B4CA7A0EAFF3}"/>
    <dgm:cxn modelId="{850E6890-5CD0-4E02-9965-E7DA857041F1}" type="presOf" srcId="{445455E2-9248-44D9-95F3-568AF881FB06}" destId="{9498DBA7-2D1D-4FAE-BD0B-F90B044A3D01}" srcOrd="1" destOrd="0" presId="urn:microsoft.com/office/officeart/2005/8/layout/vProcess5"/>
    <dgm:cxn modelId="{03192DC5-37D7-4ED8-9ADF-942D4F94079F}" type="presOf" srcId="{9BAA1128-CD11-401F-9811-AD7CF28F7398}" destId="{528692DD-A301-4741-B60C-259E6CD072D2}" srcOrd="0" destOrd="0" presId="urn:microsoft.com/office/officeart/2005/8/layout/vProcess5"/>
    <dgm:cxn modelId="{5DE450DE-0CDE-4DC9-8DCB-D6579C576549}" type="presOf" srcId="{B4B816F2-1D32-4519-A32A-B2F517AA1C4E}" destId="{6A2621DE-6087-459E-A2EA-2F7F44F5A0F1}" srcOrd="0" destOrd="0" presId="urn:microsoft.com/office/officeart/2005/8/layout/vProcess5"/>
    <dgm:cxn modelId="{1A5D29EC-D53E-4D1A-84B6-AD26778411D4}" type="presOf" srcId="{2B938731-4F46-46E1-83BA-4EADC654340A}" destId="{46F70647-4CB3-4650-BCC9-7867B622158E}" srcOrd="0" destOrd="0" presId="urn:microsoft.com/office/officeart/2005/8/layout/vProcess5"/>
    <dgm:cxn modelId="{E7CFC8BE-E099-4012-9A91-11EEB1F1E2B8}" type="presOf" srcId="{B4B816F2-1D32-4519-A32A-B2F517AA1C4E}" destId="{CC5C97C5-3D3D-4284-9718-D72D1A3FCEE2}" srcOrd="1" destOrd="0" presId="urn:microsoft.com/office/officeart/2005/8/layout/vProcess5"/>
    <dgm:cxn modelId="{5CF4AC23-FBB9-4C31-9C03-D1738F0BAA2B}" srcId="{42CF5C8E-CA00-4670-ABF2-9AF20E70BBCE}" destId="{4ED8DE7A-AA91-4E0D-9743-346A1C4DE9D0}" srcOrd="2" destOrd="0" parTransId="{F1E362A2-1225-423A-A967-1F33485D4BC5}" sibTransId="{73242873-BD1E-4B5C-B870-B93EC5281A4D}"/>
    <dgm:cxn modelId="{1FEE5B0C-7CF9-4E95-9AD9-2186EF2862B7}" type="presOf" srcId="{4ED8DE7A-AA91-4E0D-9743-346A1C4DE9D0}" destId="{42484CF8-A310-4BEC-A9DF-A7FE19CFB366}" srcOrd="0" destOrd="0" presId="urn:microsoft.com/office/officeart/2005/8/layout/vProcess5"/>
    <dgm:cxn modelId="{C1E9A942-8557-4DD9-B1BD-E605B4D10297}" type="presOf" srcId="{4ED8DE7A-AA91-4E0D-9743-346A1C4DE9D0}" destId="{AB10151A-DDB1-4A54-9A5C-21007927E32C}" srcOrd="1" destOrd="0" presId="urn:microsoft.com/office/officeart/2005/8/layout/vProcess5"/>
    <dgm:cxn modelId="{B7C6FAF7-1012-45BD-852C-CC5F31B7D4AB}" srcId="{42CF5C8E-CA00-4670-ABF2-9AF20E70BBCE}" destId="{2B938731-4F46-46E1-83BA-4EADC654340A}" srcOrd="1" destOrd="0" parTransId="{EED1773C-8764-4DCA-9B8C-D52E1623F01C}" sibTransId="{851C034B-6061-4B1C-8143-39FAD007362E}"/>
    <dgm:cxn modelId="{15237370-0448-4364-974A-EE860773BDCC}" type="presOf" srcId="{6CA0CD71-75E5-4E67-85B4-5CB16EF75C46}" destId="{C75696BE-BB92-4D53-99CD-C45F018D69C2}" srcOrd="1" destOrd="0" presId="urn:microsoft.com/office/officeart/2005/8/layout/vProcess5"/>
    <dgm:cxn modelId="{0D793F49-DE92-4AEF-A926-2C5C025DF2E7}" srcId="{42CF5C8E-CA00-4670-ABF2-9AF20E70BBCE}" destId="{B4B816F2-1D32-4519-A32A-B2F517AA1C4E}" srcOrd="0" destOrd="0" parTransId="{BDA29DFF-4DAD-41AE-A3DC-A0603C74DC23}" sibTransId="{0D59A10C-868C-404A-AEB9-0E732BC7E716}"/>
    <dgm:cxn modelId="{169B74F5-BC05-48FB-9DCE-76783D4D5CC8}" type="presOf" srcId="{445455E2-9248-44D9-95F3-568AF881FB06}" destId="{79ED1784-60F1-427F-8507-560C2FCB8812}" srcOrd="0" destOrd="0" presId="urn:microsoft.com/office/officeart/2005/8/layout/vProcess5"/>
    <dgm:cxn modelId="{8B0321A1-F7E1-41F7-80DA-E96A41DD53FB}" srcId="{42CF5C8E-CA00-4670-ABF2-9AF20E70BBCE}" destId="{6CA0CD71-75E5-4E67-85B4-5CB16EF75C46}" srcOrd="4" destOrd="0" parTransId="{D204AC2B-A722-4CBD-9A05-328E727A8D27}" sibTransId="{F9C60669-56F2-4C90-AE2B-B600DBFD0722}"/>
    <dgm:cxn modelId="{7BEAE53D-39F2-4715-98B2-F9A6C8F42618}" type="presOf" srcId="{0D59A10C-868C-404A-AEB9-0E732BC7E716}" destId="{547F34DF-9E17-4FBA-BC5C-3079DC4046B5}" srcOrd="0" destOrd="0" presId="urn:microsoft.com/office/officeart/2005/8/layout/vProcess5"/>
    <dgm:cxn modelId="{AB666C86-B11B-49F9-B0A7-006D59C12DDE}" type="presOf" srcId="{73242873-BD1E-4B5C-B870-B93EC5281A4D}" destId="{F06E455A-63A3-4F4E-9BF0-DA073C0474AC}" srcOrd="0" destOrd="0" presId="urn:microsoft.com/office/officeart/2005/8/layout/vProcess5"/>
    <dgm:cxn modelId="{D450200E-99EF-4E25-9D09-14E51A266DB1}" type="presOf" srcId="{2B938731-4F46-46E1-83BA-4EADC654340A}" destId="{9441E837-5C0D-4676-B9B4-C8E365885C8A}" srcOrd="1" destOrd="0" presId="urn:microsoft.com/office/officeart/2005/8/layout/vProcess5"/>
    <dgm:cxn modelId="{8AF132ED-AB08-4F2A-A21C-254F22B449D8}" type="presOf" srcId="{6CA0CD71-75E5-4E67-85B4-5CB16EF75C46}" destId="{66C1014C-4997-45D0-AB6C-849CD2B314F7}" srcOrd="0" destOrd="0" presId="urn:microsoft.com/office/officeart/2005/8/layout/vProcess5"/>
    <dgm:cxn modelId="{021CE28C-9576-4D9A-BE4F-CDEEE1D5977F}" srcId="{42CF5C8E-CA00-4670-ABF2-9AF20E70BBCE}" destId="{445455E2-9248-44D9-95F3-568AF881FB06}" srcOrd="3" destOrd="0" parTransId="{0B106F8B-2575-49B1-BA71-0F6FF7498121}" sibTransId="{9BAA1128-CD11-401F-9811-AD7CF28F7398}"/>
    <dgm:cxn modelId="{59791FCC-20E3-4DC1-9162-48E9B309823F}" type="presParOf" srcId="{2453A9A9-D6A2-4B3D-822B-111E4389DC74}" destId="{D45F6869-AB3F-45EC-9EEA-A60DBE162E66}" srcOrd="0" destOrd="0" presId="urn:microsoft.com/office/officeart/2005/8/layout/vProcess5"/>
    <dgm:cxn modelId="{B8833F11-79CD-40B4-AFBE-04F7CFF7E577}" type="presParOf" srcId="{2453A9A9-D6A2-4B3D-822B-111E4389DC74}" destId="{6A2621DE-6087-459E-A2EA-2F7F44F5A0F1}" srcOrd="1" destOrd="0" presId="urn:microsoft.com/office/officeart/2005/8/layout/vProcess5"/>
    <dgm:cxn modelId="{547E4EBC-9A5D-49A6-94B2-A10585293D82}" type="presParOf" srcId="{2453A9A9-D6A2-4B3D-822B-111E4389DC74}" destId="{46F70647-4CB3-4650-BCC9-7867B622158E}" srcOrd="2" destOrd="0" presId="urn:microsoft.com/office/officeart/2005/8/layout/vProcess5"/>
    <dgm:cxn modelId="{8CA052DD-D453-4CFA-B107-D90E7A4744CC}" type="presParOf" srcId="{2453A9A9-D6A2-4B3D-822B-111E4389DC74}" destId="{42484CF8-A310-4BEC-A9DF-A7FE19CFB366}" srcOrd="3" destOrd="0" presId="urn:microsoft.com/office/officeart/2005/8/layout/vProcess5"/>
    <dgm:cxn modelId="{0445884F-0E7F-4891-9937-CDBDEB864D98}" type="presParOf" srcId="{2453A9A9-D6A2-4B3D-822B-111E4389DC74}" destId="{79ED1784-60F1-427F-8507-560C2FCB8812}" srcOrd="4" destOrd="0" presId="urn:microsoft.com/office/officeart/2005/8/layout/vProcess5"/>
    <dgm:cxn modelId="{3D3F7F0F-3B87-454A-86F8-9FE458093286}" type="presParOf" srcId="{2453A9A9-D6A2-4B3D-822B-111E4389DC74}" destId="{66C1014C-4997-45D0-AB6C-849CD2B314F7}" srcOrd="5" destOrd="0" presId="urn:microsoft.com/office/officeart/2005/8/layout/vProcess5"/>
    <dgm:cxn modelId="{F9CFF7B9-584B-4CAB-BD2D-4093C11FFA11}" type="presParOf" srcId="{2453A9A9-D6A2-4B3D-822B-111E4389DC74}" destId="{547F34DF-9E17-4FBA-BC5C-3079DC4046B5}" srcOrd="6" destOrd="0" presId="urn:microsoft.com/office/officeart/2005/8/layout/vProcess5"/>
    <dgm:cxn modelId="{38285886-83D3-4794-B7AC-30BA0C5DE643}" type="presParOf" srcId="{2453A9A9-D6A2-4B3D-822B-111E4389DC74}" destId="{B2BD36C7-EC49-4D80-8AA5-C2223AA4022F}" srcOrd="7" destOrd="0" presId="urn:microsoft.com/office/officeart/2005/8/layout/vProcess5"/>
    <dgm:cxn modelId="{A6A1EDE1-0BE7-45D7-83D7-DC6A2B9AE284}" type="presParOf" srcId="{2453A9A9-D6A2-4B3D-822B-111E4389DC74}" destId="{F06E455A-63A3-4F4E-9BF0-DA073C0474AC}" srcOrd="8" destOrd="0" presId="urn:microsoft.com/office/officeart/2005/8/layout/vProcess5"/>
    <dgm:cxn modelId="{DBFEF2D2-BD88-4426-A276-DBB383625194}" type="presParOf" srcId="{2453A9A9-D6A2-4B3D-822B-111E4389DC74}" destId="{528692DD-A301-4741-B60C-259E6CD072D2}" srcOrd="9" destOrd="0" presId="urn:microsoft.com/office/officeart/2005/8/layout/vProcess5"/>
    <dgm:cxn modelId="{6FEA4EE5-439B-450A-A3B3-182F3632274D}" type="presParOf" srcId="{2453A9A9-D6A2-4B3D-822B-111E4389DC74}" destId="{CC5C97C5-3D3D-4284-9718-D72D1A3FCEE2}" srcOrd="10" destOrd="0" presId="urn:microsoft.com/office/officeart/2005/8/layout/vProcess5"/>
    <dgm:cxn modelId="{41EB6B25-BE94-47DC-930C-1DEFBC84D741}" type="presParOf" srcId="{2453A9A9-D6A2-4B3D-822B-111E4389DC74}" destId="{9441E837-5C0D-4676-B9B4-C8E365885C8A}" srcOrd="11" destOrd="0" presId="urn:microsoft.com/office/officeart/2005/8/layout/vProcess5"/>
    <dgm:cxn modelId="{C4663E71-189D-4258-90A8-44D2E4367E50}" type="presParOf" srcId="{2453A9A9-D6A2-4B3D-822B-111E4389DC74}" destId="{AB10151A-DDB1-4A54-9A5C-21007927E32C}" srcOrd="12" destOrd="0" presId="urn:microsoft.com/office/officeart/2005/8/layout/vProcess5"/>
    <dgm:cxn modelId="{CE895187-5270-4CC2-8500-41A4B9E99593}" type="presParOf" srcId="{2453A9A9-D6A2-4B3D-822B-111E4389DC74}" destId="{9498DBA7-2D1D-4FAE-BD0B-F90B044A3D01}" srcOrd="13" destOrd="0" presId="urn:microsoft.com/office/officeart/2005/8/layout/vProcess5"/>
    <dgm:cxn modelId="{DE3E8397-66AF-48FA-BE58-1EC0965E5D8C}" type="presParOf" srcId="{2453A9A9-D6A2-4B3D-822B-111E4389DC74}" destId="{C75696BE-BB92-4D53-99CD-C45F018D69C2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1CF434F-FCDD-4C17-A112-FC0A981008F6}">
      <dsp:nvSpPr>
        <dsp:cNvPr id="0" name=""/>
        <dsp:cNvSpPr/>
      </dsp:nvSpPr>
      <dsp:spPr>
        <a:xfrm>
          <a:off x="1431398" y="0"/>
          <a:ext cx="7747218" cy="6215277"/>
        </a:xfrm>
        <a:prstGeom prst="triangl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satMod val="120000"/>
                <a:lumMod val="12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89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38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743C649-AE97-43BF-A868-A3A2C333AC5A}">
      <dsp:nvSpPr>
        <dsp:cNvPr id="0" name=""/>
        <dsp:cNvSpPr/>
      </dsp:nvSpPr>
      <dsp:spPr>
        <a:xfrm>
          <a:off x="5116069" y="772414"/>
          <a:ext cx="4039930" cy="1471272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38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200" b="1" kern="1200" dirty="0" smtClean="0"/>
            <a:t>Long-range plans</a:t>
          </a:r>
        </a:p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200" b="1" kern="1200" dirty="0" smtClean="0"/>
            <a:t>= 3 or more years</a:t>
          </a:r>
          <a:endParaRPr lang="en-US" sz="3200" kern="1200" dirty="0"/>
        </a:p>
      </dsp:txBody>
      <dsp:txXfrm>
        <a:off x="5187891" y="844236"/>
        <a:ext cx="3896286" cy="1327628"/>
      </dsp:txXfrm>
    </dsp:sp>
    <dsp:sp modelId="{315CA308-352C-4ADA-8C5C-2631405A6FB3}">
      <dsp:nvSpPr>
        <dsp:cNvPr id="0" name=""/>
        <dsp:cNvSpPr/>
      </dsp:nvSpPr>
      <dsp:spPr>
        <a:xfrm>
          <a:off x="5207654" y="2317243"/>
          <a:ext cx="4039930" cy="1471272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38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200" b="1" kern="1200" dirty="0" smtClean="0"/>
            <a:t>Intermediate-range plans = 1 to 2 years</a:t>
          </a:r>
          <a:endParaRPr lang="en-US" sz="3200" kern="1200" dirty="0"/>
        </a:p>
      </dsp:txBody>
      <dsp:txXfrm>
        <a:off x="5279476" y="2389065"/>
        <a:ext cx="3896286" cy="1327628"/>
      </dsp:txXfrm>
    </dsp:sp>
    <dsp:sp modelId="{F307A8E6-9FC1-44E0-990B-46F2D69B69B9}">
      <dsp:nvSpPr>
        <dsp:cNvPr id="0" name=""/>
        <dsp:cNvSpPr/>
      </dsp:nvSpPr>
      <dsp:spPr>
        <a:xfrm>
          <a:off x="5207654" y="3947898"/>
          <a:ext cx="4039930" cy="1471272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38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200" b="1" kern="1200" dirty="0" smtClean="0"/>
            <a:t>Short-range plans = 1 year or less</a:t>
          </a:r>
          <a:endParaRPr lang="en-US" sz="3200" kern="1200" dirty="0"/>
        </a:p>
      </dsp:txBody>
      <dsp:txXfrm>
        <a:off x="5279476" y="4019720"/>
        <a:ext cx="3896286" cy="132762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A2621DE-6087-459E-A2EA-2F7F44F5A0F1}">
      <dsp:nvSpPr>
        <dsp:cNvPr id="0" name=""/>
        <dsp:cNvSpPr/>
      </dsp:nvSpPr>
      <dsp:spPr>
        <a:xfrm>
          <a:off x="0" y="0"/>
          <a:ext cx="8151392" cy="621125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lvl="0" algn="l" defTabSz="12001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700" b="1" kern="1200" dirty="0" smtClean="0">
              <a:solidFill>
                <a:schemeClr val="tx1"/>
              </a:solidFill>
            </a:rPr>
            <a:t>1- Forecasting</a:t>
          </a:r>
          <a:endParaRPr lang="ar-SA" sz="2700" kern="1200" dirty="0">
            <a:solidFill>
              <a:schemeClr val="tx1"/>
            </a:solidFill>
          </a:endParaRPr>
        </a:p>
      </dsp:txBody>
      <dsp:txXfrm>
        <a:off x="18192" y="18192"/>
        <a:ext cx="7408478" cy="584741"/>
      </dsp:txXfrm>
    </dsp:sp>
    <dsp:sp modelId="{46F70647-4CB3-4650-BCC9-7867B622158E}">
      <dsp:nvSpPr>
        <dsp:cNvPr id="0" name=""/>
        <dsp:cNvSpPr/>
      </dsp:nvSpPr>
      <dsp:spPr>
        <a:xfrm>
          <a:off x="608707" y="707392"/>
          <a:ext cx="8151392" cy="621125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lvl="0" algn="l" defTabSz="12001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700" b="1" kern="1200" dirty="0" smtClean="0">
              <a:solidFill>
                <a:schemeClr val="tx1"/>
              </a:solidFill>
            </a:rPr>
            <a:t>2- Contingency planning</a:t>
          </a:r>
          <a:endParaRPr lang="ar-SA" sz="2700" kern="1200" dirty="0">
            <a:solidFill>
              <a:schemeClr val="tx1"/>
            </a:solidFill>
          </a:endParaRPr>
        </a:p>
      </dsp:txBody>
      <dsp:txXfrm>
        <a:off x="626899" y="725584"/>
        <a:ext cx="7102569" cy="584741"/>
      </dsp:txXfrm>
    </dsp:sp>
    <dsp:sp modelId="{42484CF8-A310-4BEC-A9DF-A7FE19CFB366}">
      <dsp:nvSpPr>
        <dsp:cNvPr id="0" name=""/>
        <dsp:cNvSpPr/>
      </dsp:nvSpPr>
      <dsp:spPr>
        <a:xfrm>
          <a:off x="1217415" y="1414785"/>
          <a:ext cx="8151392" cy="621125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lvl="0" algn="l" defTabSz="12001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700" b="1" kern="1200" dirty="0" smtClean="0">
              <a:solidFill>
                <a:schemeClr val="tx1"/>
              </a:solidFill>
            </a:rPr>
            <a:t>3- Scenario planning</a:t>
          </a:r>
          <a:endParaRPr lang="ar-SA" sz="2700" kern="1200" dirty="0">
            <a:solidFill>
              <a:schemeClr val="tx1"/>
            </a:solidFill>
          </a:endParaRPr>
        </a:p>
      </dsp:txBody>
      <dsp:txXfrm>
        <a:off x="1235607" y="1432977"/>
        <a:ext cx="7102569" cy="584741"/>
      </dsp:txXfrm>
    </dsp:sp>
    <dsp:sp modelId="{79ED1784-60F1-427F-8507-560C2FCB8812}">
      <dsp:nvSpPr>
        <dsp:cNvPr id="0" name=""/>
        <dsp:cNvSpPr/>
      </dsp:nvSpPr>
      <dsp:spPr>
        <a:xfrm>
          <a:off x="1826123" y="2122178"/>
          <a:ext cx="8151392" cy="621125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lvl="0" algn="l" defTabSz="12001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700" b="1" kern="1200" dirty="0" smtClean="0">
              <a:solidFill>
                <a:schemeClr val="tx1"/>
              </a:solidFill>
            </a:rPr>
            <a:t>4- Benchmarking</a:t>
          </a:r>
          <a:endParaRPr lang="ar-SA" sz="2700" kern="1200" dirty="0">
            <a:solidFill>
              <a:schemeClr val="tx1"/>
            </a:solidFill>
          </a:endParaRPr>
        </a:p>
      </dsp:txBody>
      <dsp:txXfrm>
        <a:off x="1844315" y="2140370"/>
        <a:ext cx="7102569" cy="584741"/>
      </dsp:txXfrm>
    </dsp:sp>
    <dsp:sp modelId="{66C1014C-4997-45D0-AB6C-849CD2B314F7}">
      <dsp:nvSpPr>
        <dsp:cNvPr id="0" name=""/>
        <dsp:cNvSpPr/>
      </dsp:nvSpPr>
      <dsp:spPr>
        <a:xfrm>
          <a:off x="2434831" y="2829570"/>
          <a:ext cx="8151392" cy="621125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lvl="0" algn="l" defTabSz="12001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700" b="1" kern="1200" dirty="0" smtClean="0">
              <a:solidFill>
                <a:schemeClr val="tx1"/>
              </a:solidFill>
            </a:rPr>
            <a:t>5- Use of staff planners</a:t>
          </a:r>
          <a:endParaRPr lang="ar-SA" sz="2700" kern="1200" dirty="0">
            <a:solidFill>
              <a:schemeClr val="tx1"/>
            </a:solidFill>
          </a:endParaRPr>
        </a:p>
      </dsp:txBody>
      <dsp:txXfrm>
        <a:off x="2453023" y="2847762"/>
        <a:ext cx="7102569" cy="584741"/>
      </dsp:txXfrm>
    </dsp:sp>
    <dsp:sp modelId="{547F34DF-9E17-4FBA-BC5C-3079DC4046B5}">
      <dsp:nvSpPr>
        <dsp:cNvPr id="0" name=""/>
        <dsp:cNvSpPr/>
      </dsp:nvSpPr>
      <dsp:spPr>
        <a:xfrm>
          <a:off x="7747661" y="453766"/>
          <a:ext cx="403731" cy="403731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1800" kern="1200">
            <a:solidFill>
              <a:schemeClr val="tx1"/>
            </a:solidFill>
          </a:endParaRPr>
        </a:p>
      </dsp:txBody>
      <dsp:txXfrm>
        <a:off x="7838500" y="453766"/>
        <a:ext cx="222053" cy="303808"/>
      </dsp:txXfrm>
    </dsp:sp>
    <dsp:sp modelId="{B2BD36C7-EC49-4D80-8AA5-C2223AA4022F}">
      <dsp:nvSpPr>
        <dsp:cNvPr id="0" name=""/>
        <dsp:cNvSpPr/>
      </dsp:nvSpPr>
      <dsp:spPr>
        <a:xfrm>
          <a:off x="8356368" y="1161159"/>
          <a:ext cx="403731" cy="403731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1800" kern="1200">
            <a:solidFill>
              <a:schemeClr val="tx1"/>
            </a:solidFill>
          </a:endParaRPr>
        </a:p>
      </dsp:txBody>
      <dsp:txXfrm>
        <a:off x="8447207" y="1161159"/>
        <a:ext cx="222053" cy="303808"/>
      </dsp:txXfrm>
    </dsp:sp>
    <dsp:sp modelId="{F06E455A-63A3-4F4E-9BF0-DA073C0474AC}">
      <dsp:nvSpPr>
        <dsp:cNvPr id="0" name=""/>
        <dsp:cNvSpPr/>
      </dsp:nvSpPr>
      <dsp:spPr>
        <a:xfrm>
          <a:off x="8965076" y="1858199"/>
          <a:ext cx="403731" cy="403731"/>
        </a:xfrm>
        <a:prstGeom prst="downArrow">
          <a:avLst>
            <a:gd name="adj1" fmla="val 55000"/>
            <a:gd name="adj2" fmla="val 45000"/>
          </a:avLst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1800" kern="1200">
            <a:solidFill>
              <a:schemeClr val="tx1"/>
            </a:solidFill>
          </a:endParaRPr>
        </a:p>
      </dsp:txBody>
      <dsp:txXfrm>
        <a:off x="9055915" y="1858199"/>
        <a:ext cx="222053" cy="303808"/>
      </dsp:txXfrm>
    </dsp:sp>
    <dsp:sp modelId="{528692DD-A301-4741-B60C-259E6CD072D2}">
      <dsp:nvSpPr>
        <dsp:cNvPr id="0" name=""/>
        <dsp:cNvSpPr/>
      </dsp:nvSpPr>
      <dsp:spPr>
        <a:xfrm>
          <a:off x="9573784" y="2572493"/>
          <a:ext cx="403731" cy="403731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1800" kern="1200">
            <a:solidFill>
              <a:schemeClr val="tx1"/>
            </a:solidFill>
          </a:endParaRPr>
        </a:p>
      </dsp:txBody>
      <dsp:txXfrm>
        <a:off x="9664623" y="2572493"/>
        <a:ext cx="222053" cy="30380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4.png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24.png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25.png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388620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1"/>
          <a:lstStyle>
            <a:lvl1pPr algn="r">
              <a:defRPr sz="1200"/>
            </a:lvl1pPr>
          </a:lstStyle>
          <a:p>
            <a:endParaRPr lang="ar-SA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1588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1"/>
          <a:lstStyle>
            <a:lvl1pPr algn="l">
              <a:defRPr sz="1200"/>
            </a:lvl1pPr>
          </a:lstStyle>
          <a:p>
            <a:fld id="{FB38939A-A647-48FA-9526-776F26DFB9C6}" type="datetimeFigureOut">
              <a:rPr lang="ar-SA" smtClean="0"/>
              <a:t>12/13/1444</a:t>
            </a:fld>
            <a:endParaRPr lang="ar-SA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1" anchor="ctr"/>
          <a:lstStyle/>
          <a:p>
            <a:endParaRPr lang="ar-SA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1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ar-SA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388620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1" anchor="b"/>
          <a:lstStyle>
            <a:lvl1pPr algn="r">
              <a:defRPr sz="1200"/>
            </a:lvl1pPr>
          </a:lstStyle>
          <a:p>
            <a:endParaRPr lang="ar-SA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1588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1" anchor="b"/>
          <a:lstStyle>
            <a:lvl1pPr algn="l">
              <a:defRPr sz="1200"/>
            </a:lvl1pPr>
          </a:lstStyle>
          <a:p>
            <a:fld id="{AC5675C6-BA9C-4898-9655-96ED64E2BA64}" type="slidenum">
              <a:rPr lang="ar-SA" smtClean="0"/>
              <a:t>‹#›</a:t>
            </a:fld>
            <a:endParaRPr lang="ar-SA"/>
          </a:p>
        </p:txBody>
      </p:sp>
    </p:spTree>
    <p:extLst>
      <p:ext uri="{BB962C8B-B14F-4D97-AF65-F5344CB8AC3E}">
        <p14:creationId xmlns:p14="http://schemas.microsoft.com/office/powerpoint/2010/main" val="390844205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r" defTabSz="914400" rtl="1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r" defTabSz="914400" rtl="1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r" defTabSz="914400" rtl="1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r" defTabSz="914400" rtl="1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r" defTabSz="914400" rtl="1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r" defTabSz="914400" rtl="1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r" defTabSz="914400" rtl="1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r" defTabSz="914400" rtl="1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r" defTabSz="914400" rtl="1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761867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D76534D-BD83-4F7C-B5FF-383AD32BF837}" type="slidenum">
              <a:rPr lang="en-US"/>
              <a:pPr/>
              <a:t>24</a:t>
            </a:fld>
            <a:endParaRPr lang="en-US"/>
          </a:p>
        </p:txBody>
      </p:sp>
      <p:sp>
        <p:nvSpPr>
          <p:cNvPr id="11366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ln/>
        </p:spPr>
      </p:sp>
      <p:sp>
        <p:nvSpPr>
          <p:cNvPr id="1136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ar-SA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304800" y="228600"/>
            <a:ext cx="11594592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82220" y="5353963"/>
            <a:ext cx="11631168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sz="1800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sz="1800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sz="1800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sz="1800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sz="1800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1600200"/>
            <a:ext cx="103632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3556001"/>
            <a:ext cx="85344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A0B634-54C9-4205-8E22-189CC8239A30}" type="datetime1">
              <a:rPr lang="en-US" smtClean="0"/>
              <a:t>7/1/2023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931751-03D3-4AE3-B77A-883DD9C37D26}" type="datetime1">
              <a:rPr lang="en-US" smtClean="0"/>
              <a:t>7/1/2023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304800" y="228600"/>
            <a:ext cx="11594592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8063251" y="4203592"/>
            <a:ext cx="383523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sz="1800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3492427" y="4075290"/>
            <a:ext cx="7392687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sz="1800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3771637" y="4087562"/>
            <a:ext cx="729064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sz="1800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7479319" y="4074175"/>
            <a:ext cx="4410667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sz="1800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82220" y="4058555"/>
            <a:ext cx="11631168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sz="180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0043" y="2463560"/>
            <a:ext cx="103632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823153" y="1437449"/>
            <a:ext cx="8556979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A739B-9510-4C15-B9CA-3581DD415D40}" type="datetime1">
              <a:rPr lang="en-US" smtClean="0"/>
              <a:t>7/1/2023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35E1EE-51A7-4B3D-B791-95445E56E84F}" type="datetime1">
              <a:rPr lang="en-US" smtClean="0"/>
              <a:t>7/1/2023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902207" y="2679192"/>
            <a:ext cx="5096256" cy="34472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6193536" y="2679192"/>
            <a:ext cx="5096256" cy="34472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02208" y="2678114"/>
            <a:ext cx="5096256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03110" y="3429001"/>
            <a:ext cx="5093407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7600" y="2678113"/>
            <a:ext cx="5096256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7" y="3429001"/>
            <a:ext cx="5096256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E00C1B-A5A8-4F0A-8DAD-6CD26F6BEF6B}" type="datetime1">
              <a:rPr lang="en-US" smtClean="0"/>
              <a:t>7/1/2023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3D2FAF-A9F4-48AA-84AA-CE685C282736}" type="datetime1">
              <a:rPr lang="en-US" smtClean="0"/>
              <a:t>7/1/2023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304800" y="228600"/>
            <a:ext cx="11594592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82220" y="714191"/>
            <a:ext cx="11631168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sz="1800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sz="1800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sz="1800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sz="1800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sz="1800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315C7A-AACA-4FF0-8525-053101D75AC0}" type="datetime1">
              <a:rPr lang="en-US" smtClean="0"/>
              <a:t>7/1/2023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304800" y="228600"/>
            <a:ext cx="11594592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C661A3-B84B-4B8D-98D5-1CD492990329}" type="datetime1">
              <a:rPr lang="en-US" smtClean="0"/>
              <a:t>7/1/2023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19200" y="3581401"/>
            <a:ext cx="44704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82220" y="714191"/>
            <a:ext cx="11631168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sz="1800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sz="1800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sz="1800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sz="1800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sz="1800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1219200" y="2286000"/>
            <a:ext cx="44704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02616" y="1828800"/>
            <a:ext cx="5205435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304800" y="228600"/>
            <a:ext cx="11594592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82220" y="5353963"/>
            <a:ext cx="11631168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sz="1800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sz="1800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sz="1800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sz="1800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sz="1800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98874" y="338667"/>
            <a:ext cx="5083527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91112" y="2785533"/>
            <a:ext cx="5091289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F4643E-5FD5-4E70-9873-7CCD37135F29}" type="datetime1">
              <a:rPr lang="en-US" smtClean="0"/>
              <a:t>7/1/2023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117600" y="1371600"/>
            <a:ext cx="475488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C1AE1F-2085-42F1-9C57-414A0000B4CD}" type="datetime1">
              <a:rPr lang="en-US" smtClean="0"/>
              <a:t>7/1/2023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304800" y="228600"/>
            <a:ext cx="11594592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8B2AFF-4F5A-4462-B816-28A31D7D6E93}" type="datetime1">
              <a:rPr lang="en-US" smtClean="0"/>
              <a:t>7/1/2023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82220" y="714191"/>
            <a:ext cx="11631168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sz="1800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sz="1800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sz="1800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sz="1800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sz="1800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1447801"/>
            <a:ext cx="27432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1447800"/>
            <a:ext cx="80264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EA7BAD81-B37C-4E58-A969-A361C2B6AA3B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0 w 8118764"/>
              <a:gd name="connsiteY0" fmla="*/ 0 h 2521527"/>
              <a:gd name="connsiteX1" fmla="*/ 8118764 w 8118764"/>
              <a:gd name="connsiteY1" fmla="*/ 0 h 2521527"/>
              <a:gd name="connsiteX2" fmla="*/ 8118764 w 8118764"/>
              <a:gd name="connsiteY2" fmla="*/ 2521527 h 2521527"/>
              <a:gd name="connsiteX3" fmla="*/ 0 w 8118764"/>
              <a:gd name="connsiteY3" fmla="*/ 2521527 h 25215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118764" h="2521527">
                <a:moveTo>
                  <a:pt x="0" y="0"/>
                </a:moveTo>
                <a:lnTo>
                  <a:pt x="8118764" y="0"/>
                </a:lnTo>
                <a:lnTo>
                  <a:pt x="8118764" y="2521527"/>
                </a:lnTo>
                <a:lnTo>
                  <a:pt x="0" y="2521527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50103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304800" y="228600"/>
            <a:ext cx="11594592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82220" y="1679429"/>
            <a:ext cx="11631168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sz="1800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sz="1800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sz="1800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sz="1800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sz="1800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338328"/>
            <a:ext cx="109728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884896" y="6250165"/>
            <a:ext cx="504892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3E94AAD8-9D7E-475A-878D-AE4932B2C898}" type="datetime1">
              <a:rPr lang="en-US" smtClean="0"/>
              <a:t>7/1/2023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185" y="6250165"/>
            <a:ext cx="50489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321451" y="6250164"/>
            <a:ext cx="15491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62757" y="2675467"/>
            <a:ext cx="9877777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  <p:sldLayoutId id="2147483744" r:id="rId12"/>
  </p:sldLayoutIdLst>
  <p:hf hdr="0" ftr="0" dt="0"/>
  <p:txStyles>
    <p:titleStyle>
      <a:lvl1pPr algn="ctr" defTabSz="914400" rtl="1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rtl="1" eaLnBrk="1" hangingPunct="1">
        <a:defRPr>
          <a:solidFill>
            <a:schemeClr val="tx2"/>
          </a:solidFill>
        </a:defRPr>
      </a:lvl2pPr>
      <a:lvl3pPr rtl="1" eaLnBrk="1" hangingPunct="1">
        <a:defRPr>
          <a:solidFill>
            <a:schemeClr val="tx2"/>
          </a:solidFill>
        </a:defRPr>
      </a:lvl3pPr>
      <a:lvl4pPr rtl="1" eaLnBrk="1" hangingPunct="1">
        <a:defRPr>
          <a:solidFill>
            <a:schemeClr val="tx2"/>
          </a:solidFill>
        </a:defRPr>
      </a:lvl4pPr>
      <a:lvl5pPr rtl="1" eaLnBrk="1" hangingPunct="1">
        <a:defRPr>
          <a:solidFill>
            <a:schemeClr val="tx2"/>
          </a:solidFill>
        </a:defRPr>
      </a:lvl5pPr>
      <a:lvl6pPr rtl="1" eaLnBrk="1" hangingPunct="1">
        <a:defRPr>
          <a:solidFill>
            <a:schemeClr val="tx2"/>
          </a:solidFill>
        </a:defRPr>
      </a:lvl6pPr>
      <a:lvl7pPr rtl="1" eaLnBrk="1" hangingPunct="1">
        <a:defRPr>
          <a:solidFill>
            <a:schemeClr val="tx2"/>
          </a:solidFill>
        </a:defRPr>
      </a:lvl7pPr>
      <a:lvl8pPr rtl="1" eaLnBrk="1" hangingPunct="1">
        <a:defRPr>
          <a:solidFill>
            <a:schemeClr val="tx2"/>
          </a:solidFill>
        </a:defRPr>
      </a:lvl8pPr>
      <a:lvl9pPr rtl="1" eaLnBrk="1" hangingPunct="1">
        <a:defRPr>
          <a:solidFill>
            <a:schemeClr val="tx2"/>
          </a:solidFill>
        </a:defRPr>
      </a:lvl9pPr>
    </p:titleStyle>
    <p:bodyStyle>
      <a:lvl1pPr marL="274320" indent="-274320" algn="r" defTabSz="914400" rtl="1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r" defTabSz="914400" rtl="1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r" defTabSz="914400" rtl="1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r" defTabSz="914400" rtl="1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r" defTabSz="914400" rtl="1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r" defTabSz="914400" rtl="1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r" defTabSz="914400" rtl="1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r" defTabSz="914400" rtl="1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r" defTabSz="914400" rtl="1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r" defTabSz="9144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r" defTabSz="9144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r" defTabSz="9144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r" defTabSz="9144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r" defTabSz="9144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r" defTabSz="9144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r" defTabSz="9144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r" defTabSz="9144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r" defTabSz="914400" rtl="1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5.sv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sv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sv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svg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svg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svg"/><Relationship Id="rId4" Type="http://schemas.openxmlformats.org/officeDocument/2006/relationships/image" Target="../media/image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svg"/><Relationship Id="rId4" Type="http://schemas.openxmlformats.org/officeDocument/2006/relationships/image" Target="../media/image4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svg"/><Relationship Id="rId4" Type="http://schemas.openxmlformats.org/officeDocument/2006/relationships/image" Target="../media/image4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svg"/><Relationship Id="rId4" Type="http://schemas.openxmlformats.org/officeDocument/2006/relationships/image" Target="../media/image4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svg"/><Relationship Id="rId4" Type="http://schemas.openxmlformats.org/officeDocument/2006/relationships/image" Target="../media/image4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7" Type="http://schemas.openxmlformats.org/officeDocument/2006/relationships/image" Target="../media/image5.sv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14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svg"/><Relationship Id="rId4" Type="http://schemas.openxmlformats.org/officeDocument/2006/relationships/image" Target="../media/image4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.xml"/><Relationship Id="rId6" Type="http://schemas.openxmlformats.org/officeDocument/2006/relationships/image" Target="../media/image5.svg"/><Relationship Id="rId4" Type="http://schemas.openxmlformats.org/officeDocument/2006/relationships/image" Target="../media/image4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diagramLayout" Target="../diagrams/layout1.xml"/><Relationship Id="rId7" Type="http://schemas.openxmlformats.org/officeDocument/2006/relationships/image" Target="../media/image3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Relationship Id="rId9" Type="http://schemas.openxmlformats.org/officeDocument/2006/relationships/image" Target="../media/image5.sv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.xml"/><Relationship Id="rId6" Type="http://schemas.openxmlformats.org/officeDocument/2006/relationships/image" Target="../media/image5.svg"/><Relationship Id="rId4" Type="http://schemas.openxmlformats.org/officeDocument/2006/relationships/image" Target="../media/image4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3.xml"/><Relationship Id="rId6" Type="http://schemas.openxmlformats.org/officeDocument/2006/relationships/image" Target="../media/image5.svg"/><Relationship Id="rId4" Type="http://schemas.openxmlformats.org/officeDocument/2006/relationships/image" Target="../media/image4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sv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diagramLayout" Target="../diagrams/layout2.xml"/><Relationship Id="rId7" Type="http://schemas.openxmlformats.org/officeDocument/2006/relationships/image" Target="../media/image3.pn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Relationship Id="rId9" Type="http://schemas.openxmlformats.org/officeDocument/2006/relationships/image" Target="../media/image5.sv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sv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svg"/><Relationship Id="rId4" Type="http://schemas.openxmlformats.org/officeDocument/2006/relationships/image" Target="../media/image4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svg"/><Relationship Id="rId4" Type="http://schemas.openxmlformats.org/officeDocument/2006/relationships/image" Target="../media/image4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svg"/><Relationship Id="rId4" Type="http://schemas.openxmlformats.org/officeDocument/2006/relationships/image" Target="../media/image4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svg"/><Relationship Id="rId4" Type="http://schemas.openxmlformats.org/officeDocument/2006/relationships/image" Target="../media/image4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sv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svg"/><Relationship Id="rId4" Type="http://schemas.openxmlformats.org/officeDocument/2006/relationships/image" Target="../media/image4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3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svg"/><Relationship Id="rId4" Type="http://schemas.openxmlformats.org/officeDocument/2006/relationships/image" Target="../media/image4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7" Type="http://schemas.openxmlformats.org/officeDocument/2006/relationships/image" Target="../media/image5.sv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4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.bin"/><Relationship Id="rId7" Type="http://schemas.openxmlformats.org/officeDocument/2006/relationships/image" Target="../media/image5.sv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5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6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svg"/><Relationship Id="rId4" Type="http://schemas.openxmlformats.org/officeDocument/2006/relationships/image" Target="../media/image4.png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>
            <a:extLst>
              <a:ext uri="{FF2B5EF4-FFF2-40B4-BE49-F238E27FC236}">
                <a16:creationId xmlns:a16="http://schemas.microsoft.com/office/drawing/2014/main" id="{FE9AD2FE-2C27-43F0-9E30-395F3F19C8D7}"/>
              </a:ext>
            </a:extLst>
          </p:cNvPr>
          <p:cNvGrpSpPr/>
          <p:nvPr/>
        </p:nvGrpSpPr>
        <p:grpSpPr>
          <a:xfrm>
            <a:off x="321733" y="0"/>
            <a:ext cx="2024825" cy="1879600"/>
            <a:chOff x="321733" y="0"/>
            <a:chExt cx="2024825" cy="1879600"/>
          </a:xfrm>
          <a:solidFill>
            <a:schemeClr val="bg1">
              <a:alpha val="7000"/>
            </a:schemeClr>
          </a:solidFill>
        </p:grpSpPr>
        <p:sp>
          <p:nvSpPr>
            <p:cNvPr id="15" name="Parallelogram 14">
              <a:extLst>
                <a:ext uri="{FF2B5EF4-FFF2-40B4-BE49-F238E27FC236}">
                  <a16:creationId xmlns:a16="http://schemas.microsoft.com/office/drawing/2014/main" id="{545A7692-E471-48BC-B2BD-8C3680ED3070}"/>
                </a:ext>
              </a:extLst>
            </p:cNvPr>
            <p:cNvSpPr/>
            <p:nvPr/>
          </p:nvSpPr>
          <p:spPr>
            <a:xfrm>
              <a:off x="321733" y="0"/>
              <a:ext cx="1821625" cy="1100667"/>
            </a:xfrm>
            <a:prstGeom prst="parallelogram">
              <a:avLst>
                <a:gd name="adj" fmla="val 97502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Parallelogram 15">
              <a:extLst>
                <a:ext uri="{FF2B5EF4-FFF2-40B4-BE49-F238E27FC236}">
                  <a16:creationId xmlns:a16="http://schemas.microsoft.com/office/drawing/2014/main" id="{E29F94B0-C402-4ECC-BDB4-83596E27C981}"/>
                </a:ext>
              </a:extLst>
            </p:cNvPr>
            <p:cNvSpPr/>
            <p:nvPr/>
          </p:nvSpPr>
          <p:spPr>
            <a:xfrm>
              <a:off x="524933" y="778933"/>
              <a:ext cx="1821625" cy="1100667"/>
            </a:xfrm>
            <a:prstGeom prst="parallelogram">
              <a:avLst>
                <a:gd name="adj" fmla="val 97502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6" name="Isosceles Triangle 25">
            <a:extLst>
              <a:ext uri="{FF2B5EF4-FFF2-40B4-BE49-F238E27FC236}">
                <a16:creationId xmlns:a16="http://schemas.microsoft.com/office/drawing/2014/main" id="{6F79225B-5887-A63D-A3C0-DBCB4C41A4BF}"/>
              </a:ext>
            </a:extLst>
          </p:cNvPr>
          <p:cNvSpPr/>
          <p:nvPr/>
        </p:nvSpPr>
        <p:spPr>
          <a:xfrm flipV="1">
            <a:off x="4889591" y="-44450"/>
            <a:ext cx="1549309" cy="2063750"/>
          </a:xfrm>
          <a:custGeom>
            <a:avLst/>
            <a:gdLst>
              <a:gd name="connsiteX0" fmla="*/ 0 w 2133509"/>
              <a:gd name="connsiteY0" fmla="*/ 2781300 h 2781300"/>
              <a:gd name="connsiteX1" fmla="*/ 1066755 w 2133509"/>
              <a:gd name="connsiteY1" fmla="*/ 0 h 2781300"/>
              <a:gd name="connsiteX2" fmla="*/ 2133509 w 2133509"/>
              <a:gd name="connsiteY2" fmla="*/ 2781300 h 2781300"/>
              <a:gd name="connsiteX3" fmla="*/ 0 w 2133509"/>
              <a:gd name="connsiteY3" fmla="*/ 2781300 h 2781300"/>
              <a:gd name="connsiteX0" fmla="*/ 0 w 2133509"/>
              <a:gd name="connsiteY0" fmla="*/ 1670050 h 1670050"/>
              <a:gd name="connsiteX1" fmla="*/ 647655 w 2133509"/>
              <a:gd name="connsiteY1" fmla="*/ 0 h 1670050"/>
              <a:gd name="connsiteX2" fmla="*/ 2133509 w 2133509"/>
              <a:gd name="connsiteY2" fmla="*/ 1670050 h 1670050"/>
              <a:gd name="connsiteX3" fmla="*/ 0 w 2133509"/>
              <a:gd name="connsiteY3" fmla="*/ 1670050 h 1670050"/>
              <a:gd name="connsiteX0" fmla="*/ 0 w 2158909"/>
              <a:gd name="connsiteY0" fmla="*/ 1562100 h 1670050"/>
              <a:gd name="connsiteX1" fmla="*/ 673055 w 2158909"/>
              <a:gd name="connsiteY1" fmla="*/ 0 h 1670050"/>
              <a:gd name="connsiteX2" fmla="*/ 2158909 w 2158909"/>
              <a:gd name="connsiteY2" fmla="*/ 1670050 h 1670050"/>
              <a:gd name="connsiteX3" fmla="*/ 0 w 2158909"/>
              <a:gd name="connsiteY3" fmla="*/ 1562100 h 1670050"/>
              <a:gd name="connsiteX0" fmla="*/ 0 w 2158909"/>
              <a:gd name="connsiteY0" fmla="*/ 1644650 h 1752600"/>
              <a:gd name="connsiteX1" fmla="*/ 647655 w 2158909"/>
              <a:gd name="connsiteY1" fmla="*/ 0 h 1752600"/>
              <a:gd name="connsiteX2" fmla="*/ 2158909 w 2158909"/>
              <a:gd name="connsiteY2" fmla="*/ 1752600 h 1752600"/>
              <a:gd name="connsiteX3" fmla="*/ 0 w 2158909"/>
              <a:gd name="connsiteY3" fmla="*/ 1644650 h 1752600"/>
              <a:gd name="connsiteX0" fmla="*/ 0 w 1549309"/>
              <a:gd name="connsiteY0" fmla="*/ 1644650 h 1644650"/>
              <a:gd name="connsiteX1" fmla="*/ 647655 w 1549309"/>
              <a:gd name="connsiteY1" fmla="*/ 0 h 1644650"/>
              <a:gd name="connsiteX2" fmla="*/ 1549309 w 1549309"/>
              <a:gd name="connsiteY2" fmla="*/ 1612900 h 1644650"/>
              <a:gd name="connsiteX3" fmla="*/ 0 w 1549309"/>
              <a:gd name="connsiteY3" fmla="*/ 1644650 h 1644650"/>
              <a:gd name="connsiteX0" fmla="*/ 0 w 1549309"/>
              <a:gd name="connsiteY0" fmla="*/ 1644650 h 1644650"/>
              <a:gd name="connsiteX1" fmla="*/ 647655 w 1549309"/>
              <a:gd name="connsiteY1" fmla="*/ 0 h 1644650"/>
              <a:gd name="connsiteX2" fmla="*/ 1549309 w 1549309"/>
              <a:gd name="connsiteY2" fmla="*/ 1638300 h 1644650"/>
              <a:gd name="connsiteX3" fmla="*/ 0 w 1549309"/>
              <a:gd name="connsiteY3" fmla="*/ 1644650 h 1644650"/>
              <a:gd name="connsiteX0" fmla="*/ 0 w 1549309"/>
              <a:gd name="connsiteY0" fmla="*/ 2063750 h 2063750"/>
              <a:gd name="connsiteX1" fmla="*/ 812755 w 1549309"/>
              <a:gd name="connsiteY1" fmla="*/ 0 h 2063750"/>
              <a:gd name="connsiteX2" fmla="*/ 1549309 w 1549309"/>
              <a:gd name="connsiteY2" fmla="*/ 2057400 h 2063750"/>
              <a:gd name="connsiteX3" fmla="*/ 0 w 1549309"/>
              <a:gd name="connsiteY3" fmla="*/ 2063750 h 2063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549309" h="2063750">
                <a:moveTo>
                  <a:pt x="0" y="2063750"/>
                </a:moveTo>
                <a:lnTo>
                  <a:pt x="812755" y="0"/>
                </a:lnTo>
                <a:lnTo>
                  <a:pt x="1549309" y="2057400"/>
                </a:lnTo>
                <a:lnTo>
                  <a:pt x="0" y="2063750"/>
                </a:lnTo>
                <a:close/>
              </a:path>
            </a:pathLst>
          </a:custGeom>
          <a:solidFill>
            <a:srgbClr val="2D395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1BBD67B8-DB49-942C-018D-7F74C671F260}"/>
              </a:ext>
            </a:extLst>
          </p:cNvPr>
          <p:cNvSpPr txBox="1"/>
          <p:nvPr/>
        </p:nvSpPr>
        <p:spPr>
          <a:xfrm>
            <a:off x="6283695" y="4127583"/>
            <a:ext cx="5919081" cy="1501561"/>
          </a:xfrm>
          <a:prstGeom prst="rect">
            <a:avLst/>
          </a:prstGeom>
          <a:ln>
            <a:solidFill>
              <a:schemeClr val="bg2">
                <a:lumMod val="75000"/>
              </a:schemeClr>
            </a:solidFill>
          </a:ln>
        </p:spPr>
        <p:txBody>
          <a:bodyPr>
            <a:noAutofit/>
          </a:bodyPr>
          <a:lstStyle>
            <a:defPPr lvl="0">
              <a:defRPr lang="en-US"/>
            </a:defPPr>
            <a:lvl1pPr algn="ctr">
              <a:lnSpc>
                <a:spcPct val="90000"/>
              </a:lnSpc>
              <a:spcBef>
                <a:spcPct val="0"/>
              </a:spcBef>
              <a:buNone/>
              <a:defRPr sz="4400" b="1">
                <a:latin typeface="Aharoni" panose="02010803020104030203" pitchFamily="2" charset="-79"/>
                <a:ea typeface="+mj-ea"/>
                <a:cs typeface="Aharoni" panose="02010803020104030203" pitchFamily="2" charset="-79"/>
              </a:defRPr>
            </a:lvl1pPr>
          </a:lstStyle>
          <a:p>
            <a:pPr algn="l"/>
            <a:r>
              <a:rPr lang="en-US" sz="3600" dirty="0"/>
              <a:t>Principle of Management</a:t>
            </a:r>
          </a:p>
          <a:p>
            <a:pPr algn="l"/>
            <a:r>
              <a:rPr lang="en-US" sz="3600" dirty="0"/>
              <a:t>MGM111</a:t>
            </a:r>
          </a:p>
          <a:p>
            <a:pPr algn="l"/>
            <a:r>
              <a:rPr lang="en-US" sz="3600" dirty="0"/>
              <a:t>Dr. Magdy </a:t>
            </a:r>
            <a:r>
              <a:rPr lang="en-US" sz="3600" dirty="0" err="1" smtClean="0"/>
              <a:t>Alhaj</a:t>
            </a:r>
            <a:endParaRPr lang="en-US" sz="3600" dirty="0"/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E3948B05-7CE6-E480-29B8-35C2C64D07A6}"/>
              </a:ext>
            </a:extLst>
          </p:cNvPr>
          <p:cNvSpPr/>
          <p:nvPr/>
        </p:nvSpPr>
        <p:spPr>
          <a:xfrm>
            <a:off x="-57150" y="-19050"/>
            <a:ext cx="7452000" cy="6912000"/>
          </a:xfrm>
          <a:custGeom>
            <a:avLst/>
            <a:gdLst>
              <a:gd name="connsiteX0" fmla="*/ 0 w 6153150"/>
              <a:gd name="connsiteY0" fmla="*/ 0 h 6991350"/>
              <a:gd name="connsiteX1" fmla="*/ 6153150 w 6153150"/>
              <a:gd name="connsiteY1" fmla="*/ 0 h 6991350"/>
              <a:gd name="connsiteX2" fmla="*/ 6153150 w 6153150"/>
              <a:gd name="connsiteY2" fmla="*/ 6991350 h 6991350"/>
              <a:gd name="connsiteX3" fmla="*/ 0 w 6153150"/>
              <a:gd name="connsiteY3" fmla="*/ 6991350 h 6991350"/>
              <a:gd name="connsiteX4" fmla="*/ 0 w 6153150"/>
              <a:gd name="connsiteY4" fmla="*/ 0 h 6991350"/>
              <a:gd name="connsiteX0" fmla="*/ 0 w 7372350"/>
              <a:gd name="connsiteY0" fmla="*/ 0 h 6991350"/>
              <a:gd name="connsiteX1" fmla="*/ 6153150 w 7372350"/>
              <a:gd name="connsiteY1" fmla="*/ 0 h 6991350"/>
              <a:gd name="connsiteX2" fmla="*/ 7372350 w 7372350"/>
              <a:gd name="connsiteY2" fmla="*/ 6991350 h 6991350"/>
              <a:gd name="connsiteX3" fmla="*/ 0 w 7372350"/>
              <a:gd name="connsiteY3" fmla="*/ 6991350 h 6991350"/>
              <a:gd name="connsiteX4" fmla="*/ 0 w 7372350"/>
              <a:gd name="connsiteY4" fmla="*/ 0 h 6991350"/>
              <a:gd name="connsiteX0" fmla="*/ 0 w 7372350"/>
              <a:gd name="connsiteY0" fmla="*/ 0 h 6991350"/>
              <a:gd name="connsiteX1" fmla="*/ 3124200 w 7372350"/>
              <a:gd name="connsiteY1" fmla="*/ 800100 h 6991350"/>
              <a:gd name="connsiteX2" fmla="*/ 7372350 w 7372350"/>
              <a:gd name="connsiteY2" fmla="*/ 6991350 h 6991350"/>
              <a:gd name="connsiteX3" fmla="*/ 0 w 7372350"/>
              <a:gd name="connsiteY3" fmla="*/ 6991350 h 6991350"/>
              <a:gd name="connsiteX4" fmla="*/ 0 w 7372350"/>
              <a:gd name="connsiteY4" fmla="*/ 0 h 6991350"/>
              <a:gd name="connsiteX0" fmla="*/ 0 w 7372350"/>
              <a:gd name="connsiteY0" fmla="*/ 0 h 6991350"/>
              <a:gd name="connsiteX1" fmla="*/ 4724400 w 7372350"/>
              <a:gd name="connsiteY1" fmla="*/ 152400 h 6991350"/>
              <a:gd name="connsiteX2" fmla="*/ 7372350 w 7372350"/>
              <a:gd name="connsiteY2" fmla="*/ 6991350 h 6991350"/>
              <a:gd name="connsiteX3" fmla="*/ 0 w 7372350"/>
              <a:gd name="connsiteY3" fmla="*/ 6991350 h 6991350"/>
              <a:gd name="connsiteX4" fmla="*/ 0 w 7372350"/>
              <a:gd name="connsiteY4" fmla="*/ 0 h 6991350"/>
              <a:gd name="connsiteX0" fmla="*/ 857250 w 7372350"/>
              <a:gd name="connsiteY0" fmla="*/ 438150 h 6838950"/>
              <a:gd name="connsiteX1" fmla="*/ 4724400 w 7372350"/>
              <a:gd name="connsiteY1" fmla="*/ 0 h 6838950"/>
              <a:gd name="connsiteX2" fmla="*/ 7372350 w 7372350"/>
              <a:gd name="connsiteY2" fmla="*/ 6838950 h 6838950"/>
              <a:gd name="connsiteX3" fmla="*/ 0 w 7372350"/>
              <a:gd name="connsiteY3" fmla="*/ 6838950 h 6838950"/>
              <a:gd name="connsiteX4" fmla="*/ 857250 w 7372350"/>
              <a:gd name="connsiteY4" fmla="*/ 438150 h 6838950"/>
              <a:gd name="connsiteX0" fmla="*/ 38100 w 7372350"/>
              <a:gd name="connsiteY0" fmla="*/ 0 h 6896100"/>
              <a:gd name="connsiteX1" fmla="*/ 4724400 w 7372350"/>
              <a:gd name="connsiteY1" fmla="*/ 57150 h 6896100"/>
              <a:gd name="connsiteX2" fmla="*/ 7372350 w 7372350"/>
              <a:gd name="connsiteY2" fmla="*/ 6896100 h 6896100"/>
              <a:gd name="connsiteX3" fmla="*/ 0 w 7372350"/>
              <a:gd name="connsiteY3" fmla="*/ 6896100 h 6896100"/>
              <a:gd name="connsiteX4" fmla="*/ 38100 w 7372350"/>
              <a:gd name="connsiteY4" fmla="*/ 0 h 6896100"/>
              <a:gd name="connsiteX0" fmla="*/ 0 w 7334250"/>
              <a:gd name="connsiteY0" fmla="*/ 0 h 6896100"/>
              <a:gd name="connsiteX1" fmla="*/ 4686300 w 7334250"/>
              <a:gd name="connsiteY1" fmla="*/ 57150 h 6896100"/>
              <a:gd name="connsiteX2" fmla="*/ 7334250 w 7334250"/>
              <a:gd name="connsiteY2" fmla="*/ 6896100 h 6896100"/>
              <a:gd name="connsiteX3" fmla="*/ 800100 w 7334250"/>
              <a:gd name="connsiteY3" fmla="*/ 6305550 h 6896100"/>
              <a:gd name="connsiteX4" fmla="*/ 0 w 7334250"/>
              <a:gd name="connsiteY4" fmla="*/ 0 h 6896100"/>
              <a:gd name="connsiteX0" fmla="*/ 38100 w 7372350"/>
              <a:gd name="connsiteY0" fmla="*/ 0 h 6915150"/>
              <a:gd name="connsiteX1" fmla="*/ 4724400 w 7372350"/>
              <a:gd name="connsiteY1" fmla="*/ 57150 h 6915150"/>
              <a:gd name="connsiteX2" fmla="*/ 7372350 w 7372350"/>
              <a:gd name="connsiteY2" fmla="*/ 6896100 h 6915150"/>
              <a:gd name="connsiteX3" fmla="*/ 0 w 7372350"/>
              <a:gd name="connsiteY3" fmla="*/ 6915150 h 6915150"/>
              <a:gd name="connsiteX4" fmla="*/ 38100 w 7372350"/>
              <a:gd name="connsiteY4" fmla="*/ 0 h 6915150"/>
              <a:gd name="connsiteX0" fmla="*/ 38100 w 7372350"/>
              <a:gd name="connsiteY0" fmla="*/ 19050 h 6934200"/>
              <a:gd name="connsiteX1" fmla="*/ 4743450 w 7372350"/>
              <a:gd name="connsiteY1" fmla="*/ 0 h 6934200"/>
              <a:gd name="connsiteX2" fmla="*/ 7372350 w 7372350"/>
              <a:gd name="connsiteY2" fmla="*/ 6915150 h 6934200"/>
              <a:gd name="connsiteX3" fmla="*/ 0 w 7372350"/>
              <a:gd name="connsiteY3" fmla="*/ 6934200 h 6934200"/>
              <a:gd name="connsiteX4" fmla="*/ 38100 w 7372350"/>
              <a:gd name="connsiteY4" fmla="*/ 19050 h 6934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372350" h="6934200">
                <a:moveTo>
                  <a:pt x="38100" y="19050"/>
                </a:moveTo>
                <a:lnTo>
                  <a:pt x="4743450" y="0"/>
                </a:lnTo>
                <a:lnTo>
                  <a:pt x="7372350" y="6915150"/>
                </a:lnTo>
                <a:lnTo>
                  <a:pt x="0" y="6934200"/>
                </a:lnTo>
                <a:lnTo>
                  <a:pt x="38100" y="19050"/>
                </a:lnTo>
                <a:close/>
              </a:path>
            </a:pathLst>
          </a:custGeom>
          <a:blipFill dpi="0" rotWithShape="1">
            <a:blip r:embed="rId3">
              <a:alphaModFix amt="76000"/>
            </a:blip>
            <a:srcRect/>
            <a:stretch>
              <a:fillRect t="-1000"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33" name="Picture 32">
            <a:extLst>
              <a:ext uri="{FF2B5EF4-FFF2-40B4-BE49-F238E27FC236}">
                <a16:creationId xmlns:a16="http://schemas.microsoft.com/office/drawing/2014/main" id="{7B1083B8-7F24-C9AF-FA88-CAB8BE99D40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14205" y="97810"/>
            <a:ext cx="2567181" cy="2270574"/>
          </a:xfrm>
          <a:prstGeom prst="rect">
            <a:avLst/>
          </a:prstGeom>
        </p:spPr>
      </p:pic>
      <p:sp>
        <p:nvSpPr>
          <p:cNvPr id="35" name="Parallelogram 34">
            <a:extLst>
              <a:ext uri="{FF2B5EF4-FFF2-40B4-BE49-F238E27FC236}">
                <a16:creationId xmlns:a16="http://schemas.microsoft.com/office/drawing/2014/main" id="{F07AC106-4C88-A6D7-90B1-96971027FAFA}"/>
              </a:ext>
            </a:extLst>
          </p:cNvPr>
          <p:cNvSpPr/>
          <p:nvPr/>
        </p:nvSpPr>
        <p:spPr>
          <a:xfrm rot="4043456">
            <a:off x="-459862" y="6293391"/>
            <a:ext cx="5381392" cy="134671"/>
          </a:xfrm>
          <a:prstGeom prst="parallelogram">
            <a:avLst/>
          </a:prstGeom>
          <a:solidFill>
            <a:srgbClr val="FAC74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ight Triangle 28">
            <a:extLst>
              <a:ext uri="{FF2B5EF4-FFF2-40B4-BE49-F238E27FC236}">
                <a16:creationId xmlns:a16="http://schemas.microsoft.com/office/drawing/2014/main" id="{BB8EAA74-C5DA-C10D-66E7-603034FB0A86}"/>
              </a:ext>
            </a:extLst>
          </p:cNvPr>
          <p:cNvSpPr/>
          <p:nvPr/>
        </p:nvSpPr>
        <p:spPr>
          <a:xfrm>
            <a:off x="-57150" y="1756704"/>
            <a:ext cx="2084784" cy="5143500"/>
          </a:xfrm>
          <a:prstGeom prst="rtTriangle">
            <a:avLst/>
          </a:prstGeom>
          <a:solidFill>
            <a:srgbClr val="2D395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7" name="Graphic 46">
            <a:extLst>
              <a:ext uri="{FF2B5EF4-FFF2-40B4-BE49-F238E27FC236}">
                <a16:creationId xmlns:a16="http://schemas.microsoft.com/office/drawing/2014/main" id="{D4AF3B79-7C62-249A-6AAB-EA6585FAC59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xmlns="" r:embed="rId6"/>
              </a:ext>
            </a:extLst>
          </a:blip>
          <a:stretch>
            <a:fillRect/>
          </a:stretch>
        </p:blipFill>
        <p:spPr>
          <a:xfrm>
            <a:off x="313679" y="372325"/>
            <a:ext cx="2457656" cy="670874"/>
          </a:xfrm>
          <a:prstGeom prst="rect">
            <a:avLst/>
          </a:prstGeom>
        </p:spPr>
      </p:pic>
      <p:sp>
        <p:nvSpPr>
          <p:cNvPr id="13" name="Title 1"/>
          <p:cNvSpPr txBox="1">
            <a:spLocks/>
          </p:cNvSpPr>
          <p:nvPr/>
        </p:nvSpPr>
        <p:spPr>
          <a:xfrm>
            <a:off x="4664231" y="2368384"/>
            <a:ext cx="7522717" cy="1540821"/>
          </a:xfrm>
          <a:prstGeom prst="rect">
            <a:avLst/>
          </a:prstGeom>
          <a:ln>
            <a:solidFill>
              <a:schemeClr val="bg2">
                <a:lumMod val="75000"/>
              </a:schemeClr>
            </a:solidFill>
          </a:ln>
          <a:extLst/>
        </p:spPr>
        <p:txBody>
          <a:bodyPr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b="1" dirty="0" smtClean="0">
                <a:latin typeface="Aharoni" panose="02010803020104030203" pitchFamily="2" charset="-79"/>
                <a:cs typeface="Aharoni" panose="02010803020104030203" pitchFamily="2" charset="-79"/>
              </a:rPr>
              <a:t>planning   </a:t>
            </a:r>
            <a:r>
              <a:rPr lang="en-US" b="1" dirty="0">
                <a:latin typeface="Aharoni" panose="02010803020104030203" pitchFamily="2" charset="-79"/>
                <a:cs typeface="Aharoni" panose="02010803020104030203" pitchFamily="2" charset="-79"/>
              </a:rPr>
              <a:t/>
            </a:r>
            <a:br>
              <a:rPr lang="en-US" b="1" dirty="0">
                <a:latin typeface="Aharoni" panose="02010803020104030203" pitchFamily="2" charset="-79"/>
                <a:cs typeface="Aharoni" panose="02010803020104030203" pitchFamily="2" charset="-79"/>
              </a:rPr>
            </a:br>
            <a:r>
              <a:rPr lang="en-US" b="1" dirty="0" smtClean="0">
                <a:latin typeface="Aharoni" panose="02010803020104030203" pitchFamily="2" charset="-79"/>
                <a:cs typeface="Aharoni" panose="02010803020104030203" pitchFamily="2" charset="-79"/>
              </a:rPr>
              <a:t>lecture-4</a:t>
            </a:r>
            <a:endParaRPr lang="en-US" b="1" dirty="0"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10220481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133600"/>
            <a:ext cx="12191999" cy="4419600"/>
          </a:xfrm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2</a:t>
            </a:fld>
            <a:endParaRPr lang="en-US"/>
          </a:p>
        </p:txBody>
      </p:sp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533400" y="381000"/>
            <a:ext cx="10972800" cy="1252728"/>
          </a:xfrm>
          <a:solidFill>
            <a:schemeClr val="bg2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6600" b="1" dirty="0">
                <a:solidFill>
                  <a:schemeClr val="tx1"/>
                </a:solidFill>
              </a:rPr>
              <a:t>planning</a:t>
            </a:r>
            <a:endParaRPr lang="ar-SA" sz="6600" b="1" dirty="0">
              <a:solidFill>
                <a:schemeClr val="tx1"/>
              </a:solidFill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7B1083B8-7F24-C9AF-FA88-CAB8BE99D40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066800" y="4876800"/>
            <a:ext cx="2567181" cy="2270574"/>
          </a:xfrm>
          <a:prstGeom prst="rect">
            <a:avLst/>
          </a:prstGeom>
        </p:spPr>
      </p:pic>
      <p:pic>
        <p:nvPicPr>
          <p:cNvPr id="9" name="Graphic 46">
            <a:extLst>
              <a:ext uri="{FF2B5EF4-FFF2-40B4-BE49-F238E27FC236}">
                <a16:creationId xmlns:a16="http://schemas.microsoft.com/office/drawing/2014/main" id="{D4AF3B79-7C62-249A-6AAB-EA6585FAC59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xmlns="" r:embed="rId6"/>
              </a:ext>
            </a:extLst>
          </a:blip>
          <a:stretch>
            <a:fillRect/>
          </a:stretch>
        </p:blipFill>
        <p:spPr>
          <a:xfrm>
            <a:off x="8763000" y="693098"/>
            <a:ext cx="2457656" cy="6708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39579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/>
          <p:cNvSpPr>
            <a:spLocks noGrp="1" noChangeArrowheads="1"/>
          </p:cNvSpPr>
          <p:nvPr>
            <p:ph idx="1"/>
          </p:nvPr>
        </p:nvSpPr>
        <p:spPr bwMode="auto">
          <a:xfrm>
            <a:off x="563660" y="1981200"/>
            <a:ext cx="8656540" cy="4144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2075" tIns="46038" rIns="92075" bIns="46038" numCol="1" rtlCol="0" anchor="t" anchorCtr="0" compatLnSpc="1">
            <a:prstTxWarp prst="textNoShape">
              <a:avLst/>
            </a:prstTxWarp>
            <a:noAutofit/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89000"/>
              <a:buFont typeface="Monotype Sorts" pitchFamily="2" charset="2"/>
              <a:buChar char="4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>
              <a:buSzPct val="90000"/>
              <a:buFont typeface="Wingdings" pitchFamily="2" charset="2"/>
              <a:buChar char="Ø"/>
            </a:pPr>
            <a:r>
              <a:rPr lang="en-US" sz="4000" b="1" dirty="0"/>
              <a:t> managers plan.</a:t>
            </a:r>
          </a:p>
          <a:p>
            <a:pPr>
              <a:buSzPct val="90000"/>
              <a:buFont typeface="Wingdings" pitchFamily="2" charset="2"/>
              <a:buChar char="Ø"/>
            </a:pPr>
            <a:r>
              <a:rPr lang="en-US" sz="4000" b="1" dirty="0"/>
              <a:t> types of plans do managers use.</a:t>
            </a:r>
          </a:p>
          <a:p>
            <a:pPr>
              <a:buSzPct val="90000"/>
              <a:buFont typeface="Wingdings" pitchFamily="2" charset="2"/>
              <a:buChar char="Ø"/>
            </a:pPr>
            <a:r>
              <a:rPr lang="en-US" sz="4000" b="1" dirty="0"/>
              <a:t> useful planning tools and techniques.</a:t>
            </a:r>
          </a:p>
          <a:p>
            <a:pPr>
              <a:buSzPct val="90000"/>
              <a:buFont typeface="Wingdings" pitchFamily="2" charset="2"/>
              <a:buChar char="Ø"/>
            </a:pPr>
            <a:r>
              <a:rPr lang="en-US" sz="4000" b="1" dirty="0"/>
              <a:t>control process.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0" y="338328"/>
            <a:ext cx="11277600" cy="1252728"/>
          </a:xfrm>
          <a:solidFill>
            <a:schemeClr val="bg2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6600" b="1" dirty="0">
                <a:solidFill>
                  <a:schemeClr val="tx1"/>
                </a:solidFill>
              </a:rPr>
              <a:t>Learning </a:t>
            </a:r>
            <a:r>
              <a:rPr lang="en-US" sz="6600" b="1" dirty="0" smtClean="0">
                <a:solidFill>
                  <a:schemeClr val="tx1"/>
                </a:solidFill>
              </a:rPr>
              <a:t>Outcomes</a:t>
            </a:r>
            <a:endParaRPr lang="ar-SA" sz="6600" b="1" dirty="0">
              <a:solidFill>
                <a:schemeClr val="tx1"/>
              </a:solidFill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56405" y="4143890"/>
            <a:ext cx="3225995" cy="2085492"/>
          </a:xfrm>
          <a:prstGeom prst="rect">
            <a:avLst/>
          </a:prstGeom>
        </p:spPr>
      </p:pic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3</a:t>
            </a:fld>
            <a:endParaRPr lang="en-US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7B1083B8-7F24-C9AF-FA88-CAB8BE99D40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219200" y="4614349"/>
            <a:ext cx="2567181" cy="2270574"/>
          </a:xfrm>
          <a:prstGeom prst="rect">
            <a:avLst/>
          </a:prstGeom>
        </p:spPr>
      </p:pic>
      <p:pic>
        <p:nvPicPr>
          <p:cNvPr id="9" name="Graphic 46">
            <a:extLst>
              <a:ext uri="{FF2B5EF4-FFF2-40B4-BE49-F238E27FC236}">
                <a16:creationId xmlns:a16="http://schemas.microsoft.com/office/drawing/2014/main" id="{D4AF3B79-7C62-249A-6AAB-EA6585FAC59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xmlns="" r:embed="rId6"/>
              </a:ext>
            </a:extLst>
          </a:blip>
          <a:stretch>
            <a:fillRect/>
          </a:stretch>
        </p:blipFill>
        <p:spPr>
          <a:xfrm>
            <a:off x="9206345" y="1693777"/>
            <a:ext cx="2457656" cy="6708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89492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4</a:t>
            </a:fld>
            <a:endParaRPr lang="en-US"/>
          </a:p>
        </p:txBody>
      </p:sp>
      <p:sp>
        <p:nvSpPr>
          <p:cNvPr id="5" name="Rectangle 3">
            <a:extLst>
              <a:ext uri="{FF2B5EF4-FFF2-40B4-BE49-F238E27FC236}">
                <a16:creationId xmlns:a16="http://schemas.microsoft.com/office/drawing/2014/main" id="{E5E8A6C9-7AEE-4816-B1D6-BE69C4BB71B1}"/>
              </a:ext>
            </a:extLst>
          </p:cNvPr>
          <p:cNvSpPr txBox="1">
            <a:spLocks noGrp="1" noChangeArrowheads="1"/>
          </p:cNvSpPr>
          <p:nvPr>
            <p:ph idx="1"/>
          </p:nvPr>
        </p:nvSpPr>
        <p:spPr bwMode="auto">
          <a:xfrm>
            <a:off x="990599" y="2057400"/>
            <a:ext cx="10049935" cy="40687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 lnSpcReduction="10000"/>
          </a:bodyPr>
          <a:lstStyle>
            <a:lvl1pPr marL="342900" indent="-342900">
              <a:defRPr sz="2400">
                <a:solidFill>
                  <a:schemeClr val="tx1"/>
                </a:solidFill>
                <a:latin typeface="Arial" panose="020B0604020202020204" pitchFamily="34" charset="0"/>
                <a:ea typeface="SimHei" panose="02010609060101010101" pitchFamily="49" charset="-122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SimHei" panose="02010609060101010101" pitchFamily="49" charset="-122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SimHei" panose="02010609060101010101" pitchFamily="49" charset="-122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SimHei" panose="02010609060101010101" pitchFamily="49" charset="-122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SimHei" panose="02010609060101010101" pitchFamily="49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SimHei" panose="02010609060101010101" pitchFamily="49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SimHei" panose="02010609060101010101" pitchFamily="49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SimHei" panose="02010609060101010101" pitchFamily="49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SimHei" panose="02010609060101010101" pitchFamily="49" charset="-122"/>
              </a:defRPr>
            </a:lvl9pPr>
          </a:lstStyle>
          <a:p>
            <a:pPr algn="l" rtl="0" eaLnBrk="1" hangingPunct="1">
              <a:spcBef>
                <a:spcPts val="0"/>
              </a:spcBef>
              <a:buFont typeface="Wingdings" panose="05000000000000000000" pitchFamily="2" charset="2"/>
              <a:buChar char="q"/>
              <a:defRPr/>
            </a:pPr>
            <a:r>
              <a:rPr lang="en-US" altLang="en-US" sz="2600" b="1" cap="all" spc="-40" dirty="0">
                <a:solidFill>
                  <a:srgbClr val="FF0000"/>
                </a:solidFill>
                <a:latin typeface="Calibri" panose="020F0502020204030204" pitchFamily="34" charset="0"/>
                <a:ea typeface="Geneva" pitchFamily="1" charset="-128"/>
                <a:cs typeface="Times New Roman" panose="02020603050405020304" pitchFamily="18" charset="0"/>
              </a:rPr>
              <a:t>Mission</a:t>
            </a:r>
            <a:r>
              <a:rPr lang="en-US" altLang="en-US" sz="2600" b="1" cap="all" spc="-40" dirty="0">
                <a:latin typeface="Calibri" panose="020F0502020204030204" pitchFamily="34" charset="0"/>
                <a:ea typeface="Geneva" pitchFamily="1" charset="-128"/>
                <a:cs typeface="Times New Roman" panose="02020603050405020304" pitchFamily="18" charset="0"/>
              </a:rPr>
              <a:t> </a:t>
            </a:r>
            <a:r>
              <a:rPr lang="en-US" altLang="en-US" sz="2600" b="1" cap="all" spc="-40" dirty="0">
                <a:solidFill>
                  <a:srgbClr val="FF0000"/>
                </a:solidFill>
                <a:latin typeface="Calibri" panose="020F0502020204030204" pitchFamily="34" charset="0"/>
                <a:ea typeface="Geneva" pitchFamily="1" charset="-128"/>
                <a:cs typeface="Times New Roman" panose="02020603050405020304" pitchFamily="18" charset="0"/>
              </a:rPr>
              <a:t>Statement</a:t>
            </a:r>
          </a:p>
          <a:p>
            <a:pPr algn="l" rtl="0" eaLnBrk="1" hangingPunct="1">
              <a:spcBef>
                <a:spcPts val="0"/>
              </a:spcBef>
              <a:buFont typeface="Arial" panose="020B0604020202020204" pitchFamily="34" charset="0"/>
              <a:buChar char="•"/>
              <a:defRPr/>
            </a:pPr>
            <a:r>
              <a:rPr lang="en-US" altLang="en-US" b="1" i="1" spc="-40" dirty="0">
                <a:latin typeface="Calibri" panose="020F0502020204030204" pitchFamily="34" charset="0"/>
                <a:ea typeface="Geneva" pitchFamily="1" charset="-128"/>
                <a:cs typeface="Times New Roman" panose="02020603050405020304" pitchFamily="18" charset="0"/>
              </a:rPr>
              <a:t>what we do; purpose of organization</a:t>
            </a:r>
          </a:p>
          <a:p>
            <a:pPr algn="l" rtl="0" eaLnBrk="1" hangingPunct="1">
              <a:spcBef>
                <a:spcPts val="0"/>
              </a:spcBef>
              <a:buFont typeface="Arial" panose="020B0604020202020204" pitchFamily="34" charset="0"/>
              <a:buChar char="•"/>
              <a:defRPr/>
            </a:pPr>
            <a:endParaRPr lang="en-US" altLang="en-US" sz="2600" b="1" cap="all" spc="-40" dirty="0">
              <a:latin typeface="Calibri" panose="020F0502020204030204" pitchFamily="34" charset="0"/>
              <a:ea typeface="Geneva" pitchFamily="1" charset="-128"/>
              <a:cs typeface="Times New Roman" panose="02020603050405020304" pitchFamily="18" charset="0"/>
            </a:endParaRPr>
          </a:p>
          <a:p>
            <a:pPr algn="l" rtl="0" eaLnBrk="1" hangingPunct="1">
              <a:spcBef>
                <a:spcPts val="0"/>
              </a:spcBef>
              <a:buFont typeface="Wingdings" panose="05000000000000000000" pitchFamily="2" charset="2"/>
              <a:buChar char="q"/>
              <a:defRPr/>
            </a:pPr>
            <a:r>
              <a:rPr lang="en-US" altLang="en-US" sz="2600" b="1" cap="all" spc="-40" dirty="0">
                <a:solidFill>
                  <a:srgbClr val="FF0000"/>
                </a:solidFill>
                <a:latin typeface="Calibri" panose="020F0502020204030204" pitchFamily="34" charset="0"/>
                <a:ea typeface="Geneva" pitchFamily="1" charset="-128"/>
                <a:cs typeface="Times New Roman" panose="02020603050405020304" pitchFamily="18" charset="0"/>
              </a:rPr>
              <a:t>Vision Statement </a:t>
            </a:r>
            <a:endParaRPr lang="en-US" altLang="en-US" sz="2600" b="1" spc="-40" dirty="0">
              <a:solidFill>
                <a:srgbClr val="FF0000"/>
              </a:solidFill>
              <a:latin typeface="Calibri" panose="020F0502020204030204" pitchFamily="34" charset="0"/>
              <a:ea typeface="Geneva" pitchFamily="1" charset="-128"/>
              <a:cs typeface="Times New Roman" panose="02020603050405020304" pitchFamily="18" charset="0"/>
            </a:endParaRPr>
          </a:p>
          <a:p>
            <a:pPr algn="l" rtl="0" eaLnBrk="1" hangingPunct="1">
              <a:spcBef>
                <a:spcPts val="0"/>
              </a:spcBef>
              <a:buFont typeface="Arial" panose="020B0604020202020204" pitchFamily="34" charset="0"/>
              <a:buChar char="•"/>
              <a:defRPr/>
            </a:pPr>
            <a:r>
              <a:rPr lang="en-US" altLang="en-US" b="1" i="1" spc="-40" dirty="0">
                <a:latin typeface="Calibri" panose="020F0502020204030204" pitchFamily="34" charset="0"/>
                <a:ea typeface="Geneva" pitchFamily="1" charset="-128"/>
                <a:cs typeface="Times New Roman" panose="02020603050405020304" pitchFamily="18" charset="0"/>
              </a:rPr>
              <a:t>how we want it to be; future state of organization</a:t>
            </a:r>
          </a:p>
          <a:p>
            <a:pPr algn="l" rtl="0" eaLnBrk="1" hangingPunct="1">
              <a:spcBef>
                <a:spcPts val="0"/>
              </a:spcBef>
              <a:buFont typeface="Arial" panose="020B0604020202020204" pitchFamily="34" charset="0"/>
              <a:buChar char="•"/>
              <a:defRPr/>
            </a:pPr>
            <a:endParaRPr lang="en-US" altLang="en-US" b="1" spc="-40" dirty="0">
              <a:latin typeface="Calibri" panose="020F0502020204030204" pitchFamily="34" charset="0"/>
              <a:ea typeface="Geneva" pitchFamily="1" charset="-128"/>
              <a:cs typeface="Times New Roman" panose="02020603050405020304" pitchFamily="18" charset="0"/>
            </a:endParaRPr>
          </a:p>
          <a:p>
            <a:pPr algn="l" rtl="0" eaLnBrk="1" hangingPunct="1">
              <a:spcBef>
                <a:spcPts val="0"/>
              </a:spcBef>
              <a:buFont typeface="Wingdings" panose="05000000000000000000" pitchFamily="2" charset="2"/>
              <a:buChar char="q"/>
              <a:defRPr/>
            </a:pPr>
            <a:r>
              <a:rPr lang="en-US" altLang="en-US" sz="2600" b="1" cap="all" spc="-40" dirty="0">
                <a:solidFill>
                  <a:srgbClr val="FF0000"/>
                </a:solidFill>
                <a:latin typeface="Calibri" panose="020F0502020204030204" pitchFamily="34" charset="0"/>
                <a:ea typeface="Geneva" pitchFamily="1" charset="-128"/>
                <a:cs typeface="Times New Roman" panose="02020603050405020304" pitchFamily="18" charset="0"/>
              </a:rPr>
              <a:t>Values </a:t>
            </a:r>
            <a:endParaRPr lang="en-US" altLang="en-US" sz="2600" b="1" spc="-40" dirty="0">
              <a:solidFill>
                <a:srgbClr val="FF0000"/>
              </a:solidFill>
              <a:latin typeface="Calibri" panose="020F0502020204030204" pitchFamily="34" charset="0"/>
              <a:ea typeface="Geneva" pitchFamily="1" charset="-128"/>
              <a:cs typeface="Times New Roman" panose="02020603050405020304" pitchFamily="18" charset="0"/>
            </a:endParaRPr>
          </a:p>
          <a:p>
            <a:pPr algn="l" rtl="0" eaLnBrk="1" hangingPunct="1">
              <a:spcBef>
                <a:spcPts val="0"/>
              </a:spcBef>
              <a:buFont typeface="Arial" panose="020B0604020202020204" pitchFamily="34" charset="0"/>
              <a:buChar char="•"/>
              <a:defRPr/>
            </a:pPr>
            <a:r>
              <a:rPr lang="en-US" altLang="en-US" b="1" i="1" spc="-40" dirty="0">
                <a:latin typeface="Calibri" panose="020F0502020204030204" pitchFamily="34" charset="0"/>
                <a:ea typeface="Geneva" pitchFamily="1" charset="-128"/>
                <a:cs typeface="Times New Roman" panose="02020603050405020304" pitchFamily="18" charset="0"/>
              </a:rPr>
              <a:t>what do we stand for; culture framework</a:t>
            </a:r>
          </a:p>
          <a:p>
            <a:pPr algn="l" rtl="0" eaLnBrk="1" hangingPunct="1">
              <a:spcBef>
                <a:spcPts val="0"/>
              </a:spcBef>
              <a:buFont typeface="Arial" panose="020B0604020202020204" pitchFamily="34" charset="0"/>
              <a:buChar char="•"/>
              <a:defRPr/>
            </a:pPr>
            <a:endParaRPr lang="en-US" altLang="en-US" b="1" spc="-40" dirty="0">
              <a:latin typeface="Calibri" panose="020F0502020204030204" pitchFamily="34" charset="0"/>
              <a:ea typeface="Geneva" pitchFamily="1" charset="-128"/>
              <a:cs typeface="Times New Roman" panose="02020603050405020304" pitchFamily="18" charset="0"/>
            </a:endParaRPr>
          </a:p>
          <a:p>
            <a:pPr algn="l" rtl="0" eaLnBrk="1" hangingPunct="1">
              <a:spcBef>
                <a:spcPts val="0"/>
              </a:spcBef>
              <a:buFont typeface="Wingdings" panose="05000000000000000000" pitchFamily="2" charset="2"/>
              <a:buChar char="q"/>
              <a:defRPr/>
            </a:pPr>
            <a:r>
              <a:rPr lang="en-US" altLang="en-US" sz="2600" b="1" cap="all" spc="-40" dirty="0">
                <a:solidFill>
                  <a:srgbClr val="FF0000"/>
                </a:solidFill>
                <a:latin typeface="Calibri" panose="020F0502020204030204" pitchFamily="34" charset="0"/>
                <a:ea typeface="Geneva" pitchFamily="1" charset="-128"/>
                <a:cs typeface="Times New Roman" panose="02020603050405020304" pitchFamily="18" charset="0"/>
              </a:rPr>
              <a:t>Primary Objectives </a:t>
            </a:r>
            <a:endParaRPr lang="en-US" altLang="en-US" sz="2600" b="1" spc="-40" dirty="0">
              <a:solidFill>
                <a:srgbClr val="FF0000"/>
              </a:solidFill>
              <a:latin typeface="Calibri" panose="020F0502020204030204" pitchFamily="34" charset="0"/>
              <a:ea typeface="Geneva" pitchFamily="1" charset="-128"/>
              <a:cs typeface="Times New Roman" panose="02020603050405020304" pitchFamily="18" charset="0"/>
            </a:endParaRPr>
          </a:p>
          <a:p>
            <a:pPr algn="l" rtl="0" eaLnBrk="1" hangingPunct="1">
              <a:spcBef>
                <a:spcPts val="0"/>
              </a:spcBef>
              <a:buFont typeface="Arial" panose="020B0604020202020204" pitchFamily="34" charset="0"/>
              <a:buChar char="•"/>
              <a:defRPr/>
            </a:pPr>
            <a:r>
              <a:rPr lang="en-US" altLang="en-US" b="1" i="1" spc="-40" dirty="0">
                <a:latin typeface="Calibri" panose="020F0502020204030204" pitchFamily="34" charset="0"/>
                <a:ea typeface="Geneva" pitchFamily="1" charset="-128"/>
                <a:cs typeface="Times New Roman" panose="02020603050405020304" pitchFamily="18" charset="0"/>
              </a:rPr>
              <a:t>how to get there; translated into goals and action plans</a:t>
            </a:r>
            <a:endParaRPr lang="en-US" altLang="en-US" sz="2600" b="1" i="1" spc="-40" dirty="0">
              <a:latin typeface="Calibri" panose="020F0502020204030204" pitchFamily="34" charset="0"/>
              <a:ea typeface="Geneva" pitchFamily="1" charset="-128"/>
              <a:cs typeface="Times New Roman" panose="02020603050405020304" pitchFamily="18" charset="0"/>
            </a:endParaRPr>
          </a:p>
        </p:txBody>
      </p:sp>
      <p:sp>
        <p:nvSpPr>
          <p:cNvPr id="6" name="Title 1"/>
          <p:cNvSpPr>
            <a:spLocks noGrp="1"/>
          </p:cNvSpPr>
          <p:nvPr>
            <p:ph type="title"/>
          </p:nvPr>
        </p:nvSpPr>
        <p:spPr bwMode="auto">
          <a:solidFill>
            <a:schemeClr val="bg2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altLang="en-US" sz="6600" b="1" dirty="0">
                <a:solidFill>
                  <a:schemeClr val="tx1"/>
                </a:solidFill>
                <a:latin typeface="+mj-lt"/>
                <a:cs typeface="+mj-cs"/>
              </a:rPr>
              <a:t>Before You Plan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24800" y="3111859"/>
            <a:ext cx="4019550" cy="2118584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7B1083B8-7F24-C9AF-FA88-CAB8BE99D40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391024" y="4459890"/>
            <a:ext cx="2567181" cy="2270574"/>
          </a:xfrm>
          <a:prstGeom prst="rect">
            <a:avLst/>
          </a:prstGeom>
        </p:spPr>
      </p:pic>
      <p:pic>
        <p:nvPicPr>
          <p:cNvPr id="10" name="Graphic 46">
            <a:extLst>
              <a:ext uri="{FF2B5EF4-FFF2-40B4-BE49-F238E27FC236}">
                <a16:creationId xmlns:a16="http://schemas.microsoft.com/office/drawing/2014/main" id="{D4AF3B79-7C62-249A-6AAB-EA6585FAC59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xmlns="" r:embed="rId6"/>
              </a:ext>
            </a:extLst>
          </a:blip>
          <a:stretch>
            <a:fillRect/>
          </a:stretch>
        </p:blipFill>
        <p:spPr>
          <a:xfrm>
            <a:off x="9152453" y="1836684"/>
            <a:ext cx="2457656" cy="6708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513621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5</a:t>
            </a:fld>
            <a:endParaRPr lang="en-US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606D5D62-1574-42F2-8A3E-B83F7E9CB480}"/>
              </a:ext>
            </a:extLst>
          </p:cNvPr>
          <p:cNvSpPr txBox="1">
            <a:spLocks/>
          </p:cNvSpPr>
          <p:nvPr/>
        </p:nvSpPr>
        <p:spPr>
          <a:xfrm>
            <a:off x="1073778" y="1539330"/>
            <a:ext cx="5781907" cy="5015089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74320" algn="r" defTabSz="914400" rtl="1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r" defTabSz="914400" rtl="1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r" defTabSz="914400" rtl="1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r" defTabSz="914400" rtl="1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r" defTabSz="914400" rtl="1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r" defTabSz="914400" rtl="1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r" defTabSz="914400" rtl="1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r" defTabSz="914400" rtl="1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r" defTabSz="914400" rtl="1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 rtl="0">
              <a:spcBef>
                <a:spcPts val="0"/>
              </a:spcBef>
              <a:buFontTx/>
              <a:buNone/>
              <a:defRPr/>
            </a:pPr>
            <a:r>
              <a:rPr lang="en-US" altLang="en-US" b="1" dirty="0" smtClean="0">
                <a:solidFill>
                  <a:srgbClr val="FF0000"/>
                </a:solidFill>
                <a:ea typeface="Geneva" pitchFamily="1" charset="-128"/>
                <a:cs typeface="Times New Roman" panose="02020603050405020304" pitchFamily="18" charset="0"/>
              </a:rPr>
              <a:t>To set the organization up for positive outcomes such as:</a:t>
            </a:r>
            <a:endParaRPr lang="en-US" altLang="en-US" b="1" dirty="0" smtClean="0">
              <a:solidFill>
                <a:schemeClr val="tx1"/>
              </a:solidFill>
              <a:ea typeface="Geneva" pitchFamily="1" charset="-128"/>
              <a:cs typeface="Times New Roman" panose="02020603050405020304" pitchFamily="18" charset="0"/>
            </a:endParaRPr>
          </a:p>
          <a:p>
            <a:pPr algn="l" rtl="0">
              <a:spcBef>
                <a:spcPts val="0"/>
              </a:spcBef>
              <a:buFont typeface="Wingdings" panose="05000000000000000000" pitchFamily="2" charset="2"/>
              <a:buChar char="Ø"/>
              <a:defRPr/>
            </a:pPr>
            <a:r>
              <a:rPr lang="en-US" altLang="en-US" b="1" dirty="0">
                <a:solidFill>
                  <a:schemeClr val="tx1"/>
                </a:solidFill>
                <a:ea typeface="Geneva" pitchFamily="1" charset="-128"/>
                <a:cs typeface="Times New Roman" panose="02020603050405020304" pitchFamily="18" charset="0"/>
              </a:rPr>
              <a:t>Better leadership—more cohesive team</a:t>
            </a:r>
          </a:p>
          <a:p>
            <a:pPr algn="l" rtl="0">
              <a:spcBef>
                <a:spcPts val="0"/>
              </a:spcBef>
              <a:buFont typeface="Wingdings" panose="05000000000000000000" pitchFamily="2" charset="2"/>
              <a:buChar char="Ø"/>
              <a:defRPr/>
            </a:pPr>
            <a:r>
              <a:rPr lang="en-US" altLang="en-US" b="1" dirty="0" smtClean="0">
                <a:solidFill>
                  <a:schemeClr val="tx1"/>
                </a:solidFill>
                <a:ea typeface="Geneva" pitchFamily="1" charset="-128"/>
                <a:cs typeface="Times New Roman" panose="02020603050405020304" pitchFamily="18" charset="0"/>
              </a:rPr>
              <a:t>A clear picture of trends which may impact the organization now and in the future</a:t>
            </a:r>
          </a:p>
          <a:p>
            <a:pPr algn="l" rtl="0">
              <a:spcBef>
                <a:spcPts val="0"/>
              </a:spcBef>
              <a:buFont typeface="Wingdings" panose="05000000000000000000" pitchFamily="2" charset="2"/>
              <a:buChar char="Ø"/>
              <a:defRPr/>
            </a:pPr>
            <a:r>
              <a:rPr lang="en-US" altLang="en-US" b="1" dirty="0" smtClean="0">
                <a:solidFill>
                  <a:schemeClr val="tx1"/>
                </a:solidFill>
                <a:ea typeface="Geneva" pitchFamily="1" charset="-128"/>
                <a:cs typeface="Times New Roman" panose="02020603050405020304" pitchFamily="18" charset="0"/>
              </a:rPr>
              <a:t>A clearly defined mission, vision, and strategy </a:t>
            </a:r>
          </a:p>
          <a:p>
            <a:pPr algn="l" rtl="0">
              <a:spcBef>
                <a:spcPts val="0"/>
              </a:spcBef>
              <a:buFont typeface="Wingdings" panose="05000000000000000000" pitchFamily="2" charset="2"/>
              <a:buChar char="Ø"/>
              <a:defRPr/>
            </a:pPr>
            <a:r>
              <a:rPr lang="en-US" altLang="en-US" b="1" dirty="0" smtClean="0">
                <a:solidFill>
                  <a:schemeClr val="tx1"/>
                </a:solidFill>
                <a:ea typeface="Geneva" pitchFamily="1" charset="-128"/>
                <a:cs typeface="Times New Roman" panose="02020603050405020304" pitchFamily="18" charset="0"/>
              </a:rPr>
              <a:t>Identification of short- and</a:t>
            </a:r>
            <a:r>
              <a:rPr lang="en-US" altLang="en-US" b="1" dirty="0">
                <a:solidFill>
                  <a:schemeClr val="tx1"/>
                </a:solidFill>
                <a:ea typeface="Geneva" pitchFamily="1" charset="-128"/>
                <a:cs typeface="Times New Roman" panose="02020603050405020304" pitchFamily="18" charset="0"/>
              </a:rPr>
              <a:t> long-term </a:t>
            </a:r>
            <a:r>
              <a:rPr lang="en-US" altLang="en-US" b="1" dirty="0" smtClean="0">
                <a:solidFill>
                  <a:schemeClr val="tx1"/>
                </a:solidFill>
                <a:ea typeface="Geneva" pitchFamily="1" charset="-128"/>
                <a:cs typeface="Times New Roman" panose="02020603050405020304" pitchFamily="18" charset="0"/>
              </a:rPr>
              <a:t>“attention” areas</a:t>
            </a:r>
          </a:p>
          <a:p>
            <a:pPr algn="l" rtl="0">
              <a:spcBef>
                <a:spcPts val="0"/>
              </a:spcBef>
              <a:buFont typeface="Wingdings" panose="05000000000000000000" pitchFamily="2" charset="2"/>
              <a:buChar char="Ø"/>
              <a:defRPr/>
            </a:pPr>
            <a:r>
              <a:rPr lang="en-US" altLang="en-US" b="1" dirty="0" smtClean="0">
                <a:solidFill>
                  <a:schemeClr val="tx1"/>
                </a:solidFill>
                <a:ea typeface="Geneva" pitchFamily="1" charset="-128"/>
                <a:cs typeface="Times New Roman" panose="02020603050405020304" pitchFamily="18" charset="0"/>
              </a:rPr>
              <a:t>Specific plans to improve performance</a:t>
            </a:r>
            <a:endParaRPr lang="en-US" altLang="en-US" b="1" spc="-40" dirty="0">
              <a:solidFill>
                <a:schemeClr val="tx1"/>
              </a:solidFill>
              <a:latin typeface="Calibri" panose="020F0502020204030204" pitchFamily="34" charset="0"/>
              <a:ea typeface="Geneva" pitchFamily="1" charset="-128"/>
              <a:cs typeface="Times New Roman" panose="02020603050405020304" pitchFamily="18" charset="0"/>
            </a:endParaRPr>
          </a:p>
          <a:p>
            <a:pPr algn="l" rtl="0">
              <a:spcBef>
                <a:spcPts val="0"/>
              </a:spcBef>
              <a:buFont typeface="Wingdings" panose="05000000000000000000" pitchFamily="2" charset="2"/>
              <a:buChar char="Ø"/>
              <a:defRPr/>
            </a:pPr>
            <a:r>
              <a:rPr lang="en-US" altLang="en-US" b="1" dirty="0" smtClean="0">
                <a:solidFill>
                  <a:schemeClr val="tx1"/>
                </a:solidFill>
                <a:ea typeface="Geneva" pitchFamily="1" charset="-128"/>
                <a:cs typeface="Times New Roman" panose="02020603050405020304" pitchFamily="18" charset="0"/>
              </a:rPr>
              <a:t>Consistent, sustained success, as opposed to marginal success</a:t>
            </a:r>
          </a:p>
          <a:p>
            <a:pPr marL="0" indent="0" algn="l" rtl="0">
              <a:spcBef>
                <a:spcPts val="0"/>
              </a:spcBef>
              <a:buFontTx/>
              <a:buNone/>
              <a:defRPr/>
            </a:pPr>
            <a:r>
              <a:rPr lang="en-US" altLang="en-US" b="1" dirty="0" smtClean="0">
                <a:solidFill>
                  <a:schemeClr val="tx1"/>
                </a:solidFill>
                <a:ea typeface="Geneva" pitchFamily="1" charset="-128"/>
                <a:cs typeface="Times New Roman" panose="02020603050405020304" pitchFamily="18" charset="0"/>
              </a:rPr>
              <a:t>	</a:t>
            </a:r>
          </a:p>
          <a:p>
            <a:pPr algn="l" rtl="0">
              <a:spcBef>
                <a:spcPts val="0"/>
              </a:spcBef>
              <a:defRPr/>
            </a:pPr>
            <a:endParaRPr lang="en-US" b="1" dirty="0">
              <a:solidFill>
                <a:schemeClr val="tx1"/>
              </a:solidFill>
              <a:ea typeface="ＭＳ Ｐゴシック" charset="0"/>
            </a:endParaRP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18DC4766-5A95-42BB-A266-DFAFD28BFC3E}"/>
              </a:ext>
            </a:extLst>
          </p:cNvPr>
          <p:cNvSpPr>
            <a:spLocks noGrp="1"/>
          </p:cNvSpPr>
          <p:nvPr>
            <p:ph sz="half" idx="4294967295"/>
          </p:nvPr>
        </p:nvSpPr>
        <p:spPr>
          <a:xfrm>
            <a:off x="7125629" y="2050344"/>
            <a:ext cx="3352800" cy="411480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indent="0" algn="l" rtl="0">
              <a:spcBef>
                <a:spcPts val="0"/>
              </a:spcBef>
              <a:spcAft>
                <a:spcPts val="0"/>
              </a:spcAft>
              <a:buFontTx/>
              <a:buNone/>
              <a:defRPr/>
            </a:pPr>
            <a:r>
              <a:rPr lang="en-US" b="1" kern="1200" spc="-40" dirty="0">
                <a:solidFill>
                  <a:srgbClr val="FF0000"/>
                </a:solidFill>
                <a:latin typeface="Calibri" panose="020F0502020204030204" pitchFamily="34" charset="0"/>
                <a:ea typeface="ＭＳ Ｐゴシック" charset="0"/>
              </a:rPr>
              <a:t>To directly address issues/threats such as</a:t>
            </a:r>
            <a:r>
              <a:rPr lang="en-US" b="1" kern="1200" spc="-40" dirty="0" smtClean="0">
                <a:solidFill>
                  <a:srgbClr val="FF0000"/>
                </a:solidFill>
                <a:latin typeface="Calibri" panose="020F0502020204030204" pitchFamily="34" charset="0"/>
                <a:ea typeface="ＭＳ Ｐゴシック" charset="0"/>
              </a:rPr>
              <a:t>:</a:t>
            </a:r>
            <a:endParaRPr lang="en-US" b="1" kern="1200" spc="-40" dirty="0">
              <a:solidFill>
                <a:srgbClr val="FF0000"/>
              </a:solidFill>
              <a:latin typeface="Calibri" panose="020F0502020204030204" pitchFamily="34" charset="0"/>
              <a:ea typeface="ＭＳ Ｐゴシック" charset="0"/>
            </a:endParaRPr>
          </a:p>
          <a:p>
            <a:pPr algn="l" rtl="0" eaLnBrk="1" hangingPunct="1"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Ø"/>
              <a:defRPr/>
            </a:pPr>
            <a:r>
              <a:rPr lang="en-US" altLang="en-US" b="1" kern="1200" spc="-40" dirty="0">
                <a:solidFill>
                  <a:schemeClr val="tx1"/>
                </a:solidFill>
                <a:latin typeface="Calibri" panose="020F0502020204030204" pitchFamily="34" charset="0"/>
                <a:ea typeface="Geneva" pitchFamily="1" charset="-128"/>
                <a:cs typeface="Times New Roman" panose="02020603050405020304" pitchFamily="18" charset="0"/>
              </a:rPr>
              <a:t>Decreased membership</a:t>
            </a:r>
          </a:p>
          <a:p>
            <a:pPr algn="l" rtl="0" eaLnBrk="1" hangingPunct="1"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Ø"/>
              <a:defRPr/>
            </a:pPr>
            <a:r>
              <a:rPr lang="en-US" altLang="en-US" b="1" spc="-40" dirty="0">
                <a:solidFill>
                  <a:schemeClr val="tx1"/>
                </a:solidFill>
                <a:latin typeface="Calibri" panose="020F0502020204030204" pitchFamily="34" charset="0"/>
                <a:ea typeface="Geneva" pitchFamily="1" charset="-128"/>
                <a:cs typeface="Times New Roman" panose="02020603050405020304" pitchFamily="18" charset="0"/>
              </a:rPr>
              <a:t>Unhappy</a:t>
            </a:r>
            <a:r>
              <a:rPr lang="en-US" altLang="en-US" b="1" kern="1200" spc="-40" dirty="0">
                <a:solidFill>
                  <a:schemeClr val="tx1"/>
                </a:solidFill>
                <a:latin typeface="Calibri" panose="020F0502020204030204" pitchFamily="34" charset="0"/>
                <a:ea typeface="Geneva" pitchFamily="1" charset="-128"/>
                <a:cs typeface="Times New Roman" panose="02020603050405020304" pitchFamily="18" charset="0"/>
              </a:rPr>
              <a:t> </a:t>
            </a:r>
            <a:r>
              <a:rPr lang="en-US" altLang="en-US" b="1" spc="-40" dirty="0">
                <a:solidFill>
                  <a:schemeClr val="tx1"/>
                </a:solidFill>
                <a:latin typeface="Calibri" panose="020F0502020204030204" pitchFamily="34" charset="0"/>
                <a:ea typeface="Geneva" pitchFamily="1" charset="-128"/>
                <a:cs typeface="Times New Roman" panose="02020603050405020304" pitchFamily="18" charset="0"/>
              </a:rPr>
              <a:t>members</a:t>
            </a:r>
            <a:r>
              <a:rPr lang="en-US" altLang="en-US" b="1" kern="1200" spc="-40" dirty="0">
                <a:solidFill>
                  <a:schemeClr val="tx1"/>
                </a:solidFill>
                <a:latin typeface="Calibri" panose="020F0502020204030204" pitchFamily="34" charset="0"/>
                <a:ea typeface="Geneva" pitchFamily="1" charset="-128"/>
                <a:cs typeface="Times New Roman" panose="02020603050405020304" pitchFamily="18" charset="0"/>
              </a:rPr>
              <a:t> (retention)</a:t>
            </a:r>
          </a:p>
          <a:p>
            <a:pPr algn="l" rtl="0" eaLnBrk="1" hangingPunct="1"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Ø"/>
              <a:defRPr/>
            </a:pPr>
            <a:r>
              <a:rPr lang="en-US" altLang="en-US" b="1" kern="1200" spc="-40" dirty="0">
                <a:solidFill>
                  <a:schemeClr val="tx1"/>
                </a:solidFill>
                <a:latin typeface="Calibri" panose="020F0502020204030204" pitchFamily="34" charset="0"/>
                <a:ea typeface="Geneva" pitchFamily="1" charset="-128"/>
                <a:cs typeface="Times New Roman" panose="02020603050405020304" pitchFamily="18" charset="0"/>
              </a:rPr>
              <a:t>Competitive threats</a:t>
            </a:r>
          </a:p>
          <a:p>
            <a:pPr algn="l" rtl="0" eaLnBrk="1" hangingPunct="1"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Ø"/>
              <a:defRPr/>
            </a:pPr>
            <a:r>
              <a:rPr lang="en-US" altLang="en-US" b="1" kern="1200" spc="-40" dirty="0" smtClean="0">
                <a:solidFill>
                  <a:schemeClr val="tx1"/>
                </a:solidFill>
                <a:latin typeface="Calibri" panose="020F0502020204030204" pitchFamily="34" charset="0"/>
                <a:ea typeface="Geneva" pitchFamily="1" charset="-128"/>
                <a:cs typeface="Times New Roman" panose="02020603050405020304" pitchFamily="18" charset="0"/>
              </a:rPr>
              <a:t>Financial</a:t>
            </a:r>
            <a:r>
              <a:rPr lang="en-US" altLang="en-US" b="1" kern="1200" spc="-40" dirty="0" smtClean="0">
                <a:solidFill>
                  <a:srgbClr val="FF0000"/>
                </a:solidFill>
                <a:latin typeface="Calibri" panose="020F0502020204030204" pitchFamily="34" charset="0"/>
                <a:ea typeface="Geneva" pitchFamily="1" charset="-128"/>
                <a:cs typeface="Times New Roman" panose="02020603050405020304" pitchFamily="18" charset="0"/>
              </a:rPr>
              <a:t> </a:t>
            </a:r>
            <a:r>
              <a:rPr lang="en-US" altLang="en-US" b="1" kern="1200" spc="-40" dirty="0" smtClean="0">
                <a:solidFill>
                  <a:schemeClr val="tx1"/>
                </a:solidFill>
                <a:latin typeface="Calibri" panose="020F0502020204030204" pitchFamily="34" charset="0"/>
                <a:ea typeface="Geneva" pitchFamily="1" charset="-128"/>
                <a:cs typeface="Times New Roman" panose="02020603050405020304" pitchFamily="18" charset="0"/>
              </a:rPr>
              <a:t>instability</a:t>
            </a:r>
          </a:p>
          <a:p>
            <a:pPr algn="l" rtl="0" eaLnBrk="1" hangingPunct="1"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Ø"/>
              <a:defRPr/>
            </a:pPr>
            <a:r>
              <a:rPr lang="en-US" altLang="en-US" b="1" kern="1200" spc="-40" dirty="0" smtClean="0">
                <a:solidFill>
                  <a:schemeClr val="tx1"/>
                </a:solidFill>
                <a:latin typeface="Calibri" panose="020F0502020204030204" pitchFamily="34" charset="0"/>
                <a:ea typeface="Geneva" pitchFamily="1" charset="-128"/>
                <a:cs typeface="Times New Roman" panose="02020603050405020304" pitchFamily="18" charset="0"/>
              </a:rPr>
              <a:t>Succession planning</a:t>
            </a:r>
          </a:p>
          <a:p>
            <a:pPr marL="0" indent="0" algn="l" rtl="0">
              <a:spcBef>
                <a:spcPts val="0"/>
              </a:spcBef>
              <a:spcAft>
                <a:spcPts val="0"/>
              </a:spcAft>
              <a:buFontTx/>
              <a:buNone/>
              <a:defRPr/>
            </a:pPr>
            <a:endParaRPr lang="en-US" b="1" kern="1200" spc="-40" dirty="0">
              <a:solidFill>
                <a:srgbClr val="FF0000"/>
              </a:solidFill>
              <a:latin typeface="Calibri" panose="020F0502020204030204" pitchFamily="34" charset="0"/>
              <a:ea typeface="ＭＳ Ｐゴシック" charset="0"/>
            </a:endParaRPr>
          </a:p>
        </p:txBody>
      </p:sp>
      <p:sp>
        <p:nvSpPr>
          <p:cNvPr id="7" name="Title 2"/>
          <p:cNvSpPr>
            <a:spLocks noGrp="1"/>
          </p:cNvSpPr>
          <p:nvPr>
            <p:ph type="title"/>
          </p:nvPr>
        </p:nvSpPr>
        <p:spPr bwMode="auto">
          <a:xfrm>
            <a:off x="1295400" y="533400"/>
            <a:ext cx="9220200" cy="838200"/>
          </a:xfrm>
          <a:solidFill>
            <a:schemeClr val="bg2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en-US" altLang="en-US" sz="6600" b="1" dirty="0">
                <a:solidFill>
                  <a:schemeClr val="tx1"/>
                </a:solidFill>
              </a:rPr>
              <a:t>Why Should We Plan?</a:t>
            </a:r>
          </a:p>
        </p:txBody>
      </p:sp>
      <p:pic>
        <p:nvPicPr>
          <p:cNvPr id="9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93641" y="5596055"/>
            <a:ext cx="2216776" cy="9310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7B1083B8-7F24-C9AF-FA88-CAB8BE99D40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617892" y="4460768"/>
            <a:ext cx="2567181" cy="2270574"/>
          </a:xfrm>
          <a:prstGeom prst="rect">
            <a:avLst/>
          </a:prstGeom>
        </p:spPr>
      </p:pic>
      <p:pic>
        <p:nvPicPr>
          <p:cNvPr id="12" name="Graphic 46">
            <a:extLst>
              <a:ext uri="{FF2B5EF4-FFF2-40B4-BE49-F238E27FC236}">
                <a16:creationId xmlns:a16="http://schemas.microsoft.com/office/drawing/2014/main" id="{D4AF3B79-7C62-249A-6AAB-EA6585FAC59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xmlns="" r:embed="rId6"/>
              </a:ext>
            </a:extLst>
          </a:blip>
          <a:stretch>
            <a:fillRect/>
          </a:stretch>
        </p:blipFill>
        <p:spPr>
          <a:xfrm>
            <a:off x="9286772" y="1379470"/>
            <a:ext cx="2457656" cy="6708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16681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6</a:t>
            </a:fld>
            <a:endParaRPr lang="en-US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solidFill>
            <a:schemeClr val="bg2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altLang="ar-SA" sz="6600" b="1" dirty="0">
                <a:solidFill>
                  <a:schemeClr val="tx1"/>
                </a:solidFill>
              </a:rPr>
              <a:t>Why Plan?</a:t>
            </a:r>
            <a:endParaRPr lang="ar-SA" sz="6600" b="1" dirty="0">
              <a:solidFill>
                <a:schemeClr val="tx1"/>
              </a:solidFill>
            </a:endParaRPr>
          </a:p>
        </p:txBody>
      </p:sp>
      <p:sp>
        <p:nvSpPr>
          <p:cNvPr id="5" name="Rectangle 3"/>
          <p:cNvSpPr>
            <a:spLocks noGrp="1" noChangeArrowheads="1"/>
          </p:cNvSpPr>
          <p:nvPr>
            <p:ph idx="1"/>
          </p:nvPr>
        </p:nvSpPr>
        <p:spPr>
          <a:xfrm>
            <a:off x="228600" y="1981200"/>
            <a:ext cx="10811935" cy="4268964"/>
          </a:xfrm>
        </p:spPr>
        <p:txBody>
          <a:bodyPr/>
          <a:lstStyle/>
          <a:p>
            <a:pPr algn="l" rtl="0">
              <a:buFont typeface="Wingdings" panose="05000000000000000000" pitchFamily="2" charset="2"/>
              <a:buChar char="v"/>
            </a:pPr>
            <a:r>
              <a:rPr lang="en-US" altLang="ar-SA" sz="2800" b="1" dirty="0" smtClean="0">
                <a:solidFill>
                  <a:schemeClr val="tx1"/>
                </a:solidFill>
              </a:rPr>
              <a:t>Want to plan change, not become a victim of change</a:t>
            </a:r>
          </a:p>
          <a:p>
            <a:pPr marL="274320" lvl="1" algn="l" rtl="0">
              <a:buFont typeface="Wingdings" panose="05000000000000000000" pitchFamily="2" charset="2"/>
              <a:buChar char="v"/>
            </a:pPr>
            <a:r>
              <a:rPr lang="en-US" altLang="ar-SA" sz="2800" b="1" dirty="0">
                <a:solidFill>
                  <a:schemeClr val="tx1"/>
                </a:solidFill>
              </a:rPr>
              <a:t>planning is an effort to anticipate future change</a:t>
            </a:r>
          </a:p>
          <a:p>
            <a:pPr algn="l" rtl="0">
              <a:buFont typeface="Wingdings" panose="05000000000000000000" pitchFamily="2" charset="2"/>
              <a:buChar char="v"/>
            </a:pPr>
            <a:r>
              <a:rPr lang="en-US" altLang="ar-SA" sz="2800" b="1" dirty="0" smtClean="0">
                <a:solidFill>
                  <a:schemeClr val="tx1"/>
                </a:solidFill>
              </a:rPr>
              <a:t>Gives the organization a sense of direction</a:t>
            </a:r>
          </a:p>
          <a:p>
            <a:pPr algn="l" rtl="0">
              <a:buFont typeface="Wingdings" panose="05000000000000000000" pitchFamily="2" charset="2"/>
              <a:buChar char="v"/>
            </a:pPr>
            <a:r>
              <a:rPr lang="en-US" altLang="ar-SA" sz="2800" b="1" dirty="0" smtClean="0">
                <a:solidFill>
                  <a:schemeClr val="tx1"/>
                </a:solidFill>
              </a:rPr>
              <a:t>Involve staff in decision making</a:t>
            </a:r>
          </a:p>
          <a:p>
            <a:pPr algn="l" rtl="0">
              <a:buFont typeface="Wingdings" panose="05000000000000000000" pitchFamily="2" charset="2"/>
              <a:buChar char="v"/>
            </a:pPr>
            <a:r>
              <a:rPr lang="en-US" altLang="ar-SA" sz="2800" b="1" dirty="0" smtClean="0">
                <a:solidFill>
                  <a:schemeClr val="tx1"/>
                </a:solidFill>
              </a:rPr>
              <a:t>Helps coordinate the different functions and departments</a:t>
            </a:r>
          </a:p>
          <a:p>
            <a:pPr algn="l" rtl="0">
              <a:buFont typeface="Wingdings" panose="05000000000000000000" pitchFamily="2" charset="2"/>
              <a:buChar char="v"/>
            </a:pPr>
            <a:r>
              <a:rPr lang="en-US" altLang="ar-SA" sz="2800" b="1" dirty="0" smtClean="0">
                <a:solidFill>
                  <a:schemeClr val="tx1"/>
                </a:solidFill>
              </a:rPr>
              <a:t>Facilitate control and demonstrate accountability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10400" y="5181600"/>
            <a:ext cx="3444240" cy="167640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7B1083B8-7F24-C9AF-FA88-CAB8BE99D40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57200" y="4587426"/>
            <a:ext cx="2567181" cy="2270574"/>
          </a:xfrm>
          <a:prstGeom prst="rect">
            <a:avLst/>
          </a:prstGeom>
        </p:spPr>
      </p:pic>
      <p:pic>
        <p:nvPicPr>
          <p:cNvPr id="10" name="Graphic 46">
            <a:extLst>
              <a:ext uri="{FF2B5EF4-FFF2-40B4-BE49-F238E27FC236}">
                <a16:creationId xmlns:a16="http://schemas.microsoft.com/office/drawing/2014/main" id="{D4AF3B79-7C62-249A-6AAB-EA6585FAC59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xmlns="" r:embed="rId6"/>
              </a:ext>
            </a:extLst>
          </a:blip>
          <a:stretch>
            <a:fillRect/>
          </a:stretch>
        </p:blipFill>
        <p:spPr>
          <a:xfrm>
            <a:off x="9124744" y="1710859"/>
            <a:ext cx="2457656" cy="6708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9326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7</a:t>
            </a:fld>
            <a:endParaRPr lang="en-US"/>
          </a:p>
        </p:txBody>
      </p:sp>
      <p:sp>
        <p:nvSpPr>
          <p:cNvPr id="5" name="Rectangle 3"/>
          <p:cNvSpPr>
            <a:spLocks noGrp="1" noChangeArrowheads="1"/>
          </p:cNvSpPr>
          <p:nvPr>
            <p:ph idx="1"/>
          </p:nvPr>
        </p:nvSpPr>
        <p:spPr>
          <a:xfrm>
            <a:off x="838200" y="2514600"/>
            <a:ext cx="9877777" cy="3450696"/>
          </a:xfrm>
        </p:spPr>
        <p:txBody>
          <a:bodyPr>
            <a:normAutofit/>
          </a:bodyPr>
          <a:lstStyle/>
          <a:p>
            <a:pPr algn="l" rtl="0">
              <a:buFont typeface="Wingdings" panose="05000000000000000000" pitchFamily="2" charset="2"/>
              <a:buChar char="Ø"/>
            </a:pPr>
            <a:r>
              <a:rPr lang="en-US" altLang="ar-SA" sz="3200" b="1" dirty="0" smtClean="0">
                <a:solidFill>
                  <a:schemeClr val="tx1"/>
                </a:solidFill>
              </a:rPr>
              <a:t>Time frame</a:t>
            </a:r>
          </a:p>
          <a:p>
            <a:pPr algn="l" rtl="0">
              <a:buFont typeface="Wingdings" panose="05000000000000000000" pitchFamily="2" charset="2"/>
              <a:buChar char="Ø"/>
            </a:pPr>
            <a:r>
              <a:rPr lang="en-US" altLang="ar-SA" sz="3200" b="1" dirty="0" smtClean="0">
                <a:solidFill>
                  <a:schemeClr val="tx1"/>
                </a:solidFill>
              </a:rPr>
              <a:t>Collecting and analyzing data </a:t>
            </a:r>
          </a:p>
          <a:p>
            <a:pPr algn="l" rtl="0">
              <a:buFont typeface="Wingdings" panose="05000000000000000000" pitchFamily="2" charset="2"/>
              <a:buChar char="Ø"/>
            </a:pPr>
            <a:r>
              <a:rPr lang="en-US" altLang="ar-SA" sz="3200" b="1" dirty="0" smtClean="0">
                <a:solidFill>
                  <a:schemeClr val="tx1"/>
                </a:solidFill>
              </a:rPr>
              <a:t>Levels of planning in the organizational structure</a:t>
            </a:r>
          </a:p>
          <a:p>
            <a:pPr algn="l" rtl="0">
              <a:buFont typeface="Wingdings" panose="05000000000000000000" pitchFamily="2" charset="2"/>
              <a:buChar char="Ø"/>
            </a:pPr>
            <a:r>
              <a:rPr lang="en-US" altLang="ar-SA" sz="3200" b="1" dirty="0" smtClean="0">
                <a:solidFill>
                  <a:schemeClr val="tx1"/>
                </a:solidFill>
              </a:rPr>
              <a:t>Flexibility </a:t>
            </a:r>
          </a:p>
          <a:p>
            <a:pPr algn="l" rtl="0">
              <a:buFont typeface="Wingdings" panose="05000000000000000000" pitchFamily="2" charset="2"/>
              <a:buChar char="Ø"/>
            </a:pPr>
            <a:r>
              <a:rPr lang="en-US" altLang="ar-SA" sz="3200" b="1" dirty="0" smtClean="0">
                <a:solidFill>
                  <a:schemeClr val="tx1"/>
                </a:solidFill>
              </a:rPr>
              <a:t>Accountability</a:t>
            </a:r>
          </a:p>
        </p:txBody>
      </p:sp>
      <p:sp>
        <p:nvSpPr>
          <p:cNvPr id="6" name="Rectangle 2"/>
          <p:cNvSpPr>
            <a:spLocks noGrp="1" noChangeArrowheads="1"/>
          </p:cNvSpPr>
          <p:nvPr>
            <p:ph type="title"/>
          </p:nvPr>
        </p:nvSpPr>
        <p:spPr>
          <a:solidFill>
            <a:schemeClr val="bg2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altLang="ar-SA" sz="6600" b="1" dirty="0">
                <a:solidFill>
                  <a:schemeClr val="tx1"/>
                </a:solidFill>
              </a:rPr>
              <a:t>Factors in Planning</a:t>
            </a: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21451" y="4895850"/>
            <a:ext cx="3429000" cy="133350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7B1083B8-7F24-C9AF-FA88-CAB8BE99D40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44236" y="4639048"/>
            <a:ext cx="2567181" cy="2270574"/>
          </a:xfrm>
          <a:prstGeom prst="rect">
            <a:avLst/>
          </a:prstGeom>
        </p:spPr>
      </p:pic>
      <p:pic>
        <p:nvPicPr>
          <p:cNvPr id="11" name="Graphic 46">
            <a:extLst>
              <a:ext uri="{FF2B5EF4-FFF2-40B4-BE49-F238E27FC236}">
                <a16:creationId xmlns:a16="http://schemas.microsoft.com/office/drawing/2014/main" id="{D4AF3B79-7C62-249A-6AAB-EA6585FAC59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xmlns="" r:embed="rId6"/>
              </a:ext>
            </a:extLst>
          </a:blip>
          <a:stretch>
            <a:fillRect/>
          </a:stretch>
        </p:blipFill>
        <p:spPr>
          <a:xfrm>
            <a:off x="8778160" y="1829537"/>
            <a:ext cx="2457656" cy="6708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05980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>
          <a:xfrm>
            <a:off x="5334000" y="6309063"/>
            <a:ext cx="1549101" cy="365125"/>
          </a:xfrm>
        </p:spPr>
        <p:txBody>
          <a:bodyPr/>
          <a:lstStyle/>
          <a:p>
            <a:fld id="{B6F15528-21DE-4FAA-801E-634DDDAF4B2B}" type="slidenum">
              <a:rPr lang="en-US" smtClean="0"/>
              <a:pPr/>
              <a:t>8</a:t>
            </a:fld>
            <a:endParaRPr lang="en-US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solidFill>
            <a:schemeClr val="bg2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altLang="ar-SA" sz="6600" b="1" dirty="0">
                <a:solidFill>
                  <a:schemeClr val="tx1"/>
                </a:solidFill>
              </a:rPr>
              <a:t>Types of Plans</a:t>
            </a:r>
            <a:endParaRPr lang="ar-SA" sz="6600" b="1" dirty="0">
              <a:solidFill>
                <a:schemeClr val="tx1"/>
              </a:solidFill>
            </a:endParaRPr>
          </a:p>
        </p:txBody>
      </p:sp>
      <p:sp>
        <p:nvSpPr>
          <p:cNvPr id="5" name="Rectangle 3"/>
          <p:cNvSpPr>
            <a:spLocks noGrp="1" noChangeArrowheads="1"/>
          </p:cNvSpPr>
          <p:nvPr>
            <p:ph idx="1"/>
          </p:nvPr>
        </p:nvSpPr>
        <p:spPr>
          <a:xfrm>
            <a:off x="609601" y="1904999"/>
            <a:ext cx="10430934" cy="4495801"/>
          </a:xfrm>
        </p:spPr>
        <p:txBody>
          <a:bodyPr>
            <a:normAutofit/>
          </a:bodyPr>
          <a:lstStyle/>
          <a:p>
            <a:pPr algn="l" rtl="0">
              <a:lnSpc>
                <a:spcPct val="80000"/>
              </a:lnSpc>
              <a:buFont typeface="Wingdings" panose="05000000000000000000" pitchFamily="2" charset="2"/>
              <a:buChar char="q"/>
            </a:pPr>
            <a:r>
              <a:rPr lang="en-US" altLang="ar-SA" sz="2800" b="1" dirty="0" smtClean="0">
                <a:solidFill>
                  <a:schemeClr val="tx1"/>
                </a:solidFill>
              </a:rPr>
              <a:t>Overall strategic plan</a:t>
            </a:r>
          </a:p>
          <a:p>
            <a:pPr algn="l" rtl="0">
              <a:lnSpc>
                <a:spcPct val="80000"/>
              </a:lnSpc>
              <a:buFont typeface="Wingdings" panose="05000000000000000000" pitchFamily="2" charset="2"/>
              <a:buChar char="q"/>
            </a:pPr>
            <a:r>
              <a:rPr lang="en-US" altLang="ar-SA" sz="2800" b="1" dirty="0" smtClean="0">
                <a:solidFill>
                  <a:schemeClr val="tx1"/>
                </a:solidFill>
              </a:rPr>
              <a:t>Annual budget/operations plan</a:t>
            </a:r>
          </a:p>
          <a:p>
            <a:pPr algn="l" rtl="0">
              <a:lnSpc>
                <a:spcPct val="80000"/>
              </a:lnSpc>
              <a:buFont typeface="Wingdings" panose="05000000000000000000" pitchFamily="2" charset="2"/>
              <a:buChar char="q"/>
            </a:pPr>
            <a:r>
              <a:rPr lang="en-US" altLang="ar-SA" sz="2800" b="1" dirty="0" smtClean="0">
                <a:solidFill>
                  <a:schemeClr val="tx1"/>
                </a:solidFill>
              </a:rPr>
              <a:t>Collection development plan</a:t>
            </a:r>
          </a:p>
          <a:p>
            <a:pPr algn="l" rtl="0">
              <a:lnSpc>
                <a:spcPct val="80000"/>
              </a:lnSpc>
              <a:buFont typeface="Wingdings" panose="05000000000000000000" pitchFamily="2" charset="2"/>
              <a:buChar char="q"/>
            </a:pPr>
            <a:r>
              <a:rPr lang="en-US" altLang="ar-SA" sz="2800" b="1" dirty="0" smtClean="0">
                <a:solidFill>
                  <a:schemeClr val="tx1"/>
                </a:solidFill>
              </a:rPr>
              <a:t>Information technology plan</a:t>
            </a:r>
          </a:p>
          <a:p>
            <a:pPr algn="l" rtl="0">
              <a:lnSpc>
                <a:spcPct val="80000"/>
              </a:lnSpc>
              <a:buFont typeface="Wingdings" panose="05000000000000000000" pitchFamily="2" charset="2"/>
              <a:buChar char="q"/>
            </a:pPr>
            <a:r>
              <a:rPr lang="en-US" altLang="ar-SA" sz="2800" b="1" dirty="0" smtClean="0">
                <a:solidFill>
                  <a:schemeClr val="tx1"/>
                </a:solidFill>
              </a:rPr>
              <a:t>Development (fund raising) plan</a:t>
            </a:r>
          </a:p>
          <a:p>
            <a:pPr algn="l" rtl="0">
              <a:lnSpc>
                <a:spcPct val="80000"/>
              </a:lnSpc>
              <a:buFont typeface="Wingdings" panose="05000000000000000000" pitchFamily="2" charset="2"/>
              <a:buChar char="q"/>
            </a:pPr>
            <a:r>
              <a:rPr lang="en-US" altLang="ar-SA" sz="2800" b="1" dirty="0" smtClean="0">
                <a:solidFill>
                  <a:schemeClr val="tx1"/>
                </a:solidFill>
              </a:rPr>
              <a:t>Staff development (training) plan</a:t>
            </a:r>
          </a:p>
          <a:p>
            <a:pPr algn="l" rtl="0">
              <a:lnSpc>
                <a:spcPct val="80000"/>
              </a:lnSpc>
              <a:buFont typeface="Wingdings" panose="05000000000000000000" pitchFamily="2" charset="2"/>
              <a:buChar char="q"/>
            </a:pPr>
            <a:r>
              <a:rPr lang="en-US" altLang="ar-SA" sz="2800" b="1" dirty="0" smtClean="0">
                <a:solidFill>
                  <a:schemeClr val="tx1"/>
                </a:solidFill>
              </a:rPr>
              <a:t>Marketing plan</a:t>
            </a:r>
          </a:p>
          <a:p>
            <a:pPr algn="l" rtl="0">
              <a:lnSpc>
                <a:spcPct val="80000"/>
              </a:lnSpc>
              <a:buFont typeface="Wingdings" panose="05000000000000000000" pitchFamily="2" charset="2"/>
              <a:buChar char="q"/>
            </a:pPr>
            <a:r>
              <a:rPr lang="en-US" altLang="ar-SA" sz="2800" b="1" dirty="0" smtClean="0">
                <a:solidFill>
                  <a:schemeClr val="tx1"/>
                </a:solidFill>
              </a:rPr>
              <a:t>Building / facilities plan</a:t>
            </a:r>
          </a:p>
          <a:p>
            <a:pPr algn="l" rtl="0">
              <a:lnSpc>
                <a:spcPct val="80000"/>
              </a:lnSpc>
              <a:buFont typeface="Wingdings" panose="05000000000000000000" pitchFamily="2" charset="2"/>
              <a:buChar char="q"/>
            </a:pPr>
            <a:r>
              <a:rPr lang="en-US" altLang="ar-SA" sz="2800" b="1" dirty="0" smtClean="0">
                <a:solidFill>
                  <a:schemeClr val="tx1"/>
                </a:solidFill>
              </a:rPr>
              <a:t>Instructional plan</a:t>
            </a:r>
          </a:p>
          <a:p>
            <a:pPr algn="l" rtl="0">
              <a:lnSpc>
                <a:spcPct val="80000"/>
              </a:lnSpc>
              <a:buFont typeface="Wingdings" panose="05000000000000000000" pitchFamily="2" charset="2"/>
              <a:buChar char="q"/>
            </a:pPr>
            <a:r>
              <a:rPr lang="en-US" altLang="ar-SA" sz="2800" b="1" dirty="0" smtClean="0">
                <a:solidFill>
                  <a:schemeClr val="tx1"/>
                </a:solidFill>
              </a:rPr>
              <a:t>Evaluation or outcomes assessment plan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05600" y="2362391"/>
            <a:ext cx="3914775" cy="2428875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7B1083B8-7F24-C9AF-FA88-CAB8BE99D40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268480" y="4488455"/>
            <a:ext cx="2567181" cy="2270574"/>
          </a:xfrm>
          <a:prstGeom prst="rect">
            <a:avLst/>
          </a:prstGeom>
        </p:spPr>
      </p:pic>
      <p:pic>
        <p:nvPicPr>
          <p:cNvPr id="10" name="Graphic 46">
            <a:extLst>
              <a:ext uri="{FF2B5EF4-FFF2-40B4-BE49-F238E27FC236}">
                <a16:creationId xmlns:a16="http://schemas.microsoft.com/office/drawing/2014/main" id="{D4AF3B79-7C62-249A-6AAB-EA6585FAC59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xmlns="" r:embed="rId6"/>
              </a:ext>
            </a:extLst>
          </a:blip>
          <a:stretch>
            <a:fillRect/>
          </a:stretch>
        </p:blipFill>
        <p:spPr>
          <a:xfrm>
            <a:off x="8980442" y="1713011"/>
            <a:ext cx="2457656" cy="6708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62925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chemeClr val="bg2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6600" b="1" dirty="0">
                <a:solidFill>
                  <a:schemeClr val="tx1"/>
                </a:solidFill>
              </a:rPr>
              <a:t>managers plan</a:t>
            </a:r>
            <a:br>
              <a:rPr lang="en-US" sz="6600" b="1" dirty="0">
                <a:solidFill>
                  <a:schemeClr val="tx1"/>
                </a:solidFill>
              </a:rPr>
            </a:br>
            <a:endParaRPr lang="ar-SA" sz="6600" b="1" dirty="0">
              <a:solidFill>
                <a:schemeClr val="tx1"/>
              </a:solidFill>
            </a:endParaRPr>
          </a:p>
        </p:txBody>
      </p:sp>
      <p:sp>
        <p:nvSpPr>
          <p:cNvPr id="4" name="Content Placeholder 3"/>
          <p:cNvSpPr>
            <a:spLocks noGrp="1" noChangeArrowheads="1"/>
          </p:cNvSpPr>
          <p:nvPr>
            <p:ph idx="1"/>
          </p:nvPr>
        </p:nvSpPr>
        <p:spPr bwMode="auto">
          <a:xfrm>
            <a:off x="609600" y="1591056"/>
            <a:ext cx="8077200" cy="4906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2075" tIns="46038" rIns="92075" bIns="46038" numCol="1" rtlCol="0" anchor="t" anchorCtr="0" compatLnSpc="1">
            <a:prstTxWarp prst="textNoShape">
              <a:avLst/>
            </a:prstTxWarp>
            <a:normAutofit/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89000"/>
              <a:buFont typeface="Monotype Sorts" pitchFamily="2" charset="2"/>
              <a:buChar char="4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>
              <a:buSzPct val="90000"/>
              <a:buFont typeface="Wingdings" pitchFamily="2" charset="2"/>
              <a:buChar char="Ø"/>
            </a:pPr>
            <a:r>
              <a:rPr lang="en-US" sz="2800" b="1" dirty="0">
                <a:solidFill>
                  <a:srgbClr val="FF0000"/>
                </a:solidFill>
              </a:rPr>
              <a:t>Planning</a:t>
            </a:r>
          </a:p>
          <a:p>
            <a:pPr lvl="1">
              <a:buSzPct val="90000"/>
            </a:pPr>
            <a:r>
              <a:rPr lang="en-US" b="1" dirty="0" smtClean="0"/>
              <a:t>The process of setting objectives and determining how to best accomplish them. </a:t>
            </a:r>
          </a:p>
          <a:p>
            <a:pPr>
              <a:buSzPct val="90000"/>
              <a:buFont typeface="Wingdings" pitchFamily="2" charset="2"/>
              <a:buChar char="Ø"/>
            </a:pPr>
            <a:r>
              <a:rPr lang="en-US" sz="2800" b="1" dirty="0">
                <a:solidFill>
                  <a:srgbClr val="FF0000"/>
                </a:solidFill>
              </a:rPr>
              <a:t>Objectives </a:t>
            </a:r>
          </a:p>
          <a:p>
            <a:pPr lvl="1">
              <a:buSzPct val="90000"/>
            </a:pPr>
            <a:r>
              <a:rPr lang="en-US" b="1" dirty="0" smtClean="0"/>
              <a:t>Identify the specific results or desired outcomes that one intends to achieve.</a:t>
            </a:r>
          </a:p>
          <a:p>
            <a:pPr>
              <a:buSzPct val="90000"/>
              <a:buFont typeface="Wingdings" pitchFamily="2" charset="2"/>
              <a:buChar char="Ø"/>
            </a:pPr>
            <a:r>
              <a:rPr lang="en-US" sz="2800" b="1" dirty="0">
                <a:solidFill>
                  <a:srgbClr val="FF0000"/>
                </a:solidFill>
              </a:rPr>
              <a:t>Plan</a:t>
            </a:r>
          </a:p>
          <a:p>
            <a:pPr lvl="1">
              <a:buSzPct val="90000"/>
            </a:pPr>
            <a:r>
              <a:rPr lang="en-US" b="1" dirty="0" smtClean="0"/>
              <a:t>A statement of action steps to be taken in order to accomplish the objectives.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86800" y="3244437"/>
            <a:ext cx="2664541" cy="1600200"/>
          </a:xfrm>
          <a:prstGeom prst="rect">
            <a:avLst/>
          </a:prstGeom>
        </p:spPr>
      </p:pic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9</a:t>
            </a:fld>
            <a:endParaRPr lang="en-US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7B1083B8-7F24-C9AF-FA88-CAB8BE99D40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372600" y="4837710"/>
            <a:ext cx="2567181" cy="2270574"/>
          </a:xfrm>
          <a:prstGeom prst="rect">
            <a:avLst/>
          </a:prstGeom>
        </p:spPr>
      </p:pic>
      <p:pic>
        <p:nvPicPr>
          <p:cNvPr id="9" name="Graphic 46">
            <a:extLst>
              <a:ext uri="{FF2B5EF4-FFF2-40B4-BE49-F238E27FC236}">
                <a16:creationId xmlns:a16="http://schemas.microsoft.com/office/drawing/2014/main" id="{D4AF3B79-7C62-249A-6AAB-EA6585FAC59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xmlns="" r:embed="rId6"/>
              </a:ext>
            </a:extLst>
          </a:blip>
          <a:stretch>
            <a:fillRect/>
          </a:stretch>
        </p:blipFill>
        <p:spPr>
          <a:xfrm>
            <a:off x="9372600" y="1716568"/>
            <a:ext cx="2457656" cy="6708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48462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solidFill>
            <a:schemeClr val="bg2"/>
          </a:solidFill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en-US" sz="6600" b="1" dirty="0">
                <a:solidFill>
                  <a:schemeClr val="tx1"/>
                </a:solidFill>
              </a:rPr>
              <a:t>managers plan</a:t>
            </a:r>
            <a:endParaRPr lang="ar-SA" sz="6600" b="1" dirty="0">
              <a:solidFill>
                <a:schemeClr val="tx1"/>
              </a:solidFill>
            </a:endParaRPr>
          </a:p>
        </p:txBody>
      </p:sp>
      <p:sp>
        <p:nvSpPr>
          <p:cNvPr id="4" name="Content Placeholder 3"/>
          <p:cNvSpPr>
            <a:spLocks noGrp="1" noChangeArrowheads="1"/>
          </p:cNvSpPr>
          <p:nvPr>
            <p:ph idx="1"/>
          </p:nvPr>
        </p:nvSpPr>
        <p:spPr bwMode="auto">
          <a:xfrm>
            <a:off x="469868" y="2057400"/>
            <a:ext cx="7696200" cy="4800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2075" tIns="46038" rIns="92075" bIns="46038" numCol="1" rtlCol="0" anchor="t" anchorCtr="0" compatLnSpc="1">
            <a:prstTxWarp prst="textNoShape">
              <a:avLst/>
            </a:prstTxWarp>
            <a:normAutofit fontScale="92500"/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89000"/>
              <a:buFont typeface="Monotype Sorts" pitchFamily="2" charset="2"/>
              <a:buChar char="4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>
              <a:lnSpc>
                <a:spcPct val="130000"/>
              </a:lnSpc>
              <a:buFont typeface="Wingdings" pitchFamily="2" charset="2"/>
              <a:buChar char="Ø"/>
            </a:pPr>
            <a:r>
              <a:rPr lang="en-US" b="1" dirty="0" smtClean="0">
                <a:solidFill>
                  <a:srgbClr val="FF0000"/>
                </a:solidFill>
              </a:rPr>
              <a:t>Steps in the planning process:</a:t>
            </a:r>
          </a:p>
          <a:p>
            <a:pPr lvl="1">
              <a:lnSpc>
                <a:spcPct val="130000"/>
              </a:lnSpc>
            </a:pPr>
            <a:r>
              <a:rPr lang="en-US" b="1" dirty="0" smtClean="0"/>
              <a:t>Define your objectives.</a:t>
            </a:r>
          </a:p>
          <a:p>
            <a:pPr lvl="1">
              <a:lnSpc>
                <a:spcPct val="130000"/>
              </a:lnSpc>
            </a:pPr>
            <a:r>
              <a:rPr lang="en-US" b="1" dirty="0" smtClean="0"/>
              <a:t>Determine where you stand vis-</a:t>
            </a:r>
            <a:r>
              <a:rPr lang="en-US" b="1" dirty="0" smtClean="0">
                <a:cs typeface="Times New Roman" pitchFamily="18" charset="0"/>
              </a:rPr>
              <a:t>à-vis objectives.</a:t>
            </a:r>
          </a:p>
          <a:p>
            <a:pPr lvl="1">
              <a:lnSpc>
                <a:spcPct val="130000"/>
              </a:lnSpc>
            </a:pPr>
            <a:r>
              <a:rPr lang="en-US" b="1" dirty="0" smtClean="0">
                <a:cs typeface="Times New Roman" pitchFamily="18" charset="0"/>
              </a:rPr>
              <a:t>Develop premises regarding future conditions.</a:t>
            </a:r>
          </a:p>
          <a:p>
            <a:pPr lvl="1">
              <a:lnSpc>
                <a:spcPct val="130000"/>
              </a:lnSpc>
            </a:pPr>
            <a:r>
              <a:rPr lang="en-US" b="1" dirty="0" smtClean="0">
                <a:cs typeface="Times New Roman" pitchFamily="18" charset="0"/>
              </a:rPr>
              <a:t>Analyze and choose among action alternatives.</a:t>
            </a:r>
          </a:p>
          <a:p>
            <a:pPr lvl="1">
              <a:lnSpc>
                <a:spcPct val="130000"/>
              </a:lnSpc>
            </a:pPr>
            <a:r>
              <a:rPr lang="en-US" b="1" dirty="0" smtClean="0">
                <a:cs typeface="Times New Roman" pitchFamily="18" charset="0"/>
              </a:rPr>
              <a:t>Implement the plan and evaluate results.</a:t>
            </a:r>
            <a:endParaRPr lang="en-US" b="1" dirty="0" smtClean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66068" y="2558658"/>
            <a:ext cx="4025932" cy="2680557"/>
          </a:xfrm>
          <a:prstGeom prst="rect">
            <a:avLst/>
          </a:prstGeom>
        </p:spPr>
      </p:pic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10</a:t>
            </a:fld>
            <a:endParaRPr lang="en-US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7B1083B8-7F24-C9AF-FA88-CAB8BE99D40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48800" y="4573571"/>
            <a:ext cx="2567181" cy="2270574"/>
          </a:xfrm>
          <a:prstGeom prst="rect">
            <a:avLst/>
          </a:prstGeom>
        </p:spPr>
      </p:pic>
      <p:pic>
        <p:nvPicPr>
          <p:cNvPr id="9" name="Graphic 46">
            <a:extLst>
              <a:ext uri="{FF2B5EF4-FFF2-40B4-BE49-F238E27FC236}">
                <a16:creationId xmlns:a16="http://schemas.microsoft.com/office/drawing/2014/main" id="{D4AF3B79-7C62-249A-6AAB-EA6585FAC59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xmlns="" r:embed="rId6"/>
              </a:ext>
            </a:extLst>
          </a:blip>
          <a:stretch>
            <a:fillRect/>
          </a:stretch>
        </p:blipFill>
        <p:spPr>
          <a:xfrm>
            <a:off x="9434945" y="1729574"/>
            <a:ext cx="2457656" cy="6708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235064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381000" y="304800"/>
            <a:ext cx="11506200" cy="1252728"/>
          </a:xfrm>
          <a:solidFill>
            <a:schemeClr val="bg2"/>
          </a:solidFill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en-US" sz="3600" b="1" dirty="0">
                <a:solidFill>
                  <a:schemeClr val="tx1"/>
                </a:solidFill>
              </a:rPr>
              <a:t>The roles of planning and controlling in the management process.</a:t>
            </a:r>
            <a:endParaRPr lang="ar-SA" sz="3600" b="1" dirty="0">
              <a:solidFill>
                <a:schemeClr val="tx1"/>
              </a:solidFill>
            </a:endParaRPr>
          </a:p>
        </p:txBody>
      </p:sp>
      <p:graphicFrame>
        <p:nvGraphicFramePr>
          <p:cNvPr id="4" name="Content Placeholder 3"/>
          <p:cNvGraphicFramePr>
            <a:graphicFrameLocks noGrp="1" noChangeAspect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18879646"/>
              </p:ext>
            </p:extLst>
          </p:nvPr>
        </p:nvGraphicFramePr>
        <p:xfrm>
          <a:off x="685800" y="1841602"/>
          <a:ext cx="9677400" cy="471159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154" name="Photo Editor Photo" r:id="rId3" imgW="11904762" imgH="5811061" progId="MSPhotoEd.3">
                  <p:embed/>
                </p:oleObj>
              </mc:Choice>
              <mc:Fallback>
                <p:oleObj name="Photo Editor Photo" r:id="rId3" imgW="11904762" imgH="5811061" progId="MSPhotoEd.3">
                  <p:embed/>
                  <p:pic>
                    <p:nvPicPr>
                      <p:cNvPr id="0" name="Object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85800" y="1841602"/>
                        <a:ext cx="9677400" cy="471159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/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11</a:t>
            </a:fld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B1083B8-7F24-C9AF-FA88-CAB8BE99D406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48800" y="4573571"/>
            <a:ext cx="2567181" cy="2270574"/>
          </a:xfrm>
          <a:prstGeom prst="rect">
            <a:avLst/>
          </a:prstGeom>
        </p:spPr>
      </p:pic>
      <p:pic>
        <p:nvPicPr>
          <p:cNvPr id="8" name="Graphic 46">
            <a:extLst>
              <a:ext uri="{FF2B5EF4-FFF2-40B4-BE49-F238E27FC236}">
                <a16:creationId xmlns:a16="http://schemas.microsoft.com/office/drawing/2014/main" id="{D4AF3B79-7C62-249A-6AAB-EA6585FAC59E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xmlns="" r:embed="rId7"/>
              </a:ext>
            </a:extLst>
          </a:blip>
          <a:stretch>
            <a:fillRect/>
          </a:stretch>
        </p:blipFill>
        <p:spPr>
          <a:xfrm>
            <a:off x="9434945" y="1729574"/>
            <a:ext cx="2457656" cy="6708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11656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solidFill>
            <a:schemeClr val="bg2"/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en-US" sz="6600" b="1" dirty="0" smtClean="0">
                <a:solidFill>
                  <a:schemeClr val="tx1"/>
                </a:solidFill>
              </a:rPr>
              <a:t>managers</a:t>
            </a:r>
            <a:r>
              <a:rPr lang="en-US" b="1" dirty="0" smtClean="0">
                <a:solidFill>
                  <a:schemeClr val="tx1"/>
                </a:solidFill>
              </a:rPr>
              <a:t> </a:t>
            </a:r>
            <a:r>
              <a:rPr lang="en-US" sz="6600" b="1" dirty="0">
                <a:solidFill>
                  <a:schemeClr val="tx1"/>
                </a:solidFill>
              </a:rPr>
              <a:t>plan</a:t>
            </a:r>
            <a:endParaRPr lang="ar-SA" sz="6600" dirty="0">
              <a:solidFill>
                <a:schemeClr val="tx1"/>
              </a:solidFill>
            </a:endParaRPr>
          </a:p>
        </p:txBody>
      </p:sp>
      <p:sp>
        <p:nvSpPr>
          <p:cNvPr id="4" name="Content Placeholder 3"/>
          <p:cNvSpPr>
            <a:spLocks noGrp="1" noChangeArrowheads="1"/>
          </p:cNvSpPr>
          <p:nvPr>
            <p:ph idx="1"/>
          </p:nvPr>
        </p:nvSpPr>
        <p:spPr bwMode="auto">
          <a:xfrm>
            <a:off x="1676401" y="1752601"/>
            <a:ext cx="8839199" cy="4373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2075" tIns="46038" rIns="92075" bIns="46038" numCol="1" rtlCol="0" anchor="t" anchorCtr="0" compatLnSpc="1">
            <a:prstTxWarp prst="textNoShape">
              <a:avLst/>
            </a:prstTxWarp>
            <a:noAutofit/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89000"/>
              <a:buFont typeface="Monotype Sorts" pitchFamily="2" charset="2"/>
              <a:buChar char="4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>
              <a:lnSpc>
                <a:spcPct val="130000"/>
              </a:lnSpc>
              <a:buSzPct val="90000"/>
              <a:buFont typeface="Wingdings" pitchFamily="2" charset="2"/>
              <a:buChar char="Ø"/>
            </a:pPr>
            <a:r>
              <a:rPr lang="en-US" b="1" dirty="0" smtClean="0">
                <a:solidFill>
                  <a:srgbClr val="FF0000"/>
                </a:solidFill>
              </a:rPr>
              <a:t>Benefits of planning:</a:t>
            </a:r>
          </a:p>
          <a:p>
            <a:pPr lvl="1">
              <a:lnSpc>
                <a:spcPct val="130000"/>
              </a:lnSpc>
            </a:pPr>
            <a:r>
              <a:rPr lang="en-US" sz="3200" b="1" dirty="0"/>
              <a:t>Improves focus and flexibility.</a:t>
            </a:r>
          </a:p>
          <a:p>
            <a:pPr lvl="1">
              <a:lnSpc>
                <a:spcPct val="130000"/>
              </a:lnSpc>
            </a:pPr>
            <a:r>
              <a:rPr lang="en-US" sz="3200" b="1" dirty="0"/>
              <a:t>Improves action orientation.</a:t>
            </a:r>
          </a:p>
          <a:p>
            <a:pPr lvl="1">
              <a:lnSpc>
                <a:spcPct val="130000"/>
              </a:lnSpc>
            </a:pPr>
            <a:r>
              <a:rPr lang="en-US" sz="3200" b="1" dirty="0"/>
              <a:t>Improves coordination.</a:t>
            </a:r>
          </a:p>
          <a:p>
            <a:pPr lvl="1">
              <a:lnSpc>
                <a:spcPct val="130000"/>
              </a:lnSpc>
            </a:pPr>
            <a:r>
              <a:rPr lang="en-US" sz="3200" b="1" dirty="0"/>
              <a:t>Improves time management.</a:t>
            </a:r>
          </a:p>
          <a:p>
            <a:pPr lvl="1">
              <a:lnSpc>
                <a:spcPct val="130000"/>
              </a:lnSpc>
            </a:pPr>
            <a:r>
              <a:rPr lang="en-US" sz="3200" b="1" dirty="0"/>
              <a:t>Improves control.</a:t>
            </a:r>
          </a:p>
          <a:p>
            <a:pPr lvl="1"/>
            <a:endParaRPr lang="en-US" sz="3200" b="1" dirty="0"/>
          </a:p>
          <a:p>
            <a:endParaRPr lang="en-US" b="1" dirty="0" smtClean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34399" y="2635327"/>
            <a:ext cx="3614855" cy="2268587"/>
          </a:xfrm>
          <a:prstGeom prst="rect">
            <a:avLst/>
          </a:prstGeom>
        </p:spPr>
      </p:pic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12</a:t>
            </a:fld>
            <a:endParaRPr lang="en-US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7B1083B8-7F24-C9AF-FA88-CAB8BE99D40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48800" y="4573571"/>
            <a:ext cx="2567181" cy="2270574"/>
          </a:xfrm>
          <a:prstGeom prst="rect">
            <a:avLst/>
          </a:prstGeom>
        </p:spPr>
      </p:pic>
      <p:pic>
        <p:nvPicPr>
          <p:cNvPr id="9" name="Graphic 46">
            <a:extLst>
              <a:ext uri="{FF2B5EF4-FFF2-40B4-BE49-F238E27FC236}">
                <a16:creationId xmlns:a16="http://schemas.microsoft.com/office/drawing/2014/main" id="{D4AF3B79-7C62-249A-6AAB-EA6585FAC59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xmlns="" r:embed="rId6"/>
              </a:ext>
            </a:extLst>
          </a:blip>
          <a:stretch>
            <a:fillRect/>
          </a:stretch>
        </p:blipFill>
        <p:spPr>
          <a:xfrm>
            <a:off x="9434945" y="1729574"/>
            <a:ext cx="2457656" cy="6708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38924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/>
          <p:cNvSpPr>
            <a:spLocks noGrp="1" noChangeArrowheads="1"/>
          </p:cNvSpPr>
          <p:nvPr>
            <p:ph idx="1"/>
          </p:nvPr>
        </p:nvSpPr>
        <p:spPr bwMode="auto">
          <a:xfrm>
            <a:off x="1962436" y="1729345"/>
            <a:ext cx="8610601" cy="48859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2075" tIns="46038" rIns="92075" bIns="46038" numCol="1" rtlCol="0" anchor="t" anchorCtr="0" compatLnSpc="1">
            <a:prstTxWarp prst="textNoShape">
              <a:avLst/>
            </a:prstTxWarp>
            <a:normAutofit/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89000"/>
              <a:buFont typeface="Monotype Sorts" pitchFamily="2" charset="2"/>
              <a:buChar char="4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>
              <a:lnSpc>
                <a:spcPct val="90000"/>
              </a:lnSpc>
              <a:buSzPct val="90000"/>
              <a:buFont typeface="Wingdings" pitchFamily="2" charset="2"/>
              <a:buChar char="Ø"/>
            </a:pPr>
            <a:r>
              <a:rPr lang="en-US" b="1" dirty="0" smtClean="0"/>
              <a:t>Short-range and long-range plans:</a:t>
            </a:r>
          </a:p>
          <a:p>
            <a:pPr lvl="1">
              <a:lnSpc>
                <a:spcPct val="90000"/>
              </a:lnSpc>
            </a:pPr>
            <a:r>
              <a:rPr lang="en-US" b="1" dirty="0" smtClean="0"/>
              <a:t>Short-range plans = 1 year or less</a:t>
            </a:r>
          </a:p>
          <a:p>
            <a:pPr lvl="1">
              <a:lnSpc>
                <a:spcPct val="90000"/>
              </a:lnSpc>
            </a:pPr>
            <a:r>
              <a:rPr lang="en-US" b="1" dirty="0" smtClean="0"/>
              <a:t>Intermediate-range plans = 1 to 2 years</a:t>
            </a:r>
          </a:p>
          <a:p>
            <a:pPr lvl="1">
              <a:lnSpc>
                <a:spcPct val="90000"/>
              </a:lnSpc>
            </a:pPr>
            <a:r>
              <a:rPr lang="en-US" b="1" dirty="0" smtClean="0"/>
              <a:t>Long-range plans = 3 or more years</a:t>
            </a:r>
          </a:p>
          <a:p>
            <a:pPr>
              <a:lnSpc>
                <a:spcPct val="90000"/>
              </a:lnSpc>
              <a:buFont typeface="Wingdings" pitchFamily="2" charset="2"/>
              <a:buChar char="Ø"/>
            </a:pPr>
            <a:r>
              <a:rPr lang="en-US" b="1" dirty="0" smtClean="0"/>
              <a:t>People vary in their capability to deal effectively with different time horizons.</a:t>
            </a:r>
          </a:p>
          <a:p>
            <a:pPr>
              <a:lnSpc>
                <a:spcPct val="90000"/>
              </a:lnSpc>
              <a:buFont typeface="Wingdings" pitchFamily="2" charset="2"/>
              <a:buChar char="Ø"/>
            </a:pPr>
            <a:r>
              <a:rPr lang="en-US" b="1" dirty="0" smtClean="0"/>
              <a:t>Higher management levels focus on longer time horizons.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solidFill>
            <a:schemeClr val="bg2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b="1" dirty="0">
                <a:solidFill>
                  <a:schemeClr val="tx1"/>
                </a:solidFill>
              </a:rPr>
              <a:t> What types of plans do managers use?</a:t>
            </a:r>
            <a:endParaRPr lang="ar-SA" b="1" dirty="0">
              <a:solidFill>
                <a:schemeClr val="tx1"/>
              </a:solidFill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13</a:t>
            </a:fld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B1083B8-7F24-C9AF-FA88-CAB8BE99D40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48800" y="4573571"/>
            <a:ext cx="2567181" cy="2270574"/>
          </a:xfrm>
          <a:prstGeom prst="rect">
            <a:avLst/>
          </a:prstGeom>
        </p:spPr>
      </p:pic>
      <p:pic>
        <p:nvPicPr>
          <p:cNvPr id="8" name="Graphic 46">
            <a:extLst>
              <a:ext uri="{FF2B5EF4-FFF2-40B4-BE49-F238E27FC236}">
                <a16:creationId xmlns:a16="http://schemas.microsoft.com/office/drawing/2014/main" id="{D4AF3B79-7C62-249A-6AAB-EA6585FAC59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xmlns="" r:embed="rId6"/>
              </a:ext>
            </a:extLst>
          </a:blip>
          <a:stretch>
            <a:fillRect/>
          </a:stretch>
        </p:blipFill>
        <p:spPr>
          <a:xfrm>
            <a:off x="9434945" y="1729574"/>
            <a:ext cx="2457656" cy="6708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923892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Content Placeholder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374293"/>
              </p:ext>
            </p:extLst>
          </p:nvPr>
        </p:nvGraphicFramePr>
        <p:xfrm>
          <a:off x="274660" y="228600"/>
          <a:ext cx="11612539" cy="621527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14</a:t>
            </a:fld>
            <a:endParaRPr lang="en-US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7B1083B8-7F24-C9AF-FA88-CAB8BE99D406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48800" y="4573571"/>
            <a:ext cx="2567181" cy="2270574"/>
          </a:xfrm>
          <a:prstGeom prst="rect">
            <a:avLst/>
          </a:prstGeom>
        </p:spPr>
      </p:pic>
      <p:pic>
        <p:nvPicPr>
          <p:cNvPr id="9" name="Graphic 46">
            <a:extLst>
              <a:ext uri="{FF2B5EF4-FFF2-40B4-BE49-F238E27FC236}">
                <a16:creationId xmlns:a16="http://schemas.microsoft.com/office/drawing/2014/main" id="{D4AF3B79-7C62-249A-6AAB-EA6585FAC59E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xmlns="" r:embed="rId9"/>
              </a:ext>
            </a:extLst>
          </a:blip>
          <a:stretch>
            <a:fillRect/>
          </a:stretch>
        </p:blipFill>
        <p:spPr>
          <a:xfrm>
            <a:off x="838200" y="457200"/>
            <a:ext cx="2457656" cy="6708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26615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/>
          <p:cNvSpPr>
            <a:spLocks noGrp="1" noChangeArrowheads="1"/>
          </p:cNvSpPr>
          <p:nvPr>
            <p:ph idx="1"/>
          </p:nvPr>
        </p:nvSpPr>
        <p:spPr bwMode="auto">
          <a:xfrm>
            <a:off x="1815277" y="1802259"/>
            <a:ext cx="9525000" cy="44497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2075" tIns="46038" rIns="92075" bIns="46038" numCol="1" rtlCol="0" anchor="t" anchorCtr="0" compatLnSpc="1">
            <a:prstTxWarp prst="textNoShape">
              <a:avLst/>
            </a:prstTxWarp>
            <a:noAutofit/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89000"/>
              <a:buFont typeface="Monotype Sorts" pitchFamily="2" charset="2"/>
              <a:buChar char="4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>
              <a:lnSpc>
                <a:spcPct val="90000"/>
              </a:lnSpc>
              <a:buSzPct val="90000"/>
              <a:buFont typeface="Wingdings" pitchFamily="2" charset="2"/>
              <a:buChar char="Ø"/>
            </a:pPr>
            <a:r>
              <a:rPr lang="en-US" b="1" dirty="0">
                <a:solidFill>
                  <a:srgbClr val="FF0000"/>
                </a:solidFill>
              </a:rPr>
              <a:t>Strategic and operational plans</a:t>
            </a:r>
          </a:p>
          <a:p>
            <a:pPr lvl="1">
              <a:lnSpc>
                <a:spcPct val="90000"/>
              </a:lnSpc>
            </a:pPr>
            <a:r>
              <a:rPr lang="en-US" b="1" dirty="0"/>
              <a:t>Strategic plans </a:t>
            </a:r>
            <a:r>
              <a:rPr lang="en-US" b="1" dirty="0">
                <a:cs typeface="Times New Roman" pitchFamily="18" charset="0"/>
              </a:rPr>
              <a:t>— </a:t>
            </a:r>
            <a:r>
              <a:rPr lang="en-US" b="1" dirty="0"/>
              <a:t>set broad, comprehensive, and longer-term action directions for the entire organization.</a:t>
            </a:r>
          </a:p>
          <a:p>
            <a:pPr lvl="1">
              <a:lnSpc>
                <a:spcPct val="90000"/>
              </a:lnSpc>
            </a:pPr>
            <a:r>
              <a:rPr lang="en-US" b="1" dirty="0"/>
              <a:t>Operational plans </a:t>
            </a:r>
            <a:r>
              <a:rPr lang="en-US" b="1" dirty="0">
                <a:cs typeface="Times New Roman" pitchFamily="18" charset="0"/>
              </a:rPr>
              <a:t>— </a:t>
            </a:r>
            <a:r>
              <a:rPr lang="en-US" b="1" dirty="0"/>
              <a:t>define what needs to be done in specific areas to implement strategic plans.</a:t>
            </a:r>
          </a:p>
          <a:p>
            <a:pPr lvl="2">
              <a:lnSpc>
                <a:spcPct val="90000"/>
              </a:lnSpc>
            </a:pPr>
            <a:r>
              <a:rPr lang="en-US" b="1" dirty="0"/>
              <a:t>Production plans</a:t>
            </a:r>
          </a:p>
          <a:p>
            <a:pPr lvl="2">
              <a:lnSpc>
                <a:spcPct val="90000"/>
              </a:lnSpc>
            </a:pPr>
            <a:r>
              <a:rPr lang="en-US" b="1" dirty="0"/>
              <a:t>Financial plans</a:t>
            </a:r>
          </a:p>
          <a:p>
            <a:pPr lvl="2">
              <a:lnSpc>
                <a:spcPct val="90000"/>
              </a:lnSpc>
            </a:pPr>
            <a:r>
              <a:rPr lang="en-US" b="1" dirty="0"/>
              <a:t>Facilities plans</a:t>
            </a:r>
          </a:p>
          <a:p>
            <a:pPr lvl="2">
              <a:lnSpc>
                <a:spcPct val="90000"/>
              </a:lnSpc>
            </a:pPr>
            <a:r>
              <a:rPr lang="en-US" b="1" dirty="0"/>
              <a:t>Marketing plans</a:t>
            </a:r>
          </a:p>
          <a:p>
            <a:pPr lvl="2">
              <a:lnSpc>
                <a:spcPct val="90000"/>
              </a:lnSpc>
            </a:pPr>
            <a:r>
              <a:rPr lang="en-US" b="1" dirty="0"/>
              <a:t>Human resource plans</a:t>
            </a:r>
          </a:p>
          <a:p>
            <a:pPr>
              <a:lnSpc>
                <a:spcPct val="90000"/>
              </a:lnSpc>
            </a:pPr>
            <a:endParaRPr lang="en-US" b="1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solidFill>
            <a:schemeClr val="bg2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b="1" dirty="0">
                <a:solidFill>
                  <a:schemeClr val="tx1"/>
                </a:solidFill>
              </a:rPr>
              <a:t> What types of plans do managers use?</a:t>
            </a:r>
            <a:endParaRPr lang="ar-SA" b="1" dirty="0">
              <a:solidFill>
                <a:schemeClr val="tx1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15</a:t>
            </a:fld>
            <a:endParaRPr lang="en-US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7B1083B8-7F24-C9AF-FA88-CAB8BE99D40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48800" y="4573571"/>
            <a:ext cx="2567181" cy="2270574"/>
          </a:xfrm>
          <a:prstGeom prst="rect">
            <a:avLst/>
          </a:prstGeom>
        </p:spPr>
      </p:pic>
      <p:pic>
        <p:nvPicPr>
          <p:cNvPr id="9" name="Graphic 46">
            <a:extLst>
              <a:ext uri="{FF2B5EF4-FFF2-40B4-BE49-F238E27FC236}">
                <a16:creationId xmlns:a16="http://schemas.microsoft.com/office/drawing/2014/main" id="{D4AF3B79-7C62-249A-6AAB-EA6585FAC59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xmlns="" r:embed="rId6"/>
              </a:ext>
            </a:extLst>
          </a:blip>
          <a:stretch>
            <a:fillRect/>
          </a:stretch>
        </p:blipFill>
        <p:spPr>
          <a:xfrm>
            <a:off x="9434945" y="1729574"/>
            <a:ext cx="2457656" cy="6708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795368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/>
          <p:cNvSpPr>
            <a:spLocks noGrp="1" noChangeArrowheads="1"/>
          </p:cNvSpPr>
          <p:nvPr>
            <p:ph idx="1"/>
          </p:nvPr>
        </p:nvSpPr>
        <p:spPr bwMode="auto">
          <a:xfrm>
            <a:off x="1962436" y="2181401"/>
            <a:ext cx="8128000" cy="40687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2075" tIns="46038" rIns="92075" bIns="46038" numCol="1" rtlCol="0" anchor="t" anchorCtr="0" compatLnSpc="1">
            <a:prstTxWarp prst="textNoShape">
              <a:avLst/>
            </a:prstTxWarp>
            <a:normAutofit lnSpcReduction="10000"/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89000"/>
              <a:buFont typeface="Monotype Sorts" pitchFamily="2" charset="2"/>
              <a:buChar char="4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>
              <a:lnSpc>
                <a:spcPct val="90000"/>
              </a:lnSpc>
              <a:buSzPct val="90000"/>
              <a:buFont typeface="Wingdings" pitchFamily="2" charset="2"/>
              <a:buChar char="Ø"/>
            </a:pPr>
            <a:r>
              <a:rPr lang="en-US" b="1" dirty="0" smtClean="0">
                <a:solidFill>
                  <a:srgbClr val="FF0000"/>
                </a:solidFill>
              </a:rPr>
              <a:t>Policies and procedures</a:t>
            </a:r>
          </a:p>
          <a:p>
            <a:pPr lvl="1">
              <a:lnSpc>
                <a:spcPct val="90000"/>
              </a:lnSpc>
            </a:pPr>
            <a:r>
              <a:rPr lang="en-US" b="1" dirty="0" smtClean="0">
                <a:solidFill>
                  <a:srgbClr val="FF0000"/>
                </a:solidFill>
              </a:rPr>
              <a:t>Standing plans</a:t>
            </a:r>
          </a:p>
          <a:p>
            <a:pPr lvl="2">
              <a:lnSpc>
                <a:spcPct val="90000"/>
              </a:lnSpc>
            </a:pPr>
            <a:r>
              <a:rPr lang="en-US" b="1" dirty="0" smtClean="0"/>
              <a:t>Policies and procedures that are designed for repeated use.</a:t>
            </a:r>
          </a:p>
          <a:p>
            <a:pPr lvl="1">
              <a:lnSpc>
                <a:spcPct val="90000"/>
              </a:lnSpc>
            </a:pPr>
            <a:r>
              <a:rPr lang="en-US" b="1" dirty="0" smtClean="0">
                <a:solidFill>
                  <a:srgbClr val="FF0000"/>
                </a:solidFill>
              </a:rPr>
              <a:t>Policy</a:t>
            </a:r>
          </a:p>
          <a:p>
            <a:pPr lvl="2">
              <a:lnSpc>
                <a:spcPct val="90000"/>
              </a:lnSpc>
            </a:pPr>
            <a:r>
              <a:rPr lang="en-US" b="1" dirty="0" smtClean="0"/>
              <a:t>Broad guidelines for making decisions and taking action in specific circumstances.</a:t>
            </a:r>
          </a:p>
          <a:p>
            <a:pPr lvl="1">
              <a:lnSpc>
                <a:spcPct val="90000"/>
              </a:lnSpc>
            </a:pPr>
            <a:r>
              <a:rPr lang="en-US" b="1" dirty="0" smtClean="0">
                <a:solidFill>
                  <a:srgbClr val="FF0000"/>
                </a:solidFill>
              </a:rPr>
              <a:t>Rules or procedures </a:t>
            </a:r>
          </a:p>
          <a:p>
            <a:pPr lvl="2">
              <a:lnSpc>
                <a:spcPct val="90000"/>
              </a:lnSpc>
            </a:pPr>
            <a:r>
              <a:rPr lang="en-US" b="1" dirty="0" smtClean="0"/>
              <a:t>Plans that describe exactly what actions are to be taken in specific situations.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solidFill>
            <a:schemeClr val="bg2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>
            <a:normAutofit/>
          </a:bodyPr>
          <a:lstStyle/>
          <a:p>
            <a:r>
              <a:rPr lang="en-US" b="1" dirty="0">
                <a:solidFill>
                  <a:schemeClr val="tx1"/>
                </a:solidFill>
              </a:rPr>
              <a:t> What types of plans do managers use?</a:t>
            </a:r>
            <a:endParaRPr lang="ar-SA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16</a:t>
            </a:fld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B1083B8-7F24-C9AF-FA88-CAB8BE99D40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48800" y="4573571"/>
            <a:ext cx="2567181" cy="2270574"/>
          </a:xfrm>
          <a:prstGeom prst="rect">
            <a:avLst/>
          </a:prstGeom>
        </p:spPr>
      </p:pic>
      <p:pic>
        <p:nvPicPr>
          <p:cNvPr id="8" name="Graphic 46">
            <a:extLst>
              <a:ext uri="{FF2B5EF4-FFF2-40B4-BE49-F238E27FC236}">
                <a16:creationId xmlns:a16="http://schemas.microsoft.com/office/drawing/2014/main" id="{D4AF3B79-7C62-249A-6AAB-EA6585FAC59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xmlns="" r:embed="rId6"/>
              </a:ext>
            </a:extLst>
          </a:blip>
          <a:stretch>
            <a:fillRect/>
          </a:stretch>
        </p:blipFill>
        <p:spPr>
          <a:xfrm>
            <a:off x="9434945" y="1729574"/>
            <a:ext cx="2457656" cy="6708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796456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solidFill>
            <a:schemeClr val="bg2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b="1" dirty="0">
                <a:solidFill>
                  <a:schemeClr val="tx1"/>
                </a:solidFill>
              </a:rPr>
              <a:t> What types of plans do managers use?</a:t>
            </a:r>
            <a:endParaRPr lang="ar-SA" b="1" dirty="0">
              <a:solidFill>
                <a:schemeClr val="tx1"/>
              </a:solidFill>
            </a:endParaRPr>
          </a:p>
        </p:txBody>
      </p:sp>
      <p:sp>
        <p:nvSpPr>
          <p:cNvPr id="4" name="Content Placeholder 3"/>
          <p:cNvSpPr>
            <a:spLocks noGrp="1" noChangeArrowheads="1"/>
          </p:cNvSpPr>
          <p:nvPr>
            <p:ph idx="1"/>
          </p:nvPr>
        </p:nvSpPr>
        <p:spPr bwMode="auto">
          <a:xfrm>
            <a:off x="1966153" y="1830810"/>
            <a:ext cx="8381999" cy="4648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2075" tIns="46038" rIns="92075" bIns="46038" numCol="1" rtlCol="0" anchor="t" anchorCtr="0" compatLnSpc="1">
            <a:prstTxWarp prst="textNoShape">
              <a:avLst/>
            </a:prstTxWarp>
            <a:normAutofit/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89000"/>
              <a:buFont typeface="Monotype Sorts" pitchFamily="2" charset="2"/>
              <a:buChar char="4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>
              <a:lnSpc>
                <a:spcPct val="90000"/>
              </a:lnSpc>
              <a:buSzPct val="90000"/>
              <a:buFont typeface="Wingdings" pitchFamily="2" charset="2"/>
              <a:buChar char="Ø"/>
            </a:pPr>
            <a:r>
              <a:rPr lang="en-US" b="1" dirty="0" smtClean="0">
                <a:solidFill>
                  <a:srgbClr val="FF0000"/>
                </a:solidFill>
              </a:rPr>
              <a:t>Budgets and project schedules</a:t>
            </a:r>
          </a:p>
          <a:p>
            <a:pPr lvl="1">
              <a:lnSpc>
                <a:spcPct val="90000"/>
              </a:lnSpc>
              <a:buSzPct val="90000"/>
            </a:pPr>
            <a:r>
              <a:rPr lang="en-US" b="1" dirty="0" smtClean="0">
                <a:solidFill>
                  <a:srgbClr val="FF0000"/>
                </a:solidFill>
              </a:rPr>
              <a:t>Single-use plans</a:t>
            </a:r>
          </a:p>
          <a:p>
            <a:pPr lvl="2">
              <a:lnSpc>
                <a:spcPct val="90000"/>
              </a:lnSpc>
              <a:buSzPct val="90000"/>
            </a:pPr>
            <a:r>
              <a:rPr lang="en-US" sz="2000" b="1" dirty="0"/>
              <a:t>Only used once to meet the needs and objectives of a well-defined situation in a timely manner.</a:t>
            </a:r>
          </a:p>
          <a:p>
            <a:pPr lvl="1">
              <a:lnSpc>
                <a:spcPct val="90000"/>
              </a:lnSpc>
            </a:pPr>
            <a:r>
              <a:rPr lang="en-US" b="1" dirty="0" smtClean="0">
                <a:solidFill>
                  <a:srgbClr val="FF0000"/>
                </a:solidFill>
              </a:rPr>
              <a:t>Budgets</a:t>
            </a:r>
          </a:p>
          <a:p>
            <a:pPr lvl="2">
              <a:lnSpc>
                <a:spcPct val="90000"/>
              </a:lnSpc>
            </a:pPr>
            <a:r>
              <a:rPr lang="en-US" sz="2000" b="1" dirty="0"/>
              <a:t>Single-use plans that commit resources to activities, projects, or programs.</a:t>
            </a:r>
          </a:p>
          <a:p>
            <a:pPr lvl="2">
              <a:lnSpc>
                <a:spcPct val="90000"/>
              </a:lnSpc>
            </a:pPr>
            <a:r>
              <a:rPr lang="en-US" sz="2000" b="1" dirty="0"/>
              <a:t>Fixed, flexible, and zero-based budgets.</a:t>
            </a:r>
          </a:p>
          <a:p>
            <a:pPr lvl="1">
              <a:lnSpc>
                <a:spcPct val="90000"/>
              </a:lnSpc>
            </a:pPr>
            <a:r>
              <a:rPr lang="en-US" b="1" dirty="0" smtClean="0">
                <a:solidFill>
                  <a:srgbClr val="FF0000"/>
                </a:solidFill>
              </a:rPr>
              <a:t>Projects</a:t>
            </a:r>
          </a:p>
          <a:p>
            <a:pPr lvl="2">
              <a:lnSpc>
                <a:spcPct val="90000"/>
              </a:lnSpc>
            </a:pPr>
            <a:r>
              <a:rPr lang="en-US" sz="2000" b="1" dirty="0"/>
              <a:t>One-time activities that have clear beginning and end points.</a:t>
            </a:r>
          </a:p>
          <a:p>
            <a:pPr lvl="2">
              <a:lnSpc>
                <a:spcPct val="90000"/>
              </a:lnSpc>
            </a:pPr>
            <a:r>
              <a:rPr lang="en-US" sz="2000" b="1" dirty="0"/>
              <a:t>Project management and project schedules.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17</a:t>
            </a:fld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B1083B8-7F24-C9AF-FA88-CAB8BE99D40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48800" y="4573571"/>
            <a:ext cx="2567181" cy="2270574"/>
          </a:xfrm>
          <a:prstGeom prst="rect">
            <a:avLst/>
          </a:prstGeom>
        </p:spPr>
      </p:pic>
      <p:pic>
        <p:nvPicPr>
          <p:cNvPr id="8" name="Graphic 46">
            <a:extLst>
              <a:ext uri="{FF2B5EF4-FFF2-40B4-BE49-F238E27FC236}">
                <a16:creationId xmlns:a16="http://schemas.microsoft.com/office/drawing/2014/main" id="{D4AF3B79-7C62-249A-6AAB-EA6585FAC59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xmlns="" r:embed="rId6"/>
              </a:ext>
            </a:extLst>
          </a:blip>
          <a:stretch>
            <a:fillRect/>
          </a:stretch>
        </p:blipFill>
        <p:spPr>
          <a:xfrm>
            <a:off x="9434945" y="1729574"/>
            <a:ext cx="2457656" cy="6708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962487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18</a:t>
            </a:fld>
            <a:endParaRPr lang="en-US"/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762000" y="490728"/>
            <a:ext cx="10972800" cy="1252728"/>
          </a:xfrm>
          <a:prstGeom prst="rect">
            <a:avLst/>
          </a:prstGeom>
          <a:solidFill>
            <a:schemeClr val="bg2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vert="horz" lIns="91440" tIns="45720" rIns="91440" bIns="45720" rtlCol="0" anchor="ctr">
            <a:normAutofit/>
          </a:bodyPr>
          <a:lstStyle>
            <a:lvl1pPr algn="ctr" defTabSz="914400" rtl="1" eaLnBrk="1" latinLnBrk="0" hangingPunct="1">
              <a:spcBef>
                <a:spcPct val="0"/>
              </a:spcBef>
              <a:buNone/>
              <a:defRPr sz="4400" kern="12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  <a:lvl2pPr rtl="1" eaLnBrk="1" hangingPunct="1">
              <a:defRPr>
                <a:solidFill>
                  <a:schemeClr val="tx2"/>
                </a:solidFill>
              </a:defRPr>
            </a:lvl2pPr>
            <a:lvl3pPr rtl="1" eaLnBrk="1" hangingPunct="1">
              <a:defRPr>
                <a:solidFill>
                  <a:schemeClr val="tx2"/>
                </a:solidFill>
              </a:defRPr>
            </a:lvl3pPr>
            <a:lvl4pPr rtl="1" eaLnBrk="1" hangingPunct="1">
              <a:defRPr>
                <a:solidFill>
                  <a:schemeClr val="tx2"/>
                </a:solidFill>
              </a:defRPr>
            </a:lvl4pPr>
            <a:lvl5pPr rtl="1" eaLnBrk="1" hangingPunct="1">
              <a:defRPr>
                <a:solidFill>
                  <a:schemeClr val="tx2"/>
                </a:solidFill>
              </a:defRPr>
            </a:lvl5pPr>
            <a:lvl6pPr rtl="1" eaLnBrk="1" hangingPunct="1">
              <a:defRPr>
                <a:solidFill>
                  <a:schemeClr val="tx2"/>
                </a:solidFill>
              </a:defRPr>
            </a:lvl6pPr>
            <a:lvl7pPr rtl="1" eaLnBrk="1" hangingPunct="1">
              <a:defRPr>
                <a:solidFill>
                  <a:schemeClr val="tx2"/>
                </a:solidFill>
              </a:defRPr>
            </a:lvl7pPr>
            <a:lvl8pPr rtl="1" eaLnBrk="1" hangingPunct="1">
              <a:defRPr>
                <a:solidFill>
                  <a:schemeClr val="tx2"/>
                </a:solidFill>
              </a:defRPr>
            </a:lvl8pPr>
            <a:lvl9pPr rtl="1"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US" b="1" smtClean="0">
                <a:solidFill>
                  <a:schemeClr val="tx1"/>
                </a:solidFill>
              </a:rPr>
              <a:t> useful planning tools and techniques?</a:t>
            </a:r>
            <a:endParaRPr lang="ar-SA" b="1" dirty="0">
              <a:solidFill>
                <a:schemeClr val="tx1"/>
              </a:solidFill>
            </a:endParaRPr>
          </a:p>
        </p:txBody>
      </p:sp>
      <p:graphicFrame>
        <p:nvGraphicFramePr>
          <p:cNvPr id="8" name="Content Placeholder 7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70785575"/>
              </p:ext>
            </p:extLst>
          </p:nvPr>
        </p:nvGraphicFramePr>
        <p:xfrm>
          <a:off x="615176" y="2647068"/>
          <a:ext cx="10586224" cy="345069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" name="Picture 9">
            <a:extLst>
              <a:ext uri="{FF2B5EF4-FFF2-40B4-BE49-F238E27FC236}">
                <a16:creationId xmlns:a16="http://schemas.microsoft.com/office/drawing/2014/main" id="{7B1083B8-7F24-C9AF-FA88-CAB8BE99D406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28600" y="4730802"/>
            <a:ext cx="2567181" cy="2270574"/>
          </a:xfrm>
          <a:prstGeom prst="rect">
            <a:avLst/>
          </a:prstGeom>
        </p:spPr>
      </p:pic>
      <p:pic>
        <p:nvPicPr>
          <p:cNvPr id="11" name="Graphic 46">
            <a:extLst>
              <a:ext uri="{FF2B5EF4-FFF2-40B4-BE49-F238E27FC236}">
                <a16:creationId xmlns:a16="http://schemas.microsoft.com/office/drawing/2014/main" id="{D4AF3B79-7C62-249A-6AAB-EA6585FAC59E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xmlns="" r:embed="rId9"/>
              </a:ext>
            </a:extLst>
          </a:blip>
          <a:stretch>
            <a:fillRect/>
          </a:stretch>
        </p:blipFill>
        <p:spPr>
          <a:xfrm>
            <a:off x="9434945" y="1729574"/>
            <a:ext cx="2457656" cy="6708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43303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solidFill>
            <a:schemeClr val="bg2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b="1" dirty="0">
                <a:solidFill>
                  <a:schemeClr val="tx1"/>
                </a:solidFill>
              </a:rPr>
              <a:t> useful planning tools and techniques?</a:t>
            </a:r>
            <a:endParaRPr lang="ar-SA" b="1" dirty="0">
              <a:solidFill>
                <a:schemeClr val="tx1"/>
              </a:solidFill>
            </a:endParaRPr>
          </a:p>
        </p:txBody>
      </p:sp>
      <p:sp>
        <p:nvSpPr>
          <p:cNvPr id="4" name="Content Placeholder 3"/>
          <p:cNvSpPr>
            <a:spLocks noGrp="1" noChangeArrowheads="1"/>
          </p:cNvSpPr>
          <p:nvPr>
            <p:ph idx="1"/>
          </p:nvPr>
        </p:nvSpPr>
        <p:spPr bwMode="auto">
          <a:xfrm>
            <a:off x="1676400" y="1739568"/>
            <a:ext cx="8610599" cy="451222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2075" tIns="46038" rIns="92075" bIns="46038" numCol="1" rtlCol="0" anchor="t" anchorCtr="0" compatLnSpc="1">
            <a:prstTxWarp prst="textNoShape">
              <a:avLst/>
            </a:prstTxWarp>
            <a:normAutofit/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89000"/>
              <a:buFont typeface="Monotype Sorts" pitchFamily="2" charset="2"/>
              <a:buChar char="4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>
              <a:lnSpc>
                <a:spcPct val="110000"/>
              </a:lnSpc>
              <a:buSzPct val="90000"/>
              <a:buFont typeface="Wingdings" pitchFamily="2" charset="2"/>
              <a:buChar char="Ø"/>
            </a:pPr>
            <a:r>
              <a:rPr lang="en-US" sz="2800" b="1" dirty="0">
                <a:solidFill>
                  <a:srgbClr val="FF0000"/>
                </a:solidFill>
              </a:rPr>
              <a:t>Forecasting</a:t>
            </a:r>
          </a:p>
          <a:p>
            <a:pPr lvl="1">
              <a:lnSpc>
                <a:spcPct val="110000"/>
              </a:lnSpc>
            </a:pPr>
            <a:r>
              <a:rPr lang="en-US" sz="2400" b="1" dirty="0"/>
              <a:t>Making assumptions about what will happen in the future.</a:t>
            </a:r>
          </a:p>
          <a:p>
            <a:pPr lvl="1">
              <a:lnSpc>
                <a:spcPct val="110000"/>
              </a:lnSpc>
            </a:pPr>
            <a:r>
              <a:rPr lang="en-US" sz="2400" b="1" dirty="0"/>
              <a:t>Qualitative forecasting uses expert opinions.</a:t>
            </a:r>
          </a:p>
          <a:p>
            <a:pPr lvl="1">
              <a:lnSpc>
                <a:spcPct val="110000"/>
              </a:lnSpc>
            </a:pPr>
            <a:r>
              <a:rPr lang="en-US" sz="2400" b="1" dirty="0"/>
              <a:t>Quantitative forecasting uses mathematical and statistical analysis.</a:t>
            </a:r>
          </a:p>
          <a:p>
            <a:pPr lvl="1">
              <a:lnSpc>
                <a:spcPct val="110000"/>
              </a:lnSpc>
            </a:pPr>
            <a:r>
              <a:rPr lang="en-US" sz="2400" b="1" dirty="0"/>
              <a:t>All forecasts rely on human judgment.</a:t>
            </a:r>
          </a:p>
          <a:p>
            <a:pPr lvl="1">
              <a:lnSpc>
                <a:spcPct val="110000"/>
              </a:lnSpc>
            </a:pPr>
            <a:r>
              <a:rPr lang="en-US" sz="2400" b="1" dirty="0"/>
              <a:t>Planning involves deciding on how to deal with the implications of a forecast.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19</a:t>
            </a:fld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B1083B8-7F24-C9AF-FA88-CAB8BE99D40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48800" y="4573571"/>
            <a:ext cx="2567181" cy="2270574"/>
          </a:xfrm>
          <a:prstGeom prst="rect">
            <a:avLst/>
          </a:prstGeom>
        </p:spPr>
      </p:pic>
      <p:pic>
        <p:nvPicPr>
          <p:cNvPr id="8" name="Graphic 46">
            <a:extLst>
              <a:ext uri="{FF2B5EF4-FFF2-40B4-BE49-F238E27FC236}">
                <a16:creationId xmlns:a16="http://schemas.microsoft.com/office/drawing/2014/main" id="{D4AF3B79-7C62-249A-6AAB-EA6585FAC59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xmlns="" r:embed="rId6"/>
              </a:ext>
            </a:extLst>
          </a:blip>
          <a:stretch>
            <a:fillRect/>
          </a:stretch>
        </p:blipFill>
        <p:spPr>
          <a:xfrm>
            <a:off x="9434945" y="1729574"/>
            <a:ext cx="2457656" cy="6708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49252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solidFill>
            <a:schemeClr val="bg2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b="1" dirty="0">
                <a:solidFill>
                  <a:schemeClr val="tx1"/>
                </a:solidFill>
              </a:rPr>
              <a:t> useful planning tools and techniques?</a:t>
            </a:r>
            <a:endParaRPr lang="ar-SA" b="1" dirty="0">
              <a:solidFill>
                <a:schemeClr val="tx1"/>
              </a:solidFill>
            </a:endParaRPr>
          </a:p>
        </p:txBody>
      </p:sp>
      <p:sp>
        <p:nvSpPr>
          <p:cNvPr id="4" name="Content Placeholder 3"/>
          <p:cNvSpPr>
            <a:spLocks noGrp="1" noChangeArrowheads="1"/>
          </p:cNvSpPr>
          <p:nvPr>
            <p:ph idx="1"/>
          </p:nvPr>
        </p:nvSpPr>
        <p:spPr bwMode="auto">
          <a:xfrm>
            <a:off x="1066800" y="1981200"/>
            <a:ext cx="7408333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2075" tIns="46038" rIns="92075" bIns="46038" numCol="1" rtlCol="0" anchor="t" anchorCtr="0" compatLnSpc="1">
            <a:prstTxWarp prst="textNoShape">
              <a:avLst/>
            </a:prstTxWarp>
            <a:normAutofit lnSpcReduction="10000"/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89000"/>
              <a:buFont typeface="Monotype Sorts" pitchFamily="2" charset="2"/>
              <a:buChar char="4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>
              <a:lnSpc>
                <a:spcPct val="120000"/>
              </a:lnSpc>
              <a:buFont typeface="Wingdings" pitchFamily="2" charset="2"/>
              <a:buChar char="Ø"/>
            </a:pPr>
            <a:r>
              <a:rPr lang="en-US" b="1" dirty="0" smtClean="0">
                <a:solidFill>
                  <a:srgbClr val="FF0000"/>
                </a:solidFill>
              </a:rPr>
              <a:t>Contingency planning</a:t>
            </a:r>
          </a:p>
          <a:p>
            <a:pPr lvl="1">
              <a:lnSpc>
                <a:spcPct val="120000"/>
              </a:lnSpc>
            </a:pPr>
            <a:r>
              <a:rPr lang="en-US" b="1" dirty="0" smtClean="0"/>
              <a:t>Identifying alternative courses of action that can be implemented to meet the needs of changing circumstances.</a:t>
            </a:r>
          </a:p>
          <a:p>
            <a:pPr lvl="1">
              <a:lnSpc>
                <a:spcPct val="120000"/>
              </a:lnSpc>
            </a:pPr>
            <a:r>
              <a:rPr lang="en-US" b="1" dirty="0" smtClean="0"/>
              <a:t>Contingency plans anticipate changing conditions. </a:t>
            </a:r>
          </a:p>
          <a:p>
            <a:pPr lvl="1">
              <a:lnSpc>
                <a:spcPct val="120000"/>
              </a:lnSpc>
            </a:pPr>
            <a:r>
              <a:rPr lang="en-US" b="1" dirty="0" smtClean="0"/>
              <a:t>Contingency plans contain trigger points.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20</a:t>
            </a:fld>
            <a:endParaRPr lang="en-US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10344" y="3048000"/>
            <a:ext cx="2772055" cy="2321612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7B1083B8-7F24-C9AF-FA88-CAB8BE99D40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48800" y="4573571"/>
            <a:ext cx="2567181" cy="2270574"/>
          </a:xfrm>
          <a:prstGeom prst="rect">
            <a:avLst/>
          </a:prstGeom>
        </p:spPr>
      </p:pic>
      <p:pic>
        <p:nvPicPr>
          <p:cNvPr id="9" name="Graphic 46">
            <a:extLst>
              <a:ext uri="{FF2B5EF4-FFF2-40B4-BE49-F238E27FC236}">
                <a16:creationId xmlns:a16="http://schemas.microsoft.com/office/drawing/2014/main" id="{D4AF3B79-7C62-249A-6AAB-EA6585FAC59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xmlns="" r:embed="rId6"/>
              </a:ext>
            </a:extLst>
          </a:blip>
          <a:stretch>
            <a:fillRect/>
          </a:stretch>
        </p:blipFill>
        <p:spPr>
          <a:xfrm>
            <a:off x="9434945" y="1729574"/>
            <a:ext cx="2457656" cy="6708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03486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solidFill>
            <a:schemeClr val="bg2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b="1" dirty="0">
                <a:solidFill>
                  <a:schemeClr val="tx1"/>
                </a:solidFill>
              </a:rPr>
              <a:t> useful planning tools and techniques?</a:t>
            </a:r>
            <a:endParaRPr lang="ar-SA" b="1" dirty="0">
              <a:solidFill>
                <a:schemeClr val="tx1"/>
              </a:solidFill>
            </a:endParaRPr>
          </a:p>
        </p:txBody>
      </p:sp>
      <p:sp>
        <p:nvSpPr>
          <p:cNvPr id="4" name="Content Placeholder 3"/>
          <p:cNvSpPr>
            <a:spLocks noGrp="1" noChangeArrowheads="1"/>
          </p:cNvSpPr>
          <p:nvPr>
            <p:ph idx="1"/>
          </p:nvPr>
        </p:nvSpPr>
        <p:spPr bwMode="auto">
          <a:xfrm>
            <a:off x="304800" y="2105201"/>
            <a:ext cx="7899400" cy="4144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2075" tIns="46038" rIns="92075" bIns="46038" numCol="1" rtlCol="0" anchor="t" anchorCtr="0" compatLnSpc="1">
            <a:prstTxWarp prst="textNoShape">
              <a:avLst/>
            </a:prstTxWarp>
            <a:normAutofit/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89000"/>
              <a:buFont typeface="Monotype Sorts" pitchFamily="2" charset="2"/>
              <a:buChar char="4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>
              <a:lnSpc>
                <a:spcPct val="130000"/>
              </a:lnSpc>
              <a:buSzPct val="90000"/>
              <a:buFont typeface="Wingdings" pitchFamily="2" charset="2"/>
              <a:buChar char="Ø"/>
            </a:pPr>
            <a:r>
              <a:rPr lang="en-US" b="1" dirty="0" smtClean="0">
                <a:solidFill>
                  <a:srgbClr val="FF0000"/>
                </a:solidFill>
              </a:rPr>
              <a:t>Scenario planning</a:t>
            </a:r>
          </a:p>
          <a:p>
            <a:pPr lvl="1">
              <a:lnSpc>
                <a:spcPct val="130000"/>
              </a:lnSpc>
            </a:pPr>
            <a:r>
              <a:rPr lang="en-US" b="1" dirty="0" smtClean="0"/>
              <a:t>A long-term version of contingency planning.</a:t>
            </a:r>
          </a:p>
          <a:p>
            <a:pPr lvl="1">
              <a:lnSpc>
                <a:spcPct val="130000"/>
              </a:lnSpc>
            </a:pPr>
            <a:r>
              <a:rPr lang="en-US" b="1" dirty="0" smtClean="0"/>
              <a:t>Identifying alternative future scenarios.</a:t>
            </a:r>
          </a:p>
          <a:p>
            <a:pPr lvl="1">
              <a:lnSpc>
                <a:spcPct val="130000"/>
              </a:lnSpc>
            </a:pPr>
            <a:r>
              <a:rPr lang="en-US" b="1" dirty="0" smtClean="0"/>
              <a:t>Plans made for each future scenario.</a:t>
            </a:r>
          </a:p>
          <a:p>
            <a:pPr lvl="1">
              <a:lnSpc>
                <a:spcPct val="130000"/>
              </a:lnSpc>
            </a:pPr>
            <a:r>
              <a:rPr lang="en-US" b="1" dirty="0" smtClean="0"/>
              <a:t>Increases organization’s flexibility and preparation for future shocks.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8026728">
            <a:off x="7249785" y="3974050"/>
            <a:ext cx="3762375" cy="1209675"/>
          </a:xfrm>
          <a:prstGeom prst="rect">
            <a:avLst/>
          </a:prstGeom>
        </p:spPr>
      </p:pic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21</a:t>
            </a:fld>
            <a:endParaRPr lang="en-US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7B1083B8-7F24-C9AF-FA88-CAB8BE99D40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48800" y="4573571"/>
            <a:ext cx="2567181" cy="2270574"/>
          </a:xfrm>
          <a:prstGeom prst="rect">
            <a:avLst/>
          </a:prstGeom>
        </p:spPr>
      </p:pic>
      <p:pic>
        <p:nvPicPr>
          <p:cNvPr id="9" name="Graphic 46">
            <a:extLst>
              <a:ext uri="{FF2B5EF4-FFF2-40B4-BE49-F238E27FC236}">
                <a16:creationId xmlns:a16="http://schemas.microsoft.com/office/drawing/2014/main" id="{D4AF3B79-7C62-249A-6AAB-EA6585FAC59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xmlns="" r:embed="rId6"/>
              </a:ext>
            </a:extLst>
          </a:blip>
          <a:stretch>
            <a:fillRect/>
          </a:stretch>
        </p:blipFill>
        <p:spPr>
          <a:xfrm>
            <a:off x="9434945" y="1729574"/>
            <a:ext cx="2457656" cy="6708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0211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solidFill>
            <a:schemeClr val="bg2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b="1" dirty="0">
                <a:solidFill>
                  <a:schemeClr val="tx1"/>
                </a:solidFill>
              </a:rPr>
              <a:t> useful planning tools and techniques?</a:t>
            </a:r>
            <a:endParaRPr lang="ar-SA" b="1" dirty="0">
              <a:solidFill>
                <a:schemeClr val="tx1"/>
              </a:solidFill>
            </a:endParaRPr>
          </a:p>
        </p:txBody>
      </p:sp>
      <p:sp>
        <p:nvSpPr>
          <p:cNvPr id="4" name="Content Placeholder 3"/>
          <p:cNvSpPr>
            <a:spLocks noGrp="1" noChangeArrowheads="1"/>
          </p:cNvSpPr>
          <p:nvPr>
            <p:ph idx="1"/>
          </p:nvPr>
        </p:nvSpPr>
        <p:spPr bwMode="auto">
          <a:xfrm>
            <a:off x="533400" y="1979064"/>
            <a:ext cx="7408333" cy="4144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2075" tIns="46038" rIns="92075" bIns="46038" numCol="1" rtlCol="0" anchor="t" anchorCtr="0" compatLnSpc="1">
            <a:prstTxWarp prst="textNoShape">
              <a:avLst/>
            </a:prstTxWarp>
            <a:normAutofit fontScale="92500" lnSpcReduction="10000"/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89000"/>
              <a:buFont typeface="Monotype Sorts" pitchFamily="2" charset="2"/>
              <a:buChar char="4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>
              <a:lnSpc>
                <a:spcPct val="140000"/>
              </a:lnSpc>
              <a:buSzPct val="90000"/>
              <a:buFont typeface="Wingdings" pitchFamily="2" charset="2"/>
              <a:buChar char="Ø"/>
            </a:pPr>
            <a:r>
              <a:rPr lang="en-US" b="1" dirty="0" smtClean="0">
                <a:solidFill>
                  <a:srgbClr val="FF0000"/>
                </a:solidFill>
              </a:rPr>
              <a:t>Benchmarking</a:t>
            </a:r>
          </a:p>
          <a:p>
            <a:pPr lvl="1">
              <a:lnSpc>
                <a:spcPct val="140000"/>
              </a:lnSpc>
            </a:pPr>
            <a:r>
              <a:rPr lang="en-US" dirty="0" smtClean="0"/>
              <a:t>Use of external comparisons to better evaluate current performance and identify possible actions for the future.</a:t>
            </a:r>
          </a:p>
          <a:p>
            <a:pPr lvl="1">
              <a:lnSpc>
                <a:spcPct val="140000"/>
              </a:lnSpc>
            </a:pPr>
            <a:r>
              <a:rPr lang="en-US" dirty="0" smtClean="0"/>
              <a:t>Adopting best practices of other organizations that achieve superior performance.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43800" y="3208414"/>
            <a:ext cx="4351175" cy="2026667"/>
          </a:xfrm>
          <a:prstGeom prst="rect">
            <a:avLst/>
          </a:prstGeom>
        </p:spPr>
      </p:pic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22</a:t>
            </a:fld>
            <a:endParaRPr lang="en-US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7B1083B8-7F24-C9AF-FA88-CAB8BE99D40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48800" y="4573571"/>
            <a:ext cx="2567181" cy="2270574"/>
          </a:xfrm>
          <a:prstGeom prst="rect">
            <a:avLst/>
          </a:prstGeom>
        </p:spPr>
      </p:pic>
      <p:pic>
        <p:nvPicPr>
          <p:cNvPr id="9" name="Graphic 46">
            <a:extLst>
              <a:ext uri="{FF2B5EF4-FFF2-40B4-BE49-F238E27FC236}">
                <a16:creationId xmlns:a16="http://schemas.microsoft.com/office/drawing/2014/main" id="{D4AF3B79-7C62-249A-6AAB-EA6585FAC59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xmlns="" r:embed="rId6"/>
              </a:ext>
            </a:extLst>
          </a:blip>
          <a:stretch>
            <a:fillRect/>
          </a:stretch>
        </p:blipFill>
        <p:spPr>
          <a:xfrm>
            <a:off x="9434945" y="1729574"/>
            <a:ext cx="2457656" cy="6708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81815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solidFill>
            <a:schemeClr val="bg2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b="1" dirty="0">
                <a:solidFill>
                  <a:schemeClr val="tx1"/>
                </a:solidFill>
              </a:rPr>
              <a:t> useful planning tools and techniques?</a:t>
            </a:r>
            <a:endParaRPr lang="ar-SA" b="1" dirty="0">
              <a:solidFill>
                <a:schemeClr val="tx1"/>
              </a:solidFill>
            </a:endParaRPr>
          </a:p>
        </p:txBody>
      </p:sp>
      <p:sp>
        <p:nvSpPr>
          <p:cNvPr id="4" name="Content Placeholder 3"/>
          <p:cNvSpPr>
            <a:spLocks noGrp="1" noChangeArrowheads="1"/>
          </p:cNvSpPr>
          <p:nvPr>
            <p:ph idx="1"/>
          </p:nvPr>
        </p:nvSpPr>
        <p:spPr bwMode="auto">
          <a:xfrm>
            <a:off x="381000" y="2256168"/>
            <a:ext cx="7823200" cy="4144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2075" tIns="46038" rIns="92075" bIns="46038" numCol="1" rtlCol="0" anchor="t" anchorCtr="0" compatLnSpc="1">
            <a:prstTxWarp prst="textNoShape">
              <a:avLst/>
            </a:prstTxWarp>
            <a:normAutofit fontScale="92500"/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89000"/>
              <a:buFont typeface="Monotype Sorts" pitchFamily="2" charset="2"/>
              <a:buChar char="4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>
              <a:lnSpc>
                <a:spcPct val="160000"/>
              </a:lnSpc>
              <a:buSzPct val="90000"/>
              <a:buFont typeface="Wingdings" pitchFamily="2" charset="2"/>
              <a:buChar char="Ø"/>
            </a:pPr>
            <a:r>
              <a:rPr lang="en-US" b="1" dirty="0" smtClean="0">
                <a:solidFill>
                  <a:srgbClr val="FF0000"/>
                </a:solidFill>
              </a:rPr>
              <a:t>Use of staff planners</a:t>
            </a:r>
          </a:p>
          <a:p>
            <a:pPr lvl="1">
              <a:lnSpc>
                <a:spcPct val="160000"/>
              </a:lnSpc>
            </a:pPr>
            <a:r>
              <a:rPr lang="en-US" dirty="0" smtClean="0"/>
              <a:t>Coordinating the planning function for the total organization or one of its major components.</a:t>
            </a:r>
          </a:p>
          <a:p>
            <a:pPr lvl="1">
              <a:lnSpc>
                <a:spcPct val="160000"/>
              </a:lnSpc>
            </a:pPr>
            <a:r>
              <a:rPr lang="en-US" dirty="0" smtClean="0"/>
              <a:t>Possible communication gaps between staff planners and line management.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58200" y="2895600"/>
            <a:ext cx="3430859" cy="2216291"/>
          </a:xfrm>
          <a:prstGeom prst="rect">
            <a:avLst/>
          </a:prstGeom>
        </p:spPr>
      </p:pic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23</a:t>
            </a:fld>
            <a:endParaRPr lang="en-US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7B1083B8-7F24-C9AF-FA88-CAB8BE99D40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48800" y="4573571"/>
            <a:ext cx="2567181" cy="2270574"/>
          </a:xfrm>
          <a:prstGeom prst="rect">
            <a:avLst/>
          </a:prstGeom>
        </p:spPr>
      </p:pic>
      <p:pic>
        <p:nvPicPr>
          <p:cNvPr id="9" name="Graphic 46">
            <a:extLst>
              <a:ext uri="{FF2B5EF4-FFF2-40B4-BE49-F238E27FC236}">
                <a16:creationId xmlns:a16="http://schemas.microsoft.com/office/drawing/2014/main" id="{D4AF3B79-7C62-249A-6AAB-EA6585FAC59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xmlns="" r:embed="rId6"/>
              </a:ext>
            </a:extLst>
          </a:blip>
          <a:stretch>
            <a:fillRect/>
          </a:stretch>
        </p:blipFill>
        <p:spPr>
          <a:xfrm>
            <a:off x="9434945" y="1729574"/>
            <a:ext cx="2457656" cy="6708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37740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/>
          <p:cNvSpPr>
            <a:spLocks noGrp="1" noChangeArrowheads="1"/>
          </p:cNvSpPr>
          <p:nvPr>
            <p:ph type="title"/>
          </p:nvPr>
        </p:nvSpPr>
        <p:spPr>
          <a:solidFill>
            <a:schemeClr val="bg2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b="1" dirty="0">
                <a:solidFill>
                  <a:schemeClr val="tx1"/>
                </a:solidFill>
              </a:rPr>
              <a:t>STRATEGIC PLANNING</a:t>
            </a:r>
          </a:p>
        </p:txBody>
      </p:sp>
      <p:sp>
        <p:nvSpPr>
          <p:cNvPr id="4096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37326" y="1982963"/>
            <a:ext cx="7518400" cy="4267200"/>
          </a:xfrm>
        </p:spPr>
        <p:txBody>
          <a:bodyPr>
            <a:normAutofit/>
          </a:bodyPr>
          <a:lstStyle/>
          <a:p>
            <a:pPr algn="l" rtl="0">
              <a:buFont typeface="Wingdings" pitchFamily="2" charset="2"/>
              <a:buNone/>
            </a:pPr>
            <a:r>
              <a:rPr lang="en-US" sz="2800" b="1" dirty="0">
                <a:solidFill>
                  <a:srgbClr val="FF0000"/>
                </a:solidFill>
              </a:rPr>
              <a:t>“If you don’t know where you’re going, any road will get you there?”</a:t>
            </a:r>
          </a:p>
          <a:p>
            <a:pPr algn="l" rtl="0">
              <a:buFont typeface="Wingdings" pitchFamily="2" charset="2"/>
              <a:buNone/>
            </a:pPr>
            <a:r>
              <a:rPr lang="en-US" sz="2800" b="1" dirty="0">
                <a:solidFill>
                  <a:srgbClr val="FF0000"/>
                </a:solidFill>
              </a:rPr>
              <a:t>“If you don’t know where you’re going, how will you know when you get there?” </a:t>
            </a:r>
          </a:p>
          <a:p>
            <a:pPr algn="l" rtl="0">
              <a:buFont typeface="Wingdings" pitchFamily="2" charset="2"/>
              <a:buNone/>
            </a:pPr>
            <a:endParaRPr lang="en-US" sz="2800" b="1" dirty="0">
              <a:solidFill>
                <a:schemeClr val="tx1"/>
              </a:solidFill>
            </a:endParaRPr>
          </a:p>
          <a:p>
            <a:pPr algn="l" rtl="0">
              <a:buFont typeface="Wingdings" pitchFamily="2" charset="2"/>
              <a:buNone/>
            </a:pPr>
            <a:r>
              <a:rPr lang="en-US" sz="2800" b="1" dirty="0">
                <a:solidFill>
                  <a:schemeClr val="tx1"/>
                </a:solidFill>
              </a:rPr>
              <a:t>Strategic planning solves these problems.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24400" y="5153142"/>
            <a:ext cx="4852088" cy="1704858"/>
          </a:xfrm>
          <a:prstGeom prst="rect">
            <a:avLst/>
          </a:prstGeom>
        </p:spPr>
      </p:pic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24</a:t>
            </a:fld>
            <a:endParaRPr lang="en-US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7B1083B8-7F24-C9AF-FA88-CAB8BE99D40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48800" y="4573571"/>
            <a:ext cx="2567181" cy="2270574"/>
          </a:xfrm>
          <a:prstGeom prst="rect">
            <a:avLst/>
          </a:prstGeom>
        </p:spPr>
      </p:pic>
      <p:pic>
        <p:nvPicPr>
          <p:cNvPr id="9" name="Graphic 46">
            <a:extLst>
              <a:ext uri="{FF2B5EF4-FFF2-40B4-BE49-F238E27FC236}">
                <a16:creationId xmlns:a16="http://schemas.microsoft.com/office/drawing/2014/main" id="{D4AF3B79-7C62-249A-6AAB-EA6585FAC59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xmlns="" r:embed="rId6"/>
              </a:ext>
            </a:extLst>
          </a:blip>
          <a:stretch>
            <a:fillRect/>
          </a:stretch>
        </p:blipFill>
        <p:spPr>
          <a:xfrm>
            <a:off x="9434945" y="1729574"/>
            <a:ext cx="2457656" cy="6708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04582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solidFill>
            <a:schemeClr val="bg2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b="1" dirty="0" smtClean="0">
                <a:solidFill>
                  <a:schemeClr val="tx1"/>
                </a:solidFill>
              </a:rPr>
              <a:t>control </a:t>
            </a:r>
            <a:r>
              <a:rPr lang="en-US" b="1" dirty="0">
                <a:solidFill>
                  <a:schemeClr val="tx1"/>
                </a:solidFill>
              </a:rPr>
              <a:t>process</a:t>
            </a:r>
            <a:endParaRPr lang="ar-SA" b="1" dirty="0">
              <a:solidFill>
                <a:schemeClr val="tx1"/>
              </a:solidFill>
            </a:endParaRPr>
          </a:p>
        </p:txBody>
      </p:sp>
      <p:sp>
        <p:nvSpPr>
          <p:cNvPr id="4" name="Content Placeholder 3"/>
          <p:cNvSpPr>
            <a:spLocks noGrp="1" noChangeArrowheads="1"/>
          </p:cNvSpPr>
          <p:nvPr>
            <p:ph idx="1"/>
          </p:nvPr>
        </p:nvSpPr>
        <p:spPr bwMode="auto">
          <a:xfrm>
            <a:off x="609600" y="2088718"/>
            <a:ext cx="7408333" cy="44644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2075" tIns="46038" rIns="92075" bIns="46038" numCol="1" rtlCol="0" anchor="t" anchorCtr="0" compatLnSpc="1">
            <a:prstTxWarp prst="textNoShape">
              <a:avLst/>
            </a:prstTxWarp>
            <a:normAutofit/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89000"/>
              <a:buFont typeface="Monotype Sorts" pitchFamily="2" charset="2"/>
              <a:buChar char="4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>
              <a:lnSpc>
                <a:spcPct val="120000"/>
              </a:lnSpc>
              <a:buSzPct val="90000"/>
              <a:buFont typeface="Wingdings" pitchFamily="2" charset="2"/>
              <a:buChar char="Ø"/>
            </a:pPr>
            <a:r>
              <a:rPr lang="en-US" sz="2800" b="1" dirty="0">
                <a:solidFill>
                  <a:srgbClr val="FF0000"/>
                </a:solidFill>
              </a:rPr>
              <a:t>Controlling</a:t>
            </a:r>
          </a:p>
          <a:p>
            <a:pPr lvl="1">
              <a:lnSpc>
                <a:spcPct val="120000"/>
              </a:lnSpc>
              <a:buSzPct val="90000"/>
            </a:pPr>
            <a:r>
              <a:rPr lang="en-US" sz="2400" b="1" dirty="0"/>
              <a:t>The process of measuring performance and taking action to ensure desired results.</a:t>
            </a:r>
          </a:p>
          <a:p>
            <a:pPr lvl="1">
              <a:lnSpc>
                <a:spcPct val="120000"/>
              </a:lnSpc>
              <a:buSzPct val="90000"/>
            </a:pPr>
            <a:r>
              <a:rPr lang="en-US" sz="2400" b="1" dirty="0"/>
              <a:t>Has a positive and necessary role in the management process.</a:t>
            </a:r>
          </a:p>
          <a:p>
            <a:pPr lvl="1">
              <a:lnSpc>
                <a:spcPct val="120000"/>
              </a:lnSpc>
              <a:buSzPct val="90000"/>
            </a:pPr>
            <a:r>
              <a:rPr lang="en-US" sz="2400" b="1" dirty="0"/>
              <a:t>Ensures that the right things happen, in the right way, at the right time.</a:t>
            </a:r>
          </a:p>
          <a:p>
            <a:pPr lvl="1">
              <a:lnSpc>
                <a:spcPct val="120000"/>
              </a:lnSpc>
              <a:buSzPct val="90000"/>
            </a:pPr>
            <a:r>
              <a:rPr lang="en-US" sz="2400" b="1" dirty="0"/>
              <a:t>Organizational learning and after-action review.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86800" y="3352800"/>
            <a:ext cx="2771775" cy="1647825"/>
          </a:xfrm>
          <a:prstGeom prst="rect">
            <a:avLst/>
          </a:prstGeom>
        </p:spPr>
      </p:pic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25</a:t>
            </a:fld>
            <a:endParaRPr lang="en-US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7B1083B8-7F24-C9AF-FA88-CAB8BE99D40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48800" y="4573571"/>
            <a:ext cx="2567181" cy="2270574"/>
          </a:xfrm>
          <a:prstGeom prst="rect">
            <a:avLst/>
          </a:prstGeom>
        </p:spPr>
      </p:pic>
      <p:pic>
        <p:nvPicPr>
          <p:cNvPr id="9" name="Graphic 46">
            <a:extLst>
              <a:ext uri="{FF2B5EF4-FFF2-40B4-BE49-F238E27FC236}">
                <a16:creationId xmlns:a16="http://schemas.microsoft.com/office/drawing/2014/main" id="{D4AF3B79-7C62-249A-6AAB-EA6585FAC59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xmlns="" r:embed="rId6"/>
              </a:ext>
            </a:extLst>
          </a:blip>
          <a:stretch>
            <a:fillRect/>
          </a:stretch>
        </p:blipFill>
        <p:spPr>
          <a:xfrm>
            <a:off x="9434945" y="1729574"/>
            <a:ext cx="2457656" cy="6708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29298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solidFill>
            <a:schemeClr val="bg2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b="1" dirty="0" smtClean="0">
                <a:solidFill>
                  <a:schemeClr val="tx1"/>
                </a:solidFill>
              </a:rPr>
              <a:t>control process</a:t>
            </a:r>
            <a:endParaRPr lang="ar-SA" b="1" dirty="0">
              <a:solidFill>
                <a:schemeClr val="tx1"/>
              </a:solidFill>
            </a:endParaRPr>
          </a:p>
        </p:txBody>
      </p:sp>
      <p:sp>
        <p:nvSpPr>
          <p:cNvPr id="4" name="Content Placeholder 3"/>
          <p:cNvSpPr>
            <a:spLocks noGrp="1" noChangeArrowheads="1"/>
          </p:cNvSpPr>
          <p:nvPr>
            <p:ph idx="1"/>
          </p:nvPr>
        </p:nvSpPr>
        <p:spPr bwMode="auto">
          <a:xfrm>
            <a:off x="381000" y="1905000"/>
            <a:ext cx="8305799" cy="457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2075" tIns="46038" rIns="92075" bIns="46038" numCol="1" rtlCol="0" anchor="t" anchorCtr="0" compatLnSpc="1">
            <a:prstTxWarp prst="textNoShape">
              <a:avLst/>
            </a:prstTxWarp>
            <a:normAutofit/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89000"/>
              <a:buFont typeface="Monotype Sorts" pitchFamily="2" charset="2"/>
              <a:buChar char="4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>
              <a:lnSpc>
                <a:spcPct val="140000"/>
              </a:lnSpc>
              <a:buSzPct val="90000"/>
              <a:buFont typeface="Wingdings" pitchFamily="2" charset="2"/>
              <a:buChar char="Ø"/>
            </a:pPr>
            <a:r>
              <a:rPr lang="en-US" b="1" dirty="0" smtClean="0">
                <a:solidFill>
                  <a:srgbClr val="FF0000"/>
                </a:solidFill>
              </a:rPr>
              <a:t>Steps in the control process:</a:t>
            </a:r>
          </a:p>
          <a:p>
            <a:pPr lvl="1">
              <a:lnSpc>
                <a:spcPct val="140000"/>
              </a:lnSpc>
            </a:pPr>
            <a:r>
              <a:rPr lang="en-US" b="1" dirty="0" smtClean="0"/>
              <a:t>Step 1 </a:t>
            </a:r>
            <a:r>
              <a:rPr lang="en-US" b="1" dirty="0" smtClean="0">
                <a:cs typeface="Times New Roman" pitchFamily="18" charset="0"/>
              </a:rPr>
              <a:t>— e</a:t>
            </a:r>
            <a:r>
              <a:rPr lang="en-US" b="1" dirty="0" smtClean="0"/>
              <a:t>stablish objectives and standards.</a:t>
            </a:r>
          </a:p>
          <a:p>
            <a:pPr lvl="1">
              <a:lnSpc>
                <a:spcPct val="140000"/>
              </a:lnSpc>
            </a:pPr>
            <a:r>
              <a:rPr lang="en-US" b="1" dirty="0" smtClean="0"/>
              <a:t>Step 2 </a:t>
            </a:r>
            <a:r>
              <a:rPr lang="en-US" b="1" dirty="0" smtClean="0">
                <a:cs typeface="Times New Roman" pitchFamily="18" charset="0"/>
              </a:rPr>
              <a:t>— m</a:t>
            </a:r>
            <a:r>
              <a:rPr lang="en-US" b="1" dirty="0" smtClean="0"/>
              <a:t>easure actual performance.</a:t>
            </a:r>
          </a:p>
          <a:p>
            <a:pPr lvl="1">
              <a:lnSpc>
                <a:spcPct val="140000"/>
              </a:lnSpc>
            </a:pPr>
            <a:r>
              <a:rPr lang="en-US" b="1" dirty="0" smtClean="0"/>
              <a:t>Step 3 </a:t>
            </a:r>
            <a:r>
              <a:rPr lang="en-US" b="1" dirty="0" smtClean="0">
                <a:cs typeface="Times New Roman" pitchFamily="18" charset="0"/>
              </a:rPr>
              <a:t>— c</a:t>
            </a:r>
            <a:r>
              <a:rPr lang="en-US" b="1" dirty="0" smtClean="0"/>
              <a:t>ompare results with objectives and standards.</a:t>
            </a:r>
          </a:p>
          <a:p>
            <a:pPr lvl="1">
              <a:lnSpc>
                <a:spcPct val="140000"/>
              </a:lnSpc>
            </a:pPr>
            <a:r>
              <a:rPr lang="en-US" b="1" dirty="0" smtClean="0"/>
              <a:t>Step 4 </a:t>
            </a:r>
            <a:r>
              <a:rPr lang="en-US" b="1" dirty="0" smtClean="0">
                <a:cs typeface="Times New Roman" pitchFamily="18" charset="0"/>
              </a:rPr>
              <a:t>— t</a:t>
            </a:r>
            <a:r>
              <a:rPr lang="en-US" b="1" dirty="0" smtClean="0"/>
              <a:t>ake corrective action as needed.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26</a:t>
            </a:fld>
            <a:endParaRPr lang="en-US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93928" y="2590800"/>
            <a:ext cx="2857500" cy="160020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7B1083B8-7F24-C9AF-FA88-CAB8BE99D40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48800" y="4573571"/>
            <a:ext cx="2567181" cy="2270574"/>
          </a:xfrm>
          <a:prstGeom prst="rect">
            <a:avLst/>
          </a:prstGeom>
        </p:spPr>
      </p:pic>
      <p:pic>
        <p:nvPicPr>
          <p:cNvPr id="9" name="Graphic 46">
            <a:extLst>
              <a:ext uri="{FF2B5EF4-FFF2-40B4-BE49-F238E27FC236}">
                <a16:creationId xmlns:a16="http://schemas.microsoft.com/office/drawing/2014/main" id="{D4AF3B79-7C62-249A-6AAB-EA6585FAC59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xmlns="" r:embed="rId6"/>
              </a:ext>
            </a:extLst>
          </a:blip>
          <a:stretch>
            <a:fillRect/>
          </a:stretch>
        </p:blipFill>
        <p:spPr>
          <a:xfrm>
            <a:off x="9434945" y="1729574"/>
            <a:ext cx="2457656" cy="6708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99868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solidFill>
            <a:schemeClr val="bg2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b="1" dirty="0">
                <a:solidFill>
                  <a:schemeClr val="tx1"/>
                </a:solidFill>
              </a:rPr>
              <a:t> Four steps in the control process</a:t>
            </a:r>
            <a:endParaRPr lang="ar-SA" b="1" dirty="0">
              <a:solidFill>
                <a:schemeClr val="tx1"/>
              </a:solidFill>
            </a:endParaRPr>
          </a:p>
        </p:txBody>
      </p:sp>
      <p:graphicFrame>
        <p:nvGraphicFramePr>
          <p:cNvPr id="4" name="Content Placeholder 3"/>
          <p:cNvGraphicFramePr>
            <a:graphicFrameLocks noGrp="1" noChangeAspect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54528124"/>
              </p:ext>
            </p:extLst>
          </p:nvPr>
        </p:nvGraphicFramePr>
        <p:xfrm>
          <a:off x="1905000" y="1981200"/>
          <a:ext cx="8001000" cy="48768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218" name="Photo Editor Photo" r:id="rId3" imgW="7935433" imgH="7935433" progId="MSPhotoEd.3">
                  <p:embed/>
                </p:oleObj>
              </mc:Choice>
              <mc:Fallback>
                <p:oleObj name="Photo Editor Photo" r:id="rId3" imgW="7935433" imgH="7935433" progId="MSPhotoEd.3">
                  <p:embed/>
                  <p:pic>
                    <p:nvPicPr>
                      <p:cNvPr id="0" name="Object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905000" y="1981200"/>
                        <a:ext cx="8001000" cy="48768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27</a:t>
            </a:fld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B1083B8-7F24-C9AF-FA88-CAB8BE99D406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48800" y="4573571"/>
            <a:ext cx="2567181" cy="2270574"/>
          </a:xfrm>
          <a:prstGeom prst="rect">
            <a:avLst/>
          </a:prstGeom>
        </p:spPr>
      </p:pic>
      <p:pic>
        <p:nvPicPr>
          <p:cNvPr id="8" name="Graphic 46">
            <a:extLst>
              <a:ext uri="{FF2B5EF4-FFF2-40B4-BE49-F238E27FC236}">
                <a16:creationId xmlns:a16="http://schemas.microsoft.com/office/drawing/2014/main" id="{D4AF3B79-7C62-249A-6AAB-EA6585FAC59E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xmlns="" r:embed="rId7"/>
              </a:ext>
            </a:extLst>
          </a:blip>
          <a:stretch>
            <a:fillRect/>
          </a:stretch>
        </p:blipFill>
        <p:spPr>
          <a:xfrm>
            <a:off x="9434945" y="1729574"/>
            <a:ext cx="2457656" cy="6708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88925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solidFill>
            <a:schemeClr val="bg2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en-US" b="1" dirty="0">
                <a:solidFill>
                  <a:schemeClr val="tx1"/>
                </a:solidFill>
              </a:rPr>
              <a:t>The role of feed forward, concurrent, and feedback controls in organizations</a:t>
            </a:r>
            <a:endParaRPr lang="ar-SA" b="1" dirty="0">
              <a:solidFill>
                <a:schemeClr val="tx1"/>
              </a:solidFill>
            </a:endParaRPr>
          </a:p>
        </p:txBody>
      </p:sp>
      <p:graphicFrame>
        <p:nvGraphicFramePr>
          <p:cNvPr id="4" name="Content Placeholder 3"/>
          <p:cNvGraphicFramePr>
            <a:graphicFrameLocks noGrp="1" noChangeAspect="1"/>
          </p:cNvGraphicFramePr>
          <p:nvPr>
            <p:ph idx="1"/>
            <p:extLst>
              <p:ext uri="{D42A27DB-BD31-4B8C-83A1-F6EECF244321}">
                <p14:modId xmlns:p14="http://schemas.microsoft.com/office/powerpoint/2010/main" val="709063115"/>
              </p:ext>
            </p:extLst>
          </p:nvPr>
        </p:nvGraphicFramePr>
        <p:xfrm>
          <a:off x="1752600" y="2286000"/>
          <a:ext cx="8610600" cy="41148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242" name="Photo Editor Photo" r:id="rId3" imgW="11904762" imgH="3952381" progId="MSPhotoEd.3">
                  <p:embed/>
                </p:oleObj>
              </mc:Choice>
              <mc:Fallback>
                <p:oleObj name="Photo Editor Photo" r:id="rId3" imgW="11904762" imgH="3952381" progId="MSPhotoEd.3">
                  <p:embed/>
                  <p:pic>
                    <p:nvPicPr>
                      <p:cNvPr id="0" name="Object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752600" y="2286000"/>
                        <a:ext cx="8610600" cy="41148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28</a:t>
            </a:fld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B1083B8-7F24-C9AF-FA88-CAB8BE99D406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48800" y="4573571"/>
            <a:ext cx="2567181" cy="2270574"/>
          </a:xfrm>
          <a:prstGeom prst="rect">
            <a:avLst/>
          </a:prstGeom>
        </p:spPr>
      </p:pic>
      <p:pic>
        <p:nvPicPr>
          <p:cNvPr id="8" name="Graphic 46">
            <a:extLst>
              <a:ext uri="{FF2B5EF4-FFF2-40B4-BE49-F238E27FC236}">
                <a16:creationId xmlns:a16="http://schemas.microsoft.com/office/drawing/2014/main" id="{D4AF3B79-7C62-249A-6AAB-EA6585FAC59E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xmlns="" r:embed="rId7"/>
              </a:ext>
            </a:extLst>
          </a:blip>
          <a:stretch>
            <a:fillRect/>
          </a:stretch>
        </p:blipFill>
        <p:spPr>
          <a:xfrm>
            <a:off x="9434945" y="1729574"/>
            <a:ext cx="2457656" cy="6708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3532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38200" y="1991830"/>
            <a:ext cx="9877777" cy="4221163"/>
          </a:xfrm>
        </p:spPr>
        <p:txBody>
          <a:bodyPr>
            <a:noAutofit/>
          </a:bodyPr>
          <a:lstStyle/>
          <a:p>
            <a:pPr algn="l" rtl="0">
              <a:buNone/>
            </a:pPr>
            <a:r>
              <a:rPr lang="en-US" altLang="ar-SA" sz="2800" b="1" dirty="0">
                <a:solidFill>
                  <a:srgbClr val="FF0000"/>
                </a:solidFill>
              </a:rPr>
              <a:t>The Best Controls in Organizations are</a:t>
            </a:r>
          </a:p>
          <a:p>
            <a:pPr algn="l" rtl="0">
              <a:lnSpc>
                <a:spcPct val="0"/>
              </a:lnSpc>
              <a:buNone/>
            </a:pPr>
            <a:endParaRPr lang="en-US" altLang="ar-SA" sz="2800" b="1" u="sng" dirty="0">
              <a:solidFill>
                <a:schemeClr val="tx1"/>
              </a:solidFill>
            </a:endParaRPr>
          </a:p>
          <a:p>
            <a:pPr algn="l" rtl="0"/>
            <a:r>
              <a:rPr lang="en-US" altLang="ar-SA" sz="2800" b="1" dirty="0">
                <a:solidFill>
                  <a:schemeClr val="tx1"/>
                </a:solidFill>
              </a:rPr>
              <a:t>Strategic and results oriented</a:t>
            </a:r>
          </a:p>
          <a:p>
            <a:pPr algn="l" rtl="0"/>
            <a:r>
              <a:rPr lang="en-US" altLang="ar-SA" sz="2800" b="1" dirty="0">
                <a:solidFill>
                  <a:schemeClr val="tx1"/>
                </a:solidFill>
              </a:rPr>
              <a:t>Understandable</a:t>
            </a:r>
          </a:p>
          <a:p>
            <a:pPr algn="l" rtl="0"/>
            <a:r>
              <a:rPr lang="en-US" altLang="ar-SA" sz="2800" b="1" dirty="0" smtClean="0">
                <a:solidFill>
                  <a:schemeClr val="tx1"/>
                </a:solidFill>
              </a:rPr>
              <a:t>Encourage self-control</a:t>
            </a:r>
          </a:p>
          <a:p>
            <a:pPr algn="l" rtl="0">
              <a:lnSpc>
                <a:spcPct val="0"/>
              </a:lnSpc>
              <a:buNone/>
            </a:pPr>
            <a:endParaRPr lang="en-US" altLang="ar-SA" sz="2800" b="1" u="sng" dirty="0">
              <a:solidFill>
                <a:schemeClr val="tx1"/>
              </a:solidFill>
            </a:endParaRPr>
          </a:p>
          <a:p>
            <a:pPr algn="l" rtl="0"/>
            <a:r>
              <a:rPr lang="en-US" altLang="ar-SA" sz="2800" b="1" dirty="0">
                <a:solidFill>
                  <a:schemeClr val="tx1"/>
                </a:solidFill>
              </a:rPr>
              <a:t>Timely and exception oriented</a:t>
            </a:r>
          </a:p>
          <a:p>
            <a:pPr algn="l" rtl="0"/>
            <a:r>
              <a:rPr lang="en-US" altLang="ar-SA" sz="2800" b="1" dirty="0">
                <a:solidFill>
                  <a:schemeClr val="tx1"/>
                </a:solidFill>
              </a:rPr>
              <a:t>Positive in nature</a:t>
            </a:r>
          </a:p>
          <a:p>
            <a:pPr algn="l" rtl="0"/>
            <a:r>
              <a:rPr lang="en-US" altLang="ar-SA" sz="2800" b="1" dirty="0">
                <a:solidFill>
                  <a:schemeClr val="tx1"/>
                </a:solidFill>
              </a:rPr>
              <a:t>Fair and objective</a:t>
            </a:r>
          </a:p>
          <a:p>
            <a:pPr algn="l" rtl="0"/>
            <a:r>
              <a:rPr lang="en-US" altLang="ar-SA" sz="2800" b="1" dirty="0">
                <a:solidFill>
                  <a:schemeClr val="tx1"/>
                </a:solidFill>
              </a:rPr>
              <a:t>Flexible</a:t>
            </a:r>
          </a:p>
          <a:p>
            <a:pPr marL="0" indent="0" algn="l" rtl="0">
              <a:buNone/>
            </a:pPr>
            <a:endParaRPr lang="en-US" altLang="ar-SA" sz="2800" b="1" dirty="0">
              <a:solidFill>
                <a:schemeClr val="tx1"/>
              </a:solidFill>
            </a:endParaRPr>
          </a:p>
          <a:p>
            <a:pPr algn="l" rtl="0"/>
            <a:endParaRPr lang="en-US" altLang="ar-SA" sz="2800" b="1" dirty="0">
              <a:solidFill>
                <a:schemeClr val="tx1"/>
              </a:solidFill>
            </a:endParaRPr>
          </a:p>
          <a:p>
            <a:pPr algn="l" rtl="0">
              <a:buNone/>
            </a:pPr>
            <a:endParaRPr lang="en-US" altLang="ar-SA" sz="2800" b="1" dirty="0">
              <a:solidFill>
                <a:schemeClr val="tx1"/>
              </a:solidFill>
            </a:endParaRPr>
          </a:p>
          <a:p>
            <a:pPr algn="l" rtl="0"/>
            <a:endParaRPr lang="ar-SA" sz="2800" b="1" dirty="0">
              <a:solidFill>
                <a:schemeClr val="tx1"/>
              </a:solidFill>
            </a:endParaRP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29</a:t>
            </a:fld>
            <a:endParaRPr lang="en-US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solidFill>
            <a:schemeClr val="bg2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b="1" dirty="0">
                <a:solidFill>
                  <a:schemeClr val="tx1"/>
                </a:solidFill>
              </a:rPr>
              <a:t>Effective Controls</a:t>
            </a:r>
            <a:endParaRPr lang="ar-SA" b="1" dirty="0">
              <a:solidFill>
                <a:schemeClr val="tx1"/>
              </a:solidFill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77000" y="4532160"/>
            <a:ext cx="2552700" cy="179070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7B1083B8-7F24-C9AF-FA88-CAB8BE99D40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48800" y="4573571"/>
            <a:ext cx="2567181" cy="2270574"/>
          </a:xfrm>
          <a:prstGeom prst="rect">
            <a:avLst/>
          </a:prstGeom>
        </p:spPr>
      </p:pic>
      <p:pic>
        <p:nvPicPr>
          <p:cNvPr id="9" name="Graphic 46">
            <a:extLst>
              <a:ext uri="{FF2B5EF4-FFF2-40B4-BE49-F238E27FC236}">
                <a16:creationId xmlns:a16="http://schemas.microsoft.com/office/drawing/2014/main" id="{D4AF3B79-7C62-249A-6AAB-EA6585FAC59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xmlns="" r:embed="rId6"/>
              </a:ext>
            </a:extLst>
          </a:blip>
          <a:stretch>
            <a:fillRect/>
          </a:stretch>
        </p:blipFill>
        <p:spPr>
          <a:xfrm>
            <a:off x="9434945" y="1729574"/>
            <a:ext cx="2457656" cy="6708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09337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30</a:t>
            </a:fld>
            <a:endParaRPr lang="en-US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ar-SA"/>
          </a:p>
        </p:txBody>
      </p:sp>
      <p:pic>
        <p:nvPicPr>
          <p:cNvPr id="5" name="Picture 2" descr="C:\Users\Jenn\AppData\Local\Microsoft\Windows\Temporary Internet Files\Content.IE5\RWX02526\ID-10097363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800" y="533400"/>
            <a:ext cx="11658600" cy="6324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26806568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05000" y="2286000"/>
            <a:ext cx="8229600" cy="1252728"/>
          </a:xfrm>
          <a:solidFill>
            <a:schemeClr val="bg2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b="1" dirty="0">
                <a:solidFill>
                  <a:schemeClr val="tx1"/>
                </a:solidFill>
              </a:rPr>
              <a:t>THANKS</a:t>
            </a:r>
            <a:endParaRPr lang="ar-SA" b="1" dirty="0">
              <a:solidFill>
                <a:schemeClr val="tx1"/>
              </a:solidFill>
            </a:endParaRP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31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1736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Waveform">
  <a:themeElements>
    <a:clrScheme name="Waveform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Waveform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aveform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Waveform">
    <a:dk1>
      <a:sysClr val="windowText" lastClr="000000"/>
    </a:dk1>
    <a:lt1>
      <a:sysClr val="window" lastClr="FFFFFF"/>
    </a:lt1>
    <a:dk2>
      <a:srgbClr val="073E87"/>
    </a:dk2>
    <a:lt2>
      <a:srgbClr val="C6E7FC"/>
    </a:lt2>
    <a:accent1>
      <a:srgbClr val="31B6FD"/>
    </a:accent1>
    <a:accent2>
      <a:srgbClr val="4584D3"/>
    </a:accent2>
    <a:accent3>
      <a:srgbClr val="5BD078"/>
    </a:accent3>
    <a:accent4>
      <a:srgbClr val="A5D028"/>
    </a:accent4>
    <a:accent5>
      <a:srgbClr val="F5C040"/>
    </a:accent5>
    <a:accent6>
      <a:srgbClr val="05E0DB"/>
    </a:accent6>
    <a:hlink>
      <a:srgbClr val="0080FF"/>
    </a:hlink>
    <a:folHlink>
      <a:srgbClr val="5EAEFF"/>
    </a:folHlink>
  </a:clrScheme>
</a:themeOverride>
</file>

<file path=ppt/theme/themeOverride2.xml><?xml version="1.0" encoding="utf-8"?>
<a:themeOverride xmlns:a="http://schemas.openxmlformats.org/drawingml/2006/main">
  <a:clrScheme name="Waveform">
    <a:dk1>
      <a:sysClr val="windowText" lastClr="000000"/>
    </a:dk1>
    <a:lt1>
      <a:sysClr val="window" lastClr="FFFFFF"/>
    </a:lt1>
    <a:dk2>
      <a:srgbClr val="073E87"/>
    </a:dk2>
    <a:lt2>
      <a:srgbClr val="C6E7FC"/>
    </a:lt2>
    <a:accent1>
      <a:srgbClr val="31B6FD"/>
    </a:accent1>
    <a:accent2>
      <a:srgbClr val="4584D3"/>
    </a:accent2>
    <a:accent3>
      <a:srgbClr val="5BD078"/>
    </a:accent3>
    <a:accent4>
      <a:srgbClr val="A5D028"/>
    </a:accent4>
    <a:accent5>
      <a:srgbClr val="F5C040"/>
    </a:accent5>
    <a:accent6>
      <a:srgbClr val="05E0DB"/>
    </a:accent6>
    <a:hlink>
      <a:srgbClr val="0080FF"/>
    </a:hlink>
    <a:folHlink>
      <a:srgbClr val="5EAEFF"/>
    </a:folHlink>
  </a:clrScheme>
</a:themeOverride>
</file>

<file path=ppt/theme/themeOverride3.xml><?xml version="1.0" encoding="utf-8"?>
<a:themeOverride xmlns:a="http://schemas.openxmlformats.org/drawingml/2006/main">
  <a:clrScheme name="Waveform">
    <a:dk1>
      <a:sysClr val="windowText" lastClr="000000"/>
    </a:dk1>
    <a:lt1>
      <a:sysClr val="window" lastClr="FFFFFF"/>
    </a:lt1>
    <a:dk2>
      <a:srgbClr val="073E87"/>
    </a:dk2>
    <a:lt2>
      <a:srgbClr val="C6E7FC"/>
    </a:lt2>
    <a:accent1>
      <a:srgbClr val="31B6FD"/>
    </a:accent1>
    <a:accent2>
      <a:srgbClr val="4584D3"/>
    </a:accent2>
    <a:accent3>
      <a:srgbClr val="5BD078"/>
    </a:accent3>
    <a:accent4>
      <a:srgbClr val="A5D028"/>
    </a:accent4>
    <a:accent5>
      <a:srgbClr val="F5C040"/>
    </a:accent5>
    <a:accent6>
      <a:srgbClr val="05E0DB"/>
    </a:accent6>
    <a:hlink>
      <a:srgbClr val="0080FF"/>
    </a:hlink>
    <a:folHlink>
      <a:srgbClr val="5EAEFF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593</TotalTime>
  <Words>1095</Words>
  <Application>Microsoft Office PowerPoint</Application>
  <PresentationFormat>Widescreen</PresentationFormat>
  <Paragraphs>218</Paragraphs>
  <Slides>31</Slides>
  <Notes>2</Notes>
  <HiddenSlides>0</HiddenSlides>
  <MMClips>0</MMClips>
  <ScaleCrop>false</ScaleCrop>
  <HeadingPairs>
    <vt:vector size="8" baseType="variant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size="43" baseType="lpstr">
      <vt:lpstr>ＭＳ Ｐゴシック</vt:lpstr>
      <vt:lpstr>Aharoni</vt:lpstr>
      <vt:lpstr>Arial</vt:lpstr>
      <vt:lpstr>Calibri</vt:lpstr>
      <vt:lpstr>Candara</vt:lpstr>
      <vt:lpstr>Geneva</vt:lpstr>
      <vt:lpstr>Monotype Sorts</vt:lpstr>
      <vt:lpstr>Symbol</vt:lpstr>
      <vt:lpstr>Times New Roman</vt:lpstr>
      <vt:lpstr>Wingdings</vt:lpstr>
      <vt:lpstr>Waveform</vt:lpstr>
      <vt:lpstr>Photo Editor Photo</vt:lpstr>
      <vt:lpstr>PowerPoint Presentation</vt:lpstr>
      <vt:lpstr>planning</vt:lpstr>
      <vt:lpstr>Learning Outcomes</vt:lpstr>
      <vt:lpstr>Before You Plan</vt:lpstr>
      <vt:lpstr>Why Should We Plan?</vt:lpstr>
      <vt:lpstr>Why Plan?</vt:lpstr>
      <vt:lpstr>Factors in Planning</vt:lpstr>
      <vt:lpstr>Types of Plans</vt:lpstr>
      <vt:lpstr>managers plan </vt:lpstr>
      <vt:lpstr>managers plan</vt:lpstr>
      <vt:lpstr>The roles of planning and controlling in the management process.</vt:lpstr>
      <vt:lpstr>managers plan</vt:lpstr>
      <vt:lpstr> What types of plans do managers use?</vt:lpstr>
      <vt:lpstr>PowerPoint Presentation</vt:lpstr>
      <vt:lpstr> What types of plans do managers use?</vt:lpstr>
      <vt:lpstr> What types of plans do managers use?</vt:lpstr>
      <vt:lpstr> What types of plans do managers use?</vt:lpstr>
      <vt:lpstr>PowerPoint Presentation</vt:lpstr>
      <vt:lpstr> useful planning tools and techniques?</vt:lpstr>
      <vt:lpstr> useful planning tools and techniques?</vt:lpstr>
      <vt:lpstr> useful planning tools and techniques?</vt:lpstr>
      <vt:lpstr> useful planning tools and techniques?</vt:lpstr>
      <vt:lpstr> useful planning tools and techniques?</vt:lpstr>
      <vt:lpstr>STRATEGIC PLANNING</vt:lpstr>
      <vt:lpstr>control process</vt:lpstr>
      <vt:lpstr>control process</vt:lpstr>
      <vt:lpstr> Four steps in the control process</vt:lpstr>
      <vt:lpstr>The role of feed forward, concurrent, and feedback controls in organizations</vt:lpstr>
      <vt:lpstr>Effective Controls</vt:lpstr>
      <vt:lpstr>PowerPoint Presentation</vt:lpstr>
      <vt:lpstr>THANKS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Planning and Time Management  </dc:title>
  <dc:creator>user</dc:creator>
  <cp:lastModifiedBy>ABUBAKR</cp:lastModifiedBy>
  <cp:revision>100</cp:revision>
  <dcterms:created xsi:type="dcterms:W3CDTF">2006-08-16T00:00:00Z</dcterms:created>
  <dcterms:modified xsi:type="dcterms:W3CDTF">2023-07-01T12:08:42Z</dcterms:modified>
</cp:coreProperties>
</file>