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entation.xml" ContentType="application/vnd.openxmlformats-officedocument.presentationml.presentation.main+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14.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5.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480" r:id="rId2"/>
    <p:sldId id="303" r:id="rId3"/>
    <p:sldId id="486" r:id="rId4"/>
    <p:sldId id="1135" r:id="rId5"/>
    <p:sldId id="1166" r:id="rId6"/>
    <p:sldId id="1170" r:id="rId7"/>
    <p:sldId id="1171" r:id="rId8"/>
    <p:sldId id="1172" r:id="rId9"/>
    <p:sldId id="1173" r:id="rId10"/>
    <p:sldId id="1174" r:id="rId11"/>
    <p:sldId id="1175" r:id="rId12"/>
    <p:sldId id="1176" r:id="rId13"/>
    <p:sldId id="1177" r:id="rId14"/>
    <p:sldId id="1179" r:id="rId15"/>
    <p:sldId id="1180" r:id="rId16"/>
    <p:sldId id="1181" r:id="rId17"/>
    <p:sldId id="1185" r:id="rId18"/>
    <p:sldId id="1186" r:id="rId19"/>
    <p:sldId id="1194" r:id="rId20"/>
    <p:sldId id="1195" r:id="rId21"/>
    <p:sldId id="1205" r:id="rId22"/>
    <p:sldId id="1207" r:id="rId23"/>
    <p:sldId id="1208" r:id="rId24"/>
    <p:sldId id="1212" r:id="rId25"/>
    <p:sldId id="1213" r:id="rId26"/>
    <p:sldId id="1217" r:id="rId27"/>
    <p:sldId id="1218" r:id="rId28"/>
    <p:sldId id="1220" r:id="rId29"/>
    <p:sldId id="1238" r:id="rId30"/>
    <p:sldId id="1224" r:id="rId31"/>
    <p:sldId id="1227" r:id="rId32"/>
    <p:sldId id="1228" r:id="rId33"/>
    <p:sldId id="1229" r:id="rId34"/>
    <p:sldId id="1232" r:id="rId35"/>
    <p:sldId id="1234" r:id="rId36"/>
    <p:sldId id="1235" r:id="rId37"/>
    <p:sldId id="1236" r:id="rId38"/>
    <p:sldId id="332"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6"/>
            <p14:sldId id="1135"/>
            <p14:sldId id="1166"/>
            <p14:sldId id="1170"/>
            <p14:sldId id="1171"/>
            <p14:sldId id="1172"/>
            <p14:sldId id="1173"/>
            <p14:sldId id="1174"/>
            <p14:sldId id="1175"/>
            <p14:sldId id="1176"/>
            <p14:sldId id="1177"/>
            <p14:sldId id="1179"/>
            <p14:sldId id="1180"/>
            <p14:sldId id="1181"/>
            <p14:sldId id="1185"/>
            <p14:sldId id="1186"/>
            <p14:sldId id="1194"/>
            <p14:sldId id="1195"/>
            <p14:sldId id="1205"/>
            <p14:sldId id="1207"/>
            <p14:sldId id="1208"/>
            <p14:sldId id="1212"/>
            <p14:sldId id="1213"/>
            <p14:sldId id="1217"/>
            <p14:sldId id="1218"/>
            <p14:sldId id="1220"/>
            <p14:sldId id="1238"/>
            <p14:sldId id="1224"/>
            <p14:sldId id="1227"/>
            <p14:sldId id="1228"/>
            <p14:sldId id="1229"/>
            <p14:sldId id="1232"/>
            <p14:sldId id="1234"/>
            <p14:sldId id="1235"/>
            <p14:sldId id="1236"/>
            <p14:sldId id="3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4731" autoAdjust="0"/>
  </p:normalViewPr>
  <p:slideViewPr>
    <p:cSldViewPr snapToGrid="0">
      <p:cViewPr varScale="1">
        <p:scale>
          <a:sx n="74" d="100"/>
          <a:sy n="74" d="100"/>
        </p:scale>
        <p:origin x="797" y="41"/>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0762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1774" rtl="0" eaLnBrk="1" fontAlgn="auto" latinLnBrk="0" hangingPunct="1">
              <a:lnSpc>
                <a:spcPct val="100000"/>
              </a:lnSpc>
              <a:spcBef>
                <a:spcPts val="0"/>
              </a:spcBef>
              <a:spcAft>
                <a:spcPts val="0"/>
              </a:spcAft>
              <a:buClrTx/>
              <a:buSzTx/>
              <a:buFontTx/>
              <a:buNone/>
              <a:tabLst/>
              <a:defRPr/>
            </a:pPr>
            <a:r>
              <a:rPr lang="en-US" b="0" dirty="0"/>
              <a:t>Slide 2 is list of textbook LO numbers and statements</a:t>
            </a:r>
          </a:p>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31774" rtl="0" eaLnBrk="1" fontAlgn="auto" latinLnBrk="0" hangingPunct="1">
              <a:lnSpc>
                <a:spcPct val="100000"/>
              </a:lnSpc>
              <a:spcBef>
                <a:spcPts val="0"/>
              </a:spcBef>
              <a:spcAft>
                <a:spcPts val="0"/>
              </a:spcAft>
              <a:buClrTx/>
              <a:buSzTx/>
              <a:buFontTx/>
              <a:buNone/>
              <a:tabLst/>
              <a:defRPr/>
            </a:pPr>
            <a:r>
              <a:rPr lang="en-US" b="0" dirty="0"/>
              <a:t>Slide 2 is list of textbook LO numbers and statements</a:t>
            </a:r>
          </a:p>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631187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dirty="0"/>
              <a:t>Click to edit Master title style</a:t>
            </a:r>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8/15/2024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474008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8382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596900" y="3048000"/>
            <a:ext cx="109728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8/15/2024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
        <p:nvSpPr>
          <p:cNvPr id="5" name="Content Placeholder 4"/>
          <p:cNvSpPr>
            <a:spLocks noGrp="1"/>
          </p:cNvSpPr>
          <p:nvPr>
            <p:ph sz="quarter" idx="14"/>
          </p:nvPr>
        </p:nvSpPr>
        <p:spPr>
          <a:xfrm>
            <a:off x="609600" y="4495800"/>
            <a:ext cx="10871200" cy="6858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3442618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36C5F946-D662-4E14-60A4-A6670A95BED3}"/>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solidFill>
                  <a:schemeClr val="tx1"/>
                </a:solidFill>
              </a:rPr>
              <a:t>www.midocean.km</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33090"/>
            <a:ext cx="2305141" cy="996429"/>
          </a:xfrm>
          <a:prstGeom prst="rect">
            <a:avLst/>
          </a:prstGeom>
        </p:spPr>
      </p:pic>
      <p:sp>
        <p:nvSpPr>
          <p:cNvPr id="9" name="Rectangle 8">
            <a:extLst>
              <a:ext uri="{FF2B5EF4-FFF2-40B4-BE49-F238E27FC236}">
                <a16:creationId xmlns:a16="http://schemas.microsoft.com/office/drawing/2014/main" id="{56B38014-5BF5-2794-D666-1054BFF550C1}"/>
              </a:ext>
            </a:extLst>
          </p:cNvPr>
          <p:cNvSpPr/>
          <p:nvPr userDrawn="1"/>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15475" y="435025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646789" y="1136466"/>
            <a:ext cx="4886463" cy="2800767"/>
          </a:xfrm>
          <a:prstGeom prst="rect">
            <a:avLst/>
          </a:prstGeom>
          <a:noFill/>
        </p:spPr>
        <p:txBody>
          <a:bodyPr wrap="square" rtlCol="0">
            <a:spAutoFit/>
          </a:bodyPr>
          <a:lstStyle/>
          <a:p>
            <a:r>
              <a:rPr lang="en-US" altLang="en-US" sz="4400" b="1" dirty="0">
                <a:solidFill>
                  <a:srgbClr val="00B0F0"/>
                </a:solidFill>
                <a:latin typeface="Times New Roman" panose="02020603050405020304" pitchFamily="18" charset="0"/>
                <a:cs typeface="Times New Roman" panose="02020603050405020304" pitchFamily="18" charset="0"/>
              </a:rPr>
              <a:t>Text Mining, Sentiment Analysis, and Social Analytics</a:t>
            </a: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123233"/>
    </mc:Choice>
    <mc:Fallback xmlns="">
      <p:transition spd="slow" advTm="12323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38059" y="2115217"/>
            <a:ext cx="4742766" cy="1938992"/>
          </a:xfrm>
          <a:prstGeom prst="rect">
            <a:avLst/>
          </a:prstGeom>
          <a:noFill/>
        </p:spPr>
        <p:txBody>
          <a:bodyPr wrap="square" rtlCol="0">
            <a:spAutoFit/>
          </a:bodyPr>
          <a:lstStyle/>
          <a:p>
            <a:r>
              <a:rPr lang="en-US" altLang="en-US" sz="4000" b="1" dirty="0">
                <a:solidFill>
                  <a:srgbClr val="00B0F0"/>
                </a:solidFill>
                <a:latin typeface="Times New Roman" panose="02020603050405020304" pitchFamily="18" charset="0"/>
                <a:cs typeface="Times New Roman" panose="02020603050405020304" pitchFamily="18" charset="0"/>
              </a:rPr>
              <a:t>Text Mining, Sentiment Analysis, and Social Analytics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mc:AlternateContent xmlns:mc="http://schemas.openxmlformats.org/markup-compatibility/2006" xmlns:p14="http://schemas.microsoft.com/office/powerpoint/2010/main">
    <mc:Choice Requires="p14">
      <p:transition spd="slow" p14:dur="2000" advTm="4379"/>
    </mc:Choice>
    <mc:Fallback xmlns="">
      <p:transition spd="slow" advTm="437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3</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088444"/>
          </a:xfrm>
          <a:prstGeom prst="rect">
            <a:avLst/>
          </a:prstGeom>
          <a:solidFill>
            <a:schemeClr val="accent2">
              <a:lumMod val="20000"/>
              <a:lumOff val="80000"/>
            </a:schemeClr>
          </a:solidFill>
        </p:spPr>
        <p:txBody>
          <a:bodyPr wrap="square">
            <a:spAutoFit/>
          </a:bodyPr>
          <a:lstStyle/>
          <a:p>
            <a:pPr>
              <a:lnSpc>
                <a:spcPct val="150000"/>
              </a:lnSpc>
            </a:pPr>
            <a:r>
              <a:rPr lang="en-US" sz="3600" b="1" dirty="0">
                <a:solidFill>
                  <a:srgbClr val="C00000"/>
                </a:solidFill>
              </a:rPr>
              <a:t>What is a decision model?</a:t>
            </a:r>
          </a:p>
          <a:p>
            <a:pPr>
              <a:lnSpc>
                <a:spcPct val="150000"/>
              </a:lnSpc>
            </a:pPr>
            <a:r>
              <a:rPr lang="en-US" sz="4000" b="1" dirty="0"/>
              <a:t>Answer:</a:t>
            </a:r>
          </a:p>
          <a:p>
            <a:pPr marL="457200" indent="-457200">
              <a:lnSpc>
                <a:spcPct val="150000"/>
              </a:lnSpc>
              <a:spcBef>
                <a:spcPts val="600"/>
              </a:spcBef>
              <a:spcAft>
                <a:spcPts val="600"/>
              </a:spcAft>
              <a:buFont typeface="Arial" panose="020B0604020202020204" pitchFamily="34" charset="0"/>
              <a:buChar char="•"/>
            </a:pPr>
            <a:r>
              <a:rPr lang="en-US" sz="2800" dirty="0"/>
              <a:t>A decision model is an abstraction or representation of a real system, idea, or object used to understand, analyze, or facilitate making a decision. It includes data, uncontrollable variables, and decision variables, and can be represented as pictures, spreadsheets, or mathematical relationships.</a:t>
            </a:r>
          </a:p>
        </p:txBody>
      </p:sp>
    </p:spTree>
    <p:extLst>
      <p:ext uri="{BB962C8B-B14F-4D97-AF65-F5344CB8AC3E}">
        <p14:creationId xmlns:p14="http://schemas.microsoft.com/office/powerpoint/2010/main" val="3521392521"/>
      </p:ext>
    </p:extLst>
  </p:cSld>
  <p:clrMapOvr>
    <a:masterClrMapping/>
  </p:clrMapOvr>
  <mc:AlternateContent xmlns:mc="http://schemas.openxmlformats.org/markup-compatibility/2006" xmlns:p14="http://schemas.microsoft.com/office/powerpoint/2010/main">
    <mc:Choice Requires="p14">
      <p:transition spd="slow" p14:dur="2000" advTm="35845"/>
    </mc:Choice>
    <mc:Fallback xmlns="">
      <p:transition spd="slow" advTm="358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0520" y="822197"/>
            <a:ext cx="8153400" cy="701731"/>
          </a:xfrm>
        </p:spPr>
        <p:txBody>
          <a:bodyPr wrap="square">
            <a:spAutoFit/>
          </a:bodyPr>
          <a:lstStyle/>
          <a:p>
            <a:r>
              <a:rPr lang="en-IN" altLang="en-US" dirty="0"/>
              <a:t>Learning Objectives </a:t>
            </a:r>
            <a:r>
              <a:rPr lang="en-IN" altLang="en-US" sz="2800" dirty="0"/>
              <a:t>(1 of 2)</a:t>
            </a:r>
            <a:endParaRPr lang="en-US" dirty="0"/>
          </a:p>
        </p:txBody>
      </p:sp>
      <p:sp>
        <p:nvSpPr>
          <p:cNvPr id="3" name="Content Placeholder 2"/>
          <p:cNvSpPr>
            <a:spLocks noGrp="1"/>
          </p:cNvSpPr>
          <p:nvPr>
            <p:ph idx="1"/>
          </p:nvPr>
        </p:nvSpPr>
        <p:spPr>
          <a:xfrm>
            <a:off x="1680520" y="1812011"/>
            <a:ext cx="8153400" cy="3929281"/>
          </a:xfrm>
        </p:spPr>
        <p:txBody>
          <a:bodyPr wrap="square">
            <a:spAutoFit/>
          </a:bodyPr>
          <a:lstStyle/>
          <a:p>
            <a:pPr marL="0" indent="0">
              <a:buClr>
                <a:schemeClr val="bg1"/>
              </a:buClr>
              <a:buNone/>
              <a:tabLst>
                <a:tab pos="714375" algn="l"/>
              </a:tabLst>
            </a:pPr>
            <a:r>
              <a:rPr lang="en-US" sz="2400" b="1" dirty="0">
                <a:solidFill>
                  <a:srgbClr val="007FA3"/>
                </a:solidFill>
              </a:rPr>
              <a:t>7.1</a:t>
            </a:r>
            <a:r>
              <a:rPr lang="en-US" sz="2400" dirty="0"/>
              <a:t> 	Describe text mining and understand the need for text 	mining</a:t>
            </a:r>
          </a:p>
          <a:p>
            <a:pPr marL="119063" indent="-119063">
              <a:buClr>
                <a:schemeClr val="bg1"/>
              </a:buClr>
              <a:buNone/>
              <a:tabLst>
                <a:tab pos="714375" algn="l"/>
              </a:tabLst>
            </a:pPr>
            <a:r>
              <a:rPr lang="en-US" sz="2400" b="1" dirty="0">
                <a:solidFill>
                  <a:srgbClr val="007FA3"/>
                </a:solidFill>
              </a:rPr>
              <a:t>7.2</a:t>
            </a:r>
            <a:r>
              <a:rPr lang="en-US" sz="2400" b="1" dirty="0">
                <a:solidFill>
                  <a:schemeClr val="accent1"/>
                </a:solidFill>
              </a:rPr>
              <a:t> 	</a:t>
            </a:r>
            <a:r>
              <a:rPr lang="en-US" sz="2400" dirty="0"/>
              <a:t>Differentiate among text analytics, text mining and data 	mining</a:t>
            </a:r>
          </a:p>
          <a:p>
            <a:pPr marL="119063" indent="-119063">
              <a:buClr>
                <a:schemeClr val="bg1"/>
              </a:buClr>
              <a:buNone/>
              <a:tabLst>
                <a:tab pos="714375" algn="l"/>
              </a:tabLst>
            </a:pPr>
            <a:r>
              <a:rPr lang="en-US" sz="2400" b="1" dirty="0">
                <a:solidFill>
                  <a:srgbClr val="007FA3"/>
                </a:solidFill>
              </a:rPr>
              <a:t>7.3</a:t>
            </a:r>
            <a:r>
              <a:rPr lang="en-US" sz="2400" dirty="0"/>
              <a:t> 	Understand the different application areas for text 	mining</a:t>
            </a:r>
          </a:p>
          <a:p>
            <a:pPr marL="0" indent="0">
              <a:buClr>
                <a:schemeClr val="lt1"/>
              </a:buClr>
              <a:buSzPct val="25000"/>
              <a:buNone/>
              <a:tabLst>
                <a:tab pos="714375" algn="l"/>
              </a:tabLst>
            </a:pPr>
            <a:r>
              <a:rPr lang="en-US" sz="2400" b="1" dirty="0">
                <a:solidFill>
                  <a:srgbClr val="007FA3"/>
                </a:solidFill>
              </a:rPr>
              <a:t>7.4</a:t>
            </a:r>
            <a:r>
              <a:rPr lang="en-US" sz="2400" b="1" dirty="0">
                <a:solidFill>
                  <a:schemeClr val="accent1"/>
                </a:solidFill>
              </a:rPr>
              <a:t> 	</a:t>
            </a:r>
            <a:r>
              <a:rPr lang="en-US" sz="2400" dirty="0"/>
              <a:t>Know the process of carrying out a text mining project</a:t>
            </a:r>
          </a:p>
          <a:p>
            <a:pPr marL="0" indent="0">
              <a:buClr>
                <a:schemeClr val="lt1"/>
              </a:buClr>
              <a:buSzPct val="25000"/>
              <a:buNone/>
              <a:tabLst>
                <a:tab pos="714375" algn="l"/>
              </a:tabLst>
            </a:pPr>
            <a:r>
              <a:rPr lang="en-US" sz="2400" b="1" dirty="0">
                <a:solidFill>
                  <a:srgbClr val="007FA3"/>
                </a:solidFill>
              </a:rPr>
              <a:t>7.5</a:t>
            </a:r>
            <a:r>
              <a:rPr lang="en-US" sz="2400" dirty="0"/>
              <a:t> 	Appreciate the different methods to introduce structure 	to text-based data</a:t>
            </a:r>
            <a:br>
              <a:rPr lang="en-US" sz="2400" dirty="0"/>
            </a:br>
            <a:r>
              <a:rPr lang="en-US" sz="2400" b="1" dirty="0">
                <a:solidFill>
                  <a:srgbClr val="007FA3"/>
                </a:solidFill>
              </a:rPr>
              <a:t>7.6</a:t>
            </a:r>
            <a:r>
              <a:rPr lang="en-US" sz="2400" b="1" dirty="0">
                <a:solidFill>
                  <a:schemeClr val="accent1"/>
                </a:solidFill>
              </a:rPr>
              <a:t> 	</a:t>
            </a:r>
            <a:r>
              <a:rPr lang="en-US" sz="2400" dirty="0"/>
              <a:t>Describe sentiment analysis</a:t>
            </a:r>
          </a:p>
        </p:txBody>
      </p:sp>
    </p:spTree>
    <p:extLst>
      <p:ext uri="{BB962C8B-B14F-4D97-AF65-F5344CB8AC3E}">
        <p14:creationId xmlns:p14="http://schemas.microsoft.com/office/powerpoint/2010/main" val="1944379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8859" y="951349"/>
            <a:ext cx="8153400" cy="701731"/>
          </a:xfrm>
        </p:spPr>
        <p:txBody>
          <a:bodyPr wrap="square">
            <a:spAutoFit/>
          </a:bodyPr>
          <a:lstStyle/>
          <a:p>
            <a:r>
              <a:rPr lang="en-US" dirty="0"/>
              <a:t>Learning Objectives </a:t>
            </a:r>
            <a:r>
              <a:rPr lang="en-US" sz="2800" dirty="0"/>
              <a:t>(2 of 2)</a:t>
            </a:r>
            <a:endParaRPr lang="en-US" dirty="0"/>
          </a:p>
        </p:txBody>
      </p:sp>
      <p:sp>
        <p:nvSpPr>
          <p:cNvPr id="3" name="Content Placeholder 2"/>
          <p:cNvSpPr>
            <a:spLocks noGrp="1"/>
          </p:cNvSpPr>
          <p:nvPr>
            <p:ph idx="1"/>
          </p:nvPr>
        </p:nvSpPr>
        <p:spPr>
          <a:xfrm>
            <a:off x="1628859" y="1941162"/>
            <a:ext cx="8153400" cy="3596882"/>
          </a:xfrm>
        </p:spPr>
        <p:txBody>
          <a:bodyPr wrap="square">
            <a:spAutoFit/>
          </a:bodyPr>
          <a:lstStyle/>
          <a:p>
            <a:pPr marL="714375" indent="-714375">
              <a:buClr>
                <a:schemeClr val="bg1"/>
              </a:buClr>
              <a:buNone/>
            </a:pPr>
            <a:r>
              <a:rPr lang="en-US" sz="2400" b="1" dirty="0">
                <a:solidFill>
                  <a:srgbClr val="007FA3"/>
                </a:solidFill>
              </a:rPr>
              <a:t>7.7</a:t>
            </a:r>
            <a:r>
              <a:rPr lang="en-US" sz="2400" dirty="0"/>
              <a:t> 	Develop familiarity with popular applications of sentiment analysis</a:t>
            </a:r>
          </a:p>
          <a:p>
            <a:pPr marL="714375" indent="-714375">
              <a:buClr>
                <a:schemeClr val="bg1"/>
              </a:buClr>
              <a:buNone/>
            </a:pPr>
            <a:r>
              <a:rPr lang="en-US" sz="2400" b="1" dirty="0">
                <a:solidFill>
                  <a:srgbClr val="007FA3"/>
                </a:solidFill>
              </a:rPr>
              <a:t>7.8</a:t>
            </a:r>
            <a:r>
              <a:rPr lang="en-US" sz="2400" dirty="0"/>
              <a:t> 	Learn the common methods for sentiment analysis</a:t>
            </a:r>
          </a:p>
          <a:p>
            <a:pPr marL="714375" indent="-714375">
              <a:buClr>
                <a:schemeClr val="bg1"/>
              </a:buClr>
              <a:buNone/>
            </a:pPr>
            <a:r>
              <a:rPr lang="en-US" sz="2400" b="1" dirty="0">
                <a:solidFill>
                  <a:srgbClr val="007FA3"/>
                </a:solidFill>
              </a:rPr>
              <a:t>7.9</a:t>
            </a:r>
            <a:r>
              <a:rPr lang="en-US" sz="2400" dirty="0"/>
              <a:t> 	Become familiar with speech analytics as it relates to sentiment analysis</a:t>
            </a:r>
          </a:p>
          <a:p>
            <a:pPr marL="714375" indent="-714375">
              <a:buClr>
                <a:schemeClr val="bg1"/>
              </a:buClr>
              <a:buNone/>
            </a:pPr>
            <a:r>
              <a:rPr lang="en-US" sz="2400" b="1" dirty="0">
                <a:solidFill>
                  <a:srgbClr val="007FA3"/>
                </a:solidFill>
              </a:rPr>
              <a:t>7.10</a:t>
            </a:r>
            <a:r>
              <a:rPr lang="en-US" sz="2400" dirty="0"/>
              <a:t> 	Learn three facets of Web analytics—content, structure, and usage mining</a:t>
            </a:r>
          </a:p>
          <a:p>
            <a:pPr marL="714375" indent="-714375">
              <a:buClr>
                <a:schemeClr val="bg1"/>
              </a:buClr>
              <a:buNone/>
            </a:pPr>
            <a:r>
              <a:rPr lang="en-US" sz="2400" b="1" dirty="0">
                <a:solidFill>
                  <a:srgbClr val="007FA3"/>
                </a:solidFill>
              </a:rPr>
              <a:t>7.11</a:t>
            </a:r>
            <a:r>
              <a:rPr lang="en-US" sz="2400" dirty="0"/>
              <a:t> 	Know social analytics including social media and social network analyses</a:t>
            </a:r>
          </a:p>
        </p:txBody>
      </p:sp>
    </p:spTree>
    <p:extLst>
      <p:ext uri="{BB962C8B-B14F-4D97-AF65-F5344CB8AC3E}">
        <p14:creationId xmlns:p14="http://schemas.microsoft.com/office/powerpoint/2010/main" val="11624752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1749" y="1154768"/>
            <a:ext cx="8153400" cy="590931"/>
          </a:xfrm>
        </p:spPr>
        <p:txBody>
          <a:bodyPr wrap="square">
            <a:spAutoFit/>
          </a:bodyPr>
          <a:lstStyle/>
          <a:p>
            <a:r>
              <a:rPr lang="en-US" sz="3600" dirty="0"/>
              <a:t>Text Analytics and Text Mining</a:t>
            </a:r>
            <a:r>
              <a:rPr lang="en-US" sz="2800" dirty="0"/>
              <a:t> (1 of 2)</a:t>
            </a:r>
            <a:endParaRPr lang="en-US" sz="3600" dirty="0"/>
          </a:p>
        </p:txBody>
      </p:sp>
      <p:sp>
        <p:nvSpPr>
          <p:cNvPr id="5" name="Content Placeholder 4"/>
          <p:cNvSpPr>
            <a:spLocks noGrp="1"/>
          </p:cNvSpPr>
          <p:nvPr>
            <p:ph idx="1"/>
          </p:nvPr>
        </p:nvSpPr>
        <p:spPr>
          <a:xfrm>
            <a:off x="1531749" y="2090979"/>
            <a:ext cx="8153400" cy="2471446"/>
          </a:xfrm>
        </p:spPr>
        <p:txBody>
          <a:bodyPr wrap="square">
            <a:spAutoFit/>
          </a:bodyPr>
          <a:lstStyle/>
          <a:p>
            <a:r>
              <a:rPr lang="en-US" sz="2400" dirty="0"/>
              <a:t>Text Analytics versus Text Mining</a:t>
            </a:r>
          </a:p>
          <a:p>
            <a:r>
              <a:rPr lang="en-US" sz="2400" dirty="0"/>
              <a:t>Text Analytics = </a:t>
            </a:r>
          </a:p>
          <a:p>
            <a:pPr lvl="1"/>
            <a:r>
              <a:rPr lang="en-US" sz="2400" dirty="0"/>
              <a:t>Information Retrieval + </a:t>
            </a:r>
          </a:p>
          <a:p>
            <a:pPr lvl="1"/>
            <a:r>
              <a:rPr lang="en-US" sz="2400" dirty="0"/>
              <a:t>Information Extraction + </a:t>
            </a:r>
          </a:p>
          <a:p>
            <a:pPr lvl="1"/>
            <a:r>
              <a:rPr lang="en-US" sz="2400" dirty="0"/>
              <a:t>Data Mining + </a:t>
            </a:r>
          </a:p>
          <a:p>
            <a:pPr lvl="1"/>
            <a:r>
              <a:rPr lang="en-US" sz="2400" dirty="0"/>
              <a:t>Web Mining</a:t>
            </a:r>
          </a:p>
        </p:txBody>
      </p:sp>
      <p:sp>
        <p:nvSpPr>
          <p:cNvPr id="3" name="Content Placeholder 2"/>
          <p:cNvSpPr>
            <a:spLocks noGrp="1"/>
          </p:cNvSpPr>
          <p:nvPr>
            <p:ph idx="13"/>
          </p:nvPr>
        </p:nvSpPr>
        <p:spPr>
          <a:xfrm>
            <a:off x="1531749" y="4881804"/>
            <a:ext cx="8153400" cy="815608"/>
          </a:xfrm>
        </p:spPr>
        <p:txBody>
          <a:bodyPr wrap="square">
            <a:spAutoFit/>
          </a:bodyPr>
          <a:lstStyle/>
          <a:p>
            <a:pPr marL="0" indent="0">
              <a:buNone/>
            </a:pPr>
            <a:r>
              <a:rPr lang="en-US" sz="2400" dirty="0"/>
              <a:t>or simply</a:t>
            </a:r>
          </a:p>
          <a:p>
            <a:pPr lvl="1"/>
            <a:r>
              <a:rPr lang="en-US" sz="2400" b="1" i="1" dirty="0">
                <a:solidFill>
                  <a:srgbClr val="FF0000"/>
                </a:solidFill>
              </a:rPr>
              <a:t>Text Analytics </a:t>
            </a:r>
            <a:r>
              <a:rPr lang="en-US" sz="2400" dirty="0">
                <a:solidFill>
                  <a:srgbClr val="FF0000"/>
                </a:solidFill>
              </a:rPr>
              <a:t>= </a:t>
            </a:r>
            <a:r>
              <a:rPr lang="en-US" sz="2400" i="1" dirty="0">
                <a:solidFill>
                  <a:srgbClr val="FF0000"/>
                </a:solidFill>
              </a:rPr>
              <a:t>Information Retrieval </a:t>
            </a:r>
            <a:r>
              <a:rPr lang="en-US" sz="2400" dirty="0">
                <a:solidFill>
                  <a:srgbClr val="FF0000"/>
                </a:solidFill>
              </a:rPr>
              <a:t>+ </a:t>
            </a:r>
            <a:r>
              <a:rPr lang="en-US" sz="2400" i="1" dirty="0">
                <a:solidFill>
                  <a:srgbClr val="FF0000"/>
                </a:solidFill>
              </a:rPr>
              <a:t>Text Mining</a:t>
            </a:r>
          </a:p>
        </p:txBody>
      </p:sp>
    </p:spTree>
    <p:extLst>
      <p:ext uri="{BB962C8B-B14F-4D97-AF65-F5344CB8AC3E}">
        <p14:creationId xmlns:p14="http://schemas.microsoft.com/office/powerpoint/2010/main" val="1562621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0305" y="631496"/>
            <a:ext cx="8153400" cy="590931"/>
          </a:xfrm>
        </p:spPr>
        <p:txBody>
          <a:bodyPr wrap="square">
            <a:spAutoFit/>
          </a:bodyPr>
          <a:lstStyle/>
          <a:p>
            <a:r>
              <a:rPr lang="en-US" sz="3600" dirty="0"/>
              <a:t>Text Analytics and Text Mining </a:t>
            </a:r>
            <a:r>
              <a:rPr lang="en-US" sz="2800" dirty="0"/>
              <a:t>(2 of 2)</a:t>
            </a:r>
            <a:endParaRPr lang="en-US" sz="3600" dirty="0"/>
          </a:p>
        </p:txBody>
      </p:sp>
      <p:sp>
        <p:nvSpPr>
          <p:cNvPr id="5" name="Content Placeholder 4"/>
          <p:cNvSpPr>
            <a:spLocks noGrp="1"/>
          </p:cNvSpPr>
          <p:nvPr>
            <p:ph idx="13"/>
          </p:nvPr>
        </p:nvSpPr>
        <p:spPr>
          <a:xfrm>
            <a:off x="1020305" y="1567707"/>
            <a:ext cx="8153400" cy="757130"/>
          </a:xfrm>
        </p:spPr>
        <p:txBody>
          <a:bodyPr wrap="square">
            <a:spAutoFit/>
          </a:bodyPr>
          <a:lstStyle/>
          <a:p>
            <a:pPr marL="0" indent="0">
              <a:buNone/>
            </a:pPr>
            <a:r>
              <a:rPr lang="en-US" sz="2400" b="1" dirty="0"/>
              <a:t>Figure 7.2</a:t>
            </a:r>
            <a:r>
              <a:rPr lang="en-US" sz="2400" dirty="0"/>
              <a:t> Text Analytics, Related Application Areas, and Enabling Disciplines.</a:t>
            </a:r>
          </a:p>
        </p:txBody>
      </p:sp>
      <p:pic>
        <p:nvPicPr>
          <p:cNvPr id="3074" name="Picture 2" descr="The diagram is housed in a large oval with the title Text Analytics. &#10;• At the center, a Venn diagram shows the relationship between text mining, information retrieval, natural language processing, web mining and data mining. &#10;• The central circle contains the title Text Mining and the following phrase in quotes: Knowledge Discovery in Textual Data. &#10;• A circle on the upper left of the central circle contains the title Information Retrieval. Part of the circle overlaps with the central circle. Three applications are listed in rectangles partially overlapping the circle. These applications are:&#10;• Document matching&#10;• Link analysis&#10;• Search engines&#10;• A circle on the lower left of the central circle contains the title Natural Language Processing. Part of this circle overlaps the central circle and the Information Retrieval circle. Three applications, listed in rectangles partially overlapping the Natural Language Processing circle, are:&#10;• P O S tagging&#10;• Lemmatization&#10;• Word disambiguation &#10;• A circle on the top right of the central circle contains the title Web Mining. Part of the circle overlaps the central circle. Three applications, listed in rectangles partially overlapping the circle, are:&#10;• Web content mining&#10;• Web structure mining&#10;• Web usage mining&#10;• A circle on the lower right of the central circle contains the title Data Mining. Part of this circle overlaps the central circle and the Web Mining circle. Three applications, listed in rectangles partially overlapping the Data Mining circle, are:&#10;• Classification&#10;• Clustering&#10;• Association&#10;• At the bottom of the oval, a large rectangle with an arrow pointing to the oval lists the following disciplines:&#10;• Statistics&#10;• Machine learning&#10;• Management science&#10;• Artificial intelligence&#10;• Computer science&#10;• Other disciplines&#10;"/>
          <p:cNvPicPr>
            <a:picLocks noChangeAspect="1" noChangeArrowheads="1"/>
          </p:cNvPicPr>
          <p:nvPr/>
        </p:nvPicPr>
        <p:blipFill rotWithShape="1">
          <a:blip r:embed="rId3">
            <a:extLst>
              <a:ext uri="{28A0092B-C50C-407E-A947-70E740481C1C}">
                <a14:useLocalDpi xmlns:a14="http://schemas.microsoft.com/office/drawing/2010/main" val="0"/>
              </a:ext>
            </a:extLst>
          </a:blip>
          <a:srcRect b="3841"/>
          <a:stretch/>
        </p:blipFill>
        <p:spPr bwMode="auto">
          <a:xfrm>
            <a:off x="1948618" y="2523176"/>
            <a:ext cx="6358372" cy="4334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603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4406" y="838829"/>
            <a:ext cx="8153400" cy="590931"/>
          </a:xfrm>
        </p:spPr>
        <p:txBody>
          <a:bodyPr wrap="square">
            <a:spAutoFit/>
          </a:bodyPr>
          <a:lstStyle/>
          <a:p>
            <a:r>
              <a:rPr lang="en-US" sz="3600" dirty="0"/>
              <a:t>Text Mining Concepts </a:t>
            </a:r>
            <a:r>
              <a:rPr lang="en-US" sz="2800" dirty="0"/>
              <a:t>(1 of 2)</a:t>
            </a:r>
            <a:endParaRPr lang="en-US" sz="3600" dirty="0"/>
          </a:p>
        </p:txBody>
      </p:sp>
      <p:sp>
        <p:nvSpPr>
          <p:cNvPr id="5" name="Content Placeholder 4"/>
          <p:cNvSpPr>
            <a:spLocks noGrp="1"/>
          </p:cNvSpPr>
          <p:nvPr>
            <p:ph idx="13"/>
          </p:nvPr>
        </p:nvSpPr>
        <p:spPr>
          <a:xfrm>
            <a:off x="1614406" y="1765516"/>
            <a:ext cx="9668360" cy="3596882"/>
          </a:xfrm>
        </p:spPr>
        <p:txBody>
          <a:bodyPr wrap="square">
            <a:spAutoFit/>
          </a:bodyPr>
          <a:lstStyle/>
          <a:p>
            <a:r>
              <a:rPr lang="en-US" sz="2400" dirty="0"/>
              <a:t>85-90 percent of all corporate data is in some kind of unstructured form (e.g., text) </a:t>
            </a:r>
          </a:p>
          <a:p>
            <a:r>
              <a:rPr lang="en-US" sz="2400" dirty="0"/>
              <a:t>Unstructured corporate data is doubling in size every 18 months</a:t>
            </a:r>
          </a:p>
          <a:p>
            <a:r>
              <a:rPr lang="en-US" sz="2400" dirty="0"/>
              <a:t>Tapping into these information sources is not an option, but a need to stay competitive</a:t>
            </a:r>
          </a:p>
          <a:p>
            <a:r>
              <a:rPr lang="en-US" sz="2400" dirty="0"/>
              <a:t>Answer: text mining</a:t>
            </a:r>
          </a:p>
          <a:p>
            <a:pPr marL="790575" lvl="1" indent="-342900"/>
            <a:r>
              <a:rPr lang="en-US" sz="2400" dirty="0"/>
              <a:t>A semi-automated process of extracting knowledge from unstructured data sources</a:t>
            </a:r>
          </a:p>
          <a:p>
            <a:pPr marL="790575" lvl="1" indent="-342900"/>
            <a:r>
              <a:rPr lang="en-US" sz="2400" dirty="0"/>
              <a:t>a.k.a. text data mining or knowledge discovery in textual databases</a:t>
            </a:r>
          </a:p>
        </p:txBody>
      </p:sp>
    </p:spTree>
    <p:extLst>
      <p:ext uri="{BB962C8B-B14F-4D97-AF65-F5344CB8AC3E}">
        <p14:creationId xmlns:p14="http://schemas.microsoft.com/office/powerpoint/2010/main" val="2872842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9722" y="911154"/>
            <a:ext cx="8153400" cy="590931"/>
          </a:xfrm>
        </p:spPr>
        <p:txBody>
          <a:bodyPr wrap="square">
            <a:spAutoFit/>
          </a:bodyPr>
          <a:lstStyle/>
          <a:p>
            <a:r>
              <a:rPr lang="en-US" sz="3600" dirty="0"/>
              <a:t>Data Mining versus Text Mining</a:t>
            </a:r>
          </a:p>
        </p:txBody>
      </p:sp>
      <p:sp>
        <p:nvSpPr>
          <p:cNvPr id="5" name="Content Placeholder 4"/>
          <p:cNvSpPr>
            <a:spLocks noGrp="1"/>
          </p:cNvSpPr>
          <p:nvPr>
            <p:ph idx="13"/>
          </p:nvPr>
        </p:nvSpPr>
        <p:spPr>
          <a:xfrm>
            <a:off x="1779721" y="1837840"/>
            <a:ext cx="9229241" cy="3661002"/>
          </a:xfrm>
        </p:spPr>
        <p:txBody>
          <a:bodyPr wrap="square">
            <a:spAutoFit/>
          </a:bodyPr>
          <a:lstStyle/>
          <a:p>
            <a:r>
              <a:rPr lang="en-US" sz="2400" dirty="0"/>
              <a:t>Both seek for novel and useful patterns</a:t>
            </a:r>
          </a:p>
          <a:p>
            <a:r>
              <a:rPr lang="en-US" sz="2400" dirty="0"/>
              <a:t>Both are semi-automated processes</a:t>
            </a:r>
          </a:p>
          <a:p>
            <a:r>
              <a:rPr lang="en-US" sz="2400" dirty="0"/>
              <a:t>Difference is the nature of the data: </a:t>
            </a:r>
          </a:p>
          <a:p>
            <a:pPr marL="790575" lvl="1" indent="-342900"/>
            <a:r>
              <a:rPr lang="en-US" sz="2400" dirty="0"/>
              <a:t>Structured versus unstructured data</a:t>
            </a:r>
          </a:p>
          <a:p>
            <a:pPr marL="790575" lvl="1" indent="-342900"/>
            <a:r>
              <a:rPr lang="en-US" sz="2400" dirty="0">
                <a:solidFill>
                  <a:srgbClr val="FF0000"/>
                </a:solidFill>
              </a:rPr>
              <a:t>Structured data: </a:t>
            </a:r>
            <a:r>
              <a:rPr lang="en-US" sz="2400" dirty="0"/>
              <a:t>in databases</a:t>
            </a:r>
          </a:p>
          <a:p>
            <a:pPr marL="790575" lvl="1" indent="-342900"/>
            <a:r>
              <a:rPr lang="en-US" sz="2400" dirty="0">
                <a:solidFill>
                  <a:srgbClr val="FF0000"/>
                </a:solidFill>
              </a:rPr>
              <a:t>Unstructured data:</a:t>
            </a:r>
            <a:r>
              <a:rPr lang="en-US" sz="2400" dirty="0">
                <a:solidFill>
                  <a:schemeClr val="bg2"/>
                </a:solidFill>
              </a:rPr>
              <a:t> </a:t>
            </a:r>
            <a:r>
              <a:rPr lang="en-US" sz="2400" dirty="0"/>
              <a:t>Word documents, </a:t>
            </a:r>
            <a:r>
              <a:rPr lang="en-US" sz="2400" spc="-300" dirty="0"/>
              <a:t>P D </a:t>
            </a:r>
            <a:r>
              <a:rPr lang="en-US" sz="2400" dirty="0"/>
              <a:t>F files, text excerpts, </a:t>
            </a:r>
            <a:r>
              <a:rPr lang="en-US" sz="2400" spc="-300" dirty="0"/>
              <a:t>X M </a:t>
            </a:r>
            <a:r>
              <a:rPr lang="en-US" sz="2400" dirty="0"/>
              <a:t>L files, and so on</a:t>
            </a:r>
          </a:p>
          <a:p>
            <a:r>
              <a:rPr lang="en-US" sz="2400" dirty="0">
                <a:solidFill>
                  <a:srgbClr val="FF0000"/>
                </a:solidFill>
              </a:rPr>
              <a:t>To perform text mining </a:t>
            </a:r>
            <a:r>
              <a:rPr lang="en-US" sz="2400" dirty="0"/>
              <a:t>– first, impose structure to the data, then mine the structured data. </a:t>
            </a:r>
          </a:p>
        </p:txBody>
      </p:sp>
    </p:spTree>
    <p:extLst>
      <p:ext uri="{BB962C8B-B14F-4D97-AF65-F5344CB8AC3E}">
        <p14:creationId xmlns:p14="http://schemas.microsoft.com/office/powerpoint/2010/main" val="2923824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4888" y="936986"/>
            <a:ext cx="8153400" cy="590931"/>
          </a:xfrm>
        </p:spPr>
        <p:txBody>
          <a:bodyPr wrap="square">
            <a:spAutoFit/>
          </a:bodyPr>
          <a:lstStyle/>
          <a:p>
            <a:r>
              <a:rPr lang="en-US" sz="3600" dirty="0"/>
              <a:t>Text Mining Concepts </a:t>
            </a:r>
            <a:r>
              <a:rPr lang="en-US" sz="2800" dirty="0"/>
              <a:t>(2 of 2)</a:t>
            </a:r>
            <a:endParaRPr lang="en-US" sz="3600" dirty="0"/>
          </a:p>
        </p:txBody>
      </p:sp>
      <p:sp>
        <p:nvSpPr>
          <p:cNvPr id="5" name="Content Placeholder 4"/>
          <p:cNvSpPr>
            <a:spLocks noGrp="1"/>
          </p:cNvSpPr>
          <p:nvPr>
            <p:ph idx="13"/>
          </p:nvPr>
        </p:nvSpPr>
        <p:spPr>
          <a:xfrm>
            <a:off x="1784888" y="1863673"/>
            <a:ext cx="8153400" cy="3801041"/>
          </a:xfrm>
        </p:spPr>
        <p:txBody>
          <a:bodyPr wrap="square">
            <a:spAutoFit/>
          </a:bodyPr>
          <a:lstStyle/>
          <a:p>
            <a:r>
              <a:rPr lang="en-US" sz="2400" dirty="0"/>
              <a:t>Benefits of text mining are obvious especially in text-rich data environments</a:t>
            </a:r>
          </a:p>
          <a:p>
            <a:pPr marL="790575" lvl="1" indent="-342900"/>
            <a:r>
              <a:rPr lang="en-US" sz="2400" dirty="0"/>
              <a:t>e.g., law (court orders), academic research (research articles), finance (quarterly reports), medicine (discharge summaries), biology (molecular interactions), technology (patent files), marketing (customer comments), etc.  </a:t>
            </a:r>
          </a:p>
          <a:p>
            <a:r>
              <a:rPr lang="en-US" sz="2400" dirty="0"/>
              <a:t>Electronic communization records (e.g., Email)</a:t>
            </a:r>
          </a:p>
          <a:p>
            <a:pPr marL="790575" lvl="1" indent="-342900"/>
            <a:r>
              <a:rPr lang="en-US" sz="2400" dirty="0"/>
              <a:t>Spam filtering</a:t>
            </a:r>
          </a:p>
          <a:p>
            <a:pPr marL="790575" lvl="1" indent="-342900"/>
            <a:r>
              <a:rPr lang="en-US" sz="2400" dirty="0"/>
              <a:t>Email prioritization and categorization</a:t>
            </a:r>
          </a:p>
          <a:p>
            <a:pPr marL="790575" lvl="1" indent="-342900"/>
            <a:r>
              <a:rPr lang="en-US" sz="2400" dirty="0"/>
              <a:t>Automatic response generation</a:t>
            </a:r>
          </a:p>
        </p:txBody>
      </p:sp>
    </p:spTree>
    <p:extLst>
      <p:ext uri="{BB962C8B-B14F-4D97-AF65-F5344CB8AC3E}">
        <p14:creationId xmlns:p14="http://schemas.microsoft.com/office/powerpoint/2010/main" val="1317946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9390" y="908030"/>
            <a:ext cx="8153400" cy="590931"/>
          </a:xfrm>
        </p:spPr>
        <p:txBody>
          <a:bodyPr wrap="square">
            <a:spAutoFit/>
          </a:bodyPr>
          <a:lstStyle/>
          <a:p>
            <a:r>
              <a:rPr lang="en-US" sz="3600" dirty="0"/>
              <a:t>Text Mining Application Area</a:t>
            </a:r>
          </a:p>
        </p:txBody>
      </p:sp>
      <p:sp>
        <p:nvSpPr>
          <p:cNvPr id="5" name="Content Placeholder 4"/>
          <p:cNvSpPr>
            <a:spLocks noGrp="1"/>
          </p:cNvSpPr>
          <p:nvPr>
            <p:ph idx="13"/>
          </p:nvPr>
        </p:nvSpPr>
        <p:spPr>
          <a:xfrm>
            <a:off x="1769390" y="1834717"/>
            <a:ext cx="8153400" cy="3576364"/>
          </a:xfrm>
        </p:spPr>
        <p:txBody>
          <a:bodyPr wrap="square">
            <a:spAutoFit/>
          </a:bodyPr>
          <a:lstStyle/>
          <a:p>
            <a:r>
              <a:rPr lang="en-US" sz="2800" dirty="0"/>
              <a:t>Information extraction</a:t>
            </a:r>
          </a:p>
          <a:p>
            <a:r>
              <a:rPr lang="en-US" sz="2800" dirty="0"/>
              <a:t>Topic tracking</a:t>
            </a:r>
          </a:p>
          <a:p>
            <a:r>
              <a:rPr lang="en-US" sz="2800" dirty="0"/>
              <a:t>Summarization</a:t>
            </a:r>
          </a:p>
          <a:p>
            <a:r>
              <a:rPr lang="en-US" sz="2800" dirty="0"/>
              <a:t>Categorization</a:t>
            </a:r>
          </a:p>
          <a:p>
            <a:r>
              <a:rPr lang="en-US" sz="2800" dirty="0"/>
              <a:t>Clustering</a:t>
            </a:r>
          </a:p>
          <a:p>
            <a:r>
              <a:rPr lang="en-US" sz="2800" dirty="0"/>
              <a:t>Concept linking</a:t>
            </a:r>
          </a:p>
          <a:p>
            <a:r>
              <a:rPr lang="en-US" sz="2800" dirty="0"/>
              <a:t>Question answering</a:t>
            </a:r>
          </a:p>
        </p:txBody>
      </p:sp>
    </p:spTree>
    <p:extLst>
      <p:ext uri="{BB962C8B-B14F-4D97-AF65-F5344CB8AC3E}">
        <p14:creationId xmlns:p14="http://schemas.microsoft.com/office/powerpoint/2010/main" val="36736191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9058" y="957649"/>
            <a:ext cx="8153400" cy="590931"/>
          </a:xfrm>
        </p:spPr>
        <p:txBody>
          <a:bodyPr wrap="square">
            <a:spAutoFit/>
          </a:bodyPr>
          <a:lstStyle/>
          <a:p>
            <a:r>
              <a:rPr lang="en-US" sz="3600" dirty="0"/>
              <a:t>Text Mining Terminology </a:t>
            </a:r>
            <a:r>
              <a:rPr lang="en-US" sz="2800" dirty="0"/>
              <a:t>(1 of 2)</a:t>
            </a:r>
          </a:p>
        </p:txBody>
      </p:sp>
      <p:sp>
        <p:nvSpPr>
          <p:cNvPr id="5" name="Content Placeholder 4"/>
          <p:cNvSpPr>
            <a:spLocks noGrp="1"/>
          </p:cNvSpPr>
          <p:nvPr>
            <p:ph idx="13"/>
          </p:nvPr>
        </p:nvSpPr>
        <p:spPr>
          <a:xfrm>
            <a:off x="1759058" y="1884335"/>
            <a:ext cx="8153400" cy="3649204"/>
          </a:xfrm>
        </p:spPr>
        <p:txBody>
          <a:bodyPr wrap="square">
            <a:spAutoFit/>
          </a:bodyPr>
          <a:lstStyle/>
          <a:p>
            <a:pPr>
              <a:tabLst>
                <a:tab pos="266700" algn="l"/>
              </a:tabLst>
            </a:pPr>
            <a:r>
              <a:rPr lang="en-US" sz="2400" dirty="0"/>
              <a:t>Unstructured or </a:t>
            </a:r>
            <a:r>
              <a:rPr lang="en-US" sz="2400" dirty="0" err="1"/>
              <a:t>semistructured</a:t>
            </a:r>
            <a:r>
              <a:rPr lang="en-US" sz="2400" dirty="0"/>
              <a:t> data</a:t>
            </a:r>
          </a:p>
          <a:p>
            <a:pPr>
              <a:tabLst>
                <a:tab pos="266700" algn="l"/>
              </a:tabLst>
            </a:pPr>
            <a:r>
              <a:rPr lang="en-US" sz="2400" dirty="0"/>
              <a:t>Corpus (and corpora)</a:t>
            </a:r>
          </a:p>
          <a:p>
            <a:pPr>
              <a:tabLst>
                <a:tab pos="266700" algn="l"/>
              </a:tabLst>
            </a:pPr>
            <a:r>
              <a:rPr lang="en-US" sz="2400" dirty="0"/>
              <a:t>Terms</a:t>
            </a:r>
          </a:p>
          <a:p>
            <a:pPr>
              <a:tabLst>
                <a:tab pos="266700" algn="l"/>
              </a:tabLst>
            </a:pPr>
            <a:r>
              <a:rPr lang="en-US" sz="2400" dirty="0"/>
              <a:t>Concepts</a:t>
            </a:r>
          </a:p>
          <a:p>
            <a:pPr>
              <a:tabLst>
                <a:tab pos="266700" algn="l"/>
              </a:tabLst>
            </a:pPr>
            <a:r>
              <a:rPr lang="en-US" sz="2400" dirty="0"/>
              <a:t>Stemming</a:t>
            </a:r>
          </a:p>
          <a:p>
            <a:pPr>
              <a:tabLst>
                <a:tab pos="266700" algn="l"/>
              </a:tabLst>
            </a:pPr>
            <a:r>
              <a:rPr lang="en-US" sz="2400" dirty="0"/>
              <a:t>Stop words (and include words)</a:t>
            </a:r>
          </a:p>
          <a:p>
            <a:pPr>
              <a:tabLst>
                <a:tab pos="266700" algn="l"/>
              </a:tabLst>
            </a:pPr>
            <a:r>
              <a:rPr lang="en-US" sz="2400" dirty="0"/>
              <a:t>Synonyms (and </a:t>
            </a:r>
            <a:r>
              <a:rPr lang="en-US" sz="2400" dirty="0" err="1"/>
              <a:t>polysemes</a:t>
            </a:r>
            <a:r>
              <a:rPr lang="en-US" sz="2400" dirty="0"/>
              <a:t>)</a:t>
            </a:r>
          </a:p>
          <a:p>
            <a:pPr>
              <a:tabLst>
                <a:tab pos="266700" algn="l"/>
              </a:tabLst>
            </a:pPr>
            <a:r>
              <a:rPr lang="en-US" sz="2400" dirty="0"/>
              <a:t>Tokenizing</a:t>
            </a:r>
          </a:p>
        </p:txBody>
      </p:sp>
    </p:spTree>
    <p:extLst>
      <p:ext uri="{BB962C8B-B14F-4D97-AF65-F5344CB8AC3E}">
        <p14:creationId xmlns:p14="http://schemas.microsoft.com/office/powerpoint/2010/main" val="1074112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403" y="1076470"/>
            <a:ext cx="8153400" cy="590931"/>
          </a:xfrm>
        </p:spPr>
        <p:txBody>
          <a:bodyPr wrap="square">
            <a:spAutoFit/>
          </a:bodyPr>
          <a:lstStyle/>
          <a:p>
            <a:r>
              <a:rPr lang="en-US" sz="3600" dirty="0"/>
              <a:t>Text Mining Terminology </a:t>
            </a:r>
            <a:r>
              <a:rPr lang="en-US" sz="2800" dirty="0"/>
              <a:t>(2 of 2)</a:t>
            </a:r>
          </a:p>
        </p:txBody>
      </p:sp>
      <p:sp>
        <p:nvSpPr>
          <p:cNvPr id="5" name="Content Placeholder 4"/>
          <p:cNvSpPr>
            <a:spLocks noGrp="1"/>
          </p:cNvSpPr>
          <p:nvPr>
            <p:ph idx="13"/>
          </p:nvPr>
        </p:nvSpPr>
        <p:spPr>
          <a:xfrm>
            <a:off x="1645403" y="2003156"/>
            <a:ext cx="8153400" cy="3520964"/>
          </a:xfrm>
        </p:spPr>
        <p:txBody>
          <a:bodyPr wrap="square">
            <a:spAutoFit/>
          </a:bodyPr>
          <a:lstStyle/>
          <a:p>
            <a:r>
              <a:rPr lang="en-US" sz="2400" dirty="0"/>
              <a:t>Term dictionary</a:t>
            </a:r>
          </a:p>
          <a:p>
            <a:r>
              <a:rPr lang="en-US" sz="2400" dirty="0"/>
              <a:t>Word frequency</a:t>
            </a:r>
          </a:p>
          <a:p>
            <a:r>
              <a:rPr lang="en-US" sz="2400" dirty="0"/>
              <a:t>Part-of-speech tagging</a:t>
            </a:r>
          </a:p>
          <a:p>
            <a:r>
              <a:rPr lang="en-US" sz="2400" dirty="0"/>
              <a:t>Morphology</a:t>
            </a:r>
          </a:p>
          <a:p>
            <a:r>
              <a:rPr lang="en-US" sz="2400" dirty="0"/>
              <a:t>Term-by-document matrix</a:t>
            </a:r>
          </a:p>
          <a:p>
            <a:pPr marL="790575" lvl="1" indent="-342900"/>
            <a:r>
              <a:rPr lang="en-US" sz="2400" dirty="0"/>
              <a:t>Occurrence matrix</a:t>
            </a:r>
          </a:p>
          <a:p>
            <a:r>
              <a:rPr lang="en-US" sz="2400" dirty="0"/>
              <a:t>Singular value decomposition</a:t>
            </a:r>
          </a:p>
          <a:p>
            <a:pPr marL="790575" lvl="1" indent="-342900"/>
            <a:r>
              <a:rPr lang="en-US" sz="2400" dirty="0"/>
              <a:t>Latent semantic indexing</a:t>
            </a:r>
          </a:p>
        </p:txBody>
      </p:sp>
    </p:spTree>
    <p:extLst>
      <p:ext uri="{BB962C8B-B14F-4D97-AF65-F5344CB8AC3E}">
        <p14:creationId xmlns:p14="http://schemas.microsoft.com/office/powerpoint/2010/main" val="34126353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1566" y="900438"/>
            <a:ext cx="8153400" cy="590931"/>
          </a:xfrm>
        </p:spPr>
        <p:txBody>
          <a:bodyPr wrap="square">
            <a:spAutoFit/>
          </a:bodyPr>
          <a:lstStyle/>
          <a:p>
            <a:r>
              <a:rPr lang="en-US" sz="3600" dirty="0"/>
              <a:t>Natural Language Processing (</a:t>
            </a:r>
            <a:r>
              <a:rPr lang="en-US" sz="3600" spc="-450" dirty="0"/>
              <a:t>N L </a:t>
            </a:r>
            <a:r>
              <a:rPr lang="en-US" sz="3600" dirty="0"/>
              <a:t>P) </a:t>
            </a:r>
            <a:r>
              <a:rPr lang="en-US" sz="2800" dirty="0"/>
              <a:t>(1 of 4)</a:t>
            </a:r>
          </a:p>
        </p:txBody>
      </p:sp>
      <p:sp>
        <p:nvSpPr>
          <p:cNvPr id="3" name="Content Placeholder 2"/>
          <p:cNvSpPr>
            <a:spLocks noGrp="1"/>
          </p:cNvSpPr>
          <p:nvPr>
            <p:ph idx="13"/>
          </p:nvPr>
        </p:nvSpPr>
        <p:spPr>
          <a:xfrm>
            <a:off x="1681566" y="1840747"/>
            <a:ext cx="8153400" cy="3993401"/>
          </a:xfrm>
          <a:solidFill>
            <a:schemeClr val="accent5">
              <a:lumMod val="60000"/>
              <a:lumOff val="40000"/>
            </a:schemeClr>
          </a:solidFill>
        </p:spPr>
        <p:txBody>
          <a:bodyPr>
            <a:spAutoFit/>
          </a:bodyPr>
          <a:lstStyle/>
          <a:p>
            <a:pPr marL="266700" indent="-266700"/>
            <a:r>
              <a:rPr lang="en-US" sz="2400" dirty="0"/>
              <a:t>Structuring a collection of text</a:t>
            </a:r>
          </a:p>
          <a:p>
            <a:pPr marL="714375" lvl="1" indent="-266700"/>
            <a:r>
              <a:rPr lang="en-US" sz="2400" dirty="0">
                <a:solidFill>
                  <a:schemeClr val="bg2"/>
                </a:solidFill>
              </a:rPr>
              <a:t>Old approach:</a:t>
            </a:r>
            <a:r>
              <a:rPr lang="en-US" sz="2400" dirty="0"/>
              <a:t> bag-of-words</a:t>
            </a:r>
          </a:p>
          <a:p>
            <a:pPr marL="714375" lvl="1" indent="-266700"/>
            <a:r>
              <a:rPr lang="en-US" sz="2400" dirty="0">
                <a:solidFill>
                  <a:schemeClr val="bg2"/>
                </a:solidFill>
              </a:rPr>
              <a:t>New approach:</a:t>
            </a:r>
            <a:r>
              <a:rPr lang="en-US" sz="2400" dirty="0"/>
              <a:t> natural language processing</a:t>
            </a:r>
          </a:p>
          <a:p>
            <a:pPr marL="266700" indent="-266700"/>
            <a:r>
              <a:rPr lang="en-US" sz="2400" spc="-300" dirty="0"/>
              <a:t>N L </a:t>
            </a:r>
            <a:r>
              <a:rPr lang="en-US" sz="2400" dirty="0"/>
              <a:t>P is …</a:t>
            </a:r>
          </a:p>
          <a:p>
            <a:pPr marL="714375" lvl="1" indent="-266700"/>
            <a:r>
              <a:rPr lang="en-US" sz="2400" dirty="0"/>
              <a:t>a very important concept in text mining</a:t>
            </a:r>
          </a:p>
          <a:p>
            <a:pPr marL="714375" lvl="1" indent="-266700"/>
            <a:r>
              <a:rPr lang="en-US" sz="2400" dirty="0"/>
              <a:t>a subfield of artificial intelligence and computational linguistics</a:t>
            </a:r>
          </a:p>
          <a:p>
            <a:pPr marL="714375" lvl="1" indent="-266700"/>
            <a:r>
              <a:rPr lang="en-US" sz="2400" dirty="0"/>
              <a:t>the studies of "understanding" the natural human language</a:t>
            </a:r>
          </a:p>
          <a:p>
            <a:pPr marL="266700" indent="-266700"/>
            <a:r>
              <a:rPr lang="en-US" sz="2400" dirty="0"/>
              <a:t>Syntax- versus semantics-based text mining</a:t>
            </a:r>
          </a:p>
        </p:txBody>
      </p:sp>
    </p:spTree>
    <p:extLst>
      <p:ext uri="{BB962C8B-B14F-4D97-AF65-F5344CB8AC3E}">
        <p14:creationId xmlns:p14="http://schemas.microsoft.com/office/powerpoint/2010/main" val="23090046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3227" y="1154701"/>
            <a:ext cx="8153400" cy="590931"/>
          </a:xfrm>
        </p:spPr>
        <p:txBody>
          <a:bodyPr wrap="square">
            <a:spAutoFit/>
          </a:bodyPr>
          <a:lstStyle/>
          <a:p>
            <a:r>
              <a:rPr lang="en-US" sz="3600" dirty="0"/>
              <a:t>Natural Language Processing (</a:t>
            </a:r>
            <a:r>
              <a:rPr lang="en-US" sz="3600" spc="-450" dirty="0"/>
              <a:t>N L </a:t>
            </a:r>
            <a:r>
              <a:rPr lang="en-US" sz="3600" dirty="0"/>
              <a:t>P) </a:t>
            </a:r>
            <a:r>
              <a:rPr lang="en-US" sz="2800" dirty="0"/>
              <a:t>(2 of 4)</a:t>
            </a:r>
          </a:p>
        </p:txBody>
      </p:sp>
      <p:sp>
        <p:nvSpPr>
          <p:cNvPr id="3" name="Content Placeholder 2"/>
          <p:cNvSpPr>
            <a:spLocks noGrp="1"/>
          </p:cNvSpPr>
          <p:nvPr>
            <p:ph idx="13"/>
          </p:nvPr>
        </p:nvSpPr>
        <p:spPr>
          <a:xfrm>
            <a:off x="1733227" y="2091198"/>
            <a:ext cx="8153400" cy="3063403"/>
          </a:xfrm>
          <a:solidFill>
            <a:schemeClr val="accent1">
              <a:lumMod val="60000"/>
              <a:lumOff val="40000"/>
            </a:schemeClr>
          </a:solidFill>
        </p:spPr>
        <p:txBody>
          <a:bodyPr>
            <a:spAutoFit/>
          </a:bodyPr>
          <a:lstStyle/>
          <a:p>
            <a:pPr marL="266700" indent="-266700"/>
            <a:r>
              <a:rPr lang="en-US" sz="2800" dirty="0"/>
              <a:t>What is “Understanding” ?</a:t>
            </a:r>
          </a:p>
          <a:p>
            <a:pPr marL="714375" lvl="1" indent="-266700"/>
            <a:r>
              <a:rPr lang="en-US" sz="2800" dirty="0"/>
              <a:t>Human understands, what about computers?</a:t>
            </a:r>
          </a:p>
          <a:p>
            <a:pPr marL="714375" lvl="1" indent="-266700"/>
            <a:r>
              <a:rPr lang="en-US" sz="2800" dirty="0"/>
              <a:t>Natural language is vague, context driven</a:t>
            </a:r>
          </a:p>
          <a:p>
            <a:pPr marL="714375" lvl="1" indent="-266700"/>
            <a:r>
              <a:rPr lang="en-US" sz="2800" dirty="0"/>
              <a:t>True understanding requires extensive knowledge of a topic</a:t>
            </a:r>
          </a:p>
          <a:p>
            <a:pPr marL="714375" lvl="1" indent="-266700"/>
            <a:r>
              <a:rPr lang="en-US" sz="2800" dirty="0">
                <a:solidFill>
                  <a:schemeClr val="bg2"/>
                </a:solidFill>
              </a:rPr>
              <a:t>Can/will computers ever understand natural language the same/accurate way we do</a:t>
            </a:r>
            <a:r>
              <a:rPr lang="en-US" sz="2800" dirty="0"/>
              <a:t>?</a:t>
            </a:r>
          </a:p>
        </p:txBody>
      </p:sp>
    </p:spTree>
    <p:extLst>
      <p:ext uri="{BB962C8B-B14F-4D97-AF65-F5344CB8AC3E}">
        <p14:creationId xmlns:p14="http://schemas.microsoft.com/office/powerpoint/2010/main" val="15997129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4888" y="928024"/>
            <a:ext cx="8153400" cy="590931"/>
          </a:xfrm>
        </p:spPr>
        <p:txBody>
          <a:bodyPr wrap="square">
            <a:spAutoFit/>
          </a:bodyPr>
          <a:lstStyle/>
          <a:p>
            <a:r>
              <a:rPr lang="en-US" sz="3600" dirty="0"/>
              <a:t>Natural Language Processing (</a:t>
            </a:r>
            <a:r>
              <a:rPr lang="en-US" sz="3600" spc="-500" dirty="0"/>
              <a:t>N L </a:t>
            </a:r>
            <a:r>
              <a:rPr lang="en-US" sz="3600" dirty="0"/>
              <a:t>P) </a:t>
            </a:r>
            <a:r>
              <a:rPr lang="en-US" sz="2800" dirty="0"/>
              <a:t>(3 of 4)</a:t>
            </a:r>
          </a:p>
        </p:txBody>
      </p:sp>
      <p:sp>
        <p:nvSpPr>
          <p:cNvPr id="3" name="Content Placeholder 2"/>
          <p:cNvSpPr>
            <a:spLocks noGrp="1"/>
          </p:cNvSpPr>
          <p:nvPr>
            <p:ph idx="13"/>
          </p:nvPr>
        </p:nvSpPr>
        <p:spPr>
          <a:xfrm>
            <a:off x="1784888" y="1851080"/>
            <a:ext cx="8153400" cy="3993401"/>
          </a:xfrm>
        </p:spPr>
        <p:txBody>
          <a:bodyPr>
            <a:spAutoFit/>
          </a:bodyPr>
          <a:lstStyle/>
          <a:p>
            <a:pPr marL="266700" indent="-266700"/>
            <a:r>
              <a:rPr lang="en-US" sz="2400" dirty="0"/>
              <a:t>Challenges in </a:t>
            </a:r>
            <a:r>
              <a:rPr lang="en-US" sz="2400" spc="-300" dirty="0"/>
              <a:t>N L </a:t>
            </a:r>
            <a:r>
              <a:rPr lang="en-US" sz="2400" dirty="0"/>
              <a:t>P</a:t>
            </a:r>
          </a:p>
          <a:p>
            <a:pPr marL="714375" lvl="1" indent="-266700"/>
            <a:r>
              <a:rPr lang="en-US" sz="2400" dirty="0"/>
              <a:t>Part-of-speech tagging	</a:t>
            </a:r>
          </a:p>
          <a:p>
            <a:pPr marL="714375" lvl="1" indent="-266700"/>
            <a:r>
              <a:rPr lang="en-US" sz="2400" dirty="0"/>
              <a:t>Text segmentation</a:t>
            </a:r>
          </a:p>
          <a:p>
            <a:pPr marL="714375" lvl="1" indent="-266700"/>
            <a:r>
              <a:rPr lang="en-US" sz="2400" dirty="0"/>
              <a:t>Word sense disambiguation	</a:t>
            </a:r>
          </a:p>
          <a:p>
            <a:pPr marL="714375" lvl="1" indent="-266700"/>
            <a:r>
              <a:rPr lang="en-US" sz="2400" dirty="0"/>
              <a:t>Syntax ambiguity</a:t>
            </a:r>
          </a:p>
          <a:p>
            <a:pPr marL="714375" lvl="1" indent="-266700"/>
            <a:r>
              <a:rPr lang="en-US" sz="2400" dirty="0"/>
              <a:t>Imperfect or irregular input</a:t>
            </a:r>
          </a:p>
          <a:p>
            <a:pPr marL="714375" lvl="1" indent="-266700"/>
            <a:r>
              <a:rPr lang="en-US" sz="2400" dirty="0"/>
              <a:t>Speech acts</a:t>
            </a:r>
          </a:p>
          <a:p>
            <a:pPr marL="266700" indent="-266700"/>
            <a:r>
              <a:rPr lang="en-US" sz="2400" dirty="0"/>
              <a:t>Dream of </a:t>
            </a:r>
            <a:r>
              <a:rPr lang="en-US" sz="2400" spc="-300" dirty="0"/>
              <a:t>A </a:t>
            </a:r>
            <a:r>
              <a:rPr lang="en-US" sz="2400" dirty="0"/>
              <a:t>I community </a:t>
            </a:r>
          </a:p>
          <a:p>
            <a:pPr marL="714375" lvl="1" indent="-266700"/>
            <a:r>
              <a:rPr lang="en-US" sz="2400" dirty="0"/>
              <a:t>to have algorithms that are capable of automatically reading and obtaining knowledge from text</a:t>
            </a:r>
          </a:p>
        </p:txBody>
      </p:sp>
    </p:spTree>
    <p:extLst>
      <p:ext uri="{BB962C8B-B14F-4D97-AF65-F5344CB8AC3E}">
        <p14:creationId xmlns:p14="http://schemas.microsoft.com/office/powerpoint/2010/main" val="24738354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2047" y="993607"/>
            <a:ext cx="8153400" cy="590931"/>
          </a:xfrm>
        </p:spPr>
        <p:txBody>
          <a:bodyPr wrap="square">
            <a:spAutoFit/>
          </a:bodyPr>
          <a:lstStyle/>
          <a:p>
            <a:r>
              <a:rPr lang="en-US" sz="3600" spc="-450" dirty="0"/>
              <a:t>N L </a:t>
            </a:r>
            <a:r>
              <a:rPr lang="en-US" sz="3600" dirty="0"/>
              <a:t>P Task Categories</a:t>
            </a:r>
          </a:p>
        </p:txBody>
      </p:sp>
      <p:sp>
        <p:nvSpPr>
          <p:cNvPr id="3" name="Content Placeholder 2"/>
          <p:cNvSpPr>
            <a:spLocks noGrp="1"/>
          </p:cNvSpPr>
          <p:nvPr>
            <p:ph idx="13"/>
          </p:nvPr>
        </p:nvSpPr>
        <p:spPr>
          <a:xfrm>
            <a:off x="1852047" y="1707397"/>
            <a:ext cx="8153400" cy="3649204"/>
          </a:xfrm>
        </p:spPr>
        <p:txBody>
          <a:bodyPr>
            <a:spAutoFit/>
          </a:bodyPr>
          <a:lstStyle/>
          <a:p>
            <a:pPr marL="266700" indent="-266700"/>
            <a:r>
              <a:rPr lang="en-US" sz="2400" dirty="0"/>
              <a:t>Question answering</a:t>
            </a:r>
          </a:p>
          <a:p>
            <a:pPr marL="266700" indent="-266700"/>
            <a:r>
              <a:rPr lang="en-US" sz="2400" dirty="0"/>
              <a:t>Automatic summarization</a:t>
            </a:r>
          </a:p>
          <a:p>
            <a:pPr marL="266700" indent="-266700"/>
            <a:r>
              <a:rPr lang="en-US" sz="2400" dirty="0"/>
              <a:t>Natural language generation &amp; understanding</a:t>
            </a:r>
          </a:p>
          <a:p>
            <a:pPr marL="266700" indent="-266700"/>
            <a:r>
              <a:rPr lang="en-US" sz="2400" dirty="0"/>
              <a:t>Machine translation</a:t>
            </a:r>
          </a:p>
          <a:p>
            <a:pPr marL="266700" indent="-266700"/>
            <a:r>
              <a:rPr lang="en-US" sz="2400" dirty="0"/>
              <a:t>Foreign language reading &amp; writing</a:t>
            </a:r>
          </a:p>
          <a:p>
            <a:pPr marL="266700" indent="-266700"/>
            <a:r>
              <a:rPr lang="en-US" sz="2400" dirty="0"/>
              <a:t>Speech recognition</a:t>
            </a:r>
          </a:p>
          <a:p>
            <a:pPr marL="266700" indent="-266700"/>
            <a:r>
              <a:rPr lang="en-US" sz="2400" dirty="0"/>
              <a:t>Text proofing, optical character recognition</a:t>
            </a:r>
          </a:p>
          <a:p>
            <a:pPr marL="266700" indent="-266700"/>
            <a:r>
              <a:rPr lang="en-US" sz="2400" dirty="0"/>
              <a:t>Optical character recognition</a:t>
            </a:r>
            <a:endParaRPr lang="en-US" sz="2200" dirty="0"/>
          </a:p>
        </p:txBody>
      </p:sp>
    </p:spTree>
    <p:extLst>
      <p:ext uri="{BB962C8B-B14F-4D97-AF65-F5344CB8AC3E}">
        <p14:creationId xmlns:p14="http://schemas.microsoft.com/office/powerpoint/2010/main" val="18927208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6217" y="910949"/>
            <a:ext cx="8153400" cy="590931"/>
          </a:xfrm>
        </p:spPr>
        <p:txBody>
          <a:bodyPr wrap="square">
            <a:spAutoFit/>
          </a:bodyPr>
          <a:lstStyle/>
          <a:p>
            <a:r>
              <a:rPr lang="en-US" sz="3600" dirty="0"/>
              <a:t>Text Mining Applications </a:t>
            </a:r>
            <a:r>
              <a:rPr lang="en-US" sz="2800" dirty="0"/>
              <a:t>(1 of 2)</a:t>
            </a:r>
            <a:endParaRPr lang="en-US" sz="3600" dirty="0"/>
          </a:p>
        </p:txBody>
      </p:sp>
      <p:sp>
        <p:nvSpPr>
          <p:cNvPr id="3" name="Content Placeholder 2"/>
          <p:cNvSpPr>
            <a:spLocks noGrp="1"/>
          </p:cNvSpPr>
          <p:nvPr>
            <p:ph idx="13"/>
          </p:nvPr>
        </p:nvSpPr>
        <p:spPr>
          <a:xfrm>
            <a:off x="1826217" y="1624739"/>
            <a:ext cx="8153400" cy="3789242"/>
          </a:xfrm>
        </p:spPr>
        <p:txBody>
          <a:bodyPr>
            <a:spAutoFit/>
          </a:bodyPr>
          <a:lstStyle/>
          <a:p>
            <a:pPr marL="266700" indent="-266700"/>
            <a:r>
              <a:rPr lang="en-US" sz="2400" dirty="0"/>
              <a:t>Marketing applications</a:t>
            </a:r>
          </a:p>
          <a:p>
            <a:pPr marL="714375" lvl="1" indent="-266700"/>
            <a:r>
              <a:rPr lang="en-US" sz="2400" dirty="0"/>
              <a:t>Enables better </a:t>
            </a:r>
            <a:r>
              <a:rPr lang="en-US" sz="2400" spc="-300" dirty="0"/>
              <a:t>C R </a:t>
            </a:r>
            <a:r>
              <a:rPr lang="en-US" sz="2400" dirty="0"/>
              <a:t>M</a:t>
            </a:r>
          </a:p>
          <a:p>
            <a:pPr marL="266700" indent="-266700"/>
            <a:r>
              <a:rPr lang="en-US" sz="2400" dirty="0"/>
              <a:t>Security applications</a:t>
            </a:r>
          </a:p>
          <a:p>
            <a:pPr marL="714375" lvl="1" indent="-266700"/>
            <a:r>
              <a:rPr lang="en-US" sz="2400" spc="-300" dirty="0"/>
              <a:t>E C H E L O </a:t>
            </a:r>
            <a:r>
              <a:rPr lang="en-US" sz="2400" dirty="0"/>
              <a:t>N, </a:t>
            </a:r>
            <a:r>
              <a:rPr lang="en-US" sz="2400" spc="-300" dirty="0"/>
              <a:t>O A S I </a:t>
            </a:r>
            <a:r>
              <a:rPr lang="en-US" sz="2400" dirty="0"/>
              <a:t>S</a:t>
            </a:r>
          </a:p>
          <a:p>
            <a:pPr marL="714375" lvl="1" indent="-266700"/>
            <a:r>
              <a:rPr lang="en-US" sz="2400" dirty="0"/>
              <a:t>Deception detection (…example coming up)</a:t>
            </a:r>
          </a:p>
          <a:p>
            <a:pPr marL="266700" indent="-266700"/>
            <a:r>
              <a:rPr lang="en-US" sz="2400" dirty="0"/>
              <a:t>Medicine and biology</a:t>
            </a:r>
          </a:p>
          <a:p>
            <a:pPr marL="714375" lvl="1" indent="-266700"/>
            <a:r>
              <a:rPr lang="en-US" sz="2400" dirty="0"/>
              <a:t>Literature-based gene identification (…)</a:t>
            </a:r>
          </a:p>
          <a:p>
            <a:pPr marL="266700" indent="-266700"/>
            <a:r>
              <a:rPr lang="en-US" sz="2400" dirty="0"/>
              <a:t>Academic applications</a:t>
            </a:r>
          </a:p>
          <a:p>
            <a:pPr marL="714375" lvl="1" indent="-266700"/>
            <a:r>
              <a:rPr lang="en-US" sz="2400" dirty="0"/>
              <a:t>Research stream analysis</a:t>
            </a:r>
          </a:p>
        </p:txBody>
      </p:sp>
    </p:spTree>
    <p:extLst>
      <p:ext uri="{BB962C8B-B14F-4D97-AF65-F5344CB8AC3E}">
        <p14:creationId xmlns:p14="http://schemas.microsoft.com/office/powerpoint/2010/main" val="36813855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0786" y="667774"/>
            <a:ext cx="8153400" cy="590931"/>
          </a:xfrm>
        </p:spPr>
        <p:txBody>
          <a:bodyPr wrap="square">
            <a:spAutoFit/>
          </a:bodyPr>
          <a:lstStyle/>
          <a:p>
            <a:r>
              <a:rPr lang="en-US" sz="3600" dirty="0"/>
              <a:t>Text Mining Process </a:t>
            </a:r>
            <a:r>
              <a:rPr lang="en-US" sz="2800" dirty="0"/>
              <a:t>(1 of 7)</a:t>
            </a:r>
          </a:p>
        </p:txBody>
      </p:sp>
      <p:sp>
        <p:nvSpPr>
          <p:cNvPr id="3" name="Content Placeholder 2"/>
          <p:cNvSpPr>
            <a:spLocks noGrp="1"/>
          </p:cNvSpPr>
          <p:nvPr>
            <p:ph sz="quarter" idx="14"/>
          </p:nvPr>
        </p:nvSpPr>
        <p:spPr>
          <a:xfrm>
            <a:off x="1190786" y="1601413"/>
            <a:ext cx="8153400" cy="424732"/>
          </a:xfrm>
        </p:spPr>
        <p:txBody>
          <a:bodyPr>
            <a:spAutoFit/>
          </a:bodyPr>
          <a:lstStyle/>
          <a:p>
            <a:r>
              <a:rPr lang="en-US" sz="2400" dirty="0"/>
              <a:t>A Context Diagram for Text Mining Process</a:t>
            </a:r>
            <a:endParaRPr lang="en-IN" sz="2400" dirty="0"/>
          </a:p>
        </p:txBody>
      </p:sp>
      <p:pic>
        <p:nvPicPr>
          <p:cNvPr id="8194" name="Picture 2" descr="• A rectangle at the center has A 0 written at the bottom right corner and contains the following text: Extract knowledge from available data sources. &#10;• Several arrows from the bottom, left, and top lead to this rectangle. The arrows are labeled as follows:&#10;• Unstructured data (text)&#10;• Structured data (databases)&#10;• Software slash hardware limitations&#10;• Privacy issues&#10;• Linguistic limitations&#10;• Tools and techniques&#10;• Domain expertise&#10;• An arrow labeled Context-specific knowledge leads away from the central rectangle.&#10;"/>
          <p:cNvPicPr>
            <a:picLocks noChangeAspect="1" noChangeArrowheads="1"/>
          </p:cNvPicPr>
          <p:nvPr/>
        </p:nvPicPr>
        <p:blipFill rotWithShape="1">
          <a:blip r:embed="rId3">
            <a:extLst>
              <a:ext uri="{28A0092B-C50C-407E-A947-70E740481C1C}">
                <a14:useLocalDpi xmlns:a14="http://schemas.microsoft.com/office/drawing/2010/main" val="0"/>
              </a:ext>
            </a:extLst>
          </a:blip>
          <a:srcRect b="3741"/>
          <a:stretch/>
        </p:blipFill>
        <p:spPr bwMode="auto">
          <a:xfrm>
            <a:off x="1460022" y="2128262"/>
            <a:ext cx="7681606" cy="4729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4626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2597" y="1033354"/>
            <a:ext cx="8153400" cy="590931"/>
          </a:xfrm>
        </p:spPr>
        <p:txBody>
          <a:bodyPr wrap="square">
            <a:spAutoFit/>
          </a:bodyPr>
          <a:lstStyle/>
          <a:p>
            <a:r>
              <a:rPr lang="en-US" sz="3600" dirty="0"/>
              <a:t>Text Mining Process </a:t>
            </a:r>
            <a:r>
              <a:rPr lang="en-US" sz="2800" dirty="0"/>
              <a:t>(2 of 7)</a:t>
            </a:r>
          </a:p>
        </p:txBody>
      </p:sp>
      <p:sp>
        <p:nvSpPr>
          <p:cNvPr id="3" name="Content Placeholder 2"/>
          <p:cNvSpPr>
            <a:spLocks noGrp="1"/>
          </p:cNvSpPr>
          <p:nvPr>
            <p:ph sz="quarter" idx="14"/>
          </p:nvPr>
        </p:nvSpPr>
        <p:spPr>
          <a:xfrm>
            <a:off x="1402597" y="1976517"/>
            <a:ext cx="8153400" cy="424732"/>
          </a:xfrm>
        </p:spPr>
        <p:txBody>
          <a:bodyPr>
            <a:spAutoFit/>
          </a:bodyPr>
          <a:lstStyle/>
          <a:p>
            <a:pPr marL="0" indent="0">
              <a:buNone/>
            </a:pPr>
            <a:r>
              <a:rPr lang="en-US" sz="2400" b="1" dirty="0"/>
              <a:t>Figure 7.6</a:t>
            </a:r>
            <a:r>
              <a:rPr lang="en-US" sz="2400" dirty="0"/>
              <a:t> The Three-Step/Task Text Mining Process.</a:t>
            </a:r>
          </a:p>
        </p:txBody>
      </p:sp>
      <p:pic>
        <p:nvPicPr>
          <p:cNvPr id="9218" name="Picture 2" descr="The steps in order from left to right are:&#10;• The starting point is Text. &#10;• Below this, a text box reads: The inputs to the process include a variety of relevant unstructured and semi-unstructured data sources such as text, X M L, H T M L. &#10;• An arrow from the starting point leads to Task 1. &#10;• Task 1 is Establish the Corpus: Collect and organize the domain-specific unstructured data.  &#10;• Below Task 1, a text box reads: The output of Task 1 is a collection of documents in some digitized format for computer processing. &#10;• An arrow from Task 1 leads to Task 2. &#10;• Task 2 is Create the Term-Document Matrix: Introduce the structure to the corpus. &#10;• Below Task 2, a text box reads: The output of Task 2 is a flat file called term-document matrix where the cells are populated with the term frequencies. &#10;• A dotted arrow from Task 2 leads back to Task 1. This arrow is labeled as Feedback.&#10;• An arrow from Task 2 leads to Task 3.&#10;• Task 3 is Extract Knowledge: Discover novel patterns from the T-D matrix. &#10;• Below Task 3, a text box reads: The output of Task 3 is a number of problem-specific classification, association, clustering models, and visualizations. &#10;• A dotted arrow labeled Feedback from Task 3 leads back to Task 2. &#10;• An arrow from Task 3 leads to the final result, which is, Knowledge.&#10;"/>
          <p:cNvPicPr>
            <a:picLocks noChangeAspect="1" noChangeArrowheads="1"/>
          </p:cNvPicPr>
          <p:nvPr/>
        </p:nvPicPr>
        <p:blipFill rotWithShape="1">
          <a:blip r:embed="rId3">
            <a:extLst>
              <a:ext uri="{28A0092B-C50C-407E-A947-70E740481C1C}">
                <a14:useLocalDpi xmlns:a14="http://schemas.microsoft.com/office/drawing/2010/main" val="0"/>
              </a:ext>
            </a:extLst>
          </a:blip>
          <a:srcRect b="7334"/>
          <a:stretch/>
        </p:blipFill>
        <p:spPr bwMode="auto">
          <a:xfrm>
            <a:off x="907297" y="2753480"/>
            <a:ext cx="10390070" cy="2820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89098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6550" y="918487"/>
            <a:ext cx="8153400" cy="590931"/>
          </a:xfrm>
        </p:spPr>
        <p:txBody>
          <a:bodyPr wrap="square">
            <a:spAutoFit/>
          </a:bodyPr>
          <a:lstStyle/>
          <a:p>
            <a:r>
              <a:rPr lang="en-US" sz="3600" dirty="0"/>
              <a:t>Sentiment Analysis</a:t>
            </a:r>
          </a:p>
        </p:txBody>
      </p:sp>
      <p:sp>
        <p:nvSpPr>
          <p:cNvPr id="5" name="Content Placeholder 4"/>
          <p:cNvSpPr>
            <a:spLocks noGrp="1"/>
          </p:cNvSpPr>
          <p:nvPr>
            <p:ph idx="1"/>
          </p:nvPr>
        </p:nvSpPr>
        <p:spPr>
          <a:xfrm>
            <a:off x="1836550" y="1860878"/>
            <a:ext cx="8153400" cy="3136243"/>
          </a:xfrm>
        </p:spPr>
        <p:txBody>
          <a:bodyPr>
            <a:spAutoFit/>
          </a:bodyPr>
          <a:lstStyle/>
          <a:p>
            <a:pPr marL="266700" indent="-266700"/>
            <a:r>
              <a:rPr lang="en-US" sz="2400" dirty="0"/>
              <a:t>Sentiment </a:t>
            </a:r>
            <a:r>
              <a:rPr lang="en-US" sz="2400" dirty="0">
                <a:sym typeface="Wingdings" panose="05000000000000000000" pitchFamily="2" charset="2"/>
              </a:rPr>
              <a:t> belief, view, opinion, and conviction</a:t>
            </a:r>
          </a:p>
          <a:p>
            <a:pPr marL="266700" indent="-266700"/>
            <a:r>
              <a:rPr lang="en-US" sz="2400" dirty="0"/>
              <a:t>Sentiment analysis is trying to </a:t>
            </a:r>
            <a:r>
              <a:rPr lang="en-US" sz="2400" dirty="0">
                <a:solidFill>
                  <a:schemeClr val="bg2"/>
                </a:solidFill>
              </a:rPr>
              <a:t>answer</a:t>
            </a:r>
            <a:r>
              <a:rPr lang="en-US" sz="2400" dirty="0"/>
              <a:t> the question “What do people feel about a certain topic?”</a:t>
            </a:r>
          </a:p>
          <a:p>
            <a:pPr marL="266700" indent="-266700"/>
            <a:r>
              <a:rPr lang="en-US" sz="2400" dirty="0"/>
              <a:t>By analyzing data related to opinions of many using a variety of automated tools</a:t>
            </a:r>
          </a:p>
          <a:p>
            <a:pPr marL="266700" indent="-266700"/>
            <a:r>
              <a:rPr lang="en-US" sz="2400" dirty="0"/>
              <a:t>Used in variety of domains, but it application in </a:t>
            </a:r>
            <a:r>
              <a:rPr lang="en-US" sz="2400" spc="-300" dirty="0"/>
              <a:t>C R </a:t>
            </a:r>
            <a:r>
              <a:rPr lang="en-US" sz="2400" dirty="0"/>
              <a:t>M are especially noteworthy (which related to customers/consumers’ opinions)</a:t>
            </a:r>
            <a:endParaRPr lang="en-IN" sz="2400" dirty="0"/>
          </a:p>
        </p:txBody>
      </p:sp>
    </p:spTree>
    <p:extLst>
      <p:ext uri="{BB962C8B-B14F-4D97-AF65-F5344CB8AC3E}">
        <p14:creationId xmlns:p14="http://schemas.microsoft.com/office/powerpoint/2010/main" val="8850256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8210" y="792128"/>
            <a:ext cx="8153400" cy="590931"/>
          </a:xfrm>
        </p:spPr>
        <p:txBody>
          <a:bodyPr wrap="square">
            <a:spAutoFit/>
          </a:bodyPr>
          <a:lstStyle/>
          <a:p>
            <a:r>
              <a:rPr lang="en-US" sz="3600" dirty="0"/>
              <a:t>Sentiment Analysis Applications</a:t>
            </a:r>
          </a:p>
        </p:txBody>
      </p:sp>
      <p:sp>
        <p:nvSpPr>
          <p:cNvPr id="5" name="Content Placeholder 4"/>
          <p:cNvSpPr>
            <a:spLocks noGrp="1"/>
          </p:cNvSpPr>
          <p:nvPr>
            <p:ph idx="1"/>
          </p:nvPr>
        </p:nvSpPr>
        <p:spPr>
          <a:xfrm>
            <a:off x="1888210" y="1734518"/>
            <a:ext cx="8153400" cy="3649204"/>
          </a:xfrm>
        </p:spPr>
        <p:txBody>
          <a:bodyPr>
            <a:spAutoFit/>
          </a:bodyPr>
          <a:lstStyle/>
          <a:p>
            <a:pPr marL="266700" indent="-266700"/>
            <a:r>
              <a:rPr lang="en-US" sz="2400" dirty="0"/>
              <a:t>Voice of the customer (</a:t>
            </a:r>
            <a:r>
              <a:rPr lang="en-US" sz="2400" spc="-300" dirty="0"/>
              <a:t>V O </a:t>
            </a:r>
            <a:r>
              <a:rPr lang="en-US" sz="2400" dirty="0"/>
              <a:t>C)</a:t>
            </a:r>
          </a:p>
          <a:p>
            <a:pPr marL="266700" indent="-266700"/>
            <a:r>
              <a:rPr lang="en-US" sz="2400" dirty="0"/>
              <a:t>Voice of the Market (</a:t>
            </a:r>
            <a:r>
              <a:rPr lang="en-US" sz="2400" spc="-300" dirty="0"/>
              <a:t>V O </a:t>
            </a:r>
            <a:r>
              <a:rPr lang="en-US" sz="2400" dirty="0"/>
              <a:t>M)</a:t>
            </a:r>
          </a:p>
          <a:p>
            <a:pPr marL="266700" indent="-266700"/>
            <a:r>
              <a:rPr lang="en-US" sz="2400" dirty="0"/>
              <a:t>Voice of the Employee (</a:t>
            </a:r>
            <a:r>
              <a:rPr lang="en-US" sz="2400" spc="-300" dirty="0"/>
              <a:t>V O </a:t>
            </a:r>
            <a:r>
              <a:rPr lang="en-US" sz="2400" dirty="0"/>
              <a:t>E)</a:t>
            </a:r>
          </a:p>
          <a:p>
            <a:pPr marL="266700" indent="-266700"/>
            <a:r>
              <a:rPr lang="en-US" sz="2400" dirty="0"/>
              <a:t>Brand Management</a:t>
            </a:r>
          </a:p>
          <a:p>
            <a:pPr marL="266700" indent="-266700"/>
            <a:r>
              <a:rPr lang="en-US" sz="2400" dirty="0"/>
              <a:t>Financial Markets</a:t>
            </a:r>
          </a:p>
          <a:p>
            <a:pPr marL="266700" indent="-266700"/>
            <a:r>
              <a:rPr lang="en-US" sz="2400" dirty="0"/>
              <a:t>Politics</a:t>
            </a:r>
          </a:p>
          <a:p>
            <a:pPr marL="266700" indent="-266700"/>
            <a:r>
              <a:rPr lang="en-US" sz="2400" dirty="0"/>
              <a:t>Government Intelligence</a:t>
            </a:r>
          </a:p>
          <a:p>
            <a:pPr marL="266700" indent="-266700"/>
            <a:r>
              <a:rPr lang="en-US" sz="2400" dirty="0"/>
              <a:t>… others</a:t>
            </a:r>
          </a:p>
        </p:txBody>
      </p:sp>
    </p:spTree>
    <p:extLst>
      <p:ext uri="{BB962C8B-B14F-4D97-AF65-F5344CB8AC3E}">
        <p14:creationId xmlns:p14="http://schemas.microsoft.com/office/powerpoint/2010/main" val="4305205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0719" y="750800"/>
            <a:ext cx="8153400" cy="590931"/>
          </a:xfrm>
        </p:spPr>
        <p:txBody>
          <a:bodyPr wrap="square">
            <a:spAutoFit/>
          </a:bodyPr>
          <a:lstStyle/>
          <a:p>
            <a:r>
              <a:rPr lang="en-US" sz="3600" dirty="0"/>
              <a:t>Sentiment Analysis Process </a:t>
            </a:r>
            <a:r>
              <a:rPr lang="en-US" sz="2800" dirty="0"/>
              <a:t>(1 of 3)</a:t>
            </a:r>
          </a:p>
        </p:txBody>
      </p:sp>
      <p:pic>
        <p:nvPicPr>
          <p:cNvPr id="14338" name="Picture 2" descr="The steps are arranged in order from top to bottom. Arrows lead from one step to the next and show the following:&#10;• Textual data as a statement leads to Step 1. &#10;• Step 1 is to calculate the O S polarity. &#10;• This leads to the question: Is there a sentiment?&#10;o If the answer is No, an arrow leads back to the beginning, which is, Textual Data.&#10;o If the answer is Yes, an arrow leads to Step 2. &#10;o If the answer is Yes, an arrow leads to another step: Record the polarity, strength, and the target of the sentiment. &#10;• Step 2 is to calculate the N P polarity of the sentiment. &#10;o An arrow from Step 2 leads to Step 3. &#10;o An arrow from Step 2 also leads to Record the polarity, strength, and the target of the sentiment.&#10;• Step 3 is to identify the target for the sentiment. &#10;o An arrow from Step 3 leads back to the beginning, which is, Textual Data. &#10;o An arrow from Step 3 leads to Record the polarity, strength, and the target of the sentiment. &#10;• Arrows from the step of recording the polarity, strength, and the target of the sentiment lead to Step 4. &#10;• Step 4 is to tabulate and aggregate the sentiment analysis results. &#10;"/>
          <p:cNvPicPr>
            <a:picLocks noChangeAspect="1" noChangeArrowheads="1"/>
          </p:cNvPicPr>
          <p:nvPr/>
        </p:nvPicPr>
        <p:blipFill rotWithShape="1">
          <a:blip r:embed="rId3">
            <a:extLst>
              <a:ext uri="{28A0092B-C50C-407E-A947-70E740481C1C}">
                <a14:useLocalDpi xmlns:a14="http://schemas.microsoft.com/office/drawing/2010/main" val="0"/>
              </a:ext>
            </a:extLst>
          </a:blip>
          <a:srcRect b="2604"/>
          <a:stretch/>
        </p:blipFill>
        <p:spPr bwMode="auto">
          <a:xfrm>
            <a:off x="4153869" y="1609481"/>
            <a:ext cx="3525134" cy="5392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30035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6217" y="854122"/>
            <a:ext cx="8153400" cy="590931"/>
          </a:xfrm>
        </p:spPr>
        <p:txBody>
          <a:bodyPr wrap="square">
            <a:spAutoFit/>
          </a:bodyPr>
          <a:lstStyle/>
          <a:p>
            <a:r>
              <a:rPr lang="en-US" sz="3600" dirty="0"/>
              <a:t>Web Mining Overview</a:t>
            </a:r>
          </a:p>
        </p:txBody>
      </p:sp>
      <p:sp>
        <p:nvSpPr>
          <p:cNvPr id="4" name="Content Placeholder 4"/>
          <p:cNvSpPr>
            <a:spLocks noGrp="1"/>
          </p:cNvSpPr>
          <p:nvPr>
            <p:ph idx="1"/>
          </p:nvPr>
        </p:nvSpPr>
        <p:spPr>
          <a:xfrm>
            <a:off x="1826217" y="1796511"/>
            <a:ext cx="8153400" cy="3789242"/>
          </a:xfrm>
        </p:spPr>
        <p:txBody>
          <a:bodyPr>
            <a:spAutoFit/>
          </a:bodyPr>
          <a:lstStyle/>
          <a:p>
            <a:pPr marL="285750" indent="-285750"/>
            <a:r>
              <a:rPr lang="en-US" sz="2400" dirty="0"/>
              <a:t>Web is the largest repository of data</a:t>
            </a:r>
          </a:p>
          <a:p>
            <a:pPr marL="285750" indent="-285750"/>
            <a:r>
              <a:rPr lang="en-US" sz="2400" dirty="0"/>
              <a:t>Data is in </a:t>
            </a:r>
            <a:r>
              <a:rPr lang="en-US" sz="2400" spc="-300" dirty="0"/>
              <a:t>H T M </a:t>
            </a:r>
            <a:r>
              <a:rPr lang="en-US" sz="2400" dirty="0"/>
              <a:t>L, </a:t>
            </a:r>
            <a:r>
              <a:rPr lang="en-US" sz="2400" spc="-300" dirty="0"/>
              <a:t>X M </a:t>
            </a:r>
            <a:r>
              <a:rPr lang="en-US" sz="2400" dirty="0"/>
              <a:t>L, text format</a:t>
            </a:r>
          </a:p>
          <a:p>
            <a:pPr marL="285750" indent="-285750"/>
            <a:r>
              <a:rPr lang="en-US" sz="2400" dirty="0"/>
              <a:t>Challenges (of processing Web data)</a:t>
            </a:r>
          </a:p>
          <a:p>
            <a:pPr marL="714375" lvl="1" indent="-266700"/>
            <a:r>
              <a:rPr lang="en-US" sz="2400" dirty="0"/>
              <a:t>The Web is too big for effective data mining</a:t>
            </a:r>
          </a:p>
          <a:p>
            <a:pPr marL="714375" lvl="1" indent="-266700"/>
            <a:r>
              <a:rPr lang="en-US" sz="2400" dirty="0"/>
              <a:t>The Web is too complex</a:t>
            </a:r>
          </a:p>
          <a:p>
            <a:pPr marL="714375" lvl="1" indent="-266700"/>
            <a:r>
              <a:rPr lang="en-US" sz="2400" dirty="0"/>
              <a:t>The Web is too dynamic</a:t>
            </a:r>
          </a:p>
          <a:p>
            <a:pPr marL="714375" lvl="1" indent="-266700"/>
            <a:r>
              <a:rPr lang="en-US" sz="2400" dirty="0"/>
              <a:t>The Web is not specific to a domain</a:t>
            </a:r>
          </a:p>
          <a:p>
            <a:pPr marL="714375" lvl="1" indent="-266700"/>
            <a:r>
              <a:rPr lang="en-US" sz="2400" dirty="0"/>
              <a:t>The Web has everything</a:t>
            </a:r>
          </a:p>
          <a:p>
            <a:pPr marL="285750" indent="-285750"/>
            <a:r>
              <a:rPr lang="en-US" sz="2400" dirty="0">
                <a:solidFill>
                  <a:schemeClr val="bg2"/>
                </a:solidFill>
              </a:rPr>
              <a:t>Opportunities and challenges are great!</a:t>
            </a:r>
          </a:p>
        </p:txBody>
      </p:sp>
    </p:spTree>
    <p:extLst>
      <p:ext uri="{BB962C8B-B14F-4D97-AF65-F5344CB8AC3E}">
        <p14:creationId xmlns:p14="http://schemas.microsoft.com/office/powerpoint/2010/main" val="35684856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2380" y="724969"/>
            <a:ext cx="8153400" cy="590931"/>
          </a:xfrm>
        </p:spPr>
        <p:txBody>
          <a:bodyPr wrap="square">
            <a:spAutoFit/>
          </a:bodyPr>
          <a:lstStyle/>
          <a:p>
            <a:r>
              <a:rPr lang="en-US" sz="3600" dirty="0"/>
              <a:t>Web Mining</a:t>
            </a:r>
          </a:p>
        </p:txBody>
      </p:sp>
      <p:sp>
        <p:nvSpPr>
          <p:cNvPr id="4" name="Content Placeholder 4"/>
          <p:cNvSpPr>
            <a:spLocks noGrp="1"/>
          </p:cNvSpPr>
          <p:nvPr>
            <p:ph idx="1"/>
          </p:nvPr>
        </p:nvSpPr>
        <p:spPr>
          <a:xfrm>
            <a:off x="1862380" y="1667358"/>
            <a:ext cx="8153400" cy="757130"/>
          </a:xfrm>
        </p:spPr>
        <p:txBody>
          <a:bodyPr>
            <a:spAutoFit/>
          </a:bodyPr>
          <a:lstStyle/>
          <a:p>
            <a:pPr marL="0" indent="0">
              <a:buNone/>
            </a:pPr>
            <a:r>
              <a:rPr lang="en-US" sz="2400" dirty="0">
                <a:solidFill>
                  <a:schemeClr val="bg2"/>
                </a:solidFill>
              </a:rPr>
              <a:t>Web mining</a:t>
            </a:r>
            <a:r>
              <a:rPr lang="en-US" sz="2400" dirty="0"/>
              <a:t> (or Web data mining) is the </a:t>
            </a:r>
            <a:r>
              <a:rPr lang="en-US" sz="2400" u="sng" dirty="0"/>
              <a:t>process</a:t>
            </a:r>
            <a:r>
              <a:rPr lang="en-US" sz="2400" dirty="0"/>
              <a:t> of discovering intrinsic relationships from Web data (textual, linkage, or usage)</a:t>
            </a:r>
          </a:p>
        </p:txBody>
      </p:sp>
      <p:pic>
        <p:nvPicPr>
          <p:cNvPr id="16386" name="Picture 2" descr="• A box labeled Web Mining has the terms Data Mining and Text Mining on top of it. Arrows from web mining lead to three boxes below.&#10;• The first box is titled Web Content Mining and contains the following text: Source: unstructured textual content of the Web pages (usually in HTML format). &#10;• The second box is titled Web Structure Mining and contains the following text: Source: the unified resource locator (U R L) links contained in the Web pages. &#10;• The third box is titled Web Usage Mining and contains the following text: Source: the detailed description of a Web site’s visits (sequence of clicks by sessions). &#10;• Below these three boxes, the following processes are listed: &#10;• Search Engines&#10;• Sentiment Analysis&#10;• Semantic Webs&#10;• Web Analytics&#10;• Page Rank&#10;• Information Retrieval&#10;• Graph Mining&#10;• Social Analytics&#10;• Clickstream Analysis&#10;• Search Engine Optimization&#10;• Social Network Analysis&#10;• Social Media Analytics&#10;• Weblog Analysis &#10;• Marketing Attribution&#10;• Customer Analytics&#10;• 360 Customer View&#10;• Voice of the Customer&#10;"/>
          <p:cNvPicPr>
            <a:picLocks noChangeAspect="1" noChangeArrowheads="1"/>
          </p:cNvPicPr>
          <p:nvPr/>
        </p:nvPicPr>
        <p:blipFill rotWithShape="1">
          <a:blip r:embed="rId3">
            <a:extLst>
              <a:ext uri="{28A0092B-C50C-407E-A947-70E740481C1C}">
                <a14:useLocalDpi xmlns:a14="http://schemas.microsoft.com/office/drawing/2010/main" val="0"/>
              </a:ext>
            </a:extLst>
          </a:blip>
          <a:srcRect b="4573"/>
          <a:stretch/>
        </p:blipFill>
        <p:spPr bwMode="auto">
          <a:xfrm>
            <a:off x="2692136" y="2884541"/>
            <a:ext cx="6551038" cy="40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369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8393" y="918488"/>
            <a:ext cx="8153400" cy="590931"/>
          </a:xfrm>
        </p:spPr>
        <p:txBody>
          <a:bodyPr wrap="square">
            <a:spAutoFit/>
          </a:bodyPr>
          <a:lstStyle/>
          <a:p>
            <a:r>
              <a:rPr lang="en-US" sz="3600" dirty="0"/>
              <a:t>Search Engines</a:t>
            </a:r>
          </a:p>
        </p:txBody>
      </p:sp>
      <p:sp>
        <p:nvSpPr>
          <p:cNvPr id="4" name="Content Placeholder 4"/>
          <p:cNvSpPr>
            <a:spLocks noGrp="1"/>
          </p:cNvSpPr>
          <p:nvPr>
            <p:ph idx="1"/>
          </p:nvPr>
        </p:nvSpPr>
        <p:spPr>
          <a:xfrm>
            <a:off x="1738392" y="1860878"/>
            <a:ext cx="8945105" cy="3924151"/>
          </a:xfrm>
          <a:solidFill>
            <a:schemeClr val="accent1">
              <a:lumMod val="60000"/>
              <a:lumOff val="40000"/>
            </a:schemeClr>
          </a:solidFill>
        </p:spPr>
        <p:txBody>
          <a:bodyPr wrap="square">
            <a:spAutoFit/>
          </a:bodyPr>
          <a:lstStyle/>
          <a:p>
            <a:pPr>
              <a:lnSpc>
                <a:spcPct val="100000"/>
              </a:lnSpc>
              <a:buSzPct val="100000"/>
            </a:pPr>
            <a:r>
              <a:rPr lang="en-US" sz="2800" dirty="0"/>
              <a:t>Google, Bing, Yahoo, …</a:t>
            </a:r>
          </a:p>
          <a:p>
            <a:pPr>
              <a:lnSpc>
                <a:spcPct val="100000"/>
              </a:lnSpc>
              <a:buSzPct val="100000"/>
            </a:pPr>
            <a:r>
              <a:rPr lang="en-US" sz="2800" dirty="0"/>
              <a:t>For what reason do you use search engines?</a:t>
            </a:r>
          </a:p>
          <a:p>
            <a:pPr>
              <a:lnSpc>
                <a:spcPct val="100000"/>
              </a:lnSpc>
              <a:buSzPct val="100000"/>
            </a:pPr>
            <a:r>
              <a:rPr lang="en-US" sz="2800" dirty="0">
                <a:solidFill>
                  <a:schemeClr val="bg2"/>
                </a:solidFill>
              </a:rPr>
              <a:t>Search engine</a:t>
            </a:r>
            <a:r>
              <a:rPr lang="en-US" sz="2800" dirty="0"/>
              <a:t> is a software program that searches for documents (Internet sites or files) based on the keywords (individual words, multi-word terms, or a complete sentence) that users have provided that have to do with the subject of their inquiry</a:t>
            </a:r>
          </a:p>
          <a:p>
            <a:pPr>
              <a:lnSpc>
                <a:spcPct val="100000"/>
              </a:lnSpc>
              <a:buSzPct val="100000"/>
            </a:pPr>
            <a:r>
              <a:rPr lang="en-US" sz="2800" dirty="0"/>
              <a:t>They are the workhorses of the Internet</a:t>
            </a:r>
          </a:p>
        </p:txBody>
      </p:sp>
    </p:spTree>
    <p:extLst>
      <p:ext uri="{BB962C8B-B14F-4D97-AF65-F5344CB8AC3E}">
        <p14:creationId xmlns:p14="http://schemas.microsoft.com/office/powerpoint/2010/main" val="30151327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790" y="895548"/>
            <a:ext cx="9519833" cy="590931"/>
          </a:xfrm>
        </p:spPr>
        <p:txBody>
          <a:bodyPr wrap="square">
            <a:spAutoFit/>
          </a:bodyPr>
          <a:lstStyle/>
          <a:p>
            <a:r>
              <a:rPr lang="en-US" sz="3600" dirty="0"/>
              <a:t>Structure of a Typical Internet Search Engine</a:t>
            </a:r>
          </a:p>
        </p:txBody>
      </p:sp>
      <p:pic>
        <p:nvPicPr>
          <p:cNvPr id="17410" name="Picture 2" descr="The development cycle is shown on the left. It proceeds as follows:&#10;• A user generates a search query. This leads to the query analyzer, which gives out a processed query. &#10;• This leads to the metadata of cashed/indexed documents. This gives out a list of matched pages. &#10;• This leads to the document matcher/ranker. Ranked or ordered pages go back to the user.  &#10;The responding cycle starts with the index of cashed/indexed documents. &#10;• A list of URLs to crawl leads to the web crawler or scheduler. &#10;• This interfaces with the world wide web and gives out unprocessed web pages. &#10;• The unprocessed pages go to the document indexer, which gives out processed pages. &#10;• The processed pages go back to the cashed/indexed documents. &#10;"/>
          <p:cNvPicPr>
            <a:picLocks noChangeAspect="1" noChangeArrowheads="1"/>
          </p:cNvPicPr>
          <p:nvPr/>
        </p:nvPicPr>
        <p:blipFill rotWithShape="1">
          <a:blip r:embed="rId3">
            <a:extLst>
              <a:ext uri="{28A0092B-C50C-407E-A947-70E740481C1C}">
                <a14:useLocalDpi xmlns:a14="http://schemas.microsoft.com/office/drawing/2010/main" val="0"/>
              </a:ext>
            </a:extLst>
          </a:blip>
          <a:srcRect b="5314"/>
          <a:stretch/>
        </p:blipFill>
        <p:spPr bwMode="auto">
          <a:xfrm>
            <a:off x="1046556" y="1646548"/>
            <a:ext cx="10030636" cy="3839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652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224" y="895449"/>
            <a:ext cx="8153400" cy="590931"/>
          </a:xfrm>
        </p:spPr>
        <p:txBody>
          <a:bodyPr wrap="square">
            <a:spAutoFit/>
          </a:bodyPr>
          <a:lstStyle/>
          <a:p>
            <a:r>
              <a:rPr lang="en-US" sz="3600" dirty="0"/>
              <a:t>Search Engine Optimization</a:t>
            </a:r>
          </a:p>
        </p:txBody>
      </p:sp>
      <p:sp>
        <p:nvSpPr>
          <p:cNvPr id="4" name="Content Placeholder 4"/>
          <p:cNvSpPr>
            <a:spLocks noGrp="1"/>
          </p:cNvSpPr>
          <p:nvPr>
            <p:ph idx="1"/>
          </p:nvPr>
        </p:nvSpPr>
        <p:spPr>
          <a:xfrm>
            <a:off x="1764224" y="1837839"/>
            <a:ext cx="9503044" cy="3661002"/>
          </a:xfrm>
        </p:spPr>
        <p:txBody>
          <a:bodyPr wrap="square">
            <a:spAutoFit/>
          </a:bodyPr>
          <a:lstStyle/>
          <a:p>
            <a:pPr marL="266700" indent="-266700"/>
            <a:r>
              <a:rPr lang="en-US" sz="2400" dirty="0"/>
              <a:t>It is the intentional activity of affecting the visibility of an e-commerce site or a Web site in a search engine’s natural (unpaid or organic) search results</a:t>
            </a:r>
          </a:p>
          <a:p>
            <a:pPr marL="266700" indent="-266700"/>
            <a:r>
              <a:rPr lang="en-US" sz="2400" dirty="0"/>
              <a:t>Part of an Internet marketing strategy</a:t>
            </a:r>
          </a:p>
          <a:p>
            <a:pPr marL="266700" indent="-266700"/>
            <a:r>
              <a:rPr lang="en-US" sz="2400" dirty="0"/>
              <a:t>Based on knowing how a Search Engine works </a:t>
            </a:r>
          </a:p>
          <a:p>
            <a:pPr marL="733425" lvl="1" indent="-238125"/>
            <a:r>
              <a:rPr lang="en-US" sz="2400" dirty="0"/>
              <a:t>Content, </a:t>
            </a:r>
            <a:r>
              <a:rPr lang="en-US" sz="2400" spc="-300" dirty="0"/>
              <a:t>H T M </a:t>
            </a:r>
            <a:r>
              <a:rPr lang="en-US" sz="2400" dirty="0"/>
              <a:t>L, keywords, external links, …</a:t>
            </a:r>
          </a:p>
          <a:p>
            <a:pPr marL="266700" indent="-266700"/>
            <a:r>
              <a:rPr lang="en-US" sz="2400" dirty="0"/>
              <a:t>Indexing based on …</a:t>
            </a:r>
          </a:p>
          <a:p>
            <a:pPr marL="855663" lvl="1" indent="-296863"/>
            <a:r>
              <a:rPr lang="en-US" sz="2400" dirty="0"/>
              <a:t>Webmaster submission of </a:t>
            </a:r>
            <a:r>
              <a:rPr lang="en-US" sz="2400" spc="-300" dirty="0"/>
              <a:t>U R </a:t>
            </a:r>
            <a:r>
              <a:rPr lang="en-US" sz="2400" dirty="0"/>
              <a:t>L</a:t>
            </a:r>
          </a:p>
          <a:p>
            <a:pPr marL="855663" lvl="1" indent="-296863"/>
            <a:r>
              <a:rPr lang="en-US" sz="2400" dirty="0"/>
              <a:t>Proactively and continuously crawling the Web</a:t>
            </a:r>
          </a:p>
        </p:txBody>
      </p:sp>
    </p:spTree>
    <p:extLst>
      <p:ext uri="{BB962C8B-B14F-4D97-AF65-F5344CB8AC3E}">
        <p14:creationId xmlns:p14="http://schemas.microsoft.com/office/powerpoint/2010/main" val="16542311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4257" y="657809"/>
            <a:ext cx="8153400" cy="590931"/>
          </a:xfrm>
        </p:spPr>
        <p:txBody>
          <a:bodyPr wrap="square">
            <a:spAutoFit/>
          </a:bodyPr>
          <a:lstStyle/>
          <a:p>
            <a:r>
              <a:rPr lang="en-US" sz="3600" dirty="0"/>
              <a:t>Top 15 Most Popular Search Engines</a:t>
            </a:r>
          </a:p>
        </p:txBody>
      </p:sp>
      <p:sp>
        <p:nvSpPr>
          <p:cNvPr id="5" name="Content Placeholder 2"/>
          <p:cNvSpPr>
            <a:spLocks noGrp="1"/>
          </p:cNvSpPr>
          <p:nvPr>
            <p:ph idx="1"/>
          </p:nvPr>
        </p:nvSpPr>
        <p:spPr>
          <a:xfrm>
            <a:off x="1454257" y="1323976"/>
            <a:ext cx="8153400" cy="480131"/>
          </a:xfrm>
        </p:spPr>
        <p:txBody>
          <a:bodyPr wrap="square">
            <a:spAutoFit/>
          </a:bodyPr>
          <a:lstStyle/>
          <a:p>
            <a:pPr marL="0" indent="0">
              <a:spcBef>
                <a:spcPts val="0"/>
              </a:spcBef>
              <a:buClr>
                <a:schemeClr val="lt1"/>
              </a:buClr>
              <a:buSzPct val="25000"/>
              <a:buNone/>
              <a:tabLst>
                <a:tab pos="628650" algn="l"/>
              </a:tabLst>
            </a:pPr>
            <a:r>
              <a:rPr lang="en-US" sz="2800" b="1" dirty="0">
                <a:solidFill>
                  <a:srgbClr val="007FA3"/>
                </a:solidFill>
              </a:rPr>
              <a:t>(by </a:t>
            </a:r>
            <a:r>
              <a:rPr lang="en-US" sz="2800" b="1" dirty="0" err="1">
                <a:solidFill>
                  <a:srgbClr val="007FA3"/>
                </a:solidFill>
              </a:rPr>
              <a:t>eBiz</a:t>
            </a:r>
            <a:r>
              <a:rPr lang="en-US" sz="2800" b="1" spc="-400" dirty="0" err="1">
                <a:solidFill>
                  <a:srgbClr val="007FA3"/>
                </a:solidFill>
              </a:rPr>
              <a:t>M</a:t>
            </a:r>
            <a:r>
              <a:rPr lang="en-US" sz="2800" b="1" spc="-400" dirty="0">
                <a:solidFill>
                  <a:srgbClr val="007FA3"/>
                </a:solidFill>
              </a:rPr>
              <a:t> B </a:t>
            </a:r>
            <a:r>
              <a:rPr lang="en-US" sz="2800" b="1" dirty="0">
                <a:solidFill>
                  <a:srgbClr val="007FA3"/>
                </a:solidFill>
              </a:rPr>
              <a:t>A, August 2016)</a:t>
            </a:r>
          </a:p>
        </p:txBody>
      </p:sp>
      <p:graphicFrame>
        <p:nvGraphicFramePr>
          <p:cNvPr id="3" name="Table 2"/>
          <p:cNvGraphicFramePr>
            <a:graphicFrameLocks noGrp="1"/>
          </p:cNvGraphicFramePr>
          <p:nvPr>
            <p:extLst>
              <p:ext uri="{D42A27DB-BD31-4B8C-83A1-F6EECF244321}">
                <p14:modId xmlns:p14="http://schemas.microsoft.com/office/powerpoint/2010/main" val="1865173277"/>
              </p:ext>
            </p:extLst>
          </p:nvPr>
        </p:nvGraphicFramePr>
        <p:xfrm>
          <a:off x="2063857" y="1910080"/>
          <a:ext cx="7315200" cy="4947920"/>
        </p:xfrm>
        <a:graphic>
          <a:graphicData uri="http://schemas.openxmlformats.org/drawingml/2006/table">
            <a:tbl>
              <a:tblPr firstRow="1" bandRow="1">
                <a:tableStyleId>{3B4B98B0-60AC-42C2-AFA5-B58CD77FA1E5}</a:tableStyleId>
              </a:tblPr>
              <a:tblGrid>
                <a:gridCol w="16764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3962400">
                  <a:extLst>
                    <a:ext uri="{9D8B030D-6E8A-4147-A177-3AD203B41FA5}">
                      <a16:colId xmlns:a16="http://schemas.microsoft.com/office/drawing/2014/main" val="20002"/>
                    </a:ext>
                  </a:extLst>
                </a:gridCol>
              </a:tblGrid>
              <a:tr h="370840">
                <a:tc>
                  <a:txBody>
                    <a:bodyPr/>
                    <a:lstStyle/>
                    <a:p>
                      <a:pPr algn="ctr"/>
                      <a:r>
                        <a:rPr lang="en-IN" sz="1800" b="1" i="0" u="none" strike="noStrike" kern="1200" baseline="0" dirty="0">
                          <a:solidFill>
                            <a:srgbClr val="FF0000"/>
                          </a:solidFill>
                          <a:latin typeface="+mn-lt"/>
                          <a:ea typeface="+mn-ea"/>
                          <a:cs typeface="+mn-cs"/>
                        </a:rPr>
                        <a:t>Rank</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tc>
                  <a:txBody>
                    <a:bodyPr/>
                    <a:lstStyle/>
                    <a:p>
                      <a:pPr algn="l"/>
                      <a:r>
                        <a:rPr lang="en-IN" sz="1800" b="1" i="0" u="none" strike="noStrike" kern="1200" baseline="0" dirty="0">
                          <a:solidFill>
                            <a:srgbClr val="FF0000"/>
                          </a:solidFill>
                          <a:latin typeface="+mn-lt"/>
                          <a:ea typeface="+mn-ea"/>
                          <a:cs typeface="+mn-cs"/>
                        </a:rPr>
                        <a:t>Name</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tc>
                  <a:txBody>
                    <a:bodyPr/>
                    <a:lstStyle/>
                    <a:p>
                      <a:pPr algn="ctr"/>
                      <a:r>
                        <a:rPr lang="en-IN" sz="1800" b="1" i="0" u="none" strike="noStrike" kern="1200" baseline="0" dirty="0">
                          <a:solidFill>
                            <a:srgbClr val="FF0000"/>
                          </a:solidFill>
                          <a:latin typeface="+mn-lt"/>
                          <a:ea typeface="+mn-ea"/>
                          <a:cs typeface="+mn-cs"/>
                        </a:rPr>
                        <a:t>Estimated Unique Monthly Visitors</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0"/>
                  </a:ext>
                </a:extLst>
              </a:tr>
              <a:tr h="309880">
                <a:tc>
                  <a:txBody>
                    <a:bodyPr/>
                    <a:lstStyle/>
                    <a:p>
                      <a:pPr algn="ctr"/>
                      <a:r>
                        <a:rPr lang="en-US" sz="1400" b="1" dirty="0"/>
                        <a:t>1</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Google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1,600,000,000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1"/>
                  </a:ext>
                </a:extLst>
              </a:tr>
              <a:tr h="203200">
                <a:tc>
                  <a:txBody>
                    <a:bodyPr/>
                    <a:lstStyle/>
                    <a:p>
                      <a:pPr algn="ctr"/>
                      <a:r>
                        <a:rPr lang="en-US" sz="1400" b="1" dirty="0"/>
                        <a:t>2</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Bing</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400,000,000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2"/>
                  </a:ext>
                </a:extLst>
              </a:tr>
              <a:tr h="248920">
                <a:tc>
                  <a:txBody>
                    <a:bodyPr/>
                    <a:lstStyle/>
                    <a:p>
                      <a:pPr algn="ctr"/>
                      <a:r>
                        <a:rPr lang="en-US" sz="1400" b="1" dirty="0"/>
                        <a:t>3</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Yahoo! 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300,000,000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3"/>
                  </a:ext>
                </a:extLst>
              </a:tr>
              <a:tr h="304800">
                <a:tc>
                  <a:txBody>
                    <a:bodyPr/>
                    <a:lstStyle/>
                    <a:p>
                      <a:pPr algn="ctr"/>
                      <a:r>
                        <a:rPr lang="en-US" sz="1400" b="1" dirty="0"/>
                        <a:t>4</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Ask</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245,000,000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4"/>
                  </a:ext>
                </a:extLst>
              </a:tr>
              <a:tr h="264160">
                <a:tc>
                  <a:txBody>
                    <a:bodyPr/>
                    <a:lstStyle/>
                    <a:p>
                      <a:pPr algn="ctr"/>
                      <a:r>
                        <a:rPr lang="en-US" sz="1400" b="1" dirty="0"/>
                        <a:t>5</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AOL 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125,000,000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5"/>
                  </a:ext>
                </a:extLst>
              </a:tr>
              <a:tr h="233680">
                <a:tc>
                  <a:txBody>
                    <a:bodyPr/>
                    <a:lstStyle/>
                    <a:p>
                      <a:pPr algn="ctr"/>
                      <a:r>
                        <a:rPr lang="en-US" sz="1400" b="1" dirty="0"/>
                        <a:t>6</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Wow</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6"/>
                  </a:ext>
                </a:extLst>
              </a:tr>
              <a:tr h="279400">
                <a:tc>
                  <a:txBody>
                    <a:bodyPr/>
                    <a:lstStyle/>
                    <a:p>
                      <a:pPr algn="ctr"/>
                      <a:r>
                        <a:rPr lang="en-US" sz="1400" b="1" dirty="0"/>
                        <a:t>7</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WebCrawler</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65,000,000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7"/>
                  </a:ext>
                </a:extLst>
              </a:tr>
              <a:tr h="248920">
                <a:tc>
                  <a:txBody>
                    <a:bodyPr/>
                    <a:lstStyle/>
                    <a:p>
                      <a:pPr algn="ctr"/>
                      <a:r>
                        <a:rPr lang="en-US" sz="1400" b="1" dirty="0"/>
                        <a:t>8</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MyWebSearch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60,000,000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8"/>
                  </a:ext>
                </a:extLst>
              </a:tr>
              <a:tr h="294640">
                <a:tc>
                  <a:txBody>
                    <a:bodyPr/>
                    <a:lstStyle/>
                    <a:p>
                      <a:pPr algn="ctr"/>
                      <a:r>
                        <a:rPr lang="en-US" sz="1400" b="1" dirty="0"/>
                        <a:t>9</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Infospace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24,000,000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9"/>
                  </a:ext>
                </a:extLst>
              </a:tr>
              <a:tr h="264160">
                <a:tc>
                  <a:txBody>
                    <a:bodyPr/>
                    <a:lstStyle/>
                    <a:p>
                      <a:pPr algn="ctr"/>
                      <a:r>
                        <a:rPr lang="en-US" sz="1400" b="1" dirty="0"/>
                        <a:t>10</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Info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13,500,000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0"/>
                  </a:ext>
                </a:extLst>
              </a:tr>
              <a:tr h="233680">
                <a:tc>
                  <a:txBody>
                    <a:bodyPr/>
                    <a:lstStyle/>
                    <a:p>
                      <a:pPr algn="ctr"/>
                      <a:r>
                        <a:rPr lang="en-US" sz="1400" b="1" dirty="0"/>
                        <a:t>11</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DuckDuckGo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11,000,000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1"/>
                  </a:ext>
                </a:extLst>
              </a:tr>
              <a:tr h="203200">
                <a:tc>
                  <a:txBody>
                    <a:bodyPr/>
                    <a:lstStyle/>
                    <a:p>
                      <a:pPr algn="ctr"/>
                      <a:r>
                        <a:rPr lang="en-US" sz="1400" b="1" dirty="0"/>
                        <a:t>12</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Contenko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2"/>
                  </a:ext>
                </a:extLst>
              </a:tr>
              <a:tr h="248920">
                <a:tc>
                  <a:txBody>
                    <a:bodyPr/>
                    <a:lstStyle/>
                    <a:p>
                      <a:pPr algn="ctr"/>
                      <a:r>
                        <a:rPr lang="en-US" sz="1400" b="1" dirty="0"/>
                        <a:t>13</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Dogpile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7,500,000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3"/>
                  </a:ext>
                </a:extLst>
              </a:tr>
              <a:tr h="218440">
                <a:tc>
                  <a:txBody>
                    <a:bodyPr/>
                    <a:lstStyle/>
                    <a:p>
                      <a:pPr algn="ctr"/>
                      <a:r>
                        <a:rPr lang="en-US" sz="1400" b="1" dirty="0"/>
                        <a:t>14</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Alhea</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4,000,000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4"/>
                  </a:ext>
                </a:extLst>
              </a:tr>
              <a:tr h="0">
                <a:tc>
                  <a:txBody>
                    <a:bodyPr/>
                    <a:lstStyle/>
                    <a:p>
                      <a:pPr algn="ctr"/>
                      <a:r>
                        <a:rPr lang="en-US" sz="1400" b="1" dirty="0"/>
                        <a:t>15</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ixQuick</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20006143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9024" y="851768"/>
            <a:ext cx="8153400" cy="590931"/>
          </a:xfrm>
        </p:spPr>
        <p:txBody>
          <a:bodyPr wrap="square">
            <a:spAutoFit/>
          </a:bodyPr>
          <a:lstStyle/>
          <a:p>
            <a:r>
              <a:rPr lang="en-US" sz="3600" dirty="0"/>
              <a:t>Web Analytics Metrics </a:t>
            </a:r>
            <a:r>
              <a:rPr lang="en-US" sz="2800" dirty="0"/>
              <a:t>(1 of 3)</a:t>
            </a:r>
          </a:p>
        </p:txBody>
      </p:sp>
      <p:sp>
        <p:nvSpPr>
          <p:cNvPr id="4" name="Content Placeholder 4"/>
          <p:cNvSpPr>
            <a:spLocks noGrp="1"/>
          </p:cNvSpPr>
          <p:nvPr>
            <p:ph idx="1"/>
          </p:nvPr>
        </p:nvSpPr>
        <p:spPr>
          <a:xfrm>
            <a:off x="2069024" y="1786180"/>
            <a:ext cx="8134350" cy="3392724"/>
          </a:xfrm>
          <a:solidFill>
            <a:schemeClr val="accent1">
              <a:lumMod val="60000"/>
              <a:lumOff val="40000"/>
            </a:schemeClr>
          </a:solidFill>
        </p:spPr>
        <p:txBody>
          <a:bodyPr>
            <a:spAutoFit/>
          </a:bodyPr>
          <a:lstStyle/>
          <a:p>
            <a:pPr marL="276225" indent="-276225"/>
            <a:r>
              <a:rPr lang="en-US" sz="2400" dirty="0">
                <a:solidFill>
                  <a:schemeClr val="bg2"/>
                </a:solidFill>
              </a:rPr>
              <a:t>Web site usability </a:t>
            </a:r>
          </a:p>
          <a:p>
            <a:pPr marL="723900" lvl="1" indent="-276225"/>
            <a:r>
              <a:rPr lang="en-US" sz="2400" dirty="0"/>
              <a:t>How were the visitors using my Web site?</a:t>
            </a:r>
          </a:p>
          <a:p>
            <a:pPr marL="276225" indent="-276225"/>
            <a:r>
              <a:rPr lang="en-US" sz="2400" dirty="0">
                <a:solidFill>
                  <a:schemeClr val="bg2"/>
                </a:solidFill>
              </a:rPr>
              <a:t>Traffic sources</a:t>
            </a:r>
          </a:p>
          <a:p>
            <a:pPr marL="723900" lvl="1" indent="-276225"/>
            <a:r>
              <a:rPr lang="en-US" sz="2400" dirty="0"/>
              <a:t>Where did they come from?</a:t>
            </a:r>
          </a:p>
          <a:p>
            <a:pPr marL="276225" indent="-276225"/>
            <a:r>
              <a:rPr lang="en-US" sz="2400" dirty="0">
                <a:solidFill>
                  <a:schemeClr val="bg2"/>
                </a:solidFill>
              </a:rPr>
              <a:t>Visitor profiles </a:t>
            </a:r>
          </a:p>
          <a:p>
            <a:pPr marL="723900" lvl="1" indent="-276225"/>
            <a:r>
              <a:rPr lang="en-US" sz="2400" dirty="0"/>
              <a:t>What do my visitors look like?</a:t>
            </a:r>
          </a:p>
          <a:p>
            <a:pPr marL="276225" indent="-276225"/>
            <a:r>
              <a:rPr lang="en-US" sz="2400" dirty="0">
                <a:solidFill>
                  <a:schemeClr val="bg2"/>
                </a:solidFill>
              </a:rPr>
              <a:t>Conversion statistics</a:t>
            </a:r>
          </a:p>
          <a:p>
            <a:pPr marL="723900" lvl="1" indent="-276225"/>
            <a:r>
              <a:rPr lang="en-US" sz="2400" dirty="0"/>
              <a:t>What does it all mean for the business?</a:t>
            </a:r>
          </a:p>
        </p:txBody>
      </p:sp>
    </p:spTree>
    <p:extLst>
      <p:ext uri="{BB962C8B-B14F-4D97-AF65-F5344CB8AC3E}">
        <p14:creationId xmlns:p14="http://schemas.microsoft.com/office/powerpoint/2010/main" val="2696435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302" y="639235"/>
            <a:ext cx="8153400" cy="590931"/>
          </a:xfrm>
        </p:spPr>
        <p:txBody>
          <a:bodyPr wrap="square">
            <a:spAutoFit/>
          </a:bodyPr>
          <a:lstStyle/>
          <a:p>
            <a:r>
              <a:rPr lang="en-US" sz="3600" dirty="0"/>
              <a:t>A Sample Web Analytics Dashboard</a:t>
            </a:r>
          </a:p>
        </p:txBody>
      </p:sp>
      <p:pic>
        <p:nvPicPr>
          <p:cNvPr id="1026" name="Picture 2" descr="The dashboard comprises the following: &#10;• A line graph representing site traffic&#10;• A progress ring showing average daily new users&#10;• Statistics on the average number of daily users and the percentage growth in the number of new users&#10;• A bar graph on the sessions by day of the week&#10;• A pie chart showing the percentages of hits by browse   &#10;"/>
          <p:cNvPicPr>
            <a:picLocks noChangeAspect="1" noChangeArrowheads="1"/>
          </p:cNvPicPr>
          <p:nvPr/>
        </p:nvPicPr>
        <p:blipFill rotWithShape="1">
          <a:blip r:embed="rId3">
            <a:extLst>
              <a:ext uri="{28A0092B-C50C-407E-A947-70E740481C1C}">
                <a14:useLocalDpi xmlns:a14="http://schemas.microsoft.com/office/drawing/2010/main" val="0"/>
              </a:ext>
            </a:extLst>
          </a:blip>
          <a:srcRect b="3125"/>
          <a:stretch/>
        </p:blipFill>
        <p:spPr bwMode="auto">
          <a:xfrm>
            <a:off x="608703" y="1272469"/>
            <a:ext cx="7316993" cy="5363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1728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251" y="1076363"/>
            <a:ext cx="9240865" cy="590931"/>
          </a:xfrm>
        </p:spPr>
        <p:txBody>
          <a:bodyPr wrap="square">
            <a:spAutoFit/>
          </a:bodyPr>
          <a:lstStyle/>
          <a:p>
            <a:r>
              <a:rPr lang="en-US" sz="3600" dirty="0"/>
              <a:t>Social Analytics Social Network Analysis </a:t>
            </a:r>
            <a:r>
              <a:rPr lang="en-US" sz="2800" dirty="0"/>
              <a:t>(1 of 2)</a:t>
            </a:r>
            <a:endParaRPr lang="en-US" sz="3600" dirty="0"/>
          </a:p>
        </p:txBody>
      </p:sp>
      <p:sp>
        <p:nvSpPr>
          <p:cNvPr id="4" name="Content Placeholder 4"/>
          <p:cNvSpPr>
            <a:spLocks noGrp="1"/>
          </p:cNvSpPr>
          <p:nvPr>
            <p:ph idx="1"/>
          </p:nvPr>
        </p:nvSpPr>
        <p:spPr>
          <a:xfrm>
            <a:off x="1841716" y="2202052"/>
            <a:ext cx="8134350" cy="3264483"/>
          </a:xfrm>
          <a:solidFill>
            <a:schemeClr val="accent1">
              <a:lumMod val="60000"/>
              <a:lumOff val="40000"/>
            </a:schemeClr>
          </a:solidFill>
        </p:spPr>
        <p:txBody>
          <a:bodyPr>
            <a:spAutoFit/>
          </a:bodyPr>
          <a:lstStyle/>
          <a:p>
            <a:pPr>
              <a:buSzPct val="100000"/>
            </a:pPr>
            <a:r>
              <a:rPr lang="en-US" sz="2400" dirty="0">
                <a:solidFill>
                  <a:schemeClr val="bg2"/>
                </a:solidFill>
              </a:rPr>
              <a:t>Social Network </a:t>
            </a:r>
            <a:r>
              <a:rPr lang="en-US" sz="2400" dirty="0"/>
              <a:t>- social structure composed of individuals link to each other</a:t>
            </a:r>
          </a:p>
          <a:p>
            <a:pPr>
              <a:buSzPct val="100000"/>
            </a:pPr>
            <a:r>
              <a:rPr lang="en-US" sz="2400" dirty="0"/>
              <a:t>Analysis of social dynamics</a:t>
            </a:r>
          </a:p>
          <a:p>
            <a:pPr>
              <a:buSzPct val="100000"/>
            </a:pPr>
            <a:r>
              <a:rPr lang="en-US" sz="2400" dirty="0"/>
              <a:t>Interdisciplinary field</a:t>
            </a:r>
          </a:p>
          <a:p>
            <a:pPr marL="714375" lvl="1" indent="-257175"/>
            <a:r>
              <a:rPr lang="en-US" sz="2400" dirty="0"/>
              <a:t>Social psychology</a:t>
            </a:r>
          </a:p>
          <a:p>
            <a:pPr marL="714375" lvl="1" indent="-257175"/>
            <a:r>
              <a:rPr lang="en-US" sz="2400" dirty="0"/>
              <a:t>Sociology </a:t>
            </a:r>
          </a:p>
          <a:p>
            <a:pPr marL="714375" lvl="1" indent="-257175"/>
            <a:r>
              <a:rPr lang="en-US" sz="2400" dirty="0"/>
              <a:t>Statistics</a:t>
            </a:r>
          </a:p>
          <a:p>
            <a:pPr marL="714375" lvl="1" indent="-257175"/>
            <a:r>
              <a:rPr lang="en-US" sz="2400" dirty="0"/>
              <a:t>Graph theory</a:t>
            </a:r>
          </a:p>
        </p:txBody>
      </p:sp>
    </p:spTree>
    <p:extLst>
      <p:ext uri="{BB962C8B-B14F-4D97-AF65-F5344CB8AC3E}">
        <p14:creationId xmlns:p14="http://schemas.microsoft.com/office/powerpoint/2010/main" val="42205055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7424" y="993706"/>
            <a:ext cx="9333854" cy="590931"/>
          </a:xfrm>
        </p:spPr>
        <p:txBody>
          <a:bodyPr wrap="square">
            <a:spAutoFit/>
          </a:bodyPr>
          <a:lstStyle/>
          <a:p>
            <a:r>
              <a:rPr lang="en-US" sz="3600" dirty="0"/>
              <a:t>Social Analytics Social Network Analysis </a:t>
            </a:r>
            <a:r>
              <a:rPr lang="en-US" sz="2800" dirty="0"/>
              <a:t>(2 of 2)</a:t>
            </a:r>
            <a:endParaRPr lang="en-US" sz="3600" dirty="0"/>
          </a:p>
        </p:txBody>
      </p:sp>
      <p:sp>
        <p:nvSpPr>
          <p:cNvPr id="4" name="Content Placeholder 4"/>
          <p:cNvSpPr>
            <a:spLocks noGrp="1"/>
          </p:cNvSpPr>
          <p:nvPr>
            <p:ph idx="1"/>
          </p:nvPr>
        </p:nvSpPr>
        <p:spPr>
          <a:xfrm>
            <a:off x="1877878" y="2119395"/>
            <a:ext cx="8134350" cy="3136243"/>
          </a:xfrm>
        </p:spPr>
        <p:txBody>
          <a:bodyPr>
            <a:spAutoFit/>
          </a:bodyPr>
          <a:lstStyle/>
          <a:p>
            <a:pPr>
              <a:buSzPct val="100000"/>
            </a:pPr>
            <a:r>
              <a:rPr lang="en-US" sz="2400" dirty="0">
                <a:solidFill>
                  <a:srgbClr val="FF0000"/>
                </a:solidFill>
              </a:rPr>
              <a:t>Social Networks </a:t>
            </a:r>
            <a:r>
              <a:rPr lang="en-US" sz="2400" dirty="0"/>
              <a:t>help study relationships between individuals, groups, organizations, societies</a:t>
            </a:r>
          </a:p>
          <a:p>
            <a:pPr marL="733425" lvl="1"/>
            <a:r>
              <a:rPr lang="en-US" sz="2400" dirty="0"/>
              <a:t>Self organizing</a:t>
            </a:r>
          </a:p>
          <a:p>
            <a:pPr marL="733425" lvl="1"/>
            <a:r>
              <a:rPr lang="en-US" sz="2400" dirty="0"/>
              <a:t>Emergent</a:t>
            </a:r>
          </a:p>
          <a:p>
            <a:pPr marL="733425" lvl="1"/>
            <a:r>
              <a:rPr lang="en-US" sz="2400" dirty="0"/>
              <a:t>Complex</a:t>
            </a:r>
          </a:p>
          <a:p>
            <a:pPr>
              <a:buSzPct val="100000"/>
            </a:pPr>
            <a:r>
              <a:rPr lang="en-US" sz="2400" dirty="0"/>
              <a:t>Typical social network types</a:t>
            </a:r>
          </a:p>
          <a:p>
            <a:pPr marL="733425" lvl="1" indent="-276225"/>
            <a:r>
              <a:rPr lang="en-US" sz="2400" dirty="0"/>
              <a:t>Communication networks, community networks, criminal networks, innovation networks, … </a:t>
            </a:r>
          </a:p>
        </p:txBody>
      </p:sp>
    </p:spTree>
    <p:extLst>
      <p:ext uri="{BB962C8B-B14F-4D97-AF65-F5344CB8AC3E}">
        <p14:creationId xmlns:p14="http://schemas.microsoft.com/office/powerpoint/2010/main" val="2250451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2413" y="903855"/>
            <a:ext cx="8153400" cy="590931"/>
          </a:xfrm>
        </p:spPr>
        <p:txBody>
          <a:bodyPr wrap="square">
            <a:spAutoFit/>
          </a:bodyPr>
          <a:lstStyle/>
          <a:p>
            <a:r>
              <a:rPr lang="en-US" sz="3600" dirty="0"/>
              <a:t>Social Media Definitions and Concepts</a:t>
            </a:r>
          </a:p>
        </p:txBody>
      </p:sp>
      <p:sp>
        <p:nvSpPr>
          <p:cNvPr id="3" name="Content Placeholder 2"/>
          <p:cNvSpPr>
            <a:spLocks noGrp="1"/>
          </p:cNvSpPr>
          <p:nvPr>
            <p:ph idx="1"/>
          </p:nvPr>
        </p:nvSpPr>
        <p:spPr>
          <a:xfrm>
            <a:off x="1474922" y="2098730"/>
            <a:ext cx="8153400" cy="3559949"/>
          </a:xfrm>
        </p:spPr>
        <p:txBody>
          <a:bodyPr>
            <a:spAutoFit/>
          </a:bodyPr>
          <a:lstStyle/>
          <a:p>
            <a:pPr marL="266700" indent="-257175">
              <a:lnSpc>
                <a:spcPct val="100000"/>
              </a:lnSpc>
            </a:pPr>
            <a:r>
              <a:rPr lang="en-US" sz="2400" dirty="0"/>
              <a:t>Enabling technologies of social interactions among people</a:t>
            </a:r>
          </a:p>
          <a:p>
            <a:pPr marL="266700" indent="-257175">
              <a:lnSpc>
                <a:spcPct val="100000"/>
              </a:lnSpc>
            </a:pPr>
            <a:r>
              <a:rPr lang="en-US" sz="2400" dirty="0"/>
              <a:t>Relies on enabling technologies of Web 2.0</a:t>
            </a:r>
          </a:p>
          <a:p>
            <a:pPr marL="266700" indent="-257175">
              <a:lnSpc>
                <a:spcPct val="100000"/>
              </a:lnSpc>
            </a:pPr>
            <a:r>
              <a:rPr lang="en-US" sz="2400" dirty="0"/>
              <a:t>Takes on many different forms</a:t>
            </a:r>
          </a:p>
          <a:p>
            <a:pPr marL="723900" lvl="1" indent="-276225">
              <a:lnSpc>
                <a:spcPct val="100000"/>
              </a:lnSpc>
            </a:pPr>
            <a:r>
              <a:rPr lang="en-US" sz="2400" dirty="0"/>
              <a:t>Internet forums, Web logs, social blogs, </a:t>
            </a:r>
            <a:r>
              <a:rPr lang="en-US" sz="2400" dirty="0" err="1"/>
              <a:t>microblogging</a:t>
            </a:r>
            <a:r>
              <a:rPr lang="en-US" sz="2400" dirty="0"/>
              <a:t>, wikis, social networks, podcasts, pictures, video, and product reviews</a:t>
            </a:r>
          </a:p>
          <a:p>
            <a:pPr marL="266700" indent="-257175">
              <a:lnSpc>
                <a:spcPct val="100000"/>
              </a:lnSpc>
            </a:pPr>
            <a:r>
              <a:rPr lang="en-US" sz="2400" dirty="0"/>
              <a:t>Different types of social media </a:t>
            </a:r>
          </a:p>
          <a:p>
            <a:pPr marL="723900" lvl="1" indent="-276225">
              <a:lnSpc>
                <a:spcPct val="100000"/>
              </a:lnSpc>
            </a:pPr>
            <a:r>
              <a:rPr lang="en-US" sz="2400" dirty="0"/>
              <a:t>Based on </a:t>
            </a:r>
            <a:r>
              <a:rPr lang="en-US" sz="2400" dirty="0">
                <a:solidFill>
                  <a:schemeClr val="bg2"/>
                </a:solidFill>
              </a:rPr>
              <a:t>media research </a:t>
            </a:r>
            <a:r>
              <a:rPr lang="en-US" sz="2400" dirty="0"/>
              <a:t>and </a:t>
            </a:r>
            <a:r>
              <a:rPr lang="en-US" sz="2400" dirty="0">
                <a:solidFill>
                  <a:schemeClr val="bg2"/>
                </a:solidFill>
              </a:rPr>
              <a:t>social process </a:t>
            </a:r>
            <a:endParaRPr lang="en-IN" sz="2400" dirty="0">
              <a:solidFill>
                <a:schemeClr val="bg2"/>
              </a:solidFill>
            </a:endParaRPr>
          </a:p>
        </p:txBody>
      </p:sp>
    </p:spTree>
    <p:extLst>
      <p:ext uri="{BB962C8B-B14F-4D97-AF65-F5344CB8AC3E}">
        <p14:creationId xmlns:p14="http://schemas.microsoft.com/office/powerpoint/2010/main" val="3542463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0901" y="763943"/>
            <a:ext cx="8153400" cy="590931"/>
          </a:xfrm>
        </p:spPr>
        <p:txBody>
          <a:bodyPr wrap="square">
            <a:spAutoFit/>
          </a:bodyPr>
          <a:lstStyle/>
          <a:p>
            <a:r>
              <a:rPr lang="en-US" sz="3600" dirty="0"/>
              <a:t>How Do People Use Social Media?</a:t>
            </a:r>
          </a:p>
        </p:txBody>
      </p:sp>
      <p:sp>
        <p:nvSpPr>
          <p:cNvPr id="3" name="Content Placeholder 2"/>
          <p:cNvSpPr>
            <a:spLocks noGrp="1"/>
          </p:cNvSpPr>
          <p:nvPr>
            <p:ph idx="1"/>
          </p:nvPr>
        </p:nvSpPr>
        <p:spPr>
          <a:xfrm>
            <a:off x="1660901" y="1698356"/>
            <a:ext cx="8153400" cy="424732"/>
          </a:xfrm>
        </p:spPr>
        <p:txBody>
          <a:bodyPr>
            <a:spAutoFit/>
          </a:bodyPr>
          <a:lstStyle/>
          <a:p>
            <a:r>
              <a:rPr lang="en-US" sz="2400" dirty="0"/>
              <a:t>Different engagement levels</a:t>
            </a:r>
          </a:p>
        </p:txBody>
      </p:sp>
      <p:pic>
        <p:nvPicPr>
          <p:cNvPr id="2050" name="Picture 2" descr="The level of social media engagement is represented on the y-axis. Time is represented on the x-axis. &#10;The graph forms a series of steps or levels. Each level is higher than the last moving from left to right. From the bottom to the top, the steps are labeled as follows: &#10;• Inactives&#10;• Spectators&#10;• Collectors&#10;• Joiners&#10;• Critics&#10;• Creators &#10;"/>
          <p:cNvPicPr>
            <a:picLocks noChangeAspect="1" noChangeArrowheads="1"/>
          </p:cNvPicPr>
          <p:nvPr/>
        </p:nvPicPr>
        <p:blipFill rotWithShape="1">
          <a:blip r:embed="rId3">
            <a:extLst>
              <a:ext uri="{28A0092B-C50C-407E-A947-70E740481C1C}">
                <a14:useLocalDpi xmlns:a14="http://schemas.microsoft.com/office/drawing/2010/main" val="0"/>
              </a:ext>
            </a:extLst>
          </a:blip>
          <a:srcRect b="4315"/>
          <a:stretch/>
        </p:blipFill>
        <p:spPr bwMode="auto">
          <a:xfrm>
            <a:off x="1818128" y="2240825"/>
            <a:ext cx="7914366" cy="4370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589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220" y="996417"/>
            <a:ext cx="8153400" cy="590931"/>
          </a:xfrm>
        </p:spPr>
        <p:txBody>
          <a:bodyPr wrap="square">
            <a:spAutoFit/>
          </a:bodyPr>
          <a:lstStyle/>
          <a:p>
            <a:r>
              <a:rPr lang="en-US" sz="3600" dirty="0"/>
              <a:t>Social Media Analytics</a:t>
            </a:r>
          </a:p>
        </p:txBody>
      </p:sp>
      <p:sp>
        <p:nvSpPr>
          <p:cNvPr id="3" name="Content Placeholder 2"/>
          <p:cNvSpPr>
            <a:spLocks noGrp="1"/>
          </p:cNvSpPr>
          <p:nvPr>
            <p:ph idx="1"/>
          </p:nvPr>
        </p:nvSpPr>
        <p:spPr>
          <a:xfrm>
            <a:off x="1795220" y="1930831"/>
            <a:ext cx="8153400" cy="3072123"/>
          </a:xfrm>
        </p:spPr>
        <p:txBody>
          <a:bodyPr>
            <a:spAutoFit/>
          </a:bodyPr>
          <a:lstStyle/>
          <a:p>
            <a:pPr marL="266700" indent="-266700"/>
            <a:r>
              <a:rPr lang="en-US" sz="2400" dirty="0"/>
              <a:t>It is the systematic and scientific ways to consume the vast amount of content created by Web-based social media outlets, tools, and techniques for the betterment of an organization’s competitiveness</a:t>
            </a:r>
          </a:p>
          <a:p>
            <a:pPr marL="266700" indent="-266700"/>
            <a:r>
              <a:rPr lang="en-US" sz="2400" dirty="0"/>
              <a:t>Tools to measure social media impact:</a:t>
            </a:r>
          </a:p>
          <a:p>
            <a:pPr marL="714375" lvl="1" indent="-266700"/>
            <a:r>
              <a:rPr lang="en-US" sz="2400" dirty="0"/>
              <a:t>Descriptive analytics</a:t>
            </a:r>
          </a:p>
          <a:p>
            <a:pPr marL="714375" lvl="1" indent="-266700"/>
            <a:r>
              <a:rPr lang="en-US" sz="2400" dirty="0"/>
              <a:t>Social network analysis</a:t>
            </a:r>
          </a:p>
          <a:p>
            <a:pPr marL="714375" lvl="1" indent="-266700"/>
            <a:r>
              <a:rPr lang="en-US" sz="2400" dirty="0"/>
              <a:t>Advanced analytics</a:t>
            </a:r>
          </a:p>
        </p:txBody>
      </p:sp>
    </p:spTree>
    <p:extLst>
      <p:ext uri="{BB962C8B-B14F-4D97-AF65-F5344CB8AC3E}">
        <p14:creationId xmlns:p14="http://schemas.microsoft.com/office/powerpoint/2010/main" val="37869342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3044" y="652743"/>
            <a:ext cx="8153400" cy="590931"/>
          </a:xfrm>
        </p:spPr>
        <p:txBody>
          <a:bodyPr wrap="square">
            <a:spAutoFit/>
          </a:bodyPr>
          <a:lstStyle/>
          <a:p>
            <a:r>
              <a:rPr lang="en-US" sz="3600" dirty="0"/>
              <a:t>Best Practices in Social Media Analytics</a:t>
            </a:r>
          </a:p>
        </p:txBody>
      </p:sp>
      <p:sp>
        <p:nvSpPr>
          <p:cNvPr id="3" name="Content Placeholder 2"/>
          <p:cNvSpPr>
            <a:spLocks noGrp="1"/>
          </p:cNvSpPr>
          <p:nvPr>
            <p:ph idx="1"/>
          </p:nvPr>
        </p:nvSpPr>
        <p:spPr>
          <a:xfrm>
            <a:off x="1981200" y="1419227"/>
            <a:ext cx="8153400" cy="3981603"/>
          </a:xfrm>
        </p:spPr>
        <p:txBody>
          <a:bodyPr>
            <a:spAutoFit/>
          </a:bodyPr>
          <a:lstStyle/>
          <a:p>
            <a:pPr marL="276225" indent="-276225"/>
            <a:r>
              <a:rPr lang="en-US" sz="2400" dirty="0"/>
              <a:t>Think of measurement as a guidance system, not a rating system</a:t>
            </a:r>
          </a:p>
          <a:p>
            <a:pPr marL="276225" indent="-276225"/>
            <a:r>
              <a:rPr lang="en-US" sz="2400" dirty="0"/>
              <a:t>Track the elusive sentiment</a:t>
            </a:r>
          </a:p>
          <a:p>
            <a:pPr marL="276225" indent="-276225"/>
            <a:r>
              <a:rPr lang="en-US" sz="2400" dirty="0"/>
              <a:t>Continuously improve the accuracy of text analysis</a:t>
            </a:r>
          </a:p>
          <a:p>
            <a:pPr marL="276225" indent="-276225"/>
            <a:r>
              <a:rPr lang="en-US" sz="2400" dirty="0"/>
              <a:t>Look at the ripple effect</a:t>
            </a:r>
          </a:p>
          <a:p>
            <a:pPr marL="276225" indent="-276225"/>
            <a:r>
              <a:rPr lang="en-US" sz="2400" dirty="0"/>
              <a:t>Look beyond the brand</a:t>
            </a:r>
          </a:p>
          <a:p>
            <a:pPr marL="276225" indent="-276225"/>
            <a:r>
              <a:rPr lang="en-US" sz="2400" dirty="0"/>
              <a:t>Identify your most powerful influencers</a:t>
            </a:r>
          </a:p>
          <a:p>
            <a:pPr marL="276225" indent="-276225"/>
            <a:r>
              <a:rPr lang="en-US" sz="2400" dirty="0"/>
              <a:t>Look closely at the accuracy of your analytic tool</a:t>
            </a:r>
          </a:p>
          <a:p>
            <a:pPr marL="276225" indent="-276225"/>
            <a:r>
              <a:rPr lang="en-US" sz="2400" dirty="0"/>
              <a:t>Incorporate social media intelligence into planning</a:t>
            </a:r>
          </a:p>
        </p:txBody>
      </p:sp>
    </p:spTree>
    <p:extLst>
      <p:ext uri="{BB962C8B-B14F-4D97-AF65-F5344CB8AC3E}">
        <p14:creationId xmlns:p14="http://schemas.microsoft.com/office/powerpoint/2010/main" val="23215174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3">
            <a:extLst>
              <a:ext uri="{FF2B5EF4-FFF2-40B4-BE49-F238E27FC236}">
                <a16:creationId xmlns:a16="http://schemas.microsoft.com/office/drawing/2014/main" id="{C3A146F8-3F2E-5C2F-96DF-A3881BEE9C8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a:t>7-</a:t>
            </a:r>
            <a:fld id="{CAAA99E9-DFFD-4F5C-9C78-1943BA31E4D4}" type="slidenum">
              <a:rPr lang="en-US" altLang="en-US" sz="900"/>
              <a:pPr/>
              <a:t>38</a:t>
            </a:fld>
            <a:endParaRPr lang="en-US" altLang="en-US" sz="900"/>
          </a:p>
        </p:txBody>
      </p:sp>
      <p:sp>
        <p:nvSpPr>
          <p:cNvPr id="5125" name="Rectangle 3">
            <a:extLst>
              <a:ext uri="{FF2B5EF4-FFF2-40B4-BE49-F238E27FC236}">
                <a16:creationId xmlns:a16="http://schemas.microsoft.com/office/drawing/2014/main" id="{EC49E7A7-8F85-9E99-91AA-403EA07C5EF0}"/>
              </a:ext>
            </a:extLst>
          </p:cNvPr>
          <p:cNvSpPr>
            <a:spLocks noGrp="1" noChangeArrowheads="1"/>
          </p:cNvSpPr>
          <p:nvPr>
            <p:ph type="body" idx="1"/>
          </p:nvPr>
        </p:nvSpPr>
        <p:spPr>
          <a:xfrm>
            <a:off x="838200" y="909235"/>
            <a:ext cx="10515600" cy="5517396"/>
          </a:xfrm>
        </p:spPr>
        <p:txBody>
          <a:bodyPr>
            <a:normAutofit fontScale="40000" lnSpcReduction="20000"/>
          </a:bodyPr>
          <a:lstStyle/>
          <a:p>
            <a:pPr marL="0" indent="0" eaLnBrk="1" hangingPunct="1">
              <a:lnSpc>
                <a:spcPct val="125000"/>
              </a:lnSpc>
              <a:spcBef>
                <a:spcPts val="1800"/>
              </a:spcBef>
              <a:spcAft>
                <a:spcPts val="600"/>
              </a:spcAft>
              <a:buNone/>
            </a:pPr>
            <a:r>
              <a:rPr lang="en-US" altLang="en-US" sz="12100" b="1" dirty="0">
                <a:solidFill>
                  <a:srgbClr val="C00000"/>
                </a:solidFill>
                <a:effectLst>
                  <a:outerShdw blurRad="38100" dist="38100" dir="2700000" algn="tl">
                    <a:srgbClr val="000000">
                      <a:alpha val="43137"/>
                    </a:srgbClr>
                  </a:outerShdw>
                </a:effectLst>
              </a:rPr>
              <a:t>Review Questions:</a:t>
            </a:r>
          </a:p>
          <a:p>
            <a:pPr>
              <a:lnSpc>
                <a:spcPct val="125000"/>
              </a:lnSpc>
              <a:spcBef>
                <a:spcPts val="1800"/>
              </a:spcBef>
              <a:spcAft>
                <a:spcPts val="600"/>
              </a:spcAft>
            </a:pPr>
            <a:r>
              <a:rPr lang="en-US" altLang="en-US" sz="9600" dirty="0"/>
              <a:t>What is the primary difference between text mining and data mining?</a:t>
            </a:r>
          </a:p>
          <a:p>
            <a:pPr>
              <a:lnSpc>
                <a:spcPct val="125000"/>
              </a:lnSpc>
              <a:spcBef>
                <a:spcPts val="1800"/>
              </a:spcBef>
              <a:spcAft>
                <a:spcPts val="600"/>
              </a:spcAft>
            </a:pPr>
            <a:r>
              <a:rPr lang="en-US" sz="9600" dirty="0"/>
              <a:t>How does sentiment analysis benefit Customer Relationship Management (CRM)?</a:t>
            </a:r>
            <a:endParaRPr lang="en-US" altLang="en-US" sz="9600" dirty="0"/>
          </a:p>
          <a:p>
            <a:pPr>
              <a:lnSpc>
                <a:spcPct val="125000"/>
              </a:lnSpc>
              <a:spcBef>
                <a:spcPts val="1800"/>
              </a:spcBef>
              <a:spcAft>
                <a:spcPts val="600"/>
              </a:spcAft>
            </a:pPr>
            <a:r>
              <a:rPr lang="en-US" sz="9600" dirty="0"/>
              <a:t>What are the main challenges associated with Natural Language Processing (NLP) in text mining?</a:t>
            </a:r>
            <a:endParaRPr lang="en-US" altLang="en-US" sz="96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021"/>
    </mc:Choice>
    <mc:Fallback xmlns="">
      <p:transition spd="slow" advTm="2002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AB80A81-23DD-41FA-B217-41DACB49F027}"/>
</file>

<file path=customXml/itemProps2.xml><?xml version="1.0" encoding="utf-8"?>
<ds:datastoreItem xmlns:ds="http://schemas.openxmlformats.org/officeDocument/2006/customXml" ds:itemID="{6BF54002-5691-475E-8EB8-F78C4E10DA8D}"/>
</file>

<file path=customXml/itemProps3.xml><?xml version="1.0" encoding="utf-8"?>
<ds:datastoreItem xmlns:ds="http://schemas.openxmlformats.org/officeDocument/2006/customXml" ds:itemID="{0922B940-ADDA-40A4-829F-7A4DF37B4C76}"/>
</file>

<file path=docProps/app.xml><?xml version="1.0" encoding="utf-8"?>
<Properties xmlns="http://schemas.openxmlformats.org/officeDocument/2006/extended-properties" xmlns:vt="http://schemas.openxmlformats.org/officeDocument/2006/docPropsVTypes">
  <TotalTime>7112</TotalTime>
  <Words>1768</Words>
  <Application>Microsoft Office PowerPoint</Application>
  <PresentationFormat>Widescreen</PresentationFormat>
  <Paragraphs>322</Paragraphs>
  <Slides>39</Slides>
  <Notes>38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Learning Objectives (1 of 2)</vt:lpstr>
      <vt:lpstr>Learning Objectives (2 of 2)</vt:lpstr>
      <vt:lpstr>Text Analytics and Text Mining (1 of 2)</vt:lpstr>
      <vt:lpstr>Text Analytics and Text Mining (2 of 2)</vt:lpstr>
      <vt:lpstr>Text Mining Concepts (1 of 2)</vt:lpstr>
      <vt:lpstr>Data Mining versus Text Mining</vt:lpstr>
      <vt:lpstr>Text Mining Concepts (2 of 2)</vt:lpstr>
      <vt:lpstr>Text Mining Application Area</vt:lpstr>
      <vt:lpstr>Text Mining Terminology (1 of 2)</vt:lpstr>
      <vt:lpstr>Text Mining Terminology (2 of 2)</vt:lpstr>
      <vt:lpstr>Natural Language Processing (N L P) (1 of 4)</vt:lpstr>
      <vt:lpstr>Natural Language Processing (N L P) (2 of 4)</vt:lpstr>
      <vt:lpstr>Natural Language Processing (N L P) (3 of 4)</vt:lpstr>
      <vt:lpstr>N L P Task Categories</vt:lpstr>
      <vt:lpstr>Text Mining Applications (1 of 2)</vt:lpstr>
      <vt:lpstr>Text Mining Process (1 of 7)</vt:lpstr>
      <vt:lpstr>Text Mining Process (2 of 7)</vt:lpstr>
      <vt:lpstr>Sentiment Analysis</vt:lpstr>
      <vt:lpstr>Sentiment Analysis Applications</vt:lpstr>
      <vt:lpstr>Sentiment Analysis Process (1 of 3)</vt:lpstr>
      <vt:lpstr>Web Mining Overview</vt:lpstr>
      <vt:lpstr>Web Mining</vt:lpstr>
      <vt:lpstr>Search Engines</vt:lpstr>
      <vt:lpstr>Structure of a Typical Internet Search Engine</vt:lpstr>
      <vt:lpstr>Search Engine Optimization</vt:lpstr>
      <vt:lpstr>Top 15 Most Popular Search Engines</vt:lpstr>
      <vt:lpstr>Web Analytics Metrics (1 of 3)</vt:lpstr>
      <vt:lpstr>A Sample Web Analytics Dashboard</vt:lpstr>
      <vt:lpstr>Social Analytics Social Network Analysis (1 of 2)</vt:lpstr>
      <vt:lpstr>Social Analytics Social Network Analysis (2 of 2)</vt:lpstr>
      <vt:lpstr>Social Media Definitions and Concepts</vt:lpstr>
      <vt:lpstr>How Do People Use Social Media?</vt:lpstr>
      <vt:lpstr>Social Media Analytics</vt:lpstr>
      <vt:lpstr>Best Practices in Social Media Analytics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57</cp:revision>
  <dcterms:created xsi:type="dcterms:W3CDTF">2023-04-29T09:08:00Z</dcterms:created>
  <dcterms:modified xsi:type="dcterms:W3CDTF">2024-08-15T10:24:04Z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