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2"/>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732" r:id="rId15"/>
    <p:sldId id="734" r:id="rId16"/>
    <p:sldId id="692" r:id="rId17"/>
    <p:sldId id="736" r:id="rId18"/>
    <p:sldId id="693" r:id="rId19"/>
    <p:sldId id="694" r:id="rId20"/>
    <p:sldId id="738" r:id="rId21"/>
    <p:sldId id="695"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4624" r:id="rId48"/>
    <p:sldId id="566" r:id="rId49"/>
    <p:sldId id="49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732"/>
            <p14:sldId id="734"/>
            <p14:sldId id="692"/>
            <p14:sldId id="736"/>
            <p14:sldId id="693"/>
            <p14:sldId id="694"/>
            <p14:sldId id="738"/>
            <p14:sldId id="695"/>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4624"/>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32867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162560"/>
            <a:ext cx="412271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07308" y="4431491"/>
            <a:ext cx="5573486" cy="195887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39608" y="2171833"/>
            <a:ext cx="9781272" cy="3539430"/>
          </a:xfrm>
          <a:prstGeom prst="rect">
            <a:avLst/>
          </a:prstGeom>
          <a:noFill/>
        </p:spPr>
        <p:txBody>
          <a:bodyPr wrap="square" rtlCol="0">
            <a:spAutoFit/>
          </a:bodyPr>
          <a:lstStyle/>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447040" y="1585861"/>
            <a:ext cx="10739120" cy="4114800"/>
          </a:xfrm>
        </p:spPr>
        <p:txBody>
          <a:bodyPr>
            <a:noAutofit/>
          </a:bodyPr>
          <a:lstStyle/>
          <a:p>
            <a:pPr algn="just"/>
            <a:r>
              <a:rPr lang="en-US" altLang="en-US" sz="4000" b="1" dirty="0">
                <a:solidFill>
                  <a:srgbClr val="00B0F0"/>
                </a:solidFill>
              </a:rPr>
              <a:t>T</a:t>
            </a:r>
            <a:r>
              <a:rPr lang="en-US" altLang="en-US" sz="3200" b="1" dirty="0">
                <a:solidFill>
                  <a:srgbClr val="00B0F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dirty="0"/>
              <a:t>Transportation is an important supply chain driver because products are rarely produced and consumed in the same location. </a:t>
            </a:r>
          </a:p>
          <a:p>
            <a:pPr algn="just"/>
            <a:r>
              <a:rPr lang="en-US" altLang="en-US" sz="2700" dirty="0"/>
              <a:t>Transportation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305141" cy="1076343"/>
          </a:xfrm>
          <a:prstGeom prst="rect">
            <a:avLst/>
          </a:prstGeom>
        </p:spPr>
      </p:pic>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84480" y="1467803"/>
            <a:ext cx="11308080" cy="4114800"/>
          </a:xfrm>
        </p:spPr>
        <p:txBody>
          <a:bodyPr>
            <a:noAutofit/>
          </a:bodyPr>
          <a:lstStyle/>
          <a:p>
            <a:pPr algn="just"/>
            <a:r>
              <a:rPr lang="en-US" altLang="en-US" sz="3000" b="1" dirty="0">
                <a:solidFill>
                  <a:srgbClr val="C00000"/>
                </a:solidFill>
              </a:rPr>
              <a:t>Example,</a:t>
            </a:r>
          </a:p>
          <a:p>
            <a:pPr algn="just"/>
            <a:r>
              <a:rPr lang="en-US" altLang="en-US" b="1" dirty="0">
                <a:solidFill>
                  <a:srgbClr val="00B0F0"/>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rgbClr val="00B0F0"/>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chemeClr val="accent1"/>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59256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06960" y="1666846"/>
            <a:ext cx="11334800" cy="4114800"/>
          </a:xfrm>
        </p:spPr>
        <p:txBody>
          <a:bodyPr>
            <a:noAutofit/>
          </a:bodyPr>
          <a:lstStyle/>
          <a:p>
            <a:pPr algn="just"/>
            <a:r>
              <a:rPr lang="en-US" altLang="en-US" sz="3200" b="1" dirty="0">
                <a:solidFill>
                  <a:srgbClr val="00B0F0"/>
                </a:solidFill>
              </a:rPr>
              <a:t>Seven-Eleven Japan </a:t>
            </a: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164336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23520" y="1467803"/>
            <a:ext cx="1135888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00B0F0"/>
                </a:solidFill>
              </a:rPr>
              <a:t>Amazon</a:t>
            </a:r>
            <a:r>
              <a:rPr lang="en-US" b="1" dirty="0">
                <a:solidFill>
                  <a:srgbClr val="C00000"/>
                </a:solidFill>
              </a:rPr>
              <a:t> </a:t>
            </a:r>
            <a:r>
              <a:rPr lang="en-US" dirty="0"/>
              <a:t>relies on package carriers and the postal system to deliver customer orders from centralized warehouses. </a:t>
            </a:r>
          </a:p>
          <a:p>
            <a:pPr algn="just"/>
            <a:r>
              <a:rPr lang="en-US" b="1" dirty="0">
                <a:solidFill>
                  <a:srgbClr val="00B0F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1582400" y="1155862"/>
            <a:ext cx="15951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3" name="Content Placeholder 2"/>
          <p:cNvSpPr>
            <a:spLocks noGrp="1"/>
          </p:cNvSpPr>
          <p:nvPr>
            <p:ph idx="1"/>
          </p:nvPr>
        </p:nvSpPr>
        <p:spPr>
          <a:xfrm>
            <a:off x="426720" y="1734808"/>
            <a:ext cx="9962441"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3" y="235892"/>
            <a:ext cx="10515600" cy="863083"/>
          </a:xfrm>
        </p:spPr>
        <p:txBody>
          <a:bodyPr rtlCol="0">
            <a:no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92404" y="1710644"/>
            <a:ext cx="10742955"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353800" y="1065471"/>
            <a:ext cx="2397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868833" y="136525"/>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345440" y="1708040"/>
            <a:ext cx="11084560" cy="4114800"/>
          </a:xfrm>
        </p:spPr>
        <p:txBody>
          <a:bodyPr vert="horz" lIns="92075" tIns="46038" rIns="92075" bIns="46038" rtlCol="0">
            <a:normAutofit/>
          </a:bodyPr>
          <a:lstStyle/>
          <a:p>
            <a:pPr algn="just"/>
            <a:r>
              <a:rPr lang="en-US" b="1" dirty="0">
                <a:solidFill>
                  <a:srgbClr val="00B0F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541760" y="1175240"/>
            <a:ext cx="1828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746913" y="216418"/>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274320" y="1577454"/>
            <a:ext cx="11287760" cy="4114800"/>
          </a:xfrm>
        </p:spPr>
        <p:txBody>
          <a:bodyPr vert="horz" lIns="92075" tIns="46038" rIns="92075" bIns="46038" rtlCol="0">
            <a:noAutofit/>
          </a:bodyPr>
          <a:lstStyle/>
          <a:p>
            <a:pPr algn="just" eaLnBrk="1" hangingPunct="1"/>
            <a:r>
              <a:rPr lang="en-US" altLang="en-US" b="1" dirty="0">
                <a:solidFill>
                  <a:srgbClr val="00B0F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dirty="0"/>
              <a:t>Based on the answers to these questions, the supply chain ends up with a variety of transportation networks. </a:t>
            </a:r>
            <a:endParaRPr lang="en-US" altLang="en-US" dirty="0"/>
          </a:p>
        </p:txBody>
      </p:sp>
      <p:sp>
        <p:nvSpPr>
          <p:cNvPr id="7" name="TextBox 6">
            <a:extLst>
              <a:ext uri="{FF2B5EF4-FFF2-40B4-BE49-F238E27FC236}">
                <a16:creationId xmlns:a16="http://schemas.microsoft.com/office/drawing/2014/main" id="{B6E60321-421F-096F-355B-5271C6E42BFC}"/>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1562080" y="1155862"/>
            <a:ext cx="1767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11175" y="1524258"/>
            <a:ext cx="11149305"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551920" y="1074810"/>
            <a:ext cx="1960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6525"/>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pic>
        <p:nvPicPr>
          <p:cNvPr id="30724" name="Picture 5" descr="FG_14_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55846"/>
            <a:ext cx="9768840" cy="473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344868"/>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4" name="Graphic 21">
            <a:extLst>
              <a:ext uri="{FF2B5EF4-FFF2-40B4-BE49-F238E27FC236}">
                <a16:creationId xmlns:a16="http://schemas.microsoft.com/office/drawing/2014/main" id="{8CB6BF7F-2AF3-10A1-4C44-907C836E6C1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FA8FA945-FFFF-E24F-B62F-6CDB6EB768B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137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3759" y="168533"/>
            <a:ext cx="10515600" cy="879984"/>
          </a:xfrm>
        </p:spPr>
        <p:txBody>
          <a:bodyPr rtlCol="0">
            <a:normAutofit/>
          </a:bodyPr>
          <a:lstStyle/>
          <a:p>
            <a:pPr algn="ctr">
              <a:defRPr/>
            </a:pPr>
            <a:r>
              <a:rPr lang="en-US" altLang="en-US" sz="3200" b="1" dirty="0">
                <a:solidFill>
                  <a:srgbClr val="00B0F0"/>
                </a:solidFill>
              </a:rPr>
              <a:t>Direct Shipping with Milk Runs</a:t>
            </a:r>
            <a:endParaRPr lang="en-US" sz="3200" b="1" dirty="0">
              <a:solidFill>
                <a:srgbClr val="00B0F0"/>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294641" y="1578775"/>
            <a:ext cx="11014718"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1353800" y="1155862"/>
            <a:ext cx="1955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42666" y="182106"/>
            <a:ext cx="10515600" cy="744077"/>
          </a:xfrm>
        </p:spPr>
        <p:txBody>
          <a:bodyPr>
            <a:normAutofit/>
          </a:bodyPr>
          <a:lstStyle/>
          <a:p>
            <a:pPr algn="ctr" eaLnBrk="1" hangingPunct="1"/>
            <a:r>
              <a:rPr lang="en-US" altLang="en-US" sz="3200" b="1" dirty="0">
                <a:solidFill>
                  <a:srgbClr val="00B0F0"/>
                </a:solidFill>
              </a:rPr>
              <a:t>Direct Shipping with Milk Runs</a:t>
            </a:r>
          </a:p>
        </p:txBody>
      </p:sp>
      <p:pic>
        <p:nvPicPr>
          <p:cNvPr id="31748" name="Picture 5" descr="FG_14_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38" y="1465170"/>
            <a:ext cx="9932387" cy="472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Graphic 21">
            <a:extLst>
              <a:ext uri="{FF2B5EF4-FFF2-40B4-BE49-F238E27FC236}">
                <a16:creationId xmlns:a16="http://schemas.microsoft.com/office/drawing/2014/main" id="{A9869939-6039-2B98-623C-5A0CD4866E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4" name="Rectangle: Rounded Corners 3">
            <a:extLst>
              <a:ext uri="{FF2B5EF4-FFF2-40B4-BE49-F238E27FC236}">
                <a16:creationId xmlns:a16="http://schemas.microsoft.com/office/drawing/2014/main" id="{F87A06BC-046E-DC18-97D2-C8F3A8531142}"/>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527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B0F0"/>
                </a:solidFill>
              </a:rPr>
              <a:t>All Shipments via Intermediate Distribution</a:t>
            </a:r>
            <a:br>
              <a:rPr lang="en-US" sz="3200" b="1" dirty="0">
                <a:solidFill>
                  <a:srgbClr val="00B0F0"/>
                </a:solidFill>
              </a:rPr>
            </a:br>
            <a:r>
              <a:rPr lang="en-US" sz="3200" b="1" dirty="0">
                <a:solidFill>
                  <a:srgbClr val="00B0F0"/>
                </a:solidFill>
              </a:rPr>
              <a:t> Center with Storage</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4468" y="17683"/>
            <a:ext cx="10515600" cy="1325563"/>
          </a:xfrm>
        </p:spPr>
        <p:txBody>
          <a:bodyPr rtlCol="0">
            <a:normAutofit/>
          </a:bodyPr>
          <a:lstStyle/>
          <a:p>
            <a:pPr algn="ctr">
              <a:defRPr/>
            </a:pPr>
            <a:r>
              <a:rPr lang="en-US" sz="3000" b="1" dirty="0">
                <a:solidFill>
                  <a:srgbClr val="00B0F0"/>
                </a:solidFill>
              </a:rPr>
              <a:t>All Shipments via Intermediate Distribution</a:t>
            </a:r>
            <a:br>
              <a:rPr lang="en-US" sz="3000" b="1" dirty="0">
                <a:solidFill>
                  <a:srgbClr val="00B0F0"/>
                </a:solidFill>
              </a:rPr>
            </a:br>
            <a:r>
              <a:rPr lang="en-US" sz="3000" b="1" dirty="0">
                <a:solidFill>
                  <a:srgbClr val="00B0F0"/>
                </a:solidFill>
              </a:rPr>
              <a:t> Center with Storage</a:t>
            </a:r>
          </a:p>
        </p:txBody>
      </p:sp>
      <p:pic>
        <p:nvPicPr>
          <p:cNvPr id="32772" name="Picture 5" descr="FG_14_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 y="1723917"/>
            <a:ext cx="9750543" cy="437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4" name="Graphic 21">
            <a:extLst>
              <a:ext uri="{FF2B5EF4-FFF2-40B4-BE49-F238E27FC236}">
                <a16:creationId xmlns:a16="http://schemas.microsoft.com/office/drawing/2014/main" id="{47726686-FFCD-55FA-86D1-ECFB432DC61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9B6BBCC3-67D9-E86E-91CB-B5EA9F76682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8880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B0F0"/>
                </a:solidFill>
              </a:rPr>
              <a:t>All Shipments via Intermediate Transit Point </a:t>
            </a:r>
            <a:br>
              <a:rPr lang="en-US" sz="3000" b="1" dirty="0">
                <a:solidFill>
                  <a:srgbClr val="00B0F0"/>
                </a:solidFill>
              </a:rPr>
            </a:br>
            <a:r>
              <a:rPr lang="en-US" sz="3000" b="1" dirty="0">
                <a:solidFill>
                  <a:srgbClr val="00B0F0"/>
                </a:solidFill>
              </a:rPr>
              <a:t>with Cross-Docking</a:t>
            </a:r>
          </a:p>
        </p:txBody>
      </p:sp>
      <p:sp>
        <p:nvSpPr>
          <p:cNvPr id="33795" name="Content Placeholder 2"/>
          <p:cNvSpPr>
            <a:spLocks noGrp="1"/>
          </p:cNvSpPr>
          <p:nvPr>
            <p:ph idx="1"/>
          </p:nvPr>
        </p:nvSpPr>
        <p:spPr>
          <a:xfrm>
            <a:off x="254000" y="1709423"/>
            <a:ext cx="10631227" cy="3746500"/>
          </a:xfrm>
        </p:spPr>
        <p:txBody>
          <a:bodyPr>
            <a:noAutofit/>
          </a:bodyPr>
          <a:lstStyle/>
          <a:p>
            <a:pPr algn="just"/>
            <a:r>
              <a:rPr lang="en-US" altLang="en-US" b="1" dirty="0">
                <a:solidFill>
                  <a:srgbClr val="00B0F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242200" y="1014289"/>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B0F0"/>
                </a:solidFill>
              </a:rPr>
              <a:t>Shipping via DC Using Milk Runs</a:t>
            </a:r>
          </a:p>
        </p:txBody>
      </p:sp>
      <p:sp>
        <p:nvSpPr>
          <p:cNvPr id="33795" name="Content Placeholder 2"/>
          <p:cNvSpPr>
            <a:spLocks noGrp="1"/>
          </p:cNvSpPr>
          <p:nvPr>
            <p:ph idx="1"/>
          </p:nvPr>
        </p:nvSpPr>
        <p:spPr>
          <a:xfrm>
            <a:off x="416561" y="1555750"/>
            <a:ext cx="10414000" cy="3746500"/>
          </a:xfrm>
        </p:spPr>
        <p:txBody>
          <a:bodyPr>
            <a:noAutofit/>
          </a:bodyPr>
          <a:lstStyle/>
          <a:p>
            <a:pPr algn="just"/>
            <a:r>
              <a:rPr lang="en-US" altLang="en-US" b="1" dirty="0">
                <a:solidFill>
                  <a:srgbClr val="00B0F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0955889" y="111459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3474" y="184626"/>
            <a:ext cx="10515600" cy="869116"/>
          </a:xfrm>
        </p:spPr>
        <p:txBody>
          <a:bodyPr rtlCol="0">
            <a:normAutofit/>
          </a:bodyPr>
          <a:lstStyle/>
          <a:p>
            <a:pPr algn="ctr">
              <a:defRPr/>
            </a:pPr>
            <a:r>
              <a:rPr lang="en-US" sz="3200" b="1" dirty="0">
                <a:solidFill>
                  <a:srgbClr val="00B0F0"/>
                </a:solidFill>
              </a:rPr>
              <a:t>Shipping via DC Using Milk Runs</a:t>
            </a:r>
          </a:p>
        </p:txBody>
      </p:sp>
      <p:pic>
        <p:nvPicPr>
          <p:cNvPr id="34820" name="Picture 5" descr="FG_14_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600" y="1581150"/>
            <a:ext cx="9699767" cy="445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4" name="Graphic 21">
            <a:extLst>
              <a:ext uri="{FF2B5EF4-FFF2-40B4-BE49-F238E27FC236}">
                <a16:creationId xmlns:a16="http://schemas.microsoft.com/office/drawing/2014/main" id="{D35055FC-05CA-6B77-E602-1B2B99159D8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6F5EF827-0646-3E93-878A-A6C80882C5D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25407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B0F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839409801"/>
              </p:ext>
            </p:extLst>
          </p:nvPr>
        </p:nvGraphicFramePr>
        <p:xfrm>
          <a:off x="335280" y="1574020"/>
          <a:ext cx="10515600" cy="4522177"/>
        </p:xfrm>
        <a:graphic>
          <a:graphicData uri="http://schemas.openxmlformats.org/drawingml/2006/table">
            <a:tbl>
              <a:tblPr/>
              <a:tblGrid>
                <a:gridCol w="2693811">
                  <a:extLst>
                    <a:ext uri="{9D8B030D-6E8A-4147-A177-3AD203B41FA5}">
                      <a16:colId xmlns:a16="http://schemas.microsoft.com/office/drawing/2014/main" val="20000"/>
                    </a:ext>
                  </a:extLst>
                </a:gridCol>
                <a:gridCol w="4316589">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B0F0"/>
                </a:solidFill>
              </a:rPr>
              <a:t>Selecting a Transportation Network</a:t>
            </a:r>
          </a:p>
        </p:txBody>
      </p:sp>
      <p:sp>
        <p:nvSpPr>
          <p:cNvPr id="36867" name="Content Placeholder 2"/>
          <p:cNvSpPr>
            <a:spLocks noGrp="1"/>
          </p:cNvSpPr>
          <p:nvPr>
            <p:ph idx="1"/>
          </p:nvPr>
        </p:nvSpPr>
        <p:spPr>
          <a:xfrm>
            <a:off x="995680" y="1803400"/>
            <a:ext cx="901192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548488" y="1350371"/>
            <a:ext cx="10529697"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078185" y="1053367"/>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B0F0"/>
                </a:solidFill>
              </a:rPr>
              <a:t>Selecting a Transportation Network</a:t>
            </a:r>
          </a:p>
        </p:txBody>
      </p:sp>
      <p:sp>
        <p:nvSpPr>
          <p:cNvPr id="39939" name="Content Placeholder 2"/>
          <p:cNvSpPr>
            <a:spLocks noGrp="1"/>
          </p:cNvSpPr>
          <p:nvPr>
            <p:ph idx="1"/>
          </p:nvPr>
        </p:nvSpPr>
        <p:spPr>
          <a:xfrm>
            <a:off x="579120" y="1356422"/>
            <a:ext cx="991616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812800" y="1221178"/>
            <a:ext cx="1061720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B0F0"/>
                </a:solidFill>
              </a:rPr>
              <a:t>Trade-offs in Transportation Design</a:t>
            </a:r>
          </a:p>
        </p:txBody>
      </p:sp>
      <p:sp>
        <p:nvSpPr>
          <p:cNvPr id="41987" name="Rectangle 1027"/>
          <p:cNvSpPr>
            <a:spLocks noGrp="1" noChangeArrowheads="1"/>
          </p:cNvSpPr>
          <p:nvPr>
            <p:ph type="body" idx="1"/>
          </p:nvPr>
        </p:nvSpPr>
        <p:spPr>
          <a:xfrm>
            <a:off x="294640" y="1453791"/>
            <a:ext cx="10982960"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00B0F0"/>
                </a:solidFill>
              </a:rPr>
              <a:t>Amazon’s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1353800" y="1155862"/>
            <a:ext cx="2037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B0F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3796649176"/>
              </p:ext>
            </p:extLst>
          </p:nvPr>
        </p:nvGraphicFramePr>
        <p:xfrm>
          <a:off x="782321" y="1578513"/>
          <a:ext cx="9876581" cy="4714118"/>
        </p:xfrm>
        <a:graphic>
          <a:graphicData uri="http://schemas.openxmlformats.org/drawingml/2006/table">
            <a:tbl>
              <a:tblPr firstRow="1" bandRow="1">
                <a:tableStyleId>{2D5ABB26-0587-4C30-8999-92F81FD0307C}</a:tableStyleId>
              </a:tblPr>
              <a:tblGrid>
                <a:gridCol w="1429296">
                  <a:extLst>
                    <a:ext uri="{9D8B030D-6E8A-4147-A177-3AD203B41FA5}">
                      <a16:colId xmlns:a16="http://schemas.microsoft.com/office/drawing/2014/main" val="20000"/>
                    </a:ext>
                  </a:extLst>
                </a:gridCol>
                <a:gridCol w="1429293">
                  <a:extLst>
                    <a:ext uri="{9D8B030D-6E8A-4147-A177-3AD203B41FA5}">
                      <a16:colId xmlns:a16="http://schemas.microsoft.com/office/drawing/2014/main" val="20001"/>
                    </a:ext>
                  </a:extLst>
                </a:gridCol>
                <a:gridCol w="1445353">
                  <a:extLst>
                    <a:ext uri="{9D8B030D-6E8A-4147-A177-3AD203B41FA5}">
                      <a16:colId xmlns:a16="http://schemas.microsoft.com/office/drawing/2014/main" val="20002"/>
                    </a:ext>
                  </a:extLst>
                </a:gridCol>
                <a:gridCol w="1622007">
                  <a:extLst>
                    <a:ext uri="{9D8B030D-6E8A-4147-A177-3AD203B41FA5}">
                      <a16:colId xmlns:a16="http://schemas.microsoft.com/office/drawing/2014/main" val="20003"/>
                    </a:ext>
                  </a:extLst>
                </a:gridCol>
                <a:gridCol w="1975316">
                  <a:extLst>
                    <a:ext uri="{9D8B030D-6E8A-4147-A177-3AD203B41FA5}">
                      <a16:colId xmlns:a16="http://schemas.microsoft.com/office/drawing/2014/main" val="20004"/>
                    </a:ext>
                  </a:extLst>
                </a:gridCol>
                <a:gridCol w="1975316">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B0F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B0F0"/>
                </a:solidFill>
              </a:rPr>
              <a:t>Trade-offs When Selecting Transportation Mode</a:t>
            </a:r>
          </a:p>
        </p:txBody>
      </p:sp>
      <p:sp>
        <p:nvSpPr>
          <p:cNvPr id="45059" name="Content Placeholder 2"/>
          <p:cNvSpPr>
            <a:spLocks noGrp="1"/>
          </p:cNvSpPr>
          <p:nvPr>
            <p:ph idx="1"/>
          </p:nvPr>
        </p:nvSpPr>
        <p:spPr>
          <a:xfrm>
            <a:off x="751840" y="1695012"/>
            <a:ext cx="11016018"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B0F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9" name="TextBox 8">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370" y="136481"/>
            <a:ext cx="10515600" cy="999651"/>
          </a:xfrm>
        </p:spPr>
        <p:txBody>
          <a:bodyPr rtlCol="0">
            <a:normAutofit/>
          </a:bodyPr>
          <a:lstStyle/>
          <a:p>
            <a:pPr algn="ctr">
              <a:defRPr/>
            </a:pPr>
            <a:r>
              <a:rPr lang="en-US" sz="3000" b="1" dirty="0">
                <a:solidFill>
                  <a:srgbClr val="00B0F0"/>
                </a:solidFill>
              </a:rPr>
              <a:t>Tradeoffs When </a:t>
            </a:r>
            <a:br>
              <a:rPr lang="en-US" sz="3000" b="1" dirty="0">
                <a:solidFill>
                  <a:srgbClr val="00B0F0"/>
                </a:solidFill>
              </a:rPr>
            </a:br>
            <a:r>
              <a:rPr lang="en-US" sz="3000" b="1" dirty="0">
                <a:solidFill>
                  <a:srgbClr val="00B0F0"/>
                </a:solidFill>
              </a:rPr>
              <a:t>Aggregating Inventory</a:t>
            </a:r>
          </a:p>
        </p:txBody>
      </p:sp>
      <p:sp>
        <p:nvSpPr>
          <p:cNvPr id="47107" name="Content Placeholder 2"/>
          <p:cNvSpPr>
            <a:spLocks noGrp="1"/>
          </p:cNvSpPr>
          <p:nvPr>
            <p:ph idx="1"/>
          </p:nvPr>
        </p:nvSpPr>
        <p:spPr>
          <a:xfrm>
            <a:off x="538480" y="1461265"/>
            <a:ext cx="10292080" cy="4525963"/>
          </a:xfrm>
        </p:spPr>
        <p:txBody>
          <a:bodyPr>
            <a:noAutofit/>
          </a:bodyPr>
          <a:lstStyle/>
          <a:p>
            <a:pPr marL="0" indent="0" algn="just">
              <a:buNone/>
            </a:pPr>
            <a:r>
              <a:rPr lang="en-US" altLang="en-US" sz="2600" b="1" dirty="0">
                <a:solidFill>
                  <a:srgbClr val="00B0F0"/>
                </a:solidFill>
              </a:rPr>
              <a:t>Inventory aggregation decisions </a:t>
            </a:r>
            <a:r>
              <a:rPr lang="en-US" altLang="en-US" sz="2600" dirty="0"/>
              <a:t>must account for inventory and transportation costs. Inventory aggregation 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00B0F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00B0F0"/>
                </a:solidFill>
              </a:rPr>
              <a:t>Option B</a:t>
            </a:r>
            <a:r>
              <a:rPr lang="en-US" altLang="en-US" sz="2600" i="1" dirty="0">
                <a:solidFill>
                  <a:srgbClr val="00B0F0"/>
                </a:solidFill>
              </a:rPr>
              <a:t>.</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200" b="1" dirty="0">
                <a:solidFill>
                  <a:srgbClr val="00B0F0"/>
                </a:solidFill>
              </a:rPr>
              <a:t>Tradeoffs When </a:t>
            </a:r>
            <a:br>
              <a:rPr lang="en-US" sz="3200" b="1" dirty="0">
                <a:solidFill>
                  <a:srgbClr val="00B0F0"/>
                </a:solidFill>
              </a:rPr>
            </a:br>
            <a:r>
              <a:rPr lang="en-US" sz="3200" b="1" dirty="0">
                <a:solidFill>
                  <a:srgbClr val="00B0F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225" y="-18972"/>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538480" y="1385352"/>
            <a:ext cx="1081532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357585"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Content Placeholder 4"/>
          <p:cNvSpPr>
            <a:spLocks noGrp="1"/>
          </p:cNvSpPr>
          <p:nvPr>
            <p:ph idx="1"/>
          </p:nvPr>
        </p:nvSpPr>
        <p:spPr>
          <a:xfrm>
            <a:off x="386080" y="1538712"/>
            <a:ext cx="10424161"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060831"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48896"/>
            <a:ext cx="10515600" cy="1161389"/>
          </a:xfrm>
        </p:spPr>
        <p:txBody>
          <a:bodyPr rtlCol="0">
            <a:normAutofit/>
          </a:bodyPr>
          <a:lstStyle/>
          <a:p>
            <a:pPr algn="ctr">
              <a:defRPr/>
            </a:pPr>
            <a:r>
              <a:rPr lang="en-US" sz="2800" b="1" dirty="0">
                <a:solidFill>
                  <a:srgbClr val="00B0F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8914112"/>
              </p:ext>
            </p:extLst>
          </p:nvPr>
        </p:nvGraphicFramePr>
        <p:xfrm>
          <a:off x="465381" y="1061037"/>
          <a:ext cx="9847994" cy="5395062"/>
        </p:xfrm>
        <a:graphic>
          <a:graphicData uri="http://schemas.openxmlformats.org/drawingml/2006/table">
            <a:tbl>
              <a:tblPr firstRow="1" bandRow="1">
                <a:tableStyleId>{2D5ABB26-0587-4C30-8999-92F81FD0307C}</a:tableStyleId>
              </a:tblPr>
              <a:tblGrid>
                <a:gridCol w="863298">
                  <a:extLst>
                    <a:ext uri="{9D8B030D-6E8A-4147-A177-3AD203B41FA5}">
                      <a16:colId xmlns:a16="http://schemas.microsoft.com/office/drawing/2014/main" val="20000"/>
                    </a:ext>
                  </a:extLst>
                </a:gridCol>
                <a:gridCol w="1283528">
                  <a:extLst>
                    <a:ext uri="{9D8B030D-6E8A-4147-A177-3AD203B41FA5}">
                      <a16:colId xmlns:a16="http://schemas.microsoft.com/office/drawing/2014/main" val="20001"/>
                    </a:ext>
                  </a:extLst>
                </a:gridCol>
                <a:gridCol w="1283528">
                  <a:extLst>
                    <a:ext uri="{9D8B030D-6E8A-4147-A177-3AD203B41FA5}">
                      <a16:colId xmlns:a16="http://schemas.microsoft.com/office/drawing/2014/main" val="20002"/>
                    </a:ext>
                  </a:extLst>
                </a:gridCol>
                <a:gridCol w="1283528">
                  <a:extLst>
                    <a:ext uri="{9D8B030D-6E8A-4147-A177-3AD203B41FA5}">
                      <a16:colId xmlns:a16="http://schemas.microsoft.com/office/drawing/2014/main" val="20003"/>
                    </a:ext>
                  </a:extLst>
                </a:gridCol>
                <a:gridCol w="1283528">
                  <a:extLst>
                    <a:ext uri="{9D8B030D-6E8A-4147-A177-3AD203B41FA5}">
                      <a16:colId xmlns:a16="http://schemas.microsoft.com/office/drawing/2014/main" val="20004"/>
                    </a:ext>
                  </a:extLst>
                </a:gridCol>
                <a:gridCol w="1283528">
                  <a:extLst>
                    <a:ext uri="{9D8B030D-6E8A-4147-A177-3AD203B41FA5}">
                      <a16:colId xmlns:a16="http://schemas.microsoft.com/office/drawing/2014/main" val="20005"/>
                    </a:ext>
                  </a:extLst>
                </a:gridCol>
                <a:gridCol w="1283528">
                  <a:extLst>
                    <a:ext uri="{9D8B030D-6E8A-4147-A177-3AD203B41FA5}">
                      <a16:colId xmlns:a16="http://schemas.microsoft.com/office/drawing/2014/main" val="20006"/>
                    </a:ext>
                  </a:extLst>
                </a:gridCol>
                <a:gridCol w="128352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74162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FA18E45D-E90A-4F5D-5333-ECF2A5BB340D}"/>
              </a:ext>
            </a:extLst>
          </p:cNvPr>
          <p:cNvSpPr txBox="1"/>
          <p:nvPr/>
        </p:nvSpPr>
        <p:spPr>
          <a:xfrm>
            <a:off x="9813265" y="6368978"/>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B0F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B0F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70C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2459511899"/>
              </p:ext>
            </p:extLst>
          </p:nvPr>
        </p:nvGraphicFramePr>
        <p:xfrm>
          <a:off x="983246" y="1728261"/>
          <a:ext cx="9390115" cy="4470023"/>
        </p:xfrm>
        <a:graphic>
          <a:graphicData uri="http://schemas.openxmlformats.org/drawingml/2006/table">
            <a:tbl>
              <a:tblPr firstRow="1" bandRow="1">
                <a:tableStyleId>{2D5ABB26-0587-4C30-8999-92F81FD0307C}</a:tableStyleId>
              </a:tblPr>
              <a:tblGrid>
                <a:gridCol w="2128426">
                  <a:extLst>
                    <a:ext uri="{9D8B030D-6E8A-4147-A177-3AD203B41FA5}">
                      <a16:colId xmlns:a16="http://schemas.microsoft.com/office/drawing/2014/main" val="20000"/>
                    </a:ext>
                  </a:extLst>
                </a:gridCol>
                <a:gridCol w="2420563">
                  <a:extLst>
                    <a:ext uri="{9D8B030D-6E8A-4147-A177-3AD203B41FA5}">
                      <a16:colId xmlns:a16="http://schemas.microsoft.com/office/drawing/2014/main" val="20001"/>
                    </a:ext>
                  </a:extLst>
                </a:gridCol>
                <a:gridCol w="2420563">
                  <a:extLst>
                    <a:ext uri="{9D8B030D-6E8A-4147-A177-3AD203B41FA5}">
                      <a16:colId xmlns:a16="http://schemas.microsoft.com/office/drawing/2014/main" val="20002"/>
                    </a:ext>
                  </a:extLst>
                </a:gridCol>
                <a:gridCol w="2420563">
                  <a:extLst>
                    <a:ext uri="{9D8B030D-6E8A-4147-A177-3AD203B41FA5}">
                      <a16:colId xmlns:a16="http://schemas.microsoft.com/office/drawing/2014/main" val="20003"/>
                    </a:ext>
                  </a:extLst>
                </a:gridCol>
              </a:tblGrid>
              <a:tr h="708662">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253787">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25378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253787">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B0F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3824740414"/>
              </p:ext>
            </p:extLst>
          </p:nvPr>
        </p:nvGraphicFramePr>
        <p:xfrm>
          <a:off x="812800" y="1569493"/>
          <a:ext cx="9791511" cy="4299044"/>
        </p:xfrm>
        <a:graphic>
          <a:graphicData uri="http://schemas.openxmlformats.org/drawingml/2006/table">
            <a:tbl>
              <a:tblPr firstRow="1" bandRow="1">
                <a:tableStyleId>{2D5ABB26-0587-4C30-8999-92F81FD0307C}</a:tableStyleId>
              </a:tblPr>
              <a:tblGrid>
                <a:gridCol w="2186769">
                  <a:extLst>
                    <a:ext uri="{9D8B030D-6E8A-4147-A177-3AD203B41FA5}">
                      <a16:colId xmlns:a16="http://schemas.microsoft.com/office/drawing/2014/main" val="20000"/>
                    </a:ext>
                  </a:extLst>
                </a:gridCol>
                <a:gridCol w="3802371">
                  <a:extLst>
                    <a:ext uri="{9D8B030D-6E8A-4147-A177-3AD203B41FA5}">
                      <a16:colId xmlns:a16="http://schemas.microsoft.com/office/drawing/2014/main" val="20001"/>
                    </a:ext>
                  </a:extLst>
                </a:gridCol>
                <a:gridCol w="3802371">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B0F0"/>
                </a:solidFill>
              </a:rPr>
              <a:t>Role of IT in Transportation</a:t>
            </a:r>
          </a:p>
        </p:txBody>
      </p:sp>
      <p:sp>
        <p:nvSpPr>
          <p:cNvPr id="58371" name="Rectangle 3"/>
          <p:cNvSpPr>
            <a:spLocks noGrp="1" noChangeArrowheads="1"/>
          </p:cNvSpPr>
          <p:nvPr>
            <p:ph type="body" idx="1"/>
          </p:nvPr>
        </p:nvSpPr>
        <p:spPr>
          <a:xfrm>
            <a:off x="538480" y="1676400"/>
            <a:ext cx="10637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00B0F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087969" y="1066800"/>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B0F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00B0F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00B0F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588645"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851091" y="155643"/>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467360" y="1550796"/>
            <a:ext cx="10397089"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00B0F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57588-3385-288F-A004-AE73B7F0B73E}"/>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CF3A1EDE-193D-13A5-AD13-FAEECB833775}"/>
              </a:ext>
            </a:extLst>
          </p:cNvPr>
          <p:cNvSpPr>
            <a:spLocks noGrp="1" noChangeArrowheads="1"/>
          </p:cNvSpPr>
          <p:nvPr>
            <p:ph type="title"/>
          </p:nvPr>
        </p:nvSpPr>
        <p:spPr>
          <a:xfrm>
            <a:off x="2623251" y="123122"/>
            <a:ext cx="8305800" cy="869432"/>
          </a:xfrm>
        </p:spPr>
        <p:txBody>
          <a:bodyPr rtlCol="0">
            <a:normAutofit fontScale="90000"/>
          </a:bodyPr>
          <a:lstStyle/>
          <a:p>
            <a:pPr lvl="0" algn="ctr"/>
            <a:r>
              <a:rPr lang="en-US" sz="3200" b="1" dirty="0">
                <a:solidFill>
                  <a:srgbClr val="00B0F0"/>
                </a:solidFill>
                <a:ea typeface="Times New Roman"/>
                <a:sym typeface="Times New Roman"/>
              </a:rPr>
              <a:t>Application of Artificial Intelligence on Transportation</a:t>
            </a:r>
          </a:p>
        </p:txBody>
      </p:sp>
      <p:sp>
        <p:nvSpPr>
          <p:cNvPr id="60419" name="Rectangle 3">
            <a:extLst>
              <a:ext uri="{FF2B5EF4-FFF2-40B4-BE49-F238E27FC236}">
                <a16:creationId xmlns:a16="http://schemas.microsoft.com/office/drawing/2014/main" id="{E92E9503-E381-E6E4-5CEF-30E7C8126511}"/>
              </a:ext>
            </a:extLst>
          </p:cNvPr>
          <p:cNvSpPr>
            <a:spLocks noGrp="1" noChangeArrowheads="1"/>
          </p:cNvSpPr>
          <p:nvPr>
            <p:ph type="body" idx="1"/>
          </p:nvPr>
        </p:nvSpPr>
        <p:spPr>
          <a:xfrm>
            <a:off x="133656" y="1258149"/>
            <a:ext cx="11662401" cy="4724400"/>
          </a:xfrm>
        </p:spPr>
        <p:txBody>
          <a:bodyPr>
            <a:noAutofit/>
          </a:bodyPr>
          <a:lstStyle/>
          <a:p>
            <a:r>
              <a:rPr lang="en-US" sz="2700" b="1" dirty="0"/>
              <a:t>Artificial Intelligence (AI) </a:t>
            </a:r>
            <a:r>
              <a:rPr lang="en-US" sz="2700" dirty="0"/>
              <a:t>is transforming the transportation industry by enhancing efficiency, safety, and decision-making. Key applications include:</a:t>
            </a:r>
          </a:p>
          <a:p>
            <a:r>
              <a:rPr lang="en-US" sz="2700" b="1" dirty="0">
                <a:solidFill>
                  <a:srgbClr val="00B0F0"/>
                </a:solidFill>
              </a:rPr>
              <a:t>Autonomous Vehicles</a:t>
            </a:r>
            <a:r>
              <a:rPr lang="en-US" sz="2700" b="1" dirty="0"/>
              <a:t>:</a:t>
            </a:r>
            <a:r>
              <a:rPr lang="en-US" sz="2700" dirty="0"/>
              <a:t> AI enables self-driving cars, trucks, and drones to navigate, detect obstacles, and make real-time decisions.</a:t>
            </a:r>
          </a:p>
          <a:p>
            <a:r>
              <a:rPr lang="en-US" sz="2700" b="1" dirty="0">
                <a:solidFill>
                  <a:srgbClr val="00B0F0"/>
                </a:solidFill>
              </a:rPr>
              <a:t>Traffic Management</a:t>
            </a:r>
            <a:r>
              <a:rPr lang="en-US" sz="2700" b="1" dirty="0"/>
              <a:t>:</a:t>
            </a:r>
            <a:r>
              <a:rPr lang="en-US" sz="2700" dirty="0"/>
              <a:t> AI analyzes traffic data to optimize signals, reduce congestion, and predict traffic patterns.</a:t>
            </a:r>
          </a:p>
          <a:p>
            <a:r>
              <a:rPr lang="en-US" sz="2700" b="1" dirty="0">
                <a:solidFill>
                  <a:srgbClr val="00B0F0"/>
                </a:solidFill>
              </a:rPr>
              <a:t>Predictive Maintenance</a:t>
            </a:r>
            <a:r>
              <a:rPr lang="en-US" sz="2700" b="1" dirty="0"/>
              <a:t>:</a:t>
            </a:r>
            <a:r>
              <a:rPr lang="en-US" sz="2700" dirty="0"/>
              <a:t> AI systems monitor vehicle health and predict failures before they occur, reducing downtime and costs.</a:t>
            </a:r>
          </a:p>
          <a:p>
            <a:r>
              <a:rPr lang="en-US" sz="2700" b="1" dirty="0">
                <a:solidFill>
                  <a:srgbClr val="00B0F0"/>
                </a:solidFill>
              </a:rPr>
              <a:t>Fleet Management</a:t>
            </a:r>
            <a:r>
              <a:rPr lang="en-US" sz="2700" b="1" dirty="0"/>
              <a:t>:</a:t>
            </a:r>
            <a:r>
              <a:rPr lang="en-US" sz="2700" dirty="0"/>
              <a:t> AI helps logistics companies optimize routes, schedules, and fuel usage for maximum efficiency.</a:t>
            </a:r>
          </a:p>
          <a:p>
            <a:r>
              <a:rPr lang="en-US" sz="2700" b="1" dirty="0">
                <a:solidFill>
                  <a:srgbClr val="00B0F0"/>
                </a:solidFill>
              </a:rPr>
              <a:t>Public Transportation</a:t>
            </a:r>
            <a:r>
              <a:rPr lang="en-US" sz="2700" b="1" dirty="0"/>
              <a:t>:</a:t>
            </a:r>
            <a:r>
              <a:rPr lang="en-US" sz="2700" dirty="0"/>
              <a:t> AI improves scheduling, demand forecasting, and service reliability for buses and trains.</a:t>
            </a:r>
          </a:p>
        </p:txBody>
      </p:sp>
      <p:sp>
        <p:nvSpPr>
          <p:cNvPr id="6" name="TextBox 5">
            <a:extLst>
              <a:ext uri="{FF2B5EF4-FFF2-40B4-BE49-F238E27FC236}">
                <a16:creationId xmlns:a16="http://schemas.microsoft.com/office/drawing/2014/main" id="{6E9847BA-B512-FA85-17E9-27CEA765D9F2}"/>
              </a:ext>
            </a:extLst>
          </p:cNvPr>
          <p:cNvSpPr txBox="1"/>
          <p:nvPr/>
        </p:nvSpPr>
        <p:spPr>
          <a:xfrm>
            <a:off x="9179857" y="6302247"/>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a:extLst>
              <a:ext uri="{FF2B5EF4-FFF2-40B4-BE49-F238E27FC236}">
                <a16:creationId xmlns:a16="http://schemas.microsoft.com/office/drawing/2014/main" id="{76393923-C255-17D9-52B8-C735FA081F7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46</a:t>
            </a:fld>
            <a:endParaRPr lang="en-US" dirty="0"/>
          </a:p>
        </p:txBody>
      </p:sp>
      <p:sp>
        <p:nvSpPr>
          <p:cNvPr id="3" name="Rectangle: Rounded Corners 2">
            <a:extLst>
              <a:ext uri="{FF2B5EF4-FFF2-40B4-BE49-F238E27FC236}">
                <a16:creationId xmlns:a16="http://schemas.microsoft.com/office/drawing/2014/main" id="{23A29840-F845-FB3C-C680-7C6A741D0AEC}"/>
              </a:ext>
            </a:extLst>
          </p:cNvPr>
          <p:cNvSpPr/>
          <p:nvPr/>
        </p:nvSpPr>
        <p:spPr>
          <a:xfrm>
            <a:off x="11796057" y="1145996"/>
            <a:ext cx="135098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B79F99-DC22-705D-5D84-49694BF106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1424368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1604" y="134981"/>
            <a:ext cx="389395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2896524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13C632-2538-4177-A97C-E4AE493DC6C7}"/>
</file>

<file path=customXml/itemProps2.xml><?xml version="1.0" encoding="utf-8"?>
<ds:datastoreItem xmlns:ds="http://schemas.openxmlformats.org/officeDocument/2006/customXml" ds:itemID="{6F9CFD40-B81B-4B34-82D6-0093F065C59F}"/>
</file>

<file path=customXml/itemProps3.xml><?xml version="1.0" encoding="utf-8"?>
<ds:datastoreItem xmlns:ds="http://schemas.openxmlformats.org/officeDocument/2006/customXml" ds:itemID="{51A8CE8E-9C21-4510-ACE5-417861740EC1}"/>
</file>

<file path=docProps/app.xml><?xml version="1.0" encoding="utf-8"?>
<Properties xmlns="http://schemas.openxmlformats.org/officeDocument/2006/extended-properties" xmlns:vt="http://schemas.openxmlformats.org/officeDocument/2006/docPropsVTypes">
  <TotalTime>9118</TotalTime>
  <Words>3986</Words>
  <Application>Microsoft Office PowerPoint</Application>
  <PresentationFormat>Widescreen</PresentationFormat>
  <Paragraphs>653</Paragraphs>
  <Slides>49</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49</vt:i4>
      </vt:variant>
    </vt:vector>
  </HeadingPairs>
  <TitlesOfParts>
    <vt:vector size="57"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Direct Shipment Network  to Single Destination</vt:lpstr>
      <vt:lpstr>Direct Shipping with Milk Runs</vt:lpstr>
      <vt:lpstr>Direct Shipping with Milk Runs</vt:lpstr>
      <vt:lpstr>All Shipments via Intermediate Distribution  Center with Storage</vt:lpstr>
      <vt:lpstr>All Shipments via Intermediate Distribution  Center with Storage</vt:lpstr>
      <vt:lpstr>All Shipments via Intermediate Transit Point  with Cross-Docking</vt:lpstr>
      <vt:lpstr>Shipping via DC Using Milk Runs</vt:lpstr>
      <vt:lpstr>Shipping via DC Using Milk Runs</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Application of Artificial Intelligence on Transportation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196</cp:revision>
  <dcterms:created xsi:type="dcterms:W3CDTF">2023-04-29T09:08:23Z</dcterms:created>
  <dcterms:modified xsi:type="dcterms:W3CDTF">2025-07-25T16:13:45Z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