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480" r:id="rId2"/>
    <p:sldId id="303" r:id="rId3"/>
    <p:sldId id="313" r:id="rId4"/>
    <p:sldId id="276" r:id="rId5"/>
    <p:sldId id="529" r:id="rId6"/>
    <p:sldId id="530" r:id="rId7"/>
    <p:sldId id="531" r:id="rId8"/>
    <p:sldId id="532" r:id="rId9"/>
    <p:sldId id="533" r:id="rId10"/>
    <p:sldId id="534" r:id="rId11"/>
    <p:sldId id="535" r:id="rId12"/>
    <p:sldId id="536" r:id="rId13"/>
    <p:sldId id="537" r:id="rId14"/>
    <p:sldId id="538" r:id="rId15"/>
    <p:sldId id="539" r:id="rId16"/>
    <p:sldId id="540" r:id="rId17"/>
    <p:sldId id="541" r:id="rId18"/>
    <p:sldId id="542" r:id="rId19"/>
    <p:sldId id="543" r:id="rId20"/>
    <p:sldId id="544" r:id="rId21"/>
    <p:sldId id="545" r:id="rId22"/>
    <p:sldId id="546" r:id="rId23"/>
    <p:sldId id="547" r:id="rId24"/>
    <p:sldId id="548" r:id="rId25"/>
    <p:sldId id="549" r:id="rId26"/>
    <p:sldId id="550" r:id="rId27"/>
    <p:sldId id="551" r:id="rId28"/>
    <p:sldId id="552" r:id="rId29"/>
    <p:sldId id="553" r:id="rId30"/>
    <p:sldId id="554" r:id="rId31"/>
    <p:sldId id="555" r:id="rId32"/>
    <p:sldId id="556" r:id="rId33"/>
    <p:sldId id="557" r:id="rId34"/>
    <p:sldId id="558" r:id="rId35"/>
    <p:sldId id="559" r:id="rId36"/>
    <p:sldId id="560" r:id="rId37"/>
    <p:sldId id="561" r:id="rId38"/>
    <p:sldId id="562" r:id="rId39"/>
    <p:sldId id="563" r:id="rId40"/>
    <p:sldId id="564" r:id="rId41"/>
    <p:sldId id="565" r:id="rId42"/>
    <p:sldId id="566" r:id="rId43"/>
    <p:sldId id="567" r:id="rId44"/>
    <p:sldId id="568" r:id="rId45"/>
    <p:sldId id="569" r:id="rId46"/>
    <p:sldId id="349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1308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295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7.sv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Statistics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431670" y="2153690"/>
            <a:ext cx="9666288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1- An Overview of statistics </a:t>
            </a:r>
          </a:p>
          <a:p>
            <a:endParaRPr lang="en-US" sz="2400" b="1" dirty="0"/>
          </a:p>
          <a:p>
            <a:endParaRPr lang="en-US" sz="2400" b="1" dirty="0" smtClean="0"/>
          </a:p>
          <a:p>
            <a:r>
              <a:rPr lang="en-US" sz="2400" b="1" dirty="0" smtClean="0"/>
              <a:t> 2- Data </a:t>
            </a:r>
            <a:r>
              <a:rPr lang="en-US" sz="2400" b="1" dirty="0"/>
              <a:t>Classification </a:t>
            </a:r>
          </a:p>
          <a:p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 smtClean="0"/>
              <a:t>3- Data </a:t>
            </a:r>
            <a:r>
              <a:rPr lang="en-US" sz="2400" b="1" dirty="0"/>
              <a:t>Collection and Experimental </a:t>
            </a:r>
            <a:r>
              <a:rPr lang="en-US" sz="2400" b="1" dirty="0" smtClean="0"/>
              <a:t>Design</a:t>
            </a:r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Overview of 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36009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/>
              <a:t>Definition of Statistics </a:t>
            </a:r>
          </a:p>
          <a:p>
            <a:pPr>
              <a:lnSpc>
                <a:spcPct val="200000"/>
              </a:lnSpc>
            </a:pPr>
            <a:r>
              <a:rPr lang="en-US" sz="2400" b="1" dirty="0"/>
              <a:t>P</a:t>
            </a:r>
            <a:r>
              <a:rPr lang="en-US" sz="2400" b="1" dirty="0" smtClean="0"/>
              <a:t>opulation </a:t>
            </a:r>
            <a:r>
              <a:rPr lang="en-US" sz="2400" b="1" dirty="0"/>
              <a:t>and S</a:t>
            </a:r>
            <a:r>
              <a:rPr lang="en-US" sz="2400" b="1" dirty="0" smtClean="0"/>
              <a:t>ample </a:t>
            </a:r>
          </a:p>
          <a:p>
            <a:pPr>
              <a:lnSpc>
                <a:spcPct val="200000"/>
              </a:lnSpc>
            </a:pPr>
            <a:r>
              <a:rPr lang="en-US" sz="2400" b="1" dirty="0" smtClean="0"/>
              <a:t>Parameter </a:t>
            </a:r>
            <a:r>
              <a:rPr lang="en-US" sz="2400" b="1" dirty="0"/>
              <a:t>and S</a:t>
            </a:r>
            <a:r>
              <a:rPr lang="en-US" sz="2400" b="1" dirty="0" smtClean="0"/>
              <a:t>tatistic </a:t>
            </a:r>
            <a:endParaRPr lang="en-US" sz="2400" b="1" dirty="0"/>
          </a:p>
          <a:p>
            <a:pPr>
              <a:lnSpc>
                <a:spcPct val="200000"/>
              </a:lnSpc>
            </a:pPr>
            <a:r>
              <a:rPr lang="en-US" sz="2400" b="1" dirty="0" smtClean="0"/>
              <a:t>Branches of Statistics (Descriptive </a:t>
            </a:r>
            <a:r>
              <a:rPr lang="en-US" sz="2400" b="1" dirty="0"/>
              <a:t>statistics and </a:t>
            </a:r>
            <a:r>
              <a:rPr lang="en-US" sz="2400" b="1" dirty="0" smtClean="0"/>
              <a:t>Inferential statistics) </a:t>
            </a:r>
            <a:endParaRPr lang="en-US" sz="2400" b="1" dirty="0"/>
          </a:p>
          <a:p>
            <a:pPr>
              <a:lnSpc>
                <a:spcPct val="200000"/>
              </a:lnSpc>
            </a:pPr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416212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Statistics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4365" y="1652211"/>
            <a:ext cx="9666288" cy="175432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b="1" dirty="0" smtClean="0"/>
              <a:t>Statistics </a:t>
            </a:r>
            <a:r>
              <a:rPr lang="en-US" sz="3600" dirty="0" smtClean="0"/>
              <a:t>is </a:t>
            </a:r>
            <a:r>
              <a:rPr lang="en-US" sz="3600" dirty="0"/>
              <a:t>the science of collecting, organizing, analyzing, and </a:t>
            </a:r>
            <a:r>
              <a:rPr lang="en-US" sz="3600" dirty="0" smtClean="0"/>
              <a:t>interpreting data </a:t>
            </a:r>
          </a:p>
          <a:p>
            <a:r>
              <a:rPr lang="en-US" sz="3600" dirty="0" smtClean="0"/>
              <a:t>in </a:t>
            </a:r>
            <a:r>
              <a:rPr lang="en-US" sz="3600" dirty="0"/>
              <a:t>order to make decisions.</a:t>
            </a:r>
            <a:endParaRPr lang="en-US" sz="36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4100" y="3534085"/>
            <a:ext cx="3676650" cy="243803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700884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Sample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476" y="2128428"/>
            <a:ext cx="9666288" cy="286232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3600" dirty="0"/>
              <a:t>A </a:t>
            </a:r>
            <a:r>
              <a:rPr lang="en-US" sz="3600" b="1" dirty="0"/>
              <a:t>population </a:t>
            </a:r>
            <a:r>
              <a:rPr lang="en-US" sz="3600" dirty="0"/>
              <a:t>is the collection of </a:t>
            </a:r>
            <a:r>
              <a:rPr lang="en-US" sz="3600" i="1" dirty="0"/>
              <a:t>all </a:t>
            </a:r>
            <a:r>
              <a:rPr lang="en-US" sz="3600" dirty="0" smtClean="0"/>
              <a:t>outcomes, responses</a:t>
            </a:r>
            <a:r>
              <a:rPr lang="en-US" sz="3600" dirty="0"/>
              <a:t>, measurements, </a:t>
            </a:r>
            <a:r>
              <a:rPr lang="en-US" sz="3600" dirty="0" smtClean="0"/>
              <a:t>or counts </a:t>
            </a:r>
            <a:r>
              <a:rPr lang="en-US" sz="3600" dirty="0"/>
              <a:t>that are of interest</a:t>
            </a:r>
            <a:r>
              <a:rPr lang="en-US" sz="3600" dirty="0" smtClean="0"/>
              <a:t>.</a:t>
            </a:r>
          </a:p>
          <a:p>
            <a:endParaRPr lang="en-US" sz="3600" dirty="0"/>
          </a:p>
          <a:p>
            <a:r>
              <a:rPr lang="en-US" sz="3600" dirty="0"/>
              <a:t>A </a:t>
            </a:r>
            <a:r>
              <a:rPr lang="en-US" sz="3600" b="1" dirty="0"/>
              <a:t>sample </a:t>
            </a:r>
            <a:r>
              <a:rPr lang="en-US" sz="3600" dirty="0"/>
              <a:t>is a subset, or part, of a population.</a:t>
            </a:r>
            <a:endParaRPr lang="en-US" sz="36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1342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5312" y="1778201"/>
            <a:ext cx="9666288" cy="393954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In a recent survey, 1500 adults in the United States were asked if they </a:t>
            </a:r>
            <a:r>
              <a:rPr lang="en-US" sz="2400" b="1" dirty="0" smtClean="0"/>
              <a:t>thought there </a:t>
            </a:r>
            <a:r>
              <a:rPr lang="en-US" sz="2400" b="1" dirty="0"/>
              <a:t>was solid evidence of global warming. Eight hundred fifty-five of </a:t>
            </a:r>
            <a:r>
              <a:rPr lang="en-US" sz="2400" b="1" dirty="0" smtClean="0"/>
              <a:t>the adults </a:t>
            </a:r>
            <a:r>
              <a:rPr lang="en-US" sz="2400" b="1" dirty="0"/>
              <a:t>said yes. Identify the population and the sample. Describe </a:t>
            </a:r>
            <a:r>
              <a:rPr lang="en-US" sz="2400" b="1" dirty="0" smtClean="0"/>
              <a:t>the sample</a:t>
            </a:r>
            <a:r>
              <a:rPr lang="en-US" sz="2400" b="1" dirty="0"/>
              <a:t> </a:t>
            </a:r>
            <a:r>
              <a:rPr lang="en-US" sz="2400" b="1" dirty="0" smtClean="0"/>
              <a:t>data </a:t>
            </a:r>
            <a:r>
              <a:rPr lang="en-US" sz="2400" b="1" dirty="0"/>
              <a:t>set</a:t>
            </a:r>
            <a:r>
              <a:rPr lang="en-US" sz="2400" b="1" dirty="0" smtClean="0"/>
              <a:t>.</a:t>
            </a:r>
          </a:p>
          <a:p>
            <a:pPr algn="just"/>
            <a:endParaRPr lang="en-US" sz="1000" dirty="0"/>
          </a:p>
          <a:p>
            <a:pPr algn="just"/>
            <a:r>
              <a:rPr lang="en-US" sz="2400" dirty="0" smtClean="0"/>
              <a:t>Solution</a:t>
            </a:r>
          </a:p>
          <a:p>
            <a:pPr algn="just"/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 algn="just"/>
            <a:r>
              <a:rPr lang="en-US" sz="2400" dirty="0"/>
              <a:t>The population consists of the responses of all adults in the United States, </a:t>
            </a:r>
            <a:r>
              <a:rPr lang="en-US" sz="2400" dirty="0" smtClean="0"/>
              <a:t>and the </a:t>
            </a:r>
            <a:r>
              <a:rPr lang="en-US" sz="2400" dirty="0"/>
              <a:t>sample consists of the responses of the 1500 adults in the United States </a:t>
            </a:r>
            <a:r>
              <a:rPr lang="en-US" sz="2400" dirty="0" smtClean="0"/>
              <a:t>in the </a:t>
            </a:r>
            <a:r>
              <a:rPr lang="en-US" sz="2400" dirty="0"/>
              <a:t>survey. </a:t>
            </a:r>
            <a:r>
              <a:rPr lang="en-US" sz="2400" dirty="0" smtClean="0"/>
              <a:t>The </a:t>
            </a:r>
            <a:r>
              <a:rPr lang="en-US" sz="2400" dirty="0"/>
              <a:t>sample is a subset of the responses of all adults in the </a:t>
            </a:r>
            <a:r>
              <a:rPr lang="en-US" sz="2400" dirty="0" smtClean="0"/>
              <a:t>United States. The </a:t>
            </a:r>
            <a:r>
              <a:rPr lang="en-US" sz="2400" dirty="0"/>
              <a:t>sample data set consists of 855 yes’s and 645 no’s.</a:t>
            </a:r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31315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Parameter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Statistic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476" y="2128428"/>
            <a:ext cx="9666288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200" dirty="0"/>
              <a:t>A </a:t>
            </a:r>
            <a:r>
              <a:rPr lang="en-US" sz="3200" b="1" dirty="0"/>
              <a:t>parameter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population </a:t>
            </a:r>
            <a:r>
              <a:rPr lang="en-US" sz="3200" dirty="0" smtClean="0"/>
              <a:t>characteristic.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dirty="0"/>
              <a:t>A </a:t>
            </a:r>
            <a:r>
              <a:rPr lang="en-US" sz="3200" b="1" dirty="0"/>
              <a:t>statistic </a:t>
            </a:r>
            <a:r>
              <a:rPr lang="en-US" sz="3200" dirty="0"/>
              <a:t>is a numerical description of a </a:t>
            </a:r>
            <a:r>
              <a:rPr lang="en-US" sz="3200" i="1" dirty="0" smtClean="0"/>
              <a:t>sample </a:t>
            </a:r>
            <a:r>
              <a:rPr lang="en-US" sz="3200" dirty="0" smtClean="0"/>
              <a:t>characteristic</a:t>
            </a:r>
            <a:r>
              <a:rPr lang="en-US" sz="3200" dirty="0"/>
              <a:t>.</a:t>
            </a:r>
            <a:endParaRPr lang="en-US" sz="32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373579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6915" y="1828967"/>
            <a:ext cx="9666288" cy="409342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/>
              <a:t>Decide whether the numerical value describes a population parameter or a</a:t>
            </a:r>
            <a:r>
              <a:rPr lang="ar-EG" sz="2000" b="1" dirty="0" smtClean="0"/>
              <a:t> </a:t>
            </a:r>
            <a:r>
              <a:rPr lang="en-US" sz="2000" b="1" dirty="0" smtClean="0"/>
              <a:t>sample statistic. Explain your reasoning.</a:t>
            </a:r>
          </a:p>
          <a:p>
            <a:endParaRPr lang="en-US" sz="2000" dirty="0" smtClean="0"/>
          </a:p>
          <a:p>
            <a:pPr marL="342900" indent="-342900">
              <a:buAutoNum type="arabicPeriod"/>
            </a:pPr>
            <a:r>
              <a:rPr lang="en-US" sz="2000" dirty="0" smtClean="0"/>
              <a:t>A recent survey of 200 college career centers reported that the average starting salary for petroleum engineering majors is $83,121. </a:t>
            </a:r>
            <a:r>
              <a:rPr lang="en-US" sz="2000" i="1" dirty="0" smtClean="0"/>
              <a:t>(Source: National Association of Colleges and Employers)</a:t>
            </a:r>
          </a:p>
          <a:p>
            <a:pPr marL="342900" indent="-342900">
              <a:buAutoNum type="arabicPeriod"/>
            </a:pPr>
            <a:endParaRPr lang="en-US" sz="2000" i="1" dirty="0" smtClean="0"/>
          </a:p>
          <a:p>
            <a:r>
              <a:rPr lang="en-US" sz="2000" b="1" dirty="0" smtClean="0"/>
              <a:t>2. </a:t>
            </a:r>
            <a:r>
              <a:rPr lang="en-US" sz="2000" dirty="0" smtClean="0"/>
              <a:t>The 2182 students who accepted admission offers to Northwestern University in 2009 have an average SAT score of 1442. </a:t>
            </a:r>
            <a:r>
              <a:rPr lang="en-US" sz="2000" i="1" dirty="0" smtClean="0"/>
              <a:t>(Source: Northwestern University)</a:t>
            </a:r>
            <a:endParaRPr lang="ar-EG" sz="2000" i="1" dirty="0" smtClean="0"/>
          </a:p>
          <a:p>
            <a:endParaRPr lang="ar-EG" sz="2000" i="1" dirty="0"/>
          </a:p>
          <a:p>
            <a:r>
              <a:rPr lang="en-US" sz="2000" dirty="0"/>
              <a:t>3. In a random check of a sample of retail stores, the Food and Drug</a:t>
            </a:r>
            <a:r>
              <a:rPr lang="ar-EG" sz="2000" dirty="0"/>
              <a:t> </a:t>
            </a:r>
            <a:r>
              <a:rPr lang="en-US" sz="2000" dirty="0"/>
              <a:t>Administration found that 34% of the stores were not storing fish at the</a:t>
            </a:r>
            <a:r>
              <a:rPr lang="ar-EG" sz="2000" dirty="0"/>
              <a:t> </a:t>
            </a:r>
            <a:r>
              <a:rPr lang="en-US" sz="2000" dirty="0"/>
              <a:t>proper temperature.</a:t>
            </a:r>
          </a:p>
          <a:p>
            <a:endParaRPr lang="en-US" sz="1000" dirty="0" smtClean="0"/>
          </a:p>
          <a:p>
            <a:endParaRPr lang="en-US" sz="1000" dirty="0"/>
          </a:p>
        </p:txBody>
      </p:sp>
    </p:spTree>
    <p:extLst>
      <p:ext uri="{BB962C8B-B14F-4D97-AF65-F5344CB8AC3E}">
        <p14:creationId xmlns:p14="http://schemas.microsoft.com/office/powerpoint/2010/main" val="4244886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Example 2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11311" y="1577020"/>
            <a:ext cx="10211233" cy="384720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/>
              <a:t>Solution</a:t>
            </a:r>
          </a:p>
          <a:p>
            <a:endParaRPr lang="en-US" sz="2400" dirty="0" smtClean="0"/>
          </a:p>
          <a:p>
            <a:r>
              <a:rPr lang="en-US" sz="2400" b="1" dirty="0"/>
              <a:t>1. </a:t>
            </a:r>
            <a:r>
              <a:rPr lang="en-US" sz="2400" dirty="0"/>
              <a:t>Because the average of $83,121 is based on a subset of the population, </a:t>
            </a:r>
            <a:r>
              <a:rPr lang="en-US" sz="2400" dirty="0" smtClean="0"/>
              <a:t>it is</a:t>
            </a:r>
            <a:r>
              <a:rPr lang="en-US" sz="2400" dirty="0"/>
              <a:t> </a:t>
            </a:r>
            <a:r>
              <a:rPr lang="en-US" sz="2400" dirty="0" smtClean="0"/>
              <a:t>a </a:t>
            </a:r>
            <a:r>
              <a:rPr lang="en-US" sz="2400" dirty="0"/>
              <a:t>sample statistic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2. </a:t>
            </a:r>
            <a:r>
              <a:rPr lang="en-US" sz="2400" dirty="0"/>
              <a:t>Because the SAT score of 1442 is based on all the students who accepted</a:t>
            </a:r>
          </a:p>
          <a:p>
            <a:r>
              <a:rPr lang="en-US" sz="2400" dirty="0"/>
              <a:t>admission offers in 2009, it is a population parameter</a:t>
            </a:r>
            <a:r>
              <a:rPr lang="en-US" sz="2400" dirty="0" smtClean="0"/>
              <a:t>.</a:t>
            </a:r>
          </a:p>
          <a:p>
            <a:endParaRPr lang="en-US" sz="2400" dirty="0"/>
          </a:p>
          <a:p>
            <a:r>
              <a:rPr lang="en-US" sz="2400" b="1" dirty="0"/>
              <a:t>3. </a:t>
            </a:r>
            <a:r>
              <a:rPr lang="en-US" sz="2400" dirty="0"/>
              <a:t>Because the percent of 34% is based on a subset of the population, it is a</a:t>
            </a:r>
          </a:p>
          <a:p>
            <a:r>
              <a:rPr lang="en-US" sz="2400" dirty="0"/>
              <a:t>sample statistic.</a:t>
            </a:r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29142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Branches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Statistics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0476" y="2128428"/>
            <a:ext cx="9666288" cy="267765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Descriptive statistics </a:t>
            </a:r>
            <a:r>
              <a:rPr lang="en-US" sz="2400" dirty="0"/>
              <a:t>is the branch of statistics that involves </a:t>
            </a:r>
            <a:r>
              <a:rPr lang="en-US" sz="2400" dirty="0" smtClean="0"/>
              <a:t>the organization, summarization</a:t>
            </a:r>
            <a:r>
              <a:rPr lang="en-US" sz="2400" dirty="0"/>
              <a:t>, and display of data</a:t>
            </a:r>
            <a:r>
              <a:rPr lang="en-US" sz="2400" dirty="0" smtClean="0"/>
              <a:t>.</a:t>
            </a:r>
          </a:p>
          <a:p>
            <a:pPr algn="just"/>
            <a:endParaRPr lang="en-US" sz="2400" dirty="0"/>
          </a:p>
          <a:p>
            <a:pPr algn="just"/>
            <a:endParaRPr lang="en-US" sz="2400" dirty="0"/>
          </a:p>
          <a:p>
            <a:pPr algn="just"/>
            <a:r>
              <a:rPr lang="en-US" sz="2400" b="1" dirty="0"/>
              <a:t>Inferential statistics </a:t>
            </a:r>
            <a:r>
              <a:rPr lang="en-US" sz="2400" dirty="0"/>
              <a:t>is the branch of statistics that involves using a sample </a:t>
            </a:r>
            <a:r>
              <a:rPr lang="en-US" sz="2400" dirty="0" smtClean="0"/>
              <a:t>to draw </a:t>
            </a:r>
            <a:r>
              <a:rPr lang="en-US" sz="2400" dirty="0"/>
              <a:t>conclusions about a population. A basic tool in the study of </a:t>
            </a:r>
            <a:r>
              <a:rPr lang="en-US" sz="2400" dirty="0" smtClean="0"/>
              <a:t>inferential statistics </a:t>
            </a:r>
            <a:r>
              <a:rPr lang="en-US" sz="2400" dirty="0"/>
              <a:t>is probability.</a:t>
            </a:r>
            <a:endParaRPr lang="en-US" sz="24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70383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6915" y="1512875"/>
            <a:ext cx="9666288" cy="375487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2400" b="1" dirty="0"/>
              <a:t>Decide which part of the study represents the descriptive branch of </a:t>
            </a:r>
            <a:r>
              <a:rPr lang="en-US" sz="2400" b="1" dirty="0" smtClean="0"/>
              <a:t>statistics. What </a:t>
            </a:r>
            <a:r>
              <a:rPr lang="en-US" sz="2400" b="1" dirty="0"/>
              <a:t>conclusions might be drawn from the study using inferential statistics?</a:t>
            </a:r>
            <a:r>
              <a:rPr lang="en-US" sz="2400" b="1" dirty="0" smtClean="0"/>
              <a:t>.</a:t>
            </a:r>
          </a:p>
          <a:p>
            <a:endParaRPr lang="en-US" sz="2000" dirty="0" smtClean="0"/>
          </a:p>
          <a:p>
            <a:pPr marL="342900" indent="-342900" algn="just">
              <a:buAutoNum type="arabicPeriod"/>
            </a:pPr>
            <a:r>
              <a:rPr lang="en-US" dirty="0" smtClean="0"/>
              <a:t>A </a:t>
            </a:r>
            <a:r>
              <a:rPr lang="en-US" dirty="0"/>
              <a:t>large sample of men, aged 48, </a:t>
            </a:r>
            <a:r>
              <a:rPr lang="en-US" dirty="0" smtClean="0"/>
              <a:t>was studied for 18 years. </a:t>
            </a:r>
          </a:p>
          <a:p>
            <a:pPr algn="just"/>
            <a:r>
              <a:rPr lang="en-US" dirty="0" smtClean="0"/>
              <a:t>For unmarried men</a:t>
            </a:r>
            <a:r>
              <a:rPr lang="en-US" dirty="0"/>
              <a:t>, approximately 70% were alive </a:t>
            </a:r>
            <a:r>
              <a:rPr lang="en-US" dirty="0" smtClean="0"/>
              <a:t>at age </a:t>
            </a:r>
            <a:r>
              <a:rPr lang="en-US" dirty="0"/>
              <a:t>65. </a:t>
            </a:r>
            <a:endParaRPr lang="en-US" dirty="0" smtClean="0"/>
          </a:p>
          <a:p>
            <a:pPr algn="just"/>
            <a:r>
              <a:rPr lang="en-US" dirty="0" smtClean="0"/>
              <a:t>For </a:t>
            </a:r>
            <a:r>
              <a:rPr lang="en-US" dirty="0"/>
              <a:t>married men, 90% </a:t>
            </a:r>
            <a:r>
              <a:rPr lang="en-US" dirty="0" smtClean="0"/>
              <a:t>were alive </a:t>
            </a:r>
            <a:r>
              <a:rPr lang="en-US" dirty="0"/>
              <a:t>at age 65. </a:t>
            </a:r>
            <a:r>
              <a:rPr lang="en-US" i="1" dirty="0"/>
              <a:t>(Source: The Journal of</a:t>
            </a:r>
          </a:p>
          <a:p>
            <a:pPr algn="just"/>
            <a:r>
              <a:rPr lang="en-US" i="1" dirty="0"/>
              <a:t>Family Issues</a:t>
            </a:r>
            <a:r>
              <a:rPr lang="en-US" i="1" dirty="0" smtClean="0"/>
              <a:t>)</a:t>
            </a:r>
          </a:p>
          <a:p>
            <a:endParaRPr lang="en-US" i="1" dirty="0" smtClean="0"/>
          </a:p>
          <a:p>
            <a:endParaRPr lang="en-US" sz="1000" i="1" dirty="0"/>
          </a:p>
          <a:p>
            <a:r>
              <a:rPr lang="en-US" b="1" dirty="0"/>
              <a:t>2. </a:t>
            </a:r>
            <a:r>
              <a:rPr lang="en-US" b="1" dirty="0" smtClean="0"/>
              <a:t>  </a:t>
            </a:r>
            <a:r>
              <a:rPr lang="en-US" dirty="0" smtClean="0"/>
              <a:t>In </a:t>
            </a:r>
            <a:r>
              <a:rPr lang="en-US" dirty="0"/>
              <a:t>a sample of Wall Street analysts, the percentage who incorrectly forecasted</a:t>
            </a:r>
          </a:p>
          <a:p>
            <a:r>
              <a:rPr lang="en-US" dirty="0"/>
              <a:t>high-tech earnings in a recent year was 44%. </a:t>
            </a:r>
            <a:r>
              <a:rPr lang="en-US" i="1" dirty="0"/>
              <a:t>(Source: Bloomberg News)</a:t>
            </a:r>
            <a:endParaRPr lang="en-US" sz="1000" dirty="0" smtClean="0"/>
          </a:p>
          <a:p>
            <a:endParaRPr lang="en-US" sz="10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26400" y="2340288"/>
            <a:ext cx="3096803" cy="19154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38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0946" y="1577020"/>
            <a:ext cx="9633528" cy="36625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rgbClr val="FF0000"/>
                </a:solidFill>
              </a:rPr>
              <a:t>Solution</a:t>
            </a:r>
          </a:p>
          <a:p>
            <a:endParaRPr lang="en-US" sz="2400" dirty="0" smtClean="0"/>
          </a:p>
          <a:p>
            <a:pPr algn="just"/>
            <a:r>
              <a:rPr lang="en-US" b="1" dirty="0"/>
              <a:t>1</a:t>
            </a:r>
            <a:r>
              <a:rPr lang="en-US" sz="2000" b="1" dirty="0"/>
              <a:t>. </a:t>
            </a:r>
            <a:r>
              <a:rPr lang="en-US" sz="2000" dirty="0"/>
              <a:t>Descriptive statistics involves statements such as “For unmarried </a:t>
            </a:r>
            <a:r>
              <a:rPr lang="en-US" sz="2000" dirty="0" smtClean="0"/>
              <a:t>men, approximately </a:t>
            </a:r>
            <a:r>
              <a:rPr lang="en-US" sz="2000" dirty="0"/>
              <a:t>70% were alive </a:t>
            </a:r>
            <a:r>
              <a:rPr lang="en-US" sz="2000" dirty="0" smtClean="0"/>
              <a:t>at age </a:t>
            </a:r>
            <a:r>
              <a:rPr lang="en-US" sz="2000" dirty="0"/>
              <a:t>65” and “For married men, 90% </a:t>
            </a:r>
            <a:r>
              <a:rPr lang="en-US" sz="2000" dirty="0" smtClean="0"/>
              <a:t>were alive </a:t>
            </a:r>
            <a:r>
              <a:rPr lang="en-US" sz="2000" dirty="0"/>
              <a:t>at 65.” A possible inference drawn from the study is that </a:t>
            </a:r>
            <a:r>
              <a:rPr lang="en-US" sz="2000" dirty="0" smtClean="0"/>
              <a:t>being married </a:t>
            </a:r>
            <a:r>
              <a:rPr lang="en-US" sz="2000" dirty="0"/>
              <a:t>is associated with a longer life for men</a:t>
            </a:r>
            <a:r>
              <a:rPr lang="en-US" sz="2000" dirty="0" smtClean="0"/>
              <a:t>.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/>
              <a:t>2. </a:t>
            </a:r>
            <a:r>
              <a:rPr lang="en-US" sz="2000" dirty="0"/>
              <a:t>The part of this study that represents the descriptive branch of </a:t>
            </a:r>
            <a:r>
              <a:rPr lang="en-US" sz="2000" dirty="0" smtClean="0"/>
              <a:t>statistics involves </a:t>
            </a:r>
            <a:r>
              <a:rPr lang="en-US" sz="2000" dirty="0"/>
              <a:t>the statement “</a:t>
            </a:r>
            <a:r>
              <a:rPr lang="en-US" sz="2000" dirty="0" smtClean="0"/>
              <a:t>the percentage </a:t>
            </a:r>
            <a:r>
              <a:rPr lang="en-US" sz="2000" dirty="0"/>
              <a:t>[of Wall Street analysts] </a:t>
            </a:r>
            <a:r>
              <a:rPr lang="en-US" sz="2000" dirty="0" smtClean="0"/>
              <a:t>who incorrectly </a:t>
            </a:r>
            <a:r>
              <a:rPr lang="en-US" sz="2000" dirty="0"/>
              <a:t>forecasted high-tech earnings in a recent year was 44%.” </a:t>
            </a:r>
            <a:r>
              <a:rPr lang="en-US" sz="2000" dirty="0" smtClean="0"/>
              <a:t>A possible </a:t>
            </a:r>
            <a:r>
              <a:rPr lang="en-US" sz="2000" dirty="0"/>
              <a:t>inference drawn from the study is that the stock market is </a:t>
            </a:r>
            <a:r>
              <a:rPr lang="en-US" sz="2000" dirty="0" smtClean="0"/>
              <a:t>difficult to </a:t>
            </a:r>
            <a:r>
              <a:rPr lang="en-US" sz="2000" dirty="0"/>
              <a:t>forecast, even for professionals.</a:t>
            </a:r>
            <a:endParaRPr lang="en-US" sz="2000" dirty="0" smtClean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Example 3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8802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4365" y="2153690"/>
            <a:ext cx="9666288" cy="279307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3600" b="1" dirty="0" smtClean="0"/>
              <a:t>Types of Data </a:t>
            </a:r>
          </a:p>
          <a:p>
            <a:pPr>
              <a:lnSpc>
                <a:spcPct val="200000"/>
              </a:lnSpc>
            </a:pPr>
            <a:r>
              <a:rPr lang="en-US" sz="3600" b="1" dirty="0" smtClean="0"/>
              <a:t>Level of measurements </a:t>
            </a:r>
            <a:endParaRPr lang="en-US" sz="3600" b="1" dirty="0"/>
          </a:p>
          <a:p>
            <a:pPr>
              <a:lnSpc>
                <a:spcPct val="200000"/>
              </a:lnSpc>
            </a:pPr>
            <a:endParaRPr lang="en-US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48367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Data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4365" y="2172163"/>
            <a:ext cx="9666288" cy="255454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just"/>
            <a:r>
              <a:rPr lang="en-US" sz="3200" b="1" dirty="0"/>
              <a:t>Qualitative data </a:t>
            </a:r>
            <a:r>
              <a:rPr lang="en-US" sz="3200" dirty="0"/>
              <a:t>consist of attributes, labels, or </a:t>
            </a:r>
            <a:r>
              <a:rPr lang="en-US" sz="3200" dirty="0" smtClean="0"/>
              <a:t>non numerical </a:t>
            </a:r>
            <a:r>
              <a:rPr lang="en-US" sz="3200" dirty="0"/>
              <a:t>entries</a:t>
            </a:r>
            <a:r>
              <a:rPr lang="en-US" sz="3200" dirty="0" smtClean="0"/>
              <a:t>.</a:t>
            </a:r>
          </a:p>
          <a:p>
            <a:pPr algn="just"/>
            <a:endParaRPr lang="en-US" sz="3200" dirty="0"/>
          </a:p>
          <a:p>
            <a:pPr algn="just"/>
            <a:r>
              <a:rPr lang="en-US" sz="3200" b="1" dirty="0"/>
              <a:t>Quantitative data </a:t>
            </a:r>
            <a:r>
              <a:rPr lang="en-US" sz="3200" dirty="0"/>
              <a:t>consist of numerical measurements or counts.</a:t>
            </a:r>
            <a:endParaRPr lang="en-US" sz="3200" dirty="0"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83368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76527" y="1740423"/>
            <a:ext cx="8912429" cy="381642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Classify the following variables according to the type of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data: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screens</a:t>
            </a:r>
          </a:p>
          <a:p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16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of Example 4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291" y="1591726"/>
            <a:ext cx="9097818" cy="397031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Salary is Quantitative 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Gender is Qualitative data. 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players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preference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Qualitative data. </a:t>
            </a: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Temperature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home video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screens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Quantitative data</a:t>
            </a:r>
          </a:p>
        </p:txBody>
      </p:sp>
    </p:spTree>
    <p:extLst>
      <p:ext uri="{BB962C8B-B14F-4D97-AF65-F5344CB8AC3E}">
        <p14:creationId xmlns:p14="http://schemas.microsoft.com/office/powerpoint/2010/main" val="3135391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Levels of measurement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04291" y="1877659"/>
            <a:ext cx="6613236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 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Ordinal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Interval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Ratio </a:t>
            </a:r>
          </a:p>
          <a:p>
            <a:pPr algn="just"/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5266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measurement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56545" y="2204822"/>
            <a:ext cx="806021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only. Data at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categorized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names, labels, or qualities. No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mathematical computations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made at this level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609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Ordinal Level of measurement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80626" y="2153690"/>
            <a:ext cx="8442036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ordinal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qualitative or quantitative.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level can be arranged in order, or ranked, but differences between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entries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not meaningful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562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Level of measurement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58080" y="2016312"/>
            <a:ext cx="8357338" cy="193899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ordered,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 differences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between data entries can be calculated. At the interval level,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zero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entry simply represents a position on a scale; the entry is not 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inherent zero.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847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measurement 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27862" y="1989929"/>
            <a:ext cx="9125527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the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ratio level of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similar to data at the interval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level,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added property that a zero entry is an inherent zero. A ratio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two 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values can be formed so that one data value can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meaningfully expressed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 multiple of another.</a:t>
            </a:r>
          </a:p>
        </p:txBody>
      </p:sp>
    </p:spTree>
    <p:extLst>
      <p:ext uri="{BB962C8B-B14F-4D97-AF65-F5344CB8AC3E}">
        <p14:creationId xmlns:p14="http://schemas.microsoft.com/office/powerpoint/2010/main" val="1284948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76120" y="701787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36735" y="1606439"/>
            <a:ext cx="31311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Type of data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5137" y="2514217"/>
            <a:ext cx="2132574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b="1" u="sng" dirty="0"/>
              <a:t>whether they are:</a:t>
            </a:r>
            <a:endParaRPr lang="en-US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dirty="0"/>
              <a:t> </a:t>
            </a:r>
            <a:r>
              <a:rPr lang="en-US" b="1" dirty="0"/>
              <a:t>Qualitative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/>
              <a:t>Quantitative.</a:t>
            </a:r>
          </a:p>
        </p:txBody>
      </p:sp>
      <p:sp>
        <p:nvSpPr>
          <p:cNvPr id="10" name="Rectangle 9"/>
          <p:cNvSpPr/>
          <p:nvPr/>
        </p:nvSpPr>
        <p:spPr>
          <a:xfrm>
            <a:off x="6243778" y="1615671"/>
            <a:ext cx="5264727" cy="651164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</a:rPr>
              <a:t>Level of measurements</a:t>
            </a:r>
            <a:endParaRPr lang="en-US" sz="2800" b="1" dirty="0">
              <a:solidFill>
                <a:schemeClr val="tx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034154" y="2361125"/>
            <a:ext cx="27154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u="sng" dirty="0"/>
              <a:t>whether they are</a:t>
            </a:r>
            <a:r>
              <a:rPr lang="en-US" b="1" u="sng" dirty="0" smtClean="0"/>
              <a:t>: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33501" y="2700283"/>
            <a:ext cx="163483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u="sng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Nominal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9942951" y="2700283"/>
            <a:ext cx="1468580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Interval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ratio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4" name="Down Arrow 13"/>
          <p:cNvSpPr/>
          <p:nvPr/>
        </p:nvSpPr>
        <p:spPr>
          <a:xfrm>
            <a:off x="10303168" y="3708142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5" name="Down Arrow 14"/>
          <p:cNvSpPr/>
          <p:nvPr/>
        </p:nvSpPr>
        <p:spPr>
          <a:xfrm>
            <a:off x="5551047" y="3692060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9566803" y="4778532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Quantitative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17" name="Oval 16"/>
          <p:cNvSpPr/>
          <p:nvPr/>
        </p:nvSpPr>
        <p:spPr>
          <a:xfrm>
            <a:off x="4768277" y="4776825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</a:t>
            </a:r>
            <a:r>
              <a:rPr lang="en-US" dirty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18" name="Rectangle 17"/>
          <p:cNvSpPr/>
          <p:nvPr/>
        </p:nvSpPr>
        <p:spPr>
          <a:xfrm>
            <a:off x="7536377" y="2704903"/>
            <a:ext cx="1634839" cy="92333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dirty="0" smtClean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b="1" dirty="0" smtClean="0"/>
              <a:t>Ordinal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19" name="Down Arrow 18"/>
          <p:cNvSpPr/>
          <p:nvPr/>
        </p:nvSpPr>
        <p:spPr>
          <a:xfrm>
            <a:off x="7860140" y="3685054"/>
            <a:ext cx="748146" cy="107633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0" name="Oval 19"/>
          <p:cNvSpPr/>
          <p:nvPr/>
        </p:nvSpPr>
        <p:spPr>
          <a:xfrm>
            <a:off x="7169962" y="4792390"/>
            <a:ext cx="2327565" cy="1122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If </a:t>
            </a:r>
            <a:r>
              <a:rPr lang="en-US" dirty="0" smtClean="0">
                <a:solidFill>
                  <a:schemeClr val="tx1"/>
                </a:solidFill>
              </a:rPr>
              <a:t>Qualitative or Quantitative  data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059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20044" y="1973176"/>
            <a:ext cx="10363200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/>
              <a:t>Classify the following variables according to the type of data &amp; level of </a:t>
            </a:r>
            <a:r>
              <a:rPr lang="en-US" sz="2400" b="1" dirty="0" smtClean="0"/>
              <a:t>measurements: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166984" y="2927283"/>
            <a:ext cx="9007090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Temperature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1958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11772" y="650282"/>
            <a:ext cx="6333067" cy="9653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Example 5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74706" y="1132980"/>
            <a:ext cx="9470308" cy="5078313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a. Salary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level is Ratio.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b. Gender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Nominal.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c. Sales volume of digital music players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d. Soft drink preference is Qualitative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Nominal. </a:t>
            </a: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Temperature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measurement level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Interval.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f. Number of home video screens is Quantitative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and measurement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is Ratio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891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11111" y="1019069"/>
            <a:ext cx="74167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and Experimental Design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27862" y="2041053"/>
            <a:ext cx="4200189" cy="295465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Design of a statistical study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Data Collection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Experimental Design 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Sampling Techniques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222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Design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a statistical study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874164" y="1795618"/>
            <a:ext cx="9409079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goal of every statistical study is to collect data and then use the data to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decision. Any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 using the results of a statistical study is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only 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good as the process used to obtain the data. If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process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flawed, then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decision is questionable.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Although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may never have to develop a statistical study, it is likely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that you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will have to interpret the results of one. And before you interpret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results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study, you should determine whether the results are valid, as well as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reliable. 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other words, you should be familiar with how to design a statistical study.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77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46880" y="1684782"/>
            <a:ext cx="7729298" cy="332398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 have four main methods for collecting the data: </a:t>
            </a:r>
          </a:p>
          <a:p>
            <a:endParaRPr lang="en-US" b="1" i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Do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Perform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survey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3595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Observational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607128" y="2036095"/>
            <a:ext cx="8709890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observational </a:t>
            </a:r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study: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an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observational study,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researcher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observes and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measures characteristics of interest of part of a population but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 not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change existing conditions.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an observational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was performed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researchers observed and recorded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mouthing behavior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nonfood objects of children up to three years old.</a:t>
            </a:r>
            <a:endParaRPr lang="en-US" sz="24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600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20347" y="2141805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is applied to part of a population and responses are observed. Another part of the population may be used as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which no treatment is applied. In many cases, subjects (sometimes called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units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in the control group are given 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placebo,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is a harmless, un medicated treatment, that is made to look like the real treatment.</a:t>
            </a: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instance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 experiment was performed in which diabetics took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extract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daily while a control group took none. After 40 days,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diabetics who took the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cinnamon reduced their risk of heart disease while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 group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experienced no change. 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9740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simulation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31635" y="1896526"/>
            <a:ext cx="9799781" cy="3046988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use of a mathematical 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physical model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reproduce the conditions of a situation or process. Collecting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data often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involves the use of computers. Simulations allow you to study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situations that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impractical or even dangerous to create in real life, and often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they save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and money.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automobile manufacturers use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simulations with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dummies to study the effects of crashes on humans. Throughout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course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you will have the opportunity to use applets that simulate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statistical processes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a computer.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5443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454213" y="1854782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survey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an investigation of one or more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characteristics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Most often, surveys are carried out on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people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asking them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questions. The most common types of surveys are done by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interview, mail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or telephone. In designing a survey, it is important to word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questions so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they do not lead to biased results, which are not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representative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population.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instance, a survey is conducted on a sample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female physicians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determine whether the primary reason for their career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choice is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financial stability. In designing the survey, it would be acceptable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list of reasons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and ask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each individual in the sample to select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her first choice.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297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27862" y="1427878"/>
            <a:ext cx="9799781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Consider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following statistical studies. Which method of data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collection would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use to collect data for each study? Explain your reasoning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study of the effect of changing flight patterns on the number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airplane accidents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the effect of eating oatmeal on lowering blood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pressure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how fourth grade students solve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puzzle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study of U.S. residents’ approval rating of the U.S.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president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75893" y="735790"/>
            <a:ext cx="26120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 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2608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48909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Example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2924" y="1844189"/>
            <a:ext cx="9799781" cy="378565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Because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impractical to create this situation, use a simulation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AutoNum type="arabicPeriod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study, you want to measure the effect a treatment (eating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oatmeal) has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patients. So, you would want to perform an experiment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you want to observe and measure certain characteristics of part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 a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population, you could do an observational study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could use a survey that asks, “Do you approve of the way the president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handling his job?”</a:t>
            </a:r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891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231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Design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52946" y="2156175"/>
            <a:ext cx="9799781" cy="156966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order to produce meaningful unbiased results, experiments should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carefully designed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executed. It is important to know what steps should be taken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make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results of an experiment valid. Three key elements of a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well-designed experiment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58360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262952" y="1591727"/>
            <a:ext cx="9799781" cy="415498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experimental results can be ruined by a variety of factors, being able to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these influential factors is important. One such factor is a 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confounding variable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occurs when an experimenter cannot tell the difference between the effects of different factors on a variable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Randomization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process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randomly assigning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subjects to different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treatment groups.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Replication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the repetition of an experiment under the same or similar conditions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2310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Design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7795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960821" y="1547006"/>
            <a:ext cx="9226465" cy="452431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number of Sampling Techniques which are; 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Random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Simple Random Sample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Stratified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Cluster Sample</a:t>
            </a:r>
          </a:p>
          <a:p>
            <a:pPr>
              <a:lnSpc>
                <a:spcPct val="20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</a:t>
            </a:r>
          </a:p>
        </p:txBody>
      </p:sp>
    </p:spTree>
    <p:extLst>
      <p:ext uri="{BB962C8B-B14F-4D97-AF65-F5344CB8AC3E}">
        <p14:creationId xmlns:p14="http://schemas.microsoft.com/office/powerpoint/2010/main" val="141914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96953" y="2042503"/>
            <a:ext cx="9087920" cy="2677656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one in which every member of the population has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equal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chance of being selected.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2- A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simple random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sample in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which every possible sample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the same size has the same chance of being selected.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6280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705276" y="1446028"/>
            <a:ext cx="8423564" cy="424731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3- Stratified Sample: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important for the sample to have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from each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segment of the population, you should use a stratified sample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>
              <a:latin typeface="TimesTen-Roman"/>
            </a:endParaRPr>
          </a:p>
          <a:p>
            <a:endParaRPr lang="en-US" dirty="0" smtClean="0">
              <a:latin typeface="TimesTen-Roman"/>
            </a:endParaRPr>
          </a:p>
          <a:p>
            <a:endParaRPr lang="en-US" dirty="0">
              <a:latin typeface="TimesTen-Roman"/>
            </a:endParaRPr>
          </a:p>
          <a:p>
            <a:endParaRPr lang="en-US" b="1" i="1" dirty="0" smtClean="0"/>
          </a:p>
          <a:p>
            <a:endParaRPr lang="en-US" b="1" i="1" dirty="0"/>
          </a:p>
          <a:p>
            <a:endParaRPr lang="en-US" b="1" i="1" dirty="0" smtClean="0"/>
          </a:p>
          <a:p>
            <a:endParaRPr lang="en-US" b="1" i="1" dirty="0"/>
          </a:p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9030" y="4213060"/>
            <a:ext cx="5895975" cy="12954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212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973176"/>
            <a:ext cx="8423564" cy="2308324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 smtClean="0"/>
          </a:p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4- Cluster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the population falls into naturally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occurring subgroups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each having similar characteristics, a cluster sample may be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most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appropriate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dirty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5461" y="4412445"/>
            <a:ext cx="3476625" cy="185737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951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648309"/>
            <a:ext cx="8423564" cy="249299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endParaRPr lang="en-US" b="1" i="1" dirty="0"/>
          </a:p>
          <a:p>
            <a:pPr algn="just"/>
            <a:r>
              <a:rPr lang="en-US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5-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Systematic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systematic sample is a sample in which each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member of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population is assigned a number. The members of the population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ordered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some way, a starting number is randomly selected,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then sample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members are selected at regular intervals from the starting number.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663" y="4141299"/>
            <a:ext cx="6448425" cy="885825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Techniques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8213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137754" y="1591727"/>
            <a:ext cx="9927781" cy="378565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sz="2400" b="1" dirty="0" smtClean="0"/>
          </a:p>
          <a:p>
            <a:r>
              <a:rPr lang="en-US" sz="2400" b="1" dirty="0"/>
              <a:t>1- An Overview of statistics </a:t>
            </a:r>
            <a:endParaRPr lang="en-US" sz="2400" b="1" dirty="0" smtClean="0"/>
          </a:p>
          <a:p>
            <a:endParaRPr lang="en-US" sz="2400" b="1" dirty="0" smtClean="0"/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Definition of Statistics 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a population and a sample </a:t>
            </a:r>
            <a:endParaRPr lang="en-US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a parameter and a statistic </a:t>
            </a:r>
          </a:p>
          <a:p>
            <a:pPr>
              <a:lnSpc>
                <a:spcPct val="15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distinguish between descriptive statistics and inferential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</a:p>
          <a:p>
            <a:endParaRPr 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344906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59740" y="2101598"/>
            <a:ext cx="10191126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 2- Data Classification 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distinguish between qualitative data and quantitative data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classify data with respect to the four levels of measurement: nominal, ordinal, interval, and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ratio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6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18358" y="1703693"/>
            <a:ext cx="8963315" cy="406265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b="1" dirty="0"/>
              <a:t>3- Data Collection and Experimental Design</a:t>
            </a:r>
          </a:p>
          <a:p>
            <a:endParaRPr lang="en-US" dirty="0" smtClean="0"/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data are collected: by doing an observational study, performing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experiment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using a simulation,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or using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survey</a:t>
            </a: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design an experiment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create a sample using random sampling, simple random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stratified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sampling, cluster sampling, and systematic sampling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6484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689</TotalTime>
  <Words>2612</Words>
  <Application>Microsoft Office PowerPoint</Application>
  <PresentationFormat>Widescreen</PresentationFormat>
  <Paragraphs>373</Paragraphs>
  <Slides>46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4" baseType="lpstr">
      <vt:lpstr>Arial</vt:lpstr>
      <vt:lpstr>Calibri</vt:lpstr>
      <vt:lpstr>Calibri Light</vt:lpstr>
      <vt:lpstr>Tajawal ExtraBold</vt:lpstr>
      <vt:lpstr>Times New Roman</vt:lpstr>
      <vt:lpstr>TimesTen-Roman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37</cp:revision>
  <dcterms:created xsi:type="dcterms:W3CDTF">2023-04-29T09:08:23Z</dcterms:created>
  <dcterms:modified xsi:type="dcterms:W3CDTF">2024-01-08T14:18:36Z</dcterms:modified>
</cp:coreProperties>
</file>