
<file path=[Content_Types].xml><?xml version="1.0" encoding="utf-8"?>
<Types xmlns="http://schemas.openxmlformats.org/package/2006/content-types">
  <Default Extension="png" ContentType="image/png"/>
  <Default Extension="svg" ContentType="image/svg+xml"/>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4"/>
  </p:sldMasterIdLst>
  <p:notesMasterIdLst>
    <p:notesMasterId r:id="rId46"/>
  </p:notesMasterIdLst>
  <p:sldIdLst>
    <p:sldId id="256" r:id="rId5"/>
    <p:sldId id="271" r:id="rId6"/>
    <p:sldId id="313" r:id="rId7"/>
    <p:sldId id="1536" r:id="rId8"/>
    <p:sldId id="768" r:id="rId9"/>
    <p:sldId id="770" r:id="rId10"/>
    <p:sldId id="748" r:id="rId11"/>
    <p:sldId id="785" r:id="rId12"/>
    <p:sldId id="1539" r:id="rId13"/>
    <p:sldId id="1441" r:id="rId14"/>
    <p:sldId id="1442" r:id="rId15"/>
    <p:sldId id="777" r:id="rId16"/>
    <p:sldId id="778" r:id="rId17"/>
    <p:sldId id="1512" r:id="rId18"/>
    <p:sldId id="1525" r:id="rId19"/>
    <p:sldId id="1530" r:id="rId20"/>
    <p:sldId id="1526" r:id="rId21"/>
    <p:sldId id="1527" r:id="rId22"/>
    <p:sldId id="1528" r:id="rId23"/>
    <p:sldId id="1529" r:id="rId24"/>
    <p:sldId id="1531" r:id="rId25"/>
    <p:sldId id="1532" r:id="rId26"/>
    <p:sldId id="760" r:id="rId27"/>
    <p:sldId id="1534" r:id="rId28"/>
    <p:sldId id="1477" r:id="rId29"/>
    <p:sldId id="1516" r:id="rId30"/>
    <p:sldId id="1457" r:id="rId31"/>
    <p:sldId id="1505" r:id="rId32"/>
    <p:sldId id="1540" r:id="rId33"/>
    <p:sldId id="774" r:id="rId34"/>
    <p:sldId id="1507" r:id="rId35"/>
    <p:sldId id="1509" r:id="rId36"/>
    <p:sldId id="1519" r:id="rId37"/>
    <p:sldId id="1466" r:id="rId38"/>
    <p:sldId id="1535" r:id="rId39"/>
    <p:sldId id="1467" r:id="rId40"/>
    <p:sldId id="1468" r:id="rId41"/>
    <p:sldId id="1481" r:id="rId42"/>
    <p:sldId id="1524" r:id="rId43"/>
    <p:sldId id="1541" r:id="rId44"/>
    <p:sldId id="263" r:id="rId45"/>
  </p:sldIdLst>
  <p:sldSz cx="12192000" cy="6858000"/>
  <p:notesSz cx="6858000" cy="9144000"/>
  <p:defaultTextStyle>
    <a:defPPr lvl="0">
      <a:defRPr lang="en-US"/>
    </a:defPPr>
    <a:lvl1pPr marL="0" lvl="0" algn="l" defTabSz="914400" rtl="0" eaLnBrk="1" latinLnBrk="0" hangingPunct="1">
      <a:defRPr sz="1800" kern="1200">
        <a:solidFill>
          <a:schemeClr val="tx1"/>
        </a:solidFill>
        <a:latin typeface="+mn-lt"/>
        <a:ea typeface="+mn-ea"/>
        <a:cs typeface="+mn-cs"/>
      </a:defRPr>
    </a:lvl1pPr>
    <a:lvl2pPr marL="457200" lvl="1" algn="l" defTabSz="914400" rtl="0" eaLnBrk="1" latinLnBrk="0" hangingPunct="1">
      <a:defRPr sz="1800" kern="1200">
        <a:solidFill>
          <a:schemeClr val="tx1"/>
        </a:solidFill>
        <a:latin typeface="+mn-lt"/>
        <a:ea typeface="+mn-ea"/>
        <a:cs typeface="+mn-cs"/>
      </a:defRPr>
    </a:lvl2pPr>
    <a:lvl3pPr marL="914400" lvl="2" algn="l" defTabSz="914400" rtl="0" eaLnBrk="1" latinLnBrk="0" hangingPunct="1">
      <a:defRPr sz="1800" kern="1200">
        <a:solidFill>
          <a:schemeClr val="tx1"/>
        </a:solidFill>
        <a:latin typeface="+mn-lt"/>
        <a:ea typeface="+mn-ea"/>
        <a:cs typeface="+mn-cs"/>
      </a:defRPr>
    </a:lvl3pPr>
    <a:lvl4pPr marL="1371600" lvl="3" algn="l" defTabSz="914400" rtl="0" eaLnBrk="1" latinLnBrk="0" hangingPunct="1">
      <a:defRPr sz="1800" kern="1200">
        <a:solidFill>
          <a:schemeClr val="tx1"/>
        </a:solidFill>
        <a:latin typeface="+mn-lt"/>
        <a:ea typeface="+mn-ea"/>
        <a:cs typeface="+mn-cs"/>
      </a:defRPr>
    </a:lvl4pPr>
    <a:lvl5pPr marL="1828800" lvl="4" algn="l" defTabSz="914400" rtl="0" eaLnBrk="1" latinLnBrk="0" hangingPunct="1">
      <a:defRPr sz="1800" kern="1200">
        <a:solidFill>
          <a:schemeClr val="tx1"/>
        </a:solidFill>
        <a:latin typeface="+mn-lt"/>
        <a:ea typeface="+mn-ea"/>
        <a:cs typeface="+mn-cs"/>
      </a:defRPr>
    </a:lvl5pPr>
    <a:lvl6pPr marL="2286000" lvl="5" algn="l" defTabSz="914400" rtl="0" eaLnBrk="1" latinLnBrk="0" hangingPunct="1">
      <a:defRPr sz="1800" kern="1200">
        <a:solidFill>
          <a:schemeClr val="tx1"/>
        </a:solidFill>
        <a:latin typeface="+mn-lt"/>
        <a:ea typeface="+mn-ea"/>
        <a:cs typeface="+mn-cs"/>
      </a:defRPr>
    </a:lvl6pPr>
    <a:lvl7pPr marL="2743200" lvl="6" algn="l" defTabSz="914400" rtl="0" eaLnBrk="1" latinLnBrk="0" hangingPunct="1">
      <a:defRPr sz="1800" kern="1200">
        <a:solidFill>
          <a:schemeClr val="tx1"/>
        </a:solidFill>
        <a:latin typeface="+mn-lt"/>
        <a:ea typeface="+mn-ea"/>
        <a:cs typeface="+mn-cs"/>
      </a:defRPr>
    </a:lvl7pPr>
    <a:lvl8pPr marL="3200400" lvl="7" algn="l" defTabSz="914400" rtl="0" eaLnBrk="1" latinLnBrk="0" hangingPunct="1">
      <a:defRPr sz="1800" kern="1200">
        <a:solidFill>
          <a:schemeClr val="tx1"/>
        </a:solidFill>
        <a:latin typeface="+mn-lt"/>
        <a:ea typeface="+mn-ea"/>
        <a:cs typeface="+mn-cs"/>
      </a:defRPr>
    </a:lvl8pPr>
    <a:lvl9pPr marL="3657600" lvl="8"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7548" autoAdjust="0"/>
  </p:normalViewPr>
  <p:slideViewPr>
    <p:cSldViewPr snapToGrid="0">
      <p:cViewPr varScale="1">
        <p:scale>
          <a:sx n="62" d="100"/>
          <a:sy n="62" d="100"/>
        </p:scale>
        <p:origin x="282" y="4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2015202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8">
            <a:extLst>
              <a:ext uri="{FF2B5EF4-FFF2-40B4-BE49-F238E27FC236}">
                <a16:creationId xmlns:a16="http://schemas.microsoft.com/office/drawing/2014/main" id="{9533AD3F-7AC2-F678-D81D-E606A112B090}"/>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sz="1000"/>
              <a:t>Human Resources Management 12e</a:t>
            </a:r>
            <a:br>
              <a:rPr lang="en-US" altLang="en-US" sz="1000"/>
            </a:br>
            <a:r>
              <a:rPr lang="en-US" altLang="en-US" sz="1000"/>
              <a:t>Gary Dessler</a:t>
            </a:r>
          </a:p>
        </p:txBody>
      </p:sp>
      <p:sp>
        <p:nvSpPr>
          <p:cNvPr id="55299" name="Rectangle 11">
            <a:extLst>
              <a:ext uri="{FF2B5EF4-FFF2-40B4-BE49-F238E27FC236}">
                <a16:creationId xmlns:a16="http://schemas.microsoft.com/office/drawing/2014/main" id="{6356E333-0EEF-AC67-CB1B-48483A762503}"/>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Copyright © 2011 Pearson Education</a:t>
            </a:r>
            <a:endParaRPr lang="en-US" altLang="en-US" sz="1200" b="0">
              <a:latin typeface="Times New Roman" panose="02020603050405020304" pitchFamily="18" charset="0"/>
            </a:endParaRPr>
          </a:p>
        </p:txBody>
      </p:sp>
      <p:sp>
        <p:nvSpPr>
          <p:cNvPr id="55300" name="Rectangle 12">
            <a:extLst>
              <a:ext uri="{FF2B5EF4-FFF2-40B4-BE49-F238E27FC236}">
                <a16:creationId xmlns:a16="http://schemas.microsoft.com/office/drawing/2014/main" id="{76A3AF2E-1FEE-E031-89E9-EAF84598C43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8</a:t>
            </a:r>
            <a:r>
              <a:rPr lang="en-US" altLang="en-US">
                <a:cs typeface="Arial" panose="020B0604020202020204" pitchFamily="34" charset="0"/>
              </a:rPr>
              <a:t>–</a:t>
            </a:r>
            <a:fld id="{D4B80DB6-62DF-4167-BD7C-58EC43372C8A}" type="slidenum">
              <a:rPr lang="en-US" altLang="en-US"/>
              <a:pPr eaLnBrk="1" hangingPunct="1"/>
              <a:t>10</a:t>
            </a:fld>
            <a:endParaRPr lang="en-US" altLang="en-US"/>
          </a:p>
        </p:txBody>
      </p:sp>
      <p:sp>
        <p:nvSpPr>
          <p:cNvPr id="55301" name="Rectangle 2">
            <a:extLst>
              <a:ext uri="{FF2B5EF4-FFF2-40B4-BE49-F238E27FC236}">
                <a16:creationId xmlns:a16="http://schemas.microsoft.com/office/drawing/2014/main" id="{58DF265E-29EA-2DF5-EB65-F69E74156136}"/>
              </a:ext>
            </a:extLst>
          </p:cNvPr>
          <p:cNvSpPr>
            <a:spLocks noGrp="1" noRot="1" noChangeAspect="1" noChangeArrowheads="1" noTextEdit="1"/>
          </p:cNvSpPr>
          <p:nvPr>
            <p:ph type="sldImg"/>
          </p:nvPr>
        </p:nvSpPr>
        <p:spPr>
          <a:ln/>
        </p:spPr>
      </p:sp>
      <p:sp>
        <p:nvSpPr>
          <p:cNvPr id="55302" name="Rectangle 3">
            <a:extLst>
              <a:ext uri="{FF2B5EF4-FFF2-40B4-BE49-F238E27FC236}">
                <a16:creationId xmlns:a16="http://schemas.microsoft.com/office/drawing/2014/main" id="{ECBDBDAE-C30B-683D-54CF-15A6392C403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Employee orientation (often called “onboarding” today) provides new employees with the information they need to function; ideally, though, it should also help new employees start getting emotionally attached to the firm.</a:t>
            </a:r>
          </a:p>
        </p:txBody>
      </p:sp>
    </p:spTree>
    <p:extLst>
      <p:ext uri="{BB962C8B-B14F-4D97-AF65-F5344CB8AC3E}">
        <p14:creationId xmlns:p14="http://schemas.microsoft.com/office/powerpoint/2010/main" val="22786750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8">
            <a:extLst>
              <a:ext uri="{FF2B5EF4-FFF2-40B4-BE49-F238E27FC236}">
                <a16:creationId xmlns:a16="http://schemas.microsoft.com/office/drawing/2014/main" id="{78A1F457-0804-B42C-4EAC-5B9B18C92868}"/>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sz="1000"/>
              <a:t>Human Resources Management 12e</a:t>
            </a:r>
            <a:br>
              <a:rPr lang="en-US" altLang="en-US" sz="1000"/>
            </a:br>
            <a:r>
              <a:rPr lang="en-US" altLang="en-US" sz="1000"/>
              <a:t>Gary Dessler</a:t>
            </a:r>
          </a:p>
        </p:txBody>
      </p:sp>
      <p:sp>
        <p:nvSpPr>
          <p:cNvPr id="56323" name="Rectangle 11">
            <a:extLst>
              <a:ext uri="{FF2B5EF4-FFF2-40B4-BE49-F238E27FC236}">
                <a16:creationId xmlns:a16="http://schemas.microsoft.com/office/drawing/2014/main" id="{971CF018-6EF8-8665-5C06-485EEE971C9E}"/>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Copyright © 2011 Pearson Education</a:t>
            </a:r>
            <a:endParaRPr lang="en-US" altLang="en-US" sz="1200" b="0">
              <a:latin typeface="Times New Roman" panose="02020603050405020304" pitchFamily="18" charset="0"/>
            </a:endParaRPr>
          </a:p>
        </p:txBody>
      </p:sp>
      <p:sp>
        <p:nvSpPr>
          <p:cNvPr id="56324" name="Rectangle 12">
            <a:extLst>
              <a:ext uri="{FF2B5EF4-FFF2-40B4-BE49-F238E27FC236}">
                <a16:creationId xmlns:a16="http://schemas.microsoft.com/office/drawing/2014/main" id="{F9F9391E-0133-C1C0-70D9-08DFBCAEE05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8</a:t>
            </a:r>
            <a:r>
              <a:rPr lang="en-US" altLang="en-US">
                <a:cs typeface="Arial" panose="020B0604020202020204" pitchFamily="34" charset="0"/>
              </a:rPr>
              <a:t>–</a:t>
            </a:r>
            <a:fld id="{B7C5B68D-A723-4114-BF63-90C03DAF5937}" type="slidenum">
              <a:rPr lang="en-US" altLang="en-US"/>
              <a:pPr eaLnBrk="1" hangingPunct="1"/>
              <a:t>11</a:t>
            </a:fld>
            <a:endParaRPr lang="en-US" altLang="en-US"/>
          </a:p>
        </p:txBody>
      </p:sp>
      <p:sp>
        <p:nvSpPr>
          <p:cNvPr id="56325" name="Rectangle 2">
            <a:extLst>
              <a:ext uri="{FF2B5EF4-FFF2-40B4-BE49-F238E27FC236}">
                <a16:creationId xmlns:a16="http://schemas.microsoft.com/office/drawing/2014/main" id="{114370DF-A73A-D4B5-0BBE-53430CD3B2B8}"/>
              </a:ext>
            </a:extLst>
          </p:cNvPr>
          <p:cNvSpPr>
            <a:spLocks noGrp="1" noRot="1" noChangeAspect="1" noChangeArrowheads="1" noTextEdit="1"/>
          </p:cNvSpPr>
          <p:nvPr>
            <p:ph type="sldImg"/>
          </p:nvPr>
        </p:nvSpPr>
        <p:spPr>
          <a:ln/>
        </p:spPr>
      </p:sp>
      <p:sp>
        <p:nvSpPr>
          <p:cNvPr id="56326" name="Rectangle 3">
            <a:extLst>
              <a:ext uri="{FF2B5EF4-FFF2-40B4-BE49-F238E27FC236}">
                <a16:creationId xmlns:a16="http://schemas.microsoft.com/office/drawing/2014/main" id="{E33662EC-0D5C-8A54-55FB-5E603700003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An orientation typically includes information on employee benefits, personnel policies, the daily routine, company organization and operations, safety measures and regulations, and a facilities tour.</a:t>
            </a:r>
          </a:p>
        </p:txBody>
      </p:sp>
    </p:spTree>
    <p:extLst>
      <p:ext uri="{BB962C8B-B14F-4D97-AF65-F5344CB8AC3E}">
        <p14:creationId xmlns:p14="http://schemas.microsoft.com/office/powerpoint/2010/main" val="20236448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3038" indent="-173038" eaLnBrk="1" hangingPunct="1"/>
            <a:r>
              <a:rPr lang="en-US" altLang="en-US" dirty="0"/>
              <a:t>Training programs consist of four steps.</a:t>
            </a:r>
          </a:p>
          <a:p>
            <a:pPr marL="173038" indent="-173038" eaLnBrk="1" hangingPunct="1">
              <a:buFontTx/>
              <a:buAutoNum type="arabicPeriod"/>
            </a:pPr>
            <a:r>
              <a:rPr lang="en-US" altLang="en-US" dirty="0"/>
              <a:t>In the needs analysis step, identify the specific knowledge and skills the job requires, and compare these with the prospective trainees’ knowledge and skills.</a:t>
            </a:r>
          </a:p>
          <a:p>
            <a:pPr marL="173038" indent="-173038" eaLnBrk="1" hangingPunct="1">
              <a:buFontTx/>
              <a:buAutoNum type="arabicPeriod"/>
            </a:pPr>
            <a:r>
              <a:rPr lang="en-US" altLang="en-US" dirty="0"/>
              <a:t>In the instructional design step, formulate specific, measurable knowledge and performance training objectives, review possible training program content (including workbooks, exercises, and activities), and estimate a budget for the training program.</a:t>
            </a:r>
          </a:p>
          <a:p>
            <a:pPr marL="173038" indent="-173038" eaLnBrk="1" hangingPunct="1">
              <a:buFontTx/>
              <a:buAutoNum type="arabicPeriod"/>
            </a:pPr>
            <a:r>
              <a:rPr lang="en-US" altLang="en-US" dirty="0"/>
              <a:t>Implement the program, by actually training the targeted employee group using methods such as on-the-job or online training.</a:t>
            </a:r>
          </a:p>
          <a:p>
            <a:pPr marL="173038" indent="-173038" eaLnBrk="1" hangingPunct="1">
              <a:buFontTx/>
              <a:buAutoNum type="arabicPeriod"/>
            </a:pPr>
            <a:r>
              <a:rPr lang="en-US" altLang="en-US" dirty="0"/>
              <a:t> In the evaluation step, assess the program’s success (or failures).</a:t>
            </a:r>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4899165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8">
            <a:extLst>
              <a:ext uri="{FF2B5EF4-FFF2-40B4-BE49-F238E27FC236}">
                <a16:creationId xmlns:a16="http://schemas.microsoft.com/office/drawing/2014/main" id="{1B50D486-62EF-733E-691D-6C28CD2BE1C9}"/>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sz="1000"/>
              <a:t>Human Resources Management 12e</a:t>
            </a:r>
            <a:br>
              <a:rPr lang="en-US" altLang="en-US" sz="1000"/>
            </a:br>
            <a:r>
              <a:rPr lang="en-US" altLang="en-US" sz="1000"/>
              <a:t>Gary Dessler</a:t>
            </a:r>
          </a:p>
        </p:txBody>
      </p:sp>
      <p:sp>
        <p:nvSpPr>
          <p:cNvPr id="63491" name="Rectangle 11">
            <a:extLst>
              <a:ext uri="{FF2B5EF4-FFF2-40B4-BE49-F238E27FC236}">
                <a16:creationId xmlns:a16="http://schemas.microsoft.com/office/drawing/2014/main" id="{DBF457E9-C0F0-909B-C751-BBB27E50E872}"/>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Copyright © 2011 Pearson Education</a:t>
            </a:r>
            <a:endParaRPr lang="en-US" altLang="en-US" sz="1200" b="0">
              <a:latin typeface="Times New Roman" panose="02020603050405020304" pitchFamily="18" charset="0"/>
            </a:endParaRPr>
          </a:p>
        </p:txBody>
      </p:sp>
      <p:sp>
        <p:nvSpPr>
          <p:cNvPr id="63492" name="Rectangle 12">
            <a:extLst>
              <a:ext uri="{FF2B5EF4-FFF2-40B4-BE49-F238E27FC236}">
                <a16:creationId xmlns:a16="http://schemas.microsoft.com/office/drawing/2014/main" id="{0448A7E6-8807-5B3B-0740-4E4EDFE3122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8</a:t>
            </a:r>
            <a:r>
              <a:rPr lang="en-US" altLang="en-US">
                <a:cs typeface="Arial" panose="020B0604020202020204" pitchFamily="34" charset="0"/>
              </a:rPr>
              <a:t>–</a:t>
            </a:r>
            <a:fld id="{F6A10BB3-E198-48C7-A6E5-D45C73D62020}" type="slidenum">
              <a:rPr lang="en-US" altLang="en-US"/>
              <a:pPr eaLnBrk="1" hangingPunct="1"/>
              <a:t>16</a:t>
            </a:fld>
            <a:endParaRPr lang="en-US" altLang="en-US"/>
          </a:p>
        </p:txBody>
      </p:sp>
      <p:sp>
        <p:nvSpPr>
          <p:cNvPr id="63493" name="Rectangle 2">
            <a:extLst>
              <a:ext uri="{FF2B5EF4-FFF2-40B4-BE49-F238E27FC236}">
                <a16:creationId xmlns:a16="http://schemas.microsoft.com/office/drawing/2014/main" id="{A47607E4-6706-29A6-5AE5-1689DFD3BC84}"/>
              </a:ext>
            </a:extLst>
          </p:cNvPr>
          <p:cNvSpPr>
            <a:spLocks noGrp="1" noRot="1" noChangeAspect="1" noChangeArrowheads="1" noTextEdit="1"/>
          </p:cNvSpPr>
          <p:nvPr>
            <p:ph type="sldImg"/>
          </p:nvPr>
        </p:nvSpPr>
        <p:spPr>
          <a:ln/>
        </p:spPr>
      </p:sp>
      <p:sp>
        <p:nvSpPr>
          <p:cNvPr id="63494" name="Rectangle 3">
            <a:extLst>
              <a:ext uri="{FF2B5EF4-FFF2-40B4-BE49-F238E27FC236}">
                <a16:creationId xmlns:a16="http://schemas.microsoft.com/office/drawing/2014/main" id="{7D505BA1-4148-658F-4A5B-11905A14C9E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b="1" dirty="0"/>
              <a:t>Task analysis</a:t>
            </a:r>
            <a:r>
              <a:rPr lang="en-US" altLang="en-US" dirty="0"/>
              <a:t> is a detailed study of the job to determine what specific skills the job requires. </a:t>
            </a:r>
            <a:r>
              <a:rPr lang="en-US" altLang="en-US" b="1" dirty="0"/>
              <a:t>Performance analysis </a:t>
            </a:r>
            <a:r>
              <a:rPr lang="en-US" altLang="en-US" dirty="0"/>
              <a:t>is the process of verifying that there is a performance deficiency and determining whether the employer should correct such deficiencies through training or some other means (like transferring the employee).</a:t>
            </a:r>
          </a:p>
          <a:p>
            <a:pPr eaLnBrk="1" hangingPunct="1"/>
            <a:endParaRPr lang="en-US" altLang="en-US" dirty="0"/>
          </a:p>
        </p:txBody>
      </p:sp>
    </p:spTree>
    <p:extLst>
      <p:ext uri="{BB962C8B-B14F-4D97-AF65-F5344CB8AC3E}">
        <p14:creationId xmlns:p14="http://schemas.microsoft.com/office/powerpoint/2010/main" val="37268803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With the program designed and budgeted and objectives set, you can turn to implementing the training program. This means actually doing the training, choosing and using one or more of the simpler, low-tech methods and, then perhaps, proceeding on to computer-based ones.</a:t>
            </a:r>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3416052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On-the-job training (OJT) means having a person learn a job by actually doing it. Every employee, from mailroom clerk to CEO, gets on-the-job training when he or she joins a firm. In many firms, OJT is the only training available.</a:t>
            </a:r>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1859810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8">
            <a:extLst>
              <a:ext uri="{FF2B5EF4-FFF2-40B4-BE49-F238E27FC236}">
                <a16:creationId xmlns:a16="http://schemas.microsoft.com/office/drawing/2014/main" id="{44EA4168-E3FD-885E-E626-2E43D8666A3B}"/>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sz="1000"/>
              <a:t>Human Resources Management 12e</a:t>
            </a:r>
            <a:br>
              <a:rPr lang="en-US" altLang="en-US" sz="1000"/>
            </a:br>
            <a:r>
              <a:rPr lang="en-US" altLang="en-US" sz="1000"/>
              <a:t>Gary Dessler</a:t>
            </a:r>
          </a:p>
        </p:txBody>
      </p:sp>
      <p:sp>
        <p:nvSpPr>
          <p:cNvPr id="73731" name="Rectangle 11">
            <a:extLst>
              <a:ext uri="{FF2B5EF4-FFF2-40B4-BE49-F238E27FC236}">
                <a16:creationId xmlns:a16="http://schemas.microsoft.com/office/drawing/2014/main" id="{117DD228-F8AD-2CEB-5337-EB6429E59736}"/>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Copyright © 2011 Pearson Education</a:t>
            </a:r>
            <a:endParaRPr lang="en-US" altLang="en-US" sz="1200" b="0">
              <a:latin typeface="Times New Roman" panose="02020603050405020304" pitchFamily="18" charset="0"/>
            </a:endParaRPr>
          </a:p>
        </p:txBody>
      </p:sp>
      <p:sp>
        <p:nvSpPr>
          <p:cNvPr id="73732" name="Rectangle 12">
            <a:extLst>
              <a:ext uri="{FF2B5EF4-FFF2-40B4-BE49-F238E27FC236}">
                <a16:creationId xmlns:a16="http://schemas.microsoft.com/office/drawing/2014/main" id="{3636F23F-2A63-AAF7-C52E-4FCDBED83A1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8</a:t>
            </a:r>
            <a:r>
              <a:rPr lang="en-US" altLang="en-US">
                <a:cs typeface="Arial" panose="020B0604020202020204" pitchFamily="34" charset="0"/>
              </a:rPr>
              <a:t>–</a:t>
            </a:r>
            <a:fld id="{43D66C17-E205-4DAA-A995-B315B20110E3}" type="slidenum">
              <a:rPr lang="en-US" altLang="en-US"/>
              <a:pPr eaLnBrk="1" hangingPunct="1"/>
              <a:t>27</a:t>
            </a:fld>
            <a:endParaRPr lang="en-US" altLang="en-US"/>
          </a:p>
        </p:txBody>
      </p:sp>
      <p:sp>
        <p:nvSpPr>
          <p:cNvPr id="73733" name="Rectangle 2">
            <a:extLst>
              <a:ext uri="{FF2B5EF4-FFF2-40B4-BE49-F238E27FC236}">
                <a16:creationId xmlns:a16="http://schemas.microsoft.com/office/drawing/2014/main" id="{3700305A-7304-DDCF-91DA-7E86D7C92700}"/>
              </a:ext>
            </a:extLst>
          </p:cNvPr>
          <p:cNvSpPr>
            <a:spLocks noGrp="1" noRot="1" noChangeAspect="1" noChangeArrowheads="1" noTextEdit="1"/>
          </p:cNvSpPr>
          <p:nvPr>
            <p:ph type="sldImg"/>
          </p:nvPr>
        </p:nvSpPr>
        <p:spPr>
          <a:ln/>
        </p:spPr>
      </p:sp>
      <p:sp>
        <p:nvSpPr>
          <p:cNvPr id="73734" name="Rectangle 3">
            <a:extLst>
              <a:ext uri="{FF2B5EF4-FFF2-40B4-BE49-F238E27FC236}">
                <a16:creationId xmlns:a16="http://schemas.microsoft.com/office/drawing/2014/main" id="{7A540DEC-E4E9-1B47-94D0-CACA38279BA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t>Programmed learning (or programmed instruction) is a step-by-step, self-learning method that consists of three parts.</a:t>
            </a:r>
          </a:p>
        </p:txBody>
      </p:sp>
    </p:spTree>
    <p:extLst>
      <p:ext uri="{BB962C8B-B14F-4D97-AF65-F5344CB8AC3E}">
        <p14:creationId xmlns:p14="http://schemas.microsoft.com/office/powerpoint/2010/main" val="3939433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8">
            <a:extLst>
              <a:ext uri="{FF2B5EF4-FFF2-40B4-BE49-F238E27FC236}">
                <a16:creationId xmlns:a16="http://schemas.microsoft.com/office/drawing/2014/main" id="{3D0ADD3D-9685-1440-CB3B-892BB54B82F9}"/>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sz="1000"/>
              <a:t>Human Resources Management 12e</a:t>
            </a:r>
            <a:br>
              <a:rPr lang="en-US" altLang="en-US" sz="1000"/>
            </a:br>
            <a:r>
              <a:rPr lang="en-US" altLang="en-US" sz="1000"/>
              <a:t>Gary Dessler</a:t>
            </a:r>
          </a:p>
        </p:txBody>
      </p:sp>
      <p:sp>
        <p:nvSpPr>
          <p:cNvPr id="76803" name="Rectangle 11">
            <a:extLst>
              <a:ext uri="{FF2B5EF4-FFF2-40B4-BE49-F238E27FC236}">
                <a16:creationId xmlns:a16="http://schemas.microsoft.com/office/drawing/2014/main" id="{EA2FDA7C-48B9-9CB6-F5AB-09912EF4EEF4}"/>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Copyright © 2011 Pearson Education</a:t>
            </a:r>
            <a:endParaRPr lang="en-US" altLang="en-US" sz="1200" b="0">
              <a:latin typeface="Times New Roman" panose="02020603050405020304" pitchFamily="18" charset="0"/>
            </a:endParaRPr>
          </a:p>
        </p:txBody>
      </p:sp>
      <p:sp>
        <p:nvSpPr>
          <p:cNvPr id="76804" name="Rectangle 12">
            <a:extLst>
              <a:ext uri="{FF2B5EF4-FFF2-40B4-BE49-F238E27FC236}">
                <a16:creationId xmlns:a16="http://schemas.microsoft.com/office/drawing/2014/main" id="{BF422C8A-A12A-D3A6-052B-FAC7AA7868B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8</a:t>
            </a:r>
            <a:r>
              <a:rPr lang="en-US" altLang="en-US">
                <a:cs typeface="Arial" panose="020B0604020202020204" pitchFamily="34" charset="0"/>
              </a:rPr>
              <a:t>–</a:t>
            </a:r>
            <a:fld id="{0AC52937-C754-4896-A78B-B1EC63933D04}" type="slidenum">
              <a:rPr lang="en-US" altLang="en-US"/>
              <a:pPr eaLnBrk="1" hangingPunct="1"/>
              <a:t>28</a:t>
            </a:fld>
            <a:endParaRPr lang="en-US" altLang="en-US"/>
          </a:p>
        </p:txBody>
      </p:sp>
      <p:sp>
        <p:nvSpPr>
          <p:cNvPr id="76805" name="Rectangle 2">
            <a:extLst>
              <a:ext uri="{FF2B5EF4-FFF2-40B4-BE49-F238E27FC236}">
                <a16:creationId xmlns:a16="http://schemas.microsoft.com/office/drawing/2014/main" id="{48BB2DD9-C7AF-655C-0A28-9E945E5D1DD3}"/>
              </a:ext>
            </a:extLst>
          </p:cNvPr>
          <p:cNvSpPr>
            <a:spLocks noGrp="1" noRot="1" noChangeAspect="1" noChangeArrowheads="1" noTextEdit="1"/>
          </p:cNvSpPr>
          <p:nvPr>
            <p:ph type="sldImg"/>
          </p:nvPr>
        </p:nvSpPr>
        <p:spPr>
          <a:ln/>
        </p:spPr>
      </p:sp>
      <p:sp>
        <p:nvSpPr>
          <p:cNvPr id="76806" name="Rectangle 3">
            <a:extLst>
              <a:ext uri="{FF2B5EF4-FFF2-40B4-BE49-F238E27FC236}">
                <a16:creationId xmlns:a16="http://schemas.microsoft.com/office/drawing/2014/main" id="{342EDCC3-55C8-E9E2-7E22-C8ADFA6511B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t>Learning management systems (LMS) play an important role in Internet training. They are special software packages that support Internet training by helping employers identify training needs, and in scheduling, delivering, assessing, and managing the online training itself.</a:t>
            </a:r>
          </a:p>
        </p:txBody>
      </p:sp>
    </p:spTree>
    <p:extLst>
      <p:ext uri="{BB962C8B-B14F-4D97-AF65-F5344CB8AC3E}">
        <p14:creationId xmlns:p14="http://schemas.microsoft.com/office/powerpoint/2010/main" val="28227970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8">
            <a:extLst>
              <a:ext uri="{FF2B5EF4-FFF2-40B4-BE49-F238E27FC236}">
                <a16:creationId xmlns:a16="http://schemas.microsoft.com/office/drawing/2014/main" id="{3D0ADD3D-9685-1440-CB3B-892BB54B82F9}"/>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sz="1000"/>
              <a:t>Human Resources Management 12e</a:t>
            </a:r>
            <a:br>
              <a:rPr lang="en-US" altLang="en-US" sz="1000"/>
            </a:br>
            <a:r>
              <a:rPr lang="en-US" altLang="en-US" sz="1000"/>
              <a:t>Gary Dessler</a:t>
            </a:r>
          </a:p>
        </p:txBody>
      </p:sp>
      <p:sp>
        <p:nvSpPr>
          <p:cNvPr id="76803" name="Rectangle 11">
            <a:extLst>
              <a:ext uri="{FF2B5EF4-FFF2-40B4-BE49-F238E27FC236}">
                <a16:creationId xmlns:a16="http://schemas.microsoft.com/office/drawing/2014/main" id="{EA2FDA7C-48B9-9CB6-F5AB-09912EF4EEF4}"/>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Copyright © 2011 Pearson Education</a:t>
            </a:r>
            <a:endParaRPr lang="en-US" altLang="en-US" sz="1200" b="0">
              <a:latin typeface="Times New Roman" panose="02020603050405020304" pitchFamily="18" charset="0"/>
            </a:endParaRPr>
          </a:p>
        </p:txBody>
      </p:sp>
      <p:sp>
        <p:nvSpPr>
          <p:cNvPr id="76804" name="Rectangle 12">
            <a:extLst>
              <a:ext uri="{FF2B5EF4-FFF2-40B4-BE49-F238E27FC236}">
                <a16:creationId xmlns:a16="http://schemas.microsoft.com/office/drawing/2014/main" id="{BF422C8A-A12A-D3A6-052B-FAC7AA7868B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8</a:t>
            </a:r>
            <a:r>
              <a:rPr lang="en-US" altLang="en-US">
                <a:cs typeface="Arial" panose="020B0604020202020204" pitchFamily="34" charset="0"/>
              </a:rPr>
              <a:t>–</a:t>
            </a:r>
            <a:fld id="{0AC52937-C754-4896-A78B-B1EC63933D04}" type="slidenum">
              <a:rPr lang="en-US" altLang="en-US"/>
              <a:pPr eaLnBrk="1" hangingPunct="1"/>
              <a:t>29</a:t>
            </a:fld>
            <a:endParaRPr lang="en-US" altLang="en-US"/>
          </a:p>
        </p:txBody>
      </p:sp>
      <p:sp>
        <p:nvSpPr>
          <p:cNvPr id="76805" name="Rectangle 2">
            <a:extLst>
              <a:ext uri="{FF2B5EF4-FFF2-40B4-BE49-F238E27FC236}">
                <a16:creationId xmlns:a16="http://schemas.microsoft.com/office/drawing/2014/main" id="{48BB2DD9-C7AF-655C-0A28-9E945E5D1DD3}"/>
              </a:ext>
            </a:extLst>
          </p:cNvPr>
          <p:cNvSpPr>
            <a:spLocks noGrp="1" noRot="1" noChangeAspect="1" noChangeArrowheads="1" noTextEdit="1"/>
          </p:cNvSpPr>
          <p:nvPr>
            <p:ph type="sldImg"/>
          </p:nvPr>
        </p:nvSpPr>
        <p:spPr>
          <a:ln/>
        </p:spPr>
      </p:sp>
      <p:sp>
        <p:nvSpPr>
          <p:cNvPr id="76806" name="Rectangle 3">
            <a:extLst>
              <a:ext uri="{FF2B5EF4-FFF2-40B4-BE49-F238E27FC236}">
                <a16:creationId xmlns:a16="http://schemas.microsoft.com/office/drawing/2014/main" id="{342EDCC3-55C8-E9E2-7E22-C8ADFA6511B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t>Learning management systems (LMS) play an important role in Internet training. They are special software packages that support Internet training by helping employers identify training needs, and in scheduling, delivering, assessing, and managing the online training itself.</a:t>
            </a:r>
          </a:p>
        </p:txBody>
      </p:sp>
    </p:spTree>
    <p:extLst>
      <p:ext uri="{BB962C8B-B14F-4D97-AF65-F5344CB8AC3E}">
        <p14:creationId xmlns:p14="http://schemas.microsoft.com/office/powerpoint/2010/main" val="31827060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8">
            <a:extLst>
              <a:ext uri="{FF2B5EF4-FFF2-40B4-BE49-F238E27FC236}">
                <a16:creationId xmlns:a16="http://schemas.microsoft.com/office/drawing/2014/main" id="{3A2D5983-3874-7038-516C-B5AEE4E8D6A7}"/>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sz="1000"/>
              <a:t>Human Resources Management 12e</a:t>
            </a:r>
            <a:br>
              <a:rPr lang="en-US" altLang="en-US" sz="1000"/>
            </a:br>
            <a:r>
              <a:rPr lang="en-US" altLang="en-US" sz="1000"/>
              <a:t>Gary Dessler</a:t>
            </a:r>
          </a:p>
        </p:txBody>
      </p:sp>
      <p:sp>
        <p:nvSpPr>
          <p:cNvPr id="80899" name="Rectangle 11">
            <a:extLst>
              <a:ext uri="{FF2B5EF4-FFF2-40B4-BE49-F238E27FC236}">
                <a16:creationId xmlns:a16="http://schemas.microsoft.com/office/drawing/2014/main" id="{E1708BA4-68C6-24DB-F7CD-D09DF05BEB23}"/>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Copyright © 2011 Pearson Education</a:t>
            </a:r>
            <a:endParaRPr lang="en-US" altLang="en-US" sz="1200" b="0">
              <a:latin typeface="Times New Roman" panose="02020603050405020304" pitchFamily="18" charset="0"/>
            </a:endParaRPr>
          </a:p>
        </p:txBody>
      </p:sp>
      <p:sp>
        <p:nvSpPr>
          <p:cNvPr id="80900" name="Rectangle 12">
            <a:extLst>
              <a:ext uri="{FF2B5EF4-FFF2-40B4-BE49-F238E27FC236}">
                <a16:creationId xmlns:a16="http://schemas.microsoft.com/office/drawing/2014/main" id="{D251F919-F449-69CD-3DA0-2D2374C86A8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8</a:t>
            </a:r>
            <a:r>
              <a:rPr lang="en-US" altLang="en-US">
                <a:cs typeface="Arial" panose="020B0604020202020204" pitchFamily="34" charset="0"/>
              </a:rPr>
              <a:t>–</a:t>
            </a:r>
            <a:fld id="{44ADB79D-1074-4EC9-87E9-1C67AC91E052}" type="slidenum">
              <a:rPr lang="en-US" altLang="en-US"/>
              <a:pPr eaLnBrk="1" hangingPunct="1"/>
              <a:t>31</a:t>
            </a:fld>
            <a:endParaRPr lang="en-US" altLang="en-US"/>
          </a:p>
        </p:txBody>
      </p:sp>
      <p:sp>
        <p:nvSpPr>
          <p:cNvPr id="80901" name="Rectangle 2">
            <a:extLst>
              <a:ext uri="{FF2B5EF4-FFF2-40B4-BE49-F238E27FC236}">
                <a16:creationId xmlns:a16="http://schemas.microsoft.com/office/drawing/2014/main" id="{B955FE5F-F150-6C6C-025A-8B14A625B0CF}"/>
              </a:ext>
            </a:extLst>
          </p:cNvPr>
          <p:cNvSpPr>
            <a:spLocks noGrp="1" noRot="1" noChangeAspect="1" noChangeArrowheads="1" noTextEdit="1"/>
          </p:cNvSpPr>
          <p:nvPr>
            <p:ph type="sldImg"/>
          </p:nvPr>
        </p:nvSpPr>
        <p:spPr>
          <a:ln/>
        </p:spPr>
      </p:sp>
      <p:sp>
        <p:nvSpPr>
          <p:cNvPr id="80902" name="Rectangle 3">
            <a:extLst>
              <a:ext uri="{FF2B5EF4-FFF2-40B4-BE49-F238E27FC236}">
                <a16:creationId xmlns:a16="http://schemas.microsoft.com/office/drawing/2014/main" id="{682023C8-5FB4-CC8B-50BE-A0B1E3D7110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Management development is any attempt to improve managerial performance by imparting knowledge, changing attitudes, or increasing skills. The management development process consists of (1) assessing the company’s strategic needs (for instance, to fill future executive openings or to boost competitiveness), (2) appraising managers’ current performance, and then (3) developing the managers (and future managers).</a:t>
            </a:r>
          </a:p>
        </p:txBody>
      </p:sp>
    </p:spTree>
    <p:extLst>
      <p:ext uri="{BB962C8B-B14F-4D97-AF65-F5344CB8AC3E}">
        <p14:creationId xmlns:p14="http://schemas.microsoft.com/office/powerpoint/2010/main" val="36935170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8">
            <a:extLst>
              <a:ext uri="{FF2B5EF4-FFF2-40B4-BE49-F238E27FC236}">
                <a16:creationId xmlns:a16="http://schemas.microsoft.com/office/drawing/2014/main" id="{E844FC67-C146-61D6-BEDB-A5322DE564A0}"/>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sz="1000"/>
              <a:t>Human Resources Management 12e</a:t>
            </a:r>
            <a:br>
              <a:rPr lang="en-US" altLang="en-US" sz="1000"/>
            </a:br>
            <a:r>
              <a:rPr lang="en-US" altLang="en-US" sz="1000"/>
              <a:t>Gary Dessler</a:t>
            </a:r>
          </a:p>
        </p:txBody>
      </p:sp>
      <p:sp>
        <p:nvSpPr>
          <p:cNvPr id="82947" name="Rectangle 11">
            <a:extLst>
              <a:ext uri="{FF2B5EF4-FFF2-40B4-BE49-F238E27FC236}">
                <a16:creationId xmlns:a16="http://schemas.microsoft.com/office/drawing/2014/main" id="{1E4FD773-1A33-770D-C289-EEAF118E85FE}"/>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Copyright © 2011 Pearson Education</a:t>
            </a:r>
            <a:endParaRPr lang="en-US" altLang="en-US" sz="1200" b="0">
              <a:latin typeface="Times New Roman" panose="02020603050405020304" pitchFamily="18" charset="0"/>
            </a:endParaRPr>
          </a:p>
        </p:txBody>
      </p:sp>
      <p:sp>
        <p:nvSpPr>
          <p:cNvPr id="82948" name="Rectangle 12">
            <a:extLst>
              <a:ext uri="{FF2B5EF4-FFF2-40B4-BE49-F238E27FC236}">
                <a16:creationId xmlns:a16="http://schemas.microsoft.com/office/drawing/2014/main" id="{37DF41C3-96C0-0CE3-CACA-BC6F9996375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8</a:t>
            </a:r>
            <a:r>
              <a:rPr lang="en-US" altLang="en-US">
                <a:cs typeface="Arial" panose="020B0604020202020204" pitchFamily="34" charset="0"/>
              </a:rPr>
              <a:t>–</a:t>
            </a:r>
            <a:fld id="{186DA1C6-59B9-4B5A-AA31-AA916EE1D5FE}" type="slidenum">
              <a:rPr lang="en-US" altLang="en-US"/>
              <a:pPr eaLnBrk="1" hangingPunct="1"/>
              <a:t>32</a:t>
            </a:fld>
            <a:endParaRPr lang="en-US" altLang="en-US"/>
          </a:p>
        </p:txBody>
      </p:sp>
      <p:sp>
        <p:nvSpPr>
          <p:cNvPr id="82949" name="Rectangle 2">
            <a:extLst>
              <a:ext uri="{FF2B5EF4-FFF2-40B4-BE49-F238E27FC236}">
                <a16:creationId xmlns:a16="http://schemas.microsoft.com/office/drawing/2014/main" id="{99477C59-149C-000A-2549-707B9E765398}"/>
              </a:ext>
            </a:extLst>
          </p:cNvPr>
          <p:cNvSpPr>
            <a:spLocks noGrp="1" noRot="1" noChangeAspect="1" noChangeArrowheads="1" noTextEdit="1"/>
          </p:cNvSpPr>
          <p:nvPr>
            <p:ph type="sldImg"/>
          </p:nvPr>
        </p:nvSpPr>
        <p:spPr>
          <a:ln/>
        </p:spPr>
      </p:sp>
      <p:sp>
        <p:nvSpPr>
          <p:cNvPr id="82950" name="Rectangle 3">
            <a:extLst>
              <a:ext uri="{FF2B5EF4-FFF2-40B4-BE49-F238E27FC236}">
                <a16:creationId xmlns:a16="http://schemas.microsoft.com/office/drawing/2014/main" id="{0294E74D-F15F-2551-4962-3534659F603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Managerial on-the-job training methods include job rotation, the coaching/understudy approach, and action learning.</a:t>
            </a:r>
          </a:p>
        </p:txBody>
      </p:sp>
    </p:spTree>
    <p:extLst>
      <p:ext uri="{BB962C8B-B14F-4D97-AF65-F5344CB8AC3E}">
        <p14:creationId xmlns:p14="http://schemas.microsoft.com/office/powerpoint/2010/main" val="35979678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1751498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8">
            <a:extLst>
              <a:ext uri="{FF2B5EF4-FFF2-40B4-BE49-F238E27FC236}">
                <a16:creationId xmlns:a16="http://schemas.microsoft.com/office/drawing/2014/main" id="{203B8B06-1313-3318-FC75-861868099F93}"/>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sz="1000"/>
              <a:t>Human Resources Management 12e</a:t>
            </a:r>
            <a:br>
              <a:rPr lang="en-US" altLang="en-US" sz="1000"/>
            </a:br>
            <a:r>
              <a:rPr lang="en-US" altLang="en-US" sz="1000"/>
              <a:t>Gary Dessler</a:t>
            </a:r>
          </a:p>
        </p:txBody>
      </p:sp>
      <p:sp>
        <p:nvSpPr>
          <p:cNvPr id="83971" name="Rectangle 11">
            <a:extLst>
              <a:ext uri="{FF2B5EF4-FFF2-40B4-BE49-F238E27FC236}">
                <a16:creationId xmlns:a16="http://schemas.microsoft.com/office/drawing/2014/main" id="{AEC2E373-E6B7-6EBC-BD93-75374A65E22E}"/>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Copyright © 2011 Pearson Education</a:t>
            </a:r>
            <a:endParaRPr lang="en-US" altLang="en-US" sz="1200" b="0">
              <a:latin typeface="Times New Roman" panose="02020603050405020304" pitchFamily="18" charset="0"/>
            </a:endParaRPr>
          </a:p>
        </p:txBody>
      </p:sp>
      <p:sp>
        <p:nvSpPr>
          <p:cNvPr id="83972" name="Rectangle 12">
            <a:extLst>
              <a:ext uri="{FF2B5EF4-FFF2-40B4-BE49-F238E27FC236}">
                <a16:creationId xmlns:a16="http://schemas.microsoft.com/office/drawing/2014/main" id="{237A4EA2-5205-12FC-9F1A-D2BE7647DD3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8</a:t>
            </a:r>
            <a:r>
              <a:rPr lang="en-US" altLang="en-US">
                <a:cs typeface="Arial" panose="020B0604020202020204" pitchFamily="34" charset="0"/>
              </a:rPr>
              <a:t>–</a:t>
            </a:r>
            <a:fld id="{001A6C10-65A8-4515-BA80-A3C8A85BE41C}" type="slidenum">
              <a:rPr lang="en-US" altLang="en-US"/>
              <a:pPr eaLnBrk="1" hangingPunct="1"/>
              <a:t>34</a:t>
            </a:fld>
            <a:endParaRPr lang="en-US" altLang="en-US"/>
          </a:p>
        </p:txBody>
      </p:sp>
      <p:sp>
        <p:nvSpPr>
          <p:cNvPr id="83973" name="Rectangle 2">
            <a:extLst>
              <a:ext uri="{FF2B5EF4-FFF2-40B4-BE49-F238E27FC236}">
                <a16:creationId xmlns:a16="http://schemas.microsoft.com/office/drawing/2014/main" id="{E79A7F38-D612-72A9-E88E-DD28ACB66D37}"/>
              </a:ext>
            </a:extLst>
          </p:cNvPr>
          <p:cNvSpPr>
            <a:spLocks noGrp="1" noRot="1" noChangeAspect="1" noChangeArrowheads="1" noTextEdit="1"/>
          </p:cNvSpPr>
          <p:nvPr>
            <p:ph type="sldImg"/>
          </p:nvPr>
        </p:nvSpPr>
        <p:spPr>
          <a:ln/>
        </p:spPr>
      </p:sp>
      <p:sp>
        <p:nvSpPr>
          <p:cNvPr id="83974" name="Rectangle 3">
            <a:extLst>
              <a:ext uri="{FF2B5EF4-FFF2-40B4-BE49-F238E27FC236}">
                <a16:creationId xmlns:a16="http://schemas.microsoft.com/office/drawing/2014/main" id="{7F2F16DD-AEBF-FA4D-7C63-C36A94E51B64}"/>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There are also many other off-the-job techniques for training and developing managers.</a:t>
            </a:r>
          </a:p>
        </p:txBody>
      </p:sp>
    </p:spTree>
    <p:extLst>
      <p:ext uri="{BB962C8B-B14F-4D97-AF65-F5344CB8AC3E}">
        <p14:creationId xmlns:p14="http://schemas.microsoft.com/office/powerpoint/2010/main" val="34334892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8">
            <a:extLst>
              <a:ext uri="{FF2B5EF4-FFF2-40B4-BE49-F238E27FC236}">
                <a16:creationId xmlns:a16="http://schemas.microsoft.com/office/drawing/2014/main" id="{9EA0F90E-C524-CE37-07F7-286B762CA28E}"/>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sz="1000"/>
              <a:t>Human Resources Management 12e</a:t>
            </a:r>
            <a:br>
              <a:rPr lang="en-US" altLang="en-US" sz="1000"/>
            </a:br>
            <a:r>
              <a:rPr lang="en-US" altLang="en-US" sz="1000"/>
              <a:t>Gary Dessler</a:t>
            </a:r>
          </a:p>
        </p:txBody>
      </p:sp>
      <p:sp>
        <p:nvSpPr>
          <p:cNvPr id="87043" name="Rectangle 11">
            <a:extLst>
              <a:ext uri="{FF2B5EF4-FFF2-40B4-BE49-F238E27FC236}">
                <a16:creationId xmlns:a16="http://schemas.microsoft.com/office/drawing/2014/main" id="{F28077A6-E1D2-C45E-BCC6-A18B25090DE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Copyright © 2011 Pearson Education</a:t>
            </a:r>
            <a:endParaRPr lang="en-US" altLang="en-US" sz="1200" b="0">
              <a:latin typeface="Times New Roman" panose="02020603050405020304" pitchFamily="18" charset="0"/>
            </a:endParaRPr>
          </a:p>
        </p:txBody>
      </p:sp>
      <p:sp>
        <p:nvSpPr>
          <p:cNvPr id="87044" name="Rectangle 12">
            <a:extLst>
              <a:ext uri="{FF2B5EF4-FFF2-40B4-BE49-F238E27FC236}">
                <a16:creationId xmlns:a16="http://schemas.microsoft.com/office/drawing/2014/main" id="{423E4E4B-25F2-46EC-088C-6A36D8E2360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8</a:t>
            </a:r>
            <a:r>
              <a:rPr lang="en-US" altLang="en-US">
                <a:cs typeface="Arial" panose="020B0604020202020204" pitchFamily="34" charset="0"/>
              </a:rPr>
              <a:t>–</a:t>
            </a:r>
            <a:fld id="{D8F93E74-8265-415E-AA6A-5F010A471551}" type="slidenum">
              <a:rPr lang="en-US" altLang="en-US"/>
              <a:pPr eaLnBrk="1" hangingPunct="1"/>
              <a:t>36</a:t>
            </a:fld>
            <a:endParaRPr lang="en-US" altLang="en-US"/>
          </a:p>
        </p:txBody>
      </p:sp>
      <p:sp>
        <p:nvSpPr>
          <p:cNvPr id="87045" name="Rectangle 2">
            <a:extLst>
              <a:ext uri="{FF2B5EF4-FFF2-40B4-BE49-F238E27FC236}">
                <a16:creationId xmlns:a16="http://schemas.microsoft.com/office/drawing/2014/main" id="{8DAB4BD2-0974-102E-E98A-B414F6CC44E0}"/>
              </a:ext>
            </a:extLst>
          </p:cNvPr>
          <p:cNvSpPr>
            <a:spLocks noGrp="1" noRot="1" noChangeAspect="1" noChangeArrowheads="1" noTextEdit="1"/>
          </p:cNvSpPr>
          <p:nvPr>
            <p:ph type="sldImg"/>
          </p:nvPr>
        </p:nvSpPr>
        <p:spPr>
          <a:ln/>
        </p:spPr>
      </p:sp>
      <p:sp>
        <p:nvSpPr>
          <p:cNvPr id="87046" name="Rectangle 3">
            <a:extLst>
              <a:ext uri="{FF2B5EF4-FFF2-40B4-BE49-F238E27FC236}">
                <a16:creationId xmlns:a16="http://schemas.microsoft.com/office/drawing/2014/main" id="{52D12587-CF42-EF7E-BA4D-C67B578B807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t>Faced with the need to change, managers can change one or more of five aspects of their companies—their </a:t>
            </a:r>
            <a:r>
              <a:rPr lang="en-US" altLang="en-US" i="1"/>
              <a:t>strategy</a:t>
            </a:r>
            <a:r>
              <a:rPr lang="en-US" altLang="en-US"/>
              <a:t>, </a:t>
            </a:r>
            <a:r>
              <a:rPr lang="en-US" altLang="en-US" i="1"/>
              <a:t>culture</a:t>
            </a:r>
            <a:r>
              <a:rPr lang="en-US" altLang="en-US"/>
              <a:t>, </a:t>
            </a:r>
            <a:r>
              <a:rPr lang="en-US" altLang="en-US" i="1"/>
              <a:t>structure</a:t>
            </a:r>
            <a:r>
              <a:rPr lang="en-US" altLang="en-US"/>
              <a:t>, </a:t>
            </a:r>
            <a:r>
              <a:rPr lang="en-US" altLang="en-US" i="1"/>
              <a:t>technologies</a:t>
            </a:r>
            <a:r>
              <a:rPr lang="en-US" altLang="en-US"/>
              <a:t>, or the </a:t>
            </a:r>
            <a:r>
              <a:rPr lang="en-US" altLang="en-US" i="1"/>
              <a:t>attitudes and skills </a:t>
            </a:r>
            <a:r>
              <a:rPr lang="en-US" altLang="en-US"/>
              <a:t>of the employees.</a:t>
            </a:r>
          </a:p>
          <a:p>
            <a:pPr eaLnBrk="1" hangingPunct="1"/>
            <a:endParaRPr lang="en-US" altLang="en-US"/>
          </a:p>
        </p:txBody>
      </p:sp>
    </p:spTree>
    <p:extLst>
      <p:ext uri="{BB962C8B-B14F-4D97-AF65-F5344CB8AC3E}">
        <p14:creationId xmlns:p14="http://schemas.microsoft.com/office/powerpoint/2010/main" val="40418309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8">
            <a:extLst>
              <a:ext uri="{FF2B5EF4-FFF2-40B4-BE49-F238E27FC236}">
                <a16:creationId xmlns:a16="http://schemas.microsoft.com/office/drawing/2014/main" id="{DE5D238B-D14D-1EA0-F343-A5C147EF7D6B}"/>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sz="1000"/>
              <a:t>Human Resources Management 12e</a:t>
            </a:r>
            <a:br>
              <a:rPr lang="en-US" altLang="en-US" sz="1000"/>
            </a:br>
            <a:r>
              <a:rPr lang="en-US" altLang="en-US" sz="1000"/>
              <a:t>Gary Dessler</a:t>
            </a:r>
          </a:p>
        </p:txBody>
      </p:sp>
      <p:sp>
        <p:nvSpPr>
          <p:cNvPr id="88067" name="Rectangle 11">
            <a:extLst>
              <a:ext uri="{FF2B5EF4-FFF2-40B4-BE49-F238E27FC236}">
                <a16:creationId xmlns:a16="http://schemas.microsoft.com/office/drawing/2014/main" id="{5DE6576E-01BD-4309-2A8A-F503C9892E31}"/>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Copyright © 2011 Pearson Education</a:t>
            </a:r>
            <a:endParaRPr lang="en-US" altLang="en-US" sz="1200" b="0">
              <a:latin typeface="Times New Roman" panose="02020603050405020304" pitchFamily="18" charset="0"/>
            </a:endParaRPr>
          </a:p>
        </p:txBody>
      </p:sp>
      <p:sp>
        <p:nvSpPr>
          <p:cNvPr id="88068" name="Rectangle 12">
            <a:extLst>
              <a:ext uri="{FF2B5EF4-FFF2-40B4-BE49-F238E27FC236}">
                <a16:creationId xmlns:a16="http://schemas.microsoft.com/office/drawing/2014/main" id="{2B504C9C-B327-9DDE-85C0-C145C5FF82D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8</a:t>
            </a:r>
            <a:r>
              <a:rPr lang="en-US" altLang="en-US">
                <a:cs typeface="Arial" panose="020B0604020202020204" pitchFamily="34" charset="0"/>
              </a:rPr>
              <a:t>–</a:t>
            </a:r>
            <a:fld id="{46D5AB25-A1D1-404C-9AEA-847D927CFE6F}" type="slidenum">
              <a:rPr lang="en-US" altLang="en-US"/>
              <a:pPr eaLnBrk="1" hangingPunct="1"/>
              <a:t>37</a:t>
            </a:fld>
            <a:endParaRPr lang="en-US" altLang="en-US"/>
          </a:p>
        </p:txBody>
      </p:sp>
      <p:sp>
        <p:nvSpPr>
          <p:cNvPr id="88069" name="Rectangle 2">
            <a:extLst>
              <a:ext uri="{FF2B5EF4-FFF2-40B4-BE49-F238E27FC236}">
                <a16:creationId xmlns:a16="http://schemas.microsoft.com/office/drawing/2014/main" id="{80E09D77-A4C1-BA4C-9ECB-D1617AA60E5A}"/>
              </a:ext>
            </a:extLst>
          </p:cNvPr>
          <p:cNvSpPr>
            <a:spLocks noGrp="1" noRot="1" noChangeAspect="1" noChangeArrowheads="1" noTextEdit="1"/>
          </p:cNvSpPr>
          <p:nvPr>
            <p:ph type="sldImg"/>
          </p:nvPr>
        </p:nvSpPr>
        <p:spPr>
          <a:ln/>
        </p:spPr>
      </p:sp>
      <p:sp>
        <p:nvSpPr>
          <p:cNvPr id="88070" name="Rectangle 3">
            <a:extLst>
              <a:ext uri="{FF2B5EF4-FFF2-40B4-BE49-F238E27FC236}">
                <a16:creationId xmlns:a16="http://schemas.microsoft.com/office/drawing/2014/main" id="{98B5F242-5F8A-678A-5A67-F1BDD429EB6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t>Knowing how to deal with resistance to change is the heart of implementing an organizational change program. Implementing change can mean either reducing the forces for the status quo or building up the forces for change.</a:t>
            </a:r>
          </a:p>
        </p:txBody>
      </p:sp>
    </p:spTree>
    <p:extLst>
      <p:ext uri="{BB962C8B-B14F-4D97-AF65-F5344CB8AC3E}">
        <p14:creationId xmlns:p14="http://schemas.microsoft.com/office/powerpoint/2010/main" val="39355684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7/8/2026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7/8/2026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7/8/2026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7/8/2026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7/8/2026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7/8/2026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7/8/2026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7/8/2026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7/8/2026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7/8/2026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7/8/2026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89724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62106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7/8/2026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F7591E9D-599C-3BA1-6EF8-0ED11CDA87C3}"/>
              </a:ext>
            </a:extLst>
          </p:cNvPr>
          <p:cNvPicPr>
            <a:picLocks noChangeAspect="1"/>
          </p:cNvPicPr>
          <p:nvPr userDrawn="1"/>
        </p:nvPicPr>
        <p:blipFill rotWithShape="1">
          <a:blip r:embed="rId19">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 id="2147483669" r:id="rId15"/>
    <p:sldLayoutId id="2147483670" r:id="rId16"/>
  </p:sldLayoutIdLst>
  <p:txStyles>
    <p:titleStyle>
      <a:lvl1pPr algn="l" defTabSz="914400" rtl="0" eaLnBrk="1" latinLnBrk="0" hangingPunct="1">
        <a:lnSpc>
          <a:spcPct val="90000"/>
        </a:lnSpc>
        <a:spcBef>
          <a:spcPct val="0"/>
        </a:spcBef>
        <a:buNone/>
        <a:defRPr sz="4400" kern="1200">
          <a:solidFill>
            <a:srgbClr val="00B0F0"/>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00B0F0"/>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0B0F0"/>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0B0F0"/>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0B0F0"/>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B0F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0.png"/><Relationship Id="rId7"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7.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6.xml"/><Relationship Id="rId5" Type="http://schemas.openxmlformats.org/officeDocument/2006/relationships/image" Target="../media/image6.png"/><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2.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6.xml"/><Relationship Id="rId6" Type="http://schemas.openxmlformats.org/officeDocument/2006/relationships/image" Target="../media/image7.png"/><Relationship Id="rId5" Type="http://schemas.openxmlformats.org/officeDocument/2006/relationships/image" Target="../media/image9.png"/><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6.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12.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6.xml"/><Relationship Id="rId5" Type="http://schemas.openxmlformats.org/officeDocument/2006/relationships/image" Target="../media/image7.png"/><Relationship Id="rId4" Type="http://schemas.openxmlformats.org/officeDocument/2006/relationships/image" Target="../media/image9.pn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6.xml"/><Relationship Id="rId6" Type="http://schemas.openxmlformats.org/officeDocument/2006/relationships/image" Target="../media/image7.png"/><Relationship Id="rId5" Type="http://schemas.openxmlformats.org/officeDocument/2006/relationships/image" Target="../media/image9.png"/><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6.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12.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4.xml"/><Relationship Id="rId5" Type="http://schemas.openxmlformats.org/officeDocument/2006/relationships/image" Target="../media/image2.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5872968" y="580392"/>
            <a:ext cx="5524299" cy="607580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410811" y="4472921"/>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a:latin typeface="Times New Roman" panose="02020603050405020304" pitchFamily="18" charset="0"/>
                <a:cs typeface="Times New Roman" panose="02020603050405020304" pitchFamily="18" charset="0"/>
              </a:rPr>
              <a:t>Sahar</a:t>
            </a:r>
            <a:r>
              <a:rPr lang="en-US" sz="2400" dirty="0">
                <a:latin typeface="Times New Roman" panose="02020603050405020304" pitchFamily="18" charset="0"/>
                <a:cs typeface="Times New Roman" panose="02020603050405020304" pitchFamily="18" charset="0"/>
              </a:rPr>
              <a:t> Ahmed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714503" y="1971339"/>
            <a:ext cx="432624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Human Resource</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0209" y="59032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6</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09114"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HRM 611</a:t>
            </a:r>
          </a:p>
        </p:txBody>
      </p:sp>
      <p:sp>
        <p:nvSpPr>
          <p:cNvPr id="14" name="Oval 13">
            <a:extLst>
              <a:ext uri="{FF2B5EF4-FFF2-40B4-BE49-F238E27FC236}">
                <a16:creationId xmlns:a16="http://schemas.microsoft.com/office/drawing/2014/main" id="{46F3C90B-EB3F-EA91-08C5-03400C278827}"/>
              </a:ext>
            </a:extLst>
          </p:cNvPr>
          <p:cNvSpPr/>
          <p:nvPr/>
        </p:nvSpPr>
        <p:spPr>
          <a:xfrm>
            <a:off x="6010587" y="719808"/>
            <a:ext cx="5260301" cy="581499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781F72BC-06B8-4FB5-F2D5-D8EA1BFF812E}"/>
              </a:ext>
            </a:extLst>
          </p:cNvPr>
          <p:cNvSpPr txBox="1"/>
          <p:nvPr/>
        </p:nvSpPr>
        <p:spPr>
          <a:xfrm>
            <a:off x="329269" y="3979061"/>
            <a:ext cx="4711483" cy="461665"/>
          </a:xfrm>
          <a:prstGeom prst="rect">
            <a:avLst/>
          </a:prstGeom>
          <a:noFill/>
        </p:spPr>
        <p:txBody>
          <a:bodyPr wrap="none" rtlCol="0">
            <a:spAutoFit/>
          </a:bodyPr>
          <a:lstStyle/>
          <a:p>
            <a:pPr>
              <a:spcBef>
                <a:spcPct val="50000"/>
              </a:spcBef>
            </a:pPr>
            <a:r>
              <a:rPr lang="en-GB" altLang="en-US" sz="2400" b="1" dirty="0">
                <a:latin typeface="Calibri" panose="020F0502020204030204" pitchFamily="34" charset="0"/>
              </a:rPr>
              <a:t>Training and Developing Employees</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1127760" y="1197690"/>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457200" y="604714"/>
            <a:ext cx="8660149" cy="6271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B0F0"/>
              </a:solidFill>
            </a:endParaRPr>
          </a:p>
        </p:txBody>
      </p:sp>
      <p:sp>
        <p:nvSpPr>
          <p:cNvPr id="34" name="Rectangle 33">
            <a:extLst>
              <a:ext uri="{FF2B5EF4-FFF2-40B4-BE49-F238E27FC236}">
                <a16:creationId xmlns:a16="http://schemas.microsoft.com/office/drawing/2014/main" id="{FFBC9732-D32E-DCF9-3982-D4B68F971747}"/>
              </a:ext>
            </a:extLst>
          </p:cNvPr>
          <p:cNvSpPr/>
          <p:nvPr/>
        </p:nvSpPr>
        <p:spPr>
          <a:xfrm>
            <a:off x="802106" y="4884389"/>
            <a:ext cx="5072978" cy="1754326"/>
          </a:xfrm>
          <a:prstGeom prst="rect">
            <a:avLst/>
          </a:prstGeom>
          <a:noFill/>
        </p:spPr>
        <p:txBody>
          <a:bodyPr wrap="square">
            <a:spAutoFit/>
          </a:bodyPr>
          <a:lstStyle/>
          <a:p>
            <a:pPr eaLnBrk="1" hangingPunct="1"/>
            <a:r>
              <a:rPr lang="en-US" altLang="en-US" dirty="0"/>
              <a:t>The purpose of this chapter is to increase your effectiveness in training employees. The main topics we’ll cover include orienting employees, the training process, analyzing training needs, implementing training and development programs, and evaluating the training effort.</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170903"/>
            <a:ext cx="5579486" cy="523220"/>
          </a:xfrm>
          <a:prstGeom prst="rect">
            <a:avLst/>
          </a:prstGeom>
          <a:noFill/>
        </p:spPr>
        <p:txBody>
          <a:bodyPr wrap="square" rtlCol="0">
            <a:spAutoFit/>
          </a:bodyPr>
          <a:lstStyle/>
          <a:p>
            <a:pPr>
              <a:spcBef>
                <a:spcPct val="50000"/>
              </a:spcBef>
            </a:pPr>
            <a:r>
              <a:rPr lang="en-GB" altLang="en-US" sz="2800" b="1" dirty="0">
                <a:latin typeface="Calibri" panose="020F0502020204030204" pitchFamily="34" charset="0"/>
              </a:rPr>
              <a:t>Training and Developing Employees</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15567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22133" y="3437535"/>
            <a:ext cx="424957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42809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320222"/>
            <a:ext cx="8417320" cy="4154984"/>
          </a:xfrm>
          <a:prstGeom prst="rect">
            <a:avLst/>
          </a:prstGeom>
          <a:noFill/>
        </p:spPr>
        <p:txBody>
          <a:bodyPr wrap="square" rtlCol="0">
            <a:spAutoFit/>
          </a:bodyPr>
          <a:lstStyle/>
          <a:p>
            <a:pPr marL="457200" indent="-457200">
              <a:spcBef>
                <a:spcPct val="50000"/>
              </a:spcBef>
              <a:buClr>
                <a:srgbClr val="3366CC"/>
              </a:buClr>
              <a:buFont typeface="Wingdings" pitchFamily="2" charset="2"/>
              <a:buAutoNum type="arabicPeriod"/>
              <a:defRPr/>
            </a:pPr>
            <a:r>
              <a:rPr lang="en-US" sz="2400" dirty="0">
                <a:effectLst>
                  <a:outerShdw blurRad="38100" dist="38100" dir="2700000" algn="tl">
                    <a:srgbClr val="C0C0C0"/>
                  </a:outerShdw>
                </a:effectLst>
                <a:latin typeface="Times New Roman" panose="02020603050405020304" pitchFamily="18" charset="0"/>
                <a:cs typeface="Times New Roman" panose="02020603050405020304" pitchFamily="18" charset="0"/>
              </a:rPr>
              <a:t>Explain the importance of training and development </a:t>
            </a:r>
          </a:p>
          <a:p>
            <a:pPr marL="457200" indent="-457200">
              <a:spcBef>
                <a:spcPct val="50000"/>
              </a:spcBef>
              <a:buClr>
                <a:srgbClr val="3366CC"/>
              </a:buClr>
              <a:buFont typeface="Wingdings" pitchFamily="2" charset="2"/>
              <a:buAutoNum type="arabicPeriod"/>
              <a:defRPr/>
            </a:pPr>
            <a:r>
              <a:rPr lang="en-US" sz="2400" dirty="0">
                <a:effectLst>
                  <a:outerShdw blurRad="38100" dist="38100" dir="2700000" algn="tl">
                    <a:srgbClr val="C0C0C0"/>
                  </a:outerShdw>
                </a:effectLst>
                <a:latin typeface="Times New Roman" panose="02020603050405020304" pitchFamily="18" charset="0"/>
                <a:cs typeface="Times New Roman" panose="02020603050405020304" pitchFamily="18" charset="0"/>
              </a:rPr>
              <a:t>Summarize the purpose and process of employee orientation.</a:t>
            </a:r>
          </a:p>
          <a:p>
            <a:pPr marL="457200" indent="-457200">
              <a:spcBef>
                <a:spcPct val="50000"/>
              </a:spcBef>
              <a:buClr>
                <a:srgbClr val="3366CC"/>
              </a:buClr>
              <a:buFont typeface="Wingdings" pitchFamily="2" charset="2"/>
              <a:buAutoNum type="arabicPeriod"/>
              <a:defRPr/>
            </a:pPr>
            <a:r>
              <a:rPr lang="en-US" sz="2400" dirty="0">
                <a:effectLst>
                  <a:outerShdw blurRad="38100" dist="38100" dir="2700000" algn="tl">
                    <a:srgbClr val="C0C0C0"/>
                  </a:outerShdw>
                </a:effectLst>
                <a:latin typeface="Times New Roman" panose="02020603050405020304" pitchFamily="18" charset="0"/>
                <a:cs typeface="Times New Roman" panose="02020603050405020304" pitchFamily="18" charset="0"/>
              </a:rPr>
              <a:t>List and briefly explain each of the four steps in the training process.</a:t>
            </a:r>
          </a:p>
          <a:p>
            <a:pPr marL="457200" indent="-457200">
              <a:spcBef>
                <a:spcPct val="50000"/>
              </a:spcBef>
              <a:buClr>
                <a:srgbClr val="3366CC"/>
              </a:buClr>
              <a:buFont typeface="Wingdings" pitchFamily="2" charset="2"/>
              <a:buAutoNum type="arabicPeriod"/>
              <a:defRPr/>
            </a:pPr>
            <a:r>
              <a:rPr lang="en-US" sz="2400" dirty="0">
                <a:effectLst>
                  <a:outerShdw blurRad="38100" dist="38100" dir="2700000" algn="tl">
                    <a:srgbClr val="C0C0C0"/>
                  </a:outerShdw>
                </a:effectLst>
                <a:latin typeface="Times New Roman" panose="02020603050405020304" pitchFamily="18" charset="0"/>
                <a:cs typeface="Times New Roman" panose="02020603050405020304" pitchFamily="18" charset="0"/>
              </a:rPr>
              <a:t>Explain how to use various training techniques.</a:t>
            </a:r>
          </a:p>
          <a:p>
            <a:pPr marL="457200" indent="-457200">
              <a:spcBef>
                <a:spcPct val="50000"/>
              </a:spcBef>
              <a:buClr>
                <a:srgbClr val="3366CC"/>
              </a:buClr>
              <a:buFont typeface="Wingdings" pitchFamily="2" charset="2"/>
              <a:buAutoNum type="arabicPeriod"/>
              <a:defRPr/>
            </a:pPr>
            <a:r>
              <a:rPr lang="en-US" sz="2400" dirty="0">
                <a:effectLst>
                  <a:outerShdw blurRad="38100" dist="38100" dir="2700000" algn="tl">
                    <a:srgbClr val="C0C0C0"/>
                  </a:outerShdw>
                </a:effectLst>
                <a:latin typeface="Times New Roman" panose="02020603050405020304" pitchFamily="18" charset="0"/>
                <a:cs typeface="Times New Roman" panose="02020603050405020304" pitchFamily="18" charset="0"/>
              </a:rPr>
              <a:t>Discuss Management Development Program and techniques</a:t>
            </a:r>
          </a:p>
          <a:p>
            <a:pPr marL="457200" indent="-457200">
              <a:spcBef>
                <a:spcPct val="50000"/>
              </a:spcBef>
              <a:buClr>
                <a:srgbClr val="3366CC"/>
              </a:buClr>
              <a:buFont typeface="Wingdings" pitchFamily="2" charset="2"/>
              <a:buAutoNum type="arabicPeriod"/>
              <a:defRPr/>
            </a:pPr>
            <a:r>
              <a:rPr lang="en-US" sz="2400" dirty="0">
                <a:effectLst>
                  <a:outerShdw blurRad="38100" dist="38100" dir="2700000" algn="tl">
                    <a:srgbClr val="C0C0C0"/>
                  </a:outerShdw>
                </a:effectLst>
                <a:latin typeface="Times New Roman" panose="02020603050405020304" pitchFamily="18" charset="0"/>
                <a:cs typeface="Times New Roman" panose="02020603050405020304" pitchFamily="18" charset="0"/>
              </a:rPr>
              <a:t>Explain Organizational change and development</a:t>
            </a:r>
          </a:p>
          <a:p>
            <a:pPr marL="457200" indent="-457200">
              <a:spcBef>
                <a:spcPct val="50000"/>
              </a:spcBef>
              <a:buClr>
                <a:srgbClr val="3366CC"/>
              </a:buClr>
              <a:buFont typeface="Wingdings" pitchFamily="2" charset="2"/>
              <a:buAutoNum type="arabicPeriod"/>
              <a:defRPr/>
            </a:pPr>
            <a:endParaRPr lang="en-US" sz="2400" dirty="0">
              <a:effectLst>
                <a:outerShdw blurRad="38100" dist="38100" dir="2700000" algn="tl">
                  <a:srgbClr val="C0C0C0"/>
                </a:outerShdw>
              </a:effectLst>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110803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2263892"/>
            <a:ext cx="10141862" cy="3170099"/>
          </a:xfrm>
          <a:prstGeom prst="rect">
            <a:avLst/>
          </a:prstGeom>
          <a:noFill/>
        </p:spPr>
        <p:txBody>
          <a:bodyPr wrap="square" rtlCol="0">
            <a:spAutoFit/>
          </a:bodyPr>
          <a:lstStyle/>
          <a:p>
            <a:pPr marL="342900" lvl="0" indent="-342900">
              <a:buFont typeface="Wingdings" panose="05000000000000000000" pitchFamily="2" charset="2"/>
              <a:buChar char="q"/>
            </a:pPr>
            <a:r>
              <a:rPr lang="en-US" sz="2000" dirty="0">
                <a:latin typeface="Alexandria"/>
              </a:rPr>
              <a:t>Rapid technological advancements make skills obsolete quickly. Training ensures employees use the latest technologies.</a:t>
            </a:r>
          </a:p>
          <a:p>
            <a:pPr marL="342900" lvl="0" indent="-342900">
              <a:buFont typeface="Wingdings" panose="05000000000000000000" pitchFamily="2" charset="2"/>
              <a:buChar char="q"/>
            </a:pPr>
            <a:r>
              <a:rPr lang="en-US" sz="2000" dirty="0">
                <a:latin typeface="Alexandria"/>
              </a:rPr>
              <a:t>Restructured jobs with broader responsibilities require employees to develop teamwork, communication, and problem-solving skills.</a:t>
            </a:r>
          </a:p>
          <a:p>
            <a:pPr marL="342900" lvl="0" indent="-342900">
              <a:buFont typeface="Wingdings" panose="05000000000000000000" pitchFamily="2" charset="2"/>
              <a:buChar char="q"/>
            </a:pPr>
            <a:r>
              <a:rPr lang="en-US" sz="2000" dirty="0">
                <a:latin typeface="Alexandria"/>
              </a:rPr>
              <a:t>Mergers and acquisitions necessitate integrating employees from different cultures, requiring cultural sensitivity training.</a:t>
            </a:r>
          </a:p>
          <a:p>
            <a:pPr marL="342900" lvl="0" indent="-342900">
              <a:buFont typeface="Wingdings" panose="05000000000000000000" pitchFamily="2" charset="2"/>
              <a:buChar char="q"/>
            </a:pPr>
            <a:r>
              <a:rPr lang="en-US" sz="2000" dirty="0">
                <a:latin typeface="Alexandria"/>
              </a:rPr>
              <a:t>Increased employee mobility necessitates onboarding and integrating new hires more effectively.</a:t>
            </a:r>
          </a:p>
          <a:p>
            <a:pPr marL="342900" lvl="0" indent="-342900">
              <a:buFont typeface="Wingdings" panose="05000000000000000000" pitchFamily="2" charset="2"/>
              <a:buChar char="q"/>
            </a:pPr>
            <a:r>
              <a:rPr lang="en-US" sz="2000" dirty="0">
                <a:latin typeface="Alexandria"/>
              </a:rPr>
              <a:t>Globalization demands managers to possess intercultural skills.</a:t>
            </a:r>
          </a:p>
          <a:p>
            <a:pPr marL="342900" lvl="0" indent="-342900">
              <a:buFont typeface="Wingdings" panose="05000000000000000000" pitchFamily="2" charset="2"/>
              <a:buChar char="q"/>
            </a:pPr>
            <a:endParaRPr lang="en-US" sz="2000" dirty="0">
              <a:latin typeface="Alexandria"/>
            </a:endParaRPr>
          </a:p>
        </p:txBody>
      </p:sp>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Strategic Importance for Training and Development</a:t>
            </a:r>
            <a:endParaRPr lang="en-US" sz="2400" b="1" dirty="0">
              <a:latin typeface="Alexandria"/>
              <a:cs typeface="Alexandria" charset="0"/>
            </a:endParaRPr>
          </a:p>
        </p:txBody>
      </p:sp>
    </p:spTree>
    <p:extLst>
      <p:ext uri="{BB962C8B-B14F-4D97-AF65-F5344CB8AC3E}">
        <p14:creationId xmlns:p14="http://schemas.microsoft.com/office/powerpoint/2010/main" val="4139681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73117"/>
            <a:ext cx="10740442" cy="4247317"/>
          </a:xfrm>
          <a:prstGeom prst="rect">
            <a:avLst/>
          </a:prstGeom>
          <a:noFill/>
        </p:spPr>
        <p:txBody>
          <a:bodyPr wrap="square" rtlCol="0">
            <a:spAutoFit/>
          </a:bodyPr>
          <a:lstStyle/>
          <a:p>
            <a:r>
              <a:rPr lang="en-US" b="1" dirty="0">
                <a:latin typeface="Alexandria"/>
              </a:rPr>
              <a:t>Challenge:</a:t>
            </a:r>
            <a:endParaRPr lang="en-US" dirty="0">
              <a:latin typeface="Alexandria"/>
            </a:endParaRPr>
          </a:p>
          <a:p>
            <a:pPr lvl="0"/>
            <a:r>
              <a:rPr lang="en-US" dirty="0">
                <a:latin typeface="Alexandria"/>
              </a:rPr>
              <a:t>Sofitel, a luxury hotel chain, faced increased competition in the high-end market.</a:t>
            </a:r>
          </a:p>
          <a:p>
            <a:pPr lvl="0"/>
            <a:r>
              <a:rPr lang="en-US" dirty="0">
                <a:latin typeface="Alexandria"/>
              </a:rPr>
              <a:t>They needed to differentiate themselves and offer a unique guest experience.</a:t>
            </a:r>
          </a:p>
          <a:p>
            <a:pPr lvl="0"/>
            <a:endParaRPr lang="en-US" dirty="0">
              <a:latin typeface="Alexandria"/>
            </a:endParaRPr>
          </a:p>
          <a:p>
            <a:r>
              <a:rPr lang="en-US" b="1" u="sng" dirty="0">
                <a:latin typeface="Alexandria"/>
              </a:rPr>
              <a:t>Solution:</a:t>
            </a:r>
          </a:p>
          <a:p>
            <a:endParaRPr lang="en-US" dirty="0">
              <a:latin typeface="Alexandria"/>
            </a:endParaRPr>
          </a:p>
          <a:p>
            <a:pPr lvl="0"/>
            <a:r>
              <a:rPr lang="en-US" b="1" dirty="0">
                <a:latin typeface="Alexandria"/>
              </a:rPr>
              <a:t>Rebranding Program: </a:t>
            </a:r>
            <a:r>
              <a:rPr lang="en-US" dirty="0">
                <a:latin typeface="Alexandria"/>
              </a:rPr>
              <a:t>Sofitel embarked on a program to position itself as an exclusive brand with a focus on guest experience.</a:t>
            </a:r>
          </a:p>
          <a:p>
            <a:pPr lvl="0"/>
            <a:r>
              <a:rPr lang="en-US" b="1" dirty="0">
                <a:latin typeface="Alexandria"/>
              </a:rPr>
              <a:t>Employee Training as a Key Strategy: </a:t>
            </a:r>
            <a:r>
              <a:rPr lang="en-US" dirty="0">
                <a:latin typeface="Alexandria"/>
              </a:rPr>
              <a:t>An extensive, two-year training program was launched across all 40 countries and 25,000 employees.</a:t>
            </a:r>
          </a:p>
          <a:p>
            <a:pPr lvl="0"/>
            <a:r>
              <a:rPr lang="en-US" b="1" dirty="0">
                <a:latin typeface="Alexandria"/>
              </a:rPr>
              <a:t>Target Audience:</a:t>
            </a:r>
            <a:r>
              <a:rPr lang="en-US" dirty="0">
                <a:latin typeface="Alexandria"/>
              </a:rPr>
              <a:t> All employees, from new hires to executives.</a:t>
            </a:r>
          </a:p>
          <a:p>
            <a:pPr lvl="0"/>
            <a:r>
              <a:rPr lang="en-US" b="1" dirty="0">
                <a:latin typeface="Alexandria"/>
              </a:rPr>
              <a:t>Training Format:</a:t>
            </a:r>
            <a:r>
              <a:rPr lang="en-US" dirty="0">
                <a:latin typeface="Alexandria"/>
              </a:rPr>
              <a:t> On-site training at individual hotels delivered by a corporate training team.</a:t>
            </a:r>
          </a:p>
          <a:p>
            <a:pPr lvl="0"/>
            <a:r>
              <a:rPr lang="en-US" b="1" dirty="0">
                <a:latin typeface="Alexandria"/>
              </a:rPr>
              <a:t>Training Focus: </a:t>
            </a:r>
            <a:r>
              <a:rPr lang="en-US" dirty="0">
                <a:latin typeface="Alexandria"/>
              </a:rPr>
              <a:t>Creating a sense of luxury for guests, and empowering employees to personalize guest experiences.</a:t>
            </a:r>
          </a:p>
          <a:p>
            <a:pPr lvl="0"/>
            <a:endParaRPr lang="en-US" dirty="0">
              <a:latin typeface="Alexandria"/>
            </a:endParaRPr>
          </a:p>
        </p:txBody>
      </p:sp>
      <p:sp>
        <p:nvSpPr>
          <p:cNvPr id="14" name="TextBox 13"/>
          <p:cNvSpPr txBox="1"/>
          <p:nvPr/>
        </p:nvSpPr>
        <p:spPr>
          <a:xfrm>
            <a:off x="2490446" y="1174102"/>
            <a:ext cx="8082279" cy="461665"/>
          </a:xfrm>
          <a:prstGeom prst="rect">
            <a:avLst/>
          </a:prstGeom>
          <a:noFill/>
        </p:spPr>
        <p:txBody>
          <a:bodyPr wrap="square" rtlCol="0">
            <a:spAutoFit/>
          </a:bodyPr>
          <a:lstStyle/>
          <a:p>
            <a:pPr algn="ctr"/>
            <a:r>
              <a:rPr lang="en-US" sz="2400" b="1" dirty="0">
                <a:latin typeface="Alexandria"/>
              </a:rPr>
              <a:t>Sofitel Rebranding Through Employee Training</a:t>
            </a:r>
            <a:endParaRPr lang="en-US" sz="2400" b="1" dirty="0">
              <a:latin typeface="Alexandria"/>
              <a:cs typeface="Alexandria" charset="0"/>
            </a:endParaRPr>
          </a:p>
        </p:txBody>
      </p:sp>
    </p:spTree>
    <p:extLst>
      <p:ext uri="{BB962C8B-B14F-4D97-AF65-F5344CB8AC3E}">
        <p14:creationId xmlns:p14="http://schemas.microsoft.com/office/powerpoint/2010/main" val="30422136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73117"/>
            <a:ext cx="10740442" cy="3416320"/>
          </a:xfrm>
          <a:prstGeom prst="rect">
            <a:avLst/>
          </a:prstGeom>
          <a:noFill/>
        </p:spPr>
        <p:txBody>
          <a:bodyPr wrap="square" rtlCol="0">
            <a:spAutoFit/>
          </a:bodyPr>
          <a:lstStyle/>
          <a:p>
            <a:endParaRPr lang="en-US" dirty="0">
              <a:latin typeface="Alexandria"/>
            </a:endParaRPr>
          </a:p>
          <a:p>
            <a:pPr lvl="0"/>
            <a:r>
              <a:rPr lang="en-US" b="1" dirty="0">
                <a:latin typeface="Alexandria"/>
              </a:rPr>
              <a:t>Rewards:</a:t>
            </a:r>
            <a:endParaRPr lang="en-US" dirty="0">
              <a:latin typeface="Alexandria"/>
            </a:endParaRPr>
          </a:p>
          <a:p>
            <a:pPr marL="742950" lvl="1" indent="-285750">
              <a:buFont typeface="Wingdings" panose="05000000000000000000" pitchFamily="2" charset="2"/>
              <a:buChar char="q"/>
            </a:pPr>
            <a:r>
              <a:rPr lang="en-US" dirty="0">
                <a:latin typeface="Alexandria"/>
              </a:rPr>
              <a:t>Gift certificates</a:t>
            </a:r>
          </a:p>
          <a:p>
            <a:pPr marL="742950" lvl="1" indent="-285750">
              <a:buFont typeface="Wingdings" panose="05000000000000000000" pitchFamily="2" charset="2"/>
              <a:buChar char="q"/>
            </a:pPr>
            <a:r>
              <a:rPr lang="en-US" dirty="0">
                <a:latin typeface="Alexandria"/>
              </a:rPr>
              <a:t>Celebrations</a:t>
            </a:r>
          </a:p>
          <a:p>
            <a:pPr marL="742950" lvl="1" indent="-285750">
              <a:buFont typeface="Wingdings" panose="05000000000000000000" pitchFamily="2" charset="2"/>
              <a:buChar char="q"/>
            </a:pPr>
            <a:r>
              <a:rPr lang="en-US" dirty="0">
                <a:latin typeface="Alexandria"/>
              </a:rPr>
              <a:t>Accreditation</a:t>
            </a:r>
          </a:p>
          <a:p>
            <a:pPr marL="742950" lvl="1" indent="-285750">
              <a:buFont typeface="Wingdings" panose="05000000000000000000" pitchFamily="2" charset="2"/>
              <a:buChar char="q"/>
            </a:pPr>
            <a:r>
              <a:rPr lang="en-US" dirty="0">
                <a:latin typeface="Alexandria"/>
              </a:rPr>
              <a:t>Increased responsibilities</a:t>
            </a:r>
          </a:p>
          <a:p>
            <a:pPr lvl="1"/>
            <a:endParaRPr lang="en-US" dirty="0">
              <a:latin typeface="Alexandria"/>
            </a:endParaRPr>
          </a:p>
          <a:p>
            <a:pPr lvl="0"/>
            <a:r>
              <a:rPr lang="en-US" b="1" dirty="0">
                <a:latin typeface="Alexandria"/>
              </a:rPr>
              <a:t>Ongoing Training:</a:t>
            </a:r>
            <a:r>
              <a:rPr lang="en-US" dirty="0">
                <a:latin typeface="Alexandria"/>
              </a:rPr>
              <a:t> Monthly training for employees who completed the initial program.</a:t>
            </a:r>
          </a:p>
          <a:p>
            <a:pPr lvl="0"/>
            <a:endParaRPr lang="en-US" dirty="0">
              <a:latin typeface="Alexandria"/>
            </a:endParaRPr>
          </a:p>
          <a:p>
            <a:r>
              <a:rPr lang="en-US" b="1" dirty="0">
                <a:latin typeface="Alexandria"/>
              </a:rPr>
              <a:t>Results:</a:t>
            </a:r>
            <a:endParaRPr lang="en-US" dirty="0">
              <a:latin typeface="Alexandria"/>
            </a:endParaRPr>
          </a:p>
          <a:p>
            <a:pPr lvl="0"/>
            <a:r>
              <a:rPr lang="en-US" b="1" dirty="0">
                <a:latin typeface="Alexandria"/>
              </a:rPr>
              <a:t>Improved Guest Satisfaction:</a:t>
            </a:r>
            <a:r>
              <a:rPr lang="en-US" dirty="0">
                <a:latin typeface="Alexandria"/>
              </a:rPr>
              <a:t> Training contributed significantly to guest satisfaction.</a:t>
            </a:r>
          </a:p>
          <a:p>
            <a:pPr lvl="0"/>
            <a:r>
              <a:rPr lang="en-US" b="1" dirty="0">
                <a:latin typeface="Alexandria"/>
              </a:rPr>
              <a:t>Employee Retention:</a:t>
            </a:r>
            <a:r>
              <a:rPr lang="en-US" dirty="0">
                <a:latin typeface="Alexandria"/>
              </a:rPr>
              <a:t> The program also helped retain employees.</a:t>
            </a:r>
          </a:p>
        </p:txBody>
      </p:sp>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Sofitel Rebranding Through Employee Training</a:t>
            </a:r>
            <a:endParaRPr lang="en-US" sz="2400" b="1" dirty="0">
              <a:latin typeface="Alexandria"/>
              <a:cs typeface="Alexandria" charset="0"/>
            </a:endParaRPr>
          </a:p>
        </p:txBody>
      </p:sp>
    </p:spTree>
    <p:extLst>
      <p:ext uri="{BB962C8B-B14F-4D97-AF65-F5344CB8AC3E}">
        <p14:creationId xmlns:p14="http://schemas.microsoft.com/office/powerpoint/2010/main" val="4106847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3477875"/>
          </a:xfrm>
          <a:prstGeom prst="rect">
            <a:avLst/>
          </a:prstGeom>
          <a:noFill/>
        </p:spPr>
        <p:txBody>
          <a:bodyPr wrap="square" rtlCol="0">
            <a:spAutoFit/>
          </a:bodyPr>
          <a:lstStyle/>
          <a:p>
            <a:pPr lvl="0"/>
            <a:r>
              <a:rPr lang="en-US" sz="2000" b="1" dirty="0"/>
              <a:t>For </a:t>
            </a:r>
            <a:r>
              <a:rPr lang="en-US" sz="2000" b="1" dirty="0">
                <a:latin typeface="Alexandria"/>
              </a:rPr>
              <a:t>Employees:</a:t>
            </a:r>
            <a:r>
              <a:rPr lang="en-US" sz="2000" dirty="0">
                <a:latin typeface="Alexandria"/>
              </a:rPr>
              <a:t> Increased skills and marketability, making them more marketable and adaptable to changing job landscapes. lead to better job opportunities. </a:t>
            </a:r>
          </a:p>
          <a:p>
            <a:pPr lvl="0"/>
            <a:endParaRPr lang="en-US" sz="2000" dirty="0">
              <a:latin typeface="Alexandria"/>
            </a:endParaRPr>
          </a:p>
          <a:p>
            <a:pPr lvl="0"/>
            <a:r>
              <a:rPr lang="en-US" sz="2000" b="1" dirty="0">
                <a:latin typeface="Alexandria"/>
              </a:rPr>
              <a:t>For Employers:</a:t>
            </a:r>
            <a:r>
              <a:rPr lang="en-US" sz="2000" dirty="0">
                <a:latin typeface="Alexandria"/>
              </a:rPr>
              <a:t> </a:t>
            </a:r>
          </a:p>
          <a:p>
            <a:pPr marL="342900" lvl="0" indent="-342900">
              <a:buFont typeface="Wingdings" panose="05000000000000000000" pitchFamily="2" charset="2"/>
              <a:buChar char="q"/>
            </a:pPr>
            <a:r>
              <a:rPr lang="en-US" sz="2000" dirty="0">
                <a:latin typeface="Alexandria"/>
              </a:rPr>
              <a:t>Organizations benefit from a more skilled and flexible workforce that can take on varied responsibilities.</a:t>
            </a:r>
          </a:p>
          <a:p>
            <a:pPr marL="342900" lvl="0" indent="-342900">
              <a:buFont typeface="Wingdings" panose="05000000000000000000" pitchFamily="2" charset="2"/>
              <a:buChar char="q"/>
            </a:pPr>
            <a:endParaRPr lang="en-US" sz="2000" dirty="0">
              <a:latin typeface="Alexandria"/>
            </a:endParaRPr>
          </a:p>
          <a:p>
            <a:pPr marL="342900" indent="-342900">
              <a:buFont typeface="Wingdings" panose="05000000000000000000" pitchFamily="2" charset="2"/>
              <a:buChar char="q"/>
            </a:pPr>
            <a:r>
              <a:rPr lang="en-US" sz="2000" dirty="0">
                <a:latin typeface="Alexandria"/>
              </a:rPr>
              <a:t>Leads to Improved financial performance. </a:t>
            </a:r>
          </a:p>
          <a:p>
            <a:pPr lvl="0"/>
            <a:endParaRPr lang="en-US" sz="2000" dirty="0">
              <a:latin typeface="Alexandria"/>
            </a:endParaRPr>
          </a:p>
          <a:p>
            <a:pPr lvl="0"/>
            <a:endParaRPr lang="en-US" sz="2000" dirty="0">
              <a:latin typeface="Alexandria"/>
            </a:endParaRPr>
          </a:p>
          <a:p>
            <a:pPr lvl="0"/>
            <a:endParaRPr lang="en-US" sz="2000" dirty="0">
              <a:latin typeface="Alexandria"/>
            </a:endParaRPr>
          </a:p>
        </p:txBody>
      </p:sp>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Benefits &amp; Challenges of Training Program</a:t>
            </a:r>
            <a:endParaRPr lang="en-US" sz="2400" b="1" dirty="0">
              <a:latin typeface="Alexandria"/>
              <a:cs typeface="Alexandria" charset="0"/>
            </a:endParaRPr>
          </a:p>
        </p:txBody>
      </p:sp>
    </p:spTree>
    <p:extLst>
      <p:ext uri="{BB962C8B-B14F-4D97-AF65-F5344CB8AC3E}">
        <p14:creationId xmlns:p14="http://schemas.microsoft.com/office/powerpoint/2010/main" val="16703109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2862322"/>
          </a:xfrm>
          <a:prstGeom prst="rect">
            <a:avLst/>
          </a:prstGeom>
          <a:noFill/>
        </p:spPr>
        <p:txBody>
          <a:bodyPr wrap="square" rtlCol="0">
            <a:spAutoFit/>
          </a:bodyPr>
          <a:lstStyle/>
          <a:p>
            <a:pPr lvl="0"/>
            <a:endParaRPr lang="en-US" sz="2000" dirty="0">
              <a:latin typeface="Alexandria"/>
            </a:endParaRPr>
          </a:p>
          <a:p>
            <a:pPr lvl="0"/>
            <a:r>
              <a:rPr lang="en-US" sz="2000" b="1" dirty="0">
                <a:latin typeface="Alexandria"/>
              </a:rPr>
              <a:t>Key Challenges</a:t>
            </a:r>
          </a:p>
          <a:p>
            <a:pPr lvl="0"/>
            <a:endParaRPr lang="en-US" sz="2000" b="1" dirty="0">
              <a:latin typeface="Alexandria"/>
            </a:endParaRPr>
          </a:p>
          <a:p>
            <a:pPr marL="342900" lvl="0" indent="-342900">
              <a:buFont typeface="Wingdings" panose="05000000000000000000" pitchFamily="2" charset="2"/>
              <a:buChar char="q"/>
            </a:pPr>
            <a:r>
              <a:rPr lang="en-US" sz="2000" dirty="0">
                <a:latin typeface="Alexandria"/>
              </a:rPr>
              <a:t>Training improves employee performance and value, but also makes them more attractive to competitors.</a:t>
            </a:r>
          </a:p>
          <a:p>
            <a:pPr marL="342900" lvl="0" indent="-342900">
              <a:buFont typeface="Wingdings" panose="05000000000000000000" pitchFamily="2" charset="2"/>
              <a:buChar char="q"/>
            </a:pPr>
            <a:endParaRPr lang="en-US" sz="2000" dirty="0">
              <a:latin typeface="Alexandria"/>
            </a:endParaRPr>
          </a:p>
          <a:p>
            <a:pPr marL="342900" lvl="0" indent="-342900">
              <a:buFont typeface="Wingdings" panose="05000000000000000000" pitchFamily="2" charset="2"/>
              <a:buChar char="q"/>
            </a:pPr>
            <a:r>
              <a:rPr lang="en-US" sz="2000" dirty="0">
                <a:latin typeface="Alexandria"/>
              </a:rPr>
              <a:t>This is especially true for technical employees who see training as a way to find a new job.</a:t>
            </a:r>
          </a:p>
          <a:p>
            <a:endParaRPr lang="en-US" sz="2000" dirty="0">
              <a:latin typeface="Alexandria"/>
            </a:endParaRPr>
          </a:p>
          <a:p>
            <a:pPr lvl="0"/>
            <a:endParaRPr lang="en-US" sz="2000" dirty="0">
              <a:latin typeface="Alexandria"/>
            </a:endParaRPr>
          </a:p>
        </p:txBody>
      </p:sp>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Benefits &amp; Challenges of Training Program</a:t>
            </a:r>
            <a:endParaRPr lang="en-US" sz="2400" b="1" dirty="0">
              <a:latin typeface="Alexandria"/>
              <a:cs typeface="Alexandria" charset="0"/>
            </a:endParaRPr>
          </a:p>
        </p:txBody>
      </p:sp>
    </p:spTree>
    <p:extLst>
      <p:ext uri="{BB962C8B-B14F-4D97-AF65-F5344CB8AC3E}">
        <p14:creationId xmlns:p14="http://schemas.microsoft.com/office/powerpoint/2010/main" val="26709785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2263892"/>
            <a:ext cx="10141862" cy="2554545"/>
          </a:xfrm>
          <a:prstGeom prst="rect">
            <a:avLst/>
          </a:prstGeom>
          <a:noFill/>
        </p:spPr>
        <p:txBody>
          <a:bodyPr wrap="square" rtlCol="0">
            <a:spAutoFit/>
          </a:bodyPr>
          <a:lstStyle/>
          <a:p>
            <a:pPr marL="342900" lvl="0" indent="-342900">
              <a:buFont typeface="Wingdings" panose="05000000000000000000" pitchFamily="2" charset="2"/>
              <a:buChar char="q"/>
            </a:pPr>
            <a:r>
              <a:rPr lang="en-US" sz="2000" dirty="0">
                <a:latin typeface="Alexandria"/>
              </a:rPr>
              <a:t>New hires need orientation and socialization programs to understand the organization's culture, policies, and operations</a:t>
            </a:r>
            <a:r>
              <a:rPr lang="en-US" sz="2000" dirty="0" smtClean="0">
                <a:latin typeface="Alexandria"/>
              </a:rPr>
              <a:t>.</a:t>
            </a:r>
          </a:p>
          <a:p>
            <a:pPr marL="342900" lvl="0" indent="-342900">
              <a:buFont typeface="Wingdings" panose="05000000000000000000" pitchFamily="2" charset="2"/>
              <a:buChar char="q"/>
            </a:pPr>
            <a:endParaRPr lang="en-US" sz="2000" dirty="0">
              <a:latin typeface="Alexandria"/>
            </a:endParaRPr>
          </a:p>
          <a:p>
            <a:pPr marL="342900" lvl="0" indent="-342900">
              <a:buFont typeface="Wingdings" panose="05000000000000000000" pitchFamily="2" charset="2"/>
              <a:buChar char="q"/>
            </a:pPr>
            <a:r>
              <a:rPr lang="en-US" sz="2000" dirty="0">
                <a:latin typeface="Alexandria"/>
              </a:rPr>
              <a:t>Organizations promoting from within require ongoing training to keep employees updated on industry trends and technologies</a:t>
            </a:r>
            <a:r>
              <a:rPr lang="en-US" sz="2000" dirty="0" smtClean="0">
                <a:latin typeface="Alexandria"/>
              </a:rPr>
              <a:t>.</a:t>
            </a:r>
          </a:p>
          <a:p>
            <a:pPr marL="342900" lvl="0" indent="-342900">
              <a:buFont typeface="Wingdings" panose="05000000000000000000" pitchFamily="2" charset="2"/>
              <a:buChar char="q"/>
            </a:pPr>
            <a:endParaRPr lang="en-US" sz="2000" dirty="0">
              <a:latin typeface="Alexandria"/>
            </a:endParaRPr>
          </a:p>
          <a:p>
            <a:pPr marL="342900" lvl="0" indent="-342900">
              <a:buFont typeface="Wingdings" panose="05000000000000000000" pitchFamily="2" charset="2"/>
              <a:buChar char="q"/>
            </a:pPr>
            <a:r>
              <a:rPr lang="en-US" sz="2000" dirty="0">
                <a:latin typeface="Alexandria"/>
              </a:rPr>
              <a:t>New hires from outside the organization need to be socialized into the company's norms and network with colleagues.</a:t>
            </a:r>
          </a:p>
        </p:txBody>
      </p:sp>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Standard Training Needs</a:t>
            </a:r>
            <a:endParaRPr lang="en-US" sz="2400" b="1" dirty="0">
              <a:latin typeface="Alexandria"/>
              <a:cs typeface="Alexandria" charset="0"/>
            </a:endParaRPr>
          </a:p>
        </p:txBody>
      </p:sp>
    </p:spTree>
    <p:extLst>
      <p:ext uri="{BB962C8B-B14F-4D97-AF65-F5344CB8AC3E}">
        <p14:creationId xmlns:p14="http://schemas.microsoft.com/office/powerpoint/2010/main" val="10605967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Slide Number Placeholder 3">
            <a:extLst>
              <a:ext uri="{FF2B5EF4-FFF2-40B4-BE49-F238E27FC236}">
                <a16:creationId xmlns:a16="http://schemas.microsoft.com/office/drawing/2014/main" id="{F75CC1EE-27AA-4198-AEFD-7CDF6AAB20DE}"/>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cs typeface="Times New Roman" panose="02020603050405020304" pitchFamily="18" charset="0"/>
              </a:rPr>
              <a:t>8–</a:t>
            </a:r>
            <a:fld id="{46413126-F5EF-41BC-9284-551E2C193C92}" type="slidenum">
              <a:rPr lang="en-US" altLang="en-US">
                <a:cs typeface="Times New Roman" panose="02020603050405020304" pitchFamily="18" charset="0"/>
              </a:rPr>
              <a:pPr eaLnBrk="1" hangingPunct="1"/>
              <a:t>10</a:t>
            </a:fld>
            <a:endParaRPr lang="en-US" altLang="en-US">
              <a:cs typeface="Times New Roman" panose="02020603050405020304" pitchFamily="18" charset="0"/>
            </a:endParaRPr>
          </a:p>
        </p:txBody>
      </p:sp>
      <p:sp>
        <p:nvSpPr>
          <p:cNvPr id="2716695" name="Rectangle 23">
            <a:extLst>
              <a:ext uri="{FF2B5EF4-FFF2-40B4-BE49-F238E27FC236}">
                <a16:creationId xmlns:a16="http://schemas.microsoft.com/office/drawing/2014/main" id="{4C2E25AD-E335-D1D1-7CDE-844034422846}"/>
              </a:ext>
            </a:extLst>
          </p:cNvPr>
          <p:cNvSpPr>
            <a:spLocks noGrp="1" noChangeArrowheads="1"/>
          </p:cNvSpPr>
          <p:nvPr>
            <p:ph type="title"/>
          </p:nvPr>
        </p:nvSpPr>
        <p:spPr>
          <a:xfrm>
            <a:off x="2709822" y="365125"/>
            <a:ext cx="7648123" cy="1325563"/>
          </a:xfrm>
        </p:spPr>
        <p:txBody>
          <a:bodyPr>
            <a:normAutofit/>
          </a:bodyPr>
          <a:lstStyle/>
          <a:p>
            <a:pPr eaLnBrk="1" hangingPunct="1">
              <a:defRPr/>
            </a:pPr>
            <a:r>
              <a:rPr lang="en-US" sz="4000" dirty="0">
                <a:latin typeface="Times New Roman" panose="02020603050405020304" pitchFamily="18" charset="0"/>
                <a:cs typeface="Times New Roman" panose="02020603050405020304" pitchFamily="18" charset="0"/>
              </a:rPr>
              <a:t>Purpose of Orientation</a:t>
            </a:r>
          </a:p>
        </p:txBody>
      </p:sp>
      <p:grpSp>
        <p:nvGrpSpPr>
          <p:cNvPr id="2" name="Group 24">
            <a:extLst>
              <a:ext uri="{FF2B5EF4-FFF2-40B4-BE49-F238E27FC236}">
                <a16:creationId xmlns:a16="http://schemas.microsoft.com/office/drawing/2014/main" id="{FAF062DC-FEC2-D93E-EFDC-B06A1AECF05E}"/>
              </a:ext>
            </a:extLst>
          </p:cNvPr>
          <p:cNvGrpSpPr>
            <a:grpSpLocks/>
          </p:cNvGrpSpPr>
          <p:nvPr/>
        </p:nvGrpSpPr>
        <p:grpSpPr bwMode="auto">
          <a:xfrm>
            <a:off x="2255839" y="1754188"/>
            <a:ext cx="7680325" cy="3778250"/>
            <a:chOff x="461" y="1105"/>
            <a:chExt cx="4838" cy="2380"/>
          </a:xfrm>
        </p:grpSpPr>
        <p:sp>
          <p:nvSpPr>
            <p:cNvPr id="7174" name="AutoShape 4" descr="brownfill01">
              <a:extLst>
                <a:ext uri="{FF2B5EF4-FFF2-40B4-BE49-F238E27FC236}">
                  <a16:creationId xmlns:a16="http://schemas.microsoft.com/office/drawing/2014/main" id="{A4D676BA-A56F-EEFC-63B0-AB7EB58DBE20}"/>
                </a:ext>
              </a:extLst>
            </p:cNvPr>
            <p:cNvSpPr>
              <a:spLocks noChangeArrowheads="1"/>
            </p:cNvSpPr>
            <p:nvPr/>
          </p:nvSpPr>
          <p:spPr bwMode="auto">
            <a:xfrm>
              <a:off x="461" y="2582"/>
              <a:ext cx="1040" cy="903"/>
            </a:xfrm>
            <a:prstGeom prst="roundRect">
              <a:avLst>
                <a:gd name="adj" fmla="val 16667"/>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spcBef>
                  <a:spcPct val="20000"/>
                </a:spcBef>
              </a:pPr>
              <a:r>
                <a:rPr lang="en-US" altLang="en-US" sz="1800">
                  <a:latin typeface="Franklin Gothic Medium" panose="020B0603020102020204" pitchFamily="34" charset="0"/>
                </a:rPr>
                <a:t>Feel welcome and at ease</a:t>
              </a:r>
            </a:p>
          </p:txBody>
        </p:sp>
        <p:sp>
          <p:nvSpPr>
            <p:cNvPr id="7175" name="AutoShape 5" descr="bluefill01">
              <a:extLst>
                <a:ext uri="{FF2B5EF4-FFF2-40B4-BE49-F238E27FC236}">
                  <a16:creationId xmlns:a16="http://schemas.microsoft.com/office/drawing/2014/main" id="{2F16EDF8-85DE-EAB9-4158-CF27A82227EC}"/>
                </a:ext>
              </a:extLst>
            </p:cNvPr>
            <p:cNvSpPr>
              <a:spLocks noChangeArrowheads="1"/>
            </p:cNvSpPr>
            <p:nvPr/>
          </p:nvSpPr>
          <p:spPr bwMode="auto">
            <a:xfrm>
              <a:off x="4259" y="2582"/>
              <a:ext cx="1040" cy="903"/>
            </a:xfrm>
            <a:prstGeom prst="roundRect">
              <a:avLst>
                <a:gd name="adj" fmla="val 16667"/>
              </a:avLst>
            </a:prstGeom>
            <a:blipFill dpi="0" rotWithShape="1">
              <a:blip r:embed="rId4"/>
              <a:srcRect/>
              <a:stretch>
                <a:fillRect/>
              </a:stretch>
            </a:blipFill>
            <a:ln w="57150" algn="ctr">
              <a:solidFill>
                <a:srgbClr val="7DC1FF"/>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Begin the socialization process</a:t>
              </a:r>
            </a:p>
          </p:txBody>
        </p:sp>
        <p:cxnSp>
          <p:nvCxnSpPr>
            <p:cNvPr id="7176" name="AutoShape 6">
              <a:extLst>
                <a:ext uri="{FF2B5EF4-FFF2-40B4-BE49-F238E27FC236}">
                  <a16:creationId xmlns:a16="http://schemas.microsoft.com/office/drawing/2014/main" id="{3B4B8700-BE00-12B0-2F14-9108A9CE168B}"/>
                </a:ext>
              </a:extLst>
            </p:cNvPr>
            <p:cNvCxnSpPr>
              <a:cxnSpLocks noChangeShapeType="1"/>
              <a:stCxn id="7182" idx="3"/>
              <a:endCxn id="7174" idx="0"/>
            </p:cNvCxnSpPr>
            <p:nvPr/>
          </p:nvCxnSpPr>
          <p:spPr bwMode="auto">
            <a:xfrm flipH="1">
              <a:off x="981" y="1805"/>
              <a:ext cx="836" cy="759"/>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7177" name="AutoShape 7">
              <a:extLst>
                <a:ext uri="{FF2B5EF4-FFF2-40B4-BE49-F238E27FC236}">
                  <a16:creationId xmlns:a16="http://schemas.microsoft.com/office/drawing/2014/main" id="{E7520422-6FA1-9F87-0615-56CE8F40B645}"/>
                </a:ext>
              </a:extLst>
            </p:cNvPr>
            <p:cNvCxnSpPr>
              <a:cxnSpLocks noChangeShapeType="1"/>
              <a:stCxn id="7182" idx="5"/>
              <a:endCxn id="7175" idx="0"/>
            </p:cNvCxnSpPr>
            <p:nvPr/>
          </p:nvCxnSpPr>
          <p:spPr bwMode="auto">
            <a:xfrm>
              <a:off x="3921" y="1805"/>
              <a:ext cx="858" cy="759"/>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7178" name="AutoShape 8">
              <a:extLst>
                <a:ext uri="{FF2B5EF4-FFF2-40B4-BE49-F238E27FC236}">
                  <a16:creationId xmlns:a16="http://schemas.microsoft.com/office/drawing/2014/main" id="{1A131796-8B28-3FD5-7D81-08E795ED0E9B}"/>
                </a:ext>
              </a:extLst>
            </p:cNvPr>
            <p:cNvCxnSpPr>
              <a:cxnSpLocks noChangeShapeType="1"/>
              <a:stCxn id="7182" idx="0"/>
              <a:endCxn id="7179" idx="0"/>
            </p:cNvCxnSpPr>
            <p:nvPr/>
          </p:nvCxnSpPr>
          <p:spPr bwMode="auto">
            <a:xfrm flipH="1">
              <a:off x="2247" y="1105"/>
              <a:ext cx="622" cy="1459"/>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7179" name="AutoShape 9" descr="purplefill01">
              <a:extLst>
                <a:ext uri="{FF2B5EF4-FFF2-40B4-BE49-F238E27FC236}">
                  <a16:creationId xmlns:a16="http://schemas.microsoft.com/office/drawing/2014/main" id="{A69A54D1-D3CC-7245-493C-760D8BC5B062}"/>
                </a:ext>
              </a:extLst>
            </p:cNvPr>
            <p:cNvSpPr>
              <a:spLocks noChangeArrowheads="1"/>
            </p:cNvSpPr>
            <p:nvPr/>
          </p:nvSpPr>
          <p:spPr bwMode="auto">
            <a:xfrm>
              <a:off x="1727" y="2582"/>
              <a:ext cx="1040" cy="903"/>
            </a:xfrm>
            <a:prstGeom prst="roundRect">
              <a:avLst>
                <a:gd name="adj" fmla="val 16667"/>
              </a:avLst>
            </a:prstGeom>
            <a:blipFill dpi="0" rotWithShape="1">
              <a:blip r:embed="rId5"/>
              <a:srcRect/>
              <a:stretch>
                <a:fillRect/>
              </a:stretch>
            </a:blipFill>
            <a:ln w="57150" algn="ctr">
              <a:solidFill>
                <a:srgbClr val="AB439C"/>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Understand the organization</a:t>
              </a:r>
            </a:p>
          </p:txBody>
        </p:sp>
        <p:cxnSp>
          <p:nvCxnSpPr>
            <p:cNvPr id="7180" name="AutoShape 10">
              <a:extLst>
                <a:ext uri="{FF2B5EF4-FFF2-40B4-BE49-F238E27FC236}">
                  <a16:creationId xmlns:a16="http://schemas.microsoft.com/office/drawing/2014/main" id="{8B8253DD-8216-A8A2-BB49-20FD0DD0D6D9}"/>
                </a:ext>
              </a:extLst>
            </p:cNvPr>
            <p:cNvCxnSpPr>
              <a:cxnSpLocks noChangeShapeType="1"/>
              <a:stCxn id="7182" idx="0"/>
              <a:endCxn id="7181" idx="0"/>
            </p:cNvCxnSpPr>
            <p:nvPr/>
          </p:nvCxnSpPr>
          <p:spPr bwMode="auto">
            <a:xfrm>
              <a:off x="2869" y="1105"/>
              <a:ext cx="644" cy="1459"/>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7181" name="AutoShape 11" descr="greenfill01">
              <a:extLst>
                <a:ext uri="{FF2B5EF4-FFF2-40B4-BE49-F238E27FC236}">
                  <a16:creationId xmlns:a16="http://schemas.microsoft.com/office/drawing/2014/main" id="{A19D24AA-F977-B064-1493-DDBD23A6280D}"/>
                </a:ext>
              </a:extLst>
            </p:cNvPr>
            <p:cNvSpPr>
              <a:spLocks noChangeArrowheads="1"/>
            </p:cNvSpPr>
            <p:nvPr/>
          </p:nvSpPr>
          <p:spPr bwMode="auto">
            <a:xfrm>
              <a:off x="2993" y="2582"/>
              <a:ext cx="1040" cy="903"/>
            </a:xfrm>
            <a:prstGeom prst="roundRect">
              <a:avLst>
                <a:gd name="adj" fmla="val 16667"/>
              </a:avLst>
            </a:prstGeom>
            <a:blipFill dpi="0" rotWithShape="1">
              <a:blip r:embed="rId6"/>
              <a:srcRect/>
              <a:stretch>
                <a:fillRect/>
              </a:stretch>
            </a:blipFill>
            <a:ln w="57150" algn="ctr">
              <a:solidFill>
                <a:srgbClr val="65CD65"/>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Know what is expected in work and  behavior</a:t>
              </a:r>
            </a:p>
          </p:txBody>
        </p:sp>
        <p:sp>
          <p:nvSpPr>
            <p:cNvPr id="7182" name="Oval 12">
              <a:extLst>
                <a:ext uri="{FF2B5EF4-FFF2-40B4-BE49-F238E27FC236}">
                  <a16:creationId xmlns:a16="http://schemas.microsoft.com/office/drawing/2014/main" id="{B50C9D11-FD2B-3FD9-D4D8-BE559DC07EC6}"/>
                </a:ext>
              </a:extLst>
            </p:cNvPr>
            <p:cNvSpPr>
              <a:spLocks noChangeArrowheads="1"/>
            </p:cNvSpPr>
            <p:nvPr/>
          </p:nvSpPr>
          <p:spPr bwMode="auto">
            <a:xfrm>
              <a:off x="1382" y="1123"/>
              <a:ext cx="2974" cy="778"/>
            </a:xfrm>
            <a:prstGeom prst="ellipse">
              <a:avLst/>
            </a:prstGeom>
            <a:gradFill rotWithShape="1">
              <a:gsLst>
                <a:gs pos="0">
                  <a:srgbClr val="EAD596"/>
                </a:gs>
                <a:gs pos="100000">
                  <a:srgbClr val="CC9900"/>
                </a:gs>
              </a:gsLst>
              <a:lin ang="5400000" scaled="1"/>
            </a:gradFill>
            <a:ln w="57150" algn="ctr">
              <a:solidFill>
                <a:srgbClr val="CC9900"/>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Orientation Helps New Employees</a:t>
              </a:r>
            </a:p>
          </p:txBody>
        </p:sp>
      </p:grpSp>
      <p:sp>
        <p:nvSpPr>
          <p:cNvPr id="3" name="Rectangle 2">
            <a:extLst>
              <a:ext uri="{FF2B5EF4-FFF2-40B4-BE49-F238E27FC236}">
                <a16:creationId xmlns:a16="http://schemas.microsoft.com/office/drawing/2014/main" id="{A6ADB4C5-CFEC-8970-D78B-8E18BD2979D3}"/>
              </a:ext>
            </a:extLst>
          </p:cNvPr>
          <p:cNvSpPr/>
          <p:nvPr/>
        </p:nvSpPr>
        <p:spPr>
          <a:xfrm>
            <a:off x="1277714" y="62895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 name="TextBox 3">
            <a:extLst>
              <a:ext uri="{FF2B5EF4-FFF2-40B4-BE49-F238E27FC236}">
                <a16:creationId xmlns:a16="http://schemas.microsoft.com/office/drawing/2014/main" id="{D22FB716-5E7F-910B-243D-27E994CC316C}"/>
              </a:ext>
            </a:extLst>
          </p:cNvPr>
          <p:cNvSpPr txBox="1"/>
          <p:nvPr/>
        </p:nvSpPr>
        <p:spPr>
          <a:xfrm>
            <a:off x="1397866" y="65059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5" name="TextBox 4">
            <a:extLst>
              <a:ext uri="{FF2B5EF4-FFF2-40B4-BE49-F238E27FC236}">
                <a16:creationId xmlns:a16="http://schemas.microsoft.com/office/drawing/2014/main" id="{E7DD6A4F-1D4D-4B79-726F-F843F268042A}"/>
              </a:ext>
            </a:extLst>
          </p:cNvPr>
          <p:cNvSpPr txBox="1"/>
          <p:nvPr/>
        </p:nvSpPr>
        <p:spPr>
          <a:xfrm>
            <a:off x="1382640" y="86545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1482009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Slide Number Placeholder 3">
            <a:extLst>
              <a:ext uri="{FF2B5EF4-FFF2-40B4-BE49-F238E27FC236}">
                <a16:creationId xmlns:a16="http://schemas.microsoft.com/office/drawing/2014/main" id="{3EA103E5-1BBE-5BEE-C393-BD9778500D75}"/>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cs typeface="Times New Roman" panose="02020603050405020304" pitchFamily="18" charset="0"/>
              </a:rPr>
              <a:t>8–</a:t>
            </a:r>
            <a:fld id="{DCB56C2E-1752-45AB-B0A8-50CE0252E0F9}" type="slidenum">
              <a:rPr lang="en-US" altLang="en-US">
                <a:cs typeface="Times New Roman" panose="02020603050405020304" pitchFamily="18" charset="0"/>
              </a:rPr>
              <a:pPr eaLnBrk="1" hangingPunct="1"/>
              <a:t>11</a:t>
            </a:fld>
            <a:endParaRPr lang="en-US" altLang="en-US">
              <a:cs typeface="Times New Roman" panose="02020603050405020304" pitchFamily="18" charset="0"/>
            </a:endParaRPr>
          </a:p>
        </p:txBody>
      </p:sp>
      <p:sp>
        <p:nvSpPr>
          <p:cNvPr id="2718722" name="Rectangle 2">
            <a:extLst>
              <a:ext uri="{FF2B5EF4-FFF2-40B4-BE49-F238E27FC236}">
                <a16:creationId xmlns:a16="http://schemas.microsoft.com/office/drawing/2014/main" id="{84064136-EC25-92AD-C3F9-412887182D36}"/>
              </a:ext>
            </a:extLst>
          </p:cNvPr>
          <p:cNvSpPr>
            <a:spLocks noGrp="1" noChangeArrowheads="1"/>
          </p:cNvSpPr>
          <p:nvPr>
            <p:ph type="title"/>
          </p:nvPr>
        </p:nvSpPr>
        <p:spPr>
          <a:xfrm>
            <a:off x="2569779" y="365125"/>
            <a:ext cx="7366386" cy="1325563"/>
          </a:xfrm>
        </p:spPr>
        <p:txBody>
          <a:bodyPr>
            <a:normAutofit/>
          </a:bodyPr>
          <a:lstStyle/>
          <a:p>
            <a:pPr eaLnBrk="1" hangingPunct="1">
              <a:defRPr/>
            </a:pPr>
            <a:r>
              <a:rPr lang="en-US" sz="4000" dirty="0">
                <a:latin typeface="Times New Roman" panose="02020603050405020304" pitchFamily="18" charset="0"/>
                <a:cs typeface="Times New Roman" panose="02020603050405020304" pitchFamily="18" charset="0"/>
              </a:rPr>
              <a:t>The Orientation Process</a:t>
            </a:r>
          </a:p>
        </p:txBody>
      </p:sp>
      <p:grpSp>
        <p:nvGrpSpPr>
          <p:cNvPr id="2" name="Group 17">
            <a:extLst>
              <a:ext uri="{FF2B5EF4-FFF2-40B4-BE49-F238E27FC236}">
                <a16:creationId xmlns:a16="http://schemas.microsoft.com/office/drawing/2014/main" id="{43C8F337-76B1-1E2A-5E36-95FEEB1972A2}"/>
              </a:ext>
            </a:extLst>
          </p:cNvPr>
          <p:cNvGrpSpPr>
            <a:grpSpLocks/>
          </p:cNvGrpSpPr>
          <p:nvPr/>
        </p:nvGrpSpPr>
        <p:grpSpPr bwMode="auto">
          <a:xfrm>
            <a:off x="2255839" y="2007591"/>
            <a:ext cx="7680325" cy="3473450"/>
            <a:chOff x="576" y="1066"/>
            <a:chExt cx="4608" cy="2188"/>
          </a:xfrm>
        </p:grpSpPr>
        <p:sp>
          <p:nvSpPr>
            <p:cNvPr id="8198" name="AutoShape 18" descr="grayfill01">
              <a:extLst>
                <a:ext uri="{FF2B5EF4-FFF2-40B4-BE49-F238E27FC236}">
                  <a16:creationId xmlns:a16="http://schemas.microsoft.com/office/drawing/2014/main" id="{9BC5D377-D498-25AB-876A-2E3A07C50801}"/>
                </a:ext>
              </a:extLst>
            </p:cNvPr>
            <p:cNvSpPr>
              <a:spLocks noChangeArrowheads="1"/>
            </p:cNvSpPr>
            <p:nvPr/>
          </p:nvSpPr>
          <p:spPr bwMode="auto">
            <a:xfrm>
              <a:off x="3918" y="1066"/>
              <a:ext cx="1266" cy="578"/>
            </a:xfrm>
            <a:prstGeom prst="roundRect">
              <a:avLst>
                <a:gd name="adj" fmla="val 16667"/>
              </a:avLst>
            </a:prstGeom>
            <a:blipFill dpi="0" rotWithShape="1">
              <a:blip r:embed="rId3"/>
              <a:srcRect/>
              <a:stretch>
                <a:fillRect/>
              </a:stretch>
            </a:blipFill>
            <a:ln w="57150" algn="ctr">
              <a:solidFill>
                <a:srgbClr val="C0C0C0"/>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Company organization and operations</a:t>
              </a:r>
            </a:p>
          </p:txBody>
        </p:sp>
        <p:sp>
          <p:nvSpPr>
            <p:cNvPr id="8199" name="AutoShape 19" descr="greenfill01">
              <a:extLst>
                <a:ext uri="{FF2B5EF4-FFF2-40B4-BE49-F238E27FC236}">
                  <a16:creationId xmlns:a16="http://schemas.microsoft.com/office/drawing/2014/main" id="{A3A46D52-B638-18B7-9B4E-D863F5B0FEC1}"/>
                </a:ext>
              </a:extLst>
            </p:cNvPr>
            <p:cNvSpPr>
              <a:spLocks noChangeArrowheads="1"/>
            </p:cNvSpPr>
            <p:nvPr/>
          </p:nvSpPr>
          <p:spPr bwMode="auto">
            <a:xfrm>
              <a:off x="3918" y="1859"/>
              <a:ext cx="1266" cy="576"/>
            </a:xfrm>
            <a:prstGeom prst="roundRect">
              <a:avLst>
                <a:gd name="adj" fmla="val 16667"/>
              </a:avLst>
            </a:prstGeom>
            <a:blipFill dpi="0" rotWithShape="1">
              <a:blip r:embed="rId4"/>
              <a:srcRect/>
              <a:stretch>
                <a:fillRect/>
              </a:stretch>
            </a:blipFill>
            <a:ln w="57150" algn="ctr">
              <a:solidFill>
                <a:srgbClr val="74D274"/>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Safety measures</a:t>
              </a:r>
              <a:br>
                <a:rPr lang="en-US" altLang="en-US" sz="1600">
                  <a:latin typeface="Franklin Gothic Medium" panose="020B0603020102020204" pitchFamily="34" charset="0"/>
                </a:rPr>
              </a:br>
              <a:r>
                <a:rPr lang="en-US" altLang="en-US" sz="1600">
                  <a:latin typeface="Franklin Gothic Medium" panose="020B0603020102020204" pitchFamily="34" charset="0"/>
                </a:rPr>
                <a:t>and regulations</a:t>
              </a:r>
            </a:p>
          </p:txBody>
        </p:sp>
        <p:sp>
          <p:nvSpPr>
            <p:cNvPr id="8200" name="AutoShape 20" descr="bluefill01">
              <a:extLst>
                <a:ext uri="{FF2B5EF4-FFF2-40B4-BE49-F238E27FC236}">
                  <a16:creationId xmlns:a16="http://schemas.microsoft.com/office/drawing/2014/main" id="{39FBF00F-C532-3DE5-906B-2BC999E93386}"/>
                </a:ext>
              </a:extLst>
            </p:cNvPr>
            <p:cNvSpPr>
              <a:spLocks noChangeArrowheads="1"/>
            </p:cNvSpPr>
            <p:nvPr/>
          </p:nvSpPr>
          <p:spPr bwMode="auto">
            <a:xfrm>
              <a:off x="3918" y="2667"/>
              <a:ext cx="1266" cy="578"/>
            </a:xfrm>
            <a:prstGeom prst="roundRect">
              <a:avLst>
                <a:gd name="adj" fmla="val 16667"/>
              </a:avLst>
            </a:prstGeom>
            <a:blipFill dpi="0" rotWithShape="1">
              <a:blip r:embed="rId5"/>
              <a:srcRect/>
              <a:stretch>
                <a:fillRect/>
              </a:stretch>
            </a:blipFill>
            <a:ln w="57150" algn="ctr">
              <a:solidFill>
                <a:srgbClr val="7DC1FF"/>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Facilities </a:t>
              </a:r>
              <a:br>
                <a:rPr lang="en-US" altLang="en-US" sz="1600">
                  <a:latin typeface="Franklin Gothic Medium" panose="020B0603020102020204" pitchFamily="34" charset="0"/>
                </a:rPr>
              </a:br>
              <a:r>
                <a:rPr lang="en-US" altLang="en-US" sz="1600">
                  <a:latin typeface="Franklin Gothic Medium" panose="020B0603020102020204" pitchFamily="34" charset="0"/>
                </a:rPr>
                <a:t>tour</a:t>
              </a:r>
            </a:p>
          </p:txBody>
        </p:sp>
        <p:cxnSp>
          <p:nvCxnSpPr>
            <p:cNvPr id="8201" name="AutoShape 21">
              <a:extLst>
                <a:ext uri="{FF2B5EF4-FFF2-40B4-BE49-F238E27FC236}">
                  <a16:creationId xmlns:a16="http://schemas.microsoft.com/office/drawing/2014/main" id="{5662EC2A-0797-D939-555B-E77B5994AECA}"/>
                </a:ext>
              </a:extLst>
            </p:cNvPr>
            <p:cNvCxnSpPr>
              <a:cxnSpLocks noChangeShapeType="1"/>
              <a:stCxn id="8204" idx="7"/>
              <a:endCxn id="8198" idx="1"/>
            </p:cNvCxnSpPr>
            <p:nvPr/>
          </p:nvCxnSpPr>
          <p:spPr bwMode="auto">
            <a:xfrm rot="-5400000">
              <a:off x="3424" y="1379"/>
              <a:ext cx="518" cy="470"/>
            </a:xfrm>
            <a:prstGeom prst="bentConnector2">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8202" name="AutoShape 22">
              <a:extLst>
                <a:ext uri="{FF2B5EF4-FFF2-40B4-BE49-F238E27FC236}">
                  <a16:creationId xmlns:a16="http://schemas.microsoft.com/office/drawing/2014/main" id="{B878DD04-CE31-DA2D-A238-47B5D034B8D0}"/>
                </a:ext>
              </a:extLst>
            </p:cNvPr>
            <p:cNvCxnSpPr>
              <a:cxnSpLocks noChangeShapeType="1"/>
              <a:stCxn id="8204" idx="6"/>
              <a:endCxn id="8199" idx="1"/>
            </p:cNvCxnSpPr>
            <p:nvPr/>
          </p:nvCxnSpPr>
          <p:spPr bwMode="auto">
            <a:xfrm flipV="1">
              <a:off x="3686" y="2147"/>
              <a:ext cx="232" cy="1"/>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8203" name="AutoShape 23">
              <a:extLst>
                <a:ext uri="{FF2B5EF4-FFF2-40B4-BE49-F238E27FC236}">
                  <a16:creationId xmlns:a16="http://schemas.microsoft.com/office/drawing/2014/main" id="{B0802838-F729-04FC-97E6-01F23D4F12F9}"/>
                </a:ext>
              </a:extLst>
            </p:cNvPr>
            <p:cNvCxnSpPr>
              <a:cxnSpLocks noChangeShapeType="1"/>
              <a:stCxn id="8204" idx="5"/>
              <a:endCxn id="8200" idx="1"/>
            </p:cNvCxnSpPr>
            <p:nvPr/>
          </p:nvCxnSpPr>
          <p:spPr bwMode="auto">
            <a:xfrm rot="16200000" flipH="1">
              <a:off x="3416" y="2454"/>
              <a:ext cx="534" cy="470"/>
            </a:xfrm>
            <a:prstGeom prst="bentConnector2">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8204" name="Oval 24">
              <a:extLst>
                <a:ext uri="{FF2B5EF4-FFF2-40B4-BE49-F238E27FC236}">
                  <a16:creationId xmlns:a16="http://schemas.microsoft.com/office/drawing/2014/main" id="{638AA3F1-009E-72AB-703E-A8174053FA1E}"/>
                </a:ext>
              </a:extLst>
            </p:cNvPr>
            <p:cNvSpPr>
              <a:spLocks noChangeArrowheads="1"/>
            </p:cNvSpPr>
            <p:nvPr/>
          </p:nvSpPr>
          <p:spPr bwMode="auto">
            <a:xfrm>
              <a:off x="2059" y="1760"/>
              <a:ext cx="1627" cy="775"/>
            </a:xfrm>
            <a:prstGeom prst="ellipse">
              <a:avLst/>
            </a:prstGeom>
            <a:gradFill rotWithShape="1">
              <a:gsLst>
                <a:gs pos="0">
                  <a:srgbClr val="0099CC"/>
                </a:gs>
                <a:gs pos="100000">
                  <a:srgbClr val="006B8E"/>
                </a:gs>
              </a:gsLst>
              <a:lin ang="5400000" scaled="1"/>
            </a:gradFill>
            <a:ln w="38100" algn="ctr">
              <a:solidFill>
                <a:srgbClr val="336699"/>
              </a:solidFill>
              <a:round/>
              <a:headEnd/>
              <a:tailEnd/>
            </a:ln>
          </p:spPr>
          <p:txBody>
            <a:bodyPr lIns="0" r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spcBef>
                  <a:spcPct val="50000"/>
                </a:spcBef>
              </a:pPr>
              <a:r>
                <a:rPr lang="en-US" altLang="en-US" sz="1800" b="1">
                  <a:solidFill>
                    <a:schemeClr val="bg1"/>
                  </a:solidFill>
                </a:rPr>
                <a:t>Employee Orientation</a:t>
              </a:r>
            </a:p>
          </p:txBody>
        </p:sp>
        <p:sp>
          <p:nvSpPr>
            <p:cNvPr id="8205" name="AutoShape 25" descr="redfill01">
              <a:extLst>
                <a:ext uri="{FF2B5EF4-FFF2-40B4-BE49-F238E27FC236}">
                  <a16:creationId xmlns:a16="http://schemas.microsoft.com/office/drawing/2014/main" id="{CB92D76D-A61F-7DA9-54AC-EFC1039D2170}"/>
                </a:ext>
              </a:extLst>
            </p:cNvPr>
            <p:cNvSpPr>
              <a:spLocks noChangeArrowheads="1"/>
            </p:cNvSpPr>
            <p:nvPr/>
          </p:nvSpPr>
          <p:spPr bwMode="auto">
            <a:xfrm>
              <a:off x="576" y="1075"/>
              <a:ext cx="1267" cy="578"/>
            </a:xfrm>
            <a:prstGeom prst="roundRect">
              <a:avLst>
                <a:gd name="adj" fmla="val 16667"/>
              </a:avLst>
            </a:prstGeom>
            <a:blipFill dpi="0" rotWithShape="1">
              <a:blip r:embed="rId6"/>
              <a:srcRect/>
              <a:stretch>
                <a:fillRect/>
              </a:stretch>
            </a:blipFill>
            <a:ln w="57150" algn="ctr">
              <a:solidFill>
                <a:srgbClr val="F27900"/>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Employee benefit information</a:t>
              </a:r>
            </a:p>
          </p:txBody>
        </p:sp>
        <p:sp>
          <p:nvSpPr>
            <p:cNvPr id="8206" name="AutoShape 26" descr="brownfill01">
              <a:extLst>
                <a:ext uri="{FF2B5EF4-FFF2-40B4-BE49-F238E27FC236}">
                  <a16:creationId xmlns:a16="http://schemas.microsoft.com/office/drawing/2014/main" id="{C84A3C4E-A2A1-2DBE-AEA2-AAF3BACA45AF}"/>
                </a:ext>
              </a:extLst>
            </p:cNvPr>
            <p:cNvSpPr>
              <a:spLocks noChangeArrowheads="1"/>
            </p:cNvSpPr>
            <p:nvPr/>
          </p:nvSpPr>
          <p:spPr bwMode="auto">
            <a:xfrm>
              <a:off x="576" y="1859"/>
              <a:ext cx="1267" cy="576"/>
            </a:xfrm>
            <a:prstGeom prst="roundRect">
              <a:avLst>
                <a:gd name="adj" fmla="val 16667"/>
              </a:avLst>
            </a:prstGeom>
            <a:blipFill dpi="0" rotWithShape="1">
              <a:blip r:embed="rId7"/>
              <a:srcRect/>
              <a:stretch>
                <a:fillRect/>
              </a:stretch>
            </a:blipFill>
            <a:ln w="57150" algn="ctr">
              <a:solidFill>
                <a:srgbClr val="EB9F39"/>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Personnel </a:t>
              </a:r>
              <a:br>
                <a:rPr lang="en-US" altLang="en-US" sz="1600">
                  <a:latin typeface="Franklin Gothic Medium" panose="020B0603020102020204" pitchFamily="34" charset="0"/>
                </a:rPr>
              </a:br>
              <a:r>
                <a:rPr lang="en-US" altLang="en-US" sz="1600">
                  <a:latin typeface="Franklin Gothic Medium" panose="020B0603020102020204" pitchFamily="34" charset="0"/>
                </a:rPr>
                <a:t>policies</a:t>
              </a:r>
            </a:p>
          </p:txBody>
        </p:sp>
        <p:sp>
          <p:nvSpPr>
            <p:cNvPr id="8207" name="AutoShape 27" descr="purplefill01">
              <a:extLst>
                <a:ext uri="{FF2B5EF4-FFF2-40B4-BE49-F238E27FC236}">
                  <a16:creationId xmlns:a16="http://schemas.microsoft.com/office/drawing/2014/main" id="{EE6C1F5C-3BE9-DF4B-E777-40EC294932B1}"/>
                </a:ext>
              </a:extLst>
            </p:cNvPr>
            <p:cNvSpPr>
              <a:spLocks noChangeArrowheads="1"/>
            </p:cNvSpPr>
            <p:nvPr/>
          </p:nvSpPr>
          <p:spPr bwMode="auto">
            <a:xfrm>
              <a:off x="576" y="2676"/>
              <a:ext cx="1267" cy="578"/>
            </a:xfrm>
            <a:prstGeom prst="roundRect">
              <a:avLst>
                <a:gd name="adj" fmla="val 16667"/>
              </a:avLst>
            </a:prstGeom>
            <a:blipFill dpi="0" rotWithShape="1">
              <a:blip r:embed="rId8"/>
              <a:srcRect/>
              <a:stretch>
                <a:fillRect/>
              </a:stretch>
            </a:blipFill>
            <a:ln w="57150" algn="ctr">
              <a:solidFill>
                <a:srgbClr val="C46AB7"/>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Daily </a:t>
              </a:r>
              <a:br>
                <a:rPr lang="en-US" altLang="en-US" sz="1600">
                  <a:latin typeface="Franklin Gothic Medium" panose="020B0603020102020204" pitchFamily="34" charset="0"/>
                </a:rPr>
              </a:br>
              <a:r>
                <a:rPr lang="en-US" altLang="en-US" sz="1600">
                  <a:latin typeface="Franklin Gothic Medium" panose="020B0603020102020204" pitchFamily="34" charset="0"/>
                </a:rPr>
                <a:t>routine</a:t>
              </a:r>
            </a:p>
          </p:txBody>
        </p:sp>
        <p:cxnSp>
          <p:nvCxnSpPr>
            <p:cNvPr id="8208" name="AutoShape 28">
              <a:extLst>
                <a:ext uri="{FF2B5EF4-FFF2-40B4-BE49-F238E27FC236}">
                  <a16:creationId xmlns:a16="http://schemas.microsoft.com/office/drawing/2014/main" id="{82250AC8-543F-30BA-6B74-4C12F984CA7D}"/>
                </a:ext>
              </a:extLst>
            </p:cNvPr>
            <p:cNvCxnSpPr>
              <a:cxnSpLocks noChangeShapeType="1"/>
              <a:stCxn id="8204" idx="1"/>
              <a:endCxn id="8205" idx="3"/>
            </p:cNvCxnSpPr>
            <p:nvPr/>
          </p:nvCxnSpPr>
          <p:spPr bwMode="auto">
            <a:xfrm rot="5400000" flipH="1">
              <a:off x="1815" y="1392"/>
              <a:ext cx="509" cy="454"/>
            </a:xfrm>
            <a:prstGeom prst="bentConnector2">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8209" name="AutoShape 29">
              <a:extLst>
                <a:ext uri="{FF2B5EF4-FFF2-40B4-BE49-F238E27FC236}">
                  <a16:creationId xmlns:a16="http://schemas.microsoft.com/office/drawing/2014/main" id="{312659F7-C9F1-07D0-CC96-648C38AEA6F6}"/>
                </a:ext>
              </a:extLst>
            </p:cNvPr>
            <p:cNvCxnSpPr>
              <a:cxnSpLocks noChangeShapeType="1"/>
              <a:stCxn id="8204" idx="2"/>
              <a:endCxn id="8206" idx="3"/>
            </p:cNvCxnSpPr>
            <p:nvPr/>
          </p:nvCxnSpPr>
          <p:spPr bwMode="auto">
            <a:xfrm flipH="1" flipV="1">
              <a:off x="1843" y="2147"/>
              <a:ext cx="216" cy="1"/>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8210" name="AutoShape 30">
              <a:extLst>
                <a:ext uri="{FF2B5EF4-FFF2-40B4-BE49-F238E27FC236}">
                  <a16:creationId xmlns:a16="http://schemas.microsoft.com/office/drawing/2014/main" id="{D18472FF-EA08-30BA-AD96-EE36B75C9599}"/>
                </a:ext>
              </a:extLst>
            </p:cNvPr>
            <p:cNvCxnSpPr>
              <a:cxnSpLocks noChangeShapeType="1"/>
              <a:stCxn id="8204" idx="3"/>
              <a:endCxn id="8207" idx="3"/>
            </p:cNvCxnSpPr>
            <p:nvPr/>
          </p:nvCxnSpPr>
          <p:spPr bwMode="auto">
            <a:xfrm rot="5400000">
              <a:off x="1798" y="2467"/>
              <a:ext cx="543" cy="454"/>
            </a:xfrm>
            <a:prstGeom prst="bentConnector2">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grpSp>
      <p:sp>
        <p:nvSpPr>
          <p:cNvPr id="4" name="Rectangle 3">
            <a:extLst>
              <a:ext uri="{FF2B5EF4-FFF2-40B4-BE49-F238E27FC236}">
                <a16:creationId xmlns:a16="http://schemas.microsoft.com/office/drawing/2014/main" id="{A8BEBF57-55BC-59ED-20BA-D7AACFF3234C}"/>
              </a:ext>
            </a:extLst>
          </p:cNvPr>
          <p:cNvSpPr/>
          <p:nvPr/>
        </p:nvSpPr>
        <p:spPr>
          <a:xfrm>
            <a:off x="1088522" y="62895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5" name="TextBox 4">
            <a:extLst>
              <a:ext uri="{FF2B5EF4-FFF2-40B4-BE49-F238E27FC236}">
                <a16:creationId xmlns:a16="http://schemas.microsoft.com/office/drawing/2014/main" id="{B177BE8E-9AAD-3033-300F-CB041AF7B449}"/>
              </a:ext>
            </a:extLst>
          </p:cNvPr>
          <p:cNvSpPr txBox="1"/>
          <p:nvPr/>
        </p:nvSpPr>
        <p:spPr>
          <a:xfrm>
            <a:off x="1208674" y="65059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6" name="TextBox 5">
            <a:extLst>
              <a:ext uri="{FF2B5EF4-FFF2-40B4-BE49-F238E27FC236}">
                <a16:creationId xmlns:a16="http://schemas.microsoft.com/office/drawing/2014/main" id="{B4863942-FF0B-0C5C-1FB2-A5CD688FE974}"/>
              </a:ext>
            </a:extLst>
          </p:cNvPr>
          <p:cNvSpPr txBox="1"/>
          <p:nvPr/>
        </p:nvSpPr>
        <p:spPr>
          <a:xfrm>
            <a:off x="1193448" y="86545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6364865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747548" y="1747042"/>
            <a:ext cx="10552183" cy="3785652"/>
          </a:xfrm>
          <a:prstGeom prst="rect">
            <a:avLst/>
          </a:prstGeom>
          <a:noFill/>
        </p:spPr>
        <p:txBody>
          <a:bodyPr wrap="square" rtlCol="0">
            <a:spAutoFit/>
          </a:bodyPr>
          <a:lstStyle/>
          <a:p>
            <a:r>
              <a:rPr lang="en-US" sz="2000" b="1" dirty="0" err="1">
                <a:latin typeface="Alexandria"/>
              </a:rPr>
              <a:t>MicroStrategy</a:t>
            </a:r>
            <a:r>
              <a:rPr lang="en-US" sz="2000" dirty="0">
                <a:latin typeface="Alexandria"/>
              </a:rPr>
              <a:t>, a data mining leader based in Virginia, has a unique approach to onboarding new employees. Their program, known as "boot camp," goes beyond typical orientation and aims to immerse new hires in the company's culture from the very first day.</a:t>
            </a:r>
          </a:p>
          <a:p>
            <a:endParaRPr lang="en-US" sz="2000" dirty="0">
              <a:latin typeface="Alexandria"/>
            </a:endParaRPr>
          </a:p>
          <a:p>
            <a:r>
              <a:rPr lang="en-US" sz="2000" b="1" dirty="0">
                <a:solidFill>
                  <a:srgbClr val="C00000"/>
                </a:solidFill>
                <a:latin typeface="Alexandria"/>
              </a:rPr>
              <a:t>Key Points:</a:t>
            </a:r>
            <a:endParaRPr lang="en-US" sz="2000" dirty="0">
              <a:solidFill>
                <a:srgbClr val="C00000"/>
              </a:solidFill>
              <a:latin typeface="Alexandria"/>
            </a:endParaRPr>
          </a:p>
          <a:p>
            <a:pPr marL="342900" lvl="0" indent="-342900">
              <a:buFont typeface="Wingdings" panose="05000000000000000000" pitchFamily="2" charset="2"/>
              <a:buChar char="q"/>
            </a:pPr>
            <a:r>
              <a:rPr lang="en-US" sz="2000" b="1" dirty="0">
                <a:latin typeface="Alexandria"/>
              </a:rPr>
              <a:t>Mandatory for All:</a:t>
            </a:r>
            <a:r>
              <a:rPr lang="en-US" sz="2000" dirty="0">
                <a:latin typeface="Alexandria"/>
              </a:rPr>
              <a:t> This intensive program is a written requirement in every employment contract, ensuring all employees across 18 states and 35 countries experience </a:t>
            </a:r>
            <a:r>
              <a:rPr lang="en-US" sz="2000" dirty="0" err="1">
                <a:latin typeface="Alexandria"/>
              </a:rPr>
              <a:t>MicroStrategy's</a:t>
            </a:r>
            <a:r>
              <a:rPr lang="en-US" sz="2000" dirty="0">
                <a:latin typeface="Alexandria"/>
              </a:rPr>
              <a:t> culture.</a:t>
            </a:r>
          </a:p>
          <a:p>
            <a:pPr marL="342900" lvl="0" indent="-342900">
              <a:buFont typeface="Wingdings" panose="05000000000000000000" pitchFamily="2" charset="2"/>
              <a:buChar char="q"/>
            </a:pPr>
            <a:endParaRPr lang="en-US" sz="2000" dirty="0">
              <a:latin typeface="Alexandria"/>
            </a:endParaRPr>
          </a:p>
          <a:p>
            <a:pPr marL="342900" lvl="0" indent="-342900">
              <a:buFont typeface="Wingdings" panose="05000000000000000000" pitchFamily="2" charset="2"/>
              <a:buChar char="q"/>
            </a:pPr>
            <a:r>
              <a:rPr lang="en-US" sz="2000" b="1" dirty="0">
                <a:latin typeface="Alexandria"/>
              </a:rPr>
              <a:t>Founder's Vision:</a:t>
            </a:r>
            <a:r>
              <a:rPr lang="en-US" sz="2000" dirty="0">
                <a:latin typeface="Alexandria"/>
              </a:rPr>
              <a:t> Driven by the company's founder, Michael Saylor, boot camp is designed to expose and commit each employee to the core values and beliefs of </a:t>
            </a:r>
            <a:r>
              <a:rPr lang="en-US" sz="2000" dirty="0" err="1">
                <a:latin typeface="Alexandria"/>
              </a:rPr>
              <a:t>MicroStrategy</a:t>
            </a:r>
            <a:r>
              <a:rPr lang="en-US" sz="2000" dirty="0">
                <a:latin typeface="Alexandria"/>
              </a:rPr>
              <a:t>.</a:t>
            </a:r>
          </a:p>
        </p:txBody>
      </p:sp>
      <p:sp>
        <p:nvSpPr>
          <p:cNvPr id="14" name="TextBox 13"/>
          <p:cNvSpPr txBox="1"/>
          <p:nvPr/>
        </p:nvSpPr>
        <p:spPr>
          <a:xfrm>
            <a:off x="948253" y="1099902"/>
            <a:ext cx="10185912" cy="830997"/>
          </a:xfrm>
          <a:prstGeom prst="rect">
            <a:avLst/>
          </a:prstGeom>
          <a:noFill/>
        </p:spPr>
        <p:txBody>
          <a:bodyPr wrap="square" rtlCol="0">
            <a:spAutoFit/>
          </a:bodyPr>
          <a:lstStyle/>
          <a:p>
            <a:pPr algn="ctr"/>
            <a:r>
              <a:rPr lang="en-US" sz="2400" b="1" dirty="0" err="1">
                <a:latin typeface="Alexandria"/>
              </a:rPr>
              <a:t>MicroStrategy</a:t>
            </a:r>
            <a:r>
              <a:rPr lang="en-US" sz="2400" b="1" dirty="0">
                <a:latin typeface="Alexandria"/>
              </a:rPr>
              <a:t> Boot Camp Orientation Program</a:t>
            </a:r>
            <a:endParaRPr lang="en-US" sz="2400" dirty="0">
              <a:latin typeface="Alexandria"/>
            </a:endParaRPr>
          </a:p>
          <a:p>
            <a:pPr algn="ctr"/>
            <a:endParaRPr lang="en-US" sz="2400" b="1" dirty="0">
              <a:latin typeface="Alexandria"/>
              <a:cs typeface="Alexandria" charset="0"/>
            </a:endParaRPr>
          </a:p>
        </p:txBody>
      </p:sp>
    </p:spTree>
    <p:extLst>
      <p:ext uri="{BB962C8B-B14F-4D97-AF65-F5344CB8AC3E}">
        <p14:creationId xmlns:p14="http://schemas.microsoft.com/office/powerpoint/2010/main" val="23346566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747548" y="1747042"/>
            <a:ext cx="10083871" cy="4247317"/>
          </a:xfrm>
          <a:prstGeom prst="rect">
            <a:avLst/>
          </a:prstGeom>
          <a:noFill/>
        </p:spPr>
        <p:txBody>
          <a:bodyPr wrap="square" rtlCol="0">
            <a:spAutoFit/>
          </a:bodyPr>
          <a:lstStyle/>
          <a:p>
            <a:pPr marL="342900" lvl="0" indent="-342900">
              <a:lnSpc>
                <a:spcPct val="150000"/>
              </a:lnSpc>
              <a:buFont typeface="Wingdings" panose="05000000000000000000" pitchFamily="2" charset="2"/>
              <a:buChar char="q"/>
            </a:pPr>
            <a:r>
              <a:rPr lang="en-US" sz="2000" b="1" dirty="0">
                <a:latin typeface="Alexandria"/>
              </a:rPr>
              <a:t>Tailored Programs:</a:t>
            </a:r>
            <a:r>
              <a:rPr lang="en-US" sz="2000" dirty="0">
                <a:latin typeface="Alexandria"/>
              </a:rPr>
              <a:t> Three variations exist – a general three-day boot camp, a two-week sales boot camp, and a five-week technical boot camp – each catering to different employee groups and focusing on relevant skills.</a:t>
            </a:r>
          </a:p>
          <a:p>
            <a:pPr marL="342900" lvl="0" indent="-342900">
              <a:lnSpc>
                <a:spcPct val="150000"/>
              </a:lnSpc>
              <a:buFont typeface="Wingdings" panose="05000000000000000000" pitchFamily="2" charset="2"/>
              <a:buChar char="q"/>
            </a:pPr>
            <a:r>
              <a:rPr lang="en-US" sz="2000" b="1" dirty="0">
                <a:latin typeface="Alexandria"/>
              </a:rPr>
              <a:t>Testing and Reinforcement:</a:t>
            </a:r>
            <a:r>
              <a:rPr lang="en-US" sz="2000" dirty="0">
                <a:latin typeface="Alexandria"/>
              </a:rPr>
              <a:t> All boot camps utilize examinations and assessments to solidify learning, with the technical program featuring continuous testing.</a:t>
            </a:r>
          </a:p>
          <a:p>
            <a:pPr marL="342900" indent="-342900">
              <a:lnSpc>
                <a:spcPct val="150000"/>
              </a:lnSpc>
              <a:buFont typeface="Wingdings" panose="05000000000000000000" pitchFamily="2" charset="2"/>
              <a:buChar char="q"/>
            </a:pPr>
            <a:r>
              <a:rPr lang="en-US" sz="2000" b="1" dirty="0">
                <a:latin typeface="Alexandria"/>
              </a:rPr>
              <a:t>Positive Feedback:</a:t>
            </a:r>
            <a:r>
              <a:rPr lang="en-US" sz="2000" dirty="0">
                <a:latin typeface="Alexandria"/>
              </a:rPr>
              <a:t> Despite the intensity, employee feedback has been overwhelmingly positive. The only reported complaint is that the program feels too short, indicating a strong desire for deeper cultural immersion</a:t>
            </a:r>
          </a:p>
          <a:p>
            <a:pPr marL="342900" indent="-342900">
              <a:lnSpc>
                <a:spcPct val="150000"/>
              </a:lnSpc>
              <a:buFont typeface="Wingdings" panose="05000000000000000000" pitchFamily="2" charset="2"/>
              <a:buChar char="q"/>
            </a:pPr>
            <a:endParaRPr lang="en-US" sz="2000" dirty="0">
              <a:latin typeface="Alexandria"/>
            </a:endParaRPr>
          </a:p>
        </p:txBody>
      </p:sp>
      <p:sp>
        <p:nvSpPr>
          <p:cNvPr id="14" name="TextBox 13"/>
          <p:cNvSpPr txBox="1"/>
          <p:nvPr/>
        </p:nvSpPr>
        <p:spPr>
          <a:xfrm>
            <a:off x="948253" y="1099902"/>
            <a:ext cx="9883167" cy="461665"/>
          </a:xfrm>
          <a:prstGeom prst="rect">
            <a:avLst/>
          </a:prstGeom>
          <a:noFill/>
        </p:spPr>
        <p:txBody>
          <a:bodyPr wrap="square" rtlCol="0">
            <a:spAutoFit/>
          </a:bodyPr>
          <a:lstStyle/>
          <a:p>
            <a:pPr algn="ctr"/>
            <a:r>
              <a:rPr lang="en-US" sz="2400" b="1" dirty="0" err="1">
                <a:latin typeface="Alexandria"/>
              </a:rPr>
              <a:t>MicroStrategy</a:t>
            </a:r>
            <a:r>
              <a:rPr lang="en-US" sz="2400" b="1" dirty="0">
                <a:latin typeface="Alexandria"/>
              </a:rPr>
              <a:t> Boot Camp Orientation Program</a:t>
            </a:r>
            <a:endParaRPr lang="en-US" sz="2400" dirty="0">
              <a:latin typeface="Alexandria"/>
            </a:endParaRPr>
          </a:p>
        </p:txBody>
      </p:sp>
    </p:spTree>
    <p:extLst>
      <p:ext uri="{BB962C8B-B14F-4D97-AF65-F5344CB8AC3E}">
        <p14:creationId xmlns:p14="http://schemas.microsoft.com/office/powerpoint/2010/main" val="41730273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707886"/>
          </a:xfrm>
          <a:prstGeom prst="rect">
            <a:avLst/>
          </a:prstGeom>
          <a:noFill/>
        </p:spPr>
        <p:txBody>
          <a:bodyPr wrap="square" rtlCol="0">
            <a:spAutoFit/>
          </a:bodyPr>
          <a:lstStyle/>
          <a:p>
            <a:r>
              <a:rPr lang="en-US" sz="4000" dirty="0">
                <a:solidFill>
                  <a:srgbClr val="00B0F0"/>
                </a:solidFill>
                <a:latin typeface="Times New Roman" panose="02020603050405020304" pitchFamily="18" charset="0"/>
                <a:cs typeface="Times New Roman" panose="02020603050405020304" pitchFamily="18" charset="0"/>
              </a:rPr>
              <a:t>Steps in the Training Process</a:t>
            </a:r>
            <a:endParaRPr lang="en-US" sz="16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grpSp>
        <p:nvGrpSpPr>
          <p:cNvPr id="21" name="Group 6">
            <a:extLst>
              <a:ext uri="{FF2B5EF4-FFF2-40B4-BE49-F238E27FC236}">
                <a16:creationId xmlns:a16="http://schemas.microsoft.com/office/drawing/2014/main" id="{053C2A2C-8AE8-E4E9-C488-89F127A01BDD}"/>
              </a:ext>
            </a:extLst>
          </p:cNvPr>
          <p:cNvGrpSpPr>
            <a:grpSpLocks/>
          </p:cNvGrpSpPr>
          <p:nvPr/>
        </p:nvGrpSpPr>
        <p:grpSpPr bwMode="auto">
          <a:xfrm>
            <a:off x="3352800" y="3005969"/>
            <a:ext cx="966788" cy="1044575"/>
            <a:chOff x="581" y="1757"/>
            <a:chExt cx="403" cy="658"/>
          </a:xfrm>
        </p:grpSpPr>
        <p:sp>
          <p:nvSpPr>
            <p:cNvPr id="22" name="Freeform 7">
              <a:extLst>
                <a:ext uri="{FF2B5EF4-FFF2-40B4-BE49-F238E27FC236}">
                  <a16:creationId xmlns:a16="http://schemas.microsoft.com/office/drawing/2014/main" id="{3E09545D-F5A3-82DB-7732-5383CBD8D066}"/>
                </a:ext>
              </a:extLst>
            </p:cNvPr>
            <p:cNvSpPr>
              <a:spLocks/>
            </p:cNvSpPr>
            <p:nvPr/>
          </p:nvSpPr>
          <p:spPr bwMode="blackWhite">
            <a:xfrm>
              <a:off x="581" y="1757"/>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3" name="Oval 8">
              <a:extLst>
                <a:ext uri="{FF2B5EF4-FFF2-40B4-BE49-F238E27FC236}">
                  <a16:creationId xmlns:a16="http://schemas.microsoft.com/office/drawing/2014/main" id="{172145D7-6A96-1650-1ED2-2AE75BAC1942}"/>
                </a:ext>
              </a:extLst>
            </p:cNvPr>
            <p:cNvSpPr>
              <a:spLocks noChangeArrowheads="1"/>
            </p:cNvSpPr>
            <p:nvPr/>
          </p:nvSpPr>
          <p:spPr bwMode="auto">
            <a:xfrm>
              <a:off x="639" y="2243"/>
              <a:ext cx="172" cy="172"/>
            </a:xfrm>
            <a:prstGeom prst="ellipse">
              <a:avLst/>
            </a:prstGeom>
            <a:solidFill>
              <a:schemeClr val="bg1"/>
            </a:solidFill>
            <a:ln w="3175">
              <a:solidFill>
                <a:srgbClr val="006699"/>
              </a:solidFill>
              <a:round/>
              <a:headEnd/>
              <a:tailEnd/>
            </a:ln>
          </p:spPr>
          <p:txBody>
            <a:bodyPr wrap="none"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2</a:t>
              </a:r>
            </a:p>
          </p:txBody>
        </p:sp>
      </p:grpSp>
      <p:grpSp>
        <p:nvGrpSpPr>
          <p:cNvPr id="24" name="Group 9">
            <a:extLst>
              <a:ext uri="{FF2B5EF4-FFF2-40B4-BE49-F238E27FC236}">
                <a16:creationId xmlns:a16="http://schemas.microsoft.com/office/drawing/2014/main" id="{4145274E-DB81-8204-534F-9F604384BE53}"/>
              </a:ext>
            </a:extLst>
          </p:cNvPr>
          <p:cNvGrpSpPr>
            <a:grpSpLocks/>
          </p:cNvGrpSpPr>
          <p:nvPr/>
        </p:nvGrpSpPr>
        <p:grpSpPr bwMode="auto">
          <a:xfrm>
            <a:off x="3352800" y="2955169"/>
            <a:ext cx="966788" cy="1725613"/>
            <a:chOff x="581" y="2045"/>
            <a:chExt cx="403" cy="1037"/>
          </a:xfrm>
        </p:grpSpPr>
        <p:sp>
          <p:nvSpPr>
            <p:cNvPr id="26" name="Freeform 10">
              <a:extLst>
                <a:ext uri="{FF2B5EF4-FFF2-40B4-BE49-F238E27FC236}">
                  <a16:creationId xmlns:a16="http://schemas.microsoft.com/office/drawing/2014/main" id="{87BBDF8B-8442-6E84-80C7-9FCB72F0A2E5}"/>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7" name="Oval 11">
              <a:extLst>
                <a:ext uri="{FF2B5EF4-FFF2-40B4-BE49-F238E27FC236}">
                  <a16:creationId xmlns:a16="http://schemas.microsoft.com/office/drawing/2014/main" id="{60AC7135-8936-007B-F115-542C0EC8C77A}"/>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3</a:t>
              </a:r>
            </a:p>
          </p:txBody>
        </p:sp>
      </p:grpSp>
      <p:grpSp>
        <p:nvGrpSpPr>
          <p:cNvPr id="28" name="Group 12">
            <a:extLst>
              <a:ext uri="{FF2B5EF4-FFF2-40B4-BE49-F238E27FC236}">
                <a16:creationId xmlns:a16="http://schemas.microsoft.com/office/drawing/2014/main" id="{6D291E78-B8CB-0C9A-6812-58C81A2788AC}"/>
              </a:ext>
            </a:extLst>
          </p:cNvPr>
          <p:cNvGrpSpPr>
            <a:grpSpLocks/>
          </p:cNvGrpSpPr>
          <p:nvPr/>
        </p:nvGrpSpPr>
        <p:grpSpPr bwMode="auto">
          <a:xfrm>
            <a:off x="3352800" y="3598106"/>
            <a:ext cx="966788" cy="1725612"/>
            <a:chOff x="581" y="2045"/>
            <a:chExt cx="403" cy="1037"/>
          </a:xfrm>
        </p:grpSpPr>
        <p:sp>
          <p:nvSpPr>
            <p:cNvPr id="29" name="Freeform 13">
              <a:extLst>
                <a:ext uri="{FF2B5EF4-FFF2-40B4-BE49-F238E27FC236}">
                  <a16:creationId xmlns:a16="http://schemas.microsoft.com/office/drawing/2014/main" id="{06247686-4E56-852F-E0EA-F554BB212E85}"/>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30" name="Oval 14">
              <a:extLst>
                <a:ext uri="{FF2B5EF4-FFF2-40B4-BE49-F238E27FC236}">
                  <a16:creationId xmlns:a16="http://schemas.microsoft.com/office/drawing/2014/main" id="{EF643C0D-0803-961B-3A78-8BB47F108FF4}"/>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4</a:t>
              </a:r>
            </a:p>
          </p:txBody>
        </p:sp>
      </p:grpSp>
      <p:sp>
        <p:nvSpPr>
          <p:cNvPr id="31" name="AutoShape 18" descr="bluefill01">
            <a:extLst>
              <a:ext uri="{FF2B5EF4-FFF2-40B4-BE49-F238E27FC236}">
                <a16:creationId xmlns:a16="http://schemas.microsoft.com/office/drawing/2014/main" id="{8A2C834B-5132-9BE2-B797-7827E8A712B1}"/>
              </a:ext>
            </a:extLst>
          </p:cNvPr>
          <p:cNvSpPr>
            <a:spLocks noChangeArrowheads="1"/>
          </p:cNvSpPr>
          <p:nvPr/>
        </p:nvSpPr>
        <p:spPr bwMode="auto">
          <a:xfrm>
            <a:off x="2940050" y="2118993"/>
            <a:ext cx="4344988" cy="498475"/>
          </a:xfrm>
          <a:prstGeom prst="roundRect">
            <a:avLst>
              <a:gd name="adj" fmla="val 16667"/>
            </a:avLst>
          </a:prstGeom>
          <a:blipFill dpi="0" rotWithShape="1">
            <a:blip r:embed="rId3"/>
            <a:srcRect/>
            <a:stretch>
              <a:fillRect/>
            </a:stretch>
          </a:blipFill>
          <a:ln w="57150" algn="ctr">
            <a:solidFill>
              <a:srgbClr val="7DC1FF"/>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The Four-Step Training Process</a:t>
            </a:r>
          </a:p>
        </p:txBody>
      </p:sp>
      <p:sp>
        <p:nvSpPr>
          <p:cNvPr id="32" name="Rectangle 19">
            <a:extLst>
              <a:ext uri="{FF2B5EF4-FFF2-40B4-BE49-F238E27FC236}">
                <a16:creationId xmlns:a16="http://schemas.microsoft.com/office/drawing/2014/main" id="{0D9968AD-2F2E-6FAE-8275-2BDC3662523F}"/>
              </a:ext>
            </a:extLst>
          </p:cNvPr>
          <p:cNvSpPr>
            <a:spLocks noChangeArrowheads="1"/>
          </p:cNvSpPr>
          <p:nvPr/>
        </p:nvSpPr>
        <p:spPr bwMode="blackWhite">
          <a:xfrm>
            <a:off x="4337050" y="3685419"/>
            <a:ext cx="3697288"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400"/>
              <a:t>Instructional design</a:t>
            </a:r>
          </a:p>
        </p:txBody>
      </p:sp>
      <p:sp>
        <p:nvSpPr>
          <p:cNvPr id="33" name="Rectangle 20">
            <a:extLst>
              <a:ext uri="{FF2B5EF4-FFF2-40B4-BE49-F238E27FC236}">
                <a16:creationId xmlns:a16="http://schemas.microsoft.com/office/drawing/2014/main" id="{2528C370-7701-93D3-1C3D-16EC64897BD5}"/>
              </a:ext>
            </a:extLst>
          </p:cNvPr>
          <p:cNvSpPr>
            <a:spLocks noChangeArrowheads="1"/>
          </p:cNvSpPr>
          <p:nvPr/>
        </p:nvSpPr>
        <p:spPr bwMode="blackWhite">
          <a:xfrm>
            <a:off x="4337050" y="3037719"/>
            <a:ext cx="3697288"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400"/>
              <a:t>Needs analysis</a:t>
            </a:r>
          </a:p>
        </p:txBody>
      </p:sp>
      <p:sp>
        <p:nvSpPr>
          <p:cNvPr id="34" name="Rectangle 21">
            <a:extLst>
              <a:ext uri="{FF2B5EF4-FFF2-40B4-BE49-F238E27FC236}">
                <a16:creationId xmlns:a16="http://schemas.microsoft.com/office/drawing/2014/main" id="{A3D3C661-4F81-68E9-C37A-A6F82F6060C0}"/>
              </a:ext>
            </a:extLst>
          </p:cNvPr>
          <p:cNvSpPr>
            <a:spLocks noChangeArrowheads="1"/>
          </p:cNvSpPr>
          <p:nvPr/>
        </p:nvSpPr>
        <p:spPr bwMode="blackWhite">
          <a:xfrm>
            <a:off x="4337050" y="4326768"/>
            <a:ext cx="3697288"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400"/>
              <a:t>Program implementation</a:t>
            </a:r>
          </a:p>
        </p:txBody>
      </p:sp>
      <p:sp>
        <p:nvSpPr>
          <p:cNvPr id="35" name="Rectangle 22">
            <a:extLst>
              <a:ext uri="{FF2B5EF4-FFF2-40B4-BE49-F238E27FC236}">
                <a16:creationId xmlns:a16="http://schemas.microsoft.com/office/drawing/2014/main" id="{57E351B8-F944-88EC-9FC8-1572EF021CB5}"/>
              </a:ext>
            </a:extLst>
          </p:cNvPr>
          <p:cNvSpPr>
            <a:spLocks noChangeArrowheads="1"/>
          </p:cNvSpPr>
          <p:nvPr/>
        </p:nvSpPr>
        <p:spPr bwMode="blackWhite">
          <a:xfrm>
            <a:off x="4332289" y="4966532"/>
            <a:ext cx="3697287"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400"/>
              <a:t>Evaluation</a:t>
            </a:r>
          </a:p>
        </p:txBody>
      </p:sp>
      <p:grpSp>
        <p:nvGrpSpPr>
          <p:cNvPr id="36" name="Group 3">
            <a:extLst>
              <a:ext uri="{FF2B5EF4-FFF2-40B4-BE49-F238E27FC236}">
                <a16:creationId xmlns:a16="http://schemas.microsoft.com/office/drawing/2014/main" id="{515334F9-9CB4-68E3-5859-196EAAE1DCCC}"/>
              </a:ext>
            </a:extLst>
          </p:cNvPr>
          <p:cNvGrpSpPr>
            <a:grpSpLocks/>
          </p:cNvGrpSpPr>
          <p:nvPr/>
        </p:nvGrpSpPr>
        <p:grpSpPr bwMode="auto">
          <a:xfrm>
            <a:off x="3352800" y="2605851"/>
            <a:ext cx="966788" cy="815597"/>
            <a:chOff x="576" y="1008"/>
            <a:chExt cx="403" cy="658"/>
          </a:xfrm>
        </p:grpSpPr>
        <p:sp>
          <p:nvSpPr>
            <p:cNvPr id="37" name="Freeform 4">
              <a:extLst>
                <a:ext uri="{FF2B5EF4-FFF2-40B4-BE49-F238E27FC236}">
                  <a16:creationId xmlns:a16="http://schemas.microsoft.com/office/drawing/2014/main" id="{FB784E19-0182-C3BC-DC8B-48697AD4279B}"/>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38" name="Oval 5">
              <a:extLst>
                <a:ext uri="{FF2B5EF4-FFF2-40B4-BE49-F238E27FC236}">
                  <a16:creationId xmlns:a16="http://schemas.microsoft.com/office/drawing/2014/main" id="{F787259D-5CB0-10C0-F65B-FF21A335727E}"/>
                </a:ext>
              </a:extLst>
            </p:cNvPr>
            <p:cNvSpPr>
              <a:spLocks noChangeArrowheads="1"/>
            </p:cNvSpPr>
            <p:nvPr/>
          </p:nvSpPr>
          <p:spPr bwMode="auto">
            <a:xfrm>
              <a:off x="634" y="1494"/>
              <a:ext cx="172" cy="172"/>
            </a:xfrm>
            <a:prstGeom prst="ellipse">
              <a:avLst/>
            </a:prstGeom>
            <a:solidFill>
              <a:schemeClr val="bg1"/>
            </a:solidFill>
            <a:ln w="3175">
              <a:solidFill>
                <a:srgbClr val="006699"/>
              </a:solidFill>
              <a:round/>
              <a:headEnd/>
              <a:tailEnd/>
            </a:ln>
          </p:spPr>
          <p:txBody>
            <a:bodyPr wrap="none"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1</a:t>
              </a:r>
            </a:p>
          </p:txBody>
        </p:sp>
      </p:grpSp>
    </p:spTree>
    <p:extLst>
      <p:ext uri="{BB962C8B-B14F-4D97-AF65-F5344CB8AC3E}">
        <p14:creationId xmlns:p14="http://schemas.microsoft.com/office/powerpoint/2010/main" val="18936737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500"/>
                                        <p:tgtEl>
                                          <p:spTgt spid="31"/>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left)">
                                      <p:cBhvr>
                                        <p:cTn id="11" dur="500"/>
                                        <p:tgtEl>
                                          <p:spTgt spid="33"/>
                                        </p:tgtEl>
                                      </p:cBhvr>
                                    </p:animEffect>
                                  </p:childTnLst>
                                </p:cTn>
                              </p:par>
                            </p:childTnLst>
                          </p:cTn>
                        </p:par>
                      </p:childTnLst>
                    </p:cTn>
                  </p:par>
                  <p:par>
                    <p:cTn id="12" fill="hold">
                      <p:stCondLst>
                        <p:cond delay="indefinite"/>
                      </p:stCondLst>
                      <p:childTnLst>
                        <p:par>
                          <p:cTn id="13" fill="hold">
                            <p:stCondLst>
                              <p:cond delay="0"/>
                            </p:stCondLst>
                            <p:childTnLst>
                              <p:par>
                                <p:cTn id="14" presetID="18" presetClass="entr" presetSubtype="6" fill="hold" nodeType="click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strips(downRight)">
                                      <p:cBhvr>
                                        <p:cTn id="16" dur="1000"/>
                                        <p:tgtEl>
                                          <p:spTgt spid="21"/>
                                        </p:tgtEl>
                                      </p:cBhvr>
                                    </p:animEffect>
                                  </p:childTnLst>
                                </p:cTn>
                              </p:par>
                            </p:childTnLst>
                          </p:cTn>
                        </p:par>
                        <p:par>
                          <p:cTn id="17" fill="hold">
                            <p:stCondLst>
                              <p:cond delay="1000"/>
                            </p:stCondLst>
                            <p:childTnLst>
                              <p:par>
                                <p:cTn id="18" presetID="22" presetClass="entr" presetSubtype="8" fill="hold" nodeType="afterEffect">
                                  <p:stCondLst>
                                    <p:cond delay="0"/>
                                  </p:stCondLst>
                                  <p:childTnLst>
                                    <p:set>
                                      <p:cBhvr>
                                        <p:cTn id="19" dur="1" fill="hold">
                                          <p:stCondLst>
                                            <p:cond delay="0"/>
                                          </p:stCondLst>
                                        </p:cTn>
                                        <p:tgtEl>
                                          <p:spTgt spid="32"/>
                                        </p:tgtEl>
                                        <p:attrNameLst>
                                          <p:attrName>style.visibility</p:attrName>
                                        </p:attrNameLst>
                                      </p:cBhvr>
                                      <p:to>
                                        <p:strVal val="visible"/>
                                      </p:to>
                                    </p:set>
                                    <p:animEffect transition="in" filter="wipe(left)">
                                      <p:cBhvr>
                                        <p:cTn id="20" dur="1000"/>
                                        <p:tgtEl>
                                          <p:spTgt spid="32"/>
                                        </p:tgtEl>
                                      </p:cBhvr>
                                    </p:animEffect>
                                  </p:childTnLst>
                                </p:cTn>
                              </p:par>
                            </p:childTnLst>
                          </p:cTn>
                        </p:par>
                      </p:childTnLst>
                    </p:cTn>
                  </p:par>
                  <p:par>
                    <p:cTn id="21" fill="hold">
                      <p:stCondLst>
                        <p:cond delay="indefinite"/>
                      </p:stCondLst>
                      <p:childTnLst>
                        <p:par>
                          <p:cTn id="22" fill="hold">
                            <p:stCondLst>
                              <p:cond delay="0"/>
                            </p:stCondLst>
                            <p:childTnLst>
                              <p:par>
                                <p:cTn id="23" presetID="18" presetClass="entr" presetSubtype="6" fill="hold" nodeType="click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strips(downRight)">
                                      <p:cBhvr>
                                        <p:cTn id="25" dur="1000"/>
                                        <p:tgtEl>
                                          <p:spTgt spid="24"/>
                                        </p:tgtEl>
                                      </p:cBhvr>
                                    </p:animEffect>
                                  </p:childTnLst>
                                </p:cTn>
                              </p:par>
                            </p:childTnLst>
                          </p:cTn>
                        </p:par>
                        <p:par>
                          <p:cTn id="26" fill="hold">
                            <p:stCondLst>
                              <p:cond delay="1000"/>
                            </p:stCondLst>
                            <p:childTnLst>
                              <p:par>
                                <p:cTn id="27" presetID="22" presetClass="entr" presetSubtype="8" fill="hold" nodeType="after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wipe(left)">
                                      <p:cBhvr>
                                        <p:cTn id="29" dur="1000"/>
                                        <p:tgtEl>
                                          <p:spTgt spid="34"/>
                                        </p:tgtEl>
                                      </p:cBhvr>
                                    </p:animEffect>
                                  </p:childTnLst>
                                </p:cTn>
                              </p:par>
                            </p:childTnLst>
                          </p:cTn>
                        </p:par>
                      </p:childTnLst>
                    </p:cTn>
                  </p:par>
                  <p:par>
                    <p:cTn id="30" fill="hold">
                      <p:stCondLst>
                        <p:cond delay="indefinite"/>
                      </p:stCondLst>
                      <p:childTnLst>
                        <p:par>
                          <p:cTn id="31" fill="hold">
                            <p:stCondLst>
                              <p:cond delay="0"/>
                            </p:stCondLst>
                            <p:childTnLst>
                              <p:par>
                                <p:cTn id="32" presetID="18" presetClass="entr" presetSubtype="6" fill="hold" nodeType="clickEffect">
                                  <p:stCondLst>
                                    <p:cond delay="0"/>
                                  </p:stCondLst>
                                  <p:childTnLst>
                                    <p:set>
                                      <p:cBhvr>
                                        <p:cTn id="33" dur="1" fill="hold">
                                          <p:stCondLst>
                                            <p:cond delay="0"/>
                                          </p:stCondLst>
                                        </p:cTn>
                                        <p:tgtEl>
                                          <p:spTgt spid="28"/>
                                        </p:tgtEl>
                                        <p:attrNameLst>
                                          <p:attrName>style.visibility</p:attrName>
                                        </p:attrNameLst>
                                      </p:cBhvr>
                                      <p:to>
                                        <p:strVal val="visible"/>
                                      </p:to>
                                    </p:set>
                                    <p:animEffect transition="in" filter="strips(downRight)">
                                      <p:cBhvr>
                                        <p:cTn id="34" dur="1000"/>
                                        <p:tgtEl>
                                          <p:spTgt spid="28"/>
                                        </p:tgtEl>
                                      </p:cBhvr>
                                    </p:animEffect>
                                  </p:childTnLst>
                                </p:cTn>
                              </p:par>
                            </p:childTnLst>
                          </p:cTn>
                        </p:par>
                        <p:par>
                          <p:cTn id="35" fill="hold">
                            <p:stCondLst>
                              <p:cond delay="1000"/>
                            </p:stCondLst>
                            <p:childTnLst>
                              <p:par>
                                <p:cTn id="36" presetID="22" presetClass="entr" presetSubtype="8" fill="hold" nodeType="after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wipe(left)">
                                      <p:cBhvr>
                                        <p:cTn id="38" dur="1000"/>
                                        <p:tgtEl>
                                          <p:spTgt spid="35"/>
                                        </p:tgtEl>
                                      </p:cBhvr>
                                    </p:animEffect>
                                  </p:childTnLst>
                                </p:cTn>
                              </p:par>
                            </p:childTnLst>
                          </p:cTn>
                        </p:par>
                      </p:childTnLst>
                    </p:cTn>
                  </p:par>
                  <p:par>
                    <p:cTn id="39" fill="hold">
                      <p:stCondLst>
                        <p:cond delay="indefinite"/>
                      </p:stCondLst>
                      <p:childTnLst>
                        <p:par>
                          <p:cTn id="40" fill="hold">
                            <p:stCondLst>
                              <p:cond delay="0"/>
                            </p:stCondLst>
                            <p:childTnLst>
                              <p:par>
                                <p:cTn id="41" presetID="18" presetClass="entr" presetSubtype="6" fill="hold" nodeType="clickEffect">
                                  <p:stCondLst>
                                    <p:cond delay="0"/>
                                  </p:stCondLst>
                                  <p:childTnLst>
                                    <p:set>
                                      <p:cBhvr>
                                        <p:cTn id="42" dur="1" fill="hold">
                                          <p:stCondLst>
                                            <p:cond delay="0"/>
                                          </p:stCondLst>
                                        </p:cTn>
                                        <p:tgtEl>
                                          <p:spTgt spid="36"/>
                                        </p:tgtEl>
                                        <p:attrNameLst>
                                          <p:attrName>style.visibility</p:attrName>
                                        </p:attrNameLst>
                                      </p:cBhvr>
                                      <p:to>
                                        <p:strVal val="visible"/>
                                      </p:to>
                                    </p:set>
                                    <p:animEffect transition="in" filter="strips(downRight)">
                                      <p:cBhvr>
                                        <p:cTn id="43" dur="10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autoUpdateAnimBg="0"/>
      <p:bldP spid="32" grpId="0"/>
      <p:bldP spid="33" grpId="0"/>
      <p:bldP spid="34" grpId="0"/>
      <p:bldP spid="3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3785652"/>
          </a:xfrm>
          <a:prstGeom prst="rect">
            <a:avLst/>
          </a:prstGeom>
          <a:noFill/>
        </p:spPr>
        <p:txBody>
          <a:bodyPr wrap="square" rtlCol="0">
            <a:spAutoFit/>
          </a:bodyPr>
          <a:lstStyle/>
          <a:p>
            <a:r>
              <a:rPr lang="en-US" sz="2000" dirty="0">
                <a:latin typeface="Alexandria"/>
              </a:rPr>
              <a:t>Developing successful training programs requires careful planning and strategizing. This involves four main steps:</a:t>
            </a:r>
          </a:p>
          <a:p>
            <a:endParaRPr lang="en-US" sz="2000" dirty="0">
              <a:latin typeface="Alexandria"/>
            </a:endParaRPr>
          </a:p>
          <a:p>
            <a:pPr marL="342900" lvl="0" indent="-342900">
              <a:lnSpc>
                <a:spcPct val="150000"/>
              </a:lnSpc>
              <a:buFont typeface="Wingdings" panose="05000000000000000000" pitchFamily="2" charset="2"/>
              <a:buChar char="q"/>
            </a:pPr>
            <a:r>
              <a:rPr lang="en-US" sz="2000" b="1" dirty="0">
                <a:latin typeface="Alexandria"/>
              </a:rPr>
              <a:t>Needs Assessment:</a:t>
            </a:r>
            <a:r>
              <a:rPr lang="en-US" sz="2000" dirty="0">
                <a:latin typeface="Alexandria"/>
              </a:rPr>
              <a:t> Identify the need for training and analyze its fit within the organization's context.</a:t>
            </a:r>
          </a:p>
          <a:p>
            <a:pPr marL="342900" lvl="0" indent="-342900">
              <a:lnSpc>
                <a:spcPct val="150000"/>
              </a:lnSpc>
              <a:buFont typeface="Wingdings" panose="05000000000000000000" pitchFamily="2" charset="2"/>
              <a:buChar char="q"/>
            </a:pPr>
            <a:r>
              <a:rPr lang="en-US" sz="2000" b="1" dirty="0">
                <a:latin typeface="Alexandria"/>
              </a:rPr>
              <a:t>Set Objectives and Measures:</a:t>
            </a:r>
            <a:r>
              <a:rPr lang="en-US" sz="2000" dirty="0">
                <a:latin typeface="Alexandria"/>
              </a:rPr>
              <a:t> Define what the training aims to achieve and how success will be measured.</a:t>
            </a:r>
          </a:p>
          <a:p>
            <a:pPr marL="342900" lvl="0" indent="-342900">
              <a:lnSpc>
                <a:spcPct val="150000"/>
              </a:lnSpc>
              <a:buFont typeface="Wingdings" panose="05000000000000000000" pitchFamily="2" charset="2"/>
              <a:buChar char="q"/>
            </a:pPr>
            <a:r>
              <a:rPr lang="en-US" sz="2000" b="1" dirty="0">
                <a:latin typeface="Alexandria"/>
              </a:rPr>
              <a:t>Deliver the Training:</a:t>
            </a:r>
            <a:r>
              <a:rPr lang="en-US" sz="2000" dirty="0">
                <a:latin typeface="Alexandria"/>
              </a:rPr>
              <a:t> Implement the training program according to the plan.</a:t>
            </a:r>
          </a:p>
          <a:p>
            <a:pPr marL="342900" lvl="0" indent="-342900">
              <a:lnSpc>
                <a:spcPct val="150000"/>
              </a:lnSpc>
              <a:buFont typeface="Wingdings" panose="05000000000000000000" pitchFamily="2" charset="2"/>
              <a:buChar char="q"/>
            </a:pPr>
            <a:r>
              <a:rPr lang="en-US" sz="2000" b="1" dirty="0">
                <a:latin typeface="Alexandria"/>
              </a:rPr>
              <a:t>Evaluate:</a:t>
            </a:r>
            <a:r>
              <a:rPr lang="en-US" sz="2000" dirty="0">
                <a:latin typeface="Alexandria"/>
              </a:rPr>
              <a:t> Assess the effectiveness of the training program after delivery.</a:t>
            </a:r>
          </a:p>
        </p:txBody>
      </p:sp>
      <p:sp>
        <p:nvSpPr>
          <p:cNvPr id="14" name="TextBox 13"/>
          <p:cNvSpPr txBox="1"/>
          <p:nvPr/>
        </p:nvSpPr>
        <p:spPr>
          <a:xfrm>
            <a:off x="1982500" y="1120864"/>
            <a:ext cx="8082279" cy="461665"/>
          </a:xfrm>
          <a:prstGeom prst="rect">
            <a:avLst/>
          </a:prstGeom>
          <a:noFill/>
        </p:spPr>
        <p:txBody>
          <a:bodyPr wrap="square" rtlCol="0">
            <a:spAutoFit/>
          </a:bodyPr>
          <a:lstStyle/>
          <a:p>
            <a:pPr algn="ctr"/>
            <a:r>
              <a:rPr lang="en-US" sz="2400" b="1" dirty="0">
                <a:latin typeface="Alexandria"/>
              </a:rPr>
              <a:t>Planning and Strategizing Training:</a:t>
            </a:r>
            <a:endParaRPr lang="en-US" sz="2400" dirty="0">
              <a:latin typeface="Alexandria"/>
            </a:endParaRPr>
          </a:p>
        </p:txBody>
      </p:sp>
    </p:spTree>
    <p:extLst>
      <p:ext uri="{BB962C8B-B14F-4D97-AF65-F5344CB8AC3E}">
        <p14:creationId xmlns:p14="http://schemas.microsoft.com/office/powerpoint/2010/main" val="11200652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3058" name="Rectangle 2">
            <a:extLst>
              <a:ext uri="{FF2B5EF4-FFF2-40B4-BE49-F238E27FC236}">
                <a16:creationId xmlns:a16="http://schemas.microsoft.com/office/drawing/2014/main" id="{32672DF4-50C3-7772-43A3-CCCD31F58C74}"/>
              </a:ext>
            </a:extLst>
          </p:cNvPr>
          <p:cNvSpPr>
            <a:spLocks noGrp="1" noChangeArrowheads="1"/>
          </p:cNvSpPr>
          <p:nvPr>
            <p:ph type="title"/>
          </p:nvPr>
        </p:nvSpPr>
        <p:spPr>
          <a:xfrm>
            <a:off x="2452689" y="808152"/>
            <a:ext cx="7286625" cy="625475"/>
          </a:xfrm>
        </p:spPr>
        <p:txBody>
          <a:bodyPr>
            <a:noAutofit/>
          </a:bodyPr>
          <a:lstStyle/>
          <a:p>
            <a:pPr eaLnBrk="1" hangingPunct="1">
              <a:defRPr/>
            </a:pPr>
            <a:r>
              <a:rPr lang="en-US" sz="3600" dirty="0">
                <a:latin typeface="Times New Roman" panose="02020603050405020304" pitchFamily="18" charset="0"/>
                <a:cs typeface="Times New Roman" panose="02020603050405020304" pitchFamily="18" charset="0"/>
              </a:rPr>
              <a:t>Analyzing Training Needs</a:t>
            </a:r>
          </a:p>
        </p:txBody>
      </p:sp>
      <p:grpSp>
        <p:nvGrpSpPr>
          <p:cNvPr id="2" name="Group 15">
            <a:extLst>
              <a:ext uri="{FF2B5EF4-FFF2-40B4-BE49-F238E27FC236}">
                <a16:creationId xmlns:a16="http://schemas.microsoft.com/office/drawing/2014/main" id="{8991545F-2D26-8DBF-FBC9-121F3A218A8E}"/>
              </a:ext>
            </a:extLst>
          </p:cNvPr>
          <p:cNvGrpSpPr>
            <a:grpSpLocks/>
          </p:cNvGrpSpPr>
          <p:nvPr/>
        </p:nvGrpSpPr>
        <p:grpSpPr bwMode="auto">
          <a:xfrm>
            <a:off x="2628900" y="1999544"/>
            <a:ext cx="6934200" cy="3224212"/>
            <a:chOff x="696" y="1051"/>
            <a:chExt cx="4368" cy="2031"/>
          </a:xfrm>
        </p:grpSpPr>
        <p:sp>
          <p:nvSpPr>
            <p:cNvPr id="15366" name="AutoShape 10" descr="grayfill01">
              <a:extLst>
                <a:ext uri="{FF2B5EF4-FFF2-40B4-BE49-F238E27FC236}">
                  <a16:creationId xmlns:a16="http://schemas.microsoft.com/office/drawing/2014/main" id="{4E10A139-BA8B-1B3D-8394-6F3326F09EFF}"/>
                </a:ext>
              </a:extLst>
            </p:cNvPr>
            <p:cNvSpPr>
              <a:spLocks noChangeArrowheads="1"/>
            </p:cNvSpPr>
            <p:nvPr/>
          </p:nvSpPr>
          <p:spPr bwMode="auto">
            <a:xfrm>
              <a:off x="696" y="2313"/>
              <a:ext cx="1954" cy="759"/>
            </a:xfrm>
            <a:prstGeom prst="roundRect">
              <a:avLst>
                <a:gd name="adj" fmla="val 16667"/>
              </a:avLst>
            </a:prstGeom>
            <a:blipFill dpi="0" rotWithShape="1">
              <a:blip r:embed="rId3"/>
              <a:srcRect/>
              <a:stretch>
                <a:fillRect/>
              </a:stretch>
            </a:blipFill>
            <a:ln w="76200" algn="ctr">
              <a:solidFill>
                <a:srgbClr val="C0C0C0"/>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Task Analysis: </a:t>
              </a:r>
              <a:br>
                <a:rPr lang="en-US" altLang="en-US" sz="2000">
                  <a:latin typeface="Franklin Gothic Medium" panose="020B0603020102020204" pitchFamily="34" charset="0"/>
                </a:rPr>
              </a:br>
              <a:r>
                <a:rPr lang="en-US" altLang="en-US" sz="1800">
                  <a:latin typeface="Franklin Gothic Medium" panose="020B0603020102020204" pitchFamily="34" charset="0"/>
                </a:rPr>
                <a:t>Assessing new employees’ training needs</a:t>
              </a:r>
            </a:p>
          </p:txBody>
        </p:sp>
        <p:sp>
          <p:nvSpPr>
            <p:cNvPr id="15367" name="AutoShape 11" descr="greenfill02">
              <a:extLst>
                <a:ext uri="{FF2B5EF4-FFF2-40B4-BE49-F238E27FC236}">
                  <a16:creationId xmlns:a16="http://schemas.microsoft.com/office/drawing/2014/main" id="{5F962B92-3FB4-591B-E400-5F2205C88CA0}"/>
                </a:ext>
              </a:extLst>
            </p:cNvPr>
            <p:cNvSpPr>
              <a:spLocks noChangeArrowheads="1"/>
            </p:cNvSpPr>
            <p:nvPr/>
          </p:nvSpPr>
          <p:spPr bwMode="auto">
            <a:xfrm>
              <a:off x="3110" y="2323"/>
              <a:ext cx="1954" cy="759"/>
            </a:xfrm>
            <a:prstGeom prst="roundRect">
              <a:avLst>
                <a:gd name="adj" fmla="val 16667"/>
              </a:avLst>
            </a:prstGeom>
            <a:blipFill dpi="0" rotWithShape="1">
              <a:blip r:embed="rId4"/>
              <a:srcRect/>
              <a:stretch>
                <a:fillRect/>
              </a:stretch>
            </a:blipFill>
            <a:ln w="76200" algn="ctr">
              <a:solidFill>
                <a:srgbClr val="009999"/>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Performance Analysis: </a:t>
              </a:r>
              <a:r>
                <a:rPr lang="en-US" altLang="en-US" sz="1800">
                  <a:latin typeface="Franklin Gothic Medium" panose="020B0603020102020204" pitchFamily="34" charset="0"/>
                </a:rPr>
                <a:t>Assessing current employees’ training needs</a:t>
              </a:r>
            </a:p>
          </p:txBody>
        </p:sp>
        <p:cxnSp>
          <p:nvCxnSpPr>
            <p:cNvPr id="15368" name="AutoShape 12">
              <a:extLst>
                <a:ext uri="{FF2B5EF4-FFF2-40B4-BE49-F238E27FC236}">
                  <a16:creationId xmlns:a16="http://schemas.microsoft.com/office/drawing/2014/main" id="{3116F48F-AD10-5602-2386-7A2FA3FCDA24}"/>
                </a:ext>
              </a:extLst>
            </p:cNvPr>
            <p:cNvCxnSpPr>
              <a:cxnSpLocks noChangeShapeType="1"/>
              <a:stCxn id="15370" idx="0"/>
              <a:endCxn id="15366" idx="0"/>
            </p:cNvCxnSpPr>
            <p:nvPr/>
          </p:nvCxnSpPr>
          <p:spPr bwMode="auto">
            <a:xfrm flipH="1">
              <a:off x="1673" y="1051"/>
              <a:ext cx="1196" cy="1238"/>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15369" name="AutoShape 13">
              <a:extLst>
                <a:ext uri="{FF2B5EF4-FFF2-40B4-BE49-F238E27FC236}">
                  <a16:creationId xmlns:a16="http://schemas.microsoft.com/office/drawing/2014/main" id="{15BC740E-D761-2DC0-B37E-20E1661E4CC1}"/>
                </a:ext>
              </a:extLst>
            </p:cNvPr>
            <p:cNvCxnSpPr>
              <a:cxnSpLocks noChangeShapeType="1"/>
              <a:stCxn id="15370" idx="0"/>
              <a:endCxn id="15367" idx="0"/>
            </p:cNvCxnSpPr>
            <p:nvPr/>
          </p:nvCxnSpPr>
          <p:spPr bwMode="auto">
            <a:xfrm>
              <a:off x="2869" y="1051"/>
              <a:ext cx="1218" cy="1248"/>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15370" name="AutoShape 14" descr="brownfill01">
              <a:extLst>
                <a:ext uri="{FF2B5EF4-FFF2-40B4-BE49-F238E27FC236}">
                  <a16:creationId xmlns:a16="http://schemas.microsoft.com/office/drawing/2014/main" id="{10FEDFE2-C8B3-1467-29B0-294DD41D582A}"/>
                </a:ext>
              </a:extLst>
            </p:cNvPr>
            <p:cNvSpPr>
              <a:spLocks noChangeArrowheads="1"/>
            </p:cNvSpPr>
            <p:nvPr/>
          </p:nvSpPr>
          <p:spPr bwMode="auto">
            <a:xfrm>
              <a:off x="1958" y="1075"/>
              <a:ext cx="1822" cy="661"/>
            </a:xfrm>
            <a:prstGeom prst="roundRect">
              <a:avLst>
                <a:gd name="adj" fmla="val 16667"/>
              </a:avLst>
            </a:prstGeom>
            <a:blipFill dpi="0" rotWithShape="1">
              <a:blip r:embed="rId5"/>
              <a:srcRect/>
              <a:stretch>
                <a:fillRect/>
              </a:stretch>
            </a:blipFill>
            <a:ln w="76200" algn="ctr">
              <a:solidFill>
                <a:srgbClr val="EB9F39"/>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Training Needs Analysis</a:t>
              </a:r>
            </a:p>
          </p:txBody>
        </p:sp>
      </p:grpSp>
      <p:sp>
        <p:nvSpPr>
          <p:cNvPr id="3" name="Rectangle 2">
            <a:extLst>
              <a:ext uri="{FF2B5EF4-FFF2-40B4-BE49-F238E27FC236}">
                <a16:creationId xmlns:a16="http://schemas.microsoft.com/office/drawing/2014/main" id="{6E9DD2D7-A660-6921-C802-94453B6180F1}"/>
              </a:ext>
            </a:extLst>
          </p:cNvPr>
          <p:cNvSpPr/>
          <p:nvPr/>
        </p:nvSpPr>
        <p:spPr>
          <a:xfrm>
            <a:off x="942308" y="68314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3A6510C-E08B-1D5D-57DC-9C7C44BC67EA}"/>
              </a:ext>
            </a:extLst>
          </p:cNvPr>
          <p:cNvSpPr txBox="1"/>
          <p:nvPr/>
        </p:nvSpPr>
        <p:spPr>
          <a:xfrm>
            <a:off x="1153149" y="72371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8C61E725-8AC9-559A-7151-04D89490166D}"/>
              </a:ext>
            </a:extLst>
          </p:cNvPr>
          <p:cNvSpPr txBox="1"/>
          <p:nvPr/>
        </p:nvSpPr>
        <p:spPr>
          <a:xfrm>
            <a:off x="1214179" y="97953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684457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4247317"/>
          </a:xfrm>
          <a:prstGeom prst="rect">
            <a:avLst/>
          </a:prstGeom>
          <a:noFill/>
        </p:spPr>
        <p:txBody>
          <a:bodyPr wrap="square" rtlCol="0">
            <a:spAutoFit/>
          </a:bodyPr>
          <a:lstStyle/>
          <a:p>
            <a:pPr marL="342900" lvl="0" indent="-342900">
              <a:lnSpc>
                <a:spcPct val="150000"/>
              </a:lnSpc>
              <a:buFont typeface="Wingdings" panose="05000000000000000000" pitchFamily="2" charset="2"/>
              <a:buChar char="q"/>
            </a:pPr>
            <a:r>
              <a:rPr lang="en-US" sz="2000" b="1" dirty="0">
                <a:latin typeface="Alexandria"/>
              </a:rPr>
              <a:t>Organizational Level:</a:t>
            </a:r>
            <a:r>
              <a:rPr lang="en-US" sz="2000" dirty="0">
                <a:latin typeface="Alexandria"/>
              </a:rPr>
              <a:t> Analyze the training's impact on the organization's culture, strategy, and daily operations. Consider costs and benefits, including "opportunity costs" (what else could be done with the resources?).</a:t>
            </a:r>
          </a:p>
          <a:p>
            <a:pPr marL="342900" lvl="0" indent="-342900">
              <a:lnSpc>
                <a:spcPct val="150000"/>
              </a:lnSpc>
              <a:buFont typeface="Wingdings" panose="05000000000000000000" pitchFamily="2" charset="2"/>
              <a:buChar char="q"/>
            </a:pPr>
            <a:r>
              <a:rPr lang="en-US" sz="2000" b="1" dirty="0">
                <a:latin typeface="Alexandria"/>
              </a:rPr>
              <a:t>Task Level:</a:t>
            </a:r>
            <a:r>
              <a:rPr lang="en-US" sz="2000" dirty="0">
                <a:latin typeface="Alexandria"/>
              </a:rPr>
              <a:t> Identify the skills and knowledge needed for specific job duties. Explore where learning should happen (on or off the job), how to minimize mistakes, and if similar training needs exist for other jobs.</a:t>
            </a:r>
          </a:p>
          <a:p>
            <a:pPr marL="342900" indent="-342900">
              <a:lnSpc>
                <a:spcPct val="150000"/>
              </a:lnSpc>
              <a:buFont typeface="Wingdings" panose="05000000000000000000" pitchFamily="2" charset="2"/>
              <a:buChar char="q"/>
            </a:pPr>
            <a:r>
              <a:rPr lang="en-US" sz="2000" b="1" dirty="0">
                <a:latin typeface="Alexandria"/>
              </a:rPr>
              <a:t>Individual Level:</a:t>
            </a:r>
            <a:r>
              <a:rPr lang="en-US" sz="2000" dirty="0">
                <a:latin typeface="Alexandria"/>
              </a:rPr>
              <a:t> Analyze trainees' existing skills and learning styles. Consider personality, interpersonal skills, and any special needs that could affect training design and delivery.</a:t>
            </a:r>
          </a:p>
        </p:txBody>
      </p:sp>
      <p:sp>
        <p:nvSpPr>
          <p:cNvPr id="14" name="TextBox 13"/>
          <p:cNvSpPr txBox="1"/>
          <p:nvPr/>
        </p:nvSpPr>
        <p:spPr>
          <a:xfrm>
            <a:off x="1982500" y="1120864"/>
            <a:ext cx="8082279" cy="461665"/>
          </a:xfrm>
          <a:prstGeom prst="rect">
            <a:avLst/>
          </a:prstGeom>
          <a:noFill/>
        </p:spPr>
        <p:txBody>
          <a:bodyPr wrap="square" rtlCol="0">
            <a:spAutoFit/>
          </a:bodyPr>
          <a:lstStyle/>
          <a:p>
            <a:pPr algn="ctr"/>
            <a:r>
              <a:rPr lang="en-US" sz="2400" b="1" dirty="0">
                <a:latin typeface="Alexandria"/>
              </a:rPr>
              <a:t>Needs Assessment - Three Levels:</a:t>
            </a:r>
            <a:endParaRPr lang="en-US" sz="2400" dirty="0">
              <a:latin typeface="Alexandria"/>
            </a:endParaRPr>
          </a:p>
        </p:txBody>
      </p:sp>
    </p:spTree>
    <p:extLst>
      <p:ext uri="{BB962C8B-B14F-4D97-AF65-F5344CB8AC3E}">
        <p14:creationId xmlns:p14="http://schemas.microsoft.com/office/powerpoint/2010/main" val="6154669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3170099"/>
          </a:xfrm>
          <a:prstGeom prst="rect">
            <a:avLst/>
          </a:prstGeom>
          <a:noFill/>
        </p:spPr>
        <p:txBody>
          <a:bodyPr wrap="square" rtlCol="0">
            <a:spAutoFit/>
          </a:bodyPr>
          <a:lstStyle/>
          <a:p>
            <a:r>
              <a:rPr lang="en-US" sz="2000" b="1" dirty="0">
                <a:latin typeface="Alexandria"/>
              </a:rPr>
              <a:t>Setting Objectives:</a:t>
            </a:r>
          </a:p>
          <a:p>
            <a:endParaRPr lang="en-US" sz="2000" dirty="0">
              <a:latin typeface="Alexandria"/>
            </a:endParaRPr>
          </a:p>
          <a:p>
            <a:pPr marL="342900" lvl="0" indent="-342900">
              <a:buFont typeface="Wingdings" panose="05000000000000000000" pitchFamily="2" charset="2"/>
              <a:buChar char="q"/>
            </a:pPr>
            <a:r>
              <a:rPr lang="en-US" sz="2000" dirty="0">
                <a:latin typeface="Alexandria"/>
              </a:rPr>
              <a:t>Training objectives should be specific, measurable, and directly address identified training needs.</a:t>
            </a:r>
          </a:p>
          <a:p>
            <a:pPr marL="342900" lvl="0" indent="-342900">
              <a:buFont typeface="Wingdings" panose="05000000000000000000" pitchFamily="2" charset="2"/>
              <a:buChar char="q"/>
            </a:pPr>
            <a:r>
              <a:rPr lang="en-US" sz="2000" dirty="0">
                <a:latin typeface="Alexandria"/>
              </a:rPr>
              <a:t>Objectives should define desired employee behaviors and expected results from those behaviors.</a:t>
            </a:r>
          </a:p>
          <a:p>
            <a:pPr marL="342900" lvl="0" indent="-342900">
              <a:buFont typeface="Wingdings" panose="05000000000000000000" pitchFamily="2" charset="2"/>
              <a:buChar char="q"/>
            </a:pPr>
            <a:r>
              <a:rPr lang="en-US" sz="2000" dirty="0">
                <a:latin typeface="Alexandria"/>
              </a:rPr>
              <a:t>Vague objectives hinder successful evaluation and program improvement.</a:t>
            </a:r>
          </a:p>
          <a:p>
            <a:pPr marL="342900" lvl="0" indent="-342900">
              <a:buFont typeface="Wingdings" panose="05000000000000000000" pitchFamily="2" charset="2"/>
              <a:buChar char="q"/>
            </a:pPr>
            <a:r>
              <a:rPr lang="en-US" sz="2000" dirty="0">
                <a:latin typeface="Alexandria"/>
              </a:rPr>
              <a:t>Performance data from the organization's performance management system can be a valuable source for setting objectives.</a:t>
            </a:r>
          </a:p>
          <a:p>
            <a:pPr marL="342900" lvl="0" indent="-342900">
              <a:buFont typeface="Wingdings" panose="05000000000000000000" pitchFamily="2" charset="2"/>
              <a:buChar char="q"/>
            </a:pPr>
            <a:endParaRPr lang="en-US" sz="2000" dirty="0">
              <a:latin typeface="Alexandria"/>
            </a:endParaRPr>
          </a:p>
        </p:txBody>
      </p:sp>
      <p:sp>
        <p:nvSpPr>
          <p:cNvPr id="14" name="TextBox 13"/>
          <p:cNvSpPr txBox="1"/>
          <p:nvPr/>
        </p:nvSpPr>
        <p:spPr>
          <a:xfrm>
            <a:off x="1817602" y="1120864"/>
            <a:ext cx="8412076" cy="461665"/>
          </a:xfrm>
          <a:prstGeom prst="rect">
            <a:avLst/>
          </a:prstGeom>
          <a:noFill/>
        </p:spPr>
        <p:txBody>
          <a:bodyPr wrap="square" rtlCol="0">
            <a:spAutoFit/>
          </a:bodyPr>
          <a:lstStyle/>
          <a:p>
            <a:r>
              <a:rPr lang="en-US" sz="2400" b="1" dirty="0">
                <a:latin typeface="Alexandria"/>
              </a:rPr>
              <a:t>Objectives, Design, and Delivery in Training Programs</a:t>
            </a:r>
            <a:endParaRPr lang="en-US" sz="2400" dirty="0">
              <a:latin typeface="Alexandria"/>
            </a:endParaRPr>
          </a:p>
        </p:txBody>
      </p:sp>
    </p:spTree>
    <p:extLst>
      <p:ext uri="{BB962C8B-B14F-4D97-AF65-F5344CB8AC3E}">
        <p14:creationId xmlns:p14="http://schemas.microsoft.com/office/powerpoint/2010/main" val="37104645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1938992"/>
          </a:xfrm>
          <a:prstGeom prst="rect">
            <a:avLst/>
          </a:prstGeom>
          <a:noFill/>
        </p:spPr>
        <p:txBody>
          <a:bodyPr wrap="square" rtlCol="0">
            <a:spAutoFit/>
          </a:bodyPr>
          <a:lstStyle/>
          <a:p>
            <a:pPr lvl="0"/>
            <a:r>
              <a:rPr lang="en-US" sz="2000" b="1" dirty="0">
                <a:latin typeface="Alexandria"/>
              </a:rPr>
              <a:t>Interference:</a:t>
            </a:r>
            <a:r>
              <a:rPr lang="en-US" sz="2000" dirty="0">
                <a:latin typeface="Alexandria"/>
              </a:rPr>
              <a:t> Prior learning, habits, or established work practices can hinder new learning.</a:t>
            </a:r>
          </a:p>
          <a:p>
            <a:pPr lvl="1"/>
            <a:r>
              <a:rPr lang="en-US" sz="2000" dirty="0">
                <a:latin typeface="Alexandria"/>
              </a:rPr>
              <a:t>Trainers should anticipate potential interference and develop strategies to overcome it.</a:t>
            </a:r>
          </a:p>
          <a:p>
            <a:pPr lvl="1"/>
            <a:endParaRPr lang="en-US" sz="2000" dirty="0">
              <a:latin typeface="Alexandria"/>
            </a:endParaRPr>
          </a:p>
          <a:p>
            <a:pPr lvl="0"/>
            <a:r>
              <a:rPr lang="en-US" sz="2000" b="1" dirty="0">
                <a:latin typeface="Alexandria"/>
              </a:rPr>
              <a:t>Transfer:</a:t>
            </a:r>
            <a:r>
              <a:rPr lang="en-US" sz="2000" dirty="0">
                <a:latin typeface="Alexandria"/>
              </a:rPr>
              <a:t> The ability to apply new skills and knowledge on the job is crucial.</a:t>
            </a:r>
          </a:p>
          <a:p>
            <a:pPr lvl="1"/>
            <a:r>
              <a:rPr lang="en-US" sz="2000" dirty="0">
                <a:latin typeface="Alexandria"/>
              </a:rPr>
              <a:t>Training design and delivery should maximize transfer by simulating real-world work conditions whenever possible.</a:t>
            </a:r>
          </a:p>
        </p:txBody>
      </p:sp>
      <p:sp>
        <p:nvSpPr>
          <p:cNvPr id="14" name="TextBox 13"/>
          <p:cNvSpPr txBox="1"/>
          <p:nvPr/>
        </p:nvSpPr>
        <p:spPr>
          <a:xfrm>
            <a:off x="1817602" y="1120864"/>
            <a:ext cx="8412076" cy="461665"/>
          </a:xfrm>
          <a:prstGeom prst="rect">
            <a:avLst/>
          </a:prstGeom>
          <a:noFill/>
        </p:spPr>
        <p:txBody>
          <a:bodyPr wrap="square" rtlCol="0">
            <a:spAutoFit/>
          </a:bodyPr>
          <a:lstStyle/>
          <a:p>
            <a:pPr algn="ctr"/>
            <a:r>
              <a:rPr lang="en-US" sz="2400" b="1" dirty="0">
                <a:latin typeface="Alexandria"/>
              </a:rPr>
              <a:t>Overcoming Challenges in Training Design</a:t>
            </a:r>
            <a:endParaRPr lang="en-US" sz="2400" dirty="0">
              <a:latin typeface="Alexandria"/>
            </a:endParaRPr>
          </a:p>
        </p:txBody>
      </p:sp>
    </p:spTree>
    <p:extLst>
      <p:ext uri="{BB962C8B-B14F-4D97-AF65-F5344CB8AC3E}">
        <p14:creationId xmlns:p14="http://schemas.microsoft.com/office/powerpoint/2010/main" val="16420748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2862322"/>
          </a:xfrm>
          <a:prstGeom prst="rect">
            <a:avLst/>
          </a:prstGeom>
          <a:noFill/>
        </p:spPr>
        <p:txBody>
          <a:bodyPr wrap="square" rtlCol="0">
            <a:spAutoFit/>
          </a:bodyPr>
          <a:lstStyle/>
          <a:p>
            <a:pPr lvl="0"/>
            <a:endParaRPr lang="en-US" sz="2000" b="1" dirty="0" smtClean="0">
              <a:latin typeface="Alexandria"/>
            </a:endParaRPr>
          </a:p>
          <a:p>
            <a:pPr lvl="0"/>
            <a:r>
              <a:rPr lang="en-US" sz="2000" b="1" dirty="0" smtClean="0">
                <a:latin typeface="Alexandria"/>
              </a:rPr>
              <a:t>Supportive </a:t>
            </a:r>
            <a:r>
              <a:rPr lang="en-US" sz="2000" b="1" dirty="0">
                <a:latin typeface="Alexandria"/>
              </a:rPr>
              <a:t>organizational environment: </a:t>
            </a:r>
            <a:r>
              <a:rPr lang="en-US" sz="2000" dirty="0">
                <a:latin typeface="Alexandria"/>
              </a:rPr>
              <a:t>CEO and senior leader participation signals the importance of training.</a:t>
            </a:r>
          </a:p>
          <a:p>
            <a:pPr lvl="0"/>
            <a:endParaRPr lang="en-US" sz="2000" dirty="0">
              <a:latin typeface="Alexandria"/>
            </a:endParaRPr>
          </a:p>
          <a:p>
            <a:pPr lvl="0"/>
            <a:r>
              <a:rPr lang="en-US" sz="2000" b="1" dirty="0">
                <a:latin typeface="Alexandria"/>
              </a:rPr>
              <a:t>Simulating real-world work conditions:</a:t>
            </a:r>
          </a:p>
          <a:p>
            <a:pPr lvl="1"/>
            <a:r>
              <a:rPr lang="en-US" sz="2000" dirty="0">
                <a:latin typeface="Alexandria"/>
              </a:rPr>
              <a:t>On-the-job training (when feasible) allows immediate application of skills.</a:t>
            </a:r>
          </a:p>
          <a:p>
            <a:pPr lvl="1"/>
            <a:r>
              <a:rPr lang="en-US" sz="2000" dirty="0">
                <a:latin typeface="Alexandria"/>
              </a:rPr>
              <a:t>Off-the-job training with simulations (case studies, role plays) can replicate work settings.</a:t>
            </a:r>
          </a:p>
          <a:p>
            <a:pPr lvl="1"/>
            <a:endParaRPr lang="en-US" sz="2000" dirty="0">
              <a:latin typeface="Alexandria"/>
            </a:endParaRPr>
          </a:p>
        </p:txBody>
      </p:sp>
      <p:sp>
        <p:nvSpPr>
          <p:cNvPr id="14" name="TextBox 13"/>
          <p:cNvSpPr txBox="1"/>
          <p:nvPr/>
        </p:nvSpPr>
        <p:spPr>
          <a:xfrm>
            <a:off x="1817602" y="1120864"/>
            <a:ext cx="8412076" cy="461665"/>
          </a:xfrm>
          <a:prstGeom prst="rect">
            <a:avLst/>
          </a:prstGeom>
          <a:noFill/>
        </p:spPr>
        <p:txBody>
          <a:bodyPr wrap="square" rtlCol="0">
            <a:spAutoFit/>
          </a:bodyPr>
          <a:lstStyle/>
          <a:p>
            <a:pPr algn="ctr"/>
            <a:r>
              <a:rPr lang="en-US" sz="2400" b="1" dirty="0">
                <a:latin typeface="Alexandria"/>
              </a:rPr>
              <a:t>Enhancing Transfer Through Delivery</a:t>
            </a:r>
            <a:endParaRPr lang="en-US" sz="2400" dirty="0">
              <a:latin typeface="Alexandria"/>
            </a:endParaRPr>
          </a:p>
        </p:txBody>
      </p:sp>
    </p:spTree>
    <p:extLst>
      <p:ext uri="{BB962C8B-B14F-4D97-AF65-F5344CB8AC3E}">
        <p14:creationId xmlns:p14="http://schemas.microsoft.com/office/powerpoint/2010/main" val="40180548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685495"/>
            <a:ext cx="10565630" cy="4708981"/>
          </a:xfrm>
          <a:prstGeom prst="rect">
            <a:avLst/>
          </a:prstGeom>
          <a:noFill/>
        </p:spPr>
        <p:txBody>
          <a:bodyPr wrap="square" rtlCol="0">
            <a:spAutoFit/>
          </a:bodyPr>
          <a:lstStyle/>
          <a:p>
            <a:pPr lvl="0"/>
            <a:r>
              <a:rPr lang="en-US" sz="2000" dirty="0">
                <a:latin typeface="Alexandria"/>
              </a:rPr>
              <a:t>Training evaluation is essential to assess the program's effectiveness and determine if it should continue, be modified, or be eliminated.</a:t>
            </a:r>
          </a:p>
          <a:p>
            <a:pPr lvl="0"/>
            <a:endParaRPr lang="en-US" sz="2000" dirty="0">
              <a:latin typeface="Alexandria"/>
            </a:endParaRPr>
          </a:p>
          <a:p>
            <a:r>
              <a:rPr lang="en-US" sz="2000" b="1" dirty="0">
                <a:solidFill>
                  <a:srgbClr val="C00000"/>
                </a:solidFill>
                <a:latin typeface="Alexandria"/>
              </a:rPr>
              <a:t>Four Levels of Training Evaluation (Hierarchy):</a:t>
            </a:r>
            <a:endParaRPr lang="en-US" sz="2000" dirty="0">
              <a:solidFill>
                <a:srgbClr val="C00000"/>
              </a:solidFill>
              <a:latin typeface="Alexandria"/>
            </a:endParaRPr>
          </a:p>
          <a:p>
            <a:pPr marL="457200" lvl="0" indent="-457200">
              <a:buFont typeface="+mj-lt"/>
              <a:buAutoNum type="arabicPeriod"/>
            </a:pPr>
            <a:r>
              <a:rPr lang="en-US" sz="2000" b="1" dirty="0">
                <a:latin typeface="Alexandria"/>
              </a:rPr>
              <a:t>Reaction:</a:t>
            </a:r>
            <a:r>
              <a:rPr lang="en-US" sz="2000" dirty="0">
                <a:latin typeface="Alexandria"/>
              </a:rPr>
              <a:t> Measures trainee satisfaction with the training (trainer, content, facilities) - usually through questionnaires.</a:t>
            </a:r>
          </a:p>
          <a:p>
            <a:pPr marL="914400" lvl="1" indent="-457200">
              <a:buFont typeface="Arial" panose="020B0604020202020204" pitchFamily="34" charset="0"/>
              <a:buChar char="•"/>
            </a:pPr>
            <a:r>
              <a:rPr lang="en-US" sz="2000" dirty="0">
                <a:latin typeface="Alexandria"/>
              </a:rPr>
              <a:t>Low satisfaction might indicate lack of value or interest.</a:t>
            </a:r>
          </a:p>
          <a:p>
            <a:pPr marL="914400" lvl="1" indent="-457200">
              <a:buFont typeface="Arial" panose="020B0604020202020204" pitchFamily="34" charset="0"/>
              <a:buChar char="•"/>
            </a:pPr>
            <a:r>
              <a:rPr lang="en-US" sz="2000" dirty="0">
                <a:latin typeface="Alexandria"/>
              </a:rPr>
              <a:t>High satisfaction doesn't guarantee effectiveness</a:t>
            </a:r>
            <a:r>
              <a:rPr lang="en-US" sz="2000" dirty="0" smtClean="0">
                <a:latin typeface="Alexandria"/>
              </a:rPr>
              <a:t>.</a:t>
            </a:r>
          </a:p>
          <a:p>
            <a:pPr marL="914400" lvl="1" indent="-457200">
              <a:buFont typeface="Arial" panose="020B0604020202020204" pitchFamily="34" charset="0"/>
              <a:buChar char="•"/>
            </a:pPr>
            <a:endParaRPr lang="en-US" sz="2000" dirty="0">
              <a:latin typeface="Alexandria"/>
            </a:endParaRPr>
          </a:p>
          <a:p>
            <a:pPr marL="457200" lvl="0" indent="-457200">
              <a:buFont typeface="+mj-lt"/>
              <a:buAutoNum type="arabicPeriod"/>
            </a:pPr>
            <a:r>
              <a:rPr lang="en-US" sz="2000" b="1" dirty="0">
                <a:latin typeface="Alexandria"/>
              </a:rPr>
              <a:t>Learning:</a:t>
            </a:r>
            <a:r>
              <a:rPr lang="en-US" sz="2000" dirty="0">
                <a:latin typeface="Alexandria"/>
              </a:rPr>
              <a:t> Measures knowledge or skill acquisition through tests, demonstrations, or simulations.</a:t>
            </a:r>
          </a:p>
          <a:p>
            <a:pPr marL="914400" lvl="1" indent="-457200">
              <a:buFont typeface="Arial" panose="020B0604020202020204" pitchFamily="34" charset="0"/>
              <a:buChar char="•"/>
            </a:pPr>
            <a:r>
              <a:rPr lang="en-US" sz="2000" dirty="0">
                <a:latin typeface="Alexandria"/>
              </a:rPr>
              <a:t>No learning suggests the training was ineffective.</a:t>
            </a:r>
          </a:p>
          <a:p>
            <a:pPr marL="914400" lvl="1" indent="-457200">
              <a:buFont typeface="Arial" panose="020B0604020202020204" pitchFamily="34" charset="0"/>
              <a:buChar char="•"/>
            </a:pPr>
            <a:r>
              <a:rPr lang="en-US" sz="2000" dirty="0">
                <a:latin typeface="Alexandria"/>
              </a:rPr>
              <a:t>Learning is a prerequisite for behavior change.</a:t>
            </a:r>
          </a:p>
          <a:p>
            <a:pPr marL="285750" lvl="0" indent="-285750">
              <a:buFont typeface="Wingdings" panose="05000000000000000000" pitchFamily="2" charset="2"/>
              <a:buChar char="q"/>
            </a:pPr>
            <a:endParaRPr lang="en-US" sz="2000" dirty="0">
              <a:latin typeface="Alexandria"/>
            </a:endParaRPr>
          </a:p>
          <a:p>
            <a:pPr marL="285750" indent="-285750">
              <a:buFont typeface="Wingdings" panose="05000000000000000000" pitchFamily="2" charset="2"/>
              <a:buChar char="q"/>
            </a:pPr>
            <a:endParaRPr lang="en-US" sz="2000" dirty="0">
              <a:latin typeface="Alexandria"/>
            </a:endParaRPr>
          </a:p>
        </p:txBody>
      </p:sp>
      <p:sp>
        <p:nvSpPr>
          <p:cNvPr id="14" name="TextBox 13"/>
          <p:cNvSpPr txBox="1"/>
          <p:nvPr/>
        </p:nvSpPr>
        <p:spPr>
          <a:xfrm>
            <a:off x="1817602" y="1120864"/>
            <a:ext cx="8412076" cy="461665"/>
          </a:xfrm>
          <a:prstGeom prst="rect">
            <a:avLst/>
          </a:prstGeom>
          <a:noFill/>
        </p:spPr>
        <p:txBody>
          <a:bodyPr wrap="square" rtlCol="0">
            <a:spAutoFit/>
          </a:bodyPr>
          <a:lstStyle/>
          <a:p>
            <a:pPr algn="ctr"/>
            <a:r>
              <a:rPr lang="en-US" sz="2400" b="1" dirty="0">
                <a:latin typeface="Alexandria"/>
              </a:rPr>
              <a:t>Training Evaluation</a:t>
            </a:r>
            <a:endParaRPr lang="en-US" sz="2400" dirty="0">
              <a:latin typeface="Alexandria"/>
            </a:endParaRPr>
          </a:p>
        </p:txBody>
      </p:sp>
    </p:spTree>
    <p:extLst>
      <p:ext uri="{BB962C8B-B14F-4D97-AF65-F5344CB8AC3E}">
        <p14:creationId xmlns:p14="http://schemas.microsoft.com/office/powerpoint/2010/main" val="33621304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685495"/>
            <a:ext cx="10565630" cy="3477875"/>
          </a:xfrm>
          <a:prstGeom prst="rect">
            <a:avLst/>
          </a:prstGeom>
          <a:noFill/>
        </p:spPr>
        <p:txBody>
          <a:bodyPr wrap="square" rtlCol="0">
            <a:spAutoFit/>
          </a:bodyPr>
          <a:lstStyle/>
          <a:p>
            <a:r>
              <a:rPr lang="en-US" sz="2000" b="1" dirty="0">
                <a:solidFill>
                  <a:srgbClr val="C00000"/>
                </a:solidFill>
                <a:latin typeface="Alexandria"/>
              </a:rPr>
              <a:t>Four Levels of Training Evaluation (Hierarchy):</a:t>
            </a:r>
          </a:p>
          <a:p>
            <a:endParaRPr lang="en-US" sz="2000" dirty="0">
              <a:solidFill>
                <a:srgbClr val="C00000"/>
              </a:solidFill>
              <a:latin typeface="Alexandria"/>
            </a:endParaRPr>
          </a:p>
          <a:p>
            <a:pPr lvl="0"/>
            <a:r>
              <a:rPr lang="en-US" sz="2000" b="1" dirty="0">
                <a:latin typeface="Alexandria"/>
              </a:rPr>
              <a:t>3. Behavior:</a:t>
            </a:r>
            <a:r>
              <a:rPr lang="en-US" sz="2000" dirty="0">
                <a:latin typeface="Alexandria"/>
              </a:rPr>
              <a:t> Measures on-the-job application of new skills or knowledge.</a:t>
            </a:r>
          </a:p>
          <a:p>
            <a:pPr marL="800100" lvl="1" indent="-342900">
              <a:buFont typeface="Arial" panose="020B0604020202020204" pitchFamily="34" charset="0"/>
              <a:buChar char="•"/>
            </a:pPr>
            <a:r>
              <a:rPr lang="en-US" sz="2000" dirty="0">
                <a:latin typeface="Alexandria"/>
              </a:rPr>
              <a:t>Behavior change indicates successful transfer of training.</a:t>
            </a:r>
          </a:p>
          <a:p>
            <a:pPr marL="800100" lvl="1" indent="-342900">
              <a:buFont typeface="Arial" panose="020B0604020202020204" pitchFamily="34" charset="0"/>
              <a:buChar char="•"/>
            </a:pPr>
            <a:r>
              <a:rPr lang="en-US" sz="2000" dirty="0">
                <a:latin typeface="Alexandria"/>
              </a:rPr>
              <a:t>Evaluated through performance appraisals by supervisors.</a:t>
            </a:r>
          </a:p>
          <a:p>
            <a:pPr marL="800100" lvl="1" indent="-342900">
              <a:buFont typeface="Arial" panose="020B0604020202020204" pitchFamily="34" charset="0"/>
              <a:buChar char="•"/>
            </a:pPr>
            <a:r>
              <a:rPr lang="en-US" sz="2000" dirty="0">
                <a:latin typeface="Alexandria"/>
              </a:rPr>
              <a:t>No change in behavior suggests no improvement in performance.</a:t>
            </a:r>
          </a:p>
          <a:p>
            <a:pPr lvl="1"/>
            <a:endParaRPr lang="en-US" sz="2000" dirty="0">
              <a:latin typeface="Alexandria"/>
            </a:endParaRPr>
          </a:p>
          <a:p>
            <a:pPr lvl="0"/>
            <a:r>
              <a:rPr lang="en-US" sz="2000" b="1" dirty="0">
                <a:latin typeface="Alexandria"/>
              </a:rPr>
              <a:t>4. Results:</a:t>
            </a:r>
            <a:r>
              <a:rPr lang="en-US" sz="2000" dirty="0">
                <a:latin typeface="Alexandria"/>
              </a:rPr>
              <a:t> Measures the overall impact of training on organizational outcomes (productivity, efficiency, customer service, etc.).</a:t>
            </a:r>
          </a:p>
          <a:p>
            <a:pPr marL="631825" lvl="0" indent="-174625">
              <a:buFont typeface="Arial" panose="020B0604020202020204" pitchFamily="34" charset="0"/>
              <a:buChar char="•"/>
              <a:tabLst>
                <a:tab pos="457200" algn="l"/>
              </a:tabLst>
            </a:pPr>
            <a:r>
              <a:rPr lang="en-US" sz="2000" dirty="0">
                <a:latin typeface="Alexandria"/>
              </a:rPr>
              <a:t>Evaluated through reports, sales figures, surveys, etc.</a:t>
            </a:r>
          </a:p>
          <a:p>
            <a:pPr marL="631825" lvl="0" indent="-174625">
              <a:buFont typeface="Arial" panose="020B0604020202020204" pitchFamily="34" charset="0"/>
              <a:buChar char="•"/>
              <a:tabLst>
                <a:tab pos="457200" algn="l"/>
              </a:tabLst>
            </a:pPr>
            <a:r>
              <a:rPr lang="en-US" sz="2000" dirty="0">
                <a:latin typeface="Alexandria"/>
              </a:rPr>
              <a:t>Results may take time to appear due to ongoing training or skill development needs.</a:t>
            </a:r>
          </a:p>
        </p:txBody>
      </p:sp>
      <p:sp>
        <p:nvSpPr>
          <p:cNvPr id="14" name="TextBox 13"/>
          <p:cNvSpPr txBox="1"/>
          <p:nvPr/>
        </p:nvSpPr>
        <p:spPr>
          <a:xfrm>
            <a:off x="1817602" y="1120864"/>
            <a:ext cx="8412076" cy="461665"/>
          </a:xfrm>
          <a:prstGeom prst="rect">
            <a:avLst/>
          </a:prstGeom>
          <a:noFill/>
        </p:spPr>
        <p:txBody>
          <a:bodyPr wrap="square" rtlCol="0">
            <a:spAutoFit/>
          </a:bodyPr>
          <a:lstStyle/>
          <a:p>
            <a:pPr algn="ctr"/>
            <a:r>
              <a:rPr lang="en-US" sz="2400" b="1" dirty="0">
                <a:latin typeface="Alexandria"/>
              </a:rPr>
              <a:t>Training Evaluation</a:t>
            </a:r>
            <a:endParaRPr lang="en-US" sz="2400" dirty="0">
              <a:latin typeface="Alexandria"/>
            </a:endParaRPr>
          </a:p>
        </p:txBody>
      </p:sp>
    </p:spTree>
    <p:extLst>
      <p:ext uri="{BB962C8B-B14F-4D97-AF65-F5344CB8AC3E}">
        <p14:creationId xmlns:p14="http://schemas.microsoft.com/office/powerpoint/2010/main" val="2744750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Picture 27" descr="C:\Users\AA\Desktop\Capture 2.JPG"/>
          <p:cNvPicPr/>
          <p:nvPr/>
        </p:nvPicPr>
        <p:blipFill>
          <a:blip r:embed="rId2">
            <a:extLst>
              <a:ext uri="{28A0092B-C50C-407E-A947-70E740481C1C}">
                <a14:useLocalDpi xmlns:a14="http://schemas.microsoft.com/office/drawing/2010/main" val="0"/>
              </a:ext>
            </a:extLst>
          </a:blip>
          <a:srcRect/>
          <a:stretch>
            <a:fillRect/>
          </a:stretch>
        </p:blipFill>
        <p:spPr bwMode="auto">
          <a:xfrm>
            <a:off x="2061274" y="945197"/>
            <a:ext cx="8818535" cy="5441860"/>
          </a:xfrm>
          <a:prstGeom prst="rect">
            <a:avLst/>
          </a:prstGeom>
          <a:noFill/>
          <a:ln>
            <a:noFill/>
          </a:ln>
        </p:spPr>
      </p:pic>
      <p:sp>
        <p:nvSpPr>
          <p:cNvPr id="2" name="TextBox 1">
            <a:extLst>
              <a:ext uri="{FF2B5EF4-FFF2-40B4-BE49-F238E27FC236}">
                <a16:creationId xmlns:a16="http://schemas.microsoft.com/office/drawing/2014/main" id="{AA22FE17-55A8-0BE3-DAE9-CCA4610B8FDE}"/>
              </a:ext>
            </a:extLst>
          </p:cNvPr>
          <p:cNvSpPr txBox="1"/>
          <p:nvPr/>
        </p:nvSpPr>
        <p:spPr>
          <a:xfrm>
            <a:off x="1505850" y="483532"/>
            <a:ext cx="8412076" cy="461665"/>
          </a:xfrm>
          <a:prstGeom prst="rect">
            <a:avLst/>
          </a:prstGeom>
          <a:noFill/>
        </p:spPr>
        <p:txBody>
          <a:bodyPr wrap="square" rtlCol="0">
            <a:spAutoFit/>
          </a:bodyPr>
          <a:lstStyle/>
          <a:p>
            <a:pPr algn="ctr"/>
            <a:r>
              <a:rPr lang="en-US" sz="2400" b="1" dirty="0">
                <a:latin typeface="Alexandria"/>
              </a:rPr>
              <a:t>Training Evaluation</a:t>
            </a:r>
            <a:endParaRPr lang="en-US" sz="2400" dirty="0">
              <a:latin typeface="Alexandria"/>
            </a:endParaRPr>
          </a:p>
        </p:txBody>
      </p:sp>
    </p:spTree>
    <p:extLst>
      <p:ext uri="{BB962C8B-B14F-4D97-AF65-F5344CB8AC3E}">
        <p14:creationId xmlns:p14="http://schemas.microsoft.com/office/powerpoint/2010/main" val="36573793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685495"/>
            <a:ext cx="10565630" cy="3170099"/>
          </a:xfrm>
          <a:prstGeom prst="rect">
            <a:avLst/>
          </a:prstGeom>
          <a:noFill/>
        </p:spPr>
        <p:txBody>
          <a:bodyPr wrap="square" rtlCol="0">
            <a:spAutoFit/>
          </a:bodyPr>
          <a:lstStyle/>
          <a:p>
            <a:pPr marL="342900" lvl="0" indent="-342900">
              <a:buFont typeface="Wingdings" panose="05000000000000000000" pitchFamily="2" charset="2"/>
              <a:buChar char="q"/>
            </a:pPr>
            <a:endParaRPr lang="en-US" sz="2000" dirty="0">
              <a:latin typeface="Alexandria"/>
            </a:endParaRPr>
          </a:p>
          <a:p>
            <a:pPr marL="342900" lvl="0" indent="-342900">
              <a:buFont typeface="Wingdings" panose="05000000000000000000" pitchFamily="2" charset="2"/>
              <a:buChar char="q"/>
            </a:pPr>
            <a:r>
              <a:rPr lang="en-US" sz="2000" dirty="0">
                <a:latin typeface="Alexandria"/>
              </a:rPr>
              <a:t>While results are often most relevant, focusing solely on short-term outcomes might lead to abandoning valuable training programs.</a:t>
            </a:r>
          </a:p>
          <a:p>
            <a:pPr marL="342900" lvl="0" indent="-342900">
              <a:buFont typeface="Wingdings" panose="05000000000000000000" pitchFamily="2" charset="2"/>
              <a:buChar char="q"/>
            </a:pPr>
            <a:r>
              <a:rPr lang="en-US" sz="2000" dirty="0">
                <a:latin typeface="Alexandria"/>
              </a:rPr>
              <a:t>Some training, like leadership development, might be better assessed by measuring learning rather than results.</a:t>
            </a:r>
          </a:p>
          <a:p>
            <a:pPr lvl="0"/>
            <a:endParaRPr lang="en-US" sz="2000" dirty="0">
              <a:latin typeface="Alexandria"/>
            </a:endParaRPr>
          </a:p>
          <a:p>
            <a:r>
              <a:rPr lang="en-US" sz="2000" b="1" dirty="0">
                <a:latin typeface="Alexandria"/>
              </a:rPr>
              <a:t>Recommendation:</a:t>
            </a:r>
            <a:endParaRPr lang="en-US" sz="2000" dirty="0">
              <a:latin typeface="Alexandria"/>
            </a:endParaRPr>
          </a:p>
          <a:p>
            <a:pPr lvl="0"/>
            <a:r>
              <a:rPr lang="en-US" sz="2000" dirty="0">
                <a:latin typeface="Alexandria"/>
              </a:rPr>
              <a:t>Consider all four levels (partially or fully) when deciding how to evaluate training, based on your organization's strategy.</a:t>
            </a:r>
          </a:p>
          <a:p>
            <a:pPr lvl="0"/>
            <a:endParaRPr lang="en-US" sz="2000" dirty="0">
              <a:latin typeface="Alexandria"/>
            </a:endParaRPr>
          </a:p>
        </p:txBody>
      </p:sp>
      <p:sp>
        <p:nvSpPr>
          <p:cNvPr id="14" name="TextBox 13"/>
          <p:cNvSpPr txBox="1"/>
          <p:nvPr/>
        </p:nvSpPr>
        <p:spPr>
          <a:xfrm>
            <a:off x="1817602" y="1120864"/>
            <a:ext cx="8412076" cy="461665"/>
          </a:xfrm>
          <a:prstGeom prst="rect">
            <a:avLst/>
          </a:prstGeom>
          <a:noFill/>
        </p:spPr>
        <p:txBody>
          <a:bodyPr wrap="square" rtlCol="0">
            <a:spAutoFit/>
          </a:bodyPr>
          <a:lstStyle/>
          <a:p>
            <a:pPr algn="ctr"/>
            <a:r>
              <a:rPr lang="en-US" sz="2400" b="1" dirty="0">
                <a:latin typeface="Alexandria"/>
              </a:rPr>
              <a:t>Choosing the Right Level</a:t>
            </a:r>
            <a:endParaRPr lang="en-US" sz="2400" dirty="0">
              <a:latin typeface="Alexandria"/>
            </a:endParaRPr>
          </a:p>
        </p:txBody>
      </p:sp>
    </p:spTree>
    <p:extLst>
      <p:ext uri="{BB962C8B-B14F-4D97-AF65-F5344CB8AC3E}">
        <p14:creationId xmlns:p14="http://schemas.microsoft.com/office/powerpoint/2010/main" val="21204423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17026"/>
            <a:ext cx="10812720" cy="4683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Training Methods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63584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764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3223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2410934"/>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027511FC-E9EF-DB3C-EF96-D9FE92FA9F0C}"/>
              </a:ext>
            </a:extLst>
          </p:cNvPr>
          <p:cNvSpPr txBox="1"/>
          <p:nvPr/>
        </p:nvSpPr>
        <p:spPr>
          <a:xfrm>
            <a:off x="942309" y="1799003"/>
            <a:ext cx="10307384" cy="4413516"/>
          </a:xfrm>
          <a:prstGeom prst="rect">
            <a:avLst/>
          </a:prstGeom>
          <a:noFill/>
        </p:spPr>
        <p:txBody>
          <a:bodyPr wrap="square">
            <a:spAutoFit/>
          </a:bodyP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lang="en-US" sz="2400" dirty="0">
                <a:latin typeface="Calibri" panose="020F0502020204030204"/>
              </a:rPr>
              <a:t>On-the-Job Training</a:t>
            </a:r>
          </a:p>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lang="en-US" sz="2400" dirty="0">
                <a:latin typeface="Calibri" panose="020F0502020204030204"/>
              </a:rPr>
              <a:t>Apprenticeship Training</a:t>
            </a:r>
          </a:p>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Informal Learning</a:t>
            </a:r>
          </a:p>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Job Instruction Training</a:t>
            </a:r>
          </a:p>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Lectures</a:t>
            </a:r>
          </a:p>
          <a:p>
            <a:pPr marL="342900" indent="-342900">
              <a:spcBef>
                <a:spcPct val="40000"/>
              </a:spcBef>
              <a:buFont typeface="Arial" panose="020B0604020202020204" pitchFamily="34" charset="0"/>
              <a:buChar char="•"/>
              <a:defRPr/>
            </a:pPr>
            <a:r>
              <a:rPr lang="en-US" sz="2400" dirty="0">
                <a:solidFill>
                  <a:schemeClr val="tx1"/>
                </a:solidFill>
                <a:latin typeface="Calibri" panose="020F0502020204030204"/>
              </a:rPr>
              <a:t>Programmed Learning</a:t>
            </a:r>
          </a:p>
          <a:p>
            <a:pPr marL="342900" indent="-342900">
              <a:spcBef>
                <a:spcPct val="40000"/>
              </a:spcBef>
              <a:buFont typeface="Arial" panose="020B0604020202020204" pitchFamily="34" charset="0"/>
              <a:buChar char="•"/>
              <a:defRPr/>
            </a:pPr>
            <a:r>
              <a:rPr lang="en-US" sz="2400" dirty="0">
                <a:solidFill>
                  <a:schemeClr val="tx1"/>
                </a:solidFill>
                <a:latin typeface="Calibri" panose="020F0502020204030204"/>
              </a:rPr>
              <a:t>Audiovisual-Based Training</a:t>
            </a:r>
          </a:p>
          <a:p>
            <a:pPr marL="342900" indent="-342900">
              <a:spcBef>
                <a:spcPct val="40000"/>
              </a:spcBef>
              <a:buFont typeface="Arial" panose="020B0604020202020204" pitchFamily="34" charset="0"/>
              <a:buChar char="•"/>
              <a:defRPr/>
            </a:pPr>
            <a:r>
              <a:rPr lang="en-US" sz="2400" dirty="0">
                <a:solidFill>
                  <a:schemeClr val="tx1"/>
                </a:solidFill>
              </a:rPr>
              <a:t>Simulated Learning</a:t>
            </a:r>
          </a:p>
          <a:p>
            <a:pPr marL="342900" indent="-342900">
              <a:spcBef>
                <a:spcPct val="40000"/>
              </a:spcBef>
              <a:buFont typeface="Arial" panose="020B0604020202020204" pitchFamily="34" charset="0"/>
              <a:buChar char="•"/>
              <a:defRPr/>
            </a:pPr>
            <a:r>
              <a:rPr lang="en-US" sz="2400" dirty="0">
                <a:solidFill>
                  <a:schemeClr val="tx1"/>
                </a:solidFill>
              </a:rPr>
              <a:t>Internet-Based Training</a:t>
            </a:r>
            <a:endParaRPr kumimoji="0" lang="en-US" sz="2400" b="0" i="0" u="none" strike="noStrike" kern="1200" cap="none" spc="0" normalizeH="0" baseline="0" noProof="0" dirty="0">
              <a:ln>
                <a:noFill/>
              </a:ln>
              <a:effectLst/>
              <a:uLnTx/>
              <a:uFillTx/>
              <a:latin typeface="Calibri" panose="020F0502020204030204"/>
              <a:ea typeface="+mn-ea"/>
              <a:cs typeface="+mn-cs"/>
            </a:endParaRPr>
          </a:p>
        </p:txBody>
      </p:sp>
      <p:sp>
        <p:nvSpPr>
          <p:cNvPr id="2" name="Rectangle 5">
            <a:extLst>
              <a:ext uri="{FF2B5EF4-FFF2-40B4-BE49-F238E27FC236}">
                <a16:creationId xmlns:a16="http://schemas.microsoft.com/office/drawing/2014/main" id="{B4A817DC-E7C1-0461-FF67-1D6A26B9B653}"/>
              </a:ext>
            </a:extLst>
          </p:cNvPr>
          <p:cNvSpPr txBox="1">
            <a:spLocks noChangeArrowheads="1"/>
          </p:cNvSpPr>
          <p:nvPr/>
        </p:nvSpPr>
        <p:spPr>
          <a:xfrm>
            <a:off x="6172200" y="1825625"/>
            <a:ext cx="5181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00B0F0"/>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0B0F0"/>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0B0F0"/>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0B0F0"/>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B0F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40000"/>
              </a:spcBef>
              <a:defRPr/>
            </a:pPr>
            <a:endParaRPr lang="en-US" sz="2400" dirty="0">
              <a:solidFill>
                <a:schemeClr val="tx1"/>
              </a:solidFill>
            </a:endParaRPr>
          </a:p>
        </p:txBody>
      </p:sp>
      <p:pic>
        <p:nvPicPr>
          <p:cNvPr id="4" name="Picture 4" descr="PE01560_">
            <a:extLst>
              <a:ext uri="{FF2B5EF4-FFF2-40B4-BE49-F238E27FC236}">
                <a16:creationId xmlns:a16="http://schemas.microsoft.com/office/drawing/2014/main" id="{44EB61C2-6679-6786-41E8-2F24DDC89F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35006" y="3704870"/>
            <a:ext cx="3137233" cy="23320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808806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nodePh="1">
                                  <p:stCondLst>
                                    <p:cond delay="0"/>
                                  </p:stCondLst>
                                  <p:endCondLst>
                                    <p:cond evt="begin" delay="0">
                                      <p:tn val="5"/>
                                    </p:cond>
                                  </p:end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left)">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bldLvl="3"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17026"/>
            <a:ext cx="10812720" cy="4683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Training Methods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63584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764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3223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2410934"/>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027511FC-E9EF-DB3C-EF96-D9FE92FA9F0C}"/>
              </a:ext>
            </a:extLst>
          </p:cNvPr>
          <p:cNvSpPr txBox="1"/>
          <p:nvPr/>
        </p:nvSpPr>
        <p:spPr>
          <a:xfrm>
            <a:off x="942309" y="1799003"/>
            <a:ext cx="10307384" cy="4287840"/>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effectLst/>
                <a:uLnTx/>
                <a:uFillTx/>
                <a:latin typeface="Calibri" panose="020F0502020204030204"/>
                <a:ea typeface="+mn-ea"/>
                <a:cs typeface="+mn-cs"/>
              </a:rPr>
              <a:t>On-the-Job Training (OJT)</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Having a person learn a job by actually doing the job.</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effectLst/>
                <a:uLnTx/>
                <a:uFillTx/>
                <a:latin typeface="Calibri" panose="020F0502020204030204"/>
                <a:ea typeface="+mn-ea"/>
                <a:cs typeface="+mn-cs"/>
              </a:rPr>
              <a:t>Types of On-the-Job Training</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Coaching/</a:t>
            </a:r>
            <a:r>
              <a:rPr kumimoji="0" lang="en-US" sz="2400" b="0" i="0" u="none" strike="noStrike" kern="1200" cap="none" spc="0" normalizeH="0" noProof="0" dirty="0">
                <a:ln>
                  <a:noFill/>
                </a:ln>
                <a:effectLst/>
                <a:uLnTx/>
                <a:uFillTx/>
                <a:latin typeface="Calibri" panose="020F0502020204030204"/>
                <a:ea typeface="+mn-ea"/>
                <a:cs typeface="+mn-cs"/>
              </a:rPr>
              <a:t> Mentoring</a:t>
            </a:r>
            <a:endParaRPr kumimoji="0" lang="en-US" sz="2400" b="0" i="0" u="none" strike="noStrike" kern="1200" cap="none" spc="0" normalizeH="0" baseline="0" noProof="0" dirty="0">
              <a:ln>
                <a:noFill/>
              </a:ln>
              <a:effectLst/>
              <a:uLnTx/>
              <a:uFillTx/>
              <a:latin typeface="Calibri" panose="020F0502020204030204"/>
              <a:ea typeface="+mn-ea"/>
              <a:cs typeface="+mn-cs"/>
            </a:endParaRP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Job rotation</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Special assignments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effectLst/>
                <a:uLnTx/>
                <a:uFillTx/>
                <a:latin typeface="Calibri" panose="020F0502020204030204"/>
                <a:ea typeface="+mn-ea"/>
                <a:cs typeface="+mn-cs"/>
              </a:rPr>
              <a:t>Advantages</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Inexpensive</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Learn by doing</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Immediate feedback</a:t>
            </a:r>
          </a:p>
        </p:txBody>
      </p:sp>
      <p:pic>
        <p:nvPicPr>
          <p:cNvPr id="7" name="Picture 4" descr="PE01561_">
            <a:extLst>
              <a:ext uri="{FF2B5EF4-FFF2-40B4-BE49-F238E27FC236}">
                <a16:creationId xmlns:a16="http://schemas.microsoft.com/office/drawing/2014/main" id="{3D816F56-D7F0-0655-3293-EA99A09E541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89535" y="3560738"/>
            <a:ext cx="3555617" cy="2359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37763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3" name="Slide Number Placeholder 4">
            <a:extLst>
              <a:ext uri="{FF2B5EF4-FFF2-40B4-BE49-F238E27FC236}">
                <a16:creationId xmlns:a16="http://schemas.microsoft.com/office/drawing/2014/main" id="{44AA47BF-3C22-70C5-5A7B-51F67FC8E127}"/>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cs typeface="Times New Roman" panose="02020603050405020304" pitchFamily="18" charset="0"/>
              </a:rPr>
              <a:t>8–</a:t>
            </a:r>
            <a:fld id="{C7E2465B-EF77-44BC-95C7-3D4F9F36BCD8}" type="slidenum">
              <a:rPr lang="en-US" altLang="en-US">
                <a:cs typeface="Times New Roman" panose="02020603050405020304" pitchFamily="18" charset="0"/>
              </a:rPr>
              <a:pPr eaLnBrk="1" hangingPunct="1"/>
              <a:t>27</a:t>
            </a:fld>
            <a:endParaRPr lang="en-US" altLang="en-US">
              <a:cs typeface="Times New Roman" panose="02020603050405020304" pitchFamily="18" charset="0"/>
            </a:endParaRPr>
          </a:p>
        </p:txBody>
      </p:sp>
      <p:sp>
        <p:nvSpPr>
          <p:cNvPr id="2749442" name="Rectangle 2">
            <a:extLst>
              <a:ext uri="{FF2B5EF4-FFF2-40B4-BE49-F238E27FC236}">
                <a16:creationId xmlns:a16="http://schemas.microsoft.com/office/drawing/2014/main" id="{E45B5735-03DA-0B00-4D86-47256300F24B}"/>
              </a:ext>
            </a:extLst>
          </p:cNvPr>
          <p:cNvSpPr>
            <a:spLocks noGrp="1" noChangeArrowheads="1"/>
          </p:cNvSpPr>
          <p:nvPr>
            <p:ph type="title"/>
          </p:nvPr>
        </p:nvSpPr>
        <p:spPr>
          <a:xfrm>
            <a:off x="1799538" y="365125"/>
            <a:ext cx="7801661" cy="1325563"/>
          </a:xfrm>
        </p:spPr>
        <p:txBody>
          <a:bodyPr>
            <a:normAutofit/>
          </a:bodyPr>
          <a:lstStyle/>
          <a:p>
            <a:pPr algn="ctr" eaLnBrk="1" hangingPunct="1">
              <a:defRPr/>
            </a:pPr>
            <a:r>
              <a:rPr lang="en-US" sz="3600" dirty="0">
                <a:latin typeface="Times New Roman" panose="02020603050405020304" pitchFamily="18" charset="0"/>
                <a:cs typeface="Times New Roman" panose="02020603050405020304" pitchFamily="18" charset="0"/>
              </a:rPr>
              <a:t>Programmed Learning</a:t>
            </a:r>
          </a:p>
        </p:txBody>
      </p:sp>
      <p:sp>
        <p:nvSpPr>
          <p:cNvPr id="2" name="Rectangle: Rounded Corners 1">
            <a:extLst>
              <a:ext uri="{FF2B5EF4-FFF2-40B4-BE49-F238E27FC236}">
                <a16:creationId xmlns:a16="http://schemas.microsoft.com/office/drawing/2014/main" id="{A1CD16F6-FDB7-9ADF-ECC4-C60F8F65656D}"/>
              </a:ext>
            </a:extLst>
          </p:cNvPr>
          <p:cNvSpPr/>
          <p:nvPr/>
        </p:nvSpPr>
        <p:spPr>
          <a:xfrm>
            <a:off x="838200" y="1540420"/>
            <a:ext cx="9601200" cy="4918842"/>
          </a:xfrm>
          <a:prstGeom prst="roundRect">
            <a:avLst/>
          </a:prstGeom>
          <a:solidFill>
            <a:schemeClr val="bg1"/>
          </a:solidFill>
          <a:ln w="28575">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AutoShape 4" descr="grayfill01">
            <a:extLst>
              <a:ext uri="{FF2B5EF4-FFF2-40B4-BE49-F238E27FC236}">
                <a16:creationId xmlns:a16="http://schemas.microsoft.com/office/drawing/2014/main" id="{12722DE7-2C8A-9469-7AF8-FD6C6EE85C40}"/>
              </a:ext>
            </a:extLst>
          </p:cNvPr>
          <p:cNvSpPr>
            <a:spLocks noChangeArrowheads="1"/>
          </p:cNvSpPr>
          <p:nvPr/>
        </p:nvSpPr>
        <p:spPr bwMode="auto">
          <a:xfrm>
            <a:off x="2526366" y="2345798"/>
            <a:ext cx="1828800" cy="1479550"/>
          </a:xfrm>
          <a:prstGeom prst="roundRect">
            <a:avLst>
              <a:gd name="adj" fmla="val 16667"/>
            </a:avLst>
          </a:prstGeom>
          <a:blipFill dpi="0" rotWithShape="1">
            <a:blip r:embed="rId3"/>
            <a:srcRect/>
            <a:stretch>
              <a:fillRect/>
            </a:stretch>
          </a:blipFill>
          <a:ln w="57150" algn="ctr">
            <a:solidFill>
              <a:srgbClr val="C0C0C0"/>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Presenting questions, facts, or problems to the learner</a:t>
            </a:r>
          </a:p>
        </p:txBody>
      </p:sp>
      <p:sp>
        <p:nvSpPr>
          <p:cNvPr id="4" name="AutoShape 5" descr="greenfill02">
            <a:extLst>
              <a:ext uri="{FF2B5EF4-FFF2-40B4-BE49-F238E27FC236}">
                <a16:creationId xmlns:a16="http://schemas.microsoft.com/office/drawing/2014/main" id="{16A3F4CB-7F2F-0264-33EF-46160961AE28}"/>
              </a:ext>
            </a:extLst>
          </p:cNvPr>
          <p:cNvSpPr>
            <a:spLocks noChangeArrowheads="1"/>
          </p:cNvSpPr>
          <p:nvPr/>
        </p:nvSpPr>
        <p:spPr bwMode="auto">
          <a:xfrm>
            <a:off x="5085416" y="2345798"/>
            <a:ext cx="1828800" cy="1479550"/>
          </a:xfrm>
          <a:prstGeom prst="roundRect">
            <a:avLst>
              <a:gd name="adj" fmla="val 16667"/>
            </a:avLst>
          </a:prstGeom>
          <a:blipFill dpi="0" rotWithShape="1">
            <a:blip r:embed="rId4"/>
            <a:srcRect/>
            <a:stretch>
              <a:fillRect/>
            </a:stretch>
          </a:blipFill>
          <a:ln w="57150" algn="ctr">
            <a:solidFill>
              <a:srgbClr val="009999"/>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Allowing the person to respond</a:t>
            </a:r>
          </a:p>
        </p:txBody>
      </p:sp>
      <p:cxnSp>
        <p:nvCxnSpPr>
          <p:cNvPr id="5" name="AutoShape 6">
            <a:extLst>
              <a:ext uri="{FF2B5EF4-FFF2-40B4-BE49-F238E27FC236}">
                <a16:creationId xmlns:a16="http://schemas.microsoft.com/office/drawing/2014/main" id="{97CE705A-FA3A-5FA0-159B-617F17F858B5}"/>
              </a:ext>
            </a:extLst>
          </p:cNvPr>
          <p:cNvCxnSpPr>
            <a:cxnSpLocks noChangeShapeType="1"/>
            <a:stCxn id="4" idx="3"/>
            <a:endCxn id="6" idx="1"/>
          </p:cNvCxnSpPr>
          <p:nvPr/>
        </p:nvCxnSpPr>
        <p:spPr bwMode="auto">
          <a:xfrm>
            <a:off x="6942792" y="3085573"/>
            <a:ext cx="676275" cy="0"/>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6" name="AutoShape 7" descr="redfill01">
            <a:extLst>
              <a:ext uri="{FF2B5EF4-FFF2-40B4-BE49-F238E27FC236}">
                <a16:creationId xmlns:a16="http://schemas.microsoft.com/office/drawing/2014/main" id="{60D589C6-7D60-CB02-1DB6-7B7AA60F1CFE}"/>
              </a:ext>
            </a:extLst>
          </p:cNvPr>
          <p:cNvSpPr>
            <a:spLocks noChangeArrowheads="1"/>
          </p:cNvSpPr>
          <p:nvPr/>
        </p:nvSpPr>
        <p:spPr bwMode="auto">
          <a:xfrm>
            <a:off x="7647641" y="2345798"/>
            <a:ext cx="1828800" cy="1479550"/>
          </a:xfrm>
          <a:prstGeom prst="roundRect">
            <a:avLst>
              <a:gd name="adj" fmla="val 16667"/>
            </a:avLst>
          </a:prstGeom>
          <a:blipFill dpi="0" rotWithShape="1">
            <a:blip r:embed="rId5"/>
            <a:srcRect/>
            <a:stretch>
              <a:fillRect/>
            </a:stretch>
          </a:blipFill>
          <a:ln w="57150" algn="ctr">
            <a:solidFill>
              <a:srgbClr val="CC6600"/>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Providing feedback on </a:t>
            </a:r>
            <a:br>
              <a:rPr lang="en-US" altLang="en-US" sz="1800" dirty="0">
                <a:latin typeface="Franklin Gothic Medium" panose="020B0603020102020204" pitchFamily="34" charset="0"/>
              </a:rPr>
            </a:br>
            <a:r>
              <a:rPr lang="en-US" altLang="en-US" sz="1800" dirty="0">
                <a:latin typeface="Franklin Gothic Medium" panose="020B0603020102020204" pitchFamily="34" charset="0"/>
              </a:rPr>
              <a:t>the accuracy </a:t>
            </a:r>
            <a:br>
              <a:rPr lang="en-US" altLang="en-US" sz="1800" dirty="0">
                <a:latin typeface="Franklin Gothic Medium" panose="020B0603020102020204" pitchFamily="34" charset="0"/>
              </a:rPr>
            </a:br>
            <a:r>
              <a:rPr lang="en-US" altLang="en-US" sz="1800" dirty="0">
                <a:latin typeface="Franklin Gothic Medium" panose="020B0603020102020204" pitchFamily="34" charset="0"/>
              </a:rPr>
              <a:t>of answers</a:t>
            </a:r>
          </a:p>
        </p:txBody>
      </p:sp>
      <p:cxnSp>
        <p:nvCxnSpPr>
          <p:cNvPr id="7" name="AutoShape 8">
            <a:extLst>
              <a:ext uri="{FF2B5EF4-FFF2-40B4-BE49-F238E27FC236}">
                <a16:creationId xmlns:a16="http://schemas.microsoft.com/office/drawing/2014/main" id="{4A11D32E-25E6-6D9B-4CAD-5A56BA21F103}"/>
              </a:ext>
            </a:extLst>
          </p:cNvPr>
          <p:cNvCxnSpPr>
            <a:cxnSpLocks noChangeShapeType="1"/>
            <a:stCxn id="3" idx="3"/>
            <a:endCxn id="4" idx="1"/>
          </p:cNvCxnSpPr>
          <p:nvPr/>
        </p:nvCxnSpPr>
        <p:spPr bwMode="auto">
          <a:xfrm>
            <a:off x="4383741" y="3085573"/>
            <a:ext cx="673100" cy="0"/>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10" name="Rectangle 3">
            <a:extLst>
              <a:ext uri="{FF2B5EF4-FFF2-40B4-BE49-F238E27FC236}">
                <a16:creationId xmlns:a16="http://schemas.microsoft.com/office/drawing/2014/main" id="{8F5F0DB1-C2F7-DAAF-427E-9D099B75B122}"/>
              </a:ext>
            </a:extLst>
          </p:cNvPr>
          <p:cNvSpPr txBox="1">
            <a:spLocks noChangeArrowheads="1"/>
          </p:cNvSpPr>
          <p:nvPr/>
        </p:nvSpPr>
        <p:spPr>
          <a:xfrm>
            <a:off x="3267075" y="4173252"/>
            <a:ext cx="4743450" cy="2003425"/>
          </a:xfrm>
          <a:prstGeom prst="rect">
            <a:avLst/>
          </a:prstGeom>
        </p:spPr>
        <p:txBody>
          <a:bodyPr vert="horz" lIns="91440" tIns="45720" rIns="91440" bIns="45720" rtlCol="0" anchorCtr="1">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00B0F0"/>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0B0F0"/>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0B0F0"/>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0B0F0"/>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B0F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dirty="0">
                <a:solidFill>
                  <a:schemeClr val="tx1"/>
                </a:solidFill>
              </a:rPr>
              <a:t>Advantages</a:t>
            </a:r>
          </a:p>
          <a:p>
            <a:pPr lvl="1">
              <a:defRPr/>
            </a:pPr>
            <a:r>
              <a:rPr lang="en-US" dirty="0">
                <a:solidFill>
                  <a:schemeClr val="tx1"/>
                </a:solidFill>
              </a:rPr>
              <a:t>Reduced training time</a:t>
            </a:r>
          </a:p>
          <a:p>
            <a:pPr lvl="1">
              <a:defRPr/>
            </a:pPr>
            <a:r>
              <a:rPr lang="en-US" dirty="0">
                <a:solidFill>
                  <a:schemeClr val="tx1"/>
                </a:solidFill>
              </a:rPr>
              <a:t>Self-paced learning</a:t>
            </a:r>
          </a:p>
          <a:p>
            <a:pPr lvl="1">
              <a:defRPr/>
            </a:pPr>
            <a:r>
              <a:rPr lang="en-US" dirty="0">
                <a:solidFill>
                  <a:schemeClr val="tx1"/>
                </a:solidFill>
              </a:rPr>
              <a:t>Immediate feedback</a:t>
            </a:r>
          </a:p>
          <a:p>
            <a:pPr lvl="1">
              <a:defRPr/>
            </a:pPr>
            <a:r>
              <a:rPr lang="en-US" dirty="0">
                <a:solidFill>
                  <a:schemeClr val="tx1"/>
                </a:solidFill>
              </a:rPr>
              <a:t>Reduced risk of error for learner</a:t>
            </a:r>
          </a:p>
        </p:txBody>
      </p:sp>
      <p:sp>
        <p:nvSpPr>
          <p:cNvPr id="11" name="Rectangle 10">
            <a:extLst>
              <a:ext uri="{FF2B5EF4-FFF2-40B4-BE49-F238E27FC236}">
                <a16:creationId xmlns:a16="http://schemas.microsoft.com/office/drawing/2014/main" id="{1D185D67-91C8-68A9-9BCA-9610CE804D26}"/>
              </a:ext>
            </a:extLst>
          </p:cNvPr>
          <p:cNvSpPr/>
          <p:nvPr/>
        </p:nvSpPr>
        <p:spPr>
          <a:xfrm>
            <a:off x="1588698" y="54124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CA51C380-A168-0401-1F4D-8B6156D30787}"/>
              </a:ext>
            </a:extLst>
          </p:cNvPr>
          <p:cNvSpPr txBox="1"/>
          <p:nvPr/>
        </p:nvSpPr>
        <p:spPr>
          <a:xfrm>
            <a:off x="1799539" y="58182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D148C7A6-06BE-5D17-9F36-843BE66AF28C}"/>
              </a:ext>
            </a:extLst>
          </p:cNvPr>
          <p:cNvSpPr txBox="1"/>
          <p:nvPr/>
        </p:nvSpPr>
        <p:spPr>
          <a:xfrm>
            <a:off x="1860569" y="83764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293825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500"/>
                                        <p:tgtEl>
                                          <p:spTgt spid="5"/>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nodeType="clickEffect">
                                  <p:stCondLst>
                                    <p:cond delay="0"/>
                                  </p:stCondLst>
                                  <p:childTnLst>
                                    <p:set>
                                      <p:cBhvr>
                                        <p:cTn id="27" dur="1" fill="hold">
                                          <p:stCondLst>
                                            <p:cond delay="0"/>
                                          </p:stCondLst>
                                        </p:cTn>
                                        <p:tgtEl>
                                          <p:spTgt spid="10">
                                            <p:txEl>
                                              <p:pRg st="0" end="0"/>
                                            </p:txEl>
                                          </p:spTgt>
                                        </p:tgtEl>
                                        <p:attrNameLst>
                                          <p:attrName>style.visibility</p:attrName>
                                        </p:attrNameLst>
                                      </p:cBhvr>
                                      <p:to>
                                        <p:strVal val="visible"/>
                                      </p:to>
                                    </p:set>
                                    <p:animEffect transition="in" filter="wipe(left)">
                                      <p:cBhvr>
                                        <p:cTn id="28" dur="500"/>
                                        <p:tgtEl>
                                          <p:spTgt spid="10">
                                            <p:txEl>
                                              <p:pRg st="0" end="0"/>
                                            </p:txEl>
                                          </p:spTgt>
                                        </p:tgtEl>
                                      </p:cBhvr>
                                    </p:animEffect>
                                  </p:childTnLst>
                                </p:cTn>
                              </p:par>
                            </p:childTnLst>
                          </p:cTn>
                        </p:par>
                        <p:par>
                          <p:cTn id="29" fill="hold">
                            <p:stCondLst>
                              <p:cond delay="500"/>
                            </p:stCondLst>
                            <p:childTnLst>
                              <p:par>
                                <p:cTn id="30" presetID="22" presetClass="entr" presetSubtype="8" fill="hold" nodeType="afterEffect">
                                  <p:stCondLst>
                                    <p:cond delay="0"/>
                                  </p:stCondLst>
                                  <p:childTnLst>
                                    <p:set>
                                      <p:cBhvr>
                                        <p:cTn id="31" dur="1" fill="hold">
                                          <p:stCondLst>
                                            <p:cond delay="0"/>
                                          </p:stCondLst>
                                        </p:cTn>
                                        <p:tgtEl>
                                          <p:spTgt spid="10">
                                            <p:txEl>
                                              <p:pRg st="1" end="1"/>
                                            </p:txEl>
                                          </p:spTgt>
                                        </p:tgtEl>
                                        <p:attrNameLst>
                                          <p:attrName>style.visibility</p:attrName>
                                        </p:attrNameLst>
                                      </p:cBhvr>
                                      <p:to>
                                        <p:strVal val="visible"/>
                                      </p:to>
                                    </p:set>
                                    <p:animEffect transition="in" filter="wipe(left)">
                                      <p:cBhvr>
                                        <p:cTn id="32" dur="500"/>
                                        <p:tgtEl>
                                          <p:spTgt spid="10">
                                            <p:txEl>
                                              <p:pRg st="1" end="1"/>
                                            </p:txEl>
                                          </p:spTgt>
                                        </p:tgtEl>
                                      </p:cBhvr>
                                    </p:animEffect>
                                  </p:childTnLst>
                                </p:cTn>
                              </p:par>
                            </p:childTnLst>
                          </p:cTn>
                        </p:par>
                        <p:par>
                          <p:cTn id="33" fill="hold">
                            <p:stCondLst>
                              <p:cond delay="1000"/>
                            </p:stCondLst>
                            <p:childTnLst>
                              <p:par>
                                <p:cTn id="34" presetID="22" presetClass="entr" presetSubtype="8" fill="hold" nodeType="afterEffect">
                                  <p:stCondLst>
                                    <p:cond delay="0"/>
                                  </p:stCondLst>
                                  <p:childTnLst>
                                    <p:set>
                                      <p:cBhvr>
                                        <p:cTn id="35" dur="1" fill="hold">
                                          <p:stCondLst>
                                            <p:cond delay="0"/>
                                          </p:stCondLst>
                                        </p:cTn>
                                        <p:tgtEl>
                                          <p:spTgt spid="10">
                                            <p:txEl>
                                              <p:pRg st="2" end="2"/>
                                            </p:txEl>
                                          </p:spTgt>
                                        </p:tgtEl>
                                        <p:attrNameLst>
                                          <p:attrName>style.visibility</p:attrName>
                                        </p:attrNameLst>
                                      </p:cBhvr>
                                      <p:to>
                                        <p:strVal val="visible"/>
                                      </p:to>
                                    </p:set>
                                    <p:animEffect transition="in" filter="wipe(left)">
                                      <p:cBhvr>
                                        <p:cTn id="36" dur="500"/>
                                        <p:tgtEl>
                                          <p:spTgt spid="10">
                                            <p:txEl>
                                              <p:pRg st="2" end="2"/>
                                            </p:txEl>
                                          </p:spTgt>
                                        </p:tgtEl>
                                      </p:cBhvr>
                                    </p:animEffect>
                                  </p:childTnLst>
                                </p:cTn>
                              </p:par>
                            </p:childTnLst>
                          </p:cTn>
                        </p:par>
                        <p:par>
                          <p:cTn id="37" fill="hold">
                            <p:stCondLst>
                              <p:cond delay="1500"/>
                            </p:stCondLst>
                            <p:childTnLst>
                              <p:par>
                                <p:cTn id="38" presetID="22" presetClass="entr" presetSubtype="8" fill="hold" nodeType="afterEffect">
                                  <p:stCondLst>
                                    <p:cond delay="0"/>
                                  </p:stCondLst>
                                  <p:childTnLst>
                                    <p:set>
                                      <p:cBhvr>
                                        <p:cTn id="39" dur="1" fill="hold">
                                          <p:stCondLst>
                                            <p:cond delay="0"/>
                                          </p:stCondLst>
                                        </p:cTn>
                                        <p:tgtEl>
                                          <p:spTgt spid="10">
                                            <p:txEl>
                                              <p:pRg st="3" end="3"/>
                                            </p:txEl>
                                          </p:spTgt>
                                        </p:tgtEl>
                                        <p:attrNameLst>
                                          <p:attrName>style.visibility</p:attrName>
                                        </p:attrNameLst>
                                      </p:cBhvr>
                                      <p:to>
                                        <p:strVal val="visible"/>
                                      </p:to>
                                    </p:set>
                                    <p:animEffect transition="in" filter="wipe(left)">
                                      <p:cBhvr>
                                        <p:cTn id="40" dur="500"/>
                                        <p:tgtEl>
                                          <p:spTgt spid="10">
                                            <p:txEl>
                                              <p:pRg st="3" end="3"/>
                                            </p:txEl>
                                          </p:spTgt>
                                        </p:tgtEl>
                                      </p:cBhvr>
                                    </p:animEffect>
                                  </p:childTnLst>
                                </p:cTn>
                              </p:par>
                            </p:childTnLst>
                          </p:cTn>
                        </p:par>
                        <p:par>
                          <p:cTn id="41" fill="hold">
                            <p:stCondLst>
                              <p:cond delay="2000"/>
                            </p:stCondLst>
                            <p:childTnLst>
                              <p:par>
                                <p:cTn id="42" presetID="22" presetClass="entr" presetSubtype="8" fill="hold" nodeType="afterEffect">
                                  <p:stCondLst>
                                    <p:cond delay="0"/>
                                  </p:stCondLst>
                                  <p:childTnLst>
                                    <p:set>
                                      <p:cBhvr>
                                        <p:cTn id="43" dur="1" fill="hold">
                                          <p:stCondLst>
                                            <p:cond delay="0"/>
                                          </p:stCondLst>
                                        </p:cTn>
                                        <p:tgtEl>
                                          <p:spTgt spid="10">
                                            <p:txEl>
                                              <p:pRg st="4" end="4"/>
                                            </p:txEl>
                                          </p:spTgt>
                                        </p:tgtEl>
                                        <p:attrNameLst>
                                          <p:attrName>style.visibility</p:attrName>
                                        </p:attrNameLst>
                                      </p:cBhvr>
                                      <p:to>
                                        <p:strVal val="visible"/>
                                      </p:to>
                                    </p:set>
                                    <p:animEffect transition="in" filter="wipe(left)">
                                      <p:cBhvr>
                                        <p:cTn id="44" dur="500"/>
                                        <p:tgtEl>
                                          <p:spTgt spid="1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10" grpId="0" build="p" bldLvl="3"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5586" name="Rectangle 2">
            <a:extLst>
              <a:ext uri="{FF2B5EF4-FFF2-40B4-BE49-F238E27FC236}">
                <a16:creationId xmlns:a16="http://schemas.microsoft.com/office/drawing/2014/main" id="{FC314F99-0381-9196-0199-2FD229735C9D}"/>
              </a:ext>
            </a:extLst>
          </p:cNvPr>
          <p:cNvSpPr>
            <a:spLocks noGrp="1" noChangeArrowheads="1"/>
          </p:cNvSpPr>
          <p:nvPr>
            <p:ph type="title"/>
          </p:nvPr>
        </p:nvSpPr>
        <p:spPr>
          <a:xfrm>
            <a:off x="1229710" y="365125"/>
            <a:ext cx="8529145" cy="1325563"/>
          </a:xfrm>
        </p:spPr>
        <p:txBody>
          <a:bodyPr>
            <a:normAutofit/>
          </a:bodyPr>
          <a:lstStyle/>
          <a:p>
            <a:pPr algn="ctr" eaLnBrk="1" hangingPunct="1">
              <a:defRPr/>
            </a:pPr>
            <a:r>
              <a:rPr lang="en-US" sz="3600" dirty="0">
                <a:latin typeface="Times New Roman" panose="02020603050405020304" pitchFamily="18" charset="0"/>
                <a:cs typeface="Times New Roman" panose="02020603050405020304" pitchFamily="18" charset="0"/>
              </a:rPr>
              <a:t>Internet-Based Training</a:t>
            </a:r>
          </a:p>
        </p:txBody>
      </p:sp>
      <p:grpSp>
        <p:nvGrpSpPr>
          <p:cNvPr id="2" name="Group 33">
            <a:extLst>
              <a:ext uri="{FF2B5EF4-FFF2-40B4-BE49-F238E27FC236}">
                <a16:creationId xmlns:a16="http://schemas.microsoft.com/office/drawing/2014/main" id="{80AA876A-A8F5-950E-D82D-542FE809F25F}"/>
              </a:ext>
            </a:extLst>
          </p:cNvPr>
          <p:cNvGrpSpPr>
            <a:grpSpLocks/>
          </p:cNvGrpSpPr>
          <p:nvPr/>
        </p:nvGrpSpPr>
        <p:grpSpPr bwMode="auto">
          <a:xfrm>
            <a:off x="2044701" y="1782764"/>
            <a:ext cx="7161213" cy="3749675"/>
            <a:chOff x="152" y="1306"/>
            <a:chExt cx="4629" cy="1708"/>
          </a:xfrm>
        </p:grpSpPr>
        <p:sp>
          <p:nvSpPr>
            <p:cNvPr id="28678" name="AutoShape 24" descr="brownfill01">
              <a:extLst>
                <a:ext uri="{FF2B5EF4-FFF2-40B4-BE49-F238E27FC236}">
                  <a16:creationId xmlns:a16="http://schemas.microsoft.com/office/drawing/2014/main" id="{B8DAD74C-19F7-66AE-946A-2992067BF2D4}"/>
                </a:ext>
              </a:extLst>
            </p:cNvPr>
            <p:cNvSpPr>
              <a:spLocks noChangeArrowheads="1"/>
            </p:cNvSpPr>
            <p:nvPr/>
          </p:nvSpPr>
          <p:spPr bwMode="auto">
            <a:xfrm>
              <a:off x="2361" y="1306"/>
              <a:ext cx="2420" cy="280"/>
            </a:xfrm>
            <a:prstGeom prst="roundRect">
              <a:avLst>
                <a:gd name="adj" fmla="val 16667"/>
              </a:avLst>
            </a:prstGeom>
            <a:blipFill dpi="0" rotWithShape="1">
              <a:blip r:embed="rId3"/>
              <a:srcRect/>
              <a:stretch>
                <a:fillRect/>
              </a:stretch>
            </a:blipFill>
            <a:ln w="50800" algn="ctr">
              <a:solidFill>
                <a:srgbClr val="EB9F39"/>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Teletraining and Videoconferencing</a:t>
              </a:r>
            </a:p>
          </p:txBody>
        </p:sp>
        <p:sp>
          <p:nvSpPr>
            <p:cNvPr id="28679" name="AutoShape 25" descr="purplefill01">
              <a:extLst>
                <a:ext uri="{FF2B5EF4-FFF2-40B4-BE49-F238E27FC236}">
                  <a16:creationId xmlns:a16="http://schemas.microsoft.com/office/drawing/2014/main" id="{4B3DEB87-42D4-58B6-98BA-9A8FF272C675}"/>
                </a:ext>
              </a:extLst>
            </p:cNvPr>
            <p:cNvSpPr>
              <a:spLocks noChangeArrowheads="1"/>
            </p:cNvSpPr>
            <p:nvPr/>
          </p:nvSpPr>
          <p:spPr bwMode="auto">
            <a:xfrm>
              <a:off x="2361" y="1788"/>
              <a:ext cx="2420" cy="280"/>
            </a:xfrm>
            <a:prstGeom prst="roundRect">
              <a:avLst>
                <a:gd name="adj" fmla="val 16667"/>
              </a:avLst>
            </a:prstGeom>
            <a:blipFill dpi="0" rotWithShape="1">
              <a:blip r:embed="rId4"/>
              <a:srcRect/>
              <a:stretch>
                <a:fillRect/>
              </a:stretch>
            </a:blipFill>
            <a:ln w="50800" algn="ctr">
              <a:solidFill>
                <a:srgbClr val="AB439C"/>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Electronic Performance Support </a:t>
              </a:r>
              <a:br>
                <a:rPr lang="en-US" altLang="en-US" sz="1800">
                  <a:latin typeface="Franklin Gothic Medium" panose="020B0603020102020204" pitchFamily="34" charset="0"/>
                </a:rPr>
              </a:br>
              <a:r>
                <a:rPr lang="en-US" altLang="en-US" sz="1800">
                  <a:latin typeface="Franklin Gothic Medium" panose="020B0603020102020204" pitchFamily="34" charset="0"/>
                </a:rPr>
                <a:t>Systems (EPSS)</a:t>
              </a:r>
            </a:p>
          </p:txBody>
        </p:sp>
        <p:sp>
          <p:nvSpPr>
            <p:cNvPr id="28680" name="AutoShape 26" descr="greenfill01">
              <a:extLst>
                <a:ext uri="{FF2B5EF4-FFF2-40B4-BE49-F238E27FC236}">
                  <a16:creationId xmlns:a16="http://schemas.microsoft.com/office/drawing/2014/main" id="{1E21AE60-A09D-2818-B7D0-F59D5C5F2D37}"/>
                </a:ext>
              </a:extLst>
            </p:cNvPr>
            <p:cNvSpPr>
              <a:spLocks noChangeArrowheads="1"/>
            </p:cNvSpPr>
            <p:nvPr/>
          </p:nvSpPr>
          <p:spPr bwMode="auto">
            <a:xfrm>
              <a:off x="2361" y="2255"/>
              <a:ext cx="2420" cy="280"/>
            </a:xfrm>
            <a:prstGeom prst="roundRect">
              <a:avLst>
                <a:gd name="adj" fmla="val 16667"/>
              </a:avLst>
            </a:prstGeom>
            <a:blipFill dpi="0" rotWithShape="1">
              <a:blip r:embed="rId5"/>
              <a:srcRect/>
              <a:stretch>
                <a:fillRect/>
              </a:stretch>
            </a:blipFill>
            <a:ln w="50800" algn="ctr">
              <a:solidFill>
                <a:srgbClr val="65CD65"/>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Computer-Based Training</a:t>
              </a:r>
            </a:p>
          </p:txBody>
        </p:sp>
        <p:sp>
          <p:nvSpPr>
            <p:cNvPr id="28681" name="AutoShape 27" descr="bluefill01">
              <a:extLst>
                <a:ext uri="{FF2B5EF4-FFF2-40B4-BE49-F238E27FC236}">
                  <a16:creationId xmlns:a16="http://schemas.microsoft.com/office/drawing/2014/main" id="{D0BD0BAA-8D77-2F22-EACD-1811B04EA569}"/>
                </a:ext>
              </a:extLst>
            </p:cNvPr>
            <p:cNvSpPr>
              <a:spLocks noChangeArrowheads="1"/>
            </p:cNvSpPr>
            <p:nvPr/>
          </p:nvSpPr>
          <p:spPr bwMode="auto">
            <a:xfrm>
              <a:off x="2361" y="2734"/>
              <a:ext cx="2420" cy="280"/>
            </a:xfrm>
            <a:prstGeom prst="roundRect">
              <a:avLst>
                <a:gd name="adj" fmla="val 16667"/>
              </a:avLst>
            </a:prstGeom>
            <a:blipFill dpi="0" rotWithShape="1">
              <a:blip r:embed="rId6"/>
              <a:srcRect/>
              <a:stretch>
                <a:fillRect/>
              </a:stretch>
            </a:blipFill>
            <a:ln w="50800" algn="ctr">
              <a:solidFill>
                <a:srgbClr val="7DC1FF"/>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E-learning and learning portals</a:t>
              </a:r>
            </a:p>
          </p:txBody>
        </p:sp>
        <p:cxnSp>
          <p:nvCxnSpPr>
            <p:cNvPr id="28682" name="AutoShape 28">
              <a:extLst>
                <a:ext uri="{FF2B5EF4-FFF2-40B4-BE49-F238E27FC236}">
                  <a16:creationId xmlns:a16="http://schemas.microsoft.com/office/drawing/2014/main" id="{1B603592-0D8C-399A-F911-E1B929EF1429}"/>
                </a:ext>
              </a:extLst>
            </p:cNvPr>
            <p:cNvCxnSpPr>
              <a:cxnSpLocks noChangeShapeType="1"/>
              <a:stCxn id="28686" idx="0"/>
              <a:endCxn id="28678" idx="1"/>
            </p:cNvCxnSpPr>
            <p:nvPr/>
          </p:nvCxnSpPr>
          <p:spPr bwMode="auto">
            <a:xfrm rot="5400000" flipH="1" flipV="1">
              <a:off x="1517" y="1002"/>
              <a:ext cx="400" cy="1288"/>
            </a:xfrm>
            <a:prstGeom prst="bentConnector2">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28683" name="AutoShape 29">
              <a:extLst>
                <a:ext uri="{FF2B5EF4-FFF2-40B4-BE49-F238E27FC236}">
                  <a16:creationId xmlns:a16="http://schemas.microsoft.com/office/drawing/2014/main" id="{0C08260E-F189-1822-8F2E-AA5988E617EE}"/>
                </a:ext>
              </a:extLst>
            </p:cNvPr>
            <p:cNvCxnSpPr>
              <a:cxnSpLocks noChangeShapeType="1"/>
              <a:stCxn id="28686" idx="1"/>
              <a:endCxn id="28679" idx="1"/>
            </p:cNvCxnSpPr>
            <p:nvPr/>
          </p:nvCxnSpPr>
          <p:spPr bwMode="auto">
            <a:xfrm rot="5400000" flipH="1" flipV="1">
              <a:off x="1384" y="966"/>
              <a:ext cx="15" cy="1940"/>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28684" name="AutoShape 30">
              <a:extLst>
                <a:ext uri="{FF2B5EF4-FFF2-40B4-BE49-F238E27FC236}">
                  <a16:creationId xmlns:a16="http://schemas.microsoft.com/office/drawing/2014/main" id="{F69A3B6C-1CDC-44B7-7319-7F51AF5B231D}"/>
                </a:ext>
              </a:extLst>
            </p:cNvPr>
            <p:cNvCxnSpPr>
              <a:cxnSpLocks noChangeShapeType="1"/>
              <a:stCxn id="28686" idx="3"/>
              <a:endCxn id="28680" idx="1"/>
            </p:cNvCxnSpPr>
            <p:nvPr/>
          </p:nvCxnSpPr>
          <p:spPr bwMode="auto">
            <a:xfrm rot="5400000" flipH="1" flipV="1">
              <a:off x="1383" y="1434"/>
              <a:ext cx="17" cy="1940"/>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28685" name="AutoShape 31">
              <a:extLst>
                <a:ext uri="{FF2B5EF4-FFF2-40B4-BE49-F238E27FC236}">
                  <a16:creationId xmlns:a16="http://schemas.microsoft.com/office/drawing/2014/main" id="{1B54F875-54E1-035D-1504-6C97E1725CE1}"/>
                </a:ext>
              </a:extLst>
            </p:cNvPr>
            <p:cNvCxnSpPr>
              <a:cxnSpLocks noChangeShapeType="1"/>
              <a:stCxn id="28686" idx="4"/>
              <a:endCxn id="28681" idx="1"/>
            </p:cNvCxnSpPr>
            <p:nvPr/>
          </p:nvCxnSpPr>
          <p:spPr bwMode="auto">
            <a:xfrm rot="16200000" flipH="1">
              <a:off x="1534" y="2047"/>
              <a:ext cx="365" cy="1288"/>
            </a:xfrm>
            <a:prstGeom prst="bentConnector2">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28686" name="Oval 32">
              <a:extLst>
                <a:ext uri="{FF2B5EF4-FFF2-40B4-BE49-F238E27FC236}">
                  <a16:creationId xmlns:a16="http://schemas.microsoft.com/office/drawing/2014/main" id="{639E5F56-FAC2-608D-04B0-36F28FC0F6CF}"/>
                </a:ext>
              </a:extLst>
            </p:cNvPr>
            <p:cNvSpPr>
              <a:spLocks noChangeArrowheads="1"/>
            </p:cNvSpPr>
            <p:nvPr/>
          </p:nvSpPr>
          <p:spPr bwMode="auto">
            <a:xfrm>
              <a:off x="152" y="1846"/>
              <a:ext cx="1842" cy="663"/>
            </a:xfrm>
            <a:prstGeom prst="ellipse">
              <a:avLst/>
            </a:prstGeom>
            <a:gradFill rotWithShape="1">
              <a:gsLst>
                <a:gs pos="0">
                  <a:srgbClr val="EAD596"/>
                </a:gs>
                <a:gs pos="100000">
                  <a:srgbClr val="CC9900"/>
                </a:gs>
              </a:gsLst>
              <a:lin ang="5400000" scaled="1"/>
            </a:gradFill>
            <a:ln w="50800" algn="ctr">
              <a:solidFill>
                <a:srgbClr val="CC9900"/>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Distance Learning Methods</a:t>
              </a:r>
            </a:p>
          </p:txBody>
        </p:sp>
      </p:grpSp>
      <p:sp>
        <p:nvSpPr>
          <p:cNvPr id="3" name="Rectangle 2">
            <a:extLst>
              <a:ext uri="{FF2B5EF4-FFF2-40B4-BE49-F238E27FC236}">
                <a16:creationId xmlns:a16="http://schemas.microsoft.com/office/drawing/2014/main" id="{2237D713-B1E3-BDAA-632A-BA9E7C7FF5BF}"/>
              </a:ext>
            </a:extLst>
          </p:cNvPr>
          <p:cNvSpPr/>
          <p:nvPr/>
        </p:nvSpPr>
        <p:spPr>
          <a:xfrm>
            <a:off x="1383744" y="58854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7599CAAE-D0A0-6F40-1A68-E0E510192C3D}"/>
              </a:ext>
            </a:extLst>
          </p:cNvPr>
          <p:cNvSpPr txBox="1"/>
          <p:nvPr/>
        </p:nvSpPr>
        <p:spPr>
          <a:xfrm>
            <a:off x="1594585" y="62912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F4DD3A3F-2F0B-BD18-A01F-2BD4D872A8BE}"/>
              </a:ext>
            </a:extLst>
          </p:cNvPr>
          <p:cNvSpPr txBox="1"/>
          <p:nvPr/>
        </p:nvSpPr>
        <p:spPr>
          <a:xfrm>
            <a:off x="1655615" y="8849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721171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5586" name="Rectangle 2">
            <a:extLst>
              <a:ext uri="{FF2B5EF4-FFF2-40B4-BE49-F238E27FC236}">
                <a16:creationId xmlns:a16="http://schemas.microsoft.com/office/drawing/2014/main" id="{FC314F99-0381-9196-0199-2FD229735C9D}"/>
              </a:ext>
            </a:extLst>
          </p:cNvPr>
          <p:cNvSpPr>
            <a:spLocks noGrp="1" noChangeArrowheads="1"/>
          </p:cNvSpPr>
          <p:nvPr>
            <p:ph type="title"/>
          </p:nvPr>
        </p:nvSpPr>
        <p:spPr>
          <a:xfrm>
            <a:off x="2085972" y="428984"/>
            <a:ext cx="8529145" cy="1325563"/>
          </a:xfrm>
        </p:spPr>
        <p:txBody>
          <a:bodyPr>
            <a:normAutofit/>
          </a:bodyPr>
          <a:lstStyle/>
          <a:p>
            <a:pPr algn="ctr" eaLnBrk="1" hangingPunct="1">
              <a:defRPr/>
            </a:pPr>
            <a:r>
              <a:rPr lang="en-US" sz="3600" dirty="0">
                <a:latin typeface="Times New Roman" panose="02020603050405020304" pitchFamily="18" charset="0"/>
                <a:cs typeface="Times New Roman" panose="02020603050405020304" pitchFamily="18" charset="0"/>
              </a:rPr>
              <a:t>Internet-Based Training Benefits</a:t>
            </a:r>
          </a:p>
        </p:txBody>
      </p:sp>
      <p:sp>
        <p:nvSpPr>
          <p:cNvPr id="3" name="Rectangle 2">
            <a:extLst>
              <a:ext uri="{FF2B5EF4-FFF2-40B4-BE49-F238E27FC236}">
                <a16:creationId xmlns:a16="http://schemas.microsoft.com/office/drawing/2014/main" id="{2237D713-B1E3-BDAA-632A-BA9E7C7FF5BF}"/>
              </a:ext>
            </a:extLst>
          </p:cNvPr>
          <p:cNvSpPr/>
          <p:nvPr/>
        </p:nvSpPr>
        <p:spPr>
          <a:xfrm>
            <a:off x="1383744" y="58854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7599CAAE-D0A0-6F40-1A68-E0E510192C3D}"/>
              </a:ext>
            </a:extLst>
          </p:cNvPr>
          <p:cNvSpPr txBox="1"/>
          <p:nvPr/>
        </p:nvSpPr>
        <p:spPr>
          <a:xfrm>
            <a:off x="1594585" y="62912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F4DD3A3F-2F0B-BD18-A01F-2BD4D872A8BE}"/>
              </a:ext>
            </a:extLst>
          </p:cNvPr>
          <p:cNvSpPr txBox="1"/>
          <p:nvPr/>
        </p:nvSpPr>
        <p:spPr>
          <a:xfrm>
            <a:off x="1655615" y="8849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Rectangle: Rounded Corners 6">
            <a:extLst>
              <a:ext uri="{FF2B5EF4-FFF2-40B4-BE49-F238E27FC236}">
                <a16:creationId xmlns:a16="http://schemas.microsoft.com/office/drawing/2014/main" id="{C059A95F-4D32-C740-6504-8D40EBDC2AD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9" name="TextBox 8">
            <a:extLst>
              <a:ext uri="{FF2B5EF4-FFF2-40B4-BE49-F238E27FC236}">
                <a16:creationId xmlns:a16="http://schemas.microsoft.com/office/drawing/2014/main" id="{BB10C641-F13D-D7CD-228D-ABCB9F682007}"/>
              </a:ext>
            </a:extLst>
          </p:cNvPr>
          <p:cNvSpPr txBox="1"/>
          <p:nvPr/>
        </p:nvSpPr>
        <p:spPr>
          <a:xfrm>
            <a:off x="762000" y="2359199"/>
            <a:ext cx="9034174" cy="3539430"/>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400" b="1" dirty="0">
                <a:latin typeface="Alexandria"/>
              </a:rPr>
              <a:t>More comfortable</a:t>
            </a:r>
          </a:p>
          <a:p>
            <a:pPr marL="342900" indent="-342900">
              <a:lnSpc>
                <a:spcPct val="150000"/>
              </a:lnSpc>
              <a:buFont typeface="Arial" panose="020B0604020202020204" pitchFamily="34" charset="0"/>
              <a:buChar char="•"/>
            </a:pPr>
            <a:r>
              <a:rPr lang="en-US" sz="2400" b="1" dirty="0">
                <a:latin typeface="Alexandria"/>
              </a:rPr>
              <a:t>Cost saving</a:t>
            </a:r>
          </a:p>
          <a:p>
            <a:pPr marL="342900" indent="-342900">
              <a:lnSpc>
                <a:spcPct val="150000"/>
              </a:lnSpc>
              <a:buFont typeface="Arial" panose="020B0604020202020204" pitchFamily="34" charset="0"/>
              <a:buChar char="•"/>
            </a:pPr>
            <a:r>
              <a:rPr lang="en-US" sz="2400" b="1" dirty="0">
                <a:latin typeface="Alexandria"/>
              </a:rPr>
              <a:t>Expansion potential</a:t>
            </a:r>
          </a:p>
          <a:p>
            <a:pPr marL="342900" indent="-342900">
              <a:lnSpc>
                <a:spcPct val="150000"/>
              </a:lnSpc>
              <a:buFont typeface="Arial" panose="020B0604020202020204" pitchFamily="34" charset="0"/>
              <a:buChar char="•"/>
            </a:pPr>
            <a:r>
              <a:rPr lang="en-US" sz="2400" b="1" dirty="0">
                <a:latin typeface="Alexandria"/>
              </a:rPr>
              <a:t>More consistency</a:t>
            </a:r>
          </a:p>
          <a:p>
            <a:pPr marL="342900" indent="-342900">
              <a:lnSpc>
                <a:spcPct val="150000"/>
              </a:lnSpc>
              <a:buFont typeface="Arial" panose="020B0604020202020204" pitchFamily="34" charset="0"/>
              <a:buChar char="•"/>
            </a:pPr>
            <a:r>
              <a:rPr lang="en-US" sz="2400" b="1" dirty="0">
                <a:latin typeface="Alexandria"/>
              </a:rPr>
              <a:t>Self-paced learning</a:t>
            </a:r>
          </a:p>
          <a:p>
            <a:pPr algn="ctr"/>
            <a:endParaRPr lang="en-US" sz="2000" dirty="0">
              <a:latin typeface="Alexandria"/>
            </a:endParaRPr>
          </a:p>
          <a:p>
            <a:pPr algn="ctr"/>
            <a:endParaRPr lang="en-US" sz="2400" dirty="0">
              <a:latin typeface="Alexandria"/>
            </a:endParaRPr>
          </a:p>
        </p:txBody>
      </p:sp>
    </p:spTree>
    <p:extLst>
      <p:ext uri="{BB962C8B-B14F-4D97-AF65-F5344CB8AC3E}">
        <p14:creationId xmlns:p14="http://schemas.microsoft.com/office/powerpoint/2010/main" val="23999879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4093428"/>
          </a:xfrm>
          <a:prstGeom prst="rect">
            <a:avLst/>
          </a:prstGeom>
          <a:noFill/>
        </p:spPr>
        <p:txBody>
          <a:bodyPr wrap="square" rtlCol="0">
            <a:spAutoFit/>
          </a:bodyPr>
          <a:lstStyle/>
          <a:p>
            <a:pPr marL="342900" lvl="0" indent="-342900">
              <a:buFont typeface="Wingdings" panose="05000000000000000000" pitchFamily="2" charset="2"/>
              <a:buChar char="q"/>
            </a:pPr>
            <a:r>
              <a:rPr lang="en-US" sz="2000" b="1" dirty="0">
                <a:latin typeface="Alexandria"/>
              </a:rPr>
              <a:t>Customized Content:</a:t>
            </a:r>
            <a:r>
              <a:rPr lang="en-US" sz="2000" dirty="0">
                <a:latin typeface="Alexandria"/>
              </a:rPr>
              <a:t> Courses are developed with unique content tailored to the specific needs of each business unit and Qualcomm as a whole.</a:t>
            </a:r>
          </a:p>
          <a:p>
            <a:pPr marL="342900" lvl="0" indent="-342900">
              <a:buFont typeface="Wingdings" panose="05000000000000000000" pitchFamily="2" charset="2"/>
              <a:buChar char="q"/>
            </a:pPr>
            <a:r>
              <a:rPr lang="en-US" sz="2000" b="1" dirty="0">
                <a:latin typeface="Alexandria"/>
              </a:rPr>
              <a:t>Integration with Competency Management:</a:t>
            </a:r>
            <a:r>
              <a:rPr lang="en-US" sz="2000" dirty="0">
                <a:latin typeface="Alexandria"/>
              </a:rPr>
              <a:t> "</a:t>
            </a:r>
            <a:r>
              <a:rPr lang="en-US" sz="2000" dirty="0" err="1">
                <a:latin typeface="Alexandria"/>
              </a:rPr>
              <a:t>MySource</a:t>
            </a:r>
            <a:r>
              <a:rPr lang="en-US" sz="2000" dirty="0">
                <a:latin typeface="Alexandria"/>
              </a:rPr>
              <a:t>," an intranet tool, allows employees to track their skills, accomplishments, and career goals. They can then choose relevant learning modules from the online library to facilitate skill development and career advancement.</a:t>
            </a:r>
          </a:p>
          <a:p>
            <a:pPr lvl="0"/>
            <a:endParaRPr lang="en-US" sz="2000" dirty="0">
              <a:latin typeface="Alexandria"/>
            </a:endParaRPr>
          </a:p>
          <a:p>
            <a:r>
              <a:rPr lang="en-US" sz="2000" b="1" dirty="0">
                <a:solidFill>
                  <a:srgbClr val="C00000"/>
                </a:solidFill>
                <a:latin typeface="Alexandria"/>
              </a:rPr>
              <a:t>Benefits of Qualcomm's Approach:</a:t>
            </a:r>
            <a:endParaRPr lang="en-US" sz="2000" dirty="0">
              <a:solidFill>
                <a:srgbClr val="C00000"/>
              </a:solidFill>
              <a:latin typeface="Alexandria"/>
            </a:endParaRPr>
          </a:p>
          <a:p>
            <a:pPr marL="342900" lvl="0" indent="-342900">
              <a:buFont typeface="Wingdings" panose="05000000000000000000" pitchFamily="2" charset="2"/>
              <a:buChar char="q"/>
            </a:pPr>
            <a:r>
              <a:rPr lang="en-US" sz="2000" b="1" dirty="0">
                <a:latin typeface="Alexandria"/>
              </a:rPr>
              <a:t>Cost Savings:</a:t>
            </a:r>
            <a:r>
              <a:rPr lang="en-US" sz="2000" dirty="0">
                <a:latin typeface="Alexandria"/>
              </a:rPr>
              <a:t> Moving to computer-based training has significantly reduced costs associated with traditional, centralized training programs.</a:t>
            </a:r>
          </a:p>
          <a:p>
            <a:pPr marL="342900" lvl="0" indent="-342900">
              <a:buFont typeface="Wingdings" panose="05000000000000000000" pitchFamily="2" charset="2"/>
              <a:buChar char="q"/>
            </a:pPr>
            <a:r>
              <a:rPr lang="en-US" sz="2000" b="1" dirty="0">
                <a:latin typeface="Alexandria"/>
              </a:rPr>
              <a:t>Employee Empowerment:</a:t>
            </a:r>
            <a:r>
              <a:rPr lang="en-US" sz="2000" dirty="0">
                <a:latin typeface="Alexandria"/>
              </a:rPr>
              <a:t> The program effectively unlocks employee potential by providing targeted training, supporting skill development, and facilitating career planning through competency management.</a:t>
            </a:r>
          </a:p>
        </p:txBody>
      </p:sp>
      <p:sp>
        <p:nvSpPr>
          <p:cNvPr id="14" name="TextBox 13"/>
          <p:cNvSpPr txBox="1"/>
          <p:nvPr/>
        </p:nvSpPr>
        <p:spPr>
          <a:xfrm>
            <a:off x="1383008" y="1166516"/>
            <a:ext cx="9034174" cy="769441"/>
          </a:xfrm>
          <a:prstGeom prst="rect">
            <a:avLst/>
          </a:prstGeom>
          <a:noFill/>
        </p:spPr>
        <p:txBody>
          <a:bodyPr wrap="square" rtlCol="0">
            <a:spAutoFit/>
          </a:bodyPr>
          <a:lstStyle/>
          <a:p>
            <a:pPr algn="ctr"/>
            <a:r>
              <a:rPr lang="en-US" sz="2000" b="1" dirty="0">
                <a:latin typeface="Alexandria"/>
              </a:rPr>
              <a:t>Qualcomm: A Leader in Customized, Strategic Computer-Based Training</a:t>
            </a:r>
            <a:endParaRPr lang="en-US" sz="2000" dirty="0">
              <a:latin typeface="Alexandria"/>
            </a:endParaRPr>
          </a:p>
          <a:p>
            <a:pPr algn="ctr"/>
            <a:endParaRPr lang="en-US" sz="2400" dirty="0">
              <a:latin typeface="Alexandria"/>
            </a:endParaRPr>
          </a:p>
        </p:txBody>
      </p:sp>
    </p:spTree>
    <p:extLst>
      <p:ext uri="{BB962C8B-B14F-4D97-AF65-F5344CB8AC3E}">
        <p14:creationId xmlns:p14="http://schemas.microsoft.com/office/powerpoint/2010/main" val="1163712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2450" name="Rectangle 2">
            <a:extLst>
              <a:ext uri="{FF2B5EF4-FFF2-40B4-BE49-F238E27FC236}">
                <a16:creationId xmlns:a16="http://schemas.microsoft.com/office/drawing/2014/main" id="{1967960E-BC32-0DDF-978B-4636FAC616FD}"/>
              </a:ext>
            </a:extLst>
          </p:cNvPr>
          <p:cNvSpPr>
            <a:spLocks noGrp="1" noChangeArrowheads="1"/>
          </p:cNvSpPr>
          <p:nvPr>
            <p:ph type="title"/>
          </p:nvPr>
        </p:nvSpPr>
        <p:spPr>
          <a:xfrm>
            <a:off x="2452689" y="562474"/>
            <a:ext cx="7463821" cy="1112837"/>
          </a:xfrm>
        </p:spPr>
        <p:txBody>
          <a:bodyPr>
            <a:noAutofit/>
          </a:bodyPr>
          <a:lstStyle/>
          <a:p>
            <a:pPr eaLnBrk="1" hangingPunct="1">
              <a:defRPr/>
            </a:pPr>
            <a:r>
              <a:rPr lang="en-US" sz="3600" dirty="0">
                <a:latin typeface="Times New Roman" panose="02020603050405020304" pitchFamily="18" charset="0"/>
                <a:cs typeface="Times New Roman" panose="02020603050405020304" pitchFamily="18" charset="0"/>
              </a:rPr>
              <a:t>Implementing Management Development Programs</a:t>
            </a:r>
          </a:p>
        </p:txBody>
      </p:sp>
      <p:grpSp>
        <p:nvGrpSpPr>
          <p:cNvPr id="2" name="Group 3">
            <a:extLst>
              <a:ext uri="{FF2B5EF4-FFF2-40B4-BE49-F238E27FC236}">
                <a16:creationId xmlns:a16="http://schemas.microsoft.com/office/drawing/2014/main" id="{09B86AA6-8939-4CAA-1121-E3125E7A4B9A}"/>
              </a:ext>
            </a:extLst>
          </p:cNvPr>
          <p:cNvGrpSpPr>
            <a:grpSpLocks/>
          </p:cNvGrpSpPr>
          <p:nvPr/>
        </p:nvGrpSpPr>
        <p:grpSpPr bwMode="auto">
          <a:xfrm>
            <a:off x="2163764" y="1965325"/>
            <a:ext cx="7864475" cy="3606800"/>
            <a:chOff x="403" y="1099"/>
            <a:chExt cx="4954" cy="2272"/>
          </a:xfrm>
        </p:grpSpPr>
        <p:sp>
          <p:nvSpPr>
            <p:cNvPr id="32774" name="AutoShape 4" descr="grayfill01">
              <a:extLst>
                <a:ext uri="{FF2B5EF4-FFF2-40B4-BE49-F238E27FC236}">
                  <a16:creationId xmlns:a16="http://schemas.microsoft.com/office/drawing/2014/main" id="{0757BDFA-1C45-4183-E54E-D787FB7DC0CE}"/>
                </a:ext>
              </a:extLst>
            </p:cNvPr>
            <p:cNvSpPr>
              <a:spLocks noChangeArrowheads="1"/>
            </p:cNvSpPr>
            <p:nvPr/>
          </p:nvSpPr>
          <p:spPr bwMode="auto">
            <a:xfrm>
              <a:off x="403" y="2473"/>
              <a:ext cx="1494" cy="898"/>
            </a:xfrm>
            <a:prstGeom prst="roundRect">
              <a:avLst>
                <a:gd name="adj" fmla="val 16667"/>
              </a:avLst>
            </a:prstGeom>
            <a:blipFill dpi="0" rotWithShape="1">
              <a:blip r:embed="rId3"/>
              <a:srcRect/>
              <a:stretch>
                <a:fillRect/>
              </a:stretch>
            </a:blipFill>
            <a:ln w="76200" algn="ctr">
              <a:solidFill>
                <a:srgbClr val="C0C0C0"/>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Assessing the company’s strategic needs</a:t>
              </a:r>
            </a:p>
          </p:txBody>
        </p:sp>
        <p:sp>
          <p:nvSpPr>
            <p:cNvPr id="32775" name="AutoShape 5" descr="greenfill02">
              <a:extLst>
                <a:ext uri="{FF2B5EF4-FFF2-40B4-BE49-F238E27FC236}">
                  <a16:creationId xmlns:a16="http://schemas.microsoft.com/office/drawing/2014/main" id="{C7758B0A-78AF-C8B3-693A-5EFB9FBBC184}"/>
                </a:ext>
              </a:extLst>
            </p:cNvPr>
            <p:cNvSpPr>
              <a:spLocks noChangeArrowheads="1"/>
            </p:cNvSpPr>
            <p:nvPr/>
          </p:nvSpPr>
          <p:spPr bwMode="auto">
            <a:xfrm>
              <a:off x="3863" y="2472"/>
              <a:ext cx="1494" cy="898"/>
            </a:xfrm>
            <a:prstGeom prst="roundRect">
              <a:avLst>
                <a:gd name="adj" fmla="val 16667"/>
              </a:avLst>
            </a:prstGeom>
            <a:blipFill dpi="0" rotWithShape="1">
              <a:blip r:embed="rId4"/>
              <a:srcRect/>
              <a:stretch>
                <a:fillRect/>
              </a:stretch>
            </a:blipFill>
            <a:ln w="76200" algn="ctr">
              <a:solidFill>
                <a:srgbClr val="009999"/>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dirty="0">
                  <a:latin typeface="Franklin Gothic Medium" panose="020B0603020102020204" pitchFamily="34" charset="0"/>
                </a:rPr>
                <a:t>Developing the managers and future managers</a:t>
              </a:r>
            </a:p>
          </p:txBody>
        </p:sp>
        <p:cxnSp>
          <p:nvCxnSpPr>
            <p:cNvPr id="32776" name="AutoShape 6">
              <a:extLst>
                <a:ext uri="{FF2B5EF4-FFF2-40B4-BE49-F238E27FC236}">
                  <a16:creationId xmlns:a16="http://schemas.microsoft.com/office/drawing/2014/main" id="{0F8C7D68-22C6-8DE5-1A09-543671B0168A}"/>
                </a:ext>
              </a:extLst>
            </p:cNvPr>
            <p:cNvCxnSpPr>
              <a:cxnSpLocks noChangeShapeType="1"/>
              <a:stCxn id="32778" idx="0"/>
              <a:endCxn id="32774" idx="0"/>
            </p:cNvCxnSpPr>
            <p:nvPr/>
          </p:nvCxnSpPr>
          <p:spPr bwMode="auto">
            <a:xfrm flipH="1">
              <a:off x="1150" y="1099"/>
              <a:ext cx="1729" cy="1350"/>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32777" name="AutoShape 7">
              <a:extLst>
                <a:ext uri="{FF2B5EF4-FFF2-40B4-BE49-F238E27FC236}">
                  <a16:creationId xmlns:a16="http://schemas.microsoft.com/office/drawing/2014/main" id="{1B9AAD6D-21E6-CB84-650A-CBC3F3CDA1F8}"/>
                </a:ext>
              </a:extLst>
            </p:cNvPr>
            <p:cNvCxnSpPr>
              <a:cxnSpLocks noChangeShapeType="1"/>
              <a:stCxn id="32778" idx="0"/>
              <a:endCxn id="32775" idx="0"/>
            </p:cNvCxnSpPr>
            <p:nvPr/>
          </p:nvCxnSpPr>
          <p:spPr bwMode="auto">
            <a:xfrm>
              <a:off x="2879" y="1099"/>
              <a:ext cx="1731" cy="1349"/>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32778" name="Oval 8" descr="brownfill01">
              <a:extLst>
                <a:ext uri="{FF2B5EF4-FFF2-40B4-BE49-F238E27FC236}">
                  <a16:creationId xmlns:a16="http://schemas.microsoft.com/office/drawing/2014/main" id="{26D74866-B636-7751-F0DD-5EFE934D08DA}"/>
                </a:ext>
              </a:extLst>
            </p:cNvPr>
            <p:cNvSpPr>
              <a:spLocks noChangeArrowheads="1"/>
            </p:cNvSpPr>
            <p:nvPr/>
          </p:nvSpPr>
          <p:spPr bwMode="auto">
            <a:xfrm>
              <a:off x="1094" y="1123"/>
              <a:ext cx="3570" cy="744"/>
            </a:xfrm>
            <a:prstGeom prst="ellipse">
              <a:avLst/>
            </a:prstGeom>
            <a:blipFill dpi="0" rotWithShape="1">
              <a:blip r:embed="rId5"/>
              <a:srcRect/>
              <a:stretch>
                <a:fillRect/>
              </a:stretch>
            </a:blipFill>
            <a:ln w="76200" algn="ctr">
              <a:solidFill>
                <a:srgbClr val="EB9F39"/>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dirty="0">
                  <a:latin typeface="Franklin Gothic Medium" panose="020B0603020102020204" pitchFamily="34" charset="0"/>
                </a:rPr>
                <a:t>Long-Term Focus of Management Development</a:t>
              </a:r>
            </a:p>
          </p:txBody>
        </p:sp>
        <p:cxnSp>
          <p:nvCxnSpPr>
            <p:cNvPr id="32779" name="AutoShape 9">
              <a:extLst>
                <a:ext uri="{FF2B5EF4-FFF2-40B4-BE49-F238E27FC236}">
                  <a16:creationId xmlns:a16="http://schemas.microsoft.com/office/drawing/2014/main" id="{AB4E8F7A-ADC3-E060-5660-E9EC9C9DF8BD}"/>
                </a:ext>
              </a:extLst>
            </p:cNvPr>
            <p:cNvCxnSpPr>
              <a:cxnSpLocks noChangeShapeType="1"/>
              <a:stCxn id="32778" idx="4"/>
              <a:endCxn id="32780" idx="0"/>
            </p:cNvCxnSpPr>
            <p:nvPr/>
          </p:nvCxnSpPr>
          <p:spPr bwMode="auto">
            <a:xfrm>
              <a:off x="2879" y="1891"/>
              <a:ext cx="0" cy="557"/>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32780" name="AutoShape 10" descr="purplefill01">
              <a:extLst>
                <a:ext uri="{FF2B5EF4-FFF2-40B4-BE49-F238E27FC236}">
                  <a16:creationId xmlns:a16="http://schemas.microsoft.com/office/drawing/2014/main" id="{5133732B-E9CA-E81A-134D-47DC02CDC24A}"/>
                </a:ext>
              </a:extLst>
            </p:cNvPr>
            <p:cNvSpPr>
              <a:spLocks noChangeArrowheads="1"/>
            </p:cNvSpPr>
            <p:nvPr/>
          </p:nvSpPr>
          <p:spPr bwMode="auto">
            <a:xfrm>
              <a:off x="2132" y="2472"/>
              <a:ext cx="1494" cy="898"/>
            </a:xfrm>
            <a:prstGeom prst="roundRect">
              <a:avLst>
                <a:gd name="adj" fmla="val 16667"/>
              </a:avLst>
            </a:prstGeom>
            <a:blipFill dpi="0" rotWithShape="1">
              <a:blip r:embed="rId6"/>
              <a:srcRect/>
              <a:stretch>
                <a:fillRect/>
              </a:stretch>
            </a:blipFill>
            <a:ln w="76200" algn="ctr">
              <a:solidFill>
                <a:srgbClr val="AB439C"/>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Appraising managers’ current performance</a:t>
              </a:r>
            </a:p>
          </p:txBody>
        </p:sp>
      </p:grpSp>
      <p:sp>
        <p:nvSpPr>
          <p:cNvPr id="4" name="Rectangle 3">
            <a:extLst>
              <a:ext uri="{FF2B5EF4-FFF2-40B4-BE49-F238E27FC236}">
                <a16:creationId xmlns:a16="http://schemas.microsoft.com/office/drawing/2014/main" id="{7200F7D7-BDE1-AE5D-250D-F6305602E7D9}"/>
              </a:ext>
            </a:extLst>
          </p:cNvPr>
          <p:cNvSpPr/>
          <p:nvPr/>
        </p:nvSpPr>
        <p:spPr>
          <a:xfrm>
            <a:off x="1005368" y="4624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28C83396-BFB6-9D0D-AF1C-342571BAB226}"/>
              </a:ext>
            </a:extLst>
          </p:cNvPr>
          <p:cNvSpPr txBox="1"/>
          <p:nvPr/>
        </p:nvSpPr>
        <p:spPr>
          <a:xfrm>
            <a:off x="1216209" y="5029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32E363AF-2D2B-2D0C-F634-E2E45E6F173F}"/>
              </a:ext>
            </a:extLst>
          </p:cNvPr>
          <p:cNvSpPr txBox="1"/>
          <p:nvPr/>
        </p:nvSpPr>
        <p:spPr>
          <a:xfrm>
            <a:off x="1277239" y="75881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403690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826" name="Rectangle 2">
            <a:extLst>
              <a:ext uri="{FF2B5EF4-FFF2-40B4-BE49-F238E27FC236}">
                <a16:creationId xmlns:a16="http://schemas.microsoft.com/office/drawing/2014/main" id="{0E59B217-AA4E-3914-5659-66A00FEA098A}"/>
              </a:ext>
            </a:extLst>
          </p:cNvPr>
          <p:cNvSpPr>
            <a:spLocks noGrp="1" noChangeArrowheads="1"/>
          </p:cNvSpPr>
          <p:nvPr>
            <p:ph type="title"/>
          </p:nvPr>
        </p:nvSpPr>
        <p:spPr>
          <a:xfrm>
            <a:off x="2443655" y="491252"/>
            <a:ext cx="8024648" cy="1325563"/>
          </a:xfrm>
        </p:spPr>
        <p:txBody>
          <a:bodyPr>
            <a:normAutofit/>
          </a:bodyPr>
          <a:lstStyle/>
          <a:p>
            <a:pPr eaLnBrk="1" hangingPunct="1">
              <a:defRPr/>
            </a:pPr>
            <a:r>
              <a:rPr lang="en-US" sz="3600" dirty="0">
                <a:latin typeface="Times New Roman" panose="02020603050405020304" pitchFamily="18" charset="0"/>
                <a:cs typeface="Times New Roman" panose="02020603050405020304" pitchFamily="18" charset="0"/>
              </a:rPr>
              <a:t>Management Development Techniques</a:t>
            </a:r>
          </a:p>
        </p:txBody>
      </p:sp>
      <p:grpSp>
        <p:nvGrpSpPr>
          <p:cNvPr id="2" name="Group 19">
            <a:extLst>
              <a:ext uri="{FF2B5EF4-FFF2-40B4-BE49-F238E27FC236}">
                <a16:creationId xmlns:a16="http://schemas.microsoft.com/office/drawing/2014/main" id="{24EE53A7-1EBD-275B-1916-941DB5EC0ED3}"/>
              </a:ext>
            </a:extLst>
          </p:cNvPr>
          <p:cNvGrpSpPr>
            <a:grpSpLocks/>
          </p:cNvGrpSpPr>
          <p:nvPr/>
        </p:nvGrpSpPr>
        <p:grpSpPr bwMode="auto">
          <a:xfrm>
            <a:off x="2163764" y="2057400"/>
            <a:ext cx="7864475" cy="2432050"/>
            <a:chOff x="403" y="1296"/>
            <a:chExt cx="4954" cy="1532"/>
          </a:xfrm>
        </p:grpSpPr>
        <p:sp>
          <p:nvSpPr>
            <p:cNvPr id="34822" name="AutoShape 12" descr="brownfill01">
              <a:extLst>
                <a:ext uri="{FF2B5EF4-FFF2-40B4-BE49-F238E27FC236}">
                  <a16:creationId xmlns:a16="http://schemas.microsoft.com/office/drawing/2014/main" id="{58943D5C-7ADE-1206-F77E-2E8B39E16F36}"/>
                </a:ext>
              </a:extLst>
            </p:cNvPr>
            <p:cNvSpPr>
              <a:spLocks noChangeArrowheads="1"/>
            </p:cNvSpPr>
            <p:nvPr/>
          </p:nvSpPr>
          <p:spPr bwMode="auto">
            <a:xfrm>
              <a:off x="403" y="2260"/>
              <a:ext cx="1558" cy="568"/>
            </a:xfrm>
            <a:prstGeom prst="roundRect">
              <a:avLst>
                <a:gd name="adj" fmla="val 8361"/>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Job </a:t>
              </a:r>
              <a:br>
                <a:rPr lang="en-US" altLang="en-US" sz="2400">
                  <a:latin typeface="Franklin Gothic Medium" panose="020B0603020102020204" pitchFamily="34" charset="0"/>
                </a:rPr>
              </a:br>
              <a:r>
                <a:rPr lang="en-US" altLang="en-US" sz="2400">
                  <a:latin typeface="Franklin Gothic Medium" panose="020B0603020102020204" pitchFamily="34" charset="0"/>
                </a:rPr>
                <a:t>rotation</a:t>
              </a:r>
              <a:endParaRPr lang="en-US" altLang="en-US" sz="2400" i="1">
                <a:latin typeface="Franklin Gothic Medium" panose="020B0603020102020204" pitchFamily="34" charset="0"/>
              </a:endParaRPr>
            </a:p>
          </p:txBody>
        </p:sp>
        <p:sp>
          <p:nvSpPr>
            <p:cNvPr id="34823" name="AutoShape 13" descr="greenfill01">
              <a:extLst>
                <a:ext uri="{FF2B5EF4-FFF2-40B4-BE49-F238E27FC236}">
                  <a16:creationId xmlns:a16="http://schemas.microsoft.com/office/drawing/2014/main" id="{0E1DED9A-25B3-5C52-D407-BF83C72237E8}"/>
                </a:ext>
              </a:extLst>
            </p:cNvPr>
            <p:cNvSpPr>
              <a:spLocks noChangeArrowheads="1"/>
            </p:cNvSpPr>
            <p:nvPr/>
          </p:nvSpPr>
          <p:spPr bwMode="auto">
            <a:xfrm>
              <a:off x="2102" y="2259"/>
              <a:ext cx="1558" cy="566"/>
            </a:xfrm>
            <a:prstGeom prst="roundRect">
              <a:avLst>
                <a:gd name="adj" fmla="val 7120"/>
              </a:avLst>
            </a:prstGeom>
            <a:blipFill dpi="0" rotWithShape="1">
              <a:blip r:embed="rId4"/>
              <a:srcRect/>
              <a:stretch>
                <a:fillRect/>
              </a:stretch>
            </a:blipFill>
            <a:ln w="57150" algn="ctr">
              <a:solidFill>
                <a:srgbClr val="65CD65"/>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Coaching and understudy</a:t>
              </a:r>
            </a:p>
          </p:txBody>
        </p:sp>
        <p:cxnSp>
          <p:nvCxnSpPr>
            <p:cNvPr id="34824" name="AutoShape 14">
              <a:extLst>
                <a:ext uri="{FF2B5EF4-FFF2-40B4-BE49-F238E27FC236}">
                  <a16:creationId xmlns:a16="http://schemas.microsoft.com/office/drawing/2014/main" id="{8F9CCC98-9FF7-17E5-1556-D19F452B233A}"/>
                </a:ext>
              </a:extLst>
            </p:cNvPr>
            <p:cNvCxnSpPr>
              <a:cxnSpLocks noChangeShapeType="1"/>
              <a:stCxn id="34825" idx="2"/>
              <a:endCxn id="34822" idx="0"/>
            </p:cNvCxnSpPr>
            <p:nvPr/>
          </p:nvCxnSpPr>
          <p:spPr bwMode="auto">
            <a:xfrm rot="5400000">
              <a:off x="1784" y="1147"/>
              <a:ext cx="493" cy="1698"/>
            </a:xfrm>
            <a:prstGeom prst="bentConnector3">
              <a:avLst>
                <a:gd name="adj1" fmla="val 4989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34825" name="AutoShape 15">
              <a:extLst>
                <a:ext uri="{FF2B5EF4-FFF2-40B4-BE49-F238E27FC236}">
                  <a16:creationId xmlns:a16="http://schemas.microsoft.com/office/drawing/2014/main" id="{C365FB7C-B35B-A65E-6A90-38CA635E9D43}"/>
                </a:ext>
              </a:extLst>
            </p:cNvPr>
            <p:cNvSpPr>
              <a:spLocks noChangeArrowheads="1"/>
            </p:cNvSpPr>
            <p:nvPr/>
          </p:nvSpPr>
          <p:spPr bwMode="auto">
            <a:xfrm>
              <a:off x="1094" y="1296"/>
              <a:ext cx="3572" cy="435"/>
            </a:xfrm>
            <a:prstGeom prst="roundRect">
              <a:avLst>
                <a:gd name="adj" fmla="val 12259"/>
              </a:avLst>
            </a:prstGeom>
            <a:gradFill rotWithShape="1">
              <a:gsLst>
                <a:gs pos="0">
                  <a:srgbClr val="EAD596"/>
                </a:gs>
                <a:gs pos="100000">
                  <a:srgbClr val="CC9900"/>
                </a:gs>
              </a:gsLst>
              <a:lin ang="5400000" scaled="1"/>
            </a:gradFill>
            <a:ln w="57150">
              <a:solidFill>
                <a:srgbClr val="CC9900"/>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800">
                  <a:latin typeface="Franklin Gothic Medium" panose="020B0603020102020204" pitchFamily="34" charset="0"/>
                </a:rPr>
                <a:t>Managerial On-the-Job Training</a:t>
              </a:r>
            </a:p>
          </p:txBody>
        </p:sp>
        <p:cxnSp>
          <p:nvCxnSpPr>
            <p:cNvPr id="34826" name="AutoShape 16">
              <a:extLst>
                <a:ext uri="{FF2B5EF4-FFF2-40B4-BE49-F238E27FC236}">
                  <a16:creationId xmlns:a16="http://schemas.microsoft.com/office/drawing/2014/main" id="{E98B9DFE-BE49-E3FC-B2A5-2C8662953D75}"/>
                </a:ext>
              </a:extLst>
            </p:cNvPr>
            <p:cNvCxnSpPr>
              <a:cxnSpLocks noChangeShapeType="1"/>
              <a:stCxn id="34825" idx="2"/>
              <a:endCxn id="34823" idx="0"/>
            </p:cNvCxnSpPr>
            <p:nvPr/>
          </p:nvCxnSpPr>
          <p:spPr bwMode="auto">
            <a:xfrm rot="16200000" flipH="1">
              <a:off x="2635" y="1994"/>
              <a:ext cx="492" cy="1"/>
            </a:xfrm>
            <a:prstGeom prst="bentConnector3">
              <a:avLst>
                <a:gd name="adj1" fmla="val 49796"/>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34827" name="AutoShape 17" descr="bluefill01">
              <a:extLst>
                <a:ext uri="{FF2B5EF4-FFF2-40B4-BE49-F238E27FC236}">
                  <a16:creationId xmlns:a16="http://schemas.microsoft.com/office/drawing/2014/main" id="{EF58449E-C5F1-D48F-949C-3ED692CA72B8}"/>
                </a:ext>
              </a:extLst>
            </p:cNvPr>
            <p:cNvSpPr>
              <a:spLocks noChangeArrowheads="1"/>
            </p:cNvSpPr>
            <p:nvPr/>
          </p:nvSpPr>
          <p:spPr bwMode="auto">
            <a:xfrm>
              <a:off x="3799" y="2260"/>
              <a:ext cx="1558" cy="567"/>
            </a:xfrm>
            <a:prstGeom prst="roundRect">
              <a:avLst>
                <a:gd name="adj" fmla="val 7120"/>
              </a:avLst>
            </a:prstGeom>
            <a:blipFill dpi="0" rotWithShape="1">
              <a:blip r:embed="rId5"/>
              <a:srcRect/>
              <a:stretch>
                <a:fillRect/>
              </a:stretch>
            </a:blipFill>
            <a:ln w="57150" algn="ctr">
              <a:solidFill>
                <a:srgbClr val="7DC1FF"/>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Action </a:t>
              </a:r>
              <a:br>
                <a:rPr lang="en-US" altLang="en-US" sz="2400">
                  <a:latin typeface="Franklin Gothic Medium" panose="020B0603020102020204" pitchFamily="34" charset="0"/>
                </a:rPr>
              </a:br>
              <a:r>
                <a:rPr lang="en-US" altLang="en-US" sz="2400">
                  <a:latin typeface="Franklin Gothic Medium" panose="020B0603020102020204" pitchFamily="34" charset="0"/>
                </a:rPr>
                <a:t>learning</a:t>
              </a:r>
            </a:p>
          </p:txBody>
        </p:sp>
        <p:cxnSp>
          <p:nvCxnSpPr>
            <p:cNvPr id="34828" name="AutoShape 18">
              <a:extLst>
                <a:ext uri="{FF2B5EF4-FFF2-40B4-BE49-F238E27FC236}">
                  <a16:creationId xmlns:a16="http://schemas.microsoft.com/office/drawing/2014/main" id="{8DA0E45F-400F-57BD-7CD6-DDD0EFCCD639}"/>
                </a:ext>
              </a:extLst>
            </p:cNvPr>
            <p:cNvCxnSpPr>
              <a:cxnSpLocks noChangeShapeType="1"/>
              <a:stCxn id="34825" idx="2"/>
              <a:endCxn id="34827" idx="0"/>
            </p:cNvCxnSpPr>
            <p:nvPr/>
          </p:nvCxnSpPr>
          <p:spPr bwMode="auto">
            <a:xfrm rot="16200000" flipH="1">
              <a:off x="3482" y="1147"/>
              <a:ext cx="493" cy="1698"/>
            </a:xfrm>
            <a:prstGeom prst="bentConnector3">
              <a:avLst>
                <a:gd name="adj1" fmla="val 4989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grpSp>
      <p:sp>
        <p:nvSpPr>
          <p:cNvPr id="4" name="Rectangle 3">
            <a:extLst>
              <a:ext uri="{FF2B5EF4-FFF2-40B4-BE49-F238E27FC236}">
                <a16:creationId xmlns:a16="http://schemas.microsoft.com/office/drawing/2014/main" id="{3B0FB82C-23F3-2968-BA2B-3E2037F628A3}"/>
              </a:ext>
            </a:extLst>
          </p:cNvPr>
          <p:cNvSpPr/>
          <p:nvPr/>
        </p:nvSpPr>
        <p:spPr>
          <a:xfrm>
            <a:off x="958070" y="49395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123BF94E-3F1E-F2E5-AB9D-F7BF1265B8E9}"/>
              </a:ext>
            </a:extLst>
          </p:cNvPr>
          <p:cNvSpPr txBox="1"/>
          <p:nvPr/>
        </p:nvSpPr>
        <p:spPr>
          <a:xfrm>
            <a:off x="1168911" y="53452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312E988-B533-B396-5591-924D56FB4DB2}"/>
              </a:ext>
            </a:extLst>
          </p:cNvPr>
          <p:cNvSpPr txBox="1"/>
          <p:nvPr/>
        </p:nvSpPr>
        <p:spPr>
          <a:xfrm>
            <a:off x="1229941" y="79034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417302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48558"/>
            <a:ext cx="10812720" cy="46522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Managerial On-the-Job Training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3043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7710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268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2410934"/>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027511FC-E9EF-DB3C-EF96-D9FE92FA9F0C}"/>
              </a:ext>
            </a:extLst>
          </p:cNvPr>
          <p:cNvSpPr txBox="1"/>
          <p:nvPr/>
        </p:nvSpPr>
        <p:spPr>
          <a:xfrm>
            <a:off x="1214179" y="1956663"/>
            <a:ext cx="10035513" cy="3453253"/>
          </a:xfrm>
          <a:prstGeom prst="rect">
            <a:avLst/>
          </a:prstGeom>
          <a:noFill/>
        </p:spPr>
        <p:txBody>
          <a:bodyPr wrap="square">
            <a:spAutoFit/>
          </a:bodyPr>
          <a:lstStyle/>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lang="en-US" sz="2400" b="1" dirty="0">
                <a:solidFill>
                  <a:srgbClr val="C00000"/>
                </a:solidFill>
                <a:latin typeface="Calibri" panose="020F0502020204030204"/>
              </a:rPr>
              <a:t>J</a:t>
            </a:r>
            <a:r>
              <a:rPr kumimoji="0" lang="en-US" sz="2400" b="1" i="0" u="none" strike="noStrike" kern="1200" cap="none" spc="0" normalizeH="0" baseline="0" noProof="0" dirty="0" err="1">
                <a:ln>
                  <a:noFill/>
                </a:ln>
                <a:solidFill>
                  <a:srgbClr val="C00000"/>
                </a:solidFill>
                <a:effectLst/>
                <a:uLnTx/>
                <a:uFillTx/>
                <a:latin typeface="Calibri" panose="020F0502020204030204"/>
              </a:rPr>
              <a:t>ob</a:t>
            </a:r>
            <a:r>
              <a:rPr kumimoji="0" lang="en-US" sz="2400" b="1" i="0" u="none" strike="noStrike" kern="1200" cap="none" spc="0" normalizeH="0" baseline="0" noProof="0" dirty="0">
                <a:ln>
                  <a:noFill/>
                </a:ln>
                <a:solidFill>
                  <a:srgbClr val="C00000"/>
                </a:solidFill>
                <a:effectLst/>
                <a:uLnTx/>
                <a:uFillTx/>
                <a:latin typeface="Calibri" panose="020F0502020204030204"/>
              </a:rPr>
              <a:t> rotation </a:t>
            </a:r>
            <a:r>
              <a:rPr kumimoji="0" lang="en-US" sz="2400" b="0" i="0" u="none" strike="noStrike" kern="1200" cap="none" spc="0" normalizeH="0" baseline="0" noProof="0" dirty="0">
                <a:ln>
                  <a:noFill/>
                </a:ln>
                <a:effectLst/>
                <a:uLnTx/>
                <a:uFillTx/>
                <a:latin typeface="Calibri" panose="020F0502020204030204"/>
                <a:ea typeface="+mn-ea"/>
                <a:cs typeface="+mn-cs"/>
              </a:rPr>
              <a:t>means moving managers from department to department to broaden their understanding of the business and to test their abilities. The trainee may be a recent college graduate, and spend several months in each department, learning the departments business by doing it.</a:t>
            </a:r>
          </a:p>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lang="en-US" sz="2400" b="1" dirty="0">
                <a:solidFill>
                  <a:srgbClr val="C00000"/>
                </a:solidFill>
                <a:latin typeface="Calibri" panose="020F0502020204030204"/>
              </a:rPr>
              <a:t>Coaching/Mentoring</a:t>
            </a:r>
            <a:r>
              <a:rPr kumimoji="0" lang="en-US" sz="2400" b="0" i="0" u="none" strike="noStrike" kern="1200" cap="none" spc="0" normalizeH="0" baseline="0" noProof="0" dirty="0">
                <a:ln>
                  <a:noFill/>
                </a:ln>
                <a:effectLst/>
                <a:uLnTx/>
                <a:uFillTx/>
                <a:latin typeface="Calibri" panose="020F0502020204030204"/>
                <a:ea typeface="+mn-ea"/>
                <a:cs typeface="+mn-cs"/>
              </a:rPr>
              <a:t> approach Here the trainee works directly with a senior manager or with the person he or she is to replace; the latter is responsible for the trainee s coaching.</a:t>
            </a:r>
          </a:p>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lang="en-US" sz="2400" b="1" dirty="0">
                <a:solidFill>
                  <a:srgbClr val="C00000"/>
                </a:solidFill>
              </a:rPr>
              <a:t>Action learning </a:t>
            </a:r>
            <a:r>
              <a:rPr lang="en-US" sz="2400" dirty="0"/>
              <a:t>programs give managers and others released time to work analyzing and solving problems in departments other than their own</a:t>
            </a:r>
            <a:r>
              <a:rPr lang="en-US" sz="2400" dirty="0">
                <a:latin typeface="Calibri" panose="020F0502020204030204"/>
              </a:rPr>
              <a:t>.</a:t>
            </a:r>
            <a:endParaRPr kumimoji="0" lang="en-US" sz="2400" b="0" i="0" u="none" strike="noStrike" kern="1200" cap="none" spc="0" normalizeH="0" baseline="0" noProof="0" dirty="0">
              <a:ln>
                <a:noFill/>
              </a:ln>
              <a:effectLst/>
              <a:uLnTx/>
              <a:uFillTx/>
              <a:latin typeface="Calibri" panose="020F0502020204030204"/>
              <a:ea typeface="+mn-ea"/>
              <a:cs typeface="+mn-cs"/>
            </a:endParaRPr>
          </a:p>
        </p:txBody>
      </p:sp>
    </p:spTree>
    <p:extLst>
      <p:ext uri="{BB962C8B-B14F-4D97-AF65-F5344CB8AC3E}">
        <p14:creationId xmlns:p14="http://schemas.microsoft.com/office/powerpoint/2010/main" val="1712109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7875" name="Freeform 3">
            <a:extLst>
              <a:ext uri="{FF2B5EF4-FFF2-40B4-BE49-F238E27FC236}">
                <a16:creationId xmlns:a16="http://schemas.microsoft.com/office/drawing/2014/main" id="{E13D60E6-7664-ED15-C58D-66E39D52D7F4}"/>
              </a:ext>
            </a:extLst>
          </p:cNvPr>
          <p:cNvSpPr>
            <a:spLocks/>
          </p:cNvSpPr>
          <p:nvPr/>
        </p:nvSpPr>
        <p:spPr bwMode="blackWhite">
          <a:xfrm>
            <a:off x="2446338" y="2549525"/>
            <a:ext cx="533400" cy="609600"/>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767876" name="Rectangle 4">
            <a:extLst>
              <a:ext uri="{FF2B5EF4-FFF2-40B4-BE49-F238E27FC236}">
                <a16:creationId xmlns:a16="http://schemas.microsoft.com/office/drawing/2014/main" id="{CAE09A1F-1044-B7EC-EB94-F47E7087BB2E}"/>
              </a:ext>
            </a:extLst>
          </p:cNvPr>
          <p:cNvSpPr>
            <a:spLocks noChangeArrowheads="1"/>
          </p:cNvSpPr>
          <p:nvPr/>
        </p:nvSpPr>
        <p:spPr bwMode="blackWhite">
          <a:xfrm>
            <a:off x="2979739" y="4972051"/>
            <a:ext cx="3665537"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a:t>University-related programs</a:t>
            </a:r>
          </a:p>
        </p:txBody>
      </p:sp>
      <p:sp>
        <p:nvSpPr>
          <p:cNvPr id="2767877" name="Rectangle 5">
            <a:extLst>
              <a:ext uri="{FF2B5EF4-FFF2-40B4-BE49-F238E27FC236}">
                <a16:creationId xmlns:a16="http://schemas.microsoft.com/office/drawing/2014/main" id="{B79A9E08-40D4-225E-F88C-6B76912B7522}"/>
              </a:ext>
            </a:extLst>
          </p:cNvPr>
          <p:cNvSpPr>
            <a:spLocks noChangeArrowheads="1"/>
          </p:cNvSpPr>
          <p:nvPr/>
        </p:nvSpPr>
        <p:spPr bwMode="blackWhite">
          <a:xfrm>
            <a:off x="2979738" y="3652839"/>
            <a:ext cx="3116262"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a:t>Management games</a:t>
            </a:r>
          </a:p>
        </p:txBody>
      </p:sp>
      <p:sp>
        <p:nvSpPr>
          <p:cNvPr id="2767878" name="AutoShape 6" descr="bluefill01">
            <a:extLst>
              <a:ext uri="{FF2B5EF4-FFF2-40B4-BE49-F238E27FC236}">
                <a16:creationId xmlns:a16="http://schemas.microsoft.com/office/drawing/2014/main" id="{90F5A3AA-6D8E-152E-7472-E81549B1C868}"/>
              </a:ext>
            </a:extLst>
          </p:cNvPr>
          <p:cNvSpPr>
            <a:spLocks noChangeArrowheads="1"/>
          </p:cNvSpPr>
          <p:nvPr/>
        </p:nvSpPr>
        <p:spPr bwMode="auto">
          <a:xfrm>
            <a:off x="2163763" y="1600200"/>
            <a:ext cx="5486400" cy="966788"/>
          </a:xfrm>
          <a:prstGeom prst="roundRect">
            <a:avLst>
              <a:gd name="adj" fmla="val 16667"/>
            </a:avLst>
          </a:prstGeom>
          <a:blipFill dpi="0" rotWithShape="1">
            <a:blip r:embed="rId3"/>
            <a:srcRect/>
            <a:stretch>
              <a:fillRect/>
            </a:stretch>
          </a:blipFill>
          <a:ln w="57150" algn="ctr">
            <a:solidFill>
              <a:srgbClr val="7DC1FF"/>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Off-the-Job Management Training </a:t>
            </a:r>
            <a:br>
              <a:rPr lang="en-US" altLang="en-US" sz="2400">
                <a:latin typeface="Franklin Gothic Medium" panose="020B0603020102020204" pitchFamily="34" charset="0"/>
              </a:rPr>
            </a:br>
            <a:r>
              <a:rPr lang="en-US" altLang="en-US" sz="2400">
                <a:latin typeface="Franklin Gothic Medium" panose="020B0603020102020204" pitchFamily="34" charset="0"/>
              </a:rPr>
              <a:t>and Development Techniques</a:t>
            </a:r>
          </a:p>
        </p:txBody>
      </p:sp>
      <p:sp>
        <p:nvSpPr>
          <p:cNvPr id="2767879" name="Rectangle 7">
            <a:extLst>
              <a:ext uri="{FF2B5EF4-FFF2-40B4-BE49-F238E27FC236}">
                <a16:creationId xmlns:a16="http://schemas.microsoft.com/office/drawing/2014/main" id="{058102CB-88C7-4A44-7ECD-8C4D5785BFE5}"/>
              </a:ext>
            </a:extLst>
          </p:cNvPr>
          <p:cNvSpPr>
            <a:spLocks noChangeArrowheads="1"/>
          </p:cNvSpPr>
          <p:nvPr/>
        </p:nvSpPr>
        <p:spPr bwMode="blackWhite">
          <a:xfrm>
            <a:off x="2979738" y="2962276"/>
            <a:ext cx="3116262"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dirty="0"/>
              <a:t>The case study method</a:t>
            </a:r>
          </a:p>
        </p:txBody>
      </p:sp>
      <p:sp>
        <p:nvSpPr>
          <p:cNvPr id="2767880" name="Rectangle 8">
            <a:extLst>
              <a:ext uri="{FF2B5EF4-FFF2-40B4-BE49-F238E27FC236}">
                <a16:creationId xmlns:a16="http://schemas.microsoft.com/office/drawing/2014/main" id="{EF28D5A0-E3CF-318A-09B5-EFA69A495BF4}"/>
              </a:ext>
            </a:extLst>
          </p:cNvPr>
          <p:cNvSpPr>
            <a:spLocks noChangeArrowheads="1"/>
          </p:cNvSpPr>
          <p:nvPr/>
        </p:nvSpPr>
        <p:spPr bwMode="blackWhite">
          <a:xfrm>
            <a:off x="2979738" y="4340226"/>
            <a:ext cx="3116262"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a:t>Outside seminars</a:t>
            </a:r>
          </a:p>
        </p:txBody>
      </p:sp>
      <p:sp>
        <p:nvSpPr>
          <p:cNvPr id="2767881" name="Freeform 9">
            <a:extLst>
              <a:ext uri="{FF2B5EF4-FFF2-40B4-BE49-F238E27FC236}">
                <a16:creationId xmlns:a16="http://schemas.microsoft.com/office/drawing/2014/main" id="{691DA836-6B77-4E4E-C6BF-EDFC9E2D7E79}"/>
              </a:ext>
            </a:extLst>
          </p:cNvPr>
          <p:cNvSpPr>
            <a:spLocks/>
          </p:cNvSpPr>
          <p:nvPr/>
        </p:nvSpPr>
        <p:spPr bwMode="blackWhite">
          <a:xfrm>
            <a:off x="2446338" y="3009900"/>
            <a:ext cx="533400" cy="838200"/>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767882" name="Freeform 10">
            <a:extLst>
              <a:ext uri="{FF2B5EF4-FFF2-40B4-BE49-F238E27FC236}">
                <a16:creationId xmlns:a16="http://schemas.microsoft.com/office/drawing/2014/main" id="{E2A92C57-BB0F-2877-1191-E565FD7BAE0E}"/>
              </a:ext>
            </a:extLst>
          </p:cNvPr>
          <p:cNvSpPr>
            <a:spLocks/>
          </p:cNvSpPr>
          <p:nvPr/>
        </p:nvSpPr>
        <p:spPr bwMode="blackWhite">
          <a:xfrm>
            <a:off x="2446338" y="3573463"/>
            <a:ext cx="533400" cy="952500"/>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767883" name="Freeform 11">
            <a:extLst>
              <a:ext uri="{FF2B5EF4-FFF2-40B4-BE49-F238E27FC236}">
                <a16:creationId xmlns:a16="http://schemas.microsoft.com/office/drawing/2014/main" id="{66081C1F-8C51-461B-B78F-E88A71C43907}"/>
              </a:ext>
            </a:extLst>
          </p:cNvPr>
          <p:cNvSpPr>
            <a:spLocks/>
          </p:cNvSpPr>
          <p:nvPr/>
        </p:nvSpPr>
        <p:spPr bwMode="blackWhite">
          <a:xfrm>
            <a:off x="2446338" y="4095750"/>
            <a:ext cx="533400" cy="1066800"/>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767884" name="Freeform 12">
            <a:extLst>
              <a:ext uri="{FF2B5EF4-FFF2-40B4-BE49-F238E27FC236}">
                <a16:creationId xmlns:a16="http://schemas.microsoft.com/office/drawing/2014/main" id="{B4FD021E-CA4E-A6D6-A2D7-2322DD1DA8C0}"/>
              </a:ext>
            </a:extLst>
          </p:cNvPr>
          <p:cNvSpPr>
            <a:spLocks/>
          </p:cNvSpPr>
          <p:nvPr/>
        </p:nvSpPr>
        <p:spPr bwMode="blackWhite">
          <a:xfrm>
            <a:off x="6735763" y="2568575"/>
            <a:ext cx="533400" cy="609600"/>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767885" name="Rectangle 13">
            <a:extLst>
              <a:ext uri="{FF2B5EF4-FFF2-40B4-BE49-F238E27FC236}">
                <a16:creationId xmlns:a16="http://schemas.microsoft.com/office/drawing/2014/main" id="{CFAE6EA8-C91F-5ECD-B9F6-1A51343FBCB3}"/>
              </a:ext>
            </a:extLst>
          </p:cNvPr>
          <p:cNvSpPr>
            <a:spLocks noChangeArrowheads="1"/>
          </p:cNvSpPr>
          <p:nvPr/>
        </p:nvSpPr>
        <p:spPr bwMode="blackWhite">
          <a:xfrm>
            <a:off x="7269163" y="4975226"/>
            <a:ext cx="2849562"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a:t>Executive coaches</a:t>
            </a:r>
          </a:p>
        </p:txBody>
      </p:sp>
      <p:sp>
        <p:nvSpPr>
          <p:cNvPr id="2767886" name="Rectangle 14">
            <a:extLst>
              <a:ext uri="{FF2B5EF4-FFF2-40B4-BE49-F238E27FC236}">
                <a16:creationId xmlns:a16="http://schemas.microsoft.com/office/drawing/2014/main" id="{5C518D5A-B525-BED7-9D60-AF58C58F8DE0}"/>
              </a:ext>
            </a:extLst>
          </p:cNvPr>
          <p:cNvSpPr>
            <a:spLocks noChangeArrowheads="1"/>
          </p:cNvSpPr>
          <p:nvPr/>
        </p:nvSpPr>
        <p:spPr bwMode="blackWhite">
          <a:xfrm>
            <a:off x="7269163" y="3656014"/>
            <a:ext cx="2849562"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a:t>Behavior modeling</a:t>
            </a:r>
          </a:p>
        </p:txBody>
      </p:sp>
      <p:sp>
        <p:nvSpPr>
          <p:cNvPr id="2767887" name="Rectangle 15">
            <a:extLst>
              <a:ext uri="{FF2B5EF4-FFF2-40B4-BE49-F238E27FC236}">
                <a16:creationId xmlns:a16="http://schemas.microsoft.com/office/drawing/2014/main" id="{542E7FF3-C5C4-6898-31F7-FF77FE908C3C}"/>
              </a:ext>
            </a:extLst>
          </p:cNvPr>
          <p:cNvSpPr>
            <a:spLocks noChangeArrowheads="1"/>
          </p:cNvSpPr>
          <p:nvPr/>
        </p:nvSpPr>
        <p:spPr bwMode="blackWhite">
          <a:xfrm>
            <a:off x="7269163" y="2965451"/>
            <a:ext cx="2849562"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dirty="0"/>
              <a:t>Role playing</a:t>
            </a:r>
          </a:p>
        </p:txBody>
      </p:sp>
      <p:sp>
        <p:nvSpPr>
          <p:cNvPr id="2767888" name="Rectangle 16">
            <a:extLst>
              <a:ext uri="{FF2B5EF4-FFF2-40B4-BE49-F238E27FC236}">
                <a16:creationId xmlns:a16="http://schemas.microsoft.com/office/drawing/2014/main" id="{77326731-6BDB-1EF7-F566-A7814A6A1073}"/>
              </a:ext>
            </a:extLst>
          </p:cNvPr>
          <p:cNvSpPr>
            <a:spLocks noChangeArrowheads="1"/>
          </p:cNvSpPr>
          <p:nvPr/>
        </p:nvSpPr>
        <p:spPr bwMode="blackWhite">
          <a:xfrm>
            <a:off x="7269163" y="4343401"/>
            <a:ext cx="2849562"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a:t>Corporate universities</a:t>
            </a:r>
          </a:p>
        </p:txBody>
      </p:sp>
      <p:sp>
        <p:nvSpPr>
          <p:cNvPr id="2767889" name="Freeform 17">
            <a:extLst>
              <a:ext uri="{FF2B5EF4-FFF2-40B4-BE49-F238E27FC236}">
                <a16:creationId xmlns:a16="http://schemas.microsoft.com/office/drawing/2014/main" id="{589EDB29-C693-436B-CED0-1D0EB853A7A0}"/>
              </a:ext>
            </a:extLst>
          </p:cNvPr>
          <p:cNvSpPr>
            <a:spLocks/>
          </p:cNvSpPr>
          <p:nvPr/>
        </p:nvSpPr>
        <p:spPr bwMode="blackWhite">
          <a:xfrm>
            <a:off x="6735763" y="3013075"/>
            <a:ext cx="533400" cy="838200"/>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767890" name="Freeform 18">
            <a:extLst>
              <a:ext uri="{FF2B5EF4-FFF2-40B4-BE49-F238E27FC236}">
                <a16:creationId xmlns:a16="http://schemas.microsoft.com/office/drawing/2014/main" id="{7E700972-0401-5A8C-0721-10DFED2BB672}"/>
              </a:ext>
            </a:extLst>
          </p:cNvPr>
          <p:cNvSpPr>
            <a:spLocks/>
          </p:cNvSpPr>
          <p:nvPr/>
        </p:nvSpPr>
        <p:spPr bwMode="blackWhite">
          <a:xfrm>
            <a:off x="6735763" y="3576638"/>
            <a:ext cx="533400" cy="952500"/>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767891" name="Freeform 19">
            <a:extLst>
              <a:ext uri="{FF2B5EF4-FFF2-40B4-BE49-F238E27FC236}">
                <a16:creationId xmlns:a16="http://schemas.microsoft.com/office/drawing/2014/main" id="{A362CBCE-EA1A-CE23-BB66-02D9BE37CBFC}"/>
              </a:ext>
            </a:extLst>
          </p:cNvPr>
          <p:cNvSpPr>
            <a:spLocks/>
          </p:cNvSpPr>
          <p:nvPr/>
        </p:nvSpPr>
        <p:spPr bwMode="blackWhite">
          <a:xfrm>
            <a:off x="6735763" y="4098925"/>
            <a:ext cx="533400" cy="1066800"/>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767892" name="Rectangle 20">
            <a:extLst>
              <a:ext uri="{FF2B5EF4-FFF2-40B4-BE49-F238E27FC236}">
                <a16:creationId xmlns:a16="http://schemas.microsoft.com/office/drawing/2014/main" id="{B6D86A3D-5694-25FA-41AE-630708439EC8}"/>
              </a:ext>
            </a:extLst>
          </p:cNvPr>
          <p:cNvSpPr>
            <a:spLocks noGrp="1" noChangeArrowheads="1"/>
          </p:cNvSpPr>
          <p:nvPr>
            <p:ph type="title"/>
          </p:nvPr>
        </p:nvSpPr>
        <p:spPr>
          <a:xfrm>
            <a:off x="2163762" y="396657"/>
            <a:ext cx="7864475" cy="1325563"/>
          </a:xfrm>
        </p:spPr>
        <p:txBody>
          <a:bodyPr>
            <a:normAutofit/>
          </a:bodyPr>
          <a:lstStyle/>
          <a:p>
            <a:pPr eaLnBrk="1" hangingPunct="1">
              <a:defRPr/>
            </a:pPr>
            <a:r>
              <a:rPr lang="en-US" sz="3600" dirty="0">
                <a:latin typeface="Times New Roman" panose="02020603050405020304" pitchFamily="18" charset="0"/>
                <a:cs typeface="Times New Roman" panose="02020603050405020304" pitchFamily="18" charset="0"/>
              </a:rPr>
              <a:t>Other Management Training Techniques</a:t>
            </a:r>
          </a:p>
        </p:txBody>
      </p:sp>
      <p:sp>
        <p:nvSpPr>
          <p:cNvPr id="2" name="Rectangle 1">
            <a:extLst>
              <a:ext uri="{FF2B5EF4-FFF2-40B4-BE49-F238E27FC236}">
                <a16:creationId xmlns:a16="http://schemas.microsoft.com/office/drawing/2014/main" id="{F83A6191-AC7D-F6B7-7129-D7CEA5AE71DC}"/>
              </a:ext>
            </a:extLst>
          </p:cNvPr>
          <p:cNvSpPr/>
          <p:nvPr/>
        </p:nvSpPr>
        <p:spPr>
          <a:xfrm>
            <a:off x="674287" y="478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4F68725E-6626-42AB-77F8-63E45098AC51}"/>
              </a:ext>
            </a:extLst>
          </p:cNvPr>
          <p:cNvSpPr txBox="1"/>
          <p:nvPr/>
        </p:nvSpPr>
        <p:spPr>
          <a:xfrm>
            <a:off x="885128" y="5187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519B292-58DD-2FC3-D245-91E1649FF626}"/>
              </a:ext>
            </a:extLst>
          </p:cNvPr>
          <p:cNvSpPr txBox="1"/>
          <p:nvPr/>
        </p:nvSpPr>
        <p:spPr>
          <a:xfrm>
            <a:off x="946158" y="77457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02621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767878"/>
                                        </p:tgtEl>
                                        <p:attrNameLst>
                                          <p:attrName>style.visibility</p:attrName>
                                        </p:attrNameLst>
                                      </p:cBhvr>
                                      <p:to>
                                        <p:strVal val="visible"/>
                                      </p:to>
                                    </p:set>
                                    <p:animEffect transition="in" filter="wipe(left)">
                                      <p:cBhvr>
                                        <p:cTn id="7" dur="500"/>
                                        <p:tgtEl>
                                          <p:spTgt spid="276787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nodeType="clickEffect">
                                  <p:stCondLst>
                                    <p:cond delay="0"/>
                                  </p:stCondLst>
                                  <p:childTnLst>
                                    <p:set>
                                      <p:cBhvr>
                                        <p:cTn id="11" dur="1" fill="hold">
                                          <p:stCondLst>
                                            <p:cond delay="0"/>
                                          </p:stCondLst>
                                        </p:cTn>
                                        <p:tgtEl>
                                          <p:spTgt spid="2767875"/>
                                        </p:tgtEl>
                                        <p:attrNameLst>
                                          <p:attrName>style.visibility</p:attrName>
                                        </p:attrNameLst>
                                      </p:cBhvr>
                                      <p:to>
                                        <p:strVal val="visible"/>
                                      </p:to>
                                    </p:set>
                                    <p:animEffect transition="in" filter="strips(downRight)">
                                      <p:cBhvr>
                                        <p:cTn id="12" dur="500"/>
                                        <p:tgtEl>
                                          <p:spTgt spid="2767875"/>
                                        </p:tgtEl>
                                      </p:cBhvr>
                                    </p:animEffect>
                                  </p:childTnLst>
                                </p:cTn>
                              </p:par>
                            </p:childTnLst>
                          </p:cTn>
                        </p:par>
                        <p:par>
                          <p:cTn id="13" fill="hold" nodeType="afterGroup">
                            <p:stCondLst>
                              <p:cond delay="500"/>
                            </p:stCondLst>
                            <p:childTnLst>
                              <p:par>
                                <p:cTn id="14" presetID="22" presetClass="entr" presetSubtype="8" fill="hold" nodeType="afterEffect">
                                  <p:stCondLst>
                                    <p:cond delay="0"/>
                                  </p:stCondLst>
                                  <p:childTnLst>
                                    <p:set>
                                      <p:cBhvr>
                                        <p:cTn id="15" dur="1" fill="hold">
                                          <p:stCondLst>
                                            <p:cond delay="0"/>
                                          </p:stCondLst>
                                        </p:cTn>
                                        <p:tgtEl>
                                          <p:spTgt spid="2767879"/>
                                        </p:tgtEl>
                                        <p:attrNameLst>
                                          <p:attrName>style.visibility</p:attrName>
                                        </p:attrNameLst>
                                      </p:cBhvr>
                                      <p:to>
                                        <p:strVal val="visible"/>
                                      </p:to>
                                    </p:set>
                                    <p:animEffect transition="in" filter="wipe(left)">
                                      <p:cBhvr>
                                        <p:cTn id="16" dur="500"/>
                                        <p:tgtEl>
                                          <p:spTgt spid="2767879"/>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8" presetClass="entr" presetSubtype="6" fill="hold" nodeType="clickEffect">
                                  <p:stCondLst>
                                    <p:cond delay="0"/>
                                  </p:stCondLst>
                                  <p:childTnLst>
                                    <p:set>
                                      <p:cBhvr>
                                        <p:cTn id="20" dur="1" fill="hold">
                                          <p:stCondLst>
                                            <p:cond delay="0"/>
                                          </p:stCondLst>
                                        </p:cTn>
                                        <p:tgtEl>
                                          <p:spTgt spid="2767881"/>
                                        </p:tgtEl>
                                        <p:attrNameLst>
                                          <p:attrName>style.visibility</p:attrName>
                                        </p:attrNameLst>
                                      </p:cBhvr>
                                      <p:to>
                                        <p:strVal val="visible"/>
                                      </p:to>
                                    </p:set>
                                    <p:animEffect transition="in" filter="strips(downRight)">
                                      <p:cBhvr>
                                        <p:cTn id="21" dur="500"/>
                                        <p:tgtEl>
                                          <p:spTgt spid="2767881"/>
                                        </p:tgtEl>
                                      </p:cBhvr>
                                    </p:animEffect>
                                  </p:childTnLst>
                                </p:cTn>
                              </p:par>
                            </p:childTnLst>
                          </p:cTn>
                        </p:par>
                        <p:par>
                          <p:cTn id="22" fill="hold" nodeType="afterGroup">
                            <p:stCondLst>
                              <p:cond delay="500"/>
                            </p:stCondLst>
                            <p:childTnLst>
                              <p:par>
                                <p:cTn id="23" presetID="22" presetClass="entr" presetSubtype="8" fill="hold" nodeType="afterEffect">
                                  <p:stCondLst>
                                    <p:cond delay="0"/>
                                  </p:stCondLst>
                                  <p:childTnLst>
                                    <p:set>
                                      <p:cBhvr>
                                        <p:cTn id="24" dur="1" fill="hold">
                                          <p:stCondLst>
                                            <p:cond delay="0"/>
                                          </p:stCondLst>
                                        </p:cTn>
                                        <p:tgtEl>
                                          <p:spTgt spid="2767877"/>
                                        </p:tgtEl>
                                        <p:attrNameLst>
                                          <p:attrName>style.visibility</p:attrName>
                                        </p:attrNameLst>
                                      </p:cBhvr>
                                      <p:to>
                                        <p:strVal val="visible"/>
                                      </p:to>
                                    </p:set>
                                    <p:animEffect transition="in" filter="wipe(left)">
                                      <p:cBhvr>
                                        <p:cTn id="25" dur="500"/>
                                        <p:tgtEl>
                                          <p:spTgt spid="2767877"/>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8" presetClass="entr" presetSubtype="6" fill="hold" nodeType="clickEffect">
                                  <p:stCondLst>
                                    <p:cond delay="0"/>
                                  </p:stCondLst>
                                  <p:childTnLst>
                                    <p:set>
                                      <p:cBhvr>
                                        <p:cTn id="29" dur="1" fill="hold">
                                          <p:stCondLst>
                                            <p:cond delay="0"/>
                                          </p:stCondLst>
                                        </p:cTn>
                                        <p:tgtEl>
                                          <p:spTgt spid="2767882"/>
                                        </p:tgtEl>
                                        <p:attrNameLst>
                                          <p:attrName>style.visibility</p:attrName>
                                        </p:attrNameLst>
                                      </p:cBhvr>
                                      <p:to>
                                        <p:strVal val="visible"/>
                                      </p:to>
                                    </p:set>
                                    <p:animEffect transition="in" filter="strips(downRight)">
                                      <p:cBhvr>
                                        <p:cTn id="30" dur="500"/>
                                        <p:tgtEl>
                                          <p:spTgt spid="2767882"/>
                                        </p:tgtEl>
                                      </p:cBhvr>
                                    </p:animEffect>
                                  </p:childTnLst>
                                </p:cTn>
                              </p:par>
                            </p:childTnLst>
                          </p:cTn>
                        </p:par>
                        <p:par>
                          <p:cTn id="31" fill="hold" nodeType="afterGroup">
                            <p:stCondLst>
                              <p:cond delay="500"/>
                            </p:stCondLst>
                            <p:childTnLst>
                              <p:par>
                                <p:cTn id="32" presetID="22" presetClass="entr" presetSubtype="8" fill="hold" nodeType="afterEffect">
                                  <p:stCondLst>
                                    <p:cond delay="0"/>
                                  </p:stCondLst>
                                  <p:childTnLst>
                                    <p:set>
                                      <p:cBhvr>
                                        <p:cTn id="33" dur="1" fill="hold">
                                          <p:stCondLst>
                                            <p:cond delay="0"/>
                                          </p:stCondLst>
                                        </p:cTn>
                                        <p:tgtEl>
                                          <p:spTgt spid="2767880"/>
                                        </p:tgtEl>
                                        <p:attrNameLst>
                                          <p:attrName>style.visibility</p:attrName>
                                        </p:attrNameLst>
                                      </p:cBhvr>
                                      <p:to>
                                        <p:strVal val="visible"/>
                                      </p:to>
                                    </p:set>
                                    <p:animEffect transition="in" filter="wipe(left)">
                                      <p:cBhvr>
                                        <p:cTn id="34" dur="500"/>
                                        <p:tgtEl>
                                          <p:spTgt spid="2767880"/>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8" presetClass="entr" presetSubtype="6" fill="hold" nodeType="clickEffect">
                                  <p:stCondLst>
                                    <p:cond delay="0"/>
                                  </p:stCondLst>
                                  <p:childTnLst>
                                    <p:set>
                                      <p:cBhvr>
                                        <p:cTn id="38" dur="1" fill="hold">
                                          <p:stCondLst>
                                            <p:cond delay="0"/>
                                          </p:stCondLst>
                                        </p:cTn>
                                        <p:tgtEl>
                                          <p:spTgt spid="2767883"/>
                                        </p:tgtEl>
                                        <p:attrNameLst>
                                          <p:attrName>style.visibility</p:attrName>
                                        </p:attrNameLst>
                                      </p:cBhvr>
                                      <p:to>
                                        <p:strVal val="visible"/>
                                      </p:to>
                                    </p:set>
                                    <p:animEffect transition="in" filter="strips(downRight)">
                                      <p:cBhvr>
                                        <p:cTn id="39" dur="500"/>
                                        <p:tgtEl>
                                          <p:spTgt spid="2767883"/>
                                        </p:tgtEl>
                                      </p:cBhvr>
                                    </p:animEffect>
                                  </p:childTnLst>
                                </p:cTn>
                              </p:par>
                            </p:childTnLst>
                          </p:cTn>
                        </p:par>
                        <p:par>
                          <p:cTn id="40" fill="hold" nodeType="afterGroup">
                            <p:stCondLst>
                              <p:cond delay="500"/>
                            </p:stCondLst>
                            <p:childTnLst>
                              <p:par>
                                <p:cTn id="41" presetID="22" presetClass="entr" presetSubtype="8" fill="hold" nodeType="afterEffect">
                                  <p:stCondLst>
                                    <p:cond delay="0"/>
                                  </p:stCondLst>
                                  <p:childTnLst>
                                    <p:set>
                                      <p:cBhvr>
                                        <p:cTn id="42" dur="1" fill="hold">
                                          <p:stCondLst>
                                            <p:cond delay="0"/>
                                          </p:stCondLst>
                                        </p:cTn>
                                        <p:tgtEl>
                                          <p:spTgt spid="2767876"/>
                                        </p:tgtEl>
                                        <p:attrNameLst>
                                          <p:attrName>style.visibility</p:attrName>
                                        </p:attrNameLst>
                                      </p:cBhvr>
                                      <p:to>
                                        <p:strVal val="visible"/>
                                      </p:to>
                                    </p:set>
                                    <p:animEffect transition="in" filter="wipe(left)">
                                      <p:cBhvr>
                                        <p:cTn id="43" dur="500"/>
                                        <p:tgtEl>
                                          <p:spTgt spid="2767876"/>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18" presetClass="entr" presetSubtype="6" fill="hold" nodeType="clickEffect">
                                  <p:stCondLst>
                                    <p:cond delay="0"/>
                                  </p:stCondLst>
                                  <p:childTnLst>
                                    <p:set>
                                      <p:cBhvr>
                                        <p:cTn id="47" dur="1" fill="hold">
                                          <p:stCondLst>
                                            <p:cond delay="0"/>
                                          </p:stCondLst>
                                        </p:cTn>
                                        <p:tgtEl>
                                          <p:spTgt spid="2767884"/>
                                        </p:tgtEl>
                                        <p:attrNameLst>
                                          <p:attrName>style.visibility</p:attrName>
                                        </p:attrNameLst>
                                      </p:cBhvr>
                                      <p:to>
                                        <p:strVal val="visible"/>
                                      </p:to>
                                    </p:set>
                                    <p:animEffect transition="in" filter="strips(downRight)">
                                      <p:cBhvr>
                                        <p:cTn id="48" dur="500"/>
                                        <p:tgtEl>
                                          <p:spTgt spid="2767884"/>
                                        </p:tgtEl>
                                      </p:cBhvr>
                                    </p:animEffect>
                                  </p:childTnLst>
                                </p:cTn>
                              </p:par>
                            </p:childTnLst>
                          </p:cTn>
                        </p:par>
                        <p:par>
                          <p:cTn id="49" fill="hold" nodeType="afterGroup">
                            <p:stCondLst>
                              <p:cond delay="500"/>
                            </p:stCondLst>
                            <p:childTnLst>
                              <p:par>
                                <p:cTn id="50" presetID="22" presetClass="entr" presetSubtype="8" fill="hold" nodeType="afterEffect">
                                  <p:stCondLst>
                                    <p:cond delay="0"/>
                                  </p:stCondLst>
                                  <p:childTnLst>
                                    <p:set>
                                      <p:cBhvr>
                                        <p:cTn id="51" dur="1" fill="hold">
                                          <p:stCondLst>
                                            <p:cond delay="0"/>
                                          </p:stCondLst>
                                        </p:cTn>
                                        <p:tgtEl>
                                          <p:spTgt spid="2767887"/>
                                        </p:tgtEl>
                                        <p:attrNameLst>
                                          <p:attrName>style.visibility</p:attrName>
                                        </p:attrNameLst>
                                      </p:cBhvr>
                                      <p:to>
                                        <p:strVal val="visible"/>
                                      </p:to>
                                    </p:set>
                                    <p:animEffect transition="in" filter="wipe(left)">
                                      <p:cBhvr>
                                        <p:cTn id="52" dur="500"/>
                                        <p:tgtEl>
                                          <p:spTgt spid="2767887"/>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8" presetClass="entr" presetSubtype="6" fill="hold" nodeType="clickEffect">
                                  <p:stCondLst>
                                    <p:cond delay="0"/>
                                  </p:stCondLst>
                                  <p:childTnLst>
                                    <p:set>
                                      <p:cBhvr>
                                        <p:cTn id="56" dur="1" fill="hold">
                                          <p:stCondLst>
                                            <p:cond delay="0"/>
                                          </p:stCondLst>
                                        </p:cTn>
                                        <p:tgtEl>
                                          <p:spTgt spid="2767889"/>
                                        </p:tgtEl>
                                        <p:attrNameLst>
                                          <p:attrName>style.visibility</p:attrName>
                                        </p:attrNameLst>
                                      </p:cBhvr>
                                      <p:to>
                                        <p:strVal val="visible"/>
                                      </p:to>
                                    </p:set>
                                    <p:animEffect transition="in" filter="strips(downRight)">
                                      <p:cBhvr>
                                        <p:cTn id="57" dur="500"/>
                                        <p:tgtEl>
                                          <p:spTgt spid="2767889"/>
                                        </p:tgtEl>
                                      </p:cBhvr>
                                    </p:animEffect>
                                  </p:childTnLst>
                                </p:cTn>
                              </p:par>
                            </p:childTnLst>
                          </p:cTn>
                        </p:par>
                        <p:par>
                          <p:cTn id="58" fill="hold" nodeType="afterGroup">
                            <p:stCondLst>
                              <p:cond delay="500"/>
                            </p:stCondLst>
                            <p:childTnLst>
                              <p:par>
                                <p:cTn id="59" presetID="22" presetClass="entr" presetSubtype="8" fill="hold" nodeType="afterEffect">
                                  <p:stCondLst>
                                    <p:cond delay="0"/>
                                  </p:stCondLst>
                                  <p:childTnLst>
                                    <p:set>
                                      <p:cBhvr>
                                        <p:cTn id="60" dur="1" fill="hold">
                                          <p:stCondLst>
                                            <p:cond delay="0"/>
                                          </p:stCondLst>
                                        </p:cTn>
                                        <p:tgtEl>
                                          <p:spTgt spid="2767886"/>
                                        </p:tgtEl>
                                        <p:attrNameLst>
                                          <p:attrName>style.visibility</p:attrName>
                                        </p:attrNameLst>
                                      </p:cBhvr>
                                      <p:to>
                                        <p:strVal val="visible"/>
                                      </p:to>
                                    </p:set>
                                    <p:animEffect transition="in" filter="wipe(left)">
                                      <p:cBhvr>
                                        <p:cTn id="61" dur="500"/>
                                        <p:tgtEl>
                                          <p:spTgt spid="2767886"/>
                                        </p:tgtEl>
                                      </p:cBhvr>
                                    </p:animEffect>
                                  </p:childTnLst>
                                </p:cTn>
                              </p:par>
                            </p:childTnLst>
                          </p:cTn>
                        </p:par>
                      </p:childTnLst>
                    </p:cTn>
                  </p:par>
                  <p:par>
                    <p:cTn id="62" fill="hold" nodeType="clickPar">
                      <p:stCondLst>
                        <p:cond delay="indefinite"/>
                      </p:stCondLst>
                      <p:childTnLst>
                        <p:par>
                          <p:cTn id="63" fill="hold" nodeType="withGroup">
                            <p:stCondLst>
                              <p:cond delay="0"/>
                            </p:stCondLst>
                            <p:childTnLst>
                              <p:par>
                                <p:cTn id="64" presetID="18" presetClass="entr" presetSubtype="6" fill="hold" nodeType="clickEffect">
                                  <p:stCondLst>
                                    <p:cond delay="0"/>
                                  </p:stCondLst>
                                  <p:childTnLst>
                                    <p:set>
                                      <p:cBhvr>
                                        <p:cTn id="65" dur="1" fill="hold">
                                          <p:stCondLst>
                                            <p:cond delay="0"/>
                                          </p:stCondLst>
                                        </p:cTn>
                                        <p:tgtEl>
                                          <p:spTgt spid="2767890"/>
                                        </p:tgtEl>
                                        <p:attrNameLst>
                                          <p:attrName>style.visibility</p:attrName>
                                        </p:attrNameLst>
                                      </p:cBhvr>
                                      <p:to>
                                        <p:strVal val="visible"/>
                                      </p:to>
                                    </p:set>
                                    <p:animEffect transition="in" filter="strips(downRight)">
                                      <p:cBhvr>
                                        <p:cTn id="66" dur="500"/>
                                        <p:tgtEl>
                                          <p:spTgt spid="2767890"/>
                                        </p:tgtEl>
                                      </p:cBhvr>
                                    </p:animEffect>
                                  </p:childTnLst>
                                </p:cTn>
                              </p:par>
                            </p:childTnLst>
                          </p:cTn>
                        </p:par>
                        <p:par>
                          <p:cTn id="67" fill="hold" nodeType="afterGroup">
                            <p:stCondLst>
                              <p:cond delay="500"/>
                            </p:stCondLst>
                            <p:childTnLst>
                              <p:par>
                                <p:cTn id="68" presetID="22" presetClass="entr" presetSubtype="8" fill="hold" nodeType="afterEffect">
                                  <p:stCondLst>
                                    <p:cond delay="0"/>
                                  </p:stCondLst>
                                  <p:childTnLst>
                                    <p:set>
                                      <p:cBhvr>
                                        <p:cTn id="69" dur="1" fill="hold">
                                          <p:stCondLst>
                                            <p:cond delay="0"/>
                                          </p:stCondLst>
                                        </p:cTn>
                                        <p:tgtEl>
                                          <p:spTgt spid="2767888"/>
                                        </p:tgtEl>
                                        <p:attrNameLst>
                                          <p:attrName>style.visibility</p:attrName>
                                        </p:attrNameLst>
                                      </p:cBhvr>
                                      <p:to>
                                        <p:strVal val="visible"/>
                                      </p:to>
                                    </p:set>
                                    <p:animEffect transition="in" filter="wipe(left)">
                                      <p:cBhvr>
                                        <p:cTn id="70" dur="500"/>
                                        <p:tgtEl>
                                          <p:spTgt spid="2767888"/>
                                        </p:tgtEl>
                                      </p:cBhvr>
                                    </p:animEffect>
                                  </p:childTnLst>
                                </p:cTn>
                              </p:par>
                            </p:childTnLst>
                          </p:cTn>
                        </p:par>
                      </p:childTnLst>
                    </p:cTn>
                  </p:par>
                  <p:par>
                    <p:cTn id="71" fill="hold" nodeType="clickPar">
                      <p:stCondLst>
                        <p:cond delay="indefinite"/>
                      </p:stCondLst>
                      <p:childTnLst>
                        <p:par>
                          <p:cTn id="72" fill="hold" nodeType="withGroup">
                            <p:stCondLst>
                              <p:cond delay="0"/>
                            </p:stCondLst>
                            <p:childTnLst>
                              <p:par>
                                <p:cTn id="73" presetID="18" presetClass="entr" presetSubtype="6" fill="hold" nodeType="clickEffect">
                                  <p:stCondLst>
                                    <p:cond delay="0"/>
                                  </p:stCondLst>
                                  <p:childTnLst>
                                    <p:set>
                                      <p:cBhvr>
                                        <p:cTn id="74" dur="1" fill="hold">
                                          <p:stCondLst>
                                            <p:cond delay="0"/>
                                          </p:stCondLst>
                                        </p:cTn>
                                        <p:tgtEl>
                                          <p:spTgt spid="2767891"/>
                                        </p:tgtEl>
                                        <p:attrNameLst>
                                          <p:attrName>style.visibility</p:attrName>
                                        </p:attrNameLst>
                                      </p:cBhvr>
                                      <p:to>
                                        <p:strVal val="visible"/>
                                      </p:to>
                                    </p:set>
                                    <p:animEffect transition="in" filter="strips(downRight)">
                                      <p:cBhvr>
                                        <p:cTn id="75" dur="500"/>
                                        <p:tgtEl>
                                          <p:spTgt spid="2767891"/>
                                        </p:tgtEl>
                                      </p:cBhvr>
                                    </p:animEffect>
                                  </p:childTnLst>
                                </p:cTn>
                              </p:par>
                            </p:childTnLst>
                          </p:cTn>
                        </p:par>
                        <p:par>
                          <p:cTn id="76" fill="hold" nodeType="afterGroup">
                            <p:stCondLst>
                              <p:cond delay="500"/>
                            </p:stCondLst>
                            <p:childTnLst>
                              <p:par>
                                <p:cTn id="77" presetID="22" presetClass="entr" presetSubtype="8" fill="hold" nodeType="afterEffect">
                                  <p:stCondLst>
                                    <p:cond delay="0"/>
                                  </p:stCondLst>
                                  <p:childTnLst>
                                    <p:set>
                                      <p:cBhvr>
                                        <p:cTn id="78" dur="1" fill="hold">
                                          <p:stCondLst>
                                            <p:cond delay="0"/>
                                          </p:stCondLst>
                                        </p:cTn>
                                        <p:tgtEl>
                                          <p:spTgt spid="2767885"/>
                                        </p:tgtEl>
                                        <p:attrNameLst>
                                          <p:attrName>style.visibility</p:attrName>
                                        </p:attrNameLst>
                                      </p:cBhvr>
                                      <p:to>
                                        <p:strVal val="visible"/>
                                      </p:to>
                                    </p:set>
                                    <p:animEffect transition="in" filter="wipe(left)">
                                      <p:cBhvr>
                                        <p:cTn id="79" dur="500"/>
                                        <p:tgtEl>
                                          <p:spTgt spid="27678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7876" grpId="0"/>
      <p:bldP spid="2767877" grpId="0"/>
      <p:bldP spid="2767878" grpId="0" animBg="1" autoUpdateAnimBg="0"/>
      <p:bldP spid="2767879" grpId="0"/>
      <p:bldP spid="2767880" grpId="0"/>
      <p:bldP spid="2767885" grpId="0"/>
      <p:bldP spid="2767886" grpId="0"/>
      <p:bldP spid="2767887" grpId="0"/>
      <p:bldP spid="276788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685495"/>
            <a:ext cx="10565630" cy="3477875"/>
          </a:xfrm>
          <a:prstGeom prst="rect">
            <a:avLst/>
          </a:prstGeom>
          <a:noFill/>
        </p:spPr>
        <p:txBody>
          <a:bodyPr wrap="square" rtlCol="0">
            <a:spAutoFit/>
          </a:bodyPr>
          <a:lstStyle/>
          <a:p>
            <a:r>
              <a:rPr lang="en-US" sz="2000" b="1" dirty="0">
                <a:latin typeface="Alexandria"/>
              </a:rPr>
              <a:t>Focus:</a:t>
            </a:r>
            <a:endParaRPr lang="en-US" sz="2000" dirty="0">
              <a:latin typeface="Alexandria"/>
            </a:endParaRPr>
          </a:p>
          <a:p>
            <a:pPr marL="342900" lvl="0" indent="-342900">
              <a:buFont typeface="Wingdings" panose="05000000000000000000" pitchFamily="2" charset="2"/>
              <a:buChar char="q"/>
            </a:pPr>
            <a:r>
              <a:rPr lang="en-US" sz="2000" dirty="0">
                <a:latin typeface="Alexandria"/>
              </a:rPr>
              <a:t>OD focuses on improving an organization's </a:t>
            </a:r>
            <a:r>
              <a:rPr lang="en-US" sz="2000" b="1" dirty="0">
                <a:latin typeface="Alexandria"/>
              </a:rPr>
              <a:t>overall effectiveness</a:t>
            </a:r>
            <a:r>
              <a:rPr lang="en-US" sz="2000" dirty="0">
                <a:latin typeface="Alexandria"/>
              </a:rPr>
              <a:t> through planned interventions.</a:t>
            </a:r>
          </a:p>
          <a:p>
            <a:pPr marL="342900" lvl="0" indent="-342900">
              <a:buFont typeface="Wingdings" panose="05000000000000000000" pitchFamily="2" charset="2"/>
              <a:buChar char="q"/>
            </a:pPr>
            <a:r>
              <a:rPr lang="en-US" sz="2000" dirty="0">
                <a:latin typeface="Alexandria"/>
              </a:rPr>
              <a:t>It contrasts with training and development, which targets individual skills for improved productivity.</a:t>
            </a:r>
          </a:p>
          <a:p>
            <a:pPr marL="342900" lvl="0" indent="-342900">
              <a:buFont typeface="Wingdings" panose="05000000000000000000" pitchFamily="2" charset="2"/>
              <a:buChar char="q"/>
            </a:pPr>
            <a:endParaRPr lang="en-US" sz="2000" dirty="0">
              <a:latin typeface="Alexandria"/>
            </a:endParaRPr>
          </a:p>
          <a:p>
            <a:r>
              <a:rPr lang="en-US" sz="2000" b="1" dirty="0">
                <a:latin typeface="Alexandria"/>
              </a:rPr>
              <a:t>Scope:</a:t>
            </a:r>
            <a:endParaRPr lang="en-US" sz="2000" dirty="0">
              <a:latin typeface="Alexandria"/>
            </a:endParaRPr>
          </a:p>
          <a:p>
            <a:pPr marL="342900" lvl="0" indent="-342900">
              <a:buFont typeface="Wingdings" panose="05000000000000000000" pitchFamily="2" charset="2"/>
              <a:buChar char="q"/>
            </a:pPr>
            <a:r>
              <a:rPr lang="en-US" sz="2000" dirty="0">
                <a:latin typeface="Alexandria"/>
              </a:rPr>
              <a:t>OD takes a </a:t>
            </a:r>
            <a:r>
              <a:rPr lang="en-US" sz="2000" b="1" dirty="0">
                <a:latin typeface="Alexandria"/>
              </a:rPr>
              <a:t>macro</a:t>
            </a:r>
            <a:r>
              <a:rPr lang="en-US" sz="2000" dirty="0">
                <a:latin typeface="Alexandria"/>
              </a:rPr>
              <a:t> or organization-wide perspective, looking at processes, culture, and overall performance.</a:t>
            </a:r>
          </a:p>
          <a:p>
            <a:pPr marL="342900" lvl="0" indent="-342900">
              <a:buFont typeface="Wingdings" panose="05000000000000000000" pitchFamily="2" charset="2"/>
              <a:buChar char="q"/>
            </a:pPr>
            <a:r>
              <a:rPr lang="en-US" sz="2000" dirty="0">
                <a:latin typeface="Alexandria"/>
              </a:rPr>
              <a:t>It considers the organization as an open system influenced by external factors and internal interconnectedness.</a:t>
            </a:r>
          </a:p>
        </p:txBody>
      </p:sp>
      <p:sp>
        <p:nvSpPr>
          <p:cNvPr id="14" name="TextBox 13"/>
          <p:cNvSpPr txBox="1"/>
          <p:nvPr/>
        </p:nvSpPr>
        <p:spPr>
          <a:xfrm>
            <a:off x="1817602" y="1120864"/>
            <a:ext cx="8412076" cy="461665"/>
          </a:xfrm>
          <a:prstGeom prst="rect">
            <a:avLst/>
          </a:prstGeom>
          <a:noFill/>
        </p:spPr>
        <p:txBody>
          <a:bodyPr wrap="square" rtlCol="0">
            <a:spAutoFit/>
          </a:bodyPr>
          <a:lstStyle/>
          <a:p>
            <a:pPr algn="ctr"/>
            <a:r>
              <a:rPr lang="en-US" sz="2400" b="1" dirty="0">
                <a:latin typeface="Alexandria"/>
              </a:rPr>
              <a:t>Organizational  Change &amp; Development (OCD)</a:t>
            </a:r>
            <a:endParaRPr lang="en-US" sz="2400" dirty="0">
              <a:latin typeface="Alexandria"/>
            </a:endParaRPr>
          </a:p>
        </p:txBody>
      </p:sp>
    </p:spTree>
    <p:extLst>
      <p:ext uri="{BB962C8B-B14F-4D97-AF65-F5344CB8AC3E}">
        <p14:creationId xmlns:p14="http://schemas.microsoft.com/office/powerpoint/2010/main" val="16972795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9922" name="Rectangle 2">
            <a:extLst>
              <a:ext uri="{FF2B5EF4-FFF2-40B4-BE49-F238E27FC236}">
                <a16:creationId xmlns:a16="http://schemas.microsoft.com/office/drawing/2014/main" id="{C54764F9-00B1-3EE7-527F-9AC18C3A1584}"/>
              </a:ext>
            </a:extLst>
          </p:cNvPr>
          <p:cNvSpPr>
            <a:spLocks noGrp="1" noChangeArrowheads="1"/>
          </p:cNvSpPr>
          <p:nvPr>
            <p:ph type="title"/>
          </p:nvPr>
        </p:nvSpPr>
        <p:spPr>
          <a:xfrm>
            <a:off x="2524038" y="535485"/>
            <a:ext cx="7203285" cy="1112838"/>
          </a:xfrm>
        </p:spPr>
        <p:txBody>
          <a:bodyPr>
            <a:noAutofit/>
          </a:bodyPr>
          <a:lstStyle/>
          <a:p>
            <a:pPr eaLnBrk="1" hangingPunct="1">
              <a:defRPr/>
            </a:pPr>
            <a:r>
              <a:rPr lang="en-US" sz="3600" dirty="0">
                <a:latin typeface="Times New Roman" panose="02020603050405020304" pitchFamily="18" charset="0"/>
                <a:cs typeface="Times New Roman" panose="02020603050405020304" pitchFamily="18" charset="0"/>
              </a:rPr>
              <a:t>Managing Organizational Change Programs</a:t>
            </a:r>
          </a:p>
        </p:txBody>
      </p:sp>
      <p:sp>
        <p:nvSpPr>
          <p:cNvPr id="38917" name="AutoShape 4" descr="brownfill01">
            <a:extLst>
              <a:ext uri="{FF2B5EF4-FFF2-40B4-BE49-F238E27FC236}">
                <a16:creationId xmlns:a16="http://schemas.microsoft.com/office/drawing/2014/main" id="{A2FBBE5B-1959-BF1C-24FC-A603305AD1AF}"/>
              </a:ext>
            </a:extLst>
          </p:cNvPr>
          <p:cNvSpPr>
            <a:spLocks noChangeArrowheads="1"/>
          </p:cNvSpPr>
          <p:nvPr/>
        </p:nvSpPr>
        <p:spPr bwMode="auto">
          <a:xfrm>
            <a:off x="1981201" y="4068763"/>
            <a:ext cx="1470025" cy="914400"/>
          </a:xfrm>
          <a:prstGeom prst="roundRect">
            <a:avLst>
              <a:gd name="adj" fmla="val 16667"/>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Strategy</a:t>
            </a:r>
          </a:p>
        </p:txBody>
      </p:sp>
      <p:sp>
        <p:nvSpPr>
          <p:cNvPr id="38918" name="AutoShape 5" descr="purplefill01">
            <a:extLst>
              <a:ext uri="{FF2B5EF4-FFF2-40B4-BE49-F238E27FC236}">
                <a16:creationId xmlns:a16="http://schemas.microsoft.com/office/drawing/2014/main" id="{AFE63C28-66B1-F5B3-C216-7CA797B029F4}"/>
              </a:ext>
            </a:extLst>
          </p:cNvPr>
          <p:cNvSpPr>
            <a:spLocks noChangeArrowheads="1"/>
          </p:cNvSpPr>
          <p:nvPr/>
        </p:nvSpPr>
        <p:spPr bwMode="auto">
          <a:xfrm>
            <a:off x="7062789" y="4068763"/>
            <a:ext cx="1470025" cy="914400"/>
          </a:xfrm>
          <a:prstGeom prst="roundRect">
            <a:avLst>
              <a:gd name="adj" fmla="val 16667"/>
            </a:avLst>
          </a:prstGeom>
          <a:blipFill dpi="0" rotWithShape="1">
            <a:blip r:embed="rId4"/>
            <a:srcRect/>
            <a:stretch>
              <a:fillRect/>
            </a:stretch>
          </a:blipFill>
          <a:ln w="57150" algn="ctr">
            <a:solidFill>
              <a:srgbClr val="AB439C"/>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Technologies</a:t>
            </a:r>
          </a:p>
        </p:txBody>
      </p:sp>
      <p:sp>
        <p:nvSpPr>
          <p:cNvPr id="38919" name="AutoShape 6" descr="greenfill01">
            <a:extLst>
              <a:ext uri="{FF2B5EF4-FFF2-40B4-BE49-F238E27FC236}">
                <a16:creationId xmlns:a16="http://schemas.microsoft.com/office/drawing/2014/main" id="{A367F292-6319-B99C-1117-90C0049FB726}"/>
              </a:ext>
            </a:extLst>
          </p:cNvPr>
          <p:cNvSpPr>
            <a:spLocks noChangeArrowheads="1"/>
          </p:cNvSpPr>
          <p:nvPr/>
        </p:nvSpPr>
        <p:spPr bwMode="auto">
          <a:xfrm>
            <a:off x="3675064" y="4068763"/>
            <a:ext cx="1470025" cy="914400"/>
          </a:xfrm>
          <a:prstGeom prst="roundRect">
            <a:avLst>
              <a:gd name="adj" fmla="val 16667"/>
            </a:avLst>
          </a:prstGeom>
          <a:blipFill dpi="0" rotWithShape="1">
            <a:blip r:embed="rId5"/>
            <a:srcRect/>
            <a:stretch>
              <a:fillRect/>
            </a:stretch>
          </a:blipFill>
          <a:ln w="57150" algn="ctr">
            <a:solidFill>
              <a:srgbClr val="65CD65"/>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Culture</a:t>
            </a:r>
          </a:p>
        </p:txBody>
      </p:sp>
      <p:sp>
        <p:nvSpPr>
          <p:cNvPr id="38920" name="Oval 7">
            <a:extLst>
              <a:ext uri="{FF2B5EF4-FFF2-40B4-BE49-F238E27FC236}">
                <a16:creationId xmlns:a16="http://schemas.microsoft.com/office/drawing/2014/main" id="{8DEA4128-2D75-5BD6-F185-F5745ED9DD1D}"/>
              </a:ext>
            </a:extLst>
          </p:cNvPr>
          <p:cNvSpPr>
            <a:spLocks noChangeArrowheads="1"/>
          </p:cNvSpPr>
          <p:nvPr/>
        </p:nvSpPr>
        <p:spPr bwMode="auto">
          <a:xfrm>
            <a:off x="4532314" y="2057401"/>
            <a:ext cx="3108325" cy="1052513"/>
          </a:xfrm>
          <a:prstGeom prst="ellipse">
            <a:avLst/>
          </a:prstGeom>
          <a:gradFill rotWithShape="1">
            <a:gsLst>
              <a:gs pos="0">
                <a:srgbClr val="EAD596"/>
              </a:gs>
              <a:gs pos="100000">
                <a:srgbClr val="CC9900"/>
              </a:gs>
            </a:gsLst>
            <a:lin ang="5400000" scaled="1"/>
          </a:gradFill>
          <a:ln w="57150" algn="ctr">
            <a:solidFill>
              <a:srgbClr val="CC9900"/>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What to Change</a:t>
            </a:r>
          </a:p>
        </p:txBody>
      </p:sp>
      <p:sp>
        <p:nvSpPr>
          <p:cNvPr id="38921" name="AutoShape 8" descr="bluefill01">
            <a:extLst>
              <a:ext uri="{FF2B5EF4-FFF2-40B4-BE49-F238E27FC236}">
                <a16:creationId xmlns:a16="http://schemas.microsoft.com/office/drawing/2014/main" id="{EC3FDBF9-4753-7F8E-FB57-A3FB606DC264}"/>
              </a:ext>
            </a:extLst>
          </p:cNvPr>
          <p:cNvSpPr>
            <a:spLocks noChangeArrowheads="1"/>
          </p:cNvSpPr>
          <p:nvPr/>
        </p:nvSpPr>
        <p:spPr bwMode="auto">
          <a:xfrm>
            <a:off x="5353051" y="4068763"/>
            <a:ext cx="1470025" cy="914400"/>
          </a:xfrm>
          <a:prstGeom prst="roundRect">
            <a:avLst>
              <a:gd name="adj" fmla="val 16667"/>
            </a:avLst>
          </a:prstGeom>
          <a:blipFill dpi="0" rotWithShape="1">
            <a:blip r:embed="rId6"/>
            <a:srcRect/>
            <a:stretch>
              <a:fillRect/>
            </a:stretch>
          </a:blipFill>
          <a:ln w="57150" algn="ctr">
            <a:solidFill>
              <a:srgbClr val="7DC1FF"/>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Structure</a:t>
            </a:r>
          </a:p>
        </p:txBody>
      </p:sp>
      <p:cxnSp>
        <p:nvCxnSpPr>
          <p:cNvPr id="38922" name="AutoShape 9">
            <a:extLst>
              <a:ext uri="{FF2B5EF4-FFF2-40B4-BE49-F238E27FC236}">
                <a16:creationId xmlns:a16="http://schemas.microsoft.com/office/drawing/2014/main" id="{70DAB381-5FD9-8563-095A-52914D0FD0A9}"/>
              </a:ext>
            </a:extLst>
          </p:cNvPr>
          <p:cNvCxnSpPr>
            <a:cxnSpLocks noChangeShapeType="1"/>
            <a:stCxn id="38920" idx="4"/>
            <a:endCxn id="38917" idx="0"/>
          </p:cNvCxnSpPr>
          <p:nvPr/>
        </p:nvCxnSpPr>
        <p:spPr bwMode="auto">
          <a:xfrm rot="5400000">
            <a:off x="3950494" y="1904207"/>
            <a:ext cx="901700" cy="3370262"/>
          </a:xfrm>
          <a:prstGeom prst="bentConnector3">
            <a:avLst>
              <a:gd name="adj1" fmla="val 49824"/>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38923" name="AutoShape 10">
            <a:extLst>
              <a:ext uri="{FF2B5EF4-FFF2-40B4-BE49-F238E27FC236}">
                <a16:creationId xmlns:a16="http://schemas.microsoft.com/office/drawing/2014/main" id="{38983003-24BA-27A3-C803-AB33458CEFA2}"/>
              </a:ext>
            </a:extLst>
          </p:cNvPr>
          <p:cNvCxnSpPr>
            <a:cxnSpLocks noChangeShapeType="1"/>
            <a:stCxn id="38920" idx="4"/>
            <a:endCxn id="38919" idx="0"/>
          </p:cNvCxnSpPr>
          <p:nvPr/>
        </p:nvCxnSpPr>
        <p:spPr bwMode="auto">
          <a:xfrm rot="5400000">
            <a:off x="4797425" y="2751138"/>
            <a:ext cx="901700" cy="1676400"/>
          </a:xfrm>
          <a:prstGeom prst="bentConnector3">
            <a:avLst>
              <a:gd name="adj1" fmla="val 49824"/>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38924" name="AutoShape 11">
            <a:extLst>
              <a:ext uri="{FF2B5EF4-FFF2-40B4-BE49-F238E27FC236}">
                <a16:creationId xmlns:a16="http://schemas.microsoft.com/office/drawing/2014/main" id="{EB1E0B31-36DF-C9E4-CC10-98B476061946}"/>
              </a:ext>
            </a:extLst>
          </p:cNvPr>
          <p:cNvCxnSpPr>
            <a:cxnSpLocks noChangeShapeType="1"/>
            <a:stCxn id="38920" idx="4"/>
            <a:endCxn id="38918" idx="0"/>
          </p:cNvCxnSpPr>
          <p:nvPr/>
        </p:nvCxnSpPr>
        <p:spPr bwMode="auto">
          <a:xfrm rot="16200000" flipH="1">
            <a:off x="6491288" y="2733676"/>
            <a:ext cx="901700" cy="1711325"/>
          </a:xfrm>
          <a:prstGeom prst="bentConnector3">
            <a:avLst>
              <a:gd name="adj1" fmla="val 49824"/>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38925" name="AutoShape 12">
            <a:extLst>
              <a:ext uri="{FF2B5EF4-FFF2-40B4-BE49-F238E27FC236}">
                <a16:creationId xmlns:a16="http://schemas.microsoft.com/office/drawing/2014/main" id="{75E7FBCC-CB04-023F-DA8F-198A3135DA4B}"/>
              </a:ext>
            </a:extLst>
          </p:cNvPr>
          <p:cNvCxnSpPr>
            <a:cxnSpLocks noChangeShapeType="1"/>
            <a:stCxn id="38920" idx="4"/>
            <a:endCxn id="38921" idx="0"/>
          </p:cNvCxnSpPr>
          <p:nvPr/>
        </p:nvCxnSpPr>
        <p:spPr bwMode="auto">
          <a:xfrm rot="16200000" flipH="1">
            <a:off x="5636419" y="3588544"/>
            <a:ext cx="901700" cy="1588"/>
          </a:xfrm>
          <a:prstGeom prst="bentConnector3">
            <a:avLst>
              <a:gd name="adj1" fmla="val 49824"/>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38926" name="AutoShape 13" descr="redfill01">
            <a:extLst>
              <a:ext uri="{FF2B5EF4-FFF2-40B4-BE49-F238E27FC236}">
                <a16:creationId xmlns:a16="http://schemas.microsoft.com/office/drawing/2014/main" id="{AE32D443-5325-91BD-5991-7A0C756A1C91}"/>
              </a:ext>
            </a:extLst>
          </p:cNvPr>
          <p:cNvSpPr>
            <a:spLocks noChangeArrowheads="1"/>
          </p:cNvSpPr>
          <p:nvPr/>
        </p:nvSpPr>
        <p:spPr bwMode="auto">
          <a:xfrm>
            <a:off x="8756651" y="4068763"/>
            <a:ext cx="1470025" cy="914400"/>
          </a:xfrm>
          <a:prstGeom prst="roundRect">
            <a:avLst>
              <a:gd name="adj" fmla="val 16667"/>
            </a:avLst>
          </a:prstGeom>
          <a:blipFill dpi="0" rotWithShape="1">
            <a:blip r:embed="rId7"/>
            <a:srcRect/>
            <a:stretch>
              <a:fillRect/>
            </a:stretch>
          </a:blipFill>
          <a:ln w="57150" algn="ctr">
            <a:solidFill>
              <a:srgbClr val="CC6600"/>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Employees</a:t>
            </a:r>
          </a:p>
        </p:txBody>
      </p:sp>
      <p:cxnSp>
        <p:nvCxnSpPr>
          <p:cNvPr id="38927" name="AutoShape 14">
            <a:extLst>
              <a:ext uri="{FF2B5EF4-FFF2-40B4-BE49-F238E27FC236}">
                <a16:creationId xmlns:a16="http://schemas.microsoft.com/office/drawing/2014/main" id="{0A48FB78-CCB4-126E-99C6-B6DA4FF10505}"/>
              </a:ext>
            </a:extLst>
          </p:cNvPr>
          <p:cNvCxnSpPr>
            <a:cxnSpLocks noChangeShapeType="1"/>
            <a:stCxn id="38920" idx="4"/>
            <a:endCxn id="38926" idx="0"/>
          </p:cNvCxnSpPr>
          <p:nvPr/>
        </p:nvCxnSpPr>
        <p:spPr bwMode="auto">
          <a:xfrm rot="16200000" flipH="1">
            <a:off x="7338219" y="1886744"/>
            <a:ext cx="901700" cy="3405188"/>
          </a:xfrm>
          <a:prstGeom prst="bentConnector3">
            <a:avLst>
              <a:gd name="adj1" fmla="val 49824"/>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2" name="Rectangle 1">
            <a:extLst>
              <a:ext uri="{FF2B5EF4-FFF2-40B4-BE49-F238E27FC236}">
                <a16:creationId xmlns:a16="http://schemas.microsoft.com/office/drawing/2014/main" id="{57E113E4-8610-806A-0361-74C0E3C8B39D}"/>
              </a:ext>
            </a:extLst>
          </p:cNvPr>
          <p:cNvSpPr/>
          <p:nvPr/>
        </p:nvSpPr>
        <p:spPr>
          <a:xfrm>
            <a:off x="847711" y="478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6007A684-5390-225D-37CC-958CC8D79799}"/>
              </a:ext>
            </a:extLst>
          </p:cNvPr>
          <p:cNvSpPr txBox="1"/>
          <p:nvPr/>
        </p:nvSpPr>
        <p:spPr>
          <a:xfrm>
            <a:off x="1058552" y="5187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9DE0E8A-AFCF-E2F1-9347-643E6D2058F8}"/>
              </a:ext>
            </a:extLst>
          </p:cNvPr>
          <p:cNvSpPr txBox="1"/>
          <p:nvPr/>
        </p:nvSpPr>
        <p:spPr>
          <a:xfrm>
            <a:off x="1119582" y="77457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9325240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71970" name="Rectangle 2">
            <a:extLst>
              <a:ext uri="{FF2B5EF4-FFF2-40B4-BE49-F238E27FC236}">
                <a16:creationId xmlns:a16="http://schemas.microsoft.com/office/drawing/2014/main" id="{ACE48CC6-6F7E-8CE6-2C81-74B6EFB5E9F8}"/>
              </a:ext>
            </a:extLst>
          </p:cNvPr>
          <p:cNvSpPr>
            <a:spLocks noGrp="1" noChangeArrowheads="1"/>
          </p:cNvSpPr>
          <p:nvPr>
            <p:ph type="title"/>
          </p:nvPr>
        </p:nvSpPr>
        <p:spPr>
          <a:xfrm>
            <a:off x="2490952" y="567017"/>
            <a:ext cx="7204841" cy="1112838"/>
          </a:xfrm>
        </p:spPr>
        <p:txBody>
          <a:bodyPr>
            <a:noAutofit/>
          </a:bodyPr>
          <a:lstStyle/>
          <a:p>
            <a:pPr eaLnBrk="1" hangingPunct="1">
              <a:defRPr/>
            </a:pPr>
            <a:r>
              <a:rPr lang="en-US" sz="3600" dirty="0">
                <a:latin typeface="Times New Roman" panose="02020603050405020304" pitchFamily="18" charset="0"/>
                <a:cs typeface="Times New Roman" panose="02020603050405020304" pitchFamily="18" charset="0"/>
              </a:rPr>
              <a:t>Managing Organizational Change and Development</a:t>
            </a:r>
          </a:p>
        </p:txBody>
      </p:sp>
      <p:grpSp>
        <p:nvGrpSpPr>
          <p:cNvPr id="2" name="Group 11">
            <a:extLst>
              <a:ext uri="{FF2B5EF4-FFF2-40B4-BE49-F238E27FC236}">
                <a16:creationId xmlns:a16="http://schemas.microsoft.com/office/drawing/2014/main" id="{8778B4AA-DD08-8B02-6361-635265F9D7C3}"/>
              </a:ext>
            </a:extLst>
          </p:cNvPr>
          <p:cNvGrpSpPr>
            <a:grpSpLocks/>
          </p:cNvGrpSpPr>
          <p:nvPr/>
        </p:nvGrpSpPr>
        <p:grpSpPr bwMode="auto">
          <a:xfrm>
            <a:off x="2163764" y="1955801"/>
            <a:ext cx="7864475" cy="3667125"/>
            <a:chOff x="403" y="1061"/>
            <a:chExt cx="4954" cy="2310"/>
          </a:xfrm>
        </p:grpSpPr>
        <p:sp>
          <p:nvSpPr>
            <p:cNvPr id="39942" name="AutoShape 12" descr="grayfill01">
              <a:extLst>
                <a:ext uri="{FF2B5EF4-FFF2-40B4-BE49-F238E27FC236}">
                  <a16:creationId xmlns:a16="http://schemas.microsoft.com/office/drawing/2014/main" id="{0E378C99-909A-ED8E-FF7C-6AD7600673AF}"/>
                </a:ext>
              </a:extLst>
            </p:cNvPr>
            <p:cNvSpPr>
              <a:spLocks noChangeArrowheads="1"/>
            </p:cNvSpPr>
            <p:nvPr/>
          </p:nvSpPr>
          <p:spPr bwMode="auto">
            <a:xfrm>
              <a:off x="403" y="2473"/>
              <a:ext cx="1494" cy="898"/>
            </a:xfrm>
            <a:prstGeom prst="roundRect">
              <a:avLst>
                <a:gd name="adj" fmla="val 16667"/>
              </a:avLst>
            </a:prstGeom>
            <a:blipFill dpi="0" rotWithShape="1">
              <a:blip r:embed="rId3"/>
              <a:srcRect/>
              <a:stretch>
                <a:fillRect/>
              </a:stretch>
            </a:blipFill>
            <a:ln w="76200" algn="ctr">
              <a:solidFill>
                <a:srgbClr val="C0C0C0"/>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Overcoming resistance to change</a:t>
              </a:r>
            </a:p>
          </p:txBody>
        </p:sp>
        <p:sp>
          <p:nvSpPr>
            <p:cNvPr id="39943" name="AutoShape 13" descr="greenfill02">
              <a:extLst>
                <a:ext uri="{FF2B5EF4-FFF2-40B4-BE49-F238E27FC236}">
                  <a16:creationId xmlns:a16="http://schemas.microsoft.com/office/drawing/2014/main" id="{90F4B21B-58D0-B552-6150-669EDA63EB5C}"/>
                </a:ext>
              </a:extLst>
            </p:cNvPr>
            <p:cNvSpPr>
              <a:spLocks noChangeArrowheads="1"/>
            </p:cNvSpPr>
            <p:nvPr/>
          </p:nvSpPr>
          <p:spPr bwMode="auto">
            <a:xfrm>
              <a:off x="3863" y="2472"/>
              <a:ext cx="1494" cy="898"/>
            </a:xfrm>
            <a:prstGeom prst="roundRect">
              <a:avLst>
                <a:gd name="adj" fmla="val 16667"/>
              </a:avLst>
            </a:prstGeom>
            <a:blipFill dpi="0" rotWithShape="1">
              <a:blip r:embed="rId4"/>
              <a:srcRect/>
              <a:stretch>
                <a:fillRect/>
              </a:stretch>
            </a:blipFill>
            <a:ln w="76200" algn="ctr">
              <a:solidFill>
                <a:srgbClr val="009999"/>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Effectively using organizational development practices</a:t>
              </a:r>
            </a:p>
          </p:txBody>
        </p:sp>
        <p:cxnSp>
          <p:nvCxnSpPr>
            <p:cNvPr id="39944" name="AutoShape 14">
              <a:extLst>
                <a:ext uri="{FF2B5EF4-FFF2-40B4-BE49-F238E27FC236}">
                  <a16:creationId xmlns:a16="http://schemas.microsoft.com/office/drawing/2014/main" id="{4B422CA6-B765-B1CA-FB63-C4AE3B25B88D}"/>
                </a:ext>
              </a:extLst>
            </p:cNvPr>
            <p:cNvCxnSpPr>
              <a:cxnSpLocks noChangeShapeType="1"/>
              <a:stCxn id="39946" idx="0"/>
              <a:endCxn id="39942" idx="0"/>
            </p:cNvCxnSpPr>
            <p:nvPr/>
          </p:nvCxnSpPr>
          <p:spPr bwMode="auto">
            <a:xfrm rot="-5400000" flipH="1" flipV="1">
              <a:off x="1303" y="908"/>
              <a:ext cx="1412" cy="1717"/>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39945" name="AutoShape 15">
              <a:extLst>
                <a:ext uri="{FF2B5EF4-FFF2-40B4-BE49-F238E27FC236}">
                  <a16:creationId xmlns:a16="http://schemas.microsoft.com/office/drawing/2014/main" id="{3AE79668-8BC6-A931-83B3-5DA0B4EF824D}"/>
                </a:ext>
              </a:extLst>
            </p:cNvPr>
            <p:cNvCxnSpPr>
              <a:cxnSpLocks noChangeShapeType="1"/>
              <a:stCxn id="39946" idx="0"/>
              <a:endCxn id="39943" idx="0"/>
            </p:cNvCxnSpPr>
            <p:nvPr/>
          </p:nvCxnSpPr>
          <p:spPr bwMode="auto">
            <a:xfrm rot="16200000" flipH="1">
              <a:off x="3033" y="895"/>
              <a:ext cx="1411" cy="1743"/>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39946" name="Oval 16" descr="brownfill01">
              <a:extLst>
                <a:ext uri="{FF2B5EF4-FFF2-40B4-BE49-F238E27FC236}">
                  <a16:creationId xmlns:a16="http://schemas.microsoft.com/office/drawing/2014/main" id="{C5E4E584-982F-B601-1F2E-DD47D3A4003E}"/>
                </a:ext>
              </a:extLst>
            </p:cNvPr>
            <p:cNvSpPr>
              <a:spLocks noChangeArrowheads="1"/>
            </p:cNvSpPr>
            <p:nvPr/>
          </p:nvSpPr>
          <p:spPr bwMode="auto">
            <a:xfrm>
              <a:off x="1082" y="1061"/>
              <a:ext cx="3570" cy="744"/>
            </a:xfrm>
            <a:prstGeom prst="ellipse">
              <a:avLst/>
            </a:prstGeom>
            <a:blipFill dpi="0" rotWithShape="1">
              <a:blip r:embed="rId5"/>
              <a:srcRect/>
              <a:stretch>
                <a:fillRect/>
              </a:stretch>
            </a:blipFill>
            <a:ln w="76200" algn="ctr">
              <a:solidFill>
                <a:srgbClr val="EB9F39"/>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The Human Resource Manager’s Role</a:t>
              </a:r>
            </a:p>
          </p:txBody>
        </p:sp>
        <p:cxnSp>
          <p:nvCxnSpPr>
            <p:cNvPr id="39947" name="AutoShape 17">
              <a:extLst>
                <a:ext uri="{FF2B5EF4-FFF2-40B4-BE49-F238E27FC236}">
                  <a16:creationId xmlns:a16="http://schemas.microsoft.com/office/drawing/2014/main" id="{E51E2329-823A-380D-DDE7-7AA1C2D134F0}"/>
                </a:ext>
              </a:extLst>
            </p:cNvPr>
            <p:cNvCxnSpPr>
              <a:cxnSpLocks noChangeShapeType="1"/>
              <a:stCxn id="39946" idx="4"/>
              <a:endCxn id="39948" idx="0"/>
            </p:cNvCxnSpPr>
            <p:nvPr/>
          </p:nvCxnSpPr>
          <p:spPr bwMode="auto">
            <a:xfrm rot="16200000" flipH="1">
              <a:off x="2540" y="2132"/>
              <a:ext cx="667" cy="12"/>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39948" name="AutoShape 18" descr="purplefill01">
              <a:extLst>
                <a:ext uri="{FF2B5EF4-FFF2-40B4-BE49-F238E27FC236}">
                  <a16:creationId xmlns:a16="http://schemas.microsoft.com/office/drawing/2014/main" id="{FC07151D-3C94-C1FF-7AE6-F5E762DDD030}"/>
                </a:ext>
              </a:extLst>
            </p:cNvPr>
            <p:cNvSpPr>
              <a:spLocks noChangeArrowheads="1"/>
            </p:cNvSpPr>
            <p:nvPr/>
          </p:nvSpPr>
          <p:spPr bwMode="auto">
            <a:xfrm>
              <a:off x="2132" y="2472"/>
              <a:ext cx="1494" cy="898"/>
            </a:xfrm>
            <a:prstGeom prst="roundRect">
              <a:avLst>
                <a:gd name="adj" fmla="val 16667"/>
              </a:avLst>
            </a:prstGeom>
            <a:blipFill dpi="0" rotWithShape="1">
              <a:blip r:embed="rId6"/>
              <a:srcRect/>
              <a:stretch>
                <a:fillRect/>
              </a:stretch>
            </a:blipFill>
            <a:ln w="76200" algn="ctr">
              <a:solidFill>
                <a:srgbClr val="AB439C"/>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Organizing </a:t>
              </a:r>
              <a:br>
                <a:rPr lang="en-US" altLang="en-US" sz="2000">
                  <a:latin typeface="Franklin Gothic Medium" panose="020B0603020102020204" pitchFamily="34" charset="0"/>
                </a:rPr>
              </a:br>
              <a:r>
                <a:rPr lang="en-US" altLang="en-US" sz="2000">
                  <a:latin typeface="Franklin Gothic Medium" panose="020B0603020102020204" pitchFamily="34" charset="0"/>
                </a:rPr>
                <a:t>and leading organizational change</a:t>
              </a:r>
            </a:p>
          </p:txBody>
        </p:sp>
      </p:grpSp>
      <p:sp>
        <p:nvSpPr>
          <p:cNvPr id="3" name="Rectangle 2">
            <a:extLst>
              <a:ext uri="{FF2B5EF4-FFF2-40B4-BE49-F238E27FC236}">
                <a16:creationId xmlns:a16="http://schemas.microsoft.com/office/drawing/2014/main" id="{A57EA396-6D94-519A-F78C-DABE66A10D7B}"/>
              </a:ext>
            </a:extLst>
          </p:cNvPr>
          <p:cNvSpPr/>
          <p:nvPr/>
        </p:nvSpPr>
        <p:spPr>
          <a:xfrm>
            <a:off x="674287" y="478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10CE607-1B95-5857-2D40-118277861D7B}"/>
              </a:ext>
            </a:extLst>
          </p:cNvPr>
          <p:cNvSpPr txBox="1"/>
          <p:nvPr/>
        </p:nvSpPr>
        <p:spPr>
          <a:xfrm>
            <a:off x="885128" y="5187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C83094BC-0373-8730-F283-8EEB160D3FC4}"/>
              </a:ext>
            </a:extLst>
          </p:cNvPr>
          <p:cNvSpPr txBox="1"/>
          <p:nvPr/>
        </p:nvSpPr>
        <p:spPr>
          <a:xfrm>
            <a:off x="946158" y="77457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7917883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52983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434828"/>
            <a:ext cx="9345750" cy="5076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1" y="1555104"/>
            <a:ext cx="9345749" cy="4893647"/>
          </a:xfrm>
          <a:prstGeom prst="rect">
            <a:avLst/>
          </a:prstGeom>
          <a:noFill/>
        </p:spPr>
        <p:txBody>
          <a:bodyPr wrap="square" rtlCol="0">
            <a:spAutoFit/>
          </a:bodyPr>
          <a:lstStyle/>
          <a:p>
            <a:pPr marL="457200" indent="-457200">
              <a:buFont typeface="Arial" panose="020B0604020202020204" pitchFamily="34" charset="0"/>
              <a:buChar char="•"/>
            </a:pPr>
            <a:r>
              <a:rPr lang="en-US" sz="2400" dirty="0"/>
              <a:t>Employee orientation means providing new employees with the information they need to function, and helping them start being emotionally attached to the firm. This may simply involve providing them with brief written orientation materials and an employee handbook, but sometimes involves a formal process aimed at instilling in the employee the company s cherished values. </a:t>
            </a:r>
          </a:p>
          <a:p>
            <a:pPr marL="457200" indent="-457200">
              <a:buFont typeface="Arial" panose="020B0604020202020204" pitchFamily="34" charset="0"/>
              <a:buChar char="•"/>
            </a:pPr>
            <a:endParaRPr lang="en-US" sz="2400" dirty="0"/>
          </a:p>
          <a:p>
            <a:pPr marL="457200" indent="-457200">
              <a:buFont typeface="Arial" panose="020B0604020202020204" pitchFamily="34" charset="0"/>
              <a:buChar char="•"/>
            </a:pPr>
            <a:r>
              <a:rPr lang="en-US" sz="2400" dirty="0"/>
              <a:t>The four-step training process includes needs analysis, instructional design, implementation, and evaluation. Trainees need to be motivated to learn. Ensuring that they are motivated involves making the learning meaningful, making skills transfers easy, and reinforcing the learning.</a:t>
            </a:r>
          </a:p>
          <a:p>
            <a:pPr marL="342900" indent="-342900">
              <a:buFont typeface="Arial" panose="020B0604020202020204" pitchFamily="34" charset="0"/>
              <a:buChar char="•"/>
            </a:pPr>
            <a:endParaRPr lang="en-US" sz="2400" dirty="0">
              <a:solidFill>
                <a:srgbClr val="2D3956"/>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ADB57316-93DF-55FF-871F-F7A63A9FF2F0}"/>
              </a:ext>
            </a:extLst>
          </p:cNvPr>
          <p:cNvSpPr/>
          <p:nvPr/>
        </p:nvSpPr>
        <p:spPr>
          <a:xfrm>
            <a:off x="1387366" y="583331"/>
            <a:ext cx="7755727" cy="563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B0F0"/>
                </a:solidFill>
                <a:latin typeface="Times New Roman" panose="02020603050405020304" pitchFamily="18" charset="0"/>
                <a:cs typeface="Times New Roman" panose="02020603050405020304" pitchFamily="18" charset="0"/>
              </a:rPr>
              <a:t>CHAPTER SUMMARY</a:t>
            </a:r>
          </a:p>
        </p:txBody>
      </p:sp>
    </p:spTree>
    <p:extLst>
      <p:ext uri="{BB962C8B-B14F-4D97-AF65-F5344CB8AC3E}">
        <p14:creationId xmlns:p14="http://schemas.microsoft.com/office/powerpoint/2010/main" val="152124971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52983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434828"/>
            <a:ext cx="9345750" cy="5076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1" y="1555104"/>
            <a:ext cx="9345749" cy="4524315"/>
          </a:xfrm>
          <a:prstGeom prst="rect">
            <a:avLst/>
          </a:prstGeom>
          <a:noFill/>
        </p:spPr>
        <p:txBody>
          <a:bodyPr wrap="square" rtlCol="0">
            <a:spAutoFit/>
          </a:bodyPr>
          <a:lstStyle/>
          <a:p>
            <a:r>
              <a:rPr lang="en-US" sz="2400" b="1" dirty="0" smtClean="0">
                <a:solidFill>
                  <a:srgbClr val="C00000"/>
                </a:solidFill>
              </a:rPr>
              <a:t>Main types of training Program </a:t>
            </a:r>
          </a:p>
          <a:p>
            <a:pPr marL="342900" indent="-342900">
              <a:buFont typeface="Arial" panose="020B0604020202020204" pitchFamily="34" charset="0"/>
              <a:buChar char="•"/>
            </a:pPr>
            <a:r>
              <a:rPr lang="en-US" sz="2400" b="1" dirty="0" smtClean="0"/>
              <a:t>Traditional </a:t>
            </a:r>
            <a:r>
              <a:rPr lang="en-US" sz="2400" b="1" dirty="0"/>
              <a:t>training: </a:t>
            </a:r>
            <a:r>
              <a:rPr lang="en-US" sz="2400" dirty="0"/>
              <a:t>This includes lectures, workshops, seminars, and on-the-job training</a:t>
            </a:r>
            <a:r>
              <a:rPr lang="en-US" sz="2400" dirty="0" smtClean="0"/>
              <a:t>.</a:t>
            </a:r>
          </a:p>
          <a:p>
            <a:pPr marL="342900" indent="-342900">
              <a:buFont typeface="Arial" panose="020B0604020202020204" pitchFamily="34" charset="0"/>
              <a:buChar char="•"/>
            </a:pPr>
            <a:r>
              <a:rPr lang="en-US" sz="2400" b="1" dirty="0" smtClean="0"/>
              <a:t>E-learning</a:t>
            </a:r>
            <a:r>
              <a:rPr lang="en-US" sz="2400" b="1" dirty="0"/>
              <a:t>: </a:t>
            </a:r>
            <a:r>
              <a:rPr lang="en-US" sz="2400" dirty="0"/>
              <a:t>Online learning and self-directed learning using electronic programs and materials</a:t>
            </a:r>
            <a:r>
              <a:rPr lang="en-US" sz="2400" dirty="0" smtClean="0"/>
              <a:t>.</a:t>
            </a:r>
          </a:p>
          <a:p>
            <a:pPr marL="342900" indent="-342900">
              <a:buFont typeface="Arial" panose="020B0604020202020204" pitchFamily="34" charset="0"/>
              <a:buChar char="•"/>
            </a:pPr>
            <a:r>
              <a:rPr lang="en-US" sz="2400" b="1" dirty="0" smtClean="0"/>
              <a:t>Vocational training/</a:t>
            </a:r>
            <a:r>
              <a:rPr lang="en-US" sz="2400" dirty="0"/>
              <a:t> </a:t>
            </a:r>
            <a:r>
              <a:rPr lang="en-US" sz="2400" b="1" dirty="0"/>
              <a:t>Apprenticeship :</a:t>
            </a:r>
            <a:r>
              <a:rPr lang="en-US" sz="2400" dirty="0" smtClean="0"/>
              <a:t> </a:t>
            </a:r>
            <a:r>
              <a:rPr lang="en-US" sz="2400" dirty="0"/>
              <a:t>Specialized qualification programs that qualify employees to practice a particular profession</a:t>
            </a:r>
            <a:r>
              <a:rPr lang="en-US" sz="2400" dirty="0" smtClean="0"/>
              <a:t>.</a:t>
            </a:r>
          </a:p>
          <a:p>
            <a:pPr marL="342900" indent="-342900">
              <a:buFont typeface="Arial" panose="020B0604020202020204" pitchFamily="34" charset="0"/>
              <a:buChar char="•"/>
            </a:pPr>
            <a:r>
              <a:rPr lang="en-US" sz="2400" b="1" dirty="0" smtClean="0"/>
              <a:t>Mentoring &amp; coaching</a:t>
            </a:r>
            <a:r>
              <a:rPr lang="en-US" sz="2400" dirty="0"/>
              <a:t>: Providing support and guidance to new employees or employees who are taking on new responsibilities</a:t>
            </a:r>
            <a:r>
              <a:rPr lang="en-US" sz="2400" dirty="0" smtClean="0"/>
              <a:t>.</a:t>
            </a:r>
          </a:p>
          <a:p>
            <a:pPr marL="342900" indent="-342900">
              <a:buFont typeface="Arial" panose="020B0604020202020204" pitchFamily="34" charset="0"/>
              <a:buChar char="•"/>
            </a:pPr>
            <a:r>
              <a:rPr lang="en-US" sz="2400" b="1" dirty="0" smtClean="0"/>
              <a:t>Higher </a:t>
            </a:r>
            <a:r>
              <a:rPr lang="en-US" sz="2400" b="1" dirty="0"/>
              <a:t>education programs</a:t>
            </a:r>
            <a:r>
              <a:rPr lang="en-US" sz="2400" dirty="0"/>
              <a:t>: Supporting employees in completing their undergraduate or graduate studies.</a:t>
            </a:r>
          </a:p>
          <a:p>
            <a:pPr marL="342900" indent="-342900">
              <a:buFont typeface="Arial" panose="020B0604020202020204" pitchFamily="34" charset="0"/>
              <a:buChar char="•"/>
            </a:pPr>
            <a:r>
              <a:rPr lang="en-US" sz="2400" dirty="0"/>
              <a:t> </a:t>
            </a:r>
            <a:endParaRPr lang="en-US" sz="2400" dirty="0">
              <a:solidFill>
                <a:srgbClr val="2D3956"/>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ADB57316-93DF-55FF-871F-F7A63A9FF2F0}"/>
              </a:ext>
            </a:extLst>
          </p:cNvPr>
          <p:cNvSpPr/>
          <p:nvPr/>
        </p:nvSpPr>
        <p:spPr>
          <a:xfrm>
            <a:off x="1387366" y="583331"/>
            <a:ext cx="7755727" cy="563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B0F0"/>
                </a:solidFill>
                <a:latin typeface="Times New Roman" panose="02020603050405020304" pitchFamily="18" charset="0"/>
                <a:cs typeface="Times New Roman" panose="02020603050405020304" pitchFamily="18" charset="0"/>
              </a:rPr>
              <a:t>CHAPTER SUMMARY</a:t>
            </a:r>
          </a:p>
        </p:txBody>
      </p:sp>
    </p:spTree>
    <p:extLst>
      <p:ext uri="{BB962C8B-B14F-4D97-AF65-F5344CB8AC3E}">
        <p14:creationId xmlns:p14="http://schemas.microsoft.com/office/powerpoint/2010/main" val="9517302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52983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434828"/>
            <a:ext cx="9345750" cy="5076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1" y="1555104"/>
            <a:ext cx="9345749" cy="2308324"/>
          </a:xfrm>
          <a:prstGeom prst="rect">
            <a:avLst/>
          </a:prstGeom>
          <a:noFill/>
        </p:spPr>
        <p:txBody>
          <a:bodyPr wrap="square" rtlCol="0">
            <a:spAutoFit/>
          </a:bodyPr>
          <a:lstStyle/>
          <a:p>
            <a:pPr marL="342900" indent="-342900">
              <a:buFont typeface="Arial" panose="020B0604020202020204" pitchFamily="34" charset="0"/>
              <a:buChar char="•"/>
            </a:pPr>
            <a:endParaRPr lang="en-US" sz="2400" dirty="0" smtClean="0"/>
          </a:p>
          <a:p>
            <a:pPr marL="342900" indent="-342900">
              <a:buFont typeface="Arial" panose="020B0604020202020204" pitchFamily="34" charset="0"/>
              <a:buChar char="•"/>
            </a:pPr>
            <a:r>
              <a:rPr lang="en-US" sz="2400" dirty="0" smtClean="0"/>
              <a:t>Computerized </a:t>
            </a:r>
            <a:r>
              <a:rPr lang="en-US" sz="2400" dirty="0"/>
              <a:t>training is increasingly popular, with many packaged programs available. Frequently, programs today are Internet-based, with employees accessing packaged online programs, backed up by learning management systems, through their company s learning portals.</a:t>
            </a:r>
            <a:endParaRPr lang="en-US" sz="2400"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387366" y="583331"/>
            <a:ext cx="7755727" cy="563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B0F0"/>
                </a:solidFill>
                <a:latin typeface="Times New Roman" panose="02020603050405020304" pitchFamily="18" charset="0"/>
                <a:cs typeface="Times New Roman" panose="02020603050405020304" pitchFamily="18" charset="0"/>
              </a:rPr>
              <a:t>CHAPTER SUMMARY</a:t>
            </a:r>
          </a:p>
        </p:txBody>
      </p:sp>
    </p:spTree>
    <p:extLst>
      <p:ext uri="{BB962C8B-B14F-4D97-AF65-F5344CB8AC3E}">
        <p14:creationId xmlns:p14="http://schemas.microsoft.com/office/powerpoint/2010/main" val="24684133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MediaLengthInSeconds xmlns="d13aca44-ef33-4cf4-9980-7f0b00e6eeb9" xsi:nil="true"/>
    <SharedWithUsers xmlns="49100919-8a76-4266-be0c-7dc583902cb4">
      <UserInfo>
        <DisplayName/>
        <AccountId xsi:nil="true"/>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E11FE38-70B9-4AEF-B4DC-ED31BBCF3E9C}">
  <ds:schemaRefs>
    <ds:schemaRef ds:uri="http://schemas.microsoft.com/office/infopath/2007/PartnerControls"/>
    <ds:schemaRef ds:uri="http://purl.org/dc/terms/"/>
    <ds:schemaRef ds:uri="http://schemas.openxmlformats.org/package/2006/metadata/core-properties"/>
    <ds:schemaRef ds:uri="http://purl.org/dc/dcmitype/"/>
    <ds:schemaRef ds:uri="http://schemas.microsoft.com/office/2006/documentManagement/types"/>
    <ds:schemaRef ds:uri="http://schemas.microsoft.com/office/2006/metadata/properties"/>
    <ds:schemaRef ds:uri="49100919-8a76-4266-be0c-7dc583902cb4"/>
    <ds:schemaRef ds:uri="d13aca44-ef33-4cf4-9980-7f0b00e6eeb9"/>
    <ds:schemaRef ds:uri="http://www.w3.org/XML/1998/namespace"/>
    <ds:schemaRef ds:uri="http://purl.org/dc/elements/1.1/"/>
  </ds:schemaRefs>
</ds:datastoreItem>
</file>

<file path=customXml/itemProps2.xml><?xml version="1.0" encoding="utf-8"?>
<ds:datastoreItem xmlns:ds="http://schemas.openxmlformats.org/officeDocument/2006/customXml" ds:itemID="{2BE295A9-A2E5-4117-ACD6-A8FA850A64F3}">
  <ds:schemaRefs>
    <ds:schemaRef ds:uri="http://schemas.microsoft.com/sharepoint/v3/contenttype/forms"/>
  </ds:schemaRefs>
</ds:datastoreItem>
</file>

<file path=customXml/itemProps3.xml><?xml version="1.0" encoding="utf-8"?>
<ds:datastoreItem xmlns:ds="http://schemas.openxmlformats.org/officeDocument/2006/customXml" ds:itemID="{DA9A6E7E-5562-43F7-84A6-E12C82250EA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963</TotalTime>
  <Words>2980</Words>
  <Application>Microsoft Office PowerPoint</Application>
  <PresentationFormat>Widescreen</PresentationFormat>
  <Paragraphs>373</Paragraphs>
  <Slides>41</Slides>
  <Notes>17</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41</vt:i4>
      </vt:variant>
    </vt:vector>
  </HeadingPairs>
  <TitlesOfParts>
    <vt:vector size="51" baseType="lpstr">
      <vt:lpstr>Alexandria</vt:lpstr>
      <vt:lpstr>Arial</vt:lpstr>
      <vt:lpstr>Calibri</vt:lpstr>
      <vt:lpstr>Calibri Light</vt:lpstr>
      <vt:lpstr>Franklin Gothic Medium</vt:lpstr>
      <vt:lpstr>Roboto Light</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Purpose of Orientation</vt:lpstr>
      <vt:lpstr>The Orientation Process</vt:lpstr>
      <vt:lpstr>PowerPoint Presentation</vt:lpstr>
      <vt:lpstr>PowerPoint Presentation</vt:lpstr>
      <vt:lpstr>PowerPoint Presentation</vt:lpstr>
      <vt:lpstr>PowerPoint Presentation</vt:lpstr>
      <vt:lpstr>Analyzing Training Needs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Programmed Learning</vt:lpstr>
      <vt:lpstr>Internet-Based Training</vt:lpstr>
      <vt:lpstr>Internet-Based Training Benefits</vt:lpstr>
      <vt:lpstr>PowerPoint Presentation</vt:lpstr>
      <vt:lpstr>Implementing Management Development Programs</vt:lpstr>
      <vt:lpstr>Management Development Techniques</vt:lpstr>
      <vt:lpstr>PowerPoint Presentation</vt:lpstr>
      <vt:lpstr>Other Management Training Techniques</vt:lpstr>
      <vt:lpstr>PowerPoint Presentation</vt:lpstr>
      <vt:lpstr>Managing Organizational Change Programs</vt:lpstr>
      <vt:lpstr>Managing Organizational Change and Development</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Anas M. Bashayreh</dc:creator>
  <cp:lastModifiedBy>makarem abdul salam</cp:lastModifiedBy>
  <cp:revision>31</cp:revision>
  <dcterms:modified xsi:type="dcterms:W3CDTF">2026-07-08T00:30:45Z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Order">
    <vt:lpwstr>3662900.00000000</vt:lpwstr>
  </property>
  <property fmtid="{D5CDD505-2E9C-101B-9397-08002B2CF9AE}" pid="4" name="xd_ProgID">
    <vt:lpwstr/>
  </property>
  <property fmtid="{D5CDD505-2E9C-101B-9397-08002B2CF9AE}" pid="5" name="MediaServiceImageTags">
    <vt:lpwstr/>
  </property>
  <property fmtid="{D5CDD505-2E9C-101B-9397-08002B2CF9AE}" pid="6" name="_SourceUrl">
    <vt:lpwstr/>
  </property>
  <property fmtid="{D5CDD505-2E9C-101B-9397-08002B2CF9AE}" pid="7" name="_SharedFileIndex">
    <vt:lpwstr/>
  </property>
  <property fmtid="{D5CDD505-2E9C-101B-9397-08002B2CF9AE}" pid="8" name="ComplianceAssetId">
    <vt:lpwstr/>
  </property>
  <property fmtid="{D5CDD505-2E9C-101B-9397-08002B2CF9AE}" pid="9" name="TemplateUrl">
    <vt:lpwstr/>
  </property>
  <property fmtid="{D5CDD505-2E9C-101B-9397-08002B2CF9AE}" pid="10" name="_ExtendedDescription">
    <vt:lpwstr/>
  </property>
  <property fmtid="{D5CDD505-2E9C-101B-9397-08002B2CF9AE}" pid="11" name="TriggerFlowInfo">
    <vt:lpwstr/>
  </property>
  <property fmtid="{D5CDD505-2E9C-101B-9397-08002B2CF9AE}" pid="12" name="xd_Signature">
    <vt:lpwstr/>
  </property>
</Properties>
</file>