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256" r:id="rId5"/>
    <p:sldId id="257" r:id="rId6"/>
    <p:sldId id="258" r:id="rId7"/>
    <p:sldId id="259" r:id="rId8"/>
    <p:sldId id="296" r:id="rId9"/>
    <p:sldId id="260" r:id="rId10"/>
    <p:sldId id="297" r:id="rId11"/>
    <p:sldId id="261" r:id="rId12"/>
    <p:sldId id="263" r:id="rId13"/>
    <p:sldId id="264" r:id="rId14"/>
    <p:sldId id="265" r:id="rId15"/>
    <p:sldId id="266" r:id="rId16"/>
    <p:sldId id="267" r:id="rId17"/>
    <p:sldId id="268" r:id="rId18"/>
    <p:sldId id="269" r:id="rId19"/>
    <p:sldId id="270" r:id="rId20"/>
    <p:sldId id="301" r:id="rId21"/>
    <p:sldId id="271" r:id="rId22"/>
    <p:sldId id="272" r:id="rId23"/>
    <p:sldId id="273" r:id="rId24"/>
    <p:sldId id="274" r:id="rId25"/>
    <p:sldId id="275" r:id="rId26"/>
    <p:sldId id="276" r:id="rId27"/>
    <p:sldId id="277" r:id="rId28"/>
    <p:sldId id="278" r:id="rId29"/>
    <p:sldId id="279" r:id="rId30"/>
    <p:sldId id="280" r:id="rId31"/>
    <p:sldId id="281" r:id="rId32"/>
    <p:sldId id="283" r:id="rId33"/>
    <p:sldId id="298" r:id="rId34"/>
    <p:sldId id="299" r:id="rId35"/>
    <p:sldId id="285" r:id="rId36"/>
    <p:sldId id="286" r:id="rId37"/>
    <p:sldId id="287" r:id="rId38"/>
    <p:sldId id="288" r:id="rId39"/>
    <p:sldId id="290" r:id="rId40"/>
    <p:sldId id="291" r:id="rId41"/>
    <p:sldId id="302" r:id="rId42"/>
    <p:sldId id="292" r:id="rId43"/>
    <p:sldId id="293" r:id="rId44"/>
    <p:sldId id="294" r:id="rId45"/>
    <p:sldId id="295" r:id="rId46"/>
  </p:sldIdLst>
  <p:sldSz cx="12192000" cy="6858000"/>
  <p:notesSz cx="6858000" cy="9144000"/>
  <p:defaultTextStyle>
    <a:defPPr>
      <a:defRPr lang="en-L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1"/>
    <p:restoredTop sz="90072"/>
  </p:normalViewPr>
  <p:slideViewPr>
    <p:cSldViewPr snapToGrid="0">
      <p:cViewPr varScale="1">
        <p:scale>
          <a:sx n="92" d="100"/>
          <a:sy n="92" d="100"/>
        </p:scale>
        <p:origin x="52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28DDD-A4F4-2B41-F00E-7AA023B4AA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22437D-05BF-FBB4-F662-AEF51F313C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BD6335-AF1E-1D94-687A-6BA3B2BBC3CC}"/>
              </a:ext>
            </a:extLst>
          </p:cNvPr>
          <p:cNvSpPr>
            <a:spLocks noGrp="1"/>
          </p:cNvSpPr>
          <p:nvPr>
            <p:ph type="body" idx="1"/>
          </p:nvPr>
        </p:nvSpPr>
        <p:spPr/>
        <p:txBody>
          <a:bodyPr/>
          <a:lstStyle/>
          <a:p>
            <a:endParaRPr dirty="0"/>
          </a:p>
        </p:txBody>
      </p:sp>
      <p:sp>
        <p:nvSpPr>
          <p:cNvPr id="4" name="Slide Number Placeholder 3">
            <a:extLst>
              <a:ext uri="{FF2B5EF4-FFF2-40B4-BE49-F238E27FC236}">
                <a16:creationId xmlns:a16="http://schemas.microsoft.com/office/drawing/2014/main" id="{260FEBF4-2F85-9060-3106-AB04D08CEF76}"/>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535529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9F73A-D4ED-FFA6-5F0F-1E9CE3D5BA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96287E-647E-3F99-9EDF-042C462E50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2A9D1E-7C40-13BA-F79F-F2E5C74F8E28}"/>
              </a:ext>
            </a:extLst>
          </p:cNvPr>
          <p:cNvSpPr>
            <a:spLocks noGrp="1"/>
          </p:cNvSpPr>
          <p:nvPr>
            <p:ph type="body" idx="1"/>
          </p:nvPr>
        </p:nvSpPr>
        <p:spPr/>
        <p:txBody>
          <a:bodyPr/>
          <a:lstStyle/>
          <a:p>
            <a:endParaRPr dirty="0"/>
          </a:p>
        </p:txBody>
      </p:sp>
      <p:sp>
        <p:nvSpPr>
          <p:cNvPr id="4" name="Slide Number Placeholder 3">
            <a:extLst>
              <a:ext uri="{FF2B5EF4-FFF2-40B4-BE49-F238E27FC236}">
                <a16:creationId xmlns:a16="http://schemas.microsoft.com/office/drawing/2014/main" id="{7FF34541-F05F-C6CA-7C5F-6E9250ED7A3F}"/>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3289122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90A5C7-9DE4-2B8E-F566-511005B63B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1884C2-3EEB-6C55-340C-EA833030CE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990A63-7BC5-09AF-E24C-C18E8F962967}"/>
              </a:ext>
            </a:extLst>
          </p:cNvPr>
          <p:cNvSpPr>
            <a:spLocks noGrp="1"/>
          </p:cNvSpPr>
          <p:nvPr>
            <p:ph type="body" idx="1"/>
          </p:nvPr>
        </p:nvSpPr>
        <p:spPr/>
        <p:txBody>
          <a:bodyPr/>
          <a:lstStyle/>
          <a:p>
            <a:endParaRPr dirty="0"/>
          </a:p>
        </p:txBody>
      </p:sp>
      <p:sp>
        <p:nvSpPr>
          <p:cNvPr id="4" name="Slide Number Placeholder 3">
            <a:extLst>
              <a:ext uri="{FF2B5EF4-FFF2-40B4-BE49-F238E27FC236}">
                <a16:creationId xmlns:a16="http://schemas.microsoft.com/office/drawing/2014/main" id="{FB6841E0-6905-E2D1-AA4C-3FB7FBACB72E}"/>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7435768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DE1B6-8511-F497-10CC-849184726C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DE258C-F5D7-5470-A1E8-3A61DE382F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E9D88C-E9BB-E205-CBCB-948C56ACFC1B}"/>
              </a:ext>
            </a:extLst>
          </p:cNvPr>
          <p:cNvSpPr>
            <a:spLocks noGrp="1"/>
          </p:cNvSpPr>
          <p:nvPr>
            <p:ph type="body" idx="1"/>
          </p:nvPr>
        </p:nvSpPr>
        <p:spPr/>
        <p:txBody>
          <a:bodyPr/>
          <a:lstStyle/>
          <a:p>
            <a:endParaRPr dirty="0"/>
          </a:p>
        </p:txBody>
      </p:sp>
      <p:sp>
        <p:nvSpPr>
          <p:cNvPr id="4" name="Slide Number Placeholder 3">
            <a:extLst>
              <a:ext uri="{FF2B5EF4-FFF2-40B4-BE49-F238E27FC236}">
                <a16:creationId xmlns:a16="http://schemas.microsoft.com/office/drawing/2014/main" id="{7984D7A1-2098-6E6C-1BAD-BA7D99C18FE2}"/>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42075153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7D408-F523-0EE1-4662-BFBD1182C3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30A388-A078-A61C-E43F-22D4E4EBB3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68FA7A-AD2A-27A5-75AC-9B5F8938E428}"/>
              </a:ext>
            </a:extLst>
          </p:cNvPr>
          <p:cNvSpPr>
            <a:spLocks noGrp="1"/>
          </p:cNvSpPr>
          <p:nvPr>
            <p:ph type="body" idx="1"/>
          </p:nvPr>
        </p:nvSpPr>
        <p:spPr/>
        <p:txBody>
          <a:bodyPr/>
          <a:lstStyle/>
          <a:p>
            <a:endParaRPr dirty="0"/>
          </a:p>
        </p:txBody>
      </p:sp>
      <p:sp>
        <p:nvSpPr>
          <p:cNvPr id="4" name="Slide Number Placeholder 3">
            <a:extLst>
              <a:ext uri="{FF2B5EF4-FFF2-40B4-BE49-F238E27FC236}">
                <a16:creationId xmlns:a16="http://schemas.microsoft.com/office/drawing/2014/main" id="{A107EBF7-3B50-CD44-4078-1A971FDAB7AA}"/>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27183598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26E792-DBD4-62C8-6CD5-CB6F916578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EDA380-78DC-0AD3-7162-6E0D5CD59A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14D600-04D4-059F-595E-2E5F8B136461}"/>
              </a:ext>
            </a:extLst>
          </p:cNvPr>
          <p:cNvSpPr>
            <a:spLocks noGrp="1"/>
          </p:cNvSpPr>
          <p:nvPr>
            <p:ph type="body" idx="1"/>
          </p:nvPr>
        </p:nvSpPr>
        <p:spPr/>
        <p:txBody>
          <a:bodyPr/>
          <a:lstStyle/>
          <a:p>
            <a:endParaRPr dirty="0"/>
          </a:p>
        </p:txBody>
      </p:sp>
      <p:sp>
        <p:nvSpPr>
          <p:cNvPr id="4" name="Slide Number Placeholder 3">
            <a:extLst>
              <a:ext uri="{FF2B5EF4-FFF2-40B4-BE49-F238E27FC236}">
                <a16:creationId xmlns:a16="http://schemas.microsoft.com/office/drawing/2014/main" id="{2AE32A40-87B9-2FED-CECF-B9D080A881F5}"/>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10028824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8538E-A44A-4FE2-B0A9-BD224A9B5454}"/>
              </a:ext>
            </a:extLst>
          </p:cNvPr>
          <p:cNvSpPr>
            <a:spLocks noGrp="1"/>
          </p:cNvSpPr>
          <p:nvPr>
            <p:ph type="ctrTitle"/>
          </p:nvPr>
        </p:nvSpPr>
        <p:spPr>
          <a:xfrm>
            <a:off x="1524000" y="1122363"/>
            <a:ext cx="9144000" cy="2387600"/>
          </a:xfrm>
        </p:spPr>
        <p:txBody>
          <a:bodyPr anchor="b"/>
          <a:lstStyle>
            <a:lvl1pPr algn="ctr">
              <a:buNone/>
              <a:defRPr sz="6000"/>
            </a:lvl1pPr>
          </a:lstStyle>
          <a:p>
            <a:r>
              <a:t>Click to edit Master title style</a:t>
            </a:r>
          </a:p>
        </p:txBody>
      </p:sp>
      <p:sp>
        <p:nvSpPr>
          <p:cNvPr id="3" name="Subtitle 2">
            <a:extLst>
              <a:ext uri="{FF2B5EF4-FFF2-40B4-BE49-F238E27FC236}">
                <a16:creationId xmlns:a16="http://schemas.microsoft.com/office/drawing/2014/main" id="{4CB2CA17-07BD-4CE7-9345-720FE119E16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t>Click to edit Master subtitle style</a:t>
            </a:r>
          </a:p>
        </p:txBody>
      </p:sp>
      <p:sp>
        <p:nvSpPr>
          <p:cNvPr id="4" name="Date Placeholder 3">
            <a:extLst>
              <a:ext uri="{FF2B5EF4-FFF2-40B4-BE49-F238E27FC236}">
                <a16:creationId xmlns:a16="http://schemas.microsoft.com/office/drawing/2014/main" id="{4EC41B24-40BD-4B67-ACC2-A78EC71F5C67}"/>
              </a:ext>
            </a:extLst>
          </p:cNvPr>
          <p:cNvSpPr>
            <a:spLocks noGrp="1"/>
          </p:cNvSpPr>
          <p:nvPr>
            <p:ph type="dt" idx="10"/>
          </p:nvPr>
        </p:nvSpPr>
        <p:spPr/>
        <p:txBody>
          <a:bodyPr/>
          <a:lstStyle/>
          <a:p>
            <a:fld id="{7AD86B2E-B702-4422-B277-3A08C7449694}" type="datetimeFigureOut">
              <a:t>9/21/2026</a:t>
            </a:fld>
            <a:endParaRPr/>
          </a:p>
        </p:txBody>
      </p:sp>
      <p:sp>
        <p:nvSpPr>
          <p:cNvPr id="5" name="Footer Placeholder 4">
            <a:extLst>
              <a:ext uri="{FF2B5EF4-FFF2-40B4-BE49-F238E27FC236}">
                <a16:creationId xmlns:a16="http://schemas.microsoft.com/office/drawing/2014/main" id="{E9A850E8-ACF2-4126-B1A6-C635522639D8}"/>
              </a:ext>
            </a:extLst>
          </p:cNvPr>
          <p:cNvSpPr>
            <a:spLocks noGrp="1"/>
          </p:cNvSpPr>
          <p:nvPr>
            <p:ph type="ftr" idx="11"/>
          </p:nvPr>
        </p:nvSpPr>
        <p:spPr/>
        <p:txBody>
          <a:bodyPr/>
          <a:lstStyle/>
          <a:p>
            <a:endParaRPr/>
          </a:p>
        </p:txBody>
      </p:sp>
      <p:sp>
        <p:nvSpPr>
          <p:cNvPr id="6" name="Slide Number Placeholder 5">
            <a:extLst>
              <a:ext uri="{FF2B5EF4-FFF2-40B4-BE49-F238E27FC236}">
                <a16:creationId xmlns:a16="http://schemas.microsoft.com/office/drawing/2014/main" id="{CFD4390E-F083-47A1-86EF-F9BF7D6E0F8C}"/>
              </a:ext>
            </a:extLst>
          </p:cNvPr>
          <p:cNvSpPr>
            <a:spLocks noGrp="1"/>
          </p:cNvSpPr>
          <p:nvPr>
            <p:ph type="sldNum" idx="12"/>
          </p:nvPr>
        </p:nvSpPr>
        <p:spPr/>
        <p:txBody>
          <a:bodyPr/>
          <a:lstStyle/>
          <a:p>
            <a:fld id="{F7542ADD-394E-41F3-B704-951748884AEE}"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9E32E-A041-4BBB-A248-B7DF4132AFFE}"/>
              </a:ext>
            </a:extLst>
          </p:cNvPr>
          <p:cNvSpPr>
            <a:spLocks noGrp="1"/>
          </p:cNvSpPr>
          <p:nvPr>
            <p:ph type="title"/>
          </p:nvPr>
        </p:nvSpPr>
        <p:spPr/>
        <p:txBody>
          <a:bodyPr/>
          <a:lstStyle/>
          <a:p>
            <a:r>
              <a:t>Click to edit Master title style</a:t>
            </a:r>
          </a:p>
        </p:txBody>
      </p:sp>
      <p:sp>
        <p:nvSpPr>
          <p:cNvPr id="3" name="Content Placeholder 2">
            <a:extLst>
              <a:ext uri="{FF2B5EF4-FFF2-40B4-BE49-F238E27FC236}">
                <a16:creationId xmlns:a16="http://schemas.microsoft.com/office/drawing/2014/main" id="{C0F8C19A-2D8A-44DB-81F0-E89CA3673DF0}"/>
              </a:ext>
            </a:extLst>
          </p:cNvPr>
          <p:cNvSpPr>
            <a:spLocks noGrp="1"/>
          </p:cNvSpPr>
          <p:nvPr>
            <p:ph idx="1"/>
          </p:nvPr>
        </p:nvSpPr>
        <p:spPr/>
        <p:txBody>
          <a:bodyPr/>
          <a:lstStyle/>
          <a:p>
            <a:pPr lvl="0">
              <a:buNone/>
            </a:pPr>
            <a:r>
              <a:t>Click to edit Master text styles</a:t>
            </a:r>
          </a:p>
          <a:p>
            <a:pPr lvl="1">
              <a:buNone/>
            </a:pPr>
            <a:r>
              <a:t>Second level</a:t>
            </a:r>
          </a:p>
          <a:p>
            <a:pPr lvl="2">
              <a:buNone/>
            </a:pPr>
            <a:r>
              <a:t>Third level</a:t>
            </a:r>
          </a:p>
          <a:p>
            <a:pPr lvl="3">
              <a:buNone/>
            </a:pPr>
            <a:r>
              <a:t>Fourth level</a:t>
            </a:r>
          </a:p>
          <a:p>
            <a:pPr lvl="4">
              <a:buNone/>
            </a:pPr>
            <a:r>
              <a:t>Fifth level</a:t>
            </a:r>
          </a:p>
        </p:txBody>
      </p:sp>
      <p:sp>
        <p:nvSpPr>
          <p:cNvPr id="4" name="Date Placeholder 3">
            <a:extLst>
              <a:ext uri="{FF2B5EF4-FFF2-40B4-BE49-F238E27FC236}">
                <a16:creationId xmlns:a16="http://schemas.microsoft.com/office/drawing/2014/main" id="{73B29F67-E4C2-4753-8A93-034AECB34F60}"/>
              </a:ext>
            </a:extLst>
          </p:cNvPr>
          <p:cNvSpPr>
            <a:spLocks noGrp="1"/>
          </p:cNvSpPr>
          <p:nvPr>
            <p:ph type="dt" idx="10"/>
          </p:nvPr>
        </p:nvSpPr>
        <p:spPr/>
        <p:txBody>
          <a:bodyPr/>
          <a:lstStyle/>
          <a:p>
            <a:fld id="{7AD86B2E-B702-4422-B277-3A08C7449694}" type="datetimeFigureOut">
              <a:t>9/21/2026</a:t>
            </a:fld>
            <a:endParaRPr/>
          </a:p>
        </p:txBody>
      </p:sp>
      <p:sp>
        <p:nvSpPr>
          <p:cNvPr id="5" name="Footer Placeholder 4">
            <a:extLst>
              <a:ext uri="{FF2B5EF4-FFF2-40B4-BE49-F238E27FC236}">
                <a16:creationId xmlns:a16="http://schemas.microsoft.com/office/drawing/2014/main" id="{09D5C559-C50A-4541-BCB9-C92C0BF7E488}"/>
              </a:ext>
            </a:extLst>
          </p:cNvPr>
          <p:cNvSpPr>
            <a:spLocks noGrp="1"/>
          </p:cNvSpPr>
          <p:nvPr>
            <p:ph type="ftr" idx="11"/>
          </p:nvPr>
        </p:nvSpPr>
        <p:spPr/>
        <p:txBody>
          <a:bodyPr/>
          <a:lstStyle/>
          <a:p>
            <a:endParaRPr/>
          </a:p>
        </p:txBody>
      </p:sp>
      <p:sp>
        <p:nvSpPr>
          <p:cNvPr id="6" name="Slide Number Placeholder 5">
            <a:extLst>
              <a:ext uri="{FF2B5EF4-FFF2-40B4-BE49-F238E27FC236}">
                <a16:creationId xmlns:a16="http://schemas.microsoft.com/office/drawing/2014/main" id="{FE0B1B56-487D-4E24-ACFA-93C78A110CE2}"/>
              </a:ext>
            </a:extLst>
          </p:cNvPr>
          <p:cNvSpPr>
            <a:spLocks noGrp="1"/>
          </p:cNvSpPr>
          <p:nvPr>
            <p:ph type="sldNum" idx="12"/>
          </p:nvPr>
        </p:nvSpPr>
        <p:spPr/>
        <p:txBody>
          <a:bodyPr/>
          <a:lstStyle/>
          <a:p>
            <a:fld id="{F7542ADD-394E-41F3-B704-951748884AEE}"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B876D-DCC5-4BA1-8F30-1FC0A5EADA5A}"/>
              </a:ext>
            </a:extLst>
          </p:cNvPr>
          <p:cNvSpPr>
            <a:spLocks noGrp="1"/>
          </p:cNvSpPr>
          <p:nvPr>
            <p:ph type="title"/>
          </p:nvPr>
        </p:nvSpPr>
        <p:spPr>
          <a:xfrm>
            <a:off x="831850" y="1709738"/>
            <a:ext cx="10515600" cy="2852737"/>
          </a:xfrm>
        </p:spPr>
        <p:txBody>
          <a:bodyPr anchor="b"/>
          <a:lstStyle>
            <a:lvl1pPr>
              <a:buNone/>
              <a:defRPr sz="6000"/>
            </a:lvl1pPr>
          </a:lstStyle>
          <a:p>
            <a:r>
              <a:t>Click to edit Master title style</a:t>
            </a:r>
          </a:p>
        </p:txBody>
      </p:sp>
      <p:sp>
        <p:nvSpPr>
          <p:cNvPr id="3" name="Text Placeholder 2">
            <a:extLst>
              <a:ext uri="{FF2B5EF4-FFF2-40B4-BE49-F238E27FC236}">
                <a16:creationId xmlns:a16="http://schemas.microsoft.com/office/drawing/2014/main" id="{E6797482-87A3-482F-815A-279B087F9E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buNone/>
            </a:pPr>
            <a:r>
              <a:t>Click to edit Master text styles</a:t>
            </a:r>
          </a:p>
        </p:txBody>
      </p:sp>
      <p:sp>
        <p:nvSpPr>
          <p:cNvPr id="4" name="Date Placeholder 3">
            <a:extLst>
              <a:ext uri="{FF2B5EF4-FFF2-40B4-BE49-F238E27FC236}">
                <a16:creationId xmlns:a16="http://schemas.microsoft.com/office/drawing/2014/main" id="{E343B30B-A657-41C3-8AD6-D3C0541CB115}"/>
              </a:ext>
            </a:extLst>
          </p:cNvPr>
          <p:cNvSpPr>
            <a:spLocks noGrp="1"/>
          </p:cNvSpPr>
          <p:nvPr>
            <p:ph type="dt" idx="10"/>
          </p:nvPr>
        </p:nvSpPr>
        <p:spPr/>
        <p:txBody>
          <a:bodyPr/>
          <a:lstStyle/>
          <a:p>
            <a:fld id="{7AD86B2E-B702-4422-B277-3A08C7449694}" type="datetimeFigureOut">
              <a:t>9/21/2026</a:t>
            </a:fld>
            <a:endParaRPr/>
          </a:p>
        </p:txBody>
      </p:sp>
      <p:sp>
        <p:nvSpPr>
          <p:cNvPr id="5" name="Footer Placeholder 4">
            <a:extLst>
              <a:ext uri="{FF2B5EF4-FFF2-40B4-BE49-F238E27FC236}">
                <a16:creationId xmlns:a16="http://schemas.microsoft.com/office/drawing/2014/main" id="{21F31366-65D7-4D5C-AA0A-BA7AAA86DE4D}"/>
              </a:ext>
            </a:extLst>
          </p:cNvPr>
          <p:cNvSpPr>
            <a:spLocks noGrp="1"/>
          </p:cNvSpPr>
          <p:nvPr>
            <p:ph type="ftr" idx="11"/>
          </p:nvPr>
        </p:nvSpPr>
        <p:spPr/>
        <p:txBody>
          <a:bodyPr/>
          <a:lstStyle/>
          <a:p>
            <a:endParaRPr/>
          </a:p>
        </p:txBody>
      </p:sp>
      <p:sp>
        <p:nvSpPr>
          <p:cNvPr id="6" name="Slide Number Placeholder 5">
            <a:extLst>
              <a:ext uri="{FF2B5EF4-FFF2-40B4-BE49-F238E27FC236}">
                <a16:creationId xmlns:a16="http://schemas.microsoft.com/office/drawing/2014/main" id="{BED6B8BF-DBB1-43E9-8246-D6660FBB58E3}"/>
              </a:ext>
            </a:extLst>
          </p:cNvPr>
          <p:cNvSpPr>
            <a:spLocks noGrp="1"/>
          </p:cNvSpPr>
          <p:nvPr>
            <p:ph type="sldNum" idx="12"/>
          </p:nvPr>
        </p:nvSpPr>
        <p:spPr/>
        <p:txBody>
          <a:bodyPr/>
          <a:lstStyle/>
          <a:p>
            <a:fld id="{F7542ADD-394E-41F3-B704-951748884AEE}"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EF5C7-1133-4850-945C-831A450A065B}"/>
              </a:ext>
            </a:extLst>
          </p:cNvPr>
          <p:cNvSpPr>
            <a:spLocks noGrp="1"/>
          </p:cNvSpPr>
          <p:nvPr>
            <p:ph type="title"/>
          </p:nvPr>
        </p:nvSpPr>
        <p:spPr/>
        <p:txBody>
          <a:bodyPr/>
          <a:lstStyle/>
          <a:p>
            <a:r>
              <a:t>Click to edit Master title style</a:t>
            </a:r>
          </a:p>
        </p:txBody>
      </p:sp>
      <p:sp>
        <p:nvSpPr>
          <p:cNvPr id="3" name="Content Placeholder 2">
            <a:extLst>
              <a:ext uri="{FF2B5EF4-FFF2-40B4-BE49-F238E27FC236}">
                <a16:creationId xmlns:a16="http://schemas.microsoft.com/office/drawing/2014/main" id="{6FB427FF-0594-40F8-B6ED-129AC41EC328}"/>
              </a:ext>
            </a:extLst>
          </p:cNvPr>
          <p:cNvSpPr>
            <a:spLocks noGrp="1"/>
          </p:cNvSpPr>
          <p:nvPr>
            <p:ph idx="1"/>
          </p:nvPr>
        </p:nvSpPr>
        <p:spPr>
          <a:xfrm>
            <a:off x="838200" y="1825625"/>
            <a:ext cx="5181600" cy="4351338"/>
          </a:xfrm>
        </p:spPr>
        <p:txBody>
          <a:bodyPr/>
          <a:lstStyle/>
          <a:p>
            <a:pPr lvl="0">
              <a:buNone/>
            </a:pPr>
            <a:r>
              <a:t>Click to edit Master text styles</a:t>
            </a:r>
          </a:p>
          <a:p>
            <a:pPr lvl="1">
              <a:buNone/>
            </a:pPr>
            <a:r>
              <a:t>Second level</a:t>
            </a:r>
          </a:p>
          <a:p>
            <a:pPr lvl="2">
              <a:buNone/>
            </a:pPr>
            <a:r>
              <a:t>Third level</a:t>
            </a:r>
          </a:p>
          <a:p>
            <a:pPr lvl="3">
              <a:buNone/>
            </a:pPr>
            <a:r>
              <a:t>Fourth level</a:t>
            </a:r>
          </a:p>
          <a:p>
            <a:pPr lvl="4">
              <a:buNone/>
            </a:pPr>
            <a:r>
              <a:t>Fifth level</a:t>
            </a:r>
          </a:p>
        </p:txBody>
      </p:sp>
      <p:sp>
        <p:nvSpPr>
          <p:cNvPr id="4" name="Content Placeholder 3">
            <a:extLst>
              <a:ext uri="{FF2B5EF4-FFF2-40B4-BE49-F238E27FC236}">
                <a16:creationId xmlns:a16="http://schemas.microsoft.com/office/drawing/2014/main" id="{B18227FD-A6D0-4072-80BB-D1EBCC280793}"/>
              </a:ext>
            </a:extLst>
          </p:cNvPr>
          <p:cNvSpPr>
            <a:spLocks noGrp="1"/>
          </p:cNvSpPr>
          <p:nvPr>
            <p:ph idx="2"/>
          </p:nvPr>
        </p:nvSpPr>
        <p:spPr>
          <a:xfrm>
            <a:off x="6172200" y="1825625"/>
            <a:ext cx="5181600" cy="4351338"/>
          </a:xfrm>
        </p:spPr>
        <p:txBody>
          <a:bodyPr/>
          <a:lstStyle/>
          <a:p>
            <a:pPr lvl="0">
              <a:buNone/>
            </a:pPr>
            <a:r>
              <a:t>Click to edit Master text styles</a:t>
            </a:r>
          </a:p>
          <a:p>
            <a:pPr lvl="1">
              <a:buNone/>
            </a:pPr>
            <a:r>
              <a:t>Second level</a:t>
            </a:r>
          </a:p>
          <a:p>
            <a:pPr lvl="2">
              <a:buNone/>
            </a:pPr>
            <a:r>
              <a:t>Third level</a:t>
            </a:r>
          </a:p>
          <a:p>
            <a:pPr lvl="3">
              <a:buNone/>
            </a:pPr>
            <a:r>
              <a:t>Fourth level</a:t>
            </a:r>
          </a:p>
          <a:p>
            <a:pPr lvl="4">
              <a:buNone/>
            </a:pPr>
            <a:r>
              <a:t>Fifth level</a:t>
            </a:r>
          </a:p>
        </p:txBody>
      </p:sp>
      <p:sp>
        <p:nvSpPr>
          <p:cNvPr id="5" name="Date Placeholder 4">
            <a:extLst>
              <a:ext uri="{FF2B5EF4-FFF2-40B4-BE49-F238E27FC236}">
                <a16:creationId xmlns:a16="http://schemas.microsoft.com/office/drawing/2014/main" id="{AD09562B-975E-4688-85BB-832D8F58128F}"/>
              </a:ext>
            </a:extLst>
          </p:cNvPr>
          <p:cNvSpPr>
            <a:spLocks noGrp="1"/>
          </p:cNvSpPr>
          <p:nvPr>
            <p:ph type="dt" idx="10"/>
          </p:nvPr>
        </p:nvSpPr>
        <p:spPr/>
        <p:txBody>
          <a:bodyPr/>
          <a:lstStyle/>
          <a:p>
            <a:fld id="{7AD86B2E-B702-4422-B277-3A08C7449694}" type="datetimeFigureOut">
              <a:t>9/21/2026</a:t>
            </a:fld>
            <a:endParaRPr/>
          </a:p>
        </p:txBody>
      </p:sp>
      <p:sp>
        <p:nvSpPr>
          <p:cNvPr id="6" name="Footer Placeholder 5">
            <a:extLst>
              <a:ext uri="{FF2B5EF4-FFF2-40B4-BE49-F238E27FC236}">
                <a16:creationId xmlns:a16="http://schemas.microsoft.com/office/drawing/2014/main" id="{BFE26A6A-7704-4444-9588-69CBAC06C766}"/>
              </a:ext>
            </a:extLst>
          </p:cNvPr>
          <p:cNvSpPr>
            <a:spLocks noGrp="1"/>
          </p:cNvSpPr>
          <p:nvPr>
            <p:ph type="ftr" idx="11"/>
          </p:nvPr>
        </p:nvSpPr>
        <p:spPr/>
        <p:txBody>
          <a:bodyPr/>
          <a:lstStyle/>
          <a:p>
            <a:endParaRPr/>
          </a:p>
        </p:txBody>
      </p:sp>
      <p:sp>
        <p:nvSpPr>
          <p:cNvPr id="7" name="Slide Number Placeholder 6">
            <a:extLst>
              <a:ext uri="{FF2B5EF4-FFF2-40B4-BE49-F238E27FC236}">
                <a16:creationId xmlns:a16="http://schemas.microsoft.com/office/drawing/2014/main" id="{3928DB06-556C-462C-A556-B3DF0F4752B6}"/>
              </a:ext>
            </a:extLst>
          </p:cNvPr>
          <p:cNvSpPr>
            <a:spLocks noGrp="1"/>
          </p:cNvSpPr>
          <p:nvPr>
            <p:ph type="sldNum" idx="12"/>
          </p:nvPr>
        </p:nvSpPr>
        <p:spPr/>
        <p:txBody>
          <a:bodyPr/>
          <a:lstStyle/>
          <a:p>
            <a:fld id="{F7542ADD-394E-41F3-B704-951748884AEE}"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ECAE8-C199-4CF2-B458-7A9A0FD19CA0}"/>
              </a:ext>
            </a:extLst>
          </p:cNvPr>
          <p:cNvSpPr>
            <a:spLocks noGrp="1"/>
          </p:cNvSpPr>
          <p:nvPr>
            <p:ph type="title"/>
          </p:nvPr>
        </p:nvSpPr>
        <p:spPr>
          <a:xfrm>
            <a:off x="839788" y="365125"/>
            <a:ext cx="10515600" cy="1325563"/>
          </a:xfrm>
        </p:spPr>
        <p:txBody>
          <a:bodyPr/>
          <a:lstStyle/>
          <a:p>
            <a:r>
              <a:t>Click to edit Master title style</a:t>
            </a:r>
          </a:p>
        </p:txBody>
      </p:sp>
      <p:sp>
        <p:nvSpPr>
          <p:cNvPr id="3" name="Text Placeholder 2">
            <a:extLst>
              <a:ext uri="{FF2B5EF4-FFF2-40B4-BE49-F238E27FC236}">
                <a16:creationId xmlns:a16="http://schemas.microsoft.com/office/drawing/2014/main" id="{7F860E50-8CF9-4CCE-B471-2B5F332118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buNone/>
            </a:pPr>
            <a:r>
              <a:t>Click to edit Master text styles</a:t>
            </a:r>
          </a:p>
        </p:txBody>
      </p:sp>
      <p:sp>
        <p:nvSpPr>
          <p:cNvPr id="4" name="Content Placeholder 3">
            <a:extLst>
              <a:ext uri="{FF2B5EF4-FFF2-40B4-BE49-F238E27FC236}">
                <a16:creationId xmlns:a16="http://schemas.microsoft.com/office/drawing/2014/main" id="{08B213E2-4BCF-4DC4-B13E-986698C36677}"/>
              </a:ext>
            </a:extLst>
          </p:cNvPr>
          <p:cNvSpPr>
            <a:spLocks noGrp="1"/>
          </p:cNvSpPr>
          <p:nvPr>
            <p:ph idx="2"/>
          </p:nvPr>
        </p:nvSpPr>
        <p:spPr>
          <a:xfrm>
            <a:off x="839788" y="2505075"/>
            <a:ext cx="5157787" cy="3684588"/>
          </a:xfrm>
        </p:spPr>
        <p:txBody>
          <a:bodyPr/>
          <a:lstStyle/>
          <a:p>
            <a:pPr lvl="0">
              <a:buNone/>
            </a:pPr>
            <a:r>
              <a:t>Click to edit Master text styles</a:t>
            </a:r>
          </a:p>
          <a:p>
            <a:pPr lvl="1">
              <a:buNone/>
            </a:pPr>
            <a:r>
              <a:t>Second level</a:t>
            </a:r>
          </a:p>
          <a:p>
            <a:pPr lvl="2">
              <a:buNone/>
            </a:pPr>
            <a:r>
              <a:t>Third level</a:t>
            </a:r>
          </a:p>
          <a:p>
            <a:pPr lvl="3">
              <a:buNone/>
            </a:pPr>
            <a:r>
              <a:t>Fourth level</a:t>
            </a:r>
          </a:p>
          <a:p>
            <a:pPr lvl="4">
              <a:buNone/>
            </a:pPr>
            <a:r>
              <a:t>Fifth level</a:t>
            </a:r>
          </a:p>
        </p:txBody>
      </p:sp>
      <p:sp>
        <p:nvSpPr>
          <p:cNvPr id="5" name="Text Placeholder 4">
            <a:extLst>
              <a:ext uri="{FF2B5EF4-FFF2-40B4-BE49-F238E27FC236}">
                <a16:creationId xmlns:a16="http://schemas.microsoft.com/office/drawing/2014/main" id="{26DC4A5A-ACD0-42EF-9906-C8585786B4E6}"/>
              </a:ext>
            </a:extLst>
          </p:cNvPr>
          <p:cNvSpPr>
            <a:spLocks noGrp="1"/>
          </p:cNvSpPr>
          <p:nvPr>
            <p:ph type="body"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buNone/>
            </a:pPr>
            <a:r>
              <a:t>Click to edit Master text styles</a:t>
            </a:r>
          </a:p>
        </p:txBody>
      </p:sp>
      <p:sp>
        <p:nvSpPr>
          <p:cNvPr id="6" name="Content Placeholder 5">
            <a:extLst>
              <a:ext uri="{FF2B5EF4-FFF2-40B4-BE49-F238E27FC236}">
                <a16:creationId xmlns:a16="http://schemas.microsoft.com/office/drawing/2014/main" id="{21B0E315-956E-4A3F-9C90-A74176A7057F}"/>
              </a:ext>
            </a:extLst>
          </p:cNvPr>
          <p:cNvSpPr>
            <a:spLocks noGrp="1"/>
          </p:cNvSpPr>
          <p:nvPr>
            <p:ph idx="4"/>
          </p:nvPr>
        </p:nvSpPr>
        <p:spPr>
          <a:xfrm>
            <a:off x="6172200" y="2505075"/>
            <a:ext cx="5183188" cy="3684588"/>
          </a:xfrm>
        </p:spPr>
        <p:txBody>
          <a:bodyPr/>
          <a:lstStyle/>
          <a:p>
            <a:pPr lvl="0">
              <a:buNone/>
            </a:pPr>
            <a:r>
              <a:t>Click to edit Master text styles</a:t>
            </a:r>
          </a:p>
          <a:p>
            <a:pPr lvl="1">
              <a:buNone/>
            </a:pPr>
            <a:r>
              <a:t>Second level</a:t>
            </a:r>
          </a:p>
          <a:p>
            <a:pPr lvl="2">
              <a:buNone/>
            </a:pPr>
            <a:r>
              <a:t>Third level</a:t>
            </a:r>
          </a:p>
          <a:p>
            <a:pPr lvl="3">
              <a:buNone/>
            </a:pPr>
            <a:r>
              <a:t>Fourth level</a:t>
            </a:r>
          </a:p>
          <a:p>
            <a:pPr lvl="4">
              <a:buNone/>
            </a:pPr>
            <a:r>
              <a:t>Fifth level</a:t>
            </a:r>
          </a:p>
        </p:txBody>
      </p:sp>
      <p:sp>
        <p:nvSpPr>
          <p:cNvPr id="7" name="Date Placeholder 6">
            <a:extLst>
              <a:ext uri="{FF2B5EF4-FFF2-40B4-BE49-F238E27FC236}">
                <a16:creationId xmlns:a16="http://schemas.microsoft.com/office/drawing/2014/main" id="{1632A30C-C005-48C6-87B4-23CF74231E66}"/>
              </a:ext>
            </a:extLst>
          </p:cNvPr>
          <p:cNvSpPr>
            <a:spLocks noGrp="1"/>
          </p:cNvSpPr>
          <p:nvPr>
            <p:ph type="dt" idx="10"/>
          </p:nvPr>
        </p:nvSpPr>
        <p:spPr/>
        <p:txBody>
          <a:bodyPr/>
          <a:lstStyle/>
          <a:p>
            <a:fld id="{7AD86B2E-B702-4422-B277-3A08C7449694}" type="datetimeFigureOut">
              <a:t>9/21/2026</a:t>
            </a:fld>
            <a:endParaRPr/>
          </a:p>
        </p:txBody>
      </p:sp>
      <p:sp>
        <p:nvSpPr>
          <p:cNvPr id="8" name="Footer Placeholder 7">
            <a:extLst>
              <a:ext uri="{FF2B5EF4-FFF2-40B4-BE49-F238E27FC236}">
                <a16:creationId xmlns:a16="http://schemas.microsoft.com/office/drawing/2014/main" id="{E99B9E7E-06EF-4FBF-A131-E32736202BC5}"/>
              </a:ext>
            </a:extLst>
          </p:cNvPr>
          <p:cNvSpPr>
            <a:spLocks noGrp="1"/>
          </p:cNvSpPr>
          <p:nvPr>
            <p:ph type="ftr" idx="11"/>
          </p:nvPr>
        </p:nvSpPr>
        <p:spPr/>
        <p:txBody>
          <a:bodyPr/>
          <a:lstStyle/>
          <a:p>
            <a:endParaRPr/>
          </a:p>
        </p:txBody>
      </p:sp>
      <p:sp>
        <p:nvSpPr>
          <p:cNvPr id="9" name="Slide Number Placeholder 8">
            <a:extLst>
              <a:ext uri="{FF2B5EF4-FFF2-40B4-BE49-F238E27FC236}">
                <a16:creationId xmlns:a16="http://schemas.microsoft.com/office/drawing/2014/main" id="{5F26FA13-0BD9-49D9-AE82-0E4BDFD3C06C}"/>
              </a:ext>
            </a:extLst>
          </p:cNvPr>
          <p:cNvSpPr>
            <a:spLocks noGrp="1"/>
          </p:cNvSpPr>
          <p:nvPr>
            <p:ph type="sldNum" idx="12"/>
          </p:nvPr>
        </p:nvSpPr>
        <p:spPr/>
        <p:txBody>
          <a:bodyPr/>
          <a:lstStyle/>
          <a:p>
            <a:fld id="{F7542ADD-394E-41F3-B704-951748884AEE}"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DDE47-A762-43C8-B58D-1A05CB912427}"/>
              </a:ext>
            </a:extLst>
          </p:cNvPr>
          <p:cNvSpPr>
            <a:spLocks noGrp="1"/>
          </p:cNvSpPr>
          <p:nvPr>
            <p:ph type="title"/>
          </p:nvPr>
        </p:nvSpPr>
        <p:spPr/>
        <p:txBody>
          <a:bodyPr/>
          <a:lstStyle/>
          <a:p>
            <a:r>
              <a:t>Click to edit Master title style</a:t>
            </a:r>
          </a:p>
        </p:txBody>
      </p:sp>
      <p:sp>
        <p:nvSpPr>
          <p:cNvPr id="3" name="Date Placeholder 2">
            <a:extLst>
              <a:ext uri="{FF2B5EF4-FFF2-40B4-BE49-F238E27FC236}">
                <a16:creationId xmlns:a16="http://schemas.microsoft.com/office/drawing/2014/main" id="{0D811CAB-6316-4C5F-8EBA-689130CE116D}"/>
              </a:ext>
            </a:extLst>
          </p:cNvPr>
          <p:cNvSpPr>
            <a:spLocks noGrp="1"/>
          </p:cNvSpPr>
          <p:nvPr>
            <p:ph type="dt" idx="10"/>
          </p:nvPr>
        </p:nvSpPr>
        <p:spPr/>
        <p:txBody>
          <a:bodyPr/>
          <a:lstStyle/>
          <a:p>
            <a:fld id="{7AD86B2E-B702-4422-B277-3A08C7449694}" type="datetimeFigureOut">
              <a:t>9/21/2026</a:t>
            </a:fld>
            <a:endParaRPr/>
          </a:p>
        </p:txBody>
      </p:sp>
      <p:sp>
        <p:nvSpPr>
          <p:cNvPr id="4" name="Footer Placeholder 3">
            <a:extLst>
              <a:ext uri="{FF2B5EF4-FFF2-40B4-BE49-F238E27FC236}">
                <a16:creationId xmlns:a16="http://schemas.microsoft.com/office/drawing/2014/main" id="{B0FE67BE-B372-4F36-A9D2-808EED06A8D2}"/>
              </a:ext>
            </a:extLst>
          </p:cNvPr>
          <p:cNvSpPr>
            <a:spLocks noGrp="1"/>
          </p:cNvSpPr>
          <p:nvPr>
            <p:ph type="ftr" idx="11"/>
          </p:nvPr>
        </p:nvSpPr>
        <p:spPr/>
        <p:txBody>
          <a:bodyPr/>
          <a:lstStyle/>
          <a:p>
            <a:endParaRPr/>
          </a:p>
        </p:txBody>
      </p:sp>
      <p:sp>
        <p:nvSpPr>
          <p:cNvPr id="5" name="Slide Number Placeholder 4">
            <a:extLst>
              <a:ext uri="{FF2B5EF4-FFF2-40B4-BE49-F238E27FC236}">
                <a16:creationId xmlns:a16="http://schemas.microsoft.com/office/drawing/2014/main" id="{207902B3-2940-4079-A143-C0AF8C9BA820}"/>
              </a:ext>
            </a:extLst>
          </p:cNvPr>
          <p:cNvSpPr>
            <a:spLocks noGrp="1"/>
          </p:cNvSpPr>
          <p:nvPr>
            <p:ph type="sldNum" idx="12"/>
          </p:nvPr>
        </p:nvSpPr>
        <p:spPr/>
        <p:txBody>
          <a:bodyPr/>
          <a:lstStyle/>
          <a:p>
            <a:fld id="{F7542ADD-394E-41F3-B704-951748884AEE}" type="slidenum">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77CCE7-6CF3-470E-94D6-E1A368EB2C85}"/>
              </a:ext>
            </a:extLst>
          </p:cNvPr>
          <p:cNvSpPr>
            <a:spLocks noGrp="1"/>
          </p:cNvSpPr>
          <p:nvPr>
            <p:ph type="dt" idx="10"/>
          </p:nvPr>
        </p:nvSpPr>
        <p:spPr/>
        <p:txBody>
          <a:bodyPr/>
          <a:lstStyle/>
          <a:p>
            <a:fld id="{7AD86B2E-B702-4422-B277-3A08C7449694}" type="datetimeFigureOut">
              <a:t>9/21/2026</a:t>
            </a:fld>
            <a:endParaRPr/>
          </a:p>
        </p:txBody>
      </p:sp>
      <p:sp>
        <p:nvSpPr>
          <p:cNvPr id="3" name="Footer Placeholder 2">
            <a:extLst>
              <a:ext uri="{FF2B5EF4-FFF2-40B4-BE49-F238E27FC236}">
                <a16:creationId xmlns:a16="http://schemas.microsoft.com/office/drawing/2014/main" id="{C27C75E9-E611-48D1-BAE2-D064A5A14006}"/>
              </a:ext>
            </a:extLst>
          </p:cNvPr>
          <p:cNvSpPr>
            <a:spLocks noGrp="1"/>
          </p:cNvSpPr>
          <p:nvPr>
            <p:ph type="ftr" idx="11"/>
          </p:nvPr>
        </p:nvSpPr>
        <p:spPr/>
        <p:txBody>
          <a:bodyPr/>
          <a:lstStyle/>
          <a:p>
            <a:endParaRPr/>
          </a:p>
        </p:txBody>
      </p:sp>
      <p:sp>
        <p:nvSpPr>
          <p:cNvPr id="4" name="Slide Number Placeholder 3">
            <a:extLst>
              <a:ext uri="{FF2B5EF4-FFF2-40B4-BE49-F238E27FC236}">
                <a16:creationId xmlns:a16="http://schemas.microsoft.com/office/drawing/2014/main" id="{564BB9B1-2F37-40C3-9B85-DBAF6DBDD3BB}"/>
              </a:ext>
            </a:extLst>
          </p:cNvPr>
          <p:cNvSpPr>
            <a:spLocks noGrp="1"/>
          </p:cNvSpPr>
          <p:nvPr>
            <p:ph type="sldNum" idx="12"/>
          </p:nvPr>
        </p:nvSpPr>
        <p:spPr/>
        <p:txBody>
          <a:bodyPr/>
          <a:lstStyle/>
          <a:p>
            <a:fld id="{F7542ADD-394E-41F3-B704-951748884AEE}" type="slidenum">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0752C-B51C-4A69-9FB1-C5EACFF6C2C9}"/>
              </a:ext>
            </a:extLst>
          </p:cNvPr>
          <p:cNvSpPr>
            <a:spLocks noGrp="1"/>
          </p:cNvSpPr>
          <p:nvPr>
            <p:ph type="title"/>
          </p:nvPr>
        </p:nvSpPr>
        <p:spPr>
          <a:xfrm>
            <a:off x="839788" y="457200"/>
            <a:ext cx="3932237" cy="1600200"/>
          </a:xfrm>
        </p:spPr>
        <p:txBody>
          <a:bodyPr anchor="b"/>
          <a:lstStyle>
            <a:lvl1pPr>
              <a:buNone/>
              <a:defRPr sz="3200"/>
            </a:lvl1pPr>
          </a:lstStyle>
          <a:p>
            <a:r>
              <a:t>Click to edit Master title style</a:t>
            </a:r>
          </a:p>
        </p:txBody>
      </p:sp>
      <p:sp>
        <p:nvSpPr>
          <p:cNvPr id="3" name="Content Placeholder 2">
            <a:extLst>
              <a:ext uri="{FF2B5EF4-FFF2-40B4-BE49-F238E27FC236}">
                <a16:creationId xmlns:a16="http://schemas.microsoft.com/office/drawing/2014/main" id="{B97A6D9D-81A9-44BE-9B06-287C7E1B1739}"/>
              </a:ext>
            </a:extLst>
          </p:cNvPr>
          <p:cNvSpPr>
            <a:spLocks noGrp="1"/>
          </p:cNvSpPr>
          <p:nvPr>
            <p:ph idx="1"/>
          </p:nvPr>
        </p:nvSpPr>
        <p:spPr>
          <a:xfrm>
            <a:off x="5183188" y="987425"/>
            <a:ext cx="6172200" cy="4873625"/>
          </a:xfrm>
        </p:spPr>
        <p:txBody>
          <a:bodyPr/>
          <a:lstStyle>
            <a:lvl1pPr>
              <a:buNone/>
              <a:defRPr sz="3200"/>
            </a:lvl1pPr>
            <a:lvl2pPr>
              <a:buNone/>
              <a:defRPr sz="2800"/>
            </a:lvl2pPr>
            <a:lvl3pPr>
              <a:buNone/>
              <a:defRPr sz="2400"/>
            </a:lvl3pPr>
            <a:lvl4pPr>
              <a:buNone/>
              <a:defRPr sz="2000"/>
            </a:lvl4pPr>
            <a:lvl5pPr>
              <a:buNone/>
              <a:defRPr sz="2000"/>
            </a:lvl5pPr>
            <a:lvl6pPr>
              <a:buNone/>
              <a:defRPr sz="2000"/>
            </a:lvl6pPr>
            <a:lvl7pPr>
              <a:buNone/>
              <a:defRPr sz="2000"/>
            </a:lvl7pPr>
            <a:lvl8pPr>
              <a:buNone/>
              <a:defRPr sz="2000"/>
            </a:lvl8pPr>
            <a:lvl9pPr>
              <a:buNone/>
              <a:defRPr sz="2000"/>
            </a:lvl9pPr>
          </a:lstStyle>
          <a:p>
            <a:pPr lvl="0">
              <a:buNone/>
            </a:pPr>
            <a:r>
              <a:t>Click to edit Master text styles</a:t>
            </a:r>
          </a:p>
          <a:p>
            <a:pPr lvl="1">
              <a:buNone/>
            </a:pPr>
            <a:r>
              <a:t>Second level</a:t>
            </a:r>
          </a:p>
          <a:p>
            <a:pPr lvl="2">
              <a:buNone/>
            </a:pPr>
            <a:r>
              <a:t>Third level</a:t>
            </a:r>
          </a:p>
          <a:p>
            <a:pPr lvl="3">
              <a:buNone/>
            </a:pPr>
            <a:r>
              <a:t>Fourth level</a:t>
            </a:r>
          </a:p>
          <a:p>
            <a:pPr lvl="4">
              <a:buNone/>
            </a:pPr>
            <a:r>
              <a:t>Fifth level</a:t>
            </a:r>
          </a:p>
        </p:txBody>
      </p:sp>
      <p:sp>
        <p:nvSpPr>
          <p:cNvPr id="4" name="Text Placeholder 3">
            <a:extLst>
              <a:ext uri="{FF2B5EF4-FFF2-40B4-BE49-F238E27FC236}">
                <a16:creationId xmlns:a16="http://schemas.microsoft.com/office/drawing/2014/main" id="{4ABE381F-D2DA-488A-9127-965EA5992BD5}"/>
              </a:ext>
            </a:extLst>
          </p:cNvPr>
          <p:cNvSpPr>
            <a:spLocks noGrp="1"/>
          </p:cNvSpPr>
          <p:nvPr>
            <p:ph type="body"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buNone/>
            </a:pPr>
            <a:r>
              <a:t>Click to edit Master text styles</a:t>
            </a:r>
          </a:p>
        </p:txBody>
      </p:sp>
      <p:sp>
        <p:nvSpPr>
          <p:cNvPr id="5" name="Date Placeholder 4">
            <a:extLst>
              <a:ext uri="{FF2B5EF4-FFF2-40B4-BE49-F238E27FC236}">
                <a16:creationId xmlns:a16="http://schemas.microsoft.com/office/drawing/2014/main" id="{20716842-2029-4339-920C-3E860937883B}"/>
              </a:ext>
            </a:extLst>
          </p:cNvPr>
          <p:cNvSpPr>
            <a:spLocks noGrp="1"/>
          </p:cNvSpPr>
          <p:nvPr>
            <p:ph type="dt" idx="10"/>
          </p:nvPr>
        </p:nvSpPr>
        <p:spPr/>
        <p:txBody>
          <a:bodyPr/>
          <a:lstStyle/>
          <a:p>
            <a:fld id="{7AD86B2E-B702-4422-B277-3A08C7449694}" type="datetimeFigureOut">
              <a:t>9/21/2026</a:t>
            </a:fld>
            <a:endParaRPr/>
          </a:p>
        </p:txBody>
      </p:sp>
      <p:sp>
        <p:nvSpPr>
          <p:cNvPr id="6" name="Footer Placeholder 5">
            <a:extLst>
              <a:ext uri="{FF2B5EF4-FFF2-40B4-BE49-F238E27FC236}">
                <a16:creationId xmlns:a16="http://schemas.microsoft.com/office/drawing/2014/main" id="{A0EB3807-9FCE-452B-BD3B-4DD3017B366C}"/>
              </a:ext>
            </a:extLst>
          </p:cNvPr>
          <p:cNvSpPr>
            <a:spLocks noGrp="1"/>
          </p:cNvSpPr>
          <p:nvPr>
            <p:ph type="ftr" idx="11"/>
          </p:nvPr>
        </p:nvSpPr>
        <p:spPr/>
        <p:txBody>
          <a:bodyPr/>
          <a:lstStyle/>
          <a:p>
            <a:endParaRPr/>
          </a:p>
        </p:txBody>
      </p:sp>
      <p:sp>
        <p:nvSpPr>
          <p:cNvPr id="7" name="Slide Number Placeholder 6">
            <a:extLst>
              <a:ext uri="{FF2B5EF4-FFF2-40B4-BE49-F238E27FC236}">
                <a16:creationId xmlns:a16="http://schemas.microsoft.com/office/drawing/2014/main" id="{138696EA-AED7-4459-81B3-C5C0D2F7416C}"/>
              </a:ext>
            </a:extLst>
          </p:cNvPr>
          <p:cNvSpPr>
            <a:spLocks noGrp="1"/>
          </p:cNvSpPr>
          <p:nvPr>
            <p:ph type="sldNum" idx="12"/>
          </p:nvPr>
        </p:nvSpPr>
        <p:spPr/>
        <p:txBody>
          <a:bodyPr/>
          <a:lstStyle/>
          <a:p>
            <a:fld id="{F7542ADD-394E-41F3-B704-951748884AEE}" type="slidenum">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E9A7D-7B61-4F6F-BCDB-533244ED9065}"/>
              </a:ext>
            </a:extLst>
          </p:cNvPr>
          <p:cNvSpPr>
            <a:spLocks noGrp="1"/>
          </p:cNvSpPr>
          <p:nvPr>
            <p:ph type="title"/>
          </p:nvPr>
        </p:nvSpPr>
        <p:spPr>
          <a:xfrm>
            <a:off x="839788" y="457200"/>
            <a:ext cx="3932237" cy="1600200"/>
          </a:xfrm>
        </p:spPr>
        <p:txBody>
          <a:bodyPr anchor="b"/>
          <a:lstStyle>
            <a:lvl1pPr>
              <a:buNone/>
              <a:defRPr sz="3200"/>
            </a:lvl1pPr>
          </a:lstStyle>
          <a:p>
            <a:r>
              <a:t>Click to edit Master title style</a:t>
            </a:r>
          </a:p>
        </p:txBody>
      </p:sp>
      <p:sp>
        <p:nvSpPr>
          <p:cNvPr id="3" name="Picture Placeholder 2">
            <a:extLst>
              <a:ext uri="{FF2B5EF4-FFF2-40B4-BE49-F238E27FC236}">
                <a16:creationId xmlns:a16="http://schemas.microsoft.com/office/drawing/2014/main" id="{07813991-AEA7-4B86-842C-C392355B5B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885AC259-E455-4B83-A0A4-B6D9AA358C6C}"/>
              </a:ext>
            </a:extLst>
          </p:cNvPr>
          <p:cNvSpPr>
            <a:spLocks noGrp="1"/>
          </p:cNvSpPr>
          <p:nvPr>
            <p:ph type="body"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buNone/>
            </a:pPr>
            <a:r>
              <a:t>Click to edit Master text styles</a:t>
            </a:r>
          </a:p>
        </p:txBody>
      </p:sp>
      <p:sp>
        <p:nvSpPr>
          <p:cNvPr id="5" name="Date Placeholder 4">
            <a:extLst>
              <a:ext uri="{FF2B5EF4-FFF2-40B4-BE49-F238E27FC236}">
                <a16:creationId xmlns:a16="http://schemas.microsoft.com/office/drawing/2014/main" id="{EA0C82D2-BBBE-41AC-99EE-4BE528AD83D6}"/>
              </a:ext>
            </a:extLst>
          </p:cNvPr>
          <p:cNvSpPr>
            <a:spLocks noGrp="1"/>
          </p:cNvSpPr>
          <p:nvPr>
            <p:ph type="dt" idx="10"/>
          </p:nvPr>
        </p:nvSpPr>
        <p:spPr/>
        <p:txBody>
          <a:bodyPr/>
          <a:lstStyle/>
          <a:p>
            <a:fld id="{7AD86B2E-B702-4422-B277-3A08C7449694}" type="datetimeFigureOut">
              <a:t>9/21/2026</a:t>
            </a:fld>
            <a:endParaRPr/>
          </a:p>
        </p:txBody>
      </p:sp>
      <p:sp>
        <p:nvSpPr>
          <p:cNvPr id="6" name="Footer Placeholder 5">
            <a:extLst>
              <a:ext uri="{FF2B5EF4-FFF2-40B4-BE49-F238E27FC236}">
                <a16:creationId xmlns:a16="http://schemas.microsoft.com/office/drawing/2014/main" id="{CB4899CD-E649-4E71-9A33-0A32BBD44AD2}"/>
              </a:ext>
            </a:extLst>
          </p:cNvPr>
          <p:cNvSpPr>
            <a:spLocks noGrp="1"/>
          </p:cNvSpPr>
          <p:nvPr>
            <p:ph type="ftr" idx="11"/>
          </p:nvPr>
        </p:nvSpPr>
        <p:spPr/>
        <p:txBody>
          <a:bodyPr/>
          <a:lstStyle/>
          <a:p>
            <a:endParaRPr/>
          </a:p>
        </p:txBody>
      </p:sp>
      <p:sp>
        <p:nvSpPr>
          <p:cNvPr id="7" name="Slide Number Placeholder 6">
            <a:extLst>
              <a:ext uri="{FF2B5EF4-FFF2-40B4-BE49-F238E27FC236}">
                <a16:creationId xmlns:a16="http://schemas.microsoft.com/office/drawing/2014/main" id="{68F0FB1E-8AB9-4621-9DDB-009A93145AAA}"/>
              </a:ext>
            </a:extLst>
          </p:cNvPr>
          <p:cNvSpPr>
            <a:spLocks noGrp="1"/>
          </p:cNvSpPr>
          <p:nvPr>
            <p:ph type="sldNum" idx="12"/>
          </p:nvPr>
        </p:nvSpPr>
        <p:spPr/>
        <p:txBody>
          <a:bodyPr/>
          <a:lstStyle/>
          <a:p>
            <a:fld id="{F7542ADD-394E-41F3-B704-951748884AEE}" type="slidenum">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965C-8507-4058-9133-BCC6CE1FA2BE}"/>
              </a:ext>
            </a:extLst>
          </p:cNvPr>
          <p:cNvSpPr>
            <a:spLocks noGrp="1"/>
          </p:cNvSpPr>
          <p:nvPr>
            <p:ph type="title"/>
          </p:nvPr>
        </p:nvSpPr>
        <p:spPr/>
        <p:txBody>
          <a:bodyPr/>
          <a:lstStyle/>
          <a:p>
            <a:r>
              <a:t>Click to edit Master title style</a:t>
            </a:r>
          </a:p>
        </p:txBody>
      </p:sp>
      <p:sp>
        <p:nvSpPr>
          <p:cNvPr id="3" name="Vertical Text Placeholder 2">
            <a:extLst>
              <a:ext uri="{FF2B5EF4-FFF2-40B4-BE49-F238E27FC236}">
                <a16:creationId xmlns:a16="http://schemas.microsoft.com/office/drawing/2014/main" id="{A3CDE6BD-1F45-4E74-BFAD-5EAD9FBD592E}"/>
              </a:ext>
            </a:extLst>
          </p:cNvPr>
          <p:cNvSpPr>
            <a:spLocks noGrp="1"/>
          </p:cNvSpPr>
          <p:nvPr>
            <p:ph type="body" idx="1"/>
          </p:nvPr>
        </p:nvSpPr>
        <p:spPr/>
        <p:txBody>
          <a:bodyPr vert="eaVert"/>
          <a:lstStyle/>
          <a:p>
            <a:pPr lvl="0">
              <a:buNone/>
            </a:pPr>
            <a:r>
              <a:t>Click to edit Master text styles</a:t>
            </a:r>
          </a:p>
          <a:p>
            <a:pPr lvl="1">
              <a:buNone/>
            </a:pPr>
            <a:r>
              <a:t>Second level</a:t>
            </a:r>
          </a:p>
          <a:p>
            <a:pPr lvl="2">
              <a:buNone/>
            </a:pPr>
            <a:r>
              <a:t>Third level</a:t>
            </a:r>
          </a:p>
          <a:p>
            <a:pPr lvl="3">
              <a:buNone/>
            </a:pPr>
            <a:r>
              <a:t>Fourth level</a:t>
            </a:r>
          </a:p>
          <a:p>
            <a:pPr lvl="4">
              <a:buNone/>
            </a:pPr>
            <a:r>
              <a:t>Fifth level</a:t>
            </a:r>
          </a:p>
        </p:txBody>
      </p:sp>
      <p:sp>
        <p:nvSpPr>
          <p:cNvPr id="4" name="Date Placeholder 3">
            <a:extLst>
              <a:ext uri="{FF2B5EF4-FFF2-40B4-BE49-F238E27FC236}">
                <a16:creationId xmlns:a16="http://schemas.microsoft.com/office/drawing/2014/main" id="{982C893D-2D47-40A0-8DFC-0701DEB78DFB}"/>
              </a:ext>
            </a:extLst>
          </p:cNvPr>
          <p:cNvSpPr>
            <a:spLocks noGrp="1"/>
          </p:cNvSpPr>
          <p:nvPr>
            <p:ph type="dt" idx="10"/>
          </p:nvPr>
        </p:nvSpPr>
        <p:spPr/>
        <p:txBody>
          <a:bodyPr/>
          <a:lstStyle/>
          <a:p>
            <a:fld id="{7AD86B2E-B702-4422-B277-3A08C7449694}" type="datetimeFigureOut">
              <a:t>9/21/2026</a:t>
            </a:fld>
            <a:endParaRPr/>
          </a:p>
        </p:txBody>
      </p:sp>
      <p:sp>
        <p:nvSpPr>
          <p:cNvPr id="5" name="Footer Placeholder 4">
            <a:extLst>
              <a:ext uri="{FF2B5EF4-FFF2-40B4-BE49-F238E27FC236}">
                <a16:creationId xmlns:a16="http://schemas.microsoft.com/office/drawing/2014/main" id="{232BCDB2-3B79-4FEC-B781-B72EF32CA7B8}"/>
              </a:ext>
            </a:extLst>
          </p:cNvPr>
          <p:cNvSpPr>
            <a:spLocks noGrp="1"/>
          </p:cNvSpPr>
          <p:nvPr>
            <p:ph type="ftr" idx="11"/>
          </p:nvPr>
        </p:nvSpPr>
        <p:spPr/>
        <p:txBody>
          <a:bodyPr/>
          <a:lstStyle/>
          <a:p>
            <a:endParaRPr/>
          </a:p>
        </p:txBody>
      </p:sp>
      <p:sp>
        <p:nvSpPr>
          <p:cNvPr id="6" name="Slide Number Placeholder 5">
            <a:extLst>
              <a:ext uri="{FF2B5EF4-FFF2-40B4-BE49-F238E27FC236}">
                <a16:creationId xmlns:a16="http://schemas.microsoft.com/office/drawing/2014/main" id="{37EFC54B-4C2B-4913-84CF-14C8BAD2F32F}"/>
              </a:ext>
            </a:extLst>
          </p:cNvPr>
          <p:cNvSpPr>
            <a:spLocks noGrp="1"/>
          </p:cNvSpPr>
          <p:nvPr>
            <p:ph type="sldNum" idx="12"/>
          </p:nvPr>
        </p:nvSpPr>
        <p:spPr/>
        <p:txBody>
          <a:bodyPr/>
          <a:lstStyle/>
          <a:p>
            <a:fld id="{F7542ADD-394E-41F3-B704-951748884AEE}" type="slidenum">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4FED74-EDA8-4896-8D39-88C79A32E873}"/>
              </a:ext>
            </a:extLst>
          </p:cNvPr>
          <p:cNvSpPr>
            <a:spLocks noGrp="1"/>
          </p:cNvSpPr>
          <p:nvPr>
            <p:ph type="title"/>
          </p:nvPr>
        </p:nvSpPr>
        <p:spPr>
          <a:xfrm>
            <a:off x="8724900" y="365125"/>
            <a:ext cx="2628900" cy="5811838"/>
          </a:xfrm>
        </p:spPr>
        <p:txBody>
          <a:bodyPr vert="eaVert"/>
          <a:lstStyle/>
          <a:p>
            <a:r>
              <a:t>Click to edit Master title style</a:t>
            </a:r>
          </a:p>
        </p:txBody>
      </p:sp>
      <p:sp>
        <p:nvSpPr>
          <p:cNvPr id="3" name="Vertical Text Placeholder 2">
            <a:extLst>
              <a:ext uri="{FF2B5EF4-FFF2-40B4-BE49-F238E27FC236}">
                <a16:creationId xmlns:a16="http://schemas.microsoft.com/office/drawing/2014/main" id="{61D7EF8A-A37E-4E7B-9781-EE5FBA229341}"/>
              </a:ext>
            </a:extLst>
          </p:cNvPr>
          <p:cNvSpPr>
            <a:spLocks noGrp="1"/>
          </p:cNvSpPr>
          <p:nvPr>
            <p:ph type="body" idx="1"/>
          </p:nvPr>
        </p:nvSpPr>
        <p:spPr>
          <a:xfrm>
            <a:off x="838200" y="365125"/>
            <a:ext cx="7734300" cy="5811838"/>
          </a:xfrm>
        </p:spPr>
        <p:txBody>
          <a:bodyPr vert="eaVert"/>
          <a:lstStyle/>
          <a:p>
            <a:pPr lvl="0">
              <a:buNone/>
            </a:pPr>
            <a:r>
              <a:t>Click to edit Master text styles</a:t>
            </a:r>
          </a:p>
          <a:p>
            <a:pPr lvl="1">
              <a:buNone/>
            </a:pPr>
            <a:r>
              <a:t>Second level</a:t>
            </a:r>
          </a:p>
          <a:p>
            <a:pPr lvl="2">
              <a:buNone/>
            </a:pPr>
            <a:r>
              <a:t>Third level</a:t>
            </a:r>
          </a:p>
          <a:p>
            <a:pPr lvl="3">
              <a:buNone/>
            </a:pPr>
            <a:r>
              <a:t>Fourth level</a:t>
            </a:r>
          </a:p>
          <a:p>
            <a:pPr lvl="4">
              <a:buNone/>
            </a:pPr>
            <a:r>
              <a:t>Fifth level</a:t>
            </a:r>
          </a:p>
        </p:txBody>
      </p:sp>
      <p:sp>
        <p:nvSpPr>
          <p:cNvPr id="4" name="Date Placeholder 3">
            <a:extLst>
              <a:ext uri="{FF2B5EF4-FFF2-40B4-BE49-F238E27FC236}">
                <a16:creationId xmlns:a16="http://schemas.microsoft.com/office/drawing/2014/main" id="{122909D8-9948-40A6-8D42-057003E35734}"/>
              </a:ext>
            </a:extLst>
          </p:cNvPr>
          <p:cNvSpPr>
            <a:spLocks noGrp="1"/>
          </p:cNvSpPr>
          <p:nvPr>
            <p:ph type="dt" idx="10"/>
          </p:nvPr>
        </p:nvSpPr>
        <p:spPr/>
        <p:txBody>
          <a:bodyPr/>
          <a:lstStyle/>
          <a:p>
            <a:fld id="{7AD86B2E-B702-4422-B277-3A08C7449694}" type="datetimeFigureOut">
              <a:t>9/21/2026</a:t>
            </a:fld>
            <a:endParaRPr/>
          </a:p>
        </p:txBody>
      </p:sp>
      <p:sp>
        <p:nvSpPr>
          <p:cNvPr id="5" name="Footer Placeholder 4">
            <a:extLst>
              <a:ext uri="{FF2B5EF4-FFF2-40B4-BE49-F238E27FC236}">
                <a16:creationId xmlns:a16="http://schemas.microsoft.com/office/drawing/2014/main" id="{722FD68A-A0AD-45FF-AC11-428BDDEA8075}"/>
              </a:ext>
            </a:extLst>
          </p:cNvPr>
          <p:cNvSpPr>
            <a:spLocks noGrp="1"/>
          </p:cNvSpPr>
          <p:nvPr>
            <p:ph type="ftr" idx="11"/>
          </p:nvPr>
        </p:nvSpPr>
        <p:spPr/>
        <p:txBody>
          <a:bodyPr/>
          <a:lstStyle/>
          <a:p>
            <a:endParaRPr/>
          </a:p>
        </p:txBody>
      </p:sp>
      <p:sp>
        <p:nvSpPr>
          <p:cNvPr id="6" name="Slide Number Placeholder 5">
            <a:extLst>
              <a:ext uri="{FF2B5EF4-FFF2-40B4-BE49-F238E27FC236}">
                <a16:creationId xmlns:a16="http://schemas.microsoft.com/office/drawing/2014/main" id="{77155D3B-1283-4DDC-A49D-86DD082567FA}"/>
              </a:ext>
            </a:extLst>
          </p:cNvPr>
          <p:cNvSpPr>
            <a:spLocks noGrp="1"/>
          </p:cNvSpPr>
          <p:nvPr>
            <p:ph type="sldNum" idx="12"/>
          </p:nvPr>
        </p:nvSpPr>
        <p:spPr/>
        <p:txBody>
          <a:bodyPr/>
          <a:lstStyle/>
          <a:p>
            <a:fld id="{F7542ADD-394E-41F3-B704-951748884AEE}" type="slidenum">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1BFAF86-3DDF-4A1B-8D08-FC2A4F2C5259}"/>
              </a:ext>
            </a:extLst>
          </p:cNvPr>
          <p:cNvSpPr>
            <a:spLocks noGrp="1"/>
          </p:cNvSpPr>
          <p:nvPr>
            <p:ph type="pic"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0F469CB0-074C-4F66-8E76-E3BDFDA962C1}"/>
              </a:ext>
            </a:extLst>
          </p:cNvPr>
          <p:cNvSpPr>
            <a:spLocks noGrp="1"/>
          </p:cNvSpPr>
          <p:nvPr>
            <p:ph type="pic"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26BFB6FC-2105-4DAE-A4E9-9B8AB71C2079}"/>
              </a:ext>
            </a:extLst>
          </p:cNvPr>
          <p:cNvSpPr>
            <a:spLocks noGrp="1"/>
          </p:cNvSpPr>
          <p:nvPr>
            <p:ph type="pic"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7AD97744-C467-45B4-B1F6-C7EBF8234025}"/>
              </a:ext>
            </a:extLst>
          </p:cNvPr>
          <p:cNvSpPr>
            <a:spLocks noGrp="1"/>
          </p:cNvSpPr>
          <p:nvPr>
            <p:ph type="pic"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ln>
        </p:spPr>
        <p:txBody>
          <a:bodyPr/>
          <a:lstStyle>
            <a:lvl1pPr marL="0" indent="0" algn="ctr">
              <a:buNone/>
              <a:defRPr sz="1600">
                <a:solidFill>
                  <a:schemeClr val="tx1">
                    <a:lumMod val="50000"/>
                    <a:lumOff val="50000"/>
                  </a:schemeClr>
                </a:solidFill>
              </a:defRPr>
            </a:lvl1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1831BA39-3F13-41C4-A37E-69AEABCD0D6E}"/>
              </a:ext>
            </a:extLst>
          </p:cNvPr>
          <p:cNvSpPr>
            <a:spLocks noGrp="1"/>
          </p:cNvSpPr>
          <p:nvPr>
            <p:ph type="pic"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E49808-C9D5-4240-9CBA-E1F3CA646000}"/>
              </a:ext>
            </a:extLst>
          </p:cNvPr>
          <p:cNvSpPr>
            <a:spLocks noGrp="1"/>
          </p:cNvSpPr>
          <p:nvPr>
            <p:ph type="title"/>
          </p:nvPr>
        </p:nvSpPr>
        <p:spPr>
          <a:xfrm>
            <a:off x="838200" y="365125"/>
            <a:ext cx="10515600" cy="1325563"/>
          </a:xfrm>
          <a:prstGeom prst="rect">
            <a:avLst/>
          </a:prstGeom>
        </p:spPr>
        <p:txBody>
          <a:bodyPr vert="horz" lIns="91440" tIns="45720" rIns="91440" bIns="45720" anchor="ctr">
            <a:normAutofit/>
          </a:bodyPr>
          <a:lstStyle/>
          <a:p>
            <a:r>
              <a:t>Click to edit Master title style</a:t>
            </a:r>
          </a:p>
        </p:txBody>
      </p:sp>
      <p:sp>
        <p:nvSpPr>
          <p:cNvPr id="3" name="Text Placeholder 2">
            <a:extLst>
              <a:ext uri="{FF2B5EF4-FFF2-40B4-BE49-F238E27FC236}">
                <a16:creationId xmlns:a16="http://schemas.microsoft.com/office/drawing/2014/main" id="{9A251486-4F29-414D-9335-FB0052146E1F}"/>
              </a:ext>
            </a:extLst>
          </p:cNvPr>
          <p:cNvSpPr>
            <a:spLocks noGrp="1"/>
          </p:cNvSpPr>
          <p:nvPr>
            <p:ph type="body" idx="1"/>
          </p:nvPr>
        </p:nvSpPr>
        <p:spPr>
          <a:xfrm>
            <a:off x="838200" y="1825625"/>
            <a:ext cx="10515600" cy="4351338"/>
          </a:xfrm>
          <a:prstGeom prst="rect">
            <a:avLst/>
          </a:prstGeom>
        </p:spPr>
        <p:txBody>
          <a:bodyPr vert="horz" lIns="91440" tIns="45720" rIns="91440" bIns="45720">
            <a:normAutofit/>
          </a:bodyPr>
          <a:lstStyle/>
          <a:p>
            <a:pPr lvl="0">
              <a:buNone/>
            </a:pPr>
            <a:r>
              <a:t>Click to edit Master text styles</a:t>
            </a:r>
          </a:p>
          <a:p>
            <a:pPr lvl="1">
              <a:buNone/>
            </a:pPr>
            <a:r>
              <a:t>Second level</a:t>
            </a:r>
          </a:p>
          <a:p>
            <a:pPr lvl="2">
              <a:buNone/>
            </a:pPr>
            <a:r>
              <a:t>Third level</a:t>
            </a:r>
          </a:p>
          <a:p>
            <a:pPr lvl="3">
              <a:buNone/>
            </a:pPr>
            <a:r>
              <a:t>Fourth level</a:t>
            </a:r>
          </a:p>
          <a:p>
            <a:pPr lvl="4">
              <a:buNone/>
            </a:pPr>
            <a:r>
              <a:t>Fifth level</a:t>
            </a:r>
          </a:p>
        </p:txBody>
      </p:sp>
      <p:sp>
        <p:nvSpPr>
          <p:cNvPr id="4" name="Date Placeholder 3">
            <a:extLst>
              <a:ext uri="{FF2B5EF4-FFF2-40B4-BE49-F238E27FC236}">
                <a16:creationId xmlns:a16="http://schemas.microsoft.com/office/drawing/2014/main" id="{52394CBA-221E-41D4-BEB3-5870753AA12D}"/>
              </a:ext>
            </a:extLst>
          </p:cNvPr>
          <p:cNvSpPr>
            <a:spLocks noGrp="1"/>
          </p:cNvSpPr>
          <p:nvPr>
            <p:ph type="dt" idx="2"/>
          </p:nvPr>
        </p:nvSpPr>
        <p:spPr>
          <a:xfrm>
            <a:off x="838200" y="6356350"/>
            <a:ext cx="2743200" cy="365125"/>
          </a:xfrm>
          <a:prstGeom prst="rect">
            <a:avLst/>
          </a:prstGeom>
        </p:spPr>
        <p:txBody>
          <a:bodyPr vert="horz" lIns="91440" tIns="45720" rIns="91440" bIns="45720" anchor="ctr"/>
          <a:lstStyle>
            <a:lvl1pPr algn="l">
              <a:buNone/>
              <a:defRPr sz="1200">
                <a:solidFill>
                  <a:schemeClr val="tx1">
                    <a:tint val="75000"/>
                  </a:schemeClr>
                </a:solidFill>
              </a:defRPr>
            </a:lvl1pPr>
          </a:lstStyle>
          <a:p>
            <a:fld id="{7AD86B2E-B702-4422-B277-3A08C7449694}" type="datetimeFigureOut">
              <a:t>9/21/2026</a:t>
            </a:fld>
            <a:endParaRPr/>
          </a:p>
        </p:txBody>
      </p:sp>
      <p:sp>
        <p:nvSpPr>
          <p:cNvPr id="5" name="Footer Placeholder 4">
            <a:extLst>
              <a:ext uri="{FF2B5EF4-FFF2-40B4-BE49-F238E27FC236}">
                <a16:creationId xmlns:a16="http://schemas.microsoft.com/office/drawing/2014/main" id="{8E956A10-0057-43FE-A138-2407846DF105}"/>
              </a:ext>
            </a:extLst>
          </p:cNvPr>
          <p:cNvSpPr>
            <a:spLocks noGrp="1"/>
          </p:cNvSpPr>
          <p:nvPr>
            <p:ph type="ftr" idx="3"/>
          </p:nvPr>
        </p:nvSpPr>
        <p:spPr>
          <a:xfrm>
            <a:off x="4038600" y="6356350"/>
            <a:ext cx="4114800" cy="365125"/>
          </a:xfrm>
          <a:prstGeom prst="rect">
            <a:avLst/>
          </a:prstGeom>
        </p:spPr>
        <p:txBody>
          <a:bodyPr vert="horz" lIns="91440" tIns="45720" rIns="91440" bIns="45720" anchor="ctr"/>
          <a:lstStyle>
            <a:lvl1pPr algn="ctr">
              <a:buNone/>
              <a:defRPr sz="1200">
                <a:solidFill>
                  <a:schemeClr val="tx1">
                    <a:tint val="75000"/>
                  </a:schemeClr>
                </a:solidFill>
              </a:defRPr>
            </a:lvl1pPr>
          </a:lstStyle>
          <a:p>
            <a:endParaRPr/>
          </a:p>
        </p:txBody>
      </p:sp>
      <p:sp>
        <p:nvSpPr>
          <p:cNvPr id="6" name="Slide Number Placeholder 5">
            <a:extLst>
              <a:ext uri="{FF2B5EF4-FFF2-40B4-BE49-F238E27FC236}">
                <a16:creationId xmlns:a16="http://schemas.microsoft.com/office/drawing/2014/main" id="{1569D0EE-4D4D-46CF-8049-E524C899CCB9}"/>
              </a:ext>
            </a:extLst>
          </p:cNvPr>
          <p:cNvSpPr>
            <a:spLocks noGrp="1"/>
          </p:cNvSpPr>
          <p:nvPr>
            <p:ph type="sldNum" idx="4"/>
          </p:nvPr>
        </p:nvSpPr>
        <p:spPr>
          <a:xfrm>
            <a:off x="8610600" y="6356350"/>
            <a:ext cx="2743200" cy="365125"/>
          </a:xfrm>
          <a:prstGeom prst="rect">
            <a:avLst/>
          </a:prstGeom>
        </p:spPr>
        <p:txBody>
          <a:bodyPr vert="horz" lIns="91440" tIns="45720" rIns="91440" bIns="45720" anchor="ctr"/>
          <a:lstStyle>
            <a:lvl1pPr algn="r">
              <a:buNone/>
              <a:defRPr sz="1200">
                <a:solidFill>
                  <a:schemeClr val="tx1">
                    <a:tint val="75000"/>
                  </a:schemeClr>
                </a:solidFill>
              </a:defRPr>
            </a:lvl1pPr>
          </a:lstStyle>
          <a:p>
            <a:fld id="{F7542ADD-394E-41F3-B704-951748884AEE}"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a:lnSpc>
          <a:spcPct val="90000"/>
        </a:lnSpc>
        <a:spcBef>
          <a:spcPct val="0"/>
        </a:spcBef>
        <a:buNone/>
        <a:defRPr sz="4400" kern="1200">
          <a:solidFill>
            <a:schemeClr val="tx1"/>
          </a:solidFill>
          <a:latin typeface="+mj-lt"/>
          <a:ea typeface="+mj-lt"/>
          <a:cs typeface="+mj-lt"/>
        </a:defRPr>
      </a:lvl1pPr>
    </p:titleStyle>
    <p:bodyStyle>
      <a:lvl1pPr marL="228600" indent="-228600" algn="l" defTabSz="914400">
        <a:lnSpc>
          <a:spcPct val="90000"/>
        </a:lnSpc>
        <a:spcBef>
          <a:spcPts val="1000"/>
        </a:spcBef>
        <a:buFont typeface="Arial"/>
        <a:buChar char="•"/>
        <a:defRPr sz="28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4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20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p:bodyStyle>
    <p:otherStyle>
      <a:lvl1pPr marL="0" algn="l" defTabSz="914400">
        <a:buNone/>
        <a:defRPr sz="1800" kern="1200">
          <a:solidFill>
            <a:schemeClr val="tx1"/>
          </a:solidFill>
          <a:latin typeface="+mn-lt"/>
          <a:ea typeface="+mn-lt"/>
          <a:cs typeface="+mn-lt"/>
        </a:defRPr>
      </a:lvl1pPr>
      <a:lvl2pPr marL="457200" algn="l" defTabSz="914400">
        <a:buNone/>
        <a:defRPr sz="1800" kern="1200">
          <a:solidFill>
            <a:schemeClr val="tx1"/>
          </a:solidFill>
          <a:latin typeface="+mn-lt"/>
          <a:ea typeface="+mn-lt"/>
          <a:cs typeface="+mn-lt"/>
        </a:defRPr>
      </a:lvl2pPr>
      <a:lvl3pPr marL="914400" algn="l" defTabSz="914400">
        <a:buNone/>
        <a:defRPr sz="1800" kern="1200">
          <a:solidFill>
            <a:schemeClr val="tx1"/>
          </a:solidFill>
          <a:latin typeface="+mn-lt"/>
          <a:ea typeface="+mn-lt"/>
          <a:cs typeface="+mn-lt"/>
        </a:defRPr>
      </a:lvl3pPr>
      <a:lvl4pPr marL="1371600" algn="l" defTabSz="914400">
        <a:buNone/>
        <a:defRPr sz="1800" kern="1200">
          <a:solidFill>
            <a:schemeClr val="tx1"/>
          </a:solidFill>
          <a:latin typeface="+mn-lt"/>
          <a:ea typeface="+mn-lt"/>
          <a:cs typeface="+mn-lt"/>
        </a:defRPr>
      </a:lvl4pPr>
      <a:lvl5pPr marL="1828800" algn="l" defTabSz="914400">
        <a:buNone/>
        <a:defRPr sz="1800" kern="1200">
          <a:solidFill>
            <a:schemeClr val="tx1"/>
          </a:solidFill>
          <a:latin typeface="+mn-lt"/>
          <a:ea typeface="+mn-lt"/>
          <a:cs typeface="+mn-lt"/>
        </a:defRPr>
      </a:lvl5pPr>
      <a:lvl6pPr marL="2286000" algn="l" defTabSz="914400">
        <a:buNone/>
        <a:defRPr sz="1800" kern="1200">
          <a:solidFill>
            <a:schemeClr val="tx1"/>
          </a:solidFill>
          <a:latin typeface="+mn-lt"/>
          <a:ea typeface="+mn-lt"/>
          <a:cs typeface="+mn-lt"/>
        </a:defRPr>
      </a:lvl6pPr>
      <a:lvl7pPr marL="2743200" algn="l" defTabSz="914400">
        <a:buNone/>
        <a:defRPr sz="1800" kern="1200">
          <a:solidFill>
            <a:schemeClr val="tx1"/>
          </a:solidFill>
          <a:latin typeface="+mn-lt"/>
          <a:ea typeface="+mn-lt"/>
          <a:cs typeface="+mn-lt"/>
        </a:defRPr>
      </a:lvl7pPr>
      <a:lvl8pPr marL="3200400" algn="l" defTabSz="914400">
        <a:buNone/>
        <a:defRPr sz="1800" kern="1200">
          <a:solidFill>
            <a:schemeClr val="tx1"/>
          </a:solidFill>
          <a:latin typeface="+mn-lt"/>
          <a:ea typeface="+mn-lt"/>
          <a:cs typeface="+mn-lt"/>
        </a:defRPr>
      </a:lvl8pPr>
      <a:lvl9pPr marL="3657600" algn="l" defTabSz="914400">
        <a:buNone/>
        <a:defRPr sz="1800" kern="12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2.xml"/><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A3CB05A7-3166-4609-B759-DA98A9B13D45}"/>
              </a:ext>
            </a:extLst>
          </p:cNvPr>
          <p:cNvSpPr>
            <a:spLocks noGrp="1"/>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0" name="TextBox 29">
            <a:extLst>
              <a:ext uri="{FF2B5EF4-FFF2-40B4-BE49-F238E27FC236}">
                <a16:creationId xmlns:a16="http://schemas.microsoft.com/office/drawing/2014/main" id="{42E5256D-6106-4689-B105-FBC423D0578A}"/>
              </a:ext>
            </a:extLst>
          </p:cNvPr>
          <p:cNvSpPr>
            <a:spLocks noGrp="1"/>
          </p:cNvSpPr>
          <p:nvPr/>
        </p:nvSpPr>
        <p:spPr>
          <a:xfrm>
            <a:off x="763270" y="3794125"/>
            <a:ext cx="5216525" cy="400110"/>
          </a:xfrm>
          <a:prstGeom prst="rect">
            <a:avLst/>
          </a:prstGeom>
          <a:noFill/>
        </p:spPr>
        <p:txBody>
          <a:bodyPr wrap="square">
            <a:spAutoFit/>
          </a:bodyPr>
          <a:lstStyle/>
          <a:p>
            <a:r>
              <a:rPr sz="2000">
                <a:latin typeface="Times New Roman"/>
                <a:ea typeface="Times New Roman"/>
                <a:cs typeface="Times New Roman"/>
              </a:rPr>
              <a:t>Prepared by Dr. Sarah Chahine</a:t>
            </a:r>
          </a:p>
        </p:txBody>
      </p:sp>
      <p:sp>
        <p:nvSpPr>
          <p:cNvPr id="31" name="TextBox 30">
            <a:extLst>
              <a:ext uri="{FF2B5EF4-FFF2-40B4-BE49-F238E27FC236}">
                <a16:creationId xmlns:a16="http://schemas.microsoft.com/office/drawing/2014/main" id="{18984DEC-DDC6-405A-82B1-9DB04D3EE6AF}"/>
              </a:ext>
            </a:extLst>
          </p:cNvPr>
          <p:cNvSpPr>
            <a:spLocks noGrp="1"/>
          </p:cNvSpPr>
          <p:nvPr/>
        </p:nvSpPr>
        <p:spPr>
          <a:xfrm>
            <a:off x="673669" y="2424037"/>
            <a:ext cx="4223079" cy="1446550"/>
          </a:xfrm>
          <a:prstGeom prst="rect">
            <a:avLst/>
          </a:prstGeom>
          <a:noFill/>
        </p:spPr>
        <p:txBody>
          <a:bodyPr wrap="none">
            <a:spAutoFit/>
          </a:bodyPr>
          <a:lstStyle/>
          <a:p>
            <a:r>
              <a:rPr sz="4400" b="1">
                <a:solidFill>
                  <a:srgbClr val="00B0F0"/>
                </a:solidFill>
                <a:latin typeface="Times New Roman"/>
                <a:ea typeface="Times New Roman"/>
                <a:cs typeface="Times New Roman"/>
              </a:rPr>
              <a:t>Entrepreneurial </a:t>
            </a:r>
          </a:p>
          <a:p>
            <a:r>
              <a:rPr sz="4400" b="1">
                <a:solidFill>
                  <a:srgbClr val="00B0F0"/>
                </a:solidFill>
                <a:latin typeface="Times New Roman"/>
                <a:ea typeface="Times New Roman"/>
                <a:cs typeface="Times New Roman"/>
              </a:rPr>
              <a:t>New Ventures</a:t>
            </a:r>
          </a:p>
        </p:txBody>
      </p:sp>
      <p:sp>
        <p:nvSpPr>
          <p:cNvPr id="34" name="Rectangle: Rounded Corners 33">
            <a:extLst>
              <a:ext uri="{FF2B5EF4-FFF2-40B4-BE49-F238E27FC236}">
                <a16:creationId xmlns:a16="http://schemas.microsoft.com/office/drawing/2014/main" id="{6240C083-C5F7-44F2-9882-00D05C61375F}"/>
              </a:ext>
            </a:extLst>
          </p:cNvPr>
          <p:cNvSpPr>
            <a:spLocks noGrp="1"/>
          </p:cNvSpPr>
          <p:nvPr/>
        </p:nvSpPr>
        <p:spPr>
          <a:xfrm>
            <a:off x="50578"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r>
              <a:rPr sz="2800" b="1" dirty="0" smtClean="0">
                <a:solidFill>
                  <a:schemeClr val="bg1"/>
                </a:solidFill>
                <a:latin typeface="Alexandria"/>
                <a:ea typeface="Alexandria"/>
                <a:cs typeface="Alexandria"/>
              </a:rPr>
              <a:t>Lecture</a:t>
            </a:r>
            <a:r>
              <a:rPr lang="en-US" sz="2800" b="1" dirty="0" smtClean="0">
                <a:solidFill>
                  <a:schemeClr val="bg1"/>
                </a:solidFill>
                <a:latin typeface="Alexandria"/>
                <a:ea typeface="Alexandria"/>
                <a:cs typeface="Alexandria"/>
              </a:rPr>
              <a:t> 1</a:t>
            </a:r>
            <a:endParaRPr sz="2800" b="1" dirty="0">
              <a:solidFill>
                <a:schemeClr val="bg1"/>
              </a:solidFill>
              <a:latin typeface="Alexandria"/>
              <a:ea typeface="Alexandria"/>
              <a:cs typeface="Alexandria"/>
            </a:endParaRPr>
          </a:p>
        </p:txBody>
      </p:sp>
      <p:sp>
        <p:nvSpPr>
          <p:cNvPr id="46" name="TextBox 45">
            <a:extLst>
              <a:ext uri="{FF2B5EF4-FFF2-40B4-BE49-F238E27FC236}">
                <a16:creationId xmlns:a16="http://schemas.microsoft.com/office/drawing/2014/main" id="{5BB19124-E821-4B27-A829-D20F11C2EF19}"/>
              </a:ext>
            </a:extLst>
          </p:cNvPr>
          <p:cNvSpPr>
            <a:spLocks noGrp="1"/>
          </p:cNvSpPr>
          <p:nvPr/>
        </p:nvSpPr>
        <p:spPr>
          <a:xfrm>
            <a:off x="329269" y="5104240"/>
            <a:ext cx="4223078" cy="707886"/>
          </a:xfrm>
          <a:prstGeom prst="rect">
            <a:avLst/>
          </a:prstGeom>
          <a:noFill/>
        </p:spPr>
        <p:txBody>
          <a:bodyPr wrap="square">
            <a:spAutoFit/>
          </a:bodyPr>
          <a:lstStyle/>
          <a:p>
            <a:r>
              <a:rPr sz="2000">
                <a:latin typeface="Times New Roman"/>
                <a:ea typeface="Times New Roman"/>
                <a:cs typeface="Times New Roman"/>
              </a:rPr>
              <a:t>ENT 634</a:t>
            </a:r>
          </a:p>
          <a:p>
            <a:r>
              <a:rPr sz="2000">
                <a:latin typeface="Times New Roman"/>
                <a:ea typeface="Times New Roman"/>
                <a:cs typeface="Times New Roman"/>
              </a:rPr>
              <a:t>Entrepreneurial New Ventures</a:t>
            </a:r>
          </a:p>
        </p:txBody>
      </p:sp>
      <p:sp>
        <p:nvSpPr>
          <p:cNvPr id="14" name="Oval 13">
            <a:extLst>
              <a:ext uri="{FF2B5EF4-FFF2-40B4-BE49-F238E27FC236}">
                <a16:creationId xmlns:a16="http://schemas.microsoft.com/office/drawing/2014/main" id="{7EB20FEB-9101-4762-B66C-97AFC2E79E5D}"/>
              </a:ext>
            </a:extLst>
          </p:cNvPr>
          <p:cNvSpPr>
            <a:spLocks noGrp="1"/>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54" name="Graphic 21"/>
          <p:cNvPicPr>
            <a:picLocks noChangeAspect="1"/>
          </p:cNvPicPr>
          <p:nvPr/>
        </p:nvPicPr>
        <p:blipFill rotWithShape="1">
          <a:blip r:embed="rId4">
            <a:clrChange>
              <a:clrFrom>
                <a:srgbClr val="FFFFFF"/>
              </a:clrFrom>
              <a:clrTo>
                <a:srgbClr val="FFFFFF">
                  <a:alpha val="0"/>
                </a:srgbClr>
              </a:clrTo>
            </a:clrChange>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75531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p:cNvPicPr>
            <a:picLocks noChangeAspect="1"/>
          </p:cNvPicPr>
          <p:nvPr/>
        </p:nvPicPr>
        <p:blipFill>
          <a:blip r:embed="rId3"/>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E747E8-D9C4-49F4-AE8E-DEC67E6F4BDF}"/>
              </a:ext>
            </a:extLst>
          </p:cNvPr>
          <p:cNvSpPr>
            <a:spLocks noGrp="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pic>
        <p:nvPicPr>
          <p:cNvPr id="19" name="Picture Placeholder 4"/>
          <p:cNvPicPr>
            <a:picLocks noGrp="1" noChangeAspect="1"/>
          </p:cNvPicPr>
          <p:nvPr>
            <p:ph type="pic" idx="10"/>
          </p:nvPr>
        </p:nvPicPr>
        <p:blipFill>
          <a:blip r:embed="rId4"/>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BC0236EB-56A9-46EC-9077-37BC8F66277B}"/>
              </a:ext>
            </a:extLst>
          </p:cNvPr>
          <p:cNvSpPr>
            <a:spLocks noGrp="1"/>
          </p:cNvSpPr>
          <p:nvPr/>
        </p:nvSpPr>
        <p:spPr>
          <a:xfrm>
            <a:off x="6307898" y="2785710"/>
            <a:ext cx="4223079" cy="1446550"/>
          </a:xfrm>
          <a:prstGeom prst="rect">
            <a:avLst/>
          </a:prstGeom>
          <a:noFill/>
        </p:spPr>
        <p:txBody>
          <a:bodyPr wrap="none">
            <a:spAutoFit/>
          </a:bodyPr>
          <a:lstStyle/>
          <a:p>
            <a:r>
              <a:rPr sz="4400" b="1">
                <a:solidFill>
                  <a:srgbClr val="00B0F0"/>
                </a:solidFill>
                <a:latin typeface="Times New Roman"/>
                <a:ea typeface="Times New Roman"/>
                <a:cs typeface="Times New Roman"/>
              </a:rPr>
              <a:t>Entrepreneurial </a:t>
            </a:r>
          </a:p>
          <a:p>
            <a:r>
              <a:rPr sz="4400" b="1">
                <a:solidFill>
                  <a:srgbClr val="00B0F0"/>
                </a:solidFill>
                <a:latin typeface="Times New Roman"/>
                <a:ea typeface="Times New Roman"/>
                <a:cs typeface="Times New Roman"/>
              </a:rPr>
              <a:t>New Ventures</a:t>
            </a:r>
          </a:p>
        </p:txBody>
      </p:sp>
      <p:sp>
        <p:nvSpPr>
          <p:cNvPr id="10" name="Rectangle: Rounded Corners 9">
            <a:extLst>
              <a:ext uri="{FF2B5EF4-FFF2-40B4-BE49-F238E27FC236}">
                <a16:creationId xmlns:a16="http://schemas.microsoft.com/office/drawing/2014/main" id="{DFF09F8C-B848-439D-B223-770DF6AD24B1}"/>
              </a:ext>
            </a:extLst>
          </p:cNvPr>
          <p:cNvSpPr>
            <a:spLocks noGrp="1"/>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r>
              <a:rPr sz="2800" b="1" dirty="0" smtClean="0">
                <a:solidFill>
                  <a:schemeClr val="tx1"/>
                </a:solidFill>
                <a:latin typeface="Alexandria"/>
                <a:ea typeface="Alexandria"/>
                <a:cs typeface="Alexandria"/>
              </a:rPr>
              <a:t>Lecture</a:t>
            </a:r>
            <a:r>
              <a:rPr lang="en-US" sz="2800" b="1" dirty="0" smtClean="0">
                <a:solidFill>
                  <a:schemeClr val="tx1"/>
                </a:solidFill>
                <a:latin typeface="Alexandria"/>
                <a:ea typeface="Alexandria"/>
                <a:cs typeface="Alexandria"/>
              </a:rPr>
              <a:t> 1</a:t>
            </a:r>
            <a:endParaRPr sz="2800" b="1" dirty="0">
              <a:solidFill>
                <a:schemeClr val="tx1"/>
              </a:solidFill>
              <a:latin typeface="Alexandria"/>
              <a:ea typeface="Alexandria"/>
              <a:cs typeface="Alexandria"/>
            </a:endParaRPr>
          </a:p>
        </p:txBody>
      </p:sp>
      <p:sp>
        <p:nvSpPr>
          <p:cNvPr id="11" name="TextBox 10">
            <a:extLst>
              <a:ext uri="{FF2B5EF4-FFF2-40B4-BE49-F238E27FC236}">
                <a16:creationId xmlns:a16="http://schemas.microsoft.com/office/drawing/2014/main" id="{DD813DB5-3844-4032-8AF9-2C153C42F512}"/>
              </a:ext>
            </a:extLst>
          </p:cNvPr>
          <p:cNvSpPr>
            <a:spLocks noGrp="1"/>
          </p:cNvSpPr>
          <p:nvPr/>
        </p:nvSpPr>
        <p:spPr>
          <a:xfrm>
            <a:off x="6370224" y="4802552"/>
            <a:ext cx="3282309" cy="1015663"/>
          </a:xfrm>
          <a:prstGeom prst="rect">
            <a:avLst/>
          </a:prstGeom>
          <a:noFill/>
        </p:spPr>
        <p:txBody>
          <a:bodyPr wrap="none">
            <a:spAutoFit/>
          </a:bodyPr>
          <a:lstStyle/>
          <a:p>
            <a:r>
              <a:rPr sz="2000">
                <a:latin typeface="Times New Roman"/>
                <a:ea typeface="Times New Roman"/>
                <a:cs typeface="Times New Roman"/>
              </a:rPr>
              <a:t>ENT 634</a:t>
            </a:r>
          </a:p>
          <a:p>
            <a:r>
              <a:rPr sz="2000">
                <a:latin typeface="Times New Roman"/>
                <a:ea typeface="Times New Roman"/>
                <a:cs typeface="Times New Roman"/>
              </a:rPr>
              <a:t>Entrepreneurial New Ventures</a:t>
            </a:r>
          </a:p>
          <a:p>
            <a:endParaRPr sz="2000">
              <a:latin typeface="Alexandria"/>
              <a:ea typeface="Alexandria"/>
              <a:cs typeface="Alexandria"/>
            </a:endParaRPr>
          </a:p>
        </p:txBody>
      </p:sp>
      <p:sp>
        <p:nvSpPr>
          <p:cNvPr id="12" name="TextBox 11">
            <a:extLst>
              <a:ext uri="{FF2B5EF4-FFF2-40B4-BE49-F238E27FC236}">
                <a16:creationId xmlns:a16="http://schemas.microsoft.com/office/drawing/2014/main" id="{8A39129A-878E-4B70-89EC-9D2972434ACA}"/>
              </a:ext>
            </a:extLst>
          </p:cNvPr>
          <p:cNvSpPr>
            <a:spLocks noGrp="1"/>
          </p:cNvSpPr>
          <p:nvPr/>
        </p:nvSpPr>
        <p:spPr>
          <a:xfrm>
            <a:off x="459185" y="6187539"/>
            <a:ext cx="4886463" cy="521970"/>
          </a:xfrm>
          <a:prstGeom prst="rect">
            <a:avLst/>
          </a:prstGeom>
          <a:noFill/>
        </p:spPr>
        <p:txBody>
          <a:bodyPr wrap="square">
            <a:spAutoFit/>
          </a:bodyPr>
          <a:lstStyle/>
          <a:p>
            <a:r>
              <a:rPr sz="2800" b="1">
                <a:solidFill>
                  <a:srgbClr val="00B0F0"/>
                </a:solidFill>
                <a:latin typeface="Alexandria"/>
                <a:ea typeface="Alexandria"/>
                <a:cs typeface="Alexandria"/>
              </a:rPr>
              <a:t>Dr. Sarah Chahine</a:t>
            </a:r>
          </a:p>
        </p:txBody>
      </p:sp>
      <p:sp>
        <p:nvSpPr>
          <p:cNvPr id="13" name="TextBox 12">
            <a:extLst>
              <a:ext uri="{FF2B5EF4-FFF2-40B4-BE49-F238E27FC236}">
                <a16:creationId xmlns:a16="http://schemas.microsoft.com/office/drawing/2014/main" id="{2A50197A-0AB4-4289-A0CB-2D5832F35F6E}"/>
              </a:ext>
            </a:extLst>
          </p:cNvPr>
          <p:cNvSpPr>
            <a:spLocks noGrp="1"/>
          </p:cNvSpPr>
          <p:nvPr/>
        </p:nvSpPr>
        <p:spPr>
          <a:xfrm>
            <a:off x="459185" y="5830966"/>
            <a:ext cx="4886463" cy="460375"/>
          </a:xfrm>
          <a:prstGeom prst="rect">
            <a:avLst/>
          </a:prstGeom>
          <a:noFill/>
        </p:spPr>
        <p:txBody>
          <a:bodyPr wrap="square">
            <a:spAutoFit/>
          </a:bodyPr>
          <a:lstStyle/>
          <a:p>
            <a:r>
              <a:rPr sz="2400">
                <a:solidFill>
                  <a:srgbClr val="00B0F0"/>
                </a:solidFill>
                <a:latin typeface="Alexandria"/>
                <a:ea typeface="Alexandria"/>
                <a:cs typeface="Alexandria"/>
              </a:rPr>
              <a:t>Prepared by</a:t>
            </a:r>
          </a:p>
        </p:txBody>
      </p:sp>
      <p:pic>
        <p:nvPicPr>
          <p:cNvPr id="25" name="Graphic 21"/>
          <p:cNvPicPr>
            <a:picLocks noChangeAspect="1"/>
          </p:cNvPicPr>
          <p:nvPr/>
        </p:nvPicPr>
        <p:blipFill rotWithShape="1">
          <a:blip r:embed="rId5">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23076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Why Entrepreneurship Matters</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65176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Entrepreneurship converts change, unmet needs, and new knowledge into value.</a:t>
            </a:r>
          </a:p>
          <a:p>
            <a:pPr marL="285750" indent="-285750">
              <a:buFont typeface="Arial"/>
              <a:buChar char="•"/>
            </a:pPr>
            <a:r>
              <a:rPr sz="2800" dirty="0">
                <a:solidFill>
                  <a:srgbClr val="2D3956"/>
                </a:solidFill>
                <a:latin typeface="Times New Roman"/>
                <a:ea typeface="Times New Roman"/>
                <a:cs typeface="Times New Roman"/>
              </a:rPr>
              <a:t>New ventures can create jobs, introduce innovations, and challenge established ways of working.</a:t>
            </a:r>
          </a:p>
          <a:p>
            <a:pPr marL="285750" indent="-285750">
              <a:buFont typeface="Arial"/>
              <a:buChar char="•"/>
            </a:pPr>
            <a:r>
              <a:rPr sz="2800" dirty="0">
                <a:solidFill>
                  <a:srgbClr val="2D3956"/>
                </a:solidFill>
                <a:latin typeface="Times New Roman"/>
                <a:ea typeface="Times New Roman"/>
                <a:cs typeface="Times New Roman"/>
              </a:rPr>
              <a:t>The same entrepreneurial logic can be used in commercial, social, public, and corporate settings.</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Learning Outcomes</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246769"/>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By the end of this lecture, you should be able to:</a:t>
            </a:r>
          </a:p>
          <a:p>
            <a:pPr marL="285750" indent="-285750">
              <a:buFont typeface="Arial"/>
              <a:buChar char="•"/>
            </a:pPr>
            <a:r>
              <a:rPr sz="2800" dirty="0">
                <a:solidFill>
                  <a:srgbClr val="2D3956"/>
                </a:solidFill>
                <a:latin typeface="Times New Roman"/>
                <a:ea typeface="Times New Roman"/>
                <a:cs typeface="Times New Roman"/>
              </a:rPr>
              <a:t>Define entrepreneur and entrepreneurship.</a:t>
            </a:r>
          </a:p>
          <a:p>
            <a:pPr marL="285750" indent="-285750">
              <a:buFont typeface="Arial"/>
              <a:buChar char="•"/>
            </a:pPr>
            <a:r>
              <a:rPr sz="2800" dirty="0">
                <a:solidFill>
                  <a:srgbClr val="2D3956"/>
                </a:solidFill>
                <a:latin typeface="Times New Roman"/>
                <a:ea typeface="Times New Roman"/>
                <a:cs typeface="Times New Roman"/>
              </a:rPr>
              <a:t>Explain why people choose entrepreneurship.</a:t>
            </a:r>
          </a:p>
          <a:p>
            <a:pPr marL="285750" indent="-285750">
              <a:buFont typeface="Arial"/>
              <a:buChar char="•"/>
            </a:pPr>
            <a:r>
              <a:rPr sz="2800" dirty="0">
                <a:solidFill>
                  <a:srgbClr val="2D3956"/>
                </a:solidFill>
                <a:latin typeface="Times New Roman"/>
                <a:ea typeface="Times New Roman"/>
                <a:cs typeface="Times New Roman"/>
              </a:rPr>
              <a:t>Discuss key characteristics, myths, venture types, and impacts.</a:t>
            </a:r>
          </a:p>
          <a:p>
            <a:pPr marL="285750" indent="-285750">
              <a:buFont typeface="Arial"/>
              <a:buChar char="•"/>
            </a:pPr>
            <a:r>
              <a:rPr sz="2800" dirty="0">
                <a:solidFill>
                  <a:srgbClr val="2D3956"/>
                </a:solidFill>
                <a:latin typeface="Times New Roman"/>
                <a:ea typeface="Times New Roman"/>
                <a:cs typeface="Times New Roman"/>
              </a:rPr>
              <a:t>Outline the entrepreneurial process and apply it to a simple idea.</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1DCD6-DBA7-CB72-84D2-993A524906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042A75-15CE-8CF8-5CF2-005DF537CE8C}"/>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2B606974-5204-2FE7-865B-7B1361D634E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How GEM Measures Activity</a:t>
            </a:r>
          </a:p>
        </p:txBody>
      </p:sp>
      <p:sp>
        <p:nvSpPr>
          <p:cNvPr id="5" name="Rectangle 4">
            <a:extLst>
              <a:ext uri="{FF2B5EF4-FFF2-40B4-BE49-F238E27FC236}">
                <a16:creationId xmlns:a16="http://schemas.microsoft.com/office/drawing/2014/main" id="{C18D1559-B3CC-A615-B1D9-D47CC8FD5725}"/>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D0664CFE-2C6E-90BD-5043-8166CE3BEBB8}"/>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E4F954FB-1203-9385-2C51-12F77D8F2F7F}"/>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79C5B509-DE38-8818-32DD-B530EC52B42C}"/>
              </a:ext>
            </a:extLst>
          </p:cNvPr>
          <p:cNvSpPr>
            <a:spLocks noGrp="1"/>
          </p:cNvSpPr>
          <p:nvPr/>
        </p:nvSpPr>
        <p:spPr>
          <a:xfrm>
            <a:off x="889000" y="2391844"/>
            <a:ext cx="10541000" cy="3022366"/>
          </a:xfrm>
          <a:prstGeom prst="rect">
            <a:avLst/>
          </a:prstGeom>
          <a:noFill/>
        </p:spPr>
        <p:txBody>
          <a:bodyPr wrap="square">
            <a:spAutoFit/>
          </a:bodyPr>
          <a:lstStyle/>
          <a:p>
            <a:pPr marL="457200" indent="-457200" algn="just">
              <a:lnSpc>
                <a:spcPct val="120000"/>
              </a:lnSpc>
              <a:buFont typeface="Arial" panose="020B0604020202020204" pitchFamily="34" charset="0"/>
              <a:buChar char="•"/>
            </a:pPr>
            <a:r>
              <a:rPr lang="en-US" sz="2800" dirty="0">
                <a:solidFill>
                  <a:srgbClr val="002060"/>
                </a:solidFill>
                <a:latin typeface="Times New Roman" panose="02020603050405020304" pitchFamily="18" charset="0"/>
                <a:cs typeface="Times New Roman" panose="02020603050405020304" pitchFamily="18" charset="0"/>
              </a:rPr>
              <a:t>There is a tremendous interest in entrepreneurship around the world. Although this statement may seem bold, there is evidence supporting it, some of which is provided by the Global Entrepreneurship Monitor (GEM). </a:t>
            </a:r>
          </a:p>
          <a:p>
            <a:pPr marL="285750" indent="-285750" algn="just">
              <a:buFont typeface="Arial"/>
              <a:buChar char="•"/>
            </a:pPr>
            <a:r>
              <a:rPr sz="2800" dirty="0">
                <a:solidFill>
                  <a:srgbClr val="002060"/>
                </a:solidFill>
                <a:latin typeface="Times New Roman"/>
                <a:ea typeface="Times New Roman"/>
                <a:cs typeface="Times New Roman"/>
              </a:rPr>
              <a:t>The Global Entrepreneurship Monitor (GEM) compares entrepreneurial activity across economies.</a:t>
            </a:r>
          </a:p>
        </p:txBody>
      </p:sp>
      <p:pic>
        <p:nvPicPr>
          <p:cNvPr id="56" name="Graphic 21">
            <a:extLst>
              <a:ext uri="{FF2B5EF4-FFF2-40B4-BE49-F238E27FC236}">
                <a16:creationId xmlns:a16="http://schemas.microsoft.com/office/drawing/2014/main" id="{CC6C7D9C-F526-EA3A-37E0-7903D8D65BE5}"/>
              </a:ext>
            </a:extLst>
          </p:cNvPr>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6064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How GEM Measures Activity</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1815882"/>
          </a:xfrm>
          <a:prstGeom prst="rect">
            <a:avLst/>
          </a:prstGeom>
          <a:noFill/>
        </p:spPr>
        <p:txBody>
          <a:bodyPr wrap="square">
            <a:spAutoFit/>
          </a:bodyPr>
          <a:lstStyle/>
          <a:p>
            <a:pPr marL="285750" indent="-285750">
              <a:buFont typeface="Arial"/>
              <a:buChar char="•"/>
            </a:pPr>
            <a:r>
              <a:rPr sz="2800" dirty="0">
                <a:solidFill>
                  <a:srgbClr val="002060"/>
                </a:solidFill>
                <a:latin typeface="Times New Roman"/>
                <a:ea typeface="Times New Roman"/>
                <a:cs typeface="Times New Roman"/>
              </a:rPr>
              <a:t>Total early-stage entrepreneurial activity (TEA) includes people actively starting a business and owner-managers of young firms.</a:t>
            </a:r>
          </a:p>
          <a:p>
            <a:pPr marL="285750" indent="-285750">
              <a:buFont typeface="Arial"/>
              <a:buChar char="•"/>
            </a:pPr>
            <a:r>
              <a:rPr sz="2800" dirty="0">
                <a:solidFill>
                  <a:srgbClr val="002060"/>
                </a:solidFill>
                <a:latin typeface="Times New Roman"/>
                <a:ea typeface="Times New Roman"/>
                <a:cs typeface="Times New Roman"/>
              </a:rPr>
              <a:t>GEM also examines attitudes, motivations, aspirations, and the conditions that support entrepreneurship.</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7513E2-5338-0283-12D4-0F90A3749B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96665F-1D3C-DEBF-4B2A-3DC3571FABF3}"/>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77B1F53C-B571-7781-14F4-2EB5BD9DA245}"/>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How GEM Measures Activity</a:t>
            </a:r>
          </a:p>
        </p:txBody>
      </p:sp>
      <p:sp>
        <p:nvSpPr>
          <p:cNvPr id="5" name="Rectangle 4">
            <a:extLst>
              <a:ext uri="{FF2B5EF4-FFF2-40B4-BE49-F238E27FC236}">
                <a16:creationId xmlns:a16="http://schemas.microsoft.com/office/drawing/2014/main" id="{1D34DE84-9746-F747-D31C-A4205B18E6EC}"/>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67C90934-2DA9-79B0-6C92-21EB2F208750}"/>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9FC330D7-D10A-FE0E-F1B3-0B69A25B82EA}"/>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pic>
        <p:nvPicPr>
          <p:cNvPr id="56" name="Graphic 21">
            <a:extLst>
              <a:ext uri="{FF2B5EF4-FFF2-40B4-BE49-F238E27FC236}">
                <a16:creationId xmlns:a16="http://schemas.microsoft.com/office/drawing/2014/main" id="{263DE0DD-5827-E0D2-7AEC-9F0EC22D6E0E}"/>
              </a:ext>
            </a:extLst>
          </p:cNvPr>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0BD8EE4E-C046-FBC8-EDF2-CC821F3CE8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07080" y="1882478"/>
            <a:ext cx="3505200" cy="3873500"/>
          </a:xfrm>
          <a:prstGeom prst="rect">
            <a:avLst/>
          </a:prstGeom>
        </p:spPr>
      </p:pic>
      <p:pic>
        <p:nvPicPr>
          <p:cNvPr id="13" name="Picture 12">
            <a:extLst>
              <a:ext uri="{FF2B5EF4-FFF2-40B4-BE49-F238E27FC236}">
                <a16:creationId xmlns:a16="http://schemas.microsoft.com/office/drawing/2014/main" id="{325B8E1C-CDC2-BFBF-B469-6BC06FC9769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92340" y="1739978"/>
            <a:ext cx="3886200" cy="4279900"/>
          </a:xfrm>
          <a:prstGeom prst="rect">
            <a:avLst/>
          </a:prstGeom>
        </p:spPr>
      </p:pic>
    </p:spTree>
    <p:extLst>
      <p:ext uri="{BB962C8B-B14F-4D97-AF65-F5344CB8AC3E}">
        <p14:creationId xmlns:p14="http://schemas.microsoft.com/office/powerpoint/2010/main" val="1747364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Who Is an Entrepreneur?</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246769"/>
          </a:xfrm>
          <a:prstGeom prst="rect">
            <a:avLst/>
          </a:prstGeom>
          <a:noFill/>
        </p:spPr>
        <p:txBody>
          <a:bodyPr wrap="square">
            <a:spAutoFit/>
          </a:bodyPr>
          <a:lstStyle/>
          <a:p>
            <a:pPr marL="285750" indent="-285750">
              <a:buFont typeface="Arial"/>
              <a:buChar char="•"/>
            </a:pPr>
            <a:r>
              <a:rPr sz="2800">
                <a:solidFill>
                  <a:srgbClr val="2D3956"/>
                </a:solidFill>
                <a:latin typeface="Times New Roman"/>
                <a:ea typeface="Times New Roman"/>
                <a:cs typeface="Times New Roman"/>
              </a:rPr>
              <a:t>The term comes from the French entreprendre: “to undertake.”</a:t>
            </a:r>
          </a:p>
          <a:p>
            <a:pPr marL="285750" indent="-285750">
              <a:buFont typeface="Arial"/>
              <a:buChar char="•"/>
            </a:pPr>
            <a:r>
              <a:rPr sz="2800">
                <a:solidFill>
                  <a:srgbClr val="2D3956"/>
                </a:solidFill>
                <a:latin typeface="Times New Roman"/>
                <a:ea typeface="Times New Roman"/>
                <a:cs typeface="Times New Roman"/>
              </a:rPr>
              <a:t>An entrepreneur identifies or shapes an opportunity, organizes resources, accepts uncertainty, and acts to create value through a new or existing organization.</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What Is Entrepreneurship?</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246769"/>
          </a:xfrm>
          <a:prstGeom prst="rect">
            <a:avLst/>
          </a:prstGeom>
          <a:noFill/>
        </p:spPr>
        <p:txBody>
          <a:bodyPr wrap="square">
            <a:spAutoFit/>
          </a:bodyPr>
          <a:lstStyle/>
          <a:p>
            <a:pPr marL="285750" indent="-285750">
              <a:buFont typeface="Arial"/>
              <a:buChar char="•"/>
            </a:pPr>
            <a:r>
              <a:rPr sz="2800">
                <a:solidFill>
                  <a:srgbClr val="2D3956"/>
                </a:solidFill>
                <a:latin typeface="Times New Roman"/>
                <a:ea typeface="Times New Roman"/>
                <a:cs typeface="Times New Roman"/>
              </a:rPr>
              <a:t>Entrepreneurship is the process of pursuing an opportunity and mobilizing resources to create value under conditions of uncertainty.</a:t>
            </a:r>
          </a:p>
          <a:p>
            <a:pPr marL="285750" indent="-285750">
              <a:buFont typeface="Arial"/>
              <a:buChar char="•"/>
            </a:pPr>
            <a:r>
              <a:rPr sz="2800">
                <a:solidFill>
                  <a:srgbClr val="2D3956"/>
                </a:solidFill>
                <a:latin typeface="Times New Roman"/>
                <a:ea typeface="Times New Roman"/>
                <a:cs typeface="Times New Roman"/>
              </a:rPr>
              <a:t>It is more than having an idea: it requires action, learning, resourcefulness, and implementation.</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From Idea to Opportunity</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307848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An idea becomes an opportunity when it addresses a real need and can support a workable solution.</a:t>
            </a:r>
          </a:p>
          <a:p>
            <a:pPr marL="285750" indent="-285750">
              <a:buFont typeface="Arial"/>
              <a:buChar char="•"/>
            </a:pPr>
            <a:r>
              <a:rPr sz="2800" dirty="0">
                <a:solidFill>
                  <a:srgbClr val="2D3956"/>
                </a:solidFill>
                <a:latin typeface="Times New Roman"/>
                <a:ea typeface="Times New Roman"/>
                <a:cs typeface="Times New Roman"/>
              </a:rPr>
              <a:t>Ask:</a:t>
            </a:r>
          </a:p>
          <a:p>
            <a:pPr marL="742950" lvl="1" indent="-285750">
              <a:buFont typeface="Arial"/>
              <a:buChar char="•"/>
            </a:pPr>
            <a:r>
              <a:rPr sz="2800" dirty="0">
                <a:solidFill>
                  <a:srgbClr val="2D3956"/>
                </a:solidFill>
                <a:latin typeface="Times New Roman"/>
                <a:ea typeface="Times New Roman"/>
                <a:cs typeface="Times New Roman"/>
              </a:rPr>
              <a:t>Who experiences the problem?</a:t>
            </a:r>
          </a:p>
          <a:p>
            <a:pPr marL="742950" lvl="1" indent="-285750">
              <a:buFont typeface="Arial"/>
              <a:buChar char="•"/>
            </a:pPr>
            <a:r>
              <a:rPr sz="2800" dirty="0">
                <a:solidFill>
                  <a:srgbClr val="2D3956"/>
                </a:solidFill>
                <a:latin typeface="Times New Roman"/>
                <a:ea typeface="Times New Roman"/>
                <a:cs typeface="Times New Roman"/>
              </a:rPr>
              <a:t>What value would the solution create?</a:t>
            </a:r>
          </a:p>
          <a:p>
            <a:pPr marL="742950" lvl="1" indent="-285750">
              <a:buFont typeface="Arial"/>
              <a:buChar char="•"/>
            </a:pPr>
            <a:r>
              <a:rPr sz="2800" dirty="0">
                <a:solidFill>
                  <a:srgbClr val="2D3956"/>
                </a:solidFill>
                <a:latin typeface="Times New Roman"/>
                <a:ea typeface="Times New Roman"/>
                <a:cs typeface="Times New Roman"/>
              </a:rPr>
              <a:t>Will people adopt or pay for it?</a:t>
            </a:r>
          </a:p>
          <a:p>
            <a:pPr marL="742950" lvl="1" indent="-285750">
              <a:buFont typeface="Arial"/>
              <a:buChar char="•"/>
            </a:pPr>
            <a:r>
              <a:rPr sz="2800" dirty="0">
                <a:solidFill>
                  <a:srgbClr val="2D3956"/>
                </a:solidFill>
                <a:latin typeface="Times New Roman"/>
                <a:ea typeface="Times New Roman"/>
                <a:cs typeface="Times New Roman"/>
              </a:rPr>
              <a:t>Can the venture deliver it sustainably?</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Mobilizing Resources</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307848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Entrepreneurs assemble and combine:</a:t>
            </a:r>
          </a:p>
          <a:p>
            <a:pPr marL="742950" lvl="1" indent="-285750">
              <a:buFont typeface="Arial"/>
              <a:buChar char="•"/>
            </a:pPr>
            <a:r>
              <a:rPr sz="2800" dirty="0">
                <a:solidFill>
                  <a:srgbClr val="2D3956"/>
                </a:solidFill>
                <a:latin typeface="Times New Roman"/>
                <a:ea typeface="Times New Roman"/>
                <a:cs typeface="Times New Roman"/>
              </a:rPr>
              <a:t>People and capabilities</a:t>
            </a:r>
          </a:p>
          <a:p>
            <a:pPr marL="742950" lvl="1" indent="-285750">
              <a:buFont typeface="Arial"/>
              <a:buChar char="•"/>
            </a:pPr>
            <a:r>
              <a:rPr sz="2800" dirty="0">
                <a:solidFill>
                  <a:srgbClr val="2D3956"/>
                </a:solidFill>
                <a:latin typeface="Times New Roman"/>
                <a:ea typeface="Times New Roman"/>
                <a:cs typeface="Times New Roman"/>
              </a:rPr>
              <a:t>Finance and physical assets</a:t>
            </a:r>
          </a:p>
          <a:p>
            <a:pPr marL="742950" lvl="1" indent="-285750">
              <a:buFont typeface="Arial"/>
              <a:buChar char="•"/>
            </a:pPr>
            <a:r>
              <a:rPr sz="2800" dirty="0">
                <a:solidFill>
                  <a:srgbClr val="2D3956"/>
                </a:solidFill>
                <a:latin typeface="Times New Roman"/>
                <a:ea typeface="Times New Roman"/>
                <a:cs typeface="Times New Roman"/>
              </a:rPr>
              <a:t>Knowledge, technology, and data</a:t>
            </a:r>
          </a:p>
          <a:p>
            <a:pPr marL="742950" lvl="1" indent="-285750">
              <a:buFont typeface="Arial"/>
              <a:buChar char="•"/>
            </a:pPr>
            <a:r>
              <a:rPr sz="2800" dirty="0">
                <a:solidFill>
                  <a:srgbClr val="2D3956"/>
                </a:solidFill>
                <a:latin typeface="Times New Roman"/>
                <a:ea typeface="Times New Roman"/>
                <a:cs typeface="Times New Roman"/>
              </a:rPr>
              <a:t>Partners, networks, and legitimacy</a:t>
            </a:r>
          </a:p>
          <a:p>
            <a:pPr marL="742950" lvl="1" indent="-285750">
              <a:buFont typeface="Arial"/>
              <a:buChar char="•"/>
            </a:pPr>
            <a:r>
              <a:rPr sz="2800" dirty="0">
                <a:solidFill>
                  <a:srgbClr val="2D3956"/>
                </a:solidFill>
                <a:latin typeface="Times New Roman"/>
                <a:ea typeface="Times New Roman"/>
                <a:cs typeface="Times New Roman"/>
              </a:rPr>
              <a:t>A business model and strategy</a:t>
            </a:r>
          </a:p>
          <a:p>
            <a:pPr marL="285750" indent="-285750">
              <a:buFont typeface="Arial"/>
              <a:buChar char="•"/>
            </a:pPr>
            <a:r>
              <a:rPr sz="2800" dirty="0">
                <a:solidFill>
                  <a:srgbClr val="2D3956"/>
                </a:solidFill>
                <a:latin typeface="Times New Roman"/>
                <a:ea typeface="Times New Roman"/>
                <a:cs typeface="Times New Roman"/>
              </a:rPr>
              <a:t>Resourcefulness often matters as much as ownership.</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Entrepreneurship Within Firms</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246769"/>
          </a:xfrm>
          <a:prstGeom prst="rect">
            <a:avLst/>
          </a:prstGeom>
          <a:noFill/>
        </p:spPr>
        <p:txBody>
          <a:bodyPr wrap="square">
            <a:spAutoFit/>
          </a:bodyPr>
          <a:lstStyle/>
          <a:p>
            <a:pPr marL="285750" indent="-285750">
              <a:buFont typeface="Arial"/>
              <a:buChar char="•"/>
            </a:pPr>
            <a:r>
              <a:rPr sz="2800">
                <a:solidFill>
                  <a:srgbClr val="2D3956"/>
                </a:solidFill>
                <a:latin typeface="Times New Roman"/>
                <a:ea typeface="Times New Roman"/>
                <a:cs typeface="Times New Roman"/>
              </a:rPr>
              <a:t>Existing organizations can also act entrepreneurially. Corporate entrepreneurship—or intrapreneurship—encourages employees and teams to create new products, processes, business models, or ventures within an established firm.</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Entrepreneurial Intensity</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246769"/>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Entrepreneurial intensity combines:</a:t>
            </a:r>
          </a:p>
          <a:p>
            <a:pPr marL="742950" lvl="1" indent="-285750">
              <a:buFont typeface="Arial"/>
              <a:buChar char="•"/>
            </a:pPr>
            <a:r>
              <a:rPr sz="2800" dirty="0">
                <a:solidFill>
                  <a:srgbClr val="2D3956"/>
                </a:solidFill>
                <a:latin typeface="Times New Roman"/>
                <a:ea typeface="Times New Roman"/>
                <a:cs typeface="Times New Roman"/>
              </a:rPr>
              <a:t>Innovativeness: experimenting and introducing novelty</a:t>
            </a:r>
          </a:p>
          <a:p>
            <a:pPr marL="742950" lvl="1" indent="-285750">
              <a:buFont typeface="Arial"/>
              <a:buChar char="•"/>
            </a:pPr>
            <a:r>
              <a:rPr sz="2800" dirty="0">
                <a:solidFill>
                  <a:srgbClr val="2D3956"/>
                </a:solidFill>
                <a:latin typeface="Times New Roman"/>
                <a:ea typeface="Times New Roman"/>
                <a:cs typeface="Times New Roman"/>
              </a:rPr>
              <a:t>Proactiveness: acting ahead of emerging needs</a:t>
            </a:r>
          </a:p>
          <a:p>
            <a:pPr marL="742950" lvl="1" indent="-285750">
              <a:buFont typeface="Arial"/>
              <a:buChar char="•"/>
            </a:pPr>
            <a:r>
              <a:rPr sz="2800" dirty="0">
                <a:solidFill>
                  <a:srgbClr val="2D3956"/>
                </a:solidFill>
                <a:latin typeface="Times New Roman"/>
                <a:ea typeface="Times New Roman"/>
                <a:cs typeface="Times New Roman"/>
              </a:rPr>
              <a:t>Risk-taking: committing resources despite uncertainty</a:t>
            </a:r>
          </a:p>
          <a:p>
            <a:pPr marL="285750" indent="-285750">
              <a:buFont typeface="Arial"/>
              <a:buChar char="•"/>
            </a:pPr>
            <a:r>
              <a:rPr sz="2800" dirty="0">
                <a:solidFill>
                  <a:srgbClr val="2D3956"/>
                </a:solidFill>
                <a:latin typeface="Times New Roman"/>
                <a:ea typeface="Times New Roman"/>
                <a:cs typeface="Times New Roman"/>
              </a:rPr>
              <a:t>The appropriate level depends on the organization and its context.</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Why Become an Entrepreneur?</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307848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Common motivations include:</a:t>
            </a:r>
          </a:p>
          <a:p>
            <a:pPr marL="742950" lvl="1" indent="-285750">
              <a:buFont typeface="Arial"/>
              <a:buChar char="•"/>
            </a:pPr>
            <a:r>
              <a:rPr sz="2800" dirty="0">
                <a:solidFill>
                  <a:srgbClr val="2D3956"/>
                </a:solidFill>
                <a:latin typeface="Times New Roman"/>
                <a:ea typeface="Times New Roman"/>
                <a:cs typeface="Times New Roman"/>
              </a:rPr>
              <a:t>Independence and greater control over work</a:t>
            </a:r>
          </a:p>
          <a:p>
            <a:pPr marL="742950" lvl="1" indent="-285750">
              <a:buFont typeface="Arial"/>
              <a:buChar char="•"/>
            </a:pPr>
            <a:r>
              <a:rPr sz="2800" dirty="0">
                <a:solidFill>
                  <a:srgbClr val="2D3956"/>
                </a:solidFill>
                <a:latin typeface="Times New Roman"/>
                <a:ea typeface="Times New Roman"/>
                <a:cs typeface="Times New Roman"/>
              </a:rPr>
              <a:t>The opportunity to pursue an idea</a:t>
            </a:r>
          </a:p>
          <a:p>
            <a:pPr marL="742950" lvl="1" indent="-285750">
              <a:buFont typeface="Arial"/>
              <a:buChar char="•"/>
            </a:pPr>
            <a:r>
              <a:rPr sz="2800" dirty="0">
                <a:solidFill>
                  <a:srgbClr val="2D3956"/>
                </a:solidFill>
                <a:latin typeface="Times New Roman"/>
                <a:ea typeface="Times New Roman"/>
                <a:cs typeface="Times New Roman"/>
              </a:rPr>
              <a:t>Achievement, challenge, and personal development</a:t>
            </a:r>
          </a:p>
          <a:p>
            <a:pPr marL="742950" lvl="1" indent="-285750">
              <a:buFont typeface="Arial"/>
              <a:buChar char="•"/>
            </a:pPr>
            <a:r>
              <a:rPr sz="2800" dirty="0">
                <a:solidFill>
                  <a:srgbClr val="2D3956"/>
                </a:solidFill>
                <a:latin typeface="Times New Roman"/>
                <a:ea typeface="Times New Roman"/>
                <a:cs typeface="Times New Roman"/>
              </a:rPr>
              <a:t>Financial rewards and wealth creation</a:t>
            </a:r>
          </a:p>
          <a:p>
            <a:pPr marL="742950" lvl="1" indent="-285750">
              <a:buFont typeface="Arial"/>
              <a:buChar char="•"/>
            </a:pPr>
            <a:r>
              <a:rPr sz="2800" dirty="0">
                <a:solidFill>
                  <a:srgbClr val="2D3956"/>
                </a:solidFill>
                <a:latin typeface="Times New Roman"/>
                <a:ea typeface="Times New Roman"/>
                <a:cs typeface="Times New Roman"/>
              </a:rPr>
              <a:t>Flexibility or necessity</a:t>
            </a:r>
          </a:p>
          <a:p>
            <a:pPr marL="742950" lvl="1" indent="-285750">
              <a:buFont typeface="Arial"/>
              <a:buChar char="•"/>
            </a:pPr>
            <a:r>
              <a:rPr sz="2800" dirty="0">
                <a:solidFill>
                  <a:srgbClr val="2D3956"/>
                </a:solidFill>
                <a:latin typeface="Times New Roman"/>
                <a:ea typeface="Times New Roman"/>
                <a:cs typeface="Times New Roman"/>
              </a:rPr>
              <a:t>A desire to solve a social or environmental problem</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Independence Has Trade-Offs</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651760"/>
          </a:xfrm>
          <a:prstGeom prst="rect">
            <a:avLst/>
          </a:prstGeom>
          <a:noFill/>
        </p:spPr>
        <p:txBody>
          <a:bodyPr wrap="square">
            <a:spAutoFit/>
          </a:bodyPr>
          <a:lstStyle/>
          <a:p>
            <a:pPr marL="285750" indent="-285750">
              <a:buFont typeface="Arial"/>
              <a:buChar char="•"/>
            </a:pPr>
            <a:r>
              <a:rPr sz="2800">
                <a:solidFill>
                  <a:srgbClr val="2D3956"/>
                </a:solidFill>
                <a:latin typeface="Times New Roman"/>
                <a:ea typeface="Times New Roman"/>
                <a:cs typeface="Times New Roman"/>
              </a:rPr>
              <a:t>Being your own boss can provide autonomy, but it also brings accountability.</a:t>
            </a:r>
          </a:p>
          <a:p>
            <a:pPr marL="285750" indent="-285750">
              <a:buFont typeface="Arial"/>
              <a:buChar char="•"/>
            </a:pPr>
            <a:r>
              <a:rPr sz="2800">
                <a:solidFill>
                  <a:srgbClr val="2D3956"/>
                </a:solidFill>
                <a:latin typeface="Times New Roman"/>
                <a:ea typeface="Times New Roman"/>
                <a:cs typeface="Times New Roman"/>
              </a:rPr>
              <a:t>Entrepreneurs make the final decisions, yet must answer to customers, employees, partners, lenders, investors, regulators, and the venture’s cash flow. Part-time experimentation can test whether entrepreneurship fits the individual.</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Pursuing an Idea</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3078480"/>
          </a:xfrm>
          <a:prstGeom prst="rect">
            <a:avLst/>
          </a:prstGeom>
          <a:noFill/>
        </p:spPr>
        <p:txBody>
          <a:bodyPr wrap="square">
            <a:spAutoFit/>
          </a:bodyPr>
          <a:lstStyle/>
          <a:p>
            <a:pPr marL="285750" indent="-285750">
              <a:buFont typeface="Arial"/>
              <a:buChar char="•"/>
            </a:pPr>
            <a:r>
              <a:rPr sz="2800">
                <a:solidFill>
                  <a:srgbClr val="2D3956"/>
                </a:solidFill>
                <a:latin typeface="Times New Roman"/>
                <a:ea typeface="Times New Roman"/>
                <a:cs typeface="Times New Roman"/>
              </a:rPr>
              <a:t>People often start ventures after recognizing an unmet need through work, study, hobbies, community experience, or daily life.</a:t>
            </a:r>
          </a:p>
          <a:p>
            <a:pPr marL="285750" indent="-285750">
              <a:buFont typeface="Arial"/>
              <a:buChar char="•"/>
            </a:pPr>
            <a:r>
              <a:rPr sz="2800">
                <a:solidFill>
                  <a:srgbClr val="2D3956"/>
                </a:solidFill>
                <a:latin typeface="Times New Roman"/>
                <a:ea typeface="Times New Roman"/>
                <a:cs typeface="Times New Roman"/>
              </a:rPr>
              <a:t>Example: repeated food waste at home may inspire a preservation solution—but customer interviews are still needed to determine whether the problem is widespread and worth solving.</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E7623-B4DD-0362-A24A-1CF1E6E5D0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C339EB-4E7B-227A-B267-B9ECEE794141}"/>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19F026A2-3E83-BC66-66DD-3522564F90D6}"/>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Pursuing an Idea</a:t>
            </a:r>
          </a:p>
        </p:txBody>
      </p:sp>
      <p:sp>
        <p:nvSpPr>
          <p:cNvPr id="5" name="Rectangle 4">
            <a:extLst>
              <a:ext uri="{FF2B5EF4-FFF2-40B4-BE49-F238E27FC236}">
                <a16:creationId xmlns:a16="http://schemas.microsoft.com/office/drawing/2014/main" id="{7ACFBEAF-397D-3F00-9B28-E7E87D5E4C30}"/>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8677C3AE-C1C5-34FE-D4FA-0BEECD9B4A63}"/>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BABB3F68-A4AC-2D91-DA96-F4B6B18FEB4C}"/>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45E07750-B149-1931-53F2-44098EFB2196}"/>
              </a:ext>
            </a:extLst>
          </p:cNvPr>
          <p:cNvSpPr>
            <a:spLocks noGrp="1"/>
          </p:cNvSpPr>
          <p:nvPr/>
        </p:nvSpPr>
        <p:spPr>
          <a:xfrm>
            <a:off x="838200" y="2059514"/>
            <a:ext cx="10541000" cy="954107"/>
          </a:xfrm>
          <a:prstGeom prst="rect">
            <a:avLst/>
          </a:prstGeom>
          <a:noFill/>
        </p:spPr>
        <p:txBody>
          <a:bodyPr wrap="square">
            <a:spAutoFit/>
          </a:bodyPr>
          <a:lstStyle/>
          <a:p>
            <a:r>
              <a:rPr lang="en-US" sz="2800" dirty="0">
                <a:solidFill>
                  <a:srgbClr val="2D3956"/>
                </a:solidFill>
                <a:latin typeface="Times New Roman"/>
              </a:rPr>
              <a:t>Example: a food preservation solution that helps people reduce waste and keep food fresh longer.</a:t>
            </a:r>
          </a:p>
        </p:txBody>
      </p:sp>
      <p:pic>
        <p:nvPicPr>
          <p:cNvPr id="56" name="Graphic 21">
            <a:extLst>
              <a:ext uri="{FF2B5EF4-FFF2-40B4-BE49-F238E27FC236}">
                <a16:creationId xmlns:a16="http://schemas.microsoft.com/office/drawing/2014/main" id="{21E623D4-DDD8-7F46-4314-F1B8BD2EA4AC}"/>
              </a:ext>
            </a:extLst>
          </p:cNvPr>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
        <p:nvSpPr>
          <p:cNvPr id="4" name="Rounded Rectangle 3">
            <a:extLst>
              <a:ext uri="{FF2B5EF4-FFF2-40B4-BE49-F238E27FC236}">
                <a16:creationId xmlns:a16="http://schemas.microsoft.com/office/drawing/2014/main" id="{1EE92E46-13CE-BEA0-CDF3-455A5AC7FF84}"/>
              </a:ext>
            </a:extLst>
          </p:cNvPr>
          <p:cNvSpPr/>
          <p:nvPr/>
        </p:nvSpPr>
        <p:spPr>
          <a:xfrm>
            <a:off x="866873" y="3117517"/>
            <a:ext cx="2450000" cy="1500000"/>
          </a:xfrm>
          <a:prstGeom prst="roundRect">
            <a:avLst/>
          </a:prstGeom>
          <a:solidFill>
            <a:srgbClr val="E1F6FF"/>
          </a:solidFill>
          <a:ln w="15240">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a:extLst>
              <a:ext uri="{FF2B5EF4-FFF2-40B4-BE49-F238E27FC236}">
                <a16:creationId xmlns:a16="http://schemas.microsoft.com/office/drawing/2014/main" id="{D3E1E2D2-0767-5A56-05AB-0CB3BDA98844}"/>
              </a:ext>
            </a:extLst>
          </p:cNvPr>
          <p:cNvSpPr txBox="1"/>
          <p:nvPr/>
        </p:nvSpPr>
        <p:spPr>
          <a:xfrm>
            <a:off x="986873" y="3217517"/>
            <a:ext cx="2210000" cy="350000"/>
          </a:xfrm>
          <a:prstGeom prst="rect">
            <a:avLst/>
          </a:prstGeom>
          <a:noFill/>
        </p:spPr>
        <p:txBody>
          <a:bodyPr wrap="square">
            <a:spAutoFit/>
          </a:bodyPr>
          <a:lstStyle/>
          <a:p>
            <a:r>
              <a:rPr sz="1700" b="1">
                <a:solidFill>
                  <a:srgbClr val="00B0F0"/>
                </a:solidFill>
                <a:latin typeface="Times New Roman"/>
              </a:rPr>
              <a:t>1. Observed problem</a:t>
            </a:r>
          </a:p>
        </p:txBody>
      </p:sp>
      <p:sp>
        <p:nvSpPr>
          <p:cNvPr id="8" name="TextBox 7">
            <a:extLst>
              <a:ext uri="{FF2B5EF4-FFF2-40B4-BE49-F238E27FC236}">
                <a16:creationId xmlns:a16="http://schemas.microsoft.com/office/drawing/2014/main" id="{A18B0F16-58C2-58E2-F44D-F782BB141FED}"/>
              </a:ext>
            </a:extLst>
          </p:cNvPr>
          <p:cNvSpPr txBox="1"/>
          <p:nvPr/>
        </p:nvSpPr>
        <p:spPr>
          <a:xfrm>
            <a:off x="986873" y="3587517"/>
            <a:ext cx="2210000" cy="930000"/>
          </a:xfrm>
          <a:prstGeom prst="rect">
            <a:avLst/>
          </a:prstGeom>
          <a:noFill/>
        </p:spPr>
        <p:txBody>
          <a:bodyPr wrap="square">
            <a:spAutoFit/>
          </a:bodyPr>
          <a:lstStyle/>
          <a:p>
            <a:pPr>
              <a:defRPr sz="1500">
                <a:solidFill>
                  <a:srgbClr val="2D3956"/>
                </a:solidFill>
                <a:latin typeface="Times New Roman"/>
              </a:defRPr>
            </a:pPr>
            <a:r>
              <a:t>Food is bought, stored,</a:t>
            </a:r>
          </a:p>
          <a:p>
            <a:pPr>
              <a:defRPr sz="1500">
                <a:solidFill>
                  <a:srgbClr val="2D3956"/>
                </a:solidFill>
                <a:latin typeface="Times New Roman"/>
              </a:defRPr>
            </a:pPr>
            <a:r>
              <a:t>and then thrown away</a:t>
            </a:r>
          </a:p>
          <a:p>
            <a:pPr>
              <a:defRPr sz="1500">
                <a:solidFill>
                  <a:srgbClr val="2D3956"/>
                </a:solidFill>
                <a:latin typeface="Times New Roman"/>
              </a:defRPr>
            </a:pPr>
            <a:r>
              <a:t>before being used.</a:t>
            </a:r>
          </a:p>
        </p:txBody>
      </p:sp>
      <p:sp>
        <p:nvSpPr>
          <p:cNvPr id="9" name="Rounded Rectangle 8">
            <a:extLst>
              <a:ext uri="{FF2B5EF4-FFF2-40B4-BE49-F238E27FC236}">
                <a16:creationId xmlns:a16="http://schemas.microsoft.com/office/drawing/2014/main" id="{F9673461-CDE1-F237-1D0E-3ABC7445A0FD}"/>
              </a:ext>
            </a:extLst>
          </p:cNvPr>
          <p:cNvSpPr/>
          <p:nvPr/>
        </p:nvSpPr>
        <p:spPr>
          <a:xfrm>
            <a:off x="3566873" y="3117517"/>
            <a:ext cx="2450000" cy="1500000"/>
          </a:xfrm>
          <a:prstGeom prst="roundRect">
            <a:avLst/>
          </a:prstGeom>
          <a:solidFill>
            <a:srgbClr val="F5F8FA"/>
          </a:solidFill>
          <a:ln w="15240">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65545456-7680-1932-E1AC-2810CB4830FD}"/>
              </a:ext>
            </a:extLst>
          </p:cNvPr>
          <p:cNvSpPr txBox="1"/>
          <p:nvPr/>
        </p:nvSpPr>
        <p:spPr>
          <a:xfrm>
            <a:off x="3686873" y="3217517"/>
            <a:ext cx="2210000" cy="350000"/>
          </a:xfrm>
          <a:prstGeom prst="rect">
            <a:avLst/>
          </a:prstGeom>
          <a:noFill/>
        </p:spPr>
        <p:txBody>
          <a:bodyPr wrap="square">
            <a:spAutoFit/>
          </a:bodyPr>
          <a:lstStyle/>
          <a:p>
            <a:r>
              <a:rPr sz="1700" b="1">
                <a:solidFill>
                  <a:srgbClr val="00B0F0"/>
                </a:solidFill>
                <a:latin typeface="Times New Roman"/>
              </a:rPr>
              <a:t>2. Target users</a:t>
            </a:r>
          </a:p>
        </p:txBody>
      </p:sp>
      <p:sp>
        <p:nvSpPr>
          <p:cNvPr id="12" name="TextBox 11">
            <a:extLst>
              <a:ext uri="{FF2B5EF4-FFF2-40B4-BE49-F238E27FC236}">
                <a16:creationId xmlns:a16="http://schemas.microsoft.com/office/drawing/2014/main" id="{21EEC97E-3610-3D7F-253A-3CF54848B8EF}"/>
              </a:ext>
            </a:extLst>
          </p:cNvPr>
          <p:cNvSpPr txBox="1"/>
          <p:nvPr/>
        </p:nvSpPr>
        <p:spPr>
          <a:xfrm>
            <a:off x="3686873" y="3587517"/>
            <a:ext cx="2210000" cy="930000"/>
          </a:xfrm>
          <a:prstGeom prst="rect">
            <a:avLst/>
          </a:prstGeom>
          <a:noFill/>
        </p:spPr>
        <p:txBody>
          <a:bodyPr wrap="square">
            <a:spAutoFit/>
          </a:bodyPr>
          <a:lstStyle/>
          <a:p>
            <a:pPr>
              <a:defRPr sz="1500">
                <a:solidFill>
                  <a:srgbClr val="2D3956"/>
                </a:solidFill>
                <a:latin typeface="Times New Roman"/>
              </a:defRPr>
            </a:pPr>
            <a:r>
              <a:t>Busy households</a:t>
            </a:r>
          </a:p>
          <a:p>
            <a:pPr>
              <a:defRPr sz="1500">
                <a:solidFill>
                  <a:srgbClr val="2D3956"/>
                </a:solidFill>
                <a:latin typeface="Times New Roman"/>
              </a:defRPr>
            </a:pPr>
            <a:r>
              <a:t>Meal-prep users</a:t>
            </a:r>
          </a:p>
          <a:p>
            <a:pPr>
              <a:defRPr sz="1500">
                <a:solidFill>
                  <a:srgbClr val="2D3956"/>
                </a:solidFill>
                <a:latin typeface="Times New Roman"/>
              </a:defRPr>
            </a:pPr>
            <a:r>
              <a:t>Small food sellers.</a:t>
            </a:r>
          </a:p>
        </p:txBody>
      </p:sp>
      <p:sp>
        <p:nvSpPr>
          <p:cNvPr id="13" name="Rounded Rectangle 12">
            <a:extLst>
              <a:ext uri="{FF2B5EF4-FFF2-40B4-BE49-F238E27FC236}">
                <a16:creationId xmlns:a16="http://schemas.microsoft.com/office/drawing/2014/main" id="{9C29DC2C-3A81-2D70-963F-58277B96D08F}"/>
              </a:ext>
            </a:extLst>
          </p:cNvPr>
          <p:cNvSpPr/>
          <p:nvPr/>
        </p:nvSpPr>
        <p:spPr>
          <a:xfrm>
            <a:off x="6266873" y="3117517"/>
            <a:ext cx="2450000" cy="1500000"/>
          </a:xfrm>
          <a:prstGeom prst="roundRect">
            <a:avLst/>
          </a:prstGeom>
          <a:solidFill>
            <a:srgbClr val="E1F6FF"/>
          </a:solidFill>
          <a:ln w="15240">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a:extLst>
              <a:ext uri="{FF2B5EF4-FFF2-40B4-BE49-F238E27FC236}">
                <a16:creationId xmlns:a16="http://schemas.microsoft.com/office/drawing/2014/main" id="{E17F255D-9A41-D217-87D8-788649D1354A}"/>
              </a:ext>
            </a:extLst>
          </p:cNvPr>
          <p:cNvSpPr txBox="1"/>
          <p:nvPr/>
        </p:nvSpPr>
        <p:spPr>
          <a:xfrm>
            <a:off x="6386873" y="3217517"/>
            <a:ext cx="2210000" cy="350000"/>
          </a:xfrm>
          <a:prstGeom prst="rect">
            <a:avLst/>
          </a:prstGeom>
          <a:noFill/>
        </p:spPr>
        <p:txBody>
          <a:bodyPr wrap="square">
            <a:spAutoFit/>
          </a:bodyPr>
          <a:lstStyle/>
          <a:p>
            <a:r>
              <a:rPr sz="1700" b="1">
                <a:solidFill>
                  <a:srgbClr val="00B0F0"/>
                </a:solidFill>
                <a:latin typeface="Times New Roman"/>
              </a:rPr>
              <a:t>3. Value created</a:t>
            </a:r>
          </a:p>
        </p:txBody>
      </p:sp>
      <p:sp>
        <p:nvSpPr>
          <p:cNvPr id="15" name="TextBox 14">
            <a:extLst>
              <a:ext uri="{FF2B5EF4-FFF2-40B4-BE49-F238E27FC236}">
                <a16:creationId xmlns:a16="http://schemas.microsoft.com/office/drawing/2014/main" id="{8BD15D99-B883-2956-A168-05D39B506D72}"/>
              </a:ext>
            </a:extLst>
          </p:cNvPr>
          <p:cNvSpPr txBox="1"/>
          <p:nvPr/>
        </p:nvSpPr>
        <p:spPr>
          <a:xfrm>
            <a:off x="6386873" y="3587517"/>
            <a:ext cx="2210000" cy="930000"/>
          </a:xfrm>
          <a:prstGeom prst="rect">
            <a:avLst/>
          </a:prstGeom>
          <a:noFill/>
        </p:spPr>
        <p:txBody>
          <a:bodyPr wrap="square">
            <a:spAutoFit/>
          </a:bodyPr>
          <a:lstStyle/>
          <a:p>
            <a:pPr>
              <a:defRPr sz="1500">
                <a:solidFill>
                  <a:srgbClr val="2D3956"/>
                </a:solidFill>
                <a:latin typeface="Times New Roman"/>
              </a:defRPr>
            </a:pPr>
            <a:r>
              <a:t>Longer freshness</a:t>
            </a:r>
          </a:p>
          <a:p>
            <a:pPr>
              <a:defRPr sz="1500">
                <a:solidFill>
                  <a:srgbClr val="2D3956"/>
                </a:solidFill>
                <a:latin typeface="Times New Roman"/>
              </a:defRPr>
            </a:pPr>
            <a:r>
              <a:t>Less food waste</a:t>
            </a:r>
          </a:p>
          <a:p>
            <a:pPr>
              <a:defRPr sz="1500">
                <a:solidFill>
                  <a:srgbClr val="2D3956"/>
                </a:solidFill>
                <a:latin typeface="Times New Roman"/>
              </a:defRPr>
            </a:pPr>
            <a:r>
              <a:t>Better storage habits.</a:t>
            </a:r>
          </a:p>
        </p:txBody>
      </p:sp>
      <p:sp>
        <p:nvSpPr>
          <p:cNvPr id="16" name="Rounded Rectangle 15">
            <a:extLst>
              <a:ext uri="{FF2B5EF4-FFF2-40B4-BE49-F238E27FC236}">
                <a16:creationId xmlns:a16="http://schemas.microsoft.com/office/drawing/2014/main" id="{BB2CC67A-B74B-9BBC-EA8F-EE36D54F43B8}"/>
              </a:ext>
            </a:extLst>
          </p:cNvPr>
          <p:cNvSpPr/>
          <p:nvPr/>
        </p:nvSpPr>
        <p:spPr>
          <a:xfrm>
            <a:off x="8966873" y="3117517"/>
            <a:ext cx="2300000" cy="1500000"/>
          </a:xfrm>
          <a:prstGeom prst="roundRect">
            <a:avLst/>
          </a:prstGeom>
          <a:solidFill>
            <a:srgbClr val="F5F8FA"/>
          </a:solidFill>
          <a:ln w="15240">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a:extLst>
              <a:ext uri="{FF2B5EF4-FFF2-40B4-BE49-F238E27FC236}">
                <a16:creationId xmlns:a16="http://schemas.microsoft.com/office/drawing/2014/main" id="{A72BC0B3-FE33-C207-5EFB-80F3DAB43724}"/>
              </a:ext>
            </a:extLst>
          </p:cNvPr>
          <p:cNvSpPr txBox="1"/>
          <p:nvPr/>
        </p:nvSpPr>
        <p:spPr>
          <a:xfrm>
            <a:off x="9086873" y="3217517"/>
            <a:ext cx="2060000" cy="350000"/>
          </a:xfrm>
          <a:prstGeom prst="rect">
            <a:avLst/>
          </a:prstGeom>
          <a:noFill/>
        </p:spPr>
        <p:txBody>
          <a:bodyPr wrap="square">
            <a:spAutoFit/>
          </a:bodyPr>
          <a:lstStyle/>
          <a:p>
            <a:r>
              <a:rPr sz="1700" b="1">
                <a:solidFill>
                  <a:srgbClr val="00B0F0"/>
                </a:solidFill>
                <a:latin typeface="Times New Roman"/>
              </a:rPr>
              <a:t>4. Opportunity test</a:t>
            </a:r>
          </a:p>
        </p:txBody>
      </p:sp>
      <p:sp>
        <p:nvSpPr>
          <p:cNvPr id="18" name="TextBox 17">
            <a:extLst>
              <a:ext uri="{FF2B5EF4-FFF2-40B4-BE49-F238E27FC236}">
                <a16:creationId xmlns:a16="http://schemas.microsoft.com/office/drawing/2014/main" id="{B7B9B6D3-C447-1FC6-080D-FE455122B7E8}"/>
              </a:ext>
            </a:extLst>
          </p:cNvPr>
          <p:cNvSpPr txBox="1"/>
          <p:nvPr/>
        </p:nvSpPr>
        <p:spPr>
          <a:xfrm>
            <a:off x="9086873" y="3587517"/>
            <a:ext cx="2060000" cy="930000"/>
          </a:xfrm>
          <a:prstGeom prst="rect">
            <a:avLst/>
          </a:prstGeom>
          <a:noFill/>
        </p:spPr>
        <p:txBody>
          <a:bodyPr wrap="square">
            <a:spAutoFit/>
          </a:bodyPr>
          <a:lstStyle/>
          <a:p>
            <a:pPr>
              <a:defRPr sz="1500">
                <a:solidFill>
                  <a:srgbClr val="2D3956"/>
                </a:solidFill>
                <a:latin typeface="Times New Roman"/>
              </a:defRPr>
            </a:pPr>
            <a:r>
              <a:t>Interview users</a:t>
            </a:r>
          </a:p>
          <a:p>
            <a:pPr>
              <a:defRPr sz="1500">
                <a:solidFill>
                  <a:srgbClr val="2D3956"/>
                </a:solidFill>
                <a:latin typeface="Times New Roman"/>
              </a:defRPr>
            </a:pPr>
            <a:r>
              <a:t>Test willingness to pay</a:t>
            </a:r>
          </a:p>
          <a:p>
            <a:pPr>
              <a:defRPr sz="1500">
                <a:solidFill>
                  <a:srgbClr val="2D3956"/>
                </a:solidFill>
                <a:latin typeface="Times New Roman"/>
              </a:defRPr>
            </a:pPr>
            <a:r>
              <a:t>Run a small pilot.</a:t>
            </a:r>
          </a:p>
        </p:txBody>
      </p:sp>
      <p:sp>
        <p:nvSpPr>
          <p:cNvPr id="19" name="Rounded Rectangle 18">
            <a:extLst>
              <a:ext uri="{FF2B5EF4-FFF2-40B4-BE49-F238E27FC236}">
                <a16:creationId xmlns:a16="http://schemas.microsoft.com/office/drawing/2014/main" id="{EE673F07-2335-8DEA-0BFC-FEAA3E174897}"/>
              </a:ext>
            </a:extLst>
          </p:cNvPr>
          <p:cNvSpPr/>
          <p:nvPr/>
        </p:nvSpPr>
        <p:spPr>
          <a:xfrm>
            <a:off x="1716873" y="5067517"/>
            <a:ext cx="8500000" cy="650000"/>
          </a:xfrm>
          <a:prstGeom prst="roundRect">
            <a:avLst/>
          </a:prstGeom>
          <a:solidFill>
            <a:srgbClr val="ECF9FF"/>
          </a:solidFill>
          <a:ln>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sz="1800" b="1">
                <a:solidFill>
                  <a:srgbClr val="2D3956"/>
                </a:solidFill>
                <a:latin typeface="Times New Roman"/>
              </a:rPr>
              <a:t>Key idea: the opportunity is not the product itself; it is the match between a real problem, a workable solution, and evidence from customers.</a:t>
            </a:r>
          </a:p>
        </p:txBody>
      </p:sp>
    </p:spTree>
    <p:extLst>
      <p:ext uri="{BB962C8B-B14F-4D97-AF65-F5344CB8AC3E}">
        <p14:creationId xmlns:p14="http://schemas.microsoft.com/office/powerpoint/2010/main" val="18697044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More Than Financial Rewards</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677656"/>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Financial rewards matter, but founders may also value:</a:t>
            </a:r>
          </a:p>
          <a:p>
            <a:pPr marL="742950" lvl="1" indent="-285750">
              <a:buFont typeface="Arial"/>
              <a:buChar char="•"/>
            </a:pPr>
            <a:r>
              <a:rPr sz="2800" dirty="0">
                <a:solidFill>
                  <a:srgbClr val="2D3956"/>
                </a:solidFill>
                <a:latin typeface="Times New Roman"/>
                <a:ea typeface="Times New Roman"/>
                <a:cs typeface="Times New Roman"/>
              </a:rPr>
              <a:t>Purpose and social contribution</a:t>
            </a:r>
          </a:p>
          <a:p>
            <a:pPr marL="742950" lvl="1" indent="-285750">
              <a:buFont typeface="Arial"/>
              <a:buChar char="•"/>
            </a:pPr>
            <a:r>
              <a:rPr sz="2800" dirty="0">
                <a:solidFill>
                  <a:srgbClr val="2D3956"/>
                </a:solidFill>
                <a:latin typeface="Times New Roman"/>
                <a:ea typeface="Times New Roman"/>
                <a:cs typeface="Times New Roman"/>
              </a:rPr>
              <a:t>Learning and achievement</a:t>
            </a:r>
          </a:p>
          <a:p>
            <a:pPr marL="742950" lvl="1" indent="-285750">
              <a:buFont typeface="Arial"/>
              <a:buChar char="•"/>
            </a:pPr>
            <a:r>
              <a:rPr sz="2800" dirty="0">
                <a:solidFill>
                  <a:srgbClr val="2D3956"/>
                </a:solidFill>
                <a:latin typeface="Times New Roman"/>
                <a:ea typeface="Times New Roman"/>
                <a:cs typeface="Times New Roman"/>
              </a:rPr>
              <a:t>Recognition and identity</a:t>
            </a:r>
          </a:p>
          <a:p>
            <a:pPr marL="742950" lvl="1" indent="-285750">
              <a:buFont typeface="Arial"/>
              <a:buChar char="•"/>
            </a:pPr>
            <a:r>
              <a:rPr sz="2800" dirty="0">
                <a:solidFill>
                  <a:srgbClr val="2D3956"/>
                </a:solidFill>
                <a:latin typeface="Times New Roman"/>
                <a:ea typeface="Times New Roman"/>
                <a:cs typeface="Times New Roman"/>
              </a:rPr>
              <a:t>Control over how value is created</a:t>
            </a:r>
          </a:p>
          <a:p>
            <a:pPr marL="285750" indent="-285750">
              <a:buFont typeface="Arial"/>
              <a:buChar char="•"/>
            </a:pPr>
            <a:r>
              <a:rPr sz="2800" dirty="0">
                <a:solidFill>
                  <a:srgbClr val="2D3956"/>
                </a:solidFill>
                <a:latin typeface="Times New Roman"/>
                <a:ea typeface="Times New Roman"/>
                <a:cs typeface="Times New Roman"/>
              </a:rPr>
              <a:t>Growth capital can increase potential while reducing founder control.</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Traits That Support Success</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307848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No single personality guarantees success. Useful, developable characteristics include:</a:t>
            </a:r>
          </a:p>
          <a:p>
            <a:pPr marL="742950" lvl="1" indent="-285750">
              <a:buFont typeface="Arial"/>
              <a:buChar char="•"/>
            </a:pPr>
            <a:r>
              <a:rPr sz="2800" dirty="0">
                <a:solidFill>
                  <a:srgbClr val="2D3956"/>
                </a:solidFill>
                <a:latin typeface="Times New Roman"/>
                <a:ea typeface="Times New Roman"/>
                <a:cs typeface="Times New Roman"/>
              </a:rPr>
              <a:t>Passion and commitment</a:t>
            </a:r>
          </a:p>
          <a:p>
            <a:pPr marL="742950" lvl="1" indent="-285750">
              <a:buFont typeface="Arial"/>
              <a:buChar char="•"/>
            </a:pPr>
            <a:r>
              <a:rPr sz="2800" dirty="0">
                <a:solidFill>
                  <a:srgbClr val="2D3956"/>
                </a:solidFill>
                <a:latin typeface="Times New Roman"/>
                <a:ea typeface="Times New Roman"/>
                <a:cs typeface="Times New Roman"/>
              </a:rPr>
              <a:t>Product and customer focus</a:t>
            </a:r>
          </a:p>
          <a:p>
            <a:pPr marL="742950" lvl="1" indent="-285750">
              <a:buFont typeface="Arial"/>
              <a:buChar char="•"/>
            </a:pPr>
            <a:r>
              <a:rPr sz="2800" dirty="0">
                <a:solidFill>
                  <a:srgbClr val="2D3956"/>
                </a:solidFill>
                <a:latin typeface="Times New Roman"/>
                <a:ea typeface="Times New Roman"/>
                <a:cs typeface="Times New Roman"/>
              </a:rPr>
              <a:t>Tenacity with adaptability</a:t>
            </a:r>
          </a:p>
          <a:p>
            <a:pPr marL="742950" lvl="1" indent="-285750">
              <a:buFont typeface="Arial"/>
              <a:buChar char="•"/>
            </a:pPr>
            <a:r>
              <a:rPr sz="2800" dirty="0">
                <a:solidFill>
                  <a:srgbClr val="2D3956"/>
                </a:solidFill>
                <a:latin typeface="Times New Roman"/>
                <a:ea typeface="Times New Roman"/>
                <a:cs typeface="Times New Roman"/>
              </a:rPr>
              <a:t>Execution intelligence</a:t>
            </a:r>
          </a:p>
          <a:p>
            <a:pPr marL="742950" lvl="1" indent="-285750">
              <a:buFont typeface="Arial"/>
              <a:buChar char="•"/>
            </a:pPr>
            <a:r>
              <a:rPr sz="2800" dirty="0">
                <a:solidFill>
                  <a:srgbClr val="2D3956"/>
                </a:solidFill>
                <a:latin typeface="Times New Roman"/>
                <a:ea typeface="Times New Roman"/>
                <a:cs typeface="Times New Roman"/>
              </a:rPr>
              <a:t>Curiosity, learning, and ethical judgment</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Passion Needs Discipline</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651760"/>
          </a:xfrm>
          <a:prstGeom prst="rect">
            <a:avLst/>
          </a:prstGeom>
          <a:noFill/>
        </p:spPr>
        <p:txBody>
          <a:bodyPr wrap="square">
            <a:spAutoFit/>
          </a:bodyPr>
          <a:lstStyle/>
          <a:p>
            <a:pPr marL="285750" indent="-285750">
              <a:buFont typeface="Arial"/>
              <a:buChar char="•"/>
            </a:pPr>
            <a:r>
              <a:rPr sz="2800">
                <a:solidFill>
                  <a:srgbClr val="2D3956"/>
                </a:solidFill>
                <a:latin typeface="Times New Roman"/>
                <a:ea typeface="Times New Roman"/>
                <a:cs typeface="Times New Roman"/>
              </a:rPr>
              <a:t>Passion sustains effort and communicates commitment, especially when progress is slow.</a:t>
            </a:r>
          </a:p>
          <a:p>
            <a:pPr marL="285750" indent="-285750">
              <a:buFont typeface="Arial"/>
              <a:buChar char="•"/>
            </a:pPr>
            <a:r>
              <a:rPr sz="2800">
                <a:solidFill>
                  <a:srgbClr val="2D3956"/>
                </a:solidFill>
                <a:latin typeface="Times New Roman"/>
                <a:ea typeface="Times New Roman"/>
                <a:cs typeface="Times New Roman"/>
              </a:rPr>
              <a:t>However, passion should not become blind attachment. Effective entrepreneurs remain willing to question assumptions, examine evidence, and change direction when customers or results contradict the original idea.</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Start With the Customer</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65176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A product creates value only when it solves a meaningful problem. Investigate:</a:t>
            </a:r>
          </a:p>
          <a:p>
            <a:pPr marL="742950" lvl="1" indent="-285750">
              <a:buFont typeface="Arial"/>
              <a:buChar char="•"/>
            </a:pPr>
            <a:r>
              <a:rPr sz="2800" dirty="0">
                <a:solidFill>
                  <a:srgbClr val="2D3956"/>
                </a:solidFill>
                <a:latin typeface="Times New Roman"/>
                <a:ea typeface="Times New Roman"/>
                <a:cs typeface="Times New Roman"/>
              </a:rPr>
              <a:t>The customer’s situation and priorities</a:t>
            </a:r>
          </a:p>
          <a:p>
            <a:pPr marL="742950" lvl="1" indent="-285750">
              <a:buFont typeface="Arial"/>
              <a:buChar char="•"/>
            </a:pPr>
            <a:r>
              <a:rPr sz="2800" dirty="0">
                <a:solidFill>
                  <a:srgbClr val="2D3956"/>
                </a:solidFill>
                <a:latin typeface="Times New Roman"/>
                <a:ea typeface="Times New Roman"/>
                <a:cs typeface="Times New Roman"/>
              </a:rPr>
              <a:t>Existing alternatives and frustrations</a:t>
            </a:r>
          </a:p>
          <a:p>
            <a:pPr marL="742950" lvl="1" indent="-285750">
              <a:buFont typeface="Arial"/>
              <a:buChar char="•"/>
            </a:pPr>
            <a:r>
              <a:rPr sz="2800" dirty="0">
                <a:solidFill>
                  <a:srgbClr val="2D3956"/>
                </a:solidFill>
                <a:latin typeface="Times New Roman"/>
                <a:ea typeface="Times New Roman"/>
                <a:cs typeface="Times New Roman"/>
              </a:rPr>
              <a:t>The value promised by the solution</a:t>
            </a:r>
          </a:p>
          <a:p>
            <a:pPr marL="742950" lvl="1" indent="-285750">
              <a:buFont typeface="Arial"/>
              <a:buChar char="•"/>
            </a:pPr>
            <a:r>
              <a:rPr sz="2800" dirty="0">
                <a:solidFill>
                  <a:srgbClr val="2D3956"/>
                </a:solidFill>
                <a:latin typeface="Times New Roman"/>
                <a:ea typeface="Times New Roman"/>
                <a:cs typeface="Times New Roman"/>
              </a:rPr>
              <a:t>Reasons to adopt, pay, return, or recommend</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Tenacity Is Not Stubbornness</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246769"/>
          </a:xfrm>
          <a:prstGeom prst="rect">
            <a:avLst/>
          </a:prstGeom>
          <a:noFill/>
        </p:spPr>
        <p:txBody>
          <a:bodyPr wrap="square">
            <a:spAutoFit/>
          </a:bodyPr>
          <a:lstStyle/>
          <a:p>
            <a:pPr marL="285750" indent="-285750">
              <a:buFont typeface="Arial"/>
              <a:buChar char="•"/>
            </a:pPr>
            <a:r>
              <a:rPr sz="2800">
                <a:solidFill>
                  <a:srgbClr val="2D3956"/>
                </a:solidFill>
                <a:latin typeface="Times New Roman"/>
                <a:ea typeface="Times New Roman"/>
                <a:cs typeface="Times New Roman"/>
              </a:rPr>
              <a:t>Tenacity is the capacity to continue through setbacks. Adaptability is the capacity to learn and change.</a:t>
            </a:r>
          </a:p>
          <a:p>
            <a:pPr marL="285750" indent="-285750">
              <a:buFont typeface="Arial"/>
              <a:buChar char="•"/>
            </a:pPr>
            <a:r>
              <a:rPr sz="2800">
                <a:solidFill>
                  <a:srgbClr val="2D3956"/>
                </a:solidFill>
                <a:latin typeface="Times New Roman"/>
                <a:ea typeface="Times New Roman"/>
                <a:cs typeface="Times New Roman"/>
              </a:rPr>
              <a:t>Persistent entrepreneurs remain committed to the problem or purpose while adjusting the solution, target market, price, channel, or business model when evidence requires it.</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Execution Intelligence</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307848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Execution intelligence converts an idea into coordinated action:</a:t>
            </a:r>
          </a:p>
          <a:p>
            <a:pPr marL="742950" lvl="1" indent="-285750">
              <a:buFont typeface="Arial"/>
              <a:buChar char="•"/>
            </a:pPr>
            <a:r>
              <a:rPr sz="2800" dirty="0">
                <a:solidFill>
                  <a:srgbClr val="2D3956"/>
                </a:solidFill>
                <a:latin typeface="Times New Roman"/>
                <a:ea typeface="Times New Roman"/>
                <a:cs typeface="Times New Roman"/>
              </a:rPr>
              <a:t>Define a workable business model</a:t>
            </a:r>
          </a:p>
          <a:p>
            <a:pPr marL="742950" lvl="1" indent="-285750">
              <a:buFont typeface="Arial"/>
              <a:buChar char="•"/>
            </a:pPr>
            <a:r>
              <a:rPr sz="2800" dirty="0">
                <a:solidFill>
                  <a:srgbClr val="2D3956"/>
                </a:solidFill>
                <a:latin typeface="Times New Roman"/>
                <a:ea typeface="Times New Roman"/>
                <a:cs typeface="Times New Roman"/>
              </a:rPr>
              <a:t>Build a capable team</a:t>
            </a:r>
          </a:p>
          <a:p>
            <a:pPr marL="742950" lvl="1" indent="-285750">
              <a:buFont typeface="Arial"/>
              <a:buChar char="•"/>
            </a:pPr>
            <a:r>
              <a:rPr sz="2800" dirty="0">
                <a:solidFill>
                  <a:srgbClr val="2D3956"/>
                </a:solidFill>
                <a:latin typeface="Times New Roman"/>
                <a:ea typeface="Times New Roman"/>
                <a:cs typeface="Times New Roman"/>
              </a:rPr>
              <a:t>Test assumptions</a:t>
            </a:r>
          </a:p>
          <a:p>
            <a:pPr marL="742950" lvl="1" indent="-285750">
              <a:buFont typeface="Arial"/>
              <a:buChar char="•"/>
            </a:pPr>
            <a:r>
              <a:rPr sz="2800" dirty="0">
                <a:solidFill>
                  <a:srgbClr val="2D3956"/>
                </a:solidFill>
                <a:latin typeface="Times New Roman"/>
                <a:ea typeface="Times New Roman"/>
                <a:cs typeface="Times New Roman"/>
              </a:rPr>
              <a:t>Secure resources and partnerships</a:t>
            </a:r>
          </a:p>
          <a:p>
            <a:pPr marL="742950" lvl="1" indent="-285750">
              <a:buFont typeface="Arial"/>
              <a:buChar char="•"/>
            </a:pPr>
            <a:r>
              <a:rPr sz="2800" dirty="0">
                <a:solidFill>
                  <a:srgbClr val="2D3956"/>
                </a:solidFill>
                <a:latin typeface="Times New Roman"/>
                <a:ea typeface="Times New Roman"/>
                <a:cs typeface="Times New Roman"/>
              </a:rPr>
              <a:t>Manage cash and operations</a:t>
            </a:r>
          </a:p>
          <a:p>
            <a:pPr marL="742950" lvl="1" indent="-285750">
              <a:buFont typeface="Arial"/>
              <a:buChar char="•"/>
            </a:pPr>
            <a:r>
              <a:rPr sz="2800" dirty="0">
                <a:solidFill>
                  <a:srgbClr val="2D3956"/>
                </a:solidFill>
                <a:latin typeface="Times New Roman"/>
                <a:ea typeface="Times New Roman"/>
                <a:cs typeface="Times New Roman"/>
              </a:rPr>
              <a:t>Learn from results</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The Entrepreneurial Mindset</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307848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An entrepreneurial mindset emphasizes:</a:t>
            </a:r>
          </a:p>
          <a:p>
            <a:pPr marL="742950" lvl="1" indent="-285750">
              <a:buFont typeface="Arial"/>
              <a:buChar char="•"/>
            </a:pPr>
            <a:r>
              <a:rPr sz="2800" dirty="0">
                <a:solidFill>
                  <a:srgbClr val="2D3956"/>
                </a:solidFill>
                <a:latin typeface="Times New Roman"/>
                <a:ea typeface="Times New Roman"/>
                <a:cs typeface="Times New Roman"/>
              </a:rPr>
              <a:t>Opportunity awareness</a:t>
            </a:r>
          </a:p>
          <a:p>
            <a:pPr marL="742950" lvl="1" indent="-285750">
              <a:buFont typeface="Arial"/>
              <a:buChar char="•"/>
            </a:pPr>
            <a:r>
              <a:rPr sz="2800" dirty="0">
                <a:solidFill>
                  <a:srgbClr val="2D3956"/>
                </a:solidFill>
                <a:latin typeface="Times New Roman"/>
                <a:ea typeface="Times New Roman"/>
                <a:cs typeface="Times New Roman"/>
              </a:rPr>
              <a:t>Initiative and experimentation</a:t>
            </a:r>
          </a:p>
          <a:p>
            <a:pPr marL="742950" lvl="1" indent="-285750">
              <a:buFont typeface="Arial"/>
              <a:buChar char="•"/>
            </a:pPr>
            <a:r>
              <a:rPr sz="2800" dirty="0">
                <a:solidFill>
                  <a:srgbClr val="2D3956"/>
                </a:solidFill>
                <a:latin typeface="Times New Roman"/>
                <a:ea typeface="Times New Roman"/>
                <a:cs typeface="Times New Roman"/>
              </a:rPr>
              <a:t>Learning from feedback</a:t>
            </a:r>
          </a:p>
          <a:p>
            <a:pPr marL="742950" lvl="1" indent="-285750">
              <a:buFont typeface="Arial"/>
              <a:buChar char="•"/>
            </a:pPr>
            <a:r>
              <a:rPr sz="2800" dirty="0">
                <a:solidFill>
                  <a:srgbClr val="2D3956"/>
                </a:solidFill>
                <a:latin typeface="Times New Roman"/>
                <a:ea typeface="Times New Roman"/>
                <a:cs typeface="Times New Roman"/>
              </a:rPr>
              <a:t>Resourcefulness and collaboration</a:t>
            </a:r>
          </a:p>
          <a:p>
            <a:pPr marL="742950" lvl="1" indent="-285750">
              <a:buFont typeface="Arial"/>
              <a:buChar char="•"/>
            </a:pPr>
            <a:r>
              <a:rPr sz="2800" dirty="0">
                <a:solidFill>
                  <a:srgbClr val="2D3956"/>
                </a:solidFill>
                <a:latin typeface="Times New Roman"/>
                <a:ea typeface="Times New Roman"/>
                <a:cs typeface="Times New Roman"/>
              </a:rPr>
              <a:t>Calculated risk and resilience</a:t>
            </a:r>
          </a:p>
          <a:p>
            <a:pPr marL="285750" indent="-285750">
              <a:buFont typeface="Arial"/>
              <a:buChar char="•"/>
            </a:pPr>
            <a:r>
              <a:rPr sz="2800" dirty="0">
                <a:solidFill>
                  <a:srgbClr val="2D3956"/>
                </a:solidFill>
                <a:latin typeface="Times New Roman"/>
                <a:ea typeface="Times New Roman"/>
                <a:cs typeface="Times New Roman"/>
              </a:rPr>
              <a:t>These habits can be developed through practice.</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Myth 1: Born Entrepreneurs</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246769"/>
          </a:xfrm>
          <a:prstGeom prst="rect">
            <a:avLst/>
          </a:prstGeom>
          <a:noFill/>
        </p:spPr>
        <p:txBody>
          <a:bodyPr wrap="square">
            <a:spAutoFit/>
          </a:bodyPr>
          <a:lstStyle/>
          <a:p>
            <a:pPr marL="285750" indent="-285750">
              <a:buFont typeface="Arial"/>
              <a:buChar char="•"/>
            </a:pPr>
            <a:r>
              <a:rPr sz="2800">
                <a:solidFill>
                  <a:srgbClr val="2D3956"/>
                </a:solidFill>
                <a:latin typeface="Times New Roman"/>
                <a:ea typeface="Times New Roman"/>
                <a:cs typeface="Times New Roman"/>
              </a:rPr>
              <a:t>Entrepreneurship is not reserved for a fixed personality type.</a:t>
            </a:r>
          </a:p>
          <a:p>
            <a:pPr marL="285750" indent="-285750">
              <a:buFont typeface="Arial"/>
              <a:buChar char="•"/>
            </a:pPr>
            <a:r>
              <a:rPr sz="2800">
                <a:solidFill>
                  <a:srgbClr val="2D3956"/>
                </a:solidFill>
                <a:latin typeface="Times New Roman"/>
                <a:ea typeface="Times New Roman"/>
                <a:cs typeface="Times New Roman"/>
              </a:rPr>
              <a:t>Experience, education, role models, networks, deliberate practice, and the surrounding environment can strengthen entrepreneurial knowledge, skills, confidence, and intention. Individual differences matter—but capability can grow.</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Myth 2: Entrepreneurs Gamble</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350520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Effective entrepreneurs do not simply seek danger. They manage uncertainty by:</a:t>
            </a:r>
          </a:p>
          <a:p>
            <a:pPr marL="742950" lvl="1" indent="-285750">
              <a:buFont typeface="Arial"/>
              <a:buChar char="•"/>
            </a:pPr>
            <a:r>
              <a:rPr sz="2800" dirty="0">
                <a:solidFill>
                  <a:srgbClr val="2D3956"/>
                </a:solidFill>
                <a:latin typeface="Times New Roman"/>
                <a:ea typeface="Times New Roman"/>
                <a:cs typeface="Times New Roman"/>
              </a:rPr>
              <a:t>Gathering evidence</a:t>
            </a:r>
          </a:p>
          <a:p>
            <a:pPr marL="742950" lvl="1" indent="-285750">
              <a:buFont typeface="Arial"/>
              <a:buChar char="•"/>
            </a:pPr>
            <a:r>
              <a:rPr sz="2800" dirty="0">
                <a:solidFill>
                  <a:srgbClr val="2D3956"/>
                </a:solidFill>
                <a:latin typeface="Times New Roman"/>
                <a:ea typeface="Times New Roman"/>
                <a:cs typeface="Times New Roman"/>
              </a:rPr>
              <a:t>Testing on a small scale</a:t>
            </a:r>
          </a:p>
          <a:p>
            <a:pPr marL="742950" lvl="1" indent="-285750">
              <a:buFont typeface="Arial"/>
              <a:buChar char="•"/>
            </a:pPr>
            <a:r>
              <a:rPr sz="2800" dirty="0">
                <a:solidFill>
                  <a:srgbClr val="2D3956"/>
                </a:solidFill>
                <a:latin typeface="Times New Roman"/>
                <a:ea typeface="Times New Roman"/>
                <a:cs typeface="Times New Roman"/>
              </a:rPr>
              <a:t>Limiting possible loss</a:t>
            </a:r>
          </a:p>
          <a:p>
            <a:pPr marL="742950" lvl="1" indent="-285750">
              <a:buFont typeface="Arial"/>
              <a:buChar char="•"/>
            </a:pPr>
            <a:r>
              <a:rPr sz="2800" dirty="0">
                <a:solidFill>
                  <a:srgbClr val="2D3956"/>
                </a:solidFill>
                <a:latin typeface="Times New Roman"/>
                <a:ea typeface="Times New Roman"/>
                <a:cs typeface="Times New Roman"/>
              </a:rPr>
              <a:t>Sharing risk with partners</a:t>
            </a:r>
          </a:p>
          <a:p>
            <a:pPr marL="742950" lvl="1" indent="-285750">
              <a:buFont typeface="Arial"/>
              <a:buChar char="•"/>
            </a:pPr>
            <a:r>
              <a:rPr sz="2800" dirty="0">
                <a:solidFill>
                  <a:srgbClr val="2D3956"/>
                </a:solidFill>
                <a:latin typeface="Times New Roman"/>
                <a:ea typeface="Times New Roman"/>
                <a:cs typeface="Times New Roman"/>
              </a:rPr>
              <a:t>Keeping options open</a:t>
            </a:r>
          </a:p>
          <a:p>
            <a:pPr marL="285750" indent="-285750">
              <a:buFont typeface="Arial"/>
              <a:buChar char="•"/>
            </a:pPr>
            <a:r>
              <a:rPr sz="2800" dirty="0">
                <a:solidFill>
                  <a:srgbClr val="2D3956"/>
                </a:solidFill>
                <a:latin typeface="Times New Roman"/>
                <a:ea typeface="Times New Roman"/>
                <a:cs typeface="Times New Roman"/>
              </a:rPr>
              <a:t>Risk is managed—not celebrated for its own sake.</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Myth 3: Money Is Everything</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246769"/>
          </a:xfrm>
          <a:prstGeom prst="rect">
            <a:avLst/>
          </a:prstGeom>
          <a:noFill/>
        </p:spPr>
        <p:txBody>
          <a:bodyPr wrap="square">
            <a:spAutoFit/>
          </a:bodyPr>
          <a:lstStyle/>
          <a:p>
            <a:pPr marL="285750" indent="-285750">
              <a:buFont typeface="Arial"/>
              <a:buChar char="•"/>
            </a:pPr>
            <a:r>
              <a:rPr sz="2800">
                <a:solidFill>
                  <a:srgbClr val="2D3956"/>
                </a:solidFill>
                <a:latin typeface="Times New Roman"/>
                <a:ea typeface="Times New Roman"/>
                <a:cs typeface="Times New Roman"/>
              </a:rPr>
              <a:t>Profit is essential for the survival of most commercial ventures, but founders commonly pursue a mix of goals: independence, achievement, purpose, impact, identity, and financial return.</a:t>
            </a:r>
          </a:p>
          <a:p>
            <a:pPr marL="285750" indent="-285750">
              <a:buFont typeface="Arial"/>
              <a:buChar char="•"/>
            </a:pPr>
            <a:r>
              <a:rPr sz="2800">
                <a:solidFill>
                  <a:srgbClr val="2D3956"/>
                </a:solidFill>
                <a:latin typeface="Times New Roman"/>
                <a:ea typeface="Times New Roman"/>
                <a:cs typeface="Times New Roman"/>
              </a:rPr>
              <a:t>Motivations may also change as the venture develops.</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Three Start-Up Types</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246769"/>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Salary-substitute firms provide an owner with income.</a:t>
            </a:r>
          </a:p>
          <a:p>
            <a:pPr marL="285750" indent="-285750">
              <a:buFont typeface="Arial"/>
              <a:buChar char="•"/>
            </a:pPr>
            <a:r>
              <a:rPr sz="2800" dirty="0">
                <a:solidFill>
                  <a:srgbClr val="2D3956"/>
                </a:solidFill>
                <a:latin typeface="Times New Roman"/>
                <a:ea typeface="Times New Roman"/>
                <a:cs typeface="Times New Roman"/>
              </a:rPr>
              <a:t>Lifestyle firms support a preferred way of living.</a:t>
            </a:r>
          </a:p>
          <a:p>
            <a:pPr marL="285750" indent="-285750">
              <a:buFont typeface="Arial"/>
              <a:buChar char="•"/>
            </a:pPr>
            <a:r>
              <a:rPr sz="2800" dirty="0">
                <a:solidFill>
                  <a:srgbClr val="2D3956"/>
                </a:solidFill>
                <a:latin typeface="Times New Roman"/>
                <a:ea typeface="Times New Roman"/>
                <a:cs typeface="Times New Roman"/>
              </a:rPr>
              <a:t>Entrepreneurial firms pursue innovation and scalable growth.</a:t>
            </a:r>
          </a:p>
          <a:p>
            <a:pPr marL="285750" indent="-285750">
              <a:buFont typeface="Arial"/>
              <a:buChar char="•"/>
            </a:pPr>
            <a:r>
              <a:rPr sz="2800" dirty="0">
                <a:solidFill>
                  <a:srgbClr val="2D3956"/>
                </a:solidFill>
                <a:latin typeface="Times New Roman"/>
                <a:ea typeface="Times New Roman"/>
                <a:cs typeface="Times New Roman"/>
              </a:rPr>
              <a:t>All three can create value; they differ mainly in objectives and growth logic.</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Who Participates Is Changing</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651760"/>
          </a:xfrm>
          <a:prstGeom prst="rect">
            <a:avLst/>
          </a:prstGeom>
          <a:noFill/>
        </p:spPr>
        <p:txBody>
          <a:bodyPr wrap="square">
            <a:spAutoFit/>
          </a:bodyPr>
          <a:lstStyle/>
          <a:p>
            <a:pPr marL="285750" indent="-285750">
              <a:buFont typeface="Arial"/>
              <a:buChar char="•"/>
            </a:pPr>
            <a:r>
              <a:rPr sz="2800">
                <a:solidFill>
                  <a:srgbClr val="2D3956"/>
                </a:solidFill>
                <a:latin typeface="Times New Roman"/>
                <a:ea typeface="Times New Roman"/>
                <a:cs typeface="Times New Roman"/>
              </a:rPr>
              <a:t>Entrepreneurship is increasingly diverse across gender, age, nationality, professional background, and life stage.</a:t>
            </a:r>
          </a:p>
          <a:p>
            <a:pPr marL="285750" indent="-285750">
              <a:buFont typeface="Arial"/>
              <a:buChar char="•"/>
            </a:pPr>
            <a:r>
              <a:rPr sz="2800">
                <a:solidFill>
                  <a:srgbClr val="2D3956"/>
                </a:solidFill>
                <a:latin typeface="Times New Roman"/>
                <a:ea typeface="Times New Roman"/>
                <a:cs typeface="Times New Roman"/>
              </a:rPr>
              <a:t>Students, employees, researchers, migrants, parents, retirees, and experienced executives can all become entrepreneurs. Their different experiences can reveal different problems and opportunities.</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045E3-2E77-76E9-B8B0-FDC854A56F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70F87D-D12E-FEE1-317F-FB54E86D437A}"/>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22713D8C-A99F-F45E-A4DE-7D7A60CD0AA4}"/>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Who Participates Is Changing</a:t>
            </a:r>
          </a:p>
        </p:txBody>
      </p:sp>
      <p:sp>
        <p:nvSpPr>
          <p:cNvPr id="5" name="Rectangle 4">
            <a:extLst>
              <a:ext uri="{FF2B5EF4-FFF2-40B4-BE49-F238E27FC236}">
                <a16:creationId xmlns:a16="http://schemas.microsoft.com/office/drawing/2014/main" id="{93BF800E-CADC-5914-2D44-7BD4907FE9EE}"/>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64A7148B-5D40-B4B2-E006-C7FBA3F284A6}"/>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4F2291AC-9FAC-C724-83CE-1D6DDD7DB1E8}"/>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B8CBCBF7-D483-2214-644A-BEB151BD2943}"/>
              </a:ext>
            </a:extLst>
          </p:cNvPr>
          <p:cNvSpPr>
            <a:spLocks noGrp="1"/>
          </p:cNvSpPr>
          <p:nvPr/>
        </p:nvSpPr>
        <p:spPr>
          <a:xfrm>
            <a:off x="889000" y="2391844"/>
            <a:ext cx="10541000" cy="3108543"/>
          </a:xfrm>
          <a:prstGeom prst="rect">
            <a:avLst/>
          </a:prstGeom>
          <a:noFill/>
        </p:spPr>
        <p:txBody>
          <a:bodyPr wrap="square">
            <a:spAutoFit/>
          </a:bodyPr>
          <a:lstStyle/>
          <a:p>
            <a:pPr marL="457200" indent="-457200" algn="just">
              <a:buFont typeface="Arial" charset="0"/>
              <a:buChar char="•"/>
            </a:pPr>
            <a:r>
              <a:rPr lang="en-US" sz="2800" b="1" dirty="0">
                <a:solidFill>
                  <a:srgbClr val="2D3956"/>
                </a:solidFill>
                <a:latin typeface="Times New Roman" panose="02020603050405020304" pitchFamily="18" charset="0"/>
                <a:cs typeface="Times New Roman" panose="02020603050405020304" pitchFamily="18" charset="0"/>
              </a:rPr>
              <a:t>Women Entrepreneurs: </a:t>
            </a:r>
          </a:p>
          <a:p>
            <a:pPr algn="just"/>
            <a:r>
              <a:rPr lang="en-US" sz="2800" dirty="0">
                <a:solidFill>
                  <a:srgbClr val="2D3956"/>
                </a:solidFill>
                <a:latin typeface="Times New Roman" panose="02020603050405020304" pitchFamily="18" charset="0"/>
                <a:cs typeface="Times New Roman" panose="02020603050405020304" pitchFamily="18" charset="0"/>
              </a:rPr>
              <a:t>While men are still more likely to start businesses than women, the number of women-owned businesses is increasing.  </a:t>
            </a:r>
          </a:p>
          <a:p>
            <a:pPr algn="just"/>
            <a:r>
              <a:rPr lang="en-US" sz="2800" dirty="0">
                <a:solidFill>
                  <a:srgbClr val="2D3956"/>
                </a:solidFill>
                <a:latin typeface="Times New Roman" panose="02020603050405020304" pitchFamily="18" charset="0"/>
                <a:cs typeface="Times New Roman" panose="02020603050405020304" pitchFamily="18" charset="0"/>
              </a:rPr>
              <a:t>Between 2007 and 2016, the number of women-owned firms increased by 45 percent. As a result, over the past nine years, the number of women-owned businesses has grown at a rate five times faster than the national average.</a:t>
            </a:r>
          </a:p>
        </p:txBody>
      </p:sp>
      <p:pic>
        <p:nvPicPr>
          <p:cNvPr id="56" name="Graphic 21">
            <a:extLst>
              <a:ext uri="{FF2B5EF4-FFF2-40B4-BE49-F238E27FC236}">
                <a16:creationId xmlns:a16="http://schemas.microsoft.com/office/drawing/2014/main" id="{F5613290-19AA-A11F-4659-CA68571B5B40}"/>
              </a:ext>
            </a:extLst>
          </p:cNvPr>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39579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3EBD8-4DEF-C9ED-B564-AF742B194A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9565DB-D7B5-B5F3-6CB0-F96982111ED7}"/>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91D6A48A-C8AD-AFA5-DF9D-5F629DC15121}"/>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Who Participates Is Changing</a:t>
            </a:r>
          </a:p>
        </p:txBody>
      </p:sp>
      <p:sp>
        <p:nvSpPr>
          <p:cNvPr id="5" name="Rectangle 4">
            <a:extLst>
              <a:ext uri="{FF2B5EF4-FFF2-40B4-BE49-F238E27FC236}">
                <a16:creationId xmlns:a16="http://schemas.microsoft.com/office/drawing/2014/main" id="{51AA02FB-29DB-0DBB-261E-7CFB24016F77}"/>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AE9CF2BC-F520-AF25-AAC0-573423264C4E}"/>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9BDFCA9C-E117-7198-36E0-A1AF8C10072F}"/>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F26F81A-3C63-8591-84D5-97B028123AF8}"/>
              </a:ext>
            </a:extLst>
          </p:cNvPr>
          <p:cNvSpPr>
            <a:spLocks noGrp="1"/>
          </p:cNvSpPr>
          <p:nvPr/>
        </p:nvSpPr>
        <p:spPr>
          <a:xfrm>
            <a:off x="889000" y="2095405"/>
            <a:ext cx="10541000" cy="4401205"/>
          </a:xfrm>
          <a:prstGeom prst="rect">
            <a:avLst/>
          </a:prstGeom>
          <a:noFill/>
        </p:spPr>
        <p:txBody>
          <a:bodyPr wrap="square">
            <a:spAutoFit/>
          </a:bodyPr>
          <a:lstStyle/>
          <a:p>
            <a:pPr marL="457200" indent="-457200" algn="just">
              <a:buFont typeface="Arial" charset="0"/>
              <a:buChar char="•"/>
            </a:pPr>
            <a:r>
              <a:rPr lang="en-US" sz="2800" b="1" dirty="0">
                <a:solidFill>
                  <a:srgbClr val="2D3956"/>
                </a:solidFill>
                <a:latin typeface="Times New Roman" panose="02020603050405020304" pitchFamily="18" charset="0"/>
                <a:cs typeface="Times New Roman" panose="02020603050405020304" pitchFamily="18" charset="0"/>
              </a:rPr>
              <a:t>Senior Entrepreneurs:</a:t>
            </a:r>
          </a:p>
          <a:p>
            <a:pPr algn="just"/>
            <a:r>
              <a:rPr lang="en-US" sz="2800" dirty="0">
                <a:solidFill>
                  <a:srgbClr val="2D3956"/>
                </a:solidFill>
                <a:latin typeface="Times New Roman" panose="02020603050405020304" pitchFamily="18" charset="0"/>
                <a:cs typeface="Times New Roman" panose="02020603050405020304" pitchFamily="18" charset="0"/>
              </a:rPr>
              <a:t>The number of seniors starting businesses is substantial and growing. The percentage of individuals age 62 and older starting a business increased from 4.2 percent in 1988 to 5.4 percent in 2015.</a:t>
            </a:r>
          </a:p>
          <a:p>
            <a:pPr algn="just"/>
            <a:r>
              <a:rPr lang="en-US" sz="2800" dirty="0">
                <a:solidFill>
                  <a:srgbClr val="2D3956"/>
                </a:solidFill>
                <a:latin typeface="Times New Roman" panose="02020603050405020304" pitchFamily="18" charset="0"/>
                <a:cs typeface="Times New Roman" panose="02020603050405020304" pitchFamily="18" charset="0"/>
              </a:rPr>
              <a:t>The increase in senior entrepreneurs is attributed to a number of factors, including corporate downsizing, an increasing desire among older workers for more personal fulfillment in their lives, and growing worries among seniors that they need to earn additional income to pay for future health care services and other expenses.</a:t>
            </a: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56" name="Graphic 21">
            <a:extLst>
              <a:ext uri="{FF2B5EF4-FFF2-40B4-BE49-F238E27FC236}">
                <a16:creationId xmlns:a16="http://schemas.microsoft.com/office/drawing/2014/main" id="{487841D8-9250-8BEB-CF00-91DAB27ABF5D}"/>
              </a:ext>
            </a:extLst>
          </p:cNvPr>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226162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Economic Effects</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307848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Entrepreneurial ventures can contribute through:</a:t>
            </a:r>
          </a:p>
          <a:p>
            <a:pPr marL="742950" lvl="1" indent="-285750">
              <a:buFont typeface="Arial"/>
              <a:buChar char="•"/>
            </a:pPr>
            <a:r>
              <a:rPr sz="2800" dirty="0">
                <a:solidFill>
                  <a:srgbClr val="2D3956"/>
                </a:solidFill>
                <a:latin typeface="Times New Roman"/>
                <a:ea typeface="Times New Roman"/>
                <a:cs typeface="Times New Roman"/>
              </a:rPr>
              <a:t>Innovation and productivity</a:t>
            </a:r>
          </a:p>
          <a:p>
            <a:pPr marL="742950" lvl="1" indent="-285750">
              <a:buFont typeface="Arial"/>
              <a:buChar char="•"/>
            </a:pPr>
            <a:r>
              <a:rPr sz="2800" dirty="0">
                <a:solidFill>
                  <a:srgbClr val="2D3956"/>
                </a:solidFill>
                <a:latin typeface="Times New Roman"/>
                <a:ea typeface="Times New Roman"/>
                <a:cs typeface="Times New Roman"/>
              </a:rPr>
              <a:t>New jobs and specialized skills</a:t>
            </a:r>
          </a:p>
          <a:p>
            <a:pPr marL="742950" lvl="1" indent="-285750">
              <a:buFont typeface="Arial"/>
              <a:buChar char="•"/>
            </a:pPr>
            <a:r>
              <a:rPr sz="2800" dirty="0">
                <a:solidFill>
                  <a:srgbClr val="2D3956"/>
                </a:solidFill>
                <a:latin typeface="Times New Roman"/>
                <a:ea typeface="Times New Roman"/>
                <a:cs typeface="Times New Roman"/>
              </a:rPr>
              <a:t>Competition and market renewal</a:t>
            </a:r>
          </a:p>
          <a:p>
            <a:pPr marL="742950" lvl="1" indent="-285750">
              <a:buFont typeface="Arial"/>
              <a:buChar char="•"/>
            </a:pPr>
            <a:r>
              <a:rPr sz="2800" dirty="0">
                <a:solidFill>
                  <a:srgbClr val="2D3956"/>
                </a:solidFill>
                <a:latin typeface="Times New Roman"/>
                <a:ea typeface="Times New Roman"/>
                <a:cs typeface="Times New Roman"/>
              </a:rPr>
              <a:t>New industries, exports, and supply chains</a:t>
            </a:r>
          </a:p>
          <a:p>
            <a:pPr marL="742950" lvl="1" indent="-285750">
              <a:buFont typeface="Arial"/>
              <a:buChar char="•"/>
            </a:pPr>
            <a:r>
              <a:rPr sz="2800" dirty="0">
                <a:solidFill>
                  <a:srgbClr val="2D3956"/>
                </a:solidFill>
                <a:latin typeface="Times New Roman"/>
                <a:ea typeface="Times New Roman"/>
                <a:cs typeface="Times New Roman"/>
              </a:rPr>
              <a:t>Regional resilience</a:t>
            </a:r>
          </a:p>
          <a:p>
            <a:pPr marL="285750" indent="-285750">
              <a:buFont typeface="Arial"/>
              <a:buChar char="•"/>
            </a:pPr>
            <a:r>
              <a:rPr sz="2800" dirty="0">
                <a:solidFill>
                  <a:srgbClr val="2D3956"/>
                </a:solidFill>
                <a:latin typeface="Times New Roman"/>
                <a:ea typeface="Times New Roman"/>
                <a:cs typeface="Times New Roman"/>
              </a:rPr>
              <a:t>Impact varies across ventures and contexts.</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Effects on Society</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651760"/>
          </a:xfrm>
          <a:prstGeom prst="rect">
            <a:avLst/>
          </a:prstGeom>
          <a:noFill/>
        </p:spPr>
        <p:txBody>
          <a:bodyPr wrap="square">
            <a:spAutoFit/>
          </a:bodyPr>
          <a:lstStyle/>
          <a:p>
            <a:pPr marL="285750" indent="-285750">
              <a:buFont typeface="Arial"/>
              <a:buChar char="•"/>
            </a:pPr>
            <a:r>
              <a:rPr sz="2800">
                <a:solidFill>
                  <a:srgbClr val="2D3956"/>
                </a:solidFill>
                <a:latin typeface="Times New Roman"/>
                <a:ea typeface="Times New Roman"/>
                <a:cs typeface="Times New Roman"/>
              </a:rPr>
              <a:t>Entrepreneurship changes how people live, work, learn, communicate, travel, shop, and receive care.</a:t>
            </a:r>
          </a:p>
          <a:p>
            <a:pPr marL="285750" indent="-285750">
              <a:buFont typeface="Arial"/>
              <a:buChar char="•"/>
            </a:pPr>
            <a:r>
              <a:rPr sz="2800">
                <a:solidFill>
                  <a:srgbClr val="2D3956"/>
                </a:solidFill>
                <a:latin typeface="Times New Roman"/>
                <a:ea typeface="Times New Roman"/>
                <a:cs typeface="Times New Roman"/>
              </a:rPr>
              <a:t>Its effects can be positive or negative. A new solution may improve access and convenience while also creating concerns about privacy, labor conditions, inequality, safety, or environmental cost.</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Responsible Entrepreneurship</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65176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Ask four questions:</a:t>
            </a:r>
          </a:p>
          <a:p>
            <a:pPr marL="742950" lvl="1" indent="-285750">
              <a:buFont typeface="Arial"/>
              <a:buChar char="•"/>
            </a:pPr>
            <a:r>
              <a:rPr sz="2800" dirty="0">
                <a:solidFill>
                  <a:srgbClr val="2D3956"/>
                </a:solidFill>
                <a:latin typeface="Times New Roman"/>
                <a:ea typeface="Times New Roman"/>
                <a:cs typeface="Times New Roman"/>
              </a:rPr>
              <a:t>Who benefits and who may be harmed?</a:t>
            </a:r>
          </a:p>
          <a:p>
            <a:pPr marL="742950" lvl="1" indent="-285750">
              <a:buFont typeface="Arial"/>
              <a:buChar char="•"/>
            </a:pPr>
            <a:r>
              <a:rPr sz="2800" dirty="0">
                <a:solidFill>
                  <a:srgbClr val="2D3956"/>
                </a:solidFill>
                <a:latin typeface="Times New Roman"/>
                <a:ea typeface="Times New Roman"/>
                <a:cs typeface="Times New Roman"/>
              </a:rPr>
              <a:t>Is the solution safe, fair, and transparent?</a:t>
            </a:r>
          </a:p>
          <a:p>
            <a:pPr marL="742950" lvl="1" indent="-285750">
              <a:buFont typeface="Arial"/>
              <a:buChar char="•"/>
            </a:pPr>
            <a:r>
              <a:rPr sz="2800" dirty="0">
                <a:solidFill>
                  <a:srgbClr val="2D3956"/>
                </a:solidFill>
                <a:latin typeface="Times New Roman"/>
                <a:ea typeface="Times New Roman"/>
                <a:cs typeface="Times New Roman"/>
              </a:rPr>
              <a:t>What data or resources does it consume?</a:t>
            </a:r>
          </a:p>
          <a:p>
            <a:pPr marL="742950" lvl="1" indent="-285750">
              <a:buFont typeface="Arial"/>
              <a:buChar char="•"/>
            </a:pPr>
            <a:r>
              <a:rPr sz="2800" dirty="0">
                <a:solidFill>
                  <a:srgbClr val="2D3956"/>
                </a:solidFill>
                <a:latin typeface="Times New Roman"/>
                <a:ea typeface="Times New Roman"/>
                <a:cs typeface="Times New Roman"/>
              </a:rPr>
              <a:t>Can unintended effects be reduced?</a:t>
            </a:r>
          </a:p>
          <a:p>
            <a:pPr marL="285750" indent="-285750">
              <a:buFont typeface="Arial"/>
              <a:buChar char="•"/>
            </a:pPr>
            <a:r>
              <a:rPr sz="2800" dirty="0">
                <a:solidFill>
                  <a:srgbClr val="2D3956"/>
                </a:solidFill>
                <a:latin typeface="Times New Roman"/>
                <a:ea typeface="Times New Roman"/>
                <a:cs typeface="Times New Roman"/>
              </a:rPr>
              <a:t>Ethical judgment belongs inside the entrepreneurial process.</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944880"/>
          </a:xfrm>
          <a:prstGeom prst="rect">
            <a:avLst/>
          </a:prstGeom>
          <a:noFill/>
        </p:spPr>
        <p:txBody>
          <a:bodyPr wrap="square">
            <a:spAutoFit/>
          </a:bodyPr>
          <a:lstStyle/>
          <a:p>
            <a:r>
              <a:rPr sz="2800" b="1">
                <a:solidFill>
                  <a:srgbClr val="00B0F0"/>
                </a:solidFill>
                <a:latin typeface="Times New Roman"/>
                <a:ea typeface="Times New Roman"/>
                <a:cs typeface="Times New Roman"/>
              </a:rPr>
              <a:t>The Entrepreneurial Ecosystem</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65176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A venture is shaped by its entrepreneurial ecosystem: the interconnected people, institutions, resources, and culture surrounding entrepreneurial activity.</a:t>
            </a:r>
          </a:p>
          <a:p>
            <a:pPr marL="285750" indent="-285750">
              <a:buFont typeface="Arial"/>
              <a:buChar char="•"/>
            </a:pPr>
            <a:r>
              <a:rPr sz="2800" dirty="0">
                <a:solidFill>
                  <a:srgbClr val="2D3956"/>
                </a:solidFill>
                <a:latin typeface="Times New Roman"/>
                <a:ea typeface="Times New Roman"/>
                <a:cs typeface="Times New Roman"/>
              </a:rPr>
              <a:t>Key elements include entrepreneurs, customers, universities, incubators, investors, government, professional services, infrastructure, networks, and social norms.</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Prototype Before You Perfect</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246769"/>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A prototype is an early representation of a solution used to learn. It may be a sketch, storyboard, mock-up, sample, role-play, landing page, or limited service trial.</a:t>
            </a:r>
          </a:p>
          <a:p>
            <a:pPr marL="285750" indent="-285750">
              <a:buFont typeface="Arial"/>
              <a:buChar char="•"/>
            </a:pPr>
            <a:r>
              <a:rPr sz="2800" dirty="0">
                <a:solidFill>
                  <a:srgbClr val="2D3956"/>
                </a:solidFill>
                <a:latin typeface="Times New Roman"/>
                <a:ea typeface="Times New Roman"/>
                <a:cs typeface="Times New Roman"/>
              </a:rPr>
              <a:t>The goal is not to look finished. The goal is to test a critical assumption quickly, cheaply, and ethically.</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The Entrepreneurial Process</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677656"/>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A useful four-stage view is:</a:t>
            </a:r>
          </a:p>
          <a:p>
            <a:pPr marL="971550" lvl="1" indent="-514350">
              <a:buFont typeface="+mj-lt"/>
              <a:buAutoNum type="arabicPeriod"/>
            </a:pPr>
            <a:r>
              <a:rPr sz="2800" dirty="0">
                <a:solidFill>
                  <a:srgbClr val="2D3956"/>
                </a:solidFill>
                <a:latin typeface="Times New Roman"/>
                <a:ea typeface="Times New Roman"/>
                <a:cs typeface="Times New Roman"/>
              </a:rPr>
              <a:t>Decide to become an entrepreneur.</a:t>
            </a:r>
          </a:p>
          <a:p>
            <a:pPr marL="971550" lvl="1" indent="-514350">
              <a:buFont typeface="+mj-lt"/>
              <a:buAutoNum type="arabicPeriod"/>
            </a:pPr>
            <a:r>
              <a:rPr sz="2800" dirty="0">
                <a:solidFill>
                  <a:srgbClr val="2D3956"/>
                </a:solidFill>
                <a:latin typeface="Times New Roman"/>
                <a:ea typeface="Times New Roman"/>
                <a:cs typeface="Times New Roman"/>
              </a:rPr>
              <a:t>Develop and evaluate a promising idea.</a:t>
            </a:r>
          </a:p>
          <a:p>
            <a:pPr marL="971550" lvl="1" indent="-514350">
              <a:buFont typeface="+mj-lt"/>
              <a:buAutoNum type="arabicPeriod"/>
            </a:pPr>
            <a:r>
              <a:rPr sz="2800" dirty="0">
                <a:solidFill>
                  <a:srgbClr val="2D3956"/>
                </a:solidFill>
                <a:latin typeface="Times New Roman"/>
                <a:ea typeface="Times New Roman"/>
                <a:cs typeface="Times New Roman"/>
              </a:rPr>
              <a:t>Move from the idea to a firm.</a:t>
            </a:r>
          </a:p>
          <a:p>
            <a:pPr marL="971550" lvl="1" indent="-514350">
              <a:buFont typeface="+mj-lt"/>
              <a:buAutoNum type="arabicPeriod"/>
            </a:pPr>
            <a:r>
              <a:rPr sz="2800" dirty="0">
                <a:solidFill>
                  <a:srgbClr val="2D3956"/>
                </a:solidFill>
                <a:latin typeface="Times New Roman"/>
                <a:ea typeface="Times New Roman"/>
                <a:cs typeface="Times New Roman"/>
              </a:rPr>
              <a:t>Manage and grow the firm.</a:t>
            </a:r>
          </a:p>
          <a:p>
            <a:pPr marL="285750" indent="-285750">
              <a:buFont typeface="Arial"/>
              <a:buChar char="•"/>
            </a:pPr>
            <a:r>
              <a:rPr sz="2800" dirty="0">
                <a:solidFill>
                  <a:srgbClr val="2D3956"/>
                </a:solidFill>
                <a:latin typeface="Times New Roman"/>
                <a:ea typeface="Times New Roman"/>
                <a:cs typeface="Times New Roman"/>
              </a:rPr>
              <a:t>Learning often sends the entrepreneur back to revise earlier decisions.</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9F6D3-006C-1EF5-B21D-698D2B9404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0029EB-2891-CDF4-39EC-2281AB914466}"/>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FFC7B3BE-728A-D4E5-8DB9-5D79E24AA119}"/>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The Entrepreneurial Process</a:t>
            </a:r>
          </a:p>
        </p:txBody>
      </p:sp>
      <p:sp>
        <p:nvSpPr>
          <p:cNvPr id="5" name="Rectangle 4">
            <a:extLst>
              <a:ext uri="{FF2B5EF4-FFF2-40B4-BE49-F238E27FC236}">
                <a16:creationId xmlns:a16="http://schemas.microsoft.com/office/drawing/2014/main" id="{C0451AE9-B0E1-3034-2191-119D2803A70B}"/>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1E4B8AEF-6799-E75F-FF72-AF2543A3F99E}"/>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F7196921-1B38-727C-E3FF-B5CE8416BBFE}"/>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2FA9A158-680C-BBF0-78CD-31C2F1B84A4B}"/>
              </a:ext>
            </a:extLst>
          </p:cNvPr>
          <p:cNvSpPr>
            <a:spLocks noGrp="1"/>
          </p:cNvSpPr>
          <p:nvPr/>
        </p:nvSpPr>
        <p:spPr>
          <a:xfrm>
            <a:off x="889000" y="2391844"/>
            <a:ext cx="10541000" cy="1384995"/>
          </a:xfrm>
          <a:prstGeom prst="rect">
            <a:avLst/>
          </a:prstGeom>
          <a:noFill/>
        </p:spPr>
        <p:txBody>
          <a:bodyPr wrap="square">
            <a:spAutoFit/>
          </a:bodyPr>
          <a:lstStyle/>
          <a:p>
            <a:r>
              <a:rPr lang="en-US" sz="2800" dirty="0">
                <a:solidFill>
                  <a:srgbClr val="2D3956"/>
                </a:solidFill>
                <a:latin typeface="Times New Roman"/>
              </a:rPr>
              <a:t>Using the same food preservation example, the venture can move through the four stages in a disciplined way.</a:t>
            </a:r>
          </a:p>
          <a:p>
            <a:pPr marL="285750" indent="-285750">
              <a:buFont typeface="Arial"/>
              <a:buChar char="•"/>
            </a:pPr>
            <a:endParaRPr sz="2800" dirty="0">
              <a:solidFill>
                <a:srgbClr val="2D3956"/>
              </a:solidFill>
              <a:latin typeface="Times New Roman"/>
              <a:ea typeface="Times New Roman"/>
              <a:cs typeface="Times New Roman"/>
            </a:endParaRPr>
          </a:p>
        </p:txBody>
      </p:sp>
      <p:pic>
        <p:nvPicPr>
          <p:cNvPr id="56" name="Graphic 21">
            <a:extLst>
              <a:ext uri="{FF2B5EF4-FFF2-40B4-BE49-F238E27FC236}">
                <a16:creationId xmlns:a16="http://schemas.microsoft.com/office/drawing/2014/main" id="{165A60FF-177D-C55D-814B-2BCB56FABCC8}"/>
              </a:ext>
            </a:extLst>
          </p:cNvPr>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B7EC3066-CF2E-1EB1-848D-02F4AFE43D70}"/>
              </a:ext>
            </a:extLst>
          </p:cNvPr>
          <p:cNvSpPr txBox="1"/>
          <p:nvPr/>
        </p:nvSpPr>
        <p:spPr>
          <a:xfrm>
            <a:off x="942308" y="3133383"/>
            <a:ext cx="10200000" cy="420000"/>
          </a:xfrm>
          <a:prstGeom prst="rect">
            <a:avLst/>
          </a:prstGeom>
          <a:noFill/>
        </p:spPr>
        <p:txBody>
          <a:bodyPr wrap="square">
            <a:normAutofit/>
          </a:bodyPr>
          <a:lstStyle/>
          <a:p>
            <a:pPr algn="l"/>
            <a:endParaRPr sz="1800" b="0" dirty="0">
              <a:solidFill>
                <a:srgbClr val="2D3956"/>
              </a:solidFill>
              <a:latin typeface="Times New Roman"/>
            </a:endParaRPr>
          </a:p>
        </p:txBody>
      </p:sp>
      <p:cxnSp>
        <p:nvCxnSpPr>
          <p:cNvPr id="18" name="Connector 9">
            <a:extLst>
              <a:ext uri="{FF2B5EF4-FFF2-40B4-BE49-F238E27FC236}">
                <a16:creationId xmlns:a16="http://schemas.microsoft.com/office/drawing/2014/main" id="{A6ED14BB-EDA0-CF29-4891-0A2D16C0687E}"/>
              </a:ext>
            </a:extLst>
          </p:cNvPr>
          <p:cNvCxnSpPr/>
          <p:nvPr/>
        </p:nvCxnSpPr>
        <p:spPr>
          <a:xfrm>
            <a:off x="3142308" y="4553383"/>
            <a:ext cx="450000" cy="0"/>
          </a:xfrm>
          <a:prstGeom prst="line">
            <a:avLst/>
          </a:prstGeom>
          <a:ln w="25400">
            <a:solidFill>
              <a:srgbClr val="00B0F0"/>
            </a:solidFill>
          </a:ln>
        </p:spPr>
        <p:style>
          <a:lnRef idx="2">
            <a:schemeClr val="accent1"/>
          </a:lnRef>
          <a:fillRef idx="0">
            <a:schemeClr val="accent1"/>
          </a:fillRef>
          <a:effectRef idx="1">
            <a:schemeClr val="accent1"/>
          </a:effectRef>
          <a:fontRef idx="minor">
            <a:schemeClr val="tx1"/>
          </a:fontRef>
        </p:style>
      </p:cxnSp>
      <p:cxnSp>
        <p:nvCxnSpPr>
          <p:cNvPr id="19" name="Connector 10">
            <a:extLst>
              <a:ext uri="{FF2B5EF4-FFF2-40B4-BE49-F238E27FC236}">
                <a16:creationId xmlns:a16="http://schemas.microsoft.com/office/drawing/2014/main" id="{2FAC79B8-FA5C-6EA4-2F7A-24E4D08AF880}"/>
              </a:ext>
            </a:extLst>
          </p:cNvPr>
          <p:cNvCxnSpPr/>
          <p:nvPr/>
        </p:nvCxnSpPr>
        <p:spPr>
          <a:xfrm>
            <a:off x="5692308" y="4553383"/>
            <a:ext cx="450000" cy="0"/>
          </a:xfrm>
          <a:prstGeom prst="line">
            <a:avLst/>
          </a:prstGeom>
          <a:ln w="25400">
            <a:solidFill>
              <a:srgbClr val="00B0F0"/>
            </a:solidFill>
          </a:ln>
        </p:spPr>
        <p:style>
          <a:lnRef idx="2">
            <a:schemeClr val="accent1"/>
          </a:lnRef>
          <a:fillRef idx="0">
            <a:schemeClr val="accent1"/>
          </a:fillRef>
          <a:effectRef idx="1">
            <a:schemeClr val="accent1"/>
          </a:effectRef>
          <a:fontRef idx="minor">
            <a:schemeClr val="tx1"/>
          </a:fontRef>
        </p:style>
      </p:cxnSp>
      <p:cxnSp>
        <p:nvCxnSpPr>
          <p:cNvPr id="20" name="Connector 11">
            <a:extLst>
              <a:ext uri="{FF2B5EF4-FFF2-40B4-BE49-F238E27FC236}">
                <a16:creationId xmlns:a16="http://schemas.microsoft.com/office/drawing/2014/main" id="{E912BB77-1625-B660-293F-F410DC078B1B}"/>
              </a:ext>
            </a:extLst>
          </p:cNvPr>
          <p:cNvCxnSpPr/>
          <p:nvPr/>
        </p:nvCxnSpPr>
        <p:spPr>
          <a:xfrm>
            <a:off x="8242308" y="4553383"/>
            <a:ext cx="450000" cy="0"/>
          </a:xfrm>
          <a:prstGeom prst="line">
            <a:avLst/>
          </a:prstGeom>
          <a:ln w="25400">
            <a:solidFill>
              <a:srgbClr val="00B0F0"/>
            </a:solidFill>
          </a:ln>
        </p:spPr>
        <p:style>
          <a:lnRef idx="2">
            <a:schemeClr val="accent1"/>
          </a:lnRef>
          <a:fillRef idx="0">
            <a:schemeClr val="accent1"/>
          </a:fillRef>
          <a:effectRef idx="1">
            <a:schemeClr val="accent1"/>
          </a:effectRef>
          <a:fontRef idx="minor">
            <a:schemeClr val="tx1"/>
          </a:fontRef>
        </p:style>
      </p:cxnSp>
      <p:sp>
        <p:nvSpPr>
          <p:cNvPr id="21" name="Rounded Rectangle 20">
            <a:extLst>
              <a:ext uri="{FF2B5EF4-FFF2-40B4-BE49-F238E27FC236}">
                <a16:creationId xmlns:a16="http://schemas.microsoft.com/office/drawing/2014/main" id="{EEABAC51-C3F0-8AD3-9BB2-1501801FC664}"/>
              </a:ext>
            </a:extLst>
          </p:cNvPr>
          <p:cNvSpPr/>
          <p:nvPr/>
        </p:nvSpPr>
        <p:spPr>
          <a:xfrm>
            <a:off x="942308" y="3653383"/>
            <a:ext cx="2200000" cy="1650000"/>
          </a:xfrm>
          <a:prstGeom prst="roundRect">
            <a:avLst/>
          </a:prstGeom>
          <a:solidFill>
            <a:srgbClr val="F5F8FA"/>
          </a:solidFill>
          <a:ln w="15240">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a:extLst>
              <a:ext uri="{FF2B5EF4-FFF2-40B4-BE49-F238E27FC236}">
                <a16:creationId xmlns:a16="http://schemas.microsoft.com/office/drawing/2014/main" id="{89638312-B67D-9CE5-1333-76727D5EF073}"/>
              </a:ext>
            </a:extLst>
          </p:cNvPr>
          <p:cNvSpPr txBox="1"/>
          <p:nvPr/>
        </p:nvSpPr>
        <p:spPr>
          <a:xfrm>
            <a:off x="1062308" y="3753383"/>
            <a:ext cx="1960000" cy="350000"/>
          </a:xfrm>
          <a:prstGeom prst="rect">
            <a:avLst/>
          </a:prstGeom>
          <a:noFill/>
        </p:spPr>
        <p:txBody>
          <a:bodyPr wrap="square">
            <a:spAutoFit/>
          </a:bodyPr>
          <a:lstStyle/>
          <a:p>
            <a:r>
              <a:rPr sz="1700" b="1">
                <a:solidFill>
                  <a:srgbClr val="00B0F0"/>
                </a:solidFill>
                <a:latin typeface="Times New Roman"/>
              </a:rPr>
              <a:t>1. Decide</a:t>
            </a:r>
          </a:p>
        </p:txBody>
      </p:sp>
      <p:sp>
        <p:nvSpPr>
          <p:cNvPr id="23" name="TextBox 22">
            <a:extLst>
              <a:ext uri="{FF2B5EF4-FFF2-40B4-BE49-F238E27FC236}">
                <a16:creationId xmlns:a16="http://schemas.microsoft.com/office/drawing/2014/main" id="{6FC7974B-DAD8-AB23-43F7-6346C7F23E07}"/>
              </a:ext>
            </a:extLst>
          </p:cNvPr>
          <p:cNvSpPr txBox="1"/>
          <p:nvPr/>
        </p:nvSpPr>
        <p:spPr>
          <a:xfrm>
            <a:off x="1062308" y="4123383"/>
            <a:ext cx="1960000" cy="1080000"/>
          </a:xfrm>
          <a:prstGeom prst="rect">
            <a:avLst/>
          </a:prstGeom>
          <a:noFill/>
        </p:spPr>
        <p:txBody>
          <a:bodyPr wrap="square">
            <a:spAutoFit/>
          </a:bodyPr>
          <a:lstStyle/>
          <a:p>
            <a:pPr>
              <a:defRPr sz="1500">
                <a:solidFill>
                  <a:srgbClr val="2D3956"/>
                </a:solidFill>
                <a:latin typeface="Times New Roman"/>
              </a:defRPr>
            </a:pPr>
            <a:r>
              <a:t>Purpose</a:t>
            </a:r>
          </a:p>
          <a:p>
            <a:pPr>
              <a:defRPr sz="1500">
                <a:solidFill>
                  <a:srgbClr val="2D3956"/>
                </a:solidFill>
                <a:latin typeface="Times New Roman"/>
              </a:defRPr>
            </a:pPr>
            <a:r>
              <a:t>Capabilities</a:t>
            </a:r>
          </a:p>
          <a:p>
            <a:pPr>
              <a:defRPr sz="1500">
                <a:solidFill>
                  <a:srgbClr val="2D3956"/>
                </a:solidFill>
                <a:latin typeface="Times New Roman"/>
              </a:defRPr>
            </a:pPr>
            <a:r>
              <a:t>Acceptable risk</a:t>
            </a:r>
          </a:p>
        </p:txBody>
      </p:sp>
      <p:sp>
        <p:nvSpPr>
          <p:cNvPr id="24" name="Rounded Rectangle 23">
            <a:extLst>
              <a:ext uri="{FF2B5EF4-FFF2-40B4-BE49-F238E27FC236}">
                <a16:creationId xmlns:a16="http://schemas.microsoft.com/office/drawing/2014/main" id="{B9B98A13-5A70-BB56-7E94-706E3833D119}"/>
              </a:ext>
            </a:extLst>
          </p:cNvPr>
          <p:cNvSpPr/>
          <p:nvPr/>
        </p:nvSpPr>
        <p:spPr>
          <a:xfrm>
            <a:off x="3492308" y="3653383"/>
            <a:ext cx="2200000" cy="1650000"/>
          </a:xfrm>
          <a:prstGeom prst="roundRect">
            <a:avLst/>
          </a:prstGeom>
          <a:solidFill>
            <a:srgbClr val="E1F6FF"/>
          </a:solidFill>
          <a:ln w="15240">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a:extLst>
              <a:ext uri="{FF2B5EF4-FFF2-40B4-BE49-F238E27FC236}">
                <a16:creationId xmlns:a16="http://schemas.microsoft.com/office/drawing/2014/main" id="{4B0866C8-78E9-6A1D-7BCC-3CA7E71E8E8C}"/>
              </a:ext>
            </a:extLst>
          </p:cNvPr>
          <p:cNvSpPr txBox="1"/>
          <p:nvPr/>
        </p:nvSpPr>
        <p:spPr>
          <a:xfrm>
            <a:off x="3612308" y="3753383"/>
            <a:ext cx="1960000" cy="350000"/>
          </a:xfrm>
          <a:prstGeom prst="rect">
            <a:avLst/>
          </a:prstGeom>
          <a:noFill/>
        </p:spPr>
        <p:txBody>
          <a:bodyPr wrap="square">
            <a:spAutoFit/>
          </a:bodyPr>
          <a:lstStyle/>
          <a:p>
            <a:r>
              <a:rPr sz="1700" b="1">
                <a:solidFill>
                  <a:srgbClr val="00B0F0"/>
                </a:solidFill>
                <a:latin typeface="Times New Roman"/>
              </a:rPr>
              <a:t>2. Develop</a:t>
            </a:r>
          </a:p>
        </p:txBody>
      </p:sp>
      <p:sp>
        <p:nvSpPr>
          <p:cNvPr id="27" name="TextBox 26">
            <a:extLst>
              <a:ext uri="{FF2B5EF4-FFF2-40B4-BE49-F238E27FC236}">
                <a16:creationId xmlns:a16="http://schemas.microsoft.com/office/drawing/2014/main" id="{D7FC4160-5189-1601-A120-5EF1C0E901AB}"/>
              </a:ext>
            </a:extLst>
          </p:cNvPr>
          <p:cNvSpPr txBox="1"/>
          <p:nvPr/>
        </p:nvSpPr>
        <p:spPr>
          <a:xfrm>
            <a:off x="3612308" y="4123383"/>
            <a:ext cx="1960000" cy="1080000"/>
          </a:xfrm>
          <a:prstGeom prst="rect">
            <a:avLst/>
          </a:prstGeom>
          <a:noFill/>
        </p:spPr>
        <p:txBody>
          <a:bodyPr wrap="square">
            <a:spAutoFit/>
          </a:bodyPr>
          <a:lstStyle/>
          <a:p>
            <a:pPr>
              <a:defRPr sz="1500">
                <a:solidFill>
                  <a:srgbClr val="2D3956"/>
                </a:solidFill>
                <a:latin typeface="Times New Roman"/>
              </a:defRPr>
            </a:pPr>
            <a:r>
              <a:t>Customer interviews</a:t>
            </a:r>
          </a:p>
          <a:p>
            <a:pPr>
              <a:defRPr sz="1500">
                <a:solidFill>
                  <a:srgbClr val="2D3956"/>
                </a:solidFill>
                <a:latin typeface="Times New Roman"/>
              </a:defRPr>
            </a:pPr>
            <a:r>
              <a:t>Prototype</a:t>
            </a:r>
          </a:p>
          <a:p>
            <a:pPr>
              <a:defRPr sz="1500">
                <a:solidFill>
                  <a:srgbClr val="2D3956"/>
                </a:solidFill>
                <a:latin typeface="Times New Roman"/>
              </a:defRPr>
            </a:pPr>
            <a:r>
              <a:t>Feasibility</a:t>
            </a:r>
          </a:p>
        </p:txBody>
      </p:sp>
      <p:sp>
        <p:nvSpPr>
          <p:cNvPr id="28" name="Rounded Rectangle 27">
            <a:extLst>
              <a:ext uri="{FF2B5EF4-FFF2-40B4-BE49-F238E27FC236}">
                <a16:creationId xmlns:a16="http://schemas.microsoft.com/office/drawing/2014/main" id="{C9B152A3-FAA8-63BE-FBD1-ACF83759F071}"/>
              </a:ext>
            </a:extLst>
          </p:cNvPr>
          <p:cNvSpPr/>
          <p:nvPr/>
        </p:nvSpPr>
        <p:spPr>
          <a:xfrm>
            <a:off x="6042308" y="3653383"/>
            <a:ext cx="2200000" cy="1650000"/>
          </a:xfrm>
          <a:prstGeom prst="roundRect">
            <a:avLst/>
          </a:prstGeom>
          <a:solidFill>
            <a:srgbClr val="F5F8FA"/>
          </a:solidFill>
          <a:ln w="15240">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TextBox 28">
            <a:extLst>
              <a:ext uri="{FF2B5EF4-FFF2-40B4-BE49-F238E27FC236}">
                <a16:creationId xmlns:a16="http://schemas.microsoft.com/office/drawing/2014/main" id="{64A6DC6F-DA98-FD86-EAAB-7C9B8109E339}"/>
              </a:ext>
            </a:extLst>
          </p:cNvPr>
          <p:cNvSpPr txBox="1"/>
          <p:nvPr/>
        </p:nvSpPr>
        <p:spPr>
          <a:xfrm>
            <a:off x="6162308" y="3753383"/>
            <a:ext cx="1960000" cy="350000"/>
          </a:xfrm>
          <a:prstGeom prst="rect">
            <a:avLst/>
          </a:prstGeom>
          <a:noFill/>
        </p:spPr>
        <p:txBody>
          <a:bodyPr wrap="square">
            <a:spAutoFit/>
          </a:bodyPr>
          <a:lstStyle/>
          <a:p>
            <a:r>
              <a:rPr sz="1700" b="1">
                <a:solidFill>
                  <a:srgbClr val="00B0F0"/>
                </a:solidFill>
                <a:latin typeface="Times New Roman"/>
              </a:rPr>
              <a:t>3. Move to firm</a:t>
            </a:r>
          </a:p>
        </p:txBody>
      </p:sp>
      <p:sp>
        <p:nvSpPr>
          <p:cNvPr id="30" name="TextBox 29">
            <a:extLst>
              <a:ext uri="{FF2B5EF4-FFF2-40B4-BE49-F238E27FC236}">
                <a16:creationId xmlns:a16="http://schemas.microsoft.com/office/drawing/2014/main" id="{2A1F5BD4-E251-08BC-893C-48A623A705E8}"/>
              </a:ext>
            </a:extLst>
          </p:cNvPr>
          <p:cNvSpPr txBox="1"/>
          <p:nvPr/>
        </p:nvSpPr>
        <p:spPr>
          <a:xfrm>
            <a:off x="6162308" y="4123383"/>
            <a:ext cx="1960000" cy="1080000"/>
          </a:xfrm>
          <a:prstGeom prst="rect">
            <a:avLst/>
          </a:prstGeom>
          <a:noFill/>
        </p:spPr>
        <p:txBody>
          <a:bodyPr wrap="square">
            <a:spAutoFit/>
          </a:bodyPr>
          <a:lstStyle/>
          <a:p>
            <a:pPr>
              <a:defRPr sz="1500">
                <a:solidFill>
                  <a:srgbClr val="2D3956"/>
                </a:solidFill>
                <a:latin typeface="Times New Roman"/>
              </a:defRPr>
            </a:pPr>
            <a:r>
              <a:t>Brand and channel</a:t>
            </a:r>
          </a:p>
          <a:p>
            <a:pPr>
              <a:defRPr sz="1500">
                <a:solidFill>
                  <a:srgbClr val="2D3956"/>
                </a:solidFill>
                <a:latin typeface="Times New Roman"/>
              </a:defRPr>
            </a:pPr>
            <a:r>
              <a:t>Pricing</a:t>
            </a:r>
          </a:p>
          <a:p>
            <a:pPr>
              <a:defRPr sz="1500">
                <a:solidFill>
                  <a:srgbClr val="2D3956"/>
                </a:solidFill>
                <a:latin typeface="Times New Roman"/>
              </a:defRPr>
            </a:pPr>
            <a:r>
              <a:t>Suppliers</a:t>
            </a:r>
          </a:p>
        </p:txBody>
      </p:sp>
      <p:sp>
        <p:nvSpPr>
          <p:cNvPr id="31" name="Rounded Rectangle 30">
            <a:extLst>
              <a:ext uri="{FF2B5EF4-FFF2-40B4-BE49-F238E27FC236}">
                <a16:creationId xmlns:a16="http://schemas.microsoft.com/office/drawing/2014/main" id="{8031A118-A1D7-98B3-42EA-00501C265729}"/>
              </a:ext>
            </a:extLst>
          </p:cNvPr>
          <p:cNvSpPr/>
          <p:nvPr/>
        </p:nvSpPr>
        <p:spPr>
          <a:xfrm>
            <a:off x="8592308" y="3653383"/>
            <a:ext cx="2200000" cy="1650000"/>
          </a:xfrm>
          <a:prstGeom prst="roundRect">
            <a:avLst/>
          </a:prstGeom>
          <a:solidFill>
            <a:srgbClr val="E1F6FF"/>
          </a:solidFill>
          <a:ln w="15240">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TextBox 31">
            <a:extLst>
              <a:ext uri="{FF2B5EF4-FFF2-40B4-BE49-F238E27FC236}">
                <a16:creationId xmlns:a16="http://schemas.microsoft.com/office/drawing/2014/main" id="{28AC9726-C9D6-7D92-C40F-9A3B9AE15CAE}"/>
              </a:ext>
            </a:extLst>
          </p:cNvPr>
          <p:cNvSpPr txBox="1"/>
          <p:nvPr/>
        </p:nvSpPr>
        <p:spPr>
          <a:xfrm>
            <a:off x="8712308" y="3753383"/>
            <a:ext cx="1960000" cy="350000"/>
          </a:xfrm>
          <a:prstGeom prst="rect">
            <a:avLst/>
          </a:prstGeom>
          <a:noFill/>
        </p:spPr>
        <p:txBody>
          <a:bodyPr wrap="square">
            <a:spAutoFit/>
          </a:bodyPr>
          <a:lstStyle/>
          <a:p>
            <a:r>
              <a:rPr sz="1700" b="1">
                <a:solidFill>
                  <a:srgbClr val="00B0F0"/>
                </a:solidFill>
                <a:latin typeface="Times New Roman"/>
              </a:rPr>
              <a:t>4. Manage &amp; grow</a:t>
            </a:r>
          </a:p>
        </p:txBody>
      </p:sp>
      <p:sp>
        <p:nvSpPr>
          <p:cNvPr id="33" name="TextBox 32">
            <a:extLst>
              <a:ext uri="{FF2B5EF4-FFF2-40B4-BE49-F238E27FC236}">
                <a16:creationId xmlns:a16="http://schemas.microsoft.com/office/drawing/2014/main" id="{C6FF4B9A-0B5A-F232-5437-8BE33AEED139}"/>
              </a:ext>
            </a:extLst>
          </p:cNvPr>
          <p:cNvSpPr txBox="1"/>
          <p:nvPr/>
        </p:nvSpPr>
        <p:spPr>
          <a:xfrm>
            <a:off x="8712308" y="4123383"/>
            <a:ext cx="1960000" cy="1080000"/>
          </a:xfrm>
          <a:prstGeom prst="rect">
            <a:avLst/>
          </a:prstGeom>
          <a:noFill/>
        </p:spPr>
        <p:txBody>
          <a:bodyPr wrap="square">
            <a:spAutoFit/>
          </a:bodyPr>
          <a:lstStyle/>
          <a:p>
            <a:pPr>
              <a:defRPr sz="1500">
                <a:solidFill>
                  <a:srgbClr val="2D3956"/>
                </a:solidFill>
                <a:latin typeface="Times New Roman"/>
              </a:defRPr>
            </a:pPr>
            <a:r>
              <a:t>Feedback</a:t>
            </a:r>
          </a:p>
          <a:p>
            <a:pPr>
              <a:defRPr sz="1500">
                <a:solidFill>
                  <a:srgbClr val="2D3956"/>
                </a:solidFill>
                <a:latin typeface="Times New Roman"/>
              </a:defRPr>
            </a:pPr>
            <a:r>
              <a:t>Cash flow</a:t>
            </a:r>
          </a:p>
          <a:p>
            <a:pPr>
              <a:defRPr sz="1500">
                <a:solidFill>
                  <a:srgbClr val="2D3956"/>
                </a:solidFill>
                <a:latin typeface="Times New Roman"/>
              </a:defRPr>
            </a:pPr>
            <a:r>
              <a:t>Repeat purchase</a:t>
            </a:r>
          </a:p>
        </p:txBody>
      </p:sp>
      <p:cxnSp>
        <p:nvCxnSpPr>
          <p:cNvPr id="34" name="Connector 24">
            <a:extLst>
              <a:ext uri="{FF2B5EF4-FFF2-40B4-BE49-F238E27FC236}">
                <a16:creationId xmlns:a16="http://schemas.microsoft.com/office/drawing/2014/main" id="{F8F3944E-722D-4974-E4AE-FF6F6688C5B5}"/>
              </a:ext>
            </a:extLst>
          </p:cNvPr>
          <p:cNvCxnSpPr/>
          <p:nvPr/>
        </p:nvCxnSpPr>
        <p:spPr>
          <a:xfrm flipH="1">
            <a:off x="2142308" y="5633383"/>
            <a:ext cx="7550000" cy="0"/>
          </a:xfrm>
          <a:prstGeom prst="bentConnector3">
            <a:avLst/>
          </a:prstGeom>
          <a:ln w="19050">
            <a:solidFill>
              <a:srgbClr val="78A0B4"/>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812018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Stages 1–2</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307848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Stage 1 — Decide:</a:t>
            </a:r>
          </a:p>
          <a:p>
            <a:pPr marL="742950" lvl="1" indent="-285750">
              <a:buFont typeface="Arial"/>
              <a:buChar char="•"/>
            </a:pPr>
            <a:r>
              <a:rPr sz="2800" dirty="0">
                <a:solidFill>
                  <a:srgbClr val="2D3956"/>
                </a:solidFill>
                <a:latin typeface="Times New Roman"/>
                <a:ea typeface="Times New Roman"/>
                <a:cs typeface="Times New Roman"/>
              </a:rPr>
              <a:t>Examine motivations, goals, capabilities, and acceptable risk.</a:t>
            </a:r>
          </a:p>
          <a:p>
            <a:pPr marL="285750" indent="-285750">
              <a:buFont typeface="Arial"/>
              <a:buChar char="•"/>
            </a:pPr>
            <a:r>
              <a:rPr sz="2800" dirty="0">
                <a:solidFill>
                  <a:srgbClr val="2D3956"/>
                </a:solidFill>
                <a:latin typeface="Times New Roman"/>
                <a:ea typeface="Times New Roman"/>
                <a:cs typeface="Times New Roman"/>
              </a:rPr>
              <a:t>Stage 2 — Develop:</a:t>
            </a:r>
          </a:p>
          <a:p>
            <a:pPr marL="742950" lvl="1" indent="-285750">
              <a:buFont typeface="Arial"/>
              <a:buChar char="•"/>
            </a:pPr>
            <a:r>
              <a:rPr sz="2800" dirty="0">
                <a:solidFill>
                  <a:srgbClr val="2D3956"/>
                </a:solidFill>
                <a:latin typeface="Times New Roman"/>
                <a:ea typeface="Times New Roman"/>
                <a:cs typeface="Times New Roman"/>
              </a:rPr>
              <a:t>Identify a problem or change.</a:t>
            </a:r>
          </a:p>
          <a:p>
            <a:pPr marL="742950" lvl="1" indent="-285750">
              <a:buFont typeface="Arial"/>
              <a:buChar char="•"/>
            </a:pPr>
            <a:r>
              <a:rPr sz="2800" dirty="0">
                <a:solidFill>
                  <a:srgbClr val="2D3956"/>
                </a:solidFill>
                <a:latin typeface="Times New Roman"/>
                <a:ea typeface="Times New Roman"/>
                <a:cs typeface="Times New Roman"/>
              </a:rPr>
              <a:t>Generate a solution.</a:t>
            </a:r>
          </a:p>
          <a:p>
            <a:pPr marL="742950" lvl="1" indent="-285750">
              <a:buFont typeface="Arial"/>
              <a:buChar char="•"/>
            </a:pPr>
            <a:r>
              <a:rPr sz="2800" dirty="0">
                <a:solidFill>
                  <a:srgbClr val="2D3956"/>
                </a:solidFill>
                <a:latin typeface="Times New Roman"/>
                <a:ea typeface="Times New Roman"/>
                <a:cs typeface="Times New Roman"/>
              </a:rPr>
              <a:t>Test whether the idea is an opportunity.</a:t>
            </a:r>
          </a:p>
          <a:p>
            <a:pPr marL="742950" lvl="1" indent="-285750">
              <a:buFont typeface="Arial"/>
              <a:buChar char="•"/>
            </a:pPr>
            <a:r>
              <a:rPr sz="2800" dirty="0">
                <a:solidFill>
                  <a:srgbClr val="2D3956"/>
                </a:solidFill>
                <a:latin typeface="Times New Roman"/>
                <a:ea typeface="Times New Roman"/>
                <a:cs typeface="Times New Roman"/>
              </a:rPr>
              <a:t>Conduct feasibility analysis.</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Stages 3–4</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2651760"/>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Stage 3 — Move toward a firm:</a:t>
            </a:r>
          </a:p>
          <a:p>
            <a:pPr marL="742950" lvl="1" indent="-285750">
              <a:buFont typeface="Arial"/>
              <a:buChar char="•"/>
            </a:pPr>
            <a:r>
              <a:rPr sz="2800" dirty="0">
                <a:solidFill>
                  <a:srgbClr val="2D3956"/>
                </a:solidFill>
                <a:latin typeface="Times New Roman"/>
                <a:ea typeface="Times New Roman"/>
                <a:cs typeface="Times New Roman"/>
              </a:rPr>
              <a:t>Design the business model, plan, team, legal form, financing, and launch.</a:t>
            </a:r>
          </a:p>
          <a:p>
            <a:pPr marL="285750" indent="-285750">
              <a:buFont typeface="Arial"/>
              <a:buChar char="•"/>
            </a:pPr>
            <a:r>
              <a:rPr sz="2800" dirty="0">
                <a:solidFill>
                  <a:srgbClr val="2D3956"/>
                </a:solidFill>
                <a:latin typeface="Times New Roman"/>
                <a:ea typeface="Times New Roman"/>
                <a:cs typeface="Times New Roman"/>
              </a:rPr>
              <a:t>Stage 4 — Manage and grow:</a:t>
            </a:r>
          </a:p>
          <a:p>
            <a:pPr marL="742950" lvl="1" indent="-285750">
              <a:buFont typeface="Arial"/>
              <a:buChar char="•"/>
            </a:pPr>
            <a:r>
              <a:rPr sz="2800" dirty="0">
                <a:solidFill>
                  <a:srgbClr val="2D3956"/>
                </a:solidFill>
                <a:latin typeface="Times New Roman"/>
                <a:ea typeface="Times New Roman"/>
                <a:cs typeface="Times New Roman"/>
              </a:rPr>
              <a:t>Acquire customers, build operations, lead people, manage cash, measure results, and choose whether and how to scale.</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95052-2FF8-496C-98A7-AC34B964A014}"/>
              </a:ext>
            </a:extLst>
          </p:cNvPr>
          <p:cNvSpPr>
            <a:spLocks noGrp="1"/>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3" name="TextBox 2">
            <a:extLst>
              <a:ext uri="{FF2B5EF4-FFF2-40B4-BE49-F238E27FC236}">
                <a16:creationId xmlns:a16="http://schemas.microsoft.com/office/drawing/2014/main" id="{0CEFB6E1-1873-42A7-B5DF-6996FE4F920D}"/>
              </a:ext>
            </a:extLst>
          </p:cNvPr>
          <p:cNvSpPr>
            <a:spLocks noGrp="1"/>
          </p:cNvSpPr>
          <p:nvPr/>
        </p:nvSpPr>
        <p:spPr>
          <a:xfrm>
            <a:off x="2513149" y="1019069"/>
            <a:ext cx="5491367" cy="523220"/>
          </a:xfrm>
          <a:prstGeom prst="rect">
            <a:avLst/>
          </a:prstGeom>
          <a:noFill/>
        </p:spPr>
        <p:txBody>
          <a:bodyPr wrap="square">
            <a:spAutoFit/>
          </a:bodyPr>
          <a:lstStyle/>
          <a:p>
            <a:r>
              <a:rPr sz="2800" b="1">
                <a:solidFill>
                  <a:srgbClr val="00B0F0"/>
                </a:solidFill>
                <a:latin typeface="Times New Roman"/>
                <a:ea typeface="Times New Roman"/>
                <a:cs typeface="Times New Roman"/>
              </a:rPr>
              <a:t>Apply the Lecture</a:t>
            </a:r>
          </a:p>
        </p:txBody>
      </p:sp>
      <p:sp>
        <p:nvSpPr>
          <p:cNvPr id="5" name="Rectangle 4">
            <a:extLst>
              <a:ext uri="{FF2B5EF4-FFF2-40B4-BE49-F238E27FC236}">
                <a16:creationId xmlns:a16="http://schemas.microsoft.com/office/drawing/2014/main" id="{5F551381-337F-441F-A73A-A301810F85A6}"/>
              </a:ext>
            </a:extLst>
          </p:cNvPr>
          <p:cNvSpPr>
            <a:spLocks noGrp="1"/>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6" name="TextBox 5">
            <a:extLst>
              <a:ext uri="{FF2B5EF4-FFF2-40B4-BE49-F238E27FC236}">
                <a16:creationId xmlns:a16="http://schemas.microsoft.com/office/drawing/2014/main" id="{B3C938CB-9D4C-4ECC-945A-1B94817931AC}"/>
              </a:ext>
            </a:extLst>
          </p:cNvPr>
          <p:cNvSpPr>
            <a:spLocks noGrp="1"/>
          </p:cNvSpPr>
          <p:nvPr/>
        </p:nvSpPr>
        <p:spPr>
          <a:xfrm>
            <a:off x="1111584" y="975974"/>
            <a:ext cx="1193616" cy="369332"/>
          </a:xfrm>
          <a:prstGeom prst="rect">
            <a:avLst/>
          </a:prstGeom>
          <a:noFill/>
        </p:spPr>
        <p:txBody>
          <a:bodyPr wrap="square">
            <a:spAutoFit/>
          </a:bodyPr>
          <a:lstStyle/>
          <a:p>
            <a:pPr algn="ctr">
              <a:buNone/>
            </a:pPr>
            <a:r>
              <a:rPr>
                <a:solidFill>
                  <a:schemeClr val="bg1"/>
                </a:solidFill>
                <a:latin typeface="Alexandria"/>
                <a:ea typeface="Alexandria"/>
                <a:cs typeface="Alexandria"/>
              </a:rPr>
              <a:t>Chapter</a:t>
            </a:r>
            <a:endParaRPr sz="2800">
              <a:solidFill>
                <a:schemeClr val="bg1"/>
              </a:solidFill>
              <a:latin typeface="Alexandria"/>
              <a:ea typeface="Alexandria"/>
              <a:cs typeface="Alexandria"/>
            </a:endParaRPr>
          </a:p>
        </p:txBody>
      </p:sp>
      <p:sp>
        <p:nvSpPr>
          <p:cNvPr id="10" name="TextBox 9">
            <a:extLst>
              <a:ext uri="{FF2B5EF4-FFF2-40B4-BE49-F238E27FC236}">
                <a16:creationId xmlns:a16="http://schemas.microsoft.com/office/drawing/2014/main" id="{89ACCC44-99F9-400E-825D-157DCC21CFA5}"/>
              </a:ext>
            </a:extLst>
          </p:cNvPr>
          <p:cNvSpPr>
            <a:spLocks noGrp="1"/>
          </p:cNvSpPr>
          <p:nvPr/>
        </p:nvSpPr>
        <p:spPr>
          <a:xfrm>
            <a:off x="1214179" y="1231789"/>
            <a:ext cx="966228" cy="768350"/>
          </a:xfrm>
          <a:prstGeom prst="rect">
            <a:avLst/>
          </a:prstGeom>
          <a:noFill/>
        </p:spPr>
        <p:txBody>
          <a:bodyPr wrap="square">
            <a:spAutoFit/>
          </a:bodyPr>
          <a:lstStyle/>
          <a:p>
            <a:pPr algn="ctr">
              <a:buNone/>
            </a:pPr>
            <a:r>
              <a:rPr sz="4400" b="1">
                <a:solidFill>
                  <a:schemeClr val="bg1"/>
                </a:solidFill>
                <a:latin typeface="Alexandria"/>
                <a:ea typeface="Alexandria"/>
                <a:cs typeface="Alexandria"/>
              </a:rPr>
              <a:t>01</a:t>
            </a:r>
          </a:p>
        </p:txBody>
      </p:sp>
      <p:sp>
        <p:nvSpPr>
          <p:cNvPr id="48" name="TextBox 47">
            <a:extLst>
              <a:ext uri="{FF2B5EF4-FFF2-40B4-BE49-F238E27FC236}">
                <a16:creationId xmlns:a16="http://schemas.microsoft.com/office/drawing/2014/main" id="{538D01DD-ECEB-4A5D-AB43-3F96CD9F8F04}"/>
              </a:ext>
            </a:extLst>
          </p:cNvPr>
          <p:cNvSpPr>
            <a:spLocks noGrp="1"/>
          </p:cNvSpPr>
          <p:nvPr/>
        </p:nvSpPr>
        <p:spPr>
          <a:xfrm>
            <a:off x="889000" y="2391844"/>
            <a:ext cx="10541000" cy="3108543"/>
          </a:xfrm>
          <a:prstGeom prst="rect">
            <a:avLst/>
          </a:prstGeom>
          <a:noFill/>
        </p:spPr>
        <p:txBody>
          <a:bodyPr wrap="square">
            <a:spAutoFit/>
          </a:bodyPr>
          <a:lstStyle/>
          <a:p>
            <a:pPr marL="285750" indent="-285750">
              <a:buFont typeface="Arial"/>
              <a:buChar char="•"/>
            </a:pPr>
            <a:r>
              <a:rPr sz="2800" dirty="0">
                <a:solidFill>
                  <a:srgbClr val="2D3956"/>
                </a:solidFill>
                <a:latin typeface="Times New Roman"/>
                <a:ea typeface="Times New Roman"/>
                <a:cs typeface="Times New Roman"/>
              </a:rPr>
              <a:t>Choose one everyday problem:</a:t>
            </a:r>
          </a:p>
          <a:p>
            <a:pPr marL="971550" lvl="1" indent="-514350">
              <a:buFont typeface="+mj-lt"/>
              <a:buAutoNum type="arabicPeriod"/>
            </a:pPr>
            <a:r>
              <a:rPr sz="2800" dirty="0">
                <a:solidFill>
                  <a:srgbClr val="2D3956"/>
                </a:solidFill>
                <a:latin typeface="Times New Roman"/>
                <a:ea typeface="Times New Roman"/>
                <a:cs typeface="Times New Roman"/>
              </a:rPr>
              <a:t>Who experiences it, and why does it matter?</a:t>
            </a:r>
          </a:p>
          <a:p>
            <a:pPr marL="971550" lvl="1" indent="-514350">
              <a:buFont typeface="+mj-lt"/>
              <a:buAutoNum type="arabicPeriod"/>
            </a:pPr>
            <a:r>
              <a:rPr sz="2800" dirty="0">
                <a:solidFill>
                  <a:srgbClr val="2D3956"/>
                </a:solidFill>
                <a:latin typeface="Times New Roman"/>
                <a:ea typeface="Times New Roman"/>
                <a:cs typeface="Times New Roman"/>
              </a:rPr>
              <a:t>What solution might create value?</a:t>
            </a:r>
          </a:p>
          <a:p>
            <a:pPr marL="971550" lvl="1" indent="-514350">
              <a:buFont typeface="+mj-lt"/>
              <a:buAutoNum type="arabicPeriod"/>
            </a:pPr>
            <a:r>
              <a:rPr sz="2800" dirty="0">
                <a:solidFill>
                  <a:srgbClr val="2D3956"/>
                </a:solidFill>
                <a:latin typeface="Times New Roman"/>
                <a:ea typeface="Times New Roman"/>
                <a:cs typeface="Times New Roman"/>
              </a:rPr>
              <a:t>What evidence would show a real opportunity?</a:t>
            </a:r>
          </a:p>
          <a:p>
            <a:pPr marL="971550" lvl="1" indent="-514350">
              <a:buFont typeface="+mj-lt"/>
              <a:buAutoNum type="arabicPeriod"/>
            </a:pPr>
            <a:r>
              <a:rPr sz="2800" dirty="0">
                <a:solidFill>
                  <a:srgbClr val="2D3956"/>
                </a:solidFill>
                <a:latin typeface="Times New Roman"/>
                <a:ea typeface="Times New Roman"/>
                <a:cs typeface="Times New Roman"/>
              </a:rPr>
              <a:t>What resources do you already control?</a:t>
            </a:r>
          </a:p>
          <a:p>
            <a:pPr marL="971550" lvl="1" indent="-514350">
              <a:buFont typeface="+mj-lt"/>
              <a:buAutoNum type="arabicPeriod"/>
            </a:pPr>
            <a:r>
              <a:rPr sz="2800" dirty="0">
                <a:solidFill>
                  <a:srgbClr val="2D3956"/>
                </a:solidFill>
                <a:latin typeface="Times New Roman"/>
                <a:ea typeface="Times New Roman"/>
                <a:cs typeface="Times New Roman"/>
              </a:rPr>
              <a:t>What small, ethical test could you run?</a:t>
            </a:r>
          </a:p>
          <a:p>
            <a:pPr marL="285750" indent="-285750">
              <a:buFont typeface="Arial"/>
              <a:buChar char="•"/>
            </a:pPr>
            <a:r>
              <a:rPr sz="2800" dirty="0">
                <a:solidFill>
                  <a:srgbClr val="2D3956"/>
                </a:solidFill>
                <a:latin typeface="Times New Roman"/>
                <a:ea typeface="Times New Roman"/>
                <a:cs typeface="Times New Roman"/>
              </a:rPr>
              <a:t>Key lesson: entrepreneurship is disciplined action under uncertainty.</a:t>
            </a:r>
          </a:p>
        </p:txBody>
      </p:sp>
      <p:pic>
        <p:nvPicPr>
          <p:cNvPr id="56" name="Graphic 21"/>
          <p:cNvPicPr>
            <a:picLocks noChangeAspect="1"/>
          </p:cNvPicPr>
          <p:nvPr/>
        </p:nvPicPr>
        <p:blipFill rotWithShape="1">
          <a:blip r:embed="rId3">
            <a:clrChange>
              <a:clrFrom>
                <a:srgbClr val="FFFFFF"/>
              </a:clrFrom>
              <a:clrTo>
                <a:srgbClr val="FFFFFF">
                  <a:alpha val="0"/>
                </a:srgbClr>
              </a:clrTo>
            </a:clrChange>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7566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8"/>
          <p:cNvPicPr>
            <a:picLocks noChangeAspect="1"/>
          </p:cNvPicPr>
          <p:nvPr/>
        </p:nvPicPr>
        <p:blipFill>
          <a:blip r:embed="rId3">
            <a:grayscl/>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F48F65B9-A149-40AA-AEEF-78FE624B5AE1}"/>
              </a:ext>
            </a:extLst>
          </p:cNvPr>
          <p:cNvSpPr>
            <a:spLocks noGrp="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0" name="TextBox 9">
            <a:extLst>
              <a:ext uri="{FF2B5EF4-FFF2-40B4-BE49-F238E27FC236}">
                <a16:creationId xmlns:a16="http://schemas.microsoft.com/office/drawing/2014/main" id="{C058C097-BC69-4F53-B378-8F5BCB168C79}"/>
              </a:ext>
            </a:extLst>
          </p:cNvPr>
          <p:cNvSpPr>
            <a:spLocks noGrp="1"/>
          </p:cNvSpPr>
          <p:nvPr/>
        </p:nvSpPr>
        <p:spPr>
          <a:xfrm>
            <a:off x="705831" y="5707075"/>
            <a:ext cx="4524565" cy="829945"/>
          </a:xfrm>
          <a:prstGeom prst="rect">
            <a:avLst/>
          </a:prstGeom>
          <a:noFill/>
        </p:spPr>
        <p:txBody>
          <a:bodyPr wrap="square">
            <a:spAutoFit/>
          </a:bodyPr>
          <a:lstStyle/>
          <a:p>
            <a:r>
              <a:rPr sz="4800" b="1">
                <a:solidFill>
                  <a:schemeClr val="bg1"/>
                </a:solidFill>
                <a:latin typeface="Alexandria"/>
                <a:ea typeface="Alexandria"/>
                <a:cs typeface="Alexandria"/>
              </a:rPr>
              <a:t>Thank You</a:t>
            </a:r>
          </a:p>
        </p:txBody>
      </p:sp>
      <p:pic>
        <p:nvPicPr>
          <p:cNvPr id="21" name="Graphic 12"/>
          <p:cNvPicPr>
            <a:picLocks noChangeAspect="1"/>
          </p:cNvPicPr>
          <p:nvPr/>
        </p:nvPicPr>
        <p:blipFill>
          <a:blip>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D6C470E0-FC5D-4440-BB28-A7CAEDC8EF68}"/>
              </a:ext>
            </a:extLst>
          </p:cNvPr>
          <p:cNvSpPr>
            <a:spLocks noGrp="1"/>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solidFill>
                <a:srgbClr val="669BBC"/>
              </a:solidFill>
            </a:endParaRPr>
          </a:p>
        </p:txBody>
      </p:sp>
      <p:pic>
        <p:nvPicPr>
          <p:cNvPr id="23" name="Graphic 21"/>
          <p:cNvPicPr>
            <a:picLocks noChangeAspect="1"/>
          </p:cNvPicPr>
          <p:nvPr/>
        </p:nvPicPr>
        <p:blipFill rotWithShape="1">
          <a:blip r:embed="rId5">
            <a:clrChange>
              <a:clrFrom>
                <a:srgbClr val="FFFFFF"/>
              </a:clrFrom>
              <a:clrTo>
                <a:srgbClr val="FFFFFF">
                  <a:alpha val="0"/>
                </a:srgbClr>
              </a:clrTo>
            </a:clrChange>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0362511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rotWithShape="1">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6350">
          <a:solidFill>
            <a:schemeClr val="phClr"/>
          </a:solidFill>
          <a:prstDash val="solid"/>
        </a:ln>
        <a:ln w="12700">
          <a:solidFill>
            <a:schemeClr val="phClr"/>
          </a:solidFill>
          <a:prstDash val="solid"/>
        </a:ln>
        <a:ln w="19050">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rotWithShape="1">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6350">
          <a:solidFill>
            <a:schemeClr val="phClr"/>
          </a:solidFill>
          <a:prstDash val="solid"/>
        </a:ln>
        <a:ln w="12700">
          <a:solidFill>
            <a:schemeClr val="phClr"/>
          </a:solidFill>
          <a:prstDash val="solid"/>
        </a:ln>
        <a:ln w="19050">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338781D-0F15-4491-9FBC-61C31619F1AF}">
  <ds:schemaRefs>
    <ds:schemaRef ds:uri="http://schemas.microsoft.com/sharepoint/v3/contenttype/forms"/>
  </ds:schemaRefs>
</ds:datastoreItem>
</file>

<file path=customXml/itemProps2.xml><?xml version="1.0" encoding="utf-8"?>
<ds:datastoreItem xmlns:ds="http://schemas.openxmlformats.org/officeDocument/2006/customXml" ds:itemID="{A3A272B2-08FF-4D03-8663-9BE5A2AC66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9702170-676D-4791-96B9-37CCE5025666}">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193</TotalTime>
  <Words>1986</Words>
  <Application>Microsoft Office PowerPoint</Application>
  <DocSecurity>0</DocSecurity>
  <PresentationFormat>Widescreen</PresentationFormat>
  <Paragraphs>313</Paragraphs>
  <Slides>42</Slides>
  <Notes>42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Sarah Chahine</cp:lastModifiedBy>
  <cp:revision>6</cp:revision>
  <dcterms:created xsi:type="dcterms:W3CDTF">2026-09-06T04:54:11Z</dcterms:created>
  <dcterms:modified xsi:type="dcterms:W3CDTF">2026-09-21T05:13:13Z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