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0" r:id="rId4"/>
  </p:sldMasterIdLst>
  <p:notesMasterIdLst>
    <p:notesMasterId r:id="rId52"/>
  </p:notesMasterIdLst>
  <p:sldIdLst>
    <p:sldId id="480" r:id="rId5"/>
    <p:sldId id="303" r:id="rId6"/>
    <p:sldId id="1031" r:id="rId7"/>
    <p:sldId id="481" r:id="rId8"/>
    <p:sldId id="1069" r:id="rId9"/>
    <p:sldId id="1107" r:id="rId10"/>
    <p:sldId id="1120" r:id="rId11"/>
    <p:sldId id="1129" r:id="rId12"/>
    <p:sldId id="1130" r:id="rId13"/>
    <p:sldId id="1131" r:id="rId14"/>
    <p:sldId id="1132" r:id="rId15"/>
    <p:sldId id="1133" r:id="rId16"/>
    <p:sldId id="1138" r:id="rId17"/>
    <p:sldId id="1134" r:id="rId18"/>
    <p:sldId id="1135" r:id="rId19"/>
    <p:sldId id="1125" r:id="rId20"/>
    <p:sldId id="1113" r:id="rId21"/>
    <p:sldId id="1032" r:id="rId22"/>
    <p:sldId id="1122" r:id="rId23"/>
    <p:sldId id="1123" r:id="rId24"/>
    <p:sldId id="1033" r:id="rId25"/>
    <p:sldId id="1121" r:id="rId26"/>
    <p:sldId id="1136" r:id="rId27"/>
    <p:sldId id="1137" r:id="rId28"/>
    <p:sldId id="1139" r:id="rId29"/>
    <p:sldId id="1140" r:id="rId30"/>
    <p:sldId id="1141" r:id="rId31"/>
    <p:sldId id="1142" r:id="rId32"/>
    <p:sldId id="1143" r:id="rId33"/>
    <p:sldId id="1128" r:id="rId34"/>
    <p:sldId id="1124" r:id="rId35"/>
    <p:sldId id="1115" r:id="rId36"/>
    <p:sldId id="1155" r:id="rId37"/>
    <p:sldId id="1153" r:id="rId38"/>
    <p:sldId id="1154" r:id="rId39"/>
    <p:sldId id="1145" r:id="rId40"/>
    <p:sldId id="1146" r:id="rId41"/>
    <p:sldId id="1147" r:id="rId42"/>
    <p:sldId id="1148" r:id="rId43"/>
    <p:sldId id="1070" r:id="rId44"/>
    <p:sldId id="1079" r:id="rId45"/>
    <p:sldId id="1149" r:id="rId46"/>
    <p:sldId id="1150" r:id="rId47"/>
    <p:sldId id="1151" r:id="rId48"/>
    <p:sldId id="1152" r:id="rId49"/>
    <p:sldId id="1106" r:id="rId50"/>
    <p:sldId id="349" r:id="rId51"/>
  </p:sldIdLst>
  <p:sldSz cx="14630400" cy="8229600"/>
  <p:notesSz cx="8229600" cy="14630400"/>
  <p:embeddedFontLst>
    <p:embeddedFont>
      <p:font typeface="Alexandria" pitchFamily="2" charset="-78"/>
      <p:regular r:id="rId53"/>
      <p:bold r:id="rId54"/>
    </p:embeddedFont>
    <p:embeddedFont>
      <p:font typeface="Alexandria Bold" pitchFamily="2" charset="-78"/>
      <p:bold r:id="rId55"/>
    </p:embeddedFont>
    <p:embeddedFont>
      <p:font typeface="Alexandria Light" pitchFamily="2" charset="-78"/>
      <p:regular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F88"/>
    <a:srgbClr val="007B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971" autoAdjust="0"/>
    <p:restoredTop sz="94610"/>
  </p:normalViewPr>
  <p:slideViewPr>
    <p:cSldViewPr snapToGrid="0" snapToObjects="1">
      <p:cViewPr varScale="1">
        <p:scale>
          <a:sx n="59" d="100"/>
          <a:sy n="59" d="100"/>
        </p:scale>
        <p:origin x="368"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3.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4.fntdata"/><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4876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8282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1413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5074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5531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795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4909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9193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7315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Picture Placeholder 2"/>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9610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9796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9086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4630400" cy="82296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42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11689078" cy="715518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367210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4143180" y="-4"/>
            <a:ext cx="10487221" cy="82296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440"/>
            </a:lvl1pPr>
          </a:lstStyle>
          <a:p>
            <a:endParaRPr lang="id-ID"/>
          </a:p>
        </p:txBody>
      </p:sp>
    </p:spTree>
    <p:extLst>
      <p:ext uri="{BB962C8B-B14F-4D97-AF65-F5344CB8AC3E}">
        <p14:creationId xmlns:p14="http://schemas.microsoft.com/office/powerpoint/2010/main" val="3983601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353312" y="1348740"/>
            <a:ext cx="11923776" cy="553212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230663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7AD86B2E-B702-4422-B277-3A08C7449694}" type="datetimeFigureOut">
              <a:rPr lang="en-US" smtClean="0"/>
              <a:t>2/22/2026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2299848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23.png"/><Relationship Id="rId11" Type="http://schemas.openxmlformats.org/officeDocument/2006/relationships/image" Target="../media/image28.svg"/><Relationship Id="rId5" Type="http://schemas.openxmlformats.org/officeDocument/2006/relationships/image" Target="../media/image22.sv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image" Target="../media/image31.sv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12" Type="http://schemas.openxmlformats.org/officeDocument/2006/relationships/image" Target="../media/image53.sv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47.svg"/><Relationship Id="rId11" Type="http://schemas.openxmlformats.org/officeDocument/2006/relationships/image" Target="../media/image52.pn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slides/_rels/slide1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svg"/><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7.svg"/><Relationship Id="rId11" Type="http://schemas.openxmlformats.org/officeDocument/2006/relationships/image" Target="../media/image62.sv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svg"/></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2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9.png"/><Relationship Id="rId4" Type="http://schemas.openxmlformats.org/officeDocument/2006/relationships/image" Target="../media/image68.png"/></Relationships>
</file>

<file path=ppt/slides/_rels/slide2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77.svg"/><Relationship Id="rId13" Type="http://schemas.openxmlformats.org/officeDocument/2006/relationships/image" Target="../media/image82.png"/><Relationship Id="rId3" Type="http://schemas.openxmlformats.org/officeDocument/2006/relationships/image" Target="../media/image72.png"/><Relationship Id="rId7" Type="http://schemas.openxmlformats.org/officeDocument/2006/relationships/image" Target="../media/image76.png"/><Relationship Id="rId12" Type="http://schemas.openxmlformats.org/officeDocument/2006/relationships/image" Target="../media/image81.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75.png"/><Relationship Id="rId11" Type="http://schemas.openxmlformats.org/officeDocument/2006/relationships/image" Target="../media/image80.svg"/><Relationship Id="rId5" Type="http://schemas.openxmlformats.org/officeDocument/2006/relationships/image" Target="../media/image74.svg"/><Relationship Id="rId10" Type="http://schemas.openxmlformats.org/officeDocument/2006/relationships/image" Target="../media/image79.png"/><Relationship Id="rId4" Type="http://schemas.openxmlformats.org/officeDocument/2006/relationships/image" Target="../media/image73.png"/><Relationship Id="rId9" Type="http://schemas.openxmlformats.org/officeDocument/2006/relationships/image" Target="../media/image78.png"/><Relationship Id="rId14" Type="http://schemas.openxmlformats.org/officeDocument/2006/relationships/image" Target="../media/image83.svg"/></Relationships>
</file>

<file path=ppt/slides/_rels/slide2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28.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0.png"/></Relationships>
</file>

<file path=ppt/slides/_rels/slide2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2.png"/></Relationships>
</file>

<file path=ppt/slides/_rels/slide3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99.svg"/><Relationship Id="rId3" Type="http://schemas.openxmlformats.org/officeDocument/2006/relationships/image" Target="../media/image94.png"/><Relationship Id="rId7" Type="http://schemas.openxmlformats.org/officeDocument/2006/relationships/image" Target="../media/image98.png"/><Relationship Id="rId12" Type="http://schemas.openxmlformats.org/officeDocument/2006/relationships/image" Target="../media/image103.sv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97.svg"/><Relationship Id="rId11" Type="http://schemas.openxmlformats.org/officeDocument/2006/relationships/image" Target="../media/image102.png"/><Relationship Id="rId5" Type="http://schemas.openxmlformats.org/officeDocument/2006/relationships/image" Target="../media/image96.png"/><Relationship Id="rId10" Type="http://schemas.openxmlformats.org/officeDocument/2006/relationships/image" Target="../media/image101.svg"/><Relationship Id="rId4" Type="http://schemas.openxmlformats.org/officeDocument/2006/relationships/image" Target="../media/image95.svg"/><Relationship Id="rId9" Type="http://schemas.openxmlformats.org/officeDocument/2006/relationships/image" Target="../media/image100.png"/></Relationships>
</file>

<file path=ppt/slides/_rels/slide32.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05.png"/></Relationships>
</file>

<file path=ppt/slides/_rels/slide33.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08.png"/></Relationships>
</file>

<file path=ppt/slides/_rels/slide35.xml.rels><?xml version="1.0" encoding="UTF-8" standalone="yes"?>
<Relationships xmlns="http://schemas.openxmlformats.org/package/2006/relationships"><Relationship Id="rId8" Type="http://schemas.openxmlformats.org/officeDocument/2006/relationships/image" Target="../media/image114.svg"/><Relationship Id="rId13" Type="http://schemas.openxmlformats.org/officeDocument/2006/relationships/image" Target="../media/image119.png"/><Relationship Id="rId18" Type="http://schemas.openxmlformats.org/officeDocument/2006/relationships/image" Target="../media/image124.png"/><Relationship Id="rId3" Type="http://schemas.openxmlformats.org/officeDocument/2006/relationships/image" Target="../media/image109.png"/><Relationship Id="rId7" Type="http://schemas.openxmlformats.org/officeDocument/2006/relationships/image" Target="../media/image113.png"/><Relationship Id="rId12" Type="http://schemas.openxmlformats.org/officeDocument/2006/relationships/image" Target="../media/image118.png"/><Relationship Id="rId17" Type="http://schemas.openxmlformats.org/officeDocument/2006/relationships/image" Target="../media/image123.svg"/><Relationship Id="rId2" Type="http://schemas.openxmlformats.org/officeDocument/2006/relationships/image" Target="../media/image7.png"/><Relationship Id="rId16" Type="http://schemas.openxmlformats.org/officeDocument/2006/relationships/image" Target="../media/image122.png"/><Relationship Id="rId1" Type="http://schemas.openxmlformats.org/officeDocument/2006/relationships/slideLayout" Target="../slideLayouts/slideLayout1.xml"/><Relationship Id="rId6" Type="http://schemas.openxmlformats.org/officeDocument/2006/relationships/image" Target="../media/image112.png"/><Relationship Id="rId11" Type="http://schemas.openxmlformats.org/officeDocument/2006/relationships/image" Target="../media/image117.svg"/><Relationship Id="rId5" Type="http://schemas.openxmlformats.org/officeDocument/2006/relationships/image" Target="../media/image111.png"/><Relationship Id="rId15" Type="http://schemas.openxmlformats.org/officeDocument/2006/relationships/image" Target="../media/image121.png"/><Relationship Id="rId10" Type="http://schemas.openxmlformats.org/officeDocument/2006/relationships/image" Target="../media/image116.png"/><Relationship Id="rId4" Type="http://schemas.openxmlformats.org/officeDocument/2006/relationships/image" Target="../media/image110.svg"/><Relationship Id="rId9" Type="http://schemas.openxmlformats.org/officeDocument/2006/relationships/image" Target="../media/image115.png"/><Relationship Id="rId14" Type="http://schemas.openxmlformats.org/officeDocument/2006/relationships/image" Target="../media/image120.svg"/></Relationships>
</file>

<file path=ppt/slides/_rels/slide36.xml.rels><?xml version="1.0" encoding="UTF-8" standalone="yes"?>
<Relationships xmlns="http://schemas.openxmlformats.org/package/2006/relationships"><Relationship Id="rId8" Type="http://schemas.openxmlformats.org/officeDocument/2006/relationships/image" Target="../media/image128.svg"/><Relationship Id="rId13" Type="http://schemas.openxmlformats.org/officeDocument/2006/relationships/image" Target="../media/image131.png"/><Relationship Id="rId3" Type="http://schemas.openxmlformats.org/officeDocument/2006/relationships/image" Target="../media/image72.png"/><Relationship Id="rId7" Type="http://schemas.openxmlformats.org/officeDocument/2006/relationships/image" Target="../media/image127.png"/><Relationship Id="rId12" Type="http://schemas.openxmlformats.org/officeDocument/2006/relationships/image" Target="../media/image81.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75.png"/><Relationship Id="rId11" Type="http://schemas.openxmlformats.org/officeDocument/2006/relationships/image" Target="../media/image130.svg"/><Relationship Id="rId5" Type="http://schemas.openxmlformats.org/officeDocument/2006/relationships/image" Target="../media/image126.svg"/><Relationship Id="rId10" Type="http://schemas.openxmlformats.org/officeDocument/2006/relationships/image" Target="../media/image129.png"/><Relationship Id="rId4" Type="http://schemas.openxmlformats.org/officeDocument/2006/relationships/image" Target="../media/image125.png"/><Relationship Id="rId9" Type="http://schemas.openxmlformats.org/officeDocument/2006/relationships/image" Target="../media/image78.png"/><Relationship Id="rId14" Type="http://schemas.openxmlformats.org/officeDocument/2006/relationships/image" Target="../media/image132.svg"/></Relationships>
</file>

<file path=ppt/slides/_rels/slide37.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34.png"/></Relationships>
</file>

<file path=ppt/slides/_rels/slide38.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37.png"/></Relationships>
</file>

<file path=ppt/slides/_rels/slide41.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42.png"/><Relationship Id="rId5" Type="http://schemas.openxmlformats.org/officeDocument/2006/relationships/image" Target="../media/image141.png"/><Relationship Id="rId4" Type="http://schemas.openxmlformats.org/officeDocument/2006/relationships/image" Target="../media/image140.png"/></Relationships>
</file>

<file path=ppt/slides/_rels/slide43.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5.png"/></Relationships>
</file>

<file path=ppt/slides/_rels/slide45.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49.png"/><Relationship Id="rId4" Type="http://schemas.openxmlformats.org/officeDocument/2006/relationships/image" Target="../media/image148.png"/></Relationships>
</file>

<file path=ppt/slides/_rels/slide47.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0.jpeg"/><Relationship Id="rId1" Type="http://schemas.openxmlformats.org/officeDocument/2006/relationships/slideLayout" Target="../slideLayouts/slideLayout14.xml"/><Relationship Id="rId5" Type="http://schemas.openxmlformats.org/officeDocument/2006/relationships/image" Target="../media/image153.png"/><Relationship Id="rId4" Type="http://schemas.openxmlformats.org/officeDocument/2006/relationships/image" Target="../media/image1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28723" y="523113"/>
            <a:ext cx="7648863" cy="76462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6" name="TextBox 45"/>
          <p:cNvSpPr txBox="1"/>
          <p:nvPr/>
        </p:nvSpPr>
        <p:spPr>
          <a:xfrm>
            <a:off x="911479" y="7312174"/>
            <a:ext cx="1205908" cy="400110"/>
          </a:xfrm>
          <a:prstGeom prst="rect">
            <a:avLst/>
          </a:prstGeom>
          <a:noFill/>
        </p:spPr>
        <p:txBody>
          <a:bodyPr wrap="none" rtlCol="0">
            <a:spAutoFit/>
          </a:bodyPr>
          <a:lstStyle/>
          <a:p>
            <a:pPr marL="0" marR="0" lvl="0" indent="0" algn="l" defTabSz="109728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PRL 622</a:t>
            </a:r>
          </a:p>
        </p:txBody>
      </p:sp>
      <p:sp>
        <p:nvSpPr>
          <p:cNvPr id="14" name="Oval 13"/>
          <p:cNvSpPr/>
          <p:nvPr/>
        </p:nvSpPr>
        <p:spPr>
          <a:xfrm>
            <a:off x="7315201" y="604765"/>
            <a:ext cx="7262386" cy="748297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p:spPr>
      </p:pic>
      <p:sp>
        <p:nvSpPr>
          <p:cNvPr id="2" name="Text 0">
            <a:extLst>
              <a:ext uri="{FF2B5EF4-FFF2-40B4-BE49-F238E27FC236}">
                <a16:creationId xmlns:a16="http://schemas.microsoft.com/office/drawing/2014/main" id="{81FFD5D8-CC6B-373D-76A4-BEEE7ED8FB45}"/>
              </a:ext>
            </a:extLst>
          </p:cNvPr>
          <p:cNvSpPr/>
          <p:nvPr/>
        </p:nvSpPr>
        <p:spPr>
          <a:xfrm>
            <a:off x="922127" y="2919055"/>
            <a:ext cx="6738985" cy="744094"/>
          </a:xfrm>
          <a:prstGeom prst="rect">
            <a:avLst/>
          </a:prstGeom>
          <a:noFill/>
          <a:ln/>
        </p:spPr>
        <p:txBody>
          <a:bodyPr wrap="none" lIns="0" tIns="0" rIns="0" bIns="0" rtlCol="0" anchor="t"/>
          <a:lstStyle/>
          <a:p>
            <a:pPr marL="0" marR="0" lvl="0" indent="0" algn="ctr" defTabSz="1097280" rtl="1" eaLnBrk="1" fontAlgn="auto" latinLnBrk="0" hangingPunct="1">
              <a:lnSpc>
                <a:spcPts val="582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مقرر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حملات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العلاقات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العامة</a:t>
            </a:r>
            <a:endParaRPr kumimoji="0" lang="en-US" sz="3200" b="0" i="0" u="none" strike="noStrike" kern="1200" cap="none" spc="0" normalizeH="0" baseline="0" noProof="0" dirty="0">
              <a:ln>
                <a:noFill/>
              </a:ln>
              <a:solidFill>
                <a:srgbClr val="00B0F0"/>
              </a:solidFill>
              <a:effectLst/>
              <a:uLnTx/>
              <a:uFillTx/>
              <a:latin typeface="Calibri"/>
              <a:ea typeface="+mn-ea"/>
              <a:cs typeface="+mn-cs"/>
            </a:endParaRPr>
          </a:p>
        </p:txBody>
      </p:sp>
      <p:sp>
        <p:nvSpPr>
          <p:cNvPr id="3" name="Shape 1">
            <a:extLst>
              <a:ext uri="{FF2B5EF4-FFF2-40B4-BE49-F238E27FC236}">
                <a16:creationId xmlns:a16="http://schemas.microsoft.com/office/drawing/2014/main" id="{F277A7CB-CF16-04C6-ADF0-D4086CF75BBD}"/>
              </a:ext>
            </a:extLst>
          </p:cNvPr>
          <p:cNvSpPr/>
          <p:nvPr/>
        </p:nvSpPr>
        <p:spPr>
          <a:xfrm>
            <a:off x="4005870" y="5452257"/>
            <a:ext cx="1646348" cy="447770"/>
          </a:xfrm>
          <a:prstGeom prst="roundRect">
            <a:avLst>
              <a:gd name="adj" fmla="val 17872"/>
            </a:avLst>
          </a:prstGeom>
          <a:solidFill>
            <a:srgbClr val="CCF1F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 2">
            <a:extLst>
              <a:ext uri="{FF2B5EF4-FFF2-40B4-BE49-F238E27FC236}">
                <a16:creationId xmlns:a16="http://schemas.microsoft.com/office/drawing/2014/main" id="{5AEF441F-97C0-35A9-DDE2-CB9E091FB21E}"/>
              </a:ext>
            </a:extLst>
          </p:cNvPr>
          <p:cNvSpPr/>
          <p:nvPr/>
        </p:nvSpPr>
        <p:spPr>
          <a:xfrm>
            <a:off x="4148745" y="5491148"/>
            <a:ext cx="1360598" cy="304895"/>
          </a:xfrm>
          <a:prstGeom prst="rect">
            <a:avLst/>
          </a:prstGeom>
          <a:noFill/>
          <a:ln/>
        </p:spPr>
        <p:txBody>
          <a:bodyPr wrap="none" lIns="0" tIns="0" rIns="0" bIns="0" rtlCol="0" anchor="t"/>
          <a:lstStyle/>
          <a:p>
            <a:pPr marL="0" marR="0" lvl="0" indent="0" algn="r" defTabSz="1097280" rtl="1" eaLnBrk="1" fontAlgn="auto" latinLnBrk="0" hangingPunct="1">
              <a:lnSpc>
                <a:spcPts val="2400"/>
              </a:lnSpc>
              <a:spcBef>
                <a:spcPts val="0"/>
              </a:spcBef>
              <a:spcAft>
                <a:spcPts val="0"/>
              </a:spcAft>
              <a:buClrTx/>
              <a:buSzTx/>
              <a:buFontTx/>
              <a:buNone/>
              <a:tabLst/>
              <a:defRPr/>
            </a:pPr>
            <a:r>
              <a:rPr kumimoji="0" lang="en-US" sz="1500" b="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المحاضرة</a:t>
            </a: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a:t>
            </a:r>
            <a:r>
              <a:rPr lang="ar-EG" sz="1500" dirty="0">
                <a:solidFill>
                  <a:srgbClr val="000000"/>
                </a:solidFill>
                <a:latin typeface="Alexandria" pitchFamily="34" charset="0"/>
                <a:ea typeface="Alexandria" pitchFamily="34" charset="-122"/>
                <a:cs typeface="Alexandria" pitchFamily="34" charset="-120"/>
              </a:rPr>
              <a:t>رابعة</a:t>
            </a: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 3">
            <a:extLst>
              <a:ext uri="{FF2B5EF4-FFF2-40B4-BE49-F238E27FC236}">
                <a16:creationId xmlns:a16="http://schemas.microsoft.com/office/drawing/2014/main" id="{56D2739A-12EC-D7EF-9B8C-F899A0D08C76}"/>
              </a:ext>
            </a:extLst>
          </p:cNvPr>
          <p:cNvSpPr/>
          <p:nvPr/>
        </p:nvSpPr>
        <p:spPr>
          <a:xfrm>
            <a:off x="1378859" y="5415920"/>
            <a:ext cx="6747058" cy="762095"/>
          </a:xfrm>
          <a:prstGeom prst="rect">
            <a:avLst/>
          </a:prstGeom>
          <a:noFill/>
          <a:ln/>
        </p:spPr>
        <p:txBody>
          <a:bodyPr wrap="square" lIns="0" tIns="0" rIns="0" bIns="0" rtlCol="0" anchor="t"/>
          <a:lstStyle/>
          <a:p>
            <a:pPr marL="0" marR="0" lvl="0" indent="0" algn="r" defTabSz="1097280" rtl="1" eaLnBrk="1" fontAlgn="auto" latinLnBrk="0" hangingPunct="1">
              <a:lnSpc>
                <a:spcPts val="3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05FB9351-29E8-0891-8DC1-26373F7E226A}"/>
              </a:ext>
            </a:extLst>
          </p:cNvPr>
          <p:cNvSpPr txBox="1"/>
          <p:nvPr/>
        </p:nvSpPr>
        <p:spPr>
          <a:xfrm>
            <a:off x="645188" y="6288022"/>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Prepared by Dr. Mona </a:t>
            </a:r>
            <a:r>
              <a:rPr kumimoji="0" lang="en-US" sz="2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Elhoseny</a:t>
            </a:r>
            <a:endPar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CCE47913-B3C3-F9A1-A473-8AC3D46D79C0}"/>
              </a:ext>
            </a:extLst>
          </p:cNvPr>
          <p:cNvSpPr txBox="1"/>
          <p:nvPr/>
        </p:nvSpPr>
        <p:spPr>
          <a:xfrm>
            <a:off x="491145" y="4091544"/>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Public Relations Campaigns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990" y="-69670"/>
            <a:ext cx="15196502" cy="8464733"/>
          </a:xfrm>
          <a:prstGeom prst="rect">
            <a:avLst/>
          </a:prstGeom>
        </p:spPr>
      </p:pic>
      <p:sp>
        <p:nvSpPr>
          <p:cNvPr id="2" name="Rectangle: Single Corner Rounded 1"/>
          <p:cNvSpPr/>
          <p:nvPr/>
        </p:nvSpPr>
        <p:spPr>
          <a:xfrm flipV="1">
            <a:off x="-1" y="0"/>
            <a:ext cx="14630399" cy="69797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216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52251"/>
            <a:ext cx="10391597" cy="6360958"/>
          </a:xfrm>
        </p:spPr>
      </p:pic>
      <p:sp>
        <p:nvSpPr>
          <p:cNvPr id="10" name="Rectangle: Rounded Corners 9"/>
          <p:cNvSpPr/>
          <p:nvPr/>
        </p:nvSpPr>
        <p:spPr>
          <a:xfrm>
            <a:off x="7760367" y="4201940"/>
            <a:ext cx="3514577" cy="63500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lang="en-US" sz="2000" b="1" dirty="0">
                <a:solidFill>
                  <a:prstClr val="black"/>
                </a:solidFill>
                <a:latin typeface="Alexandria" charset="0"/>
                <a:cs typeface="Alexandria" charset="0"/>
              </a:rPr>
              <a:t>04</a:t>
            </a:r>
            <a:endPar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551022" y="7425047"/>
            <a:ext cx="5863756" cy="6093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rPr>
              <a:t>Dr. Mona </a:t>
            </a:r>
            <a:r>
              <a:rPr kumimoji="0" lang="en-US" sz="3360" b="1" i="0" u="none" strike="noStrike" kern="1200" cap="none" spc="0" normalizeH="0" baseline="0" noProof="0" dirty="0" err="1">
                <a:ln>
                  <a:noFill/>
                </a:ln>
                <a:solidFill>
                  <a:srgbClr val="00B0F0"/>
                </a:solidFill>
                <a:effectLst/>
                <a:uLnTx/>
                <a:uFillTx/>
                <a:latin typeface="Alexandria" charset="0"/>
                <a:ea typeface="+mn-ea"/>
                <a:cs typeface="Alexandria" charset="0"/>
              </a:rPr>
              <a:t>Elhoseny</a:t>
            </a:r>
            <a:endPar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3" name="TextBox 12"/>
          <p:cNvSpPr txBox="1"/>
          <p:nvPr/>
        </p:nvSpPr>
        <p:spPr>
          <a:xfrm>
            <a:off x="551022" y="6997160"/>
            <a:ext cx="5863756" cy="5355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8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p:spPr>
      </p:pic>
      <p:sp>
        <p:nvSpPr>
          <p:cNvPr id="7" name="TextBox 6">
            <a:extLst>
              <a:ext uri="{FF2B5EF4-FFF2-40B4-BE49-F238E27FC236}">
                <a16:creationId xmlns:a16="http://schemas.microsoft.com/office/drawing/2014/main" id="{7048258E-DDF9-5CD0-1D8D-F4D5B0754699}"/>
              </a:ext>
            </a:extLst>
          </p:cNvPr>
          <p:cNvSpPr txBox="1"/>
          <p:nvPr/>
        </p:nvSpPr>
        <p:spPr>
          <a:xfrm>
            <a:off x="8806961" y="3066000"/>
            <a:ext cx="4935967" cy="626967"/>
          </a:xfrm>
          <a:prstGeom prst="rect">
            <a:avLst/>
          </a:prstGeom>
          <a:noFill/>
        </p:spPr>
        <p:txBody>
          <a:bodyPr wrap="none" rtlCol="0">
            <a:spAutoFit/>
          </a:bodyPr>
          <a:lstStyle/>
          <a:p>
            <a:pPr marL="0" marR="0" lvl="0" indent="0" algn="ctr" defTabSz="914400" rtl="1" eaLnBrk="1" fontAlgn="auto" latinLnBrk="0" hangingPunct="1">
              <a:lnSpc>
                <a:spcPts val="4850"/>
              </a:lnSpc>
              <a:spcBef>
                <a:spcPts val="0"/>
              </a:spcBef>
              <a:spcAft>
                <a:spcPts val="0"/>
              </a:spcAft>
              <a:buClrTx/>
              <a:buSzTx/>
              <a:buFontTx/>
              <a:buNone/>
              <a:tabLst/>
              <a:defRPr/>
            </a:pPr>
            <a:r>
              <a:rPr lang="ar-EG" sz="2000" b="1" dirty="0">
                <a:solidFill>
                  <a:srgbClr val="00B0F0"/>
                </a:solidFill>
                <a:latin typeface="Alexandria Bold" pitchFamily="34" charset="0"/>
                <a:ea typeface="Alexandria Bold" pitchFamily="34" charset="-122"/>
                <a:cs typeface="Alexandria Bold" pitchFamily="34" charset="-120"/>
              </a:rPr>
              <a:t>الإعلام الرقمى و حملات </a:t>
            </a:r>
            <a:r>
              <a:rPr kumimoji="0" lang="en-US"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a:t>
            </a:r>
            <a:r>
              <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علاقات العامة</a:t>
            </a:r>
            <a:r>
              <a:rPr kumimoji="0" lang="en-US"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endPar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endParaRPr>
          </a:p>
        </p:txBody>
      </p:sp>
      <p:sp>
        <p:nvSpPr>
          <p:cNvPr id="11" name="Text 2">
            <a:extLst>
              <a:ext uri="{FF2B5EF4-FFF2-40B4-BE49-F238E27FC236}">
                <a16:creationId xmlns:a16="http://schemas.microsoft.com/office/drawing/2014/main" id="{98EB394A-6232-9BB4-9731-058EAF55698D}"/>
              </a:ext>
            </a:extLst>
          </p:cNvPr>
          <p:cNvSpPr/>
          <p:nvPr/>
        </p:nvSpPr>
        <p:spPr>
          <a:xfrm>
            <a:off x="3482900" y="5302073"/>
            <a:ext cx="11098981" cy="987429"/>
          </a:xfrm>
          <a:prstGeom prst="rect">
            <a:avLst/>
          </a:prstGeom>
          <a:noFill/>
          <a:ln/>
        </p:spPr>
        <p:txBody>
          <a:bodyPr wrap="none" lIns="0" tIns="0" rIns="0" bIns="0" rtlCol="0" anchor="t"/>
          <a:lstStyle/>
          <a:p>
            <a:pPr marL="0" marR="0" lvl="0" indent="0" algn="ctr" defTabSz="914400" rtl="1" eaLnBrk="1" fontAlgn="auto" latinLnBrk="0" hangingPunct="1">
              <a:spcBef>
                <a:spcPts val="0"/>
              </a:spcBef>
              <a:spcAft>
                <a:spcPts val="0"/>
              </a:spcAft>
              <a:buClrTx/>
              <a:buSzTx/>
              <a:buFontTx/>
              <a:buNone/>
              <a:tabLst/>
              <a:defRPr/>
            </a:pP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تتناول</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هذه</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المحاضرة</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التحول</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الذي</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أحدثه</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الإعلام</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الرقمي</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في</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تخطيط</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وتنفيذ</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endParaRPr kumimoji="0" lang="ar-EG"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ctr" defTabSz="914400" rtl="1" eaLnBrk="1" fontAlgn="auto" latinLnBrk="0" hangingPunct="1">
              <a:spcBef>
                <a:spcPts val="0"/>
              </a:spcBef>
              <a:spcAft>
                <a:spcPts val="0"/>
              </a:spcAft>
              <a:buClrTx/>
              <a:buSzTx/>
              <a:buFontTx/>
              <a:buNone/>
              <a:tabLst/>
              <a:defRPr/>
            </a:pP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حملات</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العلاقات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العامة</a:t>
            </a:r>
            <a:r>
              <a:rPr lang="en-US" sz="1600" dirty="0">
                <a:solidFill>
                  <a:srgbClr val="000000"/>
                </a:solidFill>
                <a:latin typeface="Alexandria" pitchFamily="34" charset="0"/>
                <a:ea typeface="Alexandria" pitchFamily="34" charset="-122"/>
                <a:cs typeface="Alexandria" pitchFamily="34" charset="-120"/>
              </a:rPr>
              <a:t>..</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وكيف</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أصبحت</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الأدوات</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الرقمية</a:t>
            </a:r>
            <a:r>
              <a:rPr lang="en-US" sz="1600" dirty="0">
                <a:solidFill>
                  <a:srgbClr val="000000"/>
                </a:solidFill>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عنصرًا</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أساسيًا</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في</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بناء</a:t>
            </a:r>
            <a:endParaRPr kumimoji="0" lang="ar-EG"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ctr" defTabSz="914400" rtl="1" eaLnBrk="1" fontAlgn="auto" latinLnBrk="0" hangingPunct="1">
              <a:spcBef>
                <a:spcPts val="0"/>
              </a:spcBef>
              <a:spcAft>
                <a:spcPts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العلاقة</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بين</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المؤسسة</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وجمهورها</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في</a:t>
            </a:r>
            <a:r>
              <a:rPr lang="en-US" sz="1600" dirty="0">
                <a:solidFill>
                  <a:srgbClr val="000000"/>
                </a:solidFill>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عصر</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التفاعل</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الفوري</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والانتشار</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الواسع</a:t>
            </a:r>
            <a:r>
              <a:rPr kumimoji="0" lang="en-US" sz="160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endParaRPr kumimoji="0" lang="en-US" sz="16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33546A3-5DA5-81F3-6C58-D60C645B0AE9}"/>
              </a:ext>
            </a:extLst>
          </p:cNvPr>
          <p:cNvSpPr/>
          <p:nvPr/>
        </p:nvSpPr>
        <p:spPr>
          <a:xfrm>
            <a:off x="9459777" y="1484224"/>
            <a:ext cx="4838148" cy="65368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725214" y="1635409"/>
            <a:ext cx="13572711" cy="62016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4724"/>
            <a:ext cx="2766169" cy="1291612"/>
          </a:xfrm>
          <a:prstGeom prst="rect">
            <a:avLst/>
          </a:prstGeom>
        </p:spPr>
      </p:pic>
      <p:sp>
        <p:nvSpPr>
          <p:cNvPr id="4" name="Text 0">
            <a:extLst>
              <a:ext uri="{FF2B5EF4-FFF2-40B4-BE49-F238E27FC236}">
                <a16:creationId xmlns:a16="http://schemas.microsoft.com/office/drawing/2014/main" id="{3F0FFA03-34F1-7089-C442-CCE1C3C7E798}"/>
              </a:ext>
            </a:extLst>
          </p:cNvPr>
          <p:cNvSpPr/>
          <p:nvPr/>
        </p:nvSpPr>
        <p:spPr>
          <a:xfrm>
            <a:off x="10272850" y="2746212"/>
            <a:ext cx="3402119" cy="337065"/>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pic>
        <p:nvPicPr>
          <p:cNvPr id="3" name="Image 0" descr="preencoded.png">
            <a:extLst>
              <a:ext uri="{FF2B5EF4-FFF2-40B4-BE49-F238E27FC236}">
                <a16:creationId xmlns:a16="http://schemas.microsoft.com/office/drawing/2014/main" id="{F7259FCE-348B-CD92-8D69-1BBD23B408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85099" y="1215962"/>
            <a:ext cx="3773812" cy="4404963"/>
          </a:xfrm>
          <a:prstGeom prst="rect">
            <a:avLst/>
          </a:prstGeom>
        </p:spPr>
      </p:pic>
      <p:sp>
        <p:nvSpPr>
          <p:cNvPr id="2" name="Rectangle 1">
            <a:extLst>
              <a:ext uri="{FF2B5EF4-FFF2-40B4-BE49-F238E27FC236}">
                <a16:creationId xmlns:a16="http://schemas.microsoft.com/office/drawing/2014/main" id="{FADEA943-1AED-725D-F74D-5AFE19634622}"/>
              </a:ext>
            </a:extLst>
          </p:cNvPr>
          <p:cNvSpPr/>
          <p:nvPr/>
        </p:nvSpPr>
        <p:spPr>
          <a:xfrm flipV="1">
            <a:off x="3736428" y="526033"/>
            <a:ext cx="108939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1">
            <a:extLst>
              <a:ext uri="{FF2B5EF4-FFF2-40B4-BE49-F238E27FC236}">
                <a16:creationId xmlns:a16="http://schemas.microsoft.com/office/drawing/2014/main" id="{BFD25C06-9BF6-04A0-5147-F1FBB3B09735}"/>
              </a:ext>
            </a:extLst>
          </p:cNvPr>
          <p:cNvSpPr/>
          <p:nvPr/>
        </p:nvSpPr>
        <p:spPr>
          <a:xfrm>
            <a:off x="12728568" y="1967605"/>
            <a:ext cx="1116449"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endParaRPr kumimoji="0" lang="en-US" sz="1250" b="0" i="0" u="none" strike="noStrike" kern="0" cap="none" spc="0" normalizeH="0" baseline="0" noProof="0" dirty="0">
              <a:ln>
                <a:noFill/>
              </a:ln>
              <a:solidFill>
                <a:prstClr val="black"/>
              </a:solidFill>
              <a:effectLst/>
              <a:uLnTx/>
              <a:uFillTx/>
            </a:endParaRPr>
          </a:p>
        </p:txBody>
      </p:sp>
      <p:sp>
        <p:nvSpPr>
          <p:cNvPr id="10" name="Text 2">
            <a:extLst>
              <a:ext uri="{FF2B5EF4-FFF2-40B4-BE49-F238E27FC236}">
                <a16:creationId xmlns:a16="http://schemas.microsoft.com/office/drawing/2014/main" id="{4293D902-E655-7BF5-647A-66F1323A7239}"/>
              </a:ext>
            </a:extLst>
          </p:cNvPr>
          <p:cNvSpPr/>
          <p:nvPr/>
        </p:nvSpPr>
        <p:spPr>
          <a:xfrm>
            <a:off x="9002268" y="618784"/>
            <a:ext cx="496181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lang="ar-EG" sz="2000" b="1" kern="0" dirty="0">
                <a:solidFill>
                  <a:srgbClr val="00B0F0"/>
                </a:solidFill>
                <a:latin typeface="Alexandria Bold" pitchFamily="34" charset="0"/>
                <a:ea typeface="Alexandria Bold" pitchFamily="34" charset="-122"/>
                <a:cs typeface="Alexandria Bold" pitchFamily="34" charset="-120"/>
              </a:rPr>
              <a:t>محتويات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المحاضرة</a:t>
            </a:r>
            <a:endParaRPr kumimoji="0" lang="en-US" sz="2000" b="0" i="0" u="none" strike="noStrike" kern="0" cap="none" spc="0" normalizeH="0" baseline="0" noProof="0" dirty="0">
              <a:ln>
                <a:noFill/>
              </a:ln>
              <a:solidFill>
                <a:srgbClr val="00B0F0"/>
              </a:solidFill>
              <a:effectLst/>
              <a:uLnTx/>
              <a:uFillTx/>
            </a:endParaRPr>
          </a:p>
        </p:txBody>
      </p:sp>
      <p:sp>
        <p:nvSpPr>
          <p:cNvPr id="11" name="Shape 3">
            <a:extLst>
              <a:ext uri="{FF2B5EF4-FFF2-40B4-BE49-F238E27FC236}">
                <a16:creationId xmlns:a16="http://schemas.microsoft.com/office/drawing/2014/main" id="{A098C989-EA14-C083-D3AA-DD23011BF306}"/>
              </a:ext>
            </a:extLst>
          </p:cNvPr>
          <p:cNvSpPr/>
          <p:nvPr/>
        </p:nvSpPr>
        <p:spPr>
          <a:xfrm>
            <a:off x="7620975" y="1800485"/>
            <a:ext cx="642223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12" name="Text 4">
            <a:extLst>
              <a:ext uri="{FF2B5EF4-FFF2-40B4-BE49-F238E27FC236}">
                <a16:creationId xmlns:a16="http://schemas.microsoft.com/office/drawing/2014/main" id="{096FD1A0-6D30-E13A-5BF2-65A7F28EB313}"/>
              </a:ext>
            </a:extLst>
          </p:cNvPr>
          <p:cNvSpPr/>
          <p:nvPr/>
        </p:nvSpPr>
        <p:spPr>
          <a:xfrm>
            <a:off x="9711906" y="1990190"/>
            <a:ext cx="3917037"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endParaRPr kumimoji="0" lang="en-US" sz="1950" b="0" i="0" u="none" strike="noStrike" kern="0" cap="none" spc="0" normalizeH="0" baseline="0" noProof="0" dirty="0">
              <a:ln>
                <a:noFill/>
              </a:ln>
              <a:solidFill>
                <a:prstClr val="black"/>
              </a:solidFill>
              <a:effectLst/>
              <a:uLnTx/>
              <a:uFillTx/>
            </a:endParaRPr>
          </a:p>
        </p:txBody>
      </p:sp>
      <p:sp>
        <p:nvSpPr>
          <p:cNvPr id="13" name="Text 5">
            <a:extLst>
              <a:ext uri="{FF2B5EF4-FFF2-40B4-BE49-F238E27FC236}">
                <a16:creationId xmlns:a16="http://schemas.microsoft.com/office/drawing/2014/main" id="{E8293C47-4013-3305-BD37-B0F0BAFD09D1}"/>
              </a:ext>
            </a:extLst>
          </p:cNvPr>
          <p:cNvSpPr/>
          <p:nvPr/>
        </p:nvSpPr>
        <p:spPr>
          <a:xfrm>
            <a:off x="7785532" y="2084716"/>
            <a:ext cx="6010275" cy="635079"/>
          </a:xfrm>
          <a:prstGeom prst="rect">
            <a:avLst/>
          </a:prstGeom>
          <a:noFill/>
          <a:ln/>
        </p:spPr>
        <p:txBody>
          <a:bodyPr wrap="square" lIns="0" tIns="0" rIns="0" bIns="0" rtlCol="0" anchor="t"/>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1200" cap="none" spc="0" normalizeH="0" baseline="0" noProof="0" dirty="0">
                <a:ln>
                  <a:noFill/>
                </a:ln>
                <a:solidFill>
                  <a:schemeClr val="bg2">
                    <a:lumMod val="50000"/>
                  </a:schemeClr>
                </a:solidFill>
                <a:effectLst/>
                <a:uLnTx/>
                <a:uFillTx/>
                <a:latin typeface="Alexandria" pitchFamily="2" charset="-78"/>
                <a:ea typeface="+mn-ea"/>
                <a:cs typeface="Alexandria" pitchFamily="2" charset="-78"/>
              </a:rPr>
              <a:t>مفهوم الإعلام الرقمي، وسماته</a:t>
            </a:r>
            <a:endParaRPr kumimoji="0" lang="en-US" i="0" u="none" strike="noStrike" kern="1200" cap="none" spc="0" normalizeH="0" baseline="0" noProof="0" dirty="0">
              <a:ln>
                <a:noFill/>
              </a:ln>
              <a:solidFill>
                <a:schemeClr val="bg2">
                  <a:lumMod val="50000"/>
                </a:schemeClr>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i="0" u="none" strike="noStrike" kern="1200" cap="none" spc="0" normalizeH="0" baseline="0" noProof="0" dirty="0">
              <a:ln>
                <a:noFill/>
              </a:ln>
              <a:solidFill>
                <a:schemeClr val="bg2">
                  <a:lumMod val="50000"/>
                </a:schemeClr>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1200" cap="none" spc="0" normalizeH="0" baseline="0" noProof="0" dirty="0">
                <a:ln>
                  <a:noFill/>
                </a:ln>
                <a:solidFill>
                  <a:schemeClr val="bg2">
                    <a:lumMod val="50000"/>
                  </a:schemeClr>
                </a:solidFill>
                <a:effectLst/>
                <a:uLnTx/>
                <a:uFillTx/>
                <a:latin typeface="Alexandria" pitchFamily="2" charset="-78"/>
                <a:ea typeface="+mn-ea"/>
                <a:cs typeface="Alexandria" pitchFamily="2" charset="-78"/>
              </a:rPr>
              <a:t>الفرق بين الإعلام التقليدي والإعلام الرقمي</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i="0" u="none" strike="noStrike" kern="1200" cap="none" spc="0" normalizeH="0" baseline="0" noProof="0" dirty="0">
              <a:ln>
                <a:noFill/>
              </a:ln>
              <a:solidFill>
                <a:schemeClr val="bg2">
                  <a:lumMod val="50000"/>
                </a:schemeClr>
              </a:solidFill>
              <a:effectLst/>
              <a:uLnTx/>
              <a:uFillTx/>
              <a:latin typeface="Alexandria" pitchFamily="2" charset="-78"/>
              <a:ea typeface="+mn-ea"/>
              <a:cs typeface="Alexandria" pitchFamily="2" charset="-78"/>
            </a:endParaRPr>
          </a:p>
        </p:txBody>
      </p:sp>
      <p:sp>
        <p:nvSpPr>
          <p:cNvPr id="14" name="Shape 6">
            <a:extLst>
              <a:ext uri="{FF2B5EF4-FFF2-40B4-BE49-F238E27FC236}">
                <a16:creationId xmlns:a16="http://schemas.microsoft.com/office/drawing/2014/main" id="{407CB51B-B021-C6EF-9518-A9453A97E9B0}"/>
              </a:ext>
            </a:extLst>
          </p:cNvPr>
          <p:cNvSpPr/>
          <p:nvPr/>
        </p:nvSpPr>
        <p:spPr>
          <a:xfrm>
            <a:off x="7620972" y="5950328"/>
            <a:ext cx="642223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15" name="Text 7">
            <a:extLst>
              <a:ext uri="{FF2B5EF4-FFF2-40B4-BE49-F238E27FC236}">
                <a16:creationId xmlns:a16="http://schemas.microsoft.com/office/drawing/2014/main" id="{071548C6-EBFB-3003-E038-47493BAF4A9E}"/>
              </a:ext>
            </a:extLst>
          </p:cNvPr>
          <p:cNvSpPr/>
          <p:nvPr/>
        </p:nvSpPr>
        <p:spPr>
          <a:xfrm>
            <a:off x="10981775" y="6049366"/>
            <a:ext cx="2693194"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endParaRPr kumimoji="0" lang="en-US" sz="1950" b="0" i="0" u="none" strike="noStrike" kern="0" cap="none" spc="0" normalizeH="0" baseline="0" noProof="0" dirty="0">
              <a:ln>
                <a:noFill/>
              </a:ln>
              <a:solidFill>
                <a:prstClr val="black"/>
              </a:solidFill>
              <a:effectLst/>
              <a:uLnTx/>
              <a:uFillTx/>
            </a:endParaRPr>
          </a:p>
        </p:txBody>
      </p:sp>
      <p:sp>
        <p:nvSpPr>
          <p:cNvPr id="16" name="Text 8">
            <a:extLst>
              <a:ext uri="{FF2B5EF4-FFF2-40B4-BE49-F238E27FC236}">
                <a16:creationId xmlns:a16="http://schemas.microsoft.com/office/drawing/2014/main" id="{7655D509-1A32-51C7-90F7-AF6B42C3FABC}"/>
              </a:ext>
            </a:extLst>
          </p:cNvPr>
          <p:cNvSpPr/>
          <p:nvPr/>
        </p:nvSpPr>
        <p:spPr>
          <a:xfrm>
            <a:off x="7785532" y="6311733"/>
            <a:ext cx="601027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ar-EG"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أهداف حملات العلاقات العامة عبر الإعلام الجديد</a:t>
            </a:r>
          </a:p>
        </p:txBody>
      </p:sp>
      <p:sp>
        <p:nvSpPr>
          <p:cNvPr id="17" name="Shape 9">
            <a:extLst>
              <a:ext uri="{FF2B5EF4-FFF2-40B4-BE49-F238E27FC236}">
                <a16:creationId xmlns:a16="http://schemas.microsoft.com/office/drawing/2014/main" id="{9768EE20-6FD0-66EE-A4B2-99BAA1BDD70D}"/>
              </a:ext>
            </a:extLst>
          </p:cNvPr>
          <p:cNvSpPr/>
          <p:nvPr/>
        </p:nvSpPr>
        <p:spPr>
          <a:xfrm>
            <a:off x="7620973" y="3858113"/>
            <a:ext cx="642223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19" name="Text 10">
            <a:extLst>
              <a:ext uri="{FF2B5EF4-FFF2-40B4-BE49-F238E27FC236}">
                <a16:creationId xmlns:a16="http://schemas.microsoft.com/office/drawing/2014/main" id="{7E866A40-E1F0-3092-05EB-821DF7368400}"/>
              </a:ext>
            </a:extLst>
          </p:cNvPr>
          <p:cNvSpPr/>
          <p:nvPr/>
        </p:nvSpPr>
        <p:spPr>
          <a:xfrm>
            <a:off x="11087919" y="399185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endParaRPr kumimoji="0" lang="en-US" sz="1950" b="0" i="0" u="none" strike="noStrike" kern="0" cap="none" spc="0" normalizeH="0" baseline="0" noProof="0" dirty="0">
              <a:ln>
                <a:noFill/>
              </a:ln>
              <a:solidFill>
                <a:prstClr val="black"/>
              </a:solidFill>
              <a:effectLst/>
              <a:uLnTx/>
              <a:uFillTx/>
            </a:endParaRPr>
          </a:p>
        </p:txBody>
      </p:sp>
      <p:sp>
        <p:nvSpPr>
          <p:cNvPr id="20" name="Text 11">
            <a:extLst>
              <a:ext uri="{FF2B5EF4-FFF2-40B4-BE49-F238E27FC236}">
                <a16:creationId xmlns:a16="http://schemas.microsoft.com/office/drawing/2014/main" id="{09F18CFC-A2EF-4CAE-E50F-BEB128FD300D}"/>
              </a:ext>
            </a:extLst>
          </p:cNvPr>
          <p:cNvSpPr/>
          <p:nvPr/>
        </p:nvSpPr>
        <p:spPr>
          <a:xfrm>
            <a:off x="7785531" y="4229835"/>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ar-EG"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الحملات الرقمية، وأهدافها، وأنواعها سواء المدفوعة او العضوية</a:t>
            </a:r>
          </a:p>
        </p:txBody>
      </p:sp>
      <p:sp>
        <p:nvSpPr>
          <p:cNvPr id="21" name="Shape 12">
            <a:extLst>
              <a:ext uri="{FF2B5EF4-FFF2-40B4-BE49-F238E27FC236}">
                <a16:creationId xmlns:a16="http://schemas.microsoft.com/office/drawing/2014/main" id="{83D59FBE-D61F-6455-D725-EFDDBF9355C7}"/>
              </a:ext>
            </a:extLst>
          </p:cNvPr>
          <p:cNvSpPr/>
          <p:nvPr/>
        </p:nvSpPr>
        <p:spPr>
          <a:xfrm>
            <a:off x="1000555" y="5941792"/>
            <a:ext cx="642223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22" name="Text 13">
            <a:extLst>
              <a:ext uri="{FF2B5EF4-FFF2-40B4-BE49-F238E27FC236}">
                <a16:creationId xmlns:a16="http://schemas.microsoft.com/office/drawing/2014/main" id="{CC7CB6EF-26B8-470B-57FC-AEE798F6D4BB}"/>
              </a:ext>
            </a:extLst>
          </p:cNvPr>
          <p:cNvSpPr/>
          <p:nvPr/>
        </p:nvSpPr>
        <p:spPr>
          <a:xfrm>
            <a:off x="4656607" y="605528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endParaRPr kumimoji="0" lang="en-US" sz="1950" b="0" i="0" u="none" strike="noStrike" kern="0" cap="none" spc="0" normalizeH="0" baseline="0" noProof="0" dirty="0">
              <a:ln>
                <a:noFill/>
              </a:ln>
              <a:solidFill>
                <a:prstClr val="black"/>
              </a:solidFill>
              <a:effectLst/>
              <a:uLnTx/>
              <a:uFillTx/>
            </a:endParaRPr>
          </a:p>
        </p:txBody>
      </p:sp>
      <p:sp>
        <p:nvSpPr>
          <p:cNvPr id="24" name="Text 14">
            <a:extLst>
              <a:ext uri="{FF2B5EF4-FFF2-40B4-BE49-F238E27FC236}">
                <a16:creationId xmlns:a16="http://schemas.microsoft.com/office/drawing/2014/main" id="{EF522A72-9BC4-BAB6-7D91-585B4888C3C6}"/>
              </a:ext>
            </a:extLst>
          </p:cNvPr>
          <p:cNvSpPr/>
          <p:nvPr/>
        </p:nvSpPr>
        <p:spPr>
          <a:xfrm>
            <a:off x="1127237" y="6462102"/>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ar-EG"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أدوات الإعلام الرقمي في حملات العلاقات العامة</a:t>
            </a:r>
            <a:endParaRPr kumimoji="0" lang="en-US"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20902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5D387944-8E00-7331-3B2E-B1EE82BC0F64}"/>
              </a:ext>
            </a:extLst>
          </p:cNvPr>
          <p:cNvPicPr>
            <a:picLocks noChangeAspect="1"/>
          </p:cNvPicPr>
          <p:nvPr/>
        </p:nvPicPr>
        <p:blipFill>
          <a:blip r:embed="rId2"/>
          <a:stretch>
            <a:fillRect/>
          </a:stretch>
        </p:blipFill>
        <p:spPr>
          <a:xfrm>
            <a:off x="373324" y="1541222"/>
            <a:ext cx="13767659" cy="6449094"/>
          </a:xfrm>
          <a:prstGeom prst="rect">
            <a:avLst/>
          </a:prstGeom>
        </p:spPr>
      </p:pic>
      <p:sp>
        <p:nvSpPr>
          <p:cNvPr id="11" name="Rectangle 10"/>
          <p:cNvSpPr/>
          <p:nvPr/>
        </p:nvSpPr>
        <p:spPr>
          <a:xfrm>
            <a:off x="6542862" y="329022"/>
            <a:ext cx="1100578" cy="92911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2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flipV="1">
            <a:off x="3151414" y="549712"/>
            <a:ext cx="11478986" cy="513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6542862" y="671968"/>
            <a:ext cx="1100578" cy="33855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white"/>
                </a:solidFill>
                <a:effectLst/>
                <a:uLnTx/>
                <a:uFillTx/>
                <a:latin typeface="Alexandria" charset="0"/>
                <a:ea typeface="+mn-ea"/>
                <a:cs typeface="Alexandria" charset="0"/>
              </a:rPr>
              <a:t>مقدمة</a:t>
            </a:r>
            <a:endParaRPr kumimoji="0" lang="en-US" sz="16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16518" y="95432"/>
            <a:ext cx="2766169" cy="1291612"/>
          </a:xfrm>
          <a:prstGeom prst="rect">
            <a:avLst/>
          </a:prstGeom>
        </p:spPr>
      </p:pic>
      <p:sp>
        <p:nvSpPr>
          <p:cNvPr id="12" name="Text 2">
            <a:extLst>
              <a:ext uri="{FF2B5EF4-FFF2-40B4-BE49-F238E27FC236}">
                <a16:creationId xmlns:a16="http://schemas.microsoft.com/office/drawing/2014/main" id="{9C85C214-6028-997F-3127-F622C5D3058B}"/>
              </a:ext>
            </a:extLst>
          </p:cNvPr>
          <p:cNvSpPr/>
          <p:nvPr/>
        </p:nvSpPr>
        <p:spPr>
          <a:xfrm>
            <a:off x="3500810" y="2129772"/>
            <a:ext cx="4801314" cy="450652"/>
          </a:xfrm>
          <a:prstGeom prst="rect">
            <a:avLst/>
          </a:prstGeom>
          <a:noFill/>
          <a:ln/>
        </p:spPr>
        <p:txBody>
          <a:bodyPr wrap="none" lIns="0" tIns="0" rIns="0" bIns="0" rtlCol="0" anchor="t"/>
          <a:lstStyle/>
          <a:p>
            <a:pPr marL="0" marR="0" lvl="0" indent="0" algn="r" defTabSz="914400" rtl="1" eaLnBrk="1" fontAlgn="auto" latinLnBrk="0" hangingPunct="1">
              <a:lnSpc>
                <a:spcPts val="35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مدخل إلى الحملات عبر الإعلام الرقمي</a:t>
            </a:r>
          </a:p>
        </p:txBody>
      </p:sp>
      <p:sp>
        <p:nvSpPr>
          <p:cNvPr id="13" name="Text 3">
            <a:extLst>
              <a:ext uri="{FF2B5EF4-FFF2-40B4-BE49-F238E27FC236}">
                <a16:creationId xmlns:a16="http://schemas.microsoft.com/office/drawing/2014/main" id="{3D137219-5A8B-5586-A71D-E25053EF2774}"/>
              </a:ext>
            </a:extLst>
          </p:cNvPr>
          <p:cNvSpPr/>
          <p:nvPr/>
        </p:nvSpPr>
        <p:spPr>
          <a:xfrm>
            <a:off x="646223" y="3096904"/>
            <a:ext cx="7576848" cy="865108"/>
          </a:xfrm>
          <a:prstGeom prst="rect">
            <a:avLst/>
          </a:prstGeom>
          <a:noFill/>
          <a:ln/>
        </p:spPr>
        <p:txBody>
          <a:bodyPr wrap="squar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pic>
        <p:nvPicPr>
          <p:cNvPr id="4" name="Picture 3">
            <a:extLst>
              <a:ext uri="{FF2B5EF4-FFF2-40B4-BE49-F238E27FC236}">
                <a16:creationId xmlns:a16="http://schemas.microsoft.com/office/drawing/2014/main" id="{FEED2B3D-CD6D-AC55-5D0B-7B3600F0290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77261" y="841245"/>
            <a:ext cx="4546592" cy="6819887"/>
          </a:xfrm>
          <a:prstGeom prst="rect">
            <a:avLst/>
          </a:prstGeom>
        </p:spPr>
      </p:pic>
      <p:sp>
        <p:nvSpPr>
          <p:cNvPr id="7" name="Text 3">
            <a:extLst>
              <a:ext uri="{FF2B5EF4-FFF2-40B4-BE49-F238E27FC236}">
                <a16:creationId xmlns:a16="http://schemas.microsoft.com/office/drawing/2014/main" id="{ABB52318-1D8A-2A19-000F-177E1FA42C0E}"/>
              </a:ext>
            </a:extLst>
          </p:cNvPr>
          <p:cNvSpPr/>
          <p:nvPr/>
        </p:nvSpPr>
        <p:spPr>
          <a:xfrm>
            <a:off x="1220425" y="2957140"/>
            <a:ext cx="7440502" cy="158769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ظل التحول الرقمي، لم تعد حملات العلاقات العامة تعتمد على البيانات الصحفية أو الظهور الإعلامي فقط، بل أصبحت عملية تفاعلية مستمرة، يكون فيها الجمهور شريكًا في تشكيل الرسالة والصورة الذهنية للمؤسسة.</a:t>
            </a:r>
            <a:endParaRPr kumimoji="0" lang="en-US" sz="155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A034EC4E-C50F-2AC5-D082-2A0086A5C48D}"/>
              </a:ext>
            </a:extLst>
          </p:cNvPr>
          <p:cNvSpPr/>
          <p:nvPr/>
        </p:nvSpPr>
        <p:spPr>
          <a:xfrm>
            <a:off x="1006548" y="4528189"/>
            <a:ext cx="7654380"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الإعلام الرقمي يوفر سرعة، تخصيصًا، وقياسًا دقيقًا، مما يجعل الحملات أكثر فعالية وتأثيرًا. لم يعد الجمهور مجرد متلقٍ سلبي، بل أصبح مشاركًا نشطًا في صناعة المحتوى ونشره.</a:t>
            </a:r>
            <a:endParaRPr kumimoji="0" lang="en-US" sz="1550" b="0" i="0" u="none" strike="noStrike" kern="0" cap="none" spc="0" normalizeH="0" baseline="0" noProof="0" dirty="0">
              <a:ln>
                <a:noFill/>
              </a:ln>
              <a:solidFill>
                <a:prstClr val="black"/>
              </a:solidFill>
              <a:effectLst/>
              <a:uLnTx/>
              <a:uFillTx/>
            </a:endParaRPr>
          </a:p>
        </p:txBody>
      </p:sp>
      <p:sp>
        <p:nvSpPr>
          <p:cNvPr id="16" name="Shape 5">
            <a:extLst>
              <a:ext uri="{FF2B5EF4-FFF2-40B4-BE49-F238E27FC236}">
                <a16:creationId xmlns:a16="http://schemas.microsoft.com/office/drawing/2014/main" id="{E9139E35-1769-7045-BD5A-84E8C42721AD}"/>
              </a:ext>
            </a:extLst>
          </p:cNvPr>
          <p:cNvSpPr/>
          <p:nvPr/>
        </p:nvSpPr>
        <p:spPr>
          <a:xfrm>
            <a:off x="1006547" y="5661018"/>
            <a:ext cx="6832383" cy="1764542"/>
          </a:xfrm>
          <a:prstGeom prst="roundRect">
            <a:avLst>
              <a:gd name="adj" fmla="val 3429"/>
            </a:avLst>
          </a:prstGeom>
          <a:solidFill>
            <a:srgbClr val="B3EAFF"/>
          </a:solidFill>
          <a:ln/>
        </p:spPr>
        <p:txBody>
          <a:bodyPr/>
          <a:lstStyle/>
          <a:p>
            <a:endParaRPr lang="en-US"/>
          </a:p>
        </p:txBody>
      </p:sp>
      <p:pic>
        <p:nvPicPr>
          <p:cNvPr id="17" name="Image 1" descr="preencoded.png">
            <a:extLst>
              <a:ext uri="{FF2B5EF4-FFF2-40B4-BE49-F238E27FC236}">
                <a16:creationId xmlns:a16="http://schemas.microsoft.com/office/drawing/2014/main" id="{0890AEB8-8E14-6416-CC40-F12226DCD1D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8987" y="5883078"/>
            <a:ext cx="248007" cy="198358"/>
          </a:xfrm>
          <a:prstGeom prst="rect">
            <a:avLst/>
          </a:prstGeom>
        </p:spPr>
      </p:pic>
      <p:sp>
        <p:nvSpPr>
          <p:cNvPr id="18" name="Text 6">
            <a:extLst>
              <a:ext uri="{FF2B5EF4-FFF2-40B4-BE49-F238E27FC236}">
                <a16:creationId xmlns:a16="http://schemas.microsoft.com/office/drawing/2014/main" id="{B33D17F3-66FF-C926-9FAD-9AD9EAD72EA0}"/>
              </a:ext>
            </a:extLst>
          </p:cNvPr>
          <p:cNvSpPr/>
          <p:nvPr/>
        </p:nvSpPr>
        <p:spPr>
          <a:xfrm>
            <a:off x="1599602" y="6081436"/>
            <a:ext cx="5890364" cy="190523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نقطة محورية:</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التحول من الاتصال الأحادي إلى التفاعل الثنائي يمثل جوهر التغيير في العلاقات العامة الحديثة.</a:t>
            </a:r>
            <a:endParaRPr kumimoji="0" lang="en-US" sz="1550" b="0" i="0" u="none" strike="noStrike" kern="0" cap="none" spc="0" normalizeH="0" baseline="0" noProof="0" dirty="0">
              <a:ln>
                <a:noFill/>
              </a:ln>
              <a:solidFill>
                <a:prstClr val="black"/>
              </a:solidFill>
              <a:effectLst/>
              <a:uLnTx/>
              <a:uFillTx/>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929BB-E0B6-0D0C-1F87-73A097C722F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E5D0B6C-3589-08AD-695F-E60B9B25774F}"/>
              </a:ext>
            </a:extLst>
          </p:cNvPr>
          <p:cNvPicPr>
            <a:picLocks noChangeAspect="1"/>
          </p:cNvPicPr>
          <p:nvPr/>
        </p:nvPicPr>
        <p:blipFill>
          <a:blip r:embed="rId2"/>
          <a:stretch>
            <a:fillRect/>
          </a:stretch>
        </p:blipFill>
        <p:spPr>
          <a:xfrm>
            <a:off x="9438555" y="1040525"/>
            <a:ext cx="5354598" cy="6853610"/>
          </a:xfrm>
          <a:prstGeom prst="rect">
            <a:avLst/>
          </a:prstGeom>
        </p:spPr>
      </p:pic>
      <p:sp>
        <p:nvSpPr>
          <p:cNvPr id="25" name="Rectangle: Rounded Corners 24">
            <a:extLst>
              <a:ext uri="{FF2B5EF4-FFF2-40B4-BE49-F238E27FC236}">
                <a16:creationId xmlns:a16="http://schemas.microsoft.com/office/drawing/2014/main" id="{6C5BE437-2456-F1B6-3499-A5AAA5E29B35}"/>
              </a:ext>
            </a:extLst>
          </p:cNvPr>
          <p:cNvSpPr/>
          <p:nvPr/>
        </p:nvSpPr>
        <p:spPr>
          <a:xfrm>
            <a:off x="677917" y="1377150"/>
            <a:ext cx="13620008" cy="6196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1E3D81-E5FA-157F-02F6-A0FC1354F328}"/>
              </a:ext>
            </a:extLst>
          </p:cNvPr>
          <p:cNvSpPr/>
          <p:nvPr/>
        </p:nvSpPr>
        <p:spPr>
          <a:xfrm flipV="1">
            <a:off x="3151414" y="48014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501A6F-53CA-6164-7680-22BE729428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89147" y="-77800"/>
            <a:ext cx="2766169" cy="1291612"/>
          </a:xfrm>
          <a:prstGeom prst="rect">
            <a:avLst/>
          </a:prstGeom>
        </p:spPr>
      </p:pic>
      <p:pic>
        <p:nvPicPr>
          <p:cNvPr id="3" name="Image 0" descr="preencoded.png">
            <a:extLst>
              <a:ext uri="{FF2B5EF4-FFF2-40B4-BE49-F238E27FC236}">
                <a16:creationId xmlns:a16="http://schemas.microsoft.com/office/drawing/2014/main" id="{99017767-0D4F-BF70-C319-7FB870916AC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3963" y="1694631"/>
            <a:ext cx="3777447" cy="5666171"/>
          </a:xfrm>
          <a:prstGeom prst="rect">
            <a:avLst/>
          </a:prstGeom>
        </p:spPr>
      </p:pic>
      <p:sp>
        <p:nvSpPr>
          <p:cNvPr id="4" name="Text 0">
            <a:extLst>
              <a:ext uri="{FF2B5EF4-FFF2-40B4-BE49-F238E27FC236}">
                <a16:creationId xmlns:a16="http://schemas.microsoft.com/office/drawing/2014/main" id="{B8732FF4-DB46-2F69-A1B4-A39EF7CEC390}"/>
              </a:ext>
            </a:extLst>
          </p:cNvPr>
          <p:cNvSpPr/>
          <p:nvPr/>
        </p:nvSpPr>
        <p:spPr>
          <a:xfrm>
            <a:off x="8449508" y="503002"/>
            <a:ext cx="5387102"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مفهوم الإعلام الرقمي</a:t>
            </a:r>
            <a:endParaRPr kumimoji="0" lang="en-US" sz="2000" b="0" i="0" u="none" strike="noStrike" kern="0" cap="none" spc="0" normalizeH="0" baseline="0" noProof="0" dirty="0">
              <a:ln>
                <a:noFill/>
              </a:ln>
              <a:solidFill>
                <a:srgbClr val="00B0F0"/>
              </a:solidFill>
              <a:effectLst/>
              <a:uLnTx/>
              <a:uFillTx/>
            </a:endParaRPr>
          </a:p>
        </p:txBody>
      </p:sp>
      <p:sp>
        <p:nvSpPr>
          <p:cNvPr id="7" name="Shape 1">
            <a:extLst>
              <a:ext uri="{FF2B5EF4-FFF2-40B4-BE49-F238E27FC236}">
                <a16:creationId xmlns:a16="http://schemas.microsoft.com/office/drawing/2014/main" id="{EA172E39-4EDF-04AD-3671-F947E305CBB4}"/>
              </a:ext>
            </a:extLst>
          </p:cNvPr>
          <p:cNvSpPr/>
          <p:nvPr/>
        </p:nvSpPr>
        <p:spPr>
          <a:xfrm>
            <a:off x="10157579" y="1616631"/>
            <a:ext cx="3679031" cy="2269927"/>
          </a:xfrm>
          <a:prstGeom prst="roundRect">
            <a:avLst>
              <a:gd name="adj" fmla="val 3672"/>
            </a:avLst>
          </a:prstGeom>
          <a:solidFill>
            <a:srgbClr val="CCF1FF"/>
          </a:solidFill>
          <a:ln w="7620">
            <a:solidFill>
              <a:srgbClr val="B2D7E5"/>
            </a:solidFill>
            <a:prstDash val="solid"/>
          </a:ln>
        </p:spPr>
        <p:txBody>
          <a:bodyPr/>
          <a:lstStyle/>
          <a:p>
            <a:endParaRPr lang="en-US"/>
          </a:p>
        </p:txBody>
      </p:sp>
      <p:sp>
        <p:nvSpPr>
          <p:cNvPr id="8" name="Shape 2">
            <a:extLst>
              <a:ext uri="{FF2B5EF4-FFF2-40B4-BE49-F238E27FC236}">
                <a16:creationId xmlns:a16="http://schemas.microsoft.com/office/drawing/2014/main" id="{8ECD9575-2D37-E678-BDFF-5B1662FD9E7E}"/>
              </a:ext>
            </a:extLst>
          </p:cNvPr>
          <p:cNvSpPr/>
          <p:nvPr/>
        </p:nvSpPr>
        <p:spPr>
          <a:xfrm>
            <a:off x="13035320" y="1822609"/>
            <a:ext cx="595313" cy="595313"/>
          </a:xfrm>
          <a:prstGeom prst="roundRect">
            <a:avLst>
              <a:gd name="adj" fmla="val 15358451"/>
            </a:avLst>
          </a:prstGeom>
          <a:solidFill>
            <a:srgbClr val="00AEEF"/>
          </a:solidFill>
          <a:ln/>
        </p:spPr>
        <p:txBody>
          <a:bodyPr/>
          <a:lstStyle/>
          <a:p>
            <a:endParaRPr lang="en-US"/>
          </a:p>
        </p:txBody>
      </p:sp>
      <p:pic>
        <p:nvPicPr>
          <p:cNvPr id="9" name="Image 1" descr="preencoded.png">
            <a:extLst>
              <a:ext uri="{FF2B5EF4-FFF2-40B4-BE49-F238E27FC236}">
                <a16:creationId xmlns:a16="http://schemas.microsoft.com/office/drawing/2014/main" id="{9EE6BBA2-6F21-A2FD-7607-2AA0950642E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199031" y="1986201"/>
            <a:ext cx="267891" cy="267891"/>
          </a:xfrm>
          <a:prstGeom prst="rect">
            <a:avLst/>
          </a:prstGeom>
        </p:spPr>
      </p:pic>
      <p:sp>
        <p:nvSpPr>
          <p:cNvPr id="20" name="Text 3">
            <a:extLst>
              <a:ext uri="{FF2B5EF4-FFF2-40B4-BE49-F238E27FC236}">
                <a16:creationId xmlns:a16="http://schemas.microsoft.com/office/drawing/2014/main" id="{510FDD29-A030-40D0-7D5B-89EC419640B4}"/>
              </a:ext>
            </a:extLst>
          </p:cNvPr>
          <p:cNvSpPr/>
          <p:nvPr/>
        </p:nvSpPr>
        <p:spPr>
          <a:xfrm>
            <a:off x="11149727" y="261627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منظومة متكاملة</a:t>
            </a:r>
            <a:endParaRPr kumimoji="0" lang="en-US" b="0" i="0" u="none" strike="noStrike" kern="0" cap="none" spc="0" normalizeH="0" baseline="0" noProof="0" dirty="0">
              <a:ln>
                <a:noFill/>
              </a:ln>
              <a:solidFill>
                <a:prstClr val="black"/>
              </a:solidFill>
              <a:effectLst/>
              <a:uLnTx/>
              <a:uFillTx/>
            </a:endParaRPr>
          </a:p>
        </p:txBody>
      </p:sp>
      <p:sp>
        <p:nvSpPr>
          <p:cNvPr id="21" name="Text 4">
            <a:extLst>
              <a:ext uri="{FF2B5EF4-FFF2-40B4-BE49-F238E27FC236}">
                <a16:creationId xmlns:a16="http://schemas.microsoft.com/office/drawing/2014/main" id="{4179B0C3-E9AA-9F40-8432-C3755535C05E}"/>
              </a:ext>
            </a:extLst>
          </p:cNvPr>
          <p:cNvSpPr/>
          <p:nvPr/>
        </p:nvSpPr>
        <p:spPr>
          <a:xfrm>
            <a:off x="10363557" y="3045500"/>
            <a:ext cx="32670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قنوات وأدوات اتصالية معتمدة على الإنترنت والتقنيات الرقمية</a:t>
            </a:r>
            <a:endParaRPr kumimoji="0" lang="en-US" sz="1550" b="0" i="0" u="none" strike="noStrike" kern="0" cap="none" spc="0" normalizeH="0" baseline="0" noProof="0" dirty="0">
              <a:ln>
                <a:noFill/>
              </a:ln>
              <a:solidFill>
                <a:prstClr val="black"/>
              </a:solidFill>
              <a:effectLst/>
              <a:uLnTx/>
              <a:uFillTx/>
            </a:endParaRPr>
          </a:p>
        </p:txBody>
      </p:sp>
      <p:sp>
        <p:nvSpPr>
          <p:cNvPr id="22" name="Shape 5">
            <a:extLst>
              <a:ext uri="{FF2B5EF4-FFF2-40B4-BE49-F238E27FC236}">
                <a16:creationId xmlns:a16="http://schemas.microsoft.com/office/drawing/2014/main" id="{D8E3CF6E-8C6A-5907-3820-BBD7A53A54E0}"/>
              </a:ext>
            </a:extLst>
          </p:cNvPr>
          <p:cNvSpPr/>
          <p:nvPr/>
        </p:nvSpPr>
        <p:spPr>
          <a:xfrm>
            <a:off x="6280190" y="1616631"/>
            <a:ext cx="3679031" cy="2269927"/>
          </a:xfrm>
          <a:prstGeom prst="roundRect">
            <a:avLst>
              <a:gd name="adj" fmla="val 3672"/>
            </a:avLst>
          </a:prstGeom>
          <a:solidFill>
            <a:srgbClr val="CCF1FF"/>
          </a:solidFill>
          <a:ln w="7620">
            <a:solidFill>
              <a:srgbClr val="B2D7E5"/>
            </a:solidFill>
            <a:prstDash val="solid"/>
          </a:ln>
        </p:spPr>
        <p:txBody>
          <a:bodyPr/>
          <a:lstStyle/>
          <a:p>
            <a:endParaRPr lang="en-US"/>
          </a:p>
        </p:txBody>
      </p:sp>
      <p:sp>
        <p:nvSpPr>
          <p:cNvPr id="23" name="Shape 6">
            <a:extLst>
              <a:ext uri="{FF2B5EF4-FFF2-40B4-BE49-F238E27FC236}">
                <a16:creationId xmlns:a16="http://schemas.microsoft.com/office/drawing/2014/main" id="{9356A0E1-28D3-4650-87A8-95E1F765D3D2}"/>
              </a:ext>
            </a:extLst>
          </p:cNvPr>
          <p:cNvSpPr/>
          <p:nvPr/>
        </p:nvSpPr>
        <p:spPr>
          <a:xfrm>
            <a:off x="9157930" y="1822609"/>
            <a:ext cx="595313" cy="595313"/>
          </a:xfrm>
          <a:prstGeom prst="roundRect">
            <a:avLst>
              <a:gd name="adj" fmla="val 15358451"/>
            </a:avLst>
          </a:prstGeom>
          <a:solidFill>
            <a:srgbClr val="00AEEF"/>
          </a:solidFill>
          <a:ln/>
        </p:spPr>
        <p:txBody>
          <a:bodyPr/>
          <a:lstStyle/>
          <a:p>
            <a:endParaRPr lang="en-US"/>
          </a:p>
        </p:txBody>
      </p:sp>
      <p:pic>
        <p:nvPicPr>
          <p:cNvPr id="24" name="Image 2" descr="preencoded.png">
            <a:extLst>
              <a:ext uri="{FF2B5EF4-FFF2-40B4-BE49-F238E27FC236}">
                <a16:creationId xmlns:a16="http://schemas.microsoft.com/office/drawing/2014/main" id="{ADCBC907-DFDD-DABF-897D-89E37E05887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321641" y="1986201"/>
            <a:ext cx="267891" cy="267891"/>
          </a:xfrm>
          <a:prstGeom prst="rect">
            <a:avLst/>
          </a:prstGeom>
        </p:spPr>
      </p:pic>
      <p:sp>
        <p:nvSpPr>
          <p:cNvPr id="26" name="Text 7">
            <a:extLst>
              <a:ext uri="{FF2B5EF4-FFF2-40B4-BE49-F238E27FC236}">
                <a16:creationId xmlns:a16="http://schemas.microsoft.com/office/drawing/2014/main" id="{8CA41A1C-D434-0AFA-B0A4-53EDCF484163}"/>
              </a:ext>
            </a:extLst>
          </p:cNvPr>
          <p:cNvSpPr/>
          <p:nvPr/>
        </p:nvSpPr>
        <p:spPr>
          <a:xfrm>
            <a:off x="7272338" y="261627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نشر وتفاعل</a:t>
            </a:r>
            <a:endParaRPr kumimoji="0" lang="en-US" b="0" i="0" u="none" strike="noStrike" kern="0" cap="none" spc="0" normalizeH="0" baseline="0" noProof="0" dirty="0">
              <a:ln>
                <a:noFill/>
              </a:ln>
              <a:solidFill>
                <a:prstClr val="black"/>
              </a:solidFill>
              <a:effectLst/>
              <a:uLnTx/>
              <a:uFillTx/>
            </a:endParaRPr>
          </a:p>
        </p:txBody>
      </p:sp>
      <p:sp>
        <p:nvSpPr>
          <p:cNvPr id="27" name="Text 8">
            <a:extLst>
              <a:ext uri="{FF2B5EF4-FFF2-40B4-BE49-F238E27FC236}">
                <a16:creationId xmlns:a16="http://schemas.microsoft.com/office/drawing/2014/main" id="{23C7B384-FDE9-C1D7-1580-B3F3F607B558}"/>
              </a:ext>
            </a:extLst>
          </p:cNvPr>
          <p:cNvSpPr/>
          <p:nvPr/>
        </p:nvSpPr>
        <p:spPr>
          <a:xfrm>
            <a:off x="6486168" y="3045500"/>
            <a:ext cx="32670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إمكانية نشر المحتوى والتفاعل معه بشكل فوري</a:t>
            </a:r>
            <a:endParaRPr kumimoji="0" lang="en-US" sz="1550" b="0" i="0" u="none" strike="noStrike" kern="0" cap="none" spc="0" normalizeH="0" baseline="0" noProof="0" dirty="0">
              <a:ln>
                <a:noFill/>
              </a:ln>
              <a:solidFill>
                <a:prstClr val="black"/>
              </a:solidFill>
              <a:effectLst/>
              <a:uLnTx/>
              <a:uFillTx/>
            </a:endParaRPr>
          </a:p>
        </p:txBody>
      </p:sp>
      <p:sp>
        <p:nvSpPr>
          <p:cNvPr id="28" name="Shape 9">
            <a:extLst>
              <a:ext uri="{FF2B5EF4-FFF2-40B4-BE49-F238E27FC236}">
                <a16:creationId xmlns:a16="http://schemas.microsoft.com/office/drawing/2014/main" id="{D9534CC3-00E1-EA3E-68A2-53B5F1C3AFDF}"/>
              </a:ext>
            </a:extLst>
          </p:cNvPr>
          <p:cNvSpPr/>
          <p:nvPr/>
        </p:nvSpPr>
        <p:spPr>
          <a:xfrm>
            <a:off x="6280190" y="4084915"/>
            <a:ext cx="7556421" cy="1952387"/>
          </a:xfrm>
          <a:prstGeom prst="roundRect">
            <a:avLst>
              <a:gd name="adj" fmla="val 4270"/>
            </a:avLst>
          </a:prstGeom>
          <a:solidFill>
            <a:srgbClr val="CCF1FF"/>
          </a:solidFill>
          <a:ln w="7620">
            <a:solidFill>
              <a:srgbClr val="B2D7E5"/>
            </a:solidFill>
            <a:prstDash val="solid"/>
          </a:ln>
        </p:spPr>
        <p:txBody>
          <a:bodyPr/>
          <a:lstStyle/>
          <a:p>
            <a:endParaRPr lang="en-US"/>
          </a:p>
        </p:txBody>
      </p:sp>
      <p:sp>
        <p:nvSpPr>
          <p:cNvPr id="29" name="Shape 10">
            <a:extLst>
              <a:ext uri="{FF2B5EF4-FFF2-40B4-BE49-F238E27FC236}">
                <a16:creationId xmlns:a16="http://schemas.microsoft.com/office/drawing/2014/main" id="{4CC263AF-BA98-68B0-586E-5E463C3A9344}"/>
              </a:ext>
            </a:extLst>
          </p:cNvPr>
          <p:cNvSpPr/>
          <p:nvPr/>
        </p:nvSpPr>
        <p:spPr>
          <a:xfrm>
            <a:off x="13035320" y="4290893"/>
            <a:ext cx="595313" cy="595313"/>
          </a:xfrm>
          <a:prstGeom prst="roundRect">
            <a:avLst>
              <a:gd name="adj" fmla="val 15358451"/>
            </a:avLst>
          </a:prstGeom>
          <a:solidFill>
            <a:srgbClr val="00AEEF"/>
          </a:solidFill>
          <a:ln/>
        </p:spPr>
        <p:txBody>
          <a:bodyPr/>
          <a:lstStyle/>
          <a:p>
            <a:endParaRPr lang="en-US"/>
          </a:p>
        </p:txBody>
      </p:sp>
      <p:pic>
        <p:nvPicPr>
          <p:cNvPr id="30" name="Image 3" descr="preencoded.png">
            <a:extLst>
              <a:ext uri="{FF2B5EF4-FFF2-40B4-BE49-F238E27FC236}">
                <a16:creationId xmlns:a16="http://schemas.microsoft.com/office/drawing/2014/main" id="{8ED0BC35-14FC-1628-297B-581CBAFFAD5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199031" y="4454485"/>
            <a:ext cx="267891" cy="267891"/>
          </a:xfrm>
          <a:prstGeom prst="rect">
            <a:avLst/>
          </a:prstGeom>
        </p:spPr>
      </p:pic>
      <p:sp>
        <p:nvSpPr>
          <p:cNvPr id="31" name="Text 11">
            <a:extLst>
              <a:ext uri="{FF2B5EF4-FFF2-40B4-BE49-F238E27FC236}">
                <a16:creationId xmlns:a16="http://schemas.microsoft.com/office/drawing/2014/main" id="{165434AB-10EF-1A39-D429-BE99FF8AD447}"/>
              </a:ext>
            </a:extLst>
          </p:cNvPr>
          <p:cNvSpPr/>
          <p:nvPr/>
        </p:nvSpPr>
        <p:spPr>
          <a:xfrm>
            <a:off x="11149727" y="508456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قياس دقيق</a:t>
            </a:r>
            <a:endParaRPr kumimoji="0" lang="en-US" b="0" i="0" u="none" strike="noStrike" kern="0" cap="none" spc="0" normalizeH="0" baseline="0" noProof="0" dirty="0">
              <a:ln>
                <a:noFill/>
              </a:ln>
              <a:solidFill>
                <a:prstClr val="black"/>
              </a:solidFill>
              <a:effectLst/>
              <a:uLnTx/>
              <a:uFillTx/>
            </a:endParaRPr>
          </a:p>
        </p:txBody>
      </p:sp>
      <p:sp>
        <p:nvSpPr>
          <p:cNvPr id="32" name="Text 12">
            <a:extLst>
              <a:ext uri="{FF2B5EF4-FFF2-40B4-BE49-F238E27FC236}">
                <a16:creationId xmlns:a16="http://schemas.microsoft.com/office/drawing/2014/main" id="{26A21F2D-F91E-8244-8C89-02E311140CD3}"/>
              </a:ext>
            </a:extLst>
          </p:cNvPr>
          <p:cNvSpPr/>
          <p:nvPr/>
        </p:nvSpPr>
        <p:spPr>
          <a:xfrm>
            <a:off x="6486168" y="5513784"/>
            <a:ext cx="71444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قياس الأثر بشكل فوري ودقيق من خلال البيانات</a:t>
            </a:r>
            <a:endParaRPr kumimoji="0" lang="en-US" sz="1550" b="0" i="0" u="none" strike="noStrike" kern="0" cap="none" spc="0" normalizeH="0" baseline="0" noProof="0" dirty="0">
              <a:ln>
                <a:noFill/>
              </a:ln>
              <a:solidFill>
                <a:prstClr val="black"/>
              </a:solidFill>
              <a:effectLst/>
              <a:uLnTx/>
              <a:uFillTx/>
            </a:endParaRPr>
          </a:p>
        </p:txBody>
      </p:sp>
      <p:sp>
        <p:nvSpPr>
          <p:cNvPr id="33" name="Text 13">
            <a:extLst>
              <a:ext uri="{FF2B5EF4-FFF2-40B4-BE49-F238E27FC236}">
                <a16:creationId xmlns:a16="http://schemas.microsoft.com/office/drawing/2014/main" id="{B186FAA2-5FC0-4DEA-BD5F-C9750B74BB3C}"/>
              </a:ext>
            </a:extLst>
          </p:cNvPr>
          <p:cNvSpPr/>
          <p:nvPr/>
        </p:nvSpPr>
        <p:spPr>
          <a:xfrm>
            <a:off x="6280190" y="6260544"/>
            <a:ext cx="7556421"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يشمل الإعلام الرقمي وسائل التواصل الاجتماعي، المواقع الإلكترونية، التطبيقات، والمحتوى المولد بالذكاء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الاصطناعي</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EG"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يعتمد</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على البيانات الكبيرة والخوارزميات لتحسين الاستهداف والوصول، ويغير قواعد العلاقات العامة من أحادي إلى ثنائي الاتجاه.</a:t>
            </a:r>
            <a:endParaRPr kumimoji="0" lang="en-US" sz="1550" b="0" i="0" u="none" strike="noStrike" kern="0" cap="none" spc="0" normalizeH="0" baseline="0" noProof="0" dirty="0">
              <a:ln>
                <a:noFill/>
              </a:ln>
              <a:solidFill>
                <a:prstClr val="black"/>
              </a:solidFill>
              <a:effectLst/>
              <a:uLnTx/>
              <a:uFillTx/>
            </a:endParaRPr>
          </a:p>
        </p:txBody>
      </p:sp>
      <p:sp>
        <p:nvSpPr>
          <p:cNvPr id="34" name="Rectangle 33">
            <a:extLst>
              <a:ext uri="{FF2B5EF4-FFF2-40B4-BE49-F238E27FC236}">
                <a16:creationId xmlns:a16="http://schemas.microsoft.com/office/drawing/2014/main" id="{0E1E902D-1306-86CF-F18F-0F411135795E}"/>
              </a:ext>
            </a:extLst>
          </p:cNvPr>
          <p:cNvSpPr/>
          <p:nvPr/>
        </p:nvSpPr>
        <p:spPr>
          <a:xfrm>
            <a:off x="5179612" y="103223"/>
            <a:ext cx="1100578" cy="92911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ا</a:t>
            </a:r>
            <a:endParaRPr kumimoji="0" lang="en-US" sz="1600" b="0"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دمة</a:t>
            </a:r>
          </a:p>
        </p:txBody>
      </p:sp>
      <p:sp>
        <p:nvSpPr>
          <p:cNvPr id="35" name="TextBox 34">
            <a:extLst>
              <a:ext uri="{FF2B5EF4-FFF2-40B4-BE49-F238E27FC236}">
                <a16:creationId xmlns:a16="http://schemas.microsoft.com/office/drawing/2014/main" id="{A601215C-D3FE-BDC5-EEA6-A2D0CD71253A}"/>
              </a:ext>
            </a:extLst>
          </p:cNvPr>
          <p:cNvSpPr txBox="1"/>
          <p:nvPr/>
        </p:nvSpPr>
        <p:spPr>
          <a:xfrm>
            <a:off x="5422827" y="443709"/>
            <a:ext cx="914400" cy="369332"/>
          </a:xfrm>
          <a:prstGeom prst="rect">
            <a:avLst/>
          </a:prstGeom>
          <a:noFill/>
        </p:spPr>
        <p:txBody>
          <a:bodyPr wrap="square" rtlCol="0">
            <a:spAutoFit/>
          </a:bodyPr>
          <a:lstStyle/>
          <a:p>
            <a:r>
              <a:rPr kumimoji="0" lang="ar-EG" sz="1800" b="1" i="0" u="none" strike="noStrike" kern="0" cap="none" spc="0" normalizeH="0" baseline="0" noProof="0" dirty="0">
                <a:ln>
                  <a:noFill/>
                </a:ln>
                <a:solidFill>
                  <a:schemeClr val="bg1"/>
                </a:solidFill>
                <a:effectLst/>
                <a:uLnTx/>
                <a:uFillTx/>
                <a:latin typeface="Alexandria Bold" pitchFamily="34" charset="0"/>
                <a:ea typeface="Alexandria Bold" pitchFamily="34" charset="-122"/>
                <a:cs typeface="Alexandria Bold" pitchFamily="34" charset="-120"/>
              </a:rPr>
              <a:t>أولا</a:t>
            </a:r>
            <a:r>
              <a:rPr kumimoji="0" lang="ar-EG"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a:t>
            </a:r>
            <a:endParaRPr lang="en-US" dirty="0"/>
          </a:p>
        </p:txBody>
      </p:sp>
    </p:spTree>
    <p:extLst>
      <p:ext uri="{BB962C8B-B14F-4D97-AF65-F5344CB8AC3E}">
        <p14:creationId xmlns:p14="http://schemas.microsoft.com/office/powerpoint/2010/main" val="4152984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111F7-71E9-2EE2-6D23-2C4B478D2C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52B06-8675-F5AD-D75A-B111616042EA}"/>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CA528B4-1BE7-71BA-6933-5120E6A7C770}"/>
              </a:ext>
            </a:extLst>
          </p:cNvPr>
          <p:cNvSpPr/>
          <p:nvPr/>
        </p:nvSpPr>
        <p:spPr>
          <a:xfrm>
            <a:off x="9459777" y="1524201"/>
            <a:ext cx="4954106" cy="64968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21C7854-B4F8-55A0-0DD4-7F847D05C589}"/>
              </a:ext>
            </a:extLst>
          </p:cNvPr>
          <p:cNvSpPr/>
          <p:nvPr/>
        </p:nvSpPr>
        <p:spPr>
          <a:xfrm>
            <a:off x="394138" y="1670383"/>
            <a:ext cx="14019745" cy="6350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CC21458-2B1C-AB41-F5A7-A6B6F8EF6A3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E22292C1-6482-BA4E-20A4-BBF49B21629E}"/>
              </a:ext>
            </a:extLst>
          </p:cNvPr>
          <p:cNvSpPr/>
          <p:nvPr/>
        </p:nvSpPr>
        <p:spPr>
          <a:xfrm>
            <a:off x="3615274" y="761161"/>
            <a:ext cx="1023735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الفرق بين الإعلام التقليدي والإعلام الرقمي</a:t>
            </a:r>
            <a:endParaRPr kumimoji="0" lang="en-US" sz="2000" b="0" i="0" u="none" strike="noStrike" kern="0" cap="none" spc="0" normalizeH="0" baseline="0" noProof="0" dirty="0">
              <a:ln>
                <a:noFill/>
              </a:ln>
              <a:solidFill>
                <a:srgbClr val="00B0F0"/>
              </a:solidFill>
              <a:effectLst/>
              <a:uLnTx/>
              <a:uFillTx/>
            </a:endParaRPr>
          </a:p>
        </p:txBody>
      </p:sp>
      <p:sp>
        <p:nvSpPr>
          <p:cNvPr id="6" name="Shape 1">
            <a:extLst>
              <a:ext uri="{FF2B5EF4-FFF2-40B4-BE49-F238E27FC236}">
                <a16:creationId xmlns:a16="http://schemas.microsoft.com/office/drawing/2014/main" id="{C30FA63E-01B0-3749-2627-6231C1433E4D}"/>
              </a:ext>
            </a:extLst>
          </p:cNvPr>
          <p:cNvSpPr/>
          <p:nvPr/>
        </p:nvSpPr>
        <p:spPr>
          <a:xfrm>
            <a:off x="817424" y="1878211"/>
            <a:ext cx="13042821" cy="4011573"/>
          </a:xfrm>
          <a:prstGeom prst="roundRect">
            <a:avLst>
              <a:gd name="adj" fmla="val 2078"/>
            </a:avLst>
          </a:prstGeom>
          <a:noFill/>
          <a:ln w="7620">
            <a:solidFill>
              <a:srgbClr val="000000">
                <a:alpha val="8000"/>
              </a:srgbClr>
            </a:solidFill>
            <a:prstDash val="solid"/>
          </a:ln>
        </p:spPr>
        <p:txBody>
          <a:bodyPr/>
          <a:lstStyle/>
          <a:p>
            <a:endParaRPr lang="en-US"/>
          </a:p>
        </p:txBody>
      </p:sp>
      <p:sp>
        <p:nvSpPr>
          <p:cNvPr id="7" name="Shape 2">
            <a:extLst>
              <a:ext uri="{FF2B5EF4-FFF2-40B4-BE49-F238E27FC236}">
                <a16:creationId xmlns:a16="http://schemas.microsoft.com/office/drawing/2014/main" id="{DEB9A3F9-C798-F9D1-C582-93C438178DB3}"/>
              </a:ext>
            </a:extLst>
          </p:cNvPr>
          <p:cNvSpPr/>
          <p:nvPr/>
        </p:nvSpPr>
        <p:spPr>
          <a:xfrm>
            <a:off x="825044" y="1885831"/>
            <a:ext cx="13027581" cy="570905"/>
          </a:xfrm>
          <a:prstGeom prst="rect">
            <a:avLst/>
          </a:prstGeom>
          <a:solidFill>
            <a:srgbClr val="FFFFFF">
              <a:alpha val="4000"/>
            </a:srgbClr>
          </a:solidFill>
          <a:ln/>
        </p:spPr>
        <p:txBody>
          <a:bodyPr/>
          <a:lstStyle/>
          <a:p>
            <a:endParaRPr lang="en-US"/>
          </a:p>
        </p:txBody>
      </p:sp>
      <p:sp>
        <p:nvSpPr>
          <p:cNvPr id="8" name="Text 3">
            <a:extLst>
              <a:ext uri="{FF2B5EF4-FFF2-40B4-BE49-F238E27FC236}">
                <a16:creationId xmlns:a16="http://schemas.microsoft.com/office/drawing/2014/main" id="{929ED5FD-A31F-7724-10EB-02ECE37C7FF2}"/>
              </a:ext>
            </a:extLst>
          </p:cNvPr>
          <p:cNvSpPr/>
          <p:nvPr/>
        </p:nvSpPr>
        <p:spPr>
          <a:xfrm>
            <a:off x="1023640" y="2012513"/>
            <a:ext cx="285630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الجانب</a:t>
            </a:r>
            <a:endParaRPr kumimoji="0" lang="en-US" sz="155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2FC6C7A5-3EAA-79FE-D989-3FC5E8ACBAB0}"/>
              </a:ext>
            </a:extLst>
          </p:cNvPr>
          <p:cNvSpPr/>
          <p:nvPr/>
        </p:nvSpPr>
        <p:spPr>
          <a:xfrm>
            <a:off x="4284286" y="2012513"/>
            <a:ext cx="448091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الإعلام التقليدي</a:t>
            </a:r>
            <a:endParaRPr kumimoji="0" lang="en-US" sz="1550" b="0" i="0" u="none" strike="noStrike" kern="0" cap="none" spc="0" normalizeH="0" baseline="0" noProof="0" dirty="0">
              <a:ln>
                <a:noFill/>
              </a:ln>
              <a:solidFill>
                <a:prstClr val="black"/>
              </a:solidFill>
              <a:effectLst/>
              <a:uLnTx/>
              <a:uFillTx/>
            </a:endParaRPr>
          </a:p>
        </p:txBody>
      </p:sp>
      <p:sp>
        <p:nvSpPr>
          <p:cNvPr id="10" name="Text 5">
            <a:extLst>
              <a:ext uri="{FF2B5EF4-FFF2-40B4-BE49-F238E27FC236}">
                <a16:creationId xmlns:a16="http://schemas.microsoft.com/office/drawing/2014/main" id="{2D29B98F-FFE6-4B61-EF82-9A2A8DD6D0D4}"/>
              </a:ext>
            </a:extLst>
          </p:cNvPr>
          <p:cNvSpPr/>
          <p:nvPr/>
        </p:nvSpPr>
        <p:spPr>
          <a:xfrm>
            <a:off x="9169539" y="2012513"/>
            <a:ext cx="448472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الإعلام الرقمي</a:t>
            </a:r>
            <a:endParaRPr kumimoji="0" lang="en-US" sz="1550" b="0" i="0" u="none" strike="noStrike" kern="0" cap="none" spc="0" normalizeH="0" baseline="0" noProof="0" dirty="0">
              <a:ln>
                <a:noFill/>
              </a:ln>
              <a:solidFill>
                <a:prstClr val="black"/>
              </a:solidFill>
              <a:effectLst/>
              <a:uLnTx/>
              <a:uFillTx/>
            </a:endParaRPr>
          </a:p>
        </p:txBody>
      </p:sp>
      <p:sp>
        <p:nvSpPr>
          <p:cNvPr id="11" name="Shape 6">
            <a:extLst>
              <a:ext uri="{FF2B5EF4-FFF2-40B4-BE49-F238E27FC236}">
                <a16:creationId xmlns:a16="http://schemas.microsoft.com/office/drawing/2014/main" id="{D83CF239-6C59-DD7B-A5E7-C949382F7524}"/>
              </a:ext>
            </a:extLst>
          </p:cNvPr>
          <p:cNvSpPr/>
          <p:nvPr/>
        </p:nvSpPr>
        <p:spPr>
          <a:xfrm>
            <a:off x="825044" y="2456735"/>
            <a:ext cx="13027581" cy="570905"/>
          </a:xfrm>
          <a:prstGeom prst="rect">
            <a:avLst/>
          </a:prstGeom>
          <a:solidFill>
            <a:srgbClr val="000000">
              <a:alpha val="4000"/>
            </a:srgbClr>
          </a:solidFill>
          <a:ln/>
        </p:spPr>
        <p:txBody>
          <a:bodyPr/>
          <a:lstStyle/>
          <a:p>
            <a:endParaRPr lang="en-US"/>
          </a:p>
        </p:txBody>
      </p:sp>
      <p:sp>
        <p:nvSpPr>
          <p:cNvPr id="12" name="Text 7">
            <a:extLst>
              <a:ext uri="{FF2B5EF4-FFF2-40B4-BE49-F238E27FC236}">
                <a16:creationId xmlns:a16="http://schemas.microsoft.com/office/drawing/2014/main" id="{CF5B5EE4-C6E5-5655-30BC-0595ADD0A4DC}"/>
              </a:ext>
            </a:extLst>
          </p:cNvPr>
          <p:cNvSpPr/>
          <p:nvPr/>
        </p:nvSpPr>
        <p:spPr>
          <a:xfrm>
            <a:off x="1023640" y="2583418"/>
            <a:ext cx="285630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الاتجاه</a:t>
            </a:r>
            <a:endParaRPr kumimoji="0" lang="en-US" sz="1550" b="0" i="0" u="none" strike="noStrike" kern="0" cap="none" spc="0" normalizeH="0" baseline="0" noProof="0" dirty="0">
              <a:ln>
                <a:noFill/>
              </a:ln>
              <a:solidFill>
                <a:prstClr val="black"/>
              </a:solidFill>
              <a:effectLst/>
              <a:uLnTx/>
              <a:uFillTx/>
            </a:endParaRPr>
          </a:p>
        </p:txBody>
      </p:sp>
      <p:sp>
        <p:nvSpPr>
          <p:cNvPr id="13" name="Text 8">
            <a:extLst>
              <a:ext uri="{FF2B5EF4-FFF2-40B4-BE49-F238E27FC236}">
                <a16:creationId xmlns:a16="http://schemas.microsoft.com/office/drawing/2014/main" id="{E8E7A628-9C3A-2169-4EF0-DCFA64CB7B8B}"/>
              </a:ext>
            </a:extLst>
          </p:cNvPr>
          <p:cNvSpPr/>
          <p:nvPr/>
        </p:nvSpPr>
        <p:spPr>
          <a:xfrm>
            <a:off x="4284286" y="2583418"/>
            <a:ext cx="448091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أحادي الاتجاه</a:t>
            </a:r>
            <a:endParaRPr kumimoji="0" lang="en-US" sz="1550" b="0" i="0" u="none" strike="noStrike" kern="0" cap="none" spc="0" normalizeH="0" baseline="0" noProof="0" dirty="0">
              <a:ln>
                <a:noFill/>
              </a:ln>
              <a:solidFill>
                <a:prstClr val="black"/>
              </a:solidFill>
              <a:effectLst/>
              <a:uLnTx/>
              <a:uFillTx/>
            </a:endParaRPr>
          </a:p>
        </p:txBody>
      </p:sp>
      <p:sp>
        <p:nvSpPr>
          <p:cNvPr id="14" name="Text 9">
            <a:extLst>
              <a:ext uri="{FF2B5EF4-FFF2-40B4-BE49-F238E27FC236}">
                <a16:creationId xmlns:a16="http://schemas.microsoft.com/office/drawing/2014/main" id="{7CA2081E-8E4A-070C-BB21-9261DB4C5A30}"/>
              </a:ext>
            </a:extLst>
          </p:cNvPr>
          <p:cNvSpPr/>
          <p:nvPr/>
        </p:nvSpPr>
        <p:spPr>
          <a:xfrm>
            <a:off x="9169539" y="2583418"/>
            <a:ext cx="448472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ثنائي/متعدد الاتجاهات</a:t>
            </a:r>
            <a:endParaRPr kumimoji="0" lang="en-US" sz="1550" b="0" i="0" u="none" strike="noStrike" kern="0" cap="none" spc="0" normalizeH="0" baseline="0" noProof="0" dirty="0">
              <a:ln>
                <a:noFill/>
              </a:ln>
              <a:solidFill>
                <a:prstClr val="black"/>
              </a:solidFill>
              <a:effectLst/>
              <a:uLnTx/>
              <a:uFillTx/>
            </a:endParaRPr>
          </a:p>
        </p:txBody>
      </p:sp>
      <p:sp>
        <p:nvSpPr>
          <p:cNvPr id="15" name="Shape 10">
            <a:extLst>
              <a:ext uri="{FF2B5EF4-FFF2-40B4-BE49-F238E27FC236}">
                <a16:creationId xmlns:a16="http://schemas.microsoft.com/office/drawing/2014/main" id="{C5875ED8-DAD0-0BD2-A02A-5ED64C1CBE08}"/>
              </a:ext>
            </a:extLst>
          </p:cNvPr>
          <p:cNvSpPr/>
          <p:nvPr/>
        </p:nvSpPr>
        <p:spPr>
          <a:xfrm>
            <a:off x="825044" y="3027640"/>
            <a:ext cx="13027581" cy="570905"/>
          </a:xfrm>
          <a:prstGeom prst="rect">
            <a:avLst/>
          </a:prstGeom>
          <a:solidFill>
            <a:srgbClr val="FFFFFF">
              <a:alpha val="4000"/>
            </a:srgbClr>
          </a:solidFill>
          <a:ln/>
        </p:spPr>
        <p:txBody>
          <a:bodyPr/>
          <a:lstStyle/>
          <a:p>
            <a:endParaRPr lang="en-US"/>
          </a:p>
        </p:txBody>
      </p:sp>
      <p:sp>
        <p:nvSpPr>
          <p:cNvPr id="16" name="Text 11">
            <a:extLst>
              <a:ext uri="{FF2B5EF4-FFF2-40B4-BE49-F238E27FC236}">
                <a16:creationId xmlns:a16="http://schemas.microsoft.com/office/drawing/2014/main" id="{2189A4CC-53EB-E354-BFC1-EDB4303338CB}"/>
              </a:ext>
            </a:extLst>
          </p:cNvPr>
          <p:cNvSpPr/>
          <p:nvPr/>
        </p:nvSpPr>
        <p:spPr>
          <a:xfrm>
            <a:off x="1023640" y="3154323"/>
            <a:ext cx="285630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السرعة</a:t>
            </a:r>
            <a:endParaRPr kumimoji="0" lang="en-US" sz="1550" b="0" i="0" u="none" strike="noStrike" kern="0" cap="none" spc="0" normalizeH="0" baseline="0" noProof="0" dirty="0">
              <a:ln>
                <a:noFill/>
              </a:ln>
              <a:solidFill>
                <a:prstClr val="black"/>
              </a:solidFill>
              <a:effectLst/>
              <a:uLnTx/>
              <a:uFillTx/>
            </a:endParaRPr>
          </a:p>
        </p:txBody>
      </p:sp>
      <p:sp>
        <p:nvSpPr>
          <p:cNvPr id="17" name="Text 12">
            <a:extLst>
              <a:ext uri="{FF2B5EF4-FFF2-40B4-BE49-F238E27FC236}">
                <a16:creationId xmlns:a16="http://schemas.microsoft.com/office/drawing/2014/main" id="{5ABCA301-FC8D-8CBA-D24A-D90A5D008940}"/>
              </a:ext>
            </a:extLst>
          </p:cNvPr>
          <p:cNvSpPr/>
          <p:nvPr/>
        </p:nvSpPr>
        <p:spPr>
          <a:xfrm>
            <a:off x="4284286" y="3154323"/>
            <a:ext cx="448091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بطيء</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أيام</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أسابيع</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endParaRPr kumimoji="0" lang="en-US" sz="1550" b="0" i="0" u="none" strike="noStrike" kern="0" cap="none" spc="0" normalizeH="0" baseline="0" noProof="0" dirty="0">
              <a:ln>
                <a:noFill/>
              </a:ln>
              <a:solidFill>
                <a:prstClr val="black"/>
              </a:solidFill>
              <a:effectLst/>
              <a:uLnTx/>
              <a:uFillTx/>
            </a:endParaRPr>
          </a:p>
        </p:txBody>
      </p:sp>
      <p:sp>
        <p:nvSpPr>
          <p:cNvPr id="19" name="Text 13">
            <a:extLst>
              <a:ext uri="{FF2B5EF4-FFF2-40B4-BE49-F238E27FC236}">
                <a16:creationId xmlns:a16="http://schemas.microsoft.com/office/drawing/2014/main" id="{2383598F-831E-3D73-7535-806E9EFD3EDD}"/>
              </a:ext>
            </a:extLst>
          </p:cNvPr>
          <p:cNvSpPr/>
          <p:nvPr/>
        </p:nvSpPr>
        <p:spPr>
          <a:xfrm>
            <a:off x="9169539" y="3154323"/>
            <a:ext cx="448472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فوري</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ثواني</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endParaRPr kumimoji="0" lang="en-US" sz="1550" b="0" i="0" u="none" strike="noStrike" kern="0" cap="none" spc="0" normalizeH="0" baseline="0" noProof="0" dirty="0">
              <a:ln>
                <a:noFill/>
              </a:ln>
              <a:solidFill>
                <a:prstClr val="black"/>
              </a:solidFill>
              <a:effectLst/>
              <a:uLnTx/>
              <a:uFillTx/>
            </a:endParaRPr>
          </a:p>
        </p:txBody>
      </p:sp>
      <p:sp>
        <p:nvSpPr>
          <p:cNvPr id="21" name="Shape 14">
            <a:extLst>
              <a:ext uri="{FF2B5EF4-FFF2-40B4-BE49-F238E27FC236}">
                <a16:creationId xmlns:a16="http://schemas.microsoft.com/office/drawing/2014/main" id="{8E8E7760-073D-3634-5DDC-E3ECE04BC753}"/>
              </a:ext>
            </a:extLst>
          </p:cNvPr>
          <p:cNvSpPr/>
          <p:nvPr/>
        </p:nvSpPr>
        <p:spPr>
          <a:xfrm>
            <a:off x="825044" y="3598545"/>
            <a:ext cx="13027581" cy="570905"/>
          </a:xfrm>
          <a:prstGeom prst="rect">
            <a:avLst/>
          </a:prstGeom>
          <a:solidFill>
            <a:srgbClr val="000000">
              <a:alpha val="4000"/>
            </a:srgbClr>
          </a:solidFill>
          <a:ln/>
        </p:spPr>
        <p:txBody>
          <a:bodyPr/>
          <a:lstStyle/>
          <a:p>
            <a:endParaRPr lang="en-US"/>
          </a:p>
        </p:txBody>
      </p:sp>
      <p:sp>
        <p:nvSpPr>
          <p:cNvPr id="22" name="Text 15">
            <a:extLst>
              <a:ext uri="{FF2B5EF4-FFF2-40B4-BE49-F238E27FC236}">
                <a16:creationId xmlns:a16="http://schemas.microsoft.com/office/drawing/2014/main" id="{8F575B30-DF42-18EC-8920-192B13CC22C7}"/>
              </a:ext>
            </a:extLst>
          </p:cNvPr>
          <p:cNvSpPr/>
          <p:nvPr/>
        </p:nvSpPr>
        <p:spPr>
          <a:xfrm>
            <a:off x="1023640" y="3725227"/>
            <a:ext cx="285630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التكلفة</a:t>
            </a:r>
            <a:endParaRPr kumimoji="0" lang="en-US" sz="1550" b="0" i="0" u="none" strike="noStrike" kern="0" cap="none" spc="0" normalizeH="0" baseline="0" noProof="0" dirty="0">
              <a:ln>
                <a:noFill/>
              </a:ln>
              <a:solidFill>
                <a:prstClr val="black"/>
              </a:solidFill>
              <a:effectLst/>
              <a:uLnTx/>
              <a:uFillTx/>
            </a:endParaRPr>
          </a:p>
        </p:txBody>
      </p:sp>
      <p:sp>
        <p:nvSpPr>
          <p:cNvPr id="24" name="Text 16">
            <a:extLst>
              <a:ext uri="{FF2B5EF4-FFF2-40B4-BE49-F238E27FC236}">
                <a16:creationId xmlns:a16="http://schemas.microsoft.com/office/drawing/2014/main" id="{858CFFA4-9BBD-F16C-A0BA-F007CF1A744C}"/>
              </a:ext>
            </a:extLst>
          </p:cNvPr>
          <p:cNvSpPr/>
          <p:nvPr/>
        </p:nvSpPr>
        <p:spPr>
          <a:xfrm>
            <a:off x="4284286" y="3725227"/>
            <a:ext cx="448091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عالية</a:t>
            </a:r>
            <a:endParaRPr kumimoji="0" lang="en-US" sz="1550" b="0" i="0" u="none" strike="noStrike" kern="0" cap="none" spc="0" normalizeH="0" baseline="0" noProof="0" dirty="0">
              <a:ln>
                <a:noFill/>
              </a:ln>
              <a:solidFill>
                <a:prstClr val="black"/>
              </a:solidFill>
              <a:effectLst/>
              <a:uLnTx/>
              <a:uFillTx/>
            </a:endParaRPr>
          </a:p>
        </p:txBody>
      </p:sp>
      <p:sp>
        <p:nvSpPr>
          <p:cNvPr id="26" name="Text 17">
            <a:extLst>
              <a:ext uri="{FF2B5EF4-FFF2-40B4-BE49-F238E27FC236}">
                <a16:creationId xmlns:a16="http://schemas.microsoft.com/office/drawing/2014/main" id="{AA7AB4DA-B5A0-B31C-D8AD-5328F7724F18}"/>
              </a:ext>
            </a:extLst>
          </p:cNvPr>
          <p:cNvSpPr/>
          <p:nvPr/>
        </p:nvSpPr>
        <p:spPr>
          <a:xfrm>
            <a:off x="9169539" y="3725227"/>
            <a:ext cx="448472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منخفضة نسبيًا</a:t>
            </a:r>
            <a:endParaRPr kumimoji="0" lang="en-US" sz="1550" b="0" i="0" u="none" strike="noStrike" kern="0" cap="none" spc="0" normalizeH="0" baseline="0" noProof="0" dirty="0">
              <a:ln>
                <a:noFill/>
              </a:ln>
              <a:solidFill>
                <a:prstClr val="black"/>
              </a:solidFill>
              <a:effectLst/>
              <a:uLnTx/>
              <a:uFillTx/>
            </a:endParaRPr>
          </a:p>
        </p:txBody>
      </p:sp>
      <p:sp>
        <p:nvSpPr>
          <p:cNvPr id="27" name="Shape 18">
            <a:extLst>
              <a:ext uri="{FF2B5EF4-FFF2-40B4-BE49-F238E27FC236}">
                <a16:creationId xmlns:a16="http://schemas.microsoft.com/office/drawing/2014/main" id="{EB681335-2557-61A5-38BF-741D0D1812CC}"/>
              </a:ext>
            </a:extLst>
          </p:cNvPr>
          <p:cNvSpPr/>
          <p:nvPr/>
        </p:nvSpPr>
        <p:spPr>
          <a:xfrm>
            <a:off x="825044" y="4169449"/>
            <a:ext cx="13027581" cy="570905"/>
          </a:xfrm>
          <a:prstGeom prst="rect">
            <a:avLst/>
          </a:prstGeom>
          <a:solidFill>
            <a:srgbClr val="FFFFFF">
              <a:alpha val="4000"/>
            </a:srgbClr>
          </a:solidFill>
          <a:ln/>
        </p:spPr>
        <p:txBody>
          <a:bodyPr/>
          <a:lstStyle/>
          <a:p>
            <a:endParaRPr lang="en-US"/>
          </a:p>
        </p:txBody>
      </p:sp>
      <p:sp>
        <p:nvSpPr>
          <p:cNvPr id="28" name="Text 19">
            <a:extLst>
              <a:ext uri="{FF2B5EF4-FFF2-40B4-BE49-F238E27FC236}">
                <a16:creationId xmlns:a16="http://schemas.microsoft.com/office/drawing/2014/main" id="{B4958D91-9EE5-81A4-272C-DF293E4CBAD5}"/>
              </a:ext>
            </a:extLst>
          </p:cNvPr>
          <p:cNvSpPr/>
          <p:nvPr/>
        </p:nvSpPr>
        <p:spPr>
          <a:xfrm>
            <a:off x="1023640" y="4296132"/>
            <a:ext cx="285630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القياس</a:t>
            </a:r>
            <a:endParaRPr kumimoji="0" lang="en-US" sz="1550" b="0" i="0" u="none" strike="noStrike" kern="0" cap="none" spc="0" normalizeH="0" baseline="0" noProof="0" dirty="0">
              <a:ln>
                <a:noFill/>
              </a:ln>
              <a:solidFill>
                <a:prstClr val="black"/>
              </a:solidFill>
              <a:effectLst/>
              <a:uLnTx/>
              <a:uFillTx/>
            </a:endParaRPr>
          </a:p>
        </p:txBody>
      </p:sp>
      <p:sp>
        <p:nvSpPr>
          <p:cNvPr id="29" name="Text 20">
            <a:extLst>
              <a:ext uri="{FF2B5EF4-FFF2-40B4-BE49-F238E27FC236}">
                <a16:creationId xmlns:a16="http://schemas.microsoft.com/office/drawing/2014/main" id="{86D95BA5-36AC-FB58-63F8-03E3F373FB82}"/>
              </a:ext>
            </a:extLst>
          </p:cNvPr>
          <p:cNvSpPr/>
          <p:nvPr/>
        </p:nvSpPr>
        <p:spPr>
          <a:xfrm>
            <a:off x="4284286" y="4296132"/>
            <a:ext cx="448091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محدود</a:t>
            </a:r>
            <a:endParaRPr kumimoji="0" lang="en-US" sz="1550" b="0" i="0" u="none" strike="noStrike" kern="0" cap="none" spc="0" normalizeH="0" baseline="0" noProof="0" dirty="0">
              <a:ln>
                <a:noFill/>
              </a:ln>
              <a:solidFill>
                <a:prstClr val="black"/>
              </a:solidFill>
              <a:effectLst/>
              <a:uLnTx/>
              <a:uFillTx/>
            </a:endParaRPr>
          </a:p>
        </p:txBody>
      </p:sp>
      <p:sp>
        <p:nvSpPr>
          <p:cNvPr id="30" name="Text 21">
            <a:extLst>
              <a:ext uri="{FF2B5EF4-FFF2-40B4-BE49-F238E27FC236}">
                <a16:creationId xmlns:a16="http://schemas.microsoft.com/office/drawing/2014/main" id="{107D4754-1419-5ABF-E418-9F139A3A6456}"/>
              </a:ext>
            </a:extLst>
          </p:cNvPr>
          <p:cNvSpPr/>
          <p:nvPr/>
        </p:nvSpPr>
        <p:spPr>
          <a:xfrm>
            <a:off x="9169539" y="4296132"/>
            <a:ext cx="448472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دقيق وفوري (Analytics)</a:t>
            </a:r>
            <a:endParaRPr kumimoji="0" lang="en-US" sz="1550" b="0" i="0" u="none" strike="noStrike" kern="0" cap="none" spc="0" normalizeH="0" baseline="0" noProof="0" dirty="0">
              <a:ln>
                <a:noFill/>
              </a:ln>
              <a:solidFill>
                <a:prstClr val="black"/>
              </a:solidFill>
              <a:effectLst/>
              <a:uLnTx/>
              <a:uFillTx/>
            </a:endParaRPr>
          </a:p>
        </p:txBody>
      </p:sp>
      <p:sp>
        <p:nvSpPr>
          <p:cNvPr id="31" name="Shape 22">
            <a:extLst>
              <a:ext uri="{FF2B5EF4-FFF2-40B4-BE49-F238E27FC236}">
                <a16:creationId xmlns:a16="http://schemas.microsoft.com/office/drawing/2014/main" id="{9BAA0620-2977-C835-0597-E6AC0C7E4B21}"/>
              </a:ext>
            </a:extLst>
          </p:cNvPr>
          <p:cNvSpPr/>
          <p:nvPr/>
        </p:nvSpPr>
        <p:spPr>
          <a:xfrm>
            <a:off x="825044" y="4740354"/>
            <a:ext cx="13027581" cy="570905"/>
          </a:xfrm>
          <a:prstGeom prst="rect">
            <a:avLst/>
          </a:prstGeom>
          <a:solidFill>
            <a:srgbClr val="000000">
              <a:alpha val="4000"/>
            </a:srgbClr>
          </a:solidFill>
          <a:ln/>
        </p:spPr>
        <p:txBody>
          <a:bodyPr/>
          <a:lstStyle/>
          <a:p>
            <a:endParaRPr lang="en-US"/>
          </a:p>
        </p:txBody>
      </p:sp>
      <p:sp>
        <p:nvSpPr>
          <p:cNvPr id="32" name="Text 23">
            <a:extLst>
              <a:ext uri="{FF2B5EF4-FFF2-40B4-BE49-F238E27FC236}">
                <a16:creationId xmlns:a16="http://schemas.microsoft.com/office/drawing/2014/main" id="{2EBB4C1E-3268-A6AC-8D7B-FAD27AD2393E}"/>
              </a:ext>
            </a:extLst>
          </p:cNvPr>
          <p:cNvSpPr/>
          <p:nvPr/>
        </p:nvSpPr>
        <p:spPr>
          <a:xfrm>
            <a:off x="1023640" y="4867037"/>
            <a:ext cx="285630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التفاعل</a:t>
            </a:r>
            <a:endParaRPr kumimoji="0" lang="en-US" sz="1550" b="0" i="0" u="none" strike="noStrike" kern="0" cap="none" spc="0" normalizeH="0" baseline="0" noProof="0" dirty="0">
              <a:ln>
                <a:noFill/>
              </a:ln>
              <a:solidFill>
                <a:prstClr val="black"/>
              </a:solidFill>
              <a:effectLst/>
              <a:uLnTx/>
              <a:uFillTx/>
            </a:endParaRPr>
          </a:p>
        </p:txBody>
      </p:sp>
      <p:sp>
        <p:nvSpPr>
          <p:cNvPr id="33" name="Text 24">
            <a:extLst>
              <a:ext uri="{FF2B5EF4-FFF2-40B4-BE49-F238E27FC236}">
                <a16:creationId xmlns:a16="http://schemas.microsoft.com/office/drawing/2014/main" id="{7DC7B9CF-A1FA-0184-E9D8-EA62EE6EF3CE}"/>
              </a:ext>
            </a:extLst>
          </p:cNvPr>
          <p:cNvSpPr/>
          <p:nvPr/>
        </p:nvSpPr>
        <p:spPr>
          <a:xfrm>
            <a:off x="4284286" y="4867037"/>
            <a:ext cx="448091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محدود</a:t>
            </a:r>
            <a:endParaRPr kumimoji="0" lang="en-US" sz="1550" b="0" i="0" u="none" strike="noStrike" kern="0" cap="none" spc="0" normalizeH="0" baseline="0" noProof="0" dirty="0">
              <a:ln>
                <a:noFill/>
              </a:ln>
              <a:solidFill>
                <a:prstClr val="black"/>
              </a:solidFill>
              <a:effectLst/>
              <a:uLnTx/>
              <a:uFillTx/>
            </a:endParaRPr>
          </a:p>
        </p:txBody>
      </p:sp>
      <p:sp>
        <p:nvSpPr>
          <p:cNvPr id="34" name="Text 25">
            <a:extLst>
              <a:ext uri="{FF2B5EF4-FFF2-40B4-BE49-F238E27FC236}">
                <a16:creationId xmlns:a16="http://schemas.microsoft.com/office/drawing/2014/main" id="{1E5A96CA-D8E9-08AD-7CD9-6A1E5D4E2F7D}"/>
              </a:ext>
            </a:extLst>
          </p:cNvPr>
          <p:cNvSpPr/>
          <p:nvPr/>
        </p:nvSpPr>
        <p:spPr>
          <a:xfrm>
            <a:off x="9169539" y="4867037"/>
            <a:ext cx="448472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عالي (Comments, Shares)</a:t>
            </a:r>
            <a:endParaRPr kumimoji="0" lang="en-US" sz="1550" b="0" i="0" u="none" strike="noStrike" kern="0" cap="none" spc="0" normalizeH="0" baseline="0" noProof="0" dirty="0">
              <a:ln>
                <a:noFill/>
              </a:ln>
              <a:solidFill>
                <a:prstClr val="black"/>
              </a:solidFill>
              <a:effectLst/>
              <a:uLnTx/>
              <a:uFillTx/>
            </a:endParaRPr>
          </a:p>
        </p:txBody>
      </p:sp>
      <p:sp>
        <p:nvSpPr>
          <p:cNvPr id="35" name="Shape 26">
            <a:extLst>
              <a:ext uri="{FF2B5EF4-FFF2-40B4-BE49-F238E27FC236}">
                <a16:creationId xmlns:a16="http://schemas.microsoft.com/office/drawing/2014/main" id="{7F80350D-C9B9-C718-F8CE-C0CFDBF102B6}"/>
              </a:ext>
            </a:extLst>
          </p:cNvPr>
          <p:cNvSpPr/>
          <p:nvPr/>
        </p:nvSpPr>
        <p:spPr>
          <a:xfrm>
            <a:off x="825044" y="5311259"/>
            <a:ext cx="13027581" cy="570905"/>
          </a:xfrm>
          <a:prstGeom prst="rect">
            <a:avLst/>
          </a:prstGeom>
          <a:solidFill>
            <a:srgbClr val="FFFFFF">
              <a:alpha val="4000"/>
            </a:srgbClr>
          </a:solidFill>
          <a:ln/>
        </p:spPr>
        <p:txBody>
          <a:bodyPr/>
          <a:lstStyle/>
          <a:p>
            <a:endParaRPr lang="en-US"/>
          </a:p>
        </p:txBody>
      </p:sp>
      <p:sp>
        <p:nvSpPr>
          <p:cNvPr id="36" name="Text 27">
            <a:extLst>
              <a:ext uri="{FF2B5EF4-FFF2-40B4-BE49-F238E27FC236}">
                <a16:creationId xmlns:a16="http://schemas.microsoft.com/office/drawing/2014/main" id="{F72147BE-7B6D-F4DA-629C-87803DCE27B6}"/>
              </a:ext>
            </a:extLst>
          </p:cNvPr>
          <p:cNvSpPr/>
          <p:nvPr/>
        </p:nvSpPr>
        <p:spPr>
          <a:xfrm>
            <a:off x="1023640" y="5437941"/>
            <a:ext cx="285630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دور الجمهور</a:t>
            </a:r>
            <a:endParaRPr kumimoji="0" lang="en-US" sz="1550" b="0" i="0" u="none" strike="noStrike" kern="0" cap="none" spc="0" normalizeH="0" baseline="0" noProof="0" dirty="0">
              <a:ln>
                <a:noFill/>
              </a:ln>
              <a:solidFill>
                <a:prstClr val="black"/>
              </a:solidFill>
              <a:effectLst/>
              <a:uLnTx/>
              <a:uFillTx/>
            </a:endParaRPr>
          </a:p>
        </p:txBody>
      </p:sp>
      <p:sp>
        <p:nvSpPr>
          <p:cNvPr id="37" name="Text 28">
            <a:extLst>
              <a:ext uri="{FF2B5EF4-FFF2-40B4-BE49-F238E27FC236}">
                <a16:creationId xmlns:a16="http://schemas.microsoft.com/office/drawing/2014/main" id="{8698D227-1869-0FCD-44FF-97E223D9E11E}"/>
              </a:ext>
            </a:extLst>
          </p:cNvPr>
          <p:cNvSpPr/>
          <p:nvPr/>
        </p:nvSpPr>
        <p:spPr>
          <a:xfrm>
            <a:off x="4284286" y="5437941"/>
            <a:ext cx="448091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مستقبل سلبي</a:t>
            </a:r>
            <a:endParaRPr kumimoji="0" lang="en-US" sz="1550" b="0" i="0" u="none" strike="noStrike" kern="0" cap="none" spc="0" normalizeH="0" baseline="0" noProof="0" dirty="0">
              <a:ln>
                <a:noFill/>
              </a:ln>
              <a:solidFill>
                <a:prstClr val="black"/>
              </a:solidFill>
              <a:effectLst/>
              <a:uLnTx/>
              <a:uFillTx/>
            </a:endParaRPr>
          </a:p>
        </p:txBody>
      </p:sp>
      <p:sp>
        <p:nvSpPr>
          <p:cNvPr id="38" name="Text 29">
            <a:extLst>
              <a:ext uri="{FF2B5EF4-FFF2-40B4-BE49-F238E27FC236}">
                <a16:creationId xmlns:a16="http://schemas.microsoft.com/office/drawing/2014/main" id="{F62634F7-FF20-B71D-1AD5-FAECDF8E922A}"/>
              </a:ext>
            </a:extLst>
          </p:cNvPr>
          <p:cNvSpPr/>
          <p:nvPr/>
        </p:nvSpPr>
        <p:spPr>
          <a:xfrm>
            <a:off x="9169539" y="5437941"/>
            <a:ext cx="448472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مشارك نشط</a:t>
            </a:r>
            <a:endParaRPr kumimoji="0" lang="en-US" sz="1550" b="0" i="0" u="none" strike="noStrike" kern="0" cap="none" spc="0" normalizeH="0" baseline="0" noProof="0" dirty="0">
              <a:ln>
                <a:noFill/>
              </a:ln>
              <a:solidFill>
                <a:prstClr val="black"/>
              </a:solidFill>
              <a:effectLst/>
              <a:uLnTx/>
              <a:uFillTx/>
            </a:endParaRPr>
          </a:p>
        </p:txBody>
      </p:sp>
      <p:sp>
        <p:nvSpPr>
          <p:cNvPr id="39" name="Text 30">
            <a:extLst>
              <a:ext uri="{FF2B5EF4-FFF2-40B4-BE49-F238E27FC236}">
                <a16:creationId xmlns:a16="http://schemas.microsoft.com/office/drawing/2014/main" id="{9BA5572A-C5CE-69CA-FB6C-BC5FF26D900A}"/>
              </a:ext>
            </a:extLst>
          </p:cNvPr>
          <p:cNvSpPr/>
          <p:nvPr/>
        </p:nvSpPr>
        <p:spPr>
          <a:xfrm>
            <a:off x="825044" y="6315342"/>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الإعلام التقليدي يعتمد على الاتصال في اتجاه واحد، حيث تكون المؤسسة هي المرسل والجمهور هو المستقبل. أما الإعلام الرقمي فيقوم على الاتصال التفاعلي متعدد الاتجاهات، ويمنح الجمهور القدرة على الرد، المشاركة، وإعادة إنتاج الرسالة.</a:t>
            </a:r>
            <a:endParaRPr kumimoji="0" lang="en-US" sz="1550" b="1"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75886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88660-3829-B1EB-41CA-2AD3C91F2B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1EE7EF-C9F9-6047-C902-76465C492EEF}"/>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E46B63F-8D35-8490-99BD-30313B9DF772}"/>
              </a:ext>
            </a:extLst>
          </p:cNvPr>
          <p:cNvSpPr/>
          <p:nvPr/>
        </p:nvSpPr>
        <p:spPr>
          <a:xfrm>
            <a:off x="9459777" y="1524201"/>
            <a:ext cx="4954106" cy="64968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9C3FC29-6D59-E74B-A485-B8B9691512F4}"/>
              </a:ext>
            </a:extLst>
          </p:cNvPr>
          <p:cNvSpPr/>
          <p:nvPr/>
        </p:nvSpPr>
        <p:spPr>
          <a:xfrm>
            <a:off x="394138" y="1670383"/>
            <a:ext cx="14019745" cy="6350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583ECD5-79F9-7483-9A2F-AF87D0DA4FB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89E49397-326B-B377-8691-6CB2AEFC2EFD}"/>
              </a:ext>
            </a:extLst>
          </p:cNvPr>
          <p:cNvSpPr/>
          <p:nvPr/>
        </p:nvSpPr>
        <p:spPr>
          <a:xfrm>
            <a:off x="5551646" y="768770"/>
            <a:ext cx="8284964"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لماذا أصبح الإعلام الرقمي أساسيًا؟</a:t>
            </a:r>
            <a:endParaRPr kumimoji="0" lang="en-US" sz="2000" b="0" i="0" u="none" strike="noStrike" kern="0" cap="none" spc="0" normalizeH="0" baseline="0" noProof="0" dirty="0">
              <a:ln>
                <a:noFill/>
              </a:ln>
              <a:solidFill>
                <a:srgbClr val="00B0F0"/>
              </a:solidFill>
              <a:effectLst/>
              <a:uLnTx/>
              <a:uFillTx/>
            </a:endParaRPr>
          </a:p>
        </p:txBody>
      </p:sp>
      <p:sp>
        <p:nvSpPr>
          <p:cNvPr id="6" name="Shape 1">
            <a:extLst>
              <a:ext uri="{FF2B5EF4-FFF2-40B4-BE49-F238E27FC236}">
                <a16:creationId xmlns:a16="http://schemas.microsoft.com/office/drawing/2014/main" id="{4A11293F-F31B-EA6C-D211-A1821280BC4C}"/>
              </a:ext>
            </a:extLst>
          </p:cNvPr>
          <p:cNvSpPr/>
          <p:nvPr/>
        </p:nvSpPr>
        <p:spPr>
          <a:xfrm>
            <a:off x="9621322" y="2209205"/>
            <a:ext cx="4215289" cy="1781651"/>
          </a:xfrm>
          <a:prstGeom prst="roundRect">
            <a:avLst>
              <a:gd name="adj" fmla="val 6159"/>
            </a:avLst>
          </a:prstGeom>
          <a:solidFill>
            <a:srgbClr val="FFFFFF"/>
          </a:solidFill>
          <a:ln/>
        </p:spPr>
        <p:txBody>
          <a:bodyPr/>
          <a:lstStyle/>
          <a:p>
            <a:endParaRPr lang="en-US"/>
          </a:p>
        </p:txBody>
      </p:sp>
      <p:sp>
        <p:nvSpPr>
          <p:cNvPr id="7" name="Shape 2">
            <a:extLst>
              <a:ext uri="{FF2B5EF4-FFF2-40B4-BE49-F238E27FC236}">
                <a16:creationId xmlns:a16="http://schemas.microsoft.com/office/drawing/2014/main" id="{D3395885-87C0-80AE-9222-49E25534C3AA}"/>
              </a:ext>
            </a:extLst>
          </p:cNvPr>
          <p:cNvSpPr/>
          <p:nvPr/>
        </p:nvSpPr>
        <p:spPr>
          <a:xfrm>
            <a:off x="9621322" y="2186345"/>
            <a:ext cx="4215289" cy="91440"/>
          </a:xfrm>
          <a:prstGeom prst="roundRect">
            <a:avLst>
              <a:gd name="adj" fmla="val 91163"/>
            </a:avLst>
          </a:prstGeom>
          <a:solidFill>
            <a:srgbClr val="00AEEF"/>
          </a:solidFill>
          <a:ln/>
        </p:spPr>
        <p:txBody>
          <a:bodyPr/>
          <a:lstStyle/>
          <a:p>
            <a:endParaRPr lang="en-US"/>
          </a:p>
        </p:txBody>
      </p:sp>
      <p:sp>
        <p:nvSpPr>
          <p:cNvPr id="8" name="Shape 3">
            <a:extLst>
              <a:ext uri="{FF2B5EF4-FFF2-40B4-BE49-F238E27FC236}">
                <a16:creationId xmlns:a16="http://schemas.microsoft.com/office/drawing/2014/main" id="{96324599-C4CA-2BC3-2801-35160C03BD69}"/>
              </a:ext>
            </a:extLst>
          </p:cNvPr>
          <p:cNvSpPr/>
          <p:nvPr/>
        </p:nvSpPr>
        <p:spPr>
          <a:xfrm>
            <a:off x="11431310" y="1911548"/>
            <a:ext cx="595313" cy="595313"/>
          </a:xfrm>
          <a:prstGeom prst="roundRect">
            <a:avLst>
              <a:gd name="adj" fmla="val 153600"/>
            </a:avLst>
          </a:prstGeom>
          <a:solidFill>
            <a:srgbClr val="00AEEF"/>
          </a:solidFill>
          <a:ln/>
        </p:spPr>
        <p:txBody>
          <a:bodyPr/>
          <a:lstStyle/>
          <a:p>
            <a:endParaRPr lang="en-US"/>
          </a:p>
        </p:txBody>
      </p:sp>
      <p:sp>
        <p:nvSpPr>
          <p:cNvPr id="9" name="Text 4">
            <a:extLst>
              <a:ext uri="{FF2B5EF4-FFF2-40B4-BE49-F238E27FC236}">
                <a16:creationId xmlns:a16="http://schemas.microsoft.com/office/drawing/2014/main" id="{9AFB9C80-75AB-C9F4-1BBF-12BC41D8A634}"/>
              </a:ext>
            </a:extLst>
          </p:cNvPr>
          <p:cNvSpPr/>
          <p:nvPr/>
        </p:nvSpPr>
        <p:spPr>
          <a:xfrm>
            <a:off x="11609903" y="2060377"/>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a:t>
            </a:r>
            <a:endParaRPr kumimoji="0" lang="en-US" sz="1850" b="0" i="0" u="none" strike="noStrike" kern="0" cap="none" spc="0" normalizeH="0" baseline="0" noProof="0" dirty="0">
              <a:ln>
                <a:noFill/>
              </a:ln>
              <a:solidFill>
                <a:prstClr val="black"/>
              </a:solidFill>
              <a:effectLst/>
              <a:uLnTx/>
              <a:uFillTx/>
            </a:endParaRPr>
          </a:p>
        </p:txBody>
      </p:sp>
      <p:sp>
        <p:nvSpPr>
          <p:cNvPr id="10" name="Text 5">
            <a:extLst>
              <a:ext uri="{FF2B5EF4-FFF2-40B4-BE49-F238E27FC236}">
                <a16:creationId xmlns:a16="http://schemas.microsoft.com/office/drawing/2014/main" id="{06E7A074-081C-81BE-30BC-901FE7F5AD01}"/>
              </a:ext>
            </a:extLst>
          </p:cNvPr>
          <p:cNvSpPr/>
          <p:nvPr/>
        </p:nvSpPr>
        <p:spPr>
          <a:xfrm>
            <a:off x="11134487" y="270533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سرعة الانتشار</a:t>
            </a:r>
            <a:endParaRPr kumimoji="0" lang="en-US" b="0" i="0" u="none" strike="noStrike" kern="0" cap="none" spc="0" normalizeH="0" baseline="0" noProof="0" dirty="0">
              <a:ln>
                <a:noFill/>
              </a:ln>
              <a:solidFill>
                <a:prstClr val="black"/>
              </a:solidFill>
              <a:effectLst/>
              <a:uLnTx/>
              <a:uFillTx/>
            </a:endParaRPr>
          </a:p>
        </p:txBody>
      </p:sp>
      <p:sp>
        <p:nvSpPr>
          <p:cNvPr id="11" name="Text 6">
            <a:extLst>
              <a:ext uri="{FF2B5EF4-FFF2-40B4-BE49-F238E27FC236}">
                <a16:creationId xmlns:a16="http://schemas.microsoft.com/office/drawing/2014/main" id="{BA6358D2-7CFD-592C-703C-AFFC521B0ECF}"/>
              </a:ext>
            </a:extLst>
          </p:cNvPr>
          <p:cNvSpPr/>
          <p:nvPr/>
        </p:nvSpPr>
        <p:spPr>
          <a:xfrm>
            <a:off x="9842540" y="3134558"/>
            <a:ext cx="377285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إمكانية الانتشار الفيروسي (Viral Potential) للرسائل في ثوانٍ معدودة</a:t>
            </a:r>
            <a:endParaRPr kumimoji="0" lang="en-US" sz="1550" b="0" i="0" u="none" strike="noStrike" kern="0" cap="none" spc="0" normalizeH="0" baseline="0" noProof="0" dirty="0">
              <a:ln>
                <a:noFill/>
              </a:ln>
              <a:solidFill>
                <a:prstClr val="black"/>
              </a:solidFill>
              <a:effectLst/>
              <a:uLnTx/>
              <a:uFillTx/>
            </a:endParaRPr>
          </a:p>
        </p:txBody>
      </p:sp>
      <p:sp>
        <p:nvSpPr>
          <p:cNvPr id="12" name="Shape 7">
            <a:extLst>
              <a:ext uri="{FF2B5EF4-FFF2-40B4-BE49-F238E27FC236}">
                <a16:creationId xmlns:a16="http://schemas.microsoft.com/office/drawing/2014/main" id="{8F8752B9-E9E5-88C0-071D-64F21B730187}"/>
              </a:ext>
            </a:extLst>
          </p:cNvPr>
          <p:cNvSpPr/>
          <p:nvPr/>
        </p:nvSpPr>
        <p:spPr>
          <a:xfrm>
            <a:off x="5207556" y="2209205"/>
            <a:ext cx="4215408" cy="1781651"/>
          </a:xfrm>
          <a:prstGeom prst="roundRect">
            <a:avLst>
              <a:gd name="adj" fmla="val 6159"/>
            </a:avLst>
          </a:prstGeom>
          <a:solidFill>
            <a:srgbClr val="FFFFFF"/>
          </a:solidFill>
          <a:ln/>
        </p:spPr>
        <p:txBody>
          <a:bodyPr/>
          <a:lstStyle/>
          <a:p>
            <a:endParaRPr lang="en-US"/>
          </a:p>
        </p:txBody>
      </p:sp>
      <p:sp>
        <p:nvSpPr>
          <p:cNvPr id="13" name="Shape 8">
            <a:extLst>
              <a:ext uri="{FF2B5EF4-FFF2-40B4-BE49-F238E27FC236}">
                <a16:creationId xmlns:a16="http://schemas.microsoft.com/office/drawing/2014/main" id="{14CF7DB2-FD04-2676-80BF-59C0D7FACB02}"/>
              </a:ext>
            </a:extLst>
          </p:cNvPr>
          <p:cNvSpPr/>
          <p:nvPr/>
        </p:nvSpPr>
        <p:spPr>
          <a:xfrm>
            <a:off x="5207556" y="2186345"/>
            <a:ext cx="4215408" cy="91440"/>
          </a:xfrm>
          <a:prstGeom prst="roundRect">
            <a:avLst>
              <a:gd name="adj" fmla="val 91163"/>
            </a:avLst>
          </a:prstGeom>
          <a:solidFill>
            <a:srgbClr val="00AEEF"/>
          </a:solidFill>
          <a:ln/>
        </p:spPr>
        <p:txBody>
          <a:bodyPr/>
          <a:lstStyle/>
          <a:p>
            <a:endParaRPr lang="en-US"/>
          </a:p>
        </p:txBody>
      </p:sp>
      <p:sp>
        <p:nvSpPr>
          <p:cNvPr id="14" name="Shape 9">
            <a:extLst>
              <a:ext uri="{FF2B5EF4-FFF2-40B4-BE49-F238E27FC236}">
                <a16:creationId xmlns:a16="http://schemas.microsoft.com/office/drawing/2014/main" id="{74D204F3-4A6C-10AC-4068-79757C5A3EAF}"/>
              </a:ext>
            </a:extLst>
          </p:cNvPr>
          <p:cNvSpPr/>
          <p:nvPr/>
        </p:nvSpPr>
        <p:spPr>
          <a:xfrm>
            <a:off x="7017544" y="1911548"/>
            <a:ext cx="595313" cy="595313"/>
          </a:xfrm>
          <a:prstGeom prst="roundRect">
            <a:avLst>
              <a:gd name="adj" fmla="val 153600"/>
            </a:avLst>
          </a:prstGeom>
          <a:solidFill>
            <a:srgbClr val="00AEEF"/>
          </a:solidFill>
          <a:ln/>
        </p:spPr>
        <p:txBody>
          <a:bodyPr/>
          <a:lstStyle/>
          <a:p>
            <a:endParaRPr lang="en-US"/>
          </a:p>
        </p:txBody>
      </p:sp>
      <p:sp>
        <p:nvSpPr>
          <p:cNvPr id="15" name="Text 10">
            <a:extLst>
              <a:ext uri="{FF2B5EF4-FFF2-40B4-BE49-F238E27FC236}">
                <a16:creationId xmlns:a16="http://schemas.microsoft.com/office/drawing/2014/main" id="{73729BB2-C16A-EF3E-A60E-38EC03B5A7E9}"/>
              </a:ext>
            </a:extLst>
          </p:cNvPr>
          <p:cNvSpPr/>
          <p:nvPr/>
        </p:nvSpPr>
        <p:spPr>
          <a:xfrm>
            <a:off x="7196137" y="2060377"/>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a:t>
            </a:r>
            <a:endParaRPr kumimoji="0" lang="en-US" sz="1850" b="0" i="0" u="none" strike="noStrike" kern="0" cap="none" spc="0" normalizeH="0" baseline="0" noProof="0" dirty="0">
              <a:ln>
                <a:noFill/>
              </a:ln>
              <a:solidFill>
                <a:prstClr val="black"/>
              </a:solidFill>
              <a:effectLst/>
              <a:uLnTx/>
              <a:uFillTx/>
            </a:endParaRPr>
          </a:p>
        </p:txBody>
      </p:sp>
      <p:sp>
        <p:nvSpPr>
          <p:cNvPr id="16" name="Text 11">
            <a:extLst>
              <a:ext uri="{FF2B5EF4-FFF2-40B4-BE49-F238E27FC236}">
                <a16:creationId xmlns:a16="http://schemas.microsoft.com/office/drawing/2014/main" id="{6324FEFB-19D7-CC62-EA1A-AD477D6E3BAC}"/>
              </a:ext>
            </a:extLst>
          </p:cNvPr>
          <p:cNvSpPr/>
          <p:nvPr/>
        </p:nvSpPr>
        <p:spPr>
          <a:xfrm>
            <a:off x="6720840" y="270533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انخفاض التكاليف</a:t>
            </a:r>
            <a:endParaRPr kumimoji="0" lang="en-US" b="0" i="0" u="none" strike="noStrike" kern="0" cap="none" spc="0" normalizeH="0" baseline="0" noProof="0" dirty="0">
              <a:ln>
                <a:noFill/>
              </a:ln>
              <a:solidFill>
                <a:prstClr val="black"/>
              </a:solidFill>
              <a:effectLst/>
              <a:uLnTx/>
              <a:uFillTx/>
            </a:endParaRPr>
          </a:p>
        </p:txBody>
      </p:sp>
      <p:sp>
        <p:nvSpPr>
          <p:cNvPr id="17" name="Text 12">
            <a:extLst>
              <a:ext uri="{FF2B5EF4-FFF2-40B4-BE49-F238E27FC236}">
                <a16:creationId xmlns:a16="http://schemas.microsoft.com/office/drawing/2014/main" id="{49475579-A657-519D-7FD5-FBEBB5D1843B}"/>
              </a:ext>
            </a:extLst>
          </p:cNvPr>
          <p:cNvSpPr/>
          <p:nvPr/>
        </p:nvSpPr>
        <p:spPr>
          <a:xfrm>
            <a:off x="5428774" y="3134558"/>
            <a:ext cx="3772972"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الوصول للجمهور العالمي بتكلفة أقل بكثير من الإعلام التقليدي</a:t>
            </a:r>
            <a:endParaRPr kumimoji="0" lang="en-US" sz="1550" b="0" i="0" u="none" strike="noStrike" kern="0" cap="none" spc="0" normalizeH="0" baseline="0" noProof="0" dirty="0">
              <a:ln>
                <a:noFill/>
              </a:ln>
              <a:solidFill>
                <a:prstClr val="black"/>
              </a:solidFill>
              <a:effectLst/>
              <a:uLnTx/>
              <a:uFillTx/>
            </a:endParaRPr>
          </a:p>
        </p:txBody>
      </p:sp>
      <p:sp>
        <p:nvSpPr>
          <p:cNvPr id="19" name="Shape 13">
            <a:extLst>
              <a:ext uri="{FF2B5EF4-FFF2-40B4-BE49-F238E27FC236}">
                <a16:creationId xmlns:a16="http://schemas.microsoft.com/office/drawing/2014/main" id="{0EDFE52A-C1C7-A574-E2E8-114B488B2E6C}"/>
              </a:ext>
            </a:extLst>
          </p:cNvPr>
          <p:cNvSpPr/>
          <p:nvPr/>
        </p:nvSpPr>
        <p:spPr>
          <a:xfrm>
            <a:off x="793909" y="2209205"/>
            <a:ext cx="4215289" cy="1781651"/>
          </a:xfrm>
          <a:prstGeom prst="roundRect">
            <a:avLst>
              <a:gd name="adj" fmla="val 6159"/>
            </a:avLst>
          </a:prstGeom>
          <a:solidFill>
            <a:srgbClr val="FFFFFF"/>
          </a:solidFill>
          <a:ln/>
        </p:spPr>
        <p:txBody>
          <a:bodyPr/>
          <a:lstStyle/>
          <a:p>
            <a:endParaRPr lang="en-US"/>
          </a:p>
        </p:txBody>
      </p:sp>
      <p:sp>
        <p:nvSpPr>
          <p:cNvPr id="21" name="Shape 14">
            <a:extLst>
              <a:ext uri="{FF2B5EF4-FFF2-40B4-BE49-F238E27FC236}">
                <a16:creationId xmlns:a16="http://schemas.microsoft.com/office/drawing/2014/main" id="{F1E9992F-A3F5-E112-2C94-687758349D7C}"/>
              </a:ext>
            </a:extLst>
          </p:cNvPr>
          <p:cNvSpPr/>
          <p:nvPr/>
        </p:nvSpPr>
        <p:spPr>
          <a:xfrm>
            <a:off x="793909" y="2186345"/>
            <a:ext cx="4215289" cy="91440"/>
          </a:xfrm>
          <a:prstGeom prst="roundRect">
            <a:avLst>
              <a:gd name="adj" fmla="val 91163"/>
            </a:avLst>
          </a:prstGeom>
          <a:solidFill>
            <a:srgbClr val="00AEEF"/>
          </a:solidFill>
          <a:ln/>
        </p:spPr>
        <p:txBody>
          <a:bodyPr/>
          <a:lstStyle/>
          <a:p>
            <a:endParaRPr lang="en-US"/>
          </a:p>
        </p:txBody>
      </p:sp>
      <p:sp>
        <p:nvSpPr>
          <p:cNvPr id="22" name="Shape 15">
            <a:extLst>
              <a:ext uri="{FF2B5EF4-FFF2-40B4-BE49-F238E27FC236}">
                <a16:creationId xmlns:a16="http://schemas.microsoft.com/office/drawing/2014/main" id="{8F74CED2-A1B8-42EC-2556-015ECDED91FD}"/>
              </a:ext>
            </a:extLst>
          </p:cNvPr>
          <p:cNvSpPr/>
          <p:nvPr/>
        </p:nvSpPr>
        <p:spPr>
          <a:xfrm>
            <a:off x="2603897" y="1911548"/>
            <a:ext cx="595313" cy="595313"/>
          </a:xfrm>
          <a:prstGeom prst="roundRect">
            <a:avLst>
              <a:gd name="adj" fmla="val 153600"/>
            </a:avLst>
          </a:prstGeom>
          <a:solidFill>
            <a:srgbClr val="00AEEF"/>
          </a:solidFill>
          <a:ln/>
        </p:spPr>
        <p:txBody>
          <a:bodyPr/>
          <a:lstStyle/>
          <a:p>
            <a:endParaRPr lang="en-US"/>
          </a:p>
        </p:txBody>
      </p:sp>
      <p:sp>
        <p:nvSpPr>
          <p:cNvPr id="24" name="Text 16">
            <a:extLst>
              <a:ext uri="{FF2B5EF4-FFF2-40B4-BE49-F238E27FC236}">
                <a16:creationId xmlns:a16="http://schemas.microsoft.com/office/drawing/2014/main" id="{A8159A9E-6EC9-AC8A-9C4A-3816C22C42FA}"/>
              </a:ext>
            </a:extLst>
          </p:cNvPr>
          <p:cNvSpPr/>
          <p:nvPr/>
        </p:nvSpPr>
        <p:spPr>
          <a:xfrm>
            <a:off x="2782491" y="2060377"/>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3</a:t>
            </a:r>
            <a:endParaRPr kumimoji="0" lang="en-US" sz="1850" b="0" i="0" u="none" strike="noStrike" kern="0" cap="none" spc="0" normalizeH="0" baseline="0" noProof="0" dirty="0">
              <a:ln>
                <a:noFill/>
              </a:ln>
              <a:solidFill>
                <a:prstClr val="black"/>
              </a:solidFill>
              <a:effectLst/>
              <a:uLnTx/>
              <a:uFillTx/>
            </a:endParaRPr>
          </a:p>
        </p:txBody>
      </p:sp>
      <p:sp>
        <p:nvSpPr>
          <p:cNvPr id="26" name="Text 17">
            <a:extLst>
              <a:ext uri="{FF2B5EF4-FFF2-40B4-BE49-F238E27FC236}">
                <a16:creationId xmlns:a16="http://schemas.microsoft.com/office/drawing/2014/main" id="{84706010-04B3-AEAF-00A5-7A6E08EA2AEC}"/>
              </a:ext>
            </a:extLst>
          </p:cNvPr>
          <p:cNvSpPr/>
          <p:nvPr/>
        </p:nvSpPr>
        <p:spPr>
          <a:xfrm>
            <a:off x="2307074" y="270533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استهداف دقيق</a:t>
            </a:r>
            <a:endParaRPr kumimoji="0" lang="en-US" b="0" i="0" u="none" strike="noStrike" kern="0" cap="none" spc="0" normalizeH="0" baseline="0" noProof="0" dirty="0">
              <a:ln>
                <a:noFill/>
              </a:ln>
              <a:solidFill>
                <a:prstClr val="black"/>
              </a:solidFill>
              <a:effectLst/>
              <a:uLnTx/>
              <a:uFillTx/>
            </a:endParaRPr>
          </a:p>
        </p:txBody>
      </p:sp>
      <p:sp>
        <p:nvSpPr>
          <p:cNvPr id="27" name="Text 18">
            <a:extLst>
              <a:ext uri="{FF2B5EF4-FFF2-40B4-BE49-F238E27FC236}">
                <a16:creationId xmlns:a16="http://schemas.microsoft.com/office/drawing/2014/main" id="{AE4908CA-B54D-D758-522D-AA3F85B3DD90}"/>
              </a:ext>
            </a:extLst>
          </p:cNvPr>
          <p:cNvSpPr/>
          <p:nvPr/>
        </p:nvSpPr>
        <p:spPr>
          <a:xfrm>
            <a:off x="1015127" y="3134558"/>
            <a:ext cx="377285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إمكانية استهداف شرائح دقيقة باستخدام الذكاء الاصطناعي (Targeting via AI)</a:t>
            </a:r>
            <a:endParaRPr kumimoji="0" lang="en-US" sz="1550" b="0" i="0" u="none" strike="noStrike" kern="0" cap="none" spc="0" normalizeH="0" baseline="0" noProof="0" dirty="0">
              <a:ln>
                <a:noFill/>
              </a:ln>
              <a:solidFill>
                <a:prstClr val="black"/>
              </a:solidFill>
              <a:effectLst/>
              <a:uLnTx/>
              <a:uFillTx/>
            </a:endParaRPr>
          </a:p>
        </p:txBody>
      </p:sp>
      <p:sp>
        <p:nvSpPr>
          <p:cNvPr id="28" name="Shape 19">
            <a:extLst>
              <a:ext uri="{FF2B5EF4-FFF2-40B4-BE49-F238E27FC236}">
                <a16:creationId xmlns:a16="http://schemas.microsoft.com/office/drawing/2014/main" id="{78B15A96-ECD8-3F8A-60C1-32FB7F253C74}"/>
              </a:ext>
            </a:extLst>
          </p:cNvPr>
          <p:cNvSpPr/>
          <p:nvPr/>
        </p:nvSpPr>
        <p:spPr>
          <a:xfrm>
            <a:off x="7414498" y="4486870"/>
            <a:ext cx="6422112" cy="1781651"/>
          </a:xfrm>
          <a:prstGeom prst="roundRect">
            <a:avLst>
              <a:gd name="adj" fmla="val 6159"/>
            </a:avLst>
          </a:prstGeom>
          <a:solidFill>
            <a:srgbClr val="FFFFFF"/>
          </a:solidFill>
          <a:ln/>
        </p:spPr>
        <p:txBody>
          <a:bodyPr/>
          <a:lstStyle/>
          <a:p>
            <a:endParaRPr lang="en-US"/>
          </a:p>
        </p:txBody>
      </p:sp>
      <p:sp>
        <p:nvSpPr>
          <p:cNvPr id="29" name="Shape 20">
            <a:extLst>
              <a:ext uri="{FF2B5EF4-FFF2-40B4-BE49-F238E27FC236}">
                <a16:creationId xmlns:a16="http://schemas.microsoft.com/office/drawing/2014/main" id="{6C513044-2D82-7436-31ED-C10FE30BB961}"/>
              </a:ext>
            </a:extLst>
          </p:cNvPr>
          <p:cNvSpPr/>
          <p:nvPr/>
        </p:nvSpPr>
        <p:spPr>
          <a:xfrm>
            <a:off x="7414498" y="4464010"/>
            <a:ext cx="6422112" cy="91440"/>
          </a:xfrm>
          <a:prstGeom prst="roundRect">
            <a:avLst>
              <a:gd name="adj" fmla="val 91163"/>
            </a:avLst>
          </a:prstGeom>
          <a:solidFill>
            <a:srgbClr val="00AEEF"/>
          </a:solidFill>
          <a:ln/>
        </p:spPr>
        <p:txBody>
          <a:bodyPr/>
          <a:lstStyle/>
          <a:p>
            <a:endParaRPr lang="en-US"/>
          </a:p>
        </p:txBody>
      </p:sp>
      <p:sp>
        <p:nvSpPr>
          <p:cNvPr id="30" name="Shape 21">
            <a:extLst>
              <a:ext uri="{FF2B5EF4-FFF2-40B4-BE49-F238E27FC236}">
                <a16:creationId xmlns:a16="http://schemas.microsoft.com/office/drawing/2014/main" id="{A4205B71-CCB2-833E-35AE-DF2096F6BB4B}"/>
              </a:ext>
            </a:extLst>
          </p:cNvPr>
          <p:cNvSpPr/>
          <p:nvPr/>
        </p:nvSpPr>
        <p:spPr>
          <a:xfrm>
            <a:off x="10327838" y="4189214"/>
            <a:ext cx="595313" cy="595313"/>
          </a:xfrm>
          <a:prstGeom prst="roundRect">
            <a:avLst>
              <a:gd name="adj" fmla="val 153600"/>
            </a:avLst>
          </a:prstGeom>
          <a:solidFill>
            <a:srgbClr val="00AEEF"/>
          </a:solidFill>
          <a:ln/>
        </p:spPr>
        <p:txBody>
          <a:bodyPr/>
          <a:lstStyle/>
          <a:p>
            <a:endParaRPr lang="en-US"/>
          </a:p>
        </p:txBody>
      </p:sp>
      <p:sp>
        <p:nvSpPr>
          <p:cNvPr id="31" name="Text 22">
            <a:extLst>
              <a:ext uri="{FF2B5EF4-FFF2-40B4-BE49-F238E27FC236}">
                <a16:creationId xmlns:a16="http://schemas.microsoft.com/office/drawing/2014/main" id="{74C5B1F8-A68F-EC3E-5F89-54BFCB4BB2B8}"/>
              </a:ext>
            </a:extLst>
          </p:cNvPr>
          <p:cNvSpPr/>
          <p:nvPr/>
        </p:nvSpPr>
        <p:spPr>
          <a:xfrm>
            <a:off x="10506432" y="4338042"/>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4</a:t>
            </a:r>
            <a:endParaRPr kumimoji="0" lang="en-US" sz="1850" b="0" i="0" u="none" strike="noStrike" kern="0" cap="none" spc="0" normalizeH="0" baseline="0" noProof="0" dirty="0">
              <a:ln>
                <a:noFill/>
              </a:ln>
              <a:solidFill>
                <a:prstClr val="black"/>
              </a:solidFill>
              <a:effectLst/>
              <a:uLnTx/>
              <a:uFillTx/>
            </a:endParaRPr>
          </a:p>
        </p:txBody>
      </p:sp>
      <p:sp>
        <p:nvSpPr>
          <p:cNvPr id="32" name="Text 23">
            <a:extLst>
              <a:ext uri="{FF2B5EF4-FFF2-40B4-BE49-F238E27FC236}">
                <a16:creationId xmlns:a16="http://schemas.microsoft.com/office/drawing/2014/main" id="{6854ABF1-EBE3-EF5A-D3FF-09716E502CD2}"/>
              </a:ext>
            </a:extLst>
          </p:cNvPr>
          <p:cNvSpPr/>
          <p:nvPr/>
        </p:nvSpPr>
        <p:spPr>
          <a:xfrm>
            <a:off x="11134487" y="498300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قياس فوري</a:t>
            </a:r>
            <a:endParaRPr kumimoji="0" lang="en-US" b="0" i="0" u="none" strike="noStrike" kern="0" cap="none" spc="0" normalizeH="0" baseline="0" noProof="0" dirty="0">
              <a:ln>
                <a:noFill/>
              </a:ln>
              <a:solidFill>
                <a:prstClr val="black"/>
              </a:solidFill>
              <a:effectLst/>
              <a:uLnTx/>
              <a:uFillTx/>
            </a:endParaRPr>
          </a:p>
        </p:txBody>
      </p:sp>
      <p:sp>
        <p:nvSpPr>
          <p:cNvPr id="33" name="Text 24">
            <a:extLst>
              <a:ext uri="{FF2B5EF4-FFF2-40B4-BE49-F238E27FC236}">
                <a16:creationId xmlns:a16="http://schemas.microsoft.com/office/drawing/2014/main" id="{A35F83C7-2550-1ED5-6B1B-33F7B2C39467}"/>
              </a:ext>
            </a:extLst>
          </p:cNvPr>
          <p:cNvSpPr/>
          <p:nvPr/>
        </p:nvSpPr>
        <p:spPr>
          <a:xfrm>
            <a:off x="7635716" y="5412224"/>
            <a:ext cx="5979676"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القدرة على قياس النتائج لحظيًا (Real-Time Metrics) وتعديل الاستراتيجية</a:t>
            </a:r>
            <a:endParaRPr kumimoji="0" lang="en-US" sz="1550" b="0" i="0" u="none" strike="noStrike" kern="0" cap="none" spc="0" normalizeH="0" baseline="0" noProof="0" dirty="0">
              <a:ln>
                <a:noFill/>
              </a:ln>
              <a:solidFill>
                <a:prstClr val="black"/>
              </a:solidFill>
              <a:effectLst/>
              <a:uLnTx/>
              <a:uFillTx/>
            </a:endParaRPr>
          </a:p>
        </p:txBody>
      </p:sp>
      <p:sp>
        <p:nvSpPr>
          <p:cNvPr id="34" name="Shape 25">
            <a:extLst>
              <a:ext uri="{FF2B5EF4-FFF2-40B4-BE49-F238E27FC236}">
                <a16:creationId xmlns:a16="http://schemas.microsoft.com/office/drawing/2014/main" id="{1243081E-403D-C962-C8E5-3F36874BA1C8}"/>
              </a:ext>
            </a:extLst>
          </p:cNvPr>
          <p:cNvSpPr/>
          <p:nvPr/>
        </p:nvSpPr>
        <p:spPr>
          <a:xfrm>
            <a:off x="793909" y="4486870"/>
            <a:ext cx="6422231" cy="1781651"/>
          </a:xfrm>
          <a:prstGeom prst="roundRect">
            <a:avLst>
              <a:gd name="adj" fmla="val 6159"/>
            </a:avLst>
          </a:prstGeom>
          <a:solidFill>
            <a:srgbClr val="FFFFFF"/>
          </a:solidFill>
          <a:ln/>
        </p:spPr>
        <p:txBody>
          <a:bodyPr/>
          <a:lstStyle/>
          <a:p>
            <a:endParaRPr lang="en-US"/>
          </a:p>
        </p:txBody>
      </p:sp>
      <p:sp>
        <p:nvSpPr>
          <p:cNvPr id="35" name="Shape 26">
            <a:extLst>
              <a:ext uri="{FF2B5EF4-FFF2-40B4-BE49-F238E27FC236}">
                <a16:creationId xmlns:a16="http://schemas.microsoft.com/office/drawing/2014/main" id="{99346718-E930-18FA-DF2A-D09CB9F13BC4}"/>
              </a:ext>
            </a:extLst>
          </p:cNvPr>
          <p:cNvSpPr/>
          <p:nvPr/>
        </p:nvSpPr>
        <p:spPr>
          <a:xfrm>
            <a:off x="793909" y="4464010"/>
            <a:ext cx="6422231" cy="91440"/>
          </a:xfrm>
          <a:prstGeom prst="roundRect">
            <a:avLst>
              <a:gd name="adj" fmla="val 91163"/>
            </a:avLst>
          </a:prstGeom>
          <a:solidFill>
            <a:srgbClr val="00AEEF"/>
          </a:solidFill>
          <a:ln/>
        </p:spPr>
        <p:txBody>
          <a:bodyPr/>
          <a:lstStyle/>
          <a:p>
            <a:endParaRPr lang="en-US"/>
          </a:p>
        </p:txBody>
      </p:sp>
      <p:sp>
        <p:nvSpPr>
          <p:cNvPr id="36" name="Shape 27">
            <a:extLst>
              <a:ext uri="{FF2B5EF4-FFF2-40B4-BE49-F238E27FC236}">
                <a16:creationId xmlns:a16="http://schemas.microsoft.com/office/drawing/2014/main" id="{01CFEF0B-8098-49C4-A23C-B9E22E8D08D1}"/>
              </a:ext>
            </a:extLst>
          </p:cNvPr>
          <p:cNvSpPr/>
          <p:nvPr/>
        </p:nvSpPr>
        <p:spPr>
          <a:xfrm>
            <a:off x="3707368" y="4189214"/>
            <a:ext cx="595313" cy="595313"/>
          </a:xfrm>
          <a:prstGeom prst="roundRect">
            <a:avLst>
              <a:gd name="adj" fmla="val 153600"/>
            </a:avLst>
          </a:prstGeom>
          <a:solidFill>
            <a:srgbClr val="00AEEF"/>
          </a:solidFill>
          <a:ln/>
        </p:spPr>
        <p:txBody>
          <a:bodyPr/>
          <a:lstStyle/>
          <a:p>
            <a:endParaRPr lang="en-US"/>
          </a:p>
        </p:txBody>
      </p:sp>
      <p:sp>
        <p:nvSpPr>
          <p:cNvPr id="37" name="Text 28">
            <a:extLst>
              <a:ext uri="{FF2B5EF4-FFF2-40B4-BE49-F238E27FC236}">
                <a16:creationId xmlns:a16="http://schemas.microsoft.com/office/drawing/2014/main" id="{F77FD3E2-BEEA-2D2F-0D2B-ACD67AB243A3}"/>
              </a:ext>
            </a:extLst>
          </p:cNvPr>
          <p:cNvSpPr/>
          <p:nvPr/>
        </p:nvSpPr>
        <p:spPr>
          <a:xfrm>
            <a:off x="3804703" y="4294957"/>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5</a:t>
            </a:r>
            <a:endParaRPr kumimoji="0" lang="en-US" sz="1850" b="0" i="0" u="none" strike="noStrike" kern="0" cap="none" spc="0" normalizeH="0" baseline="0" noProof="0" dirty="0">
              <a:ln>
                <a:noFill/>
              </a:ln>
              <a:solidFill>
                <a:prstClr val="black"/>
              </a:solidFill>
              <a:effectLst/>
              <a:uLnTx/>
              <a:uFillTx/>
            </a:endParaRPr>
          </a:p>
        </p:txBody>
      </p:sp>
      <p:sp>
        <p:nvSpPr>
          <p:cNvPr id="38" name="Text 29">
            <a:extLst>
              <a:ext uri="{FF2B5EF4-FFF2-40B4-BE49-F238E27FC236}">
                <a16:creationId xmlns:a16="http://schemas.microsoft.com/office/drawing/2014/main" id="{57471A2D-7F88-0E0E-E58A-C729BE870E4C}"/>
              </a:ext>
            </a:extLst>
          </p:cNvPr>
          <p:cNvSpPr/>
          <p:nvPr/>
        </p:nvSpPr>
        <p:spPr>
          <a:xfrm>
            <a:off x="4514017" y="498300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تعزيز التفاعل</a:t>
            </a:r>
            <a:endParaRPr kumimoji="0" lang="en-US" b="0" i="0" u="none" strike="noStrike" kern="0" cap="none" spc="0" normalizeH="0" baseline="0" noProof="0" dirty="0">
              <a:ln>
                <a:noFill/>
              </a:ln>
              <a:solidFill>
                <a:prstClr val="black"/>
              </a:solidFill>
              <a:effectLst/>
              <a:uLnTx/>
              <a:uFillTx/>
            </a:endParaRPr>
          </a:p>
        </p:txBody>
      </p:sp>
      <p:sp>
        <p:nvSpPr>
          <p:cNvPr id="39" name="Text 30">
            <a:extLst>
              <a:ext uri="{FF2B5EF4-FFF2-40B4-BE49-F238E27FC236}">
                <a16:creationId xmlns:a16="http://schemas.microsoft.com/office/drawing/2014/main" id="{723EA0A9-4A9E-86A2-8AD3-EB437972C433}"/>
              </a:ext>
            </a:extLst>
          </p:cNvPr>
          <p:cNvSpPr/>
          <p:nvPr/>
        </p:nvSpPr>
        <p:spPr>
          <a:xfrm>
            <a:off x="1015127" y="5412224"/>
            <a:ext cx="597979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زيادة معدلات المشاركة والتفاعل (Engagement Boost) مع الجمهور</a:t>
            </a:r>
            <a:endParaRPr kumimoji="0" lang="en-US" sz="1550" b="0" i="0" u="none" strike="noStrike" kern="0" cap="none" spc="0" normalizeH="0" baseline="0" noProof="0" dirty="0">
              <a:ln>
                <a:noFill/>
              </a:ln>
              <a:solidFill>
                <a:prstClr val="black"/>
              </a:solidFill>
              <a:effectLst/>
              <a:uLnTx/>
              <a:uFillTx/>
            </a:endParaRPr>
          </a:p>
        </p:txBody>
      </p:sp>
      <p:sp>
        <p:nvSpPr>
          <p:cNvPr id="40" name="Shape 31">
            <a:extLst>
              <a:ext uri="{FF2B5EF4-FFF2-40B4-BE49-F238E27FC236}">
                <a16:creationId xmlns:a16="http://schemas.microsoft.com/office/drawing/2014/main" id="{51F3E476-312D-B683-C23B-FB02969C0FF7}"/>
              </a:ext>
            </a:extLst>
          </p:cNvPr>
          <p:cNvSpPr/>
          <p:nvPr/>
        </p:nvSpPr>
        <p:spPr>
          <a:xfrm>
            <a:off x="793790" y="6491764"/>
            <a:ext cx="13042821" cy="843201"/>
          </a:xfrm>
          <a:prstGeom prst="roundRect">
            <a:avLst>
              <a:gd name="adj" fmla="val 9886"/>
            </a:avLst>
          </a:prstGeom>
          <a:solidFill>
            <a:srgbClr val="B3EAFF"/>
          </a:solidFill>
          <a:ln/>
        </p:spPr>
        <p:txBody>
          <a:bodyPr/>
          <a:lstStyle/>
          <a:p>
            <a:endParaRPr lang="en-US"/>
          </a:p>
        </p:txBody>
      </p:sp>
      <p:pic>
        <p:nvPicPr>
          <p:cNvPr id="41" name="Image 0" descr="preencoded.png">
            <a:extLst>
              <a:ext uri="{FF2B5EF4-FFF2-40B4-BE49-F238E27FC236}">
                <a16:creationId xmlns:a16="http://schemas.microsoft.com/office/drawing/2014/main" id="{2EE262A1-1B68-A11E-499B-7B6776A959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2148" y="6787039"/>
            <a:ext cx="248007" cy="198358"/>
          </a:xfrm>
          <a:prstGeom prst="rect">
            <a:avLst/>
          </a:prstGeom>
        </p:spPr>
      </p:pic>
      <p:sp>
        <p:nvSpPr>
          <p:cNvPr id="42" name="Text 32">
            <a:extLst>
              <a:ext uri="{FF2B5EF4-FFF2-40B4-BE49-F238E27FC236}">
                <a16:creationId xmlns:a16="http://schemas.microsoft.com/office/drawing/2014/main" id="{6748DF8C-9460-66BA-C41C-A562BEECCCE9}"/>
              </a:ext>
            </a:extLst>
          </p:cNvPr>
          <p:cNvSpPr/>
          <p:nvPr/>
        </p:nvSpPr>
        <p:spPr>
          <a:xfrm>
            <a:off x="1438513" y="6739652"/>
            <a:ext cx="1219973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إحصائية مهمة:</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90% من الجمهور على المنصات الرقمية - Statista 2025</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65453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728F7-CEDE-EF02-DF3C-0EC9818D36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43A41-061B-A243-1FC0-E55081AD39F6}"/>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41633047-6E8F-81A5-2C46-04BF9F584696}"/>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080211A-97DE-72EC-D87D-79791AAFE87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Shape 0">
            <a:extLst>
              <a:ext uri="{FF2B5EF4-FFF2-40B4-BE49-F238E27FC236}">
                <a16:creationId xmlns:a16="http://schemas.microsoft.com/office/drawing/2014/main" id="{FB1DF10C-ABD4-92E8-E8AE-5B8B4036A1C3}"/>
              </a:ext>
            </a:extLst>
          </p:cNvPr>
          <p:cNvSpPr/>
          <p:nvPr/>
        </p:nvSpPr>
        <p:spPr>
          <a:xfrm>
            <a:off x="12379166" y="430196"/>
            <a:ext cx="1457444" cy="373142"/>
          </a:xfrm>
          <a:prstGeom prst="roundRect">
            <a:avLst>
              <a:gd name="adj" fmla="val 17872"/>
            </a:avLst>
          </a:prstGeom>
          <a:solidFill>
            <a:srgbClr val="CCF1FF"/>
          </a:solidFill>
          <a:ln/>
        </p:spPr>
        <p:txBody>
          <a:bodyPr/>
          <a:lstStyle/>
          <a:p>
            <a:endParaRPr lang=""/>
          </a:p>
        </p:txBody>
      </p:sp>
      <p:sp>
        <p:nvSpPr>
          <p:cNvPr id="3" name="Text 1">
            <a:extLst>
              <a:ext uri="{FF2B5EF4-FFF2-40B4-BE49-F238E27FC236}">
                <a16:creationId xmlns:a16="http://schemas.microsoft.com/office/drawing/2014/main" id="{F6B3A1F4-15CE-6386-3E83-A4B0E705E749}"/>
              </a:ext>
            </a:extLst>
          </p:cNvPr>
          <p:cNvSpPr/>
          <p:nvPr/>
        </p:nvSpPr>
        <p:spPr>
          <a:xfrm>
            <a:off x="12498229" y="477662"/>
            <a:ext cx="1219319"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السمات الأساسية</a:t>
            </a:r>
            <a:endParaRPr kumimoji="0" lang="en-US" sz="125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69EA5ABE-7F11-26B8-124A-AD0A8E32ECFE}"/>
              </a:ext>
            </a:extLst>
          </p:cNvPr>
          <p:cNvSpPr/>
          <p:nvPr/>
        </p:nvSpPr>
        <p:spPr>
          <a:xfrm>
            <a:off x="7279124" y="1170503"/>
            <a:ext cx="6557486"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سمات الإعلام الرقمي الأربع</a:t>
            </a:r>
            <a:endParaRPr kumimoji="0" lang="en-US" sz="2000" b="0" i="0" u="none" strike="noStrike" kern="0" cap="none" spc="0" normalizeH="0" baseline="0" noProof="0" dirty="0">
              <a:ln>
                <a:noFill/>
              </a:ln>
              <a:solidFill>
                <a:srgbClr val="00B0F0"/>
              </a:solidFill>
              <a:effectLst/>
              <a:uLnTx/>
              <a:uFillTx/>
            </a:endParaRPr>
          </a:p>
        </p:txBody>
      </p:sp>
      <p:sp>
        <p:nvSpPr>
          <p:cNvPr id="6" name="Text 3">
            <a:extLst>
              <a:ext uri="{FF2B5EF4-FFF2-40B4-BE49-F238E27FC236}">
                <a16:creationId xmlns:a16="http://schemas.microsoft.com/office/drawing/2014/main" id="{348C4583-D503-9B12-F19D-15E068CB0444}"/>
              </a:ext>
            </a:extLst>
          </p:cNvPr>
          <p:cNvSpPr/>
          <p:nvPr/>
        </p:nvSpPr>
        <p:spPr>
          <a:xfrm>
            <a:off x="9895284" y="2622828"/>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التفاعلية</a:t>
            </a:r>
            <a:endParaRPr kumimoji="0" lang="en-US" b="0" i="0" u="none" strike="noStrike" kern="0" cap="none" spc="0" normalizeH="0" baseline="0" noProof="0" dirty="0">
              <a:ln>
                <a:noFill/>
              </a:ln>
              <a:solidFill>
                <a:prstClr val="black"/>
              </a:solidFill>
              <a:effectLst/>
              <a:uLnTx/>
              <a:uFillTx/>
            </a:endParaRPr>
          </a:p>
        </p:txBody>
      </p:sp>
      <p:sp>
        <p:nvSpPr>
          <p:cNvPr id="7" name="Text 4">
            <a:extLst>
              <a:ext uri="{FF2B5EF4-FFF2-40B4-BE49-F238E27FC236}">
                <a16:creationId xmlns:a16="http://schemas.microsoft.com/office/drawing/2014/main" id="{219D2509-076D-F326-6C16-BA9D029D2B4F}"/>
              </a:ext>
            </a:extLst>
          </p:cNvPr>
          <p:cNvSpPr/>
          <p:nvPr/>
        </p:nvSpPr>
        <p:spPr>
          <a:xfrm>
            <a:off x="9895284" y="3052048"/>
            <a:ext cx="3941326" cy="635079"/>
          </a:xfrm>
          <a:prstGeom prst="rect">
            <a:avLst/>
          </a:prstGeom>
          <a:noFill/>
          <a:ln/>
        </p:spPr>
        <p:txBody>
          <a:bodyPr wrap="squar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قدرة الجمهور على التعليق والمشاركة والتفاعل مع المحتوى</a:t>
            </a:r>
            <a:endParaRPr kumimoji="0" lang="en-US" sz="1550" b="0" i="0" u="none" strike="noStrike" kern="0" cap="none" spc="0" normalizeH="0" baseline="0" noProof="0" dirty="0">
              <a:ln>
                <a:noFill/>
              </a:ln>
              <a:solidFill>
                <a:prstClr val="black"/>
              </a:solidFill>
              <a:effectLst/>
              <a:uLnTx/>
              <a:uFillTx/>
            </a:endParaRPr>
          </a:p>
        </p:txBody>
      </p:sp>
      <p:pic>
        <p:nvPicPr>
          <p:cNvPr id="8" name="Image 0" descr="preencoded.png">
            <a:extLst>
              <a:ext uri="{FF2B5EF4-FFF2-40B4-BE49-F238E27FC236}">
                <a16:creationId xmlns:a16="http://schemas.microsoft.com/office/drawing/2014/main" id="{1FAC5C38-3687-227E-6E9B-F288841CBF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2653" y="2088237"/>
            <a:ext cx="4564975" cy="4564975"/>
          </a:xfrm>
          <a:prstGeom prst="rect">
            <a:avLst/>
          </a:prstGeom>
        </p:spPr>
      </p:pic>
      <p:pic>
        <p:nvPicPr>
          <p:cNvPr id="9" name="Image 1" descr="preencoded.png">
            <a:extLst>
              <a:ext uri="{FF2B5EF4-FFF2-40B4-BE49-F238E27FC236}">
                <a16:creationId xmlns:a16="http://schemas.microsoft.com/office/drawing/2014/main" id="{FEE81CBA-5AED-9DAC-C76C-9A9D930C20D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296335" y="3092351"/>
            <a:ext cx="296942" cy="296942"/>
          </a:xfrm>
          <a:prstGeom prst="rect">
            <a:avLst/>
          </a:prstGeom>
        </p:spPr>
      </p:pic>
      <p:sp>
        <p:nvSpPr>
          <p:cNvPr id="10" name="Text 5">
            <a:extLst>
              <a:ext uri="{FF2B5EF4-FFF2-40B4-BE49-F238E27FC236}">
                <a16:creationId xmlns:a16="http://schemas.microsoft.com/office/drawing/2014/main" id="{C6C5C251-1F24-4DFB-5B3B-4714E8004E2C}"/>
              </a:ext>
            </a:extLst>
          </p:cNvPr>
          <p:cNvSpPr/>
          <p:nvPr/>
        </p:nvSpPr>
        <p:spPr>
          <a:xfrm>
            <a:off x="2254091" y="262282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الفورية</a:t>
            </a:r>
            <a:endParaRPr kumimoji="0" lang="en-US" b="0" i="0" u="none" strike="noStrike" kern="0" cap="none" spc="0" normalizeH="0" baseline="0" noProof="0" dirty="0">
              <a:ln>
                <a:noFill/>
              </a:ln>
              <a:solidFill>
                <a:prstClr val="black"/>
              </a:solidFill>
              <a:effectLst/>
              <a:uLnTx/>
              <a:uFillTx/>
            </a:endParaRPr>
          </a:p>
        </p:txBody>
      </p:sp>
      <p:sp>
        <p:nvSpPr>
          <p:cNvPr id="11" name="Text 6">
            <a:extLst>
              <a:ext uri="{FF2B5EF4-FFF2-40B4-BE49-F238E27FC236}">
                <a16:creationId xmlns:a16="http://schemas.microsoft.com/office/drawing/2014/main" id="{87A1856E-E919-BCEC-4115-20DD13F054ED}"/>
              </a:ext>
            </a:extLst>
          </p:cNvPr>
          <p:cNvSpPr/>
          <p:nvPr/>
        </p:nvSpPr>
        <p:spPr>
          <a:xfrm>
            <a:off x="793790" y="3052048"/>
            <a:ext cx="394120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انتشار الرسائل في اللحظة نفسها وسرعة الاستجابة</a:t>
            </a:r>
            <a:endParaRPr kumimoji="0" lang="en-US" sz="1550" b="0" i="0" u="none" strike="noStrike" kern="0" cap="none" spc="0" normalizeH="0" baseline="0" noProof="0" dirty="0">
              <a:ln>
                <a:noFill/>
              </a:ln>
              <a:solidFill>
                <a:prstClr val="black"/>
              </a:solidFill>
              <a:effectLst/>
              <a:uLnTx/>
              <a:uFillTx/>
            </a:endParaRPr>
          </a:p>
        </p:txBody>
      </p:sp>
      <p:pic>
        <p:nvPicPr>
          <p:cNvPr id="12" name="Image 2" descr="preencoded.png">
            <a:extLst>
              <a:ext uri="{FF2B5EF4-FFF2-40B4-BE49-F238E27FC236}">
                <a16:creationId xmlns:a16="http://schemas.microsoft.com/office/drawing/2014/main" id="{0C9EB428-A5DA-405E-C305-0D68F1B1EFC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32653" y="2088237"/>
            <a:ext cx="4564975" cy="4564975"/>
          </a:xfrm>
          <a:prstGeom prst="rect">
            <a:avLst/>
          </a:prstGeom>
        </p:spPr>
      </p:pic>
      <p:pic>
        <p:nvPicPr>
          <p:cNvPr id="13" name="Image 3" descr="preencoded.png">
            <a:extLst>
              <a:ext uri="{FF2B5EF4-FFF2-40B4-BE49-F238E27FC236}">
                <a16:creationId xmlns:a16="http://schemas.microsoft.com/office/drawing/2014/main" id="{22C46A5F-8F57-DFAA-A806-A1AE63883AE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36766" y="3092351"/>
            <a:ext cx="296942" cy="296942"/>
          </a:xfrm>
          <a:prstGeom prst="rect">
            <a:avLst/>
          </a:prstGeom>
        </p:spPr>
      </p:pic>
      <p:sp>
        <p:nvSpPr>
          <p:cNvPr id="16" name="Text 7">
            <a:extLst>
              <a:ext uri="{FF2B5EF4-FFF2-40B4-BE49-F238E27FC236}">
                <a16:creationId xmlns:a16="http://schemas.microsoft.com/office/drawing/2014/main" id="{48A657AF-CFAD-23AA-FB31-496D66ED9B04}"/>
              </a:ext>
            </a:extLst>
          </p:cNvPr>
          <p:cNvSpPr/>
          <p:nvPr/>
        </p:nvSpPr>
        <p:spPr>
          <a:xfrm>
            <a:off x="2254091" y="505420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التخصيص</a:t>
            </a:r>
            <a:endParaRPr kumimoji="0" lang="en-US" b="0" i="0" u="none" strike="noStrike" kern="0" cap="none" spc="0" normalizeH="0" baseline="0" noProof="0" dirty="0">
              <a:ln>
                <a:noFill/>
              </a:ln>
              <a:solidFill>
                <a:prstClr val="black"/>
              </a:solidFill>
              <a:effectLst/>
              <a:uLnTx/>
              <a:uFillTx/>
            </a:endParaRPr>
          </a:p>
        </p:txBody>
      </p:sp>
      <p:sp>
        <p:nvSpPr>
          <p:cNvPr id="17" name="Text 8">
            <a:extLst>
              <a:ext uri="{FF2B5EF4-FFF2-40B4-BE49-F238E27FC236}">
                <a16:creationId xmlns:a16="http://schemas.microsoft.com/office/drawing/2014/main" id="{F487BCA2-C304-FD22-B9A9-E6D484770D13}"/>
              </a:ext>
            </a:extLst>
          </p:cNvPr>
          <p:cNvSpPr/>
          <p:nvPr/>
        </p:nvSpPr>
        <p:spPr>
          <a:xfrm>
            <a:off x="793790" y="5483423"/>
            <a:ext cx="394120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توجيه رسائل مختلفة لشرائح مختلفة من الجمهور</a:t>
            </a:r>
            <a:endParaRPr kumimoji="0" lang="en-US" sz="1550" b="0" i="0" u="none" strike="noStrike" kern="0" cap="none" spc="0" normalizeH="0" baseline="0" noProof="0" dirty="0">
              <a:ln>
                <a:noFill/>
              </a:ln>
              <a:solidFill>
                <a:prstClr val="black"/>
              </a:solidFill>
              <a:effectLst/>
              <a:uLnTx/>
              <a:uFillTx/>
            </a:endParaRPr>
          </a:p>
        </p:txBody>
      </p:sp>
      <p:pic>
        <p:nvPicPr>
          <p:cNvPr id="19" name="Image 4" descr="preencoded.png">
            <a:extLst>
              <a:ext uri="{FF2B5EF4-FFF2-40B4-BE49-F238E27FC236}">
                <a16:creationId xmlns:a16="http://schemas.microsoft.com/office/drawing/2014/main" id="{C17596DF-0A83-B2AC-2752-35B14401BBA6}"/>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032653" y="2088237"/>
            <a:ext cx="4564975" cy="4564975"/>
          </a:xfrm>
          <a:prstGeom prst="rect">
            <a:avLst/>
          </a:prstGeom>
        </p:spPr>
      </p:pic>
      <p:pic>
        <p:nvPicPr>
          <p:cNvPr id="20" name="Image 5" descr="preencoded.png">
            <a:extLst>
              <a:ext uri="{FF2B5EF4-FFF2-40B4-BE49-F238E27FC236}">
                <a16:creationId xmlns:a16="http://schemas.microsoft.com/office/drawing/2014/main" id="{35B6C0D0-3066-ADD8-B571-D0B2F2FFA5C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036766" y="5351919"/>
            <a:ext cx="296942" cy="296942"/>
          </a:xfrm>
          <a:prstGeom prst="rect">
            <a:avLst/>
          </a:prstGeom>
        </p:spPr>
      </p:pic>
      <p:sp>
        <p:nvSpPr>
          <p:cNvPr id="21" name="Text 9">
            <a:extLst>
              <a:ext uri="{FF2B5EF4-FFF2-40B4-BE49-F238E27FC236}">
                <a16:creationId xmlns:a16="http://schemas.microsoft.com/office/drawing/2014/main" id="{BD017A03-DFA4-7905-31AC-55C94B8ACC2D}"/>
              </a:ext>
            </a:extLst>
          </p:cNvPr>
          <p:cNvSpPr/>
          <p:nvPr/>
        </p:nvSpPr>
        <p:spPr>
          <a:xfrm>
            <a:off x="9895284" y="5212913"/>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القابلية للقياس</a:t>
            </a:r>
            <a:endParaRPr kumimoji="0" lang="en-US" b="0" i="0" u="none" strike="noStrike" kern="0" cap="none" spc="0" normalizeH="0" baseline="0" noProof="0" dirty="0">
              <a:ln>
                <a:noFill/>
              </a:ln>
              <a:solidFill>
                <a:prstClr val="black"/>
              </a:solidFill>
              <a:effectLst/>
              <a:uLnTx/>
              <a:uFillTx/>
            </a:endParaRPr>
          </a:p>
        </p:txBody>
      </p:sp>
      <p:sp>
        <p:nvSpPr>
          <p:cNvPr id="22" name="Text 10">
            <a:extLst>
              <a:ext uri="{FF2B5EF4-FFF2-40B4-BE49-F238E27FC236}">
                <a16:creationId xmlns:a16="http://schemas.microsoft.com/office/drawing/2014/main" id="{FB26504E-694B-67EC-55AE-9FF734FF90C8}"/>
              </a:ext>
            </a:extLst>
          </p:cNvPr>
          <p:cNvSpPr/>
          <p:nvPr/>
        </p:nvSpPr>
        <p:spPr>
          <a:xfrm>
            <a:off x="9895284" y="5642134"/>
            <a:ext cx="3941326" cy="317540"/>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قياس المؤشرات والأداء بشكل دقيق وفوري</a:t>
            </a:r>
            <a:endParaRPr kumimoji="0" lang="en-US" sz="1550" b="0" i="0" u="none" strike="noStrike" kern="0" cap="none" spc="0" normalizeH="0" baseline="0" noProof="0" dirty="0">
              <a:ln>
                <a:noFill/>
              </a:ln>
              <a:solidFill>
                <a:prstClr val="black"/>
              </a:solidFill>
              <a:effectLst/>
              <a:uLnTx/>
              <a:uFillTx/>
            </a:endParaRPr>
          </a:p>
        </p:txBody>
      </p:sp>
      <p:pic>
        <p:nvPicPr>
          <p:cNvPr id="23" name="Image 6" descr="preencoded.png">
            <a:extLst>
              <a:ext uri="{FF2B5EF4-FFF2-40B4-BE49-F238E27FC236}">
                <a16:creationId xmlns:a16="http://schemas.microsoft.com/office/drawing/2014/main" id="{E1C7D156-7F05-BB4C-1859-FD836B701806}"/>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032653" y="2088237"/>
            <a:ext cx="4564975" cy="4564975"/>
          </a:xfrm>
          <a:prstGeom prst="rect">
            <a:avLst/>
          </a:prstGeom>
        </p:spPr>
      </p:pic>
      <p:pic>
        <p:nvPicPr>
          <p:cNvPr id="24" name="Image 7" descr="preencoded.png">
            <a:extLst>
              <a:ext uri="{FF2B5EF4-FFF2-40B4-BE49-F238E27FC236}">
                <a16:creationId xmlns:a16="http://schemas.microsoft.com/office/drawing/2014/main" id="{C79FF42D-EFC6-FE44-75FB-D37344D348A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296335" y="5351919"/>
            <a:ext cx="296942" cy="296942"/>
          </a:xfrm>
          <a:prstGeom prst="rect">
            <a:avLst/>
          </a:prstGeom>
        </p:spPr>
      </p:pic>
      <p:sp>
        <p:nvSpPr>
          <p:cNvPr id="26" name="Text 11">
            <a:extLst>
              <a:ext uri="{FF2B5EF4-FFF2-40B4-BE49-F238E27FC236}">
                <a16:creationId xmlns:a16="http://schemas.microsoft.com/office/drawing/2014/main" id="{733164E7-9323-332C-D848-11AD476ABD08}"/>
              </a:ext>
            </a:extLst>
          </p:cNvPr>
          <p:cNvSpPr/>
          <p:nvPr/>
        </p:nvSpPr>
        <p:spPr>
          <a:xfrm>
            <a:off x="793790" y="6876455"/>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يتميز الإعلام الرقمي بعدة سمات رئيسية تؤثر مباشرة في طبيعة الحملات وفعاليتها. هذه السمات تجعل الحملات الرقمية أكثر ديناميكية وقدرة على التكيف مع احتياجات الجمهور المتغيرة.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91635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E15F3-AB1A-35DD-760A-F0DDE7BC29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064009-091B-2B7C-0DD3-63572F0D5045}"/>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65C03C77-BD4F-8BC8-51D1-AF4B067D5636}"/>
              </a:ext>
            </a:extLst>
          </p:cNvPr>
          <p:cNvSpPr/>
          <p:nvPr/>
        </p:nvSpPr>
        <p:spPr>
          <a:xfrm>
            <a:off x="3151414" y="289189"/>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07D99C2-6FCC-E692-8AF5-05E5A74CA64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F420674F-F121-AED3-B9C2-7F84E4E592C7}"/>
              </a:ext>
            </a:extLst>
          </p:cNvPr>
          <p:cNvSpPr/>
          <p:nvPr/>
        </p:nvSpPr>
        <p:spPr>
          <a:xfrm>
            <a:off x="4820873" y="530245"/>
            <a:ext cx="4733092" cy="473631"/>
          </a:xfrm>
          <a:prstGeom prst="rect">
            <a:avLst/>
          </a:prstGeom>
          <a:noFill/>
          <a:ln/>
        </p:spPr>
        <p:txBody>
          <a:bodyPr wrap="none" lIns="0" tIns="0" rIns="0" bIns="0" rtlCol="0" anchor="t"/>
          <a:lstStyle/>
          <a:p>
            <a:pPr marL="0" marR="0" lvl="0" indent="0" algn="r" defTabSz="914400" rtl="1" eaLnBrk="1" fontAlgn="auto" latinLnBrk="0" hangingPunct="1">
              <a:lnSpc>
                <a:spcPts val="37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التفاعلية: محرك المشاركة</a:t>
            </a:r>
            <a:endParaRPr kumimoji="0" lang="en-US" sz="2000" b="0" i="0" u="none" strike="noStrike" kern="0" cap="none" spc="0" normalizeH="0" baseline="0" noProof="0" dirty="0">
              <a:ln>
                <a:noFill/>
              </a:ln>
              <a:solidFill>
                <a:srgbClr val="00B0F0"/>
              </a:solidFill>
              <a:effectLst/>
              <a:uLnTx/>
              <a:uFillTx/>
            </a:endParaRPr>
          </a:p>
        </p:txBody>
      </p:sp>
      <p:sp>
        <p:nvSpPr>
          <p:cNvPr id="15" name="Text 1">
            <a:extLst>
              <a:ext uri="{FF2B5EF4-FFF2-40B4-BE49-F238E27FC236}">
                <a16:creationId xmlns:a16="http://schemas.microsoft.com/office/drawing/2014/main" id="{0B7A55AC-5A2D-15FC-A9C0-6333F4CCF234}"/>
              </a:ext>
            </a:extLst>
          </p:cNvPr>
          <p:cNvSpPr/>
          <p:nvPr/>
        </p:nvSpPr>
        <p:spPr>
          <a:xfrm>
            <a:off x="5510946" y="1490146"/>
            <a:ext cx="2273737" cy="284202"/>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ما هي التفاعلية؟</a:t>
            </a:r>
            <a:endParaRPr kumimoji="0" lang="en-US" sz="1600" b="0" i="0" u="none" strike="noStrike" kern="0" cap="none" spc="0" normalizeH="0" baseline="0" noProof="0" dirty="0">
              <a:ln>
                <a:noFill/>
              </a:ln>
              <a:solidFill>
                <a:prstClr val="black"/>
              </a:solidFill>
              <a:effectLst/>
              <a:uLnTx/>
              <a:uFillTx/>
            </a:endParaRPr>
          </a:p>
        </p:txBody>
      </p:sp>
      <p:sp>
        <p:nvSpPr>
          <p:cNvPr id="27" name="Text 2">
            <a:extLst>
              <a:ext uri="{FF2B5EF4-FFF2-40B4-BE49-F238E27FC236}">
                <a16:creationId xmlns:a16="http://schemas.microsoft.com/office/drawing/2014/main" id="{D10687F1-B911-A9F7-105E-1230716D7EA8}"/>
              </a:ext>
            </a:extLst>
          </p:cNvPr>
          <p:cNvSpPr/>
          <p:nvPr/>
        </p:nvSpPr>
        <p:spPr>
          <a:xfrm>
            <a:off x="1311830" y="2051631"/>
            <a:ext cx="6556891" cy="484823"/>
          </a:xfrm>
          <a:prstGeom prst="rect">
            <a:avLst/>
          </a:prstGeom>
          <a:noFill/>
          <a:ln/>
        </p:spPr>
        <p:txBody>
          <a:bodyPr wrap="square" lIns="0" tIns="0" rIns="0" bIns="0" rtlCol="0" anchor="t"/>
          <a:lstStyle/>
          <a:p>
            <a:pPr marL="0" marR="0" lvl="0" indent="0" algn="r" defTabSz="914400" rtl="1" eaLnBrk="1" fontAlgn="auto" latinLnBrk="0" hangingPunct="1">
              <a:lnSpc>
                <a:spcPts val="19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تتيح التفاعلية للجمهور التعليق والمشاركة والتفاعل مع المحتوى، مما يعزز الشعور بالمشاركة والانتماء، ويزيد من قوة التأثير الإقناعي للحملة.</a:t>
            </a:r>
            <a:endParaRPr kumimoji="0" lang="en-US" sz="1600" b="0" i="0" u="none" strike="noStrike" kern="0" cap="none" spc="0" normalizeH="0" baseline="0" noProof="0" dirty="0">
              <a:ln>
                <a:noFill/>
              </a:ln>
              <a:solidFill>
                <a:prstClr val="black"/>
              </a:solidFill>
              <a:effectLst/>
              <a:uLnTx/>
              <a:uFillTx/>
            </a:endParaRPr>
          </a:p>
        </p:txBody>
      </p:sp>
      <p:sp>
        <p:nvSpPr>
          <p:cNvPr id="28" name="Text 3">
            <a:extLst>
              <a:ext uri="{FF2B5EF4-FFF2-40B4-BE49-F238E27FC236}">
                <a16:creationId xmlns:a16="http://schemas.microsoft.com/office/drawing/2014/main" id="{7B987194-CF5A-A60F-D419-66B34877A6B5}"/>
              </a:ext>
            </a:extLst>
          </p:cNvPr>
          <p:cNvSpPr/>
          <p:nvPr/>
        </p:nvSpPr>
        <p:spPr>
          <a:xfrm>
            <a:off x="5400588" y="2891843"/>
            <a:ext cx="2067163" cy="236696"/>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أشكال التفاعل الرقمي:</a:t>
            </a:r>
            <a:endParaRPr kumimoji="0" lang="en-US" sz="1600" b="0" i="0" u="none" strike="noStrike" kern="0" cap="none" spc="0" normalizeH="0" baseline="0" noProof="0" dirty="0">
              <a:ln>
                <a:noFill/>
              </a:ln>
              <a:solidFill>
                <a:prstClr val="black"/>
              </a:solidFill>
              <a:effectLst/>
              <a:uLnTx/>
              <a:uFillTx/>
            </a:endParaRPr>
          </a:p>
        </p:txBody>
      </p:sp>
      <p:sp>
        <p:nvSpPr>
          <p:cNvPr id="29" name="Text 4">
            <a:extLst>
              <a:ext uri="{FF2B5EF4-FFF2-40B4-BE49-F238E27FC236}">
                <a16:creationId xmlns:a16="http://schemas.microsoft.com/office/drawing/2014/main" id="{35A5AF06-FF95-7013-DC83-95BE2317B779}"/>
              </a:ext>
            </a:extLst>
          </p:cNvPr>
          <p:cNvSpPr/>
          <p:nvPr/>
        </p:nvSpPr>
        <p:spPr>
          <a:xfrm>
            <a:off x="2173994" y="3283447"/>
            <a:ext cx="5293757" cy="242411"/>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التعليقات والردود المباشرة</a:t>
            </a:r>
            <a:endParaRPr kumimoji="0" lang="en-US" sz="1600" b="0" i="0" u="none" strike="noStrike" kern="0" cap="none" spc="0" normalizeH="0" baseline="0" noProof="0" dirty="0">
              <a:ln>
                <a:noFill/>
              </a:ln>
              <a:solidFill>
                <a:prstClr val="black"/>
              </a:solidFill>
              <a:effectLst/>
              <a:uLnTx/>
              <a:uFillTx/>
            </a:endParaRPr>
          </a:p>
        </p:txBody>
      </p:sp>
      <p:sp>
        <p:nvSpPr>
          <p:cNvPr id="30" name="Text 5">
            <a:extLst>
              <a:ext uri="{FF2B5EF4-FFF2-40B4-BE49-F238E27FC236}">
                <a16:creationId xmlns:a16="http://schemas.microsoft.com/office/drawing/2014/main" id="{A25851A5-32CA-E5B4-4180-D251AC83B8F7}"/>
              </a:ext>
            </a:extLst>
          </p:cNvPr>
          <p:cNvSpPr/>
          <p:nvPr/>
        </p:nvSpPr>
        <p:spPr>
          <a:xfrm>
            <a:off x="2177534" y="3656954"/>
            <a:ext cx="5293757" cy="242411"/>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المشاركة وإعادة النشر</a:t>
            </a:r>
            <a:endParaRPr kumimoji="0" lang="en-US" sz="1600" b="0" i="0" u="none" strike="noStrike" kern="0" cap="none" spc="0" normalizeH="0" baseline="0" noProof="0" dirty="0">
              <a:ln>
                <a:noFill/>
              </a:ln>
              <a:solidFill>
                <a:prstClr val="black"/>
              </a:solidFill>
              <a:effectLst/>
              <a:uLnTx/>
              <a:uFillTx/>
            </a:endParaRPr>
          </a:p>
        </p:txBody>
      </p:sp>
      <p:sp>
        <p:nvSpPr>
          <p:cNvPr id="31" name="Text 6">
            <a:extLst>
              <a:ext uri="{FF2B5EF4-FFF2-40B4-BE49-F238E27FC236}">
                <a16:creationId xmlns:a16="http://schemas.microsoft.com/office/drawing/2014/main" id="{5D190691-C8CF-D398-6EC5-84100644E8C9}"/>
              </a:ext>
            </a:extLst>
          </p:cNvPr>
          <p:cNvSpPr/>
          <p:nvPr/>
        </p:nvSpPr>
        <p:spPr>
          <a:xfrm>
            <a:off x="2177534" y="4057252"/>
            <a:ext cx="5293757" cy="242411"/>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استطلاعات الرأي (Polls)</a:t>
            </a:r>
            <a:endParaRPr kumimoji="0" lang="en-US" sz="1600" b="0" i="0" u="none" strike="noStrike" kern="0" cap="none" spc="0" normalizeH="0" baseline="0" noProof="0" dirty="0">
              <a:ln>
                <a:noFill/>
              </a:ln>
              <a:solidFill>
                <a:prstClr val="black"/>
              </a:solidFill>
              <a:effectLst/>
              <a:uLnTx/>
              <a:uFillTx/>
            </a:endParaRPr>
          </a:p>
        </p:txBody>
      </p:sp>
      <p:sp>
        <p:nvSpPr>
          <p:cNvPr id="32" name="Text 7">
            <a:extLst>
              <a:ext uri="{FF2B5EF4-FFF2-40B4-BE49-F238E27FC236}">
                <a16:creationId xmlns:a16="http://schemas.microsoft.com/office/drawing/2014/main" id="{552E1146-78CC-0F8F-D2FB-E575826A5570}"/>
              </a:ext>
            </a:extLst>
          </p:cNvPr>
          <p:cNvSpPr/>
          <p:nvPr/>
        </p:nvSpPr>
        <p:spPr>
          <a:xfrm>
            <a:off x="2173995" y="4487481"/>
            <a:ext cx="5293757" cy="242411"/>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جلسات الأسئلة والأجوبة (Q&amp;A)</a:t>
            </a:r>
            <a:endParaRPr kumimoji="0" lang="en-US" sz="1600" b="0" i="0" u="none" strike="noStrike" kern="0" cap="none" spc="0" normalizeH="0" baseline="0" noProof="0" dirty="0">
              <a:ln>
                <a:noFill/>
              </a:ln>
              <a:solidFill>
                <a:prstClr val="black"/>
              </a:solidFill>
              <a:effectLst/>
              <a:uLnTx/>
              <a:uFillTx/>
            </a:endParaRPr>
          </a:p>
        </p:txBody>
      </p:sp>
      <p:sp>
        <p:nvSpPr>
          <p:cNvPr id="33" name="Text 8">
            <a:extLst>
              <a:ext uri="{FF2B5EF4-FFF2-40B4-BE49-F238E27FC236}">
                <a16:creationId xmlns:a16="http://schemas.microsoft.com/office/drawing/2014/main" id="{9DC23734-25B8-ED27-3C53-176865908813}"/>
              </a:ext>
            </a:extLst>
          </p:cNvPr>
          <p:cNvSpPr/>
          <p:nvPr/>
        </p:nvSpPr>
        <p:spPr>
          <a:xfrm>
            <a:off x="2177534" y="4935032"/>
            <a:ext cx="5293757" cy="242411"/>
          </a:xfrm>
          <a:prstGeom prst="rect">
            <a:avLst/>
          </a:prstGeom>
          <a:noFill/>
          <a:ln/>
        </p:spPr>
        <p:txBody>
          <a:bodyPr wrap="none" lIns="0" tIns="0" rIns="0" bIns="0" rtlCol="0" anchor="t"/>
          <a:lstStyle/>
          <a:p>
            <a:pPr marL="342900" marR="0" lvl="0" indent="-342900" algn="r" defTabSz="914400" rtl="1" eaLnBrk="1" fontAlgn="auto" latinLnBrk="0" hangingPunct="1">
              <a:lnSpc>
                <a:spcPts val="19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ردود الفعل الفورية (Reactions)</a:t>
            </a:r>
            <a:endParaRPr kumimoji="0" lang="en-US" sz="1600" b="0" i="0" u="none" strike="noStrike" kern="0" cap="none" spc="0" normalizeH="0" baseline="0" noProof="0" dirty="0">
              <a:ln>
                <a:noFill/>
              </a:ln>
              <a:solidFill>
                <a:prstClr val="black"/>
              </a:solidFill>
              <a:effectLst/>
              <a:uLnTx/>
              <a:uFillTx/>
            </a:endParaRPr>
          </a:p>
        </p:txBody>
      </p:sp>
      <p:pic>
        <p:nvPicPr>
          <p:cNvPr id="34" name="Image 0" descr="preencoded.png">
            <a:extLst>
              <a:ext uri="{FF2B5EF4-FFF2-40B4-BE49-F238E27FC236}">
                <a16:creationId xmlns:a16="http://schemas.microsoft.com/office/drawing/2014/main" id="{82588B05-E1EA-C19D-09AA-16953300D2F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22243" y="1849026"/>
            <a:ext cx="5293757" cy="5293757"/>
          </a:xfrm>
          <a:prstGeom prst="rect">
            <a:avLst/>
          </a:prstGeom>
        </p:spPr>
      </p:pic>
      <p:sp>
        <p:nvSpPr>
          <p:cNvPr id="35" name="Shape 9">
            <a:extLst>
              <a:ext uri="{FF2B5EF4-FFF2-40B4-BE49-F238E27FC236}">
                <a16:creationId xmlns:a16="http://schemas.microsoft.com/office/drawing/2014/main" id="{875CDF0E-2551-FB20-A4A9-5A3D7DD02677}"/>
              </a:ext>
            </a:extLst>
          </p:cNvPr>
          <p:cNvSpPr/>
          <p:nvPr/>
        </p:nvSpPr>
        <p:spPr>
          <a:xfrm>
            <a:off x="1638423" y="5663712"/>
            <a:ext cx="5676777" cy="1075741"/>
          </a:xfrm>
          <a:prstGeom prst="roundRect">
            <a:avLst>
              <a:gd name="adj" fmla="val 7183"/>
            </a:avLst>
          </a:prstGeom>
          <a:solidFill>
            <a:srgbClr val="B3EAFF"/>
          </a:solidFill>
          <a:ln/>
        </p:spPr>
        <p:txBody>
          <a:bodyPr/>
          <a:lstStyle/>
          <a:p>
            <a:endParaRPr lang=""/>
          </a:p>
        </p:txBody>
      </p:sp>
      <p:pic>
        <p:nvPicPr>
          <p:cNvPr id="36" name="Image 1" descr="preencoded.png">
            <a:extLst>
              <a:ext uri="{FF2B5EF4-FFF2-40B4-BE49-F238E27FC236}">
                <a16:creationId xmlns:a16="http://schemas.microsoft.com/office/drawing/2014/main" id="{95A37BA4-B522-BDA5-FDBD-FB5CE30446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13220" y="5774824"/>
            <a:ext cx="189428" cy="151567"/>
          </a:xfrm>
          <a:prstGeom prst="rect">
            <a:avLst/>
          </a:prstGeom>
        </p:spPr>
      </p:pic>
      <p:sp>
        <p:nvSpPr>
          <p:cNvPr id="37" name="Text 10">
            <a:extLst>
              <a:ext uri="{FF2B5EF4-FFF2-40B4-BE49-F238E27FC236}">
                <a16:creationId xmlns:a16="http://schemas.microsoft.com/office/drawing/2014/main" id="{17C20256-CDAA-54A9-3FAE-BAD2F4E71731}"/>
              </a:ext>
            </a:extLst>
          </p:cNvPr>
          <p:cNvSpPr/>
          <p:nvPr/>
        </p:nvSpPr>
        <p:spPr>
          <a:xfrm>
            <a:off x="2015394" y="5798648"/>
            <a:ext cx="5149762" cy="484823"/>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تطبيقي: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استطلاعات Instagram Stories التي تحقق معدلات تفاعل تصل إلى 20% من المشاهدين</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05458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02493-30CE-5926-E58B-0A9E0AD474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9FF53E-D378-FDF9-599C-9DF42C1A8F59}"/>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AB81CFD-C8FD-8E8E-CDAC-DF62BFCD7645}"/>
              </a:ext>
            </a:extLst>
          </p:cNvPr>
          <p:cNvSpPr/>
          <p:nvPr/>
        </p:nvSpPr>
        <p:spPr>
          <a:xfrm>
            <a:off x="3151414" y="30853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07AE903-0506-94FF-D07D-84057DDC746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D00BF819-A78B-70F5-EB4D-F50EF48837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58232" y="1350287"/>
            <a:ext cx="4115911" cy="6173867"/>
          </a:xfrm>
          <a:prstGeom prst="rect">
            <a:avLst/>
          </a:prstGeom>
        </p:spPr>
      </p:pic>
      <p:sp>
        <p:nvSpPr>
          <p:cNvPr id="3" name="Text 0">
            <a:extLst>
              <a:ext uri="{FF2B5EF4-FFF2-40B4-BE49-F238E27FC236}">
                <a16:creationId xmlns:a16="http://schemas.microsoft.com/office/drawing/2014/main" id="{5EC9BB8B-BDBD-4F4F-AC9A-DEAC350527A1}"/>
              </a:ext>
            </a:extLst>
          </p:cNvPr>
          <p:cNvSpPr/>
          <p:nvPr/>
        </p:nvSpPr>
        <p:spPr>
          <a:xfrm>
            <a:off x="3151414" y="331393"/>
            <a:ext cx="5772626"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الفورية: سرعة الاستجابة</a:t>
            </a:r>
            <a:endParaRPr kumimoji="0" lang="en-US" sz="2000" b="0" i="0" u="none" strike="noStrike" kern="0" cap="none" spc="0" normalizeH="0" baseline="0" noProof="0" dirty="0">
              <a:ln>
                <a:noFill/>
              </a:ln>
              <a:solidFill>
                <a:srgbClr val="00B0F0"/>
              </a:solidFill>
              <a:effectLst/>
              <a:uLnTx/>
              <a:uFillTx/>
            </a:endParaRPr>
          </a:p>
        </p:txBody>
      </p:sp>
      <p:pic>
        <p:nvPicPr>
          <p:cNvPr id="4" name="Image 1" descr="preencoded.png">
            <a:extLst>
              <a:ext uri="{FF2B5EF4-FFF2-40B4-BE49-F238E27FC236}">
                <a16:creationId xmlns:a16="http://schemas.microsoft.com/office/drawing/2014/main" id="{0E64B94C-13B7-FD70-58A2-7E4DBB0A0AA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57943" y="1547217"/>
            <a:ext cx="992267" cy="1190744"/>
          </a:xfrm>
          <a:prstGeom prst="rect">
            <a:avLst/>
          </a:prstGeom>
        </p:spPr>
      </p:pic>
      <p:sp>
        <p:nvSpPr>
          <p:cNvPr id="6" name="Text 1">
            <a:extLst>
              <a:ext uri="{FF2B5EF4-FFF2-40B4-BE49-F238E27FC236}">
                <a16:creationId xmlns:a16="http://schemas.microsoft.com/office/drawing/2014/main" id="{B0605680-9CB5-4D79-A5B3-6D39FE028CEE}"/>
              </a:ext>
            </a:extLst>
          </p:cNvPr>
          <p:cNvSpPr/>
          <p:nvPr/>
        </p:nvSpPr>
        <p:spPr>
          <a:xfrm>
            <a:off x="4678680" y="174557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نشر المحتوى</a:t>
            </a:r>
            <a:endParaRPr kumimoji="0" lang="en-US" sz="195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044ED078-73C9-D9E9-0637-BBD9359EA0EA}"/>
              </a:ext>
            </a:extLst>
          </p:cNvPr>
          <p:cNvSpPr/>
          <p:nvPr/>
        </p:nvSpPr>
        <p:spPr>
          <a:xfrm>
            <a:off x="793790" y="2174796"/>
            <a:ext cx="636579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الرسالة تصل للجمهور في ثوانٍ</a:t>
            </a:r>
            <a:endParaRPr kumimoji="0" lang="en-US" sz="1550" b="0" i="0" u="none" strike="noStrike" kern="0" cap="none" spc="0" normalizeH="0" baseline="0" noProof="0" dirty="0">
              <a:ln>
                <a:noFill/>
              </a:ln>
              <a:solidFill>
                <a:prstClr val="black"/>
              </a:solidFill>
              <a:effectLst/>
              <a:uLnTx/>
              <a:uFillTx/>
            </a:endParaRPr>
          </a:p>
        </p:txBody>
      </p:sp>
      <p:pic>
        <p:nvPicPr>
          <p:cNvPr id="8" name="Image 2" descr="preencoded.png">
            <a:extLst>
              <a:ext uri="{FF2B5EF4-FFF2-40B4-BE49-F238E27FC236}">
                <a16:creationId xmlns:a16="http://schemas.microsoft.com/office/drawing/2014/main" id="{CB7B3EB0-16B8-4C02-C505-2BE5C284715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57943" y="2737961"/>
            <a:ext cx="992267" cy="1190744"/>
          </a:xfrm>
          <a:prstGeom prst="rect">
            <a:avLst/>
          </a:prstGeom>
        </p:spPr>
      </p:pic>
      <p:sp>
        <p:nvSpPr>
          <p:cNvPr id="9" name="Text 3">
            <a:extLst>
              <a:ext uri="{FF2B5EF4-FFF2-40B4-BE49-F238E27FC236}">
                <a16:creationId xmlns:a16="http://schemas.microsoft.com/office/drawing/2014/main" id="{CEBB018C-271C-81D7-2F86-323D7121AA4D}"/>
              </a:ext>
            </a:extLst>
          </p:cNvPr>
          <p:cNvSpPr/>
          <p:nvPr/>
        </p:nvSpPr>
        <p:spPr>
          <a:xfrm>
            <a:off x="4678680" y="293631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التفاعل الفوري</a:t>
            </a:r>
            <a:endParaRPr kumimoji="0" lang="en-US" sz="1950"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02D9ACB8-8EF1-20E7-6448-BFBE9CC40D4E}"/>
              </a:ext>
            </a:extLst>
          </p:cNvPr>
          <p:cNvSpPr/>
          <p:nvPr/>
        </p:nvSpPr>
        <p:spPr>
          <a:xfrm>
            <a:off x="793790" y="3365540"/>
            <a:ext cx="636579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الجمهور يستجيب ويشارك مباشرة</a:t>
            </a:r>
            <a:endParaRPr kumimoji="0" lang="en-US" sz="1550" b="0" i="0" u="none" strike="noStrike" kern="0" cap="none" spc="0" normalizeH="0" baseline="0" noProof="0" dirty="0">
              <a:ln>
                <a:noFill/>
              </a:ln>
              <a:solidFill>
                <a:prstClr val="black"/>
              </a:solidFill>
              <a:effectLst/>
              <a:uLnTx/>
              <a:uFillTx/>
            </a:endParaRPr>
          </a:p>
        </p:txBody>
      </p:sp>
      <p:pic>
        <p:nvPicPr>
          <p:cNvPr id="11" name="Image 3" descr="preencoded.png">
            <a:extLst>
              <a:ext uri="{FF2B5EF4-FFF2-40B4-BE49-F238E27FC236}">
                <a16:creationId xmlns:a16="http://schemas.microsoft.com/office/drawing/2014/main" id="{59E9A961-707C-939A-5423-95A8B085A0A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57943" y="3928705"/>
            <a:ext cx="992267" cy="1190744"/>
          </a:xfrm>
          <a:prstGeom prst="rect">
            <a:avLst/>
          </a:prstGeom>
        </p:spPr>
      </p:pic>
      <p:sp>
        <p:nvSpPr>
          <p:cNvPr id="12" name="Text 5">
            <a:extLst>
              <a:ext uri="{FF2B5EF4-FFF2-40B4-BE49-F238E27FC236}">
                <a16:creationId xmlns:a16="http://schemas.microsoft.com/office/drawing/2014/main" id="{3846F7B5-5E68-EE39-753D-50E47AEA029A}"/>
              </a:ext>
            </a:extLst>
          </p:cNvPr>
          <p:cNvSpPr/>
          <p:nvPr/>
        </p:nvSpPr>
        <p:spPr>
          <a:xfrm>
            <a:off x="4678680" y="412706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الرد السريع</a:t>
            </a:r>
            <a:endParaRPr kumimoji="0" lang="en-US" sz="1950" b="0" i="0" u="none" strike="noStrike" kern="0" cap="none" spc="0" normalizeH="0" baseline="0" noProof="0" dirty="0">
              <a:ln>
                <a:noFill/>
              </a:ln>
              <a:solidFill>
                <a:prstClr val="black"/>
              </a:solidFill>
              <a:effectLst/>
              <a:uLnTx/>
              <a:uFillTx/>
            </a:endParaRPr>
          </a:p>
        </p:txBody>
      </p:sp>
      <p:sp>
        <p:nvSpPr>
          <p:cNvPr id="13" name="Text 6">
            <a:extLst>
              <a:ext uri="{FF2B5EF4-FFF2-40B4-BE49-F238E27FC236}">
                <a16:creationId xmlns:a16="http://schemas.microsoft.com/office/drawing/2014/main" id="{16B5F4FD-8E5D-585E-26A1-D14B6ABFBEBA}"/>
              </a:ext>
            </a:extLst>
          </p:cNvPr>
          <p:cNvSpPr/>
          <p:nvPr/>
        </p:nvSpPr>
        <p:spPr>
          <a:xfrm>
            <a:off x="793790" y="4556284"/>
            <a:ext cx="636579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المؤسسة تستجيب في الساعة الذهبية</a:t>
            </a:r>
            <a:endParaRPr kumimoji="0" lang="en-US" sz="1550" b="0" i="0" u="none" strike="noStrike" kern="0" cap="none" spc="0" normalizeH="0" baseline="0" noProof="0" dirty="0">
              <a:ln>
                <a:noFill/>
              </a:ln>
              <a:solidFill>
                <a:prstClr val="black"/>
              </a:solidFill>
              <a:effectLst/>
              <a:uLnTx/>
              <a:uFillTx/>
            </a:endParaRPr>
          </a:p>
        </p:txBody>
      </p:sp>
      <p:sp>
        <p:nvSpPr>
          <p:cNvPr id="16" name="Text 7">
            <a:extLst>
              <a:ext uri="{FF2B5EF4-FFF2-40B4-BE49-F238E27FC236}">
                <a16:creationId xmlns:a16="http://schemas.microsoft.com/office/drawing/2014/main" id="{4ADF86D4-953C-1C77-4251-FDE3F4138710}"/>
              </a:ext>
            </a:extLst>
          </p:cNvPr>
          <p:cNvSpPr/>
          <p:nvPr/>
        </p:nvSpPr>
        <p:spPr>
          <a:xfrm>
            <a:off x="793790" y="5342692"/>
            <a:ext cx="7556421"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تنتشر الرسائل الرقمية في اللحظة نفسها، وهو ما يفرض على المؤسسات سرعة الاستجابة، خاصة في حالات النقد أو الأزمات. مفهوم "الساعة الذهبية" (Golden Hour) أصبح معيارًا للرد على الأزمات الرقمية، حيث يجب الاستجابة خلال ساعة واحدة من ظهور الأزمة.</a:t>
            </a:r>
            <a:endParaRPr kumimoji="0" lang="en-US" sz="1550" b="0" i="0" u="none" strike="noStrike" kern="0" cap="none" spc="0" normalizeH="0" baseline="0" noProof="0" dirty="0">
              <a:ln>
                <a:noFill/>
              </a:ln>
              <a:solidFill>
                <a:prstClr val="black"/>
              </a:solidFill>
              <a:effectLst/>
              <a:uLnTx/>
              <a:uFillTx/>
            </a:endParaRPr>
          </a:p>
        </p:txBody>
      </p:sp>
      <p:sp>
        <p:nvSpPr>
          <p:cNvPr id="17" name="Text 8">
            <a:extLst>
              <a:ext uri="{FF2B5EF4-FFF2-40B4-BE49-F238E27FC236}">
                <a16:creationId xmlns:a16="http://schemas.microsoft.com/office/drawing/2014/main" id="{2B2166E6-E03F-A3FA-C438-10305C47A20C}"/>
              </a:ext>
            </a:extLst>
          </p:cNvPr>
          <p:cNvSpPr/>
          <p:nvPr/>
        </p:nvSpPr>
        <p:spPr>
          <a:xfrm>
            <a:off x="793790" y="7059335"/>
            <a:ext cx="72587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العصر الرقمي، التأخير في الاستجابة يعني خسارة السيطرة على السردية"</a:t>
            </a:r>
            <a:endParaRPr kumimoji="0" lang="en-US" sz="1550" b="0" i="0" u="none" strike="noStrike" kern="0" cap="none" spc="0" normalizeH="0" baseline="0" noProof="0" dirty="0">
              <a:ln>
                <a:noFill/>
              </a:ln>
              <a:solidFill>
                <a:prstClr val="black"/>
              </a:solidFill>
              <a:effectLst/>
              <a:uLnTx/>
              <a:uFillTx/>
            </a:endParaRPr>
          </a:p>
        </p:txBody>
      </p:sp>
      <p:sp>
        <p:nvSpPr>
          <p:cNvPr id="19" name="Shape 9">
            <a:extLst>
              <a:ext uri="{FF2B5EF4-FFF2-40B4-BE49-F238E27FC236}">
                <a16:creationId xmlns:a16="http://schemas.microsoft.com/office/drawing/2014/main" id="{1A1B6CF6-519F-650B-5CD7-27059C366AF8}"/>
              </a:ext>
            </a:extLst>
          </p:cNvPr>
          <p:cNvSpPr/>
          <p:nvPr/>
        </p:nvSpPr>
        <p:spPr>
          <a:xfrm>
            <a:off x="8327350" y="6836093"/>
            <a:ext cx="22860" cy="764024"/>
          </a:xfrm>
          <a:prstGeom prst="rect">
            <a:avLst/>
          </a:prstGeom>
          <a:solidFill>
            <a:srgbClr val="00AEEF"/>
          </a:solidFill>
          <a:ln/>
        </p:spPr>
        <p:txBody>
          <a:bodyPr/>
          <a:lstStyle/>
          <a:p>
            <a:endParaRPr lang=""/>
          </a:p>
        </p:txBody>
      </p:sp>
    </p:spTree>
    <p:extLst>
      <p:ext uri="{BB962C8B-B14F-4D97-AF65-F5344CB8AC3E}">
        <p14:creationId xmlns:p14="http://schemas.microsoft.com/office/powerpoint/2010/main" val="1142312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36491-579D-0592-27D8-14C93637AA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EA3CFE-9801-B270-B6C5-C2F0CA44233C}"/>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605BF1E-6E14-AC88-D37D-73954D2B8F40}"/>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5B40083-2ACE-3BF9-B3A1-973BEE85E3F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6F3B0E19-03CA-E190-0117-0AD509D97E0C}"/>
              </a:ext>
            </a:extLst>
          </p:cNvPr>
          <p:cNvSpPr/>
          <p:nvPr/>
        </p:nvSpPr>
        <p:spPr>
          <a:xfrm>
            <a:off x="4586013" y="2614861"/>
            <a:ext cx="9245084"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التخصيص: رسائل مصممة لكل جمهور</a:t>
            </a:r>
            <a:endParaRPr kumimoji="0" lang="en-US" sz="2000" b="0" i="0" u="none" strike="noStrike" kern="0" cap="none" spc="0" normalizeH="0" baseline="0" noProof="0" dirty="0">
              <a:ln>
                <a:noFill/>
              </a:ln>
              <a:solidFill>
                <a:srgbClr val="00B0F0"/>
              </a:solidFill>
              <a:effectLst/>
              <a:uLnTx/>
              <a:uFillTx/>
            </a:endParaRPr>
          </a:p>
        </p:txBody>
      </p:sp>
      <p:sp>
        <p:nvSpPr>
          <p:cNvPr id="15" name="Text 1">
            <a:extLst>
              <a:ext uri="{FF2B5EF4-FFF2-40B4-BE49-F238E27FC236}">
                <a16:creationId xmlns:a16="http://schemas.microsoft.com/office/drawing/2014/main" id="{95458392-6C02-B1B6-BC98-E3A11FBE4FAB}"/>
              </a:ext>
            </a:extLst>
          </p:cNvPr>
          <p:cNvSpPr/>
          <p:nvPr/>
        </p:nvSpPr>
        <p:spPr>
          <a:xfrm>
            <a:off x="11355705" y="376106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الجمهور الشاب</a:t>
            </a:r>
            <a:endParaRPr kumimoji="0" lang="en-US" sz="1950" b="0" i="0" u="none" strike="noStrike" kern="0" cap="none" spc="0" normalizeH="0" baseline="0" noProof="0" dirty="0">
              <a:ln>
                <a:noFill/>
              </a:ln>
              <a:solidFill>
                <a:prstClr val="black"/>
              </a:solidFill>
              <a:effectLst/>
              <a:uLnTx/>
              <a:uFillTx/>
            </a:endParaRPr>
          </a:p>
        </p:txBody>
      </p:sp>
      <p:sp>
        <p:nvSpPr>
          <p:cNvPr id="20" name="Text 2">
            <a:extLst>
              <a:ext uri="{FF2B5EF4-FFF2-40B4-BE49-F238E27FC236}">
                <a16:creationId xmlns:a16="http://schemas.microsoft.com/office/drawing/2014/main" id="{FE70F2EA-BDBA-6189-0949-6FFBC375D206}"/>
              </a:ext>
            </a:extLst>
          </p:cNvPr>
          <p:cNvSpPr/>
          <p:nvPr/>
        </p:nvSpPr>
        <p:spPr>
          <a:xfrm>
            <a:off x="9654421" y="4190286"/>
            <a:ext cx="4182189"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محتوى بصري قصير على TikTok وInstagram Reels</a:t>
            </a:r>
            <a:endParaRPr kumimoji="0" lang="en-US" sz="1550" b="0" i="0" u="none" strike="noStrike" kern="0" cap="none" spc="0" normalizeH="0" baseline="0" noProof="0" dirty="0">
              <a:ln>
                <a:noFill/>
              </a:ln>
              <a:solidFill>
                <a:prstClr val="black"/>
              </a:solidFill>
              <a:effectLst/>
              <a:uLnTx/>
              <a:uFillTx/>
            </a:endParaRPr>
          </a:p>
        </p:txBody>
      </p:sp>
      <p:sp>
        <p:nvSpPr>
          <p:cNvPr id="21" name="Text 3">
            <a:extLst>
              <a:ext uri="{FF2B5EF4-FFF2-40B4-BE49-F238E27FC236}">
                <a16:creationId xmlns:a16="http://schemas.microsoft.com/office/drawing/2014/main" id="{7D79C05E-0DA7-A459-4835-5F4F7AE40DC0}"/>
              </a:ext>
            </a:extLst>
          </p:cNvPr>
          <p:cNvSpPr/>
          <p:nvPr/>
        </p:nvSpPr>
        <p:spPr>
          <a:xfrm>
            <a:off x="6925508" y="376106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المهنيون</a:t>
            </a:r>
            <a:endParaRPr kumimoji="0" lang="en-US" sz="1950" b="0" i="0" u="none" strike="noStrike" kern="0" cap="none" spc="0" normalizeH="0" baseline="0" noProof="0" dirty="0">
              <a:ln>
                <a:noFill/>
              </a:ln>
              <a:solidFill>
                <a:prstClr val="black"/>
              </a:solidFill>
              <a:effectLst/>
              <a:uLnTx/>
              <a:uFillTx/>
            </a:endParaRPr>
          </a:p>
        </p:txBody>
      </p:sp>
      <p:sp>
        <p:nvSpPr>
          <p:cNvPr id="22" name="Text 4">
            <a:extLst>
              <a:ext uri="{FF2B5EF4-FFF2-40B4-BE49-F238E27FC236}">
                <a16:creationId xmlns:a16="http://schemas.microsoft.com/office/drawing/2014/main" id="{ED03F695-A878-F269-E3A6-B60AB8D58E85}"/>
              </a:ext>
            </a:extLst>
          </p:cNvPr>
          <p:cNvSpPr/>
          <p:nvPr/>
        </p:nvSpPr>
        <p:spPr>
          <a:xfrm>
            <a:off x="5224105" y="4190286"/>
            <a:ext cx="4182308"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محتوى معلوماتي ومقالات متخصصة على LinkedIn</a:t>
            </a:r>
            <a:endParaRPr kumimoji="0" lang="en-US" sz="1550" b="0" i="0" u="none" strike="noStrike" kern="0" cap="none" spc="0" normalizeH="0" baseline="0" noProof="0" dirty="0">
              <a:ln>
                <a:noFill/>
              </a:ln>
              <a:solidFill>
                <a:prstClr val="black"/>
              </a:solidFill>
              <a:effectLst/>
              <a:uLnTx/>
              <a:uFillTx/>
            </a:endParaRPr>
          </a:p>
        </p:txBody>
      </p:sp>
      <p:sp>
        <p:nvSpPr>
          <p:cNvPr id="23" name="Text 5">
            <a:extLst>
              <a:ext uri="{FF2B5EF4-FFF2-40B4-BE49-F238E27FC236}">
                <a16:creationId xmlns:a16="http://schemas.microsoft.com/office/drawing/2014/main" id="{4B5E5612-D575-D507-A75D-FDD9872D1E35}"/>
              </a:ext>
            </a:extLst>
          </p:cNvPr>
          <p:cNvSpPr/>
          <p:nvPr/>
        </p:nvSpPr>
        <p:spPr>
          <a:xfrm>
            <a:off x="2495193" y="376106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الجمهور العائلي</a:t>
            </a:r>
            <a:endParaRPr kumimoji="0" lang="en-US" sz="1950" b="0" i="0" u="none" strike="noStrike" kern="0" cap="none" spc="0" normalizeH="0" baseline="0" noProof="0" dirty="0">
              <a:ln>
                <a:noFill/>
              </a:ln>
              <a:solidFill>
                <a:prstClr val="black"/>
              </a:solidFill>
              <a:effectLst/>
              <a:uLnTx/>
              <a:uFillTx/>
            </a:endParaRPr>
          </a:p>
        </p:txBody>
      </p:sp>
      <p:sp>
        <p:nvSpPr>
          <p:cNvPr id="24" name="Text 6">
            <a:extLst>
              <a:ext uri="{FF2B5EF4-FFF2-40B4-BE49-F238E27FC236}">
                <a16:creationId xmlns:a16="http://schemas.microsoft.com/office/drawing/2014/main" id="{CAD03F6F-404D-84C4-ACBD-8586EDECE49B}"/>
              </a:ext>
            </a:extLst>
          </p:cNvPr>
          <p:cNvSpPr/>
          <p:nvPr/>
        </p:nvSpPr>
        <p:spPr>
          <a:xfrm>
            <a:off x="793790" y="4190286"/>
            <a:ext cx="4182308"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قصص إنسانية ومحتوى عاطفي على Facebook</a:t>
            </a:r>
            <a:endParaRPr kumimoji="0" lang="en-US" sz="1550" b="0" i="0" u="none" strike="noStrike" kern="0" cap="none" spc="0" normalizeH="0" baseline="0" noProof="0" dirty="0">
              <a:ln>
                <a:noFill/>
              </a:ln>
              <a:solidFill>
                <a:prstClr val="black"/>
              </a:solidFill>
              <a:effectLst/>
              <a:uLnTx/>
              <a:uFillTx/>
            </a:endParaRPr>
          </a:p>
        </p:txBody>
      </p:sp>
      <p:sp>
        <p:nvSpPr>
          <p:cNvPr id="26" name="Text 7">
            <a:extLst>
              <a:ext uri="{FF2B5EF4-FFF2-40B4-BE49-F238E27FC236}">
                <a16:creationId xmlns:a16="http://schemas.microsoft.com/office/drawing/2014/main" id="{E022B5DE-1CAA-84F9-5F27-ABDF655D4C90}"/>
              </a:ext>
            </a:extLst>
          </p:cNvPr>
          <p:cNvSpPr/>
          <p:nvPr/>
        </p:nvSpPr>
        <p:spPr>
          <a:xfrm>
            <a:off x="815036" y="5395008"/>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يسمح الإعلام الرقمي بتوجيه رسائل مختلفة لشرائح مختلفة من الجمهور، بما يتناسب مع اهتماماتهم وسلوكهم الرقمي. التخصيص عبر الذكاء الاصطناعي (Personalization via AI) يمكّن المؤسسات من إنشاء تجارب فريدة لكل مستخدم بناءً على بياناته وتفضيلاته.</a:t>
            </a:r>
            <a:endParaRPr kumimoji="0" lang="en-US" sz="1550" b="0" i="0" u="none" strike="noStrike" kern="0" cap="none" spc="0" normalizeH="0" baseline="0" noProof="0" dirty="0">
              <a:ln>
                <a:noFill/>
              </a:ln>
              <a:solidFill>
                <a:prstClr val="black"/>
              </a:solidFill>
              <a:effectLst/>
              <a:uLnTx/>
              <a:uFillTx/>
            </a:endParaRPr>
          </a:p>
        </p:txBody>
      </p:sp>
      <p:pic>
        <p:nvPicPr>
          <p:cNvPr id="2" name="Image 0" descr="preencoded.png">
            <a:extLst>
              <a:ext uri="{FF2B5EF4-FFF2-40B4-BE49-F238E27FC236}">
                <a16:creationId xmlns:a16="http://schemas.microsoft.com/office/drawing/2014/main" id="{FEE52E13-EFED-8EB2-DABE-37F2177C85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7646" y="1100007"/>
            <a:ext cx="12780211" cy="1291612"/>
          </a:xfrm>
          <a:prstGeom prst="rect">
            <a:avLst/>
          </a:prstGeom>
        </p:spPr>
      </p:pic>
    </p:spTree>
    <p:extLst>
      <p:ext uri="{BB962C8B-B14F-4D97-AF65-F5344CB8AC3E}">
        <p14:creationId xmlns:p14="http://schemas.microsoft.com/office/powerpoint/2010/main" val="3649428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AA248-0A10-164C-AE09-2610D8B18A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2DB08B-E207-A4F8-3954-A066EDB105D2}"/>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F5B9B3-9986-61EA-0F55-0261EB1EA64E}"/>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54208C4-8499-A92F-B1CB-1DC49BD1839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0DB6B467-B950-86BE-CE1C-C0BB4FA764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23206" y="1156528"/>
            <a:ext cx="4540469" cy="6810703"/>
          </a:xfrm>
          <a:prstGeom prst="rect">
            <a:avLst/>
          </a:prstGeom>
        </p:spPr>
      </p:pic>
      <p:sp>
        <p:nvSpPr>
          <p:cNvPr id="3" name="Text 0">
            <a:extLst>
              <a:ext uri="{FF2B5EF4-FFF2-40B4-BE49-F238E27FC236}">
                <a16:creationId xmlns:a16="http://schemas.microsoft.com/office/drawing/2014/main" id="{8521037F-CC24-EA4D-5DA2-23C21E0DBCDC}"/>
              </a:ext>
            </a:extLst>
          </p:cNvPr>
          <p:cNvSpPr/>
          <p:nvPr/>
        </p:nvSpPr>
        <p:spPr>
          <a:xfrm>
            <a:off x="1344762" y="430196"/>
            <a:ext cx="7673340" cy="1148953"/>
          </a:xfrm>
          <a:prstGeom prst="rect">
            <a:avLst/>
          </a:prstGeom>
          <a:noFill/>
          <a:ln/>
        </p:spPr>
        <p:txBody>
          <a:bodyPr wrap="square" lIns="0" tIns="0" rIns="0" bIns="0" rtlCol="0" anchor="t"/>
          <a:lstStyle/>
          <a:p>
            <a:pPr marL="0" marR="0" lvl="0" indent="0" algn="r" defTabSz="914400" rtl="1" eaLnBrk="1" fontAlgn="auto" latinLnBrk="0" hangingPunct="1">
              <a:lnSpc>
                <a:spcPts val="45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القابلية للقياس: البيانات تقود القرارات</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2B54563B-6700-5922-EB34-03599656EDAC}"/>
              </a:ext>
            </a:extLst>
          </p:cNvPr>
          <p:cNvSpPr/>
          <p:nvPr/>
        </p:nvSpPr>
        <p:spPr>
          <a:xfrm>
            <a:off x="6004084" y="2170033"/>
            <a:ext cx="2404586" cy="606623"/>
          </a:xfrm>
          <a:prstGeom prst="rect">
            <a:avLst/>
          </a:prstGeom>
          <a:noFill/>
          <a:ln/>
        </p:spPr>
        <p:txBody>
          <a:bodyPr wrap="none" lIns="0" tIns="0" rIns="0" bIns="0" rtlCol="0" anchor="t"/>
          <a:lstStyle/>
          <a:p>
            <a:pPr marL="0" marR="0" lvl="0" indent="0" algn="ctr" defTabSz="914400" rtl="1" eaLnBrk="1" fontAlgn="auto" latinLnBrk="0" hangingPunct="1">
              <a:lnSpc>
                <a:spcPts val="4750"/>
              </a:lnSpc>
              <a:spcBef>
                <a:spcPts val="0"/>
              </a:spcBef>
              <a:spcAft>
                <a:spcPts val="0"/>
              </a:spcAft>
              <a:buClrTx/>
              <a:buSzTx/>
              <a:buFontTx/>
              <a:buNone/>
              <a:tabLst/>
              <a:defRPr/>
            </a:pPr>
            <a:r>
              <a:rPr kumimoji="0" lang="en-US" sz="47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85%</a:t>
            </a:r>
            <a:endParaRPr kumimoji="0" lang="en-US" sz="4750"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1AD92199-BC18-49D4-CD14-5E04DCE0A4A5}"/>
              </a:ext>
            </a:extLst>
          </p:cNvPr>
          <p:cNvSpPr/>
          <p:nvPr/>
        </p:nvSpPr>
        <p:spPr>
          <a:xfrm>
            <a:off x="6057424" y="3006447"/>
            <a:ext cx="2297906" cy="287179"/>
          </a:xfrm>
          <a:prstGeom prst="rect">
            <a:avLst/>
          </a:prstGeom>
          <a:noFill/>
          <a:ln/>
        </p:spPr>
        <p:txBody>
          <a:bodyPr wrap="none" lIns="0" tIns="0" rIns="0" bIns="0" rtlCol="0" anchor="t"/>
          <a:lstStyle/>
          <a:p>
            <a:pPr marL="0" marR="0" lvl="0" indent="0" algn="ct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دقة القياس</a:t>
            </a:r>
            <a:endParaRPr kumimoji="0" lang="en-US" sz="1800" b="0" i="0" u="none" strike="noStrike" kern="0" cap="none" spc="0" normalizeH="0" baseline="0" noProof="0" dirty="0">
              <a:ln>
                <a:noFill/>
              </a:ln>
              <a:solidFill>
                <a:prstClr val="black"/>
              </a:solidFill>
              <a:effectLst/>
              <a:uLnTx/>
              <a:uFillTx/>
            </a:endParaRPr>
          </a:p>
        </p:txBody>
      </p:sp>
      <p:sp>
        <p:nvSpPr>
          <p:cNvPr id="7" name="Text 3">
            <a:extLst>
              <a:ext uri="{FF2B5EF4-FFF2-40B4-BE49-F238E27FC236}">
                <a16:creationId xmlns:a16="http://schemas.microsoft.com/office/drawing/2014/main" id="{2968C025-BC4D-1365-9F74-F5C89FF4BEBE}"/>
              </a:ext>
            </a:extLst>
          </p:cNvPr>
          <p:cNvSpPr/>
          <p:nvPr/>
        </p:nvSpPr>
        <p:spPr>
          <a:xfrm>
            <a:off x="6004084" y="3403878"/>
            <a:ext cx="2404586" cy="882253"/>
          </a:xfrm>
          <a:prstGeom prst="rect">
            <a:avLst/>
          </a:prstGeom>
          <a:noFill/>
          <a:ln/>
        </p:spPr>
        <p:txBody>
          <a:bodyPr wrap="squar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نسبة المؤسسات التي تعتمد على البيانات الرقمية في قراراتها</a:t>
            </a:r>
            <a:endParaRPr kumimoji="0" lang="en-US" sz="140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7D29AA9B-1009-5433-4AA2-0B01262B170E}"/>
              </a:ext>
            </a:extLst>
          </p:cNvPr>
          <p:cNvSpPr/>
          <p:nvPr/>
        </p:nvSpPr>
        <p:spPr>
          <a:xfrm>
            <a:off x="3369707" y="2170033"/>
            <a:ext cx="2404586" cy="606623"/>
          </a:xfrm>
          <a:prstGeom prst="rect">
            <a:avLst/>
          </a:prstGeom>
          <a:noFill/>
          <a:ln/>
        </p:spPr>
        <p:txBody>
          <a:bodyPr wrap="none" lIns="0" tIns="0" rIns="0" bIns="0" rtlCol="0" anchor="t"/>
          <a:lstStyle/>
          <a:p>
            <a:pPr marL="0" marR="0" lvl="0" indent="0" algn="ctr" defTabSz="914400" rtl="1" eaLnBrk="1" fontAlgn="auto" latinLnBrk="0" hangingPunct="1">
              <a:lnSpc>
                <a:spcPts val="4750"/>
              </a:lnSpc>
              <a:spcBef>
                <a:spcPts val="0"/>
              </a:spcBef>
              <a:spcAft>
                <a:spcPts val="0"/>
              </a:spcAft>
              <a:buClrTx/>
              <a:buSzTx/>
              <a:buFontTx/>
              <a:buNone/>
              <a:tabLst/>
              <a:defRPr/>
            </a:pPr>
            <a:r>
              <a:rPr kumimoji="0" lang="en-US" sz="47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24/7</a:t>
            </a:r>
            <a:endParaRPr kumimoji="0" lang="en-US" sz="475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B17F3730-F4BA-0A21-6437-5AA3A2D34003}"/>
              </a:ext>
            </a:extLst>
          </p:cNvPr>
          <p:cNvSpPr/>
          <p:nvPr/>
        </p:nvSpPr>
        <p:spPr>
          <a:xfrm>
            <a:off x="3423047" y="3006447"/>
            <a:ext cx="2297906" cy="287179"/>
          </a:xfrm>
          <a:prstGeom prst="rect">
            <a:avLst/>
          </a:prstGeom>
          <a:noFill/>
          <a:ln/>
        </p:spPr>
        <p:txBody>
          <a:bodyPr wrap="none" lIns="0" tIns="0" rIns="0" bIns="0" rtlCol="0" anchor="t"/>
          <a:lstStyle/>
          <a:p>
            <a:pPr marL="0" marR="0" lvl="0" indent="0" algn="ct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مراقبة مستمرة</a:t>
            </a:r>
            <a:endParaRPr kumimoji="0" lang="en-US" sz="1800" b="0" i="0" u="none" strike="noStrike" kern="0" cap="none" spc="0" normalizeH="0" baseline="0" noProof="0" dirty="0">
              <a:ln>
                <a:noFill/>
              </a:ln>
              <a:solidFill>
                <a:prstClr val="black"/>
              </a:solidFill>
              <a:effectLst/>
              <a:uLnTx/>
              <a:uFillTx/>
            </a:endParaRPr>
          </a:p>
        </p:txBody>
      </p:sp>
      <p:sp>
        <p:nvSpPr>
          <p:cNvPr id="10" name="Text 6">
            <a:extLst>
              <a:ext uri="{FF2B5EF4-FFF2-40B4-BE49-F238E27FC236}">
                <a16:creationId xmlns:a16="http://schemas.microsoft.com/office/drawing/2014/main" id="{C38A7FF8-6D70-70D7-3C0A-BB9AEE159BE8}"/>
              </a:ext>
            </a:extLst>
          </p:cNvPr>
          <p:cNvSpPr/>
          <p:nvPr/>
        </p:nvSpPr>
        <p:spPr>
          <a:xfrm>
            <a:off x="3369707" y="3403878"/>
            <a:ext cx="2404586" cy="588169"/>
          </a:xfrm>
          <a:prstGeom prst="rect">
            <a:avLst/>
          </a:prstGeom>
          <a:noFill/>
          <a:ln/>
        </p:spPr>
        <p:txBody>
          <a:bodyPr wrap="squar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إمكانية تتبع الأداء على مدار الساعة</a:t>
            </a:r>
            <a:endParaRPr kumimoji="0" lang="en-US" sz="1400" b="0" i="0" u="none" strike="noStrike" kern="0" cap="none" spc="0" normalizeH="0" baseline="0" noProof="0" dirty="0">
              <a:ln>
                <a:noFill/>
              </a:ln>
              <a:solidFill>
                <a:prstClr val="black"/>
              </a:solidFill>
              <a:effectLst/>
              <a:uLnTx/>
              <a:uFillTx/>
            </a:endParaRPr>
          </a:p>
        </p:txBody>
      </p:sp>
      <p:sp>
        <p:nvSpPr>
          <p:cNvPr id="11" name="Text 7">
            <a:extLst>
              <a:ext uri="{FF2B5EF4-FFF2-40B4-BE49-F238E27FC236}">
                <a16:creationId xmlns:a16="http://schemas.microsoft.com/office/drawing/2014/main" id="{18413C2E-8300-F1EB-4C23-9B757E5F3748}"/>
              </a:ext>
            </a:extLst>
          </p:cNvPr>
          <p:cNvSpPr/>
          <p:nvPr/>
        </p:nvSpPr>
        <p:spPr>
          <a:xfrm>
            <a:off x="735330" y="2170033"/>
            <a:ext cx="2404586" cy="606623"/>
          </a:xfrm>
          <a:prstGeom prst="rect">
            <a:avLst/>
          </a:prstGeom>
          <a:noFill/>
          <a:ln/>
        </p:spPr>
        <p:txBody>
          <a:bodyPr wrap="none" lIns="0" tIns="0" rIns="0" bIns="0" rtlCol="0" anchor="t"/>
          <a:lstStyle/>
          <a:p>
            <a:pPr marL="0" marR="0" lvl="0" indent="0" algn="ctr" defTabSz="914400" rtl="1" eaLnBrk="1" fontAlgn="auto" latinLnBrk="0" hangingPunct="1">
              <a:lnSpc>
                <a:spcPts val="4750"/>
              </a:lnSpc>
              <a:spcBef>
                <a:spcPts val="0"/>
              </a:spcBef>
              <a:spcAft>
                <a:spcPts val="0"/>
              </a:spcAft>
              <a:buClrTx/>
              <a:buSzTx/>
              <a:buFontTx/>
              <a:buNone/>
              <a:tabLst/>
              <a:defRPr/>
            </a:pPr>
            <a:r>
              <a:rPr kumimoji="0" lang="en-US" sz="47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15+</a:t>
            </a:r>
            <a:endParaRPr kumimoji="0" lang="en-US" sz="4750" b="0" i="0" u="none" strike="noStrike" kern="0" cap="none" spc="0" normalizeH="0" baseline="0" noProof="0" dirty="0">
              <a:ln>
                <a:noFill/>
              </a:ln>
              <a:solidFill>
                <a:prstClr val="black"/>
              </a:solidFill>
              <a:effectLst/>
              <a:uLnTx/>
              <a:uFillTx/>
            </a:endParaRPr>
          </a:p>
        </p:txBody>
      </p:sp>
      <p:sp>
        <p:nvSpPr>
          <p:cNvPr id="12" name="Text 8">
            <a:extLst>
              <a:ext uri="{FF2B5EF4-FFF2-40B4-BE49-F238E27FC236}">
                <a16:creationId xmlns:a16="http://schemas.microsoft.com/office/drawing/2014/main" id="{CF7AD499-C97D-0E46-8BC4-B80FA0A7F91F}"/>
              </a:ext>
            </a:extLst>
          </p:cNvPr>
          <p:cNvSpPr/>
          <p:nvPr/>
        </p:nvSpPr>
        <p:spPr>
          <a:xfrm>
            <a:off x="788670" y="3006447"/>
            <a:ext cx="2297906" cy="287179"/>
          </a:xfrm>
          <a:prstGeom prst="rect">
            <a:avLst/>
          </a:prstGeom>
          <a:noFill/>
          <a:ln/>
        </p:spPr>
        <p:txBody>
          <a:bodyPr wrap="none" lIns="0" tIns="0" rIns="0" bIns="0" rtlCol="0" anchor="t"/>
          <a:lstStyle/>
          <a:p>
            <a:pPr marL="0" marR="0" lvl="0" indent="0" algn="ct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مؤشرات متنوعة</a:t>
            </a:r>
            <a:endParaRPr kumimoji="0" lang="en-US" sz="1800" b="0" i="0" u="none" strike="noStrike" kern="0" cap="none" spc="0" normalizeH="0" baseline="0" noProof="0" dirty="0">
              <a:ln>
                <a:noFill/>
              </a:ln>
              <a:solidFill>
                <a:prstClr val="black"/>
              </a:solidFill>
              <a:effectLst/>
              <a:uLnTx/>
              <a:uFillTx/>
            </a:endParaRPr>
          </a:p>
        </p:txBody>
      </p:sp>
      <p:sp>
        <p:nvSpPr>
          <p:cNvPr id="13" name="Text 9">
            <a:extLst>
              <a:ext uri="{FF2B5EF4-FFF2-40B4-BE49-F238E27FC236}">
                <a16:creationId xmlns:a16="http://schemas.microsoft.com/office/drawing/2014/main" id="{EF2B6579-3FB4-1E72-B2A6-66669B079FA1}"/>
              </a:ext>
            </a:extLst>
          </p:cNvPr>
          <p:cNvSpPr/>
          <p:nvPr/>
        </p:nvSpPr>
        <p:spPr>
          <a:xfrm>
            <a:off x="735330" y="3403878"/>
            <a:ext cx="2404586" cy="588169"/>
          </a:xfrm>
          <a:prstGeom prst="rect">
            <a:avLst/>
          </a:prstGeom>
          <a:noFill/>
          <a:ln/>
        </p:spPr>
        <p:txBody>
          <a:bodyPr wrap="squar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عدد المقاييس المتاحة لتقييم الحملات</a:t>
            </a:r>
            <a:endParaRPr kumimoji="0" lang="en-US" sz="1400" b="0" i="0" u="none" strike="noStrike" kern="0" cap="none" spc="0" normalizeH="0" baseline="0" noProof="0" dirty="0">
              <a:ln>
                <a:noFill/>
              </a:ln>
              <a:solidFill>
                <a:prstClr val="black"/>
              </a:solidFill>
              <a:effectLst/>
              <a:uLnTx/>
              <a:uFillTx/>
            </a:endParaRPr>
          </a:p>
        </p:txBody>
      </p:sp>
      <p:sp>
        <p:nvSpPr>
          <p:cNvPr id="16" name="Text 10">
            <a:extLst>
              <a:ext uri="{FF2B5EF4-FFF2-40B4-BE49-F238E27FC236}">
                <a16:creationId xmlns:a16="http://schemas.microsoft.com/office/drawing/2014/main" id="{6DA6A7FA-D44B-802F-F515-0A5E405A6313}"/>
              </a:ext>
            </a:extLst>
          </p:cNvPr>
          <p:cNvSpPr/>
          <p:nvPr/>
        </p:nvSpPr>
        <p:spPr>
          <a:xfrm>
            <a:off x="3768090" y="4561880"/>
            <a:ext cx="4640580" cy="344686"/>
          </a:xfrm>
          <a:prstGeom prst="rect">
            <a:avLst/>
          </a:prstGeom>
          <a:noFill/>
          <a:ln/>
        </p:spPr>
        <p:txBody>
          <a:bodyPr wrap="none" lIns="0" tIns="0" rIns="0" bIns="0" rtlCol="0" anchor="t"/>
          <a:lstStyle/>
          <a:p>
            <a:pPr marL="0" marR="0" lvl="0" indent="0" algn="r" defTabSz="914400" rtl="1" eaLnBrk="1" fontAlgn="auto" latinLnBrk="0" hangingPunct="1">
              <a:lnSpc>
                <a:spcPts val="2700"/>
              </a:lnSpc>
              <a:spcBef>
                <a:spcPts val="0"/>
              </a:spcBef>
              <a:spcAft>
                <a:spcPts val="0"/>
              </a:spcAft>
              <a:buClrTx/>
              <a:buSzTx/>
              <a:buFontTx/>
              <a:buNone/>
              <a:tabLst/>
              <a:defRPr/>
            </a:pPr>
            <a:r>
              <a:rPr kumimoji="0" lang="en-US" sz="21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المؤشرات الرئيسية القابلة للقياس:</a:t>
            </a:r>
            <a:endParaRPr kumimoji="0" lang="en-US" sz="2150" b="0" i="0" u="none" strike="noStrike" kern="0" cap="none" spc="0" normalizeH="0" baseline="0" noProof="0" dirty="0">
              <a:ln>
                <a:noFill/>
              </a:ln>
              <a:solidFill>
                <a:prstClr val="black"/>
              </a:solidFill>
              <a:effectLst/>
              <a:uLnTx/>
              <a:uFillTx/>
            </a:endParaRPr>
          </a:p>
        </p:txBody>
      </p:sp>
      <p:sp>
        <p:nvSpPr>
          <p:cNvPr id="17" name="Text 11">
            <a:extLst>
              <a:ext uri="{FF2B5EF4-FFF2-40B4-BE49-F238E27FC236}">
                <a16:creationId xmlns:a16="http://schemas.microsoft.com/office/drawing/2014/main" id="{19006554-9422-9B2B-F1C9-ABDFC0BB9F67}"/>
              </a:ext>
            </a:extLst>
          </p:cNvPr>
          <p:cNvSpPr/>
          <p:nvPr/>
        </p:nvSpPr>
        <p:spPr>
          <a:xfrm>
            <a:off x="735330" y="5347692"/>
            <a:ext cx="3612475" cy="294084"/>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عدد المشاهدات والوصول (Reach)</a:t>
            </a:r>
            <a:endParaRPr kumimoji="0" lang="en-US" sz="1400" b="0" i="0" u="none" strike="noStrike" kern="0" cap="none" spc="0" normalizeH="0" baseline="0" noProof="0" dirty="0">
              <a:ln>
                <a:noFill/>
              </a:ln>
              <a:solidFill>
                <a:prstClr val="black"/>
              </a:solidFill>
              <a:effectLst/>
              <a:uLnTx/>
              <a:uFillTx/>
            </a:endParaRPr>
          </a:p>
        </p:txBody>
      </p:sp>
      <p:sp>
        <p:nvSpPr>
          <p:cNvPr id="19" name="Text 12">
            <a:extLst>
              <a:ext uri="{FF2B5EF4-FFF2-40B4-BE49-F238E27FC236}">
                <a16:creationId xmlns:a16="http://schemas.microsoft.com/office/drawing/2014/main" id="{9658FF1D-6DFE-C55A-3610-E879E361B986}"/>
              </a:ext>
            </a:extLst>
          </p:cNvPr>
          <p:cNvSpPr/>
          <p:nvPr/>
        </p:nvSpPr>
        <p:spPr>
          <a:xfrm>
            <a:off x="735330" y="5706070"/>
            <a:ext cx="3612475" cy="294084"/>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معدل التفاعل (Engagement Rate)</a:t>
            </a:r>
            <a:endParaRPr kumimoji="0" lang="en-US" sz="1400" b="0" i="0" u="none" strike="noStrike" kern="0" cap="none" spc="0" normalizeH="0" baseline="0" noProof="0" dirty="0">
              <a:ln>
                <a:noFill/>
              </a:ln>
              <a:solidFill>
                <a:prstClr val="black"/>
              </a:solidFill>
              <a:effectLst/>
              <a:uLnTx/>
              <a:uFillTx/>
            </a:endParaRPr>
          </a:p>
        </p:txBody>
      </p:sp>
      <p:sp>
        <p:nvSpPr>
          <p:cNvPr id="27" name="Text 13">
            <a:extLst>
              <a:ext uri="{FF2B5EF4-FFF2-40B4-BE49-F238E27FC236}">
                <a16:creationId xmlns:a16="http://schemas.microsoft.com/office/drawing/2014/main" id="{4A302FBF-8274-EF71-8A4A-025FB807DA38}"/>
              </a:ext>
            </a:extLst>
          </p:cNvPr>
          <p:cNvSpPr/>
          <p:nvPr/>
        </p:nvSpPr>
        <p:spPr>
          <a:xfrm>
            <a:off x="735330" y="6064448"/>
            <a:ext cx="3612475" cy="294084"/>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نبرة الحديث (Sentiment Analysis)</a:t>
            </a:r>
            <a:endParaRPr kumimoji="0" lang="en-US" sz="1400" b="0" i="0" u="none" strike="noStrike" kern="0" cap="none" spc="0" normalizeH="0" baseline="0" noProof="0" dirty="0">
              <a:ln>
                <a:noFill/>
              </a:ln>
              <a:solidFill>
                <a:prstClr val="black"/>
              </a:solidFill>
              <a:effectLst/>
              <a:uLnTx/>
              <a:uFillTx/>
            </a:endParaRPr>
          </a:p>
        </p:txBody>
      </p:sp>
      <p:sp>
        <p:nvSpPr>
          <p:cNvPr id="28" name="Text 14">
            <a:extLst>
              <a:ext uri="{FF2B5EF4-FFF2-40B4-BE49-F238E27FC236}">
                <a16:creationId xmlns:a16="http://schemas.microsoft.com/office/drawing/2014/main" id="{B220E551-2EF7-0118-F4F5-33F104E72261}"/>
              </a:ext>
            </a:extLst>
          </p:cNvPr>
          <p:cNvSpPr/>
          <p:nvPr/>
        </p:nvSpPr>
        <p:spPr>
          <a:xfrm>
            <a:off x="735330" y="6422827"/>
            <a:ext cx="3612475" cy="294084"/>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معدل التحويل (Conversion Rate)</a:t>
            </a:r>
            <a:endParaRPr kumimoji="0" lang="en-US" sz="1400" b="0" i="0" u="none" strike="noStrike" kern="0" cap="none" spc="0" normalizeH="0" baseline="0" noProof="0" dirty="0">
              <a:ln>
                <a:noFill/>
              </a:ln>
              <a:solidFill>
                <a:prstClr val="black"/>
              </a:solidFill>
              <a:effectLst/>
              <a:uLnTx/>
              <a:uFillTx/>
            </a:endParaRPr>
          </a:p>
        </p:txBody>
      </p:sp>
      <p:sp>
        <p:nvSpPr>
          <p:cNvPr id="29" name="Text 15">
            <a:extLst>
              <a:ext uri="{FF2B5EF4-FFF2-40B4-BE49-F238E27FC236}">
                <a16:creationId xmlns:a16="http://schemas.microsoft.com/office/drawing/2014/main" id="{48B533AF-4904-B3A4-2706-B8D3DACF79B3}"/>
              </a:ext>
            </a:extLst>
          </p:cNvPr>
          <p:cNvSpPr/>
          <p:nvPr/>
        </p:nvSpPr>
        <p:spPr>
          <a:xfrm>
            <a:off x="4803815" y="5347692"/>
            <a:ext cx="3612475" cy="294084"/>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مدة المشاهدة (Watch Time)</a:t>
            </a:r>
            <a:endParaRPr kumimoji="0" lang="en-US" sz="1400" b="0" i="0" u="none" strike="noStrike" kern="0" cap="none" spc="0" normalizeH="0" baseline="0" noProof="0" dirty="0">
              <a:ln>
                <a:noFill/>
              </a:ln>
              <a:solidFill>
                <a:prstClr val="black"/>
              </a:solidFill>
              <a:effectLst/>
              <a:uLnTx/>
              <a:uFillTx/>
            </a:endParaRPr>
          </a:p>
        </p:txBody>
      </p:sp>
      <p:sp>
        <p:nvSpPr>
          <p:cNvPr id="30" name="Text 16">
            <a:extLst>
              <a:ext uri="{FF2B5EF4-FFF2-40B4-BE49-F238E27FC236}">
                <a16:creationId xmlns:a16="http://schemas.microsoft.com/office/drawing/2014/main" id="{F13D0AB4-D744-FDAF-CB7E-E8CE0B11FE43}"/>
              </a:ext>
            </a:extLst>
          </p:cNvPr>
          <p:cNvSpPr/>
          <p:nvPr/>
        </p:nvSpPr>
        <p:spPr>
          <a:xfrm>
            <a:off x="4803815" y="5706070"/>
            <a:ext cx="3612475" cy="294084"/>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معدل النقر (Click-Through Rate)</a:t>
            </a:r>
            <a:endParaRPr kumimoji="0" lang="en-US" sz="1400" b="0" i="0" u="none" strike="noStrike" kern="0" cap="none" spc="0" normalizeH="0" baseline="0" noProof="0" dirty="0">
              <a:ln>
                <a:noFill/>
              </a:ln>
              <a:solidFill>
                <a:prstClr val="black"/>
              </a:solidFill>
              <a:effectLst/>
              <a:uLnTx/>
              <a:uFillTx/>
            </a:endParaRPr>
          </a:p>
        </p:txBody>
      </p:sp>
      <p:sp>
        <p:nvSpPr>
          <p:cNvPr id="31" name="Text 17">
            <a:extLst>
              <a:ext uri="{FF2B5EF4-FFF2-40B4-BE49-F238E27FC236}">
                <a16:creationId xmlns:a16="http://schemas.microsoft.com/office/drawing/2014/main" id="{B0FE77E6-A2F3-79B8-E4FC-3CCBBF734737}"/>
              </a:ext>
            </a:extLst>
          </p:cNvPr>
          <p:cNvSpPr/>
          <p:nvPr/>
        </p:nvSpPr>
        <p:spPr>
          <a:xfrm>
            <a:off x="4803815" y="6064448"/>
            <a:ext cx="3612475" cy="294084"/>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حصة الصوت (Share of Voice)</a:t>
            </a:r>
            <a:endParaRPr kumimoji="0" lang="en-US" sz="1400" b="0" i="0" u="none" strike="noStrike" kern="0" cap="none" spc="0" normalizeH="0" baseline="0" noProof="0" dirty="0">
              <a:ln>
                <a:noFill/>
              </a:ln>
              <a:solidFill>
                <a:prstClr val="black"/>
              </a:solidFill>
              <a:effectLst/>
              <a:uLnTx/>
              <a:uFillTx/>
            </a:endParaRPr>
          </a:p>
        </p:txBody>
      </p:sp>
      <p:sp>
        <p:nvSpPr>
          <p:cNvPr id="32" name="Text 18">
            <a:extLst>
              <a:ext uri="{FF2B5EF4-FFF2-40B4-BE49-F238E27FC236}">
                <a16:creationId xmlns:a16="http://schemas.microsoft.com/office/drawing/2014/main" id="{475BA013-715D-5993-1AEA-FFEC4FD8CD63}"/>
              </a:ext>
            </a:extLst>
          </p:cNvPr>
          <p:cNvSpPr/>
          <p:nvPr/>
        </p:nvSpPr>
        <p:spPr>
          <a:xfrm>
            <a:off x="4803815" y="6422827"/>
            <a:ext cx="3612475" cy="294084"/>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العائد على الاستثمار (ROI)</a:t>
            </a:r>
            <a:endParaRPr kumimoji="0" lang="en-US" sz="1400" b="0" i="0" u="none" strike="noStrike" kern="0" cap="none" spc="0" normalizeH="0" baseline="0" noProof="0" dirty="0">
              <a:ln>
                <a:noFill/>
              </a:ln>
              <a:solidFill>
                <a:prstClr val="black"/>
              </a:solidFill>
              <a:effectLst/>
              <a:uLnTx/>
              <a:uFillTx/>
            </a:endParaRPr>
          </a:p>
        </p:txBody>
      </p:sp>
      <p:sp>
        <p:nvSpPr>
          <p:cNvPr id="33" name="Text 19">
            <a:extLst>
              <a:ext uri="{FF2B5EF4-FFF2-40B4-BE49-F238E27FC236}">
                <a16:creationId xmlns:a16="http://schemas.microsoft.com/office/drawing/2014/main" id="{05348A43-31BA-7EE4-64CE-9E8F539A8D1A}"/>
              </a:ext>
            </a:extLst>
          </p:cNvPr>
          <p:cNvSpPr/>
          <p:nvPr/>
        </p:nvSpPr>
        <p:spPr>
          <a:xfrm>
            <a:off x="1344762" y="7055722"/>
            <a:ext cx="7673340" cy="588169"/>
          </a:xfrm>
          <a:prstGeom prst="rect">
            <a:avLst/>
          </a:prstGeom>
          <a:noFill/>
          <a:ln/>
        </p:spPr>
        <p:txBody>
          <a:bodyPr wrap="squar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يمكن من خلال الأدوات الرقمية قياس مؤشرات متعددة بشكل دقيق، مما يساعد في تحسين الأداء أثناء الحملة واتخاذ قرارات تصحيحية فورية.</a:t>
            </a:r>
            <a:endParaRPr kumimoji="0" lang="en-US" sz="1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50283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257D3-D2BF-C334-B54F-52216B7083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E21AA3-34FD-90E1-5EFF-BD6C0FC9FA61}"/>
              </a:ext>
            </a:extLst>
          </p:cNvPr>
          <p:cNvSpPr/>
          <p:nvPr/>
        </p:nvSpPr>
        <p:spPr>
          <a:xfrm>
            <a:off x="521622" y="1415057"/>
            <a:ext cx="13892260" cy="6625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493A8398-7041-971A-1833-F21DE07225F3}"/>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45E99F5-36E2-A315-8289-FFB58E38BD8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C60C1F4D-D54D-2F1B-824D-0D67F1BB65CD}"/>
              </a:ext>
            </a:extLst>
          </p:cNvPr>
          <p:cNvSpPr/>
          <p:nvPr/>
        </p:nvSpPr>
        <p:spPr>
          <a:xfrm>
            <a:off x="6049803" y="477186"/>
            <a:ext cx="7956590"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Starbucks وإشراك الجمهور</a:t>
            </a:r>
            <a:endParaRPr kumimoji="0" lang="en-US" sz="2000" b="0" i="0" u="none" strike="noStrike" kern="0" cap="none" spc="0" normalizeH="0" baseline="0" noProof="0" dirty="0">
              <a:ln>
                <a:noFill/>
              </a:ln>
              <a:solidFill>
                <a:srgbClr val="00B0F0"/>
              </a:solidFill>
              <a:effectLst/>
              <a:uLnTx/>
              <a:uFillTx/>
            </a:endParaRPr>
          </a:p>
        </p:txBody>
      </p:sp>
      <p:pic>
        <p:nvPicPr>
          <p:cNvPr id="15" name="Image 0" descr="preencoded.png">
            <a:extLst>
              <a:ext uri="{FF2B5EF4-FFF2-40B4-BE49-F238E27FC236}">
                <a16:creationId xmlns:a16="http://schemas.microsoft.com/office/drawing/2014/main" id="{7A931B0A-A8C3-2FDF-D27E-BD0BA1E4A12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790" y="2110383"/>
            <a:ext cx="4926568" cy="4926568"/>
          </a:xfrm>
          <a:prstGeom prst="rect">
            <a:avLst/>
          </a:prstGeom>
        </p:spPr>
      </p:pic>
      <p:sp>
        <p:nvSpPr>
          <p:cNvPr id="17" name="Text 1">
            <a:extLst>
              <a:ext uri="{FF2B5EF4-FFF2-40B4-BE49-F238E27FC236}">
                <a16:creationId xmlns:a16="http://schemas.microsoft.com/office/drawing/2014/main" id="{10AE1ADA-C0FA-3E1F-5AE6-665924EC0166}"/>
              </a:ext>
            </a:extLst>
          </p:cNvPr>
          <p:cNvSpPr/>
          <p:nvPr/>
        </p:nvSpPr>
        <p:spPr>
          <a:xfrm>
            <a:off x="10172700" y="2085499"/>
            <a:ext cx="3671411"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حملة My Starbucks Idea</a:t>
            </a:r>
            <a:endParaRPr kumimoji="0" lang="en-US" b="0" i="0" u="none" strike="noStrike" kern="0" cap="none" spc="0" normalizeH="0" baseline="0" noProof="0" dirty="0">
              <a:ln>
                <a:noFill/>
              </a:ln>
              <a:solidFill>
                <a:prstClr val="black"/>
              </a:solidFill>
              <a:effectLst/>
              <a:uLnTx/>
              <a:uFillTx/>
            </a:endParaRPr>
          </a:p>
        </p:txBody>
      </p:sp>
      <p:sp>
        <p:nvSpPr>
          <p:cNvPr id="19" name="Text 2">
            <a:extLst>
              <a:ext uri="{FF2B5EF4-FFF2-40B4-BE49-F238E27FC236}">
                <a16:creationId xmlns:a16="http://schemas.microsoft.com/office/drawing/2014/main" id="{6A90228E-F125-B522-872A-C64DFDACF06E}"/>
              </a:ext>
            </a:extLst>
          </p:cNvPr>
          <p:cNvSpPr/>
          <p:nvPr/>
        </p:nvSpPr>
        <p:spPr>
          <a:xfrm>
            <a:off x="6212086" y="2655927"/>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استخدمت Starbucks المنصات الرقمية لإشراك الجمهور في اقتراح الأفكار لتطوير المنتجات والخدمات، مما عزز شعورهم بالمشاركة والولاء للعلامة.</a:t>
            </a:r>
            <a:endParaRPr kumimoji="0" lang="en-US" sz="1550" b="0" i="0" u="none" strike="noStrike" kern="0" cap="none" spc="0" normalizeH="0" baseline="0" noProof="0" dirty="0">
              <a:ln>
                <a:noFill/>
              </a:ln>
              <a:solidFill>
                <a:prstClr val="black"/>
              </a:solidFill>
              <a:effectLst/>
              <a:uLnTx/>
              <a:uFillTx/>
            </a:endParaRPr>
          </a:p>
        </p:txBody>
      </p:sp>
      <p:sp>
        <p:nvSpPr>
          <p:cNvPr id="20" name="Text 3">
            <a:extLst>
              <a:ext uri="{FF2B5EF4-FFF2-40B4-BE49-F238E27FC236}">
                <a16:creationId xmlns:a16="http://schemas.microsoft.com/office/drawing/2014/main" id="{280E9E46-272A-09A0-7B4B-932B9598A4AB}"/>
              </a:ext>
            </a:extLst>
          </p:cNvPr>
          <p:cNvSpPr/>
          <p:nvPr/>
        </p:nvSpPr>
        <p:spPr>
          <a:xfrm>
            <a:off x="11363206" y="348936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النتائج:</a:t>
            </a:r>
            <a:endParaRPr kumimoji="0" lang="en-US" b="0" i="0" u="none" strike="noStrike" kern="0" cap="none" spc="0" normalizeH="0" baseline="0" noProof="0" dirty="0">
              <a:ln>
                <a:noFill/>
              </a:ln>
              <a:solidFill>
                <a:prstClr val="black"/>
              </a:solidFill>
              <a:effectLst/>
              <a:uLnTx/>
              <a:uFillTx/>
            </a:endParaRPr>
          </a:p>
        </p:txBody>
      </p:sp>
      <p:sp>
        <p:nvSpPr>
          <p:cNvPr id="21" name="Text 4">
            <a:extLst>
              <a:ext uri="{FF2B5EF4-FFF2-40B4-BE49-F238E27FC236}">
                <a16:creationId xmlns:a16="http://schemas.microsoft.com/office/drawing/2014/main" id="{6F123E0D-3455-CFD6-D093-4F06A46EA2F3}"/>
              </a:ext>
            </a:extLst>
          </p:cNvPr>
          <p:cNvSpPr/>
          <p:nvPr/>
        </p:nvSpPr>
        <p:spPr>
          <a:xfrm>
            <a:off x="6212086" y="3997881"/>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أكثر من 150,000 فكرة من الجمهور</a:t>
            </a:r>
            <a:endParaRPr kumimoji="0" lang="en-US" sz="1550" b="0" i="0" u="none" strike="noStrike" kern="0" cap="none" spc="0" normalizeH="0" baseline="0" noProof="0" dirty="0">
              <a:ln>
                <a:noFill/>
              </a:ln>
              <a:solidFill>
                <a:prstClr val="black"/>
              </a:solidFill>
              <a:effectLst/>
              <a:uLnTx/>
              <a:uFillTx/>
            </a:endParaRPr>
          </a:p>
        </p:txBody>
      </p:sp>
      <p:sp>
        <p:nvSpPr>
          <p:cNvPr id="22" name="Text 5">
            <a:extLst>
              <a:ext uri="{FF2B5EF4-FFF2-40B4-BE49-F238E27FC236}">
                <a16:creationId xmlns:a16="http://schemas.microsoft.com/office/drawing/2014/main" id="{05F163A4-7338-58D2-DADB-70A07F9582A1}"/>
              </a:ext>
            </a:extLst>
          </p:cNvPr>
          <p:cNvSpPr/>
          <p:nvPr/>
        </p:nvSpPr>
        <p:spPr>
          <a:xfrm>
            <a:off x="6212086" y="4384834"/>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تطبيق مئات الأفكار المقترحة</a:t>
            </a:r>
            <a:endParaRPr kumimoji="0" lang="en-US" sz="1550" b="0" i="0" u="none" strike="noStrike" kern="0" cap="none" spc="0" normalizeH="0" baseline="0" noProof="0" dirty="0">
              <a:ln>
                <a:noFill/>
              </a:ln>
              <a:solidFill>
                <a:prstClr val="black"/>
              </a:solidFill>
              <a:effectLst/>
              <a:uLnTx/>
              <a:uFillTx/>
            </a:endParaRPr>
          </a:p>
        </p:txBody>
      </p:sp>
      <p:sp>
        <p:nvSpPr>
          <p:cNvPr id="23" name="Text 6">
            <a:extLst>
              <a:ext uri="{FF2B5EF4-FFF2-40B4-BE49-F238E27FC236}">
                <a16:creationId xmlns:a16="http://schemas.microsoft.com/office/drawing/2014/main" id="{35F70C4D-4D3A-3292-D9C9-DCF0B49076A8}"/>
              </a:ext>
            </a:extLst>
          </p:cNvPr>
          <p:cNvSpPr/>
          <p:nvPr/>
        </p:nvSpPr>
        <p:spPr>
          <a:xfrm>
            <a:off x="6212086" y="4771787"/>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زيادة الولاء والارتباط العاطفي بالعلامة</a:t>
            </a:r>
            <a:endParaRPr kumimoji="0" lang="en-US" sz="1550" b="0" i="0" u="none" strike="noStrike" kern="0" cap="none" spc="0" normalizeH="0" baseline="0" noProof="0" dirty="0">
              <a:ln>
                <a:noFill/>
              </a:ln>
              <a:solidFill>
                <a:prstClr val="black"/>
              </a:solidFill>
              <a:effectLst/>
              <a:uLnTx/>
              <a:uFillTx/>
            </a:endParaRPr>
          </a:p>
        </p:txBody>
      </p:sp>
      <p:sp>
        <p:nvSpPr>
          <p:cNvPr id="24" name="Text 7">
            <a:extLst>
              <a:ext uri="{FF2B5EF4-FFF2-40B4-BE49-F238E27FC236}">
                <a16:creationId xmlns:a16="http://schemas.microsoft.com/office/drawing/2014/main" id="{D2B5CBF8-F5AC-5026-4CDF-C2DC8905B357}"/>
              </a:ext>
            </a:extLst>
          </p:cNvPr>
          <p:cNvSpPr/>
          <p:nvPr/>
        </p:nvSpPr>
        <p:spPr>
          <a:xfrm>
            <a:off x="6212086" y="5158740"/>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تحول العملاء إلى سفراء للعلامة</a:t>
            </a:r>
            <a:endParaRPr kumimoji="0" lang="en-US" sz="1550" b="0" i="0" u="none" strike="noStrike" kern="0" cap="none" spc="0" normalizeH="0" baseline="0" noProof="0" dirty="0">
              <a:ln>
                <a:noFill/>
              </a:ln>
              <a:solidFill>
                <a:prstClr val="black"/>
              </a:solidFill>
              <a:effectLst/>
              <a:uLnTx/>
              <a:uFillTx/>
            </a:endParaRPr>
          </a:p>
        </p:txBody>
      </p:sp>
      <p:sp>
        <p:nvSpPr>
          <p:cNvPr id="26" name="Shape 8">
            <a:extLst>
              <a:ext uri="{FF2B5EF4-FFF2-40B4-BE49-F238E27FC236}">
                <a16:creationId xmlns:a16="http://schemas.microsoft.com/office/drawing/2014/main" id="{18FC6E17-962C-A41A-C77E-0685650588C7}"/>
              </a:ext>
            </a:extLst>
          </p:cNvPr>
          <p:cNvSpPr/>
          <p:nvPr/>
        </p:nvSpPr>
        <p:spPr>
          <a:xfrm>
            <a:off x="6212086" y="5699522"/>
            <a:ext cx="7632025" cy="1160740"/>
          </a:xfrm>
          <a:prstGeom prst="roundRect">
            <a:avLst>
              <a:gd name="adj" fmla="val 7182"/>
            </a:avLst>
          </a:prstGeom>
          <a:solidFill>
            <a:srgbClr val="B3EAFF"/>
          </a:solidFill>
          <a:ln/>
        </p:spPr>
        <p:txBody>
          <a:bodyPr/>
          <a:lstStyle/>
          <a:p>
            <a:endParaRPr lang=""/>
          </a:p>
        </p:txBody>
      </p:sp>
      <p:pic>
        <p:nvPicPr>
          <p:cNvPr id="27" name="Image 1" descr="preencoded.png">
            <a:extLst>
              <a:ext uri="{FF2B5EF4-FFF2-40B4-BE49-F238E27FC236}">
                <a16:creationId xmlns:a16="http://schemas.microsoft.com/office/drawing/2014/main" id="{E0DF19C2-C83D-6161-FE61-0FE3DF4A768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10444" y="5994797"/>
            <a:ext cx="248007" cy="198358"/>
          </a:xfrm>
          <a:prstGeom prst="rect">
            <a:avLst/>
          </a:prstGeom>
        </p:spPr>
      </p:pic>
      <p:sp>
        <p:nvSpPr>
          <p:cNvPr id="28" name="Text 9">
            <a:extLst>
              <a:ext uri="{FF2B5EF4-FFF2-40B4-BE49-F238E27FC236}">
                <a16:creationId xmlns:a16="http://schemas.microsoft.com/office/drawing/2014/main" id="{49E7E32F-66B1-3BCA-E7A7-C71EFDC5E74D}"/>
              </a:ext>
            </a:extLst>
          </p:cNvPr>
          <p:cNvSpPr/>
          <p:nvPr/>
        </p:nvSpPr>
        <p:spPr>
          <a:xfrm>
            <a:off x="6856809" y="5947410"/>
            <a:ext cx="678894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الدرس المستفاد:</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إشراك الجمهور في صنع القرار يحولهم من مستهلكين إلى شركاء</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74831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AF077-DC65-EA7E-9A53-F165BF30EE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A31C1E-CD02-A3AA-0642-7643C5475373}"/>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704EB95C-55C1-70CD-4B3D-D0FE100F63BD}"/>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8688704-C1FA-C2C6-D1F5-97CA8522CC6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14" name="Image 0" descr="preencoded.png">
            <a:extLst>
              <a:ext uri="{FF2B5EF4-FFF2-40B4-BE49-F238E27FC236}">
                <a16:creationId xmlns:a16="http://schemas.microsoft.com/office/drawing/2014/main" id="{78249712-7F37-C211-6B39-FD587D8E02A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07148" y="510092"/>
            <a:ext cx="10906734" cy="1522398"/>
          </a:xfrm>
          <a:prstGeom prst="rect">
            <a:avLst/>
          </a:prstGeom>
        </p:spPr>
      </p:pic>
      <p:sp>
        <p:nvSpPr>
          <p:cNvPr id="15" name="Text 0">
            <a:extLst>
              <a:ext uri="{FF2B5EF4-FFF2-40B4-BE49-F238E27FC236}">
                <a16:creationId xmlns:a16="http://schemas.microsoft.com/office/drawing/2014/main" id="{EEF128EA-DC52-DED2-A8B0-A090484699AF}"/>
              </a:ext>
            </a:extLst>
          </p:cNvPr>
          <p:cNvSpPr/>
          <p:nvPr/>
        </p:nvSpPr>
        <p:spPr>
          <a:xfrm>
            <a:off x="5501640" y="2525392"/>
            <a:ext cx="7741325" cy="510540"/>
          </a:xfrm>
          <a:prstGeom prst="rect">
            <a:avLst/>
          </a:prstGeom>
          <a:noFill/>
          <a:ln/>
        </p:spPr>
        <p:txBody>
          <a:bodyPr wrap="none" lIns="0" tIns="0" rIns="0" bIns="0" rtlCol="0" anchor="t"/>
          <a:lstStyle/>
          <a:p>
            <a:pPr marL="0" marR="0" lvl="0" indent="0" algn="r" defTabSz="914400" rtl="1" eaLnBrk="1" fontAlgn="auto" latinLnBrk="0" hangingPunct="1">
              <a:lnSpc>
                <a:spcPts val="4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تأثير السمات الرقمية على نجاح الحملات</a:t>
            </a:r>
            <a:endParaRPr kumimoji="0" lang="en-US" sz="2000" b="0" i="0" u="none" strike="noStrike" kern="0" cap="none" spc="0" normalizeH="0" baseline="0" noProof="0" dirty="0">
              <a:ln>
                <a:noFill/>
              </a:ln>
              <a:solidFill>
                <a:srgbClr val="00B0F0"/>
              </a:solidFill>
              <a:effectLst/>
              <a:uLnTx/>
              <a:uFillTx/>
            </a:endParaRPr>
          </a:p>
        </p:txBody>
      </p:sp>
      <p:sp>
        <p:nvSpPr>
          <p:cNvPr id="20" name="Shape 1">
            <a:extLst>
              <a:ext uri="{FF2B5EF4-FFF2-40B4-BE49-F238E27FC236}">
                <a16:creationId xmlns:a16="http://schemas.microsoft.com/office/drawing/2014/main" id="{4DFA607E-864A-0699-E138-0E51ED6A99E7}"/>
              </a:ext>
            </a:extLst>
          </p:cNvPr>
          <p:cNvSpPr/>
          <p:nvPr/>
        </p:nvSpPr>
        <p:spPr>
          <a:xfrm>
            <a:off x="7326630" y="3280963"/>
            <a:ext cx="22860" cy="3594140"/>
          </a:xfrm>
          <a:prstGeom prst="roundRect">
            <a:avLst>
              <a:gd name="adj" fmla="val 300170"/>
            </a:avLst>
          </a:prstGeom>
          <a:solidFill>
            <a:srgbClr val="B2D7E5"/>
          </a:solidFill>
          <a:ln/>
        </p:spPr>
        <p:txBody>
          <a:bodyPr/>
          <a:lstStyle/>
          <a:p>
            <a:endParaRPr lang=""/>
          </a:p>
        </p:txBody>
      </p:sp>
      <p:sp>
        <p:nvSpPr>
          <p:cNvPr id="21" name="Shape 2">
            <a:extLst>
              <a:ext uri="{FF2B5EF4-FFF2-40B4-BE49-F238E27FC236}">
                <a16:creationId xmlns:a16="http://schemas.microsoft.com/office/drawing/2014/main" id="{CEA76C1A-0DDA-0C2B-7936-7C24CE1CCB85}"/>
              </a:ext>
            </a:extLst>
          </p:cNvPr>
          <p:cNvSpPr/>
          <p:nvPr/>
        </p:nvSpPr>
        <p:spPr>
          <a:xfrm>
            <a:off x="7360920" y="3280963"/>
            <a:ext cx="5904905" cy="980242"/>
          </a:xfrm>
          <a:prstGeom prst="rect">
            <a:avLst/>
          </a:prstGeom>
          <a:solidFill>
            <a:srgbClr val="CCF1FF"/>
          </a:solidFill>
          <a:ln w="7620">
            <a:solidFill>
              <a:srgbClr val="B2D7E5"/>
            </a:solidFill>
            <a:prstDash val="solid"/>
          </a:ln>
        </p:spPr>
        <p:txBody>
          <a:bodyPr/>
          <a:lstStyle/>
          <a:p>
            <a:endParaRPr lang=""/>
          </a:p>
        </p:txBody>
      </p:sp>
      <p:sp>
        <p:nvSpPr>
          <p:cNvPr id="22" name="Text 3">
            <a:extLst>
              <a:ext uri="{FF2B5EF4-FFF2-40B4-BE49-F238E27FC236}">
                <a16:creationId xmlns:a16="http://schemas.microsoft.com/office/drawing/2014/main" id="{B08D1183-E33C-B120-AFC1-EEAC22BCFC6C}"/>
              </a:ext>
            </a:extLst>
          </p:cNvPr>
          <p:cNvSpPr/>
          <p:nvPr/>
        </p:nvSpPr>
        <p:spPr>
          <a:xfrm>
            <a:off x="7524274" y="3451936"/>
            <a:ext cx="2065615" cy="255151"/>
          </a:xfrm>
          <a:prstGeom prst="rect">
            <a:avLst/>
          </a:prstGeom>
          <a:noFill/>
          <a:ln/>
        </p:spPr>
        <p:txBody>
          <a:bodyPr wrap="none" lIns="0" tIns="0" rIns="0" bIns="0" rtlCol="0" anchor="t"/>
          <a:lstStyle/>
          <a:p>
            <a:pPr marL="0" marR="0" lvl="0" indent="0"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من الرسالة إلى الحوار</a:t>
            </a:r>
            <a:endParaRPr kumimoji="0" lang="en-US" sz="1600" b="0" i="0" u="none" strike="noStrike" kern="0" cap="none" spc="0" normalizeH="0" baseline="0" noProof="0" dirty="0">
              <a:ln>
                <a:noFill/>
              </a:ln>
              <a:solidFill>
                <a:prstClr val="black"/>
              </a:solidFill>
              <a:effectLst/>
              <a:uLnTx/>
              <a:uFillTx/>
            </a:endParaRPr>
          </a:p>
        </p:txBody>
      </p:sp>
      <p:sp>
        <p:nvSpPr>
          <p:cNvPr id="23" name="Text 4">
            <a:extLst>
              <a:ext uri="{FF2B5EF4-FFF2-40B4-BE49-F238E27FC236}">
                <a16:creationId xmlns:a16="http://schemas.microsoft.com/office/drawing/2014/main" id="{5B8B848B-0BD5-D81E-3D7E-D9FFEF1BAC30}"/>
              </a:ext>
            </a:extLst>
          </p:cNvPr>
          <p:cNvSpPr/>
          <p:nvPr/>
        </p:nvSpPr>
        <p:spPr>
          <a:xfrm>
            <a:off x="7524274" y="3805076"/>
            <a:ext cx="5570577" cy="261342"/>
          </a:xfrm>
          <a:prstGeom prst="rect">
            <a:avLst/>
          </a:prstGeom>
          <a:noFill/>
          <a:ln/>
        </p:spPr>
        <p:txBody>
          <a:bodyPr wrap="none" lIns="0" tIns="0" rIns="0" bIns="0" rtlCol="0" anchor="t"/>
          <a:lstStyle/>
          <a:p>
            <a:pPr marL="0" marR="0" lvl="0" indent="0" defTabSz="914400" rtl="1" eaLnBrk="1" fontAlgn="auto" latinLnBrk="0" hangingPunct="1">
              <a:lnSpc>
                <a:spcPts val="205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التفاعلية حولت الحملات من بث رسائل إلى بناء حوارات مستمرة مع الجمهور</a:t>
            </a:r>
            <a:endParaRPr kumimoji="0" lang="en-US" sz="1250" b="0" i="0" u="none" strike="noStrike" kern="0" cap="none" spc="0" normalizeH="0" baseline="0" noProof="0" dirty="0">
              <a:ln>
                <a:noFill/>
              </a:ln>
              <a:solidFill>
                <a:prstClr val="black"/>
              </a:solidFill>
              <a:effectLst/>
              <a:uLnTx/>
              <a:uFillTx/>
            </a:endParaRPr>
          </a:p>
        </p:txBody>
      </p:sp>
      <p:sp>
        <p:nvSpPr>
          <p:cNvPr id="24" name="Shape 5">
            <a:extLst>
              <a:ext uri="{FF2B5EF4-FFF2-40B4-BE49-F238E27FC236}">
                <a16:creationId xmlns:a16="http://schemas.microsoft.com/office/drawing/2014/main" id="{37B1269F-6CC0-0758-3CDC-C42D549E9656}"/>
              </a:ext>
            </a:extLst>
          </p:cNvPr>
          <p:cNvSpPr/>
          <p:nvPr/>
        </p:nvSpPr>
        <p:spPr>
          <a:xfrm>
            <a:off x="1410295" y="4587912"/>
            <a:ext cx="5904905" cy="980242"/>
          </a:xfrm>
          <a:prstGeom prst="roundRect">
            <a:avLst>
              <a:gd name="adj" fmla="val 7000"/>
            </a:avLst>
          </a:prstGeom>
          <a:solidFill>
            <a:srgbClr val="CCF1FF"/>
          </a:solidFill>
          <a:ln w="7620">
            <a:solidFill>
              <a:srgbClr val="B2D7E5"/>
            </a:solidFill>
            <a:prstDash val="solid"/>
          </a:ln>
        </p:spPr>
        <p:txBody>
          <a:bodyPr/>
          <a:lstStyle/>
          <a:p>
            <a:endParaRPr lang=""/>
          </a:p>
        </p:txBody>
      </p:sp>
      <p:sp>
        <p:nvSpPr>
          <p:cNvPr id="26" name="Text 6">
            <a:extLst>
              <a:ext uri="{FF2B5EF4-FFF2-40B4-BE49-F238E27FC236}">
                <a16:creationId xmlns:a16="http://schemas.microsoft.com/office/drawing/2014/main" id="{3384928A-2B55-58DC-CA28-CADF4332D476}"/>
              </a:ext>
            </a:extLst>
          </p:cNvPr>
          <p:cNvSpPr/>
          <p:nvPr/>
        </p:nvSpPr>
        <p:spPr>
          <a:xfrm>
            <a:off x="4802981" y="4758885"/>
            <a:ext cx="2348865" cy="255151"/>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من التخطيط إلى التكيف</a:t>
            </a:r>
            <a:endParaRPr kumimoji="0" lang="en-US" sz="1600" b="0" i="0" u="none" strike="noStrike" kern="0" cap="none" spc="0" normalizeH="0" baseline="0" noProof="0" dirty="0">
              <a:ln>
                <a:noFill/>
              </a:ln>
              <a:solidFill>
                <a:prstClr val="black"/>
              </a:solidFill>
              <a:effectLst/>
              <a:uLnTx/>
              <a:uFillTx/>
            </a:endParaRPr>
          </a:p>
        </p:txBody>
      </p:sp>
      <p:sp>
        <p:nvSpPr>
          <p:cNvPr id="34" name="Text 7">
            <a:extLst>
              <a:ext uri="{FF2B5EF4-FFF2-40B4-BE49-F238E27FC236}">
                <a16:creationId xmlns:a16="http://schemas.microsoft.com/office/drawing/2014/main" id="{C5658FF6-0A68-BBFA-D1F4-A19CF315325E}"/>
              </a:ext>
            </a:extLst>
          </p:cNvPr>
          <p:cNvSpPr/>
          <p:nvPr/>
        </p:nvSpPr>
        <p:spPr>
          <a:xfrm>
            <a:off x="1581269" y="5112025"/>
            <a:ext cx="5570577" cy="261342"/>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الفورية والقياس الفوري يتيحان تعديل الاستراتيجية أثناء التنفيذ</a:t>
            </a:r>
            <a:endParaRPr kumimoji="0" lang="en-US" sz="1250" b="0" i="0" u="none" strike="noStrike" kern="0" cap="none" spc="0" normalizeH="0" baseline="0" noProof="0" dirty="0">
              <a:ln>
                <a:noFill/>
              </a:ln>
              <a:solidFill>
                <a:prstClr val="black"/>
              </a:solidFill>
              <a:effectLst/>
              <a:uLnTx/>
              <a:uFillTx/>
            </a:endParaRPr>
          </a:p>
        </p:txBody>
      </p:sp>
      <p:sp>
        <p:nvSpPr>
          <p:cNvPr id="35" name="Shape 8">
            <a:extLst>
              <a:ext uri="{FF2B5EF4-FFF2-40B4-BE49-F238E27FC236}">
                <a16:creationId xmlns:a16="http://schemas.microsoft.com/office/drawing/2014/main" id="{987CDFFE-4D15-19B7-FB58-5F27DD2D06DF}"/>
              </a:ext>
            </a:extLst>
          </p:cNvPr>
          <p:cNvSpPr/>
          <p:nvPr/>
        </p:nvSpPr>
        <p:spPr>
          <a:xfrm>
            <a:off x="7360920" y="5894861"/>
            <a:ext cx="5904905" cy="980242"/>
          </a:xfrm>
          <a:prstGeom prst="rect">
            <a:avLst/>
          </a:prstGeom>
          <a:solidFill>
            <a:srgbClr val="CCF1FF"/>
          </a:solidFill>
          <a:ln w="7620">
            <a:solidFill>
              <a:srgbClr val="B2D7E5"/>
            </a:solidFill>
            <a:prstDash val="solid"/>
          </a:ln>
        </p:spPr>
        <p:txBody>
          <a:bodyPr/>
          <a:lstStyle/>
          <a:p>
            <a:endParaRPr lang=""/>
          </a:p>
        </p:txBody>
      </p:sp>
      <p:sp>
        <p:nvSpPr>
          <p:cNvPr id="36" name="Text 9">
            <a:extLst>
              <a:ext uri="{FF2B5EF4-FFF2-40B4-BE49-F238E27FC236}">
                <a16:creationId xmlns:a16="http://schemas.microsoft.com/office/drawing/2014/main" id="{11AC7923-F9F9-7123-179C-43F476A9B5A2}"/>
              </a:ext>
            </a:extLst>
          </p:cNvPr>
          <p:cNvSpPr/>
          <p:nvPr/>
        </p:nvSpPr>
        <p:spPr>
          <a:xfrm>
            <a:off x="7524274" y="6065834"/>
            <a:ext cx="2671763" cy="255151"/>
          </a:xfrm>
          <a:prstGeom prst="rect">
            <a:avLst/>
          </a:prstGeom>
          <a:noFill/>
          <a:ln/>
        </p:spPr>
        <p:txBody>
          <a:bodyPr wrap="none" lIns="0" tIns="0" rIns="0" bIns="0" rtlCol="0" anchor="t"/>
          <a:lstStyle/>
          <a:p>
            <a:pPr marL="0" marR="0" lvl="0" indent="0"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من العموم إلى الخصوصية</a:t>
            </a:r>
            <a:endParaRPr kumimoji="0" lang="en-US" sz="1600" b="0" i="0" u="none" strike="noStrike" kern="0" cap="none" spc="0" normalizeH="0" baseline="0" noProof="0" dirty="0">
              <a:ln>
                <a:noFill/>
              </a:ln>
              <a:solidFill>
                <a:prstClr val="black"/>
              </a:solidFill>
              <a:effectLst/>
              <a:uLnTx/>
              <a:uFillTx/>
            </a:endParaRPr>
          </a:p>
        </p:txBody>
      </p:sp>
      <p:sp>
        <p:nvSpPr>
          <p:cNvPr id="37" name="Text 10">
            <a:extLst>
              <a:ext uri="{FF2B5EF4-FFF2-40B4-BE49-F238E27FC236}">
                <a16:creationId xmlns:a16="http://schemas.microsoft.com/office/drawing/2014/main" id="{9469253A-633E-B6A6-BD08-08FDA166106D}"/>
              </a:ext>
            </a:extLst>
          </p:cNvPr>
          <p:cNvSpPr/>
          <p:nvPr/>
        </p:nvSpPr>
        <p:spPr>
          <a:xfrm>
            <a:off x="7524274" y="6418974"/>
            <a:ext cx="5570577" cy="261342"/>
          </a:xfrm>
          <a:prstGeom prst="rect">
            <a:avLst/>
          </a:prstGeom>
          <a:noFill/>
          <a:ln/>
        </p:spPr>
        <p:txBody>
          <a:bodyPr wrap="none" lIns="0" tIns="0" rIns="0" bIns="0" rtlCol="0" anchor="t"/>
          <a:lstStyle/>
          <a:p>
            <a:pPr marL="0" marR="0" lvl="0" indent="0" defTabSz="914400" rtl="1" eaLnBrk="1" fontAlgn="auto" latinLnBrk="0" hangingPunct="1">
              <a:lnSpc>
                <a:spcPts val="205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التخصيص يجعل كل مستخدم يشعر أن الرسالة موجهة له شخصيًا</a:t>
            </a:r>
            <a:endParaRPr kumimoji="0" lang="en-US" sz="1250" b="0" i="0" u="none" strike="noStrike" kern="0" cap="none" spc="0" normalizeH="0" baseline="0" noProof="0" dirty="0">
              <a:ln>
                <a:noFill/>
              </a:ln>
              <a:solidFill>
                <a:prstClr val="black"/>
              </a:solidFill>
              <a:effectLst/>
              <a:uLnTx/>
              <a:uFillTx/>
            </a:endParaRPr>
          </a:p>
        </p:txBody>
      </p:sp>
      <p:sp>
        <p:nvSpPr>
          <p:cNvPr id="38" name="Text 11">
            <a:extLst>
              <a:ext uri="{FF2B5EF4-FFF2-40B4-BE49-F238E27FC236}">
                <a16:creationId xmlns:a16="http://schemas.microsoft.com/office/drawing/2014/main" id="{8688AC8C-E0FA-843C-4179-494519027DBC}"/>
              </a:ext>
            </a:extLst>
          </p:cNvPr>
          <p:cNvSpPr/>
          <p:nvPr/>
        </p:nvSpPr>
        <p:spPr>
          <a:xfrm>
            <a:off x="821812" y="7167018"/>
            <a:ext cx="13078215" cy="522684"/>
          </a:xfrm>
          <a:prstGeom prst="rect">
            <a:avLst/>
          </a:prstGeom>
          <a:noFill/>
          <a:ln/>
        </p:spPr>
        <p:txBody>
          <a:bodyPr wrap="squar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أصبح نجاح الحملة مرتبطًا بمدى قدرة المؤسسة على إدارة التفاعل الرقمي، وليس فقط بجودة الرسالة الاتصالية. المؤسسات الناجحة هي التي تستطيع الاستفادة من السمات الأربع بشكل متكامل لخلق تجربة رقمية متميزة.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85346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B7BB8-75C5-C069-DF2D-199770D9F5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85C9FB-536F-C9B3-8199-4DB7B88E9F58}"/>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745CDD4-1424-2B89-127E-FB08B83AC45D}"/>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11E8BA8-5153-3AE8-9EE7-9651E1F9733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Text 0">
            <a:extLst>
              <a:ext uri="{FF2B5EF4-FFF2-40B4-BE49-F238E27FC236}">
                <a16:creationId xmlns:a16="http://schemas.microsoft.com/office/drawing/2014/main" id="{614620B3-C830-8105-4919-02D5640C6E7D}"/>
              </a:ext>
            </a:extLst>
          </p:cNvPr>
          <p:cNvSpPr/>
          <p:nvPr/>
        </p:nvSpPr>
        <p:spPr>
          <a:xfrm>
            <a:off x="6027777" y="407865"/>
            <a:ext cx="780883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تطبيقي: Spotify Wrapped</a:t>
            </a:r>
            <a:endParaRPr kumimoji="0" lang="en-US" sz="2000" b="0" i="0" u="none" strike="noStrike" kern="0" cap="none" spc="0" normalizeH="0" baseline="0" noProof="0" dirty="0">
              <a:ln>
                <a:noFill/>
              </a:ln>
              <a:solidFill>
                <a:srgbClr val="00B0F0"/>
              </a:solidFill>
              <a:effectLst/>
              <a:uLnTx/>
              <a:uFillTx/>
            </a:endParaRPr>
          </a:p>
        </p:txBody>
      </p:sp>
      <p:pic>
        <p:nvPicPr>
          <p:cNvPr id="3" name="Image 0" descr="preencoded.png">
            <a:extLst>
              <a:ext uri="{FF2B5EF4-FFF2-40B4-BE49-F238E27FC236}">
                <a16:creationId xmlns:a16="http://schemas.microsoft.com/office/drawing/2014/main" id="{B3BD7A2A-EA8C-1CF6-4020-AE0B5A9032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790" y="1772126"/>
            <a:ext cx="5602962" cy="5602962"/>
          </a:xfrm>
          <a:prstGeom prst="rect">
            <a:avLst/>
          </a:prstGeom>
        </p:spPr>
      </p:pic>
      <p:sp>
        <p:nvSpPr>
          <p:cNvPr id="4" name="Text 1">
            <a:extLst>
              <a:ext uri="{FF2B5EF4-FFF2-40B4-BE49-F238E27FC236}">
                <a16:creationId xmlns:a16="http://schemas.microsoft.com/office/drawing/2014/main" id="{D1FEED8A-F3B5-1AD3-5613-AD1CB6D4D158}"/>
              </a:ext>
            </a:extLst>
          </p:cNvPr>
          <p:cNvSpPr/>
          <p:nvPr/>
        </p:nvSpPr>
        <p:spPr>
          <a:xfrm>
            <a:off x="9492853" y="1747242"/>
            <a:ext cx="4351258"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حملة التخصيص الأشهر عالميًا</a:t>
            </a:r>
            <a:endParaRPr kumimoji="0" lang="en-US"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DBA4FCEA-4723-CC3A-29B9-C65C8E86BFD1}"/>
              </a:ext>
            </a:extLst>
          </p:cNvPr>
          <p:cNvSpPr/>
          <p:nvPr/>
        </p:nvSpPr>
        <p:spPr>
          <a:xfrm>
            <a:off x="6888480" y="2317671"/>
            <a:ext cx="695563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تعتمد حملة Spotify Wrapped على التخصيص والتفاعل، حيث تقدم لكل مستخدم محتوى خاصًا به يلخص عاداته الموسيقية السنوية، مما يزيد من المشاركة الطوعية ونشر الرسائل بشكل عضوي.</a:t>
            </a:r>
            <a:endParaRPr kumimoji="0" lang="en-US" sz="1550" b="0" i="0" u="none" strike="noStrike" kern="0" cap="none" spc="0" normalizeH="0" baseline="0" noProof="0" dirty="0">
              <a:ln>
                <a:noFill/>
              </a:ln>
              <a:solidFill>
                <a:prstClr val="black"/>
              </a:solidFill>
              <a:effectLst/>
              <a:uLnTx/>
              <a:uFillTx/>
            </a:endParaRPr>
          </a:p>
        </p:txBody>
      </p:sp>
      <p:sp>
        <p:nvSpPr>
          <p:cNvPr id="7" name="Text 3">
            <a:extLst>
              <a:ext uri="{FF2B5EF4-FFF2-40B4-BE49-F238E27FC236}">
                <a16:creationId xmlns:a16="http://schemas.microsoft.com/office/drawing/2014/main" id="{36DB3A4B-A908-3380-2A07-C5F275DB5A95}"/>
              </a:ext>
            </a:extLst>
          </p:cNvPr>
          <p:cNvSpPr/>
          <p:nvPr/>
        </p:nvSpPr>
        <p:spPr>
          <a:xfrm>
            <a:off x="11363206" y="346864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عناصر النجاح:</a:t>
            </a:r>
            <a:endParaRPr kumimoji="0" lang="en-US"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80D587AF-09F9-5A85-37F1-677D0202F0CF}"/>
              </a:ext>
            </a:extLst>
          </p:cNvPr>
          <p:cNvSpPr/>
          <p:nvPr/>
        </p:nvSpPr>
        <p:spPr>
          <a:xfrm>
            <a:off x="6888480" y="3977164"/>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التخصيص الكامل:</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كل مستخدم يحصل على تقرير فريد</a:t>
            </a:r>
            <a:endParaRPr kumimoji="0" lang="en-US" sz="155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B1AC2311-23B8-1804-0088-9D7EBB917B75}"/>
              </a:ext>
            </a:extLst>
          </p:cNvPr>
          <p:cNvSpPr/>
          <p:nvPr/>
        </p:nvSpPr>
        <p:spPr>
          <a:xfrm>
            <a:off x="6888480" y="4364117"/>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التصميم الجذاب:</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رسومات قابلة للمشاركة</a:t>
            </a:r>
            <a:endParaRPr kumimoji="0" lang="en-US" sz="1550" b="0" i="0" u="none" strike="noStrike" kern="0" cap="none" spc="0" normalizeH="0" baseline="0" noProof="0" dirty="0">
              <a:ln>
                <a:noFill/>
              </a:ln>
              <a:solidFill>
                <a:prstClr val="black"/>
              </a:solidFill>
              <a:effectLst/>
              <a:uLnTx/>
              <a:uFillTx/>
            </a:endParaRPr>
          </a:p>
        </p:txBody>
      </p:sp>
      <p:sp>
        <p:nvSpPr>
          <p:cNvPr id="10" name="Text 6">
            <a:extLst>
              <a:ext uri="{FF2B5EF4-FFF2-40B4-BE49-F238E27FC236}">
                <a16:creationId xmlns:a16="http://schemas.microsoft.com/office/drawing/2014/main" id="{F88312B1-7F85-CABC-C2A2-C60B4D797AD9}"/>
              </a:ext>
            </a:extLst>
          </p:cNvPr>
          <p:cNvSpPr/>
          <p:nvPr/>
        </p:nvSpPr>
        <p:spPr>
          <a:xfrm>
            <a:off x="6888480" y="4751070"/>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التوقيت المثالي:</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نهاية العام</a:t>
            </a:r>
            <a:endParaRPr kumimoji="0" lang="en-US" sz="1550" b="0" i="0" u="none" strike="noStrike" kern="0" cap="none" spc="0" normalizeH="0" baseline="0" noProof="0" dirty="0">
              <a:ln>
                <a:noFill/>
              </a:ln>
              <a:solidFill>
                <a:prstClr val="black"/>
              </a:solidFill>
              <a:effectLst/>
              <a:uLnTx/>
              <a:uFillTx/>
            </a:endParaRPr>
          </a:p>
        </p:txBody>
      </p:sp>
      <p:sp>
        <p:nvSpPr>
          <p:cNvPr id="11" name="Text 7">
            <a:extLst>
              <a:ext uri="{FF2B5EF4-FFF2-40B4-BE49-F238E27FC236}">
                <a16:creationId xmlns:a16="http://schemas.microsoft.com/office/drawing/2014/main" id="{B9521ECB-622F-E907-BE9C-4EF32410C974}"/>
              </a:ext>
            </a:extLst>
          </p:cNvPr>
          <p:cNvSpPr/>
          <p:nvPr/>
        </p:nvSpPr>
        <p:spPr>
          <a:xfrm>
            <a:off x="6888480" y="5138023"/>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سهولة المشاركة:</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بنقرة واحدة على وسائل التواصل</a:t>
            </a:r>
            <a:endParaRPr kumimoji="0" lang="en-US" sz="1550" b="0" i="0" u="none" strike="noStrike" kern="0" cap="none" spc="0" normalizeH="0" baseline="0" noProof="0" dirty="0">
              <a:ln>
                <a:noFill/>
              </a:ln>
              <a:solidFill>
                <a:prstClr val="black"/>
              </a:solidFill>
              <a:effectLst/>
              <a:uLnTx/>
              <a:uFillTx/>
            </a:endParaRPr>
          </a:p>
        </p:txBody>
      </p:sp>
      <p:sp>
        <p:nvSpPr>
          <p:cNvPr id="12" name="Shape 8">
            <a:extLst>
              <a:ext uri="{FF2B5EF4-FFF2-40B4-BE49-F238E27FC236}">
                <a16:creationId xmlns:a16="http://schemas.microsoft.com/office/drawing/2014/main" id="{B9C57436-40F7-2D2B-BA99-A4C1B173B57F}"/>
              </a:ext>
            </a:extLst>
          </p:cNvPr>
          <p:cNvSpPr/>
          <p:nvPr/>
        </p:nvSpPr>
        <p:spPr>
          <a:xfrm>
            <a:off x="6888480" y="5678805"/>
            <a:ext cx="6955631" cy="843201"/>
          </a:xfrm>
          <a:prstGeom prst="roundRect">
            <a:avLst>
              <a:gd name="adj" fmla="val 9886"/>
            </a:avLst>
          </a:prstGeom>
          <a:solidFill>
            <a:srgbClr val="B3EAFF"/>
          </a:solidFill>
          <a:ln/>
        </p:spPr>
        <p:txBody>
          <a:bodyPr/>
          <a:lstStyle/>
          <a:p>
            <a:endParaRPr lang=""/>
          </a:p>
        </p:txBody>
      </p:sp>
      <p:pic>
        <p:nvPicPr>
          <p:cNvPr id="13" name="Image 1" descr="preencoded.png">
            <a:extLst>
              <a:ext uri="{FF2B5EF4-FFF2-40B4-BE49-F238E27FC236}">
                <a16:creationId xmlns:a16="http://schemas.microsoft.com/office/drawing/2014/main" id="{CFF8A64C-BADF-DD19-A0BA-2EC3526EFEE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86838" y="5974080"/>
            <a:ext cx="248007" cy="198358"/>
          </a:xfrm>
          <a:prstGeom prst="rect">
            <a:avLst/>
          </a:prstGeom>
        </p:spPr>
      </p:pic>
      <p:sp>
        <p:nvSpPr>
          <p:cNvPr id="16" name="Text 9">
            <a:extLst>
              <a:ext uri="{FF2B5EF4-FFF2-40B4-BE49-F238E27FC236}">
                <a16:creationId xmlns:a16="http://schemas.microsoft.com/office/drawing/2014/main" id="{D5E3C7ED-BB3D-D1A4-B790-55EDCD665D80}"/>
              </a:ext>
            </a:extLst>
          </p:cNvPr>
          <p:cNvSpPr/>
          <p:nvPr/>
        </p:nvSpPr>
        <p:spPr>
          <a:xfrm>
            <a:off x="7533203" y="5926693"/>
            <a:ext cx="611255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النتيجة:</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ملايين المشاركات العضوية سنويًا دون إعلانات مدفوعة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91849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F0B5C-B14C-6EF4-A50F-CEA2BCCE14D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4C574F-F6A2-3E9D-F73B-CA0046CF67FA}"/>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F74AA73-ADAE-5ACF-D7D0-AC57AFAC2D6D}"/>
              </a:ext>
            </a:extLst>
          </p:cNvPr>
          <p:cNvSpPr/>
          <p:nvPr/>
        </p:nvSpPr>
        <p:spPr>
          <a:xfrm>
            <a:off x="9459777" y="1524201"/>
            <a:ext cx="4954106" cy="64968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5BDF006-9385-D149-EB24-39BE0F010016}"/>
              </a:ext>
            </a:extLst>
          </p:cNvPr>
          <p:cNvSpPr/>
          <p:nvPr/>
        </p:nvSpPr>
        <p:spPr>
          <a:xfrm>
            <a:off x="394138" y="1670383"/>
            <a:ext cx="14019745" cy="6350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55DB6DF-191D-7BD2-C51C-86F2858F1E3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910BD648-8A71-A9FC-7A8E-329C21988DBD}"/>
              </a:ext>
            </a:extLst>
          </p:cNvPr>
          <p:cNvSpPr/>
          <p:nvPr/>
        </p:nvSpPr>
        <p:spPr>
          <a:xfrm>
            <a:off x="3104584" y="1078809"/>
            <a:ext cx="8284964" cy="620078"/>
          </a:xfrm>
          <a:prstGeom prst="rect">
            <a:avLst/>
          </a:prstGeom>
          <a:noFill/>
          <a:ln/>
        </p:spPr>
        <p:txBody>
          <a:bodyPr wrap="non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srgbClr val="00B0F0"/>
                </a:solidFill>
                <a:latin typeface="Alexandria" pitchFamily="2" charset="-78"/>
                <a:cs typeface="Alexandria" pitchFamily="2" charset="-78"/>
              </a:rPr>
              <a:t>مفهوم </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الحملات الرقمية</a:t>
            </a:r>
          </a:p>
        </p:txBody>
      </p:sp>
      <p:sp>
        <p:nvSpPr>
          <p:cNvPr id="11" name="Text 6">
            <a:extLst>
              <a:ext uri="{FF2B5EF4-FFF2-40B4-BE49-F238E27FC236}">
                <a16:creationId xmlns:a16="http://schemas.microsoft.com/office/drawing/2014/main" id="{AA9DF654-6CDA-2CF3-A8D1-168F9175ED48}"/>
              </a:ext>
            </a:extLst>
          </p:cNvPr>
          <p:cNvSpPr/>
          <p:nvPr/>
        </p:nvSpPr>
        <p:spPr>
          <a:xfrm>
            <a:off x="1923393" y="2144279"/>
            <a:ext cx="11423987" cy="635079"/>
          </a:xfrm>
          <a:prstGeom prst="rect">
            <a:avLst/>
          </a:prstGeom>
          <a:noFill/>
          <a:ln/>
        </p:spPr>
        <p:txBody>
          <a:bodyPr wrap="square" lIns="0" tIns="0" rIns="0" bIns="0" rtlCol="0" anchor="t"/>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rPr>
              <a:t>تشير الحملات الرقمية إلى مجموعة من الأنشطة الاتصالية المخططة والمنسقة التي تستخدم الوسائط الرقمية بهدف التأثير في سلوك الجمهور المستهدف أو تعديل اتجاهاته أو تعزيز وعيه بقضية أو منتج معين وتتم هذه الحملات عبر قنوات متعددة مثل وسائل التواصل الاجتماعي، البريد الإلكتروني، المواقع الإلكترونية، ومحركات البحث، وتعتمد على البيانات وتحليلها لتحقيق أهدافها بدقة وفعالية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rPr>
              <a:t>أو هى سلسلة من الأنشطة الاتصالية المترابطة، تستخدم الوسائط الرقمية كوسيلة للوصول إلى الجمهور وتحقيق أهداف محددة، مثل الترويج لمنتج، التأثير في قرار، أو دعم قضية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endParaRPr>
          </a:p>
          <a:p>
            <a:pPr lvl="0" algn="just" rtl="1">
              <a:lnSpc>
                <a:spcPct val="150000"/>
              </a:lnSpc>
              <a:defRPr/>
            </a:pPr>
            <a:r>
              <a:rPr kumimoji="0" lang="ar-EG"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rPr>
              <a:t>تتسم الحملات الرقمية بالمرونة، والقدرة على التخصيص، والتفاعل الفوري، مما يجعلها أكثر فاعلية مقارنة بالحملات التقليدية، خصوصًا في الوصول إلى جماهير متنوعة وفي</a:t>
            </a:r>
            <a:r>
              <a:rPr kumimoji="0" lang="en-US"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rPr>
              <a:t>أوقات</a:t>
            </a:r>
            <a:r>
              <a:rPr kumimoji="0" lang="en-US"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rPr>
              <a:t> </a:t>
            </a:r>
            <a:r>
              <a:rPr lang="ar-EG" sz="1600" dirty="0">
                <a:solidFill>
                  <a:prstClr val="black">
                    <a:lumMod val="95000"/>
                    <a:lumOff val="5000"/>
                  </a:prstClr>
                </a:solidFill>
                <a:latin typeface="Alexandria" pitchFamily="2" charset="-78"/>
                <a:cs typeface="Alexandria" pitchFamily="2" charset="-78"/>
              </a:rPr>
              <a:t>متباينة</a:t>
            </a:r>
            <a:r>
              <a:rPr kumimoji="0" lang="en-US"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rPr>
              <a:t>كما أنها تستند إلى استراتيجيات تسويق رقمي تتضمن الإعلانات المدفوعة، التسويق بالمحتوى، تحسين محركات البحث، وتحليل بيانات الجمهور، مما يتيح ضبط الرسائل بما يتلاءم مع خصائص كل فئة مستهدفة</a:t>
            </a:r>
          </a:p>
        </p:txBody>
      </p:sp>
      <p:sp>
        <p:nvSpPr>
          <p:cNvPr id="43" name="TextBox 42">
            <a:extLst>
              <a:ext uri="{FF2B5EF4-FFF2-40B4-BE49-F238E27FC236}">
                <a16:creationId xmlns:a16="http://schemas.microsoft.com/office/drawing/2014/main" id="{260AE1B3-5F97-1C69-8856-B38540089034}"/>
              </a:ext>
            </a:extLst>
          </p:cNvPr>
          <p:cNvSpPr txBox="1"/>
          <p:nvPr/>
        </p:nvSpPr>
        <p:spPr>
          <a:xfrm>
            <a:off x="4465583" y="256956"/>
            <a:ext cx="7323082" cy="369332"/>
          </a:xfrm>
          <a:prstGeom prst="rect">
            <a:avLst/>
          </a:prstGeom>
          <a:noFill/>
        </p:spPr>
        <p:txBody>
          <a:bodyPr wrap="square">
            <a:spAutoFit/>
          </a:bodyPr>
          <a:lstStyle/>
          <a:p>
            <a:r>
              <a:rPr kumimoji="0" lang="ar-EG" sz="1800" b="1" i="0" u="none" strike="noStrike" kern="0" cap="none" spc="0" normalizeH="0" baseline="0" noProof="0" dirty="0">
                <a:ln>
                  <a:noFill/>
                </a:ln>
                <a:solidFill>
                  <a:schemeClr val="bg1"/>
                </a:solidFill>
                <a:effectLst/>
                <a:uLnTx/>
                <a:uFillTx/>
                <a:latin typeface="Alexandria Bold" pitchFamily="34" charset="0"/>
                <a:ea typeface="Alexandria Bold" pitchFamily="34" charset="-122"/>
                <a:cs typeface="Alexandria Bold" pitchFamily="34" charset="-120"/>
              </a:rPr>
              <a:t>ثانيا</a:t>
            </a:r>
            <a:r>
              <a:rPr kumimoji="0" lang="ar-EG"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a:t>
            </a:r>
            <a:endParaRPr lang="en-US" dirty="0"/>
          </a:p>
        </p:txBody>
      </p:sp>
      <p:sp>
        <p:nvSpPr>
          <p:cNvPr id="44" name="Rectangle 43">
            <a:extLst>
              <a:ext uri="{FF2B5EF4-FFF2-40B4-BE49-F238E27FC236}">
                <a16:creationId xmlns:a16="http://schemas.microsoft.com/office/drawing/2014/main" id="{35FC4E7E-548E-F4D0-7CB2-4AC85E3B54EC}"/>
              </a:ext>
            </a:extLst>
          </p:cNvPr>
          <p:cNvSpPr/>
          <p:nvPr/>
        </p:nvSpPr>
        <p:spPr>
          <a:xfrm>
            <a:off x="4079034" y="141149"/>
            <a:ext cx="1100578" cy="8277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prstClr val="white"/>
                </a:solidFill>
                <a:effectLst/>
                <a:uLnTx/>
                <a:uFillTx/>
                <a:latin typeface="Alexandria Bold" pitchFamily="34" charset="0"/>
                <a:ea typeface="Alexandria Bold" pitchFamily="34" charset="-122"/>
                <a:cs typeface="Alexandria Bold" pitchFamily="34" charset="-120"/>
              </a:rPr>
              <a:t>ثانياً</a:t>
            </a:r>
            <a:r>
              <a:rPr kumimoji="0" lang="ar-EG"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ا</a:t>
            </a:r>
            <a:endParaRPr kumimoji="0" lang="en-US" sz="1600" b="0"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دمة</a:t>
            </a:r>
          </a:p>
        </p:txBody>
      </p:sp>
    </p:spTree>
    <p:extLst>
      <p:ext uri="{BB962C8B-B14F-4D97-AF65-F5344CB8AC3E}">
        <p14:creationId xmlns:p14="http://schemas.microsoft.com/office/powerpoint/2010/main" val="2914711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3DD8E-1399-B261-736F-9A4EFE0D6D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6361DD-DBBF-0F4A-39F6-FF031D4E2F90}"/>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155F96D-D773-2B71-F73C-2BEB73AB72BC}"/>
              </a:ext>
            </a:extLst>
          </p:cNvPr>
          <p:cNvSpPr/>
          <p:nvPr/>
        </p:nvSpPr>
        <p:spPr>
          <a:xfrm>
            <a:off x="488731" y="1743942"/>
            <a:ext cx="13809194" cy="6349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77ED1B1-BD89-8608-C267-72A18A3A41E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6" name="Text 0">
            <a:extLst>
              <a:ext uri="{FF2B5EF4-FFF2-40B4-BE49-F238E27FC236}">
                <a16:creationId xmlns:a16="http://schemas.microsoft.com/office/drawing/2014/main" id="{8FD742D3-1302-0A8B-1411-5FF2E733ADE5}"/>
              </a:ext>
            </a:extLst>
          </p:cNvPr>
          <p:cNvSpPr/>
          <p:nvPr/>
        </p:nvSpPr>
        <p:spPr>
          <a:xfrm>
            <a:off x="2135630" y="933773"/>
            <a:ext cx="6604516"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أنواع الحملات الرقمية</a:t>
            </a:r>
          </a:p>
        </p:txBody>
      </p:sp>
      <p:sp>
        <p:nvSpPr>
          <p:cNvPr id="16" name="Text 2">
            <a:extLst>
              <a:ext uri="{FF2B5EF4-FFF2-40B4-BE49-F238E27FC236}">
                <a16:creationId xmlns:a16="http://schemas.microsoft.com/office/drawing/2014/main" id="{4D6B8751-95A7-CDBE-8FBD-C2A2E9CFB888}"/>
              </a:ext>
            </a:extLst>
          </p:cNvPr>
          <p:cNvSpPr/>
          <p:nvPr/>
        </p:nvSpPr>
        <p:spPr>
          <a:xfrm>
            <a:off x="5812941" y="1975395"/>
            <a:ext cx="8024086"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lang="ar-EG" sz="1600" kern="0" dirty="0">
                <a:solidFill>
                  <a:srgbClr val="000000"/>
                </a:solidFill>
                <a:latin typeface="Alexandria" pitchFamily="34" charset="0"/>
                <a:ea typeface="Alexandria" pitchFamily="34" charset="-122"/>
                <a:cs typeface="Alexandria" pitchFamily="34" charset="-120"/>
              </a:rPr>
              <a:t>تطورت الحملات الرقمية لتصبح العمود الفقري للعلاقات العامة الحديثة، حيث انتقلت من الاتصال أحادي الاتجاه إلى منظومة تفاعلية متكاملة تعتمد على البيانات والتحليل الدقيق. تتنوع هذه الحملات بين المدفوعة والعضوية، ولكل منها خصائصها وأدواتها التي تخدم أهدافًا محددة في استراتيجية الاتصال المؤسسي.</a:t>
            </a:r>
          </a:p>
        </p:txBody>
      </p:sp>
      <p:pic>
        <p:nvPicPr>
          <p:cNvPr id="2" name="Image 0" descr="preencoded.png">
            <a:extLst>
              <a:ext uri="{FF2B5EF4-FFF2-40B4-BE49-F238E27FC236}">
                <a16:creationId xmlns:a16="http://schemas.microsoft.com/office/drawing/2014/main" id="{0C23E897-65E5-317E-7196-0F239734A12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4445" y="1877743"/>
            <a:ext cx="4108632" cy="6162948"/>
          </a:xfrm>
          <a:prstGeom prst="rect">
            <a:avLst/>
          </a:prstGeom>
        </p:spPr>
      </p:pic>
      <p:sp>
        <p:nvSpPr>
          <p:cNvPr id="3" name="Shape 0">
            <a:extLst>
              <a:ext uri="{FF2B5EF4-FFF2-40B4-BE49-F238E27FC236}">
                <a16:creationId xmlns:a16="http://schemas.microsoft.com/office/drawing/2014/main" id="{09532FA5-8B78-D0BE-9A9C-C0406B387DC1}"/>
              </a:ext>
            </a:extLst>
          </p:cNvPr>
          <p:cNvSpPr/>
          <p:nvPr/>
        </p:nvSpPr>
        <p:spPr>
          <a:xfrm>
            <a:off x="12753050" y="3715777"/>
            <a:ext cx="980003" cy="373142"/>
          </a:xfrm>
          <a:prstGeom prst="roundRect">
            <a:avLst>
              <a:gd name="adj" fmla="val 17872"/>
            </a:avLst>
          </a:prstGeom>
          <a:solidFill>
            <a:srgbClr val="D7DFF4"/>
          </a:solidFill>
          <a:ln/>
        </p:spPr>
        <p:txBody>
          <a:bodyPr/>
          <a:lstStyle/>
          <a:p>
            <a:endParaRPr lang="en-US"/>
          </a:p>
        </p:txBody>
      </p:sp>
      <p:sp>
        <p:nvSpPr>
          <p:cNvPr id="4" name="Text 1">
            <a:extLst>
              <a:ext uri="{FF2B5EF4-FFF2-40B4-BE49-F238E27FC236}">
                <a16:creationId xmlns:a16="http://schemas.microsoft.com/office/drawing/2014/main" id="{4F33ED6F-6E8A-D978-DE2E-F16E7B5D417A}"/>
              </a:ext>
            </a:extLst>
          </p:cNvPr>
          <p:cNvSpPr/>
          <p:nvPr/>
        </p:nvSpPr>
        <p:spPr>
          <a:xfrm>
            <a:off x="12902672" y="3745374"/>
            <a:ext cx="741878"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النوع الأول</a:t>
            </a:r>
            <a:endParaRPr kumimoji="0" lang="en-US" sz="125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40A8D1B0-A703-E8BA-9BE6-7C84938AF955}"/>
              </a:ext>
            </a:extLst>
          </p:cNvPr>
          <p:cNvSpPr/>
          <p:nvPr/>
        </p:nvSpPr>
        <p:spPr>
          <a:xfrm>
            <a:off x="5508789" y="3716710"/>
            <a:ext cx="646271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الحملات الرقمية المدفوعة</a:t>
            </a:r>
            <a:endParaRPr kumimoji="0" lang="en-US" b="0" i="0" u="none" strike="noStrike" kern="0" cap="none" spc="0" normalizeH="0" baseline="0" noProof="0" dirty="0">
              <a:ln>
                <a:noFill/>
              </a:ln>
              <a:solidFill>
                <a:srgbClr val="00B0F0"/>
              </a:solidFill>
              <a:effectLst/>
              <a:uLnTx/>
              <a:uFillTx/>
            </a:endParaRPr>
          </a:p>
        </p:txBody>
      </p:sp>
      <p:sp>
        <p:nvSpPr>
          <p:cNvPr id="8" name="Text 3">
            <a:extLst>
              <a:ext uri="{FF2B5EF4-FFF2-40B4-BE49-F238E27FC236}">
                <a16:creationId xmlns:a16="http://schemas.microsoft.com/office/drawing/2014/main" id="{A6D778EC-2E9E-F1F7-7255-F6B3CD9071B2}"/>
              </a:ext>
            </a:extLst>
          </p:cNvPr>
          <p:cNvSpPr/>
          <p:nvPr/>
        </p:nvSpPr>
        <p:spPr>
          <a:xfrm>
            <a:off x="4991810" y="4524156"/>
            <a:ext cx="6547851" cy="2857857"/>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effectLst/>
                <a:uLnTx/>
                <a:uFillTx/>
                <a:latin typeface="Alexandria" pitchFamily="34" charset="0"/>
                <a:ea typeface="Alexandria" pitchFamily="34" charset="-122"/>
                <a:cs typeface="Alexandria" pitchFamily="34" charset="-120"/>
              </a:rPr>
              <a:t>هي حملات يتم فيها دفع مقابل مادي للمنصات الرقمية لعرض المحتوى لجمهور محدد بدقة. تتميز هذه الحملات بقدرتها على تحقيق نتائج سريعة وقابلة للقياس بدقة عالية، مع تحكم كامل في استهداف الجمهور المطلوب. تشمل أنواعها المتعددة إعلانات محركات البحث، ومنصات التواصل الاجتماعي، وإعلانات العرض والفيديو، بالإضافة إلى إعلانات إعادة الاستهداف التي تستهدف من سبق لهم التفاعل مع المحتوى.</a:t>
            </a:r>
            <a:endParaRPr kumimoji="0" lang="en-US" sz="1600" b="0" i="0" u="none" strike="noStrike" kern="0" cap="none" spc="0" normalizeH="0" baseline="0" noProof="0" dirty="0">
              <a:ln>
                <a:noFill/>
              </a:ln>
              <a:effectLst/>
              <a:uLnTx/>
              <a:uFillTx/>
            </a:endParaRPr>
          </a:p>
        </p:txBody>
      </p:sp>
      <p:sp>
        <p:nvSpPr>
          <p:cNvPr id="9" name="Text 4">
            <a:extLst>
              <a:ext uri="{FF2B5EF4-FFF2-40B4-BE49-F238E27FC236}">
                <a16:creationId xmlns:a16="http://schemas.microsoft.com/office/drawing/2014/main" id="{C3876EC8-B681-CDB5-EDB3-2E75AB0B13F3}"/>
              </a:ext>
            </a:extLst>
          </p:cNvPr>
          <p:cNvSpPr/>
          <p:nvPr/>
        </p:nvSpPr>
        <p:spPr>
          <a:xfrm>
            <a:off x="11337286" y="4573025"/>
            <a:ext cx="2732008" cy="654963"/>
          </a:xfrm>
          <a:prstGeom prst="rect">
            <a:avLst/>
          </a:prstGeom>
          <a:noFill/>
          <a:ln/>
        </p:spPr>
        <p:txBody>
          <a:bodyPr wrap="none" lIns="0" tIns="0" rIns="0" bIns="0" rtlCol="0" anchor="t"/>
          <a:lstStyle/>
          <a:p>
            <a:pPr marL="0" marR="0" lvl="0" indent="0" algn="ctr" defTabSz="914400" rtl="1" eaLnBrk="1" fontAlgn="auto" latinLnBrk="0" hangingPunct="1">
              <a:lnSpc>
                <a:spcPts val="515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100%</a:t>
            </a:r>
            <a:endParaRPr kumimoji="0" lang="en-US" sz="3600" b="0" i="0" u="none" strike="noStrike" kern="0" cap="none" spc="0" normalizeH="0" baseline="0" noProof="0" dirty="0">
              <a:ln>
                <a:noFill/>
              </a:ln>
              <a:solidFill>
                <a:prstClr val="black"/>
              </a:solidFill>
              <a:effectLst/>
              <a:uLnTx/>
              <a:uFillTx/>
            </a:endParaRPr>
          </a:p>
        </p:txBody>
      </p:sp>
      <p:sp>
        <p:nvSpPr>
          <p:cNvPr id="10" name="Text 5">
            <a:extLst>
              <a:ext uri="{FF2B5EF4-FFF2-40B4-BE49-F238E27FC236}">
                <a16:creationId xmlns:a16="http://schemas.microsoft.com/office/drawing/2014/main" id="{9F9000EB-6DF4-DA55-EDBA-4CEED06BB7EE}"/>
              </a:ext>
            </a:extLst>
          </p:cNvPr>
          <p:cNvSpPr/>
          <p:nvPr/>
        </p:nvSpPr>
        <p:spPr>
          <a:xfrm>
            <a:off x="11424577" y="5304478"/>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تحكم كامل</a:t>
            </a:r>
            <a:endParaRPr kumimoji="0" lang="en-US" b="0" i="0" u="none" strike="noStrike" kern="0" cap="none" spc="0" normalizeH="0" baseline="0" noProof="0" dirty="0">
              <a:ln>
                <a:noFill/>
              </a:ln>
              <a:solidFill>
                <a:prstClr val="black"/>
              </a:solidFill>
              <a:effectLst/>
              <a:uLnTx/>
              <a:uFillTx/>
            </a:endParaRPr>
          </a:p>
        </p:txBody>
      </p:sp>
      <p:sp>
        <p:nvSpPr>
          <p:cNvPr id="11" name="Text 6">
            <a:extLst>
              <a:ext uri="{FF2B5EF4-FFF2-40B4-BE49-F238E27FC236}">
                <a16:creationId xmlns:a16="http://schemas.microsoft.com/office/drawing/2014/main" id="{26E3F436-21C4-773E-AB88-CE9D815E8E88}"/>
              </a:ext>
            </a:extLst>
          </p:cNvPr>
          <p:cNvSpPr/>
          <p:nvPr/>
        </p:nvSpPr>
        <p:spPr>
          <a:xfrm>
            <a:off x="11299025" y="5794315"/>
            <a:ext cx="2732008"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في استهداف الجمهور</a:t>
            </a:r>
            <a:endParaRPr kumimoji="0" lang="en-US" sz="1550" b="0" i="0" u="none" strike="noStrike" kern="0" cap="none" spc="0" normalizeH="0" baseline="0" noProof="0" dirty="0">
              <a:ln>
                <a:noFill/>
              </a:ln>
              <a:solidFill>
                <a:prstClr val="black"/>
              </a:solidFill>
              <a:effectLst/>
              <a:uLnTx/>
              <a:uFillTx/>
            </a:endParaRPr>
          </a:p>
        </p:txBody>
      </p:sp>
      <p:sp>
        <p:nvSpPr>
          <p:cNvPr id="12" name="Text 7">
            <a:extLst>
              <a:ext uri="{FF2B5EF4-FFF2-40B4-BE49-F238E27FC236}">
                <a16:creationId xmlns:a16="http://schemas.microsoft.com/office/drawing/2014/main" id="{2A879438-0DDF-D10E-4B36-1CC6711D77F7}"/>
              </a:ext>
            </a:extLst>
          </p:cNvPr>
          <p:cNvSpPr/>
          <p:nvPr/>
        </p:nvSpPr>
        <p:spPr>
          <a:xfrm>
            <a:off x="11299025" y="6278148"/>
            <a:ext cx="2732008" cy="654963"/>
          </a:xfrm>
          <a:prstGeom prst="rect">
            <a:avLst/>
          </a:prstGeom>
          <a:noFill/>
          <a:ln/>
        </p:spPr>
        <p:txBody>
          <a:bodyPr wrap="none" lIns="0" tIns="0" rIns="0" bIns="0" rtlCol="0" anchor="t"/>
          <a:lstStyle/>
          <a:p>
            <a:pPr marL="0" marR="0" lvl="0" indent="0" algn="ctr" defTabSz="914400" rtl="1" eaLnBrk="1" fontAlgn="auto" latinLnBrk="0" hangingPunct="1">
              <a:lnSpc>
                <a:spcPts val="515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24</a:t>
            </a:r>
            <a:endParaRPr kumimoji="0" lang="en-US" sz="3600" b="0" i="0" u="none" strike="noStrike" kern="0" cap="none" spc="0" normalizeH="0" baseline="0" noProof="0" dirty="0">
              <a:ln>
                <a:noFill/>
              </a:ln>
              <a:solidFill>
                <a:prstClr val="black"/>
              </a:solidFill>
              <a:effectLst/>
              <a:uLnTx/>
              <a:uFillTx/>
            </a:endParaRPr>
          </a:p>
        </p:txBody>
      </p:sp>
      <p:sp>
        <p:nvSpPr>
          <p:cNvPr id="13" name="Text 8">
            <a:extLst>
              <a:ext uri="{FF2B5EF4-FFF2-40B4-BE49-F238E27FC236}">
                <a16:creationId xmlns:a16="http://schemas.microsoft.com/office/drawing/2014/main" id="{85D8211F-9582-89C0-D61A-AC3549001AF6}"/>
              </a:ext>
            </a:extLst>
          </p:cNvPr>
          <p:cNvSpPr/>
          <p:nvPr/>
        </p:nvSpPr>
        <p:spPr>
          <a:xfrm>
            <a:off x="11424577" y="6978458"/>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1" i="0" u="none" strike="noStrike" kern="0" cap="none" spc="0" normalizeH="0" baseline="0" noProof="0" dirty="0" err="1">
                <a:ln>
                  <a:noFill/>
                </a:ln>
                <a:solidFill>
                  <a:srgbClr val="15213F"/>
                </a:solidFill>
                <a:effectLst/>
                <a:uLnTx/>
                <a:uFillTx/>
                <a:latin typeface="Alexandria Bold" pitchFamily="34" charset="0"/>
                <a:ea typeface="Alexandria Bold" pitchFamily="34" charset="-122"/>
                <a:cs typeface="Alexandria Bold" pitchFamily="34" charset="-120"/>
              </a:rPr>
              <a:t>ساعة</a:t>
            </a:r>
            <a:endParaRPr kumimoji="0" lang="ar-EG"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endParaRPr>
          </a:p>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40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لظهور</a:t>
            </a:r>
            <a:r>
              <a:rPr kumimoji="0" lang="en-US" sz="140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40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النتائج</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1" eaLnBrk="1" fontAlgn="auto" latinLnBrk="0" hangingPunct="1">
              <a:lnSpc>
                <a:spcPts val="24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p:txBody>
      </p:sp>
      <p:sp>
        <p:nvSpPr>
          <p:cNvPr id="14" name="Text 9">
            <a:extLst>
              <a:ext uri="{FF2B5EF4-FFF2-40B4-BE49-F238E27FC236}">
                <a16:creationId xmlns:a16="http://schemas.microsoft.com/office/drawing/2014/main" id="{F78A2D36-A0E9-CF0F-1E72-7F157F953135}"/>
              </a:ext>
            </a:extLst>
          </p:cNvPr>
          <p:cNvSpPr/>
          <p:nvPr/>
        </p:nvSpPr>
        <p:spPr>
          <a:xfrm>
            <a:off x="11230511" y="9044940"/>
            <a:ext cx="2732008"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لظهور النتائج</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117277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40FA1-B4B4-CC06-2D46-1007D88685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B698D-946B-4DB6-1C70-959E70A90D94}"/>
              </a:ext>
            </a:extLst>
          </p:cNvPr>
          <p:cNvSpPr/>
          <p:nvPr/>
        </p:nvSpPr>
        <p:spPr>
          <a:xfrm>
            <a:off x="3151414" y="601081"/>
            <a:ext cx="11478986" cy="5486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DB390F1-03BB-A280-9C16-FCF0E86C105C}"/>
              </a:ext>
            </a:extLst>
          </p:cNvPr>
          <p:cNvSpPr/>
          <p:nvPr/>
        </p:nvSpPr>
        <p:spPr>
          <a:xfrm>
            <a:off x="587811" y="1906694"/>
            <a:ext cx="13710114" cy="5721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FDDA16E-D7A9-195E-E007-2E4D66DEB01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6" name="Text 0">
            <a:extLst>
              <a:ext uri="{FF2B5EF4-FFF2-40B4-BE49-F238E27FC236}">
                <a16:creationId xmlns:a16="http://schemas.microsoft.com/office/drawing/2014/main" id="{6BFF4E0D-4239-0D62-A5E4-28CA0F31924F}"/>
              </a:ext>
            </a:extLst>
          </p:cNvPr>
          <p:cNvSpPr/>
          <p:nvPr/>
        </p:nvSpPr>
        <p:spPr>
          <a:xfrm>
            <a:off x="3658790" y="821346"/>
            <a:ext cx="576417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أنواع الحملات المدفوعة</a:t>
            </a:r>
            <a:endParaRPr kumimoji="0" lang="en-US" sz="2000" b="0" i="0" u="none" strike="noStrike" kern="0" cap="none" spc="0" normalizeH="0" baseline="0" noProof="0" dirty="0">
              <a:ln>
                <a:noFill/>
              </a:ln>
              <a:solidFill>
                <a:srgbClr val="00B0F0"/>
              </a:solidFill>
              <a:effectLst/>
              <a:uLnTx/>
              <a:uFillTx/>
            </a:endParaRPr>
          </a:p>
        </p:txBody>
      </p:sp>
      <p:sp>
        <p:nvSpPr>
          <p:cNvPr id="15" name="Shape 1">
            <a:extLst>
              <a:ext uri="{FF2B5EF4-FFF2-40B4-BE49-F238E27FC236}">
                <a16:creationId xmlns:a16="http://schemas.microsoft.com/office/drawing/2014/main" id="{D90EA94D-7577-E7D3-31FB-07FB8A6724D9}"/>
              </a:ext>
            </a:extLst>
          </p:cNvPr>
          <p:cNvSpPr/>
          <p:nvPr/>
        </p:nvSpPr>
        <p:spPr>
          <a:xfrm>
            <a:off x="9827300" y="2169617"/>
            <a:ext cx="4215289" cy="2269927"/>
          </a:xfrm>
          <a:prstGeom prst="roundRect">
            <a:avLst>
              <a:gd name="adj" fmla="val 3672"/>
            </a:avLst>
          </a:prstGeom>
          <a:solidFill>
            <a:srgbClr val="E9ECF2"/>
          </a:solidFill>
          <a:ln w="7620">
            <a:solidFill>
              <a:srgbClr val="3257B8"/>
            </a:solidFill>
            <a:prstDash val="solid"/>
          </a:ln>
        </p:spPr>
        <p:txBody>
          <a:bodyPr/>
          <a:lstStyle/>
          <a:p>
            <a:endParaRPr lang="en-US"/>
          </a:p>
        </p:txBody>
      </p:sp>
      <p:sp>
        <p:nvSpPr>
          <p:cNvPr id="16" name="Shape 2">
            <a:extLst>
              <a:ext uri="{FF2B5EF4-FFF2-40B4-BE49-F238E27FC236}">
                <a16:creationId xmlns:a16="http://schemas.microsoft.com/office/drawing/2014/main" id="{4E244AF8-6ADE-2182-35CC-B6A2F71C2906}"/>
              </a:ext>
            </a:extLst>
          </p:cNvPr>
          <p:cNvSpPr/>
          <p:nvPr/>
        </p:nvSpPr>
        <p:spPr>
          <a:xfrm>
            <a:off x="13241298" y="2375595"/>
            <a:ext cx="595313" cy="595313"/>
          </a:xfrm>
          <a:prstGeom prst="roundRect">
            <a:avLst>
              <a:gd name="adj" fmla="val 15358451"/>
            </a:avLst>
          </a:prstGeom>
          <a:solidFill>
            <a:srgbClr val="3257B8"/>
          </a:solidFill>
          <a:ln/>
        </p:spPr>
        <p:txBody>
          <a:bodyPr/>
          <a:lstStyle/>
          <a:p>
            <a:endParaRPr lang="en-US"/>
          </a:p>
        </p:txBody>
      </p:sp>
      <p:pic>
        <p:nvPicPr>
          <p:cNvPr id="17" name="Image 0" descr="preencoded.png">
            <a:extLst>
              <a:ext uri="{FF2B5EF4-FFF2-40B4-BE49-F238E27FC236}">
                <a16:creationId xmlns:a16="http://schemas.microsoft.com/office/drawing/2014/main" id="{39BB5C65-78EA-885B-87E6-652A38CBFC1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405009" y="2539187"/>
            <a:ext cx="267891" cy="267891"/>
          </a:xfrm>
          <a:prstGeom prst="rect">
            <a:avLst/>
          </a:prstGeom>
        </p:spPr>
      </p:pic>
      <p:sp>
        <p:nvSpPr>
          <p:cNvPr id="19" name="Text 3">
            <a:extLst>
              <a:ext uri="{FF2B5EF4-FFF2-40B4-BE49-F238E27FC236}">
                <a16:creationId xmlns:a16="http://schemas.microsoft.com/office/drawing/2014/main" id="{3D8BBEED-8E1D-2FB5-B3DD-F2C9FFACA5A1}"/>
              </a:ext>
            </a:extLst>
          </p:cNvPr>
          <p:cNvSpPr/>
          <p:nvPr/>
        </p:nvSpPr>
        <p:spPr>
          <a:xfrm>
            <a:off x="11201995" y="3169265"/>
            <a:ext cx="263461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إعلانات محركات البحث</a:t>
            </a:r>
            <a:endParaRPr kumimoji="0" lang="en-US" b="0" i="0" u="none" strike="noStrike" kern="0" cap="none" spc="0" normalizeH="0" baseline="0" noProof="0" dirty="0">
              <a:ln>
                <a:noFill/>
              </a:ln>
              <a:solidFill>
                <a:prstClr val="black"/>
              </a:solidFill>
              <a:effectLst/>
              <a:uLnTx/>
              <a:uFillTx/>
            </a:endParaRPr>
          </a:p>
        </p:txBody>
      </p:sp>
      <p:sp>
        <p:nvSpPr>
          <p:cNvPr id="20" name="Text 4">
            <a:extLst>
              <a:ext uri="{FF2B5EF4-FFF2-40B4-BE49-F238E27FC236}">
                <a16:creationId xmlns:a16="http://schemas.microsoft.com/office/drawing/2014/main" id="{D30279D9-FECE-B284-3DA9-43DFC22A075F}"/>
              </a:ext>
            </a:extLst>
          </p:cNvPr>
          <p:cNvSpPr/>
          <p:nvPr/>
        </p:nvSpPr>
        <p:spPr>
          <a:xfrm>
            <a:off x="10033278" y="3598486"/>
            <a:ext cx="380333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مثل Google Ads عند البحث عن كلمات معينة، تظهر في أعلى نتائج البحث</a:t>
            </a:r>
            <a:endParaRPr kumimoji="0" lang="en-US" sz="1550" b="0" i="0" u="none" strike="noStrike" kern="0" cap="none" spc="0" normalizeH="0" baseline="0" noProof="0" dirty="0">
              <a:ln>
                <a:noFill/>
              </a:ln>
              <a:solidFill>
                <a:prstClr val="black"/>
              </a:solidFill>
              <a:effectLst/>
              <a:uLnTx/>
              <a:uFillTx/>
            </a:endParaRPr>
          </a:p>
        </p:txBody>
      </p:sp>
      <p:sp>
        <p:nvSpPr>
          <p:cNvPr id="21" name="Shape 5">
            <a:extLst>
              <a:ext uri="{FF2B5EF4-FFF2-40B4-BE49-F238E27FC236}">
                <a16:creationId xmlns:a16="http://schemas.microsoft.com/office/drawing/2014/main" id="{F95BD7B5-FD27-4E28-CB1B-B6971D3C175D}"/>
              </a:ext>
            </a:extLst>
          </p:cNvPr>
          <p:cNvSpPr/>
          <p:nvPr/>
        </p:nvSpPr>
        <p:spPr>
          <a:xfrm>
            <a:off x="5413534" y="2169617"/>
            <a:ext cx="4215408" cy="2269927"/>
          </a:xfrm>
          <a:prstGeom prst="roundRect">
            <a:avLst>
              <a:gd name="adj" fmla="val 3672"/>
            </a:avLst>
          </a:prstGeom>
          <a:solidFill>
            <a:srgbClr val="E9ECF2"/>
          </a:solidFill>
          <a:ln w="7620">
            <a:solidFill>
              <a:srgbClr val="3257B8"/>
            </a:solidFill>
            <a:prstDash val="solid"/>
          </a:ln>
        </p:spPr>
        <p:txBody>
          <a:bodyPr/>
          <a:lstStyle/>
          <a:p>
            <a:endParaRPr lang="en-US"/>
          </a:p>
        </p:txBody>
      </p:sp>
      <p:sp>
        <p:nvSpPr>
          <p:cNvPr id="22" name="Shape 6">
            <a:extLst>
              <a:ext uri="{FF2B5EF4-FFF2-40B4-BE49-F238E27FC236}">
                <a16:creationId xmlns:a16="http://schemas.microsoft.com/office/drawing/2014/main" id="{AE522115-A283-5D3F-AD85-FEF82CB639FB}"/>
              </a:ext>
            </a:extLst>
          </p:cNvPr>
          <p:cNvSpPr/>
          <p:nvPr/>
        </p:nvSpPr>
        <p:spPr>
          <a:xfrm>
            <a:off x="8827651" y="2375595"/>
            <a:ext cx="595313" cy="595313"/>
          </a:xfrm>
          <a:prstGeom prst="roundRect">
            <a:avLst>
              <a:gd name="adj" fmla="val 15358451"/>
            </a:avLst>
          </a:prstGeom>
          <a:solidFill>
            <a:srgbClr val="3257B8"/>
          </a:solidFill>
          <a:ln/>
        </p:spPr>
        <p:txBody>
          <a:bodyPr/>
          <a:lstStyle/>
          <a:p>
            <a:endParaRPr lang="en-US"/>
          </a:p>
        </p:txBody>
      </p:sp>
      <p:pic>
        <p:nvPicPr>
          <p:cNvPr id="23" name="Image 1" descr="preencoded.png">
            <a:extLst>
              <a:ext uri="{FF2B5EF4-FFF2-40B4-BE49-F238E27FC236}">
                <a16:creationId xmlns:a16="http://schemas.microsoft.com/office/drawing/2014/main" id="{BFBBCB98-E3C2-9EC0-6065-9ADC62E42E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91362" y="2539187"/>
            <a:ext cx="267891" cy="267891"/>
          </a:xfrm>
          <a:prstGeom prst="rect">
            <a:avLst/>
          </a:prstGeom>
        </p:spPr>
      </p:pic>
      <p:sp>
        <p:nvSpPr>
          <p:cNvPr id="24" name="Text 7">
            <a:extLst>
              <a:ext uri="{FF2B5EF4-FFF2-40B4-BE49-F238E27FC236}">
                <a16:creationId xmlns:a16="http://schemas.microsoft.com/office/drawing/2014/main" id="{DE5BCCCC-29A9-1AA5-4E5C-F9B47D0CA4B1}"/>
              </a:ext>
            </a:extLst>
          </p:cNvPr>
          <p:cNvSpPr/>
          <p:nvPr/>
        </p:nvSpPr>
        <p:spPr>
          <a:xfrm>
            <a:off x="6214943" y="3169265"/>
            <a:ext cx="3208020"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إعلانات التواصل الاجتماعي</a:t>
            </a:r>
            <a:endParaRPr kumimoji="0" lang="en-US" b="0" i="0" u="none" strike="noStrike" kern="0" cap="none" spc="0" normalizeH="0" baseline="0" noProof="0" dirty="0">
              <a:ln>
                <a:noFill/>
              </a:ln>
              <a:solidFill>
                <a:prstClr val="black"/>
              </a:solidFill>
              <a:effectLst/>
              <a:uLnTx/>
              <a:uFillTx/>
            </a:endParaRPr>
          </a:p>
        </p:txBody>
      </p:sp>
      <p:sp>
        <p:nvSpPr>
          <p:cNvPr id="26" name="Text 8">
            <a:extLst>
              <a:ext uri="{FF2B5EF4-FFF2-40B4-BE49-F238E27FC236}">
                <a16:creationId xmlns:a16="http://schemas.microsoft.com/office/drawing/2014/main" id="{6B27FFAC-FD0C-E558-B4C0-2E5BE5FA82F4}"/>
              </a:ext>
            </a:extLst>
          </p:cNvPr>
          <p:cNvSpPr/>
          <p:nvPr/>
        </p:nvSpPr>
        <p:spPr>
          <a:xfrm>
            <a:off x="5619512" y="3598486"/>
            <a:ext cx="3803452"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على فيسبوك وإنستجرام وتيك توك ولينكدإن بأشكال متنوعة</a:t>
            </a:r>
            <a:endParaRPr kumimoji="0" lang="en-US" sz="1550" b="0" i="0" u="none" strike="noStrike" kern="0" cap="none" spc="0" normalizeH="0" baseline="0" noProof="0" dirty="0">
              <a:ln>
                <a:noFill/>
              </a:ln>
              <a:solidFill>
                <a:prstClr val="black"/>
              </a:solidFill>
              <a:effectLst/>
              <a:uLnTx/>
              <a:uFillTx/>
            </a:endParaRPr>
          </a:p>
        </p:txBody>
      </p:sp>
      <p:sp>
        <p:nvSpPr>
          <p:cNvPr id="27" name="Shape 9">
            <a:extLst>
              <a:ext uri="{FF2B5EF4-FFF2-40B4-BE49-F238E27FC236}">
                <a16:creationId xmlns:a16="http://schemas.microsoft.com/office/drawing/2014/main" id="{2DBC242D-09EC-B006-0BF9-3587516D5F97}"/>
              </a:ext>
            </a:extLst>
          </p:cNvPr>
          <p:cNvSpPr/>
          <p:nvPr/>
        </p:nvSpPr>
        <p:spPr>
          <a:xfrm>
            <a:off x="999887" y="2169617"/>
            <a:ext cx="4215289" cy="2269927"/>
          </a:xfrm>
          <a:prstGeom prst="roundRect">
            <a:avLst>
              <a:gd name="adj" fmla="val 3672"/>
            </a:avLst>
          </a:prstGeom>
          <a:solidFill>
            <a:srgbClr val="E9ECF2"/>
          </a:solidFill>
          <a:ln w="7620">
            <a:solidFill>
              <a:srgbClr val="3257B8"/>
            </a:solidFill>
            <a:prstDash val="solid"/>
          </a:ln>
        </p:spPr>
        <p:txBody>
          <a:bodyPr/>
          <a:lstStyle/>
          <a:p>
            <a:endParaRPr lang="en-US"/>
          </a:p>
        </p:txBody>
      </p:sp>
      <p:sp>
        <p:nvSpPr>
          <p:cNvPr id="28" name="Shape 10">
            <a:extLst>
              <a:ext uri="{FF2B5EF4-FFF2-40B4-BE49-F238E27FC236}">
                <a16:creationId xmlns:a16="http://schemas.microsoft.com/office/drawing/2014/main" id="{873CA09A-7D0D-0C1E-87D6-5A4A12DAF8CD}"/>
              </a:ext>
            </a:extLst>
          </p:cNvPr>
          <p:cNvSpPr/>
          <p:nvPr/>
        </p:nvSpPr>
        <p:spPr>
          <a:xfrm>
            <a:off x="4413885" y="2375595"/>
            <a:ext cx="595313" cy="595313"/>
          </a:xfrm>
          <a:prstGeom prst="roundRect">
            <a:avLst>
              <a:gd name="adj" fmla="val 15358451"/>
            </a:avLst>
          </a:prstGeom>
          <a:solidFill>
            <a:srgbClr val="3257B8"/>
          </a:solidFill>
          <a:ln/>
        </p:spPr>
        <p:txBody>
          <a:bodyPr/>
          <a:lstStyle/>
          <a:p>
            <a:endParaRPr lang="en-US"/>
          </a:p>
        </p:txBody>
      </p:sp>
      <p:pic>
        <p:nvPicPr>
          <p:cNvPr id="29" name="Image 2" descr="preencoded.png">
            <a:extLst>
              <a:ext uri="{FF2B5EF4-FFF2-40B4-BE49-F238E27FC236}">
                <a16:creationId xmlns:a16="http://schemas.microsoft.com/office/drawing/2014/main" id="{9961BCA5-DBEA-4C84-7042-6345F141523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77596" y="2539187"/>
            <a:ext cx="267891" cy="267891"/>
          </a:xfrm>
          <a:prstGeom prst="rect">
            <a:avLst/>
          </a:prstGeom>
        </p:spPr>
      </p:pic>
      <p:sp>
        <p:nvSpPr>
          <p:cNvPr id="30" name="Text 11">
            <a:extLst>
              <a:ext uri="{FF2B5EF4-FFF2-40B4-BE49-F238E27FC236}">
                <a16:creationId xmlns:a16="http://schemas.microsoft.com/office/drawing/2014/main" id="{F71C2D3B-3BB0-A5D5-1037-5D1279796A6C}"/>
              </a:ext>
            </a:extLst>
          </p:cNvPr>
          <p:cNvSpPr/>
          <p:nvPr/>
        </p:nvSpPr>
        <p:spPr>
          <a:xfrm>
            <a:off x="2528292" y="316926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إعلانات العرض</a:t>
            </a:r>
            <a:endParaRPr kumimoji="0" lang="en-US" b="0" i="0" u="none" strike="noStrike" kern="0" cap="none" spc="0" normalizeH="0" baseline="0" noProof="0" dirty="0">
              <a:ln>
                <a:noFill/>
              </a:ln>
              <a:solidFill>
                <a:prstClr val="black"/>
              </a:solidFill>
              <a:effectLst/>
              <a:uLnTx/>
              <a:uFillTx/>
            </a:endParaRPr>
          </a:p>
        </p:txBody>
      </p:sp>
      <p:sp>
        <p:nvSpPr>
          <p:cNvPr id="31" name="Text 12">
            <a:extLst>
              <a:ext uri="{FF2B5EF4-FFF2-40B4-BE49-F238E27FC236}">
                <a16:creationId xmlns:a16="http://schemas.microsoft.com/office/drawing/2014/main" id="{B834C8DF-1B2B-CF35-1D03-1B4368EB29B8}"/>
              </a:ext>
            </a:extLst>
          </p:cNvPr>
          <p:cNvSpPr/>
          <p:nvPr/>
        </p:nvSpPr>
        <p:spPr>
          <a:xfrm>
            <a:off x="1205865" y="3598486"/>
            <a:ext cx="3803333"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بانرات وصور على المواقع والتطبيقات المختلفة</a:t>
            </a:r>
            <a:endParaRPr kumimoji="0" lang="en-US" sz="1550" b="0" i="0" u="none" strike="noStrike" kern="0" cap="none" spc="0" normalizeH="0" baseline="0" noProof="0" dirty="0">
              <a:ln>
                <a:noFill/>
              </a:ln>
              <a:solidFill>
                <a:prstClr val="black"/>
              </a:solidFill>
              <a:effectLst/>
              <a:uLnTx/>
              <a:uFillTx/>
            </a:endParaRPr>
          </a:p>
        </p:txBody>
      </p:sp>
      <p:sp>
        <p:nvSpPr>
          <p:cNvPr id="32" name="Shape 13">
            <a:extLst>
              <a:ext uri="{FF2B5EF4-FFF2-40B4-BE49-F238E27FC236}">
                <a16:creationId xmlns:a16="http://schemas.microsoft.com/office/drawing/2014/main" id="{38FC4219-4B71-6BBD-68E7-624B479E8E33}"/>
              </a:ext>
            </a:extLst>
          </p:cNvPr>
          <p:cNvSpPr/>
          <p:nvPr/>
        </p:nvSpPr>
        <p:spPr>
          <a:xfrm>
            <a:off x="7620476" y="4637901"/>
            <a:ext cx="6422112" cy="1952387"/>
          </a:xfrm>
          <a:prstGeom prst="roundRect">
            <a:avLst>
              <a:gd name="adj" fmla="val 4270"/>
            </a:avLst>
          </a:prstGeom>
          <a:solidFill>
            <a:srgbClr val="E9ECF2"/>
          </a:solidFill>
          <a:ln w="7620">
            <a:solidFill>
              <a:srgbClr val="3257B8"/>
            </a:solidFill>
            <a:prstDash val="solid"/>
          </a:ln>
        </p:spPr>
        <p:txBody>
          <a:bodyPr/>
          <a:lstStyle/>
          <a:p>
            <a:endParaRPr lang="en-US"/>
          </a:p>
        </p:txBody>
      </p:sp>
      <p:sp>
        <p:nvSpPr>
          <p:cNvPr id="33" name="Shape 14">
            <a:extLst>
              <a:ext uri="{FF2B5EF4-FFF2-40B4-BE49-F238E27FC236}">
                <a16:creationId xmlns:a16="http://schemas.microsoft.com/office/drawing/2014/main" id="{B8CD7C14-39E8-6D79-BFAF-D52DD7B8516B}"/>
              </a:ext>
            </a:extLst>
          </p:cNvPr>
          <p:cNvSpPr/>
          <p:nvPr/>
        </p:nvSpPr>
        <p:spPr>
          <a:xfrm>
            <a:off x="13241298" y="4843879"/>
            <a:ext cx="595313" cy="595313"/>
          </a:xfrm>
          <a:prstGeom prst="roundRect">
            <a:avLst>
              <a:gd name="adj" fmla="val 15358451"/>
            </a:avLst>
          </a:prstGeom>
          <a:solidFill>
            <a:srgbClr val="3257B8"/>
          </a:solidFill>
          <a:ln/>
        </p:spPr>
        <p:txBody>
          <a:bodyPr/>
          <a:lstStyle/>
          <a:p>
            <a:endParaRPr lang="en-US"/>
          </a:p>
        </p:txBody>
      </p:sp>
      <p:pic>
        <p:nvPicPr>
          <p:cNvPr id="34" name="Image 3" descr="preencoded.png">
            <a:extLst>
              <a:ext uri="{FF2B5EF4-FFF2-40B4-BE49-F238E27FC236}">
                <a16:creationId xmlns:a16="http://schemas.microsoft.com/office/drawing/2014/main" id="{D70BC05F-FDA0-4B5C-E241-C9E1ED6EF27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405009" y="5007471"/>
            <a:ext cx="267891" cy="267891"/>
          </a:xfrm>
          <a:prstGeom prst="rect">
            <a:avLst/>
          </a:prstGeom>
        </p:spPr>
      </p:pic>
      <p:sp>
        <p:nvSpPr>
          <p:cNvPr id="35" name="Text 15">
            <a:extLst>
              <a:ext uri="{FF2B5EF4-FFF2-40B4-BE49-F238E27FC236}">
                <a16:creationId xmlns:a16="http://schemas.microsoft.com/office/drawing/2014/main" id="{F00B8DF4-B460-03E4-1D06-83D6A5F99FD4}"/>
              </a:ext>
            </a:extLst>
          </p:cNvPr>
          <p:cNvSpPr/>
          <p:nvPr/>
        </p:nvSpPr>
        <p:spPr>
          <a:xfrm>
            <a:off x="11355705" y="563755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إعلانات الفيديو</a:t>
            </a:r>
            <a:endParaRPr kumimoji="0" lang="en-US" b="0" i="0" u="none" strike="noStrike" kern="0" cap="none" spc="0" normalizeH="0" baseline="0" noProof="0" dirty="0">
              <a:ln>
                <a:noFill/>
              </a:ln>
              <a:solidFill>
                <a:prstClr val="black"/>
              </a:solidFill>
              <a:effectLst/>
              <a:uLnTx/>
              <a:uFillTx/>
            </a:endParaRPr>
          </a:p>
        </p:txBody>
      </p:sp>
      <p:sp>
        <p:nvSpPr>
          <p:cNvPr id="36" name="Text 16">
            <a:extLst>
              <a:ext uri="{FF2B5EF4-FFF2-40B4-BE49-F238E27FC236}">
                <a16:creationId xmlns:a16="http://schemas.microsoft.com/office/drawing/2014/main" id="{E42E11E0-7C4D-4DD9-3877-4D8D3DED70FB}"/>
              </a:ext>
            </a:extLst>
          </p:cNvPr>
          <p:cNvSpPr/>
          <p:nvPr/>
        </p:nvSpPr>
        <p:spPr>
          <a:xfrm>
            <a:off x="7826454" y="6066770"/>
            <a:ext cx="6010156"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مثل YouTube Ads التي تظهر قبل أو أثناء المحتوى</a:t>
            </a:r>
            <a:endParaRPr kumimoji="0" lang="en-US" sz="1550" b="0" i="0" u="none" strike="noStrike" kern="0" cap="none" spc="0" normalizeH="0" baseline="0" noProof="0" dirty="0">
              <a:ln>
                <a:noFill/>
              </a:ln>
              <a:solidFill>
                <a:prstClr val="black"/>
              </a:solidFill>
              <a:effectLst/>
              <a:uLnTx/>
              <a:uFillTx/>
            </a:endParaRPr>
          </a:p>
        </p:txBody>
      </p:sp>
      <p:sp>
        <p:nvSpPr>
          <p:cNvPr id="37" name="Shape 17">
            <a:extLst>
              <a:ext uri="{FF2B5EF4-FFF2-40B4-BE49-F238E27FC236}">
                <a16:creationId xmlns:a16="http://schemas.microsoft.com/office/drawing/2014/main" id="{5A4FAC1A-D40E-4D6A-0507-EC0308B45E8E}"/>
              </a:ext>
            </a:extLst>
          </p:cNvPr>
          <p:cNvSpPr/>
          <p:nvPr/>
        </p:nvSpPr>
        <p:spPr>
          <a:xfrm>
            <a:off x="999887" y="4637901"/>
            <a:ext cx="6422231" cy="1952387"/>
          </a:xfrm>
          <a:prstGeom prst="roundRect">
            <a:avLst>
              <a:gd name="adj" fmla="val 4270"/>
            </a:avLst>
          </a:prstGeom>
          <a:solidFill>
            <a:srgbClr val="E9ECF2"/>
          </a:solidFill>
          <a:ln w="7620">
            <a:solidFill>
              <a:srgbClr val="3257B8"/>
            </a:solidFill>
            <a:prstDash val="solid"/>
          </a:ln>
        </p:spPr>
        <p:txBody>
          <a:bodyPr/>
          <a:lstStyle/>
          <a:p>
            <a:endParaRPr lang="en-US"/>
          </a:p>
        </p:txBody>
      </p:sp>
      <p:sp>
        <p:nvSpPr>
          <p:cNvPr id="38" name="Shape 18">
            <a:extLst>
              <a:ext uri="{FF2B5EF4-FFF2-40B4-BE49-F238E27FC236}">
                <a16:creationId xmlns:a16="http://schemas.microsoft.com/office/drawing/2014/main" id="{922FA4D0-E00F-8A14-A742-F4E81BDA8EE5}"/>
              </a:ext>
            </a:extLst>
          </p:cNvPr>
          <p:cNvSpPr/>
          <p:nvPr/>
        </p:nvSpPr>
        <p:spPr>
          <a:xfrm>
            <a:off x="6620827" y="4843879"/>
            <a:ext cx="595313" cy="595313"/>
          </a:xfrm>
          <a:prstGeom prst="roundRect">
            <a:avLst>
              <a:gd name="adj" fmla="val 15358451"/>
            </a:avLst>
          </a:prstGeom>
          <a:solidFill>
            <a:srgbClr val="3257B8"/>
          </a:solidFill>
          <a:ln/>
        </p:spPr>
        <p:txBody>
          <a:bodyPr/>
          <a:lstStyle/>
          <a:p>
            <a:endParaRPr lang="en-US"/>
          </a:p>
        </p:txBody>
      </p:sp>
      <p:pic>
        <p:nvPicPr>
          <p:cNvPr id="39" name="Image 4" descr="preencoded.png">
            <a:extLst>
              <a:ext uri="{FF2B5EF4-FFF2-40B4-BE49-F238E27FC236}">
                <a16:creationId xmlns:a16="http://schemas.microsoft.com/office/drawing/2014/main" id="{B4F6194C-14F4-24C3-9721-D96A893198E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84538" y="5007471"/>
            <a:ext cx="267891" cy="267891"/>
          </a:xfrm>
          <a:prstGeom prst="rect">
            <a:avLst/>
          </a:prstGeom>
        </p:spPr>
      </p:pic>
      <p:sp>
        <p:nvSpPr>
          <p:cNvPr id="40" name="Text 19">
            <a:extLst>
              <a:ext uri="{FF2B5EF4-FFF2-40B4-BE49-F238E27FC236}">
                <a16:creationId xmlns:a16="http://schemas.microsoft.com/office/drawing/2014/main" id="{632E0EFB-28E6-B0A3-0A28-F466A7269A59}"/>
              </a:ext>
            </a:extLst>
          </p:cNvPr>
          <p:cNvSpPr/>
          <p:nvPr/>
        </p:nvSpPr>
        <p:spPr>
          <a:xfrm>
            <a:off x="4735235" y="563755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إعادة الاستهداف</a:t>
            </a:r>
            <a:endParaRPr kumimoji="0" lang="en-US" b="0" i="0" u="none" strike="noStrike" kern="0" cap="none" spc="0" normalizeH="0" baseline="0" noProof="0" dirty="0">
              <a:ln>
                <a:noFill/>
              </a:ln>
              <a:solidFill>
                <a:prstClr val="black"/>
              </a:solidFill>
              <a:effectLst/>
              <a:uLnTx/>
              <a:uFillTx/>
            </a:endParaRPr>
          </a:p>
        </p:txBody>
      </p:sp>
      <p:sp>
        <p:nvSpPr>
          <p:cNvPr id="41" name="Text 20">
            <a:extLst>
              <a:ext uri="{FF2B5EF4-FFF2-40B4-BE49-F238E27FC236}">
                <a16:creationId xmlns:a16="http://schemas.microsoft.com/office/drawing/2014/main" id="{601576E0-DE5D-AC0E-964C-FEE96BD555D2}"/>
              </a:ext>
            </a:extLst>
          </p:cNvPr>
          <p:cNvSpPr/>
          <p:nvPr/>
        </p:nvSpPr>
        <p:spPr>
          <a:xfrm>
            <a:off x="1205865" y="6066770"/>
            <a:ext cx="601027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استهداف أشخاص سبق لهم التفاعل مع المحتوى أو زيارة الموقع</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079322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7EF5C-19C6-5749-FB29-5BBC21C115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2F0360-E6BB-1A0F-FC6C-71952F0502E4}"/>
              </a:ext>
            </a:extLst>
          </p:cNvPr>
          <p:cNvSpPr/>
          <p:nvPr/>
        </p:nvSpPr>
        <p:spPr>
          <a:xfrm>
            <a:off x="3151414" y="610225"/>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81D1E5C-5F72-B4E5-2F48-A4252E8B329A}"/>
              </a:ext>
            </a:extLst>
          </p:cNvPr>
          <p:cNvSpPr/>
          <p:nvPr/>
        </p:nvSpPr>
        <p:spPr>
          <a:xfrm>
            <a:off x="916411" y="2356604"/>
            <a:ext cx="13381514" cy="5793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4EE49CD-260A-6D7D-47F2-D6F9F42412B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7987"/>
            <a:ext cx="2766169" cy="1291612"/>
          </a:xfrm>
          <a:prstGeom prst="rect">
            <a:avLst/>
          </a:prstGeom>
        </p:spPr>
      </p:pic>
      <p:pic>
        <p:nvPicPr>
          <p:cNvPr id="3" name="Image 0" descr="preencoded.png">
            <a:extLst>
              <a:ext uri="{FF2B5EF4-FFF2-40B4-BE49-F238E27FC236}">
                <a16:creationId xmlns:a16="http://schemas.microsoft.com/office/drawing/2014/main" id="{C3C322B7-BEB7-C761-2D3E-4B5CE1E0B9A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14906" y="2479834"/>
            <a:ext cx="3577400" cy="5366100"/>
          </a:xfrm>
          <a:prstGeom prst="rect">
            <a:avLst/>
          </a:prstGeom>
        </p:spPr>
      </p:pic>
      <p:sp>
        <p:nvSpPr>
          <p:cNvPr id="4" name="Shape 0">
            <a:extLst>
              <a:ext uri="{FF2B5EF4-FFF2-40B4-BE49-F238E27FC236}">
                <a16:creationId xmlns:a16="http://schemas.microsoft.com/office/drawing/2014/main" id="{C9FCA680-C504-3F37-B705-C40A1E39425F}"/>
              </a:ext>
            </a:extLst>
          </p:cNvPr>
          <p:cNvSpPr/>
          <p:nvPr/>
        </p:nvSpPr>
        <p:spPr>
          <a:xfrm>
            <a:off x="12943490" y="291228"/>
            <a:ext cx="1042148" cy="289201"/>
          </a:xfrm>
          <a:prstGeom prst="roundRect">
            <a:avLst>
              <a:gd name="adj" fmla="val 17881"/>
            </a:avLst>
          </a:prstGeom>
          <a:solidFill>
            <a:srgbClr val="D7DFF4"/>
          </a:solidFill>
          <a:ln/>
        </p:spPr>
        <p:txBody>
          <a:bodyPr/>
          <a:lstStyle/>
          <a:p>
            <a:endParaRPr lang="en-US"/>
          </a:p>
        </p:txBody>
      </p:sp>
      <p:sp>
        <p:nvSpPr>
          <p:cNvPr id="6" name="Text 1">
            <a:extLst>
              <a:ext uri="{FF2B5EF4-FFF2-40B4-BE49-F238E27FC236}">
                <a16:creationId xmlns:a16="http://schemas.microsoft.com/office/drawing/2014/main" id="{83BD9817-67D0-DC45-0A29-5BA342535826}"/>
              </a:ext>
            </a:extLst>
          </p:cNvPr>
          <p:cNvSpPr/>
          <p:nvPr/>
        </p:nvSpPr>
        <p:spPr>
          <a:xfrm>
            <a:off x="13451643" y="373382"/>
            <a:ext cx="533995" cy="175379"/>
          </a:xfrm>
          <a:prstGeom prst="rect">
            <a:avLst/>
          </a:prstGeom>
          <a:noFill/>
          <a:ln/>
        </p:spPr>
        <p:txBody>
          <a:bodyPr wrap="none" lIns="0" tIns="0" rIns="0" bIns="0" rtlCol="0" anchor="t"/>
          <a:lstStyle/>
          <a:p>
            <a:pPr marL="0" marR="0" lvl="0" indent="0" algn="r" defTabSz="914400" rtl="1" eaLnBrk="1" fontAlgn="auto" latinLnBrk="0" hangingPunct="1">
              <a:lnSpc>
                <a:spcPts val="13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النوع الثاني</a:t>
            </a:r>
            <a:endParaRPr kumimoji="0" lang="en-US" sz="1600" b="0" i="0" u="none" strike="noStrike" kern="0" cap="none" spc="0" normalizeH="0" baseline="0" noProof="0" dirty="0">
              <a:ln>
                <a:noFill/>
              </a:ln>
              <a:solidFill>
                <a:prstClr val="black"/>
              </a:solidFill>
              <a:effectLst/>
              <a:uLnTx/>
              <a:uFillTx/>
            </a:endParaRPr>
          </a:p>
        </p:txBody>
      </p:sp>
      <p:sp>
        <p:nvSpPr>
          <p:cNvPr id="8" name="Text 2">
            <a:extLst>
              <a:ext uri="{FF2B5EF4-FFF2-40B4-BE49-F238E27FC236}">
                <a16:creationId xmlns:a16="http://schemas.microsoft.com/office/drawing/2014/main" id="{B7475A6B-673D-C810-5696-71E4FE8734A4}"/>
              </a:ext>
            </a:extLst>
          </p:cNvPr>
          <p:cNvSpPr/>
          <p:nvPr/>
        </p:nvSpPr>
        <p:spPr>
          <a:xfrm>
            <a:off x="5169618" y="91769"/>
            <a:ext cx="4079438" cy="428268"/>
          </a:xfrm>
          <a:prstGeom prst="rect">
            <a:avLst/>
          </a:prstGeom>
          <a:noFill/>
          <a:ln/>
        </p:spPr>
        <p:txBody>
          <a:bodyPr wrap="none" lIns="0" tIns="0" rIns="0" bIns="0" rtlCol="0" anchor="t"/>
          <a:lstStyle/>
          <a:p>
            <a:pPr marL="0" marR="0" lvl="0" indent="0" algn="r" defTabSz="914400" rtl="1" eaLnBrk="1" fontAlgn="auto" latinLnBrk="0" hangingPunct="1">
              <a:lnSpc>
                <a:spcPts val="33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حملات الوصول العضوي</a:t>
            </a:r>
            <a:endParaRPr kumimoji="0" lang="en-US" sz="2000" b="0" i="0" u="none" strike="noStrike" kern="0" cap="none" spc="0" normalizeH="0" baseline="0" noProof="0" dirty="0">
              <a:ln>
                <a:noFill/>
              </a:ln>
              <a:solidFill>
                <a:srgbClr val="00B0F0"/>
              </a:solidFill>
              <a:effectLst/>
              <a:uLnTx/>
              <a:uFillTx/>
            </a:endParaRPr>
          </a:p>
        </p:txBody>
      </p:sp>
      <p:sp>
        <p:nvSpPr>
          <p:cNvPr id="9" name="Text 3">
            <a:extLst>
              <a:ext uri="{FF2B5EF4-FFF2-40B4-BE49-F238E27FC236}">
                <a16:creationId xmlns:a16="http://schemas.microsoft.com/office/drawing/2014/main" id="{F26E8613-5B8D-0241-C4A8-1BA76985A864}"/>
              </a:ext>
            </a:extLst>
          </p:cNvPr>
          <p:cNvSpPr/>
          <p:nvPr/>
        </p:nvSpPr>
        <p:spPr>
          <a:xfrm>
            <a:off x="216518" y="1060336"/>
            <a:ext cx="13985638" cy="657582"/>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هي حملات تعتمد على النشر الطبيعي دون دفع مقابل مالي، من خلال المحتوى الجيد والتفاعل المستمر مع الجمهور. تتميز بعدم الحاجة لميزانية إعلانية مباشرة، وقدرتها على بناء علاقة طويلة المدى مع الجمهور تقوم على الثقة والمصداقية. رغم أن نتائجها أبطأ نسبيًا، إلا أنها أكثر استدامة وتعتمد بشكل أساسي على جودة المحتوى والاستمرارية في النشر والتفاعل.</a:t>
            </a:r>
            <a:endParaRPr kumimoji="0" lang="en-US" sz="1600" b="0" i="0" u="none" strike="noStrike" kern="0" cap="none" spc="0" normalizeH="0" baseline="0" noProof="0" dirty="0">
              <a:ln>
                <a:noFill/>
              </a:ln>
              <a:solidFill>
                <a:prstClr val="black"/>
              </a:solidFill>
              <a:effectLst/>
              <a:uLnTx/>
              <a:uFillTx/>
            </a:endParaRPr>
          </a:p>
        </p:txBody>
      </p:sp>
      <p:sp>
        <p:nvSpPr>
          <p:cNvPr id="10" name="Shape 4">
            <a:extLst>
              <a:ext uri="{FF2B5EF4-FFF2-40B4-BE49-F238E27FC236}">
                <a16:creationId xmlns:a16="http://schemas.microsoft.com/office/drawing/2014/main" id="{F7C56D6A-9594-36C7-1C54-A898DBC01647}"/>
              </a:ext>
            </a:extLst>
          </p:cNvPr>
          <p:cNvSpPr/>
          <p:nvPr/>
        </p:nvSpPr>
        <p:spPr>
          <a:xfrm>
            <a:off x="6034564" y="2562106"/>
            <a:ext cx="8047673" cy="1010245"/>
          </a:xfrm>
          <a:prstGeom prst="roundRect">
            <a:avLst>
              <a:gd name="adj" fmla="val 7241"/>
            </a:avLst>
          </a:prstGeom>
          <a:solidFill>
            <a:srgbClr val="FBFCFE"/>
          </a:solidFill>
          <a:ln/>
        </p:spPr>
        <p:txBody>
          <a:bodyPr/>
          <a:lstStyle/>
          <a:p>
            <a:endParaRPr lang="en-US"/>
          </a:p>
        </p:txBody>
      </p:sp>
      <p:pic>
        <p:nvPicPr>
          <p:cNvPr id="12" name="Image 2" descr="preencoded.png">
            <a:extLst>
              <a:ext uri="{FF2B5EF4-FFF2-40B4-BE49-F238E27FC236}">
                <a16:creationId xmlns:a16="http://schemas.microsoft.com/office/drawing/2014/main" id="{FEC4334A-6F6D-31EC-260D-1C85C53C241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52839" y="2356604"/>
            <a:ext cx="411123" cy="411123"/>
          </a:xfrm>
          <a:prstGeom prst="rect">
            <a:avLst/>
          </a:prstGeom>
        </p:spPr>
      </p:pic>
      <p:pic>
        <p:nvPicPr>
          <p:cNvPr id="13" name="Image 3" descr="preencoded.png">
            <a:extLst>
              <a:ext uri="{FF2B5EF4-FFF2-40B4-BE49-F238E27FC236}">
                <a16:creationId xmlns:a16="http://schemas.microsoft.com/office/drawing/2014/main" id="{0D34B0D9-5375-0AE1-BCFA-EED9D339ED1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76187" y="2479834"/>
            <a:ext cx="164425" cy="164425"/>
          </a:xfrm>
          <a:prstGeom prst="rect">
            <a:avLst/>
          </a:prstGeom>
        </p:spPr>
      </p:pic>
      <p:sp>
        <p:nvSpPr>
          <p:cNvPr id="14" name="Text 5">
            <a:extLst>
              <a:ext uri="{FF2B5EF4-FFF2-40B4-BE49-F238E27FC236}">
                <a16:creationId xmlns:a16="http://schemas.microsoft.com/office/drawing/2014/main" id="{DD68F0FA-A99E-3C81-B2BB-4B881D53A26E}"/>
              </a:ext>
            </a:extLst>
          </p:cNvPr>
          <p:cNvSpPr/>
          <p:nvPr/>
        </p:nvSpPr>
        <p:spPr>
          <a:xfrm>
            <a:off x="12216884" y="2904649"/>
            <a:ext cx="1713071" cy="214074"/>
          </a:xfrm>
          <a:prstGeom prst="rect">
            <a:avLst/>
          </a:prstGeom>
          <a:noFill/>
          <a:ln/>
        </p:spPr>
        <p:txBody>
          <a:bodyPr wrap="none" lIns="0" tIns="0" rIns="0" bIns="0" rtlCol="0" anchor="t"/>
          <a:lstStyle/>
          <a:p>
            <a:pPr marL="0" marR="0" lvl="0" indent="0" algn="r" defTabSz="914400" rtl="1" eaLnBrk="1" fontAlgn="auto" latinLnBrk="0" hangingPunct="1">
              <a:lnSpc>
                <a:spcPts val="16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المنشورات العادية</a:t>
            </a:r>
            <a:endParaRPr kumimoji="0" lang="en-US" sz="1800" b="0" i="0" u="none" strike="noStrike" kern="0" cap="none" spc="0" normalizeH="0" baseline="0" noProof="0" dirty="0">
              <a:ln>
                <a:noFill/>
              </a:ln>
              <a:solidFill>
                <a:prstClr val="black"/>
              </a:solidFill>
              <a:effectLst/>
              <a:uLnTx/>
              <a:uFillTx/>
            </a:endParaRPr>
          </a:p>
        </p:txBody>
      </p:sp>
      <p:sp>
        <p:nvSpPr>
          <p:cNvPr id="15" name="Text 6">
            <a:extLst>
              <a:ext uri="{FF2B5EF4-FFF2-40B4-BE49-F238E27FC236}">
                <a16:creationId xmlns:a16="http://schemas.microsoft.com/office/drawing/2014/main" id="{1457226D-A16F-C078-7EB4-D2C0B4D9070E}"/>
              </a:ext>
            </a:extLst>
          </p:cNvPr>
          <p:cNvSpPr/>
          <p:nvPr/>
        </p:nvSpPr>
        <p:spPr>
          <a:xfrm>
            <a:off x="6186845" y="3200876"/>
            <a:ext cx="7743111" cy="2191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على وسائل التواصل الاجتماعي بشكل طبيعي ومنتظم</a:t>
            </a:r>
            <a:endParaRPr kumimoji="0" lang="en-US" sz="1600" b="0" i="0" u="none" strike="noStrike" kern="0" cap="none" spc="0" normalizeH="0" baseline="0" noProof="0" dirty="0">
              <a:ln>
                <a:noFill/>
              </a:ln>
              <a:solidFill>
                <a:prstClr val="black"/>
              </a:solidFill>
              <a:effectLst/>
              <a:uLnTx/>
              <a:uFillTx/>
            </a:endParaRPr>
          </a:p>
        </p:txBody>
      </p:sp>
      <p:sp>
        <p:nvSpPr>
          <p:cNvPr id="17" name="Shape 7">
            <a:extLst>
              <a:ext uri="{FF2B5EF4-FFF2-40B4-BE49-F238E27FC236}">
                <a16:creationId xmlns:a16="http://schemas.microsoft.com/office/drawing/2014/main" id="{0139DD33-0BDA-6244-C387-B5DA3E4656C2}"/>
              </a:ext>
            </a:extLst>
          </p:cNvPr>
          <p:cNvSpPr/>
          <p:nvPr/>
        </p:nvSpPr>
        <p:spPr>
          <a:xfrm>
            <a:off x="6034564" y="3914894"/>
            <a:ext cx="8047673" cy="1010245"/>
          </a:xfrm>
          <a:prstGeom prst="roundRect">
            <a:avLst>
              <a:gd name="adj" fmla="val 7241"/>
            </a:avLst>
          </a:prstGeom>
          <a:solidFill>
            <a:srgbClr val="FBFCFE"/>
          </a:solidFill>
          <a:ln/>
        </p:spPr>
        <p:txBody>
          <a:bodyPr/>
          <a:lstStyle/>
          <a:p>
            <a:endParaRPr lang="en-US"/>
          </a:p>
        </p:txBody>
      </p:sp>
      <p:pic>
        <p:nvPicPr>
          <p:cNvPr id="19" name="Image 4" descr="preencoded.png">
            <a:extLst>
              <a:ext uri="{FF2B5EF4-FFF2-40B4-BE49-F238E27FC236}">
                <a16:creationId xmlns:a16="http://schemas.microsoft.com/office/drawing/2014/main" id="{610251C9-310E-9A2C-C171-33A4BDE7C62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34564" y="3899654"/>
            <a:ext cx="8047673" cy="60960"/>
          </a:xfrm>
          <a:prstGeom prst="rect">
            <a:avLst/>
          </a:prstGeom>
        </p:spPr>
      </p:pic>
      <p:pic>
        <p:nvPicPr>
          <p:cNvPr id="20" name="Image 5" descr="preencoded.png">
            <a:extLst>
              <a:ext uri="{FF2B5EF4-FFF2-40B4-BE49-F238E27FC236}">
                <a16:creationId xmlns:a16="http://schemas.microsoft.com/office/drawing/2014/main" id="{6063A135-0E12-0ED2-112F-76124940718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52839" y="3709392"/>
            <a:ext cx="411123" cy="411123"/>
          </a:xfrm>
          <a:prstGeom prst="rect">
            <a:avLst/>
          </a:prstGeom>
        </p:spPr>
      </p:pic>
      <p:pic>
        <p:nvPicPr>
          <p:cNvPr id="21" name="Image 6" descr="preencoded.png">
            <a:extLst>
              <a:ext uri="{FF2B5EF4-FFF2-40B4-BE49-F238E27FC236}">
                <a16:creationId xmlns:a16="http://schemas.microsoft.com/office/drawing/2014/main" id="{F7B403B4-EE0E-F8CE-B89C-BA0ED88B10F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76187" y="3832622"/>
            <a:ext cx="164425" cy="164425"/>
          </a:xfrm>
          <a:prstGeom prst="rect">
            <a:avLst/>
          </a:prstGeom>
        </p:spPr>
      </p:pic>
      <p:sp>
        <p:nvSpPr>
          <p:cNvPr id="22" name="Text 8">
            <a:extLst>
              <a:ext uri="{FF2B5EF4-FFF2-40B4-BE49-F238E27FC236}">
                <a16:creationId xmlns:a16="http://schemas.microsoft.com/office/drawing/2014/main" id="{15E3F7FB-64C6-CC93-C471-C6BF417F71DA}"/>
              </a:ext>
            </a:extLst>
          </p:cNvPr>
          <p:cNvSpPr/>
          <p:nvPr/>
        </p:nvSpPr>
        <p:spPr>
          <a:xfrm>
            <a:off x="12216884" y="4257437"/>
            <a:ext cx="1713071" cy="214074"/>
          </a:xfrm>
          <a:prstGeom prst="rect">
            <a:avLst/>
          </a:prstGeom>
          <a:noFill/>
          <a:ln/>
        </p:spPr>
        <p:txBody>
          <a:bodyPr wrap="none" lIns="0" tIns="0" rIns="0" bIns="0" rtlCol="0" anchor="t"/>
          <a:lstStyle/>
          <a:p>
            <a:pPr marL="0" marR="0" lvl="0" indent="0" algn="r" defTabSz="914400" rtl="1" eaLnBrk="1" fontAlgn="auto" latinLnBrk="0" hangingPunct="1">
              <a:lnSpc>
                <a:spcPts val="16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المحتوى التفاعلي</a:t>
            </a:r>
            <a:endParaRPr kumimoji="0" lang="en-US" sz="1800" b="0" i="0" u="none" strike="noStrike" kern="0" cap="none" spc="0" normalizeH="0" baseline="0" noProof="0" dirty="0">
              <a:ln>
                <a:noFill/>
              </a:ln>
              <a:solidFill>
                <a:prstClr val="black"/>
              </a:solidFill>
              <a:effectLst/>
              <a:uLnTx/>
              <a:uFillTx/>
            </a:endParaRPr>
          </a:p>
        </p:txBody>
      </p:sp>
      <p:sp>
        <p:nvSpPr>
          <p:cNvPr id="23" name="Text 9">
            <a:extLst>
              <a:ext uri="{FF2B5EF4-FFF2-40B4-BE49-F238E27FC236}">
                <a16:creationId xmlns:a16="http://schemas.microsoft.com/office/drawing/2014/main" id="{4203C8F2-3A02-79AF-97C1-63622B86ADE7}"/>
              </a:ext>
            </a:extLst>
          </p:cNvPr>
          <p:cNvSpPr/>
          <p:nvPr/>
        </p:nvSpPr>
        <p:spPr>
          <a:xfrm>
            <a:off x="6186845" y="4553664"/>
            <a:ext cx="7743111" cy="2191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قصص، تعليقات، بث مباشر، واستطلاعات رأي</a:t>
            </a:r>
            <a:endParaRPr kumimoji="0" lang="en-US" sz="1600" b="0" i="0" u="none" strike="noStrike" kern="0" cap="none" spc="0" normalizeH="0" baseline="0" noProof="0" dirty="0">
              <a:ln>
                <a:noFill/>
              </a:ln>
              <a:solidFill>
                <a:prstClr val="black"/>
              </a:solidFill>
              <a:effectLst/>
              <a:uLnTx/>
              <a:uFillTx/>
            </a:endParaRPr>
          </a:p>
        </p:txBody>
      </p:sp>
      <p:sp>
        <p:nvSpPr>
          <p:cNvPr id="24" name="Shape 10">
            <a:extLst>
              <a:ext uri="{FF2B5EF4-FFF2-40B4-BE49-F238E27FC236}">
                <a16:creationId xmlns:a16="http://schemas.microsoft.com/office/drawing/2014/main" id="{BA1F9D0A-BD25-5070-5C71-5A2559F7286A}"/>
              </a:ext>
            </a:extLst>
          </p:cNvPr>
          <p:cNvSpPr/>
          <p:nvPr/>
        </p:nvSpPr>
        <p:spPr>
          <a:xfrm>
            <a:off x="6034564" y="5267682"/>
            <a:ext cx="8047673" cy="1010245"/>
          </a:xfrm>
          <a:prstGeom prst="roundRect">
            <a:avLst>
              <a:gd name="adj" fmla="val 7241"/>
            </a:avLst>
          </a:prstGeom>
          <a:solidFill>
            <a:srgbClr val="FBFCFE"/>
          </a:solidFill>
          <a:ln/>
        </p:spPr>
        <p:txBody>
          <a:bodyPr/>
          <a:lstStyle/>
          <a:p>
            <a:endParaRPr lang="en-US"/>
          </a:p>
        </p:txBody>
      </p:sp>
      <p:pic>
        <p:nvPicPr>
          <p:cNvPr id="26" name="Image 7" descr="preencoded.png">
            <a:extLst>
              <a:ext uri="{FF2B5EF4-FFF2-40B4-BE49-F238E27FC236}">
                <a16:creationId xmlns:a16="http://schemas.microsoft.com/office/drawing/2014/main" id="{744BBBEA-CC2C-A25B-253A-06D5A058F6D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34564" y="5252442"/>
            <a:ext cx="8047673" cy="60960"/>
          </a:xfrm>
          <a:prstGeom prst="rect">
            <a:avLst/>
          </a:prstGeom>
        </p:spPr>
      </p:pic>
      <p:pic>
        <p:nvPicPr>
          <p:cNvPr id="27" name="Image 8" descr="preencoded.png">
            <a:extLst>
              <a:ext uri="{FF2B5EF4-FFF2-40B4-BE49-F238E27FC236}">
                <a16:creationId xmlns:a16="http://schemas.microsoft.com/office/drawing/2014/main" id="{8D5502D1-B748-B623-D4BE-7EC5D7FBD9B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52839" y="5062180"/>
            <a:ext cx="411123" cy="411123"/>
          </a:xfrm>
          <a:prstGeom prst="rect">
            <a:avLst/>
          </a:prstGeom>
        </p:spPr>
      </p:pic>
      <p:pic>
        <p:nvPicPr>
          <p:cNvPr id="28" name="Image 9" descr="preencoded.png">
            <a:extLst>
              <a:ext uri="{FF2B5EF4-FFF2-40B4-BE49-F238E27FC236}">
                <a16:creationId xmlns:a16="http://schemas.microsoft.com/office/drawing/2014/main" id="{9C036552-DC3E-C550-46CE-E31F0EB0368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976187" y="5185410"/>
            <a:ext cx="164425" cy="164425"/>
          </a:xfrm>
          <a:prstGeom prst="rect">
            <a:avLst/>
          </a:prstGeom>
        </p:spPr>
      </p:pic>
      <p:sp>
        <p:nvSpPr>
          <p:cNvPr id="29" name="Text 11">
            <a:extLst>
              <a:ext uri="{FF2B5EF4-FFF2-40B4-BE49-F238E27FC236}">
                <a16:creationId xmlns:a16="http://schemas.microsoft.com/office/drawing/2014/main" id="{C0185194-D1FC-D0FF-7454-56EB177ACD2B}"/>
              </a:ext>
            </a:extLst>
          </p:cNvPr>
          <p:cNvSpPr/>
          <p:nvPr/>
        </p:nvSpPr>
        <p:spPr>
          <a:xfrm>
            <a:off x="12105680" y="5610225"/>
            <a:ext cx="1824276" cy="214074"/>
          </a:xfrm>
          <a:prstGeom prst="rect">
            <a:avLst/>
          </a:prstGeom>
          <a:noFill/>
          <a:ln/>
        </p:spPr>
        <p:txBody>
          <a:bodyPr wrap="none" lIns="0" tIns="0" rIns="0" bIns="0" rtlCol="0" anchor="t"/>
          <a:lstStyle/>
          <a:p>
            <a:pPr marL="0" marR="0" lvl="0" indent="0" algn="r" defTabSz="914400" rtl="1" eaLnBrk="1" fontAlgn="auto" latinLnBrk="0" hangingPunct="1">
              <a:lnSpc>
                <a:spcPts val="16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تحسين محركات البحث</a:t>
            </a:r>
            <a:endParaRPr kumimoji="0" lang="en-US" sz="1800" b="0" i="0" u="none" strike="noStrike" kern="0" cap="none" spc="0" normalizeH="0" baseline="0" noProof="0" dirty="0">
              <a:ln>
                <a:noFill/>
              </a:ln>
              <a:solidFill>
                <a:prstClr val="black"/>
              </a:solidFill>
              <a:effectLst/>
              <a:uLnTx/>
              <a:uFillTx/>
            </a:endParaRPr>
          </a:p>
        </p:txBody>
      </p:sp>
      <p:sp>
        <p:nvSpPr>
          <p:cNvPr id="30" name="Text 12">
            <a:extLst>
              <a:ext uri="{FF2B5EF4-FFF2-40B4-BE49-F238E27FC236}">
                <a16:creationId xmlns:a16="http://schemas.microsoft.com/office/drawing/2014/main" id="{89A22CBF-0AD8-C261-8171-F1946DFEB4EC}"/>
              </a:ext>
            </a:extLst>
          </p:cNvPr>
          <p:cNvSpPr/>
          <p:nvPr/>
        </p:nvSpPr>
        <p:spPr>
          <a:xfrm>
            <a:off x="6186845" y="5906453"/>
            <a:ext cx="7743111" cy="2191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SEO لتحسين ظهور المحتوى في نتائج البحث الطبيعية</a:t>
            </a:r>
            <a:endParaRPr kumimoji="0" lang="en-US" sz="1600" b="0" i="0" u="none" strike="noStrike" kern="0" cap="none" spc="0" normalizeH="0" baseline="0" noProof="0" dirty="0">
              <a:ln>
                <a:noFill/>
              </a:ln>
              <a:solidFill>
                <a:prstClr val="black"/>
              </a:solidFill>
              <a:effectLst/>
              <a:uLnTx/>
              <a:uFillTx/>
            </a:endParaRPr>
          </a:p>
        </p:txBody>
      </p:sp>
      <p:sp>
        <p:nvSpPr>
          <p:cNvPr id="31" name="Shape 13">
            <a:extLst>
              <a:ext uri="{FF2B5EF4-FFF2-40B4-BE49-F238E27FC236}">
                <a16:creationId xmlns:a16="http://schemas.microsoft.com/office/drawing/2014/main" id="{87B312F6-8169-A6E6-4E1F-34F3B68AB75D}"/>
              </a:ext>
            </a:extLst>
          </p:cNvPr>
          <p:cNvSpPr/>
          <p:nvPr/>
        </p:nvSpPr>
        <p:spPr>
          <a:xfrm>
            <a:off x="6034564" y="6620470"/>
            <a:ext cx="8047673" cy="1010245"/>
          </a:xfrm>
          <a:prstGeom prst="roundRect">
            <a:avLst>
              <a:gd name="adj" fmla="val 7241"/>
            </a:avLst>
          </a:prstGeom>
          <a:solidFill>
            <a:srgbClr val="FBFCFE"/>
          </a:solidFill>
          <a:ln/>
        </p:spPr>
        <p:txBody>
          <a:bodyPr/>
          <a:lstStyle/>
          <a:p>
            <a:endParaRPr lang="en-US"/>
          </a:p>
        </p:txBody>
      </p:sp>
      <p:pic>
        <p:nvPicPr>
          <p:cNvPr id="32" name="Image 10" descr="preencoded.png">
            <a:extLst>
              <a:ext uri="{FF2B5EF4-FFF2-40B4-BE49-F238E27FC236}">
                <a16:creationId xmlns:a16="http://schemas.microsoft.com/office/drawing/2014/main" id="{0A3CC5E9-2D52-CCB4-F80A-BD24AA93852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34564" y="6605230"/>
            <a:ext cx="8047673" cy="60960"/>
          </a:xfrm>
          <a:prstGeom prst="rect">
            <a:avLst/>
          </a:prstGeom>
        </p:spPr>
      </p:pic>
      <p:pic>
        <p:nvPicPr>
          <p:cNvPr id="33" name="Image 11" descr="preencoded.png">
            <a:extLst>
              <a:ext uri="{FF2B5EF4-FFF2-40B4-BE49-F238E27FC236}">
                <a16:creationId xmlns:a16="http://schemas.microsoft.com/office/drawing/2014/main" id="{35DBA1F6-23EE-384D-C078-5CDF16A73C8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52839" y="6414968"/>
            <a:ext cx="411123" cy="411123"/>
          </a:xfrm>
          <a:prstGeom prst="rect">
            <a:avLst/>
          </a:prstGeom>
        </p:spPr>
      </p:pic>
      <p:pic>
        <p:nvPicPr>
          <p:cNvPr id="34" name="Image 12" descr="preencoded.png">
            <a:extLst>
              <a:ext uri="{FF2B5EF4-FFF2-40B4-BE49-F238E27FC236}">
                <a16:creationId xmlns:a16="http://schemas.microsoft.com/office/drawing/2014/main" id="{5BC473FC-8220-41BA-F840-50C4D2948A0C}"/>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976187" y="6538198"/>
            <a:ext cx="164425" cy="164425"/>
          </a:xfrm>
          <a:prstGeom prst="rect">
            <a:avLst/>
          </a:prstGeom>
        </p:spPr>
      </p:pic>
      <p:sp>
        <p:nvSpPr>
          <p:cNvPr id="35" name="Text 14">
            <a:extLst>
              <a:ext uri="{FF2B5EF4-FFF2-40B4-BE49-F238E27FC236}">
                <a16:creationId xmlns:a16="http://schemas.microsoft.com/office/drawing/2014/main" id="{5945D801-5AB7-08BB-6B7B-CBCAB827EEF8}"/>
              </a:ext>
            </a:extLst>
          </p:cNvPr>
          <p:cNvSpPr/>
          <p:nvPr/>
        </p:nvSpPr>
        <p:spPr>
          <a:xfrm>
            <a:off x="12216884" y="6963013"/>
            <a:ext cx="1713071" cy="214074"/>
          </a:xfrm>
          <a:prstGeom prst="rect">
            <a:avLst/>
          </a:prstGeom>
          <a:noFill/>
          <a:ln/>
        </p:spPr>
        <p:txBody>
          <a:bodyPr wrap="none" lIns="0" tIns="0" rIns="0" bIns="0" rtlCol="0" anchor="t"/>
          <a:lstStyle/>
          <a:p>
            <a:pPr marL="0" marR="0" lvl="0" indent="0" algn="r" defTabSz="914400" rtl="1" eaLnBrk="1" fontAlgn="auto" latinLnBrk="0" hangingPunct="1">
              <a:lnSpc>
                <a:spcPts val="16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المحتوى الفيروسي</a:t>
            </a:r>
            <a:endParaRPr kumimoji="0" lang="en-US" sz="2000" b="0" i="0" u="none" strike="noStrike" kern="0" cap="none" spc="0" normalizeH="0" baseline="0" noProof="0" dirty="0">
              <a:ln>
                <a:noFill/>
              </a:ln>
              <a:solidFill>
                <a:prstClr val="black"/>
              </a:solidFill>
              <a:effectLst/>
              <a:uLnTx/>
              <a:uFillTx/>
            </a:endParaRPr>
          </a:p>
        </p:txBody>
      </p:sp>
      <p:sp>
        <p:nvSpPr>
          <p:cNvPr id="36" name="Text 15">
            <a:extLst>
              <a:ext uri="{FF2B5EF4-FFF2-40B4-BE49-F238E27FC236}">
                <a16:creationId xmlns:a16="http://schemas.microsoft.com/office/drawing/2014/main" id="{7D00788B-D65A-ECE2-D1F5-CB74F49116E4}"/>
              </a:ext>
            </a:extLst>
          </p:cNvPr>
          <p:cNvSpPr/>
          <p:nvPr/>
        </p:nvSpPr>
        <p:spPr>
          <a:xfrm>
            <a:off x="6186845" y="7259241"/>
            <a:ext cx="7743111" cy="219194"/>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محتوى يشارك المستخدمون تداوله بشكل طوعي</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58151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78148-2C72-DEEB-F9B9-9B88DE8B8C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5EB6A6-F1AA-71E0-F5B8-F8A82B7D61BC}"/>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F944895-3C24-CEFF-CA72-473855EFF588}"/>
              </a:ext>
            </a:extLst>
          </p:cNvPr>
          <p:cNvSpPr/>
          <p:nvPr/>
        </p:nvSpPr>
        <p:spPr>
          <a:xfrm>
            <a:off x="567559" y="1906694"/>
            <a:ext cx="13730366" cy="5884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ECEE259-4975-1325-6A7F-48C2763D50A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4" name="Text 0">
            <a:extLst>
              <a:ext uri="{FF2B5EF4-FFF2-40B4-BE49-F238E27FC236}">
                <a16:creationId xmlns:a16="http://schemas.microsoft.com/office/drawing/2014/main" id="{E54CF960-EAC8-AE6A-BE9B-119EDEDEF6F6}"/>
              </a:ext>
            </a:extLst>
          </p:cNvPr>
          <p:cNvSpPr/>
          <p:nvPr/>
        </p:nvSpPr>
        <p:spPr>
          <a:xfrm>
            <a:off x="3699986" y="836771"/>
            <a:ext cx="10136624"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المقارنة بين الحملات المدفوعة والعضوية</a:t>
            </a:r>
            <a:endParaRPr kumimoji="0" lang="en-US" sz="2000" b="0" i="0" u="none" strike="noStrike" kern="0" cap="none" spc="0" normalizeH="0" baseline="0" noProof="0" dirty="0">
              <a:ln>
                <a:noFill/>
              </a:ln>
              <a:solidFill>
                <a:srgbClr val="00B0F0"/>
              </a:solidFill>
              <a:effectLst/>
              <a:uLnTx/>
              <a:uFillTx/>
            </a:endParaRPr>
          </a:p>
        </p:txBody>
      </p:sp>
      <p:sp>
        <p:nvSpPr>
          <p:cNvPr id="6" name="Shape 1">
            <a:extLst>
              <a:ext uri="{FF2B5EF4-FFF2-40B4-BE49-F238E27FC236}">
                <a16:creationId xmlns:a16="http://schemas.microsoft.com/office/drawing/2014/main" id="{8417B4D1-18AC-F959-F476-6FBA156D66A9}"/>
              </a:ext>
            </a:extLst>
          </p:cNvPr>
          <p:cNvSpPr/>
          <p:nvPr/>
        </p:nvSpPr>
        <p:spPr>
          <a:xfrm>
            <a:off x="793790" y="1853684"/>
            <a:ext cx="13042821" cy="3440668"/>
          </a:xfrm>
          <a:prstGeom prst="roundRect">
            <a:avLst>
              <a:gd name="adj" fmla="val 2423"/>
            </a:avLst>
          </a:prstGeom>
          <a:noFill/>
          <a:ln w="7620">
            <a:solidFill>
              <a:srgbClr val="000000">
                <a:alpha val="8000"/>
              </a:srgbClr>
            </a:solidFill>
            <a:prstDash val="solid"/>
          </a:ln>
        </p:spPr>
        <p:txBody>
          <a:bodyPr/>
          <a:lstStyle/>
          <a:p>
            <a:endParaRPr lang="en-US"/>
          </a:p>
        </p:txBody>
      </p:sp>
      <p:sp>
        <p:nvSpPr>
          <p:cNvPr id="8" name="Shape 2">
            <a:extLst>
              <a:ext uri="{FF2B5EF4-FFF2-40B4-BE49-F238E27FC236}">
                <a16:creationId xmlns:a16="http://schemas.microsoft.com/office/drawing/2014/main" id="{43DB8400-0D65-1CAC-4FED-7EFEA27EF304}"/>
              </a:ext>
            </a:extLst>
          </p:cNvPr>
          <p:cNvSpPr/>
          <p:nvPr/>
        </p:nvSpPr>
        <p:spPr>
          <a:xfrm>
            <a:off x="801410" y="1861304"/>
            <a:ext cx="13027581" cy="570905"/>
          </a:xfrm>
          <a:prstGeom prst="rect">
            <a:avLst/>
          </a:prstGeom>
          <a:solidFill>
            <a:srgbClr val="FFFFFF">
              <a:alpha val="4000"/>
            </a:srgbClr>
          </a:solidFill>
          <a:ln/>
        </p:spPr>
        <p:txBody>
          <a:bodyPr/>
          <a:lstStyle/>
          <a:p>
            <a:endParaRPr lang="en-US"/>
          </a:p>
        </p:txBody>
      </p:sp>
      <p:sp>
        <p:nvSpPr>
          <p:cNvPr id="9" name="Text 3">
            <a:extLst>
              <a:ext uri="{FF2B5EF4-FFF2-40B4-BE49-F238E27FC236}">
                <a16:creationId xmlns:a16="http://schemas.microsoft.com/office/drawing/2014/main" id="{7407E484-3AA7-9399-4078-AB5214DEF36B}"/>
              </a:ext>
            </a:extLst>
          </p:cNvPr>
          <p:cNvSpPr/>
          <p:nvPr/>
        </p:nvSpPr>
        <p:spPr>
          <a:xfrm>
            <a:off x="999887" y="1987987"/>
            <a:ext cx="350770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وجه المقارنة</a:t>
            </a:r>
            <a:endParaRPr kumimoji="0" lang="en-US" sz="1550"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24110304-A8EE-A24C-DE95-2A791FB35EF2}"/>
              </a:ext>
            </a:extLst>
          </p:cNvPr>
          <p:cNvSpPr/>
          <p:nvPr/>
        </p:nvSpPr>
        <p:spPr>
          <a:xfrm>
            <a:off x="4911923" y="1987987"/>
            <a:ext cx="415528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الحملات المدفوعة</a:t>
            </a:r>
            <a:endParaRPr kumimoji="0" lang="en-US" sz="1550" b="0" i="0" u="none" strike="noStrike" kern="0" cap="none" spc="0" normalizeH="0" baseline="0" noProof="0" dirty="0">
              <a:ln>
                <a:noFill/>
              </a:ln>
              <a:solidFill>
                <a:prstClr val="black"/>
              </a:solidFill>
              <a:effectLst/>
              <a:uLnTx/>
              <a:uFillTx/>
            </a:endParaRPr>
          </a:p>
        </p:txBody>
      </p:sp>
      <p:sp>
        <p:nvSpPr>
          <p:cNvPr id="11" name="Text 5">
            <a:extLst>
              <a:ext uri="{FF2B5EF4-FFF2-40B4-BE49-F238E27FC236}">
                <a16:creationId xmlns:a16="http://schemas.microsoft.com/office/drawing/2014/main" id="{6ECAC061-E170-8B30-D0D9-D65B0250F447}"/>
              </a:ext>
            </a:extLst>
          </p:cNvPr>
          <p:cNvSpPr/>
          <p:nvPr/>
        </p:nvSpPr>
        <p:spPr>
          <a:xfrm>
            <a:off x="9471541" y="1987987"/>
            <a:ext cx="415909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الوصول العضوي</a:t>
            </a:r>
            <a:endParaRPr kumimoji="0" lang="en-US" sz="1550" b="0" i="0" u="none" strike="noStrike" kern="0" cap="none" spc="0" normalizeH="0" baseline="0" noProof="0" dirty="0">
              <a:ln>
                <a:noFill/>
              </a:ln>
              <a:solidFill>
                <a:prstClr val="black"/>
              </a:solidFill>
              <a:effectLst/>
              <a:uLnTx/>
              <a:uFillTx/>
            </a:endParaRPr>
          </a:p>
        </p:txBody>
      </p:sp>
      <p:sp>
        <p:nvSpPr>
          <p:cNvPr id="12" name="Shape 6">
            <a:extLst>
              <a:ext uri="{FF2B5EF4-FFF2-40B4-BE49-F238E27FC236}">
                <a16:creationId xmlns:a16="http://schemas.microsoft.com/office/drawing/2014/main" id="{3D7325DF-FEDA-A556-439A-66DA91ACDDDE}"/>
              </a:ext>
            </a:extLst>
          </p:cNvPr>
          <p:cNvSpPr/>
          <p:nvPr/>
        </p:nvSpPr>
        <p:spPr>
          <a:xfrm>
            <a:off x="801410" y="2432209"/>
            <a:ext cx="13027581" cy="570905"/>
          </a:xfrm>
          <a:prstGeom prst="rect">
            <a:avLst/>
          </a:prstGeom>
          <a:solidFill>
            <a:srgbClr val="000000">
              <a:alpha val="4000"/>
            </a:srgbClr>
          </a:solidFill>
          <a:ln/>
        </p:spPr>
        <p:txBody>
          <a:bodyPr/>
          <a:lstStyle/>
          <a:p>
            <a:endParaRPr lang="en-US"/>
          </a:p>
        </p:txBody>
      </p:sp>
      <p:sp>
        <p:nvSpPr>
          <p:cNvPr id="13" name="Text 7">
            <a:extLst>
              <a:ext uri="{FF2B5EF4-FFF2-40B4-BE49-F238E27FC236}">
                <a16:creationId xmlns:a16="http://schemas.microsoft.com/office/drawing/2014/main" id="{275B58A9-048C-0E44-490F-0F06457D9D55}"/>
              </a:ext>
            </a:extLst>
          </p:cNvPr>
          <p:cNvSpPr/>
          <p:nvPr/>
        </p:nvSpPr>
        <p:spPr>
          <a:xfrm>
            <a:off x="999887" y="2558891"/>
            <a:ext cx="350770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التكلفة</a:t>
            </a:r>
            <a:endParaRPr kumimoji="0" lang="en-US" sz="1550" b="0" i="0" u="none" strike="noStrike" kern="0" cap="none" spc="0" normalizeH="0" baseline="0" noProof="0" dirty="0">
              <a:ln>
                <a:noFill/>
              </a:ln>
              <a:solidFill>
                <a:prstClr val="black"/>
              </a:solidFill>
              <a:effectLst/>
              <a:uLnTx/>
              <a:uFillTx/>
            </a:endParaRPr>
          </a:p>
        </p:txBody>
      </p:sp>
      <p:sp>
        <p:nvSpPr>
          <p:cNvPr id="14" name="Text 8">
            <a:extLst>
              <a:ext uri="{FF2B5EF4-FFF2-40B4-BE49-F238E27FC236}">
                <a16:creationId xmlns:a16="http://schemas.microsoft.com/office/drawing/2014/main" id="{634B403B-C37F-6070-7FB1-3F05948979D0}"/>
              </a:ext>
            </a:extLst>
          </p:cNvPr>
          <p:cNvSpPr/>
          <p:nvPr/>
        </p:nvSpPr>
        <p:spPr>
          <a:xfrm>
            <a:off x="4911923" y="2558891"/>
            <a:ext cx="415528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مدفوعة</a:t>
            </a:r>
            <a:endParaRPr kumimoji="0" lang="en-US" sz="1550" b="0" i="0" u="none" strike="noStrike" kern="0" cap="none" spc="0" normalizeH="0" baseline="0" noProof="0" dirty="0">
              <a:ln>
                <a:noFill/>
              </a:ln>
              <a:solidFill>
                <a:prstClr val="black"/>
              </a:solidFill>
              <a:effectLst/>
              <a:uLnTx/>
              <a:uFillTx/>
            </a:endParaRPr>
          </a:p>
        </p:txBody>
      </p:sp>
      <p:sp>
        <p:nvSpPr>
          <p:cNvPr id="15" name="Text 9">
            <a:extLst>
              <a:ext uri="{FF2B5EF4-FFF2-40B4-BE49-F238E27FC236}">
                <a16:creationId xmlns:a16="http://schemas.microsoft.com/office/drawing/2014/main" id="{19DF74B2-480F-A900-9A59-66CDA7BCDE6D}"/>
              </a:ext>
            </a:extLst>
          </p:cNvPr>
          <p:cNvSpPr/>
          <p:nvPr/>
        </p:nvSpPr>
        <p:spPr>
          <a:xfrm>
            <a:off x="9471541" y="2558891"/>
            <a:ext cx="415909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مجانية</a:t>
            </a:r>
            <a:endParaRPr kumimoji="0" lang="en-US" sz="1550" b="0" i="0" u="none" strike="noStrike" kern="0" cap="none" spc="0" normalizeH="0" baseline="0" noProof="0" dirty="0">
              <a:ln>
                <a:noFill/>
              </a:ln>
              <a:solidFill>
                <a:prstClr val="black"/>
              </a:solidFill>
              <a:effectLst/>
              <a:uLnTx/>
              <a:uFillTx/>
            </a:endParaRPr>
          </a:p>
        </p:txBody>
      </p:sp>
      <p:sp>
        <p:nvSpPr>
          <p:cNvPr id="16" name="Shape 10">
            <a:extLst>
              <a:ext uri="{FF2B5EF4-FFF2-40B4-BE49-F238E27FC236}">
                <a16:creationId xmlns:a16="http://schemas.microsoft.com/office/drawing/2014/main" id="{BAB183B5-B8DA-BEC0-DC71-F2D545A8F261}"/>
              </a:ext>
            </a:extLst>
          </p:cNvPr>
          <p:cNvSpPr/>
          <p:nvPr/>
        </p:nvSpPr>
        <p:spPr>
          <a:xfrm>
            <a:off x="801410" y="3003113"/>
            <a:ext cx="13027581" cy="570905"/>
          </a:xfrm>
          <a:prstGeom prst="rect">
            <a:avLst/>
          </a:prstGeom>
          <a:solidFill>
            <a:srgbClr val="FFFFFF">
              <a:alpha val="4000"/>
            </a:srgbClr>
          </a:solidFill>
          <a:ln/>
        </p:spPr>
        <p:txBody>
          <a:bodyPr/>
          <a:lstStyle/>
          <a:p>
            <a:endParaRPr lang="en-US"/>
          </a:p>
        </p:txBody>
      </p:sp>
      <p:sp>
        <p:nvSpPr>
          <p:cNvPr id="17" name="Text 11">
            <a:extLst>
              <a:ext uri="{FF2B5EF4-FFF2-40B4-BE49-F238E27FC236}">
                <a16:creationId xmlns:a16="http://schemas.microsoft.com/office/drawing/2014/main" id="{B6B54192-D2F9-BA25-969E-5464CD31E6B1}"/>
              </a:ext>
            </a:extLst>
          </p:cNvPr>
          <p:cNvSpPr/>
          <p:nvPr/>
        </p:nvSpPr>
        <p:spPr>
          <a:xfrm>
            <a:off x="999887" y="3129796"/>
            <a:ext cx="350770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سرعة النتائج</a:t>
            </a:r>
            <a:endParaRPr kumimoji="0" lang="en-US" sz="1550" b="0" i="0" u="none" strike="noStrike" kern="0" cap="none" spc="0" normalizeH="0" baseline="0" noProof="0" dirty="0">
              <a:ln>
                <a:noFill/>
              </a:ln>
              <a:solidFill>
                <a:prstClr val="black"/>
              </a:solidFill>
              <a:effectLst/>
              <a:uLnTx/>
              <a:uFillTx/>
            </a:endParaRPr>
          </a:p>
        </p:txBody>
      </p:sp>
      <p:sp>
        <p:nvSpPr>
          <p:cNvPr id="19" name="Text 12">
            <a:extLst>
              <a:ext uri="{FF2B5EF4-FFF2-40B4-BE49-F238E27FC236}">
                <a16:creationId xmlns:a16="http://schemas.microsoft.com/office/drawing/2014/main" id="{433377CD-17CC-2E1C-13DC-A2543B201966}"/>
              </a:ext>
            </a:extLst>
          </p:cNvPr>
          <p:cNvSpPr/>
          <p:nvPr/>
        </p:nvSpPr>
        <p:spPr>
          <a:xfrm>
            <a:off x="4911923" y="3129796"/>
            <a:ext cx="415528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سريعة</a:t>
            </a:r>
            <a:endParaRPr kumimoji="0" lang="en-US" sz="1550" b="0" i="0" u="none" strike="noStrike" kern="0" cap="none" spc="0" normalizeH="0" baseline="0" noProof="0" dirty="0">
              <a:ln>
                <a:noFill/>
              </a:ln>
              <a:solidFill>
                <a:prstClr val="black"/>
              </a:solidFill>
              <a:effectLst/>
              <a:uLnTx/>
              <a:uFillTx/>
            </a:endParaRPr>
          </a:p>
        </p:txBody>
      </p:sp>
      <p:sp>
        <p:nvSpPr>
          <p:cNvPr id="20" name="Text 13">
            <a:extLst>
              <a:ext uri="{FF2B5EF4-FFF2-40B4-BE49-F238E27FC236}">
                <a16:creationId xmlns:a16="http://schemas.microsoft.com/office/drawing/2014/main" id="{F7952288-CB09-4626-A49D-3454CFE8D4F4}"/>
              </a:ext>
            </a:extLst>
          </p:cNvPr>
          <p:cNvSpPr/>
          <p:nvPr/>
        </p:nvSpPr>
        <p:spPr>
          <a:xfrm>
            <a:off x="9471541" y="3129796"/>
            <a:ext cx="415909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بطيئة نسبيًا</a:t>
            </a:r>
            <a:endParaRPr kumimoji="0" lang="en-US" sz="1550" b="0" i="0" u="none" strike="noStrike" kern="0" cap="none" spc="0" normalizeH="0" baseline="0" noProof="0" dirty="0">
              <a:ln>
                <a:noFill/>
              </a:ln>
              <a:solidFill>
                <a:prstClr val="black"/>
              </a:solidFill>
              <a:effectLst/>
              <a:uLnTx/>
              <a:uFillTx/>
            </a:endParaRPr>
          </a:p>
        </p:txBody>
      </p:sp>
      <p:sp>
        <p:nvSpPr>
          <p:cNvPr id="21" name="Shape 14">
            <a:extLst>
              <a:ext uri="{FF2B5EF4-FFF2-40B4-BE49-F238E27FC236}">
                <a16:creationId xmlns:a16="http://schemas.microsoft.com/office/drawing/2014/main" id="{B1972EAD-9EFB-1535-7417-EAA9464E19E1}"/>
              </a:ext>
            </a:extLst>
          </p:cNvPr>
          <p:cNvSpPr/>
          <p:nvPr/>
        </p:nvSpPr>
        <p:spPr>
          <a:xfrm>
            <a:off x="801410" y="3574018"/>
            <a:ext cx="13027581" cy="570905"/>
          </a:xfrm>
          <a:prstGeom prst="rect">
            <a:avLst/>
          </a:prstGeom>
          <a:solidFill>
            <a:srgbClr val="000000">
              <a:alpha val="4000"/>
            </a:srgbClr>
          </a:solidFill>
          <a:ln/>
        </p:spPr>
        <p:txBody>
          <a:bodyPr/>
          <a:lstStyle/>
          <a:p>
            <a:endParaRPr lang="en-US"/>
          </a:p>
        </p:txBody>
      </p:sp>
      <p:sp>
        <p:nvSpPr>
          <p:cNvPr id="22" name="Text 15">
            <a:extLst>
              <a:ext uri="{FF2B5EF4-FFF2-40B4-BE49-F238E27FC236}">
                <a16:creationId xmlns:a16="http://schemas.microsoft.com/office/drawing/2014/main" id="{62E74A7C-BE93-49A7-A42B-51BBF1BF4911}"/>
              </a:ext>
            </a:extLst>
          </p:cNvPr>
          <p:cNvSpPr/>
          <p:nvPr/>
        </p:nvSpPr>
        <p:spPr>
          <a:xfrm>
            <a:off x="999887" y="3700701"/>
            <a:ext cx="350770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دقة الاستهداف</a:t>
            </a:r>
            <a:endParaRPr kumimoji="0" lang="en-US" sz="1550" b="0" i="0" u="none" strike="noStrike" kern="0" cap="none" spc="0" normalizeH="0" baseline="0" noProof="0" dirty="0">
              <a:ln>
                <a:noFill/>
              </a:ln>
              <a:solidFill>
                <a:prstClr val="black"/>
              </a:solidFill>
              <a:effectLst/>
              <a:uLnTx/>
              <a:uFillTx/>
            </a:endParaRPr>
          </a:p>
        </p:txBody>
      </p:sp>
      <p:sp>
        <p:nvSpPr>
          <p:cNvPr id="23" name="Text 16">
            <a:extLst>
              <a:ext uri="{FF2B5EF4-FFF2-40B4-BE49-F238E27FC236}">
                <a16:creationId xmlns:a16="http://schemas.microsoft.com/office/drawing/2014/main" id="{D591BBA5-BDC9-4F80-228B-AE4E29F7806F}"/>
              </a:ext>
            </a:extLst>
          </p:cNvPr>
          <p:cNvSpPr/>
          <p:nvPr/>
        </p:nvSpPr>
        <p:spPr>
          <a:xfrm>
            <a:off x="4911923" y="3700701"/>
            <a:ext cx="415528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عالية</a:t>
            </a:r>
            <a:endParaRPr kumimoji="0" lang="en-US" sz="1550" b="0" i="0" u="none" strike="noStrike" kern="0" cap="none" spc="0" normalizeH="0" baseline="0" noProof="0" dirty="0">
              <a:ln>
                <a:noFill/>
              </a:ln>
              <a:solidFill>
                <a:prstClr val="black"/>
              </a:solidFill>
              <a:effectLst/>
              <a:uLnTx/>
              <a:uFillTx/>
            </a:endParaRPr>
          </a:p>
        </p:txBody>
      </p:sp>
      <p:sp>
        <p:nvSpPr>
          <p:cNvPr id="24" name="Text 17">
            <a:extLst>
              <a:ext uri="{FF2B5EF4-FFF2-40B4-BE49-F238E27FC236}">
                <a16:creationId xmlns:a16="http://schemas.microsoft.com/office/drawing/2014/main" id="{14DA633A-1FD5-1E5D-AA48-9F86B644205B}"/>
              </a:ext>
            </a:extLst>
          </p:cNvPr>
          <p:cNvSpPr/>
          <p:nvPr/>
        </p:nvSpPr>
        <p:spPr>
          <a:xfrm>
            <a:off x="9471541" y="3700701"/>
            <a:ext cx="415909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محدودة</a:t>
            </a:r>
            <a:endParaRPr kumimoji="0" lang="en-US" sz="1550" b="0" i="0" u="none" strike="noStrike" kern="0" cap="none" spc="0" normalizeH="0" baseline="0" noProof="0" dirty="0">
              <a:ln>
                <a:noFill/>
              </a:ln>
              <a:solidFill>
                <a:prstClr val="black"/>
              </a:solidFill>
              <a:effectLst/>
              <a:uLnTx/>
              <a:uFillTx/>
            </a:endParaRPr>
          </a:p>
        </p:txBody>
      </p:sp>
      <p:sp>
        <p:nvSpPr>
          <p:cNvPr id="26" name="Shape 18">
            <a:extLst>
              <a:ext uri="{FF2B5EF4-FFF2-40B4-BE49-F238E27FC236}">
                <a16:creationId xmlns:a16="http://schemas.microsoft.com/office/drawing/2014/main" id="{01694988-BDF7-2AE4-F917-BE38028384BA}"/>
              </a:ext>
            </a:extLst>
          </p:cNvPr>
          <p:cNvSpPr/>
          <p:nvPr/>
        </p:nvSpPr>
        <p:spPr>
          <a:xfrm>
            <a:off x="801410" y="4144923"/>
            <a:ext cx="13027581" cy="570905"/>
          </a:xfrm>
          <a:prstGeom prst="rect">
            <a:avLst/>
          </a:prstGeom>
          <a:solidFill>
            <a:srgbClr val="FFFFFF">
              <a:alpha val="4000"/>
            </a:srgbClr>
          </a:solidFill>
          <a:ln/>
        </p:spPr>
        <p:txBody>
          <a:bodyPr/>
          <a:lstStyle/>
          <a:p>
            <a:endParaRPr lang="en-US"/>
          </a:p>
        </p:txBody>
      </p:sp>
      <p:sp>
        <p:nvSpPr>
          <p:cNvPr id="27" name="Text 19">
            <a:extLst>
              <a:ext uri="{FF2B5EF4-FFF2-40B4-BE49-F238E27FC236}">
                <a16:creationId xmlns:a16="http://schemas.microsoft.com/office/drawing/2014/main" id="{180FCABE-4FC0-EC89-38C4-586A20FF7034}"/>
              </a:ext>
            </a:extLst>
          </p:cNvPr>
          <p:cNvSpPr/>
          <p:nvPr/>
        </p:nvSpPr>
        <p:spPr>
          <a:xfrm>
            <a:off x="999887" y="4271605"/>
            <a:ext cx="350770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الاستدامة</a:t>
            </a:r>
            <a:endParaRPr kumimoji="0" lang="en-US" sz="1550" b="0" i="0" u="none" strike="noStrike" kern="0" cap="none" spc="0" normalizeH="0" baseline="0" noProof="0" dirty="0">
              <a:ln>
                <a:noFill/>
              </a:ln>
              <a:solidFill>
                <a:prstClr val="black"/>
              </a:solidFill>
              <a:effectLst/>
              <a:uLnTx/>
              <a:uFillTx/>
            </a:endParaRPr>
          </a:p>
        </p:txBody>
      </p:sp>
      <p:sp>
        <p:nvSpPr>
          <p:cNvPr id="28" name="Text 20">
            <a:extLst>
              <a:ext uri="{FF2B5EF4-FFF2-40B4-BE49-F238E27FC236}">
                <a16:creationId xmlns:a16="http://schemas.microsoft.com/office/drawing/2014/main" id="{7A9BFD6D-E8C1-B329-A387-F1EFAFC5EBE7}"/>
              </a:ext>
            </a:extLst>
          </p:cNvPr>
          <p:cNvSpPr/>
          <p:nvPr/>
        </p:nvSpPr>
        <p:spPr>
          <a:xfrm>
            <a:off x="4911923" y="4271605"/>
            <a:ext cx="415528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مؤقتة</a:t>
            </a:r>
            <a:endParaRPr kumimoji="0" lang="en-US" sz="1550" b="0" i="0" u="none" strike="noStrike" kern="0" cap="none" spc="0" normalizeH="0" baseline="0" noProof="0" dirty="0">
              <a:ln>
                <a:noFill/>
              </a:ln>
              <a:solidFill>
                <a:prstClr val="black"/>
              </a:solidFill>
              <a:effectLst/>
              <a:uLnTx/>
              <a:uFillTx/>
            </a:endParaRPr>
          </a:p>
        </p:txBody>
      </p:sp>
      <p:sp>
        <p:nvSpPr>
          <p:cNvPr id="29" name="Text 21">
            <a:extLst>
              <a:ext uri="{FF2B5EF4-FFF2-40B4-BE49-F238E27FC236}">
                <a16:creationId xmlns:a16="http://schemas.microsoft.com/office/drawing/2014/main" id="{49169FD9-3B1A-BD3B-065E-C6DB84B444DB}"/>
              </a:ext>
            </a:extLst>
          </p:cNvPr>
          <p:cNvSpPr/>
          <p:nvPr/>
        </p:nvSpPr>
        <p:spPr>
          <a:xfrm>
            <a:off x="9471541" y="4271605"/>
            <a:ext cx="415909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طويلة المدى</a:t>
            </a:r>
            <a:endParaRPr kumimoji="0" lang="en-US" sz="1550" b="0" i="0" u="none" strike="noStrike" kern="0" cap="none" spc="0" normalizeH="0" baseline="0" noProof="0" dirty="0">
              <a:ln>
                <a:noFill/>
              </a:ln>
              <a:solidFill>
                <a:prstClr val="black"/>
              </a:solidFill>
              <a:effectLst/>
              <a:uLnTx/>
              <a:uFillTx/>
            </a:endParaRPr>
          </a:p>
        </p:txBody>
      </p:sp>
      <p:sp>
        <p:nvSpPr>
          <p:cNvPr id="30" name="Shape 22">
            <a:extLst>
              <a:ext uri="{FF2B5EF4-FFF2-40B4-BE49-F238E27FC236}">
                <a16:creationId xmlns:a16="http://schemas.microsoft.com/office/drawing/2014/main" id="{EA97A40D-7E1B-9683-B668-3DCA64817CC8}"/>
              </a:ext>
            </a:extLst>
          </p:cNvPr>
          <p:cNvSpPr/>
          <p:nvPr/>
        </p:nvSpPr>
        <p:spPr>
          <a:xfrm>
            <a:off x="801410" y="4715828"/>
            <a:ext cx="13027581" cy="570905"/>
          </a:xfrm>
          <a:prstGeom prst="rect">
            <a:avLst/>
          </a:prstGeom>
          <a:solidFill>
            <a:srgbClr val="000000">
              <a:alpha val="4000"/>
            </a:srgbClr>
          </a:solidFill>
          <a:ln/>
        </p:spPr>
        <p:txBody>
          <a:bodyPr/>
          <a:lstStyle/>
          <a:p>
            <a:endParaRPr lang="en-US"/>
          </a:p>
        </p:txBody>
      </p:sp>
      <p:sp>
        <p:nvSpPr>
          <p:cNvPr id="31" name="Text 23">
            <a:extLst>
              <a:ext uri="{FF2B5EF4-FFF2-40B4-BE49-F238E27FC236}">
                <a16:creationId xmlns:a16="http://schemas.microsoft.com/office/drawing/2014/main" id="{94455E00-0103-414B-58DD-ECD117842BD5}"/>
              </a:ext>
            </a:extLst>
          </p:cNvPr>
          <p:cNvSpPr/>
          <p:nvPr/>
        </p:nvSpPr>
        <p:spPr>
          <a:xfrm>
            <a:off x="999887" y="4842510"/>
            <a:ext cx="350770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المصداقية</a:t>
            </a:r>
            <a:endParaRPr kumimoji="0" lang="en-US" sz="1550" b="0" i="0" u="none" strike="noStrike" kern="0" cap="none" spc="0" normalizeH="0" baseline="0" noProof="0" dirty="0">
              <a:ln>
                <a:noFill/>
              </a:ln>
              <a:solidFill>
                <a:prstClr val="black"/>
              </a:solidFill>
              <a:effectLst/>
              <a:uLnTx/>
              <a:uFillTx/>
            </a:endParaRPr>
          </a:p>
        </p:txBody>
      </p:sp>
      <p:sp>
        <p:nvSpPr>
          <p:cNvPr id="32" name="Text 24">
            <a:extLst>
              <a:ext uri="{FF2B5EF4-FFF2-40B4-BE49-F238E27FC236}">
                <a16:creationId xmlns:a16="http://schemas.microsoft.com/office/drawing/2014/main" id="{B876041B-4CF8-541C-6E53-2F782B67C280}"/>
              </a:ext>
            </a:extLst>
          </p:cNvPr>
          <p:cNvSpPr/>
          <p:nvPr/>
        </p:nvSpPr>
        <p:spPr>
          <a:xfrm>
            <a:off x="4911923" y="4842510"/>
            <a:ext cx="415528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أقل نسبيًا</a:t>
            </a:r>
            <a:endParaRPr kumimoji="0" lang="en-US" sz="1550" b="0" i="0" u="none" strike="noStrike" kern="0" cap="none" spc="0" normalizeH="0" baseline="0" noProof="0" dirty="0">
              <a:ln>
                <a:noFill/>
              </a:ln>
              <a:solidFill>
                <a:prstClr val="black"/>
              </a:solidFill>
              <a:effectLst/>
              <a:uLnTx/>
              <a:uFillTx/>
            </a:endParaRPr>
          </a:p>
        </p:txBody>
      </p:sp>
      <p:sp>
        <p:nvSpPr>
          <p:cNvPr id="33" name="Text 25">
            <a:extLst>
              <a:ext uri="{FF2B5EF4-FFF2-40B4-BE49-F238E27FC236}">
                <a16:creationId xmlns:a16="http://schemas.microsoft.com/office/drawing/2014/main" id="{361CF1E7-828D-F2E1-97A5-A29B50290B96}"/>
              </a:ext>
            </a:extLst>
          </p:cNvPr>
          <p:cNvSpPr/>
          <p:nvPr/>
        </p:nvSpPr>
        <p:spPr>
          <a:xfrm>
            <a:off x="9471541" y="4842510"/>
            <a:ext cx="415909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أعلى لدى الجمهور</a:t>
            </a:r>
            <a:endParaRPr kumimoji="0" lang="en-US" sz="1550" b="0" i="0" u="none" strike="noStrike" kern="0" cap="none" spc="0" normalizeH="0" baseline="0" noProof="0" dirty="0">
              <a:ln>
                <a:noFill/>
              </a:ln>
              <a:solidFill>
                <a:prstClr val="black"/>
              </a:solidFill>
              <a:effectLst/>
              <a:uLnTx/>
              <a:uFillTx/>
            </a:endParaRPr>
          </a:p>
        </p:txBody>
      </p:sp>
      <p:sp>
        <p:nvSpPr>
          <p:cNvPr id="34" name="Shape 26">
            <a:extLst>
              <a:ext uri="{FF2B5EF4-FFF2-40B4-BE49-F238E27FC236}">
                <a16:creationId xmlns:a16="http://schemas.microsoft.com/office/drawing/2014/main" id="{4D5CCEC2-746E-12CB-3E3A-EC48AC56ECA0}"/>
              </a:ext>
            </a:extLst>
          </p:cNvPr>
          <p:cNvSpPr/>
          <p:nvPr/>
        </p:nvSpPr>
        <p:spPr>
          <a:xfrm>
            <a:off x="793790" y="5616743"/>
            <a:ext cx="13042821" cy="32385"/>
          </a:xfrm>
          <a:prstGeom prst="rect">
            <a:avLst/>
          </a:prstGeom>
          <a:solidFill>
            <a:srgbClr val="15213F">
              <a:alpha val="50000"/>
            </a:srgbClr>
          </a:solidFill>
          <a:ln/>
        </p:spPr>
        <p:txBody>
          <a:bodyPr/>
          <a:lstStyle/>
          <a:p>
            <a:endParaRPr lang="en-US"/>
          </a:p>
        </p:txBody>
      </p:sp>
      <p:sp>
        <p:nvSpPr>
          <p:cNvPr id="35" name="Text 27">
            <a:extLst>
              <a:ext uri="{FF2B5EF4-FFF2-40B4-BE49-F238E27FC236}">
                <a16:creationId xmlns:a16="http://schemas.microsoft.com/office/drawing/2014/main" id="{410DFE40-4689-0527-34D4-83B286ACC374}"/>
              </a:ext>
            </a:extLst>
          </p:cNvPr>
          <p:cNvSpPr/>
          <p:nvPr/>
        </p:nvSpPr>
        <p:spPr>
          <a:xfrm>
            <a:off x="3068003" y="6070640"/>
            <a:ext cx="400514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متى تستخدم الحملات المدفوعة؟</a:t>
            </a:r>
            <a:endParaRPr kumimoji="0" lang="en-US" sz="1950" b="0" i="0" u="none" strike="noStrike" kern="0" cap="none" spc="0" normalizeH="0" baseline="0" noProof="0" dirty="0">
              <a:ln>
                <a:noFill/>
              </a:ln>
              <a:solidFill>
                <a:srgbClr val="00B0F0"/>
              </a:solidFill>
              <a:effectLst/>
              <a:uLnTx/>
              <a:uFillTx/>
            </a:endParaRPr>
          </a:p>
        </p:txBody>
      </p:sp>
      <p:sp>
        <p:nvSpPr>
          <p:cNvPr id="36" name="Text 28">
            <a:extLst>
              <a:ext uri="{FF2B5EF4-FFF2-40B4-BE49-F238E27FC236}">
                <a16:creationId xmlns:a16="http://schemas.microsoft.com/office/drawing/2014/main" id="{6BFEDBE2-0B05-882C-0944-F82DFE28DDD9}"/>
              </a:ext>
            </a:extLst>
          </p:cNvPr>
          <p:cNvSpPr/>
          <p:nvPr/>
        </p:nvSpPr>
        <p:spPr>
          <a:xfrm>
            <a:off x="793790" y="6579156"/>
            <a:ext cx="6279356"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مناسبة لتحقيق أهداف فورية مثل زيادة المبيعات، التسجيل في الخدمات، أو تحقيق انتشار سريع لمنتج أو خدمة جديدة.</a:t>
            </a:r>
            <a:endParaRPr kumimoji="0" lang="en-US" sz="1550" b="0" i="0" u="none" strike="noStrike" kern="0" cap="none" spc="0" normalizeH="0" baseline="0" noProof="0" dirty="0">
              <a:ln>
                <a:noFill/>
              </a:ln>
              <a:solidFill>
                <a:prstClr val="black"/>
              </a:solidFill>
              <a:effectLst/>
              <a:uLnTx/>
              <a:uFillTx/>
            </a:endParaRPr>
          </a:p>
        </p:txBody>
      </p:sp>
      <p:sp>
        <p:nvSpPr>
          <p:cNvPr id="37" name="Text 29">
            <a:extLst>
              <a:ext uri="{FF2B5EF4-FFF2-40B4-BE49-F238E27FC236}">
                <a16:creationId xmlns:a16="http://schemas.microsoft.com/office/drawing/2014/main" id="{03CBFEF6-9B00-849A-1D1E-40DDBF83831C}"/>
              </a:ext>
            </a:extLst>
          </p:cNvPr>
          <p:cNvSpPr/>
          <p:nvPr/>
        </p:nvSpPr>
        <p:spPr>
          <a:xfrm>
            <a:off x="9959459" y="6070640"/>
            <a:ext cx="3884771"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متى تستخدم الحملات العضوية؟</a:t>
            </a:r>
            <a:endParaRPr kumimoji="0" lang="en-US" sz="1950" b="0" i="0" u="none" strike="noStrike" kern="0" cap="none" spc="0" normalizeH="0" baseline="0" noProof="0" dirty="0">
              <a:ln>
                <a:noFill/>
              </a:ln>
              <a:solidFill>
                <a:srgbClr val="00B0F0"/>
              </a:solidFill>
              <a:effectLst/>
              <a:uLnTx/>
              <a:uFillTx/>
            </a:endParaRPr>
          </a:p>
        </p:txBody>
      </p:sp>
      <p:sp>
        <p:nvSpPr>
          <p:cNvPr id="38" name="Text 30">
            <a:extLst>
              <a:ext uri="{FF2B5EF4-FFF2-40B4-BE49-F238E27FC236}">
                <a16:creationId xmlns:a16="http://schemas.microsoft.com/office/drawing/2014/main" id="{17D4F0C0-DF7C-7CE1-7619-C934E6BC4041}"/>
              </a:ext>
            </a:extLst>
          </p:cNvPr>
          <p:cNvSpPr/>
          <p:nvPr/>
        </p:nvSpPr>
        <p:spPr>
          <a:xfrm>
            <a:off x="7564874" y="6579156"/>
            <a:ext cx="6279356"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مناسبة لبناء الثقة والهوية والعلاقة مع الجمهور على المدى الطويل وتعزيز المصداقية المؤسسية.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806775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A04F9-3A16-7112-3A8E-A2A3A0F93B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41B74A-4957-1EDB-748B-6997ADFAE18B}"/>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814652B-233C-2694-2023-7B69C8F7057C}"/>
              </a:ext>
            </a:extLst>
          </p:cNvPr>
          <p:cNvSpPr/>
          <p:nvPr/>
        </p:nvSpPr>
        <p:spPr>
          <a:xfrm>
            <a:off x="488731" y="1906693"/>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92C7CD5-C465-3E78-9A16-E69D548F9E0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74DED5C4-7A4D-9DC1-CC9A-65C76404BB9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2755" y="1987415"/>
            <a:ext cx="3845958" cy="5768937"/>
          </a:xfrm>
          <a:prstGeom prst="rect">
            <a:avLst/>
          </a:prstGeom>
        </p:spPr>
      </p:pic>
      <p:sp>
        <p:nvSpPr>
          <p:cNvPr id="8" name="Text 2">
            <a:extLst>
              <a:ext uri="{FF2B5EF4-FFF2-40B4-BE49-F238E27FC236}">
                <a16:creationId xmlns:a16="http://schemas.microsoft.com/office/drawing/2014/main" id="{9BCF7187-9BB5-D6A4-F6CB-ACB6E30A05C5}"/>
              </a:ext>
            </a:extLst>
          </p:cNvPr>
          <p:cNvSpPr/>
          <p:nvPr/>
        </p:nvSpPr>
        <p:spPr>
          <a:xfrm>
            <a:off x="5894159" y="883539"/>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المحتوى الفيروسي: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حلقة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الوصل</a:t>
            </a:r>
            <a:endParaRPr kumimoji="0" lang="en-US" sz="2000" b="0" i="0" u="none" strike="noStrike" kern="0" cap="none" spc="0" normalizeH="0" baseline="0" noProof="0" dirty="0">
              <a:ln>
                <a:noFill/>
              </a:ln>
              <a:solidFill>
                <a:srgbClr val="00B0F0"/>
              </a:solidFill>
              <a:effectLst/>
              <a:uLnTx/>
              <a:uFillTx/>
            </a:endParaRPr>
          </a:p>
        </p:txBody>
      </p:sp>
      <p:sp>
        <p:nvSpPr>
          <p:cNvPr id="9" name="Text 3">
            <a:extLst>
              <a:ext uri="{FF2B5EF4-FFF2-40B4-BE49-F238E27FC236}">
                <a16:creationId xmlns:a16="http://schemas.microsoft.com/office/drawing/2014/main" id="{30319A00-21E0-3F45-F01E-53488B18DBA4}"/>
              </a:ext>
            </a:extLst>
          </p:cNvPr>
          <p:cNvSpPr/>
          <p:nvPr/>
        </p:nvSpPr>
        <p:spPr>
          <a:xfrm>
            <a:off x="4927225" y="2511007"/>
            <a:ext cx="5291076" cy="190523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المحتوى الفيروسي هو نمط من المحتوى الرقمي يتميز بارتفاع معدل الانتشار الذاتي نتيجة التفاعل والمشاركة الطوعية من المستخدمين، ويعتمد أساسًا على الجاذبية العاطفية أو المعرفية للمحتوى وليس على حجم الإنفاق الإعلاني.</a:t>
            </a:r>
            <a:endParaRPr kumimoji="0" lang="en-US" sz="1550"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98142358-DE86-0FB4-C12D-0A124AA74E87}"/>
              </a:ext>
            </a:extLst>
          </p:cNvPr>
          <p:cNvSpPr/>
          <p:nvPr/>
        </p:nvSpPr>
        <p:spPr>
          <a:xfrm>
            <a:off x="5445486" y="4861395"/>
            <a:ext cx="4810729" cy="158769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يُصنَّف علميًا كأداة اتصال تعمل غالبًا ضمن حملات الوصول العضوي، مع إمكانية دعمه مرحليًا داخل الحملات المدفوعة لزيادة الظهور الأولي، قبل أن ينتقل إلى انتشار عضوي واسع.</a:t>
            </a:r>
            <a:endParaRPr kumimoji="0" lang="en-US" sz="1550" b="0" i="0" u="none" strike="noStrike" kern="0" cap="none" spc="0" normalizeH="0" baseline="0" noProof="0" dirty="0">
              <a:ln>
                <a:noFill/>
              </a:ln>
              <a:solidFill>
                <a:prstClr val="black"/>
              </a:solidFill>
              <a:effectLst/>
              <a:uLnTx/>
              <a:uFillTx/>
            </a:endParaRPr>
          </a:p>
        </p:txBody>
      </p:sp>
      <p:sp>
        <p:nvSpPr>
          <p:cNvPr id="11" name="Shape 5">
            <a:extLst>
              <a:ext uri="{FF2B5EF4-FFF2-40B4-BE49-F238E27FC236}">
                <a16:creationId xmlns:a16="http://schemas.microsoft.com/office/drawing/2014/main" id="{84370673-2546-828B-0CDD-58651797643F}"/>
              </a:ext>
            </a:extLst>
          </p:cNvPr>
          <p:cNvSpPr/>
          <p:nvPr/>
        </p:nvSpPr>
        <p:spPr>
          <a:xfrm>
            <a:off x="10710029" y="3326368"/>
            <a:ext cx="3134082" cy="3256955"/>
          </a:xfrm>
          <a:prstGeom prst="roundRect">
            <a:avLst>
              <a:gd name="adj" fmla="val 2660"/>
            </a:avLst>
          </a:prstGeom>
          <a:solidFill>
            <a:srgbClr val="C3CFEF"/>
          </a:solidFill>
          <a:ln/>
        </p:spPr>
        <p:txBody>
          <a:bodyPr/>
          <a:lstStyle/>
          <a:p>
            <a:endParaRPr lang="en-US"/>
          </a:p>
        </p:txBody>
      </p:sp>
      <p:pic>
        <p:nvPicPr>
          <p:cNvPr id="12" name="Image 2" descr="preencoded.png">
            <a:extLst>
              <a:ext uri="{FF2B5EF4-FFF2-40B4-BE49-F238E27FC236}">
                <a16:creationId xmlns:a16="http://schemas.microsoft.com/office/drawing/2014/main" id="{3A3BFD40-DDF6-B523-2951-D2017F489AA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08387" y="3601045"/>
            <a:ext cx="310039" cy="248007"/>
          </a:xfrm>
          <a:prstGeom prst="rect">
            <a:avLst/>
          </a:prstGeom>
        </p:spPr>
      </p:pic>
      <p:sp>
        <p:nvSpPr>
          <p:cNvPr id="13" name="Text 6">
            <a:extLst>
              <a:ext uri="{FF2B5EF4-FFF2-40B4-BE49-F238E27FC236}">
                <a16:creationId xmlns:a16="http://schemas.microsoft.com/office/drawing/2014/main" id="{930A1BC5-CCA1-ACAB-4DAB-F516D70A759C}"/>
              </a:ext>
            </a:extLst>
          </p:cNvPr>
          <p:cNvSpPr/>
          <p:nvPr/>
        </p:nvSpPr>
        <p:spPr>
          <a:xfrm>
            <a:off x="11416784" y="3574256"/>
            <a:ext cx="2228969"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خلاصة علمية</a:t>
            </a:r>
            <a:endParaRPr kumimoji="0" lang="en-US" sz="1950" b="0" i="0" u="none" strike="noStrike" kern="0" cap="none" spc="0" normalizeH="0" baseline="0" noProof="0" dirty="0">
              <a:ln>
                <a:noFill/>
              </a:ln>
              <a:solidFill>
                <a:prstClr val="black"/>
              </a:solidFill>
              <a:effectLst/>
              <a:uLnTx/>
              <a:uFillTx/>
            </a:endParaRPr>
          </a:p>
        </p:txBody>
      </p:sp>
      <p:sp>
        <p:nvSpPr>
          <p:cNvPr id="14" name="Text 7">
            <a:extLst>
              <a:ext uri="{FF2B5EF4-FFF2-40B4-BE49-F238E27FC236}">
                <a16:creationId xmlns:a16="http://schemas.microsoft.com/office/drawing/2014/main" id="{7E95BA7E-F784-7347-F5F1-7D58865810FA}"/>
              </a:ext>
            </a:extLst>
          </p:cNvPr>
          <p:cNvSpPr/>
          <p:nvPr/>
        </p:nvSpPr>
        <p:spPr>
          <a:xfrm>
            <a:off x="11143628" y="4114800"/>
            <a:ext cx="2228969" cy="2222778"/>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لا يُعد المحتوى الفيروسي نوعًا مستقلًا من الحملات الرقمية، بل آلية انتشار تربط بين الحملات المدفوعة والعضوية وتُعظّم أثرهما الاتصالي.</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680869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854CC-8B0B-EF49-77AF-87377AD483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6B6E97-C76C-6B57-66E6-CA356C8300D5}"/>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4722233-1A80-917A-61CB-19C3594CAB09}"/>
              </a:ext>
            </a:extLst>
          </p:cNvPr>
          <p:cNvSpPr/>
          <p:nvPr/>
        </p:nvSpPr>
        <p:spPr>
          <a:xfrm>
            <a:off x="488731" y="1906693"/>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B49D8A6-1C29-D39A-477C-5909D4B989C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90124C31-5FA5-3ED8-477D-F5C063771CF5}"/>
              </a:ext>
            </a:extLst>
          </p:cNvPr>
          <p:cNvSpPr/>
          <p:nvPr/>
        </p:nvSpPr>
        <p:spPr>
          <a:xfrm>
            <a:off x="5246013" y="1059741"/>
            <a:ext cx="8590598"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المحتوى الفيروسي: النموذج الهجين</a:t>
            </a:r>
            <a:endParaRPr kumimoji="0" lang="en-US" sz="2000" b="0" i="0" u="none" strike="noStrike" kern="0" cap="none" spc="0" normalizeH="0" baseline="0" noProof="0" dirty="0">
              <a:ln>
                <a:noFill/>
              </a:ln>
              <a:solidFill>
                <a:srgbClr val="00B0F0"/>
              </a:solidFill>
              <a:effectLst/>
              <a:uLnTx/>
              <a:uFillTx/>
            </a:endParaRPr>
          </a:p>
        </p:txBody>
      </p:sp>
      <p:pic>
        <p:nvPicPr>
          <p:cNvPr id="3" name="Image 0" descr="preencoded.png">
            <a:extLst>
              <a:ext uri="{FF2B5EF4-FFF2-40B4-BE49-F238E27FC236}">
                <a16:creationId xmlns:a16="http://schemas.microsoft.com/office/drawing/2014/main" id="{5964BC49-F145-5D38-7582-63788F8822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89043" y="2889290"/>
            <a:ext cx="4347567" cy="793790"/>
          </a:xfrm>
          <a:prstGeom prst="rect">
            <a:avLst/>
          </a:prstGeom>
        </p:spPr>
      </p:pic>
      <p:sp>
        <p:nvSpPr>
          <p:cNvPr id="4" name="Text 1">
            <a:extLst>
              <a:ext uri="{FF2B5EF4-FFF2-40B4-BE49-F238E27FC236}">
                <a16:creationId xmlns:a16="http://schemas.microsoft.com/office/drawing/2014/main" id="{B4DFFB5B-989C-6629-77D0-0B636E6721BF}"/>
              </a:ext>
            </a:extLst>
          </p:cNvPr>
          <p:cNvSpPr/>
          <p:nvPr/>
        </p:nvSpPr>
        <p:spPr>
          <a:xfrm>
            <a:off x="11157347" y="388143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المرحلة الأولى</a:t>
            </a:r>
            <a:endParaRPr kumimoji="0" lang="en-US" sz="195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DF8F6563-6968-DB79-FF90-3C133CE10CD2}"/>
              </a:ext>
            </a:extLst>
          </p:cNvPr>
          <p:cNvSpPr/>
          <p:nvPr/>
        </p:nvSpPr>
        <p:spPr>
          <a:xfrm>
            <a:off x="9687401" y="4310658"/>
            <a:ext cx="395085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دعم مدفوع لزيادة الظهور الأولي وتحفيز التفاعل الأساسي</a:t>
            </a:r>
            <a:endParaRPr kumimoji="0" lang="en-US" sz="1550" b="0" i="0" u="none" strike="noStrike" kern="0" cap="none" spc="0" normalizeH="0" baseline="0" noProof="0" dirty="0">
              <a:ln>
                <a:noFill/>
              </a:ln>
              <a:solidFill>
                <a:prstClr val="black"/>
              </a:solidFill>
              <a:effectLst/>
              <a:uLnTx/>
              <a:uFillTx/>
            </a:endParaRPr>
          </a:p>
        </p:txBody>
      </p:sp>
      <p:pic>
        <p:nvPicPr>
          <p:cNvPr id="9" name="Image 1" descr="preencoded.png">
            <a:extLst>
              <a:ext uri="{FF2B5EF4-FFF2-40B4-BE49-F238E27FC236}">
                <a16:creationId xmlns:a16="http://schemas.microsoft.com/office/drawing/2014/main" id="{22095472-0F34-ADAB-E054-C5337623A61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41476" y="2889290"/>
            <a:ext cx="4347567" cy="793790"/>
          </a:xfrm>
          <a:prstGeom prst="rect">
            <a:avLst/>
          </a:prstGeom>
        </p:spPr>
      </p:pic>
      <p:sp>
        <p:nvSpPr>
          <p:cNvPr id="10" name="Text 3">
            <a:extLst>
              <a:ext uri="{FF2B5EF4-FFF2-40B4-BE49-F238E27FC236}">
                <a16:creationId xmlns:a16="http://schemas.microsoft.com/office/drawing/2014/main" id="{F0E7FAEF-43DD-19AE-E592-564F7FB0EBC1}"/>
              </a:ext>
            </a:extLst>
          </p:cNvPr>
          <p:cNvSpPr/>
          <p:nvPr/>
        </p:nvSpPr>
        <p:spPr>
          <a:xfrm>
            <a:off x="6809780" y="388143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مرحلة الانتقال</a:t>
            </a:r>
            <a:endParaRPr kumimoji="0" lang="en-US" sz="1950" b="0" i="0" u="none" strike="noStrike" kern="0" cap="none" spc="0" normalizeH="0" baseline="0" noProof="0" dirty="0">
              <a:ln>
                <a:noFill/>
              </a:ln>
              <a:solidFill>
                <a:prstClr val="black"/>
              </a:solidFill>
              <a:effectLst/>
              <a:uLnTx/>
              <a:uFillTx/>
            </a:endParaRPr>
          </a:p>
        </p:txBody>
      </p:sp>
      <p:sp>
        <p:nvSpPr>
          <p:cNvPr id="11" name="Text 4">
            <a:extLst>
              <a:ext uri="{FF2B5EF4-FFF2-40B4-BE49-F238E27FC236}">
                <a16:creationId xmlns:a16="http://schemas.microsoft.com/office/drawing/2014/main" id="{06B2700D-5B24-27A1-42D8-114093672787}"/>
              </a:ext>
            </a:extLst>
          </p:cNvPr>
          <p:cNvSpPr/>
          <p:nvPr/>
        </p:nvSpPr>
        <p:spPr>
          <a:xfrm>
            <a:off x="5339834" y="4310658"/>
            <a:ext cx="395085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بدء المشاركة الطوعية من الجمهور وإعادة النشر التلقائي</a:t>
            </a:r>
            <a:endParaRPr kumimoji="0" lang="en-US" sz="1550" b="0" i="0" u="none" strike="noStrike" kern="0" cap="none" spc="0" normalizeH="0" baseline="0" noProof="0" dirty="0">
              <a:ln>
                <a:noFill/>
              </a:ln>
              <a:solidFill>
                <a:prstClr val="black"/>
              </a:solidFill>
              <a:effectLst/>
              <a:uLnTx/>
              <a:uFillTx/>
            </a:endParaRPr>
          </a:p>
        </p:txBody>
      </p:sp>
      <p:pic>
        <p:nvPicPr>
          <p:cNvPr id="12" name="Image 2" descr="preencoded.png">
            <a:extLst>
              <a:ext uri="{FF2B5EF4-FFF2-40B4-BE49-F238E27FC236}">
                <a16:creationId xmlns:a16="http://schemas.microsoft.com/office/drawing/2014/main" id="{8A5E5C7D-5C0A-5337-994E-3A71E1225AF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3909" y="2889290"/>
            <a:ext cx="4347567" cy="793790"/>
          </a:xfrm>
          <a:prstGeom prst="rect">
            <a:avLst/>
          </a:prstGeom>
        </p:spPr>
      </p:pic>
      <p:sp>
        <p:nvSpPr>
          <p:cNvPr id="13" name="Text 5">
            <a:extLst>
              <a:ext uri="{FF2B5EF4-FFF2-40B4-BE49-F238E27FC236}">
                <a16:creationId xmlns:a16="http://schemas.microsoft.com/office/drawing/2014/main" id="{08F875F0-179F-F2BF-3496-FCD35FA4CFEC}"/>
              </a:ext>
            </a:extLst>
          </p:cNvPr>
          <p:cNvSpPr/>
          <p:nvPr/>
        </p:nvSpPr>
        <p:spPr>
          <a:xfrm>
            <a:off x="2462212" y="388143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الانتشار العضوي</a:t>
            </a:r>
            <a:endParaRPr kumimoji="0" lang="en-US" sz="1950" b="0" i="0" u="none" strike="noStrike" kern="0" cap="none" spc="0" normalizeH="0" baseline="0" noProof="0" dirty="0">
              <a:ln>
                <a:noFill/>
              </a:ln>
              <a:solidFill>
                <a:prstClr val="black"/>
              </a:solidFill>
              <a:effectLst/>
              <a:uLnTx/>
              <a:uFillTx/>
            </a:endParaRPr>
          </a:p>
        </p:txBody>
      </p:sp>
      <p:sp>
        <p:nvSpPr>
          <p:cNvPr id="14" name="Text 6">
            <a:extLst>
              <a:ext uri="{FF2B5EF4-FFF2-40B4-BE49-F238E27FC236}">
                <a16:creationId xmlns:a16="http://schemas.microsoft.com/office/drawing/2014/main" id="{D573AB7A-9BAB-38E9-D202-D2F1206CE8E2}"/>
              </a:ext>
            </a:extLst>
          </p:cNvPr>
          <p:cNvSpPr/>
          <p:nvPr/>
        </p:nvSpPr>
        <p:spPr>
          <a:xfrm>
            <a:off x="992267" y="4310658"/>
            <a:ext cx="395085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انتشار واسع دون تكلفة إضافية بفضل التفاعل الجماهيري</a:t>
            </a:r>
            <a:endParaRPr kumimoji="0" lang="en-US" sz="1550" b="0" i="0" u="none" strike="noStrike" kern="0" cap="none" spc="0" normalizeH="0" baseline="0" noProof="0" dirty="0">
              <a:ln>
                <a:noFill/>
              </a:ln>
              <a:solidFill>
                <a:prstClr val="black"/>
              </a:solidFill>
              <a:effectLst/>
              <a:uLnTx/>
              <a:uFillTx/>
            </a:endParaRPr>
          </a:p>
        </p:txBody>
      </p:sp>
      <p:sp>
        <p:nvSpPr>
          <p:cNvPr id="15" name="Shape 7">
            <a:extLst>
              <a:ext uri="{FF2B5EF4-FFF2-40B4-BE49-F238E27FC236}">
                <a16:creationId xmlns:a16="http://schemas.microsoft.com/office/drawing/2014/main" id="{3482A621-D2ED-093B-85AC-E121FD2AB802}"/>
              </a:ext>
            </a:extLst>
          </p:cNvPr>
          <p:cNvSpPr/>
          <p:nvPr/>
        </p:nvSpPr>
        <p:spPr>
          <a:xfrm>
            <a:off x="793790" y="5466486"/>
            <a:ext cx="13042821" cy="32385"/>
          </a:xfrm>
          <a:prstGeom prst="rect">
            <a:avLst/>
          </a:prstGeom>
          <a:solidFill>
            <a:srgbClr val="15213F">
              <a:alpha val="50000"/>
            </a:srgbClr>
          </a:solidFill>
          <a:ln/>
        </p:spPr>
        <p:txBody>
          <a:bodyPr/>
          <a:lstStyle/>
          <a:p>
            <a:endParaRPr lang="en-US"/>
          </a:p>
        </p:txBody>
      </p:sp>
      <p:sp>
        <p:nvSpPr>
          <p:cNvPr id="17" name="Text 8">
            <a:extLst>
              <a:ext uri="{FF2B5EF4-FFF2-40B4-BE49-F238E27FC236}">
                <a16:creationId xmlns:a16="http://schemas.microsoft.com/office/drawing/2014/main" id="{E026A501-5023-D08D-66C7-650D6E5826D1}"/>
              </a:ext>
            </a:extLst>
          </p:cNvPr>
          <p:cNvSpPr/>
          <p:nvPr/>
        </p:nvSpPr>
        <p:spPr>
          <a:xfrm>
            <a:off x="793790" y="5722025"/>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هذا النموذج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الهجين</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مدفوع</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 عضوي) يوضح كيف يمكن للمحتوى الفيروسي أن يعمل كحلقة وصل استراتيجية بين نوعي الحملات، مستفيدًا من مزايا كل منهما لتحقيق أقصى انتشار وتأثير اتصالي مع تحسين العائد على الاستثمار.</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907715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8423D0-F34B-1E95-95AE-BFDEB8EEC7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6940C1-D596-E887-3053-D8AD6AFCCF03}"/>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8507D217-670D-19AA-9104-164C4F1C7A41}"/>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E5EDE08-9666-44CE-C8C1-3051B3A85C1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14" name="Image 0" descr="preencoded.png">
            <a:extLst>
              <a:ext uri="{FF2B5EF4-FFF2-40B4-BE49-F238E27FC236}">
                <a16:creationId xmlns:a16="http://schemas.microsoft.com/office/drawing/2014/main" id="{66131A42-5306-DC5D-D219-2AB0491DCB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9807" y="1462617"/>
            <a:ext cx="4061448" cy="6093054"/>
          </a:xfrm>
          <a:prstGeom prst="rect">
            <a:avLst/>
          </a:prstGeom>
        </p:spPr>
      </p:pic>
      <p:sp>
        <p:nvSpPr>
          <p:cNvPr id="15" name="Shape 0">
            <a:extLst>
              <a:ext uri="{FF2B5EF4-FFF2-40B4-BE49-F238E27FC236}">
                <a16:creationId xmlns:a16="http://schemas.microsoft.com/office/drawing/2014/main" id="{937A9300-094E-A29E-C26D-FCBA32EC38EF}"/>
              </a:ext>
            </a:extLst>
          </p:cNvPr>
          <p:cNvSpPr/>
          <p:nvPr/>
        </p:nvSpPr>
        <p:spPr>
          <a:xfrm>
            <a:off x="12576750" y="171229"/>
            <a:ext cx="1380768" cy="307777"/>
          </a:xfrm>
          <a:prstGeom prst="roundRect">
            <a:avLst>
              <a:gd name="adj" fmla="val 17885"/>
            </a:avLst>
          </a:prstGeom>
          <a:solidFill>
            <a:srgbClr val="CCF1FF"/>
          </a:solidFill>
          <a:ln/>
        </p:spPr>
        <p:txBody>
          <a:bodyPr/>
          <a:lstStyle/>
          <a:p>
            <a:endParaRPr lang=""/>
          </a:p>
        </p:txBody>
      </p:sp>
      <p:sp>
        <p:nvSpPr>
          <p:cNvPr id="17" name="Text 1">
            <a:extLst>
              <a:ext uri="{FF2B5EF4-FFF2-40B4-BE49-F238E27FC236}">
                <a16:creationId xmlns:a16="http://schemas.microsoft.com/office/drawing/2014/main" id="{355EA2A1-D35B-971A-C4A5-4F3D998D92D6}"/>
              </a:ext>
            </a:extLst>
          </p:cNvPr>
          <p:cNvSpPr/>
          <p:nvPr/>
        </p:nvSpPr>
        <p:spPr>
          <a:xfrm>
            <a:off x="12709028" y="247351"/>
            <a:ext cx="1184315" cy="209669"/>
          </a:xfrm>
          <a:prstGeom prst="rect">
            <a:avLst/>
          </a:prstGeom>
          <a:noFill/>
          <a:ln/>
        </p:spPr>
        <p:txBody>
          <a:bodyPr wrap="none" lIns="0" tIns="0" rIns="0" bIns="0" rtlCol="0" anchor="t"/>
          <a:lstStyle/>
          <a:p>
            <a:pPr marL="0" marR="0" lvl="0" indent="0" algn="r" defTabSz="914400" rtl="1" eaLnBrk="1" fontAlgn="auto" latinLnBrk="0" hangingPunct="1">
              <a:lnSpc>
                <a:spcPts val="165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الأهداف الاستراتيجية</a:t>
            </a:r>
            <a:endParaRPr kumimoji="0" lang="en-US" sz="1000" b="0" i="0" u="none" strike="noStrike" kern="0" cap="none" spc="0" normalizeH="0" baseline="0" noProof="0" dirty="0">
              <a:ln>
                <a:noFill/>
              </a:ln>
              <a:solidFill>
                <a:prstClr val="black"/>
              </a:solidFill>
              <a:effectLst/>
              <a:uLnTx/>
              <a:uFillTx/>
            </a:endParaRPr>
          </a:p>
        </p:txBody>
      </p:sp>
      <p:sp>
        <p:nvSpPr>
          <p:cNvPr id="19" name="Text 2">
            <a:extLst>
              <a:ext uri="{FF2B5EF4-FFF2-40B4-BE49-F238E27FC236}">
                <a16:creationId xmlns:a16="http://schemas.microsoft.com/office/drawing/2014/main" id="{C51E529C-B9E4-9E0D-7935-BECE08F6AE00}"/>
              </a:ext>
            </a:extLst>
          </p:cNvPr>
          <p:cNvSpPr/>
          <p:nvPr/>
        </p:nvSpPr>
        <p:spPr>
          <a:xfrm>
            <a:off x="6141601" y="1308973"/>
            <a:ext cx="7833598" cy="1023938"/>
          </a:xfrm>
          <a:prstGeom prst="rect">
            <a:avLst/>
          </a:prstGeom>
          <a:noFill/>
          <a:ln/>
        </p:spPr>
        <p:txBody>
          <a:bodyPr wrap="square" lIns="0" tIns="0" rIns="0" bIns="0" rtlCol="0" anchor="t"/>
          <a:lstStyle/>
          <a:p>
            <a:pPr marL="0" marR="0" lvl="0" indent="0" algn="r" defTabSz="914400" rtl="1" eaLnBrk="1" fontAlgn="auto" latinLnBrk="0" hangingPunct="1">
              <a:lnSpc>
                <a:spcPts val="4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أهداف حملات العلاقات العامة عبر الإعلام الرقمي</a:t>
            </a:r>
            <a:endParaRPr kumimoji="0" lang="en-US" sz="2000" b="0" i="0" u="none" strike="noStrike" kern="0" cap="none" spc="0" normalizeH="0" baseline="0" noProof="0" dirty="0">
              <a:ln>
                <a:noFill/>
              </a:ln>
              <a:solidFill>
                <a:srgbClr val="00B0F0"/>
              </a:solidFill>
              <a:effectLst/>
              <a:uLnTx/>
              <a:uFillTx/>
            </a:endParaRPr>
          </a:p>
        </p:txBody>
      </p:sp>
      <p:sp>
        <p:nvSpPr>
          <p:cNvPr id="20" name="Text 3">
            <a:extLst>
              <a:ext uri="{FF2B5EF4-FFF2-40B4-BE49-F238E27FC236}">
                <a16:creationId xmlns:a16="http://schemas.microsoft.com/office/drawing/2014/main" id="{2BC5E2E3-7CF9-2018-E2AC-582C4739FC37}"/>
              </a:ext>
            </a:extLst>
          </p:cNvPr>
          <p:cNvSpPr/>
          <p:nvPr/>
        </p:nvSpPr>
        <p:spPr>
          <a:xfrm>
            <a:off x="13811488" y="2093238"/>
            <a:ext cx="163711" cy="204668"/>
          </a:xfrm>
          <a:prstGeom prst="rect">
            <a:avLst/>
          </a:prstGeom>
          <a:noFill/>
          <a:ln/>
        </p:spPr>
        <p:txBody>
          <a:bodyPr wrap="none" lIns="0" tIns="0" rIns="0" bIns="0" rtlCol="0" anchor="t"/>
          <a:lstStyle/>
          <a:p>
            <a:pPr marL="0" marR="0" lvl="0" indent="0" defTabSz="914400" rtl="1" eaLnBrk="1" fontAlgn="auto" latinLnBrk="0" hangingPunct="1">
              <a:lnSpc>
                <a:spcPts val="205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Light" pitchFamily="34" charset="0"/>
                <a:ea typeface="Alexandria Light" pitchFamily="34" charset="-122"/>
                <a:cs typeface="Alexandria Light" pitchFamily="34" charset="-120"/>
              </a:rPr>
              <a:t>01</a:t>
            </a:r>
            <a:endParaRPr kumimoji="0" lang="en-US" sz="1250" b="0" i="0" u="none" strike="noStrike" kern="0" cap="none" spc="0" normalizeH="0" baseline="0" noProof="0" dirty="0">
              <a:ln>
                <a:noFill/>
              </a:ln>
              <a:solidFill>
                <a:prstClr val="black"/>
              </a:solidFill>
              <a:effectLst/>
              <a:uLnTx/>
              <a:uFillTx/>
            </a:endParaRPr>
          </a:p>
        </p:txBody>
      </p:sp>
      <p:sp>
        <p:nvSpPr>
          <p:cNvPr id="21" name="Shape 4">
            <a:extLst>
              <a:ext uri="{FF2B5EF4-FFF2-40B4-BE49-F238E27FC236}">
                <a16:creationId xmlns:a16="http://schemas.microsoft.com/office/drawing/2014/main" id="{11196604-BA15-1C67-9BA5-8269DF18F6DB}"/>
              </a:ext>
            </a:extLst>
          </p:cNvPr>
          <p:cNvSpPr/>
          <p:nvPr/>
        </p:nvSpPr>
        <p:spPr>
          <a:xfrm>
            <a:off x="6141601" y="2348627"/>
            <a:ext cx="7833598" cy="22860"/>
          </a:xfrm>
          <a:prstGeom prst="rect">
            <a:avLst/>
          </a:prstGeom>
          <a:solidFill>
            <a:srgbClr val="00AEEF"/>
          </a:solidFill>
          <a:ln/>
        </p:spPr>
        <p:txBody>
          <a:bodyPr/>
          <a:lstStyle/>
          <a:p>
            <a:endParaRPr lang=""/>
          </a:p>
        </p:txBody>
      </p:sp>
      <p:sp>
        <p:nvSpPr>
          <p:cNvPr id="22" name="Text 5">
            <a:extLst>
              <a:ext uri="{FF2B5EF4-FFF2-40B4-BE49-F238E27FC236}">
                <a16:creationId xmlns:a16="http://schemas.microsoft.com/office/drawing/2014/main" id="{E4699860-3748-9BD6-05E4-A581617D5E39}"/>
              </a:ext>
            </a:extLst>
          </p:cNvPr>
          <p:cNvSpPr/>
          <p:nvPr/>
        </p:nvSpPr>
        <p:spPr>
          <a:xfrm>
            <a:off x="11398329" y="2476143"/>
            <a:ext cx="2576870" cy="255984"/>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تعزيز التواصل مع الجمهور</a:t>
            </a:r>
            <a:endParaRPr kumimoji="0" lang="en-US" sz="1600" b="0" i="0" u="none" strike="noStrike" kern="0" cap="none" spc="0" normalizeH="0" baseline="0" noProof="0" dirty="0">
              <a:ln>
                <a:noFill/>
              </a:ln>
              <a:solidFill>
                <a:prstClr val="black"/>
              </a:solidFill>
              <a:effectLst/>
              <a:uLnTx/>
              <a:uFillTx/>
            </a:endParaRPr>
          </a:p>
        </p:txBody>
      </p:sp>
      <p:sp>
        <p:nvSpPr>
          <p:cNvPr id="23" name="Text 6">
            <a:extLst>
              <a:ext uri="{FF2B5EF4-FFF2-40B4-BE49-F238E27FC236}">
                <a16:creationId xmlns:a16="http://schemas.microsoft.com/office/drawing/2014/main" id="{9223462B-68FB-3245-F148-F42A48A7B220}"/>
              </a:ext>
            </a:extLst>
          </p:cNvPr>
          <p:cNvSpPr/>
          <p:nvPr/>
        </p:nvSpPr>
        <p:spPr>
          <a:xfrm>
            <a:off x="6141601" y="2830354"/>
            <a:ext cx="7833598" cy="262057"/>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بناء قنوات حوار مباشرة وعلاقات طويلة المدى</a:t>
            </a:r>
            <a:endParaRPr kumimoji="0" lang="en-US" sz="1600" b="0" i="0" u="none" strike="noStrike" kern="0" cap="none" spc="0" normalizeH="0" baseline="0" noProof="0" dirty="0">
              <a:ln>
                <a:noFill/>
              </a:ln>
              <a:solidFill>
                <a:prstClr val="black"/>
              </a:solidFill>
              <a:effectLst/>
              <a:uLnTx/>
              <a:uFillTx/>
            </a:endParaRPr>
          </a:p>
        </p:txBody>
      </p:sp>
      <p:sp>
        <p:nvSpPr>
          <p:cNvPr id="24" name="Text 7">
            <a:extLst>
              <a:ext uri="{FF2B5EF4-FFF2-40B4-BE49-F238E27FC236}">
                <a16:creationId xmlns:a16="http://schemas.microsoft.com/office/drawing/2014/main" id="{EE88809E-EDE9-BF22-EA24-B0EE5C5DAB84}"/>
              </a:ext>
            </a:extLst>
          </p:cNvPr>
          <p:cNvSpPr/>
          <p:nvPr/>
        </p:nvSpPr>
        <p:spPr>
          <a:xfrm>
            <a:off x="13811488" y="3378875"/>
            <a:ext cx="163711" cy="204668"/>
          </a:xfrm>
          <a:prstGeom prst="rect">
            <a:avLst/>
          </a:prstGeom>
          <a:noFill/>
          <a:ln/>
        </p:spPr>
        <p:txBody>
          <a:bodyPr wrap="none" lIns="0" tIns="0" rIns="0" bIns="0" rtlCol="0" anchor="t"/>
          <a:lstStyle/>
          <a:p>
            <a:pPr marL="0" marR="0" lvl="0" indent="0" defTabSz="914400" rtl="1" eaLnBrk="1" fontAlgn="auto" latinLnBrk="0" hangingPunct="1">
              <a:lnSpc>
                <a:spcPts val="205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Light" pitchFamily="34" charset="0"/>
                <a:ea typeface="Alexandria Light" pitchFamily="34" charset="-122"/>
                <a:cs typeface="Alexandria Light" pitchFamily="34" charset="-120"/>
              </a:rPr>
              <a:t>02</a:t>
            </a:r>
            <a:endParaRPr kumimoji="0" lang="en-US" sz="1250" b="0" i="0" u="none" strike="noStrike" kern="0" cap="none" spc="0" normalizeH="0" baseline="0" noProof="0" dirty="0">
              <a:ln>
                <a:noFill/>
              </a:ln>
              <a:solidFill>
                <a:prstClr val="black"/>
              </a:solidFill>
              <a:effectLst/>
              <a:uLnTx/>
              <a:uFillTx/>
            </a:endParaRPr>
          </a:p>
        </p:txBody>
      </p:sp>
      <p:sp>
        <p:nvSpPr>
          <p:cNvPr id="26" name="Shape 8">
            <a:extLst>
              <a:ext uri="{FF2B5EF4-FFF2-40B4-BE49-F238E27FC236}">
                <a16:creationId xmlns:a16="http://schemas.microsoft.com/office/drawing/2014/main" id="{B8C329FC-51E5-0C8D-3C6E-7878BBED9227}"/>
              </a:ext>
            </a:extLst>
          </p:cNvPr>
          <p:cNvSpPr/>
          <p:nvPr/>
        </p:nvSpPr>
        <p:spPr>
          <a:xfrm>
            <a:off x="6141601" y="3634264"/>
            <a:ext cx="7833598" cy="22860"/>
          </a:xfrm>
          <a:prstGeom prst="rect">
            <a:avLst/>
          </a:prstGeom>
          <a:solidFill>
            <a:srgbClr val="00AEEF"/>
          </a:solidFill>
          <a:ln/>
        </p:spPr>
        <p:txBody>
          <a:bodyPr/>
          <a:lstStyle/>
          <a:p>
            <a:endParaRPr lang=""/>
          </a:p>
        </p:txBody>
      </p:sp>
      <p:sp>
        <p:nvSpPr>
          <p:cNvPr id="27" name="Text 9">
            <a:extLst>
              <a:ext uri="{FF2B5EF4-FFF2-40B4-BE49-F238E27FC236}">
                <a16:creationId xmlns:a16="http://schemas.microsoft.com/office/drawing/2014/main" id="{AE33C562-3715-F930-0AD9-13EDBC708898}"/>
              </a:ext>
            </a:extLst>
          </p:cNvPr>
          <p:cNvSpPr/>
          <p:nvPr/>
        </p:nvSpPr>
        <p:spPr>
          <a:xfrm>
            <a:off x="11235809" y="3761780"/>
            <a:ext cx="2739390" cy="255984"/>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تحسين السمعة المؤسسية</a:t>
            </a:r>
            <a:endParaRPr kumimoji="0" lang="en-US" sz="1600" b="0" i="0" u="none" strike="noStrike" kern="0" cap="none" spc="0" normalizeH="0" baseline="0" noProof="0" dirty="0">
              <a:ln>
                <a:noFill/>
              </a:ln>
              <a:solidFill>
                <a:prstClr val="black"/>
              </a:solidFill>
              <a:effectLst/>
              <a:uLnTx/>
              <a:uFillTx/>
            </a:endParaRPr>
          </a:p>
        </p:txBody>
      </p:sp>
      <p:sp>
        <p:nvSpPr>
          <p:cNvPr id="28" name="Text 10">
            <a:extLst>
              <a:ext uri="{FF2B5EF4-FFF2-40B4-BE49-F238E27FC236}">
                <a16:creationId xmlns:a16="http://schemas.microsoft.com/office/drawing/2014/main" id="{BB2B7FAC-59FA-0001-DAAA-8FBE82F6BE49}"/>
              </a:ext>
            </a:extLst>
          </p:cNvPr>
          <p:cNvSpPr/>
          <p:nvPr/>
        </p:nvSpPr>
        <p:spPr>
          <a:xfrm>
            <a:off x="6141601" y="4115991"/>
            <a:ext cx="7833598" cy="262057"/>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تصحيح الانطباعات وإبراز القيم المؤسسية</a:t>
            </a:r>
            <a:endParaRPr kumimoji="0" lang="en-US" sz="1600" b="0" i="0" u="none" strike="noStrike" kern="0" cap="none" spc="0" normalizeH="0" baseline="0" noProof="0" dirty="0">
              <a:ln>
                <a:noFill/>
              </a:ln>
              <a:solidFill>
                <a:prstClr val="black"/>
              </a:solidFill>
              <a:effectLst/>
              <a:uLnTx/>
              <a:uFillTx/>
            </a:endParaRPr>
          </a:p>
        </p:txBody>
      </p:sp>
      <p:sp>
        <p:nvSpPr>
          <p:cNvPr id="29" name="Text 11">
            <a:extLst>
              <a:ext uri="{FF2B5EF4-FFF2-40B4-BE49-F238E27FC236}">
                <a16:creationId xmlns:a16="http://schemas.microsoft.com/office/drawing/2014/main" id="{8FDB5587-856D-E742-4EA5-5B7CB549F435}"/>
              </a:ext>
            </a:extLst>
          </p:cNvPr>
          <p:cNvSpPr/>
          <p:nvPr/>
        </p:nvSpPr>
        <p:spPr>
          <a:xfrm>
            <a:off x="13811488" y="4664512"/>
            <a:ext cx="163711" cy="204668"/>
          </a:xfrm>
          <a:prstGeom prst="rect">
            <a:avLst/>
          </a:prstGeom>
          <a:noFill/>
          <a:ln/>
        </p:spPr>
        <p:txBody>
          <a:bodyPr wrap="none" lIns="0" tIns="0" rIns="0" bIns="0" rtlCol="0" anchor="t"/>
          <a:lstStyle/>
          <a:p>
            <a:pPr marL="0" marR="0" lvl="0" indent="0" defTabSz="914400" rtl="1" eaLnBrk="1" fontAlgn="auto" latinLnBrk="0" hangingPunct="1">
              <a:lnSpc>
                <a:spcPts val="205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Light" pitchFamily="34" charset="0"/>
                <a:ea typeface="Alexandria Light" pitchFamily="34" charset="-122"/>
                <a:cs typeface="Alexandria Light" pitchFamily="34" charset="-120"/>
              </a:rPr>
              <a:t>03</a:t>
            </a:r>
            <a:endParaRPr kumimoji="0" lang="en-US" sz="1250" b="0" i="0" u="none" strike="noStrike" kern="0" cap="none" spc="0" normalizeH="0" baseline="0" noProof="0" dirty="0">
              <a:ln>
                <a:noFill/>
              </a:ln>
              <a:solidFill>
                <a:prstClr val="black"/>
              </a:solidFill>
              <a:effectLst/>
              <a:uLnTx/>
              <a:uFillTx/>
            </a:endParaRPr>
          </a:p>
        </p:txBody>
      </p:sp>
      <p:sp>
        <p:nvSpPr>
          <p:cNvPr id="30" name="Shape 12">
            <a:extLst>
              <a:ext uri="{FF2B5EF4-FFF2-40B4-BE49-F238E27FC236}">
                <a16:creationId xmlns:a16="http://schemas.microsoft.com/office/drawing/2014/main" id="{BCF1B28B-5D30-33F4-CB84-3EC4DC9B4889}"/>
              </a:ext>
            </a:extLst>
          </p:cNvPr>
          <p:cNvSpPr/>
          <p:nvPr/>
        </p:nvSpPr>
        <p:spPr>
          <a:xfrm>
            <a:off x="6141601" y="4919901"/>
            <a:ext cx="7833598" cy="22860"/>
          </a:xfrm>
          <a:prstGeom prst="rect">
            <a:avLst/>
          </a:prstGeom>
          <a:solidFill>
            <a:srgbClr val="00AEEF"/>
          </a:solidFill>
          <a:ln/>
        </p:spPr>
        <p:txBody>
          <a:bodyPr/>
          <a:lstStyle/>
          <a:p>
            <a:endParaRPr lang=""/>
          </a:p>
        </p:txBody>
      </p:sp>
      <p:sp>
        <p:nvSpPr>
          <p:cNvPr id="31" name="Text 13">
            <a:extLst>
              <a:ext uri="{FF2B5EF4-FFF2-40B4-BE49-F238E27FC236}">
                <a16:creationId xmlns:a16="http://schemas.microsoft.com/office/drawing/2014/main" id="{6A054F45-9E72-DAB7-7840-B22BFB1E55EF}"/>
              </a:ext>
            </a:extLst>
          </p:cNvPr>
          <p:cNvSpPr/>
          <p:nvPr/>
        </p:nvSpPr>
        <p:spPr>
          <a:xfrm>
            <a:off x="11178302" y="5047417"/>
            <a:ext cx="2796897" cy="255984"/>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زيادة الوعي بالعلامة التجارية</a:t>
            </a:r>
            <a:endParaRPr kumimoji="0" lang="en-US" sz="1600" b="0" i="0" u="none" strike="noStrike" kern="0" cap="none" spc="0" normalizeH="0" baseline="0" noProof="0" dirty="0">
              <a:ln>
                <a:noFill/>
              </a:ln>
              <a:solidFill>
                <a:prstClr val="black"/>
              </a:solidFill>
              <a:effectLst/>
              <a:uLnTx/>
              <a:uFillTx/>
            </a:endParaRPr>
          </a:p>
        </p:txBody>
      </p:sp>
      <p:sp>
        <p:nvSpPr>
          <p:cNvPr id="32" name="Text 14">
            <a:extLst>
              <a:ext uri="{FF2B5EF4-FFF2-40B4-BE49-F238E27FC236}">
                <a16:creationId xmlns:a16="http://schemas.microsoft.com/office/drawing/2014/main" id="{9B7A937A-F648-2DFE-A59E-82DA9A742383}"/>
              </a:ext>
            </a:extLst>
          </p:cNvPr>
          <p:cNvSpPr/>
          <p:nvPr/>
        </p:nvSpPr>
        <p:spPr>
          <a:xfrm>
            <a:off x="6141601" y="5401628"/>
            <a:ext cx="7833598" cy="262057"/>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توسيع نطاق الوصول والحضور الرقمي</a:t>
            </a:r>
            <a:endParaRPr kumimoji="0" lang="en-US" sz="1600" b="0" i="0" u="none" strike="noStrike" kern="0" cap="none" spc="0" normalizeH="0" baseline="0" noProof="0" dirty="0">
              <a:ln>
                <a:noFill/>
              </a:ln>
              <a:solidFill>
                <a:prstClr val="black"/>
              </a:solidFill>
              <a:effectLst/>
              <a:uLnTx/>
              <a:uFillTx/>
            </a:endParaRPr>
          </a:p>
        </p:txBody>
      </p:sp>
      <p:sp>
        <p:nvSpPr>
          <p:cNvPr id="33" name="Text 15">
            <a:extLst>
              <a:ext uri="{FF2B5EF4-FFF2-40B4-BE49-F238E27FC236}">
                <a16:creationId xmlns:a16="http://schemas.microsoft.com/office/drawing/2014/main" id="{DC34574C-3BEE-9D8F-830A-DCB5903EAC5B}"/>
              </a:ext>
            </a:extLst>
          </p:cNvPr>
          <p:cNvSpPr/>
          <p:nvPr/>
        </p:nvSpPr>
        <p:spPr>
          <a:xfrm>
            <a:off x="13811488" y="5950148"/>
            <a:ext cx="163711" cy="204668"/>
          </a:xfrm>
          <a:prstGeom prst="rect">
            <a:avLst/>
          </a:prstGeom>
          <a:noFill/>
          <a:ln/>
        </p:spPr>
        <p:txBody>
          <a:bodyPr wrap="none" lIns="0" tIns="0" rIns="0" bIns="0" rtlCol="0" anchor="t"/>
          <a:lstStyle/>
          <a:p>
            <a:pPr marL="0" marR="0" lvl="0" indent="0" defTabSz="914400" rtl="1" eaLnBrk="1" fontAlgn="auto" latinLnBrk="0" hangingPunct="1">
              <a:lnSpc>
                <a:spcPts val="205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Light" pitchFamily="34" charset="0"/>
                <a:ea typeface="Alexandria Light" pitchFamily="34" charset="-122"/>
                <a:cs typeface="Alexandria Light" pitchFamily="34" charset="-120"/>
              </a:rPr>
              <a:t>04</a:t>
            </a:r>
            <a:endParaRPr kumimoji="0" lang="en-US" sz="1250" b="0" i="0" u="none" strike="noStrike" kern="0" cap="none" spc="0" normalizeH="0" baseline="0" noProof="0" dirty="0">
              <a:ln>
                <a:noFill/>
              </a:ln>
              <a:solidFill>
                <a:prstClr val="black"/>
              </a:solidFill>
              <a:effectLst/>
              <a:uLnTx/>
              <a:uFillTx/>
            </a:endParaRPr>
          </a:p>
        </p:txBody>
      </p:sp>
      <p:sp>
        <p:nvSpPr>
          <p:cNvPr id="34" name="Shape 16">
            <a:extLst>
              <a:ext uri="{FF2B5EF4-FFF2-40B4-BE49-F238E27FC236}">
                <a16:creationId xmlns:a16="http://schemas.microsoft.com/office/drawing/2014/main" id="{F47C3D16-1D06-065C-1248-C6E63BF27DCF}"/>
              </a:ext>
            </a:extLst>
          </p:cNvPr>
          <p:cNvSpPr/>
          <p:nvPr/>
        </p:nvSpPr>
        <p:spPr>
          <a:xfrm>
            <a:off x="6141601" y="6205538"/>
            <a:ext cx="7833598" cy="22860"/>
          </a:xfrm>
          <a:prstGeom prst="rect">
            <a:avLst/>
          </a:prstGeom>
          <a:solidFill>
            <a:srgbClr val="00AEEF"/>
          </a:solidFill>
          <a:ln/>
        </p:spPr>
        <p:txBody>
          <a:bodyPr/>
          <a:lstStyle/>
          <a:p>
            <a:endParaRPr lang=""/>
          </a:p>
        </p:txBody>
      </p:sp>
      <p:sp>
        <p:nvSpPr>
          <p:cNvPr id="35" name="Text 17">
            <a:extLst>
              <a:ext uri="{FF2B5EF4-FFF2-40B4-BE49-F238E27FC236}">
                <a16:creationId xmlns:a16="http://schemas.microsoft.com/office/drawing/2014/main" id="{E5435BAA-94D6-4041-F717-188A9F66AA47}"/>
              </a:ext>
            </a:extLst>
          </p:cNvPr>
          <p:cNvSpPr/>
          <p:nvPr/>
        </p:nvSpPr>
        <p:spPr>
          <a:xfrm>
            <a:off x="11927443" y="6333053"/>
            <a:ext cx="2047756" cy="255984"/>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إدارة الأزمات الرقمية</a:t>
            </a:r>
            <a:endParaRPr kumimoji="0" lang="en-US" sz="1600" b="0" i="0" u="none" strike="noStrike" kern="0" cap="none" spc="0" normalizeH="0" baseline="0" noProof="0" dirty="0">
              <a:ln>
                <a:noFill/>
              </a:ln>
              <a:solidFill>
                <a:prstClr val="black"/>
              </a:solidFill>
              <a:effectLst/>
              <a:uLnTx/>
              <a:uFillTx/>
            </a:endParaRPr>
          </a:p>
        </p:txBody>
      </p:sp>
      <p:sp>
        <p:nvSpPr>
          <p:cNvPr id="36" name="Text 18">
            <a:extLst>
              <a:ext uri="{FF2B5EF4-FFF2-40B4-BE49-F238E27FC236}">
                <a16:creationId xmlns:a16="http://schemas.microsoft.com/office/drawing/2014/main" id="{37923AEB-BB1F-80E6-88A6-781F98970D4A}"/>
              </a:ext>
            </a:extLst>
          </p:cNvPr>
          <p:cNvSpPr/>
          <p:nvPr/>
        </p:nvSpPr>
        <p:spPr>
          <a:xfrm>
            <a:off x="6141601" y="6687264"/>
            <a:ext cx="7833598" cy="262057"/>
          </a:xfrm>
          <a:prstGeom prst="rect">
            <a:avLst/>
          </a:prstGeom>
          <a:noFill/>
          <a:ln/>
        </p:spPr>
        <p:txBody>
          <a:bodyPr wrap="non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الاحتواء السريع والاستجابة الفعالة</a:t>
            </a:r>
            <a:endParaRPr kumimoji="0" lang="en-US" sz="1600" b="0" i="0" u="none" strike="noStrike" kern="0" cap="none" spc="0" normalizeH="0" baseline="0" noProof="0" dirty="0">
              <a:ln>
                <a:noFill/>
              </a:ln>
              <a:solidFill>
                <a:prstClr val="black"/>
              </a:solidFill>
              <a:effectLst/>
              <a:uLnTx/>
              <a:uFillTx/>
            </a:endParaRPr>
          </a:p>
        </p:txBody>
      </p:sp>
      <p:sp>
        <p:nvSpPr>
          <p:cNvPr id="37" name="Text 19">
            <a:extLst>
              <a:ext uri="{FF2B5EF4-FFF2-40B4-BE49-F238E27FC236}">
                <a16:creationId xmlns:a16="http://schemas.microsoft.com/office/drawing/2014/main" id="{F798DD48-A3E6-BCD6-2B72-1D1435E38202}"/>
              </a:ext>
            </a:extLst>
          </p:cNvPr>
          <p:cNvSpPr/>
          <p:nvPr/>
        </p:nvSpPr>
        <p:spPr>
          <a:xfrm>
            <a:off x="6141601" y="7256264"/>
            <a:ext cx="7833598" cy="524113"/>
          </a:xfrm>
          <a:prstGeom prst="rect">
            <a:avLst/>
          </a:prstGeom>
          <a:noFill/>
          <a:ln/>
        </p:spPr>
        <p:txBody>
          <a:bodyPr wrap="squar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تسعى الحملات الرقمية إلى تحقيق مجموعة من الأهداف الاتصالية والاستراتيجية التي تتجاوز مجرد الترويج، وتركز على بناء علاقات حقيقية ومستدامة مع الجمهور.</a:t>
            </a:r>
            <a:endParaRPr kumimoji="0" lang="en-US" sz="1600" b="0" i="0" u="none" strike="noStrike" kern="0" cap="none" spc="0" normalizeH="0" baseline="0" noProof="0" dirty="0">
              <a:ln>
                <a:noFill/>
              </a:ln>
              <a:solidFill>
                <a:prstClr val="black"/>
              </a:solidFill>
              <a:effectLst/>
              <a:uLnTx/>
              <a:uFillTx/>
            </a:endParaRPr>
          </a:p>
        </p:txBody>
      </p:sp>
      <p:sp>
        <p:nvSpPr>
          <p:cNvPr id="3" name="Rectangle 2">
            <a:extLst>
              <a:ext uri="{FF2B5EF4-FFF2-40B4-BE49-F238E27FC236}">
                <a16:creationId xmlns:a16="http://schemas.microsoft.com/office/drawing/2014/main" id="{082C57DE-5DD5-4A6D-FF2A-32816C499165}"/>
              </a:ext>
            </a:extLst>
          </p:cNvPr>
          <p:cNvSpPr/>
          <p:nvPr/>
        </p:nvSpPr>
        <p:spPr>
          <a:xfrm>
            <a:off x="4629323" y="127226"/>
            <a:ext cx="1100578" cy="8277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prstClr val="white"/>
                </a:solidFill>
                <a:effectLst/>
                <a:uLnTx/>
                <a:uFillTx/>
                <a:latin typeface="Alexandria Bold" pitchFamily="34" charset="0"/>
                <a:ea typeface="Alexandria Bold" pitchFamily="34" charset="-122"/>
                <a:cs typeface="Alexandria Bold" pitchFamily="34" charset="-120"/>
              </a:rPr>
              <a:t>ثالثاً</a:t>
            </a:r>
            <a:r>
              <a:rPr kumimoji="0" lang="ar-EG"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ا</a:t>
            </a:r>
            <a:endParaRPr kumimoji="0" lang="en-US" sz="1600" b="0"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دمة</a:t>
            </a:r>
          </a:p>
        </p:txBody>
      </p:sp>
    </p:spTree>
    <p:extLst>
      <p:ext uri="{BB962C8B-B14F-4D97-AF65-F5344CB8AC3E}">
        <p14:creationId xmlns:p14="http://schemas.microsoft.com/office/powerpoint/2010/main" val="23975607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A4445-EBE5-A462-3F44-A8563F5AF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4DD41-BD3E-7B9F-0787-3A1E03ADE510}"/>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62FD7192-8A8F-3426-1B67-AF90719D5F8B}"/>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20A5CA9-3BF7-B574-C292-0B18369F430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07747941-1618-9EB6-64C9-A9E7AA12232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9361" y="1263610"/>
            <a:ext cx="4295359" cy="6443039"/>
          </a:xfrm>
          <a:prstGeom prst="rect">
            <a:avLst/>
          </a:prstGeom>
        </p:spPr>
      </p:pic>
      <p:sp>
        <p:nvSpPr>
          <p:cNvPr id="3" name="Text 0">
            <a:extLst>
              <a:ext uri="{FF2B5EF4-FFF2-40B4-BE49-F238E27FC236}">
                <a16:creationId xmlns:a16="http://schemas.microsoft.com/office/drawing/2014/main" id="{8C57CF87-034B-A6C0-0F32-6810F2957416}"/>
              </a:ext>
            </a:extLst>
          </p:cNvPr>
          <p:cNvSpPr/>
          <p:nvPr/>
        </p:nvSpPr>
        <p:spPr>
          <a:xfrm>
            <a:off x="6280190" y="1263610"/>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الهدف الأول: تعزيز التواصل مع الجمهور</a:t>
            </a:r>
            <a:endParaRPr kumimoji="0" lang="en-US" sz="2000" b="0" i="0" u="none" strike="noStrike" kern="0" cap="none" spc="0" normalizeH="0" baseline="0" noProof="0" dirty="0">
              <a:ln>
                <a:noFill/>
              </a:ln>
              <a:solidFill>
                <a:srgbClr val="00B0F0"/>
              </a:solidFill>
              <a:effectLst/>
              <a:uLnTx/>
              <a:uFillTx/>
            </a:endParaRPr>
          </a:p>
        </p:txBody>
      </p:sp>
      <p:sp>
        <p:nvSpPr>
          <p:cNvPr id="4" name="Shape 1">
            <a:extLst>
              <a:ext uri="{FF2B5EF4-FFF2-40B4-BE49-F238E27FC236}">
                <a16:creationId xmlns:a16="http://schemas.microsoft.com/office/drawing/2014/main" id="{494CCDE4-91AE-A624-D2D7-E6CAAC3054C3}"/>
              </a:ext>
            </a:extLst>
          </p:cNvPr>
          <p:cNvSpPr/>
          <p:nvPr/>
        </p:nvSpPr>
        <p:spPr>
          <a:xfrm>
            <a:off x="10157579" y="2801422"/>
            <a:ext cx="3679031" cy="2141815"/>
          </a:xfrm>
          <a:prstGeom prst="roundRect">
            <a:avLst>
              <a:gd name="adj" fmla="val 5123"/>
            </a:avLst>
          </a:prstGeom>
          <a:solidFill>
            <a:srgbClr val="FFFFFF"/>
          </a:solidFill>
          <a:ln w="22860">
            <a:solidFill>
              <a:srgbClr val="B2D7E5"/>
            </a:solidFill>
            <a:prstDash val="solid"/>
          </a:ln>
        </p:spPr>
        <p:txBody>
          <a:bodyPr/>
          <a:lstStyle/>
          <a:p>
            <a:endParaRPr lang=""/>
          </a:p>
        </p:txBody>
      </p:sp>
      <p:sp>
        <p:nvSpPr>
          <p:cNvPr id="6" name="Shape 2">
            <a:extLst>
              <a:ext uri="{FF2B5EF4-FFF2-40B4-BE49-F238E27FC236}">
                <a16:creationId xmlns:a16="http://schemas.microsoft.com/office/drawing/2014/main" id="{204F5484-AEF5-B80D-9C06-7AC49C6F984D}"/>
              </a:ext>
            </a:extLst>
          </p:cNvPr>
          <p:cNvSpPr/>
          <p:nvPr/>
        </p:nvSpPr>
        <p:spPr>
          <a:xfrm>
            <a:off x="13768030" y="2801422"/>
            <a:ext cx="91440" cy="2141815"/>
          </a:xfrm>
          <a:prstGeom prst="roundRect">
            <a:avLst>
              <a:gd name="adj" fmla="val 91163"/>
            </a:avLst>
          </a:prstGeom>
          <a:solidFill>
            <a:srgbClr val="00AEEF"/>
          </a:solidFill>
          <a:ln/>
        </p:spPr>
        <p:txBody>
          <a:bodyPr/>
          <a:lstStyle/>
          <a:p>
            <a:endParaRPr lang=""/>
          </a:p>
        </p:txBody>
      </p:sp>
      <p:sp>
        <p:nvSpPr>
          <p:cNvPr id="7" name="Text 3">
            <a:extLst>
              <a:ext uri="{FF2B5EF4-FFF2-40B4-BE49-F238E27FC236}">
                <a16:creationId xmlns:a16="http://schemas.microsoft.com/office/drawing/2014/main" id="{FA5F0CAB-6394-206C-85B8-421FB41CABEE}"/>
              </a:ext>
            </a:extLst>
          </p:cNvPr>
          <p:cNvSpPr/>
          <p:nvPr/>
        </p:nvSpPr>
        <p:spPr>
          <a:xfrm>
            <a:off x="11065907" y="302264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قنوات حوار مباشرة</a:t>
            </a:r>
            <a:endParaRPr kumimoji="0" lang="en-US" sz="195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F39D3F34-4966-3ECB-1D42-F3BE8A48B638}"/>
              </a:ext>
            </a:extLst>
          </p:cNvPr>
          <p:cNvSpPr/>
          <p:nvPr/>
        </p:nvSpPr>
        <p:spPr>
          <a:xfrm>
            <a:off x="10378797" y="3451860"/>
            <a:ext cx="3168015"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يتيح الإعلام الرقمي فتح قنوات تواصل ثنائية الاتجاه مع الجمهور، حيث يمكن للمؤسسة الاستماع والرد والتفاعل بشكل مستمر.</a:t>
            </a:r>
            <a:endParaRPr kumimoji="0" lang="en-US" sz="1550" b="0" i="0" u="none" strike="noStrike" kern="0" cap="none" spc="0" normalizeH="0" baseline="0" noProof="0" dirty="0">
              <a:ln>
                <a:noFill/>
              </a:ln>
              <a:solidFill>
                <a:prstClr val="black"/>
              </a:solidFill>
              <a:effectLst/>
              <a:uLnTx/>
              <a:uFillTx/>
            </a:endParaRPr>
          </a:p>
        </p:txBody>
      </p:sp>
      <p:sp>
        <p:nvSpPr>
          <p:cNvPr id="9" name="Shape 5">
            <a:extLst>
              <a:ext uri="{FF2B5EF4-FFF2-40B4-BE49-F238E27FC236}">
                <a16:creationId xmlns:a16="http://schemas.microsoft.com/office/drawing/2014/main" id="{FA3D7B0F-53DF-7FF1-16A5-19B094CA7BF6}"/>
              </a:ext>
            </a:extLst>
          </p:cNvPr>
          <p:cNvSpPr/>
          <p:nvPr/>
        </p:nvSpPr>
        <p:spPr>
          <a:xfrm>
            <a:off x="6280190" y="2801422"/>
            <a:ext cx="3679031" cy="2141815"/>
          </a:xfrm>
          <a:prstGeom prst="roundRect">
            <a:avLst>
              <a:gd name="adj" fmla="val 5123"/>
            </a:avLst>
          </a:prstGeom>
          <a:solidFill>
            <a:srgbClr val="FFFFFF"/>
          </a:solidFill>
          <a:ln w="22860">
            <a:solidFill>
              <a:srgbClr val="B2D7E5"/>
            </a:solidFill>
            <a:prstDash val="solid"/>
          </a:ln>
        </p:spPr>
        <p:txBody>
          <a:bodyPr/>
          <a:lstStyle/>
          <a:p>
            <a:endParaRPr lang=""/>
          </a:p>
        </p:txBody>
      </p:sp>
      <p:sp>
        <p:nvSpPr>
          <p:cNvPr id="10" name="Shape 6">
            <a:extLst>
              <a:ext uri="{FF2B5EF4-FFF2-40B4-BE49-F238E27FC236}">
                <a16:creationId xmlns:a16="http://schemas.microsoft.com/office/drawing/2014/main" id="{8D7513F1-42F4-001D-3A22-4B75FCD36814}"/>
              </a:ext>
            </a:extLst>
          </p:cNvPr>
          <p:cNvSpPr/>
          <p:nvPr/>
        </p:nvSpPr>
        <p:spPr>
          <a:xfrm>
            <a:off x="9890641" y="2801422"/>
            <a:ext cx="91440" cy="2141815"/>
          </a:xfrm>
          <a:prstGeom prst="roundRect">
            <a:avLst>
              <a:gd name="adj" fmla="val 91163"/>
            </a:avLst>
          </a:prstGeom>
          <a:solidFill>
            <a:srgbClr val="00AEEF"/>
          </a:solidFill>
          <a:ln/>
        </p:spPr>
        <p:txBody>
          <a:bodyPr/>
          <a:lstStyle/>
          <a:p>
            <a:endParaRPr lang=""/>
          </a:p>
        </p:txBody>
      </p:sp>
      <p:sp>
        <p:nvSpPr>
          <p:cNvPr id="11" name="Text 7">
            <a:extLst>
              <a:ext uri="{FF2B5EF4-FFF2-40B4-BE49-F238E27FC236}">
                <a16:creationId xmlns:a16="http://schemas.microsoft.com/office/drawing/2014/main" id="{DA38305B-03D1-671B-B9BF-A6C4F6A838FD}"/>
              </a:ext>
            </a:extLst>
          </p:cNvPr>
          <p:cNvSpPr/>
          <p:nvPr/>
        </p:nvSpPr>
        <p:spPr>
          <a:xfrm>
            <a:off x="7188518" y="302264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بناء الثقة</a:t>
            </a:r>
            <a:endParaRPr kumimoji="0" lang="en-US" sz="1950" b="0" i="0" u="none" strike="noStrike" kern="0" cap="none" spc="0" normalizeH="0" baseline="0" noProof="0" dirty="0">
              <a:ln>
                <a:noFill/>
              </a:ln>
              <a:solidFill>
                <a:prstClr val="black"/>
              </a:solidFill>
              <a:effectLst/>
              <a:uLnTx/>
              <a:uFillTx/>
            </a:endParaRPr>
          </a:p>
        </p:txBody>
      </p:sp>
      <p:sp>
        <p:nvSpPr>
          <p:cNvPr id="12" name="Text 8">
            <a:extLst>
              <a:ext uri="{FF2B5EF4-FFF2-40B4-BE49-F238E27FC236}">
                <a16:creationId xmlns:a16="http://schemas.microsoft.com/office/drawing/2014/main" id="{13150E98-F23E-2249-28A0-9D8175FBFF07}"/>
              </a:ext>
            </a:extLst>
          </p:cNvPr>
          <p:cNvSpPr/>
          <p:nvPr/>
        </p:nvSpPr>
        <p:spPr>
          <a:xfrm>
            <a:off x="6501408" y="3451860"/>
            <a:ext cx="316801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التواصل المستمر والشفاف يعزز الثقة بين المؤسسة وجمهورها، ويقوي العلاقة على المدى الطويل.</a:t>
            </a:r>
            <a:endParaRPr kumimoji="0" lang="en-US" sz="1550" b="0" i="0" u="none" strike="noStrike" kern="0" cap="none" spc="0" normalizeH="0" baseline="0" noProof="0" dirty="0">
              <a:ln>
                <a:noFill/>
              </a:ln>
              <a:solidFill>
                <a:prstClr val="black"/>
              </a:solidFill>
              <a:effectLst/>
              <a:uLnTx/>
              <a:uFillTx/>
            </a:endParaRPr>
          </a:p>
        </p:txBody>
      </p:sp>
      <p:sp>
        <p:nvSpPr>
          <p:cNvPr id="13" name="Shape 9">
            <a:extLst>
              <a:ext uri="{FF2B5EF4-FFF2-40B4-BE49-F238E27FC236}">
                <a16:creationId xmlns:a16="http://schemas.microsoft.com/office/drawing/2014/main" id="{7D9295E9-7D73-1772-C66A-F7887D90FBD5}"/>
              </a:ext>
            </a:extLst>
          </p:cNvPr>
          <p:cNvSpPr/>
          <p:nvPr/>
        </p:nvSpPr>
        <p:spPr>
          <a:xfrm>
            <a:off x="10157579" y="5141595"/>
            <a:ext cx="3679031" cy="1824276"/>
          </a:xfrm>
          <a:prstGeom prst="roundRect">
            <a:avLst>
              <a:gd name="adj" fmla="val 6015"/>
            </a:avLst>
          </a:prstGeom>
          <a:solidFill>
            <a:srgbClr val="FFFFFF"/>
          </a:solidFill>
          <a:ln w="22860">
            <a:solidFill>
              <a:srgbClr val="B2D7E5"/>
            </a:solidFill>
            <a:prstDash val="solid"/>
          </a:ln>
        </p:spPr>
        <p:txBody>
          <a:bodyPr/>
          <a:lstStyle/>
          <a:p>
            <a:endParaRPr lang=""/>
          </a:p>
        </p:txBody>
      </p:sp>
      <p:sp>
        <p:nvSpPr>
          <p:cNvPr id="16" name="Shape 10">
            <a:extLst>
              <a:ext uri="{FF2B5EF4-FFF2-40B4-BE49-F238E27FC236}">
                <a16:creationId xmlns:a16="http://schemas.microsoft.com/office/drawing/2014/main" id="{279D998B-2B26-0F11-40B7-8F9E9B2C4B8E}"/>
              </a:ext>
            </a:extLst>
          </p:cNvPr>
          <p:cNvSpPr/>
          <p:nvPr/>
        </p:nvSpPr>
        <p:spPr>
          <a:xfrm>
            <a:off x="13768030" y="5141595"/>
            <a:ext cx="91440" cy="1824276"/>
          </a:xfrm>
          <a:prstGeom prst="roundRect">
            <a:avLst>
              <a:gd name="adj" fmla="val 91163"/>
            </a:avLst>
          </a:prstGeom>
          <a:solidFill>
            <a:srgbClr val="00AEEF"/>
          </a:solidFill>
          <a:ln/>
        </p:spPr>
        <p:txBody>
          <a:bodyPr/>
          <a:lstStyle/>
          <a:p>
            <a:endParaRPr lang=""/>
          </a:p>
        </p:txBody>
      </p:sp>
      <p:sp>
        <p:nvSpPr>
          <p:cNvPr id="38" name="Text 11">
            <a:extLst>
              <a:ext uri="{FF2B5EF4-FFF2-40B4-BE49-F238E27FC236}">
                <a16:creationId xmlns:a16="http://schemas.microsoft.com/office/drawing/2014/main" id="{E9B87DF0-C6C8-808A-7999-4EF4285D07E0}"/>
              </a:ext>
            </a:extLst>
          </p:cNvPr>
          <p:cNvSpPr/>
          <p:nvPr/>
        </p:nvSpPr>
        <p:spPr>
          <a:xfrm>
            <a:off x="10853618" y="5362813"/>
            <a:ext cx="2693194"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فهم احتياجات الجمهور</a:t>
            </a:r>
            <a:endParaRPr kumimoji="0" lang="en-US" sz="1950" b="0" i="0" u="none" strike="noStrike" kern="0" cap="none" spc="0" normalizeH="0" baseline="0" noProof="0" dirty="0">
              <a:ln>
                <a:noFill/>
              </a:ln>
              <a:solidFill>
                <a:prstClr val="black"/>
              </a:solidFill>
              <a:effectLst/>
              <a:uLnTx/>
              <a:uFillTx/>
            </a:endParaRPr>
          </a:p>
        </p:txBody>
      </p:sp>
      <p:sp>
        <p:nvSpPr>
          <p:cNvPr id="39" name="Text 12">
            <a:extLst>
              <a:ext uri="{FF2B5EF4-FFF2-40B4-BE49-F238E27FC236}">
                <a16:creationId xmlns:a16="http://schemas.microsoft.com/office/drawing/2014/main" id="{8DDDF678-5EC9-AEC7-1ACF-D8708224F1C5}"/>
              </a:ext>
            </a:extLst>
          </p:cNvPr>
          <p:cNvSpPr/>
          <p:nvPr/>
        </p:nvSpPr>
        <p:spPr>
          <a:xfrm>
            <a:off x="10378797" y="5792033"/>
            <a:ext cx="316801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من خلال التفاعل المباشر، تستطيع المؤسسة فهم احتياجات جمهورها وتوقعاته بشكل أفضل.</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966319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A9B33-511C-8CE7-718F-CB4735F417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4A487-20A0-303B-6850-355A425088BB}"/>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CB482913-EEB9-9DBF-BA34-855B88BD8185}"/>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A9BD14B-077E-2358-3FFB-E5FCDCE4476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Text 0">
            <a:extLst>
              <a:ext uri="{FF2B5EF4-FFF2-40B4-BE49-F238E27FC236}">
                <a16:creationId xmlns:a16="http://schemas.microsoft.com/office/drawing/2014/main" id="{DBE2735C-3BC3-FB50-9BF1-7589138A5836}"/>
              </a:ext>
            </a:extLst>
          </p:cNvPr>
          <p:cNvSpPr/>
          <p:nvPr/>
        </p:nvSpPr>
        <p:spPr>
          <a:xfrm>
            <a:off x="3928705" y="384477"/>
            <a:ext cx="9907905"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الهدف الثاني: تحسين السمعة المؤسسية</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8B3AAABB-4AB2-EF18-9011-789C64C32E4C}"/>
              </a:ext>
            </a:extLst>
          </p:cNvPr>
          <p:cNvSpPr/>
          <p:nvPr/>
        </p:nvSpPr>
        <p:spPr>
          <a:xfrm>
            <a:off x="9895284" y="2604968"/>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مراقبة السمعة</a:t>
            </a:r>
            <a:endParaRPr kumimoji="0" lang="en-US" sz="195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F9719265-6582-E101-3E78-CA45DA42ADE2}"/>
              </a:ext>
            </a:extLst>
          </p:cNvPr>
          <p:cNvSpPr/>
          <p:nvPr/>
        </p:nvSpPr>
        <p:spPr>
          <a:xfrm>
            <a:off x="9895284" y="3034189"/>
            <a:ext cx="3941326" cy="317540"/>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رصد ما يقال عن المؤسسة رقميًا</a:t>
            </a:r>
            <a:endParaRPr kumimoji="0" lang="en-US" sz="1550" b="0" i="0" u="none" strike="noStrike" kern="0" cap="none" spc="0" normalizeH="0" baseline="0" noProof="0" dirty="0">
              <a:ln>
                <a:noFill/>
              </a:ln>
              <a:solidFill>
                <a:prstClr val="black"/>
              </a:solidFill>
              <a:effectLst/>
              <a:uLnTx/>
              <a:uFillTx/>
            </a:endParaRPr>
          </a:p>
        </p:txBody>
      </p:sp>
      <p:pic>
        <p:nvPicPr>
          <p:cNvPr id="6" name="Image 0" descr="preencoded.png">
            <a:extLst>
              <a:ext uri="{FF2B5EF4-FFF2-40B4-BE49-F238E27FC236}">
                <a16:creationId xmlns:a16="http://schemas.microsoft.com/office/drawing/2014/main" id="{56E1FA3C-3257-05EA-8633-CC6ADEE69F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2653" y="1911548"/>
            <a:ext cx="4564975" cy="4564975"/>
          </a:xfrm>
          <a:prstGeom prst="rect">
            <a:avLst/>
          </a:prstGeom>
        </p:spPr>
      </p:pic>
      <p:pic>
        <p:nvPicPr>
          <p:cNvPr id="7" name="Image 1" descr="preencoded.png">
            <a:extLst>
              <a:ext uri="{FF2B5EF4-FFF2-40B4-BE49-F238E27FC236}">
                <a16:creationId xmlns:a16="http://schemas.microsoft.com/office/drawing/2014/main" id="{588CFB60-6F12-6ED2-0837-B78E256DDF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85237" y="2738259"/>
            <a:ext cx="296942" cy="296942"/>
          </a:xfrm>
          <a:prstGeom prst="rect">
            <a:avLst/>
          </a:prstGeom>
        </p:spPr>
      </p:pic>
      <p:sp>
        <p:nvSpPr>
          <p:cNvPr id="8" name="Text 3">
            <a:extLst>
              <a:ext uri="{FF2B5EF4-FFF2-40B4-BE49-F238E27FC236}">
                <a16:creationId xmlns:a16="http://schemas.microsoft.com/office/drawing/2014/main" id="{E5C08DE0-B822-953D-6A66-935AC9137CF6}"/>
              </a:ext>
            </a:extLst>
          </p:cNvPr>
          <p:cNvSpPr/>
          <p:nvPr/>
        </p:nvSpPr>
        <p:spPr>
          <a:xfrm>
            <a:off x="2254091" y="260496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تصحيح الانطباعات</a:t>
            </a:r>
            <a:endParaRPr kumimoji="0" lang="en-US" sz="195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259EDC35-DA45-BB9F-50ED-B5FC8DE75C91}"/>
              </a:ext>
            </a:extLst>
          </p:cNvPr>
          <p:cNvSpPr/>
          <p:nvPr/>
        </p:nvSpPr>
        <p:spPr>
          <a:xfrm>
            <a:off x="793790" y="3034189"/>
            <a:ext cx="394120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الرد على الانتقادات بشفافية</a:t>
            </a:r>
            <a:endParaRPr kumimoji="0" lang="en-US" sz="1550" b="0" i="0" u="none" strike="noStrike" kern="0" cap="none" spc="0" normalizeH="0" baseline="0" noProof="0" dirty="0">
              <a:ln>
                <a:noFill/>
              </a:ln>
              <a:solidFill>
                <a:prstClr val="black"/>
              </a:solidFill>
              <a:effectLst/>
              <a:uLnTx/>
              <a:uFillTx/>
            </a:endParaRPr>
          </a:p>
        </p:txBody>
      </p:sp>
      <p:pic>
        <p:nvPicPr>
          <p:cNvPr id="10" name="Image 2" descr="preencoded.png">
            <a:extLst>
              <a:ext uri="{FF2B5EF4-FFF2-40B4-BE49-F238E27FC236}">
                <a16:creationId xmlns:a16="http://schemas.microsoft.com/office/drawing/2014/main" id="{8CD100AD-3115-AE82-1786-98505B59897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32653" y="1911548"/>
            <a:ext cx="4564975" cy="4564975"/>
          </a:xfrm>
          <a:prstGeom prst="rect">
            <a:avLst/>
          </a:prstGeom>
        </p:spPr>
      </p:pic>
      <p:pic>
        <p:nvPicPr>
          <p:cNvPr id="11" name="Image 3" descr="preencoded.png">
            <a:extLst>
              <a:ext uri="{FF2B5EF4-FFF2-40B4-BE49-F238E27FC236}">
                <a16:creationId xmlns:a16="http://schemas.microsoft.com/office/drawing/2014/main" id="{7D68C071-E191-88C2-55C1-B9B3EE2C236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59363" y="3126760"/>
            <a:ext cx="296942" cy="296942"/>
          </a:xfrm>
          <a:prstGeom prst="rect">
            <a:avLst/>
          </a:prstGeom>
        </p:spPr>
      </p:pic>
      <p:sp>
        <p:nvSpPr>
          <p:cNvPr id="12" name="Text 5">
            <a:extLst>
              <a:ext uri="{FF2B5EF4-FFF2-40B4-BE49-F238E27FC236}">
                <a16:creationId xmlns:a16="http://schemas.microsoft.com/office/drawing/2014/main" id="{EFA4B178-BE76-E7BB-E524-E98516FFCD62}"/>
              </a:ext>
            </a:extLst>
          </p:cNvPr>
          <p:cNvSpPr/>
          <p:nvPr/>
        </p:nvSpPr>
        <p:spPr>
          <a:xfrm>
            <a:off x="2254091" y="503622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إبراز القيم</a:t>
            </a:r>
            <a:endParaRPr kumimoji="0" lang="en-US" sz="1950" b="0" i="0" u="none" strike="noStrike" kern="0" cap="none" spc="0" normalizeH="0" baseline="0" noProof="0" dirty="0">
              <a:ln>
                <a:noFill/>
              </a:ln>
              <a:solidFill>
                <a:prstClr val="black"/>
              </a:solidFill>
              <a:effectLst/>
              <a:uLnTx/>
              <a:uFillTx/>
            </a:endParaRPr>
          </a:p>
        </p:txBody>
      </p:sp>
      <p:sp>
        <p:nvSpPr>
          <p:cNvPr id="13" name="Text 6">
            <a:extLst>
              <a:ext uri="{FF2B5EF4-FFF2-40B4-BE49-F238E27FC236}">
                <a16:creationId xmlns:a16="http://schemas.microsoft.com/office/drawing/2014/main" id="{D4366E97-6AB7-3E87-8D39-CDD680D1E053}"/>
              </a:ext>
            </a:extLst>
          </p:cNvPr>
          <p:cNvSpPr/>
          <p:nvPr/>
        </p:nvSpPr>
        <p:spPr>
          <a:xfrm>
            <a:off x="793790" y="5465445"/>
            <a:ext cx="394120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التركيز على المسؤولية الاجتماعية</a:t>
            </a:r>
            <a:endParaRPr kumimoji="0" lang="en-US" sz="1550" b="0" i="0" u="none" strike="noStrike" kern="0" cap="none" spc="0" normalizeH="0" baseline="0" noProof="0" dirty="0">
              <a:ln>
                <a:noFill/>
              </a:ln>
              <a:solidFill>
                <a:prstClr val="black"/>
              </a:solidFill>
              <a:effectLst/>
              <a:uLnTx/>
              <a:uFillTx/>
            </a:endParaRPr>
          </a:p>
        </p:txBody>
      </p:sp>
      <p:pic>
        <p:nvPicPr>
          <p:cNvPr id="16" name="Image 4" descr="preencoded.png">
            <a:extLst>
              <a:ext uri="{FF2B5EF4-FFF2-40B4-BE49-F238E27FC236}">
                <a16:creationId xmlns:a16="http://schemas.microsoft.com/office/drawing/2014/main" id="{0D39C479-4EF3-1DA5-6E29-7D0168A21DD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032653" y="1911548"/>
            <a:ext cx="4564975" cy="4564975"/>
          </a:xfrm>
          <a:prstGeom prst="rect">
            <a:avLst/>
          </a:prstGeom>
        </p:spPr>
      </p:pic>
      <p:pic>
        <p:nvPicPr>
          <p:cNvPr id="29" name="Image 5" descr="preencoded.png">
            <a:extLst>
              <a:ext uri="{FF2B5EF4-FFF2-40B4-BE49-F238E27FC236}">
                <a16:creationId xmlns:a16="http://schemas.microsoft.com/office/drawing/2014/main" id="{90C51611-B9D0-C609-8640-14DB5881223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247864" y="5352633"/>
            <a:ext cx="296942" cy="296942"/>
          </a:xfrm>
          <a:prstGeom prst="rect">
            <a:avLst/>
          </a:prstGeom>
        </p:spPr>
      </p:pic>
      <p:sp>
        <p:nvSpPr>
          <p:cNvPr id="30" name="Text 7">
            <a:extLst>
              <a:ext uri="{FF2B5EF4-FFF2-40B4-BE49-F238E27FC236}">
                <a16:creationId xmlns:a16="http://schemas.microsoft.com/office/drawing/2014/main" id="{E8814D89-DBA2-DD5E-7F1A-1A494F45246E}"/>
              </a:ext>
            </a:extLst>
          </p:cNvPr>
          <p:cNvSpPr/>
          <p:nvPr/>
        </p:nvSpPr>
        <p:spPr>
          <a:xfrm>
            <a:off x="9895284" y="5036225"/>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بناء الثقة</a:t>
            </a:r>
            <a:endParaRPr kumimoji="0" lang="en-US" sz="1950" b="0" i="0" u="none" strike="noStrike" kern="0" cap="none" spc="0" normalizeH="0" baseline="0" noProof="0" dirty="0">
              <a:ln>
                <a:noFill/>
              </a:ln>
              <a:solidFill>
                <a:prstClr val="black"/>
              </a:solidFill>
              <a:effectLst/>
              <a:uLnTx/>
              <a:uFillTx/>
            </a:endParaRPr>
          </a:p>
        </p:txBody>
      </p:sp>
      <p:sp>
        <p:nvSpPr>
          <p:cNvPr id="31" name="Text 8">
            <a:extLst>
              <a:ext uri="{FF2B5EF4-FFF2-40B4-BE49-F238E27FC236}">
                <a16:creationId xmlns:a16="http://schemas.microsoft.com/office/drawing/2014/main" id="{027526B4-7CD9-1976-9D40-47FD0213AA35}"/>
              </a:ext>
            </a:extLst>
          </p:cNvPr>
          <p:cNvSpPr/>
          <p:nvPr/>
        </p:nvSpPr>
        <p:spPr>
          <a:xfrm>
            <a:off x="9895284" y="5465445"/>
            <a:ext cx="3941326" cy="317540"/>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تعزيز الصورة الإيجابية</a:t>
            </a:r>
            <a:endParaRPr kumimoji="0" lang="en-US" sz="1550" b="0" i="0" u="none" strike="noStrike" kern="0" cap="none" spc="0" normalizeH="0" baseline="0" noProof="0" dirty="0">
              <a:ln>
                <a:noFill/>
              </a:ln>
              <a:solidFill>
                <a:prstClr val="black"/>
              </a:solidFill>
              <a:effectLst/>
              <a:uLnTx/>
              <a:uFillTx/>
            </a:endParaRPr>
          </a:p>
        </p:txBody>
      </p:sp>
      <p:pic>
        <p:nvPicPr>
          <p:cNvPr id="32" name="Image 6" descr="preencoded.png">
            <a:extLst>
              <a:ext uri="{FF2B5EF4-FFF2-40B4-BE49-F238E27FC236}">
                <a16:creationId xmlns:a16="http://schemas.microsoft.com/office/drawing/2014/main" id="{66E4833F-A510-CABA-4057-74F7D9C220DA}"/>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032653" y="1911548"/>
            <a:ext cx="4564975" cy="4564975"/>
          </a:xfrm>
          <a:prstGeom prst="rect">
            <a:avLst/>
          </a:prstGeom>
        </p:spPr>
      </p:pic>
      <p:pic>
        <p:nvPicPr>
          <p:cNvPr id="33" name="Image 7" descr="preencoded.png">
            <a:extLst>
              <a:ext uri="{FF2B5EF4-FFF2-40B4-BE49-F238E27FC236}">
                <a16:creationId xmlns:a16="http://schemas.microsoft.com/office/drawing/2014/main" id="{738505FD-31B7-C1FF-28A5-4CD9989AFBE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473738" y="4964132"/>
            <a:ext cx="296942" cy="296942"/>
          </a:xfrm>
          <a:prstGeom prst="rect">
            <a:avLst/>
          </a:prstGeom>
        </p:spPr>
      </p:pic>
      <p:sp>
        <p:nvSpPr>
          <p:cNvPr id="34" name="Text 9">
            <a:extLst>
              <a:ext uri="{FF2B5EF4-FFF2-40B4-BE49-F238E27FC236}">
                <a16:creationId xmlns:a16="http://schemas.microsoft.com/office/drawing/2014/main" id="{A37238B9-A57B-A0E6-6B67-521F44E687DE}"/>
              </a:ext>
            </a:extLst>
          </p:cNvPr>
          <p:cNvSpPr/>
          <p:nvPr/>
        </p:nvSpPr>
        <p:spPr>
          <a:xfrm>
            <a:off x="793790" y="6699766"/>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تستخدم المؤسسات الإعلام الرقمي لتصحيح الانطباعات السلبية، وإبراز قيمها المؤسسية مثل الشفافية والمسؤولية الاجتماعية، وبناء سمعة قوية ومستدامة في البيئة الرقمية.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582562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D6558-2FA4-A51C-1B07-24F61FFA61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B19605-F73E-D935-CEC8-F613FCD971A5}"/>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0639E3B8-C631-937E-805C-9CB1BC8ADA34}"/>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4661091-7CB8-7FE6-2628-863DCD3598A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14" name="Image 0" descr="preencoded.png">
            <a:extLst>
              <a:ext uri="{FF2B5EF4-FFF2-40B4-BE49-F238E27FC236}">
                <a16:creationId xmlns:a16="http://schemas.microsoft.com/office/drawing/2014/main" id="{DC75F347-BB17-EE50-3A6C-151D2BB1733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6061" y="1364385"/>
            <a:ext cx="4347449" cy="6523815"/>
          </a:xfrm>
          <a:prstGeom prst="rect">
            <a:avLst/>
          </a:prstGeom>
        </p:spPr>
      </p:pic>
      <p:sp>
        <p:nvSpPr>
          <p:cNvPr id="15" name="Text 0">
            <a:extLst>
              <a:ext uri="{FF2B5EF4-FFF2-40B4-BE49-F238E27FC236}">
                <a16:creationId xmlns:a16="http://schemas.microsoft.com/office/drawing/2014/main" id="{2DB31712-5CBC-5922-F0C4-8FD9405419F2}"/>
              </a:ext>
            </a:extLst>
          </p:cNvPr>
          <p:cNvSpPr/>
          <p:nvPr/>
        </p:nvSpPr>
        <p:spPr>
          <a:xfrm>
            <a:off x="8671322" y="407908"/>
            <a:ext cx="5247561" cy="555784"/>
          </a:xfrm>
          <a:prstGeom prst="rect">
            <a:avLst/>
          </a:prstGeom>
          <a:noFill/>
          <a:ln/>
        </p:spPr>
        <p:txBody>
          <a:bodyPr wrap="none" lIns="0" tIns="0" rIns="0" bIns="0" rtlCol="0" anchor="t"/>
          <a:lstStyle/>
          <a:p>
            <a:pPr marL="0" marR="0" lvl="0" indent="0" algn="r" defTabSz="914400" rtl="1" eaLnBrk="1" fontAlgn="auto" latinLnBrk="0" hangingPunct="1">
              <a:lnSpc>
                <a:spcPts val="43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Dove Real Beauty</a:t>
            </a:r>
            <a:endParaRPr kumimoji="0" lang="en-US" sz="2000" b="0" i="0" u="none" strike="noStrike" kern="0" cap="none" spc="0" normalizeH="0" baseline="0" noProof="0" dirty="0">
              <a:ln>
                <a:noFill/>
              </a:ln>
              <a:solidFill>
                <a:srgbClr val="00B0F0"/>
              </a:solidFill>
              <a:effectLst/>
              <a:uLnTx/>
              <a:uFillTx/>
            </a:endParaRPr>
          </a:p>
        </p:txBody>
      </p:sp>
      <p:sp>
        <p:nvSpPr>
          <p:cNvPr id="17" name="Text 1">
            <a:extLst>
              <a:ext uri="{FF2B5EF4-FFF2-40B4-BE49-F238E27FC236}">
                <a16:creationId xmlns:a16="http://schemas.microsoft.com/office/drawing/2014/main" id="{75B66B5D-889E-14B5-EC1D-3120BBED1321}"/>
              </a:ext>
            </a:extLst>
          </p:cNvPr>
          <p:cNvSpPr/>
          <p:nvPr/>
        </p:nvSpPr>
        <p:spPr>
          <a:xfrm>
            <a:off x="9236204" y="1148239"/>
            <a:ext cx="2842022" cy="333494"/>
          </a:xfrm>
          <a:prstGeom prst="rect">
            <a:avLst/>
          </a:prstGeom>
          <a:noFill/>
          <a:ln/>
        </p:spPr>
        <p:txBody>
          <a:bodyPr wrap="none" lIns="0" tIns="0" rIns="0" bIns="0" rtlCol="0" anchor="t"/>
          <a:lstStyle/>
          <a:p>
            <a:pPr marL="0" marR="0" lvl="0" indent="0" algn="r" defTabSz="914400" rtl="1" eaLnBrk="1" fontAlgn="auto" latinLnBrk="0" hangingPunct="1">
              <a:lnSpc>
                <a:spcPts val="26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حملة الجمال الحقيقي</a:t>
            </a:r>
            <a:endParaRPr kumimoji="0" lang="en-US" sz="2000" b="0" i="0" u="none" strike="noStrike" kern="0" cap="none" spc="0" normalizeH="0" baseline="0" noProof="0" dirty="0">
              <a:ln>
                <a:noFill/>
              </a:ln>
              <a:solidFill>
                <a:srgbClr val="00B0F0"/>
              </a:solidFill>
              <a:effectLst/>
              <a:uLnTx/>
              <a:uFillTx/>
            </a:endParaRPr>
          </a:p>
        </p:txBody>
      </p:sp>
      <p:sp>
        <p:nvSpPr>
          <p:cNvPr id="19" name="Text 2">
            <a:extLst>
              <a:ext uri="{FF2B5EF4-FFF2-40B4-BE49-F238E27FC236}">
                <a16:creationId xmlns:a16="http://schemas.microsoft.com/office/drawing/2014/main" id="{5A07B87D-273E-5872-73DD-08C549586DC8}"/>
              </a:ext>
            </a:extLst>
          </p:cNvPr>
          <p:cNvSpPr/>
          <p:nvPr/>
        </p:nvSpPr>
        <p:spPr>
          <a:xfrm>
            <a:off x="6197918" y="1876306"/>
            <a:ext cx="3643551" cy="1422797"/>
          </a:xfrm>
          <a:prstGeom prst="rect">
            <a:avLst/>
          </a:prstGeom>
          <a:noFill/>
          <a:ln/>
        </p:spPr>
        <p:txBody>
          <a:bodyPr wrap="squar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ركزت حملة Dove Real Beauty على القيم الإنسانية والصدق في تمثيل الجمال، بعيدًا عن الصور النمطية، مما ساهم في تحسين سمعة العلامة وبناء علاقة عاطفية عميقة مع الجمهور.</a:t>
            </a:r>
            <a:endParaRPr kumimoji="0" lang="en-US" sz="1400" b="0" i="0" u="none" strike="noStrike" kern="0" cap="none" spc="0" normalizeH="0" baseline="0" noProof="0" dirty="0">
              <a:ln>
                <a:noFill/>
              </a:ln>
              <a:solidFill>
                <a:prstClr val="black"/>
              </a:solidFill>
              <a:effectLst/>
              <a:uLnTx/>
              <a:uFillTx/>
            </a:endParaRPr>
          </a:p>
        </p:txBody>
      </p:sp>
      <p:sp>
        <p:nvSpPr>
          <p:cNvPr id="20" name="Text 3">
            <a:extLst>
              <a:ext uri="{FF2B5EF4-FFF2-40B4-BE49-F238E27FC236}">
                <a16:creationId xmlns:a16="http://schemas.microsoft.com/office/drawing/2014/main" id="{85161402-9A46-1C51-82A3-8B9DC3A39ADA}"/>
              </a:ext>
            </a:extLst>
          </p:cNvPr>
          <p:cNvSpPr/>
          <p:nvPr/>
        </p:nvSpPr>
        <p:spPr>
          <a:xfrm>
            <a:off x="7617976" y="3476982"/>
            <a:ext cx="2223492" cy="278011"/>
          </a:xfrm>
          <a:prstGeom prst="rect">
            <a:avLst/>
          </a:prstGeom>
          <a:noFill/>
          <a:ln/>
        </p:spPr>
        <p:txBody>
          <a:bodyPr wrap="non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عناصر النجاح:</a:t>
            </a:r>
            <a:endParaRPr kumimoji="0" lang="en-US" sz="1750" b="0" i="0" u="none" strike="noStrike" kern="0" cap="none" spc="0" normalizeH="0" baseline="0" noProof="0" dirty="0">
              <a:ln>
                <a:noFill/>
              </a:ln>
              <a:solidFill>
                <a:prstClr val="black"/>
              </a:solidFill>
              <a:effectLst/>
              <a:uLnTx/>
              <a:uFillTx/>
            </a:endParaRPr>
          </a:p>
        </p:txBody>
      </p:sp>
      <p:sp>
        <p:nvSpPr>
          <p:cNvPr id="21" name="Text 4">
            <a:extLst>
              <a:ext uri="{FF2B5EF4-FFF2-40B4-BE49-F238E27FC236}">
                <a16:creationId xmlns:a16="http://schemas.microsoft.com/office/drawing/2014/main" id="{15EF4005-1719-8214-4834-5D338DF1D757}"/>
              </a:ext>
            </a:extLst>
          </p:cNvPr>
          <p:cNvSpPr/>
          <p:nvPr/>
        </p:nvSpPr>
        <p:spPr>
          <a:xfrm>
            <a:off x="6197918" y="3932873"/>
            <a:ext cx="3643551" cy="2845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رسالة إنسانية صادقة</a:t>
            </a:r>
            <a:endParaRPr kumimoji="0" lang="en-US" sz="1400" b="0" i="0" u="none" strike="noStrike" kern="0" cap="none" spc="0" normalizeH="0" baseline="0" noProof="0" dirty="0">
              <a:ln>
                <a:noFill/>
              </a:ln>
              <a:solidFill>
                <a:prstClr val="black"/>
              </a:solidFill>
              <a:effectLst/>
              <a:uLnTx/>
              <a:uFillTx/>
            </a:endParaRPr>
          </a:p>
        </p:txBody>
      </p:sp>
      <p:sp>
        <p:nvSpPr>
          <p:cNvPr id="22" name="Text 5">
            <a:extLst>
              <a:ext uri="{FF2B5EF4-FFF2-40B4-BE49-F238E27FC236}">
                <a16:creationId xmlns:a16="http://schemas.microsoft.com/office/drawing/2014/main" id="{F1F305B6-7BF8-3321-24CB-529531CA4C67}"/>
              </a:ext>
            </a:extLst>
          </p:cNvPr>
          <p:cNvSpPr/>
          <p:nvPr/>
        </p:nvSpPr>
        <p:spPr>
          <a:xfrm>
            <a:off x="6197918" y="4279583"/>
            <a:ext cx="3643551" cy="2845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تمثيل متنوع للجمال</a:t>
            </a:r>
            <a:endParaRPr kumimoji="0" lang="en-US" sz="1400" b="0" i="0" u="none" strike="noStrike" kern="0" cap="none" spc="0" normalizeH="0" baseline="0" noProof="0" dirty="0">
              <a:ln>
                <a:noFill/>
              </a:ln>
              <a:solidFill>
                <a:prstClr val="black"/>
              </a:solidFill>
              <a:effectLst/>
              <a:uLnTx/>
              <a:uFillTx/>
            </a:endParaRPr>
          </a:p>
        </p:txBody>
      </p:sp>
      <p:sp>
        <p:nvSpPr>
          <p:cNvPr id="23" name="Text 6">
            <a:extLst>
              <a:ext uri="{FF2B5EF4-FFF2-40B4-BE49-F238E27FC236}">
                <a16:creationId xmlns:a16="http://schemas.microsoft.com/office/drawing/2014/main" id="{987F3458-034C-DE29-8C91-C45F4A4E3F00}"/>
              </a:ext>
            </a:extLst>
          </p:cNvPr>
          <p:cNvSpPr/>
          <p:nvPr/>
        </p:nvSpPr>
        <p:spPr>
          <a:xfrm>
            <a:off x="6197918" y="4626293"/>
            <a:ext cx="3643551" cy="2845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محتوى فيديو مؤثر عاطفيًا</a:t>
            </a:r>
            <a:endParaRPr kumimoji="0" lang="en-US" sz="1400" b="0" i="0" u="none" strike="noStrike" kern="0" cap="none" spc="0" normalizeH="0" baseline="0" noProof="0" dirty="0">
              <a:ln>
                <a:noFill/>
              </a:ln>
              <a:solidFill>
                <a:prstClr val="black"/>
              </a:solidFill>
              <a:effectLst/>
              <a:uLnTx/>
              <a:uFillTx/>
            </a:endParaRPr>
          </a:p>
        </p:txBody>
      </p:sp>
      <p:sp>
        <p:nvSpPr>
          <p:cNvPr id="24" name="Text 7">
            <a:extLst>
              <a:ext uri="{FF2B5EF4-FFF2-40B4-BE49-F238E27FC236}">
                <a16:creationId xmlns:a16="http://schemas.microsoft.com/office/drawing/2014/main" id="{B52C609B-E55A-2B7F-D3E5-D0FFAC547BE5}"/>
              </a:ext>
            </a:extLst>
          </p:cNvPr>
          <p:cNvSpPr/>
          <p:nvPr/>
        </p:nvSpPr>
        <p:spPr>
          <a:xfrm>
            <a:off x="6197918" y="4973003"/>
            <a:ext cx="3643551" cy="284559"/>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حوار مجتمعي حول معايير الجمال</a:t>
            </a:r>
            <a:endParaRPr kumimoji="0" lang="en-US" sz="1400" b="0" i="0" u="none" strike="noStrike" kern="0" cap="none" spc="0" normalizeH="0" baseline="0" noProof="0" dirty="0">
              <a:ln>
                <a:noFill/>
              </a:ln>
              <a:solidFill>
                <a:prstClr val="black"/>
              </a:solidFill>
              <a:effectLst/>
              <a:uLnTx/>
              <a:uFillTx/>
            </a:endParaRPr>
          </a:p>
        </p:txBody>
      </p:sp>
      <p:sp>
        <p:nvSpPr>
          <p:cNvPr id="26" name="Text 8">
            <a:extLst>
              <a:ext uri="{FF2B5EF4-FFF2-40B4-BE49-F238E27FC236}">
                <a16:creationId xmlns:a16="http://schemas.microsoft.com/office/drawing/2014/main" id="{BA1B69A6-3D45-4983-B69D-608263CE38FC}"/>
              </a:ext>
            </a:extLst>
          </p:cNvPr>
          <p:cNvSpPr/>
          <p:nvPr/>
        </p:nvSpPr>
        <p:spPr>
          <a:xfrm>
            <a:off x="10282952" y="2005251"/>
            <a:ext cx="3643551" cy="586978"/>
          </a:xfrm>
          <a:prstGeom prst="rect">
            <a:avLst/>
          </a:prstGeom>
          <a:noFill/>
          <a:ln/>
        </p:spPr>
        <p:txBody>
          <a:bodyPr wrap="none" lIns="0" tIns="0" rIns="0" bIns="0" rtlCol="0" anchor="t"/>
          <a:lstStyle/>
          <a:p>
            <a:pPr marL="0" marR="0" lvl="0" indent="0" algn="ctr" defTabSz="914400" rtl="1" eaLnBrk="1" fontAlgn="auto" latinLnBrk="0" hangingPunct="1">
              <a:lnSpc>
                <a:spcPts val="4600"/>
              </a:lnSpc>
              <a:spcBef>
                <a:spcPts val="0"/>
              </a:spcBef>
              <a:spcAft>
                <a:spcPts val="0"/>
              </a:spcAft>
              <a:buClrTx/>
              <a:buSzTx/>
              <a:buFontTx/>
              <a:buNone/>
              <a:tabLst/>
              <a:defRPr/>
            </a:pPr>
            <a:r>
              <a:rPr kumimoji="0" lang="en-US" sz="4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70M+</a:t>
            </a:r>
            <a:endParaRPr kumimoji="0" lang="en-US" sz="4600" b="0" i="0" u="none" strike="noStrike" kern="0" cap="none" spc="0" normalizeH="0" baseline="0" noProof="0" dirty="0">
              <a:ln>
                <a:noFill/>
              </a:ln>
              <a:solidFill>
                <a:prstClr val="black"/>
              </a:solidFill>
              <a:effectLst/>
              <a:uLnTx/>
              <a:uFillTx/>
            </a:endParaRPr>
          </a:p>
        </p:txBody>
      </p:sp>
      <p:sp>
        <p:nvSpPr>
          <p:cNvPr id="27" name="Text 9">
            <a:extLst>
              <a:ext uri="{FF2B5EF4-FFF2-40B4-BE49-F238E27FC236}">
                <a16:creationId xmlns:a16="http://schemas.microsoft.com/office/drawing/2014/main" id="{76A397E2-FAFB-8701-ACF6-CEB3E945A41E}"/>
              </a:ext>
            </a:extLst>
          </p:cNvPr>
          <p:cNvSpPr/>
          <p:nvPr/>
        </p:nvSpPr>
        <p:spPr>
          <a:xfrm>
            <a:off x="10993041" y="2814518"/>
            <a:ext cx="2223492" cy="278011"/>
          </a:xfrm>
          <a:prstGeom prst="rect">
            <a:avLst/>
          </a:prstGeom>
          <a:noFill/>
          <a:ln/>
        </p:spPr>
        <p:txBody>
          <a:bodyPr wrap="none" lIns="0" tIns="0" rIns="0" bIns="0" rtlCol="0" anchor="t"/>
          <a:lstStyle/>
          <a:p>
            <a:pPr marL="0" marR="0" lvl="0" indent="0" algn="ctr" defTabSz="914400" rtl="1" eaLnBrk="1" fontAlgn="auto" latinLnBrk="0" hangingPunct="1">
              <a:lnSpc>
                <a:spcPts val="215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مشاهدات</a:t>
            </a:r>
            <a:endParaRPr kumimoji="0" lang="en-US" sz="1750" b="0" i="0" u="none" strike="noStrike" kern="0" cap="none" spc="0" normalizeH="0" baseline="0" noProof="0" dirty="0">
              <a:ln>
                <a:noFill/>
              </a:ln>
              <a:solidFill>
                <a:prstClr val="black"/>
              </a:solidFill>
              <a:effectLst/>
              <a:uLnTx/>
              <a:uFillTx/>
            </a:endParaRPr>
          </a:p>
        </p:txBody>
      </p:sp>
      <p:sp>
        <p:nvSpPr>
          <p:cNvPr id="28" name="Text 10">
            <a:extLst>
              <a:ext uri="{FF2B5EF4-FFF2-40B4-BE49-F238E27FC236}">
                <a16:creationId xmlns:a16="http://schemas.microsoft.com/office/drawing/2014/main" id="{D0B1872D-F8D9-3565-B4B6-A09DEB3300BD}"/>
              </a:ext>
            </a:extLst>
          </p:cNvPr>
          <p:cNvSpPr/>
          <p:nvPr/>
        </p:nvSpPr>
        <p:spPr>
          <a:xfrm>
            <a:off x="10282952" y="3270409"/>
            <a:ext cx="3643551" cy="284559"/>
          </a:xfrm>
          <a:prstGeom prst="rect">
            <a:avLst/>
          </a:prstGeom>
          <a:noFill/>
          <a:ln/>
        </p:spPr>
        <p:txBody>
          <a:bodyPr wrap="none" lIns="0" tIns="0" rIns="0" bIns="0" rtlCol="0" anchor="t"/>
          <a:lstStyle/>
          <a:p>
            <a:pPr marL="0" marR="0" lvl="0" indent="0" algn="ctr" defTabSz="914400" rtl="1" eaLnBrk="1" fontAlgn="auto" latinLnBrk="0" hangingPunct="1">
              <a:lnSpc>
                <a:spcPts val="22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على YouTube وحده</a:t>
            </a:r>
            <a:endParaRPr kumimoji="0" lang="en-US" sz="1400" b="0" i="0" u="none" strike="noStrike" kern="0" cap="none" spc="0" normalizeH="0" baseline="0" noProof="0" dirty="0">
              <a:ln>
                <a:noFill/>
              </a:ln>
              <a:solidFill>
                <a:prstClr val="black"/>
              </a:solidFill>
              <a:effectLst/>
              <a:uLnTx/>
              <a:uFillTx/>
            </a:endParaRPr>
          </a:p>
        </p:txBody>
      </p:sp>
      <p:sp>
        <p:nvSpPr>
          <p:cNvPr id="35" name="Text 11">
            <a:extLst>
              <a:ext uri="{FF2B5EF4-FFF2-40B4-BE49-F238E27FC236}">
                <a16:creationId xmlns:a16="http://schemas.microsoft.com/office/drawing/2014/main" id="{726DA247-94E0-96A0-172C-2F95B9F95528}"/>
              </a:ext>
            </a:extLst>
          </p:cNvPr>
          <p:cNvSpPr/>
          <p:nvPr/>
        </p:nvSpPr>
        <p:spPr>
          <a:xfrm>
            <a:off x="10282952" y="3999667"/>
            <a:ext cx="3643551" cy="586978"/>
          </a:xfrm>
          <a:prstGeom prst="rect">
            <a:avLst/>
          </a:prstGeom>
          <a:noFill/>
          <a:ln/>
        </p:spPr>
        <p:txBody>
          <a:bodyPr wrap="none" lIns="0" tIns="0" rIns="0" bIns="0" rtlCol="0" anchor="t"/>
          <a:lstStyle/>
          <a:p>
            <a:pPr marL="0" marR="0" lvl="0" indent="0" algn="ctr" defTabSz="914400" rtl="1" eaLnBrk="1" fontAlgn="auto" latinLnBrk="0" hangingPunct="1">
              <a:lnSpc>
                <a:spcPts val="4600"/>
              </a:lnSpc>
              <a:spcBef>
                <a:spcPts val="0"/>
              </a:spcBef>
              <a:spcAft>
                <a:spcPts val="0"/>
              </a:spcAft>
              <a:buClrTx/>
              <a:buSzTx/>
              <a:buFontTx/>
              <a:buNone/>
              <a:tabLst/>
              <a:defRPr/>
            </a:pPr>
            <a:r>
              <a:rPr kumimoji="0" lang="en-US" sz="4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4.5B</a:t>
            </a:r>
            <a:endParaRPr kumimoji="0" lang="en-US" sz="4600" b="0" i="0" u="none" strike="noStrike" kern="0" cap="none" spc="0" normalizeH="0" baseline="0" noProof="0" dirty="0">
              <a:ln>
                <a:noFill/>
              </a:ln>
              <a:solidFill>
                <a:prstClr val="black"/>
              </a:solidFill>
              <a:effectLst/>
              <a:uLnTx/>
              <a:uFillTx/>
            </a:endParaRPr>
          </a:p>
        </p:txBody>
      </p:sp>
      <p:sp>
        <p:nvSpPr>
          <p:cNvPr id="36" name="Text 12">
            <a:extLst>
              <a:ext uri="{FF2B5EF4-FFF2-40B4-BE49-F238E27FC236}">
                <a16:creationId xmlns:a16="http://schemas.microsoft.com/office/drawing/2014/main" id="{EFFE5661-390F-0DC5-A529-950CF78D394E}"/>
              </a:ext>
            </a:extLst>
          </p:cNvPr>
          <p:cNvSpPr/>
          <p:nvPr/>
        </p:nvSpPr>
        <p:spPr>
          <a:xfrm>
            <a:off x="10993041" y="4808934"/>
            <a:ext cx="2223492" cy="278011"/>
          </a:xfrm>
          <a:prstGeom prst="rect">
            <a:avLst/>
          </a:prstGeom>
          <a:noFill/>
          <a:ln/>
        </p:spPr>
        <p:txBody>
          <a:bodyPr wrap="none" lIns="0" tIns="0" rIns="0" bIns="0" rtlCol="0" anchor="t"/>
          <a:lstStyle/>
          <a:p>
            <a:pPr marL="0" marR="0" lvl="0" indent="0" algn="ctr" defTabSz="914400" rtl="1" eaLnBrk="1" fontAlgn="auto" latinLnBrk="0" hangingPunct="1">
              <a:lnSpc>
                <a:spcPts val="215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انطباعات</a:t>
            </a:r>
            <a:endParaRPr kumimoji="0" lang="en-US" sz="1750" b="0" i="0" u="none" strike="noStrike" kern="0" cap="none" spc="0" normalizeH="0" baseline="0" noProof="0" dirty="0">
              <a:ln>
                <a:noFill/>
              </a:ln>
              <a:solidFill>
                <a:prstClr val="black"/>
              </a:solidFill>
              <a:effectLst/>
              <a:uLnTx/>
              <a:uFillTx/>
            </a:endParaRPr>
          </a:p>
        </p:txBody>
      </p:sp>
      <p:sp>
        <p:nvSpPr>
          <p:cNvPr id="37" name="Text 13">
            <a:extLst>
              <a:ext uri="{FF2B5EF4-FFF2-40B4-BE49-F238E27FC236}">
                <a16:creationId xmlns:a16="http://schemas.microsoft.com/office/drawing/2014/main" id="{1A6D5C3F-A5CC-6B33-D2BC-425B30FB529B}"/>
              </a:ext>
            </a:extLst>
          </p:cNvPr>
          <p:cNvSpPr/>
          <p:nvPr/>
        </p:nvSpPr>
        <p:spPr>
          <a:xfrm>
            <a:off x="10282952" y="5264825"/>
            <a:ext cx="3643551" cy="284559"/>
          </a:xfrm>
          <a:prstGeom prst="rect">
            <a:avLst/>
          </a:prstGeom>
          <a:noFill/>
          <a:ln/>
        </p:spPr>
        <p:txBody>
          <a:bodyPr wrap="none" lIns="0" tIns="0" rIns="0" bIns="0" rtlCol="0" anchor="t"/>
          <a:lstStyle/>
          <a:p>
            <a:pPr marL="0" marR="0" lvl="0" indent="0" algn="ctr" defTabSz="914400" rtl="1" eaLnBrk="1" fontAlgn="auto" latinLnBrk="0" hangingPunct="1">
              <a:lnSpc>
                <a:spcPts val="22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عبر جميع المنصات</a:t>
            </a:r>
            <a:endParaRPr kumimoji="0" lang="en-US" sz="1400" b="0" i="0" u="none" strike="noStrike" kern="0" cap="none" spc="0" normalizeH="0" baseline="0" noProof="0" dirty="0">
              <a:ln>
                <a:noFill/>
              </a:ln>
              <a:solidFill>
                <a:prstClr val="black"/>
              </a:solidFill>
              <a:effectLst/>
              <a:uLnTx/>
              <a:uFillTx/>
            </a:endParaRPr>
          </a:p>
        </p:txBody>
      </p:sp>
      <p:sp>
        <p:nvSpPr>
          <p:cNvPr id="38" name="Text 14">
            <a:extLst>
              <a:ext uri="{FF2B5EF4-FFF2-40B4-BE49-F238E27FC236}">
                <a16:creationId xmlns:a16="http://schemas.microsoft.com/office/drawing/2014/main" id="{CB949350-941A-BEC6-BC0C-61F4B4AF9D51}"/>
              </a:ext>
            </a:extLst>
          </p:cNvPr>
          <p:cNvSpPr/>
          <p:nvPr/>
        </p:nvSpPr>
        <p:spPr>
          <a:xfrm>
            <a:off x="10282952" y="5994083"/>
            <a:ext cx="3643551" cy="586978"/>
          </a:xfrm>
          <a:prstGeom prst="rect">
            <a:avLst/>
          </a:prstGeom>
          <a:noFill/>
          <a:ln/>
        </p:spPr>
        <p:txBody>
          <a:bodyPr wrap="none" lIns="0" tIns="0" rIns="0" bIns="0" rtlCol="0" anchor="t"/>
          <a:lstStyle/>
          <a:p>
            <a:pPr marL="0" marR="0" lvl="0" indent="0" algn="ctr" defTabSz="914400" rtl="1" eaLnBrk="1" fontAlgn="auto" latinLnBrk="0" hangingPunct="1">
              <a:lnSpc>
                <a:spcPts val="4600"/>
              </a:lnSpc>
              <a:spcBef>
                <a:spcPts val="0"/>
              </a:spcBef>
              <a:spcAft>
                <a:spcPts val="0"/>
              </a:spcAft>
              <a:buClrTx/>
              <a:buSzTx/>
              <a:buFontTx/>
              <a:buNone/>
              <a:tabLst/>
              <a:defRPr/>
            </a:pPr>
            <a:r>
              <a:rPr kumimoji="0" lang="en-US" sz="4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650%</a:t>
            </a:r>
            <a:endParaRPr kumimoji="0" lang="en-US" sz="4600" b="0" i="0" u="none" strike="noStrike" kern="0" cap="none" spc="0" normalizeH="0" baseline="0" noProof="0" dirty="0">
              <a:ln>
                <a:noFill/>
              </a:ln>
              <a:solidFill>
                <a:prstClr val="black"/>
              </a:solidFill>
              <a:effectLst/>
              <a:uLnTx/>
              <a:uFillTx/>
            </a:endParaRPr>
          </a:p>
        </p:txBody>
      </p:sp>
      <p:sp>
        <p:nvSpPr>
          <p:cNvPr id="39" name="Text 15">
            <a:extLst>
              <a:ext uri="{FF2B5EF4-FFF2-40B4-BE49-F238E27FC236}">
                <a16:creationId xmlns:a16="http://schemas.microsoft.com/office/drawing/2014/main" id="{24E6860D-1C4C-FC80-A102-D37658039479}"/>
              </a:ext>
            </a:extLst>
          </p:cNvPr>
          <p:cNvSpPr/>
          <p:nvPr/>
        </p:nvSpPr>
        <p:spPr>
          <a:xfrm>
            <a:off x="10993041" y="6803350"/>
            <a:ext cx="2223492" cy="278011"/>
          </a:xfrm>
          <a:prstGeom prst="rect">
            <a:avLst/>
          </a:prstGeom>
          <a:noFill/>
          <a:ln/>
        </p:spPr>
        <p:txBody>
          <a:bodyPr wrap="none" lIns="0" tIns="0" rIns="0" bIns="0" rtlCol="0" anchor="t"/>
          <a:lstStyle/>
          <a:p>
            <a:pPr marL="0" marR="0" lvl="0" indent="0" algn="ctr" defTabSz="914400" rtl="1" eaLnBrk="1" fontAlgn="auto" latinLnBrk="0" hangingPunct="1">
              <a:lnSpc>
                <a:spcPts val="215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زيادة المبيعات</a:t>
            </a:r>
            <a:endParaRPr kumimoji="0" lang="en-US" sz="1750" b="0" i="0" u="none" strike="noStrike" kern="0" cap="none" spc="0" normalizeH="0" baseline="0" noProof="0" dirty="0">
              <a:ln>
                <a:noFill/>
              </a:ln>
              <a:solidFill>
                <a:prstClr val="black"/>
              </a:solidFill>
              <a:effectLst/>
              <a:uLnTx/>
              <a:uFillTx/>
            </a:endParaRPr>
          </a:p>
        </p:txBody>
      </p:sp>
      <p:sp>
        <p:nvSpPr>
          <p:cNvPr id="40" name="Text 16">
            <a:extLst>
              <a:ext uri="{FF2B5EF4-FFF2-40B4-BE49-F238E27FC236}">
                <a16:creationId xmlns:a16="http://schemas.microsoft.com/office/drawing/2014/main" id="{68759A65-8543-44FB-E5E4-881FD56EB429}"/>
              </a:ext>
            </a:extLst>
          </p:cNvPr>
          <p:cNvSpPr/>
          <p:nvPr/>
        </p:nvSpPr>
        <p:spPr>
          <a:xfrm>
            <a:off x="10282952" y="7259241"/>
            <a:ext cx="3643551" cy="284559"/>
          </a:xfrm>
          <a:prstGeom prst="rect">
            <a:avLst/>
          </a:prstGeom>
          <a:noFill/>
          <a:ln/>
        </p:spPr>
        <p:txBody>
          <a:bodyPr wrap="none" lIns="0" tIns="0" rIns="0" bIns="0" rtlCol="0" anchor="t"/>
          <a:lstStyle/>
          <a:p>
            <a:pPr marL="0" marR="0" lvl="0" indent="0" algn="ctr" defTabSz="914400" rtl="1" eaLnBrk="1" fontAlgn="auto" latinLnBrk="0" hangingPunct="1">
              <a:lnSpc>
                <a:spcPts val="22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السنوات التالية</a:t>
            </a:r>
            <a:endParaRPr kumimoji="0" lang="en-US" sz="1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8944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6DB07-6499-9FC7-625E-154922BFD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189F15-8C31-A998-BBB0-E35FCC8D09B3}"/>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D3C7BA3-2E3C-1E53-1A98-A9D2B4B13CED}"/>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CEC30A4-65C0-EF45-5D2C-2C0B79B9CB9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08185247-DF0F-581D-122E-701E6783885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12736" y="1265725"/>
            <a:ext cx="4218791" cy="6328186"/>
          </a:xfrm>
          <a:prstGeom prst="rect">
            <a:avLst/>
          </a:prstGeom>
        </p:spPr>
      </p:pic>
      <p:sp>
        <p:nvSpPr>
          <p:cNvPr id="3" name="Text 0">
            <a:extLst>
              <a:ext uri="{FF2B5EF4-FFF2-40B4-BE49-F238E27FC236}">
                <a16:creationId xmlns:a16="http://schemas.microsoft.com/office/drawing/2014/main" id="{1443B989-D099-59FF-A801-4D51960AFD6B}"/>
              </a:ext>
            </a:extLst>
          </p:cNvPr>
          <p:cNvSpPr/>
          <p:nvPr/>
        </p:nvSpPr>
        <p:spPr>
          <a:xfrm>
            <a:off x="2599141" y="395383"/>
            <a:ext cx="7582376" cy="1219914"/>
          </a:xfrm>
          <a:prstGeom prst="rect">
            <a:avLst/>
          </a:prstGeom>
          <a:noFill/>
          <a:ln/>
        </p:spPr>
        <p:txBody>
          <a:bodyPr wrap="square" lIns="0" tIns="0" rIns="0" bIns="0" rtlCol="0" anchor="t"/>
          <a:lstStyle/>
          <a:p>
            <a:pPr marL="0" marR="0" lvl="0" indent="0" algn="r" defTabSz="914400" rtl="1" eaLnBrk="1" fontAlgn="auto" latinLnBrk="0" hangingPunct="1">
              <a:lnSpc>
                <a:spcPts val="48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الهدف الثالث: زيادة الوعي بالعلامة التجارية</a:t>
            </a:r>
            <a:endParaRPr kumimoji="0" lang="en-US" sz="2000" b="0" i="0" u="none" strike="noStrike" kern="0" cap="none" spc="0" normalizeH="0" baseline="0" noProof="0" dirty="0">
              <a:ln>
                <a:noFill/>
              </a:ln>
              <a:solidFill>
                <a:srgbClr val="00B0F0"/>
              </a:solidFill>
              <a:effectLst/>
              <a:uLnTx/>
              <a:uFillTx/>
            </a:endParaRPr>
          </a:p>
        </p:txBody>
      </p:sp>
      <p:pic>
        <p:nvPicPr>
          <p:cNvPr id="4" name="Image 1" descr="preencoded.png">
            <a:extLst>
              <a:ext uri="{FF2B5EF4-FFF2-40B4-BE49-F238E27FC236}">
                <a16:creationId xmlns:a16="http://schemas.microsoft.com/office/drawing/2014/main" id="{AF0DEE46-5D69-A6A4-5C9B-4956F1E6689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87114" y="2050375"/>
            <a:ext cx="976074" cy="1171218"/>
          </a:xfrm>
          <a:prstGeom prst="rect">
            <a:avLst/>
          </a:prstGeom>
        </p:spPr>
      </p:pic>
      <p:sp>
        <p:nvSpPr>
          <p:cNvPr id="6" name="Text 1">
            <a:extLst>
              <a:ext uri="{FF2B5EF4-FFF2-40B4-BE49-F238E27FC236}">
                <a16:creationId xmlns:a16="http://schemas.microsoft.com/office/drawing/2014/main" id="{88939806-1FF6-3FBD-089C-39A2F6A0A79A}"/>
              </a:ext>
            </a:extLst>
          </p:cNvPr>
          <p:cNvSpPr/>
          <p:nvPr/>
        </p:nvSpPr>
        <p:spPr>
          <a:xfrm>
            <a:off x="4526161" y="2245519"/>
            <a:ext cx="2665809" cy="30503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محتوى قابل للمشاركة</a:t>
            </a:r>
            <a:endParaRPr kumimoji="0" lang="en-US" sz="190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2433B5D6-7F47-4503-8407-5BAA1A71840C}"/>
              </a:ext>
            </a:extLst>
          </p:cNvPr>
          <p:cNvSpPr/>
          <p:nvPr/>
        </p:nvSpPr>
        <p:spPr>
          <a:xfrm>
            <a:off x="780812" y="2667595"/>
            <a:ext cx="6411158" cy="312420"/>
          </a:xfrm>
          <a:prstGeom prst="rect">
            <a:avLst/>
          </a:prstGeom>
          <a:noFill/>
          <a:ln/>
        </p:spPr>
        <p:txBody>
          <a:bodyPr wrap="non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إنشاء محتوى يحفز الجمهور على المشاركة التلقائية</a:t>
            </a:r>
            <a:endParaRPr kumimoji="0" lang="en-US" sz="1500" b="0" i="0" u="none" strike="noStrike" kern="0" cap="none" spc="0" normalizeH="0" baseline="0" noProof="0" dirty="0">
              <a:ln>
                <a:noFill/>
              </a:ln>
              <a:solidFill>
                <a:prstClr val="black"/>
              </a:solidFill>
              <a:effectLst/>
              <a:uLnTx/>
              <a:uFillTx/>
            </a:endParaRPr>
          </a:p>
        </p:txBody>
      </p:sp>
      <p:pic>
        <p:nvPicPr>
          <p:cNvPr id="8" name="Image 2" descr="preencoded.png">
            <a:extLst>
              <a:ext uri="{FF2B5EF4-FFF2-40B4-BE49-F238E27FC236}">
                <a16:creationId xmlns:a16="http://schemas.microsoft.com/office/drawing/2014/main" id="{87DEFDA2-B769-2456-FC83-76D9DA195D9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87114" y="3221593"/>
            <a:ext cx="976074" cy="1171218"/>
          </a:xfrm>
          <a:prstGeom prst="rect">
            <a:avLst/>
          </a:prstGeom>
        </p:spPr>
      </p:pic>
      <p:sp>
        <p:nvSpPr>
          <p:cNvPr id="9" name="Text 3">
            <a:extLst>
              <a:ext uri="{FF2B5EF4-FFF2-40B4-BE49-F238E27FC236}">
                <a16:creationId xmlns:a16="http://schemas.microsoft.com/office/drawing/2014/main" id="{E4E2559B-B41A-3AC4-C253-0C3F43EDBEC0}"/>
              </a:ext>
            </a:extLst>
          </p:cNvPr>
          <p:cNvSpPr/>
          <p:nvPr/>
        </p:nvSpPr>
        <p:spPr>
          <a:xfrm>
            <a:off x="4751784" y="3416737"/>
            <a:ext cx="2440186" cy="30503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الوسوم الفعالة</a:t>
            </a:r>
            <a:endParaRPr kumimoji="0" lang="en-US" sz="1900"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77F01B97-3571-D0A9-D12B-5CB93B3BE43D}"/>
              </a:ext>
            </a:extLst>
          </p:cNvPr>
          <p:cNvSpPr/>
          <p:nvPr/>
        </p:nvSpPr>
        <p:spPr>
          <a:xfrm>
            <a:off x="780812" y="3838813"/>
            <a:ext cx="6411158" cy="312420"/>
          </a:xfrm>
          <a:prstGeom prst="rect">
            <a:avLst/>
          </a:prstGeom>
          <a:noFill/>
          <a:ln/>
        </p:spPr>
        <p:txBody>
          <a:bodyPr wrap="non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استخدام هاشتاقات تزيد من الوصول والاكتشاف</a:t>
            </a:r>
            <a:endParaRPr kumimoji="0" lang="en-US" sz="1500" b="0" i="0" u="none" strike="noStrike" kern="0" cap="none" spc="0" normalizeH="0" baseline="0" noProof="0" dirty="0">
              <a:ln>
                <a:noFill/>
              </a:ln>
              <a:solidFill>
                <a:prstClr val="black"/>
              </a:solidFill>
              <a:effectLst/>
              <a:uLnTx/>
              <a:uFillTx/>
            </a:endParaRPr>
          </a:p>
        </p:txBody>
      </p:sp>
      <p:pic>
        <p:nvPicPr>
          <p:cNvPr id="11" name="Image 3" descr="preencoded.png">
            <a:extLst>
              <a:ext uri="{FF2B5EF4-FFF2-40B4-BE49-F238E27FC236}">
                <a16:creationId xmlns:a16="http://schemas.microsoft.com/office/drawing/2014/main" id="{33B60D2E-3E87-0B92-11AC-BFBDF425BE8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87114" y="4392811"/>
            <a:ext cx="976074" cy="1171218"/>
          </a:xfrm>
          <a:prstGeom prst="rect">
            <a:avLst/>
          </a:prstGeom>
        </p:spPr>
      </p:pic>
      <p:sp>
        <p:nvSpPr>
          <p:cNvPr id="12" name="Text 5">
            <a:extLst>
              <a:ext uri="{FF2B5EF4-FFF2-40B4-BE49-F238E27FC236}">
                <a16:creationId xmlns:a16="http://schemas.microsoft.com/office/drawing/2014/main" id="{C88B76BA-5CB2-00E4-2AEA-FE9945FB7A68}"/>
              </a:ext>
            </a:extLst>
          </p:cNvPr>
          <p:cNvSpPr/>
          <p:nvPr/>
        </p:nvSpPr>
        <p:spPr>
          <a:xfrm>
            <a:off x="4751784" y="4587954"/>
            <a:ext cx="2440186" cy="30503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الانتشار الفيروسي</a:t>
            </a:r>
            <a:endParaRPr kumimoji="0" lang="en-US" sz="1900" b="0" i="0" u="none" strike="noStrike" kern="0" cap="none" spc="0" normalizeH="0" baseline="0" noProof="0" dirty="0">
              <a:ln>
                <a:noFill/>
              </a:ln>
              <a:solidFill>
                <a:prstClr val="black"/>
              </a:solidFill>
              <a:effectLst/>
              <a:uLnTx/>
              <a:uFillTx/>
            </a:endParaRPr>
          </a:p>
        </p:txBody>
      </p:sp>
      <p:sp>
        <p:nvSpPr>
          <p:cNvPr id="13" name="Text 6">
            <a:extLst>
              <a:ext uri="{FF2B5EF4-FFF2-40B4-BE49-F238E27FC236}">
                <a16:creationId xmlns:a16="http://schemas.microsoft.com/office/drawing/2014/main" id="{F13E908E-A620-1C04-AD80-091643ACD33D}"/>
              </a:ext>
            </a:extLst>
          </p:cNvPr>
          <p:cNvSpPr/>
          <p:nvPr/>
        </p:nvSpPr>
        <p:spPr>
          <a:xfrm>
            <a:off x="780812" y="5010031"/>
            <a:ext cx="6411158" cy="312420"/>
          </a:xfrm>
          <a:prstGeom prst="rect">
            <a:avLst/>
          </a:prstGeom>
          <a:noFill/>
          <a:ln/>
        </p:spPr>
        <p:txBody>
          <a:bodyPr wrap="non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تحقيق انتشار واسع بتكلفة منخفضة</a:t>
            </a:r>
            <a:endParaRPr kumimoji="0" lang="en-US" sz="1500" b="0" i="0" u="none" strike="noStrike" kern="0" cap="none" spc="0" normalizeH="0" baseline="0" noProof="0" dirty="0">
              <a:ln>
                <a:noFill/>
              </a:ln>
              <a:solidFill>
                <a:prstClr val="black"/>
              </a:solidFill>
              <a:effectLst/>
              <a:uLnTx/>
              <a:uFillTx/>
            </a:endParaRPr>
          </a:p>
        </p:txBody>
      </p:sp>
      <p:sp>
        <p:nvSpPr>
          <p:cNvPr id="16" name="Text 7">
            <a:extLst>
              <a:ext uri="{FF2B5EF4-FFF2-40B4-BE49-F238E27FC236}">
                <a16:creationId xmlns:a16="http://schemas.microsoft.com/office/drawing/2014/main" id="{938EBF95-4848-1ECD-E1BD-079905E33E9A}"/>
              </a:ext>
            </a:extLst>
          </p:cNvPr>
          <p:cNvSpPr/>
          <p:nvPr/>
        </p:nvSpPr>
        <p:spPr>
          <a:xfrm>
            <a:off x="780812" y="5783580"/>
            <a:ext cx="7582376" cy="937260"/>
          </a:xfrm>
          <a:prstGeom prst="rect">
            <a:avLst/>
          </a:prstGeom>
          <a:noFill/>
          <a:ln/>
        </p:spPr>
        <p:txBody>
          <a:bodyPr wrap="squar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يساعد الإعلام الرقمي على توسيع نطاق الوصول للعلامة من خلال المحتوى القابل للمشاركة والتفاعل، مما يزيد من الوعي بالعلامة التجارية بشكل عضوي وفعال من حيث التكلفة.</a:t>
            </a:r>
            <a:endParaRPr kumimoji="0" lang="en-US" sz="1500" b="0" i="0" u="none" strike="noStrike" kern="0" cap="none" spc="0" normalizeH="0" baseline="0" noProof="0" dirty="0">
              <a:ln>
                <a:noFill/>
              </a:ln>
              <a:solidFill>
                <a:prstClr val="black"/>
              </a:solidFill>
              <a:effectLst/>
              <a:uLnTx/>
              <a:uFillTx/>
            </a:endParaRPr>
          </a:p>
        </p:txBody>
      </p:sp>
      <p:sp>
        <p:nvSpPr>
          <p:cNvPr id="29" name="Text 8">
            <a:extLst>
              <a:ext uri="{FF2B5EF4-FFF2-40B4-BE49-F238E27FC236}">
                <a16:creationId xmlns:a16="http://schemas.microsoft.com/office/drawing/2014/main" id="{9FACE2D7-529A-B9FD-E6C8-9A68BC685178}"/>
              </a:ext>
            </a:extLst>
          </p:cNvPr>
          <p:cNvSpPr/>
          <p:nvPr/>
        </p:nvSpPr>
        <p:spPr>
          <a:xfrm>
            <a:off x="780812" y="7159942"/>
            <a:ext cx="7289602" cy="312420"/>
          </a:xfrm>
          <a:prstGeom prst="rect">
            <a:avLst/>
          </a:prstGeom>
          <a:noFill/>
          <a:ln/>
        </p:spPr>
        <p:txBody>
          <a:bodyPr wrap="non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"المحتوى الذي يلامس المشاعر ينتشر بسرعة الضوء في العصر الرقمي"</a:t>
            </a:r>
            <a:endParaRPr kumimoji="0" lang="en-US" sz="1500" b="0" i="0" u="none" strike="noStrike" kern="0" cap="none" spc="0" normalizeH="0" baseline="0" noProof="0" dirty="0">
              <a:ln>
                <a:noFill/>
              </a:ln>
              <a:solidFill>
                <a:prstClr val="black"/>
              </a:solidFill>
              <a:effectLst/>
              <a:uLnTx/>
              <a:uFillTx/>
            </a:endParaRPr>
          </a:p>
        </p:txBody>
      </p:sp>
      <p:sp>
        <p:nvSpPr>
          <p:cNvPr id="30" name="Shape 9">
            <a:extLst>
              <a:ext uri="{FF2B5EF4-FFF2-40B4-BE49-F238E27FC236}">
                <a16:creationId xmlns:a16="http://schemas.microsoft.com/office/drawing/2014/main" id="{0CCA8197-DBD5-EFD0-9609-0F663176B763}"/>
              </a:ext>
            </a:extLst>
          </p:cNvPr>
          <p:cNvSpPr/>
          <p:nvPr/>
        </p:nvSpPr>
        <p:spPr>
          <a:xfrm>
            <a:off x="8340328" y="6940391"/>
            <a:ext cx="22860" cy="751523"/>
          </a:xfrm>
          <a:prstGeom prst="rect">
            <a:avLst/>
          </a:prstGeom>
          <a:solidFill>
            <a:srgbClr val="00AEEF"/>
          </a:solidFill>
          <a:ln/>
        </p:spPr>
        <p:txBody>
          <a:bodyPr/>
          <a:lstStyle/>
          <a:p>
            <a:endParaRPr lang=""/>
          </a:p>
        </p:txBody>
      </p:sp>
    </p:spTree>
    <p:extLst>
      <p:ext uri="{BB962C8B-B14F-4D97-AF65-F5344CB8AC3E}">
        <p14:creationId xmlns:p14="http://schemas.microsoft.com/office/powerpoint/2010/main" val="11737053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EC1F4-36B8-A9F8-A3D7-761849C2A4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7C625-68CB-0D65-D618-4014AFDD14F1}"/>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E296792-00B1-60B1-68B4-4A1C63AC44B4}"/>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19A1E72-A91C-858F-3133-77CECF0BF11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14" name="Text 0">
            <a:extLst>
              <a:ext uri="{FF2B5EF4-FFF2-40B4-BE49-F238E27FC236}">
                <a16:creationId xmlns:a16="http://schemas.microsoft.com/office/drawing/2014/main" id="{669BF62A-346B-E7D5-B918-04603514BE49}"/>
              </a:ext>
            </a:extLst>
          </p:cNvPr>
          <p:cNvSpPr/>
          <p:nvPr/>
        </p:nvSpPr>
        <p:spPr>
          <a:xfrm>
            <a:off x="7303532" y="447913"/>
            <a:ext cx="5899190" cy="508992"/>
          </a:xfrm>
          <a:prstGeom prst="rect">
            <a:avLst/>
          </a:prstGeom>
          <a:noFill/>
          <a:ln/>
        </p:spPr>
        <p:txBody>
          <a:bodyPr wrap="none" lIns="0" tIns="0" rIns="0" bIns="0" rtlCol="0" anchor="t"/>
          <a:lstStyle/>
          <a:p>
            <a:pPr marL="0" marR="0" lvl="0" indent="0" algn="r" defTabSz="914400" rtl="1" eaLnBrk="1" fontAlgn="auto" latinLnBrk="0" hangingPunct="1">
              <a:lnSpc>
                <a:spcPts val="4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Nike You Can't Stop Us</a:t>
            </a:r>
            <a:endParaRPr kumimoji="0" lang="en-US" sz="2000" b="0" i="0" u="none" strike="noStrike" kern="0" cap="none" spc="0" normalizeH="0" baseline="0" noProof="0" dirty="0">
              <a:ln>
                <a:noFill/>
              </a:ln>
              <a:solidFill>
                <a:srgbClr val="00B0F0"/>
              </a:solidFill>
              <a:effectLst/>
              <a:uLnTx/>
              <a:uFillTx/>
            </a:endParaRPr>
          </a:p>
        </p:txBody>
      </p:sp>
      <p:sp>
        <p:nvSpPr>
          <p:cNvPr id="15" name="Text 1">
            <a:extLst>
              <a:ext uri="{FF2B5EF4-FFF2-40B4-BE49-F238E27FC236}">
                <a16:creationId xmlns:a16="http://schemas.microsoft.com/office/drawing/2014/main" id="{73E4C813-2D07-5C55-8357-FEB257B35C03}"/>
              </a:ext>
            </a:extLst>
          </p:cNvPr>
          <p:cNvSpPr/>
          <p:nvPr/>
        </p:nvSpPr>
        <p:spPr>
          <a:xfrm>
            <a:off x="5281612" y="1364099"/>
            <a:ext cx="2443401" cy="305395"/>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حملة ملهمة عالمية</a:t>
            </a:r>
            <a:endParaRPr kumimoji="0" lang="en-US" b="0" i="0" u="none" strike="noStrike" kern="0" cap="none" spc="0" normalizeH="0" baseline="0" noProof="0" dirty="0">
              <a:ln>
                <a:noFill/>
              </a:ln>
              <a:solidFill>
                <a:prstClr val="black"/>
              </a:solidFill>
              <a:effectLst/>
              <a:uLnTx/>
              <a:uFillTx/>
            </a:endParaRPr>
          </a:p>
        </p:txBody>
      </p:sp>
      <p:sp>
        <p:nvSpPr>
          <p:cNvPr id="17" name="Text 2">
            <a:extLst>
              <a:ext uri="{FF2B5EF4-FFF2-40B4-BE49-F238E27FC236}">
                <a16:creationId xmlns:a16="http://schemas.microsoft.com/office/drawing/2014/main" id="{0CE3DD65-7A05-4272-413E-E201BBA97593}"/>
              </a:ext>
            </a:extLst>
          </p:cNvPr>
          <p:cNvSpPr/>
          <p:nvPr/>
        </p:nvSpPr>
        <p:spPr>
          <a:xfrm>
            <a:off x="1427559" y="1832372"/>
            <a:ext cx="6297454" cy="521017"/>
          </a:xfrm>
          <a:prstGeom prst="rect">
            <a:avLst/>
          </a:prstGeom>
          <a:noFill/>
          <a:ln/>
        </p:spPr>
        <p:txBody>
          <a:bodyPr wrap="squar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استخدمت Nike الفيديو الرقمي لإيصال رسالة ملهمة عن المثابرة والتغلب على التحديات، مما عزز حضور العلامة عالميًا وحقق تفاعلًا هائلاً.</a:t>
            </a:r>
            <a:endParaRPr kumimoji="0" lang="en-US" sz="1600" b="0" i="0" u="none" strike="noStrike" kern="0" cap="none" spc="0" normalizeH="0" baseline="0" noProof="0" dirty="0">
              <a:ln>
                <a:noFill/>
              </a:ln>
              <a:solidFill>
                <a:prstClr val="black"/>
              </a:solidFill>
              <a:effectLst/>
              <a:uLnTx/>
              <a:uFillTx/>
            </a:endParaRPr>
          </a:p>
        </p:txBody>
      </p:sp>
      <p:sp>
        <p:nvSpPr>
          <p:cNvPr id="19" name="Text 3">
            <a:extLst>
              <a:ext uri="{FF2B5EF4-FFF2-40B4-BE49-F238E27FC236}">
                <a16:creationId xmlns:a16="http://schemas.microsoft.com/office/drawing/2014/main" id="{A0622969-47D9-2AEB-1913-2C3F36A9F37A}"/>
              </a:ext>
            </a:extLst>
          </p:cNvPr>
          <p:cNvSpPr/>
          <p:nvPr/>
        </p:nvSpPr>
        <p:spPr>
          <a:xfrm>
            <a:off x="5688806" y="2928181"/>
            <a:ext cx="2036207" cy="254437"/>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الابتكار التقني:</a:t>
            </a:r>
            <a:endParaRPr kumimoji="0" lang="en-US" sz="1600" b="0" i="0" u="none" strike="noStrike" kern="0" cap="none" spc="0" normalizeH="0" baseline="0" noProof="0" dirty="0">
              <a:ln>
                <a:noFill/>
              </a:ln>
              <a:solidFill>
                <a:prstClr val="black"/>
              </a:solidFill>
              <a:effectLst/>
              <a:uLnTx/>
              <a:uFillTx/>
            </a:endParaRPr>
          </a:p>
        </p:txBody>
      </p:sp>
      <p:sp>
        <p:nvSpPr>
          <p:cNvPr id="20" name="Text 4">
            <a:extLst>
              <a:ext uri="{FF2B5EF4-FFF2-40B4-BE49-F238E27FC236}">
                <a16:creationId xmlns:a16="http://schemas.microsoft.com/office/drawing/2014/main" id="{893FBA78-15D6-BD1D-FF47-8DE22964789C}"/>
              </a:ext>
            </a:extLst>
          </p:cNvPr>
          <p:cNvSpPr/>
          <p:nvPr/>
        </p:nvSpPr>
        <p:spPr>
          <a:xfrm>
            <a:off x="1427559" y="3375119"/>
            <a:ext cx="6297454" cy="521017"/>
          </a:xfrm>
          <a:prstGeom prst="rect">
            <a:avLst/>
          </a:prstGeom>
          <a:noFill/>
          <a:ln/>
        </p:spPr>
        <p:txBody>
          <a:bodyPr wrap="squar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استخدمت الحملة تقنية المونتاج المبتكرة لدمج مشاهد رياضية مختلفة بشكل متزامن، مما خلق تأثيرًا بصريًا قويًا يعكس رسالة الوحدة والمثابرة.</a:t>
            </a:r>
            <a:endParaRPr kumimoji="0" lang="en-US" sz="1600" b="0" i="0" u="none" strike="noStrike" kern="0" cap="none" spc="0" normalizeH="0" baseline="0" noProof="0" dirty="0">
              <a:ln>
                <a:noFill/>
              </a:ln>
              <a:solidFill>
                <a:prstClr val="black"/>
              </a:solidFill>
              <a:effectLst/>
              <a:uLnTx/>
              <a:uFillTx/>
            </a:endParaRPr>
          </a:p>
        </p:txBody>
      </p:sp>
      <p:sp>
        <p:nvSpPr>
          <p:cNvPr id="21" name="Text 5">
            <a:extLst>
              <a:ext uri="{FF2B5EF4-FFF2-40B4-BE49-F238E27FC236}">
                <a16:creationId xmlns:a16="http://schemas.microsoft.com/office/drawing/2014/main" id="{3EF39E83-F740-DCF1-E71B-E5E6C71AA838}"/>
              </a:ext>
            </a:extLst>
          </p:cNvPr>
          <p:cNvSpPr/>
          <p:nvPr/>
        </p:nvSpPr>
        <p:spPr>
          <a:xfrm>
            <a:off x="5431545" y="4464857"/>
            <a:ext cx="2036207" cy="254437"/>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النتائج:</a:t>
            </a:r>
            <a:endParaRPr kumimoji="0" lang="en-US" sz="1600" b="0" i="0" u="none" strike="noStrike" kern="0" cap="none" spc="0" normalizeH="0" baseline="0" noProof="0" dirty="0">
              <a:ln>
                <a:noFill/>
              </a:ln>
              <a:solidFill>
                <a:prstClr val="black"/>
              </a:solidFill>
              <a:effectLst/>
              <a:uLnTx/>
              <a:uFillTx/>
            </a:endParaRPr>
          </a:p>
        </p:txBody>
      </p:sp>
      <p:sp>
        <p:nvSpPr>
          <p:cNvPr id="22" name="Text 6">
            <a:extLst>
              <a:ext uri="{FF2B5EF4-FFF2-40B4-BE49-F238E27FC236}">
                <a16:creationId xmlns:a16="http://schemas.microsoft.com/office/drawing/2014/main" id="{7844DF69-39E5-952B-B304-00B72A9DFBCD}"/>
              </a:ext>
            </a:extLst>
          </p:cNvPr>
          <p:cNvSpPr/>
          <p:nvPr/>
        </p:nvSpPr>
        <p:spPr>
          <a:xfrm>
            <a:off x="1427559" y="4864828"/>
            <a:ext cx="6297454" cy="260509"/>
          </a:xfrm>
          <a:prstGeom prst="rect">
            <a:avLst/>
          </a:prstGeom>
          <a:noFill/>
          <a:ln/>
        </p:spPr>
        <p:txBody>
          <a:bodyPr wrap="none" lIns="0" tIns="0" rIns="0" bIns="0" rtlCol="0" anchor="t"/>
          <a:lstStyle/>
          <a:p>
            <a:pPr marL="342900" marR="0" lvl="0" indent="-342900" algn="r" defTabSz="914400" rtl="1" eaLnBrk="1" fontAlgn="auto" latinLnBrk="0" hangingPunct="1">
              <a:lnSpc>
                <a:spcPts val="20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أكثر من 100 مليون مشاهدة</a:t>
            </a:r>
            <a:endParaRPr kumimoji="0" lang="en-US" sz="1600" b="0" i="0" u="none" strike="noStrike" kern="0" cap="none" spc="0" normalizeH="0" baseline="0" noProof="0" dirty="0">
              <a:ln>
                <a:noFill/>
              </a:ln>
              <a:solidFill>
                <a:prstClr val="black"/>
              </a:solidFill>
              <a:effectLst/>
              <a:uLnTx/>
              <a:uFillTx/>
            </a:endParaRPr>
          </a:p>
        </p:txBody>
      </p:sp>
      <p:sp>
        <p:nvSpPr>
          <p:cNvPr id="23" name="Text 7">
            <a:extLst>
              <a:ext uri="{FF2B5EF4-FFF2-40B4-BE49-F238E27FC236}">
                <a16:creationId xmlns:a16="http://schemas.microsoft.com/office/drawing/2014/main" id="{296B9D93-869B-2790-BDBA-8EDD3AFB1A5C}"/>
              </a:ext>
            </a:extLst>
          </p:cNvPr>
          <p:cNvSpPr/>
          <p:nvPr/>
        </p:nvSpPr>
        <p:spPr>
          <a:xfrm>
            <a:off x="1420177" y="5348777"/>
            <a:ext cx="6297454" cy="260509"/>
          </a:xfrm>
          <a:prstGeom prst="rect">
            <a:avLst/>
          </a:prstGeom>
          <a:noFill/>
          <a:ln/>
        </p:spPr>
        <p:txBody>
          <a:bodyPr wrap="none" lIns="0" tIns="0" rIns="0" bIns="0" rtlCol="0" anchor="t"/>
          <a:lstStyle/>
          <a:p>
            <a:pPr marL="342900" marR="0" lvl="0" indent="-342900" algn="r" defTabSz="914400" rtl="1" eaLnBrk="1" fontAlgn="auto" latinLnBrk="0" hangingPunct="1">
              <a:lnSpc>
                <a:spcPts val="20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ملايين المشاركات العضوية</a:t>
            </a:r>
            <a:endParaRPr kumimoji="0" lang="en-US" sz="1600" b="0" i="0" u="none" strike="noStrike" kern="0" cap="none" spc="0" normalizeH="0" baseline="0" noProof="0" dirty="0">
              <a:ln>
                <a:noFill/>
              </a:ln>
              <a:solidFill>
                <a:prstClr val="black"/>
              </a:solidFill>
              <a:effectLst/>
              <a:uLnTx/>
              <a:uFillTx/>
            </a:endParaRPr>
          </a:p>
        </p:txBody>
      </p:sp>
      <p:sp>
        <p:nvSpPr>
          <p:cNvPr id="24" name="Text 8">
            <a:extLst>
              <a:ext uri="{FF2B5EF4-FFF2-40B4-BE49-F238E27FC236}">
                <a16:creationId xmlns:a16="http://schemas.microsoft.com/office/drawing/2014/main" id="{91EFFE00-8B65-16D8-311E-4E5465CF8B71}"/>
              </a:ext>
            </a:extLst>
          </p:cNvPr>
          <p:cNvSpPr/>
          <p:nvPr/>
        </p:nvSpPr>
        <p:spPr>
          <a:xfrm>
            <a:off x="1427559" y="5781988"/>
            <a:ext cx="6297454" cy="260509"/>
          </a:xfrm>
          <a:prstGeom prst="rect">
            <a:avLst/>
          </a:prstGeom>
          <a:noFill/>
          <a:ln/>
        </p:spPr>
        <p:txBody>
          <a:bodyPr wrap="none" lIns="0" tIns="0" rIns="0" bIns="0" rtlCol="0" anchor="t"/>
          <a:lstStyle/>
          <a:p>
            <a:pPr marL="342900" marR="0" lvl="0" indent="-342900" algn="r" defTabSz="914400" rtl="1" eaLnBrk="1" fontAlgn="auto" latinLnBrk="0" hangingPunct="1">
              <a:lnSpc>
                <a:spcPts val="20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جوائز إبداعية عالمية</a:t>
            </a:r>
            <a:endParaRPr kumimoji="0" lang="en-US" sz="1600" b="0" i="0" u="none" strike="noStrike" kern="0" cap="none" spc="0" normalizeH="0" baseline="0" noProof="0" dirty="0">
              <a:ln>
                <a:noFill/>
              </a:ln>
              <a:solidFill>
                <a:prstClr val="black"/>
              </a:solidFill>
              <a:effectLst/>
              <a:uLnTx/>
              <a:uFillTx/>
            </a:endParaRPr>
          </a:p>
        </p:txBody>
      </p:sp>
      <p:sp>
        <p:nvSpPr>
          <p:cNvPr id="26" name="Text 9">
            <a:extLst>
              <a:ext uri="{FF2B5EF4-FFF2-40B4-BE49-F238E27FC236}">
                <a16:creationId xmlns:a16="http://schemas.microsoft.com/office/drawing/2014/main" id="{70517E86-350D-97EA-602E-CC46F92576ED}"/>
              </a:ext>
            </a:extLst>
          </p:cNvPr>
          <p:cNvSpPr/>
          <p:nvPr/>
        </p:nvSpPr>
        <p:spPr>
          <a:xfrm>
            <a:off x="1427559" y="6222831"/>
            <a:ext cx="6297454" cy="260509"/>
          </a:xfrm>
          <a:prstGeom prst="rect">
            <a:avLst/>
          </a:prstGeom>
          <a:noFill/>
          <a:ln/>
        </p:spPr>
        <p:txBody>
          <a:bodyPr wrap="none" lIns="0" tIns="0" rIns="0" bIns="0" rtlCol="0" anchor="t"/>
          <a:lstStyle/>
          <a:p>
            <a:pPr marL="342900" marR="0" lvl="0" indent="-342900" algn="r" defTabSz="914400" rtl="1" eaLnBrk="1" fontAlgn="auto" latinLnBrk="0" hangingPunct="1">
              <a:lnSpc>
                <a:spcPts val="20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زيادة كبيرة في التفاعل مع العلامة</a:t>
            </a:r>
            <a:endParaRPr kumimoji="0" lang="en-US" sz="1600" b="0" i="0" u="none" strike="noStrike" kern="0" cap="none" spc="0" normalizeH="0" baseline="0" noProof="0" dirty="0">
              <a:ln>
                <a:noFill/>
              </a:ln>
              <a:solidFill>
                <a:prstClr val="black"/>
              </a:solidFill>
              <a:effectLst/>
              <a:uLnTx/>
              <a:uFillTx/>
            </a:endParaRPr>
          </a:p>
        </p:txBody>
      </p:sp>
      <p:pic>
        <p:nvPicPr>
          <p:cNvPr id="27" name="Image 0" descr="preencoded.png">
            <a:extLst>
              <a:ext uri="{FF2B5EF4-FFF2-40B4-BE49-F238E27FC236}">
                <a16:creationId xmlns:a16="http://schemas.microsoft.com/office/drawing/2014/main" id="{2147F14A-FE00-E7EE-D8BB-F8DCC44DFF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30064" y="1384459"/>
            <a:ext cx="5080159" cy="5080159"/>
          </a:xfrm>
          <a:prstGeom prst="rect">
            <a:avLst/>
          </a:prstGeom>
        </p:spPr>
      </p:pic>
      <p:sp>
        <p:nvSpPr>
          <p:cNvPr id="28" name="Shape 10">
            <a:extLst>
              <a:ext uri="{FF2B5EF4-FFF2-40B4-BE49-F238E27FC236}">
                <a16:creationId xmlns:a16="http://schemas.microsoft.com/office/drawing/2014/main" id="{4B631114-F4FE-17A7-3ECB-A03A5033E735}"/>
              </a:ext>
            </a:extLst>
          </p:cNvPr>
          <p:cNvSpPr/>
          <p:nvPr/>
        </p:nvSpPr>
        <p:spPr>
          <a:xfrm>
            <a:off x="8130064" y="6647855"/>
            <a:ext cx="5080159" cy="952619"/>
          </a:xfrm>
          <a:prstGeom prst="roundRect">
            <a:avLst>
              <a:gd name="adj" fmla="val 7182"/>
            </a:avLst>
          </a:prstGeom>
          <a:solidFill>
            <a:srgbClr val="B3EAFF"/>
          </a:solidFill>
          <a:ln/>
        </p:spPr>
        <p:txBody>
          <a:bodyPr/>
          <a:lstStyle/>
          <a:p>
            <a:endParaRPr lang=""/>
          </a:p>
        </p:txBody>
      </p:sp>
      <p:pic>
        <p:nvPicPr>
          <p:cNvPr id="31" name="Image 1" descr="preencoded.png">
            <a:extLst>
              <a:ext uri="{FF2B5EF4-FFF2-40B4-BE49-F238E27FC236}">
                <a16:creationId xmlns:a16="http://schemas.microsoft.com/office/drawing/2014/main" id="{6306D877-7AA2-D5F1-06C0-4B2BA214023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92941" y="6899434"/>
            <a:ext cx="203597" cy="162878"/>
          </a:xfrm>
          <a:prstGeom prst="rect">
            <a:avLst/>
          </a:prstGeom>
        </p:spPr>
      </p:pic>
      <p:sp>
        <p:nvSpPr>
          <p:cNvPr id="32" name="Text 11">
            <a:extLst>
              <a:ext uri="{FF2B5EF4-FFF2-40B4-BE49-F238E27FC236}">
                <a16:creationId xmlns:a16="http://schemas.microsoft.com/office/drawing/2014/main" id="{52849A88-F9D4-9514-C88A-7494A60DAE36}"/>
              </a:ext>
            </a:extLst>
          </p:cNvPr>
          <p:cNvSpPr/>
          <p:nvPr/>
        </p:nvSpPr>
        <p:spPr>
          <a:xfrm>
            <a:off x="8659416" y="6785985"/>
            <a:ext cx="4387929" cy="521017"/>
          </a:xfrm>
          <a:prstGeom prst="rect">
            <a:avLst/>
          </a:prstGeom>
          <a:noFill/>
          <a:ln/>
        </p:spPr>
        <p:txBody>
          <a:bodyPr wrap="square" lIns="0" tIns="0" rIns="0" bIns="0" rtlCol="0" anchor="t"/>
          <a:lstStyle/>
          <a:p>
            <a:pPr marL="0" marR="0" lvl="0" indent="0" algn="r" defTabSz="914400" rtl="1" eaLnBrk="1" fontAlgn="auto" latinLnBrk="0" hangingPunct="1">
              <a:lnSpc>
                <a:spcPts val="20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القوة الإقناعية: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الجمع بين الرسالة الملهمة والتنفيذ الإبداعي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والتوقيت</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المناسب</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جائحة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كوفيد-19</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406007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E3DF0-4C17-C890-7E83-FF1B0ABB46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4EDC83-440E-D262-188C-9527A8CACCEC}"/>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AEA3A7D-D585-8D1C-39D9-31113C4D8767}"/>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33BAD9E-4731-A5AE-D104-898C0DF4759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2" name="Image 0" descr="preencoded.png">
            <a:extLst>
              <a:ext uri="{FF2B5EF4-FFF2-40B4-BE49-F238E27FC236}">
                <a16:creationId xmlns:a16="http://schemas.microsoft.com/office/drawing/2014/main" id="{6487DC59-16AB-50C8-3C21-EA8225FE80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8425" y="1430638"/>
            <a:ext cx="4137526" cy="6206290"/>
          </a:xfrm>
          <a:prstGeom prst="rect">
            <a:avLst/>
          </a:prstGeom>
        </p:spPr>
      </p:pic>
      <p:sp>
        <p:nvSpPr>
          <p:cNvPr id="3" name="Text 0">
            <a:extLst>
              <a:ext uri="{FF2B5EF4-FFF2-40B4-BE49-F238E27FC236}">
                <a16:creationId xmlns:a16="http://schemas.microsoft.com/office/drawing/2014/main" id="{D5B8900F-0BC6-6428-2BB0-F8245D0B3C36}"/>
              </a:ext>
            </a:extLst>
          </p:cNvPr>
          <p:cNvSpPr/>
          <p:nvPr/>
        </p:nvSpPr>
        <p:spPr>
          <a:xfrm>
            <a:off x="6408420" y="402208"/>
            <a:ext cx="7483554" cy="576977"/>
          </a:xfrm>
          <a:prstGeom prst="rect">
            <a:avLst/>
          </a:prstGeom>
          <a:noFill/>
          <a:ln/>
        </p:spPr>
        <p:txBody>
          <a:bodyPr wrap="none" lIns="0" tIns="0" rIns="0" bIns="0" rtlCol="0" anchor="t"/>
          <a:lstStyle/>
          <a:p>
            <a:pPr marL="0" marR="0" lvl="0" indent="0" algn="r" defTabSz="914400" rtl="1" eaLnBrk="1" fontAlgn="auto" latinLnBrk="0" hangingPunct="1">
              <a:lnSpc>
                <a:spcPts val="45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الهدف الرابع: إدارة الأزمات الرقمية</a:t>
            </a:r>
            <a:endParaRPr kumimoji="0" lang="en-US" sz="2000" b="0" i="0" u="none" strike="noStrike" kern="0" cap="none" spc="0" normalizeH="0" baseline="0" noProof="0" dirty="0">
              <a:ln>
                <a:noFill/>
              </a:ln>
              <a:solidFill>
                <a:srgbClr val="00B0F0"/>
              </a:solidFill>
              <a:effectLst/>
              <a:uLnTx/>
              <a:uFillTx/>
            </a:endParaRPr>
          </a:p>
        </p:txBody>
      </p:sp>
      <p:pic>
        <p:nvPicPr>
          <p:cNvPr id="4" name="Image 1" descr="preencoded.png">
            <a:extLst>
              <a:ext uri="{FF2B5EF4-FFF2-40B4-BE49-F238E27FC236}">
                <a16:creationId xmlns:a16="http://schemas.microsoft.com/office/drawing/2014/main" id="{D31DCCE0-CAA3-91F8-0EBD-5554D7B5996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338096" y="1650206"/>
            <a:ext cx="553879" cy="1143000"/>
          </a:xfrm>
          <a:prstGeom prst="rect">
            <a:avLst/>
          </a:prstGeom>
        </p:spPr>
      </p:pic>
      <p:sp>
        <p:nvSpPr>
          <p:cNvPr id="6" name="Text 1">
            <a:extLst>
              <a:ext uri="{FF2B5EF4-FFF2-40B4-BE49-F238E27FC236}">
                <a16:creationId xmlns:a16="http://schemas.microsoft.com/office/drawing/2014/main" id="{FAC7BEA4-4238-5C39-15FF-0FE966F01AA2}"/>
              </a:ext>
            </a:extLst>
          </p:cNvPr>
          <p:cNvSpPr/>
          <p:nvPr/>
        </p:nvSpPr>
        <p:spPr>
          <a:xfrm>
            <a:off x="10845760" y="1834753"/>
            <a:ext cx="2307788" cy="288369"/>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الرصد المبكر</a:t>
            </a:r>
            <a:endParaRPr kumimoji="0" lang="en-US" sz="180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A96610C8-3E84-1BBE-1DC3-CAEBDEADC8E2}"/>
              </a:ext>
            </a:extLst>
          </p:cNvPr>
          <p:cNvSpPr/>
          <p:nvPr/>
        </p:nvSpPr>
        <p:spPr>
          <a:xfrm>
            <a:off x="6224826" y="2233851"/>
            <a:ext cx="6928723" cy="295394"/>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اكتشاف الأزمة في مراحلها الأولى من خلال أدوات الاستماع الرقمي</a:t>
            </a:r>
            <a:endParaRPr kumimoji="0" lang="en-US" sz="1450" b="0" i="0" u="none" strike="noStrike" kern="0" cap="none" spc="0" normalizeH="0" baseline="0" noProof="0" dirty="0">
              <a:ln>
                <a:noFill/>
              </a:ln>
              <a:solidFill>
                <a:prstClr val="black"/>
              </a:solidFill>
              <a:effectLst/>
              <a:uLnTx/>
              <a:uFillTx/>
            </a:endParaRPr>
          </a:p>
        </p:txBody>
      </p:sp>
      <p:pic>
        <p:nvPicPr>
          <p:cNvPr id="8" name="Image 2" descr="preencoded.png">
            <a:extLst>
              <a:ext uri="{FF2B5EF4-FFF2-40B4-BE49-F238E27FC236}">
                <a16:creationId xmlns:a16="http://schemas.microsoft.com/office/drawing/2014/main" id="{6E00213A-BA4E-8721-50BC-097A3E71D08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061156" y="2942511"/>
            <a:ext cx="553879" cy="1143000"/>
          </a:xfrm>
          <a:prstGeom prst="rect">
            <a:avLst/>
          </a:prstGeom>
        </p:spPr>
      </p:pic>
      <p:sp>
        <p:nvSpPr>
          <p:cNvPr id="9" name="Text 3">
            <a:extLst>
              <a:ext uri="{FF2B5EF4-FFF2-40B4-BE49-F238E27FC236}">
                <a16:creationId xmlns:a16="http://schemas.microsoft.com/office/drawing/2014/main" id="{7586D764-85B7-FFED-DE70-85D3CC46F126}"/>
              </a:ext>
            </a:extLst>
          </p:cNvPr>
          <p:cNvSpPr/>
          <p:nvPr/>
        </p:nvSpPr>
        <p:spPr>
          <a:xfrm>
            <a:off x="10568821" y="3127057"/>
            <a:ext cx="2307788" cy="288369"/>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الاستجابة السريعة</a:t>
            </a:r>
            <a:endParaRPr kumimoji="0" lang="en-US" sz="1800"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3D9CF097-4311-E9ED-DABD-3BC0D443676E}"/>
              </a:ext>
            </a:extLst>
          </p:cNvPr>
          <p:cNvSpPr/>
          <p:nvPr/>
        </p:nvSpPr>
        <p:spPr>
          <a:xfrm>
            <a:off x="6224826" y="3526155"/>
            <a:ext cx="6651784" cy="295394"/>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الرد خلال الساعة الذهبية قبل تفاقم الأزمة</a:t>
            </a:r>
            <a:endParaRPr kumimoji="0" lang="en-US" sz="1450" b="0" i="0" u="none" strike="noStrike" kern="0" cap="none" spc="0" normalizeH="0" baseline="0" noProof="0" dirty="0">
              <a:ln>
                <a:noFill/>
              </a:ln>
              <a:solidFill>
                <a:prstClr val="black"/>
              </a:solidFill>
              <a:effectLst/>
              <a:uLnTx/>
              <a:uFillTx/>
            </a:endParaRPr>
          </a:p>
        </p:txBody>
      </p:sp>
      <p:pic>
        <p:nvPicPr>
          <p:cNvPr id="11" name="Image 3" descr="preencoded.png">
            <a:extLst>
              <a:ext uri="{FF2B5EF4-FFF2-40B4-BE49-F238E27FC236}">
                <a16:creationId xmlns:a16="http://schemas.microsoft.com/office/drawing/2014/main" id="{E8DEA34E-F625-B31E-D0FC-B1204B88C7B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784217" y="4234815"/>
            <a:ext cx="553879" cy="1143000"/>
          </a:xfrm>
          <a:prstGeom prst="rect">
            <a:avLst/>
          </a:prstGeom>
        </p:spPr>
      </p:pic>
      <p:sp>
        <p:nvSpPr>
          <p:cNvPr id="12" name="Text 5">
            <a:extLst>
              <a:ext uri="{FF2B5EF4-FFF2-40B4-BE49-F238E27FC236}">
                <a16:creationId xmlns:a16="http://schemas.microsoft.com/office/drawing/2014/main" id="{C74D0EE4-F32A-F5CC-849B-BAC77D29A09E}"/>
              </a:ext>
            </a:extLst>
          </p:cNvPr>
          <p:cNvSpPr/>
          <p:nvPr/>
        </p:nvSpPr>
        <p:spPr>
          <a:xfrm>
            <a:off x="10291882" y="4419362"/>
            <a:ext cx="2307788" cy="288369"/>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الشفافية والاعتذار</a:t>
            </a:r>
            <a:endParaRPr kumimoji="0" lang="en-US" sz="1800" b="0" i="0" u="none" strike="noStrike" kern="0" cap="none" spc="0" normalizeH="0" baseline="0" noProof="0" dirty="0">
              <a:ln>
                <a:noFill/>
              </a:ln>
              <a:solidFill>
                <a:prstClr val="black"/>
              </a:solidFill>
              <a:effectLst/>
              <a:uLnTx/>
              <a:uFillTx/>
            </a:endParaRPr>
          </a:p>
        </p:txBody>
      </p:sp>
      <p:sp>
        <p:nvSpPr>
          <p:cNvPr id="13" name="Text 6">
            <a:extLst>
              <a:ext uri="{FF2B5EF4-FFF2-40B4-BE49-F238E27FC236}">
                <a16:creationId xmlns:a16="http://schemas.microsoft.com/office/drawing/2014/main" id="{B4E8BE14-EACC-40AC-C785-688D97E41113}"/>
              </a:ext>
            </a:extLst>
          </p:cNvPr>
          <p:cNvSpPr/>
          <p:nvPr/>
        </p:nvSpPr>
        <p:spPr>
          <a:xfrm>
            <a:off x="6224826" y="4818459"/>
            <a:ext cx="6374844" cy="295394"/>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التواصل الصادق والاعتراف بالخطأ إن وجد</a:t>
            </a:r>
            <a:endParaRPr kumimoji="0" lang="en-US" sz="1450" b="0" i="0" u="none" strike="noStrike" kern="0" cap="none" spc="0" normalizeH="0" baseline="0" noProof="0" dirty="0">
              <a:ln>
                <a:noFill/>
              </a:ln>
              <a:solidFill>
                <a:prstClr val="black"/>
              </a:solidFill>
              <a:effectLst/>
              <a:uLnTx/>
              <a:uFillTx/>
            </a:endParaRPr>
          </a:p>
        </p:txBody>
      </p:sp>
      <p:pic>
        <p:nvPicPr>
          <p:cNvPr id="16" name="Image 4" descr="preencoded.png">
            <a:extLst>
              <a:ext uri="{FF2B5EF4-FFF2-40B4-BE49-F238E27FC236}">
                <a16:creationId xmlns:a16="http://schemas.microsoft.com/office/drawing/2014/main" id="{DAEC2A25-2215-6E69-A44B-63D312A132C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507278" y="5527119"/>
            <a:ext cx="553879" cy="1143000"/>
          </a:xfrm>
          <a:prstGeom prst="rect">
            <a:avLst/>
          </a:prstGeom>
        </p:spPr>
      </p:pic>
      <p:sp>
        <p:nvSpPr>
          <p:cNvPr id="29" name="Text 7">
            <a:extLst>
              <a:ext uri="{FF2B5EF4-FFF2-40B4-BE49-F238E27FC236}">
                <a16:creationId xmlns:a16="http://schemas.microsoft.com/office/drawing/2014/main" id="{88709C51-E265-FC84-3034-5A2791B64902}"/>
              </a:ext>
            </a:extLst>
          </p:cNvPr>
          <p:cNvSpPr/>
          <p:nvPr/>
        </p:nvSpPr>
        <p:spPr>
          <a:xfrm>
            <a:off x="10014942" y="5711666"/>
            <a:ext cx="2307788" cy="288369"/>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الحلول والمتابعة</a:t>
            </a:r>
            <a:endParaRPr kumimoji="0" lang="en-US" sz="1800" b="0" i="0" u="none" strike="noStrike" kern="0" cap="none" spc="0" normalizeH="0" baseline="0" noProof="0" dirty="0">
              <a:ln>
                <a:noFill/>
              </a:ln>
              <a:solidFill>
                <a:prstClr val="black"/>
              </a:solidFill>
              <a:effectLst/>
              <a:uLnTx/>
              <a:uFillTx/>
            </a:endParaRPr>
          </a:p>
        </p:txBody>
      </p:sp>
      <p:sp>
        <p:nvSpPr>
          <p:cNvPr id="30" name="Text 8">
            <a:extLst>
              <a:ext uri="{FF2B5EF4-FFF2-40B4-BE49-F238E27FC236}">
                <a16:creationId xmlns:a16="http://schemas.microsoft.com/office/drawing/2014/main" id="{9A2C3771-9DAE-EDB8-85E5-49AEC875B268}"/>
              </a:ext>
            </a:extLst>
          </p:cNvPr>
          <p:cNvSpPr/>
          <p:nvPr/>
        </p:nvSpPr>
        <p:spPr>
          <a:xfrm>
            <a:off x="6224826" y="6110764"/>
            <a:ext cx="6097905" cy="295394"/>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تقديم حلول ملموسة ومتابعة التنفيذ</a:t>
            </a:r>
            <a:endParaRPr kumimoji="0" lang="en-US" sz="1450" b="0" i="0" u="none" strike="noStrike" kern="0" cap="none" spc="0" normalizeH="0" baseline="0" noProof="0" dirty="0">
              <a:ln>
                <a:noFill/>
              </a:ln>
              <a:solidFill>
                <a:prstClr val="black"/>
              </a:solidFill>
              <a:effectLst/>
              <a:uLnTx/>
              <a:uFillTx/>
            </a:endParaRPr>
          </a:p>
        </p:txBody>
      </p:sp>
      <p:sp>
        <p:nvSpPr>
          <p:cNvPr id="33" name="Text 9">
            <a:extLst>
              <a:ext uri="{FF2B5EF4-FFF2-40B4-BE49-F238E27FC236}">
                <a16:creationId xmlns:a16="http://schemas.microsoft.com/office/drawing/2014/main" id="{4D4EB510-8EF4-8A02-A453-8D3E2854FDCD}"/>
              </a:ext>
            </a:extLst>
          </p:cNvPr>
          <p:cNvSpPr/>
          <p:nvPr/>
        </p:nvSpPr>
        <p:spPr>
          <a:xfrm>
            <a:off x="6224826" y="6842522"/>
            <a:ext cx="7667149" cy="590788"/>
          </a:xfrm>
          <a:prstGeom prst="rect">
            <a:avLst/>
          </a:prstGeom>
          <a:noFill/>
          <a:ln/>
        </p:spPr>
        <p:txBody>
          <a:bodyPr wrap="squar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الإعلام الرقمي أداة أساسية للاحتواء السريع للأزمات، حيث يتيح الرد الفوري والتواصل المباشر مع الجمهور لتصحيح المعلومات واستعادة الثقة.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672816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130DC-6F38-7728-F572-B3978DF1B7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8DFEF6-3189-384C-F1B0-1AE5D95E1B66}"/>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509399B1-7EF5-C61A-2CA8-E6F6BCC4F28C}"/>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624EFEF-B551-4336-6C71-AB25D1BCF18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pic>
        <p:nvPicPr>
          <p:cNvPr id="14" name="Image 0" descr="preencoded.png">
            <a:extLst>
              <a:ext uri="{FF2B5EF4-FFF2-40B4-BE49-F238E27FC236}">
                <a16:creationId xmlns:a16="http://schemas.microsoft.com/office/drawing/2014/main" id="{84D1DCFE-4B79-2242-42B0-71369E4683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32129" y="1217345"/>
            <a:ext cx="4445010" cy="6669443"/>
          </a:xfrm>
          <a:prstGeom prst="rect">
            <a:avLst/>
          </a:prstGeom>
        </p:spPr>
      </p:pic>
      <p:sp>
        <p:nvSpPr>
          <p:cNvPr id="15" name="Text 0">
            <a:extLst>
              <a:ext uri="{FF2B5EF4-FFF2-40B4-BE49-F238E27FC236}">
                <a16:creationId xmlns:a16="http://schemas.microsoft.com/office/drawing/2014/main" id="{5776C726-A842-65C4-3817-12B9A860EADD}"/>
              </a:ext>
            </a:extLst>
          </p:cNvPr>
          <p:cNvSpPr/>
          <p:nvPr/>
        </p:nvSpPr>
        <p:spPr>
          <a:xfrm>
            <a:off x="4442016" y="302179"/>
            <a:ext cx="7560707" cy="1237059"/>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تطور دور العلاقات العامة في العصر الرقمي</a:t>
            </a:r>
            <a:endParaRPr kumimoji="0" lang="en-US" sz="2000" b="0" i="0" u="none" strike="noStrike" kern="0" cap="none" spc="0" normalizeH="0" baseline="0" noProof="0" dirty="0">
              <a:ln>
                <a:noFill/>
              </a:ln>
              <a:solidFill>
                <a:srgbClr val="00B0F0"/>
              </a:solidFill>
              <a:effectLst/>
              <a:uLnTx/>
              <a:uFillTx/>
            </a:endParaRPr>
          </a:p>
        </p:txBody>
      </p:sp>
      <p:sp>
        <p:nvSpPr>
          <p:cNvPr id="36" name="Shape 1">
            <a:extLst>
              <a:ext uri="{FF2B5EF4-FFF2-40B4-BE49-F238E27FC236}">
                <a16:creationId xmlns:a16="http://schemas.microsoft.com/office/drawing/2014/main" id="{DAFC502F-B8D6-D52D-8B1E-4F21130AD3F1}"/>
              </a:ext>
            </a:extLst>
          </p:cNvPr>
          <p:cNvSpPr/>
          <p:nvPr/>
        </p:nvSpPr>
        <p:spPr>
          <a:xfrm>
            <a:off x="8422157" y="2060971"/>
            <a:ext cx="22860" cy="4437221"/>
          </a:xfrm>
          <a:prstGeom prst="roundRect">
            <a:avLst>
              <a:gd name="adj" fmla="val 363641"/>
            </a:avLst>
          </a:prstGeom>
          <a:solidFill>
            <a:srgbClr val="B2D7E5"/>
          </a:solidFill>
          <a:ln/>
        </p:spPr>
        <p:txBody>
          <a:bodyPr/>
          <a:lstStyle/>
          <a:p>
            <a:endParaRPr lang=""/>
          </a:p>
        </p:txBody>
      </p:sp>
      <p:sp>
        <p:nvSpPr>
          <p:cNvPr id="37" name="Shape 2">
            <a:extLst>
              <a:ext uri="{FF2B5EF4-FFF2-40B4-BE49-F238E27FC236}">
                <a16:creationId xmlns:a16="http://schemas.microsoft.com/office/drawing/2014/main" id="{8F39F82D-AC66-B02A-7315-27FCAE0AF7C4}"/>
              </a:ext>
            </a:extLst>
          </p:cNvPr>
          <p:cNvSpPr/>
          <p:nvPr/>
        </p:nvSpPr>
        <p:spPr>
          <a:xfrm>
            <a:off x="7651465" y="2272188"/>
            <a:ext cx="593765" cy="22860"/>
          </a:xfrm>
          <a:prstGeom prst="roundRect">
            <a:avLst>
              <a:gd name="adj" fmla="val 363641"/>
            </a:avLst>
          </a:prstGeom>
          <a:solidFill>
            <a:srgbClr val="B2D7E5"/>
          </a:solidFill>
          <a:ln/>
        </p:spPr>
        <p:txBody>
          <a:bodyPr/>
          <a:lstStyle/>
          <a:p>
            <a:endParaRPr lang=""/>
          </a:p>
        </p:txBody>
      </p:sp>
      <p:sp>
        <p:nvSpPr>
          <p:cNvPr id="38" name="Shape 3">
            <a:extLst>
              <a:ext uri="{FF2B5EF4-FFF2-40B4-BE49-F238E27FC236}">
                <a16:creationId xmlns:a16="http://schemas.microsoft.com/office/drawing/2014/main" id="{BCFD66B5-713C-A3F3-89F3-CDEC6246EF40}"/>
              </a:ext>
            </a:extLst>
          </p:cNvPr>
          <p:cNvSpPr/>
          <p:nvPr/>
        </p:nvSpPr>
        <p:spPr>
          <a:xfrm>
            <a:off x="8222370" y="1954391"/>
            <a:ext cx="445294" cy="445294"/>
          </a:xfrm>
          <a:prstGeom prst="roundRect">
            <a:avLst>
              <a:gd name="adj" fmla="val 18668"/>
            </a:avLst>
          </a:prstGeom>
          <a:solidFill>
            <a:srgbClr val="CCF1FF"/>
          </a:solidFill>
          <a:ln w="7620">
            <a:solidFill>
              <a:srgbClr val="B2D7E5"/>
            </a:solidFill>
            <a:prstDash val="solid"/>
          </a:ln>
        </p:spPr>
        <p:txBody>
          <a:bodyPr/>
          <a:lstStyle/>
          <a:p>
            <a:endParaRPr lang=""/>
          </a:p>
        </p:txBody>
      </p:sp>
      <p:sp>
        <p:nvSpPr>
          <p:cNvPr id="39" name="Text 4">
            <a:extLst>
              <a:ext uri="{FF2B5EF4-FFF2-40B4-BE49-F238E27FC236}">
                <a16:creationId xmlns:a16="http://schemas.microsoft.com/office/drawing/2014/main" id="{30A5DA09-5C66-2425-FDAB-9FB6DCB4A006}"/>
              </a:ext>
            </a:extLst>
          </p:cNvPr>
          <p:cNvSpPr/>
          <p:nvPr/>
        </p:nvSpPr>
        <p:spPr>
          <a:xfrm>
            <a:off x="8296605" y="2098118"/>
            <a:ext cx="296823" cy="370999"/>
          </a:xfrm>
          <a:prstGeom prst="rect">
            <a:avLst/>
          </a:prstGeom>
          <a:noFill/>
          <a:ln/>
        </p:spPr>
        <p:txBody>
          <a:bodyPr wrap="non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a:t>
            </a:r>
            <a:endParaRPr kumimoji="0" lang="en-US" sz="2300" b="0" i="0" u="none" strike="noStrike" kern="0" cap="none" spc="0" normalizeH="0" baseline="0" noProof="0" dirty="0">
              <a:ln>
                <a:noFill/>
              </a:ln>
              <a:solidFill>
                <a:prstClr val="black"/>
              </a:solidFill>
              <a:effectLst/>
              <a:uLnTx/>
              <a:uFillTx/>
            </a:endParaRPr>
          </a:p>
        </p:txBody>
      </p:sp>
      <p:sp>
        <p:nvSpPr>
          <p:cNvPr id="40" name="Text 5">
            <a:extLst>
              <a:ext uri="{FF2B5EF4-FFF2-40B4-BE49-F238E27FC236}">
                <a16:creationId xmlns:a16="http://schemas.microsoft.com/office/drawing/2014/main" id="{080CA3B4-52ED-60D8-DDC0-F24DFC7D5FED}"/>
              </a:ext>
            </a:extLst>
          </p:cNvPr>
          <p:cNvSpPr/>
          <p:nvPr/>
        </p:nvSpPr>
        <p:spPr>
          <a:xfrm>
            <a:off x="4479349" y="1974353"/>
            <a:ext cx="3055620" cy="309205"/>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العلاقات العامة التقليدية</a:t>
            </a:r>
            <a:endParaRPr kumimoji="0" lang="en-US" sz="1900" b="0" i="0" u="none" strike="noStrike" kern="0" cap="none" spc="0" normalizeH="0" baseline="0" noProof="0" dirty="0">
              <a:ln>
                <a:noFill/>
              </a:ln>
              <a:solidFill>
                <a:prstClr val="black"/>
              </a:solidFill>
              <a:effectLst/>
              <a:uLnTx/>
              <a:uFillTx/>
            </a:endParaRPr>
          </a:p>
        </p:txBody>
      </p:sp>
      <p:sp>
        <p:nvSpPr>
          <p:cNvPr id="41" name="Text 6">
            <a:extLst>
              <a:ext uri="{FF2B5EF4-FFF2-40B4-BE49-F238E27FC236}">
                <a16:creationId xmlns:a16="http://schemas.microsoft.com/office/drawing/2014/main" id="{F2C9DF95-06E5-D810-0191-7AABB70592F5}"/>
              </a:ext>
            </a:extLst>
          </p:cNvPr>
          <p:cNvSpPr/>
          <p:nvPr/>
        </p:nvSpPr>
        <p:spPr>
          <a:xfrm>
            <a:off x="1106957" y="2556866"/>
            <a:ext cx="6348532" cy="316587"/>
          </a:xfrm>
          <a:prstGeom prst="rect">
            <a:avLst/>
          </a:prstGeom>
          <a:noFill/>
          <a:ln/>
        </p:spPr>
        <p:txBody>
          <a:bodyPr wrap="non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إدارة الرسائل والظهور الإعلامي</a:t>
            </a:r>
            <a:endParaRPr kumimoji="0" lang="en-US" sz="1550" b="0" i="0" u="none" strike="noStrike" kern="0" cap="none" spc="0" normalizeH="0" baseline="0" noProof="0" dirty="0">
              <a:ln>
                <a:noFill/>
              </a:ln>
              <a:solidFill>
                <a:prstClr val="black"/>
              </a:solidFill>
              <a:effectLst/>
              <a:uLnTx/>
              <a:uFillTx/>
            </a:endParaRPr>
          </a:p>
        </p:txBody>
      </p:sp>
      <p:sp>
        <p:nvSpPr>
          <p:cNvPr id="42" name="Shape 7">
            <a:extLst>
              <a:ext uri="{FF2B5EF4-FFF2-40B4-BE49-F238E27FC236}">
                <a16:creationId xmlns:a16="http://schemas.microsoft.com/office/drawing/2014/main" id="{C690FF27-A952-F275-AFBF-B9E5440C7223}"/>
              </a:ext>
            </a:extLst>
          </p:cNvPr>
          <p:cNvSpPr/>
          <p:nvPr/>
        </p:nvSpPr>
        <p:spPr>
          <a:xfrm>
            <a:off x="7651465" y="3480434"/>
            <a:ext cx="593765" cy="22860"/>
          </a:xfrm>
          <a:prstGeom prst="roundRect">
            <a:avLst>
              <a:gd name="adj" fmla="val 363641"/>
            </a:avLst>
          </a:prstGeom>
          <a:solidFill>
            <a:srgbClr val="B2D7E5"/>
          </a:solidFill>
          <a:ln/>
        </p:spPr>
        <p:txBody>
          <a:bodyPr/>
          <a:lstStyle/>
          <a:p>
            <a:endParaRPr lang=""/>
          </a:p>
        </p:txBody>
      </p:sp>
      <p:sp>
        <p:nvSpPr>
          <p:cNvPr id="43" name="Shape 8">
            <a:extLst>
              <a:ext uri="{FF2B5EF4-FFF2-40B4-BE49-F238E27FC236}">
                <a16:creationId xmlns:a16="http://schemas.microsoft.com/office/drawing/2014/main" id="{AD41E4B8-C4DD-2457-8DAB-24C507D72676}"/>
              </a:ext>
            </a:extLst>
          </p:cNvPr>
          <p:cNvSpPr/>
          <p:nvPr/>
        </p:nvSpPr>
        <p:spPr>
          <a:xfrm>
            <a:off x="8222370" y="3269217"/>
            <a:ext cx="445294" cy="445294"/>
          </a:xfrm>
          <a:prstGeom prst="roundRect">
            <a:avLst>
              <a:gd name="adj" fmla="val 18668"/>
            </a:avLst>
          </a:prstGeom>
          <a:solidFill>
            <a:srgbClr val="CCF1FF"/>
          </a:solidFill>
          <a:ln w="7620">
            <a:solidFill>
              <a:srgbClr val="B2D7E5"/>
            </a:solidFill>
            <a:prstDash val="solid"/>
          </a:ln>
        </p:spPr>
        <p:txBody>
          <a:bodyPr/>
          <a:lstStyle/>
          <a:p>
            <a:endParaRPr lang=""/>
          </a:p>
        </p:txBody>
      </p:sp>
      <p:sp>
        <p:nvSpPr>
          <p:cNvPr id="44" name="Text 9">
            <a:extLst>
              <a:ext uri="{FF2B5EF4-FFF2-40B4-BE49-F238E27FC236}">
                <a16:creationId xmlns:a16="http://schemas.microsoft.com/office/drawing/2014/main" id="{16E0F686-B7D7-984E-E984-3F1D9330BD51}"/>
              </a:ext>
            </a:extLst>
          </p:cNvPr>
          <p:cNvSpPr/>
          <p:nvPr/>
        </p:nvSpPr>
        <p:spPr>
          <a:xfrm>
            <a:off x="8296605" y="3306365"/>
            <a:ext cx="296823" cy="370999"/>
          </a:xfrm>
          <a:prstGeom prst="rect">
            <a:avLst/>
          </a:prstGeom>
          <a:noFill/>
          <a:ln/>
        </p:spPr>
        <p:txBody>
          <a:bodyPr wrap="non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a:t>
            </a:r>
            <a:endParaRPr kumimoji="0" lang="en-US" sz="2300" b="0" i="0" u="none" strike="noStrike" kern="0" cap="none" spc="0" normalizeH="0" baseline="0" noProof="0" dirty="0">
              <a:ln>
                <a:noFill/>
              </a:ln>
              <a:solidFill>
                <a:prstClr val="black"/>
              </a:solidFill>
              <a:effectLst/>
              <a:uLnTx/>
              <a:uFillTx/>
            </a:endParaRPr>
          </a:p>
        </p:txBody>
      </p:sp>
      <p:sp>
        <p:nvSpPr>
          <p:cNvPr id="45" name="Text 10">
            <a:extLst>
              <a:ext uri="{FF2B5EF4-FFF2-40B4-BE49-F238E27FC236}">
                <a16:creationId xmlns:a16="http://schemas.microsoft.com/office/drawing/2014/main" id="{D712D956-5666-133B-B8AC-C6F62DC41F8C}"/>
              </a:ext>
            </a:extLst>
          </p:cNvPr>
          <p:cNvSpPr/>
          <p:nvPr/>
        </p:nvSpPr>
        <p:spPr>
          <a:xfrm>
            <a:off x="4981488" y="3337202"/>
            <a:ext cx="2474000" cy="309205"/>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بداية التحول الرقمي</a:t>
            </a:r>
            <a:endParaRPr kumimoji="0" lang="en-US" sz="1900" b="0" i="0" u="none" strike="noStrike" kern="0" cap="none" spc="0" normalizeH="0" baseline="0" noProof="0" dirty="0">
              <a:ln>
                <a:noFill/>
              </a:ln>
              <a:solidFill>
                <a:prstClr val="black"/>
              </a:solidFill>
              <a:effectLst/>
              <a:uLnTx/>
              <a:uFillTx/>
            </a:endParaRPr>
          </a:p>
        </p:txBody>
      </p:sp>
      <p:sp>
        <p:nvSpPr>
          <p:cNvPr id="46" name="Text 11">
            <a:extLst>
              <a:ext uri="{FF2B5EF4-FFF2-40B4-BE49-F238E27FC236}">
                <a16:creationId xmlns:a16="http://schemas.microsoft.com/office/drawing/2014/main" id="{1CEDA6FD-4C5D-971C-F1C2-BEB58ACBB711}"/>
              </a:ext>
            </a:extLst>
          </p:cNvPr>
          <p:cNvSpPr/>
          <p:nvPr/>
        </p:nvSpPr>
        <p:spPr>
          <a:xfrm>
            <a:off x="1106957" y="3765112"/>
            <a:ext cx="6348532" cy="316587"/>
          </a:xfrm>
          <a:prstGeom prst="rect">
            <a:avLst/>
          </a:prstGeom>
          <a:noFill/>
          <a:ln/>
        </p:spPr>
        <p:txBody>
          <a:bodyPr wrap="non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استخدام المواقع والبريد الإلكتروني</a:t>
            </a:r>
            <a:endParaRPr kumimoji="0" lang="en-US" sz="1550" b="0" i="0" u="none" strike="noStrike" kern="0" cap="none" spc="0" normalizeH="0" baseline="0" noProof="0" dirty="0">
              <a:ln>
                <a:noFill/>
              </a:ln>
              <a:solidFill>
                <a:prstClr val="black"/>
              </a:solidFill>
              <a:effectLst/>
              <a:uLnTx/>
              <a:uFillTx/>
            </a:endParaRPr>
          </a:p>
        </p:txBody>
      </p:sp>
      <p:sp>
        <p:nvSpPr>
          <p:cNvPr id="47" name="Shape 12">
            <a:extLst>
              <a:ext uri="{FF2B5EF4-FFF2-40B4-BE49-F238E27FC236}">
                <a16:creationId xmlns:a16="http://schemas.microsoft.com/office/drawing/2014/main" id="{0F6070C2-5C69-B57A-F9B9-7AB839F6B4E6}"/>
              </a:ext>
            </a:extLst>
          </p:cNvPr>
          <p:cNvSpPr/>
          <p:nvPr/>
        </p:nvSpPr>
        <p:spPr>
          <a:xfrm>
            <a:off x="7651465" y="4688680"/>
            <a:ext cx="593765" cy="22860"/>
          </a:xfrm>
          <a:prstGeom prst="roundRect">
            <a:avLst>
              <a:gd name="adj" fmla="val 363641"/>
            </a:avLst>
          </a:prstGeom>
          <a:solidFill>
            <a:srgbClr val="B2D7E5"/>
          </a:solidFill>
          <a:ln/>
        </p:spPr>
        <p:txBody>
          <a:bodyPr/>
          <a:lstStyle/>
          <a:p>
            <a:endParaRPr lang=""/>
          </a:p>
        </p:txBody>
      </p:sp>
      <p:sp>
        <p:nvSpPr>
          <p:cNvPr id="48" name="Shape 13">
            <a:extLst>
              <a:ext uri="{FF2B5EF4-FFF2-40B4-BE49-F238E27FC236}">
                <a16:creationId xmlns:a16="http://schemas.microsoft.com/office/drawing/2014/main" id="{CEFF43E7-9700-9B17-8301-DDA5CF01435C}"/>
              </a:ext>
            </a:extLst>
          </p:cNvPr>
          <p:cNvSpPr/>
          <p:nvPr/>
        </p:nvSpPr>
        <p:spPr>
          <a:xfrm>
            <a:off x="8222370" y="4477463"/>
            <a:ext cx="445294" cy="445294"/>
          </a:xfrm>
          <a:prstGeom prst="roundRect">
            <a:avLst>
              <a:gd name="adj" fmla="val 18668"/>
            </a:avLst>
          </a:prstGeom>
          <a:solidFill>
            <a:srgbClr val="CCF1FF"/>
          </a:solidFill>
          <a:ln w="7620">
            <a:solidFill>
              <a:srgbClr val="B2D7E5"/>
            </a:solidFill>
            <a:prstDash val="solid"/>
          </a:ln>
        </p:spPr>
        <p:txBody>
          <a:bodyPr/>
          <a:lstStyle/>
          <a:p>
            <a:endParaRPr lang=""/>
          </a:p>
        </p:txBody>
      </p:sp>
      <p:sp>
        <p:nvSpPr>
          <p:cNvPr id="49" name="Text 14">
            <a:extLst>
              <a:ext uri="{FF2B5EF4-FFF2-40B4-BE49-F238E27FC236}">
                <a16:creationId xmlns:a16="http://schemas.microsoft.com/office/drawing/2014/main" id="{1083853E-1BAE-9175-85A3-AD370BD98064}"/>
              </a:ext>
            </a:extLst>
          </p:cNvPr>
          <p:cNvSpPr/>
          <p:nvPr/>
        </p:nvSpPr>
        <p:spPr>
          <a:xfrm>
            <a:off x="8296605" y="4514611"/>
            <a:ext cx="296823" cy="370999"/>
          </a:xfrm>
          <a:prstGeom prst="rect">
            <a:avLst/>
          </a:prstGeom>
          <a:noFill/>
          <a:ln/>
        </p:spPr>
        <p:txBody>
          <a:bodyPr wrap="non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3</a:t>
            </a:r>
            <a:endParaRPr kumimoji="0" lang="en-US" sz="2300" b="0" i="0" u="none" strike="noStrike" kern="0" cap="none" spc="0" normalizeH="0" baseline="0" noProof="0" dirty="0">
              <a:ln>
                <a:noFill/>
              </a:ln>
              <a:solidFill>
                <a:prstClr val="black"/>
              </a:solidFill>
              <a:effectLst/>
              <a:uLnTx/>
              <a:uFillTx/>
            </a:endParaRPr>
          </a:p>
        </p:txBody>
      </p:sp>
      <p:sp>
        <p:nvSpPr>
          <p:cNvPr id="50" name="Text 15">
            <a:extLst>
              <a:ext uri="{FF2B5EF4-FFF2-40B4-BE49-F238E27FC236}">
                <a16:creationId xmlns:a16="http://schemas.microsoft.com/office/drawing/2014/main" id="{18176354-EF82-1AA7-85F3-AACA6422702C}"/>
              </a:ext>
            </a:extLst>
          </p:cNvPr>
          <p:cNvSpPr/>
          <p:nvPr/>
        </p:nvSpPr>
        <p:spPr>
          <a:xfrm>
            <a:off x="4981488" y="4545448"/>
            <a:ext cx="2474000" cy="309205"/>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عصر وسائل التواصل</a:t>
            </a:r>
            <a:endParaRPr kumimoji="0" lang="en-US" sz="1900" b="0" i="0" u="none" strike="noStrike" kern="0" cap="none" spc="0" normalizeH="0" baseline="0" noProof="0" dirty="0">
              <a:ln>
                <a:noFill/>
              </a:ln>
              <a:solidFill>
                <a:prstClr val="black"/>
              </a:solidFill>
              <a:effectLst/>
              <a:uLnTx/>
              <a:uFillTx/>
            </a:endParaRPr>
          </a:p>
        </p:txBody>
      </p:sp>
      <p:sp>
        <p:nvSpPr>
          <p:cNvPr id="51" name="Text 16">
            <a:extLst>
              <a:ext uri="{FF2B5EF4-FFF2-40B4-BE49-F238E27FC236}">
                <a16:creationId xmlns:a16="http://schemas.microsoft.com/office/drawing/2014/main" id="{420A20B6-63EF-276F-7BDD-42DB2AA0EF36}"/>
              </a:ext>
            </a:extLst>
          </p:cNvPr>
          <p:cNvSpPr/>
          <p:nvPr/>
        </p:nvSpPr>
        <p:spPr>
          <a:xfrm>
            <a:off x="1106957" y="4973359"/>
            <a:ext cx="6348532" cy="316587"/>
          </a:xfrm>
          <a:prstGeom prst="rect">
            <a:avLst/>
          </a:prstGeom>
          <a:noFill/>
          <a:ln/>
        </p:spPr>
        <p:txBody>
          <a:bodyPr wrap="non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التفاعل المباشر مع الجمهور</a:t>
            </a:r>
            <a:endParaRPr kumimoji="0" lang="en-US" sz="1550" b="0" i="0" u="none" strike="noStrike" kern="0" cap="none" spc="0" normalizeH="0" baseline="0" noProof="0" dirty="0">
              <a:ln>
                <a:noFill/>
              </a:ln>
              <a:solidFill>
                <a:prstClr val="black"/>
              </a:solidFill>
              <a:effectLst/>
              <a:uLnTx/>
              <a:uFillTx/>
            </a:endParaRPr>
          </a:p>
        </p:txBody>
      </p:sp>
      <p:sp>
        <p:nvSpPr>
          <p:cNvPr id="52" name="Shape 17">
            <a:extLst>
              <a:ext uri="{FF2B5EF4-FFF2-40B4-BE49-F238E27FC236}">
                <a16:creationId xmlns:a16="http://schemas.microsoft.com/office/drawing/2014/main" id="{6004FFB8-977E-23A1-6DDC-FC897B5EFF43}"/>
              </a:ext>
            </a:extLst>
          </p:cNvPr>
          <p:cNvSpPr/>
          <p:nvPr/>
        </p:nvSpPr>
        <p:spPr>
          <a:xfrm>
            <a:off x="7651465" y="5896927"/>
            <a:ext cx="593765" cy="22860"/>
          </a:xfrm>
          <a:prstGeom prst="roundRect">
            <a:avLst>
              <a:gd name="adj" fmla="val 363641"/>
            </a:avLst>
          </a:prstGeom>
          <a:solidFill>
            <a:srgbClr val="B2D7E5"/>
          </a:solidFill>
          <a:ln/>
        </p:spPr>
        <p:txBody>
          <a:bodyPr/>
          <a:lstStyle/>
          <a:p>
            <a:endParaRPr lang=""/>
          </a:p>
        </p:txBody>
      </p:sp>
      <p:sp>
        <p:nvSpPr>
          <p:cNvPr id="53" name="Shape 18">
            <a:extLst>
              <a:ext uri="{FF2B5EF4-FFF2-40B4-BE49-F238E27FC236}">
                <a16:creationId xmlns:a16="http://schemas.microsoft.com/office/drawing/2014/main" id="{583DB686-94FB-0850-0CD7-53F7DEBEFA2B}"/>
              </a:ext>
            </a:extLst>
          </p:cNvPr>
          <p:cNvSpPr/>
          <p:nvPr/>
        </p:nvSpPr>
        <p:spPr>
          <a:xfrm>
            <a:off x="8222370" y="5685710"/>
            <a:ext cx="445294" cy="445294"/>
          </a:xfrm>
          <a:prstGeom prst="roundRect">
            <a:avLst>
              <a:gd name="adj" fmla="val 18668"/>
            </a:avLst>
          </a:prstGeom>
          <a:solidFill>
            <a:srgbClr val="CCF1FF"/>
          </a:solidFill>
          <a:ln w="7620">
            <a:solidFill>
              <a:srgbClr val="B2D7E5"/>
            </a:solidFill>
            <a:prstDash val="solid"/>
          </a:ln>
        </p:spPr>
        <p:txBody>
          <a:bodyPr/>
          <a:lstStyle/>
          <a:p>
            <a:endParaRPr lang=""/>
          </a:p>
        </p:txBody>
      </p:sp>
      <p:sp>
        <p:nvSpPr>
          <p:cNvPr id="54" name="Text 19">
            <a:extLst>
              <a:ext uri="{FF2B5EF4-FFF2-40B4-BE49-F238E27FC236}">
                <a16:creationId xmlns:a16="http://schemas.microsoft.com/office/drawing/2014/main" id="{186A88A5-51D2-99C6-6F93-E4247AFA45A7}"/>
              </a:ext>
            </a:extLst>
          </p:cNvPr>
          <p:cNvSpPr/>
          <p:nvPr/>
        </p:nvSpPr>
        <p:spPr>
          <a:xfrm>
            <a:off x="8296605" y="5722857"/>
            <a:ext cx="296823" cy="370999"/>
          </a:xfrm>
          <a:prstGeom prst="rect">
            <a:avLst/>
          </a:prstGeom>
          <a:noFill/>
          <a:ln/>
        </p:spPr>
        <p:txBody>
          <a:bodyPr wrap="none" lIns="0" tIns="0" rIns="0" bIns="0" rtlCol="0" anchor="t"/>
          <a:lstStyle/>
          <a:p>
            <a:pPr marL="0" marR="0" lvl="0" indent="0" algn="ct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4</a:t>
            </a:r>
            <a:endParaRPr kumimoji="0" lang="en-US" sz="2300" b="0" i="0" u="none" strike="noStrike" kern="0" cap="none" spc="0" normalizeH="0" baseline="0" noProof="0" dirty="0">
              <a:ln>
                <a:noFill/>
              </a:ln>
              <a:solidFill>
                <a:prstClr val="black"/>
              </a:solidFill>
              <a:effectLst/>
              <a:uLnTx/>
              <a:uFillTx/>
            </a:endParaRPr>
          </a:p>
        </p:txBody>
      </p:sp>
      <p:sp>
        <p:nvSpPr>
          <p:cNvPr id="55" name="Text 20">
            <a:extLst>
              <a:ext uri="{FF2B5EF4-FFF2-40B4-BE49-F238E27FC236}">
                <a16:creationId xmlns:a16="http://schemas.microsoft.com/office/drawing/2014/main" id="{900BA322-E90C-E561-0F66-FD4B5359C230}"/>
              </a:ext>
            </a:extLst>
          </p:cNvPr>
          <p:cNvSpPr/>
          <p:nvPr/>
        </p:nvSpPr>
        <p:spPr>
          <a:xfrm>
            <a:off x="4572509" y="5753694"/>
            <a:ext cx="2882979" cy="309205"/>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العلاقات العامة الرقمية</a:t>
            </a:r>
            <a:endParaRPr kumimoji="0" lang="en-US" sz="1900" b="0" i="0" u="none" strike="noStrike" kern="0" cap="none" spc="0" normalizeH="0" baseline="0" noProof="0" dirty="0">
              <a:ln>
                <a:noFill/>
              </a:ln>
              <a:solidFill>
                <a:prstClr val="black"/>
              </a:solidFill>
              <a:effectLst/>
              <a:uLnTx/>
              <a:uFillTx/>
            </a:endParaRPr>
          </a:p>
        </p:txBody>
      </p:sp>
      <p:sp>
        <p:nvSpPr>
          <p:cNvPr id="56" name="Text 21">
            <a:extLst>
              <a:ext uri="{FF2B5EF4-FFF2-40B4-BE49-F238E27FC236}">
                <a16:creationId xmlns:a16="http://schemas.microsoft.com/office/drawing/2014/main" id="{6665A3D7-3EF7-5AA4-BA01-2F1EB352DAE5}"/>
              </a:ext>
            </a:extLst>
          </p:cNvPr>
          <p:cNvSpPr/>
          <p:nvPr/>
        </p:nvSpPr>
        <p:spPr>
          <a:xfrm>
            <a:off x="1106957" y="6181605"/>
            <a:ext cx="6348532" cy="316587"/>
          </a:xfrm>
          <a:prstGeom prst="rect">
            <a:avLst/>
          </a:prstGeom>
          <a:noFill/>
          <a:ln/>
        </p:spPr>
        <p:txBody>
          <a:bodyPr wrap="non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إدارة العلاقات وبناء الثقة المستمر</a:t>
            </a:r>
            <a:endParaRPr kumimoji="0" lang="en-US" sz="1550" b="0" i="0" u="none" strike="noStrike" kern="0" cap="none" spc="0" normalizeH="0" baseline="0" noProof="0" dirty="0">
              <a:ln>
                <a:noFill/>
              </a:ln>
              <a:solidFill>
                <a:prstClr val="black"/>
              </a:solidFill>
              <a:effectLst/>
              <a:uLnTx/>
              <a:uFillTx/>
            </a:endParaRPr>
          </a:p>
        </p:txBody>
      </p:sp>
      <p:sp>
        <p:nvSpPr>
          <p:cNvPr id="57" name="Text 22">
            <a:extLst>
              <a:ext uri="{FF2B5EF4-FFF2-40B4-BE49-F238E27FC236}">
                <a16:creationId xmlns:a16="http://schemas.microsoft.com/office/drawing/2014/main" id="{B1FC1C43-B466-F213-4384-6AB725D78F37}"/>
              </a:ext>
            </a:extLst>
          </p:cNvPr>
          <p:cNvSpPr/>
          <p:nvPr/>
        </p:nvSpPr>
        <p:spPr>
          <a:xfrm>
            <a:off x="1106957" y="6720839"/>
            <a:ext cx="7560707" cy="949762"/>
          </a:xfrm>
          <a:prstGeom prst="rect">
            <a:avLst/>
          </a:prstGeom>
          <a:noFill/>
          <a:ln/>
        </p:spPr>
        <p:txBody>
          <a:bodyPr wrap="square" lIns="0" tIns="0" rIns="0" bIns="0" rtlCol="0" anchor="t"/>
          <a:lstStyle/>
          <a:p>
            <a:pPr marL="0" marR="0" lvl="0" indent="0" algn="r" defTabSz="914400" rtl="1" eaLnBrk="1" fontAlgn="auto" latinLnBrk="0" hangingPunct="1">
              <a:lnSpc>
                <a:spcPts val="245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انتقلت العلاقات العامة من إدارة الرسائل إلى إدارة العلاقات، ومن التركيز على الظهور الإعلامي إلى بناء الثقة والتفاعل المستمر مع الجمهور عبر المنصات الرقمية، مع دور أكبر في مراقبة السمعة الفورية والاستجابة السريعة للأزمات.</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753750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D42BE-4C44-5F45-F15C-AC75ED682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455C5C-860B-30B8-0D8D-BCB44AFF4845}"/>
              </a:ext>
            </a:extLst>
          </p:cNvPr>
          <p:cNvSpPr/>
          <p:nvPr/>
        </p:nvSpPr>
        <p:spPr>
          <a:xfrm>
            <a:off x="521622" y="1063092"/>
            <a:ext cx="13892260" cy="6977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59DDDE6-51E2-CEF4-3AEB-0A623326154F}"/>
              </a:ext>
            </a:extLst>
          </p:cNvPr>
          <p:cNvSpPr/>
          <p:nvPr/>
        </p:nvSpPr>
        <p:spPr>
          <a:xfrm>
            <a:off x="3151414" y="384477"/>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4372EED-2EA5-40EE-29BA-515F657C6E5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p:spPr>
      </p:pic>
      <p:sp>
        <p:nvSpPr>
          <p:cNvPr id="2" name="Shape 0">
            <a:extLst>
              <a:ext uri="{FF2B5EF4-FFF2-40B4-BE49-F238E27FC236}">
                <a16:creationId xmlns:a16="http://schemas.microsoft.com/office/drawing/2014/main" id="{A7F3BEFF-F3F6-E8BB-A9A0-96A2725EE458}"/>
              </a:ext>
            </a:extLst>
          </p:cNvPr>
          <p:cNvSpPr/>
          <p:nvPr/>
        </p:nvSpPr>
        <p:spPr>
          <a:xfrm>
            <a:off x="12875002" y="248789"/>
            <a:ext cx="1225391" cy="311228"/>
          </a:xfrm>
          <a:prstGeom prst="roundRect">
            <a:avLst>
              <a:gd name="adj" fmla="val 17888"/>
            </a:avLst>
          </a:prstGeom>
          <a:solidFill>
            <a:srgbClr val="D7DFF4"/>
          </a:solidFill>
          <a:ln/>
        </p:spPr>
        <p:txBody>
          <a:bodyPr/>
          <a:lstStyle/>
          <a:p>
            <a:endParaRPr lang="en-US"/>
          </a:p>
        </p:txBody>
      </p:sp>
      <p:sp>
        <p:nvSpPr>
          <p:cNvPr id="3" name="Text 1">
            <a:extLst>
              <a:ext uri="{FF2B5EF4-FFF2-40B4-BE49-F238E27FC236}">
                <a16:creationId xmlns:a16="http://schemas.microsoft.com/office/drawing/2014/main" id="{F9888F64-1DBE-CFC6-255B-94FD43243656}"/>
              </a:ext>
            </a:extLst>
          </p:cNvPr>
          <p:cNvSpPr/>
          <p:nvPr/>
        </p:nvSpPr>
        <p:spPr>
          <a:xfrm>
            <a:off x="13199447" y="269991"/>
            <a:ext cx="828080" cy="207645"/>
          </a:xfrm>
          <a:prstGeom prst="rect">
            <a:avLst/>
          </a:prstGeom>
          <a:noFill/>
          <a:ln/>
        </p:spPr>
        <p:txBody>
          <a:bodyPr wrap="none" lIns="0" tIns="0" rIns="0" bIns="0" rtlCol="0" anchor="t"/>
          <a:lstStyle/>
          <a:p>
            <a:pPr marL="0" marR="0" lvl="0" indent="0" algn="r" defTabSz="914400" rtl="1" eaLnBrk="1" fontAlgn="auto" latinLnBrk="0" hangingPunct="1">
              <a:lnSpc>
                <a:spcPts val="16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التحول الرقمي</a:t>
            </a:r>
            <a:endParaRPr kumimoji="0" lang="en-US" sz="140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D4BF36BB-EF76-C567-7058-D59CE02E7A1E}"/>
              </a:ext>
            </a:extLst>
          </p:cNvPr>
          <p:cNvSpPr/>
          <p:nvPr/>
        </p:nvSpPr>
        <p:spPr>
          <a:xfrm>
            <a:off x="2656402" y="446952"/>
            <a:ext cx="7734657" cy="506968"/>
          </a:xfrm>
          <a:prstGeom prst="rect">
            <a:avLst/>
          </a:prstGeom>
          <a:noFill/>
          <a:ln/>
        </p:spPr>
        <p:txBody>
          <a:bodyPr wrap="none" lIns="0" tIns="0" rIns="0" bIns="0" rtlCol="0" anchor="t"/>
          <a:lstStyle/>
          <a:p>
            <a:pPr marL="0" marR="0" lvl="0" indent="0" algn="r" defTabSz="914400" rtl="1" eaLnBrk="1" fontAlgn="auto" latinLnBrk="0" hangingPunct="1">
              <a:lnSpc>
                <a:spcPts val="39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التطورات الجوهرية في الحملات الرقمية</a:t>
            </a:r>
            <a:endParaRPr kumimoji="0" lang="en-US" sz="2000" b="0" i="0" u="none" strike="noStrike" kern="0" cap="none" spc="0" normalizeH="0" baseline="0" noProof="0" dirty="0">
              <a:ln>
                <a:noFill/>
              </a:ln>
              <a:solidFill>
                <a:srgbClr val="00B0F0"/>
              </a:solidFill>
              <a:effectLst/>
              <a:uLnTx/>
              <a:uFillTx/>
            </a:endParaRPr>
          </a:p>
        </p:txBody>
      </p:sp>
      <p:sp>
        <p:nvSpPr>
          <p:cNvPr id="6" name="Text 3">
            <a:extLst>
              <a:ext uri="{FF2B5EF4-FFF2-40B4-BE49-F238E27FC236}">
                <a16:creationId xmlns:a16="http://schemas.microsoft.com/office/drawing/2014/main" id="{2E7418EC-82BC-8305-3CED-87E62FC1F6E4}"/>
              </a:ext>
            </a:extLst>
          </p:cNvPr>
          <p:cNvSpPr/>
          <p:nvPr/>
        </p:nvSpPr>
        <p:spPr>
          <a:xfrm>
            <a:off x="1637828" y="1268245"/>
            <a:ext cx="12389699" cy="519113"/>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شهدت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حملات</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العلاقات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العامة</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الرقمية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تحولات</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جوهرية</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غيّرت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من</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طبيعة</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التخطيط</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والتنفيذ</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والتقييم</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هذه</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التطورات</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لم</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تقتصر</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على</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الأدوات</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فحسب</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بل</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شملت</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المنهجية</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والفلسفة</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الاتصالية</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بأكملها</a:t>
            </a:r>
            <a:r>
              <a:rPr lang="ar-EG" sz="1600" kern="0" dirty="0">
                <a:solidFill>
                  <a:srgbClr val="15213F"/>
                </a:solidFill>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كما</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أصبح</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نجاح</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الحملة</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مرتبطًا</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بقدرتها</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على</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الدمج</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بين</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الأدوات</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الرقمية</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والاستجابة</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السريعة</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وبناء</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علاقة</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مستدامة</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مع</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120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الجمهور</a:t>
            </a:r>
            <a:r>
              <a:rPr kumimoji="0" lang="en-US" sz="1550" b="0" i="0" u="none" strike="noStrike" kern="120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5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sp>
        <p:nvSpPr>
          <p:cNvPr id="7" name="Shape 4">
            <a:extLst>
              <a:ext uri="{FF2B5EF4-FFF2-40B4-BE49-F238E27FC236}">
                <a16:creationId xmlns:a16="http://schemas.microsoft.com/office/drawing/2014/main" id="{2F615D39-65A4-807A-97FE-28420B12BC37}"/>
              </a:ext>
            </a:extLst>
          </p:cNvPr>
          <p:cNvSpPr/>
          <p:nvPr/>
        </p:nvSpPr>
        <p:spPr>
          <a:xfrm>
            <a:off x="13361729" y="2618489"/>
            <a:ext cx="162163" cy="730091"/>
          </a:xfrm>
          <a:prstGeom prst="roundRect">
            <a:avLst>
              <a:gd name="adj" fmla="val 42026"/>
            </a:avLst>
          </a:prstGeom>
          <a:solidFill>
            <a:srgbClr val="E9ECF2"/>
          </a:solidFill>
          <a:ln w="7620">
            <a:solidFill>
              <a:srgbClr val="CFD2D8"/>
            </a:solidFill>
            <a:prstDash val="solid"/>
          </a:ln>
        </p:spPr>
        <p:txBody>
          <a:bodyPr/>
          <a:lstStyle/>
          <a:p>
            <a:endParaRPr lang="en-US"/>
          </a:p>
        </p:txBody>
      </p:sp>
      <p:sp>
        <p:nvSpPr>
          <p:cNvPr id="8" name="Shape 5">
            <a:extLst>
              <a:ext uri="{FF2B5EF4-FFF2-40B4-BE49-F238E27FC236}">
                <a16:creationId xmlns:a16="http://schemas.microsoft.com/office/drawing/2014/main" id="{BB3D4540-CE12-F94E-DDDD-7375D562AB99}"/>
              </a:ext>
            </a:extLst>
          </p:cNvPr>
          <p:cNvSpPr/>
          <p:nvPr/>
        </p:nvSpPr>
        <p:spPr>
          <a:xfrm>
            <a:off x="13199447" y="2511928"/>
            <a:ext cx="486727" cy="486728"/>
          </a:xfrm>
          <a:prstGeom prst="roundRect">
            <a:avLst>
              <a:gd name="adj" fmla="val 93934"/>
            </a:avLst>
          </a:prstGeom>
          <a:solidFill>
            <a:srgbClr val="E9ECF2"/>
          </a:solidFill>
          <a:ln w="7620">
            <a:solidFill>
              <a:srgbClr val="CFD2D8"/>
            </a:solidFill>
            <a:prstDash val="solid"/>
          </a:ln>
        </p:spPr>
        <p:txBody>
          <a:bodyPr/>
          <a:lstStyle/>
          <a:p>
            <a:endParaRPr lang="en-US"/>
          </a:p>
        </p:txBody>
      </p:sp>
      <p:pic>
        <p:nvPicPr>
          <p:cNvPr id="9" name="Image 0" descr="preencoded.png">
            <a:extLst>
              <a:ext uri="{FF2B5EF4-FFF2-40B4-BE49-F238E27FC236}">
                <a16:creationId xmlns:a16="http://schemas.microsoft.com/office/drawing/2014/main" id="{0F645447-779E-5D7C-E670-FFA42813B74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21129" y="2633610"/>
            <a:ext cx="243364" cy="243364"/>
          </a:xfrm>
          <a:prstGeom prst="rect">
            <a:avLst/>
          </a:prstGeom>
        </p:spPr>
      </p:pic>
      <p:sp>
        <p:nvSpPr>
          <p:cNvPr id="10" name="Text 6">
            <a:extLst>
              <a:ext uri="{FF2B5EF4-FFF2-40B4-BE49-F238E27FC236}">
                <a16:creationId xmlns:a16="http://schemas.microsoft.com/office/drawing/2014/main" id="{70032D63-04B9-85DF-5C60-F993CD167AF7}"/>
              </a:ext>
            </a:extLst>
          </p:cNvPr>
          <p:cNvSpPr/>
          <p:nvPr/>
        </p:nvSpPr>
        <p:spPr>
          <a:xfrm>
            <a:off x="9976306" y="2537289"/>
            <a:ext cx="3060978" cy="253603"/>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الحملات المعتمدة على البيانات</a:t>
            </a:r>
            <a:endParaRPr kumimoji="0" lang="en-US" sz="1800" b="0" i="0" u="none" strike="noStrike" kern="0" cap="none" spc="0" normalizeH="0" baseline="0" noProof="0" dirty="0">
              <a:ln>
                <a:noFill/>
              </a:ln>
              <a:solidFill>
                <a:prstClr val="black"/>
              </a:solidFill>
              <a:effectLst/>
              <a:uLnTx/>
              <a:uFillTx/>
            </a:endParaRPr>
          </a:p>
        </p:txBody>
      </p:sp>
      <p:sp>
        <p:nvSpPr>
          <p:cNvPr id="11" name="Text 7">
            <a:extLst>
              <a:ext uri="{FF2B5EF4-FFF2-40B4-BE49-F238E27FC236}">
                <a16:creationId xmlns:a16="http://schemas.microsoft.com/office/drawing/2014/main" id="{D26017BB-67D6-8CED-73A6-0D6DEA5BEDA5}"/>
              </a:ext>
            </a:extLst>
          </p:cNvPr>
          <p:cNvSpPr/>
          <p:nvPr/>
        </p:nvSpPr>
        <p:spPr>
          <a:xfrm>
            <a:off x="1719080" y="2998656"/>
            <a:ext cx="11080552" cy="259556"/>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الانتقال من الحدس إلى تحليل سلوك الجمهور وقياس النتائج بدقة علمية</a:t>
            </a:r>
            <a:endParaRPr kumimoji="0" lang="en-US" sz="1600" b="0" i="0" u="none" strike="noStrike" kern="0" cap="none" spc="0" normalizeH="0" baseline="0" noProof="0" dirty="0">
              <a:ln>
                <a:noFill/>
              </a:ln>
              <a:solidFill>
                <a:prstClr val="black"/>
              </a:solidFill>
              <a:effectLst/>
              <a:uLnTx/>
              <a:uFillTx/>
            </a:endParaRPr>
          </a:p>
        </p:txBody>
      </p:sp>
      <p:sp>
        <p:nvSpPr>
          <p:cNvPr id="12" name="Shape 8">
            <a:extLst>
              <a:ext uri="{FF2B5EF4-FFF2-40B4-BE49-F238E27FC236}">
                <a16:creationId xmlns:a16="http://schemas.microsoft.com/office/drawing/2014/main" id="{0F745C8F-AF2C-D26E-B992-F98864D38F9D}"/>
              </a:ext>
            </a:extLst>
          </p:cNvPr>
          <p:cNvSpPr/>
          <p:nvPr/>
        </p:nvSpPr>
        <p:spPr>
          <a:xfrm>
            <a:off x="13118365" y="3754226"/>
            <a:ext cx="162163" cy="730091"/>
          </a:xfrm>
          <a:prstGeom prst="roundRect">
            <a:avLst>
              <a:gd name="adj" fmla="val 42026"/>
            </a:avLst>
          </a:prstGeom>
          <a:solidFill>
            <a:srgbClr val="E9ECF2"/>
          </a:solidFill>
          <a:ln w="7620">
            <a:solidFill>
              <a:srgbClr val="CFD2D8"/>
            </a:solidFill>
            <a:prstDash val="solid"/>
          </a:ln>
        </p:spPr>
        <p:txBody>
          <a:bodyPr/>
          <a:lstStyle/>
          <a:p>
            <a:endParaRPr lang="en-US"/>
          </a:p>
        </p:txBody>
      </p:sp>
      <p:sp>
        <p:nvSpPr>
          <p:cNvPr id="13" name="Shape 9">
            <a:extLst>
              <a:ext uri="{FF2B5EF4-FFF2-40B4-BE49-F238E27FC236}">
                <a16:creationId xmlns:a16="http://schemas.microsoft.com/office/drawing/2014/main" id="{BFBC1A1F-14BA-14C4-83D5-65B67D9F5FF3}"/>
              </a:ext>
            </a:extLst>
          </p:cNvPr>
          <p:cNvSpPr/>
          <p:nvPr/>
        </p:nvSpPr>
        <p:spPr>
          <a:xfrm>
            <a:off x="12956083" y="3647665"/>
            <a:ext cx="486727" cy="486728"/>
          </a:xfrm>
          <a:prstGeom prst="roundRect">
            <a:avLst>
              <a:gd name="adj" fmla="val 93934"/>
            </a:avLst>
          </a:prstGeom>
          <a:solidFill>
            <a:srgbClr val="E9ECF2"/>
          </a:solidFill>
          <a:ln w="7620">
            <a:solidFill>
              <a:srgbClr val="CFD2D8"/>
            </a:solidFill>
            <a:prstDash val="solid"/>
          </a:ln>
        </p:spPr>
        <p:txBody>
          <a:bodyPr/>
          <a:lstStyle/>
          <a:p>
            <a:endParaRPr lang="en-US"/>
          </a:p>
        </p:txBody>
      </p:sp>
      <p:pic>
        <p:nvPicPr>
          <p:cNvPr id="16" name="Image 1" descr="preencoded.png">
            <a:extLst>
              <a:ext uri="{FF2B5EF4-FFF2-40B4-BE49-F238E27FC236}">
                <a16:creationId xmlns:a16="http://schemas.microsoft.com/office/drawing/2014/main" id="{CA0E842F-9E99-5F64-E1E3-66E054B1A0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077765" y="3769347"/>
            <a:ext cx="243364" cy="243364"/>
          </a:xfrm>
          <a:prstGeom prst="rect">
            <a:avLst/>
          </a:prstGeom>
        </p:spPr>
      </p:pic>
      <p:sp>
        <p:nvSpPr>
          <p:cNvPr id="17" name="Text 10">
            <a:extLst>
              <a:ext uri="{FF2B5EF4-FFF2-40B4-BE49-F238E27FC236}">
                <a16:creationId xmlns:a16="http://schemas.microsoft.com/office/drawing/2014/main" id="{7BC9A82A-BA5D-4CB7-2E82-B4D361615CC3}"/>
              </a:ext>
            </a:extLst>
          </p:cNvPr>
          <p:cNvSpPr/>
          <p:nvPr/>
        </p:nvSpPr>
        <p:spPr>
          <a:xfrm>
            <a:off x="9929157" y="3594193"/>
            <a:ext cx="2864763" cy="253603"/>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المحتوى التفاعلي والفيروسي</a:t>
            </a:r>
            <a:endParaRPr kumimoji="0" lang="en-US" sz="1800" b="0" i="0" u="none" strike="noStrike" kern="0" cap="none" spc="0" normalizeH="0" baseline="0" noProof="0" dirty="0">
              <a:ln>
                <a:noFill/>
              </a:ln>
              <a:solidFill>
                <a:prstClr val="black"/>
              </a:solidFill>
              <a:effectLst/>
              <a:uLnTx/>
              <a:uFillTx/>
            </a:endParaRPr>
          </a:p>
        </p:txBody>
      </p:sp>
      <p:sp>
        <p:nvSpPr>
          <p:cNvPr id="19" name="Text 11">
            <a:extLst>
              <a:ext uri="{FF2B5EF4-FFF2-40B4-BE49-F238E27FC236}">
                <a16:creationId xmlns:a16="http://schemas.microsoft.com/office/drawing/2014/main" id="{1A8C0A54-043F-C796-D543-9090F8979BAA}"/>
              </a:ext>
            </a:extLst>
          </p:cNvPr>
          <p:cNvSpPr/>
          <p:nvPr/>
        </p:nvSpPr>
        <p:spPr>
          <a:xfrm>
            <a:off x="1614199" y="4023903"/>
            <a:ext cx="10837188" cy="259556"/>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أصبح الجمهور شريكًا في نشر الرسالة وليس مجرد متلقٍ لها</a:t>
            </a:r>
            <a:endParaRPr kumimoji="0" lang="en-US" sz="1600" b="0" i="0" u="none" strike="noStrike" kern="0" cap="none" spc="0" normalizeH="0" baseline="0" noProof="0" dirty="0">
              <a:ln>
                <a:noFill/>
              </a:ln>
              <a:solidFill>
                <a:prstClr val="black"/>
              </a:solidFill>
              <a:effectLst/>
              <a:uLnTx/>
              <a:uFillTx/>
            </a:endParaRPr>
          </a:p>
        </p:txBody>
      </p:sp>
      <p:sp>
        <p:nvSpPr>
          <p:cNvPr id="20" name="Shape 12">
            <a:extLst>
              <a:ext uri="{FF2B5EF4-FFF2-40B4-BE49-F238E27FC236}">
                <a16:creationId xmlns:a16="http://schemas.microsoft.com/office/drawing/2014/main" id="{20CA9A79-E74F-42EF-E7CF-CB835A63194D}"/>
              </a:ext>
            </a:extLst>
          </p:cNvPr>
          <p:cNvSpPr/>
          <p:nvPr/>
        </p:nvSpPr>
        <p:spPr>
          <a:xfrm>
            <a:off x="12875002" y="4889964"/>
            <a:ext cx="162163" cy="730091"/>
          </a:xfrm>
          <a:prstGeom prst="roundRect">
            <a:avLst>
              <a:gd name="adj" fmla="val 42026"/>
            </a:avLst>
          </a:prstGeom>
          <a:solidFill>
            <a:srgbClr val="E9ECF2"/>
          </a:solidFill>
          <a:ln w="7620">
            <a:solidFill>
              <a:srgbClr val="CFD2D8"/>
            </a:solidFill>
            <a:prstDash val="solid"/>
          </a:ln>
        </p:spPr>
        <p:txBody>
          <a:bodyPr/>
          <a:lstStyle/>
          <a:p>
            <a:endParaRPr lang="en-US"/>
          </a:p>
        </p:txBody>
      </p:sp>
      <p:sp>
        <p:nvSpPr>
          <p:cNvPr id="21" name="Shape 13">
            <a:extLst>
              <a:ext uri="{FF2B5EF4-FFF2-40B4-BE49-F238E27FC236}">
                <a16:creationId xmlns:a16="http://schemas.microsoft.com/office/drawing/2014/main" id="{6FE0A32E-C4B7-4710-27BE-46B32C6740C8}"/>
              </a:ext>
            </a:extLst>
          </p:cNvPr>
          <p:cNvSpPr/>
          <p:nvPr/>
        </p:nvSpPr>
        <p:spPr>
          <a:xfrm>
            <a:off x="12712720" y="4783403"/>
            <a:ext cx="486727" cy="486728"/>
          </a:xfrm>
          <a:prstGeom prst="roundRect">
            <a:avLst>
              <a:gd name="adj" fmla="val 93934"/>
            </a:avLst>
          </a:prstGeom>
          <a:solidFill>
            <a:srgbClr val="E9ECF2"/>
          </a:solidFill>
          <a:ln w="7620">
            <a:solidFill>
              <a:srgbClr val="CFD2D8"/>
            </a:solidFill>
            <a:prstDash val="solid"/>
          </a:ln>
        </p:spPr>
        <p:txBody>
          <a:bodyPr/>
          <a:lstStyle/>
          <a:p>
            <a:endParaRPr lang="en-US"/>
          </a:p>
        </p:txBody>
      </p:sp>
      <p:pic>
        <p:nvPicPr>
          <p:cNvPr id="22" name="Image 2" descr="preencoded.png">
            <a:extLst>
              <a:ext uri="{FF2B5EF4-FFF2-40B4-BE49-F238E27FC236}">
                <a16:creationId xmlns:a16="http://schemas.microsoft.com/office/drawing/2014/main" id="{A855966F-E94C-4235-ECD3-BF7C7E53CA2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834401" y="4905085"/>
            <a:ext cx="243364" cy="243364"/>
          </a:xfrm>
          <a:prstGeom prst="rect">
            <a:avLst/>
          </a:prstGeom>
        </p:spPr>
      </p:pic>
      <p:sp>
        <p:nvSpPr>
          <p:cNvPr id="23" name="Text 14">
            <a:extLst>
              <a:ext uri="{FF2B5EF4-FFF2-40B4-BE49-F238E27FC236}">
                <a16:creationId xmlns:a16="http://schemas.microsoft.com/office/drawing/2014/main" id="{69E4B3ED-06FB-20F8-B636-08A01866FAF5}"/>
              </a:ext>
            </a:extLst>
          </p:cNvPr>
          <p:cNvSpPr/>
          <p:nvPr/>
        </p:nvSpPr>
        <p:spPr>
          <a:xfrm>
            <a:off x="10365641" y="4682513"/>
            <a:ext cx="2225397" cy="253603"/>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دمج الذكاء الاصطناعي</a:t>
            </a:r>
            <a:endParaRPr kumimoji="0" lang="en-US" sz="1800" b="0" i="0" u="none" strike="noStrike" kern="0" cap="none" spc="0" normalizeH="0" baseline="0" noProof="0" dirty="0">
              <a:ln>
                <a:noFill/>
              </a:ln>
              <a:solidFill>
                <a:prstClr val="black"/>
              </a:solidFill>
              <a:effectLst/>
              <a:uLnTx/>
              <a:uFillTx/>
            </a:endParaRPr>
          </a:p>
        </p:txBody>
      </p:sp>
      <p:sp>
        <p:nvSpPr>
          <p:cNvPr id="24" name="Text 15">
            <a:extLst>
              <a:ext uri="{FF2B5EF4-FFF2-40B4-BE49-F238E27FC236}">
                <a16:creationId xmlns:a16="http://schemas.microsoft.com/office/drawing/2014/main" id="{407A8C20-9037-426A-A2AB-15790D864A58}"/>
              </a:ext>
            </a:extLst>
          </p:cNvPr>
          <p:cNvSpPr/>
          <p:nvPr/>
        </p:nvSpPr>
        <p:spPr>
          <a:xfrm>
            <a:off x="1735881" y="5159640"/>
            <a:ext cx="10593824" cy="259556"/>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في تحليل الاتجاهات، إدارة السمعة، وتوقع الأزمات الاتصالية</a:t>
            </a:r>
            <a:endParaRPr kumimoji="0" lang="en-US" sz="1600" b="0" i="0" u="none" strike="noStrike" kern="0" cap="none" spc="0" normalizeH="0" baseline="0" noProof="0" dirty="0">
              <a:ln>
                <a:noFill/>
              </a:ln>
              <a:solidFill>
                <a:prstClr val="black"/>
              </a:solidFill>
              <a:effectLst/>
              <a:uLnTx/>
              <a:uFillTx/>
            </a:endParaRPr>
          </a:p>
        </p:txBody>
      </p:sp>
      <p:sp>
        <p:nvSpPr>
          <p:cNvPr id="26" name="Shape 16">
            <a:extLst>
              <a:ext uri="{FF2B5EF4-FFF2-40B4-BE49-F238E27FC236}">
                <a16:creationId xmlns:a16="http://schemas.microsoft.com/office/drawing/2014/main" id="{00218AE2-770A-3193-871A-3DD4C50077A2}"/>
              </a:ext>
            </a:extLst>
          </p:cNvPr>
          <p:cNvSpPr/>
          <p:nvPr/>
        </p:nvSpPr>
        <p:spPr>
          <a:xfrm>
            <a:off x="12631638" y="6025701"/>
            <a:ext cx="162163" cy="730091"/>
          </a:xfrm>
          <a:prstGeom prst="roundRect">
            <a:avLst>
              <a:gd name="adj" fmla="val 42026"/>
            </a:avLst>
          </a:prstGeom>
          <a:solidFill>
            <a:srgbClr val="E9ECF2"/>
          </a:solidFill>
          <a:ln w="7620">
            <a:solidFill>
              <a:srgbClr val="CFD2D8"/>
            </a:solidFill>
            <a:prstDash val="solid"/>
          </a:ln>
        </p:spPr>
        <p:txBody>
          <a:bodyPr/>
          <a:lstStyle/>
          <a:p>
            <a:endParaRPr lang="en-US"/>
          </a:p>
        </p:txBody>
      </p:sp>
      <p:sp>
        <p:nvSpPr>
          <p:cNvPr id="27" name="Shape 17">
            <a:extLst>
              <a:ext uri="{FF2B5EF4-FFF2-40B4-BE49-F238E27FC236}">
                <a16:creationId xmlns:a16="http://schemas.microsoft.com/office/drawing/2014/main" id="{461EC363-2DC7-1C0A-2E0A-FA3ABD73B367}"/>
              </a:ext>
            </a:extLst>
          </p:cNvPr>
          <p:cNvSpPr/>
          <p:nvPr/>
        </p:nvSpPr>
        <p:spPr>
          <a:xfrm>
            <a:off x="12469356" y="5919140"/>
            <a:ext cx="486727" cy="486728"/>
          </a:xfrm>
          <a:prstGeom prst="roundRect">
            <a:avLst>
              <a:gd name="adj" fmla="val 93934"/>
            </a:avLst>
          </a:prstGeom>
          <a:solidFill>
            <a:srgbClr val="E9ECF2"/>
          </a:solidFill>
          <a:ln w="7620">
            <a:solidFill>
              <a:srgbClr val="CFD2D8"/>
            </a:solidFill>
            <a:prstDash val="solid"/>
          </a:ln>
        </p:spPr>
        <p:txBody>
          <a:bodyPr/>
          <a:lstStyle/>
          <a:p>
            <a:endParaRPr lang="en-US"/>
          </a:p>
        </p:txBody>
      </p:sp>
      <p:pic>
        <p:nvPicPr>
          <p:cNvPr id="28" name="Image 3" descr="preencoded.png">
            <a:extLst>
              <a:ext uri="{FF2B5EF4-FFF2-40B4-BE49-F238E27FC236}">
                <a16:creationId xmlns:a16="http://schemas.microsoft.com/office/drawing/2014/main" id="{6950EFAF-11E5-B656-FBA2-B0774B0FB23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2591038" y="6040822"/>
            <a:ext cx="243364" cy="243364"/>
          </a:xfrm>
          <a:prstGeom prst="rect">
            <a:avLst/>
          </a:prstGeom>
        </p:spPr>
      </p:pic>
      <p:sp>
        <p:nvSpPr>
          <p:cNvPr id="29" name="Text 18">
            <a:extLst>
              <a:ext uri="{FF2B5EF4-FFF2-40B4-BE49-F238E27FC236}">
                <a16:creationId xmlns:a16="http://schemas.microsoft.com/office/drawing/2014/main" id="{DD01D1C4-6B47-7305-3C0F-5CC3C327DC75}"/>
              </a:ext>
            </a:extLst>
          </p:cNvPr>
          <p:cNvSpPr/>
          <p:nvPr/>
        </p:nvSpPr>
        <p:spPr>
          <a:xfrm>
            <a:off x="10238958" y="5879078"/>
            <a:ext cx="2068235" cy="253603"/>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إدارة السمعة الفورية</a:t>
            </a:r>
            <a:endParaRPr kumimoji="0" lang="en-US" sz="1800" b="0" i="0" u="none" strike="noStrike" kern="0" cap="none" spc="0" normalizeH="0" baseline="0" noProof="0" dirty="0">
              <a:ln>
                <a:noFill/>
              </a:ln>
              <a:solidFill>
                <a:prstClr val="black"/>
              </a:solidFill>
              <a:effectLst/>
              <a:uLnTx/>
              <a:uFillTx/>
            </a:endParaRPr>
          </a:p>
        </p:txBody>
      </p:sp>
      <p:sp>
        <p:nvSpPr>
          <p:cNvPr id="30" name="Text 19">
            <a:extLst>
              <a:ext uri="{FF2B5EF4-FFF2-40B4-BE49-F238E27FC236}">
                <a16:creationId xmlns:a16="http://schemas.microsoft.com/office/drawing/2014/main" id="{B2A59070-7983-574B-A727-C1955003DA4D}"/>
              </a:ext>
            </a:extLst>
          </p:cNvPr>
          <p:cNvSpPr/>
          <p:nvPr/>
        </p:nvSpPr>
        <p:spPr>
          <a:xfrm>
            <a:off x="1754724" y="6295377"/>
            <a:ext cx="10350460" cy="259556"/>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الاستجابة في الزمن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الحقيقي</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15213F"/>
                </a:solidFill>
                <a:effectLst/>
                <a:uLnTx/>
                <a:uFillTx/>
                <a:latin typeface="Alexandria" pitchFamily="34" charset="0"/>
                <a:ea typeface="Alexandria" pitchFamily="34" charset="-122"/>
                <a:cs typeface="Alexandria" pitchFamily="34" charset="-120"/>
              </a:rPr>
              <a:t>أصبحت</a:t>
            </a: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عنصرًا حاسمًا في نجاح الحملات</a:t>
            </a:r>
            <a:endParaRPr kumimoji="0" lang="en-US" sz="1600" b="0" i="0" u="none" strike="noStrike" kern="0" cap="none" spc="0" normalizeH="0" baseline="0" noProof="0" dirty="0">
              <a:ln>
                <a:noFill/>
              </a:ln>
              <a:solidFill>
                <a:prstClr val="black"/>
              </a:solidFill>
              <a:effectLst/>
              <a:uLnTx/>
              <a:uFillTx/>
            </a:endParaRPr>
          </a:p>
        </p:txBody>
      </p:sp>
      <p:sp>
        <p:nvSpPr>
          <p:cNvPr id="31" name="Shape 20">
            <a:extLst>
              <a:ext uri="{FF2B5EF4-FFF2-40B4-BE49-F238E27FC236}">
                <a16:creationId xmlns:a16="http://schemas.microsoft.com/office/drawing/2014/main" id="{162C9346-74C5-3D99-4763-96455CFEE991}"/>
              </a:ext>
            </a:extLst>
          </p:cNvPr>
          <p:cNvSpPr/>
          <p:nvPr/>
        </p:nvSpPr>
        <p:spPr>
          <a:xfrm>
            <a:off x="11998123" y="7145434"/>
            <a:ext cx="162163" cy="730091"/>
          </a:xfrm>
          <a:prstGeom prst="roundRect">
            <a:avLst>
              <a:gd name="adj" fmla="val 42026"/>
            </a:avLst>
          </a:prstGeom>
          <a:solidFill>
            <a:srgbClr val="E9ECF2"/>
          </a:solidFill>
          <a:ln w="7620">
            <a:solidFill>
              <a:srgbClr val="CFD2D8"/>
            </a:solidFill>
            <a:prstDash val="solid"/>
          </a:ln>
        </p:spPr>
        <p:txBody>
          <a:bodyPr/>
          <a:lstStyle/>
          <a:p>
            <a:endParaRPr lang="en-US"/>
          </a:p>
        </p:txBody>
      </p:sp>
      <p:sp>
        <p:nvSpPr>
          <p:cNvPr id="32" name="Shape 21">
            <a:extLst>
              <a:ext uri="{FF2B5EF4-FFF2-40B4-BE49-F238E27FC236}">
                <a16:creationId xmlns:a16="http://schemas.microsoft.com/office/drawing/2014/main" id="{BA42953B-A87D-9B7C-9283-973B48D533CD}"/>
              </a:ext>
            </a:extLst>
          </p:cNvPr>
          <p:cNvSpPr/>
          <p:nvPr/>
        </p:nvSpPr>
        <p:spPr>
          <a:xfrm>
            <a:off x="11835842" y="6801462"/>
            <a:ext cx="486727" cy="486728"/>
          </a:xfrm>
          <a:prstGeom prst="roundRect">
            <a:avLst>
              <a:gd name="adj" fmla="val 93934"/>
            </a:avLst>
          </a:prstGeom>
          <a:solidFill>
            <a:srgbClr val="E9ECF2"/>
          </a:solidFill>
          <a:ln w="7620">
            <a:solidFill>
              <a:srgbClr val="CFD2D8"/>
            </a:solidFill>
            <a:prstDash val="solid"/>
          </a:ln>
        </p:spPr>
        <p:txBody>
          <a:bodyPr/>
          <a:lstStyle/>
          <a:p>
            <a:endParaRPr lang="en-US"/>
          </a:p>
        </p:txBody>
      </p:sp>
      <p:pic>
        <p:nvPicPr>
          <p:cNvPr id="33" name="Image 4" descr="preencoded.png">
            <a:extLst>
              <a:ext uri="{FF2B5EF4-FFF2-40B4-BE49-F238E27FC236}">
                <a16:creationId xmlns:a16="http://schemas.microsoft.com/office/drawing/2014/main" id="{4A708B5E-1756-EF81-8AE1-28FCB788753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982746" y="6923144"/>
            <a:ext cx="243364" cy="243364"/>
          </a:xfrm>
          <a:prstGeom prst="rect">
            <a:avLst/>
          </a:prstGeom>
        </p:spPr>
      </p:pic>
      <p:sp>
        <p:nvSpPr>
          <p:cNvPr id="34" name="Text 22">
            <a:extLst>
              <a:ext uri="{FF2B5EF4-FFF2-40B4-BE49-F238E27FC236}">
                <a16:creationId xmlns:a16="http://schemas.microsoft.com/office/drawing/2014/main" id="{C9881AE4-92C5-D65E-D408-5FF484918A6F}"/>
              </a:ext>
            </a:extLst>
          </p:cNvPr>
          <p:cNvSpPr/>
          <p:nvPr/>
        </p:nvSpPr>
        <p:spPr>
          <a:xfrm>
            <a:off x="9179539" y="7029131"/>
            <a:ext cx="2423041" cy="253603"/>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بناء العلاقات المستدامة</a:t>
            </a:r>
            <a:endParaRPr kumimoji="0" lang="en-US" sz="1800" b="0" i="0" u="none" strike="noStrike" kern="0" cap="none" spc="0" normalizeH="0" baseline="0" noProof="0" dirty="0">
              <a:ln>
                <a:noFill/>
              </a:ln>
              <a:solidFill>
                <a:prstClr val="black"/>
              </a:solidFill>
              <a:effectLst/>
              <a:uLnTx/>
              <a:uFillTx/>
            </a:endParaRPr>
          </a:p>
        </p:txBody>
      </p:sp>
      <p:sp>
        <p:nvSpPr>
          <p:cNvPr id="35" name="Text 23">
            <a:extLst>
              <a:ext uri="{FF2B5EF4-FFF2-40B4-BE49-F238E27FC236}">
                <a16:creationId xmlns:a16="http://schemas.microsoft.com/office/drawing/2014/main" id="{9D373F1B-1567-7DF6-3727-AD81529D830C}"/>
              </a:ext>
            </a:extLst>
          </p:cNvPr>
          <p:cNvSpPr/>
          <p:nvPr/>
        </p:nvSpPr>
        <p:spPr>
          <a:xfrm>
            <a:off x="521622" y="7534811"/>
            <a:ext cx="10593824" cy="259556"/>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التركيز على الاستدامة والثقة والمشاركة طويلة المدى</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745105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7963E-5B29-CC8B-4224-A87BE499F5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B5C063-4817-C374-89A7-7D9C13D71B82}"/>
              </a:ext>
            </a:extLst>
          </p:cNvPr>
          <p:cNvSpPr/>
          <p:nvPr/>
        </p:nvSpPr>
        <p:spPr>
          <a:xfrm>
            <a:off x="3151414" y="488217"/>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67B3553-C6E7-D95A-A5CA-44908B387952}"/>
              </a:ext>
            </a:extLst>
          </p:cNvPr>
          <p:cNvSpPr/>
          <p:nvPr/>
        </p:nvSpPr>
        <p:spPr>
          <a:xfrm>
            <a:off x="488731" y="1707697"/>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4A83E1B-D2C8-9D21-2CBF-B40FE0AE9D7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6" name="Text 0">
            <a:extLst>
              <a:ext uri="{FF2B5EF4-FFF2-40B4-BE49-F238E27FC236}">
                <a16:creationId xmlns:a16="http://schemas.microsoft.com/office/drawing/2014/main" id="{EC645724-0DAE-0368-E5C0-0FE8AE616DE2}"/>
              </a:ext>
            </a:extLst>
          </p:cNvPr>
          <p:cNvSpPr/>
          <p:nvPr/>
        </p:nvSpPr>
        <p:spPr>
          <a:xfrm>
            <a:off x="8013978" y="2791420"/>
            <a:ext cx="582263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أبرز أدوات الإعلام الرقمي</a:t>
            </a:r>
            <a:endParaRPr kumimoji="0" lang="en-US" sz="2000" b="0" i="0" u="none" strike="noStrike" kern="0" cap="none" spc="0" normalizeH="0" baseline="0" noProof="0" dirty="0">
              <a:ln>
                <a:noFill/>
              </a:ln>
              <a:solidFill>
                <a:srgbClr val="00B0F0"/>
              </a:solidFill>
              <a:effectLst/>
              <a:uLnTx/>
              <a:uFillTx/>
            </a:endParaRPr>
          </a:p>
        </p:txBody>
      </p:sp>
      <p:sp>
        <p:nvSpPr>
          <p:cNvPr id="16" name="Text 1">
            <a:extLst>
              <a:ext uri="{FF2B5EF4-FFF2-40B4-BE49-F238E27FC236}">
                <a16:creationId xmlns:a16="http://schemas.microsoft.com/office/drawing/2014/main" id="{020BFFFC-B366-8FCA-157E-D5406796ADCB}"/>
              </a:ext>
            </a:extLst>
          </p:cNvPr>
          <p:cNvSpPr/>
          <p:nvPr/>
        </p:nvSpPr>
        <p:spPr>
          <a:xfrm>
            <a:off x="10572750" y="4056340"/>
            <a:ext cx="3263860"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منصات التواصل الاجتماعي</a:t>
            </a:r>
            <a:endParaRPr kumimoji="0" lang="en-US" b="0" i="0" u="none" strike="noStrike" kern="0" cap="none" spc="0" normalizeH="0" baseline="0" noProof="0" dirty="0">
              <a:ln>
                <a:noFill/>
              </a:ln>
              <a:solidFill>
                <a:prstClr val="black"/>
              </a:solidFill>
              <a:effectLst/>
              <a:uLnTx/>
              <a:uFillTx/>
            </a:endParaRPr>
          </a:p>
        </p:txBody>
      </p:sp>
      <p:sp>
        <p:nvSpPr>
          <p:cNvPr id="27" name="Text 2">
            <a:extLst>
              <a:ext uri="{FF2B5EF4-FFF2-40B4-BE49-F238E27FC236}">
                <a16:creationId xmlns:a16="http://schemas.microsoft.com/office/drawing/2014/main" id="{E9851298-0E08-49A8-4B8B-24FF6065E82B}"/>
              </a:ext>
            </a:extLst>
          </p:cNvPr>
          <p:cNvSpPr/>
          <p:nvPr/>
        </p:nvSpPr>
        <p:spPr>
          <a:xfrm>
            <a:off x="9654421" y="4485561"/>
            <a:ext cx="4182189"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الأداة الأكثر تأثيرًا، تُستخدم لبناء الصورة الذهنية، إدارة السمعة، التفاعل المباشر مع الجمهور، ونشر الرسائل الاتصالية بشكل فوري.</a:t>
            </a:r>
            <a:endParaRPr kumimoji="0" lang="en-US" sz="1550" b="0" i="0" u="none" strike="noStrike" kern="0" cap="none" spc="0" normalizeH="0" baseline="0" noProof="0" dirty="0">
              <a:ln>
                <a:noFill/>
              </a:ln>
              <a:solidFill>
                <a:prstClr val="black"/>
              </a:solidFill>
              <a:effectLst/>
              <a:uLnTx/>
              <a:uFillTx/>
            </a:endParaRPr>
          </a:p>
        </p:txBody>
      </p:sp>
      <p:sp>
        <p:nvSpPr>
          <p:cNvPr id="28" name="Text 3">
            <a:extLst>
              <a:ext uri="{FF2B5EF4-FFF2-40B4-BE49-F238E27FC236}">
                <a16:creationId xmlns:a16="http://schemas.microsoft.com/office/drawing/2014/main" id="{91791A08-688B-A449-9AC7-E8C81D903AE0}"/>
              </a:ext>
            </a:extLst>
          </p:cNvPr>
          <p:cNvSpPr/>
          <p:nvPr/>
        </p:nvSpPr>
        <p:spPr>
          <a:xfrm>
            <a:off x="6094928" y="4056340"/>
            <a:ext cx="331148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المواقع الإلكترونية الرسمية</a:t>
            </a:r>
            <a:endParaRPr kumimoji="0" lang="en-US" b="0" i="0" u="none" strike="noStrike" kern="0" cap="none" spc="0" normalizeH="0" baseline="0" noProof="0" dirty="0">
              <a:ln>
                <a:noFill/>
              </a:ln>
              <a:solidFill>
                <a:prstClr val="black"/>
              </a:solidFill>
              <a:effectLst/>
              <a:uLnTx/>
              <a:uFillTx/>
            </a:endParaRPr>
          </a:p>
        </p:txBody>
      </p:sp>
      <p:sp>
        <p:nvSpPr>
          <p:cNvPr id="29" name="Text 4">
            <a:extLst>
              <a:ext uri="{FF2B5EF4-FFF2-40B4-BE49-F238E27FC236}">
                <a16:creationId xmlns:a16="http://schemas.microsoft.com/office/drawing/2014/main" id="{DFB56415-D554-3960-13CA-077713BF0D75}"/>
              </a:ext>
            </a:extLst>
          </p:cNvPr>
          <p:cNvSpPr/>
          <p:nvPr/>
        </p:nvSpPr>
        <p:spPr>
          <a:xfrm>
            <a:off x="5224105" y="4485561"/>
            <a:ext cx="4182308"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تمثل المرجعية الأساسية للمعلومات، وتُستخدم لنشر البيانات الصحفية الرقمية، المحتوى المؤسسي، والتقارير الرسمية.</a:t>
            </a:r>
            <a:endParaRPr kumimoji="0" lang="en-US" sz="1550" b="0" i="0" u="none" strike="noStrike" kern="0" cap="none" spc="0" normalizeH="0" baseline="0" noProof="0" dirty="0">
              <a:ln>
                <a:noFill/>
              </a:ln>
              <a:solidFill>
                <a:prstClr val="black"/>
              </a:solidFill>
              <a:effectLst/>
              <a:uLnTx/>
              <a:uFillTx/>
            </a:endParaRPr>
          </a:p>
        </p:txBody>
      </p:sp>
      <p:sp>
        <p:nvSpPr>
          <p:cNvPr id="30" name="Text 5">
            <a:extLst>
              <a:ext uri="{FF2B5EF4-FFF2-40B4-BE49-F238E27FC236}">
                <a16:creationId xmlns:a16="http://schemas.microsoft.com/office/drawing/2014/main" id="{D295AEC0-668C-6E73-47F8-47AC99047D4D}"/>
              </a:ext>
            </a:extLst>
          </p:cNvPr>
          <p:cNvSpPr/>
          <p:nvPr/>
        </p:nvSpPr>
        <p:spPr>
          <a:xfrm>
            <a:off x="1954768" y="4056340"/>
            <a:ext cx="3021330"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p:txBody>
      </p:sp>
      <p:sp>
        <p:nvSpPr>
          <p:cNvPr id="31" name="Text 6">
            <a:extLst>
              <a:ext uri="{FF2B5EF4-FFF2-40B4-BE49-F238E27FC236}">
                <a16:creationId xmlns:a16="http://schemas.microsoft.com/office/drawing/2014/main" id="{37007F93-AB41-CCA3-9A74-5952A002E300}"/>
              </a:ext>
            </a:extLst>
          </p:cNvPr>
          <p:cNvSpPr/>
          <p:nvPr/>
        </p:nvSpPr>
        <p:spPr>
          <a:xfrm>
            <a:off x="793790" y="4485561"/>
            <a:ext cx="4182308"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550" b="0" i="0" u="none" strike="noStrike" kern="0" cap="none" spc="0" normalizeH="0" baseline="0" noProof="0" dirty="0">
              <a:ln>
                <a:noFill/>
              </a:ln>
              <a:solidFill>
                <a:prstClr val="black"/>
              </a:solidFill>
              <a:effectLst/>
              <a:uLnTx/>
              <a:uFillTx/>
            </a:endParaRPr>
          </a:p>
        </p:txBody>
      </p:sp>
      <p:pic>
        <p:nvPicPr>
          <p:cNvPr id="32" name="Image 0" descr="preencoded.png">
            <a:extLst>
              <a:ext uri="{FF2B5EF4-FFF2-40B4-BE49-F238E27FC236}">
                <a16:creationId xmlns:a16="http://schemas.microsoft.com/office/drawing/2014/main" id="{BB367FE0-8AC6-58DD-4CD0-5F4450F4C26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47109" y="696620"/>
            <a:ext cx="1977453" cy="2966180"/>
          </a:xfrm>
          <a:prstGeom prst="rect">
            <a:avLst/>
          </a:prstGeom>
        </p:spPr>
      </p:pic>
      <p:sp>
        <p:nvSpPr>
          <p:cNvPr id="2" name="Rectangle 1">
            <a:extLst>
              <a:ext uri="{FF2B5EF4-FFF2-40B4-BE49-F238E27FC236}">
                <a16:creationId xmlns:a16="http://schemas.microsoft.com/office/drawing/2014/main" id="{197093F5-6BC5-A408-F4AF-641B19EB3B40}"/>
              </a:ext>
            </a:extLst>
          </p:cNvPr>
          <p:cNvSpPr/>
          <p:nvPr/>
        </p:nvSpPr>
        <p:spPr>
          <a:xfrm>
            <a:off x="4288422" y="141149"/>
            <a:ext cx="1100578" cy="8277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prstClr val="white"/>
                </a:solidFill>
                <a:effectLst/>
                <a:uLnTx/>
                <a:uFillTx/>
                <a:latin typeface="Alexandria Bold" pitchFamily="34" charset="0"/>
                <a:ea typeface="Alexandria Bold" pitchFamily="34" charset="-122"/>
                <a:cs typeface="Alexandria Bold" pitchFamily="34" charset="-120"/>
              </a:rPr>
              <a:t>رابعاً</a:t>
            </a:r>
            <a:r>
              <a:rPr kumimoji="0" lang="ar-EG" sz="1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a:t>
            </a: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ا</a:t>
            </a:r>
            <a:endParaRPr kumimoji="0" lang="en-US" sz="1600" b="0"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rPr>
              <a:t>دمة</a:t>
            </a:r>
          </a:p>
        </p:txBody>
      </p:sp>
      <p:sp>
        <p:nvSpPr>
          <p:cNvPr id="3" name="Text 0">
            <a:extLst>
              <a:ext uri="{FF2B5EF4-FFF2-40B4-BE49-F238E27FC236}">
                <a16:creationId xmlns:a16="http://schemas.microsoft.com/office/drawing/2014/main" id="{A980B0C4-1E59-BB01-CC2C-C45DAFEDB65D}"/>
              </a:ext>
            </a:extLst>
          </p:cNvPr>
          <p:cNvSpPr/>
          <p:nvPr/>
        </p:nvSpPr>
        <p:spPr>
          <a:xfrm>
            <a:off x="7902180" y="5545212"/>
            <a:ext cx="582263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b="1" i="0" u="none" strike="noStrike" kern="1200" cap="none" spc="0" normalizeH="0" baseline="0" noProof="0" dirty="0" err="1">
                <a:ln>
                  <a:noFill/>
                </a:ln>
                <a:effectLst/>
                <a:uLnTx/>
                <a:uFillTx/>
                <a:latin typeface="Alexandria Bold" pitchFamily="34" charset="0"/>
                <a:ea typeface="Alexandria Bold" pitchFamily="34" charset="-122"/>
                <a:cs typeface="Alexandria Bold" pitchFamily="34" charset="-120"/>
              </a:rPr>
              <a:t>البودكاست</a:t>
            </a:r>
            <a:endParaRPr kumimoji="0" lang="en-US" sz="1050" b="0" i="0" u="none" strike="noStrike" kern="0" cap="none" spc="0" normalizeH="0" baseline="0" noProof="0" dirty="0">
              <a:ln>
                <a:noFill/>
              </a:ln>
              <a:effectLst/>
              <a:uLnTx/>
              <a:uFillTx/>
            </a:endParaRPr>
          </a:p>
        </p:txBody>
      </p:sp>
      <p:sp>
        <p:nvSpPr>
          <p:cNvPr id="4" name="Text 2">
            <a:extLst>
              <a:ext uri="{FF2B5EF4-FFF2-40B4-BE49-F238E27FC236}">
                <a16:creationId xmlns:a16="http://schemas.microsoft.com/office/drawing/2014/main" id="{CE73A8A7-CD47-FD17-24E7-255F80A0C839}"/>
              </a:ext>
            </a:extLst>
          </p:cNvPr>
          <p:cNvSpPr/>
          <p:nvPr/>
        </p:nvSpPr>
        <p:spPr>
          <a:xfrm>
            <a:off x="3151414" y="6291921"/>
            <a:ext cx="10573399" cy="952619"/>
          </a:xfrm>
          <a:prstGeom prst="rect">
            <a:avLst/>
          </a:prstGeom>
          <a:noFill/>
          <a:ln/>
        </p:spPr>
        <p:txBody>
          <a:bodyPr wrap="square" lIns="0" tIns="0" rIns="0" bIns="0" rtlCol="0" anchor="t"/>
          <a:lstStyle/>
          <a:p>
            <a:pPr algn="r" rtl="1">
              <a:lnSpc>
                <a:spcPts val="2500"/>
              </a:lnSpc>
              <a:defRPr/>
            </a:pPr>
            <a:r>
              <a:rPr lang="en-US" sz="1550" dirty="0" err="1">
                <a:solidFill>
                  <a:srgbClr val="15213F"/>
                </a:solidFill>
                <a:latin typeface="Alexandria" pitchFamily="34" charset="0"/>
                <a:ea typeface="Alexandria" pitchFamily="34" charset="-122"/>
                <a:cs typeface="Alexandria" pitchFamily="34" charset="-120"/>
              </a:rPr>
              <a:t>يُعد</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البودكاست</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من</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أكثر</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الأدوات</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تأثيرًا</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في</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الحملات</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الرقمية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المعاصرة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حيث</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يوفر</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تواصلًا</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عميقًا</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وطويل</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المدى</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مع</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الجمهور</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المستهدف</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يتميز</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بقدرته</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على</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شرح</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القضايا</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المعقدة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والأفكار</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الاستراتيجية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بطريقة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قصصية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وحوارية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تبني</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جسور</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الثقة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والمصداقية</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مع</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المستمعين</a:t>
            </a:r>
            <a:r>
              <a:rPr lang="en-US" sz="1550" dirty="0">
                <a:solidFill>
                  <a:srgbClr val="15213F"/>
                </a:solidFill>
                <a:latin typeface="Alexandria" pitchFamily="34" charset="0"/>
                <a:ea typeface="Alexandria" pitchFamily="34" charset="-122"/>
                <a:cs typeface="Alexandria" pitchFamily="34" charset="-120"/>
              </a:rPr>
              <a:t>.</a:t>
            </a:r>
            <a:endParaRPr lang="en-US" sz="1550" dirty="0"/>
          </a:p>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550" b="0" i="0" u="none" strike="noStrike" kern="0" cap="none" spc="0" normalizeH="0" baseline="0" noProof="0" dirty="0">
              <a:ln>
                <a:noFill/>
              </a:ln>
              <a:solidFill>
                <a:prstClr val="black"/>
              </a:solidFill>
              <a:effectLst/>
              <a:uLnTx/>
              <a:uFillTx/>
            </a:endParaRPr>
          </a:p>
        </p:txBody>
      </p:sp>
      <p:pic>
        <p:nvPicPr>
          <p:cNvPr id="7" name="Picture 6">
            <a:extLst>
              <a:ext uri="{FF2B5EF4-FFF2-40B4-BE49-F238E27FC236}">
                <a16:creationId xmlns:a16="http://schemas.microsoft.com/office/drawing/2014/main" id="{EC52C16E-DF3D-AD8B-5465-C995749603B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0883" y="5701466"/>
            <a:ext cx="1427419" cy="1712873"/>
          </a:xfrm>
          <a:prstGeom prst="rect">
            <a:avLst/>
          </a:prstGeom>
        </p:spPr>
      </p:pic>
      <p:sp>
        <p:nvSpPr>
          <p:cNvPr id="8" name="Text 4">
            <a:extLst>
              <a:ext uri="{FF2B5EF4-FFF2-40B4-BE49-F238E27FC236}">
                <a16:creationId xmlns:a16="http://schemas.microsoft.com/office/drawing/2014/main" id="{A4D6731E-F9FB-394B-AEC5-36A60A56B4A8}"/>
              </a:ext>
            </a:extLst>
          </p:cNvPr>
          <p:cNvSpPr/>
          <p:nvPr/>
        </p:nvSpPr>
        <p:spPr>
          <a:xfrm>
            <a:off x="1384162" y="4462089"/>
            <a:ext cx="3197049"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أداة فعالة للتواصل المهني مع الصحفيين وأصحاب المصلحة وبناء علاقات طويلة المدى في العلاقات الإعلامية الرقمية.</a:t>
            </a:r>
            <a:endParaRPr kumimoji="0" lang="en-US" sz="1600" b="0" i="0" u="none" strike="noStrike" kern="0" cap="none" spc="0" normalizeH="0" baseline="0" noProof="0" dirty="0">
              <a:ln>
                <a:noFill/>
              </a:ln>
              <a:solidFill>
                <a:prstClr val="black"/>
              </a:solidFill>
              <a:effectLst/>
              <a:uLnTx/>
              <a:uFillTx/>
            </a:endParaRPr>
          </a:p>
        </p:txBody>
      </p:sp>
      <p:sp>
        <p:nvSpPr>
          <p:cNvPr id="9" name="Text 3">
            <a:extLst>
              <a:ext uri="{FF2B5EF4-FFF2-40B4-BE49-F238E27FC236}">
                <a16:creationId xmlns:a16="http://schemas.microsoft.com/office/drawing/2014/main" id="{8B40CD1F-1602-5CD9-32D6-612FC8673E72}"/>
              </a:ext>
            </a:extLst>
          </p:cNvPr>
          <p:cNvSpPr/>
          <p:nvPr/>
        </p:nvSpPr>
        <p:spPr>
          <a:xfrm>
            <a:off x="1269726" y="4071767"/>
            <a:ext cx="331148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err="1">
                <a:ln>
                  <a:noFill/>
                </a:ln>
                <a:solidFill>
                  <a:srgbClr val="15213F"/>
                </a:solidFill>
                <a:effectLst/>
                <a:uLnTx/>
                <a:uFillTx/>
                <a:latin typeface="Alexandria Bold" pitchFamily="34" charset="0"/>
                <a:ea typeface="Alexandria Bold" pitchFamily="34" charset="-122"/>
                <a:cs typeface="Alexandria Bold" pitchFamily="34" charset="-120"/>
              </a:rPr>
              <a:t>ال</a:t>
            </a:r>
            <a:r>
              <a:rPr lang="ar-EG" b="1" kern="0" dirty="0">
                <a:solidFill>
                  <a:srgbClr val="15213F"/>
                </a:solidFill>
                <a:latin typeface="Alexandria Bold" pitchFamily="34" charset="0"/>
                <a:ea typeface="Alexandria Bold" pitchFamily="34" charset="-122"/>
                <a:cs typeface="Alexandria Bold" pitchFamily="34" charset="-120"/>
              </a:rPr>
              <a:t>بريد الإلكترونى</a:t>
            </a:r>
            <a:endParaRPr kumimoji="0" lang="en-US"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959574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6C050-FCCC-4654-EBC8-DDBC09D002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2B3D2E-9BD9-8D06-3741-BA28783B989E}"/>
              </a:ext>
            </a:extLst>
          </p:cNvPr>
          <p:cNvSpPr/>
          <p:nvPr/>
        </p:nvSpPr>
        <p:spPr>
          <a:xfrm>
            <a:off x="235469" y="1275091"/>
            <a:ext cx="13726425" cy="666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2D46044-300E-8CD8-94C2-FE1D7FD4A913}"/>
              </a:ext>
            </a:extLst>
          </p:cNvPr>
          <p:cNvSpPr/>
          <p:nvPr/>
        </p:nvSpPr>
        <p:spPr>
          <a:xfrm>
            <a:off x="3117538" y="313593"/>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8C7DC4A-903B-7202-8EBC-E098C0D2397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82642" y="-82786"/>
            <a:ext cx="2766169" cy="1291612"/>
          </a:xfrm>
          <a:prstGeom prst="rect">
            <a:avLst/>
          </a:prstGeom>
        </p:spPr>
      </p:pic>
      <p:sp>
        <p:nvSpPr>
          <p:cNvPr id="3" name="Text 0">
            <a:extLst>
              <a:ext uri="{FF2B5EF4-FFF2-40B4-BE49-F238E27FC236}">
                <a16:creationId xmlns:a16="http://schemas.microsoft.com/office/drawing/2014/main" id="{3C7585E1-08D8-FED7-C8A8-3B11B6D2BAF6}"/>
              </a:ext>
            </a:extLst>
          </p:cNvPr>
          <p:cNvSpPr/>
          <p:nvPr/>
        </p:nvSpPr>
        <p:spPr>
          <a:xfrm>
            <a:off x="668506" y="2188607"/>
            <a:ext cx="130428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توظيف أدوات التواصل الاجتماعي في الحملات الخليجية</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0E177ADF-7127-588A-2D11-BC1C499E8C40}"/>
              </a:ext>
            </a:extLst>
          </p:cNvPr>
          <p:cNvSpPr/>
          <p:nvPr/>
        </p:nvSpPr>
        <p:spPr>
          <a:xfrm>
            <a:off x="10926097" y="3632851"/>
            <a:ext cx="2785229"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إنستغرام للتأثير البصري</a:t>
            </a:r>
            <a:endParaRPr kumimoji="0" lang="en-US" sz="1950"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0DD4A47E-26FA-DCFB-B715-B5B4090CB9CF}"/>
              </a:ext>
            </a:extLst>
          </p:cNvPr>
          <p:cNvSpPr/>
          <p:nvPr/>
        </p:nvSpPr>
        <p:spPr>
          <a:xfrm>
            <a:off x="9529137" y="4241268"/>
            <a:ext cx="4182189" cy="158769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منصة مثالية لبناء الهوية البصرية القوية، تُستخدم من خلال القصص والريلز والتعاون مع المؤثرين. حملة "موسم الرياض" نموذج بارز اعتمد على المحتوى الترفيهي الجذاب لاستقطاب جمهور الشباب.</a:t>
            </a:r>
            <a:endParaRPr kumimoji="0" lang="en-US" sz="1550" b="0" i="0" u="none" strike="noStrike" kern="0" cap="none" spc="0" normalizeH="0" baseline="0" noProof="0" dirty="0">
              <a:ln>
                <a:noFill/>
              </a:ln>
              <a:solidFill>
                <a:prstClr val="black"/>
              </a:solidFill>
              <a:effectLst/>
              <a:uLnTx/>
              <a:uFillTx/>
            </a:endParaRPr>
          </a:p>
        </p:txBody>
      </p:sp>
      <p:sp>
        <p:nvSpPr>
          <p:cNvPr id="7" name="Text 3">
            <a:extLst>
              <a:ext uri="{FF2B5EF4-FFF2-40B4-BE49-F238E27FC236}">
                <a16:creationId xmlns:a16="http://schemas.microsoft.com/office/drawing/2014/main" id="{53C96720-4CDE-072B-F6F5-461C822F5EAA}"/>
              </a:ext>
            </a:extLst>
          </p:cNvPr>
          <p:cNvSpPr/>
          <p:nvPr/>
        </p:nvSpPr>
        <p:spPr>
          <a:xfrm>
            <a:off x="6198839" y="3694456"/>
            <a:ext cx="3082290"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فيسبوك لنشر المعلومات</a:t>
            </a:r>
            <a:endParaRPr kumimoji="0" lang="en-US" sz="195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7643D58F-3D2E-2AF9-50D0-525D4EB712D2}"/>
              </a:ext>
            </a:extLst>
          </p:cNvPr>
          <p:cNvSpPr/>
          <p:nvPr/>
        </p:nvSpPr>
        <p:spPr>
          <a:xfrm>
            <a:off x="5098821" y="4216522"/>
            <a:ext cx="4182308"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يُوظّف لنشر البيانات الرسمية والإعلانات الموجهة بدقة حسب العمر والموقع والاهتمامات. حملة "روح السعودية" استفادت منه لنشر أخبار الفعاليات السياحية وتنشيط السياحة الداخلية.</a:t>
            </a:r>
            <a:endParaRPr kumimoji="0" lang="en-US" sz="155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C7456F93-6683-DBF2-3EF4-5A28930A0AF9}"/>
              </a:ext>
            </a:extLst>
          </p:cNvPr>
          <p:cNvSpPr/>
          <p:nvPr/>
        </p:nvSpPr>
        <p:spPr>
          <a:xfrm>
            <a:off x="1919853" y="3722245"/>
            <a:ext cx="2930962"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يوتيوب للوصول العالمي</a:t>
            </a:r>
            <a:endParaRPr kumimoji="0" lang="en-US" sz="1950" b="0" i="0" u="none" strike="noStrike" kern="0" cap="none" spc="0" normalizeH="0" baseline="0" noProof="0" dirty="0">
              <a:ln>
                <a:noFill/>
              </a:ln>
              <a:solidFill>
                <a:prstClr val="black"/>
              </a:solidFill>
              <a:effectLst/>
              <a:uLnTx/>
              <a:uFillTx/>
            </a:endParaRPr>
          </a:p>
        </p:txBody>
      </p:sp>
      <p:sp>
        <p:nvSpPr>
          <p:cNvPr id="10" name="Text 6">
            <a:extLst>
              <a:ext uri="{FF2B5EF4-FFF2-40B4-BE49-F238E27FC236}">
                <a16:creationId xmlns:a16="http://schemas.microsoft.com/office/drawing/2014/main" id="{59F0B49F-CCE8-CD73-CEF9-6214E1B6A00B}"/>
              </a:ext>
            </a:extLst>
          </p:cNvPr>
          <p:cNvSpPr/>
          <p:nvPr/>
        </p:nvSpPr>
        <p:spPr>
          <a:xfrm>
            <a:off x="665945" y="4241268"/>
            <a:ext cx="4182308"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أداة قوية للترويج الدولي كما في حملة "Expo 2020 Dubai" التي نشرت قصصًا إنسانية وفيديوهات ترويجية، محولةً الحدث إلى تجربة عالمية جذبت ملايين الزوار.</a:t>
            </a:r>
            <a:endParaRPr kumimoji="0" lang="en-US" sz="1550" b="0" i="0" u="none" strike="noStrike" kern="0" cap="none" spc="0" normalizeH="0" baseline="0" noProof="0" dirty="0">
              <a:ln>
                <a:noFill/>
              </a:ln>
              <a:solidFill>
                <a:prstClr val="black"/>
              </a:solidFill>
              <a:effectLst/>
              <a:uLnTx/>
              <a:uFillTx/>
            </a:endParaRPr>
          </a:p>
        </p:txBody>
      </p:sp>
      <p:sp>
        <p:nvSpPr>
          <p:cNvPr id="11" name="Text 11">
            <a:extLst>
              <a:ext uri="{FF2B5EF4-FFF2-40B4-BE49-F238E27FC236}">
                <a16:creationId xmlns:a16="http://schemas.microsoft.com/office/drawing/2014/main" id="{17A1D04D-65F6-C450-6BA2-FE613E07813D}"/>
              </a:ext>
            </a:extLst>
          </p:cNvPr>
          <p:cNvSpPr/>
          <p:nvPr/>
        </p:nvSpPr>
        <p:spPr>
          <a:xfrm>
            <a:off x="893029" y="6299187"/>
            <a:ext cx="1274516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في الحملات الخليجية، تتكامل هذه الأدوات لتحقيق أهداف متعددة: </a:t>
            </a:r>
            <a:r>
              <a:rPr kumimoji="0" lang="en-US" sz="1550" b="0" i="0" u="none" strike="noStrike" kern="0" cap="none" spc="0" normalizeH="0" baseline="0" noProof="0" dirty="0">
                <a:ln>
                  <a:noFill/>
                </a:ln>
                <a:solidFill>
                  <a:srgbClr val="FFFFFF"/>
                </a:solidFill>
                <a:effectLst/>
                <a:highlight>
                  <a:srgbClr val="3257B8"/>
                </a:highlight>
                <a:uLnTx/>
                <a:uFillTx/>
                <a:latin typeface="Alexandria" pitchFamily="34" charset="0"/>
                <a:ea typeface="Alexandria" pitchFamily="34" charset="-122"/>
                <a:cs typeface="Alexandria" pitchFamily="34" charset="-120"/>
              </a:rPr>
              <a:t>المواقع للمصداقية</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a:ln>
                  <a:noFill/>
                </a:ln>
                <a:solidFill>
                  <a:srgbClr val="FFFFFF"/>
                </a:solidFill>
                <a:effectLst/>
                <a:highlight>
                  <a:srgbClr val="3257B8"/>
                </a:highlight>
                <a:uLnTx/>
                <a:uFillTx/>
                <a:latin typeface="Alexandria" pitchFamily="34" charset="0"/>
                <a:ea typeface="Alexandria" pitchFamily="34" charset="-122"/>
                <a:cs typeface="Alexandria" pitchFamily="34" charset="-120"/>
              </a:rPr>
              <a:t>فيسبوك للمعلومات</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a:ln>
                  <a:noFill/>
                </a:ln>
                <a:solidFill>
                  <a:srgbClr val="FFFFFF"/>
                </a:solidFill>
                <a:effectLst/>
                <a:highlight>
                  <a:srgbClr val="3257B8"/>
                </a:highlight>
                <a:uLnTx/>
                <a:uFillTx/>
                <a:latin typeface="Alexandria" pitchFamily="34" charset="0"/>
                <a:ea typeface="Alexandria" pitchFamily="34" charset="-122"/>
                <a:cs typeface="Alexandria" pitchFamily="34" charset="-120"/>
              </a:rPr>
              <a:t>إنستغرام للتأثير البصري</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و</a:t>
            </a:r>
            <a:r>
              <a:rPr kumimoji="0" lang="en-US" sz="1550" b="0" i="0" u="none" strike="noStrike" kern="0" cap="none" spc="0" normalizeH="0" baseline="0" noProof="0" dirty="0">
                <a:ln>
                  <a:noFill/>
                </a:ln>
                <a:solidFill>
                  <a:srgbClr val="FFFFFF"/>
                </a:solidFill>
                <a:effectLst/>
                <a:highlight>
                  <a:srgbClr val="3257B8"/>
                </a:highlight>
                <a:uLnTx/>
                <a:uFillTx/>
                <a:latin typeface="Alexandria" pitchFamily="34" charset="0"/>
                <a:ea typeface="Alexandria" pitchFamily="34" charset="-122"/>
                <a:cs typeface="Alexandria" pitchFamily="34" charset="-120"/>
              </a:rPr>
              <a:t>يوتيوب للوصول العالمي</a:t>
            </a:r>
            <a:r>
              <a:rPr kumimoji="0" lang="en-US" sz="15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550" b="0" i="0" u="none" strike="noStrike" kern="0" cap="none" spc="0" normalizeH="0" baseline="0" noProof="0" dirty="0">
              <a:ln>
                <a:noFill/>
              </a:ln>
              <a:solidFill>
                <a:prstClr val="black"/>
              </a:solidFill>
              <a:effectLst/>
              <a:uLnTx/>
              <a:uFillTx/>
            </a:endParaRPr>
          </a:p>
        </p:txBody>
      </p:sp>
      <p:pic>
        <p:nvPicPr>
          <p:cNvPr id="12" name="Picture 11">
            <a:extLst>
              <a:ext uri="{FF2B5EF4-FFF2-40B4-BE49-F238E27FC236}">
                <a16:creationId xmlns:a16="http://schemas.microsoft.com/office/drawing/2014/main" id="{5DE0C4BC-FCBB-56E8-652C-8EC0FC9E3A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88321" y="434680"/>
            <a:ext cx="2766169" cy="3033023"/>
          </a:xfrm>
          <a:prstGeom prst="rect">
            <a:avLst/>
          </a:prstGeom>
        </p:spPr>
      </p:pic>
    </p:spTree>
    <p:extLst>
      <p:ext uri="{BB962C8B-B14F-4D97-AF65-F5344CB8AC3E}">
        <p14:creationId xmlns:p14="http://schemas.microsoft.com/office/powerpoint/2010/main" val="22355509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F0AAE-B367-42D2-5F44-290C6E205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3A3E56-55E2-0A7E-CBB2-A6A1CFA28B6F}"/>
              </a:ext>
            </a:extLst>
          </p:cNvPr>
          <p:cNvSpPr/>
          <p:nvPr/>
        </p:nvSpPr>
        <p:spPr>
          <a:xfrm>
            <a:off x="235469" y="1263125"/>
            <a:ext cx="13726425" cy="681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026F678-BC26-55FB-3C4B-27B1245FBCFF}"/>
              </a:ext>
            </a:extLst>
          </p:cNvPr>
          <p:cNvSpPr/>
          <p:nvPr/>
        </p:nvSpPr>
        <p:spPr>
          <a:xfrm>
            <a:off x="3117538" y="353027"/>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1FD1831-0A72-9DA3-57C8-38B7FD97995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82642" y="-43352"/>
            <a:ext cx="2766169" cy="1291612"/>
          </a:xfrm>
          <a:prstGeom prst="rect">
            <a:avLst/>
          </a:prstGeom>
        </p:spPr>
      </p:pic>
      <p:sp>
        <p:nvSpPr>
          <p:cNvPr id="3" name="Text 0">
            <a:extLst>
              <a:ext uri="{FF2B5EF4-FFF2-40B4-BE49-F238E27FC236}">
                <a16:creationId xmlns:a16="http://schemas.microsoft.com/office/drawing/2014/main" id="{95428540-8DD9-EE1F-A6BD-772FAADCDC58}"/>
              </a:ext>
            </a:extLst>
          </p:cNvPr>
          <p:cNvSpPr/>
          <p:nvPr/>
        </p:nvSpPr>
        <p:spPr>
          <a:xfrm>
            <a:off x="4797680" y="535525"/>
            <a:ext cx="9083159" cy="451366"/>
          </a:xfrm>
          <a:prstGeom prst="rect">
            <a:avLst/>
          </a:prstGeom>
          <a:noFill/>
          <a:ln/>
        </p:spPr>
        <p:txBody>
          <a:bodyPr wrap="none" lIns="0" tIns="0" rIns="0" bIns="0" rtlCol="0" anchor="t"/>
          <a:lstStyle/>
          <a:p>
            <a:pPr marL="0" marR="0" lvl="0" indent="0" algn="r" defTabSz="914400" rtl="1" eaLnBrk="1" fontAlgn="auto" latinLnBrk="0" hangingPunct="1">
              <a:lnSpc>
                <a:spcPts val="35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المواقع الإلكترونية: العمود الفقري للحملات الرقمية</a:t>
            </a:r>
            <a:endParaRPr kumimoji="0" lang="en-US" sz="2000" b="0" i="0" u="none" strike="noStrike" kern="0" cap="none" spc="0" normalizeH="0" baseline="0" noProof="0" dirty="0">
              <a:ln>
                <a:noFill/>
              </a:ln>
              <a:solidFill>
                <a:srgbClr val="00B0F0"/>
              </a:solidFill>
              <a:effectLst/>
              <a:uLnTx/>
              <a:uFillTx/>
            </a:endParaRPr>
          </a:p>
        </p:txBody>
      </p:sp>
      <p:pic>
        <p:nvPicPr>
          <p:cNvPr id="4" name="Image 0" descr="preencoded.png">
            <a:extLst>
              <a:ext uri="{FF2B5EF4-FFF2-40B4-BE49-F238E27FC236}">
                <a16:creationId xmlns:a16="http://schemas.microsoft.com/office/drawing/2014/main" id="{CC65FBD0-9411-0129-11F8-73F6EF9DC58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5088" y="2796352"/>
            <a:ext cx="3964900" cy="3964900"/>
          </a:xfrm>
          <a:prstGeom prst="rect">
            <a:avLst/>
          </a:prstGeom>
        </p:spPr>
      </p:pic>
      <p:sp>
        <p:nvSpPr>
          <p:cNvPr id="6" name="Text 1">
            <a:extLst>
              <a:ext uri="{FF2B5EF4-FFF2-40B4-BE49-F238E27FC236}">
                <a16:creationId xmlns:a16="http://schemas.microsoft.com/office/drawing/2014/main" id="{E076EDFA-142B-92C8-94E9-B5E731CFC7F0}"/>
              </a:ext>
            </a:extLst>
          </p:cNvPr>
          <p:cNvSpPr/>
          <p:nvPr/>
        </p:nvSpPr>
        <p:spPr>
          <a:xfrm>
            <a:off x="11202922" y="1263124"/>
            <a:ext cx="1988106" cy="225623"/>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4A5A66DD-B94C-DFD6-C933-C3A519A6F031}"/>
              </a:ext>
            </a:extLst>
          </p:cNvPr>
          <p:cNvSpPr/>
          <p:nvPr/>
        </p:nvSpPr>
        <p:spPr>
          <a:xfrm>
            <a:off x="1354183" y="1485670"/>
            <a:ext cx="12091323" cy="461963"/>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تمثل المواقع الإلكترونية غرفة التحكم المركزية التي تُدار منها كل أنشطة الاتصال والتفاعل مع الجمهور، وتمنح الحملة المصداقية والتنظيم والاحترافية المطلوبة.</a:t>
            </a:r>
            <a:endParaRPr kumimoji="0" lang="en-US" sz="1600" b="0" i="0" u="none" strike="noStrike" kern="0" cap="none" spc="0" normalizeH="0" baseline="0" noProof="0" dirty="0">
              <a:ln>
                <a:noFill/>
              </a:ln>
              <a:solidFill>
                <a:prstClr val="black"/>
              </a:solidFill>
              <a:effectLst/>
              <a:uLnTx/>
              <a:uFillTx/>
            </a:endParaRPr>
          </a:p>
        </p:txBody>
      </p:sp>
      <p:sp>
        <p:nvSpPr>
          <p:cNvPr id="8" name="Text 3">
            <a:extLst>
              <a:ext uri="{FF2B5EF4-FFF2-40B4-BE49-F238E27FC236}">
                <a16:creationId xmlns:a16="http://schemas.microsoft.com/office/drawing/2014/main" id="{D217FC58-77CA-5B8E-D894-41BDE5AB93D8}"/>
              </a:ext>
            </a:extLst>
          </p:cNvPr>
          <p:cNvSpPr/>
          <p:nvPr/>
        </p:nvSpPr>
        <p:spPr>
          <a:xfrm>
            <a:off x="13046605" y="2257534"/>
            <a:ext cx="144423" cy="180499"/>
          </a:xfrm>
          <a:prstGeom prst="rect">
            <a:avLst/>
          </a:prstGeom>
          <a:noFill/>
          <a:ln/>
        </p:spPr>
        <p:txBody>
          <a:bodyPr wrap="none" lIns="0" tIns="0" rIns="0" bIns="0" rtlCol="0" anchor="t"/>
          <a:lstStyle/>
          <a:p>
            <a:pPr marL="0" marR="0" lvl="0" indent="0"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Light" pitchFamily="34" charset="0"/>
                <a:ea typeface="Alexandria Light" pitchFamily="34" charset="-122"/>
                <a:cs typeface="Alexandria Light" pitchFamily="34" charset="-120"/>
              </a:rPr>
              <a:t>01</a:t>
            </a:r>
            <a:endParaRPr kumimoji="0" lang="en-US" sz="1600" b="0" i="0" u="none" strike="noStrike" kern="0" cap="none" spc="0" normalizeH="0" baseline="0" noProof="0" dirty="0">
              <a:ln>
                <a:noFill/>
              </a:ln>
              <a:solidFill>
                <a:prstClr val="black"/>
              </a:solidFill>
              <a:effectLst/>
              <a:uLnTx/>
              <a:uFillTx/>
            </a:endParaRPr>
          </a:p>
        </p:txBody>
      </p:sp>
      <p:pic>
        <p:nvPicPr>
          <p:cNvPr id="9" name="Image 1" descr="preencoded.png">
            <a:extLst>
              <a:ext uri="{FF2B5EF4-FFF2-40B4-BE49-F238E27FC236}">
                <a16:creationId xmlns:a16="http://schemas.microsoft.com/office/drawing/2014/main" id="{25A8DEC7-1A36-04FE-23DF-A62D177C6D1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67405" y="2487682"/>
            <a:ext cx="6123623" cy="15240"/>
          </a:xfrm>
          <a:prstGeom prst="rect">
            <a:avLst/>
          </a:prstGeom>
        </p:spPr>
      </p:pic>
      <p:sp>
        <p:nvSpPr>
          <p:cNvPr id="10" name="Text 4">
            <a:extLst>
              <a:ext uri="{FF2B5EF4-FFF2-40B4-BE49-F238E27FC236}">
                <a16:creationId xmlns:a16="http://schemas.microsoft.com/office/drawing/2014/main" id="{C207EEA2-548D-7397-D859-C22E75F97A74}"/>
              </a:ext>
            </a:extLst>
          </p:cNvPr>
          <p:cNvSpPr/>
          <p:nvPr/>
        </p:nvSpPr>
        <p:spPr>
          <a:xfrm>
            <a:off x="11193040" y="2590314"/>
            <a:ext cx="1997988" cy="225623"/>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عرض الأهداف والرسالة</a:t>
            </a:r>
            <a:endParaRPr kumimoji="0" lang="en-US" b="0" i="0" u="none" strike="noStrike" kern="0" cap="none" spc="0" normalizeH="0" baseline="0" noProof="0" dirty="0">
              <a:ln>
                <a:noFill/>
              </a:ln>
              <a:solidFill>
                <a:prstClr val="black"/>
              </a:solidFill>
              <a:effectLst/>
              <a:uLnTx/>
              <a:uFillTx/>
            </a:endParaRPr>
          </a:p>
        </p:txBody>
      </p:sp>
      <p:sp>
        <p:nvSpPr>
          <p:cNvPr id="11" name="Text 5">
            <a:extLst>
              <a:ext uri="{FF2B5EF4-FFF2-40B4-BE49-F238E27FC236}">
                <a16:creationId xmlns:a16="http://schemas.microsoft.com/office/drawing/2014/main" id="{E7C82BA7-E81A-D7C4-C27A-F896D6059575}"/>
              </a:ext>
            </a:extLst>
          </p:cNvPr>
          <p:cNvSpPr/>
          <p:nvPr/>
        </p:nvSpPr>
        <p:spPr>
          <a:xfrm>
            <a:off x="7067405" y="2960360"/>
            <a:ext cx="6123623" cy="230981"/>
          </a:xfrm>
          <a:prstGeom prst="rect">
            <a:avLst/>
          </a:prstGeom>
          <a:noFill/>
          <a:ln/>
        </p:spPr>
        <p:txBody>
          <a:bodyPr wrap="none" lIns="0" tIns="0" rIns="0" bIns="0" rtlCol="0" anchor="t"/>
          <a:lstStyle/>
          <a:p>
            <a:pPr marL="0" marR="0" lvl="0" indent="0" algn="r"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المحور الأساسي لتوضيح رؤية الحملة وأهدافها الاستراتيجية</a:t>
            </a:r>
            <a:endParaRPr kumimoji="0" lang="en-US" sz="1600" b="0" i="0" u="none" strike="noStrike" kern="0" cap="none" spc="0" normalizeH="0" baseline="0" noProof="0" dirty="0">
              <a:ln>
                <a:noFill/>
              </a:ln>
              <a:solidFill>
                <a:prstClr val="black"/>
              </a:solidFill>
              <a:effectLst/>
              <a:uLnTx/>
              <a:uFillTx/>
            </a:endParaRPr>
          </a:p>
        </p:txBody>
      </p:sp>
      <p:sp>
        <p:nvSpPr>
          <p:cNvPr id="12" name="Text 6">
            <a:extLst>
              <a:ext uri="{FF2B5EF4-FFF2-40B4-BE49-F238E27FC236}">
                <a16:creationId xmlns:a16="http://schemas.microsoft.com/office/drawing/2014/main" id="{C50E15CF-432B-3D5B-27FF-0FAE9E79FDE9}"/>
              </a:ext>
            </a:extLst>
          </p:cNvPr>
          <p:cNvSpPr/>
          <p:nvPr/>
        </p:nvSpPr>
        <p:spPr>
          <a:xfrm>
            <a:off x="13046605" y="3443992"/>
            <a:ext cx="144423" cy="180499"/>
          </a:xfrm>
          <a:prstGeom prst="rect">
            <a:avLst/>
          </a:prstGeom>
          <a:noFill/>
          <a:ln/>
        </p:spPr>
        <p:txBody>
          <a:bodyPr wrap="none" lIns="0" tIns="0" rIns="0" bIns="0" rtlCol="0" anchor="t"/>
          <a:lstStyle/>
          <a:p>
            <a:pPr marL="0" marR="0" lvl="0" indent="0"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Light" pitchFamily="34" charset="0"/>
                <a:ea typeface="Alexandria Light" pitchFamily="34" charset="-122"/>
                <a:cs typeface="Alexandria Light" pitchFamily="34" charset="-120"/>
              </a:rPr>
              <a:t>02</a:t>
            </a:r>
            <a:endParaRPr kumimoji="0" lang="en-US" sz="1600" b="0" i="0" u="none" strike="noStrike" kern="0" cap="none" spc="0" normalizeH="0" baseline="0" noProof="0" dirty="0">
              <a:ln>
                <a:noFill/>
              </a:ln>
              <a:solidFill>
                <a:prstClr val="black"/>
              </a:solidFill>
              <a:effectLst/>
              <a:uLnTx/>
              <a:uFillTx/>
            </a:endParaRPr>
          </a:p>
        </p:txBody>
      </p:sp>
      <p:pic>
        <p:nvPicPr>
          <p:cNvPr id="13" name="Image 2" descr="preencoded.png">
            <a:extLst>
              <a:ext uri="{FF2B5EF4-FFF2-40B4-BE49-F238E27FC236}">
                <a16:creationId xmlns:a16="http://schemas.microsoft.com/office/drawing/2014/main" id="{9AEE4497-B84A-0A7F-4F95-39CC1333053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67405" y="3659733"/>
            <a:ext cx="6123623" cy="15240"/>
          </a:xfrm>
          <a:prstGeom prst="rect">
            <a:avLst/>
          </a:prstGeom>
        </p:spPr>
      </p:pic>
      <p:sp>
        <p:nvSpPr>
          <p:cNvPr id="16" name="Text 7">
            <a:extLst>
              <a:ext uri="{FF2B5EF4-FFF2-40B4-BE49-F238E27FC236}">
                <a16:creationId xmlns:a16="http://schemas.microsoft.com/office/drawing/2014/main" id="{C3238115-812A-6A3B-45BD-3CDF1F612107}"/>
              </a:ext>
            </a:extLst>
          </p:cNvPr>
          <p:cNvSpPr/>
          <p:nvPr/>
        </p:nvSpPr>
        <p:spPr>
          <a:xfrm>
            <a:off x="11306863" y="3776771"/>
            <a:ext cx="1884164" cy="225623"/>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نشر التحديثات والأخبار</a:t>
            </a:r>
            <a:endParaRPr kumimoji="0" lang="en-US" b="0" i="0" u="none" strike="noStrike" kern="0" cap="none" spc="0" normalizeH="0" baseline="0" noProof="0" dirty="0">
              <a:ln>
                <a:noFill/>
              </a:ln>
              <a:solidFill>
                <a:prstClr val="black"/>
              </a:solidFill>
              <a:effectLst/>
              <a:uLnTx/>
              <a:uFillTx/>
            </a:endParaRPr>
          </a:p>
        </p:txBody>
      </p:sp>
      <p:sp>
        <p:nvSpPr>
          <p:cNvPr id="17" name="Text 8">
            <a:extLst>
              <a:ext uri="{FF2B5EF4-FFF2-40B4-BE49-F238E27FC236}">
                <a16:creationId xmlns:a16="http://schemas.microsoft.com/office/drawing/2014/main" id="{10BCD793-8615-C7EB-2C87-A2CA773E0DA2}"/>
              </a:ext>
            </a:extLst>
          </p:cNvPr>
          <p:cNvSpPr/>
          <p:nvPr/>
        </p:nvSpPr>
        <p:spPr>
          <a:xfrm>
            <a:off x="7067405" y="4146818"/>
            <a:ext cx="6123623" cy="230981"/>
          </a:xfrm>
          <a:prstGeom prst="rect">
            <a:avLst/>
          </a:prstGeom>
          <a:noFill/>
          <a:ln/>
        </p:spPr>
        <p:txBody>
          <a:bodyPr wrap="none" lIns="0" tIns="0" rIns="0" bIns="0" rtlCol="0" anchor="t"/>
          <a:lstStyle/>
          <a:p>
            <a:pPr marL="0" marR="0" lvl="0" indent="0" algn="r"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مصدر موثوق للمعلومات الرسمية والتطورات المستمرة</a:t>
            </a:r>
            <a:endParaRPr kumimoji="0" lang="en-US" sz="1600" b="0" i="0" u="none" strike="noStrike" kern="0" cap="none" spc="0" normalizeH="0" baseline="0" noProof="0" dirty="0">
              <a:ln>
                <a:noFill/>
              </a:ln>
              <a:solidFill>
                <a:prstClr val="black"/>
              </a:solidFill>
              <a:effectLst/>
              <a:uLnTx/>
              <a:uFillTx/>
            </a:endParaRPr>
          </a:p>
        </p:txBody>
      </p:sp>
      <p:sp>
        <p:nvSpPr>
          <p:cNvPr id="19" name="Text 9">
            <a:extLst>
              <a:ext uri="{FF2B5EF4-FFF2-40B4-BE49-F238E27FC236}">
                <a16:creationId xmlns:a16="http://schemas.microsoft.com/office/drawing/2014/main" id="{21B49B7D-F1C4-137C-A875-00B19226F249}"/>
              </a:ext>
            </a:extLst>
          </p:cNvPr>
          <p:cNvSpPr/>
          <p:nvPr/>
        </p:nvSpPr>
        <p:spPr>
          <a:xfrm>
            <a:off x="13046605" y="4630450"/>
            <a:ext cx="144423" cy="180499"/>
          </a:xfrm>
          <a:prstGeom prst="rect">
            <a:avLst/>
          </a:prstGeom>
          <a:noFill/>
          <a:ln/>
        </p:spPr>
        <p:txBody>
          <a:bodyPr wrap="none" lIns="0" tIns="0" rIns="0" bIns="0" rtlCol="0" anchor="t"/>
          <a:lstStyle/>
          <a:p>
            <a:pPr marL="0" marR="0" lvl="0" indent="0"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Light" pitchFamily="34" charset="0"/>
                <a:ea typeface="Alexandria Light" pitchFamily="34" charset="-122"/>
                <a:cs typeface="Alexandria Light" pitchFamily="34" charset="-120"/>
              </a:rPr>
              <a:t>03</a:t>
            </a:r>
            <a:endParaRPr kumimoji="0" lang="en-US" sz="1600" b="0" i="0" u="none" strike="noStrike" kern="0" cap="none" spc="0" normalizeH="0" baseline="0" noProof="0" dirty="0">
              <a:ln>
                <a:noFill/>
              </a:ln>
              <a:solidFill>
                <a:prstClr val="black"/>
              </a:solidFill>
              <a:effectLst/>
              <a:uLnTx/>
              <a:uFillTx/>
            </a:endParaRPr>
          </a:p>
        </p:txBody>
      </p:sp>
      <p:pic>
        <p:nvPicPr>
          <p:cNvPr id="20" name="Image 3" descr="preencoded.png">
            <a:extLst>
              <a:ext uri="{FF2B5EF4-FFF2-40B4-BE49-F238E27FC236}">
                <a16:creationId xmlns:a16="http://schemas.microsoft.com/office/drawing/2014/main" id="{2B8DA53B-F93E-8A33-0AD8-E0D98FB9FFD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67405" y="4831784"/>
            <a:ext cx="6123623" cy="15240"/>
          </a:xfrm>
          <a:prstGeom prst="rect">
            <a:avLst/>
          </a:prstGeom>
        </p:spPr>
      </p:pic>
      <p:sp>
        <p:nvSpPr>
          <p:cNvPr id="21" name="Text 10">
            <a:extLst>
              <a:ext uri="{FF2B5EF4-FFF2-40B4-BE49-F238E27FC236}">
                <a16:creationId xmlns:a16="http://schemas.microsoft.com/office/drawing/2014/main" id="{87B56126-6A84-813E-2160-49A80BCDCDA4}"/>
              </a:ext>
            </a:extLst>
          </p:cNvPr>
          <p:cNvSpPr/>
          <p:nvPr/>
        </p:nvSpPr>
        <p:spPr>
          <a:xfrm>
            <a:off x="11385564" y="4963229"/>
            <a:ext cx="1805464" cy="225623"/>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التسجيل والمشاركة</a:t>
            </a:r>
            <a:endParaRPr kumimoji="0" lang="en-US" b="0" i="0" u="none" strike="noStrike" kern="0" cap="none" spc="0" normalizeH="0" baseline="0" noProof="0" dirty="0">
              <a:ln>
                <a:noFill/>
              </a:ln>
              <a:solidFill>
                <a:prstClr val="black"/>
              </a:solidFill>
              <a:effectLst/>
              <a:uLnTx/>
              <a:uFillTx/>
            </a:endParaRPr>
          </a:p>
        </p:txBody>
      </p:sp>
      <p:sp>
        <p:nvSpPr>
          <p:cNvPr id="22" name="Text 11">
            <a:extLst>
              <a:ext uri="{FF2B5EF4-FFF2-40B4-BE49-F238E27FC236}">
                <a16:creationId xmlns:a16="http://schemas.microsoft.com/office/drawing/2014/main" id="{03654E83-2CBA-C810-2FB3-1708A77A823D}"/>
              </a:ext>
            </a:extLst>
          </p:cNvPr>
          <p:cNvSpPr/>
          <p:nvPr/>
        </p:nvSpPr>
        <p:spPr>
          <a:xfrm>
            <a:off x="7067405" y="5333276"/>
            <a:ext cx="6123623" cy="230981"/>
          </a:xfrm>
          <a:prstGeom prst="rect">
            <a:avLst/>
          </a:prstGeom>
          <a:noFill/>
          <a:ln/>
        </p:spPr>
        <p:txBody>
          <a:bodyPr wrap="none" lIns="0" tIns="0" rIns="0" bIns="0" rtlCol="0" anchor="t"/>
          <a:lstStyle/>
          <a:p>
            <a:pPr marL="0" marR="0" lvl="0" indent="0" algn="r"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تسهيل التفاعل المباشر وجمع البيانات والتبرعات</a:t>
            </a:r>
            <a:endParaRPr kumimoji="0" lang="en-US" sz="1600" b="0" i="0" u="none" strike="noStrike" kern="0" cap="none" spc="0" normalizeH="0" baseline="0" noProof="0" dirty="0">
              <a:ln>
                <a:noFill/>
              </a:ln>
              <a:solidFill>
                <a:prstClr val="black"/>
              </a:solidFill>
              <a:effectLst/>
              <a:uLnTx/>
              <a:uFillTx/>
            </a:endParaRPr>
          </a:p>
        </p:txBody>
      </p:sp>
      <p:sp>
        <p:nvSpPr>
          <p:cNvPr id="23" name="Text 12">
            <a:extLst>
              <a:ext uri="{FF2B5EF4-FFF2-40B4-BE49-F238E27FC236}">
                <a16:creationId xmlns:a16="http://schemas.microsoft.com/office/drawing/2014/main" id="{E28A96F8-26EC-9870-7496-32A02D66D6D3}"/>
              </a:ext>
            </a:extLst>
          </p:cNvPr>
          <p:cNvSpPr/>
          <p:nvPr/>
        </p:nvSpPr>
        <p:spPr>
          <a:xfrm>
            <a:off x="13046605" y="5816907"/>
            <a:ext cx="144423" cy="180499"/>
          </a:xfrm>
          <a:prstGeom prst="rect">
            <a:avLst/>
          </a:prstGeom>
          <a:noFill/>
          <a:ln/>
        </p:spPr>
        <p:txBody>
          <a:bodyPr wrap="none" lIns="0" tIns="0" rIns="0" bIns="0" rtlCol="0" anchor="t"/>
          <a:lstStyle/>
          <a:p>
            <a:pPr marL="0" marR="0" lvl="0" indent="0"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Light" pitchFamily="34" charset="0"/>
                <a:ea typeface="Alexandria Light" pitchFamily="34" charset="-122"/>
                <a:cs typeface="Alexandria Light" pitchFamily="34" charset="-120"/>
              </a:rPr>
              <a:t>04</a:t>
            </a:r>
            <a:endParaRPr kumimoji="0" lang="en-US" sz="1600" b="0" i="0" u="none" strike="noStrike" kern="0" cap="none" spc="0" normalizeH="0" baseline="0" noProof="0" dirty="0">
              <a:ln>
                <a:noFill/>
              </a:ln>
              <a:solidFill>
                <a:prstClr val="black"/>
              </a:solidFill>
              <a:effectLst/>
              <a:uLnTx/>
              <a:uFillTx/>
            </a:endParaRPr>
          </a:p>
        </p:txBody>
      </p:sp>
      <p:pic>
        <p:nvPicPr>
          <p:cNvPr id="43" name="Image 4" descr="preencoded.png">
            <a:extLst>
              <a:ext uri="{FF2B5EF4-FFF2-40B4-BE49-F238E27FC236}">
                <a16:creationId xmlns:a16="http://schemas.microsoft.com/office/drawing/2014/main" id="{2A5379F5-7DFE-C25E-4A2A-96FF7BED9C9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67405" y="6003836"/>
            <a:ext cx="6123623" cy="15240"/>
          </a:xfrm>
          <a:prstGeom prst="rect">
            <a:avLst/>
          </a:prstGeom>
        </p:spPr>
      </p:pic>
      <p:sp>
        <p:nvSpPr>
          <p:cNvPr id="44" name="Text 13">
            <a:extLst>
              <a:ext uri="{FF2B5EF4-FFF2-40B4-BE49-F238E27FC236}">
                <a16:creationId xmlns:a16="http://schemas.microsoft.com/office/drawing/2014/main" id="{EF3BEB12-2FED-331A-42B3-475AEE12558C}"/>
              </a:ext>
            </a:extLst>
          </p:cNvPr>
          <p:cNvSpPr/>
          <p:nvPr/>
        </p:nvSpPr>
        <p:spPr>
          <a:xfrm>
            <a:off x="11022423" y="6149687"/>
            <a:ext cx="2168604" cy="225623"/>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أرشفة المحتوى الإعلامي</a:t>
            </a:r>
            <a:endParaRPr kumimoji="0" lang="en-US" b="0" i="0" u="none" strike="noStrike" kern="0" cap="none" spc="0" normalizeH="0" baseline="0" noProof="0" dirty="0">
              <a:ln>
                <a:noFill/>
              </a:ln>
              <a:solidFill>
                <a:prstClr val="black"/>
              </a:solidFill>
              <a:effectLst/>
              <a:uLnTx/>
              <a:uFillTx/>
            </a:endParaRPr>
          </a:p>
        </p:txBody>
      </p:sp>
      <p:sp>
        <p:nvSpPr>
          <p:cNvPr id="45" name="Text 14">
            <a:extLst>
              <a:ext uri="{FF2B5EF4-FFF2-40B4-BE49-F238E27FC236}">
                <a16:creationId xmlns:a16="http://schemas.microsoft.com/office/drawing/2014/main" id="{B6392674-8BB7-8A65-A940-257B01F2EDBB}"/>
              </a:ext>
            </a:extLst>
          </p:cNvPr>
          <p:cNvSpPr/>
          <p:nvPr/>
        </p:nvSpPr>
        <p:spPr>
          <a:xfrm>
            <a:off x="7067405" y="6519733"/>
            <a:ext cx="6123623" cy="230981"/>
          </a:xfrm>
          <a:prstGeom prst="rect">
            <a:avLst/>
          </a:prstGeom>
          <a:noFill/>
          <a:ln/>
        </p:spPr>
        <p:txBody>
          <a:bodyPr wrap="none" lIns="0" tIns="0" rIns="0" bIns="0" rtlCol="0" anchor="t"/>
          <a:lstStyle/>
          <a:p>
            <a:pPr marL="0" marR="0" lvl="0" indent="0" algn="r"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مستودع شامل للمواد والموارد المتعلقة بالحملة</a:t>
            </a:r>
            <a:endParaRPr kumimoji="0" lang="en-US" sz="1600" b="0" i="0" u="none" strike="noStrike" kern="0" cap="none" spc="0" normalizeH="0" baseline="0" noProof="0" dirty="0">
              <a:ln>
                <a:noFill/>
              </a:ln>
              <a:solidFill>
                <a:prstClr val="black"/>
              </a:solidFill>
              <a:effectLst/>
              <a:uLnTx/>
              <a:uFillTx/>
            </a:endParaRPr>
          </a:p>
        </p:txBody>
      </p:sp>
      <p:sp>
        <p:nvSpPr>
          <p:cNvPr id="46" name="Text 15">
            <a:extLst>
              <a:ext uri="{FF2B5EF4-FFF2-40B4-BE49-F238E27FC236}">
                <a16:creationId xmlns:a16="http://schemas.microsoft.com/office/drawing/2014/main" id="{FDCA1D22-5C23-9CAA-06C3-1FCB87B0DE9E}"/>
              </a:ext>
            </a:extLst>
          </p:cNvPr>
          <p:cNvSpPr/>
          <p:nvPr/>
        </p:nvSpPr>
        <p:spPr>
          <a:xfrm>
            <a:off x="2203270" y="7148874"/>
            <a:ext cx="10771183" cy="461963"/>
          </a:xfrm>
          <a:prstGeom prst="rect">
            <a:avLst/>
          </a:prstGeom>
          <a:noFill/>
          <a:ln/>
        </p:spPr>
        <p:txBody>
          <a:bodyPr wrap="square" lIns="0" tIns="0" rIns="0" bIns="0" rtlCol="0" anchor="t"/>
          <a:lstStyle/>
          <a:p>
            <a:pPr marL="0" marR="0" lvl="0" indent="0" algn="r"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موقع حملة "روح السعودية" يربط بين الإعلانات على السوشيال ميديا والجمهور، حيث ينتقل المستخدم من المنشور إلى الموقع لإتمام الحجز والاطلاع على التفاصيل الكاملة.</a:t>
            </a:r>
            <a:endParaRPr kumimoji="0" lang="en-US" sz="1600" b="0" i="0" u="none" strike="noStrike" kern="0" cap="none" spc="0" normalizeH="0" baseline="0" noProof="0" dirty="0">
              <a:ln>
                <a:noFill/>
              </a:ln>
              <a:solidFill>
                <a:prstClr val="black"/>
              </a:solidFill>
              <a:effectLst/>
              <a:uLnTx/>
              <a:uFillTx/>
            </a:endParaRPr>
          </a:p>
        </p:txBody>
      </p:sp>
      <p:sp>
        <p:nvSpPr>
          <p:cNvPr id="47" name="Shape 16">
            <a:extLst>
              <a:ext uri="{FF2B5EF4-FFF2-40B4-BE49-F238E27FC236}">
                <a16:creationId xmlns:a16="http://schemas.microsoft.com/office/drawing/2014/main" id="{1B3D3856-A2FA-9EE3-12A4-FD47F4390217}"/>
              </a:ext>
            </a:extLst>
          </p:cNvPr>
          <p:cNvSpPr/>
          <p:nvPr/>
        </p:nvSpPr>
        <p:spPr>
          <a:xfrm>
            <a:off x="13175787" y="7148874"/>
            <a:ext cx="15240" cy="461963"/>
          </a:xfrm>
          <a:prstGeom prst="rect">
            <a:avLst/>
          </a:prstGeom>
          <a:solidFill>
            <a:srgbClr val="3257B8"/>
          </a:solidFill>
          <a:ln/>
        </p:spPr>
        <p:txBody>
          <a:bodyPr/>
          <a:lstStyle/>
          <a:p>
            <a:endParaRPr lang=""/>
          </a:p>
        </p:txBody>
      </p:sp>
    </p:spTree>
    <p:extLst>
      <p:ext uri="{BB962C8B-B14F-4D97-AF65-F5344CB8AC3E}">
        <p14:creationId xmlns:p14="http://schemas.microsoft.com/office/powerpoint/2010/main" val="3772729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5F737-9AE3-D2A0-AFF2-1A04283F96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097A1D-8971-A1AB-40F3-69E0F428AFD1}"/>
              </a:ext>
            </a:extLst>
          </p:cNvPr>
          <p:cNvSpPr/>
          <p:nvPr/>
        </p:nvSpPr>
        <p:spPr>
          <a:xfrm>
            <a:off x="235469" y="1275091"/>
            <a:ext cx="13726425" cy="666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75C6070B-AB85-DAC0-D75C-E216C19D75AC}"/>
              </a:ext>
            </a:extLst>
          </p:cNvPr>
          <p:cNvSpPr/>
          <p:nvPr/>
        </p:nvSpPr>
        <p:spPr>
          <a:xfrm>
            <a:off x="3117538" y="313593"/>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7249CCF-5E41-876D-DF16-936FC96492F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82642" y="-82786"/>
            <a:ext cx="2766169" cy="1291612"/>
          </a:xfrm>
          <a:prstGeom prst="rect">
            <a:avLst/>
          </a:prstGeom>
        </p:spPr>
      </p:pic>
      <p:sp>
        <p:nvSpPr>
          <p:cNvPr id="2" name="Shape 0">
            <a:extLst>
              <a:ext uri="{FF2B5EF4-FFF2-40B4-BE49-F238E27FC236}">
                <a16:creationId xmlns:a16="http://schemas.microsoft.com/office/drawing/2014/main" id="{B879A875-ADD9-64F4-01E6-7975D884C1AC}"/>
              </a:ext>
            </a:extLst>
          </p:cNvPr>
          <p:cNvSpPr/>
          <p:nvPr/>
        </p:nvSpPr>
        <p:spPr>
          <a:xfrm>
            <a:off x="11707587" y="247328"/>
            <a:ext cx="1815534" cy="248007"/>
          </a:xfrm>
          <a:prstGeom prst="roundRect">
            <a:avLst>
              <a:gd name="adj" fmla="val 17872"/>
            </a:avLst>
          </a:prstGeom>
          <a:solidFill>
            <a:srgbClr val="D7DFF4"/>
          </a:solidFill>
          <a:ln/>
        </p:spPr>
        <p:txBody>
          <a:bodyPr/>
          <a:lstStyle/>
          <a:p>
            <a:endParaRPr lang=""/>
          </a:p>
        </p:txBody>
      </p:sp>
      <p:pic>
        <p:nvPicPr>
          <p:cNvPr id="14" name="Image 0" descr="preencoded.png">
            <a:extLst>
              <a:ext uri="{FF2B5EF4-FFF2-40B4-BE49-F238E27FC236}">
                <a16:creationId xmlns:a16="http://schemas.microsoft.com/office/drawing/2014/main" id="{BD187AD9-8D8A-D250-7EF6-B7D1EF60F66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84293" y="300906"/>
            <a:ext cx="79296" cy="79296"/>
          </a:xfrm>
          <a:prstGeom prst="rect">
            <a:avLst/>
          </a:prstGeom>
        </p:spPr>
      </p:pic>
      <p:sp>
        <p:nvSpPr>
          <p:cNvPr id="15" name="Text 1">
            <a:extLst>
              <a:ext uri="{FF2B5EF4-FFF2-40B4-BE49-F238E27FC236}">
                <a16:creationId xmlns:a16="http://schemas.microsoft.com/office/drawing/2014/main" id="{55F25844-186E-3639-4013-0BA062BFDFA4}"/>
              </a:ext>
            </a:extLst>
          </p:cNvPr>
          <p:cNvSpPr/>
          <p:nvPr/>
        </p:nvSpPr>
        <p:spPr>
          <a:xfrm>
            <a:off x="12640509" y="277094"/>
            <a:ext cx="704136" cy="127040"/>
          </a:xfrm>
          <a:prstGeom prst="rect">
            <a:avLst/>
          </a:prstGeom>
          <a:noFill/>
          <a:ln/>
        </p:spPr>
        <p:txBody>
          <a:bodyPr wrap="none" lIns="0" tIns="0" rIns="0" bIns="0" rtlCol="0" anchor="t"/>
          <a:lstStyle/>
          <a:p>
            <a:pPr marL="0" marR="0" lvl="0" indent="0" algn="r" defTabSz="914400" rtl="1" eaLnBrk="1" fontAlgn="auto" latinLnBrk="0" hangingPunct="1">
              <a:lnSpc>
                <a:spcPts val="1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تطبيقات البودكاست</a:t>
            </a:r>
            <a:endParaRPr kumimoji="0" lang="en-US" sz="1200" b="0" i="0" u="none" strike="noStrike" kern="0" cap="none" spc="0" normalizeH="0" baseline="0" noProof="0" dirty="0">
              <a:ln>
                <a:noFill/>
              </a:ln>
              <a:solidFill>
                <a:prstClr val="black"/>
              </a:solidFill>
              <a:effectLst/>
              <a:uLnTx/>
              <a:uFillTx/>
            </a:endParaRPr>
          </a:p>
        </p:txBody>
      </p:sp>
      <p:sp>
        <p:nvSpPr>
          <p:cNvPr id="24" name="Text 2">
            <a:extLst>
              <a:ext uri="{FF2B5EF4-FFF2-40B4-BE49-F238E27FC236}">
                <a16:creationId xmlns:a16="http://schemas.microsoft.com/office/drawing/2014/main" id="{740E6EE0-A5A5-A0D2-4535-B96EE4CFF448}"/>
              </a:ext>
            </a:extLst>
          </p:cNvPr>
          <p:cNvSpPr/>
          <p:nvPr/>
        </p:nvSpPr>
        <p:spPr>
          <a:xfrm>
            <a:off x="5934730" y="719098"/>
            <a:ext cx="4367093" cy="248007"/>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كيف يُوظّف البودكاست في الحملات الخليجية؟</a:t>
            </a:r>
            <a:endParaRPr kumimoji="0" lang="en-US" sz="2000" b="0" i="0" u="none" strike="noStrike" kern="0" cap="none" spc="0" normalizeH="0" baseline="0" noProof="0" dirty="0">
              <a:ln>
                <a:noFill/>
              </a:ln>
              <a:solidFill>
                <a:srgbClr val="00B0F0"/>
              </a:solidFill>
              <a:effectLst/>
              <a:uLnTx/>
              <a:uFillTx/>
            </a:endParaRPr>
          </a:p>
        </p:txBody>
      </p:sp>
      <p:pic>
        <p:nvPicPr>
          <p:cNvPr id="26" name="Image 1" descr="preencoded.png">
            <a:extLst>
              <a:ext uri="{FF2B5EF4-FFF2-40B4-BE49-F238E27FC236}">
                <a16:creationId xmlns:a16="http://schemas.microsoft.com/office/drawing/2014/main" id="{B3EC63CA-4B14-45EC-82F8-66A2151243B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71833" y="1741560"/>
            <a:ext cx="3465671" cy="3465671"/>
          </a:xfrm>
          <a:prstGeom prst="rect">
            <a:avLst/>
          </a:prstGeom>
        </p:spPr>
      </p:pic>
      <p:sp>
        <p:nvSpPr>
          <p:cNvPr id="27" name="Text 3">
            <a:extLst>
              <a:ext uri="{FF2B5EF4-FFF2-40B4-BE49-F238E27FC236}">
                <a16:creationId xmlns:a16="http://schemas.microsoft.com/office/drawing/2014/main" id="{4A960275-75B0-ECF0-9528-91371885E110}"/>
              </a:ext>
            </a:extLst>
          </p:cNvPr>
          <p:cNvSpPr/>
          <p:nvPr/>
        </p:nvSpPr>
        <p:spPr>
          <a:xfrm>
            <a:off x="4587199" y="1766762"/>
            <a:ext cx="8943421" cy="634365"/>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في الحملات الإعلامية، يُستخدم البودكاست كأداة متعددة الأبعاد لتحقيق أهداف استراتيجية متنوعة. من تبسيط الأفكار والمبادرات الحكومية، إلى استضافة الخبراء والمؤثرين لدعم رسالة الحملة، وصولًا إلى توضيح الأهداف والأبعاد الاجتماعية أو الاقتصادية للمشاريع الكبرى.</a:t>
            </a:r>
            <a:endParaRPr kumimoji="0" lang="en-US" sz="1600" b="0" i="0" u="none" strike="noStrike" kern="0" cap="none" spc="0" normalizeH="0" baseline="0" noProof="0" dirty="0">
              <a:ln>
                <a:noFill/>
              </a:ln>
              <a:solidFill>
                <a:prstClr val="black"/>
              </a:solidFill>
              <a:effectLst/>
              <a:uLnTx/>
              <a:uFillTx/>
            </a:endParaRPr>
          </a:p>
        </p:txBody>
      </p:sp>
      <p:pic>
        <p:nvPicPr>
          <p:cNvPr id="29" name="Image 2" descr="preencoded.png">
            <a:extLst>
              <a:ext uri="{FF2B5EF4-FFF2-40B4-BE49-F238E27FC236}">
                <a16:creationId xmlns:a16="http://schemas.microsoft.com/office/drawing/2014/main" id="{3E9D2106-097F-FCBA-E9C9-A8A0A580EE8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095388" y="3324439"/>
            <a:ext cx="297656" cy="297656"/>
          </a:xfrm>
          <a:prstGeom prst="rect">
            <a:avLst/>
          </a:prstGeom>
        </p:spPr>
      </p:pic>
      <p:pic>
        <p:nvPicPr>
          <p:cNvPr id="30" name="Image 3" descr="preencoded.png">
            <a:extLst>
              <a:ext uri="{FF2B5EF4-FFF2-40B4-BE49-F238E27FC236}">
                <a16:creationId xmlns:a16="http://schemas.microsoft.com/office/drawing/2014/main" id="{A7C82F83-53EE-0300-8FCD-1E6AFC22123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200579" y="4859333"/>
            <a:ext cx="133945" cy="133945"/>
          </a:xfrm>
          <a:prstGeom prst="rect">
            <a:avLst/>
          </a:prstGeom>
        </p:spPr>
      </p:pic>
      <p:sp>
        <p:nvSpPr>
          <p:cNvPr id="31" name="Text 5">
            <a:extLst>
              <a:ext uri="{FF2B5EF4-FFF2-40B4-BE49-F238E27FC236}">
                <a16:creationId xmlns:a16="http://schemas.microsoft.com/office/drawing/2014/main" id="{706C7394-D0A5-6407-B3CC-E2FECF4C955D}"/>
              </a:ext>
            </a:extLst>
          </p:cNvPr>
          <p:cNvSpPr/>
          <p:nvPr/>
        </p:nvSpPr>
        <p:spPr>
          <a:xfrm>
            <a:off x="11754565" y="3405621"/>
            <a:ext cx="1240393" cy="155019"/>
          </a:xfrm>
          <a:prstGeom prst="rect">
            <a:avLst/>
          </a:prstGeom>
          <a:noFill/>
          <a:ln/>
        </p:spPr>
        <p:txBody>
          <a:bodyPr wrap="none" lIns="0" tIns="0" rIns="0" bIns="0" rtlCol="0" anchor="t"/>
          <a:lstStyle/>
          <a:p>
            <a:pPr marL="0" marR="0" lvl="0" indent="0" algn="r" defTabSz="914400" rtl="1" eaLnBrk="1" fontAlgn="auto" latinLnBrk="0" hangingPunct="1">
              <a:lnSpc>
                <a:spcPts val="12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تبسيط الأفكار</a:t>
            </a:r>
            <a:endParaRPr kumimoji="0" lang="en-US" sz="1600" b="0" i="0" u="none" strike="noStrike" kern="0" cap="none" spc="0" normalizeH="0" baseline="0" noProof="0" dirty="0">
              <a:ln>
                <a:noFill/>
              </a:ln>
              <a:solidFill>
                <a:prstClr val="black"/>
              </a:solidFill>
              <a:effectLst/>
              <a:uLnTx/>
              <a:uFillTx/>
            </a:endParaRPr>
          </a:p>
        </p:txBody>
      </p:sp>
      <p:sp>
        <p:nvSpPr>
          <p:cNvPr id="32" name="Text 6">
            <a:extLst>
              <a:ext uri="{FF2B5EF4-FFF2-40B4-BE49-F238E27FC236}">
                <a16:creationId xmlns:a16="http://schemas.microsoft.com/office/drawing/2014/main" id="{CC7E3D31-19AB-EC0E-21C7-981CC991CD9A}"/>
              </a:ext>
            </a:extLst>
          </p:cNvPr>
          <p:cNvSpPr/>
          <p:nvPr/>
        </p:nvSpPr>
        <p:spPr>
          <a:xfrm>
            <a:off x="10092810" y="5388923"/>
            <a:ext cx="3323511" cy="317183"/>
          </a:xfrm>
          <a:prstGeom prst="rect">
            <a:avLst/>
          </a:prstGeom>
          <a:noFill/>
          <a:ln/>
        </p:spPr>
        <p:txBody>
          <a:bodyPr wrap="square" lIns="0" tIns="0" rIns="0" bIns="0" rtlCol="0" anchor="t"/>
          <a:lstStyle/>
          <a:p>
            <a:pPr marL="0" marR="0" lvl="0" indent="0" algn="r" defTabSz="914400" rtl="1" eaLnBrk="1" fontAlgn="auto" latinLnBrk="0" hangingPunct="1">
              <a:lnSpc>
                <a:spcPts val="125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endParaRPr>
          </a:p>
        </p:txBody>
      </p:sp>
      <p:pic>
        <p:nvPicPr>
          <p:cNvPr id="34" name="Image 4" descr="preencoded.png">
            <a:extLst>
              <a:ext uri="{FF2B5EF4-FFF2-40B4-BE49-F238E27FC236}">
                <a16:creationId xmlns:a16="http://schemas.microsoft.com/office/drawing/2014/main" id="{CC30BBE1-C184-9980-9D54-86AFCAB5CBFD}"/>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415464" y="3324439"/>
            <a:ext cx="297656" cy="297656"/>
          </a:xfrm>
          <a:prstGeom prst="rect">
            <a:avLst/>
          </a:prstGeom>
        </p:spPr>
      </p:pic>
      <p:pic>
        <p:nvPicPr>
          <p:cNvPr id="35" name="Image 5" descr="preencoded.png">
            <a:extLst>
              <a:ext uri="{FF2B5EF4-FFF2-40B4-BE49-F238E27FC236}">
                <a16:creationId xmlns:a16="http://schemas.microsoft.com/office/drawing/2014/main" id="{60F04388-AC68-5C0A-4D07-E42F68EEAA4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564292" y="4859333"/>
            <a:ext cx="133945" cy="133945"/>
          </a:xfrm>
          <a:prstGeom prst="rect">
            <a:avLst/>
          </a:prstGeom>
        </p:spPr>
      </p:pic>
      <p:sp>
        <p:nvSpPr>
          <p:cNvPr id="36" name="Text 8">
            <a:extLst>
              <a:ext uri="{FF2B5EF4-FFF2-40B4-BE49-F238E27FC236}">
                <a16:creationId xmlns:a16="http://schemas.microsoft.com/office/drawing/2014/main" id="{D75CFADA-0C00-4FAD-EAA0-290028FD20FF}"/>
              </a:ext>
            </a:extLst>
          </p:cNvPr>
          <p:cNvSpPr/>
          <p:nvPr/>
        </p:nvSpPr>
        <p:spPr>
          <a:xfrm>
            <a:off x="8051365" y="3405620"/>
            <a:ext cx="1240393" cy="155019"/>
          </a:xfrm>
          <a:prstGeom prst="rect">
            <a:avLst/>
          </a:prstGeom>
          <a:noFill/>
          <a:ln/>
        </p:spPr>
        <p:txBody>
          <a:bodyPr wrap="none" lIns="0" tIns="0" rIns="0" bIns="0" rtlCol="0" anchor="t"/>
          <a:lstStyle/>
          <a:p>
            <a:pPr marL="0" marR="0" lvl="0" indent="0" algn="r" defTabSz="914400" rtl="1" eaLnBrk="1" fontAlgn="auto" latinLnBrk="0" hangingPunct="1">
              <a:lnSpc>
                <a:spcPts val="12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استضافة الخبراء</a:t>
            </a:r>
            <a:endParaRPr kumimoji="0" lang="en-US" sz="1600" b="0" i="0" u="none" strike="noStrike" kern="0" cap="none" spc="0" normalizeH="0" baseline="0" noProof="0" dirty="0">
              <a:ln>
                <a:noFill/>
              </a:ln>
              <a:solidFill>
                <a:prstClr val="black"/>
              </a:solidFill>
              <a:effectLst/>
              <a:uLnTx/>
              <a:uFillTx/>
            </a:endParaRPr>
          </a:p>
        </p:txBody>
      </p:sp>
      <p:sp>
        <p:nvSpPr>
          <p:cNvPr id="37" name="Text 9">
            <a:extLst>
              <a:ext uri="{FF2B5EF4-FFF2-40B4-BE49-F238E27FC236}">
                <a16:creationId xmlns:a16="http://schemas.microsoft.com/office/drawing/2014/main" id="{26F29827-A40E-006D-CCAD-4BF49A4A2633}"/>
              </a:ext>
            </a:extLst>
          </p:cNvPr>
          <p:cNvSpPr/>
          <p:nvPr/>
        </p:nvSpPr>
        <p:spPr>
          <a:xfrm>
            <a:off x="1646754" y="5388923"/>
            <a:ext cx="3323511" cy="317183"/>
          </a:xfrm>
          <a:prstGeom prst="rect">
            <a:avLst/>
          </a:prstGeom>
          <a:noFill/>
          <a:ln/>
        </p:spPr>
        <p:txBody>
          <a:bodyPr wrap="square" lIns="0" tIns="0" rIns="0" bIns="0" rtlCol="0" anchor="t"/>
          <a:lstStyle/>
          <a:p>
            <a:pPr marL="0" marR="0" lvl="0" indent="0" algn="r" defTabSz="914400" rtl="1" eaLnBrk="1" fontAlgn="auto" latinLnBrk="0" hangingPunct="1">
              <a:lnSpc>
                <a:spcPts val="125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endParaRPr>
          </a:p>
        </p:txBody>
      </p:sp>
      <p:pic>
        <p:nvPicPr>
          <p:cNvPr id="39" name="Image 6" descr="preencoded.png">
            <a:extLst>
              <a:ext uri="{FF2B5EF4-FFF2-40B4-BE49-F238E27FC236}">
                <a16:creationId xmlns:a16="http://schemas.microsoft.com/office/drawing/2014/main" id="{47D9C368-53BB-EF6F-2819-B46CA1FE1F0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3195817" y="4158174"/>
            <a:ext cx="297656" cy="297656"/>
          </a:xfrm>
          <a:prstGeom prst="rect">
            <a:avLst/>
          </a:prstGeom>
        </p:spPr>
      </p:pic>
      <p:pic>
        <p:nvPicPr>
          <p:cNvPr id="40" name="Image 7" descr="preencoded.png">
            <a:extLst>
              <a:ext uri="{FF2B5EF4-FFF2-40B4-BE49-F238E27FC236}">
                <a16:creationId xmlns:a16="http://schemas.microsoft.com/office/drawing/2014/main" id="{502BE5DD-EB32-A3C0-DC6A-E61CEA7ACCD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3200579" y="6100679"/>
            <a:ext cx="133945" cy="133945"/>
          </a:xfrm>
          <a:prstGeom prst="rect">
            <a:avLst/>
          </a:prstGeom>
        </p:spPr>
      </p:pic>
      <p:sp>
        <p:nvSpPr>
          <p:cNvPr id="41" name="Text 11">
            <a:extLst>
              <a:ext uri="{FF2B5EF4-FFF2-40B4-BE49-F238E27FC236}">
                <a16:creationId xmlns:a16="http://schemas.microsoft.com/office/drawing/2014/main" id="{870C3F42-5616-3880-959E-94F048468077}"/>
              </a:ext>
            </a:extLst>
          </p:cNvPr>
          <p:cNvSpPr/>
          <p:nvPr/>
        </p:nvSpPr>
        <p:spPr>
          <a:xfrm>
            <a:off x="11878271" y="4239255"/>
            <a:ext cx="1240393" cy="155019"/>
          </a:xfrm>
          <a:prstGeom prst="rect">
            <a:avLst/>
          </a:prstGeom>
          <a:noFill/>
          <a:ln/>
        </p:spPr>
        <p:txBody>
          <a:bodyPr wrap="none" lIns="0" tIns="0" rIns="0" bIns="0" rtlCol="0" anchor="t"/>
          <a:lstStyle/>
          <a:p>
            <a:pPr marL="0" marR="0" lvl="0" indent="0" algn="r" defTabSz="914400" rtl="1" eaLnBrk="1" fontAlgn="auto" latinLnBrk="0" hangingPunct="1">
              <a:lnSpc>
                <a:spcPts val="12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توضيح الأهداف</a:t>
            </a:r>
            <a:endParaRPr kumimoji="0" lang="en-US" sz="1600" b="0" i="0" u="none" strike="noStrike" kern="0" cap="none" spc="0" normalizeH="0" baseline="0" noProof="0" dirty="0">
              <a:ln>
                <a:noFill/>
              </a:ln>
              <a:solidFill>
                <a:prstClr val="black"/>
              </a:solidFill>
              <a:effectLst/>
              <a:uLnTx/>
              <a:uFillTx/>
            </a:endParaRPr>
          </a:p>
        </p:txBody>
      </p:sp>
      <p:sp>
        <p:nvSpPr>
          <p:cNvPr id="42" name="Text 12">
            <a:extLst>
              <a:ext uri="{FF2B5EF4-FFF2-40B4-BE49-F238E27FC236}">
                <a16:creationId xmlns:a16="http://schemas.microsoft.com/office/drawing/2014/main" id="{EEA2ABAD-D1AA-CCFB-1D83-43047B16F362}"/>
              </a:ext>
            </a:extLst>
          </p:cNvPr>
          <p:cNvSpPr/>
          <p:nvPr/>
        </p:nvSpPr>
        <p:spPr>
          <a:xfrm>
            <a:off x="13200579" y="4158174"/>
            <a:ext cx="3323511" cy="158591"/>
          </a:xfrm>
          <a:prstGeom prst="rect">
            <a:avLst/>
          </a:prstGeom>
          <a:noFill/>
          <a:ln/>
        </p:spPr>
        <p:txBody>
          <a:bodyPr wrap="none" lIns="0" tIns="0" rIns="0" bIns="0" rtlCol="0" anchor="t"/>
          <a:lstStyle/>
          <a:p>
            <a:pPr marL="0" marR="0" lvl="0" indent="0" algn="r" defTabSz="914400" rtl="1" eaLnBrk="1" fontAlgn="auto" latinLnBrk="0" hangingPunct="1">
              <a:lnSpc>
                <a:spcPts val="125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endParaRPr>
          </a:p>
        </p:txBody>
      </p:sp>
      <p:pic>
        <p:nvPicPr>
          <p:cNvPr id="49" name="Image 8" descr="preencoded.png">
            <a:extLst>
              <a:ext uri="{FF2B5EF4-FFF2-40B4-BE49-F238E27FC236}">
                <a16:creationId xmlns:a16="http://schemas.microsoft.com/office/drawing/2014/main" id="{9685EB80-CCDA-EB7D-9CD2-42A22BFC9EA3}"/>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9464903" y="4094893"/>
            <a:ext cx="297656" cy="297656"/>
          </a:xfrm>
          <a:prstGeom prst="rect">
            <a:avLst/>
          </a:prstGeom>
        </p:spPr>
      </p:pic>
      <p:pic>
        <p:nvPicPr>
          <p:cNvPr id="50" name="Image 9" descr="preencoded.png">
            <a:extLst>
              <a:ext uri="{FF2B5EF4-FFF2-40B4-BE49-F238E27FC236}">
                <a16:creationId xmlns:a16="http://schemas.microsoft.com/office/drawing/2014/main" id="{5815D8C9-D633-4669-FB52-46720CD59AAB}"/>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9546759" y="5102824"/>
            <a:ext cx="133945" cy="133945"/>
          </a:xfrm>
          <a:prstGeom prst="rect">
            <a:avLst/>
          </a:prstGeom>
        </p:spPr>
      </p:pic>
      <p:sp>
        <p:nvSpPr>
          <p:cNvPr id="51" name="Text 14">
            <a:extLst>
              <a:ext uri="{FF2B5EF4-FFF2-40B4-BE49-F238E27FC236}">
                <a16:creationId xmlns:a16="http://schemas.microsoft.com/office/drawing/2014/main" id="{AED9FECF-EA34-A352-C5C3-BE5899D7FA3A}"/>
              </a:ext>
            </a:extLst>
          </p:cNvPr>
          <p:cNvSpPr/>
          <p:nvPr/>
        </p:nvSpPr>
        <p:spPr>
          <a:xfrm>
            <a:off x="8096903" y="4178768"/>
            <a:ext cx="1240393" cy="155019"/>
          </a:xfrm>
          <a:prstGeom prst="rect">
            <a:avLst/>
          </a:prstGeom>
          <a:noFill/>
          <a:ln/>
        </p:spPr>
        <p:txBody>
          <a:bodyPr wrap="none" lIns="0" tIns="0" rIns="0" bIns="0" rtlCol="0" anchor="t"/>
          <a:lstStyle/>
          <a:p>
            <a:pPr marL="0" marR="0" lvl="0" indent="0" algn="r" defTabSz="914400" rtl="1" eaLnBrk="1" fontAlgn="auto" latinLnBrk="0" hangingPunct="1">
              <a:lnSpc>
                <a:spcPts val="12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الارتباط العاطفي</a:t>
            </a:r>
            <a:endParaRPr kumimoji="0" lang="en-US" sz="1600" b="0" i="0" u="none" strike="noStrike" kern="0" cap="none" spc="0" normalizeH="0" baseline="0" noProof="0" dirty="0">
              <a:ln>
                <a:noFill/>
              </a:ln>
              <a:solidFill>
                <a:prstClr val="black"/>
              </a:solidFill>
              <a:effectLst/>
              <a:uLnTx/>
              <a:uFillTx/>
            </a:endParaRPr>
          </a:p>
        </p:txBody>
      </p:sp>
      <p:sp>
        <p:nvSpPr>
          <p:cNvPr id="52" name="Text 15">
            <a:extLst>
              <a:ext uri="{FF2B5EF4-FFF2-40B4-BE49-F238E27FC236}">
                <a16:creationId xmlns:a16="http://schemas.microsoft.com/office/drawing/2014/main" id="{05674501-214C-8E38-0055-B05AFE802204}"/>
              </a:ext>
            </a:extLst>
          </p:cNvPr>
          <p:cNvSpPr/>
          <p:nvPr/>
        </p:nvSpPr>
        <p:spPr>
          <a:xfrm>
            <a:off x="6456522" y="6630269"/>
            <a:ext cx="3323511" cy="317183"/>
          </a:xfrm>
          <a:prstGeom prst="rect">
            <a:avLst/>
          </a:prstGeom>
          <a:noFill/>
          <a:ln/>
        </p:spPr>
        <p:txBody>
          <a:bodyPr wrap="square" lIns="0" tIns="0" rIns="0" bIns="0" rtlCol="0" anchor="t"/>
          <a:lstStyle/>
          <a:p>
            <a:pPr marL="0" marR="0" lvl="0" indent="0" algn="r" defTabSz="914400" rtl="1" eaLnBrk="1" fontAlgn="auto" latinLnBrk="0" hangingPunct="1">
              <a:lnSpc>
                <a:spcPts val="125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endParaRPr>
          </a:p>
        </p:txBody>
      </p:sp>
      <p:sp>
        <p:nvSpPr>
          <p:cNvPr id="53" name="Shape 16">
            <a:extLst>
              <a:ext uri="{FF2B5EF4-FFF2-40B4-BE49-F238E27FC236}">
                <a16:creationId xmlns:a16="http://schemas.microsoft.com/office/drawing/2014/main" id="{E8BA453A-A086-4F03-EE86-7D2C90398E58}"/>
              </a:ext>
            </a:extLst>
          </p:cNvPr>
          <p:cNvSpPr/>
          <p:nvPr/>
        </p:nvSpPr>
        <p:spPr>
          <a:xfrm>
            <a:off x="760549" y="5466432"/>
            <a:ext cx="13025496" cy="2269495"/>
          </a:xfrm>
          <a:prstGeom prst="roundRect">
            <a:avLst>
              <a:gd name="adj" fmla="val 4198"/>
            </a:avLst>
          </a:prstGeom>
          <a:solidFill>
            <a:srgbClr val="C3CFEF"/>
          </a:solidFill>
          <a:ln/>
        </p:spPr>
        <p:txBody>
          <a:bodyPr/>
          <a:lstStyle/>
          <a:p>
            <a:endParaRPr lang=""/>
          </a:p>
        </p:txBody>
      </p:sp>
      <p:pic>
        <p:nvPicPr>
          <p:cNvPr id="54" name="Image 10" descr="preencoded.png">
            <a:extLst>
              <a:ext uri="{FF2B5EF4-FFF2-40B4-BE49-F238E27FC236}">
                <a16:creationId xmlns:a16="http://schemas.microsoft.com/office/drawing/2014/main" id="{BC132C6A-7A92-9326-3E1D-147B335A2C9F}"/>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6448902" y="7303210"/>
            <a:ext cx="155019" cy="123944"/>
          </a:xfrm>
          <a:prstGeom prst="rect">
            <a:avLst/>
          </a:prstGeom>
        </p:spPr>
      </p:pic>
      <p:sp>
        <p:nvSpPr>
          <p:cNvPr id="55" name="Text 17">
            <a:extLst>
              <a:ext uri="{FF2B5EF4-FFF2-40B4-BE49-F238E27FC236}">
                <a16:creationId xmlns:a16="http://schemas.microsoft.com/office/drawing/2014/main" id="{B8E21AFF-D42D-9DEC-E3A7-8117C57DED56}"/>
              </a:ext>
            </a:extLst>
          </p:cNvPr>
          <p:cNvSpPr/>
          <p:nvPr/>
        </p:nvSpPr>
        <p:spPr>
          <a:xfrm>
            <a:off x="11610856" y="5123262"/>
            <a:ext cx="1527810" cy="155019"/>
          </a:xfrm>
          <a:prstGeom prst="rect">
            <a:avLst/>
          </a:prstGeom>
          <a:noFill/>
          <a:ln/>
        </p:spPr>
        <p:txBody>
          <a:bodyPr wrap="none" lIns="0" tIns="0" rIns="0" bIns="0" rtlCol="0" anchor="t"/>
          <a:lstStyle/>
          <a:p>
            <a:pPr marL="0" marR="0" lvl="0" indent="0" algn="r" defTabSz="914400" rtl="1" eaLnBrk="1" fontAlgn="auto" latinLnBrk="0" hangingPunct="1">
              <a:lnSpc>
                <a:spcPts val="12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مثال ملهم من السعودية</a:t>
            </a:r>
            <a:endParaRPr kumimoji="0" lang="en-US" sz="1600" b="0" i="0" u="none" strike="noStrike" kern="0" cap="none" spc="0" normalizeH="0" baseline="0" noProof="0" dirty="0">
              <a:ln>
                <a:noFill/>
              </a:ln>
              <a:solidFill>
                <a:prstClr val="black"/>
              </a:solidFill>
              <a:effectLst/>
              <a:uLnTx/>
              <a:uFillTx/>
            </a:endParaRPr>
          </a:p>
        </p:txBody>
      </p:sp>
      <p:sp>
        <p:nvSpPr>
          <p:cNvPr id="56" name="Text 18">
            <a:extLst>
              <a:ext uri="{FF2B5EF4-FFF2-40B4-BE49-F238E27FC236}">
                <a16:creationId xmlns:a16="http://schemas.microsoft.com/office/drawing/2014/main" id="{C57BDE37-860F-54A8-CB55-4E8D590A26A5}"/>
              </a:ext>
            </a:extLst>
          </p:cNvPr>
          <p:cNvSpPr/>
          <p:nvPr/>
        </p:nvSpPr>
        <p:spPr>
          <a:xfrm>
            <a:off x="718645" y="5619667"/>
            <a:ext cx="12891551" cy="475774"/>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في حملة </a:t>
            </a: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رؤية السعودية 2030</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تم توظيف البودكاست بشكل استراتيجي عبر برامج مثل بودكاست "همة" و"ثمانية"، حيث استضافت هذه البرامج مسؤولين حكوميين ورواد أعمال لشرح مشروعات الرؤية بلغة مبسطة وجذابة. ساهم هذا النهج في زيادة وعي الشباب بأهداف الرؤية وتشجيعهم على التفاعل الإيجابي معها، مما حوّل البودكاست إلى جسر تواصل فعّال بين صناع القرار والمواطنين.</a:t>
            </a:r>
            <a:endParaRPr kumimoji="0" lang="en-US" sz="1600" b="0" i="0" u="none" strike="noStrike" kern="0" cap="none" spc="0" normalizeH="0" baseline="0" noProof="0" dirty="0">
              <a:ln>
                <a:noFill/>
              </a:ln>
              <a:solidFill>
                <a:prstClr val="black"/>
              </a:solidFill>
              <a:effectLst/>
              <a:uLnTx/>
              <a:uFillTx/>
            </a:endParaRPr>
          </a:p>
        </p:txBody>
      </p:sp>
      <p:sp>
        <p:nvSpPr>
          <p:cNvPr id="57" name="Text 19">
            <a:extLst>
              <a:ext uri="{FF2B5EF4-FFF2-40B4-BE49-F238E27FC236}">
                <a16:creationId xmlns:a16="http://schemas.microsoft.com/office/drawing/2014/main" id="{806513F4-512F-1D79-3899-C94DDB3C706A}"/>
              </a:ext>
            </a:extLst>
          </p:cNvPr>
          <p:cNvSpPr/>
          <p:nvPr/>
        </p:nvSpPr>
        <p:spPr>
          <a:xfrm>
            <a:off x="1104900" y="6930158"/>
            <a:ext cx="12430245" cy="84566"/>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هكذا يصبح البودكاست أداة استراتيجية في الحملات الخليجية لنقل الرسائل المعقدة بأسلوب قريب ومؤثر، يعزز الفهم ويبني الثقة ويحفز المشاركة الفعالة في تحقيق الأهداف الوطنية.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985758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5B7BF-43D5-7C41-081A-09809395DB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7CF43E-7BB4-81D3-13C9-47FB82090963}"/>
              </a:ext>
            </a:extLst>
          </p:cNvPr>
          <p:cNvSpPr/>
          <p:nvPr/>
        </p:nvSpPr>
        <p:spPr>
          <a:xfrm>
            <a:off x="571500" y="1385575"/>
            <a:ext cx="13726425" cy="666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872341E8-115E-B0E2-F555-CE7BDA832DD1}"/>
              </a:ext>
            </a:extLst>
          </p:cNvPr>
          <p:cNvSpPr/>
          <p:nvPr/>
        </p:nvSpPr>
        <p:spPr>
          <a:xfrm>
            <a:off x="3151414" y="525929"/>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644B9AD-B72D-660C-E2A7-1703E05D62D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p:spPr>
      </p:pic>
      <p:sp>
        <p:nvSpPr>
          <p:cNvPr id="2" name="Shape 0">
            <a:extLst>
              <a:ext uri="{FF2B5EF4-FFF2-40B4-BE49-F238E27FC236}">
                <a16:creationId xmlns:a16="http://schemas.microsoft.com/office/drawing/2014/main" id="{2F4BA69E-2B9A-C37B-A3CE-3296DE3F64AD}"/>
              </a:ext>
            </a:extLst>
          </p:cNvPr>
          <p:cNvSpPr/>
          <p:nvPr/>
        </p:nvSpPr>
        <p:spPr>
          <a:xfrm>
            <a:off x="12465338" y="394180"/>
            <a:ext cx="1325523" cy="373142"/>
          </a:xfrm>
          <a:prstGeom prst="roundRect">
            <a:avLst>
              <a:gd name="adj" fmla="val 17872"/>
            </a:avLst>
          </a:prstGeom>
          <a:solidFill>
            <a:srgbClr val="CCF1FF"/>
          </a:solidFill>
          <a:ln/>
        </p:spPr>
        <p:txBody>
          <a:bodyPr/>
          <a:lstStyle/>
          <a:p>
            <a:endParaRPr lang=""/>
          </a:p>
        </p:txBody>
      </p:sp>
      <p:sp>
        <p:nvSpPr>
          <p:cNvPr id="14" name="Text 1">
            <a:extLst>
              <a:ext uri="{FF2B5EF4-FFF2-40B4-BE49-F238E27FC236}">
                <a16:creationId xmlns:a16="http://schemas.microsoft.com/office/drawing/2014/main" id="{95838F98-9180-66B1-B069-89A4C56F722F}"/>
              </a:ext>
            </a:extLst>
          </p:cNvPr>
          <p:cNvSpPr/>
          <p:nvPr/>
        </p:nvSpPr>
        <p:spPr>
          <a:xfrm>
            <a:off x="12584400" y="442350"/>
            <a:ext cx="1087398"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الأدوات الرقمية</a:t>
            </a:r>
            <a:endParaRPr kumimoji="0" lang="en-US" sz="1250" b="0" i="0" u="none" strike="noStrike" kern="0" cap="none" spc="0" normalizeH="0" baseline="0" noProof="0" dirty="0">
              <a:ln>
                <a:noFill/>
              </a:ln>
              <a:solidFill>
                <a:prstClr val="black"/>
              </a:solidFill>
              <a:effectLst/>
              <a:uLnTx/>
              <a:uFillTx/>
            </a:endParaRPr>
          </a:p>
        </p:txBody>
      </p:sp>
      <p:sp>
        <p:nvSpPr>
          <p:cNvPr id="15" name="Text 2">
            <a:extLst>
              <a:ext uri="{FF2B5EF4-FFF2-40B4-BE49-F238E27FC236}">
                <a16:creationId xmlns:a16="http://schemas.microsoft.com/office/drawing/2014/main" id="{401C8C41-26F7-6996-1BF3-71A3F98F6EE1}"/>
              </a:ext>
            </a:extLst>
          </p:cNvPr>
          <p:cNvSpPr/>
          <p:nvPr/>
        </p:nvSpPr>
        <p:spPr>
          <a:xfrm>
            <a:off x="571500" y="585804"/>
            <a:ext cx="11651218"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أدوات</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إضافية آخرى</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lang="ar-EG" sz="2000" b="1" kern="0" dirty="0">
                <a:solidFill>
                  <a:srgbClr val="00B0F0"/>
                </a:solidFill>
                <a:latin typeface="Alexandria Bold" pitchFamily="34" charset="0"/>
                <a:ea typeface="Alexandria Bold" pitchFamily="34" charset="-122"/>
                <a:cs typeface="Alexandria Bold" pitchFamily="34" charset="-120"/>
              </a:rPr>
              <a:t>ل</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لإعلام</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الرقمي في حملات العلاقات العامة</a:t>
            </a:r>
            <a:endParaRPr kumimoji="0" lang="en-US" sz="2000" b="0" i="0" u="none" strike="noStrike" kern="0" cap="none" spc="0" normalizeH="0" baseline="0" noProof="0" dirty="0">
              <a:ln>
                <a:noFill/>
              </a:ln>
              <a:solidFill>
                <a:srgbClr val="00B0F0"/>
              </a:solidFill>
              <a:effectLst/>
              <a:uLnTx/>
              <a:uFillTx/>
            </a:endParaRPr>
          </a:p>
        </p:txBody>
      </p:sp>
      <p:sp>
        <p:nvSpPr>
          <p:cNvPr id="24" name="Text 3">
            <a:extLst>
              <a:ext uri="{FF2B5EF4-FFF2-40B4-BE49-F238E27FC236}">
                <a16:creationId xmlns:a16="http://schemas.microsoft.com/office/drawing/2014/main" id="{508E9158-9513-3D61-D349-230D9FD4D289}"/>
              </a:ext>
            </a:extLst>
          </p:cNvPr>
          <p:cNvSpPr/>
          <p:nvPr/>
        </p:nvSpPr>
        <p:spPr>
          <a:xfrm>
            <a:off x="9895284" y="2781657"/>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إدارة المحتوى</a:t>
            </a:r>
            <a:endParaRPr kumimoji="0" lang="en-US" sz="1950" b="0" i="0" u="none" strike="noStrike" kern="0" cap="none" spc="0" normalizeH="0" baseline="0" noProof="0" dirty="0">
              <a:ln>
                <a:noFill/>
              </a:ln>
              <a:solidFill>
                <a:prstClr val="black"/>
              </a:solidFill>
              <a:effectLst/>
              <a:uLnTx/>
              <a:uFillTx/>
            </a:endParaRPr>
          </a:p>
        </p:txBody>
      </p:sp>
      <p:sp>
        <p:nvSpPr>
          <p:cNvPr id="26" name="Text 4">
            <a:extLst>
              <a:ext uri="{FF2B5EF4-FFF2-40B4-BE49-F238E27FC236}">
                <a16:creationId xmlns:a16="http://schemas.microsoft.com/office/drawing/2014/main" id="{3E9509CB-F0B3-844F-7D3E-8821EF33F9AE}"/>
              </a:ext>
            </a:extLst>
          </p:cNvPr>
          <p:cNvSpPr/>
          <p:nvPr/>
        </p:nvSpPr>
        <p:spPr>
          <a:xfrm>
            <a:off x="9895284" y="3210877"/>
            <a:ext cx="3941326" cy="317540"/>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جدولة ونشر المحتوى</a:t>
            </a:r>
            <a:endParaRPr kumimoji="0" lang="en-US" sz="1550" b="0" i="0" u="none" strike="noStrike" kern="0" cap="none" spc="0" normalizeH="0" baseline="0" noProof="0" dirty="0">
              <a:ln>
                <a:noFill/>
              </a:ln>
              <a:solidFill>
                <a:prstClr val="black"/>
              </a:solidFill>
              <a:effectLst/>
              <a:uLnTx/>
              <a:uFillTx/>
            </a:endParaRPr>
          </a:p>
        </p:txBody>
      </p:sp>
      <p:pic>
        <p:nvPicPr>
          <p:cNvPr id="27" name="Image 0" descr="preencoded.png">
            <a:extLst>
              <a:ext uri="{FF2B5EF4-FFF2-40B4-BE49-F238E27FC236}">
                <a16:creationId xmlns:a16="http://schemas.microsoft.com/office/drawing/2014/main" id="{C2C558CD-4E46-90E2-D288-D1BDBF917E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2653" y="2088237"/>
            <a:ext cx="4564975" cy="4564975"/>
          </a:xfrm>
          <a:prstGeom prst="rect">
            <a:avLst/>
          </a:prstGeom>
        </p:spPr>
      </p:pic>
      <p:pic>
        <p:nvPicPr>
          <p:cNvPr id="28" name="Image 1" descr="preencoded.png">
            <a:extLst>
              <a:ext uri="{FF2B5EF4-FFF2-40B4-BE49-F238E27FC236}">
                <a16:creationId xmlns:a16="http://schemas.microsoft.com/office/drawing/2014/main" id="{89138FDE-AE68-1972-8EB0-099FB0DE56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85237" y="2914948"/>
            <a:ext cx="296942" cy="296942"/>
          </a:xfrm>
          <a:prstGeom prst="rect">
            <a:avLst/>
          </a:prstGeom>
        </p:spPr>
      </p:pic>
      <p:sp>
        <p:nvSpPr>
          <p:cNvPr id="29" name="Text 5">
            <a:extLst>
              <a:ext uri="{FF2B5EF4-FFF2-40B4-BE49-F238E27FC236}">
                <a16:creationId xmlns:a16="http://schemas.microsoft.com/office/drawing/2014/main" id="{51F77BE9-F195-B2BC-2B89-129AB63C875B}"/>
              </a:ext>
            </a:extLst>
          </p:cNvPr>
          <p:cNvSpPr/>
          <p:nvPr/>
        </p:nvSpPr>
        <p:spPr>
          <a:xfrm>
            <a:off x="2254091" y="2781657"/>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الاستماع الرقمي</a:t>
            </a:r>
            <a:endParaRPr kumimoji="0" lang="en-US" sz="1950" b="0" i="0" u="none" strike="noStrike" kern="0" cap="none" spc="0" normalizeH="0" baseline="0" noProof="0" dirty="0">
              <a:ln>
                <a:noFill/>
              </a:ln>
              <a:solidFill>
                <a:prstClr val="black"/>
              </a:solidFill>
              <a:effectLst/>
              <a:uLnTx/>
              <a:uFillTx/>
            </a:endParaRPr>
          </a:p>
        </p:txBody>
      </p:sp>
      <p:sp>
        <p:nvSpPr>
          <p:cNvPr id="30" name="Text 6">
            <a:extLst>
              <a:ext uri="{FF2B5EF4-FFF2-40B4-BE49-F238E27FC236}">
                <a16:creationId xmlns:a16="http://schemas.microsoft.com/office/drawing/2014/main" id="{73BADBF9-B76D-8E7F-EFA7-B26D1C993C98}"/>
              </a:ext>
            </a:extLst>
          </p:cNvPr>
          <p:cNvSpPr/>
          <p:nvPr/>
        </p:nvSpPr>
        <p:spPr>
          <a:xfrm>
            <a:off x="793790" y="3210877"/>
            <a:ext cx="394120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رصد وتحليل الحديث</a:t>
            </a:r>
            <a:endParaRPr kumimoji="0" lang="en-US" sz="1550" b="0" i="0" u="none" strike="noStrike" kern="0" cap="none" spc="0" normalizeH="0" baseline="0" noProof="0" dirty="0">
              <a:ln>
                <a:noFill/>
              </a:ln>
              <a:solidFill>
                <a:prstClr val="black"/>
              </a:solidFill>
              <a:effectLst/>
              <a:uLnTx/>
              <a:uFillTx/>
            </a:endParaRPr>
          </a:p>
        </p:txBody>
      </p:sp>
      <p:pic>
        <p:nvPicPr>
          <p:cNvPr id="31" name="Image 2" descr="preencoded.png">
            <a:extLst>
              <a:ext uri="{FF2B5EF4-FFF2-40B4-BE49-F238E27FC236}">
                <a16:creationId xmlns:a16="http://schemas.microsoft.com/office/drawing/2014/main" id="{AD9C2AEC-82A8-FC42-6E24-2788165CE7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32653" y="2088237"/>
            <a:ext cx="4564975" cy="4564975"/>
          </a:xfrm>
          <a:prstGeom prst="rect">
            <a:avLst/>
          </a:prstGeom>
        </p:spPr>
      </p:pic>
      <p:pic>
        <p:nvPicPr>
          <p:cNvPr id="32" name="Image 3" descr="preencoded.png">
            <a:extLst>
              <a:ext uri="{FF2B5EF4-FFF2-40B4-BE49-F238E27FC236}">
                <a16:creationId xmlns:a16="http://schemas.microsoft.com/office/drawing/2014/main" id="{E027659B-8498-9817-2F6B-FE80F8C969C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59363" y="3303449"/>
            <a:ext cx="296942" cy="296942"/>
          </a:xfrm>
          <a:prstGeom prst="rect">
            <a:avLst/>
          </a:prstGeom>
        </p:spPr>
      </p:pic>
      <p:sp>
        <p:nvSpPr>
          <p:cNvPr id="33" name="Text 7">
            <a:extLst>
              <a:ext uri="{FF2B5EF4-FFF2-40B4-BE49-F238E27FC236}">
                <a16:creationId xmlns:a16="http://schemas.microsoft.com/office/drawing/2014/main" id="{5F6DA5CF-CBD5-B102-2C77-8214BA85CD1C}"/>
              </a:ext>
            </a:extLst>
          </p:cNvPr>
          <p:cNvSpPr/>
          <p:nvPr/>
        </p:nvSpPr>
        <p:spPr>
          <a:xfrm>
            <a:off x="2254091" y="521291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تحليل الأداء</a:t>
            </a:r>
            <a:endParaRPr kumimoji="0" lang="en-US" sz="1950" b="0" i="0" u="none" strike="noStrike" kern="0" cap="none" spc="0" normalizeH="0" baseline="0" noProof="0" dirty="0">
              <a:ln>
                <a:noFill/>
              </a:ln>
              <a:solidFill>
                <a:prstClr val="black"/>
              </a:solidFill>
              <a:effectLst/>
              <a:uLnTx/>
              <a:uFillTx/>
            </a:endParaRPr>
          </a:p>
        </p:txBody>
      </p:sp>
      <p:sp>
        <p:nvSpPr>
          <p:cNvPr id="34" name="Text 8">
            <a:extLst>
              <a:ext uri="{FF2B5EF4-FFF2-40B4-BE49-F238E27FC236}">
                <a16:creationId xmlns:a16="http://schemas.microsoft.com/office/drawing/2014/main" id="{AE44D991-2B91-76AC-B701-8EAD766CAAB3}"/>
              </a:ext>
            </a:extLst>
          </p:cNvPr>
          <p:cNvSpPr/>
          <p:nvPr/>
        </p:nvSpPr>
        <p:spPr>
          <a:xfrm>
            <a:off x="793790" y="5642134"/>
            <a:ext cx="394120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قياس النتائج والمؤشرات</a:t>
            </a:r>
            <a:endParaRPr kumimoji="0" lang="en-US" sz="1550" b="0" i="0" u="none" strike="noStrike" kern="0" cap="none" spc="0" normalizeH="0" baseline="0" noProof="0" dirty="0">
              <a:ln>
                <a:noFill/>
              </a:ln>
              <a:solidFill>
                <a:prstClr val="black"/>
              </a:solidFill>
              <a:effectLst/>
              <a:uLnTx/>
              <a:uFillTx/>
            </a:endParaRPr>
          </a:p>
        </p:txBody>
      </p:sp>
      <p:pic>
        <p:nvPicPr>
          <p:cNvPr id="35" name="Image 4" descr="preencoded.png">
            <a:extLst>
              <a:ext uri="{FF2B5EF4-FFF2-40B4-BE49-F238E27FC236}">
                <a16:creationId xmlns:a16="http://schemas.microsoft.com/office/drawing/2014/main" id="{98140715-0B6E-3E4D-570E-FA3B53280693}"/>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032653" y="2088237"/>
            <a:ext cx="4564975" cy="4564975"/>
          </a:xfrm>
          <a:prstGeom prst="rect">
            <a:avLst/>
          </a:prstGeom>
        </p:spPr>
      </p:pic>
      <p:pic>
        <p:nvPicPr>
          <p:cNvPr id="36" name="Image 5" descr="preencoded.png">
            <a:extLst>
              <a:ext uri="{FF2B5EF4-FFF2-40B4-BE49-F238E27FC236}">
                <a16:creationId xmlns:a16="http://schemas.microsoft.com/office/drawing/2014/main" id="{201ABF18-AE1B-6C41-EA39-EA9E5C981D3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247864" y="5529322"/>
            <a:ext cx="296942" cy="296942"/>
          </a:xfrm>
          <a:prstGeom prst="rect">
            <a:avLst/>
          </a:prstGeom>
        </p:spPr>
      </p:pic>
      <p:sp>
        <p:nvSpPr>
          <p:cNvPr id="37" name="Text 9">
            <a:extLst>
              <a:ext uri="{FF2B5EF4-FFF2-40B4-BE49-F238E27FC236}">
                <a16:creationId xmlns:a16="http://schemas.microsoft.com/office/drawing/2014/main" id="{FDE7543F-92B7-FA0B-B400-6C7F7FC356D3}"/>
              </a:ext>
            </a:extLst>
          </p:cNvPr>
          <p:cNvSpPr/>
          <p:nvPr/>
        </p:nvSpPr>
        <p:spPr>
          <a:xfrm>
            <a:off x="9895284" y="5212913"/>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إنشاء المحتوى</a:t>
            </a:r>
            <a:endParaRPr kumimoji="0" lang="en-US" sz="1950" b="0" i="0" u="none" strike="noStrike" kern="0" cap="none" spc="0" normalizeH="0" baseline="0" noProof="0" dirty="0">
              <a:ln>
                <a:noFill/>
              </a:ln>
              <a:solidFill>
                <a:prstClr val="black"/>
              </a:solidFill>
              <a:effectLst/>
              <a:uLnTx/>
              <a:uFillTx/>
            </a:endParaRPr>
          </a:p>
        </p:txBody>
      </p:sp>
      <p:sp>
        <p:nvSpPr>
          <p:cNvPr id="38" name="Text 10">
            <a:extLst>
              <a:ext uri="{FF2B5EF4-FFF2-40B4-BE49-F238E27FC236}">
                <a16:creationId xmlns:a16="http://schemas.microsoft.com/office/drawing/2014/main" id="{5D4608DB-CEE8-D6FF-2385-292B388FF30D}"/>
              </a:ext>
            </a:extLst>
          </p:cNvPr>
          <p:cNvSpPr/>
          <p:nvPr/>
        </p:nvSpPr>
        <p:spPr>
          <a:xfrm>
            <a:off x="9895284" y="5642134"/>
            <a:ext cx="3941326" cy="317540"/>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إنتاج المحتوى البصري</a:t>
            </a:r>
            <a:endParaRPr kumimoji="0" lang="en-US" sz="1550" b="0" i="0" u="none" strike="noStrike" kern="0" cap="none" spc="0" normalizeH="0" baseline="0" noProof="0" dirty="0">
              <a:ln>
                <a:noFill/>
              </a:ln>
              <a:solidFill>
                <a:prstClr val="black"/>
              </a:solidFill>
              <a:effectLst/>
              <a:uLnTx/>
              <a:uFillTx/>
            </a:endParaRPr>
          </a:p>
        </p:txBody>
      </p:sp>
      <p:pic>
        <p:nvPicPr>
          <p:cNvPr id="39" name="Image 6" descr="preencoded.png">
            <a:extLst>
              <a:ext uri="{FF2B5EF4-FFF2-40B4-BE49-F238E27FC236}">
                <a16:creationId xmlns:a16="http://schemas.microsoft.com/office/drawing/2014/main" id="{F0AEFC35-D2B8-D149-0A5F-62E700E5C1BE}"/>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032653" y="2088237"/>
            <a:ext cx="4564975" cy="4564975"/>
          </a:xfrm>
          <a:prstGeom prst="rect">
            <a:avLst/>
          </a:prstGeom>
        </p:spPr>
      </p:pic>
      <p:pic>
        <p:nvPicPr>
          <p:cNvPr id="40" name="Image 7" descr="preencoded.png">
            <a:extLst>
              <a:ext uri="{FF2B5EF4-FFF2-40B4-BE49-F238E27FC236}">
                <a16:creationId xmlns:a16="http://schemas.microsoft.com/office/drawing/2014/main" id="{1F0FC9D2-C02B-B927-F2FB-158CA4A630DB}"/>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473738" y="5140821"/>
            <a:ext cx="296942" cy="296942"/>
          </a:xfrm>
          <a:prstGeom prst="rect">
            <a:avLst/>
          </a:prstGeom>
        </p:spPr>
      </p:pic>
      <p:sp>
        <p:nvSpPr>
          <p:cNvPr id="41" name="Text 11">
            <a:extLst>
              <a:ext uri="{FF2B5EF4-FFF2-40B4-BE49-F238E27FC236}">
                <a16:creationId xmlns:a16="http://schemas.microsoft.com/office/drawing/2014/main" id="{1B7EE42B-5956-88BC-4DD8-F80323F96D27}"/>
              </a:ext>
            </a:extLst>
          </p:cNvPr>
          <p:cNvSpPr/>
          <p:nvPr/>
        </p:nvSpPr>
        <p:spPr>
          <a:xfrm>
            <a:off x="793790" y="6876455"/>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تتعدد الأدوات الرقمية التي تستخدمها المؤسسات لتنفيذ حملاتها بفعالية، من إنشاء المحتوى وجدولته إلى رصد الأداء وتحليل النتائج. التكامل بين هذه الأدوات هو مفتاح النجاح.</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83560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60E0-41E4-5FC6-B299-5BFE3E4714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5DA4F4-1506-D311-7B65-7C96F15549C3}"/>
              </a:ext>
            </a:extLst>
          </p:cNvPr>
          <p:cNvSpPr/>
          <p:nvPr/>
        </p:nvSpPr>
        <p:spPr>
          <a:xfrm>
            <a:off x="571500" y="1248260"/>
            <a:ext cx="13726425" cy="68411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573A2163-0F7B-C663-3B32-F824CB700252}"/>
              </a:ext>
            </a:extLst>
          </p:cNvPr>
          <p:cNvSpPr/>
          <p:nvPr/>
        </p:nvSpPr>
        <p:spPr>
          <a:xfrm>
            <a:off x="3151414" y="424454"/>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CF22812-3B9C-FD27-DCE9-18175777B00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p:spPr>
      </p:pic>
      <p:sp>
        <p:nvSpPr>
          <p:cNvPr id="2" name="Text 0">
            <a:extLst>
              <a:ext uri="{FF2B5EF4-FFF2-40B4-BE49-F238E27FC236}">
                <a16:creationId xmlns:a16="http://schemas.microsoft.com/office/drawing/2014/main" id="{069B62C5-969A-87E3-6BDE-006867B13372}"/>
              </a:ext>
            </a:extLst>
          </p:cNvPr>
          <p:cNvSpPr/>
          <p:nvPr/>
        </p:nvSpPr>
        <p:spPr>
          <a:xfrm>
            <a:off x="9387336" y="572631"/>
            <a:ext cx="3609142" cy="451009"/>
          </a:xfrm>
          <a:prstGeom prst="rect">
            <a:avLst/>
          </a:prstGeom>
          <a:noFill/>
          <a:ln/>
        </p:spPr>
        <p:txBody>
          <a:bodyPr wrap="none" lIns="0" tIns="0" rIns="0" bIns="0" rtlCol="0" anchor="t"/>
          <a:lstStyle/>
          <a:p>
            <a:pPr marL="0" marR="0" lvl="0" indent="0" algn="r" defTabSz="914400" rtl="1" eaLnBrk="1" fontAlgn="auto" latinLnBrk="0" hangingPunct="1">
              <a:lnSpc>
                <a:spcPts val="35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أدوات إدارة المحتوى</a:t>
            </a:r>
            <a:endParaRPr kumimoji="0" lang="en-US" sz="2000" b="0" i="0" u="none" strike="noStrike" kern="0" cap="none" spc="0" normalizeH="0" baseline="0" noProof="0" dirty="0">
              <a:ln>
                <a:noFill/>
              </a:ln>
              <a:solidFill>
                <a:srgbClr val="00B0F0"/>
              </a:solidFill>
              <a:effectLst/>
              <a:uLnTx/>
              <a:uFillTx/>
            </a:endParaRPr>
          </a:p>
        </p:txBody>
      </p:sp>
      <p:sp>
        <p:nvSpPr>
          <p:cNvPr id="14" name="Text 1">
            <a:extLst>
              <a:ext uri="{FF2B5EF4-FFF2-40B4-BE49-F238E27FC236}">
                <a16:creationId xmlns:a16="http://schemas.microsoft.com/office/drawing/2014/main" id="{DF7EA0D3-E698-42C4-4C16-ADF5E0E8CFEF}"/>
              </a:ext>
            </a:extLst>
          </p:cNvPr>
          <p:cNvSpPr/>
          <p:nvPr/>
        </p:nvSpPr>
        <p:spPr>
          <a:xfrm>
            <a:off x="1324231" y="1582676"/>
            <a:ext cx="2165509" cy="270629"/>
          </a:xfrm>
          <a:prstGeom prst="rect">
            <a:avLst/>
          </a:prstGeom>
          <a:noFill/>
          <a:ln/>
        </p:spPr>
        <p:txBody>
          <a:bodyPr wrap="none" lIns="0" tIns="0" rIns="0" bIns="0" rtlCol="0" anchor="t"/>
          <a:lstStyle/>
          <a:p>
            <a:pPr marL="0" marR="0" lvl="0" indent="0" defTabSz="914400" eaLnBrk="1" fontAlgn="auto" latinLnBrk="0" hangingPunct="1">
              <a:lnSpc>
                <a:spcPts val="21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Hootsuite</a:t>
            </a:r>
            <a:endParaRPr kumimoji="0" lang="en-US" sz="2000" b="0" i="0" u="none" strike="noStrike" kern="0" cap="none" spc="0" normalizeH="0" baseline="0" noProof="0" dirty="0">
              <a:ln>
                <a:noFill/>
              </a:ln>
              <a:solidFill>
                <a:prstClr val="black"/>
              </a:solidFill>
              <a:effectLst/>
              <a:uLnTx/>
              <a:uFillTx/>
            </a:endParaRPr>
          </a:p>
        </p:txBody>
      </p:sp>
      <p:sp>
        <p:nvSpPr>
          <p:cNvPr id="15" name="Text 2">
            <a:extLst>
              <a:ext uri="{FF2B5EF4-FFF2-40B4-BE49-F238E27FC236}">
                <a16:creationId xmlns:a16="http://schemas.microsoft.com/office/drawing/2014/main" id="{925F17D2-28FA-5982-FB74-EF4BD02DDB80}"/>
              </a:ext>
            </a:extLst>
          </p:cNvPr>
          <p:cNvSpPr/>
          <p:nvPr/>
        </p:nvSpPr>
        <p:spPr>
          <a:xfrm>
            <a:off x="3522346" y="1603959"/>
            <a:ext cx="5041821" cy="230981"/>
          </a:xfrm>
          <a:prstGeom prst="rect">
            <a:avLst/>
          </a:prstGeom>
          <a:noFill/>
          <a:ln/>
        </p:spPr>
        <p:txBody>
          <a:bodyPr wrap="none" lIns="0" tIns="0" rIns="0" bIns="0" rtlCol="0" anchor="t"/>
          <a:lstStyle/>
          <a:p>
            <a:pPr marL="342900" marR="0" lvl="0" indent="-342900" algn="r" defTabSz="914400" rtl="1" eaLnBrk="1" fontAlgn="auto" latinLnBrk="0" hangingPunct="1">
              <a:lnSpc>
                <a:spcPts val="18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جدولة المنشورات عبر منصات متعددة</a:t>
            </a:r>
            <a:endParaRPr kumimoji="0" lang="en-US" sz="1600" b="0" i="0" u="none" strike="noStrike" kern="0" cap="none" spc="0" normalizeH="0" baseline="0" noProof="0" dirty="0">
              <a:ln>
                <a:noFill/>
              </a:ln>
              <a:solidFill>
                <a:prstClr val="black"/>
              </a:solidFill>
              <a:effectLst/>
              <a:uLnTx/>
              <a:uFillTx/>
            </a:endParaRPr>
          </a:p>
        </p:txBody>
      </p:sp>
      <p:sp>
        <p:nvSpPr>
          <p:cNvPr id="24" name="Text 3">
            <a:extLst>
              <a:ext uri="{FF2B5EF4-FFF2-40B4-BE49-F238E27FC236}">
                <a16:creationId xmlns:a16="http://schemas.microsoft.com/office/drawing/2014/main" id="{77D0C99F-12CA-EA42-1C83-B642F073BA88}"/>
              </a:ext>
            </a:extLst>
          </p:cNvPr>
          <p:cNvSpPr/>
          <p:nvPr/>
        </p:nvSpPr>
        <p:spPr>
          <a:xfrm>
            <a:off x="3522346" y="1885422"/>
            <a:ext cx="5041821" cy="230981"/>
          </a:xfrm>
          <a:prstGeom prst="rect">
            <a:avLst/>
          </a:prstGeom>
          <a:noFill/>
          <a:ln/>
        </p:spPr>
        <p:txBody>
          <a:bodyPr wrap="none" lIns="0" tIns="0" rIns="0" bIns="0" rtlCol="0" anchor="t"/>
          <a:lstStyle/>
          <a:p>
            <a:pPr marL="342900" marR="0" lvl="0" indent="-342900" algn="r" defTabSz="914400" rtl="1" eaLnBrk="1" fontAlgn="auto" latinLnBrk="0" hangingPunct="1">
              <a:lnSpc>
                <a:spcPts val="18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إدارة الحسابات من لوحة واحدة</a:t>
            </a:r>
            <a:endParaRPr kumimoji="0" lang="en-US" sz="1600" b="0" i="0" u="none" strike="noStrike" kern="0" cap="none" spc="0" normalizeH="0" baseline="0" noProof="0" dirty="0">
              <a:ln>
                <a:noFill/>
              </a:ln>
              <a:solidFill>
                <a:prstClr val="black"/>
              </a:solidFill>
              <a:effectLst/>
              <a:uLnTx/>
              <a:uFillTx/>
            </a:endParaRPr>
          </a:p>
        </p:txBody>
      </p:sp>
      <p:sp>
        <p:nvSpPr>
          <p:cNvPr id="26" name="Text 4">
            <a:extLst>
              <a:ext uri="{FF2B5EF4-FFF2-40B4-BE49-F238E27FC236}">
                <a16:creationId xmlns:a16="http://schemas.microsoft.com/office/drawing/2014/main" id="{48E0EB2F-DBF2-C469-8D57-4803D613A981}"/>
              </a:ext>
            </a:extLst>
          </p:cNvPr>
          <p:cNvSpPr/>
          <p:nvPr/>
        </p:nvSpPr>
        <p:spPr>
          <a:xfrm>
            <a:off x="3522346" y="2166886"/>
            <a:ext cx="5041821" cy="230981"/>
          </a:xfrm>
          <a:prstGeom prst="rect">
            <a:avLst/>
          </a:prstGeom>
          <a:noFill/>
          <a:ln/>
        </p:spPr>
        <p:txBody>
          <a:bodyPr wrap="none" lIns="0" tIns="0" rIns="0" bIns="0" rtlCol="0" anchor="t"/>
          <a:lstStyle/>
          <a:p>
            <a:pPr marL="342900" marR="0" lvl="0" indent="-342900" algn="r" defTabSz="914400" rtl="1" eaLnBrk="1" fontAlgn="auto" latinLnBrk="0" hangingPunct="1">
              <a:lnSpc>
                <a:spcPts val="18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تقارير أداء شاملة</a:t>
            </a:r>
            <a:endParaRPr kumimoji="0" lang="en-US" sz="1600" b="0" i="0" u="none" strike="noStrike" kern="0" cap="none" spc="0" normalizeH="0" baseline="0" noProof="0" dirty="0">
              <a:ln>
                <a:noFill/>
              </a:ln>
              <a:solidFill>
                <a:prstClr val="black"/>
              </a:solidFill>
              <a:effectLst/>
              <a:uLnTx/>
              <a:uFillTx/>
            </a:endParaRPr>
          </a:p>
        </p:txBody>
      </p:sp>
      <p:sp>
        <p:nvSpPr>
          <p:cNvPr id="27" name="Text 5">
            <a:extLst>
              <a:ext uri="{FF2B5EF4-FFF2-40B4-BE49-F238E27FC236}">
                <a16:creationId xmlns:a16="http://schemas.microsoft.com/office/drawing/2014/main" id="{A8F6B34C-F501-E6C7-770C-FD8897BE840B}"/>
              </a:ext>
            </a:extLst>
          </p:cNvPr>
          <p:cNvSpPr/>
          <p:nvPr/>
        </p:nvSpPr>
        <p:spPr>
          <a:xfrm>
            <a:off x="3522346" y="2448350"/>
            <a:ext cx="5041821" cy="230981"/>
          </a:xfrm>
          <a:prstGeom prst="rect">
            <a:avLst/>
          </a:prstGeom>
          <a:noFill/>
          <a:ln/>
        </p:spPr>
        <p:txBody>
          <a:bodyPr wrap="none" lIns="0" tIns="0" rIns="0" bIns="0" rtlCol="0" anchor="t"/>
          <a:lstStyle/>
          <a:p>
            <a:pPr marL="342900" marR="0" lvl="0" indent="-342900" algn="r" defTabSz="914400" rtl="1" eaLnBrk="1" fontAlgn="auto" latinLnBrk="0" hangingPunct="1">
              <a:lnSpc>
                <a:spcPts val="18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إدارة الفريق والصلاحيات</a:t>
            </a:r>
            <a:endParaRPr kumimoji="0" lang="en-US" sz="1600" b="0" i="0" u="none" strike="noStrike" kern="0" cap="none" spc="0" normalizeH="0" baseline="0" noProof="0" dirty="0">
              <a:ln>
                <a:noFill/>
              </a:ln>
              <a:solidFill>
                <a:prstClr val="black"/>
              </a:solidFill>
              <a:effectLst/>
              <a:uLnTx/>
              <a:uFillTx/>
            </a:endParaRPr>
          </a:p>
        </p:txBody>
      </p:sp>
      <p:sp>
        <p:nvSpPr>
          <p:cNvPr id="28" name="Text 6">
            <a:extLst>
              <a:ext uri="{FF2B5EF4-FFF2-40B4-BE49-F238E27FC236}">
                <a16:creationId xmlns:a16="http://schemas.microsoft.com/office/drawing/2014/main" id="{D27F7842-832C-E3C2-8A69-A414CF844067}"/>
              </a:ext>
            </a:extLst>
          </p:cNvPr>
          <p:cNvSpPr/>
          <p:nvPr/>
        </p:nvSpPr>
        <p:spPr>
          <a:xfrm>
            <a:off x="1292543" y="3159453"/>
            <a:ext cx="2229803" cy="270629"/>
          </a:xfrm>
          <a:prstGeom prst="rect">
            <a:avLst/>
          </a:prstGeom>
          <a:noFill/>
          <a:ln/>
        </p:spPr>
        <p:txBody>
          <a:bodyPr wrap="none" lIns="0" tIns="0" rIns="0" bIns="0" rtlCol="0" anchor="t"/>
          <a:lstStyle/>
          <a:p>
            <a:pPr marL="0" marR="0" lvl="0" indent="0" defTabSz="914400" eaLnBrk="1" fontAlgn="auto" latinLnBrk="0" hangingPunct="1">
              <a:lnSpc>
                <a:spcPts val="21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Meta Business Suite</a:t>
            </a:r>
            <a:endParaRPr kumimoji="0" lang="en-US" sz="2000" b="0" i="0" u="none" strike="noStrike" kern="0" cap="none" spc="0" normalizeH="0" baseline="0" noProof="0" dirty="0">
              <a:ln>
                <a:noFill/>
              </a:ln>
              <a:solidFill>
                <a:prstClr val="black"/>
              </a:solidFill>
              <a:effectLst/>
              <a:uLnTx/>
              <a:uFillTx/>
            </a:endParaRPr>
          </a:p>
        </p:txBody>
      </p:sp>
      <p:sp>
        <p:nvSpPr>
          <p:cNvPr id="29" name="Text 7">
            <a:extLst>
              <a:ext uri="{FF2B5EF4-FFF2-40B4-BE49-F238E27FC236}">
                <a16:creationId xmlns:a16="http://schemas.microsoft.com/office/drawing/2014/main" id="{860319A8-0695-9A6F-414E-0C45F98B493F}"/>
              </a:ext>
            </a:extLst>
          </p:cNvPr>
          <p:cNvSpPr/>
          <p:nvPr/>
        </p:nvSpPr>
        <p:spPr>
          <a:xfrm>
            <a:off x="3522346" y="3238568"/>
            <a:ext cx="5041821" cy="230981"/>
          </a:xfrm>
          <a:prstGeom prst="rect">
            <a:avLst/>
          </a:prstGeom>
          <a:noFill/>
          <a:ln/>
        </p:spPr>
        <p:txBody>
          <a:bodyPr wrap="none" lIns="0" tIns="0" rIns="0" bIns="0" rtlCol="0" anchor="t"/>
          <a:lstStyle/>
          <a:p>
            <a:pPr marL="342900" marR="0" lvl="0" indent="-342900" algn="r" defTabSz="914400" rtl="1" eaLnBrk="1" fontAlgn="auto" latinLnBrk="0" hangingPunct="1">
              <a:lnSpc>
                <a:spcPts val="18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إدارة Facebook وInstagram معًا</a:t>
            </a:r>
            <a:endParaRPr kumimoji="0" lang="en-US" sz="1600" b="0" i="0" u="none" strike="noStrike" kern="0" cap="none" spc="0" normalizeH="0" baseline="0" noProof="0" dirty="0">
              <a:ln>
                <a:noFill/>
              </a:ln>
              <a:solidFill>
                <a:prstClr val="black"/>
              </a:solidFill>
              <a:effectLst/>
              <a:uLnTx/>
              <a:uFillTx/>
            </a:endParaRPr>
          </a:p>
        </p:txBody>
      </p:sp>
      <p:sp>
        <p:nvSpPr>
          <p:cNvPr id="30" name="Text 8">
            <a:extLst>
              <a:ext uri="{FF2B5EF4-FFF2-40B4-BE49-F238E27FC236}">
                <a16:creationId xmlns:a16="http://schemas.microsoft.com/office/drawing/2014/main" id="{E978812B-17CC-E4BC-6E1E-018ACF65BD1F}"/>
              </a:ext>
            </a:extLst>
          </p:cNvPr>
          <p:cNvSpPr/>
          <p:nvPr/>
        </p:nvSpPr>
        <p:spPr>
          <a:xfrm>
            <a:off x="3522346" y="3520032"/>
            <a:ext cx="5041821" cy="230981"/>
          </a:xfrm>
          <a:prstGeom prst="rect">
            <a:avLst/>
          </a:prstGeom>
          <a:noFill/>
          <a:ln/>
        </p:spPr>
        <p:txBody>
          <a:bodyPr wrap="none" lIns="0" tIns="0" rIns="0" bIns="0" rtlCol="0" anchor="t"/>
          <a:lstStyle/>
          <a:p>
            <a:pPr marL="342900" marR="0" lvl="0" indent="-342900" algn="r" defTabSz="914400" rtl="1" eaLnBrk="1" fontAlgn="auto" latinLnBrk="0" hangingPunct="1">
              <a:lnSpc>
                <a:spcPts val="18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جدولة القصص والمنشورات</a:t>
            </a:r>
            <a:endParaRPr kumimoji="0" lang="en-US" sz="1600" b="0" i="0" u="none" strike="noStrike" kern="0" cap="none" spc="0" normalizeH="0" baseline="0" noProof="0" dirty="0">
              <a:ln>
                <a:noFill/>
              </a:ln>
              <a:solidFill>
                <a:prstClr val="black"/>
              </a:solidFill>
              <a:effectLst/>
              <a:uLnTx/>
              <a:uFillTx/>
            </a:endParaRPr>
          </a:p>
        </p:txBody>
      </p:sp>
      <p:sp>
        <p:nvSpPr>
          <p:cNvPr id="31" name="Text 9">
            <a:extLst>
              <a:ext uri="{FF2B5EF4-FFF2-40B4-BE49-F238E27FC236}">
                <a16:creationId xmlns:a16="http://schemas.microsoft.com/office/drawing/2014/main" id="{1E47E056-FFF1-D151-CFF5-7424674F4692}"/>
              </a:ext>
            </a:extLst>
          </p:cNvPr>
          <p:cNvSpPr/>
          <p:nvPr/>
        </p:nvSpPr>
        <p:spPr>
          <a:xfrm>
            <a:off x="3522346" y="3801495"/>
            <a:ext cx="5041821" cy="230981"/>
          </a:xfrm>
          <a:prstGeom prst="rect">
            <a:avLst/>
          </a:prstGeom>
          <a:noFill/>
          <a:ln/>
        </p:spPr>
        <p:txBody>
          <a:bodyPr wrap="none" lIns="0" tIns="0" rIns="0" bIns="0" rtlCol="0" anchor="t"/>
          <a:lstStyle/>
          <a:p>
            <a:pPr marL="342900" marR="0" lvl="0" indent="-342900" algn="r" defTabSz="914400" rtl="1" eaLnBrk="1" fontAlgn="auto" latinLnBrk="0" hangingPunct="1">
              <a:lnSpc>
                <a:spcPts val="18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الرد على الرسائل والتعليقات</a:t>
            </a:r>
            <a:endParaRPr kumimoji="0" lang="en-US" sz="1600" b="0" i="0" u="none" strike="noStrike" kern="0" cap="none" spc="0" normalizeH="0" baseline="0" noProof="0" dirty="0">
              <a:ln>
                <a:noFill/>
              </a:ln>
              <a:solidFill>
                <a:prstClr val="black"/>
              </a:solidFill>
              <a:effectLst/>
              <a:uLnTx/>
              <a:uFillTx/>
            </a:endParaRPr>
          </a:p>
        </p:txBody>
      </p:sp>
      <p:sp>
        <p:nvSpPr>
          <p:cNvPr id="32" name="Text 10">
            <a:extLst>
              <a:ext uri="{FF2B5EF4-FFF2-40B4-BE49-F238E27FC236}">
                <a16:creationId xmlns:a16="http://schemas.microsoft.com/office/drawing/2014/main" id="{F0821D56-44A7-2063-F508-7E3659ECC10C}"/>
              </a:ext>
            </a:extLst>
          </p:cNvPr>
          <p:cNvSpPr/>
          <p:nvPr/>
        </p:nvSpPr>
        <p:spPr>
          <a:xfrm>
            <a:off x="3522346" y="4082959"/>
            <a:ext cx="5041821" cy="230981"/>
          </a:xfrm>
          <a:prstGeom prst="rect">
            <a:avLst/>
          </a:prstGeom>
          <a:noFill/>
          <a:ln/>
        </p:spPr>
        <p:txBody>
          <a:bodyPr wrap="none" lIns="0" tIns="0" rIns="0" bIns="0" rtlCol="0" anchor="t"/>
          <a:lstStyle/>
          <a:p>
            <a:pPr marL="342900" marR="0" lvl="0" indent="-342900" algn="r" defTabSz="914400" rtl="1" eaLnBrk="1" fontAlgn="auto" latinLnBrk="0" hangingPunct="1">
              <a:lnSpc>
                <a:spcPts val="18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تحليلات مفصلة للأداء</a:t>
            </a:r>
            <a:endParaRPr kumimoji="0" lang="en-US" sz="1600" b="0" i="0" u="none" strike="noStrike" kern="0" cap="none" spc="0" normalizeH="0" baseline="0" noProof="0" dirty="0">
              <a:ln>
                <a:noFill/>
              </a:ln>
              <a:solidFill>
                <a:prstClr val="black"/>
              </a:solidFill>
              <a:effectLst/>
              <a:uLnTx/>
              <a:uFillTx/>
            </a:endParaRPr>
          </a:p>
        </p:txBody>
      </p:sp>
      <p:pic>
        <p:nvPicPr>
          <p:cNvPr id="33" name="Image 0" descr="preencoded.png">
            <a:extLst>
              <a:ext uri="{FF2B5EF4-FFF2-40B4-BE49-F238E27FC236}">
                <a16:creationId xmlns:a16="http://schemas.microsoft.com/office/drawing/2014/main" id="{BEEFFCFB-CE72-8A01-AECF-C89156A675D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8277" y="1675676"/>
            <a:ext cx="4514441" cy="4514441"/>
          </a:xfrm>
          <a:prstGeom prst="rect">
            <a:avLst/>
          </a:prstGeom>
        </p:spPr>
      </p:pic>
      <p:sp>
        <p:nvSpPr>
          <p:cNvPr id="34" name="Shape 11">
            <a:extLst>
              <a:ext uri="{FF2B5EF4-FFF2-40B4-BE49-F238E27FC236}">
                <a16:creationId xmlns:a16="http://schemas.microsoft.com/office/drawing/2014/main" id="{1CC8BFCF-570D-968F-97E5-664799CF2A91}"/>
              </a:ext>
            </a:extLst>
          </p:cNvPr>
          <p:cNvSpPr/>
          <p:nvPr/>
        </p:nvSpPr>
        <p:spPr>
          <a:xfrm>
            <a:off x="1047683" y="5233091"/>
            <a:ext cx="7150386" cy="1013850"/>
          </a:xfrm>
          <a:prstGeom prst="roundRect">
            <a:avLst>
              <a:gd name="adj" fmla="val 7181"/>
            </a:avLst>
          </a:prstGeom>
          <a:solidFill>
            <a:srgbClr val="B3EAFF"/>
          </a:solidFill>
          <a:ln/>
        </p:spPr>
        <p:txBody>
          <a:bodyPr/>
          <a:lstStyle/>
          <a:p>
            <a:endParaRPr lang=""/>
          </a:p>
        </p:txBody>
      </p:sp>
      <p:pic>
        <p:nvPicPr>
          <p:cNvPr id="35" name="Image 1" descr="preencoded.png">
            <a:extLst>
              <a:ext uri="{FF2B5EF4-FFF2-40B4-BE49-F238E27FC236}">
                <a16:creationId xmlns:a16="http://schemas.microsoft.com/office/drawing/2014/main" id="{E0C6E097-1F21-F661-B464-A50DCFA53E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09486" y="5341275"/>
            <a:ext cx="180380" cy="144304"/>
          </a:xfrm>
          <a:prstGeom prst="rect">
            <a:avLst/>
          </a:prstGeom>
        </p:spPr>
      </p:pic>
      <p:sp>
        <p:nvSpPr>
          <p:cNvPr id="36" name="Text 12">
            <a:extLst>
              <a:ext uri="{FF2B5EF4-FFF2-40B4-BE49-F238E27FC236}">
                <a16:creationId xmlns:a16="http://schemas.microsoft.com/office/drawing/2014/main" id="{6825AC28-83DA-1C09-6AE9-FA5E803DFC43}"/>
              </a:ext>
            </a:extLst>
          </p:cNvPr>
          <p:cNvSpPr/>
          <p:nvPr/>
        </p:nvSpPr>
        <p:spPr>
          <a:xfrm>
            <a:off x="1599602" y="5318866"/>
            <a:ext cx="6488434" cy="461963"/>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الفائدة الرئيسية: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توفير الوقت والجهد من خلال إدارة جميع المنصات من مكان واحد، مع ضمان الاتساق في النشر والتوقيت.</a:t>
            </a:r>
            <a:endParaRPr kumimoji="0" lang="en-US" sz="1600" b="0" i="0" u="none" strike="noStrike" kern="0" cap="none" spc="0" normalizeH="0" baseline="0" noProof="0" dirty="0">
              <a:ln>
                <a:noFill/>
              </a:ln>
              <a:solidFill>
                <a:prstClr val="black"/>
              </a:solidFill>
              <a:effectLst/>
              <a:uLnTx/>
              <a:uFillTx/>
            </a:endParaRPr>
          </a:p>
        </p:txBody>
      </p:sp>
      <p:sp>
        <p:nvSpPr>
          <p:cNvPr id="37" name="Text 13">
            <a:extLst>
              <a:ext uri="{FF2B5EF4-FFF2-40B4-BE49-F238E27FC236}">
                <a16:creationId xmlns:a16="http://schemas.microsoft.com/office/drawing/2014/main" id="{751C19D1-8DE3-1003-741A-4E1E755EAD5D}"/>
              </a:ext>
            </a:extLst>
          </p:cNvPr>
          <p:cNvSpPr/>
          <p:nvPr/>
        </p:nvSpPr>
        <p:spPr>
          <a:xfrm>
            <a:off x="3522346" y="7166092"/>
            <a:ext cx="10435828" cy="230981"/>
          </a:xfrm>
          <a:prstGeom prst="rect">
            <a:avLst/>
          </a:prstGeom>
          <a:noFill/>
          <a:ln/>
        </p:spPr>
        <p:txBody>
          <a:bodyPr wrap="none" lIns="0" tIns="0" rIns="0" bIns="0" rtlCol="0" anchor="t"/>
          <a:lstStyle/>
          <a:p>
            <a:pPr marL="0" marR="0" lvl="0" indent="0" algn="r"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تساعد أدوات مثل Hootsuite وMeta Business Suite في جدولة المحتوى، تنظيم النشر، وإدارة متعدد المنصات من مكان واحد، </a:t>
            </a: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ts val="1800"/>
              </a:lnSpc>
              <a:spcBef>
                <a:spcPts val="0"/>
              </a:spcBef>
              <a:spcAft>
                <a:spcPts val="0"/>
              </a:spcAft>
              <a:buClrTx/>
              <a:buSzTx/>
              <a:buFontTx/>
              <a:buNone/>
              <a:tabLst/>
              <a:defRPr/>
            </a:pP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مما</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يزيد من الكفاءة والاتساق.</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695414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6E3F9-11FB-41A4-7D2F-7EA3C4FBD9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40E2FC-F2FF-8EC1-3366-D996F657E609}"/>
              </a:ext>
            </a:extLst>
          </p:cNvPr>
          <p:cNvSpPr/>
          <p:nvPr/>
        </p:nvSpPr>
        <p:spPr>
          <a:xfrm>
            <a:off x="571500" y="1248260"/>
            <a:ext cx="13726425" cy="68411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31660A0-A95B-AB7C-1B01-B3A120E89F8B}"/>
              </a:ext>
            </a:extLst>
          </p:cNvPr>
          <p:cNvSpPr/>
          <p:nvPr/>
        </p:nvSpPr>
        <p:spPr>
          <a:xfrm>
            <a:off x="3151414" y="525929"/>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77F8A1F-FDD4-25E0-4149-B836BB4BA05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p:spPr>
      </p:pic>
      <p:pic>
        <p:nvPicPr>
          <p:cNvPr id="3" name="Image 0" descr="preencoded.png">
            <a:extLst>
              <a:ext uri="{FF2B5EF4-FFF2-40B4-BE49-F238E27FC236}">
                <a16:creationId xmlns:a16="http://schemas.microsoft.com/office/drawing/2014/main" id="{25C61323-C2DC-37EE-FBD6-0620E81A315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2864" y="1547558"/>
            <a:ext cx="3951207" cy="5926810"/>
          </a:xfrm>
          <a:prstGeom prst="rect">
            <a:avLst/>
          </a:prstGeom>
        </p:spPr>
      </p:pic>
      <p:sp>
        <p:nvSpPr>
          <p:cNvPr id="4" name="Text 0">
            <a:extLst>
              <a:ext uri="{FF2B5EF4-FFF2-40B4-BE49-F238E27FC236}">
                <a16:creationId xmlns:a16="http://schemas.microsoft.com/office/drawing/2014/main" id="{A010B02F-F3F1-79DC-FC19-ACF6D5E55F80}"/>
              </a:ext>
            </a:extLst>
          </p:cNvPr>
          <p:cNvSpPr/>
          <p:nvPr/>
        </p:nvSpPr>
        <p:spPr>
          <a:xfrm>
            <a:off x="8698825" y="634566"/>
            <a:ext cx="5060037" cy="569476"/>
          </a:xfrm>
          <a:prstGeom prst="rect">
            <a:avLst/>
          </a:prstGeom>
          <a:noFill/>
          <a:ln/>
        </p:spPr>
        <p:txBody>
          <a:bodyPr wrap="none" lIns="0" tIns="0" rIns="0" bIns="0" rtlCol="0" anchor="t"/>
          <a:lstStyle/>
          <a:p>
            <a:pPr marL="0" marR="0" lvl="0" indent="0" algn="r" defTabSz="914400" rtl="1" eaLnBrk="1" fontAlgn="auto" latinLnBrk="0" hangingPunct="1">
              <a:lnSpc>
                <a:spcPts val="44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أدوات الاستماع الرقمي</a:t>
            </a:r>
            <a:endParaRPr kumimoji="0" lang="en-US" sz="2000" b="0" i="0" u="none" strike="noStrike" kern="0" cap="none" spc="0" normalizeH="0" baseline="0" noProof="0" dirty="0">
              <a:ln>
                <a:noFill/>
              </a:ln>
              <a:solidFill>
                <a:srgbClr val="00B0F0"/>
              </a:solidFill>
              <a:effectLst/>
              <a:uLnTx/>
              <a:uFillTx/>
            </a:endParaRPr>
          </a:p>
        </p:txBody>
      </p:sp>
      <p:sp>
        <p:nvSpPr>
          <p:cNvPr id="6" name="Shape 1">
            <a:extLst>
              <a:ext uri="{FF2B5EF4-FFF2-40B4-BE49-F238E27FC236}">
                <a16:creationId xmlns:a16="http://schemas.microsoft.com/office/drawing/2014/main" id="{C496B8B2-254A-54FE-D1A9-666533FE9160}"/>
              </a:ext>
            </a:extLst>
          </p:cNvPr>
          <p:cNvSpPr/>
          <p:nvPr/>
        </p:nvSpPr>
        <p:spPr>
          <a:xfrm>
            <a:off x="6215420" y="1633061"/>
            <a:ext cx="3751898" cy="1678900"/>
          </a:xfrm>
          <a:prstGeom prst="roundRect">
            <a:avLst>
              <a:gd name="adj" fmla="val 4560"/>
            </a:avLst>
          </a:prstGeom>
          <a:solidFill>
            <a:srgbClr val="FFFFFF"/>
          </a:solidFill>
          <a:ln w="22860">
            <a:solidFill>
              <a:srgbClr val="B2D7E5"/>
            </a:solidFill>
            <a:prstDash val="solid"/>
          </a:ln>
        </p:spPr>
        <p:txBody>
          <a:bodyPr/>
          <a:lstStyle/>
          <a:p>
            <a:endParaRPr lang=""/>
          </a:p>
        </p:txBody>
      </p:sp>
      <p:sp>
        <p:nvSpPr>
          <p:cNvPr id="7" name="Text 2">
            <a:extLst>
              <a:ext uri="{FF2B5EF4-FFF2-40B4-BE49-F238E27FC236}">
                <a16:creationId xmlns:a16="http://schemas.microsoft.com/office/drawing/2014/main" id="{4238B714-32A0-B178-4281-41AF02BE593F}"/>
              </a:ext>
            </a:extLst>
          </p:cNvPr>
          <p:cNvSpPr/>
          <p:nvPr/>
        </p:nvSpPr>
        <p:spPr>
          <a:xfrm>
            <a:off x="6420445" y="1838087"/>
            <a:ext cx="2278380" cy="284798"/>
          </a:xfrm>
          <a:prstGeom prst="rect">
            <a:avLst/>
          </a:prstGeom>
          <a:noFill/>
          <a:ln/>
        </p:spPr>
        <p:txBody>
          <a:bodyPr wrap="none" lIns="0" tIns="0" rIns="0" bIns="0" rtlCol="0" anchor="t"/>
          <a:lstStyle/>
          <a:p>
            <a:pPr marL="0" marR="0" lvl="0" indent="0" defTabSz="914400" eaLnBrk="1" fontAlgn="auto" latinLnBrk="0" hangingPunct="1">
              <a:lnSpc>
                <a:spcPts val="22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Brandwatch</a:t>
            </a:r>
            <a:endParaRPr kumimoji="0" lang="en-US" b="0" i="0" u="none" strike="noStrike" kern="0" cap="none" spc="0" normalizeH="0" baseline="0" noProof="0" dirty="0">
              <a:ln>
                <a:noFill/>
              </a:ln>
              <a:solidFill>
                <a:prstClr val="black"/>
              </a:solidFill>
              <a:effectLst/>
              <a:uLnTx/>
              <a:uFillTx/>
            </a:endParaRPr>
          </a:p>
        </p:txBody>
      </p:sp>
      <p:sp>
        <p:nvSpPr>
          <p:cNvPr id="8" name="Text 3">
            <a:extLst>
              <a:ext uri="{FF2B5EF4-FFF2-40B4-BE49-F238E27FC236}">
                <a16:creationId xmlns:a16="http://schemas.microsoft.com/office/drawing/2014/main" id="{E85848D9-88E6-23C3-087F-D76A34B42171}"/>
              </a:ext>
            </a:extLst>
          </p:cNvPr>
          <p:cNvSpPr/>
          <p:nvPr/>
        </p:nvSpPr>
        <p:spPr>
          <a:xfrm>
            <a:off x="6420445" y="2232184"/>
            <a:ext cx="3341846" cy="874752"/>
          </a:xfrm>
          <a:prstGeom prst="rect">
            <a:avLst/>
          </a:prstGeom>
          <a:noFill/>
          <a:ln/>
        </p:spPr>
        <p:txBody>
          <a:bodyPr wrap="squar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رصد شامل للإشارات عبر الإنترنت، تحليل المشاعر، وتتبع المنافسين في الوقت الفعلي.</a:t>
            </a:r>
            <a:endParaRPr kumimoji="0" lang="en-US" sz="1600" b="0" i="0" u="none" strike="noStrike" kern="0" cap="none" spc="0" normalizeH="0" baseline="0" noProof="0" dirty="0">
              <a:ln>
                <a:noFill/>
              </a:ln>
              <a:solidFill>
                <a:prstClr val="black"/>
              </a:solidFill>
              <a:effectLst/>
              <a:uLnTx/>
              <a:uFillTx/>
            </a:endParaRPr>
          </a:p>
        </p:txBody>
      </p:sp>
      <p:sp>
        <p:nvSpPr>
          <p:cNvPr id="9" name="Shape 4">
            <a:extLst>
              <a:ext uri="{FF2B5EF4-FFF2-40B4-BE49-F238E27FC236}">
                <a16:creationId xmlns:a16="http://schemas.microsoft.com/office/drawing/2014/main" id="{9EF3A089-7A73-01A0-816A-2DEB3DFB3786}"/>
              </a:ext>
            </a:extLst>
          </p:cNvPr>
          <p:cNvSpPr/>
          <p:nvPr/>
        </p:nvSpPr>
        <p:spPr>
          <a:xfrm>
            <a:off x="10149483" y="1633061"/>
            <a:ext cx="3751898" cy="1678900"/>
          </a:xfrm>
          <a:prstGeom prst="roundRect">
            <a:avLst>
              <a:gd name="adj" fmla="val 4560"/>
            </a:avLst>
          </a:prstGeom>
          <a:solidFill>
            <a:srgbClr val="FFFFFF"/>
          </a:solidFill>
          <a:ln w="22860">
            <a:solidFill>
              <a:srgbClr val="B2D7E5"/>
            </a:solidFill>
            <a:prstDash val="solid"/>
          </a:ln>
        </p:spPr>
        <p:txBody>
          <a:bodyPr/>
          <a:lstStyle/>
          <a:p>
            <a:endParaRPr lang=""/>
          </a:p>
        </p:txBody>
      </p:sp>
      <p:sp>
        <p:nvSpPr>
          <p:cNvPr id="10" name="Text 5">
            <a:extLst>
              <a:ext uri="{FF2B5EF4-FFF2-40B4-BE49-F238E27FC236}">
                <a16:creationId xmlns:a16="http://schemas.microsoft.com/office/drawing/2014/main" id="{FD4E55A3-1521-6A82-5620-A10433283BA8}"/>
              </a:ext>
            </a:extLst>
          </p:cNvPr>
          <p:cNvSpPr/>
          <p:nvPr/>
        </p:nvSpPr>
        <p:spPr>
          <a:xfrm>
            <a:off x="10354508" y="1838087"/>
            <a:ext cx="2278380" cy="284798"/>
          </a:xfrm>
          <a:prstGeom prst="rect">
            <a:avLst/>
          </a:prstGeom>
          <a:noFill/>
          <a:ln/>
        </p:spPr>
        <p:txBody>
          <a:bodyPr wrap="none" lIns="0" tIns="0" rIns="0" bIns="0" rtlCol="0" anchor="t"/>
          <a:lstStyle/>
          <a:p>
            <a:pPr marL="0" marR="0" lvl="0" indent="0" defTabSz="914400" eaLnBrk="1" fontAlgn="auto" latinLnBrk="0" hangingPunct="1">
              <a:lnSpc>
                <a:spcPts val="22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Meltwater</a:t>
            </a:r>
            <a:endParaRPr kumimoji="0" lang="en-US" b="0" i="0" u="none" strike="noStrike" kern="0" cap="none" spc="0" normalizeH="0" baseline="0" noProof="0" dirty="0">
              <a:ln>
                <a:noFill/>
              </a:ln>
              <a:solidFill>
                <a:prstClr val="black"/>
              </a:solidFill>
              <a:effectLst/>
              <a:uLnTx/>
              <a:uFillTx/>
            </a:endParaRPr>
          </a:p>
        </p:txBody>
      </p:sp>
      <p:sp>
        <p:nvSpPr>
          <p:cNvPr id="11" name="Text 6">
            <a:extLst>
              <a:ext uri="{FF2B5EF4-FFF2-40B4-BE49-F238E27FC236}">
                <a16:creationId xmlns:a16="http://schemas.microsoft.com/office/drawing/2014/main" id="{E6DDBD06-3968-983A-9542-4890618704F6}"/>
              </a:ext>
            </a:extLst>
          </p:cNvPr>
          <p:cNvSpPr/>
          <p:nvPr/>
        </p:nvSpPr>
        <p:spPr>
          <a:xfrm>
            <a:off x="10354508" y="2232184"/>
            <a:ext cx="3341846" cy="583168"/>
          </a:xfrm>
          <a:prstGeom prst="rect">
            <a:avLst/>
          </a:prstGeom>
          <a:noFill/>
          <a:ln/>
        </p:spPr>
        <p:txBody>
          <a:bodyPr wrap="squar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مراقبة وسائل الإعلام التقليدية والرقمية، تحليل الاتجاهات، وإنشاء تقارير مخصصة.</a:t>
            </a:r>
            <a:endParaRPr kumimoji="0" lang="en-US" sz="1600" b="0" i="0" u="none" strike="noStrike" kern="0" cap="none" spc="0" normalizeH="0" baseline="0" noProof="0" dirty="0">
              <a:ln>
                <a:noFill/>
              </a:ln>
              <a:solidFill>
                <a:prstClr val="black"/>
              </a:solidFill>
              <a:effectLst/>
              <a:uLnTx/>
              <a:uFillTx/>
            </a:endParaRPr>
          </a:p>
        </p:txBody>
      </p:sp>
      <p:sp>
        <p:nvSpPr>
          <p:cNvPr id="12" name="Shape 7">
            <a:extLst>
              <a:ext uri="{FF2B5EF4-FFF2-40B4-BE49-F238E27FC236}">
                <a16:creationId xmlns:a16="http://schemas.microsoft.com/office/drawing/2014/main" id="{B41946F9-177C-5391-3AE2-2925217D8513}"/>
              </a:ext>
            </a:extLst>
          </p:cNvPr>
          <p:cNvSpPr/>
          <p:nvPr/>
        </p:nvSpPr>
        <p:spPr>
          <a:xfrm>
            <a:off x="6215420" y="3494127"/>
            <a:ext cx="7685961" cy="1095732"/>
          </a:xfrm>
          <a:prstGeom prst="roundRect">
            <a:avLst>
              <a:gd name="adj" fmla="val 6987"/>
            </a:avLst>
          </a:prstGeom>
          <a:solidFill>
            <a:srgbClr val="FFFFFF"/>
          </a:solidFill>
          <a:ln w="22860">
            <a:solidFill>
              <a:srgbClr val="B2D7E5"/>
            </a:solidFill>
            <a:prstDash val="solid"/>
          </a:ln>
        </p:spPr>
        <p:txBody>
          <a:bodyPr/>
          <a:lstStyle/>
          <a:p>
            <a:endParaRPr lang=""/>
          </a:p>
        </p:txBody>
      </p:sp>
      <p:sp>
        <p:nvSpPr>
          <p:cNvPr id="13" name="Text 8">
            <a:extLst>
              <a:ext uri="{FF2B5EF4-FFF2-40B4-BE49-F238E27FC236}">
                <a16:creationId xmlns:a16="http://schemas.microsoft.com/office/drawing/2014/main" id="{4184B1DC-60DE-3DAC-E959-54953F6CE072}"/>
              </a:ext>
            </a:extLst>
          </p:cNvPr>
          <p:cNvSpPr/>
          <p:nvPr/>
        </p:nvSpPr>
        <p:spPr>
          <a:xfrm>
            <a:off x="6420445" y="3699153"/>
            <a:ext cx="2278380" cy="284798"/>
          </a:xfrm>
          <a:prstGeom prst="rect">
            <a:avLst/>
          </a:prstGeom>
          <a:noFill/>
          <a:ln/>
        </p:spPr>
        <p:txBody>
          <a:bodyPr wrap="none" lIns="0" tIns="0" rIns="0" bIns="0" rtlCol="0" anchor="t"/>
          <a:lstStyle/>
          <a:p>
            <a:pPr marL="0" marR="0" lvl="0" indent="0" defTabSz="914400" eaLnBrk="1" fontAlgn="auto" latinLnBrk="0" hangingPunct="1">
              <a:lnSpc>
                <a:spcPts val="22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Talkwalker</a:t>
            </a:r>
            <a:endParaRPr kumimoji="0" lang="en-US" b="0" i="0" u="none" strike="noStrike" kern="0" cap="none" spc="0" normalizeH="0" baseline="0" noProof="0" dirty="0">
              <a:ln>
                <a:noFill/>
              </a:ln>
              <a:solidFill>
                <a:prstClr val="black"/>
              </a:solidFill>
              <a:effectLst/>
              <a:uLnTx/>
              <a:uFillTx/>
            </a:endParaRPr>
          </a:p>
        </p:txBody>
      </p:sp>
      <p:sp>
        <p:nvSpPr>
          <p:cNvPr id="16" name="Text 9">
            <a:extLst>
              <a:ext uri="{FF2B5EF4-FFF2-40B4-BE49-F238E27FC236}">
                <a16:creationId xmlns:a16="http://schemas.microsoft.com/office/drawing/2014/main" id="{151644F5-5659-4D66-F55B-456B8B95F982}"/>
              </a:ext>
            </a:extLst>
          </p:cNvPr>
          <p:cNvSpPr/>
          <p:nvPr/>
        </p:nvSpPr>
        <p:spPr>
          <a:xfrm>
            <a:off x="6420445" y="4093250"/>
            <a:ext cx="7275909" cy="291584"/>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متقدم للصور والفيديو، رصد الأزمات المبكر، وتتبع الحملات عبر القنوات.</a:t>
            </a:r>
            <a:endParaRPr kumimoji="0" lang="en-US" sz="1600" b="0" i="0" u="none" strike="noStrike" kern="0" cap="none" spc="0" normalizeH="0" baseline="0" noProof="0" dirty="0">
              <a:ln>
                <a:noFill/>
              </a:ln>
              <a:solidFill>
                <a:prstClr val="black"/>
              </a:solidFill>
              <a:effectLst/>
              <a:uLnTx/>
              <a:uFillTx/>
            </a:endParaRPr>
          </a:p>
        </p:txBody>
      </p:sp>
      <p:sp>
        <p:nvSpPr>
          <p:cNvPr id="17" name="Text 10">
            <a:extLst>
              <a:ext uri="{FF2B5EF4-FFF2-40B4-BE49-F238E27FC236}">
                <a16:creationId xmlns:a16="http://schemas.microsoft.com/office/drawing/2014/main" id="{91943268-F4D7-2A31-2EB1-4EFA04AD5EE0}"/>
              </a:ext>
            </a:extLst>
          </p:cNvPr>
          <p:cNvSpPr/>
          <p:nvPr/>
        </p:nvSpPr>
        <p:spPr>
          <a:xfrm>
            <a:off x="6215420" y="4794885"/>
            <a:ext cx="7685961" cy="583168"/>
          </a:xfrm>
          <a:prstGeom prst="rect">
            <a:avLst/>
          </a:prstGeom>
          <a:noFill/>
          <a:ln/>
        </p:spPr>
        <p:txBody>
          <a:bodyPr wrap="squar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تُستخدم أدوات الاستماع الرقمي لرصد ما يُقال عن المؤسسة، تحليل اتجاهات الرأي العام الرقمي، وكشف الأزمات المبكرة قبل تفاقمها. هذه الأدوات ضرورية لإدارة السمعة الاستباقية.</a:t>
            </a:r>
            <a:endParaRPr kumimoji="0" lang="en-US" sz="1600" b="0" i="0" u="none" strike="noStrike" kern="0" cap="none" spc="0" normalizeH="0" baseline="0" noProof="0" dirty="0">
              <a:ln>
                <a:noFill/>
              </a:ln>
              <a:solidFill>
                <a:prstClr val="black"/>
              </a:solidFill>
              <a:effectLst/>
              <a:uLnTx/>
              <a:uFillTx/>
            </a:endParaRPr>
          </a:p>
        </p:txBody>
      </p:sp>
      <p:sp>
        <p:nvSpPr>
          <p:cNvPr id="19" name="Text 11">
            <a:extLst>
              <a:ext uri="{FF2B5EF4-FFF2-40B4-BE49-F238E27FC236}">
                <a16:creationId xmlns:a16="http://schemas.microsoft.com/office/drawing/2014/main" id="{3880E1D4-79B4-9D9A-819D-B19D48A73BF5}"/>
              </a:ext>
            </a:extLst>
          </p:cNvPr>
          <p:cNvSpPr/>
          <p:nvPr/>
        </p:nvSpPr>
        <p:spPr>
          <a:xfrm>
            <a:off x="11623000" y="5651421"/>
            <a:ext cx="2278380" cy="284798"/>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ما يمكن رصده:</a:t>
            </a:r>
            <a:endParaRPr kumimoji="0" lang="en-US" b="0" i="0" u="none" strike="noStrike" kern="0" cap="none" spc="0" normalizeH="0" baseline="0" noProof="0" dirty="0">
              <a:ln>
                <a:noFill/>
              </a:ln>
              <a:solidFill>
                <a:prstClr val="black"/>
              </a:solidFill>
              <a:effectLst/>
              <a:uLnTx/>
              <a:uFillTx/>
            </a:endParaRPr>
          </a:p>
        </p:txBody>
      </p:sp>
      <p:sp>
        <p:nvSpPr>
          <p:cNvPr id="20" name="Text 12">
            <a:extLst>
              <a:ext uri="{FF2B5EF4-FFF2-40B4-BE49-F238E27FC236}">
                <a16:creationId xmlns:a16="http://schemas.microsoft.com/office/drawing/2014/main" id="{F4ECCAFF-448D-C93E-4002-C576A0BB108B}"/>
              </a:ext>
            </a:extLst>
          </p:cNvPr>
          <p:cNvSpPr/>
          <p:nvPr/>
        </p:nvSpPr>
        <p:spPr>
          <a:xfrm>
            <a:off x="6215420" y="6373535"/>
            <a:ext cx="3620691" cy="291584"/>
          </a:xfrm>
          <a:prstGeom prst="rect">
            <a:avLst/>
          </a:prstGeom>
          <a:noFill/>
          <a:ln/>
        </p:spPr>
        <p:txBody>
          <a:bodyPr wrap="none" lIns="0" tIns="0" rIns="0" bIns="0" rtlCol="0" anchor="t"/>
          <a:lstStyle/>
          <a:p>
            <a:pPr marL="342900" marR="0" lvl="0" indent="-342900" algn="r" defTabSz="914400" rtl="1" eaLnBrk="1" fontAlgn="auto" latinLnBrk="0" hangingPunct="1">
              <a:lnSpc>
                <a:spcPts val="225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الإشارات المباشرة للعلامة</a:t>
            </a:r>
            <a:endParaRPr kumimoji="0" lang="en-US" sz="1400" b="0" i="0" u="none" strike="noStrike" kern="0" cap="none" spc="0" normalizeH="0" baseline="0" noProof="0" dirty="0">
              <a:ln>
                <a:noFill/>
              </a:ln>
              <a:solidFill>
                <a:prstClr val="black"/>
              </a:solidFill>
              <a:effectLst/>
              <a:uLnTx/>
              <a:uFillTx/>
            </a:endParaRPr>
          </a:p>
        </p:txBody>
      </p:sp>
      <p:sp>
        <p:nvSpPr>
          <p:cNvPr id="21" name="Text 13">
            <a:extLst>
              <a:ext uri="{FF2B5EF4-FFF2-40B4-BE49-F238E27FC236}">
                <a16:creationId xmlns:a16="http://schemas.microsoft.com/office/drawing/2014/main" id="{11A43C85-FE24-CCB4-D980-E9283E942602}"/>
              </a:ext>
            </a:extLst>
          </p:cNvPr>
          <p:cNvSpPr/>
          <p:nvPr/>
        </p:nvSpPr>
        <p:spPr>
          <a:xfrm>
            <a:off x="6215420" y="6728817"/>
            <a:ext cx="3620691" cy="291584"/>
          </a:xfrm>
          <a:prstGeom prst="rect">
            <a:avLst/>
          </a:prstGeom>
          <a:noFill/>
          <a:ln/>
        </p:spPr>
        <p:txBody>
          <a:bodyPr wrap="none" lIns="0" tIns="0" rIns="0" bIns="0" rtlCol="0" anchor="t"/>
          <a:lstStyle/>
          <a:p>
            <a:pPr marL="342900" marR="0" lvl="0" indent="-342900" algn="r" defTabSz="914400" rtl="1" eaLnBrk="1" fontAlgn="auto" latinLnBrk="0" hangingPunct="1">
              <a:lnSpc>
                <a:spcPts val="225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الكلمات المفتاحية ذات الصلة</a:t>
            </a:r>
            <a:endParaRPr kumimoji="0" lang="en-US" sz="1400" b="0" i="0" u="none" strike="noStrike" kern="0" cap="none" spc="0" normalizeH="0" baseline="0" noProof="0" dirty="0">
              <a:ln>
                <a:noFill/>
              </a:ln>
              <a:solidFill>
                <a:prstClr val="black"/>
              </a:solidFill>
              <a:effectLst/>
              <a:uLnTx/>
              <a:uFillTx/>
            </a:endParaRPr>
          </a:p>
        </p:txBody>
      </p:sp>
      <p:sp>
        <p:nvSpPr>
          <p:cNvPr id="22" name="Text 14">
            <a:extLst>
              <a:ext uri="{FF2B5EF4-FFF2-40B4-BE49-F238E27FC236}">
                <a16:creationId xmlns:a16="http://schemas.microsoft.com/office/drawing/2014/main" id="{E5DAC1DC-D10D-2C28-D0F6-A9A5D7EDE7A7}"/>
              </a:ext>
            </a:extLst>
          </p:cNvPr>
          <p:cNvSpPr/>
          <p:nvPr/>
        </p:nvSpPr>
        <p:spPr>
          <a:xfrm>
            <a:off x="6215420" y="7084100"/>
            <a:ext cx="3620691" cy="291584"/>
          </a:xfrm>
          <a:prstGeom prst="rect">
            <a:avLst/>
          </a:prstGeom>
          <a:noFill/>
          <a:ln/>
        </p:spPr>
        <p:txBody>
          <a:bodyPr wrap="none" lIns="0" tIns="0" rIns="0" bIns="0" rtlCol="0" anchor="t"/>
          <a:lstStyle/>
          <a:p>
            <a:pPr marL="342900" marR="0" lvl="0" indent="-342900" algn="r" defTabSz="914400" rtl="1" eaLnBrk="1" fontAlgn="auto" latinLnBrk="0" hangingPunct="1">
              <a:lnSpc>
                <a:spcPts val="225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المشاعر (إيجابي/سلبي/محايد)</a:t>
            </a:r>
            <a:endParaRPr kumimoji="0" lang="en-US" sz="1400" b="0" i="0" u="none" strike="noStrike" kern="0" cap="none" spc="0" normalizeH="0" baseline="0" noProof="0" dirty="0">
              <a:ln>
                <a:noFill/>
              </a:ln>
              <a:solidFill>
                <a:prstClr val="black"/>
              </a:solidFill>
              <a:effectLst/>
              <a:uLnTx/>
              <a:uFillTx/>
            </a:endParaRPr>
          </a:p>
        </p:txBody>
      </p:sp>
      <p:sp>
        <p:nvSpPr>
          <p:cNvPr id="23" name="Text 15">
            <a:extLst>
              <a:ext uri="{FF2B5EF4-FFF2-40B4-BE49-F238E27FC236}">
                <a16:creationId xmlns:a16="http://schemas.microsoft.com/office/drawing/2014/main" id="{1ABB4E06-88AD-3CB4-B353-F9B5CFFB995C}"/>
              </a:ext>
            </a:extLst>
          </p:cNvPr>
          <p:cNvSpPr/>
          <p:nvPr/>
        </p:nvSpPr>
        <p:spPr>
          <a:xfrm>
            <a:off x="10288310" y="6373535"/>
            <a:ext cx="3620691" cy="291584"/>
          </a:xfrm>
          <a:prstGeom prst="rect">
            <a:avLst/>
          </a:prstGeom>
          <a:noFill/>
          <a:ln/>
        </p:spPr>
        <p:txBody>
          <a:bodyPr wrap="none" lIns="0" tIns="0" rIns="0" bIns="0" rtlCol="0" anchor="t"/>
          <a:lstStyle/>
          <a:p>
            <a:pPr marL="342900" marR="0" lvl="0" indent="-342900" algn="r" defTabSz="914400" rtl="1" eaLnBrk="1" fontAlgn="auto" latinLnBrk="0" hangingPunct="1">
              <a:lnSpc>
                <a:spcPts val="225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مقارنة مع المنافسين</a:t>
            </a:r>
            <a:endParaRPr kumimoji="0" lang="en-US" sz="1400" b="0" i="0" u="none" strike="noStrike" kern="0" cap="none" spc="0" normalizeH="0" baseline="0" noProof="0" dirty="0">
              <a:ln>
                <a:noFill/>
              </a:ln>
              <a:solidFill>
                <a:prstClr val="black"/>
              </a:solidFill>
              <a:effectLst/>
              <a:uLnTx/>
              <a:uFillTx/>
            </a:endParaRPr>
          </a:p>
        </p:txBody>
      </p:sp>
      <p:sp>
        <p:nvSpPr>
          <p:cNvPr id="38" name="Text 16">
            <a:extLst>
              <a:ext uri="{FF2B5EF4-FFF2-40B4-BE49-F238E27FC236}">
                <a16:creationId xmlns:a16="http://schemas.microsoft.com/office/drawing/2014/main" id="{9DEBD0BC-2002-7AE8-1283-159D9CE7898A}"/>
              </a:ext>
            </a:extLst>
          </p:cNvPr>
          <p:cNvSpPr/>
          <p:nvPr/>
        </p:nvSpPr>
        <p:spPr>
          <a:xfrm>
            <a:off x="10288310" y="6728817"/>
            <a:ext cx="3620691" cy="291584"/>
          </a:xfrm>
          <a:prstGeom prst="rect">
            <a:avLst/>
          </a:prstGeom>
          <a:noFill/>
          <a:ln/>
        </p:spPr>
        <p:txBody>
          <a:bodyPr wrap="none" lIns="0" tIns="0" rIns="0" bIns="0" rtlCol="0" anchor="t"/>
          <a:lstStyle/>
          <a:p>
            <a:pPr marL="342900" marR="0" lvl="0" indent="-342900" algn="r" defTabSz="914400" rtl="1" eaLnBrk="1" fontAlgn="auto" latinLnBrk="0" hangingPunct="1">
              <a:lnSpc>
                <a:spcPts val="225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المؤثرون والمتحدثون الرئيسيون</a:t>
            </a:r>
            <a:endParaRPr kumimoji="0" lang="en-US" sz="1400" b="0" i="0" u="none" strike="noStrike" kern="0" cap="none" spc="0" normalizeH="0" baseline="0" noProof="0" dirty="0">
              <a:ln>
                <a:noFill/>
              </a:ln>
              <a:solidFill>
                <a:prstClr val="black"/>
              </a:solidFill>
              <a:effectLst/>
              <a:uLnTx/>
              <a:uFillTx/>
            </a:endParaRPr>
          </a:p>
        </p:txBody>
      </p:sp>
      <p:sp>
        <p:nvSpPr>
          <p:cNvPr id="39" name="Text 17">
            <a:extLst>
              <a:ext uri="{FF2B5EF4-FFF2-40B4-BE49-F238E27FC236}">
                <a16:creationId xmlns:a16="http://schemas.microsoft.com/office/drawing/2014/main" id="{B028B7BB-DF99-A395-E3CA-0D67F6B7538E}"/>
              </a:ext>
            </a:extLst>
          </p:cNvPr>
          <p:cNvSpPr/>
          <p:nvPr/>
        </p:nvSpPr>
        <p:spPr>
          <a:xfrm>
            <a:off x="10288310" y="7084100"/>
            <a:ext cx="3620691" cy="291584"/>
          </a:xfrm>
          <a:prstGeom prst="rect">
            <a:avLst/>
          </a:prstGeom>
          <a:noFill/>
          <a:ln/>
        </p:spPr>
        <p:txBody>
          <a:bodyPr wrap="none" lIns="0" tIns="0" rIns="0" bIns="0" rtlCol="0" anchor="t"/>
          <a:lstStyle/>
          <a:p>
            <a:pPr marL="342900" marR="0" lvl="0" indent="-342900" algn="r" defTabSz="914400" rtl="1" eaLnBrk="1" fontAlgn="auto" latinLnBrk="0" hangingPunct="1">
              <a:lnSpc>
                <a:spcPts val="225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الاتجاهات الناشئة والموضوعات الساخنة</a:t>
            </a:r>
            <a:endParaRPr kumimoji="0" lang="en-US" sz="1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1553368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A97F2-CCDA-44F0-DC45-845F934B3F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2B27EF-B5E6-0491-FF70-8CAB31D3417D}"/>
              </a:ext>
            </a:extLst>
          </p:cNvPr>
          <p:cNvSpPr/>
          <p:nvPr/>
        </p:nvSpPr>
        <p:spPr>
          <a:xfrm>
            <a:off x="693684" y="1248261"/>
            <a:ext cx="13604242" cy="6518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01E6D79-F881-00B4-B991-4C7F3DDD4534}"/>
              </a:ext>
            </a:extLst>
          </p:cNvPr>
          <p:cNvSpPr/>
          <p:nvPr/>
        </p:nvSpPr>
        <p:spPr>
          <a:xfrm>
            <a:off x="3151414" y="462450"/>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0909C89-24F1-1DA0-66D2-568CAA846FC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p:spPr>
      </p:pic>
      <p:sp>
        <p:nvSpPr>
          <p:cNvPr id="2" name="Text 0">
            <a:extLst>
              <a:ext uri="{FF2B5EF4-FFF2-40B4-BE49-F238E27FC236}">
                <a16:creationId xmlns:a16="http://schemas.microsoft.com/office/drawing/2014/main" id="{EAC061C4-6EBC-F32D-741D-1D8B6548F5D3}"/>
              </a:ext>
            </a:extLst>
          </p:cNvPr>
          <p:cNvSpPr/>
          <p:nvPr/>
        </p:nvSpPr>
        <p:spPr>
          <a:xfrm>
            <a:off x="3588908" y="2153291"/>
            <a:ext cx="496181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أدوات تحليل الأداء</a:t>
            </a:r>
            <a:endParaRPr kumimoji="0" lang="en-US" sz="2000" b="0" i="0" u="none" strike="noStrike" kern="0" cap="none" spc="0" normalizeH="0" baseline="0" noProof="0" dirty="0">
              <a:ln>
                <a:noFill/>
              </a:ln>
              <a:solidFill>
                <a:srgbClr val="00B0F0"/>
              </a:solidFill>
              <a:effectLst/>
              <a:uLnTx/>
              <a:uFillTx/>
            </a:endParaRPr>
          </a:p>
        </p:txBody>
      </p:sp>
      <p:sp>
        <p:nvSpPr>
          <p:cNvPr id="14" name="Text 1">
            <a:extLst>
              <a:ext uri="{FF2B5EF4-FFF2-40B4-BE49-F238E27FC236}">
                <a16:creationId xmlns:a16="http://schemas.microsoft.com/office/drawing/2014/main" id="{CDE8E7EC-C142-5E26-0315-6F5035A843E3}"/>
              </a:ext>
            </a:extLst>
          </p:cNvPr>
          <p:cNvSpPr/>
          <p:nvPr/>
        </p:nvSpPr>
        <p:spPr>
          <a:xfrm>
            <a:off x="1016079" y="3602355"/>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Google Analytics</a:t>
            </a:r>
            <a:endParaRPr kumimoji="0" lang="en-US" sz="1950" b="0" i="0" u="none" strike="noStrike" kern="0" cap="none" spc="0" normalizeH="0" baseline="0" noProof="0" dirty="0">
              <a:ln>
                <a:noFill/>
              </a:ln>
              <a:solidFill>
                <a:prstClr val="black"/>
              </a:solidFill>
              <a:effectLst/>
              <a:uLnTx/>
              <a:uFillTx/>
            </a:endParaRPr>
          </a:p>
        </p:txBody>
      </p:sp>
      <p:sp>
        <p:nvSpPr>
          <p:cNvPr id="15" name="Text 2">
            <a:extLst>
              <a:ext uri="{FF2B5EF4-FFF2-40B4-BE49-F238E27FC236}">
                <a16:creationId xmlns:a16="http://schemas.microsoft.com/office/drawing/2014/main" id="{180CDC29-C446-1A3C-EA6F-1F44C3760D14}"/>
              </a:ext>
            </a:extLst>
          </p:cNvPr>
          <p:cNvSpPr/>
          <p:nvPr/>
        </p:nvSpPr>
        <p:spPr>
          <a:xfrm>
            <a:off x="571500" y="4031575"/>
            <a:ext cx="4182189"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شامل لحركة الموقع، سلوك الزوار، مصادر الزيارات، ومعدلات التحويل.</a:t>
            </a:r>
            <a:endParaRPr kumimoji="0" lang="en-US" sz="1600" b="0" i="0" u="none" strike="noStrike" kern="0" cap="none" spc="0" normalizeH="0" baseline="0" noProof="0" dirty="0">
              <a:ln>
                <a:noFill/>
              </a:ln>
              <a:solidFill>
                <a:prstClr val="black"/>
              </a:solidFill>
              <a:effectLst/>
              <a:uLnTx/>
              <a:uFillTx/>
            </a:endParaRPr>
          </a:p>
        </p:txBody>
      </p:sp>
      <p:sp>
        <p:nvSpPr>
          <p:cNvPr id="24" name="Text 3">
            <a:extLst>
              <a:ext uri="{FF2B5EF4-FFF2-40B4-BE49-F238E27FC236}">
                <a16:creationId xmlns:a16="http://schemas.microsoft.com/office/drawing/2014/main" id="{4F1CCCEB-1E01-604C-E3B2-A6471E4F1BBC}"/>
              </a:ext>
            </a:extLst>
          </p:cNvPr>
          <p:cNvSpPr/>
          <p:nvPr/>
        </p:nvSpPr>
        <p:spPr>
          <a:xfrm>
            <a:off x="5446275" y="3602355"/>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Platform Insights</a:t>
            </a:r>
            <a:endParaRPr kumimoji="0" lang="en-US" sz="1950" b="0" i="0" u="none" strike="noStrike" kern="0" cap="none" spc="0" normalizeH="0" baseline="0" noProof="0" dirty="0">
              <a:ln>
                <a:noFill/>
              </a:ln>
              <a:solidFill>
                <a:prstClr val="black"/>
              </a:solidFill>
              <a:effectLst/>
              <a:uLnTx/>
              <a:uFillTx/>
            </a:endParaRPr>
          </a:p>
        </p:txBody>
      </p:sp>
      <p:sp>
        <p:nvSpPr>
          <p:cNvPr id="26" name="Text 4">
            <a:extLst>
              <a:ext uri="{FF2B5EF4-FFF2-40B4-BE49-F238E27FC236}">
                <a16:creationId xmlns:a16="http://schemas.microsoft.com/office/drawing/2014/main" id="{F09155C7-3FBA-E43C-7AAA-40A601BA7DDB}"/>
              </a:ext>
            </a:extLst>
          </p:cNvPr>
          <p:cNvSpPr/>
          <p:nvPr/>
        </p:nvSpPr>
        <p:spPr>
          <a:xfrm>
            <a:off x="5446275" y="4031575"/>
            <a:ext cx="4182308" cy="95261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تحليلات مدمجة في كل منصة (Facebook Insights، Instagram Insights، LinkedIn Analytics).</a:t>
            </a:r>
            <a:endParaRPr kumimoji="0" lang="en-US" sz="1600" b="0" i="0" u="none" strike="noStrike" kern="0" cap="none" spc="0" normalizeH="0" baseline="0" noProof="0" dirty="0">
              <a:ln>
                <a:noFill/>
              </a:ln>
              <a:solidFill>
                <a:prstClr val="black"/>
              </a:solidFill>
              <a:effectLst/>
              <a:uLnTx/>
              <a:uFillTx/>
            </a:endParaRPr>
          </a:p>
        </p:txBody>
      </p:sp>
      <p:sp>
        <p:nvSpPr>
          <p:cNvPr id="27" name="Text 5">
            <a:extLst>
              <a:ext uri="{FF2B5EF4-FFF2-40B4-BE49-F238E27FC236}">
                <a16:creationId xmlns:a16="http://schemas.microsoft.com/office/drawing/2014/main" id="{86739271-FE1E-8F96-C22C-C4E5D48A5ADC}"/>
              </a:ext>
            </a:extLst>
          </p:cNvPr>
          <p:cNvSpPr/>
          <p:nvPr/>
        </p:nvSpPr>
        <p:spPr>
          <a:xfrm>
            <a:off x="9876591" y="3602355"/>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Hootsuite Insights</a:t>
            </a:r>
            <a:endParaRPr kumimoji="0" lang="en-US" sz="1950" b="0" i="0" u="none" strike="noStrike" kern="0" cap="none" spc="0" normalizeH="0" baseline="0" noProof="0" dirty="0">
              <a:ln>
                <a:noFill/>
              </a:ln>
              <a:solidFill>
                <a:prstClr val="black"/>
              </a:solidFill>
              <a:effectLst/>
              <a:uLnTx/>
              <a:uFillTx/>
            </a:endParaRPr>
          </a:p>
        </p:txBody>
      </p:sp>
      <p:sp>
        <p:nvSpPr>
          <p:cNvPr id="28" name="Text 6">
            <a:extLst>
              <a:ext uri="{FF2B5EF4-FFF2-40B4-BE49-F238E27FC236}">
                <a16:creationId xmlns:a16="http://schemas.microsoft.com/office/drawing/2014/main" id="{BA01EC1F-C758-7B8F-81D3-DF19026A879A}"/>
              </a:ext>
            </a:extLst>
          </p:cNvPr>
          <p:cNvSpPr/>
          <p:nvPr/>
        </p:nvSpPr>
        <p:spPr>
          <a:xfrm>
            <a:off x="9876591" y="4031575"/>
            <a:ext cx="4182308"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تقارير موحدة عبر جميع المنصات، مقارنات زمنية، وتحليل الحملات المتكاملة.</a:t>
            </a:r>
            <a:endParaRPr kumimoji="0" lang="en-US" sz="1600" b="0" i="0" u="none" strike="noStrike" kern="0" cap="none" spc="0" normalizeH="0" baseline="0" noProof="0" dirty="0">
              <a:ln>
                <a:noFill/>
              </a:ln>
              <a:solidFill>
                <a:prstClr val="black"/>
              </a:solidFill>
              <a:effectLst/>
              <a:uLnTx/>
              <a:uFillTx/>
            </a:endParaRPr>
          </a:p>
        </p:txBody>
      </p:sp>
      <p:sp>
        <p:nvSpPr>
          <p:cNvPr id="29" name="Text 7">
            <a:extLst>
              <a:ext uri="{FF2B5EF4-FFF2-40B4-BE49-F238E27FC236}">
                <a16:creationId xmlns:a16="http://schemas.microsoft.com/office/drawing/2014/main" id="{1C90431D-C4CF-90F8-38EE-276C9E3925BC}"/>
              </a:ext>
            </a:extLst>
          </p:cNvPr>
          <p:cNvSpPr/>
          <p:nvPr/>
        </p:nvSpPr>
        <p:spPr>
          <a:xfrm>
            <a:off x="1016018" y="5842515"/>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توفر أدوات التحليل بيانات دقيقة حول أداء الحملة، مما يساعد في اتخاذ قرارات تصحيحية أثناء التنفيذ وتحسين الاستراتيجيات المستقبلية بناءً على البيانات الفعلية.</a:t>
            </a:r>
            <a:endParaRPr kumimoji="0" lang="en-US" sz="1550" b="0" i="0" u="none" strike="noStrike" kern="0" cap="none" spc="0" normalizeH="0" baseline="0" noProof="0" dirty="0">
              <a:ln>
                <a:noFill/>
              </a:ln>
              <a:solidFill>
                <a:prstClr val="black"/>
              </a:solidFill>
              <a:effectLst/>
              <a:uLnTx/>
              <a:uFillTx/>
            </a:endParaRPr>
          </a:p>
        </p:txBody>
      </p:sp>
      <p:pic>
        <p:nvPicPr>
          <p:cNvPr id="30" name="Picture 29">
            <a:extLst>
              <a:ext uri="{FF2B5EF4-FFF2-40B4-BE49-F238E27FC236}">
                <a16:creationId xmlns:a16="http://schemas.microsoft.com/office/drawing/2014/main" id="{527B8C0D-0EFC-50C6-4351-93F9EFB71D4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65370" y="1433360"/>
            <a:ext cx="2480906" cy="2114037"/>
          </a:xfrm>
          <a:prstGeom prst="rect">
            <a:avLst/>
          </a:prstGeom>
        </p:spPr>
      </p:pic>
    </p:spTree>
    <p:extLst>
      <p:ext uri="{BB962C8B-B14F-4D97-AF65-F5344CB8AC3E}">
        <p14:creationId xmlns:p14="http://schemas.microsoft.com/office/powerpoint/2010/main" val="26212942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A7421-DC77-852F-C139-21BFFAF11089}"/>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DBBBC6FE-1FCF-EA93-511D-D1E8F2C71B58}"/>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5B5F0896-C24A-9A6E-0711-884FDFE768E2}"/>
              </a:ext>
            </a:extLst>
          </p:cNvPr>
          <p:cNvSpPr/>
          <p:nvPr/>
        </p:nvSpPr>
        <p:spPr>
          <a:xfrm>
            <a:off x="786288" y="1449407"/>
            <a:ext cx="13623395" cy="6169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3275C88-B8B9-6A2E-3199-ACC7855F2B8D}"/>
              </a:ext>
            </a:extLst>
          </p:cNvPr>
          <p:cNvSpPr/>
          <p:nvPr/>
        </p:nvSpPr>
        <p:spPr>
          <a:xfrm>
            <a:off x="3151414" y="421184"/>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A67230C-E488-1103-E63E-D86D43CF70E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4805"/>
            <a:ext cx="2766169" cy="1291612"/>
          </a:xfrm>
          <a:prstGeom prst="rect">
            <a:avLst/>
          </a:prstGeom>
        </p:spPr>
      </p:pic>
      <p:sp>
        <p:nvSpPr>
          <p:cNvPr id="16" name="Text 0">
            <a:extLst>
              <a:ext uri="{FF2B5EF4-FFF2-40B4-BE49-F238E27FC236}">
                <a16:creationId xmlns:a16="http://schemas.microsoft.com/office/drawing/2014/main" id="{0C470343-2C30-16B2-9278-6A9349E03CA3}"/>
              </a:ext>
            </a:extLst>
          </p:cNvPr>
          <p:cNvSpPr/>
          <p:nvPr/>
        </p:nvSpPr>
        <p:spPr>
          <a:xfrm>
            <a:off x="6164936" y="680409"/>
            <a:ext cx="772632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الفيديو: الأداة الإعلامية المركزية</a:t>
            </a:r>
            <a:endParaRPr kumimoji="0" lang="en-US" sz="2000" b="0" i="0" u="none" strike="noStrike" kern="0" cap="none" spc="0" normalizeH="0" baseline="0" noProof="0" dirty="0">
              <a:ln>
                <a:noFill/>
              </a:ln>
              <a:solidFill>
                <a:srgbClr val="00B0F0"/>
              </a:solidFill>
              <a:effectLst/>
              <a:uLnTx/>
              <a:uFillTx/>
            </a:endParaRPr>
          </a:p>
        </p:txBody>
      </p:sp>
      <p:pic>
        <p:nvPicPr>
          <p:cNvPr id="17" name="Image 0" descr="preencoded.png">
            <a:extLst>
              <a:ext uri="{FF2B5EF4-FFF2-40B4-BE49-F238E27FC236}">
                <a16:creationId xmlns:a16="http://schemas.microsoft.com/office/drawing/2014/main" id="{6037A8C1-381C-A8A0-1029-B28A15738F1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74558" y="2200811"/>
            <a:ext cx="4579382" cy="4579382"/>
          </a:xfrm>
          <a:prstGeom prst="rect">
            <a:avLst/>
          </a:prstGeom>
        </p:spPr>
      </p:pic>
      <p:sp>
        <p:nvSpPr>
          <p:cNvPr id="19" name="Text 1">
            <a:extLst>
              <a:ext uri="{FF2B5EF4-FFF2-40B4-BE49-F238E27FC236}">
                <a16:creationId xmlns:a16="http://schemas.microsoft.com/office/drawing/2014/main" id="{FB4B6811-3F4B-B8D3-B688-E72784F188F4}"/>
              </a:ext>
            </a:extLst>
          </p:cNvPr>
          <p:cNvSpPr/>
          <p:nvPr/>
        </p:nvSpPr>
        <p:spPr>
          <a:xfrm>
            <a:off x="10867073" y="1904524"/>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لماذا الفيديو؟</a:t>
            </a:r>
            <a:endParaRPr kumimoji="0" lang="en-US" b="0" i="0" u="none" strike="noStrike" kern="0" cap="none" spc="0" normalizeH="0" baseline="0" noProof="0" dirty="0">
              <a:ln>
                <a:noFill/>
              </a:ln>
              <a:solidFill>
                <a:prstClr val="black"/>
              </a:solidFill>
              <a:effectLst/>
              <a:uLnTx/>
              <a:uFillTx/>
            </a:endParaRPr>
          </a:p>
        </p:txBody>
      </p:sp>
      <p:sp>
        <p:nvSpPr>
          <p:cNvPr id="27" name="Text 2">
            <a:extLst>
              <a:ext uri="{FF2B5EF4-FFF2-40B4-BE49-F238E27FC236}">
                <a16:creationId xmlns:a16="http://schemas.microsoft.com/office/drawing/2014/main" id="{D4C09575-AE2F-31A7-DE5B-F1B4CFF01D68}"/>
              </a:ext>
            </a:extLst>
          </p:cNvPr>
          <p:cNvSpPr/>
          <p:nvPr/>
        </p:nvSpPr>
        <p:spPr>
          <a:xfrm>
            <a:off x="6212086" y="2474952"/>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يعد الفيديو من أكثر الأدوات تأثيرًا في نقل الرسائل العاطفية وبناء الثقة، خاصة على منصات مثل TikTok وYouTube التي تحقق أعلى معدلات تفاعل في 2025.</a:t>
            </a:r>
            <a:endParaRPr kumimoji="0" lang="en-US" sz="1550" b="0" i="0" u="none" strike="noStrike" kern="0" cap="none" spc="0" normalizeH="0" baseline="0" noProof="0" dirty="0">
              <a:ln>
                <a:noFill/>
              </a:ln>
              <a:solidFill>
                <a:prstClr val="black"/>
              </a:solidFill>
              <a:effectLst/>
              <a:uLnTx/>
              <a:uFillTx/>
            </a:endParaRPr>
          </a:p>
        </p:txBody>
      </p:sp>
      <p:sp>
        <p:nvSpPr>
          <p:cNvPr id="28" name="Text 3">
            <a:extLst>
              <a:ext uri="{FF2B5EF4-FFF2-40B4-BE49-F238E27FC236}">
                <a16:creationId xmlns:a16="http://schemas.microsoft.com/office/drawing/2014/main" id="{61B83B11-E1AA-02DC-55FE-4C3D7FA6867B}"/>
              </a:ext>
            </a:extLst>
          </p:cNvPr>
          <p:cNvSpPr/>
          <p:nvPr/>
        </p:nvSpPr>
        <p:spPr>
          <a:xfrm>
            <a:off x="10152102" y="3432453"/>
            <a:ext cx="3692009" cy="654963"/>
          </a:xfrm>
          <a:prstGeom prst="rect">
            <a:avLst/>
          </a:prstGeom>
          <a:noFill/>
          <a:ln/>
        </p:spPr>
        <p:txBody>
          <a:bodyPr wrap="none" lIns="0" tIns="0" rIns="0" bIns="0" rtlCol="0" anchor="t"/>
          <a:lstStyle/>
          <a:p>
            <a:pPr marL="0" marR="0" lvl="0" indent="0" algn="ctr" defTabSz="914400" rtl="1" eaLnBrk="1" fontAlgn="auto" latinLnBrk="0" hangingPunct="1">
              <a:lnSpc>
                <a:spcPts val="5150"/>
              </a:lnSpc>
              <a:spcBef>
                <a:spcPts val="0"/>
              </a:spcBef>
              <a:spcAft>
                <a:spcPts val="0"/>
              </a:spcAft>
              <a:buClrTx/>
              <a:buSzTx/>
              <a:buFontTx/>
              <a:buNone/>
              <a:tabLst/>
              <a:defRPr/>
            </a:pPr>
            <a:r>
              <a:rPr kumimoji="0" lang="en-US" sz="51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80%</a:t>
            </a:r>
            <a:endParaRPr kumimoji="0" lang="en-US" sz="5150" b="0" i="0" u="none" strike="noStrike" kern="0" cap="none" spc="0" normalizeH="0" baseline="0" noProof="0" dirty="0">
              <a:ln>
                <a:noFill/>
              </a:ln>
              <a:solidFill>
                <a:prstClr val="black"/>
              </a:solidFill>
              <a:effectLst/>
              <a:uLnTx/>
              <a:uFillTx/>
            </a:endParaRPr>
          </a:p>
        </p:txBody>
      </p:sp>
      <p:sp>
        <p:nvSpPr>
          <p:cNvPr id="29" name="Text 4">
            <a:extLst>
              <a:ext uri="{FF2B5EF4-FFF2-40B4-BE49-F238E27FC236}">
                <a16:creationId xmlns:a16="http://schemas.microsoft.com/office/drawing/2014/main" id="{82372FCE-C98D-72E2-A500-45941881CBC4}"/>
              </a:ext>
            </a:extLst>
          </p:cNvPr>
          <p:cNvSpPr/>
          <p:nvPr/>
        </p:nvSpPr>
        <p:spPr>
          <a:xfrm>
            <a:off x="10757654" y="4335423"/>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من المحتوى الرقمي</a:t>
            </a:r>
            <a:endParaRPr kumimoji="0" lang="en-US" b="0" i="0" u="none" strike="noStrike" kern="0" cap="none" spc="0" normalizeH="0" baseline="0" noProof="0" dirty="0">
              <a:ln>
                <a:noFill/>
              </a:ln>
              <a:solidFill>
                <a:prstClr val="black"/>
              </a:solidFill>
              <a:effectLst/>
              <a:uLnTx/>
              <a:uFillTx/>
            </a:endParaRPr>
          </a:p>
        </p:txBody>
      </p:sp>
      <p:sp>
        <p:nvSpPr>
          <p:cNvPr id="30" name="Text 5">
            <a:extLst>
              <a:ext uri="{FF2B5EF4-FFF2-40B4-BE49-F238E27FC236}">
                <a16:creationId xmlns:a16="http://schemas.microsoft.com/office/drawing/2014/main" id="{A367272F-E3E0-7C34-E41E-A52C8F3AD1DD}"/>
              </a:ext>
            </a:extLst>
          </p:cNvPr>
          <p:cNvSpPr/>
          <p:nvPr/>
        </p:nvSpPr>
        <p:spPr>
          <a:xfrm>
            <a:off x="10152102" y="4843939"/>
            <a:ext cx="3692009"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سيكون فيديو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بحلول</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2028</a:t>
            </a:r>
            <a:endParaRPr kumimoji="0" lang="en-US" sz="1550" b="0" i="0" u="none" strike="noStrike" kern="0" cap="none" spc="0" normalizeH="0" baseline="0" noProof="0" dirty="0">
              <a:ln>
                <a:noFill/>
              </a:ln>
              <a:solidFill>
                <a:prstClr val="black"/>
              </a:solidFill>
              <a:effectLst/>
              <a:uLnTx/>
              <a:uFillTx/>
            </a:endParaRPr>
          </a:p>
        </p:txBody>
      </p:sp>
      <p:sp>
        <p:nvSpPr>
          <p:cNvPr id="31" name="Text 6">
            <a:extLst>
              <a:ext uri="{FF2B5EF4-FFF2-40B4-BE49-F238E27FC236}">
                <a16:creationId xmlns:a16="http://schemas.microsoft.com/office/drawing/2014/main" id="{88C8FFE6-B27A-F2FF-35D2-D4C472BFD028}"/>
              </a:ext>
            </a:extLst>
          </p:cNvPr>
          <p:cNvSpPr/>
          <p:nvPr/>
        </p:nvSpPr>
        <p:spPr>
          <a:xfrm>
            <a:off x="6212086" y="3432453"/>
            <a:ext cx="3692009" cy="654963"/>
          </a:xfrm>
          <a:prstGeom prst="rect">
            <a:avLst/>
          </a:prstGeom>
          <a:noFill/>
          <a:ln/>
        </p:spPr>
        <p:txBody>
          <a:bodyPr wrap="none" lIns="0" tIns="0" rIns="0" bIns="0" rtlCol="0" anchor="t"/>
          <a:lstStyle/>
          <a:p>
            <a:pPr marL="0" marR="0" lvl="0" indent="0" algn="ctr" defTabSz="914400" rtl="1" eaLnBrk="1" fontAlgn="auto" latinLnBrk="0" hangingPunct="1">
              <a:lnSpc>
                <a:spcPts val="5150"/>
              </a:lnSpc>
              <a:spcBef>
                <a:spcPts val="0"/>
              </a:spcBef>
              <a:spcAft>
                <a:spcPts val="0"/>
              </a:spcAft>
              <a:buClrTx/>
              <a:buSzTx/>
              <a:buFontTx/>
              <a:buNone/>
              <a:tabLst/>
              <a:defRPr/>
            </a:pPr>
            <a:r>
              <a:rPr kumimoji="0" lang="en-US" sz="51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12X</a:t>
            </a:r>
            <a:endParaRPr kumimoji="0" lang="en-US" sz="5150" b="0" i="0" u="none" strike="noStrike" kern="0" cap="none" spc="0" normalizeH="0" baseline="0" noProof="0" dirty="0">
              <a:ln>
                <a:noFill/>
              </a:ln>
              <a:solidFill>
                <a:prstClr val="black"/>
              </a:solidFill>
              <a:effectLst/>
              <a:uLnTx/>
              <a:uFillTx/>
            </a:endParaRPr>
          </a:p>
        </p:txBody>
      </p:sp>
      <p:sp>
        <p:nvSpPr>
          <p:cNvPr id="32" name="Text 7">
            <a:extLst>
              <a:ext uri="{FF2B5EF4-FFF2-40B4-BE49-F238E27FC236}">
                <a16:creationId xmlns:a16="http://schemas.microsoft.com/office/drawing/2014/main" id="{4C4CCDBD-B607-EB92-E179-43A5BDE4E46B}"/>
              </a:ext>
            </a:extLst>
          </p:cNvPr>
          <p:cNvSpPr/>
          <p:nvPr/>
        </p:nvSpPr>
        <p:spPr>
          <a:xfrm>
            <a:off x="6817638" y="4335423"/>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أكثر مشاركة</a:t>
            </a:r>
            <a:endParaRPr kumimoji="0" lang="en-US" b="0" i="0" u="none" strike="noStrike" kern="0" cap="none" spc="0" normalizeH="0" baseline="0" noProof="0" dirty="0">
              <a:ln>
                <a:noFill/>
              </a:ln>
              <a:solidFill>
                <a:prstClr val="black"/>
              </a:solidFill>
              <a:effectLst/>
              <a:uLnTx/>
              <a:uFillTx/>
            </a:endParaRPr>
          </a:p>
        </p:txBody>
      </p:sp>
      <p:sp>
        <p:nvSpPr>
          <p:cNvPr id="33" name="Text 8">
            <a:extLst>
              <a:ext uri="{FF2B5EF4-FFF2-40B4-BE49-F238E27FC236}">
                <a16:creationId xmlns:a16="http://schemas.microsoft.com/office/drawing/2014/main" id="{FA3B0493-6E9F-E321-0D13-AE63B84987BB}"/>
              </a:ext>
            </a:extLst>
          </p:cNvPr>
          <p:cNvSpPr/>
          <p:nvPr/>
        </p:nvSpPr>
        <p:spPr>
          <a:xfrm>
            <a:off x="6212086" y="4843939"/>
            <a:ext cx="3692009"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من النصوص والصور مجتمعة</a:t>
            </a:r>
            <a:endParaRPr kumimoji="0" lang="en-US" sz="1550" b="0" i="0" u="none" strike="noStrike" kern="0" cap="none" spc="0" normalizeH="0" baseline="0" noProof="0" dirty="0">
              <a:ln>
                <a:noFill/>
              </a:ln>
              <a:solidFill>
                <a:prstClr val="black"/>
              </a:solidFill>
              <a:effectLst/>
              <a:uLnTx/>
              <a:uFillTx/>
            </a:endParaRPr>
          </a:p>
        </p:txBody>
      </p:sp>
      <p:sp>
        <p:nvSpPr>
          <p:cNvPr id="34" name="Text 9">
            <a:extLst>
              <a:ext uri="{FF2B5EF4-FFF2-40B4-BE49-F238E27FC236}">
                <a16:creationId xmlns:a16="http://schemas.microsoft.com/office/drawing/2014/main" id="{7A2DE83B-B001-7749-A013-FAA189C6C10B}"/>
              </a:ext>
            </a:extLst>
          </p:cNvPr>
          <p:cNvSpPr/>
          <p:nvPr/>
        </p:nvSpPr>
        <p:spPr>
          <a:xfrm>
            <a:off x="11352133" y="5384721"/>
            <a:ext cx="249197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أنواع الفيديو الفعالة:</a:t>
            </a:r>
            <a:endParaRPr kumimoji="0" lang="en-US" b="0" i="0" u="none" strike="noStrike" kern="0" cap="none" spc="0" normalizeH="0" baseline="0" noProof="0" dirty="0">
              <a:ln>
                <a:noFill/>
              </a:ln>
              <a:solidFill>
                <a:prstClr val="black"/>
              </a:solidFill>
              <a:effectLst/>
              <a:uLnTx/>
              <a:uFillTx/>
            </a:endParaRPr>
          </a:p>
        </p:txBody>
      </p:sp>
      <p:sp>
        <p:nvSpPr>
          <p:cNvPr id="35" name="Text 10">
            <a:extLst>
              <a:ext uri="{FF2B5EF4-FFF2-40B4-BE49-F238E27FC236}">
                <a16:creationId xmlns:a16="http://schemas.microsoft.com/office/drawing/2014/main" id="{49296B7B-CA70-DE23-B64A-7D5782320D25}"/>
              </a:ext>
            </a:extLst>
          </p:cNvPr>
          <p:cNvSpPr/>
          <p:nvPr/>
        </p:nvSpPr>
        <p:spPr>
          <a:xfrm>
            <a:off x="6212086" y="5893237"/>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القصص الإنسانية والشهادات</a:t>
            </a:r>
            <a:endParaRPr kumimoji="0" lang="en-US" sz="1550" b="0" i="0" u="none" strike="noStrike" kern="0" cap="none" spc="0" normalizeH="0" baseline="0" noProof="0" dirty="0">
              <a:ln>
                <a:noFill/>
              </a:ln>
              <a:solidFill>
                <a:prstClr val="black"/>
              </a:solidFill>
              <a:effectLst/>
              <a:uLnTx/>
              <a:uFillTx/>
            </a:endParaRPr>
          </a:p>
        </p:txBody>
      </p:sp>
      <p:sp>
        <p:nvSpPr>
          <p:cNvPr id="36" name="Text 11">
            <a:extLst>
              <a:ext uri="{FF2B5EF4-FFF2-40B4-BE49-F238E27FC236}">
                <a16:creationId xmlns:a16="http://schemas.microsoft.com/office/drawing/2014/main" id="{BBBEED68-3933-60CB-E75A-C716C966579F}"/>
              </a:ext>
            </a:extLst>
          </p:cNvPr>
          <p:cNvSpPr/>
          <p:nvPr/>
        </p:nvSpPr>
        <p:spPr>
          <a:xfrm>
            <a:off x="6212086" y="6280190"/>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الفيديوهات التعليمية والإرشادية</a:t>
            </a:r>
            <a:endParaRPr kumimoji="0" lang="en-US" sz="1550" b="0" i="0" u="none" strike="noStrike" kern="0" cap="none" spc="0" normalizeH="0" baseline="0" noProof="0" dirty="0">
              <a:ln>
                <a:noFill/>
              </a:ln>
              <a:solidFill>
                <a:prstClr val="black"/>
              </a:solidFill>
              <a:effectLst/>
              <a:uLnTx/>
              <a:uFillTx/>
            </a:endParaRPr>
          </a:p>
        </p:txBody>
      </p:sp>
      <p:sp>
        <p:nvSpPr>
          <p:cNvPr id="37" name="Text 12">
            <a:extLst>
              <a:ext uri="{FF2B5EF4-FFF2-40B4-BE49-F238E27FC236}">
                <a16:creationId xmlns:a16="http://schemas.microsoft.com/office/drawing/2014/main" id="{504C44A8-3502-449A-C112-B88A115C2C4F}"/>
              </a:ext>
            </a:extLst>
          </p:cNvPr>
          <p:cNvSpPr/>
          <p:nvPr/>
        </p:nvSpPr>
        <p:spPr>
          <a:xfrm>
            <a:off x="6212086" y="6667143"/>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المحتوى القصير (Reels, Shorts, TikTok)</a:t>
            </a:r>
            <a:endParaRPr kumimoji="0" lang="en-US" sz="1550" b="0" i="0" u="none" strike="noStrike" kern="0" cap="none" spc="0" normalizeH="0" baseline="0" noProof="0" dirty="0">
              <a:ln>
                <a:noFill/>
              </a:ln>
              <a:solidFill>
                <a:prstClr val="black"/>
              </a:solidFill>
              <a:effectLst/>
              <a:uLnTx/>
              <a:uFillTx/>
            </a:endParaRPr>
          </a:p>
        </p:txBody>
      </p:sp>
      <p:sp>
        <p:nvSpPr>
          <p:cNvPr id="38" name="Text 13">
            <a:extLst>
              <a:ext uri="{FF2B5EF4-FFF2-40B4-BE49-F238E27FC236}">
                <a16:creationId xmlns:a16="http://schemas.microsoft.com/office/drawing/2014/main" id="{233F9B36-C61F-D8CE-FA11-DA8FE2E334D2}"/>
              </a:ext>
            </a:extLst>
          </p:cNvPr>
          <p:cNvSpPr/>
          <p:nvPr/>
        </p:nvSpPr>
        <p:spPr>
          <a:xfrm>
            <a:off x="6212086" y="7054096"/>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البث المباشر والتفاعلي</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73447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32657-1E17-705F-BDE5-D8EAE9AEB9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865C7D-82F2-3C17-3887-F1363FE3D501}"/>
              </a:ext>
            </a:extLst>
          </p:cNvPr>
          <p:cNvSpPr/>
          <p:nvPr/>
        </p:nvSpPr>
        <p:spPr>
          <a:xfrm>
            <a:off x="394138" y="1562527"/>
            <a:ext cx="13903787" cy="6364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B117026-5C7E-ADE3-C7FA-39855FB3120D}"/>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A1A95AB-21E2-9DD0-50FE-E758E0E3B9E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pic>
        <p:nvPicPr>
          <p:cNvPr id="2" name="Image 0" descr="preencoded.png">
            <a:extLst>
              <a:ext uri="{FF2B5EF4-FFF2-40B4-BE49-F238E27FC236}">
                <a16:creationId xmlns:a16="http://schemas.microsoft.com/office/drawing/2014/main" id="{2D6AC52C-7A58-7A79-F3A9-89E5E0F138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49156" y="1848067"/>
            <a:ext cx="3727613" cy="5591419"/>
          </a:xfrm>
          <a:prstGeom prst="rect">
            <a:avLst/>
          </a:prstGeom>
        </p:spPr>
      </p:pic>
      <p:sp>
        <p:nvSpPr>
          <p:cNvPr id="3" name="Text 0">
            <a:extLst>
              <a:ext uri="{FF2B5EF4-FFF2-40B4-BE49-F238E27FC236}">
                <a16:creationId xmlns:a16="http://schemas.microsoft.com/office/drawing/2014/main" id="{9A302DB3-3B0C-B6F2-0253-0EBBCBA59113}"/>
              </a:ext>
            </a:extLst>
          </p:cNvPr>
          <p:cNvSpPr/>
          <p:nvPr/>
        </p:nvSpPr>
        <p:spPr>
          <a:xfrm>
            <a:off x="3704897" y="724018"/>
            <a:ext cx="9820007"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المؤثرون: وسطاء العلاقات العامة الرقمية</a:t>
            </a:r>
            <a:endParaRPr kumimoji="0" lang="en-US" sz="2000" b="0" i="0" u="none" strike="noStrike" kern="0" cap="none" spc="0" normalizeH="0" baseline="0" noProof="0" dirty="0">
              <a:ln>
                <a:noFill/>
              </a:ln>
              <a:solidFill>
                <a:srgbClr val="00B0F0"/>
              </a:solidFill>
              <a:effectLst/>
              <a:uLnTx/>
              <a:uFillTx/>
            </a:endParaRPr>
          </a:p>
        </p:txBody>
      </p:sp>
      <p:sp>
        <p:nvSpPr>
          <p:cNvPr id="4" name="Shape 1">
            <a:extLst>
              <a:ext uri="{FF2B5EF4-FFF2-40B4-BE49-F238E27FC236}">
                <a16:creationId xmlns:a16="http://schemas.microsoft.com/office/drawing/2014/main" id="{75B670A2-9F53-2A59-C5F7-8BCB79B3CEB2}"/>
              </a:ext>
            </a:extLst>
          </p:cNvPr>
          <p:cNvSpPr/>
          <p:nvPr/>
        </p:nvSpPr>
        <p:spPr>
          <a:xfrm>
            <a:off x="4976335" y="2795216"/>
            <a:ext cx="3679031" cy="2111335"/>
          </a:xfrm>
          <a:prstGeom prst="roundRect">
            <a:avLst>
              <a:gd name="adj" fmla="val 3948"/>
            </a:avLst>
          </a:prstGeom>
          <a:solidFill>
            <a:srgbClr val="CCF1FF"/>
          </a:solidFill>
          <a:ln w="7620">
            <a:solidFill>
              <a:srgbClr val="B2D7E5"/>
            </a:solidFill>
            <a:prstDash val="solid"/>
          </a:ln>
        </p:spPr>
        <p:txBody>
          <a:bodyPr/>
          <a:lstStyle/>
          <a:p>
            <a:endParaRPr lang=""/>
          </a:p>
        </p:txBody>
      </p:sp>
      <p:sp>
        <p:nvSpPr>
          <p:cNvPr id="7" name="Text 2">
            <a:extLst>
              <a:ext uri="{FF2B5EF4-FFF2-40B4-BE49-F238E27FC236}">
                <a16:creationId xmlns:a16="http://schemas.microsoft.com/office/drawing/2014/main" id="{61566A35-F4C9-6B5C-BDD9-B213B94B28BA}"/>
              </a:ext>
            </a:extLst>
          </p:cNvPr>
          <p:cNvSpPr/>
          <p:nvPr/>
        </p:nvSpPr>
        <p:spPr>
          <a:xfrm>
            <a:off x="5968483" y="300119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دورهم الاستراتيجي</a:t>
            </a:r>
            <a:endParaRPr kumimoji="0" lang="en-US" sz="1950" b="0" i="0" u="none" strike="noStrike" kern="0" cap="none" spc="0" normalizeH="0" baseline="0" noProof="0" dirty="0">
              <a:ln>
                <a:noFill/>
              </a:ln>
              <a:solidFill>
                <a:prstClr val="black"/>
              </a:solidFill>
              <a:effectLst/>
              <a:uLnTx/>
              <a:uFillTx/>
            </a:endParaRPr>
          </a:p>
        </p:txBody>
      </p:sp>
      <p:sp>
        <p:nvSpPr>
          <p:cNvPr id="8" name="Text 3">
            <a:extLst>
              <a:ext uri="{FF2B5EF4-FFF2-40B4-BE49-F238E27FC236}">
                <a16:creationId xmlns:a16="http://schemas.microsoft.com/office/drawing/2014/main" id="{E0C2A58E-72DB-B6F5-B209-2DD5E7E0F473}"/>
              </a:ext>
            </a:extLst>
          </p:cNvPr>
          <p:cNvSpPr/>
          <p:nvPr/>
        </p:nvSpPr>
        <p:spPr>
          <a:xfrm>
            <a:off x="5182313" y="3430414"/>
            <a:ext cx="3267075"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يُشار إلى المؤثرين باعتبارهم أحد أدوات الإعلام الرقمي التي تساعد في توسيع نطاق الوصول وبناء الثقة مع الجمهور.</a:t>
            </a:r>
            <a:endParaRPr kumimoji="0" lang="en-US" sz="1550" b="0" i="0" u="none" strike="noStrike" kern="0" cap="none" spc="0" normalizeH="0" baseline="0" noProof="0" dirty="0">
              <a:ln>
                <a:noFill/>
              </a:ln>
              <a:solidFill>
                <a:prstClr val="black"/>
              </a:solidFill>
              <a:effectLst/>
              <a:uLnTx/>
              <a:uFillTx/>
            </a:endParaRPr>
          </a:p>
        </p:txBody>
      </p:sp>
      <p:sp>
        <p:nvSpPr>
          <p:cNvPr id="9" name="Shape 4">
            <a:extLst>
              <a:ext uri="{FF2B5EF4-FFF2-40B4-BE49-F238E27FC236}">
                <a16:creationId xmlns:a16="http://schemas.microsoft.com/office/drawing/2014/main" id="{ACAC4883-A662-61DC-FF4A-B336682D9137}"/>
              </a:ext>
            </a:extLst>
          </p:cNvPr>
          <p:cNvSpPr/>
          <p:nvPr/>
        </p:nvSpPr>
        <p:spPr>
          <a:xfrm>
            <a:off x="1098946" y="2795216"/>
            <a:ext cx="3679031" cy="2111335"/>
          </a:xfrm>
          <a:prstGeom prst="roundRect">
            <a:avLst>
              <a:gd name="adj" fmla="val 3948"/>
            </a:avLst>
          </a:prstGeom>
          <a:solidFill>
            <a:srgbClr val="CCF1FF"/>
          </a:solidFill>
          <a:ln w="7620">
            <a:solidFill>
              <a:srgbClr val="B2D7E5"/>
            </a:solidFill>
            <a:prstDash val="solid"/>
          </a:ln>
        </p:spPr>
        <p:txBody>
          <a:bodyPr/>
          <a:lstStyle/>
          <a:p>
            <a:endParaRPr lang=""/>
          </a:p>
        </p:txBody>
      </p:sp>
      <p:sp>
        <p:nvSpPr>
          <p:cNvPr id="10" name="Text 5">
            <a:extLst>
              <a:ext uri="{FF2B5EF4-FFF2-40B4-BE49-F238E27FC236}">
                <a16:creationId xmlns:a16="http://schemas.microsoft.com/office/drawing/2014/main" id="{E27F3A4F-6BD3-A98E-0A3D-0FCEC1B086B7}"/>
              </a:ext>
            </a:extLst>
          </p:cNvPr>
          <p:cNvSpPr/>
          <p:nvPr/>
        </p:nvSpPr>
        <p:spPr>
          <a:xfrm>
            <a:off x="2091094" y="300119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القيمة المضافة</a:t>
            </a:r>
            <a:endParaRPr kumimoji="0" lang="en-US" sz="1950" b="0" i="0" u="none" strike="noStrike" kern="0" cap="none" spc="0" normalizeH="0" baseline="0" noProof="0" dirty="0">
              <a:ln>
                <a:noFill/>
              </a:ln>
              <a:solidFill>
                <a:prstClr val="black"/>
              </a:solidFill>
              <a:effectLst/>
              <a:uLnTx/>
              <a:uFillTx/>
            </a:endParaRPr>
          </a:p>
        </p:txBody>
      </p:sp>
      <p:sp>
        <p:nvSpPr>
          <p:cNvPr id="19" name="Text 6">
            <a:extLst>
              <a:ext uri="{FF2B5EF4-FFF2-40B4-BE49-F238E27FC236}">
                <a16:creationId xmlns:a16="http://schemas.microsoft.com/office/drawing/2014/main" id="{0F519E8A-65BF-BE55-5E89-E8E56E019108}"/>
              </a:ext>
            </a:extLst>
          </p:cNvPr>
          <p:cNvSpPr/>
          <p:nvPr/>
        </p:nvSpPr>
        <p:spPr>
          <a:xfrm>
            <a:off x="1304924" y="3430414"/>
            <a:ext cx="3267075"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المؤثرون يمتلكون مصداقية وعلاقة قوية مع متابعيهم، مما يجعل رسائلهم أكثر تأثيرًا من الإعلانات التقليدية.</a:t>
            </a:r>
            <a:endParaRPr kumimoji="0" lang="en-US" sz="1550" b="0" i="0" u="none" strike="noStrike" kern="0" cap="none" spc="0" normalizeH="0" baseline="0" noProof="0" dirty="0">
              <a:ln>
                <a:noFill/>
              </a:ln>
              <a:solidFill>
                <a:prstClr val="black"/>
              </a:solidFill>
              <a:effectLst/>
              <a:uLnTx/>
              <a:uFillTx/>
            </a:endParaRPr>
          </a:p>
        </p:txBody>
      </p:sp>
      <p:sp>
        <p:nvSpPr>
          <p:cNvPr id="20" name="Shape 7">
            <a:extLst>
              <a:ext uri="{FF2B5EF4-FFF2-40B4-BE49-F238E27FC236}">
                <a16:creationId xmlns:a16="http://schemas.microsoft.com/office/drawing/2014/main" id="{AF268110-66F5-5928-97D0-E7F30ADBF972}"/>
              </a:ext>
            </a:extLst>
          </p:cNvPr>
          <p:cNvSpPr/>
          <p:nvPr/>
        </p:nvSpPr>
        <p:spPr>
          <a:xfrm>
            <a:off x="1098946" y="5104909"/>
            <a:ext cx="755642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46" name="Text 8">
            <a:extLst>
              <a:ext uri="{FF2B5EF4-FFF2-40B4-BE49-F238E27FC236}">
                <a16:creationId xmlns:a16="http://schemas.microsoft.com/office/drawing/2014/main" id="{752461D5-402A-1C09-9418-CDBD38899FE0}"/>
              </a:ext>
            </a:extLst>
          </p:cNvPr>
          <p:cNvSpPr/>
          <p:nvPr/>
        </p:nvSpPr>
        <p:spPr>
          <a:xfrm>
            <a:off x="5968483" y="5310887"/>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التف</a:t>
            </a:r>
            <a:r>
              <a:rPr kumimoji="0" lang="ar-EG"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a:t>
            </a:r>
            <a:r>
              <a:rPr kumimoji="0" lang="en-US" sz="1950" b="1" i="0" u="none" strike="noStrike" kern="0" cap="none" spc="0" normalizeH="0" baseline="0" noProof="0" dirty="0" err="1">
                <a:ln>
                  <a:noFill/>
                </a:ln>
                <a:solidFill>
                  <a:srgbClr val="000000"/>
                </a:solidFill>
                <a:effectLst/>
                <a:uLnTx/>
                <a:uFillTx/>
                <a:latin typeface="Alexandria Bold" pitchFamily="34" charset="0"/>
                <a:ea typeface="Alexandria Bold" pitchFamily="34" charset="-122"/>
                <a:cs typeface="Alexandria Bold" pitchFamily="34" charset="-120"/>
              </a:rPr>
              <a:t>صيل</a:t>
            </a: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 لاحقًا</a:t>
            </a:r>
            <a:endParaRPr kumimoji="0" lang="en-US" sz="1950" b="0" i="0" u="none" strike="noStrike" kern="0" cap="none" spc="0" normalizeH="0" baseline="0" noProof="0" dirty="0">
              <a:ln>
                <a:noFill/>
              </a:ln>
              <a:solidFill>
                <a:prstClr val="black"/>
              </a:solidFill>
              <a:effectLst/>
              <a:uLnTx/>
              <a:uFillTx/>
            </a:endParaRPr>
          </a:p>
        </p:txBody>
      </p:sp>
      <p:sp>
        <p:nvSpPr>
          <p:cNvPr id="47" name="Text 9">
            <a:extLst>
              <a:ext uri="{FF2B5EF4-FFF2-40B4-BE49-F238E27FC236}">
                <a16:creationId xmlns:a16="http://schemas.microsoft.com/office/drawing/2014/main" id="{B5EDE1DC-D54A-38F9-7527-C112F8533E95}"/>
              </a:ext>
            </a:extLst>
          </p:cNvPr>
          <p:cNvSpPr/>
          <p:nvPr/>
        </p:nvSpPr>
        <p:spPr>
          <a:xfrm>
            <a:off x="1304924" y="5740108"/>
            <a:ext cx="714446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سيتم تناول استراتيجيات اختيار المؤثرين وإدارة العلاقة معهم بالتفصيل </a:t>
            </a:r>
            <a:r>
              <a:rPr kumimoji="0" lang="en-US" sz="155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في</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lang="en-US" sz="1550" kern="0" dirty="0">
                <a:solidFill>
                  <a:srgbClr val="000000"/>
                </a:solidFill>
                <a:latin typeface="Alexandria" pitchFamily="34" charset="0"/>
                <a:ea typeface="Alexandria" pitchFamily="34" charset="-122"/>
                <a:cs typeface="Alexandria" pitchFamily="34" charset="-120"/>
              </a:rPr>
              <a:t> المحاضرة </a:t>
            </a:r>
            <a:r>
              <a:rPr lang="en-US" sz="1550" kern="0" dirty="0" err="1">
                <a:solidFill>
                  <a:srgbClr val="000000"/>
                </a:solidFill>
                <a:latin typeface="Alexandria" pitchFamily="34" charset="0"/>
                <a:ea typeface="Alexandria" pitchFamily="34" charset="-122"/>
                <a:cs typeface="Alexandria" pitchFamily="34" charset="-120"/>
              </a:rPr>
              <a:t>القادمة</a:t>
            </a:r>
            <a:endParaRPr kumimoji="0" lang="en-US" sz="1550" b="0" i="0" u="none" strike="noStrike" kern="0" cap="none" spc="0" normalizeH="0" baseline="0" noProof="0" dirty="0">
              <a:ln>
                <a:noFill/>
              </a:ln>
              <a:solidFill>
                <a:prstClr val="black"/>
              </a:solidFill>
              <a:effectLst/>
              <a:uLnTx/>
              <a:uFillTx/>
            </a:endParaRPr>
          </a:p>
        </p:txBody>
      </p:sp>
      <p:sp>
        <p:nvSpPr>
          <p:cNvPr id="48" name="Text 10">
            <a:extLst>
              <a:ext uri="{FF2B5EF4-FFF2-40B4-BE49-F238E27FC236}">
                <a16:creationId xmlns:a16="http://schemas.microsoft.com/office/drawing/2014/main" id="{E021E08B-E7EA-AD4C-DE5B-BC9BBD5CD513}"/>
              </a:ext>
            </a:extLst>
          </p:cNvPr>
          <p:cNvSpPr/>
          <p:nvPr/>
        </p:nvSpPr>
        <p:spPr>
          <a:xfrm>
            <a:off x="1098946" y="6804407"/>
            <a:ext cx="75564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المؤثرون أصبحوا جزءًا أساسيًا من استراتيجيات العلاقات العامة الرقمية، حيث يعملون كوسطاء موثوقين بين العلامات التجارية وجمهورها المستهدف.</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964379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2D5E1-2FB2-D06D-7013-3C7080CD0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01EE22-66F9-1374-E2B3-129C2E19B6C8}"/>
              </a:ext>
            </a:extLst>
          </p:cNvPr>
          <p:cNvSpPr/>
          <p:nvPr/>
        </p:nvSpPr>
        <p:spPr>
          <a:xfrm>
            <a:off x="394138" y="1482586"/>
            <a:ext cx="13903787" cy="644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278869AC-F783-4679-FBF4-6C83E27E94CC}"/>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C442A8C-386B-05BC-EA24-93B9F1770F1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sp>
        <p:nvSpPr>
          <p:cNvPr id="6" name="Text 0">
            <a:extLst>
              <a:ext uri="{FF2B5EF4-FFF2-40B4-BE49-F238E27FC236}">
                <a16:creationId xmlns:a16="http://schemas.microsoft.com/office/drawing/2014/main" id="{9046732D-9A8D-661B-B2D4-5D58337E1D93}"/>
              </a:ext>
            </a:extLst>
          </p:cNvPr>
          <p:cNvSpPr/>
          <p:nvPr/>
        </p:nvSpPr>
        <p:spPr>
          <a:xfrm>
            <a:off x="9752135" y="867305"/>
            <a:ext cx="365593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Visit Dubai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مع</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المؤثرين</a:t>
            </a:r>
            <a:endParaRPr kumimoji="0" lang="en-US" sz="2000" b="0" i="0" u="none" strike="noStrike" kern="0" cap="none" spc="0" normalizeH="0" baseline="0" noProof="0" dirty="0">
              <a:ln>
                <a:noFill/>
              </a:ln>
              <a:solidFill>
                <a:srgbClr val="00B0F0"/>
              </a:solidFill>
              <a:effectLst/>
              <a:uLnTx/>
              <a:uFillTx/>
            </a:endParaRPr>
          </a:p>
        </p:txBody>
      </p:sp>
      <p:sp>
        <p:nvSpPr>
          <p:cNvPr id="11" name="Text 1">
            <a:extLst>
              <a:ext uri="{FF2B5EF4-FFF2-40B4-BE49-F238E27FC236}">
                <a16:creationId xmlns:a16="http://schemas.microsoft.com/office/drawing/2014/main" id="{2CE67F2E-E78F-4B79-3483-9E447CAFF54E}"/>
              </a:ext>
            </a:extLst>
          </p:cNvPr>
          <p:cNvSpPr/>
          <p:nvPr/>
        </p:nvSpPr>
        <p:spPr>
          <a:xfrm>
            <a:off x="7014459" y="1138971"/>
            <a:ext cx="2165866" cy="185976"/>
          </a:xfrm>
          <a:prstGeom prst="rect">
            <a:avLst/>
          </a:prstGeom>
          <a:noFill/>
          <a:ln/>
        </p:spPr>
        <p:txBody>
          <a:bodyPr wrap="none" lIns="0" tIns="0" rIns="0" bIns="0" rtlCol="0" anchor="t"/>
          <a:lstStyle/>
          <a:p>
            <a:pPr marL="0" marR="0" lvl="0" indent="0" algn="r" defTabSz="914400" rtl="1" eaLnBrk="1" fontAlgn="auto" latinLnBrk="0" hangingPunct="1">
              <a:lnSpc>
                <a:spcPts val="1450"/>
              </a:lnSpc>
              <a:spcBef>
                <a:spcPts val="0"/>
              </a:spcBef>
              <a:spcAft>
                <a:spcPts val="0"/>
              </a:spcAft>
              <a:buClrTx/>
              <a:buSzTx/>
              <a:buFontTx/>
              <a:buNone/>
              <a:tabLst/>
              <a:defRPr/>
            </a:pPr>
            <a:r>
              <a:rPr kumimoji="0" lang="en-US"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استراتيجية المؤثرين العالميين</a:t>
            </a:r>
            <a:endParaRPr kumimoji="0" lang="en-US" i="0" u="none" strike="noStrike" kern="0" cap="none" spc="0" normalizeH="0" baseline="0" noProof="0" dirty="0">
              <a:ln>
                <a:noFill/>
              </a:ln>
              <a:solidFill>
                <a:prstClr val="black"/>
              </a:solidFill>
              <a:effectLst/>
              <a:uLnTx/>
              <a:uFillTx/>
            </a:endParaRPr>
          </a:p>
        </p:txBody>
      </p:sp>
      <p:sp>
        <p:nvSpPr>
          <p:cNvPr id="12" name="Text 2">
            <a:extLst>
              <a:ext uri="{FF2B5EF4-FFF2-40B4-BE49-F238E27FC236}">
                <a16:creationId xmlns:a16="http://schemas.microsoft.com/office/drawing/2014/main" id="{58E4E0A0-EFA4-B3CD-8B8F-AB91864D90B8}"/>
              </a:ext>
            </a:extLst>
          </p:cNvPr>
          <p:cNvSpPr/>
          <p:nvPr/>
        </p:nvSpPr>
        <p:spPr>
          <a:xfrm>
            <a:off x="693683" y="1676464"/>
            <a:ext cx="9932276" cy="475774"/>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استخدمت حملة Visit Dubai شراكات استراتيجية مع مؤثرين عالميين من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مختلف</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المجالات</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سفر</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طعام،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أسلوب</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حياة</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لعرض تجارب دبي المتنوعة وجذب السياح من جميع أنحاء العالم.</a:t>
            </a:r>
            <a:endParaRPr kumimoji="0" lang="en-US" sz="1600" b="0" i="0" u="none" strike="noStrike" kern="0" cap="none" spc="0" normalizeH="0" baseline="0" noProof="0" dirty="0">
              <a:ln>
                <a:noFill/>
              </a:ln>
              <a:solidFill>
                <a:prstClr val="black"/>
              </a:solidFill>
              <a:effectLst/>
              <a:uLnTx/>
              <a:uFillTx/>
            </a:endParaRPr>
          </a:p>
        </p:txBody>
      </p:sp>
      <p:sp>
        <p:nvSpPr>
          <p:cNvPr id="13" name="Text 3">
            <a:extLst>
              <a:ext uri="{FF2B5EF4-FFF2-40B4-BE49-F238E27FC236}">
                <a16:creationId xmlns:a16="http://schemas.microsoft.com/office/drawing/2014/main" id="{5978B215-9B02-13DC-C79C-6CC1EE78876E}"/>
              </a:ext>
            </a:extLst>
          </p:cNvPr>
          <p:cNvSpPr/>
          <p:nvPr/>
        </p:nvSpPr>
        <p:spPr>
          <a:xfrm>
            <a:off x="9131939" y="2962569"/>
            <a:ext cx="1240393" cy="155019"/>
          </a:xfrm>
          <a:prstGeom prst="rect">
            <a:avLst/>
          </a:prstGeom>
          <a:noFill/>
          <a:ln/>
        </p:spPr>
        <p:txBody>
          <a:bodyPr wrap="none" lIns="0" tIns="0" rIns="0" bIns="0" rtlCol="0" anchor="t"/>
          <a:lstStyle/>
          <a:p>
            <a:pPr marL="0" marR="0" lvl="0" indent="0" algn="r" defTabSz="914400" rtl="1" eaLnBrk="1" fontAlgn="auto" latinLnBrk="0" hangingPunct="1">
              <a:lnSpc>
                <a:spcPts val="12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عناصر النجاح:</a:t>
            </a:r>
            <a:endParaRPr kumimoji="0" lang="en-US" b="0" i="0" u="none" strike="noStrike" kern="0" cap="none" spc="0" normalizeH="0" baseline="0" noProof="0" dirty="0">
              <a:ln>
                <a:noFill/>
              </a:ln>
              <a:solidFill>
                <a:prstClr val="black"/>
              </a:solidFill>
              <a:effectLst/>
              <a:uLnTx/>
              <a:uFillTx/>
            </a:endParaRPr>
          </a:p>
        </p:txBody>
      </p:sp>
      <p:sp>
        <p:nvSpPr>
          <p:cNvPr id="14" name="Text 4">
            <a:extLst>
              <a:ext uri="{FF2B5EF4-FFF2-40B4-BE49-F238E27FC236}">
                <a16:creationId xmlns:a16="http://schemas.microsoft.com/office/drawing/2014/main" id="{B900F5BB-016E-6331-CF77-10C0E0911521}"/>
              </a:ext>
            </a:extLst>
          </p:cNvPr>
          <p:cNvSpPr/>
          <p:nvPr/>
        </p:nvSpPr>
        <p:spPr>
          <a:xfrm>
            <a:off x="4764363" y="2995549"/>
            <a:ext cx="3836432" cy="158591"/>
          </a:xfrm>
          <a:prstGeom prst="rect">
            <a:avLst/>
          </a:prstGeom>
          <a:noFill/>
          <a:ln/>
        </p:spPr>
        <p:txBody>
          <a:bodyPr wrap="none" lIns="0" tIns="0" rIns="0" bIns="0" rtlCol="0" anchor="t"/>
          <a:lstStyle/>
          <a:p>
            <a:pPr marL="342900" marR="0" lvl="0" indent="-342900" algn="r" defTabSz="914400" rtl="1" eaLnBrk="1" fontAlgn="auto" latinLnBrk="0" hangingPunct="1">
              <a:lnSpc>
                <a:spcPts val="125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تنوع المؤثرين:</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من مختلف الدول والاهتمامات</a:t>
            </a:r>
            <a:endParaRPr kumimoji="0" lang="en-US" sz="1600" b="0" i="0" u="none" strike="noStrike" kern="0" cap="none" spc="0" normalizeH="0" baseline="0" noProof="0" dirty="0">
              <a:ln>
                <a:noFill/>
              </a:ln>
              <a:solidFill>
                <a:prstClr val="black"/>
              </a:solidFill>
              <a:effectLst/>
              <a:uLnTx/>
              <a:uFillTx/>
            </a:endParaRPr>
          </a:p>
        </p:txBody>
      </p:sp>
      <p:sp>
        <p:nvSpPr>
          <p:cNvPr id="15" name="Text 5">
            <a:extLst>
              <a:ext uri="{FF2B5EF4-FFF2-40B4-BE49-F238E27FC236}">
                <a16:creationId xmlns:a16="http://schemas.microsoft.com/office/drawing/2014/main" id="{A83349AB-F558-1929-4908-3B0C05E99FCC}"/>
              </a:ext>
            </a:extLst>
          </p:cNvPr>
          <p:cNvSpPr/>
          <p:nvPr/>
        </p:nvSpPr>
        <p:spPr>
          <a:xfrm>
            <a:off x="4764363" y="3362199"/>
            <a:ext cx="3836432" cy="158591"/>
          </a:xfrm>
          <a:prstGeom prst="rect">
            <a:avLst/>
          </a:prstGeom>
          <a:noFill/>
          <a:ln/>
        </p:spPr>
        <p:txBody>
          <a:bodyPr wrap="none" lIns="0" tIns="0" rIns="0" bIns="0" rtlCol="0" anchor="t"/>
          <a:lstStyle/>
          <a:p>
            <a:pPr marL="342900" marR="0" lvl="0" indent="-342900" algn="r" defTabSz="914400" rtl="1" eaLnBrk="1" fontAlgn="auto" latinLnBrk="0" hangingPunct="1">
              <a:lnSpc>
                <a:spcPts val="125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محتوى أصيل:</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تجارب حقيقية وليست إعلانات مباشرة</a:t>
            </a:r>
            <a:endParaRPr kumimoji="0" lang="en-US" sz="1600" b="0" i="0" u="none" strike="noStrike" kern="0" cap="none" spc="0" normalizeH="0" baseline="0" noProof="0" dirty="0">
              <a:ln>
                <a:noFill/>
              </a:ln>
              <a:solidFill>
                <a:prstClr val="black"/>
              </a:solidFill>
              <a:effectLst/>
              <a:uLnTx/>
              <a:uFillTx/>
            </a:endParaRPr>
          </a:p>
        </p:txBody>
      </p:sp>
      <p:sp>
        <p:nvSpPr>
          <p:cNvPr id="16" name="Text 6">
            <a:extLst>
              <a:ext uri="{FF2B5EF4-FFF2-40B4-BE49-F238E27FC236}">
                <a16:creationId xmlns:a16="http://schemas.microsoft.com/office/drawing/2014/main" id="{89450527-9DF0-C8F5-0F34-0A9133C32664}"/>
              </a:ext>
            </a:extLst>
          </p:cNvPr>
          <p:cNvSpPr/>
          <p:nvPr/>
        </p:nvSpPr>
        <p:spPr>
          <a:xfrm>
            <a:off x="4764363" y="3728849"/>
            <a:ext cx="3836432" cy="158591"/>
          </a:xfrm>
          <a:prstGeom prst="rect">
            <a:avLst/>
          </a:prstGeom>
          <a:noFill/>
          <a:ln/>
        </p:spPr>
        <p:txBody>
          <a:bodyPr wrap="none" lIns="0" tIns="0" rIns="0" bIns="0" rtlCol="0" anchor="t"/>
          <a:lstStyle/>
          <a:p>
            <a:pPr marL="342900" marR="0" lvl="0" indent="-342900" algn="r" defTabSz="914400" rtl="1" eaLnBrk="1" fontAlgn="auto" latinLnBrk="0" hangingPunct="1">
              <a:lnSpc>
                <a:spcPts val="125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منصات متعددة: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Instagram، YouTube، TikTok</a:t>
            </a:r>
            <a:endParaRPr kumimoji="0" lang="en-US" sz="1600" b="0" i="0" u="none" strike="noStrike" kern="0" cap="none" spc="0" normalizeH="0" baseline="0" noProof="0" dirty="0">
              <a:ln>
                <a:noFill/>
              </a:ln>
              <a:solidFill>
                <a:prstClr val="black"/>
              </a:solidFill>
              <a:effectLst/>
              <a:uLnTx/>
              <a:uFillTx/>
            </a:endParaRPr>
          </a:p>
        </p:txBody>
      </p:sp>
      <p:sp>
        <p:nvSpPr>
          <p:cNvPr id="17" name="Text 7">
            <a:extLst>
              <a:ext uri="{FF2B5EF4-FFF2-40B4-BE49-F238E27FC236}">
                <a16:creationId xmlns:a16="http://schemas.microsoft.com/office/drawing/2014/main" id="{5033BF03-F054-A935-C22E-E6311B0DFA59}"/>
              </a:ext>
            </a:extLst>
          </p:cNvPr>
          <p:cNvSpPr/>
          <p:nvPr/>
        </p:nvSpPr>
        <p:spPr>
          <a:xfrm>
            <a:off x="4776752" y="4093163"/>
            <a:ext cx="3836432" cy="158591"/>
          </a:xfrm>
          <a:prstGeom prst="rect">
            <a:avLst/>
          </a:prstGeom>
          <a:noFill/>
          <a:ln/>
        </p:spPr>
        <p:txBody>
          <a:bodyPr wrap="none" lIns="0" tIns="0" rIns="0" bIns="0" rtlCol="0" anchor="t"/>
          <a:lstStyle/>
          <a:p>
            <a:pPr marL="342900" marR="0" lvl="0" indent="-342900" algn="r" defTabSz="914400" rtl="1" eaLnBrk="1" fontAlgn="auto" latinLnBrk="0" hangingPunct="1">
              <a:lnSpc>
                <a:spcPts val="125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قصص متنوعة: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من المغامرات إلى الفخامة</a:t>
            </a:r>
            <a:endParaRPr kumimoji="0" lang="en-US" sz="1600" b="0" i="0" u="none" strike="noStrike" kern="0" cap="none" spc="0" normalizeH="0" baseline="0" noProof="0" dirty="0">
              <a:ln>
                <a:noFill/>
              </a:ln>
              <a:solidFill>
                <a:prstClr val="black"/>
              </a:solidFill>
              <a:effectLst/>
              <a:uLnTx/>
              <a:uFillTx/>
            </a:endParaRPr>
          </a:p>
        </p:txBody>
      </p:sp>
      <p:pic>
        <p:nvPicPr>
          <p:cNvPr id="21" name="Image 0" descr="preencoded.png">
            <a:extLst>
              <a:ext uri="{FF2B5EF4-FFF2-40B4-BE49-F238E27FC236}">
                <a16:creationId xmlns:a16="http://schemas.microsoft.com/office/drawing/2014/main" id="{C60DD845-59BE-E4B3-1D6A-A8B1AC28A77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012239" y="1695501"/>
            <a:ext cx="3094911" cy="3094911"/>
          </a:xfrm>
          <a:prstGeom prst="rect">
            <a:avLst/>
          </a:prstGeom>
        </p:spPr>
      </p:pic>
      <p:sp>
        <p:nvSpPr>
          <p:cNvPr id="22" name="Text 8">
            <a:extLst>
              <a:ext uri="{FF2B5EF4-FFF2-40B4-BE49-F238E27FC236}">
                <a16:creationId xmlns:a16="http://schemas.microsoft.com/office/drawing/2014/main" id="{1A6518A6-3838-04CC-5C2C-D5DB263CABEF}"/>
              </a:ext>
            </a:extLst>
          </p:cNvPr>
          <p:cNvSpPr/>
          <p:nvPr/>
        </p:nvSpPr>
        <p:spPr>
          <a:xfrm>
            <a:off x="9799880" y="5383114"/>
            <a:ext cx="1220510" cy="248007"/>
          </a:xfrm>
          <a:prstGeom prst="rect">
            <a:avLst/>
          </a:prstGeom>
          <a:noFill/>
          <a:ln/>
        </p:spPr>
        <p:txBody>
          <a:bodyPr wrap="none" lIns="0" tIns="0" rIns="0" bIns="0" rtlCol="0" anchor="t"/>
          <a:lstStyle/>
          <a:p>
            <a:pPr marL="0" marR="0" lvl="0" indent="0" algn="ctr" defTabSz="914400" rtl="1" eaLnBrk="1" fontAlgn="auto" latinLnBrk="0" hangingPunct="1">
              <a:lnSpc>
                <a:spcPts val="195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2.5B</a:t>
            </a:r>
            <a:endParaRPr kumimoji="0" lang="en-US" sz="4800" b="0" i="0" u="none" strike="noStrike" kern="0" cap="none" spc="0" normalizeH="0" baseline="0" noProof="0" dirty="0">
              <a:ln>
                <a:noFill/>
              </a:ln>
              <a:solidFill>
                <a:prstClr val="black"/>
              </a:solidFill>
              <a:effectLst/>
              <a:uLnTx/>
              <a:uFillTx/>
            </a:endParaRPr>
          </a:p>
        </p:txBody>
      </p:sp>
      <p:pic>
        <p:nvPicPr>
          <p:cNvPr id="23" name="Image 1" descr="preencoded.png">
            <a:extLst>
              <a:ext uri="{FF2B5EF4-FFF2-40B4-BE49-F238E27FC236}">
                <a16:creationId xmlns:a16="http://schemas.microsoft.com/office/drawing/2014/main" id="{1D932E08-D396-7BF7-DC8D-87DE29CF2B7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54150" y="4451464"/>
            <a:ext cx="1972230" cy="1972230"/>
          </a:xfrm>
          <a:prstGeom prst="rect">
            <a:avLst/>
          </a:prstGeom>
        </p:spPr>
      </p:pic>
      <p:sp>
        <p:nvSpPr>
          <p:cNvPr id="24" name="Text 9">
            <a:extLst>
              <a:ext uri="{FF2B5EF4-FFF2-40B4-BE49-F238E27FC236}">
                <a16:creationId xmlns:a16="http://schemas.microsoft.com/office/drawing/2014/main" id="{6493E5FF-91F7-2653-98A0-8B87F330D5BF}"/>
              </a:ext>
            </a:extLst>
          </p:cNvPr>
          <p:cNvSpPr/>
          <p:nvPr/>
        </p:nvSpPr>
        <p:spPr>
          <a:xfrm>
            <a:off x="9789998" y="6774606"/>
            <a:ext cx="1240393" cy="155019"/>
          </a:xfrm>
          <a:prstGeom prst="rect">
            <a:avLst/>
          </a:prstGeom>
          <a:noFill/>
          <a:ln/>
        </p:spPr>
        <p:txBody>
          <a:bodyPr wrap="none" lIns="0" tIns="0" rIns="0" bIns="0" rtlCol="0" anchor="t"/>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انطباعات</a:t>
            </a:r>
            <a:endParaRPr kumimoji="0" lang="en-US" sz="2000" b="0" i="0" u="none" strike="noStrike" kern="0" cap="none" spc="0" normalizeH="0" baseline="0" noProof="0" dirty="0">
              <a:ln>
                <a:noFill/>
              </a:ln>
              <a:solidFill>
                <a:prstClr val="black"/>
              </a:solidFill>
              <a:effectLst/>
              <a:uLnTx/>
              <a:uFillTx/>
            </a:endParaRPr>
          </a:p>
        </p:txBody>
      </p:sp>
      <p:sp>
        <p:nvSpPr>
          <p:cNvPr id="26" name="Text 10">
            <a:extLst>
              <a:ext uri="{FF2B5EF4-FFF2-40B4-BE49-F238E27FC236}">
                <a16:creationId xmlns:a16="http://schemas.microsoft.com/office/drawing/2014/main" id="{173CBA7F-D7B8-02FF-C5C2-829ACA1EC912}"/>
              </a:ext>
            </a:extLst>
          </p:cNvPr>
          <p:cNvSpPr/>
          <p:nvPr/>
        </p:nvSpPr>
        <p:spPr>
          <a:xfrm>
            <a:off x="8862739" y="7167205"/>
            <a:ext cx="3094911" cy="158591"/>
          </a:xfrm>
          <a:prstGeom prst="rect">
            <a:avLst/>
          </a:prstGeom>
          <a:noFill/>
          <a:ln/>
        </p:spPr>
        <p:txBody>
          <a:bodyPr wrap="none" lIns="0" tIns="0" rIns="0" bIns="0" rtlCol="0" anchor="t"/>
          <a:lstStyle/>
          <a:p>
            <a:pPr marL="0" marR="0" lvl="0" indent="0" algn="ctr" defTabSz="914400" rtl="1" eaLnBrk="1" fontAlgn="auto" latinLnBrk="0" hangingPunct="1">
              <a:lnSpc>
                <a:spcPts val="12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عبر حملات المؤثرين</a:t>
            </a:r>
            <a:endParaRPr kumimoji="0" lang="en-US" sz="1600" b="0" i="0" u="none" strike="noStrike" kern="0" cap="none" spc="0" normalizeH="0" baseline="0" noProof="0" dirty="0">
              <a:ln>
                <a:noFill/>
              </a:ln>
              <a:solidFill>
                <a:prstClr val="black"/>
              </a:solidFill>
              <a:effectLst/>
              <a:uLnTx/>
              <a:uFillTx/>
            </a:endParaRPr>
          </a:p>
        </p:txBody>
      </p:sp>
      <p:sp>
        <p:nvSpPr>
          <p:cNvPr id="27" name="Text 11">
            <a:extLst>
              <a:ext uri="{FF2B5EF4-FFF2-40B4-BE49-F238E27FC236}">
                <a16:creationId xmlns:a16="http://schemas.microsoft.com/office/drawing/2014/main" id="{5886FED5-DDEA-B6EE-7BBB-E3971527F956}"/>
              </a:ext>
            </a:extLst>
          </p:cNvPr>
          <p:cNvSpPr/>
          <p:nvPr/>
        </p:nvSpPr>
        <p:spPr>
          <a:xfrm>
            <a:off x="5835276" y="5437579"/>
            <a:ext cx="1220510" cy="412789"/>
          </a:xfrm>
          <a:prstGeom prst="rect">
            <a:avLst/>
          </a:prstGeom>
          <a:noFill/>
          <a:ln/>
        </p:spPr>
        <p:txBody>
          <a:bodyPr wrap="none" lIns="0" tIns="0" rIns="0" bIns="0" rtlCol="0" anchor="t"/>
          <a:lstStyle/>
          <a:p>
            <a:pPr marL="0" marR="0" lvl="0" indent="0" algn="ctr" defTabSz="914400" rtl="1" eaLnBrk="1" fontAlgn="auto" latinLnBrk="0" hangingPunct="1">
              <a:lnSpc>
                <a:spcPts val="195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15M+</a:t>
            </a:r>
            <a:endParaRPr kumimoji="0" lang="en-US" sz="4800" b="0" i="0" u="none" strike="noStrike" kern="0" cap="none" spc="0" normalizeH="0" baseline="0" noProof="0" dirty="0">
              <a:ln>
                <a:noFill/>
              </a:ln>
              <a:solidFill>
                <a:prstClr val="black"/>
              </a:solidFill>
              <a:effectLst/>
              <a:uLnTx/>
              <a:uFillTx/>
            </a:endParaRPr>
          </a:p>
        </p:txBody>
      </p:sp>
      <p:pic>
        <p:nvPicPr>
          <p:cNvPr id="28" name="Image 2" descr="preencoded.png">
            <a:extLst>
              <a:ext uri="{FF2B5EF4-FFF2-40B4-BE49-F238E27FC236}">
                <a16:creationId xmlns:a16="http://schemas.microsoft.com/office/drawing/2014/main" id="{CA23F2DD-EBB3-81B8-2C46-4F607D260D0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96490" y="4517358"/>
            <a:ext cx="1972230" cy="1972230"/>
          </a:xfrm>
          <a:prstGeom prst="rect">
            <a:avLst/>
          </a:prstGeom>
        </p:spPr>
      </p:pic>
      <p:sp>
        <p:nvSpPr>
          <p:cNvPr id="29" name="Text 12">
            <a:extLst>
              <a:ext uri="{FF2B5EF4-FFF2-40B4-BE49-F238E27FC236}">
                <a16:creationId xmlns:a16="http://schemas.microsoft.com/office/drawing/2014/main" id="{724A62C7-2823-5888-60A7-555FD3E58FFA}"/>
              </a:ext>
            </a:extLst>
          </p:cNvPr>
          <p:cNvSpPr/>
          <p:nvPr/>
        </p:nvSpPr>
        <p:spPr>
          <a:xfrm>
            <a:off x="5726543" y="6774607"/>
            <a:ext cx="1240393" cy="155019"/>
          </a:xfrm>
          <a:prstGeom prst="rect">
            <a:avLst/>
          </a:prstGeom>
          <a:noFill/>
          <a:ln/>
        </p:spPr>
        <p:txBody>
          <a:bodyPr wrap="none" lIns="0" tIns="0" rIns="0" bIns="0" rtlCol="0" anchor="t"/>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تفاعلات</a:t>
            </a:r>
            <a:endParaRPr kumimoji="0" lang="en-US" sz="2000" b="0" i="0" u="none" strike="noStrike" kern="0" cap="none" spc="0" normalizeH="0" baseline="0" noProof="0" dirty="0">
              <a:ln>
                <a:noFill/>
              </a:ln>
              <a:solidFill>
                <a:prstClr val="black"/>
              </a:solidFill>
              <a:effectLst/>
              <a:uLnTx/>
              <a:uFillTx/>
            </a:endParaRPr>
          </a:p>
        </p:txBody>
      </p:sp>
      <p:sp>
        <p:nvSpPr>
          <p:cNvPr id="30" name="Text 13">
            <a:extLst>
              <a:ext uri="{FF2B5EF4-FFF2-40B4-BE49-F238E27FC236}">
                <a16:creationId xmlns:a16="http://schemas.microsoft.com/office/drawing/2014/main" id="{014F9796-283A-228D-0E64-6CB88B17A41D}"/>
              </a:ext>
            </a:extLst>
          </p:cNvPr>
          <p:cNvSpPr/>
          <p:nvPr/>
        </p:nvSpPr>
        <p:spPr>
          <a:xfrm>
            <a:off x="4898076" y="7156316"/>
            <a:ext cx="3094911" cy="158591"/>
          </a:xfrm>
          <a:prstGeom prst="rect">
            <a:avLst/>
          </a:prstGeom>
          <a:noFill/>
          <a:ln/>
        </p:spPr>
        <p:txBody>
          <a:bodyPr wrap="none" lIns="0" tIns="0" rIns="0" bIns="0" rtlCol="0" anchor="t"/>
          <a:lstStyle/>
          <a:p>
            <a:pPr marL="0" marR="0" lvl="0" indent="0" algn="ctr" defTabSz="914400" rtl="1" eaLnBrk="1" fontAlgn="auto" latinLnBrk="0" hangingPunct="1">
              <a:lnSpc>
                <a:spcPts val="12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على المحتوى المنشور</a:t>
            </a:r>
            <a:endParaRPr kumimoji="0" lang="en-US" sz="1600" b="0" i="0" u="none" strike="noStrike" kern="0" cap="none" spc="0" normalizeH="0" baseline="0" noProof="0" dirty="0">
              <a:ln>
                <a:noFill/>
              </a:ln>
              <a:solidFill>
                <a:prstClr val="black"/>
              </a:solidFill>
              <a:effectLst/>
              <a:uLnTx/>
              <a:uFillTx/>
            </a:endParaRPr>
          </a:p>
        </p:txBody>
      </p:sp>
      <p:sp>
        <p:nvSpPr>
          <p:cNvPr id="31" name="Shape 14">
            <a:extLst>
              <a:ext uri="{FF2B5EF4-FFF2-40B4-BE49-F238E27FC236}">
                <a16:creationId xmlns:a16="http://schemas.microsoft.com/office/drawing/2014/main" id="{CD1C8A71-F9BC-0410-BC7C-6FD577607407}"/>
              </a:ext>
            </a:extLst>
          </p:cNvPr>
          <p:cNvSpPr/>
          <p:nvPr/>
        </p:nvSpPr>
        <p:spPr>
          <a:xfrm>
            <a:off x="882869" y="6013744"/>
            <a:ext cx="3957533" cy="1461701"/>
          </a:xfrm>
          <a:prstGeom prst="roundRect">
            <a:avLst>
              <a:gd name="adj" fmla="val 7187"/>
            </a:avLst>
          </a:prstGeom>
          <a:solidFill>
            <a:srgbClr val="B3EAFF"/>
          </a:solidFill>
          <a:ln/>
        </p:spPr>
        <p:txBody>
          <a:bodyPr/>
          <a:lstStyle/>
          <a:p>
            <a:endParaRPr lang=""/>
          </a:p>
        </p:txBody>
      </p:sp>
      <p:pic>
        <p:nvPicPr>
          <p:cNvPr id="32" name="Image 3" descr="preencoded.png">
            <a:extLst>
              <a:ext uri="{FF2B5EF4-FFF2-40B4-BE49-F238E27FC236}">
                <a16:creationId xmlns:a16="http://schemas.microsoft.com/office/drawing/2014/main" id="{1A4229B0-025F-38CB-183E-EDC59E81424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961918" y="9299555"/>
            <a:ext cx="123944" cy="99179"/>
          </a:xfrm>
          <a:prstGeom prst="rect">
            <a:avLst/>
          </a:prstGeom>
        </p:spPr>
      </p:pic>
      <p:sp>
        <p:nvSpPr>
          <p:cNvPr id="33" name="Text 15">
            <a:extLst>
              <a:ext uri="{FF2B5EF4-FFF2-40B4-BE49-F238E27FC236}">
                <a16:creationId xmlns:a16="http://schemas.microsoft.com/office/drawing/2014/main" id="{1D301F35-9D7C-CB56-2ED3-4AD0441D1D5A}"/>
              </a:ext>
            </a:extLst>
          </p:cNvPr>
          <p:cNvSpPr/>
          <p:nvPr/>
        </p:nvSpPr>
        <p:spPr>
          <a:xfrm>
            <a:off x="1645972" y="6135706"/>
            <a:ext cx="2673429" cy="317183"/>
          </a:xfrm>
          <a:prstGeom prst="rect">
            <a:avLst/>
          </a:prstGeom>
          <a:noFill/>
          <a:ln/>
        </p:spPr>
        <p:txBody>
          <a:bodyPr wrap="square" lIns="0" tIns="0" rIns="0" bIns="0" rtlCol="0" anchor="t"/>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النتيجة: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زيادة كبيرة في الحجوزات السياحية وتعزيز صورة دبي كوجهة عالمية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6554160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844F9-2BD1-8B8C-13B7-15E89612DA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61619B-7CA0-CF09-73F7-1C9B964C6938}"/>
              </a:ext>
            </a:extLst>
          </p:cNvPr>
          <p:cNvSpPr/>
          <p:nvPr/>
        </p:nvSpPr>
        <p:spPr>
          <a:xfrm>
            <a:off x="394138" y="1562527"/>
            <a:ext cx="13903787" cy="6364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416D4067-E4F7-602D-F7A5-B42AA32BDC29}"/>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906A145-906A-9998-8F87-D4CB25DA651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pic>
        <p:nvPicPr>
          <p:cNvPr id="2" name="Image 0" descr="preencoded.png">
            <a:extLst>
              <a:ext uri="{FF2B5EF4-FFF2-40B4-BE49-F238E27FC236}">
                <a16:creationId xmlns:a16="http://schemas.microsoft.com/office/drawing/2014/main" id="{DCDB180D-7F3A-7E0F-74BC-BBE97F95E94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38960" y="1667048"/>
            <a:ext cx="3908490" cy="5862735"/>
          </a:xfrm>
          <a:prstGeom prst="rect">
            <a:avLst/>
          </a:prstGeom>
        </p:spPr>
      </p:pic>
      <p:sp>
        <p:nvSpPr>
          <p:cNvPr id="3" name="Text 0">
            <a:extLst>
              <a:ext uri="{FF2B5EF4-FFF2-40B4-BE49-F238E27FC236}">
                <a16:creationId xmlns:a16="http://schemas.microsoft.com/office/drawing/2014/main" id="{6EFA9E10-D160-56C5-FE7A-11BEB220E50E}"/>
              </a:ext>
            </a:extLst>
          </p:cNvPr>
          <p:cNvSpPr/>
          <p:nvPr/>
        </p:nvSpPr>
        <p:spPr>
          <a:xfrm>
            <a:off x="4798454" y="773603"/>
            <a:ext cx="7747635" cy="1090851"/>
          </a:xfrm>
          <a:prstGeom prst="rect">
            <a:avLst/>
          </a:prstGeom>
          <a:noFill/>
          <a:ln/>
        </p:spPr>
        <p:txBody>
          <a:bodyPr wrap="square" lIns="0" tIns="0" rIns="0" bIns="0" rtlCol="0" anchor="t"/>
          <a:lstStyle/>
          <a:p>
            <a:pPr marL="0" marR="0" lvl="0" indent="0" algn="r" defTabSz="914400" rtl="1" eaLnBrk="1" fontAlgn="auto" latinLnBrk="0" hangingPunct="1">
              <a:lnSpc>
                <a:spcPts val="42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البث المباشر: الشفافية في الوقت الفعلي</a:t>
            </a:r>
            <a:endParaRPr kumimoji="0" lang="en-US" sz="2000" b="0" i="0" u="none" strike="noStrike" kern="0" cap="none" spc="0" normalizeH="0" baseline="0" noProof="0" dirty="0">
              <a:ln>
                <a:noFill/>
              </a:ln>
              <a:solidFill>
                <a:srgbClr val="00B0F0"/>
              </a:solidFill>
              <a:effectLst/>
              <a:uLnTx/>
              <a:uFillTx/>
            </a:endParaRPr>
          </a:p>
        </p:txBody>
      </p:sp>
      <p:sp>
        <p:nvSpPr>
          <p:cNvPr id="4" name="Shape 1">
            <a:extLst>
              <a:ext uri="{FF2B5EF4-FFF2-40B4-BE49-F238E27FC236}">
                <a16:creationId xmlns:a16="http://schemas.microsoft.com/office/drawing/2014/main" id="{5A22BEC6-19F9-5439-0A2D-126D1FEDC901}"/>
              </a:ext>
            </a:extLst>
          </p:cNvPr>
          <p:cNvSpPr/>
          <p:nvPr/>
        </p:nvSpPr>
        <p:spPr>
          <a:xfrm>
            <a:off x="5479080" y="2064647"/>
            <a:ext cx="3786545" cy="1889046"/>
          </a:xfrm>
          <a:prstGeom prst="roundRect">
            <a:avLst>
              <a:gd name="adj" fmla="val 5809"/>
            </a:avLst>
          </a:prstGeom>
          <a:solidFill>
            <a:srgbClr val="FFFFFF"/>
          </a:solidFill>
          <a:ln w="22860">
            <a:solidFill>
              <a:srgbClr val="B2D7E5"/>
            </a:solidFill>
            <a:prstDash val="solid"/>
          </a:ln>
        </p:spPr>
        <p:txBody>
          <a:bodyPr/>
          <a:lstStyle/>
          <a:p>
            <a:endParaRPr lang=""/>
          </a:p>
        </p:txBody>
      </p:sp>
      <p:sp>
        <p:nvSpPr>
          <p:cNvPr id="7" name="Shape 2">
            <a:extLst>
              <a:ext uri="{FF2B5EF4-FFF2-40B4-BE49-F238E27FC236}">
                <a16:creationId xmlns:a16="http://schemas.microsoft.com/office/drawing/2014/main" id="{7F4EC1C0-97E7-EE20-4FFD-7AFF45AEC868}"/>
              </a:ext>
            </a:extLst>
          </p:cNvPr>
          <p:cNvSpPr/>
          <p:nvPr/>
        </p:nvSpPr>
        <p:spPr>
          <a:xfrm>
            <a:off x="9197045" y="2064647"/>
            <a:ext cx="91440" cy="1889046"/>
          </a:xfrm>
          <a:prstGeom prst="roundRect">
            <a:avLst>
              <a:gd name="adj" fmla="val 80176"/>
            </a:avLst>
          </a:prstGeom>
          <a:solidFill>
            <a:srgbClr val="00AEEF"/>
          </a:solidFill>
          <a:ln/>
        </p:spPr>
        <p:txBody>
          <a:bodyPr/>
          <a:lstStyle/>
          <a:p>
            <a:endParaRPr lang=""/>
          </a:p>
        </p:txBody>
      </p:sp>
      <p:sp>
        <p:nvSpPr>
          <p:cNvPr id="8" name="Text 3">
            <a:extLst>
              <a:ext uri="{FF2B5EF4-FFF2-40B4-BE49-F238E27FC236}">
                <a16:creationId xmlns:a16="http://schemas.microsoft.com/office/drawing/2014/main" id="{1C75CEAB-F035-5A19-F70B-18670616F3DD}"/>
              </a:ext>
            </a:extLst>
          </p:cNvPr>
          <p:cNvSpPr/>
          <p:nvPr/>
        </p:nvSpPr>
        <p:spPr>
          <a:xfrm>
            <a:off x="6817819" y="2262052"/>
            <a:ext cx="2181820" cy="272772"/>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7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تعزيز الشفافية</a:t>
            </a:r>
            <a:endParaRPr kumimoji="0" lang="en-US" sz="170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C66D4C29-D42F-8B83-3538-E23D16FDB90E}"/>
              </a:ext>
            </a:extLst>
          </p:cNvPr>
          <p:cNvSpPr/>
          <p:nvPr/>
        </p:nvSpPr>
        <p:spPr>
          <a:xfrm>
            <a:off x="5676485" y="2639480"/>
            <a:ext cx="3323153" cy="1116806"/>
          </a:xfrm>
          <a:prstGeom prst="rect">
            <a:avLst/>
          </a:prstGeom>
          <a:noFill/>
          <a:ln/>
        </p:spPr>
        <p:txBody>
          <a:bodyPr wrap="squar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يساعد البث المباشر (Live Streaming) على تعزيز الشفافية وبناء الثقة من خلال التفاعل اللحظي مع الجمهور دون تحرير أو فلترة.</a:t>
            </a:r>
            <a:endParaRPr kumimoji="0" lang="en-US" sz="1350" b="0" i="0" u="none" strike="noStrike" kern="0" cap="none" spc="0" normalizeH="0" baseline="0" noProof="0" dirty="0">
              <a:ln>
                <a:noFill/>
              </a:ln>
              <a:solidFill>
                <a:prstClr val="black"/>
              </a:solidFill>
              <a:effectLst/>
              <a:uLnTx/>
              <a:uFillTx/>
            </a:endParaRPr>
          </a:p>
        </p:txBody>
      </p:sp>
      <p:sp>
        <p:nvSpPr>
          <p:cNvPr id="10" name="Shape 5">
            <a:extLst>
              <a:ext uri="{FF2B5EF4-FFF2-40B4-BE49-F238E27FC236}">
                <a16:creationId xmlns:a16="http://schemas.microsoft.com/office/drawing/2014/main" id="{EDF563CB-C99B-57F6-AFDD-5133A8913F3B}"/>
              </a:ext>
            </a:extLst>
          </p:cNvPr>
          <p:cNvSpPr/>
          <p:nvPr/>
        </p:nvSpPr>
        <p:spPr>
          <a:xfrm>
            <a:off x="1517990" y="2064647"/>
            <a:ext cx="3786545" cy="1889046"/>
          </a:xfrm>
          <a:prstGeom prst="roundRect">
            <a:avLst>
              <a:gd name="adj" fmla="val 5809"/>
            </a:avLst>
          </a:prstGeom>
          <a:solidFill>
            <a:srgbClr val="FFFFFF"/>
          </a:solidFill>
          <a:ln w="22860">
            <a:solidFill>
              <a:srgbClr val="B2D7E5"/>
            </a:solidFill>
            <a:prstDash val="solid"/>
          </a:ln>
        </p:spPr>
        <p:txBody>
          <a:bodyPr/>
          <a:lstStyle/>
          <a:p>
            <a:endParaRPr lang=""/>
          </a:p>
        </p:txBody>
      </p:sp>
      <p:sp>
        <p:nvSpPr>
          <p:cNvPr id="19" name="Shape 6">
            <a:extLst>
              <a:ext uri="{FF2B5EF4-FFF2-40B4-BE49-F238E27FC236}">
                <a16:creationId xmlns:a16="http://schemas.microsoft.com/office/drawing/2014/main" id="{AAC1AFAB-8D0F-AD10-02C1-38DEB43471F6}"/>
              </a:ext>
            </a:extLst>
          </p:cNvPr>
          <p:cNvSpPr/>
          <p:nvPr/>
        </p:nvSpPr>
        <p:spPr>
          <a:xfrm>
            <a:off x="5235954" y="2064647"/>
            <a:ext cx="91440" cy="1889046"/>
          </a:xfrm>
          <a:prstGeom prst="roundRect">
            <a:avLst>
              <a:gd name="adj" fmla="val 80176"/>
            </a:avLst>
          </a:prstGeom>
          <a:solidFill>
            <a:srgbClr val="00AEEF"/>
          </a:solidFill>
          <a:ln/>
        </p:spPr>
        <p:txBody>
          <a:bodyPr/>
          <a:lstStyle/>
          <a:p>
            <a:endParaRPr lang=""/>
          </a:p>
        </p:txBody>
      </p:sp>
      <p:sp>
        <p:nvSpPr>
          <p:cNvPr id="20" name="Text 7">
            <a:extLst>
              <a:ext uri="{FF2B5EF4-FFF2-40B4-BE49-F238E27FC236}">
                <a16:creationId xmlns:a16="http://schemas.microsoft.com/office/drawing/2014/main" id="{2101F46E-216E-3D02-7BFB-BFA5873DC751}"/>
              </a:ext>
            </a:extLst>
          </p:cNvPr>
          <p:cNvSpPr/>
          <p:nvPr/>
        </p:nvSpPr>
        <p:spPr>
          <a:xfrm>
            <a:off x="2856728" y="2262052"/>
            <a:ext cx="2181820" cy="272772"/>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7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التفاعل الفوري</a:t>
            </a:r>
            <a:endParaRPr kumimoji="0" lang="en-US" sz="1700" b="0" i="0" u="none" strike="noStrike" kern="0" cap="none" spc="0" normalizeH="0" baseline="0" noProof="0" dirty="0">
              <a:ln>
                <a:noFill/>
              </a:ln>
              <a:solidFill>
                <a:prstClr val="black"/>
              </a:solidFill>
              <a:effectLst/>
              <a:uLnTx/>
              <a:uFillTx/>
            </a:endParaRPr>
          </a:p>
        </p:txBody>
      </p:sp>
      <p:sp>
        <p:nvSpPr>
          <p:cNvPr id="34" name="Text 8">
            <a:extLst>
              <a:ext uri="{FF2B5EF4-FFF2-40B4-BE49-F238E27FC236}">
                <a16:creationId xmlns:a16="http://schemas.microsoft.com/office/drawing/2014/main" id="{114BD1D8-975E-9EB0-EE27-003E798BB286}"/>
              </a:ext>
            </a:extLst>
          </p:cNvPr>
          <p:cNvSpPr/>
          <p:nvPr/>
        </p:nvSpPr>
        <p:spPr>
          <a:xfrm>
            <a:off x="1715395" y="2639480"/>
            <a:ext cx="3323153" cy="837605"/>
          </a:xfrm>
          <a:prstGeom prst="rect">
            <a:avLst/>
          </a:prstGeom>
          <a:noFill/>
          <a:ln/>
        </p:spPr>
        <p:txBody>
          <a:bodyPr wrap="squar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إمكانية الرد على الأسئلة والتعليقات مباشرة، مما يخلق شعورًا بالقرب والمشاركة الحقيقية.</a:t>
            </a:r>
            <a:endParaRPr kumimoji="0" lang="en-US" sz="1350" b="0" i="0" u="none" strike="noStrike" kern="0" cap="none" spc="0" normalizeH="0" baseline="0" noProof="0" dirty="0">
              <a:ln>
                <a:noFill/>
              </a:ln>
              <a:solidFill>
                <a:prstClr val="black"/>
              </a:solidFill>
              <a:effectLst/>
              <a:uLnTx/>
              <a:uFillTx/>
            </a:endParaRPr>
          </a:p>
        </p:txBody>
      </p:sp>
      <p:sp>
        <p:nvSpPr>
          <p:cNvPr id="35" name="Shape 9">
            <a:extLst>
              <a:ext uri="{FF2B5EF4-FFF2-40B4-BE49-F238E27FC236}">
                <a16:creationId xmlns:a16="http://schemas.microsoft.com/office/drawing/2014/main" id="{F53FB4A3-02EA-A902-45AA-16004015908E}"/>
              </a:ext>
            </a:extLst>
          </p:cNvPr>
          <p:cNvSpPr/>
          <p:nvPr/>
        </p:nvSpPr>
        <p:spPr>
          <a:xfrm>
            <a:off x="3719038" y="4160445"/>
            <a:ext cx="3786545" cy="1609844"/>
          </a:xfrm>
          <a:prstGeom prst="roundRect">
            <a:avLst>
              <a:gd name="adj" fmla="val 6816"/>
            </a:avLst>
          </a:prstGeom>
          <a:solidFill>
            <a:srgbClr val="FFFFFF"/>
          </a:solidFill>
          <a:ln w="22860">
            <a:solidFill>
              <a:srgbClr val="B2D7E5"/>
            </a:solidFill>
            <a:prstDash val="solid"/>
          </a:ln>
        </p:spPr>
        <p:txBody>
          <a:bodyPr/>
          <a:lstStyle/>
          <a:p>
            <a:endParaRPr lang=""/>
          </a:p>
        </p:txBody>
      </p:sp>
      <p:sp>
        <p:nvSpPr>
          <p:cNvPr id="36" name="Shape 10">
            <a:extLst>
              <a:ext uri="{FF2B5EF4-FFF2-40B4-BE49-F238E27FC236}">
                <a16:creationId xmlns:a16="http://schemas.microsoft.com/office/drawing/2014/main" id="{165DC118-83AB-4807-8172-B47DCFFEB597}"/>
              </a:ext>
            </a:extLst>
          </p:cNvPr>
          <p:cNvSpPr/>
          <p:nvPr/>
        </p:nvSpPr>
        <p:spPr>
          <a:xfrm>
            <a:off x="7414143" y="4174198"/>
            <a:ext cx="91440" cy="1609844"/>
          </a:xfrm>
          <a:prstGeom prst="roundRect">
            <a:avLst>
              <a:gd name="adj" fmla="val 80176"/>
            </a:avLst>
          </a:prstGeom>
          <a:solidFill>
            <a:srgbClr val="00AEEF"/>
          </a:solidFill>
          <a:ln/>
        </p:spPr>
        <p:txBody>
          <a:bodyPr/>
          <a:lstStyle/>
          <a:p>
            <a:endParaRPr lang=""/>
          </a:p>
        </p:txBody>
      </p:sp>
      <p:sp>
        <p:nvSpPr>
          <p:cNvPr id="37" name="Text 11">
            <a:extLst>
              <a:ext uri="{FF2B5EF4-FFF2-40B4-BE49-F238E27FC236}">
                <a16:creationId xmlns:a16="http://schemas.microsoft.com/office/drawing/2014/main" id="{D5306F19-F9C8-FC26-9E19-A73C2C6912D4}"/>
              </a:ext>
            </a:extLst>
          </p:cNvPr>
          <p:cNvSpPr/>
          <p:nvPr/>
        </p:nvSpPr>
        <p:spPr>
          <a:xfrm>
            <a:off x="5133380" y="4277930"/>
            <a:ext cx="2181820" cy="272772"/>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7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استخدامات متعددة</a:t>
            </a:r>
            <a:endParaRPr kumimoji="0" lang="en-US" sz="1700" b="0" i="0" u="none" strike="noStrike" kern="0" cap="none" spc="0" normalizeH="0" baseline="0" noProof="0" dirty="0">
              <a:ln>
                <a:noFill/>
              </a:ln>
              <a:solidFill>
                <a:prstClr val="black"/>
              </a:solidFill>
              <a:effectLst/>
              <a:uLnTx/>
              <a:uFillTx/>
            </a:endParaRPr>
          </a:p>
        </p:txBody>
      </p:sp>
      <p:sp>
        <p:nvSpPr>
          <p:cNvPr id="38" name="Text 12">
            <a:extLst>
              <a:ext uri="{FF2B5EF4-FFF2-40B4-BE49-F238E27FC236}">
                <a16:creationId xmlns:a16="http://schemas.microsoft.com/office/drawing/2014/main" id="{5C5B0B09-D0E6-63C8-9878-237D34ECF0ED}"/>
              </a:ext>
            </a:extLst>
          </p:cNvPr>
          <p:cNvSpPr/>
          <p:nvPr/>
        </p:nvSpPr>
        <p:spPr>
          <a:xfrm>
            <a:off x="3925648" y="4723313"/>
            <a:ext cx="3323153" cy="837605"/>
          </a:xfrm>
          <a:prstGeom prst="rect">
            <a:avLst/>
          </a:prstGeom>
          <a:noFill/>
          <a:ln/>
        </p:spPr>
        <p:txBody>
          <a:bodyPr wrap="squar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إطلاق المنتجات، جلسات الأسئلة والأجوبة، الفعاليات، المؤتمرات الصحفية، وجولات خلف الكواليس.</a:t>
            </a:r>
            <a:endParaRPr kumimoji="0" lang="en-US" sz="1350" b="0" i="0" u="none" strike="noStrike" kern="0" cap="none" spc="0" normalizeH="0" baseline="0" noProof="0" dirty="0">
              <a:ln>
                <a:noFill/>
              </a:ln>
              <a:solidFill>
                <a:prstClr val="black"/>
              </a:solidFill>
              <a:effectLst/>
              <a:uLnTx/>
              <a:uFillTx/>
            </a:endParaRPr>
          </a:p>
        </p:txBody>
      </p:sp>
      <p:sp>
        <p:nvSpPr>
          <p:cNvPr id="39" name="Text 13">
            <a:extLst>
              <a:ext uri="{FF2B5EF4-FFF2-40B4-BE49-F238E27FC236}">
                <a16:creationId xmlns:a16="http://schemas.microsoft.com/office/drawing/2014/main" id="{0D16B786-80A8-467C-EDB7-FFE535A93D7E}"/>
              </a:ext>
            </a:extLst>
          </p:cNvPr>
          <p:cNvSpPr/>
          <p:nvPr/>
        </p:nvSpPr>
        <p:spPr>
          <a:xfrm>
            <a:off x="6091061" y="5999900"/>
            <a:ext cx="3174563" cy="272772"/>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7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منصات البث المباشر الرئيسية:</a:t>
            </a:r>
            <a:endParaRPr kumimoji="0" lang="en-US" sz="1700" b="0" i="0" u="none" strike="noStrike" kern="0" cap="none" spc="0" normalizeH="0" baseline="0" noProof="0" dirty="0">
              <a:ln>
                <a:noFill/>
              </a:ln>
              <a:solidFill>
                <a:prstClr val="black"/>
              </a:solidFill>
              <a:effectLst/>
              <a:uLnTx/>
              <a:uFillTx/>
            </a:endParaRPr>
          </a:p>
        </p:txBody>
      </p:sp>
      <p:sp>
        <p:nvSpPr>
          <p:cNvPr id="40" name="Text 14">
            <a:extLst>
              <a:ext uri="{FF2B5EF4-FFF2-40B4-BE49-F238E27FC236}">
                <a16:creationId xmlns:a16="http://schemas.microsoft.com/office/drawing/2014/main" id="{6EAF1FBE-B8E6-5FFB-7607-33EB0AC0EB21}"/>
              </a:ext>
            </a:extLst>
          </p:cNvPr>
          <p:cNvSpPr/>
          <p:nvPr/>
        </p:nvSpPr>
        <p:spPr>
          <a:xfrm>
            <a:off x="1517990" y="6691535"/>
            <a:ext cx="3660934" cy="279202"/>
          </a:xfrm>
          <a:prstGeom prst="rect">
            <a:avLst/>
          </a:prstGeom>
          <a:noFill/>
          <a:ln/>
        </p:spPr>
        <p:txBody>
          <a:bodyPr wrap="none" lIns="0" tIns="0" rIns="0" bIns="0" rtlCol="0" anchor="t"/>
          <a:lstStyle/>
          <a:p>
            <a:pPr marL="342900" marR="0" lvl="0" indent="-342900" defTabSz="914400"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Facebook Live وInstagram Live</a:t>
            </a:r>
            <a:endParaRPr kumimoji="0" lang="en-US" sz="1350" b="0" i="0" u="none" strike="noStrike" kern="0" cap="none" spc="0" normalizeH="0" baseline="0" noProof="0" dirty="0">
              <a:ln>
                <a:noFill/>
              </a:ln>
              <a:solidFill>
                <a:prstClr val="black"/>
              </a:solidFill>
              <a:effectLst/>
              <a:uLnTx/>
              <a:uFillTx/>
            </a:endParaRPr>
          </a:p>
        </p:txBody>
      </p:sp>
      <p:sp>
        <p:nvSpPr>
          <p:cNvPr id="41" name="Text 15">
            <a:extLst>
              <a:ext uri="{FF2B5EF4-FFF2-40B4-BE49-F238E27FC236}">
                <a16:creationId xmlns:a16="http://schemas.microsoft.com/office/drawing/2014/main" id="{BAA810EC-F4FE-7B46-B708-454D5ED549B5}"/>
              </a:ext>
            </a:extLst>
          </p:cNvPr>
          <p:cNvSpPr/>
          <p:nvPr/>
        </p:nvSpPr>
        <p:spPr>
          <a:xfrm>
            <a:off x="1517990" y="7031815"/>
            <a:ext cx="3660934" cy="279202"/>
          </a:xfrm>
          <a:prstGeom prst="rect">
            <a:avLst/>
          </a:prstGeom>
          <a:noFill/>
          <a:ln/>
        </p:spPr>
        <p:txBody>
          <a:bodyPr wrap="none" lIns="0" tIns="0" rIns="0" bIns="0" rtlCol="0" anchor="t"/>
          <a:lstStyle/>
          <a:p>
            <a:pPr marL="342900" marR="0" lvl="0" indent="-342900" defTabSz="914400"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YouTube Live</a:t>
            </a:r>
            <a:endParaRPr kumimoji="0" lang="en-US" sz="1350" b="0" i="0" u="none" strike="noStrike" kern="0" cap="none" spc="0" normalizeH="0" baseline="0" noProof="0" dirty="0">
              <a:ln>
                <a:noFill/>
              </a:ln>
              <a:solidFill>
                <a:prstClr val="black"/>
              </a:solidFill>
              <a:effectLst/>
              <a:uLnTx/>
              <a:uFillTx/>
            </a:endParaRPr>
          </a:p>
        </p:txBody>
      </p:sp>
      <p:sp>
        <p:nvSpPr>
          <p:cNvPr id="42" name="Text 16">
            <a:extLst>
              <a:ext uri="{FF2B5EF4-FFF2-40B4-BE49-F238E27FC236}">
                <a16:creationId xmlns:a16="http://schemas.microsoft.com/office/drawing/2014/main" id="{B3156F80-9BE2-B942-F5C6-2834FCE74CF6}"/>
              </a:ext>
            </a:extLst>
          </p:cNvPr>
          <p:cNvSpPr/>
          <p:nvPr/>
        </p:nvSpPr>
        <p:spPr>
          <a:xfrm>
            <a:off x="1517990" y="7372096"/>
            <a:ext cx="3660934" cy="279202"/>
          </a:xfrm>
          <a:prstGeom prst="rect">
            <a:avLst/>
          </a:prstGeom>
          <a:noFill/>
          <a:ln/>
        </p:spPr>
        <p:txBody>
          <a:bodyPr wrap="none" lIns="0" tIns="0" rIns="0" bIns="0" rtlCol="0" anchor="t"/>
          <a:lstStyle/>
          <a:p>
            <a:pPr marL="342900" marR="0" lvl="0" indent="-342900" defTabSz="914400"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LinkedIn Live للمحتوى المهني</a:t>
            </a:r>
            <a:endParaRPr kumimoji="0" lang="en-US" sz="1350" b="0" i="0" u="none" strike="noStrike" kern="0" cap="none" spc="0" normalizeH="0" baseline="0" noProof="0" dirty="0">
              <a:ln>
                <a:noFill/>
              </a:ln>
              <a:solidFill>
                <a:prstClr val="black"/>
              </a:solidFill>
              <a:effectLst/>
              <a:uLnTx/>
              <a:uFillTx/>
            </a:endParaRPr>
          </a:p>
        </p:txBody>
      </p:sp>
      <p:sp>
        <p:nvSpPr>
          <p:cNvPr id="43" name="Text 17">
            <a:extLst>
              <a:ext uri="{FF2B5EF4-FFF2-40B4-BE49-F238E27FC236}">
                <a16:creationId xmlns:a16="http://schemas.microsoft.com/office/drawing/2014/main" id="{E7941232-B659-9297-4359-E639E0B4C207}"/>
              </a:ext>
            </a:extLst>
          </p:cNvPr>
          <p:cNvSpPr/>
          <p:nvPr/>
        </p:nvSpPr>
        <p:spPr>
          <a:xfrm>
            <a:off x="5612311" y="6691535"/>
            <a:ext cx="3660934" cy="279202"/>
          </a:xfrm>
          <a:prstGeom prst="rect">
            <a:avLst/>
          </a:prstGeom>
          <a:noFill/>
          <a:ln/>
        </p:spPr>
        <p:txBody>
          <a:bodyPr wrap="none" lIns="0" tIns="0" rIns="0" bIns="0" rtlCol="0" anchor="t"/>
          <a:lstStyle/>
          <a:p>
            <a:pPr marL="342900" marR="0" lvl="0" indent="-342900" defTabSz="914400"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TikTok Live للجمهور الشاب</a:t>
            </a:r>
            <a:endParaRPr kumimoji="0" lang="en-US" sz="1350" b="0" i="0" u="none" strike="noStrike" kern="0" cap="none" spc="0" normalizeH="0" baseline="0" noProof="0" dirty="0">
              <a:ln>
                <a:noFill/>
              </a:ln>
              <a:solidFill>
                <a:prstClr val="black"/>
              </a:solidFill>
              <a:effectLst/>
              <a:uLnTx/>
              <a:uFillTx/>
            </a:endParaRPr>
          </a:p>
        </p:txBody>
      </p:sp>
      <p:sp>
        <p:nvSpPr>
          <p:cNvPr id="44" name="Text 18">
            <a:extLst>
              <a:ext uri="{FF2B5EF4-FFF2-40B4-BE49-F238E27FC236}">
                <a16:creationId xmlns:a16="http://schemas.microsoft.com/office/drawing/2014/main" id="{265BFDCB-2155-D2A9-67CA-B1893A229C2F}"/>
              </a:ext>
            </a:extLst>
          </p:cNvPr>
          <p:cNvSpPr/>
          <p:nvPr/>
        </p:nvSpPr>
        <p:spPr>
          <a:xfrm>
            <a:off x="5612311" y="7031815"/>
            <a:ext cx="3660934" cy="279202"/>
          </a:xfrm>
          <a:prstGeom prst="rect">
            <a:avLst/>
          </a:prstGeom>
          <a:noFill/>
          <a:ln/>
        </p:spPr>
        <p:txBody>
          <a:bodyPr wrap="none" lIns="0" tIns="0" rIns="0" bIns="0" rtlCol="0" anchor="t"/>
          <a:lstStyle/>
          <a:p>
            <a:pPr marL="342900" marR="0" lvl="0" indent="-342900" defTabSz="914400"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X Spaces للنقاشات الصوتية</a:t>
            </a:r>
            <a:endParaRPr kumimoji="0" lang="en-US" sz="1350" b="0" i="0" u="none" strike="noStrike" kern="0" cap="none" spc="0" normalizeH="0" baseline="0" noProof="0" dirty="0">
              <a:ln>
                <a:noFill/>
              </a:ln>
              <a:solidFill>
                <a:prstClr val="black"/>
              </a:solidFill>
              <a:effectLst/>
              <a:uLnTx/>
              <a:uFillTx/>
            </a:endParaRPr>
          </a:p>
        </p:txBody>
      </p:sp>
      <p:sp>
        <p:nvSpPr>
          <p:cNvPr id="45" name="Text 19">
            <a:extLst>
              <a:ext uri="{FF2B5EF4-FFF2-40B4-BE49-F238E27FC236}">
                <a16:creationId xmlns:a16="http://schemas.microsoft.com/office/drawing/2014/main" id="{FA5B6209-1827-6596-ABFB-9E4BD5EEB5C6}"/>
              </a:ext>
            </a:extLst>
          </p:cNvPr>
          <p:cNvSpPr/>
          <p:nvPr/>
        </p:nvSpPr>
        <p:spPr>
          <a:xfrm>
            <a:off x="5612311" y="7372096"/>
            <a:ext cx="3660934" cy="279202"/>
          </a:xfrm>
          <a:prstGeom prst="rect">
            <a:avLst/>
          </a:prstGeom>
          <a:noFill/>
          <a:ln/>
        </p:spPr>
        <p:txBody>
          <a:bodyPr wrap="none" lIns="0" tIns="0" rIns="0" bIns="0" rtlCol="0" anchor="t"/>
          <a:lstStyle/>
          <a:p>
            <a:pPr marL="342900" marR="0" lvl="0" indent="-342900" defTabSz="914400"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Twitch للمحتوى التفاعلي</a:t>
            </a:r>
            <a:endParaRPr kumimoji="0" lang="en-US" sz="13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720189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4415B-C530-BD6C-BCD6-9AB12B8DDC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968839-431A-6E5D-625E-BAB083DDC623}"/>
              </a:ext>
            </a:extLst>
          </p:cNvPr>
          <p:cNvSpPr/>
          <p:nvPr/>
        </p:nvSpPr>
        <p:spPr>
          <a:xfrm>
            <a:off x="394138" y="1562527"/>
            <a:ext cx="13903787" cy="6364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51F3855B-DD0D-B9D6-4963-C1764EA64866}"/>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6A1AB25-2260-5404-3F32-56980EB69B1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sp>
        <p:nvSpPr>
          <p:cNvPr id="6" name="Text 0">
            <a:extLst>
              <a:ext uri="{FF2B5EF4-FFF2-40B4-BE49-F238E27FC236}">
                <a16:creationId xmlns:a16="http://schemas.microsoft.com/office/drawing/2014/main" id="{7B3B4E12-8C19-78BC-6B22-1B4B7229F714}"/>
              </a:ext>
            </a:extLst>
          </p:cNvPr>
          <p:cNvSpPr/>
          <p:nvPr/>
        </p:nvSpPr>
        <p:spPr>
          <a:xfrm>
            <a:off x="6187440" y="724168"/>
            <a:ext cx="7414974" cy="543639"/>
          </a:xfrm>
          <a:prstGeom prst="rect">
            <a:avLst/>
          </a:prstGeom>
          <a:noFill/>
          <a:ln/>
        </p:spPr>
        <p:txBody>
          <a:bodyPr wrap="none" lIns="0" tIns="0" rIns="0" bIns="0" rtlCol="0" anchor="t"/>
          <a:lstStyle/>
          <a:p>
            <a:pPr marL="0" marR="0" lvl="0" indent="0" algn="r" defTabSz="914400" rtl="1" eaLnBrk="1" fontAlgn="auto" latinLnBrk="0" hangingPunct="1">
              <a:lnSpc>
                <a:spcPts val="42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إطلاق منتجات شركات التقنية</a:t>
            </a:r>
            <a:endParaRPr kumimoji="0" lang="en-US" sz="2000" b="0" i="0" u="none" strike="noStrike" kern="0" cap="none" spc="0" normalizeH="0" baseline="0" noProof="0" dirty="0">
              <a:ln>
                <a:noFill/>
              </a:ln>
              <a:solidFill>
                <a:srgbClr val="00B0F0"/>
              </a:solidFill>
              <a:effectLst/>
              <a:uLnTx/>
              <a:uFillTx/>
            </a:endParaRPr>
          </a:p>
        </p:txBody>
      </p:sp>
      <p:pic>
        <p:nvPicPr>
          <p:cNvPr id="11" name="Image 0" descr="preencoded.png">
            <a:extLst>
              <a:ext uri="{FF2B5EF4-FFF2-40B4-BE49-F238E27FC236}">
                <a16:creationId xmlns:a16="http://schemas.microsoft.com/office/drawing/2014/main" id="{E522597D-7FDF-C566-AC7F-4A46FF6B56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3866" y="1865738"/>
            <a:ext cx="5596533" cy="5596533"/>
          </a:xfrm>
          <a:prstGeom prst="rect">
            <a:avLst/>
          </a:prstGeom>
        </p:spPr>
      </p:pic>
      <p:sp>
        <p:nvSpPr>
          <p:cNvPr id="12" name="Text 1">
            <a:extLst>
              <a:ext uri="{FF2B5EF4-FFF2-40B4-BE49-F238E27FC236}">
                <a16:creationId xmlns:a16="http://schemas.microsoft.com/office/drawing/2014/main" id="{B3B70BB8-1148-1EF1-5630-8BB535031126}"/>
              </a:ext>
            </a:extLst>
          </p:cNvPr>
          <p:cNvSpPr/>
          <p:nvPr/>
        </p:nvSpPr>
        <p:spPr>
          <a:xfrm>
            <a:off x="9541907" y="1702623"/>
            <a:ext cx="4068008" cy="326231"/>
          </a:xfrm>
          <a:prstGeom prst="rect">
            <a:avLst/>
          </a:prstGeom>
          <a:noFill/>
          <a:ln/>
        </p:spPr>
        <p:txBody>
          <a:bodyPr wrap="none" lIns="0" tIns="0" rIns="0" bIns="0" rtlCol="0" anchor="t"/>
          <a:lstStyle/>
          <a:p>
            <a:pPr marL="0" marR="0" lvl="0" indent="0" algn="r" defTabSz="914400" rtl="1" eaLnBrk="1" fontAlgn="auto" latinLnBrk="0" hangingPunct="1">
              <a:lnSpc>
                <a:spcPts val="255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البث المباشر كاستراتيجية رئيسية</a:t>
            </a:r>
            <a:endParaRPr kumimoji="0" lang="en-US" b="0" i="0" u="none" strike="noStrike" kern="0" cap="none" spc="0" normalizeH="0" baseline="0" noProof="0" dirty="0">
              <a:ln>
                <a:noFill/>
              </a:ln>
              <a:solidFill>
                <a:prstClr val="black"/>
              </a:solidFill>
              <a:effectLst/>
              <a:uLnTx/>
              <a:uFillTx/>
            </a:endParaRPr>
          </a:p>
        </p:txBody>
      </p:sp>
      <p:sp>
        <p:nvSpPr>
          <p:cNvPr id="13" name="Text 2">
            <a:extLst>
              <a:ext uri="{FF2B5EF4-FFF2-40B4-BE49-F238E27FC236}">
                <a16:creationId xmlns:a16="http://schemas.microsoft.com/office/drawing/2014/main" id="{3AEE2C36-04A6-686F-353B-A796D3938176}"/>
              </a:ext>
            </a:extLst>
          </p:cNvPr>
          <p:cNvSpPr/>
          <p:nvPr/>
        </p:nvSpPr>
        <p:spPr>
          <a:xfrm>
            <a:off x="7534870" y="2202805"/>
            <a:ext cx="6075045" cy="834747"/>
          </a:xfrm>
          <a:prstGeom prst="rect">
            <a:avLst/>
          </a:prstGeom>
          <a:noFill/>
          <a:ln/>
        </p:spPr>
        <p:txBody>
          <a:bodyPr wrap="squar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تعتمد شركات التقنية الكبرى مثل Apple وSamsung وGoogle على البث المباشر لإطلاق منتجاتها، مما يتيح لملايين المشاهدين حول العالم المشاركة في اللحظة نفسها.</a:t>
            </a:r>
            <a:endParaRPr kumimoji="0" lang="en-US" sz="1600" b="0" i="0" u="none" strike="noStrike" kern="0" cap="none" spc="0" normalizeH="0" baseline="0" noProof="0" dirty="0">
              <a:ln>
                <a:noFill/>
              </a:ln>
              <a:solidFill>
                <a:prstClr val="black"/>
              </a:solidFill>
              <a:effectLst/>
              <a:uLnTx/>
              <a:uFillTx/>
            </a:endParaRPr>
          </a:p>
        </p:txBody>
      </p:sp>
      <p:sp>
        <p:nvSpPr>
          <p:cNvPr id="14" name="Text 3">
            <a:extLst>
              <a:ext uri="{FF2B5EF4-FFF2-40B4-BE49-F238E27FC236}">
                <a16:creationId xmlns:a16="http://schemas.microsoft.com/office/drawing/2014/main" id="{619BA741-53AE-2FEB-3603-29382FBA7BBE}"/>
              </a:ext>
            </a:extLst>
          </p:cNvPr>
          <p:cNvSpPr/>
          <p:nvPr/>
        </p:nvSpPr>
        <p:spPr>
          <a:xfrm>
            <a:off x="10908268" y="3211502"/>
            <a:ext cx="2701647" cy="271701"/>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مميزات هذه الاستراتيجية:</a:t>
            </a:r>
            <a:endParaRPr kumimoji="0" lang="en-US" sz="1600" b="0" i="0" u="none" strike="noStrike" kern="0" cap="none" spc="0" normalizeH="0" baseline="0" noProof="0" dirty="0">
              <a:ln>
                <a:noFill/>
              </a:ln>
              <a:solidFill>
                <a:prstClr val="black"/>
              </a:solidFill>
              <a:effectLst/>
              <a:uLnTx/>
              <a:uFillTx/>
            </a:endParaRPr>
          </a:p>
        </p:txBody>
      </p:sp>
      <p:sp>
        <p:nvSpPr>
          <p:cNvPr id="15" name="Text 4">
            <a:extLst>
              <a:ext uri="{FF2B5EF4-FFF2-40B4-BE49-F238E27FC236}">
                <a16:creationId xmlns:a16="http://schemas.microsoft.com/office/drawing/2014/main" id="{12F328E9-EA8F-FA27-9DC4-AFDC26BE0C5C}"/>
              </a:ext>
            </a:extLst>
          </p:cNvPr>
          <p:cNvSpPr/>
          <p:nvPr/>
        </p:nvSpPr>
        <p:spPr>
          <a:xfrm>
            <a:off x="7534870" y="3657153"/>
            <a:ext cx="6075045" cy="278249"/>
          </a:xfrm>
          <a:prstGeom prst="rect">
            <a:avLst/>
          </a:prstGeom>
          <a:noFill/>
          <a:ln/>
        </p:spPr>
        <p:txBody>
          <a:bodyPr wrap="none" lIns="0" tIns="0" rIns="0" bIns="0" rtlCol="0" anchor="t"/>
          <a:lstStyle/>
          <a:p>
            <a:pPr marL="342900" marR="0" lvl="0" indent="-342900" algn="r" defTabSz="914400" rtl="1" eaLnBrk="1" fontAlgn="auto" latinLnBrk="0" hangingPunct="1">
              <a:lnSpc>
                <a:spcPts val="215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وصول عالمي: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ملايين المشاهدين في وقت واحد</a:t>
            </a:r>
            <a:endParaRPr kumimoji="0" lang="en-US" sz="1600" b="0" i="0" u="none" strike="noStrike" kern="0" cap="none" spc="0" normalizeH="0" baseline="0" noProof="0" dirty="0">
              <a:ln>
                <a:noFill/>
              </a:ln>
              <a:solidFill>
                <a:prstClr val="black"/>
              </a:solidFill>
              <a:effectLst/>
              <a:uLnTx/>
              <a:uFillTx/>
            </a:endParaRPr>
          </a:p>
        </p:txBody>
      </p:sp>
      <p:sp>
        <p:nvSpPr>
          <p:cNvPr id="16" name="Text 5">
            <a:extLst>
              <a:ext uri="{FF2B5EF4-FFF2-40B4-BE49-F238E27FC236}">
                <a16:creationId xmlns:a16="http://schemas.microsoft.com/office/drawing/2014/main" id="{8EB66E05-96E8-A595-C279-1C2CC82818D4}"/>
              </a:ext>
            </a:extLst>
          </p:cNvPr>
          <p:cNvSpPr/>
          <p:nvPr/>
        </p:nvSpPr>
        <p:spPr>
          <a:xfrm>
            <a:off x="7534870" y="3996243"/>
            <a:ext cx="6075045" cy="278249"/>
          </a:xfrm>
          <a:prstGeom prst="rect">
            <a:avLst/>
          </a:prstGeom>
          <a:noFill/>
          <a:ln/>
        </p:spPr>
        <p:txBody>
          <a:bodyPr wrap="none" lIns="0" tIns="0" rIns="0" bIns="0" rtlCol="0" anchor="t"/>
          <a:lstStyle/>
          <a:p>
            <a:pPr marL="342900" marR="0" lvl="0" indent="-342900" algn="r" defTabSz="914400" rtl="1" eaLnBrk="1" fontAlgn="auto" latinLnBrk="0" hangingPunct="1">
              <a:lnSpc>
                <a:spcPts val="215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تفاعل فوري: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ردود فعل مباشرة على وسائل التواصل</a:t>
            </a:r>
            <a:endParaRPr kumimoji="0" lang="en-US" sz="1600" b="0" i="0" u="none" strike="noStrike" kern="0" cap="none" spc="0" normalizeH="0" baseline="0" noProof="0" dirty="0">
              <a:ln>
                <a:noFill/>
              </a:ln>
              <a:solidFill>
                <a:prstClr val="black"/>
              </a:solidFill>
              <a:effectLst/>
              <a:uLnTx/>
              <a:uFillTx/>
            </a:endParaRPr>
          </a:p>
        </p:txBody>
      </p:sp>
      <p:sp>
        <p:nvSpPr>
          <p:cNvPr id="17" name="Text 6">
            <a:extLst>
              <a:ext uri="{FF2B5EF4-FFF2-40B4-BE49-F238E27FC236}">
                <a16:creationId xmlns:a16="http://schemas.microsoft.com/office/drawing/2014/main" id="{BBCECD27-7DC4-40E6-BDBE-000142DBAAB3}"/>
              </a:ext>
            </a:extLst>
          </p:cNvPr>
          <p:cNvSpPr/>
          <p:nvPr/>
        </p:nvSpPr>
        <p:spPr>
          <a:xfrm>
            <a:off x="7534870" y="4335333"/>
            <a:ext cx="6075045" cy="278249"/>
          </a:xfrm>
          <a:prstGeom prst="rect">
            <a:avLst/>
          </a:prstGeom>
          <a:noFill/>
          <a:ln/>
        </p:spPr>
        <p:txBody>
          <a:bodyPr wrap="none" lIns="0" tIns="0" rIns="0" bIns="0" rtlCol="0" anchor="t"/>
          <a:lstStyle/>
          <a:p>
            <a:pPr marL="342900" marR="0" lvl="0" indent="-342900" algn="r" defTabSz="914400" rtl="1" eaLnBrk="1" fontAlgn="auto" latinLnBrk="0" hangingPunct="1">
              <a:lnSpc>
                <a:spcPts val="215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توفير التكاليف:</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لا حاجة لفعاليات فعلية ضخمة</a:t>
            </a:r>
            <a:endParaRPr kumimoji="0" lang="en-US" sz="1600" b="0" i="0" u="none" strike="noStrike" kern="0" cap="none" spc="0" normalizeH="0" baseline="0" noProof="0" dirty="0">
              <a:ln>
                <a:noFill/>
              </a:ln>
              <a:solidFill>
                <a:prstClr val="black"/>
              </a:solidFill>
              <a:effectLst/>
              <a:uLnTx/>
              <a:uFillTx/>
            </a:endParaRPr>
          </a:p>
        </p:txBody>
      </p:sp>
      <p:sp>
        <p:nvSpPr>
          <p:cNvPr id="21" name="Text 7">
            <a:extLst>
              <a:ext uri="{FF2B5EF4-FFF2-40B4-BE49-F238E27FC236}">
                <a16:creationId xmlns:a16="http://schemas.microsoft.com/office/drawing/2014/main" id="{368ECD65-01F0-DC59-913C-63FA066E64E1}"/>
              </a:ext>
            </a:extLst>
          </p:cNvPr>
          <p:cNvSpPr/>
          <p:nvPr/>
        </p:nvSpPr>
        <p:spPr>
          <a:xfrm>
            <a:off x="7534870" y="4674423"/>
            <a:ext cx="6075045" cy="278249"/>
          </a:xfrm>
          <a:prstGeom prst="rect">
            <a:avLst/>
          </a:prstGeom>
          <a:noFill/>
          <a:ln/>
        </p:spPr>
        <p:txBody>
          <a:bodyPr wrap="none" lIns="0" tIns="0" rIns="0" bIns="0" rtlCol="0" anchor="t"/>
          <a:lstStyle/>
          <a:p>
            <a:pPr marL="342900" marR="0" lvl="0" indent="-342900" algn="r" defTabSz="914400" rtl="1" eaLnBrk="1" fontAlgn="auto" latinLnBrk="0" hangingPunct="1">
              <a:lnSpc>
                <a:spcPts val="215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محتوى قابل لإعادة الاستخدام:</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يمكن مشاهدته لاحقًا</a:t>
            </a:r>
            <a:endParaRPr kumimoji="0" lang="en-US" sz="1600" b="0" i="0" u="none" strike="noStrike" kern="0" cap="none" spc="0" normalizeH="0" baseline="0" noProof="0" dirty="0">
              <a:ln>
                <a:noFill/>
              </a:ln>
              <a:solidFill>
                <a:prstClr val="black"/>
              </a:solidFill>
              <a:effectLst/>
              <a:uLnTx/>
              <a:uFillTx/>
            </a:endParaRPr>
          </a:p>
        </p:txBody>
      </p:sp>
      <p:sp>
        <p:nvSpPr>
          <p:cNvPr id="22" name="Shape 8">
            <a:extLst>
              <a:ext uri="{FF2B5EF4-FFF2-40B4-BE49-F238E27FC236}">
                <a16:creationId xmlns:a16="http://schemas.microsoft.com/office/drawing/2014/main" id="{9261504C-234D-581F-77A7-CFD4C933728B}"/>
              </a:ext>
            </a:extLst>
          </p:cNvPr>
          <p:cNvSpPr/>
          <p:nvPr/>
        </p:nvSpPr>
        <p:spPr>
          <a:xfrm>
            <a:off x="7527369" y="5708283"/>
            <a:ext cx="6075045" cy="1017270"/>
          </a:xfrm>
          <a:prstGeom prst="roundRect">
            <a:avLst>
              <a:gd name="adj" fmla="val 7182"/>
            </a:avLst>
          </a:prstGeom>
          <a:solidFill>
            <a:srgbClr val="B3EAFF"/>
          </a:solidFill>
          <a:ln/>
        </p:spPr>
        <p:txBody>
          <a:bodyPr/>
          <a:lstStyle/>
          <a:p>
            <a:endParaRPr lang=""/>
          </a:p>
        </p:txBody>
      </p:sp>
      <p:pic>
        <p:nvPicPr>
          <p:cNvPr id="23" name="Image 1" descr="preencoded.png">
            <a:extLst>
              <a:ext uri="{FF2B5EF4-FFF2-40B4-BE49-F238E27FC236}">
                <a16:creationId xmlns:a16="http://schemas.microsoft.com/office/drawing/2014/main" id="{CEB11321-220F-77AB-20B3-B3C21677F08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16322" y="5840011"/>
            <a:ext cx="217408" cy="173950"/>
          </a:xfrm>
          <a:prstGeom prst="rect">
            <a:avLst/>
          </a:prstGeom>
        </p:spPr>
      </p:pic>
      <p:sp>
        <p:nvSpPr>
          <p:cNvPr id="24" name="Text 9">
            <a:extLst>
              <a:ext uri="{FF2B5EF4-FFF2-40B4-BE49-F238E27FC236}">
                <a16:creationId xmlns:a16="http://schemas.microsoft.com/office/drawing/2014/main" id="{5B0DDCE6-5B65-E904-F40B-14A83AFBA226}"/>
              </a:ext>
            </a:extLst>
          </p:cNvPr>
          <p:cNvSpPr/>
          <p:nvPr/>
        </p:nvSpPr>
        <p:spPr>
          <a:xfrm>
            <a:off x="8100179" y="5896361"/>
            <a:ext cx="5335786" cy="556498"/>
          </a:xfrm>
          <a:prstGeom prst="rect">
            <a:avLst/>
          </a:prstGeom>
          <a:noFill/>
          <a:ln/>
        </p:spPr>
        <p:txBody>
          <a:bodyPr wrap="squar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إحصائية: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بث Apple لإطلاق iPhone يحقق أكثر من 10 مليون مشاهدة مباشرة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101771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CB125-4AA8-337C-3FD7-9ED2C16387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99D98B-38D0-A081-52EA-C05466A74576}"/>
              </a:ext>
            </a:extLst>
          </p:cNvPr>
          <p:cNvSpPr/>
          <p:nvPr/>
        </p:nvSpPr>
        <p:spPr>
          <a:xfrm>
            <a:off x="394138" y="1562527"/>
            <a:ext cx="13903787" cy="6364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7A9326E6-2C6E-24D6-B342-3176D099A593}"/>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82A6D95-A882-9C61-3952-1844019C0F8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sp>
        <p:nvSpPr>
          <p:cNvPr id="6" name="Text 0">
            <a:extLst>
              <a:ext uri="{FF2B5EF4-FFF2-40B4-BE49-F238E27FC236}">
                <a16:creationId xmlns:a16="http://schemas.microsoft.com/office/drawing/2014/main" id="{AC26CD4E-2254-8EE6-14F8-47D2B5CCBC64}"/>
              </a:ext>
            </a:extLst>
          </p:cNvPr>
          <p:cNvSpPr/>
          <p:nvPr/>
        </p:nvSpPr>
        <p:spPr>
          <a:xfrm>
            <a:off x="6187440" y="724168"/>
            <a:ext cx="7414974" cy="543639"/>
          </a:xfrm>
          <a:prstGeom prst="rect">
            <a:avLst/>
          </a:prstGeom>
          <a:noFill/>
          <a:ln/>
        </p:spPr>
        <p:txBody>
          <a:bodyPr wrap="none" lIns="0" tIns="0" rIns="0" bIns="0" rtlCol="0" anchor="t"/>
          <a:lstStyle/>
          <a:p>
            <a:pPr marL="0" marR="0" lvl="0" indent="0" algn="r" defTabSz="914400" rtl="1" eaLnBrk="1" fontAlgn="auto" latinLnBrk="0" hangingPunct="1">
              <a:lnSpc>
                <a:spcPts val="425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ملخص المحاضرة الرابعة</a:t>
            </a:r>
            <a:endParaRPr kumimoji="0" lang="en-US" sz="2000" b="0" i="0" u="none" strike="noStrike" kern="0" cap="none" spc="0" normalizeH="0" baseline="0" noProof="0" dirty="0">
              <a:ln>
                <a:noFill/>
              </a:ln>
              <a:solidFill>
                <a:srgbClr val="00B0F0"/>
              </a:solidFill>
              <a:effectLst/>
              <a:uLnTx/>
              <a:uFillTx/>
            </a:endParaRPr>
          </a:p>
        </p:txBody>
      </p:sp>
      <p:sp>
        <p:nvSpPr>
          <p:cNvPr id="13" name="Text 2">
            <a:extLst>
              <a:ext uri="{FF2B5EF4-FFF2-40B4-BE49-F238E27FC236}">
                <a16:creationId xmlns:a16="http://schemas.microsoft.com/office/drawing/2014/main" id="{5D2EA33D-B8AB-BD86-8BFE-BE58315CC1C3}"/>
              </a:ext>
            </a:extLst>
          </p:cNvPr>
          <p:cNvSpPr/>
          <p:nvPr/>
        </p:nvSpPr>
        <p:spPr>
          <a:xfrm>
            <a:off x="4110525" y="2567955"/>
            <a:ext cx="9983847" cy="834747"/>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خلصت هذه المحاضرة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إلى أن الإعلام الرقمي أصبح عنصرًا محوريًا في تخطيط وتنفيذ حملات العلاقات العامة المعاصرة، حيث لم يعد مجرد وسيلة داعمة، بل تحوّل إلى بيئة اتصالية متكاملة تُعاد من خلالها صياغة الرسائل، وبناء العلاقات، وإدارة الصورة الذهنية للمؤسسات. وقد تم تناول مفهوم الإعلام الرقمي في الحملات، وسماته الرئيسة كما أوضحت المحاضرة كيف أسهم التطور التكنولوجي الحديث في إعادة تشكيل الحملات الرقمية، من خلال الاعتماد على البيانات، المحتوى التفاعلي والفيروسي، توظيف المؤثرين، وإدارة الحملات في الزمن الحقيقي، وهو ما انعكس على زيادة فعالية الحملات ومرونتها وقدرتها على التكيف مع سلوك الجمهور المتغير. .</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وتم استعراض أبرز أدوات الإعلام الرقمي المستخدمة في حملات العلاقات العامة، مثل منصات التواصل الاجتماعي، المواقع الإلكترونية، البيانات الصحفية الرقمية، المؤثرين، وأدوات الرصد والتحليل، مع التأكيد على أن نجاح الحملة يرتبط بحسن اختيار هذه الأدوات وتكامل توظيفها وفق أهداف الحملة وطبيعة الجمهور.</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1600" kern="0" dirty="0">
              <a:solidFill>
                <a:srgbClr val="000000"/>
              </a:solidFill>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pic>
        <p:nvPicPr>
          <p:cNvPr id="2" name="Image 0" descr="preencoded.png">
            <a:extLst>
              <a:ext uri="{FF2B5EF4-FFF2-40B4-BE49-F238E27FC236}">
                <a16:creationId xmlns:a16="http://schemas.microsoft.com/office/drawing/2014/main" id="{AC4BFBFB-5AE8-1C63-A1AC-6034575928F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6028" y="1972916"/>
            <a:ext cx="3696050" cy="5544075"/>
          </a:xfrm>
          <a:prstGeom prst="rect">
            <a:avLst/>
          </a:prstGeom>
        </p:spPr>
      </p:pic>
    </p:spTree>
    <p:extLst>
      <p:ext uri="{BB962C8B-B14F-4D97-AF65-F5344CB8AC3E}">
        <p14:creationId xmlns:p14="http://schemas.microsoft.com/office/powerpoint/2010/main" val="31306546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C6DEE-6658-6241-F4E7-B80C09C54E0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F621A27-2852-1394-49E3-99A0F54F116C}"/>
              </a:ext>
            </a:extLst>
          </p:cNvPr>
          <p:cNvSpPr/>
          <p:nvPr/>
        </p:nvSpPr>
        <p:spPr>
          <a:xfrm>
            <a:off x="3200390" y="786633"/>
            <a:ext cx="1089889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3F4E91B7-9E80-4087-400B-7C8C6D654CA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65112" y="-88925"/>
            <a:ext cx="2929409" cy="1367833"/>
          </a:xfrm>
          <a:prstGeom prst="rect">
            <a:avLst/>
          </a:prstGeom>
        </p:spPr>
      </p:pic>
      <p:sp>
        <p:nvSpPr>
          <p:cNvPr id="6" name="Rectangle 5">
            <a:extLst>
              <a:ext uri="{FF2B5EF4-FFF2-40B4-BE49-F238E27FC236}">
                <a16:creationId xmlns:a16="http://schemas.microsoft.com/office/drawing/2014/main" id="{C9AFDE4A-79BC-BD39-711E-B28CC29C890E}"/>
              </a:ext>
            </a:extLst>
          </p:cNvPr>
          <p:cNvSpPr/>
          <p:nvPr/>
        </p:nvSpPr>
        <p:spPr>
          <a:xfrm>
            <a:off x="2238942" y="1081763"/>
            <a:ext cx="10510205" cy="8592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8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ما تم تناوله في المحاضرة الرابعة</a:t>
            </a:r>
            <a:endParaRPr kumimoji="0" lang="en-US" sz="288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95FE1241-0180-02BF-1292-B81AEF96CC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7529" y="1992718"/>
            <a:ext cx="15345458" cy="4232003"/>
          </a:xfrm>
          <a:prstGeom prst="rect">
            <a:avLst/>
          </a:prstGeom>
        </p:spPr>
      </p:pic>
      <p:sp>
        <p:nvSpPr>
          <p:cNvPr id="15" name="TextBox 14">
            <a:extLst>
              <a:ext uri="{FF2B5EF4-FFF2-40B4-BE49-F238E27FC236}">
                <a16:creationId xmlns:a16="http://schemas.microsoft.com/office/drawing/2014/main" id="{93E55AC3-8598-217A-6E40-051ECD09BE46}"/>
              </a:ext>
            </a:extLst>
          </p:cNvPr>
          <p:cNvSpPr txBox="1"/>
          <p:nvPr/>
        </p:nvSpPr>
        <p:spPr>
          <a:xfrm>
            <a:off x="228627" y="4584980"/>
            <a:ext cx="3121573" cy="923330"/>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مفهوم الإعلام الرقمي وسماته والفرق بينه وبين الإعلام التقليدي</a:t>
            </a:r>
            <a:endParaRPr kumimoji="0" lang="en-US"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sp>
        <p:nvSpPr>
          <p:cNvPr id="58" name="TextBox 57">
            <a:extLst>
              <a:ext uri="{FF2B5EF4-FFF2-40B4-BE49-F238E27FC236}">
                <a16:creationId xmlns:a16="http://schemas.microsoft.com/office/drawing/2014/main" id="{C298CD87-85D7-DB02-1FDB-61F000AB9478}"/>
              </a:ext>
            </a:extLst>
          </p:cNvPr>
          <p:cNvSpPr txBox="1"/>
          <p:nvPr/>
        </p:nvSpPr>
        <p:spPr>
          <a:xfrm>
            <a:off x="3849990" y="4725269"/>
            <a:ext cx="3121573" cy="646331"/>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مفهوم الحملات الرقمية وأنواعها</a:t>
            </a:r>
          </a:p>
        </p:txBody>
      </p:sp>
      <p:sp>
        <p:nvSpPr>
          <p:cNvPr id="68" name="TextBox 67">
            <a:extLst>
              <a:ext uri="{FF2B5EF4-FFF2-40B4-BE49-F238E27FC236}">
                <a16:creationId xmlns:a16="http://schemas.microsoft.com/office/drawing/2014/main" id="{29A8D128-867B-F6E6-F9F4-ECC53F83449C}"/>
              </a:ext>
            </a:extLst>
          </p:cNvPr>
          <p:cNvSpPr txBox="1"/>
          <p:nvPr/>
        </p:nvSpPr>
        <p:spPr>
          <a:xfrm>
            <a:off x="10990267" y="4639520"/>
            <a:ext cx="3121573" cy="876522"/>
          </a:xfrm>
          <a:prstGeom prst="rect">
            <a:avLst/>
          </a:prstGeom>
          <a:noFill/>
        </p:spPr>
        <p:txBody>
          <a:bodyPr wrap="square">
            <a:spAutoFit/>
          </a:bodyPr>
          <a:lstStyle/>
          <a:p>
            <a:pPr marL="0" marR="0" lvl="0" indent="0" algn="ctr" defTabSz="1097280" rtl="0" eaLnBrk="1" fontAlgn="auto" latinLnBrk="0" hangingPunct="1">
              <a:lnSpc>
                <a:spcPct val="150000"/>
              </a:lnSpc>
              <a:spcBef>
                <a:spcPts val="0"/>
              </a:spcBef>
              <a:spcAft>
                <a:spcPts val="0"/>
              </a:spcAft>
              <a:buClrTx/>
              <a:buSzTx/>
              <a:buFontTx/>
              <a:buNone/>
              <a:tabLst/>
              <a:defRPr/>
            </a:pPr>
            <a:r>
              <a:rPr lang="ar-EG" dirty="0">
                <a:solidFill>
                  <a:srgbClr val="002060"/>
                </a:solidFill>
                <a:latin typeface="Alexandria" pitchFamily="2" charset="-78"/>
                <a:cs typeface="Alexandria" pitchFamily="2" charset="-78"/>
              </a:rPr>
              <a:t>أبرز أدوات الإعلام الرقمى فى حملات العلاقات العامة</a:t>
            </a:r>
            <a:endPar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03B52714-A64C-EFA2-31B9-BBF89BA3B4C6}"/>
              </a:ext>
            </a:extLst>
          </p:cNvPr>
          <p:cNvSpPr txBox="1"/>
          <p:nvPr/>
        </p:nvSpPr>
        <p:spPr>
          <a:xfrm>
            <a:off x="7420128" y="4755523"/>
            <a:ext cx="3121573" cy="646331"/>
          </a:xfrm>
          <a:prstGeom prst="rect">
            <a:avLst/>
          </a:prstGeom>
          <a:noFill/>
        </p:spPr>
        <p:txBody>
          <a:bodyPr wrap="square">
            <a:spAutoFit/>
          </a:bodyPr>
          <a:lstStyle/>
          <a:p>
            <a:pPr marL="0" marR="0" lvl="0" indent="0" algn="ctr" defTabSz="1097280" rtl="0" eaLnBrk="1" fontAlgn="auto" latinLnBrk="0" hangingPunct="1">
              <a:lnSpc>
                <a:spcPct val="100000"/>
              </a:lnSpc>
              <a:spcBef>
                <a:spcPts val="0"/>
              </a:spcBef>
              <a:spcAft>
                <a:spcPts val="0"/>
              </a:spcAft>
              <a:buClrTx/>
              <a:buSzTx/>
              <a:buFontTx/>
              <a:buNone/>
              <a:tabLst/>
              <a:defRPr/>
            </a:pPr>
            <a:r>
              <a:rPr lang="ar-EG" dirty="0">
                <a:solidFill>
                  <a:srgbClr val="002060"/>
                </a:solidFill>
                <a:latin typeface="Alexandria" pitchFamily="2" charset="-78"/>
                <a:cs typeface="Alexandria" pitchFamily="2" charset="-78"/>
              </a:rPr>
              <a:t>أهداف حملات العلاقات العامة عبر الإعلام الرقمى</a:t>
            </a:r>
            <a:endParaRPr kumimoji="0" lang="ar-EG"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p:txBody>
      </p:sp>
      <p:grpSp>
        <p:nvGrpSpPr>
          <p:cNvPr id="21" name="Google Shape;8818;p58">
            <a:extLst>
              <a:ext uri="{FF2B5EF4-FFF2-40B4-BE49-F238E27FC236}">
                <a16:creationId xmlns:a16="http://schemas.microsoft.com/office/drawing/2014/main" id="{2B7F78DA-7A80-4B22-D315-D274CBE5D7A0}"/>
              </a:ext>
            </a:extLst>
          </p:cNvPr>
          <p:cNvGrpSpPr/>
          <p:nvPr/>
        </p:nvGrpSpPr>
        <p:grpSpPr>
          <a:xfrm>
            <a:off x="5922696" y="3389628"/>
            <a:ext cx="441103" cy="441103"/>
            <a:chOff x="3860400" y="3955025"/>
            <a:chExt cx="296175" cy="296175"/>
          </a:xfrm>
        </p:grpSpPr>
        <p:sp>
          <p:nvSpPr>
            <p:cNvPr id="22" name="Google Shape;8819;p58">
              <a:extLst>
                <a:ext uri="{FF2B5EF4-FFF2-40B4-BE49-F238E27FC236}">
                  <a16:creationId xmlns:a16="http://schemas.microsoft.com/office/drawing/2014/main" id="{8B2944E5-2FB3-A167-5239-69B61E48EAE2}"/>
                </a:ext>
              </a:extLst>
            </p:cNvPr>
            <p:cNvSpPr/>
            <p:nvPr/>
          </p:nvSpPr>
          <p:spPr>
            <a:xfrm>
              <a:off x="3973825" y="3955025"/>
              <a:ext cx="68525" cy="68550"/>
            </a:xfrm>
            <a:custGeom>
              <a:avLst/>
              <a:gdLst/>
              <a:ahLst/>
              <a:cxnLst/>
              <a:rect l="l" t="t" r="r" b="b"/>
              <a:pathLst>
                <a:path w="2741" h="2742" extrusionOk="0">
                  <a:moveTo>
                    <a:pt x="1355" y="1"/>
                  </a:moveTo>
                  <a:cubicBezTo>
                    <a:pt x="630" y="1"/>
                    <a:pt x="0" y="631"/>
                    <a:pt x="0" y="1387"/>
                  </a:cubicBezTo>
                  <a:cubicBezTo>
                    <a:pt x="0" y="2112"/>
                    <a:pt x="630" y="2742"/>
                    <a:pt x="1355" y="2742"/>
                  </a:cubicBezTo>
                  <a:cubicBezTo>
                    <a:pt x="2111" y="2742"/>
                    <a:pt x="2741" y="2112"/>
                    <a:pt x="2741" y="1387"/>
                  </a:cubicBezTo>
                  <a:cubicBezTo>
                    <a:pt x="2741" y="631"/>
                    <a:pt x="2142" y="1"/>
                    <a:pt x="1355"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3" name="Google Shape;8820;p58">
              <a:extLst>
                <a:ext uri="{FF2B5EF4-FFF2-40B4-BE49-F238E27FC236}">
                  <a16:creationId xmlns:a16="http://schemas.microsoft.com/office/drawing/2014/main" id="{9655A5B2-CA28-EFE2-6696-ABD975296D75}"/>
                </a:ext>
              </a:extLst>
            </p:cNvPr>
            <p:cNvSpPr/>
            <p:nvPr/>
          </p:nvSpPr>
          <p:spPr>
            <a:xfrm>
              <a:off x="3947025" y="4021975"/>
              <a:ext cx="122125" cy="71700"/>
            </a:xfrm>
            <a:custGeom>
              <a:avLst/>
              <a:gdLst/>
              <a:ahLst/>
              <a:cxnLst/>
              <a:rect l="l" t="t" r="r" b="b"/>
              <a:pathLst>
                <a:path w="4885" h="2868" extrusionOk="0">
                  <a:moveTo>
                    <a:pt x="820" y="1"/>
                  </a:moveTo>
                  <a:cubicBezTo>
                    <a:pt x="316" y="442"/>
                    <a:pt x="1" y="1104"/>
                    <a:pt x="1" y="1797"/>
                  </a:cubicBezTo>
                  <a:lnTo>
                    <a:pt x="1" y="2521"/>
                  </a:lnTo>
                  <a:cubicBezTo>
                    <a:pt x="1" y="2710"/>
                    <a:pt x="158" y="2868"/>
                    <a:pt x="347" y="2868"/>
                  </a:cubicBezTo>
                  <a:lnTo>
                    <a:pt x="4506" y="2868"/>
                  </a:lnTo>
                  <a:cubicBezTo>
                    <a:pt x="4727" y="2868"/>
                    <a:pt x="4884" y="2710"/>
                    <a:pt x="4884" y="2521"/>
                  </a:cubicBezTo>
                  <a:lnTo>
                    <a:pt x="4884" y="1860"/>
                  </a:lnTo>
                  <a:cubicBezTo>
                    <a:pt x="4884" y="1135"/>
                    <a:pt x="4569" y="473"/>
                    <a:pt x="4034" y="32"/>
                  </a:cubicBezTo>
                  <a:cubicBezTo>
                    <a:pt x="3655" y="473"/>
                    <a:pt x="3120" y="788"/>
                    <a:pt x="2427" y="788"/>
                  </a:cubicBezTo>
                  <a:cubicBezTo>
                    <a:pt x="1797" y="788"/>
                    <a:pt x="1198" y="473"/>
                    <a:pt x="820"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4" name="Google Shape;8821;p58">
              <a:extLst>
                <a:ext uri="{FF2B5EF4-FFF2-40B4-BE49-F238E27FC236}">
                  <a16:creationId xmlns:a16="http://schemas.microsoft.com/office/drawing/2014/main" id="{54871EF6-9F09-C3F0-1481-493454C578F6}"/>
                </a:ext>
              </a:extLst>
            </p:cNvPr>
            <p:cNvSpPr/>
            <p:nvPr/>
          </p:nvSpPr>
          <p:spPr>
            <a:xfrm>
              <a:off x="4086450" y="4145650"/>
              <a:ext cx="70125" cy="104775"/>
            </a:xfrm>
            <a:custGeom>
              <a:avLst/>
              <a:gdLst/>
              <a:ahLst/>
              <a:cxnLst/>
              <a:rect l="l" t="t" r="r" b="b"/>
              <a:pathLst>
                <a:path w="2805" h="4191" extrusionOk="0">
                  <a:moveTo>
                    <a:pt x="0" y="0"/>
                  </a:moveTo>
                  <a:lnTo>
                    <a:pt x="0" y="4190"/>
                  </a:lnTo>
                  <a:lnTo>
                    <a:pt x="2458" y="4190"/>
                  </a:lnTo>
                  <a:cubicBezTo>
                    <a:pt x="2647" y="4190"/>
                    <a:pt x="2804" y="4033"/>
                    <a:pt x="2804" y="3844"/>
                  </a:cubicBezTo>
                  <a:lnTo>
                    <a:pt x="2804" y="315"/>
                  </a:lnTo>
                  <a:cubicBezTo>
                    <a:pt x="2773" y="158"/>
                    <a:pt x="2647" y="0"/>
                    <a:pt x="245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5" name="Google Shape;8822;p58">
              <a:extLst>
                <a:ext uri="{FF2B5EF4-FFF2-40B4-BE49-F238E27FC236}">
                  <a16:creationId xmlns:a16="http://schemas.microsoft.com/office/drawing/2014/main" id="{4BFBE1AD-6473-3869-88EB-0174BA8DC2AA}"/>
                </a:ext>
              </a:extLst>
            </p:cNvPr>
            <p:cNvSpPr/>
            <p:nvPr/>
          </p:nvSpPr>
          <p:spPr>
            <a:xfrm>
              <a:off x="3860400" y="4180300"/>
              <a:ext cx="70125" cy="70125"/>
            </a:xfrm>
            <a:custGeom>
              <a:avLst/>
              <a:gdLst/>
              <a:ahLst/>
              <a:cxnLst/>
              <a:rect l="l" t="t" r="r" b="b"/>
              <a:pathLst>
                <a:path w="2805" h="2805" extrusionOk="0">
                  <a:moveTo>
                    <a:pt x="347" y="0"/>
                  </a:moveTo>
                  <a:cubicBezTo>
                    <a:pt x="158" y="0"/>
                    <a:pt x="0" y="189"/>
                    <a:pt x="0" y="347"/>
                  </a:cubicBezTo>
                  <a:lnTo>
                    <a:pt x="0" y="2458"/>
                  </a:lnTo>
                  <a:cubicBezTo>
                    <a:pt x="0" y="2678"/>
                    <a:pt x="158" y="2804"/>
                    <a:pt x="347" y="2804"/>
                  </a:cubicBezTo>
                  <a:lnTo>
                    <a:pt x="2804" y="2804"/>
                  </a:lnTo>
                  <a:lnTo>
                    <a:pt x="2804" y="0"/>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6" name="Google Shape;8823;p58">
              <a:extLst>
                <a:ext uri="{FF2B5EF4-FFF2-40B4-BE49-F238E27FC236}">
                  <a16:creationId xmlns:a16="http://schemas.microsoft.com/office/drawing/2014/main" id="{09FD35CF-EC2B-3DE4-D94B-4702DC0DFA4E}"/>
                </a:ext>
              </a:extLst>
            </p:cNvPr>
            <p:cNvSpPr/>
            <p:nvPr/>
          </p:nvSpPr>
          <p:spPr>
            <a:xfrm>
              <a:off x="3947025" y="4111775"/>
              <a:ext cx="122125" cy="139425"/>
            </a:xfrm>
            <a:custGeom>
              <a:avLst/>
              <a:gdLst/>
              <a:ahLst/>
              <a:cxnLst/>
              <a:rect l="l" t="t" r="r" b="b"/>
              <a:pathLst>
                <a:path w="4885" h="5577" extrusionOk="0">
                  <a:moveTo>
                    <a:pt x="2466" y="1377"/>
                  </a:moveTo>
                  <a:cubicBezTo>
                    <a:pt x="2522" y="1377"/>
                    <a:pt x="2582" y="1392"/>
                    <a:pt x="2647" y="1418"/>
                  </a:cubicBezTo>
                  <a:cubicBezTo>
                    <a:pt x="2742" y="1450"/>
                    <a:pt x="2836" y="1607"/>
                    <a:pt x="2836" y="1733"/>
                  </a:cubicBezTo>
                  <a:lnTo>
                    <a:pt x="2836" y="3497"/>
                  </a:lnTo>
                  <a:lnTo>
                    <a:pt x="3183" y="3497"/>
                  </a:lnTo>
                  <a:cubicBezTo>
                    <a:pt x="3372" y="3497"/>
                    <a:pt x="3529" y="3655"/>
                    <a:pt x="3529" y="3844"/>
                  </a:cubicBezTo>
                  <a:cubicBezTo>
                    <a:pt x="3529" y="4033"/>
                    <a:pt x="3340" y="4159"/>
                    <a:pt x="3151" y="4159"/>
                  </a:cubicBezTo>
                  <a:lnTo>
                    <a:pt x="1765" y="4159"/>
                  </a:lnTo>
                  <a:cubicBezTo>
                    <a:pt x="1576" y="4159"/>
                    <a:pt x="1419" y="4002"/>
                    <a:pt x="1419" y="3812"/>
                  </a:cubicBezTo>
                  <a:cubicBezTo>
                    <a:pt x="1419" y="3623"/>
                    <a:pt x="1576" y="3466"/>
                    <a:pt x="1765" y="3466"/>
                  </a:cubicBezTo>
                  <a:lnTo>
                    <a:pt x="2112" y="3466"/>
                  </a:lnTo>
                  <a:lnTo>
                    <a:pt x="2112" y="2552"/>
                  </a:lnTo>
                  <a:lnTo>
                    <a:pt x="1986" y="2678"/>
                  </a:lnTo>
                  <a:cubicBezTo>
                    <a:pt x="1938" y="2726"/>
                    <a:pt x="1852" y="2749"/>
                    <a:pt x="1765" y="2749"/>
                  </a:cubicBezTo>
                  <a:cubicBezTo>
                    <a:pt x="1679" y="2749"/>
                    <a:pt x="1592" y="2726"/>
                    <a:pt x="1545" y="2678"/>
                  </a:cubicBezTo>
                  <a:cubicBezTo>
                    <a:pt x="1419" y="2552"/>
                    <a:pt x="1419" y="2300"/>
                    <a:pt x="1545" y="2206"/>
                  </a:cubicBezTo>
                  <a:lnTo>
                    <a:pt x="2238" y="1481"/>
                  </a:lnTo>
                  <a:cubicBezTo>
                    <a:pt x="2312" y="1407"/>
                    <a:pt x="2385" y="1377"/>
                    <a:pt x="2466" y="1377"/>
                  </a:cubicBezTo>
                  <a:close/>
                  <a:moveTo>
                    <a:pt x="347" y="0"/>
                  </a:moveTo>
                  <a:cubicBezTo>
                    <a:pt x="158" y="0"/>
                    <a:pt x="1" y="158"/>
                    <a:pt x="1" y="347"/>
                  </a:cubicBezTo>
                  <a:lnTo>
                    <a:pt x="1" y="5577"/>
                  </a:lnTo>
                  <a:lnTo>
                    <a:pt x="4853" y="5577"/>
                  </a:lnTo>
                  <a:cubicBezTo>
                    <a:pt x="4884" y="3245"/>
                    <a:pt x="4884" y="2678"/>
                    <a:pt x="4884" y="347"/>
                  </a:cubicBezTo>
                  <a:cubicBezTo>
                    <a:pt x="4884" y="158"/>
                    <a:pt x="4727" y="0"/>
                    <a:pt x="453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oogle Shape;5625;p51">
            <a:extLst>
              <a:ext uri="{FF2B5EF4-FFF2-40B4-BE49-F238E27FC236}">
                <a16:creationId xmlns:a16="http://schemas.microsoft.com/office/drawing/2014/main" id="{008160B8-39CC-6105-ECAE-93E45F4AB3B7}"/>
              </a:ext>
            </a:extLst>
          </p:cNvPr>
          <p:cNvGrpSpPr/>
          <p:nvPr/>
        </p:nvGrpSpPr>
        <p:grpSpPr>
          <a:xfrm>
            <a:off x="2145000" y="3414213"/>
            <a:ext cx="441248" cy="443239"/>
            <a:chOff x="-49764975" y="3551225"/>
            <a:chExt cx="299300" cy="300650"/>
          </a:xfrm>
        </p:grpSpPr>
        <p:sp>
          <p:nvSpPr>
            <p:cNvPr id="28" name="Google Shape;5626;p51">
              <a:extLst>
                <a:ext uri="{FF2B5EF4-FFF2-40B4-BE49-F238E27FC236}">
                  <a16:creationId xmlns:a16="http://schemas.microsoft.com/office/drawing/2014/main" id="{DC3208ED-707E-78BA-85AA-4084FBFF95C4}"/>
                </a:ext>
              </a:extLst>
            </p:cNvPr>
            <p:cNvSpPr/>
            <p:nvPr/>
          </p:nvSpPr>
          <p:spPr>
            <a:xfrm>
              <a:off x="-4976497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29" name="Google Shape;5627;p51">
              <a:extLst>
                <a:ext uri="{FF2B5EF4-FFF2-40B4-BE49-F238E27FC236}">
                  <a16:creationId xmlns:a16="http://schemas.microsoft.com/office/drawing/2014/main" id="{D7C927A8-D1F5-C6DA-5C01-540A4A17ADC1}"/>
                </a:ext>
              </a:extLst>
            </p:cNvPr>
            <p:cNvSpPr/>
            <p:nvPr/>
          </p:nvSpPr>
          <p:spPr>
            <a:xfrm>
              <a:off x="-49763400" y="3598250"/>
              <a:ext cx="31525" cy="29950"/>
            </a:xfrm>
            <a:custGeom>
              <a:avLst/>
              <a:gdLst/>
              <a:ahLst/>
              <a:cxnLst/>
              <a:rect l="l" t="t" r="r" b="b"/>
              <a:pathLst>
                <a:path w="1261" h="1198" extrusionOk="0">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0" name="Google Shape;5628;p51">
              <a:extLst>
                <a:ext uri="{FF2B5EF4-FFF2-40B4-BE49-F238E27FC236}">
                  <a16:creationId xmlns:a16="http://schemas.microsoft.com/office/drawing/2014/main" id="{B5474521-6603-E026-BC54-386A0DA05511}"/>
                </a:ext>
              </a:extLst>
            </p:cNvPr>
            <p:cNvSpPr/>
            <p:nvPr/>
          </p:nvSpPr>
          <p:spPr>
            <a:xfrm>
              <a:off x="-49763400" y="3703975"/>
              <a:ext cx="31525" cy="30550"/>
            </a:xfrm>
            <a:custGeom>
              <a:avLst/>
              <a:gdLst/>
              <a:ahLst/>
              <a:cxnLst/>
              <a:rect l="l" t="t" r="r" b="b"/>
              <a:pathLst>
                <a:path w="1261" h="1222" extrusionOk="0">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1" name="Google Shape;5629;p51">
              <a:extLst>
                <a:ext uri="{FF2B5EF4-FFF2-40B4-BE49-F238E27FC236}">
                  <a16:creationId xmlns:a16="http://schemas.microsoft.com/office/drawing/2014/main" id="{65AA95CE-85E6-C80A-4CD9-D3698417D9D3}"/>
                </a:ext>
              </a:extLst>
            </p:cNvPr>
            <p:cNvSpPr/>
            <p:nvPr/>
          </p:nvSpPr>
          <p:spPr>
            <a:xfrm>
              <a:off x="-4950112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2" name="Google Shape;5630;p51">
              <a:extLst>
                <a:ext uri="{FF2B5EF4-FFF2-40B4-BE49-F238E27FC236}">
                  <a16:creationId xmlns:a16="http://schemas.microsoft.com/office/drawing/2014/main" id="{B321C01A-9B51-C335-3372-56F6A8C5B4D2}"/>
                </a:ext>
              </a:extLst>
            </p:cNvPr>
            <p:cNvSpPr/>
            <p:nvPr/>
          </p:nvSpPr>
          <p:spPr>
            <a:xfrm>
              <a:off x="-49499550" y="3598250"/>
              <a:ext cx="31525" cy="30550"/>
            </a:xfrm>
            <a:custGeom>
              <a:avLst/>
              <a:gdLst/>
              <a:ahLst/>
              <a:cxnLst/>
              <a:rect l="l" t="t" r="r" b="b"/>
              <a:pathLst>
                <a:path w="1261" h="1222" extrusionOk="0">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3" name="Google Shape;5631;p51">
              <a:extLst>
                <a:ext uri="{FF2B5EF4-FFF2-40B4-BE49-F238E27FC236}">
                  <a16:creationId xmlns:a16="http://schemas.microsoft.com/office/drawing/2014/main" id="{60FCB527-0092-8E66-84E9-8D6E7FCA7884}"/>
                </a:ext>
              </a:extLst>
            </p:cNvPr>
            <p:cNvSpPr/>
            <p:nvPr/>
          </p:nvSpPr>
          <p:spPr>
            <a:xfrm>
              <a:off x="-49499550" y="3704575"/>
              <a:ext cx="31525" cy="29950"/>
            </a:xfrm>
            <a:custGeom>
              <a:avLst/>
              <a:gdLst/>
              <a:ahLst/>
              <a:cxnLst/>
              <a:rect l="l" t="t" r="r" b="b"/>
              <a:pathLst>
                <a:path w="1261" h="1198" extrusionOk="0">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4" name="Google Shape;5632;p51">
              <a:extLst>
                <a:ext uri="{FF2B5EF4-FFF2-40B4-BE49-F238E27FC236}">
                  <a16:creationId xmlns:a16="http://schemas.microsoft.com/office/drawing/2014/main" id="{8D77EDE2-0A44-510A-5AAE-613CBDAA526E}"/>
                </a:ext>
              </a:extLst>
            </p:cNvPr>
            <p:cNvSpPr/>
            <p:nvPr/>
          </p:nvSpPr>
          <p:spPr>
            <a:xfrm>
              <a:off x="-49725600" y="3551225"/>
              <a:ext cx="215050" cy="210875"/>
            </a:xfrm>
            <a:custGeom>
              <a:avLst/>
              <a:gdLst/>
              <a:ahLst/>
              <a:cxnLst/>
              <a:rect l="l" t="t" r="r" b="b"/>
              <a:pathLst>
                <a:path w="8602" h="8435" extrusionOk="0">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5" name="Google Shape;5633;p51">
              <a:extLst>
                <a:ext uri="{FF2B5EF4-FFF2-40B4-BE49-F238E27FC236}">
                  <a16:creationId xmlns:a16="http://schemas.microsoft.com/office/drawing/2014/main" id="{1E1F87C7-3744-069E-AAAD-1F5C94FC0893}"/>
                </a:ext>
              </a:extLst>
            </p:cNvPr>
            <p:cNvSpPr/>
            <p:nvPr/>
          </p:nvSpPr>
          <p:spPr>
            <a:xfrm>
              <a:off x="-49633450" y="3697475"/>
              <a:ext cx="35475" cy="65400"/>
            </a:xfrm>
            <a:custGeom>
              <a:avLst/>
              <a:gdLst/>
              <a:ahLst/>
              <a:cxnLst/>
              <a:rect l="l" t="t" r="r" b="b"/>
              <a:pathLst>
                <a:path w="1419" h="2616" extrusionOk="0">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6" name="Google Shape;5634;p51">
              <a:extLst>
                <a:ext uri="{FF2B5EF4-FFF2-40B4-BE49-F238E27FC236}">
                  <a16:creationId xmlns:a16="http://schemas.microsoft.com/office/drawing/2014/main" id="{88A65E9D-CFAB-3B11-5449-EC67240630C1}"/>
                </a:ext>
              </a:extLst>
            </p:cNvPr>
            <p:cNvSpPr/>
            <p:nvPr/>
          </p:nvSpPr>
          <p:spPr>
            <a:xfrm>
              <a:off x="-49676775" y="3780975"/>
              <a:ext cx="123675" cy="34675"/>
            </a:xfrm>
            <a:custGeom>
              <a:avLst/>
              <a:gdLst/>
              <a:ahLst/>
              <a:cxnLst/>
              <a:rect l="l" t="t" r="r" b="b"/>
              <a:pathLst>
                <a:path w="4947" h="1387" extrusionOk="0">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7" name="Google Shape;5635;p51">
              <a:extLst>
                <a:ext uri="{FF2B5EF4-FFF2-40B4-BE49-F238E27FC236}">
                  <a16:creationId xmlns:a16="http://schemas.microsoft.com/office/drawing/2014/main" id="{96B9DA6A-CDCF-0546-0BCB-4437B4CC5213}"/>
                </a:ext>
              </a:extLst>
            </p:cNvPr>
            <p:cNvSpPr/>
            <p:nvPr/>
          </p:nvSpPr>
          <p:spPr>
            <a:xfrm>
              <a:off x="-49630300" y="3651800"/>
              <a:ext cx="29150" cy="31325"/>
            </a:xfrm>
            <a:custGeom>
              <a:avLst/>
              <a:gdLst/>
              <a:ahLst/>
              <a:cxnLst/>
              <a:rect l="l" t="t" r="r" b="b"/>
              <a:pathLst>
                <a:path w="1166" h="1253" extrusionOk="0">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38" name="Google Shape;5636;p51">
              <a:extLst>
                <a:ext uri="{FF2B5EF4-FFF2-40B4-BE49-F238E27FC236}">
                  <a16:creationId xmlns:a16="http://schemas.microsoft.com/office/drawing/2014/main" id="{9D0A42C0-80B3-38DB-7EAE-DFEA9EBFF93C}"/>
                </a:ext>
              </a:extLst>
            </p:cNvPr>
            <p:cNvSpPr/>
            <p:nvPr/>
          </p:nvSpPr>
          <p:spPr>
            <a:xfrm>
              <a:off x="-49657875" y="3833750"/>
              <a:ext cx="85100" cy="18125"/>
            </a:xfrm>
            <a:custGeom>
              <a:avLst/>
              <a:gdLst/>
              <a:ahLst/>
              <a:cxnLst/>
              <a:rect l="l" t="t" r="r" b="b"/>
              <a:pathLst>
                <a:path w="3404" h="725" extrusionOk="0">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9" name="Google Shape;6407;p53">
            <a:extLst>
              <a:ext uri="{FF2B5EF4-FFF2-40B4-BE49-F238E27FC236}">
                <a16:creationId xmlns:a16="http://schemas.microsoft.com/office/drawing/2014/main" id="{0D6031B7-34E9-A74E-429B-1A2B45B441C3}"/>
              </a:ext>
            </a:extLst>
          </p:cNvPr>
          <p:cNvGrpSpPr/>
          <p:nvPr/>
        </p:nvGrpSpPr>
        <p:grpSpPr>
          <a:xfrm>
            <a:off x="13132098" y="3513844"/>
            <a:ext cx="446597" cy="446559"/>
            <a:chOff x="-30354000" y="3569100"/>
            <a:chExt cx="292250" cy="292225"/>
          </a:xfrm>
        </p:grpSpPr>
        <p:sp>
          <p:nvSpPr>
            <p:cNvPr id="40" name="Google Shape;6408;p53">
              <a:extLst>
                <a:ext uri="{FF2B5EF4-FFF2-40B4-BE49-F238E27FC236}">
                  <a16:creationId xmlns:a16="http://schemas.microsoft.com/office/drawing/2014/main" id="{83CAB781-98A1-32AC-D176-3E0E84F8F58F}"/>
                </a:ext>
              </a:extLst>
            </p:cNvPr>
            <p:cNvSpPr/>
            <p:nvPr/>
          </p:nvSpPr>
          <p:spPr>
            <a:xfrm>
              <a:off x="-30354000" y="3604550"/>
              <a:ext cx="137875" cy="256000"/>
            </a:xfrm>
            <a:custGeom>
              <a:avLst/>
              <a:gdLst/>
              <a:ahLst/>
              <a:cxnLst/>
              <a:rect l="l" t="t" r="r" b="b"/>
              <a:pathLst>
                <a:path w="5515" h="10240" extrusionOk="0">
                  <a:moveTo>
                    <a:pt x="662" y="0"/>
                  </a:moveTo>
                  <a:cubicBezTo>
                    <a:pt x="284" y="0"/>
                    <a:pt x="1" y="315"/>
                    <a:pt x="1" y="662"/>
                  </a:cubicBezTo>
                  <a:lnTo>
                    <a:pt x="1" y="4411"/>
                  </a:lnTo>
                  <a:cubicBezTo>
                    <a:pt x="1" y="4632"/>
                    <a:pt x="64" y="4884"/>
                    <a:pt x="190" y="5073"/>
                  </a:cubicBezTo>
                  <a:lnTo>
                    <a:pt x="1639" y="7467"/>
                  </a:lnTo>
                  <a:cubicBezTo>
                    <a:pt x="1891" y="7877"/>
                    <a:pt x="2049" y="8097"/>
                    <a:pt x="2049" y="8538"/>
                  </a:cubicBezTo>
                  <a:lnTo>
                    <a:pt x="2049" y="9861"/>
                  </a:lnTo>
                  <a:cubicBezTo>
                    <a:pt x="2049" y="10082"/>
                    <a:pt x="2206" y="10239"/>
                    <a:pt x="2395" y="10239"/>
                  </a:cubicBezTo>
                  <a:lnTo>
                    <a:pt x="5514" y="10239"/>
                  </a:lnTo>
                  <a:lnTo>
                    <a:pt x="5514" y="6364"/>
                  </a:lnTo>
                  <a:cubicBezTo>
                    <a:pt x="5514" y="5986"/>
                    <a:pt x="5357" y="5671"/>
                    <a:pt x="5168" y="5419"/>
                  </a:cubicBezTo>
                  <a:cubicBezTo>
                    <a:pt x="5167" y="5420"/>
                    <a:pt x="5165" y="5421"/>
                    <a:pt x="5163" y="5421"/>
                  </a:cubicBezTo>
                  <a:cubicBezTo>
                    <a:pt x="5042" y="5421"/>
                    <a:pt x="3214" y="3623"/>
                    <a:pt x="3183" y="3592"/>
                  </a:cubicBezTo>
                  <a:cubicBezTo>
                    <a:pt x="3041" y="3432"/>
                    <a:pt x="2828" y="3332"/>
                    <a:pt x="2613" y="3332"/>
                  </a:cubicBezTo>
                  <a:cubicBezTo>
                    <a:pt x="2448" y="3332"/>
                    <a:pt x="2280" y="3392"/>
                    <a:pt x="2143" y="3529"/>
                  </a:cubicBezTo>
                  <a:cubicBezTo>
                    <a:pt x="1891" y="3812"/>
                    <a:pt x="1923" y="4285"/>
                    <a:pt x="2112" y="4442"/>
                  </a:cubicBezTo>
                  <a:lnTo>
                    <a:pt x="3970" y="6301"/>
                  </a:lnTo>
                  <a:cubicBezTo>
                    <a:pt x="4097" y="6427"/>
                    <a:pt x="4097" y="6648"/>
                    <a:pt x="3970" y="6774"/>
                  </a:cubicBezTo>
                  <a:cubicBezTo>
                    <a:pt x="3907" y="6821"/>
                    <a:pt x="3821" y="6845"/>
                    <a:pt x="3734" y="6845"/>
                  </a:cubicBezTo>
                  <a:cubicBezTo>
                    <a:pt x="3648" y="6845"/>
                    <a:pt x="3561" y="6821"/>
                    <a:pt x="3498" y="6774"/>
                  </a:cubicBezTo>
                  <a:lnTo>
                    <a:pt x="1639" y="4915"/>
                  </a:lnTo>
                  <a:cubicBezTo>
                    <a:pt x="1450" y="4726"/>
                    <a:pt x="1324" y="4442"/>
                    <a:pt x="1324" y="4190"/>
                  </a:cubicBezTo>
                  <a:lnTo>
                    <a:pt x="1324" y="662"/>
                  </a:lnTo>
                  <a:cubicBezTo>
                    <a:pt x="1324" y="252"/>
                    <a:pt x="1009" y="0"/>
                    <a:pt x="662"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1" name="Google Shape;6409;p53">
              <a:extLst>
                <a:ext uri="{FF2B5EF4-FFF2-40B4-BE49-F238E27FC236}">
                  <a16:creationId xmlns:a16="http://schemas.microsoft.com/office/drawing/2014/main" id="{B19A673A-4A1A-7E3F-32A3-C5ABE79C0506}"/>
                </a:ext>
              </a:extLst>
            </p:cNvPr>
            <p:cNvSpPr/>
            <p:nvPr/>
          </p:nvSpPr>
          <p:spPr>
            <a:xfrm>
              <a:off x="-30198825" y="3604550"/>
              <a:ext cx="137075" cy="256775"/>
            </a:xfrm>
            <a:custGeom>
              <a:avLst/>
              <a:gdLst/>
              <a:ahLst/>
              <a:cxnLst/>
              <a:rect l="l" t="t" r="r" b="b"/>
              <a:pathLst>
                <a:path w="5483" h="10271" extrusionOk="0">
                  <a:moveTo>
                    <a:pt x="4758" y="0"/>
                  </a:moveTo>
                  <a:cubicBezTo>
                    <a:pt x="4380" y="0"/>
                    <a:pt x="4096" y="315"/>
                    <a:pt x="4096" y="662"/>
                  </a:cubicBezTo>
                  <a:lnTo>
                    <a:pt x="4096" y="4190"/>
                  </a:lnTo>
                  <a:cubicBezTo>
                    <a:pt x="4096" y="4474"/>
                    <a:pt x="3970" y="4758"/>
                    <a:pt x="3781" y="4915"/>
                  </a:cubicBezTo>
                  <a:lnTo>
                    <a:pt x="1922" y="6774"/>
                  </a:lnTo>
                  <a:cubicBezTo>
                    <a:pt x="1875" y="6821"/>
                    <a:pt x="1788" y="6845"/>
                    <a:pt x="1698" y="6845"/>
                  </a:cubicBezTo>
                  <a:cubicBezTo>
                    <a:pt x="1607" y="6845"/>
                    <a:pt x="1513" y="6821"/>
                    <a:pt x="1450" y="6774"/>
                  </a:cubicBezTo>
                  <a:cubicBezTo>
                    <a:pt x="1355" y="6648"/>
                    <a:pt x="1355" y="6427"/>
                    <a:pt x="1450" y="6301"/>
                  </a:cubicBezTo>
                  <a:lnTo>
                    <a:pt x="3308" y="4442"/>
                  </a:lnTo>
                  <a:cubicBezTo>
                    <a:pt x="3497" y="4285"/>
                    <a:pt x="3560" y="3812"/>
                    <a:pt x="3277" y="3529"/>
                  </a:cubicBezTo>
                  <a:cubicBezTo>
                    <a:pt x="3140" y="3392"/>
                    <a:pt x="2972" y="3332"/>
                    <a:pt x="2807" y="3332"/>
                  </a:cubicBezTo>
                  <a:cubicBezTo>
                    <a:pt x="2592" y="3332"/>
                    <a:pt x="2379" y="3432"/>
                    <a:pt x="2237" y="3592"/>
                  </a:cubicBezTo>
                  <a:cubicBezTo>
                    <a:pt x="2237" y="3592"/>
                    <a:pt x="347" y="5419"/>
                    <a:pt x="347" y="5482"/>
                  </a:cubicBezTo>
                  <a:cubicBezTo>
                    <a:pt x="158" y="5671"/>
                    <a:pt x="0" y="6018"/>
                    <a:pt x="0" y="6427"/>
                  </a:cubicBezTo>
                  <a:lnTo>
                    <a:pt x="0" y="8129"/>
                  </a:lnTo>
                  <a:lnTo>
                    <a:pt x="0" y="8412"/>
                  </a:lnTo>
                  <a:lnTo>
                    <a:pt x="0" y="10271"/>
                  </a:lnTo>
                  <a:lnTo>
                    <a:pt x="3088" y="10271"/>
                  </a:lnTo>
                  <a:cubicBezTo>
                    <a:pt x="3277" y="10271"/>
                    <a:pt x="3434" y="10113"/>
                    <a:pt x="3434" y="9924"/>
                  </a:cubicBezTo>
                  <a:lnTo>
                    <a:pt x="3434" y="8570"/>
                  </a:lnTo>
                  <a:cubicBezTo>
                    <a:pt x="3434" y="8129"/>
                    <a:pt x="3623" y="7908"/>
                    <a:pt x="3812" y="7530"/>
                  </a:cubicBezTo>
                  <a:lnTo>
                    <a:pt x="5293" y="5104"/>
                  </a:lnTo>
                  <a:cubicBezTo>
                    <a:pt x="5388" y="4915"/>
                    <a:pt x="5482" y="4663"/>
                    <a:pt x="5482" y="4411"/>
                  </a:cubicBezTo>
                  <a:lnTo>
                    <a:pt x="5482" y="662"/>
                  </a:lnTo>
                  <a:cubicBezTo>
                    <a:pt x="5451" y="284"/>
                    <a:pt x="5136" y="0"/>
                    <a:pt x="4758"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2" name="Google Shape;6410;p53">
              <a:extLst>
                <a:ext uri="{FF2B5EF4-FFF2-40B4-BE49-F238E27FC236}">
                  <a16:creationId xmlns:a16="http://schemas.microsoft.com/office/drawing/2014/main" id="{5B0F268A-3053-E382-EE76-F9CF4447A990}"/>
                </a:ext>
              </a:extLst>
            </p:cNvPr>
            <p:cNvSpPr/>
            <p:nvPr/>
          </p:nvSpPr>
          <p:spPr>
            <a:xfrm>
              <a:off x="-30139750" y="3636850"/>
              <a:ext cx="26000" cy="37825"/>
            </a:xfrm>
            <a:custGeom>
              <a:avLst/>
              <a:gdLst/>
              <a:ahLst/>
              <a:cxnLst/>
              <a:rect l="l" t="t" r="r" b="b"/>
              <a:pathLst>
                <a:path w="1040" h="1513" extrusionOk="0">
                  <a:moveTo>
                    <a:pt x="504" y="0"/>
                  </a:moveTo>
                  <a:cubicBezTo>
                    <a:pt x="252" y="32"/>
                    <a:pt x="0" y="284"/>
                    <a:pt x="0" y="567"/>
                  </a:cubicBezTo>
                  <a:lnTo>
                    <a:pt x="0" y="1418"/>
                  </a:lnTo>
                  <a:cubicBezTo>
                    <a:pt x="126" y="1386"/>
                    <a:pt x="252" y="1355"/>
                    <a:pt x="410" y="1355"/>
                  </a:cubicBezTo>
                  <a:cubicBezTo>
                    <a:pt x="630" y="1355"/>
                    <a:pt x="819" y="1386"/>
                    <a:pt x="1040" y="1512"/>
                  </a:cubicBezTo>
                  <a:lnTo>
                    <a:pt x="1040" y="504"/>
                  </a:lnTo>
                  <a:cubicBezTo>
                    <a:pt x="1040" y="252"/>
                    <a:pt x="788" y="0"/>
                    <a:pt x="504" y="0"/>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3" name="Google Shape;6411;p53">
              <a:extLst>
                <a:ext uri="{FF2B5EF4-FFF2-40B4-BE49-F238E27FC236}">
                  <a16:creationId xmlns:a16="http://schemas.microsoft.com/office/drawing/2014/main" id="{7C0F7E33-CC15-10A3-2E9F-445D08EB633D}"/>
                </a:ext>
              </a:extLst>
            </p:cNvPr>
            <p:cNvSpPr/>
            <p:nvPr/>
          </p:nvSpPr>
          <p:spPr>
            <a:xfrm>
              <a:off x="-30302800" y="3638950"/>
              <a:ext cx="25225" cy="36500"/>
            </a:xfrm>
            <a:custGeom>
              <a:avLst/>
              <a:gdLst/>
              <a:ahLst/>
              <a:cxnLst/>
              <a:rect l="l" t="t" r="r" b="b"/>
              <a:pathLst>
                <a:path w="1009" h="1460" extrusionOk="0">
                  <a:moveTo>
                    <a:pt x="418" y="1"/>
                  </a:moveTo>
                  <a:cubicBezTo>
                    <a:pt x="177" y="1"/>
                    <a:pt x="1" y="229"/>
                    <a:pt x="1" y="483"/>
                  </a:cubicBezTo>
                  <a:lnTo>
                    <a:pt x="1" y="1460"/>
                  </a:lnTo>
                  <a:cubicBezTo>
                    <a:pt x="190" y="1334"/>
                    <a:pt x="379" y="1302"/>
                    <a:pt x="631" y="1302"/>
                  </a:cubicBezTo>
                  <a:cubicBezTo>
                    <a:pt x="725" y="1302"/>
                    <a:pt x="883" y="1334"/>
                    <a:pt x="1009" y="1365"/>
                  </a:cubicBezTo>
                  <a:lnTo>
                    <a:pt x="1009" y="515"/>
                  </a:lnTo>
                  <a:cubicBezTo>
                    <a:pt x="1009" y="231"/>
                    <a:pt x="788" y="11"/>
                    <a:pt x="505" y="11"/>
                  </a:cubicBezTo>
                  <a:cubicBezTo>
                    <a:pt x="475" y="4"/>
                    <a:pt x="446" y="1"/>
                    <a:pt x="418"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4" name="Google Shape;6412;p53">
              <a:extLst>
                <a:ext uri="{FF2B5EF4-FFF2-40B4-BE49-F238E27FC236}">
                  <a16:creationId xmlns:a16="http://schemas.microsoft.com/office/drawing/2014/main" id="{38DD64FF-BBF0-10DE-4204-2B16B99AA8D9}"/>
                </a:ext>
              </a:extLst>
            </p:cNvPr>
            <p:cNvSpPr/>
            <p:nvPr/>
          </p:nvSpPr>
          <p:spPr>
            <a:xfrm>
              <a:off x="-30242925" y="3569100"/>
              <a:ext cx="68525" cy="68550"/>
            </a:xfrm>
            <a:custGeom>
              <a:avLst/>
              <a:gdLst/>
              <a:ahLst/>
              <a:cxnLst/>
              <a:rect l="l" t="t" r="r" b="b"/>
              <a:pathLst>
                <a:path w="2741" h="2742" extrusionOk="0">
                  <a:moveTo>
                    <a:pt x="1386" y="1"/>
                  </a:moveTo>
                  <a:cubicBezTo>
                    <a:pt x="630" y="1"/>
                    <a:pt x="0" y="631"/>
                    <a:pt x="0" y="1387"/>
                  </a:cubicBezTo>
                  <a:cubicBezTo>
                    <a:pt x="0" y="2174"/>
                    <a:pt x="630" y="2742"/>
                    <a:pt x="1386" y="2742"/>
                  </a:cubicBezTo>
                  <a:cubicBezTo>
                    <a:pt x="2111" y="2742"/>
                    <a:pt x="2741" y="2111"/>
                    <a:pt x="2741" y="1387"/>
                  </a:cubicBezTo>
                  <a:cubicBezTo>
                    <a:pt x="2741" y="631"/>
                    <a:pt x="2111" y="1"/>
                    <a:pt x="1386"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sp>
          <p:nvSpPr>
            <p:cNvPr id="45" name="Google Shape;6413;p53">
              <a:extLst>
                <a:ext uri="{FF2B5EF4-FFF2-40B4-BE49-F238E27FC236}">
                  <a16:creationId xmlns:a16="http://schemas.microsoft.com/office/drawing/2014/main" id="{5E41BDFF-F209-D030-2BE8-B60E97D4CC7F}"/>
                </a:ext>
              </a:extLst>
            </p:cNvPr>
            <p:cNvSpPr/>
            <p:nvPr/>
          </p:nvSpPr>
          <p:spPr>
            <a:xfrm>
              <a:off x="-30262625" y="3654950"/>
              <a:ext cx="107925" cy="68550"/>
            </a:xfrm>
            <a:custGeom>
              <a:avLst/>
              <a:gdLst/>
              <a:ahLst/>
              <a:cxnLst/>
              <a:rect l="l" t="t" r="r" b="b"/>
              <a:pathLst>
                <a:path w="4317" h="2742" extrusionOk="0">
                  <a:moveTo>
                    <a:pt x="2174" y="1"/>
                  </a:moveTo>
                  <a:cubicBezTo>
                    <a:pt x="1292" y="1"/>
                    <a:pt x="505" y="379"/>
                    <a:pt x="0" y="1040"/>
                  </a:cubicBezTo>
                  <a:lnTo>
                    <a:pt x="32" y="1103"/>
                  </a:lnTo>
                  <a:cubicBezTo>
                    <a:pt x="946" y="1985"/>
                    <a:pt x="1450" y="2458"/>
                    <a:pt x="1702" y="2742"/>
                  </a:cubicBezTo>
                  <a:lnTo>
                    <a:pt x="2647" y="2742"/>
                  </a:lnTo>
                  <a:lnTo>
                    <a:pt x="4254" y="1135"/>
                  </a:lnTo>
                  <a:lnTo>
                    <a:pt x="4317" y="1040"/>
                  </a:lnTo>
                  <a:cubicBezTo>
                    <a:pt x="3813" y="410"/>
                    <a:pt x="3025" y="1"/>
                    <a:pt x="2174" y="1"/>
                  </a:cubicBezTo>
                  <a:close/>
                </a:path>
              </a:pathLst>
            </a:custGeom>
            <a:solidFill>
              <a:srgbClr val="5F7D95"/>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65" b="0" i="0" u="none" strike="noStrike" kern="1200" cap="none" spc="0" normalizeH="0" baseline="0" noProof="0">
                <a:ln>
                  <a:noFill/>
                </a:ln>
                <a:solidFill>
                  <a:prstClr val="black"/>
                </a:solidFill>
                <a:effectLst/>
                <a:uLnTx/>
                <a:uFillTx/>
                <a:latin typeface="Calibri"/>
                <a:ea typeface="+mn-ea"/>
                <a:cs typeface="+mn-cs"/>
              </a:endParaRPr>
            </a:p>
          </p:txBody>
        </p:sp>
      </p:grpSp>
      <p:pic>
        <p:nvPicPr>
          <p:cNvPr id="17" name="Picture 16">
            <a:extLst>
              <a:ext uri="{FF2B5EF4-FFF2-40B4-BE49-F238E27FC236}">
                <a16:creationId xmlns:a16="http://schemas.microsoft.com/office/drawing/2014/main" id="{C168E3E5-496E-D049-8F08-D87B8E0B3BD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49625" y="3373359"/>
            <a:ext cx="545833" cy="545833"/>
          </a:xfrm>
          <a:prstGeom prst="rect">
            <a:avLst/>
          </a:prstGeom>
        </p:spPr>
      </p:pic>
      <p:pic>
        <p:nvPicPr>
          <p:cNvPr id="5" name="Picture 4">
            <a:extLst>
              <a:ext uri="{FF2B5EF4-FFF2-40B4-BE49-F238E27FC236}">
                <a16:creationId xmlns:a16="http://schemas.microsoft.com/office/drawing/2014/main" id="{99474AFA-2748-90B6-7A07-8DB3E4B5F04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139089" y="74710"/>
            <a:ext cx="2703931" cy="2408396"/>
          </a:xfrm>
          <a:prstGeom prst="rect">
            <a:avLst/>
          </a:prstGeom>
        </p:spPr>
      </p:pic>
    </p:spTree>
    <p:extLst>
      <p:ext uri="{BB962C8B-B14F-4D97-AF65-F5344CB8AC3E}">
        <p14:creationId xmlns:p14="http://schemas.microsoft.com/office/powerpoint/2010/main" val="33534313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8535"/>
            <a:ext cx="14630400" cy="8212531"/>
          </a:xfrm>
          <a:prstGeom prst="rect">
            <a:avLst/>
          </a:prstGeom>
        </p:spPr>
      </p:pic>
      <p:sp>
        <p:nvSpPr>
          <p:cNvPr id="2" name="Right Triangle 1"/>
          <p:cNvSpPr/>
          <p:nvPr/>
        </p:nvSpPr>
        <p:spPr>
          <a:xfrm flipH="1">
            <a:off x="7815175" y="3783723"/>
            <a:ext cx="6815226" cy="444587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1192849" y="6294493"/>
            <a:ext cx="5429478" cy="10895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48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91416" y="7402488"/>
            <a:ext cx="2735119" cy="460862"/>
          </a:xfrm>
          <a:prstGeom prst="rect">
            <a:avLst/>
          </a:prstGeom>
        </p:spPr>
      </p:pic>
      <p:sp>
        <p:nvSpPr>
          <p:cNvPr id="14" name="Parallelogram 13"/>
          <p:cNvSpPr/>
          <p:nvPr/>
        </p:nvSpPr>
        <p:spPr>
          <a:xfrm rot="16200000" flipV="1">
            <a:off x="-1493271" y="4130815"/>
            <a:ext cx="4561790" cy="131694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10972" y="243840"/>
            <a:ext cx="3096007" cy="1445623"/>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5D6F0C-0FC6-4802-92DF-F29197AE03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E9ED305-F328-4645-8328-0A497283DD07}">
  <ds:schemaRefs>
    <ds:schemaRef ds:uri="http://schemas.microsoft.com/sharepoint/v3/contenttype/forms"/>
  </ds:schemaRefs>
</ds:datastoreItem>
</file>

<file path=customXml/itemProps3.xml><?xml version="1.0" encoding="utf-8"?>
<ds:datastoreItem xmlns:ds="http://schemas.openxmlformats.org/officeDocument/2006/customXml" ds:itemID="{2F48BD08-D45B-44F8-9857-AD6341AB3B7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1118</TotalTime>
  <Words>3924</Words>
  <Application>Microsoft Office PowerPoint</Application>
  <PresentationFormat>Custom</PresentationFormat>
  <Paragraphs>511</Paragraphs>
  <Slides>47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 Bold</vt:lpstr>
      <vt:lpstr>Times New Roman</vt:lpstr>
      <vt:lpstr>Arial</vt:lpstr>
      <vt:lpstr>Calibri</vt:lpstr>
      <vt:lpstr>Alexandria</vt:lpstr>
      <vt:lpstr>Alexandria Light</vt:lpstr>
      <vt:lpstr>Calibri Light</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Mayar Ehab</dc:creator>
  <cp:lastModifiedBy>Microsoft</cp:lastModifiedBy>
  <cp:revision>15</cp:revision>
  <dcterms:created xsi:type="dcterms:W3CDTF">2026-01-04T19:36:09Z</dcterms:created>
  <dcterms:modified xsi:type="dcterms:W3CDTF">2026-02-23T06:17:27Z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