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536" r:id="rId2"/>
    <p:sldId id="271" r:id="rId3"/>
    <p:sldId id="566" r:id="rId4"/>
    <p:sldId id="505" r:id="rId5"/>
    <p:sldId id="537" r:id="rId6"/>
    <p:sldId id="547" r:id="rId7"/>
    <p:sldId id="313" r:id="rId8"/>
    <p:sldId id="539" r:id="rId9"/>
    <p:sldId id="543" r:id="rId10"/>
    <p:sldId id="544" r:id="rId11"/>
    <p:sldId id="545" r:id="rId12"/>
    <p:sldId id="546" r:id="rId13"/>
    <p:sldId id="542" r:id="rId14"/>
    <p:sldId id="541" r:id="rId15"/>
    <p:sldId id="482" r:id="rId16"/>
    <p:sldId id="538" r:id="rId17"/>
    <p:sldId id="561" r:id="rId18"/>
    <p:sldId id="548" r:id="rId19"/>
    <p:sldId id="549" r:id="rId20"/>
    <p:sldId id="499" r:id="rId21"/>
    <p:sldId id="550" r:id="rId22"/>
    <p:sldId id="551" r:id="rId23"/>
    <p:sldId id="552" r:id="rId24"/>
    <p:sldId id="554" r:id="rId25"/>
    <p:sldId id="553" r:id="rId26"/>
    <p:sldId id="555" r:id="rId27"/>
    <p:sldId id="556" r:id="rId28"/>
    <p:sldId id="557" r:id="rId29"/>
    <p:sldId id="562" r:id="rId30"/>
    <p:sldId id="563" r:id="rId31"/>
    <p:sldId id="500" r:id="rId32"/>
    <p:sldId id="483" r:id="rId33"/>
    <p:sldId id="506" r:id="rId34"/>
    <p:sldId id="558" r:id="rId35"/>
    <p:sldId id="507" r:id="rId36"/>
    <p:sldId id="508" r:id="rId37"/>
    <p:sldId id="509" r:id="rId38"/>
    <p:sldId id="511" r:id="rId39"/>
    <p:sldId id="559" r:id="rId40"/>
    <p:sldId id="560" r:id="rId41"/>
    <p:sldId id="484" r:id="rId42"/>
    <p:sldId id="256" r:id="rId43"/>
    <p:sldId id="564" r:id="rId44"/>
    <p:sldId id="56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271"/>
            <p14:sldId id="566"/>
            <p14:sldId id="505"/>
            <p14:sldId id="537"/>
            <p14:sldId id="547"/>
            <p14:sldId id="313"/>
            <p14:sldId id="539"/>
            <p14:sldId id="543"/>
            <p14:sldId id="544"/>
            <p14:sldId id="545"/>
            <p14:sldId id="546"/>
            <p14:sldId id="542"/>
            <p14:sldId id="541"/>
            <p14:sldId id="482"/>
            <p14:sldId id="538"/>
            <p14:sldId id="561"/>
            <p14:sldId id="548"/>
            <p14:sldId id="549"/>
            <p14:sldId id="499"/>
            <p14:sldId id="550"/>
            <p14:sldId id="551"/>
            <p14:sldId id="552"/>
            <p14:sldId id="554"/>
            <p14:sldId id="553"/>
            <p14:sldId id="555"/>
            <p14:sldId id="556"/>
            <p14:sldId id="557"/>
            <p14:sldId id="562"/>
            <p14:sldId id="563"/>
            <p14:sldId id="500"/>
            <p14:sldId id="483"/>
            <p14:sldId id="506"/>
            <p14:sldId id="558"/>
            <p14:sldId id="507"/>
            <p14:sldId id="508"/>
            <p14:sldId id="509"/>
            <p14:sldId id="511"/>
            <p14:sldId id="559"/>
            <p14:sldId id="560"/>
            <p14:sldId id="484"/>
            <p14:sldId id="256"/>
            <p14:sldId id="564"/>
            <p14:sldId id="5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8E5A6D"/>
    <a:srgbClr val="FFFFFF"/>
    <a:srgbClr val="669BBC"/>
    <a:srgbClr val="FAC748"/>
    <a:srgbClr val="852F4A"/>
    <a:srgbClr val="00000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162" autoAdjust="0"/>
    <p:restoredTop sz="93738" autoAdjust="0"/>
  </p:normalViewPr>
  <p:slideViewPr>
    <p:cSldViewPr snapToGrid="0">
      <p:cViewPr>
        <p:scale>
          <a:sx n="87" d="100"/>
          <a:sy n="87" d="100"/>
        </p:scale>
        <p:origin x="378"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1800" b="1" dirty="0" smtClean="0"/>
            <a:t>1-أهمية دراسة الأمن السيبراني    .2-ماهية الأمن </a:t>
          </a:r>
          <a:r>
            <a:rPr lang="ar-EG" sz="1800" b="1" dirty="0" smtClean="0"/>
            <a:t>السيبراني</a:t>
          </a:r>
          <a:endParaRPr lang="en-US" sz="1800" dirty="0"/>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D837E2C6-ED41-41F8-AEF5-72A35F5F9D3C}">
      <dgm:prSet custT="1"/>
      <dgm:spPr/>
      <dgm:t>
        <a:bodyPr/>
        <a:lstStyle/>
        <a:p>
          <a:pPr algn="ctr" rtl="0"/>
          <a:r>
            <a:rPr lang="ar-EG" sz="1800" b="1" dirty="0" smtClean="0"/>
            <a:t>3-التطور التاريخي للانترنت و الأمن السيبراني  4-الأمن السيبراني و مواجهة الجريمة السيبرانية .</a:t>
          </a:r>
          <a:endParaRPr lang="en-US" sz="1800" dirty="0"/>
        </a:p>
      </dgm:t>
    </dgm:pt>
    <dgm:pt modelId="{3E2601C8-2B38-4F15-A354-A685F61FBCCB}" type="parTrans" cxnId="{9DEC1669-F63A-425C-93A3-960027D6E89E}">
      <dgm:prSet/>
      <dgm:spPr/>
      <dgm:t>
        <a:bodyPr/>
        <a:lstStyle/>
        <a:p>
          <a:endParaRPr lang="en-US"/>
        </a:p>
      </dgm:t>
    </dgm:pt>
    <dgm:pt modelId="{F85862A6-4968-4DAA-9453-181DD74D9463}" type="sibTrans" cxnId="{9DEC1669-F63A-425C-93A3-960027D6E89E}">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t>
        <a:bodyPr/>
        <a:lstStyle/>
        <a:p>
          <a:endParaRPr lang="en-US"/>
        </a:p>
      </dgm:t>
    </dgm:pt>
    <dgm:pt modelId="{8D0E47A7-B8C2-433D-8C14-A37BAB0AEC1F}" type="pres">
      <dgm:prSet presAssocID="{F89841AA-4BE9-46A3-8BE4-0A747E25AD16}" presName="parentText" presStyleLbl="node1" presStyleIdx="0" presStyleCnt="2" custLinFactY="-35642" custLinFactNeighborX="254" custLinFactNeighborY="-100000">
        <dgm:presLayoutVars>
          <dgm:chMax val="0"/>
          <dgm:bulletEnabled val="1"/>
        </dgm:presLayoutVars>
      </dgm:prSet>
      <dgm:spPr/>
      <dgm:t>
        <a:bodyPr/>
        <a:lstStyle/>
        <a:p>
          <a:endParaRPr lang="en-US"/>
        </a:p>
      </dgm:t>
    </dgm:pt>
    <dgm:pt modelId="{E65E0E91-3E3E-48E3-806A-058D49FBF8A8}" type="pres">
      <dgm:prSet presAssocID="{505A0F78-829A-442E-A915-1356BC2C9171}" presName="spacer" presStyleCnt="0"/>
      <dgm:spPr/>
    </dgm:pt>
    <dgm:pt modelId="{D21F54BA-3824-490C-9893-B73DB43594DB}" type="pres">
      <dgm:prSet presAssocID="{D837E2C6-ED41-41F8-AEF5-72A35F5F9D3C}" presName="parentText" presStyleLbl="node1" presStyleIdx="1" presStyleCnt="2">
        <dgm:presLayoutVars>
          <dgm:chMax val="0"/>
          <dgm:bulletEnabled val="1"/>
        </dgm:presLayoutVars>
      </dgm:prSet>
      <dgm:spPr/>
      <dgm:t>
        <a:bodyPr/>
        <a:lstStyle/>
        <a:p>
          <a:endParaRPr lang="en-US"/>
        </a:p>
      </dgm:t>
    </dgm:pt>
  </dgm:ptLst>
  <dgm:cxnLst>
    <dgm:cxn modelId="{4D32E6A9-6FF8-46F5-B7EA-7E25B174CA04}" type="presOf" srcId="{F89841AA-4BE9-46A3-8BE4-0A747E25AD16}" destId="{8D0E47A7-B8C2-433D-8C14-A37BAB0AEC1F}" srcOrd="0" destOrd="0" presId="urn:microsoft.com/office/officeart/2005/8/layout/vList2"/>
    <dgm:cxn modelId="{9DEC1669-F63A-425C-93A3-960027D6E89E}" srcId="{75EFD309-FAEB-4EC9-A256-6B562F90EE6A}" destId="{D837E2C6-ED41-41F8-AEF5-72A35F5F9D3C}" srcOrd="1" destOrd="0" parTransId="{3E2601C8-2B38-4F15-A354-A685F61FBCCB}" sibTransId="{F85862A6-4968-4DAA-9453-181DD74D9463}"/>
    <dgm:cxn modelId="{6656FE49-208C-4A29-846A-FB1DD40D5306}" type="presOf" srcId="{D837E2C6-ED41-41F8-AEF5-72A35F5F9D3C}" destId="{D21F54BA-3824-490C-9893-B73DB43594DB}" srcOrd="0" destOrd="0" presId="urn:microsoft.com/office/officeart/2005/8/layout/vList2"/>
    <dgm:cxn modelId="{A8898EAB-6A3F-4D69-B872-315B5168F329}" type="presOf" srcId="{75EFD309-FAEB-4EC9-A256-6B562F90EE6A}" destId="{8D6BD308-01C3-4875-BCB7-8BD8744B12FE}" srcOrd="0" destOrd="0" presId="urn:microsoft.com/office/officeart/2005/8/layout/vList2"/>
    <dgm:cxn modelId="{BA63E33B-4181-48CD-8EE8-E5AC7D37C74F}" srcId="{75EFD309-FAEB-4EC9-A256-6B562F90EE6A}" destId="{F89841AA-4BE9-46A3-8BE4-0A747E25AD16}" srcOrd="0" destOrd="0" parTransId="{4F72FA02-C672-47DB-8D53-E809BD267600}" sibTransId="{505A0F78-829A-442E-A915-1356BC2C9171}"/>
    <dgm:cxn modelId="{8B7430F6-4D3E-4C51-AAD3-7DFE4C93907F}" type="presParOf" srcId="{8D6BD308-01C3-4875-BCB7-8BD8744B12FE}" destId="{8D0E47A7-B8C2-433D-8C14-A37BAB0AEC1F}" srcOrd="0" destOrd="0" presId="urn:microsoft.com/office/officeart/2005/8/layout/vList2"/>
    <dgm:cxn modelId="{5ED00CFE-8A12-4D95-A8A3-5B8C0E1743AF}" type="presParOf" srcId="{8D6BD308-01C3-4875-BCB7-8BD8744B12FE}" destId="{E65E0E91-3E3E-48E3-806A-058D49FBF8A8}" srcOrd="1" destOrd="0" presId="urn:microsoft.com/office/officeart/2005/8/layout/vList2"/>
    <dgm:cxn modelId="{3FA73AAC-58C9-4309-9D9E-570270D154D9}" type="presParOf" srcId="{8D6BD308-01C3-4875-BCB7-8BD8744B12FE}" destId="{D21F54BA-3824-490C-9893-B73DB43594DB}"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B1F2B4E9-981D-423F-A8D4-DA355B0F5F65}"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EC2962B5-3A69-43E7-AC13-8A351A278747}"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27D3D1E5-C7D1-4C15-8A6E-B0A402FD237B}"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25F5D2C-3FBC-473C-A07A-41E25FAD882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33353CF-93ED-4CBC-9172-6EF73063A5D6}"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1148BA1F-BE15-4529-8B0A-7949EADFC80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9DCDAD7-FF7C-444C-9C3B-DB257DB39D9B}"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F22884-E4FF-44A6-B6A6-2FD25D56DEE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5F19E51C-A6EB-46A4-8FAD-2CCD806EFAB5}"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CAE2A917-4E03-498E-980D-6FBD34055DBC}"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A1CA373E-7005-4DC3-A152-EFF9F335D10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EF1B2920-F88B-4086-989F-191ECE76B531}"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74F7C86-8DE0-443A-8EB5-0AA2DE9A94E3}"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9BC30387-EECE-469A-8856-805C9946F130}">
      <dgm:prSet/>
      <dgm:spPr/>
      <dgm:t>
        <a:bodyPr/>
        <a:lstStyle/>
        <a:p>
          <a:pPr rtl="1"/>
          <a:r>
            <a:rPr lang="ar-EG" b="1" dirty="0" smtClean="0"/>
            <a:t>تعريف الأمن السيبراني </a:t>
          </a:r>
          <a:endParaRPr lang="en-US" dirty="0"/>
        </a:p>
      </dgm:t>
    </dgm:pt>
    <dgm:pt modelId="{51B0C594-2C2A-4579-93B3-E6AC3CBD232F}" type="parTrans" cxnId="{C9B528C9-5CD5-42A8-A58D-0B19407EBDAE}">
      <dgm:prSet/>
      <dgm:spPr/>
      <dgm:t>
        <a:bodyPr/>
        <a:lstStyle/>
        <a:p>
          <a:endParaRPr lang="en-US"/>
        </a:p>
      </dgm:t>
    </dgm:pt>
    <dgm:pt modelId="{48D7A183-AAF0-4BA2-8F82-8A555EC3A260}" type="sibTrans" cxnId="{C9B528C9-5CD5-42A8-A58D-0B19407EBDAE}">
      <dgm:prSet/>
      <dgm:spPr/>
      <dgm:t>
        <a:bodyPr/>
        <a:lstStyle/>
        <a:p>
          <a:endParaRPr lang="en-US"/>
        </a:p>
      </dgm:t>
    </dgm:pt>
    <dgm:pt modelId="{BD5646C0-5ACB-4E1F-B746-178FB09B87FF}">
      <dgm:prSet/>
      <dgm:spPr/>
      <dgm:t>
        <a:bodyPr/>
        <a:lstStyle/>
        <a:p>
          <a:pPr rtl="1"/>
          <a:r>
            <a:rPr lang="ar-EG" b="1" dirty="0" smtClean="0"/>
            <a:t>المصطلحات المرتبطة بالأمن السيبراني </a:t>
          </a:r>
          <a:endParaRPr lang="en-US" dirty="0"/>
        </a:p>
      </dgm:t>
    </dgm:pt>
    <dgm:pt modelId="{8ACBE3D5-E09B-4F44-8D19-B0AC99ACA457}" type="parTrans" cxnId="{0CDAABA2-870A-4C49-8039-E2F89ACF43B2}">
      <dgm:prSet/>
      <dgm:spPr/>
      <dgm:t>
        <a:bodyPr/>
        <a:lstStyle/>
        <a:p>
          <a:endParaRPr lang="en-US"/>
        </a:p>
      </dgm:t>
    </dgm:pt>
    <dgm:pt modelId="{2C54EA3B-7DA8-4D2C-9D0F-4310CBCCDFB7}" type="sibTrans" cxnId="{0CDAABA2-870A-4C49-8039-E2F89ACF43B2}">
      <dgm:prSet/>
      <dgm:spPr/>
      <dgm:t>
        <a:bodyPr/>
        <a:lstStyle/>
        <a:p>
          <a:endParaRPr lang="en-US"/>
        </a:p>
      </dgm:t>
    </dgm:pt>
    <dgm:pt modelId="{30F6FA3A-6C83-4BED-B3D0-10329E67905B}">
      <dgm:prSet/>
      <dgm:spPr/>
      <dgm:t>
        <a:bodyPr/>
        <a:lstStyle/>
        <a:p>
          <a:pPr rtl="1"/>
          <a:r>
            <a:rPr lang="ar-EG" b="1" dirty="0" smtClean="0"/>
            <a:t>الأمن السيبراني و الجريمة السيبرانية</a:t>
          </a:r>
          <a:endParaRPr lang="en-US" dirty="0"/>
        </a:p>
      </dgm:t>
    </dgm:pt>
    <dgm:pt modelId="{A65FCDEB-86CC-4E75-93C0-EF36A72F6DEE}" type="parTrans" cxnId="{F6C715CB-0F39-49B9-9D46-F13258ACFE2D}">
      <dgm:prSet/>
      <dgm:spPr/>
      <dgm:t>
        <a:bodyPr/>
        <a:lstStyle/>
        <a:p>
          <a:endParaRPr lang="en-US"/>
        </a:p>
      </dgm:t>
    </dgm:pt>
    <dgm:pt modelId="{5E951986-9012-4669-A57C-9A8DEF7DD3E9}" type="sibTrans" cxnId="{F6C715CB-0F39-49B9-9D46-F13258ACFE2D}">
      <dgm:prSet/>
      <dgm:spPr/>
      <dgm:t>
        <a:bodyPr/>
        <a:lstStyle/>
        <a:p>
          <a:endParaRPr lang="en-US"/>
        </a:p>
      </dgm:t>
    </dgm:pt>
    <dgm:pt modelId="{8D4F3316-3D1B-4476-90F2-D9CC304D505D}">
      <dgm:prSet/>
      <dgm:spPr/>
      <dgm:t>
        <a:bodyPr/>
        <a:lstStyle/>
        <a:p>
          <a:pPr rtl="1"/>
          <a:r>
            <a:rPr lang="ar-EG" b="1" dirty="0" smtClean="0"/>
            <a:t>خصائص الأمن السيبراني</a:t>
          </a:r>
          <a:endParaRPr lang="en-US" dirty="0"/>
        </a:p>
      </dgm:t>
    </dgm:pt>
    <dgm:pt modelId="{C68BDF95-2480-48AF-93AE-623BA897E809}" type="parTrans" cxnId="{627F2002-30E1-4513-80E7-935E3C60CE9C}">
      <dgm:prSet/>
      <dgm:spPr/>
      <dgm:t>
        <a:bodyPr/>
        <a:lstStyle/>
        <a:p>
          <a:endParaRPr lang="en-US"/>
        </a:p>
      </dgm:t>
    </dgm:pt>
    <dgm:pt modelId="{3BE83605-AB31-4F06-A81F-3F9259AF7FBA}" type="sibTrans" cxnId="{627F2002-30E1-4513-80E7-935E3C60CE9C}">
      <dgm:prSet/>
      <dgm:spPr/>
      <dgm:t>
        <a:bodyPr/>
        <a:lstStyle/>
        <a:p>
          <a:endParaRPr lang="en-US"/>
        </a:p>
      </dgm:t>
    </dgm:pt>
    <dgm:pt modelId="{C065C325-6139-426A-9C50-DD73DF63C617}" type="pres">
      <dgm:prSet presAssocID="{274F7C86-8DE0-443A-8EB5-0AA2DE9A94E3}" presName="linearFlow" presStyleCnt="0">
        <dgm:presLayoutVars>
          <dgm:dir/>
          <dgm:resizeHandles val="exact"/>
        </dgm:presLayoutVars>
      </dgm:prSet>
      <dgm:spPr/>
      <dgm:t>
        <a:bodyPr/>
        <a:lstStyle/>
        <a:p>
          <a:endParaRPr lang="en-US"/>
        </a:p>
      </dgm:t>
    </dgm:pt>
    <dgm:pt modelId="{9BE1F7D1-DCBC-4663-8557-990753736243}" type="pres">
      <dgm:prSet presAssocID="{9BC30387-EECE-469A-8856-805C9946F130}" presName="composite" presStyleCnt="0"/>
      <dgm:spPr/>
    </dgm:pt>
    <dgm:pt modelId="{20B7C607-CEEF-4152-B999-0C2FD503D536}" type="pres">
      <dgm:prSet presAssocID="{9BC30387-EECE-469A-8856-805C9946F130}" presName="imgShp" presStyleLbl="fgImgPlace1" presStyleIdx="0" presStyleCnt="4"/>
      <dgm:spPr/>
    </dgm:pt>
    <dgm:pt modelId="{3A510375-807A-4E9F-AC09-F38AFE135D88}" type="pres">
      <dgm:prSet presAssocID="{9BC30387-EECE-469A-8856-805C9946F130}" presName="txShp" presStyleLbl="node1" presStyleIdx="0" presStyleCnt="4">
        <dgm:presLayoutVars>
          <dgm:bulletEnabled val="1"/>
        </dgm:presLayoutVars>
      </dgm:prSet>
      <dgm:spPr/>
      <dgm:t>
        <a:bodyPr/>
        <a:lstStyle/>
        <a:p>
          <a:endParaRPr lang="en-US"/>
        </a:p>
      </dgm:t>
    </dgm:pt>
    <dgm:pt modelId="{05079C20-BC8D-4F95-8D91-BE466D7D91EE}" type="pres">
      <dgm:prSet presAssocID="{48D7A183-AAF0-4BA2-8F82-8A555EC3A260}" presName="spacing" presStyleCnt="0"/>
      <dgm:spPr/>
    </dgm:pt>
    <dgm:pt modelId="{7C33DE4E-B024-43A4-BB67-AD8A0795A1E1}" type="pres">
      <dgm:prSet presAssocID="{BD5646C0-5ACB-4E1F-B746-178FB09B87FF}" presName="composite" presStyleCnt="0"/>
      <dgm:spPr/>
    </dgm:pt>
    <dgm:pt modelId="{1F14D904-C435-4D9F-86A6-EC453103CCAF}" type="pres">
      <dgm:prSet presAssocID="{BD5646C0-5ACB-4E1F-B746-178FB09B87FF}" presName="imgShp" presStyleLbl="fgImgPlace1" presStyleIdx="1" presStyleCnt="4"/>
      <dgm:spPr/>
    </dgm:pt>
    <dgm:pt modelId="{7FFA8B32-8F16-49E6-AD25-14C154102B4F}" type="pres">
      <dgm:prSet presAssocID="{BD5646C0-5ACB-4E1F-B746-178FB09B87FF}" presName="txShp" presStyleLbl="node1" presStyleIdx="1" presStyleCnt="4" custLinFactY="25088" custLinFactNeighborX="1635" custLinFactNeighborY="100000">
        <dgm:presLayoutVars>
          <dgm:bulletEnabled val="1"/>
        </dgm:presLayoutVars>
      </dgm:prSet>
      <dgm:spPr/>
      <dgm:t>
        <a:bodyPr/>
        <a:lstStyle/>
        <a:p>
          <a:endParaRPr lang="en-US"/>
        </a:p>
      </dgm:t>
    </dgm:pt>
    <dgm:pt modelId="{88AAA9E0-0DBA-4113-93FE-8488BF83DCE5}" type="pres">
      <dgm:prSet presAssocID="{2C54EA3B-7DA8-4D2C-9D0F-4310CBCCDFB7}" presName="spacing" presStyleCnt="0"/>
      <dgm:spPr/>
    </dgm:pt>
    <dgm:pt modelId="{CA5D6A79-8FF6-4D3D-9393-0430782FEF5C}" type="pres">
      <dgm:prSet presAssocID="{30F6FA3A-6C83-4BED-B3D0-10329E67905B}" presName="composite" presStyleCnt="0"/>
      <dgm:spPr/>
    </dgm:pt>
    <dgm:pt modelId="{FF07E78C-5FDC-4F83-8721-12F5878F9025}" type="pres">
      <dgm:prSet presAssocID="{30F6FA3A-6C83-4BED-B3D0-10329E67905B}" presName="imgShp" presStyleLbl="fgImgPlace1" presStyleIdx="2" presStyleCnt="4"/>
      <dgm:spPr/>
    </dgm:pt>
    <dgm:pt modelId="{37EB9F09-0C25-48D7-91DB-01030C7AEDB0}" type="pres">
      <dgm:prSet presAssocID="{30F6FA3A-6C83-4BED-B3D0-10329E67905B}" presName="txShp" presStyleLbl="node1" presStyleIdx="2" presStyleCnt="4" custLinFactY="20219" custLinFactNeighborX="1935" custLinFactNeighborY="100000">
        <dgm:presLayoutVars>
          <dgm:bulletEnabled val="1"/>
        </dgm:presLayoutVars>
      </dgm:prSet>
      <dgm:spPr/>
      <dgm:t>
        <a:bodyPr/>
        <a:lstStyle/>
        <a:p>
          <a:endParaRPr lang="en-US"/>
        </a:p>
      </dgm:t>
    </dgm:pt>
    <dgm:pt modelId="{09950A61-FB1E-4CDD-B28C-1C995E03FE2D}" type="pres">
      <dgm:prSet presAssocID="{5E951986-9012-4669-A57C-9A8DEF7DD3E9}" presName="spacing" presStyleCnt="0"/>
      <dgm:spPr/>
    </dgm:pt>
    <dgm:pt modelId="{500161E0-4139-4F76-813C-99FA8F8B0011}" type="pres">
      <dgm:prSet presAssocID="{8D4F3316-3D1B-4476-90F2-D9CC304D505D}" presName="composite" presStyleCnt="0"/>
      <dgm:spPr/>
    </dgm:pt>
    <dgm:pt modelId="{E3C4CFE5-EF7D-444A-8A24-5EEED39340DE}" type="pres">
      <dgm:prSet presAssocID="{8D4F3316-3D1B-4476-90F2-D9CC304D505D}" presName="imgShp" presStyleLbl="fgImgPlace1" presStyleIdx="3" presStyleCnt="4"/>
      <dgm:spPr/>
    </dgm:pt>
    <dgm:pt modelId="{2B63CCDE-BBBA-4AE9-8B78-C0FF943902D0}" type="pres">
      <dgm:prSet presAssocID="{8D4F3316-3D1B-4476-90F2-D9CC304D505D}" presName="txShp" presStyleLbl="node1" presStyleIdx="3" presStyleCnt="4" custLinFactY="-100000" custLinFactNeighborX="727" custLinFactNeighborY="-154152">
        <dgm:presLayoutVars>
          <dgm:bulletEnabled val="1"/>
        </dgm:presLayoutVars>
      </dgm:prSet>
      <dgm:spPr/>
      <dgm:t>
        <a:bodyPr/>
        <a:lstStyle/>
        <a:p>
          <a:endParaRPr lang="en-US"/>
        </a:p>
      </dgm:t>
    </dgm:pt>
  </dgm:ptLst>
  <dgm:cxnLst>
    <dgm:cxn modelId="{35377F9D-1AF9-4354-A140-6F6E09B1BA34}" type="presOf" srcId="{30F6FA3A-6C83-4BED-B3D0-10329E67905B}" destId="{37EB9F09-0C25-48D7-91DB-01030C7AEDB0}" srcOrd="0" destOrd="0" presId="urn:microsoft.com/office/officeart/2005/8/layout/vList3"/>
    <dgm:cxn modelId="{627F2002-30E1-4513-80E7-935E3C60CE9C}" srcId="{274F7C86-8DE0-443A-8EB5-0AA2DE9A94E3}" destId="{8D4F3316-3D1B-4476-90F2-D9CC304D505D}" srcOrd="3" destOrd="0" parTransId="{C68BDF95-2480-48AF-93AE-623BA897E809}" sibTransId="{3BE83605-AB31-4F06-A81F-3F9259AF7FBA}"/>
    <dgm:cxn modelId="{B62F45A6-EB42-49A8-B0A1-FF7EFC98F346}" type="presOf" srcId="{BD5646C0-5ACB-4E1F-B746-178FB09B87FF}" destId="{7FFA8B32-8F16-49E6-AD25-14C154102B4F}" srcOrd="0" destOrd="0" presId="urn:microsoft.com/office/officeart/2005/8/layout/vList3"/>
    <dgm:cxn modelId="{701D20D0-6BE5-4060-A8B7-218C7194F0FE}" type="presOf" srcId="{274F7C86-8DE0-443A-8EB5-0AA2DE9A94E3}" destId="{C065C325-6139-426A-9C50-DD73DF63C617}" srcOrd="0" destOrd="0" presId="urn:microsoft.com/office/officeart/2005/8/layout/vList3"/>
    <dgm:cxn modelId="{C9B528C9-5CD5-42A8-A58D-0B19407EBDAE}" srcId="{274F7C86-8DE0-443A-8EB5-0AA2DE9A94E3}" destId="{9BC30387-EECE-469A-8856-805C9946F130}" srcOrd="0" destOrd="0" parTransId="{51B0C594-2C2A-4579-93B3-E6AC3CBD232F}" sibTransId="{48D7A183-AAF0-4BA2-8F82-8A555EC3A260}"/>
    <dgm:cxn modelId="{F6C715CB-0F39-49B9-9D46-F13258ACFE2D}" srcId="{274F7C86-8DE0-443A-8EB5-0AA2DE9A94E3}" destId="{30F6FA3A-6C83-4BED-B3D0-10329E67905B}" srcOrd="2" destOrd="0" parTransId="{A65FCDEB-86CC-4E75-93C0-EF36A72F6DEE}" sibTransId="{5E951986-9012-4669-A57C-9A8DEF7DD3E9}"/>
    <dgm:cxn modelId="{0B1251D4-7296-40C5-B939-DCA8CFCF40A7}" type="presOf" srcId="{9BC30387-EECE-469A-8856-805C9946F130}" destId="{3A510375-807A-4E9F-AC09-F38AFE135D88}" srcOrd="0" destOrd="0" presId="urn:microsoft.com/office/officeart/2005/8/layout/vList3"/>
    <dgm:cxn modelId="{A165CACE-72FA-4665-B17C-2E17EC0226A9}" type="presOf" srcId="{8D4F3316-3D1B-4476-90F2-D9CC304D505D}" destId="{2B63CCDE-BBBA-4AE9-8B78-C0FF943902D0}" srcOrd="0" destOrd="0" presId="urn:microsoft.com/office/officeart/2005/8/layout/vList3"/>
    <dgm:cxn modelId="{0CDAABA2-870A-4C49-8039-E2F89ACF43B2}" srcId="{274F7C86-8DE0-443A-8EB5-0AA2DE9A94E3}" destId="{BD5646C0-5ACB-4E1F-B746-178FB09B87FF}" srcOrd="1" destOrd="0" parTransId="{8ACBE3D5-E09B-4F44-8D19-B0AC99ACA457}" sibTransId="{2C54EA3B-7DA8-4D2C-9D0F-4310CBCCDFB7}"/>
    <dgm:cxn modelId="{0BA473FD-4677-4ACF-B6EF-5A665D3A08D1}" type="presParOf" srcId="{C065C325-6139-426A-9C50-DD73DF63C617}" destId="{9BE1F7D1-DCBC-4663-8557-990753736243}" srcOrd="0" destOrd="0" presId="urn:microsoft.com/office/officeart/2005/8/layout/vList3"/>
    <dgm:cxn modelId="{ECF90DF0-81D1-4E69-8F24-F213338F3B35}" type="presParOf" srcId="{9BE1F7D1-DCBC-4663-8557-990753736243}" destId="{20B7C607-CEEF-4152-B999-0C2FD503D536}" srcOrd="0" destOrd="0" presId="urn:microsoft.com/office/officeart/2005/8/layout/vList3"/>
    <dgm:cxn modelId="{5A9224FD-D1DE-4369-816E-99C8C6342E62}" type="presParOf" srcId="{9BE1F7D1-DCBC-4663-8557-990753736243}" destId="{3A510375-807A-4E9F-AC09-F38AFE135D88}" srcOrd="1" destOrd="0" presId="urn:microsoft.com/office/officeart/2005/8/layout/vList3"/>
    <dgm:cxn modelId="{906E6ED0-A91B-46B7-AA81-5925BE12678B}" type="presParOf" srcId="{C065C325-6139-426A-9C50-DD73DF63C617}" destId="{05079C20-BC8D-4F95-8D91-BE466D7D91EE}" srcOrd="1" destOrd="0" presId="urn:microsoft.com/office/officeart/2005/8/layout/vList3"/>
    <dgm:cxn modelId="{70AA960F-C9D9-44E8-B361-B99ACAD52FE0}" type="presParOf" srcId="{C065C325-6139-426A-9C50-DD73DF63C617}" destId="{7C33DE4E-B024-43A4-BB67-AD8A0795A1E1}" srcOrd="2" destOrd="0" presId="urn:microsoft.com/office/officeart/2005/8/layout/vList3"/>
    <dgm:cxn modelId="{6903D1D2-3BA9-4CE0-BA17-E52986E0D60F}" type="presParOf" srcId="{7C33DE4E-B024-43A4-BB67-AD8A0795A1E1}" destId="{1F14D904-C435-4D9F-86A6-EC453103CCAF}" srcOrd="0" destOrd="0" presId="urn:microsoft.com/office/officeart/2005/8/layout/vList3"/>
    <dgm:cxn modelId="{59E5CA78-2F12-4200-9226-0534B8EA3922}" type="presParOf" srcId="{7C33DE4E-B024-43A4-BB67-AD8A0795A1E1}" destId="{7FFA8B32-8F16-49E6-AD25-14C154102B4F}" srcOrd="1" destOrd="0" presId="urn:microsoft.com/office/officeart/2005/8/layout/vList3"/>
    <dgm:cxn modelId="{D22FA0BA-BFFC-4ACA-AC98-1AAE99E9A884}" type="presParOf" srcId="{C065C325-6139-426A-9C50-DD73DF63C617}" destId="{88AAA9E0-0DBA-4113-93FE-8488BF83DCE5}" srcOrd="3" destOrd="0" presId="urn:microsoft.com/office/officeart/2005/8/layout/vList3"/>
    <dgm:cxn modelId="{9483EE51-D068-413E-9346-0E50589908FC}" type="presParOf" srcId="{C065C325-6139-426A-9C50-DD73DF63C617}" destId="{CA5D6A79-8FF6-4D3D-9393-0430782FEF5C}" srcOrd="4" destOrd="0" presId="urn:microsoft.com/office/officeart/2005/8/layout/vList3"/>
    <dgm:cxn modelId="{4CE23F90-B5A8-4B6E-839D-466E97DEAF98}" type="presParOf" srcId="{CA5D6A79-8FF6-4D3D-9393-0430782FEF5C}" destId="{FF07E78C-5FDC-4F83-8721-12F5878F9025}" srcOrd="0" destOrd="0" presId="urn:microsoft.com/office/officeart/2005/8/layout/vList3"/>
    <dgm:cxn modelId="{1EAEC369-8F8E-4A76-9D44-EBDBC3BEECDA}" type="presParOf" srcId="{CA5D6A79-8FF6-4D3D-9393-0430782FEF5C}" destId="{37EB9F09-0C25-48D7-91DB-01030C7AEDB0}" srcOrd="1" destOrd="0" presId="urn:microsoft.com/office/officeart/2005/8/layout/vList3"/>
    <dgm:cxn modelId="{6CA184F8-18F1-4146-B164-5DD9973AEC8D}" type="presParOf" srcId="{C065C325-6139-426A-9C50-DD73DF63C617}" destId="{09950A61-FB1E-4CDD-B28C-1C995E03FE2D}" srcOrd="5" destOrd="0" presId="urn:microsoft.com/office/officeart/2005/8/layout/vList3"/>
    <dgm:cxn modelId="{728809AB-245E-4AD6-A1D8-F07B2896AD74}" type="presParOf" srcId="{C065C325-6139-426A-9C50-DD73DF63C617}" destId="{500161E0-4139-4F76-813C-99FA8F8B0011}" srcOrd="6" destOrd="0" presId="urn:microsoft.com/office/officeart/2005/8/layout/vList3"/>
    <dgm:cxn modelId="{E3A34362-38AB-481D-9381-4ADBBF329F3E}" type="presParOf" srcId="{500161E0-4139-4F76-813C-99FA8F8B0011}" destId="{E3C4CFE5-EF7D-444A-8A24-5EEED39340DE}" srcOrd="0" destOrd="0" presId="urn:microsoft.com/office/officeart/2005/8/layout/vList3"/>
    <dgm:cxn modelId="{36DE015E-508A-4EFD-B3C5-36E6814AA87E}" type="presParOf" srcId="{500161E0-4139-4F76-813C-99FA8F8B0011}" destId="{2B63CCDE-BBBA-4AE9-8B78-C0FF943902D0}" srcOrd="1" destOrd="0" presId="urn:microsoft.com/office/officeart/2005/8/layout/vList3"/>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13242889-28F0-470F-8023-A3BCA89488C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1AB54925-12B9-467F-8FA3-8D4A9475A841}"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340E4C06-5736-4ADC-B6AE-D77F01BEA098}"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09C9AF1B-DA73-42DB-81D1-22D52DBA683E}"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F6DA59CC-7E0A-42ED-9C1A-5EE354B3CB6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E15105F-7D64-4F69-83D5-59DEF101887B}">
      <dgm:prSet custT="1"/>
      <dgm:spPr/>
      <dgm:t>
        <a:bodyPr/>
        <a:lstStyle/>
        <a:p>
          <a:pPr rtl="1"/>
          <a:r>
            <a:rPr lang="ar-EG" sz="2400" b="1" dirty="0" smtClean="0"/>
            <a:t>تعريف الجريمة السيبرانية</a:t>
          </a:r>
          <a:endParaRPr lang="en-US" sz="2400" dirty="0"/>
        </a:p>
      </dgm:t>
    </dgm:pt>
    <dgm:pt modelId="{65F9AC4B-3FA5-44A3-910A-86B59B10553A}" type="parTrans" cxnId="{6688F650-7DC2-4F4F-B6FF-60BE7C25775F}">
      <dgm:prSet/>
      <dgm:spPr/>
      <dgm:t>
        <a:bodyPr/>
        <a:lstStyle/>
        <a:p>
          <a:endParaRPr lang="en-US"/>
        </a:p>
      </dgm:t>
    </dgm:pt>
    <dgm:pt modelId="{E3C23628-FEBE-4FB2-80C7-DF6C8E532C13}" type="sibTrans" cxnId="{6688F650-7DC2-4F4F-B6FF-60BE7C25775F}">
      <dgm:prSet/>
      <dgm:spPr/>
      <dgm:t>
        <a:bodyPr/>
        <a:lstStyle/>
        <a:p>
          <a:endParaRPr lang="en-US"/>
        </a:p>
      </dgm:t>
    </dgm:pt>
    <dgm:pt modelId="{E0AF0981-164C-407A-897F-E04A76B19E8F}">
      <dgm:prSet custT="1"/>
      <dgm:spPr/>
      <dgm:t>
        <a:bodyPr/>
        <a:lstStyle/>
        <a:p>
          <a:pPr rtl="1"/>
          <a:r>
            <a:rPr lang="ar-EG" sz="2400" b="1" dirty="0" smtClean="0"/>
            <a:t>خصائص الجريمة السيبرانية</a:t>
          </a:r>
          <a:endParaRPr lang="en-US" sz="2400" dirty="0"/>
        </a:p>
      </dgm:t>
    </dgm:pt>
    <dgm:pt modelId="{35896664-0A39-49C3-9AAB-C6348E2CF34F}" type="parTrans" cxnId="{2ABC0384-3C0D-43B5-A754-C17662DFA6BC}">
      <dgm:prSet/>
      <dgm:spPr/>
      <dgm:t>
        <a:bodyPr/>
        <a:lstStyle/>
        <a:p>
          <a:endParaRPr lang="en-US"/>
        </a:p>
      </dgm:t>
    </dgm:pt>
    <dgm:pt modelId="{51D7BD82-A781-4378-8B3A-5F918949B4C1}" type="sibTrans" cxnId="{2ABC0384-3C0D-43B5-A754-C17662DFA6BC}">
      <dgm:prSet/>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 modelId="{0F3CEC14-3844-41A0-872C-45A5FB994EA7}" type="pres">
      <dgm:prSet presAssocID="{FE15105F-7D64-4F69-83D5-59DEF101887B}" presName="composite" presStyleCnt="0"/>
      <dgm:spPr/>
    </dgm:pt>
    <dgm:pt modelId="{B4D02041-DB36-47A2-9A96-C759D81A5012}" type="pres">
      <dgm:prSet presAssocID="{FE15105F-7D64-4F69-83D5-59DEF101887B}" presName="imgShp" presStyleLbl="fgImgPlace1" presStyleIdx="0" presStyleCnt="2"/>
      <dgm:spPr/>
    </dgm:pt>
    <dgm:pt modelId="{29BBE494-8C88-4746-929B-BAF145417AA5}" type="pres">
      <dgm:prSet presAssocID="{FE15105F-7D64-4F69-83D5-59DEF101887B}" presName="txShp" presStyleLbl="node1" presStyleIdx="0" presStyleCnt="2" custLinFactNeighborX="202" custLinFactNeighborY="2905">
        <dgm:presLayoutVars>
          <dgm:bulletEnabled val="1"/>
        </dgm:presLayoutVars>
      </dgm:prSet>
      <dgm:spPr/>
      <dgm:t>
        <a:bodyPr/>
        <a:lstStyle/>
        <a:p>
          <a:endParaRPr lang="en-US"/>
        </a:p>
      </dgm:t>
    </dgm:pt>
    <dgm:pt modelId="{0907E925-828A-4A42-B829-FAC4B19B19EE}" type="pres">
      <dgm:prSet presAssocID="{E3C23628-FEBE-4FB2-80C7-DF6C8E532C13}" presName="spacing" presStyleCnt="0"/>
      <dgm:spPr/>
    </dgm:pt>
    <dgm:pt modelId="{A4FD4CE4-D462-4920-AC17-D4B2F033C0CB}" type="pres">
      <dgm:prSet presAssocID="{E0AF0981-164C-407A-897F-E04A76B19E8F}" presName="composite" presStyleCnt="0"/>
      <dgm:spPr/>
    </dgm:pt>
    <dgm:pt modelId="{003ED17B-2C24-4FA2-9321-765D357C2020}" type="pres">
      <dgm:prSet presAssocID="{E0AF0981-164C-407A-897F-E04A76B19E8F}" presName="imgShp" presStyleLbl="fgImgPlace1" presStyleIdx="1" presStyleCnt="2"/>
      <dgm:spPr/>
    </dgm:pt>
    <dgm:pt modelId="{E344E2C5-B345-4457-9E71-24E5FD645DF8}" type="pres">
      <dgm:prSet presAssocID="{E0AF0981-164C-407A-897F-E04A76B19E8F}" presName="txShp" presStyleLbl="node1" presStyleIdx="1" presStyleCnt="2">
        <dgm:presLayoutVars>
          <dgm:bulletEnabled val="1"/>
        </dgm:presLayoutVars>
      </dgm:prSet>
      <dgm:spPr/>
      <dgm:t>
        <a:bodyPr/>
        <a:lstStyle/>
        <a:p>
          <a:endParaRPr lang="en-US"/>
        </a:p>
      </dgm:t>
    </dgm:pt>
  </dgm:ptLst>
  <dgm:cxnLst>
    <dgm:cxn modelId="{2ABC0384-3C0D-43B5-A754-C17662DFA6BC}" srcId="{87FF5013-66BD-4652-AB65-382D09FB8FD2}" destId="{E0AF0981-164C-407A-897F-E04A76B19E8F}" srcOrd="1" destOrd="0" parTransId="{35896664-0A39-49C3-9AAB-C6348E2CF34F}" sibTransId="{51D7BD82-A781-4378-8B3A-5F918949B4C1}"/>
    <dgm:cxn modelId="{3576569B-62D6-4608-AAC5-5C13268E262B}" type="presOf" srcId="{E0AF0981-164C-407A-897F-E04A76B19E8F}" destId="{E344E2C5-B345-4457-9E71-24E5FD645DF8}" srcOrd="0" destOrd="0" presId="urn:microsoft.com/office/officeart/2005/8/layout/vList3"/>
    <dgm:cxn modelId="{098821C0-B4C5-4D6B-985A-40318881247D}" type="presOf" srcId="{FE15105F-7D64-4F69-83D5-59DEF101887B}" destId="{29BBE494-8C88-4746-929B-BAF145417AA5}" srcOrd="0" destOrd="0" presId="urn:microsoft.com/office/officeart/2005/8/layout/vList3"/>
    <dgm:cxn modelId="{6688F650-7DC2-4F4F-B6FF-60BE7C25775F}" srcId="{87FF5013-66BD-4652-AB65-382D09FB8FD2}" destId="{FE15105F-7D64-4F69-83D5-59DEF101887B}" srcOrd="0" destOrd="0" parTransId="{65F9AC4B-3FA5-44A3-910A-86B59B10553A}" sibTransId="{E3C23628-FEBE-4FB2-80C7-DF6C8E532C13}"/>
    <dgm:cxn modelId="{55A8C6D7-AD86-46CE-B203-40D53BA7E7A6}" type="presOf" srcId="{87FF5013-66BD-4652-AB65-382D09FB8FD2}" destId="{C8B56DD2-8520-4BF2-9985-4BF690B141E0}" srcOrd="0" destOrd="0" presId="urn:microsoft.com/office/officeart/2005/8/layout/vList3"/>
    <dgm:cxn modelId="{D82A6E04-D24B-4006-83DE-9A85A7BAC9F8}" type="presParOf" srcId="{C8B56DD2-8520-4BF2-9985-4BF690B141E0}" destId="{0F3CEC14-3844-41A0-872C-45A5FB994EA7}" srcOrd="0" destOrd="0" presId="urn:microsoft.com/office/officeart/2005/8/layout/vList3"/>
    <dgm:cxn modelId="{5A779113-7367-4A7A-92B3-27BE7FA763C4}" type="presParOf" srcId="{0F3CEC14-3844-41A0-872C-45A5FB994EA7}" destId="{B4D02041-DB36-47A2-9A96-C759D81A5012}" srcOrd="0" destOrd="0" presId="urn:microsoft.com/office/officeart/2005/8/layout/vList3"/>
    <dgm:cxn modelId="{F79FED0F-A63A-4FAC-9603-4F4072E3053B}" type="presParOf" srcId="{0F3CEC14-3844-41A0-872C-45A5FB994EA7}" destId="{29BBE494-8C88-4746-929B-BAF145417AA5}" srcOrd="1" destOrd="0" presId="urn:microsoft.com/office/officeart/2005/8/layout/vList3"/>
    <dgm:cxn modelId="{685DDF5F-5FA2-4D97-91BD-BEED9285C064}" type="presParOf" srcId="{C8B56DD2-8520-4BF2-9985-4BF690B141E0}" destId="{0907E925-828A-4A42-B829-FAC4B19B19EE}" srcOrd="1" destOrd="0" presId="urn:microsoft.com/office/officeart/2005/8/layout/vList3"/>
    <dgm:cxn modelId="{4CD4DDC7-F853-4586-93F6-291A54DB66F7}" type="presParOf" srcId="{C8B56DD2-8520-4BF2-9985-4BF690B141E0}" destId="{A4FD4CE4-D462-4920-AC17-D4B2F033C0CB}" srcOrd="2" destOrd="0" presId="urn:microsoft.com/office/officeart/2005/8/layout/vList3"/>
    <dgm:cxn modelId="{697A059F-36E4-4AA9-B3FC-98575F158F0C}" type="presParOf" srcId="{A4FD4CE4-D462-4920-AC17-D4B2F033C0CB}" destId="{003ED17B-2C24-4FA2-9321-765D357C2020}" srcOrd="0" destOrd="0" presId="urn:microsoft.com/office/officeart/2005/8/layout/vList3"/>
    <dgm:cxn modelId="{935F50BA-964B-4D93-9C0E-8DE357952FEB}" type="presParOf" srcId="{A4FD4CE4-D462-4920-AC17-D4B2F033C0CB}" destId="{E344E2C5-B345-4457-9E71-24E5FD645DF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9AB4A078-A4AA-47B3-AB47-AE5068F80256}"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665A84D-BE5A-42C5-A1C7-CA1A1ECB7D39}"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E15105F-7D64-4F69-83D5-59DEF101887B}">
      <dgm:prSet custT="1"/>
      <dgm:spPr/>
      <dgm:t>
        <a:bodyPr/>
        <a:lstStyle/>
        <a:p>
          <a:pPr rtl="1"/>
          <a:r>
            <a:rPr lang="ar-EG" sz="2400" b="1" dirty="0" smtClean="0"/>
            <a:t>أفعال ضد سرية و نزاهة وتوافر البيانات أو النظم الحاسوبية </a:t>
          </a:r>
          <a:endParaRPr lang="en-US" sz="2400" dirty="0"/>
        </a:p>
      </dgm:t>
    </dgm:pt>
    <dgm:pt modelId="{65F9AC4B-3FA5-44A3-910A-86B59B10553A}" type="parTrans" cxnId="{6688F650-7DC2-4F4F-B6FF-60BE7C25775F}">
      <dgm:prSet/>
      <dgm:spPr/>
      <dgm:t>
        <a:bodyPr/>
        <a:lstStyle/>
        <a:p>
          <a:endParaRPr lang="en-US"/>
        </a:p>
      </dgm:t>
    </dgm:pt>
    <dgm:pt modelId="{E3C23628-FEBE-4FB2-80C7-DF6C8E532C13}" type="sibTrans" cxnId="{6688F650-7DC2-4F4F-B6FF-60BE7C25775F}">
      <dgm:prSet/>
      <dgm:spPr/>
      <dgm:t>
        <a:bodyPr/>
        <a:lstStyle/>
        <a:p>
          <a:endParaRPr lang="en-US"/>
        </a:p>
      </dgm:t>
    </dgm:pt>
    <dgm:pt modelId="{E0AF0981-164C-407A-897F-E04A76B19E8F}">
      <dgm:prSet custT="1"/>
      <dgm:spPr/>
      <dgm:t>
        <a:bodyPr/>
        <a:lstStyle/>
        <a:p>
          <a:pPr rtl="1"/>
          <a:r>
            <a:rPr lang="ar-EG" sz="2400" b="1" dirty="0" smtClean="0"/>
            <a:t>أفعال متعلقة بالحاسوب تهدف إلى كسب شخصي أو مالي أو إضرار </a:t>
          </a:r>
          <a:endParaRPr lang="en-US" sz="2400" dirty="0"/>
        </a:p>
      </dgm:t>
    </dgm:pt>
    <dgm:pt modelId="{35896664-0A39-49C3-9AAB-C6348E2CF34F}" type="parTrans" cxnId="{2ABC0384-3C0D-43B5-A754-C17662DFA6BC}">
      <dgm:prSet/>
      <dgm:spPr/>
      <dgm:t>
        <a:bodyPr/>
        <a:lstStyle/>
        <a:p>
          <a:endParaRPr lang="en-US"/>
        </a:p>
      </dgm:t>
    </dgm:pt>
    <dgm:pt modelId="{51D7BD82-A781-4378-8B3A-5F918949B4C1}" type="sibTrans" cxnId="{2ABC0384-3C0D-43B5-A754-C17662DFA6BC}">
      <dgm:prSet/>
      <dgm:spPr/>
      <dgm:t>
        <a:bodyPr/>
        <a:lstStyle/>
        <a:p>
          <a:endParaRPr lang="en-US"/>
        </a:p>
      </dgm:t>
    </dgm:pt>
    <dgm:pt modelId="{E3089761-D83E-497E-9762-9748A44649D6}">
      <dgm:prSet custT="1"/>
      <dgm:spPr/>
      <dgm:t>
        <a:bodyPr/>
        <a:lstStyle/>
        <a:p>
          <a:pPr rtl="1"/>
          <a:r>
            <a:rPr lang="ar-EG" sz="2400" b="1" dirty="0" smtClean="0"/>
            <a:t>أفعال</a:t>
          </a:r>
          <a:r>
            <a:rPr lang="ar-EG" sz="2400" b="1" baseline="0" dirty="0" smtClean="0"/>
            <a:t> متعلقة بمحتوى الحاسب </a:t>
          </a:r>
          <a:endParaRPr lang="en-US" sz="2400" b="1" dirty="0"/>
        </a:p>
      </dgm:t>
    </dgm:pt>
    <dgm:pt modelId="{ED619496-7E01-4429-A745-2730C06C1D54}" type="parTrans" cxnId="{132A922B-B090-4474-BFC0-069CF543A2B0}">
      <dgm:prSet/>
      <dgm:spPr/>
      <dgm:t>
        <a:bodyPr/>
        <a:lstStyle/>
        <a:p>
          <a:endParaRPr lang="en-US"/>
        </a:p>
      </dgm:t>
    </dgm:pt>
    <dgm:pt modelId="{B660A3EA-8A5E-4BE1-A95F-D24F2CBE6CFE}" type="sibTrans" cxnId="{132A922B-B090-4474-BFC0-069CF543A2B0}">
      <dgm:prSet/>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 modelId="{0F3CEC14-3844-41A0-872C-45A5FB994EA7}" type="pres">
      <dgm:prSet presAssocID="{FE15105F-7D64-4F69-83D5-59DEF101887B}" presName="composite" presStyleCnt="0"/>
      <dgm:spPr/>
    </dgm:pt>
    <dgm:pt modelId="{B4D02041-DB36-47A2-9A96-C759D81A5012}" type="pres">
      <dgm:prSet presAssocID="{FE15105F-7D64-4F69-83D5-59DEF101887B}" presName="imgShp" presStyleLbl="fgImgPlace1" presStyleIdx="0" presStyleCnt="3"/>
      <dgm:spPr/>
    </dgm:pt>
    <dgm:pt modelId="{29BBE494-8C88-4746-929B-BAF145417AA5}" type="pres">
      <dgm:prSet presAssocID="{FE15105F-7D64-4F69-83D5-59DEF101887B}" presName="txShp" presStyleLbl="node1" presStyleIdx="0" presStyleCnt="3" custLinFactNeighborX="202" custLinFactNeighborY="2905">
        <dgm:presLayoutVars>
          <dgm:bulletEnabled val="1"/>
        </dgm:presLayoutVars>
      </dgm:prSet>
      <dgm:spPr/>
      <dgm:t>
        <a:bodyPr/>
        <a:lstStyle/>
        <a:p>
          <a:endParaRPr lang="en-US"/>
        </a:p>
      </dgm:t>
    </dgm:pt>
    <dgm:pt modelId="{0907E925-828A-4A42-B829-FAC4B19B19EE}" type="pres">
      <dgm:prSet presAssocID="{E3C23628-FEBE-4FB2-80C7-DF6C8E532C13}" presName="spacing" presStyleCnt="0"/>
      <dgm:spPr/>
    </dgm:pt>
    <dgm:pt modelId="{A4FD4CE4-D462-4920-AC17-D4B2F033C0CB}" type="pres">
      <dgm:prSet presAssocID="{E0AF0981-164C-407A-897F-E04A76B19E8F}" presName="composite" presStyleCnt="0"/>
      <dgm:spPr/>
    </dgm:pt>
    <dgm:pt modelId="{003ED17B-2C24-4FA2-9321-765D357C2020}" type="pres">
      <dgm:prSet presAssocID="{E0AF0981-164C-407A-897F-E04A76B19E8F}" presName="imgShp" presStyleLbl="fgImgPlace1" presStyleIdx="1" presStyleCnt="3"/>
      <dgm:spPr/>
    </dgm:pt>
    <dgm:pt modelId="{E344E2C5-B345-4457-9E71-24E5FD645DF8}" type="pres">
      <dgm:prSet presAssocID="{E0AF0981-164C-407A-897F-E04A76B19E8F}" presName="txShp" presStyleLbl="node1" presStyleIdx="1" presStyleCnt="3">
        <dgm:presLayoutVars>
          <dgm:bulletEnabled val="1"/>
        </dgm:presLayoutVars>
      </dgm:prSet>
      <dgm:spPr/>
      <dgm:t>
        <a:bodyPr/>
        <a:lstStyle/>
        <a:p>
          <a:endParaRPr lang="en-US"/>
        </a:p>
      </dgm:t>
    </dgm:pt>
    <dgm:pt modelId="{3582CAFD-BAEE-4F3B-89B5-DDB93B527AC6}" type="pres">
      <dgm:prSet presAssocID="{51D7BD82-A781-4378-8B3A-5F918949B4C1}" presName="spacing" presStyleCnt="0"/>
      <dgm:spPr/>
    </dgm:pt>
    <dgm:pt modelId="{F1254D4D-AF40-46E5-9758-384D0B152E8B}" type="pres">
      <dgm:prSet presAssocID="{E3089761-D83E-497E-9762-9748A44649D6}" presName="composite" presStyleCnt="0"/>
      <dgm:spPr/>
    </dgm:pt>
    <dgm:pt modelId="{A43A5E66-747A-41E9-9FE7-9FBB8212DE84}" type="pres">
      <dgm:prSet presAssocID="{E3089761-D83E-497E-9762-9748A44649D6}" presName="imgShp" presStyleLbl="fgImgPlace1" presStyleIdx="2" presStyleCnt="3"/>
      <dgm:spPr/>
    </dgm:pt>
    <dgm:pt modelId="{5A21F983-9FB0-4E9B-8EC5-A0C0528E5EDC}" type="pres">
      <dgm:prSet presAssocID="{E3089761-D83E-497E-9762-9748A44649D6}" presName="txShp" presStyleLbl="node1" presStyleIdx="2" presStyleCnt="3" custLinFactNeighborX="202" custLinFactNeighborY="2905">
        <dgm:presLayoutVars>
          <dgm:bulletEnabled val="1"/>
        </dgm:presLayoutVars>
      </dgm:prSet>
      <dgm:spPr/>
      <dgm:t>
        <a:bodyPr/>
        <a:lstStyle/>
        <a:p>
          <a:endParaRPr lang="en-US"/>
        </a:p>
      </dgm:t>
    </dgm:pt>
  </dgm:ptLst>
  <dgm:cxnLst>
    <dgm:cxn modelId="{6688F650-7DC2-4F4F-B6FF-60BE7C25775F}" srcId="{87FF5013-66BD-4652-AB65-382D09FB8FD2}" destId="{FE15105F-7D64-4F69-83D5-59DEF101887B}" srcOrd="0" destOrd="0" parTransId="{65F9AC4B-3FA5-44A3-910A-86B59B10553A}" sibTransId="{E3C23628-FEBE-4FB2-80C7-DF6C8E532C13}"/>
    <dgm:cxn modelId="{4BDAAFAF-532A-46AF-B5DF-8A2D08ED1CCC}" type="presOf" srcId="{E3089761-D83E-497E-9762-9748A44649D6}" destId="{5A21F983-9FB0-4E9B-8EC5-A0C0528E5EDC}" srcOrd="0" destOrd="0" presId="urn:microsoft.com/office/officeart/2005/8/layout/vList3"/>
    <dgm:cxn modelId="{830F4E83-A8A5-4808-958F-447227A5452A}" type="presOf" srcId="{FE15105F-7D64-4F69-83D5-59DEF101887B}" destId="{29BBE494-8C88-4746-929B-BAF145417AA5}" srcOrd="0" destOrd="0" presId="urn:microsoft.com/office/officeart/2005/8/layout/vList3"/>
    <dgm:cxn modelId="{132A922B-B090-4474-BFC0-069CF543A2B0}" srcId="{87FF5013-66BD-4652-AB65-382D09FB8FD2}" destId="{E3089761-D83E-497E-9762-9748A44649D6}" srcOrd="2" destOrd="0" parTransId="{ED619496-7E01-4429-A745-2730C06C1D54}" sibTransId="{B660A3EA-8A5E-4BE1-A95F-D24F2CBE6CFE}"/>
    <dgm:cxn modelId="{2ABC0384-3C0D-43B5-A754-C17662DFA6BC}" srcId="{87FF5013-66BD-4652-AB65-382D09FB8FD2}" destId="{E0AF0981-164C-407A-897F-E04A76B19E8F}" srcOrd="1" destOrd="0" parTransId="{35896664-0A39-49C3-9AAB-C6348E2CF34F}" sibTransId="{51D7BD82-A781-4378-8B3A-5F918949B4C1}"/>
    <dgm:cxn modelId="{AD556ED8-92DD-4F7C-9D3C-639797FA7063}" type="presOf" srcId="{E0AF0981-164C-407A-897F-E04A76B19E8F}" destId="{E344E2C5-B345-4457-9E71-24E5FD645DF8}" srcOrd="0" destOrd="0" presId="urn:microsoft.com/office/officeart/2005/8/layout/vList3"/>
    <dgm:cxn modelId="{518AD906-3572-48F6-BFA8-50D709645AC6}" type="presOf" srcId="{87FF5013-66BD-4652-AB65-382D09FB8FD2}" destId="{C8B56DD2-8520-4BF2-9985-4BF690B141E0}" srcOrd="0" destOrd="0" presId="urn:microsoft.com/office/officeart/2005/8/layout/vList3"/>
    <dgm:cxn modelId="{A409A11E-5DA9-4FC0-B826-D02FDCB7D3D1}" type="presParOf" srcId="{C8B56DD2-8520-4BF2-9985-4BF690B141E0}" destId="{0F3CEC14-3844-41A0-872C-45A5FB994EA7}" srcOrd="0" destOrd="0" presId="urn:microsoft.com/office/officeart/2005/8/layout/vList3"/>
    <dgm:cxn modelId="{DDE2353E-6A63-4867-A6A9-F4E6706E3C16}" type="presParOf" srcId="{0F3CEC14-3844-41A0-872C-45A5FB994EA7}" destId="{B4D02041-DB36-47A2-9A96-C759D81A5012}" srcOrd="0" destOrd="0" presId="urn:microsoft.com/office/officeart/2005/8/layout/vList3"/>
    <dgm:cxn modelId="{5F545CF1-BE31-4982-AD78-F01FC978D4D7}" type="presParOf" srcId="{0F3CEC14-3844-41A0-872C-45A5FB994EA7}" destId="{29BBE494-8C88-4746-929B-BAF145417AA5}" srcOrd="1" destOrd="0" presId="urn:microsoft.com/office/officeart/2005/8/layout/vList3"/>
    <dgm:cxn modelId="{24147F4F-9A1F-4E34-BEC8-1A61A201F58B}" type="presParOf" srcId="{C8B56DD2-8520-4BF2-9985-4BF690B141E0}" destId="{0907E925-828A-4A42-B829-FAC4B19B19EE}" srcOrd="1" destOrd="0" presId="urn:microsoft.com/office/officeart/2005/8/layout/vList3"/>
    <dgm:cxn modelId="{221B308A-AD67-45BD-BB6D-27B17C8A00D2}" type="presParOf" srcId="{C8B56DD2-8520-4BF2-9985-4BF690B141E0}" destId="{A4FD4CE4-D462-4920-AC17-D4B2F033C0CB}" srcOrd="2" destOrd="0" presId="urn:microsoft.com/office/officeart/2005/8/layout/vList3"/>
    <dgm:cxn modelId="{550B1C16-7C86-4B06-AB3C-EEA5E32151D1}" type="presParOf" srcId="{A4FD4CE4-D462-4920-AC17-D4B2F033C0CB}" destId="{003ED17B-2C24-4FA2-9321-765D357C2020}" srcOrd="0" destOrd="0" presId="urn:microsoft.com/office/officeart/2005/8/layout/vList3"/>
    <dgm:cxn modelId="{9DCBEC6A-247A-4F3D-95BE-D60701120317}" type="presParOf" srcId="{A4FD4CE4-D462-4920-AC17-D4B2F033C0CB}" destId="{E344E2C5-B345-4457-9E71-24E5FD645DF8}" srcOrd="1" destOrd="0" presId="urn:microsoft.com/office/officeart/2005/8/layout/vList3"/>
    <dgm:cxn modelId="{E3F334C6-EB3A-44BD-AF56-64713A944DA4}" type="presParOf" srcId="{C8B56DD2-8520-4BF2-9985-4BF690B141E0}" destId="{3582CAFD-BAEE-4F3B-89B5-DDB93B527AC6}" srcOrd="3" destOrd="0" presId="urn:microsoft.com/office/officeart/2005/8/layout/vList3"/>
    <dgm:cxn modelId="{9DA6C8B9-00B3-4281-9790-B7B0956AF53F}" type="presParOf" srcId="{C8B56DD2-8520-4BF2-9985-4BF690B141E0}" destId="{F1254D4D-AF40-46E5-9758-384D0B152E8B}" srcOrd="4" destOrd="0" presId="urn:microsoft.com/office/officeart/2005/8/layout/vList3"/>
    <dgm:cxn modelId="{95D69356-2BC3-47BE-B680-300BD6B523A5}" type="presParOf" srcId="{F1254D4D-AF40-46E5-9758-384D0B152E8B}" destId="{A43A5E66-747A-41E9-9FE7-9FBB8212DE84}" srcOrd="0" destOrd="0" presId="urn:microsoft.com/office/officeart/2005/8/layout/vList3"/>
    <dgm:cxn modelId="{95F88C7C-D3F6-4E19-99D4-80ED22F95B2C}" type="presParOf" srcId="{F1254D4D-AF40-46E5-9758-384D0B152E8B}" destId="{5A21F983-9FB0-4E9B-8EC5-A0C0528E5EDC}"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0AA6BBFE-8F66-4E4F-8A5F-B74DD3796D61}"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466DCBD7-41C8-494F-92DC-1B822D918B6E}" type="doc">
      <dgm:prSet loTypeId="urn:microsoft.com/office/officeart/2008/layout/PictureStrips" loCatId="picture" qsTypeId="urn:microsoft.com/office/officeart/2005/8/quickstyle/simple1" qsCatId="simple" csTypeId="urn:microsoft.com/office/officeart/2005/8/colors/accent1_2" csCatId="accent1" phldr="1"/>
      <dgm:spPr/>
      <dgm:t>
        <a:bodyPr/>
        <a:lstStyle/>
        <a:p>
          <a:endParaRPr lang="en-US"/>
        </a:p>
      </dgm:t>
    </dgm:pt>
    <dgm:pt modelId="{A592375A-5223-4625-8680-E5A67D33172F}">
      <dgm:prSet custT="1"/>
      <dgm:spPr/>
      <dgm:t>
        <a:bodyPr/>
        <a:lstStyle/>
        <a:p>
          <a:pPr rtl="1"/>
          <a:r>
            <a:rPr lang="ar-EG" sz="2000" dirty="0" smtClean="0"/>
            <a:t>النفاذ غير المشروع إلى نظام حاسوبي .</a:t>
          </a:r>
          <a:endParaRPr lang="en-US" sz="2000" dirty="0"/>
        </a:p>
      </dgm:t>
    </dgm:pt>
    <dgm:pt modelId="{157882D1-52F6-451A-A765-9777813B6555}" type="parTrans" cxnId="{1EB46E7C-1641-4A9D-A8DE-4F3FE255AAEE}">
      <dgm:prSet/>
      <dgm:spPr/>
      <dgm:t>
        <a:bodyPr/>
        <a:lstStyle/>
        <a:p>
          <a:endParaRPr lang="en-US"/>
        </a:p>
      </dgm:t>
    </dgm:pt>
    <dgm:pt modelId="{98BD3512-947A-42D9-9A23-3D8511A1B820}" type="sibTrans" cxnId="{1EB46E7C-1641-4A9D-A8DE-4F3FE255AAEE}">
      <dgm:prSet/>
      <dgm:spPr/>
      <dgm:t>
        <a:bodyPr/>
        <a:lstStyle/>
        <a:p>
          <a:endParaRPr lang="en-US"/>
        </a:p>
      </dgm:t>
    </dgm:pt>
    <dgm:pt modelId="{6508287F-B312-4443-8C11-5749A7C71513}">
      <dgm:prSet custT="1"/>
      <dgm:spPr/>
      <dgm:t>
        <a:bodyPr/>
        <a:lstStyle/>
        <a:p>
          <a:pPr rtl="1"/>
          <a:r>
            <a:rPr lang="ar-EG" sz="2000" dirty="0" smtClean="0"/>
            <a:t>النفاذ إلى أو الاعتراض أو الحصول غير المشروع على بيانات حاسوبية .</a:t>
          </a:r>
          <a:endParaRPr lang="en-US" sz="2000" dirty="0"/>
        </a:p>
      </dgm:t>
    </dgm:pt>
    <dgm:pt modelId="{3B5E7F6C-F991-4771-8682-001270B2EA06}" type="parTrans" cxnId="{889CC79D-7287-403E-BB97-0D18989DEB7F}">
      <dgm:prSet/>
      <dgm:spPr/>
      <dgm:t>
        <a:bodyPr/>
        <a:lstStyle/>
        <a:p>
          <a:endParaRPr lang="en-US"/>
        </a:p>
      </dgm:t>
    </dgm:pt>
    <dgm:pt modelId="{8503273E-29EA-4A76-B859-6262C2BCF602}" type="sibTrans" cxnId="{889CC79D-7287-403E-BB97-0D18989DEB7F}">
      <dgm:prSet/>
      <dgm:spPr/>
      <dgm:t>
        <a:bodyPr/>
        <a:lstStyle/>
        <a:p>
          <a:endParaRPr lang="en-US"/>
        </a:p>
      </dgm:t>
    </dgm:pt>
    <dgm:pt modelId="{8E53D04A-A57E-4462-B00A-015C2E4BAA6B}">
      <dgm:prSet custT="1"/>
      <dgm:spPr/>
      <dgm:t>
        <a:bodyPr/>
        <a:lstStyle/>
        <a:p>
          <a:pPr rtl="1"/>
          <a:r>
            <a:rPr lang="ar-EG" sz="2000" dirty="0" smtClean="0"/>
            <a:t>التدخل غير المشروع مع نظام أو بيانات حاسوبية .</a:t>
          </a:r>
          <a:endParaRPr lang="en-US" sz="2000" dirty="0"/>
        </a:p>
      </dgm:t>
    </dgm:pt>
    <dgm:pt modelId="{4C326B3D-7380-461B-8227-51230C785D0A}" type="parTrans" cxnId="{2801F6E2-760A-48C7-83FE-405A322A34AF}">
      <dgm:prSet/>
      <dgm:spPr/>
      <dgm:t>
        <a:bodyPr/>
        <a:lstStyle/>
        <a:p>
          <a:endParaRPr lang="en-US"/>
        </a:p>
      </dgm:t>
    </dgm:pt>
    <dgm:pt modelId="{FAC183B0-A587-4EA0-99AE-1048AC1FEDE5}" type="sibTrans" cxnId="{2801F6E2-760A-48C7-83FE-405A322A34AF}">
      <dgm:prSet/>
      <dgm:spPr/>
      <dgm:t>
        <a:bodyPr/>
        <a:lstStyle/>
        <a:p>
          <a:endParaRPr lang="en-US"/>
        </a:p>
      </dgm:t>
    </dgm:pt>
    <dgm:pt modelId="{977A417D-CFE1-4CC0-B6DA-C4080700434B}">
      <dgm:prSet custT="1"/>
      <dgm:spPr/>
      <dgm:t>
        <a:bodyPr/>
        <a:lstStyle/>
        <a:p>
          <a:pPr rtl="1"/>
          <a:r>
            <a:rPr lang="ar-EG" sz="2000" dirty="0" smtClean="0"/>
            <a:t>انتاج أو توزيع أو حيازة أدوات لإساءة استعمال الحاسب .</a:t>
          </a:r>
          <a:endParaRPr lang="en-US" sz="2000" dirty="0"/>
        </a:p>
      </dgm:t>
    </dgm:pt>
    <dgm:pt modelId="{BAD293A7-B92B-4C89-AB94-FD8C5963D401}" type="parTrans" cxnId="{C7513889-4B63-479A-BFB2-C7D913877DC6}">
      <dgm:prSet/>
      <dgm:spPr/>
      <dgm:t>
        <a:bodyPr/>
        <a:lstStyle/>
        <a:p>
          <a:endParaRPr lang="en-US"/>
        </a:p>
      </dgm:t>
    </dgm:pt>
    <dgm:pt modelId="{F3F0E587-EA3A-4C58-8951-CA2FE76FB4AE}" type="sibTrans" cxnId="{C7513889-4B63-479A-BFB2-C7D913877DC6}">
      <dgm:prSet/>
      <dgm:spPr/>
      <dgm:t>
        <a:bodyPr/>
        <a:lstStyle/>
        <a:p>
          <a:endParaRPr lang="en-US"/>
        </a:p>
      </dgm:t>
    </dgm:pt>
    <dgm:pt modelId="{7FD27AAF-DAFC-4E70-91DC-133C3E7CA4B9}">
      <dgm:prSet custT="1"/>
      <dgm:spPr/>
      <dgm:t>
        <a:bodyPr/>
        <a:lstStyle/>
        <a:p>
          <a:pPr rtl="1"/>
          <a:r>
            <a:rPr lang="ar-EG" sz="2000" dirty="0" smtClean="0"/>
            <a:t>انتهاك تدابير حماية الخصوصية أو البيانات </a:t>
          </a:r>
          <a:r>
            <a:rPr lang="ar-EG" sz="1700" dirty="0" smtClean="0"/>
            <a:t>.</a:t>
          </a:r>
          <a:endParaRPr lang="en-US" sz="1700" dirty="0"/>
        </a:p>
      </dgm:t>
    </dgm:pt>
    <dgm:pt modelId="{9333C547-3CCE-4E2C-A4E7-4068BAFCD64C}" type="parTrans" cxnId="{B8522578-C7FA-4F59-9C03-B82C879E23C5}">
      <dgm:prSet/>
      <dgm:spPr/>
      <dgm:t>
        <a:bodyPr/>
        <a:lstStyle/>
        <a:p>
          <a:endParaRPr lang="en-US"/>
        </a:p>
      </dgm:t>
    </dgm:pt>
    <dgm:pt modelId="{AB5ECE1E-D9F8-44D0-8959-37508158BB61}" type="sibTrans" cxnId="{B8522578-C7FA-4F59-9C03-B82C879E23C5}">
      <dgm:prSet/>
      <dgm:spPr/>
      <dgm:t>
        <a:bodyPr/>
        <a:lstStyle/>
        <a:p>
          <a:endParaRPr lang="en-US"/>
        </a:p>
      </dgm:t>
    </dgm:pt>
    <dgm:pt modelId="{389E5299-D929-426E-A8D5-A29A40E9C21D}" type="pres">
      <dgm:prSet presAssocID="{466DCBD7-41C8-494F-92DC-1B822D918B6E}" presName="Name0" presStyleCnt="0">
        <dgm:presLayoutVars>
          <dgm:dir/>
          <dgm:resizeHandles val="exact"/>
        </dgm:presLayoutVars>
      </dgm:prSet>
      <dgm:spPr/>
    </dgm:pt>
    <dgm:pt modelId="{EE32D6DE-FD96-48FC-810B-D63E3F60F6E8}" type="pres">
      <dgm:prSet presAssocID="{A592375A-5223-4625-8680-E5A67D33172F}" presName="composite" presStyleCnt="0"/>
      <dgm:spPr/>
    </dgm:pt>
    <dgm:pt modelId="{4AC11293-51D9-4E10-839C-0F743AE9290C}" type="pres">
      <dgm:prSet presAssocID="{A592375A-5223-4625-8680-E5A67D33172F}" presName="rect1" presStyleLbl="trAlignAcc1" presStyleIdx="0" presStyleCnt="5">
        <dgm:presLayoutVars>
          <dgm:bulletEnabled val="1"/>
        </dgm:presLayoutVars>
      </dgm:prSet>
      <dgm:spPr/>
    </dgm:pt>
    <dgm:pt modelId="{525B6BC5-F18A-405D-9D36-DEE5C4583B2B}" type="pres">
      <dgm:prSet presAssocID="{A592375A-5223-4625-8680-E5A67D33172F}" presName="rect2" presStyleLbl="fgImgPlace1" presStyleIdx="0" presStyleCnt="5"/>
      <dgm:spPr/>
    </dgm:pt>
    <dgm:pt modelId="{269F1C07-BA4F-4037-B15F-925ABBDFF0A9}" type="pres">
      <dgm:prSet presAssocID="{98BD3512-947A-42D9-9A23-3D8511A1B820}" presName="sibTrans" presStyleCnt="0"/>
      <dgm:spPr/>
    </dgm:pt>
    <dgm:pt modelId="{CBA1A0F1-E337-4916-8C71-344DC8D78983}" type="pres">
      <dgm:prSet presAssocID="{6508287F-B312-4443-8C11-5749A7C71513}" presName="composite" presStyleCnt="0"/>
      <dgm:spPr/>
    </dgm:pt>
    <dgm:pt modelId="{660648D1-02C0-499A-A168-A021F170D353}" type="pres">
      <dgm:prSet presAssocID="{6508287F-B312-4443-8C11-5749A7C71513}" presName="rect1" presStyleLbl="trAlignAcc1" presStyleIdx="1" presStyleCnt="5" custScaleY="122747">
        <dgm:presLayoutVars>
          <dgm:bulletEnabled val="1"/>
        </dgm:presLayoutVars>
      </dgm:prSet>
      <dgm:spPr/>
    </dgm:pt>
    <dgm:pt modelId="{0C89528A-A0D8-4123-BA89-410ACC7EB7B7}" type="pres">
      <dgm:prSet presAssocID="{6508287F-B312-4443-8C11-5749A7C71513}" presName="rect2" presStyleLbl="fgImgPlace1" presStyleIdx="1" presStyleCnt="5"/>
      <dgm:spPr/>
    </dgm:pt>
    <dgm:pt modelId="{28BA3DD9-E794-4C15-A7E0-88159226A7EF}" type="pres">
      <dgm:prSet presAssocID="{8503273E-29EA-4A76-B859-6262C2BCF602}" presName="sibTrans" presStyleCnt="0"/>
      <dgm:spPr/>
    </dgm:pt>
    <dgm:pt modelId="{192F0AFE-DE84-453E-94C9-25DDC8E5EDE9}" type="pres">
      <dgm:prSet presAssocID="{8E53D04A-A57E-4462-B00A-015C2E4BAA6B}" presName="composite" presStyleCnt="0"/>
      <dgm:spPr/>
    </dgm:pt>
    <dgm:pt modelId="{7D9B6197-68C0-42B5-9A3E-33EF2F44B2B6}" type="pres">
      <dgm:prSet presAssocID="{8E53D04A-A57E-4462-B00A-015C2E4BAA6B}" presName="rect1" presStyleLbl="trAlignAcc1" presStyleIdx="2" presStyleCnt="5">
        <dgm:presLayoutVars>
          <dgm:bulletEnabled val="1"/>
        </dgm:presLayoutVars>
      </dgm:prSet>
      <dgm:spPr/>
    </dgm:pt>
    <dgm:pt modelId="{3925BE1E-57F6-4DD9-8ADB-432A27299D43}" type="pres">
      <dgm:prSet presAssocID="{8E53D04A-A57E-4462-B00A-015C2E4BAA6B}" presName="rect2" presStyleLbl="fgImgPlace1" presStyleIdx="2" presStyleCnt="5"/>
      <dgm:spPr/>
    </dgm:pt>
    <dgm:pt modelId="{7B03EEBE-394D-4EC5-B1CE-69A76AA30C25}" type="pres">
      <dgm:prSet presAssocID="{FAC183B0-A587-4EA0-99AE-1048AC1FEDE5}" presName="sibTrans" presStyleCnt="0"/>
      <dgm:spPr/>
    </dgm:pt>
    <dgm:pt modelId="{2FE6E045-2FB6-429E-8434-D7FAADEF1A0B}" type="pres">
      <dgm:prSet presAssocID="{977A417D-CFE1-4CC0-B6DA-C4080700434B}" presName="composite" presStyleCnt="0"/>
      <dgm:spPr/>
    </dgm:pt>
    <dgm:pt modelId="{61BA0721-F0C8-4674-8D5A-82EE667A49A7}" type="pres">
      <dgm:prSet presAssocID="{977A417D-CFE1-4CC0-B6DA-C4080700434B}" presName="rect1" presStyleLbl="trAlignAcc1" presStyleIdx="3" presStyleCnt="5">
        <dgm:presLayoutVars>
          <dgm:bulletEnabled val="1"/>
        </dgm:presLayoutVars>
      </dgm:prSet>
      <dgm:spPr/>
    </dgm:pt>
    <dgm:pt modelId="{03D09C50-871A-47BC-BE2E-C6F5BDB64828}" type="pres">
      <dgm:prSet presAssocID="{977A417D-CFE1-4CC0-B6DA-C4080700434B}" presName="rect2" presStyleLbl="fgImgPlace1" presStyleIdx="3" presStyleCnt="5"/>
      <dgm:spPr/>
    </dgm:pt>
    <dgm:pt modelId="{E8D1A4E8-2784-4AC7-BE6B-CF64C4DA483E}" type="pres">
      <dgm:prSet presAssocID="{F3F0E587-EA3A-4C58-8951-CA2FE76FB4AE}" presName="sibTrans" presStyleCnt="0"/>
      <dgm:spPr/>
    </dgm:pt>
    <dgm:pt modelId="{A57080F7-2A2D-4B76-801F-DA909BCE879F}" type="pres">
      <dgm:prSet presAssocID="{7FD27AAF-DAFC-4E70-91DC-133C3E7CA4B9}" presName="composite" presStyleCnt="0"/>
      <dgm:spPr/>
    </dgm:pt>
    <dgm:pt modelId="{7B8519A9-678A-480E-A892-9B9AD94E7909}" type="pres">
      <dgm:prSet presAssocID="{7FD27AAF-DAFC-4E70-91DC-133C3E7CA4B9}" presName="rect1" presStyleLbl="trAlignAcc1" presStyleIdx="4" presStyleCnt="5" custLinFactNeighborX="-351" custLinFactNeighborY="-1036">
        <dgm:presLayoutVars>
          <dgm:bulletEnabled val="1"/>
        </dgm:presLayoutVars>
      </dgm:prSet>
      <dgm:spPr/>
    </dgm:pt>
    <dgm:pt modelId="{326367E5-7754-4BFE-89B0-6D9D5A7E6FE8}" type="pres">
      <dgm:prSet presAssocID="{7FD27AAF-DAFC-4E70-91DC-133C3E7CA4B9}" presName="rect2" presStyleLbl="fgImgPlace1" presStyleIdx="4" presStyleCnt="5"/>
      <dgm:spPr/>
    </dgm:pt>
  </dgm:ptLst>
  <dgm:cxnLst>
    <dgm:cxn modelId="{29521D3A-9942-4BD4-A643-E466B64160E7}" type="presOf" srcId="{6508287F-B312-4443-8C11-5749A7C71513}" destId="{660648D1-02C0-499A-A168-A021F170D353}" srcOrd="0" destOrd="0" presId="urn:microsoft.com/office/officeart/2008/layout/PictureStrips"/>
    <dgm:cxn modelId="{C7513889-4B63-479A-BFB2-C7D913877DC6}" srcId="{466DCBD7-41C8-494F-92DC-1B822D918B6E}" destId="{977A417D-CFE1-4CC0-B6DA-C4080700434B}" srcOrd="3" destOrd="0" parTransId="{BAD293A7-B92B-4C89-AB94-FD8C5963D401}" sibTransId="{F3F0E587-EA3A-4C58-8951-CA2FE76FB4AE}"/>
    <dgm:cxn modelId="{6A7C000F-7694-452E-837D-B043CAA3C5CE}" type="presOf" srcId="{7FD27AAF-DAFC-4E70-91DC-133C3E7CA4B9}" destId="{7B8519A9-678A-480E-A892-9B9AD94E7909}" srcOrd="0" destOrd="0" presId="urn:microsoft.com/office/officeart/2008/layout/PictureStrips"/>
    <dgm:cxn modelId="{8AFC72FC-DDA1-4794-94AD-E74E1F815A33}" type="presOf" srcId="{466DCBD7-41C8-494F-92DC-1B822D918B6E}" destId="{389E5299-D929-426E-A8D5-A29A40E9C21D}" srcOrd="0" destOrd="0" presId="urn:microsoft.com/office/officeart/2008/layout/PictureStrips"/>
    <dgm:cxn modelId="{D47347ED-2098-4B4A-8ADE-B93DD73A164A}" type="presOf" srcId="{A592375A-5223-4625-8680-E5A67D33172F}" destId="{4AC11293-51D9-4E10-839C-0F743AE9290C}" srcOrd="0" destOrd="0" presId="urn:microsoft.com/office/officeart/2008/layout/PictureStrips"/>
    <dgm:cxn modelId="{2801F6E2-760A-48C7-83FE-405A322A34AF}" srcId="{466DCBD7-41C8-494F-92DC-1B822D918B6E}" destId="{8E53D04A-A57E-4462-B00A-015C2E4BAA6B}" srcOrd="2" destOrd="0" parTransId="{4C326B3D-7380-461B-8227-51230C785D0A}" sibTransId="{FAC183B0-A587-4EA0-99AE-1048AC1FEDE5}"/>
    <dgm:cxn modelId="{B8522578-C7FA-4F59-9C03-B82C879E23C5}" srcId="{466DCBD7-41C8-494F-92DC-1B822D918B6E}" destId="{7FD27AAF-DAFC-4E70-91DC-133C3E7CA4B9}" srcOrd="4" destOrd="0" parTransId="{9333C547-3CCE-4E2C-A4E7-4068BAFCD64C}" sibTransId="{AB5ECE1E-D9F8-44D0-8959-37508158BB61}"/>
    <dgm:cxn modelId="{402375F4-F7EA-4813-8275-DE1EBAB812CC}" type="presOf" srcId="{8E53D04A-A57E-4462-B00A-015C2E4BAA6B}" destId="{7D9B6197-68C0-42B5-9A3E-33EF2F44B2B6}" srcOrd="0" destOrd="0" presId="urn:microsoft.com/office/officeart/2008/layout/PictureStrips"/>
    <dgm:cxn modelId="{889CC79D-7287-403E-BB97-0D18989DEB7F}" srcId="{466DCBD7-41C8-494F-92DC-1B822D918B6E}" destId="{6508287F-B312-4443-8C11-5749A7C71513}" srcOrd="1" destOrd="0" parTransId="{3B5E7F6C-F991-4771-8682-001270B2EA06}" sibTransId="{8503273E-29EA-4A76-B859-6262C2BCF602}"/>
    <dgm:cxn modelId="{AC6D41C6-5169-4E53-AA8C-5B60CB253827}" type="presOf" srcId="{977A417D-CFE1-4CC0-B6DA-C4080700434B}" destId="{61BA0721-F0C8-4674-8D5A-82EE667A49A7}" srcOrd="0" destOrd="0" presId="urn:microsoft.com/office/officeart/2008/layout/PictureStrips"/>
    <dgm:cxn modelId="{1EB46E7C-1641-4A9D-A8DE-4F3FE255AAEE}" srcId="{466DCBD7-41C8-494F-92DC-1B822D918B6E}" destId="{A592375A-5223-4625-8680-E5A67D33172F}" srcOrd="0" destOrd="0" parTransId="{157882D1-52F6-451A-A765-9777813B6555}" sibTransId="{98BD3512-947A-42D9-9A23-3D8511A1B820}"/>
    <dgm:cxn modelId="{D41E2A02-8D7B-4E0F-B55E-6E7D73E7D5E4}" type="presParOf" srcId="{389E5299-D929-426E-A8D5-A29A40E9C21D}" destId="{EE32D6DE-FD96-48FC-810B-D63E3F60F6E8}" srcOrd="0" destOrd="0" presId="urn:microsoft.com/office/officeart/2008/layout/PictureStrips"/>
    <dgm:cxn modelId="{169A864F-C605-4142-A88B-F6C3E5CFF42E}" type="presParOf" srcId="{EE32D6DE-FD96-48FC-810B-D63E3F60F6E8}" destId="{4AC11293-51D9-4E10-839C-0F743AE9290C}" srcOrd="0" destOrd="0" presId="urn:microsoft.com/office/officeart/2008/layout/PictureStrips"/>
    <dgm:cxn modelId="{3F7188AC-F127-4EF2-BA5B-4C29ECC569B1}" type="presParOf" srcId="{EE32D6DE-FD96-48FC-810B-D63E3F60F6E8}" destId="{525B6BC5-F18A-405D-9D36-DEE5C4583B2B}" srcOrd="1" destOrd="0" presId="urn:microsoft.com/office/officeart/2008/layout/PictureStrips"/>
    <dgm:cxn modelId="{BD70B68B-5B0C-4D87-B1E9-43C237B67C3F}" type="presParOf" srcId="{389E5299-D929-426E-A8D5-A29A40E9C21D}" destId="{269F1C07-BA4F-4037-B15F-925ABBDFF0A9}" srcOrd="1" destOrd="0" presId="urn:microsoft.com/office/officeart/2008/layout/PictureStrips"/>
    <dgm:cxn modelId="{D65AA37A-83EA-4E13-895A-43CD0370173A}" type="presParOf" srcId="{389E5299-D929-426E-A8D5-A29A40E9C21D}" destId="{CBA1A0F1-E337-4916-8C71-344DC8D78983}" srcOrd="2" destOrd="0" presId="urn:microsoft.com/office/officeart/2008/layout/PictureStrips"/>
    <dgm:cxn modelId="{CD827242-93BF-4D67-A0F0-910ECA46EB42}" type="presParOf" srcId="{CBA1A0F1-E337-4916-8C71-344DC8D78983}" destId="{660648D1-02C0-499A-A168-A021F170D353}" srcOrd="0" destOrd="0" presId="urn:microsoft.com/office/officeart/2008/layout/PictureStrips"/>
    <dgm:cxn modelId="{AC6E38E7-3CCD-4082-A8CA-A1F877BC45B7}" type="presParOf" srcId="{CBA1A0F1-E337-4916-8C71-344DC8D78983}" destId="{0C89528A-A0D8-4123-BA89-410ACC7EB7B7}" srcOrd="1" destOrd="0" presId="urn:microsoft.com/office/officeart/2008/layout/PictureStrips"/>
    <dgm:cxn modelId="{52850C7D-48BD-44F2-A035-5E5F5C026BBF}" type="presParOf" srcId="{389E5299-D929-426E-A8D5-A29A40E9C21D}" destId="{28BA3DD9-E794-4C15-A7E0-88159226A7EF}" srcOrd="3" destOrd="0" presId="urn:microsoft.com/office/officeart/2008/layout/PictureStrips"/>
    <dgm:cxn modelId="{476DC96D-6AB3-433B-8975-2745450DB64F}" type="presParOf" srcId="{389E5299-D929-426E-A8D5-A29A40E9C21D}" destId="{192F0AFE-DE84-453E-94C9-25DDC8E5EDE9}" srcOrd="4" destOrd="0" presId="urn:microsoft.com/office/officeart/2008/layout/PictureStrips"/>
    <dgm:cxn modelId="{55DE02DF-0FF8-4FE8-8E71-F9EBB0B371A8}" type="presParOf" srcId="{192F0AFE-DE84-453E-94C9-25DDC8E5EDE9}" destId="{7D9B6197-68C0-42B5-9A3E-33EF2F44B2B6}" srcOrd="0" destOrd="0" presId="urn:microsoft.com/office/officeart/2008/layout/PictureStrips"/>
    <dgm:cxn modelId="{B34EF18A-C97A-44AB-9EC2-C2E7F15C9AC8}" type="presParOf" srcId="{192F0AFE-DE84-453E-94C9-25DDC8E5EDE9}" destId="{3925BE1E-57F6-4DD9-8ADB-432A27299D43}" srcOrd="1" destOrd="0" presId="urn:microsoft.com/office/officeart/2008/layout/PictureStrips"/>
    <dgm:cxn modelId="{E16BD82F-ADC0-4253-ABCB-8B7B6D6CA98F}" type="presParOf" srcId="{389E5299-D929-426E-A8D5-A29A40E9C21D}" destId="{7B03EEBE-394D-4EC5-B1CE-69A76AA30C25}" srcOrd="5" destOrd="0" presId="urn:microsoft.com/office/officeart/2008/layout/PictureStrips"/>
    <dgm:cxn modelId="{A8D7043F-8BEE-4DF1-BA43-494BBCEA2C47}" type="presParOf" srcId="{389E5299-D929-426E-A8D5-A29A40E9C21D}" destId="{2FE6E045-2FB6-429E-8434-D7FAADEF1A0B}" srcOrd="6" destOrd="0" presId="urn:microsoft.com/office/officeart/2008/layout/PictureStrips"/>
    <dgm:cxn modelId="{70F164B6-EBF7-4FC1-894F-38FDB5B67C82}" type="presParOf" srcId="{2FE6E045-2FB6-429E-8434-D7FAADEF1A0B}" destId="{61BA0721-F0C8-4674-8D5A-82EE667A49A7}" srcOrd="0" destOrd="0" presId="urn:microsoft.com/office/officeart/2008/layout/PictureStrips"/>
    <dgm:cxn modelId="{667850C7-FE1F-4F11-A7B3-7BB40E3ACDE2}" type="presParOf" srcId="{2FE6E045-2FB6-429E-8434-D7FAADEF1A0B}" destId="{03D09C50-871A-47BC-BE2E-C6F5BDB64828}" srcOrd="1" destOrd="0" presId="urn:microsoft.com/office/officeart/2008/layout/PictureStrips"/>
    <dgm:cxn modelId="{13A195C2-2FB5-4593-9D3A-EC86032FB42C}" type="presParOf" srcId="{389E5299-D929-426E-A8D5-A29A40E9C21D}" destId="{E8D1A4E8-2784-4AC7-BE6B-CF64C4DA483E}" srcOrd="7" destOrd="0" presId="urn:microsoft.com/office/officeart/2008/layout/PictureStrips"/>
    <dgm:cxn modelId="{E6F2AFC5-A1AA-42AE-8F95-89A132CC46CE}" type="presParOf" srcId="{389E5299-D929-426E-A8D5-A29A40E9C21D}" destId="{A57080F7-2A2D-4B76-801F-DA909BCE879F}" srcOrd="8" destOrd="0" presId="urn:microsoft.com/office/officeart/2008/layout/PictureStrips"/>
    <dgm:cxn modelId="{3C1A3850-C06C-49C8-B247-406D95F2207F}" type="presParOf" srcId="{A57080F7-2A2D-4B76-801F-DA909BCE879F}" destId="{7B8519A9-678A-480E-A892-9B9AD94E7909}" srcOrd="0" destOrd="0" presId="urn:microsoft.com/office/officeart/2008/layout/PictureStrips"/>
    <dgm:cxn modelId="{0D7A9704-8648-4F03-B123-22F5F44803EF}" type="presParOf" srcId="{A57080F7-2A2D-4B76-801F-DA909BCE879F}" destId="{326367E5-7754-4BFE-89B0-6D9D5A7E6FE8}" srcOrd="1" destOrd="0" presId="urn:microsoft.com/office/officeart/2008/layout/PictureStrips"/>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E4A707E0-BE55-4C3A-9F9B-D231E5E0C70D}"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8E3925D4-D445-4F43-9233-9CBE0E56C0F4}"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0FEBDBE0-52B4-4592-A4E7-53E6A43F2682}">
      <dgm:prSet/>
      <dgm:spPr/>
      <dgm:t>
        <a:bodyPr/>
        <a:lstStyle/>
        <a:p>
          <a:pPr rtl="1"/>
          <a:r>
            <a:rPr lang="ar-EG" smtClean="0"/>
            <a:t>الاحتيال أو التزوير المتعلق بالحاسب .</a:t>
          </a:r>
          <a:endParaRPr lang="en-US"/>
        </a:p>
      </dgm:t>
    </dgm:pt>
    <dgm:pt modelId="{2D0B28F9-9834-4EC6-BD4C-390B39F0453A}" type="parTrans" cxnId="{256C1098-DB4E-40C8-9CB4-634FCD794623}">
      <dgm:prSet/>
      <dgm:spPr/>
      <dgm:t>
        <a:bodyPr/>
        <a:lstStyle/>
        <a:p>
          <a:endParaRPr lang="en-US"/>
        </a:p>
      </dgm:t>
    </dgm:pt>
    <dgm:pt modelId="{F80A6F6F-2235-4A89-99E3-9C58E3E873BB}" type="sibTrans" cxnId="{256C1098-DB4E-40C8-9CB4-634FCD794623}">
      <dgm:prSet/>
      <dgm:spPr/>
      <dgm:t>
        <a:bodyPr/>
        <a:lstStyle/>
        <a:p>
          <a:endParaRPr lang="en-US"/>
        </a:p>
      </dgm:t>
    </dgm:pt>
    <dgm:pt modelId="{33065874-D23D-44CB-9901-63FDFDDAC4E9}">
      <dgm:prSet/>
      <dgm:spPr/>
      <dgm:t>
        <a:bodyPr/>
        <a:lstStyle/>
        <a:p>
          <a:pPr rtl="1"/>
          <a:r>
            <a:rPr lang="ar-EG" smtClean="0"/>
            <a:t>جرائم الهوية المتعلقة بالحاسوب. </a:t>
          </a:r>
          <a:endParaRPr lang="en-US"/>
        </a:p>
      </dgm:t>
    </dgm:pt>
    <dgm:pt modelId="{0F361829-1950-476E-9ED2-D3563ADC1933}" type="parTrans" cxnId="{DD75CFC8-E9FE-45AE-AACE-DAC396EB3A34}">
      <dgm:prSet/>
      <dgm:spPr/>
      <dgm:t>
        <a:bodyPr/>
        <a:lstStyle/>
        <a:p>
          <a:endParaRPr lang="en-US"/>
        </a:p>
      </dgm:t>
    </dgm:pt>
    <dgm:pt modelId="{71F53AC7-3AB6-4F51-A193-5B256FB08AA4}" type="sibTrans" cxnId="{DD75CFC8-E9FE-45AE-AACE-DAC396EB3A34}">
      <dgm:prSet/>
      <dgm:spPr/>
      <dgm:t>
        <a:bodyPr/>
        <a:lstStyle/>
        <a:p>
          <a:endParaRPr lang="en-US"/>
        </a:p>
      </dgm:t>
    </dgm:pt>
    <dgm:pt modelId="{B704AB3C-2815-4E39-9E4C-FC5CD3FD6BCA}">
      <dgm:prSet/>
      <dgm:spPr/>
      <dgm:t>
        <a:bodyPr/>
        <a:lstStyle/>
        <a:p>
          <a:pPr rtl="1"/>
          <a:r>
            <a:rPr lang="ar-EG" smtClean="0"/>
            <a:t>جرائم حقوق الطباعة و العلامة التجارية المتعلقة بالحاسوب .</a:t>
          </a:r>
          <a:endParaRPr lang="en-US"/>
        </a:p>
      </dgm:t>
    </dgm:pt>
    <dgm:pt modelId="{DECDC16B-4BDF-4C3F-ACD7-D62133B214FA}" type="parTrans" cxnId="{0F96B6DD-D7FF-4737-9051-AC7D7DB84DAE}">
      <dgm:prSet/>
      <dgm:spPr/>
      <dgm:t>
        <a:bodyPr/>
        <a:lstStyle/>
        <a:p>
          <a:endParaRPr lang="en-US"/>
        </a:p>
      </dgm:t>
    </dgm:pt>
    <dgm:pt modelId="{0AA0C921-57A3-4617-95F3-00FA27C0536D}" type="sibTrans" cxnId="{0F96B6DD-D7FF-4737-9051-AC7D7DB84DAE}">
      <dgm:prSet/>
      <dgm:spPr/>
      <dgm:t>
        <a:bodyPr/>
        <a:lstStyle/>
        <a:p>
          <a:endParaRPr lang="en-US"/>
        </a:p>
      </dgm:t>
    </dgm:pt>
    <dgm:pt modelId="{AAF16036-C38F-4BBD-8058-D003F30FC4AA}">
      <dgm:prSet/>
      <dgm:spPr/>
      <dgm:t>
        <a:bodyPr/>
        <a:lstStyle/>
        <a:p>
          <a:pPr rtl="1"/>
          <a:r>
            <a:rPr lang="ar-EG" smtClean="0"/>
            <a:t>إرسال أو التحكم في إرسال البريد الالكتروني الطفيلي .</a:t>
          </a:r>
          <a:endParaRPr lang="en-US"/>
        </a:p>
      </dgm:t>
    </dgm:pt>
    <dgm:pt modelId="{11FA8413-613A-416C-B513-FE3A3AB29C4C}" type="parTrans" cxnId="{5337D887-7751-430A-A59F-D827B118C475}">
      <dgm:prSet/>
      <dgm:spPr/>
      <dgm:t>
        <a:bodyPr/>
        <a:lstStyle/>
        <a:p>
          <a:endParaRPr lang="en-US"/>
        </a:p>
      </dgm:t>
    </dgm:pt>
    <dgm:pt modelId="{CC856F97-55A8-422F-96B2-A45B07A742F0}" type="sibTrans" cxnId="{5337D887-7751-430A-A59F-D827B118C475}">
      <dgm:prSet/>
      <dgm:spPr/>
      <dgm:t>
        <a:bodyPr/>
        <a:lstStyle/>
        <a:p>
          <a:endParaRPr lang="en-US"/>
        </a:p>
      </dgm:t>
    </dgm:pt>
    <dgm:pt modelId="{704FE90F-3445-4C85-BBC0-C932D6BBA32D}">
      <dgm:prSet/>
      <dgm:spPr/>
      <dgm:t>
        <a:bodyPr/>
        <a:lstStyle/>
        <a:p>
          <a:pPr rtl="1"/>
          <a:r>
            <a:rPr lang="ar-EG" smtClean="0"/>
            <a:t>الأفعال المسببة لأذى شخصي و المتعلقة بالحاسوب .</a:t>
          </a:r>
          <a:endParaRPr lang="en-US"/>
        </a:p>
      </dgm:t>
    </dgm:pt>
    <dgm:pt modelId="{A84BD65B-2547-4A06-BB14-FF78C9DB58B5}" type="parTrans" cxnId="{F63B63CC-FEB2-46CF-AC23-36177F9A82F7}">
      <dgm:prSet/>
      <dgm:spPr/>
      <dgm:t>
        <a:bodyPr/>
        <a:lstStyle/>
        <a:p>
          <a:endParaRPr lang="en-US"/>
        </a:p>
      </dgm:t>
    </dgm:pt>
    <dgm:pt modelId="{A0408635-6592-411B-8E42-03ACEF11DA04}" type="sibTrans" cxnId="{F63B63CC-FEB2-46CF-AC23-36177F9A82F7}">
      <dgm:prSet/>
      <dgm:spPr/>
      <dgm:t>
        <a:bodyPr/>
        <a:lstStyle/>
        <a:p>
          <a:endParaRPr lang="en-US"/>
        </a:p>
      </dgm:t>
    </dgm:pt>
    <dgm:pt modelId="{C569EF60-3E42-4FFF-9657-08748A88FB19}">
      <dgm:prSet/>
      <dgm:spPr/>
      <dgm:t>
        <a:bodyPr/>
        <a:lstStyle/>
        <a:p>
          <a:pPr rtl="1"/>
          <a:r>
            <a:rPr lang="ar-EG" smtClean="0"/>
            <a:t>إغواء أو استمالة الأطفال لأغراض جنسية من خلال الحاسوب .</a:t>
          </a:r>
          <a:endParaRPr lang="en-US"/>
        </a:p>
      </dgm:t>
    </dgm:pt>
    <dgm:pt modelId="{0630343D-CA3E-4B05-B575-4552E2FFD4ED}" type="parTrans" cxnId="{5697A2DA-725A-4C33-89DF-07BD3CCD9AB8}">
      <dgm:prSet/>
      <dgm:spPr/>
      <dgm:t>
        <a:bodyPr/>
        <a:lstStyle/>
        <a:p>
          <a:endParaRPr lang="en-US"/>
        </a:p>
      </dgm:t>
    </dgm:pt>
    <dgm:pt modelId="{6F8C3FB0-ABAE-4B24-AEB0-AC991AD1544E}" type="sibTrans" cxnId="{5697A2DA-725A-4C33-89DF-07BD3CCD9AB8}">
      <dgm:prSet/>
      <dgm:spPr/>
      <dgm:t>
        <a:bodyPr/>
        <a:lstStyle/>
        <a:p>
          <a:endParaRPr lang="en-US"/>
        </a:p>
      </dgm:t>
    </dgm:pt>
    <dgm:pt modelId="{EC69790A-4916-4F76-B4CE-5FA681CB203D}" type="pres">
      <dgm:prSet presAssocID="{8E3925D4-D445-4F43-9233-9CBE0E56C0F4}" presName="linearFlow" presStyleCnt="0">
        <dgm:presLayoutVars>
          <dgm:dir/>
          <dgm:resizeHandles val="exact"/>
        </dgm:presLayoutVars>
      </dgm:prSet>
      <dgm:spPr/>
    </dgm:pt>
    <dgm:pt modelId="{C8F56CC2-DEA6-4F72-B3D5-9832A7F753D5}" type="pres">
      <dgm:prSet presAssocID="{0FEBDBE0-52B4-4592-A4E7-53E6A43F2682}" presName="composite" presStyleCnt="0"/>
      <dgm:spPr/>
    </dgm:pt>
    <dgm:pt modelId="{9A656BA1-F736-408C-9F95-37EBD1FE7CEF}" type="pres">
      <dgm:prSet presAssocID="{0FEBDBE0-52B4-4592-A4E7-53E6A43F2682}" presName="imgShp" presStyleLbl="fgImgPlace1" presStyleIdx="0" presStyleCnt="6"/>
      <dgm:spPr/>
    </dgm:pt>
    <dgm:pt modelId="{8E9AFE61-46BD-47C4-9D24-BECDBDCB19FC}" type="pres">
      <dgm:prSet presAssocID="{0FEBDBE0-52B4-4592-A4E7-53E6A43F2682}" presName="txShp" presStyleLbl="node1" presStyleIdx="0" presStyleCnt="6">
        <dgm:presLayoutVars>
          <dgm:bulletEnabled val="1"/>
        </dgm:presLayoutVars>
      </dgm:prSet>
      <dgm:spPr/>
    </dgm:pt>
    <dgm:pt modelId="{59A2389E-DD87-4358-92C6-F17C30D0E331}" type="pres">
      <dgm:prSet presAssocID="{F80A6F6F-2235-4A89-99E3-9C58E3E873BB}" presName="spacing" presStyleCnt="0"/>
      <dgm:spPr/>
    </dgm:pt>
    <dgm:pt modelId="{7EF86D02-5394-4A94-B6E2-69B78DD01297}" type="pres">
      <dgm:prSet presAssocID="{33065874-D23D-44CB-9901-63FDFDDAC4E9}" presName="composite" presStyleCnt="0"/>
      <dgm:spPr/>
    </dgm:pt>
    <dgm:pt modelId="{CF647492-887E-418A-B40A-4532842899DA}" type="pres">
      <dgm:prSet presAssocID="{33065874-D23D-44CB-9901-63FDFDDAC4E9}" presName="imgShp" presStyleLbl="fgImgPlace1" presStyleIdx="1" presStyleCnt="6"/>
      <dgm:spPr/>
    </dgm:pt>
    <dgm:pt modelId="{FC65231F-03C2-4D61-BEC8-A8BC0D3CC81D}" type="pres">
      <dgm:prSet presAssocID="{33065874-D23D-44CB-9901-63FDFDDAC4E9}" presName="txShp" presStyleLbl="node1" presStyleIdx="1" presStyleCnt="6">
        <dgm:presLayoutVars>
          <dgm:bulletEnabled val="1"/>
        </dgm:presLayoutVars>
      </dgm:prSet>
      <dgm:spPr/>
    </dgm:pt>
    <dgm:pt modelId="{F1B10E72-BE61-46D6-A276-03AE2A6CF435}" type="pres">
      <dgm:prSet presAssocID="{71F53AC7-3AB6-4F51-A193-5B256FB08AA4}" presName="spacing" presStyleCnt="0"/>
      <dgm:spPr/>
    </dgm:pt>
    <dgm:pt modelId="{957EFCB0-28ED-476C-A23D-63D1C4A971C3}" type="pres">
      <dgm:prSet presAssocID="{B704AB3C-2815-4E39-9E4C-FC5CD3FD6BCA}" presName="composite" presStyleCnt="0"/>
      <dgm:spPr/>
    </dgm:pt>
    <dgm:pt modelId="{8B60A13D-A2C6-44F6-81C4-72381F48EA75}" type="pres">
      <dgm:prSet presAssocID="{B704AB3C-2815-4E39-9E4C-FC5CD3FD6BCA}" presName="imgShp" presStyleLbl="fgImgPlace1" presStyleIdx="2" presStyleCnt="6"/>
      <dgm:spPr/>
    </dgm:pt>
    <dgm:pt modelId="{E3DED90D-A03F-4DE4-8B86-4600A658B508}" type="pres">
      <dgm:prSet presAssocID="{B704AB3C-2815-4E39-9E4C-FC5CD3FD6BCA}" presName="txShp" presStyleLbl="node1" presStyleIdx="2" presStyleCnt="6">
        <dgm:presLayoutVars>
          <dgm:bulletEnabled val="1"/>
        </dgm:presLayoutVars>
      </dgm:prSet>
      <dgm:spPr/>
    </dgm:pt>
    <dgm:pt modelId="{5D96F217-0F04-4E9B-AB48-55E7F2D341C2}" type="pres">
      <dgm:prSet presAssocID="{0AA0C921-57A3-4617-95F3-00FA27C0536D}" presName="spacing" presStyleCnt="0"/>
      <dgm:spPr/>
    </dgm:pt>
    <dgm:pt modelId="{2D68B523-A00D-4E11-8407-25FA1A770A63}" type="pres">
      <dgm:prSet presAssocID="{AAF16036-C38F-4BBD-8058-D003F30FC4AA}" presName="composite" presStyleCnt="0"/>
      <dgm:spPr/>
    </dgm:pt>
    <dgm:pt modelId="{C370891F-59F8-4FC1-8D64-C0C4DFF9E214}" type="pres">
      <dgm:prSet presAssocID="{AAF16036-C38F-4BBD-8058-D003F30FC4AA}" presName="imgShp" presStyleLbl="fgImgPlace1" presStyleIdx="3" presStyleCnt="6"/>
      <dgm:spPr/>
    </dgm:pt>
    <dgm:pt modelId="{A54584F1-C2A2-4DE7-A2A8-35D735191265}" type="pres">
      <dgm:prSet presAssocID="{AAF16036-C38F-4BBD-8058-D003F30FC4AA}" presName="txShp" presStyleLbl="node1" presStyleIdx="3" presStyleCnt="6">
        <dgm:presLayoutVars>
          <dgm:bulletEnabled val="1"/>
        </dgm:presLayoutVars>
      </dgm:prSet>
      <dgm:spPr/>
    </dgm:pt>
    <dgm:pt modelId="{181CD801-223D-4BA3-B9DC-325E9F350D18}" type="pres">
      <dgm:prSet presAssocID="{CC856F97-55A8-422F-96B2-A45B07A742F0}" presName="spacing" presStyleCnt="0"/>
      <dgm:spPr/>
    </dgm:pt>
    <dgm:pt modelId="{47E18E62-AC8D-42BE-B712-71840DFC0E2E}" type="pres">
      <dgm:prSet presAssocID="{704FE90F-3445-4C85-BBC0-C932D6BBA32D}" presName="composite" presStyleCnt="0"/>
      <dgm:spPr/>
    </dgm:pt>
    <dgm:pt modelId="{250EF0C7-1C35-4B9A-88EA-1DDACFE2359E}" type="pres">
      <dgm:prSet presAssocID="{704FE90F-3445-4C85-BBC0-C932D6BBA32D}" presName="imgShp" presStyleLbl="fgImgPlace1" presStyleIdx="4" presStyleCnt="6"/>
      <dgm:spPr/>
    </dgm:pt>
    <dgm:pt modelId="{82CFAA94-720C-4F17-A3F2-85CF1FC2EECA}" type="pres">
      <dgm:prSet presAssocID="{704FE90F-3445-4C85-BBC0-C932D6BBA32D}" presName="txShp" presStyleLbl="node1" presStyleIdx="4" presStyleCnt="6">
        <dgm:presLayoutVars>
          <dgm:bulletEnabled val="1"/>
        </dgm:presLayoutVars>
      </dgm:prSet>
      <dgm:spPr/>
    </dgm:pt>
    <dgm:pt modelId="{60A8D120-EBA2-40DD-AFAA-F02BDDF3F2B4}" type="pres">
      <dgm:prSet presAssocID="{A0408635-6592-411B-8E42-03ACEF11DA04}" presName="spacing" presStyleCnt="0"/>
      <dgm:spPr/>
    </dgm:pt>
    <dgm:pt modelId="{4B6A306C-D980-4973-800F-85CC79D7E726}" type="pres">
      <dgm:prSet presAssocID="{C569EF60-3E42-4FFF-9657-08748A88FB19}" presName="composite" presStyleCnt="0"/>
      <dgm:spPr/>
    </dgm:pt>
    <dgm:pt modelId="{43CBA853-51E9-4D4D-8F01-50C595B69F3F}" type="pres">
      <dgm:prSet presAssocID="{C569EF60-3E42-4FFF-9657-08748A88FB19}" presName="imgShp" presStyleLbl="fgImgPlace1" presStyleIdx="5" presStyleCnt="6"/>
      <dgm:spPr/>
    </dgm:pt>
    <dgm:pt modelId="{EC954156-64FB-4BCC-9A7D-3DCE89DD87EF}" type="pres">
      <dgm:prSet presAssocID="{C569EF60-3E42-4FFF-9657-08748A88FB19}" presName="txShp" presStyleLbl="node1" presStyleIdx="5" presStyleCnt="6">
        <dgm:presLayoutVars>
          <dgm:bulletEnabled val="1"/>
        </dgm:presLayoutVars>
      </dgm:prSet>
      <dgm:spPr/>
    </dgm:pt>
  </dgm:ptLst>
  <dgm:cxnLst>
    <dgm:cxn modelId="{4A1692F1-5BE6-4EDF-AD84-58EA54878A59}" type="presOf" srcId="{AAF16036-C38F-4BBD-8058-D003F30FC4AA}" destId="{A54584F1-C2A2-4DE7-A2A8-35D735191265}" srcOrd="0" destOrd="0" presId="urn:microsoft.com/office/officeart/2005/8/layout/vList3"/>
    <dgm:cxn modelId="{9CFBC834-9883-443A-8426-4CF640E171C9}" type="presOf" srcId="{704FE90F-3445-4C85-BBC0-C932D6BBA32D}" destId="{82CFAA94-720C-4F17-A3F2-85CF1FC2EECA}" srcOrd="0" destOrd="0" presId="urn:microsoft.com/office/officeart/2005/8/layout/vList3"/>
    <dgm:cxn modelId="{0B0E33ED-2BEF-41AA-8127-6F0CE99B47A3}" type="presOf" srcId="{33065874-D23D-44CB-9901-63FDFDDAC4E9}" destId="{FC65231F-03C2-4D61-BEC8-A8BC0D3CC81D}" srcOrd="0" destOrd="0" presId="urn:microsoft.com/office/officeart/2005/8/layout/vList3"/>
    <dgm:cxn modelId="{B622D3AC-4C12-4C75-91C1-28F837531521}" type="presOf" srcId="{B704AB3C-2815-4E39-9E4C-FC5CD3FD6BCA}" destId="{E3DED90D-A03F-4DE4-8B86-4600A658B508}" srcOrd="0" destOrd="0" presId="urn:microsoft.com/office/officeart/2005/8/layout/vList3"/>
    <dgm:cxn modelId="{5697A2DA-725A-4C33-89DF-07BD3CCD9AB8}" srcId="{8E3925D4-D445-4F43-9233-9CBE0E56C0F4}" destId="{C569EF60-3E42-4FFF-9657-08748A88FB19}" srcOrd="5" destOrd="0" parTransId="{0630343D-CA3E-4B05-B575-4552E2FFD4ED}" sibTransId="{6F8C3FB0-ABAE-4B24-AEB0-AC991AD1544E}"/>
    <dgm:cxn modelId="{5337D887-7751-430A-A59F-D827B118C475}" srcId="{8E3925D4-D445-4F43-9233-9CBE0E56C0F4}" destId="{AAF16036-C38F-4BBD-8058-D003F30FC4AA}" srcOrd="3" destOrd="0" parTransId="{11FA8413-613A-416C-B513-FE3A3AB29C4C}" sibTransId="{CC856F97-55A8-422F-96B2-A45B07A742F0}"/>
    <dgm:cxn modelId="{DD75CFC8-E9FE-45AE-AACE-DAC396EB3A34}" srcId="{8E3925D4-D445-4F43-9233-9CBE0E56C0F4}" destId="{33065874-D23D-44CB-9901-63FDFDDAC4E9}" srcOrd="1" destOrd="0" parTransId="{0F361829-1950-476E-9ED2-D3563ADC1933}" sibTransId="{71F53AC7-3AB6-4F51-A193-5B256FB08AA4}"/>
    <dgm:cxn modelId="{0F96B6DD-D7FF-4737-9051-AC7D7DB84DAE}" srcId="{8E3925D4-D445-4F43-9233-9CBE0E56C0F4}" destId="{B704AB3C-2815-4E39-9E4C-FC5CD3FD6BCA}" srcOrd="2" destOrd="0" parTransId="{DECDC16B-4BDF-4C3F-ACD7-D62133B214FA}" sibTransId="{0AA0C921-57A3-4617-95F3-00FA27C0536D}"/>
    <dgm:cxn modelId="{E80FD037-DF1E-4F98-A0D1-632CE944E7BD}" type="presOf" srcId="{8E3925D4-D445-4F43-9233-9CBE0E56C0F4}" destId="{EC69790A-4916-4F76-B4CE-5FA681CB203D}" srcOrd="0" destOrd="0" presId="urn:microsoft.com/office/officeart/2005/8/layout/vList3"/>
    <dgm:cxn modelId="{1A757433-4168-4993-BA9D-C269B98CF2B0}" type="presOf" srcId="{C569EF60-3E42-4FFF-9657-08748A88FB19}" destId="{EC954156-64FB-4BCC-9A7D-3DCE89DD87EF}" srcOrd="0" destOrd="0" presId="urn:microsoft.com/office/officeart/2005/8/layout/vList3"/>
    <dgm:cxn modelId="{F63B63CC-FEB2-46CF-AC23-36177F9A82F7}" srcId="{8E3925D4-D445-4F43-9233-9CBE0E56C0F4}" destId="{704FE90F-3445-4C85-BBC0-C932D6BBA32D}" srcOrd="4" destOrd="0" parTransId="{A84BD65B-2547-4A06-BB14-FF78C9DB58B5}" sibTransId="{A0408635-6592-411B-8E42-03ACEF11DA04}"/>
    <dgm:cxn modelId="{BCED68C9-1F75-40AE-AB1D-1454308C657A}" type="presOf" srcId="{0FEBDBE0-52B4-4592-A4E7-53E6A43F2682}" destId="{8E9AFE61-46BD-47C4-9D24-BECDBDCB19FC}" srcOrd="0" destOrd="0" presId="urn:microsoft.com/office/officeart/2005/8/layout/vList3"/>
    <dgm:cxn modelId="{256C1098-DB4E-40C8-9CB4-634FCD794623}" srcId="{8E3925D4-D445-4F43-9233-9CBE0E56C0F4}" destId="{0FEBDBE0-52B4-4592-A4E7-53E6A43F2682}" srcOrd="0" destOrd="0" parTransId="{2D0B28F9-9834-4EC6-BD4C-390B39F0453A}" sibTransId="{F80A6F6F-2235-4A89-99E3-9C58E3E873BB}"/>
    <dgm:cxn modelId="{3D89680B-77BB-4B9A-8DA3-FEF4AA43AEA4}" type="presParOf" srcId="{EC69790A-4916-4F76-B4CE-5FA681CB203D}" destId="{C8F56CC2-DEA6-4F72-B3D5-9832A7F753D5}" srcOrd="0" destOrd="0" presId="urn:microsoft.com/office/officeart/2005/8/layout/vList3"/>
    <dgm:cxn modelId="{734416C1-28AE-4356-8672-2997563A35F6}" type="presParOf" srcId="{C8F56CC2-DEA6-4F72-B3D5-9832A7F753D5}" destId="{9A656BA1-F736-408C-9F95-37EBD1FE7CEF}" srcOrd="0" destOrd="0" presId="urn:microsoft.com/office/officeart/2005/8/layout/vList3"/>
    <dgm:cxn modelId="{CB649C84-869F-4997-AE3F-A2577BEC6FB1}" type="presParOf" srcId="{C8F56CC2-DEA6-4F72-B3D5-9832A7F753D5}" destId="{8E9AFE61-46BD-47C4-9D24-BECDBDCB19FC}" srcOrd="1" destOrd="0" presId="urn:microsoft.com/office/officeart/2005/8/layout/vList3"/>
    <dgm:cxn modelId="{C636D766-C20D-497B-B139-2B7261F98C4D}" type="presParOf" srcId="{EC69790A-4916-4F76-B4CE-5FA681CB203D}" destId="{59A2389E-DD87-4358-92C6-F17C30D0E331}" srcOrd="1" destOrd="0" presId="urn:microsoft.com/office/officeart/2005/8/layout/vList3"/>
    <dgm:cxn modelId="{ADE70D83-230B-4202-A5BC-03B8BBB1ACB5}" type="presParOf" srcId="{EC69790A-4916-4F76-B4CE-5FA681CB203D}" destId="{7EF86D02-5394-4A94-B6E2-69B78DD01297}" srcOrd="2" destOrd="0" presId="urn:microsoft.com/office/officeart/2005/8/layout/vList3"/>
    <dgm:cxn modelId="{0E2762E8-08CB-498D-871D-275FDA2319C0}" type="presParOf" srcId="{7EF86D02-5394-4A94-B6E2-69B78DD01297}" destId="{CF647492-887E-418A-B40A-4532842899DA}" srcOrd="0" destOrd="0" presId="urn:microsoft.com/office/officeart/2005/8/layout/vList3"/>
    <dgm:cxn modelId="{1774BB9F-3988-4D2C-8EBE-1C019EF05052}" type="presParOf" srcId="{7EF86D02-5394-4A94-B6E2-69B78DD01297}" destId="{FC65231F-03C2-4D61-BEC8-A8BC0D3CC81D}" srcOrd="1" destOrd="0" presId="urn:microsoft.com/office/officeart/2005/8/layout/vList3"/>
    <dgm:cxn modelId="{91CDA894-1A59-4BAE-B9F9-80C6493149B0}" type="presParOf" srcId="{EC69790A-4916-4F76-B4CE-5FA681CB203D}" destId="{F1B10E72-BE61-46D6-A276-03AE2A6CF435}" srcOrd="3" destOrd="0" presId="urn:microsoft.com/office/officeart/2005/8/layout/vList3"/>
    <dgm:cxn modelId="{4BBAFE4B-BD63-487F-9961-3D78571FE66A}" type="presParOf" srcId="{EC69790A-4916-4F76-B4CE-5FA681CB203D}" destId="{957EFCB0-28ED-476C-A23D-63D1C4A971C3}" srcOrd="4" destOrd="0" presId="urn:microsoft.com/office/officeart/2005/8/layout/vList3"/>
    <dgm:cxn modelId="{A7CF157D-1485-4016-A718-491C34D25076}" type="presParOf" srcId="{957EFCB0-28ED-476C-A23D-63D1C4A971C3}" destId="{8B60A13D-A2C6-44F6-81C4-72381F48EA75}" srcOrd="0" destOrd="0" presId="urn:microsoft.com/office/officeart/2005/8/layout/vList3"/>
    <dgm:cxn modelId="{42BEA441-6148-4D27-8E7C-8660AC32CFF5}" type="presParOf" srcId="{957EFCB0-28ED-476C-A23D-63D1C4A971C3}" destId="{E3DED90D-A03F-4DE4-8B86-4600A658B508}" srcOrd="1" destOrd="0" presId="urn:microsoft.com/office/officeart/2005/8/layout/vList3"/>
    <dgm:cxn modelId="{7A583785-87A6-4731-A649-435DC46AB79C}" type="presParOf" srcId="{EC69790A-4916-4F76-B4CE-5FA681CB203D}" destId="{5D96F217-0F04-4E9B-AB48-55E7F2D341C2}" srcOrd="5" destOrd="0" presId="urn:microsoft.com/office/officeart/2005/8/layout/vList3"/>
    <dgm:cxn modelId="{F4A2388F-2676-465A-B44D-F214199490C2}" type="presParOf" srcId="{EC69790A-4916-4F76-B4CE-5FA681CB203D}" destId="{2D68B523-A00D-4E11-8407-25FA1A770A63}" srcOrd="6" destOrd="0" presId="urn:microsoft.com/office/officeart/2005/8/layout/vList3"/>
    <dgm:cxn modelId="{94C53C01-BB8F-4CCC-B7AE-D351FC71444B}" type="presParOf" srcId="{2D68B523-A00D-4E11-8407-25FA1A770A63}" destId="{C370891F-59F8-4FC1-8D64-C0C4DFF9E214}" srcOrd="0" destOrd="0" presId="urn:microsoft.com/office/officeart/2005/8/layout/vList3"/>
    <dgm:cxn modelId="{C8BEBE17-92F9-4DFD-80FC-43F63C2EB3D5}" type="presParOf" srcId="{2D68B523-A00D-4E11-8407-25FA1A770A63}" destId="{A54584F1-C2A2-4DE7-A2A8-35D735191265}" srcOrd="1" destOrd="0" presId="urn:microsoft.com/office/officeart/2005/8/layout/vList3"/>
    <dgm:cxn modelId="{C34B8F6F-B4C7-4E3A-90C0-C602F15D9B97}" type="presParOf" srcId="{EC69790A-4916-4F76-B4CE-5FA681CB203D}" destId="{181CD801-223D-4BA3-B9DC-325E9F350D18}" srcOrd="7" destOrd="0" presId="urn:microsoft.com/office/officeart/2005/8/layout/vList3"/>
    <dgm:cxn modelId="{C93DCE1D-AF39-42C1-A621-671FE7896969}" type="presParOf" srcId="{EC69790A-4916-4F76-B4CE-5FA681CB203D}" destId="{47E18E62-AC8D-42BE-B712-71840DFC0E2E}" srcOrd="8" destOrd="0" presId="urn:microsoft.com/office/officeart/2005/8/layout/vList3"/>
    <dgm:cxn modelId="{A0A5DD47-8B95-4889-BDCC-84390935EFA2}" type="presParOf" srcId="{47E18E62-AC8D-42BE-B712-71840DFC0E2E}" destId="{250EF0C7-1C35-4B9A-88EA-1DDACFE2359E}" srcOrd="0" destOrd="0" presId="urn:microsoft.com/office/officeart/2005/8/layout/vList3"/>
    <dgm:cxn modelId="{3AA819FD-4136-4DA4-BA1D-5F9E331315D5}" type="presParOf" srcId="{47E18E62-AC8D-42BE-B712-71840DFC0E2E}" destId="{82CFAA94-720C-4F17-A3F2-85CF1FC2EECA}" srcOrd="1" destOrd="0" presId="urn:microsoft.com/office/officeart/2005/8/layout/vList3"/>
    <dgm:cxn modelId="{15356673-2D6B-4D14-921A-0CD2ED4B307D}" type="presParOf" srcId="{EC69790A-4916-4F76-B4CE-5FA681CB203D}" destId="{60A8D120-EBA2-40DD-AFAA-F02BDDF3F2B4}" srcOrd="9" destOrd="0" presId="urn:microsoft.com/office/officeart/2005/8/layout/vList3"/>
    <dgm:cxn modelId="{05F2C2BE-9F1A-4BEA-BEDD-3BE943149326}" type="presParOf" srcId="{EC69790A-4916-4F76-B4CE-5FA681CB203D}" destId="{4B6A306C-D980-4973-800F-85CC79D7E726}" srcOrd="10" destOrd="0" presId="urn:microsoft.com/office/officeart/2005/8/layout/vList3"/>
    <dgm:cxn modelId="{0AA7D4C9-1285-4BDA-B0E9-2F06934709A1}" type="presParOf" srcId="{4B6A306C-D980-4973-800F-85CC79D7E726}" destId="{43CBA853-51E9-4D4D-8F01-50C595B69F3F}" srcOrd="0" destOrd="0" presId="urn:microsoft.com/office/officeart/2005/8/layout/vList3"/>
    <dgm:cxn modelId="{60B30B48-EDF1-497B-8488-46E3C74CD41C}" type="presParOf" srcId="{4B6A306C-D980-4973-800F-85CC79D7E726}" destId="{EC954156-64FB-4BCC-9A7D-3DCE89DD87EF}" srcOrd="1" destOrd="0" presId="urn:microsoft.com/office/officeart/2005/8/layout/vList3"/>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E33EE62-4574-4948-9EFA-B522D212653F}"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693B3844-7F96-40DE-A278-D35E2CB03BF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5AF2C8E-BA0F-4C26-ADA0-583D1FCC6049}">
      <dgm:prSet/>
      <dgm:spPr/>
      <dgm:t>
        <a:bodyPr/>
        <a:lstStyle/>
        <a:p>
          <a:pPr rtl="1"/>
          <a:r>
            <a:rPr lang="ar-EG" smtClean="0"/>
            <a:t>الأفعال المرتكبة بواسطة الحاسوب و المنطوية على خطاب كراهية .</a:t>
          </a:r>
          <a:endParaRPr lang="en-US"/>
        </a:p>
      </dgm:t>
    </dgm:pt>
    <dgm:pt modelId="{F6468A3E-0F09-4221-9334-2F40B9D3286C}" type="parTrans" cxnId="{A2DCD739-9FAF-4B65-8A17-D1FD48458201}">
      <dgm:prSet/>
      <dgm:spPr/>
      <dgm:t>
        <a:bodyPr/>
        <a:lstStyle/>
        <a:p>
          <a:endParaRPr lang="en-US"/>
        </a:p>
      </dgm:t>
    </dgm:pt>
    <dgm:pt modelId="{9754F043-8375-485D-A9CB-BAC201C5B8CC}" type="sibTrans" cxnId="{A2DCD739-9FAF-4B65-8A17-D1FD48458201}">
      <dgm:prSet/>
      <dgm:spPr/>
      <dgm:t>
        <a:bodyPr/>
        <a:lstStyle/>
        <a:p>
          <a:endParaRPr lang="en-US"/>
        </a:p>
      </dgm:t>
    </dgm:pt>
    <dgm:pt modelId="{7EE382B1-9B13-4F5E-A107-2E78ED7EFDF6}">
      <dgm:prSet/>
      <dgm:spPr/>
      <dgm:t>
        <a:bodyPr/>
        <a:lstStyle/>
        <a:p>
          <a:pPr rtl="1"/>
          <a:r>
            <a:rPr lang="ar-EG" smtClean="0"/>
            <a:t>انتاج أو توزيع أو حيازة مواد إباحية متعلقة بالأطفال بواسطة الحاسوب . </a:t>
          </a:r>
          <a:endParaRPr lang="en-US"/>
        </a:p>
      </dgm:t>
    </dgm:pt>
    <dgm:pt modelId="{27DA1CE0-7B4C-4348-99C0-3DA79B91A29C}" type="parTrans" cxnId="{3A62B5DA-3BC9-4608-9121-EA5759730F34}">
      <dgm:prSet/>
      <dgm:spPr/>
      <dgm:t>
        <a:bodyPr/>
        <a:lstStyle/>
        <a:p>
          <a:endParaRPr lang="en-US"/>
        </a:p>
      </dgm:t>
    </dgm:pt>
    <dgm:pt modelId="{6472397F-AC26-4F3E-B020-10E4EF586D4E}" type="sibTrans" cxnId="{3A62B5DA-3BC9-4608-9121-EA5759730F34}">
      <dgm:prSet/>
      <dgm:spPr/>
      <dgm:t>
        <a:bodyPr/>
        <a:lstStyle/>
        <a:p>
          <a:endParaRPr lang="en-US"/>
        </a:p>
      </dgm:t>
    </dgm:pt>
    <dgm:pt modelId="{963B2737-120B-4E43-B2DD-FD7818C124B1}">
      <dgm:prSet/>
      <dgm:spPr/>
      <dgm:t>
        <a:bodyPr/>
        <a:lstStyle/>
        <a:p>
          <a:pPr rtl="1"/>
          <a:r>
            <a:rPr lang="ar-EG" smtClean="0"/>
            <a:t>أعمال دعم جرائم الإرهاب بواسطة الحاسوب .</a:t>
          </a:r>
          <a:endParaRPr lang="en-US"/>
        </a:p>
      </dgm:t>
    </dgm:pt>
    <dgm:pt modelId="{637C04EB-6703-4C72-BB3C-87DE09A2905C}" type="parTrans" cxnId="{E2471AF5-3BF3-4ABA-90D0-797BC223D52F}">
      <dgm:prSet/>
      <dgm:spPr/>
      <dgm:t>
        <a:bodyPr/>
        <a:lstStyle/>
        <a:p>
          <a:endParaRPr lang="en-US"/>
        </a:p>
      </dgm:t>
    </dgm:pt>
    <dgm:pt modelId="{02A6D342-A692-4B0C-A367-B4D1BFC4BE6F}" type="sibTrans" cxnId="{E2471AF5-3BF3-4ABA-90D0-797BC223D52F}">
      <dgm:prSet/>
      <dgm:spPr/>
      <dgm:t>
        <a:bodyPr/>
        <a:lstStyle/>
        <a:p>
          <a:endParaRPr lang="en-US"/>
        </a:p>
      </dgm:t>
    </dgm:pt>
    <dgm:pt modelId="{2C300E94-6F23-4794-9A0B-71CD1E3CCB11}" type="pres">
      <dgm:prSet presAssocID="{693B3844-7F96-40DE-A278-D35E2CB03BFF}" presName="linear" presStyleCnt="0">
        <dgm:presLayoutVars>
          <dgm:animLvl val="lvl"/>
          <dgm:resizeHandles val="exact"/>
        </dgm:presLayoutVars>
      </dgm:prSet>
      <dgm:spPr/>
    </dgm:pt>
    <dgm:pt modelId="{E023550D-882E-4A78-8E95-B81403CA59AA}" type="pres">
      <dgm:prSet presAssocID="{D5AF2C8E-BA0F-4C26-ADA0-583D1FCC6049}" presName="parentText" presStyleLbl="node1" presStyleIdx="0" presStyleCnt="3">
        <dgm:presLayoutVars>
          <dgm:chMax val="0"/>
          <dgm:bulletEnabled val="1"/>
        </dgm:presLayoutVars>
      </dgm:prSet>
      <dgm:spPr/>
    </dgm:pt>
    <dgm:pt modelId="{3C38BE07-DF7A-4B98-B65A-439743F29425}" type="pres">
      <dgm:prSet presAssocID="{9754F043-8375-485D-A9CB-BAC201C5B8CC}" presName="spacer" presStyleCnt="0"/>
      <dgm:spPr/>
    </dgm:pt>
    <dgm:pt modelId="{FDEF72D0-FD41-44B9-992C-862174252E0F}" type="pres">
      <dgm:prSet presAssocID="{7EE382B1-9B13-4F5E-A107-2E78ED7EFDF6}" presName="parentText" presStyleLbl="node1" presStyleIdx="1" presStyleCnt="3">
        <dgm:presLayoutVars>
          <dgm:chMax val="0"/>
          <dgm:bulletEnabled val="1"/>
        </dgm:presLayoutVars>
      </dgm:prSet>
      <dgm:spPr/>
    </dgm:pt>
    <dgm:pt modelId="{6B456E2E-A2CD-473A-8858-1FE9514650EE}" type="pres">
      <dgm:prSet presAssocID="{6472397F-AC26-4F3E-B020-10E4EF586D4E}" presName="spacer" presStyleCnt="0"/>
      <dgm:spPr/>
    </dgm:pt>
    <dgm:pt modelId="{E9D77CFE-2A51-4F26-B0B3-319B226216C8}" type="pres">
      <dgm:prSet presAssocID="{963B2737-120B-4E43-B2DD-FD7818C124B1}" presName="parentText" presStyleLbl="node1" presStyleIdx="2" presStyleCnt="3">
        <dgm:presLayoutVars>
          <dgm:chMax val="0"/>
          <dgm:bulletEnabled val="1"/>
        </dgm:presLayoutVars>
      </dgm:prSet>
      <dgm:spPr/>
    </dgm:pt>
  </dgm:ptLst>
  <dgm:cxnLst>
    <dgm:cxn modelId="{A2DCD739-9FAF-4B65-8A17-D1FD48458201}" srcId="{693B3844-7F96-40DE-A278-D35E2CB03BFF}" destId="{D5AF2C8E-BA0F-4C26-ADA0-583D1FCC6049}" srcOrd="0" destOrd="0" parTransId="{F6468A3E-0F09-4221-9334-2F40B9D3286C}" sibTransId="{9754F043-8375-485D-A9CB-BAC201C5B8CC}"/>
    <dgm:cxn modelId="{5235B418-C8CA-4A15-8D47-AE835D5C7B5B}" type="presOf" srcId="{7EE382B1-9B13-4F5E-A107-2E78ED7EFDF6}" destId="{FDEF72D0-FD41-44B9-992C-862174252E0F}" srcOrd="0" destOrd="0" presId="urn:microsoft.com/office/officeart/2005/8/layout/vList2"/>
    <dgm:cxn modelId="{42B6C48A-A54B-4DF4-BED0-FC9DA8F9B4FF}" type="presOf" srcId="{693B3844-7F96-40DE-A278-D35E2CB03BFF}" destId="{2C300E94-6F23-4794-9A0B-71CD1E3CCB11}" srcOrd="0" destOrd="0" presId="urn:microsoft.com/office/officeart/2005/8/layout/vList2"/>
    <dgm:cxn modelId="{E2471AF5-3BF3-4ABA-90D0-797BC223D52F}" srcId="{693B3844-7F96-40DE-A278-D35E2CB03BFF}" destId="{963B2737-120B-4E43-B2DD-FD7818C124B1}" srcOrd="2" destOrd="0" parTransId="{637C04EB-6703-4C72-BB3C-87DE09A2905C}" sibTransId="{02A6D342-A692-4B0C-A367-B4D1BFC4BE6F}"/>
    <dgm:cxn modelId="{0D2A5CA8-54CE-46E4-9ACC-2FC66DC70BFF}" type="presOf" srcId="{D5AF2C8E-BA0F-4C26-ADA0-583D1FCC6049}" destId="{E023550D-882E-4A78-8E95-B81403CA59AA}" srcOrd="0" destOrd="0" presId="urn:microsoft.com/office/officeart/2005/8/layout/vList2"/>
    <dgm:cxn modelId="{1558F711-31A6-4D04-A334-C32B8E9190A8}" type="presOf" srcId="{963B2737-120B-4E43-B2DD-FD7818C124B1}" destId="{E9D77CFE-2A51-4F26-B0B3-319B226216C8}" srcOrd="0" destOrd="0" presId="urn:microsoft.com/office/officeart/2005/8/layout/vList2"/>
    <dgm:cxn modelId="{3A62B5DA-3BC9-4608-9121-EA5759730F34}" srcId="{693B3844-7F96-40DE-A278-D35E2CB03BFF}" destId="{7EE382B1-9B13-4F5E-A107-2E78ED7EFDF6}" srcOrd="1" destOrd="0" parTransId="{27DA1CE0-7B4C-4348-99C0-3DA79B91A29C}" sibTransId="{6472397F-AC26-4F3E-B020-10E4EF586D4E}"/>
    <dgm:cxn modelId="{B0622967-2AD5-485C-B714-357CEE352CFB}" type="presParOf" srcId="{2C300E94-6F23-4794-9A0B-71CD1E3CCB11}" destId="{E023550D-882E-4A78-8E95-B81403CA59AA}" srcOrd="0" destOrd="0" presId="urn:microsoft.com/office/officeart/2005/8/layout/vList2"/>
    <dgm:cxn modelId="{0FDCDBE8-FFF2-4800-8474-634410CC9004}" type="presParOf" srcId="{2C300E94-6F23-4794-9A0B-71CD1E3CCB11}" destId="{3C38BE07-DF7A-4B98-B65A-439743F29425}" srcOrd="1" destOrd="0" presId="urn:microsoft.com/office/officeart/2005/8/layout/vList2"/>
    <dgm:cxn modelId="{AD7D700A-BE62-47A5-9A6E-DD6250B6C94D}" type="presParOf" srcId="{2C300E94-6F23-4794-9A0B-71CD1E3CCB11}" destId="{FDEF72D0-FD41-44B9-992C-862174252E0F}" srcOrd="2" destOrd="0" presId="urn:microsoft.com/office/officeart/2005/8/layout/vList2"/>
    <dgm:cxn modelId="{F25C4A8C-1F5B-4761-AF4D-378F38579A6C}" type="presParOf" srcId="{2C300E94-6F23-4794-9A0B-71CD1E3CCB11}" destId="{6B456E2E-A2CD-473A-8858-1FE9514650EE}" srcOrd="3" destOrd="0" presId="urn:microsoft.com/office/officeart/2005/8/layout/vList2"/>
    <dgm:cxn modelId="{75985767-B9BB-44F7-97CF-AC518DD9F4DD}" type="presParOf" srcId="{2C300E94-6F23-4794-9A0B-71CD1E3CCB11}" destId="{E9D77CFE-2A51-4F26-B0B3-319B226216C8}" srcOrd="4" destOrd="0" presId="urn:microsoft.com/office/officeart/2005/8/layout/vList2"/>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EE4CF0D-DD83-4EAC-A20E-827E144332BC}"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F963D056-08D5-4F43-957D-23C8B48ED41C}"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13E23583-E17C-4A1D-A7EB-6D40BBDBF930}"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dgm:spPr/>
      <dgm:t>
        <a:bodyPr/>
        <a:lstStyle/>
        <a:p>
          <a:pPr rtl="1"/>
          <a:r>
            <a:rPr lang="ar-EG" b="1" dirty="0" smtClean="0"/>
            <a:t>التحديات السيبرانية التي تشكل عائق أمام الأمن السيبراني </a:t>
          </a:r>
          <a:endParaRPr lang="en-US" dirty="0"/>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dgm:spPr/>
      <dgm:t>
        <a:bodyPr/>
        <a:lstStyle/>
        <a:p>
          <a:pPr rtl="1"/>
          <a:r>
            <a:rPr lang="ar-EG" b="1" dirty="0" smtClean="0"/>
            <a:t>وضع استراتيجية للأمن السيبراني </a:t>
          </a:r>
          <a:endParaRPr lang="en-US" dirty="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014AF32A-11B2-4615-9AAB-7EA6A326F905}">
      <dgm:prSet/>
      <dgm:spPr/>
      <dgm:t>
        <a:bodyPr/>
        <a:lstStyle/>
        <a:p>
          <a:pPr rtl="1"/>
          <a:r>
            <a:rPr lang="ar-EG" b="1" dirty="0" smtClean="0"/>
            <a:t>الاتفاقيات الدولية و العربية التي نادت بالتعاون لمواجهة الجرائم السيبرانية </a:t>
          </a:r>
          <a:endParaRPr lang="en-US" b="1" dirty="0"/>
        </a:p>
      </dgm:t>
    </dgm:pt>
    <dgm:pt modelId="{9F092570-A2AF-449D-98A6-4C7BD3DA1157}" type="parTrans" cxnId="{C9CD22C7-6EE3-4297-BFFF-85FF7D5C1116}">
      <dgm:prSet/>
      <dgm:spPr/>
      <dgm:t>
        <a:bodyPr/>
        <a:lstStyle/>
        <a:p>
          <a:endParaRPr lang="en-US"/>
        </a:p>
      </dgm:t>
    </dgm:pt>
    <dgm:pt modelId="{F8E556F9-DE8F-4618-9DBC-66D8560BFB1D}" type="sibTrans" cxnId="{C9CD22C7-6EE3-4297-BFFF-85FF7D5C1116}">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 modelId="{01A16F23-C45F-4911-85EF-1210632A0A70}" type="pres">
      <dgm:prSet presAssocID="{61CAAD6D-90C6-433C-AA35-9D8694D3D1C7}" presName="circ1" presStyleLbl="vennNode1" presStyleIdx="0" presStyleCnt="3"/>
      <dgm:spPr/>
      <dgm:t>
        <a:bodyPr/>
        <a:lstStyle/>
        <a:p>
          <a:endParaRPr lang="en-US"/>
        </a:p>
      </dgm:t>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t>
        <a:bodyPr/>
        <a:lstStyle/>
        <a:p>
          <a:endParaRPr lang="en-US"/>
        </a:p>
      </dgm:t>
    </dgm:pt>
    <dgm:pt modelId="{DDF24712-D9AF-4A5D-804A-3CCE3324A2BD}" type="pres">
      <dgm:prSet presAssocID="{AFE247C8-F63A-408C-B736-C6356E496CA1}" presName="circ2" presStyleLbl="vennNode1" presStyleIdx="1" presStyleCnt="3" custLinFactNeighborX="2360" custLinFactNeighborY="4530"/>
      <dgm:spPr/>
      <dgm:t>
        <a:bodyPr/>
        <a:lstStyle/>
        <a:p>
          <a:endParaRPr lang="en-US"/>
        </a:p>
      </dgm:t>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t>
        <a:bodyPr/>
        <a:lstStyle/>
        <a:p>
          <a:endParaRPr lang="en-US"/>
        </a:p>
      </dgm:t>
    </dgm:pt>
    <dgm:pt modelId="{1F4260FC-FFC5-4C00-9EF7-A199E43FFB34}" type="pres">
      <dgm:prSet presAssocID="{014AF32A-11B2-4615-9AAB-7EA6A326F905}" presName="circ3" presStyleLbl="vennNode1" presStyleIdx="2" presStyleCnt="3" custScaleX="111828" custLinFactNeighborX="-15038" custLinFactNeighborY="1876"/>
      <dgm:spPr/>
      <dgm:t>
        <a:bodyPr/>
        <a:lstStyle/>
        <a:p>
          <a:endParaRPr lang="en-US"/>
        </a:p>
      </dgm:t>
    </dgm:pt>
    <dgm:pt modelId="{693857D4-4139-4816-BBA0-D569F8EA6558}" type="pres">
      <dgm:prSet presAssocID="{014AF32A-11B2-4615-9AAB-7EA6A326F905}" presName="circ3Tx" presStyleLbl="revTx" presStyleIdx="0" presStyleCnt="0">
        <dgm:presLayoutVars>
          <dgm:chMax val="0"/>
          <dgm:chPref val="0"/>
          <dgm:bulletEnabled val="1"/>
        </dgm:presLayoutVars>
      </dgm:prSet>
      <dgm:spPr/>
      <dgm:t>
        <a:bodyPr/>
        <a:lstStyle/>
        <a:p>
          <a:endParaRPr lang="en-US"/>
        </a:p>
      </dgm:t>
    </dgm:pt>
  </dgm:ptLst>
  <dgm:cxnLst>
    <dgm:cxn modelId="{A4CED7BF-90A1-449C-9CA7-EC74CDB11486}" srcId="{A2549BC2-D4D1-497E-BCDB-2EA8CC03AB9B}" destId="{61CAAD6D-90C6-433C-AA35-9D8694D3D1C7}" srcOrd="0" destOrd="0" parTransId="{A0D57A6C-AF6C-4DEF-ADE2-692D06F815A6}" sibTransId="{C4CBA1FD-7B97-41FA-A7F4-7468850B8891}"/>
    <dgm:cxn modelId="{86EE4937-A098-47C6-8D0D-780043DBD2DA}" srcId="{A2549BC2-D4D1-497E-BCDB-2EA8CC03AB9B}" destId="{AFE247C8-F63A-408C-B736-C6356E496CA1}" srcOrd="1" destOrd="0" parTransId="{C63B5186-557B-4CEB-BC67-B3B0BC851375}" sibTransId="{73605475-5BAE-4139-AD8C-80E5E4D35BF9}"/>
    <dgm:cxn modelId="{811F34CC-F287-4C12-A922-C9BB29D68DDF}" type="presOf" srcId="{AFE247C8-F63A-408C-B736-C6356E496CA1}" destId="{DDF24712-D9AF-4A5D-804A-3CCE3324A2BD}" srcOrd="0" destOrd="0" presId="urn:microsoft.com/office/officeart/2005/8/layout/venn1"/>
    <dgm:cxn modelId="{92B1282E-D91B-4D30-A8F2-724912C29658}" type="presOf" srcId="{014AF32A-11B2-4615-9AAB-7EA6A326F905}" destId="{693857D4-4139-4816-BBA0-D569F8EA6558}" srcOrd="1" destOrd="0" presId="urn:microsoft.com/office/officeart/2005/8/layout/venn1"/>
    <dgm:cxn modelId="{DCFE1626-5875-4A3A-AD53-5DAB24B13401}" type="presOf" srcId="{014AF32A-11B2-4615-9AAB-7EA6A326F905}" destId="{1F4260FC-FFC5-4C00-9EF7-A199E43FFB34}" srcOrd="0" destOrd="0" presId="urn:microsoft.com/office/officeart/2005/8/layout/venn1"/>
    <dgm:cxn modelId="{B6B90D4E-B46F-4ADC-8489-353DA45B945E}" type="presOf" srcId="{61CAAD6D-90C6-433C-AA35-9D8694D3D1C7}" destId="{01A16F23-C45F-4911-85EF-1210632A0A70}" srcOrd="0" destOrd="0" presId="urn:microsoft.com/office/officeart/2005/8/layout/venn1"/>
    <dgm:cxn modelId="{C9CD22C7-6EE3-4297-BFFF-85FF7D5C1116}" srcId="{A2549BC2-D4D1-497E-BCDB-2EA8CC03AB9B}" destId="{014AF32A-11B2-4615-9AAB-7EA6A326F905}" srcOrd="2" destOrd="0" parTransId="{9F092570-A2AF-449D-98A6-4C7BD3DA1157}" sibTransId="{F8E556F9-DE8F-4618-9DBC-66D8560BFB1D}"/>
    <dgm:cxn modelId="{3F96AD6E-E1BF-4ACD-A6C2-5F961759573A}" type="presOf" srcId="{A2549BC2-D4D1-497E-BCDB-2EA8CC03AB9B}" destId="{8D91F3C3-BE84-42DD-8D72-718221BDD2BB}" srcOrd="0" destOrd="0" presId="urn:microsoft.com/office/officeart/2005/8/layout/venn1"/>
    <dgm:cxn modelId="{3D9E1262-2AE4-41E7-A464-AB04BB484B76}" type="presOf" srcId="{AFE247C8-F63A-408C-B736-C6356E496CA1}" destId="{6C84E011-640F-4A12-AB04-F1106C28B7AA}" srcOrd="1" destOrd="0" presId="urn:microsoft.com/office/officeart/2005/8/layout/venn1"/>
    <dgm:cxn modelId="{420E967D-22BE-474B-9812-0BDB652D620B}" type="presOf" srcId="{61CAAD6D-90C6-433C-AA35-9D8694D3D1C7}" destId="{DA02A205-EAF4-4316-A5D2-5E9D48150746}" srcOrd="1" destOrd="0" presId="urn:microsoft.com/office/officeart/2005/8/layout/venn1"/>
    <dgm:cxn modelId="{5361934E-7063-4ABE-A3F6-5CA6A85AE2E6}" type="presParOf" srcId="{8D91F3C3-BE84-42DD-8D72-718221BDD2BB}" destId="{01A16F23-C45F-4911-85EF-1210632A0A70}" srcOrd="0" destOrd="0" presId="urn:microsoft.com/office/officeart/2005/8/layout/venn1"/>
    <dgm:cxn modelId="{9855448C-2501-46A7-9E5C-8CEA283EB891}" type="presParOf" srcId="{8D91F3C3-BE84-42DD-8D72-718221BDD2BB}" destId="{DA02A205-EAF4-4316-A5D2-5E9D48150746}" srcOrd="1" destOrd="0" presId="urn:microsoft.com/office/officeart/2005/8/layout/venn1"/>
    <dgm:cxn modelId="{E6950480-6F2D-480F-A055-8781ED40435D}" type="presParOf" srcId="{8D91F3C3-BE84-42DD-8D72-718221BDD2BB}" destId="{DDF24712-D9AF-4A5D-804A-3CCE3324A2BD}" srcOrd="2" destOrd="0" presId="urn:microsoft.com/office/officeart/2005/8/layout/venn1"/>
    <dgm:cxn modelId="{F0907CC8-69FF-4A44-B860-492B2899ECFA}" type="presParOf" srcId="{8D91F3C3-BE84-42DD-8D72-718221BDD2BB}" destId="{6C84E011-640F-4A12-AB04-F1106C28B7AA}" srcOrd="3" destOrd="0" presId="urn:microsoft.com/office/officeart/2005/8/layout/venn1"/>
    <dgm:cxn modelId="{AE2A5D42-EA7B-4F30-A7F5-CD9146EAD78C}" type="presParOf" srcId="{8D91F3C3-BE84-42DD-8D72-718221BDD2BB}" destId="{1F4260FC-FFC5-4C00-9EF7-A199E43FFB34}" srcOrd="4" destOrd="0" presId="urn:microsoft.com/office/officeart/2005/8/layout/venn1"/>
    <dgm:cxn modelId="{F1230717-677A-409D-B653-1406F8179414}" type="presParOf" srcId="{8D91F3C3-BE84-42DD-8D72-718221BDD2BB}" destId="{693857D4-4139-4816-BBA0-D569F8EA6558}" srcOrd="5"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C183A440-82C6-4FB7-9E8E-AF44F13672C9}"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E126F8C0-3E4D-417A-BB26-D0528C9A025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07EB33-8F75-4C3B-BB3B-4C8464C93689}"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2B9AE130-C18E-40B7-B567-CF8B5F36A3B5}"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1DAF6EE0-2334-4C6C-B0A0-96F1E00138C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F44ACD43-A955-4417-8570-B17D7AF8F1DB}"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4FD073BB-21AF-4717-8351-9B3068018C4E}"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E69679F4-E588-4DB9-9FF8-516007DE3A0B}"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A63AD93F-B488-4115-9A77-6786CA108EDF}"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8C7BB40D-57D5-49B5-9154-E1F15AB5193F}">
      <dgm:prSet custT="1"/>
      <dgm:spPr/>
      <dgm:t>
        <a:bodyPr/>
        <a:lstStyle/>
        <a:p>
          <a:pPr rtl="1"/>
          <a:r>
            <a:rPr lang="ar-EG" sz="2800" b="1" dirty="0" smtClean="0"/>
            <a:t>الاتفاقية العربية لمكافحة جرائم تقنية المعلومات </a:t>
          </a:r>
          <a:endParaRPr lang="en-US" sz="2800" dirty="0"/>
        </a:p>
      </dgm:t>
    </dgm:pt>
    <dgm:pt modelId="{EBDC5906-5FE5-459C-BEC6-7F4087439D22}" type="parTrans" cxnId="{83B40739-8FA6-499E-B5EC-24B058552BD3}">
      <dgm:prSet/>
      <dgm:spPr/>
      <dgm:t>
        <a:bodyPr/>
        <a:lstStyle/>
        <a:p>
          <a:endParaRPr lang="en-US"/>
        </a:p>
      </dgm:t>
    </dgm:pt>
    <dgm:pt modelId="{4687A058-99E0-4D22-8541-A170D40C727E}" type="sibTrans" cxnId="{83B40739-8FA6-499E-B5EC-24B058552BD3}">
      <dgm:prSet/>
      <dgm:spPr/>
      <dgm:t>
        <a:bodyPr/>
        <a:lstStyle/>
        <a:p>
          <a:endParaRPr lang="en-US"/>
        </a:p>
      </dgm:t>
    </dgm:pt>
    <dgm:pt modelId="{958FC8A3-721C-49B8-ABA7-D53614D8A250}">
      <dgm:prSet custT="1"/>
      <dgm:spPr/>
      <dgm:t>
        <a:bodyPr/>
        <a:lstStyle/>
        <a:p>
          <a:pPr rtl="1"/>
          <a:r>
            <a:rPr lang="ar-EG" sz="2800" b="1" dirty="0" smtClean="0"/>
            <a:t>اتفاقية بودابست </a:t>
          </a:r>
        </a:p>
        <a:p>
          <a:pPr rtl="1"/>
          <a:r>
            <a:rPr lang="ar-EG" sz="2800" b="1" dirty="0" smtClean="0"/>
            <a:t>لمكافحة الجرائم السيبرانية</a:t>
          </a:r>
          <a:endParaRPr lang="en-US" sz="2800" dirty="0"/>
        </a:p>
      </dgm:t>
    </dgm:pt>
    <dgm:pt modelId="{580B6EFD-1B9E-4193-86EB-CDF71996EF5A}" type="parTrans" cxnId="{ACC240CE-3732-4DC1-87FD-22E8ED7682C9}">
      <dgm:prSet/>
      <dgm:spPr/>
      <dgm:t>
        <a:bodyPr/>
        <a:lstStyle/>
        <a:p>
          <a:endParaRPr lang="en-US"/>
        </a:p>
      </dgm:t>
    </dgm:pt>
    <dgm:pt modelId="{ED0D534B-BBF1-4647-AEC3-F968F5EF218D}" type="sibTrans" cxnId="{ACC240CE-3732-4DC1-87FD-22E8ED7682C9}">
      <dgm:prSet/>
      <dgm:spPr/>
      <dgm:t>
        <a:bodyPr/>
        <a:lstStyle/>
        <a:p>
          <a:endParaRPr lang="en-US"/>
        </a:p>
      </dgm:t>
    </dgm:pt>
    <dgm:pt modelId="{838EC6A0-AED4-4F3E-93A4-E5ACF8557BD4}" type="pres">
      <dgm:prSet presAssocID="{A63AD93F-B488-4115-9A77-6786CA108EDF}" presName="compositeShape" presStyleCnt="0">
        <dgm:presLayoutVars>
          <dgm:chMax val="7"/>
          <dgm:dir/>
          <dgm:resizeHandles val="exact"/>
        </dgm:presLayoutVars>
      </dgm:prSet>
      <dgm:spPr/>
      <dgm:t>
        <a:bodyPr/>
        <a:lstStyle/>
        <a:p>
          <a:endParaRPr lang="en-US"/>
        </a:p>
      </dgm:t>
    </dgm:pt>
    <dgm:pt modelId="{8007FB66-0898-4780-93B9-7EF63C44EE33}" type="pres">
      <dgm:prSet presAssocID="{8C7BB40D-57D5-49B5-9154-E1F15AB5193F}" presName="circ1" presStyleLbl="vennNode1" presStyleIdx="0" presStyleCnt="2" custScaleY="98371" custLinFactNeighborX="-4281" custLinFactNeighborY="17890"/>
      <dgm:spPr/>
      <dgm:t>
        <a:bodyPr/>
        <a:lstStyle/>
        <a:p>
          <a:endParaRPr lang="en-US"/>
        </a:p>
      </dgm:t>
    </dgm:pt>
    <dgm:pt modelId="{150D0B45-CA7E-4893-A247-88272F5584C3}" type="pres">
      <dgm:prSet presAssocID="{8C7BB40D-57D5-49B5-9154-E1F15AB5193F}" presName="circ1Tx" presStyleLbl="revTx" presStyleIdx="0" presStyleCnt="0">
        <dgm:presLayoutVars>
          <dgm:chMax val="0"/>
          <dgm:chPref val="0"/>
          <dgm:bulletEnabled val="1"/>
        </dgm:presLayoutVars>
      </dgm:prSet>
      <dgm:spPr/>
      <dgm:t>
        <a:bodyPr/>
        <a:lstStyle/>
        <a:p>
          <a:endParaRPr lang="en-US"/>
        </a:p>
      </dgm:t>
    </dgm:pt>
    <dgm:pt modelId="{40C8E670-196C-48AE-901F-44558416E54E}" type="pres">
      <dgm:prSet presAssocID="{958FC8A3-721C-49B8-ABA7-D53614D8A250}" presName="circ2" presStyleLbl="vennNode1" presStyleIdx="1" presStyleCnt="2" custLinFactNeighborX="10057" custLinFactNeighborY="4536"/>
      <dgm:spPr/>
      <dgm:t>
        <a:bodyPr/>
        <a:lstStyle/>
        <a:p>
          <a:endParaRPr lang="en-US"/>
        </a:p>
      </dgm:t>
    </dgm:pt>
    <dgm:pt modelId="{9E6A11AE-F23C-495F-9CA0-590C57731525}" type="pres">
      <dgm:prSet presAssocID="{958FC8A3-721C-49B8-ABA7-D53614D8A250}" presName="circ2Tx" presStyleLbl="revTx" presStyleIdx="0" presStyleCnt="0">
        <dgm:presLayoutVars>
          <dgm:chMax val="0"/>
          <dgm:chPref val="0"/>
          <dgm:bulletEnabled val="1"/>
        </dgm:presLayoutVars>
      </dgm:prSet>
      <dgm:spPr/>
      <dgm:t>
        <a:bodyPr/>
        <a:lstStyle/>
        <a:p>
          <a:endParaRPr lang="en-US"/>
        </a:p>
      </dgm:t>
    </dgm:pt>
  </dgm:ptLst>
  <dgm:cxnLst>
    <dgm:cxn modelId="{9A145324-C0DC-458C-A171-3B41CB30338E}" type="presOf" srcId="{A63AD93F-B488-4115-9A77-6786CA108EDF}" destId="{838EC6A0-AED4-4F3E-93A4-E5ACF8557BD4}" srcOrd="0" destOrd="0" presId="urn:microsoft.com/office/officeart/2005/8/layout/venn1"/>
    <dgm:cxn modelId="{660C975A-85BE-450D-8C38-BC077BEF920B}" type="presOf" srcId="{958FC8A3-721C-49B8-ABA7-D53614D8A250}" destId="{40C8E670-196C-48AE-901F-44558416E54E}" srcOrd="0" destOrd="0" presId="urn:microsoft.com/office/officeart/2005/8/layout/venn1"/>
    <dgm:cxn modelId="{6F9BB4F5-62C5-4E31-9E9B-84522B9981D1}" type="presOf" srcId="{8C7BB40D-57D5-49B5-9154-E1F15AB5193F}" destId="{8007FB66-0898-4780-93B9-7EF63C44EE33}" srcOrd="0" destOrd="0" presId="urn:microsoft.com/office/officeart/2005/8/layout/venn1"/>
    <dgm:cxn modelId="{ACC240CE-3732-4DC1-87FD-22E8ED7682C9}" srcId="{A63AD93F-B488-4115-9A77-6786CA108EDF}" destId="{958FC8A3-721C-49B8-ABA7-D53614D8A250}" srcOrd="1" destOrd="0" parTransId="{580B6EFD-1B9E-4193-86EB-CDF71996EF5A}" sibTransId="{ED0D534B-BBF1-4647-AEC3-F968F5EF218D}"/>
    <dgm:cxn modelId="{C816503A-6F07-4D6C-9625-086C9BE81111}" type="presOf" srcId="{8C7BB40D-57D5-49B5-9154-E1F15AB5193F}" destId="{150D0B45-CA7E-4893-A247-88272F5584C3}" srcOrd="1" destOrd="0" presId="urn:microsoft.com/office/officeart/2005/8/layout/venn1"/>
    <dgm:cxn modelId="{2993F17B-9640-4A08-BE75-3761C0D57C31}" type="presOf" srcId="{958FC8A3-721C-49B8-ABA7-D53614D8A250}" destId="{9E6A11AE-F23C-495F-9CA0-590C57731525}" srcOrd="1" destOrd="0" presId="urn:microsoft.com/office/officeart/2005/8/layout/venn1"/>
    <dgm:cxn modelId="{83B40739-8FA6-499E-B5EC-24B058552BD3}" srcId="{A63AD93F-B488-4115-9A77-6786CA108EDF}" destId="{8C7BB40D-57D5-49B5-9154-E1F15AB5193F}" srcOrd="0" destOrd="0" parTransId="{EBDC5906-5FE5-459C-BEC6-7F4087439D22}" sibTransId="{4687A058-99E0-4D22-8541-A170D40C727E}"/>
    <dgm:cxn modelId="{E022D6B1-5CF2-420D-9183-D72A0F2635B0}" type="presParOf" srcId="{838EC6A0-AED4-4F3E-93A4-E5ACF8557BD4}" destId="{8007FB66-0898-4780-93B9-7EF63C44EE33}" srcOrd="0" destOrd="0" presId="urn:microsoft.com/office/officeart/2005/8/layout/venn1"/>
    <dgm:cxn modelId="{4B2A198B-321D-4780-BD75-C251AD82689F}" type="presParOf" srcId="{838EC6A0-AED4-4F3E-93A4-E5ACF8557BD4}" destId="{150D0B45-CA7E-4893-A247-88272F5584C3}" srcOrd="1" destOrd="0" presId="urn:microsoft.com/office/officeart/2005/8/layout/venn1"/>
    <dgm:cxn modelId="{6C5B9F75-5514-43E4-B559-7D9C9F731DD4}" type="presParOf" srcId="{838EC6A0-AED4-4F3E-93A4-E5ACF8557BD4}" destId="{40C8E670-196C-48AE-901F-44558416E54E}" srcOrd="2" destOrd="0" presId="urn:microsoft.com/office/officeart/2005/8/layout/venn1"/>
    <dgm:cxn modelId="{B55F7864-B6DF-49D2-8F4A-BA565A53DFEF}" type="presParOf" srcId="{838EC6A0-AED4-4F3E-93A4-E5ACF8557BD4}" destId="{9E6A11AE-F23C-495F-9CA0-590C57731525}" srcOrd="3"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9ADCB629-020F-4E6D-88C3-9BCCF5894692}"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6A0F5A2C-33D0-415A-AAA2-ED0397D527E9}"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26D28DE1-FBCE-4237-84AB-F7E3A484DE9D}"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E47A7-B8C2-433D-8C14-A37BAB0AEC1F}">
      <dsp:nvSpPr>
        <dsp:cNvPr id="0" name=""/>
        <dsp:cNvSpPr/>
      </dsp:nvSpPr>
      <dsp:spPr>
        <a:xfrm>
          <a:off x="0" y="0"/>
          <a:ext cx="6396646" cy="804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ar-EG" sz="1800" b="1" kern="1200" dirty="0" smtClean="0"/>
            <a:t>1-أهمية دراسة الأمن السيبراني    .2-ماهية الأمن </a:t>
          </a:r>
          <a:r>
            <a:rPr lang="ar-EG" sz="1800" b="1" kern="1200" dirty="0" smtClean="0"/>
            <a:t>السيبراني</a:t>
          </a:r>
          <a:endParaRPr lang="en-US" sz="1800" kern="1200" dirty="0"/>
        </a:p>
      </dsp:txBody>
      <dsp:txXfrm>
        <a:off x="39295" y="39295"/>
        <a:ext cx="6318056" cy="726370"/>
      </dsp:txXfrm>
    </dsp:sp>
    <dsp:sp modelId="{D21F54BA-3824-490C-9893-B73DB43594DB}">
      <dsp:nvSpPr>
        <dsp:cNvPr id="0" name=""/>
        <dsp:cNvSpPr/>
      </dsp:nvSpPr>
      <dsp:spPr>
        <a:xfrm>
          <a:off x="0" y="941533"/>
          <a:ext cx="6396646" cy="804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ar-EG" sz="1800" b="1" kern="1200" dirty="0" smtClean="0"/>
            <a:t>3-التطور التاريخي للانترنت و الأمن السيبراني  4-الأمن السيبراني و مواجهة الجريمة السيبرانية .</a:t>
          </a:r>
          <a:endParaRPr lang="en-US" sz="1800" kern="1200" dirty="0"/>
        </a:p>
      </dsp:txBody>
      <dsp:txXfrm>
        <a:off x="39295" y="980828"/>
        <a:ext cx="6318056" cy="7263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510375-807A-4E9F-AC09-F38AFE135D88}">
      <dsp:nvSpPr>
        <dsp:cNvPr id="0" name=""/>
        <dsp:cNvSpPr/>
      </dsp:nvSpPr>
      <dsp:spPr>
        <a:xfrm rot="10800000">
          <a:off x="1899622" y="628"/>
          <a:ext cx="6824973" cy="722199"/>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8470" tIns="125730" rIns="234696" bIns="125730" numCol="1" spcCol="1270" anchor="ctr" anchorCtr="0">
          <a:noAutofit/>
        </a:bodyPr>
        <a:lstStyle/>
        <a:p>
          <a:pPr lvl="0" algn="ctr" defTabSz="1466850" rtl="1">
            <a:lnSpc>
              <a:spcPct val="90000"/>
            </a:lnSpc>
            <a:spcBef>
              <a:spcPct val="0"/>
            </a:spcBef>
            <a:spcAft>
              <a:spcPct val="35000"/>
            </a:spcAft>
          </a:pPr>
          <a:r>
            <a:rPr lang="ar-EG" sz="3300" b="1" kern="1200" dirty="0" smtClean="0"/>
            <a:t>تعريف الأمن السيبراني </a:t>
          </a:r>
          <a:endParaRPr lang="en-US" sz="3300" kern="1200" dirty="0"/>
        </a:p>
      </dsp:txBody>
      <dsp:txXfrm rot="10800000">
        <a:off x="2080172" y="628"/>
        <a:ext cx="6644423" cy="722199"/>
      </dsp:txXfrm>
    </dsp:sp>
    <dsp:sp modelId="{20B7C607-CEEF-4152-B999-0C2FD503D536}">
      <dsp:nvSpPr>
        <dsp:cNvPr id="0" name=""/>
        <dsp:cNvSpPr/>
      </dsp:nvSpPr>
      <dsp:spPr>
        <a:xfrm>
          <a:off x="1538522" y="628"/>
          <a:ext cx="722199" cy="72219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FA8B32-8F16-49E6-AD25-14C154102B4F}">
      <dsp:nvSpPr>
        <dsp:cNvPr id="0" name=""/>
        <dsp:cNvSpPr/>
      </dsp:nvSpPr>
      <dsp:spPr>
        <a:xfrm rot="10800000">
          <a:off x="2011210" y="1806762"/>
          <a:ext cx="6824973" cy="722199"/>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8470" tIns="125730" rIns="234696" bIns="125730" numCol="1" spcCol="1270" anchor="ctr" anchorCtr="0">
          <a:noAutofit/>
        </a:bodyPr>
        <a:lstStyle/>
        <a:p>
          <a:pPr lvl="0" algn="ctr" defTabSz="1466850" rtl="1">
            <a:lnSpc>
              <a:spcPct val="90000"/>
            </a:lnSpc>
            <a:spcBef>
              <a:spcPct val="0"/>
            </a:spcBef>
            <a:spcAft>
              <a:spcPct val="35000"/>
            </a:spcAft>
          </a:pPr>
          <a:r>
            <a:rPr lang="ar-EG" sz="3300" b="1" kern="1200" dirty="0" smtClean="0"/>
            <a:t>المصطلحات المرتبطة بالأمن السيبراني </a:t>
          </a:r>
          <a:endParaRPr lang="en-US" sz="3300" kern="1200" dirty="0"/>
        </a:p>
      </dsp:txBody>
      <dsp:txXfrm rot="10800000">
        <a:off x="2191760" y="1806762"/>
        <a:ext cx="6644423" cy="722199"/>
      </dsp:txXfrm>
    </dsp:sp>
    <dsp:sp modelId="{1F14D904-C435-4D9F-86A6-EC453103CCAF}">
      <dsp:nvSpPr>
        <dsp:cNvPr id="0" name=""/>
        <dsp:cNvSpPr/>
      </dsp:nvSpPr>
      <dsp:spPr>
        <a:xfrm>
          <a:off x="1538522" y="903377"/>
          <a:ext cx="722199" cy="72219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7EB9F09-0C25-48D7-91DB-01030C7AEDB0}">
      <dsp:nvSpPr>
        <dsp:cNvPr id="0" name=""/>
        <dsp:cNvSpPr/>
      </dsp:nvSpPr>
      <dsp:spPr>
        <a:xfrm rot="10800000">
          <a:off x="2031685" y="2674347"/>
          <a:ext cx="6824973" cy="722199"/>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8470" tIns="125730" rIns="234696" bIns="125730" numCol="1" spcCol="1270" anchor="ctr" anchorCtr="0">
          <a:noAutofit/>
        </a:bodyPr>
        <a:lstStyle/>
        <a:p>
          <a:pPr lvl="0" algn="ctr" defTabSz="1466850" rtl="1">
            <a:lnSpc>
              <a:spcPct val="90000"/>
            </a:lnSpc>
            <a:spcBef>
              <a:spcPct val="0"/>
            </a:spcBef>
            <a:spcAft>
              <a:spcPct val="35000"/>
            </a:spcAft>
          </a:pPr>
          <a:r>
            <a:rPr lang="ar-EG" sz="3300" b="1" kern="1200" dirty="0" smtClean="0"/>
            <a:t>الأمن السيبراني و الجريمة السيبرانية</a:t>
          </a:r>
          <a:endParaRPr lang="en-US" sz="3300" kern="1200" dirty="0"/>
        </a:p>
      </dsp:txBody>
      <dsp:txXfrm rot="10800000">
        <a:off x="2212235" y="2674347"/>
        <a:ext cx="6644423" cy="722199"/>
      </dsp:txXfrm>
    </dsp:sp>
    <dsp:sp modelId="{FF07E78C-5FDC-4F83-8721-12F5878F9025}">
      <dsp:nvSpPr>
        <dsp:cNvPr id="0" name=""/>
        <dsp:cNvSpPr/>
      </dsp:nvSpPr>
      <dsp:spPr>
        <a:xfrm>
          <a:off x="1538522" y="1806126"/>
          <a:ext cx="722199" cy="72219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63CCDE-BBBA-4AE9-8B78-C0FF943902D0}">
      <dsp:nvSpPr>
        <dsp:cNvPr id="0" name=""/>
        <dsp:cNvSpPr/>
      </dsp:nvSpPr>
      <dsp:spPr>
        <a:xfrm rot="10800000">
          <a:off x="1949239" y="873391"/>
          <a:ext cx="6824973" cy="722199"/>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8470" tIns="125730" rIns="234696" bIns="125730" numCol="1" spcCol="1270" anchor="ctr" anchorCtr="0">
          <a:noAutofit/>
        </a:bodyPr>
        <a:lstStyle/>
        <a:p>
          <a:pPr lvl="0" algn="ctr" defTabSz="1466850" rtl="1">
            <a:lnSpc>
              <a:spcPct val="90000"/>
            </a:lnSpc>
            <a:spcBef>
              <a:spcPct val="0"/>
            </a:spcBef>
            <a:spcAft>
              <a:spcPct val="35000"/>
            </a:spcAft>
          </a:pPr>
          <a:r>
            <a:rPr lang="ar-EG" sz="3300" b="1" kern="1200" dirty="0" smtClean="0"/>
            <a:t>خصائص الأمن السيبراني</a:t>
          </a:r>
          <a:endParaRPr lang="en-US" sz="3300" kern="1200" dirty="0"/>
        </a:p>
      </dsp:txBody>
      <dsp:txXfrm rot="10800000">
        <a:off x="2129789" y="873391"/>
        <a:ext cx="6644423" cy="722199"/>
      </dsp:txXfrm>
    </dsp:sp>
    <dsp:sp modelId="{E3C4CFE5-EF7D-444A-8A24-5EEED39340DE}">
      <dsp:nvSpPr>
        <dsp:cNvPr id="0" name=""/>
        <dsp:cNvSpPr/>
      </dsp:nvSpPr>
      <dsp:spPr>
        <a:xfrm>
          <a:off x="1538522" y="2708876"/>
          <a:ext cx="722199" cy="72219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BBE494-8C88-4746-929B-BAF145417AA5}">
      <dsp:nvSpPr>
        <dsp:cNvPr id="0" name=""/>
        <dsp:cNvSpPr/>
      </dsp:nvSpPr>
      <dsp:spPr>
        <a:xfrm rot="10800000">
          <a:off x="1827488" y="51610"/>
          <a:ext cx="5456021" cy="176882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0002" tIns="91440" rIns="170688" bIns="91440" numCol="1" spcCol="1270" anchor="ctr" anchorCtr="0">
          <a:noAutofit/>
        </a:bodyPr>
        <a:lstStyle/>
        <a:p>
          <a:pPr lvl="0" algn="ctr" defTabSz="1066800" rtl="1">
            <a:lnSpc>
              <a:spcPct val="90000"/>
            </a:lnSpc>
            <a:spcBef>
              <a:spcPct val="0"/>
            </a:spcBef>
            <a:spcAft>
              <a:spcPct val="35000"/>
            </a:spcAft>
          </a:pPr>
          <a:r>
            <a:rPr lang="ar-EG" sz="2400" b="1" kern="1200" dirty="0" smtClean="0"/>
            <a:t>تعريف الجريمة السيبرانية</a:t>
          </a:r>
          <a:endParaRPr lang="en-US" sz="2400" kern="1200" dirty="0"/>
        </a:p>
      </dsp:txBody>
      <dsp:txXfrm rot="10800000">
        <a:off x="2269694" y="51610"/>
        <a:ext cx="5013815" cy="1768824"/>
      </dsp:txXfrm>
    </dsp:sp>
    <dsp:sp modelId="{B4D02041-DB36-47A2-9A96-C759D81A5012}">
      <dsp:nvSpPr>
        <dsp:cNvPr id="0" name=""/>
        <dsp:cNvSpPr/>
      </dsp:nvSpPr>
      <dsp:spPr>
        <a:xfrm>
          <a:off x="932055" y="226"/>
          <a:ext cx="1768824" cy="1768824"/>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344E2C5-B345-4457-9E71-24E5FD645DF8}">
      <dsp:nvSpPr>
        <dsp:cNvPr id="0" name=""/>
        <dsp:cNvSpPr/>
      </dsp:nvSpPr>
      <dsp:spPr>
        <a:xfrm rot="10800000">
          <a:off x="1816467" y="2297058"/>
          <a:ext cx="5456021" cy="176882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0002" tIns="91440" rIns="170688" bIns="91440" numCol="1" spcCol="1270" anchor="ctr" anchorCtr="0">
          <a:noAutofit/>
        </a:bodyPr>
        <a:lstStyle/>
        <a:p>
          <a:pPr lvl="0" algn="ctr" defTabSz="1066800" rtl="1">
            <a:lnSpc>
              <a:spcPct val="90000"/>
            </a:lnSpc>
            <a:spcBef>
              <a:spcPct val="0"/>
            </a:spcBef>
            <a:spcAft>
              <a:spcPct val="35000"/>
            </a:spcAft>
          </a:pPr>
          <a:r>
            <a:rPr lang="ar-EG" sz="2400" b="1" kern="1200" dirty="0" smtClean="0"/>
            <a:t>خصائص الجريمة السيبرانية</a:t>
          </a:r>
          <a:endParaRPr lang="en-US" sz="2400" kern="1200" dirty="0"/>
        </a:p>
      </dsp:txBody>
      <dsp:txXfrm rot="10800000">
        <a:off x="2258673" y="2297058"/>
        <a:ext cx="5013815" cy="1768824"/>
      </dsp:txXfrm>
    </dsp:sp>
    <dsp:sp modelId="{003ED17B-2C24-4FA2-9321-765D357C2020}">
      <dsp:nvSpPr>
        <dsp:cNvPr id="0" name=""/>
        <dsp:cNvSpPr/>
      </dsp:nvSpPr>
      <dsp:spPr>
        <a:xfrm>
          <a:off x="932055" y="2297058"/>
          <a:ext cx="1768824" cy="1768824"/>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BBE494-8C88-4746-929B-BAF145417AA5}">
      <dsp:nvSpPr>
        <dsp:cNvPr id="0" name=""/>
        <dsp:cNvSpPr/>
      </dsp:nvSpPr>
      <dsp:spPr>
        <a:xfrm rot="10800000">
          <a:off x="1667784" y="33553"/>
          <a:ext cx="5456021" cy="113000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8302" tIns="91440" rIns="170688" bIns="91440" numCol="1" spcCol="1270" anchor="ctr" anchorCtr="0">
          <a:noAutofit/>
        </a:bodyPr>
        <a:lstStyle/>
        <a:p>
          <a:pPr lvl="0" algn="ctr" defTabSz="1066800" rtl="1">
            <a:lnSpc>
              <a:spcPct val="90000"/>
            </a:lnSpc>
            <a:spcBef>
              <a:spcPct val="0"/>
            </a:spcBef>
            <a:spcAft>
              <a:spcPct val="35000"/>
            </a:spcAft>
          </a:pPr>
          <a:r>
            <a:rPr lang="ar-EG" sz="2400" b="1" kern="1200" dirty="0" smtClean="0"/>
            <a:t>أفعال ضد سرية و نزاهة وتوافر البيانات أو النظم الحاسوبية </a:t>
          </a:r>
          <a:endParaRPr lang="en-US" sz="2400" kern="1200" dirty="0"/>
        </a:p>
      </dsp:txBody>
      <dsp:txXfrm rot="10800000">
        <a:off x="1950286" y="33553"/>
        <a:ext cx="5173519" cy="1130007"/>
      </dsp:txXfrm>
    </dsp:sp>
    <dsp:sp modelId="{B4D02041-DB36-47A2-9A96-C759D81A5012}">
      <dsp:nvSpPr>
        <dsp:cNvPr id="0" name=""/>
        <dsp:cNvSpPr/>
      </dsp:nvSpPr>
      <dsp:spPr>
        <a:xfrm>
          <a:off x="1091759" y="727"/>
          <a:ext cx="1130007" cy="113000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344E2C5-B345-4457-9E71-24E5FD645DF8}">
      <dsp:nvSpPr>
        <dsp:cNvPr id="0" name=""/>
        <dsp:cNvSpPr/>
      </dsp:nvSpPr>
      <dsp:spPr>
        <a:xfrm rot="10800000">
          <a:off x="1656763" y="1468050"/>
          <a:ext cx="5456021" cy="113000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8302" tIns="91440" rIns="170688" bIns="91440" numCol="1" spcCol="1270" anchor="ctr" anchorCtr="0">
          <a:noAutofit/>
        </a:bodyPr>
        <a:lstStyle/>
        <a:p>
          <a:pPr lvl="0" algn="ctr" defTabSz="1066800" rtl="1">
            <a:lnSpc>
              <a:spcPct val="90000"/>
            </a:lnSpc>
            <a:spcBef>
              <a:spcPct val="0"/>
            </a:spcBef>
            <a:spcAft>
              <a:spcPct val="35000"/>
            </a:spcAft>
          </a:pPr>
          <a:r>
            <a:rPr lang="ar-EG" sz="2400" b="1" kern="1200" dirty="0" smtClean="0"/>
            <a:t>أفعال متعلقة بالحاسوب تهدف إلى كسب شخصي أو مالي أو إضرار </a:t>
          </a:r>
          <a:endParaRPr lang="en-US" sz="2400" kern="1200" dirty="0"/>
        </a:p>
      </dsp:txBody>
      <dsp:txXfrm rot="10800000">
        <a:off x="1939265" y="1468050"/>
        <a:ext cx="5173519" cy="1130007"/>
      </dsp:txXfrm>
    </dsp:sp>
    <dsp:sp modelId="{003ED17B-2C24-4FA2-9321-765D357C2020}">
      <dsp:nvSpPr>
        <dsp:cNvPr id="0" name=""/>
        <dsp:cNvSpPr/>
      </dsp:nvSpPr>
      <dsp:spPr>
        <a:xfrm>
          <a:off x="1091759" y="1468050"/>
          <a:ext cx="1130007" cy="113000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A21F983-9FB0-4E9B-8EC5-A0C0528E5EDC}">
      <dsp:nvSpPr>
        <dsp:cNvPr id="0" name=""/>
        <dsp:cNvSpPr/>
      </dsp:nvSpPr>
      <dsp:spPr>
        <a:xfrm rot="10800000">
          <a:off x="1667784" y="2936101"/>
          <a:ext cx="5456021" cy="113000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8302" tIns="91440" rIns="170688" bIns="91440" numCol="1" spcCol="1270" anchor="ctr" anchorCtr="0">
          <a:noAutofit/>
        </a:bodyPr>
        <a:lstStyle/>
        <a:p>
          <a:pPr lvl="0" algn="ctr" defTabSz="1066800" rtl="1">
            <a:lnSpc>
              <a:spcPct val="90000"/>
            </a:lnSpc>
            <a:spcBef>
              <a:spcPct val="0"/>
            </a:spcBef>
            <a:spcAft>
              <a:spcPct val="35000"/>
            </a:spcAft>
          </a:pPr>
          <a:r>
            <a:rPr lang="ar-EG" sz="2400" b="1" kern="1200" dirty="0" smtClean="0"/>
            <a:t>أفعال</a:t>
          </a:r>
          <a:r>
            <a:rPr lang="ar-EG" sz="2400" b="1" kern="1200" baseline="0" dirty="0" smtClean="0"/>
            <a:t> متعلقة بمحتوى الحاسب </a:t>
          </a:r>
          <a:endParaRPr lang="en-US" sz="2400" b="1" kern="1200" dirty="0"/>
        </a:p>
      </dsp:txBody>
      <dsp:txXfrm rot="10800000">
        <a:off x="1950286" y="2936101"/>
        <a:ext cx="5173519" cy="1130007"/>
      </dsp:txXfrm>
    </dsp:sp>
    <dsp:sp modelId="{A43A5E66-747A-41E9-9FE7-9FBB8212DE84}">
      <dsp:nvSpPr>
        <dsp:cNvPr id="0" name=""/>
        <dsp:cNvSpPr/>
      </dsp:nvSpPr>
      <dsp:spPr>
        <a:xfrm>
          <a:off x="1091759" y="2935374"/>
          <a:ext cx="1130007" cy="113000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C11293-51D9-4E10-839C-0F743AE9290C}">
      <dsp:nvSpPr>
        <dsp:cNvPr id="0" name=""/>
        <dsp:cNvSpPr/>
      </dsp:nvSpPr>
      <dsp:spPr>
        <a:xfrm>
          <a:off x="520546" y="309645"/>
          <a:ext cx="3184241" cy="99507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73998" tIns="76200" rIns="76200" bIns="76200" numCol="1" spcCol="1270" anchor="ctr" anchorCtr="0">
          <a:noAutofit/>
        </a:bodyPr>
        <a:lstStyle/>
        <a:p>
          <a:pPr lvl="0" algn="ctr" defTabSz="889000" rtl="1">
            <a:lnSpc>
              <a:spcPct val="90000"/>
            </a:lnSpc>
            <a:spcBef>
              <a:spcPct val="0"/>
            </a:spcBef>
            <a:spcAft>
              <a:spcPct val="35000"/>
            </a:spcAft>
          </a:pPr>
          <a:r>
            <a:rPr lang="ar-EG" sz="2000" kern="1200" dirty="0" smtClean="0"/>
            <a:t>النفاذ غير المشروع إلى نظام حاسوبي .</a:t>
          </a:r>
          <a:endParaRPr lang="en-US" sz="2000" kern="1200" dirty="0"/>
        </a:p>
      </dsp:txBody>
      <dsp:txXfrm>
        <a:off x="520546" y="309645"/>
        <a:ext cx="3184241" cy="995075"/>
      </dsp:txXfrm>
    </dsp:sp>
    <dsp:sp modelId="{525B6BC5-F18A-405D-9D36-DEE5C4583B2B}">
      <dsp:nvSpPr>
        <dsp:cNvPr id="0" name=""/>
        <dsp:cNvSpPr/>
      </dsp:nvSpPr>
      <dsp:spPr>
        <a:xfrm>
          <a:off x="387869" y="165912"/>
          <a:ext cx="696552" cy="1044829"/>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0648D1-02C0-499A-A168-A021F170D353}">
      <dsp:nvSpPr>
        <dsp:cNvPr id="0" name=""/>
        <dsp:cNvSpPr/>
      </dsp:nvSpPr>
      <dsp:spPr>
        <a:xfrm>
          <a:off x="3955788" y="140259"/>
          <a:ext cx="3182230" cy="1220653"/>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73572" tIns="76200" rIns="76200" bIns="76200" numCol="1" spcCol="1270" anchor="ctr" anchorCtr="0">
          <a:noAutofit/>
        </a:bodyPr>
        <a:lstStyle/>
        <a:p>
          <a:pPr lvl="0" algn="ctr" defTabSz="889000" rtl="1">
            <a:lnSpc>
              <a:spcPct val="90000"/>
            </a:lnSpc>
            <a:spcBef>
              <a:spcPct val="0"/>
            </a:spcBef>
            <a:spcAft>
              <a:spcPct val="35000"/>
            </a:spcAft>
          </a:pPr>
          <a:r>
            <a:rPr lang="ar-EG" sz="2000" kern="1200" dirty="0" smtClean="0"/>
            <a:t>النفاذ إلى أو الاعتراض أو الحصول غير المشروع على بيانات حاسوبية .</a:t>
          </a:r>
          <a:endParaRPr lang="en-US" sz="2000" kern="1200" dirty="0"/>
        </a:p>
      </dsp:txBody>
      <dsp:txXfrm>
        <a:off x="3955788" y="140259"/>
        <a:ext cx="3182230" cy="1220653"/>
      </dsp:txXfrm>
    </dsp:sp>
    <dsp:sp modelId="{0C89528A-A0D8-4123-BA89-410ACC7EB7B7}">
      <dsp:nvSpPr>
        <dsp:cNvPr id="0" name=""/>
        <dsp:cNvSpPr/>
      </dsp:nvSpPr>
      <dsp:spPr>
        <a:xfrm>
          <a:off x="3823195" y="109720"/>
          <a:ext cx="696112" cy="1044169"/>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9B6197-68C0-42B5-9A3E-33EF2F44B2B6}">
      <dsp:nvSpPr>
        <dsp:cNvPr id="0" name=""/>
        <dsp:cNvSpPr/>
      </dsp:nvSpPr>
      <dsp:spPr>
        <a:xfrm>
          <a:off x="7388516" y="311526"/>
          <a:ext cx="3170174" cy="990679"/>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71020" tIns="76200" rIns="76200" bIns="76200" numCol="1" spcCol="1270" anchor="ctr" anchorCtr="0">
          <a:noAutofit/>
        </a:bodyPr>
        <a:lstStyle/>
        <a:p>
          <a:pPr lvl="0" algn="ctr" defTabSz="889000" rtl="1">
            <a:lnSpc>
              <a:spcPct val="90000"/>
            </a:lnSpc>
            <a:spcBef>
              <a:spcPct val="0"/>
            </a:spcBef>
            <a:spcAft>
              <a:spcPct val="35000"/>
            </a:spcAft>
          </a:pPr>
          <a:r>
            <a:rPr lang="ar-EG" sz="2000" kern="1200" dirty="0" smtClean="0"/>
            <a:t>التدخل غير المشروع مع نظام أو بيانات حاسوبية .</a:t>
          </a:r>
          <a:endParaRPr lang="en-US" sz="2000" kern="1200" dirty="0"/>
        </a:p>
      </dsp:txBody>
      <dsp:txXfrm>
        <a:off x="7388516" y="311526"/>
        <a:ext cx="3170174" cy="990679"/>
      </dsp:txXfrm>
    </dsp:sp>
    <dsp:sp modelId="{3925BE1E-57F6-4DD9-8ADB-432A27299D43}">
      <dsp:nvSpPr>
        <dsp:cNvPr id="0" name=""/>
        <dsp:cNvSpPr/>
      </dsp:nvSpPr>
      <dsp:spPr>
        <a:xfrm>
          <a:off x="7256426" y="168428"/>
          <a:ext cx="693475" cy="1040213"/>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BA0721-F0C8-4674-8D5A-82EE667A49A7}">
      <dsp:nvSpPr>
        <dsp:cNvPr id="0" name=""/>
        <dsp:cNvSpPr/>
      </dsp:nvSpPr>
      <dsp:spPr>
        <a:xfrm>
          <a:off x="2243902" y="1621895"/>
          <a:ext cx="3170174" cy="990679"/>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71020" tIns="76200" rIns="76200" bIns="76200" numCol="1" spcCol="1270" anchor="ctr" anchorCtr="0">
          <a:noAutofit/>
        </a:bodyPr>
        <a:lstStyle/>
        <a:p>
          <a:pPr lvl="0" algn="ctr" defTabSz="889000" rtl="1">
            <a:lnSpc>
              <a:spcPct val="90000"/>
            </a:lnSpc>
            <a:spcBef>
              <a:spcPct val="0"/>
            </a:spcBef>
            <a:spcAft>
              <a:spcPct val="35000"/>
            </a:spcAft>
          </a:pPr>
          <a:r>
            <a:rPr lang="ar-EG" sz="2000" kern="1200" dirty="0" smtClean="0"/>
            <a:t>انتاج أو توزيع أو حيازة أدوات لإساءة استعمال الحاسب .</a:t>
          </a:r>
          <a:endParaRPr lang="en-US" sz="2000" kern="1200" dirty="0"/>
        </a:p>
      </dsp:txBody>
      <dsp:txXfrm>
        <a:off x="2243902" y="1621895"/>
        <a:ext cx="3170174" cy="990679"/>
      </dsp:txXfrm>
    </dsp:sp>
    <dsp:sp modelId="{03D09C50-871A-47BC-BE2E-C6F5BDB64828}">
      <dsp:nvSpPr>
        <dsp:cNvPr id="0" name=""/>
        <dsp:cNvSpPr/>
      </dsp:nvSpPr>
      <dsp:spPr>
        <a:xfrm>
          <a:off x="2111811" y="1478797"/>
          <a:ext cx="693475" cy="1040213"/>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B8519A9-678A-480E-A892-9B9AD94E7909}">
      <dsp:nvSpPr>
        <dsp:cNvPr id="0" name=""/>
        <dsp:cNvSpPr/>
      </dsp:nvSpPr>
      <dsp:spPr>
        <a:xfrm>
          <a:off x="5653447" y="1611632"/>
          <a:ext cx="3170174" cy="990679"/>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71020" tIns="76200" rIns="76200" bIns="76200" numCol="1" spcCol="1270" anchor="ctr" anchorCtr="0">
          <a:noAutofit/>
        </a:bodyPr>
        <a:lstStyle/>
        <a:p>
          <a:pPr lvl="0" algn="ctr" defTabSz="889000" rtl="1">
            <a:lnSpc>
              <a:spcPct val="90000"/>
            </a:lnSpc>
            <a:spcBef>
              <a:spcPct val="0"/>
            </a:spcBef>
            <a:spcAft>
              <a:spcPct val="35000"/>
            </a:spcAft>
          </a:pPr>
          <a:r>
            <a:rPr lang="ar-EG" sz="2000" kern="1200" dirty="0" smtClean="0"/>
            <a:t>انتهاك تدابير حماية الخصوصية أو البيانات </a:t>
          </a:r>
          <a:r>
            <a:rPr lang="ar-EG" sz="1700" kern="1200" dirty="0" smtClean="0"/>
            <a:t>.</a:t>
          </a:r>
          <a:endParaRPr lang="en-US" sz="1700" kern="1200" dirty="0"/>
        </a:p>
      </dsp:txBody>
      <dsp:txXfrm>
        <a:off x="5653447" y="1611632"/>
        <a:ext cx="3170174" cy="990679"/>
      </dsp:txXfrm>
    </dsp:sp>
    <dsp:sp modelId="{326367E5-7754-4BFE-89B0-6D9D5A7E6FE8}">
      <dsp:nvSpPr>
        <dsp:cNvPr id="0" name=""/>
        <dsp:cNvSpPr/>
      </dsp:nvSpPr>
      <dsp:spPr>
        <a:xfrm>
          <a:off x="5532484" y="1478797"/>
          <a:ext cx="693475" cy="1040213"/>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9AFE61-46BD-47C4-9D24-BECDBDCB19FC}">
      <dsp:nvSpPr>
        <dsp:cNvPr id="0" name=""/>
        <dsp:cNvSpPr/>
      </dsp:nvSpPr>
      <dsp:spPr>
        <a:xfrm rot="10800000">
          <a:off x="1953028" y="2965"/>
          <a:ext cx="7279463" cy="47791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749" tIns="83820" rIns="156464" bIns="83820" numCol="1" spcCol="1270" anchor="ctr" anchorCtr="0">
          <a:noAutofit/>
        </a:bodyPr>
        <a:lstStyle/>
        <a:p>
          <a:pPr lvl="0" algn="ctr" defTabSz="977900" rtl="1">
            <a:lnSpc>
              <a:spcPct val="90000"/>
            </a:lnSpc>
            <a:spcBef>
              <a:spcPct val="0"/>
            </a:spcBef>
            <a:spcAft>
              <a:spcPct val="35000"/>
            </a:spcAft>
          </a:pPr>
          <a:r>
            <a:rPr lang="ar-EG" sz="2200" kern="1200" smtClean="0"/>
            <a:t>الاحتيال أو التزوير المتعلق بالحاسب .</a:t>
          </a:r>
          <a:endParaRPr lang="en-US" sz="2200" kern="1200"/>
        </a:p>
      </dsp:txBody>
      <dsp:txXfrm rot="10800000">
        <a:off x="2072507" y="2965"/>
        <a:ext cx="7159984" cy="477918"/>
      </dsp:txXfrm>
    </dsp:sp>
    <dsp:sp modelId="{9A656BA1-F736-408C-9F95-37EBD1FE7CEF}">
      <dsp:nvSpPr>
        <dsp:cNvPr id="0" name=""/>
        <dsp:cNvSpPr/>
      </dsp:nvSpPr>
      <dsp:spPr>
        <a:xfrm>
          <a:off x="1714069" y="2965"/>
          <a:ext cx="477918" cy="47791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65231F-03C2-4D61-BEC8-A8BC0D3CC81D}">
      <dsp:nvSpPr>
        <dsp:cNvPr id="0" name=""/>
        <dsp:cNvSpPr/>
      </dsp:nvSpPr>
      <dsp:spPr>
        <a:xfrm rot="10800000">
          <a:off x="1953028" y="600364"/>
          <a:ext cx="7279463" cy="47791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749" tIns="83820" rIns="156464" bIns="83820" numCol="1" spcCol="1270" anchor="ctr" anchorCtr="0">
          <a:noAutofit/>
        </a:bodyPr>
        <a:lstStyle/>
        <a:p>
          <a:pPr lvl="0" algn="ctr" defTabSz="977900" rtl="1">
            <a:lnSpc>
              <a:spcPct val="90000"/>
            </a:lnSpc>
            <a:spcBef>
              <a:spcPct val="0"/>
            </a:spcBef>
            <a:spcAft>
              <a:spcPct val="35000"/>
            </a:spcAft>
          </a:pPr>
          <a:r>
            <a:rPr lang="ar-EG" sz="2200" kern="1200" smtClean="0"/>
            <a:t>جرائم الهوية المتعلقة بالحاسوب. </a:t>
          </a:r>
          <a:endParaRPr lang="en-US" sz="2200" kern="1200"/>
        </a:p>
      </dsp:txBody>
      <dsp:txXfrm rot="10800000">
        <a:off x="2072507" y="600364"/>
        <a:ext cx="7159984" cy="477918"/>
      </dsp:txXfrm>
    </dsp:sp>
    <dsp:sp modelId="{CF647492-887E-418A-B40A-4532842899DA}">
      <dsp:nvSpPr>
        <dsp:cNvPr id="0" name=""/>
        <dsp:cNvSpPr/>
      </dsp:nvSpPr>
      <dsp:spPr>
        <a:xfrm>
          <a:off x="1714069" y="600364"/>
          <a:ext cx="477918" cy="47791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3DED90D-A03F-4DE4-8B86-4600A658B508}">
      <dsp:nvSpPr>
        <dsp:cNvPr id="0" name=""/>
        <dsp:cNvSpPr/>
      </dsp:nvSpPr>
      <dsp:spPr>
        <a:xfrm rot="10800000">
          <a:off x="1953028" y="1197762"/>
          <a:ext cx="7279463" cy="47791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749" tIns="83820" rIns="156464" bIns="83820" numCol="1" spcCol="1270" anchor="ctr" anchorCtr="0">
          <a:noAutofit/>
        </a:bodyPr>
        <a:lstStyle/>
        <a:p>
          <a:pPr lvl="0" algn="ctr" defTabSz="977900" rtl="1">
            <a:lnSpc>
              <a:spcPct val="90000"/>
            </a:lnSpc>
            <a:spcBef>
              <a:spcPct val="0"/>
            </a:spcBef>
            <a:spcAft>
              <a:spcPct val="35000"/>
            </a:spcAft>
          </a:pPr>
          <a:r>
            <a:rPr lang="ar-EG" sz="2200" kern="1200" smtClean="0"/>
            <a:t>جرائم حقوق الطباعة و العلامة التجارية المتعلقة بالحاسوب .</a:t>
          </a:r>
          <a:endParaRPr lang="en-US" sz="2200" kern="1200"/>
        </a:p>
      </dsp:txBody>
      <dsp:txXfrm rot="10800000">
        <a:off x="2072507" y="1197762"/>
        <a:ext cx="7159984" cy="477918"/>
      </dsp:txXfrm>
    </dsp:sp>
    <dsp:sp modelId="{8B60A13D-A2C6-44F6-81C4-72381F48EA75}">
      <dsp:nvSpPr>
        <dsp:cNvPr id="0" name=""/>
        <dsp:cNvSpPr/>
      </dsp:nvSpPr>
      <dsp:spPr>
        <a:xfrm>
          <a:off x="1714069" y="1197762"/>
          <a:ext cx="477918" cy="47791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54584F1-C2A2-4DE7-A2A8-35D735191265}">
      <dsp:nvSpPr>
        <dsp:cNvPr id="0" name=""/>
        <dsp:cNvSpPr/>
      </dsp:nvSpPr>
      <dsp:spPr>
        <a:xfrm rot="10800000">
          <a:off x="1953028" y="1795161"/>
          <a:ext cx="7279463" cy="47791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749" tIns="83820" rIns="156464" bIns="83820" numCol="1" spcCol="1270" anchor="ctr" anchorCtr="0">
          <a:noAutofit/>
        </a:bodyPr>
        <a:lstStyle/>
        <a:p>
          <a:pPr lvl="0" algn="ctr" defTabSz="977900" rtl="1">
            <a:lnSpc>
              <a:spcPct val="90000"/>
            </a:lnSpc>
            <a:spcBef>
              <a:spcPct val="0"/>
            </a:spcBef>
            <a:spcAft>
              <a:spcPct val="35000"/>
            </a:spcAft>
          </a:pPr>
          <a:r>
            <a:rPr lang="ar-EG" sz="2200" kern="1200" smtClean="0"/>
            <a:t>إرسال أو التحكم في إرسال البريد الالكتروني الطفيلي .</a:t>
          </a:r>
          <a:endParaRPr lang="en-US" sz="2200" kern="1200"/>
        </a:p>
      </dsp:txBody>
      <dsp:txXfrm rot="10800000">
        <a:off x="2072507" y="1795161"/>
        <a:ext cx="7159984" cy="477918"/>
      </dsp:txXfrm>
    </dsp:sp>
    <dsp:sp modelId="{C370891F-59F8-4FC1-8D64-C0C4DFF9E214}">
      <dsp:nvSpPr>
        <dsp:cNvPr id="0" name=""/>
        <dsp:cNvSpPr/>
      </dsp:nvSpPr>
      <dsp:spPr>
        <a:xfrm>
          <a:off x="1714069" y="1795161"/>
          <a:ext cx="477918" cy="47791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CFAA94-720C-4F17-A3F2-85CF1FC2EECA}">
      <dsp:nvSpPr>
        <dsp:cNvPr id="0" name=""/>
        <dsp:cNvSpPr/>
      </dsp:nvSpPr>
      <dsp:spPr>
        <a:xfrm rot="10800000">
          <a:off x="1953028" y="2392559"/>
          <a:ext cx="7279463" cy="47791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749" tIns="83820" rIns="156464" bIns="83820" numCol="1" spcCol="1270" anchor="ctr" anchorCtr="0">
          <a:noAutofit/>
        </a:bodyPr>
        <a:lstStyle/>
        <a:p>
          <a:pPr lvl="0" algn="ctr" defTabSz="977900" rtl="1">
            <a:lnSpc>
              <a:spcPct val="90000"/>
            </a:lnSpc>
            <a:spcBef>
              <a:spcPct val="0"/>
            </a:spcBef>
            <a:spcAft>
              <a:spcPct val="35000"/>
            </a:spcAft>
          </a:pPr>
          <a:r>
            <a:rPr lang="ar-EG" sz="2200" kern="1200" smtClean="0"/>
            <a:t>الأفعال المسببة لأذى شخصي و المتعلقة بالحاسوب .</a:t>
          </a:r>
          <a:endParaRPr lang="en-US" sz="2200" kern="1200"/>
        </a:p>
      </dsp:txBody>
      <dsp:txXfrm rot="10800000">
        <a:off x="2072507" y="2392559"/>
        <a:ext cx="7159984" cy="477918"/>
      </dsp:txXfrm>
    </dsp:sp>
    <dsp:sp modelId="{250EF0C7-1C35-4B9A-88EA-1DDACFE2359E}">
      <dsp:nvSpPr>
        <dsp:cNvPr id="0" name=""/>
        <dsp:cNvSpPr/>
      </dsp:nvSpPr>
      <dsp:spPr>
        <a:xfrm>
          <a:off x="1714069" y="2392559"/>
          <a:ext cx="477918" cy="47791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954156-64FB-4BCC-9A7D-3DCE89DD87EF}">
      <dsp:nvSpPr>
        <dsp:cNvPr id="0" name=""/>
        <dsp:cNvSpPr/>
      </dsp:nvSpPr>
      <dsp:spPr>
        <a:xfrm rot="10800000">
          <a:off x="1953028" y="2989958"/>
          <a:ext cx="7279463" cy="47791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749" tIns="83820" rIns="156464" bIns="83820" numCol="1" spcCol="1270" anchor="ctr" anchorCtr="0">
          <a:noAutofit/>
        </a:bodyPr>
        <a:lstStyle/>
        <a:p>
          <a:pPr lvl="0" algn="ctr" defTabSz="977900" rtl="1">
            <a:lnSpc>
              <a:spcPct val="90000"/>
            </a:lnSpc>
            <a:spcBef>
              <a:spcPct val="0"/>
            </a:spcBef>
            <a:spcAft>
              <a:spcPct val="35000"/>
            </a:spcAft>
          </a:pPr>
          <a:r>
            <a:rPr lang="ar-EG" sz="2200" kern="1200" smtClean="0"/>
            <a:t>إغواء أو استمالة الأطفال لأغراض جنسية من خلال الحاسوب .</a:t>
          </a:r>
          <a:endParaRPr lang="en-US" sz="2200" kern="1200"/>
        </a:p>
      </dsp:txBody>
      <dsp:txXfrm rot="10800000">
        <a:off x="2072507" y="2989958"/>
        <a:ext cx="7159984" cy="477918"/>
      </dsp:txXfrm>
    </dsp:sp>
    <dsp:sp modelId="{43CBA853-51E9-4D4D-8F01-50C595B69F3F}">
      <dsp:nvSpPr>
        <dsp:cNvPr id="0" name=""/>
        <dsp:cNvSpPr/>
      </dsp:nvSpPr>
      <dsp:spPr>
        <a:xfrm>
          <a:off x="1714069" y="2989958"/>
          <a:ext cx="477918" cy="47791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23550D-882E-4A78-8E95-B81403CA59AA}">
      <dsp:nvSpPr>
        <dsp:cNvPr id="0" name=""/>
        <dsp:cNvSpPr/>
      </dsp:nvSpPr>
      <dsp:spPr>
        <a:xfrm>
          <a:off x="0" y="19216"/>
          <a:ext cx="9802945" cy="6715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r" defTabSz="1244600" rtl="1">
            <a:lnSpc>
              <a:spcPct val="90000"/>
            </a:lnSpc>
            <a:spcBef>
              <a:spcPct val="0"/>
            </a:spcBef>
            <a:spcAft>
              <a:spcPct val="35000"/>
            </a:spcAft>
          </a:pPr>
          <a:r>
            <a:rPr lang="ar-EG" sz="2800" kern="1200" smtClean="0"/>
            <a:t>الأفعال المرتكبة بواسطة الحاسوب و المنطوية على خطاب كراهية .</a:t>
          </a:r>
          <a:endParaRPr lang="en-US" sz="2800" kern="1200"/>
        </a:p>
      </dsp:txBody>
      <dsp:txXfrm>
        <a:off x="32784" y="52000"/>
        <a:ext cx="9737377" cy="606012"/>
      </dsp:txXfrm>
    </dsp:sp>
    <dsp:sp modelId="{FDEF72D0-FD41-44B9-992C-862174252E0F}">
      <dsp:nvSpPr>
        <dsp:cNvPr id="0" name=""/>
        <dsp:cNvSpPr/>
      </dsp:nvSpPr>
      <dsp:spPr>
        <a:xfrm>
          <a:off x="0" y="771437"/>
          <a:ext cx="9802945" cy="6715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r" defTabSz="1244600" rtl="1">
            <a:lnSpc>
              <a:spcPct val="90000"/>
            </a:lnSpc>
            <a:spcBef>
              <a:spcPct val="0"/>
            </a:spcBef>
            <a:spcAft>
              <a:spcPct val="35000"/>
            </a:spcAft>
          </a:pPr>
          <a:r>
            <a:rPr lang="ar-EG" sz="2800" kern="1200" smtClean="0"/>
            <a:t>انتاج أو توزيع أو حيازة مواد إباحية متعلقة بالأطفال بواسطة الحاسوب . </a:t>
          </a:r>
          <a:endParaRPr lang="en-US" sz="2800" kern="1200"/>
        </a:p>
      </dsp:txBody>
      <dsp:txXfrm>
        <a:off x="32784" y="804221"/>
        <a:ext cx="9737377" cy="606012"/>
      </dsp:txXfrm>
    </dsp:sp>
    <dsp:sp modelId="{E9D77CFE-2A51-4F26-B0B3-319B226216C8}">
      <dsp:nvSpPr>
        <dsp:cNvPr id="0" name=""/>
        <dsp:cNvSpPr/>
      </dsp:nvSpPr>
      <dsp:spPr>
        <a:xfrm>
          <a:off x="0" y="1523657"/>
          <a:ext cx="9802945" cy="6715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r" defTabSz="1244600" rtl="1">
            <a:lnSpc>
              <a:spcPct val="90000"/>
            </a:lnSpc>
            <a:spcBef>
              <a:spcPct val="0"/>
            </a:spcBef>
            <a:spcAft>
              <a:spcPct val="35000"/>
            </a:spcAft>
          </a:pPr>
          <a:r>
            <a:rPr lang="ar-EG" sz="2800" kern="1200" smtClean="0"/>
            <a:t>أعمال دعم جرائم الإرهاب بواسطة الحاسوب .</a:t>
          </a:r>
          <a:endParaRPr lang="en-US" sz="2800" kern="1200"/>
        </a:p>
      </dsp:txBody>
      <dsp:txXfrm>
        <a:off x="32784" y="1556441"/>
        <a:ext cx="9737377" cy="606012"/>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16F23-C45F-4911-85EF-1210632A0A70}">
      <dsp:nvSpPr>
        <dsp:cNvPr id="0" name=""/>
        <dsp:cNvSpPr/>
      </dsp:nvSpPr>
      <dsp:spPr>
        <a:xfrm>
          <a:off x="5334445" y="49037"/>
          <a:ext cx="2353798" cy="235379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44550" rtl="1">
            <a:lnSpc>
              <a:spcPct val="90000"/>
            </a:lnSpc>
            <a:spcBef>
              <a:spcPct val="0"/>
            </a:spcBef>
            <a:spcAft>
              <a:spcPct val="35000"/>
            </a:spcAft>
          </a:pPr>
          <a:r>
            <a:rPr lang="ar-EG" sz="1900" b="1" kern="1200" dirty="0" smtClean="0"/>
            <a:t>التحديات السيبرانية التي تشكل عائق أمام الأمن السيبراني </a:t>
          </a:r>
          <a:endParaRPr lang="en-US" sz="1900" kern="1200" dirty="0"/>
        </a:p>
      </dsp:txBody>
      <dsp:txXfrm>
        <a:off x="5648285" y="460952"/>
        <a:ext cx="1726119" cy="1059209"/>
      </dsp:txXfrm>
    </dsp:sp>
    <dsp:sp modelId="{DDF24712-D9AF-4A5D-804A-3CCE3324A2BD}">
      <dsp:nvSpPr>
        <dsp:cNvPr id="0" name=""/>
        <dsp:cNvSpPr/>
      </dsp:nvSpPr>
      <dsp:spPr>
        <a:xfrm>
          <a:off x="6239324" y="1569199"/>
          <a:ext cx="2353798" cy="235379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44550" rtl="1">
            <a:lnSpc>
              <a:spcPct val="90000"/>
            </a:lnSpc>
            <a:spcBef>
              <a:spcPct val="0"/>
            </a:spcBef>
            <a:spcAft>
              <a:spcPct val="35000"/>
            </a:spcAft>
          </a:pPr>
          <a:r>
            <a:rPr lang="ar-EG" sz="1900" b="1" kern="1200" dirty="0" smtClean="0"/>
            <a:t>وضع استراتيجية للأمن السيبراني </a:t>
          </a:r>
          <a:endParaRPr lang="en-US" sz="1900" kern="1200" dirty="0"/>
        </a:p>
      </dsp:txBody>
      <dsp:txXfrm>
        <a:off x="6959194" y="2177263"/>
        <a:ext cx="1412279" cy="1294589"/>
      </dsp:txXfrm>
    </dsp:sp>
    <dsp:sp modelId="{1F4260FC-FFC5-4C00-9EF7-A199E43FFB34}">
      <dsp:nvSpPr>
        <dsp:cNvPr id="0" name=""/>
        <dsp:cNvSpPr/>
      </dsp:nvSpPr>
      <dsp:spPr>
        <a:xfrm>
          <a:off x="3991948" y="1564318"/>
          <a:ext cx="2632206" cy="235379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44550" rtl="1">
            <a:lnSpc>
              <a:spcPct val="90000"/>
            </a:lnSpc>
            <a:spcBef>
              <a:spcPct val="0"/>
            </a:spcBef>
            <a:spcAft>
              <a:spcPct val="35000"/>
            </a:spcAft>
          </a:pPr>
          <a:r>
            <a:rPr lang="ar-EG" sz="1900" b="1" kern="1200" dirty="0" smtClean="0"/>
            <a:t>الاتفاقيات الدولية و العربية التي نادت بالتعاون لمواجهة الجرائم السيبرانية </a:t>
          </a:r>
          <a:endParaRPr lang="en-US" sz="1900" b="1" kern="1200" dirty="0"/>
        </a:p>
      </dsp:txBody>
      <dsp:txXfrm>
        <a:off x="4239814" y="2172383"/>
        <a:ext cx="1579323" cy="1294589"/>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07FB66-0898-4780-93B9-7EF63C44EE33}">
      <dsp:nvSpPr>
        <dsp:cNvPr id="0" name=""/>
        <dsp:cNvSpPr/>
      </dsp:nvSpPr>
      <dsp:spPr>
        <a:xfrm>
          <a:off x="1307460" y="60297"/>
          <a:ext cx="2771048" cy="272590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44600" rtl="1">
            <a:lnSpc>
              <a:spcPct val="90000"/>
            </a:lnSpc>
            <a:spcBef>
              <a:spcPct val="0"/>
            </a:spcBef>
            <a:spcAft>
              <a:spcPct val="35000"/>
            </a:spcAft>
          </a:pPr>
          <a:r>
            <a:rPr lang="ar-EG" sz="2800" b="1" kern="1200" dirty="0" smtClean="0"/>
            <a:t>الاتفاقية العربية لمكافحة جرائم تقنية المعلومات </a:t>
          </a:r>
          <a:endParaRPr lang="en-US" sz="2800" kern="1200" dirty="0"/>
        </a:p>
      </dsp:txBody>
      <dsp:txXfrm>
        <a:off x="1694408" y="381740"/>
        <a:ext cx="1597721" cy="2083021"/>
      </dsp:txXfrm>
    </dsp:sp>
    <dsp:sp modelId="{40C8E670-196C-48AE-901F-44558416E54E}">
      <dsp:nvSpPr>
        <dsp:cNvPr id="0" name=""/>
        <dsp:cNvSpPr/>
      </dsp:nvSpPr>
      <dsp:spPr>
        <a:xfrm>
          <a:off x="3701924" y="15156"/>
          <a:ext cx="2771048" cy="277104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44600" rtl="1">
            <a:lnSpc>
              <a:spcPct val="90000"/>
            </a:lnSpc>
            <a:spcBef>
              <a:spcPct val="0"/>
            </a:spcBef>
            <a:spcAft>
              <a:spcPct val="35000"/>
            </a:spcAft>
          </a:pPr>
          <a:r>
            <a:rPr lang="ar-EG" sz="2800" b="1" kern="1200" dirty="0" smtClean="0"/>
            <a:t>اتفاقية بودابست </a:t>
          </a:r>
        </a:p>
        <a:p>
          <a:pPr lvl="0" algn="ctr" defTabSz="1244600" rtl="1">
            <a:lnSpc>
              <a:spcPct val="90000"/>
            </a:lnSpc>
            <a:spcBef>
              <a:spcPct val="0"/>
            </a:spcBef>
            <a:spcAft>
              <a:spcPct val="35000"/>
            </a:spcAft>
          </a:pPr>
          <a:r>
            <a:rPr lang="ar-EG" sz="2800" b="1" kern="1200" dirty="0" smtClean="0"/>
            <a:t>لمكافحة الجرائم السيبرانية</a:t>
          </a:r>
          <a:endParaRPr lang="en-US" sz="2800" kern="1200" dirty="0"/>
        </a:p>
      </dsp:txBody>
      <dsp:txXfrm>
        <a:off x="4488303" y="341923"/>
        <a:ext cx="1597721" cy="2117515"/>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5.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613925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6/30/2023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6/30/2023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6/30/2023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6/30/2023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6/30/2023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6/30/2023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6/30/2023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6/30/2023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6/30/2023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6/30/2023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6/30/2023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38056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6/30/2023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6.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12" Type="http://schemas.openxmlformats.org/officeDocument/2006/relationships/image" Target="../media/image8.svg"/><Relationship Id="rId2" Type="http://schemas.openxmlformats.org/officeDocument/2006/relationships/image" Target="../media/image5.jpeg"/><Relationship Id="rId1" Type="http://schemas.openxmlformats.org/officeDocument/2006/relationships/slideLayout" Target="../slideLayouts/slideLayout12.xml"/><Relationship Id="rId6" Type="http://schemas.openxmlformats.org/officeDocument/2006/relationships/diagramQuickStyle" Target="../diagrams/quickStyle1.xml"/><Relationship Id="rId11" Type="http://schemas.openxmlformats.org/officeDocument/2006/relationships/image" Target="../media/image7.png"/><Relationship Id="rId5" Type="http://schemas.openxmlformats.org/officeDocument/2006/relationships/diagramLayout" Target="../diagrams/layout1.xml"/><Relationship Id="rId10" Type="http://schemas.openxmlformats.org/officeDocument/2006/relationships/image" Target="../media/image13.svg"/><Relationship Id="rId4" Type="http://schemas.openxmlformats.org/officeDocument/2006/relationships/diagramData" Target="../diagrams/data1.xml"/><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2.xml"/><Relationship Id="rId7" Type="http://schemas.openxmlformats.org/officeDocument/2006/relationships/image" Target="../media/image6.png"/><Relationship Id="rId12" Type="http://schemas.openxmlformats.org/officeDocument/2006/relationships/image" Target="../media/image10.sv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11" Type="http://schemas.openxmlformats.org/officeDocument/2006/relationships/image" Target="../media/image8.png"/><Relationship Id="rId5" Type="http://schemas.openxmlformats.org/officeDocument/2006/relationships/diagramColors" Target="../diagrams/colors2.xml"/><Relationship Id="rId10" Type="http://schemas.openxmlformats.org/officeDocument/2006/relationships/image" Target="../media/image8.svg"/><Relationship Id="rId4" Type="http://schemas.openxmlformats.org/officeDocument/2006/relationships/diagramQuickStyle" Target="../diagrams/quickStyle2.xml"/><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3.xml"/><Relationship Id="rId7" Type="http://schemas.openxmlformats.org/officeDocument/2006/relationships/image" Target="../media/image6.png"/><Relationship Id="rId12" Type="http://schemas.openxmlformats.org/officeDocument/2006/relationships/image" Target="../media/image10.svg"/><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11" Type="http://schemas.openxmlformats.org/officeDocument/2006/relationships/image" Target="../media/image8.png"/><Relationship Id="rId5" Type="http://schemas.openxmlformats.org/officeDocument/2006/relationships/diagramColors" Target="../diagrams/colors3.xml"/><Relationship Id="rId10" Type="http://schemas.openxmlformats.org/officeDocument/2006/relationships/image" Target="../media/image8.svg"/><Relationship Id="rId4" Type="http://schemas.openxmlformats.org/officeDocument/2006/relationships/diagramQuickStyle" Target="../diagrams/quickStyle3.xml"/><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4.xml"/><Relationship Id="rId7" Type="http://schemas.microsoft.com/office/2007/relationships/diagramDrawing" Target="../diagrams/drawing4.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xml"/><Relationship Id="rId11" Type="http://schemas.openxmlformats.org/officeDocument/2006/relationships/image" Target="../media/image7.png"/><Relationship Id="rId5" Type="http://schemas.openxmlformats.org/officeDocument/2006/relationships/diagramQuickStyle" Target="../diagrams/quickStyle4.xml"/><Relationship Id="rId10" Type="http://schemas.openxmlformats.org/officeDocument/2006/relationships/image" Target="../media/image13.svg"/><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5.xml"/><Relationship Id="rId7" Type="http://schemas.microsoft.com/office/2007/relationships/diagramDrawing" Target="../diagrams/drawing5.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5.xml"/><Relationship Id="rId11" Type="http://schemas.openxmlformats.org/officeDocument/2006/relationships/image" Target="../media/image7.png"/><Relationship Id="rId5" Type="http://schemas.openxmlformats.org/officeDocument/2006/relationships/diagramQuickStyle" Target="../diagrams/quickStyle5.xml"/><Relationship Id="rId10" Type="http://schemas.openxmlformats.org/officeDocument/2006/relationships/image" Target="../media/image13.svg"/><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3.png"/><Relationship Id="rId7" Type="http://schemas.openxmlformats.org/officeDocument/2006/relationships/diagramColors" Target="../diagrams/colors6.xml"/><Relationship Id="rId12"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QuickStyle" Target="../diagrams/quickStyle6.xml"/><Relationship Id="rId11" Type="http://schemas.openxmlformats.org/officeDocument/2006/relationships/image" Target="../media/image7.png"/><Relationship Id="rId5" Type="http://schemas.openxmlformats.org/officeDocument/2006/relationships/diagramLayout" Target="../diagrams/layout6.xml"/><Relationship Id="rId10" Type="http://schemas.openxmlformats.org/officeDocument/2006/relationships/image" Target="../media/image13.svg"/><Relationship Id="rId4" Type="http://schemas.openxmlformats.org/officeDocument/2006/relationships/diagramData" Target="../diagrams/data6.xml"/><Relationship Id="rId9"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7.xml"/><Relationship Id="rId7" Type="http://schemas.microsoft.com/office/2007/relationships/diagramDrawing" Target="../diagrams/drawing7.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7.xml"/><Relationship Id="rId11" Type="http://schemas.openxmlformats.org/officeDocument/2006/relationships/image" Target="../media/image7.png"/><Relationship Id="rId5" Type="http://schemas.openxmlformats.org/officeDocument/2006/relationships/diagramQuickStyle" Target="../diagrams/quickStyle7.xml"/><Relationship Id="rId10" Type="http://schemas.openxmlformats.org/officeDocument/2006/relationships/image" Target="../media/image13.svg"/><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8.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8.xml"/><Relationship Id="rId2" Type="http://schemas.openxmlformats.org/officeDocument/2006/relationships/image" Target="../media/image6.png"/><Relationship Id="rId16" Type="http://schemas.openxmlformats.org/officeDocument/2006/relationships/diagramColors" Target="../diagrams/colors8.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8.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9.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9.xml"/><Relationship Id="rId2" Type="http://schemas.openxmlformats.org/officeDocument/2006/relationships/image" Target="../media/image6.png"/><Relationship Id="rId16" Type="http://schemas.openxmlformats.org/officeDocument/2006/relationships/diagramColors" Target="../diagrams/colors9.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9.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0.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10.xml"/><Relationship Id="rId2" Type="http://schemas.openxmlformats.org/officeDocument/2006/relationships/image" Target="../media/image6.png"/><Relationship Id="rId16" Type="http://schemas.openxmlformats.org/officeDocument/2006/relationships/diagramColors" Target="../diagrams/colors10.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10.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1.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11.xml"/><Relationship Id="rId2" Type="http://schemas.openxmlformats.org/officeDocument/2006/relationships/image" Target="../media/image6.png"/><Relationship Id="rId16" Type="http://schemas.openxmlformats.org/officeDocument/2006/relationships/diagramColors" Target="../diagrams/colors11.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11.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11.xml"/></Relationships>
</file>

<file path=ppt/slides/_rels/slide1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2.xml"/><Relationship Id="rId11" Type="http://schemas.openxmlformats.org/officeDocument/2006/relationships/image" Target="../media/image8.svg"/><Relationship Id="rId5" Type="http://schemas.openxmlformats.org/officeDocument/2006/relationships/diagramQuickStyle" Target="../diagrams/quickStyle12.xml"/><Relationship Id="rId10" Type="http://schemas.openxmlformats.org/officeDocument/2006/relationships/image" Target="../media/image7.png"/><Relationship Id="rId4" Type="http://schemas.openxmlformats.org/officeDocument/2006/relationships/diagramLayout" Target="../diagrams/layout12.xml"/><Relationship Id="rId9" Type="http://schemas.openxmlformats.org/officeDocument/2006/relationships/image" Target="../media/image13.svg"/></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diagramLayout" Target="../diagrams/layout14.xml"/><Relationship Id="rId3" Type="http://schemas.openxmlformats.org/officeDocument/2006/relationships/diagramData" Target="../diagrams/data13.xml"/><Relationship Id="rId7" Type="http://schemas.microsoft.com/office/2007/relationships/diagramDrawing" Target="../diagrams/drawing13.xml"/><Relationship Id="rId12" Type="http://schemas.openxmlformats.org/officeDocument/2006/relationships/diagramData" Target="../diagrams/data14.xml"/><Relationship Id="rId2" Type="http://schemas.openxmlformats.org/officeDocument/2006/relationships/image" Target="../media/image3.png"/><Relationship Id="rId16" Type="http://schemas.microsoft.com/office/2007/relationships/diagramDrawing" Target="../diagrams/drawing14.xml"/><Relationship Id="rId1" Type="http://schemas.openxmlformats.org/officeDocument/2006/relationships/slideLayout" Target="../slideLayouts/slideLayout7.xml"/><Relationship Id="rId6" Type="http://schemas.openxmlformats.org/officeDocument/2006/relationships/diagramColors" Target="../diagrams/colors13.xml"/><Relationship Id="rId11" Type="http://schemas.openxmlformats.org/officeDocument/2006/relationships/image" Target="../media/image8.svg"/><Relationship Id="rId5" Type="http://schemas.openxmlformats.org/officeDocument/2006/relationships/diagramQuickStyle" Target="../diagrams/quickStyle13.xml"/><Relationship Id="rId15" Type="http://schemas.openxmlformats.org/officeDocument/2006/relationships/diagramColors" Target="../diagrams/colors14.xml"/><Relationship Id="rId10" Type="http://schemas.openxmlformats.org/officeDocument/2006/relationships/image" Target="../media/image7.png"/><Relationship Id="rId4" Type="http://schemas.openxmlformats.org/officeDocument/2006/relationships/diagramLayout" Target="../diagrams/layout13.xml"/><Relationship Id="rId9" Type="http://schemas.openxmlformats.org/officeDocument/2006/relationships/image" Target="../media/image13.svg"/><Relationship Id="rId14" Type="http://schemas.openxmlformats.org/officeDocument/2006/relationships/diagramQuickStyle" Target="../diagrams/quickStyle14.xml"/></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5.xml"/><Relationship Id="rId11" Type="http://schemas.openxmlformats.org/officeDocument/2006/relationships/image" Target="../media/image8.svg"/><Relationship Id="rId5" Type="http://schemas.openxmlformats.org/officeDocument/2006/relationships/diagramQuickStyle" Target="../diagrams/quickStyle15.xml"/><Relationship Id="rId10" Type="http://schemas.openxmlformats.org/officeDocument/2006/relationships/image" Target="../media/image7.png"/><Relationship Id="rId4" Type="http://schemas.openxmlformats.org/officeDocument/2006/relationships/diagramLayout" Target="../diagrams/layout15.xml"/><Relationship Id="rId9" Type="http://schemas.openxmlformats.org/officeDocument/2006/relationships/image" Target="../media/image13.svg"/></Relationships>
</file>

<file path=ppt/slides/_rels/slide1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6.xml"/><Relationship Id="rId11" Type="http://schemas.openxmlformats.org/officeDocument/2006/relationships/image" Target="../media/image8.svg"/><Relationship Id="rId5" Type="http://schemas.openxmlformats.org/officeDocument/2006/relationships/diagramQuickStyle" Target="../diagrams/quickStyle16.xml"/><Relationship Id="rId10" Type="http://schemas.openxmlformats.org/officeDocument/2006/relationships/image" Target="../media/image7.png"/><Relationship Id="rId4" Type="http://schemas.openxmlformats.org/officeDocument/2006/relationships/diagramLayout" Target="../diagrams/layout16.xml"/><Relationship Id="rId9" Type="http://schemas.openxmlformats.org/officeDocument/2006/relationships/image" Target="../media/image13.svg"/></Relationships>
</file>

<file path=ppt/slides/_rels/slide17.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7.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17.xml"/><Relationship Id="rId2" Type="http://schemas.openxmlformats.org/officeDocument/2006/relationships/image" Target="../media/image6.png"/><Relationship Id="rId16" Type="http://schemas.openxmlformats.org/officeDocument/2006/relationships/diagramColors" Target="../diagrams/colors17.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17.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17.xml"/></Relationships>
</file>

<file path=ppt/slides/_rels/slide18.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8.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18.xml"/><Relationship Id="rId2" Type="http://schemas.openxmlformats.org/officeDocument/2006/relationships/image" Target="../media/image6.png"/><Relationship Id="rId16" Type="http://schemas.openxmlformats.org/officeDocument/2006/relationships/diagramColors" Target="../diagrams/colors18.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18.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18.xml"/></Relationships>
</file>

<file path=ppt/slides/_rels/slide19.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9.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19.xml"/><Relationship Id="rId2" Type="http://schemas.openxmlformats.org/officeDocument/2006/relationships/image" Target="../media/image6.png"/><Relationship Id="rId16" Type="http://schemas.openxmlformats.org/officeDocument/2006/relationships/diagramColors" Target="../diagrams/colors19.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19.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19.xml"/></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8.svg"/><Relationship Id="rId3" Type="http://schemas.openxmlformats.org/officeDocument/2006/relationships/diagramData" Target="../diagrams/data20.xml"/><Relationship Id="rId7" Type="http://schemas.microsoft.com/office/2007/relationships/diagramDrawing" Target="../diagrams/drawing20.xml"/><Relationship Id="rId12"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0.xml"/><Relationship Id="rId11" Type="http://schemas.openxmlformats.org/officeDocument/2006/relationships/image" Target="../media/image13.svg"/><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1.xml"/><Relationship Id="rId11" Type="http://schemas.openxmlformats.org/officeDocument/2006/relationships/image" Target="../media/image8.svg"/><Relationship Id="rId5" Type="http://schemas.openxmlformats.org/officeDocument/2006/relationships/diagramQuickStyle" Target="../diagrams/quickStyle21.xml"/><Relationship Id="rId10" Type="http://schemas.openxmlformats.org/officeDocument/2006/relationships/image" Target="../media/image7.png"/><Relationship Id="rId4" Type="http://schemas.openxmlformats.org/officeDocument/2006/relationships/diagramLayout" Target="../diagrams/layout21.xml"/><Relationship Id="rId9" Type="http://schemas.openxmlformats.org/officeDocument/2006/relationships/image" Target="../media/image13.svg"/></Relationships>
</file>

<file path=ppt/slides/_rels/slide2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2.xml"/><Relationship Id="rId11" Type="http://schemas.openxmlformats.org/officeDocument/2006/relationships/image" Target="../media/image8.svg"/><Relationship Id="rId5" Type="http://schemas.openxmlformats.org/officeDocument/2006/relationships/diagramQuickStyle" Target="../diagrams/quickStyle22.xml"/><Relationship Id="rId10" Type="http://schemas.openxmlformats.org/officeDocument/2006/relationships/image" Target="../media/image7.png"/><Relationship Id="rId4" Type="http://schemas.openxmlformats.org/officeDocument/2006/relationships/diagramLayout" Target="../diagrams/layout22.xml"/><Relationship Id="rId9" Type="http://schemas.openxmlformats.org/officeDocument/2006/relationships/image" Target="../media/image13.svg"/></Relationships>
</file>

<file path=ppt/slides/_rels/slide2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8.svg"/><Relationship Id="rId3" Type="http://schemas.openxmlformats.org/officeDocument/2006/relationships/diagramData" Target="../diagrams/data23.xml"/><Relationship Id="rId7" Type="http://schemas.microsoft.com/office/2007/relationships/diagramDrawing" Target="../diagrams/drawing23.xml"/><Relationship Id="rId12"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3.xml"/><Relationship Id="rId11" Type="http://schemas.openxmlformats.org/officeDocument/2006/relationships/image" Target="../media/image13.svg"/><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24.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4.xml"/><Relationship Id="rId18" Type="http://schemas.openxmlformats.org/officeDocument/2006/relationships/image" Target="../media/image13.svg"/><Relationship Id="rId21" Type="http://schemas.openxmlformats.org/officeDocument/2006/relationships/diagramData" Target="../diagrams/data25.xml"/><Relationship Id="rId12" Type="http://schemas.openxmlformats.org/officeDocument/2006/relationships/image" Target="../media/image10.svg"/><Relationship Id="rId17" Type="http://schemas.microsoft.com/office/2007/relationships/diagramDrawing" Target="../diagrams/drawing24.xml"/><Relationship Id="rId25" Type="http://schemas.microsoft.com/office/2007/relationships/diagramDrawing" Target="../diagrams/drawing25.xml"/><Relationship Id="rId2" Type="http://schemas.openxmlformats.org/officeDocument/2006/relationships/image" Target="../media/image6.png"/><Relationship Id="rId16" Type="http://schemas.openxmlformats.org/officeDocument/2006/relationships/diagramColors" Target="../diagrams/colors24.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24" Type="http://schemas.openxmlformats.org/officeDocument/2006/relationships/diagramColors" Target="../diagrams/colors25.xml"/><Relationship Id="rId15" Type="http://schemas.openxmlformats.org/officeDocument/2006/relationships/diagramQuickStyle" Target="../diagrams/quickStyle24.xml"/><Relationship Id="rId23" Type="http://schemas.openxmlformats.org/officeDocument/2006/relationships/diagramQuickStyle" Target="../diagrams/quickStyle25.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24.xml"/><Relationship Id="rId22" Type="http://schemas.openxmlformats.org/officeDocument/2006/relationships/diagramLayout" Target="../diagrams/layout25.xml"/></Relationships>
</file>

<file path=ppt/slides/_rels/slide25.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6.xml"/><Relationship Id="rId18" Type="http://schemas.openxmlformats.org/officeDocument/2006/relationships/image" Target="../media/image13.svg"/><Relationship Id="rId21" Type="http://schemas.openxmlformats.org/officeDocument/2006/relationships/diagramData" Target="../diagrams/data27.xml"/><Relationship Id="rId12" Type="http://schemas.openxmlformats.org/officeDocument/2006/relationships/image" Target="../media/image10.svg"/><Relationship Id="rId17" Type="http://schemas.microsoft.com/office/2007/relationships/diagramDrawing" Target="../diagrams/drawing26.xml"/><Relationship Id="rId25" Type="http://schemas.microsoft.com/office/2007/relationships/diagramDrawing" Target="../diagrams/drawing27.xml"/><Relationship Id="rId2" Type="http://schemas.openxmlformats.org/officeDocument/2006/relationships/image" Target="../media/image6.png"/><Relationship Id="rId16" Type="http://schemas.openxmlformats.org/officeDocument/2006/relationships/diagramColors" Target="../diagrams/colors26.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24" Type="http://schemas.openxmlformats.org/officeDocument/2006/relationships/diagramColors" Target="../diagrams/colors27.xml"/><Relationship Id="rId15" Type="http://schemas.openxmlformats.org/officeDocument/2006/relationships/diagramQuickStyle" Target="../diagrams/quickStyle26.xml"/><Relationship Id="rId23" Type="http://schemas.openxmlformats.org/officeDocument/2006/relationships/diagramQuickStyle" Target="../diagrams/quickStyle27.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26.xml"/><Relationship Id="rId22" Type="http://schemas.openxmlformats.org/officeDocument/2006/relationships/diagramLayout" Target="../diagrams/layout27.xml"/></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8.xml"/><Relationship Id="rId18" Type="http://schemas.openxmlformats.org/officeDocument/2006/relationships/image" Target="../media/image13.svg"/><Relationship Id="rId21" Type="http://schemas.openxmlformats.org/officeDocument/2006/relationships/diagramData" Target="../diagrams/data29.xml"/><Relationship Id="rId12" Type="http://schemas.openxmlformats.org/officeDocument/2006/relationships/image" Target="../media/image10.svg"/><Relationship Id="rId17" Type="http://schemas.microsoft.com/office/2007/relationships/diagramDrawing" Target="../diagrams/drawing28.xml"/><Relationship Id="rId25" Type="http://schemas.microsoft.com/office/2007/relationships/diagramDrawing" Target="../diagrams/drawing29.xml"/><Relationship Id="rId2" Type="http://schemas.openxmlformats.org/officeDocument/2006/relationships/image" Target="../media/image6.png"/><Relationship Id="rId16" Type="http://schemas.openxmlformats.org/officeDocument/2006/relationships/diagramColors" Target="../diagrams/colors28.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24" Type="http://schemas.openxmlformats.org/officeDocument/2006/relationships/diagramColors" Target="../diagrams/colors29.xml"/><Relationship Id="rId15" Type="http://schemas.openxmlformats.org/officeDocument/2006/relationships/diagramQuickStyle" Target="../diagrams/quickStyle28.xml"/><Relationship Id="rId23" Type="http://schemas.openxmlformats.org/officeDocument/2006/relationships/diagramQuickStyle" Target="../diagrams/quickStyle29.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28.xml"/><Relationship Id="rId22" Type="http://schemas.openxmlformats.org/officeDocument/2006/relationships/diagramLayout" Target="../diagrams/layout29.xml"/></Relationships>
</file>

<file path=ppt/slides/_rels/slide27.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0.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30.xml"/><Relationship Id="rId2" Type="http://schemas.openxmlformats.org/officeDocument/2006/relationships/image" Target="../media/image6.png"/><Relationship Id="rId16" Type="http://schemas.openxmlformats.org/officeDocument/2006/relationships/diagramColors" Target="../diagrams/colors30.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30.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30.xml"/></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1.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31.xml"/><Relationship Id="rId2" Type="http://schemas.openxmlformats.org/officeDocument/2006/relationships/image" Target="../media/image6.png"/><Relationship Id="rId16" Type="http://schemas.openxmlformats.org/officeDocument/2006/relationships/diagramColors" Target="../diagrams/colors31.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31.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31.xml"/></Relationships>
</file>

<file path=ppt/slides/_rels/slide29.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diagramLayout" Target="../diagrams/layout33.xml"/><Relationship Id="rId3" Type="http://schemas.openxmlformats.org/officeDocument/2006/relationships/diagramData" Target="../diagrams/data32.xml"/><Relationship Id="rId7" Type="http://schemas.microsoft.com/office/2007/relationships/diagramDrawing" Target="../diagrams/drawing32.xml"/><Relationship Id="rId12" Type="http://schemas.openxmlformats.org/officeDocument/2006/relationships/diagramData" Target="../diagrams/data33.xml"/><Relationship Id="rId2" Type="http://schemas.openxmlformats.org/officeDocument/2006/relationships/image" Target="../media/image3.png"/><Relationship Id="rId16" Type="http://schemas.microsoft.com/office/2007/relationships/diagramDrawing" Target="../diagrams/drawing33.xml"/><Relationship Id="rId1" Type="http://schemas.openxmlformats.org/officeDocument/2006/relationships/slideLayout" Target="../slideLayouts/slideLayout7.xml"/><Relationship Id="rId6" Type="http://schemas.openxmlformats.org/officeDocument/2006/relationships/diagramColors" Target="../diagrams/colors32.xml"/><Relationship Id="rId11" Type="http://schemas.openxmlformats.org/officeDocument/2006/relationships/image" Target="../media/image8.svg"/><Relationship Id="rId5" Type="http://schemas.openxmlformats.org/officeDocument/2006/relationships/diagramQuickStyle" Target="../diagrams/quickStyle32.xml"/><Relationship Id="rId15" Type="http://schemas.openxmlformats.org/officeDocument/2006/relationships/diagramColors" Target="../diagrams/colors33.xml"/><Relationship Id="rId10" Type="http://schemas.openxmlformats.org/officeDocument/2006/relationships/image" Target="../media/image7.png"/><Relationship Id="rId4" Type="http://schemas.openxmlformats.org/officeDocument/2006/relationships/diagramLayout" Target="../diagrams/layout32.xml"/><Relationship Id="rId9" Type="http://schemas.openxmlformats.org/officeDocument/2006/relationships/image" Target="../media/image13.svg"/><Relationship Id="rId14" Type="http://schemas.openxmlformats.org/officeDocument/2006/relationships/diagramQuickStyle" Target="../diagrams/quickStyle33.xml"/></Relationships>
</file>

<file path=ppt/slides/_rels/slide3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4.xml"/><Relationship Id="rId11" Type="http://schemas.openxmlformats.org/officeDocument/2006/relationships/image" Target="../media/image8.svg"/><Relationship Id="rId5" Type="http://schemas.openxmlformats.org/officeDocument/2006/relationships/diagramQuickStyle" Target="../diagrams/quickStyle34.xml"/><Relationship Id="rId10" Type="http://schemas.openxmlformats.org/officeDocument/2006/relationships/image" Target="../media/image7.png"/><Relationship Id="rId4" Type="http://schemas.openxmlformats.org/officeDocument/2006/relationships/diagramLayout" Target="../diagrams/layout34.xml"/><Relationship Id="rId9" Type="http://schemas.openxmlformats.org/officeDocument/2006/relationships/image" Target="../media/image13.svg"/></Relationships>
</file>

<file path=ppt/slides/_rels/slide31.xml.rels><?xml version="1.0" encoding="UTF-8" standalone="yes"?>
<Relationships xmlns="http://schemas.openxmlformats.org/package/2006/relationships"><Relationship Id="rId13" Type="http://schemas.openxmlformats.org/officeDocument/2006/relationships/image" Target="../media/image8.svg"/><Relationship Id="rId3" Type="http://schemas.openxmlformats.org/officeDocument/2006/relationships/image" Target="../media/image6.png"/><Relationship Id="rId12"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3.sv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35.xml"/><Relationship Id="rId7" Type="http://schemas.openxmlformats.org/officeDocument/2006/relationships/image" Target="../media/image6.png"/><Relationship Id="rId12" Type="http://schemas.openxmlformats.org/officeDocument/2006/relationships/image" Target="../media/image10.svg"/><Relationship Id="rId2" Type="http://schemas.openxmlformats.org/officeDocument/2006/relationships/diagramData" Target="../diagrams/data35.xml"/><Relationship Id="rId1" Type="http://schemas.openxmlformats.org/officeDocument/2006/relationships/slideLayout" Target="../slideLayouts/slideLayout7.xml"/><Relationship Id="rId6" Type="http://schemas.microsoft.com/office/2007/relationships/diagramDrawing" Target="../diagrams/drawing35.xml"/><Relationship Id="rId11" Type="http://schemas.openxmlformats.org/officeDocument/2006/relationships/image" Target="../media/image8.png"/><Relationship Id="rId5" Type="http://schemas.openxmlformats.org/officeDocument/2006/relationships/diagramColors" Target="../diagrams/colors35.xml"/><Relationship Id="rId10" Type="http://schemas.openxmlformats.org/officeDocument/2006/relationships/image" Target="../media/image8.svg"/><Relationship Id="rId4" Type="http://schemas.openxmlformats.org/officeDocument/2006/relationships/diagramQuickStyle" Target="../diagrams/quickStyle35.xml"/><Relationship Id="rId9"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36.xml"/><Relationship Id="rId7" Type="http://schemas.openxmlformats.org/officeDocument/2006/relationships/image" Target="../media/image6.png"/><Relationship Id="rId12" Type="http://schemas.openxmlformats.org/officeDocument/2006/relationships/image" Target="../media/image10.svg"/><Relationship Id="rId2" Type="http://schemas.openxmlformats.org/officeDocument/2006/relationships/diagramData" Target="../diagrams/data36.xml"/><Relationship Id="rId1" Type="http://schemas.openxmlformats.org/officeDocument/2006/relationships/slideLayout" Target="../slideLayouts/slideLayout7.xml"/><Relationship Id="rId6" Type="http://schemas.microsoft.com/office/2007/relationships/diagramDrawing" Target="../diagrams/drawing36.xml"/><Relationship Id="rId11" Type="http://schemas.openxmlformats.org/officeDocument/2006/relationships/image" Target="../media/image8.png"/><Relationship Id="rId5" Type="http://schemas.openxmlformats.org/officeDocument/2006/relationships/diagramColors" Target="../diagrams/colors36.xml"/><Relationship Id="rId10" Type="http://schemas.openxmlformats.org/officeDocument/2006/relationships/image" Target="../media/image8.svg"/><Relationship Id="rId4" Type="http://schemas.openxmlformats.org/officeDocument/2006/relationships/diagramQuickStyle" Target="../diagrams/quickStyle36.xml"/><Relationship Id="rId9" Type="http://schemas.openxmlformats.org/officeDocument/2006/relationships/image" Target="../media/image7.png"/></Relationships>
</file>

<file path=ppt/slides/_rels/slide3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37.xml"/><Relationship Id="rId7" Type="http://schemas.openxmlformats.org/officeDocument/2006/relationships/image" Target="../media/image6.png"/><Relationship Id="rId12" Type="http://schemas.openxmlformats.org/officeDocument/2006/relationships/image" Target="../media/image10.svg"/><Relationship Id="rId2" Type="http://schemas.openxmlformats.org/officeDocument/2006/relationships/diagramData" Target="../diagrams/data37.xml"/><Relationship Id="rId1" Type="http://schemas.openxmlformats.org/officeDocument/2006/relationships/slideLayout" Target="../slideLayouts/slideLayout7.xml"/><Relationship Id="rId6" Type="http://schemas.microsoft.com/office/2007/relationships/diagramDrawing" Target="../diagrams/drawing37.xml"/><Relationship Id="rId11" Type="http://schemas.openxmlformats.org/officeDocument/2006/relationships/image" Target="../media/image8.png"/><Relationship Id="rId5" Type="http://schemas.openxmlformats.org/officeDocument/2006/relationships/diagramColors" Target="../diagrams/colors37.xml"/><Relationship Id="rId10" Type="http://schemas.openxmlformats.org/officeDocument/2006/relationships/image" Target="../media/image8.svg"/><Relationship Id="rId4" Type="http://schemas.openxmlformats.org/officeDocument/2006/relationships/diagramQuickStyle" Target="../diagrams/quickStyle37.xml"/><Relationship Id="rId9" Type="http://schemas.openxmlformats.org/officeDocument/2006/relationships/image" Target="../media/image7.png"/></Relationships>
</file>

<file path=ppt/slides/_rels/slide3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38.xml"/><Relationship Id="rId7" Type="http://schemas.openxmlformats.org/officeDocument/2006/relationships/image" Target="../media/image6.png"/><Relationship Id="rId12" Type="http://schemas.openxmlformats.org/officeDocument/2006/relationships/image" Target="../media/image10.svg"/><Relationship Id="rId2" Type="http://schemas.openxmlformats.org/officeDocument/2006/relationships/diagramData" Target="../diagrams/data38.xml"/><Relationship Id="rId1" Type="http://schemas.openxmlformats.org/officeDocument/2006/relationships/slideLayout" Target="../slideLayouts/slideLayout7.xml"/><Relationship Id="rId6" Type="http://schemas.microsoft.com/office/2007/relationships/diagramDrawing" Target="../diagrams/drawing38.xml"/><Relationship Id="rId11" Type="http://schemas.openxmlformats.org/officeDocument/2006/relationships/image" Target="../media/image8.png"/><Relationship Id="rId5" Type="http://schemas.openxmlformats.org/officeDocument/2006/relationships/diagramColors" Target="../diagrams/colors38.xml"/><Relationship Id="rId10" Type="http://schemas.openxmlformats.org/officeDocument/2006/relationships/image" Target="../media/image8.svg"/><Relationship Id="rId4" Type="http://schemas.openxmlformats.org/officeDocument/2006/relationships/diagramQuickStyle" Target="../diagrams/quickStyle38.xml"/><Relationship Id="rId9"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39.xml"/><Relationship Id="rId7" Type="http://schemas.openxmlformats.org/officeDocument/2006/relationships/image" Target="../media/image6.png"/><Relationship Id="rId12" Type="http://schemas.openxmlformats.org/officeDocument/2006/relationships/image" Target="../media/image10.svg"/><Relationship Id="rId2" Type="http://schemas.openxmlformats.org/officeDocument/2006/relationships/diagramData" Target="../diagrams/data39.xml"/><Relationship Id="rId1" Type="http://schemas.openxmlformats.org/officeDocument/2006/relationships/slideLayout" Target="../slideLayouts/slideLayout7.xml"/><Relationship Id="rId6" Type="http://schemas.microsoft.com/office/2007/relationships/diagramDrawing" Target="../diagrams/drawing39.xml"/><Relationship Id="rId11" Type="http://schemas.openxmlformats.org/officeDocument/2006/relationships/image" Target="../media/image8.png"/><Relationship Id="rId5" Type="http://schemas.openxmlformats.org/officeDocument/2006/relationships/diagramColors" Target="../diagrams/colors39.xml"/><Relationship Id="rId10" Type="http://schemas.openxmlformats.org/officeDocument/2006/relationships/image" Target="../media/image8.svg"/><Relationship Id="rId4" Type="http://schemas.openxmlformats.org/officeDocument/2006/relationships/diagramQuickStyle" Target="../diagrams/quickStyle39.xml"/><Relationship Id="rId9"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40.xml"/><Relationship Id="rId7" Type="http://schemas.openxmlformats.org/officeDocument/2006/relationships/image" Target="../media/image6.png"/><Relationship Id="rId12" Type="http://schemas.openxmlformats.org/officeDocument/2006/relationships/image" Target="../media/image10.svg"/><Relationship Id="rId2" Type="http://schemas.openxmlformats.org/officeDocument/2006/relationships/diagramData" Target="../diagrams/data40.xml"/><Relationship Id="rId1" Type="http://schemas.openxmlformats.org/officeDocument/2006/relationships/slideLayout" Target="../slideLayouts/slideLayout7.xml"/><Relationship Id="rId6" Type="http://schemas.microsoft.com/office/2007/relationships/diagramDrawing" Target="../diagrams/drawing40.xml"/><Relationship Id="rId11" Type="http://schemas.openxmlformats.org/officeDocument/2006/relationships/image" Target="../media/image8.png"/><Relationship Id="rId5" Type="http://schemas.openxmlformats.org/officeDocument/2006/relationships/diagramColors" Target="../diagrams/colors40.xml"/><Relationship Id="rId10" Type="http://schemas.openxmlformats.org/officeDocument/2006/relationships/image" Target="../media/image8.svg"/><Relationship Id="rId4" Type="http://schemas.openxmlformats.org/officeDocument/2006/relationships/diagramQuickStyle" Target="../diagrams/quickStyle40.xml"/><Relationship Id="rId9" Type="http://schemas.openxmlformats.org/officeDocument/2006/relationships/image" Target="../media/image7.png"/></Relationships>
</file>

<file path=ppt/slides/_rels/slide4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diagramLayout" Target="../diagrams/layout42.xml"/><Relationship Id="rId3" Type="http://schemas.openxmlformats.org/officeDocument/2006/relationships/diagramData" Target="../diagrams/data41.xml"/><Relationship Id="rId7" Type="http://schemas.microsoft.com/office/2007/relationships/diagramDrawing" Target="../diagrams/drawing41.xml"/><Relationship Id="rId12" Type="http://schemas.openxmlformats.org/officeDocument/2006/relationships/diagramData" Target="../diagrams/data42.xml"/><Relationship Id="rId2" Type="http://schemas.openxmlformats.org/officeDocument/2006/relationships/image" Target="../media/image3.png"/><Relationship Id="rId16" Type="http://schemas.microsoft.com/office/2007/relationships/diagramDrawing" Target="../diagrams/drawing42.xml"/><Relationship Id="rId1" Type="http://schemas.openxmlformats.org/officeDocument/2006/relationships/slideLayout" Target="../slideLayouts/slideLayout7.xml"/><Relationship Id="rId6" Type="http://schemas.openxmlformats.org/officeDocument/2006/relationships/diagramColors" Target="../diagrams/colors41.xml"/><Relationship Id="rId11" Type="http://schemas.openxmlformats.org/officeDocument/2006/relationships/image" Target="../media/image8.svg"/><Relationship Id="rId5" Type="http://schemas.openxmlformats.org/officeDocument/2006/relationships/diagramQuickStyle" Target="../diagrams/quickStyle41.xml"/><Relationship Id="rId15" Type="http://schemas.openxmlformats.org/officeDocument/2006/relationships/diagramColors" Target="../diagrams/colors42.xml"/><Relationship Id="rId10" Type="http://schemas.openxmlformats.org/officeDocument/2006/relationships/image" Target="../media/image7.png"/><Relationship Id="rId4" Type="http://schemas.openxmlformats.org/officeDocument/2006/relationships/diagramLayout" Target="../diagrams/layout41.xml"/><Relationship Id="rId9" Type="http://schemas.openxmlformats.org/officeDocument/2006/relationships/image" Target="../media/image13.svg"/><Relationship Id="rId14" Type="http://schemas.openxmlformats.org/officeDocument/2006/relationships/diagramQuickStyle" Target="../diagrams/quickStyle42.xml"/></Relationships>
</file>

<file path=ppt/slides/_rels/slide4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43.xml"/><Relationship Id="rId7" Type="http://schemas.microsoft.com/office/2007/relationships/diagramDrawing" Target="../diagrams/drawing43.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43.xml"/><Relationship Id="rId11" Type="http://schemas.openxmlformats.org/officeDocument/2006/relationships/image" Target="../media/image8.svg"/><Relationship Id="rId5" Type="http://schemas.openxmlformats.org/officeDocument/2006/relationships/diagramQuickStyle" Target="../diagrams/quickStyle43.xml"/><Relationship Id="rId10" Type="http://schemas.openxmlformats.org/officeDocument/2006/relationships/image" Target="../media/image7.png"/><Relationship Id="rId4" Type="http://schemas.openxmlformats.org/officeDocument/2006/relationships/diagramLayout" Target="../diagrams/layout43.xml"/><Relationship Id="rId9" Type="http://schemas.openxmlformats.org/officeDocument/2006/relationships/image" Target="../media/image13.svg"/></Relationships>
</file>

<file path=ppt/slides/_rels/slide4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44.xml"/><Relationship Id="rId7" Type="http://schemas.microsoft.com/office/2007/relationships/diagramDrawing" Target="../diagrams/drawing44.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4.xml"/><Relationship Id="rId11" Type="http://schemas.openxmlformats.org/officeDocument/2006/relationships/image" Target="../media/image8.svg"/><Relationship Id="rId5" Type="http://schemas.openxmlformats.org/officeDocument/2006/relationships/diagramQuickStyle" Target="../diagrams/quickStyle44.xml"/><Relationship Id="rId10" Type="http://schemas.openxmlformats.org/officeDocument/2006/relationships/image" Target="../media/image7.png"/><Relationship Id="rId4" Type="http://schemas.openxmlformats.org/officeDocument/2006/relationships/diagramLayout" Target="../diagrams/layout44.xml"/><Relationship Id="rId9" Type="http://schemas.openxmlformats.org/officeDocument/2006/relationships/image" Target="../media/image13.svg"/></Relationships>
</file>

<file path=ppt/slides/_rels/slide4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45.xml"/><Relationship Id="rId7" Type="http://schemas.microsoft.com/office/2007/relationships/diagramDrawing" Target="../diagrams/drawing45.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5.xml"/><Relationship Id="rId11" Type="http://schemas.openxmlformats.org/officeDocument/2006/relationships/image" Target="../media/image8.svg"/><Relationship Id="rId5" Type="http://schemas.openxmlformats.org/officeDocument/2006/relationships/diagramQuickStyle" Target="../diagrams/quickStyle45.xml"/><Relationship Id="rId10" Type="http://schemas.openxmlformats.org/officeDocument/2006/relationships/image" Target="../media/image7.png"/><Relationship Id="rId4" Type="http://schemas.openxmlformats.org/officeDocument/2006/relationships/diagramLayout" Target="../diagrams/layout45.xml"/><Relationship Id="rId9" Type="http://schemas.openxmlformats.org/officeDocument/2006/relationships/image" Target="../media/image13.svg"/></Relationships>
</file>

<file path=ppt/slides/_rels/slide4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0.png"/><Relationship Id="rId7"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7305537" y="5525307"/>
            <a:ext cx="4886463" cy="707886"/>
          </a:xfrm>
          <a:prstGeom prst="rect">
            <a:avLst/>
          </a:prstGeom>
          <a:noFill/>
        </p:spPr>
        <p:txBody>
          <a:bodyPr wrap="square" rtlCol="0">
            <a:spAutoFit/>
          </a:bodyPr>
          <a:lstStyle/>
          <a:p>
            <a:r>
              <a:rPr lang="en-US" sz="2000" b="1" dirty="0">
                <a:solidFill>
                  <a:srgbClr val="2D3956"/>
                </a:solidFill>
                <a:cs typeface="+mj-cs"/>
              </a:rPr>
              <a:t>Prepared </a:t>
            </a:r>
            <a:endParaRPr lang="ar-EG" sz="2000" b="1" dirty="0" smtClean="0">
              <a:solidFill>
                <a:srgbClr val="2D3956"/>
              </a:solidFill>
              <a:cs typeface="+mj-cs"/>
            </a:endParaRPr>
          </a:p>
          <a:p>
            <a:r>
              <a:rPr lang="en-US" sz="2000" b="1" dirty="0" smtClean="0">
                <a:solidFill>
                  <a:srgbClr val="2D3956"/>
                </a:solidFill>
                <a:cs typeface="+mj-cs"/>
              </a:rPr>
              <a:t>by Dr. Ahmed </a:t>
            </a:r>
            <a:r>
              <a:rPr lang="en-US" sz="2000" b="1" dirty="0" err="1" smtClean="0">
                <a:solidFill>
                  <a:srgbClr val="2D3956"/>
                </a:solidFill>
                <a:cs typeface="+mj-cs"/>
              </a:rPr>
              <a:t>Elkhouly</a:t>
            </a:r>
            <a:endParaRPr lang="en-US" sz="2000" b="1" dirty="0">
              <a:solidFill>
                <a:srgbClr val="2D3956"/>
              </a:solidFill>
              <a:cs typeface="+mj-cs"/>
            </a:endParaRP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880303" y="4210514"/>
            <a:ext cx="4226540" cy="97233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rgbClr val="2D3956"/>
                </a:solidFill>
                <a:latin typeface="Sitka Banner" panose="02000505000000020004" pitchFamily="2" charset="0"/>
              </a:rPr>
              <a:t>ا</a:t>
            </a:r>
            <a:r>
              <a:rPr lang="ar-EG" sz="2400" b="1" dirty="0" smtClean="0">
                <a:solidFill>
                  <a:srgbClr val="2D3956"/>
                </a:solidFill>
                <a:latin typeface="Sitka Banner" panose="02000505000000020004" pitchFamily="2" charset="0"/>
              </a:rPr>
              <a:t>لمحاضرة الثالثة </a:t>
            </a:r>
          </a:p>
          <a:p>
            <a:pPr algn="ctr"/>
            <a:r>
              <a:rPr lang="ar-EG" sz="2400" b="1" dirty="0" smtClean="0">
                <a:solidFill>
                  <a:srgbClr val="2D3956"/>
                </a:solidFill>
                <a:latin typeface="Sitka Banner" panose="02000505000000020004" pitchFamily="2" charset="0"/>
              </a:rPr>
              <a:t>الأمن السيبراني </a:t>
            </a:r>
            <a:endParaRPr lang="en-US" sz="2400" b="1" dirty="0">
              <a:solidFill>
                <a:srgbClr val="2D3956"/>
              </a:solidFill>
              <a:latin typeface="Sitka Banner" panose="02000505000000020004" pitchFamily="2"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762126" y="3070238"/>
            <a:ext cx="1912703" cy="707886"/>
          </a:xfrm>
          <a:prstGeom prst="rect">
            <a:avLst/>
          </a:prstGeom>
          <a:noFill/>
        </p:spPr>
        <p:txBody>
          <a:bodyPr wrap="none" rtlCol="0">
            <a:spAutoFit/>
          </a:bodyPr>
          <a:lstStyle/>
          <a:p>
            <a:r>
              <a:rPr lang="en-US" sz="2000" b="1" dirty="0" smtClean="0">
                <a:solidFill>
                  <a:srgbClr val="2D3956"/>
                </a:solidFill>
                <a:latin typeface="Times New Roman" panose="02020603050405020304" pitchFamily="18" charset="0"/>
                <a:cs typeface="Times New Roman" panose="02020603050405020304" pitchFamily="18" charset="0"/>
              </a:rPr>
              <a:t>     LAW 601</a:t>
            </a:r>
            <a:endParaRPr lang="en-US" sz="2000" b="1" dirty="0">
              <a:solidFill>
                <a:srgbClr val="2D3956"/>
              </a:solidFill>
              <a:latin typeface="Times New Roman" panose="02020603050405020304" pitchFamily="18" charset="0"/>
              <a:cs typeface="Times New Roman" panose="02020603050405020304" pitchFamily="18" charset="0"/>
            </a:endParaRPr>
          </a:p>
          <a:p>
            <a:r>
              <a:rPr lang="ar-EG" sz="2000" b="1" dirty="0">
                <a:solidFill>
                  <a:srgbClr val="2D3956"/>
                </a:solidFill>
                <a:latin typeface="Tajawal Medium" panose="00000600000000000000" pitchFamily="2" charset="-78"/>
              </a:rPr>
              <a:t>أسس القانون الرقمي</a:t>
            </a:r>
            <a:endParaRPr lang="en-US" sz="2000" b="1" dirty="0">
              <a:solidFill>
                <a:srgbClr val="2D3956"/>
              </a:solidFill>
              <a:latin typeface="Tajawal Medium" panose="00000600000000000000" pitchFamily="2" charset="-78"/>
            </a:endParaRP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18" name="TextBox 17">
            <a:extLst>
              <a:ext uri="{FF2B5EF4-FFF2-40B4-BE49-F238E27FC236}">
                <a16:creationId xmlns:a16="http://schemas.microsoft.com/office/drawing/2014/main" xmlns="" id="{25760A6C-566F-B7E3-1EEE-CB29F0CF0113}"/>
              </a:ext>
            </a:extLst>
          </p:cNvPr>
          <p:cNvSpPr txBox="1"/>
          <p:nvPr/>
        </p:nvSpPr>
        <p:spPr>
          <a:xfrm>
            <a:off x="6038677" y="2137077"/>
            <a:ext cx="5661188" cy="769441"/>
          </a:xfrm>
          <a:prstGeom prst="rect">
            <a:avLst/>
          </a:prstGeom>
          <a:noFill/>
        </p:spPr>
        <p:txBody>
          <a:bodyPr wrap="square" rtlCol="0">
            <a:spAutoFit/>
          </a:bodyPr>
          <a:lstStyle/>
          <a:p>
            <a:pPr algn="ctr"/>
            <a:r>
              <a:rPr lang="ar-EG" sz="2800" b="1" dirty="0" smtClean="0">
                <a:solidFill>
                  <a:srgbClr val="8E5A6D"/>
                </a:solidFill>
                <a:latin typeface="Tajawal Medium" panose="00000600000000000000" pitchFamily="2" charset="-78"/>
              </a:rPr>
              <a:t>ماجستير القانون الرقمي</a:t>
            </a:r>
            <a:r>
              <a:rPr lang="ar-EG" sz="4400" b="1" dirty="0" smtClean="0">
                <a:solidFill>
                  <a:srgbClr val="8E5A6D"/>
                </a:solidFill>
                <a:latin typeface="Tajawal Medium" panose="00000600000000000000" pitchFamily="2" charset="-78"/>
              </a:rPr>
              <a:t> </a:t>
            </a:r>
            <a:endParaRPr lang="en-US" sz="4400" b="1" dirty="0">
              <a:solidFill>
                <a:srgbClr val="8E5A6D"/>
              </a:solidFill>
              <a:latin typeface="Tajawal Medium" panose="00000600000000000000" pitchFamily="2" charset="-78"/>
            </a:endParaRPr>
          </a:p>
        </p:txBody>
      </p:sp>
    </p:spTree>
    <p:extLst>
      <p:ext uri="{BB962C8B-B14F-4D97-AF65-F5344CB8AC3E}">
        <p14:creationId xmlns:p14="http://schemas.microsoft.com/office/powerpoint/2010/main" val="3688701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9830" y="933664"/>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53954" y="727122"/>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4" name="Group 13">
            <a:extLst>
              <a:ext uri="{FF2B5EF4-FFF2-40B4-BE49-F238E27FC236}">
                <a16:creationId xmlns:a16="http://schemas.microsoft.com/office/drawing/2014/main" xmlns="" id="{E7353E13-FFD6-46C5-8448-5076604E4CB8}"/>
              </a:ext>
            </a:extLst>
          </p:cNvPr>
          <p:cNvGrpSpPr/>
          <p:nvPr/>
        </p:nvGrpSpPr>
        <p:grpSpPr>
          <a:xfrm flipH="1">
            <a:off x="6977773" y="2866030"/>
            <a:ext cx="4023343" cy="1601388"/>
            <a:chOff x="645649" y="1388017"/>
            <a:chExt cx="4023343" cy="695342"/>
          </a:xfrm>
        </p:grpSpPr>
        <p:sp>
          <p:nvSpPr>
            <p:cNvPr id="15" name="TextBox 14">
              <a:extLst>
                <a:ext uri="{FF2B5EF4-FFF2-40B4-BE49-F238E27FC236}">
                  <a16:creationId xmlns:a16="http://schemas.microsoft.com/office/drawing/2014/main" xmlns="" id="{74ABCF72-DB01-4793-ABF1-B2DC5E906B4B}"/>
                </a:ext>
              </a:extLst>
            </p:cNvPr>
            <p:cNvSpPr txBox="1"/>
            <p:nvPr/>
          </p:nvSpPr>
          <p:spPr>
            <a:xfrm>
              <a:off x="645649" y="1388017"/>
              <a:ext cx="3150722" cy="149677"/>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a16="http://schemas.microsoft.com/office/drawing/2014/main" xmlns="" id="{070EAA65-7B3A-46D2-99B0-020F0CF88A82}"/>
                </a:ext>
              </a:extLst>
            </p:cNvPr>
            <p:cNvSpPr/>
            <p:nvPr/>
          </p:nvSpPr>
          <p:spPr>
            <a:xfrm>
              <a:off x="645651" y="1923548"/>
              <a:ext cx="4023341" cy="159811"/>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a16="http://schemas.microsoft.com/office/drawing/2014/main" xmlns="" id="{625A65B4-F2A8-05FC-5604-83D2080647B6}"/>
              </a:ext>
            </a:extLst>
          </p:cNvPr>
          <p:cNvSpPr/>
          <p:nvPr/>
        </p:nvSpPr>
        <p:spPr>
          <a:xfrm>
            <a:off x="2537600" y="459957"/>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graphicFrame>
        <p:nvGraphicFramePr>
          <p:cNvPr id="7" name="Diagram 6"/>
          <p:cNvGraphicFramePr/>
          <p:nvPr>
            <p:extLst>
              <p:ext uri="{D42A27DB-BD31-4B8C-83A1-F6EECF244321}">
                <p14:modId xmlns:p14="http://schemas.microsoft.com/office/powerpoint/2010/main" val="2154429528"/>
              </p:ext>
            </p:extLst>
          </p:nvPr>
        </p:nvGraphicFramePr>
        <p:xfrm>
          <a:off x="386292" y="4678046"/>
          <a:ext cx="6396646" cy="175922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1" name="TextBox 40">
            <a:extLst>
              <a:ext uri="{FF2B5EF4-FFF2-40B4-BE49-F238E27FC236}">
                <a16:creationId xmlns:a16="http://schemas.microsoft.com/office/drawing/2014/main" xmlns="" id="{C7D257D7-D9C6-8F63-F8F8-E2BE53F2E2DB}"/>
              </a:ext>
            </a:extLst>
          </p:cNvPr>
          <p:cNvSpPr txBox="1"/>
          <p:nvPr/>
        </p:nvSpPr>
        <p:spPr>
          <a:xfrm>
            <a:off x="6437816" y="850476"/>
            <a:ext cx="3887603" cy="584775"/>
          </a:xfrm>
          <a:prstGeom prst="rect">
            <a:avLst/>
          </a:prstGeom>
          <a:noFill/>
        </p:spPr>
        <p:txBody>
          <a:bodyPr wrap="none" rtlCol="0">
            <a:spAutoFit/>
          </a:bodyPr>
          <a:lstStyle/>
          <a:p>
            <a:r>
              <a:rPr lang="ar-EG" sz="3200" b="1" dirty="0" smtClean="0">
                <a:solidFill>
                  <a:srgbClr val="8E5A6D"/>
                </a:solidFill>
                <a:latin typeface="Tajawal Medium" panose="00000600000000000000" pitchFamily="2" charset="-78"/>
                <a:cs typeface="Tajawal Medium" panose="00000600000000000000" pitchFamily="2" charset="-78"/>
              </a:rPr>
              <a:t>محاور المحاضرة </a:t>
            </a:r>
            <a:endParaRPr lang="en-US" sz="32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19" y="6347983"/>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768335" y="459002"/>
            <a:ext cx="3902032" cy="523220"/>
          </a:xfrm>
          <a:prstGeom prst="rect">
            <a:avLst/>
          </a:prstGeom>
          <a:noFill/>
        </p:spPr>
        <p:txBody>
          <a:bodyPr wrap="square" rtlCol="0">
            <a:spAutoFit/>
          </a:bodyPr>
          <a:lstStyle/>
          <a:p>
            <a:pPr algn="r"/>
            <a:r>
              <a:rPr lang="ar-EG" sz="2800" b="1" dirty="0" smtClean="0">
                <a:solidFill>
                  <a:schemeClr val="bg1"/>
                </a:solidFill>
                <a:latin typeface="Tajawal Medium" panose="00000600000000000000" pitchFamily="2" charset="-78"/>
                <a:cs typeface="Tajawal Medium" panose="00000600000000000000" pitchFamily="2" charset="-78"/>
              </a:rPr>
              <a:t>تمهيد</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dirty="0" smtClean="0">
                <a:ea typeface="Roboto Light" panose="02000000000000000000" pitchFamily="2" charset="0"/>
              </a:rPr>
              <a:t>3</a:t>
            </a:r>
            <a:endParaRPr lang="en-US" sz="4400" b="1" dirty="0">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211800547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a16="http://schemas.microsoft.com/office/drawing/2014/main" xmlns="" id="{8A26B39C-8EEE-33C3-70B5-EA9EF638997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8"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9"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10" name="TextBox 9"/>
          <p:cNvSpPr txBox="1"/>
          <p:nvPr/>
        </p:nvSpPr>
        <p:spPr>
          <a:xfrm>
            <a:off x="672029" y="1511631"/>
            <a:ext cx="10969511" cy="3785652"/>
          </a:xfrm>
          <a:prstGeom prst="rect">
            <a:avLst/>
          </a:prstGeom>
          <a:noFill/>
        </p:spPr>
        <p:txBody>
          <a:bodyPr wrap="square" rtlCol="0">
            <a:spAutoFit/>
          </a:bodyPr>
          <a:lstStyle/>
          <a:p>
            <a:pPr algn="justLow" rtl="1"/>
            <a:r>
              <a:rPr lang="ar-EG" sz="2000" b="1" dirty="0" smtClean="0"/>
              <a:t>في إطار ما سلف من موضوعات تعرضنا فيها بالشرح و التفصيل للحاسوب و الانترنت ، ثم تطرقنا إلى الحديث عن الفضاء السيبراني و حدود سيادة الدول . </a:t>
            </a:r>
            <a:r>
              <a:rPr lang="ar-EG" sz="2000" b="1" dirty="0" smtClean="0"/>
              <a:t>أما في </a:t>
            </a:r>
            <a:r>
              <a:rPr lang="ar-EG" sz="2000" b="1" dirty="0"/>
              <a:t>المحاضرة </a:t>
            </a:r>
            <a:r>
              <a:rPr lang="ar-EG" sz="2000" b="1" dirty="0" smtClean="0"/>
              <a:t>الراهنة فنكمل عقد محاور </a:t>
            </a:r>
            <a:r>
              <a:rPr lang="ar-EG" sz="2000" b="1" dirty="0"/>
              <a:t>مقرر أسس القانون الرقمي </a:t>
            </a:r>
            <a:r>
              <a:rPr lang="ar-EG" sz="2000" b="1" dirty="0" smtClean="0"/>
              <a:t> فنتناول موضوع « الأمن السيبراني « ؛ كأحد أهم تلك المحاور ؛ وعليه نخوض في تلك المحاضرة في البحث عن ماهية الأمن السيبراني ؛ من خلال تحديد تعريفه ، و علاقته بالفضاء السيبراني ، و الجريمة السيبرانية . وكذا نتعرض لسبل مجابهة الجرائم السيبرانية ؛ من خلال تحديد أهداف الأمن السيبراني ، ووضع استراتيجية للأمن السيبراني ، و الحديث عن الاتفاقيات الدولية و العربية التي وضعت للتعاون الدول في مجال مكافحة الجرائم السيبرانية .</a:t>
            </a:r>
          </a:p>
          <a:p>
            <a:pPr algn="justLow" rtl="1"/>
            <a:r>
              <a:rPr lang="ar-EG" sz="2000" b="1" dirty="0" smtClean="0"/>
              <a:t>ولعل موضوع هذه المحاضرة يرتبط بتنظيم روابط القانون العام المتعلقة بالقوانين الجنائية الداخلية ؛ فيما يتعلق بتنظيم الجريمة السيبرانية كإحدى مسائل التجريم و العقاب  . </a:t>
            </a:r>
          </a:p>
          <a:p>
            <a:pPr algn="justLow" rtl="1"/>
            <a:r>
              <a:rPr lang="ar-EG" sz="2000" b="1" dirty="0" smtClean="0"/>
              <a:t>ومن الأهمية أن نذكر بخطورة الجرائم السيبرانية ؛ لما تشكله من أثار بالغة على اقتصاديات الدول لفقدان الثقة في قدرتها على حماية مقدراتها ، ومن ناحية أخرى ما تشكله من أثار بالغة على النفس البشرية التي تتعرض لتداعيات تلك الجريمة القاسية على نحو ما سيتبين عند الخوض في غمار الجرائم السيبرانية . « والأمن السيبراني « واستراتيجيته السليمة هو السبيل الأوحد للخروج من مخاطر الجرائم السيبرانية .</a:t>
            </a:r>
            <a:endParaRPr lang="en-US" sz="2000" dirty="0"/>
          </a:p>
        </p:txBody>
      </p:sp>
    </p:spTree>
    <p:extLst>
      <p:ext uri="{BB962C8B-B14F-4D97-AF65-F5344CB8AC3E}">
        <p14:creationId xmlns:p14="http://schemas.microsoft.com/office/powerpoint/2010/main" val="2143848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p:sp>
      <p:sp>
        <p:nvSpPr>
          <p:cNvPr id="3" name="Rectangle 2">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xmlns="" id="{F9A80F9F-74DB-1D57-04E8-E20E92A09B0A}"/>
              </a:ext>
            </a:extLst>
          </p:cNvPr>
          <p:cNvSpPr txBox="1"/>
          <p:nvPr/>
        </p:nvSpPr>
        <p:spPr>
          <a:xfrm>
            <a:off x="1986138" y="437584"/>
            <a:ext cx="3902032" cy="523220"/>
          </a:xfrm>
          <a:prstGeom prst="rect">
            <a:avLst/>
          </a:prstGeom>
          <a:noFill/>
        </p:spPr>
        <p:txBody>
          <a:bodyPr wrap="square" rtlCol="0">
            <a:spAutoFit/>
          </a:bodyPr>
          <a:lstStyle/>
          <a:p>
            <a:pPr algn="r"/>
            <a:r>
              <a:rPr lang="ar-EG" sz="2800" b="1" dirty="0" smtClean="0">
                <a:solidFill>
                  <a:schemeClr val="bg1"/>
                </a:solidFill>
                <a:latin typeface="Tajawal Medium" panose="00000600000000000000" pitchFamily="2" charset="-78"/>
                <a:cs typeface="Tajawal Medium" panose="00000600000000000000" pitchFamily="2" charset="-78"/>
              </a:rPr>
              <a:t>أهداف المحاضرة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dirty="0" smtClean="0">
                <a:ea typeface="Roboto Light" panose="02000000000000000000" pitchFamily="2" charset="0"/>
              </a:rPr>
              <a:t>3</a:t>
            </a:r>
            <a:endParaRPr lang="en-US" sz="4400" b="1" dirty="0">
              <a:ea typeface="Roboto Light" panose="02000000000000000000" pitchFamily="2" charset="0"/>
            </a:endParaRPr>
          </a:p>
        </p:txBody>
      </p:sp>
      <p:graphicFrame>
        <p:nvGraphicFramePr>
          <p:cNvPr id="7" name="Diagram 6"/>
          <p:cNvGraphicFramePr/>
          <p:nvPr>
            <p:extLst>
              <p:ext uri="{D42A27DB-BD31-4B8C-83A1-F6EECF244321}">
                <p14:modId xmlns:p14="http://schemas.microsoft.com/office/powerpoint/2010/main" val="41008856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Graphic 48">
            <a:extLst>
              <a:ext uri="{FF2B5EF4-FFF2-40B4-BE49-F238E27FC236}">
                <a16:creationId xmlns:a16="http://schemas.microsoft.com/office/drawing/2014/main" xmlns="" id="{8A26B39C-8EEE-33C3-70B5-EA9EF638997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9"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10"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11" name="TextBox 10"/>
          <p:cNvSpPr txBox="1"/>
          <p:nvPr/>
        </p:nvSpPr>
        <p:spPr>
          <a:xfrm>
            <a:off x="367466" y="2493060"/>
            <a:ext cx="11573301" cy="830997"/>
          </a:xfrm>
          <a:prstGeom prst="rect">
            <a:avLst/>
          </a:prstGeom>
          <a:noFill/>
        </p:spPr>
        <p:txBody>
          <a:bodyPr wrap="square" rtlCol="0">
            <a:spAutoFit/>
          </a:bodyPr>
          <a:lstStyle/>
          <a:p>
            <a:pPr algn="justLow" rtl="1"/>
            <a:r>
              <a:rPr lang="ar-EG" sz="2400" b="1" dirty="0" smtClean="0"/>
              <a:t>تهدف </a:t>
            </a:r>
            <a:r>
              <a:rPr lang="ar-EG" sz="2400" b="1" dirty="0"/>
              <a:t>هذه المحاضرة إلى الوقوف على ماهية </a:t>
            </a:r>
            <a:r>
              <a:rPr lang="ar-EG" sz="2400" b="1" dirty="0" smtClean="0"/>
              <a:t>الأمن السيبراني من الناحية القانونية ، وعلاقته بالجريمة السيبرانية </a:t>
            </a:r>
            <a:r>
              <a:rPr lang="ar-EG" sz="2400" b="1" dirty="0"/>
              <a:t>؛ </a:t>
            </a:r>
            <a:r>
              <a:rPr lang="ar-EG" sz="2400" b="1" dirty="0" smtClean="0"/>
              <a:t>و الأهداف الاستراتيجية للأمن السيبراني . </a:t>
            </a:r>
            <a:r>
              <a:rPr lang="ar-EG" sz="2400" b="1" dirty="0"/>
              <a:t>فضلاً عن تحديد </a:t>
            </a:r>
            <a:r>
              <a:rPr lang="ar-EG" sz="2400" b="1" dirty="0" smtClean="0"/>
              <a:t>سبل مجابهة الجريمة السيبرانية .</a:t>
            </a:r>
            <a:endParaRPr lang="en-US" sz="2400" dirty="0"/>
          </a:p>
        </p:txBody>
      </p:sp>
    </p:spTree>
    <p:extLst>
      <p:ext uri="{BB962C8B-B14F-4D97-AF65-F5344CB8AC3E}">
        <p14:creationId xmlns:p14="http://schemas.microsoft.com/office/powerpoint/2010/main" val="17945082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xmlns="" id="{904B7CA6-23A4-2E24-5FFC-ECEA38831F6A}"/>
              </a:ext>
            </a:extLst>
          </p:cNvPr>
          <p:cNvSpPr txBox="1"/>
          <p:nvPr/>
        </p:nvSpPr>
        <p:spPr>
          <a:xfrm>
            <a:off x="5436234" y="846840"/>
            <a:ext cx="4359207" cy="523220"/>
          </a:xfrm>
          <a:prstGeom prst="rect">
            <a:avLst/>
          </a:prstGeom>
          <a:noFill/>
        </p:spPr>
        <p:txBody>
          <a:bodyPr wrap="square" rtlCol="0">
            <a:spAutoFit/>
          </a:bodyPr>
          <a:lstStyle/>
          <a:p>
            <a:r>
              <a:rPr lang="ar-EG" sz="2800" b="1" dirty="0" smtClean="0">
                <a:solidFill>
                  <a:srgbClr val="2D3956"/>
                </a:solidFill>
                <a:latin typeface="Tajawal Medium" panose="00000600000000000000" pitchFamily="2" charset="-78"/>
                <a:cs typeface="+mj-cs"/>
              </a:rPr>
              <a:t> </a:t>
            </a:r>
            <a:r>
              <a:rPr lang="ar-EG" sz="2800" b="1" dirty="0" smtClean="0">
                <a:solidFill>
                  <a:srgbClr val="2D3956"/>
                </a:solidFill>
                <a:latin typeface="Tajawal Medium" panose="00000600000000000000" pitchFamily="2" charset="-78"/>
                <a:cs typeface="+mj-cs"/>
              </a:rPr>
              <a:t>أولاً: مقدمة </a:t>
            </a:r>
            <a:endParaRPr lang="en-US" sz="2800" b="1" dirty="0">
              <a:solidFill>
                <a:srgbClr val="2D3956"/>
              </a:solidFill>
              <a:latin typeface="Tajawal Medium" panose="00000600000000000000" pitchFamily="2" charset="-78"/>
              <a:cs typeface="+mj-cs"/>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28415353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1790952"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1269242" y="1506802"/>
            <a:ext cx="10248425" cy="5786199"/>
          </a:xfrm>
          <a:prstGeom prst="rect">
            <a:avLst/>
          </a:prstGeom>
          <a:noFill/>
        </p:spPr>
        <p:txBody>
          <a:bodyPr wrap="square" rtlCol="0">
            <a:spAutoFit/>
          </a:bodyPr>
          <a:lstStyle/>
          <a:p>
            <a:pPr algn="justLow" rtl="1"/>
            <a:endParaRPr lang="ar-EG" sz="2000" dirty="0" smtClean="0"/>
          </a:p>
          <a:p>
            <a:pPr algn="justLow" rtl="1"/>
            <a:r>
              <a:rPr lang="ar-EG" sz="2000" dirty="0" smtClean="0"/>
              <a:t>لمواكبة العصر الحديث وما حدث فيه من ثورة معلوماتية في جميع المجالات ، اتجهت غالبية الدول إلى نظام التحول الرقمي          و تطبيقه على مرافقها العامة و الاستراتيجية و كذلك العسكرية . الأمر الذي قد يتسبب في أضرار جسيمة للدول حال عدم اتخاذها الإجراءات التي تؤمن فضاءها الالكتروني و تحول دون اختراق أنظمتها الالكترونية و تضمن إحكام السيطرة على أمنها السيبراني.</a:t>
            </a:r>
          </a:p>
          <a:p>
            <a:pPr algn="justLow" rtl="1"/>
            <a:r>
              <a:rPr lang="ar-EG" sz="2000" dirty="0" smtClean="0"/>
              <a:t>أدت </a:t>
            </a:r>
            <a:r>
              <a:rPr lang="ar-EG" sz="2000" dirty="0"/>
              <a:t>علاقة الفضاء السيبراني بعمل المنشآت الحيوية داخل الدول سواء </a:t>
            </a:r>
            <a:r>
              <a:rPr lang="ar-EG" sz="2000" dirty="0" smtClean="0"/>
              <a:t>أكانت مدنية </a:t>
            </a:r>
            <a:r>
              <a:rPr lang="ar-EG" sz="2000" dirty="0"/>
              <a:t>أو عسكرية لقابلية تعرضها لهجوم سواء عن طريق استهدافها كوسيط </a:t>
            </a:r>
            <a:r>
              <a:rPr lang="ar-EG" sz="2000" dirty="0" smtClean="0"/>
              <a:t>وحامل</a:t>
            </a:r>
            <a:r>
              <a:rPr lang="en-US" sz="2000" dirty="0" smtClean="0"/>
              <a:t> </a:t>
            </a:r>
            <a:r>
              <a:rPr lang="ar-EG" sz="2000" dirty="0" smtClean="0"/>
              <a:t>للخدمات </a:t>
            </a:r>
            <a:r>
              <a:rPr lang="ar-EG" sz="2000" dirty="0"/>
              <a:t>أو بشلل عمل أنظمتها المعلوماتية ، ويكون من شأنه التأثير على </a:t>
            </a:r>
            <a:r>
              <a:rPr lang="ar-EG" sz="2000" dirty="0" smtClean="0"/>
              <a:t>القيام بوظيفتها </a:t>
            </a:r>
            <a:r>
              <a:rPr lang="ar-EG" sz="2000" dirty="0"/>
              <a:t>ومن ثم فإن التحكم في تنفيذ هذا الهجوم يعد أداة سيطرة ونفوذ استراتيجية </a:t>
            </a:r>
            <a:r>
              <a:rPr lang="ar-EG" sz="2000" dirty="0" smtClean="0"/>
              <a:t>بالغة الأهمية </a:t>
            </a:r>
            <a:r>
              <a:rPr lang="ar-EG" sz="2000" dirty="0"/>
              <a:t>سواء في زمن السلم أو الحرب</a:t>
            </a:r>
            <a:r>
              <a:rPr lang="ar-EG" sz="2000" dirty="0" smtClean="0"/>
              <a:t>. وتكمن </a:t>
            </a:r>
            <a:r>
              <a:rPr lang="ar-EG" sz="2000" dirty="0"/>
              <a:t>خطورة حروب الإنترنت والشبكات في كون العالم أصبح يعتمد أكثر فأكثرعلى الفضاء الإلكتروني لا سيما في البنى التحتية المعلوماتية العسكرية </a:t>
            </a:r>
            <a:r>
              <a:rPr lang="ar-EG" sz="2000" dirty="0" smtClean="0"/>
              <a:t>والمصرفية والحكومية </a:t>
            </a:r>
            <a:r>
              <a:rPr lang="ar-EG" sz="2000" dirty="0"/>
              <a:t>إضافة إلى المؤسسات والشركات العامة والخاصة. ولا شك أن </a:t>
            </a:r>
            <a:r>
              <a:rPr lang="ar-EG" sz="2000" dirty="0" smtClean="0"/>
              <a:t>ازدياد الهجمات </a:t>
            </a:r>
            <a:r>
              <a:rPr lang="ar-EG" sz="2000" dirty="0"/>
              <a:t>الالكترونية والتي نشهد جزءا </a:t>
            </a:r>
            <a:r>
              <a:rPr lang="ar-EG" sz="2000" dirty="0" smtClean="0"/>
              <a:t>بسيطاً </a:t>
            </a:r>
            <a:r>
              <a:rPr lang="ar-EG" sz="2000" dirty="0"/>
              <a:t>منها اليوم يرتبط أيضا بازدياد </a:t>
            </a:r>
            <a:r>
              <a:rPr lang="ar-EG" sz="2000" dirty="0" smtClean="0"/>
              <a:t>هذا الاعتماد </a:t>
            </a:r>
            <a:r>
              <a:rPr lang="ar-EG" sz="2000" dirty="0"/>
              <a:t>على شبكات الكمبيوتر والإنترنت في البنية التحتية الوطنية الأساسية، وهو </a:t>
            </a:r>
            <a:r>
              <a:rPr lang="ar-EG" sz="2000" dirty="0" smtClean="0"/>
              <a:t>ما يعني </a:t>
            </a:r>
            <a:r>
              <a:rPr lang="ar-EG" sz="2000" dirty="0"/>
              <a:t>إمكانية تطور الهجمات الالكترونية اليوم لتصبح سلاحا حاسما في النزاعات </a:t>
            </a:r>
            <a:r>
              <a:rPr lang="ar-EG" sz="2000" dirty="0" smtClean="0"/>
              <a:t>بين الدول </a:t>
            </a:r>
            <a:r>
              <a:rPr lang="ar-EG" sz="2000" dirty="0"/>
              <a:t>في المستقبل علما بان أبعاد مفهوم الحرب </a:t>
            </a:r>
            <a:r>
              <a:rPr lang="ar-EG" sz="2000" dirty="0" smtClean="0"/>
              <a:t>الالكترونية </a:t>
            </a:r>
            <a:r>
              <a:rPr lang="ar-EG" sz="2000" dirty="0"/>
              <a:t>لا تزال غير مفهومة </a:t>
            </a:r>
            <a:r>
              <a:rPr lang="ar-EG" sz="2000" dirty="0" smtClean="0"/>
              <a:t>لدى شريحة </a:t>
            </a:r>
            <a:r>
              <a:rPr lang="ar-EG" sz="2000" dirty="0"/>
              <a:t>واسعة من المراقبين حتى </a:t>
            </a:r>
            <a:r>
              <a:rPr lang="ar-EG" sz="2000" dirty="0" smtClean="0"/>
              <a:t>العامة . ومن </a:t>
            </a:r>
            <a:r>
              <a:rPr lang="ar-EG" sz="2000" dirty="0"/>
              <a:t>المتوقع أن تصبح الحرب الإلكترونية نموذجا تسعى إليه العديد من </a:t>
            </a:r>
            <a:r>
              <a:rPr lang="ar-EG" sz="2000" dirty="0" smtClean="0"/>
              <a:t>الجهات نظرا </a:t>
            </a:r>
            <a:r>
              <a:rPr lang="ar-EG" sz="2000" dirty="0"/>
              <a:t>للخصائص العديدة التي تنطوي عليها</a:t>
            </a:r>
            <a:r>
              <a:rPr lang="ar-EG" sz="2000" dirty="0" smtClean="0"/>
              <a:t>.</a:t>
            </a:r>
          </a:p>
          <a:p>
            <a:pPr algn="r" rtl="1"/>
            <a:endParaRPr lang="ar-EG" dirty="0"/>
          </a:p>
          <a:p>
            <a:pPr algn="r" rtl="1"/>
            <a:endParaRPr lang="ar-EG" dirty="0" smtClean="0"/>
          </a:p>
          <a:p>
            <a:pPr algn="r" rtl="1"/>
            <a:endParaRPr lang="ar-EG" dirty="0"/>
          </a:p>
          <a:p>
            <a:pPr algn="r" rtl="1"/>
            <a:endParaRPr lang="ar-EG" dirty="0" smtClean="0"/>
          </a:p>
          <a:p>
            <a:pPr algn="r" rtl="1"/>
            <a:endParaRPr lang="en-US" dirty="0"/>
          </a:p>
        </p:txBody>
      </p:sp>
    </p:spTree>
    <p:extLst>
      <p:ext uri="{BB962C8B-B14F-4D97-AF65-F5344CB8AC3E}">
        <p14:creationId xmlns:p14="http://schemas.microsoft.com/office/powerpoint/2010/main" val="2056137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3982424976"/>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1790952"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1269242" y="1506802"/>
            <a:ext cx="10248425" cy="4555093"/>
          </a:xfrm>
          <a:prstGeom prst="rect">
            <a:avLst/>
          </a:prstGeom>
          <a:noFill/>
        </p:spPr>
        <p:txBody>
          <a:bodyPr wrap="square" rtlCol="0">
            <a:spAutoFit/>
          </a:bodyPr>
          <a:lstStyle/>
          <a:p>
            <a:pPr algn="justLow" rtl="1"/>
            <a:endParaRPr lang="ar-EG" sz="2000" dirty="0" smtClean="0"/>
          </a:p>
          <a:p>
            <a:pPr algn="justLow" rtl="1"/>
            <a:r>
              <a:rPr lang="ar-EG" sz="2000" dirty="0"/>
              <a:t>مع بداية القرن العشرين برزت الثورة المعلوماتية، نتيجة التقدم العلمي التكنولوجي التقني استخدام الحاسب الآلي والأنظمة والشبكات العاملة عليه، وبالتالي ظهرت معهالجرائم الإلكترونية منذ نشأة الأجهزة الإلكترونية الحديثة وحتى وقتنا هذا، وصاحبت هذهالجرائم أيضـاً ظهـور البيانات والمعلومات والمستندات الإلكترونية بأشكالها وأنواعهـا المختلفة مثل العقود والشيكات والتوقيعات والسجلات الإلكترونية. </a:t>
            </a:r>
            <a:endParaRPr lang="en-US" sz="2000" dirty="0" smtClean="0"/>
          </a:p>
          <a:p>
            <a:pPr algn="justLow" rtl="1"/>
            <a:endParaRPr lang="ar-EG" sz="2000" dirty="0"/>
          </a:p>
          <a:p>
            <a:pPr algn="justLow" rtl="1"/>
            <a:r>
              <a:rPr lang="ar-EG" sz="2000" dirty="0"/>
              <a:t>وأدى التطور والانفتاح التكنولوجي الذي نعيشه اليوم مع الأنظمة الإلكترونية إلى تزايد الاعتماد على هذه التكنولوجيات في التنمية الاقتصادية والاجتماعية، إلا أنا الانفتاح جعلها عرضة للتعديات والأنشطة الإجرامية من قبل مخترقي الشبكات، لذلك من الضروري وضع الأطر القانونية والتنظيمية والإجرائية لمواجهة المخاطر السيبرانية وتوعية المؤسسات والأفراد حول المخاطر وآثارها على أعمالهم وحياتهم الشخصية . </a:t>
            </a:r>
            <a:endParaRPr lang="en-US" sz="2000" dirty="0"/>
          </a:p>
          <a:p>
            <a:pPr algn="r" rtl="1"/>
            <a:endParaRPr lang="ar-EG" dirty="0"/>
          </a:p>
          <a:p>
            <a:pPr algn="r" rtl="1"/>
            <a:endParaRPr lang="ar-EG" dirty="0" smtClean="0"/>
          </a:p>
          <a:p>
            <a:pPr algn="r" rtl="1"/>
            <a:endParaRPr lang="ar-EG" dirty="0"/>
          </a:p>
          <a:p>
            <a:pPr algn="r" rtl="1"/>
            <a:endParaRPr lang="ar-EG" dirty="0" smtClean="0"/>
          </a:p>
          <a:p>
            <a:pPr algn="r" rtl="1"/>
            <a:endParaRPr lang="en-US" dirty="0"/>
          </a:p>
        </p:txBody>
      </p:sp>
    </p:spTree>
    <p:extLst>
      <p:ext uri="{BB962C8B-B14F-4D97-AF65-F5344CB8AC3E}">
        <p14:creationId xmlns:p14="http://schemas.microsoft.com/office/powerpoint/2010/main" val="15685471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436234" y="813790"/>
            <a:ext cx="4359207" cy="523220"/>
          </a:xfrm>
          <a:prstGeom prst="rect">
            <a:avLst/>
          </a:prstGeom>
          <a:noFill/>
        </p:spPr>
        <p:txBody>
          <a:bodyPr wrap="square" rtlCol="0">
            <a:spAutoFit/>
          </a:bodyPr>
          <a:lstStyle/>
          <a:p>
            <a:r>
              <a:rPr lang="ar-EG" sz="2800" b="1" dirty="0" smtClean="0">
                <a:solidFill>
                  <a:srgbClr val="2D3956"/>
                </a:solidFill>
                <a:latin typeface="Times New Roman" panose="02020603050405020304" pitchFamily="18" charset="0"/>
                <a:cs typeface="Times New Roman" panose="02020603050405020304" pitchFamily="18" charset="0"/>
              </a:rPr>
              <a:t>ثانياً : أهمية </a:t>
            </a:r>
            <a:r>
              <a:rPr lang="ar-EG" sz="2800" b="1" dirty="0" smtClean="0">
                <a:solidFill>
                  <a:srgbClr val="2D3956"/>
                </a:solidFill>
                <a:latin typeface="Times New Roman" panose="02020603050405020304" pitchFamily="18" charset="0"/>
                <a:cs typeface="Times New Roman" panose="02020603050405020304" pitchFamily="18" charset="0"/>
              </a:rPr>
              <a:t>دراسة الأمن السيبراني </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84687476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2" name="Rectangle 31">
            <a:extLst>
              <a:ext uri="{FF2B5EF4-FFF2-40B4-BE49-F238E27FC236}">
                <a16:creationId xmlns:a16="http://schemas.microsoft.com/office/drawing/2014/main" xmlns="" id="{6FE380F3-A68B-26EA-9084-2C15BB9E43F9}"/>
              </a:ext>
            </a:extLst>
          </p:cNvPr>
          <p:cNvSpPr/>
          <p:nvPr/>
        </p:nvSpPr>
        <p:spPr>
          <a:xfrm>
            <a:off x="1790952"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4" name="TextBox 3"/>
          <p:cNvSpPr txBox="1"/>
          <p:nvPr/>
        </p:nvSpPr>
        <p:spPr>
          <a:xfrm>
            <a:off x="1473958" y="1571900"/>
            <a:ext cx="10058400" cy="5478423"/>
          </a:xfrm>
          <a:prstGeom prst="rect">
            <a:avLst/>
          </a:prstGeom>
          <a:noFill/>
        </p:spPr>
        <p:txBody>
          <a:bodyPr wrap="square" rtlCol="0">
            <a:spAutoFit/>
          </a:bodyPr>
          <a:lstStyle/>
          <a:p>
            <a:pPr algn="r" rtl="1"/>
            <a:endParaRPr lang="ar-EG" sz="2000" dirty="0"/>
          </a:p>
          <a:p>
            <a:pPr algn="justLow" rtl="1"/>
            <a:r>
              <a:rPr lang="ar-EG" sz="2000" dirty="0" smtClean="0"/>
              <a:t>تأتى أهمية موضوع هذه المحاضرة بسبب تعاظم استخدام الفضاء الإلكتروني سواء عن طريق شبكة الإنترنت أو الشبكات الأخرى واتجاه أغلبية الدول إلى التحول الرقمي . ومن هنا فإن جميع الإجراءات الحكومية سواء في التعامل مع الأفراد أو الهيئات أوالشركات الخاصة أو أسلوب التحكم في مرافقها أو الاحتفاظ بملفاتها أو إدارتها لأذرعتها تأتى من خلال شبكة الإنترنت أو شبكات مغلقة تتحكم فيها الدولة ومؤمنة. إلا إن هذا التحول الرقمي كما أنه يأتي بإيجابيات عدة من سهولة ويسر وعدالة في التعاملات مما يؤثر إيجابيا في عدم ضياع الوقت وكذا إتخاذ قرارات سليمة بناء على معلومات لولا وجود هذه الشبكات ما كنا تحصلنا عليها بهذه الغزارة والجودة.</a:t>
            </a:r>
          </a:p>
          <a:p>
            <a:pPr algn="justLow" rtl="1"/>
            <a:endParaRPr lang="ar-EG" sz="2000" dirty="0" smtClean="0"/>
          </a:p>
          <a:p>
            <a:pPr algn="justLow" rtl="1"/>
            <a:r>
              <a:rPr lang="ar-EG" sz="2000" dirty="0" smtClean="0"/>
              <a:t> إلا انه يمكن أن يأتى بأمور سلبية عن طريق المفسدين الذين يتخذون من مواطن الضعف في هذه الشبكات منفذا لهم للدخول الى هذه الشبكات والعبث بها وارتكاب جرائم قد تصل لحد القتل في بعض الأحيان والحصول على معلومات أو أموال مما يضر بالفرد والدولة وتهتز ثقة الأفراد في أسلوب حكوماتهم في التعامل مع هذه الشبكات مما قد يزعزع استقرار الدول وحكوماتها ؛ ومن هنا وجب على جميع الدول اتخاذ الكثير من الإجراءات لحماية فضاءها الإلكتروني ومن ثم حماية مصالحها ومصالح مواطنيها.</a:t>
            </a:r>
          </a:p>
          <a:p>
            <a:pPr algn="r" rtl="1"/>
            <a:endParaRPr lang="ar-EG" dirty="0"/>
          </a:p>
          <a:p>
            <a:pPr algn="r" rtl="1"/>
            <a:endParaRPr lang="ar-EG" dirty="0" smtClean="0"/>
          </a:p>
          <a:p>
            <a:pPr algn="r" rtl="1"/>
            <a:endParaRPr lang="ar-EG" dirty="0"/>
          </a:p>
          <a:p>
            <a:pPr algn="r" rtl="1"/>
            <a:endParaRPr lang="ar-EG" dirty="0" smtClean="0"/>
          </a:p>
          <a:p>
            <a:pPr algn="r" rtl="1"/>
            <a:endParaRPr lang="en-US" dirty="0"/>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xmlns="" id="{904B7CA6-23A4-2E24-5FFC-ECEA38831F6A}"/>
              </a:ext>
            </a:extLst>
          </p:cNvPr>
          <p:cNvSpPr txBox="1"/>
          <p:nvPr/>
        </p:nvSpPr>
        <p:spPr>
          <a:xfrm>
            <a:off x="5436234" y="846840"/>
            <a:ext cx="4359207" cy="523220"/>
          </a:xfrm>
          <a:prstGeom prst="rect">
            <a:avLst/>
          </a:prstGeom>
          <a:noFill/>
        </p:spPr>
        <p:txBody>
          <a:bodyPr wrap="square" rtlCol="0">
            <a:spAutoFit/>
          </a:bodyPr>
          <a:lstStyle/>
          <a:p>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3214985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1790952"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1473958" y="1571900"/>
            <a:ext cx="10058400" cy="4555093"/>
          </a:xfrm>
          <a:prstGeom prst="rect">
            <a:avLst/>
          </a:prstGeom>
          <a:noFill/>
        </p:spPr>
        <p:txBody>
          <a:bodyPr wrap="square" rtlCol="0">
            <a:spAutoFit/>
          </a:bodyPr>
          <a:lstStyle/>
          <a:p>
            <a:pPr algn="justLow" rtl="1"/>
            <a:endParaRPr lang="ar-EG" sz="2000" dirty="0"/>
          </a:p>
          <a:p>
            <a:pPr algn="justLow" rtl="1"/>
            <a:r>
              <a:rPr lang="ar-EG" sz="2000" dirty="0" smtClean="0"/>
              <a:t>الأمن </a:t>
            </a:r>
            <a:r>
              <a:rPr lang="ar-EG" sz="2000" dirty="0"/>
              <a:t>في الفضاء </a:t>
            </a:r>
            <a:r>
              <a:rPr lang="ar-EG" sz="2000" dirty="0" smtClean="0"/>
              <a:t>السيبراني </a:t>
            </a:r>
            <a:r>
              <a:rPr lang="ar-EG" sz="2000" dirty="0"/>
              <a:t>أمر اهتمت به الدول في كل مكان في العالم، </a:t>
            </a:r>
            <a:r>
              <a:rPr lang="ar-EG" sz="2000" dirty="0" smtClean="0"/>
              <a:t>بغض النظر </a:t>
            </a:r>
            <a:r>
              <a:rPr lang="ar-EG" sz="2000" dirty="0"/>
              <a:t>عن مدى تواجدهم في هذا الفضاء، مما يعنى ارتباط أمن المعلومات </a:t>
            </a:r>
            <a:r>
              <a:rPr lang="ar-EG" sz="2000" dirty="0" smtClean="0"/>
              <a:t>ارتباطاً عضوياً </a:t>
            </a:r>
            <a:r>
              <a:rPr lang="ar-EG" sz="2000" dirty="0"/>
              <a:t>بالأمن القومي في معظم دول العالم، ذلك أن الاعتداء على البنى </a:t>
            </a:r>
            <a:r>
              <a:rPr lang="ar-EG" sz="2000" dirty="0" smtClean="0"/>
              <a:t>التحتية المهمة </a:t>
            </a:r>
            <a:r>
              <a:rPr lang="ar-EG" sz="2000" dirty="0"/>
              <a:t>منها الاتصالات الأنظمة الإلكترونية يمكن أن يؤثر على كل الدول في </a:t>
            </a:r>
            <a:r>
              <a:rPr lang="ar-EG" sz="2000" dirty="0" smtClean="0"/>
              <a:t>منطقة جغرافية </a:t>
            </a:r>
            <a:r>
              <a:rPr lang="ar-EG" sz="2000" dirty="0"/>
              <a:t>معينة، المؤثر بدوره المباشر على مصالح الدولة المعنية بالفضاء السيبراني </a:t>
            </a:r>
            <a:r>
              <a:rPr lang="ar-EG" sz="2000" dirty="0" smtClean="0"/>
              <a:t>، والتى </a:t>
            </a:r>
            <a:r>
              <a:rPr lang="ar-EG" sz="2000" dirty="0"/>
              <a:t>تشكل بنيتها التحتية للاتصالات والمعلومات جزءاً من تركيبة البنية التحتية </a:t>
            </a:r>
            <a:r>
              <a:rPr lang="ar-EG" sz="2000" dirty="0" smtClean="0"/>
              <a:t>للفضاء </a:t>
            </a:r>
            <a:r>
              <a:rPr lang="ar-EG" sz="2000" dirty="0"/>
              <a:t>السيبراني </a:t>
            </a:r>
            <a:r>
              <a:rPr lang="ar-EG" sz="2000" dirty="0" smtClean="0"/>
              <a:t>.</a:t>
            </a:r>
            <a:endParaRPr lang="en-US" sz="2000" dirty="0" smtClean="0"/>
          </a:p>
          <a:p>
            <a:pPr algn="justLow" rtl="1"/>
            <a:endParaRPr lang="ar-EG" sz="2000" dirty="0"/>
          </a:p>
          <a:p>
            <a:pPr algn="justLow" rtl="1"/>
            <a:r>
              <a:rPr lang="ar-EG" sz="2000" dirty="0"/>
              <a:t>لذا احتل الاهتمام بأمن المعلومات </a:t>
            </a:r>
            <a:r>
              <a:rPr lang="ar-EG" sz="2000" dirty="0" smtClean="0"/>
              <a:t>المراكز </a:t>
            </a:r>
            <a:r>
              <a:rPr lang="ar-EG" sz="2000" dirty="0"/>
              <a:t>الأولى في اهتمامات واضعي </a:t>
            </a:r>
            <a:r>
              <a:rPr lang="ar-EG" sz="2000" dirty="0" smtClean="0"/>
              <a:t>السياسات العامة </a:t>
            </a:r>
            <a:r>
              <a:rPr lang="ar-EG" sz="2000" dirty="0"/>
              <a:t>في أغلب الدول، وعلى كل المستويات سواء </a:t>
            </a:r>
            <a:r>
              <a:rPr lang="ar-EG" sz="2000" dirty="0" smtClean="0"/>
              <a:t>الإقليمية </a:t>
            </a:r>
            <a:r>
              <a:rPr lang="ar-EG" sz="2000" dirty="0"/>
              <a:t>أو المحلية، فالدولة </a:t>
            </a:r>
            <a:r>
              <a:rPr lang="ar-EG" sz="2000" dirty="0" smtClean="0"/>
              <a:t>لأنها المنتج </a:t>
            </a:r>
            <a:r>
              <a:rPr lang="ar-EG" sz="2000" dirty="0"/>
              <a:t>الأكبر للبيانات والمعلومات العامة والخاصة، هي المعنية بالأمن السيبراني </a:t>
            </a:r>
            <a:r>
              <a:rPr lang="ar-EG" sz="2000" dirty="0" smtClean="0"/>
              <a:t>، كما أنها </a:t>
            </a:r>
            <a:r>
              <a:rPr lang="ar-EG" sz="2000" dirty="0"/>
              <a:t>المتحكمة في وضع النظم والقواعد التى تحدد الضوابط والحدود.</a:t>
            </a:r>
            <a:endParaRPr lang="ar-EG" sz="2000" dirty="0" smtClean="0"/>
          </a:p>
          <a:p>
            <a:pPr algn="r" rtl="1"/>
            <a:endParaRPr lang="ar-EG" dirty="0"/>
          </a:p>
          <a:p>
            <a:pPr algn="r" rtl="1"/>
            <a:endParaRPr lang="ar-EG" dirty="0" smtClean="0"/>
          </a:p>
          <a:p>
            <a:pPr algn="r" rtl="1"/>
            <a:endParaRPr lang="ar-EG" dirty="0"/>
          </a:p>
          <a:p>
            <a:pPr algn="r" rtl="1"/>
            <a:endParaRPr lang="ar-EG" dirty="0" smtClean="0"/>
          </a:p>
          <a:p>
            <a:pPr algn="r" rtl="1"/>
            <a:endParaRPr lang="en-US" dirty="0"/>
          </a:p>
        </p:txBody>
      </p:sp>
    </p:spTree>
    <p:extLst>
      <p:ext uri="{BB962C8B-B14F-4D97-AF65-F5344CB8AC3E}">
        <p14:creationId xmlns:p14="http://schemas.microsoft.com/office/powerpoint/2010/main" val="18687247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5" name="TextBox 4">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8"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9"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10"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11" name="Rectangle 10">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614171" y="409888"/>
            <a:ext cx="4619141" cy="830997"/>
          </a:xfrm>
          <a:prstGeom prst="rect">
            <a:avLst/>
          </a:prstGeom>
          <a:noFill/>
        </p:spPr>
        <p:txBody>
          <a:bodyPr wrap="square" rtlCol="0">
            <a:spAutoFit/>
          </a:bodyPr>
          <a:lstStyle/>
          <a:p>
            <a:pPr algn="ctr"/>
            <a:r>
              <a:rPr lang="ar-EG" sz="2400" b="1" dirty="0" smtClean="0">
                <a:solidFill>
                  <a:schemeClr val="bg1"/>
                </a:solidFill>
                <a:latin typeface="Times New Roman" panose="02020603050405020304" pitchFamily="18" charset="0"/>
                <a:cs typeface="Times New Roman" panose="02020603050405020304" pitchFamily="18" charset="0"/>
              </a:rPr>
              <a:t>ثالثاً : التطور التاريخي للانترنت و الأمن السيبراني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graphicFrame>
        <p:nvGraphicFramePr>
          <p:cNvPr id="15" name="Diagram 14"/>
          <p:cNvGraphicFramePr/>
          <p:nvPr>
            <p:extLst>
              <p:ext uri="{D42A27DB-BD31-4B8C-83A1-F6EECF244321}">
                <p14:modId xmlns:p14="http://schemas.microsoft.com/office/powerpoint/2010/main" val="215002306"/>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9" name="TextBox 18"/>
          <p:cNvSpPr txBox="1"/>
          <p:nvPr/>
        </p:nvSpPr>
        <p:spPr>
          <a:xfrm>
            <a:off x="694979" y="1585451"/>
            <a:ext cx="11151277" cy="4093428"/>
          </a:xfrm>
          <a:prstGeom prst="rect">
            <a:avLst/>
          </a:prstGeom>
          <a:noFill/>
        </p:spPr>
        <p:txBody>
          <a:bodyPr wrap="square" rtlCol="0">
            <a:spAutoFit/>
          </a:bodyPr>
          <a:lstStyle/>
          <a:p>
            <a:pPr algn="justLow" rtl="1"/>
            <a:r>
              <a:rPr lang="ar-EG" sz="2000" dirty="0" smtClean="0">
                <a:cs typeface="+mj-cs"/>
              </a:rPr>
              <a:t>ويرجع </a:t>
            </a:r>
            <a:r>
              <a:rPr lang="ar-EG" sz="2000" dirty="0">
                <a:cs typeface="+mj-cs"/>
              </a:rPr>
              <a:t>إنشاء الإنترنت في بادئ الأمر في الستينات من القرن الماضي نتاجًا </a:t>
            </a:r>
            <a:r>
              <a:rPr lang="ar-EG" sz="2000" dirty="0" smtClean="0">
                <a:cs typeface="+mj-cs"/>
              </a:rPr>
              <a:t>لمشروع حكومي </a:t>
            </a:r>
            <a:r>
              <a:rPr lang="ar-EG" sz="2000" dirty="0">
                <a:cs typeface="+mj-cs"/>
              </a:rPr>
              <a:t>أمريكي سمي </a:t>
            </a:r>
            <a:r>
              <a:rPr lang="ar-EG" sz="2000" dirty="0" smtClean="0">
                <a:cs typeface="+mj-cs"/>
              </a:rPr>
              <a:t>بالآربانت</a:t>
            </a:r>
            <a:r>
              <a:rPr lang="en-US" sz="2000" dirty="0">
                <a:cs typeface="+mj-cs"/>
              </a:rPr>
              <a:t>ARPA NET </a:t>
            </a:r>
            <a:r>
              <a:rPr lang="ar-EG" sz="2000" dirty="0">
                <a:cs typeface="+mj-cs"/>
              </a:rPr>
              <a:t> ؛ وكان ذلك بهدف تأمين شبكة اتصال خاصة لا يمكن إتلافها أو تدميرها في حال حدوث عمليات تخريب أو نشوب حرب مفاجئة</a:t>
            </a:r>
            <a:r>
              <a:rPr lang="ar-EG" sz="2000" dirty="0" smtClean="0">
                <a:cs typeface="+mj-cs"/>
              </a:rPr>
              <a:t>،</a:t>
            </a:r>
            <a:r>
              <a:rPr lang="ar-EG" sz="2000" dirty="0">
                <a:cs typeface="+mj-cs"/>
              </a:rPr>
              <a:t> وعهدت وزارة الدفاع بهذه المهمة إلى وكالة مشاريع الأبحاث المُتقدمة القادرة على </a:t>
            </a:r>
            <a:r>
              <a:rPr lang="ar-EG" sz="2000" dirty="0" smtClean="0">
                <a:cs typeface="+mj-cs"/>
              </a:rPr>
              <a:t>مقاومة الكوارث </a:t>
            </a:r>
            <a:r>
              <a:rPr lang="ar-EG" sz="2000" dirty="0">
                <a:cs typeface="+mj-cs"/>
              </a:rPr>
              <a:t>والاستمرار في العمل في حالة حدوث هجوم، وكانت هذه الشبكة تربط </a:t>
            </a:r>
            <a:r>
              <a:rPr lang="ar-EG" sz="2000" dirty="0" smtClean="0">
                <a:cs typeface="+mj-cs"/>
              </a:rPr>
              <a:t>أربعة حاسبات </a:t>
            </a:r>
            <a:r>
              <a:rPr lang="ar-EG" sz="2000" dirty="0">
                <a:cs typeface="+mj-cs"/>
              </a:rPr>
              <a:t>آلية ضخمة فيما بينها لغرض التجربة </a:t>
            </a:r>
            <a:r>
              <a:rPr lang="ar-EG" sz="2000" dirty="0" smtClean="0">
                <a:cs typeface="+mj-cs"/>
              </a:rPr>
              <a:t>.</a:t>
            </a:r>
            <a:endParaRPr lang="ar-EG" sz="2000" dirty="0">
              <a:cs typeface="+mj-cs"/>
            </a:endParaRPr>
          </a:p>
          <a:p>
            <a:pPr algn="r" rtl="1"/>
            <a:r>
              <a:rPr lang="ar-EG" sz="2000" dirty="0" smtClean="0">
                <a:cs typeface="+mj-cs"/>
              </a:rPr>
              <a:t>و </a:t>
            </a:r>
            <a:r>
              <a:rPr lang="ar-EG" sz="2000" dirty="0">
                <a:cs typeface="+mj-cs"/>
              </a:rPr>
              <a:t>في ١٩ ديسمبر عام ١٩٦٨ م تبنت الجمعية العامة للأمم المتحدة في اجتماعها </a:t>
            </a:r>
            <a:r>
              <a:rPr lang="ar-EG" sz="2000" dirty="0" smtClean="0">
                <a:cs typeface="+mj-cs"/>
              </a:rPr>
              <a:t>توصيات المؤتمر الأول لحقوق الإنسان المنعقد في طهران عام ١٩٦٨ والخاص بالآتي:</a:t>
            </a:r>
          </a:p>
          <a:p>
            <a:pPr marL="457200" indent="-457200" algn="r" rtl="1">
              <a:buAutoNum type="arabicParenR"/>
            </a:pPr>
            <a:r>
              <a:rPr lang="ar-EG" sz="2000" dirty="0" smtClean="0">
                <a:cs typeface="+mj-cs"/>
              </a:rPr>
              <a:t>دراسة </a:t>
            </a:r>
            <a:r>
              <a:rPr lang="ar-EG" sz="2000" dirty="0">
                <a:cs typeface="+mj-cs"/>
              </a:rPr>
              <a:t>أثر التقدم التكنولوجي على حقوق الإنسان . </a:t>
            </a:r>
            <a:endParaRPr lang="ar-EG" sz="2000" dirty="0">
              <a:cs typeface="+mj-cs"/>
            </a:endParaRPr>
          </a:p>
          <a:p>
            <a:pPr marL="457200" indent="-457200" algn="r" rtl="1">
              <a:buAutoNum type="arabicParenR"/>
            </a:pPr>
            <a:r>
              <a:rPr lang="ar-EG" sz="2000" dirty="0" smtClean="0">
                <a:cs typeface="+mj-cs"/>
              </a:rPr>
              <a:t>ضرورة </a:t>
            </a:r>
            <a:r>
              <a:rPr lang="ar-EG" sz="2000" dirty="0">
                <a:cs typeface="+mj-cs"/>
              </a:rPr>
              <a:t>احترام الحياة الخاصة في مواجهة التقدم التكنولوجي . </a:t>
            </a:r>
            <a:endParaRPr lang="ar-EG" sz="2000" dirty="0" smtClean="0">
              <a:cs typeface="+mj-cs"/>
            </a:endParaRPr>
          </a:p>
          <a:p>
            <a:pPr marL="457200" indent="-457200" algn="r" rtl="1">
              <a:buAutoNum type="arabicParenR"/>
            </a:pPr>
            <a:r>
              <a:rPr lang="ar-EG" sz="2000" dirty="0" smtClean="0">
                <a:cs typeface="+mj-cs"/>
              </a:rPr>
              <a:t>حماية </a:t>
            </a:r>
            <a:r>
              <a:rPr lang="ar-EG" sz="2000" dirty="0">
                <a:cs typeface="+mj-cs"/>
              </a:rPr>
              <a:t>حقوق الأفراد وحرياتهم من خطر التعدي عليها </a:t>
            </a:r>
            <a:r>
              <a:rPr lang="ar-EG" sz="2000" dirty="0" smtClean="0">
                <a:cs typeface="+mj-cs"/>
              </a:rPr>
              <a:t>.</a:t>
            </a:r>
          </a:p>
          <a:p>
            <a:pPr algn="r" rtl="1"/>
            <a:r>
              <a:rPr lang="ar-EG" sz="2000" dirty="0" smtClean="0">
                <a:cs typeface="+mj-cs"/>
              </a:rPr>
              <a:t>أما </a:t>
            </a:r>
            <a:r>
              <a:rPr lang="ar-EG" sz="2000" dirty="0">
                <a:cs typeface="+mj-cs"/>
              </a:rPr>
              <a:t>فيما يتعلق بتبادل المعلومات بين الحاسبات بعضها البعض فقد طالبت وكالة الأبحاث </a:t>
            </a:r>
            <a:r>
              <a:rPr lang="ar-EG" sz="2000" dirty="0" smtClean="0">
                <a:cs typeface="+mj-cs"/>
              </a:rPr>
              <a:t>المتقدمة </a:t>
            </a:r>
            <a:r>
              <a:rPr lang="ar-EG" sz="2000" dirty="0">
                <a:cs typeface="+mj-cs"/>
              </a:rPr>
              <a:t>التابعة لوزارة الدفاع </a:t>
            </a:r>
            <a:r>
              <a:rPr lang="ar-EG" sz="2000" dirty="0" smtClean="0">
                <a:cs typeface="+mj-cs"/>
              </a:rPr>
              <a:t>الأمريكية عام </a:t>
            </a:r>
            <a:r>
              <a:rPr lang="ar-EG" sz="2000" dirty="0">
                <a:cs typeface="+mj-cs"/>
              </a:rPr>
              <a:t>١٩٦٩ ببرتوكول للاتصالات مستقل عن </a:t>
            </a:r>
            <a:r>
              <a:rPr lang="ar-EG" sz="2000" dirty="0" smtClean="0">
                <a:cs typeface="+mj-cs"/>
              </a:rPr>
              <a:t>أنظمة الاتصالات </a:t>
            </a:r>
            <a:r>
              <a:rPr lang="ar-EG" sz="2000" dirty="0">
                <a:cs typeface="+mj-cs"/>
              </a:rPr>
              <a:t>الأخرى لمشيدي هذه الأنظمة عن طريق حزم المعلومات ، وفي عام ١٩٧٠ تم</a:t>
            </a:r>
          </a:p>
          <a:p>
            <a:pPr algn="r" rtl="1"/>
            <a:r>
              <a:rPr lang="ar-EG" sz="2000" dirty="0" smtClean="0">
                <a:cs typeface="+mj-cs"/>
              </a:rPr>
              <a:t>ربط </a:t>
            </a:r>
            <a:r>
              <a:rPr lang="ar-EG" sz="2000" dirty="0">
                <a:cs typeface="+mj-cs"/>
              </a:rPr>
              <a:t>أربع جامعات أمريكية بشبكة </a:t>
            </a:r>
            <a:r>
              <a:rPr lang="ar-EG" sz="2000" dirty="0" smtClean="0">
                <a:cs typeface="+mj-cs"/>
              </a:rPr>
              <a:t>واحدة . </a:t>
            </a:r>
            <a:endParaRPr lang="en-US" sz="2000" dirty="0">
              <a:cs typeface="+mj-cs"/>
            </a:endParaRPr>
          </a:p>
          <a:p>
            <a:pPr algn="r" rtl="1"/>
            <a:endParaRPr lang="ar-EG" sz="2000" b="1" dirty="0">
              <a:cs typeface="+mj-cs"/>
            </a:endParaRPr>
          </a:p>
        </p:txBody>
      </p:sp>
    </p:spTree>
    <p:extLst>
      <p:ext uri="{BB962C8B-B14F-4D97-AF65-F5344CB8AC3E}">
        <p14:creationId xmlns:p14="http://schemas.microsoft.com/office/powerpoint/2010/main" val="40776440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2151839032"/>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7" name="TextBox 16"/>
          <p:cNvSpPr txBox="1"/>
          <p:nvPr/>
        </p:nvSpPr>
        <p:spPr>
          <a:xfrm>
            <a:off x="694979" y="1585451"/>
            <a:ext cx="11151277" cy="5016758"/>
          </a:xfrm>
          <a:prstGeom prst="rect">
            <a:avLst/>
          </a:prstGeom>
          <a:noFill/>
        </p:spPr>
        <p:txBody>
          <a:bodyPr wrap="square" rtlCol="0">
            <a:spAutoFit/>
          </a:bodyPr>
          <a:lstStyle/>
          <a:p>
            <a:pPr algn="justLow" rtl="1"/>
            <a:r>
              <a:rPr lang="ar-EG" sz="2000" dirty="0" smtClean="0"/>
              <a:t>وفي </a:t>
            </a:r>
            <a:r>
              <a:rPr lang="ar-EG" sz="2000" dirty="0"/>
              <a:t>نهاية عام ١٩٧٠ م تم استخدام أول برتوكول </a:t>
            </a:r>
            <a:r>
              <a:rPr lang="ar-EG" sz="2000" dirty="0" smtClean="0"/>
              <a:t>وهو</a:t>
            </a:r>
            <a:r>
              <a:rPr lang="en-US" sz="2000" dirty="0" smtClean="0"/>
              <a:t>x25 </a:t>
            </a:r>
            <a:r>
              <a:rPr lang="ar-EG" sz="2000" dirty="0" smtClean="0"/>
              <a:t>  </a:t>
            </a:r>
            <a:r>
              <a:rPr lang="ar-EG" sz="2000" dirty="0"/>
              <a:t>لربط الحاسبات الآلية </a:t>
            </a:r>
            <a:r>
              <a:rPr lang="ar-EG" sz="2000" dirty="0" smtClean="0"/>
              <a:t>التي </a:t>
            </a:r>
            <a:r>
              <a:rPr lang="ar-EG" sz="2000" dirty="0"/>
              <a:t>تعمل بلغات مختلفة ببعضها البعض ، وبذات العام استخدم مصطلح الاختراق </a:t>
            </a:r>
            <a:r>
              <a:rPr lang="ar-EG" sz="2000" dirty="0" smtClean="0"/>
              <a:t>للمرة</a:t>
            </a:r>
            <a:r>
              <a:rPr lang="en-US" sz="2000" dirty="0" smtClean="0"/>
              <a:t> </a:t>
            </a:r>
            <a:r>
              <a:rPr lang="ar-EG" sz="2000" dirty="0" smtClean="0"/>
              <a:t>الأولى </a:t>
            </a:r>
            <a:r>
              <a:rPr lang="ar-EG" sz="2000" dirty="0"/>
              <a:t>وكان التركيز على البرمجية الاستثنائية التي يمتلكها المتسلل. </a:t>
            </a:r>
            <a:r>
              <a:rPr lang="ar-EG" sz="2000" dirty="0" smtClean="0"/>
              <a:t>وفي </a:t>
            </a:r>
            <a:r>
              <a:rPr lang="ar-EG" sz="2000" dirty="0"/>
              <a:t>نهاية </a:t>
            </a:r>
            <a:r>
              <a:rPr lang="ar-EG" sz="2000" dirty="0" smtClean="0"/>
              <a:t>عام</a:t>
            </a:r>
            <a:r>
              <a:rPr lang="en-US" sz="2000" dirty="0"/>
              <a:t>١٩٧٢ </a:t>
            </a:r>
            <a:r>
              <a:rPr lang="ar-EG" sz="2000" dirty="0"/>
              <a:t>م ابتكر </a:t>
            </a:r>
            <a:r>
              <a:rPr lang="ar-EG" sz="2000" dirty="0" smtClean="0"/>
              <a:t>الباحثان</a:t>
            </a:r>
            <a:r>
              <a:rPr lang="en-US" sz="2000" dirty="0" smtClean="0"/>
              <a:t>  BOB </a:t>
            </a:r>
            <a:r>
              <a:rPr lang="en-US" sz="2000" dirty="0"/>
              <a:t>KAHN </a:t>
            </a:r>
            <a:r>
              <a:rPr lang="en-US" sz="2000" dirty="0" smtClean="0"/>
              <a:t>&amp;VINTON </a:t>
            </a:r>
            <a:r>
              <a:rPr lang="en-US" sz="2000" dirty="0"/>
              <a:t>CERF </a:t>
            </a:r>
            <a:r>
              <a:rPr lang="ar-EG" sz="2000" dirty="0" smtClean="0"/>
              <a:t>برتوكول</a:t>
            </a:r>
            <a:r>
              <a:rPr lang="en-US" sz="2000" dirty="0"/>
              <a:t>(IP / TCP ) </a:t>
            </a:r>
            <a:r>
              <a:rPr lang="en-US" sz="2000" dirty="0" smtClean="0"/>
              <a:t> </a:t>
            </a:r>
            <a:r>
              <a:rPr lang="ar-EG" sz="2000" dirty="0" smtClean="0"/>
              <a:t>الذي </a:t>
            </a:r>
            <a:r>
              <a:rPr lang="ar-EG" sz="2000" dirty="0"/>
              <a:t>تم اعتماده رسميًا ؛ ليِحل محل البرتوكول </a:t>
            </a:r>
            <a:r>
              <a:rPr lang="ar-EG" sz="2000" dirty="0" smtClean="0"/>
              <a:t>السابق</a:t>
            </a:r>
            <a:r>
              <a:rPr lang="en-US" sz="2000" dirty="0" smtClean="0"/>
              <a:t> </a:t>
            </a:r>
            <a:r>
              <a:rPr lang="ar-EG" sz="2000" dirty="0" smtClean="0"/>
              <a:t>، </a:t>
            </a:r>
            <a:r>
              <a:rPr lang="ar-EG" sz="2000" dirty="0"/>
              <a:t>وفي عام ١٩٧٧ م أبدت </a:t>
            </a:r>
            <a:r>
              <a:rPr lang="ar-EG" sz="2000" dirty="0" smtClean="0"/>
              <a:t>منظمة</a:t>
            </a:r>
            <a:r>
              <a:rPr lang="en-US" sz="2000" dirty="0" smtClean="0"/>
              <a:t> </a:t>
            </a:r>
            <a:r>
              <a:rPr lang="ar-EG" sz="2000" dirty="0" smtClean="0"/>
              <a:t>التعاون </a:t>
            </a:r>
            <a:r>
              <a:rPr lang="ar-EG" sz="2000" dirty="0"/>
              <a:t>الإقتصادي والتنمية اهتمامها بالمشكلات التي أثارتها نظم المعلومات في </a:t>
            </a:r>
            <a:r>
              <a:rPr lang="ar-EG" sz="2000" dirty="0" smtClean="0"/>
              <a:t>الحياة</a:t>
            </a:r>
            <a:r>
              <a:rPr lang="en-US" sz="2000" dirty="0" smtClean="0"/>
              <a:t> </a:t>
            </a:r>
            <a:r>
              <a:rPr lang="ar-EG" sz="2000" dirty="0" smtClean="0"/>
              <a:t>الاقتصادية</a:t>
            </a:r>
            <a:r>
              <a:rPr lang="ar-EG" sz="2000" dirty="0"/>
              <a:t>، وبدأ الاهتمام أيضًا بحماية الخصوصية من التهديد المعلوماتي، وأنتج </a:t>
            </a:r>
            <a:r>
              <a:rPr lang="ar-EG" sz="2000" dirty="0" smtClean="0"/>
              <a:t>هذا </a:t>
            </a:r>
            <a:r>
              <a:rPr lang="ar-EG" sz="2000" dirty="0"/>
              <a:t>الاهتمام عدة قواعد لحماية البيانات الشخصية </a:t>
            </a:r>
            <a:r>
              <a:rPr lang="en-US" sz="2000" dirty="0" smtClean="0"/>
              <a:t>. </a:t>
            </a:r>
          </a:p>
          <a:p>
            <a:pPr algn="justLow" rtl="1"/>
            <a:endParaRPr lang="en-US" sz="2000" dirty="0"/>
          </a:p>
          <a:p>
            <a:pPr algn="justLow" rtl="1"/>
            <a:r>
              <a:rPr lang="ar-EG" sz="2000" dirty="0" smtClean="0"/>
              <a:t> وفي </a:t>
            </a:r>
            <a:r>
              <a:rPr lang="ar-EG" sz="2000" dirty="0"/>
              <a:t>عام ١٩٨٣ ، رأت وزارة الدفاع الأمريكية فصل الشق </a:t>
            </a:r>
            <a:r>
              <a:rPr lang="ar-EG" sz="2000" dirty="0" smtClean="0"/>
              <a:t>العسكري</a:t>
            </a:r>
            <a:r>
              <a:rPr lang="en-US" sz="2000" dirty="0" err="1"/>
              <a:t>milnet</a:t>
            </a:r>
            <a:r>
              <a:rPr lang="en-US" sz="2000" dirty="0"/>
              <a:t>) </a:t>
            </a:r>
            <a:r>
              <a:rPr lang="ar-EG" sz="2000" dirty="0" smtClean="0"/>
              <a:t>) عن الشبكة ، وقامت </a:t>
            </a:r>
            <a:r>
              <a:rPr lang="ar-EG" sz="2000" dirty="0"/>
              <a:t>الهيئة القومية للعلوم بإنشاء </a:t>
            </a:r>
            <a:r>
              <a:rPr lang="ar-EG" sz="2000" dirty="0" smtClean="0"/>
              <a:t>شبكة</a:t>
            </a:r>
            <a:r>
              <a:rPr lang="en-US" sz="2000" dirty="0"/>
              <a:t>NSFNET </a:t>
            </a:r>
            <a:r>
              <a:rPr lang="ar-EG" sz="2000" dirty="0"/>
              <a:t> </a:t>
            </a:r>
            <a:r>
              <a:rPr lang="ar-EG" sz="2000" dirty="0" smtClean="0"/>
              <a:t>لتوصيل </a:t>
            </a:r>
            <a:r>
              <a:rPr lang="ar-EG" sz="2000" dirty="0"/>
              <a:t>خمسة حاسبات تعمل </a:t>
            </a:r>
            <a:r>
              <a:rPr lang="ar-EG" sz="2000" dirty="0" smtClean="0"/>
              <a:t>بسرعة فائقة </a:t>
            </a:r>
            <a:r>
              <a:rPr lang="ar-EG" sz="2000" dirty="0"/>
              <a:t>لتحل محل الأنظمة السابقة ؛ وذلك لخدمة مركز البحوث </a:t>
            </a:r>
            <a:r>
              <a:rPr lang="ar-EG" sz="2000" dirty="0" smtClean="0"/>
              <a:t>الأمريكية .</a:t>
            </a:r>
          </a:p>
          <a:p>
            <a:pPr algn="justLow" rtl="1"/>
            <a:endParaRPr lang="ar-EG" sz="2000" dirty="0"/>
          </a:p>
          <a:p>
            <a:pPr algn="justLow" rtl="1"/>
            <a:r>
              <a:rPr lang="ar-EG" sz="2000" dirty="0"/>
              <a:t>وفي أواخر الثمانينات من القرن العشرين تم اختراع شبكة الويب العالمية في </a:t>
            </a:r>
            <a:r>
              <a:rPr lang="ar-EG" sz="2000" dirty="0" smtClean="0"/>
              <a:t>جنيف</a:t>
            </a:r>
            <a:r>
              <a:rPr lang="ar-EG" sz="2000" dirty="0"/>
              <a:t>بسويسرا في </a:t>
            </a:r>
            <a:r>
              <a:rPr lang="ar-EG" sz="2000" dirty="0" smtClean="0"/>
              <a:t>مختبرات</a:t>
            </a:r>
            <a:r>
              <a:rPr lang="en-US" sz="2000" dirty="0" smtClean="0"/>
              <a:t>CERN</a:t>
            </a:r>
            <a:r>
              <a:rPr lang="ar-EG" sz="2000" dirty="0" smtClean="0"/>
              <a:t> ،</a:t>
            </a:r>
            <a:r>
              <a:rPr lang="ar-EG" sz="2000" dirty="0"/>
              <a:t> وتعني مركز الدراسات والبحوث النووية، </a:t>
            </a:r>
            <a:r>
              <a:rPr lang="ar-EG" sz="2000" dirty="0" smtClean="0"/>
              <a:t>وهي منشأة  عالمية </a:t>
            </a:r>
            <a:r>
              <a:rPr lang="ar-EG" sz="2000" dirty="0"/>
              <a:t>للفيزياء التجريبية والنظرية ، ويرجع الفضل في ذلك لشاب يبلغ من العمر أربعة </a:t>
            </a:r>
            <a:r>
              <a:rPr lang="ar-EG" sz="2000" dirty="0" smtClean="0"/>
              <a:t>وثلاثين عامًا يُدعى</a:t>
            </a:r>
            <a:r>
              <a:rPr lang="en-US" sz="2000" dirty="0"/>
              <a:t>TIM BERNERSLEE </a:t>
            </a:r>
            <a:r>
              <a:rPr lang="ar-EG" sz="2000" dirty="0" smtClean="0"/>
              <a:t> ، وذلك </a:t>
            </a:r>
            <a:r>
              <a:rPr lang="ar-EG" sz="2000" dirty="0"/>
              <a:t>بسبب صعوبة عثورِه على المواد </a:t>
            </a:r>
            <a:r>
              <a:rPr lang="ar-EG" sz="2000" dirty="0" smtClean="0"/>
              <a:t>البحثية</a:t>
            </a:r>
            <a:r>
              <a:rPr lang="ar-EG" sz="2000" dirty="0"/>
              <a:t>الخاصة به، فصمم لغة جديدة </a:t>
            </a:r>
            <a:r>
              <a:rPr lang="ar-EG" sz="2000" dirty="0" smtClean="0"/>
              <a:t>تسمى</a:t>
            </a:r>
            <a:r>
              <a:rPr lang="en-US" sz="2000" dirty="0" smtClean="0"/>
              <a:t>HTML</a:t>
            </a:r>
            <a:r>
              <a:rPr lang="ar-EG" sz="2000" dirty="0" smtClean="0"/>
              <a:t> </a:t>
            </a:r>
            <a:r>
              <a:rPr lang="ar-EG" sz="2000" dirty="0"/>
              <a:t>؛ وهي لغة ترميز النص التشعبي مصممة ، </a:t>
            </a:r>
            <a:r>
              <a:rPr lang="ar-EG" sz="2000" dirty="0" smtClean="0"/>
              <a:t>لمساعدة </a:t>
            </a:r>
            <a:r>
              <a:rPr lang="ar-EG" sz="2000" dirty="0"/>
              <a:t>أجهزة الكمبيوتر على التّحدث مع غيرها ومشاركة البيانات بشكل </a:t>
            </a:r>
            <a:r>
              <a:rPr lang="ar-EG" sz="2000" dirty="0" smtClean="0"/>
              <a:t>أفضل. </a:t>
            </a:r>
            <a:endParaRPr lang="ar-EG" sz="2000" dirty="0"/>
          </a:p>
          <a:p>
            <a:pPr algn="justLow" rtl="1"/>
            <a:endParaRPr lang="ar-EG" sz="2000" dirty="0"/>
          </a:p>
          <a:p>
            <a:pPr algn="justLow" rtl="1"/>
            <a:endParaRPr lang="en-US" sz="2000" dirty="0"/>
          </a:p>
          <a:p>
            <a:pPr algn="justLow" rtl="1"/>
            <a:endParaRPr lang="ar-EG" sz="2000" dirty="0"/>
          </a:p>
        </p:txBody>
      </p:sp>
    </p:spTree>
    <p:extLst>
      <p:ext uri="{BB962C8B-B14F-4D97-AF65-F5344CB8AC3E}">
        <p14:creationId xmlns:p14="http://schemas.microsoft.com/office/powerpoint/2010/main" val="15507251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4161250053"/>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590001" y="1681071"/>
            <a:ext cx="11151277" cy="4401205"/>
          </a:xfrm>
          <a:prstGeom prst="rect">
            <a:avLst/>
          </a:prstGeom>
          <a:noFill/>
        </p:spPr>
        <p:txBody>
          <a:bodyPr wrap="square" rtlCol="0">
            <a:spAutoFit/>
          </a:bodyPr>
          <a:lstStyle/>
          <a:p>
            <a:pPr algn="justLow" rtl="1"/>
            <a:r>
              <a:rPr lang="ar-EG" sz="2000" dirty="0" smtClean="0"/>
              <a:t>(ويمكننا </a:t>
            </a:r>
            <a:r>
              <a:rPr lang="ar-EG" sz="2000" dirty="0"/>
              <a:t>القول أن </a:t>
            </a:r>
            <a:r>
              <a:rPr lang="ar-EG" sz="2000" dirty="0" smtClean="0"/>
              <a:t>لغة</a:t>
            </a:r>
            <a:r>
              <a:rPr lang="en-US" sz="2000" dirty="0"/>
              <a:t>HTML) </a:t>
            </a:r>
            <a:r>
              <a:rPr lang="ar-EG" sz="2000" dirty="0"/>
              <a:t> </a:t>
            </a:r>
            <a:r>
              <a:rPr lang="ar-EG" sz="2000" dirty="0" smtClean="0"/>
              <a:t>) هي </a:t>
            </a:r>
            <a:r>
              <a:rPr lang="ar-EG" sz="2000" dirty="0"/>
              <a:t>اختصار لجملة </a:t>
            </a:r>
            <a:r>
              <a:rPr lang="en-US" sz="2000" dirty="0"/>
              <a:t>Hyper Text </a:t>
            </a:r>
            <a:r>
              <a:rPr lang="en-US" sz="2000" dirty="0" smtClean="0"/>
              <a:t>Markup Language</a:t>
            </a:r>
            <a:r>
              <a:rPr lang="ar-EG" sz="2000" dirty="0" smtClean="0"/>
              <a:t> ؛ وتستخدم </a:t>
            </a:r>
            <a:r>
              <a:rPr lang="ar-EG" sz="2000" dirty="0"/>
              <a:t>هذه اللغة في التنقل بين صفحات الويب العالمية بشرط توصيلها </a:t>
            </a:r>
            <a:r>
              <a:rPr lang="ar-EG" sz="2000" dirty="0" smtClean="0"/>
              <a:t>بشبكة </a:t>
            </a:r>
            <a:r>
              <a:rPr lang="ar-EG" sz="2000" dirty="0"/>
              <a:t>الإنترنت ، فهي تسمح بالتجوال داخل المُتصفحات الموصولة "بالشبكة </a:t>
            </a:r>
            <a:r>
              <a:rPr lang="ar-EG" sz="2000" dirty="0" smtClean="0"/>
              <a:t>، ومن أشهر </a:t>
            </a:r>
            <a:r>
              <a:rPr lang="ar-EG" sz="2000" dirty="0"/>
              <a:t>برامج المتصفحات </a:t>
            </a:r>
            <a:r>
              <a:rPr lang="ar-EG" sz="2000" dirty="0" smtClean="0"/>
              <a:t>هي  برنامج</a:t>
            </a:r>
            <a:r>
              <a:rPr lang="en-US" sz="2000" dirty="0"/>
              <a:t>INTERNET EX PLORER</a:t>
            </a:r>
            <a:r>
              <a:rPr lang="ar-EG" sz="2000" dirty="0" smtClean="0"/>
              <a:t> ، </a:t>
            </a:r>
            <a:r>
              <a:rPr lang="ar-EG" sz="2000" dirty="0"/>
              <a:t>وبرنامج</a:t>
            </a:r>
            <a:r>
              <a:rPr lang="en-US" sz="2000" dirty="0" smtClean="0"/>
              <a:t>OPERA </a:t>
            </a:r>
            <a:r>
              <a:rPr lang="ar-EG" sz="2000" dirty="0" smtClean="0"/>
              <a:t> ، و برنامج </a:t>
            </a:r>
            <a:r>
              <a:rPr lang="en-US" sz="2000" dirty="0" smtClean="0"/>
              <a:t>Chrome </a:t>
            </a:r>
            <a:r>
              <a:rPr lang="ar-EG" sz="2000" dirty="0" smtClean="0"/>
              <a:t>،  وبرنامج</a:t>
            </a:r>
            <a:r>
              <a:rPr lang="en-US" sz="2000" dirty="0" smtClean="0"/>
              <a:t>  . Mozilla Firefox </a:t>
            </a:r>
            <a:r>
              <a:rPr lang="ar-EG" sz="2000" dirty="0" smtClean="0"/>
              <a:t> </a:t>
            </a:r>
          </a:p>
          <a:p>
            <a:pPr algn="justLow" rtl="1"/>
            <a:endParaRPr lang="ar-EG" sz="2000" dirty="0"/>
          </a:p>
          <a:p>
            <a:pPr algn="justLow" rtl="1"/>
            <a:r>
              <a:rPr lang="ar-EG" sz="2000" dirty="0"/>
              <a:t>وفي عام ١٩٩٤ م أوصى المؤتمر الدولي الخامس عشر للجمعية الدولية لقانون العقوبات </a:t>
            </a:r>
            <a:r>
              <a:rPr lang="ar-EG" sz="2000" dirty="0" smtClean="0"/>
              <a:t>في البرازيل </a:t>
            </a:r>
            <a:r>
              <a:rPr lang="ar-EG" sz="2000" dirty="0"/>
              <a:t>والخاص بجرائم الحاسب الآلي والإنترنت بضرورة إدخال الدول بعض </a:t>
            </a:r>
            <a:r>
              <a:rPr lang="ar-EG" sz="2000" dirty="0" smtClean="0"/>
              <a:t>التعديلات على </a:t>
            </a:r>
            <a:r>
              <a:rPr lang="ar-EG" sz="2000" dirty="0"/>
              <a:t>قوانينها الجنائية </a:t>
            </a:r>
            <a:r>
              <a:rPr lang="ar-EG" sz="2000" dirty="0" smtClean="0"/>
              <a:t>الداخلية . </a:t>
            </a:r>
            <a:endParaRPr lang="ar-EG" sz="2000" dirty="0"/>
          </a:p>
          <a:p>
            <a:pPr algn="r" rtl="1"/>
            <a:endParaRPr lang="ar-EG" sz="2000" dirty="0"/>
          </a:p>
          <a:p>
            <a:pPr algn="justLow" rtl="1"/>
            <a:r>
              <a:rPr lang="ar-EG" sz="2000" dirty="0" smtClean="0"/>
              <a:t>وإدراكًا </a:t>
            </a:r>
            <a:r>
              <a:rPr lang="ar-EG" sz="2000" dirty="0"/>
              <a:t>بعمق التغيرات التي أحدثتها تكنولوجيا المعلومات والعولمة الخاصة بالكمبيوتر </a:t>
            </a:r>
            <a:r>
              <a:rPr lang="ar-EG" sz="2000" dirty="0" smtClean="0"/>
              <a:t>وبمخاطر </a:t>
            </a:r>
            <a:r>
              <a:rPr lang="ar-EG" sz="2000" dirty="0"/>
              <a:t>استخدام الشبكات في ارتكاب جرائم سيبرانية ، وأهمية التعاون الدولي بين </a:t>
            </a:r>
            <a:r>
              <a:rPr lang="ar-EG" sz="2000" dirty="0" smtClean="0"/>
              <a:t>الدول والقطاع الخاص ،  </a:t>
            </a:r>
            <a:r>
              <a:rPr lang="ar-EG" sz="2000" dirty="0"/>
              <a:t>اعتمد الاتحاد الأوربي عام ٢٠٠١ ،اتفاقية دولية خاصة بمكافحة </a:t>
            </a:r>
            <a:r>
              <a:rPr lang="ar-EG" sz="2000" dirty="0" smtClean="0"/>
              <a:t>الجرائم الالكترونية </a:t>
            </a:r>
            <a:r>
              <a:rPr lang="ar-EG" sz="2000" dirty="0"/>
              <a:t>« اتفاقية بودابست الأوروبية « . </a:t>
            </a:r>
          </a:p>
          <a:p>
            <a:pPr algn="justLow" rtl="1"/>
            <a:endParaRPr lang="ar-EG" sz="2000" dirty="0"/>
          </a:p>
          <a:p>
            <a:pPr algn="justLow" rtl="1"/>
            <a:r>
              <a:rPr lang="ar-EG" sz="2000" dirty="0"/>
              <a:t>وفي شهر مايو من عام ٢٠٠٥ ، قام الاتحاد الأوروبي بالتوسع في خطة العمل بشأن شبكة </a:t>
            </a:r>
            <a:r>
              <a:rPr lang="ar-EG" sz="2000" dirty="0" smtClean="0"/>
              <a:t>إنترنت</a:t>
            </a:r>
            <a:r>
              <a:rPr lang="en-US" sz="2000" dirty="0" smtClean="0"/>
              <a:t> </a:t>
            </a:r>
            <a:r>
              <a:rPr lang="ar-EG" sz="2000" dirty="0" smtClean="0"/>
              <a:t>أكثر أمانًا</a:t>
            </a:r>
            <a:r>
              <a:rPr lang="en-US" sz="2000" dirty="0"/>
              <a:t>safer internet plus ) </a:t>
            </a:r>
            <a:r>
              <a:rPr lang="ar-EG" sz="2000" dirty="0" smtClean="0"/>
              <a:t>) </a:t>
            </a:r>
            <a:endParaRPr lang="ar-EG" sz="2000" dirty="0"/>
          </a:p>
          <a:p>
            <a:pPr algn="justLow" rtl="1"/>
            <a:r>
              <a:rPr lang="ar-EG" sz="2000" dirty="0"/>
              <a:t>عن الفترة من عام ٢٠٠٥</a:t>
            </a:r>
            <a:r>
              <a:rPr lang="en-US" sz="2000" dirty="0"/>
              <a:t>-</a:t>
            </a:r>
            <a:r>
              <a:rPr lang="ar-EG" sz="2000" dirty="0"/>
              <a:t> ٢٠٠٨</a:t>
            </a:r>
            <a:r>
              <a:rPr lang="en-US" sz="2000" dirty="0"/>
              <a:t> </a:t>
            </a:r>
            <a:r>
              <a:rPr lang="ar-EG" sz="2000" dirty="0"/>
              <a:t> م </a:t>
            </a:r>
            <a:r>
              <a:rPr lang="ar-EG" sz="2000" dirty="0" smtClean="0"/>
              <a:t>؛ </a:t>
            </a:r>
            <a:r>
              <a:rPr lang="ar-EG" sz="2000" dirty="0"/>
              <a:t>وذلك لتعزيز الإستخدام </a:t>
            </a:r>
            <a:r>
              <a:rPr lang="en-US" sz="2000" dirty="0" smtClean="0"/>
              <a:t> </a:t>
            </a:r>
            <a:r>
              <a:rPr lang="ar-EG" sz="2000" dirty="0" smtClean="0"/>
              <a:t>الآمن </a:t>
            </a:r>
            <a:r>
              <a:rPr lang="ar-EG" sz="2000" dirty="0"/>
              <a:t>لشبكة الإنترنت وما يقترن بها من تكنولوجيا حديثة لاسيما المواد غير القانونية </a:t>
            </a:r>
            <a:r>
              <a:rPr lang="ar-EG" sz="2000" dirty="0" smtClean="0"/>
              <a:t>.</a:t>
            </a:r>
            <a:r>
              <a:rPr lang="en-US" sz="2000" dirty="0" smtClean="0"/>
              <a:t> </a:t>
            </a:r>
            <a:endParaRPr lang="ar-EG" sz="2000" dirty="0"/>
          </a:p>
        </p:txBody>
      </p:sp>
    </p:spTree>
    <p:extLst>
      <p:ext uri="{BB962C8B-B14F-4D97-AF65-F5344CB8AC3E}">
        <p14:creationId xmlns:p14="http://schemas.microsoft.com/office/powerpoint/2010/main" val="1594936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3744626308"/>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673257" y="1682750"/>
            <a:ext cx="11151277" cy="4708981"/>
          </a:xfrm>
          <a:prstGeom prst="rect">
            <a:avLst/>
          </a:prstGeom>
          <a:noFill/>
        </p:spPr>
        <p:txBody>
          <a:bodyPr wrap="square" rtlCol="0">
            <a:spAutoFit/>
          </a:bodyPr>
          <a:lstStyle/>
          <a:p>
            <a:pPr algn="justLow" rtl="1"/>
            <a:r>
              <a:rPr lang="ar-EG" sz="2000" dirty="0" smtClean="0"/>
              <a:t>وفي </a:t>
            </a:r>
            <a:r>
              <a:rPr lang="ar-EG" sz="2000" dirty="0"/>
              <a:t>تقرير صادر عن الاتحاد الدولي </a:t>
            </a:r>
            <a:r>
              <a:rPr lang="ar-EG" sz="2000" dirty="0" smtClean="0"/>
              <a:t>للاتصالات</a:t>
            </a:r>
            <a:r>
              <a:rPr lang="ar-EG" sz="2000" dirty="0"/>
              <a:t>( </a:t>
            </a:r>
            <a:r>
              <a:rPr lang="en-US" sz="2000" dirty="0" smtClean="0"/>
              <a:t>ITU)</a:t>
            </a:r>
            <a:r>
              <a:rPr lang="ar-EG" sz="2000" dirty="0"/>
              <a:t> </a:t>
            </a:r>
            <a:r>
              <a:rPr lang="ar-EG" sz="2000" dirty="0" smtClean="0"/>
              <a:t>) عام 2018 أشار </a:t>
            </a:r>
            <a:r>
              <a:rPr lang="ar-EG" sz="2000" dirty="0"/>
              <a:t>إلى أن </a:t>
            </a:r>
            <a:r>
              <a:rPr lang="ar-EG" sz="2000" dirty="0" smtClean="0"/>
              <a:t>هناك أكثر </a:t>
            </a:r>
            <a:r>
              <a:rPr lang="ar-EG" sz="2000" dirty="0"/>
              <a:t>من نصف سكان العالم موصولون </a:t>
            </a:r>
            <a:r>
              <a:rPr lang="ar-EG" sz="2000" dirty="0" smtClean="0"/>
              <a:t>بالإنترنت ، </a:t>
            </a:r>
            <a:r>
              <a:rPr lang="ar-EG" sz="2000" dirty="0"/>
              <a:t>ففي البلدان المتقدمة هناك أربعة أفراد </a:t>
            </a:r>
            <a:r>
              <a:rPr lang="ar-EG" sz="2000" dirty="0" smtClean="0"/>
              <a:t>من بين </a:t>
            </a:r>
            <a:r>
              <a:rPr lang="ar-EG" sz="2000" dirty="0"/>
              <a:t>كل خمسة أفراد موصولون بالإنترنت </a:t>
            </a:r>
            <a:r>
              <a:rPr lang="ar-EG" sz="2000" dirty="0" smtClean="0"/>
              <a:t>. </a:t>
            </a:r>
            <a:endParaRPr lang="en-US" sz="2000" dirty="0" smtClean="0"/>
          </a:p>
          <a:p>
            <a:pPr algn="justLow" rtl="1"/>
            <a:endParaRPr lang="ar-EG" sz="2000" dirty="0" smtClean="0"/>
          </a:p>
          <a:p>
            <a:pPr algn="justLow" rtl="1"/>
            <a:r>
              <a:rPr lang="ar-EG" sz="2000" dirty="0" smtClean="0"/>
              <a:t>إن </a:t>
            </a:r>
            <a:r>
              <a:rPr lang="ar-EG" sz="2000" dirty="0"/>
              <a:t>التطور التكنولوجي الخاص بتوفر الإنترنت وانتشاره عبر الأجهزة المتنقلة – أو النقالة </a:t>
            </a:r>
            <a:r>
              <a:rPr lang="ar-EG" sz="2000" dirty="0" smtClean="0"/>
              <a:t>- ، </a:t>
            </a:r>
            <a:r>
              <a:rPr lang="ar-EG" sz="2000" dirty="0"/>
              <a:t>وذلك توازيا مع توافر حزمة الإنترنت العريضة قليلة التكلفة عبر تلك الأجهزة؛ أدى إلى </a:t>
            </a:r>
            <a:r>
              <a:rPr lang="ar-EG" sz="2000" dirty="0" smtClean="0"/>
              <a:t>تزايد عدد </a:t>
            </a:r>
            <a:r>
              <a:rPr lang="ar-EG" sz="2000" dirty="0"/>
              <a:t>المستخدمين للإنترنت، وأيضا زيادة الاعتماد على هذا النوع من التكنولوجيا في </a:t>
            </a:r>
            <a:r>
              <a:rPr lang="ar-EG" sz="2000" dirty="0" smtClean="0"/>
              <a:t>التنمية الاجتماعية </a:t>
            </a:r>
            <a:r>
              <a:rPr lang="ar-EG" sz="2000" dirty="0"/>
              <a:t>والاقتصادية، غير أن ما يميز شبكة الإنترنت والفضاء السيبراني – بشكل عام </a:t>
            </a:r>
            <a:r>
              <a:rPr lang="ar-EG" sz="2000" dirty="0" smtClean="0"/>
              <a:t>– هو الانفتاح</a:t>
            </a:r>
            <a:r>
              <a:rPr lang="ar-EG" sz="2000" dirty="0"/>
              <a:t>، وهذه الميزة جعلتها عرضة للنشاط الإجرامي وتعدياته، الأمر الذي جعل </a:t>
            </a:r>
            <a:r>
              <a:rPr lang="ar-EG" sz="2000" dirty="0" smtClean="0"/>
              <a:t>مستخدم الفضاء </a:t>
            </a:r>
            <a:r>
              <a:rPr lang="ar-EG" sz="2000" dirty="0"/>
              <a:t>السيبراني يتعرضون للانتهاكات من قبل مخترقي الشبكات . وهذا ما دعى إلى </a:t>
            </a:r>
            <a:r>
              <a:rPr lang="ar-EG" sz="2000" dirty="0" smtClean="0"/>
              <a:t>ضرورة وضع </a:t>
            </a:r>
            <a:r>
              <a:rPr lang="ar-EG" sz="2000" dirty="0"/>
              <a:t>أطر إجرائية لمواجهة تلك المخاطر السيبرانية، ونشر الوعي الخاص بخطورة </a:t>
            </a:r>
            <a:r>
              <a:rPr lang="ar-EG" sz="2000" dirty="0" smtClean="0"/>
              <a:t>هذه  </a:t>
            </a:r>
            <a:r>
              <a:rPr lang="ar-EG" sz="2000" dirty="0"/>
              <a:t>التعديات على مستوى الأفراد والمؤسسات، وآثارها السلبية على أعمالهم. </a:t>
            </a:r>
            <a:endParaRPr lang="ar-EG" sz="2000" dirty="0" smtClean="0"/>
          </a:p>
          <a:p>
            <a:pPr algn="justLow" rtl="1"/>
            <a:endParaRPr lang="ar-EG" sz="2000" dirty="0"/>
          </a:p>
          <a:p>
            <a:pPr algn="justLow" rtl="1"/>
            <a:r>
              <a:rPr lang="ar-EG" sz="2000" dirty="0"/>
              <a:t>ومن الخطوات الجيدة التي اتخذت في شأن الأمن السيبراني هو استحداث </a:t>
            </a:r>
            <a:r>
              <a:rPr lang="ar-EG" sz="2000" dirty="0" smtClean="0"/>
              <a:t>الاتحاد</a:t>
            </a:r>
            <a:r>
              <a:rPr lang="ar-EG" sz="2000" dirty="0"/>
              <a:t>وهو </a:t>
            </a:r>
            <a:r>
              <a:rPr lang="ar-EG" sz="2000" dirty="0" smtClean="0"/>
              <a:t>الدولي </a:t>
            </a:r>
            <a:r>
              <a:rPr lang="ar-EG" sz="2000" dirty="0"/>
              <a:t>للاتصالات التابع للأمم المتحدة مؤشر عالمي للأمن </a:t>
            </a:r>
            <a:r>
              <a:rPr lang="ar-EG" sz="2000" dirty="0" smtClean="0"/>
              <a:t>السيبراني</a:t>
            </a:r>
            <a:r>
              <a:rPr lang="ar-EG" sz="2000" dirty="0"/>
              <a:t>( </a:t>
            </a:r>
            <a:r>
              <a:rPr lang="en-US" sz="2000" dirty="0" smtClean="0"/>
              <a:t>GCI</a:t>
            </a:r>
            <a:r>
              <a:rPr lang="ar-EG" sz="2000" dirty="0" smtClean="0"/>
              <a:t> </a:t>
            </a:r>
            <a:r>
              <a:rPr lang="en-US" sz="2000" dirty="0" smtClean="0"/>
              <a:t>(</a:t>
            </a:r>
            <a:r>
              <a:rPr lang="ar-EG" sz="2000" dirty="0" smtClean="0"/>
              <a:t> وهو اختصار ل</a:t>
            </a:r>
            <a:r>
              <a:rPr lang="en-US" sz="2000" dirty="0" smtClean="0"/>
              <a:t>GLOBAL </a:t>
            </a:r>
            <a:r>
              <a:rPr lang="en-US" sz="2000" dirty="0"/>
              <a:t>CYBER SECURITY INDEX </a:t>
            </a:r>
            <a:r>
              <a:rPr lang="en-US" sz="2000" dirty="0" smtClean="0"/>
              <a:t> </a:t>
            </a:r>
            <a:r>
              <a:rPr lang="ar-EG" sz="2000" dirty="0" smtClean="0"/>
              <a:t>، و ذلك </a:t>
            </a:r>
            <a:r>
              <a:rPr lang="ar-EG" sz="2000" dirty="0"/>
              <a:t>لتحديد مدي </a:t>
            </a:r>
            <a:r>
              <a:rPr lang="ar-EG" sz="2000" dirty="0" smtClean="0"/>
              <a:t>تطورالدول </a:t>
            </a:r>
            <a:r>
              <a:rPr lang="ar-EG" sz="2000" dirty="0"/>
              <a:t>في مجال الأمن السيبراني </a:t>
            </a:r>
            <a:r>
              <a:rPr lang="ar-EG" sz="2000" b="1" dirty="0"/>
              <a:t>.</a:t>
            </a:r>
            <a:endParaRPr lang="ar-EG" sz="2000" dirty="0"/>
          </a:p>
          <a:p>
            <a:pPr algn="r" rtl="1"/>
            <a:endParaRPr lang="ar-EG" sz="2000" dirty="0"/>
          </a:p>
          <a:p>
            <a:pPr algn="justLow" rtl="1"/>
            <a:endParaRPr lang="ar-EG" sz="2000" dirty="0"/>
          </a:p>
        </p:txBody>
      </p:sp>
    </p:spTree>
    <p:extLst>
      <p:ext uri="{BB962C8B-B14F-4D97-AF65-F5344CB8AC3E}">
        <p14:creationId xmlns:p14="http://schemas.microsoft.com/office/powerpoint/2010/main" val="14649587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xmlns="" id="{904B7CA6-23A4-2E24-5FFC-ECEA38831F6A}"/>
              </a:ext>
            </a:extLst>
          </p:cNvPr>
          <p:cNvSpPr txBox="1"/>
          <p:nvPr/>
        </p:nvSpPr>
        <p:spPr>
          <a:xfrm>
            <a:off x="5573057" y="1352246"/>
            <a:ext cx="4359207" cy="461665"/>
          </a:xfrm>
          <a:prstGeom prst="rect">
            <a:avLst/>
          </a:prstGeom>
          <a:noFill/>
        </p:spPr>
        <p:txBody>
          <a:bodyPr wrap="square" rtlCol="0">
            <a:spAutoFit/>
          </a:bodyPr>
          <a:lstStyle/>
          <a:p>
            <a:pPr rtl="1"/>
            <a:r>
              <a:rPr lang="ar-EG" sz="2400" b="1" dirty="0" smtClean="0"/>
              <a:t>رابعاً: ماهية </a:t>
            </a:r>
            <a:r>
              <a:rPr lang="ar-EG" sz="2400" b="1" dirty="0" smtClean="0"/>
              <a:t>الأمن السيبراني</a:t>
            </a:r>
            <a:endParaRPr lang="en-US" sz="2400" dirty="0"/>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4253016727"/>
              </p:ext>
            </p:extLst>
          </p:nvPr>
        </p:nvGraphicFramePr>
        <p:xfrm>
          <a:off x="1282890" y="2212709"/>
          <a:ext cx="10519904" cy="34238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dirty="0" smtClean="0">
                <a:ea typeface="Roboto Light" panose="02000000000000000000" pitchFamily="2" charset="0"/>
              </a:rPr>
              <a:t>3</a:t>
            </a:r>
            <a:endParaRPr lang="en-US" sz="2800"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11" name="TextBox 10"/>
          <p:cNvSpPr txBox="1"/>
          <p:nvPr/>
        </p:nvSpPr>
        <p:spPr>
          <a:xfrm>
            <a:off x="1119115" y="2384437"/>
            <a:ext cx="10467833" cy="4216539"/>
          </a:xfrm>
          <a:prstGeom prst="rect">
            <a:avLst/>
          </a:prstGeom>
          <a:noFill/>
        </p:spPr>
        <p:txBody>
          <a:bodyPr wrap="square" rtlCol="0">
            <a:spAutoFit/>
          </a:bodyPr>
          <a:lstStyle/>
          <a:p>
            <a:pPr algn="justLow" rtl="1"/>
            <a:r>
              <a:rPr lang="ar-EG" sz="2400" b="1" dirty="0" smtClean="0"/>
              <a:t>تمهيد و تقسيم : </a:t>
            </a:r>
          </a:p>
          <a:p>
            <a:pPr algn="justLow" rtl="1"/>
            <a:endParaRPr lang="ar-EG" sz="2400" b="1" dirty="0" smtClean="0"/>
          </a:p>
          <a:p>
            <a:pPr algn="justLow" rtl="1"/>
            <a:r>
              <a:rPr lang="ar-EG" sz="2000" dirty="0" smtClean="0">
                <a:cs typeface="+mj-cs"/>
              </a:rPr>
              <a:t>مع تراجع مبادئ الأخلاق و ضعف البيئة القانونية الحاكمة للمجال الافتراضي أصبحت معايير الأمن من أهم متطلبات المعاملات الالكترونية ؛ حيث ظهرت العديد من الأثار السلبية للاقتصاد الرقمي على بيئة الأعمال ، خصوصاً فيما يتعلق بالأمن ، حيث ظهرت الجرائم الالكترونية و الغش التجاري و انتهاك الخصوصية و سرية المعلومات .</a:t>
            </a:r>
          </a:p>
          <a:p>
            <a:pPr algn="justLow" rtl="1"/>
            <a:endParaRPr lang="ar-EG" sz="2000" dirty="0" smtClean="0">
              <a:cs typeface="+mj-cs"/>
            </a:endParaRPr>
          </a:p>
          <a:p>
            <a:pPr algn="justLow" rtl="1"/>
            <a:r>
              <a:rPr lang="ar-EG" sz="2000" dirty="0" smtClean="0">
                <a:cs typeface="+mj-cs"/>
              </a:rPr>
              <a:t>فضلاً عن ذلك فإن المستثمرين في أي دولة في العالم إذا لم يجدوا من الأنظمة و القوانين ما يواجه الجرائم السيبرانية التي تقوض الصناعات المعلوماتية ، و إذا لم يجدوا دعماً من الدولة ، و حضوراً لأجهزتها لتنفيذ تلك الأنظمة و القوانين ؛ فإنهم يبدلون واجهتهم للاستثمار و التطوير في مكان آخر ، وهو ما يؤثر بالسلب على الاقتصاد .</a:t>
            </a:r>
            <a:endParaRPr lang="ar-EG" sz="2000" dirty="0">
              <a:cs typeface="+mj-cs"/>
            </a:endParaRPr>
          </a:p>
          <a:p>
            <a:pPr algn="justLow" rtl="1"/>
            <a:endParaRPr lang="ar-EG" sz="2000" b="1" dirty="0" smtClean="0"/>
          </a:p>
          <a:p>
            <a:pPr algn="justLow" rtl="1"/>
            <a:endParaRPr lang="ar-EG" sz="2000" b="1" dirty="0"/>
          </a:p>
          <a:p>
            <a:pPr algn="justLow" rtl="1"/>
            <a:endParaRPr lang="ar-EG" sz="2000" b="1" dirty="0" smtClean="0"/>
          </a:p>
          <a:p>
            <a:pPr algn="justLow" rtl="1"/>
            <a:endParaRPr lang="en-US" sz="2000" dirty="0"/>
          </a:p>
        </p:txBody>
      </p:sp>
    </p:spTree>
    <p:extLst>
      <p:ext uri="{BB962C8B-B14F-4D97-AF65-F5344CB8AC3E}">
        <p14:creationId xmlns:p14="http://schemas.microsoft.com/office/powerpoint/2010/main" val="27951019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287549477"/>
              </p:ext>
            </p:extLst>
          </p:nvPr>
        </p:nvGraphicFramePr>
        <p:xfrm>
          <a:off x="1282890" y="2212709"/>
          <a:ext cx="10519904" cy="34238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3067047" y="110341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dirty="0" smtClean="0">
                <a:ea typeface="Roboto Light" panose="02000000000000000000" pitchFamily="2" charset="0"/>
              </a:rPr>
              <a:t>3</a:t>
            </a:r>
            <a:endParaRPr lang="en-US" sz="2800"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graphicFrame>
        <p:nvGraphicFramePr>
          <p:cNvPr id="12" name="Diagram 11"/>
          <p:cNvGraphicFramePr/>
          <p:nvPr>
            <p:extLst>
              <p:ext uri="{D42A27DB-BD31-4B8C-83A1-F6EECF244321}">
                <p14:modId xmlns:p14="http://schemas.microsoft.com/office/powerpoint/2010/main" val="601091410"/>
              </p:ext>
            </p:extLst>
          </p:nvPr>
        </p:nvGraphicFramePr>
        <p:xfrm>
          <a:off x="1119116" y="2384437"/>
          <a:ext cx="10263118" cy="343170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32720890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xmlns="" id="{904B7CA6-23A4-2E24-5FFC-ECEA38831F6A}"/>
              </a:ext>
            </a:extLst>
          </p:cNvPr>
          <p:cNvSpPr txBox="1"/>
          <p:nvPr/>
        </p:nvSpPr>
        <p:spPr>
          <a:xfrm>
            <a:off x="5573057" y="1352246"/>
            <a:ext cx="4359207" cy="461665"/>
          </a:xfrm>
          <a:prstGeom prst="rect">
            <a:avLst/>
          </a:prstGeom>
          <a:noFill/>
        </p:spPr>
        <p:txBody>
          <a:bodyPr wrap="square" rtlCol="0">
            <a:spAutoFit/>
          </a:bodyPr>
          <a:lstStyle/>
          <a:p>
            <a:pPr rtl="1"/>
            <a:r>
              <a:rPr lang="ar-EG" sz="2400" b="1" dirty="0" smtClean="0"/>
              <a:t>تعريف </a:t>
            </a:r>
            <a:r>
              <a:rPr lang="en-US" sz="2400" b="1" dirty="0" smtClean="0"/>
              <a:t> </a:t>
            </a:r>
            <a:r>
              <a:rPr lang="ar-EG" sz="2400" b="1" dirty="0" smtClean="0"/>
              <a:t>الأمن السيبراني</a:t>
            </a:r>
            <a:endParaRPr lang="en-US" sz="2400" dirty="0"/>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741538296"/>
              </p:ext>
            </p:extLst>
          </p:nvPr>
        </p:nvGraphicFramePr>
        <p:xfrm>
          <a:off x="1282890" y="2212709"/>
          <a:ext cx="10519904" cy="34238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3086704" y="111036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dirty="0" smtClean="0">
                <a:ea typeface="Roboto Light" panose="02000000000000000000" pitchFamily="2" charset="0"/>
              </a:rPr>
              <a:t>3</a:t>
            </a:r>
            <a:endParaRPr lang="en-US" sz="2800"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12" name="TextBox 11"/>
          <p:cNvSpPr txBox="1"/>
          <p:nvPr/>
        </p:nvSpPr>
        <p:spPr>
          <a:xfrm>
            <a:off x="1119115" y="2125580"/>
            <a:ext cx="10338427" cy="5940088"/>
          </a:xfrm>
          <a:prstGeom prst="rect">
            <a:avLst/>
          </a:prstGeom>
          <a:noFill/>
        </p:spPr>
        <p:txBody>
          <a:bodyPr wrap="square" rtlCol="0">
            <a:spAutoFit/>
          </a:bodyPr>
          <a:lstStyle/>
          <a:p>
            <a:pPr algn="justLow" rtl="1"/>
            <a:r>
              <a:rPr lang="ar-EG" sz="2000" dirty="0" smtClean="0"/>
              <a:t>وتوجد صعوبة لإيجاد تعريف شامل للأمن السيبراني ؛ باعتباره مصطلح متغير ينظم و يجمع كافة الموارد و العمليات و الهياكل المستخدمة لحماية الفضاء الالكتروني و الأنظمة التي تدعم الفضاء الاكتروني من الأحداث التي تتماشى بحكم القانون مع حقوق الملكية الفعلية .</a:t>
            </a:r>
            <a:endParaRPr lang="ar-EG" sz="2000" dirty="0" smtClean="0"/>
          </a:p>
          <a:p>
            <a:pPr algn="justLow" rtl="1"/>
            <a:r>
              <a:rPr lang="ar-EG" sz="2000" dirty="0" smtClean="0"/>
              <a:t>هنالك </a:t>
            </a:r>
            <a:r>
              <a:rPr lang="ar-EG" sz="2000" dirty="0"/>
              <a:t>عدد من التعاريف الوطنية والدولية لمصطلح “الأمن السيبراني</a:t>
            </a:r>
            <a:r>
              <a:rPr lang="ar-EG" sz="2000" dirty="0" smtClean="0"/>
              <a:t>”</a:t>
            </a:r>
            <a:r>
              <a:rPr lang="en-US" sz="2000" dirty="0" smtClean="0"/>
              <a:t> .</a:t>
            </a:r>
            <a:r>
              <a:rPr lang="ar-EG" sz="2000" dirty="0" smtClean="0"/>
              <a:t> </a:t>
            </a:r>
            <a:r>
              <a:rPr lang="ar-EG" sz="2000" dirty="0"/>
              <a:t>يُقصد </a:t>
            </a:r>
            <a:r>
              <a:rPr lang="ar-EG" sz="2000" dirty="0" smtClean="0"/>
              <a:t>من</a:t>
            </a:r>
            <a:r>
              <a:rPr lang="en-US" sz="2000" dirty="0" smtClean="0"/>
              <a:t> </a:t>
            </a:r>
            <a:r>
              <a:rPr lang="ar-EG" sz="2000" dirty="0" smtClean="0"/>
              <a:t>مصطلح </a:t>
            </a:r>
            <a:r>
              <a:rPr lang="ar-EG" sz="2000" dirty="0"/>
              <a:t>“الأمن السيبراني” وصف مجموعة الأدوات والسياسات والمبادئ التوجيهية </a:t>
            </a:r>
            <a:r>
              <a:rPr lang="ar-EG" sz="2000" dirty="0" smtClean="0"/>
              <a:t>ونهُج </a:t>
            </a:r>
            <a:r>
              <a:rPr lang="ar-EG" sz="2000" dirty="0"/>
              <a:t>إدارة </a:t>
            </a:r>
            <a:r>
              <a:rPr lang="ar-EG" sz="2000" dirty="0" smtClean="0"/>
              <a:t>المخاطر</a:t>
            </a:r>
            <a:r>
              <a:rPr lang="en-US" sz="2000" dirty="0" smtClean="0"/>
              <a:t> </a:t>
            </a:r>
            <a:r>
              <a:rPr lang="ar-EG" sz="2000" dirty="0" smtClean="0"/>
              <a:t>والإجراءات </a:t>
            </a:r>
            <a:r>
              <a:rPr lang="ar-EG" sz="2000" dirty="0"/>
              <a:t>والتدريب وأفضل الممارسات وآليات الضمان والتقنيات التي يمكن استخدامها في حماية </a:t>
            </a:r>
            <a:r>
              <a:rPr lang="ar-EG" sz="2000" dirty="0" smtClean="0"/>
              <a:t>توفر</a:t>
            </a:r>
            <a:r>
              <a:rPr lang="en-US" sz="2000" dirty="0" smtClean="0"/>
              <a:t> </a:t>
            </a:r>
            <a:r>
              <a:rPr lang="ar-EG" sz="2000" dirty="0" smtClean="0"/>
              <a:t>وسلامة </a:t>
            </a:r>
            <a:r>
              <a:rPr lang="ar-EG" sz="2000" dirty="0"/>
              <a:t>وسرية الأصول في البنى التحتية الموصولة التابعة للحكومة والمنظمات الخاصة والمواطنين، </a:t>
            </a:r>
            <a:r>
              <a:rPr lang="ar-EG" sz="2000" dirty="0" smtClean="0"/>
              <a:t>وتشمل</a:t>
            </a:r>
            <a:r>
              <a:rPr lang="en-US" sz="2000" dirty="0" smtClean="0"/>
              <a:t> </a:t>
            </a:r>
            <a:r>
              <a:rPr lang="ar-EG" sz="2000" dirty="0" smtClean="0"/>
              <a:t>هذه </a:t>
            </a:r>
            <a:r>
              <a:rPr lang="ar-EG" sz="2000" dirty="0"/>
              <a:t>الأصول أجهزة الحوسبة الموصولة والموظفين والبنية التحتية والتطبيقات والخدمات وأنظمة </a:t>
            </a:r>
            <a:r>
              <a:rPr lang="ar-EG" sz="2000" dirty="0" smtClean="0"/>
              <a:t>الاتصالات</a:t>
            </a:r>
            <a:r>
              <a:rPr lang="en-US" sz="2000" dirty="0" smtClean="0"/>
              <a:t> </a:t>
            </a:r>
            <a:r>
              <a:rPr lang="ar-EG" sz="2000" dirty="0" smtClean="0"/>
              <a:t>والبيانات </a:t>
            </a:r>
            <a:r>
              <a:rPr lang="ar-EG" sz="2000" dirty="0"/>
              <a:t>في البيئة السيبرانية.</a:t>
            </a:r>
            <a:r>
              <a:rPr lang="ar-EG" sz="2000" b="1" dirty="0"/>
              <a:t> </a:t>
            </a:r>
          </a:p>
          <a:p>
            <a:pPr algn="justLow" rtl="1"/>
            <a:r>
              <a:rPr lang="ar-EG" sz="2000" dirty="0"/>
              <a:t>وتعددت تعريفات الأمن السيبراني، حيث </a:t>
            </a:r>
            <a:r>
              <a:rPr lang="ar-EG" sz="2000" dirty="0" smtClean="0"/>
              <a:t>عرفه </a:t>
            </a:r>
            <a:r>
              <a:rPr lang="ar-EG" sz="2000" dirty="0" smtClean="0"/>
              <a:t>فريق </a:t>
            </a:r>
            <a:r>
              <a:rPr lang="ar-EG" sz="2000" dirty="0"/>
              <a:t>العمل المشترك المعني بتعليم الأمن السيبراني في جامعة جورج واشنطن </a:t>
            </a:r>
            <a:r>
              <a:rPr lang="ar-EG" sz="2000" dirty="0" smtClean="0"/>
              <a:t>أنه نظام </a:t>
            </a:r>
            <a:r>
              <a:rPr lang="ar-EG" sz="2000" dirty="0"/>
              <a:t>قائم على الحوسبة يشمل التكنولوجيا والأشخاص والمعلومات والعمليات المؤكدة </a:t>
            </a:r>
            <a:r>
              <a:rPr lang="ar-EG" sz="2000" dirty="0" smtClean="0"/>
              <a:t>،</a:t>
            </a:r>
            <a:r>
              <a:rPr lang="ar-EG" sz="2000" dirty="0"/>
              <a:t> ويشمل إنشاء وتشغيل وتحليل واختبار أنظمة الكمبيوتر الآمنة . إنها دورة دراسة </a:t>
            </a:r>
            <a:r>
              <a:rPr lang="ar-EG" sz="2000" dirty="0" smtClean="0"/>
              <a:t>متعددة </a:t>
            </a:r>
            <a:r>
              <a:rPr lang="ar-EG" sz="2000" dirty="0"/>
              <a:t>التخصصات ، بما في ذلك الجوانب القانونية والسياسية والعوامل البشرية والأخلاق </a:t>
            </a:r>
            <a:r>
              <a:rPr lang="ar-EG" sz="2000" dirty="0" smtClean="0"/>
              <a:t>وإدارة  </a:t>
            </a:r>
            <a:r>
              <a:rPr lang="ar-EG" sz="2000" dirty="0"/>
              <a:t>المخاطر </a:t>
            </a:r>
            <a:r>
              <a:rPr lang="ar-EG" sz="2000" dirty="0" smtClean="0"/>
              <a:t>.</a:t>
            </a:r>
            <a:endParaRPr lang="ar-EG" sz="2000" dirty="0"/>
          </a:p>
          <a:p>
            <a:pPr algn="r" rtl="1"/>
            <a:endParaRPr lang="ar-EG" sz="2000" b="1" dirty="0"/>
          </a:p>
          <a:p>
            <a:pPr algn="justLow" rtl="1"/>
            <a:endParaRPr lang="ar-EG" sz="2000" dirty="0"/>
          </a:p>
          <a:p>
            <a:pPr algn="r" rtl="1"/>
            <a:endParaRPr lang="ar-EG" sz="2000" b="1" dirty="0"/>
          </a:p>
          <a:p>
            <a:pPr algn="justLow" rtl="1"/>
            <a:endParaRPr lang="ar-EG" sz="2000" b="1" dirty="0" smtClean="0"/>
          </a:p>
          <a:p>
            <a:pPr algn="justLow" rtl="1"/>
            <a:endParaRPr lang="ar-EG" sz="2000" b="1" dirty="0"/>
          </a:p>
          <a:p>
            <a:pPr algn="justLow" rtl="1"/>
            <a:endParaRPr lang="ar-EG" sz="2000" b="1" dirty="0" smtClean="0"/>
          </a:p>
          <a:p>
            <a:pPr algn="justLow" rtl="1"/>
            <a:endParaRPr lang="en-US" sz="2000" dirty="0"/>
          </a:p>
        </p:txBody>
      </p:sp>
    </p:spTree>
    <p:extLst>
      <p:ext uri="{BB962C8B-B14F-4D97-AF65-F5344CB8AC3E}">
        <p14:creationId xmlns:p14="http://schemas.microsoft.com/office/powerpoint/2010/main" val="15992835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2584318769"/>
              </p:ext>
            </p:extLst>
          </p:nvPr>
        </p:nvGraphicFramePr>
        <p:xfrm>
          <a:off x="1282890" y="2212709"/>
          <a:ext cx="10519904" cy="34238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2949809" y="104362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dirty="0" smtClean="0">
                <a:ea typeface="Roboto Light" panose="02000000000000000000" pitchFamily="2" charset="0"/>
              </a:rPr>
              <a:t>3</a:t>
            </a:r>
            <a:endParaRPr lang="en-US" sz="2800"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11" name="TextBox 10"/>
          <p:cNvSpPr txBox="1"/>
          <p:nvPr/>
        </p:nvSpPr>
        <p:spPr>
          <a:xfrm>
            <a:off x="1446663" y="2097005"/>
            <a:ext cx="10196533" cy="5940088"/>
          </a:xfrm>
          <a:prstGeom prst="rect">
            <a:avLst/>
          </a:prstGeom>
          <a:noFill/>
        </p:spPr>
        <p:txBody>
          <a:bodyPr wrap="square" rtlCol="0">
            <a:spAutoFit/>
          </a:bodyPr>
          <a:lstStyle/>
          <a:p>
            <a:pPr algn="justLow" rtl="1"/>
            <a:endParaRPr lang="ar-EG" sz="2000" dirty="0" smtClean="0"/>
          </a:p>
          <a:p>
            <a:pPr marL="342900" indent="-342900" algn="justLow" rtl="1">
              <a:buFontTx/>
              <a:buChar char="-"/>
            </a:pPr>
            <a:r>
              <a:rPr lang="ar-EG" sz="2000" dirty="0" smtClean="0"/>
              <a:t>وقد عرف الاتحاد الدولي </a:t>
            </a:r>
            <a:r>
              <a:rPr lang="ar-EG" sz="2000" dirty="0" smtClean="0"/>
              <a:t>للاتصالات</a:t>
            </a:r>
            <a:r>
              <a:rPr lang="en-US" sz="2000" dirty="0" smtClean="0"/>
              <a:t> </a:t>
            </a:r>
            <a:r>
              <a:rPr lang="ar-EG" sz="2000" dirty="0" smtClean="0"/>
              <a:t>(</a:t>
            </a:r>
            <a:r>
              <a:rPr lang="en-US" sz="2000" dirty="0" smtClean="0"/>
              <a:t>ITU </a:t>
            </a:r>
            <a:r>
              <a:rPr lang="ar-EG" sz="2000" dirty="0" smtClean="0"/>
              <a:t> ) الأمن السيبراني في تقرير صادر عام 2010 </a:t>
            </a:r>
            <a:r>
              <a:rPr lang="ar-EG" sz="2000" dirty="0" smtClean="0"/>
              <a:t>أنه مجموعة من المهمات ، مثل تجميع وسائل و سياسات و إجراءات أمنية </a:t>
            </a:r>
            <a:r>
              <a:rPr lang="ar-EG" sz="2000" dirty="0" smtClean="0"/>
              <a:t>ومبادئ </a:t>
            </a:r>
            <a:r>
              <a:rPr lang="ar-EG" sz="2000" dirty="0" smtClean="0"/>
              <a:t>توجيهية وأساليب إدارة المخاطر ، و تدريبات و ممارسات </a:t>
            </a:r>
            <a:r>
              <a:rPr lang="ar-EG" sz="2000" dirty="0" smtClean="0"/>
              <a:t>            و </a:t>
            </a:r>
            <a:r>
              <a:rPr lang="ar-EG" sz="2000" dirty="0" smtClean="0"/>
              <a:t>تقنيات تستخدم لحماية البيئة السيبرانية والمؤسسات والمستخدمين </a:t>
            </a:r>
            <a:r>
              <a:rPr lang="ar-EG" sz="2000" dirty="0" smtClean="0"/>
              <a:t>. </a:t>
            </a:r>
            <a:endParaRPr lang="ar-EG" sz="2000" dirty="0" smtClean="0"/>
          </a:p>
          <a:p>
            <a:pPr marL="342900" indent="-342900" algn="justLow" rtl="1">
              <a:buFontTx/>
              <a:buChar char="-"/>
            </a:pPr>
            <a:r>
              <a:rPr lang="ar-EG" sz="2000" dirty="0" smtClean="0"/>
              <a:t>بينما </a:t>
            </a:r>
            <a:r>
              <a:rPr lang="ar-EG" sz="2000" dirty="0"/>
              <a:t>عرفته جامعة أوكسفورد </a:t>
            </a:r>
            <a:r>
              <a:rPr lang="ar-EG" sz="2000" dirty="0" smtClean="0"/>
              <a:t>في ورقة بحثية لها في عام 2014 بأنه </a:t>
            </a:r>
            <a:r>
              <a:rPr lang="ar-EG" sz="2000" dirty="0"/>
              <a:t>حالة الحماية من الاستخدام الإجرامي أو غير المصرح به للبيانات الالكترونية ، أو الإجراءات المتخذة لتحقيق ذلك . </a:t>
            </a:r>
            <a:endParaRPr lang="ar-EG" sz="2000" dirty="0" smtClean="0"/>
          </a:p>
          <a:p>
            <a:pPr marL="342900" indent="-342900" algn="justLow" rtl="1">
              <a:buFontTx/>
              <a:buChar char="-"/>
            </a:pPr>
            <a:r>
              <a:rPr lang="ar-EG" sz="2000" dirty="0"/>
              <a:t>وعرفه البعض </a:t>
            </a:r>
            <a:r>
              <a:rPr lang="ar-EG" sz="2000" dirty="0" smtClean="0"/>
              <a:t>أنه </a:t>
            </a:r>
            <a:r>
              <a:rPr lang="ar-EG" sz="2000" dirty="0" smtClean="0"/>
              <a:t>عبارة </a:t>
            </a:r>
            <a:r>
              <a:rPr lang="ar-EG" sz="2000" dirty="0"/>
              <a:t>عن مجموع الوسائل التقنية والإدارية التي يتم القيام بها </a:t>
            </a:r>
            <a:r>
              <a:rPr lang="ar-EG" sz="2000" dirty="0" smtClean="0"/>
              <a:t>لمنع الاستخدام </a:t>
            </a:r>
            <a:r>
              <a:rPr lang="ar-EG" sz="2000" dirty="0"/>
              <a:t>غير المشروع ، وسوء الاستغلال للمعلومات الالكترونية ونظم </a:t>
            </a:r>
            <a:r>
              <a:rPr lang="ar-EG" sz="2000" dirty="0" smtClean="0"/>
              <a:t>الاتصالات والمعلومات </a:t>
            </a:r>
            <a:r>
              <a:rPr lang="ar-EG" sz="2000" dirty="0"/>
              <a:t>التي تحتويها . بهدف ضمان توافر واستمرارية عمل نظم المعلومات </a:t>
            </a:r>
            <a:r>
              <a:rPr lang="ar-EG" sz="2000" dirty="0" smtClean="0"/>
              <a:t>وتأمين حماية </a:t>
            </a:r>
            <a:r>
              <a:rPr lang="ar-EG" sz="2000" dirty="0"/>
              <a:t>وسرية وخصوصية البيانات الشخصية ولحماية المواطنين من المخاطر في </a:t>
            </a:r>
            <a:r>
              <a:rPr lang="ar-EG" sz="2000" dirty="0" smtClean="0"/>
              <a:t>الفضاء  </a:t>
            </a:r>
            <a:r>
              <a:rPr lang="ar-EG" sz="2000" dirty="0"/>
              <a:t>السيبراني " </a:t>
            </a:r>
            <a:r>
              <a:rPr lang="ar-EG" sz="2000" b="1" dirty="0" smtClean="0"/>
              <a:t>. </a:t>
            </a:r>
            <a:endParaRPr lang="ar-EG" sz="2000" dirty="0"/>
          </a:p>
          <a:p>
            <a:pPr marL="342900" indent="-342900" algn="justLow" rtl="1">
              <a:buFontTx/>
              <a:buChar char="-"/>
            </a:pPr>
            <a:r>
              <a:rPr lang="ar-EG" sz="2000" dirty="0" smtClean="0"/>
              <a:t>وقيل </a:t>
            </a:r>
            <a:r>
              <a:rPr lang="ar-EG" sz="2000" dirty="0"/>
              <a:t>أيضاً في تعريفه أنه فن ضمان وجود واستمرارية مجتمع المعلومات لدولة ما ، وضمان وحماية المعلومات والمجموعات والبنية التحتية الحيوية في الفضاء السيبراني. </a:t>
            </a:r>
          </a:p>
          <a:p>
            <a:pPr marL="342900" indent="-342900" algn="justLow" rtl="1">
              <a:buFontTx/>
              <a:buChar char="-"/>
            </a:pPr>
            <a:endParaRPr lang="en-US" sz="2000" dirty="0"/>
          </a:p>
          <a:p>
            <a:pPr marL="342900" indent="-342900" algn="justLow" rtl="1">
              <a:buFontTx/>
              <a:buChar char="-"/>
            </a:pPr>
            <a:endParaRPr lang="ar-EG" sz="2000" dirty="0"/>
          </a:p>
          <a:p>
            <a:pPr marL="342900" indent="-342900" algn="justLow" rtl="1">
              <a:buFontTx/>
              <a:buChar char="-"/>
            </a:pPr>
            <a:endParaRPr lang="ar-EG" sz="2000" dirty="0" smtClean="0"/>
          </a:p>
          <a:p>
            <a:pPr algn="justLow" rtl="1"/>
            <a:r>
              <a:rPr lang="en-US" sz="2000" dirty="0" smtClean="0"/>
              <a:t> </a:t>
            </a:r>
            <a:endParaRPr lang="ar-EG" sz="2000" b="1" dirty="0"/>
          </a:p>
          <a:p>
            <a:pPr algn="justLow" rtl="1"/>
            <a:endParaRPr lang="ar-EG" sz="2000" b="1" dirty="0" smtClean="0"/>
          </a:p>
          <a:p>
            <a:pPr algn="justLow" rtl="1"/>
            <a:endParaRPr lang="ar-EG" sz="2000" b="1" dirty="0"/>
          </a:p>
          <a:p>
            <a:pPr algn="justLow" rtl="1"/>
            <a:endParaRPr lang="ar-EG" sz="2000" b="1" dirty="0" smtClean="0"/>
          </a:p>
          <a:p>
            <a:pPr algn="justLow" rtl="1"/>
            <a:endParaRPr lang="en-US" sz="2000" dirty="0"/>
          </a:p>
        </p:txBody>
      </p:sp>
    </p:spTree>
    <p:extLst>
      <p:ext uri="{BB962C8B-B14F-4D97-AF65-F5344CB8AC3E}">
        <p14:creationId xmlns:p14="http://schemas.microsoft.com/office/powerpoint/2010/main" val="11287892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1913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614171" y="409888"/>
            <a:ext cx="4619141" cy="461665"/>
          </a:xfrm>
          <a:prstGeom prst="rect">
            <a:avLst/>
          </a:prstGeom>
          <a:noFill/>
        </p:spPr>
        <p:txBody>
          <a:bodyPr wrap="square" rtlCol="0">
            <a:spAutoFit/>
          </a:bodyPr>
          <a:lstStyle/>
          <a:p>
            <a:pPr algn="r"/>
            <a:r>
              <a:rPr lang="ar-EG" sz="2400" b="1" dirty="0" smtClean="0">
                <a:solidFill>
                  <a:schemeClr val="bg1"/>
                </a:solidFill>
                <a:latin typeface="Times New Roman" panose="02020603050405020304" pitchFamily="18" charset="0"/>
                <a:cs typeface="Times New Roman" panose="02020603050405020304" pitchFamily="18" charset="0"/>
              </a:rPr>
              <a:t>خصائص الأمن السيبراني</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2521959373"/>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7" name="TextBox 16"/>
          <p:cNvSpPr txBox="1"/>
          <p:nvPr/>
        </p:nvSpPr>
        <p:spPr>
          <a:xfrm>
            <a:off x="694979" y="1604585"/>
            <a:ext cx="10946561" cy="4093428"/>
          </a:xfrm>
          <a:prstGeom prst="rect">
            <a:avLst/>
          </a:prstGeom>
          <a:noFill/>
        </p:spPr>
        <p:txBody>
          <a:bodyPr wrap="square" rtlCol="0">
            <a:spAutoFit/>
          </a:bodyPr>
          <a:lstStyle/>
          <a:p>
            <a:pPr algn="r"/>
            <a:endParaRPr lang="ar-EG" sz="2000" b="1" dirty="0" smtClean="0"/>
          </a:p>
          <a:p>
            <a:pPr algn="r"/>
            <a:r>
              <a:rPr lang="ar-EG" sz="2000" b="1" dirty="0" smtClean="0"/>
              <a:t>خصائص و سمات الأمن السيبراني :</a:t>
            </a:r>
          </a:p>
          <a:p>
            <a:pPr algn="r"/>
            <a:endParaRPr lang="ar-EG" sz="2000" b="1" dirty="0"/>
          </a:p>
          <a:p>
            <a:pPr algn="r"/>
            <a:r>
              <a:rPr lang="ar-EG" sz="2000" dirty="0"/>
              <a:t>يتميز الأمن السيبراني بعدة سمات ومن أهمها :</a:t>
            </a:r>
          </a:p>
          <a:p>
            <a:pPr algn="r"/>
            <a:r>
              <a:rPr lang="ar-EG" sz="2000" dirty="0"/>
              <a:t>١: الأمن السيبراني ليس مسار عمل لمرة واحدة ؛ إنما هو عملية مستمرة ويحتوي على </a:t>
            </a:r>
            <a:r>
              <a:rPr lang="ar-EG" sz="2000" dirty="0" smtClean="0"/>
              <a:t>آليات دفاع </a:t>
            </a:r>
            <a:r>
              <a:rPr lang="ar-EG" sz="2000" dirty="0"/>
              <a:t>مبتكرة لكونه يواجه التهديدات التي تقع على الأنظمة والشبكات وغيرها .</a:t>
            </a:r>
          </a:p>
          <a:p>
            <a:pPr algn="r"/>
            <a:r>
              <a:rPr lang="ar-EG" sz="2000" dirty="0"/>
              <a:t>٢: يعمل على خلق نظام بيئي سيبراني آمن وإنشاء نظام موثوق به .</a:t>
            </a:r>
          </a:p>
          <a:p>
            <a:pPr algn="r"/>
            <a:r>
              <a:rPr lang="ar-EG" sz="2000" dirty="0"/>
              <a:t>٣: يقوم بعملية وقائية رقابية مسبقة بهدف البحث عن المخاطر والعمل على حلها </a:t>
            </a:r>
            <a:r>
              <a:rPr lang="ar-EG" sz="2000" dirty="0" smtClean="0"/>
              <a:t>وسد الثغرات </a:t>
            </a:r>
            <a:r>
              <a:rPr lang="ar-EG" sz="2000" dirty="0"/>
              <a:t>.</a:t>
            </a:r>
          </a:p>
          <a:p>
            <a:pPr algn="r"/>
            <a:r>
              <a:rPr lang="ar-EG" sz="2000" dirty="0"/>
              <a:t>٤: يعمل على الدفاع اللاحق والذي يتمثل في قاعدة إرجاع الوضع إلى ما كان عليه .</a:t>
            </a:r>
          </a:p>
          <a:p>
            <a:pPr algn="r"/>
            <a:r>
              <a:rPr lang="ar-EG" sz="2000" dirty="0"/>
              <a:t>٥: يوفر خاصية التنبيه إلى وجود خطأ أو إساءة استخدام الشبكات التي تعرض </a:t>
            </a:r>
            <a:r>
              <a:rPr lang="ar-EG" sz="2000" dirty="0" smtClean="0"/>
              <a:t>البيانات والمعلومات </a:t>
            </a:r>
            <a:r>
              <a:rPr lang="ar-EG" sz="2000" dirty="0"/>
              <a:t>إلى الخطر من داخل المؤسسات </a:t>
            </a:r>
            <a:r>
              <a:rPr lang="ar-EG" sz="2000" dirty="0" smtClean="0"/>
              <a:t>وأيضاً </a:t>
            </a:r>
            <a:r>
              <a:rPr lang="ar-EG" sz="2000" dirty="0"/>
              <a:t>تغطية المخاطر الخارجية </a:t>
            </a:r>
            <a:r>
              <a:rPr lang="ar-EG" sz="2000" dirty="0" smtClean="0"/>
              <a:t>ومراقبة التهديدات </a:t>
            </a:r>
            <a:r>
              <a:rPr lang="ar-EG" sz="2000" dirty="0"/>
              <a:t>.</a:t>
            </a:r>
            <a:endParaRPr lang="ar-EG" sz="2000" dirty="0">
              <a:cs typeface="+mj-cs"/>
            </a:endParaRPr>
          </a:p>
          <a:p>
            <a:pPr algn="r"/>
            <a:endParaRPr lang="ar-EG" sz="2000" b="1" dirty="0"/>
          </a:p>
          <a:p>
            <a:pPr algn="r"/>
            <a:endParaRPr lang="ar-EG" sz="2000" b="1" dirty="0"/>
          </a:p>
        </p:txBody>
      </p:sp>
    </p:spTree>
    <p:extLst>
      <p:ext uri="{BB962C8B-B14F-4D97-AF65-F5344CB8AC3E}">
        <p14:creationId xmlns:p14="http://schemas.microsoft.com/office/powerpoint/2010/main" val="4588141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9" y="1441323"/>
            <a:ext cx="11565948" cy="467998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614171" y="409888"/>
            <a:ext cx="4619141" cy="461665"/>
          </a:xfrm>
          <a:prstGeom prst="rect">
            <a:avLst/>
          </a:prstGeom>
          <a:noFill/>
        </p:spPr>
        <p:txBody>
          <a:bodyPr wrap="square" rtlCol="0">
            <a:spAutoFit/>
          </a:bodyPr>
          <a:lstStyle/>
          <a:p>
            <a:pPr algn="r"/>
            <a:r>
              <a:rPr lang="ar-EG" sz="2400" b="1" dirty="0" smtClean="0">
                <a:solidFill>
                  <a:schemeClr val="bg1"/>
                </a:solidFill>
                <a:latin typeface="Times New Roman" panose="02020603050405020304" pitchFamily="18" charset="0"/>
                <a:cs typeface="Times New Roman" panose="02020603050405020304" pitchFamily="18" charset="0"/>
              </a:rPr>
              <a:t>المصطلحات المرتبطة بالأمن السيبراني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162839240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7" name="TextBox 16"/>
          <p:cNvSpPr txBox="1"/>
          <p:nvPr/>
        </p:nvSpPr>
        <p:spPr>
          <a:xfrm>
            <a:off x="694980" y="1604586"/>
            <a:ext cx="10795614" cy="4689846"/>
          </a:xfrm>
          <a:prstGeom prst="rect">
            <a:avLst/>
          </a:prstGeom>
          <a:noFill/>
        </p:spPr>
        <p:txBody>
          <a:bodyPr wrap="square" rtlCol="0">
            <a:spAutoFit/>
          </a:bodyPr>
          <a:lstStyle/>
          <a:p>
            <a:pPr algn="r" rtl="1"/>
            <a:r>
              <a:rPr lang="ar-EG" sz="2000" dirty="0" smtClean="0">
                <a:cs typeface="+mj-cs"/>
              </a:rPr>
              <a:t>يتبع الأمن السيبراني نهجاً محدداً يتكون من عدة طبقات للحماية تثبت في أجهزة الحاسب أو الشبكات أو البرامج أو البيانات التي ينوي المستخدم حمايتها . وتوجد مجموعة من المصطلحات ترتبط بالأمن السيبراني نذكر منها :</a:t>
            </a:r>
          </a:p>
          <a:p>
            <a:pPr algn="r" rtl="1"/>
            <a:r>
              <a:rPr lang="ar-EG" sz="2000" b="1" dirty="0" smtClean="0">
                <a:cs typeface="+mj-cs"/>
              </a:rPr>
              <a:t>الفضاء السيبراني (</a:t>
            </a:r>
            <a:r>
              <a:rPr lang="en-US" sz="2000" b="1" dirty="0" smtClean="0">
                <a:cs typeface="+mj-cs"/>
              </a:rPr>
              <a:t>Cyber Space</a:t>
            </a:r>
            <a:r>
              <a:rPr lang="ar-EG" sz="2000" b="1" dirty="0" smtClean="0">
                <a:cs typeface="+mj-cs"/>
              </a:rPr>
              <a:t> ):</a:t>
            </a:r>
          </a:p>
          <a:p>
            <a:pPr algn="r" rtl="1"/>
            <a:r>
              <a:rPr lang="ar-EG" sz="2000" dirty="0" smtClean="0">
                <a:cs typeface="+mj-cs"/>
              </a:rPr>
              <a:t>عبارة عن بيئة تفاعلية رقمية تشم عناصر مادية و غير مادية مكونة من مجموعة من الأجهزة الرقمية و أنظمة الشبكات و البرمجيات ، و المستخدمين سواء مشتغلين أو مستعملين .</a:t>
            </a:r>
          </a:p>
          <a:p>
            <a:pPr algn="r" rtl="1"/>
            <a:r>
              <a:rPr lang="ar-EG" sz="2000" b="1" dirty="0" smtClean="0">
                <a:cs typeface="+mj-cs"/>
              </a:rPr>
              <a:t>الردع السيبراني (</a:t>
            </a:r>
            <a:r>
              <a:rPr lang="en-US" sz="2000" b="1" dirty="0" smtClean="0">
                <a:cs typeface="+mj-cs"/>
              </a:rPr>
              <a:t>Cyber Deterrence</a:t>
            </a:r>
            <a:r>
              <a:rPr lang="ar-EG" sz="2000" b="1" dirty="0" smtClean="0">
                <a:cs typeface="+mj-cs"/>
              </a:rPr>
              <a:t>  ) :</a:t>
            </a:r>
          </a:p>
          <a:p>
            <a:pPr algn="r" rtl="1"/>
            <a:r>
              <a:rPr lang="ar-EG" sz="2000" dirty="0" smtClean="0">
                <a:cs typeface="+mj-cs"/>
              </a:rPr>
              <a:t>يعرف على أنه منع الأعمال الضارة ضد الأصول الوطنية في الفضاء الرقمي و الأصول التي تدعم العمليات الفضائية.</a:t>
            </a:r>
          </a:p>
          <a:p>
            <a:pPr algn="r" rtl="1"/>
            <a:r>
              <a:rPr lang="ar-EG" sz="2000" b="1" dirty="0" smtClean="0"/>
              <a:t>الهجمات السيبرانية </a:t>
            </a:r>
            <a:r>
              <a:rPr lang="ar-EG" sz="2000" b="1" dirty="0"/>
              <a:t>(</a:t>
            </a:r>
            <a:r>
              <a:rPr lang="en-US" sz="2000" b="1" dirty="0"/>
              <a:t>Cyber </a:t>
            </a:r>
            <a:r>
              <a:rPr lang="en-US" sz="2000" b="1" dirty="0" smtClean="0"/>
              <a:t>Attacks </a:t>
            </a:r>
            <a:r>
              <a:rPr lang="ar-EG" sz="2000" b="1" dirty="0" smtClean="0"/>
              <a:t>  </a:t>
            </a:r>
            <a:r>
              <a:rPr lang="ar-EG" sz="2000" b="1" dirty="0"/>
              <a:t>) :</a:t>
            </a:r>
          </a:p>
          <a:p>
            <a:pPr algn="r" rtl="1"/>
            <a:r>
              <a:rPr lang="ar-EG" sz="2000" dirty="0" smtClean="0">
                <a:cs typeface="+mj-cs"/>
              </a:rPr>
              <a:t>وهو أي فعل يقوض</a:t>
            </a:r>
            <a:r>
              <a:rPr lang="en-US" sz="2000" dirty="0" smtClean="0">
                <a:cs typeface="+mj-cs"/>
              </a:rPr>
              <a:t> </a:t>
            </a:r>
            <a:r>
              <a:rPr lang="ar-EG" sz="2000" dirty="0" smtClean="0">
                <a:cs typeface="+mj-cs"/>
              </a:rPr>
              <a:t> من قدرات ووظائف شبكة الحاسوب لغرض شخصي أو سياسي من خلال استغلال نقطة ضعف معينة تمكن المهاجم من التلاعب بالنظام . و قيل أيضاً أنه أي نوع من أنواع الأنشطة الخبيثة التي تسعى إلى الوصول بشكل غير مشروع إلى المعلومات أو جمع موارد النظم المعلوماتية ، أو تعطيلها أو منعها أو تحطيمها أو تدميرها   .</a:t>
            </a:r>
          </a:p>
          <a:p>
            <a:pPr algn="r" rtl="1"/>
            <a:r>
              <a:rPr lang="ar-EG" sz="2000" b="1" dirty="0" smtClean="0"/>
              <a:t>الجريمة السيبرانية </a:t>
            </a:r>
            <a:r>
              <a:rPr lang="ar-EG" sz="2000" b="1" dirty="0"/>
              <a:t>(</a:t>
            </a:r>
            <a:r>
              <a:rPr lang="en-US" sz="2000" b="1" dirty="0"/>
              <a:t>Cyber </a:t>
            </a:r>
            <a:r>
              <a:rPr lang="en-US" sz="2000" b="1" dirty="0" smtClean="0"/>
              <a:t>Crime </a:t>
            </a:r>
            <a:r>
              <a:rPr lang="ar-EG" sz="2000" b="1" dirty="0" smtClean="0"/>
              <a:t>  </a:t>
            </a:r>
            <a:r>
              <a:rPr lang="ar-EG" sz="2000" b="1" dirty="0"/>
              <a:t>) </a:t>
            </a:r>
            <a:r>
              <a:rPr lang="ar-EG" sz="2000" b="1" dirty="0" smtClean="0"/>
              <a:t>:</a:t>
            </a:r>
            <a:endParaRPr lang="en-US" sz="2000" b="1" dirty="0" smtClean="0"/>
          </a:p>
          <a:p>
            <a:pPr algn="r" rtl="1"/>
            <a:r>
              <a:rPr lang="ar-EG" sz="2000" dirty="0" smtClean="0"/>
              <a:t>مجموعة من الأفعال و الأعمال غير القانونية التي تتم عبر معدات أو أجهزة الكترونية عبر شبكة الانترنت ، و تتطلب حكماً خاصاً بتقنيات الحاسبوب و نظم المعلومات لارتكابها أو التحقيق فيها أو مقاضاة فاعليها .</a:t>
            </a:r>
            <a:endParaRPr lang="ar-EG" sz="2000" dirty="0" smtClean="0">
              <a:cs typeface="+mj-cs"/>
            </a:endParaRPr>
          </a:p>
          <a:p>
            <a:pPr algn="r" rtl="1"/>
            <a:endParaRPr lang="ar-EG" sz="2000" dirty="0" smtClean="0">
              <a:cs typeface="+mj-cs"/>
            </a:endParaRPr>
          </a:p>
        </p:txBody>
      </p:sp>
    </p:spTree>
    <p:extLst>
      <p:ext uri="{BB962C8B-B14F-4D97-AF65-F5344CB8AC3E}">
        <p14:creationId xmlns:p14="http://schemas.microsoft.com/office/powerpoint/2010/main" val="8813534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1913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614171" y="409888"/>
            <a:ext cx="4619141" cy="461665"/>
          </a:xfrm>
          <a:prstGeom prst="rect">
            <a:avLst/>
          </a:prstGeom>
          <a:noFill/>
        </p:spPr>
        <p:txBody>
          <a:bodyPr wrap="square" rtlCol="0">
            <a:spAutoFit/>
          </a:bodyPr>
          <a:lstStyle/>
          <a:p>
            <a:pPr algn="r"/>
            <a:r>
              <a:rPr lang="ar-EG" sz="2400" b="1" dirty="0" smtClean="0">
                <a:solidFill>
                  <a:schemeClr val="bg1"/>
                </a:solidFill>
                <a:latin typeface="Times New Roman" panose="02020603050405020304" pitchFamily="18" charset="0"/>
                <a:cs typeface="Times New Roman" panose="02020603050405020304" pitchFamily="18" charset="0"/>
              </a:rPr>
              <a:t>الجريمة السيبرانية كتهديد للأمن السيبراني</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3110618332"/>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7" name="TextBox 16"/>
          <p:cNvSpPr txBox="1"/>
          <p:nvPr/>
        </p:nvSpPr>
        <p:spPr>
          <a:xfrm>
            <a:off x="694979" y="1604585"/>
            <a:ext cx="10946561" cy="4708981"/>
          </a:xfrm>
          <a:prstGeom prst="rect">
            <a:avLst/>
          </a:prstGeom>
          <a:noFill/>
        </p:spPr>
        <p:txBody>
          <a:bodyPr wrap="square" rtlCol="0">
            <a:spAutoFit/>
          </a:bodyPr>
          <a:lstStyle/>
          <a:p>
            <a:pPr algn="r" rtl="1"/>
            <a:r>
              <a:rPr lang="ar-EG" sz="2000" dirty="0"/>
              <a:t>يرتبط الأمن </a:t>
            </a:r>
            <a:r>
              <a:rPr lang="ar-EG" sz="2000" dirty="0" smtClean="0"/>
              <a:t>السيبراني بالجريمة السيبرانية التى </a:t>
            </a:r>
            <a:r>
              <a:rPr lang="ar-EG" sz="2000" dirty="0"/>
              <a:t>هي أساس الأمن </a:t>
            </a:r>
            <a:r>
              <a:rPr lang="ar-EG" sz="2000" dirty="0" smtClean="0"/>
              <a:t>المعلوماتي الذى </a:t>
            </a:r>
            <a:r>
              <a:rPr lang="ar-EG" sz="2000" dirty="0"/>
              <a:t>يعمل على مكافحتها، </a:t>
            </a:r>
            <a:r>
              <a:rPr lang="ar-EG" sz="2000" dirty="0" smtClean="0"/>
              <a:t>وهي عبارة </a:t>
            </a:r>
            <a:r>
              <a:rPr lang="ar-EG" sz="2000" dirty="0"/>
              <a:t>عن </a:t>
            </a:r>
            <a:r>
              <a:rPr lang="ar-EG" sz="2000" dirty="0" smtClean="0"/>
              <a:t>جرائم </a:t>
            </a:r>
            <a:r>
              <a:rPr lang="ar-EG" sz="2000" dirty="0"/>
              <a:t>ذكية تنشأ في البيئة الإلكترونية </a:t>
            </a:r>
            <a:r>
              <a:rPr lang="ar-EG" sz="2000" dirty="0" smtClean="0"/>
              <a:t>أو الافتراضية</a:t>
            </a:r>
            <a:r>
              <a:rPr lang="ar-EG" sz="2000" dirty="0"/>
              <a:t>، حيث </a:t>
            </a:r>
            <a:r>
              <a:rPr lang="ar-EG" sz="2000" dirty="0" smtClean="0"/>
              <a:t>يقوم بها أفراد أو </a:t>
            </a:r>
            <a:r>
              <a:rPr lang="ar-EG" sz="2000" dirty="0"/>
              <a:t>منظمات لديهم درجة عالية من الذكاء </a:t>
            </a:r>
            <a:r>
              <a:rPr lang="ar-EG" sz="2000" dirty="0" smtClean="0"/>
              <a:t>ويمتلكون المعرفة </a:t>
            </a:r>
            <a:r>
              <a:rPr lang="ar-EG" sz="2000" dirty="0"/>
              <a:t>والتقنية، مما يتسبب في خسائر فادحة </a:t>
            </a:r>
            <a:r>
              <a:rPr lang="ar-EG" sz="2000" dirty="0" smtClean="0"/>
              <a:t>للمجتمع.</a:t>
            </a:r>
          </a:p>
          <a:p>
            <a:pPr algn="r" rtl="1"/>
            <a:endParaRPr lang="ar-EG" sz="2000" dirty="0">
              <a:cs typeface="+mj-cs"/>
            </a:endParaRPr>
          </a:p>
          <a:p>
            <a:pPr algn="justLow" rtl="1"/>
            <a:r>
              <a:rPr lang="ar-EG" sz="2000" dirty="0"/>
              <a:t>كما أدى ظهور </a:t>
            </a:r>
            <a:r>
              <a:rPr lang="ar-EG" sz="2000" dirty="0" smtClean="0"/>
              <a:t>الجرائم السيبرانية </a:t>
            </a:r>
            <a:r>
              <a:rPr lang="ar-EG" sz="2000" dirty="0"/>
              <a:t>كنمط </a:t>
            </a:r>
            <a:r>
              <a:rPr lang="ar-EG" sz="2000" dirty="0" smtClean="0"/>
              <a:t>جديد من أنماط الجريمة إلى توجيه المجتمع الدولي </a:t>
            </a:r>
            <a:r>
              <a:rPr lang="ar-EG" sz="2000" dirty="0"/>
              <a:t>للتعاون من أجل </a:t>
            </a:r>
            <a:r>
              <a:rPr lang="ar-EG" sz="2000" dirty="0" smtClean="0"/>
              <a:t>تصد </a:t>
            </a:r>
            <a:r>
              <a:rPr lang="ar-EG" sz="2000" dirty="0"/>
              <a:t>دامغ لتلك </a:t>
            </a:r>
            <a:r>
              <a:rPr lang="ar-EG" sz="2000" dirty="0" smtClean="0"/>
              <a:t>الجرائم التي </a:t>
            </a:r>
            <a:r>
              <a:rPr lang="ar-EG" sz="2000" dirty="0"/>
              <a:t>لها </a:t>
            </a:r>
            <a:r>
              <a:rPr lang="ar-EG" sz="2000" dirty="0" smtClean="0"/>
              <a:t>بالغ الأثر السلبي</a:t>
            </a:r>
            <a:r>
              <a:rPr lang="ar-EG" sz="2000" dirty="0"/>
              <a:t>، </a:t>
            </a:r>
            <a:r>
              <a:rPr lang="ar-EG" sz="2000" dirty="0" smtClean="0"/>
              <a:t>حيث تعتمد</a:t>
            </a:r>
            <a:r>
              <a:rPr lang="ar-EG" sz="2000" dirty="0"/>
              <a:t> </a:t>
            </a:r>
            <a:r>
              <a:rPr lang="ar-EG" sz="2000" dirty="0" smtClean="0"/>
              <a:t>أغلب المجتمعات على تقنيات الاتصالات والمعلومات</a:t>
            </a:r>
            <a:r>
              <a:rPr lang="ar-EG" sz="2000" dirty="0"/>
              <a:t>، </a:t>
            </a:r>
            <a:r>
              <a:rPr lang="ar-EG" sz="2000" dirty="0" smtClean="0"/>
              <a:t>ومع ذلك الاعتماد المستمر</a:t>
            </a:r>
            <a:r>
              <a:rPr lang="ar-EG" sz="2000" dirty="0">
                <a:cs typeface="+mj-cs"/>
              </a:rPr>
              <a:t> </a:t>
            </a:r>
            <a:r>
              <a:rPr lang="ar-EG" sz="2000" dirty="0" smtClean="0"/>
              <a:t>تصاحبه مخاطر ناشئة ومحتملة تهدد تلك الشبكات</a:t>
            </a:r>
            <a:r>
              <a:rPr lang="ar-EG" sz="2000" dirty="0"/>
              <a:t>، </a:t>
            </a:r>
            <a:r>
              <a:rPr lang="ar-EG" sz="2000" dirty="0" smtClean="0"/>
              <a:t>وتؤثر بالسلب على البنية التحتية</a:t>
            </a:r>
            <a:r>
              <a:rPr lang="ar-EG" sz="2000" dirty="0"/>
              <a:t> </a:t>
            </a:r>
            <a:r>
              <a:rPr lang="ar-EG" sz="2000" dirty="0" smtClean="0"/>
              <a:t>للمعلومات </a:t>
            </a:r>
            <a:r>
              <a:rPr lang="ar-EG" sz="2000" dirty="0"/>
              <a:t>الوطنية الحساسة، وخاصة المعلومات الشخصية والأمن </a:t>
            </a:r>
            <a:r>
              <a:rPr lang="ar-EG" sz="2000" dirty="0" smtClean="0"/>
              <a:t>الفكري.</a:t>
            </a:r>
          </a:p>
          <a:p>
            <a:pPr algn="justLow" rtl="1"/>
            <a:endParaRPr lang="ar-EG" sz="2000" dirty="0" smtClean="0">
              <a:cs typeface="+mj-cs"/>
            </a:endParaRPr>
          </a:p>
          <a:p>
            <a:pPr algn="r" rtl="1"/>
            <a:r>
              <a:rPr lang="ar-EG" sz="2000" dirty="0"/>
              <a:t>أدى </a:t>
            </a:r>
            <a:r>
              <a:rPr lang="ar-EG" sz="2000" dirty="0" smtClean="0"/>
              <a:t>التقدم العلمي والتقني في مجال الاتصالات وظهور شبكة الإنترنت وتضخمها </a:t>
            </a:r>
            <a:r>
              <a:rPr lang="ar-EG" sz="2000" dirty="0"/>
              <a:t>وامتدادها إلى </a:t>
            </a:r>
            <a:r>
              <a:rPr lang="ar-EG" sz="2000" dirty="0" smtClean="0"/>
              <a:t>كل أقاليم الدول تقريباً إلى تنوع وتعدد الأنشطة الإجرامية التى</a:t>
            </a:r>
            <a:r>
              <a:rPr lang="ar-EG" sz="2000" dirty="0"/>
              <a:t> </a:t>
            </a:r>
            <a:r>
              <a:rPr lang="ar-EG" sz="2000" dirty="0" smtClean="0"/>
              <a:t>ترتكب من خلالها وعبر عدة دول.</a:t>
            </a:r>
          </a:p>
          <a:p>
            <a:pPr algn="r" rtl="1"/>
            <a:endParaRPr lang="ar-EG" sz="2000" dirty="0">
              <a:cs typeface="+mj-cs"/>
            </a:endParaRPr>
          </a:p>
          <a:p>
            <a:pPr algn="r" rtl="1"/>
            <a:r>
              <a:rPr lang="ar-EG" sz="2000" b="1" dirty="0" smtClean="0">
                <a:cs typeface="+mj-cs"/>
              </a:rPr>
              <a:t>ومن ثم يستلزم الأمر الوقوف على ماهية الجريمة السيبرانية و خصائصها ؛ حتى نتمكن من الوقوف على أهداف الأمن السيبراني              و استراتيجية الأمن السيبراني المثلى .</a:t>
            </a:r>
          </a:p>
          <a:p>
            <a:pPr algn="r" rtl="1"/>
            <a:endParaRPr lang="ar-EG" sz="2000" dirty="0" smtClean="0">
              <a:cs typeface="+mj-cs"/>
            </a:endParaRPr>
          </a:p>
        </p:txBody>
      </p:sp>
    </p:spTree>
    <p:extLst>
      <p:ext uri="{BB962C8B-B14F-4D97-AF65-F5344CB8AC3E}">
        <p14:creationId xmlns:p14="http://schemas.microsoft.com/office/powerpoint/2010/main" val="34788062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563148" y="-691860"/>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1198795" y="34034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2591850" y="-112589"/>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64172" y="-990227"/>
            <a:ext cx="2036258" cy="1800993"/>
          </a:xfrm>
          <a:prstGeom prst="rect">
            <a:avLst/>
          </a:prstGeom>
        </p:spPr>
      </p:pic>
      <p:graphicFrame>
        <p:nvGraphicFramePr>
          <p:cNvPr id="6" name="Diagram 5"/>
          <p:cNvGraphicFramePr/>
          <p:nvPr>
            <p:extLst>
              <p:ext uri="{D42A27DB-BD31-4B8C-83A1-F6EECF244321}">
                <p14:modId xmlns:p14="http://schemas.microsoft.com/office/powerpoint/2010/main" val="1925505320"/>
              </p:ext>
            </p:extLst>
          </p:nvPr>
        </p:nvGraphicFramePr>
        <p:xfrm>
          <a:off x="3039277" y="1387986"/>
          <a:ext cx="8204544" cy="40661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2827564" y="63903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1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1"/>
              </a:ext>
            </a:extLst>
          </a:blip>
          <a:stretch>
            <a:fillRect/>
          </a:stretch>
        </p:blipFill>
        <p:spPr>
          <a:xfrm>
            <a:off x="424380" y="577607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9364172" y="5615344"/>
            <a:ext cx="1879649" cy="309233"/>
          </a:xfrm>
          <a:prstGeom prst="rect">
            <a:avLst/>
          </a:prstGeom>
        </p:spPr>
      </p:pic>
    </p:spTree>
    <p:extLst>
      <p:ext uri="{BB962C8B-B14F-4D97-AF65-F5344CB8AC3E}">
        <p14:creationId xmlns:p14="http://schemas.microsoft.com/office/powerpoint/2010/main" val="32729689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xmlns="" id="{904B7CA6-23A4-2E24-5FFC-ECEA38831F6A}"/>
              </a:ext>
            </a:extLst>
          </p:cNvPr>
          <p:cNvSpPr txBox="1"/>
          <p:nvPr/>
        </p:nvSpPr>
        <p:spPr>
          <a:xfrm>
            <a:off x="5436234" y="1064587"/>
            <a:ext cx="4359207" cy="461665"/>
          </a:xfrm>
          <a:prstGeom prst="rect">
            <a:avLst/>
          </a:prstGeom>
          <a:noFill/>
        </p:spPr>
        <p:txBody>
          <a:bodyPr wrap="square" rtlCol="0">
            <a:spAutoFit/>
          </a:bodyPr>
          <a:lstStyle/>
          <a:p>
            <a:pPr rtl="1"/>
            <a:r>
              <a:rPr lang="ar-EG" sz="2400" b="1" dirty="0" smtClean="0"/>
              <a:t>تعريف </a:t>
            </a:r>
            <a:r>
              <a:rPr lang="en-US" sz="2400" b="1" dirty="0" smtClean="0"/>
              <a:t> </a:t>
            </a:r>
            <a:r>
              <a:rPr lang="ar-EG" sz="2400" b="1" dirty="0" smtClean="0"/>
              <a:t>الجريمة السيبرانية </a:t>
            </a:r>
            <a:endParaRPr lang="en-US" sz="2400" dirty="0"/>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3517288014"/>
              </p:ext>
            </p:extLst>
          </p:nvPr>
        </p:nvGraphicFramePr>
        <p:xfrm>
          <a:off x="1282890" y="2212709"/>
          <a:ext cx="10519904" cy="34238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2933453" y="66331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dirty="0" smtClean="0">
                <a:ea typeface="Roboto Light" panose="02000000000000000000" pitchFamily="2" charset="0"/>
              </a:rPr>
              <a:t>3</a:t>
            </a:r>
            <a:endParaRPr lang="en-US" sz="2800"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11" name="TextBox 10"/>
          <p:cNvSpPr txBox="1"/>
          <p:nvPr/>
        </p:nvSpPr>
        <p:spPr>
          <a:xfrm>
            <a:off x="1413130" y="1685921"/>
            <a:ext cx="9992299" cy="6555641"/>
          </a:xfrm>
          <a:prstGeom prst="rect">
            <a:avLst/>
          </a:prstGeom>
          <a:noFill/>
        </p:spPr>
        <p:txBody>
          <a:bodyPr wrap="square" rtlCol="0">
            <a:spAutoFit/>
          </a:bodyPr>
          <a:lstStyle/>
          <a:p>
            <a:pPr algn="justLow" rtl="1"/>
            <a:r>
              <a:rPr lang="ar-EG" sz="2000" dirty="0"/>
              <a:t>لقد حاولت عدة أعمال أكاديمية تعريف "الجريمة السيبرانية"، </a:t>
            </a:r>
            <a:r>
              <a:rPr lang="ar-EG" sz="2000" dirty="0" smtClean="0"/>
              <a:t>وفي </a:t>
            </a:r>
            <a:r>
              <a:rPr lang="ar-EG" sz="2000" dirty="0"/>
              <a:t>هذا الصدد، لم </a:t>
            </a:r>
            <a:r>
              <a:rPr lang="ar-EG" sz="2000" dirty="0" smtClean="0"/>
              <a:t>يبد </a:t>
            </a:r>
            <a:r>
              <a:rPr lang="ar-EG" sz="2000" dirty="0"/>
              <a:t>التشريع </a:t>
            </a:r>
            <a:r>
              <a:rPr lang="ar-EG" sz="2000" dirty="0" smtClean="0"/>
              <a:t>الوطني اهتماما </a:t>
            </a:r>
            <a:r>
              <a:rPr lang="ar-EG" sz="2000" dirty="0"/>
              <a:t>إزاء وجود تعريف دقيق للكلمة. وفي </a:t>
            </a:r>
            <a:r>
              <a:rPr lang="ar-EG" sz="2000" dirty="0" smtClean="0"/>
              <a:t>دراسة مجراة بمعرفة مكتب الأمم المتحدة المعني بالمخدرات و الجريمة في عام 2014 ، </a:t>
            </a:r>
            <a:r>
              <a:rPr lang="ar-EG" sz="2000" dirty="0"/>
              <a:t>وجد </a:t>
            </a:r>
            <a:r>
              <a:rPr lang="ar-EG" sz="2000" dirty="0" smtClean="0"/>
              <a:t>أن</a:t>
            </a:r>
            <a:r>
              <a:rPr lang="ar-EG" sz="2000" b="1" dirty="0" smtClean="0"/>
              <a:t> </a:t>
            </a:r>
            <a:r>
              <a:rPr lang="ar-EG" sz="2000" dirty="0" smtClean="0"/>
              <a:t>عدداً </a:t>
            </a:r>
            <a:r>
              <a:rPr lang="ar-EG" sz="2000" dirty="0"/>
              <a:t>من الدول أشارت إلى ما يقرب من 211 مادة من مواد التشريع الوطني، فأقل من 2 في المائة </a:t>
            </a:r>
            <a:r>
              <a:rPr lang="ar-EG" sz="2000" dirty="0" smtClean="0"/>
              <a:t>استعملت كلمة </a:t>
            </a:r>
            <a:r>
              <a:rPr lang="ar-EG" sz="2000" dirty="0"/>
              <a:t>"جريمة سيبرانية" في عنوان التشريع أو في نطاق الأحكام </a:t>
            </a:r>
            <a:r>
              <a:rPr lang="ar-EG" sz="2000" dirty="0" smtClean="0"/>
              <a:t>التشريعية. </a:t>
            </a:r>
            <a:r>
              <a:rPr lang="ar-EG" sz="2000" dirty="0"/>
              <a:t>ومن المسميات الأكثر </a:t>
            </a:r>
            <a:r>
              <a:rPr lang="ar-EG" sz="2000" dirty="0" smtClean="0"/>
              <a:t>شيوعاً، إلى حد </a:t>
            </a:r>
            <a:r>
              <a:rPr lang="ar-EG" sz="2000" dirty="0"/>
              <a:t>ما، في التشريعات؛ " جرائم الحاسوب"، </a:t>
            </a:r>
            <a:r>
              <a:rPr lang="ar-EG" sz="2000" dirty="0" smtClean="0"/>
              <a:t> " </a:t>
            </a:r>
            <a:r>
              <a:rPr lang="ar-EG" sz="2000" dirty="0"/>
              <a:t>الاتصالات الإلكترونية"، </a:t>
            </a:r>
            <a:r>
              <a:rPr lang="ar-EG" sz="2000" dirty="0" smtClean="0"/>
              <a:t>" </a:t>
            </a:r>
            <a:r>
              <a:rPr lang="ar-EG" sz="2000" dirty="0"/>
              <a:t>تكنولوجيا المعلومات"، </a:t>
            </a:r>
            <a:r>
              <a:rPr lang="ar-EG" sz="2000" dirty="0" smtClean="0"/>
              <a:t>أو </a:t>
            </a:r>
            <a:r>
              <a:rPr lang="ar-EG" sz="2000" dirty="0"/>
              <a:t>" </a:t>
            </a:r>
            <a:r>
              <a:rPr lang="ar-EG" sz="2000" dirty="0" smtClean="0"/>
              <a:t>جرائم التكنولوجيا </a:t>
            </a:r>
            <a:r>
              <a:rPr lang="ar-EG" sz="2000" dirty="0"/>
              <a:t>المتقدمة". </a:t>
            </a:r>
            <a:endParaRPr lang="ar-EG" sz="2000" dirty="0" smtClean="0"/>
          </a:p>
          <a:p>
            <a:pPr algn="justLow" rtl="1"/>
            <a:r>
              <a:rPr lang="ar-EG" sz="2000" dirty="0" smtClean="0"/>
              <a:t>فمن </a:t>
            </a:r>
            <a:r>
              <a:rPr lang="ar-EG" sz="2000" dirty="0"/>
              <a:t>الناحية العملية، قننت العديد من هذه التشريعات جرائم جنائية والتي تم </a:t>
            </a:r>
            <a:r>
              <a:rPr lang="ar-EG" sz="2000" dirty="0" smtClean="0"/>
              <a:t>تضمنيها في </a:t>
            </a:r>
            <a:r>
              <a:rPr lang="ar-EG" sz="2000" dirty="0"/>
              <a:t>مفهوم الجريمة السيبرانية، مثل النفاذ غير المشروع إلى نظام حاسوبي، أو </a:t>
            </a:r>
            <a:r>
              <a:rPr lang="ar-EG" sz="2000" dirty="0" smtClean="0"/>
              <a:t>التدخل </a:t>
            </a:r>
            <a:r>
              <a:rPr lang="ar-EG" sz="2000" dirty="0"/>
              <a:t>في النظم الحاسوبية </a:t>
            </a:r>
            <a:r>
              <a:rPr lang="ar-EG" sz="2000" dirty="0" smtClean="0"/>
              <a:t>أو</a:t>
            </a:r>
            <a:r>
              <a:rPr lang="ar-EG" sz="2000" dirty="0"/>
              <a:t>البيانات الحاسوبية. فإذا استخدم التشريع مصطلح "جريمة سيبرانية" بشكل </a:t>
            </a:r>
            <a:r>
              <a:rPr lang="ar-EG" sz="2000" dirty="0" smtClean="0"/>
              <a:t>محدد </a:t>
            </a:r>
            <a:r>
              <a:rPr lang="ar-EG" sz="2000" dirty="0"/>
              <a:t>في عنوان أحد القوانين </a:t>
            </a:r>
            <a:r>
              <a:rPr lang="ar-EG" sz="2000" dirty="0" smtClean="0"/>
              <a:t>أو</a:t>
            </a:r>
            <a:r>
              <a:rPr lang="ar-EG" sz="2000" dirty="0"/>
              <a:t>الفصول </a:t>
            </a:r>
            <a:r>
              <a:rPr lang="ar-EG" sz="2000" dirty="0" smtClean="0"/>
              <a:t>مثل</a:t>
            </a:r>
            <a:r>
              <a:rPr lang="ar-EG" sz="2000" dirty="0"/>
              <a:t>: "قانون الجريمة السيبرانية"( </a:t>
            </a:r>
            <a:r>
              <a:rPr lang="ar-EG" sz="2000" dirty="0" smtClean="0"/>
              <a:t>فنادراً </a:t>
            </a:r>
            <a:r>
              <a:rPr lang="ar-EG" sz="2000" dirty="0"/>
              <a:t>ما يشتمل الفصل التعريفي في التشريع على تعريف </a:t>
            </a:r>
            <a:r>
              <a:rPr lang="ar-EG" sz="2000" dirty="0" smtClean="0"/>
              <a:t>لكلمة "جريمة </a:t>
            </a:r>
            <a:r>
              <a:rPr lang="ar-EG" sz="2000" dirty="0"/>
              <a:t>سيبرانية". وعندما تم إدراج مصطلح "جريمة سيبرانية" كتعريف قانوني، فالنهج الشائع قد دأب </a:t>
            </a:r>
            <a:r>
              <a:rPr lang="ar-EG" sz="2000" dirty="0" smtClean="0"/>
              <a:t>على تعريفها </a:t>
            </a:r>
            <a:r>
              <a:rPr lang="ar-EG" sz="2000" dirty="0"/>
              <a:t>ب " الجرائم المشار إليها في هذا القانون".</a:t>
            </a:r>
            <a:endParaRPr lang="ar-EG" sz="2000" b="1" dirty="0"/>
          </a:p>
          <a:p>
            <a:pPr algn="justLow" rtl="1"/>
            <a:r>
              <a:rPr lang="ar-EG" sz="2000" dirty="0" smtClean="0"/>
              <a:t>ومن ضمن الجهود نحو وضع تعريف للجريمة السيبرانية ، ما ورد بالقانون العربي النموذجي في شأن مكافحة جرائم الحاسوب و الانترنت الذي صيغ في جامعة الدول العربية بين مجلس وزراء الداخلية العرب و مجلس وزراء العدل العرب في 22 مايو 2003 ، حيث عرف الجريمة الاكترونية في المادة الأولى منه أنه كل فعل مؤثم يتم ارتكابه عبر أي وسيط الكتروني .</a:t>
            </a:r>
            <a:endParaRPr lang="ar-EG" sz="2000" dirty="0"/>
          </a:p>
          <a:p>
            <a:pPr algn="r" rtl="1"/>
            <a:endParaRPr lang="ar-EG" sz="2000" dirty="0"/>
          </a:p>
          <a:p>
            <a:pPr algn="r" rtl="1"/>
            <a:endParaRPr lang="ar-EG" sz="2000" dirty="0"/>
          </a:p>
          <a:p>
            <a:pPr algn="r" rtl="1"/>
            <a:endParaRPr lang="ar-EG" sz="2000" dirty="0"/>
          </a:p>
          <a:p>
            <a:pPr algn="justLow" rtl="1"/>
            <a:endParaRPr lang="ar-EG" sz="2000" b="1" dirty="0" smtClean="0"/>
          </a:p>
          <a:p>
            <a:pPr algn="justLow" rtl="1"/>
            <a:endParaRPr lang="ar-EG" sz="2000" b="1" dirty="0"/>
          </a:p>
          <a:p>
            <a:pPr algn="justLow" rtl="1"/>
            <a:endParaRPr lang="ar-EG" sz="2000" b="1" dirty="0" smtClean="0"/>
          </a:p>
          <a:p>
            <a:pPr algn="justLow" rtl="1"/>
            <a:endParaRPr lang="en-US" sz="2000" dirty="0"/>
          </a:p>
        </p:txBody>
      </p:sp>
    </p:spTree>
    <p:extLst>
      <p:ext uri="{BB962C8B-B14F-4D97-AF65-F5344CB8AC3E}">
        <p14:creationId xmlns:p14="http://schemas.microsoft.com/office/powerpoint/2010/main" val="3077953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3">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Rectangle 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8" name="Diagram 7"/>
          <p:cNvGraphicFramePr/>
          <p:nvPr>
            <p:extLst>
              <p:ext uri="{D42A27DB-BD31-4B8C-83A1-F6EECF244321}">
                <p14:modId xmlns:p14="http://schemas.microsoft.com/office/powerpoint/2010/main" val="282544822"/>
              </p:ext>
            </p:extLst>
          </p:nvPr>
        </p:nvGraphicFramePr>
        <p:xfrm>
          <a:off x="1282890" y="2212709"/>
          <a:ext cx="10519904" cy="34238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Rectangle 8">
            <a:extLst>
              <a:ext uri="{FF2B5EF4-FFF2-40B4-BE49-F238E27FC236}">
                <a16:creationId xmlns:a16="http://schemas.microsoft.com/office/drawing/2014/main" xmlns="" id="{6FE380F3-A68B-26EA-9084-2C15BB9E43F9}"/>
              </a:ext>
            </a:extLst>
          </p:cNvPr>
          <p:cNvSpPr/>
          <p:nvPr/>
        </p:nvSpPr>
        <p:spPr>
          <a:xfrm>
            <a:off x="3086704" y="111036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dirty="0" smtClean="0">
                <a:ea typeface="Roboto Light" panose="02000000000000000000" pitchFamily="2" charset="0"/>
              </a:rPr>
              <a:t>3</a:t>
            </a:r>
            <a:endParaRPr lang="en-US" sz="2800" dirty="0">
              <a:ea typeface="Roboto Light" panose="02000000000000000000" pitchFamily="2" charset="0"/>
            </a:endParaRPr>
          </a:p>
        </p:txBody>
      </p:sp>
      <p:pic>
        <p:nvPicPr>
          <p:cNvPr id="10"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11"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12" name="TextBox 11"/>
          <p:cNvSpPr txBox="1"/>
          <p:nvPr/>
        </p:nvSpPr>
        <p:spPr>
          <a:xfrm>
            <a:off x="1790952" y="2098822"/>
            <a:ext cx="9666590" cy="5940088"/>
          </a:xfrm>
          <a:prstGeom prst="rect">
            <a:avLst/>
          </a:prstGeom>
          <a:noFill/>
        </p:spPr>
        <p:txBody>
          <a:bodyPr wrap="square" rtlCol="0">
            <a:spAutoFit/>
          </a:bodyPr>
          <a:lstStyle/>
          <a:p>
            <a:pPr algn="justLow" rtl="1"/>
            <a:r>
              <a:rPr lang="ar-EG" sz="2000" dirty="0" smtClean="0"/>
              <a:t>ثمة </a:t>
            </a:r>
            <a:r>
              <a:rPr lang="ar-EG" sz="2000" dirty="0"/>
              <a:t>سؤال يطرح حول إن كان من الممكن تحديد أهداف أو سمات أو أسلوب الجريمة السيبرانية، بدلا من تحديدها استنادا إلى قائمة من أفعال فردية من الجريمة السيبرانية؟ </a:t>
            </a:r>
            <a:endParaRPr lang="ar-EG" sz="2000" dirty="0" smtClean="0"/>
          </a:p>
          <a:p>
            <a:pPr algn="justLow" rtl="1"/>
            <a:r>
              <a:rPr lang="ar-EG" sz="2000" dirty="0" smtClean="0"/>
              <a:t> </a:t>
            </a:r>
            <a:r>
              <a:rPr lang="ar-EG" sz="2000" dirty="0"/>
              <a:t>وعلى النحو المذكور أعلاه، فإن مثالا على هذ النهج يمكن أن نجده في </a:t>
            </a:r>
            <a:r>
              <a:rPr lang="ar-EG" sz="2000" b="1" dirty="0"/>
              <a:t>اتفاقية دول الكومنولث المستقلة</a:t>
            </a:r>
            <a:r>
              <a:rPr lang="ar-EG" sz="2000" dirty="0"/>
              <a:t>، حيث تصف "الجريمة المتعلقة بالمعلومات الحاسوبية" بأنها "فعل إجرامي هدفه المعلومات الحاسوبية." </a:t>
            </a:r>
            <a:endParaRPr lang="ar-EG" sz="2000" dirty="0" smtClean="0"/>
          </a:p>
          <a:p>
            <a:pPr algn="justLow" rtl="1"/>
            <a:r>
              <a:rPr lang="ar-EG" sz="2000" dirty="0" smtClean="0"/>
              <a:t>بينما </a:t>
            </a:r>
            <a:r>
              <a:rPr lang="ar-EG" sz="2000" dirty="0"/>
              <a:t>تصف </a:t>
            </a:r>
            <a:r>
              <a:rPr lang="ar-EG" sz="2000" b="1" dirty="0"/>
              <a:t>اتفاقية منظمة شنغهاي للتعاون </a:t>
            </a:r>
            <a:r>
              <a:rPr lang="ar-EG" sz="2000" dirty="0" smtClean="0"/>
              <a:t>على نطاق أوسع </a:t>
            </a:r>
            <a:r>
              <a:rPr lang="ar-EG" sz="2000" dirty="0"/>
              <a:t>"جرائم المعلومات" بأنها "استخدام موارد </a:t>
            </a:r>
            <a:r>
              <a:rPr lang="ar-EG" sz="2000" dirty="0" smtClean="0"/>
              <a:t>المعلومات         </a:t>
            </a:r>
            <a:r>
              <a:rPr lang="ar-EG" sz="2000" dirty="0"/>
              <a:t>و )أو( التأثير عليها في الفضاء المعلوماتي </a:t>
            </a:r>
            <a:r>
              <a:rPr lang="ar-EG" sz="2000" dirty="0" smtClean="0"/>
              <a:t>لأهداف غير </a:t>
            </a:r>
            <a:r>
              <a:rPr lang="ar-EG" sz="2000" dirty="0"/>
              <a:t>مشروعة." </a:t>
            </a:r>
            <a:endParaRPr lang="ar-EG" sz="2000" dirty="0" smtClean="0"/>
          </a:p>
          <a:p>
            <a:pPr algn="justLow" rtl="1"/>
            <a:r>
              <a:rPr lang="ar-EG" sz="2000" dirty="0" smtClean="0"/>
              <a:t>أما </a:t>
            </a:r>
            <a:r>
              <a:rPr lang="ar-EG" sz="2000" b="1" dirty="0"/>
              <a:t>اتفاقية مجلس أوروبا بشأن الجريمة السيبرانية </a:t>
            </a:r>
            <a:r>
              <a:rPr lang="ar-EG" sz="2000" dirty="0"/>
              <a:t>– وعلى الرغم من عدم تعريفها للمصطلحات </a:t>
            </a:r>
            <a:r>
              <a:rPr lang="ar-EG" sz="2000" dirty="0" smtClean="0"/>
              <a:t>– فإنها </a:t>
            </a:r>
            <a:r>
              <a:rPr lang="ar-EG" sz="2000" dirty="0"/>
              <a:t>تستخدم عناوين تجريم واسعة، تشتمل على "جرائم ضد سرية، وسلامة، وتوافر البيانات </a:t>
            </a:r>
            <a:r>
              <a:rPr lang="ar-EG" sz="2000" dirty="0" smtClean="0"/>
              <a:t>والأنظمة الحاسوبية</a:t>
            </a:r>
            <a:r>
              <a:rPr lang="ar-EG" sz="2000" dirty="0"/>
              <a:t>"، و "جرائم ذات صلة بالحاسوب</a:t>
            </a:r>
            <a:r>
              <a:rPr lang="ar-EG" sz="2000" dirty="0" smtClean="0"/>
              <a:t>"، و </a:t>
            </a:r>
            <a:r>
              <a:rPr lang="ar-EG" sz="2000" dirty="0"/>
              <a:t>"جرائم ذات صلة بالمحتوى". </a:t>
            </a:r>
            <a:r>
              <a:rPr lang="ar-EG" sz="2000" dirty="0" smtClean="0"/>
              <a:t> </a:t>
            </a:r>
          </a:p>
          <a:p>
            <a:pPr algn="justLow" rtl="1"/>
            <a:r>
              <a:rPr lang="ar-EG" sz="2000" dirty="0" smtClean="0"/>
              <a:t>أما </a:t>
            </a:r>
            <a:r>
              <a:rPr lang="ar-EG" sz="2000" b="1" dirty="0"/>
              <a:t>مشروع قانون </a:t>
            </a:r>
            <a:r>
              <a:rPr lang="ar-EG" sz="2000" b="1" dirty="0" smtClean="0"/>
              <a:t>الاتحاد الأفريقي</a:t>
            </a:r>
            <a:r>
              <a:rPr lang="ar-EG" sz="2000" dirty="0"/>
              <a:t>، فيستخدم على نحو مشابه عناوين تجريم </a:t>
            </a:r>
            <a:r>
              <a:rPr lang="ar-EG" sz="2000" dirty="0" smtClean="0"/>
              <a:t>تميز بين </a:t>
            </a:r>
            <a:r>
              <a:rPr lang="ar-EG" sz="2000" dirty="0"/>
              <a:t>"جرائم خاصة بتكنولوجيات المعلومات </a:t>
            </a:r>
            <a:r>
              <a:rPr lang="ar-EG" sz="2000" dirty="0" smtClean="0"/>
              <a:t>والاتصال« و </a:t>
            </a:r>
            <a:r>
              <a:rPr lang="ar-EG" sz="2000" dirty="0"/>
              <a:t>"جرائم ذات تكييف قانوني محلها تكنولوجيات المعلومات والاتصال". </a:t>
            </a:r>
            <a:endParaRPr lang="ar-EG" sz="2000" dirty="0" smtClean="0"/>
          </a:p>
          <a:p>
            <a:pPr algn="justLow" rtl="1"/>
            <a:r>
              <a:rPr lang="ar-EG" sz="2000" b="1" dirty="0" smtClean="0"/>
              <a:t>وابتناء على ما تقدم ، فإن تلك المواثيق الدولية قد أفصحت عن إمكانية تحديد الجريمة السيبرانية من خلال وضع قائمة بالأفعال التي تشكل جرائم سيبرانية . </a:t>
            </a:r>
            <a:endParaRPr lang="ar-EG" sz="2000" b="1" dirty="0"/>
          </a:p>
          <a:p>
            <a:pPr algn="r" rtl="1"/>
            <a:endParaRPr lang="ar-EG" sz="2000" dirty="0"/>
          </a:p>
          <a:p>
            <a:pPr algn="r" rtl="1"/>
            <a:endParaRPr lang="ar-EG" sz="2000" dirty="0"/>
          </a:p>
          <a:p>
            <a:pPr algn="justLow" rtl="1"/>
            <a:endParaRPr lang="ar-EG" sz="2000" b="1" dirty="0" smtClean="0"/>
          </a:p>
          <a:p>
            <a:pPr algn="justLow" rtl="1"/>
            <a:endParaRPr lang="ar-EG" sz="2000" b="1" dirty="0"/>
          </a:p>
          <a:p>
            <a:pPr algn="justLow" rtl="1"/>
            <a:endParaRPr lang="ar-EG" sz="2000" b="1" dirty="0" smtClean="0"/>
          </a:p>
          <a:p>
            <a:pPr algn="justLow" rtl="1"/>
            <a:endParaRPr lang="en-US" sz="2000" dirty="0"/>
          </a:p>
        </p:txBody>
      </p:sp>
    </p:spTree>
    <p:extLst>
      <p:ext uri="{BB962C8B-B14F-4D97-AF65-F5344CB8AC3E}">
        <p14:creationId xmlns:p14="http://schemas.microsoft.com/office/powerpoint/2010/main" val="25172938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563148" y="-691860"/>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1198795" y="34034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2591850" y="-112589"/>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64172" y="-990227"/>
            <a:ext cx="2036258" cy="1800993"/>
          </a:xfrm>
          <a:prstGeom prst="rect">
            <a:avLst/>
          </a:prstGeom>
        </p:spPr>
      </p:pic>
      <p:graphicFrame>
        <p:nvGraphicFramePr>
          <p:cNvPr id="6" name="Diagram 5"/>
          <p:cNvGraphicFramePr/>
          <p:nvPr>
            <p:extLst>
              <p:ext uri="{D42A27DB-BD31-4B8C-83A1-F6EECF244321}">
                <p14:modId xmlns:p14="http://schemas.microsoft.com/office/powerpoint/2010/main" val="1292268423"/>
              </p:ext>
            </p:extLst>
          </p:nvPr>
        </p:nvGraphicFramePr>
        <p:xfrm>
          <a:off x="3039277" y="1387986"/>
          <a:ext cx="8204544" cy="40661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2827564" y="63903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1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1"/>
              </a:ext>
            </a:extLst>
          </a:blip>
          <a:stretch>
            <a:fillRect/>
          </a:stretch>
        </p:blipFill>
        <p:spPr>
          <a:xfrm>
            <a:off x="424380" y="577607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9364172" y="5615344"/>
            <a:ext cx="1879649" cy="309233"/>
          </a:xfrm>
          <a:prstGeom prst="rect">
            <a:avLst/>
          </a:prstGeom>
        </p:spPr>
      </p:pic>
      <p:sp>
        <p:nvSpPr>
          <p:cNvPr id="10" name="TextBox 9">
            <a:extLst>
              <a:ext uri="{FF2B5EF4-FFF2-40B4-BE49-F238E27FC236}">
                <a16:creationId xmlns:a16="http://schemas.microsoft.com/office/drawing/2014/main" xmlns="" id="{904B7CA6-23A4-2E24-5FFC-ECEA38831F6A}"/>
              </a:ext>
            </a:extLst>
          </p:cNvPr>
          <p:cNvSpPr txBox="1"/>
          <p:nvPr/>
        </p:nvSpPr>
        <p:spPr>
          <a:xfrm>
            <a:off x="5204880" y="682078"/>
            <a:ext cx="4359207" cy="461665"/>
          </a:xfrm>
          <a:prstGeom prst="rect">
            <a:avLst/>
          </a:prstGeom>
          <a:noFill/>
        </p:spPr>
        <p:txBody>
          <a:bodyPr wrap="square" rtlCol="0">
            <a:spAutoFit/>
          </a:bodyPr>
          <a:lstStyle/>
          <a:p>
            <a:pPr rtl="1"/>
            <a:r>
              <a:rPr lang="ar-EG" sz="2400" b="1" dirty="0" smtClean="0"/>
              <a:t>الأفعال </a:t>
            </a:r>
            <a:r>
              <a:rPr lang="ar-EG" sz="2400" b="1" dirty="0"/>
              <a:t>التي تشكل الجريمة </a:t>
            </a:r>
            <a:r>
              <a:rPr lang="ar-EG" sz="2400" b="1" dirty="0" smtClean="0"/>
              <a:t>السيبرانية</a:t>
            </a:r>
            <a:endParaRPr lang="en-US" sz="2400" dirty="0"/>
          </a:p>
        </p:txBody>
      </p:sp>
    </p:spTree>
    <p:extLst>
      <p:ext uri="{BB962C8B-B14F-4D97-AF65-F5344CB8AC3E}">
        <p14:creationId xmlns:p14="http://schemas.microsoft.com/office/powerpoint/2010/main" val="10858984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3163919" y="587210"/>
            <a:ext cx="4619141" cy="830997"/>
          </a:xfrm>
          <a:prstGeom prst="rect">
            <a:avLst/>
          </a:prstGeom>
          <a:noFill/>
        </p:spPr>
        <p:txBody>
          <a:bodyPr wrap="square" rtlCol="0">
            <a:spAutoFit/>
          </a:bodyPr>
          <a:lstStyle/>
          <a:p>
            <a:pPr lvl="0" algn="ctr" rtl="1"/>
            <a:r>
              <a:rPr lang="ar-EG" sz="2400" b="1" dirty="0" smtClean="0">
                <a:solidFill>
                  <a:schemeClr val="bg1"/>
                </a:solidFill>
              </a:rPr>
              <a:t>1- أفعال </a:t>
            </a:r>
            <a:r>
              <a:rPr lang="ar-EG" sz="2400" b="1" dirty="0">
                <a:solidFill>
                  <a:schemeClr val="bg1"/>
                </a:solidFill>
              </a:rPr>
              <a:t>ضد سرية و نزاهة وتوافر البيانات أو النظم الحاسوبية </a:t>
            </a:r>
            <a:endParaRPr lang="en-US" sz="2400" dirty="0">
              <a:solidFill>
                <a:schemeClr val="bg1"/>
              </a:solidFill>
            </a:endParaRPr>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2672416716"/>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graphicFrame>
        <p:nvGraphicFramePr>
          <p:cNvPr id="18" name="Diagram 17"/>
          <p:cNvGraphicFramePr/>
          <p:nvPr>
            <p:extLst>
              <p:ext uri="{D42A27DB-BD31-4B8C-83A1-F6EECF244321}">
                <p14:modId xmlns:p14="http://schemas.microsoft.com/office/powerpoint/2010/main" val="612225503"/>
              </p:ext>
            </p:extLst>
          </p:nvPr>
        </p:nvGraphicFramePr>
        <p:xfrm>
          <a:off x="540576" y="1838687"/>
          <a:ext cx="10946561" cy="2722296"/>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spTree>
    <p:extLst>
      <p:ext uri="{BB962C8B-B14F-4D97-AF65-F5344CB8AC3E}">
        <p14:creationId xmlns:p14="http://schemas.microsoft.com/office/powerpoint/2010/main" val="15204851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3163919" y="587210"/>
            <a:ext cx="4619141" cy="1200329"/>
          </a:xfrm>
          <a:prstGeom prst="rect">
            <a:avLst/>
          </a:prstGeom>
          <a:noFill/>
        </p:spPr>
        <p:txBody>
          <a:bodyPr wrap="square" rtlCol="0">
            <a:spAutoFit/>
          </a:bodyPr>
          <a:lstStyle/>
          <a:p>
            <a:pPr algn="ctr" rtl="1"/>
            <a:r>
              <a:rPr lang="ar-EG" sz="2400" b="1" dirty="0" smtClean="0">
                <a:solidFill>
                  <a:schemeClr val="bg1"/>
                </a:solidFill>
              </a:rPr>
              <a:t>2- </a:t>
            </a:r>
            <a:r>
              <a:rPr lang="ar-EG" sz="2400" b="1" dirty="0">
                <a:solidFill>
                  <a:schemeClr val="bg1"/>
                </a:solidFill>
              </a:rPr>
              <a:t>أفعال متعلقة بالحاسوب تهدف إلى كسب شخصي أو مالي أو إضرار </a:t>
            </a:r>
            <a:endParaRPr lang="en-US" sz="2400" dirty="0">
              <a:solidFill>
                <a:schemeClr val="bg1"/>
              </a:solidFill>
            </a:endParaRPr>
          </a:p>
          <a:p>
            <a:pPr lvl="0" algn="ctr" rtl="1"/>
            <a:endParaRPr lang="en-US" sz="2400" dirty="0">
              <a:solidFill>
                <a:schemeClr val="bg1"/>
              </a:solidFill>
            </a:endParaRPr>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1752964113"/>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graphicFrame>
        <p:nvGraphicFramePr>
          <p:cNvPr id="19" name="Diagram 18"/>
          <p:cNvGraphicFramePr/>
          <p:nvPr>
            <p:extLst>
              <p:ext uri="{D42A27DB-BD31-4B8C-83A1-F6EECF244321}">
                <p14:modId xmlns:p14="http://schemas.microsoft.com/office/powerpoint/2010/main" val="2073750307"/>
              </p:ext>
            </p:extLst>
          </p:nvPr>
        </p:nvGraphicFramePr>
        <p:xfrm>
          <a:off x="540576" y="1663016"/>
          <a:ext cx="10946561" cy="3470843"/>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spTree>
    <p:extLst>
      <p:ext uri="{BB962C8B-B14F-4D97-AF65-F5344CB8AC3E}">
        <p14:creationId xmlns:p14="http://schemas.microsoft.com/office/powerpoint/2010/main" val="12625887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3163919" y="587210"/>
            <a:ext cx="4619141" cy="830997"/>
          </a:xfrm>
          <a:prstGeom prst="rect">
            <a:avLst/>
          </a:prstGeom>
          <a:noFill/>
        </p:spPr>
        <p:txBody>
          <a:bodyPr wrap="square" rtlCol="0">
            <a:spAutoFit/>
          </a:bodyPr>
          <a:lstStyle/>
          <a:p>
            <a:pPr algn="ctr" rtl="1"/>
            <a:r>
              <a:rPr lang="ar-EG" sz="2400" b="1" dirty="0" smtClean="0">
                <a:solidFill>
                  <a:schemeClr val="bg1"/>
                </a:solidFill>
              </a:rPr>
              <a:t>3- </a:t>
            </a:r>
            <a:r>
              <a:rPr lang="ar-EG" sz="2400" b="1" dirty="0">
                <a:solidFill>
                  <a:schemeClr val="bg1"/>
                </a:solidFill>
              </a:rPr>
              <a:t>أفعال متعلقة بمحتوى </a:t>
            </a:r>
            <a:r>
              <a:rPr lang="ar-EG" sz="2400" b="1" dirty="0" smtClean="0">
                <a:solidFill>
                  <a:schemeClr val="bg1"/>
                </a:solidFill>
              </a:rPr>
              <a:t>الحاسوب</a:t>
            </a:r>
            <a:endParaRPr lang="en-US" sz="2400" dirty="0">
              <a:solidFill>
                <a:schemeClr val="bg1"/>
              </a:solidFill>
            </a:endParaRPr>
          </a:p>
          <a:p>
            <a:pPr lvl="0" algn="ctr" rtl="1"/>
            <a:endParaRPr lang="en-US" sz="2400" dirty="0">
              <a:solidFill>
                <a:schemeClr val="bg1"/>
              </a:solidFill>
            </a:endParaRPr>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235146946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graphicFrame>
        <p:nvGraphicFramePr>
          <p:cNvPr id="18" name="Diagram 17"/>
          <p:cNvGraphicFramePr/>
          <p:nvPr>
            <p:extLst>
              <p:ext uri="{D42A27DB-BD31-4B8C-83A1-F6EECF244321}">
                <p14:modId xmlns:p14="http://schemas.microsoft.com/office/powerpoint/2010/main" val="3999647399"/>
              </p:ext>
            </p:extLst>
          </p:nvPr>
        </p:nvGraphicFramePr>
        <p:xfrm>
          <a:off x="1211855" y="2011586"/>
          <a:ext cx="9802945" cy="2214454"/>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spTree>
    <p:extLst>
      <p:ext uri="{BB962C8B-B14F-4D97-AF65-F5344CB8AC3E}">
        <p14:creationId xmlns:p14="http://schemas.microsoft.com/office/powerpoint/2010/main" val="5341378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614171" y="409888"/>
            <a:ext cx="4619141" cy="461665"/>
          </a:xfrm>
          <a:prstGeom prst="rect">
            <a:avLst/>
          </a:prstGeom>
          <a:noFill/>
        </p:spPr>
        <p:txBody>
          <a:bodyPr wrap="square" rtlCol="0">
            <a:spAutoFit/>
          </a:bodyPr>
          <a:lstStyle/>
          <a:p>
            <a:pPr algn="r"/>
            <a:r>
              <a:rPr lang="ar-EG" sz="2400" b="1" dirty="0" smtClean="0">
                <a:solidFill>
                  <a:schemeClr val="bg1"/>
                </a:solidFill>
                <a:latin typeface="Times New Roman" panose="02020603050405020304" pitchFamily="18" charset="0"/>
                <a:cs typeface="Times New Roman" panose="02020603050405020304" pitchFamily="18" charset="0"/>
              </a:rPr>
              <a:t>خصائص الجريمة السيبرانية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785405353"/>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7" name="TextBox 16"/>
          <p:cNvSpPr txBox="1"/>
          <p:nvPr/>
        </p:nvSpPr>
        <p:spPr>
          <a:xfrm>
            <a:off x="692359" y="1531363"/>
            <a:ext cx="10946561" cy="4093428"/>
          </a:xfrm>
          <a:prstGeom prst="rect">
            <a:avLst/>
          </a:prstGeom>
          <a:noFill/>
        </p:spPr>
        <p:txBody>
          <a:bodyPr wrap="square" rtlCol="0">
            <a:spAutoFit/>
          </a:bodyPr>
          <a:lstStyle/>
          <a:p>
            <a:pPr algn="justLow" rtl="1"/>
            <a:endParaRPr lang="ar-EG" sz="2000" dirty="0" smtClean="0"/>
          </a:p>
          <a:p>
            <a:pPr algn="justLow" rtl="1"/>
            <a:r>
              <a:rPr lang="ar-EG" sz="2000" dirty="0" smtClean="0"/>
              <a:t>الجريمة السيبرانية هي امتداد طبيعي لنمو أجهزة الكمبيوتر</a:t>
            </a:r>
            <a:r>
              <a:rPr lang="ar-EG" sz="2000" dirty="0"/>
              <a:t>، </a:t>
            </a:r>
            <a:r>
              <a:rPr lang="ar-EG" sz="2000" dirty="0" smtClean="0"/>
              <a:t>وقد نمت الجريمة السيبرانية </a:t>
            </a:r>
            <a:r>
              <a:rPr lang="ar-EG" sz="2000" dirty="0"/>
              <a:t>بشكل هائل على مدى </a:t>
            </a:r>
            <a:r>
              <a:rPr lang="ar-EG" sz="2000" dirty="0" smtClean="0"/>
              <a:t>العقدين الماضيين</a:t>
            </a:r>
            <a:r>
              <a:rPr lang="ar-EG" sz="2000" dirty="0"/>
              <a:t>، </a:t>
            </a:r>
            <a:r>
              <a:rPr lang="ar-EG" sz="2000" dirty="0" smtClean="0"/>
              <a:t>وتطورت الجريمة من قضية ثانوية إلى ظاهرة عالمية</a:t>
            </a:r>
            <a:r>
              <a:rPr lang="ar-EG" sz="2000" dirty="0"/>
              <a:t>، </a:t>
            </a:r>
            <a:r>
              <a:rPr lang="ar-EG" sz="2000" dirty="0" smtClean="0"/>
              <a:t>مما يؤثر على أعداد غير مسبوقة من الأفراد وتسبب الملايين من</a:t>
            </a:r>
            <a:r>
              <a:rPr lang="ar-EG" sz="2000" dirty="0"/>
              <a:t> </a:t>
            </a:r>
            <a:r>
              <a:rPr lang="ar-EG" sz="2000" dirty="0" smtClean="0"/>
              <a:t>حالات الإيذاء في كل عام</a:t>
            </a:r>
            <a:r>
              <a:rPr lang="ar-EG" sz="2000" dirty="0"/>
              <a:t>، </a:t>
            </a:r>
            <a:r>
              <a:rPr lang="ar-EG" sz="2000" dirty="0" smtClean="0"/>
              <a:t>ومن آثار هذه الجرائم السيبرانية تتراوح الخسارة المالية</a:t>
            </a:r>
            <a:r>
              <a:rPr lang="ar-EG" sz="2000" dirty="0"/>
              <a:t> </a:t>
            </a:r>
            <a:r>
              <a:rPr lang="ar-EG" sz="2000" dirty="0" smtClean="0"/>
              <a:t>بالمليارات </a:t>
            </a:r>
            <a:r>
              <a:rPr lang="ar-EG" sz="2000" dirty="0"/>
              <a:t>وخسارة الكثير من </a:t>
            </a:r>
            <a:r>
              <a:rPr lang="ar-EG" sz="2000" dirty="0" smtClean="0"/>
              <a:t>الوقت </a:t>
            </a:r>
            <a:r>
              <a:rPr lang="ar-EG" sz="2000" dirty="0"/>
              <a:t>في </a:t>
            </a:r>
            <a:r>
              <a:rPr lang="ar-EG" sz="2000" dirty="0" smtClean="0"/>
              <a:t>سرقة الهوية والاحتيال</a:t>
            </a:r>
            <a:r>
              <a:rPr lang="ar-EG" sz="2000" dirty="0"/>
              <a:t>، </a:t>
            </a:r>
            <a:r>
              <a:rPr lang="ar-EG" sz="2000" dirty="0" smtClean="0"/>
              <a:t>وتتسبب في الاضطراب العاطفي المرتبط بالقلق</a:t>
            </a:r>
            <a:r>
              <a:rPr lang="ar-EG" sz="2000" dirty="0"/>
              <a:t>، </a:t>
            </a:r>
            <a:r>
              <a:rPr lang="ar-EG" sz="2000" dirty="0" smtClean="0"/>
              <a:t>والاكتئاب ، </a:t>
            </a:r>
            <a:r>
              <a:rPr lang="ar-EG" sz="2000" dirty="0"/>
              <a:t>أو </a:t>
            </a:r>
            <a:r>
              <a:rPr lang="ar-EG" sz="2000" dirty="0" smtClean="0"/>
              <a:t>حتى الأفكار الانتحارية .</a:t>
            </a:r>
            <a:endParaRPr lang="ar-EG" sz="2000" dirty="0">
              <a:cs typeface="+mj-cs"/>
            </a:endParaRPr>
          </a:p>
          <a:p>
            <a:pPr algn="justLow" rtl="1"/>
            <a:r>
              <a:rPr lang="ar-EG" sz="2000" dirty="0" smtClean="0"/>
              <a:t>وتمتاز الجريمة السيبرانية بطائفة من الخصائص التى جعلتها متفردة فهي صورتها</a:t>
            </a:r>
            <a:r>
              <a:rPr lang="ar-EG" sz="2000" dirty="0"/>
              <a:t> </a:t>
            </a:r>
            <a:r>
              <a:rPr lang="ar-EG" sz="2000" dirty="0" smtClean="0"/>
              <a:t>عن باقي الجرائم </a:t>
            </a:r>
            <a:r>
              <a:rPr lang="ar-EG" sz="2000" dirty="0"/>
              <a:t>الأخرى، </a:t>
            </a:r>
            <a:r>
              <a:rPr lang="ar-EG" sz="2000" dirty="0" smtClean="0"/>
              <a:t>بالنظر إلى مجموعة المعطيات </a:t>
            </a:r>
            <a:r>
              <a:rPr lang="ar-EG" sz="2000" dirty="0"/>
              <a:t>الخاصعة </a:t>
            </a:r>
            <a:r>
              <a:rPr lang="ar-EG" sz="2000" dirty="0" smtClean="0"/>
              <a:t>بها بالدرجة الأولى، سواء </a:t>
            </a:r>
            <a:r>
              <a:rPr lang="ar-EG" sz="2000" dirty="0"/>
              <a:t>معن </a:t>
            </a:r>
            <a:r>
              <a:rPr lang="ar-EG" sz="2000" dirty="0" smtClean="0"/>
              <a:t>ناحية </a:t>
            </a:r>
            <a:r>
              <a:rPr lang="ar-EG" sz="2000" dirty="0"/>
              <a:t>أداء </a:t>
            </a:r>
            <a:r>
              <a:rPr lang="ar-EG" sz="2000" dirty="0" smtClean="0"/>
              <a:t>ارتكابها </a:t>
            </a:r>
            <a:r>
              <a:rPr lang="ar-EG" sz="2000" dirty="0"/>
              <a:t>أو </a:t>
            </a:r>
            <a:r>
              <a:rPr lang="ar-EG" sz="2000" dirty="0" smtClean="0"/>
              <a:t>مرتكبيها</a:t>
            </a:r>
            <a:r>
              <a:rPr lang="ar-EG" sz="2000" dirty="0"/>
              <a:t>، أو </a:t>
            </a:r>
            <a:r>
              <a:rPr lang="ar-EG" sz="2000" dirty="0" smtClean="0"/>
              <a:t>حتى كيفية إثباتها ومعاينتها</a:t>
            </a:r>
            <a:r>
              <a:rPr lang="ar-EG" sz="2000" dirty="0"/>
              <a:t>. </a:t>
            </a:r>
            <a:r>
              <a:rPr lang="ar-EG" sz="2000" dirty="0" smtClean="0"/>
              <a:t>وتتمثل تلك </a:t>
            </a:r>
            <a:r>
              <a:rPr lang="ar-EG" sz="2000" dirty="0"/>
              <a:t>المعطيات فيما يلي</a:t>
            </a:r>
            <a:r>
              <a:rPr lang="ar-EG" sz="2000" dirty="0" smtClean="0"/>
              <a:t>:</a:t>
            </a:r>
          </a:p>
          <a:p>
            <a:pPr algn="justLow" rtl="1"/>
            <a:endParaRPr lang="ar-EG" sz="2000" dirty="0" smtClean="0"/>
          </a:p>
          <a:p>
            <a:pPr algn="justLow" rtl="1"/>
            <a:r>
              <a:rPr lang="ar-EG" sz="2000" dirty="0" smtClean="0"/>
              <a:t>1 - إن </a:t>
            </a:r>
            <a:r>
              <a:rPr lang="ar-EG" sz="2000" dirty="0"/>
              <a:t>طبيعة </a:t>
            </a:r>
            <a:r>
              <a:rPr lang="ar-EG" sz="2000" dirty="0" smtClean="0"/>
              <a:t>الجرائم السيبرانية </a:t>
            </a:r>
            <a:r>
              <a:rPr lang="ar-EG" sz="2000" dirty="0"/>
              <a:t>وتمييزها عن </a:t>
            </a:r>
            <a:r>
              <a:rPr lang="ar-EG" sz="2000" dirty="0" smtClean="0"/>
              <a:t>الجرائم </a:t>
            </a:r>
            <a:r>
              <a:rPr lang="ar-EG" sz="2000" dirty="0"/>
              <a:t>التقليدية يرجع </a:t>
            </a:r>
            <a:r>
              <a:rPr lang="ar-EG" sz="2000" dirty="0" smtClean="0"/>
              <a:t>إلى البيئة التى</a:t>
            </a:r>
            <a:r>
              <a:rPr lang="ar-EG" sz="2000" dirty="0"/>
              <a:t> </a:t>
            </a:r>
            <a:r>
              <a:rPr lang="ar-EG" sz="2000" dirty="0" smtClean="0"/>
              <a:t>ترتكب </a:t>
            </a:r>
            <a:r>
              <a:rPr lang="ar-EG" sz="2000" dirty="0"/>
              <a:t>فيها الجريمة وهي الأداة أو الوسيلة </a:t>
            </a:r>
            <a:r>
              <a:rPr lang="ar-EG" sz="2000" dirty="0" smtClean="0"/>
              <a:t>التى استخدمها الجاني في ارتكاب فعله غير  المشروع</a:t>
            </a:r>
            <a:r>
              <a:rPr lang="ar-EG" sz="2000" dirty="0"/>
              <a:t>، وتتطلب توفر معرفة أو حد أدنى من الثقافة التقنية لدى الجاني، </a:t>
            </a:r>
            <a:r>
              <a:rPr lang="ar-EG" sz="2000" dirty="0" smtClean="0"/>
              <a:t>وهي </a:t>
            </a:r>
            <a:r>
              <a:rPr lang="ar-EG" sz="2000" dirty="0"/>
              <a:t>لا </a:t>
            </a:r>
            <a:r>
              <a:rPr lang="ar-EG" sz="2000" dirty="0" smtClean="0"/>
              <a:t>تخرج</a:t>
            </a:r>
            <a:r>
              <a:rPr lang="ar-EG" sz="2000" dirty="0"/>
              <a:t> </a:t>
            </a:r>
            <a:r>
              <a:rPr lang="ar-EG" sz="2000" dirty="0" smtClean="0"/>
              <a:t>عن </a:t>
            </a:r>
            <a:r>
              <a:rPr lang="ar-EG" sz="2000" dirty="0"/>
              <a:t>كونها سلوك </a:t>
            </a:r>
            <a:r>
              <a:rPr lang="ar-EG" sz="2000" dirty="0" smtClean="0"/>
              <a:t>إجرامي </a:t>
            </a:r>
            <a:r>
              <a:rPr lang="ar-EG" sz="2000" dirty="0"/>
              <a:t>جرمه القانون، وتتجه </a:t>
            </a:r>
            <a:r>
              <a:rPr lang="ar-EG" sz="2000" dirty="0" smtClean="0"/>
              <a:t>إرادة </a:t>
            </a:r>
            <a:r>
              <a:rPr lang="ar-EG" sz="2000" dirty="0"/>
              <a:t>الجاني إليه، رغم </a:t>
            </a:r>
            <a:r>
              <a:rPr lang="ar-EG" sz="2000" dirty="0" smtClean="0"/>
              <a:t>وجود نص قانوني يجرم </a:t>
            </a:r>
            <a:r>
              <a:rPr lang="ar-EG" sz="2000" dirty="0"/>
              <a:t>السلوك. </a:t>
            </a:r>
            <a:r>
              <a:rPr lang="ar-EG" sz="2000" dirty="0"/>
              <a:t> </a:t>
            </a:r>
            <a:endParaRPr lang="ar-EG" sz="2000" dirty="0" smtClean="0"/>
          </a:p>
          <a:p>
            <a:pPr algn="justLow" rtl="1"/>
            <a:endParaRPr lang="ar-EG" sz="2000" dirty="0" smtClean="0">
              <a:cs typeface="+mj-cs"/>
            </a:endParaRPr>
          </a:p>
        </p:txBody>
      </p:sp>
    </p:spTree>
    <p:extLst>
      <p:ext uri="{BB962C8B-B14F-4D97-AF65-F5344CB8AC3E}">
        <p14:creationId xmlns:p14="http://schemas.microsoft.com/office/powerpoint/2010/main" val="7220093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3</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2220499219"/>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7" name="TextBox 16"/>
          <p:cNvSpPr txBox="1"/>
          <p:nvPr/>
        </p:nvSpPr>
        <p:spPr>
          <a:xfrm>
            <a:off x="692359" y="1531363"/>
            <a:ext cx="10946561" cy="1938992"/>
          </a:xfrm>
          <a:prstGeom prst="rect">
            <a:avLst/>
          </a:prstGeom>
          <a:noFill/>
        </p:spPr>
        <p:txBody>
          <a:bodyPr wrap="square" rtlCol="0">
            <a:spAutoFit/>
          </a:bodyPr>
          <a:lstStyle/>
          <a:p>
            <a:pPr algn="justLow" rtl="1"/>
            <a:endParaRPr lang="ar-EG" sz="2000" b="1" dirty="0"/>
          </a:p>
          <a:p>
            <a:pPr algn="justLow" rtl="1"/>
            <a:endParaRPr lang="ar-EG" sz="2000" b="1" dirty="0"/>
          </a:p>
          <a:p>
            <a:pPr algn="justLow" rtl="1"/>
            <a:r>
              <a:rPr lang="ar-EG" sz="2000" b="1" dirty="0" smtClean="0"/>
              <a:t>2-</a:t>
            </a:r>
            <a:r>
              <a:rPr lang="ar-EG" sz="2000" dirty="0" smtClean="0"/>
              <a:t> الجريمة الإلكترونية ذات بعد دولي، عابرة للحدود، فهي تتجاوز الحدود الجغرافية بسبب تنفيذها عبر الشبكة المعلوماتية، وهوما يثير في كثير من الأحيان تحديات قانونية فنية، بل سياسية بشأن مواجهتها، لاسيما فيما يتعلق بإجراءات الملاحقة الجنائية. </a:t>
            </a:r>
          </a:p>
          <a:p>
            <a:pPr algn="justLow" rtl="1"/>
            <a:endParaRPr lang="ar-EG" sz="2000" dirty="0" smtClean="0">
              <a:cs typeface="+mj-cs"/>
            </a:endParaRPr>
          </a:p>
          <a:p>
            <a:pPr algn="justLow" rtl="1"/>
            <a:r>
              <a:rPr lang="ar-EG" sz="2000" dirty="0" smtClean="0"/>
              <a:t>3-  صعوبة الكشف </a:t>
            </a:r>
            <a:r>
              <a:rPr lang="ar-EG" sz="2000" dirty="0"/>
              <a:t>عن مرتكب </a:t>
            </a:r>
            <a:r>
              <a:rPr lang="ar-EG" sz="2000" dirty="0" smtClean="0"/>
              <a:t>الجريمة السيبرانية </a:t>
            </a:r>
            <a:r>
              <a:rPr lang="ar-EG" sz="2000" dirty="0"/>
              <a:t>إلا </a:t>
            </a:r>
            <a:r>
              <a:rPr lang="ar-EG" sz="2000" dirty="0" smtClean="0"/>
              <a:t>بأساليب أمنية وتقنية عالية</a:t>
            </a:r>
            <a:r>
              <a:rPr lang="ar-EG" sz="2000" dirty="0"/>
              <a:t>.</a:t>
            </a:r>
            <a:endParaRPr lang="ar-EG" sz="2000" dirty="0" smtClean="0">
              <a:cs typeface="+mj-cs"/>
            </a:endParaRPr>
          </a:p>
        </p:txBody>
      </p:sp>
    </p:spTree>
    <p:extLst>
      <p:ext uri="{BB962C8B-B14F-4D97-AF65-F5344CB8AC3E}">
        <p14:creationId xmlns:p14="http://schemas.microsoft.com/office/powerpoint/2010/main" val="33650826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245860" y="1543599"/>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227637011"/>
              </p:ext>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61665"/>
          </a:xfrm>
          <a:prstGeom prst="rect">
            <a:avLst/>
          </a:prstGeom>
          <a:noFill/>
        </p:spPr>
        <p:txBody>
          <a:bodyPr wrap="square" rtlCol="0">
            <a:spAutoFit/>
          </a:bodyPr>
          <a:lstStyle/>
          <a:p>
            <a:pPr algn="justLow" rtl="1"/>
            <a:r>
              <a:rPr lang="ar-EG" sz="2400" dirty="0"/>
              <a:t> </a:t>
            </a:r>
            <a:endParaRPr lang="en-US" sz="2000"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2264248" y="312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3</a:t>
            </a:r>
            <a:endParaRPr lang="en-US" sz="1400" b="1" dirty="0">
              <a:ea typeface="Roboto Light" panose="02000000000000000000" pitchFamily="2"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3454848" y="597022"/>
            <a:ext cx="5660739" cy="954107"/>
          </a:xfrm>
          <a:prstGeom prst="rect">
            <a:avLst/>
          </a:prstGeom>
          <a:noFill/>
        </p:spPr>
        <p:txBody>
          <a:bodyPr wrap="square" rtlCol="0">
            <a:spAutoFit/>
          </a:bodyPr>
          <a:lstStyle/>
          <a:p>
            <a:pPr lvl="0" algn="ctr" rtl="1"/>
            <a:r>
              <a:rPr lang="ar-EG" sz="2800" b="1" dirty="0" smtClean="0"/>
              <a:t>خامساً :الأمن السيبراني </a:t>
            </a:r>
          </a:p>
          <a:p>
            <a:pPr lvl="0" algn="ctr" rtl="1"/>
            <a:r>
              <a:rPr lang="ar-EG" sz="2800" b="1" dirty="0" smtClean="0"/>
              <a:t>و مواجهة الجريمة السيبرانية </a:t>
            </a:r>
            <a:endParaRPr lang="en-US" sz="2800" dirty="0"/>
          </a:p>
        </p:txBody>
      </p:sp>
      <p:graphicFrame>
        <p:nvGraphicFramePr>
          <p:cNvPr id="12" name="Diagram 11"/>
          <p:cNvGraphicFramePr/>
          <p:nvPr>
            <p:extLst>
              <p:ext uri="{D42A27DB-BD31-4B8C-83A1-F6EECF244321}">
                <p14:modId xmlns:p14="http://schemas.microsoft.com/office/powerpoint/2010/main" val="1692963513"/>
              </p:ext>
            </p:extLst>
          </p:nvPr>
        </p:nvGraphicFramePr>
        <p:xfrm>
          <a:off x="723332" y="1982156"/>
          <a:ext cx="12883486" cy="3922998"/>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3915250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131781" y="1549342"/>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800528790"/>
              </p:ext>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20412" y="1771257"/>
            <a:ext cx="12005469" cy="3785652"/>
          </a:xfrm>
          <a:prstGeom prst="rect">
            <a:avLst/>
          </a:prstGeom>
          <a:noFill/>
        </p:spPr>
        <p:txBody>
          <a:bodyPr wrap="square" rtlCol="0">
            <a:spAutoFit/>
          </a:bodyPr>
          <a:lstStyle/>
          <a:p>
            <a:pPr algn="justLow" rtl="1"/>
            <a:r>
              <a:rPr lang="ar-EG" sz="2400" dirty="0" smtClean="0"/>
              <a:t>1- سهولة محو الدليل أو تدميره .</a:t>
            </a:r>
          </a:p>
          <a:p>
            <a:pPr algn="justLow" rtl="1"/>
            <a:r>
              <a:rPr lang="ar-EG" sz="2400" dirty="0" smtClean="0"/>
              <a:t>2- انتشار كوفيد 19</a:t>
            </a:r>
          </a:p>
          <a:p>
            <a:pPr algn="justLow" rtl="1"/>
            <a:r>
              <a:rPr lang="ar-EG" sz="2400" dirty="0" smtClean="0"/>
              <a:t>3- الأخطاء البشرية للموظفين بالشركات </a:t>
            </a:r>
          </a:p>
          <a:p>
            <a:pPr algn="justLow" rtl="1"/>
            <a:r>
              <a:rPr lang="ar-EG" sz="2400" dirty="0" smtClean="0"/>
              <a:t>4- التطبيقات الضارة </a:t>
            </a:r>
          </a:p>
          <a:p>
            <a:pPr algn="justLow" rtl="1"/>
            <a:r>
              <a:rPr lang="ar-EG" sz="2400" dirty="0" smtClean="0"/>
              <a:t>5- كثرة برامج التجسس و الثغرات الأمنية </a:t>
            </a:r>
          </a:p>
          <a:p>
            <a:pPr algn="justLow" rtl="1"/>
            <a:r>
              <a:rPr lang="ar-EG" sz="2400" dirty="0" smtClean="0"/>
              <a:t>6- استخدام المخترقين شبكات </a:t>
            </a:r>
            <a:r>
              <a:rPr lang="en-US" sz="2400" dirty="0" smtClean="0"/>
              <a:t>WIFI </a:t>
            </a:r>
          </a:p>
          <a:p>
            <a:pPr algn="justLow" rtl="1"/>
            <a:r>
              <a:rPr lang="ar-EG" sz="2400" dirty="0" smtClean="0"/>
              <a:t>7- البريد الالكتروني العشوائي </a:t>
            </a:r>
          </a:p>
          <a:p>
            <a:pPr algn="justLow" rtl="1"/>
            <a:r>
              <a:rPr lang="ar-EG" sz="2400" dirty="0" smtClean="0"/>
              <a:t>8- التهديد و الابتزاز </a:t>
            </a:r>
          </a:p>
          <a:p>
            <a:pPr algn="justLow" rtl="1"/>
            <a:r>
              <a:rPr lang="ar-EG" sz="2400" dirty="0" smtClean="0"/>
              <a:t>9-الإيهام بالجوائز </a:t>
            </a:r>
          </a:p>
          <a:p>
            <a:pPr algn="justLow" rtl="1"/>
            <a:r>
              <a:rPr lang="ar-EG" sz="2400" dirty="0" smtClean="0"/>
              <a:t>10-جرائم الملكية الفكرية </a:t>
            </a:r>
            <a:endParaRPr lang="en-US" sz="2000"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2447778" y="34718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3</a:t>
            </a:r>
            <a:endParaRPr lang="en-US" sz="1400" b="1" dirty="0">
              <a:ea typeface="Roboto Light" panose="02000000000000000000" pitchFamily="2"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3638378" y="571843"/>
            <a:ext cx="5660739" cy="830997"/>
          </a:xfrm>
          <a:prstGeom prst="rect">
            <a:avLst/>
          </a:prstGeom>
          <a:noFill/>
        </p:spPr>
        <p:txBody>
          <a:bodyPr wrap="square" rtlCol="0">
            <a:spAutoFit/>
          </a:bodyPr>
          <a:lstStyle/>
          <a:p>
            <a:pPr lvl="0" algn="ctr" rtl="1"/>
            <a:r>
              <a:rPr lang="ar-EG" sz="2400" b="1" dirty="0"/>
              <a:t>التحديات السيبرانية التي تشكل عائق </a:t>
            </a:r>
            <a:endParaRPr lang="ar-EG" sz="2400" b="1" dirty="0" smtClean="0"/>
          </a:p>
          <a:p>
            <a:pPr lvl="0" algn="ctr" rtl="1"/>
            <a:r>
              <a:rPr lang="ar-EG" sz="2400" b="1" dirty="0" smtClean="0"/>
              <a:t>أمام </a:t>
            </a:r>
            <a:r>
              <a:rPr lang="ar-EG" sz="2400" b="1" dirty="0"/>
              <a:t>الأمن السيبراني </a:t>
            </a:r>
            <a:endParaRPr lang="en-US" sz="2400" dirty="0"/>
          </a:p>
        </p:txBody>
      </p:sp>
    </p:spTree>
    <p:extLst>
      <p:ext uri="{BB962C8B-B14F-4D97-AF65-F5344CB8AC3E}">
        <p14:creationId xmlns:p14="http://schemas.microsoft.com/office/powerpoint/2010/main" val="1946075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xmlns="" id="{D52E2043-1E7F-4FB3-99FA-88B6CF1F2478}"/>
              </a:ext>
            </a:extLst>
          </p:cNvPr>
          <p:cNvSpPr/>
          <p:nvPr/>
        </p:nvSpPr>
        <p:spPr>
          <a:xfrm rot="5400000">
            <a:off x="-563148" y="-691860"/>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3">
            <a:extLst>
              <a:ext uri="{FF2B5EF4-FFF2-40B4-BE49-F238E27FC236}">
                <a16:creationId xmlns:a16="http://schemas.microsoft.com/office/drawing/2014/main" xmlns="" id="{DEE0AF26-C85E-4AE1-9B7E-0A3454BF24BB}"/>
              </a:ext>
            </a:extLst>
          </p:cNvPr>
          <p:cNvSpPr/>
          <p:nvPr/>
        </p:nvSpPr>
        <p:spPr>
          <a:xfrm rot="16200000" flipV="1">
            <a:off x="-1198795" y="34034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2591850" y="-112589"/>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64172" y="-990227"/>
            <a:ext cx="2036258" cy="1800993"/>
          </a:xfrm>
          <a:prstGeom prst="rect">
            <a:avLst/>
          </a:prstGeom>
        </p:spPr>
      </p:pic>
      <p:sp>
        <p:nvSpPr>
          <p:cNvPr id="8" name="Rectangle 7">
            <a:extLst>
              <a:ext uri="{FF2B5EF4-FFF2-40B4-BE49-F238E27FC236}">
                <a16:creationId xmlns:a16="http://schemas.microsoft.com/office/drawing/2014/main" xmlns="" id="{6FE380F3-A68B-26EA-9084-2C15BB9E43F9}"/>
              </a:ext>
            </a:extLst>
          </p:cNvPr>
          <p:cNvSpPr/>
          <p:nvPr/>
        </p:nvSpPr>
        <p:spPr>
          <a:xfrm>
            <a:off x="3003837" y="22800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3</a:t>
            </a:r>
            <a:endParaRPr lang="en-US" sz="20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3">
            <a:extLst>
              <a:ext uri="{96DAC541-7B7A-43D3-8B79-37D633B846F1}">
                <asvg:svgBlip xmlns:asvg="http://schemas.microsoft.com/office/drawing/2016/SVG/main" xmlns="" r:embed="rId11"/>
              </a:ext>
            </a:extLst>
          </a:blip>
          <a:stretch>
            <a:fillRect/>
          </a:stretch>
        </p:blipFill>
        <p:spPr>
          <a:xfrm>
            <a:off x="-278665" y="5347878"/>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9364172" y="5615344"/>
            <a:ext cx="1879649" cy="309233"/>
          </a:xfrm>
          <a:prstGeom prst="rect">
            <a:avLst/>
          </a:prstGeom>
        </p:spPr>
      </p:pic>
      <p:sp>
        <p:nvSpPr>
          <p:cNvPr id="13" name="TextBox 12">
            <a:extLst>
              <a:ext uri="{FF2B5EF4-FFF2-40B4-BE49-F238E27FC236}">
                <a16:creationId xmlns:a16="http://schemas.microsoft.com/office/drawing/2014/main" xmlns="" id="{904B7CA6-23A4-2E24-5FFC-ECEA38831F6A}"/>
              </a:ext>
            </a:extLst>
          </p:cNvPr>
          <p:cNvSpPr txBox="1"/>
          <p:nvPr/>
        </p:nvSpPr>
        <p:spPr>
          <a:xfrm>
            <a:off x="5445457" y="579933"/>
            <a:ext cx="4703953" cy="461665"/>
          </a:xfrm>
          <a:prstGeom prst="rect">
            <a:avLst/>
          </a:prstGeom>
          <a:noFill/>
        </p:spPr>
        <p:txBody>
          <a:bodyPr wrap="square" rtlCol="0">
            <a:spAutoFit/>
          </a:bodyPr>
          <a:lstStyle/>
          <a:p>
            <a:pPr algn="ctr"/>
            <a:r>
              <a:rPr lang="ar-EG" sz="2400" b="1" dirty="0" smtClean="0">
                <a:solidFill>
                  <a:srgbClr val="2D3956"/>
                </a:solidFill>
                <a:latin typeface="Tajawal Medium" panose="00000600000000000000" pitchFamily="2" charset="-78"/>
              </a:rPr>
              <a:t>خطوات تحديد أهداف الأمن السيبراني </a:t>
            </a:r>
            <a:endParaRPr lang="en-US" sz="2400" b="1" dirty="0">
              <a:solidFill>
                <a:srgbClr val="2D3956"/>
              </a:solidFill>
              <a:latin typeface="Tajawal Medium" panose="00000600000000000000" pitchFamily="2" charset="-78"/>
            </a:endParaRPr>
          </a:p>
        </p:txBody>
      </p:sp>
      <p:sp>
        <p:nvSpPr>
          <p:cNvPr id="12" name="TextBox 11"/>
          <p:cNvSpPr txBox="1"/>
          <p:nvPr/>
        </p:nvSpPr>
        <p:spPr>
          <a:xfrm>
            <a:off x="2247441" y="1216455"/>
            <a:ext cx="9547489" cy="5324535"/>
          </a:xfrm>
          <a:prstGeom prst="rect">
            <a:avLst/>
          </a:prstGeom>
          <a:noFill/>
        </p:spPr>
        <p:txBody>
          <a:bodyPr wrap="square" rtlCol="0">
            <a:spAutoFit/>
          </a:bodyPr>
          <a:lstStyle/>
          <a:p>
            <a:pPr algn="justLow" rtl="1"/>
            <a:r>
              <a:rPr lang="ar-EG" sz="2000" b="1" dirty="0"/>
              <a:t>الهدف الاستراتيجي للأمن السيبراني هو حماية الفضاء السيبراني ؛ يهدف الأمن السيبراني بشكل عام إلى مواجهة الجرائم السيبرانية ومخاطرها، ويهدف إلى تعزيز الثقة في البنى التحتية للاتصالات والمعلومات وتطبيقاتها وخدماتها في جميع المجالات والقطاعات، والعمل على تأمينها من خطر الاختراق، وذلك تحقيقًا لبيئة رقمية تتصف بالأمان. </a:t>
            </a:r>
            <a:endParaRPr lang="ar-EG" sz="2000" dirty="0" smtClean="0"/>
          </a:p>
          <a:p>
            <a:pPr algn="justLow" rtl="1"/>
            <a:r>
              <a:rPr lang="ar-EG" sz="2000" dirty="0" smtClean="0"/>
              <a:t>يعد </a:t>
            </a:r>
            <a:r>
              <a:rPr lang="ar-EG" sz="2000" dirty="0"/>
              <a:t>إنشاء </a:t>
            </a:r>
            <a:r>
              <a:rPr lang="ar-EG" sz="2000" dirty="0" smtClean="0"/>
              <a:t>قدرة </a:t>
            </a:r>
            <a:r>
              <a:rPr lang="ar-EG" sz="2000" dirty="0"/>
              <a:t>وطنية لإدارة الحوادث مهمة طويلة الأجل تبدأ </a:t>
            </a:r>
            <a:r>
              <a:rPr lang="ar-EG" sz="2000" dirty="0" smtClean="0"/>
              <a:t>بإنشاء </a:t>
            </a:r>
            <a:r>
              <a:rPr lang="ar-EG" sz="2000" dirty="0"/>
              <a:t>مجموعة </a:t>
            </a:r>
            <a:r>
              <a:rPr lang="ar-EG" sz="2000" dirty="0" smtClean="0"/>
              <a:t>فرق وطنية </a:t>
            </a:r>
            <a:r>
              <a:rPr lang="ar-EG" sz="2000" dirty="0"/>
              <a:t>للاستجابة لحوادث الأنظمة الإلكترونية منها تحديد أو إنشاء </a:t>
            </a:r>
            <a:r>
              <a:rPr lang="ar-EG" sz="2000" dirty="0" smtClean="0"/>
              <a:t>قدرات </a:t>
            </a:r>
            <a:r>
              <a:rPr lang="ar-EG" sz="2000" dirty="0"/>
              <a:t>وطنية </a:t>
            </a:r>
            <a:r>
              <a:rPr lang="ar-EG" sz="2000" dirty="0" smtClean="0"/>
              <a:t>لفرقة </a:t>
            </a:r>
            <a:r>
              <a:rPr lang="en-US" sz="2000" dirty="0" smtClean="0"/>
              <a:t>Cyber </a:t>
            </a:r>
            <a:r>
              <a:rPr lang="en-US" sz="2000" dirty="0"/>
              <a:t>Incident Response </a:t>
            </a:r>
            <a:r>
              <a:rPr lang="en-US" sz="2000" dirty="0" smtClean="0"/>
              <a:t>Team</a:t>
            </a:r>
            <a:r>
              <a:rPr lang="ar-EG" sz="2000" dirty="0" smtClean="0"/>
              <a:t> </a:t>
            </a:r>
            <a:endParaRPr lang="ar-EG" sz="2000" dirty="0"/>
          </a:p>
          <a:p>
            <a:pPr algn="justLow" rtl="1"/>
            <a:r>
              <a:rPr lang="ar-EG" sz="2000" dirty="0" smtClean="0"/>
              <a:t>ووضع </a:t>
            </a:r>
            <a:r>
              <a:rPr lang="ar-EG" sz="2000" dirty="0"/>
              <a:t>آليات داخل الحكومة </a:t>
            </a:r>
            <a:r>
              <a:rPr lang="ar-EG" sz="2000" dirty="0" smtClean="0"/>
              <a:t>الوطنية للتنسيق </a:t>
            </a:r>
            <a:r>
              <a:rPr lang="ar-EG" sz="2000" dirty="0"/>
              <a:t>بين القطاعين المدني والحكومي. </a:t>
            </a:r>
            <a:endParaRPr lang="ar-EG" sz="2000" dirty="0"/>
          </a:p>
          <a:p>
            <a:pPr algn="justLow" rtl="1"/>
            <a:r>
              <a:rPr lang="ar-EG" sz="2000" dirty="0"/>
              <a:t>ولم تنشئ أغلب الدول </a:t>
            </a:r>
            <a:r>
              <a:rPr lang="ar-EG" sz="2000" dirty="0" smtClean="0"/>
              <a:t>العربية </a:t>
            </a:r>
            <a:r>
              <a:rPr lang="ar-EG" sz="2000" dirty="0"/>
              <a:t>هيئة وطنية </a:t>
            </a:r>
            <a:r>
              <a:rPr lang="ar-EG" sz="2000" dirty="0" smtClean="0"/>
              <a:t>للأمن السيبراني </a:t>
            </a:r>
            <a:r>
              <a:rPr lang="ar-EG" sz="2000" dirty="0"/>
              <a:t>باستثناء بعض </a:t>
            </a:r>
            <a:r>
              <a:rPr lang="ar-EG" sz="2000" dirty="0" smtClean="0"/>
              <a:t>الدول التي </a:t>
            </a:r>
            <a:r>
              <a:rPr lang="ar-EG" sz="2000" dirty="0"/>
              <a:t>بعثت مثل هذه الهيئات بتسميات مختلفة، أما في بعض الدول </a:t>
            </a:r>
            <a:r>
              <a:rPr lang="ar-EG" sz="2000" dirty="0" smtClean="0"/>
              <a:t>العربية </a:t>
            </a:r>
            <a:r>
              <a:rPr lang="ar-EG" sz="2000" dirty="0"/>
              <a:t>الأخرى</a:t>
            </a:r>
            <a:r>
              <a:rPr lang="ar-EG" sz="2000" dirty="0" smtClean="0"/>
              <a:t>،</a:t>
            </a:r>
            <a:r>
              <a:rPr lang="ar-EG" sz="2000" dirty="0"/>
              <a:t> فنلاحظ إحداث مجالس وهيئات عدة لها دور هام في تحديد الروية الإستراتيجية </a:t>
            </a:r>
            <a:r>
              <a:rPr lang="ar-EG" sz="2000" dirty="0" smtClean="0"/>
              <a:t>الوطنية للأمن </a:t>
            </a:r>
            <a:r>
              <a:rPr lang="ar-EG" sz="2000" dirty="0"/>
              <a:t>السيبراني وفي وضع البرامج العملية لتحقيقها، تتخذ في بعض الأحيان </a:t>
            </a:r>
            <a:r>
              <a:rPr lang="ar-EG" sz="2000" dirty="0" smtClean="0"/>
              <a:t>شكل مجالس</a:t>
            </a:r>
            <a:r>
              <a:rPr lang="ar-EG" sz="2000" dirty="0"/>
              <a:t>، وفي أحيان أخرى شكل هيئات إدارية تابعة لرئاسة الجمهورية أو للوزارة </a:t>
            </a:r>
            <a:r>
              <a:rPr lang="ar-EG" sz="2000" dirty="0" smtClean="0"/>
              <a:t>المكلفة بالأمن </a:t>
            </a:r>
            <a:r>
              <a:rPr lang="ar-EG" sz="2000" dirty="0"/>
              <a:t>أو بالدفاع الوطني أو بالعدل، مثلما هو الشأن في مصر متمثل في </a:t>
            </a:r>
            <a:r>
              <a:rPr lang="ar-EG" sz="2000" dirty="0" smtClean="0"/>
              <a:t>المجلس الأعلى </a:t>
            </a:r>
            <a:r>
              <a:rPr lang="ar-EG" sz="2000" dirty="0"/>
              <a:t>للأمن السيبراني التابع لمجلس الوزراء، و الجزئر متمثل في الهيئة الوطنية </a:t>
            </a:r>
            <a:r>
              <a:rPr lang="ar-EG" sz="2000" dirty="0" smtClean="0"/>
              <a:t>للوقاية من الجرائم </a:t>
            </a:r>
            <a:r>
              <a:rPr lang="ar-EG" sz="2000" dirty="0"/>
              <a:t>المتصلة </a:t>
            </a:r>
            <a:r>
              <a:rPr lang="ar-EG" sz="2000" dirty="0" smtClean="0"/>
              <a:t>بتكنولوجيا </a:t>
            </a:r>
            <a:r>
              <a:rPr lang="ar-EG" sz="2000" dirty="0"/>
              <a:t>الإعلام والإتصال، أما في الكويت فتباشر </a:t>
            </a:r>
            <a:r>
              <a:rPr lang="ar-EG" sz="2000" dirty="0" smtClean="0"/>
              <a:t>الهيئة العامة </a:t>
            </a:r>
            <a:r>
              <a:rPr lang="ar-EG" sz="2000" dirty="0"/>
              <a:t>للاتصالات وتقنية المعلومات الاختصاص المتعلق بمهام ومسئوليات </a:t>
            </a:r>
            <a:r>
              <a:rPr lang="ar-EG" sz="2000" dirty="0" smtClean="0"/>
              <a:t>الأمن السيبراني </a:t>
            </a:r>
            <a:r>
              <a:rPr lang="ar-EG" sz="2000" dirty="0"/>
              <a:t>وغيرها في مجال حماية البيانات </a:t>
            </a:r>
            <a:r>
              <a:rPr lang="ar-EG" sz="2000" dirty="0" smtClean="0"/>
              <a:t>الشخصية. </a:t>
            </a:r>
            <a:endParaRPr lang="en-US" sz="2000" dirty="0"/>
          </a:p>
          <a:p>
            <a:pPr algn="r" rtl="1"/>
            <a:endParaRPr lang="ar-EG" sz="2000" dirty="0"/>
          </a:p>
          <a:p>
            <a:pPr algn="r" rtl="1"/>
            <a:endParaRPr lang="ar-EG" sz="2000" dirty="0"/>
          </a:p>
          <a:p>
            <a:pPr algn="r" rtl="1"/>
            <a:endParaRPr lang="ar-EG" sz="2000" dirty="0"/>
          </a:p>
        </p:txBody>
      </p:sp>
    </p:spTree>
    <p:extLst>
      <p:ext uri="{BB962C8B-B14F-4D97-AF65-F5344CB8AC3E}">
        <p14:creationId xmlns:p14="http://schemas.microsoft.com/office/powerpoint/2010/main" val="185168422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228422" y="-282427"/>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407225" y="381288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383420" y="29684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2863" y="-389011"/>
            <a:ext cx="2036258" cy="1800993"/>
          </a:xfrm>
          <a:prstGeom prst="rect">
            <a:avLst/>
          </a:prstGeom>
        </p:spPr>
      </p:pic>
      <p:sp>
        <p:nvSpPr>
          <p:cNvPr id="8" name="Rectangle 7">
            <a:extLst>
              <a:ext uri="{FF2B5EF4-FFF2-40B4-BE49-F238E27FC236}">
                <a16:creationId xmlns:a16="http://schemas.microsoft.com/office/drawing/2014/main" xmlns="" id="{6FE380F3-A68B-26EA-9084-2C15BB9E43F9}"/>
              </a:ext>
            </a:extLst>
          </p:cNvPr>
          <p:cNvSpPr/>
          <p:nvPr/>
        </p:nvSpPr>
        <p:spPr>
          <a:xfrm>
            <a:off x="2788120" y="384680"/>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3</a:t>
            </a:r>
            <a:endParaRPr lang="en-US" sz="20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3">
            <a:extLst>
              <a:ext uri="{96DAC541-7B7A-43D3-8B79-37D633B846F1}">
                <asvg:svgBlip xmlns:asvg="http://schemas.microsoft.com/office/drawing/2016/SVG/main" xmlns="" r:embed="rId9"/>
              </a:ext>
            </a:extLst>
          </a:blip>
          <a:stretch>
            <a:fillRect/>
          </a:stretch>
        </p:blipFill>
        <p:spPr>
          <a:xfrm>
            <a:off x="512905" y="5757311"/>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0155742" y="6024777"/>
            <a:ext cx="1879649" cy="309233"/>
          </a:xfrm>
          <a:prstGeom prst="rect">
            <a:avLst/>
          </a:prstGeom>
        </p:spPr>
      </p:pic>
      <p:sp>
        <p:nvSpPr>
          <p:cNvPr id="11" name="Rectangle 10"/>
          <p:cNvSpPr/>
          <p:nvPr/>
        </p:nvSpPr>
        <p:spPr>
          <a:xfrm>
            <a:off x="2225407" y="1740665"/>
            <a:ext cx="9306950" cy="3754874"/>
          </a:xfrm>
          <a:prstGeom prst="rect">
            <a:avLst/>
          </a:prstGeom>
        </p:spPr>
        <p:txBody>
          <a:bodyPr wrap="square">
            <a:spAutoFit/>
          </a:bodyPr>
          <a:lstStyle/>
          <a:p>
            <a:pPr algn="justLow" rtl="1"/>
            <a:r>
              <a:rPr lang="ar-EG" sz="2000" dirty="0"/>
              <a:t>يقع على عاتق الحكومة إنشاء أو تحديد منظمة وطنية تعمل كجهة اتصال </a:t>
            </a:r>
            <a:r>
              <a:rPr lang="ar-EG" sz="2000" dirty="0" smtClean="0"/>
              <a:t>وذلك لضمان حماية الفضاء السيبراني </a:t>
            </a:r>
            <a:r>
              <a:rPr lang="ar-EG" sz="2000" dirty="0"/>
              <a:t>والعمل على حماية البنية التحتية الحيوية </a:t>
            </a:r>
            <a:r>
              <a:rPr lang="ar-EG" sz="2000" dirty="0" smtClean="0"/>
              <a:t>للبيانات والمعلومات</a:t>
            </a:r>
            <a:r>
              <a:rPr lang="ar-EG" sz="2000" dirty="0"/>
              <a:t>، تتضمن مهام هذه المنظمة </a:t>
            </a:r>
            <a:r>
              <a:rPr lang="ar-EG" sz="2000" dirty="0" smtClean="0"/>
              <a:t>المراقبة </a:t>
            </a:r>
            <a:r>
              <a:rPr lang="ar-EG" sz="2000" dirty="0"/>
              <a:t>والإنذار والاستجابة وجهود </a:t>
            </a:r>
            <a:r>
              <a:rPr lang="ar-EG" sz="2000" dirty="0" smtClean="0"/>
              <a:t>التعايش وتيسير </a:t>
            </a:r>
            <a:r>
              <a:rPr lang="ar-EG" sz="2000" dirty="0"/>
              <a:t>التعاون بين الكيانات الحكومية والقطاع الخاصه بالإضافة إلى </a:t>
            </a:r>
            <a:r>
              <a:rPr lang="ar-EG" sz="2000" dirty="0" smtClean="0"/>
              <a:t>الدوائر الأكاديمية </a:t>
            </a:r>
            <a:r>
              <a:rPr lang="ar-EG" sz="2000" dirty="0"/>
              <a:t>والمجتمع الدولي</a:t>
            </a:r>
            <a:r>
              <a:rPr lang="ar-EG" b="1" dirty="0" smtClean="0">
                <a:latin typeface="Calibri" panose="020F0502020204030204" pitchFamily="34" charset="0"/>
                <a:ea typeface="Calibri" panose="020F0502020204030204" pitchFamily="34" charset="0"/>
              </a:rPr>
              <a:t>  .</a:t>
            </a:r>
          </a:p>
          <a:p>
            <a:pPr algn="r" rtl="1"/>
            <a:endParaRPr lang="ar-EG" sz="2000" b="1" dirty="0"/>
          </a:p>
          <a:p>
            <a:pPr algn="r" rtl="1"/>
            <a:r>
              <a:rPr lang="ar-EG" sz="2000" dirty="0" smtClean="0"/>
              <a:t>وركزت </a:t>
            </a:r>
            <a:r>
              <a:rPr lang="ar-EG" sz="2000" dirty="0"/>
              <a:t>العديد من </a:t>
            </a:r>
            <a:r>
              <a:rPr lang="ar-EG" sz="2000" dirty="0" smtClean="0"/>
              <a:t>الدراسات </a:t>
            </a:r>
            <a:r>
              <a:rPr lang="ar-EG" sz="2000" dirty="0"/>
              <a:t>على المسئولية الجنائية عن إساءة استخدام </a:t>
            </a:r>
            <a:r>
              <a:rPr lang="ar-EG" sz="2000" dirty="0" smtClean="0"/>
              <a:t>وسائل التواصل </a:t>
            </a:r>
            <a:r>
              <a:rPr lang="ar-EG" sz="2000" dirty="0"/>
              <a:t>الاجتماعي وتحديد </a:t>
            </a:r>
            <a:r>
              <a:rPr lang="ar-EG" sz="2000" dirty="0" smtClean="0"/>
              <a:t>جرائم </a:t>
            </a:r>
            <a:r>
              <a:rPr lang="ar-EG" sz="2000" dirty="0"/>
              <a:t>الاعتداء على الحياة الخاصة، والسب </a:t>
            </a:r>
            <a:r>
              <a:rPr lang="ar-EG" sz="2000" dirty="0" smtClean="0"/>
              <a:t>والقذف، والمسام </a:t>
            </a:r>
            <a:r>
              <a:rPr lang="ar-EG" sz="2000" dirty="0"/>
              <a:t>بالقيم الدينية، و الاعتماد على تحليل </a:t>
            </a:r>
            <a:r>
              <a:rPr lang="ar-EG" sz="2000" dirty="0" smtClean="0"/>
              <a:t>قوانين </a:t>
            </a:r>
            <a:r>
              <a:rPr lang="ar-EG" sz="2000" dirty="0"/>
              <a:t>مكافحة </a:t>
            </a:r>
            <a:r>
              <a:rPr lang="ar-EG" sz="2000" dirty="0" smtClean="0"/>
              <a:t>جرائم </a:t>
            </a:r>
            <a:r>
              <a:rPr lang="ar-EG" sz="2000" dirty="0"/>
              <a:t>تقنية </a:t>
            </a:r>
            <a:r>
              <a:rPr lang="ar-EG" sz="2000" dirty="0" smtClean="0"/>
              <a:t>المعلومات . أظهرت </a:t>
            </a:r>
            <a:r>
              <a:rPr lang="ar-EG" sz="2000" dirty="0"/>
              <a:t>النتائج أن المشرع حرص في كل من عمان والكويت </a:t>
            </a:r>
            <a:r>
              <a:rPr lang="ar-EG" sz="2000" dirty="0" smtClean="0"/>
              <a:t>وقطر والإمارات </a:t>
            </a:r>
            <a:r>
              <a:rPr lang="ar-EG" sz="2000" dirty="0"/>
              <a:t>العر </a:t>
            </a:r>
            <a:r>
              <a:rPr lang="ar-EG" sz="2000" dirty="0" smtClean="0"/>
              <a:t>ية المتحدة </a:t>
            </a:r>
            <a:r>
              <a:rPr lang="ar-EG" sz="2000" dirty="0"/>
              <a:t>على تجريم </a:t>
            </a:r>
            <a:r>
              <a:rPr lang="ar-EG" sz="2000" dirty="0" smtClean="0"/>
              <a:t>الآراء </a:t>
            </a:r>
            <a:r>
              <a:rPr lang="ar-EG" sz="2000" dirty="0"/>
              <a:t>التى تؤدى إلى الفتنة بين </a:t>
            </a:r>
            <a:r>
              <a:rPr lang="ar-EG" sz="2000" dirty="0" smtClean="0"/>
              <a:t>أفراد </a:t>
            </a:r>
            <a:r>
              <a:rPr lang="ar-EG" sz="2000" dirty="0"/>
              <a:t>المجتمع، أو التى تمس </a:t>
            </a:r>
            <a:r>
              <a:rPr lang="ar-EG" sz="2000" dirty="0" smtClean="0"/>
              <a:t>القيم الدينية </a:t>
            </a:r>
            <a:r>
              <a:rPr lang="ar-EG" sz="2000" dirty="0"/>
              <a:t>أو النظام العام في الدولة، كما جرم الاعتداء على الحياة الخاصة والسب </a:t>
            </a:r>
            <a:r>
              <a:rPr lang="ar-EG" sz="2000" dirty="0" smtClean="0"/>
              <a:t>والقذف باستخدام </a:t>
            </a:r>
            <a:r>
              <a:rPr lang="ar-EG" sz="2000" dirty="0"/>
              <a:t>وسائل التواصل الاجتماعي، ويتم ذلك من خلال </a:t>
            </a:r>
            <a:r>
              <a:rPr lang="ar-EG" sz="2000" dirty="0" smtClean="0"/>
              <a:t>قانون </a:t>
            </a:r>
            <a:r>
              <a:rPr lang="ar-EG" sz="2000" dirty="0"/>
              <a:t>مكافحة </a:t>
            </a:r>
            <a:r>
              <a:rPr lang="ar-EG" sz="2000" dirty="0" smtClean="0"/>
              <a:t>جرائم تقنية المعلومات </a:t>
            </a:r>
            <a:r>
              <a:rPr lang="ar-EG" sz="2000" dirty="0"/>
              <a:t>في كل </a:t>
            </a:r>
            <a:r>
              <a:rPr lang="ar-EG" sz="2000" dirty="0" smtClean="0"/>
              <a:t>بلد. </a:t>
            </a:r>
            <a:endParaRPr lang="ar-EG" sz="2000" b="1" dirty="0">
              <a:latin typeface="Calibri" panose="020F0502020204030204" pitchFamily="34" charset="0"/>
              <a:ea typeface="Calibri" panose="020F0502020204030204" pitchFamily="34" charset="0"/>
            </a:endParaRPr>
          </a:p>
          <a:p>
            <a:pPr algn="justLow" rtl="1"/>
            <a:r>
              <a:rPr lang="ar-EG" b="1" dirty="0" smtClean="0">
                <a:latin typeface="Calibri" panose="020F0502020204030204" pitchFamily="34" charset="0"/>
                <a:ea typeface="Calibri" panose="020F0502020204030204" pitchFamily="34" charset="0"/>
              </a:rPr>
              <a:t>  </a:t>
            </a:r>
            <a:endParaRPr lang="en-US" b="1" dirty="0"/>
          </a:p>
        </p:txBody>
      </p:sp>
    </p:spTree>
    <p:extLst>
      <p:ext uri="{BB962C8B-B14F-4D97-AF65-F5344CB8AC3E}">
        <p14:creationId xmlns:p14="http://schemas.microsoft.com/office/powerpoint/2010/main" val="58839149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xmlns="" id="{D52E2043-1E7F-4FB3-99FA-88B6CF1F2478}"/>
              </a:ext>
            </a:extLst>
          </p:cNvPr>
          <p:cNvSpPr/>
          <p:nvPr/>
        </p:nvSpPr>
        <p:spPr>
          <a:xfrm rot="5400000">
            <a:off x="228422" y="-282427"/>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3">
            <a:extLst>
              <a:ext uri="{FF2B5EF4-FFF2-40B4-BE49-F238E27FC236}">
                <a16:creationId xmlns:a16="http://schemas.microsoft.com/office/drawing/2014/main" xmlns="" id="{DEE0AF26-C85E-4AE1-9B7E-0A3454BF24BB}"/>
              </a:ext>
            </a:extLst>
          </p:cNvPr>
          <p:cNvSpPr/>
          <p:nvPr/>
        </p:nvSpPr>
        <p:spPr>
          <a:xfrm rot="16200000" flipV="1">
            <a:off x="-407225" y="381288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Rectangle 5">
            <a:extLst>
              <a:ext uri="{FF2B5EF4-FFF2-40B4-BE49-F238E27FC236}">
                <a16:creationId xmlns:a16="http://schemas.microsoft.com/office/drawing/2014/main" xmlns="" id="{35E30A49-6736-ECBA-A034-3B17B6F12642}"/>
              </a:ext>
            </a:extLst>
          </p:cNvPr>
          <p:cNvSpPr/>
          <p:nvPr/>
        </p:nvSpPr>
        <p:spPr>
          <a:xfrm>
            <a:off x="3383420" y="29684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155742" y="-580794"/>
            <a:ext cx="2036258" cy="1800993"/>
          </a:xfrm>
          <a:prstGeom prst="rect">
            <a:avLst/>
          </a:prstGeom>
        </p:spPr>
      </p:pic>
      <p:sp>
        <p:nvSpPr>
          <p:cNvPr id="8" name="Rectangle 7">
            <a:extLst>
              <a:ext uri="{FF2B5EF4-FFF2-40B4-BE49-F238E27FC236}">
                <a16:creationId xmlns:a16="http://schemas.microsoft.com/office/drawing/2014/main" xmlns="" id="{6FE380F3-A68B-26EA-9084-2C15BB9E43F9}"/>
              </a:ext>
            </a:extLst>
          </p:cNvPr>
          <p:cNvSpPr/>
          <p:nvPr/>
        </p:nvSpPr>
        <p:spPr>
          <a:xfrm>
            <a:off x="2788120" y="384680"/>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3</a:t>
            </a:r>
            <a:endParaRPr lang="en-US" sz="20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3">
            <a:extLst>
              <a:ext uri="{96DAC541-7B7A-43D3-8B79-37D633B846F1}">
                <asvg:svgBlip xmlns:asvg="http://schemas.microsoft.com/office/drawing/2016/SVG/main" xmlns="" r:embed="rId9"/>
              </a:ext>
            </a:extLst>
          </a:blip>
          <a:stretch>
            <a:fillRect/>
          </a:stretch>
        </p:blipFill>
        <p:spPr>
          <a:xfrm>
            <a:off x="512905" y="5757311"/>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0155742" y="6024777"/>
            <a:ext cx="1879649" cy="309233"/>
          </a:xfrm>
          <a:prstGeom prst="rect">
            <a:avLst/>
          </a:prstGeom>
        </p:spPr>
      </p:pic>
      <p:sp>
        <p:nvSpPr>
          <p:cNvPr id="12" name="TextBox 11">
            <a:extLst>
              <a:ext uri="{FF2B5EF4-FFF2-40B4-BE49-F238E27FC236}">
                <a16:creationId xmlns:a16="http://schemas.microsoft.com/office/drawing/2014/main" xmlns="" id="{904B7CA6-23A4-2E24-5FFC-ECEA38831F6A}"/>
              </a:ext>
            </a:extLst>
          </p:cNvPr>
          <p:cNvSpPr txBox="1"/>
          <p:nvPr/>
        </p:nvSpPr>
        <p:spPr>
          <a:xfrm>
            <a:off x="5445457" y="579933"/>
            <a:ext cx="4535825" cy="830997"/>
          </a:xfrm>
          <a:prstGeom prst="rect">
            <a:avLst/>
          </a:prstGeom>
          <a:noFill/>
        </p:spPr>
        <p:txBody>
          <a:bodyPr wrap="square" rtlCol="0">
            <a:spAutoFit/>
          </a:bodyPr>
          <a:lstStyle/>
          <a:p>
            <a:pPr algn="ctr"/>
            <a:r>
              <a:rPr lang="ar-EG" sz="2400" b="1" dirty="0" smtClean="0">
                <a:solidFill>
                  <a:srgbClr val="2D3956"/>
                </a:solidFill>
                <a:latin typeface="Tajawal Medium" panose="00000600000000000000" pitchFamily="2" charset="-78"/>
              </a:rPr>
              <a:t>وضع </a:t>
            </a:r>
            <a:r>
              <a:rPr lang="ar-EG" sz="2400" b="1" dirty="0">
                <a:solidFill>
                  <a:srgbClr val="2D3956"/>
                </a:solidFill>
                <a:latin typeface="Tajawal Medium" panose="00000600000000000000" pitchFamily="2" charset="-78"/>
              </a:rPr>
              <a:t>استراتيجية وطنية للأمن السيبراني ومكافحة الجرائم السيبرانية</a:t>
            </a:r>
            <a:r>
              <a:rPr lang="ar-EG" sz="2400" b="1" dirty="0"/>
              <a:t> </a:t>
            </a:r>
            <a:endParaRPr lang="en-US" sz="2400" b="1" dirty="0"/>
          </a:p>
        </p:txBody>
      </p:sp>
      <p:sp>
        <p:nvSpPr>
          <p:cNvPr id="13" name="Rectangle 12"/>
          <p:cNvSpPr/>
          <p:nvPr/>
        </p:nvSpPr>
        <p:spPr>
          <a:xfrm>
            <a:off x="2233432" y="1457569"/>
            <a:ext cx="9306950" cy="4401205"/>
          </a:xfrm>
          <a:prstGeom prst="rect">
            <a:avLst/>
          </a:prstGeom>
        </p:spPr>
        <p:txBody>
          <a:bodyPr wrap="square">
            <a:spAutoFit/>
          </a:bodyPr>
          <a:lstStyle/>
          <a:p>
            <a:pPr algn="justLow" rtl="1"/>
            <a:r>
              <a:rPr lang="ar-EG" sz="2000" b="1" dirty="0" smtClean="0"/>
              <a:t>تمهيد :</a:t>
            </a:r>
            <a:endParaRPr lang="ar-EG" sz="2000" dirty="0" smtClean="0"/>
          </a:p>
          <a:p>
            <a:pPr algn="justLow" rtl="1"/>
            <a:r>
              <a:rPr lang="ar-EG" sz="2000" dirty="0" smtClean="0"/>
              <a:t>ليس بإمكان الحلول التقنية وحدها أن تعالج بشكل كاف جميع مشكلات الجريمة الالكترونية و التهديدات الأخرى التي تحيق بالفضاء الالكتروني ، فالأنظمة و التحقيقات و الإجراءات القانونية ضرورية أيضاً . و نظراً إلى قدرة المهاجمين في بلد ما على استهداف الأنظمة في بلد أخر ، فلابد من وضع آليات تتيح إمكانية التحقيق و المقاضاة دولياً .</a:t>
            </a:r>
          </a:p>
          <a:p>
            <a:pPr algn="justLow" rtl="1"/>
            <a:endParaRPr lang="ar-EG" sz="2000" dirty="0" smtClean="0"/>
          </a:p>
          <a:p>
            <a:pPr algn="justLow" rtl="1"/>
            <a:r>
              <a:rPr lang="ar-EG" sz="2000" b="1" dirty="0">
                <a:latin typeface="Calibri" panose="020F0502020204030204" pitchFamily="34" charset="0"/>
                <a:ea typeface="Calibri" panose="020F0502020204030204" pitchFamily="34" charset="0"/>
              </a:rPr>
              <a:t>تتمثل الخطوة الأولى في هذا الإطار بوضع استراتيجية متكاملة </a:t>
            </a:r>
            <a:r>
              <a:rPr lang="ar-EG" sz="2000" b="1" dirty="0" smtClean="0">
                <a:latin typeface="Calibri" panose="020F0502020204030204" pitchFamily="34" charset="0"/>
                <a:ea typeface="Calibri" panose="020F0502020204030204" pitchFamily="34" charset="0"/>
              </a:rPr>
              <a:t>للأمن السيبراني و مكافحة </a:t>
            </a:r>
            <a:r>
              <a:rPr lang="ar-EG" sz="2000" b="1" dirty="0">
                <a:latin typeface="Calibri" panose="020F0502020204030204" pitchFamily="34" charset="0"/>
                <a:ea typeface="Calibri" panose="020F0502020204030204" pitchFamily="34" charset="0"/>
              </a:rPr>
              <a:t>الجرائم السيبرانية، وتتضمن هذه الاستراتيجية نواحي مختلفة، منها </a:t>
            </a:r>
            <a:r>
              <a:rPr lang="ar-EG" sz="2000" b="1" dirty="0" smtClean="0">
                <a:latin typeface="Calibri" panose="020F0502020204030204" pitchFamily="34" charset="0"/>
                <a:ea typeface="Calibri" panose="020F0502020204030204" pitchFamily="34" charset="0"/>
              </a:rPr>
              <a:t>التشريعي والتنفيذي </a:t>
            </a:r>
            <a:r>
              <a:rPr lang="ar-EG" sz="2000" b="1" dirty="0">
                <a:latin typeface="Calibri" panose="020F0502020204030204" pitchFamily="34" charset="0"/>
                <a:ea typeface="Calibri" panose="020F0502020204030204" pitchFamily="34" charset="0"/>
              </a:rPr>
              <a:t>والتنظيمي </a:t>
            </a:r>
            <a:r>
              <a:rPr lang="ar-EG" sz="2000" b="1" dirty="0" smtClean="0">
                <a:latin typeface="Calibri" panose="020F0502020204030204" pitchFamily="34" charset="0"/>
                <a:ea typeface="Calibri" panose="020F0502020204030204" pitchFamily="34" charset="0"/>
              </a:rPr>
              <a:t>والتثقيفي . </a:t>
            </a:r>
            <a:endParaRPr lang="ar-EG" b="1" dirty="0" smtClean="0">
              <a:latin typeface="Calibri" panose="020F0502020204030204" pitchFamily="34" charset="0"/>
              <a:ea typeface="Calibri" panose="020F0502020204030204" pitchFamily="34" charset="0"/>
            </a:endParaRPr>
          </a:p>
          <a:p>
            <a:pPr algn="justLow" rtl="1"/>
            <a:r>
              <a:rPr lang="ar-EG" sz="2000" dirty="0"/>
              <a:t>بناء على التجارب الدولية، يوصي بان تتضمن استراتيجية الأمان السيبراني </a:t>
            </a:r>
            <a:r>
              <a:rPr lang="ar-EG" sz="2000" dirty="0" smtClean="0"/>
              <a:t>ومكافحة الجريمة </a:t>
            </a:r>
            <a:r>
              <a:rPr lang="ar-EG" sz="2000" dirty="0"/>
              <a:t>السيبرانية في كل دولة البنود التالية كحد أدني</a:t>
            </a:r>
            <a:r>
              <a:rPr lang="ar-EG" sz="2000" dirty="0" smtClean="0"/>
              <a:t>:</a:t>
            </a:r>
          </a:p>
          <a:p>
            <a:pPr algn="justLow" rtl="1"/>
            <a:r>
              <a:rPr lang="ar-EG" sz="2000" dirty="0" smtClean="0"/>
              <a:t>۱- </a:t>
            </a:r>
            <a:r>
              <a:rPr lang="ar-EG" sz="2000" dirty="0"/>
              <a:t>وضع التشريعات السيبرانية الضرورية وتحديثها</a:t>
            </a:r>
            <a:r>
              <a:rPr lang="ar-EG" sz="2000" dirty="0" smtClean="0"/>
              <a:t>.</a:t>
            </a:r>
          </a:p>
          <a:p>
            <a:pPr algn="justLow" rtl="1"/>
            <a:r>
              <a:rPr lang="ar-EG" sz="2000" dirty="0" smtClean="0"/>
              <a:t>٢- </a:t>
            </a:r>
            <a:r>
              <a:rPr lang="ar-EG" sz="2000" dirty="0"/>
              <a:t>وضع منهجية للاستجابة للحوادث السيبرانية، وبوجه خاص إنشاء مراكز </a:t>
            </a:r>
            <a:r>
              <a:rPr lang="ar-EG" sz="2000" dirty="0" smtClean="0"/>
              <a:t>للاستجابة السريعة </a:t>
            </a:r>
            <a:r>
              <a:rPr lang="ar-EG" sz="2000" dirty="0"/>
              <a:t>لطوارئ الحاسوب، ووضع أسس التواصل والتعاون بين هذه المراكز </a:t>
            </a:r>
            <a:r>
              <a:rPr lang="ar-EG" sz="2000" dirty="0" smtClean="0"/>
              <a:t>في المنطقة العربية</a:t>
            </a:r>
            <a:r>
              <a:rPr lang="ar-EG" sz="2000" dirty="0"/>
              <a:t> </a:t>
            </a:r>
            <a:r>
              <a:rPr lang="ar-EG" sz="2000" dirty="0" smtClean="0"/>
              <a:t>.</a:t>
            </a:r>
          </a:p>
          <a:p>
            <a:pPr algn="justLow" rtl="1"/>
            <a:r>
              <a:rPr lang="ar-EG" sz="2000" dirty="0" smtClean="0"/>
              <a:t>.۳- </a:t>
            </a:r>
            <a:r>
              <a:rPr lang="ar-EG" sz="2000" dirty="0"/>
              <a:t>دعم صناعة البرمجيات والتجهيزات والحلول التقنية الخاصة بالحماية من المخاطرالسيبرانية.</a:t>
            </a:r>
            <a:r>
              <a:rPr lang="ar-EG" sz="2000" b="1" dirty="0" smtClean="0">
                <a:latin typeface="Calibri" panose="020F0502020204030204" pitchFamily="34" charset="0"/>
                <a:ea typeface="Calibri" panose="020F0502020204030204" pitchFamily="34" charset="0"/>
              </a:rPr>
              <a:t>  </a:t>
            </a:r>
            <a:endParaRPr lang="en-US" sz="2000" b="1" dirty="0"/>
          </a:p>
        </p:txBody>
      </p:sp>
    </p:spTree>
    <p:extLst>
      <p:ext uri="{BB962C8B-B14F-4D97-AF65-F5344CB8AC3E}">
        <p14:creationId xmlns:p14="http://schemas.microsoft.com/office/powerpoint/2010/main" val="21588533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228422" y="-282427"/>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407225" y="381288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383420" y="29684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155742" y="-580794"/>
            <a:ext cx="2036258" cy="1800993"/>
          </a:xfrm>
          <a:prstGeom prst="rect">
            <a:avLst/>
          </a:prstGeom>
        </p:spPr>
      </p:pic>
      <p:sp>
        <p:nvSpPr>
          <p:cNvPr id="6" name="Rectangle 5">
            <a:extLst>
              <a:ext uri="{FF2B5EF4-FFF2-40B4-BE49-F238E27FC236}">
                <a16:creationId xmlns:a16="http://schemas.microsoft.com/office/drawing/2014/main" xmlns="" id="{6FE380F3-A68B-26EA-9084-2C15BB9E43F9}"/>
              </a:ext>
            </a:extLst>
          </p:cNvPr>
          <p:cNvSpPr/>
          <p:nvPr/>
        </p:nvSpPr>
        <p:spPr>
          <a:xfrm>
            <a:off x="2788120" y="384680"/>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3</a:t>
            </a:r>
            <a:endParaRPr lang="en-US" sz="2000" b="1" dirty="0">
              <a:ea typeface="Roboto Light" panose="02000000000000000000" pitchFamily="2" charset="0"/>
            </a:endParaRPr>
          </a:p>
        </p:txBody>
      </p:sp>
      <p:pic>
        <p:nvPicPr>
          <p:cNvPr id="7" name="Graphic 35">
            <a:extLst>
              <a:ext uri="{FF2B5EF4-FFF2-40B4-BE49-F238E27FC236}">
                <a16:creationId xmlns:a16="http://schemas.microsoft.com/office/drawing/2014/main" xmlns="" id="{D093BAF8-7BD7-E8F7-8798-6C01339128AB}"/>
              </a:ext>
            </a:extLst>
          </p:cNvPr>
          <p:cNvPicPr>
            <a:picLocks noChangeAspect="1"/>
          </p:cNvPicPr>
          <p:nvPr/>
        </p:nvPicPr>
        <p:blipFill>
          <a:blip r:embed="rId3">
            <a:extLst>
              <a:ext uri="{96DAC541-7B7A-43D3-8B79-37D633B846F1}">
                <asvg:svgBlip xmlns:asvg="http://schemas.microsoft.com/office/drawing/2016/SVG/main" xmlns="" r:embed="rId9"/>
              </a:ext>
            </a:extLst>
          </a:blip>
          <a:stretch>
            <a:fillRect/>
          </a:stretch>
        </p:blipFill>
        <p:spPr>
          <a:xfrm>
            <a:off x="512905" y="5757311"/>
            <a:ext cx="2167470" cy="591661"/>
          </a:xfrm>
          <a:prstGeom prst="rect">
            <a:avLst/>
          </a:prstGeom>
        </p:spPr>
      </p:pic>
      <p:pic>
        <p:nvPicPr>
          <p:cNvPr id="8"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0155742" y="6024777"/>
            <a:ext cx="1879649" cy="309233"/>
          </a:xfrm>
          <a:prstGeom prst="rect">
            <a:avLst/>
          </a:prstGeom>
        </p:spPr>
      </p:pic>
      <p:sp>
        <p:nvSpPr>
          <p:cNvPr id="10" name="Rectangle 9"/>
          <p:cNvSpPr/>
          <p:nvPr/>
        </p:nvSpPr>
        <p:spPr>
          <a:xfrm>
            <a:off x="2233432" y="1457569"/>
            <a:ext cx="9306950" cy="3170099"/>
          </a:xfrm>
          <a:prstGeom prst="rect">
            <a:avLst/>
          </a:prstGeom>
        </p:spPr>
        <p:txBody>
          <a:bodyPr wrap="square">
            <a:spAutoFit/>
          </a:bodyPr>
          <a:lstStyle/>
          <a:p>
            <a:pPr algn="justLow" rtl="1"/>
            <a:r>
              <a:rPr lang="ar-EG" sz="2000" dirty="0"/>
              <a:t>4- تعزيز الشراكة بين القطاع العام والخاص، وبخاصة فيما يتعلق بحملات التوعية،وتطوير الحلول التقنية، وحفظ معلومات حركة البيانات وبيانات التعريف </a:t>
            </a:r>
            <a:r>
              <a:rPr lang="ar-EG" sz="2000" dirty="0" smtClean="0"/>
              <a:t>عن المستخدمين</a:t>
            </a:r>
            <a:r>
              <a:rPr lang="ar-EG" sz="2000" dirty="0"/>
              <a:t>، والتمويل</a:t>
            </a:r>
            <a:r>
              <a:rPr lang="ar-EG" sz="2000" dirty="0" smtClean="0"/>
              <a:t>.</a:t>
            </a:r>
          </a:p>
          <a:p>
            <a:pPr algn="justLow" rtl="1"/>
            <a:r>
              <a:rPr lang="ar-EG" sz="2000" dirty="0" smtClean="0"/>
              <a:t>5 </a:t>
            </a:r>
            <a:r>
              <a:rPr lang="ar-EG" sz="2000" dirty="0"/>
              <a:t>- تشجيع اعتماد الهوية الإلكترونية للمستخدمين على الشبكة، وبوجه خاص </a:t>
            </a:r>
            <a:r>
              <a:rPr lang="ar-EG" sz="2000" dirty="0" smtClean="0"/>
              <a:t>عند الدخول </a:t>
            </a:r>
            <a:r>
              <a:rPr lang="ar-EG" sz="2000" dirty="0"/>
              <a:t>إلى الأنظمة ذات الطبيعة الحساسة، كالأنظمة </a:t>
            </a:r>
            <a:r>
              <a:rPr lang="ar-EG" sz="2000" dirty="0" smtClean="0"/>
              <a:t>المالية. </a:t>
            </a:r>
          </a:p>
          <a:p>
            <a:pPr algn="justLow" rtl="1"/>
            <a:r>
              <a:rPr lang="ar-EG" sz="2000" dirty="0" smtClean="0"/>
              <a:t>6- تطوير نظام التبليغ </a:t>
            </a:r>
            <a:r>
              <a:rPr lang="ar-EG" sz="2000" dirty="0"/>
              <a:t>السريع عن الجرائم السييرانية بحيث يعتمد على السرية ويضمن حقوق </a:t>
            </a:r>
            <a:r>
              <a:rPr lang="ar-EG" sz="2000" dirty="0" smtClean="0"/>
              <a:t>المرأة والطفل.</a:t>
            </a:r>
          </a:p>
          <a:p>
            <a:pPr algn="justLow" rtl="1"/>
            <a:r>
              <a:rPr lang="ar-EG" sz="2000" dirty="0" smtClean="0"/>
              <a:t>7- اعتماد </a:t>
            </a:r>
            <a:r>
              <a:rPr lang="ar-EG" sz="2000" dirty="0"/>
              <a:t>المؤشرات التي تراعي النوع الاجتماعي وتسمح بتقصي مستوى </a:t>
            </a:r>
            <a:r>
              <a:rPr lang="ar-EG" sz="2000" dirty="0" smtClean="0"/>
              <a:t>الجريمة السيبرانية</a:t>
            </a:r>
            <a:r>
              <a:rPr lang="ar-EG" sz="2000" dirty="0"/>
              <a:t>، وتحديثها </a:t>
            </a:r>
            <a:r>
              <a:rPr lang="ar-EG" sz="2000" dirty="0" smtClean="0"/>
              <a:t>دوريا. </a:t>
            </a:r>
          </a:p>
          <a:p>
            <a:pPr algn="justLow" rtl="1"/>
            <a:r>
              <a:rPr lang="ar-EG" sz="2000" dirty="0" smtClean="0"/>
              <a:t>8 </a:t>
            </a:r>
            <a:r>
              <a:rPr lang="ar-EG" sz="2000" dirty="0"/>
              <a:t>- التوعية الحثيثة والمستمرة حول الأمان السيبراني والجرائم السيبرانية </a:t>
            </a:r>
            <a:r>
              <a:rPr lang="ar-EG" sz="2000" dirty="0" smtClean="0"/>
              <a:t>للمؤسسات والأفراد.</a:t>
            </a:r>
          </a:p>
          <a:p>
            <a:pPr algn="justLow" rtl="1"/>
            <a:r>
              <a:rPr lang="ar-EG" sz="2000" dirty="0" smtClean="0"/>
              <a:t>9- </a:t>
            </a:r>
            <a:r>
              <a:rPr lang="ar-EG" sz="2000" dirty="0"/>
              <a:t>تعزيز التدريب والتأهيل في مجال الأمن السيبراني، بغية زيادة عدد المتخصصينفي هذا المجال</a:t>
            </a:r>
            <a:r>
              <a:rPr lang="ar-EG" sz="2000" dirty="0" smtClean="0"/>
              <a:t>.</a:t>
            </a:r>
          </a:p>
          <a:p>
            <a:pPr algn="justLow" rtl="1"/>
            <a:r>
              <a:rPr lang="ar-EG" sz="2000" dirty="0" smtClean="0"/>
              <a:t>10 </a:t>
            </a:r>
            <a:r>
              <a:rPr lang="ar-EG" sz="2000" dirty="0"/>
              <a:t>– إقرار مبدأ التعاون في محاربة الجرائم السيبرانية ضمن إطار الامم المتحدة، </a:t>
            </a:r>
            <a:r>
              <a:rPr lang="ar-EG" sz="2000" dirty="0" smtClean="0"/>
              <a:t>بغية زيادة </a:t>
            </a:r>
            <a:r>
              <a:rPr lang="ar-EG" sz="2000" dirty="0"/>
              <a:t>تبادل المعلومات بين الأجهزة الرسمية.</a:t>
            </a:r>
            <a:endParaRPr lang="en-US" sz="2000" dirty="0"/>
          </a:p>
        </p:txBody>
      </p:sp>
    </p:spTree>
    <p:extLst>
      <p:ext uri="{BB962C8B-B14F-4D97-AF65-F5344CB8AC3E}">
        <p14:creationId xmlns:p14="http://schemas.microsoft.com/office/powerpoint/2010/main" val="27532559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1986138" y="437584"/>
            <a:ext cx="3902032" cy="954107"/>
          </a:xfrm>
          <a:prstGeom prst="rect">
            <a:avLst/>
          </a:prstGeom>
          <a:noFill/>
        </p:spPr>
        <p:txBody>
          <a:bodyPr wrap="square" rtlCol="0">
            <a:spAutoFit/>
          </a:bodyPr>
          <a:lstStyle/>
          <a:p>
            <a:pPr algn="r"/>
            <a:r>
              <a:rPr lang="ar-EG" sz="2800" b="1" dirty="0" smtClean="0">
                <a:solidFill>
                  <a:schemeClr val="bg1"/>
                </a:solidFill>
                <a:latin typeface="Tajawal Medium" panose="00000600000000000000" pitchFamily="2" charset="-78"/>
              </a:rPr>
              <a:t>الوسائل التشريعية المقترحة لتحقيق الأمن السيبراني</a:t>
            </a:r>
            <a:endParaRPr lang="en-US" sz="2800" b="1" dirty="0">
              <a:solidFill>
                <a:schemeClr val="bg1"/>
              </a:solidFill>
              <a:latin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dirty="0" smtClean="0">
                <a:ea typeface="Roboto Light" panose="02000000000000000000" pitchFamily="2" charset="0"/>
              </a:rPr>
              <a:t>3</a:t>
            </a:r>
            <a:endParaRPr lang="en-US" sz="4400" b="1" dirty="0">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2409402849"/>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a16="http://schemas.microsoft.com/office/drawing/2014/main" xmlns="" id="{8A26B39C-8EEE-33C3-70B5-EA9EF638997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8"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9"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10" name="TextBox 9"/>
          <p:cNvSpPr txBox="1"/>
          <p:nvPr/>
        </p:nvSpPr>
        <p:spPr>
          <a:xfrm>
            <a:off x="446151" y="1424376"/>
            <a:ext cx="11378383" cy="6247864"/>
          </a:xfrm>
          <a:prstGeom prst="rect">
            <a:avLst/>
          </a:prstGeom>
          <a:noFill/>
        </p:spPr>
        <p:txBody>
          <a:bodyPr wrap="square" rtlCol="0">
            <a:spAutoFit/>
          </a:bodyPr>
          <a:lstStyle/>
          <a:p>
            <a:pPr algn="justLow" rtl="1"/>
            <a:r>
              <a:rPr lang="ar-EG" sz="2000" dirty="0" smtClean="0"/>
              <a:t>بداية</a:t>
            </a:r>
            <a:r>
              <a:rPr lang="ar-EG" sz="2000" dirty="0"/>
              <a:t>، ينبغي على كل دولة العمل على تحديث تشريعاتها، وسن قوانين </a:t>
            </a:r>
            <a:r>
              <a:rPr lang="ar-EG" sz="2000" dirty="0" smtClean="0"/>
              <a:t>لتجريم</a:t>
            </a:r>
            <a:r>
              <a:rPr lang="en-US" sz="2000" dirty="0" smtClean="0"/>
              <a:t> </a:t>
            </a:r>
            <a:r>
              <a:rPr lang="ar-EG" sz="2000" dirty="0" smtClean="0"/>
              <a:t>الجرائم </a:t>
            </a:r>
            <a:r>
              <a:rPr lang="ar-EG" sz="2000" dirty="0"/>
              <a:t>السيبرانية؛ فقوانين العقوبات التقليدية ليست صالحة على الدوام الحكم </a:t>
            </a:r>
            <a:r>
              <a:rPr lang="ar-EG" sz="2000" dirty="0" smtClean="0"/>
              <a:t>هذه الأفعال </a:t>
            </a:r>
            <a:r>
              <a:rPr lang="ar-EG" sz="2000" dirty="0"/>
              <a:t>الجرمية الجديدة، على الأقل في حالة الأفعال التي تكون فيها المعلوماتية </a:t>
            </a:r>
            <a:r>
              <a:rPr lang="ar-EG" sz="2000" dirty="0" smtClean="0"/>
              <a:t>محلاً لاعتداء</a:t>
            </a:r>
            <a:r>
              <a:rPr lang="ar-EG" sz="2000" dirty="0"/>
              <a:t>. وكذلك ينبغي العمل باستمرار على تحديث التشريعات لمواكبة التطور التقنيوالأساليب المبتكرة التي يعتمدها المجرمون وإعادة النظر في العقوبات وفي </a:t>
            </a:r>
            <a:r>
              <a:rPr lang="ar-EG" sz="2000" dirty="0" smtClean="0"/>
              <a:t>ظروف تشدیدها </a:t>
            </a:r>
            <a:r>
              <a:rPr lang="ar-EG" sz="2000" dirty="0"/>
              <a:t>وفق ما يظهر من ممارسات إجرامية</a:t>
            </a:r>
            <a:r>
              <a:rPr lang="ar-EG" sz="2000" dirty="0" smtClean="0"/>
              <a:t>.</a:t>
            </a:r>
          </a:p>
          <a:p>
            <a:pPr algn="justLow" rtl="1"/>
            <a:r>
              <a:rPr lang="ar-EG" sz="2000" b="1" dirty="0" smtClean="0"/>
              <a:t>(</a:t>
            </a:r>
            <a:r>
              <a:rPr lang="ar-EG" sz="2000" b="1" dirty="0"/>
              <a:t>أ)- اجراء مسح وطني شامل للتشريعات ذات الصلة</a:t>
            </a:r>
            <a:r>
              <a:rPr lang="ar-EG" sz="2000" b="1" dirty="0" smtClean="0"/>
              <a:t>:</a:t>
            </a:r>
          </a:p>
          <a:p>
            <a:pPr algn="justLow" rtl="1"/>
            <a:r>
              <a:rPr lang="ar-EG" sz="2000" dirty="0" smtClean="0"/>
              <a:t>بغية </a:t>
            </a:r>
            <a:r>
              <a:rPr lang="ar-EG" sz="2000" dirty="0"/>
              <a:t>وضع سياسة تشريعية فعالة ومستندة إلى معطيات علمية ودقيقة، ينبغي </a:t>
            </a:r>
            <a:r>
              <a:rPr lang="ar-EG" sz="2000" dirty="0" smtClean="0"/>
              <a:t>للدولة القيام </a:t>
            </a:r>
            <a:r>
              <a:rPr lang="ar-EG" sz="2000" dirty="0"/>
              <a:t>بدراسة شاملة وتفصيلية للقوانين الموجودة فيها قبل المسارعة إلى وضع </a:t>
            </a:r>
            <a:r>
              <a:rPr lang="ar-EG" sz="2000" dirty="0" smtClean="0"/>
              <a:t>قوانين جديدة </a:t>
            </a:r>
            <a:r>
              <a:rPr lang="en-US" sz="2000" dirty="0" smtClean="0"/>
              <a:t>.</a:t>
            </a:r>
          </a:p>
          <a:p>
            <a:pPr algn="justLow" rtl="1"/>
            <a:r>
              <a:rPr lang="ar-EG" sz="2000" b="1" dirty="0"/>
              <a:t>(ب)- تحديث تشريعات الجرائم السيبرانية وايجاد حلول البعض إشكالياتها</a:t>
            </a:r>
            <a:r>
              <a:rPr lang="ar-EG" sz="2000" b="1" dirty="0" smtClean="0"/>
              <a:t>:</a:t>
            </a:r>
            <a:endParaRPr lang="en-US" sz="2000" b="1" dirty="0" smtClean="0"/>
          </a:p>
          <a:p>
            <a:pPr algn="justLow" rtl="1"/>
            <a:r>
              <a:rPr lang="ar-EG" sz="2000" dirty="0" smtClean="0"/>
              <a:t>تحتاج </a:t>
            </a:r>
            <a:r>
              <a:rPr lang="ar-EG" sz="2000" dirty="0"/>
              <a:t>التشريعات الوطنية إلى التحديث دوريا خاصة في مكافحة </a:t>
            </a:r>
            <a:r>
              <a:rPr lang="ar-EG" sz="2000" dirty="0" smtClean="0"/>
              <a:t>الإشكاليات</a:t>
            </a:r>
            <a:r>
              <a:rPr lang="en-US" sz="2000" dirty="0" smtClean="0"/>
              <a:t> </a:t>
            </a:r>
            <a:r>
              <a:rPr lang="ar-EG" sz="2000" dirty="0" smtClean="0"/>
              <a:t>القانونية </a:t>
            </a:r>
            <a:r>
              <a:rPr lang="ar-EG" sz="2000" dirty="0"/>
              <a:t>الناتجة عن طبيعة الفضاء السيبراني، ومن تلك الإشكاليات، علم وضع </a:t>
            </a:r>
            <a:r>
              <a:rPr lang="ar-EG" sz="2000" dirty="0" smtClean="0"/>
              <a:t>تعريف</a:t>
            </a:r>
            <a:r>
              <a:rPr lang="en-US" sz="2000" dirty="0" smtClean="0"/>
              <a:t> </a:t>
            </a:r>
            <a:r>
              <a:rPr lang="ar-EG" sz="2000" dirty="0" smtClean="0"/>
              <a:t>واضح </a:t>
            </a:r>
            <a:r>
              <a:rPr lang="ar-EG" sz="2000" dirty="0"/>
              <a:t>وموحد للجرائم السيبرانية عامة في دولة معينة، حيث يبدو غير ذي أولوية</a:t>
            </a:r>
            <a:r>
              <a:rPr lang="ar-EG" sz="2000" dirty="0" smtClean="0"/>
              <a:t>،</a:t>
            </a:r>
            <a:r>
              <a:rPr lang="en-US" sz="2000" dirty="0" smtClean="0"/>
              <a:t> </a:t>
            </a:r>
            <a:r>
              <a:rPr lang="ar-EG" sz="2000" dirty="0" smtClean="0"/>
              <a:t>باعتبار </a:t>
            </a:r>
            <a:r>
              <a:rPr lang="ar-EG" sz="2000" dirty="0"/>
              <a:t>أنه من الأهم وضع تعريفات محددة في التشريع الداخلي لكل جريمة سيبرانيةتبين أركانها وعناصرها، تطبيقا لمبدأ "لا جريمة ولا عقوبة دون نص قانوني". </a:t>
            </a:r>
            <a:r>
              <a:rPr lang="ar-EG" sz="2000" dirty="0" smtClean="0"/>
              <a:t>ومن</a:t>
            </a:r>
            <a:r>
              <a:rPr lang="en-US" sz="2000" dirty="0" smtClean="0"/>
              <a:t> </a:t>
            </a:r>
            <a:r>
              <a:rPr lang="ar-EG" sz="2000" dirty="0" smtClean="0"/>
              <a:t>المسلم </a:t>
            </a:r>
            <a:r>
              <a:rPr lang="ar-EG" sz="2000" dirty="0"/>
              <a:t>به أن القواعد القانونية الإجرائية التقليدية في الدول العربية المتعلقة بتنظيم </a:t>
            </a:r>
            <a:r>
              <a:rPr lang="ar-EG" sz="2000" dirty="0" smtClean="0"/>
              <a:t>آليات</a:t>
            </a:r>
            <a:r>
              <a:rPr lang="en-US" sz="2000" dirty="0" smtClean="0"/>
              <a:t> </a:t>
            </a:r>
            <a:r>
              <a:rPr lang="ar-EG" sz="2000" dirty="0" smtClean="0"/>
              <a:t>التحقيق </a:t>
            </a:r>
            <a:r>
              <a:rPr lang="ar-EG" sz="2000" dirty="0"/>
              <a:t>في الجرائم الجزائية عاجزة عن حكم قضايا جرائم المعلوماتية نظرا </a:t>
            </a:r>
            <a:r>
              <a:rPr lang="ar-EG" sz="2000" dirty="0" smtClean="0"/>
              <a:t>للطبيعة</a:t>
            </a:r>
            <a:r>
              <a:rPr lang="en-US" sz="2000" dirty="0" smtClean="0"/>
              <a:t> </a:t>
            </a:r>
            <a:r>
              <a:rPr lang="ar-EG" sz="2000" dirty="0" smtClean="0"/>
              <a:t>الخاصة </a:t>
            </a:r>
            <a:r>
              <a:rPr lang="ar-EG" sz="2000" dirty="0"/>
              <a:t>لها، فالمعلوماتية تمتاز بالطابع اللامادي والتقني المتخصص وبالقدرة </a:t>
            </a:r>
            <a:r>
              <a:rPr lang="ar-EG" sz="2000" dirty="0" smtClean="0"/>
              <a:t>على</a:t>
            </a:r>
            <a:r>
              <a:rPr lang="en-US" sz="2000" dirty="0" smtClean="0"/>
              <a:t> </a:t>
            </a:r>
            <a:r>
              <a:rPr lang="ar-EG" sz="2000" dirty="0" smtClean="0"/>
              <a:t>الزوال </a:t>
            </a:r>
            <a:r>
              <a:rPr lang="ar-EG" sz="2000" dirty="0"/>
              <a:t>بسرعة وباختراق الحدود وبوجود هوية إلكترونية مختلفة عن الهوية </a:t>
            </a:r>
            <a:r>
              <a:rPr lang="ar-EG" sz="2000" dirty="0" smtClean="0"/>
              <a:t>الحقيقية</a:t>
            </a:r>
            <a:r>
              <a:rPr lang="en-US" sz="2000" dirty="0" smtClean="0"/>
              <a:t> </a:t>
            </a:r>
            <a:r>
              <a:rPr lang="ar-EG" sz="2000" dirty="0" smtClean="0"/>
              <a:t>وبالقدرة </a:t>
            </a:r>
            <a:r>
              <a:rPr lang="ar-EG" sz="2000" dirty="0"/>
              <a:t>على إحداث أضرار جسيمة عن بعد، فلا بد من تحديث هذه القواعد.</a:t>
            </a:r>
            <a:endParaRPr lang="en-US" sz="2000" dirty="0"/>
          </a:p>
          <a:p>
            <a:pPr algn="justLow" rtl="1"/>
            <a:endParaRPr lang="en-US" sz="2000" dirty="0" smtClean="0"/>
          </a:p>
          <a:p>
            <a:pPr algn="justLow" rtl="1"/>
            <a:endParaRPr lang="en-US" sz="2000" dirty="0"/>
          </a:p>
          <a:p>
            <a:pPr algn="justLow" rtl="1"/>
            <a:endParaRPr lang="en-US" sz="2000" dirty="0" smtClean="0"/>
          </a:p>
          <a:p>
            <a:pPr algn="justLow" rtl="1"/>
            <a:endParaRPr lang="en-US" sz="2000" dirty="0"/>
          </a:p>
          <a:p>
            <a:pPr algn="justLow" rtl="1"/>
            <a:endParaRPr lang="en-US" sz="2000" dirty="0" smtClean="0"/>
          </a:p>
          <a:p>
            <a:pPr algn="justLow" rtl="1"/>
            <a:endParaRPr lang="en-US" sz="2000" dirty="0"/>
          </a:p>
        </p:txBody>
      </p:sp>
    </p:spTree>
    <p:extLst>
      <p:ext uri="{BB962C8B-B14F-4D97-AF65-F5344CB8AC3E}">
        <p14:creationId xmlns:p14="http://schemas.microsoft.com/office/powerpoint/2010/main" val="28120589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24">
            <a:extLst>
              <a:ext uri="{FF2B5EF4-FFF2-40B4-BE49-F238E27FC236}">
                <a16:creationId xmlns:a16="http://schemas.microsoft.com/office/drawing/2014/main" xmlns=""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xmlns=""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graphicFrame>
        <p:nvGraphicFramePr>
          <p:cNvPr id="7" name="Diagram 6"/>
          <p:cNvGraphicFramePr/>
          <p:nvPr>
            <p:extLst>
              <p:ext uri="{D42A27DB-BD31-4B8C-83A1-F6EECF244321}">
                <p14:modId xmlns:p14="http://schemas.microsoft.com/office/powerpoint/2010/main" val="92854127"/>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Graphic 48">
            <a:extLst>
              <a:ext uri="{FF2B5EF4-FFF2-40B4-BE49-F238E27FC236}">
                <a16:creationId xmlns:a16="http://schemas.microsoft.com/office/drawing/2014/main" xmlns="" id="{8A26B39C-8EEE-33C3-70B5-EA9EF638997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46800" y="6131169"/>
            <a:ext cx="2167470" cy="591661"/>
          </a:xfrm>
          <a:prstGeom prst="rect">
            <a:avLst/>
          </a:prstGeom>
        </p:spPr>
      </p:pic>
      <p:pic>
        <p:nvPicPr>
          <p:cNvPr id="9"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89637" y="6311380"/>
            <a:ext cx="1879649" cy="309233"/>
          </a:xfrm>
          <a:prstGeom prst="rect">
            <a:avLst/>
          </a:prstGeom>
        </p:spPr>
      </p:pic>
      <p:pic>
        <p:nvPicPr>
          <p:cNvPr id="10"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241549" y="248508"/>
            <a:ext cx="2649477" cy="1166001"/>
          </a:xfrm>
          <a:prstGeom prst="rect">
            <a:avLst/>
          </a:prstGeom>
        </p:spPr>
      </p:pic>
      <p:sp>
        <p:nvSpPr>
          <p:cNvPr id="11" name="TextBox 10"/>
          <p:cNvSpPr txBox="1"/>
          <p:nvPr/>
        </p:nvSpPr>
        <p:spPr>
          <a:xfrm>
            <a:off x="727113" y="1614453"/>
            <a:ext cx="10980919" cy="5324535"/>
          </a:xfrm>
          <a:prstGeom prst="rect">
            <a:avLst/>
          </a:prstGeom>
          <a:noFill/>
        </p:spPr>
        <p:txBody>
          <a:bodyPr wrap="square" rtlCol="0">
            <a:spAutoFit/>
          </a:bodyPr>
          <a:lstStyle/>
          <a:p>
            <a:pPr algn="justLow" rtl="1"/>
            <a:r>
              <a:rPr lang="ar-EG" sz="2000" b="1" dirty="0"/>
              <a:t>(ت): تنسيق التشريعات بين الدول العربية والاسترشاد بإرشادات الإسكوا </a:t>
            </a:r>
            <a:r>
              <a:rPr lang="ar-EG" sz="2000" b="1" dirty="0" smtClean="0"/>
              <a:t>للتشريعات السيبرانية:</a:t>
            </a:r>
          </a:p>
          <a:p>
            <a:pPr algn="justLow" rtl="1"/>
            <a:r>
              <a:rPr lang="ar-EG" sz="2000" dirty="0" smtClean="0"/>
              <a:t>ينبغي </a:t>
            </a:r>
            <a:r>
              <a:rPr lang="ar-EG" sz="2000" dirty="0"/>
              <a:t>توحيد المقاربة التشريعية بين الدول ، أو على الأقل تنسيقها. كما </a:t>
            </a:r>
            <a:r>
              <a:rPr lang="ar-EG" sz="2000" dirty="0" smtClean="0"/>
              <a:t>ينبغي وضع </a:t>
            </a:r>
            <a:r>
              <a:rPr lang="ar-EG" sz="2000" dirty="0"/>
              <a:t>تعاريف موحدة أو متناسقة، للجرائم السيبرانية وكذلك ينبغي وضع سلم </a:t>
            </a:r>
            <a:r>
              <a:rPr lang="ar-EG" sz="2000" dirty="0" smtClean="0"/>
              <a:t>متناسق للعقوبات</a:t>
            </a:r>
            <a:r>
              <a:rPr lang="ar-EG" sz="2000" dirty="0"/>
              <a:t>؛ إذ يمكن التفلت من الملاحقة إذا كانت دولة معينة تجرم فعلا معينا في حينلا تجرمه دولة أخرى. كما أن التعاون بين الأجهزة الرسمية فيما بين الدول لا يكفيلوحده، بل يعتبر إشراك القطاع الخاص ذا أهمية، خاصة الشركات التي توفر التجهيزات والبرامج المعلوماتية وكذلك شركات </a:t>
            </a:r>
            <a:r>
              <a:rPr lang="ar-EG" sz="2000" dirty="0" smtClean="0"/>
              <a:t>الاتصالاتإن </a:t>
            </a:r>
            <a:r>
              <a:rPr lang="ar-EG" sz="2000" dirty="0"/>
              <a:t>معظم الدول ترفض التعاون إذاكان الفعل الجرمي المرتكب في دولة أخرى غير مجرم في قانونها الداخلي (</a:t>
            </a:r>
            <a:r>
              <a:rPr lang="ar-EG" sz="2000" dirty="0" smtClean="0"/>
              <a:t>التجريم المزدوج</a:t>
            </a:r>
            <a:r>
              <a:rPr lang="ar-EG" sz="2000" dirty="0"/>
              <a:t>)، فالتعاون بين الدول يقتصر على الجرائم المجرمة في جميع هذه الدول. فطالماأن التقنيات المستخدمة في مجال تكنولوجيا المعلومات هي نفسها على مستوى العالم،فمن الأولى أن تكون تعاريف الانتهاكات المستندة إلى هذه التقنيات ذاتها</a:t>
            </a:r>
            <a:r>
              <a:rPr lang="ar-EG" sz="2000" dirty="0" smtClean="0"/>
              <a:t>".</a:t>
            </a:r>
          </a:p>
          <a:p>
            <a:pPr algn="justLow" rtl="1"/>
            <a:endParaRPr lang="ar-EG" sz="2000" b="1" dirty="0"/>
          </a:p>
          <a:p>
            <a:pPr algn="justLow" rtl="1"/>
            <a:r>
              <a:rPr lang="ar-EG" sz="2000" b="1" dirty="0" smtClean="0"/>
              <a:t>كما </a:t>
            </a:r>
            <a:r>
              <a:rPr lang="ar-EG" sz="2000" b="1" dirty="0"/>
              <a:t>يمكن للدول الأسترشاد في سن تشريعاتها المتعلقة بالجانب الموضوعي </a:t>
            </a:r>
            <a:r>
              <a:rPr lang="ar-EG" sz="2000" b="1" dirty="0" smtClean="0"/>
              <a:t>وبقسم من </a:t>
            </a:r>
            <a:r>
              <a:rPr lang="ar-EG" sz="2000" b="1" dirty="0"/>
              <a:t>الجانب الإجرائي بإرشادات الإسكوا للتشريعات السيبرانية التي صدرت عام ٢٠١٢،وهي ملائمة للتطبيق في الدول ذات النظام القانوني المبني على القانون اللاتيني، </a:t>
            </a:r>
            <a:r>
              <a:rPr lang="ar-EG" sz="2000" b="1" dirty="0" smtClean="0"/>
              <a:t>وذلك باعتبار </a:t>
            </a:r>
            <a:r>
              <a:rPr lang="ar-EG" sz="2000" b="1" dirty="0"/>
              <a:t>أن هذه الإرشادات مستوحاة من إرشادات الاتحاد الأوروبي والقوانين </a:t>
            </a:r>
            <a:r>
              <a:rPr lang="ar-EG" sz="2000" b="1" dirty="0" smtClean="0"/>
              <a:t>الفرنسية والأوروبية. </a:t>
            </a:r>
          </a:p>
          <a:p>
            <a:pPr algn="justLow" rtl="1"/>
            <a:endParaRPr lang="ar-EG" sz="2000" dirty="0"/>
          </a:p>
          <a:p>
            <a:pPr algn="justLow" rtl="1"/>
            <a:endParaRPr lang="ar-EG" sz="2000" dirty="0" smtClean="0"/>
          </a:p>
          <a:p>
            <a:pPr algn="justLow" rtl="1"/>
            <a:endParaRPr lang="ar-EG" sz="2000" dirty="0" smtClean="0"/>
          </a:p>
          <a:p>
            <a:pPr algn="justLow" rtl="1"/>
            <a:endParaRPr lang="ar-EG" sz="2000" dirty="0"/>
          </a:p>
          <a:p>
            <a:pPr algn="justLow" rtl="1"/>
            <a:endParaRPr lang="en-US" sz="2000" dirty="0"/>
          </a:p>
        </p:txBody>
      </p:sp>
    </p:spTree>
    <p:extLst>
      <p:ext uri="{BB962C8B-B14F-4D97-AF65-F5344CB8AC3E}">
        <p14:creationId xmlns:p14="http://schemas.microsoft.com/office/powerpoint/2010/main" val="34724278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dirty="0" smtClean="0">
                <a:ea typeface="Roboto Light" panose="02000000000000000000" pitchFamily="2" charset="0"/>
              </a:rPr>
              <a:t>3</a:t>
            </a:r>
            <a:endParaRPr lang="en-US" sz="4400" b="1" dirty="0">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2489430983"/>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a16="http://schemas.microsoft.com/office/drawing/2014/main" xmlns="" id="{8A26B39C-8EEE-33C3-70B5-EA9EF638997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46800" y="6131169"/>
            <a:ext cx="2167470" cy="591661"/>
          </a:xfrm>
          <a:prstGeom prst="rect">
            <a:avLst/>
          </a:prstGeom>
        </p:spPr>
      </p:pic>
      <p:pic>
        <p:nvPicPr>
          <p:cNvPr id="8"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89637" y="6311380"/>
            <a:ext cx="1879649" cy="309233"/>
          </a:xfrm>
          <a:prstGeom prst="rect">
            <a:avLst/>
          </a:prstGeom>
        </p:spPr>
      </p:pic>
      <p:pic>
        <p:nvPicPr>
          <p:cNvPr id="9"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241549" y="248508"/>
            <a:ext cx="2649477" cy="1166001"/>
          </a:xfrm>
          <a:prstGeom prst="rect">
            <a:avLst/>
          </a:prstGeom>
        </p:spPr>
      </p:pic>
      <p:sp>
        <p:nvSpPr>
          <p:cNvPr id="10" name="TextBox 9"/>
          <p:cNvSpPr txBox="1"/>
          <p:nvPr/>
        </p:nvSpPr>
        <p:spPr>
          <a:xfrm>
            <a:off x="716096" y="1531363"/>
            <a:ext cx="10906699" cy="3785652"/>
          </a:xfrm>
          <a:prstGeom prst="rect">
            <a:avLst/>
          </a:prstGeom>
          <a:noFill/>
        </p:spPr>
        <p:txBody>
          <a:bodyPr wrap="square" rtlCol="0">
            <a:spAutoFit/>
          </a:bodyPr>
          <a:lstStyle/>
          <a:p>
            <a:pPr algn="justLow" rtl="1"/>
            <a:r>
              <a:rPr lang="ar-EG" sz="2000" dirty="0"/>
              <a:t> </a:t>
            </a:r>
            <a:r>
              <a:rPr lang="ar-EG" sz="2000" dirty="0"/>
              <a:t>وقد تضمنت إرشادات الإسكوا للتشريعات السيبرانية لعام ٢٠١٢ القواعد </a:t>
            </a:r>
            <a:r>
              <a:rPr lang="ar-EG" sz="2000" dirty="0" smtClean="0"/>
              <a:t>الموضوعية المتعلقة </a:t>
            </a:r>
            <a:r>
              <a:rPr lang="ar-EG" sz="2000" dirty="0"/>
              <a:t>بهذه الجرائم، ومنها التعدي على البيانات المعلوماتية، والتعدي على </a:t>
            </a:r>
            <a:r>
              <a:rPr lang="ar-EG" sz="2000" dirty="0" smtClean="0"/>
              <a:t>الأنظمة المعلوماتية </a:t>
            </a:r>
            <a:r>
              <a:rPr lang="ar-EG" sz="2000" dirty="0"/>
              <a:t>وإساءة استعمال الأجهزة أو البرامج المعلوماتية، والتعدي على </a:t>
            </a:r>
            <a:r>
              <a:rPr lang="ar-EG" sz="2000" dirty="0" smtClean="0"/>
              <a:t>الأموال والمعاملات </a:t>
            </a:r>
            <a:r>
              <a:rPr lang="ar-EG" sz="2000" dirty="0"/>
              <a:t>بوسائل إلكترونية، وجرائم الاستغلال الجنسي للقاصرين بوساتل معلوماتية</a:t>
            </a:r>
            <a:r>
              <a:rPr lang="ar-EG" sz="2000" dirty="0" smtClean="0"/>
              <a:t>، والتعدي </a:t>
            </a:r>
            <a:r>
              <a:rPr lang="ar-EG" sz="2000" dirty="0"/>
              <a:t>على الملكية الفكرية للأعمال الرقمية، وجرائم البطاقات المصرفية والنقودالإلكترونية، وجرائم المعلومات الشخصية، وجرائم العنصرية والجرائم ضد </a:t>
            </a:r>
            <a:r>
              <a:rPr lang="ar-EG" sz="2000" dirty="0" smtClean="0"/>
              <a:t>الإنسانية بوسائل </a:t>
            </a:r>
            <a:r>
              <a:rPr lang="ar-EG" sz="2000" dirty="0"/>
              <a:t>معلوماتية، والمقامرة وترويج المواد المخدرة بوسائل </a:t>
            </a:r>
            <a:r>
              <a:rPr lang="ar-EG" sz="2000" dirty="0" smtClean="0"/>
              <a:t>معلوماتية .وجرائم </a:t>
            </a:r>
            <a:r>
              <a:rPr lang="ar-EG" sz="2000" dirty="0"/>
              <a:t>المعلوماتية ضد الدولة والسلامة العامة، وتشفير المعلومات. ومن ثم </a:t>
            </a:r>
            <a:r>
              <a:rPr lang="ar-EG" sz="2000" dirty="0" smtClean="0"/>
              <a:t>فقد تضمن </a:t>
            </a:r>
            <a:r>
              <a:rPr lang="ar-EG" sz="2000" dirty="0"/>
              <a:t>الإرشاد النوع الأول من جرائم المعلوماتية، حيث تكون المعلوماتية موضوع </a:t>
            </a:r>
            <a:r>
              <a:rPr lang="ar-EG" sz="2000" dirty="0" smtClean="0"/>
              <a:t>الفعل الجرمي</a:t>
            </a:r>
            <a:r>
              <a:rPr lang="ar-EG" sz="2000" dirty="0"/>
              <a:t>، كالاعتداء على الأنظمة المعلوماتية، وكذلك النوع الثاني من </a:t>
            </a:r>
            <a:r>
              <a:rPr lang="ar-EG" sz="2000" dirty="0" smtClean="0"/>
              <a:t>الجرائم المعلوماتية</a:t>
            </a:r>
            <a:r>
              <a:rPr lang="ar-EG" sz="2000" dirty="0"/>
              <a:t>، حيث تكون المعلوماتية هي وسيلة ارتكاب فعل جرمي تقليدي كالاحتيال أوالسرقة أو السب.ولم ينظم الإرشاد القضايا الإجرائية في التحقيقات القضائية، بل أشار فقط في </a:t>
            </a:r>
            <a:r>
              <a:rPr lang="ar-EG" sz="2000" dirty="0" smtClean="0"/>
              <a:t>مادة وحيدة </a:t>
            </a:r>
            <a:r>
              <a:rPr lang="ar-EG" sz="2000" dirty="0"/>
              <a:t>إلى التعاون الدولي في هذا المجال، حيث تنص المادة 56 على أنه على </a:t>
            </a:r>
            <a:r>
              <a:rPr lang="ar-EG" sz="2000" dirty="0" smtClean="0"/>
              <a:t>الدول الأعضاء </a:t>
            </a:r>
            <a:r>
              <a:rPr lang="ar-EG" sz="2000" dirty="0"/>
              <a:t>أن تلتزم المعاهدات والاتفاقيات الدولية ذات الطابع الجماعي أو </a:t>
            </a:r>
            <a:r>
              <a:rPr lang="ar-EG" sz="2000" dirty="0" smtClean="0"/>
              <a:t>الثنائي المتعلقة </a:t>
            </a:r>
            <a:r>
              <a:rPr lang="ar-EG" sz="2000" dirty="0"/>
              <a:t>بمكافحة الجرائم عموما، مع مراعاة طبيعة الجرائم السيبرانية، وذلك من </a:t>
            </a:r>
            <a:r>
              <a:rPr lang="ar-EG" sz="2000" dirty="0" smtClean="0"/>
              <a:t>حيث تسهيل </a:t>
            </a:r>
            <a:r>
              <a:rPr lang="ar-EG" sz="2000" dirty="0"/>
              <a:t>وتسريع الإجراءات الخاصة بجمع الأدلة وضبطها وتبادل المعلومات حول الجرائمالمذكورة وملاحقة مرتكبيها، كما تحرص الدول الأعضاء على التعاون فيما بينها </a:t>
            </a:r>
            <a:r>
              <a:rPr lang="ar-EG" sz="2000" dirty="0" smtClean="0"/>
              <a:t>في مجال </a:t>
            </a:r>
            <a:r>
              <a:rPr lang="ar-EG" sz="2000" dirty="0"/>
              <a:t>التحقيقات القضائية في جرائم المعلوماتية، وأعمال رصدها ومكافحتها.</a:t>
            </a:r>
            <a:endParaRPr lang="en-US" sz="2000" dirty="0"/>
          </a:p>
        </p:txBody>
      </p:sp>
    </p:spTree>
    <p:extLst>
      <p:ext uri="{BB962C8B-B14F-4D97-AF65-F5344CB8AC3E}">
        <p14:creationId xmlns:p14="http://schemas.microsoft.com/office/powerpoint/2010/main" val="17256618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dirty="0" smtClean="0">
                <a:ea typeface="Roboto Light" panose="02000000000000000000" pitchFamily="2" charset="0"/>
              </a:rPr>
              <a:t>3</a:t>
            </a:r>
            <a:endParaRPr lang="en-US" sz="4400" b="1" dirty="0">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1183014163"/>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a16="http://schemas.microsoft.com/office/drawing/2014/main" xmlns="" id="{8A26B39C-8EEE-33C3-70B5-EA9EF638997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46800" y="6131169"/>
            <a:ext cx="2167470" cy="591661"/>
          </a:xfrm>
          <a:prstGeom prst="rect">
            <a:avLst/>
          </a:prstGeom>
        </p:spPr>
      </p:pic>
      <p:pic>
        <p:nvPicPr>
          <p:cNvPr id="8"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89637" y="6311380"/>
            <a:ext cx="1879649" cy="309233"/>
          </a:xfrm>
          <a:prstGeom prst="rect">
            <a:avLst/>
          </a:prstGeom>
        </p:spPr>
      </p:pic>
      <p:pic>
        <p:nvPicPr>
          <p:cNvPr id="9"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241549" y="248508"/>
            <a:ext cx="2649477" cy="1166001"/>
          </a:xfrm>
          <a:prstGeom prst="rect">
            <a:avLst/>
          </a:prstGeom>
        </p:spPr>
      </p:pic>
      <p:sp>
        <p:nvSpPr>
          <p:cNvPr id="10" name="TextBox 9"/>
          <p:cNvSpPr txBox="1"/>
          <p:nvPr/>
        </p:nvSpPr>
        <p:spPr>
          <a:xfrm>
            <a:off x="672028" y="1521497"/>
            <a:ext cx="11036003" cy="4401205"/>
          </a:xfrm>
          <a:prstGeom prst="rect">
            <a:avLst/>
          </a:prstGeom>
          <a:noFill/>
        </p:spPr>
        <p:txBody>
          <a:bodyPr wrap="square" rtlCol="0">
            <a:spAutoFit/>
          </a:bodyPr>
          <a:lstStyle/>
          <a:p>
            <a:pPr algn="justLow" rtl="1"/>
            <a:r>
              <a:rPr lang="ar-EG" sz="2000" b="1" dirty="0"/>
              <a:t>ث) – الاسترشاد باتفاقية بودابست</a:t>
            </a:r>
            <a:r>
              <a:rPr lang="ar-EG" sz="2000" b="1" dirty="0" smtClean="0"/>
              <a:t>:</a:t>
            </a:r>
          </a:p>
          <a:p>
            <a:pPr algn="justLow" rtl="1"/>
            <a:r>
              <a:rPr lang="ar-EG" sz="2000" b="1" dirty="0" smtClean="0"/>
              <a:t>يمكن </a:t>
            </a:r>
            <a:r>
              <a:rPr lang="ar-EG" sz="2000" b="1" dirty="0"/>
              <a:t>الاسترشاد بالقواعد الإجرائية الأساسية في مجال تحقيقات جرائم </a:t>
            </a:r>
            <a:r>
              <a:rPr lang="ar-EG" sz="2000" b="1" dirty="0" smtClean="0"/>
              <a:t>المعلوماتية التي </a:t>
            </a:r>
            <a:r>
              <a:rPr lang="ar-EG" sz="2000" b="1" dirty="0"/>
              <a:t>يمكن العودة إليها أيضا في اتفاقية بودابست، حيث تقوم الدول العربية </a:t>
            </a:r>
            <a:r>
              <a:rPr lang="ar-EG" sz="2000" b="1" dirty="0" smtClean="0"/>
              <a:t>بإدخال مبادئها </a:t>
            </a:r>
            <a:r>
              <a:rPr lang="ar-EG" sz="2000" b="1" dirty="0"/>
              <a:t>ضمن أنظمتها القانونية. وتتمحور القواعد الإجرائية حول إعطاء أجهزة </a:t>
            </a:r>
            <a:r>
              <a:rPr lang="ar-EG" sz="2000" b="1" dirty="0" smtClean="0"/>
              <a:t>التحقيق الصلاحيات </a:t>
            </a:r>
            <a:r>
              <a:rPr lang="ar-EG" sz="2000" b="1" dirty="0"/>
              <a:t>التالية</a:t>
            </a:r>
            <a:r>
              <a:rPr lang="ar-EG" sz="2000" b="1" dirty="0" smtClean="0"/>
              <a:t>:</a:t>
            </a:r>
          </a:p>
          <a:p>
            <a:pPr algn="justLow" rtl="1"/>
            <a:r>
              <a:rPr lang="ar-EG" sz="2000" dirty="0"/>
              <a:t>• </a:t>
            </a:r>
            <a:r>
              <a:rPr lang="ar-EG" sz="2000" dirty="0" smtClean="0"/>
              <a:t>إلزام </a:t>
            </a:r>
            <a:r>
              <a:rPr lang="ar-EG" sz="2000" dirty="0"/>
              <a:t>أي شخص يحفظ بيانات معلوماتية، ومنها معلومات حركة البيانات</a:t>
            </a:r>
            <a:r>
              <a:rPr lang="ar-EG" sz="2000" dirty="0" smtClean="0"/>
              <a:t>.(</a:t>
            </a:r>
            <a:r>
              <a:rPr lang="en-US" sz="2000" dirty="0" smtClean="0"/>
              <a:t>Traffic data</a:t>
            </a:r>
            <a:endParaRPr lang="ar-EG" sz="2000" dirty="0" smtClean="0"/>
          </a:p>
          <a:p>
            <a:pPr algn="justLow" rtl="1"/>
            <a:r>
              <a:rPr lang="ar-EG" sz="2000" dirty="0"/>
              <a:t>• </a:t>
            </a:r>
            <a:r>
              <a:rPr lang="ar-EG" sz="2000" dirty="0" smtClean="0"/>
              <a:t>إلزام </a:t>
            </a:r>
            <a:r>
              <a:rPr lang="ar-EG" sz="2000" dirty="0"/>
              <a:t>مزودي خدمات الاتصال بتزويد أجهزة التحقيق بمعلومات حركة </a:t>
            </a:r>
            <a:r>
              <a:rPr lang="ar-EG" sz="2000" dirty="0" smtClean="0"/>
              <a:t>البيانات وببيانات </a:t>
            </a:r>
            <a:r>
              <a:rPr lang="ar-EG" sz="2000" dirty="0"/>
              <a:t>التعريف الشخصية حول أصحاب المواقع الإلكترونية </a:t>
            </a:r>
            <a:r>
              <a:rPr lang="en-US" sz="2000" dirty="0" smtClean="0"/>
              <a:t>subscriber information </a:t>
            </a:r>
            <a:r>
              <a:rPr lang="ar-EG" sz="2000" dirty="0"/>
              <a:t>التي يستضيفونها، وإلزام أي شخص بتزويدها ببيانات معلوماتيةمحددة هي بحوزته</a:t>
            </a:r>
            <a:r>
              <a:rPr lang="ar-EG" sz="2000" dirty="0" smtClean="0"/>
              <a:t>.</a:t>
            </a:r>
          </a:p>
          <a:p>
            <a:pPr algn="justLow" rtl="1"/>
            <a:r>
              <a:rPr lang="ar-EG" sz="2000" dirty="0" smtClean="0"/>
              <a:t> </a:t>
            </a:r>
            <a:r>
              <a:rPr lang="ar-EG" sz="2000" dirty="0"/>
              <a:t>• </a:t>
            </a:r>
            <a:r>
              <a:rPr lang="ar-EG" sz="2000" dirty="0" smtClean="0"/>
              <a:t>الوصول </a:t>
            </a:r>
            <a:r>
              <a:rPr lang="ar-EG" sz="2000" dirty="0"/>
              <a:t>إلى أنظمة الحاسوب والمعلومات وضبطها</a:t>
            </a:r>
            <a:r>
              <a:rPr lang="ar-EG" sz="2000" dirty="0" smtClean="0"/>
              <a:t>.</a:t>
            </a:r>
          </a:p>
          <a:p>
            <a:pPr algn="justLow" rtl="1"/>
            <a:r>
              <a:rPr lang="ar-EG" sz="2000" dirty="0"/>
              <a:t>• </a:t>
            </a:r>
            <a:r>
              <a:rPr lang="ar-EG" sz="2000" dirty="0" smtClean="0"/>
              <a:t>الوصول </a:t>
            </a:r>
            <a:r>
              <a:rPr lang="ar-EG" sz="2000" dirty="0"/>
              <a:t>إلى معلومات حركة البيانات في زمن الإرسال الحقيقي، إما مباشرة أوعن طريق مزودي خدمات الاتصال</a:t>
            </a:r>
            <a:r>
              <a:rPr lang="ar-EG" sz="2000" dirty="0" smtClean="0"/>
              <a:t>.</a:t>
            </a:r>
          </a:p>
          <a:p>
            <a:pPr algn="justLow" rtl="1"/>
            <a:r>
              <a:rPr lang="ar-EG" sz="2000" dirty="0" smtClean="0"/>
              <a:t>• </a:t>
            </a:r>
            <a:r>
              <a:rPr lang="ar-EG" sz="2000" dirty="0"/>
              <a:t>الوصول إلى محتوى الاتصال أو المعلومات بذاتها </a:t>
            </a:r>
            <a:r>
              <a:rPr lang="en-US" sz="2000" dirty="0"/>
              <a:t>content data </a:t>
            </a:r>
            <a:r>
              <a:rPr lang="ar-EG" sz="2000" dirty="0"/>
              <a:t>في </a:t>
            </a:r>
            <a:r>
              <a:rPr lang="ar-EG" sz="2000" dirty="0" smtClean="0"/>
              <a:t>زمن الإرسال </a:t>
            </a:r>
            <a:r>
              <a:rPr lang="ar-EG" sz="2000" dirty="0"/>
              <a:t>الحقيقي، إما مباشرة أو عن طريق مزودي خدمات الاتصال</a:t>
            </a:r>
            <a:r>
              <a:rPr lang="ar-EG" sz="2000" dirty="0" smtClean="0"/>
              <a:t>.</a:t>
            </a:r>
          </a:p>
          <a:p>
            <a:pPr algn="justLow" rtl="1"/>
            <a:r>
              <a:rPr lang="ar-EG" sz="2000" dirty="0"/>
              <a:t>• </a:t>
            </a:r>
            <a:r>
              <a:rPr lang="ar-EG" sz="2000" dirty="0" smtClean="0"/>
              <a:t>إلزام </a:t>
            </a:r>
            <a:r>
              <a:rPr lang="ar-EG" sz="2000" dirty="0"/>
              <a:t>أي شخص لديه معلومات حول طرق عمل نظام معلوماتي والتدابير </a:t>
            </a:r>
            <a:r>
              <a:rPr lang="ar-EG" sz="2000" dirty="0" smtClean="0"/>
              <a:t>التقنية لحمايته </a:t>
            </a:r>
            <a:r>
              <a:rPr lang="ar-EG" sz="2000" dirty="0"/>
              <a:t>بالمساعدة على ضبط البيانات أو </a:t>
            </a:r>
            <a:r>
              <a:rPr lang="ar-EG" sz="2000" dirty="0" smtClean="0"/>
              <a:t>النظام(</a:t>
            </a:r>
          </a:p>
          <a:p>
            <a:pPr algn="justLow" rtl="1"/>
            <a:r>
              <a:rPr lang="ar-EG" sz="2000" dirty="0" smtClean="0"/>
              <a:t>• </a:t>
            </a:r>
            <a:r>
              <a:rPr lang="ar-EG" sz="2000" dirty="0"/>
              <a:t>إعطاء الصلاحية القضائية المحاكم البلد الذي وقع فيه الجرم أو في حال وجودالمتهم على أراضي هذا البلد، وعدم إجابة طلب الاسترداد المقدم من بلد أخربسبب جنسية المتهم التابع البلد الأول</a:t>
            </a:r>
            <a:r>
              <a:rPr lang="ar-EG" sz="2000" dirty="0" smtClean="0"/>
              <a:t>.</a:t>
            </a:r>
            <a:r>
              <a:rPr lang="en-US" sz="2000" dirty="0"/>
              <a:t> </a:t>
            </a:r>
            <a:r>
              <a:rPr lang="ar-EG" sz="2000" dirty="0" smtClean="0"/>
              <a:t> </a:t>
            </a:r>
            <a:endParaRPr lang="en-US" sz="2000" dirty="0"/>
          </a:p>
        </p:txBody>
      </p:sp>
    </p:spTree>
    <p:extLst>
      <p:ext uri="{BB962C8B-B14F-4D97-AF65-F5344CB8AC3E}">
        <p14:creationId xmlns:p14="http://schemas.microsoft.com/office/powerpoint/2010/main" val="10541368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xmlns=""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dirty="0" smtClean="0">
                <a:ea typeface="Roboto Light" panose="02000000000000000000" pitchFamily="2" charset="0"/>
              </a:rPr>
              <a:t>3</a:t>
            </a:r>
            <a:endParaRPr lang="en-US" sz="4400" b="1" dirty="0">
              <a:ea typeface="Roboto Light" panose="02000000000000000000" pitchFamily="2" charset="0"/>
            </a:endParaRPr>
          </a:p>
        </p:txBody>
      </p:sp>
      <p:graphicFrame>
        <p:nvGraphicFramePr>
          <p:cNvPr id="5" name="Diagram 4"/>
          <p:cNvGraphicFramePr/>
          <p:nvPr>
            <p:extLst>
              <p:ext uri="{D42A27DB-BD31-4B8C-83A1-F6EECF244321}">
                <p14:modId xmlns:p14="http://schemas.microsoft.com/office/powerpoint/2010/main" val="3881637373"/>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46800"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89637"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241549" y="248508"/>
            <a:ext cx="2649477" cy="1166001"/>
          </a:xfrm>
          <a:prstGeom prst="rect">
            <a:avLst/>
          </a:prstGeom>
        </p:spPr>
      </p:pic>
      <p:sp>
        <p:nvSpPr>
          <p:cNvPr id="9" name="TextBox 8"/>
          <p:cNvSpPr txBox="1"/>
          <p:nvPr/>
        </p:nvSpPr>
        <p:spPr>
          <a:xfrm>
            <a:off x="672028" y="1521497"/>
            <a:ext cx="11036003" cy="4093428"/>
          </a:xfrm>
          <a:prstGeom prst="rect">
            <a:avLst/>
          </a:prstGeom>
          <a:noFill/>
        </p:spPr>
        <p:txBody>
          <a:bodyPr wrap="square" rtlCol="0">
            <a:spAutoFit/>
          </a:bodyPr>
          <a:lstStyle/>
          <a:p>
            <a:pPr algn="justLow" rtl="1"/>
            <a:r>
              <a:rPr lang="ar-EG" sz="2000" b="1" dirty="0"/>
              <a:t>ج) انشاء وحدات متخصصة لتطبيق القانون</a:t>
            </a:r>
            <a:r>
              <a:rPr lang="ar-EG" sz="2000" b="1" dirty="0" smtClean="0"/>
              <a:t>:</a:t>
            </a:r>
          </a:p>
          <a:p>
            <a:pPr algn="justLow" rtl="1"/>
            <a:endParaRPr lang="ar-EG" sz="2000" b="1" dirty="0" smtClean="0"/>
          </a:p>
          <a:p>
            <a:pPr algn="justLow" rtl="1"/>
            <a:r>
              <a:rPr lang="ar-EG" sz="2000" dirty="0" smtClean="0"/>
              <a:t>أشارت </a:t>
            </a:r>
            <a:r>
              <a:rPr lang="ar-EG" sz="2000" dirty="0"/>
              <a:t>إرشادات الإسكوا للتشريعات السيبرانية بمادة وحيدة إلى التطويرات </a:t>
            </a:r>
            <a:r>
              <a:rPr lang="ar-EG" sz="2000" dirty="0" smtClean="0"/>
              <a:t>البنيوية في </a:t>
            </a:r>
            <a:r>
              <a:rPr lang="ar-EG" sz="2000" dirty="0"/>
              <a:t>الهياكل التنظيمية للسلطات بهدف محاربة جرائم المعلوماتية، عن طريق </a:t>
            </a:r>
            <a:r>
              <a:rPr lang="ar-EG" sz="2000" dirty="0" smtClean="0"/>
              <a:t>إنشاء وحدات </a:t>
            </a:r>
            <a:r>
              <a:rPr lang="ar-EG" sz="2000" dirty="0"/>
              <a:t>متخصصة في أجهزة الشرطة التي تتولى التحقيقات الجزائية، حيث تنص المادة55 على أنه "تحرص الدول الأعضاء على إنشاء وحدة متخصصة في </a:t>
            </a:r>
            <a:r>
              <a:rPr lang="ar-EG" sz="2000" dirty="0" smtClean="0"/>
              <a:t>جرائم المعلوماتية </a:t>
            </a:r>
            <a:r>
              <a:rPr lang="ar-EG" sz="2000" dirty="0"/>
              <a:t>في الأجهزة الأمنية المولجة بالتحقيقات القضائية تحت إشراف القضاء</a:t>
            </a:r>
            <a:r>
              <a:rPr lang="ar-EG" sz="2000" dirty="0" smtClean="0"/>
              <a:t>، كالضابطة </a:t>
            </a:r>
            <a:r>
              <a:rPr lang="ar-EG" sz="2000" dirty="0"/>
              <a:t>العدلية تتولى هذه الوحدة أعمال التحقيق في هذه الجرائم ورصدها </a:t>
            </a:r>
            <a:r>
              <a:rPr lang="ar-EG" sz="2000" dirty="0" smtClean="0"/>
              <a:t>تحت إشراف </a:t>
            </a:r>
            <a:r>
              <a:rPr lang="ar-EG" sz="2000" dirty="0"/>
              <a:t>القضاء. ويتألف الجهاز البشري لهذه الوحدة من عناصر فنية متخصصة </a:t>
            </a:r>
            <a:r>
              <a:rPr lang="ar-EG" sz="2000" dirty="0" smtClean="0"/>
              <a:t>ذات كفاءة </a:t>
            </a:r>
            <a:r>
              <a:rPr lang="ar-EG" sz="2000" dirty="0"/>
              <a:t>في مجال المعلوماتية </a:t>
            </a:r>
            <a:r>
              <a:rPr lang="ar-EG" sz="2000" dirty="0" smtClean="0"/>
              <a:t>والاتصالات«.</a:t>
            </a:r>
          </a:p>
          <a:p>
            <a:pPr algn="justLow" rtl="1"/>
            <a:r>
              <a:rPr lang="ar-EG" sz="2000" dirty="0"/>
              <a:t>ومن الأهمية بمكان التنسيق فيما بين الوزارات والهيئات المتخصصة في البلد الواحدمن أجل مكافحة الجرائم السيبرانية وخاصة وزارة العدل ووزارة الاقتصاد </a:t>
            </a:r>
            <a:r>
              <a:rPr lang="ar-EG" sz="2000" dirty="0" smtClean="0"/>
              <a:t>ووزارة الاتصالات </a:t>
            </a:r>
            <a:r>
              <a:rPr lang="ar-EG" sz="2000" dirty="0"/>
              <a:t>ووزارة الداخلية وذلك بهدف منع التضارب في الصلاحيات </a:t>
            </a:r>
            <a:r>
              <a:rPr lang="ar-EG" sz="2000" dirty="0" smtClean="0"/>
              <a:t>والاختصاصات وتعزيز </a:t>
            </a:r>
            <a:r>
              <a:rPr lang="ar-EG" sz="2000" dirty="0"/>
              <a:t>التعاون فيما بينها وتدريب العاملين المعنيين فيها على التشريعات </a:t>
            </a:r>
            <a:r>
              <a:rPr lang="ar-EG" sz="2000" dirty="0" smtClean="0"/>
              <a:t>السيبرانية وصولا </a:t>
            </a:r>
            <a:r>
              <a:rPr lang="ar-EG" sz="2000" dirty="0"/>
              <a:t>إلى التعاون لمكافحة الجرائم السيبرانية. وبهدف التعامل مع خصوصيات المرأة</a:t>
            </a:r>
            <a:r>
              <a:rPr lang="ar-EG" sz="2000" dirty="0" smtClean="0"/>
              <a:t>، ينبغي </a:t>
            </a:r>
            <a:r>
              <a:rPr lang="ar-EG" sz="2000" dirty="0"/>
              <a:t>أن تتوفر لدى فرق التحقيق خبرات في التعامل مع الجرائم السيبرانية التي يمكن </a:t>
            </a:r>
            <a:r>
              <a:rPr lang="ar-EG" sz="2000" dirty="0" smtClean="0"/>
              <a:t>أن </a:t>
            </a:r>
            <a:r>
              <a:rPr lang="ar-EG" sz="2000" dirty="0"/>
              <a:t>تركز على العنف القائم على النوع الاجتماعي أو العنف ضد المرأة، خاصة </a:t>
            </a:r>
            <a:r>
              <a:rPr lang="ar-EG" sz="2000" dirty="0" smtClean="0"/>
              <a:t>عندما تكون </a:t>
            </a:r>
            <a:r>
              <a:rPr lang="ar-EG" sz="2000" dirty="0"/>
              <a:t>الضحية امرأة، إضافة إلى إدخال عناصر نسائية ضمن فرق التحقيق لديها </a:t>
            </a:r>
            <a:r>
              <a:rPr lang="ar-EG" sz="2000" dirty="0" smtClean="0"/>
              <a:t>خبرات كافية </a:t>
            </a:r>
            <a:r>
              <a:rPr lang="ar-EG" sz="2000" dirty="0"/>
              <a:t>بالجرائم السيبرانية.</a:t>
            </a:r>
            <a:endParaRPr lang="en-US" sz="2000" dirty="0"/>
          </a:p>
        </p:txBody>
      </p:sp>
    </p:spTree>
    <p:extLst>
      <p:ext uri="{BB962C8B-B14F-4D97-AF65-F5344CB8AC3E}">
        <p14:creationId xmlns:p14="http://schemas.microsoft.com/office/powerpoint/2010/main" val="820538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xmlns=""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dirty="0" smtClean="0">
                <a:ea typeface="Roboto Light" panose="02000000000000000000" pitchFamily="2" charset="0"/>
              </a:rPr>
              <a:t>3</a:t>
            </a:r>
            <a:endParaRPr lang="en-US" sz="4400" b="1" dirty="0">
              <a:ea typeface="Roboto Light" panose="02000000000000000000" pitchFamily="2" charset="0"/>
            </a:endParaRPr>
          </a:p>
        </p:txBody>
      </p:sp>
      <p:graphicFrame>
        <p:nvGraphicFramePr>
          <p:cNvPr id="5" name="Diagram 4"/>
          <p:cNvGraphicFramePr/>
          <p:nvPr>
            <p:extLst>
              <p:ext uri="{D42A27DB-BD31-4B8C-83A1-F6EECF244321}">
                <p14:modId xmlns:p14="http://schemas.microsoft.com/office/powerpoint/2010/main" val="1387837653"/>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46800"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89637"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241549" y="248508"/>
            <a:ext cx="2649477" cy="1166001"/>
          </a:xfrm>
          <a:prstGeom prst="rect">
            <a:avLst/>
          </a:prstGeom>
        </p:spPr>
      </p:pic>
      <p:sp>
        <p:nvSpPr>
          <p:cNvPr id="9" name="TextBox 8"/>
          <p:cNvSpPr txBox="1"/>
          <p:nvPr/>
        </p:nvSpPr>
        <p:spPr>
          <a:xfrm>
            <a:off x="672028" y="1521497"/>
            <a:ext cx="11036003" cy="1938992"/>
          </a:xfrm>
          <a:prstGeom prst="rect">
            <a:avLst/>
          </a:prstGeom>
          <a:noFill/>
        </p:spPr>
        <p:txBody>
          <a:bodyPr wrap="square" rtlCol="0">
            <a:spAutoFit/>
          </a:bodyPr>
          <a:lstStyle/>
          <a:p>
            <a:pPr algn="justLow" rtl="1"/>
            <a:endParaRPr lang="ar-EG" sz="2000" dirty="0" smtClean="0"/>
          </a:p>
          <a:p>
            <a:pPr algn="justLow" rtl="1"/>
            <a:r>
              <a:rPr lang="ar-EG" sz="2000" dirty="0" smtClean="0"/>
              <a:t>وينبغي </a:t>
            </a:r>
            <a:r>
              <a:rPr lang="ar-EG" sz="2000" dirty="0"/>
              <a:t>أيضا أن يكون لدى أعضاء النيابة العامة خبرة في </a:t>
            </a:r>
            <a:r>
              <a:rPr lang="ar-EG" sz="2000" dirty="0" smtClean="0"/>
              <a:t>هذا الموضوع </a:t>
            </a:r>
            <a:r>
              <a:rPr lang="ar-EG" sz="2000" dirty="0"/>
              <a:t>حتى يتمكنوا من ملاحقة المذنبين بارتكاب جرائم سيبرانية ترتبط </a:t>
            </a:r>
            <a:r>
              <a:rPr lang="ar-EG" sz="2000" dirty="0" smtClean="0"/>
              <a:t>بالنوع الاجتماعي</a:t>
            </a:r>
            <a:r>
              <a:rPr lang="ar-EG" sz="2000" dirty="0"/>
              <a:t>، دون التأثير على الصحة البدنية والعقلية للضحايا وفي جميع الأحوال</a:t>
            </a:r>
            <a:r>
              <a:rPr lang="ar-EG" sz="2000" dirty="0" smtClean="0"/>
              <a:t>، تكمن </a:t>
            </a:r>
            <a:r>
              <a:rPr lang="ar-EG" sz="2000" dirty="0"/>
              <a:t>مهمة النيابات العامة في توجيه المحققين خلال التحقيقات وتحديد </a:t>
            </a:r>
            <a:r>
              <a:rPr lang="ar-EG" sz="2000" dirty="0" smtClean="0"/>
              <a:t>الأدلة المعلوماتية </a:t>
            </a:r>
            <a:r>
              <a:rPr lang="ar-EG" sz="2000" dirty="0"/>
              <a:t>المطلوب جمعها لإثبات الوقائع الجرمية وتطوير الآليات والنماذج </a:t>
            </a:r>
            <a:r>
              <a:rPr lang="ar-EG" sz="2000" dirty="0" smtClean="0"/>
              <a:t>لمذكرات التفتيش </a:t>
            </a:r>
            <a:r>
              <a:rPr lang="ar-EG" sz="2000" dirty="0"/>
              <a:t>والتوقيف والعمل على توعية الجمهور من الجريمة المعلوماتية وينبغي أن </a:t>
            </a:r>
            <a:r>
              <a:rPr lang="ar-EG" sz="2000" dirty="0" smtClean="0"/>
              <a:t>يكون المدعي العام </a:t>
            </a:r>
            <a:r>
              <a:rPr lang="ar-EG" sz="2000" dirty="0"/>
              <a:t>المشرف على هذه التحقيقات مطلعا على التشريعات السيبرانية وعلى </a:t>
            </a:r>
            <a:r>
              <a:rPr lang="ar-EG" sz="2000" dirty="0" smtClean="0"/>
              <a:t>دراية بالتقنيات المعلوماتية .</a:t>
            </a:r>
            <a:endParaRPr lang="en-US" sz="2000" dirty="0"/>
          </a:p>
        </p:txBody>
      </p:sp>
    </p:spTree>
    <p:extLst>
      <p:ext uri="{BB962C8B-B14F-4D97-AF65-F5344CB8AC3E}">
        <p14:creationId xmlns:p14="http://schemas.microsoft.com/office/powerpoint/2010/main" val="15848265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xmlns="" id="{904B7CA6-23A4-2E24-5FFC-ECEA38831F6A}"/>
              </a:ext>
            </a:extLst>
          </p:cNvPr>
          <p:cNvSpPr txBox="1"/>
          <p:nvPr/>
        </p:nvSpPr>
        <p:spPr>
          <a:xfrm>
            <a:off x="5155669" y="1092105"/>
            <a:ext cx="4359207" cy="830997"/>
          </a:xfrm>
          <a:prstGeom prst="rect">
            <a:avLst/>
          </a:prstGeom>
          <a:noFill/>
        </p:spPr>
        <p:txBody>
          <a:bodyPr wrap="square" rtlCol="0">
            <a:spAutoFit/>
          </a:bodyPr>
          <a:lstStyle/>
          <a:p>
            <a:pPr algn="ctr"/>
            <a:r>
              <a:rPr lang="ar-EG" sz="2400" b="1" dirty="0" smtClean="0">
                <a:solidFill>
                  <a:srgbClr val="2D3956"/>
                </a:solidFill>
                <a:latin typeface="Tajawal Medium" panose="00000600000000000000" pitchFamily="2" charset="-78"/>
              </a:rPr>
              <a:t>الاتفاقيات الدولية و العربية للتعاون في مجال الجرائم السيبرانية </a:t>
            </a:r>
            <a:endParaRPr lang="en-US" sz="2000" b="1" dirty="0">
              <a:solidFill>
                <a:srgbClr val="2D3956"/>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3282373362"/>
              </p:ext>
            </p:extLst>
          </p:nvPr>
        </p:nvGraphicFramePr>
        <p:xfrm>
          <a:off x="3470313" y="3046607"/>
          <a:ext cx="8332481" cy="258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3385474" y="89965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3</a:t>
            </a:r>
            <a:endParaRPr lang="en-US" sz="1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graphicFrame>
        <p:nvGraphicFramePr>
          <p:cNvPr id="21" name="Diagram 20"/>
          <p:cNvGraphicFramePr/>
          <p:nvPr>
            <p:extLst>
              <p:ext uri="{D42A27DB-BD31-4B8C-83A1-F6EECF244321}">
                <p14:modId xmlns:p14="http://schemas.microsoft.com/office/powerpoint/2010/main" val="4189346866"/>
              </p:ext>
            </p:extLst>
          </p:nvPr>
        </p:nvGraphicFramePr>
        <p:xfrm>
          <a:off x="3385474" y="3513514"/>
          <a:ext cx="7620377" cy="278620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2" name="TextBox 11">
            <a:extLst>
              <a:ext uri="{FF2B5EF4-FFF2-40B4-BE49-F238E27FC236}">
                <a16:creationId xmlns:a16="http://schemas.microsoft.com/office/drawing/2014/main" xmlns="" id="{904B7CA6-23A4-2E24-5FFC-ECEA38831F6A}"/>
              </a:ext>
            </a:extLst>
          </p:cNvPr>
          <p:cNvSpPr txBox="1"/>
          <p:nvPr/>
        </p:nvSpPr>
        <p:spPr>
          <a:xfrm>
            <a:off x="3547847" y="2060154"/>
            <a:ext cx="8152066" cy="1323439"/>
          </a:xfrm>
          <a:prstGeom prst="rect">
            <a:avLst/>
          </a:prstGeom>
          <a:noFill/>
        </p:spPr>
        <p:txBody>
          <a:bodyPr wrap="square" rtlCol="0">
            <a:spAutoFit/>
          </a:bodyPr>
          <a:lstStyle/>
          <a:p>
            <a:pPr algn="justLow" rtl="1"/>
            <a:r>
              <a:rPr lang="ar-EG" sz="2000" dirty="0"/>
              <a:t>تعد المعاهدات الدولية والاتفاقيات الاقليمية من أهم صور التعاون بصفة عامة ، </a:t>
            </a:r>
            <a:r>
              <a:rPr lang="ar-EG" sz="2000" dirty="0" smtClean="0"/>
              <a:t>وفي مجال </a:t>
            </a:r>
            <a:r>
              <a:rPr lang="ar-EG" sz="2000" dirty="0"/>
              <a:t>مكافحة الجرائم الناتجة عن الهجمات السيبرانية بصفة خاصة ، ومن بين </a:t>
            </a:r>
            <a:r>
              <a:rPr lang="ar-EG" sz="2000" dirty="0" smtClean="0"/>
              <a:t>الاتفاقيات الدولية </a:t>
            </a:r>
            <a:r>
              <a:rPr lang="ar-EG" sz="2000" dirty="0"/>
              <a:t>التي تعمل على دعم التعاون الدولي في مجال مكافحة الجرائم السيبرانية ، </a:t>
            </a:r>
            <a:r>
              <a:rPr lang="ar-EG" sz="2000" dirty="0" smtClean="0"/>
              <a:t>اتفاقية بودابست </a:t>
            </a:r>
            <a:r>
              <a:rPr lang="ar-EG" sz="2000" dirty="0"/>
              <a:t>لمكافحة الجرائم السيبرانية ، ومن الاتفاقيات الإقليمية ، الاتفاقية العربية </a:t>
            </a:r>
            <a:r>
              <a:rPr lang="ar-EG" sz="2000" dirty="0" smtClean="0"/>
              <a:t>لمكافحة جرائم </a:t>
            </a:r>
            <a:r>
              <a:rPr lang="ar-EG" sz="2000" dirty="0"/>
              <a:t>تقنية </a:t>
            </a:r>
            <a:r>
              <a:rPr lang="ar-EG" sz="2000" dirty="0" smtClean="0"/>
              <a:t>المعلومات.</a:t>
            </a:r>
          </a:p>
        </p:txBody>
      </p:sp>
    </p:spTree>
    <p:extLst>
      <p:ext uri="{BB962C8B-B14F-4D97-AF65-F5344CB8AC3E}">
        <p14:creationId xmlns:p14="http://schemas.microsoft.com/office/powerpoint/2010/main" val="215157194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Diagram 4"/>
          <p:cNvGraphicFramePr/>
          <p:nvPr>
            <p:extLst>
              <p:ext uri="{D42A27DB-BD31-4B8C-83A1-F6EECF244321}">
                <p14:modId xmlns:p14="http://schemas.microsoft.com/office/powerpoint/2010/main" val="3564558475"/>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2" name="TextBox 1"/>
          <p:cNvSpPr txBox="1"/>
          <p:nvPr/>
        </p:nvSpPr>
        <p:spPr>
          <a:xfrm>
            <a:off x="1390372" y="1972265"/>
            <a:ext cx="10801628" cy="5170646"/>
          </a:xfrm>
          <a:prstGeom prst="rect">
            <a:avLst/>
          </a:prstGeom>
          <a:noFill/>
        </p:spPr>
        <p:txBody>
          <a:bodyPr wrap="square" rtlCol="0">
            <a:spAutoFit/>
          </a:bodyPr>
          <a:lstStyle/>
          <a:p>
            <a:pPr algn="justLow" rtl="1"/>
            <a:r>
              <a:rPr lang="ar-EG" sz="2000" dirty="0"/>
              <a:t>أبرم مجلس أوروبا اتفاقية مكافحة الجرائم السيبرانية في مدينة بودابست عام </a:t>
            </a:r>
            <a:r>
              <a:rPr lang="ar-EG" sz="2000" dirty="0" smtClean="0"/>
              <a:t>٢٠٠١ إيماناً </a:t>
            </a:r>
            <a:r>
              <a:rPr lang="ar-EG" sz="2000" dirty="0"/>
              <a:t>من دول المجلس بالتغيرات العميقة التي أحدثتها التطورات الرقمية والتقارب </a:t>
            </a:r>
            <a:r>
              <a:rPr lang="ar-EG" sz="2000" dirty="0" smtClean="0"/>
              <a:t>والعولمة المستمرة </a:t>
            </a:r>
            <a:r>
              <a:rPr lang="ar-EG" sz="2000" dirty="0"/>
              <a:t>للشبكات المعلوماتية ، وتتكون الاتفاقية من ثماني وأربعون مادة </a:t>
            </a:r>
            <a:r>
              <a:rPr lang="ar-EG" sz="2000" dirty="0" smtClean="0"/>
              <a:t>تتعلق بتجريم بعض </a:t>
            </a:r>
            <a:r>
              <a:rPr lang="ar-EG" sz="2000" dirty="0"/>
              <a:t>أشكال الجريمة السيبرانية ووضع قواعد التعاون الدولي بين الدول .</a:t>
            </a:r>
          </a:p>
          <a:p>
            <a:pPr algn="justLow" rtl="1"/>
            <a:r>
              <a:rPr lang="ar-EG" sz="2000" dirty="0"/>
              <a:t>وتعد اتفاقية بودابست الأساس القانوني التقني والإجرائي الأول للتعاون الدولي بين </a:t>
            </a:r>
            <a:r>
              <a:rPr lang="ar-EG" sz="2000" dirty="0" smtClean="0"/>
              <a:t>دول العالم </a:t>
            </a:r>
            <a:r>
              <a:rPr lang="ar-EG" sz="2000" dirty="0"/>
              <a:t>بصفة عامة لمواجهة الجرائم السيبرانية وتحقيق الأمن السيبراني .</a:t>
            </a:r>
          </a:p>
          <a:p>
            <a:pPr algn="justLow" rtl="1"/>
            <a:r>
              <a:rPr lang="ar-EG" sz="2000" dirty="0"/>
              <a:t>ونظراً للطابع غير المستقر لأدلة الإثبات الإلكترونية والتي فرضت تحديات أمام </a:t>
            </a:r>
            <a:r>
              <a:rPr lang="ar-EG" sz="2000" dirty="0" smtClean="0"/>
              <a:t>التعاون الدولي </a:t>
            </a:r>
            <a:r>
              <a:rPr lang="ar-EG" sz="2000" dirty="0"/>
              <a:t>، منها صعوبة وصول أجهزة إنفاذ القانون إلى البيانات ، مثل نقاط الاتصال </a:t>
            </a:r>
            <a:r>
              <a:rPr lang="ar-EG" sz="2000" dirty="0" smtClean="0"/>
              <a:t>المتاحة على </a:t>
            </a:r>
            <a:r>
              <a:rPr lang="ar-EG" sz="2000" dirty="0"/>
              <a:t>مدار الساعة فيما يتعلق بالتحريات عن الجرائم السيبرانية ، والوصول غير المحدود </a:t>
            </a:r>
            <a:r>
              <a:rPr lang="ar-EG" sz="2000" dirty="0" smtClean="0"/>
              <a:t>إلى البيانات </a:t>
            </a:r>
            <a:r>
              <a:rPr lang="ar-EG" sz="2000" dirty="0"/>
              <a:t>الحاسوبية المخزنة ، والطلبات العاجلة للمساعدة المتبادلة </a:t>
            </a:r>
            <a:r>
              <a:rPr lang="ar-EG" sz="2000" dirty="0" smtClean="0"/>
              <a:t>.</a:t>
            </a:r>
            <a:endParaRPr lang="ar-EG" dirty="0" smtClean="0"/>
          </a:p>
          <a:p>
            <a:pPr algn="justLow" rtl="1"/>
            <a:r>
              <a:rPr lang="ar-EG" sz="2000" dirty="0"/>
              <a:t>وبالرغم من أن اتفاقية بودابست تعد من الصكوك الدولية التي تعتمد الكثير من الدول </a:t>
            </a:r>
            <a:r>
              <a:rPr lang="ar-EG" sz="2000" dirty="0" smtClean="0"/>
              <a:t>عليها في </a:t>
            </a:r>
            <a:r>
              <a:rPr lang="ar-EG" sz="2000" dirty="0"/>
              <a:t>تعزيز التعاون الدولي إلا أننا بحاجة إلى اتفاقية دولية إضافية تبرز حماية البيانات </a:t>
            </a:r>
            <a:r>
              <a:rPr lang="ar-EG" sz="2000" dirty="0" smtClean="0"/>
              <a:t>وغيرها من </a:t>
            </a:r>
            <a:r>
              <a:rPr lang="ar-EG" sz="2000" dirty="0"/>
              <a:t>الضمانات التي تحقق سيادة القانون ، و تعزيز آلية الكشف السريع عن البيانات في </a:t>
            </a:r>
            <a:r>
              <a:rPr lang="ar-EG" sz="2000" dirty="0" smtClean="0"/>
              <a:t>حالة الطوارئ </a:t>
            </a:r>
            <a:r>
              <a:rPr lang="ar-EG" sz="2000" dirty="0"/>
              <a:t>، وتطوير النظام الحالي للإفصاح الطوعي عن البيانات من قبل مقدمي الخدمة </a:t>
            </a:r>
            <a:r>
              <a:rPr lang="ar-EG" sz="2000" dirty="0" smtClean="0"/>
              <a:t>،</a:t>
            </a:r>
            <a:r>
              <a:rPr lang="ar-EG" sz="2000" dirty="0"/>
              <a:t> وتدعيم الفعالية المحدودة للأدلة الإلكترونية المتطايرة .</a:t>
            </a:r>
          </a:p>
          <a:p>
            <a:pPr algn="justLow" rtl="1"/>
            <a:endParaRPr lang="ar-EG" b="1" dirty="0"/>
          </a:p>
          <a:p>
            <a:pPr algn="justLow" rtl="1"/>
            <a:endParaRPr lang="ar-EG" b="1" dirty="0"/>
          </a:p>
          <a:p>
            <a:pPr algn="justLow" rtl="1"/>
            <a:endParaRPr lang="ar-EG" b="1" dirty="0"/>
          </a:p>
          <a:p>
            <a:pPr algn="justLow" rtl="1"/>
            <a:endParaRPr lang="ar-EG" b="1" dirty="0"/>
          </a:p>
          <a:p>
            <a:pPr algn="justLow" rtl="1"/>
            <a:r>
              <a:rPr lang="ar-EG" dirty="0" smtClean="0"/>
              <a:t>   </a:t>
            </a:r>
            <a:endParaRPr lang="en-US" dirty="0"/>
          </a:p>
        </p:txBody>
      </p:sp>
      <p:sp>
        <p:nvSpPr>
          <p:cNvPr id="10" name="TextBox 9">
            <a:extLst>
              <a:ext uri="{FF2B5EF4-FFF2-40B4-BE49-F238E27FC236}">
                <a16:creationId xmlns:a16="http://schemas.microsoft.com/office/drawing/2014/main" xmlns="" id="{904B7CA6-23A4-2E24-5FFC-ECEA38831F6A}"/>
              </a:ext>
            </a:extLst>
          </p:cNvPr>
          <p:cNvSpPr txBox="1"/>
          <p:nvPr/>
        </p:nvSpPr>
        <p:spPr>
          <a:xfrm>
            <a:off x="3248167" y="886215"/>
            <a:ext cx="5317927" cy="523220"/>
          </a:xfrm>
          <a:prstGeom prst="rect">
            <a:avLst/>
          </a:prstGeom>
          <a:noFill/>
        </p:spPr>
        <p:txBody>
          <a:bodyPr wrap="square" rtlCol="0">
            <a:spAutoFit/>
          </a:bodyPr>
          <a:lstStyle/>
          <a:p>
            <a:r>
              <a:rPr lang="ar-EG" sz="2800" b="1" dirty="0" smtClean="0">
                <a:solidFill>
                  <a:srgbClr val="2D3956"/>
                </a:solidFill>
                <a:latin typeface="Tajawal Medium" panose="00000600000000000000" pitchFamily="2" charset="-78"/>
              </a:rPr>
              <a:t>اتفاقية بودابست لمكافحة الجرائم السيبرانية </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11" name="Rectangle 10">
            <a:extLst>
              <a:ext uri="{FF2B5EF4-FFF2-40B4-BE49-F238E27FC236}">
                <a16:creationId xmlns:a16="http://schemas.microsoft.com/office/drawing/2014/main" xmlns=""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3</a:t>
            </a:r>
            <a:endParaRPr lang="en-US" sz="1400" b="1" dirty="0">
              <a:ea typeface="Roboto Light" panose="02000000000000000000" pitchFamily="2" charset="0"/>
            </a:endParaRP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2088266742"/>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263988" y="1785495"/>
            <a:ext cx="10928011" cy="6124754"/>
          </a:xfrm>
          <a:prstGeom prst="rect">
            <a:avLst/>
          </a:prstGeom>
          <a:noFill/>
        </p:spPr>
        <p:txBody>
          <a:bodyPr wrap="square" rtlCol="0">
            <a:spAutoFit/>
          </a:bodyPr>
          <a:lstStyle/>
          <a:p>
            <a:pPr algn="justLow" rtl="1"/>
            <a:r>
              <a:rPr lang="ar-EG" sz="2000" dirty="0"/>
              <a:t>في سبيل تعزيز التعاون بين الدول العربية فيما بينها وتبني سياسة جنائية مشتركة </a:t>
            </a:r>
            <a:r>
              <a:rPr lang="ar-EG" sz="2000" dirty="0" smtClean="0"/>
              <a:t>لمكافحة جرائم </a:t>
            </a:r>
            <a:r>
              <a:rPr lang="ar-EG" sz="2000" dirty="0"/>
              <a:t>تقنية المعلومات التي تهدد أمنها ، تم إبرام الاتفاقية العربية لمكافحة جرائم </a:t>
            </a:r>
            <a:r>
              <a:rPr lang="ar-EG" sz="2000" dirty="0" smtClean="0"/>
              <a:t>تقنية</a:t>
            </a:r>
            <a:r>
              <a:rPr lang="ar-EG" sz="2000" dirty="0"/>
              <a:t>المعلومات التي تعد الأساس القانوني للتعاون بين الدول العربية في مجال مكافحة </a:t>
            </a:r>
            <a:r>
              <a:rPr lang="ar-EG" sz="2000" dirty="0" smtClean="0"/>
              <a:t>الجرائم السيبرانية .</a:t>
            </a:r>
          </a:p>
          <a:p>
            <a:pPr algn="justLow" rtl="1"/>
            <a:r>
              <a:rPr lang="ar-EG" sz="2000" b="1" dirty="0" smtClean="0"/>
              <a:t>وقد </a:t>
            </a:r>
            <a:r>
              <a:rPr lang="ar-EG" sz="2000" b="1" dirty="0"/>
              <a:t>حثت الاتفاقية العربية على التعاون الدولي بين الدول الأعضاء سواء على </a:t>
            </a:r>
            <a:r>
              <a:rPr lang="ar-EG" sz="2000" b="1" dirty="0" smtClean="0"/>
              <a:t>المستوى القانوني </a:t>
            </a:r>
            <a:r>
              <a:rPr lang="ar-EG" sz="2000" b="1" dirty="0"/>
              <a:t>أو على المستوى القضائي ونبين ذلك من عدة أوجه :</a:t>
            </a:r>
          </a:p>
          <a:p>
            <a:pPr algn="justLow" rtl="1"/>
            <a:r>
              <a:rPr lang="ar-EG" sz="2000" b="1" dirty="0" smtClean="0"/>
              <a:t>أولاً : من حيث الاختصاص :</a:t>
            </a:r>
          </a:p>
          <a:p>
            <a:pPr algn="justLow" rtl="1"/>
            <a:r>
              <a:rPr lang="ar-EG" sz="2000" dirty="0" smtClean="0"/>
              <a:t>ألزمت الاتفاقية الدول الأعضاء بمد اختصاصها على أي من</a:t>
            </a:r>
            <a:r>
              <a:rPr lang="ar-EG" sz="2000" dirty="0"/>
              <a:t> </a:t>
            </a:r>
            <a:r>
              <a:rPr lang="ar-EG" sz="2000" dirty="0" smtClean="0"/>
              <a:t>الجرائم </a:t>
            </a:r>
            <a:r>
              <a:rPr lang="ar-EG" sz="2000" dirty="0"/>
              <a:t>المنصوص عليها في الفصل الثاني من الاتفاقية إذا ارتكبت في إقليم الدولة الطرف </a:t>
            </a:r>
            <a:r>
              <a:rPr lang="ar-EG" sz="2000" dirty="0" smtClean="0"/>
              <a:t>أو</a:t>
            </a:r>
            <a:r>
              <a:rPr lang="ar-EG" sz="2000" dirty="0"/>
              <a:t>على متن سفينة أو متن طائرة مسجلة تحت قوانين الدولة الطرف أو إذا ارتكبت من </a:t>
            </a:r>
            <a:r>
              <a:rPr lang="ar-EG" sz="2000" dirty="0" smtClean="0"/>
              <a:t>أحد مواطني </a:t>
            </a:r>
            <a:r>
              <a:rPr lang="ar-EG" sz="2000" dirty="0"/>
              <a:t>الدولة ، وإذا ادعت أكثر من دولة بالاختصاص القضائي فيقدم طلب الدولة التي </a:t>
            </a:r>
            <a:r>
              <a:rPr lang="ar-EG" sz="2000" dirty="0" smtClean="0"/>
              <a:t>أخلت </a:t>
            </a:r>
            <a:r>
              <a:rPr lang="ar-EG" sz="2000" dirty="0"/>
              <a:t>الجريمة السيبرانية بأمنها. </a:t>
            </a:r>
          </a:p>
          <a:p>
            <a:pPr algn="justLow" rtl="1"/>
            <a:r>
              <a:rPr lang="ar-EG" sz="2000" b="1" dirty="0" smtClean="0"/>
              <a:t>ثانياً : من حيث تسليم المجرمين : </a:t>
            </a:r>
            <a:endParaRPr lang="ar-EG" sz="2000" b="1" dirty="0"/>
          </a:p>
          <a:p>
            <a:pPr algn="justLow" rtl="1"/>
            <a:r>
              <a:rPr lang="ar-EG" sz="2000" dirty="0" smtClean="0"/>
              <a:t>نصت </a:t>
            </a:r>
            <a:r>
              <a:rPr lang="ar-EG" sz="2000" dirty="0"/>
              <a:t>الاتفاقية على عدة شروط لتسليم المجرمين </a:t>
            </a:r>
            <a:r>
              <a:rPr lang="ar-EG" sz="2000" dirty="0"/>
              <a:t> </a:t>
            </a:r>
            <a:r>
              <a:rPr lang="ar-EG" sz="2000" dirty="0" smtClean="0"/>
              <a:t>المرتكبين </a:t>
            </a:r>
            <a:r>
              <a:rPr lang="ar-EG" sz="2000" dirty="0"/>
              <a:t>للجرائم السيبرانية المنصوص عليها في الباب الثاني من أهمها أن تكون </a:t>
            </a:r>
            <a:r>
              <a:rPr lang="ar-EG" sz="2000" dirty="0" smtClean="0"/>
              <a:t>الجريمة السيبرانية </a:t>
            </a:r>
            <a:r>
              <a:rPr lang="ar-EG" sz="2000" dirty="0"/>
              <a:t>معاقب عليها في الدولة الطرف بعقوبة لا تقل عن سنة أو بعقوبة أشد إلا إذا </a:t>
            </a:r>
            <a:r>
              <a:rPr lang="ar-EG" sz="2000" dirty="0" smtClean="0"/>
              <a:t>وجد اتفاق </a:t>
            </a:r>
            <a:r>
              <a:rPr lang="ar-EG" sz="2000" dirty="0"/>
              <a:t>بين دولتين أو معاهدة أخرى تنظم المسألة فيطبق الاتفاق أو المعاهدة الأخرى .</a:t>
            </a:r>
          </a:p>
          <a:p>
            <a:pPr algn="justLow" rtl="1"/>
            <a:r>
              <a:rPr lang="ar-EG" sz="2000" b="1" dirty="0"/>
              <a:t>حثت الاتفاقية الدول الأعضاء على المساعدة المتبادلة : </a:t>
            </a:r>
            <a:r>
              <a:rPr lang="ar-EG" sz="2000" b="1" dirty="0" smtClean="0"/>
              <a:t>فيما </a:t>
            </a:r>
            <a:r>
              <a:rPr lang="ar-EG" sz="2000" b="1" dirty="0"/>
              <a:t>بينها بشأن التحقيقات أو الإجراءات المتعلقة بجرائم تقنية المعلومات وجمع الأدلة</a:t>
            </a:r>
          </a:p>
          <a:p>
            <a:pPr algn="justLow" rtl="1"/>
            <a:r>
              <a:rPr lang="ar-EG" sz="2000" b="1" dirty="0"/>
              <a:t>الإلكترونية عن الجرائم .</a:t>
            </a:r>
            <a:endParaRPr lang="ar-EG" b="1" dirty="0"/>
          </a:p>
          <a:p>
            <a:pPr algn="justLow" rtl="1"/>
            <a:endParaRPr lang="ar-EG" b="1" dirty="0"/>
          </a:p>
          <a:p>
            <a:pPr algn="justLow" rtl="1"/>
            <a:endParaRPr lang="ar-EG" b="1" dirty="0"/>
          </a:p>
          <a:p>
            <a:pPr algn="justLow" rtl="1"/>
            <a:endParaRPr lang="ar-EG" b="1" dirty="0"/>
          </a:p>
          <a:p>
            <a:pPr algn="justLow" rtl="1"/>
            <a:r>
              <a:rPr lang="ar-EG" dirty="0" smtClean="0"/>
              <a:t>   </a:t>
            </a:r>
            <a:endParaRPr lang="en-US" dirty="0"/>
          </a:p>
        </p:txBody>
      </p:sp>
      <p:sp>
        <p:nvSpPr>
          <p:cNvPr id="10" name="TextBox 9">
            <a:extLst>
              <a:ext uri="{FF2B5EF4-FFF2-40B4-BE49-F238E27FC236}">
                <a16:creationId xmlns:a16="http://schemas.microsoft.com/office/drawing/2014/main" xmlns="" id="{904B7CA6-23A4-2E24-5FFC-ECEA38831F6A}"/>
              </a:ext>
            </a:extLst>
          </p:cNvPr>
          <p:cNvSpPr txBox="1"/>
          <p:nvPr/>
        </p:nvSpPr>
        <p:spPr>
          <a:xfrm>
            <a:off x="3289987" y="831388"/>
            <a:ext cx="5317927" cy="954107"/>
          </a:xfrm>
          <a:prstGeom prst="rect">
            <a:avLst/>
          </a:prstGeom>
          <a:noFill/>
        </p:spPr>
        <p:txBody>
          <a:bodyPr wrap="square" rtlCol="0">
            <a:spAutoFit/>
          </a:bodyPr>
          <a:lstStyle/>
          <a:p>
            <a:pPr algn="ctr"/>
            <a:r>
              <a:rPr lang="ar-EG" sz="2800" b="1" dirty="0" smtClean="0">
                <a:solidFill>
                  <a:srgbClr val="2D3956"/>
                </a:solidFill>
                <a:latin typeface="Tajawal Medium" panose="00000600000000000000" pitchFamily="2" charset="-78"/>
              </a:rPr>
              <a:t>الاتفاقية العربية لمكافحة </a:t>
            </a:r>
          </a:p>
          <a:p>
            <a:pPr algn="ctr"/>
            <a:r>
              <a:rPr lang="ar-EG" sz="2800" b="1" dirty="0" smtClean="0">
                <a:solidFill>
                  <a:srgbClr val="2D3956"/>
                </a:solidFill>
                <a:latin typeface="Tajawal Medium" panose="00000600000000000000" pitchFamily="2" charset="-78"/>
              </a:rPr>
              <a:t>جرائم تقنية المعلومات</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11" name="Rectangle 10">
            <a:extLst>
              <a:ext uri="{FF2B5EF4-FFF2-40B4-BE49-F238E27FC236}">
                <a16:creationId xmlns:a16="http://schemas.microsoft.com/office/drawing/2014/main" xmlns=""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3</a:t>
            </a:r>
            <a:endParaRPr lang="en-US" sz="1400" b="1" dirty="0">
              <a:ea typeface="Roboto Light" panose="02000000000000000000" pitchFamily="2" charset="0"/>
            </a:endParaRPr>
          </a:p>
        </p:txBody>
      </p:sp>
    </p:spTree>
    <p:extLst>
      <p:ext uri="{BB962C8B-B14F-4D97-AF65-F5344CB8AC3E}">
        <p14:creationId xmlns:p14="http://schemas.microsoft.com/office/powerpoint/2010/main" val="2884282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1420094218"/>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263988" y="1785495"/>
            <a:ext cx="10928012" cy="3570208"/>
          </a:xfrm>
          <a:prstGeom prst="rect">
            <a:avLst/>
          </a:prstGeom>
          <a:noFill/>
        </p:spPr>
        <p:txBody>
          <a:bodyPr wrap="square" rtlCol="0">
            <a:spAutoFit/>
          </a:bodyPr>
          <a:lstStyle/>
          <a:p>
            <a:pPr algn="justLow" rtl="1"/>
            <a:r>
              <a:rPr lang="ar-EG" sz="2000" b="1" dirty="0" smtClean="0"/>
              <a:t>ثالثاً : بالنسبة للمساعدة المتبادلة :</a:t>
            </a:r>
          </a:p>
          <a:p>
            <a:pPr algn="justLow" rtl="1"/>
            <a:r>
              <a:rPr lang="ar-EG" sz="2000" dirty="0" smtClean="0"/>
              <a:t>حثت </a:t>
            </a:r>
            <a:r>
              <a:rPr lang="ar-EG" sz="2000" dirty="0"/>
              <a:t>الاتفاقية الدول الأعضاء على المساعدة المتبادلة : </a:t>
            </a:r>
            <a:r>
              <a:rPr lang="ar-EG" sz="2000" dirty="0" smtClean="0"/>
              <a:t>فيما </a:t>
            </a:r>
            <a:r>
              <a:rPr lang="ar-EG" sz="2000" dirty="0"/>
              <a:t>بينها بشأن التحقيقات أو الإجراءات المتعلقة بجرائم تقنية المعلومات وجمع </a:t>
            </a:r>
            <a:r>
              <a:rPr lang="ar-EG" sz="2000" dirty="0" smtClean="0"/>
              <a:t>الأدلة الإلكترونية </a:t>
            </a:r>
            <a:r>
              <a:rPr lang="ar-EG" sz="2000" dirty="0"/>
              <a:t>عن الجرائم </a:t>
            </a:r>
            <a:r>
              <a:rPr lang="ar-EG" sz="2000" dirty="0" smtClean="0"/>
              <a:t>.</a:t>
            </a:r>
            <a:endParaRPr lang="ar-EG" sz="2000" b="1" dirty="0"/>
          </a:p>
          <a:p>
            <a:pPr algn="justLow" rtl="1"/>
            <a:r>
              <a:rPr lang="ar-EG" sz="2000" dirty="0"/>
              <a:t>وأن يتم تقديم طلب المساعدة من الدولة الطرف بواسطة الكتابة وفي حالة الاستعجال </a:t>
            </a:r>
            <a:r>
              <a:rPr lang="ar-EG" sz="2000" dirty="0" smtClean="0"/>
              <a:t>يتم تقديمه </a:t>
            </a:r>
            <a:r>
              <a:rPr lang="ar-EG" sz="2000" dirty="0"/>
              <a:t>بواسطة البريد الإلكتروني المشفر أو الفاكس مع الحفاظ على عنصر </a:t>
            </a:r>
            <a:r>
              <a:rPr lang="ar-EG" sz="2000" dirty="0" smtClean="0"/>
              <a:t>السرية. </a:t>
            </a:r>
            <a:endParaRPr lang="ar-EG" sz="2000" dirty="0"/>
          </a:p>
          <a:p>
            <a:pPr algn="justLow" rtl="1"/>
            <a:endParaRPr lang="ar-EG" b="1" dirty="0" smtClean="0"/>
          </a:p>
          <a:p>
            <a:pPr algn="justLow" rtl="1"/>
            <a:r>
              <a:rPr lang="ar-EG" b="1" dirty="0" smtClean="0"/>
              <a:t>وفي مجال التشريعات الداخلية أولت بعض الدول العربية اهتماماً كبيراً بالأمن السيبراني ؛ جعل البعض مثل مصر ينص دستورياً بموجب نص صريح في دستور عام 2014 يشير إلى وجوب الحفاظ على المعلومات و البيانات الالكترونية ؛ إذ جرى نصها على أن أمن الفضاء المعلوماتي جزء أساسي من منظومة الاقتصاد و الأمن القومي ، و تلتزم الدولة باتخاذ التدابير اللازمة للحفاظ عليه ، على النحو الذي ينظمه القانون .</a:t>
            </a:r>
            <a:endParaRPr lang="ar-EG" b="1" dirty="0"/>
          </a:p>
          <a:p>
            <a:pPr algn="justLow" rtl="1"/>
            <a:r>
              <a:rPr lang="ar-EG" b="1" dirty="0" smtClean="0"/>
              <a:t>ومن الجدير بالذكر أن بعض الدول العربية قد حققت نجاحاً مدوياً في مجال الأمن السيبراني ؛ حيث حققت المملكة العربية السعودية المركز الثاني عالمياً وفقاً لمؤشر الأمن الرقمي </a:t>
            </a:r>
            <a:r>
              <a:rPr lang="en-US" b="1" dirty="0" smtClean="0"/>
              <a:t>GCI </a:t>
            </a:r>
            <a:r>
              <a:rPr lang="ar-EG" b="1" dirty="0" smtClean="0"/>
              <a:t> الصادر عن الاتحاد الدولي للاتصالات التابع للأم المتحدة لمرتين متتاليتين في عامي 2021 ، و 2023. </a:t>
            </a:r>
            <a:endParaRPr lang="ar-EG" b="1" dirty="0"/>
          </a:p>
          <a:p>
            <a:pPr algn="justLow" rtl="1"/>
            <a:r>
              <a:rPr lang="ar-EG" dirty="0" smtClean="0"/>
              <a:t>   </a:t>
            </a:r>
            <a:endParaRPr lang="en-US" dirty="0"/>
          </a:p>
        </p:txBody>
      </p:sp>
      <p:sp>
        <p:nvSpPr>
          <p:cNvPr id="11" name="Rectangle 10">
            <a:extLst>
              <a:ext uri="{FF2B5EF4-FFF2-40B4-BE49-F238E27FC236}">
                <a16:creationId xmlns:a16="http://schemas.microsoft.com/office/drawing/2014/main" xmlns=""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3</a:t>
            </a:r>
            <a:endParaRPr lang="en-US" sz="1400" b="1" dirty="0">
              <a:ea typeface="Roboto Light" panose="02000000000000000000" pitchFamily="2" charset="0"/>
            </a:endParaRPr>
          </a:p>
        </p:txBody>
      </p:sp>
    </p:spTree>
    <p:extLst>
      <p:ext uri="{BB962C8B-B14F-4D97-AF65-F5344CB8AC3E}">
        <p14:creationId xmlns:p14="http://schemas.microsoft.com/office/powerpoint/2010/main" val="13186734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1883392" y="548510"/>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2789</TotalTime>
  <Words>7285</Words>
  <Application>Microsoft Office PowerPoint</Application>
  <PresentationFormat>Widescreen</PresentationFormat>
  <Paragraphs>475</Paragraphs>
  <Slides>45</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Arial</vt:lpstr>
      <vt:lpstr>Calibri</vt:lpstr>
      <vt:lpstr>Calibri Light</vt:lpstr>
      <vt:lpstr>Roboto Light</vt:lpstr>
      <vt:lpstr>Segoe UI Light</vt:lpstr>
      <vt:lpstr>Sitka Banner</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1400</cp:revision>
  <dcterms:created xsi:type="dcterms:W3CDTF">2023-04-29T09:08:23Z</dcterms:created>
  <dcterms:modified xsi:type="dcterms:W3CDTF">2023-06-30T23:31:07Z</dcterms:modified>
</cp:coreProperties>
</file>