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ink/ink1.xml" ContentType="application/inkml+xml"/>
  <Override PartName="/ppt/ink/ink2.xml" ContentType="application/inkml+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642" r:id="rId3"/>
    <p:sldId id="488" r:id="rId4"/>
    <p:sldId id="835" r:id="rId5"/>
    <p:sldId id="914" r:id="rId6"/>
    <p:sldId id="913" r:id="rId7"/>
    <p:sldId id="896" r:id="rId8"/>
    <p:sldId id="897" r:id="rId9"/>
    <p:sldId id="898" r:id="rId10"/>
    <p:sldId id="899" r:id="rId11"/>
    <p:sldId id="901" r:id="rId12"/>
    <p:sldId id="905" r:id="rId13"/>
    <p:sldId id="903" r:id="rId14"/>
    <p:sldId id="904" r:id="rId15"/>
    <p:sldId id="902" r:id="rId16"/>
    <p:sldId id="906" r:id="rId17"/>
    <p:sldId id="907" r:id="rId18"/>
    <p:sldId id="908" r:id="rId19"/>
    <p:sldId id="909" r:id="rId20"/>
    <p:sldId id="910" r:id="rId21"/>
    <p:sldId id="911" r:id="rId22"/>
    <p:sldId id="912" r:id="rId23"/>
    <p:sldId id="915" r:id="rId24"/>
    <p:sldId id="916" r:id="rId25"/>
    <p:sldId id="918" r:id="rId26"/>
    <p:sldId id="938" r:id="rId27"/>
    <p:sldId id="919" r:id="rId28"/>
    <p:sldId id="920" r:id="rId29"/>
    <p:sldId id="921" r:id="rId30"/>
    <p:sldId id="922" r:id="rId31"/>
    <p:sldId id="923" r:id="rId32"/>
    <p:sldId id="924" r:id="rId33"/>
    <p:sldId id="925" r:id="rId34"/>
    <p:sldId id="926" r:id="rId35"/>
    <p:sldId id="927" r:id="rId36"/>
    <p:sldId id="928" r:id="rId37"/>
    <p:sldId id="929" r:id="rId38"/>
    <p:sldId id="930" r:id="rId39"/>
    <p:sldId id="931" r:id="rId40"/>
    <p:sldId id="932" r:id="rId41"/>
    <p:sldId id="933" r:id="rId42"/>
    <p:sldId id="934" r:id="rId43"/>
    <p:sldId id="935" r:id="rId44"/>
    <p:sldId id="936" r:id="rId45"/>
    <p:sldId id="937" r:id="rId46"/>
    <p:sldId id="940" r:id="rId47"/>
    <p:sldId id="939" r:id="rId48"/>
    <p:sldId id="941" r:id="rId49"/>
    <p:sldId id="942" r:id="rId50"/>
    <p:sldId id="944" r:id="rId51"/>
    <p:sldId id="943" r:id="rId52"/>
    <p:sldId id="893" r:id="rId53"/>
    <p:sldId id="654"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835"/>
            <p14:sldId id="914"/>
            <p14:sldId id="913"/>
            <p14:sldId id="896"/>
            <p14:sldId id="897"/>
            <p14:sldId id="898"/>
            <p14:sldId id="899"/>
            <p14:sldId id="901"/>
            <p14:sldId id="905"/>
            <p14:sldId id="903"/>
            <p14:sldId id="904"/>
            <p14:sldId id="902"/>
            <p14:sldId id="906"/>
            <p14:sldId id="907"/>
            <p14:sldId id="908"/>
            <p14:sldId id="909"/>
            <p14:sldId id="910"/>
            <p14:sldId id="911"/>
            <p14:sldId id="912"/>
            <p14:sldId id="915"/>
            <p14:sldId id="916"/>
            <p14:sldId id="918"/>
            <p14:sldId id="938"/>
            <p14:sldId id="919"/>
            <p14:sldId id="920"/>
            <p14:sldId id="921"/>
            <p14:sldId id="922"/>
            <p14:sldId id="923"/>
            <p14:sldId id="924"/>
            <p14:sldId id="925"/>
            <p14:sldId id="926"/>
            <p14:sldId id="927"/>
            <p14:sldId id="928"/>
            <p14:sldId id="929"/>
            <p14:sldId id="930"/>
            <p14:sldId id="931"/>
            <p14:sldId id="932"/>
            <p14:sldId id="933"/>
            <p14:sldId id="934"/>
            <p14:sldId id="935"/>
            <p14:sldId id="936"/>
            <p14:sldId id="937"/>
            <p14:sldId id="940"/>
            <p14:sldId id="939"/>
            <p14:sldId id="941"/>
            <p14:sldId id="942"/>
            <p14:sldId id="944"/>
            <p14:sldId id="943"/>
            <p14:sldId id="893"/>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ogleEltaweel" initials="G" lastIdx="0" clrIdx="0">
    <p:extLst>
      <p:ext uri="{19B8F6BF-5375-455C-9EA6-DF929625EA0E}">
        <p15:presenceInfo xmlns:p15="http://schemas.microsoft.com/office/powerpoint/2012/main" userId="GoogleEltawee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000000"/>
    <a:srgbClr val="2F528F"/>
    <a:srgbClr val="852F4A"/>
    <a:srgbClr val="4472C4"/>
    <a:srgbClr val="7830D8"/>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67801" autoAdjust="0"/>
  </p:normalViewPr>
  <p:slideViewPr>
    <p:cSldViewPr snapToGrid="0">
      <p:cViewPr varScale="1">
        <p:scale>
          <a:sx n="43" d="100"/>
          <a:sy n="43" d="100"/>
        </p:scale>
        <p:origin x="11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endParaRPr lang="en-US"/>
        </a:p>
      </c:txPr>
    </c:title>
    <c:autoTitleDeleted val="0"/>
    <c:plotArea>
      <c:layout/>
      <c:scatterChart>
        <c:scatterStyle val="lineMarker"/>
        <c:varyColors val="0"/>
        <c:ser>
          <c:idx val="0"/>
          <c:order val="0"/>
          <c:tx>
            <c:strRef>
              <c:f>Sheet1!$B$1</c:f>
              <c:strCache>
                <c:ptCount val="1"/>
                <c:pt idx="0">
                  <c:v>Exam Score</c:v>
                </c:pt>
              </c:strCache>
            </c:strRef>
          </c:tx>
          <c:spPr>
            <a:ln w="25400" cap="rnd">
              <a:noFill/>
              <a:round/>
            </a:ln>
            <a:effectLst/>
          </c:spPr>
          <c:marker>
            <c:symbol val="circle"/>
            <c:size val="6"/>
            <c:spPr>
              <a:solidFill>
                <a:schemeClr val="lt1"/>
              </a:solidFill>
              <a:ln w="38100">
                <a:solidFill>
                  <a:schemeClr val="accent1">
                    <a:alpha val="60000"/>
                  </a:schemeClr>
                </a:solidFill>
              </a:ln>
              <a:effectLst/>
            </c:spPr>
          </c:marker>
          <c:xVal>
            <c:numRef>
              <c:f>Sheet1!$A$2:$A$6</c:f>
              <c:numCache>
                <c:formatCode>General</c:formatCode>
                <c:ptCount val="5"/>
                <c:pt idx="0">
                  <c:v>2</c:v>
                </c:pt>
                <c:pt idx="1">
                  <c:v>3</c:v>
                </c:pt>
                <c:pt idx="2">
                  <c:v>4</c:v>
                </c:pt>
                <c:pt idx="3">
                  <c:v>5</c:v>
                </c:pt>
                <c:pt idx="4">
                  <c:v>6</c:v>
                </c:pt>
              </c:numCache>
            </c:numRef>
          </c:xVal>
          <c:yVal>
            <c:numRef>
              <c:f>Sheet1!$B$2:$B$6</c:f>
              <c:numCache>
                <c:formatCode>General</c:formatCode>
                <c:ptCount val="5"/>
                <c:pt idx="0">
                  <c:v>65</c:v>
                </c:pt>
                <c:pt idx="1">
                  <c:v>70</c:v>
                </c:pt>
                <c:pt idx="2">
                  <c:v>75</c:v>
                </c:pt>
                <c:pt idx="3">
                  <c:v>80</c:v>
                </c:pt>
                <c:pt idx="4">
                  <c:v>85</c:v>
                </c:pt>
              </c:numCache>
            </c:numRef>
          </c:yVal>
          <c:smooth val="0"/>
          <c:extLst>
            <c:ext xmlns:c16="http://schemas.microsoft.com/office/drawing/2014/chart" uri="{C3380CC4-5D6E-409C-BE32-E72D297353CC}">
              <c16:uniqueId val="{00000000-E365-45E7-A9ED-7FC73BA8F51A}"/>
            </c:ext>
          </c:extLst>
        </c:ser>
        <c:dLbls>
          <c:showLegendKey val="0"/>
          <c:showVal val="0"/>
          <c:showCatName val="0"/>
          <c:showSerName val="0"/>
          <c:showPercent val="0"/>
          <c:showBubbleSize val="0"/>
        </c:dLbls>
        <c:axId val="1124049823"/>
        <c:axId val="1124053567"/>
      </c:scatterChart>
      <c:valAx>
        <c:axId val="1124049823"/>
        <c:scaling>
          <c:logBase val="10"/>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n-US" dirty="0" err="1" smtClean="0"/>
                  <a:t>Hourse</a:t>
                </a:r>
                <a:r>
                  <a:rPr lang="en-US" dirty="0" smtClean="0"/>
                  <a:t> </a:t>
                </a:r>
                <a:endParaRPr lang="en-US" dirty="0"/>
              </a:p>
            </c:rich>
          </c:tx>
          <c:layout/>
          <c:overlay val="0"/>
          <c:spPr>
            <a:noFill/>
            <a:ln>
              <a:noFill/>
            </a:ln>
            <a:effectLst/>
          </c:spPr>
          <c:txPr>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solidFill>
              <a:schemeClr val="tx1">
                <a:lumMod val="15000"/>
                <a:lumOff val="85000"/>
              </a:schemeClr>
            </a:solidFill>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1124053567"/>
        <c:crossesAt val="0"/>
        <c:crossBetween val="midCat"/>
      </c:valAx>
      <c:valAx>
        <c:axId val="11240535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n-US"/>
                  <a:t>sCORE</a:t>
                </a:r>
              </a:p>
            </c:rich>
          </c:tx>
          <c:layout/>
          <c:overlay val="0"/>
          <c:spPr>
            <a:noFill/>
            <a:ln>
              <a:noFill/>
            </a:ln>
            <a:effectLst/>
          </c:spPr>
          <c:txPr>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solidFill>
              <a:schemeClr val="tx1">
                <a:lumMod val="25000"/>
                <a:lumOff val="75000"/>
              </a:schemeClr>
            </a:solid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1124049823"/>
        <c:crossesAt val="1"/>
        <c:crossBetween val="midCat"/>
      </c:valAx>
      <c:spPr>
        <a:noFill/>
        <a:ln>
          <a:solidFill>
            <a:schemeClr val="accent1">
              <a:alpha val="14000"/>
            </a:schemeClr>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a:solidFill>
          <a:schemeClr val="tx1">
            <a:lumMod val="15000"/>
            <a:lumOff val="85000"/>
          </a:schemeClr>
        </a:solidFill>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19050" cap="rnd">
        <a:solidFill>
          <a:schemeClr val="phClr">
            <a:alpha val="60000"/>
          </a:schemeClr>
        </a:solidFill>
        <a:round/>
      </a:ln>
    </cs:spPr>
  </cs:dataPointLine>
  <cs:dataPointMarker>
    <cs:lnRef idx="0">
      <cs:styleClr val="auto"/>
    </cs:lnRef>
    <cs:fillRef idx="0">
      <cs:styleClr val="auto"/>
    </cs:fillRef>
    <cs:effectRef idx="0"/>
    <cs:fontRef idx="minor">
      <a:schemeClr val="dk1"/>
    </cs:fontRef>
    <cs:spPr>
      <a:solidFill>
        <a:schemeClr val="lt1"/>
      </a:solidFill>
      <a:ln w="38100">
        <a:solidFill>
          <a:schemeClr val="phClr">
            <a:alpha val="60000"/>
          </a:schemeClr>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15000"/>
            <a:lumOff val="8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a:solidFill>
          <a:schemeClr val="tx1">
            <a:lumMod val="15000"/>
            <a:lumOff val="85000"/>
          </a:schemeClr>
        </a:solidFill>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a:solidFill>
          <a:schemeClr val="tx1">
            <a:lumMod val="25000"/>
            <a:lumOff val="75000"/>
          </a:schemeClr>
        </a:solidFill>
      </a:ln>
    </cs:spPr>
    <cs:defRPr sz="900" kern="1200" spc="20" baseline="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42775" units="1/cm"/>
          <inkml:channelProperty channel="T" name="resolution" value="1" units="1/dev"/>
        </inkml:channelProperties>
      </inkml:inkSource>
      <inkml:timestamp xml:id="ts0" timeString="2024-04-06T12:00:41.636"/>
    </inkml:context>
    <inkml:brush xml:id="br0">
      <inkml:brushProperty name="width" value="0.05292" units="cm"/>
      <inkml:brushProperty name="height" value="0.05292" units="cm"/>
      <inkml:brushProperty name="color" value="#FF0000"/>
    </inkml:brush>
  </inkml:definitions>
  <inkml:trace contextRef="#ctx0" brushRef="#br0">22102 15998 0,'17'0'140,"1"0"-124,17 0 0,0 0-1,1 0 1,-19 0-16,89 0 15,-35 0-15,-1 0 16,1 0-16,-1 0 0,336 0 47,-53 0-16,-53 0 0,-53-17 1,-106 17-17,-35 0 1,35 0 0,-106 0-1,-17 0-15,35 0 16,-36 0-1,1 0-15,17 0 32,18 17-32,18-17 31,-19 0-31,72 0 16,-89 0-1,0 0-15,1 0 16,-19 0-1,1 0-15,17 0 16,-17 0-16,-18 18 16,18-18-16,-1 0 15,1 0 1,-1 0 15,1 0-15,0 0-1,-1 0 1,1 0 31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42775" units="1/cm"/>
          <inkml:channelProperty channel="T" name="resolution" value="1" units="1/dev"/>
        </inkml:channelProperties>
      </inkml:inkSource>
      <inkml:timestamp xml:id="ts0" timeString="2024-04-06T12:02:20.596"/>
    </inkml:context>
    <inkml:brush xml:id="br0">
      <inkml:brushProperty name="width" value="0.05292" units="cm"/>
      <inkml:brushProperty name="height" value="0.05292" units="cm"/>
      <inkml:brushProperty name="color" value="#FF0000"/>
    </inkml:brush>
  </inkml:definitions>
  <inkml:trace contextRef="#ctx0" brushRef="#br0">22260 8361 0,'0'17'31,"0"1"-15,18 17-1,-18 1 1,0-1 0,0-17-1,0-1 1,0 1-1,0-1 64,-18 1-33,1 0-14,-1-1-17,0-17 1,-17 18-16,-18-18 31,36 0-31,-19 18 16,-34-18-16,17 17 15,-88 1 1,123 0 0,-35-18-16,18 0 15,-18 17-15,0-17 16,18 0-16,-71 0 16,0 18-1,71-18 1,-53 0-1,-36 0 1,89 0-16,-71 0 16,71 0-1,-18 0-15,-35 0 16,17 0 0,-35 0-1,53 18 16,-35-18-15,0 0 0,0 0-1,17 0 1,1 0 0,52 0-16,-17 0 15,17-18-15,0 18 16,-17 0-1,17 0-15,1 0 16,-1 0 15,1 0-15,-1 0 31,18-18 93,0 1-124,0-1-16,35-35 16,-35 35-1,18 1-15,-18-36 16,17 0 0,-17 35-1,0 1 1</inkml:trace>
  <inkml:trace contextRef="#ctx0" brushRef="#br0" timeOffset="2255.9819">24377 8378 0,'0'18'31,"0"0"-15,0-1-16,18 19 15,-18-1 1,0-17 0,17 17-1,1 0 17,0-35 30,-1 18-46,1-18-1,35 0 1,0 17 0,88 1-1,0 0 1,0-1-1,18 1 1,-1 0 0,1-1-1,-35 1 1,-1-18 0,-70 0-1,-35 0 16,-1 0 157,-17-53-172,0 0-1,0 18 1,0-1-16,0 1 15,0-18 1,0 36 0</inkml:trace>
  <inkml:trace contextRef="#ctx0" brushRef="#br0" timeOffset="15451.9035">21308 10760 0,'17'0'63,"-17"17"-32,0 1-15,0 0-16,0-1 15,0 1 1,0 0 62,-17-18-15,-1 17-32,0-17-16,1 18-15,-1-18 16,-17 17-16,17-17 16,-17 0-16,0 18 15,-36-18 1,36 0-16,-36 18 31,-70-18-15,106 0-16,-18 0 15,0 0-15,-35 0 32,17 0-17,-17 0 1,18 0 0,34 0-16,19 0 15,-19 0-15,1 0 0,0 0 16,17 0-1,1 0-15,-19 0 16,19 0 0,-1 0-16,0 0 15,1 0 1,-1 0 0,0 0 265,18-18-266,-17 0 1,17 1 0,0-1-1,0 1-15,-18-19 32,18 19-17</inkml:trace>
  <inkml:trace contextRef="#ctx0" brushRef="#br0" timeOffset="24172.6539">28769 6597 0,'0'18'47,"-18"17"-31,1-17-16,-1 17 15,0-18 1,1 19-16,-1-19 16,1 19-16,-19-1 0,1 53 15,-36 53 17,19-35-1,52-88 0,-18-18-15,0 0-1,36 17 1,-36 36 0</inkml:trace>
  <inkml:trace contextRef="#ctx0" brushRef="#br0" timeOffset="25077.6001">28399 6879 0,'17'0'16,"1"18"-16,0-1 15,-1 19-15,18-1 16,-17-17 31,17-1-16,-35 1-15</inkml:trace>
  <inkml:trace contextRef="#ctx0" brushRef="#br0" timeOffset="26325.0275">28610 6773 0,'0'18'31,"0"35"-31,0-18 16,-17 53-1,17-35-15,0-17 16,0 16 0,0 37-1,17 52 32,-17-106-16,36-35-15,52-53 0,-35 0-1,35-35 1,-53 0-1,0 17 17,-35 54-17,0-1-15,18 18 47,-18 35-31,0 1-1,0 87 1,35-17 0,-17-36-1,0-17 1,-1-35 0,1-18 15,0 0-31,34-53 15,37-18 1,-1-123 15,-71 106-15,1 18 0,-18 17-1,0 18 1,0-1-1,-18 36 1,18-17 0</inkml:trace>
  <inkml:trace contextRef="#ctx0" brushRef="#br0" timeOffset="26895.6658">29669 7320 0,'17'0'63,"19"0"-48,-19-18-15,18 18 16,54 0 0,-72 0 15,1 0 0</inkml:trace>
  <inkml:trace contextRef="#ctx0" brushRef="#br0" timeOffset="27319.7132">29704 7197 0,'35'0'16,"0"0"-1,18 0 1,-17 0-16,17 0 16,-1 0-16,19 0 15</inkml:trace>
  <inkml:trace contextRef="#ctx0" brushRef="#br0" timeOffset="28495.7516">31080 6526 0,'-18'0'31,"-52"0"-15,-1 0-16,18 0 16,-17 0-16,-1 0 15,18 0-15,18 0 16,17 0 15,0 0 0,18 71 1,0-36-32,-17 318 46,17-300-46,0 0 16,35 53 0,-35-1-1,18-34 1,-18 35 0,35-88-1,-35 17 1,0-18-1,0 1 1,0 0 0,0 35 15,0 0-15,-18-18-1,18 0 1,0-17 109,18-18-110,0 0 1,17 0-16,18 0 16,-35 0-1,17 0 1,0 0 0</inkml:trace>
  <inkml:trace contextRef="#ctx0" brushRef="#br0" timeOffset="29844.0864">31380 6650 0,'17'0'15,"18"-18"1,-17 18-16,0 0 16,-1 0-16,1 0 31,-18 18 0,0 0-15,0-1-1,0 1-15,0 17 32,0 0-17,-18-17 16,1-18-31,17 18 141,0-1-125,35 1-1,-17 0 1,-18-1-16,17 1 16,-17-1-1,18 1 1,-18 0-1,0-1 1,0 1 15,0 0-15,0-1 0,-18-17-1,1 0 16,-1 0-15,0 0-16,1 0 31,-1 0 32,-17 0-48</inkml:trace>
  <inkml:trace contextRef="#ctx0" brushRef="#br0" timeOffset="30647.9029">31397 7285 0,'0'35'47,"0"-17"-32,0-1 1,0 1-16,0 0 15,0-1 64,18 1-48,-1-18-16,36 18 1,89-18 0,-72 17-1</inkml:trace>
  <inkml:trace contextRef="#ctx0" brushRef="#br0" timeOffset="31056.96">31679 7302 0,'0'18'31,"0"0"-31,0 17 16,0 0 0,0 36-16,0-1 31,0 1-15,0-53-16,0-1 15,0 36 1</inkml:trace>
  <inkml:trace contextRef="#ctx0" brushRef="#br0" timeOffset="32593.9995">31838 6385 0,'18'0'62,"35"0"-62,-18 0 16,36 0-1,-36 0 32,-17 0 0,-1 0 0,1 124 0,-18 52-32,17-88 17,1 36-17,0-54-15,-1-17 16,-17 0-16,0 0 0,18 0 16,-18-18-1,0 1-15,18 16 16,-18-16-16,0 17 15,17 0 1,-17-18 0,0-17-1,0 17 1,18-18 0,-18 1 30,0 0 33,-18-18-33,18 17-30,-17 1 31,-1-18-16,0 18 16,1-1 16,-1 1 77,18 0-109</inkml:trace>
  <inkml:trace contextRef="#ctx0" brushRef="#br0" timeOffset="36216.3402">28998 9419 0,'-17'0'93,"-1"0"-93,-17 0 16,-89 0-16,-34 0 47,140 0-16</inkml:trace>
  <inkml:trace contextRef="#ctx0" brushRef="#br0" timeOffset="36721.5532">28981 9225 0,'-36'0'46,"19"0"-30,-19 0-16,-34 0 16,17 0 15,35 0-15</inkml:trace>
  <inkml:trace contextRef="#ctx0" brushRef="#br0" timeOffset="38847.9378">29333 9243 0,'18'17'63,"-18"19"-63,0-19 15,18 1-15,-1 53 16,1-1-1,17 18 32,-35-52 0,0-19-31,18-17 31,-18 18-32,0-36 157,0 1-172,18-19 16,-18 19-16,17-1 15,-17-176 1,0 106 0,18-36-1,-18 36 1,18 0 0,-1 0-1,-17 35 1,0 35-1,35-35 1,-35 36 0,0-1 15,0 0-15,0 1-1,0-1 1,0 0 15,18 18 32,-18-17-48,18-1-15,17 18 16,0-18-1,18 1-15,106-1 16,-71 18 0,0 0-16,18 0 15,18-17-15,-1 17 16,177 0 0,35 0-1,-88 0 1,0 0-1,0 0 1,-88 0 0,-36 0-1,-52 0 1,-36 0-16,-17 0 16,-18-18 15,17 18 31,1 0-30,0 0-17,-1 0 1,1 0 15</inkml:trace>
  <inkml:trace contextRef="#ctx0" brushRef="#br0" timeOffset="41284.4364">30110 9102 0,'70'-18'47,"-35"18"-32,-17 0 1,0 0-16,-1 0 47,1 0-31,-36 106 46,-158-36 16,194-52 0,17-18-46,-18 0-32,19 18 15,-19-18 1,1 17-1,-18 1 32,18-18-31,-18 53 31,-18-35-32,0-1-15,1-17 16,17 18-16,-18-18 16,0 0-16,1 0 15,-1 17-15,1-17 16,-19 0 0,19 0-16,-1 0 15,0 0-15,1 0 16</inkml:trace>
  <inkml:trace contextRef="#ctx0" brushRef="#br0" timeOffset="42055.9277">30339 9119 0,'18'0'0,"-1"0"16,1 0 0,-1 18-1,1 0-15,0 35 16,-1-18-1,1-18 1,-18 72 15,0-36 16,0-36-16,-35 18 1</inkml:trace>
  <inkml:trace contextRef="#ctx0" brushRef="#br0" timeOffset="42805.9766">29845 9190 0,'18'0'31,"-18"35"-16,0 0 1,0 1-16,0 17 16,0-18-1,0-17-15,17 70 32,1-71-32,17 36 31,-17-53 0</inkml:trace>
  <inkml:trace contextRef="#ctx0" brushRef="#br0" timeOffset="44093.085">30656 8872 0,'18'0'47,"0"0"-15,-1 18-17,-17 0 1,0 70 15,0-18 0,-53-34 16,0-19-31,18 1-1,18-18 1,-1 0 0,0 0 15,36 0 63,0 0-94,-1 0 15,18 0-15,1 0 16,-19 0 0,19 0-16,-19 0 15,1 0 126,0 0-126</inkml:trace>
  <inkml:trace contextRef="#ctx0" brushRef="#br0" timeOffset="44863.5265">31221 9278 0,'-18'0'172,"-52"0"-156,-19 0-1,37 0 1,16 0-16,-17 0 31,36 0-31</inkml:trace>
  <inkml:trace contextRef="#ctx0" brushRef="#br0" timeOffset="45360.197">31009 9190 0,'0'18'31,"18"-1"-31,-1 36 16,-17-35-16,18-1 15,-18 1-15,0 0 16,0-1 0,18 1-1,-18 0 1</inkml:trace>
  <inkml:trace contextRef="#ctx0" brushRef="#br0" timeOffset="46592.9892">31432 9013 0,'18'0'31,"-18"18"-15,0 17 0,0-17-16,0 17 15,0-17-15,0 0 16,0-1-16,0 19 15,0-19 1,0 1 0,18-18 156,-1 0-94,1 0 94,0 0-126</inkml:trace>
  <inkml:trace contextRef="#ctx0" brushRef="#br0" timeOffset="46991.9262">31538 9190 0,'0'18'31,"0"-1"-31,0 18 15,0 1-15,0-19 16,0 1-16,0 0 16,0 17-1</inkml:trace>
  <inkml:trace contextRef="#ctx0" brushRef="#br0" timeOffset="47547.7552">31697 8978 0,'0'0'16,"18"35"-16,-18-17 0,17 17 15,1 1-15,-18-1 16,18-35-16,-1 35 16,-17-17-1,0 0-15,18 52 16,-18-52 0,0-1-1,0 1-15,0 0 16,0-1-1,0 1 32,-35-18-47,17 18 16,-17-18-16</inkml:trace>
  <inkml:trace contextRef="#ctx0" brushRef="#br0" timeOffset="48338.5261">31168 9013 0,'18'18'16,"-18"0"-1,0 17 1,0 0-16,17-17 16,-17 17-16,18-17 15,-1 52 1,36 19 31,-35-54-16,0-35 0,-1 18 32</inkml:trace>
  <inkml:trace contextRef="#ctx0" brushRef="#br0" timeOffset="49848.9077">31926 8802 0,'18'0'47,"-18"17"31,0 1-62,0 0-1,0-1 1,0 1 0,0 0-16,-18 17 31,1-35-16,17 18 1,-18-1 0,0-17 15,1 18-15,52-18 109,-17 0-110,-1 0 1,54 0-1,-53 0 1</inkml:trace>
  <inkml:trace contextRef="#ctx0" brushRef="#br0" timeOffset="50345.5999">31962 8837 0,'-18'0'31,"0"0"63</inkml:trace>
  <inkml:trace contextRef="#ctx0" brushRef="#br0" timeOffset="51480.2672">28981 10636 0,'-18'18'63,"0"-18"-32,1 0-15</inkml:trace>
  <inkml:trace contextRef="#ctx0" brushRef="#br0" timeOffset="51965.7097">29051 10495 0,'-17'0'16,"-1"0"-16,0 0 15,1 0 1,-1 0 0</inkml:trace>
  <inkml:trace contextRef="#ctx0" brushRef="#br0" timeOffset="53880.0114">29739 10407 0,'-17'0'16,"-1"0"0,0 0-1,18 18 1,0-1 0,0 19-1,0-19 1,0 54 15,18-54 0,0-17-15,17 0 0,-18-17-1,1-1 1,-18 0 15,0 1-15,0-1-1,0 1-15,0-1 32,0 0-17,0 1 16,0 34 79,18 36-95,-18-35 1,0 17-16,0-17 16,0-1-16,0 19 0,0 34 15,0-52 1,0 17-16,0 0 16,0-17 15,0 0-16,-18-18 1,18 17 0,-53-17-1,18 0-15,0 0 32,17 0-32,0 0 0,18 18 15,-17-18 1</inkml:trace>
  <inkml:trace contextRef="#ctx0" brushRef="#br0" timeOffset="55074.2658">29245 10707 0,'18'35'16,"-36"-70"-16,54 88 0,-19-18 0,-17-17 15,18 17 1,-18-17-16,0-1 16,0 1 15,17-36 31,19-70-46,-1 35-16,-17 0 16,35-88-1,-53 53 1,17 53-16,-17-1 15,0 19-15,0-1 16,0 0-16,18-17 16,-18 17-1,0 1 1,18-1 0,-18 1 30,0-1-30,17 18 0,-17-18-1,18 18 95,193 0-95,-17 0 1,283 71 0,-160-71-16,265 17 31,-370 19-31,-18-54 15,-106 18-15,-17 0 16,-54 0-16,1 0 16</inkml:trace>
  <inkml:trace contextRef="#ctx0" brushRef="#br0" timeOffset="55639.9607">31327 10918 0,'-106'0'0,"212"0"0,-283 0 16,107 0-16,-71 0 15,-230 0 1,177-35-16,35 18 16,54 17-1,69-18 16</inkml:trace>
  <inkml:trace contextRef="#ctx0" brushRef="#br0" timeOffset="56153.1438">30462 10760 0,'71'88'16,"-142"-176"-16,177 246 0,-88-105 16,17-17-1,0 17-15,1 17 16,-19-52-16,1 17 31,-18-17 0,0-1-15</inkml:trace>
  <inkml:trace contextRef="#ctx0" brushRef="#br0" timeOffset="56889.3976">31556 10672 0,'0'17'16,"0"-34"-16,18 87 0,-1-52 15,1 35 1,0-36-16,-1 19 16,1 16-16,-1-16 15,1-1-15,-18 0 16,18 1 0,-18-19 15</inkml:trace>
  <inkml:trace contextRef="#ctx0" brushRef="#br0" timeOffset="57811.8945">31873 10707 0,'0'17'16,"0"1"-16,0 0 16,18-1-16,-18 19 15,18-19 1,17 195 15,-35-177-15,18 18 31,-1-53-32,1 0 32,35-35-16,-35 17-15,-1-17 0,-17 17-1,0 1 1,0-1 15,0 0-15,0 1-16,-35-1 31,0 18-15,17 0-1,-35 0 1,35-18-1,1 18 1,-1 0 0</inkml:trace>
  <inkml:trace contextRef="#ctx0" brushRef="#br0" timeOffset="59015.6416">29069 11924 0,'-18'0'62,"1"0"-46,-1 0-16,0 0 15,-17 0 17,17 0-32,-87 0 47,87 0-32,18-18 16</inkml:trace>
  <inkml:trace contextRef="#ctx0" brushRef="#br0" timeOffset="59425.5535">29034 11748 0,'-18'0'62</inkml:trace>
  <inkml:trace contextRef="#ctx0" brushRef="#br0" timeOffset="60449.4874">29016 11748 0,'-35'0'0,"70"0"0,-123 0 16,70 0-16,-17 0 15,17 0-15,1 0 16,-1 0-1</inkml:trace>
  <inkml:trace contextRef="#ctx0" brushRef="#br0" timeOffset="61728.1321">29210 11765 0,'0'0'0,"18"53"0,-1 0 15,-17 0-15,18-18 16,0 0-16,-18-17 16,17 0 93,1-18-93,-1-18-1,-17 0-15,0 1 16,18-18 0,-18 17-16,0-35 15,18-18 1,-18 36-16,17-35 15,-17-1 1,0 36 0,0-1-1,0 19 1,18-1 15,-18 1 0,18 17 94,-18-18-109,17 0 15,1 1 63,17 17-94,-17 0 16,17 0-16,124 0 15,0 0 1,70 0 0,-53 0-1,-35-36 1,-70 36-1,-53 0 1</inkml:trace>
  <inkml:trace contextRef="#ctx0" brushRef="#br0" timeOffset="62824.2886">29739 11889 0,'0'-18'16,"0"0"-1,0 1-15,0-1 16,0 0-16,0-17 15,0 18-15,0-1 16,18 0 31,35 18 0,-18 18 0,-17 70 0,-18-35-16,0-18-31,-53 18 15,35-35 1,0-1-16,-17 1 16,0 17-16,17-35 15,-17 18 1,53-18 78,-1 0-94,1 0 15,17 0 1,0 0 0,-17 0-1,0 0 1,-1 0-1</inkml:trace>
  <inkml:trace contextRef="#ctx0" brushRef="#br0" timeOffset="64080.3144">30321 11748 0,'-17'0'32,"-1"0"-17,0 0 1,1 17-16,-1-17 16,0 18-1,1-1 1,-1 1-1,0-18 17,1 18-1,17-1-15,17-17 109,1 0-110,0 0 1,-1 0-1,1 0 48,-18 18-47,0 0 30,0-1-30,0 1 0,0 0-1,0-1 1,0 1 15,0-1-15,0 1 15,0 0-15,-18-1-1,1 1 1,-1-18-16,-17 35 16,17-35-1,1 0 16,-1 18-15,0-18 0,1 18-1,-1-18 1,0 0 0,1 0-1,-19 17-15,-34 1 16</inkml:trace>
  <inkml:trace contextRef="#ctx0" brushRef="#br0" timeOffset="64697.6225">29333 12612 0,'-17'0'16,"17"17"0,-18-17-1,-35 0 1,-17 18 15,34-18-15,19 0-1,-1 0 1,1 0 0,-1 0 15</inkml:trace>
  <inkml:trace contextRef="#ctx0" brushRef="#br0" timeOffset="65167.0806">29210 12488 0,'-18'0'31,"1"0"-15,-1 0 30</inkml:trace>
  <inkml:trace contextRef="#ctx0" brushRef="#br0" timeOffset="66346.7918">29951 12418 0,'-35'0'0,"17"0"0,0 0 15,1 17-15,-1-17 16,-17 18 0,17 0-1,18-1-15,0 1 16,0 0 0,-18-1-1,18 1 16,18-18 48,0 0-64,-1 0 1,19 0-16,-19 0 15,1 0 1,0 0 0,-1 0-1,1 18 17,-18-1 30,0 1-62,-18-1 16,1 1-1,-19 17 1,-17-17 0,0 0 15,36-18-31,-18 0 15,-1 0-15,1 0 16,17 0 0,-17 0-16,17 0 15,1 0 1,-1 0 0,-17 0-1,17 0 1,1 0-16</inkml:trace>
  <inkml:trace contextRef="#ctx0" brushRef="#br0" timeOffset="66976.9964">29210 12524 0,'-35'0'16,"70"0"-16,-106 0 15,54 0-15,-1 0 16,1-18-16,-1 18 15</inkml:trace>
  <inkml:trace contextRef="#ctx0" brushRef="#br0" timeOffset="95808.3447">18327 8414 0,'-18'0'141,"1"0"-126,-1 0-15,-17 17 16,17-17-16,-35 18 16,0 0-16,0-18 15,0 17-15,0-17 16,-17 18-16,35-18 15,-142 18 17,89-18-1,141 0 94,-18 0-125,36-18 16,-1 18-1,1 0-15,35 0 16,123-18-1,-70 18 1,-89 0-16,-17 0 16,-18 0-16,1 0 15,-19 0 1,-70 0 93,18 18-109,-35-18 16,17 0-16,-53 0 16,18 0-1,0 0-15,17 0 16,0 0-16,18 0 0,36 0 15,34 0 95,19 0-110,-19 0 15,72-18 1,-36 18-16,-1 0 0,1 0 16,0 0-16,35 0 31,-70 0-31,0 0 16,-1 0-16,-34 0 93,-1 0-93,-17 0 16,-18 0-16,18 0 16,-54 0-1,72 0 1,-1 0-1</inkml:trace>
  <inkml:trace contextRef="#ctx0" brushRef="#br0" timeOffset="101464.2696">26652 12665 0,'0'-18'141,"0"0"-126,0 1 1,0-1 0,-17-17-1,-1 0 1,18 17-16,0 0 0,-35-17 15,17 17-15,1 1 16,-213-230 31,142 194-31,-18 0-1,18-18 1,-71 19 15,106 16-31,0 19 16,1-1-16,-19 0 15,18-17-15,-494-53 125,494 106-109,36-18 0,-19 17-1,1 1-15,-53 52 47,70-52-47,-35 17 16,36 1-1,-1-19 1,-17 1-16,-18 52 16,0-17-16,18 0 15,17-53 1,-35 71-1,0-18 1,36-18 0,-19 0-1,19 0 1,-36 1 0,17 17-1,19-18-15,-1 0 16,1 18-16,-36 71 31,17 17-15,19-106-1,-19 53 1,1-52 0,35-19 62,-17-17-63,-1 0 1,0 18 0,-35 35-1,-35 17 1,53 36-1,0-88 1,-18 52 0,35-52-1,0 70-15,1-17 32,-19 70-17,36-106 1,0 53-1,0-35-15,0 0 16,0 0-16,18 0 0,0 0 16,-1 70-1,160 212 32,-160-299-31,19-1-16,122 88 31,-105-87-15,0-36-1,0 17 1,-18-17 0,1 0-16,-1 0 15,-17 0 1,17 0-16,0 0 15,1 0 1,-19 18-16,1-18 16,35 35-1,17 18-15,-34-18 16,87 18 0,18 36-1,71-1 1,123-35-1,-176-18 1,17-35-16,0 18 16,-70-18-16,212-89 31,-195 19-31,36-1 16,-88 36-16,-19 0 15,1-1 1,-17 19-1,-36-1 1,35 1 47,18-1-17,-35 18-46,352-141 47,-335 88-47,18-265 47,-459-546 16,318 547-32,88 211 0,0 88-31,0-70 16,0 53-1,0-18 17,18 17-32,-18-16 15,0 34 1,0 0 15,0-35-15,0 18-16,-35-71 31,35 71-31,-18-18 47</inkml:trace>
  <inkml:trace contextRef="#ctx0" brushRef="#br0" timeOffset="105712.3543">23971 14799 0,'-17'0'63,"-1"18"-48,0-18 1,1 17-16,-36 1 16,-194 70 31,88-53-16,89-17-31,-54-18 15,54 0-15,-19 0 16,-105 0 0,0 0-1,-35 0 1,0 0 0,35 0-1,123 0 1,-229 0-1,247 0 1,-35 0-16,0 0 16,0 0-16,-71 0 15,53 0 1,-35 0 0,53 0-16,17 0 15,-158 0 1,53 0-1,-1 0 1,18 0 0,36 0-1,-1 0 1,54 0-16,-1 0 16,36 0-1,-18 0-15,0 0 0,-53 0 16,1 0 15,69 0-31,-17 0 16,-17 0-16,-1-18 31,-17 1-15,18 17-1,52 0-15,0-18 16,1 18 62,17-18-47,0 1-15,-18 17-16,0-35 15,18 17 1,-17 0 0,17 1-16,-18-1 31,0-17-15,18 17-1,0 0 1,-17 1-1,17-1 1,-18-17 0,18-36-1,-35-140 17,35 140-32,0-88 31,0 36-31,0 17 0,0-17 15,0-1-15,53-246 16,-36 70 0,-17 18-1,0 35 17,0-18-17,0 159-15,0-88 16,0 106-16,0-247 31,0 264-15,0-140-16,0 140 15,0-158 1,0 0 0,0 70-1,0 18 1,0 0-1,0 70 1,0 18-16,0-17 16,0 34-16,0-17 15,0 18 1,0-18-16,0 0 0,-17-53 31,17 53-31,-18 1 0,18 16 16,-18 1-16,18 0 15,-17-53 1,17-1 0,0 19-1,-18 17 1,18 0 0,0 18-1,0-1 1,0-17-1,0 18 17,0 18-17,-17 17 110,-1 0-109,18 35-16,-35 0 16,35 0-16,-18-17 15,0 0-15,1-18 16,17 17-16,-18 1 15,18-36 79,0-17-78,18-18-16,-1 35 15,1-52 1,17 17 0,-17 0-1,35 0 1,-36 18 0,19 35 77,-19 0-77,19 35 0,17 36-16,0-54 15,35 54 1,-71-53-16,19-1 15,-19-17-15,-17 18 0</inkml:trace>
  <inkml:trace contextRef="#ctx0" brushRef="#br0" timeOffset="110289.4212">18750 4128 0,'0'-18'63,"0"-17"-63,0-18 15,18 0 1,-1 17-16,1-87 31,-18 70 1,0 35 14,18 18-30,-18 36 0,35 17-1,-17-18 1,-1 18 0,1-53 46,0 0-46,-18-18-16,17 18 15,-17-35-15,53-18 32,-35-18-17,-1 19 1,-17-1-1,0 17 1,0 19 0,0 34 93,0 1-109,0 0 16,18-18-1,-18 17 1</inkml:trace>
  <inkml:trace contextRef="#ctx0" brushRef="#br0" timeOffset="111136.3708">19068 3598 0,'0'18'16,"0"17"-16,0 1 15,17-19-15,-17 18 16,36 71 0,-19-70-16,-17-19 15,18 18-15,-1-35 16,-17 36 31</inkml:trace>
  <inkml:trace contextRef="#ctx0" brushRef="#br0" timeOffset="111706.4081">19350 3792 0,'0'18'47,"0"0"-47,0-1 15,0 1 1,0 17-1,18-17 1,-1 17 0,18-35 15,-17 0 0</inkml:trace>
  <inkml:trace contextRef="#ctx0" brushRef="#br0" timeOffset="112177.1597">19491 3757 0,'0'18'31,"0"-1"-31,0 1 16,18 0 0,-1-1-1,-17 1-15,18 0 16,-18-1 0,18-17-16,-18 18 31</inkml:trace>
  <inkml:trace contextRef="#ctx0" brushRef="#br0" timeOffset="112847.0433">19650 3739 0,'0'36'31,"0"-19"-31,0 1 16,0 0-16,0-1 15,-18 1-15,18 17 16,0-17-1,0 35 1,0-36 0,0 1 15</inkml:trace>
  <inkml:trace contextRef="#ctx0" brushRef="#br0" timeOffset="113520.1041">19614 3739 0,'0'36'16,"0"-1"-1,18-17-15,0-1 16,-1 19-16,1-1 16,17 0-1,-17-17-15,0 17 16,-1-17 0</inkml:trace>
  <inkml:trace contextRef="#ctx0" brushRef="#br0" timeOffset="114708.3242">19526 3775 0,'0'-18'46,"-17"18"1,-1 0-31,0 0-16,-17 0 16,-35 0 15,34 0 0,19 0-15,-1 18-1,18 17 17,0 36-17,0-54 1,18-17-1,-1 0 17,1 0-17,17 0 1,-17 0 0,-1 0-1,1 0 1</inkml:trace>
  <inkml:trace contextRef="#ctx0" brushRef="#br0" timeOffset="116527.3888">21625 5521 0,'-35'18'0,"17"-1"0,1-17 16,-142 36-1,106-36-15,-53 17 16,-105-17-1,-460 0 17,-122-35 15,563 17-32,160 1-15,-19 17 16,37 0-16,-1 0 15,17 0-15,-52 0 157</inkml:trace>
  <inkml:trace contextRef="#ctx0" brushRef="#br0" timeOffset="125025.2609">22595 4745 0,'-17'0'78,"-1"0"-78,0 0 16,-17 17-16,-35-17 31,-107 18 0,89-18 0,18 0 1</inkml:trace>
  <inkml:trace contextRef="#ctx0" brushRef="#br0" timeOffset="125570.4088">22789 4533 0,'-17'0'31,"-36"0"-31,0 0 16,-247 0 15,247 0 16</inkml:trace>
  <inkml:trace contextRef="#ctx0" brushRef="#br0" timeOffset="126616.1153">23654 4057 0,'0'0'16,"17"-18"-16,19 1 16,-1-1-16,0 0 31,-17 18 0,17 0 0,0 53 1,-35-17-17,18-1 1,-18 0-1,0-17-15,0-1 16,-18 1-16,1 17 16,-19 1-16,19-19 15,-18 19-15,-107 52 16,107-71 0,0 1-1,0 17 1,17-35-1,18 18 79,35-18-94,18 0 16,18 0-16,-1 0 15,18 0-15,89 0 16,-107 0 0,1 0-16,-18 0 15</inkml:trace>
  <inkml:trace contextRef="#ctx0" brushRef="#br0" timeOffset="127256.4617">24500 4586 0,'-52'0'78,"-19"0"-78,-35 18 16,-176-18 0,158 0-1,-546 0 16,600 0-31,-89 0 32,124 0-17,17 0 1,0 0 0,-17 0-1,17 0 1</inkml:trace>
  <inkml:trace contextRef="#ctx0" brushRef="#br0" timeOffset="127880.6419">23089 4939 0,'18'0'0,"0"18"15,-18 17 1,17 0-1,19 89-15,-19-54 16,1-35-16,-1 18 16,1 0-16,0 35 31</inkml:trace>
  <inkml:trace contextRef="#ctx0" brushRef="#br0" timeOffset="128372.5524">23354 4992 0,'18'0'16,"-1"35"-16,-17 0 15,18 18-15,-1 0 16,1-18-16,0 18 16,17 18-1,-35-53-15,18-1 16,-18 1-16,0 0 15,0-1 1,17-17 0,-17 18-1</inkml:trace>
  <inkml:trace contextRef="#ctx0" brushRef="#br0" timeOffset="129257.0958">23689 5186 0,'0'35'32,"0"-17"-17,18 88-15,-1-53 16,1-1-16,-18-34 16,35 17-16,-35 1 46,18-36-14,17-89-1,-17 89 16,-1 53-32,1-35-15,17 17 16,18 1 0,-35-19-16,17 1 15,-17-18 1,-1 0-16,36-18 16,-35-17-1,0 0 1,-1-18-16,-17 17 0,18 1 15,-18 0 1,0 0 0,0 17-1,-18-17 1,1 35 0,17-18-1</inkml:trace>
  <inkml:trace contextRef="#ctx0" brushRef="#br0" timeOffset="129847.6217">24324 5045 0,'18'17'16,"-1"72"0,1-37-1,17 54 1,-17-53-16,17 0 0,18 35 47</inkml:trace>
  <inkml:trace contextRef="#ctx0" brushRef="#br0" timeOffset="130273.8278">24624 5009 0,'18'36'0,"-18"-1"16,17 18-16,1-18 16,17 0-16,-35-17 15,18 53 1,-1-54 0,-17 1 15,0 0 16,0-1-32</inkml:trace>
  <inkml:trace contextRef="#ctx0" brushRef="#br0" timeOffset="131415.7833">24941 5556 0,'18'0'31,"-18"-35"-15,18 17-16,-18-17 15,0 0 17,0 17-32,0 1 15,0-1 1,0 0-1,17 18 17,19 0-1,-19 0-15,1 0-1,-1 18 32,1 0-31,-18 17-1,0-18 1,0 19 0,0-19-1,0 19 1,0-1-1,-18 0 1,-17 0 0,0 1-1,0-1 1,17-17 15,53-18 94,1-53-109,-19 35-1,36 18 1,-18 0-16,-17 0 16,0 0-1,-1 0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60922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65516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23891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35179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38534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56072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68632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561752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71342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471127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81973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320657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33611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863503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2031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Data Collection: </a:t>
            </a:r>
            <a:r>
              <a:rPr lang="en-US" sz="1200" b="0" i="0" kern="1200" dirty="0" smtClean="0">
                <a:solidFill>
                  <a:schemeClr val="tx1"/>
                </a:solidFill>
                <a:effectLst/>
                <a:latin typeface="+mn-lt"/>
                <a:ea typeface="+mn-ea"/>
                <a:cs typeface="+mn-cs"/>
              </a:rPr>
              <a:t>First, you collect data on recent home sales in the area, including information about each house's square footage and selling price. You gather data from various sources such as real estate listings, public records, or your agency's database.</a:t>
            </a:r>
          </a:p>
          <a:p>
            <a:r>
              <a:rPr lang="en-US" sz="1200" b="1" i="0" kern="1200" dirty="0" smtClean="0">
                <a:solidFill>
                  <a:schemeClr val="tx1"/>
                </a:solidFill>
                <a:effectLst/>
                <a:latin typeface="+mn-lt"/>
                <a:ea typeface="+mn-ea"/>
                <a:cs typeface="+mn-cs"/>
              </a:rPr>
              <a:t>Data Preparation: </a:t>
            </a:r>
            <a:r>
              <a:rPr lang="en-US" sz="1200" b="0" i="0" kern="1200" dirty="0" smtClean="0">
                <a:solidFill>
                  <a:schemeClr val="tx1"/>
                </a:solidFill>
                <a:effectLst/>
                <a:latin typeface="+mn-lt"/>
                <a:ea typeface="+mn-ea"/>
                <a:cs typeface="+mn-cs"/>
              </a:rPr>
              <a:t>Once you have the data, you organize it into a dataset with two columns: square footage (input) and selling price (output). You may need to clean the data, handle missing values, and remove outliers to ensure the quality of the dataset.</a:t>
            </a:r>
          </a:p>
          <a:p>
            <a:r>
              <a:rPr lang="en-US" sz="1200" b="1" i="0" kern="1200" dirty="0" smtClean="0">
                <a:solidFill>
                  <a:schemeClr val="tx1"/>
                </a:solidFill>
                <a:effectLst/>
                <a:latin typeface="+mn-lt"/>
                <a:ea typeface="+mn-ea"/>
                <a:cs typeface="+mn-cs"/>
              </a:rPr>
              <a:t>Data Visualization: </a:t>
            </a:r>
            <a:r>
              <a:rPr lang="en-US" sz="1200" b="0" i="0" kern="1200" dirty="0" smtClean="0">
                <a:solidFill>
                  <a:schemeClr val="tx1"/>
                </a:solidFill>
                <a:effectLst/>
                <a:latin typeface="+mn-lt"/>
                <a:ea typeface="+mn-ea"/>
                <a:cs typeface="+mn-cs"/>
              </a:rPr>
              <a:t>Before building the model, you visualize the relationship between square footage and selling price using a scatter plot. This helps you understand if there's a linear relationship between the two variables and identify any patterns or trends.</a:t>
            </a:r>
          </a:p>
          <a:p>
            <a:r>
              <a:rPr lang="en-US" sz="1200" b="1" i="0" kern="1200" dirty="0" smtClean="0">
                <a:solidFill>
                  <a:schemeClr val="tx1"/>
                </a:solidFill>
                <a:effectLst/>
                <a:latin typeface="+mn-lt"/>
                <a:ea typeface="+mn-ea"/>
                <a:cs typeface="+mn-cs"/>
              </a:rPr>
              <a:t>Model Building: </a:t>
            </a:r>
            <a:r>
              <a:rPr lang="en-US" sz="1200" b="0" i="0" kern="1200" dirty="0" smtClean="0">
                <a:solidFill>
                  <a:schemeClr val="tx1"/>
                </a:solidFill>
                <a:effectLst/>
                <a:latin typeface="+mn-lt"/>
                <a:ea typeface="+mn-ea"/>
                <a:cs typeface="+mn-cs"/>
              </a:rPr>
              <a:t>Using the dataset, you build a linear regression model to predict house prices based on square footage. You split the data into training and testing sets, fit the model to the training data, and evaluate its performance using metrics like mean squared error or R-squared.</a:t>
            </a:r>
          </a:p>
          <a:p>
            <a:r>
              <a:rPr lang="en-US" sz="1200" b="1" i="0" kern="1200" dirty="0" smtClean="0">
                <a:solidFill>
                  <a:schemeClr val="tx1"/>
                </a:solidFill>
                <a:effectLst/>
                <a:latin typeface="+mn-lt"/>
                <a:ea typeface="+mn-ea"/>
                <a:cs typeface="+mn-cs"/>
              </a:rPr>
              <a:t>Model Evaluation: </a:t>
            </a:r>
            <a:r>
              <a:rPr lang="en-US" sz="1200" b="0" i="0" kern="1200" dirty="0" smtClean="0">
                <a:solidFill>
                  <a:schemeClr val="tx1"/>
                </a:solidFill>
                <a:effectLst/>
                <a:latin typeface="+mn-lt"/>
                <a:ea typeface="+mn-ea"/>
                <a:cs typeface="+mn-cs"/>
              </a:rPr>
              <a:t>After training the model, you evaluate its performance on the testing data to see how well it predicts house prices. You may compare the predicted prices to the actual selling prices to assess the model's accuracy and identify any areas for improvement.</a:t>
            </a:r>
          </a:p>
          <a:p>
            <a:r>
              <a:rPr lang="en-US" sz="1200" b="1" i="0" kern="1200" dirty="0" smtClean="0">
                <a:solidFill>
                  <a:schemeClr val="tx1"/>
                </a:solidFill>
                <a:effectLst/>
                <a:latin typeface="+mn-lt"/>
                <a:ea typeface="+mn-ea"/>
                <a:cs typeface="+mn-cs"/>
              </a:rPr>
              <a:t>Prediction:</a:t>
            </a:r>
            <a:r>
              <a:rPr lang="en-US" sz="1200" b="0" i="0" kern="1200" dirty="0" smtClean="0">
                <a:solidFill>
                  <a:schemeClr val="tx1"/>
                </a:solidFill>
                <a:effectLst/>
                <a:latin typeface="+mn-lt"/>
                <a:ea typeface="+mn-ea"/>
                <a:cs typeface="+mn-cs"/>
              </a:rPr>
              <a:t> Finally, you use the trained model to make predictions on new data. When clients ask for price estimates for their homes, you input the square footage into the model, and it provides a predicted selling price based on the linear relationship between square footage and house prices.</a:t>
            </a:r>
          </a:p>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16678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854268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8E4C08-E753-42B0-9011-4DED8BD67068}" type="slidenum">
              <a:rPr lang="en-US" altLang="en-US" smtClean="0"/>
              <a:pPr/>
              <a:t>29</a:t>
            </a:fld>
            <a:endParaRPr lang="en-US" altLang="en-US"/>
          </a:p>
        </p:txBody>
      </p:sp>
    </p:spTree>
    <p:extLst>
      <p:ext uri="{BB962C8B-B14F-4D97-AF65-F5344CB8AC3E}">
        <p14:creationId xmlns:p14="http://schemas.microsoft.com/office/powerpoint/2010/main" val="37162208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58597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582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8E4C08-E753-42B0-9011-4DED8BD67068}" type="slidenum">
              <a:rPr lang="en-US" altLang="en-US" smtClean="0"/>
              <a:pPr/>
              <a:t>34</a:t>
            </a:fld>
            <a:endParaRPr lang="en-US" altLang="en-US"/>
          </a:p>
        </p:txBody>
      </p:sp>
    </p:spTree>
    <p:extLst>
      <p:ext uri="{BB962C8B-B14F-4D97-AF65-F5344CB8AC3E}">
        <p14:creationId xmlns:p14="http://schemas.microsoft.com/office/powerpoint/2010/main" val="26614542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8E4C08-E753-42B0-9011-4DED8BD67068}" type="slidenum">
              <a:rPr lang="en-US" altLang="en-US" smtClean="0"/>
              <a:pPr/>
              <a:t>36</a:t>
            </a:fld>
            <a:endParaRPr lang="en-US" altLang="en-US"/>
          </a:p>
        </p:txBody>
      </p:sp>
    </p:spTree>
    <p:extLst>
      <p:ext uri="{BB962C8B-B14F-4D97-AF65-F5344CB8AC3E}">
        <p14:creationId xmlns:p14="http://schemas.microsoft.com/office/powerpoint/2010/main" val="42644849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In SVMs, the decision boundary that separates different classes is determined by a hyperplane. For a binary classification problem, this hyperplane is referred to as the decision boundary or the Plus Plane. The vector �</a:t>
            </a:r>
            <a:r>
              <a:rPr lang="en-US" sz="1200" b="1" i="0" kern="1200" dirty="0" smtClean="0">
                <a:solidFill>
                  <a:schemeClr val="tx1"/>
                </a:solidFill>
                <a:effectLst/>
                <a:latin typeface="+mn-lt"/>
                <a:ea typeface="+mn-ea"/>
                <a:cs typeface="+mn-cs"/>
              </a:rPr>
              <a:t>w</a:t>
            </a:r>
            <a:r>
              <a:rPr lang="en-US" sz="1200" b="0" i="0" kern="1200" dirty="0" smtClean="0">
                <a:solidFill>
                  <a:schemeClr val="tx1"/>
                </a:solidFill>
                <a:effectLst/>
                <a:latin typeface="+mn-lt"/>
                <a:ea typeface="+mn-ea"/>
                <a:cs typeface="+mn-cs"/>
              </a:rPr>
              <a:t> represents the normal vector to this decision boundary.</a:t>
            </a:r>
          </a:p>
          <a:p>
            <a:r>
              <a:rPr lang="en-US" sz="1200" b="0" i="0" kern="1200" dirty="0" smtClean="0">
                <a:solidFill>
                  <a:schemeClr val="tx1"/>
                </a:solidFill>
                <a:effectLst/>
                <a:latin typeface="+mn-lt"/>
                <a:ea typeface="+mn-ea"/>
                <a:cs typeface="+mn-cs"/>
              </a:rPr>
              <a:t>Since the decision boundary separates the classes, it should be orthogonal (perpendicular) to the vectors that connect any point in one class to any point in the other class. This ensures that the decision boundary maximizes the margin between the classes.</a:t>
            </a:r>
          </a:p>
          <a:p>
            <a:r>
              <a:rPr lang="en-US" sz="1200" b="0" i="0" kern="1200" dirty="0" smtClean="0">
                <a:solidFill>
                  <a:schemeClr val="tx1"/>
                </a:solidFill>
                <a:effectLst/>
                <a:latin typeface="+mn-lt"/>
                <a:ea typeface="+mn-ea"/>
                <a:cs typeface="+mn-cs"/>
              </a:rPr>
              <a:t>Mathematically, the dot product of the vector �</a:t>
            </a:r>
            <a:r>
              <a:rPr lang="en-US" sz="1200" b="1" i="0" kern="1200" dirty="0" smtClean="0">
                <a:solidFill>
                  <a:schemeClr val="tx1"/>
                </a:solidFill>
                <a:effectLst/>
                <a:latin typeface="+mn-lt"/>
                <a:ea typeface="+mn-ea"/>
                <a:cs typeface="+mn-cs"/>
              </a:rPr>
              <a:t>w</a:t>
            </a:r>
            <a:r>
              <a:rPr lang="en-US" sz="1200" b="0" i="0" kern="1200" dirty="0" smtClean="0">
                <a:solidFill>
                  <a:schemeClr val="tx1"/>
                </a:solidFill>
                <a:effectLst/>
                <a:latin typeface="+mn-lt"/>
                <a:ea typeface="+mn-ea"/>
                <a:cs typeface="+mn-cs"/>
              </a:rPr>
              <a:t> with any vector lying in the Plus Plane should be zero, indicating orthogonality. This property ensures that the decision boundary effectively separates the classes.</a:t>
            </a:r>
          </a:p>
          <a:p>
            <a:r>
              <a:rPr lang="en-US" sz="1200" b="0" i="0" kern="1200" dirty="0" smtClean="0">
                <a:solidFill>
                  <a:schemeClr val="tx1"/>
                </a:solidFill>
                <a:effectLst/>
                <a:latin typeface="+mn-lt"/>
                <a:ea typeface="+mn-ea"/>
                <a:cs typeface="+mn-cs"/>
              </a:rPr>
              <a:t>Therefore, the claim that the vector �</a:t>
            </a:r>
            <a:r>
              <a:rPr lang="en-US" sz="1200" b="1" i="0" kern="1200" dirty="0" smtClean="0">
                <a:solidFill>
                  <a:schemeClr val="tx1"/>
                </a:solidFill>
                <a:effectLst/>
                <a:latin typeface="+mn-lt"/>
                <a:ea typeface="+mn-ea"/>
                <a:cs typeface="+mn-cs"/>
              </a:rPr>
              <a:t>w</a:t>
            </a:r>
            <a:r>
              <a:rPr lang="en-US" sz="1200" b="0" i="0" kern="1200" dirty="0" smtClean="0">
                <a:solidFill>
                  <a:schemeClr val="tx1"/>
                </a:solidFill>
                <a:effectLst/>
                <a:latin typeface="+mn-lt"/>
                <a:ea typeface="+mn-ea"/>
                <a:cs typeface="+mn-cs"/>
              </a:rPr>
              <a:t> is perpendicular to the Plus Plane is valid based on the geometric interpretation and mathematical principles of SVM classification.</a:t>
            </a:r>
          </a:p>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944102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016075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7307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647860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9656929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0686245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1406445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6293895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xfrm>
            <a:off x="838200" y="1660101"/>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Title 1"/>
          <p:cNvSpPr>
            <a:spLocks noGrp="1"/>
          </p:cNvSpPr>
          <p:nvPr>
            <p:ph type="title"/>
          </p:nvPr>
        </p:nvSpPr>
        <p:spPr>
          <a:xfrm>
            <a:off x="1992429" y="248748"/>
            <a:ext cx="9361371" cy="989848"/>
          </a:xfrm>
        </p:spPr>
        <p:txBody>
          <a:bodyP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3"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9"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11379200" cy="685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04800" y="762000"/>
            <a:ext cx="5613400" cy="5715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21400" y="762000"/>
            <a:ext cx="5615517" cy="5715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304801" y="6502401"/>
            <a:ext cx="6769100" cy="257175"/>
          </a:xfrm>
        </p:spPr>
        <p:txBody>
          <a:bodyPr/>
          <a:lstStyle>
            <a:lvl1pPr>
              <a:defRPr/>
            </a:lvl1pPr>
          </a:lstStyle>
          <a:p>
            <a:r>
              <a:rPr lang="en-US" altLang="en-US"/>
              <a:t>Copyright © 2001, 2003, Andrew W. Moore</a:t>
            </a:r>
          </a:p>
        </p:txBody>
      </p:sp>
    </p:spTree>
    <p:extLst>
      <p:ext uri="{BB962C8B-B14F-4D97-AF65-F5344CB8AC3E}">
        <p14:creationId xmlns:p14="http://schemas.microsoft.com/office/powerpoint/2010/main" val="337108508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2021305" y="205569"/>
            <a:ext cx="9332495" cy="100166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w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w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7.w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8.wmf"/><Relationship Id="rId4" Type="http://schemas.openxmlformats.org/officeDocument/2006/relationships/oleObject" Target="../embeddings/oleObject3.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11.xml"/><Relationship Id="rId7" Type="http://schemas.openxmlformats.org/officeDocument/2006/relationships/image" Target="../media/image10.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5.bin"/><Relationship Id="rId5" Type="http://schemas.openxmlformats.org/officeDocument/2006/relationships/image" Target="../media/image9.wmf"/><Relationship Id="rId4" Type="http://schemas.openxmlformats.org/officeDocument/2006/relationships/oleObject" Target="../embeddings/oleObject4.bin"/><Relationship Id="rId9" Type="http://schemas.openxmlformats.org/officeDocument/2006/relationships/image" Target="../media/image11.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1.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5.xml"/><Relationship Id="rId1" Type="http://schemas.openxmlformats.org/officeDocument/2006/relationships/vmlDrawing" Target="../drawings/vmlDrawing8.vml"/><Relationship Id="rId4" Type="http://schemas.openxmlformats.org/officeDocument/2006/relationships/image" Target="../media/image18.wmf"/></Relationships>
</file>

<file path=ppt/slides/_rels/slide44.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22.emf"/><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19.wmf"/><Relationship Id="rId11" Type="http://schemas.openxmlformats.org/officeDocument/2006/relationships/customXml" Target="../ink/ink2.xml"/><Relationship Id="rId5" Type="http://schemas.openxmlformats.org/officeDocument/2006/relationships/oleObject" Target="../embeddings/oleObject9.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11.bin"/></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medium.com/@Suraj_Yadav/what-is-kernel-trick-in-svm-interview-questions-related-to-kernel-trick-97674401c48d"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link.springer.com/article/10.1007/BF00994018"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7.jpeg"/><Relationship Id="rId7"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 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8337" y="2230423"/>
            <a:ext cx="5846013" cy="1569660"/>
          </a:xfrm>
          <a:prstGeom prst="rect">
            <a:avLst/>
          </a:prstGeom>
          <a:noFill/>
        </p:spPr>
        <p:txBody>
          <a:bodyPr wrap="square" rtlCol="0">
            <a:spAutoFit/>
          </a:bodyPr>
          <a:lstStyle/>
          <a:p>
            <a:pPr algn="ctr"/>
            <a:r>
              <a:rPr lang="en-AU" sz="3200" b="1" dirty="0" smtClean="0">
                <a:solidFill>
                  <a:srgbClr val="00B0F0"/>
                </a:solidFill>
                <a:latin typeface="Times New Roman" panose="02020603050405020304" pitchFamily="18" charset="0"/>
                <a:cs typeface="Times New Roman" panose="02020603050405020304" pitchFamily="18" charset="0"/>
              </a:rPr>
              <a:t>Supervised Learning,</a:t>
            </a:r>
            <a:r>
              <a:rPr lang="en-US" sz="3200" b="1" dirty="0" smtClean="0">
                <a:solidFill>
                  <a:srgbClr val="00B0F0"/>
                </a:solidFill>
                <a:latin typeface="Times New Roman" panose="02020603050405020304" pitchFamily="18" charset="0"/>
                <a:cs typeface="Times New Roman" panose="02020603050405020304" pitchFamily="18" charset="0"/>
              </a:rPr>
              <a:t> </a:t>
            </a:r>
            <a:r>
              <a:rPr lang="en-US" altLang="en-US" sz="3200" b="1" dirty="0" smtClean="0">
                <a:solidFill>
                  <a:srgbClr val="00B0F0"/>
                </a:solidFill>
                <a:latin typeface="Times New Roman" panose="02020603050405020304" pitchFamily="18" charset="0"/>
                <a:cs typeface="Times New Roman" panose="02020603050405020304" pitchFamily="18" charset="0"/>
              </a:rPr>
              <a:t>Simple Linear Regression, SVM</a:t>
            </a:r>
            <a:endParaRPr lang="en-US" altLang="en-US" sz="3200" b="1" dirty="0">
              <a:solidFill>
                <a:srgbClr val="00B0F0"/>
              </a:solidFill>
              <a:latin typeface="Times New Roman" panose="02020603050405020304" pitchFamily="18" charset="0"/>
              <a:cs typeface="Times New Roman" panose="02020603050405020304" pitchFamily="18" charset="0"/>
            </a:endParaRPr>
          </a:p>
          <a:p>
            <a:pPr algn="ct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98250" y="1599946"/>
            <a:ext cx="8221793" cy="3662541"/>
          </a:xfrm>
          <a:prstGeom prst="rect">
            <a:avLst/>
          </a:prstGeom>
          <a:noFill/>
        </p:spPr>
        <p:txBody>
          <a:bodyPr wrap="square" numCol="1" rtlCol="0">
            <a:spAutoFit/>
          </a:bodyPr>
          <a:lstStyle/>
          <a:p>
            <a:pPr marL="469900" lvl="1"/>
            <a:r>
              <a:rPr lang="en-AU" sz="3200" b="1" u="sng" spc="-35" dirty="0" smtClean="0">
                <a:solidFill>
                  <a:srgbClr val="FF0000"/>
                </a:solidFill>
                <a:latin typeface="Arial"/>
                <a:cs typeface="Arial"/>
              </a:rPr>
              <a:t>Outline </a:t>
            </a:r>
            <a:endParaRPr lang="en-AU" sz="3200" b="1" u="sng" spc="-35" dirty="0" smtClean="0">
              <a:solidFill>
                <a:srgbClr val="FF0000"/>
              </a:solidFill>
              <a:latin typeface="Arial"/>
              <a:cs typeface="Arial"/>
            </a:endParaRPr>
          </a:p>
          <a:p>
            <a:pPr marL="469900" lvl="1"/>
            <a:endParaRPr lang="en-AU" sz="2000" b="1" u="sng" spc="-35" dirty="0">
              <a:solidFill>
                <a:srgbClr val="FF0000"/>
              </a:solidFill>
              <a:latin typeface="Arial"/>
              <a:cs typeface="Arial"/>
            </a:endParaRPr>
          </a:p>
          <a:p>
            <a:pPr marL="298450" indent="-285750">
              <a:buFont typeface="Courier New" panose="02070309020205020404" pitchFamily="49" charset="0"/>
              <a:buChar char="o"/>
            </a:pPr>
            <a:r>
              <a:rPr lang="en-US" sz="2400" b="1" spc="-305" dirty="0">
                <a:solidFill>
                  <a:srgbClr val="374D81"/>
                </a:solidFill>
                <a:latin typeface="Arial"/>
                <a:cs typeface="Arial"/>
              </a:rPr>
              <a:t>Machine Learning </a:t>
            </a:r>
            <a:r>
              <a:rPr lang="en-US" sz="2400" b="1" spc="-305" dirty="0">
                <a:solidFill>
                  <a:srgbClr val="374D81"/>
                </a:solidFill>
                <a:latin typeface="Arial"/>
                <a:cs typeface="Arial"/>
              </a:rPr>
              <a:t>Regression</a:t>
            </a:r>
          </a:p>
          <a:p>
            <a:pPr marL="812800" lvl="1" indent="-342900">
              <a:buFont typeface="Arial" panose="020B0604020202020204" pitchFamily="34" charset="0"/>
              <a:buChar char="•"/>
            </a:pPr>
            <a:r>
              <a:rPr lang="en-US" altLang="en-US" sz="2400" b="1" spc="-35" dirty="0">
                <a:solidFill>
                  <a:schemeClr val="accent3"/>
                </a:solidFill>
                <a:latin typeface="Arial"/>
                <a:cs typeface="Arial"/>
              </a:rPr>
              <a:t>Simple Regression </a:t>
            </a:r>
            <a:r>
              <a:rPr lang="en-US" altLang="en-US" sz="2400" b="1" spc="-35" dirty="0" smtClean="0">
                <a:solidFill>
                  <a:schemeClr val="accent3"/>
                </a:solidFill>
                <a:latin typeface="Arial"/>
                <a:cs typeface="Arial"/>
              </a:rPr>
              <a:t>Model</a:t>
            </a:r>
          </a:p>
          <a:p>
            <a:pPr marL="812800" lvl="1" indent="-342900">
              <a:buFont typeface="Arial" panose="020B0604020202020204" pitchFamily="34" charset="0"/>
              <a:buChar char="•"/>
            </a:pPr>
            <a:r>
              <a:rPr lang="en-US" sz="2400" b="1" spc="-35" dirty="0" smtClean="0">
                <a:solidFill>
                  <a:schemeClr val="accent3"/>
                </a:solidFill>
                <a:latin typeface="Arial"/>
                <a:cs typeface="Arial"/>
              </a:rPr>
              <a:t>Multiple </a:t>
            </a:r>
            <a:r>
              <a:rPr lang="en-US" sz="2400" b="1" spc="-35" dirty="0">
                <a:solidFill>
                  <a:schemeClr val="accent3"/>
                </a:solidFill>
                <a:latin typeface="Arial"/>
                <a:cs typeface="Arial"/>
              </a:rPr>
              <a:t>Linear </a:t>
            </a:r>
            <a:r>
              <a:rPr lang="en-US" sz="2400" b="1" spc="-35" dirty="0" smtClean="0">
                <a:solidFill>
                  <a:schemeClr val="accent3"/>
                </a:solidFill>
                <a:latin typeface="Arial"/>
                <a:cs typeface="Arial"/>
              </a:rPr>
              <a:t>Regression</a:t>
            </a:r>
          </a:p>
          <a:p>
            <a:pPr marL="355600" indent="-342900">
              <a:buFont typeface="Arial" panose="020B0604020202020204" pitchFamily="34" charset="0"/>
              <a:buChar char="•"/>
            </a:pPr>
            <a:r>
              <a:rPr lang="en-US" sz="2400" b="1" spc="-305" dirty="0">
                <a:solidFill>
                  <a:srgbClr val="374D81"/>
                </a:solidFill>
                <a:latin typeface="Arial"/>
                <a:cs typeface="Arial"/>
              </a:rPr>
              <a:t>Support Vector </a:t>
            </a:r>
            <a:r>
              <a:rPr lang="en-US" sz="2400" b="1" spc="-305" dirty="0" smtClean="0">
                <a:solidFill>
                  <a:srgbClr val="374D81"/>
                </a:solidFill>
                <a:latin typeface="Arial"/>
                <a:cs typeface="Arial"/>
              </a:rPr>
              <a:t>Machine</a:t>
            </a:r>
          </a:p>
          <a:p>
            <a:pPr marL="355600" indent="-342900">
              <a:buFont typeface="Arial" panose="020B0604020202020204" pitchFamily="34" charset="0"/>
              <a:buChar char="•"/>
            </a:pPr>
            <a:r>
              <a:rPr lang="en-US" sz="2400" b="1" spc="-305" dirty="0" err="1">
                <a:solidFill>
                  <a:srgbClr val="374D81"/>
                </a:solidFill>
                <a:latin typeface="Arial"/>
                <a:cs typeface="Arial"/>
              </a:rPr>
              <a:t>Underfitting</a:t>
            </a:r>
            <a:r>
              <a:rPr lang="en-US" sz="2400" b="1" spc="-305" dirty="0">
                <a:solidFill>
                  <a:srgbClr val="374D81"/>
                </a:solidFill>
                <a:latin typeface="Arial"/>
                <a:cs typeface="Arial"/>
              </a:rPr>
              <a:t> and Overfitting</a:t>
            </a:r>
            <a:endParaRPr lang="en-US" sz="2400" b="1" spc="-305" dirty="0">
              <a:solidFill>
                <a:srgbClr val="374D81"/>
              </a:solidFill>
              <a:latin typeface="Arial"/>
              <a:cs typeface="Arial"/>
            </a:endParaRPr>
          </a:p>
          <a:p>
            <a:pPr marL="755650" lvl="1" indent="-285750">
              <a:buFont typeface="Courier New" panose="02070309020205020404" pitchFamily="49" charset="0"/>
              <a:buChar char="o"/>
            </a:pPr>
            <a:endParaRPr lang="en-AU" sz="2400" b="1" spc="-305" dirty="0">
              <a:solidFill>
                <a:srgbClr val="374D81"/>
              </a:solidFill>
              <a:latin typeface="Arial"/>
              <a:cs typeface="Arial"/>
            </a:endParaRPr>
          </a:p>
          <a:p>
            <a:pPr marL="1212850" lvl="2" indent="-285750">
              <a:buFont typeface="Courier New" panose="02070309020205020404" pitchFamily="49" charset="0"/>
              <a:buChar char="o"/>
            </a:pPr>
            <a:endParaRPr lang="en-AU" b="1" spc="-35" dirty="0" smtClean="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1828800"/>
            <a:ext cx="5919304" cy="4226559"/>
          </a:xfrm>
          <a:prstGeom prst="rect">
            <a:avLst/>
          </a:prstGeom>
        </p:spPr>
        <p:txBody>
          <a:bodyPr vert="horz" lIns="91440" tIns="45720" rIns="91440" bIns="45720" rtlCol="0" anchor="ctr">
            <a:normAutofit/>
          </a:bodyPr>
          <a:lstStyle/>
          <a:p>
            <a:pPr marL="241300" lvl="1">
              <a:lnSpc>
                <a:spcPct val="90000"/>
              </a:lnSpc>
              <a:spcAft>
                <a:spcPts val="600"/>
              </a:spcAft>
            </a:pPr>
            <a:r>
              <a:rPr lang="en-US" sz="2400" b="1" spc="-45" dirty="0"/>
              <a:t>Book </a:t>
            </a:r>
            <a:r>
              <a:rPr lang="en-US" sz="2400" b="1" spc="-45" dirty="0" smtClean="0"/>
              <a:t>"</a:t>
            </a:r>
            <a:r>
              <a:rPr lang="en-US" sz="2400" b="1" u="sng" spc="-45" dirty="0" smtClean="0">
                <a:solidFill>
                  <a:srgbClr val="FFC000"/>
                </a:solidFill>
              </a:rPr>
              <a:t>Business Statistics</a:t>
            </a:r>
            <a:r>
              <a:rPr lang="en-US" sz="2400" b="1" spc="-45" dirty="0" smtClean="0"/>
              <a:t>", </a:t>
            </a:r>
            <a:r>
              <a:rPr lang="en-US" sz="2400" b="1" spc="-45" dirty="0"/>
              <a:t>7th edition, David M. Levine, et al</a:t>
            </a:r>
            <a:r>
              <a:rPr lang="en-US" sz="2400" b="1" spc="-45" dirty="0" smtClean="0"/>
              <a:t>.</a:t>
            </a:r>
          </a:p>
          <a:p>
            <a:pPr marL="241300" lvl="1">
              <a:lnSpc>
                <a:spcPct val="90000"/>
              </a:lnSpc>
              <a:spcAft>
                <a:spcPts val="600"/>
              </a:spcAft>
            </a:pPr>
            <a:r>
              <a:rPr lang="en-US" sz="2400" b="1" spc="-45" dirty="0" smtClean="0"/>
              <a:t>.. </a:t>
            </a:r>
            <a:r>
              <a:rPr lang="en-US" sz="2400" b="1" spc="-45" dirty="0" smtClean="0"/>
              <a:t>AND ..</a:t>
            </a:r>
            <a:endParaRPr lang="en-US" sz="2400" b="1" spc="-45" dirty="0"/>
          </a:p>
          <a:p>
            <a:r>
              <a:rPr lang="en-US" altLang="en-US" sz="2400" b="1" spc="-45" dirty="0" smtClean="0"/>
              <a:t>   Andrew </a:t>
            </a:r>
            <a:r>
              <a:rPr lang="en-US" altLang="en-US" sz="2400" b="1" spc="-45" dirty="0"/>
              <a:t>W. </a:t>
            </a:r>
            <a:r>
              <a:rPr lang="en-US" altLang="en-US" sz="2400" b="1" spc="-45" dirty="0" smtClean="0"/>
              <a:t>Moore, </a:t>
            </a:r>
            <a:r>
              <a:rPr lang="en-US" altLang="en-US" sz="2400" b="1" u="sng" spc="-45" dirty="0" smtClean="0">
                <a:solidFill>
                  <a:srgbClr val="FFC000"/>
                </a:solidFill>
              </a:rPr>
              <a:t>School </a:t>
            </a:r>
            <a:r>
              <a:rPr lang="en-US" altLang="en-US" sz="2400" b="1" u="sng" spc="-45" dirty="0">
                <a:solidFill>
                  <a:srgbClr val="FFC000"/>
                </a:solidFill>
              </a:rPr>
              <a:t>of Computer </a:t>
            </a:r>
            <a:r>
              <a:rPr lang="en-US" altLang="en-US" sz="2400" b="1" u="sng" spc="-45" dirty="0" smtClean="0">
                <a:solidFill>
                  <a:srgbClr val="FFC000"/>
                </a:solidFill>
              </a:rPr>
              <a:t> </a:t>
            </a:r>
          </a:p>
          <a:p>
            <a:r>
              <a:rPr lang="en-US" altLang="en-US" sz="2400" b="1" u="sng" spc="-45" dirty="0">
                <a:solidFill>
                  <a:srgbClr val="FFC000"/>
                </a:solidFill>
              </a:rPr>
              <a:t> </a:t>
            </a:r>
            <a:r>
              <a:rPr lang="en-US" altLang="en-US" sz="2400" b="1" u="sng" spc="-45" dirty="0" smtClean="0">
                <a:solidFill>
                  <a:srgbClr val="FFC000"/>
                </a:solidFill>
              </a:rPr>
              <a:t>   Science, Carnegie </a:t>
            </a:r>
            <a:r>
              <a:rPr lang="en-US" altLang="en-US" sz="2400" b="1" u="sng" spc="-45" dirty="0">
                <a:solidFill>
                  <a:srgbClr val="FFC000"/>
                </a:solidFill>
              </a:rPr>
              <a:t>Mellon </a:t>
            </a:r>
            <a:r>
              <a:rPr lang="en-US" altLang="en-US" sz="2400" b="1" u="sng" spc="-45" dirty="0" smtClean="0">
                <a:solidFill>
                  <a:srgbClr val="FFC000"/>
                </a:solidFill>
              </a:rPr>
              <a:t>University, </a:t>
            </a:r>
            <a:endParaRPr lang="en-US" sz="24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1300531" y="1828800"/>
            <a:ext cx="4542052" cy="4032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2184506" y="3055701"/>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smtClean="0">
                <a:solidFill>
                  <a:srgbClr val="262626"/>
                </a:solidFill>
              </a:rPr>
              <a:t>Resources for this lecture</a:t>
            </a:r>
            <a:endParaRPr lang="en-US" sz="3600" spc="-305" dirty="0">
              <a:solidFill>
                <a:srgbClr val="262626"/>
              </a:solidFill>
            </a:endParaRP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Machine </a:t>
            </a:r>
            <a:r>
              <a:rPr lang="en-US" dirty="0"/>
              <a:t>Learning </a:t>
            </a:r>
            <a:r>
              <a:rPr lang="en-US" dirty="0" smtClean="0"/>
              <a:t>Regression</a:t>
            </a:r>
            <a:endParaRPr lang="en-US" dirty="0"/>
          </a:p>
        </p:txBody>
      </p:sp>
      <p:sp>
        <p:nvSpPr>
          <p:cNvPr id="9" name="TextBox 8"/>
          <p:cNvSpPr txBox="1"/>
          <p:nvPr/>
        </p:nvSpPr>
        <p:spPr>
          <a:xfrm>
            <a:off x="733924" y="1690841"/>
            <a:ext cx="11345779" cy="5016758"/>
          </a:xfrm>
          <a:prstGeom prst="rect">
            <a:avLst/>
          </a:prstGeom>
          <a:noFill/>
        </p:spPr>
        <p:txBody>
          <a:bodyPr wrap="square" rtlCol="0">
            <a:spAutoFit/>
          </a:bodyPr>
          <a:lstStyle/>
          <a:p>
            <a:pPr marL="342900" indent="-342900">
              <a:buFont typeface="Arial" panose="020B0604020202020204" pitchFamily="34" charset="0"/>
              <a:buChar char="•"/>
            </a:pPr>
            <a:r>
              <a:rPr lang="en-US" sz="3200" dirty="0" smtClean="0"/>
              <a:t>Regression </a:t>
            </a:r>
            <a:r>
              <a:rPr lang="en-US" sz="3200" dirty="0"/>
              <a:t>is a supervised machine learning technique which is used to predict continuous values</a:t>
            </a:r>
            <a:r>
              <a:rPr lang="en-US" sz="3200" dirty="0" smtClean="0"/>
              <a:t>.</a:t>
            </a:r>
          </a:p>
          <a:p>
            <a:pPr marL="342900" indent="-342900">
              <a:buFont typeface="Arial" panose="020B0604020202020204" pitchFamily="34" charset="0"/>
              <a:buChar char="•"/>
            </a:pPr>
            <a:endParaRPr lang="en-US" sz="3200" dirty="0" smtClean="0"/>
          </a:p>
          <a:p>
            <a:pPr marL="342900" indent="-342900">
              <a:buFont typeface="Arial" panose="020B0604020202020204" pitchFamily="34" charset="0"/>
              <a:buChar char="•"/>
            </a:pPr>
            <a:r>
              <a:rPr lang="en-US" sz="3200" dirty="0" smtClean="0"/>
              <a:t>The ultimate goal of the regression algorithm is to plot a best-fit line or a curve between the data.</a:t>
            </a:r>
          </a:p>
          <a:p>
            <a:pPr marL="342900" indent="-342900">
              <a:buFont typeface="Arial" panose="020B0604020202020204" pitchFamily="34" charset="0"/>
              <a:buChar char="•"/>
            </a:pPr>
            <a:endParaRPr lang="en-US" sz="3200" dirty="0"/>
          </a:p>
          <a:p>
            <a:pPr marL="342900" indent="-342900">
              <a:buFont typeface="Arial" panose="020B0604020202020204" pitchFamily="34" charset="0"/>
              <a:buChar char="•"/>
            </a:pPr>
            <a:r>
              <a:rPr lang="en-US" sz="3200" dirty="0" smtClean="0"/>
              <a:t>Based </a:t>
            </a:r>
            <a:r>
              <a:rPr lang="en-US" sz="3200" dirty="0"/>
              <a:t>on the number of input features and output labels, regression is classified as linear (one input and one output), multiple (many inputs and one output) and multivariate (many outputs).</a:t>
            </a:r>
          </a:p>
        </p:txBody>
      </p:sp>
    </p:spTree>
    <p:extLst>
      <p:ext uri="{BB962C8B-B14F-4D97-AF65-F5344CB8AC3E}">
        <p14:creationId xmlns:p14="http://schemas.microsoft.com/office/powerpoint/2010/main" val="3536905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Machine </a:t>
            </a:r>
            <a:r>
              <a:rPr lang="en-US" dirty="0"/>
              <a:t>Learning </a:t>
            </a:r>
            <a:r>
              <a:rPr lang="en-US" dirty="0" smtClean="0"/>
              <a:t>Regression</a:t>
            </a:r>
            <a:endParaRPr lang="en-US" dirty="0"/>
          </a:p>
        </p:txBody>
      </p:sp>
      <p:sp>
        <p:nvSpPr>
          <p:cNvPr id="9" name="TextBox 8"/>
          <p:cNvSpPr txBox="1"/>
          <p:nvPr/>
        </p:nvSpPr>
        <p:spPr>
          <a:xfrm>
            <a:off x="733924" y="1562504"/>
            <a:ext cx="10960771"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t>Ex. The primary objective while using linear regression is to locate the best-fit line, which implies that the error between the predicted and actual values should be kept to a minimum. There will be the least error in the best-fit line.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The tuning of coefficient and </a:t>
            </a:r>
            <a:r>
              <a:rPr lang="en-US" sz="2800" dirty="0" smtClean="0"/>
              <a:t>intercept </a:t>
            </a:r>
            <a:r>
              <a:rPr lang="en-US" sz="2800" dirty="0"/>
              <a:t>is achieved through gradient descent or a cost function — least squares method</a:t>
            </a:r>
            <a:r>
              <a:rPr lang="en-US" sz="2800" dirty="0" smtClean="0"/>
              <a:t>.</a:t>
            </a:r>
          </a:p>
          <a:p>
            <a:pPr marL="457200" indent="-45720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2587205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Regression Analysis</a:t>
            </a:r>
            <a:r>
              <a:rPr lang="en-US" altLang="en-US" dirty="0"/>
              <a:t/>
            </a:r>
            <a:br>
              <a:rPr lang="en-US" altLang="en-US" dirty="0"/>
            </a:br>
            <a:endParaRPr lang="en-US" dirty="0"/>
          </a:p>
        </p:txBody>
      </p:sp>
      <p:sp>
        <p:nvSpPr>
          <p:cNvPr id="9" name="TextBox 8"/>
          <p:cNvSpPr txBox="1"/>
          <p:nvPr/>
        </p:nvSpPr>
        <p:spPr>
          <a:xfrm>
            <a:off x="653715" y="1663032"/>
            <a:ext cx="11345779" cy="2702278"/>
          </a:xfrm>
          <a:prstGeom prst="rect">
            <a:avLst/>
          </a:prstGeom>
          <a:noFill/>
        </p:spPr>
        <p:txBody>
          <a:bodyPr wrap="square" rtlCol="0">
            <a:spAutoFit/>
          </a:bodyPr>
          <a:lstStyle/>
          <a:p>
            <a:pPr>
              <a:lnSpc>
                <a:spcPct val="90000"/>
              </a:lnSpc>
              <a:spcBef>
                <a:spcPct val="40000"/>
              </a:spcBef>
              <a:buFont typeface="Wingdings" panose="05000000000000000000" pitchFamily="2" charset="2"/>
              <a:buChar char="§"/>
            </a:pPr>
            <a:r>
              <a:rPr lang="en-US" altLang="en-US" sz="3200" b="1" dirty="0" smtClean="0"/>
              <a:t>Regression analysis is used to</a:t>
            </a:r>
            <a:r>
              <a:rPr lang="en-US" altLang="en-US" sz="3200" dirty="0"/>
              <a:t>:</a:t>
            </a:r>
          </a:p>
          <a:p>
            <a:pPr lvl="1">
              <a:lnSpc>
                <a:spcPct val="90000"/>
              </a:lnSpc>
              <a:spcBef>
                <a:spcPct val="40000"/>
              </a:spcBef>
              <a:buFont typeface="Wingdings" panose="05000000000000000000" pitchFamily="2" charset="2"/>
              <a:buChar char="§"/>
            </a:pPr>
            <a:r>
              <a:rPr lang="en-US" altLang="en-US" sz="3200" dirty="0"/>
              <a:t>Predict the value of a dependent variable based on the value of at least one independent variable</a:t>
            </a:r>
            <a:endParaRPr lang="en-US" altLang="en-US" sz="3200" dirty="0"/>
          </a:p>
          <a:p>
            <a:pPr marL="800100" lvl="1" indent="-342900">
              <a:lnSpc>
                <a:spcPct val="90000"/>
              </a:lnSpc>
              <a:spcBef>
                <a:spcPct val="40000"/>
              </a:spcBef>
              <a:buFont typeface="Wingdings" panose="05000000000000000000" pitchFamily="2" charset="2"/>
              <a:buChar char="§"/>
            </a:pPr>
            <a:r>
              <a:rPr lang="en-US" altLang="en-US" sz="3200" dirty="0"/>
              <a:t>Explain the impact of changes in an independent variable on the dependent variable</a:t>
            </a:r>
            <a:endParaRPr lang="en-US" altLang="en-US" sz="3200" dirty="0"/>
          </a:p>
        </p:txBody>
      </p:sp>
      <p:sp>
        <p:nvSpPr>
          <p:cNvPr id="2" name="Rectangle 1"/>
          <p:cNvSpPr/>
          <p:nvPr/>
        </p:nvSpPr>
        <p:spPr>
          <a:xfrm>
            <a:off x="653715" y="4678947"/>
            <a:ext cx="11907253" cy="1618905"/>
          </a:xfrm>
          <a:prstGeom prst="rect">
            <a:avLst/>
          </a:prstGeom>
        </p:spPr>
        <p:txBody>
          <a:bodyPr wrap="square">
            <a:spAutoFit/>
          </a:bodyPr>
          <a:lstStyle/>
          <a:p>
            <a:pPr>
              <a:lnSpc>
                <a:spcPct val="90000"/>
              </a:lnSpc>
              <a:spcBef>
                <a:spcPct val="40000"/>
              </a:spcBef>
              <a:buFont typeface="Wingdings" panose="05000000000000000000" pitchFamily="2" charset="2"/>
              <a:buChar char="§"/>
            </a:pPr>
            <a:r>
              <a:rPr lang="en-US" altLang="en-US" sz="3200" dirty="0"/>
              <a:t>Dependent variable:    the variable we wish to predict or explain</a:t>
            </a:r>
            <a:endParaRPr lang="en-US" altLang="en-US" sz="3200" dirty="0"/>
          </a:p>
          <a:p>
            <a:pPr>
              <a:lnSpc>
                <a:spcPct val="90000"/>
              </a:lnSpc>
              <a:spcBef>
                <a:spcPct val="40000"/>
              </a:spcBef>
              <a:buFont typeface="Wingdings" panose="05000000000000000000" pitchFamily="2" charset="2"/>
              <a:buChar char="§"/>
            </a:pPr>
            <a:r>
              <a:rPr lang="en-US" altLang="en-US" sz="3200" dirty="0"/>
              <a:t>Independent variable:  the variable used to predict or explain the dependent variable</a:t>
            </a:r>
            <a:endParaRPr lang="en-US" altLang="en-US" sz="3200" dirty="0"/>
          </a:p>
        </p:txBody>
      </p:sp>
    </p:spTree>
    <p:extLst>
      <p:ext uri="{BB962C8B-B14F-4D97-AF65-F5344CB8AC3E}">
        <p14:creationId xmlns:p14="http://schemas.microsoft.com/office/powerpoint/2010/main" val="1735768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Simple Regression Model</a:t>
            </a:r>
            <a:r>
              <a:rPr lang="en-US" altLang="en-US" dirty="0"/>
              <a:t/>
            </a:r>
            <a:br>
              <a:rPr lang="en-US" altLang="en-US" dirty="0"/>
            </a:br>
            <a:endParaRPr lang="en-US" dirty="0"/>
          </a:p>
        </p:txBody>
      </p:sp>
      <p:graphicFrame>
        <p:nvGraphicFramePr>
          <p:cNvPr id="5" name="Object 3"/>
          <p:cNvGraphicFramePr>
            <a:graphicFrameLocks noChangeAspect="1"/>
          </p:cNvGraphicFramePr>
          <p:nvPr>
            <p:extLst>
              <p:ext uri="{D42A27DB-BD31-4B8C-83A1-F6EECF244321}">
                <p14:modId xmlns:p14="http://schemas.microsoft.com/office/powerpoint/2010/main" val="2702056525"/>
              </p:ext>
            </p:extLst>
          </p:nvPr>
        </p:nvGraphicFramePr>
        <p:xfrm>
          <a:off x="2942473" y="3581400"/>
          <a:ext cx="6088062" cy="1217613"/>
        </p:xfrm>
        <a:graphic>
          <a:graphicData uri="http://schemas.openxmlformats.org/presentationml/2006/ole">
            <mc:AlternateContent xmlns:mc="http://schemas.openxmlformats.org/markup-compatibility/2006">
              <mc:Choice xmlns:v="urn:schemas-microsoft-com:vml" Requires="v">
                <p:oleObj spid="_x0000_s1144" name="Equation" r:id="rId4" imgW="1143000" imgH="228600" progId="Equation.3">
                  <p:embed/>
                </p:oleObj>
              </mc:Choice>
              <mc:Fallback>
                <p:oleObj name="Equation" r:id="rId4" imgW="1143000" imgH="228600" progId="Equation.3">
                  <p:embed/>
                  <p:pic>
                    <p:nvPicPr>
                      <p:cNvPr id="102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2473" y="3581400"/>
                        <a:ext cx="6088062" cy="1217613"/>
                      </a:xfrm>
                      <a:prstGeom prst="rect">
                        <a:avLst/>
                      </a:prstGeom>
                      <a:noFill/>
                      <a:ln w="9525">
                        <a:noFill/>
                        <a:miter lim="800000"/>
                        <a:headEnd/>
                        <a:tailEnd/>
                      </a:ln>
                    </p:spPr>
                  </p:pic>
                </p:oleObj>
              </mc:Fallback>
            </mc:AlternateContent>
          </a:graphicData>
        </a:graphic>
      </p:graphicFrame>
      <p:sp>
        <p:nvSpPr>
          <p:cNvPr id="6" name="Text Box 3"/>
          <p:cNvSpPr txBox="1">
            <a:spLocks noChangeArrowheads="1"/>
          </p:cNvSpPr>
          <p:nvPr/>
        </p:nvSpPr>
        <p:spPr bwMode="auto">
          <a:xfrm>
            <a:off x="4876048" y="5029200"/>
            <a:ext cx="2216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FF0000"/>
                </a:solidFill>
              </a:rPr>
              <a:t>Linear component</a:t>
            </a:r>
            <a:endParaRPr lang="en-US" altLang="en-US" sz="2000" dirty="0">
              <a:solidFill>
                <a:srgbClr val="FF0000"/>
              </a:solidFill>
            </a:endParaRPr>
          </a:p>
        </p:txBody>
      </p:sp>
      <p:sp>
        <p:nvSpPr>
          <p:cNvPr id="7" name="Rectangle 6"/>
          <p:cNvSpPr>
            <a:spLocks noChangeArrowheads="1"/>
          </p:cNvSpPr>
          <p:nvPr/>
        </p:nvSpPr>
        <p:spPr bwMode="auto">
          <a:xfrm>
            <a:off x="2706730" y="1718092"/>
            <a:ext cx="1524000" cy="1013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rgbClr val="FF0000"/>
                </a:solidFill>
              </a:rPr>
              <a:t>Population </a:t>
            </a:r>
            <a:r>
              <a:rPr lang="en-US" altLang="en-US" sz="2000" dirty="0">
                <a:solidFill>
                  <a:srgbClr val="FF0000"/>
                </a:solidFill>
              </a:rPr>
              <a:t/>
            </a:r>
            <a:br>
              <a:rPr lang="en-US" altLang="en-US" sz="2000" dirty="0">
                <a:solidFill>
                  <a:srgbClr val="FF0000"/>
                </a:solidFill>
              </a:rPr>
            </a:br>
            <a:r>
              <a:rPr lang="en-US" altLang="en-US" sz="2000" dirty="0" smtClean="0">
                <a:solidFill>
                  <a:srgbClr val="FF0000"/>
                </a:solidFill>
              </a:rPr>
              <a:t>Y  intercept (Constant) </a:t>
            </a:r>
            <a:endParaRPr lang="en-US" altLang="en-US" sz="2000" dirty="0">
              <a:solidFill>
                <a:srgbClr val="FF0000"/>
              </a:solidFill>
            </a:endParaRPr>
          </a:p>
        </p:txBody>
      </p:sp>
      <p:sp>
        <p:nvSpPr>
          <p:cNvPr id="8" name="Rectangle 7"/>
          <p:cNvSpPr>
            <a:spLocks noChangeArrowheads="1"/>
          </p:cNvSpPr>
          <p:nvPr/>
        </p:nvSpPr>
        <p:spPr bwMode="auto">
          <a:xfrm>
            <a:off x="5180848" y="2362200"/>
            <a:ext cx="144780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rgbClr val="FF0000"/>
                </a:solidFill>
              </a:rPr>
              <a:t>Population Slope</a:t>
            </a:r>
            <a:r>
              <a:rPr lang="en-US" altLang="en-US" sz="2000" dirty="0">
                <a:solidFill>
                  <a:srgbClr val="FF0000"/>
                </a:solidFill>
              </a:rPr>
              <a:t/>
            </a:r>
            <a:br>
              <a:rPr lang="en-US" altLang="en-US" sz="2000" dirty="0">
                <a:solidFill>
                  <a:srgbClr val="FF0000"/>
                </a:solidFill>
              </a:rPr>
            </a:br>
            <a:r>
              <a:rPr lang="en-US" altLang="en-US" sz="2000" dirty="0" smtClean="0">
                <a:solidFill>
                  <a:srgbClr val="FF0000"/>
                </a:solidFill>
              </a:rPr>
              <a:t>Coefficient </a:t>
            </a:r>
            <a:endParaRPr lang="en-US" altLang="en-US" sz="2000" dirty="0">
              <a:solidFill>
                <a:srgbClr val="FF0000"/>
              </a:solidFill>
            </a:endParaRPr>
          </a:p>
        </p:txBody>
      </p:sp>
      <p:sp>
        <p:nvSpPr>
          <p:cNvPr id="10" name="Rectangle 8"/>
          <p:cNvSpPr>
            <a:spLocks noChangeArrowheads="1"/>
          </p:cNvSpPr>
          <p:nvPr/>
        </p:nvSpPr>
        <p:spPr bwMode="auto">
          <a:xfrm>
            <a:off x="9067048" y="2286000"/>
            <a:ext cx="1147762"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rgbClr val="FF0000"/>
                </a:solidFill>
              </a:rPr>
              <a:t>Random Error term</a:t>
            </a:r>
            <a:endParaRPr lang="en-US" altLang="en-US" sz="2000" dirty="0">
              <a:solidFill>
                <a:srgbClr val="FF0000"/>
              </a:solidFill>
            </a:endParaRPr>
          </a:p>
        </p:txBody>
      </p:sp>
      <p:sp>
        <p:nvSpPr>
          <p:cNvPr id="11" name="Rectangle 9"/>
          <p:cNvSpPr>
            <a:spLocks noChangeArrowheads="1"/>
          </p:cNvSpPr>
          <p:nvPr/>
        </p:nvSpPr>
        <p:spPr bwMode="auto">
          <a:xfrm>
            <a:off x="1316098" y="3008845"/>
            <a:ext cx="183832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rgbClr val="FF0000"/>
                </a:solidFill>
              </a:rPr>
              <a:t>Dependent Variable (DV)</a:t>
            </a:r>
            <a:endParaRPr lang="en-US" altLang="en-US" sz="2000" dirty="0">
              <a:solidFill>
                <a:srgbClr val="FF0000"/>
              </a:solidFill>
            </a:endParaRPr>
          </a:p>
        </p:txBody>
      </p:sp>
      <p:sp>
        <p:nvSpPr>
          <p:cNvPr id="12" name="Line 10"/>
          <p:cNvSpPr>
            <a:spLocks noChangeShapeType="1"/>
          </p:cNvSpPr>
          <p:nvPr/>
        </p:nvSpPr>
        <p:spPr bwMode="auto">
          <a:xfrm>
            <a:off x="3847348" y="2707105"/>
            <a:ext cx="804862" cy="950495"/>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rgbClr val="FF0000"/>
              </a:solidFill>
            </a:endParaRPr>
          </a:p>
        </p:txBody>
      </p:sp>
      <p:sp>
        <p:nvSpPr>
          <p:cNvPr id="13" name="Line 11"/>
          <p:cNvSpPr>
            <a:spLocks noChangeShapeType="1"/>
          </p:cNvSpPr>
          <p:nvPr/>
        </p:nvSpPr>
        <p:spPr bwMode="auto">
          <a:xfrm>
            <a:off x="2594810" y="3657600"/>
            <a:ext cx="381000" cy="1524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rgbClr val="FF0000"/>
              </a:solidFill>
            </a:endParaRPr>
          </a:p>
        </p:txBody>
      </p:sp>
      <p:sp>
        <p:nvSpPr>
          <p:cNvPr id="14" name="Line 12"/>
          <p:cNvSpPr>
            <a:spLocks noChangeShapeType="1"/>
          </p:cNvSpPr>
          <p:nvPr/>
        </p:nvSpPr>
        <p:spPr bwMode="auto">
          <a:xfrm flipH="1">
            <a:off x="7166810" y="3200400"/>
            <a:ext cx="0" cy="4572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rgbClr val="FF0000"/>
              </a:solidFill>
            </a:endParaRPr>
          </a:p>
        </p:txBody>
      </p:sp>
      <p:sp>
        <p:nvSpPr>
          <p:cNvPr id="15" name="Line 13"/>
          <p:cNvSpPr>
            <a:spLocks noChangeShapeType="1"/>
          </p:cNvSpPr>
          <p:nvPr/>
        </p:nvSpPr>
        <p:spPr bwMode="auto">
          <a:xfrm rot="20940815" flipH="1">
            <a:off x="8619373" y="3429000"/>
            <a:ext cx="463550" cy="365125"/>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rgbClr val="FF0000"/>
              </a:solidFill>
            </a:endParaRPr>
          </a:p>
        </p:txBody>
      </p:sp>
      <p:sp>
        <p:nvSpPr>
          <p:cNvPr id="16" name="Rectangle 14"/>
          <p:cNvSpPr>
            <a:spLocks noChangeArrowheads="1"/>
          </p:cNvSpPr>
          <p:nvPr/>
        </p:nvSpPr>
        <p:spPr bwMode="auto">
          <a:xfrm>
            <a:off x="6933448" y="2514600"/>
            <a:ext cx="1604962"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rgbClr val="FF0000"/>
                </a:solidFill>
              </a:rPr>
              <a:t>Independent Variable (IV)</a:t>
            </a:r>
            <a:endParaRPr lang="en-US" altLang="en-US" sz="2000" dirty="0">
              <a:solidFill>
                <a:srgbClr val="FF0000"/>
              </a:solidFill>
            </a:endParaRPr>
          </a:p>
        </p:txBody>
      </p:sp>
      <p:sp>
        <p:nvSpPr>
          <p:cNvPr id="17" name="AutoShape 15"/>
          <p:cNvSpPr>
            <a:spLocks/>
          </p:cNvSpPr>
          <p:nvPr/>
        </p:nvSpPr>
        <p:spPr bwMode="auto">
          <a:xfrm rot="16200000" flipV="1">
            <a:off x="5869029" y="3659981"/>
            <a:ext cx="228600" cy="2662238"/>
          </a:xfrm>
          <a:prstGeom prst="leftBrace">
            <a:avLst>
              <a:gd name="adj1" fmla="val 97049"/>
              <a:gd name="adj2" fmla="val 50000"/>
            </a:avLst>
          </a:prstGeom>
          <a:noFill/>
          <a:ln w="38100">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solidFill>
                <a:srgbClr val="FF0000"/>
              </a:solidFill>
            </a:endParaRPr>
          </a:p>
        </p:txBody>
      </p:sp>
      <p:sp>
        <p:nvSpPr>
          <p:cNvPr id="18" name="Line 16"/>
          <p:cNvSpPr>
            <a:spLocks noChangeShapeType="1"/>
          </p:cNvSpPr>
          <p:nvPr/>
        </p:nvSpPr>
        <p:spPr bwMode="auto">
          <a:xfrm rot="20940815">
            <a:off x="6092073" y="3292475"/>
            <a:ext cx="227012" cy="396875"/>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rgbClr val="FF0000"/>
              </a:solidFill>
            </a:endParaRPr>
          </a:p>
        </p:txBody>
      </p:sp>
      <p:sp>
        <p:nvSpPr>
          <p:cNvPr id="19" name="AutoShape 17"/>
          <p:cNvSpPr>
            <a:spLocks/>
          </p:cNvSpPr>
          <p:nvPr/>
        </p:nvSpPr>
        <p:spPr bwMode="auto">
          <a:xfrm rot="16200000" flipV="1">
            <a:off x="8424110" y="4518025"/>
            <a:ext cx="228600" cy="914400"/>
          </a:xfrm>
          <a:prstGeom prst="leftBrace">
            <a:avLst>
              <a:gd name="adj1" fmla="val 33333"/>
              <a:gd name="adj2" fmla="val 50000"/>
            </a:avLst>
          </a:prstGeom>
          <a:noFill/>
          <a:ln w="38100">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solidFill>
                <a:srgbClr val="FF0000"/>
              </a:solidFill>
            </a:endParaRPr>
          </a:p>
        </p:txBody>
      </p:sp>
      <p:sp>
        <p:nvSpPr>
          <p:cNvPr id="20" name="Text Box 18"/>
          <p:cNvSpPr txBox="1">
            <a:spLocks noChangeArrowheads="1"/>
          </p:cNvSpPr>
          <p:nvPr/>
        </p:nvSpPr>
        <p:spPr bwMode="auto">
          <a:xfrm>
            <a:off x="7746248" y="5089525"/>
            <a:ext cx="1778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2000" dirty="0" smtClean="0">
                <a:solidFill>
                  <a:srgbClr val="FF0000"/>
                </a:solidFill>
              </a:rPr>
              <a:t>Random Error</a:t>
            </a:r>
            <a:endParaRPr lang="en-US" altLang="en-US" sz="2000" dirty="0">
              <a:solidFill>
                <a:srgbClr val="FF0000"/>
              </a:solidFill>
            </a:endParaRPr>
          </a:p>
          <a:p>
            <a:r>
              <a:rPr lang="en-US" altLang="en-US" sz="2000" dirty="0" smtClean="0">
                <a:solidFill>
                  <a:srgbClr val="FF0000"/>
                </a:solidFill>
              </a:rPr>
              <a:t> component</a:t>
            </a:r>
            <a:endParaRPr lang="en-US" altLang="en-US" sz="2000" dirty="0">
              <a:solidFill>
                <a:srgbClr val="FF0000"/>
              </a:solidFill>
            </a:endParaRPr>
          </a:p>
        </p:txBody>
      </p:sp>
    </p:spTree>
    <p:extLst>
      <p:ext uri="{BB962C8B-B14F-4D97-AF65-F5344CB8AC3E}">
        <p14:creationId xmlns:p14="http://schemas.microsoft.com/office/powerpoint/2010/main" val="8542265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Simple Regression Model</a:t>
            </a:r>
            <a:r>
              <a:rPr lang="en-US" altLang="en-US" dirty="0"/>
              <a:t/>
            </a:r>
            <a:br>
              <a:rPr lang="en-US" altLang="en-US" dirty="0"/>
            </a:br>
            <a:endParaRPr lang="en-US" dirty="0"/>
          </a:p>
        </p:txBody>
      </p:sp>
      <p:sp>
        <p:nvSpPr>
          <p:cNvPr id="24" name="Line 7"/>
          <p:cNvSpPr>
            <a:spLocks noChangeShapeType="1"/>
          </p:cNvSpPr>
          <p:nvPr/>
        </p:nvSpPr>
        <p:spPr bwMode="auto">
          <a:xfrm flipV="1">
            <a:off x="3421894" y="3087102"/>
            <a:ext cx="6470650" cy="18303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Freeform 8"/>
          <p:cNvSpPr>
            <a:spLocks/>
          </p:cNvSpPr>
          <p:nvPr/>
        </p:nvSpPr>
        <p:spPr bwMode="auto">
          <a:xfrm>
            <a:off x="5884756" y="4988133"/>
            <a:ext cx="302155"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28" name="Rectangle 11"/>
          <p:cNvSpPr>
            <a:spLocks noChangeArrowheads="1"/>
          </p:cNvSpPr>
          <p:nvPr/>
        </p:nvSpPr>
        <p:spPr bwMode="auto">
          <a:xfrm>
            <a:off x="3110744" y="2020302"/>
            <a:ext cx="457200" cy="582613"/>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a:t>Y</a:t>
            </a:r>
          </a:p>
        </p:txBody>
      </p:sp>
      <p:sp>
        <p:nvSpPr>
          <p:cNvPr id="29" name="Rectangle 12"/>
          <p:cNvSpPr>
            <a:spLocks noChangeArrowheads="1"/>
          </p:cNvSpPr>
          <p:nvPr/>
        </p:nvSpPr>
        <p:spPr bwMode="auto">
          <a:xfrm>
            <a:off x="9511544" y="5920790"/>
            <a:ext cx="457200" cy="582612"/>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a:t>X</a:t>
            </a:r>
          </a:p>
        </p:txBody>
      </p:sp>
      <p:sp>
        <p:nvSpPr>
          <p:cNvPr id="30" name="Freeform 13"/>
          <p:cNvSpPr>
            <a:spLocks/>
          </p:cNvSpPr>
          <p:nvPr/>
        </p:nvSpPr>
        <p:spPr bwMode="auto">
          <a:xfrm>
            <a:off x="9176243" y="2850063"/>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1" name="Freeform 14"/>
          <p:cNvSpPr>
            <a:spLocks/>
          </p:cNvSpPr>
          <p:nvPr/>
        </p:nvSpPr>
        <p:spPr bwMode="auto">
          <a:xfrm>
            <a:off x="3896557" y="4773039"/>
            <a:ext cx="303212" cy="302680"/>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3" name="Freeform 16"/>
          <p:cNvSpPr>
            <a:spLocks/>
          </p:cNvSpPr>
          <p:nvPr/>
        </p:nvSpPr>
        <p:spPr bwMode="auto">
          <a:xfrm>
            <a:off x="7405888" y="5117271"/>
            <a:ext cx="303212"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4" name="Freeform 17"/>
          <p:cNvSpPr>
            <a:spLocks/>
          </p:cNvSpPr>
          <p:nvPr/>
        </p:nvSpPr>
        <p:spPr bwMode="auto">
          <a:xfrm>
            <a:off x="6523407" y="33236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6" name="Rectangle 19"/>
          <p:cNvSpPr>
            <a:spLocks noChangeArrowheads="1"/>
          </p:cNvSpPr>
          <p:nvPr/>
        </p:nvSpPr>
        <p:spPr bwMode="auto">
          <a:xfrm>
            <a:off x="5234819" y="3090277"/>
            <a:ext cx="184150" cy="92075"/>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7" name="Rectangle 20"/>
          <p:cNvSpPr>
            <a:spLocks noChangeArrowheads="1"/>
          </p:cNvSpPr>
          <p:nvPr/>
        </p:nvSpPr>
        <p:spPr bwMode="auto">
          <a:xfrm>
            <a:off x="5234819" y="3150602"/>
            <a:ext cx="184150" cy="92075"/>
          </a:xfrm>
          <a:prstGeom prst="rect">
            <a:avLst/>
          </a:prstGeom>
          <a:solidFill>
            <a:schemeClr val="folHlink"/>
          </a:solidFill>
          <a:ln w="12700">
            <a:solidFill>
              <a:schemeClr val="tx1">
                <a:lumMod val="75000"/>
                <a:lumOff val="25000"/>
              </a:schemeClr>
            </a:solidFill>
            <a:miter lim="800000"/>
            <a:headEnd/>
            <a:tailEnd/>
          </a:ln>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9" name="Freeform 22"/>
          <p:cNvSpPr>
            <a:spLocks/>
          </p:cNvSpPr>
          <p:nvPr/>
        </p:nvSpPr>
        <p:spPr bwMode="auto">
          <a:xfrm>
            <a:off x="3585406" y="2534652"/>
            <a:ext cx="6323013" cy="3452813"/>
          </a:xfrm>
          <a:custGeom>
            <a:avLst/>
            <a:gdLst>
              <a:gd name="T0" fmla="*/ 2147483647 w 3983"/>
              <a:gd name="T1" fmla="*/ 0 h 2175"/>
              <a:gd name="T2" fmla="*/ 0 w 3983"/>
              <a:gd name="T3" fmla="*/ 2147483647 h 2175"/>
              <a:gd name="T4" fmla="*/ 2147483647 w 3983"/>
              <a:gd name="T5" fmla="*/ 2147483647 h 2175"/>
              <a:gd name="T6" fmla="*/ 0 60000 65536"/>
              <a:gd name="T7" fmla="*/ 0 60000 65536"/>
              <a:gd name="T8" fmla="*/ 0 60000 65536"/>
              <a:gd name="T9" fmla="*/ 0 w 3983"/>
              <a:gd name="T10" fmla="*/ 0 h 2175"/>
              <a:gd name="T11" fmla="*/ 3983 w 3983"/>
              <a:gd name="T12" fmla="*/ 2175 h 2175"/>
            </a:gdLst>
            <a:ahLst/>
            <a:cxnLst>
              <a:cxn ang="T6">
                <a:pos x="T0" y="T1"/>
              </a:cxn>
              <a:cxn ang="T7">
                <a:pos x="T2" y="T3"/>
              </a:cxn>
              <a:cxn ang="T8">
                <a:pos x="T4" y="T5"/>
              </a:cxn>
            </a:cxnLst>
            <a:rect l="T9" t="T10" r="T11" b="T12"/>
            <a:pathLst>
              <a:path w="3983" h="2175">
                <a:moveTo>
                  <a:pt x="1" y="0"/>
                </a:moveTo>
                <a:lnTo>
                  <a:pt x="0" y="2175"/>
                </a:lnTo>
                <a:lnTo>
                  <a:pt x="3983" y="2175"/>
                </a:lnTo>
              </a:path>
            </a:pathLst>
          </a:custGeom>
          <a:noFill/>
          <a:ln w="28575" cap="rnd" cmpd="sng">
            <a:solidFill>
              <a:schemeClr val="tx1">
                <a:lumMod val="75000"/>
                <a:lumOff val="2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Line 23"/>
          <p:cNvSpPr>
            <a:spLocks noChangeShapeType="1"/>
          </p:cNvSpPr>
          <p:nvPr/>
        </p:nvSpPr>
        <p:spPr bwMode="auto">
          <a:xfrm>
            <a:off x="3199644" y="26124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1" name="Line 24"/>
          <p:cNvSpPr>
            <a:spLocks noChangeShapeType="1"/>
          </p:cNvSpPr>
          <p:nvPr/>
        </p:nvSpPr>
        <p:spPr bwMode="auto">
          <a:xfrm>
            <a:off x="3199644" y="31728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2" name="Line 25"/>
          <p:cNvSpPr>
            <a:spLocks noChangeShapeType="1"/>
          </p:cNvSpPr>
          <p:nvPr/>
        </p:nvSpPr>
        <p:spPr bwMode="auto">
          <a:xfrm>
            <a:off x="3199644" y="34871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3" name="Line 26"/>
          <p:cNvSpPr>
            <a:spLocks noChangeShapeType="1"/>
          </p:cNvSpPr>
          <p:nvPr/>
        </p:nvSpPr>
        <p:spPr bwMode="auto">
          <a:xfrm>
            <a:off x="3199644" y="37951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4" name="Line 27"/>
          <p:cNvSpPr>
            <a:spLocks noChangeShapeType="1"/>
          </p:cNvSpPr>
          <p:nvPr/>
        </p:nvSpPr>
        <p:spPr bwMode="auto">
          <a:xfrm>
            <a:off x="3199644" y="41110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5" name="Line 28"/>
          <p:cNvSpPr>
            <a:spLocks noChangeShapeType="1"/>
          </p:cNvSpPr>
          <p:nvPr/>
        </p:nvSpPr>
        <p:spPr bwMode="auto">
          <a:xfrm>
            <a:off x="3199644" y="44253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6" name="Line 29"/>
          <p:cNvSpPr>
            <a:spLocks noChangeShapeType="1"/>
          </p:cNvSpPr>
          <p:nvPr/>
        </p:nvSpPr>
        <p:spPr bwMode="auto">
          <a:xfrm>
            <a:off x="3199644" y="47333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7" name="Line 30"/>
          <p:cNvSpPr>
            <a:spLocks noChangeShapeType="1"/>
          </p:cNvSpPr>
          <p:nvPr/>
        </p:nvSpPr>
        <p:spPr bwMode="auto">
          <a:xfrm>
            <a:off x="3199644" y="50476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8" name="Line 31"/>
          <p:cNvSpPr>
            <a:spLocks noChangeShapeType="1"/>
          </p:cNvSpPr>
          <p:nvPr/>
        </p:nvSpPr>
        <p:spPr bwMode="auto">
          <a:xfrm>
            <a:off x="3199644" y="53556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9" name="Line 32"/>
          <p:cNvSpPr>
            <a:spLocks noChangeShapeType="1"/>
          </p:cNvSpPr>
          <p:nvPr/>
        </p:nvSpPr>
        <p:spPr bwMode="auto">
          <a:xfrm>
            <a:off x="3199644" y="56715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0" name="Rectangle 33"/>
          <p:cNvSpPr>
            <a:spLocks noChangeArrowheads="1"/>
          </p:cNvSpPr>
          <p:nvPr/>
        </p:nvSpPr>
        <p:spPr bwMode="auto">
          <a:xfrm>
            <a:off x="3058356" y="4333290"/>
            <a:ext cx="92075" cy="184150"/>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2" name="Rectangle 35"/>
          <p:cNvSpPr>
            <a:spLocks noChangeArrowheads="1"/>
          </p:cNvSpPr>
          <p:nvPr/>
        </p:nvSpPr>
        <p:spPr bwMode="auto">
          <a:xfrm>
            <a:off x="1451806" y="2763252"/>
            <a:ext cx="20574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Observed Value of Y for X</a:t>
            </a:r>
            <a:r>
              <a:rPr lang="en-US" altLang="en-US" sz="2000" baseline="-25000" dirty="0" smtClean="0"/>
              <a:t>i</a:t>
            </a:r>
            <a:endParaRPr lang="en-US" altLang="en-US" b="1" baseline="-25000" dirty="0"/>
          </a:p>
        </p:txBody>
      </p:sp>
      <p:sp>
        <p:nvSpPr>
          <p:cNvPr id="53" name="AutoShape 36"/>
          <p:cNvSpPr>
            <a:spLocks/>
          </p:cNvSpPr>
          <p:nvPr/>
        </p:nvSpPr>
        <p:spPr bwMode="auto">
          <a:xfrm>
            <a:off x="3356806" y="4992102"/>
            <a:ext cx="152400" cy="914400"/>
          </a:xfrm>
          <a:prstGeom prst="leftBrace">
            <a:avLst>
              <a:gd name="adj1" fmla="val 50000"/>
              <a:gd name="adj2" fmla="val 50000"/>
            </a:avLst>
          </a:prstGeom>
          <a:noFill/>
          <a:ln w="28575">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8" name="Rectangle 41"/>
          <p:cNvSpPr>
            <a:spLocks noChangeArrowheads="1"/>
          </p:cNvSpPr>
          <p:nvPr/>
        </p:nvSpPr>
        <p:spPr bwMode="auto">
          <a:xfrm>
            <a:off x="1528006" y="3982452"/>
            <a:ext cx="19812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Predicted Value of Y for X</a:t>
            </a:r>
            <a:r>
              <a:rPr lang="en-US" altLang="en-US" sz="2000" baseline="-25000" dirty="0" smtClean="0"/>
              <a:t>i</a:t>
            </a:r>
            <a:r>
              <a:rPr lang="en-US" altLang="en-US" sz="2000" dirty="0" smtClean="0"/>
              <a:t> </a:t>
            </a:r>
            <a:endParaRPr lang="en-US" altLang="en-US" sz="2000" dirty="0"/>
          </a:p>
        </p:txBody>
      </p:sp>
      <p:graphicFrame>
        <p:nvGraphicFramePr>
          <p:cNvPr id="59" name="Object 43"/>
          <p:cNvGraphicFramePr>
            <a:graphicFrameLocks noChangeAspect="1"/>
          </p:cNvGraphicFramePr>
          <p:nvPr>
            <p:extLst>
              <p:ext uri="{D42A27DB-BD31-4B8C-83A1-F6EECF244321}">
                <p14:modId xmlns:p14="http://schemas.microsoft.com/office/powerpoint/2010/main" val="180764403"/>
              </p:ext>
            </p:extLst>
          </p:nvPr>
        </p:nvGraphicFramePr>
        <p:xfrm>
          <a:off x="4928431" y="1848852"/>
          <a:ext cx="3878263" cy="776288"/>
        </p:xfrm>
        <a:graphic>
          <a:graphicData uri="http://schemas.openxmlformats.org/presentationml/2006/ole">
            <mc:AlternateContent xmlns:mc="http://schemas.openxmlformats.org/markup-compatibility/2006">
              <mc:Choice xmlns:v="urn:schemas-microsoft-com:vml" Requires="v">
                <p:oleObj spid="_x0000_s2162" name="Equation" r:id="rId3" imgW="1143000" imgH="228600" progId="Equation.3">
                  <p:embed/>
                </p:oleObj>
              </mc:Choice>
              <mc:Fallback>
                <p:oleObj name="Equation" r:id="rId3" imgW="1143000" imgH="228600" progId="Equation.3">
                  <p:embed/>
                  <p:pic>
                    <p:nvPicPr>
                      <p:cNvPr id="2050" name="Object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8431" y="1848852"/>
                        <a:ext cx="3878263" cy="776288"/>
                      </a:xfrm>
                      <a:prstGeom prst="rect">
                        <a:avLst/>
                      </a:prstGeom>
                      <a:noFill/>
                      <a:ln w="9525">
                        <a:solidFill>
                          <a:schemeClr val="tx1"/>
                        </a:solidFill>
                        <a:miter lim="800000"/>
                        <a:headEnd/>
                        <a:tailEnd/>
                      </a:ln>
                    </p:spPr>
                  </p:pic>
                </p:oleObj>
              </mc:Fallback>
            </mc:AlternateContent>
          </a:graphicData>
        </a:graphic>
      </p:graphicFrame>
      <p:sp>
        <p:nvSpPr>
          <p:cNvPr id="60" name="Text Box 43"/>
          <p:cNvSpPr txBox="1">
            <a:spLocks noChangeArrowheads="1"/>
          </p:cNvSpPr>
          <p:nvPr/>
        </p:nvSpPr>
        <p:spPr bwMode="auto">
          <a:xfrm>
            <a:off x="5109406" y="5963652"/>
            <a:ext cx="431800" cy="457200"/>
          </a:xfrm>
          <a:prstGeom prst="rect">
            <a:avLst/>
          </a:prstGeom>
          <a:noFill/>
          <a:ln w="12700">
            <a:noFill/>
            <a:miter lim="800000"/>
            <a:headEnd/>
            <a:tailEnd/>
          </a:ln>
        </p:spPr>
        <p:txBody>
          <a:bodyPr wrap="non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a:t>X</a:t>
            </a:r>
            <a:r>
              <a:rPr lang="en-US" altLang="en-US" baseline="-25000"/>
              <a:t>i</a:t>
            </a:r>
          </a:p>
        </p:txBody>
      </p:sp>
      <p:sp>
        <p:nvSpPr>
          <p:cNvPr id="61" name="Freeform 44"/>
          <p:cNvSpPr>
            <a:spLocks/>
          </p:cNvSpPr>
          <p:nvPr/>
        </p:nvSpPr>
        <p:spPr bwMode="auto">
          <a:xfrm>
            <a:off x="5187194" y="2925845"/>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63" name="Line 46"/>
          <p:cNvSpPr>
            <a:spLocks noChangeShapeType="1"/>
          </p:cNvSpPr>
          <p:nvPr/>
        </p:nvSpPr>
        <p:spPr bwMode="auto">
          <a:xfrm>
            <a:off x="7624006" y="2610852"/>
            <a:ext cx="0" cy="1066800"/>
          </a:xfrm>
          <a:prstGeom prst="line">
            <a:avLst/>
          </a:prstGeom>
          <a:noFill/>
          <a:ln w="28575">
            <a:solidFill>
              <a:schemeClr val="tx1">
                <a:lumMod val="75000"/>
                <a:lumOff val="25000"/>
              </a:schemeClr>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5" name="Rectangle 48"/>
          <p:cNvSpPr>
            <a:spLocks noChangeArrowheads="1"/>
          </p:cNvSpPr>
          <p:nvPr/>
        </p:nvSpPr>
        <p:spPr bwMode="auto">
          <a:xfrm>
            <a:off x="1604206" y="5201652"/>
            <a:ext cx="1828800" cy="3937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Intercept = </a:t>
            </a:r>
            <a:r>
              <a:rPr lang="el-GR" altLang="en-US" sz="2000" dirty="0" smtClean="0"/>
              <a:t>β</a:t>
            </a:r>
            <a:r>
              <a:rPr lang="en-US" altLang="en-US" sz="2000" baseline="-25000" dirty="0" smtClean="0"/>
              <a:t>0</a:t>
            </a:r>
            <a:r>
              <a:rPr lang="en-US" altLang="en-US" sz="2000" dirty="0" smtClean="0"/>
              <a:t>  </a:t>
            </a:r>
            <a:endParaRPr lang="en-US" altLang="en-US" sz="2000" dirty="0"/>
          </a:p>
        </p:txBody>
      </p:sp>
    </p:spTree>
    <p:extLst>
      <p:ext uri="{BB962C8B-B14F-4D97-AF65-F5344CB8AC3E}">
        <p14:creationId xmlns:p14="http://schemas.microsoft.com/office/powerpoint/2010/main" val="5606394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Simple Regression Model</a:t>
            </a:r>
            <a:r>
              <a:rPr lang="en-US" altLang="en-US" dirty="0"/>
              <a:t/>
            </a:r>
            <a:br>
              <a:rPr lang="en-US" altLang="en-US" dirty="0"/>
            </a:br>
            <a:endParaRPr lang="en-US" dirty="0"/>
          </a:p>
        </p:txBody>
      </p:sp>
      <p:sp>
        <p:nvSpPr>
          <p:cNvPr id="24" name="Line 7"/>
          <p:cNvSpPr>
            <a:spLocks noChangeShapeType="1"/>
          </p:cNvSpPr>
          <p:nvPr/>
        </p:nvSpPr>
        <p:spPr bwMode="auto">
          <a:xfrm flipV="1">
            <a:off x="3421894" y="3087102"/>
            <a:ext cx="6470650" cy="18303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Freeform 8"/>
          <p:cNvSpPr>
            <a:spLocks/>
          </p:cNvSpPr>
          <p:nvPr/>
        </p:nvSpPr>
        <p:spPr bwMode="auto">
          <a:xfrm>
            <a:off x="5884756" y="4988133"/>
            <a:ext cx="302155"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28" name="Rectangle 11"/>
          <p:cNvSpPr>
            <a:spLocks noChangeArrowheads="1"/>
          </p:cNvSpPr>
          <p:nvPr/>
        </p:nvSpPr>
        <p:spPr bwMode="auto">
          <a:xfrm>
            <a:off x="3110744" y="2020302"/>
            <a:ext cx="457200" cy="582613"/>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smtClean="0"/>
              <a:t>Y</a:t>
            </a:r>
            <a:endParaRPr lang="en-US" altLang="en-US" sz="3200" dirty="0"/>
          </a:p>
        </p:txBody>
      </p:sp>
      <p:sp>
        <p:nvSpPr>
          <p:cNvPr id="29" name="Rectangle 12"/>
          <p:cNvSpPr>
            <a:spLocks noChangeArrowheads="1"/>
          </p:cNvSpPr>
          <p:nvPr/>
        </p:nvSpPr>
        <p:spPr bwMode="auto">
          <a:xfrm>
            <a:off x="9511544" y="5920790"/>
            <a:ext cx="457200" cy="582612"/>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a:t>X</a:t>
            </a:r>
          </a:p>
        </p:txBody>
      </p:sp>
      <p:sp>
        <p:nvSpPr>
          <p:cNvPr id="30" name="Freeform 13"/>
          <p:cNvSpPr>
            <a:spLocks/>
          </p:cNvSpPr>
          <p:nvPr/>
        </p:nvSpPr>
        <p:spPr bwMode="auto">
          <a:xfrm>
            <a:off x="9176243" y="2850063"/>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1" name="Freeform 14"/>
          <p:cNvSpPr>
            <a:spLocks/>
          </p:cNvSpPr>
          <p:nvPr/>
        </p:nvSpPr>
        <p:spPr bwMode="auto">
          <a:xfrm>
            <a:off x="3896557" y="4773039"/>
            <a:ext cx="303212" cy="302680"/>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3" name="Freeform 16"/>
          <p:cNvSpPr>
            <a:spLocks/>
          </p:cNvSpPr>
          <p:nvPr/>
        </p:nvSpPr>
        <p:spPr bwMode="auto">
          <a:xfrm>
            <a:off x="7405888" y="5117271"/>
            <a:ext cx="303212"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4" name="Freeform 17"/>
          <p:cNvSpPr>
            <a:spLocks/>
          </p:cNvSpPr>
          <p:nvPr/>
        </p:nvSpPr>
        <p:spPr bwMode="auto">
          <a:xfrm>
            <a:off x="6523407" y="33236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6" name="Rectangle 19"/>
          <p:cNvSpPr>
            <a:spLocks noChangeArrowheads="1"/>
          </p:cNvSpPr>
          <p:nvPr/>
        </p:nvSpPr>
        <p:spPr bwMode="auto">
          <a:xfrm>
            <a:off x="5234819" y="3090277"/>
            <a:ext cx="184150" cy="92075"/>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7" name="Rectangle 20"/>
          <p:cNvSpPr>
            <a:spLocks noChangeArrowheads="1"/>
          </p:cNvSpPr>
          <p:nvPr/>
        </p:nvSpPr>
        <p:spPr bwMode="auto">
          <a:xfrm>
            <a:off x="5234819" y="3150602"/>
            <a:ext cx="184150" cy="92075"/>
          </a:xfrm>
          <a:prstGeom prst="rect">
            <a:avLst/>
          </a:prstGeom>
          <a:solidFill>
            <a:schemeClr val="folHlink"/>
          </a:solidFill>
          <a:ln w="12700">
            <a:solidFill>
              <a:schemeClr val="tx1">
                <a:lumMod val="75000"/>
                <a:lumOff val="25000"/>
              </a:schemeClr>
            </a:solidFill>
            <a:miter lim="800000"/>
            <a:headEnd/>
            <a:tailEnd/>
          </a:ln>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9" name="Freeform 22"/>
          <p:cNvSpPr>
            <a:spLocks/>
          </p:cNvSpPr>
          <p:nvPr/>
        </p:nvSpPr>
        <p:spPr bwMode="auto">
          <a:xfrm>
            <a:off x="3585406" y="2534652"/>
            <a:ext cx="6323013" cy="3452813"/>
          </a:xfrm>
          <a:custGeom>
            <a:avLst/>
            <a:gdLst>
              <a:gd name="T0" fmla="*/ 2147483647 w 3983"/>
              <a:gd name="T1" fmla="*/ 0 h 2175"/>
              <a:gd name="T2" fmla="*/ 0 w 3983"/>
              <a:gd name="T3" fmla="*/ 2147483647 h 2175"/>
              <a:gd name="T4" fmla="*/ 2147483647 w 3983"/>
              <a:gd name="T5" fmla="*/ 2147483647 h 2175"/>
              <a:gd name="T6" fmla="*/ 0 60000 65536"/>
              <a:gd name="T7" fmla="*/ 0 60000 65536"/>
              <a:gd name="T8" fmla="*/ 0 60000 65536"/>
              <a:gd name="T9" fmla="*/ 0 w 3983"/>
              <a:gd name="T10" fmla="*/ 0 h 2175"/>
              <a:gd name="T11" fmla="*/ 3983 w 3983"/>
              <a:gd name="T12" fmla="*/ 2175 h 2175"/>
            </a:gdLst>
            <a:ahLst/>
            <a:cxnLst>
              <a:cxn ang="T6">
                <a:pos x="T0" y="T1"/>
              </a:cxn>
              <a:cxn ang="T7">
                <a:pos x="T2" y="T3"/>
              </a:cxn>
              <a:cxn ang="T8">
                <a:pos x="T4" y="T5"/>
              </a:cxn>
            </a:cxnLst>
            <a:rect l="T9" t="T10" r="T11" b="T12"/>
            <a:pathLst>
              <a:path w="3983" h="2175">
                <a:moveTo>
                  <a:pt x="1" y="0"/>
                </a:moveTo>
                <a:lnTo>
                  <a:pt x="0" y="2175"/>
                </a:lnTo>
                <a:lnTo>
                  <a:pt x="3983" y="2175"/>
                </a:lnTo>
              </a:path>
            </a:pathLst>
          </a:custGeom>
          <a:noFill/>
          <a:ln w="28575" cap="rnd" cmpd="sng">
            <a:solidFill>
              <a:schemeClr val="tx1">
                <a:lumMod val="75000"/>
                <a:lumOff val="2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Line 23"/>
          <p:cNvSpPr>
            <a:spLocks noChangeShapeType="1"/>
          </p:cNvSpPr>
          <p:nvPr/>
        </p:nvSpPr>
        <p:spPr bwMode="auto">
          <a:xfrm>
            <a:off x="3199644" y="26124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1" name="Line 24"/>
          <p:cNvSpPr>
            <a:spLocks noChangeShapeType="1"/>
          </p:cNvSpPr>
          <p:nvPr/>
        </p:nvSpPr>
        <p:spPr bwMode="auto">
          <a:xfrm>
            <a:off x="3199644" y="31728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2" name="Line 25"/>
          <p:cNvSpPr>
            <a:spLocks noChangeShapeType="1"/>
          </p:cNvSpPr>
          <p:nvPr/>
        </p:nvSpPr>
        <p:spPr bwMode="auto">
          <a:xfrm>
            <a:off x="3199644" y="34871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3" name="Line 26"/>
          <p:cNvSpPr>
            <a:spLocks noChangeShapeType="1"/>
          </p:cNvSpPr>
          <p:nvPr/>
        </p:nvSpPr>
        <p:spPr bwMode="auto">
          <a:xfrm>
            <a:off x="3199644" y="37951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4" name="Line 27"/>
          <p:cNvSpPr>
            <a:spLocks noChangeShapeType="1"/>
          </p:cNvSpPr>
          <p:nvPr/>
        </p:nvSpPr>
        <p:spPr bwMode="auto">
          <a:xfrm>
            <a:off x="3199644" y="41110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5" name="Line 28"/>
          <p:cNvSpPr>
            <a:spLocks noChangeShapeType="1"/>
          </p:cNvSpPr>
          <p:nvPr/>
        </p:nvSpPr>
        <p:spPr bwMode="auto">
          <a:xfrm>
            <a:off x="3199644" y="44253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6" name="Line 29"/>
          <p:cNvSpPr>
            <a:spLocks noChangeShapeType="1"/>
          </p:cNvSpPr>
          <p:nvPr/>
        </p:nvSpPr>
        <p:spPr bwMode="auto">
          <a:xfrm>
            <a:off x="3199644" y="47333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7" name="Line 30"/>
          <p:cNvSpPr>
            <a:spLocks noChangeShapeType="1"/>
          </p:cNvSpPr>
          <p:nvPr/>
        </p:nvSpPr>
        <p:spPr bwMode="auto">
          <a:xfrm>
            <a:off x="3199644" y="50476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8" name="Line 31"/>
          <p:cNvSpPr>
            <a:spLocks noChangeShapeType="1"/>
          </p:cNvSpPr>
          <p:nvPr/>
        </p:nvSpPr>
        <p:spPr bwMode="auto">
          <a:xfrm>
            <a:off x="3199644" y="53556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9" name="Line 32"/>
          <p:cNvSpPr>
            <a:spLocks noChangeShapeType="1"/>
          </p:cNvSpPr>
          <p:nvPr/>
        </p:nvSpPr>
        <p:spPr bwMode="auto">
          <a:xfrm>
            <a:off x="3199644" y="56715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0" name="Rectangle 33"/>
          <p:cNvSpPr>
            <a:spLocks noChangeArrowheads="1"/>
          </p:cNvSpPr>
          <p:nvPr/>
        </p:nvSpPr>
        <p:spPr bwMode="auto">
          <a:xfrm>
            <a:off x="3058356" y="4333290"/>
            <a:ext cx="92075" cy="184150"/>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2" name="Rectangle 35"/>
          <p:cNvSpPr>
            <a:spLocks noChangeArrowheads="1"/>
          </p:cNvSpPr>
          <p:nvPr/>
        </p:nvSpPr>
        <p:spPr bwMode="auto">
          <a:xfrm>
            <a:off x="1451806" y="2763252"/>
            <a:ext cx="20574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Observed Value of Y for X</a:t>
            </a:r>
            <a:r>
              <a:rPr lang="en-US" altLang="en-US" sz="2000" baseline="-25000" dirty="0" smtClean="0"/>
              <a:t>i</a:t>
            </a:r>
            <a:endParaRPr lang="en-US" altLang="en-US" b="1" baseline="-25000" dirty="0"/>
          </a:p>
        </p:txBody>
      </p:sp>
      <p:sp>
        <p:nvSpPr>
          <p:cNvPr id="53" name="AutoShape 36"/>
          <p:cNvSpPr>
            <a:spLocks/>
          </p:cNvSpPr>
          <p:nvPr/>
        </p:nvSpPr>
        <p:spPr bwMode="auto">
          <a:xfrm>
            <a:off x="3356806" y="4992102"/>
            <a:ext cx="152400" cy="914400"/>
          </a:xfrm>
          <a:prstGeom prst="leftBrace">
            <a:avLst>
              <a:gd name="adj1" fmla="val 50000"/>
              <a:gd name="adj2" fmla="val 50000"/>
            </a:avLst>
          </a:prstGeom>
          <a:noFill/>
          <a:ln w="28575">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4" name="Line 37"/>
          <p:cNvSpPr>
            <a:spLocks noChangeShapeType="1"/>
          </p:cNvSpPr>
          <p:nvPr/>
        </p:nvSpPr>
        <p:spPr bwMode="auto">
          <a:xfrm>
            <a:off x="8005006" y="3601452"/>
            <a:ext cx="1676400" cy="1588"/>
          </a:xfrm>
          <a:prstGeom prst="line">
            <a:avLst/>
          </a:prstGeom>
          <a:noFill/>
          <a:ln w="28575">
            <a:solidFill>
              <a:schemeClr val="tx1">
                <a:lumMod val="75000"/>
                <a:lumOff val="25000"/>
              </a:schemeClr>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 name="Line 38"/>
          <p:cNvSpPr>
            <a:spLocks noChangeShapeType="1"/>
          </p:cNvSpPr>
          <p:nvPr/>
        </p:nvSpPr>
        <p:spPr bwMode="auto">
          <a:xfrm>
            <a:off x="9681406" y="3144252"/>
            <a:ext cx="1588" cy="457200"/>
          </a:xfrm>
          <a:prstGeom prst="line">
            <a:avLst/>
          </a:prstGeom>
          <a:noFill/>
          <a:ln w="28575">
            <a:solidFill>
              <a:schemeClr val="tx1">
                <a:lumMod val="75000"/>
                <a:lumOff val="25000"/>
              </a:schemeClr>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8" name="Rectangle 41"/>
          <p:cNvSpPr>
            <a:spLocks noChangeArrowheads="1"/>
          </p:cNvSpPr>
          <p:nvPr/>
        </p:nvSpPr>
        <p:spPr bwMode="auto">
          <a:xfrm>
            <a:off x="1528006" y="3982452"/>
            <a:ext cx="19812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Predicted Value of Y for X</a:t>
            </a:r>
            <a:r>
              <a:rPr lang="en-US" altLang="en-US" sz="2000" baseline="-25000" dirty="0" smtClean="0"/>
              <a:t>i</a:t>
            </a:r>
            <a:r>
              <a:rPr lang="en-US" altLang="en-US" sz="2000" dirty="0" smtClean="0"/>
              <a:t> </a:t>
            </a:r>
            <a:endParaRPr lang="en-US" altLang="en-US" sz="2000" dirty="0"/>
          </a:p>
        </p:txBody>
      </p:sp>
      <p:graphicFrame>
        <p:nvGraphicFramePr>
          <p:cNvPr id="59" name="Object 43"/>
          <p:cNvGraphicFramePr>
            <a:graphicFrameLocks noChangeAspect="1"/>
          </p:cNvGraphicFramePr>
          <p:nvPr>
            <p:extLst>
              <p:ext uri="{D42A27DB-BD31-4B8C-83A1-F6EECF244321}">
                <p14:modId xmlns:p14="http://schemas.microsoft.com/office/powerpoint/2010/main" val="180764403"/>
              </p:ext>
            </p:extLst>
          </p:nvPr>
        </p:nvGraphicFramePr>
        <p:xfrm>
          <a:off x="4928431" y="1848852"/>
          <a:ext cx="3878263" cy="776288"/>
        </p:xfrm>
        <a:graphic>
          <a:graphicData uri="http://schemas.openxmlformats.org/presentationml/2006/ole">
            <mc:AlternateContent xmlns:mc="http://schemas.openxmlformats.org/markup-compatibility/2006">
              <mc:Choice xmlns:v="urn:schemas-microsoft-com:vml" Requires="v">
                <p:oleObj spid="_x0000_s3188" name="Equation" r:id="rId4" imgW="1143000" imgH="228600" progId="Equation.3">
                  <p:embed/>
                </p:oleObj>
              </mc:Choice>
              <mc:Fallback>
                <p:oleObj name="Equation" r:id="rId4" imgW="1143000" imgH="228600" progId="Equation.3">
                  <p:embed/>
                  <p:pic>
                    <p:nvPicPr>
                      <p:cNvPr id="59" name="Object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8431" y="1848852"/>
                        <a:ext cx="3878263" cy="776288"/>
                      </a:xfrm>
                      <a:prstGeom prst="rect">
                        <a:avLst/>
                      </a:prstGeom>
                      <a:noFill/>
                      <a:ln w="9525">
                        <a:solidFill>
                          <a:schemeClr val="tx1"/>
                        </a:solidFill>
                        <a:miter lim="800000"/>
                        <a:headEnd/>
                        <a:tailEnd/>
                      </a:ln>
                    </p:spPr>
                  </p:pic>
                </p:oleObj>
              </mc:Fallback>
            </mc:AlternateContent>
          </a:graphicData>
        </a:graphic>
      </p:graphicFrame>
      <p:sp>
        <p:nvSpPr>
          <p:cNvPr id="60" name="Text Box 43"/>
          <p:cNvSpPr txBox="1">
            <a:spLocks noChangeArrowheads="1"/>
          </p:cNvSpPr>
          <p:nvPr/>
        </p:nvSpPr>
        <p:spPr bwMode="auto">
          <a:xfrm>
            <a:off x="5109406" y="5963652"/>
            <a:ext cx="431800" cy="457200"/>
          </a:xfrm>
          <a:prstGeom prst="rect">
            <a:avLst/>
          </a:prstGeom>
          <a:noFill/>
          <a:ln w="12700">
            <a:noFill/>
            <a:miter lim="800000"/>
            <a:headEnd/>
            <a:tailEnd/>
          </a:ln>
        </p:spPr>
        <p:txBody>
          <a:bodyPr wrap="non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a:t>X</a:t>
            </a:r>
            <a:r>
              <a:rPr lang="en-US" altLang="en-US" baseline="-25000"/>
              <a:t>i</a:t>
            </a:r>
          </a:p>
        </p:txBody>
      </p:sp>
      <p:sp>
        <p:nvSpPr>
          <p:cNvPr id="61" name="Freeform 44"/>
          <p:cNvSpPr>
            <a:spLocks/>
          </p:cNvSpPr>
          <p:nvPr/>
        </p:nvSpPr>
        <p:spPr bwMode="auto">
          <a:xfrm>
            <a:off x="5187194" y="2925845"/>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63" name="Line 46"/>
          <p:cNvSpPr>
            <a:spLocks noChangeShapeType="1"/>
          </p:cNvSpPr>
          <p:nvPr/>
        </p:nvSpPr>
        <p:spPr bwMode="auto">
          <a:xfrm>
            <a:off x="7624006" y="2610852"/>
            <a:ext cx="0" cy="1066800"/>
          </a:xfrm>
          <a:prstGeom prst="line">
            <a:avLst/>
          </a:prstGeom>
          <a:noFill/>
          <a:ln w="28575">
            <a:solidFill>
              <a:schemeClr val="tx1">
                <a:lumMod val="75000"/>
                <a:lumOff val="25000"/>
              </a:schemeClr>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4" name="Rectangle 47"/>
          <p:cNvSpPr>
            <a:spLocks noChangeArrowheads="1"/>
          </p:cNvSpPr>
          <p:nvPr/>
        </p:nvSpPr>
        <p:spPr bwMode="auto">
          <a:xfrm>
            <a:off x="8233606" y="3525252"/>
            <a:ext cx="1676400" cy="458788"/>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dirty="0" smtClean="0">
                <a:solidFill>
                  <a:schemeClr val="accent2">
                    <a:lumMod val="75000"/>
                  </a:schemeClr>
                </a:solidFill>
              </a:rPr>
              <a:t>Slope = </a:t>
            </a:r>
            <a:r>
              <a:rPr lang="el-GR" altLang="en-US" dirty="0" smtClean="0">
                <a:solidFill>
                  <a:schemeClr val="accent2">
                    <a:lumMod val="75000"/>
                  </a:schemeClr>
                </a:solidFill>
              </a:rPr>
              <a:t>β</a:t>
            </a:r>
            <a:r>
              <a:rPr lang="en-US" altLang="en-US" baseline="-25000" dirty="0">
                <a:solidFill>
                  <a:schemeClr val="accent2">
                    <a:lumMod val="75000"/>
                  </a:schemeClr>
                </a:solidFill>
              </a:rPr>
              <a:t>1</a:t>
            </a:r>
            <a:endParaRPr lang="el-GR" altLang="en-US" baseline="-25000" dirty="0">
              <a:solidFill>
                <a:schemeClr val="accent2">
                  <a:lumMod val="75000"/>
                </a:schemeClr>
              </a:solidFill>
            </a:endParaRPr>
          </a:p>
        </p:txBody>
      </p:sp>
      <p:sp>
        <p:nvSpPr>
          <p:cNvPr id="65" name="Rectangle 48"/>
          <p:cNvSpPr>
            <a:spLocks noChangeArrowheads="1"/>
          </p:cNvSpPr>
          <p:nvPr/>
        </p:nvSpPr>
        <p:spPr bwMode="auto">
          <a:xfrm>
            <a:off x="1604206" y="5201652"/>
            <a:ext cx="1828800" cy="3937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Intercept = </a:t>
            </a:r>
            <a:r>
              <a:rPr lang="el-GR" altLang="en-US" sz="2000" dirty="0" smtClean="0"/>
              <a:t>β</a:t>
            </a:r>
            <a:r>
              <a:rPr lang="en-US" altLang="en-US" sz="2000" baseline="-25000" dirty="0" smtClean="0"/>
              <a:t>0</a:t>
            </a:r>
            <a:r>
              <a:rPr lang="en-US" altLang="en-US" sz="2000" dirty="0" smtClean="0"/>
              <a:t>  </a:t>
            </a:r>
            <a:endParaRPr lang="en-US" altLang="en-US" sz="2000" dirty="0"/>
          </a:p>
        </p:txBody>
      </p:sp>
    </p:spTree>
    <p:extLst>
      <p:ext uri="{BB962C8B-B14F-4D97-AF65-F5344CB8AC3E}">
        <p14:creationId xmlns:p14="http://schemas.microsoft.com/office/powerpoint/2010/main" val="16882187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Simple Regression Model</a:t>
            </a:r>
            <a:r>
              <a:rPr lang="en-US" altLang="en-US" dirty="0"/>
              <a:t/>
            </a:r>
            <a:br>
              <a:rPr lang="en-US" altLang="en-US" dirty="0"/>
            </a:br>
            <a:endParaRPr lang="en-US" dirty="0"/>
          </a:p>
        </p:txBody>
      </p:sp>
      <p:sp>
        <p:nvSpPr>
          <p:cNvPr id="21" name="Line 2"/>
          <p:cNvSpPr>
            <a:spLocks noChangeShapeType="1"/>
          </p:cNvSpPr>
          <p:nvPr/>
        </p:nvSpPr>
        <p:spPr bwMode="auto">
          <a:xfrm flipH="1" flipV="1">
            <a:off x="3585406" y="4363452"/>
            <a:ext cx="1752600" cy="0"/>
          </a:xfrm>
          <a:prstGeom prst="line">
            <a:avLst/>
          </a:prstGeom>
          <a:noFill/>
          <a:ln w="28575">
            <a:solidFill>
              <a:schemeClr val="tx1">
                <a:lumMod val="75000"/>
                <a:lumOff val="25000"/>
              </a:schemeClr>
            </a:solidFill>
            <a:miter lim="800000"/>
            <a:headEnd/>
            <a:tailEnd type="triangle" w="lg" len="med"/>
          </a:ln>
          <a:extLst>
            <a:ext uri="{909E8E84-426E-40DD-AFC4-6F175D3DCCD1}">
              <a14:hiddenFill xmlns:a14="http://schemas.microsoft.com/office/drawing/2010/main">
                <a:noFill/>
              </a14:hiddenFill>
            </a:ext>
          </a:extLst>
        </p:spPr>
        <p:txBody>
          <a:bodyPr wrap="none"/>
          <a:lstStyle/>
          <a:p>
            <a:endParaRPr lang="en-US"/>
          </a:p>
        </p:txBody>
      </p:sp>
      <p:sp>
        <p:nvSpPr>
          <p:cNvPr id="22" name="Line 3"/>
          <p:cNvSpPr>
            <a:spLocks noChangeShapeType="1"/>
          </p:cNvSpPr>
          <p:nvPr/>
        </p:nvSpPr>
        <p:spPr bwMode="auto">
          <a:xfrm flipH="1" flipV="1">
            <a:off x="3585406" y="3068052"/>
            <a:ext cx="1752600" cy="0"/>
          </a:xfrm>
          <a:prstGeom prst="line">
            <a:avLst/>
          </a:prstGeom>
          <a:noFill/>
          <a:ln w="28575">
            <a:solidFill>
              <a:schemeClr val="tx1">
                <a:lumMod val="75000"/>
                <a:lumOff val="25000"/>
              </a:schemeClr>
            </a:solidFill>
            <a:miter lim="800000"/>
            <a:headEnd/>
            <a:tailEnd type="triangle" w="lg" len="med"/>
          </a:ln>
          <a:extLst>
            <a:ext uri="{909E8E84-426E-40DD-AFC4-6F175D3DCCD1}">
              <a14:hiddenFill xmlns:a14="http://schemas.microsoft.com/office/drawing/2010/main">
                <a:noFill/>
              </a14:hiddenFill>
            </a:ext>
          </a:extLst>
        </p:spPr>
        <p:txBody>
          <a:bodyPr wrap="none"/>
          <a:lstStyle/>
          <a:p>
            <a:endParaRPr lang="en-US"/>
          </a:p>
        </p:txBody>
      </p:sp>
      <p:sp>
        <p:nvSpPr>
          <p:cNvPr id="23" name="Line 6"/>
          <p:cNvSpPr>
            <a:spLocks noChangeShapeType="1"/>
          </p:cNvSpPr>
          <p:nvPr/>
        </p:nvSpPr>
        <p:spPr bwMode="auto">
          <a:xfrm flipH="1">
            <a:off x="5320544" y="3190290"/>
            <a:ext cx="6350" cy="2792412"/>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 name="Line 7"/>
          <p:cNvSpPr>
            <a:spLocks noChangeShapeType="1"/>
          </p:cNvSpPr>
          <p:nvPr/>
        </p:nvSpPr>
        <p:spPr bwMode="auto">
          <a:xfrm flipV="1">
            <a:off x="3421894" y="3087102"/>
            <a:ext cx="6470650" cy="18303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Freeform 8"/>
          <p:cNvSpPr>
            <a:spLocks/>
          </p:cNvSpPr>
          <p:nvPr/>
        </p:nvSpPr>
        <p:spPr bwMode="auto">
          <a:xfrm>
            <a:off x="5884756" y="4988133"/>
            <a:ext cx="302155"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27" name="Rectangle 10"/>
          <p:cNvSpPr>
            <a:spLocks noChangeArrowheads="1"/>
          </p:cNvSpPr>
          <p:nvPr/>
        </p:nvSpPr>
        <p:spPr bwMode="auto">
          <a:xfrm>
            <a:off x="6138106" y="4164779"/>
            <a:ext cx="3640138" cy="70532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2000" dirty="0" smtClean="0">
                <a:solidFill>
                  <a:schemeClr val="accent2">
                    <a:lumMod val="75000"/>
                  </a:schemeClr>
                </a:solidFill>
              </a:rPr>
              <a:t>Random Error for this X</a:t>
            </a:r>
            <a:r>
              <a:rPr lang="en-US" altLang="en-US" sz="2000" baseline="-25000" dirty="0" smtClean="0">
                <a:solidFill>
                  <a:schemeClr val="accent2">
                    <a:lumMod val="75000"/>
                  </a:schemeClr>
                </a:solidFill>
              </a:rPr>
              <a:t>i</a:t>
            </a:r>
            <a:r>
              <a:rPr lang="en-US" altLang="en-US" sz="2000" dirty="0" smtClean="0">
                <a:solidFill>
                  <a:schemeClr val="accent2">
                    <a:lumMod val="75000"/>
                  </a:schemeClr>
                </a:solidFill>
              </a:rPr>
              <a:t> </a:t>
            </a:r>
          </a:p>
          <a:p>
            <a:r>
              <a:rPr lang="en-US" altLang="en-US" sz="2000" dirty="0" smtClean="0">
                <a:solidFill>
                  <a:schemeClr val="accent2">
                    <a:lumMod val="75000"/>
                  </a:schemeClr>
                </a:solidFill>
              </a:rPr>
              <a:t>(Actual  - predict )</a:t>
            </a:r>
            <a:endParaRPr lang="en-US" altLang="en-US" sz="2000" baseline="-25000" dirty="0">
              <a:solidFill>
                <a:schemeClr val="accent2">
                  <a:lumMod val="75000"/>
                </a:schemeClr>
              </a:solidFill>
            </a:endParaRPr>
          </a:p>
        </p:txBody>
      </p:sp>
      <p:sp>
        <p:nvSpPr>
          <p:cNvPr id="28" name="Rectangle 11"/>
          <p:cNvSpPr>
            <a:spLocks noChangeArrowheads="1"/>
          </p:cNvSpPr>
          <p:nvPr/>
        </p:nvSpPr>
        <p:spPr bwMode="auto">
          <a:xfrm>
            <a:off x="3110744" y="2020302"/>
            <a:ext cx="457200" cy="582613"/>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a:t>Y</a:t>
            </a:r>
          </a:p>
        </p:txBody>
      </p:sp>
      <p:sp>
        <p:nvSpPr>
          <p:cNvPr id="29" name="Rectangle 12"/>
          <p:cNvSpPr>
            <a:spLocks noChangeArrowheads="1"/>
          </p:cNvSpPr>
          <p:nvPr/>
        </p:nvSpPr>
        <p:spPr bwMode="auto">
          <a:xfrm>
            <a:off x="9511544" y="5920790"/>
            <a:ext cx="457200" cy="582612"/>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a:t>X</a:t>
            </a:r>
          </a:p>
        </p:txBody>
      </p:sp>
      <p:sp>
        <p:nvSpPr>
          <p:cNvPr id="30" name="Freeform 13"/>
          <p:cNvSpPr>
            <a:spLocks/>
          </p:cNvSpPr>
          <p:nvPr/>
        </p:nvSpPr>
        <p:spPr bwMode="auto">
          <a:xfrm>
            <a:off x="9176243" y="2850063"/>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1" name="Freeform 14"/>
          <p:cNvSpPr>
            <a:spLocks/>
          </p:cNvSpPr>
          <p:nvPr/>
        </p:nvSpPr>
        <p:spPr bwMode="auto">
          <a:xfrm>
            <a:off x="3896557" y="4773039"/>
            <a:ext cx="303212" cy="302680"/>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3" name="Freeform 16"/>
          <p:cNvSpPr>
            <a:spLocks/>
          </p:cNvSpPr>
          <p:nvPr/>
        </p:nvSpPr>
        <p:spPr bwMode="auto">
          <a:xfrm>
            <a:off x="7405888" y="5117271"/>
            <a:ext cx="303212"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4" name="Freeform 17"/>
          <p:cNvSpPr>
            <a:spLocks/>
          </p:cNvSpPr>
          <p:nvPr/>
        </p:nvSpPr>
        <p:spPr bwMode="auto">
          <a:xfrm>
            <a:off x="6523407" y="33236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6" name="Rectangle 19"/>
          <p:cNvSpPr>
            <a:spLocks noChangeArrowheads="1"/>
          </p:cNvSpPr>
          <p:nvPr/>
        </p:nvSpPr>
        <p:spPr bwMode="auto">
          <a:xfrm>
            <a:off x="5234819" y="3090277"/>
            <a:ext cx="184150" cy="92075"/>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7" name="Rectangle 20"/>
          <p:cNvSpPr>
            <a:spLocks noChangeArrowheads="1"/>
          </p:cNvSpPr>
          <p:nvPr/>
        </p:nvSpPr>
        <p:spPr bwMode="auto">
          <a:xfrm>
            <a:off x="5234819" y="3150602"/>
            <a:ext cx="184150" cy="92075"/>
          </a:xfrm>
          <a:prstGeom prst="rect">
            <a:avLst/>
          </a:prstGeom>
          <a:solidFill>
            <a:schemeClr val="folHlink"/>
          </a:solidFill>
          <a:ln w="12700">
            <a:solidFill>
              <a:schemeClr val="tx1">
                <a:lumMod val="75000"/>
                <a:lumOff val="25000"/>
              </a:schemeClr>
            </a:solidFill>
            <a:miter lim="800000"/>
            <a:headEnd/>
            <a:tailEnd/>
          </a:ln>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39" name="Freeform 22"/>
          <p:cNvSpPr>
            <a:spLocks/>
          </p:cNvSpPr>
          <p:nvPr/>
        </p:nvSpPr>
        <p:spPr bwMode="auto">
          <a:xfrm>
            <a:off x="3585406" y="2534652"/>
            <a:ext cx="6323013" cy="3452813"/>
          </a:xfrm>
          <a:custGeom>
            <a:avLst/>
            <a:gdLst>
              <a:gd name="T0" fmla="*/ 2147483647 w 3983"/>
              <a:gd name="T1" fmla="*/ 0 h 2175"/>
              <a:gd name="T2" fmla="*/ 0 w 3983"/>
              <a:gd name="T3" fmla="*/ 2147483647 h 2175"/>
              <a:gd name="T4" fmla="*/ 2147483647 w 3983"/>
              <a:gd name="T5" fmla="*/ 2147483647 h 2175"/>
              <a:gd name="T6" fmla="*/ 0 60000 65536"/>
              <a:gd name="T7" fmla="*/ 0 60000 65536"/>
              <a:gd name="T8" fmla="*/ 0 60000 65536"/>
              <a:gd name="T9" fmla="*/ 0 w 3983"/>
              <a:gd name="T10" fmla="*/ 0 h 2175"/>
              <a:gd name="T11" fmla="*/ 3983 w 3983"/>
              <a:gd name="T12" fmla="*/ 2175 h 2175"/>
            </a:gdLst>
            <a:ahLst/>
            <a:cxnLst>
              <a:cxn ang="T6">
                <a:pos x="T0" y="T1"/>
              </a:cxn>
              <a:cxn ang="T7">
                <a:pos x="T2" y="T3"/>
              </a:cxn>
              <a:cxn ang="T8">
                <a:pos x="T4" y="T5"/>
              </a:cxn>
            </a:cxnLst>
            <a:rect l="T9" t="T10" r="T11" b="T12"/>
            <a:pathLst>
              <a:path w="3983" h="2175">
                <a:moveTo>
                  <a:pt x="1" y="0"/>
                </a:moveTo>
                <a:lnTo>
                  <a:pt x="0" y="2175"/>
                </a:lnTo>
                <a:lnTo>
                  <a:pt x="3983" y="2175"/>
                </a:lnTo>
              </a:path>
            </a:pathLst>
          </a:custGeom>
          <a:noFill/>
          <a:ln w="28575" cap="rnd" cmpd="sng">
            <a:solidFill>
              <a:schemeClr val="tx1">
                <a:lumMod val="75000"/>
                <a:lumOff val="2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Line 23"/>
          <p:cNvSpPr>
            <a:spLocks noChangeShapeType="1"/>
          </p:cNvSpPr>
          <p:nvPr/>
        </p:nvSpPr>
        <p:spPr bwMode="auto">
          <a:xfrm>
            <a:off x="3199644" y="26124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1" name="Line 24"/>
          <p:cNvSpPr>
            <a:spLocks noChangeShapeType="1"/>
          </p:cNvSpPr>
          <p:nvPr/>
        </p:nvSpPr>
        <p:spPr bwMode="auto">
          <a:xfrm>
            <a:off x="3199644" y="31728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2" name="Line 25"/>
          <p:cNvSpPr>
            <a:spLocks noChangeShapeType="1"/>
          </p:cNvSpPr>
          <p:nvPr/>
        </p:nvSpPr>
        <p:spPr bwMode="auto">
          <a:xfrm>
            <a:off x="3199644" y="34871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3" name="Line 26"/>
          <p:cNvSpPr>
            <a:spLocks noChangeShapeType="1"/>
          </p:cNvSpPr>
          <p:nvPr/>
        </p:nvSpPr>
        <p:spPr bwMode="auto">
          <a:xfrm>
            <a:off x="3199644" y="37951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4" name="Line 27"/>
          <p:cNvSpPr>
            <a:spLocks noChangeShapeType="1"/>
          </p:cNvSpPr>
          <p:nvPr/>
        </p:nvSpPr>
        <p:spPr bwMode="auto">
          <a:xfrm>
            <a:off x="3199644" y="41110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5" name="Line 28"/>
          <p:cNvSpPr>
            <a:spLocks noChangeShapeType="1"/>
          </p:cNvSpPr>
          <p:nvPr/>
        </p:nvSpPr>
        <p:spPr bwMode="auto">
          <a:xfrm>
            <a:off x="3199644" y="44253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6" name="Line 29"/>
          <p:cNvSpPr>
            <a:spLocks noChangeShapeType="1"/>
          </p:cNvSpPr>
          <p:nvPr/>
        </p:nvSpPr>
        <p:spPr bwMode="auto">
          <a:xfrm>
            <a:off x="3199644" y="47333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7" name="Line 30"/>
          <p:cNvSpPr>
            <a:spLocks noChangeShapeType="1"/>
          </p:cNvSpPr>
          <p:nvPr/>
        </p:nvSpPr>
        <p:spPr bwMode="auto">
          <a:xfrm>
            <a:off x="3199644" y="50476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8" name="Line 31"/>
          <p:cNvSpPr>
            <a:spLocks noChangeShapeType="1"/>
          </p:cNvSpPr>
          <p:nvPr/>
        </p:nvSpPr>
        <p:spPr bwMode="auto">
          <a:xfrm>
            <a:off x="3199644" y="53556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9" name="Line 32"/>
          <p:cNvSpPr>
            <a:spLocks noChangeShapeType="1"/>
          </p:cNvSpPr>
          <p:nvPr/>
        </p:nvSpPr>
        <p:spPr bwMode="auto">
          <a:xfrm>
            <a:off x="3199644" y="56715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0" name="Rectangle 33"/>
          <p:cNvSpPr>
            <a:spLocks noChangeArrowheads="1"/>
          </p:cNvSpPr>
          <p:nvPr/>
        </p:nvSpPr>
        <p:spPr bwMode="auto">
          <a:xfrm>
            <a:off x="3058356" y="4333290"/>
            <a:ext cx="92075" cy="184150"/>
          </a:xfrm>
          <a:prstGeom prst="rect">
            <a:avLst/>
          </a:prstGeom>
          <a:noFill/>
          <a:ln w="12700">
            <a:solidFill>
              <a:schemeClr val="tx1">
                <a:lumMod val="75000"/>
                <a:lumOff val="25000"/>
              </a:schemeClr>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2" name="Rectangle 35"/>
          <p:cNvSpPr>
            <a:spLocks noChangeArrowheads="1"/>
          </p:cNvSpPr>
          <p:nvPr/>
        </p:nvSpPr>
        <p:spPr bwMode="auto">
          <a:xfrm>
            <a:off x="1451806" y="2763252"/>
            <a:ext cx="20574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Observed Value of Y for X</a:t>
            </a:r>
            <a:r>
              <a:rPr lang="en-US" altLang="en-US" sz="2000" baseline="-25000" dirty="0" smtClean="0"/>
              <a:t>i</a:t>
            </a:r>
            <a:endParaRPr lang="en-US" altLang="en-US" b="1" baseline="-25000" dirty="0"/>
          </a:p>
        </p:txBody>
      </p:sp>
      <p:sp>
        <p:nvSpPr>
          <p:cNvPr id="53" name="AutoShape 36"/>
          <p:cNvSpPr>
            <a:spLocks/>
          </p:cNvSpPr>
          <p:nvPr/>
        </p:nvSpPr>
        <p:spPr bwMode="auto">
          <a:xfrm>
            <a:off x="3356806" y="4992102"/>
            <a:ext cx="152400" cy="914400"/>
          </a:xfrm>
          <a:prstGeom prst="leftBrace">
            <a:avLst>
              <a:gd name="adj1" fmla="val 50000"/>
              <a:gd name="adj2" fmla="val 50000"/>
            </a:avLst>
          </a:prstGeom>
          <a:noFill/>
          <a:ln w="28575">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4" name="Line 37"/>
          <p:cNvSpPr>
            <a:spLocks noChangeShapeType="1"/>
          </p:cNvSpPr>
          <p:nvPr/>
        </p:nvSpPr>
        <p:spPr bwMode="auto">
          <a:xfrm>
            <a:off x="8005006" y="3601452"/>
            <a:ext cx="1676400" cy="1588"/>
          </a:xfrm>
          <a:prstGeom prst="line">
            <a:avLst/>
          </a:prstGeom>
          <a:noFill/>
          <a:ln w="28575">
            <a:solidFill>
              <a:schemeClr val="tx1">
                <a:lumMod val="75000"/>
                <a:lumOff val="25000"/>
              </a:schemeClr>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5" name="Line 38"/>
          <p:cNvSpPr>
            <a:spLocks noChangeShapeType="1"/>
          </p:cNvSpPr>
          <p:nvPr/>
        </p:nvSpPr>
        <p:spPr bwMode="auto">
          <a:xfrm>
            <a:off x="9681406" y="3144252"/>
            <a:ext cx="1588" cy="457200"/>
          </a:xfrm>
          <a:prstGeom prst="line">
            <a:avLst/>
          </a:prstGeom>
          <a:noFill/>
          <a:ln w="28575">
            <a:solidFill>
              <a:schemeClr val="tx1">
                <a:lumMod val="75000"/>
                <a:lumOff val="25000"/>
              </a:schemeClr>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6" name="AutoShape 39"/>
          <p:cNvSpPr>
            <a:spLocks/>
          </p:cNvSpPr>
          <p:nvPr/>
        </p:nvSpPr>
        <p:spPr bwMode="auto">
          <a:xfrm flipH="1">
            <a:off x="5396744" y="3315702"/>
            <a:ext cx="152400" cy="990600"/>
          </a:xfrm>
          <a:prstGeom prst="leftBrace">
            <a:avLst>
              <a:gd name="adj1" fmla="val 54167"/>
              <a:gd name="adj2" fmla="val 48958"/>
            </a:avLst>
          </a:prstGeom>
          <a:noFill/>
          <a:ln w="28575">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57" name="Freeform 40"/>
          <p:cNvSpPr>
            <a:spLocks/>
          </p:cNvSpPr>
          <p:nvPr/>
        </p:nvSpPr>
        <p:spPr bwMode="auto">
          <a:xfrm>
            <a:off x="5244344" y="4306302"/>
            <a:ext cx="152400" cy="152400"/>
          </a:xfrm>
          <a:custGeom>
            <a:avLst/>
            <a:gdLst>
              <a:gd name="T0" fmla="*/ 0 w 286"/>
              <a:gd name="T1" fmla="*/ 2147483647 h 286"/>
              <a:gd name="T2" fmla="*/ 2147483647 w 286"/>
              <a:gd name="T3" fmla="*/ 2147483647 h 286"/>
              <a:gd name="T4" fmla="*/ 2147483647 w 286"/>
              <a:gd name="T5" fmla="*/ 2147483647 h 286"/>
              <a:gd name="T6" fmla="*/ 2147483647 w 286"/>
              <a:gd name="T7" fmla="*/ 2147483647 h 286"/>
              <a:gd name="T8" fmla="*/ 2147483647 w 286"/>
              <a:gd name="T9" fmla="*/ 2147483647 h 286"/>
              <a:gd name="T10" fmla="*/ 2147483647 w 286"/>
              <a:gd name="T11" fmla="*/ 0 h 286"/>
              <a:gd name="T12" fmla="*/ 2147483647 w 286"/>
              <a:gd name="T13" fmla="*/ 2147483647 h 286"/>
              <a:gd name="T14" fmla="*/ 2147483647 w 286"/>
              <a:gd name="T15" fmla="*/ 2147483647 h 286"/>
              <a:gd name="T16" fmla="*/ 2147483647 w 286"/>
              <a:gd name="T17" fmla="*/ 2147483647 h 286"/>
              <a:gd name="T18" fmla="*/ 2147483647 w 286"/>
              <a:gd name="T19" fmla="*/ 2147483647 h 286"/>
              <a:gd name="T20" fmla="*/ 2147483647 w 286"/>
              <a:gd name="T21" fmla="*/ 2147483647 h 286"/>
              <a:gd name="T22" fmla="*/ 2147483647 w 286"/>
              <a:gd name="T23" fmla="*/ 2147483647 h 286"/>
              <a:gd name="T24" fmla="*/ 2147483647 w 286"/>
              <a:gd name="T25" fmla="*/ 2147483647 h 286"/>
              <a:gd name="T26" fmla="*/ 2147483647 w 286"/>
              <a:gd name="T27" fmla="*/ 2147483647 h 286"/>
              <a:gd name="T28" fmla="*/ 2147483647 w 286"/>
              <a:gd name="T29" fmla="*/ 2147483647 h 286"/>
              <a:gd name="T30" fmla="*/ 2147483647 w 286"/>
              <a:gd name="T31" fmla="*/ 2147483647 h 286"/>
              <a:gd name="T32" fmla="*/ 2147483647 w 286"/>
              <a:gd name="T33" fmla="*/ 2147483647 h 286"/>
              <a:gd name="T34" fmla="*/ 2147483647 w 286"/>
              <a:gd name="T35" fmla="*/ 2147483647 h 286"/>
              <a:gd name="T36" fmla="*/ 2147483647 w 286"/>
              <a:gd name="T37" fmla="*/ 2147483647 h 286"/>
              <a:gd name="T38" fmla="*/ 2147483647 w 286"/>
              <a:gd name="T39" fmla="*/ 2147483647 h 286"/>
              <a:gd name="T40" fmla="*/ 0 w 286"/>
              <a:gd name="T41" fmla="*/ 2147483647 h 2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6"/>
              <a:gd name="T64" fmla="*/ 0 h 286"/>
              <a:gd name="T65" fmla="*/ 286 w 286"/>
              <a:gd name="T66" fmla="*/ 286 h 28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6" h="286">
                <a:moveTo>
                  <a:pt x="0" y="145"/>
                </a:moveTo>
                <a:lnTo>
                  <a:pt x="7" y="99"/>
                </a:lnTo>
                <a:lnTo>
                  <a:pt x="26" y="61"/>
                </a:lnTo>
                <a:lnTo>
                  <a:pt x="61" y="30"/>
                </a:lnTo>
                <a:lnTo>
                  <a:pt x="99" y="8"/>
                </a:lnTo>
                <a:lnTo>
                  <a:pt x="144" y="0"/>
                </a:lnTo>
                <a:lnTo>
                  <a:pt x="186" y="8"/>
                </a:lnTo>
                <a:lnTo>
                  <a:pt x="228" y="30"/>
                </a:lnTo>
                <a:lnTo>
                  <a:pt x="259" y="61"/>
                </a:lnTo>
                <a:lnTo>
                  <a:pt x="278" y="99"/>
                </a:lnTo>
                <a:lnTo>
                  <a:pt x="285" y="145"/>
                </a:lnTo>
                <a:lnTo>
                  <a:pt x="278" y="190"/>
                </a:lnTo>
                <a:lnTo>
                  <a:pt x="259" y="228"/>
                </a:lnTo>
                <a:lnTo>
                  <a:pt x="228" y="259"/>
                </a:lnTo>
                <a:lnTo>
                  <a:pt x="186" y="281"/>
                </a:lnTo>
                <a:lnTo>
                  <a:pt x="144" y="285"/>
                </a:lnTo>
                <a:lnTo>
                  <a:pt x="99" y="281"/>
                </a:lnTo>
                <a:lnTo>
                  <a:pt x="61" y="259"/>
                </a:lnTo>
                <a:lnTo>
                  <a:pt x="26" y="228"/>
                </a:lnTo>
                <a:lnTo>
                  <a:pt x="7" y="190"/>
                </a:lnTo>
                <a:lnTo>
                  <a:pt x="0" y="145"/>
                </a:lnTo>
              </a:path>
            </a:pathLst>
          </a:custGeom>
          <a:solidFill>
            <a:schemeClr val="hlink"/>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58" name="Rectangle 41"/>
          <p:cNvSpPr>
            <a:spLocks noChangeArrowheads="1"/>
          </p:cNvSpPr>
          <p:nvPr/>
        </p:nvSpPr>
        <p:spPr bwMode="auto">
          <a:xfrm>
            <a:off x="1528006" y="3982452"/>
            <a:ext cx="1981200" cy="6985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Predicted Value of Y for X</a:t>
            </a:r>
            <a:r>
              <a:rPr lang="en-US" altLang="en-US" sz="2000" baseline="-25000" dirty="0" smtClean="0"/>
              <a:t>i</a:t>
            </a:r>
            <a:r>
              <a:rPr lang="en-US" altLang="en-US" sz="2000" dirty="0" smtClean="0"/>
              <a:t> </a:t>
            </a:r>
            <a:endParaRPr lang="en-US" altLang="en-US" sz="2000" dirty="0"/>
          </a:p>
        </p:txBody>
      </p:sp>
      <p:graphicFrame>
        <p:nvGraphicFramePr>
          <p:cNvPr id="59" name="Object 43"/>
          <p:cNvGraphicFramePr>
            <a:graphicFrameLocks noChangeAspect="1"/>
          </p:cNvGraphicFramePr>
          <p:nvPr>
            <p:extLst>
              <p:ext uri="{D42A27DB-BD31-4B8C-83A1-F6EECF244321}">
                <p14:modId xmlns:p14="http://schemas.microsoft.com/office/powerpoint/2010/main" val="180764403"/>
              </p:ext>
            </p:extLst>
          </p:nvPr>
        </p:nvGraphicFramePr>
        <p:xfrm>
          <a:off x="4928431" y="1848852"/>
          <a:ext cx="3878263" cy="776288"/>
        </p:xfrm>
        <a:graphic>
          <a:graphicData uri="http://schemas.openxmlformats.org/presentationml/2006/ole">
            <mc:AlternateContent xmlns:mc="http://schemas.openxmlformats.org/markup-compatibility/2006">
              <mc:Choice xmlns:v="urn:schemas-microsoft-com:vml" Requires="v">
                <p:oleObj spid="_x0000_s4212" name="Equation" r:id="rId3" imgW="1143000" imgH="228600" progId="Equation.3">
                  <p:embed/>
                </p:oleObj>
              </mc:Choice>
              <mc:Fallback>
                <p:oleObj name="Equation" r:id="rId3" imgW="1143000" imgH="228600" progId="Equation.3">
                  <p:embed/>
                  <p:pic>
                    <p:nvPicPr>
                      <p:cNvPr id="59" name="Object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8431" y="1848852"/>
                        <a:ext cx="3878263" cy="776288"/>
                      </a:xfrm>
                      <a:prstGeom prst="rect">
                        <a:avLst/>
                      </a:prstGeom>
                      <a:noFill/>
                      <a:ln w="9525">
                        <a:solidFill>
                          <a:schemeClr val="tx1"/>
                        </a:solidFill>
                        <a:miter lim="800000"/>
                        <a:headEnd/>
                        <a:tailEnd/>
                      </a:ln>
                    </p:spPr>
                  </p:pic>
                </p:oleObj>
              </mc:Fallback>
            </mc:AlternateContent>
          </a:graphicData>
        </a:graphic>
      </p:graphicFrame>
      <p:sp>
        <p:nvSpPr>
          <p:cNvPr id="60" name="Text Box 43"/>
          <p:cNvSpPr txBox="1">
            <a:spLocks noChangeArrowheads="1"/>
          </p:cNvSpPr>
          <p:nvPr/>
        </p:nvSpPr>
        <p:spPr bwMode="auto">
          <a:xfrm>
            <a:off x="5109406" y="5963652"/>
            <a:ext cx="431800" cy="457200"/>
          </a:xfrm>
          <a:prstGeom prst="rect">
            <a:avLst/>
          </a:prstGeom>
          <a:noFill/>
          <a:ln w="12700">
            <a:noFill/>
            <a:miter lim="800000"/>
            <a:headEnd/>
            <a:tailEnd/>
          </a:ln>
        </p:spPr>
        <p:txBody>
          <a:bodyPr wrap="non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a:t>X</a:t>
            </a:r>
            <a:r>
              <a:rPr lang="en-US" altLang="en-US" baseline="-25000"/>
              <a:t>i</a:t>
            </a:r>
          </a:p>
        </p:txBody>
      </p:sp>
      <p:sp>
        <p:nvSpPr>
          <p:cNvPr id="61" name="Freeform 44"/>
          <p:cNvSpPr>
            <a:spLocks/>
          </p:cNvSpPr>
          <p:nvPr/>
        </p:nvSpPr>
        <p:spPr bwMode="auto">
          <a:xfrm>
            <a:off x="5187194" y="2925845"/>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62" name="Line 45"/>
          <p:cNvSpPr>
            <a:spLocks noChangeShapeType="1"/>
          </p:cNvSpPr>
          <p:nvPr/>
        </p:nvSpPr>
        <p:spPr bwMode="auto">
          <a:xfrm flipH="1" flipV="1">
            <a:off x="5947606" y="3906252"/>
            <a:ext cx="381000" cy="304800"/>
          </a:xfrm>
          <a:prstGeom prst="line">
            <a:avLst/>
          </a:prstGeom>
          <a:noFill/>
          <a:ln w="28575">
            <a:solidFill>
              <a:schemeClr val="tx1">
                <a:lumMod val="75000"/>
                <a:lumOff val="25000"/>
              </a:schemeClr>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3" name="Line 46"/>
          <p:cNvSpPr>
            <a:spLocks noChangeShapeType="1"/>
          </p:cNvSpPr>
          <p:nvPr/>
        </p:nvSpPr>
        <p:spPr bwMode="auto">
          <a:xfrm>
            <a:off x="7624006" y="2610852"/>
            <a:ext cx="0" cy="1066800"/>
          </a:xfrm>
          <a:prstGeom prst="line">
            <a:avLst/>
          </a:prstGeom>
          <a:noFill/>
          <a:ln w="28575">
            <a:solidFill>
              <a:schemeClr val="tx1">
                <a:lumMod val="75000"/>
                <a:lumOff val="25000"/>
              </a:schemeClr>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4" name="Rectangle 47"/>
          <p:cNvSpPr>
            <a:spLocks noChangeArrowheads="1"/>
          </p:cNvSpPr>
          <p:nvPr/>
        </p:nvSpPr>
        <p:spPr bwMode="auto">
          <a:xfrm>
            <a:off x="8233606" y="3525252"/>
            <a:ext cx="1676400" cy="458788"/>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dirty="0" smtClean="0">
                <a:solidFill>
                  <a:schemeClr val="accent2">
                    <a:lumMod val="75000"/>
                  </a:schemeClr>
                </a:solidFill>
              </a:rPr>
              <a:t>Slope = </a:t>
            </a:r>
            <a:r>
              <a:rPr lang="el-GR" altLang="en-US" dirty="0" smtClean="0">
                <a:solidFill>
                  <a:schemeClr val="accent2">
                    <a:lumMod val="75000"/>
                  </a:schemeClr>
                </a:solidFill>
              </a:rPr>
              <a:t>β</a:t>
            </a:r>
            <a:r>
              <a:rPr lang="en-US" altLang="en-US" baseline="-25000" dirty="0">
                <a:solidFill>
                  <a:schemeClr val="accent2">
                    <a:lumMod val="75000"/>
                  </a:schemeClr>
                </a:solidFill>
              </a:rPr>
              <a:t>1</a:t>
            </a:r>
            <a:endParaRPr lang="el-GR" altLang="en-US" baseline="-25000" dirty="0">
              <a:solidFill>
                <a:schemeClr val="accent2">
                  <a:lumMod val="75000"/>
                </a:schemeClr>
              </a:solidFill>
            </a:endParaRPr>
          </a:p>
        </p:txBody>
      </p:sp>
      <p:sp>
        <p:nvSpPr>
          <p:cNvPr id="65" name="Rectangle 48"/>
          <p:cNvSpPr>
            <a:spLocks noChangeArrowheads="1"/>
          </p:cNvSpPr>
          <p:nvPr/>
        </p:nvSpPr>
        <p:spPr bwMode="auto">
          <a:xfrm>
            <a:off x="1604206" y="5201652"/>
            <a:ext cx="1828800" cy="393700"/>
          </a:xfrm>
          <a:prstGeom prst="rect">
            <a:avLst/>
          </a:prstGeom>
          <a:noFill/>
          <a:ln w="12700">
            <a:noFill/>
            <a:miter lim="800000"/>
            <a:headEnd/>
            <a:tailEnd/>
          </a:ln>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n-US" altLang="en-US" sz="2000" dirty="0" smtClean="0"/>
              <a:t>Intercept = </a:t>
            </a:r>
            <a:r>
              <a:rPr lang="el-GR" altLang="en-US" sz="2000" dirty="0" smtClean="0"/>
              <a:t>β</a:t>
            </a:r>
            <a:r>
              <a:rPr lang="en-US" altLang="en-US" sz="2000" baseline="-25000" dirty="0" smtClean="0"/>
              <a:t>0</a:t>
            </a:r>
            <a:r>
              <a:rPr lang="en-US" altLang="en-US" sz="2000" dirty="0" smtClean="0"/>
              <a:t>  </a:t>
            </a:r>
            <a:endParaRPr lang="en-US" altLang="en-US" sz="2000" dirty="0"/>
          </a:p>
        </p:txBody>
      </p:sp>
      <p:sp>
        <p:nvSpPr>
          <p:cNvPr id="66" name="Text Box 49"/>
          <p:cNvSpPr txBox="1">
            <a:spLocks noChangeArrowheads="1"/>
          </p:cNvSpPr>
          <p:nvPr/>
        </p:nvSpPr>
        <p:spPr bwMode="auto">
          <a:xfrm>
            <a:off x="5490406" y="3449052"/>
            <a:ext cx="533400" cy="579438"/>
          </a:xfrm>
          <a:prstGeom prst="rect">
            <a:avLst/>
          </a:prstGeom>
          <a:noFill/>
          <a:ln w="19050" algn="ctr">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spcBef>
                <a:spcPct val="50000"/>
              </a:spcBef>
            </a:pPr>
            <a:r>
              <a:rPr lang="el-GR" altLang="en-US" sz="3200" dirty="0"/>
              <a:t>ε</a:t>
            </a:r>
            <a:r>
              <a:rPr lang="en-US" altLang="en-US" sz="3200" baseline="-25000" dirty="0" err="1"/>
              <a:t>i</a:t>
            </a:r>
            <a:endParaRPr lang="el-GR" altLang="en-US" sz="3200" baseline="-25000" dirty="0"/>
          </a:p>
        </p:txBody>
      </p:sp>
    </p:spTree>
    <p:extLst>
      <p:ext uri="{BB962C8B-B14F-4D97-AF65-F5344CB8AC3E}">
        <p14:creationId xmlns:p14="http://schemas.microsoft.com/office/powerpoint/2010/main" val="30349156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altLang="en-US" sz="3200" dirty="0" smtClean="0"/>
              <a:t>The simple linear regression equation provides an estimate of the population regression line</a:t>
            </a:r>
            <a:endParaRPr lang="en-US" altLang="en-US" sz="3200" dirty="0"/>
          </a:p>
          <a:p>
            <a:endParaRPr lang="en-US" dirty="0"/>
          </a:p>
        </p:txBody>
      </p:sp>
      <p:sp>
        <p:nvSpPr>
          <p:cNvPr id="3" name="Title 2"/>
          <p:cNvSpPr>
            <a:spLocks noGrp="1"/>
          </p:cNvSpPr>
          <p:nvPr>
            <p:ph type="title"/>
          </p:nvPr>
        </p:nvSpPr>
        <p:spPr/>
        <p:txBody>
          <a:bodyPr/>
          <a:lstStyle/>
          <a:p>
            <a:r>
              <a:rPr lang="en-US" altLang="en-US" dirty="0" smtClean="0"/>
              <a:t>Simple Regression Model (Prediction Line)</a:t>
            </a:r>
            <a:endParaRPr lang="en-US" dirty="0"/>
          </a:p>
        </p:txBody>
      </p:sp>
      <p:graphicFrame>
        <p:nvGraphicFramePr>
          <p:cNvPr id="5" name="Object 3"/>
          <p:cNvGraphicFramePr>
            <a:graphicFrameLocks noChangeAspect="1"/>
          </p:cNvGraphicFramePr>
          <p:nvPr>
            <p:extLst>
              <p:ext uri="{D42A27DB-BD31-4B8C-83A1-F6EECF244321}">
                <p14:modId xmlns:p14="http://schemas.microsoft.com/office/powerpoint/2010/main" val="2221399383"/>
              </p:ext>
            </p:extLst>
          </p:nvPr>
        </p:nvGraphicFramePr>
        <p:xfrm>
          <a:off x="3814345" y="4814087"/>
          <a:ext cx="3794125" cy="1103313"/>
        </p:xfrm>
        <a:graphic>
          <a:graphicData uri="http://schemas.openxmlformats.org/presentationml/2006/ole">
            <mc:AlternateContent xmlns:mc="http://schemas.openxmlformats.org/markup-compatibility/2006">
              <mc:Choice xmlns:v="urn:schemas-microsoft-com:vml" Requires="v">
                <p:oleObj spid="_x0000_s5230" name="Equation" r:id="rId4" imgW="875920" imgH="253890" progId="Equation.3">
                  <p:embed/>
                </p:oleObj>
              </mc:Choice>
              <mc:Fallback>
                <p:oleObj name="Equation" r:id="rId4" imgW="875920" imgH="253890" progId="Equation.3">
                  <p:embed/>
                  <p:pic>
                    <p:nvPicPr>
                      <p:cNvPr id="3074"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4345" y="4814087"/>
                        <a:ext cx="3794125" cy="1103313"/>
                      </a:xfrm>
                      <a:prstGeom prst="rect">
                        <a:avLst/>
                      </a:prstGeom>
                      <a:noFill/>
                      <a:ln w="9525">
                        <a:noFill/>
                        <a:miter lim="800000"/>
                        <a:headEnd/>
                        <a:tailEnd/>
                      </a:ln>
                    </p:spPr>
                  </p:pic>
                </p:oleObj>
              </mc:Fallback>
            </mc:AlternateContent>
          </a:graphicData>
        </a:graphic>
      </p:graphicFrame>
      <p:sp>
        <p:nvSpPr>
          <p:cNvPr id="7" name="Rectangle 5"/>
          <p:cNvSpPr>
            <a:spLocks noChangeArrowheads="1"/>
          </p:cNvSpPr>
          <p:nvPr/>
        </p:nvSpPr>
        <p:spPr bwMode="auto">
          <a:xfrm>
            <a:off x="4760495" y="3498049"/>
            <a:ext cx="182880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chemeClr val="accent2">
                    <a:lumMod val="75000"/>
                  </a:schemeClr>
                </a:solidFill>
              </a:rPr>
              <a:t>Estimate of the regression </a:t>
            </a:r>
            <a:r>
              <a:rPr lang="en-US" altLang="en-US" sz="2000" dirty="0">
                <a:solidFill>
                  <a:schemeClr val="accent2">
                    <a:lumMod val="75000"/>
                  </a:schemeClr>
                </a:solidFill>
              </a:rPr>
              <a:t/>
            </a:r>
            <a:br>
              <a:rPr lang="en-US" altLang="en-US" sz="2000" dirty="0">
                <a:solidFill>
                  <a:schemeClr val="accent2">
                    <a:lumMod val="75000"/>
                  </a:schemeClr>
                </a:solidFill>
              </a:rPr>
            </a:br>
            <a:r>
              <a:rPr lang="en-US" altLang="en-US" sz="2000" dirty="0">
                <a:solidFill>
                  <a:schemeClr val="accent2">
                    <a:lumMod val="75000"/>
                  </a:schemeClr>
                </a:solidFill>
              </a:rPr>
              <a:t>intercept</a:t>
            </a:r>
            <a:endParaRPr lang="en-US" altLang="en-US" sz="2000" baseline="-25000" dirty="0">
              <a:solidFill>
                <a:schemeClr val="accent2">
                  <a:lumMod val="75000"/>
                </a:schemeClr>
              </a:solidFill>
            </a:endParaRPr>
          </a:p>
        </p:txBody>
      </p:sp>
      <p:sp>
        <p:nvSpPr>
          <p:cNvPr id="8" name="Rectangle 6"/>
          <p:cNvSpPr>
            <a:spLocks noChangeArrowheads="1"/>
          </p:cNvSpPr>
          <p:nvPr/>
        </p:nvSpPr>
        <p:spPr bwMode="auto">
          <a:xfrm>
            <a:off x="6741695" y="3574249"/>
            <a:ext cx="2057400"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chemeClr val="accent2">
                    <a:lumMod val="75000"/>
                  </a:schemeClr>
                </a:solidFill>
              </a:rPr>
              <a:t>Estimate of the regression slope</a:t>
            </a:r>
            <a:r>
              <a:rPr lang="en-US" altLang="en-US" sz="2000" dirty="0">
                <a:solidFill>
                  <a:schemeClr val="accent2">
                    <a:lumMod val="75000"/>
                  </a:schemeClr>
                </a:solidFill>
              </a:rPr>
              <a:t/>
            </a:r>
            <a:br>
              <a:rPr lang="en-US" altLang="en-US" sz="2000" dirty="0">
                <a:solidFill>
                  <a:schemeClr val="accent2">
                    <a:lumMod val="75000"/>
                  </a:schemeClr>
                </a:solidFill>
              </a:rPr>
            </a:br>
            <a:endParaRPr lang="en-US" altLang="en-US" sz="2000" baseline="-25000" dirty="0">
              <a:solidFill>
                <a:schemeClr val="accent2">
                  <a:lumMod val="75000"/>
                </a:schemeClr>
              </a:solidFill>
            </a:endParaRPr>
          </a:p>
        </p:txBody>
      </p:sp>
      <p:sp>
        <p:nvSpPr>
          <p:cNvPr id="9" name="Line 7"/>
          <p:cNvSpPr>
            <a:spLocks noChangeShapeType="1"/>
          </p:cNvSpPr>
          <p:nvPr/>
        </p:nvSpPr>
        <p:spPr bwMode="auto">
          <a:xfrm>
            <a:off x="5141495" y="4488649"/>
            <a:ext cx="76200" cy="4572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chemeClr val="accent2">
                  <a:lumMod val="75000"/>
                </a:schemeClr>
              </a:solidFill>
            </a:endParaRPr>
          </a:p>
        </p:txBody>
      </p:sp>
      <p:sp>
        <p:nvSpPr>
          <p:cNvPr id="10" name="Line 8"/>
          <p:cNvSpPr>
            <a:spLocks noChangeShapeType="1"/>
          </p:cNvSpPr>
          <p:nvPr/>
        </p:nvSpPr>
        <p:spPr bwMode="auto">
          <a:xfrm flipH="1">
            <a:off x="6741695" y="4260049"/>
            <a:ext cx="228600" cy="7620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chemeClr val="accent2">
                  <a:lumMod val="75000"/>
                </a:schemeClr>
              </a:solidFill>
            </a:endParaRPr>
          </a:p>
        </p:txBody>
      </p:sp>
      <p:sp>
        <p:nvSpPr>
          <p:cNvPr id="11" name="Rectangle 9"/>
          <p:cNvSpPr>
            <a:spLocks noChangeArrowheads="1"/>
          </p:cNvSpPr>
          <p:nvPr/>
        </p:nvSpPr>
        <p:spPr bwMode="auto">
          <a:xfrm>
            <a:off x="2398295" y="3193249"/>
            <a:ext cx="17526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chemeClr val="accent2">
                    <a:lumMod val="75000"/>
                  </a:schemeClr>
                </a:solidFill>
              </a:rPr>
              <a:t>Estimated  (or predicted) Y value for observation </a:t>
            </a:r>
            <a:r>
              <a:rPr lang="en-US" altLang="en-US" sz="2000" dirty="0" err="1" smtClean="0">
                <a:solidFill>
                  <a:schemeClr val="accent2">
                    <a:lumMod val="75000"/>
                  </a:schemeClr>
                </a:solidFill>
              </a:rPr>
              <a:t>i</a:t>
            </a:r>
            <a:endParaRPr lang="en-US" altLang="en-US" sz="2000" baseline="-25000" dirty="0">
              <a:solidFill>
                <a:schemeClr val="accent2">
                  <a:lumMod val="75000"/>
                </a:schemeClr>
              </a:solidFill>
            </a:endParaRPr>
          </a:p>
        </p:txBody>
      </p:sp>
      <p:sp>
        <p:nvSpPr>
          <p:cNvPr id="12" name="Line 10"/>
          <p:cNvSpPr>
            <a:spLocks noChangeShapeType="1"/>
          </p:cNvSpPr>
          <p:nvPr/>
        </p:nvSpPr>
        <p:spPr bwMode="auto">
          <a:xfrm>
            <a:off x="3465095" y="4488649"/>
            <a:ext cx="457200" cy="4572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chemeClr val="accent2">
                  <a:lumMod val="75000"/>
                </a:schemeClr>
              </a:solidFill>
            </a:endParaRPr>
          </a:p>
        </p:txBody>
      </p:sp>
      <p:sp>
        <p:nvSpPr>
          <p:cNvPr id="13" name="Rectangle 11"/>
          <p:cNvSpPr>
            <a:spLocks noChangeArrowheads="1"/>
          </p:cNvSpPr>
          <p:nvPr/>
        </p:nvSpPr>
        <p:spPr bwMode="auto">
          <a:xfrm>
            <a:off x="7960895" y="4641049"/>
            <a:ext cx="17526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2000" dirty="0" smtClean="0">
                <a:solidFill>
                  <a:schemeClr val="accent2">
                    <a:lumMod val="75000"/>
                  </a:schemeClr>
                </a:solidFill>
              </a:rPr>
              <a:t>Value of X for observation </a:t>
            </a:r>
            <a:r>
              <a:rPr lang="en-US" altLang="en-US" sz="2000" dirty="0" err="1" smtClean="0">
                <a:solidFill>
                  <a:schemeClr val="accent2">
                    <a:lumMod val="75000"/>
                  </a:schemeClr>
                </a:solidFill>
              </a:rPr>
              <a:t>i</a:t>
            </a:r>
            <a:endParaRPr lang="en-US" altLang="en-US" sz="2000" dirty="0">
              <a:solidFill>
                <a:schemeClr val="accent2">
                  <a:lumMod val="75000"/>
                </a:schemeClr>
              </a:solidFill>
            </a:endParaRPr>
          </a:p>
        </p:txBody>
      </p:sp>
      <p:sp>
        <p:nvSpPr>
          <p:cNvPr id="14" name="Line 12"/>
          <p:cNvSpPr>
            <a:spLocks noChangeShapeType="1"/>
          </p:cNvSpPr>
          <p:nvPr/>
        </p:nvSpPr>
        <p:spPr bwMode="auto">
          <a:xfrm flipH="1">
            <a:off x="7427495" y="5022049"/>
            <a:ext cx="533400" cy="152400"/>
          </a:xfrm>
          <a:prstGeom prst="line">
            <a:avLst/>
          </a:prstGeom>
          <a:noFill/>
          <a:ln w="127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solidFill>
                <a:schemeClr val="accent2">
                  <a:lumMod val="75000"/>
                </a:schemeClr>
              </a:solidFill>
            </a:endParaRPr>
          </a:p>
        </p:txBody>
      </p:sp>
    </p:spTree>
    <p:extLst>
      <p:ext uri="{BB962C8B-B14F-4D97-AF65-F5344CB8AC3E}">
        <p14:creationId xmlns:p14="http://schemas.microsoft.com/office/powerpoint/2010/main" val="6199992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smtClean="0"/>
              <a:t>Simple Regression Model (Prediction Line)</a:t>
            </a:r>
            <a:endParaRPr lang="en-US" dirty="0"/>
          </a:p>
        </p:txBody>
      </p:sp>
      <p:sp>
        <p:nvSpPr>
          <p:cNvPr id="16" name="Rectangle 2"/>
          <p:cNvSpPr txBox="1">
            <a:spLocks noChangeArrowheads="1"/>
          </p:cNvSpPr>
          <p:nvPr/>
        </p:nvSpPr>
        <p:spPr>
          <a:xfrm>
            <a:off x="240632" y="1764632"/>
            <a:ext cx="11951368" cy="33131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ct val="45000"/>
              </a:spcBef>
            </a:pPr>
            <a:r>
              <a:rPr lang="en-US" altLang="en-US" sz="3200" b="1" dirty="0" smtClean="0"/>
              <a:t>b</a:t>
            </a:r>
            <a:r>
              <a:rPr lang="en-US" altLang="en-US" sz="3200" b="1" baseline="-25000" dirty="0" smtClean="0"/>
              <a:t>0</a:t>
            </a:r>
            <a:r>
              <a:rPr lang="en-US" altLang="en-US" sz="3200" dirty="0" smtClean="0"/>
              <a:t> is the estimated mean value of Y when the value of X is zero. </a:t>
            </a:r>
          </a:p>
          <a:p>
            <a:pPr marL="0" indent="0">
              <a:lnSpc>
                <a:spcPct val="110000"/>
              </a:lnSpc>
              <a:spcBef>
                <a:spcPct val="45000"/>
              </a:spcBef>
              <a:buNone/>
            </a:pPr>
            <a:r>
              <a:rPr lang="en-US" altLang="en-US" sz="3200" dirty="0"/>
              <a:t>	</a:t>
            </a:r>
            <a:r>
              <a:rPr lang="en-US" altLang="en-US" sz="3200" dirty="0" smtClean="0"/>
              <a:t>For example; when there is no sales the incentives will be 2K EGP.</a:t>
            </a:r>
            <a:endParaRPr lang="en-US" altLang="en-US" sz="3200" dirty="0"/>
          </a:p>
          <a:p>
            <a:pPr>
              <a:lnSpc>
                <a:spcPct val="110000"/>
              </a:lnSpc>
              <a:spcBef>
                <a:spcPct val="45000"/>
              </a:spcBef>
            </a:pPr>
            <a:r>
              <a:rPr lang="en-US" altLang="en-US" sz="3200" b="1" dirty="0" smtClean="0"/>
              <a:t>b</a:t>
            </a:r>
            <a:r>
              <a:rPr lang="en-US" altLang="en-US" sz="3200" b="1" baseline="-25000" dirty="0" smtClean="0"/>
              <a:t>1</a:t>
            </a:r>
            <a:r>
              <a:rPr lang="en-US" altLang="en-US" sz="3200" dirty="0" smtClean="0"/>
              <a:t> is the estimated change in the mean value of Y as a result of a one-unit increase in X</a:t>
            </a:r>
            <a:endParaRPr lang="en-US" altLang="en-US" sz="3200" dirty="0"/>
          </a:p>
        </p:txBody>
      </p:sp>
    </p:spTree>
    <p:extLst>
      <p:ext uri="{BB962C8B-B14F-4D97-AF65-F5344CB8AC3E}">
        <p14:creationId xmlns:p14="http://schemas.microsoft.com/office/powerpoint/2010/main" val="33946208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The Least Squares Method</a:t>
            </a:r>
            <a:endParaRPr lang="en-US" dirty="0"/>
          </a:p>
        </p:txBody>
      </p:sp>
      <p:sp>
        <p:nvSpPr>
          <p:cNvPr id="24" name="Line 7"/>
          <p:cNvSpPr>
            <a:spLocks noChangeShapeType="1"/>
          </p:cNvSpPr>
          <p:nvPr/>
        </p:nvSpPr>
        <p:spPr bwMode="auto">
          <a:xfrm flipV="1">
            <a:off x="2443332" y="3087102"/>
            <a:ext cx="6470650" cy="18303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 name="Freeform 8"/>
          <p:cNvSpPr>
            <a:spLocks/>
          </p:cNvSpPr>
          <p:nvPr/>
        </p:nvSpPr>
        <p:spPr bwMode="auto">
          <a:xfrm>
            <a:off x="4572456" y="5299687"/>
            <a:ext cx="302155"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28" name="Rectangle 11"/>
          <p:cNvSpPr>
            <a:spLocks noChangeArrowheads="1"/>
          </p:cNvSpPr>
          <p:nvPr/>
        </p:nvSpPr>
        <p:spPr bwMode="auto">
          <a:xfrm>
            <a:off x="1501944" y="1956209"/>
            <a:ext cx="2027800" cy="582211"/>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smtClean="0"/>
              <a:t>Incentives</a:t>
            </a:r>
            <a:endParaRPr lang="en-US" altLang="en-US" sz="3200" dirty="0"/>
          </a:p>
        </p:txBody>
      </p:sp>
      <p:sp>
        <p:nvSpPr>
          <p:cNvPr id="29" name="Rectangle 12"/>
          <p:cNvSpPr>
            <a:spLocks noChangeArrowheads="1"/>
          </p:cNvSpPr>
          <p:nvPr/>
        </p:nvSpPr>
        <p:spPr bwMode="auto">
          <a:xfrm>
            <a:off x="8532982" y="5920790"/>
            <a:ext cx="1208665" cy="582211"/>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smtClean="0"/>
              <a:t>Sales</a:t>
            </a:r>
            <a:endParaRPr lang="en-US" altLang="en-US" sz="3200" dirty="0"/>
          </a:p>
        </p:txBody>
      </p:sp>
      <p:sp>
        <p:nvSpPr>
          <p:cNvPr id="30" name="Freeform 13"/>
          <p:cNvSpPr>
            <a:spLocks/>
          </p:cNvSpPr>
          <p:nvPr/>
        </p:nvSpPr>
        <p:spPr bwMode="auto">
          <a:xfrm>
            <a:off x="8229771" y="24346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1" name="Freeform 14"/>
          <p:cNvSpPr>
            <a:spLocks/>
          </p:cNvSpPr>
          <p:nvPr/>
        </p:nvSpPr>
        <p:spPr bwMode="auto">
          <a:xfrm>
            <a:off x="3457454" y="4997007"/>
            <a:ext cx="303212" cy="302680"/>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3" name="Freeform 16"/>
          <p:cNvSpPr>
            <a:spLocks/>
          </p:cNvSpPr>
          <p:nvPr/>
        </p:nvSpPr>
        <p:spPr bwMode="auto">
          <a:xfrm>
            <a:off x="6377695" y="4365290"/>
            <a:ext cx="303212"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4" name="Freeform 17"/>
          <p:cNvSpPr>
            <a:spLocks/>
          </p:cNvSpPr>
          <p:nvPr/>
        </p:nvSpPr>
        <p:spPr bwMode="auto">
          <a:xfrm>
            <a:off x="6529301" y="23584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9" name="Freeform 22"/>
          <p:cNvSpPr>
            <a:spLocks/>
          </p:cNvSpPr>
          <p:nvPr/>
        </p:nvSpPr>
        <p:spPr bwMode="auto">
          <a:xfrm>
            <a:off x="2606844" y="2534652"/>
            <a:ext cx="6323013" cy="3452813"/>
          </a:xfrm>
          <a:custGeom>
            <a:avLst/>
            <a:gdLst>
              <a:gd name="T0" fmla="*/ 2147483647 w 3983"/>
              <a:gd name="T1" fmla="*/ 0 h 2175"/>
              <a:gd name="T2" fmla="*/ 0 w 3983"/>
              <a:gd name="T3" fmla="*/ 2147483647 h 2175"/>
              <a:gd name="T4" fmla="*/ 2147483647 w 3983"/>
              <a:gd name="T5" fmla="*/ 2147483647 h 2175"/>
              <a:gd name="T6" fmla="*/ 0 60000 65536"/>
              <a:gd name="T7" fmla="*/ 0 60000 65536"/>
              <a:gd name="T8" fmla="*/ 0 60000 65536"/>
              <a:gd name="T9" fmla="*/ 0 w 3983"/>
              <a:gd name="T10" fmla="*/ 0 h 2175"/>
              <a:gd name="T11" fmla="*/ 3983 w 3983"/>
              <a:gd name="T12" fmla="*/ 2175 h 2175"/>
            </a:gdLst>
            <a:ahLst/>
            <a:cxnLst>
              <a:cxn ang="T6">
                <a:pos x="T0" y="T1"/>
              </a:cxn>
              <a:cxn ang="T7">
                <a:pos x="T2" y="T3"/>
              </a:cxn>
              <a:cxn ang="T8">
                <a:pos x="T4" y="T5"/>
              </a:cxn>
            </a:cxnLst>
            <a:rect l="T9" t="T10" r="T11" b="T12"/>
            <a:pathLst>
              <a:path w="3983" h="2175">
                <a:moveTo>
                  <a:pt x="1" y="0"/>
                </a:moveTo>
                <a:lnTo>
                  <a:pt x="0" y="2175"/>
                </a:lnTo>
                <a:lnTo>
                  <a:pt x="3983" y="2175"/>
                </a:lnTo>
              </a:path>
            </a:pathLst>
          </a:custGeom>
          <a:noFill/>
          <a:ln w="28575" cap="rnd" cmpd="sng">
            <a:solidFill>
              <a:schemeClr val="tx1">
                <a:lumMod val="75000"/>
                <a:lumOff val="2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Line 23"/>
          <p:cNvSpPr>
            <a:spLocks noChangeShapeType="1"/>
          </p:cNvSpPr>
          <p:nvPr/>
        </p:nvSpPr>
        <p:spPr bwMode="auto">
          <a:xfrm>
            <a:off x="2221082" y="26124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1" name="Line 24"/>
          <p:cNvSpPr>
            <a:spLocks noChangeShapeType="1"/>
          </p:cNvSpPr>
          <p:nvPr/>
        </p:nvSpPr>
        <p:spPr bwMode="auto">
          <a:xfrm>
            <a:off x="2221082" y="31728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2" name="Line 25"/>
          <p:cNvSpPr>
            <a:spLocks noChangeShapeType="1"/>
          </p:cNvSpPr>
          <p:nvPr/>
        </p:nvSpPr>
        <p:spPr bwMode="auto">
          <a:xfrm>
            <a:off x="2221082" y="34871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3" name="Line 26"/>
          <p:cNvSpPr>
            <a:spLocks noChangeShapeType="1"/>
          </p:cNvSpPr>
          <p:nvPr/>
        </p:nvSpPr>
        <p:spPr bwMode="auto">
          <a:xfrm>
            <a:off x="2221082" y="37951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4" name="Line 27"/>
          <p:cNvSpPr>
            <a:spLocks noChangeShapeType="1"/>
          </p:cNvSpPr>
          <p:nvPr/>
        </p:nvSpPr>
        <p:spPr bwMode="auto">
          <a:xfrm>
            <a:off x="2221082" y="41110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5" name="Line 28"/>
          <p:cNvSpPr>
            <a:spLocks noChangeShapeType="1"/>
          </p:cNvSpPr>
          <p:nvPr/>
        </p:nvSpPr>
        <p:spPr bwMode="auto">
          <a:xfrm>
            <a:off x="2221082" y="44253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6" name="Line 29"/>
          <p:cNvSpPr>
            <a:spLocks noChangeShapeType="1"/>
          </p:cNvSpPr>
          <p:nvPr/>
        </p:nvSpPr>
        <p:spPr bwMode="auto">
          <a:xfrm>
            <a:off x="2221082" y="47333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7" name="Line 30"/>
          <p:cNvSpPr>
            <a:spLocks noChangeShapeType="1"/>
          </p:cNvSpPr>
          <p:nvPr/>
        </p:nvSpPr>
        <p:spPr bwMode="auto">
          <a:xfrm>
            <a:off x="2221082" y="50476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8" name="Line 31"/>
          <p:cNvSpPr>
            <a:spLocks noChangeShapeType="1"/>
          </p:cNvSpPr>
          <p:nvPr/>
        </p:nvSpPr>
        <p:spPr bwMode="auto">
          <a:xfrm>
            <a:off x="2221082" y="53556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9" name="Line 32"/>
          <p:cNvSpPr>
            <a:spLocks noChangeShapeType="1"/>
          </p:cNvSpPr>
          <p:nvPr/>
        </p:nvSpPr>
        <p:spPr bwMode="auto">
          <a:xfrm>
            <a:off x="2221082" y="56715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61" name="Freeform 44"/>
          <p:cNvSpPr>
            <a:spLocks/>
          </p:cNvSpPr>
          <p:nvPr/>
        </p:nvSpPr>
        <p:spPr bwMode="auto">
          <a:xfrm>
            <a:off x="4723533" y="304173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Tree>
    <p:extLst>
      <p:ext uri="{BB962C8B-B14F-4D97-AF65-F5344CB8AC3E}">
        <p14:creationId xmlns:p14="http://schemas.microsoft.com/office/powerpoint/2010/main" val="14007872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altLang="en-US" dirty="0" smtClean="0"/>
              <a:t>The Least Squares Method</a:t>
            </a:r>
            <a:endParaRPr lang="en-US" dirty="0"/>
          </a:p>
        </p:txBody>
      </p:sp>
      <p:sp>
        <p:nvSpPr>
          <p:cNvPr id="24" name="Line 7"/>
          <p:cNvSpPr>
            <a:spLocks noChangeShapeType="1"/>
          </p:cNvSpPr>
          <p:nvPr/>
        </p:nvSpPr>
        <p:spPr bwMode="auto">
          <a:xfrm flipV="1">
            <a:off x="2587710" y="3087102"/>
            <a:ext cx="6470650" cy="18303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8" name="Rectangle 11"/>
          <p:cNvSpPr>
            <a:spLocks noChangeArrowheads="1"/>
          </p:cNvSpPr>
          <p:nvPr/>
        </p:nvSpPr>
        <p:spPr bwMode="auto">
          <a:xfrm>
            <a:off x="1662364" y="1956209"/>
            <a:ext cx="2027800" cy="582211"/>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a:t>Incentives</a:t>
            </a:r>
            <a:endParaRPr lang="en-US" altLang="en-US" sz="3200" dirty="0"/>
          </a:p>
        </p:txBody>
      </p:sp>
      <p:sp>
        <p:nvSpPr>
          <p:cNvPr id="29" name="Rectangle 12"/>
          <p:cNvSpPr>
            <a:spLocks noChangeArrowheads="1"/>
          </p:cNvSpPr>
          <p:nvPr/>
        </p:nvSpPr>
        <p:spPr bwMode="auto">
          <a:xfrm>
            <a:off x="8677360" y="5920790"/>
            <a:ext cx="1208665" cy="582211"/>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smtClean="0"/>
              <a:t>Sales</a:t>
            </a:r>
            <a:endParaRPr lang="en-US" altLang="en-US" sz="3200" dirty="0"/>
          </a:p>
        </p:txBody>
      </p:sp>
      <p:sp>
        <p:nvSpPr>
          <p:cNvPr id="30" name="Freeform 13"/>
          <p:cNvSpPr>
            <a:spLocks/>
          </p:cNvSpPr>
          <p:nvPr/>
        </p:nvSpPr>
        <p:spPr bwMode="auto">
          <a:xfrm>
            <a:off x="8374149" y="24346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1" name="Freeform 14"/>
          <p:cNvSpPr>
            <a:spLocks/>
          </p:cNvSpPr>
          <p:nvPr/>
        </p:nvSpPr>
        <p:spPr bwMode="auto">
          <a:xfrm>
            <a:off x="3601832" y="4997007"/>
            <a:ext cx="303212" cy="302680"/>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3" name="Freeform 16"/>
          <p:cNvSpPr>
            <a:spLocks/>
          </p:cNvSpPr>
          <p:nvPr/>
        </p:nvSpPr>
        <p:spPr bwMode="auto">
          <a:xfrm>
            <a:off x="6522073" y="4365290"/>
            <a:ext cx="303212"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4" name="Freeform 17"/>
          <p:cNvSpPr>
            <a:spLocks/>
          </p:cNvSpPr>
          <p:nvPr/>
        </p:nvSpPr>
        <p:spPr bwMode="auto">
          <a:xfrm>
            <a:off x="6673679" y="235844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sp>
        <p:nvSpPr>
          <p:cNvPr id="39" name="Freeform 22"/>
          <p:cNvSpPr>
            <a:spLocks/>
          </p:cNvSpPr>
          <p:nvPr/>
        </p:nvSpPr>
        <p:spPr bwMode="auto">
          <a:xfrm>
            <a:off x="2751222" y="2534652"/>
            <a:ext cx="6323013" cy="3452813"/>
          </a:xfrm>
          <a:custGeom>
            <a:avLst/>
            <a:gdLst>
              <a:gd name="T0" fmla="*/ 2147483647 w 3983"/>
              <a:gd name="T1" fmla="*/ 0 h 2175"/>
              <a:gd name="T2" fmla="*/ 0 w 3983"/>
              <a:gd name="T3" fmla="*/ 2147483647 h 2175"/>
              <a:gd name="T4" fmla="*/ 2147483647 w 3983"/>
              <a:gd name="T5" fmla="*/ 2147483647 h 2175"/>
              <a:gd name="T6" fmla="*/ 0 60000 65536"/>
              <a:gd name="T7" fmla="*/ 0 60000 65536"/>
              <a:gd name="T8" fmla="*/ 0 60000 65536"/>
              <a:gd name="T9" fmla="*/ 0 w 3983"/>
              <a:gd name="T10" fmla="*/ 0 h 2175"/>
              <a:gd name="T11" fmla="*/ 3983 w 3983"/>
              <a:gd name="T12" fmla="*/ 2175 h 2175"/>
            </a:gdLst>
            <a:ahLst/>
            <a:cxnLst>
              <a:cxn ang="T6">
                <a:pos x="T0" y="T1"/>
              </a:cxn>
              <a:cxn ang="T7">
                <a:pos x="T2" y="T3"/>
              </a:cxn>
              <a:cxn ang="T8">
                <a:pos x="T4" y="T5"/>
              </a:cxn>
            </a:cxnLst>
            <a:rect l="T9" t="T10" r="T11" b="T12"/>
            <a:pathLst>
              <a:path w="3983" h="2175">
                <a:moveTo>
                  <a:pt x="1" y="0"/>
                </a:moveTo>
                <a:lnTo>
                  <a:pt x="0" y="2175"/>
                </a:lnTo>
                <a:lnTo>
                  <a:pt x="3983" y="2175"/>
                </a:lnTo>
              </a:path>
            </a:pathLst>
          </a:custGeom>
          <a:noFill/>
          <a:ln w="28575" cap="rnd" cmpd="sng">
            <a:solidFill>
              <a:schemeClr val="tx1">
                <a:lumMod val="75000"/>
                <a:lumOff val="2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Line 23"/>
          <p:cNvSpPr>
            <a:spLocks noChangeShapeType="1"/>
          </p:cNvSpPr>
          <p:nvPr/>
        </p:nvSpPr>
        <p:spPr bwMode="auto">
          <a:xfrm>
            <a:off x="2365460" y="26124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1" name="Line 24"/>
          <p:cNvSpPr>
            <a:spLocks noChangeShapeType="1"/>
          </p:cNvSpPr>
          <p:nvPr/>
        </p:nvSpPr>
        <p:spPr bwMode="auto">
          <a:xfrm>
            <a:off x="2365460" y="31728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2" name="Line 25"/>
          <p:cNvSpPr>
            <a:spLocks noChangeShapeType="1"/>
          </p:cNvSpPr>
          <p:nvPr/>
        </p:nvSpPr>
        <p:spPr bwMode="auto">
          <a:xfrm>
            <a:off x="2365460" y="34871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3" name="Line 26"/>
          <p:cNvSpPr>
            <a:spLocks noChangeShapeType="1"/>
          </p:cNvSpPr>
          <p:nvPr/>
        </p:nvSpPr>
        <p:spPr bwMode="auto">
          <a:xfrm>
            <a:off x="2365460" y="3795127"/>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4" name="Line 27"/>
          <p:cNvSpPr>
            <a:spLocks noChangeShapeType="1"/>
          </p:cNvSpPr>
          <p:nvPr/>
        </p:nvSpPr>
        <p:spPr bwMode="auto">
          <a:xfrm>
            <a:off x="2365460" y="41110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5" name="Line 28"/>
          <p:cNvSpPr>
            <a:spLocks noChangeShapeType="1"/>
          </p:cNvSpPr>
          <p:nvPr/>
        </p:nvSpPr>
        <p:spPr bwMode="auto">
          <a:xfrm>
            <a:off x="2365460" y="44253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6" name="Line 29"/>
          <p:cNvSpPr>
            <a:spLocks noChangeShapeType="1"/>
          </p:cNvSpPr>
          <p:nvPr/>
        </p:nvSpPr>
        <p:spPr bwMode="auto">
          <a:xfrm>
            <a:off x="2365460" y="47333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7" name="Line 30"/>
          <p:cNvSpPr>
            <a:spLocks noChangeShapeType="1"/>
          </p:cNvSpPr>
          <p:nvPr/>
        </p:nvSpPr>
        <p:spPr bwMode="auto">
          <a:xfrm>
            <a:off x="2365460" y="5047665"/>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8" name="Line 31"/>
          <p:cNvSpPr>
            <a:spLocks noChangeShapeType="1"/>
          </p:cNvSpPr>
          <p:nvPr/>
        </p:nvSpPr>
        <p:spPr bwMode="auto">
          <a:xfrm>
            <a:off x="2365460" y="5355640"/>
            <a:ext cx="1587" cy="1587"/>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49" name="Line 32"/>
          <p:cNvSpPr>
            <a:spLocks noChangeShapeType="1"/>
          </p:cNvSpPr>
          <p:nvPr/>
        </p:nvSpPr>
        <p:spPr bwMode="auto">
          <a:xfrm>
            <a:off x="2365460" y="5671552"/>
            <a:ext cx="1587" cy="1588"/>
          </a:xfrm>
          <a:prstGeom prst="line">
            <a:avLst/>
          </a:prstGeom>
          <a:noFill/>
          <a:ln w="28575">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wrap="none" anchor="ctr"/>
          <a:lstStyle/>
          <a:p>
            <a:endParaRPr lang="en-US" sz="2400"/>
          </a:p>
        </p:txBody>
      </p:sp>
      <p:sp>
        <p:nvSpPr>
          <p:cNvPr id="61" name="Freeform 44"/>
          <p:cNvSpPr>
            <a:spLocks/>
          </p:cNvSpPr>
          <p:nvPr/>
        </p:nvSpPr>
        <p:spPr bwMode="auto">
          <a:xfrm>
            <a:off x="4867911" y="3041730"/>
            <a:ext cx="303211"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cxnSp>
        <p:nvCxnSpPr>
          <p:cNvPr id="4" name="Straight Connector 3"/>
          <p:cNvCxnSpPr>
            <a:stCxn id="61" idx="2"/>
          </p:cNvCxnSpPr>
          <p:nvPr/>
        </p:nvCxnSpPr>
        <p:spPr>
          <a:xfrm flipH="1">
            <a:off x="5018989" y="3343355"/>
            <a:ext cx="528" cy="891761"/>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6825284" y="2660065"/>
            <a:ext cx="528" cy="1045826"/>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8526282" y="2726946"/>
            <a:ext cx="0" cy="465596"/>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3752910" y="4516102"/>
            <a:ext cx="528" cy="480905"/>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4857283" y="4261058"/>
            <a:ext cx="528" cy="1098356"/>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25" name="Freeform 8"/>
          <p:cNvSpPr>
            <a:spLocks/>
          </p:cNvSpPr>
          <p:nvPr/>
        </p:nvSpPr>
        <p:spPr bwMode="auto">
          <a:xfrm>
            <a:off x="4716834" y="5299687"/>
            <a:ext cx="302155" cy="301625"/>
          </a:xfrm>
          <a:prstGeom prst="plus">
            <a:avLst/>
          </a:prstGeom>
          <a:solidFill>
            <a:srgbClr val="C1BAF8"/>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cxnSp>
        <p:nvCxnSpPr>
          <p:cNvPr id="36" name="Straight Connector 35"/>
          <p:cNvCxnSpPr>
            <a:endCxn id="33" idx="0"/>
          </p:cNvCxnSpPr>
          <p:nvPr/>
        </p:nvCxnSpPr>
        <p:spPr>
          <a:xfrm>
            <a:off x="6673679" y="3789235"/>
            <a:ext cx="0" cy="576055"/>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50" name="Rectangle 47"/>
          <p:cNvSpPr>
            <a:spLocks noChangeArrowheads="1"/>
          </p:cNvSpPr>
          <p:nvPr/>
        </p:nvSpPr>
        <p:spPr bwMode="auto">
          <a:xfrm>
            <a:off x="6886394" y="2064268"/>
            <a:ext cx="443754" cy="459100"/>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b="1" dirty="0" smtClean="0">
                <a:solidFill>
                  <a:schemeClr val="accent2">
                    <a:lumMod val="75000"/>
                  </a:schemeClr>
                </a:solidFill>
              </a:rPr>
              <a:t>Y</a:t>
            </a:r>
            <a:r>
              <a:rPr lang="en-US" altLang="en-US" b="1" baseline="-25000" dirty="0" smtClean="0">
                <a:solidFill>
                  <a:schemeClr val="accent2">
                    <a:lumMod val="75000"/>
                  </a:schemeClr>
                </a:solidFill>
              </a:rPr>
              <a:t>i</a:t>
            </a:r>
            <a:endParaRPr lang="el-GR" altLang="en-US" b="1" baseline="-25000" dirty="0">
              <a:solidFill>
                <a:schemeClr val="accent2">
                  <a:lumMod val="75000"/>
                </a:schemeClr>
              </a:solidFill>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2280151046"/>
              </p:ext>
            </p:extLst>
          </p:nvPr>
        </p:nvGraphicFramePr>
        <p:xfrm>
          <a:off x="6916237" y="3578142"/>
          <a:ext cx="623887" cy="574675"/>
        </p:xfrm>
        <a:graphic>
          <a:graphicData uri="http://schemas.openxmlformats.org/presentationml/2006/ole">
            <mc:AlternateContent xmlns:mc="http://schemas.openxmlformats.org/markup-compatibility/2006">
              <mc:Choice xmlns:v="urn:schemas-microsoft-com:vml" Requires="v">
                <p:oleObj spid="_x0000_s6452" name="Equation" r:id="rId4" imgW="177480" imgH="241200" progId="Equation.3">
                  <p:embed/>
                </p:oleObj>
              </mc:Choice>
              <mc:Fallback>
                <p:oleObj name="Equation" r:id="rId4" imgW="177480" imgH="241200" progId="Equation.3">
                  <p:embed/>
                  <p:pic>
                    <p:nvPicPr>
                      <p:cNvPr id="0" name=""/>
                      <p:cNvPicPr/>
                      <p:nvPr/>
                    </p:nvPicPr>
                    <p:blipFill>
                      <a:blip r:embed="rId5"/>
                      <a:stretch>
                        <a:fillRect/>
                      </a:stretch>
                    </p:blipFill>
                    <p:spPr>
                      <a:xfrm>
                        <a:off x="6916237" y="3578142"/>
                        <a:ext cx="623887" cy="574675"/>
                      </a:xfrm>
                      <a:prstGeom prst="rect">
                        <a:avLst/>
                      </a:prstGeom>
                    </p:spPr>
                  </p:pic>
                </p:oleObj>
              </mc:Fallback>
            </mc:AlternateContent>
          </a:graphicData>
        </a:graphic>
      </p:graphicFrame>
      <p:sp>
        <p:nvSpPr>
          <p:cNvPr id="52" name="Freeform 40"/>
          <p:cNvSpPr>
            <a:spLocks/>
          </p:cNvSpPr>
          <p:nvPr/>
        </p:nvSpPr>
        <p:spPr bwMode="auto">
          <a:xfrm>
            <a:off x="6736262" y="3632535"/>
            <a:ext cx="152400" cy="152400"/>
          </a:xfrm>
          <a:custGeom>
            <a:avLst/>
            <a:gdLst>
              <a:gd name="T0" fmla="*/ 0 w 286"/>
              <a:gd name="T1" fmla="*/ 2147483647 h 286"/>
              <a:gd name="T2" fmla="*/ 2147483647 w 286"/>
              <a:gd name="T3" fmla="*/ 2147483647 h 286"/>
              <a:gd name="T4" fmla="*/ 2147483647 w 286"/>
              <a:gd name="T5" fmla="*/ 2147483647 h 286"/>
              <a:gd name="T6" fmla="*/ 2147483647 w 286"/>
              <a:gd name="T7" fmla="*/ 2147483647 h 286"/>
              <a:gd name="T8" fmla="*/ 2147483647 w 286"/>
              <a:gd name="T9" fmla="*/ 2147483647 h 286"/>
              <a:gd name="T10" fmla="*/ 2147483647 w 286"/>
              <a:gd name="T11" fmla="*/ 0 h 286"/>
              <a:gd name="T12" fmla="*/ 2147483647 w 286"/>
              <a:gd name="T13" fmla="*/ 2147483647 h 286"/>
              <a:gd name="T14" fmla="*/ 2147483647 w 286"/>
              <a:gd name="T15" fmla="*/ 2147483647 h 286"/>
              <a:gd name="T16" fmla="*/ 2147483647 w 286"/>
              <a:gd name="T17" fmla="*/ 2147483647 h 286"/>
              <a:gd name="T18" fmla="*/ 2147483647 w 286"/>
              <a:gd name="T19" fmla="*/ 2147483647 h 286"/>
              <a:gd name="T20" fmla="*/ 2147483647 w 286"/>
              <a:gd name="T21" fmla="*/ 2147483647 h 286"/>
              <a:gd name="T22" fmla="*/ 2147483647 w 286"/>
              <a:gd name="T23" fmla="*/ 2147483647 h 286"/>
              <a:gd name="T24" fmla="*/ 2147483647 w 286"/>
              <a:gd name="T25" fmla="*/ 2147483647 h 286"/>
              <a:gd name="T26" fmla="*/ 2147483647 w 286"/>
              <a:gd name="T27" fmla="*/ 2147483647 h 286"/>
              <a:gd name="T28" fmla="*/ 2147483647 w 286"/>
              <a:gd name="T29" fmla="*/ 2147483647 h 286"/>
              <a:gd name="T30" fmla="*/ 2147483647 w 286"/>
              <a:gd name="T31" fmla="*/ 2147483647 h 286"/>
              <a:gd name="T32" fmla="*/ 2147483647 w 286"/>
              <a:gd name="T33" fmla="*/ 2147483647 h 286"/>
              <a:gd name="T34" fmla="*/ 2147483647 w 286"/>
              <a:gd name="T35" fmla="*/ 2147483647 h 286"/>
              <a:gd name="T36" fmla="*/ 2147483647 w 286"/>
              <a:gd name="T37" fmla="*/ 2147483647 h 286"/>
              <a:gd name="T38" fmla="*/ 2147483647 w 286"/>
              <a:gd name="T39" fmla="*/ 2147483647 h 286"/>
              <a:gd name="T40" fmla="*/ 0 w 286"/>
              <a:gd name="T41" fmla="*/ 2147483647 h 2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6"/>
              <a:gd name="T64" fmla="*/ 0 h 286"/>
              <a:gd name="T65" fmla="*/ 286 w 286"/>
              <a:gd name="T66" fmla="*/ 286 h 28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6" h="286">
                <a:moveTo>
                  <a:pt x="0" y="145"/>
                </a:moveTo>
                <a:lnTo>
                  <a:pt x="7" y="99"/>
                </a:lnTo>
                <a:lnTo>
                  <a:pt x="26" y="61"/>
                </a:lnTo>
                <a:lnTo>
                  <a:pt x="61" y="30"/>
                </a:lnTo>
                <a:lnTo>
                  <a:pt x="99" y="8"/>
                </a:lnTo>
                <a:lnTo>
                  <a:pt x="144" y="0"/>
                </a:lnTo>
                <a:lnTo>
                  <a:pt x="186" y="8"/>
                </a:lnTo>
                <a:lnTo>
                  <a:pt x="228" y="30"/>
                </a:lnTo>
                <a:lnTo>
                  <a:pt x="259" y="61"/>
                </a:lnTo>
                <a:lnTo>
                  <a:pt x="278" y="99"/>
                </a:lnTo>
                <a:lnTo>
                  <a:pt x="285" y="145"/>
                </a:lnTo>
                <a:lnTo>
                  <a:pt x="278" y="190"/>
                </a:lnTo>
                <a:lnTo>
                  <a:pt x="259" y="228"/>
                </a:lnTo>
                <a:lnTo>
                  <a:pt x="228" y="259"/>
                </a:lnTo>
                <a:lnTo>
                  <a:pt x="186" y="281"/>
                </a:lnTo>
                <a:lnTo>
                  <a:pt x="144" y="285"/>
                </a:lnTo>
                <a:lnTo>
                  <a:pt x="99" y="281"/>
                </a:lnTo>
                <a:lnTo>
                  <a:pt x="61" y="259"/>
                </a:lnTo>
                <a:lnTo>
                  <a:pt x="26" y="228"/>
                </a:lnTo>
                <a:lnTo>
                  <a:pt x="7" y="190"/>
                </a:lnTo>
                <a:lnTo>
                  <a:pt x="0" y="145"/>
                </a:lnTo>
              </a:path>
            </a:pathLst>
          </a:custGeom>
          <a:solidFill>
            <a:schemeClr val="hlink"/>
          </a:solidFill>
          <a:ln w="12700" cap="rnd" cmpd="sng">
            <a:solidFill>
              <a:schemeClr val="tx1">
                <a:lumMod val="75000"/>
                <a:lumOff val="25000"/>
              </a:schemeClr>
            </a:solidFill>
            <a:prstDash val="solid"/>
            <a:round/>
            <a:headEnd type="none" w="med" len="med"/>
            <a:tailEnd type="none" w="med" len="med"/>
          </a:ln>
        </p:spPr>
        <p:txBody>
          <a:bodyPr/>
          <a:lstStyle/>
          <a:p>
            <a:endParaRPr lang="en-US"/>
          </a:p>
        </p:txBody>
      </p:sp>
      <p:grpSp>
        <p:nvGrpSpPr>
          <p:cNvPr id="17" name="Group 16"/>
          <p:cNvGrpSpPr/>
          <p:nvPr/>
        </p:nvGrpSpPr>
        <p:grpSpPr>
          <a:xfrm>
            <a:off x="8175391" y="3898257"/>
            <a:ext cx="3093797" cy="590341"/>
            <a:chOff x="8700305" y="4716860"/>
            <a:chExt cx="3093797" cy="590341"/>
          </a:xfrm>
        </p:grpSpPr>
        <p:sp>
          <p:nvSpPr>
            <p:cNvPr id="53" name="Rectangle 12"/>
            <p:cNvSpPr>
              <a:spLocks noChangeArrowheads="1"/>
            </p:cNvSpPr>
            <p:nvPr/>
          </p:nvSpPr>
          <p:spPr bwMode="auto">
            <a:xfrm>
              <a:off x="8700305" y="4724990"/>
              <a:ext cx="3093797" cy="582211"/>
            </a:xfrm>
            <a:prstGeom prst="rect">
              <a:avLst/>
            </a:prstGeom>
            <a:noFill/>
            <a:ln w="12700">
              <a:noFill/>
              <a:miter lim="800000"/>
              <a:headEnd/>
              <a:tailEnd/>
            </a:ln>
          </p:spPr>
          <p:txBody>
            <a:bodyPr wrap="non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sz="3200" dirty="0" smtClean="0"/>
                <a:t>Min (</a:t>
              </a:r>
              <a:r>
                <a:rPr lang="en-US" altLang="en-US" sz="2800" dirty="0" smtClean="0"/>
                <a:t>Sum(Y</a:t>
              </a:r>
              <a:r>
                <a:rPr lang="en-US" altLang="en-US" sz="3200" dirty="0" smtClean="0"/>
                <a:t>-   )</a:t>
              </a:r>
              <a:r>
                <a:rPr lang="en-US" altLang="en-US" sz="3200" baseline="30000" dirty="0" smtClean="0"/>
                <a:t>2</a:t>
              </a:r>
              <a:r>
                <a:rPr lang="en-US" altLang="en-US" sz="3200" dirty="0" smtClean="0"/>
                <a:t>)</a:t>
              </a:r>
              <a:endParaRPr lang="en-US" altLang="en-US" sz="3200" dirty="0"/>
            </a:p>
          </p:txBody>
        </p:sp>
        <p:graphicFrame>
          <p:nvGraphicFramePr>
            <p:cNvPr id="54" name="Object 53"/>
            <p:cNvGraphicFramePr>
              <a:graphicFrameLocks noChangeAspect="1"/>
            </p:cNvGraphicFramePr>
            <p:nvPr>
              <p:extLst>
                <p:ext uri="{D42A27DB-BD31-4B8C-83A1-F6EECF244321}">
                  <p14:modId xmlns:p14="http://schemas.microsoft.com/office/powerpoint/2010/main" val="2777161660"/>
                </p:ext>
              </p:extLst>
            </p:nvPr>
          </p:nvGraphicFramePr>
          <p:xfrm>
            <a:off x="10850705" y="4716860"/>
            <a:ext cx="659181" cy="550525"/>
          </p:xfrm>
          <a:graphic>
            <a:graphicData uri="http://schemas.openxmlformats.org/presentationml/2006/ole">
              <mc:AlternateContent xmlns:mc="http://schemas.openxmlformats.org/markup-compatibility/2006">
                <mc:Choice xmlns:v="urn:schemas-microsoft-com:vml" Requires="v">
                  <p:oleObj spid="_x0000_s6453" name="Equation" r:id="rId6" imgW="164880" imgH="203040" progId="Equation.3">
                    <p:embed/>
                  </p:oleObj>
                </mc:Choice>
                <mc:Fallback>
                  <p:oleObj name="Equation" r:id="rId6" imgW="164880" imgH="203040" progId="Equation.3">
                    <p:embed/>
                    <p:pic>
                      <p:nvPicPr>
                        <p:cNvPr id="16" name="Object 15"/>
                        <p:cNvPicPr/>
                        <p:nvPr/>
                      </p:nvPicPr>
                      <p:blipFill>
                        <a:blip r:embed="rId7"/>
                        <a:stretch>
                          <a:fillRect/>
                        </a:stretch>
                      </p:blipFill>
                      <p:spPr>
                        <a:xfrm>
                          <a:off x="10850705" y="4716860"/>
                          <a:ext cx="659181" cy="550525"/>
                        </a:xfrm>
                        <a:prstGeom prst="rect">
                          <a:avLst/>
                        </a:prstGeom>
                      </p:spPr>
                    </p:pic>
                  </p:oleObj>
                </mc:Fallback>
              </mc:AlternateContent>
            </a:graphicData>
          </a:graphic>
        </p:graphicFrame>
      </p:grpSp>
      <p:graphicFrame>
        <p:nvGraphicFramePr>
          <p:cNvPr id="55" name="Object 6"/>
          <p:cNvGraphicFramePr>
            <a:graphicFrameLocks noChangeAspect="1"/>
          </p:cNvGraphicFramePr>
          <p:nvPr>
            <p:extLst>
              <p:ext uri="{D42A27DB-BD31-4B8C-83A1-F6EECF244321}">
                <p14:modId xmlns:p14="http://schemas.microsoft.com/office/powerpoint/2010/main" val="3016417955"/>
              </p:ext>
            </p:extLst>
          </p:nvPr>
        </p:nvGraphicFramePr>
        <p:xfrm>
          <a:off x="6916237" y="4883855"/>
          <a:ext cx="5038725" cy="747713"/>
        </p:xfrm>
        <a:graphic>
          <a:graphicData uri="http://schemas.openxmlformats.org/presentationml/2006/ole">
            <mc:AlternateContent xmlns:mc="http://schemas.openxmlformats.org/markup-compatibility/2006">
              <mc:Choice xmlns:v="urn:schemas-microsoft-com:vml" Requires="v">
                <p:oleObj spid="_x0000_s6454" name="Equation" r:id="rId8" imgW="1701720" imgH="253800" progId="Equation.3">
                  <p:embed/>
                </p:oleObj>
              </mc:Choice>
              <mc:Fallback>
                <p:oleObj name="Equation" r:id="rId8" imgW="1701720" imgH="253800" progId="Equation.3">
                  <p:embed/>
                  <p:pic>
                    <p:nvPicPr>
                      <p:cNvPr id="4098" name="Object 6"/>
                      <p:cNvPicPr>
                        <a:picLocks noChangeAspect="1" noChangeArrowheads="1"/>
                      </p:cNvPicPr>
                      <p:nvPr/>
                    </p:nvPicPr>
                    <p:blipFill>
                      <a:blip r:embed="rId9"/>
                      <a:srcRect/>
                      <a:stretch>
                        <a:fillRect/>
                      </a:stretch>
                    </p:blipFill>
                    <p:spPr bwMode="auto">
                      <a:xfrm>
                        <a:off x="6916237" y="4883855"/>
                        <a:ext cx="5038725" cy="747713"/>
                      </a:xfrm>
                      <a:prstGeom prst="rect">
                        <a:avLst/>
                      </a:prstGeom>
                      <a:noFill/>
                      <a:ln w="9525">
                        <a:noFill/>
                        <a:miter lim="800000"/>
                        <a:headEnd/>
                        <a:tailEnd/>
                      </a:ln>
                    </p:spPr>
                  </p:pic>
                </p:oleObj>
              </mc:Fallback>
            </mc:AlternateContent>
          </a:graphicData>
        </a:graphic>
      </p:graphicFrame>
      <p:sp>
        <p:nvSpPr>
          <p:cNvPr id="18" name="Left Brace 17"/>
          <p:cNvSpPr/>
          <p:nvPr/>
        </p:nvSpPr>
        <p:spPr>
          <a:xfrm>
            <a:off x="6113571" y="2523368"/>
            <a:ext cx="413699" cy="1182523"/>
          </a:xfrm>
          <a:prstGeom prst="lef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dirty="0"/>
          </a:p>
        </p:txBody>
      </p:sp>
      <p:sp>
        <p:nvSpPr>
          <p:cNvPr id="56" name="Rectangle 47"/>
          <p:cNvSpPr>
            <a:spLocks noChangeArrowheads="1"/>
          </p:cNvSpPr>
          <p:nvPr/>
        </p:nvSpPr>
        <p:spPr bwMode="auto">
          <a:xfrm>
            <a:off x="5165926" y="2655529"/>
            <a:ext cx="1253344" cy="459100"/>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90488" tIns="44450" rIns="90488" bIns="44450">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b="1" dirty="0" smtClean="0">
                <a:solidFill>
                  <a:schemeClr val="accent2">
                    <a:lumMod val="75000"/>
                  </a:schemeClr>
                </a:solidFill>
              </a:rPr>
              <a:t>Error </a:t>
            </a:r>
            <a:r>
              <a:rPr lang="el-GR" altLang="en-US" b="1" dirty="0"/>
              <a:t>ε</a:t>
            </a:r>
            <a:r>
              <a:rPr lang="en-US" altLang="en-US" b="1" baseline="-25000" dirty="0" err="1" smtClean="0"/>
              <a:t>i</a:t>
            </a:r>
            <a:endParaRPr lang="el-GR" altLang="en-US" b="1" baseline="-25000" dirty="0"/>
          </a:p>
        </p:txBody>
      </p:sp>
    </p:spTree>
    <p:extLst>
      <p:ext uri="{BB962C8B-B14F-4D97-AF65-F5344CB8AC3E}">
        <p14:creationId xmlns:p14="http://schemas.microsoft.com/office/powerpoint/2010/main" val="17167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down)">
                                      <p:cBhvr>
                                        <p:cTn id="10" dur="500"/>
                                        <p:tgtEl>
                                          <p:spTgt spid="27"/>
                                        </p:tgtEl>
                                      </p:cBhvr>
                                    </p:animEffect>
                                  </p:childTnLst>
                                </p:cTn>
                              </p:par>
                              <p:par>
                                <p:cTn id="11" presetID="22" presetClass="entr" presetSubtype="4"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down)">
                                      <p:cBhvr>
                                        <p:cTn id="13" dur="500"/>
                                        <p:tgtEl>
                                          <p:spTgt spid="32"/>
                                        </p:tgtEl>
                                      </p:cBhvr>
                                    </p:animEffect>
                                  </p:childTnLst>
                                </p:cTn>
                              </p:par>
                              <p:par>
                                <p:cTn id="14" presetID="22" presetClass="entr" presetSubtype="4"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wipe(down)">
                                      <p:cBhvr>
                                        <p:cTn id="16" dur="500"/>
                                        <p:tgtEl>
                                          <p:spTgt spid="35"/>
                                        </p:tgtEl>
                                      </p:cBhvr>
                                    </p:animEffect>
                                  </p:childTnLst>
                                </p:cTn>
                              </p:par>
                              <p:par>
                                <p:cTn id="17" presetID="22" presetClass="entr" presetSubtype="4"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par>
                                <p:cTn id="20" presetID="22" presetClass="entr" presetSubtype="4"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down)">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barn(inVertical)">
                                      <p:cBhvr>
                                        <p:cTn id="27" dur="500"/>
                                        <p:tgtEl>
                                          <p:spTgt spid="50"/>
                                        </p:tgtEl>
                                      </p:cBhvr>
                                    </p:animEffect>
                                  </p:childTnLst>
                                </p:cTn>
                              </p:par>
                              <p:par>
                                <p:cTn id="28" presetID="16" presetClass="entr" presetSubtype="21"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par>
                          <p:cTn id="31" fill="hold">
                            <p:stCondLst>
                              <p:cond delay="500"/>
                            </p:stCondLst>
                            <p:childTnLst>
                              <p:par>
                                <p:cTn id="32" presetID="16" presetClass="entr" presetSubtype="21"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barn(inVertical)">
                                      <p:cBhvr>
                                        <p:cTn id="34" dur="500"/>
                                        <p:tgtEl>
                                          <p:spTgt spid="56"/>
                                        </p:tgtEl>
                                      </p:cBhvr>
                                    </p:animEffect>
                                  </p:childTnLst>
                                </p:cTn>
                              </p:par>
                            </p:childTnLst>
                          </p:cTn>
                        </p:par>
                        <p:par>
                          <p:cTn id="35" fill="hold">
                            <p:stCondLst>
                              <p:cond delay="1000"/>
                            </p:stCondLst>
                            <p:childTnLst>
                              <p:par>
                                <p:cTn id="36" presetID="16" presetClass="entr" presetSubtype="21"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barn(inVertical)">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wipe(down)">
                                      <p:cBhvr>
                                        <p:cTn id="43" dur="500"/>
                                        <p:tgtEl>
                                          <p:spTgt spid="55"/>
                                        </p:tgtEl>
                                      </p:cBhvr>
                                    </p:animEffect>
                                  </p:childTnLst>
                                </p:cTn>
                              </p:par>
                              <p:par>
                                <p:cTn id="44" presetID="22" presetClass="entr" presetSubtype="4"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18" grpId="0" animBg="1"/>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Suppose we have a dataset containing information about the number of hours studied by students and their corresponding exam scores. Here's a hypothetical dataset</a:t>
            </a:r>
            <a:r>
              <a:rPr lang="en-US" dirty="0"/>
              <a:t>:</a:t>
            </a:r>
            <a:endParaRPr lang="en-US" dirty="0"/>
          </a:p>
        </p:txBody>
      </p:sp>
      <p:sp>
        <p:nvSpPr>
          <p:cNvPr id="3" name="Title 2"/>
          <p:cNvSpPr>
            <a:spLocks noGrp="1"/>
          </p:cNvSpPr>
          <p:nvPr>
            <p:ph type="title"/>
          </p:nvPr>
        </p:nvSpPr>
        <p:spPr/>
        <p:txBody>
          <a:bodyPr/>
          <a:lstStyle/>
          <a:p>
            <a:r>
              <a:rPr lang="en-US" altLang="en-US" dirty="0" smtClean="0"/>
              <a:t>Simple Linear Regression Example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935945970"/>
              </p:ext>
            </p:extLst>
          </p:nvPr>
        </p:nvGraphicFramePr>
        <p:xfrm>
          <a:off x="6959568" y="2738490"/>
          <a:ext cx="4497975" cy="3108960"/>
        </p:xfrm>
        <a:graphic>
          <a:graphicData uri="http://schemas.openxmlformats.org/drawingml/2006/table">
            <a:tbl>
              <a:tblPr>
                <a:tableStyleId>{BDBED569-4797-4DF1-A0F4-6AAB3CD982D8}</a:tableStyleId>
              </a:tblPr>
              <a:tblGrid>
                <a:gridCol w="2300859">
                  <a:extLst>
                    <a:ext uri="{9D8B030D-6E8A-4147-A177-3AD203B41FA5}">
                      <a16:colId xmlns:a16="http://schemas.microsoft.com/office/drawing/2014/main" val="1644278992"/>
                    </a:ext>
                  </a:extLst>
                </a:gridCol>
                <a:gridCol w="2197116">
                  <a:extLst>
                    <a:ext uri="{9D8B030D-6E8A-4147-A177-3AD203B41FA5}">
                      <a16:colId xmlns:a16="http://schemas.microsoft.com/office/drawing/2014/main" val="1734866819"/>
                    </a:ext>
                  </a:extLst>
                </a:gridCol>
              </a:tblGrid>
              <a:tr h="0">
                <a:tc>
                  <a:txBody>
                    <a:bodyPr/>
                    <a:lstStyle/>
                    <a:p>
                      <a:pPr fontAlgn="b"/>
                      <a:r>
                        <a:rPr lang="en-US" sz="2800" dirty="0" smtClean="0">
                          <a:effectLst/>
                        </a:rPr>
                        <a:t>Hours Studied</a:t>
                      </a:r>
                      <a:endParaRPr lang="en-US" sz="2800" b="1" dirty="0">
                        <a:effectLst/>
                      </a:endParaRPr>
                    </a:p>
                  </a:txBody>
                  <a:tcPr anchor="b"/>
                </a:tc>
                <a:tc>
                  <a:txBody>
                    <a:bodyPr/>
                    <a:lstStyle/>
                    <a:p>
                      <a:pPr fontAlgn="b"/>
                      <a:r>
                        <a:rPr lang="en-US" sz="2800" dirty="0" smtClean="0">
                          <a:effectLst/>
                        </a:rPr>
                        <a:t>Exam Score</a:t>
                      </a:r>
                      <a:endParaRPr lang="en-US" sz="2800" b="1" dirty="0">
                        <a:effectLst/>
                      </a:endParaRPr>
                    </a:p>
                  </a:txBody>
                  <a:tcPr anchor="b"/>
                </a:tc>
                <a:extLst>
                  <a:ext uri="{0D108BD9-81ED-4DB2-BD59-A6C34878D82A}">
                    <a16:rowId xmlns:a16="http://schemas.microsoft.com/office/drawing/2014/main" val="1544071327"/>
                  </a:ext>
                </a:extLst>
              </a:tr>
              <a:tr h="0">
                <a:tc>
                  <a:txBody>
                    <a:bodyPr/>
                    <a:lstStyle/>
                    <a:p>
                      <a:pPr fontAlgn="base"/>
                      <a:r>
                        <a:rPr lang="en-AE" sz="2800">
                          <a:effectLst/>
                        </a:rPr>
                        <a:t>2</a:t>
                      </a:r>
                    </a:p>
                  </a:txBody>
                  <a:tcPr anchor="ctr"/>
                </a:tc>
                <a:tc>
                  <a:txBody>
                    <a:bodyPr/>
                    <a:lstStyle/>
                    <a:p>
                      <a:pPr fontAlgn="base"/>
                      <a:r>
                        <a:rPr lang="en-AE" sz="2800">
                          <a:effectLst/>
                        </a:rPr>
                        <a:t>65</a:t>
                      </a:r>
                    </a:p>
                  </a:txBody>
                  <a:tcPr anchor="ctr"/>
                </a:tc>
                <a:extLst>
                  <a:ext uri="{0D108BD9-81ED-4DB2-BD59-A6C34878D82A}">
                    <a16:rowId xmlns:a16="http://schemas.microsoft.com/office/drawing/2014/main" val="2700983934"/>
                  </a:ext>
                </a:extLst>
              </a:tr>
              <a:tr h="0">
                <a:tc>
                  <a:txBody>
                    <a:bodyPr/>
                    <a:lstStyle/>
                    <a:p>
                      <a:pPr fontAlgn="base"/>
                      <a:r>
                        <a:rPr lang="en-AE" sz="2800">
                          <a:effectLst/>
                        </a:rPr>
                        <a:t>3</a:t>
                      </a:r>
                    </a:p>
                  </a:txBody>
                  <a:tcPr anchor="ctr"/>
                </a:tc>
                <a:tc>
                  <a:txBody>
                    <a:bodyPr/>
                    <a:lstStyle/>
                    <a:p>
                      <a:pPr fontAlgn="base"/>
                      <a:r>
                        <a:rPr lang="en-AE" sz="2800">
                          <a:effectLst/>
                        </a:rPr>
                        <a:t>70</a:t>
                      </a:r>
                    </a:p>
                  </a:txBody>
                  <a:tcPr anchor="ctr"/>
                </a:tc>
                <a:extLst>
                  <a:ext uri="{0D108BD9-81ED-4DB2-BD59-A6C34878D82A}">
                    <a16:rowId xmlns:a16="http://schemas.microsoft.com/office/drawing/2014/main" val="4233179555"/>
                  </a:ext>
                </a:extLst>
              </a:tr>
              <a:tr h="0">
                <a:tc>
                  <a:txBody>
                    <a:bodyPr/>
                    <a:lstStyle/>
                    <a:p>
                      <a:pPr fontAlgn="base"/>
                      <a:r>
                        <a:rPr lang="en-AE" sz="2800">
                          <a:effectLst/>
                        </a:rPr>
                        <a:t>4</a:t>
                      </a:r>
                    </a:p>
                  </a:txBody>
                  <a:tcPr anchor="ctr"/>
                </a:tc>
                <a:tc>
                  <a:txBody>
                    <a:bodyPr/>
                    <a:lstStyle/>
                    <a:p>
                      <a:pPr fontAlgn="base"/>
                      <a:r>
                        <a:rPr lang="en-AE" sz="2800">
                          <a:effectLst/>
                        </a:rPr>
                        <a:t>75</a:t>
                      </a:r>
                    </a:p>
                  </a:txBody>
                  <a:tcPr anchor="ctr"/>
                </a:tc>
                <a:extLst>
                  <a:ext uri="{0D108BD9-81ED-4DB2-BD59-A6C34878D82A}">
                    <a16:rowId xmlns:a16="http://schemas.microsoft.com/office/drawing/2014/main" val="1230026324"/>
                  </a:ext>
                </a:extLst>
              </a:tr>
              <a:tr h="0">
                <a:tc>
                  <a:txBody>
                    <a:bodyPr/>
                    <a:lstStyle/>
                    <a:p>
                      <a:pPr fontAlgn="base"/>
                      <a:r>
                        <a:rPr lang="en-AE" sz="2800">
                          <a:effectLst/>
                        </a:rPr>
                        <a:t>5</a:t>
                      </a:r>
                    </a:p>
                  </a:txBody>
                  <a:tcPr anchor="ctr"/>
                </a:tc>
                <a:tc>
                  <a:txBody>
                    <a:bodyPr/>
                    <a:lstStyle/>
                    <a:p>
                      <a:pPr fontAlgn="base"/>
                      <a:r>
                        <a:rPr lang="en-AE" sz="2800">
                          <a:effectLst/>
                        </a:rPr>
                        <a:t>80</a:t>
                      </a:r>
                    </a:p>
                  </a:txBody>
                  <a:tcPr anchor="ctr"/>
                </a:tc>
                <a:extLst>
                  <a:ext uri="{0D108BD9-81ED-4DB2-BD59-A6C34878D82A}">
                    <a16:rowId xmlns:a16="http://schemas.microsoft.com/office/drawing/2014/main" val="3244862657"/>
                  </a:ext>
                </a:extLst>
              </a:tr>
              <a:tr h="0">
                <a:tc>
                  <a:txBody>
                    <a:bodyPr/>
                    <a:lstStyle/>
                    <a:p>
                      <a:pPr fontAlgn="base"/>
                      <a:r>
                        <a:rPr lang="en-AE" sz="2800">
                          <a:effectLst/>
                        </a:rPr>
                        <a:t>6</a:t>
                      </a:r>
                    </a:p>
                  </a:txBody>
                  <a:tcPr anchor="ctr"/>
                </a:tc>
                <a:tc>
                  <a:txBody>
                    <a:bodyPr/>
                    <a:lstStyle/>
                    <a:p>
                      <a:pPr fontAlgn="base"/>
                      <a:r>
                        <a:rPr lang="en-AE" sz="2800" dirty="0">
                          <a:effectLst/>
                        </a:rPr>
                        <a:t>85</a:t>
                      </a:r>
                    </a:p>
                  </a:txBody>
                  <a:tcPr anchor="ctr"/>
                </a:tc>
                <a:extLst>
                  <a:ext uri="{0D108BD9-81ED-4DB2-BD59-A6C34878D82A}">
                    <a16:rowId xmlns:a16="http://schemas.microsoft.com/office/drawing/2014/main" val="329751444"/>
                  </a:ext>
                </a:extLst>
              </a:tr>
            </a:tbl>
          </a:graphicData>
        </a:graphic>
      </p:graphicFrame>
    </p:spTree>
    <p:extLst>
      <p:ext uri="{BB962C8B-B14F-4D97-AF65-F5344CB8AC3E}">
        <p14:creationId xmlns:p14="http://schemas.microsoft.com/office/powerpoint/2010/main" val="16224686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altLang="en-US" dirty="0" smtClean="0"/>
              <a:t>Scatter Plot</a:t>
            </a:r>
            <a:endParaRPr lang="en-US" dirty="0"/>
          </a:p>
        </p:txBody>
      </p:sp>
      <p:sp>
        <p:nvSpPr>
          <p:cNvPr id="3" name="Title 2"/>
          <p:cNvSpPr>
            <a:spLocks noGrp="1"/>
          </p:cNvSpPr>
          <p:nvPr>
            <p:ph type="title"/>
          </p:nvPr>
        </p:nvSpPr>
        <p:spPr/>
        <p:txBody>
          <a:bodyPr/>
          <a:lstStyle/>
          <a:p>
            <a:r>
              <a:rPr lang="en-US" altLang="en-US" dirty="0" smtClean="0"/>
              <a:t>Simple Linear Regression Example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188744282"/>
              </p:ext>
            </p:extLst>
          </p:nvPr>
        </p:nvGraphicFramePr>
        <p:xfrm>
          <a:off x="302094" y="2706406"/>
          <a:ext cx="3227169" cy="3535680"/>
        </p:xfrm>
        <a:graphic>
          <a:graphicData uri="http://schemas.openxmlformats.org/drawingml/2006/table">
            <a:tbl>
              <a:tblPr>
                <a:tableStyleId>{BDBED569-4797-4DF1-A0F4-6AAB3CD982D8}</a:tableStyleId>
              </a:tblPr>
              <a:tblGrid>
                <a:gridCol w="1650801">
                  <a:extLst>
                    <a:ext uri="{9D8B030D-6E8A-4147-A177-3AD203B41FA5}">
                      <a16:colId xmlns:a16="http://schemas.microsoft.com/office/drawing/2014/main" val="1644278992"/>
                    </a:ext>
                  </a:extLst>
                </a:gridCol>
                <a:gridCol w="1576368">
                  <a:extLst>
                    <a:ext uri="{9D8B030D-6E8A-4147-A177-3AD203B41FA5}">
                      <a16:colId xmlns:a16="http://schemas.microsoft.com/office/drawing/2014/main" val="1734866819"/>
                    </a:ext>
                  </a:extLst>
                </a:gridCol>
              </a:tblGrid>
              <a:tr h="460659">
                <a:tc>
                  <a:txBody>
                    <a:bodyPr/>
                    <a:lstStyle/>
                    <a:p>
                      <a:pPr fontAlgn="b"/>
                      <a:r>
                        <a:rPr lang="en-US" sz="2800" dirty="0" smtClean="0">
                          <a:effectLst/>
                        </a:rPr>
                        <a:t>Hours Studied</a:t>
                      </a:r>
                      <a:endParaRPr lang="en-US" sz="2800" b="1" dirty="0">
                        <a:effectLst/>
                      </a:endParaRPr>
                    </a:p>
                  </a:txBody>
                  <a:tcPr anchor="b"/>
                </a:tc>
                <a:tc>
                  <a:txBody>
                    <a:bodyPr/>
                    <a:lstStyle/>
                    <a:p>
                      <a:pPr fontAlgn="b"/>
                      <a:r>
                        <a:rPr lang="en-US" sz="2800" dirty="0" smtClean="0">
                          <a:effectLst/>
                        </a:rPr>
                        <a:t>Exam Score</a:t>
                      </a:r>
                      <a:endParaRPr lang="en-US" sz="2800" b="1" dirty="0">
                        <a:effectLst/>
                      </a:endParaRPr>
                    </a:p>
                  </a:txBody>
                  <a:tcPr anchor="b"/>
                </a:tc>
                <a:extLst>
                  <a:ext uri="{0D108BD9-81ED-4DB2-BD59-A6C34878D82A}">
                    <a16:rowId xmlns:a16="http://schemas.microsoft.com/office/drawing/2014/main" val="1544071327"/>
                  </a:ext>
                </a:extLst>
              </a:tr>
              <a:tr h="460659">
                <a:tc>
                  <a:txBody>
                    <a:bodyPr/>
                    <a:lstStyle/>
                    <a:p>
                      <a:pPr fontAlgn="base"/>
                      <a:r>
                        <a:rPr lang="en-AE" sz="2800">
                          <a:effectLst/>
                        </a:rPr>
                        <a:t>2</a:t>
                      </a:r>
                    </a:p>
                  </a:txBody>
                  <a:tcPr anchor="ctr"/>
                </a:tc>
                <a:tc>
                  <a:txBody>
                    <a:bodyPr/>
                    <a:lstStyle/>
                    <a:p>
                      <a:pPr fontAlgn="base"/>
                      <a:r>
                        <a:rPr lang="en-AE" sz="2800">
                          <a:effectLst/>
                        </a:rPr>
                        <a:t>65</a:t>
                      </a:r>
                    </a:p>
                  </a:txBody>
                  <a:tcPr anchor="ctr"/>
                </a:tc>
                <a:extLst>
                  <a:ext uri="{0D108BD9-81ED-4DB2-BD59-A6C34878D82A}">
                    <a16:rowId xmlns:a16="http://schemas.microsoft.com/office/drawing/2014/main" val="2700983934"/>
                  </a:ext>
                </a:extLst>
              </a:tr>
              <a:tr h="460659">
                <a:tc>
                  <a:txBody>
                    <a:bodyPr/>
                    <a:lstStyle/>
                    <a:p>
                      <a:pPr fontAlgn="base"/>
                      <a:r>
                        <a:rPr lang="en-AE" sz="2800" dirty="0">
                          <a:effectLst/>
                        </a:rPr>
                        <a:t>3</a:t>
                      </a:r>
                    </a:p>
                  </a:txBody>
                  <a:tcPr anchor="ctr"/>
                </a:tc>
                <a:tc>
                  <a:txBody>
                    <a:bodyPr/>
                    <a:lstStyle/>
                    <a:p>
                      <a:pPr fontAlgn="base"/>
                      <a:r>
                        <a:rPr lang="en-AE" sz="2800">
                          <a:effectLst/>
                        </a:rPr>
                        <a:t>70</a:t>
                      </a:r>
                    </a:p>
                  </a:txBody>
                  <a:tcPr anchor="ctr"/>
                </a:tc>
                <a:extLst>
                  <a:ext uri="{0D108BD9-81ED-4DB2-BD59-A6C34878D82A}">
                    <a16:rowId xmlns:a16="http://schemas.microsoft.com/office/drawing/2014/main" val="4233179555"/>
                  </a:ext>
                </a:extLst>
              </a:tr>
              <a:tr h="460659">
                <a:tc>
                  <a:txBody>
                    <a:bodyPr/>
                    <a:lstStyle/>
                    <a:p>
                      <a:pPr fontAlgn="base"/>
                      <a:r>
                        <a:rPr lang="en-AE" sz="2800">
                          <a:effectLst/>
                        </a:rPr>
                        <a:t>4</a:t>
                      </a:r>
                    </a:p>
                  </a:txBody>
                  <a:tcPr anchor="ctr"/>
                </a:tc>
                <a:tc>
                  <a:txBody>
                    <a:bodyPr/>
                    <a:lstStyle/>
                    <a:p>
                      <a:pPr fontAlgn="base"/>
                      <a:r>
                        <a:rPr lang="en-AE" sz="2800">
                          <a:effectLst/>
                        </a:rPr>
                        <a:t>75</a:t>
                      </a:r>
                    </a:p>
                  </a:txBody>
                  <a:tcPr anchor="ctr"/>
                </a:tc>
                <a:extLst>
                  <a:ext uri="{0D108BD9-81ED-4DB2-BD59-A6C34878D82A}">
                    <a16:rowId xmlns:a16="http://schemas.microsoft.com/office/drawing/2014/main" val="1230026324"/>
                  </a:ext>
                </a:extLst>
              </a:tr>
              <a:tr h="460659">
                <a:tc>
                  <a:txBody>
                    <a:bodyPr/>
                    <a:lstStyle/>
                    <a:p>
                      <a:pPr fontAlgn="base"/>
                      <a:r>
                        <a:rPr lang="en-AE" sz="2800">
                          <a:effectLst/>
                        </a:rPr>
                        <a:t>5</a:t>
                      </a:r>
                    </a:p>
                  </a:txBody>
                  <a:tcPr anchor="ctr"/>
                </a:tc>
                <a:tc>
                  <a:txBody>
                    <a:bodyPr/>
                    <a:lstStyle/>
                    <a:p>
                      <a:pPr fontAlgn="base"/>
                      <a:r>
                        <a:rPr lang="en-AE" sz="2800">
                          <a:effectLst/>
                        </a:rPr>
                        <a:t>80</a:t>
                      </a:r>
                    </a:p>
                  </a:txBody>
                  <a:tcPr anchor="ctr"/>
                </a:tc>
                <a:extLst>
                  <a:ext uri="{0D108BD9-81ED-4DB2-BD59-A6C34878D82A}">
                    <a16:rowId xmlns:a16="http://schemas.microsoft.com/office/drawing/2014/main" val="3244862657"/>
                  </a:ext>
                </a:extLst>
              </a:tr>
              <a:tr h="460659">
                <a:tc>
                  <a:txBody>
                    <a:bodyPr/>
                    <a:lstStyle/>
                    <a:p>
                      <a:pPr fontAlgn="base"/>
                      <a:r>
                        <a:rPr lang="en-AE" sz="2800">
                          <a:effectLst/>
                        </a:rPr>
                        <a:t>6</a:t>
                      </a:r>
                    </a:p>
                  </a:txBody>
                  <a:tcPr anchor="ctr"/>
                </a:tc>
                <a:tc>
                  <a:txBody>
                    <a:bodyPr/>
                    <a:lstStyle/>
                    <a:p>
                      <a:pPr fontAlgn="base"/>
                      <a:r>
                        <a:rPr lang="en-AE" sz="2800" dirty="0">
                          <a:effectLst/>
                        </a:rPr>
                        <a:t>85</a:t>
                      </a:r>
                    </a:p>
                  </a:txBody>
                  <a:tcPr anchor="ctr"/>
                </a:tc>
                <a:extLst>
                  <a:ext uri="{0D108BD9-81ED-4DB2-BD59-A6C34878D82A}">
                    <a16:rowId xmlns:a16="http://schemas.microsoft.com/office/drawing/2014/main" val="329751444"/>
                  </a:ext>
                </a:extLst>
              </a:tr>
            </a:tbl>
          </a:graphicData>
        </a:graphic>
      </p:graphicFrame>
      <p:graphicFrame>
        <p:nvGraphicFramePr>
          <p:cNvPr id="5" name="Chart 4"/>
          <p:cNvGraphicFramePr>
            <a:graphicFrameLocks/>
          </p:cNvGraphicFramePr>
          <p:nvPr>
            <p:extLst>
              <p:ext uri="{D42A27DB-BD31-4B8C-83A1-F6EECF244321}">
                <p14:modId xmlns:p14="http://schemas.microsoft.com/office/powerpoint/2010/main" val="4120857437"/>
              </p:ext>
            </p:extLst>
          </p:nvPr>
        </p:nvGraphicFramePr>
        <p:xfrm>
          <a:off x="4065369" y="2057400"/>
          <a:ext cx="7661409" cy="43755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010309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we'll fit a line to the data that best represents the relationship between the number of hours studied and exam scores. The equation of a simple linear regression model is</a:t>
            </a:r>
            <a:r>
              <a:rPr lang="en-US" dirty="0"/>
              <a:t>:</a:t>
            </a:r>
          </a:p>
          <a:p>
            <a:pPr marL="0" indent="0">
              <a:buNone/>
            </a:pPr>
            <a:endParaRPr lang="en-US" dirty="0"/>
          </a:p>
        </p:txBody>
      </p:sp>
      <p:sp>
        <p:nvSpPr>
          <p:cNvPr id="3" name="Title 2"/>
          <p:cNvSpPr>
            <a:spLocks noGrp="1"/>
          </p:cNvSpPr>
          <p:nvPr>
            <p:ph type="title"/>
          </p:nvPr>
        </p:nvSpPr>
        <p:spPr/>
        <p:txBody>
          <a:bodyPr/>
          <a:lstStyle/>
          <a:p>
            <a:r>
              <a:rPr lang="en-US" altLang="en-US" dirty="0" smtClean="0"/>
              <a:t>Simple Linear Regression Example</a:t>
            </a:r>
            <a:endParaRPr lang="en-US" dirty="0"/>
          </a:p>
        </p:txBody>
      </p:sp>
      <p:graphicFrame>
        <p:nvGraphicFramePr>
          <p:cNvPr id="6" name="Object 43"/>
          <p:cNvGraphicFramePr>
            <a:graphicFrameLocks noChangeAspect="1"/>
          </p:cNvGraphicFramePr>
          <p:nvPr>
            <p:extLst>
              <p:ext uri="{D42A27DB-BD31-4B8C-83A1-F6EECF244321}">
                <p14:modId xmlns:p14="http://schemas.microsoft.com/office/powerpoint/2010/main" val="1368699530"/>
              </p:ext>
            </p:extLst>
          </p:nvPr>
        </p:nvGraphicFramePr>
        <p:xfrm>
          <a:off x="6096000" y="3059482"/>
          <a:ext cx="3878263" cy="776288"/>
        </p:xfrm>
        <a:graphic>
          <a:graphicData uri="http://schemas.openxmlformats.org/presentationml/2006/ole">
            <mc:AlternateContent xmlns:mc="http://schemas.openxmlformats.org/markup-compatibility/2006">
              <mc:Choice xmlns:v="urn:schemas-microsoft-com:vml" Requires="v">
                <p:oleObj spid="_x0000_s10334" name="Equation" r:id="rId4" imgW="1143000" imgH="228600" progId="Equation.3">
                  <p:embed/>
                </p:oleObj>
              </mc:Choice>
              <mc:Fallback>
                <p:oleObj name="Equation" r:id="rId4" imgW="1143000" imgH="228600" progId="Equation.3">
                  <p:embed/>
                  <p:pic>
                    <p:nvPicPr>
                      <p:cNvPr id="59" name="Object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3059482"/>
                        <a:ext cx="3878263" cy="776288"/>
                      </a:xfrm>
                      <a:prstGeom prst="rect">
                        <a:avLst/>
                      </a:prstGeom>
                      <a:noFill/>
                      <a:ln w="952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21381022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Let’s try to estimate the regression coefficients B</a:t>
            </a:r>
            <a:r>
              <a:rPr lang="en-US" baseline="-25000" dirty="0" smtClean="0"/>
              <a:t>0</a:t>
            </a:r>
            <a:r>
              <a:rPr lang="en-US" dirty="0" smtClean="0"/>
              <a:t>​ and B</a:t>
            </a:r>
            <a:r>
              <a:rPr lang="en-US" baseline="-25000" dirty="0" smtClean="0"/>
              <a:t>1</a:t>
            </a:r>
            <a:endParaRPr lang="en-US" baseline="-25000" dirty="0"/>
          </a:p>
        </p:txBody>
      </p:sp>
      <p:sp>
        <p:nvSpPr>
          <p:cNvPr id="3" name="Title 2"/>
          <p:cNvSpPr>
            <a:spLocks noGrp="1"/>
          </p:cNvSpPr>
          <p:nvPr>
            <p:ph type="title"/>
          </p:nvPr>
        </p:nvSpPr>
        <p:spPr/>
        <p:txBody>
          <a:bodyPr/>
          <a:lstStyle/>
          <a:p>
            <a:r>
              <a:rPr lang="en-US" altLang="en-US" dirty="0" smtClean="0"/>
              <a:t>Simple Linear Regression Example</a:t>
            </a:r>
            <a:endParaRPr lang="en-US" dirty="0"/>
          </a:p>
        </p:txBody>
      </p:sp>
      <p:pic>
        <p:nvPicPr>
          <p:cNvPr id="4" name="Picture 3"/>
          <p:cNvPicPr>
            <a:picLocks noChangeAspect="1"/>
          </p:cNvPicPr>
          <p:nvPr/>
        </p:nvPicPr>
        <p:blipFill>
          <a:blip r:embed="rId3"/>
          <a:stretch>
            <a:fillRect/>
          </a:stretch>
        </p:blipFill>
        <p:spPr>
          <a:xfrm>
            <a:off x="3882189" y="2507096"/>
            <a:ext cx="5018759" cy="1873127"/>
          </a:xfrm>
          <a:prstGeom prst="rect">
            <a:avLst/>
          </a:prstGeom>
        </p:spPr>
      </p:pic>
      <p:sp>
        <p:nvSpPr>
          <p:cNvPr id="5" name="Rectangle 4"/>
          <p:cNvSpPr/>
          <p:nvPr/>
        </p:nvSpPr>
        <p:spPr>
          <a:xfrm>
            <a:off x="689809" y="4801728"/>
            <a:ext cx="11085096" cy="1631216"/>
          </a:xfrm>
          <a:prstGeom prst="rect">
            <a:avLst/>
          </a:prstGeom>
        </p:spPr>
        <p:txBody>
          <a:bodyPr wrap="square">
            <a:spAutoFit/>
          </a:bodyPr>
          <a:lstStyle/>
          <a:p>
            <a:r>
              <a:rPr lang="en-US" sz="2000" dirty="0">
                <a:solidFill>
                  <a:srgbClr val="0D0D0D"/>
                </a:solidFill>
                <a:latin typeface="Söhne"/>
              </a:rPr>
              <a:t>Where:</a:t>
            </a:r>
          </a:p>
          <a:p>
            <a:pPr>
              <a:buFont typeface="Arial" panose="020B0604020202020204" pitchFamily="34" charset="0"/>
              <a:buChar char="•"/>
            </a:pPr>
            <a:r>
              <a:rPr lang="en-US" sz="2000" i="1" dirty="0" smtClean="0">
                <a:solidFill>
                  <a:srgbClr val="0D0D0D"/>
                </a:solidFill>
                <a:latin typeface="KaTeX_Math"/>
              </a:rPr>
              <a:t>n</a:t>
            </a:r>
            <a:r>
              <a:rPr lang="en-US" sz="2000" dirty="0" smtClean="0">
                <a:solidFill>
                  <a:srgbClr val="0D0D0D"/>
                </a:solidFill>
                <a:latin typeface="Söhne"/>
              </a:rPr>
              <a:t> is the number of data points</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Size1"/>
              </a:rPr>
              <a:t>∑</a:t>
            </a:r>
            <a:r>
              <a:rPr lang="en-US" sz="2000" i="1" dirty="0" smtClean="0">
                <a:solidFill>
                  <a:srgbClr val="0D0D0D"/>
                </a:solidFill>
                <a:latin typeface="KaTeX_Math"/>
              </a:rPr>
              <a:t>X</a:t>
            </a:r>
            <a:r>
              <a:rPr lang="en-US" sz="2000" dirty="0" smtClean="0">
                <a:solidFill>
                  <a:srgbClr val="0D0D0D"/>
                </a:solidFill>
                <a:latin typeface="Söhne"/>
              </a:rPr>
              <a:t> and </a:t>
            </a:r>
            <a:r>
              <a:rPr lang="en-US" sz="2000" dirty="0" smtClean="0">
                <a:solidFill>
                  <a:srgbClr val="0D0D0D"/>
                </a:solidFill>
                <a:latin typeface="KaTeX_Size1"/>
              </a:rPr>
              <a:t>∑</a:t>
            </a:r>
            <a:r>
              <a:rPr lang="en-US" sz="2000" i="1" dirty="0" smtClean="0">
                <a:solidFill>
                  <a:srgbClr val="0D0D0D"/>
                </a:solidFill>
                <a:latin typeface="KaTeX_Math"/>
              </a:rPr>
              <a:t>Y</a:t>
            </a:r>
            <a:r>
              <a:rPr lang="en-US" sz="2000" dirty="0" smtClean="0">
                <a:solidFill>
                  <a:srgbClr val="0D0D0D"/>
                </a:solidFill>
                <a:latin typeface="Söhne"/>
              </a:rPr>
              <a:t> represent the sum of the hours studied and exam scores, respectively</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Size1"/>
              </a:rPr>
              <a:t>∑</a:t>
            </a:r>
            <a:r>
              <a:rPr lang="en-US" sz="2000" i="1" dirty="0" smtClean="0">
                <a:solidFill>
                  <a:srgbClr val="0D0D0D"/>
                </a:solidFill>
                <a:latin typeface="KaTeX_Math"/>
              </a:rPr>
              <a:t>XY</a:t>
            </a:r>
            <a:r>
              <a:rPr lang="en-US" sz="2000" dirty="0" smtClean="0">
                <a:solidFill>
                  <a:srgbClr val="0D0D0D"/>
                </a:solidFill>
                <a:latin typeface="Söhne"/>
              </a:rPr>
              <a:t> represents the sum of the products of hours studied and exam scores</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Main"/>
              </a:rPr>
              <a:t>2</a:t>
            </a:r>
            <a:r>
              <a:rPr lang="en-US" sz="2000" dirty="0">
                <a:solidFill>
                  <a:srgbClr val="0D0D0D"/>
                </a:solidFill>
                <a:latin typeface="KaTeX_Size1"/>
              </a:rPr>
              <a:t>∑</a:t>
            </a:r>
            <a:r>
              <a:rPr lang="en-US" sz="2000" i="1" dirty="0" smtClean="0">
                <a:solidFill>
                  <a:srgbClr val="0D0D0D"/>
                </a:solidFill>
                <a:latin typeface="KaTeX_Math"/>
              </a:rPr>
              <a:t>X</a:t>
            </a:r>
            <a:r>
              <a:rPr lang="en-US" sz="2000" baseline="30000" dirty="0" smtClean="0">
                <a:solidFill>
                  <a:srgbClr val="0D0D0D"/>
                </a:solidFill>
                <a:latin typeface="KaTeX_Main"/>
              </a:rPr>
              <a:t>2</a:t>
            </a:r>
            <a:r>
              <a:rPr lang="en-US" sz="2000" dirty="0" smtClean="0">
                <a:solidFill>
                  <a:srgbClr val="0D0D0D"/>
                </a:solidFill>
                <a:latin typeface="Söhne"/>
              </a:rPr>
              <a:t> represents the sum of the squared hours studied</a:t>
            </a:r>
            <a:r>
              <a:rPr lang="en-US" sz="2000" dirty="0">
                <a:solidFill>
                  <a:srgbClr val="0D0D0D"/>
                </a:solidFill>
                <a:latin typeface="Söhne"/>
              </a:rPr>
              <a:t>.</a:t>
            </a:r>
            <a:endParaRPr lang="en-US" sz="2000" b="0" i="0" dirty="0">
              <a:solidFill>
                <a:srgbClr val="0D0D0D"/>
              </a:solidFill>
              <a:effectLst/>
              <a:latin typeface="Söhne"/>
            </a:endParaRPr>
          </a:p>
        </p:txBody>
      </p:sp>
    </p:spTree>
    <p:extLst>
      <p:ext uri="{BB962C8B-B14F-4D97-AF65-F5344CB8AC3E}">
        <p14:creationId xmlns:p14="http://schemas.microsoft.com/office/powerpoint/2010/main" val="18579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Let’s try to estimate the regression coefficients B</a:t>
            </a:r>
            <a:r>
              <a:rPr lang="en-US" baseline="-25000" dirty="0" smtClean="0"/>
              <a:t>0</a:t>
            </a:r>
            <a:r>
              <a:rPr lang="en-US" dirty="0" smtClean="0"/>
              <a:t>​ and B</a:t>
            </a:r>
            <a:r>
              <a:rPr lang="en-US" baseline="-25000" dirty="0" smtClean="0"/>
              <a:t>1</a:t>
            </a:r>
            <a:endParaRPr lang="en-US" baseline="-25000" dirty="0"/>
          </a:p>
        </p:txBody>
      </p:sp>
      <p:sp>
        <p:nvSpPr>
          <p:cNvPr id="3" name="Title 2"/>
          <p:cNvSpPr>
            <a:spLocks noGrp="1"/>
          </p:cNvSpPr>
          <p:nvPr>
            <p:ph type="title"/>
          </p:nvPr>
        </p:nvSpPr>
        <p:spPr/>
        <p:txBody>
          <a:bodyPr/>
          <a:lstStyle/>
          <a:p>
            <a:r>
              <a:rPr lang="en-US" altLang="en-US" dirty="0" smtClean="0"/>
              <a:t>Simple Linear Regression Example</a:t>
            </a:r>
            <a:endParaRPr lang="en-US" dirty="0"/>
          </a:p>
        </p:txBody>
      </p:sp>
      <p:pic>
        <p:nvPicPr>
          <p:cNvPr id="4" name="Picture 3"/>
          <p:cNvPicPr>
            <a:picLocks noChangeAspect="1"/>
          </p:cNvPicPr>
          <p:nvPr/>
        </p:nvPicPr>
        <p:blipFill>
          <a:blip r:embed="rId3"/>
          <a:stretch>
            <a:fillRect/>
          </a:stretch>
        </p:blipFill>
        <p:spPr>
          <a:xfrm>
            <a:off x="3128211" y="2225692"/>
            <a:ext cx="5772737" cy="2154531"/>
          </a:xfrm>
          <a:prstGeom prst="rect">
            <a:avLst/>
          </a:prstGeom>
        </p:spPr>
      </p:pic>
      <p:sp>
        <p:nvSpPr>
          <p:cNvPr id="5" name="Rectangle 4"/>
          <p:cNvSpPr/>
          <p:nvPr/>
        </p:nvSpPr>
        <p:spPr>
          <a:xfrm>
            <a:off x="689809" y="4801728"/>
            <a:ext cx="11085096" cy="1631216"/>
          </a:xfrm>
          <a:prstGeom prst="rect">
            <a:avLst/>
          </a:prstGeom>
        </p:spPr>
        <p:txBody>
          <a:bodyPr wrap="square">
            <a:spAutoFit/>
          </a:bodyPr>
          <a:lstStyle/>
          <a:p>
            <a:r>
              <a:rPr lang="en-US" sz="2000" dirty="0">
                <a:solidFill>
                  <a:srgbClr val="0D0D0D"/>
                </a:solidFill>
                <a:latin typeface="Söhne"/>
              </a:rPr>
              <a:t>Where:</a:t>
            </a:r>
          </a:p>
          <a:p>
            <a:pPr>
              <a:buFont typeface="Arial" panose="020B0604020202020204" pitchFamily="34" charset="0"/>
              <a:buChar char="•"/>
            </a:pPr>
            <a:r>
              <a:rPr lang="en-US" sz="2000" i="1" dirty="0" smtClean="0">
                <a:solidFill>
                  <a:srgbClr val="0D0D0D"/>
                </a:solidFill>
                <a:latin typeface="KaTeX_Math"/>
              </a:rPr>
              <a:t>n</a:t>
            </a:r>
            <a:r>
              <a:rPr lang="en-US" sz="2000" dirty="0" smtClean="0">
                <a:solidFill>
                  <a:srgbClr val="0D0D0D"/>
                </a:solidFill>
                <a:latin typeface="Söhne"/>
              </a:rPr>
              <a:t> is the number of data points</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Size1"/>
              </a:rPr>
              <a:t>∑</a:t>
            </a:r>
            <a:r>
              <a:rPr lang="en-US" sz="2000" i="1" dirty="0" smtClean="0">
                <a:solidFill>
                  <a:srgbClr val="0D0D0D"/>
                </a:solidFill>
                <a:latin typeface="KaTeX_Math"/>
              </a:rPr>
              <a:t>X</a:t>
            </a:r>
            <a:r>
              <a:rPr lang="en-US" sz="2000" dirty="0" smtClean="0">
                <a:solidFill>
                  <a:srgbClr val="0D0D0D"/>
                </a:solidFill>
                <a:latin typeface="Söhne"/>
              </a:rPr>
              <a:t> and </a:t>
            </a:r>
            <a:r>
              <a:rPr lang="en-US" sz="2000" dirty="0" smtClean="0">
                <a:solidFill>
                  <a:srgbClr val="0D0D0D"/>
                </a:solidFill>
                <a:latin typeface="KaTeX_Size1"/>
              </a:rPr>
              <a:t>∑</a:t>
            </a:r>
            <a:r>
              <a:rPr lang="en-US" sz="2000" i="1" dirty="0" smtClean="0">
                <a:solidFill>
                  <a:srgbClr val="0D0D0D"/>
                </a:solidFill>
                <a:latin typeface="KaTeX_Math"/>
              </a:rPr>
              <a:t>Y</a:t>
            </a:r>
            <a:r>
              <a:rPr lang="en-US" sz="2000" dirty="0" smtClean="0">
                <a:solidFill>
                  <a:srgbClr val="0D0D0D"/>
                </a:solidFill>
                <a:latin typeface="Söhne"/>
              </a:rPr>
              <a:t> represent the sum of the hours studied and exam scores, respectively</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Size1"/>
              </a:rPr>
              <a:t>∑</a:t>
            </a:r>
            <a:r>
              <a:rPr lang="en-US" sz="2000" i="1" dirty="0" smtClean="0">
                <a:solidFill>
                  <a:srgbClr val="0D0D0D"/>
                </a:solidFill>
                <a:latin typeface="KaTeX_Math"/>
              </a:rPr>
              <a:t>XY</a:t>
            </a:r>
            <a:r>
              <a:rPr lang="en-US" sz="2000" dirty="0" smtClean="0">
                <a:solidFill>
                  <a:srgbClr val="0D0D0D"/>
                </a:solidFill>
                <a:latin typeface="Söhne"/>
              </a:rPr>
              <a:t> represents the sum of the products of hours studied and exam scores</a:t>
            </a:r>
            <a:r>
              <a:rPr lang="en-US" sz="2000" dirty="0">
                <a:solidFill>
                  <a:srgbClr val="0D0D0D"/>
                </a:solidFill>
                <a:latin typeface="Söhne"/>
              </a:rPr>
              <a:t>.</a:t>
            </a:r>
          </a:p>
          <a:p>
            <a:pPr>
              <a:buFont typeface="Arial" panose="020B0604020202020204" pitchFamily="34" charset="0"/>
              <a:buChar char="•"/>
            </a:pPr>
            <a:r>
              <a:rPr lang="en-US" sz="2000" dirty="0" smtClean="0">
                <a:solidFill>
                  <a:srgbClr val="0D0D0D"/>
                </a:solidFill>
                <a:latin typeface="KaTeX_Main"/>
              </a:rPr>
              <a:t>2</a:t>
            </a:r>
            <a:r>
              <a:rPr lang="en-US" sz="2000" dirty="0">
                <a:solidFill>
                  <a:srgbClr val="0D0D0D"/>
                </a:solidFill>
                <a:latin typeface="KaTeX_Size1"/>
              </a:rPr>
              <a:t>∑</a:t>
            </a:r>
            <a:r>
              <a:rPr lang="en-US" sz="2000" i="1" dirty="0" smtClean="0">
                <a:solidFill>
                  <a:srgbClr val="0D0D0D"/>
                </a:solidFill>
                <a:latin typeface="KaTeX_Math"/>
              </a:rPr>
              <a:t>X</a:t>
            </a:r>
            <a:r>
              <a:rPr lang="en-US" sz="2000" baseline="30000" dirty="0" smtClean="0">
                <a:solidFill>
                  <a:srgbClr val="0D0D0D"/>
                </a:solidFill>
                <a:latin typeface="KaTeX_Main"/>
              </a:rPr>
              <a:t>2</a:t>
            </a:r>
            <a:r>
              <a:rPr lang="en-US" sz="2000" dirty="0" smtClean="0">
                <a:solidFill>
                  <a:srgbClr val="0D0D0D"/>
                </a:solidFill>
                <a:latin typeface="Söhne"/>
              </a:rPr>
              <a:t> represents the sum of the squared hours studied</a:t>
            </a:r>
            <a:r>
              <a:rPr lang="en-US" sz="2000" dirty="0">
                <a:solidFill>
                  <a:srgbClr val="0D0D0D"/>
                </a:solidFill>
                <a:latin typeface="Söhne"/>
              </a:rPr>
              <a:t>.</a:t>
            </a:r>
            <a:endParaRPr lang="en-US" sz="2000" b="0" i="0" dirty="0">
              <a:solidFill>
                <a:srgbClr val="0D0D0D"/>
              </a:solidFill>
              <a:effectLst/>
              <a:latin typeface="Söhne"/>
            </a:endParaRPr>
          </a:p>
        </p:txBody>
      </p:sp>
    </p:spTree>
    <p:extLst>
      <p:ext uri="{BB962C8B-B14F-4D97-AF65-F5344CB8AC3E}">
        <p14:creationId xmlns:p14="http://schemas.microsoft.com/office/powerpoint/2010/main" val="20274165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smtClean="0"/>
              <a:t>Simple Linear Regression Example</a:t>
            </a:r>
            <a:endParaRPr lang="en-US" dirty="0"/>
          </a:p>
        </p:txBody>
      </p:sp>
      <p:sp>
        <p:nvSpPr>
          <p:cNvPr id="6" name="Content Placeholder 5"/>
          <p:cNvSpPr>
            <a:spLocks noGrp="1"/>
          </p:cNvSpPr>
          <p:nvPr>
            <p:ph idx="1"/>
          </p:nvPr>
        </p:nvSpPr>
        <p:spPr/>
        <p:txBody>
          <a:bodyPr/>
          <a:lstStyle/>
          <a:p>
            <a:r>
              <a:rPr lang="en-US" dirty="0" smtClean="0"/>
              <a:t>Let's calculate these coefficients using our dataset</a:t>
            </a:r>
            <a:r>
              <a:rPr lang="en-US" dirty="0"/>
              <a:t>:</a:t>
            </a:r>
          </a:p>
          <a:p>
            <a:r>
              <a:rPr lang="en-US" i="1" dirty="0" smtClean="0"/>
              <a:t>n</a:t>
            </a:r>
            <a:r>
              <a:rPr lang="en-US" dirty="0" smtClean="0"/>
              <a:t>=5</a:t>
            </a:r>
            <a:endParaRPr lang="en-US" dirty="0"/>
          </a:p>
          <a:p>
            <a:r>
              <a:rPr lang="en-US" dirty="0" smtClean="0"/>
              <a:t>∑</a:t>
            </a:r>
            <a:r>
              <a:rPr lang="en-US" i="1" dirty="0"/>
              <a:t>X</a:t>
            </a:r>
            <a:r>
              <a:rPr lang="en-US" dirty="0"/>
              <a:t>=2+3+4+5+6=20</a:t>
            </a:r>
          </a:p>
          <a:p>
            <a:r>
              <a:rPr lang="en-US" dirty="0" smtClean="0"/>
              <a:t>∑</a:t>
            </a:r>
            <a:r>
              <a:rPr lang="en-US" i="1" dirty="0"/>
              <a:t>Y</a:t>
            </a:r>
            <a:r>
              <a:rPr lang="en-US" dirty="0"/>
              <a:t>=65+70+75+80+85=375</a:t>
            </a:r>
          </a:p>
          <a:p>
            <a:r>
              <a:rPr lang="en-US" dirty="0" smtClean="0"/>
              <a:t>∑</a:t>
            </a:r>
            <a:r>
              <a:rPr lang="en-US" i="1" dirty="0"/>
              <a:t>XY</a:t>
            </a:r>
            <a:r>
              <a:rPr lang="en-US" dirty="0"/>
              <a:t>=(2∗65)+(3∗70)+(4∗75)+(5∗80)+(6∗85)=2005</a:t>
            </a:r>
          </a:p>
          <a:p>
            <a:r>
              <a:rPr lang="en-US" dirty="0" smtClean="0"/>
              <a:t>∑</a:t>
            </a:r>
            <a:r>
              <a:rPr lang="en-US" i="1" dirty="0"/>
              <a:t>X</a:t>
            </a:r>
            <a:r>
              <a:rPr lang="en-US" baseline="30000" dirty="0"/>
              <a:t>2</a:t>
            </a:r>
            <a:r>
              <a:rPr lang="en-US" dirty="0"/>
              <a:t>=(22)+(32)+(42)+(52)+(62)=90</a:t>
            </a:r>
          </a:p>
          <a:p>
            <a:endParaRPr lang="en-US" dirty="0"/>
          </a:p>
        </p:txBody>
      </p:sp>
    </p:spTree>
    <p:extLst>
      <p:ext uri="{BB962C8B-B14F-4D97-AF65-F5344CB8AC3E}">
        <p14:creationId xmlns:p14="http://schemas.microsoft.com/office/powerpoint/2010/main" val="12499778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smtClean="0"/>
              <a:t>Simple Linear Regression Example</a:t>
            </a:r>
            <a:endParaRPr lang="en-US" dirty="0"/>
          </a:p>
        </p:txBody>
      </p:sp>
      <p:sp>
        <p:nvSpPr>
          <p:cNvPr id="2" name="Content Placeholder 1"/>
          <p:cNvSpPr>
            <a:spLocks noGrp="1"/>
          </p:cNvSpPr>
          <p:nvPr>
            <p:ph idx="1"/>
          </p:nvPr>
        </p:nvSpPr>
        <p:spPr/>
        <p:txBody>
          <a:bodyPr/>
          <a:lstStyle/>
          <a:p>
            <a:r>
              <a:rPr lang="en-US" dirty="0" smtClean="0"/>
              <a:t>Let’s calculate the coefficients </a:t>
            </a:r>
            <a:endParaRPr lang="en-US" dirty="0"/>
          </a:p>
        </p:txBody>
      </p:sp>
      <p:pic>
        <p:nvPicPr>
          <p:cNvPr id="7" name="Picture 6"/>
          <p:cNvPicPr>
            <a:picLocks noChangeAspect="1"/>
          </p:cNvPicPr>
          <p:nvPr/>
        </p:nvPicPr>
        <p:blipFill>
          <a:blip r:embed="rId3"/>
          <a:stretch>
            <a:fillRect/>
          </a:stretch>
        </p:blipFill>
        <p:spPr>
          <a:xfrm>
            <a:off x="1016416" y="2236870"/>
            <a:ext cx="5223963" cy="2851791"/>
          </a:xfrm>
          <a:prstGeom prst="rect">
            <a:avLst/>
          </a:prstGeom>
        </p:spPr>
      </p:pic>
      <p:pic>
        <p:nvPicPr>
          <p:cNvPr id="8" name="Picture 7"/>
          <p:cNvPicPr>
            <a:picLocks noChangeAspect="1"/>
          </p:cNvPicPr>
          <p:nvPr/>
        </p:nvPicPr>
        <p:blipFill>
          <a:blip r:embed="rId4"/>
          <a:stretch>
            <a:fillRect/>
          </a:stretch>
        </p:blipFill>
        <p:spPr>
          <a:xfrm>
            <a:off x="6535905" y="2910540"/>
            <a:ext cx="2809875" cy="1247775"/>
          </a:xfrm>
          <a:prstGeom prst="rect">
            <a:avLst/>
          </a:prstGeom>
        </p:spPr>
      </p:pic>
    </p:spTree>
    <p:extLst>
      <p:ext uri="{BB962C8B-B14F-4D97-AF65-F5344CB8AC3E}">
        <p14:creationId xmlns:p14="http://schemas.microsoft.com/office/powerpoint/2010/main" val="173157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smtClean="0"/>
              <a:t>Simple Linear Regression Example</a:t>
            </a:r>
            <a:endParaRPr lang="en-US" dirty="0"/>
          </a:p>
        </p:txBody>
      </p:sp>
      <p:sp>
        <p:nvSpPr>
          <p:cNvPr id="2" name="Content Placeholder 1"/>
          <p:cNvSpPr>
            <a:spLocks noGrp="1"/>
          </p:cNvSpPr>
          <p:nvPr>
            <p:ph idx="1"/>
          </p:nvPr>
        </p:nvSpPr>
        <p:spPr/>
        <p:txBody>
          <a:bodyPr/>
          <a:lstStyle/>
          <a:p>
            <a:r>
              <a:rPr lang="en-US" dirty="0" smtClean="0"/>
              <a:t>Then the estimated </a:t>
            </a:r>
            <a:r>
              <a:rPr lang="en-US" dirty="0"/>
              <a:t>regression equation is:</a:t>
            </a:r>
          </a:p>
          <a:p>
            <a:pPr marL="0" indent="0">
              <a:buNone/>
            </a:pPr>
            <a:endParaRPr lang="en-US" dirty="0" smtClean="0"/>
          </a:p>
          <a:p>
            <a:pPr marL="0" indent="0">
              <a:buNone/>
            </a:pPr>
            <a:r>
              <a:rPr lang="en-US" dirty="0"/>
              <a:t>	</a:t>
            </a:r>
            <a:r>
              <a:rPr lang="en-US" dirty="0" smtClean="0"/>
              <a:t>Exam</a:t>
            </a:r>
            <a:r>
              <a:rPr lang="en-US" dirty="0"/>
              <a:t> </a:t>
            </a:r>
            <a:r>
              <a:rPr lang="en-US" dirty="0" err="1" smtClean="0"/>
              <a:t>Exam</a:t>
            </a:r>
            <a:r>
              <a:rPr lang="en-US" dirty="0"/>
              <a:t> Score=55+5×Hours Studied</a:t>
            </a:r>
          </a:p>
        </p:txBody>
      </p:sp>
      <p:sp>
        <p:nvSpPr>
          <p:cNvPr id="5" name="Rectangle 4"/>
          <p:cNvSpPr/>
          <p:nvPr/>
        </p:nvSpPr>
        <p:spPr>
          <a:xfrm>
            <a:off x="838200" y="3641103"/>
            <a:ext cx="10515600" cy="954107"/>
          </a:xfrm>
          <a:prstGeom prst="rect">
            <a:avLst/>
          </a:prstGeom>
        </p:spPr>
        <p:txBody>
          <a:bodyPr wrap="square">
            <a:spAutoFit/>
          </a:bodyPr>
          <a:lstStyle/>
          <a:p>
            <a:r>
              <a:rPr lang="en-US" sz="2800" dirty="0"/>
              <a:t>we </a:t>
            </a:r>
            <a:r>
              <a:rPr lang="en-US" sz="2800" dirty="0" smtClean="0"/>
              <a:t>use the previous </a:t>
            </a:r>
            <a:r>
              <a:rPr lang="en-US" sz="2800" dirty="0"/>
              <a:t>equation to predict exam scores for new values of hours studied. </a:t>
            </a:r>
            <a:r>
              <a:rPr lang="en-US" sz="2800" dirty="0"/>
              <a:t>For example, if a student studies for 7 hours:</a:t>
            </a:r>
          </a:p>
        </p:txBody>
      </p:sp>
      <p:sp>
        <p:nvSpPr>
          <p:cNvPr id="6" name="Rectangle 5"/>
          <p:cNvSpPr/>
          <p:nvPr/>
        </p:nvSpPr>
        <p:spPr>
          <a:xfrm>
            <a:off x="3474465" y="5016715"/>
            <a:ext cx="4184159" cy="523220"/>
          </a:xfrm>
          <a:prstGeom prst="rect">
            <a:avLst/>
          </a:prstGeom>
          <a:solidFill>
            <a:srgbClr val="92D050"/>
          </a:solidFill>
        </p:spPr>
        <p:txBody>
          <a:bodyPr wrap="none">
            <a:spAutoFit/>
          </a:bodyPr>
          <a:lstStyle/>
          <a:p>
            <a:r>
              <a:rPr lang="en-US" sz="2800" dirty="0">
                <a:solidFill>
                  <a:srgbClr val="0D0D0D"/>
                </a:solidFill>
                <a:latin typeface="KaTeX_Main"/>
              </a:rPr>
              <a:t>Exam Score=55+5×7=90</a:t>
            </a:r>
            <a:endParaRPr lang="en-US" sz="2800" dirty="0"/>
          </a:p>
        </p:txBody>
      </p:sp>
    </p:spTree>
    <p:extLst>
      <p:ext uri="{BB962C8B-B14F-4D97-AF65-F5344CB8AC3E}">
        <p14:creationId xmlns:p14="http://schemas.microsoft.com/office/powerpoint/2010/main" val="29660709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This involves more than one independent variable and one dependent </a:t>
            </a:r>
            <a:r>
              <a:rPr lang="en-US" dirty="0" smtClean="0"/>
              <a:t>variable</a:t>
            </a:r>
            <a:r>
              <a:rPr lang="en-US" dirty="0"/>
              <a:t>.</a:t>
            </a:r>
          </a:p>
        </p:txBody>
      </p:sp>
      <p:sp>
        <p:nvSpPr>
          <p:cNvPr id="3" name="Title 2"/>
          <p:cNvSpPr>
            <a:spLocks noGrp="1"/>
          </p:cNvSpPr>
          <p:nvPr>
            <p:ph type="title"/>
          </p:nvPr>
        </p:nvSpPr>
        <p:spPr/>
        <p:txBody>
          <a:bodyPr/>
          <a:lstStyle/>
          <a:p>
            <a:r>
              <a:rPr lang="en-US" dirty="0"/>
              <a:t>Multiple Linear </a:t>
            </a:r>
            <a:r>
              <a:rPr lang="en-US" dirty="0" smtClean="0"/>
              <a:t>Regression</a:t>
            </a:r>
            <a:endParaRPr lang="en-US" dirty="0"/>
          </a:p>
        </p:txBody>
      </p:sp>
      <p:pic>
        <p:nvPicPr>
          <p:cNvPr id="4" name="Picture 3"/>
          <p:cNvPicPr>
            <a:picLocks noChangeAspect="1"/>
          </p:cNvPicPr>
          <p:nvPr/>
        </p:nvPicPr>
        <p:blipFill>
          <a:blip r:embed="rId2"/>
          <a:stretch>
            <a:fillRect/>
          </a:stretch>
        </p:blipFill>
        <p:spPr>
          <a:xfrm>
            <a:off x="2245894" y="2701554"/>
            <a:ext cx="7990723" cy="3731390"/>
          </a:xfrm>
          <a:prstGeom prst="rect">
            <a:avLst/>
          </a:prstGeom>
        </p:spPr>
      </p:pic>
    </p:spTree>
    <p:extLst>
      <p:ext uri="{BB962C8B-B14F-4D97-AF65-F5344CB8AC3E}">
        <p14:creationId xmlns:p14="http://schemas.microsoft.com/office/powerpoint/2010/main" val="32788317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769441"/>
          </a:xfrm>
          <a:prstGeom prst="rect">
            <a:avLst/>
          </a:prstGeom>
          <a:noFill/>
        </p:spPr>
        <p:txBody>
          <a:bodyPr wrap="square" rtlCol="0">
            <a:spAutoFit/>
          </a:bodyPr>
          <a:lstStyle/>
          <a:p>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Practic</a:t>
            </a:r>
            <a:r>
              <a:rPr lang="en-US" sz="4400" b="1" spc="220" dirty="0">
                <a:solidFill>
                  <a:srgbClr val="FF0000"/>
                </a:solidFill>
                <a:effectLst>
                  <a:outerShdw blurRad="38100" dist="38100" dir="2700000" algn="tl">
                    <a:srgbClr val="000000">
                      <a:alpha val="43137"/>
                    </a:srgbClr>
                  </a:outerShdw>
                </a:effectLst>
                <a:latin typeface="Arial"/>
                <a:ea typeface="+mj-ea"/>
                <a:cs typeface="Arial"/>
              </a:rPr>
              <a:t>e</a:t>
            </a:r>
          </a:p>
        </p:txBody>
      </p:sp>
      <p:sp>
        <p:nvSpPr>
          <p:cNvPr id="14" name="Rectangle 13">
            <a:extLst>
              <a:ext uri="{FF2B5EF4-FFF2-40B4-BE49-F238E27FC236}">
                <a16:creationId xmlns:a16="http://schemas.microsoft.com/office/drawing/2014/main" id="{55B5933E-96DE-4005-A503-6847FCEAF4C8}"/>
              </a:ext>
            </a:extLst>
          </p:cNvPr>
          <p:cNvSpPr/>
          <p:nvPr/>
        </p:nvSpPr>
        <p:spPr>
          <a:xfrm>
            <a:off x="-239247" y="3323193"/>
            <a:ext cx="6106647" cy="3046988"/>
          </a:xfrm>
          <a:prstGeom prst="rect">
            <a:avLst/>
          </a:prstGeom>
        </p:spPr>
        <p:txBody>
          <a:bodyPr wrap="square">
            <a:spAutoFit/>
          </a:bodyPr>
          <a:lstStyle/>
          <a:p>
            <a:pPr marL="527050" lvl="1" algn="just">
              <a:spcAft>
                <a:spcPts val="600"/>
              </a:spcAft>
              <a:buClr>
                <a:srgbClr val="374D81"/>
              </a:buClr>
            </a:pPr>
            <a:r>
              <a:rPr lang="en-US" sz="2400" dirty="0"/>
              <a:t>Suppose you're a real estate agent trying to help clients determine the selling price of their homes. One of the factors that significantly influences the price of a house is its square footage. You decide to </a:t>
            </a:r>
            <a:r>
              <a:rPr lang="en-US" sz="2400" b="1" dirty="0"/>
              <a:t>use linear regression to build a model that predicts house prices based on square footage.</a:t>
            </a:r>
            <a:endParaRPr lang="en-US" sz="32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210137" y="2256293"/>
            <a:ext cx="7040896" cy="830997"/>
          </a:xfrm>
          <a:prstGeom prst="rect">
            <a:avLst/>
          </a:prstGeom>
        </p:spPr>
        <p:txBody>
          <a:bodyPr wrap="square">
            <a:spAutoFit/>
          </a:bodyPr>
          <a:lstStyle/>
          <a:p>
            <a:r>
              <a:rPr lang="en-US" sz="2400" b="1" dirty="0">
                <a:solidFill>
                  <a:srgbClr val="0D0D0D"/>
                </a:solidFill>
                <a:effectLst>
                  <a:outerShdw blurRad="38100" dist="38100" dir="2700000" algn="tl">
                    <a:srgbClr val="000000">
                      <a:alpha val="43137"/>
                    </a:srgbClr>
                  </a:outerShdw>
                </a:effectLst>
                <a:latin typeface="Söhne"/>
              </a:rPr>
              <a:t>Predicting House Prices Based on Square Footage</a:t>
            </a:r>
            <a:endParaRPr lang="en-US" sz="2400" b="1" dirty="0">
              <a:effectLst>
                <a:outerShdw blurRad="38100" dist="38100" dir="2700000" algn="tl">
                  <a:srgbClr val="000000">
                    <a:alpha val="43137"/>
                  </a:srgbClr>
                </a:outerShdw>
              </a:effectLst>
            </a:endParaRPr>
          </a:p>
        </p:txBody>
      </p:sp>
      <p:pic>
        <p:nvPicPr>
          <p:cNvPr id="11266" name="Picture 2" descr="House Price Prediction — Data Science Project guide 1 | by Laxmi Kumari |  Medium"/>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808014" y="82457"/>
            <a:ext cx="2383986" cy="17879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2995213469"/>
              </p:ext>
            </p:extLst>
          </p:nvPr>
        </p:nvGraphicFramePr>
        <p:xfrm>
          <a:off x="7610797" y="2202523"/>
          <a:ext cx="4394434" cy="4297680"/>
        </p:xfrm>
        <a:graphic>
          <a:graphicData uri="http://schemas.openxmlformats.org/drawingml/2006/table">
            <a:tbl>
              <a:tblPr>
                <a:tableStyleId>{35758FB7-9AC5-4552-8A53-C91805E547FA}</a:tableStyleId>
              </a:tblPr>
              <a:tblGrid>
                <a:gridCol w="2197217">
                  <a:extLst>
                    <a:ext uri="{9D8B030D-6E8A-4147-A177-3AD203B41FA5}">
                      <a16:colId xmlns:a16="http://schemas.microsoft.com/office/drawing/2014/main" val="2061502011"/>
                    </a:ext>
                  </a:extLst>
                </a:gridCol>
                <a:gridCol w="2197217">
                  <a:extLst>
                    <a:ext uri="{9D8B030D-6E8A-4147-A177-3AD203B41FA5}">
                      <a16:colId xmlns:a16="http://schemas.microsoft.com/office/drawing/2014/main" val="3446110148"/>
                    </a:ext>
                  </a:extLst>
                </a:gridCol>
              </a:tblGrid>
              <a:tr h="0">
                <a:tc>
                  <a:txBody>
                    <a:bodyPr/>
                    <a:lstStyle/>
                    <a:p>
                      <a:pPr fontAlgn="b"/>
                      <a:r>
                        <a:rPr lang="en-US" sz="1800">
                          <a:effectLst/>
                          <a:latin typeface="Arial" panose="020B0604020202020204" pitchFamily="34" charset="0"/>
                          <a:cs typeface="Arial" panose="020B0604020202020204" pitchFamily="34" charset="0"/>
                        </a:rPr>
                        <a:t>Square Footage (sqft)</a:t>
                      </a:r>
                      <a:endParaRPr lang="en-US" sz="1800" b="1">
                        <a:effectLst/>
                        <a:latin typeface="Arial" panose="020B0604020202020204" pitchFamily="34" charset="0"/>
                        <a:cs typeface="Arial" panose="020B0604020202020204" pitchFamily="34" charset="0"/>
                      </a:endParaRPr>
                    </a:p>
                  </a:txBody>
                  <a:tcPr anchor="b"/>
                </a:tc>
                <a:tc>
                  <a:txBody>
                    <a:bodyPr/>
                    <a:lstStyle/>
                    <a:p>
                      <a:pPr fontAlgn="b"/>
                      <a:r>
                        <a:rPr lang="en-US" sz="1800" dirty="0">
                          <a:effectLst/>
                          <a:latin typeface="Arial" panose="020B0604020202020204" pitchFamily="34" charset="0"/>
                          <a:cs typeface="Arial" panose="020B0604020202020204" pitchFamily="34" charset="0"/>
                        </a:rPr>
                        <a:t>Selling Price ($)</a:t>
                      </a:r>
                      <a:endParaRPr lang="en-US" sz="1800" b="1" dirty="0">
                        <a:effectLst/>
                        <a:latin typeface="Arial" panose="020B0604020202020204" pitchFamily="34" charset="0"/>
                        <a:cs typeface="Arial" panose="020B0604020202020204" pitchFamily="34" charset="0"/>
                      </a:endParaRPr>
                    </a:p>
                  </a:txBody>
                  <a:tcPr anchor="b"/>
                </a:tc>
                <a:extLst>
                  <a:ext uri="{0D108BD9-81ED-4DB2-BD59-A6C34878D82A}">
                    <a16:rowId xmlns:a16="http://schemas.microsoft.com/office/drawing/2014/main" val="163131508"/>
                  </a:ext>
                </a:extLst>
              </a:tr>
              <a:tr h="0">
                <a:tc>
                  <a:txBody>
                    <a:bodyPr/>
                    <a:lstStyle/>
                    <a:p>
                      <a:pPr fontAlgn="base"/>
                      <a:r>
                        <a:rPr lang="en-AE" sz="1800">
                          <a:effectLst/>
                          <a:latin typeface="Arial" panose="020B0604020202020204" pitchFamily="34" charset="0"/>
                          <a:cs typeface="Arial" panose="020B0604020202020204" pitchFamily="34" charset="0"/>
                        </a:rPr>
                        <a:t>1500</a:t>
                      </a:r>
                    </a:p>
                  </a:txBody>
                  <a:tcPr anchor="ctr"/>
                </a:tc>
                <a:tc>
                  <a:txBody>
                    <a:bodyPr/>
                    <a:lstStyle/>
                    <a:p>
                      <a:pPr fontAlgn="base"/>
                      <a:r>
                        <a:rPr lang="en-AE" sz="1800">
                          <a:effectLst/>
                          <a:latin typeface="Arial" panose="020B0604020202020204" pitchFamily="34" charset="0"/>
                          <a:cs typeface="Arial" panose="020B0604020202020204" pitchFamily="34" charset="0"/>
                        </a:rPr>
                        <a:t>200,000</a:t>
                      </a:r>
                    </a:p>
                  </a:txBody>
                  <a:tcPr anchor="ctr"/>
                </a:tc>
                <a:extLst>
                  <a:ext uri="{0D108BD9-81ED-4DB2-BD59-A6C34878D82A}">
                    <a16:rowId xmlns:a16="http://schemas.microsoft.com/office/drawing/2014/main" val="698449653"/>
                  </a:ext>
                </a:extLst>
              </a:tr>
              <a:tr h="0">
                <a:tc>
                  <a:txBody>
                    <a:bodyPr/>
                    <a:lstStyle/>
                    <a:p>
                      <a:pPr fontAlgn="base"/>
                      <a:r>
                        <a:rPr lang="en-AE" sz="1800">
                          <a:effectLst/>
                          <a:latin typeface="Arial" panose="020B0604020202020204" pitchFamily="34" charset="0"/>
                          <a:cs typeface="Arial" panose="020B0604020202020204" pitchFamily="34" charset="0"/>
                        </a:rPr>
                        <a:t>1800</a:t>
                      </a:r>
                    </a:p>
                  </a:txBody>
                  <a:tcPr anchor="ctr"/>
                </a:tc>
                <a:tc>
                  <a:txBody>
                    <a:bodyPr/>
                    <a:lstStyle/>
                    <a:p>
                      <a:pPr fontAlgn="base"/>
                      <a:r>
                        <a:rPr lang="en-AE" sz="1800">
                          <a:effectLst/>
                          <a:latin typeface="Arial" panose="020B0604020202020204" pitchFamily="34" charset="0"/>
                          <a:cs typeface="Arial" panose="020B0604020202020204" pitchFamily="34" charset="0"/>
                        </a:rPr>
                        <a:t>220,000</a:t>
                      </a:r>
                    </a:p>
                  </a:txBody>
                  <a:tcPr anchor="ctr"/>
                </a:tc>
                <a:extLst>
                  <a:ext uri="{0D108BD9-81ED-4DB2-BD59-A6C34878D82A}">
                    <a16:rowId xmlns:a16="http://schemas.microsoft.com/office/drawing/2014/main" val="1165390497"/>
                  </a:ext>
                </a:extLst>
              </a:tr>
              <a:tr h="0">
                <a:tc>
                  <a:txBody>
                    <a:bodyPr/>
                    <a:lstStyle/>
                    <a:p>
                      <a:pPr fontAlgn="base"/>
                      <a:r>
                        <a:rPr lang="en-AE" sz="1800">
                          <a:effectLst/>
                          <a:latin typeface="Arial" panose="020B0604020202020204" pitchFamily="34" charset="0"/>
                          <a:cs typeface="Arial" panose="020B0604020202020204" pitchFamily="34" charset="0"/>
                        </a:rPr>
                        <a:t>2000</a:t>
                      </a:r>
                    </a:p>
                  </a:txBody>
                  <a:tcPr anchor="ctr"/>
                </a:tc>
                <a:tc>
                  <a:txBody>
                    <a:bodyPr/>
                    <a:lstStyle/>
                    <a:p>
                      <a:pPr fontAlgn="base"/>
                      <a:r>
                        <a:rPr lang="en-AE" sz="1800">
                          <a:effectLst/>
                          <a:latin typeface="Arial" panose="020B0604020202020204" pitchFamily="34" charset="0"/>
                          <a:cs typeface="Arial" panose="020B0604020202020204" pitchFamily="34" charset="0"/>
                        </a:rPr>
                        <a:t>250,000</a:t>
                      </a:r>
                    </a:p>
                  </a:txBody>
                  <a:tcPr anchor="ctr"/>
                </a:tc>
                <a:extLst>
                  <a:ext uri="{0D108BD9-81ED-4DB2-BD59-A6C34878D82A}">
                    <a16:rowId xmlns:a16="http://schemas.microsoft.com/office/drawing/2014/main" val="4201939170"/>
                  </a:ext>
                </a:extLst>
              </a:tr>
              <a:tr h="0">
                <a:tc>
                  <a:txBody>
                    <a:bodyPr/>
                    <a:lstStyle/>
                    <a:p>
                      <a:pPr fontAlgn="base"/>
                      <a:r>
                        <a:rPr lang="en-AE" sz="1800">
                          <a:effectLst/>
                          <a:latin typeface="Arial" panose="020B0604020202020204" pitchFamily="34" charset="0"/>
                          <a:cs typeface="Arial" panose="020B0604020202020204" pitchFamily="34" charset="0"/>
                        </a:rPr>
                        <a:t>2200</a:t>
                      </a:r>
                    </a:p>
                  </a:txBody>
                  <a:tcPr anchor="ctr"/>
                </a:tc>
                <a:tc>
                  <a:txBody>
                    <a:bodyPr/>
                    <a:lstStyle/>
                    <a:p>
                      <a:pPr fontAlgn="base"/>
                      <a:r>
                        <a:rPr lang="en-AE" sz="1800">
                          <a:effectLst/>
                          <a:latin typeface="Arial" panose="020B0604020202020204" pitchFamily="34" charset="0"/>
                          <a:cs typeface="Arial" panose="020B0604020202020204" pitchFamily="34" charset="0"/>
                        </a:rPr>
                        <a:t>270,000</a:t>
                      </a:r>
                    </a:p>
                  </a:txBody>
                  <a:tcPr anchor="ctr"/>
                </a:tc>
                <a:extLst>
                  <a:ext uri="{0D108BD9-81ED-4DB2-BD59-A6C34878D82A}">
                    <a16:rowId xmlns:a16="http://schemas.microsoft.com/office/drawing/2014/main" val="252864484"/>
                  </a:ext>
                </a:extLst>
              </a:tr>
              <a:tr h="0">
                <a:tc>
                  <a:txBody>
                    <a:bodyPr/>
                    <a:lstStyle/>
                    <a:p>
                      <a:pPr fontAlgn="base"/>
                      <a:r>
                        <a:rPr lang="en-AE" sz="1800">
                          <a:effectLst/>
                          <a:latin typeface="Arial" panose="020B0604020202020204" pitchFamily="34" charset="0"/>
                          <a:cs typeface="Arial" panose="020B0604020202020204" pitchFamily="34" charset="0"/>
                        </a:rPr>
                        <a:t>2500</a:t>
                      </a:r>
                    </a:p>
                  </a:txBody>
                  <a:tcPr anchor="ctr"/>
                </a:tc>
                <a:tc>
                  <a:txBody>
                    <a:bodyPr/>
                    <a:lstStyle/>
                    <a:p>
                      <a:pPr fontAlgn="base"/>
                      <a:r>
                        <a:rPr lang="en-AE" sz="1800">
                          <a:effectLst/>
                          <a:latin typeface="Arial" panose="020B0604020202020204" pitchFamily="34" charset="0"/>
                          <a:cs typeface="Arial" panose="020B0604020202020204" pitchFamily="34" charset="0"/>
                        </a:rPr>
                        <a:t>300,000</a:t>
                      </a:r>
                    </a:p>
                  </a:txBody>
                  <a:tcPr anchor="ctr"/>
                </a:tc>
                <a:extLst>
                  <a:ext uri="{0D108BD9-81ED-4DB2-BD59-A6C34878D82A}">
                    <a16:rowId xmlns:a16="http://schemas.microsoft.com/office/drawing/2014/main" val="3950007314"/>
                  </a:ext>
                </a:extLst>
              </a:tr>
              <a:tr h="0">
                <a:tc>
                  <a:txBody>
                    <a:bodyPr/>
                    <a:lstStyle/>
                    <a:p>
                      <a:pPr fontAlgn="base"/>
                      <a:r>
                        <a:rPr lang="en-AE" sz="1800">
                          <a:effectLst/>
                          <a:latin typeface="Arial" panose="020B0604020202020204" pitchFamily="34" charset="0"/>
                          <a:cs typeface="Arial" panose="020B0604020202020204" pitchFamily="34" charset="0"/>
                        </a:rPr>
                        <a:t>2700</a:t>
                      </a:r>
                    </a:p>
                  </a:txBody>
                  <a:tcPr anchor="ctr"/>
                </a:tc>
                <a:tc>
                  <a:txBody>
                    <a:bodyPr/>
                    <a:lstStyle/>
                    <a:p>
                      <a:pPr fontAlgn="base"/>
                      <a:r>
                        <a:rPr lang="en-AE" sz="1800">
                          <a:effectLst/>
                          <a:latin typeface="Arial" panose="020B0604020202020204" pitchFamily="34" charset="0"/>
                          <a:cs typeface="Arial" panose="020B0604020202020204" pitchFamily="34" charset="0"/>
                        </a:rPr>
                        <a:t>320,000</a:t>
                      </a:r>
                    </a:p>
                  </a:txBody>
                  <a:tcPr anchor="ctr"/>
                </a:tc>
                <a:extLst>
                  <a:ext uri="{0D108BD9-81ED-4DB2-BD59-A6C34878D82A}">
                    <a16:rowId xmlns:a16="http://schemas.microsoft.com/office/drawing/2014/main" val="2875902350"/>
                  </a:ext>
                </a:extLst>
              </a:tr>
              <a:tr h="0">
                <a:tc>
                  <a:txBody>
                    <a:bodyPr/>
                    <a:lstStyle/>
                    <a:p>
                      <a:pPr fontAlgn="base"/>
                      <a:r>
                        <a:rPr lang="en-AE" sz="1800">
                          <a:effectLst/>
                          <a:latin typeface="Arial" panose="020B0604020202020204" pitchFamily="34" charset="0"/>
                          <a:cs typeface="Arial" panose="020B0604020202020204" pitchFamily="34" charset="0"/>
                        </a:rPr>
                        <a:t>3000</a:t>
                      </a:r>
                    </a:p>
                  </a:txBody>
                  <a:tcPr anchor="ctr"/>
                </a:tc>
                <a:tc>
                  <a:txBody>
                    <a:bodyPr/>
                    <a:lstStyle/>
                    <a:p>
                      <a:pPr fontAlgn="base"/>
                      <a:r>
                        <a:rPr lang="en-AE" sz="1800" dirty="0">
                          <a:effectLst/>
                          <a:latin typeface="Arial" panose="020B0604020202020204" pitchFamily="34" charset="0"/>
                          <a:cs typeface="Arial" panose="020B0604020202020204" pitchFamily="34" charset="0"/>
                        </a:rPr>
                        <a:t>350,000</a:t>
                      </a:r>
                    </a:p>
                  </a:txBody>
                  <a:tcPr anchor="ctr"/>
                </a:tc>
                <a:extLst>
                  <a:ext uri="{0D108BD9-81ED-4DB2-BD59-A6C34878D82A}">
                    <a16:rowId xmlns:a16="http://schemas.microsoft.com/office/drawing/2014/main" val="2942057956"/>
                  </a:ext>
                </a:extLst>
              </a:tr>
              <a:tr h="0">
                <a:tc>
                  <a:txBody>
                    <a:bodyPr/>
                    <a:lstStyle/>
                    <a:p>
                      <a:pPr fontAlgn="base"/>
                      <a:r>
                        <a:rPr lang="en-AE" sz="1800">
                          <a:effectLst/>
                          <a:latin typeface="Arial" panose="020B0604020202020204" pitchFamily="34" charset="0"/>
                          <a:cs typeface="Arial" panose="020B0604020202020204" pitchFamily="34" charset="0"/>
                        </a:rPr>
                        <a:t>3200</a:t>
                      </a:r>
                    </a:p>
                  </a:txBody>
                  <a:tcPr anchor="ctr"/>
                </a:tc>
                <a:tc>
                  <a:txBody>
                    <a:bodyPr/>
                    <a:lstStyle/>
                    <a:p>
                      <a:pPr fontAlgn="base"/>
                      <a:r>
                        <a:rPr lang="en-AE" sz="1800">
                          <a:effectLst/>
                          <a:latin typeface="Arial" panose="020B0604020202020204" pitchFamily="34" charset="0"/>
                          <a:cs typeface="Arial" panose="020B0604020202020204" pitchFamily="34" charset="0"/>
                        </a:rPr>
                        <a:t>370,000</a:t>
                      </a:r>
                    </a:p>
                  </a:txBody>
                  <a:tcPr anchor="ctr"/>
                </a:tc>
                <a:extLst>
                  <a:ext uri="{0D108BD9-81ED-4DB2-BD59-A6C34878D82A}">
                    <a16:rowId xmlns:a16="http://schemas.microsoft.com/office/drawing/2014/main" val="536237624"/>
                  </a:ext>
                </a:extLst>
              </a:tr>
              <a:tr h="0">
                <a:tc>
                  <a:txBody>
                    <a:bodyPr/>
                    <a:lstStyle/>
                    <a:p>
                      <a:pPr fontAlgn="base"/>
                      <a:r>
                        <a:rPr lang="en-AE" sz="1800">
                          <a:effectLst/>
                          <a:latin typeface="Arial" panose="020B0604020202020204" pitchFamily="34" charset="0"/>
                          <a:cs typeface="Arial" panose="020B0604020202020204" pitchFamily="34" charset="0"/>
                        </a:rPr>
                        <a:t>3500</a:t>
                      </a:r>
                    </a:p>
                  </a:txBody>
                  <a:tcPr anchor="ctr"/>
                </a:tc>
                <a:tc>
                  <a:txBody>
                    <a:bodyPr/>
                    <a:lstStyle/>
                    <a:p>
                      <a:pPr fontAlgn="base"/>
                      <a:r>
                        <a:rPr lang="en-AE" sz="1800">
                          <a:effectLst/>
                          <a:latin typeface="Arial" panose="020B0604020202020204" pitchFamily="34" charset="0"/>
                          <a:cs typeface="Arial" panose="020B0604020202020204" pitchFamily="34" charset="0"/>
                        </a:rPr>
                        <a:t>400,000</a:t>
                      </a:r>
                    </a:p>
                  </a:txBody>
                  <a:tcPr anchor="ctr"/>
                </a:tc>
                <a:extLst>
                  <a:ext uri="{0D108BD9-81ED-4DB2-BD59-A6C34878D82A}">
                    <a16:rowId xmlns:a16="http://schemas.microsoft.com/office/drawing/2014/main" val="2393758715"/>
                  </a:ext>
                </a:extLst>
              </a:tr>
              <a:tr h="0">
                <a:tc>
                  <a:txBody>
                    <a:bodyPr/>
                    <a:lstStyle/>
                    <a:p>
                      <a:pPr fontAlgn="base"/>
                      <a:r>
                        <a:rPr lang="en-AE" sz="1800">
                          <a:effectLst/>
                          <a:latin typeface="Arial" panose="020B0604020202020204" pitchFamily="34" charset="0"/>
                          <a:cs typeface="Arial" panose="020B0604020202020204" pitchFamily="34" charset="0"/>
                        </a:rPr>
                        <a:t>3800</a:t>
                      </a:r>
                    </a:p>
                  </a:txBody>
                  <a:tcPr anchor="ctr"/>
                </a:tc>
                <a:tc>
                  <a:txBody>
                    <a:bodyPr/>
                    <a:lstStyle/>
                    <a:p>
                      <a:pPr fontAlgn="base"/>
                      <a:r>
                        <a:rPr lang="en-AE" sz="1800" dirty="0">
                          <a:effectLst/>
                          <a:latin typeface="Arial" panose="020B0604020202020204" pitchFamily="34" charset="0"/>
                          <a:cs typeface="Arial" panose="020B0604020202020204" pitchFamily="34" charset="0"/>
                        </a:rPr>
                        <a:t>420,000</a:t>
                      </a:r>
                    </a:p>
                  </a:txBody>
                  <a:tcPr anchor="ctr"/>
                </a:tc>
                <a:extLst>
                  <a:ext uri="{0D108BD9-81ED-4DB2-BD59-A6C34878D82A}">
                    <a16:rowId xmlns:a16="http://schemas.microsoft.com/office/drawing/2014/main" val="2820459545"/>
                  </a:ext>
                </a:extLst>
              </a:tr>
            </a:tbl>
          </a:graphicData>
        </a:graphic>
      </p:graphicFrame>
    </p:spTree>
    <p:extLst>
      <p:ext uri="{BB962C8B-B14F-4D97-AF65-F5344CB8AC3E}">
        <p14:creationId xmlns:p14="http://schemas.microsoft.com/office/powerpoint/2010/main" val="16954453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ltLang="en-US" dirty="0"/>
              <a:t>Support Vector </a:t>
            </a:r>
            <a:r>
              <a:rPr lang="en-US" altLang="en-US" dirty="0" smtClean="0"/>
              <a:t>Machine Algorithm</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069000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Support Vector Machine (SVM) is a powerful machine learning algorithm used for linear or nonlinear classification, regression, and even outlier detection tasks. </a:t>
            </a:r>
            <a:endParaRPr lang="en-US" dirty="0" smtClean="0"/>
          </a:p>
          <a:p>
            <a:r>
              <a:rPr lang="en-US" dirty="0" smtClean="0"/>
              <a:t>SVMs </a:t>
            </a:r>
            <a:r>
              <a:rPr lang="en-US" dirty="0"/>
              <a:t>can be used for a variety of tasks, such as text classification, image classification, spam detection, handwriting identification, gene expression analysis, face detection, and anomaly detection. </a:t>
            </a:r>
            <a:endParaRPr lang="en-US" dirty="0" smtClean="0"/>
          </a:p>
          <a:p>
            <a:r>
              <a:rPr lang="en-US" dirty="0" smtClean="0"/>
              <a:t>SVMs </a:t>
            </a:r>
            <a:r>
              <a:rPr lang="en-US" dirty="0"/>
              <a:t>are adaptable and efficient in a variety of applications because they can manage high-dimensional data and nonlinear relationships</a:t>
            </a:r>
            <a:r>
              <a:rPr lang="en-US" dirty="0" smtClean="0"/>
              <a:t>.</a:t>
            </a:r>
          </a:p>
          <a:p>
            <a:r>
              <a:rPr lang="en-US" dirty="0"/>
              <a:t>SVM algorithms are very effective as we try to find the maximum separating hyperplane between the different classes available in the target feature.</a:t>
            </a:r>
            <a:endParaRPr lang="en-US" dirty="0"/>
          </a:p>
        </p:txBody>
      </p:sp>
      <p:sp>
        <p:nvSpPr>
          <p:cNvPr id="3" name="Title 2"/>
          <p:cNvSpPr>
            <a:spLocks noGrp="1"/>
          </p:cNvSpPr>
          <p:nvPr>
            <p:ph type="title"/>
          </p:nvPr>
        </p:nvSpPr>
        <p:spPr/>
        <p:txBody>
          <a:bodyPr/>
          <a:lstStyle/>
          <a:p>
            <a:r>
              <a:rPr lang="en-US" dirty="0"/>
              <a:t>Support Vector Machine (SVM)</a:t>
            </a:r>
          </a:p>
        </p:txBody>
      </p:sp>
    </p:spTree>
    <p:extLst>
      <p:ext uri="{BB962C8B-B14F-4D97-AF65-F5344CB8AC3E}">
        <p14:creationId xmlns:p14="http://schemas.microsoft.com/office/powerpoint/2010/main" val="7154443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a:t> Linear Classifiers</a:t>
            </a:r>
            <a:endParaRPr lang="en-US" dirty="0"/>
          </a:p>
        </p:txBody>
      </p:sp>
      <p:sp>
        <p:nvSpPr>
          <p:cNvPr id="45" name="Text Box 66"/>
          <p:cNvSpPr txBox="1">
            <a:spLocks noChangeArrowheads="1"/>
          </p:cNvSpPr>
          <p:nvPr/>
        </p:nvSpPr>
        <p:spPr bwMode="auto">
          <a:xfrm>
            <a:off x="2592050" y="2459631"/>
            <a:ext cx="1905000" cy="854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46" name="Oval 67"/>
          <p:cNvSpPr>
            <a:spLocks noChangeAspect="1" noChangeArrowheads="1"/>
          </p:cNvSpPr>
          <p:nvPr/>
        </p:nvSpPr>
        <p:spPr bwMode="auto">
          <a:xfrm rot="4777107">
            <a:off x="2788964" y="261123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 name="Oval 68"/>
          <p:cNvSpPr>
            <a:spLocks noChangeAspect="1" noChangeArrowheads="1"/>
          </p:cNvSpPr>
          <p:nvPr/>
        </p:nvSpPr>
        <p:spPr bwMode="auto">
          <a:xfrm rot="5895381">
            <a:off x="2789758" y="306764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8" name="Line 10"/>
          <p:cNvSpPr>
            <a:spLocks noChangeShapeType="1"/>
          </p:cNvSpPr>
          <p:nvPr/>
        </p:nvSpPr>
        <p:spPr bwMode="auto">
          <a:xfrm>
            <a:off x="4464570" y="2764431"/>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49" name="Line 11"/>
          <p:cNvSpPr>
            <a:spLocks noChangeShapeType="1"/>
          </p:cNvSpPr>
          <p:nvPr/>
        </p:nvSpPr>
        <p:spPr bwMode="auto">
          <a:xfrm flipV="1">
            <a:off x="4312170" y="6117231"/>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50" name="Oval 15"/>
          <p:cNvSpPr>
            <a:spLocks noChangeAspect="1" noChangeArrowheads="1"/>
          </p:cNvSpPr>
          <p:nvPr/>
        </p:nvSpPr>
        <p:spPr bwMode="auto">
          <a:xfrm>
            <a:off x="5591695" y="558700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 name="Oval 17"/>
          <p:cNvSpPr>
            <a:spLocks noChangeAspect="1" noChangeArrowheads="1"/>
          </p:cNvSpPr>
          <p:nvPr/>
        </p:nvSpPr>
        <p:spPr bwMode="auto">
          <a:xfrm>
            <a:off x="5978728" y="3618843"/>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 name="Oval 18"/>
          <p:cNvSpPr>
            <a:spLocks noChangeAspect="1" noChangeArrowheads="1"/>
          </p:cNvSpPr>
          <p:nvPr/>
        </p:nvSpPr>
        <p:spPr bwMode="auto">
          <a:xfrm>
            <a:off x="6213995" y="336926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3" name="Oval 19"/>
          <p:cNvSpPr>
            <a:spLocks noChangeAspect="1" noChangeArrowheads="1"/>
          </p:cNvSpPr>
          <p:nvPr/>
        </p:nvSpPr>
        <p:spPr bwMode="auto">
          <a:xfrm>
            <a:off x="6277495" y="419000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Oval 20"/>
          <p:cNvSpPr>
            <a:spLocks noChangeAspect="1" noChangeArrowheads="1"/>
          </p:cNvSpPr>
          <p:nvPr/>
        </p:nvSpPr>
        <p:spPr bwMode="auto">
          <a:xfrm>
            <a:off x="5283720" y="3218456"/>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Oval 21"/>
          <p:cNvSpPr>
            <a:spLocks noChangeAspect="1" noChangeArrowheads="1"/>
          </p:cNvSpPr>
          <p:nvPr/>
        </p:nvSpPr>
        <p:spPr bwMode="auto">
          <a:xfrm>
            <a:off x="5759970" y="428843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Oval 22"/>
          <p:cNvSpPr>
            <a:spLocks noChangeAspect="1" noChangeArrowheads="1"/>
          </p:cNvSpPr>
          <p:nvPr/>
        </p:nvSpPr>
        <p:spPr bwMode="auto">
          <a:xfrm>
            <a:off x="4921770" y="3678831"/>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7" name="Oval 23"/>
          <p:cNvSpPr>
            <a:spLocks noChangeAspect="1" noChangeArrowheads="1"/>
          </p:cNvSpPr>
          <p:nvPr/>
        </p:nvSpPr>
        <p:spPr bwMode="auto">
          <a:xfrm>
            <a:off x="6979170" y="4669431"/>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Oval 25"/>
          <p:cNvSpPr>
            <a:spLocks noChangeAspect="1" noChangeArrowheads="1"/>
          </p:cNvSpPr>
          <p:nvPr/>
        </p:nvSpPr>
        <p:spPr bwMode="auto">
          <a:xfrm rot="20481726">
            <a:off x="5761558" y="499804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Oval 26"/>
          <p:cNvSpPr>
            <a:spLocks noChangeAspect="1" noChangeArrowheads="1"/>
          </p:cNvSpPr>
          <p:nvPr/>
        </p:nvSpPr>
        <p:spPr bwMode="auto">
          <a:xfrm rot="20481726">
            <a:off x="7877695" y="3783606"/>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Oval 29"/>
          <p:cNvSpPr>
            <a:spLocks noChangeAspect="1" noChangeArrowheads="1"/>
          </p:cNvSpPr>
          <p:nvPr/>
        </p:nvSpPr>
        <p:spPr bwMode="auto">
          <a:xfrm rot="20481726">
            <a:off x="7169670" y="5099644"/>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 name="Oval 30"/>
          <p:cNvSpPr>
            <a:spLocks noChangeAspect="1" noChangeArrowheads="1"/>
          </p:cNvSpPr>
          <p:nvPr/>
        </p:nvSpPr>
        <p:spPr bwMode="auto">
          <a:xfrm rot="20481726">
            <a:off x="4997970" y="3221631"/>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 name="Oval 32"/>
          <p:cNvSpPr>
            <a:spLocks noChangeAspect="1" noChangeArrowheads="1"/>
          </p:cNvSpPr>
          <p:nvPr/>
        </p:nvSpPr>
        <p:spPr bwMode="auto">
          <a:xfrm rot="20481726">
            <a:off x="6585470" y="4139206"/>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 name="Oval 34"/>
          <p:cNvSpPr>
            <a:spLocks noChangeAspect="1" noChangeArrowheads="1"/>
          </p:cNvSpPr>
          <p:nvPr/>
        </p:nvSpPr>
        <p:spPr bwMode="auto">
          <a:xfrm rot="20481726">
            <a:off x="7741170" y="505043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 name="Oval 35"/>
          <p:cNvSpPr>
            <a:spLocks noChangeAspect="1" noChangeArrowheads="1"/>
          </p:cNvSpPr>
          <p:nvPr/>
        </p:nvSpPr>
        <p:spPr bwMode="auto">
          <a:xfrm rot="20481726">
            <a:off x="4988445" y="419476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5" name="Oval 38"/>
          <p:cNvSpPr>
            <a:spLocks noChangeAspect="1" noChangeArrowheads="1"/>
          </p:cNvSpPr>
          <p:nvPr/>
        </p:nvSpPr>
        <p:spPr bwMode="auto">
          <a:xfrm rot="5895381">
            <a:off x="5740920" y="361215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6" name="Oval 39"/>
          <p:cNvSpPr>
            <a:spLocks noChangeAspect="1" noChangeArrowheads="1"/>
          </p:cNvSpPr>
          <p:nvPr/>
        </p:nvSpPr>
        <p:spPr bwMode="auto">
          <a:xfrm rot="5895381">
            <a:off x="6010001" y="579735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 name="Oval 42"/>
          <p:cNvSpPr>
            <a:spLocks noChangeAspect="1" noChangeArrowheads="1"/>
          </p:cNvSpPr>
          <p:nvPr/>
        </p:nvSpPr>
        <p:spPr bwMode="auto">
          <a:xfrm rot="5895381">
            <a:off x="4988445" y="465355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8" name="Oval 43"/>
          <p:cNvSpPr>
            <a:spLocks noChangeAspect="1" noChangeArrowheads="1"/>
          </p:cNvSpPr>
          <p:nvPr/>
        </p:nvSpPr>
        <p:spPr bwMode="auto">
          <a:xfrm rot="5895381">
            <a:off x="6217170" y="294858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 name="Oval 44"/>
          <p:cNvSpPr>
            <a:spLocks noChangeAspect="1" noChangeArrowheads="1"/>
          </p:cNvSpPr>
          <p:nvPr/>
        </p:nvSpPr>
        <p:spPr bwMode="auto">
          <a:xfrm rot="5895381">
            <a:off x="7178402" y="469880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0" name="Oval 45"/>
          <p:cNvSpPr>
            <a:spLocks noChangeAspect="1" noChangeArrowheads="1"/>
          </p:cNvSpPr>
          <p:nvPr/>
        </p:nvSpPr>
        <p:spPr bwMode="auto">
          <a:xfrm rot="5895381">
            <a:off x="6244158" y="463450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 name="Oval 46"/>
          <p:cNvSpPr>
            <a:spLocks noChangeAspect="1" noChangeArrowheads="1"/>
          </p:cNvSpPr>
          <p:nvPr/>
        </p:nvSpPr>
        <p:spPr bwMode="auto">
          <a:xfrm rot="5895381">
            <a:off x="7493520" y="392013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2" name="Oval 47"/>
          <p:cNvSpPr>
            <a:spLocks noChangeAspect="1" noChangeArrowheads="1"/>
          </p:cNvSpPr>
          <p:nvPr/>
        </p:nvSpPr>
        <p:spPr bwMode="auto">
          <a:xfrm rot="5895381">
            <a:off x="4961458" y="290095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 name="Oval 48"/>
          <p:cNvSpPr>
            <a:spLocks noChangeAspect="1" noChangeArrowheads="1"/>
          </p:cNvSpPr>
          <p:nvPr/>
        </p:nvSpPr>
        <p:spPr bwMode="auto">
          <a:xfrm rot="5895381">
            <a:off x="7134745" y="382805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 name="Oval 50"/>
          <p:cNvSpPr>
            <a:spLocks noChangeAspect="1" noChangeArrowheads="1"/>
          </p:cNvSpPr>
          <p:nvPr/>
        </p:nvSpPr>
        <p:spPr bwMode="auto">
          <a:xfrm rot="5895381">
            <a:off x="6991077" y="527347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 name="Oval 51"/>
          <p:cNvSpPr>
            <a:spLocks noChangeAspect="1" noChangeArrowheads="1"/>
          </p:cNvSpPr>
          <p:nvPr/>
        </p:nvSpPr>
        <p:spPr bwMode="auto">
          <a:xfrm rot="4777107">
            <a:off x="5371827" y="408920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 name="Oval 52"/>
          <p:cNvSpPr>
            <a:spLocks noChangeAspect="1" noChangeArrowheads="1"/>
          </p:cNvSpPr>
          <p:nvPr/>
        </p:nvSpPr>
        <p:spPr bwMode="auto">
          <a:xfrm rot="4777107">
            <a:off x="6525145" y="580925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 name="Oval 53"/>
          <p:cNvSpPr>
            <a:spLocks noChangeAspect="1" noChangeArrowheads="1"/>
          </p:cNvSpPr>
          <p:nvPr/>
        </p:nvSpPr>
        <p:spPr bwMode="auto">
          <a:xfrm rot="4777107">
            <a:off x="6220345" y="542825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8" name="Oval 55"/>
          <p:cNvSpPr>
            <a:spLocks noChangeAspect="1" noChangeArrowheads="1"/>
          </p:cNvSpPr>
          <p:nvPr/>
        </p:nvSpPr>
        <p:spPr bwMode="auto">
          <a:xfrm rot="4777107">
            <a:off x="4690789" y="429081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9" name="Oval 56"/>
          <p:cNvSpPr>
            <a:spLocks noChangeAspect="1" noChangeArrowheads="1"/>
          </p:cNvSpPr>
          <p:nvPr/>
        </p:nvSpPr>
        <p:spPr bwMode="auto">
          <a:xfrm rot="4777107">
            <a:off x="5586933" y="333116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 name="Oval 58"/>
          <p:cNvSpPr>
            <a:spLocks noChangeAspect="1" noChangeArrowheads="1"/>
          </p:cNvSpPr>
          <p:nvPr/>
        </p:nvSpPr>
        <p:spPr bwMode="auto">
          <a:xfrm rot="4777107">
            <a:off x="6229871" y="491866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1" name="Oval 60"/>
          <p:cNvSpPr>
            <a:spLocks noChangeAspect="1" noChangeArrowheads="1"/>
          </p:cNvSpPr>
          <p:nvPr/>
        </p:nvSpPr>
        <p:spPr bwMode="auto">
          <a:xfrm rot="4777107">
            <a:off x="5996985" y="2797311"/>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 name="Oval 62"/>
          <p:cNvSpPr>
            <a:spLocks noChangeAspect="1" noChangeArrowheads="1"/>
          </p:cNvSpPr>
          <p:nvPr/>
        </p:nvSpPr>
        <p:spPr bwMode="auto">
          <a:xfrm rot="4777107">
            <a:off x="5811564" y="560367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3" name="Oval 63"/>
          <p:cNvSpPr>
            <a:spLocks noChangeAspect="1" noChangeArrowheads="1"/>
          </p:cNvSpPr>
          <p:nvPr/>
        </p:nvSpPr>
        <p:spPr bwMode="auto">
          <a:xfrm rot="4777107">
            <a:off x="7177608" y="531078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5" name="Text Box 72"/>
          <p:cNvSpPr txBox="1">
            <a:spLocks noChangeArrowheads="1"/>
          </p:cNvSpPr>
          <p:nvPr/>
        </p:nvSpPr>
        <p:spPr bwMode="auto">
          <a:xfrm>
            <a:off x="492830" y="1568987"/>
            <a:ext cx="394241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dirty="0"/>
              <a:t>How would you classify this data?</a:t>
            </a:r>
          </a:p>
        </p:txBody>
      </p:sp>
    </p:spTree>
    <p:extLst>
      <p:ext uri="{BB962C8B-B14F-4D97-AF65-F5344CB8AC3E}">
        <p14:creationId xmlns:p14="http://schemas.microsoft.com/office/powerpoint/2010/main" val="25915136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dirty="0"/>
              <a:t> Linear Classifiers</a:t>
            </a:r>
            <a:endParaRPr lang="en-US" dirty="0"/>
          </a:p>
        </p:txBody>
      </p:sp>
      <p:sp>
        <p:nvSpPr>
          <p:cNvPr id="4" name="Text Box 10"/>
          <p:cNvSpPr txBox="1">
            <a:spLocks noChangeArrowheads="1"/>
          </p:cNvSpPr>
          <p:nvPr/>
        </p:nvSpPr>
        <p:spPr bwMode="auto">
          <a:xfrm>
            <a:off x="2876858" y="2099870"/>
            <a:ext cx="1905000" cy="854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5" name="Oval 11"/>
          <p:cNvSpPr>
            <a:spLocks noChangeAspect="1" noChangeArrowheads="1"/>
          </p:cNvSpPr>
          <p:nvPr/>
        </p:nvSpPr>
        <p:spPr bwMode="auto">
          <a:xfrm rot="4777107">
            <a:off x="2953852" y="2251476"/>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 name="Oval 12"/>
          <p:cNvSpPr>
            <a:spLocks noChangeAspect="1" noChangeArrowheads="1"/>
          </p:cNvSpPr>
          <p:nvPr/>
        </p:nvSpPr>
        <p:spPr bwMode="auto">
          <a:xfrm rot="5895381">
            <a:off x="2954646" y="2707882"/>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Line 13"/>
          <p:cNvSpPr>
            <a:spLocks noChangeShapeType="1"/>
          </p:cNvSpPr>
          <p:nvPr/>
        </p:nvSpPr>
        <p:spPr bwMode="auto">
          <a:xfrm>
            <a:off x="4629458" y="240467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 name="Line 14"/>
          <p:cNvSpPr>
            <a:spLocks noChangeShapeType="1"/>
          </p:cNvSpPr>
          <p:nvPr/>
        </p:nvSpPr>
        <p:spPr bwMode="auto">
          <a:xfrm flipV="1">
            <a:off x="4477058" y="575747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9" name="Oval 15"/>
          <p:cNvSpPr>
            <a:spLocks noChangeAspect="1" noChangeArrowheads="1"/>
          </p:cNvSpPr>
          <p:nvPr/>
        </p:nvSpPr>
        <p:spPr bwMode="auto">
          <a:xfrm>
            <a:off x="5756583" y="5227245"/>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Oval 17"/>
          <p:cNvSpPr>
            <a:spLocks noChangeAspect="1" noChangeArrowheads="1"/>
          </p:cNvSpPr>
          <p:nvPr/>
        </p:nvSpPr>
        <p:spPr bwMode="auto">
          <a:xfrm>
            <a:off x="6378883" y="3009508"/>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18"/>
          <p:cNvSpPr>
            <a:spLocks noChangeAspect="1" noChangeArrowheads="1"/>
          </p:cNvSpPr>
          <p:nvPr/>
        </p:nvSpPr>
        <p:spPr bwMode="auto">
          <a:xfrm>
            <a:off x="6442383" y="3830245"/>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Oval 19"/>
          <p:cNvSpPr>
            <a:spLocks noChangeAspect="1" noChangeArrowheads="1"/>
          </p:cNvSpPr>
          <p:nvPr/>
        </p:nvSpPr>
        <p:spPr bwMode="auto">
          <a:xfrm>
            <a:off x="5448608" y="285869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Oval 20"/>
          <p:cNvSpPr>
            <a:spLocks noChangeAspect="1" noChangeArrowheads="1"/>
          </p:cNvSpPr>
          <p:nvPr/>
        </p:nvSpPr>
        <p:spPr bwMode="auto">
          <a:xfrm>
            <a:off x="5924858" y="3928670"/>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Oval 21"/>
          <p:cNvSpPr>
            <a:spLocks noChangeAspect="1" noChangeArrowheads="1"/>
          </p:cNvSpPr>
          <p:nvPr/>
        </p:nvSpPr>
        <p:spPr bwMode="auto">
          <a:xfrm>
            <a:off x="5086658" y="331907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Oval 22"/>
          <p:cNvSpPr>
            <a:spLocks noChangeAspect="1" noChangeArrowheads="1"/>
          </p:cNvSpPr>
          <p:nvPr/>
        </p:nvSpPr>
        <p:spPr bwMode="auto">
          <a:xfrm>
            <a:off x="7144058" y="430967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Oval 23"/>
          <p:cNvSpPr>
            <a:spLocks noChangeAspect="1" noChangeArrowheads="1"/>
          </p:cNvSpPr>
          <p:nvPr/>
        </p:nvSpPr>
        <p:spPr bwMode="auto">
          <a:xfrm rot="20481726">
            <a:off x="5926446" y="4638283"/>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Oval 24"/>
          <p:cNvSpPr>
            <a:spLocks noChangeAspect="1" noChangeArrowheads="1"/>
          </p:cNvSpPr>
          <p:nvPr/>
        </p:nvSpPr>
        <p:spPr bwMode="auto">
          <a:xfrm rot="20481726">
            <a:off x="8042583" y="342384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Oval 25"/>
          <p:cNvSpPr>
            <a:spLocks noChangeAspect="1" noChangeArrowheads="1"/>
          </p:cNvSpPr>
          <p:nvPr/>
        </p:nvSpPr>
        <p:spPr bwMode="auto">
          <a:xfrm rot="20481726">
            <a:off x="7334558" y="473988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Oval 26"/>
          <p:cNvSpPr>
            <a:spLocks noChangeAspect="1" noChangeArrowheads="1"/>
          </p:cNvSpPr>
          <p:nvPr/>
        </p:nvSpPr>
        <p:spPr bwMode="auto">
          <a:xfrm rot="20481726">
            <a:off x="5162858" y="286187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Oval 27"/>
          <p:cNvSpPr>
            <a:spLocks noChangeAspect="1" noChangeArrowheads="1"/>
          </p:cNvSpPr>
          <p:nvPr/>
        </p:nvSpPr>
        <p:spPr bwMode="auto">
          <a:xfrm rot="20481726">
            <a:off x="6750358" y="377944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Oval 28"/>
          <p:cNvSpPr>
            <a:spLocks noChangeAspect="1" noChangeArrowheads="1"/>
          </p:cNvSpPr>
          <p:nvPr/>
        </p:nvSpPr>
        <p:spPr bwMode="auto">
          <a:xfrm rot="20481726">
            <a:off x="7906058" y="4690670"/>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Oval 29"/>
          <p:cNvSpPr>
            <a:spLocks noChangeAspect="1" noChangeArrowheads="1"/>
          </p:cNvSpPr>
          <p:nvPr/>
        </p:nvSpPr>
        <p:spPr bwMode="auto">
          <a:xfrm rot="20481726">
            <a:off x="5153333" y="3835008"/>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 name="Oval 30"/>
          <p:cNvSpPr>
            <a:spLocks noChangeAspect="1" noChangeArrowheads="1"/>
          </p:cNvSpPr>
          <p:nvPr/>
        </p:nvSpPr>
        <p:spPr bwMode="auto">
          <a:xfrm rot="5895381">
            <a:off x="5905808" y="3252395"/>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Oval 31"/>
          <p:cNvSpPr>
            <a:spLocks noChangeAspect="1" noChangeArrowheads="1"/>
          </p:cNvSpPr>
          <p:nvPr/>
        </p:nvSpPr>
        <p:spPr bwMode="auto">
          <a:xfrm rot="5895381">
            <a:off x="6174889" y="5437589"/>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Oval 32"/>
          <p:cNvSpPr>
            <a:spLocks noChangeAspect="1" noChangeArrowheads="1"/>
          </p:cNvSpPr>
          <p:nvPr/>
        </p:nvSpPr>
        <p:spPr bwMode="auto">
          <a:xfrm rot="5895381">
            <a:off x="5153333" y="4293795"/>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 name="Oval 33"/>
          <p:cNvSpPr>
            <a:spLocks noChangeAspect="1" noChangeArrowheads="1"/>
          </p:cNvSpPr>
          <p:nvPr/>
        </p:nvSpPr>
        <p:spPr bwMode="auto">
          <a:xfrm rot="5895381">
            <a:off x="6382058" y="2588820"/>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Oval 34"/>
          <p:cNvSpPr>
            <a:spLocks noChangeAspect="1" noChangeArrowheads="1"/>
          </p:cNvSpPr>
          <p:nvPr/>
        </p:nvSpPr>
        <p:spPr bwMode="auto">
          <a:xfrm rot="5895381">
            <a:off x="7343290" y="4339039"/>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Oval 35"/>
          <p:cNvSpPr>
            <a:spLocks noChangeAspect="1" noChangeArrowheads="1"/>
          </p:cNvSpPr>
          <p:nvPr/>
        </p:nvSpPr>
        <p:spPr bwMode="auto">
          <a:xfrm rot="5895381">
            <a:off x="6409046" y="4274745"/>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Oval 36"/>
          <p:cNvSpPr>
            <a:spLocks noChangeAspect="1" noChangeArrowheads="1"/>
          </p:cNvSpPr>
          <p:nvPr/>
        </p:nvSpPr>
        <p:spPr bwMode="auto">
          <a:xfrm rot="5895381">
            <a:off x="7658408" y="3560370"/>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 name="Oval 37"/>
          <p:cNvSpPr>
            <a:spLocks noChangeAspect="1" noChangeArrowheads="1"/>
          </p:cNvSpPr>
          <p:nvPr/>
        </p:nvSpPr>
        <p:spPr bwMode="auto">
          <a:xfrm rot="5895381">
            <a:off x="5126346" y="2541195"/>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 name="Oval 38"/>
          <p:cNvSpPr>
            <a:spLocks noChangeAspect="1" noChangeArrowheads="1"/>
          </p:cNvSpPr>
          <p:nvPr/>
        </p:nvSpPr>
        <p:spPr bwMode="auto">
          <a:xfrm rot="5895381">
            <a:off x="7299633" y="3468295"/>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 name="Oval 39"/>
          <p:cNvSpPr>
            <a:spLocks noChangeAspect="1" noChangeArrowheads="1"/>
          </p:cNvSpPr>
          <p:nvPr/>
        </p:nvSpPr>
        <p:spPr bwMode="auto">
          <a:xfrm rot="5895381">
            <a:off x="7155965" y="4913714"/>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 name="Oval 40"/>
          <p:cNvSpPr>
            <a:spLocks noChangeAspect="1" noChangeArrowheads="1"/>
          </p:cNvSpPr>
          <p:nvPr/>
        </p:nvSpPr>
        <p:spPr bwMode="auto">
          <a:xfrm rot="4777107">
            <a:off x="5536715" y="3729439"/>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 name="Oval 41"/>
          <p:cNvSpPr>
            <a:spLocks noChangeAspect="1" noChangeArrowheads="1"/>
          </p:cNvSpPr>
          <p:nvPr/>
        </p:nvSpPr>
        <p:spPr bwMode="auto">
          <a:xfrm rot="4777107">
            <a:off x="6690033" y="5449495"/>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 name="Oval 42"/>
          <p:cNvSpPr>
            <a:spLocks noChangeAspect="1" noChangeArrowheads="1"/>
          </p:cNvSpPr>
          <p:nvPr/>
        </p:nvSpPr>
        <p:spPr bwMode="auto">
          <a:xfrm rot="4777107">
            <a:off x="6385233" y="5068495"/>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 name="Oval 43"/>
          <p:cNvSpPr>
            <a:spLocks noChangeAspect="1" noChangeArrowheads="1"/>
          </p:cNvSpPr>
          <p:nvPr/>
        </p:nvSpPr>
        <p:spPr bwMode="auto">
          <a:xfrm rot="4777107">
            <a:off x="4855677" y="3931051"/>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 name="Oval 44"/>
          <p:cNvSpPr>
            <a:spLocks noChangeAspect="1" noChangeArrowheads="1"/>
          </p:cNvSpPr>
          <p:nvPr/>
        </p:nvSpPr>
        <p:spPr bwMode="auto">
          <a:xfrm rot="4777107">
            <a:off x="5751821" y="2971407"/>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 name="Oval 45"/>
          <p:cNvSpPr>
            <a:spLocks noChangeAspect="1" noChangeArrowheads="1"/>
          </p:cNvSpPr>
          <p:nvPr/>
        </p:nvSpPr>
        <p:spPr bwMode="auto">
          <a:xfrm rot="4777107">
            <a:off x="6394759" y="4558907"/>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 name="Oval 47"/>
          <p:cNvSpPr>
            <a:spLocks noChangeAspect="1" noChangeArrowheads="1"/>
          </p:cNvSpPr>
          <p:nvPr/>
        </p:nvSpPr>
        <p:spPr bwMode="auto">
          <a:xfrm rot="4777107">
            <a:off x="5976452" y="5243914"/>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 name="Oval 48"/>
          <p:cNvSpPr>
            <a:spLocks noChangeAspect="1" noChangeArrowheads="1"/>
          </p:cNvSpPr>
          <p:nvPr/>
        </p:nvSpPr>
        <p:spPr bwMode="auto">
          <a:xfrm rot="4777107">
            <a:off x="7342496" y="4951020"/>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 name="Line 50"/>
          <p:cNvSpPr>
            <a:spLocks noChangeShapeType="1"/>
          </p:cNvSpPr>
          <p:nvPr/>
        </p:nvSpPr>
        <p:spPr bwMode="auto">
          <a:xfrm flipV="1">
            <a:off x="4629458" y="2404670"/>
            <a:ext cx="3124200" cy="3048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Tree>
    <p:extLst>
      <p:ext uri="{BB962C8B-B14F-4D97-AF65-F5344CB8AC3E}">
        <p14:creationId xmlns:p14="http://schemas.microsoft.com/office/powerpoint/2010/main" val="2983985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ChangeArrowheads="1"/>
          </p:cNvSpPr>
          <p:nvPr>
            <p:ph type="title"/>
          </p:nvPr>
        </p:nvSpPr>
        <p:spPr>
          <a:xfrm>
            <a:off x="1676400" y="304800"/>
            <a:ext cx="4648200" cy="685800"/>
          </a:xfrm>
        </p:spPr>
        <p:txBody>
          <a:bodyPr/>
          <a:lstStyle/>
          <a:p>
            <a:r>
              <a:rPr lang="en-US" altLang="en-US" dirty="0"/>
              <a:t> Linear Classifiers</a:t>
            </a:r>
          </a:p>
        </p:txBody>
      </p:sp>
      <p:sp>
        <p:nvSpPr>
          <p:cNvPr id="634890" name="Text Box 1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34891" name="Oval 1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892" name="Oval 1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893" name="Line 1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34894" name="Line 1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4895" name="Oval 1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897" name="Oval 1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898" name="Oval 1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899" name="Oval 1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0" name="Oval 2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1" name="Oval 2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2" name="Oval 2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3" name="Oval 2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4" name="Oval 2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5" name="Oval 2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6" name="Oval 2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7" name="Oval 2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8" name="Oval 2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09" name="Oval 2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0" name="Oval 3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1" name="Oval 3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2" name="Oval 3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3" name="Oval 3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4" name="Oval 3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5" name="Oval 3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6" name="Oval 3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7" name="Oval 3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8" name="Oval 3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19" name="Oval 3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0" name="Oval 4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1" name="Oval 4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2" name="Oval 4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3" name="Oval 4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4" name="Oval 4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5" name="Oval 4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7" name="Oval 4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28" name="Oval 4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4930" name="Line 50"/>
          <p:cNvSpPr>
            <a:spLocks noChangeShapeType="1"/>
          </p:cNvSpPr>
          <p:nvPr/>
        </p:nvSpPr>
        <p:spPr bwMode="auto">
          <a:xfrm flipV="1">
            <a:off x="3810000" y="2362200"/>
            <a:ext cx="4038600" cy="2590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4931" name="Text Box 51"/>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Tree>
    <p:extLst>
      <p:ext uri="{BB962C8B-B14F-4D97-AF65-F5344CB8AC3E}">
        <p14:creationId xmlns:p14="http://schemas.microsoft.com/office/powerpoint/2010/main" val="10972772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p:nvPr>
        </p:nvSpPr>
        <p:spPr>
          <a:xfrm>
            <a:off x="1943100" y="289451"/>
            <a:ext cx="4648200" cy="685800"/>
          </a:xfrm>
        </p:spPr>
        <p:txBody>
          <a:bodyPr/>
          <a:lstStyle/>
          <a:p>
            <a:r>
              <a:rPr lang="en-US" altLang="en-US" dirty="0"/>
              <a:t> Linear Classifiers</a:t>
            </a:r>
          </a:p>
        </p:txBody>
      </p:sp>
      <p:sp>
        <p:nvSpPr>
          <p:cNvPr id="635914" name="Text Box 1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35915" name="Oval 1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16" name="Oval 1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17" name="Line 1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35918" name="Line 1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5919" name="Oval 1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1" name="Oval 1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2" name="Oval 1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3" name="Oval 1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4" name="Oval 2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5" name="Oval 2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6" name="Oval 2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7" name="Oval 2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8" name="Oval 2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29" name="Oval 2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0" name="Oval 2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1" name="Oval 2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2" name="Oval 2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3" name="Oval 2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4" name="Oval 3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5" name="Oval 3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6" name="Oval 3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7" name="Oval 3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8" name="Oval 3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39" name="Oval 3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0" name="Oval 3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1" name="Oval 3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2" name="Oval 3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3" name="Oval 3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4" name="Oval 4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5" name="Oval 4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6" name="Oval 4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7" name="Oval 4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8" name="Oval 4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49" name="Oval 4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51" name="Oval 4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52" name="Oval 4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5954" name="Line 50"/>
          <p:cNvSpPr>
            <a:spLocks noChangeShapeType="1"/>
          </p:cNvSpPr>
          <p:nvPr/>
        </p:nvSpPr>
        <p:spPr bwMode="auto">
          <a:xfrm flipV="1">
            <a:off x="4953000" y="1676400"/>
            <a:ext cx="1447800" cy="40386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5955" name="Text Box 51"/>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Tree>
    <p:extLst>
      <p:ext uri="{BB962C8B-B14F-4D97-AF65-F5344CB8AC3E}">
        <p14:creationId xmlns:p14="http://schemas.microsoft.com/office/powerpoint/2010/main" val="37410285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1991551" y="318773"/>
            <a:ext cx="4648200" cy="685800"/>
          </a:xfrm>
        </p:spPr>
        <p:txBody>
          <a:bodyPr/>
          <a:lstStyle/>
          <a:p>
            <a:r>
              <a:rPr lang="en-US" altLang="en-US" dirty="0"/>
              <a:t> Linear Classifiers</a:t>
            </a:r>
          </a:p>
        </p:txBody>
      </p:sp>
      <p:sp>
        <p:nvSpPr>
          <p:cNvPr id="636938" name="Text Box 1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36939" name="Oval 1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0" name="Oval 1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1" name="Line 1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36942" name="Line 1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43" name="Oval 1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5" name="Oval 1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6" name="Oval 1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7" name="Oval 1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8" name="Oval 2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49" name="Oval 2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0" name="Oval 2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1" name="Oval 2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2" name="Oval 2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3" name="Oval 2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4" name="Oval 2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5" name="Oval 2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6" name="Oval 2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7" name="Oval 2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8" name="Oval 3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59" name="Oval 3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0" name="Oval 3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1" name="Oval 3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2" name="Oval 3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3" name="Oval 3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4" name="Oval 3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5" name="Oval 3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6" name="Oval 3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7" name="Oval 3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8" name="Oval 4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69" name="Oval 4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0" name="Oval 4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1" name="Oval 4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2" name="Oval 4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3" name="Oval 4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5" name="Oval 4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6" name="Oval 4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6978" name="Line 50"/>
          <p:cNvSpPr>
            <a:spLocks noChangeShapeType="1"/>
          </p:cNvSpPr>
          <p:nvPr/>
        </p:nvSpPr>
        <p:spPr bwMode="auto">
          <a:xfrm flipV="1">
            <a:off x="4953000" y="1676400"/>
            <a:ext cx="1447800" cy="40386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79" name="Text Box 51"/>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
        <p:nvSpPr>
          <p:cNvPr id="636980" name="Text Box 52"/>
          <p:cNvSpPr txBox="1">
            <a:spLocks noChangeArrowheads="1"/>
          </p:cNvSpPr>
          <p:nvPr/>
        </p:nvSpPr>
        <p:spPr bwMode="auto">
          <a:xfrm>
            <a:off x="7924800" y="3352801"/>
            <a:ext cx="2209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Any of these would be fine..</a:t>
            </a:r>
          </a:p>
          <a:p>
            <a:endParaRPr lang="en-US" altLang="en-US" dirty="0"/>
          </a:p>
          <a:p>
            <a:r>
              <a:rPr lang="en-US" altLang="en-US" dirty="0"/>
              <a:t>..but which is best?</a:t>
            </a:r>
          </a:p>
        </p:txBody>
      </p:sp>
      <p:sp>
        <p:nvSpPr>
          <p:cNvPr id="636981" name="Line 53"/>
          <p:cNvSpPr>
            <a:spLocks noChangeShapeType="1"/>
          </p:cNvSpPr>
          <p:nvPr/>
        </p:nvSpPr>
        <p:spPr bwMode="auto">
          <a:xfrm flipV="1">
            <a:off x="3810000" y="2362200"/>
            <a:ext cx="4038600" cy="2590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2" name="Line 54"/>
          <p:cNvSpPr>
            <a:spLocks noChangeShapeType="1"/>
          </p:cNvSpPr>
          <p:nvPr/>
        </p:nvSpPr>
        <p:spPr bwMode="auto">
          <a:xfrm flipV="1">
            <a:off x="4114800" y="2209800"/>
            <a:ext cx="3124200" cy="3048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3" name="Line 55"/>
          <p:cNvSpPr>
            <a:spLocks noChangeShapeType="1"/>
          </p:cNvSpPr>
          <p:nvPr/>
        </p:nvSpPr>
        <p:spPr bwMode="auto">
          <a:xfrm flipV="1">
            <a:off x="3581400" y="2438400"/>
            <a:ext cx="4800600" cy="2209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4" name="Line 56"/>
          <p:cNvSpPr>
            <a:spLocks noChangeShapeType="1"/>
          </p:cNvSpPr>
          <p:nvPr/>
        </p:nvSpPr>
        <p:spPr bwMode="auto">
          <a:xfrm flipV="1">
            <a:off x="3962400" y="2209800"/>
            <a:ext cx="3810000" cy="2819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5" name="Line 57"/>
          <p:cNvSpPr>
            <a:spLocks noChangeShapeType="1"/>
          </p:cNvSpPr>
          <p:nvPr/>
        </p:nvSpPr>
        <p:spPr bwMode="auto">
          <a:xfrm flipV="1">
            <a:off x="3886200" y="1905000"/>
            <a:ext cx="3886200" cy="3352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6" name="Line 58"/>
          <p:cNvSpPr>
            <a:spLocks noChangeShapeType="1"/>
          </p:cNvSpPr>
          <p:nvPr/>
        </p:nvSpPr>
        <p:spPr bwMode="auto">
          <a:xfrm flipV="1">
            <a:off x="4114800" y="1752600"/>
            <a:ext cx="3429000" cy="3352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7" name="Line 59"/>
          <p:cNvSpPr>
            <a:spLocks noChangeShapeType="1"/>
          </p:cNvSpPr>
          <p:nvPr/>
        </p:nvSpPr>
        <p:spPr bwMode="auto">
          <a:xfrm flipV="1">
            <a:off x="4343400" y="2133600"/>
            <a:ext cx="2743200" cy="35052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36988" name="Line 60"/>
          <p:cNvSpPr>
            <a:spLocks noChangeShapeType="1"/>
          </p:cNvSpPr>
          <p:nvPr/>
        </p:nvSpPr>
        <p:spPr bwMode="auto">
          <a:xfrm flipV="1">
            <a:off x="3886200" y="2209800"/>
            <a:ext cx="4114800" cy="2819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Tree>
    <p:extLst>
      <p:ext uri="{BB962C8B-B14F-4D97-AF65-F5344CB8AC3E}">
        <p14:creationId xmlns:p14="http://schemas.microsoft.com/office/powerpoint/2010/main" val="31387726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0065" name="Group 65"/>
          <p:cNvGrpSpPr>
            <a:grpSpLocks/>
          </p:cNvGrpSpPr>
          <p:nvPr/>
        </p:nvGrpSpPr>
        <p:grpSpPr bwMode="auto">
          <a:xfrm rot="17382044">
            <a:off x="2729707" y="4075907"/>
            <a:ext cx="5562600" cy="1587"/>
            <a:chOff x="960" y="3888"/>
            <a:chExt cx="3504" cy="0"/>
          </a:xfrm>
        </p:grpSpPr>
        <p:sp>
          <p:nvSpPr>
            <p:cNvPr id="640064" name="Line 64"/>
            <p:cNvSpPr>
              <a:spLocks noChangeShapeType="1"/>
            </p:cNvSpPr>
            <p:nvPr/>
          </p:nvSpPr>
          <p:spPr bwMode="auto">
            <a:xfrm>
              <a:off x="1008" y="3888"/>
              <a:ext cx="3408" cy="0"/>
            </a:xfrm>
            <a:prstGeom prst="line">
              <a:avLst/>
            </a:prstGeom>
            <a:noFill/>
            <a:ln w="10477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0063" name="Line 63"/>
            <p:cNvSpPr>
              <a:spLocks noChangeShapeType="1"/>
            </p:cNvSpPr>
            <p:nvPr/>
          </p:nvSpPr>
          <p:spPr bwMode="auto">
            <a:xfrm>
              <a:off x="960" y="3888"/>
              <a:ext cx="3504"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640002" name="Rectangle 2"/>
          <p:cNvSpPr>
            <a:spLocks noGrp="1" noChangeArrowheads="1"/>
          </p:cNvSpPr>
          <p:nvPr>
            <p:ph type="title"/>
          </p:nvPr>
        </p:nvSpPr>
        <p:spPr>
          <a:xfrm>
            <a:off x="2078127" y="198866"/>
            <a:ext cx="4648200" cy="685800"/>
          </a:xfrm>
        </p:spPr>
        <p:txBody>
          <a:bodyPr/>
          <a:lstStyle/>
          <a:p>
            <a:r>
              <a:rPr lang="en-US" altLang="en-US"/>
              <a:t>Classifier Margin</a:t>
            </a:r>
          </a:p>
        </p:txBody>
      </p:sp>
      <p:sp>
        <p:nvSpPr>
          <p:cNvPr id="640010" name="Text Box 1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40011" name="Oval 1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12" name="Oval 1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13" name="Line 1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40014" name="Line 1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40015" name="Oval 1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17" name="Oval 1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18" name="Oval 1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19" name="Oval 1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0" name="Oval 2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1" name="Oval 2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2" name="Oval 2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3" name="Oval 2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4" name="Oval 2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5" name="Oval 2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6" name="Oval 2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7" name="Oval 2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8" name="Oval 2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29" name="Oval 2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0" name="Oval 3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1" name="Oval 3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2" name="Oval 3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3" name="Oval 3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4" name="Oval 3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5" name="Oval 3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6" name="Oval 3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7" name="Oval 3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8" name="Oval 3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39" name="Oval 3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0" name="Oval 4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1" name="Oval 4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2" name="Oval 4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3" name="Oval 4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4" name="Oval 4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5" name="Oval 4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7" name="Oval 4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48" name="Oval 4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0051" name="Text Box 51"/>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
        <p:nvSpPr>
          <p:cNvPr id="640052" name="Text Box 52"/>
          <p:cNvSpPr txBox="1">
            <a:spLocks noChangeArrowheads="1"/>
          </p:cNvSpPr>
          <p:nvPr/>
        </p:nvSpPr>
        <p:spPr bwMode="auto">
          <a:xfrm>
            <a:off x="7924800" y="2286000"/>
            <a:ext cx="27432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Define the </a:t>
            </a:r>
            <a:r>
              <a:rPr lang="en-US" altLang="en-US" sz="2400">
                <a:solidFill>
                  <a:schemeClr val="hlink"/>
                </a:solidFill>
              </a:rPr>
              <a:t>margin</a:t>
            </a:r>
            <a:r>
              <a:rPr lang="en-US" altLang="en-US" sz="2400"/>
              <a:t> of a linear classifier as the width that the boundary could be increased by before hitting a datapoint.</a:t>
            </a:r>
          </a:p>
        </p:txBody>
      </p:sp>
    </p:spTree>
    <p:extLst>
      <p:ext uri="{BB962C8B-B14F-4D97-AF65-F5344CB8AC3E}">
        <p14:creationId xmlns:p14="http://schemas.microsoft.com/office/powerpoint/2010/main" val="655855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077" name="Line 53"/>
          <p:cNvSpPr>
            <a:spLocks noChangeShapeType="1"/>
          </p:cNvSpPr>
          <p:nvPr/>
        </p:nvSpPr>
        <p:spPr bwMode="auto">
          <a:xfrm rot="18127581">
            <a:off x="2763838" y="4076700"/>
            <a:ext cx="5410200" cy="0"/>
          </a:xfrm>
          <a:prstGeom prst="line">
            <a:avLst/>
          </a:prstGeom>
          <a:noFill/>
          <a:ln w="3619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1078" name="Line 54"/>
          <p:cNvSpPr>
            <a:spLocks noChangeShapeType="1"/>
          </p:cNvSpPr>
          <p:nvPr/>
        </p:nvSpPr>
        <p:spPr bwMode="auto">
          <a:xfrm rot="18127581">
            <a:off x="2687638" y="4076700"/>
            <a:ext cx="55626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1026" name="Rectangle 2"/>
          <p:cNvSpPr>
            <a:spLocks noGrp="1" noChangeArrowheads="1"/>
          </p:cNvSpPr>
          <p:nvPr>
            <p:ph type="title"/>
          </p:nvPr>
        </p:nvSpPr>
        <p:spPr>
          <a:xfrm>
            <a:off x="1899597" y="305653"/>
            <a:ext cx="4648200" cy="685800"/>
          </a:xfrm>
        </p:spPr>
        <p:txBody>
          <a:bodyPr/>
          <a:lstStyle/>
          <a:p>
            <a:r>
              <a:rPr lang="en-US" altLang="en-US" dirty="0"/>
              <a:t>Maximum Margin</a:t>
            </a:r>
          </a:p>
        </p:txBody>
      </p:sp>
      <p:sp>
        <p:nvSpPr>
          <p:cNvPr id="641034" name="Text Box 1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41035" name="Oval 1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36" name="Oval 1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37" name="Line 1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41038" name="Line 1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41039" name="Oval 1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1" name="Oval 1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2" name="Oval 1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3" name="Oval 1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4" name="Oval 2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5" name="Oval 2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6" name="Oval 2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7" name="Oval 2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8" name="Oval 2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49" name="Oval 2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0" name="Oval 2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1" name="Oval 2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2" name="Oval 2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3" name="Oval 2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4" name="Oval 3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5" name="Oval 3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6" name="Oval 3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7" name="Oval 3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8" name="Oval 3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59" name="Oval 3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0" name="Oval 3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1" name="Oval 3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2" name="Oval 3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3" name="Oval 3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4" name="Oval 4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5" name="Oval 4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6" name="Oval 4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7" name="Oval 4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8" name="Oval 4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69" name="Oval 4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71" name="Oval 4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72" name="Oval 4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1074" name="Text Box 50"/>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
        <p:nvSpPr>
          <p:cNvPr id="641075" name="Text Box 51"/>
          <p:cNvSpPr txBox="1">
            <a:spLocks noChangeArrowheads="1"/>
          </p:cNvSpPr>
          <p:nvPr/>
        </p:nvSpPr>
        <p:spPr bwMode="auto">
          <a:xfrm>
            <a:off x="7924800" y="2286000"/>
            <a:ext cx="27432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The </a:t>
            </a:r>
            <a:r>
              <a:rPr lang="en-US" altLang="en-US" sz="2400" dirty="0">
                <a:solidFill>
                  <a:schemeClr val="hlink"/>
                </a:solidFill>
              </a:rPr>
              <a:t>maximum margin linear classifier</a:t>
            </a:r>
            <a:r>
              <a:rPr lang="en-US" altLang="en-US" sz="2400" dirty="0"/>
              <a:t> is the linear classifier with the, um, maximum margin.</a:t>
            </a:r>
          </a:p>
          <a:p>
            <a:r>
              <a:rPr lang="en-US" altLang="en-US" sz="2400" dirty="0"/>
              <a:t>This is the simplest kind of SVM (Called an </a:t>
            </a:r>
            <a:r>
              <a:rPr lang="en-US" altLang="en-US" sz="2400" dirty="0" smtClean="0"/>
              <a:t>Linear SVM</a:t>
            </a:r>
            <a:r>
              <a:rPr lang="en-US" altLang="en-US" sz="2400" dirty="0"/>
              <a:t>)</a:t>
            </a:r>
          </a:p>
        </p:txBody>
      </p:sp>
      <p:grpSp>
        <p:nvGrpSpPr>
          <p:cNvPr id="2" name="Group 1"/>
          <p:cNvGrpSpPr/>
          <p:nvPr/>
        </p:nvGrpSpPr>
        <p:grpSpPr>
          <a:xfrm>
            <a:off x="9556433" y="806854"/>
            <a:ext cx="44806" cy="1245591"/>
            <a:chOff x="8627043" y="946396"/>
            <a:chExt cx="44806" cy="1245591"/>
          </a:xfrm>
        </p:grpSpPr>
        <p:sp>
          <p:nvSpPr>
            <p:cNvPr id="56" name="Line 53"/>
            <p:cNvSpPr>
              <a:spLocks noChangeShapeType="1"/>
            </p:cNvSpPr>
            <p:nvPr/>
          </p:nvSpPr>
          <p:spPr bwMode="auto">
            <a:xfrm rot="18127581">
              <a:off x="8064750" y="1546790"/>
              <a:ext cx="1169393" cy="44805"/>
            </a:xfrm>
            <a:prstGeom prst="line">
              <a:avLst/>
            </a:prstGeom>
            <a:noFill/>
            <a:ln w="8953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a:p>
          </p:txBody>
        </p:sp>
        <p:sp>
          <p:nvSpPr>
            <p:cNvPr id="57" name="Line 54"/>
            <p:cNvSpPr>
              <a:spLocks noChangeShapeType="1"/>
            </p:cNvSpPr>
            <p:nvPr/>
          </p:nvSpPr>
          <p:spPr bwMode="auto">
            <a:xfrm rot="18127581">
              <a:off x="8026650" y="1546789"/>
              <a:ext cx="1245591" cy="4480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a:p>
          </p:txBody>
        </p:sp>
      </p:grpSp>
      <p:cxnSp>
        <p:nvCxnSpPr>
          <p:cNvPr id="4" name="Straight Connector 3"/>
          <p:cNvCxnSpPr/>
          <p:nvPr/>
        </p:nvCxnSpPr>
        <p:spPr>
          <a:xfrm flipV="1">
            <a:off x="6689726" y="647700"/>
            <a:ext cx="2873999" cy="1073579"/>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6988523" y="1963883"/>
            <a:ext cx="2618807" cy="165875"/>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9356360" y="930640"/>
            <a:ext cx="310930" cy="19388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a:off x="9740737" y="1184489"/>
            <a:ext cx="284558" cy="24516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210587" y="1053572"/>
            <a:ext cx="602476" cy="369332"/>
          </a:xfrm>
          <a:prstGeom prst="rect">
            <a:avLst/>
          </a:prstGeom>
          <a:noFill/>
        </p:spPr>
        <p:txBody>
          <a:bodyPr wrap="square" rtlCol="0">
            <a:spAutoFit/>
          </a:bodyPr>
          <a:lstStyle/>
          <a:p>
            <a:r>
              <a:rPr lang="en-US" b="1" dirty="0">
                <a:solidFill>
                  <a:schemeClr val="bg1"/>
                </a:solidFill>
              </a:rPr>
              <a:t>d</a:t>
            </a:r>
            <a:r>
              <a:rPr lang="en-US" b="1" dirty="0" smtClean="0">
                <a:solidFill>
                  <a:schemeClr val="bg1"/>
                </a:solidFill>
              </a:rPr>
              <a:t>+</a:t>
            </a:r>
            <a:endParaRPr lang="en-US" b="1" dirty="0">
              <a:solidFill>
                <a:schemeClr val="bg1"/>
              </a:solidFill>
            </a:endParaRPr>
          </a:p>
        </p:txBody>
      </p:sp>
      <p:sp>
        <p:nvSpPr>
          <p:cNvPr id="70" name="TextBox 69"/>
          <p:cNvSpPr txBox="1"/>
          <p:nvPr/>
        </p:nvSpPr>
        <p:spPr>
          <a:xfrm>
            <a:off x="9588331" y="1278519"/>
            <a:ext cx="602476" cy="369332"/>
          </a:xfrm>
          <a:prstGeom prst="rect">
            <a:avLst/>
          </a:prstGeom>
          <a:noFill/>
        </p:spPr>
        <p:txBody>
          <a:bodyPr wrap="square" rtlCol="0">
            <a:spAutoFit/>
          </a:bodyPr>
          <a:lstStyle/>
          <a:p>
            <a:r>
              <a:rPr lang="en-US" b="1" dirty="0">
                <a:solidFill>
                  <a:schemeClr val="bg1"/>
                </a:solidFill>
              </a:rPr>
              <a:t>d</a:t>
            </a:r>
            <a:r>
              <a:rPr lang="en-US" b="1" dirty="0" smtClean="0">
                <a:solidFill>
                  <a:schemeClr val="bg1"/>
                </a:solidFill>
              </a:rPr>
              <a:t>-</a:t>
            </a:r>
            <a:endParaRPr lang="en-US" b="1" dirty="0">
              <a:solidFill>
                <a:schemeClr val="bg1"/>
              </a:solidFill>
            </a:endParaRPr>
          </a:p>
        </p:txBody>
      </p:sp>
      <p:sp>
        <p:nvSpPr>
          <p:cNvPr id="71" name="TextBox 70"/>
          <p:cNvSpPr txBox="1"/>
          <p:nvPr/>
        </p:nvSpPr>
        <p:spPr>
          <a:xfrm rot="2191130">
            <a:off x="10233900" y="805934"/>
            <a:ext cx="2103656" cy="369332"/>
          </a:xfrm>
          <a:prstGeom prst="rect">
            <a:avLst/>
          </a:prstGeom>
          <a:noFill/>
        </p:spPr>
        <p:txBody>
          <a:bodyPr wrap="square" rtlCol="0">
            <a:spAutoFit/>
          </a:bodyPr>
          <a:lstStyle/>
          <a:p>
            <a:r>
              <a:rPr lang="en-US" b="1" dirty="0" smtClean="0"/>
              <a:t>Marginal Distance</a:t>
            </a:r>
            <a:endParaRPr lang="en-US" b="1" dirty="0"/>
          </a:p>
        </p:txBody>
      </p:sp>
      <p:sp>
        <p:nvSpPr>
          <p:cNvPr id="12" name="Right Brace 11"/>
          <p:cNvSpPr/>
          <p:nvPr/>
        </p:nvSpPr>
        <p:spPr>
          <a:xfrm rot="18400783">
            <a:off x="9727651" y="82843"/>
            <a:ext cx="966300" cy="971109"/>
          </a:xfrm>
          <a:prstGeom prst="rightBrace">
            <a:avLst>
              <a:gd name="adj1" fmla="val 22145"/>
              <a:gd name="adj2" fmla="val 5571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5360377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nodeType="with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fade">
                                      <p:cBhvr>
                                        <p:cTn id="3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70" grpId="0"/>
      <p:bldP spid="71" grpId="0"/>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050" name="Line 2050"/>
          <p:cNvSpPr>
            <a:spLocks noChangeShapeType="1"/>
          </p:cNvSpPr>
          <p:nvPr/>
        </p:nvSpPr>
        <p:spPr bwMode="auto">
          <a:xfrm rot="18127581">
            <a:off x="2763838" y="4076700"/>
            <a:ext cx="5410200" cy="0"/>
          </a:xfrm>
          <a:prstGeom prst="line">
            <a:avLst/>
          </a:prstGeom>
          <a:noFill/>
          <a:ln w="3619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2051" name="Line 2051"/>
          <p:cNvSpPr>
            <a:spLocks noChangeShapeType="1"/>
          </p:cNvSpPr>
          <p:nvPr/>
        </p:nvSpPr>
        <p:spPr bwMode="auto">
          <a:xfrm rot="18127581">
            <a:off x="2687638" y="4076700"/>
            <a:ext cx="55626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2052" name="Rectangle 2052"/>
          <p:cNvSpPr>
            <a:spLocks noGrp="1" noChangeArrowheads="1"/>
          </p:cNvSpPr>
          <p:nvPr>
            <p:ph type="title"/>
          </p:nvPr>
        </p:nvSpPr>
        <p:spPr>
          <a:xfrm>
            <a:off x="1943100" y="305653"/>
            <a:ext cx="4648200" cy="685800"/>
          </a:xfrm>
        </p:spPr>
        <p:txBody>
          <a:bodyPr/>
          <a:lstStyle/>
          <a:p>
            <a:r>
              <a:rPr lang="en-US" altLang="en-US" dirty="0"/>
              <a:t>Maximum Margin</a:t>
            </a:r>
          </a:p>
        </p:txBody>
      </p:sp>
      <p:sp>
        <p:nvSpPr>
          <p:cNvPr id="642060" name="Text Box 2060"/>
          <p:cNvSpPr txBox="1">
            <a:spLocks noChangeArrowheads="1"/>
          </p:cNvSpPr>
          <p:nvPr/>
        </p:nvSpPr>
        <p:spPr bwMode="auto">
          <a:xfrm>
            <a:off x="2362200" y="1905001"/>
            <a:ext cx="1905000"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t>denotes +1</a:t>
            </a:r>
          </a:p>
          <a:p>
            <a:pPr algn="ctr"/>
            <a:r>
              <a:rPr lang="en-US" altLang="en-US"/>
              <a:t>denotes -1</a:t>
            </a:r>
          </a:p>
        </p:txBody>
      </p:sp>
      <p:sp>
        <p:nvSpPr>
          <p:cNvPr id="642061" name="Oval 2061"/>
          <p:cNvSpPr>
            <a:spLocks noChangeAspect="1" noChangeArrowheads="1"/>
          </p:cNvSpPr>
          <p:nvPr/>
        </p:nvSpPr>
        <p:spPr bwMode="auto">
          <a:xfrm rot="4777107">
            <a:off x="2439194" y="2056607"/>
            <a:ext cx="58738"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62" name="Oval 2062"/>
          <p:cNvSpPr>
            <a:spLocks noChangeAspect="1" noChangeArrowheads="1"/>
          </p:cNvSpPr>
          <p:nvPr/>
        </p:nvSpPr>
        <p:spPr bwMode="auto">
          <a:xfrm rot="5895381">
            <a:off x="2439988" y="2513013"/>
            <a:ext cx="50800"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63" name="Line 2063"/>
          <p:cNvSpPr>
            <a:spLocks noChangeShapeType="1"/>
          </p:cNvSpPr>
          <p:nvPr/>
        </p:nvSpPr>
        <p:spPr bwMode="auto">
          <a:xfrm>
            <a:off x="4114800" y="2209800"/>
            <a:ext cx="0" cy="350520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42064" name="Line 2064"/>
          <p:cNvSpPr>
            <a:spLocks noChangeShapeType="1"/>
          </p:cNvSpPr>
          <p:nvPr/>
        </p:nvSpPr>
        <p:spPr bwMode="auto">
          <a:xfrm flipV="1">
            <a:off x="3962400" y="5562600"/>
            <a:ext cx="3657600" cy="0"/>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42065" name="Oval 2065"/>
          <p:cNvSpPr>
            <a:spLocks noChangeAspect="1" noChangeArrowheads="1"/>
          </p:cNvSpPr>
          <p:nvPr/>
        </p:nvSpPr>
        <p:spPr bwMode="auto">
          <a:xfrm>
            <a:off x="5241926" y="5032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67" name="Oval 2067"/>
          <p:cNvSpPr>
            <a:spLocks noChangeAspect="1" noChangeArrowheads="1"/>
          </p:cNvSpPr>
          <p:nvPr/>
        </p:nvSpPr>
        <p:spPr bwMode="auto">
          <a:xfrm>
            <a:off x="5864226" y="28146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68" name="Oval 2068"/>
          <p:cNvSpPr>
            <a:spLocks noChangeAspect="1" noChangeArrowheads="1"/>
          </p:cNvSpPr>
          <p:nvPr/>
        </p:nvSpPr>
        <p:spPr bwMode="auto">
          <a:xfrm>
            <a:off x="5927726" y="3635376"/>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69" name="Oval 2069"/>
          <p:cNvSpPr>
            <a:spLocks noChangeAspect="1" noChangeArrowheads="1"/>
          </p:cNvSpPr>
          <p:nvPr/>
        </p:nvSpPr>
        <p:spPr bwMode="auto">
          <a:xfrm>
            <a:off x="4933951" y="2663825"/>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0" name="Oval 2070"/>
          <p:cNvSpPr>
            <a:spLocks noChangeAspect="1" noChangeArrowheads="1"/>
          </p:cNvSpPr>
          <p:nvPr/>
        </p:nvSpPr>
        <p:spPr bwMode="auto">
          <a:xfrm>
            <a:off x="5410201" y="3733801"/>
            <a:ext cx="5397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1" name="Oval 2071"/>
          <p:cNvSpPr>
            <a:spLocks noChangeAspect="1" noChangeArrowheads="1"/>
          </p:cNvSpPr>
          <p:nvPr/>
        </p:nvSpPr>
        <p:spPr bwMode="auto">
          <a:xfrm>
            <a:off x="4572001" y="3124200"/>
            <a:ext cx="60325" cy="5873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2" name="Oval 2072"/>
          <p:cNvSpPr>
            <a:spLocks noChangeAspect="1" noChangeArrowheads="1"/>
          </p:cNvSpPr>
          <p:nvPr/>
        </p:nvSpPr>
        <p:spPr bwMode="auto">
          <a:xfrm>
            <a:off x="6629401" y="4114800"/>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3" name="Oval 2073"/>
          <p:cNvSpPr>
            <a:spLocks noChangeAspect="1" noChangeArrowheads="1"/>
          </p:cNvSpPr>
          <p:nvPr/>
        </p:nvSpPr>
        <p:spPr bwMode="auto">
          <a:xfrm rot="20481726">
            <a:off x="5411789" y="4443414"/>
            <a:ext cx="5397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4" name="Oval 2074"/>
          <p:cNvSpPr>
            <a:spLocks noChangeAspect="1" noChangeArrowheads="1"/>
          </p:cNvSpPr>
          <p:nvPr/>
        </p:nvSpPr>
        <p:spPr bwMode="auto">
          <a:xfrm rot="20481726">
            <a:off x="7527926" y="32289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5" name="Oval 2075"/>
          <p:cNvSpPr>
            <a:spLocks noChangeAspect="1" noChangeArrowheads="1"/>
          </p:cNvSpPr>
          <p:nvPr/>
        </p:nvSpPr>
        <p:spPr bwMode="auto">
          <a:xfrm rot="20481726">
            <a:off x="6819901" y="4545013"/>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6" name="Oval 2076"/>
          <p:cNvSpPr>
            <a:spLocks noChangeAspect="1" noChangeArrowheads="1"/>
          </p:cNvSpPr>
          <p:nvPr/>
        </p:nvSpPr>
        <p:spPr bwMode="auto">
          <a:xfrm rot="20481726">
            <a:off x="4648201" y="2667000"/>
            <a:ext cx="60325" cy="50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7" name="Oval 2077"/>
          <p:cNvSpPr>
            <a:spLocks noChangeAspect="1" noChangeArrowheads="1"/>
          </p:cNvSpPr>
          <p:nvPr/>
        </p:nvSpPr>
        <p:spPr bwMode="auto">
          <a:xfrm rot="20481726">
            <a:off x="6235701" y="3584575"/>
            <a:ext cx="60325" cy="508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8" name="Oval 2078"/>
          <p:cNvSpPr>
            <a:spLocks noChangeAspect="1" noChangeArrowheads="1"/>
          </p:cNvSpPr>
          <p:nvPr/>
        </p:nvSpPr>
        <p:spPr bwMode="auto">
          <a:xfrm rot="20481726">
            <a:off x="7391401" y="4495801"/>
            <a:ext cx="60325" cy="476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79" name="Oval 2079"/>
          <p:cNvSpPr>
            <a:spLocks noChangeAspect="1" noChangeArrowheads="1"/>
          </p:cNvSpPr>
          <p:nvPr/>
        </p:nvSpPr>
        <p:spPr bwMode="auto">
          <a:xfrm rot="20481726">
            <a:off x="4638676" y="3640139"/>
            <a:ext cx="60325" cy="476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0" name="Oval 2080"/>
          <p:cNvSpPr>
            <a:spLocks noChangeAspect="1" noChangeArrowheads="1"/>
          </p:cNvSpPr>
          <p:nvPr/>
        </p:nvSpPr>
        <p:spPr bwMode="auto">
          <a:xfrm rot="5895381">
            <a:off x="5391151" y="3057526"/>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1" name="Oval 2081"/>
          <p:cNvSpPr>
            <a:spLocks noChangeAspect="1" noChangeArrowheads="1"/>
          </p:cNvSpPr>
          <p:nvPr/>
        </p:nvSpPr>
        <p:spPr bwMode="auto">
          <a:xfrm rot="5895381">
            <a:off x="5660232" y="5242720"/>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2" name="Oval 2082"/>
          <p:cNvSpPr>
            <a:spLocks noChangeAspect="1" noChangeArrowheads="1"/>
          </p:cNvSpPr>
          <p:nvPr/>
        </p:nvSpPr>
        <p:spPr bwMode="auto">
          <a:xfrm rot="5895381">
            <a:off x="4638676" y="40989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3" name="Oval 2083"/>
          <p:cNvSpPr>
            <a:spLocks noChangeAspect="1" noChangeArrowheads="1"/>
          </p:cNvSpPr>
          <p:nvPr/>
        </p:nvSpPr>
        <p:spPr bwMode="auto">
          <a:xfrm rot="5895381">
            <a:off x="5867401" y="2393951"/>
            <a:ext cx="47625"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4" name="Oval 2084"/>
          <p:cNvSpPr>
            <a:spLocks noChangeAspect="1" noChangeArrowheads="1"/>
          </p:cNvSpPr>
          <p:nvPr/>
        </p:nvSpPr>
        <p:spPr bwMode="auto">
          <a:xfrm rot="5895381">
            <a:off x="6828633" y="4144170"/>
            <a:ext cx="58737"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5" name="Oval 2085"/>
          <p:cNvSpPr>
            <a:spLocks noChangeAspect="1" noChangeArrowheads="1"/>
          </p:cNvSpPr>
          <p:nvPr/>
        </p:nvSpPr>
        <p:spPr bwMode="auto">
          <a:xfrm rot="5895381">
            <a:off x="5894389" y="407987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6" name="Oval 2086"/>
          <p:cNvSpPr>
            <a:spLocks noChangeAspect="1" noChangeArrowheads="1"/>
          </p:cNvSpPr>
          <p:nvPr/>
        </p:nvSpPr>
        <p:spPr bwMode="auto">
          <a:xfrm rot="5895381">
            <a:off x="7143751" y="3365501"/>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7" name="Oval 2087"/>
          <p:cNvSpPr>
            <a:spLocks noChangeAspect="1" noChangeArrowheads="1"/>
          </p:cNvSpPr>
          <p:nvPr/>
        </p:nvSpPr>
        <p:spPr bwMode="auto">
          <a:xfrm rot="5895381">
            <a:off x="4611689" y="2346326"/>
            <a:ext cx="47625"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8" name="Oval 2088"/>
          <p:cNvSpPr>
            <a:spLocks noChangeAspect="1" noChangeArrowheads="1"/>
          </p:cNvSpPr>
          <p:nvPr/>
        </p:nvSpPr>
        <p:spPr bwMode="auto">
          <a:xfrm rot="5895381">
            <a:off x="6784976" y="32734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89" name="Oval 2089"/>
          <p:cNvSpPr>
            <a:spLocks noChangeAspect="1" noChangeArrowheads="1"/>
          </p:cNvSpPr>
          <p:nvPr/>
        </p:nvSpPr>
        <p:spPr bwMode="auto">
          <a:xfrm rot="5895381">
            <a:off x="6641308" y="4718845"/>
            <a:ext cx="58737"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0" name="Oval 2090"/>
          <p:cNvSpPr>
            <a:spLocks noChangeAspect="1" noChangeArrowheads="1"/>
          </p:cNvSpPr>
          <p:nvPr/>
        </p:nvSpPr>
        <p:spPr bwMode="auto">
          <a:xfrm rot="4777107">
            <a:off x="5022058" y="3534570"/>
            <a:ext cx="58737" cy="6032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1" name="Oval 2091"/>
          <p:cNvSpPr>
            <a:spLocks noChangeAspect="1" noChangeArrowheads="1"/>
          </p:cNvSpPr>
          <p:nvPr/>
        </p:nvSpPr>
        <p:spPr bwMode="auto">
          <a:xfrm rot="4777107">
            <a:off x="6175376" y="5254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2" name="Oval 2092"/>
          <p:cNvSpPr>
            <a:spLocks noChangeAspect="1" noChangeArrowheads="1"/>
          </p:cNvSpPr>
          <p:nvPr/>
        </p:nvSpPr>
        <p:spPr bwMode="auto">
          <a:xfrm rot="4777107">
            <a:off x="5870576" y="4873626"/>
            <a:ext cx="47625" cy="5397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3" name="Oval 2093"/>
          <p:cNvSpPr>
            <a:spLocks noChangeAspect="1" noChangeArrowheads="1"/>
          </p:cNvSpPr>
          <p:nvPr/>
        </p:nvSpPr>
        <p:spPr bwMode="auto">
          <a:xfrm rot="4777107">
            <a:off x="4341019" y="3736182"/>
            <a:ext cx="58738"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4" name="Oval 2094"/>
          <p:cNvSpPr>
            <a:spLocks noChangeAspect="1" noChangeArrowheads="1"/>
          </p:cNvSpPr>
          <p:nvPr/>
        </p:nvSpPr>
        <p:spPr bwMode="auto">
          <a:xfrm rot="4777107">
            <a:off x="5237163" y="2776538"/>
            <a:ext cx="50800" cy="5397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5" name="Oval 2095"/>
          <p:cNvSpPr>
            <a:spLocks noChangeAspect="1" noChangeArrowheads="1"/>
          </p:cNvSpPr>
          <p:nvPr/>
        </p:nvSpPr>
        <p:spPr bwMode="auto">
          <a:xfrm rot="4777107">
            <a:off x="5880101" y="4364038"/>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7" name="Oval 2097"/>
          <p:cNvSpPr>
            <a:spLocks noChangeAspect="1" noChangeArrowheads="1"/>
          </p:cNvSpPr>
          <p:nvPr/>
        </p:nvSpPr>
        <p:spPr bwMode="auto">
          <a:xfrm rot="4777107">
            <a:off x="5461795" y="5049045"/>
            <a:ext cx="55563"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098" name="Oval 2098"/>
          <p:cNvSpPr>
            <a:spLocks noChangeAspect="1" noChangeArrowheads="1"/>
          </p:cNvSpPr>
          <p:nvPr/>
        </p:nvSpPr>
        <p:spPr bwMode="auto">
          <a:xfrm rot="4777107">
            <a:off x="6827838" y="4756151"/>
            <a:ext cx="50800" cy="603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2100" name="Text Box 2100"/>
          <p:cNvSpPr txBox="1">
            <a:spLocks noChangeArrowheads="1"/>
          </p:cNvSpPr>
          <p:nvPr/>
        </p:nvSpPr>
        <p:spPr bwMode="auto">
          <a:xfrm>
            <a:off x="7772400" y="3200400"/>
            <a:ext cx="243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
        <p:nvSpPr>
          <p:cNvPr id="642101" name="Text Box 2101"/>
          <p:cNvSpPr txBox="1">
            <a:spLocks noChangeArrowheads="1"/>
          </p:cNvSpPr>
          <p:nvPr/>
        </p:nvSpPr>
        <p:spPr bwMode="auto">
          <a:xfrm>
            <a:off x="7924800" y="2286000"/>
            <a:ext cx="27432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t>The </a:t>
            </a:r>
            <a:r>
              <a:rPr lang="en-US" altLang="en-US" sz="2400" dirty="0">
                <a:solidFill>
                  <a:schemeClr val="hlink"/>
                </a:solidFill>
              </a:rPr>
              <a:t>maximum margin linear classifier</a:t>
            </a:r>
            <a:r>
              <a:rPr lang="en-US" altLang="en-US" sz="2400" dirty="0"/>
              <a:t> is the linear classifier with the, um, maximum margin.</a:t>
            </a:r>
          </a:p>
          <a:p>
            <a:r>
              <a:rPr lang="en-US" altLang="en-US" sz="2400" dirty="0"/>
              <a:t>This is the simplest kind of SVM (Called an </a:t>
            </a:r>
            <a:r>
              <a:rPr lang="en-US" altLang="en-US" sz="2400" dirty="0" smtClean="0"/>
              <a:t>Linear SVM</a:t>
            </a:r>
            <a:r>
              <a:rPr lang="en-US" altLang="en-US" sz="2400" dirty="0"/>
              <a:t>)</a:t>
            </a:r>
          </a:p>
        </p:txBody>
      </p:sp>
      <p:sp>
        <p:nvSpPr>
          <p:cNvPr id="642103" name="Text Box 2103"/>
          <p:cNvSpPr txBox="1">
            <a:spLocks noChangeArrowheads="1"/>
          </p:cNvSpPr>
          <p:nvPr/>
        </p:nvSpPr>
        <p:spPr bwMode="auto">
          <a:xfrm>
            <a:off x="1697038" y="3675064"/>
            <a:ext cx="2120900" cy="1200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00CC00"/>
                </a:solidFill>
              </a:rPr>
              <a:t>Support Vectors </a:t>
            </a:r>
            <a:r>
              <a:rPr lang="en-US" altLang="en-US"/>
              <a:t>are those datapoints that the margin pushes up against</a:t>
            </a:r>
          </a:p>
        </p:txBody>
      </p:sp>
      <p:sp>
        <p:nvSpPr>
          <p:cNvPr id="642107" name="Freeform 2107"/>
          <p:cNvSpPr>
            <a:spLocks/>
          </p:cNvSpPr>
          <p:nvPr/>
        </p:nvSpPr>
        <p:spPr bwMode="auto">
          <a:xfrm>
            <a:off x="3636963" y="3610532"/>
            <a:ext cx="1653675" cy="484663"/>
          </a:xfrm>
          <a:custGeom>
            <a:avLst/>
            <a:gdLst>
              <a:gd name="T0" fmla="*/ 0 w 1076"/>
              <a:gd name="T1" fmla="*/ 98 h 98"/>
              <a:gd name="T2" fmla="*/ 104 w 1076"/>
              <a:gd name="T3" fmla="*/ 39 h 98"/>
              <a:gd name="T4" fmla="*/ 212 w 1076"/>
              <a:gd name="T5" fmla="*/ 0 h 98"/>
              <a:gd name="T6" fmla="*/ 326 w 1076"/>
              <a:gd name="T7" fmla="*/ 11 h 98"/>
              <a:gd name="T8" fmla="*/ 386 w 1076"/>
              <a:gd name="T9" fmla="*/ 39 h 98"/>
              <a:gd name="T10" fmla="*/ 386 w 1076"/>
              <a:gd name="T11" fmla="*/ 39 h 98"/>
              <a:gd name="T12" fmla="*/ 511 w 1076"/>
              <a:gd name="T13" fmla="*/ 82 h 98"/>
              <a:gd name="T14" fmla="*/ 989 w 1076"/>
              <a:gd name="T15" fmla="*/ 55 h 98"/>
              <a:gd name="T16" fmla="*/ 1076 w 1076"/>
              <a:gd name="T17" fmla="*/ 4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6" h="98">
                <a:moveTo>
                  <a:pt x="0" y="98"/>
                </a:moveTo>
                <a:cubicBezTo>
                  <a:pt x="38" y="87"/>
                  <a:pt x="66" y="53"/>
                  <a:pt x="104" y="39"/>
                </a:cubicBezTo>
                <a:cubicBezTo>
                  <a:pt x="132" y="9"/>
                  <a:pt x="172" y="6"/>
                  <a:pt x="212" y="0"/>
                </a:cubicBezTo>
                <a:cubicBezTo>
                  <a:pt x="262" y="3"/>
                  <a:pt x="286" y="0"/>
                  <a:pt x="326" y="11"/>
                </a:cubicBezTo>
                <a:lnTo>
                  <a:pt x="386" y="39"/>
                </a:lnTo>
                <a:cubicBezTo>
                  <a:pt x="386" y="39"/>
                  <a:pt x="386" y="39"/>
                  <a:pt x="386" y="39"/>
                </a:cubicBezTo>
                <a:cubicBezTo>
                  <a:pt x="428" y="52"/>
                  <a:pt x="469" y="69"/>
                  <a:pt x="511" y="82"/>
                </a:cubicBezTo>
                <a:cubicBezTo>
                  <a:pt x="670" y="74"/>
                  <a:pt x="829" y="60"/>
                  <a:pt x="989" y="55"/>
                </a:cubicBezTo>
                <a:cubicBezTo>
                  <a:pt x="1017" y="51"/>
                  <a:pt x="1048" y="44"/>
                  <a:pt x="1076" y="44"/>
                </a:cubicBezTo>
              </a:path>
            </a:pathLst>
          </a:custGeom>
          <a:noFill/>
          <a:ln w="38100" cap="flat" cmpd="sng">
            <a:solidFill>
              <a:srgbClr val="669BBC"/>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dirty="0"/>
          </a:p>
        </p:txBody>
      </p:sp>
      <p:sp>
        <p:nvSpPr>
          <p:cNvPr id="642108" name="Freeform 2108"/>
          <p:cNvSpPr>
            <a:spLocks/>
          </p:cNvSpPr>
          <p:nvPr/>
        </p:nvSpPr>
        <p:spPr bwMode="auto">
          <a:xfrm>
            <a:off x="3603625" y="3317875"/>
            <a:ext cx="2293938" cy="369332"/>
          </a:xfrm>
          <a:custGeom>
            <a:avLst/>
            <a:gdLst>
              <a:gd name="T0" fmla="*/ 0 w 1445"/>
              <a:gd name="T1" fmla="*/ 306 h 306"/>
              <a:gd name="T2" fmla="*/ 16 w 1445"/>
              <a:gd name="T3" fmla="*/ 301 h 306"/>
              <a:gd name="T4" fmla="*/ 27 w 1445"/>
              <a:gd name="T5" fmla="*/ 268 h 306"/>
              <a:gd name="T6" fmla="*/ 48 w 1445"/>
              <a:gd name="T7" fmla="*/ 236 h 306"/>
              <a:gd name="T8" fmla="*/ 125 w 1445"/>
              <a:gd name="T9" fmla="*/ 171 h 306"/>
              <a:gd name="T10" fmla="*/ 228 w 1445"/>
              <a:gd name="T11" fmla="*/ 105 h 306"/>
              <a:gd name="T12" fmla="*/ 298 w 1445"/>
              <a:gd name="T13" fmla="*/ 73 h 306"/>
              <a:gd name="T14" fmla="*/ 635 w 1445"/>
              <a:gd name="T15" fmla="*/ 2 h 306"/>
              <a:gd name="T16" fmla="*/ 1043 w 1445"/>
              <a:gd name="T17" fmla="*/ 18 h 306"/>
              <a:gd name="T18" fmla="*/ 1119 w 1445"/>
              <a:gd name="T19" fmla="*/ 40 h 306"/>
              <a:gd name="T20" fmla="*/ 1217 w 1445"/>
              <a:gd name="T21" fmla="*/ 84 h 306"/>
              <a:gd name="T22" fmla="*/ 1336 w 1445"/>
              <a:gd name="T23" fmla="*/ 132 h 306"/>
              <a:gd name="T24" fmla="*/ 1445 w 1445"/>
              <a:gd name="T25" fmla="*/ 165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5" h="306">
                <a:moveTo>
                  <a:pt x="0" y="306"/>
                </a:moveTo>
                <a:cubicBezTo>
                  <a:pt x="5" y="304"/>
                  <a:pt x="12" y="305"/>
                  <a:pt x="16" y="301"/>
                </a:cubicBezTo>
                <a:cubicBezTo>
                  <a:pt x="24" y="293"/>
                  <a:pt x="21" y="278"/>
                  <a:pt x="27" y="268"/>
                </a:cubicBezTo>
                <a:cubicBezTo>
                  <a:pt x="33" y="257"/>
                  <a:pt x="41" y="247"/>
                  <a:pt x="48" y="236"/>
                </a:cubicBezTo>
                <a:cubicBezTo>
                  <a:pt x="58" y="221"/>
                  <a:pt x="117" y="177"/>
                  <a:pt x="125" y="171"/>
                </a:cubicBezTo>
                <a:cubicBezTo>
                  <a:pt x="159" y="146"/>
                  <a:pt x="186" y="117"/>
                  <a:pt x="228" y="105"/>
                </a:cubicBezTo>
                <a:cubicBezTo>
                  <a:pt x="249" y="91"/>
                  <a:pt x="273" y="79"/>
                  <a:pt x="298" y="73"/>
                </a:cubicBezTo>
                <a:cubicBezTo>
                  <a:pt x="394" y="11"/>
                  <a:pt x="526" y="10"/>
                  <a:pt x="635" y="2"/>
                </a:cubicBezTo>
                <a:cubicBezTo>
                  <a:pt x="773" y="5"/>
                  <a:pt x="907" y="0"/>
                  <a:pt x="1043" y="18"/>
                </a:cubicBezTo>
                <a:cubicBezTo>
                  <a:pt x="1068" y="27"/>
                  <a:pt x="1093" y="34"/>
                  <a:pt x="1119" y="40"/>
                </a:cubicBezTo>
                <a:cubicBezTo>
                  <a:pt x="1150" y="63"/>
                  <a:pt x="1183" y="68"/>
                  <a:pt x="1217" y="84"/>
                </a:cubicBezTo>
                <a:cubicBezTo>
                  <a:pt x="1257" y="104"/>
                  <a:pt x="1293" y="119"/>
                  <a:pt x="1336" y="132"/>
                </a:cubicBezTo>
                <a:cubicBezTo>
                  <a:pt x="1370" y="142"/>
                  <a:pt x="1410" y="165"/>
                  <a:pt x="1445" y="165"/>
                </a:cubicBezTo>
              </a:path>
            </a:pathLst>
          </a:custGeom>
          <a:noFill/>
          <a:ln w="38100" cap="flat" cmpd="sng">
            <a:solidFill>
              <a:srgbClr val="669BBC"/>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dirty="0"/>
          </a:p>
        </p:txBody>
      </p:sp>
      <p:sp>
        <p:nvSpPr>
          <p:cNvPr id="642109" name="Freeform 2109"/>
          <p:cNvSpPr>
            <a:spLocks/>
          </p:cNvSpPr>
          <p:nvPr/>
        </p:nvSpPr>
        <p:spPr bwMode="auto">
          <a:xfrm>
            <a:off x="3629025" y="3994150"/>
            <a:ext cx="1733550" cy="369332"/>
          </a:xfrm>
          <a:custGeom>
            <a:avLst/>
            <a:gdLst>
              <a:gd name="T0" fmla="*/ 0 w 1092"/>
              <a:gd name="T1" fmla="*/ 0 h 283"/>
              <a:gd name="T2" fmla="*/ 130 w 1092"/>
              <a:gd name="T3" fmla="*/ 54 h 283"/>
              <a:gd name="T4" fmla="*/ 326 w 1092"/>
              <a:gd name="T5" fmla="*/ 147 h 283"/>
              <a:gd name="T6" fmla="*/ 397 w 1092"/>
              <a:gd name="T7" fmla="*/ 174 h 283"/>
              <a:gd name="T8" fmla="*/ 527 w 1092"/>
              <a:gd name="T9" fmla="*/ 217 h 283"/>
              <a:gd name="T10" fmla="*/ 1092 w 1092"/>
              <a:gd name="T11" fmla="*/ 272 h 283"/>
            </a:gdLst>
            <a:ahLst/>
            <a:cxnLst>
              <a:cxn ang="0">
                <a:pos x="T0" y="T1"/>
              </a:cxn>
              <a:cxn ang="0">
                <a:pos x="T2" y="T3"/>
              </a:cxn>
              <a:cxn ang="0">
                <a:pos x="T4" y="T5"/>
              </a:cxn>
              <a:cxn ang="0">
                <a:pos x="T6" y="T7"/>
              </a:cxn>
              <a:cxn ang="0">
                <a:pos x="T8" y="T9"/>
              </a:cxn>
              <a:cxn ang="0">
                <a:pos x="T10" y="T11"/>
              </a:cxn>
            </a:cxnLst>
            <a:rect l="0" t="0" r="r" b="b"/>
            <a:pathLst>
              <a:path w="1092" h="283">
                <a:moveTo>
                  <a:pt x="0" y="0"/>
                </a:moveTo>
                <a:cubicBezTo>
                  <a:pt x="47" y="9"/>
                  <a:pt x="84" y="40"/>
                  <a:pt x="130" y="54"/>
                </a:cubicBezTo>
                <a:cubicBezTo>
                  <a:pt x="184" y="96"/>
                  <a:pt x="261" y="129"/>
                  <a:pt x="326" y="147"/>
                </a:cubicBezTo>
                <a:cubicBezTo>
                  <a:pt x="348" y="162"/>
                  <a:pt x="373" y="163"/>
                  <a:pt x="397" y="174"/>
                </a:cubicBezTo>
                <a:cubicBezTo>
                  <a:pt x="439" y="193"/>
                  <a:pt x="481" y="209"/>
                  <a:pt x="527" y="217"/>
                </a:cubicBezTo>
                <a:cubicBezTo>
                  <a:pt x="704" y="283"/>
                  <a:pt x="907" y="272"/>
                  <a:pt x="1092" y="272"/>
                </a:cubicBezTo>
              </a:path>
            </a:pathLst>
          </a:custGeom>
          <a:noFill/>
          <a:ln w="38100" cap="flat" cmpd="sng">
            <a:solidFill>
              <a:srgbClr val="669BBC"/>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3" name="Oval 2110"/>
          <p:cNvSpPr>
            <a:spLocks noChangeArrowheads="1"/>
          </p:cNvSpPr>
          <p:nvPr/>
        </p:nvSpPr>
        <p:spPr bwMode="auto">
          <a:xfrm>
            <a:off x="5855817" y="3579813"/>
            <a:ext cx="152400" cy="152400"/>
          </a:xfrm>
          <a:prstGeom prst="ellipse">
            <a:avLst/>
          </a:prstGeom>
          <a:noFill/>
          <a:ln w="38100">
            <a:solidFill>
              <a:srgbClr val="00CC00"/>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4" name="Oval 2110"/>
          <p:cNvSpPr>
            <a:spLocks noChangeArrowheads="1"/>
          </p:cNvSpPr>
          <p:nvPr/>
        </p:nvSpPr>
        <p:spPr bwMode="auto">
          <a:xfrm>
            <a:off x="5331160" y="3669753"/>
            <a:ext cx="152400" cy="152400"/>
          </a:xfrm>
          <a:prstGeom prst="ellipse">
            <a:avLst/>
          </a:prstGeom>
          <a:noFill/>
          <a:ln w="38100">
            <a:solidFill>
              <a:srgbClr val="00CC00"/>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5" name="Oval 2110"/>
          <p:cNvSpPr>
            <a:spLocks noChangeArrowheads="1"/>
          </p:cNvSpPr>
          <p:nvPr/>
        </p:nvSpPr>
        <p:spPr bwMode="auto">
          <a:xfrm>
            <a:off x="5316173" y="4374290"/>
            <a:ext cx="152400" cy="152400"/>
          </a:xfrm>
          <a:prstGeom prst="ellipse">
            <a:avLst/>
          </a:prstGeom>
          <a:noFill/>
          <a:ln w="38100">
            <a:solidFill>
              <a:srgbClr val="00CC00"/>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30205199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22" name="Rectangle 2"/>
          <p:cNvSpPr>
            <a:spLocks noGrp="1" noChangeArrowheads="1"/>
          </p:cNvSpPr>
          <p:nvPr>
            <p:ph type="title"/>
          </p:nvPr>
        </p:nvSpPr>
        <p:spPr/>
        <p:txBody>
          <a:bodyPr/>
          <a:lstStyle/>
          <a:p>
            <a:r>
              <a:rPr lang="en-US" altLang="en-US" sz="4000"/>
              <a:t>Specifying a line and margin</a:t>
            </a:r>
          </a:p>
        </p:txBody>
      </p:sp>
      <p:sp>
        <p:nvSpPr>
          <p:cNvPr id="645123" name="Rectangle 3"/>
          <p:cNvSpPr>
            <a:spLocks noGrp="1" noChangeArrowheads="1"/>
          </p:cNvSpPr>
          <p:nvPr>
            <p:ph type="body" idx="1"/>
          </p:nvPr>
        </p:nvSpPr>
        <p:spPr>
          <a:xfrm>
            <a:off x="1752600" y="4537076"/>
            <a:ext cx="8574088" cy="1939925"/>
          </a:xfrm>
        </p:spPr>
        <p:txBody>
          <a:bodyPr/>
          <a:lstStyle/>
          <a:p>
            <a:r>
              <a:rPr lang="en-US" altLang="en-US"/>
              <a:t>How do we represent this mathematically?</a:t>
            </a:r>
          </a:p>
          <a:p>
            <a:r>
              <a:rPr lang="en-US" altLang="en-US"/>
              <a:t>…in </a:t>
            </a:r>
            <a:r>
              <a:rPr lang="en-US" altLang="en-US" i="1"/>
              <a:t>m</a:t>
            </a:r>
            <a:r>
              <a:rPr lang="en-US" altLang="en-US"/>
              <a:t> input dimensions?</a:t>
            </a:r>
          </a:p>
        </p:txBody>
      </p:sp>
      <p:sp>
        <p:nvSpPr>
          <p:cNvPr id="645127" name="Line 7"/>
          <p:cNvSpPr>
            <a:spLocks noChangeShapeType="1"/>
          </p:cNvSpPr>
          <p:nvPr/>
        </p:nvSpPr>
        <p:spPr bwMode="auto">
          <a:xfrm rot="20000665">
            <a:off x="536492" y="2695622"/>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28" name="Line 8"/>
          <p:cNvSpPr>
            <a:spLocks noChangeShapeType="1"/>
          </p:cNvSpPr>
          <p:nvPr/>
        </p:nvSpPr>
        <p:spPr bwMode="auto">
          <a:xfrm rot="20000665">
            <a:off x="682542" y="2986134"/>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29" name="Line 9"/>
          <p:cNvSpPr>
            <a:spLocks noChangeShapeType="1"/>
          </p:cNvSpPr>
          <p:nvPr/>
        </p:nvSpPr>
        <p:spPr bwMode="auto">
          <a:xfrm rot="20000665">
            <a:off x="827005" y="3275059"/>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31" name="Text Box 11"/>
          <p:cNvSpPr txBox="1">
            <a:spLocks noChangeArrowheads="1"/>
          </p:cNvSpPr>
          <p:nvPr/>
        </p:nvSpPr>
        <p:spPr bwMode="auto">
          <a:xfrm>
            <a:off x="3640883" y="1679622"/>
            <a:ext cx="14478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dirty="0">
                <a:solidFill>
                  <a:schemeClr val="hlink"/>
                </a:solidFill>
              </a:rPr>
              <a:t>Plus-Plane</a:t>
            </a:r>
          </a:p>
        </p:txBody>
      </p:sp>
      <p:sp>
        <p:nvSpPr>
          <p:cNvPr id="645134" name="Text Box 14"/>
          <p:cNvSpPr txBox="1">
            <a:spLocks noChangeArrowheads="1"/>
          </p:cNvSpPr>
          <p:nvPr/>
        </p:nvSpPr>
        <p:spPr bwMode="auto">
          <a:xfrm>
            <a:off x="4492542" y="2586085"/>
            <a:ext cx="19812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solidFill>
                  <a:schemeClr val="folHlink"/>
                </a:solidFill>
              </a:rPr>
              <a:t>Minus-Plane</a:t>
            </a:r>
          </a:p>
        </p:txBody>
      </p:sp>
      <p:sp>
        <p:nvSpPr>
          <p:cNvPr id="645135" name="Freeform 15"/>
          <p:cNvSpPr>
            <a:spLocks/>
          </p:cNvSpPr>
          <p:nvPr/>
        </p:nvSpPr>
        <p:spPr bwMode="auto">
          <a:xfrm>
            <a:off x="3495592" y="2673397"/>
            <a:ext cx="1055688" cy="369332"/>
          </a:xfrm>
          <a:custGeom>
            <a:avLst/>
            <a:gdLst>
              <a:gd name="T0" fmla="*/ 665 w 665"/>
              <a:gd name="T1" fmla="*/ 74 h 95"/>
              <a:gd name="T2" fmla="*/ 155 w 665"/>
              <a:gd name="T3" fmla="*/ 82 h 95"/>
              <a:gd name="T4" fmla="*/ 52 w 665"/>
              <a:gd name="T5" fmla="*/ 52 h 95"/>
              <a:gd name="T6" fmla="*/ 8 w 665"/>
              <a:gd name="T7" fmla="*/ 23 h 95"/>
              <a:gd name="T8" fmla="*/ 0 w 665"/>
              <a:gd name="T9" fmla="*/ 0 h 95"/>
            </a:gdLst>
            <a:ahLst/>
            <a:cxnLst>
              <a:cxn ang="0">
                <a:pos x="T0" y="T1"/>
              </a:cxn>
              <a:cxn ang="0">
                <a:pos x="T2" y="T3"/>
              </a:cxn>
              <a:cxn ang="0">
                <a:pos x="T4" y="T5"/>
              </a:cxn>
              <a:cxn ang="0">
                <a:pos x="T6" y="T7"/>
              </a:cxn>
              <a:cxn ang="0">
                <a:pos x="T8" y="T9"/>
              </a:cxn>
            </a:cxnLst>
            <a:rect l="0" t="0" r="r" b="b"/>
            <a:pathLst>
              <a:path w="665" h="95">
                <a:moveTo>
                  <a:pt x="665" y="74"/>
                </a:moveTo>
                <a:cubicBezTo>
                  <a:pt x="347" y="95"/>
                  <a:pt x="517" y="91"/>
                  <a:pt x="155" y="82"/>
                </a:cubicBezTo>
                <a:cubicBezTo>
                  <a:pt x="119" y="74"/>
                  <a:pt x="87" y="63"/>
                  <a:pt x="52" y="52"/>
                </a:cubicBezTo>
                <a:cubicBezTo>
                  <a:pt x="37" y="42"/>
                  <a:pt x="14" y="40"/>
                  <a:pt x="8" y="23"/>
                </a:cubicBezTo>
                <a:cubicBezTo>
                  <a:pt x="5" y="15"/>
                  <a:pt x="0" y="0"/>
                  <a:pt x="0" y="0"/>
                </a:cubicBezTo>
              </a:path>
            </a:pathLst>
          </a:custGeom>
          <a:noFill/>
          <a:ln w="38100" cap="flat" cmpd="sng">
            <a:solidFill>
              <a:schemeClr val="fo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36" name="Freeform 16"/>
          <p:cNvSpPr>
            <a:spLocks/>
          </p:cNvSpPr>
          <p:nvPr/>
        </p:nvSpPr>
        <p:spPr bwMode="auto">
          <a:xfrm>
            <a:off x="3179680" y="2076497"/>
            <a:ext cx="692150" cy="369332"/>
          </a:xfrm>
          <a:custGeom>
            <a:avLst/>
            <a:gdLst>
              <a:gd name="T0" fmla="*/ 436 w 436"/>
              <a:gd name="T1" fmla="*/ 0 h 81"/>
              <a:gd name="T2" fmla="*/ 369 w 436"/>
              <a:gd name="T3" fmla="*/ 29 h 81"/>
              <a:gd name="T4" fmla="*/ 273 w 436"/>
              <a:gd name="T5" fmla="*/ 66 h 81"/>
              <a:gd name="T6" fmla="*/ 192 w 436"/>
              <a:gd name="T7" fmla="*/ 81 h 81"/>
              <a:gd name="T8" fmla="*/ 59 w 436"/>
              <a:gd name="T9" fmla="*/ 59 h 81"/>
              <a:gd name="T10" fmla="*/ 0 w 436"/>
              <a:gd name="T11" fmla="*/ 15 h 81"/>
            </a:gdLst>
            <a:ahLst/>
            <a:cxnLst>
              <a:cxn ang="0">
                <a:pos x="T0" y="T1"/>
              </a:cxn>
              <a:cxn ang="0">
                <a:pos x="T2" y="T3"/>
              </a:cxn>
              <a:cxn ang="0">
                <a:pos x="T4" y="T5"/>
              </a:cxn>
              <a:cxn ang="0">
                <a:pos x="T6" y="T7"/>
              </a:cxn>
              <a:cxn ang="0">
                <a:pos x="T8" y="T9"/>
              </a:cxn>
              <a:cxn ang="0">
                <a:pos x="T10" y="T11"/>
              </a:cxn>
            </a:cxnLst>
            <a:rect l="0" t="0" r="r" b="b"/>
            <a:pathLst>
              <a:path w="436" h="81">
                <a:moveTo>
                  <a:pt x="436" y="0"/>
                </a:moveTo>
                <a:cubicBezTo>
                  <a:pt x="411" y="8"/>
                  <a:pt x="394" y="21"/>
                  <a:pt x="369" y="29"/>
                </a:cubicBezTo>
                <a:cubicBezTo>
                  <a:pt x="340" y="49"/>
                  <a:pt x="308" y="59"/>
                  <a:pt x="273" y="66"/>
                </a:cubicBezTo>
                <a:cubicBezTo>
                  <a:pt x="246" y="71"/>
                  <a:pt x="192" y="81"/>
                  <a:pt x="192" y="81"/>
                </a:cubicBezTo>
                <a:cubicBezTo>
                  <a:pt x="127" y="76"/>
                  <a:pt x="110" y="75"/>
                  <a:pt x="59" y="59"/>
                </a:cubicBezTo>
                <a:cubicBezTo>
                  <a:pt x="38" y="45"/>
                  <a:pt x="23" y="26"/>
                  <a:pt x="0" y="15"/>
                </a:cubicBezTo>
              </a:path>
            </a:pathLst>
          </a:custGeom>
          <a:noFill/>
          <a:ln w="38100" cap="flat" cmpd="sng">
            <a:solidFill>
              <a:schemeClr va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38" name="Text Box 18"/>
          <p:cNvSpPr txBox="1">
            <a:spLocks noChangeArrowheads="1"/>
          </p:cNvSpPr>
          <p:nvPr/>
        </p:nvSpPr>
        <p:spPr bwMode="auto">
          <a:xfrm>
            <a:off x="4721142" y="2205085"/>
            <a:ext cx="24384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t>Classifier Boundary</a:t>
            </a:r>
          </a:p>
        </p:txBody>
      </p:sp>
      <p:sp>
        <p:nvSpPr>
          <p:cNvPr id="645139" name="Freeform 19"/>
          <p:cNvSpPr>
            <a:spLocks/>
          </p:cNvSpPr>
          <p:nvPr/>
        </p:nvSpPr>
        <p:spPr bwMode="auto">
          <a:xfrm>
            <a:off x="3308268" y="2416222"/>
            <a:ext cx="1465263" cy="369332"/>
          </a:xfrm>
          <a:custGeom>
            <a:avLst/>
            <a:gdLst>
              <a:gd name="T0" fmla="*/ 923 w 923"/>
              <a:gd name="T1" fmla="*/ 0 h 44"/>
              <a:gd name="T2" fmla="*/ 709 w 923"/>
              <a:gd name="T3" fmla="*/ 44 h 44"/>
              <a:gd name="T4" fmla="*/ 362 w 923"/>
              <a:gd name="T5" fmla="*/ 37 h 44"/>
              <a:gd name="T6" fmla="*/ 0 w 923"/>
              <a:gd name="T7" fmla="*/ 7 h 44"/>
            </a:gdLst>
            <a:ahLst/>
            <a:cxnLst>
              <a:cxn ang="0">
                <a:pos x="T0" y="T1"/>
              </a:cxn>
              <a:cxn ang="0">
                <a:pos x="T2" y="T3"/>
              </a:cxn>
              <a:cxn ang="0">
                <a:pos x="T4" y="T5"/>
              </a:cxn>
              <a:cxn ang="0">
                <a:pos x="T6" y="T7"/>
              </a:cxn>
            </a:cxnLst>
            <a:rect l="0" t="0" r="r" b="b"/>
            <a:pathLst>
              <a:path w="923" h="44">
                <a:moveTo>
                  <a:pt x="923" y="0"/>
                </a:moveTo>
                <a:cubicBezTo>
                  <a:pt x="857" y="34"/>
                  <a:pt x="782" y="37"/>
                  <a:pt x="709" y="44"/>
                </a:cubicBezTo>
                <a:cubicBezTo>
                  <a:pt x="593" y="42"/>
                  <a:pt x="478" y="42"/>
                  <a:pt x="362" y="37"/>
                </a:cubicBezTo>
                <a:cubicBezTo>
                  <a:pt x="241" y="32"/>
                  <a:pt x="122" y="7"/>
                  <a:pt x="0" y="7"/>
                </a:cubicBezTo>
              </a:path>
            </a:pathLst>
          </a:custGeom>
          <a:noFill/>
          <a:ln w="38100"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5140" name="Text Box 20"/>
          <p:cNvSpPr txBox="1">
            <a:spLocks noChangeArrowheads="1"/>
          </p:cNvSpPr>
          <p:nvPr/>
        </p:nvSpPr>
        <p:spPr bwMode="auto">
          <a:xfrm rot="20013014">
            <a:off x="-3258" y="2205085"/>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hlink"/>
                </a:solidFill>
              </a:rPr>
              <a:t>“Predict Class = +1” zone</a:t>
            </a:r>
          </a:p>
        </p:txBody>
      </p:sp>
      <p:sp>
        <p:nvSpPr>
          <p:cNvPr id="645141" name="Text Box 21"/>
          <p:cNvSpPr txBox="1">
            <a:spLocks noChangeArrowheads="1"/>
          </p:cNvSpPr>
          <p:nvPr/>
        </p:nvSpPr>
        <p:spPr bwMode="auto">
          <a:xfrm rot="20013014">
            <a:off x="1071480" y="3229023"/>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Tree>
    <p:extLst>
      <p:ext uri="{BB962C8B-B14F-4D97-AF65-F5344CB8AC3E}">
        <p14:creationId xmlns:p14="http://schemas.microsoft.com/office/powerpoint/2010/main" val="20943280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147" name="Rectangle 3"/>
          <p:cNvSpPr>
            <a:spLocks noGrp="1" noChangeArrowheads="1"/>
          </p:cNvSpPr>
          <p:nvPr>
            <p:ph type="body" sz="half" idx="1"/>
          </p:nvPr>
        </p:nvSpPr>
        <p:spPr>
          <a:xfrm>
            <a:off x="4961744" y="3351728"/>
            <a:ext cx="8229600" cy="9906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endParaRPr lang="en-US" altLang="en-US" sz="2400" i="1" dirty="0"/>
          </a:p>
        </p:txBody>
      </p:sp>
      <p:sp>
        <p:nvSpPr>
          <p:cNvPr id="646148" name="Line 4"/>
          <p:cNvSpPr>
            <a:spLocks noChangeShapeType="1"/>
          </p:cNvSpPr>
          <p:nvPr/>
        </p:nvSpPr>
        <p:spPr bwMode="auto">
          <a:xfrm rot="20000665">
            <a:off x="1298946" y="2578147"/>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49" name="Line 5"/>
          <p:cNvSpPr>
            <a:spLocks noChangeShapeType="1"/>
          </p:cNvSpPr>
          <p:nvPr/>
        </p:nvSpPr>
        <p:spPr bwMode="auto">
          <a:xfrm rot="20000665">
            <a:off x="1444996" y="2868659"/>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50" name="Line 6"/>
          <p:cNvSpPr>
            <a:spLocks noChangeShapeType="1"/>
          </p:cNvSpPr>
          <p:nvPr/>
        </p:nvSpPr>
        <p:spPr bwMode="auto">
          <a:xfrm rot="20000665">
            <a:off x="1589459" y="3157584"/>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51" name="Text Box 7"/>
          <p:cNvSpPr txBox="1">
            <a:spLocks noChangeArrowheads="1"/>
          </p:cNvSpPr>
          <p:nvPr/>
        </p:nvSpPr>
        <p:spPr bwMode="auto">
          <a:xfrm>
            <a:off x="4569196" y="1706610"/>
            <a:ext cx="14478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solidFill>
                  <a:schemeClr val="hlink"/>
                </a:solidFill>
              </a:rPr>
              <a:t>Plus-Plane</a:t>
            </a:r>
          </a:p>
        </p:txBody>
      </p:sp>
      <p:sp>
        <p:nvSpPr>
          <p:cNvPr id="646152" name="Text Box 8"/>
          <p:cNvSpPr txBox="1">
            <a:spLocks noChangeArrowheads="1"/>
          </p:cNvSpPr>
          <p:nvPr/>
        </p:nvSpPr>
        <p:spPr bwMode="auto">
          <a:xfrm>
            <a:off x="5254996" y="2468610"/>
            <a:ext cx="19812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solidFill>
                  <a:schemeClr val="folHlink"/>
                </a:solidFill>
              </a:rPr>
              <a:t>Minus-Plane</a:t>
            </a:r>
          </a:p>
        </p:txBody>
      </p:sp>
      <p:sp>
        <p:nvSpPr>
          <p:cNvPr id="646153" name="Freeform 9"/>
          <p:cNvSpPr>
            <a:spLocks/>
          </p:cNvSpPr>
          <p:nvPr/>
        </p:nvSpPr>
        <p:spPr bwMode="auto">
          <a:xfrm>
            <a:off x="4258046" y="2555922"/>
            <a:ext cx="1055688" cy="369332"/>
          </a:xfrm>
          <a:custGeom>
            <a:avLst/>
            <a:gdLst>
              <a:gd name="T0" fmla="*/ 665 w 665"/>
              <a:gd name="T1" fmla="*/ 74 h 95"/>
              <a:gd name="T2" fmla="*/ 155 w 665"/>
              <a:gd name="T3" fmla="*/ 82 h 95"/>
              <a:gd name="T4" fmla="*/ 52 w 665"/>
              <a:gd name="T5" fmla="*/ 52 h 95"/>
              <a:gd name="T6" fmla="*/ 8 w 665"/>
              <a:gd name="T7" fmla="*/ 23 h 95"/>
              <a:gd name="T8" fmla="*/ 0 w 665"/>
              <a:gd name="T9" fmla="*/ 0 h 95"/>
            </a:gdLst>
            <a:ahLst/>
            <a:cxnLst>
              <a:cxn ang="0">
                <a:pos x="T0" y="T1"/>
              </a:cxn>
              <a:cxn ang="0">
                <a:pos x="T2" y="T3"/>
              </a:cxn>
              <a:cxn ang="0">
                <a:pos x="T4" y="T5"/>
              </a:cxn>
              <a:cxn ang="0">
                <a:pos x="T6" y="T7"/>
              </a:cxn>
              <a:cxn ang="0">
                <a:pos x="T8" y="T9"/>
              </a:cxn>
            </a:cxnLst>
            <a:rect l="0" t="0" r="r" b="b"/>
            <a:pathLst>
              <a:path w="665" h="95">
                <a:moveTo>
                  <a:pt x="665" y="74"/>
                </a:moveTo>
                <a:cubicBezTo>
                  <a:pt x="347" y="95"/>
                  <a:pt x="517" y="91"/>
                  <a:pt x="155" y="82"/>
                </a:cubicBezTo>
                <a:cubicBezTo>
                  <a:pt x="119" y="74"/>
                  <a:pt x="87" y="63"/>
                  <a:pt x="52" y="52"/>
                </a:cubicBezTo>
                <a:cubicBezTo>
                  <a:pt x="37" y="42"/>
                  <a:pt x="14" y="40"/>
                  <a:pt x="8" y="23"/>
                </a:cubicBezTo>
                <a:cubicBezTo>
                  <a:pt x="5" y="15"/>
                  <a:pt x="0" y="0"/>
                  <a:pt x="0" y="0"/>
                </a:cubicBezTo>
              </a:path>
            </a:pathLst>
          </a:custGeom>
          <a:noFill/>
          <a:ln w="38100" cap="flat" cmpd="sng">
            <a:solidFill>
              <a:schemeClr val="fo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54" name="Freeform 10"/>
          <p:cNvSpPr>
            <a:spLocks/>
          </p:cNvSpPr>
          <p:nvPr/>
        </p:nvSpPr>
        <p:spPr bwMode="auto">
          <a:xfrm>
            <a:off x="3942134" y="1959022"/>
            <a:ext cx="692150" cy="369332"/>
          </a:xfrm>
          <a:custGeom>
            <a:avLst/>
            <a:gdLst>
              <a:gd name="T0" fmla="*/ 436 w 436"/>
              <a:gd name="T1" fmla="*/ 0 h 81"/>
              <a:gd name="T2" fmla="*/ 369 w 436"/>
              <a:gd name="T3" fmla="*/ 29 h 81"/>
              <a:gd name="T4" fmla="*/ 273 w 436"/>
              <a:gd name="T5" fmla="*/ 66 h 81"/>
              <a:gd name="T6" fmla="*/ 192 w 436"/>
              <a:gd name="T7" fmla="*/ 81 h 81"/>
              <a:gd name="T8" fmla="*/ 59 w 436"/>
              <a:gd name="T9" fmla="*/ 59 h 81"/>
              <a:gd name="T10" fmla="*/ 0 w 436"/>
              <a:gd name="T11" fmla="*/ 15 h 81"/>
            </a:gdLst>
            <a:ahLst/>
            <a:cxnLst>
              <a:cxn ang="0">
                <a:pos x="T0" y="T1"/>
              </a:cxn>
              <a:cxn ang="0">
                <a:pos x="T2" y="T3"/>
              </a:cxn>
              <a:cxn ang="0">
                <a:pos x="T4" y="T5"/>
              </a:cxn>
              <a:cxn ang="0">
                <a:pos x="T6" y="T7"/>
              </a:cxn>
              <a:cxn ang="0">
                <a:pos x="T8" y="T9"/>
              </a:cxn>
              <a:cxn ang="0">
                <a:pos x="T10" y="T11"/>
              </a:cxn>
            </a:cxnLst>
            <a:rect l="0" t="0" r="r" b="b"/>
            <a:pathLst>
              <a:path w="436" h="81">
                <a:moveTo>
                  <a:pt x="436" y="0"/>
                </a:moveTo>
                <a:cubicBezTo>
                  <a:pt x="411" y="8"/>
                  <a:pt x="394" y="21"/>
                  <a:pt x="369" y="29"/>
                </a:cubicBezTo>
                <a:cubicBezTo>
                  <a:pt x="340" y="49"/>
                  <a:pt x="308" y="59"/>
                  <a:pt x="273" y="66"/>
                </a:cubicBezTo>
                <a:cubicBezTo>
                  <a:pt x="246" y="71"/>
                  <a:pt x="192" y="81"/>
                  <a:pt x="192" y="81"/>
                </a:cubicBezTo>
                <a:cubicBezTo>
                  <a:pt x="127" y="76"/>
                  <a:pt x="110" y="75"/>
                  <a:pt x="59" y="59"/>
                </a:cubicBezTo>
                <a:cubicBezTo>
                  <a:pt x="38" y="45"/>
                  <a:pt x="23" y="26"/>
                  <a:pt x="0" y="15"/>
                </a:cubicBezTo>
              </a:path>
            </a:pathLst>
          </a:custGeom>
          <a:noFill/>
          <a:ln w="38100" cap="flat" cmpd="sng">
            <a:solidFill>
              <a:schemeClr va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55" name="Text Box 11"/>
          <p:cNvSpPr txBox="1">
            <a:spLocks noChangeArrowheads="1"/>
          </p:cNvSpPr>
          <p:nvPr/>
        </p:nvSpPr>
        <p:spPr bwMode="auto">
          <a:xfrm>
            <a:off x="5483596" y="2087610"/>
            <a:ext cx="2438400"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t>Classifier Boundary</a:t>
            </a:r>
          </a:p>
        </p:txBody>
      </p:sp>
      <p:sp>
        <p:nvSpPr>
          <p:cNvPr id="646156" name="Freeform 12"/>
          <p:cNvSpPr>
            <a:spLocks/>
          </p:cNvSpPr>
          <p:nvPr/>
        </p:nvSpPr>
        <p:spPr bwMode="auto">
          <a:xfrm>
            <a:off x="4070722" y="2298747"/>
            <a:ext cx="1465263" cy="369332"/>
          </a:xfrm>
          <a:custGeom>
            <a:avLst/>
            <a:gdLst>
              <a:gd name="T0" fmla="*/ 923 w 923"/>
              <a:gd name="T1" fmla="*/ 0 h 44"/>
              <a:gd name="T2" fmla="*/ 709 w 923"/>
              <a:gd name="T3" fmla="*/ 44 h 44"/>
              <a:gd name="T4" fmla="*/ 362 w 923"/>
              <a:gd name="T5" fmla="*/ 37 h 44"/>
              <a:gd name="T6" fmla="*/ 0 w 923"/>
              <a:gd name="T7" fmla="*/ 7 h 44"/>
            </a:gdLst>
            <a:ahLst/>
            <a:cxnLst>
              <a:cxn ang="0">
                <a:pos x="T0" y="T1"/>
              </a:cxn>
              <a:cxn ang="0">
                <a:pos x="T2" y="T3"/>
              </a:cxn>
              <a:cxn ang="0">
                <a:pos x="T4" y="T5"/>
              </a:cxn>
              <a:cxn ang="0">
                <a:pos x="T6" y="T7"/>
              </a:cxn>
            </a:cxnLst>
            <a:rect l="0" t="0" r="r" b="b"/>
            <a:pathLst>
              <a:path w="923" h="44">
                <a:moveTo>
                  <a:pt x="923" y="0"/>
                </a:moveTo>
                <a:cubicBezTo>
                  <a:pt x="857" y="34"/>
                  <a:pt x="782" y="37"/>
                  <a:pt x="709" y="44"/>
                </a:cubicBezTo>
                <a:cubicBezTo>
                  <a:pt x="593" y="42"/>
                  <a:pt x="478" y="42"/>
                  <a:pt x="362" y="37"/>
                </a:cubicBezTo>
                <a:cubicBezTo>
                  <a:pt x="241" y="32"/>
                  <a:pt x="122" y="7"/>
                  <a:pt x="0" y="7"/>
                </a:cubicBezTo>
              </a:path>
            </a:pathLst>
          </a:custGeom>
          <a:noFill/>
          <a:ln w="38100"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6157" name="Text Box 13"/>
          <p:cNvSpPr txBox="1">
            <a:spLocks noChangeArrowheads="1"/>
          </p:cNvSpPr>
          <p:nvPr/>
        </p:nvSpPr>
        <p:spPr bwMode="auto">
          <a:xfrm rot="20013014">
            <a:off x="759196" y="2087610"/>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hlink"/>
                </a:solidFill>
              </a:rPr>
              <a:t>“Predict Class = +1” zone</a:t>
            </a:r>
          </a:p>
        </p:txBody>
      </p:sp>
      <p:sp>
        <p:nvSpPr>
          <p:cNvPr id="646158" name="Text Box 14"/>
          <p:cNvSpPr txBox="1">
            <a:spLocks noChangeArrowheads="1"/>
          </p:cNvSpPr>
          <p:nvPr/>
        </p:nvSpPr>
        <p:spPr bwMode="auto">
          <a:xfrm rot="20013014">
            <a:off x="1833934" y="3111548"/>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graphicFrame>
        <p:nvGraphicFramePr>
          <p:cNvPr id="646254" name="Group 110"/>
          <p:cNvGraphicFramePr>
            <a:graphicFrameLocks noGrp="1"/>
          </p:cNvGraphicFramePr>
          <p:nvPr>
            <p:ph sz="half" idx="2"/>
            <p:extLst>
              <p:ext uri="{D42A27DB-BD31-4B8C-83A1-F6EECF244321}">
                <p14:modId xmlns:p14="http://schemas.microsoft.com/office/powerpoint/2010/main" val="1726995007"/>
              </p:ext>
            </p:extLst>
          </p:nvPr>
        </p:nvGraphicFramePr>
        <p:xfrm>
          <a:off x="2286000" y="4495800"/>
          <a:ext cx="7278688" cy="1676400"/>
        </p:xfrm>
        <a:graphic>
          <a:graphicData uri="http://schemas.openxmlformats.org/drawingml/2006/table">
            <a:tbl>
              <a:tblPr/>
              <a:tblGrid>
                <a:gridCol w="1819275">
                  <a:extLst>
                    <a:ext uri="{9D8B030D-6E8A-4147-A177-3AD203B41FA5}">
                      <a16:colId xmlns:a16="http://schemas.microsoft.com/office/drawing/2014/main" val="2161965981"/>
                    </a:ext>
                  </a:extLst>
                </a:gridCol>
                <a:gridCol w="1820863">
                  <a:extLst>
                    <a:ext uri="{9D8B030D-6E8A-4147-A177-3AD203B41FA5}">
                      <a16:colId xmlns:a16="http://schemas.microsoft.com/office/drawing/2014/main" val="1843203273"/>
                    </a:ext>
                  </a:extLst>
                </a:gridCol>
                <a:gridCol w="627062">
                  <a:extLst>
                    <a:ext uri="{9D8B030D-6E8A-4147-A177-3AD203B41FA5}">
                      <a16:colId xmlns:a16="http://schemas.microsoft.com/office/drawing/2014/main" val="2422683764"/>
                    </a:ext>
                  </a:extLst>
                </a:gridCol>
                <a:gridCol w="3011488">
                  <a:extLst>
                    <a:ext uri="{9D8B030D-6E8A-4147-A177-3AD203B41FA5}">
                      <a16:colId xmlns:a16="http://schemas.microsoft.com/office/drawing/2014/main" val="1727813597"/>
                    </a:ext>
                  </a:extLst>
                </a:gridCol>
              </a:tblGrid>
              <a:tr h="558800">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0" i="0" u="none" strike="noStrike" cap="none" normalizeH="0" baseline="0" smtClean="0">
                          <a:ln>
                            <a:noFill/>
                          </a:ln>
                          <a:solidFill>
                            <a:schemeClr val="tx1"/>
                          </a:solidFill>
                          <a:effectLst/>
                          <a:latin typeface="Tahoma" panose="020B0604030504040204" pitchFamily="34" charset="0"/>
                        </a:rPr>
                        <a:t>Classify as..</a:t>
                      </a:r>
                    </a:p>
                  </a:txBody>
                  <a:tcPr horzOverflow="overflow">
                    <a:lnL cap="flat">
                      <a:noFill/>
                    </a:lnL>
                    <a:lnR>
                      <a:noFill/>
                    </a:lnR>
                    <a:lnT cap="fla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0" i="0" u="none" strike="noStrike" cap="none" normalizeH="0" baseline="0" smtClean="0">
                          <a:ln>
                            <a:noFill/>
                          </a:ln>
                          <a:solidFill>
                            <a:schemeClr val="hlink"/>
                          </a:solidFill>
                          <a:effectLst/>
                          <a:latin typeface="Tahoma" panose="020B0604030504040204" pitchFamily="34" charset="0"/>
                        </a:rPr>
                        <a:t>+1</a:t>
                      </a:r>
                    </a:p>
                  </a:txBody>
                  <a:tcPr horzOverflow="overflow">
                    <a:lnL>
                      <a:noFill/>
                    </a:lnL>
                    <a:lnR>
                      <a:noFill/>
                    </a:lnR>
                    <a:lnT cap="fla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0" i="0" u="none" strike="noStrike" cap="none" normalizeH="0" baseline="0" smtClean="0">
                          <a:ln>
                            <a:noFill/>
                          </a:ln>
                          <a:solidFill>
                            <a:schemeClr val="hlink"/>
                          </a:solidFill>
                          <a:effectLst/>
                          <a:latin typeface="Tahoma" panose="020B0604030504040204" pitchFamily="34" charset="0"/>
                        </a:rPr>
                        <a:t>if</a:t>
                      </a:r>
                    </a:p>
                  </a:txBody>
                  <a:tcPr horzOverflow="overflow">
                    <a:lnL>
                      <a:noFill/>
                    </a:lnL>
                    <a:lnR>
                      <a:noFill/>
                    </a:lnR>
                    <a:lnT cap="fla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1" i="1" u="none" strike="noStrike" cap="none" normalizeH="0" baseline="0" dirty="0" smtClean="0">
                          <a:ln>
                            <a:noFill/>
                          </a:ln>
                          <a:solidFill>
                            <a:schemeClr val="hlink"/>
                          </a:solidFill>
                          <a:effectLst/>
                          <a:latin typeface="Tahoma" panose="020B0604030504040204" pitchFamily="34" charset="0"/>
                        </a:rPr>
                        <a:t>w</a:t>
                      </a:r>
                      <a:r>
                        <a:rPr kumimoji="0" lang="en-US" altLang="en-US" sz="2400" b="0" i="1" u="none" strike="noStrike" cap="none" normalizeH="0" baseline="0" dirty="0" smtClean="0">
                          <a:ln>
                            <a:noFill/>
                          </a:ln>
                          <a:solidFill>
                            <a:schemeClr val="hlink"/>
                          </a:solidFill>
                          <a:effectLst/>
                          <a:latin typeface="Tahoma" panose="020B0604030504040204" pitchFamily="34" charset="0"/>
                        </a:rPr>
                        <a:t> . </a:t>
                      </a:r>
                      <a:r>
                        <a:rPr kumimoji="0" lang="en-US" altLang="en-US" sz="2400" b="1" i="1" u="none" strike="noStrike" cap="none" normalizeH="0" baseline="0" dirty="0" smtClean="0">
                          <a:ln>
                            <a:noFill/>
                          </a:ln>
                          <a:solidFill>
                            <a:schemeClr val="hlink"/>
                          </a:solidFill>
                          <a:effectLst/>
                          <a:latin typeface="Tahoma" panose="020B0604030504040204" pitchFamily="34" charset="0"/>
                        </a:rPr>
                        <a:t>x</a:t>
                      </a:r>
                      <a:r>
                        <a:rPr kumimoji="0" lang="en-US" altLang="en-US" sz="2400" b="0" i="1" u="none" strike="noStrike" cap="none" normalizeH="0" baseline="0" dirty="0" smtClean="0">
                          <a:ln>
                            <a:noFill/>
                          </a:ln>
                          <a:solidFill>
                            <a:schemeClr val="hlink"/>
                          </a:solidFill>
                          <a:effectLst/>
                          <a:latin typeface="Tahoma" panose="020B0604030504040204" pitchFamily="34" charset="0"/>
                        </a:rPr>
                        <a:t> + b &gt;= 1</a:t>
                      </a:r>
                    </a:p>
                  </a:txBody>
                  <a:tcP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618060860"/>
                  </a:ext>
                </a:extLst>
              </a:tr>
              <a:tr h="558800">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US" altLang="en-US" sz="2400" b="0" i="0" u="none" strike="noStrike" cap="none" normalizeH="0" baseline="0" smtClean="0">
                        <a:ln>
                          <a:noFill/>
                        </a:ln>
                        <a:solidFill>
                          <a:schemeClr val="tx1"/>
                        </a:solidFill>
                        <a:effectLst/>
                        <a:latin typeface="Tahoma" panose="020B0604030504040204" pitchFamily="34" charset="0"/>
                      </a:endParaRPr>
                    </a:p>
                  </a:txBody>
                  <a:tcPr horzOverflow="overflow">
                    <a:lnL cap="flat">
                      <a:noFill/>
                    </a:lnL>
                    <a:lnR>
                      <a:noFill/>
                    </a:lnR>
                    <a:ln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0" i="0" u="none" strike="noStrike" cap="none" normalizeH="0" baseline="0" smtClean="0">
                          <a:ln>
                            <a:noFill/>
                          </a:ln>
                          <a:solidFill>
                            <a:schemeClr val="folHlink"/>
                          </a:solidFill>
                          <a:effectLst/>
                          <a:latin typeface="Tahoma" panose="020B0604030504040204" pitchFamily="34" charset="0"/>
                        </a:rPr>
                        <a:t>-1</a:t>
                      </a:r>
                    </a:p>
                  </a:txBody>
                  <a:tcPr horzOverflow="overflow">
                    <a:lnL>
                      <a:noFill/>
                    </a:lnL>
                    <a:lnR>
                      <a:noFill/>
                    </a:lnR>
                    <a:ln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0" i="0" u="none" strike="noStrike" cap="none" normalizeH="0" baseline="0" smtClean="0">
                          <a:ln>
                            <a:noFill/>
                          </a:ln>
                          <a:solidFill>
                            <a:schemeClr val="folHlink"/>
                          </a:solidFill>
                          <a:effectLst/>
                          <a:latin typeface="Tahoma" panose="020B0604030504040204" pitchFamily="34" charset="0"/>
                        </a:rPr>
                        <a:t>if</a:t>
                      </a:r>
                    </a:p>
                  </a:txBody>
                  <a:tcPr horzOverflow="overflow">
                    <a:lnL>
                      <a:noFill/>
                    </a:lnL>
                    <a:lnR>
                      <a:noFill/>
                    </a:lnR>
                    <a:lnT>
                      <a:noFill/>
                    </a:lnT>
                    <a:lnB>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altLang="en-US" sz="2400" b="1" i="1" u="none" strike="noStrike" cap="none" normalizeH="0" baseline="0" smtClean="0">
                          <a:ln>
                            <a:noFill/>
                          </a:ln>
                          <a:solidFill>
                            <a:schemeClr val="folHlink"/>
                          </a:solidFill>
                          <a:effectLst/>
                          <a:latin typeface="Tahoma" panose="020B0604030504040204" pitchFamily="34" charset="0"/>
                        </a:rPr>
                        <a:t>w</a:t>
                      </a:r>
                      <a:r>
                        <a:rPr kumimoji="0" lang="en-US" altLang="en-US" sz="2400" b="0" i="1" u="none" strike="noStrike" cap="none" normalizeH="0" baseline="0" smtClean="0">
                          <a:ln>
                            <a:noFill/>
                          </a:ln>
                          <a:solidFill>
                            <a:schemeClr val="folHlink"/>
                          </a:solidFill>
                          <a:effectLst/>
                          <a:latin typeface="Tahoma" panose="020B0604030504040204" pitchFamily="34" charset="0"/>
                        </a:rPr>
                        <a:t> . </a:t>
                      </a:r>
                      <a:r>
                        <a:rPr kumimoji="0" lang="en-US" altLang="en-US" sz="2400" b="1" i="1" u="none" strike="noStrike" cap="none" normalizeH="0" baseline="0" smtClean="0">
                          <a:ln>
                            <a:noFill/>
                          </a:ln>
                          <a:solidFill>
                            <a:schemeClr val="folHlink"/>
                          </a:solidFill>
                          <a:effectLst/>
                          <a:latin typeface="Tahoma" panose="020B0604030504040204" pitchFamily="34" charset="0"/>
                        </a:rPr>
                        <a:t>x</a:t>
                      </a:r>
                      <a:r>
                        <a:rPr kumimoji="0" lang="en-US" altLang="en-US" sz="2400" b="0" i="1" u="none" strike="noStrike" cap="none" normalizeH="0" baseline="0" smtClean="0">
                          <a:ln>
                            <a:noFill/>
                          </a:ln>
                          <a:solidFill>
                            <a:schemeClr val="folHlink"/>
                          </a:solidFill>
                          <a:effectLst/>
                          <a:latin typeface="Tahoma" panose="020B0604030504040204" pitchFamily="34" charset="0"/>
                        </a:rPr>
                        <a:t> + b &lt;= -1</a:t>
                      </a:r>
                    </a:p>
                  </a:txBody>
                  <a:tcP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2582906892"/>
                  </a:ext>
                </a:extLst>
              </a:tr>
              <a:tr h="558800">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US" altLang="en-US" sz="2400" b="0" i="0" u="none" strike="noStrike" cap="none" normalizeH="0" baseline="0" smtClean="0">
                        <a:ln>
                          <a:noFill/>
                        </a:ln>
                        <a:solidFill>
                          <a:schemeClr val="tx1"/>
                        </a:solidFill>
                        <a:effectLst/>
                        <a:latin typeface="Tahoma" panose="020B0604030504040204" pitchFamily="34" charset="0"/>
                      </a:endParaRPr>
                    </a:p>
                  </a:txBody>
                  <a:tcPr horzOverflow="overflow">
                    <a:lnL cap="flat">
                      <a:noFill/>
                    </a:lnL>
                    <a:lnR>
                      <a:noFill/>
                    </a:lnR>
                    <a:lnT>
                      <a:noFill/>
                    </a:lnT>
                    <a:lnB cap="flat">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US" altLang="en-US" sz="2400" b="0" i="0" u="none" strike="noStrike" cap="none" normalizeH="0" baseline="0" dirty="0" smtClean="0">
                        <a:ln>
                          <a:noFill/>
                        </a:ln>
                        <a:solidFill>
                          <a:schemeClr val="tx1"/>
                        </a:solidFill>
                        <a:effectLst/>
                        <a:latin typeface="Tahoma" panose="020B0604030504040204" pitchFamily="34" charset="0"/>
                      </a:endParaRPr>
                    </a:p>
                  </a:txBody>
                  <a:tcPr horzOverflow="overflow">
                    <a:lnL>
                      <a:noFill/>
                    </a:lnL>
                    <a:lnR>
                      <a:noFill/>
                    </a:lnR>
                    <a:lnT>
                      <a:noFill/>
                    </a:lnT>
                    <a:lnB cap="flat">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US" altLang="en-US" sz="2400" b="0" i="0" u="none" strike="noStrike" cap="none" normalizeH="0" baseline="0" smtClean="0">
                        <a:ln>
                          <a:noFill/>
                        </a:ln>
                        <a:solidFill>
                          <a:schemeClr val="tx1"/>
                        </a:solidFill>
                        <a:effectLst/>
                        <a:latin typeface="Tahoma" panose="020B0604030504040204" pitchFamily="34" charset="0"/>
                      </a:endParaRPr>
                    </a:p>
                  </a:txBody>
                  <a:tcPr horzOverflow="overflow">
                    <a:lnL>
                      <a:noFill/>
                    </a:lnL>
                    <a:lnR>
                      <a:noFill/>
                    </a:lnR>
                    <a:lnT>
                      <a:noFill/>
                    </a:lnT>
                    <a:lnB cap="flat">
                      <a:noFill/>
                    </a:lnB>
                    <a:lnTlToBr>
                      <a:noFill/>
                    </a:lnTlToBr>
                    <a:lnBlToTr>
                      <a:noFill/>
                    </a:lnBlToTr>
                    <a:noFill/>
                  </a:tcPr>
                </a:tc>
                <a:tc>
                  <a:txBody>
                    <a:bodyPr/>
                    <a:lstStyle>
                      <a:lvl1pPr>
                        <a:spcBef>
                          <a:spcPct val="20000"/>
                        </a:spcBef>
                        <a:defRPr sz="2400">
                          <a:solidFill>
                            <a:schemeClr val="tx1"/>
                          </a:solidFill>
                          <a:latin typeface="Tahoma" panose="020B0604030504040204" pitchFamily="34" charset="0"/>
                        </a:defRPr>
                      </a:lvl1pPr>
                      <a:lvl2pPr>
                        <a:spcBef>
                          <a:spcPct val="20000"/>
                        </a:spcBef>
                        <a:defRPr sz="2400">
                          <a:solidFill>
                            <a:schemeClr val="tx1"/>
                          </a:solidFill>
                          <a:latin typeface="Tahoma" panose="020B0604030504040204" pitchFamily="34" charset="0"/>
                        </a:defRPr>
                      </a:lvl2pPr>
                      <a:lvl3pPr>
                        <a:spcBef>
                          <a:spcPct val="20000"/>
                        </a:spcBef>
                        <a:defRPr sz="2000">
                          <a:solidFill>
                            <a:schemeClr val="tx1"/>
                          </a:solidFill>
                          <a:latin typeface="Tahoma" panose="020B0604030504040204" pitchFamily="34" charset="0"/>
                        </a:defRPr>
                      </a:lvl3pPr>
                      <a:lvl4pPr>
                        <a:spcBef>
                          <a:spcPct val="20000"/>
                        </a:spcBef>
                        <a:defRPr>
                          <a:solidFill>
                            <a:schemeClr val="tx1"/>
                          </a:solidFill>
                          <a:latin typeface="Tahoma" panose="020B0604030504040204" pitchFamily="34" charset="0"/>
                        </a:defRPr>
                      </a:lvl4pPr>
                      <a:lvl5pPr>
                        <a:spcBef>
                          <a:spcPct val="20000"/>
                        </a:spcBef>
                        <a:defRPr>
                          <a:solidFill>
                            <a:schemeClr val="tx1"/>
                          </a:solidFill>
                          <a:latin typeface="Tahoma" panose="020B0604030504040204" pitchFamily="34" charset="0"/>
                        </a:defRPr>
                      </a:lvl5pPr>
                      <a:lvl6pPr fontAlgn="base">
                        <a:spcBef>
                          <a:spcPct val="20000"/>
                        </a:spcBef>
                        <a:spcAft>
                          <a:spcPct val="0"/>
                        </a:spcAft>
                        <a:buClr>
                          <a:schemeClr val="tx1"/>
                        </a:buClr>
                        <a:defRPr>
                          <a:solidFill>
                            <a:schemeClr val="tx1"/>
                          </a:solidFill>
                          <a:latin typeface="Tahoma" panose="020B0604030504040204" pitchFamily="34" charset="0"/>
                        </a:defRPr>
                      </a:lvl6pPr>
                      <a:lvl7pPr fontAlgn="base">
                        <a:spcBef>
                          <a:spcPct val="20000"/>
                        </a:spcBef>
                        <a:spcAft>
                          <a:spcPct val="0"/>
                        </a:spcAft>
                        <a:buClr>
                          <a:schemeClr val="tx1"/>
                        </a:buClr>
                        <a:defRPr>
                          <a:solidFill>
                            <a:schemeClr val="tx1"/>
                          </a:solidFill>
                          <a:latin typeface="Tahoma" panose="020B0604030504040204" pitchFamily="34" charset="0"/>
                        </a:defRPr>
                      </a:lvl7pPr>
                      <a:lvl8pPr fontAlgn="base">
                        <a:spcBef>
                          <a:spcPct val="20000"/>
                        </a:spcBef>
                        <a:spcAft>
                          <a:spcPct val="0"/>
                        </a:spcAft>
                        <a:buClr>
                          <a:schemeClr val="tx1"/>
                        </a:buClr>
                        <a:defRPr>
                          <a:solidFill>
                            <a:schemeClr val="tx1"/>
                          </a:solidFill>
                          <a:latin typeface="Tahoma" panose="020B0604030504040204" pitchFamily="34" charset="0"/>
                        </a:defRPr>
                      </a:lvl8pPr>
                      <a:lvl9pPr fontAlgn="base">
                        <a:spcBef>
                          <a:spcPct val="20000"/>
                        </a:spcBef>
                        <a:spcAft>
                          <a:spcPct val="0"/>
                        </a:spcAft>
                        <a:buClr>
                          <a:schemeClr val="tx1"/>
                        </a:buClr>
                        <a:defRPr>
                          <a:solidFill>
                            <a:schemeClr val="tx1"/>
                          </a:solidFill>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US" altLang="en-US" sz="2400" b="0" i="1" u="none" strike="noStrike" cap="none" normalizeH="0" baseline="0" dirty="0" smtClean="0">
                        <a:ln>
                          <a:noFill/>
                        </a:ln>
                        <a:solidFill>
                          <a:schemeClr val="tx1"/>
                        </a:solidFill>
                        <a:effectLst/>
                        <a:latin typeface="Tahoma" panose="020B0604030504040204" pitchFamily="34"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946400502"/>
                  </a:ext>
                </a:extLst>
              </a:tr>
            </a:tbl>
          </a:graphicData>
        </a:graphic>
      </p:graphicFrame>
      <p:sp>
        <p:nvSpPr>
          <p:cNvPr id="646255" name="Text Box 111"/>
          <p:cNvSpPr txBox="1">
            <a:spLocks noChangeArrowheads="1"/>
          </p:cNvSpPr>
          <p:nvPr/>
        </p:nvSpPr>
        <p:spPr bwMode="auto">
          <a:xfrm rot="19822108">
            <a:off x="606796" y="3306809"/>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646256" name="Text Box 112"/>
          <p:cNvSpPr txBox="1">
            <a:spLocks noChangeArrowheads="1"/>
          </p:cNvSpPr>
          <p:nvPr/>
        </p:nvSpPr>
        <p:spPr bwMode="auto">
          <a:xfrm rot="19822108">
            <a:off x="760784" y="3576684"/>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646257" name="Text Box 113"/>
          <p:cNvSpPr txBox="1">
            <a:spLocks noChangeArrowheads="1"/>
          </p:cNvSpPr>
          <p:nvPr/>
        </p:nvSpPr>
        <p:spPr bwMode="auto">
          <a:xfrm rot="19822108">
            <a:off x="911596" y="3821159"/>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2" name="Title 1"/>
          <p:cNvSpPr>
            <a:spLocks noGrp="1"/>
          </p:cNvSpPr>
          <p:nvPr>
            <p:ph type="title"/>
          </p:nvPr>
        </p:nvSpPr>
        <p:spPr/>
        <p:txBody>
          <a:bodyPr/>
          <a:lstStyle/>
          <a:p>
            <a:endParaRPr lang="en-US"/>
          </a:p>
        </p:txBody>
      </p:sp>
      <p:sp>
        <p:nvSpPr>
          <p:cNvPr id="21"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12414542"/>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9" name="Rectangle 3"/>
          <p:cNvSpPr>
            <a:spLocks noGrp="1" noChangeArrowheads="1"/>
          </p:cNvSpPr>
          <p:nvPr>
            <p:ph type="body" sz="half" idx="1"/>
          </p:nvPr>
        </p:nvSpPr>
        <p:spPr>
          <a:xfrm>
            <a:off x="4130511" y="4462516"/>
            <a:ext cx="8686800" cy="30480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pPr>
              <a:buFontTx/>
              <a:buNone/>
            </a:pPr>
            <a:r>
              <a:rPr lang="en-US" altLang="en-US" sz="2400" dirty="0">
                <a:solidFill>
                  <a:srgbClr val="00CC00"/>
                </a:solidFill>
              </a:rPr>
              <a:t>Claim:</a:t>
            </a:r>
            <a:r>
              <a:rPr lang="en-US" altLang="en-US" sz="2400" dirty="0"/>
              <a:t> The vector </a:t>
            </a:r>
            <a:r>
              <a:rPr lang="en-US" altLang="en-US" sz="2400" b="1" dirty="0"/>
              <a:t>w</a:t>
            </a:r>
            <a:r>
              <a:rPr lang="en-US" altLang="en-US" sz="2400" dirty="0"/>
              <a:t> is perpendicular to the Plus Plane. </a:t>
            </a:r>
            <a:r>
              <a:rPr lang="en-US" altLang="en-US" sz="2400" dirty="0">
                <a:solidFill>
                  <a:srgbClr val="00CC00"/>
                </a:solidFill>
              </a:rPr>
              <a:t>Why?</a:t>
            </a:r>
          </a:p>
          <a:p>
            <a:endParaRPr lang="en-US" altLang="en-US" sz="2400" dirty="0"/>
          </a:p>
        </p:txBody>
      </p:sp>
      <p:sp>
        <p:nvSpPr>
          <p:cNvPr id="685060" name="Line 4"/>
          <p:cNvSpPr>
            <a:spLocks noChangeShapeType="1"/>
          </p:cNvSpPr>
          <p:nvPr/>
        </p:nvSpPr>
        <p:spPr bwMode="auto">
          <a:xfrm rot="20000665">
            <a:off x="702726" y="235431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85061" name="Line 5"/>
          <p:cNvSpPr>
            <a:spLocks noChangeShapeType="1"/>
          </p:cNvSpPr>
          <p:nvPr/>
        </p:nvSpPr>
        <p:spPr bwMode="auto">
          <a:xfrm rot="20000665">
            <a:off x="848776" y="2644827"/>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85062" name="Line 6"/>
          <p:cNvSpPr>
            <a:spLocks noChangeShapeType="1"/>
          </p:cNvSpPr>
          <p:nvPr/>
        </p:nvSpPr>
        <p:spPr bwMode="auto">
          <a:xfrm rot="20000665">
            <a:off x="993239" y="293375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85063" name="Text Box 7"/>
          <p:cNvSpPr txBox="1">
            <a:spLocks noChangeArrowheads="1"/>
          </p:cNvSpPr>
          <p:nvPr/>
        </p:nvSpPr>
        <p:spPr bwMode="auto">
          <a:xfrm rot="20013014">
            <a:off x="162976" y="1863778"/>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hlink"/>
                </a:solidFill>
              </a:rPr>
              <a:t>“Predict Class = +1” zone</a:t>
            </a:r>
          </a:p>
        </p:txBody>
      </p:sp>
      <p:sp>
        <p:nvSpPr>
          <p:cNvPr id="685064" name="Text Box 8"/>
          <p:cNvSpPr txBox="1">
            <a:spLocks noChangeArrowheads="1"/>
          </p:cNvSpPr>
          <p:nvPr/>
        </p:nvSpPr>
        <p:spPr bwMode="auto">
          <a:xfrm rot="20013014">
            <a:off x="1237714" y="288771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685065" name="Text Box 9"/>
          <p:cNvSpPr txBox="1">
            <a:spLocks noChangeArrowheads="1"/>
          </p:cNvSpPr>
          <p:nvPr/>
        </p:nvSpPr>
        <p:spPr bwMode="auto">
          <a:xfrm rot="19822108">
            <a:off x="10576" y="308297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685066" name="Text Box 10"/>
          <p:cNvSpPr txBox="1">
            <a:spLocks noChangeArrowheads="1"/>
          </p:cNvSpPr>
          <p:nvPr/>
        </p:nvSpPr>
        <p:spPr bwMode="auto">
          <a:xfrm rot="19822108">
            <a:off x="164564" y="335285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685067" name="Text Box 11"/>
          <p:cNvSpPr txBox="1">
            <a:spLocks noChangeArrowheads="1"/>
          </p:cNvSpPr>
          <p:nvPr/>
        </p:nvSpPr>
        <p:spPr bwMode="auto">
          <a:xfrm rot="19822108">
            <a:off x="315376" y="359732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685068" name="Line 12"/>
          <p:cNvSpPr>
            <a:spLocks noChangeShapeType="1"/>
          </p:cNvSpPr>
          <p:nvPr/>
        </p:nvSpPr>
        <p:spPr bwMode="auto">
          <a:xfrm>
            <a:off x="3580865" y="166375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85069" name="Text Box 13"/>
          <p:cNvSpPr txBox="1">
            <a:spLocks noChangeArrowheads="1"/>
          </p:cNvSpPr>
          <p:nvPr/>
        </p:nvSpPr>
        <p:spPr bwMode="auto">
          <a:xfrm>
            <a:off x="3696751" y="1617716"/>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685070" name="Text Box 14"/>
          <p:cNvSpPr txBox="1">
            <a:spLocks noChangeArrowheads="1"/>
          </p:cNvSpPr>
          <p:nvPr/>
        </p:nvSpPr>
        <p:spPr bwMode="auto">
          <a:xfrm>
            <a:off x="3792001" y="2403527"/>
            <a:ext cx="3621088" cy="1373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a:t>How do we compute </a:t>
            </a:r>
            <a:r>
              <a:rPr lang="en-US" altLang="en-US" sz="2800" i="1"/>
              <a:t>M</a:t>
            </a:r>
            <a:r>
              <a:rPr lang="en-US" altLang="en-US" sz="2800"/>
              <a:t> in terms of </a:t>
            </a:r>
            <a:r>
              <a:rPr lang="en-US" altLang="en-US" sz="2800" b="1" i="1"/>
              <a:t>w</a:t>
            </a:r>
            <a:r>
              <a:rPr lang="en-US" altLang="en-US" sz="2800"/>
              <a:t> and </a:t>
            </a:r>
            <a:r>
              <a:rPr lang="en-US" altLang="en-US" sz="2800" i="1"/>
              <a:t>b</a:t>
            </a:r>
            <a:r>
              <a:rPr lang="en-US" altLang="en-US" sz="2800"/>
              <a:t>?</a:t>
            </a:r>
          </a:p>
        </p:txBody>
      </p:sp>
      <p:sp>
        <p:nvSpPr>
          <p:cNvPr id="2" name="Title 1"/>
          <p:cNvSpPr>
            <a:spLocks noGrp="1"/>
          </p:cNvSpPr>
          <p:nvPr>
            <p:ph type="title"/>
          </p:nvPr>
        </p:nvSpPr>
        <p:spPr/>
        <p:txBody>
          <a:bodyPr/>
          <a:lstStyle/>
          <a:p>
            <a:endParaRPr lang="en-US"/>
          </a:p>
        </p:txBody>
      </p:sp>
      <p:sp>
        <p:nvSpPr>
          <p:cNvPr id="17"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388917858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195" name="Rectangle 3"/>
          <p:cNvSpPr>
            <a:spLocks noGrp="1" noChangeArrowheads="1"/>
          </p:cNvSpPr>
          <p:nvPr>
            <p:ph type="body" sz="half" idx="1"/>
          </p:nvPr>
        </p:nvSpPr>
        <p:spPr>
          <a:xfrm>
            <a:off x="4027487" y="3269942"/>
            <a:ext cx="8686800" cy="30480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pPr>
              <a:buFontTx/>
              <a:buNone/>
            </a:pPr>
            <a:r>
              <a:rPr lang="en-US" altLang="en-US" sz="2400" dirty="0">
                <a:solidFill>
                  <a:srgbClr val="00CC00"/>
                </a:solidFill>
              </a:rPr>
              <a:t>Claim:</a:t>
            </a:r>
            <a:r>
              <a:rPr lang="en-US" altLang="en-US" sz="2400" dirty="0"/>
              <a:t> The vector </a:t>
            </a:r>
            <a:r>
              <a:rPr lang="en-US" altLang="en-US" sz="2400" b="1" dirty="0"/>
              <a:t>w</a:t>
            </a:r>
            <a:r>
              <a:rPr lang="en-US" altLang="en-US" sz="2400" dirty="0"/>
              <a:t> is perpendicular to the Plus Plane. </a:t>
            </a:r>
            <a:r>
              <a:rPr lang="en-US" altLang="en-US" sz="2400" dirty="0">
                <a:solidFill>
                  <a:srgbClr val="00CC00"/>
                </a:solidFill>
              </a:rPr>
              <a:t>Why?</a:t>
            </a:r>
          </a:p>
          <a:p>
            <a:endParaRPr lang="en-US" altLang="en-US" sz="2400" dirty="0"/>
          </a:p>
        </p:txBody>
      </p:sp>
      <p:sp>
        <p:nvSpPr>
          <p:cNvPr id="648196" name="Line 4"/>
          <p:cNvSpPr>
            <a:spLocks noChangeShapeType="1"/>
          </p:cNvSpPr>
          <p:nvPr/>
        </p:nvSpPr>
        <p:spPr bwMode="auto">
          <a:xfrm rot="20000665">
            <a:off x="1067559" y="2200632"/>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8197" name="Line 5"/>
          <p:cNvSpPr>
            <a:spLocks noChangeShapeType="1"/>
          </p:cNvSpPr>
          <p:nvPr/>
        </p:nvSpPr>
        <p:spPr bwMode="auto">
          <a:xfrm rot="20000665">
            <a:off x="1213609" y="2491144"/>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8198" name="Line 6"/>
          <p:cNvSpPr>
            <a:spLocks noChangeShapeType="1"/>
          </p:cNvSpPr>
          <p:nvPr/>
        </p:nvSpPr>
        <p:spPr bwMode="auto">
          <a:xfrm rot="20000665">
            <a:off x="1358072" y="2780069"/>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8205" name="Text Box 13"/>
          <p:cNvSpPr txBox="1">
            <a:spLocks noChangeArrowheads="1"/>
          </p:cNvSpPr>
          <p:nvPr/>
        </p:nvSpPr>
        <p:spPr bwMode="auto">
          <a:xfrm rot="20013014">
            <a:off x="527809" y="1710095"/>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hlink"/>
                </a:solidFill>
              </a:rPr>
              <a:t>“Predict Class = +1” zone</a:t>
            </a:r>
          </a:p>
        </p:txBody>
      </p:sp>
      <p:sp>
        <p:nvSpPr>
          <p:cNvPr id="648206" name="Text Box 14"/>
          <p:cNvSpPr txBox="1">
            <a:spLocks noChangeArrowheads="1"/>
          </p:cNvSpPr>
          <p:nvPr/>
        </p:nvSpPr>
        <p:spPr bwMode="auto">
          <a:xfrm rot="20013014">
            <a:off x="1602547" y="2734033"/>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folHlink"/>
                </a:solidFill>
              </a:rPr>
              <a:t>“Predict Class = -1” zone</a:t>
            </a:r>
          </a:p>
        </p:txBody>
      </p:sp>
      <p:sp>
        <p:nvSpPr>
          <p:cNvPr id="648234" name="Text Box 42"/>
          <p:cNvSpPr txBox="1">
            <a:spLocks noChangeArrowheads="1"/>
          </p:cNvSpPr>
          <p:nvPr/>
        </p:nvSpPr>
        <p:spPr bwMode="auto">
          <a:xfrm rot="19822108">
            <a:off x="375409" y="2929294"/>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648235" name="Text Box 43"/>
          <p:cNvSpPr txBox="1">
            <a:spLocks noChangeArrowheads="1"/>
          </p:cNvSpPr>
          <p:nvPr/>
        </p:nvSpPr>
        <p:spPr bwMode="auto">
          <a:xfrm rot="19822108">
            <a:off x="529397" y="3199169"/>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648236" name="Text Box 44"/>
          <p:cNvSpPr txBox="1">
            <a:spLocks noChangeArrowheads="1"/>
          </p:cNvSpPr>
          <p:nvPr/>
        </p:nvSpPr>
        <p:spPr bwMode="auto">
          <a:xfrm rot="19822108">
            <a:off x="668806" y="3494898"/>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dirty="0" err="1">
                <a:solidFill>
                  <a:schemeClr val="folHlink"/>
                </a:solidFill>
              </a:rPr>
              <a:t>wx+b</a:t>
            </a:r>
            <a:r>
              <a:rPr lang="en-US" altLang="en-US" sz="1400" dirty="0">
                <a:solidFill>
                  <a:schemeClr val="folHlink"/>
                </a:solidFill>
              </a:rPr>
              <a:t>=-1</a:t>
            </a:r>
          </a:p>
        </p:txBody>
      </p:sp>
      <p:sp>
        <p:nvSpPr>
          <p:cNvPr id="648237" name="Line 45"/>
          <p:cNvSpPr>
            <a:spLocks noChangeShapeType="1"/>
          </p:cNvSpPr>
          <p:nvPr/>
        </p:nvSpPr>
        <p:spPr bwMode="auto">
          <a:xfrm>
            <a:off x="3945698" y="1510069"/>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8238" name="Text Box 46"/>
          <p:cNvSpPr txBox="1">
            <a:spLocks noChangeArrowheads="1"/>
          </p:cNvSpPr>
          <p:nvPr/>
        </p:nvSpPr>
        <p:spPr bwMode="auto">
          <a:xfrm>
            <a:off x="4061584" y="1464033"/>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648239" name="Text Box 47"/>
          <p:cNvSpPr txBox="1">
            <a:spLocks noChangeArrowheads="1"/>
          </p:cNvSpPr>
          <p:nvPr/>
        </p:nvSpPr>
        <p:spPr bwMode="auto">
          <a:xfrm>
            <a:off x="4311359" y="2249727"/>
            <a:ext cx="7527166"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dirty="0"/>
              <a:t>How do we compute </a:t>
            </a:r>
            <a:r>
              <a:rPr lang="en-US" altLang="en-US" sz="2800" i="1" dirty="0"/>
              <a:t>M</a:t>
            </a:r>
            <a:r>
              <a:rPr lang="en-US" altLang="en-US" sz="2800" dirty="0"/>
              <a:t> in terms of </a:t>
            </a:r>
            <a:r>
              <a:rPr lang="en-US" altLang="en-US" sz="2800" b="1" i="1" dirty="0"/>
              <a:t>w</a:t>
            </a:r>
            <a:r>
              <a:rPr lang="en-US" altLang="en-US" sz="2800" dirty="0"/>
              <a:t> and </a:t>
            </a:r>
            <a:r>
              <a:rPr lang="en-US" altLang="en-US" sz="2800" i="1" dirty="0"/>
              <a:t>b</a:t>
            </a:r>
            <a:r>
              <a:rPr lang="en-US" altLang="en-US" sz="2800" dirty="0"/>
              <a:t>?</a:t>
            </a:r>
          </a:p>
        </p:txBody>
      </p:sp>
      <p:sp>
        <p:nvSpPr>
          <p:cNvPr id="648241" name="AutoShape 49"/>
          <p:cNvSpPr>
            <a:spLocks noChangeArrowheads="1"/>
          </p:cNvSpPr>
          <p:nvPr/>
        </p:nvSpPr>
        <p:spPr bwMode="auto">
          <a:xfrm>
            <a:off x="7685087" y="4717742"/>
            <a:ext cx="4419600" cy="762000"/>
          </a:xfrm>
          <a:prstGeom prst="wedgeRectCallout">
            <a:avLst>
              <a:gd name="adj1" fmla="val 43069"/>
              <a:gd name="adj2" fmla="val -73958"/>
            </a:avLst>
          </a:prstGeom>
          <a:solidFill>
            <a:srgbClr val="FF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20000"/>
              </a:spcBef>
            </a:pPr>
            <a:r>
              <a:rPr lang="en-US" altLang="en-US" sz="2000" dirty="0"/>
              <a:t>Let </a:t>
            </a:r>
            <a:r>
              <a:rPr lang="en-US" altLang="en-US" sz="2000" b="1" dirty="0"/>
              <a:t>u</a:t>
            </a:r>
            <a:r>
              <a:rPr lang="en-US" altLang="en-US" sz="2000" dirty="0"/>
              <a:t> and </a:t>
            </a:r>
            <a:r>
              <a:rPr lang="en-US" altLang="en-US" sz="2000" b="1" dirty="0"/>
              <a:t>v</a:t>
            </a:r>
            <a:r>
              <a:rPr lang="en-US" altLang="en-US" sz="2000" dirty="0"/>
              <a:t> be two vectors on the Plus Plane. What is </a:t>
            </a:r>
            <a:r>
              <a:rPr lang="en-US" altLang="en-US" sz="2000" b="1" i="1" dirty="0"/>
              <a:t>w</a:t>
            </a:r>
            <a:r>
              <a:rPr lang="en-US" altLang="en-US" sz="2000" i="1" dirty="0"/>
              <a:t> . ( </a:t>
            </a:r>
            <a:r>
              <a:rPr lang="en-US" altLang="en-US" sz="2000" b="1" i="1" dirty="0"/>
              <a:t>u</a:t>
            </a:r>
            <a:r>
              <a:rPr lang="en-US" altLang="en-US" sz="2000" i="1" dirty="0"/>
              <a:t> – </a:t>
            </a:r>
            <a:r>
              <a:rPr lang="en-US" altLang="en-US" sz="2000" b="1" i="1" dirty="0"/>
              <a:t>v</a:t>
            </a:r>
            <a:r>
              <a:rPr lang="en-US" altLang="en-US" sz="2000" i="1" dirty="0"/>
              <a:t> ) </a:t>
            </a:r>
            <a:r>
              <a:rPr lang="en-US" altLang="en-US" sz="2000" dirty="0"/>
              <a:t>?</a:t>
            </a:r>
          </a:p>
          <a:p>
            <a:pPr algn="ctr">
              <a:spcBef>
                <a:spcPct val="50000"/>
              </a:spcBef>
            </a:pPr>
            <a:endParaRPr lang="en-US" altLang="en-US" sz="2000" dirty="0"/>
          </a:p>
        </p:txBody>
      </p:sp>
      <p:sp>
        <p:nvSpPr>
          <p:cNvPr id="648242" name="AutoShape 50"/>
          <p:cNvSpPr>
            <a:spLocks noChangeArrowheads="1"/>
          </p:cNvSpPr>
          <p:nvPr/>
        </p:nvSpPr>
        <p:spPr bwMode="auto">
          <a:xfrm>
            <a:off x="3875087" y="5555942"/>
            <a:ext cx="4419600" cy="762000"/>
          </a:xfrm>
          <a:prstGeom prst="wedgeRectCallout">
            <a:avLst>
              <a:gd name="adj1" fmla="val -1472"/>
              <a:gd name="adj2" fmla="val -91458"/>
            </a:avLst>
          </a:prstGeom>
          <a:solidFill>
            <a:srgbClr val="CCFFCC"/>
          </a:solidFill>
          <a:ln w="190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a:t>And so of course the vector </a:t>
            </a:r>
            <a:r>
              <a:rPr lang="en-US" altLang="en-US" sz="2000" b="1"/>
              <a:t>w</a:t>
            </a:r>
            <a:r>
              <a:rPr lang="en-US" altLang="en-US" sz="2000"/>
              <a:t> is also perpendicular to the Minus Plane</a:t>
            </a:r>
          </a:p>
        </p:txBody>
      </p:sp>
      <p:sp>
        <p:nvSpPr>
          <p:cNvPr id="2" name="Title 1"/>
          <p:cNvSpPr>
            <a:spLocks noGrp="1"/>
          </p:cNvSpPr>
          <p:nvPr>
            <p:ph type="title"/>
          </p:nvPr>
        </p:nvSpPr>
        <p:spPr/>
        <p:txBody>
          <a:bodyPr/>
          <a:lstStyle/>
          <a:p>
            <a:endParaRPr lang="en-US"/>
          </a:p>
        </p:txBody>
      </p:sp>
      <p:sp>
        <p:nvSpPr>
          <p:cNvPr id="19"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2921578157"/>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9219" name="Rectangle 3"/>
          <p:cNvSpPr>
            <a:spLocks noGrp="1" noChangeArrowheads="1"/>
          </p:cNvSpPr>
          <p:nvPr>
            <p:ph type="body" sz="half" idx="1"/>
          </p:nvPr>
        </p:nvSpPr>
        <p:spPr>
          <a:xfrm>
            <a:off x="3418424" y="4302458"/>
            <a:ext cx="8686800" cy="30480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The vector </a:t>
            </a:r>
            <a:r>
              <a:rPr lang="en-US" altLang="en-US" sz="2400" b="1" dirty="0"/>
              <a:t>w</a:t>
            </a:r>
            <a:r>
              <a:rPr lang="en-US" altLang="en-US" sz="2400" dirty="0"/>
              <a:t> is perpendicular to the Plus Plane</a:t>
            </a:r>
          </a:p>
          <a:p>
            <a:r>
              <a:rPr lang="en-US" altLang="en-US" sz="2400" dirty="0"/>
              <a:t>Let </a:t>
            </a:r>
            <a:r>
              <a:rPr lang="en-US" altLang="en-US" sz="2400" b="1" i="1" dirty="0"/>
              <a:t>x</a:t>
            </a:r>
            <a:r>
              <a:rPr lang="en-US" altLang="en-US" sz="2400" b="1" i="1" baseline="30000" dirty="0"/>
              <a:t>-</a:t>
            </a:r>
            <a:r>
              <a:rPr lang="en-US" altLang="en-US" sz="2400" dirty="0"/>
              <a:t> be any point on the minus plane</a:t>
            </a:r>
          </a:p>
          <a:p>
            <a:r>
              <a:rPr lang="en-US" altLang="en-US" sz="2400" dirty="0"/>
              <a:t>Let </a:t>
            </a:r>
            <a:r>
              <a:rPr lang="en-US" altLang="en-US" sz="2400" b="1" i="1" dirty="0"/>
              <a:t>x</a:t>
            </a:r>
            <a:r>
              <a:rPr lang="en-US" altLang="en-US" sz="2400" b="1" i="1" baseline="30000" dirty="0"/>
              <a:t>+</a:t>
            </a:r>
            <a:r>
              <a:rPr lang="en-US" altLang="en-US" sz="2400" dirty="0"/>
              <a:t> be the closest plus-plane-point to </a:t>
            </a:r>
            <a:r>
              <a:rPr lang="en-US" altLang="en-US" sz="2400" b="1" i="1" dirty="0"/>
              <a:t>x</a:t>
            </a:r>
            <a:r>
              <a:rPr lang="en-US" altLang="en-US" sz="2400" b="1" i="1" baseline="30000" dirty="0"/>
              <a:t>-</a:t>
            </a:r>
            <a:r>
              <a:rPr lang="en-US" altLang="en-US" sz="2400" dirty="0"/>
              <a:t>.</a:t>
            </a:r>
          </a:p>
        </p:txBody>
      </p:sp>
      <p:sp>
        <p:nvSpPr>
          <p:cNvPr id="649220" name="Line 4"/>
          <p:cNvSpPr>
            <a:spLocks noChangeShapeType="1"/>
          </p:cNvSpPr>
          <p:nvPr/>
        </p:nvSpPr>
        <p:spPr bwMode="auto">
          <a:xfrm rot="20000665">
            <a:off x="1439605" y="246100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9221" name="Line 5"/>
          <p:cNvSpPr>
            <a:spLocks noChangeShapeType="1"/>
          </p:cNvSpPr>
          <p:nvPr/>
        </p:nvSpPr>
        <p:spPr bwMode="auto">
          <a:xfrm rot="20000665">
            <a:off x="1585655" y="2751517"/>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9222" name="Line 6"/>
          <p:cNvSpPr>
            <a:spLocks noChangeShapeType="1"/>
          </p:cNvSpPr>
          <p:nvPr/>
        </p:nvSpPr>
        <p:spPr bwMode="auto">
          <a:xfrm rot="20000665">
            <a:off x="1730118" y="304044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9223" name="Text Box 7"/>
          <p:cNvSpPr txBox="1">
            <a:spLocks noChangeArrowheads="1"/>
          </p:cNvSpPr>
          <p:nvPr/>
        </p:nvSpPr>
        <p:spPr bwMode="auto">
          <a:xfrm rot="20013014">
            <a:off x="924997" y="1931433"/>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hlink"/>
                </a:solidFill>
              </a:rPr>
              <a:t>“Predict Class = +1” zone</a:t>
            </a:r>
          </a:p>
        </p:txBody>
      </p:sp>
      <p:sp>
        <p:nvSpPr>
          <p:cNvPr id="649224" name="Text Box 8"/>
          <p:cNvSpPr txBox="1">
            <a:spLocks noChangeArrowheads="1"/>
          </p:cNvSpPr>
          <p:nvPr/>
        </p:nvSpPr>
        <p:spPr bwMode="auto">
          <a:xfrm rot="20013014">
            <a:off x="1974593" y="299440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649225" name="Text Box 9"/>
          <p:cNvSpPr txBox="1">
            <a:spLocks noChangeArrowheads="1"/>
          </p:cNvSpPr>
          <p:nvPr/>
        </p:nvSpPr>
        <p:spPr bwMode="auto">
          <a:xfrm rot="19822108">
            <a:off x="747455" y="318966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649226" name="Text Box 10"/>
          <p:cNvSpPr txBox="1">
            <a:spLocks noChangeArrowheads="1"/>
          </p:cNvSpPr>
          <p:nvPr/>
        </p:nvSpPr>
        <p:spPr bwMode="auto">
          <a:xfrm rot="19822108">
            <a:off x="901443" y="345954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649227" name="Text Box 11"/>
          <p:cNvSpPr txBox="1">
            <a:spLocks noChangeArrowheads="1"/>
          </p:cNvSpPr>
          <p:nvPr/>
        </p:nvSpPr>
        <p:spPr bwMode="auto">
          <a:xfrm rot="19822108">
            <a:off x="1052255" y="370401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649228" name="Line 12"/>
          <p:cNvSpPr>
            <a:spLocks noChangeShapeType="1"/>
          </p:cNvSpPr>
          <p:nvPr/>
        </p:nvSpPr>
        <p:spPr bwMode="auto">
          <a:xfrm>
            <a:off x="4317744" y="177044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49229" name="Text Box 13"/>
          <p:cNvSpPr txBox="1">
            <a:spLocks noChangeArrowheads="1"/>
          </p:cNvSpPr>
          <p:nvPr/>
        </p:nvSpPr>
        <p:spPr bwMode="auto">
          <a:xfrm>
            <a:off x="4433630" y="1724406"/>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649230" name="Text Box 14"/>
          <p:cNvSpPr txBox="1">
            <a:spLocks noChangeArrowheads="1"/>
          </p:cNvSpPr>
          <p:nvPr/>
        </p:nvSpPr>
        <p:spPr bwMode="auto">
          <a:xfrm>
            <a:off x="4528880" y="2510217"/>
            <a:ext cx="7569994"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dirty="0"/>
              <a:t>How do we compute </a:t>
            </a:r>
            <a:r>
              <a:rPr lang="en-US" altLang="en-US" sz="2800" i="1" dirty="0"/>
              <a:t>M</a:t>
            </a:r>
            <a:r>
              <a:rPr lang="en-US" altLang="en-US" sz="2800" dirty="0"/>
              <a:t> in terms of </a:t>
            </a:r>
            <a:r>
              <a:rPr lang="en-US" altLang="en-US" sz="2800" b="1" i="1" dirty="0"/>
              <a:t>w</a:t>
            </a:r>
            <a:r>
              <a:rPr lang="en-US" altLang="en-US" sz="2800" dirty="0"/>
              <a:t> and </a:t>
            </a:r>
            <a:r>
              <a:rPr lang="en-US" altLang="en-US" sz="2800" i="1" dirty="0"/>
              <a:t>b</a:t>
            </a:r>
            <a:r>
              <a:rPr lang="en-US" altLang="en-US" sz="2800" dirty="0"/>
              <a:t>?</a:t>
            </a:r>
          </a:p>
        </p:txBody>
      </p:sp>
      <p:sp>
        <p:nvSpPr>
          <p:cNvPr id="649233" name="Oval 17"/>
          <p:cNvSpPr>
            <a:spLocks noChangeArrowheads="1"/>
          </p:cNvSpPr>
          <p:nvPr/>
        </p:nvSpPr>
        <p:spPr bwMode="auto">
          <a:xfrm>
            <a:off x="3682890" y="2608596"/>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649235" name="Text Box 19"/>
          <p:cNvSpPr txBox="1">
            <a:spLocks noChangeArrowheads="1"/>
          </p:cNvSpPr>
          <p:nvPr/>
        </p:nvSpPr>
        <p:spPr bwMode="auto">
          <a:xfrm>
            <a:off x="3928126" y="2288942"/>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a:solidFill>
                  <a:srgbClr val="990099"/>
                </a:solidFill>
              </a:rPr>
              <a:t>x</a:t>
            </a:r>
            <a:r>
              <a:rPr lang="en-US" altLang="en-US" i="1" baseline="30000">
                <a:solidFill>
                  <a:srgbClr val="990099"/>
                </a:solidFill>
              </a:rPr>
              <a:t>-</a:t>
            </a:r>
          </a:p>
        </p:txBody>
      </p:sp>
      <p:sp>
        <p:nvSpPr>
          <p:cNvPr id="649236" name="Oval 20"/>
          <p:cNvSpPr>
            <a:spLocks noChangeArrowheads="1"/>
          </p:cNvSpPr>
          <p:nvPr/>
        </p:nvSpPr>
        <p:spPr bwMode="auto">
          <a:xfrm>
            <a:off x="3413696" y="1990194"/>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649237" name="Text Box 21"/>
          <p:cNvSpPr txBox="1">
            <a:spLocks noChangeArrowheads="1"/>
          </p:cNvSpPr>
          <p:nvPr/>
        </p:nvSpPr>
        <p:spPr bwMode="auto">
          <a:xfrm>
            <a:off x="3642107" y="1646816"/>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rPr>
              <a:t>x</a:t>
            </a:r>
            <a:r>
              <a:rPr lang="en-US" altLang="en-US" i="1" baseline="30000" dirty="0">
                <a:solidFill>
                  <a:srgbClr val="CC3300"/>
                </a:solidFill>
              </a:rPr>
              <a:t>+</a:t>
            </a:r>
          </a:p>
        </p:txBody>
      </p:sp>
      <p:sp>
        <p:nvSpPr>
          <p:cNvPr id="2" name="Title 1"/>
          <p:cNvSpPr>
            <a:spLocks noGrp="1"/>
          </p:cNvSpPr>
          <p:nvPr>
            <p:ph type="title"/>
          </p:nvPr>
        </p:nvSpPr>
        <p:spPr/>
        <p:txBody>
          <a:bodyPr/>
          <a:lstStyle/>
          <a:p>
            <a:endParaRPr lang="en-US"/>
          </a:p>
        </p:txBody>
      </p:sp>
      <p:sp>
        <p:nvSpPr>
          <p:cNvPr id="24"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753843421"/>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7107" name="Rectangle 3"/>
          <p:cNvSpPr>
            <a:spLocks noGrp="1" noChangeArrowheads="1"/>
          </p:cNvSpPr>
          <p:nvPr>
            <p:ph type="body" sz="half" idx="1"/>
          </p:nvPr>
        </p:nvSpPr>
        <p:spPr>
          <a:xfrm>
            <a:off x="5824539" y="3972517"/>
            <a:ext cx="8686800" cy="30480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The vector </a:t>
            </a:r>
            <a:r>
              <a:rPr lang="en-US" altLang="en-US" sz="2400" b="1" dirty="0"/>
              <a:t>w</a:t>
            </a:r>
            <a:r>
              <a:rPr lang="en-US" altLang="en-US" sz="2400" dirty="0"/>
              <a:t> is perpendicular to the Plus Plane</a:t>
            </a:r>
          </a:p>
          <a:p>
            <a:r>
              <a:rPr lang="en-US" altLang="en-US" sz="2400" dirty="0"/>
              <a:t>Let </a:t>
            </a:r>
            <a:r>
              <a:rPr lang="en-US" altLang="en-US" sz="2400" b="1" i="1" dirty="0"/>
              <a:t>x</a:t>
            </a:r>
            <a:r>
              <a:rPr lang="en-US" altLang="en-US" sz="2400" b="1" i="1" baseline="30000" dirty="0"/>
              <a:t>-</a:t>
            </a:r>
            <a:r>
              <a:rPr lang="en-US" altLang="en-US" sz="2400" dirty="0"/>
              <a:t> be any point on the minus plane</a:t>
            </a:r>
          </a:p>
          <a:p>
            <a:r>
              <a:rPr lang="en-US" altLang="en-US" sz="2400" dirty="0"/>
              <a:t>Let </a:t>
            </a:r>
            <a:r>
              <a:rPr lang="en-US" altLang="en-US" sz="2400" b="1" i="1" dirty="0"/>
              <a:t>x</a:t>
            </a:r>
            <a:r>
              <a:rPr lang="en-US" altLang="en-US" sz="2400" b="1" i="1" baseline="30000" dirty="0"/>
              <a:t>+</a:t>
            </a:r>
            <a:r>
              <a:rPr lang="en-US" altLang="en-US" sz="2400" dirty="0"/>
              <a:t> be the closest plus-plane-point to </a:t>
            </a:r>
            <a:r>
              <a:rPr lang="en-US" altLang="en-US" sz="2400" b="1" i="1" dirty="0"/>
              <a:t>x</a:t>
            </a:r>
            <a:r>
              <a:rPr lang="en-US" altLang="en-US" sz="2400" b="1" i="1" baseline="30000" dirty="0"/>
              <a:t>-</a:t>
            </a:r>
            <a:r>
              <a:rPr lang="en-US" altLang="en-US" sz="2400" dirty="0"/>
              <a:t>.</a:t>
            </a:r>
          </a:p>
          <a:p>
            <a:r>
              <a:rPr lang="en-US" altLang="en-US" sz="2400" dirty="0">
                <a:solidFill>
                  <a:srgbClr val="009900"/>
                </a:solidFill>
              </a:rPr>
              <a:t>Claim</a:t>
            </a:r>
            <a:r>
              <a:rPr lang="en-US" altLang="en-US" sz="2400" dirty="0"/>
              <a:t>: </a:t>
            </a:r>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latin typeface="Symbol" panose="05050102010706020507" pitchFamily="18" charset="2"/>
              </a:rPr>
              <a:t>l</a:t>
            </a:r>
            <a:r>
              <a:rPr lang="en-US" altLang="en-US" sz="2400" dirty="0"/>
              <a:t> </a:t>
            </a:r>
            <a:r>
              <a:rPr lang="en-US" altLang="en-US" sz="2400" b="1" i="1" dirty="0"/>
              <a:t>w</a:t>
            </a:r>
            <a:r>
              <a:rPr lang="en-US" altLang="en-US" sz="2400" dirty="0"/>
              <a:t>  for some value of </a:t>
            </a:r>
            <a:r>
              <a:rPr lang="en-US" altLang="en-US" sz="2400" i="1" dirty="0">
                <a:latin typeface="Symbol" panose="05050102010706020507" pitchFamily="18" charset="2"/>
              </a:rPr>
              <a:t>l</a:t>
            </a:r>
            <a:r>
              <a:rPr lang="en-US" altLang="en-US" sz="2400" dirty="0"/>
              <a:t>. </a:t>
            </a:r>
            <a:r>
              <a:rPr lang="en-US" altLang="en-US" sz="2400" dirty="0">
                <a:solidFill>
                  <a:srgbClr val="009900"/>
                </a:solidFill>
              </a:rPr>
              <a:t>Why?</a:t>
            </a:r>
          </a:p>
        </p:txBody>
      </p:sp>
      <p:sp>
        <p:nvSpPr>
          <p:cNvPr id="20" name="Line 4"/>
          <p:cNvSpPr>
            <a:spLocks noChangeShapeType="1"/>
          </p:cNvSpPr>
          <p:nvPr/>
        </p:nvSpPr>
        <p:spPr bwMode="auto">
          <a:xfrm rot="20000665">
            <a:off x="1439605" y="246100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2" name="Line 6"/>
          <p:cNvSpPr>
            <a:spLocks noChangeShapeType="1"/>
          </p:cNvSpPr>
          <p:nvPr/>
        </p:nvSpPr>
        <p:spPr bwMode="auto">
          <a:xfrm rot="20000665">
            <a:off x="1730118" y="304044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3" name="Text Box 8"/>
          <p:cNvSpPr txBox="1">
            <a:spLocks noChangeArrowheads="1"/>
          </p:cNvSpPr>
          <p:nvPr/>
        </p:nvSpPr>
        <p:spPr bwMode="auto">
          <a:xfrm rot="20013014">
            <a:off x="1974593" y="299440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24" name="Text Box 9"/>
          <p:cNvSpPr txBox="1">
            <a:spLocks noChangeArrowheads="1"/>
          </p:cNvSpPr>
          <p:nvPr/>
        </p:nvSpPr>
        <p:spPr bwMode="auto">
          <a:xfrm rot="19822108">
            <a:off x="747455" y="318966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25" name="Text Box 10"/>
          <p:cNvSpPr txBox="1">
            <a:spLocks noChangeArrowheads="1"/>
          </p:cNvSpPr>
          <p:nvPr/>
        </p:nvSpPr>
        <p:spPr bwMode="auto">
          <a:xfrm rot="19822108">
            <a:off x="901443" y="345954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26" name="Text Box 11"/>
          <p:cNvSpPr txBox="1">
            <a:spLocks noChangeArrowheads="1"/>
          </p:cNvSpPr>
          <p:nvPr/>
        </p:nvSpPr>
        <p:spPr bwMode="auto">
          <a:xfrm rot="19822108">
            <a:off x="1052255" y="370401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27" name="Line 12"/>
          <p:cNvSpPr>
            <a:spLocks noChangeShapeType="1"/>
          </p:cNvSpPr>
          <p:nvPr/>
        </p:nvSpPr>
        <p:spPr bwMode="auto">
          <a:xfrm>
            <a:off x="4317744" y="177044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8" name="Text Box 13"/>
          <p:cNvSpPr txBox="1">
            <a:spLocks noChangeArrowheads="1"/>
          </p:cNvSpPr>
          <p:nvPr/>
        </p:nvSpPr>
        <p:spPr bwMode="auto">
          <a:xfrm>
            <a:off x="4433630" y="1724406"/>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29" name="Text Box 14"/>
          <p:cNvSpPr txBox="1">
            <a:spLocks noChangeArrowheads="1"/>
          </p:cNvSpPr>
          <p:nvPr/>
        </p:nvSpPr>
        <p:spPr bwMode="auto">
          <a:xfrm>
            <a:off x="4528880" y="2510217"/>
            <a:ext cx="7569994"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dirty="0"/>
              <a:t>How do we compute </a:t>
            </a:r>
            <a:r>
              <a:rPr lang="en-US" altLang="en-US" sz="2800" i="1" dirty="0"/>
              <a:t>M</a:t>
            </a:r>
            <a:r>
              <a:rPr lang="en-US" altLang="en-US" sz="2800" dirty="0"/>
              <a:t> in terms of </a:t>
            </a:r>
            <a:r>
              <a:rPr lang="en-US" altLang="en-US" sz="2800" b="1" i="1" dirty="0"/>
              <a:t>w</a:t>
            </a:r>
            <a:r>
              <a:rPr lang="en-US" altLang="en-US" sz="2800" dirty="0"/>
              <a:t> and </a:t>
            </a:r>
            <a:r>
              <a:rPr lang="en-US" altLang="en-US" sz="2800" i="1" dirty="0"/>
              <a:t>b</a:t>
            </a:r>
            <a:r>
              <a:rPr lang="en-US" altLang="en-US" sz="2800" dirty="0"/>
              <a:t>?</a:t>
            </a:r>
          </a:p>
        </p:txBody>
      </p:sp>
      <p:sp>
        <p:nvSpPr>
          <p:cNvPr id="30" name="Oval 17"/>
          <p:cNvSpPr>
            <a:spLocks noChangeArrowheads="1"/>
          </p:cNvSpPr>
          <p:nvPr/>
        </p:nvSpPr>
        <p:spPr bwMode="auto">
          <a:xfrm>
            <a:off x="3682890" y="2608596"/>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1" name="Text Box 19"/>
          <p:cNvSpPr txBox="1">
            <a:spLocks noChangeArrowheads="1"/>
          </p:cNvSpPr>
          <p:nvPr/>
        </p:nvSpPr>
        <p:spPr bwMode="auto">
          <a:xfrm>
            <a:off x="3928126" y="2288942"/>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a:solidFill>
                  <a:srgbClr val="990099"/>
                </a:solidFill>
              </a:rPr>
              <a:t>x</a:t>
            </a:r>
            <a:r>
              <a:rPr lang="en-US" altLang="en-US" i="1" baseline="30000">
                <a:solidFill>
                  <a:srgbClr val="990099"/>
                </a:solidFill>
              </a:rPr>
              <a:t>-</a:t>
            </a:r>
          </a:p>
        </p:txBody>
      </p:sp>
      <p:sp>
        <p:nvSpPr>
          <p:cNvPr id="32" name="Oval 20"/>
          <p:cNvSpPr>
            <a:spLocks noChangeArrowheads="1"/>
          </p:cNvSpPr>
          <p:nvPr/>
        </p:nvSpPr>
        <p:spPr bwMode="auto">
          <a:xfrm>
            <a:off x="3413696" y="1990194"/>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3" name="Text Box 21"/>
          <p:cNvSpPr txBox="1">
            <a:spLocks noChangeArrowheads="1"/>
          </p:cNvSpPr>
          <p:nvPr/>
        </p:nvSpPr>
        <p:spPr bwMode="auto">
          <a:xfrm>
            <a:off x="3642107" y="1646816"/>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rPr>
              <a:t>x</a:t>
            </a:r>
            <a:r>
              <a:rPr lang="en-US" altLang="en-US" i="1" baseline="30000" dirty="0">
                <a:solidFill>
                  <a:srgbClr val="CC3300"/>
                </a:solidFill>
              </a:rPr>
              <a:t>+</a:t>
            </a:r>
          </a:p>
        </p:txBody>
      </p:sp>
      <p:sp>
        <p:nvSpPr>
          <p:cNvPr id="34" name="Text Box 7"/>
          <p:cNvSpPr txBox="1">
            <a:spLocks noChangeArrowheads="1"/>
          </p:cNvSpPr>
          <p:nvPr/>
        </p:nvSpPr>
        <p:spPr bwMode="auto">
          <a:xfrm rot="20013014">
            <a:off x="849245" y="1563484"/>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hlink"/>
                </a:solidFill>
              </a:rPr>
              <a:t>“Predict Class = +1” zone</a:t>
            </a:r>
          </a:p>
        </p:txBody>
      </p:sp>
      <p:sp>
        <p:nvSpPr>
          <p:cNvPr id="2" name="Title 1"/>
          <p:cNvSpPr>
            <a:spLocks noGrp="1"/>
          </p:cNvSpPr>
          <p:nvPr>
            <p:ph type="title"/>
          </p:nvPr>
        </p:nvSpPr>
        <p:spPr/>
        <p:txBody>
          <a:bodyPr/>
          <a:lstStyle/>
          <a:p>
            <a:endParaRPr lang="en-US"/>
          </a:p>
        </p:txBody>
      </p:sp>
      <p:sp>
        <p:nvSpPr>
          <p:cNvPr id="36"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190970091"/>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83" name="Rectangle 3"/>
          <p:cNvSpPr>
            <a:spLocks noGrp="1" noChangeArrowheads="1"/>
          </p:cNvSpPr>
          <p:nvPr>
            <p:ph type="body" sz="half" idx="1"/>
          </p:nvPr>
        </p:nvSpPr>
        <p:spPr>
          <a:xfrm>
            <a:off x="4482116" y="3931273"/>
            <a:ext cx="8686800" cy="3048000"/>
          </a:xfrm>
        </p:spPr>
        <p:txBody>
          <a:bodyPr/>
          <a:lstStyle/>
          <a:p>
            <a:r>
              <a:rPr lang="en-US" altLang="en-US" sz="2400" dirty="0"/>
              <a:t>Plus-plane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Minus-plane =   </a:t>
            </a:r>
            <a:r>
              <a:rPr lang="en-US" altLang="en-US" sz="2400" i="1" dirty="0"/>
              <a:t>{ </a:t>
            </a:r>
            <a:r>
              <a:rPr lang="en-US" altLang="en-US" sz="2400" b="1" i="1" dirty="0"/>
              <a:t>x</a:t>
            </a:r>
            <a:r>
              <a:rPr lang="en-US" altLang="en-US" sz="2400" i="1" dirty="0"/>
              <a:t> : </a:t>
            </a:r>
            <a:r>
              <a:rPr lang="en-US" altLang="en-US" sz="2400" b="1" i="1" dirty="0"/>
              <a:t>w</a:t>
            </a:r>
            <a:r>
              <a:rPr lang="en-US" altLang="en-US" sz="2400" i="1" dirty="0"/>
              <a:t> . </a:t>
            </a:r>
            <a:r>
              <a:rPr lang="en-US" altLang="en-US" sz="2400" b="1" i="1" dirty="0"/>
              <a:t>x</a:t>
            </a:r>
            <a:r>
              <a:rPr lang="en-US" altLang="en-US" sz="2400" i="1" dirty="0"/>
              <a:t> + b = -1 }</a:t>
            </a:r>
          </a:p>
          <a:p>
            <a:r>
              <a:rPr lang="en-US" altLang="en-US" sz="2400" dirty="0"/>
              <a:t>The vector </a:t>
            </a:r>
            <a:r>
              <a:rPr lang="en-US" altLang="en-US" sz="2400" b="1" dirty="0"/>
              <a:t>w</a:t>
            </a:r>
            <a:r>
              <a:rPr lang="en-US" altLang="en-US" sz="2400" dirty="0"/>
              <a:t> is perpendicular to the Plus Plane</a:t>
            </a:r>
          </a:p>
          <a:p>
            <a:r>
              <a:rPr lang="en-US" altLang="en-US" sz="2400" dirty="0"/>
              <a:t>Let </a:t>
            </a:r>
            <a:r>
              <a:rPr lang="en-US" altLang="en-US" sz="2400" b="1" i="1" dirty="0"/>
              <a:t>x</a:t>
            </a:r>
            <a:r>
              <a:rPr lang="en-US" altLang="en-US" sz="2400" b="1" i="1" baseline="30000" dirty="0"/>
              <a:t>-</a:t>
            </a:r>
            <a:r>
              <a:rPr lang="en-US" altLang="en-US" sz="2400" dirty="0"/>
              <a:t> be any point on the minus plane</a:t>
            </a:r>
          </a:p>
          <a:p>
            <a:r>
              <a:rPr lang="en-US" altLang="en-US" sz="2400" dirty="0"/>
              <a:t>Let </a:t>
            </a:r>
            <a:r>
              <a:rPr lang="en-US" altLang="en-US" sz="2400" b="1" i="1" dirty="0"/>
              <a:t>x</a:t>
            </a:r>
            <a:r>
              <a:rPr lang="en-US" altLang="en-US" sz="2400" b="1" i="1" baseline="30000" dirty="0"/>
              <a:t>+</a:t>
            </a:r>
            <a:r>
              <a:rPr lang="en-US" altLang="en-US" sz="2400" dirty="0"/>
              <a:t> be the closest plus-plane-point to </a:t>
            </a:r>
            <a:r>
              <a:rPr lang="en-US" altLang="en-US" sz="2400" b="1" i="1" dirty="0"/>
              <a:t>x</a:t>
            </a:r>
            <a:r>
              <a:rPr lang="en-US" altLang="en-US" sz="2400" b="1" i="1" baseline="30000" dirty="0"/>
              <a:t>-</a:t>
            </a:r>
            <a:r>
              <a:rPr lang="en-US" altLang="en-US" sz="2400" dirty="0"/>
              <a:t>.</a:t>
            </a:r>
          </a:p>
          <a:p>
            <a:r>
              <a:rPr lang="en-US" altLang="en-US" sz="2400" dirty="0">
                <a:solidFill>
                  <a:srgbClr val="009900"/>
                </a:solidFill>
              </a:rPr>
              <a:t>Claim</a:t>
            </a:r>
            <a:r>
              <a:rPr lang="en-US" altLang="en-US" sz="2400" dirty="0"/>
              <a:t>: </a:t>
            </a:r>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latin typeface="Symbol" panose="05050102010706020507" pitchFamily="18" charset="2"/>
              </a:rPr>
              <a:t>l</a:t>
            </a:r>
            <a:r>
              <a:rPr lang="en-US" altLang="en-US" sz="2400" dirty="0"/>
              <a:t> </a:t>
            </a:r>
            <a:r>
              <a:rPr lang="en-US" altLang="en-US" sz="2400" b="1" i="1" dirty="0"/>
              <a:t>w</a:t>
            </a:r>
            <a:r>
              <a:rPr lang="en-US" altLang="en-US" sz="2400" dirty="0"/>
              <a:t>  for some value of </a:t>
            </a:r>
            <a:r>
              <a:rPr lang="en-US" altLang="en-US" sz="2400" i="1" dirty="0">
                <a:latin typeface="Symbol" panose="05050102010706020507" pitchFamily="18" charset="2"/>
              </a:rPr>
              <a:t>l</a:t>
            </a:r>
            <a:r>
              <a:rPr lang="en-US" altLang="en-US" sz="2400" dirty="0"/>
              <a:t>. </a:t>
            </a:r>
            <a:r>
              <a:rPr lang="en-US" altLang="en-US" sz="2400" dirty="0">
                <a:solidFill>
                  <a:srgbClr val="009900"/>
                </a:solidFill>
              </a:rPr>
              <a:t>Why?</a:t>
            </a:r>
          </a:p>
        </p:txBody>
      </p:sp>
      <p:sp>
        <p:nvSpPr>
          <p:cNvPr id="686099" name="AutoShape 19"/>
          <p:cNvSpPr>
            <a:spLocks noChangeArrowheads="1"/>
          </p:cNvSpPr>
          <p:nvPr/>
        </p:nvSpPr>
        <p:spPr bwMode="auto">
          <a:xfrm>
            <a:off x="7555043" y="1770442"/>
            <a:ext cx="4636957" cy="1993900"/>
          </a:xfrm>
          <a:prstGeom prst="wedgeRectCallout">
            <a:avLst>
              <a:gd name="adj1" fmla="val 5365"/>
              <a:gd name="adj2" fmla="val 174597"/>
            </a:avLst>
          </a:prstGeom>
          <a:solidFill>
            <a:srgbClr val="CCFFCC"/>
          </a:solidFill>
          <a:ln w="19050" algn="ctr">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dirty="0"/>
              <a:t>The line from </a:t>
            </a:r>
            <a:r>
              <a:rPr lang="en-US" altLang="en-US" b="1" i="1" dirty="0"/>
              <a:t>x</a:t>
            </a:r>
            <a:r>
              <a:rPr lang="en-US" altLang="en-US" b="1" i="1" baseline="30000" dirty="0"/>
              <a:t>-</a:t>
            </a:r>
            <a:r>
              <a:rPr lang="en-US" altLang="en-US" dirty="0"/>
              <a:t> to </a:t>
            </a:r>
            <a:r>
              <a:rPr lang="en-US" altLang="en-US" b="1" i="1" dirty="0"/>
              <a:t>x</a:t>
            </a:r>
            <a:r>
              <a:rPr lang="en-US" altLang="en-US" b="1" i="1" baseline="30000" dirty="0"/>
              <a:t>+</a:t>
            </a:r>
            <a:r>
              <a:rPr lang="en-US" altLang="en-US" dirty="0"/>
              <a:t> is perpendicular to the planes.</a:t>
            </a:r>
          </a:p>
          <a:p>
            <a:pPr>
              <a:spcBef>
                <a:spcPct val="50000"/>
              </a:spcBef>
            </a:pPr>
            <a:r>
              <a:rPr lang="en-US" altLang="en-US" dirty="0"/>
              <a:t>So to get from  </a:t>
            </a:r>
            <a:r>
              <a:rPr lang="en-US" altLang="en-US" b="1" i="1" dirty="0"/>
              <a:t>x</a:t>
            </a:r>
            <a:r>
              <a:rPr lang="en-US" altLang="en-US" b="1" i="1" baseline="30000" dirty="0"/>
              <a:t>-</a:t>
            </a:r>
            <a:r>
              <a:rPr lang="en-US" altLang="en-US" dirty="0"/>
              <a:t> to </a:t>
            </a:r>
            <a:r>
              <a:rPr lang="en-US" altLang="en-US" b="1" i="1" dirty="0"/>
              <a:t>x</a:t>
            </a:r>
            <a:r>
              <a:rPr lang="en-US" altLang="en-US" b="1" i="1" baseline="30000" dirty="0"/>
              <a:t>+</a:t>
            </a:r>
            <a:r>
              <a:rPr lang="en-US" altLang="en-US" dirty="0"/>
              <a:t> travel some distance in direction </a:t>
            </a:r>
            <a:r>
              <a:rPr lang="en-US" altLang="en-US" b="1" i="1" dirty="0"/>
              <a:t>w</a:t>
            </a:r>
            <a:r>
              <a:rPr lang="en-US" altLang="en-US" dirty="0"/>
              <a:t>.</a:t>
            </a:r>
          </a:p>
        </p:txBody>
      </p:sp>
      <p:sp>
        <p:nvSpPr>
          <p:cNvPr id="21" name="Line 4"/>
          <p:cNvSpPr>
            <a:spLocks noChangeShapeType="1"/>
          </p:cNvSpPr>
          <p:nvPr/>
        </p:nvSpPr>
        <p:spPr bwMode="auto">
          <a:xfrm rot="20000665">
            <a:off x="1439605" y="246100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2" name="Line 5"/>
          <p:cNvSpPr>
            <a:spLocks noChangeShapeType="1"/>
          </p:cNvSpPr>
          <p:nvPr/>
        </p:nvSpPr>
        <p:spPr bwMode="auto">
          <a:xfrm rot="20000665">
            <a:off x="1585655" y="2751517"/>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3" name="Line 6"/>
          <p:cNvSpPr>
            <a:spLocks noChangeShapeType="1"/>
          </p:cNvSpPr>
          <p:nvPr/>
        </p:nvSpPr>
        <p:spPr bwMode="auto">
          <a:xfrm rot="20000665">
            <a:off x="1730118" y="304044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4" name="Text Box 8"/>
          <p:cNvSpPr txBox="1">
            <a:spLocks noChangeArrowheads="1"/>
          </p:cNvSpPr>
          <p:nvPr/>
        </p:nvSpPr>
        <p:spPr bwMode="auto">
          <a:xfrm rot="20013014">
            <a:off x="1974593" y="299440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25" name="Text Box 9"/>
          <p:cNvSpPr txBox="1">
            <a:spLocks noChangeArrowheads="1"/>
          </p:cNvSpPr>
          <p:nvPr/>
        </p:nvSpPr>
        <p:spPr bwMode="auto">
          <a:xfrm rot="19822108">
            <a:off x="747455" y="318966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26" name="Text Box 10"/>
          <p:cNvSpPr txBox="1">
            <a:spLocks noChangeArrowheads="1"/>
          </p:cNvSpPr>
          <p:nvPr/>
        </p:nvSpPr>
        <p:spPr bwMode="auto">
          <a:xfrm rot="19822108">
            <a:off x="901443" y="345954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27" name="Text Box 11"/>
          <p:cNvSpPr txBox="1">
            <a:spLocks noChangeArrowheads="1"/>
          </p:cNvSpPr>
          <p:nvPr/>
        </p:nvSpPr>
        <p:spPr bwMode="auto">
          <a:xfrm rot="19822108">
            <a:off x="1052255" y="370401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28" name="Line 12"/>
          <p:cNvSpPr>
            <a:spLocks noChangeShapeType="1"/>
          </p:cNvSpPr>
          <p:nvPr/>
        </p:nvSpPr>
        <p:spPr bwMode="auto">
          <a:xfrm>
            <a:off x="4317744" y="177044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9" name="Text Box 13"/>
          <p:cNvSpPr txBox="1">
            <a:spLocks noChangeArrowheads="1"/>
          </p:cNvSpPr>
          <p:nvPr/>
        </p:nvSpPr>
        <p:spPr bwMode="auto">
          <a:xfrm>
            <a:off x="4433630" y="1724406"/>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31" name="Oval 17"/>
          <p:cNvSpPr>
            <a:spLocks noChangeArrowheads="1"/>
          </p:cNvSpPr>
          <p:nvPr/>
        </p:nvSpPr>
        <p:spPr bwMode="auto">
          <a:xfrm>
            <a:off x="3682890" y="2608596"/>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2" name="Text Box 19"/>
          <p:cNvSpPr txBox="1">
            <a:spLocks noChangeArrowheads="1"/>
          </p:cNvSpPr>
          <p:nvPr/>
        </p:nvSpPr>
        <p:spPr bwMode="auto">
          <a:xfrm>
            <a:off x="3928126" y="2288942"/>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a:solidFill>
                  <a:srgbClr val="990099"/>
                </a:solidFill>
              </a:rPr>
              <a:t>x</a:t>
            </a:r>
            <a:r>
              <a:rPr lang="en-US" altLang="en-US" i="1" baseline="30000">
                <a:solidFill>
                  <a:srgbClr val="990099"/>
                </a:solidFill>
              </a:rPr>
              <a:t>-</a:t>
            </a:r>
          </a:p>
        </p:txBody>
      </p:sp>
      <p:sp>
        <p:nvSpPr>
          <p:cNvPr id="33" name="Oval 20"/>
          <p:cNvSpPr>
            <a:spLocks noChangeArrowheads="1"/>
          </p:cNvSpPr>
          <p:nvPr/>
        </p:nvSpPr>
        <p:spPr bwMode="auto">
          <a:xfrm>
            <a:off x="3413696" y="1990194"/>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4" name="Text Box 21"/>
          <p:cNvSpPr txBox="1">
            <a:spLocks noChangeArrowheads="1"/>
          </p:cNvSpPr>
          <p:nvPr/>
        </p:nvSpPr>
        <p:spPr bwMode="auto">
          <a:xfrm>
            <a:off x="3642107" y="1646816"/>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rPr>
              <a:t>x</a:t>
            </a:r>
            <a:r>
              <a:rPr lang="en-US" altLang="en-US" i="1" baseline="30000" dirty="0">
                <a:solidFill>
                  <a:srgbClr val="CC3300"/>
                </a:solidFill>
              </a:rPr>
              <a:t>+</a:t>
            </a:r>
          </a:p>
        </p:txBody>
      </p:sp>
      <p:sp>
        <p:nvSpPr>
          <p:cNvPr id="35" name="Text Box 7"/>
          <p:cNvSpPr txBox="1">
            <a:spLocks noChangeArrowheads="1"/>
          </p:cNvSpPr>
          <p:nvPr/>
        </p:nvSpPr>
        <p:spPr bwMode="auto">
          <a:xfrm rot="20013014">
            <a:off x="849245" y="1563484"/>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hlink"/>
                </a:solidFill>
              </a:rPr>
              <a:t>“Predict Class = +1” zone</a:t>
            </a:r>
          </a:p>
        </p:txBody>
      </p:sp>
      <p:sp>
        <p:nvSpPr>
          <p:cNvPr id="2" name="Title 1"/>
          <p:cNvSpPr>
            <a:spLocks noGrp="1"/>
          </p:cNvSpPr>
          <p:nvPr>
            <p:ph type="title"/>
          </p:nvPr>
        </p:nvSpPr>
        <p:spPr/>
        <p:txBody>
          <a:bodyPr/>
          <a:lstStyle/>
          <a:p>
            <a:endParaRPr lang="en-US"/>
          </a:p>
        </p:txBody>
      </p:sp>
      <p:sp>
        <p:nvSpPr>
          <p:cNvPr id="37"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3755663600"/>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243" name="Rectangle 3"/>
          <p:cNvSpPr>
            <a:spLocks noGrp="1" noChangeArrowheads="1"/>
          </p:cNvSpPr>
          <p:nvPr>
            <p:ph type="body" sz="half" idx="1"/>
          </p:nvPr>
        </p:nvSpPr>
        <p:spPr>
          <a:xfrm>
            <a:off x="7495082" y="3509415"/>
            <a:ext cx="3786894" cy="3106738"/>
          </a:xfrm>
        </p:spPr>
        <p:txBody>
          <a:bodyPr/>
          <a:lstStyle/>
          <a:p>
            <a:pPr>
              <a:buFontTx/>
              <a:buNone/>
            </a:pPr>
            <a:r>
              <a:rPr lang="en-US" altLang="en-US" sz="2400" dirty="0"/>
              <a:t>What we know:</a:t>
            </a:r>
          </a:p>
          <a:p>
            <a:r>
              <a:rPr lang="en-US" altLang="en-US" sz="2400" b="1" i="1" dirty="0"/>
              <a:t>w</a:t>
            </a:r>
            <a:r>
              <a:rPr lang="en-US" altLang="en-US" sz="2400" i="1" dirty="0"/>
              <a:t> . </a:t>
            </a:r>
            <a:r>
              <a:rPr lang="en-US" altLang="en-US" sz="2400" b="1" i="1" dirty="0"/>
              <a:t>x</a:t>
            </a:r>
            <a:r>
              <a:rPr lang="en-US" altLang="en-US" sz="2400" b="1" i="1" baseline="30000" dirty="0"/>
              <a:t>+</a:t>
            </a:r>
            <a:r>
              <a:rPr lang="en-US" altLang="en-US" sz="2400" i="1" dirty="0"/>
              <a:t> + b = +1 </a:t>
            </a:r>
          </a:p>
          <a:p>
            <a:r>
              <a:rPr lang="en-US" altLang="en-US" sz="2400" b="1" i="1" dirty="0"/>
              <a:t>w</a:t>
            </a:r>
            <a:r>
              <a:rPr lang="en-US" altLang="en-US" sz="2400" i="1" dirty="0"/>
              <a:t> . </a:t>
            </a:r>
            <a:r>
              <a:rPr lang="en-US" altLang="en-US" sz="2400" b="1" i="1" dirty="0"/>
              <a:t>x</a:t>
            </a:r>
            <a:r>
              <a:rPr lang="en-US" altLang="en-US" sz="2400" b="1" i="1" baseline="30000" dirty="0"/>
              <a:t>-</a:t>
            </a:r>
            <a:r>
              <a:rPr lang="en-US" altLang="en-US" sz="2400" i="1" dirty="0"/>
              <a:t> + b = -1 </a:t>
            </a:r>
          </a:p>
          <a:p>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latin typeface="Symbol" panose="05050102010706020507" pitchFamily="18" charset="2"/>
              </a:rPr>
              <a:t>l</a:t>
            </a:r>
            <a:r>
              <a:rPr lang="en-US" altLang="en-US" sz="2400" dirty="0"/>
              <a:t> </a:t>
            </a:r>
            <a:r>
              <a:rPr lang="en-US" altLang="en-US" sz="2400" b="1" i="1" dirty="0"/>
              <a:t>w</a:t>
            </a:r>
          </a:p>
          <a:p>
            <a:r>
              <a:rPr lang="en-US" altLang="en-US" sz="2400" dirty="0"/>
              <a:t>|</a:t>
            </a:r>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t>= M</a:t>
            </a:r>
          </a:p>
          <a:p>
            <a:pPr>
              <a:buFontTx/>
              <a:buNone/>
            </a:pPr>
            <a:r>
              <a:rPr lang="en-US" altLang="en-US" sz="2400" dirty="0"/>
              <a:t>It’s now easy to get </a:t>
            </a:r>
            <a:r>
              <a:rPr lang="en-US" altLang="en-US" sz="2400" i="1" dirty="0"/>
              <a:t>M</a:t>
            </a:r>
            <a:r>
              <a:rPr lang="en-US" altLang="en-US" sz="2400" dirty="0"/>
              <a:t> in terms of </a:t>
            </a:r>
            <a:r>
              <a:rPr lang="en-US" altLang="en-US" sz="2400" b="1" i="1" dirty="0"/>
              <a:t>w</a:t>
            </a:r>
            <a:r>
              <a:rPr lang="en-US" altLang="en-US" sz="2400" dirty="0"/>
              <a:t> and </a:t>
            </a:r>
            <a:r>
              <a:rPr lang="en-US" altLang="en-US" sz="2400" i="1" dirty="0"/>
              <a:t>b</a:t>
            </a:r>
          </a:p>
        </p:txBody>
      </p:sp>
      <p:sp>
        <p:nvSpPr>
          <p:cNvPr id="19" name="Line 4"/>
          <p:cNvSpPr>
            <a:spLocks noChangeShapeType="1"/>
          </p:cNvSpPr>
          <p:nvPr/>
        </p:nvSpPr>
        <p:spPr bwMode="auto">
          <a:xfrm rot="20000665">
            <a:off x="1439605" y="246100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0" name="Line 5"/>
          <p:cNvSpPr>
            <a:spLocks noChangeShapeType="1"/>
          </p:cNvSpPr>
          <p:nvPr/>
        </p:nvSpPr>
        <p:spPr bwMode="auto">
          <a:xfrm rot="20000665">
            <a:off x="1585655" y="2751517"/>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1" name="Line 6"/>
          <p:cNvSpPr>
            <a:spLocks noChangeShapeType="1"/>
          </p:cNvSpPr>
          <p:nvPr/>
        </p:nvSpPr>
        <p:spPr bwMode="auto">
          <a:xfrm rot="20000665">
            <a:off x="1730118" y="304044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2" name="Text Box 8"/>
          <p:cNvSpPr txBox="1">
            <a:spLocks noChangeArrowheads="1"/>
          </p:cNvSpPr>
          <p:nvPr/>
        </p:nvSpPr>
        <p:spPr bwMode="auto">
          <a:xfrm rot="20013014">
            <a:off x="1974593" y="299440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23" name="Text Box 9"/>
          <p:cNvSpPr txBox="1">
            <a:spLocks noChangeArrowheads="1"/>
          </p:cNvSpPr>
          <p:nvPr/>
        </p:nvSpPr>
        <p:spPr bwMode="auto">
          <a:xfrm rot="19822108">
            <a:off x="747455" y="318966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24" name="Text Box 10"/>
          <p:cNvSpPr txBox="1">
            <a:spLocks noChangeArrowheads="1"/>
          </p:cNvSpPr>
          <p:nvPr/>
        </p:nvSpPr>
        <p:spPr bwMode="auto">
          <a:xfrm rot="19822108">
            <a:off x="901443" y="345954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25" name="Text Box 11"/>
          <p:cNvSpPr txBox="1">
            <a:spLocks noChangeArrowheads="1"/>
          </p:cNvSpPr>
          <p:nvPr/>
        </p:nvSpPr>
        <p:spPr bwMode="auto">
          <a:xfrm rot="19822108">
            <a:off x="1052255" y="370401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26" name="Line 12"/>
          <p:cNvSpPr>
            <a:spLocks noChangeShapeType="1"/>
          </p:cNvSpPr>
          <p:nvPr/>
        </p:nvSpPr>
        <p:spPr bwMode="auto">
          <a:xfrm>
            <a:off x="4317744" y="177044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7" name="Text Box 13"/>
          <p:cNvSpPr txBox="1">
            <a:spLocks noChangeArrowheads="1"/>
          </p:cNvSpPr>
          <p:nvPr/>
        </p:nvSpPr>
        <p:spPr bwMode="auto">
          <a:xfrm>
            <a:off x="4433630" y="1724406"/>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a:t>M =</a:t>
            </a:r>
            <a:r>
              <a:rPr lang="en-US" altLang="en-US" sz="2000"/>
              <a:t> Margin Width</a:t>
            </a:r>
          </a:p>
        </p:txBody>
      </p:sp>
      <p:sp>
        <p:nvSpPr>
          <p:cNvPr id="28" name="Text Box 14"/>
          <p:cNvSpPr txBox="1">
            <a:spLocks noChangeArrowheads="1"/>
          </p:cNvSpPr>
          <p:nvPr/>
        </p:nvSpPr>
        <p:spPr bwMode="auto">
          <a:xfrm>
            <a:off x="4528880" y="2510217"/>
            <a:ext cx="7569994"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dirty="0"/>
              <a:t>How do we compute </a:t>
            </a:r>
            <a:r>
              <a:rPr lang="en-US" altLang="en-US" sz="2800" i="1" dirty="0"/>
              <a:t>M</a:t>
            </a:r>
            <a:r>
              <a:rPr lang="en-US" altLang="en-US" sz="2800" dirty="0"/>
              <a:t> in terms of </a:t>
            </a:r>
            <a:r>
              <a:rPr lang="en-US" altLang="en-US" sz="2800" b="1" i="1" dirty="0"/>
              <a:t>w</a:t>
            </a:r>
            <a:r>
              <a:rPr lang="en-US" altLang="en-US" sz="2800" dirty="0"/>
              <a:t> and </a:t>
            </a:r>
            <a:r>
              <a:rPr lang="en-US" altLang="en-US" sz="2800" i="1" dirty="0"/>
              <a:t>b</a:t>
            </a:r>
            <a:r>
              <a:rPr lang="en-US" altLang="en-US" sz="2800" dirty="0"/>
              <a:t>?</a:t>
            </a:r>
          </a:p>
        </p:txBody>
      </p:sp>
      <p:sp>
        <p:nvSpPr>
          <p:cNvPr id="29" name="Oval 17"/>
          <p:cNvSpPr>
            <a:spLocks noChangeArrowheads="1"/>
          </p:cNvSpPr>
          <p:nvPr/>
        </p:nvSpPr>
        <p:spPr bwMode="auto">
          <a:xfrm>
            <a:off x="3682890" y="2608596"/>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0" name="Text Box 19"/>
          <p:cNvSpPr txBox="1">
            <a:spLocks noChangeArrowheads="1"/>
          </p:cNvSpPr>
          <p:nvPr/>
        </p:nvSpPr>
        <p:spPr bwMode="auto">
          <a:xfrm>
            <a:off x="3928126" y="2288942"/>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a:solidFill>
                  <a:srgbClr val="990099"/>
                </a:solidFill>
              </a:rPr>
              <a:t>x</a:t>
            </a:r>
            <a:r>
              <a:rPr lang="en-US" altLang="en-US" i="1" baseline="30000">
                <a:solidFill>
                  <a:srgbClr val="990099"/>
                </a:solidFill>
              </a:rPr>
              <a:t>-</a:t>
            </a:r>
          </a:p>
        </p:txBody>
      </p:sp>
      <p:sp>
        <p:nvSpPr>
          <p:cNvPr id="31" name="Oval 20"/>
          <p:cNvSpPr>
            <a:spLocks noChangeArrowheads="1"/>
          </p:cNvSpPr>
          <p:nvPr/>
        </p:nvSpPr>
        <p:spPr bwMode="auto">
          <a:xfrm>
            <a:off x="3413696" y="1990194"/>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2" name="Text Box 21"/>
          <p:cNvSpPr txBox="1">
            <a:spLocks noChangeArrowheads="1"/>
          </p:cNvSpPr>
          <p:nvPr/>
        </p:nvSpPr>
        <p:spPr bwMode="auto">
          <a:xfrm>
            <a:off x="3642107" y="1646816"/>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rPr>
              <a:t>x</a:t>
            </a:r>
            <a:r>
              <a:rPr lang="en-US" altLang="en-US" i="1" baseline="30000" dirty="0">
                <a:solidFill>
                  <a:srgbClr val="CC3300"/>
                </a:solidFill>
              </a:rPr>
              <a:t>+</a:t>
            </a:r>
          </a:p>
        </p:txBody>
      </p:sp>
      <p:sp>
        <p:nvSpPr>
          <p:cNvPr id="33" name="Text Box 7"/>
          <p:cNvSpPr txBox="1">
            <a:spLocks noChangeArrowheads="1"/>
          </p:cNvSpPr>
          <p:nvPr/>
        </p:nvSpPr>
        <p:spPr bwMode="auto">
          <a:xfrm rot="20013014">
            <a:off x="849245" y="1563484"/>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hlink"/>
                </a:solidFill>
              </a:rPr>
              <a:t>“Predict Class = +1” zone</a:t>
            </a:r>
          </a:p>
        </p:txBody>
      </p:sp>
      <p:sp>
        <p:nvSpPr>
          <p:cNvPr id="2" name="Title 1"/>
          <p:cNvSpPr>
            <a:spLocks noGrp="1"/>
          </p:cNvSpPr>
          <p:nvPr>
            <p:ph type="title"/>
          </p:nvPr>
        </p:nvSpPr>
        <p:spPr/>
        <p:txBody>
          <a:bodyPr/>
          <a:lstStyle/>
          <a:p>
            <a:endParaRPr lang="en-US"/>
          </a:p>
        </p:txBody>
      </p:sp>
      <p:sp>
        <p:nvSpPr>
          <p:cNvPr id="35"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7956720" y="5753160"/>
              <a:ext cx="1098720" cy="12960"/>
            </p14:xfrm>
          </p:contentPart>
        </mc:Choice>
        <mc:Fallback>
          <p:pic>
            <p:nvPicPr>
              <p:cNvPr id="3" name="Ink 2"/>
              <p:cNvPicPr/>
              <p:nvPr/>
            </p:nvPicPr>
            <p:blipFill>
              <a:blip r:embed="rId3"/>
              <a:stretch>
                <a:fillRect/>
              </a:stretch>
            </p:blipFill>
            <p:spPr>
              <a:xfrm>
                <a:off x="7947360" y="5743800"/>
                <a:ext cx="1117440" cy="31680"/>
              </a:xfrm>
              <a:prstGeom prst="rect">
                <a:avLst/>
              </a:prstGeom>
            </p:spPr>
          </p:pic>
        </mc:Fallback>
      </mc:AlternateContent>
    </p:spTree>
    <p:extLst>
      <p:ext uri="{BB962C8B-B14F-4D97-AF65-F5344CB8AC3E}">
        <p14:creationId xmlns:p14="http://schemas.microsoft.com/office/powerpoint/2010/main" val="2768232127"/>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7" name="Rectangle 3"/>
          <p:cNvSpPr>
            <a:spLocks noGrp="1" noChangeArrowheads="1"/>
          </p:cNvSpPr>
          <p:nvPr>
            <p:ph type="body" sz="half" idx="1"/>
          </p:nvPr>
        </p:nvSpPr>
        <p:spPr>
          <a:xfrm>
            <a:off x="1524001" y="3311525"/>
            <a:ext cx="3235325" cy="3106738"/>
          </a:xfrm>
        </p:spPr>
        <p:txBody>
          <a:bodyPr/>
          <a:lstStyle/>
          <a:p>
            <a:pPr>
              <a:buFontTx/>
              <a:buNone/>
            </a:pPr>
            <a:r>
              <a:rPr lang="en-US" altLang="en-US" sz="2400"/>
              <a:t>What we know:</a:t>
            </a:r>
          </a:p>
          <a:p>
            <a:r>
              <a:rPr lang="en-US" altLang="en-US" sz="2400" b="1" i="1">
                <a:solidFill>
                  <a:schemeClr val="hlink"/>
                </a:solidFill>
              </a:rPr>
              <a:t>w</a:t>
            </a:r>
            <a:r>
              <a:rPr lang="en-US" altLang="en-US" sz="2400" i="1">
                <a:solidFill>
                  <a:schemeClr val="hlink"/>
                </a:solidFill>
              </a:rPr>
              <a:t> . </a:t>
            </a:r>
            <a:r>
              <a:rPr lang="en-US" altLang="en-US" sz="2400" b="1" i="1">
                <a:solidFill>
                  <a:schemeClr val="hlink"/>
                </a:solidFill>
              </a:rPr>
              <a:t>x</a:t>
            </a:r>
            <a:r>
              <a:rPr lang="en-US" altLang="en-US" sz="2400" b="1" i="1" baseline="30000">
                <a:solidFill>
                  <a:schemeClr val="hlink"/>
                </a:solidFill>
              </a:rPr>
              <a:t>+</a:t>
            </a:r>
            <a:r>
              <a:rPr lang="en-US" altLang="en-US" sz="2400" i="1">
                <a:solidFill>
                  <a:schemeClr val="hlink"/>
                </a:solidFill>
              </a:rPr>
              <a:t> + b = +1 </a:t>
            </a:r>
          </a:p>
          <a:p>
            <a:r>
              <a:rPr lang="en-US" altLang="en-US" sz="2400" b="1" i="1"/>
              <a:t>w</a:t>
            </a:r>
            <a:r>
              <a:rPr lang="en-US" altLang="en-US" sz="2400" i="1"/>
              <a:t> . </a:t>
            </a:r>
            <a:r>
              <a:rPr lang="en-US" altLang="en-US" sz="2400" b="1" i="1"/>
              <a:t>x</a:t>
            </a:r>
            <a:r>
              <a:rPr lang="en-US" altLang="en-US" sz="2400" b="1" i="1" baseline="30000"/>
              <a:t>-</a:t>
            </a:r>
            <a:r>
              <a:rPr lang="en-US" altLang="en-US" sz="2400" i="1"/>
              <a:t> + b = -1 </a:t>
            </a:r>
          </a:p>
          <a:p>
            <a:r>
              <a:rPr lang="en-US" altLang="en-US" sz="2400" b="1" i="1">
                <a:solidFill>
                  <a:schemeClr val="hlink"/>
                </a:solidFill>
              </a:rPr>
              <a:t>x</a:t>
            </a:r>
            <a:r>
              <a:rPr lang="en-US" altLang="en-US" sz="2400" b="1" i="1" baseline="30000">
                <a:solidFill>
                  <a:schemeClr val="hlink"/>
                </a:solidFill>
              </a:rPr>
              <a:t>+</a:t>
            </a:r>
            <a:r>
              <a:rPr lang="en-US" altLang="en-US" sz="2400">
                <a:solidFill>
                  <a:schemeClr val="hlink"/>
                </a:solidFill>
              </a:rPr>
              <a:t> = </a:t>
            </a:r>
            <a:r>
              <a:rPr lang="en-US" altLang="en-US" sz="2400" b="1" i="1">
                <a:solidFill>
                  <a:schemeClr val="hlink"/>
                </a:solidFill>
              </a:rPr>
              <a:t>x</a:t>
            </a:r>
            <a:r>
              <a:rPr lang="en-US" altLang="en-US" sz="2400" b="1" i="1" baseline="30000">
                <a:solidFill>
                  <a:schemeClr val="hlink"/>
                </a:solidFill>
              </a:rPr>
              <a:t>-</a:t>
            </a:r>
            <a:r>
              <a:rPr lang="en-US" altLang="en-US" sz="2400">
                <a:solidFill>
                  <a:schemeClr val="hlink"/>
                </a:solidFill>
              </a:rPr>
              <a:t> + </a:t>
            </a:r>
            <a:r>
              <a:rPr lang="en-US" altLang="en-US" sz="2400" i="1">
                <a:solidFill>
                  <a:schemeClr val="hlink"/>
                </a:solidFill>
                <a:latin typeface="Symbol" panose="05050102010706020507" pitchFamily="18" charset="2"/>
              </a:rPr>
              <a:t>l</a:t>
            </a:r>
            <a:r>
              <a:rPr lang="en-US" altLang="en-US" sz="2400">
                <a:solidFill>
                  <a:schemeClr val="hlink"/>
                </a:solidFill>
              </a:rPr>
              <a:t> </a:t>
            </a:r>
            <a:r>
              <a:rPr lang="en-US" altLang="en-US" sz="2400" b="1" i="1">
                <a:solidFill>
                  <a:schemeClr val="hlink"/>
                </a:solidFill>
              </a:rPr>
              <a:t>w</a:t>
            </a:r>
          </a:p>
          <a:p>
            <a:r>
              <a:rPr lang="en-US" altLang="en-US" sz="2400"/>
              <a:t>|</a:t>
            </a:r>
            <a:r>
              <a:rPr lang="en-US" altLang="en-US" sz="2400" b="1" i="1"/>
              <a:t>x</a:t>
            </a:r>
            <a:r>
              <a:rPr lang="en-US" altLang="en-US" sz="2400" b="1" i="1" baseline="30000"/>
              <a:t>+</a:t>
            </a:r>
            <a:r>
              <a:rPr lang="en-US" altLang="en-US" sz="2400"/>
              <a:t> - </a:t>
            </a:r>
            <a:r>
              <a:rPr lang="en-US" altLang="en-US" sz="2400" b="1" i="1"/>
              <a:t>x</a:t>
            </a:r>
            <a:r>
              <a:rPr lang="en-US" altLang="en-US" sz="2400" b="1" i="1" baseline="30000"/>
              <a:t>-</a:t>
            </a:r>
            <a:r>
              <a:rPr lang="en-US" altLang="en-US" sz="2400"/>
              <a:t> | </a:t>
            </a:r>
            <a:r>
              <a:rPr lang="en-US" altLang="en-US" sz="2400" i="1"/>
              <a:t>= M</a:t>
            </a:r>
          </a:p>
          <a:p>
            <a:pPr>
              <a:buFontTx/>
              <a:buNone/>
            </a:pPr>
            <a:r>
              <a:rPr lang="en-US" altLang="en-US" sz="2400"/>
              <a:t>It’s now easy to get </a:t>
            </a:r>
            <a:r>
              <a:rPr lang="en-US" altLang="en-US" sz="2400" i="1"/>
              <a:t>M</a:t>
            </a:r>
            <a:r>
              <a:rPr lang="en-US" altLang="en-US" sz="2400"/>
              <a:t> in terms of </a:t>
            </a:r>
            <a:r>
              <a:rPr lang="en-US" altLang="en-US" sz="2400" b="1" i="1"/>
              <a:t>w</a:t>
            </a:r>
            <a:r>
              <a:rPr lang="en-US" altLang="en-US" sz="2400"/>
              <a:t> and </a:t>
            </a:r>
            <a:r>
              <a:rPr lang="en-US" altLang="en-US" sz="2400" i="1"/>
              <a:t>b</a:t>
            </a:r>
          </a:p>
        </p:txBody>
      </p:sp>
      <p:sp>
        <p:nvSpPr>
          <p:cNvPr id="651278" name="Text Box 14"/>
          <p:cNvSpPr txBox="1">
            <a:spLocks noChangeArrowheads="1"/>
          </p:cNvSpPr>
          <p:nvPr/>
        </p:nvSpPr>
        <p:spPr bwMode="auto">
          <a:xfrm>
            <a:off x="6332539" y="2590801"/>
            <a:ext cx="4160837" cy="31393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b="1" i="1"/>
              <a:t>w</a:t>
            </a:r>
            <a:r>
              <a:rPr lang="en-US" altLang="en-US" i="1"/>
              <a:t> . (</a:t>
            </a:r>
            <a:r>
              <a:rPr lang="en-US" altLang="en-US" b="1" i="1"/>
              <a:t>x </a:t>
            </a:r>
            <a:r>
              <a:rPr lang="en-US" altLang="en-US" b="1" i="1" baseline="30000"/>
              <a:t>-</a:t>
            </a:r>
            <a:r>
              <a:rPr lang="en-US" altLang="en-US"/>
              <a:t> + </a:t>
            </a:r>
            <a:r>
              <a:rPr lang="en-US" altLang="en-US" i="1">
                <a:latin typeface="Symbol" panose="05050102010706020507" pitchFamily="18" charset="2"/>
              </a:rPr>
              <a:t>l</a:t>
            </a:r>
            <a:r>
              <a:rPr lang="en-US" altLang="en-US">
                <a:latin typeface="Symbol" panose="05050102010706020507" pitchFamily="18" charset="2"/>
              </a:rPr>
              <a:t> </a:t>
            </a:r>
            <a:r>
              <a:rPr lang="en-US" altLang="en-US" b="1" i="1"/>
              <a:t>w)</a:t>
            </a:r>
            <a:r>
              <a:rPr lang="en-US" altLang="en-US" i="1"/>
              <a:t> + b = 1 </a:t>
            </a:r>
          </a:p>
          <a:p>
            <a:pPr>
              <a:spcBef>
                <a:spcPct val="50000"/>
              </a:spcBef>
            </a:pPr>
            <a:r>
              <a:rPr lang="en-US" altLang="en-US" i="1"/>
              <a:t>=&gt;</a:t>
            </a:r>
          </a:p>
          <a:p>
            <a:pPr>
              <a:spcBef>
                <a:spcPct val="50000"/>
              </a:spcBef>
            </a:pPr>
            <a:r>
              <a:rPr lang="en-US" altLang="en-US" b="1" i="1"/>
              <a:t>w</a:t>
            </a:r>
            <a:r>
              <a:rPr lang="en-US" altLang="en-US" i="1"/>
              <a:t> . </a:t>
            </a:r>
            <a:r>
              <a:rPr lang="en-US" altLang="en-US" b="1" i="1"/>
              <a:t>x </a:t>
            </a:r>
            <a:r>
              <a:rPr lang="en-US" altLang="en-US" b="1" i="1" baseline="30000"/>
              <a:t>-</a:t>
            </a:r>
            <a:r>
              <a:rPr lang="en-US" altLang="en-US"/>
              <a:t> </a:t>
            </a:r>
            <a:r>
              <a:rPr lang="en-US" altLang="en-US" i="1"/>
              <a:t>+ b</a:t>
            </a:r>
            <a:r>
              <a:rPr lang="en-US" altLang="en-US"/>
              <a:t> + </a:t>
            </a:r>
            <a:r>
              <a:rPr lang="en-US" altLang="en-US" i="1">
                <a:latin typeface="Symbol" panose="05050102010706020507" pitchFamily="18" charset="2"/>
              </a:rPr>
              <a:t>l</a:t>
            </a:r>
            <a:r>
              <a:rPr lang="en-US" altLang="en-US">
                <a:latin typeface="Symbol" panose="05050102010706020507" pitchFamily="18" charset="2"/>
              </a:rPr>
              <a:t> </a:t>
            </a:r>
            <a:r>
              <a:rPr lang="en-US" altLang="en-US" b="1" i="1"/>
              <a:t>w</a:t>
            </a:r>
            <a:r>
              <a:rPr lang="en-US" altLang="en-US"/>
              <a:t> .</a:t>
            </a:r>
            <a:r>
              <a:rPr lang="en-US" altLang="en-US" b="1" i="1"/>
              <a:t>w</a:t>
            </a:r>
            <a:r>
              <a:rPr lang="en-US" altLang="en-US" i="1"/>
              <a:t> = 1</a:t>
            </a:r>
          </a:p>
          <a:p>
            <a:pPr>
              <a:spcBef>
                <a:spcPct val="50000"/>
              </a:spcBef>
            </a:pPr>
            <a:r>
              <a:rPr lang="en-US" altLang="en-US" i="1"/>
              <a:t>=&gt;</a:t>
            </a:r>
          </a:p>
          <a:p>
            <a:pPr>
              <a:spcBef>
                <a:spcPct val="50000"/>
              </a:spcBef>
            </a:pPr>
            <a:r>
              <a:rPr lang="en-US" altLang="en-US" i="1"/>
              <a:t>-1 + </a:t>
            </a:r>
            <a:r>
              <a:rPr lang="en-US" altLang="en-US" i="1">
                <a:latin typeface="Symbol" panose="05050102010706020507" pitchFamily="18" charset="2"/>
              </a:rPr>
              <a:t>l</a:t>
            </a:r>
            <a:r>
              <a:rPr lang="en-US" altLang="en-US">
                <a:latin typeface="Symbol" panose="05050102010706020507" pitchFamily="18" charset="2"/>
              </a:rPr>
              <a:t> </a:t>
            </a:r>
            <a:r>
              <a:rPr lang="en-US" altLang="en-US" b="1" i="1"/>
              <a:t>w</a:t>
            </a:r>
            <a:r>
              <a:rPr lang="en-US" altLang="en-US"/>
              <a:t> .</a:t>
            </a:r>
            <a:r>
              <a:rPr lang="en-US" altLang="en-US" b="1" i="1"/>
              <a:t>w</a:t>
            </a:r>
            <a:r>
              <a:rPr lang="en-US" altLang="en-US" i="1"/>
              <a:t> = 1</a:t>
            </a:r>
          </a:p>
          <a:p>
            <a:pPr>
              <a:spcBef>
                <a:spcPct val="50000"/>
              </a:spcBef>
            </a:pPr>
            <a:r>
              <a:rPr lang="en-US" altLang="en-US" sz="2000" i="1"/>
              <a:t>=&gt;</a:t>
            </a:r>
          </a:p>
        </p:txBody>
      </p:sp>
      <p:graphicFrame>
        <p:nvGraphicFramePr>
          <p:cNvPr id="651283" name="Object 19"/>
          <p:cNvGraphicFramePr>
            <a:graphicFrameLocks noChangeAspect="1"/>
          </p:cNvGraphicFramePr>
          <p:nvPr>
            <p:ph sz="half" idx="2"/>
          </p:nvPr>
        </p:nvGraphicFramePr>
        <p:xfrm>
          <a:off x="7131050" y="5627688"/>
          <a:ext cx="1333500" cy="919162"/>
        </p:xfrm>
        <a:graphic>
          <a:graphicData uri="http://schemas.openxmlformats.org/presentationml/2006/ole">
            <mc:AlternateContent xmlns:mc="http://schemas.openxmlformats.org/markup-compatibility/2006">
              <mc:Choice xmlns:v="urn:schemas-microsoft-com:vml" Requires="v">
                <p:oleObj spid="_x0000_s18476" name="Equation" r:id="rId3" imgW="571320" imgH="393480" progId="Equation.3">
                  <p:embed/>
                </p:oleObj>
              </mc:Choice>
              <mc:Fallback>
                <p:oleObj name="Equation" r:id="rId3" imgW="571320" imgH="393480" progId="Equation.3">
                  <p:embed/>
                  <p:pic>
                    <p:nvPicPr>
                      <p:cNvPr id="651283"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1050" y="5627688"/>
                        <a:ext cx="133350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51284" name="Freeform 20"/>
          <p:cNvSpPr>
            <a:spLocks/>
          </p:cNvSpPr>
          <p:nvPr/>
        </p:nvSpPr>
        <p:spPr bwMode="auto">
          <a:xfrm>
            <a:off x="4454526" y="2825750"/>
            <a:ext cx="1946275" cy="369332"/>
          </a:xfrm>
          <a:custGeom>
            <a:avLst/>
            <a:gdLst>
              <a:gd name="T0" fmla="*/ 0 w 1211"/>
              <a:gd name="T1" fmla="*/ 295 h 295"/>
              <a:gd name="T2" fmla="*/ 369 w 1211"/>
              <a:gd name="T3" fmla="*/ 133 h 295"/>
              <a:gd name="T4" fmla="*/ 488 w 1211"/>
              <a:gd name="T5" fmla="*/ 96 h 295"/>
              <a:gd name="T6" fmla="*/ 613 w 1211"/>
              <a:gd name="T7" fmla="*/ 52 h 295"/>
              <a:gd name="T8" fmla="*/ 842 w 1211"/>
              <a:gd name="T9" fmla="*/ 0 h 295"/>
              <a:gd name="T10" fmla="*/ 1211 w 1211"/>
              <a:gd name="T11" fmla="*/ 7 h 295"/>
            </a:gdLst>
            <a:ahLst/>
            <a:cxnLst>
              <a:cxn ang="0">
                <a:pos x="T0" y="T1"/>
              </a:cxn>
              <a:cxn ang="0">
                <a:pos x="T2" y="T3"/>
              </a:cxn>
              <a:cxn ang="0">
                <a:pos x="T4" y="T5"/>
              </a:cxn>
              <a:cxn ang="0">
                <a:pos x="T6" y="T7"/>
              </a:cxn>
              <a:cxn ang="0">
                <a:pos x="T8" y="T9"/>
              </a:cxn>
              <a:cxn ang="0">
                <a:pos x="T10" y="T11"/>
              </a:cxn>
            </a:cxnLst>
            <a:rect l="0" t="0" r="r" b="b"/>
            <a:pathLst>
              <a:path w="1211" h="295">
                <a:moveTo>
                  <a:pt x="0" y="295"/>
                </a:moveTo>
                <a:cubicBezTo>
                  <a:pt x="116" y="241"/>
                  <a:pt x="239" y="164"/>
                  <a:pt x="369" y="133"/>
                </a:cubicBezTo>
                <a:cubicBezTo>
                  <a:pt x="407" y="114"/>
                  <a:pt x="447" y="106"/>
                  <a:pt x="488" y="96"/>
                </a:cubicBezTo>
                <a:cubicBezTo>
                  <a:pt x="524" y="72"/>
                  <a:pt x="571" y="63"/>
                  <a:pt x="613" y="52"/>
                </a:cubicBezTo>
                <a:cubicBezTo>
                  <a:pt x="690" y="32"/>
                  <a:pt x="762" y="11"/>
                  <a:pt x="842" y="0"/>
                </a:cubicBezTo>
                <a:cubicBezTo>
                  <a:pt x="1118" y="8"/>
                  <a:pt x="995" y="7"/>
                  <a:pt x="1211" y="7"/>
                </a:cubicBezTo>
              </a:path>
            </a:pathLst>
          </a:custGeom>
          <a:noFill/>
          <a:ln w="57150" cap="flat" cmpd="sng">
            <a:solidFill>
              <a:schemeClr va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51285" name="Freeform 21"/>
          <p:cNvSpPr>
            <a:spLocks/>
          </p:cNvSpPr>
          <p:nvPr/>
        </p:nvSpPr>
        <p:spPr bwMode="auto">
          <a:xfrm>
            <a:off x="4138614" y="3117850"/>
            <a:ext cx="2251075" cy="369332"/>
          </a:xfrm>
          <a:custGeom>
            <a:avLst/>
            <a:gdLst>
              <a:gd name="T0" fmla="*/ 0 w 1381"/>
              <a:gd name="T1" fmla="*/ 753 h 753"/>
              <a:gd name="T2" fmla="*/ 155 w 1381"/>
              <a:gd name="T3" fmla="*/ 635 h 753"/>
              <a:gd name="T4" fmla="*/ 288 w 1381"/>
              <a:gd name="T5" fmla="*/ 554 h 753"/>
              <a:gd name="T6" fmla="*/ 332 w 1381"/>
              <a:gd name="T7" fmla="*/ 524 h 753"/>
              <a:gd name="T8" fmla="*/ 354 w 1381"/>
              <a:gd name="T9" fmla="*/ 502 h 753"/>
              <a:gd name="T10" fmla="*/ 458 w 1381"/>
              <a:gd name="T11" fmla="*/ 451 h 753"/>
              <a:gd name="T12" fmla="*/ 546 w 1381"/>
              <a:gd name="T13" fmla="*/ 406 h 753"/>
              <a:gd name="T14" fmla="*/ 723 w 1381"/>
              <a:gd name="T15" fmla="*/ 325 h 753"/>
              <a:gd name="T16" fmla="*/ 1011 w 1381"/>
              <a:gd name="T17" fmla="*/ 200 h 753"/>
              <a:gd name="T18" fmla="*/ 1152 w 1381"/>
              <a:gd name="T19" fmla="*/ 133 h 753"/>
              <a:gd name="T20" fmla="*/ 1240 w 1381"/>
              <a:gd name="T21" fmla="*/ 81 h 753"/>
              <a:gd name="T22" fmla="*/ 1336 w 1381"/>
              <a:gd name="T23" fmla="*/ 22 h 753"/>
              <a:gd name="T24" fmla="*/ 1359 w 1381"/>
              <a:gd name="T25" fmla="*/ 8 h 753"/>
              <a:gd name="T26" fmla="*/ 1381 w 1381"/>
              <a:gd name="T27" fmla="*/ 0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1" h="753">
                <a:moveTo>
                  <a:pt x="0" y="753"/>
                </a:moveTo>
                <a:cubicBezTo>
                  <a:pt x="47" y="706"/>
                  <a:pt x="98" y="667"/>
                  <a:pt x="155" y="635"/>
                </a:cubicBezTo>
                <a:cubicBezTo>
                  <a:pt x="200" y="610"/>
                  <a:pt x="238" y="570"/>
                  <a:pt x="288" y="554"/>
                </a:cubicBezTo>
                <a:cubicBezTo>
                  <a:pt x="358" y="484"/>
                  <a:pt x="269" y="567"/>
                  <a:pt x="332" y="524"/>
                </a:cubicBezTo>
                <a:cubicBezTo>
                  <a:pt x="341" y="518"/>
                  <a:pt x="345" y="508"/>
                  <a:pt x="354" y="502"/>
                </a:cubicBezTo>
                <a:cubicBezTo>
                  <a:pt x="384" y="481"/>
                  <a:pt x="423" y="462"/>
                  <a:pt x="458" y="451"/>
                </a:cubicBezTo>
                <a:cubicBezTo>
                  <a:pt x="486" y="432"/>
                  <a:pt x="516" y="421"/>
                  <a:pt x="546" y="406"/>
                </a:cubicBezTo>
                <a:cubicBezTo>
                  <a:pt x="603" y="378"/>
                  <a:pt x="661" y="340"/>
                  <a:pt x="723" y="325"/>
                </a:cubicBezTo>
                <a:cubicBezTo>
                  <a:pt x="819" y="279"/>
                  <a:pt x="910" y="232"/>
                  <a:pt x="1011" y="200"/>
                </a:cubicBezTo>
                <a:cubicBezTo>
                  <a:pt x="1053" y="172"/>
                  <a:pt x="1104" y="148"/>
                  <a:pt x="1152" y="133"/>
                </a:cubicBezTo>
                <a:cubicBezTo>
                  <a:pt x="1182" y="113"/>
                  <a:pt x="1207" y="93"/>
                  <a:pt x="1240" y="81"/>
                </a:cubicBezTo>
                <a:cubicBezTo>
                  <a:pt x="1271" y="59"/>
                  <a:pt x="1303" y="42"/>
                  <a:pt x="1336" y="22"/>
                </a:cubicBezTo>
                <a:cubicBezTo>
                  <a:pt x="1344" y="17"/>
                  <a:pt x="1351" y="12"/>
                  <a:pt x="1359" y="8"/>
                </a:cubicBezTo>
                <a:cubicBezTo>
                  <a:pt x="1366" y="5"/>
                  <a:pt x="1381" y="0"/>
                  <a:pt x="1381" y="0"/>
                </a:cubicBezTo>
              </a:path>
            </a:pathLst>
          </a:custGeom>
          <a:noFill/>
          <a:ln w="57150" cap="flat" cmpd="sng">
            <a:solidFill>
              <a:schemeClr val="hlink"/>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 name="Title 1"/>
          <p:cNvSpPr>
            <a:spLocks noGrp="1"/>
          </p:cNvSpPr>
          <p:nvPr>
            <p:ph type="title"/>
          </p:nvPr>
        </p:nvSpPr>
        <p:spPr/>
        <p:txBody>
          <a:bodyPr/>
          <a:lstStyle/>
          <a:p>
            <a:endParaRPr lang="en-US"/>
          </a:p>
        </p:txBody>
      </p:sp>
      <p:sp>
        <p:nvSpPr>
          <p:cNvPr id="24"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3795134126"/>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5" name="Rectangle 3"/>
          <p:cNvSpPr>
            <a:spLocks noGrp="1" noChangeArrowheads="1"/>
          </p:cNvSpPr>
          <p:nvPr>
            <p:ph type="body" sz="half" idx="1"/>
          </p:nvPr>
        </p:nvSpPr>
        <p:spPr>
          <a:xfrm>
            <a:off x="3097214" y="3307296"/>
            <a:ext cx="3235325" cy="3106738"/>
          </a:xfrm>
        </p:spPr>
        <p:txBody>
          <a:bodyPr/>
          <a:lstStyle/>
          <a:p>
            <a:pPr>
              <a:buFontTx/>
              <a:buNone/>
            </a:pPr>
            <a:r>
              <a:rPr lang="en-US" altLang="en-US" sz="2400" dirty="0"/>
              <a:t>What we know:</a:t>
            </a:r>
          </a:p>
          <a:p>
            <a:r>
              <a:rPr lang="en-US" altLang="en-US" sz="2400" b="1" i="1" dirty="0"/>
              <a:t>w</a:t>
            </a:r>
            <a:r>
              <a:rPr lang="en-US" altLang="en-US" sz="2400" i="1" dirty="0"/>
              <a:t> . </a:t>
            </a:r>
            <a:r>
              <a:rPr lang="en-US" altLang="en-US" sz="2400" b="1" i="1" dirty="0"/>
              <a:t>x</a:t>
            </a:r>
            <a:r>
              <a:rPr lang="en-US" altLang="en-US" sz="2400" b="1" i="1" baseline="30000" dirty="0"/>
              <a:t>+</a:t>
            </a:r>
            <a:r>
              <a:rPr lang="en-US" altLang="en-US" sz="2400" i="1" dirty="0"/>
              <a:t> + b = +1 </a:t>
            </a:r>
          </a:p>
          <a:p>
            <a:r>
              <a:rPr lang="en-US" altLang="en-US" sz="2400" b="1" i="1" dirty="0"/>
              <a:t>w</a:t>
            </a:r>
            <a:r>
              <a:rPr lang="en-US" altLang="en-US" sz="2400" i="1" dirty="0"/>
              <a:t> . </a:t>
            </a:r>
            <a:r>
              <a:rPr lang="en-US" altLang="en-US" sz="2400" b="1" i="1" dirty="0"/>
              <a:t>x</a:t>
            </a:r>
            <a:r>
              <a:rPr lang="en-US" altLang="en-US" sz="2400" b="1" i="1" baseline="30000" dirty="0"/>
              <a:t>-</a:t>
            </a:r>
            <a:r>
              <a:rPr lang="en-US" altLang="en-US" sz="2400" i="1" dirty="0"/>
              <a:t> + b = -1 </a:t>
            </a:r>
          </a:p>
          <a:p>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latin typeface="Symbol" panose="05050102010706020507" pitchFamily="18" charset="2"/>
              </a:rPr>
              <a:t>l</a:t>
            </a:r>
            <a:r>
              <a:rPr lang="en-US" altLang="en-US" sz="2400" dirty="0"/>
              <a:t> </a:t>
            </a:r>
            <a:r>
              <a:rPr lang="en-US" altLang="en-US" sz="2400" b="1" i="1" dirty="0"/>
              <a:t>w</a:t>
            </a:r>
          </a:p>
          <a:p>
            <a:r>
              <a:rPr lang="en-US" altLang="en-US" sz="2400" dirty="0"/>
              <a:t>|</a:t>
            </a:r>
            <a:r>
              <a:rPr lang="en-US" altLang="en-US" sz="2400" b="1" i="1" dirty="0"/>
              <a:t>x</a:t>
            </a:r>
            <a:r>
              <a:rPr lang="en-US" altLang="en-US" sz="2400" b="1" i="1" baseline="30000" dirty="0"/>
              <a:t>+</a:t>
            </a:r>
            <a:r>
              <a:rPr lang="en-US" altLang="en-US" sz="2400" dirty="0"/>
              <a:t> - </a:t>
            </a:r>
            <a:r>
              <a:rPr lang="en-US" altLang="en-US" sz="2400" b="1" i="1" dirty="0"/>
              <a:t>x</a:t>
            </a:r>
            <a:r>
              <a:rPr lang="en-US" altLang="en-US" sz="2400" b="1" i="1" baseline="30000" dirty="0"/>
              <a:t>-</a:t>
            </a:r>
            <a:r>
              <a:rPr lang="en-US" altLang="en-US" sz="2400" dirty="0"/>
              <a:t> | </a:t>
            </a:r>
            <a:r>
              <a:rPr lang="en-US" altLang="en-US" sz="2400" i="1" dirty="0"/>
              <a:t>= M</a:t>
            </a:r>
          </a:p>
          <a:p>
            <a:r>
              <a:rPr lang="en-US" altLang="en-US" sz="2400" i="1" dirty="0"/>
              <a:t> </a:t>
            </a:r>
          </a:p>
        </p:txBody>
      </p:sp>
      <p:sp>
        <p:nvSpPr>
          <p:cNvPr id="653326" name="Text Box 14"/>
          <p:cNvSpPr txBox="1">
            <a:spLocks noChangeArrowheads="1"/>
          </p:cNvSpPr>
          <p:nvPr/>
        </p:nvSpPr>
        <p:spPr bwMode="auto">
          <a:xfrm>
            <a:off x="6332539" y="2590800"/>
            <a:ext cx="4160837"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dirty="0"/>
              <a:t>M</a:t>
            </a:r>
            <a:r>
              <a:rPr lang="en-US" altLang="en-US" sz="2000" dirty="0"/>
              <a:t> = </a:t>
            </a:r>
            <a:r>
              <a:rPr lang="en-US" altLang="en-US" dirty="0"/>
              <a:t>|</a:t>
            </a:r>
            <a:r>
              <a:rPr lang="en-US" altLang="en-US" b="1" i="1" dirty="0"/>
              <a:t>x</a:t>
            </a:r>
            <a:r>
              <a:rPr lang="en-US" altLang="en-US" b="1" i="1" baseline="30000" dirty="0"/>
              <a:t>+</a:t>
            </a:r>
            <a:r>
              <a:rPr lang="en-US" altLang="en-US" dirty="0"/>
              <a:t> - </a:t>
            </a:r>
            <a:r>
              <a:rPr lang="en-US" altLang="en-US" b="1" i="1" dirty="0"/>
              <a:t>x</a:t>
            </a:r>
            <a:r>
              <a:rPr lang="en-US" altLang="en-US" b="1" i="1" baseline="30000" dirty="0"/>
              <a:t>-</a:t>
            </a:r>
            <a:r>
              <a:rPr lang="en-US" altLang="en-US" dirty="0"/>
              <a:t> | =| </a:t>
            </a:r>
            <a:r>
              <a:rPr lang="en-US" altLang="en-US" i="1" dirty="0">
                <a:latin typeface="Symbol" panose="05050102010706020507" pitchFamily="18" charset="2"/>
              </a:rPr>
              <a:t>l</a:t>
            </a:r>
            <a:r>
              <a:rPr lang="en-US" altLang="en-US" dirty="0">
                <a:latin typeface="Symbol" panose="05050102010706020507" pitchFamily="18" charset="2"/>
              </a:rPr>
              <a:t> </a:t>
            </a:r>
            <a:r>
              <a:rPr lang="en-US" altLang="en-US" b="1" i="1" dirty="0"/>
              <a:t>w</a:t>
            </a:r>
            <a:r>
              <a:rPr lang="en-US" altLang="en-US" dirty="0"/>
              <a:t> |=</a:t>
            </a:r>
            <a:endParaRPr lang="en-US" altLang="en-US" sz="2000" i="1" dirty="0"/>
          </a:p>
        </p:txBody>
      </p:sp>
      <p:graphicFrame>
        <p:nvGraphicFramePr>
          <p:cNvPr id="653331" name="Object 19"/>
          <p:cNvGraphicFramePr>
            <a:graphicFrameLocks noChangeAspect="1"/>
          </p:cNvGraphicFramePr>
          <p:nvPr>
            <p:ph sz="half" idx="2"/>
            <p:extLst>
              <p:ext uri="{D42A27DB-BD31-4B8C-83A1-F6EECF244321}">
                <p14:modId xmlns:p14="http://schemas.microsoft.com/office/powerpoint/2010/main" val="1592440527"/>
              </p:ext>
            </p:extLst>
          </p:nvPr>
        </p:nvGraphicFramePr>
        <p:xfrm>
          <a:off x="3562116" y="5530059"/>
          <a:ext cx="1333500" cy="919162"/>
        </p:xfrm>
        <a:graphic>
          <a:graphicData uri="http://schemas.openxmlformats.org/presentationml/2006/ole">
            <mc:AlternateContent xmlns:mc="http://schemas.openxmlformats.org/markup-compatibility/2006">
              <mc:Choice xmlns:v="urn:schemas-microsoft-com:vml" Requires="v">
                <p:oleObj spid="_x0000_s19626" name="Equation" r:id="rId3" imgW="571320" imgH="393480" progId="Equation.3">
                  <p:embed/>
                </p:oleObj>
              </mc:Choice>
              <mc:Fallback>
                <p:oleObj name="Equation" r:id="rId3" imgW="571320" imgH="393480" progId="Equation.3">
                  <p:embed/>
                  <p:pic>
                    <p:nvPicPr>
                      <p:cNvPr id="653331"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2116" y="5530059"/>
                        <a:ext cx="133350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53340" name="Object 28"/>
          <p:cNvGraphicFramePr>
            <a:graphicFrameLocks noChangeAspect="1"/>
          </p:cNvGraphicFramePr>
          <p:nvPr/>
        </p:nvGraphicFramePr>
        <p:xfrm>
          <a:off x="6696076" y="4171950"/>
          <a:ext cx="2905125" cy="1111250"/>
        </p:xfrm>
        <a:graphic>
          <a:graphicData uri="http://schemas.openxmlformats.org/presentationml/2006/ole">
            <mc:AlternateContent xmlns:mc="http://schemas.openxmlformats.org/markup-compatibility/2006">
              <mc:Choice xmlns:v="urn:schemas-microsoft-com:vml" Requires="v">
                <p:oleObj spid="_x0000_s19627" name="Equation" r:id="rId5" imgW="1193760" imgH="457200" progId="Equation.3">
                  <p:embed/>
                </p:oleObj>
              </mc:Choice>
              <mc:Fallback>
                <p:oleObj name="Equation" r:id="rId5" imgW="1193760" imgH="457200" progId="Equation.3">
                  <p:embed/>
                  <p:pic>
                    <p:nvPicPr>
                      <p:cNvPr id="653340" name="Object 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96076" y="4171950"/>
                        <a:ext cx="2905125" cy="1111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53341" name="Object 29"/>
          <p:cNvGraphicFramePr>
            <a:graphicFrameLocks noChangeAspect="1"/>
          </p:cNvGraphicFramePr>
          <p:nvPr/>
        </p:nvGraphicFramePr>
        <p:xfrm>
          <a:off x="6562726" y="3308350"/>
          <a:ext cx="2657475" cy="585788"/>
        </p:xfrm>
        <a:graphic>
          <a:graphicData uri="http://schemas.openxmlformats.org/presentationml/2006/ole">
            <mc:AlternateContent xmlns:mc="http://schemas.openxmlformats.org/markup-compatibility/2006">
              <mc:Choice xmlns:v="urn:schemas-microsoft-com:vml" Requires="v">
                <p:oleObj spid="_x0000_s19628" name="Equation" r:id="rId7" imgW="1091880" imgH="241200" progId="Equation.3">
                  <p:embed/>
                </p:oleObj>
              </mc:Choice>
              <mc:Fallback>
                <p:oleObj name="Equation" r:id="rId7" imgW="1091880" imgH="241200" progId="Equation.3">
                  <p:embed/>
                  <p:pic>
                    <p:nvPicPr>
                      <p:cNvPr id="653341" name="Object 2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62726" y="3308350"/>
                        <a:ext cx="2657475" cy="585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53342" name="Object 30"/>
          <p:cNvGraphicFramePr>
            <a:graphicFrameLocks noChangeAspect="1"/>
          </p:cNvGraphicFramePr>
          <p:nvPr>
            <p:extLst>
              <p:ext uri="{D42A27DB-BD31-4B8C-83A1-F6EECF244321}">
                <p14:modId xmlns:p14="http://schemas.microsoft.com/office/powerpoint/2010/main" val="2627649641"/>
              </p:ext>
            </p:extLst>
          </p:nvPr>
        </p:nvGraphicFramePr>
        <p:xfrm>
          <a:off x="6907476" y="1250281"/>
          <a:ext cx="720725" cy="679450"/>
        </p:xfrm>
        <a:graphic>
          <a:graphicData uri="http://schemas.openxmlformats.org/presentationml/2006/ole">
            <mc:AlternateContent xmlns:mc="http://schemas.openxmlformats.org/markup-compatibility/2006">
              <mc:Choice xmlns:v="urn:schemas-microsoft-com:vml" Requires="v">
                <p:oleObj spid="_x0000_s19629" name="Equation" r:id="rId9" imgW="444240" imgH="419040" progId="Equation.3">
                  <p:embed/>
                </p:oleObj>
              </mc:Choice>
              <mc:Fallback>
                <p:oleObj name="Equation" r:id="rId9" imgW="444240" imgH="419040" progId="Equation.3">
                  <p:embed/>
                  <p:pic>
                    <p:nvPicPr>
                      <p:cNvPr id="653342" name="Object 3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07476" y="1250281"/>
                        <a:ext cx="720725"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 name="Line 4"/>
          <p:cNvSpPr>
            <a:spLocks noChangeShapeType="1"/>
          </p:cNvSpPr>
          <p:nvPr/>
        </p:nvSpPr>
        <p:spPr bwMode="auto">
          <a:xfrm rot="20000665">
            <a:off x="1439605" y="1981325"/>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5" name="Line 5"/>
          <p:cNvSpPr>
            <a:spLocks noChangeShapeType="1"/>
          </p:cNvSpPr>
          <p:nvPr/>
        </p:nvSpPr>
        <p:spPr bwMode="auto">
          <a:xfrm rot="20000665">
            <a:off x="1585655" y="2271837"/>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6" name="Line 6"/>
          <p:cNvSpPr>
            <a:spLocks noChangeShapeType="1"/>
          </p:cNvSpPr>
          <p:nvPr/>
        </p:nvSpPr>
        <p:spPr bwMode="auto">
          <a:xfrm rot="20000665">
            <a:off x="1730118" y="2560762"/>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7" name="Text Box 8"/>
          <p:cNvSpPr txBox="1">
            <a:spLocks noChangeArrowheads="1"/>
          </p:cNvSpPr>
          <p:nvPr/>
        </p:nvSpPr>
        <p:spPr bwMode="auto">
          <a:xfrm rot="20013014">
            <a:off x="1974593" y="2514726"/>
            <a:ext cx="2887662"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a:solidFill>
                  <a:schemeClr val="folHlink"/>
                </a:solidFill>
              </a:rPr>
              <a:t>“Predict Class = -1” zone</a:t>
            </a:r>
          </a:p>
        </p:txBody>
      </p:sp>
      <p:sp>
        <p:nvSpPr>
          <p:cNvPr id="28" name="Text Box 9"/>
          <p:cNvSpPr txBox="1">
            <a:spLocks noChangeArrowheads="1"/>
          </p:cNvSpPr>
          <p:nvPr/>
        </p:nvSpPr>
        <p:spPr bwMode="auto">
          <a:xfrm rot="19822108">
            <a:off x="747455" y="270998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29" name="Text Box 10"/>
          <p:cNvSpPr txBox="1">
            <a:spLocks noChangeArrowheads="1"/>
          </p:cNvSpPr>
          <p:nvPr/>
        </p:nvSpPr>
        <p:spPr bwMode="auto">
          <a:xfrm rot="19822108">
            <a:off x="901443" y="2979862"/>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30" name="Text Box 11"/>
          <p:cNvSpPr txBox="1">
            <a:spLocks noChangeArrowheads="1"/>
          </p:cNvSpPr>
          <p:nvPr/>
        </p:nvSpPr>
        <p:spPr bwMode="auto">
          <a:xfrm rot="19822108">
            <a:off x="1052255" y="3224337"/>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31" name="Line 12"/>
          <p:cNvSpPr>
            <a:spLocks noChangeShapeType="1"/>
          </p:cNvSpPr>
          <p:nvPr/>
        </p:nvSpPr>
        <p:spPr bwMode="auto">
          <a:xfrm>
            <a:off x="4317744" y="1290762"/>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32" name="Text Box 13"/>
          <p:cNvSpPr txBox="1">
            <a:spLocks noChangeArrowheads="1"/>
          </p:cNvSpPr>
          <p:nvPr/>
        </p:nvSpPr>
        <p:spPr bwMode="auto">
          <a:xfrm>
            <a:off x="4416961" y="1380192"/>
            <a:ext cx="2592388"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i="1" dirty="0"/>
              <a:t>M =</a:t>
            </a:r>
            <a:r>
              <a:rPr lang="en-US" altLang="en-US" sz="2000" dirty="0"/>
              <a:t> Margin </a:t>
            </a:r>
            <a:r>
              <a:rPr lang="en-US" altLang="en-US" sz="2000" dirty="0" smtClean="0"/>
              <a:t>Width =</a:t>
            </a:r>
            <a:endParaRPr lang="en-US" altLang="en-US" sz="2000" dirty="0"/>
          </a:p>
        </p:txBody>
      </p:sp>
      <p:sp>
        <p:nvSpPr>
          <p:cNvPr id="34" name="Oval 17"/>
          <p:cNvSpPr>
            <a:spLocks noChangeArrowheads="1"/>
          </p:cNvSpPr>
          <p:nvPr/>
        </p:nvSpPr>
        <p:spPr bwMode="auto">
          <a:xfrm>
            <a:off x="3682890" y="2128916"/>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5" name="Text Box 19"/>
          <p:cNvSpPr txBox="1">
            <a:spLocks noChangeArrowheads="1"/>
          </p:cNvSpPr>
          <p:nvPr/>
        </p:nvSpPr>
        <p:spPr bwMode="auto">
          <a:xfrm>
            <a:off x="3928126" y="1809262"/>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a:solidFill>
                  <a:srgbClr val="990099"/>
                </a:solidFill>
              </a:rPr>
              <a:t>x</a:t>
            </a:r>
            <a:r>
              <a:rPr lang="en-US" altLang="en-US" i="1" baseline="30000">
                <a:solidFill>
                  <a:srgbClr val="990099"/>
                </a:solidFill>
              </a:rPr>
              <a:t>-</a:t>
            </a:r>
          </a:p>
        </p:txBody>
      </p:sp>
      <p:sp>
        <p:nvSpPr>
          <p:cNvPr id="36" name="Oval 20"/>
          <p:cNvSpPr>
            <a:spLocks noChangeArrowheads="1"/>
          </p:cNvSpPr>
          <p:nvPr/>
        </p:nvSpPr>
        <p:spPr bwMode="auto">
          <a:xfrm>
            <a:off x="3413696" y="1510514"/>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7" name="Text Box 21"/>
          <p:cNvSpPr txBox="1">
            <a:spLocks noChangeArrowheads="1"/>
          </p:cNvSpPr>
          <p:nvPr/>
        </p:nvSpPr>
        <p:spPr bwMode="auto">
          <a:xfrm>
            <a:off x="3642107" y="1167136"/>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rPr>
              <a:t>x</a:t>
            </a:r>
            <a:r>
              <a:rPr lang="en-US" altLang="en-US" i="1" baseline="30000" dirty="0">
                <a:solidFill>
                  <a:srgbClr val="CC3300"/>
                </a:solidFill>
              </a:rPr>
              <a:t>+</a:t>
            </a:r>
          </a:p>
        </p:txBody>
      </p:sp>
      <p:sp>
        <p:nvSpPr>
          <p:cNvPr id="52" name="Text Box 7"/>
          <p:cNvSpPr txBox="1">
            <a:spLocks noChangeArrowheads="1"/>
          </p:cNvSpPr>
          <p:nvPr/>
        </p:nvSpPr>
        <p:spPr bwMode="auto">
          <a:xfrm rot="20013014">
            <a:off x="849245" y="1563484"/>
            <a:ext cx="3048000"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2000" dirty="0">
                <a:solidFill>
                  <a:schemeClr val="hlink"/>
                </a:solidFill>
              </a:rPr>
              <a:t>“Predict Class = +1” zone</a:t>
            </a:r>
          </a:p>
        </p:txBody>
      </p:sp>
      <p:sp>
        <p:nvSpPr>
          <p:cNvPr id="2" name="Title 1"/>
          <p:cNvSpPr>
            <a:spLocks noGrp="1"/>
          </p:cNvSpPr>
          <p:nvPr>
            <p:ph type="title"/>
          </p:nvPr>
        </p:nvSpPr>
        <p:spPr/>
        <p:txBody>
          <a:bodyPr/>
          <a:lstStyle/>
          <a:p>
            <a:endParaRPr lang="en-US"/>
          </a:p>
        </p:txBody>
      </p:sp>
      <p:sp>
        <p:nvSpPr>
          <p:cNvPr id="54"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mc:AlternateContent xmlns:mc="http://schemas.openxmlformats.org/markup-compatibility/2006">
        <mc:Choice xmlns:p14="http://schemas.microsoft.com/office/powerpoint/2010/main" Requires="p14">
          <p:contentPart p14:bwMode="auto" r:id="rId11">
            <p14:nvContentPartPr>
              <p14:cNvPr id="3" name="Ink 2"/>
              <p14:cNvContentPartPr/>
              <p14:nvPr/>
            </p14:nvContentPartPr>
            <p14:xfrm>
              <a:off x="6330960" y="1289160"/>
              <a:ext cx="5296320" cy="4204080"/>
            </p14:xfrm>
          </p:contentPart>
        </mc:Choice>
        <mc:Fallback>
          <p:pic>
            <p:nvPicPr>
              <p:cNvPr id="3" name="Ink 2"/>
              <p:cNvPicPr/>
              <p:nvPr/>
            </p:nvPicPr>
            <p:blipFill>
              <a:blip r:embed="rId12"/>
              <a:stretch>
                <a:fillRect/>
              </a:stretch>
            </p:blipFill>
            <p:spPr>
              <a:xfrm>
                <a:off x="6321600" y="1279800"/>
                <a:ext cx="5315040" cy="4222800"/>
              </a:xfrm>
              <a:prstGeom prst="rect">
                <a:avLst/>
              </a:prstGeom>
            </p:spPr>
          </p:pic>
        </mc:Fallback>
      </mc:AlternateContent>
    </p:spTree>
    <p:extLst>
      <p:ext uri="{BB962C8B-B14F-4D97-AF65-F5344CB8AC3E}">
        <p14:creationId xmlns:p14="http://schemas.microsoft.com/office/powerpoint/2010/main" val="319229208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7" name="Rectangle 3"/>
          <p:cNvSpPr>
            <a:spLocks noGrp="1" noChangeArrowheads="1"/>
          </p:cNvSpPr>
          <p:nvPr>
            <p:ph type="body" sz="half" idx="1"/>
          </p:nvPr>
        </p:nvSpPr>
        <p:spPr>
          <a:xfrm>
            <a:off x="1553980" y="2237490"/>
            <a:ext cx="8616950" cy="3106738"/>
          </a:xfrm>
        </p:spPr>
        <p:txBody>
          <a:bodyPr>
            <a:normAutofit/>
          </a:bodyPr>
          <a:lstStyle/>
          <a:p>
            <a:pPr>
              <a:buFontTx/>
              <a:buNone/>
            </a:pPr>
            <a:r>
              <a:rPr lang="en-US" altLang="en-US" sz="2400" dirty="0"/>
              <a:t>Given a guess of </a:t>
            </a:r>
            <a:r>
              <a:rPr lang="en-US" altLang="en-US" sz="2400" b="1" i="1" dirty="0"/>
              <a:t>w</a:t>
            </a:r>
            <a:r>
              <a:rPr lang="en-US" altLang="en-US" sz="2400" dirty="0"/>
              <a:t> and </a:t>
            </a:r>
            <a:r>
              <a:rPr lang="en-US" altLang="en-US" sz="2400" i="1" dirty="0"/>
              <a:t>b</a:t>
            </a:r>
            <a:r>
              <a:rPr lang="en-US" altLang="en-US" sz="2400" dirty="0"/>
              <a:t> we can</a:t>
            </a:r>
          </a:p>
          <a:p>
            <a:r>
              <a:rPr lang="en-US" altLang="en-US" sz="2400" dirty="0"/>
              <a:t>Compute whether all data points in the correct half-planes</a:t>
            </a:r>
          </a:p>
          <a:p>
            <a:r>
              <a:rPr lang="en-US" altLang="en-US" sz="2400" dirty="0"/>
              <a:t>Compute the width of the margin</a:t>
            </a:r>
          </a:p>
          <a:p>
            <a:pPr>
              <a:buFontTx/>
              <a:buNone/>
            </a:pPr>
            <a:r>
              <a:rPr lang="en-US" altLang="en-US" sz="2400" dirty="0"/>
              <a:t>So now we just need to write a program to search the space of </a:t>
            </a:r>
            <a:r>
              <a:rPr lang="en-US" altLang="en-US" sz="2400" b="1" dirty="0"/>
              <a:t>w</a:t>
            </a:r>
            <a:r>
              <a:rPr lang="en-US" altLang="en-US" sz="2400" dirty="0"/>
              <a:t>’s and </a:t>
            </a:r>
            <a:r>
              <a:rPr lang="en-US" altLang="en-US" sz="2400" i="1" dirty="0"/>
              <a:t>b</a:t>
            </a:r>
            <a:r>
              <a:rPr lang="en-US" altLang="en-US" sz="2400" dirty="0"/>
              <a:t>’s to find the widest margin that matches all the </a:t>
            </a:r>
            <a:r>
              <a:rPr lang="en-US" altLang="en-US" sz="2400" dirty="0" err="1"/>
              <a:t>datapoints</a:t>
            </a:r>
            <a:r>
              <a:rPr lang="en-US" altLang="en-US" sz="2400" dirty="0" smtClean="0"/>
              <a:t>.</a:t>
            </a:r>
            <a:endParaRPr lang="en-US" altLang="en-US" sz="2400" i="1" dirty="0">
              <a:solidFill>
                <a:srgbClr val="009900"/>
              </a:solidFill>
            </a:endParaRPr>
          </a:p>
        </p:txBody>
      </p:sp>
      <p:sp>
        <p:nvSpPr>
          <p:cNvPr id="2" name="Title 1"/>
          <p:cNvSpPr>
            <a:spLocks noGrp="1"/>
          </p:cNvSpPr>
          <p:nvPr>
            <p:ph type="title"/>
          </p:nvPr>
        </p:nvSpPr>
        <p:spPr/>
        <p:txBody>
          <a:bodyPr/>
          <a:lstStyle/>
          <a:p>
            <a:endParaRPr lang="en-US"/>
          </a:p>
        </p:txBody>
      </p:sp>
      <p:sp>
        <p:nvSpPr>
          <p:cNvPr id="21" name="Rectangle 2"/>
          <p:cNvSpPr txBox="1">
            <a:spLocks noChangeArrowheads="1"/>
          </p:cNvSpPr>
          <p:nvPr/>
        </p:nvSpPr>
        <p:spPr>
          <a:xfrm>
            <a:off x="1992429" y="248748"/>
            <a:ext cx="9361371" cy="9898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a:lstStyle>
          <a:p>
            <a:r>
              <a:rPr lang="en-US" altLang="en-US" sz="4000" smtClean="0"/>
              <a:t>Specifying a line and margin</a:t>
            </a:r>
            <a:endParaRPr lang="en-US" altLang="en-US" sz="4000"/>
          </a:p>
        </p:txBody>
      </p:sp>
    </p:spTree>
    <p:extLst>
      <p:ext uri="{BB962C8B-B14F-4D97-AF65-F5344CB8AC3E}">
        <p14:creationId xmlns:p14="http://schemas.microsoft.com/office/powerpoint/2010/main" val="787997672"/>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2"/>
          <p:cNvSpPr>
            <a:spLocks noGrp="1" noChangeArrowheads="1"/>
          </p:cNvSpPr>
          <p:nvPr>
            <p:ph type="title"/>
          </p:nvPr>
        </p:nvSpPr>
        <p:spPr>
          <a:xfrm>
            <a:off x="1983698" y="166141"/>
            <a:ext cx="11379200" cy="685800"/>
          </a:xfrm>
        </p:spPr>
        <p:txBody>
          <a:bodyPr/>
          <a:lstStyle/>
          <a:p>
            <a:r>
              <a:rPr lang="en-US" altLang="en-US" sz="3600" dirty="0" smtClean="0"/>
              <a:t>Margin </a:t>
            </a:r>
            <a:r>
              <a:rPr lang="en-US" altLang="en-US" sz="3600" dirty="0"/>
              <a:t>Classifier</a:t>
            </a:r>
          </a:p>
        </p:txBody>
      </p:sp>
      <p:sp>
        <p:nvSpPr>
          <p:cNvPr id="656387" name="Rectangle 3"/>
          <p:cNvSpPr>
            <a:spLocks noGrp="1" noChangeArrowheads="1"/>
          </p:cNvSpPr>
          <p:nvPr>
            <p:ph type="body" sz="half" idx="1"/>
          </p:nvPr>
        </p:nvSpPr>
        <p:spPr>
          <a:xfrm>
            <a:off x="1553980" y="2237490"/>
            <a:ext cx="8616950" cy="3106738"/>
          </a:xfrm>
        </p:spPr>
        <p:txBody>
          <a:bodyPr>
            <a:normAutofit/>
          </a:bodyPr>
          <a:lstStyle/>
          <a:p>
            <a:pPr>
              <a:buFontTx/>
              <a:buNone/>
            </a:pPr>
            <a:r>
              <a:rPr lang="en-US" altLang="en-US" sz="2400" i="1" dirty="0" smtClean="0">
                <a:solidFill>
                  <a:srgbClr val="009900"/>
                </a:solidFill>
              </a:rPr>
              <a:t>Hard Margin</a:t>
            </a:r>
            <a:endParaRPr lang="en-US" altLang="en-US" sz="2400" i="1" dirty="0">
              <a:solidFill>
                <a:srgbClr val="009900"/>
              </a:solidFill>
            </a:endParaRPr>
          </a:p>
        </p:txBody>
      </p:sp>
      <p:sp>
        <p:nvSpPr>
          <p:cNvPr id="4" name="Line 4"/>
          <p:cNvSpPr>
            <a:spLocks noChangeShapeType="1"/>
          </p:cNvSpPr>
          <p:nvPr/>
        </p:nvSpPr>
        <p:spPr bwMode="auto">
          <a:xfrm rot="20000665">
            <a:off x="3415286" y="2475998"/>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 name="Line 5"/>
          <p:cNvSpPr>
            <a:spLocks noChangeShapeType="1"/>
          </p:cNvSpPr>
          <p:nvPr/>
        </p:nvSpPr>
        <p:spPr bwMode="auto">
          <a:xfrm rot="20000665">
            <a:off x="3561336" y="2766510"/>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6" name="Line 6"/>
          <p:cNvSpPr>
            <a:spLocks noChangeShapeType="1"/>
          </p:cNvSpPr>
          <p:nvPr/>
        </p:nvSpPr>
        <p:spPr bwMode="auto">
          <a:xfrm rot="20000665">
            <a:off x="3705799" y="3055435"/>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9" name="Text Box 9"/>
          <p:cNvSpPr txBox="1">
            <a:spLocks noChangeArrowheads="1"/>
          </p:cNvSpPr>
          <p:nvPr/>
        </p:nvSpPr>
        <p:spPr bwMode="auto">
          <a:xfrm rot="19822108">
            <a:off x="2723136" y="3204660"/>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10" name="Text Box 10"/>
          <p:cNvSpPr txBox="1">
            <a:spLocks noChangeArrowheads="1"/>
          </p:cNvSpPr>
          <p:nvPr/>
        </p:nvSpPr>
        <p:spPr bwMode="auto">
          <a:xfrm rot="19822108">
            <a:off x="2877124" y="3474535"/>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t>wx+b=0</a:t>
            </a:r>
          </a:p>
        </p:txBody>
      </p:sp>
      <p:sp>
        <p:nvSpPr>
          <p:cNvPr id="11" name="Text Box 11"/>
          <p:cNvSpPr txBox="1">
            <a:spLocks noChangeArrowheads="1"/>
          </p:cNvSpPr>
          <p:nvPr/>
        </p:nvSpPr>
        <p:spPr bwMode="auto">
          <a:xfrm rot="19822108">
            <a:off x="3027936" y="3719010"/>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folHlink"/>
                </a:solidFill>
              </a:rPr>
              <a:t>wx+b=-1</a:t>
            </a:r>
          </a:p>
        </p:txBody>
      </p:sp>
      <p:sp>
        <p:nvSpPr>
          <p:cNvPr id="12" name="Line 12"/>
          <p:cNvSpPr>
            <a:spLocks noChangeShapeType="1"/>
          </p:cNvSpPr>
          <p:nvPr/>
        </p:nvSpPr>
        <p:spPr bwMode="auto">
          <a:xfrm>
            <a:off x="6293425" y="1785435"/>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14" name="Oval 17"/>
          <p:cNvSpPr>
            <a:spLocks noChangeArrowheads="1"/>
          </p:cNvSpPr>
          <p:nvPr/>
        </p:nvSpPr>
        <p:spPr bwMode="auto">
          <a:xfrm>
            <a:off x="5658571" y="2623589"/>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15" name="Text Box 19"/>
          <p:cNvSpPr txBox="1">
            <a:spLocks noChangeArrowheads="1"/>
          </p:cNvSpPr>
          <p:nvPr/>
        </p:nvSpPr>
        <p:spPr bwMode="auto">
          <a:xfrm>
            <a:off x="5904525" y="2513974"/>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16" name="Oval 20"/>
          <p:cNvSpPr>
            <a:spLocks noChangeArrowheads="1"/>
          </p:cNvSpPr>
          <p:nvPr/>
        </p:nvSpPr>
        <p:spPr bwMode="auto">
          <a:xfrm>
            <a:off x="5389377" y="2005187"/>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17" name="Text Box 21"/>
          <p:cNvSpPr txBox="1">
            <a:spLocks noChangeArrowheads="1"/>
          </p:cNvSpPr>
          <p:nvPr/>
        </p:nvSpPr>
        <p:spPr bwMode="auto">
          <a:xfrm>
            <a:off x="5617788" y="1661809"/>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ea typeface="Tahoma" panose="020B0604030504040204" pitchFamily="34" charset="0"/>
                <a:cs typeface="Tahoma" panose="020B0604030504040204" pitchFamily="34" charset="0"/>
              </a:rPr>
              <a:t>x</a:t>
            </a:r>
            <a:r>
              <a:rPr lang="en-US" altLang="en-US" i="1" baseline="30000" dirty="0">
                <a:solidFill>
                  <a:srgbClr val="CC3300"/>
                </a:solidFill>
                <a:ea typeface="Tahoma" panose="020B0604030504040204" pitchFamily="34" charset="0"/>
                <a:cs typeface="Tahoma" panose="020B0604030504040204" pitchFamily="34" charset="0"/>
              </a:rPr>
              <a:t>+</a:t>
            </a:r>
          </a:p>
        </p:txBody>
      </p:sp>
      <p:sp>
        <p:nvSpPr>
          <p:cNvPr id="2" name="Rectangle 1"/>
          <p:cNvSpPr/>
          <p:nvPr/>
        </p:nvSpPr>
        <p:spPr>
          <a:xfrm>
            <a:off x="4718303" y="1761715"/>
            <a:ext cx="452368" cy="400110"/>
          </a:xfrm>
          <a:prstGeom prst="rect">
            <a:avLst/>
          </a:prstGeom>
        </p:spPr>
        <p:txBody>
          <a:bodyPr wrap="none">
            <a:spAutoFit/>
          </a:bodyPr>
          <a:lstStyle/>
          <a:p>
            <a:pPr>
              <a:spcBef>
                <a:spcPct val="50000"/>
              </a:spcBef>
            </a:pPr>
            <a:r>
              <a:rPr lang="en-US" altLang="en-US" sz="2000" b="1" i="1" dirty="0" smtClean="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smtClean="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4401111" y="2179271"/>
            <a:ext cx="452368" cy="400110"/>
          </a:xfrm>
          <a:prstGeom prst="rect">
            <a:avLst/>
          </a:prstGeom>
        </p:spPr>
        <p:txBody>
          <a:bodyPr wrap="none">
            <a:spAutoFit/>
          </a:bodyPr>
          <a:lstStyle/>
          <a:p>
            <a:pPr>
              <a:spcBef>
                <a:spcPct val="50000"/>
              </a:spcBef>
            </a:pPr>
            <a:r>
              <a:rPr lang="en-US" altLang="en-US" sz="2000" b="1" i="1" dirty="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 Box 19"/>
          <p:cNvSpPr txBox="1">
            <a:spLocks noChangeArrowheads="1"/>
          </p:cNvSpPr>
          <p:nvPr/>
        </p:nvSpPr>
        <p:spPr bwMode="auto">
          <a:xfrm>
            <a:off x="5890541" y="2892321"/>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21" name="Text Box 19"/>
          <p:cNvSpPr txBox="1">
            <a:spLocks noChangeArrowheads="1"/>
          </p:cNvSpPr>
          <p:nvPr/>
        </p:nvSpPr>
        <p:spPr bwMode="auto">
          <a:xfrm>
            <a:off x="5359718" y="3029398"/>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22" name="Rectangle 3"/>
          <p:cNvSpPr txBox="1">
            <a:spLocks noChangeArrowheads="1"/>
          </p:cNvSpPr>
          <p:nvPr/>
        </p:nvSpPr>
        <p:spPr>
          <a:xfrm>
            <a:off x="5890540" y="4433811"/>
            <a:ext cx="8218901" cy="28918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400" i="1" dirty="0" smtClean="0">
                <a:solidFill>
                  <a:srgbClr val="009900"/>
                </a:solidFill>
              </a:rPr>
              <a:t>Soft Margin</a:t>
            </a:r>
            <a:endParaRPr lang="en-US" altLang="en-US" sz="2400" i="1" dirty="0">
              <a:solidFill>
                <a:srgbClr val="009900"/>
              </a:solidFill>
            </a:endParaRPr>
          </a:p>
        </p:txBody>
      </p:sp>
      <p:sp>
        <p:nvSpPr>
          <p:cNvPr id="23" name="Line 4"/>
          <p:cNvSpPr>
            <a:spLocks noChangeShapeType="1"/>
          </p:cNvSpPr>
          <p:nvPr/>
        </p:nvSpPr>
        <p:spPr bwMode="auto">
          <a:xfrm rot="20000665">
            <a:off x="7353798" y="4457473"/>
            <a:ext cx="29718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4" name="Line 5"/>
          <p:cNvSpPr>
            <a:spLocks noChangeShapeType="1"/>
          </p:cNvSpPr>
          <p:nvPr/>
        </p:nvSpPr>
        <p:spPr bwMode="auto">
          <a:xfrm rot="20000665">
            <a:off x="7499848" y="4747985"/>
            <a:ext cx="29718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5" name="Line 6"/>
          <p:cNvSpPr>
            <a:spLocks noChangeShapeType="1"/>
          </p:cNvSpPr>
          <p:nvPr/>
        </p:nvSpPr>
        <p:spPr bwMode="auto">
          <a:xfrm rot="20000665">
            <a:off x="7644311" y="5036910"/>
            <a:ext cx="2971800" cy="0"/>
          </a:xfrm>
          <a:prstGeom prst="line">
            <a:avLst/>
          </a:prstGeom>
          <a:noFill/>
          <a:ln w="127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6" name="Text Box 9"/>
          <p:cNvSpPr txBox="1">
            <a:spLocks noChangeArrowheads="1"/>
          </p:cNvSpPr>
          <p:nvPr/>
        </p:nvSpPr>
        <p:spPr bwMode="auto">
          <a:xfrm rot="19822108">
            <a:off x="6661648" y="5186135"/>
            <a:ext cx="9906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400">
                <a:solidFill>
                  <a:schemeClr val="hlink"/>
                </a:solidFill>
              </a:rPr>
              <a:t>wx+b=1</a:t>
            </a:r>
          </a:p>
        </p:txBody>
      </p:sp>
      <p:sp>
        <p:nvSpPr>
          <p:cNvPr id="27" name="Line 12"/>
          <p:cNvSpPr>
            <a:spLocks noChangeShapeType="1"/>
          </p:cNvSpPr>
          <p:nvPr/>
        </p:nvSpPr>
        <p:spPr bwMode="auto">
          <a:xfrm>
            <a:off x="10231937" y="3766910"/>
            <a:ext cx="327025" cy="59848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28" name="Oval 17"/>
          <p:cNvSpPr>
            <a:spLocks noChangeArrowheads="1"/>
          </p:cNvSpPr>
          <p:nvPr/>
        </p:nvSpPr>
        <p:spPr bwMode="auto">
          <a:xfrm>
            <a:off x="9597083" y="4605064"/>
            <a:ext cx="180975" cy="224545"/>
          </a:xfrm>
          <a:prstGeom prst="ellipse">
            <a:avLst/>
          </a:prstGeom>
          <a:solidFill>
            <a:srgbClr val="990099"/>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29" name="Text Box 19"/>
          <p:cNvSpPr txBox="1">
            <a:spLocks noChangeArrowheads="1"/>
          </p:cNvSpPr>
          <p:nvPr/>
        </p:nvSpPr>
        <p:spPr bwMode="auto">
          <a:xfrm>
            <a:off x="9843037" y="4495449"/>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30" name="Oval 20"/>
          <p:cNvSpPr>
            <a:spLocks noChangeArrowheads="1"/>
          </p:cNvSpPr>
          <p:nvPr/>
        </p:nvSpPr>
        <p:spPr bwMode="auto">
          <a:xfrm>
            <a:off x="9327889" y="3986662"/>
            <a:ext cx="182737" cy="236060"/>
          </a:xfrm>
          <a:prstGeom prst="ellipse">
            <a:avLst/>
          </a:prstGeom>
          <a:solidFill>
            <a:srgbClr val="CC3300"/>
          </a:solidFill>
          <a:ln>
            <a:noFill/>
          </a:ln>
          <a:effectLst/>
          <a:extLst>
            <a:ext uri="{91240B29-F687-4F45-9708-019B960494DF}">
              <a14:hiddenLine xmlns:a14="http://schemas.microsoft.com/office/drawing/2010/main" w="1905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US"/>
          </a:p>
        </p:txBody>
      </p:sp>
      <p:sp>
        <p:nvSpPr>
          <p:cNvPr id="31" name="Text Box 21"/>
          <p:cNvSpPr txBox="1">
            <a:spLocks noChangeArrowheads="1"/>
          </p:cNvSpPr>
          <p:nvPr/>
        </p:nvSpPr>
        <p:spPr bwMode="auto">
          <a:xfrm>
            <a:off x="9556300" y="3643284"/>
            <a:ext cx="873312" cy="40011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CC3300"/>
                </a:solidFill>
                <a:ea typeface="Tahoma" panose="020B0604030504040204" pitchFamily="34" charset="0"/>
                <a:cs typeface="Tahoma" panose="020B0604030504040204" pitchFamily="34" charset="0"/>
              </a:rPr>
              <a:t>x</a:t>
            </a:r>
            <a:r>
              <a:rPr lang="en-US" altLang="en-US" i="1" baseline="30000" dirty="0">
                <a:solidFill>
                  <a:srgbClr val="CC3300"/>
                </a:solidFill>
                <a:ea typeface="Tahoma" panose="020B0604030504040204" pitchFamily="34" charset="0"/>
                <a:cs typeface="Tahoma" panose="020B0604030504040204" pitchFamily="34" charset="0"/>
              </a:rPr>
              <a:t>+</a:t>
            </a:r>
          </a:p>
        </p:txBody>
      </p:sp>
      <p:sp>
        <p:nvSpPr>
          <p:cNvPr id="32" name="Rectangle 31"/>
          <p:cNvSpPr/>
          <p:nvPr/>
        </p:nvSpPr>
        <p:spPr>
          <a:xfrm>
            <a:off x="8656815" y="3743190"/>
            <a:ext cx="452368" cy="400110"/>
          </a:xfrm>
          <a:prstGeom prst="rect">
            <a:avLst/>
          </a:prstGeom>
        </p:spPr>
        <p:txBody>
          <a:bodyPr wrap="none">
            <a:spAutoFit/>
          </a:bodyPr>
          <a:lstStyle/>
          <a:p>
            <a:pPr>
              <a:spcBef>
                <a:spcPct val="50000"/>
              </a:spcBef>
            </a:pPr>
            <a:r>
              <a:rPr lang="en-US" altLang="en-US" sz="2000" b="1" i="1" dirty="0" smtClean="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smtClean="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
        <p:nvSpPr>
          <p:cNvPr id="33" name="Rectangle 32"/>
          <p:cNvSpPr/>
          <p:nvPr/>
        </p:nvSpPr>
        <p:spPr>
          <a:xfrm>
            <a:off x="8339623" y="4160746"/>
            <a:ext cx="452368" cy="400110"/>
          </a:xfrm>
          <a:prstGeom prst="rect">
            <a:avLst/>
          </a:prstGeom>
        </p:spPr>
        <p:txBody>
          <a:bodyPr wrap="none">
            <a:spAutoFit/>
          </a:bodyPr>
          <a:lstStyle/>
          <a:p>
            <a:pPr>
              <a:spcBef>
                <a:spcPct val="50000"/>
              </a:spcBef>
            </a:pPr>
            <a:r>
              <a:rPr lang="en-US" altLang="en-US" sz="2000" b="1" i="1" dirty="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
        <p:nvSpPr>
          <p:cNvPr id="34" name="Text Box 19"/>
          <p:cNvSpPr txBox="1">
            <a:spLocks noChangeArrowheads="1"/>
          </p:cNvSpPr>
          <p:nvPr/>
        </p:nvSpPr>
        <p:spPr bwMode="auto">
          <a:xfrm>
            <a:off x="9829053" y="4873796"/>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35" name="Text Box 19"/>
          <p:cNvSpPr txBox="1">
            <a:spLocks noChangeArrowheads="1"/>
          </p:cNvSpPr>
          <p:nvPr/>
        </p:nvSpPr>
        <p:spPr bwMode="auto">
          <a:xfrm>
            <a:off x="9298230" y="5010873"/>
            <a:ext cx="466562" cy="406400"/>
          </a:xfrm>
          <a:prstGeom prst="rect">
            <a:avLst/>
          </a:prstGeom>
          <a:noFill/>
          <a:ln w="19050" algn="ctr">
            <a:noFill/>
            <a:miter lim="800000"/>
            <a:headEnd/>
            <a:tailEnd/>
          </a:ln>
          <a:effectLst/>
        </p:spPr>
        <p:txBody>
          <a:bodyPr wrap="square">
            <a:spAutoFit/>
          </a:bodyPr>
          <a:lstStyle>
            <a:lvl1pPr marL="342900" indent="-342900">
              <a:spcBef>
                <a:spcPct val="0"/>
              </a:spcBef>
              <a:defRPr sz="2400">
                <a:solidFill>
                  <a:schemeClr val="tx1"/>
                </a:solidFill>
                <a:latin typeface="Tahoma" panose="020B0604030504040204" pitchFamily="34" charset="0"/>
              </a:defRPr>
            </a:lvl1pPr>
            <a:lvl2pPr>
              <a:spcBef>
                <a:spcPct val="0"/>
              </a:spcBef>
              <a:defRPr sz="2400">
                <a:solidFill>
                  <a:schemeClr val="tx1"/>
                </a:solidFill>
                <a:latin typeface="Tahoma" panose="020B0604030504040204" pitchFamily="34" charset="0"/>
              </a:defRPr>
            </a:lvl2pPr>
            <a:lvl3pPr>
              <a:spcBef>
                <a:spcPct val="0"/>
              </a:spcBef>
              <a:defRPr sz="2400">
                <a:solidFill>
                  <a:schemeClr val="tx1"/>
                </a:solidFill>
                <a:latin typeface="Tahoma" panose="020B0604030504040204" pitchFamily="34" charset="0"/>
              </a:defRPr>
            </a:lvl3pPr>
            <a:lvl4pPr>
              <a:spcBef>
                <a:spcPct val="0"/>
              </a:spcBef>
              <a:defRPr sz="2400">
                <a:solidFill>
                  <a:schemeClr val="tx1"/>
                </a:solidFill>
                <a:latin typeface="Tahoma" panose="020B0604030504040204" pitchFamily="34" charset="0"/>
              </a:defRPr>
            </a:lvl4pPr>
            <a:lvl5pPr>
              <a:spcBef>
                <a:spcPct val="0"/>
              </a:spcBef>
              <a:defRPr sz="2400">
                <a:solidFill>
                  <a:schemeClr val="tx1"/>
                </a:solidFill>
                <a:latin typeface="Tahoma" panose="020B0604030504040204" pitchFamily="34" charset="0"/>
              </a:defRPr>
            </a:lvl5pPr>
            <a:lvl6pPr fontAlgn="base">
              <a:spcBef>
                <a:spcPct val="0"/>
              </a:spcBef>
              <a:spcAft>
                <a:spcPct val="0"/>
              </a:spcAft>
              <a:defRPr sz="2400">
                <a:solidFill>
                  <a:schemeClr val="tx1"/>
                </a:solidFill>
                <a:latin typeface="Tahoma" panose="020B0604030504040204" pitchFamily="34" charset="0"/>
              </a:defRPr>
            </a:lvl6pPr>
            <a:lvl7pPr fontAlgn="base">
              <a:spcBef>
                <a:spcPct val="0"/>
              </a:spcBef>
              <a:spcAft>
                <a:spcPct val="0"/>
              </a:spcAft>
              <a:defRPr sz="2400">
                <a:solidFill>
                  <a:schemeClr val="tx1"/>
                </a:solidFill>
                <a:latin typeface="Tahoma" panose="020B0604030504040204" pitchFamily="34" charset="0"/>
              </a:defRPr>
            </a:lvl7pPr>
            <a:lvl8pPr fontAlgn="base">
              <a:spcBef>
                <a:spcPct val="0"/>
              </a:spcBef>
              <a:spcAft>
                <a:spcPct val="0"/>
              </a:spcAft>
              <a:defRPr sz="2400">
                <a:solidFill>
                  <a:schemeClr val="tx1"/>
                </a:solidFill>
                <a:latin typeface="Tahoma" panose="020B0604030504040204" pitchFamily="34" charset="0"/>
              </a:defRPr>
            </a:lvl8pPr>
            <a:lvl9pPr fontAlgn="base">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000" b="1" i="1" dirty="0">
                <a:solidFill>
                  <a:srgbClr val="990099"/>
                </a:solidFill>
              </a:rPr>
              <a:t>x</a:t>
            </a:r>
            <a:r>
              <a:rPr lang="en-US" altLang="en-US" i="1" baseline="30000" dirty="0">
                <a:solidFill>
                  <a:srgbClr val="990099"/>
                </a:solidFill>
              </a:rPr>
              <a:t>-</a:t>
            </a:r>
          </a:p>
        </p:txBody>
      </p:sp>
      <p:sp>
        <p:nvSpPr>
          <p:cNvPr id="36" name="Rectangle 35"/>
          <p:cNvSpPr/>
          <p:nvPr/>
        </p:nvSpPr>
        <p:spPr>
          <a:xfrm>
            <a:off x="8696228" y="4766235"/>
            <a:ext cx="452368" cy="400110"/>
          </a:xfrm>
          <a:prstGeom prst="rect">
            <a:avLst/>
          </a:prstGeom>
        </p:spPr>
        <p:txBody>
          <a:bodyPr wrap="none">
            <a:spAutoFit/>
          </a:bodyPr>
          <a:lstStyle/>
          <a:p>
            <a:pPr>
              <a:spcBef>
                <a:spcPct val="50000"/>
              </a:spcBef>
            </a:pPr>
            <a:r>
              <a:rPr lang="en-US" altLang="en-US" sz="2000" b="1" i="1" dirty="0" smtClean="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smtClean="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
        <p:nvSpPr>
          <p:cNvPr id="37" name="Rectangle 36"/>
          <p:cNvSpPr/>
          <p:nvPr/>
        </p:nvSpPr>
        <p:spPr>
          <a:xfrm>
            <a:off x="9933590" y="4105956"/>
            <a:ext cx="452368" cy="400110"/>
          </a:xfrm>
          <a:prstGeom prst="rect">
            <a:avLst/>
          </a:prstGeom>
        </p:spPr>
        <p:txBody>
          <a:bodyPr wrap="none">
            <a:spAutoFit/>
          </a:bodyPr>
          <a:lstStyle/>
          <a:p>
            <a:pPr>
              <a:spcBef>
                <a:spcPct val="50000"/>
              </a:spcBef>
            </a:pPr>
            <a:r>
              <a:rPr lang="en-US" altLang="en-US" sz="2000" b="1" i="1" dirty="0" smtClean="0">
                <a:solidFill>
                  <a:srgbClr val="CC3300"/>
                </a:solidFill>
                <a:latin typeface="Tahoma" panose="020B0604030504040204" pitchFamily="34" charset="0"/>
                <a:ea typeface="Tahoma" panose="020B0604030504040204" pitchFamily="34" charset="0"/>
                <a:cs typeface="Tahoma" panose="020B0604030504040204" pitchFamily="34" charset="0"/>
              </a:rPr>
              <a:t>x</a:t>
            </a:r>
            <a:r>
              <a:rPr lang="en-US" altLang="en-US" i="1" baseline="30000" dirty="0" smtClean="0">
                <a:solidFill>
                  <a:srgbClr val="CC3300"/>
                </a:solidFill>
                <a:latin typeface="Tahoma" panose="020B0604030504040204" pitchFamily="34" charset="0"/>
                <a:ea typeface="Tahoma" panose="020B0604030504040204" pitchFamily="34" charset="0"/>
                <a:cs typeface="Tahoma" panose="020B0604030504040204" pitchFamily="34" charset="0"/>
              </a:rPr>
              <a:t>+</a:t>
            </a:r>
            <a:endParaRPr lang="en-US" altLang="en-US" i="1" baseline="30000" dirty="0">
              <a:solidFill>
                <a:srgbClr val="CC33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06381677"/>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Mapping 1D data to 2D to become able to separate the two cla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6923" y="3271421"/>
            <a:ext cx="4772025" cy="340995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p:txBody>
          <a:bodyPr/>
          <a:lstStyle/>
          <a:p>
            <a:r>
              <a:rPr lang="en-US" b="1" dirty="0"/>
              <a:t>Kernel</a:t>
            </a:r>
            <a:r>
              <a:rPr lang="en-US" dirty="0"/>
              <a:t>: Kernel is the mathematical function, which is used in SVM to </a:t>
            </a:r>
            <a:r>
              <a:rPr lang="en-US" dirty="0" smtClean="0"/>
              <a:t>transfer (map) </a:t>
            </a:r>
            <a:r>
              <a:rPr lang="en-US" dirty="0"/>
              <a:t>the original input data points into high-dimensional feature spaces, so, that the hyperplane can be easily found out even if the data points are not linearly separable in the original input space. Some of the common kernel functions are linear, polynomial, radial basis function(RBF), and sigmoid.</a:t>
            </a:r>
          </a:p>
          <a:p>
            <a:endParaRPr lang="en-US" dirty="0"/>
          </a:p>
        </p:txBody>
      </p:sp>
      <p:sp>
        <p:nvSpPr>
          <p:cNvPr id="5" name="Title 4"/>
          <p:cNvSpPr>
            <a:spLocks noGrp="1"/>
          </p:cNvSpPr>
          <p:nvPr>
            <p:ph type="title"/>
          </p:nvPr>
        </p:nvSpPr>
        <p:spPr/>
        <p:txBody>
          <a:bodyPr/>
          <a:lstStyle/>
          <a:p>
            <a:r>
              <a:rPr lang="en-US" dirty="0" smtClean="0"/>
              <a:t>Support Vector Machine Kernels </a:t>
            </a:r>
            <a:endParaRPr lang="en-US" dirty="0"/>
          </a:p>
        </p:txBody>
      </p:sp>
      <p:pic>
        <p:nvPicPr>
          <p:cNvPr id="21506" name="Picture 2" descr="Original 1D dataset for classific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290" y="4204817"/>
            <a:ext cx="5276850" cy="210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817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Polynomial kernel SVM </a:t>
            </a:r>
            <a:r>
              <a:rPr lang="en-US" dirty="0"/>
              <a:t> Example</a:t>
            </a:r>
            <a:endParaRPr lang="en-US" dirty="0"/>
          </a:p>
        </p:txBody>
      </p:sp>
      <p:pic>
        <p:nvPicPr>
          <p:cNvPr id="39938" name="Picture 2" descr="https://miro.medium.com/v2/resize:fit:984/1*jSsTgN9CsXZhy2mOKw07bw.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30921" y="2204448"/>
            <a:ext cx="8330158" cy="32634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668943" y="6249126"/>
            <a:ext cx="2348207" cy="369332"/>
          </a:xfrm>
          <a:prstGeom prst="rect">
            <a:avLst/>
          </a:prstGeom>
        </p:spPr>
        <p:txBody>
          <a:bodyPr wrap="none">
            <a:spAutoFit/>
          </a:bodyPr>
          <a:lstStyle/>
          <a:p>
            <a:r>
              <a:rPr lang="en-US" dirty="0" smtClean="0"/>
              <a:t>Image Source: </a:t>
            </a:r>
            <a:r>
              <a:rPr lang="en-US" dirty="0" smtClean="0">
                <a:hlinkClick r:id="rId4"/>
              </a:rPr>
              <a:t>medium</a:t>
            </a:r>
            <a:endParaRPr lang="en-US" dirty="0"/>
          </a:p>
        </p:txBody>
      </p:sp>
    </p:spTree>
    <p:extLst>
      <p:ext uri="{BB962C8B-B14F-4D97-AF65-F5344CB8AC3E}">
        <p14:creationId xmlns:p14="http://schemas.microsoft.com/office/powerpoint/2010/main" val="5642414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b="1" dirty="0"/>
              <a:t>Bias</a:t>
            </a:r>
            <a:r>
              <a:rPr lang="en-US" sz="2400" dirty="0"/>
              <a:t> and </a:t>
            </a:r>
            <a:r>
              <a:rPr lang="en-US" sz="2400" b="1" dirty="0"/>
              <a:t>variance</a:t>
            </a:r>
            <a:r>
              <a:rPr lang="en-US" sz="2400" dirty="0"/>
              <a:t> are two </a:t>
            </a:r>
            <a:r>
              <a:rPr lang="en-US" sz="2000" dirty="0"/>
              <a:t>fundamental</a:t>
            </a:r>
            <a:r>
              <a:rPr lang="en-US" sz="2400" dirty="0"/>
              <a:t> concepts in machine learning that help us understand the performance of models and the underlying </a:t>
            </a:r>
            <a:r>
              <a:rPr lang="en-US" sz="2400" dirty="0" smtClean="0"/>
              <a:t>factors </a:t>
            </a:r>
            <a:r>
              <a:rPr lang="en-US" sz="2400" dirty="0"/>
              <a:t>contributing to their errors</a:t>
            </a:r>
            <a:r>
              <a:rPr lang="en-US" sz="2400" dirty="0" smtClean="0"/>
              <a:t>.</a:t>
            </a:r>
          </a:p>
          <a:p>
            <a:endParaRPr lang="en-US" sz="2400" dirty="0"/>
          </a:p>
        </p:txBody>
      </p:sp>
      <p:sp>
        <p:nvSpPr>
          <p:cNvPr id="3" name="Title 2"/>
          <p:cNvSpPr>
            <a:spLocks noGrp="1"/>
          </p:cNvSpPr>
          <p:nvPr>
            <p:ph type="title"/>
          </p:nvPr>
        </p:nvSpPr>
        <p:spPr/>
        <p:txBody>
          <a:bodyPr/>
          <a:lstStyle/>
          <a:p>
            <a:r>
              <a:rPr lang="en-US" dirty="0"/>
              <a:t>Underfitting</a:t>
            </a:r>
            <a:r>
              <a:rPr lang="en-US" dirty="0"/>
              <a:t> and </a:t>
            </a:r>
            <a:r>
              <a:rPr lang="en-US" dirty="0" smtClean="0"/>
              <a:t>Overfitting</a:t>
            </a:r>
            <a:endParaRPr lang="en-US" dirty="0"/>
          </a:p>
        </p:txBody>
      </p:sp>
      <p:pic>
        <p:nvPicPr>
          <p:cNvPr id="41986" name="Picture 2" descr="ML | Underfitting and Overfitting - GeeksforGee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6963" y="3086872"/>
            <a:ext cx="7778074" cy="3189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199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b="1" dirty="0" smtClean="0"/>
              <a:t>Bias</a:t>
            </a:r>
            <a:r>
              <a:rPr lang="en-US" dirty="0"/>
              <a:t>:</a:t>
            </a:r>
          </a:p>
          <a:p>
            <a:r>
              <a:rPr lang="en-US" dirty="0"/>
              <a:t>Bias refers to the error introduced by the simplifying assumptions made by a model when trying to capture the underlying relationships between features and the target variable.</a:t>
            </a:r>
          </a:p>
          <a:p>
            <a:r>
              <a:rPr lang="en-US" dirty="0"/>
              <a:t>A high bias model tends to oversimplify the data and may not capture the true patterns, leading to </a:t>
            </a:r>
            <a:r>
              <a:rPr lang="en-US" dirty="0" err="1"/>
              <a:t>underfitting</a:t>
            </a:r>
            <a:r>
              <a:rPr lang="en-US" dirty="0"/>
              <a:t>.</a:t>
            </a:r>
          </a:p>
          <a:p>
            <a:endParaRPr lang="en-US" dirty="0"/>
          </a:p>
        </p:txBody>
      </p:sp>
      <p:sp>
        <p:nvSpPr>
          <p:cNvPr id="3" name="Title 2"/>
          <p:cNvSpPr>
            <a:spLocks noGrp="1"/>
          </p:cNvSpPr>
          <p:nvPr>
            <p:ph type="title"/>
          </p:nvPr>
        </p:nvSpPr>
        <p:spPr/>
        <p:txBody>
          <a:bodyPr/>
          <a:lstStyle/>
          <a:p>
            <a:r>
              <a:rPr lang="en-US" dirty="0"/>
              <a:t>Underfitting</a:t>
            </a:r>
            <a:r>
              <a:rPr lang="en-US" dirty="0"/>
              <a:t> and </a:t>
            </a:r>
            <a:r>
              <a:rPr lang="en-US" dirty="0" smtClean="0"/>
              <a:t>Overfitting</a:t>
            </a:r>
            <a:endParaRPr lang="en-US" dirty="0"/>
          </a:p>
        </p:txBody>
      </p:sp>
    </p:spTree>
    <p:extLst>
      <p:ext uri="{BB962C8B-B14F-4D97-AF65-F5344CB8AC3E}">
        <p14:creationId xmlns:p14="http://schemas.microsoft.com/office/powerpoint/2010/main" val="28484761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b="1" dirty="0"/>
              <a:t>Variance</a:t>
            </a:r>
            <a:r>
              <a:rPr lang="en-US" dirty="0"/>
              <a:t>:</a:t>
            </a:r>
          </a:p>
          <a:p>
            <a:r>
              <a:rPr lang="en-US" dirty="0"/>
              <a:t>Variance refers to the amount by which the model's predictions vary for different training datasets.</a:t>
            </a:r>
          </a:p>
          <a:p>
            <a:r>
              <a:rPr lang="en-US" dirty="0"/>
              <a:t>A high variance model is overly sensitive to the training data and captures random noise instead of true patterns, leading to overfitting.</a:t>
            </a:r>
          </a:p>
          <a:p>
            <a:r>
              <a:rPr lang="en-US" dirty="0"/>
              <a:t>Models with high variance tend to perform well on the training data but poorly on unseen data because they memorize the training examples instead of learning generalizable patterns.</a:t>
            </a:r>
          </a:p>
          <a:p>
            <a:endParaRPr lang="en-US" sz="2400" dirty="0"/>
          </a:p>
        </p:txBody>
      </p:sp>
      <p:sp>
        <p:nvSpPr>
          <p:cNvPr id="3" name="Title 2"/>
          <p:cNvSpPr>
            <a:spLocks noGrp="1"/>
          </p:cNvSpPr>
          <p:nvPr>
            <p:ph type="title"/>
          </p:nvPr>
        </p:nvSpPr>
        <p:spPr/>
        <p:txBody>
          <a:bodyPr/>
          <a:lstStyle/>
          <a:p>
            <a:r>
              <a:rPr lang="en-US" dirty="0"/>
              <a:t>Underfitting</a:t>
            </a:r>
            <a:r>
              <a:rPr lang="en-US" dirty="0"/>
              <a:t> and </a:t>
            </a:r>
            <a:r>
              <a:rPr lang="en-US" dirty="0" smtClean="0"/>
              <a:t>Overfitting</a:t>
            </a:r>
            <a:endParaRPr lang="en-US" dirty="0"/>
          </a:p>
        </p:txBody>
      </p:sp>
    </p:spTree>
    <p:extLst>
      <p:ext uri="{BB962C8B-B14F-4D97-AF65-F5344CB8AC3E}">
        <p14:creationId xmlns:p14="http://schemas.microsoft.com/office/powerpoint/2010/main" val="299311580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0" y="2055427"/>
            <a:ext cx="9867253" cy="2631490"/>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000" b="1" spc="-45"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000" b="1" dirty="0">
                <a:latin typeface="Tahoma" panose="020B0604030504040204" pitchFamily="34" charset="0"/>
                <a:ea typeface="Tahoma" panose="020B0604030504040204" pitchFamily="34" charset="0"/>
                <a:cs typeface="Tahoma" panose="020B0604030504040204" pitchFamily="34" charset="0"/>
              </a:rPr>
              <a:t>"Hands-On Machine Learning with </a:t>
            </a:r>
            <a:r>
              <a:rPr lang="en-US" sz="2000" b="1" dirty="0" err="1">
                <a:latin typeface="Tahoma" panose="020B0604030504040204" pitchFamily="34" charset="0"/>
                <a:ea typeface="Tahoma" panose="020B0604030504040204" pitchFamily="34" charset="0"/>
                <a:cs typeface="Tahoma" panose="020B0604030504040204" pitchFamily="34" charset="0"/>
              </a:rPr>
              <a:t>Scikit</a:t>
            </a:r>
            <a:r>
              <a:rPr lang="en-US" sz="2000" b="1" dirty="0">
                <a:latin typeface="Tahoma" panose="020B0604030504040204" pitchFamily="34" charset="0"/>
                <a:ea typeface="Tahoma" panose="020B0604030504040204" pitchFamily="34" charset="0"/>
                <a:cs typeface="Tahoma" panose="020B0604030504040204" pitchFamily="34" charset="0"/>
              </a:rPr>
              <a:t>-Learn, </a:t>
            </a:r>
            <a:r>
              <a:rPr lang="en-US" sz="2000" b="1" dirty="0" err="1">
                <a:latin typeface="Tahoma" panose="020B0604030504040204" pitchFamily="34" charset="0"/>
                <a:ea typeface="Tahoma" panose="020B0604030504040204" pitchFamily="34" charset="0"/>
                <a:cs typeface="Tahoma" panose="020B0604030504040204" pitchFamily="34" charset="0"/>
              </a:rPr>
              <a:t>Keras</a:t>
            </a:r>
            <a:r>
              <a:rPr lang="en-US" sz="2000" b="1" dirty="0">
                <a:latin typeface="Tahoma" panose="020B0604030504040204" pitchFamily="34" charset="0"/>
                <a:ea typeface="Tahoma" panose="020B0604030504040204" pitchFamily="34" charset="0"/>
                <a:cs typeface="Tahoma" panose="020B0604030504040204" pitchFamily="34" charset="0"/>
              </a:rPr>
              <a:t>, and </a:t>
            </a:r>
            <a:r>
              <a:rPr lang="en-US" sz="2000" b="1" dirty="0" err="1" smtClean="0">
                <a:latin typeface="Tahoma" panose="020B0604030504040204" pitchFamily="34" charset="0"/>
                <a:ea typeface="Tahoma" panose="020B0604030504040204" pitchFamily="34" charset="0"/>
                <a:cs typeface="Tahoma" panose="020B0604030504040204" pitchFamily="34" charset="0"/>
              </a:rPr>
              <a:t>TensorFlow</a:t>
            </a:r>
            <a:r>
              <a:rPr lang="en-US" sz="2000" b="1" dirty="0" smtClean="0">
                <a:latin typeface="Tahoma" panose="020B0604030504040204" pitchFamily="34" charset="0"/>
                <a:ea typeface="Tahoma" panose="020B0604030504040204" pitchFamily="34" charset="0"/>
                <a:cs typeface="Tahoma" panose="020B0604030504040204" pitchFamily="34" charset="0"/>
              </a:rPr>
              <a:t>“ Book </a:t>
            </a:r>
            <a:r>
              <a:rPr lang="en-US" sz="2000" b="1" dirty="0">
                <a:latin typeface="Tahoma" panose="020B0604030504040204" pitchFamily="34" charset="0"/>
                <a:ea typeface="Tahoma" panose="020B0604030504040204" pitchFamily="34" charset="0"/>
                <a:cs typeface="Tahoma" panose="020B0604030504040204" pitchFamily="34" charset="0"/>
              </a:rPr>
              <a:t>by </a:t>
            </a:r>
            <a:r>
              <a:rPr lang="en-US" sz="2000" b="1" dirty="0" err="1">
                <a:latin typeface="Tahoma" panose="020B0604030504040204" pitchFamily="34" charset="0"/>
                <a:ea typeface="Tahoma" panose="020B0604030504040204" pitchFamily="34" charset="0"/>
                <a:cs typeface="Tahoma" panose="020B0604030504040204" pitchFamily="34" charset="0"/>
              </a:rPr>
              <a:t>Aurélien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smtClean="0">
                <a:latin typeface="Tahoma" panose="020B0604030504040204" pitchFamily="34" charset="0"/>
                <a:ea typeface="Tahoma" panose="020B0604030504040204" pitchFamily="34" charset="0"/>
                <a:cs typeface="Tahoma" panose="020B0604030504040204" pitchFamily="34" charset="0"/>
              </a:rPr>
              <a:t>Géron</a:t>
            </a:r>
            <a:endParaRPr lang="en-US" sz="2000" b="1" dirty="0" smtClean="0">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endParaRPr lang="en-US" sz="2000" b="1" dirty="0" smtClean="0">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000" b="1" dirty="0" smtClean="0">
                <a:latin typeface="Tahoma" panose="020B0604030504040204" pitchFamily="34" charset="0"/>
                <a:ea typeface="Tahoma" panose="020B0604030504040204" pitchFamily="34" charset="0"/>
                <a:cs typeface="Tahoma" panose="020B0604030504040204" pitchFamily="34" charset="0"/>
              </a:rPr>
              <a:t>Research paper “Support-Vector </a:t>
            </a:r>
            <a:r>
              <a:rPr lang="en-US" sz="2000" b="1" dirty="0">
                <a:latin typeface="Tahoma" panose="020B0604030504040204" pitchFamily="34" charset="0"/>
                <a:ea typeface="Tahoma" panose="020B0604030504040204" pitchFamily="34" charset="0"/>
                <a:cs typeface="Tahoma" panose="020B0604030504040204" pitchFamily="34" charset="0"/>
              </a:rPr>
              <a:t>Networks" by Vladimir </a:t>
            </a:r>
            <a:r>
              <a:rPr lang="en-US" sz="2000" b="1" dirty="0" err="1">
                <a:latin typeface="Tahoma" panose="020B0604030504040204" pitchFamily="34" charset="0"/>
                <a:ea typeface="Tahoma" panose="020B0604030504040204" pitchFamily="34" charset="0"/>
                <a:cs typeface="Tahoma" panose="020B0604030504040204" pitchFamily="34" charset="0"/>
              </a:rPr>
              <a:t>Vapnik</a:t>
            </a:r>
            <a:endParaRPr lang="en-US" sz="2000" b="1" dirty="0">
              <a:latin typeface="Tahoma" panose="020B0604030504040204" pitchFamily="34" charset="0"/>
              <a:ea typeface="Tahoma" panose="020B0604030504040204" pitchFamily="34" charset="0"/>
              <a:cs typeface="Tahoma" panose="020B0604030504040204" pitchFamily="34" charset="0"/>
            </a:endParaRPr>
          </a:p>
          <a:p>
            <a:pPr marL="800100" lvl="1" indent="-342900">
              <a:buFont typeface="Arial" panose="020B0604020202020204" pitchFamily="34" charset="0"/>
              <a:buChar char="•"/>
            </a:pPr>
            <a:r>
              <a:rPr lang="en-US" sz="2000" b="1" spc="-45"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hlinkClick r:id="rId3"/>
              </a:rPr>
              <a:t>https://</a:t>
            </a:r>
            <a:r>
              <a:rPr lang="en-US" sz="2000" b="1" spc="-45"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hlinkClick r:id="rId3"/>
              </a:rPr>
              <a:t>link.springer.com/article/10.1007/BF00994018</a:t>
            </a:r>
            <a:endParaRPr lang="en-US" sz="2000" b="1" spc="-45"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a:p>
            <a:pPr marL="800100" lvl="1" indent="-342900">
              <a:buFont typeface="Arial" panose="020B0604020202020204" pitchFamily="34" charset="0"/>
              <a:buChar char="•"/>
            </a:pPr>
            <a:endParaRPr lang="en-US" sz="2000" b="1" spc="-45"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a:p>
            <a:pPr marL="984250" lvl="1" indent="-457200">
              <a:spcAft>
                <a:spcPts val="600"/>
              </a:spcAft>
              <a:buClr>
                <a:srgbClr val="374D81"/>
              </a:buClr>
              <a:buFont typeface="Wingdings" panose="05000000000000000000" pitchFamily="2" charset="2"/>
              <a:buChar char="§"/>
            </a:pPr>
            <a:endParaRPr lang="en-US" sz="2000" b="1" spc="-45"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4029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18151</TotalTime>
  <Words>2980</Words>
  <Application>Microsoft Office PowerPoint</Application>
  <PresentationFormat>Widescreen</PresentationFormat>
  <Paragraphs>457</Paragraphs>
  <Slides>53</Slides>
  <Notes>34</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2</vt:i4>
      </vt:variant>
      <vt:variant>
        <vt:lpstr>Slide Titles</vt:lpstr>
      </vt:variant>
      <vt:variant>
        <vt:i4>53</vt:i4>
      </vt:variant>
    </vt:vector>
  </HeadingPairs>
  <TitlesOfParts>
    <vt:vector size="68" baseType="lpstr">
      <vt:lpstr>Arial</vt:lpstr>
      <vt:lpstr>Arial Nova Cond Light</vt:lpstr>
      <vt:lpstr>Calibri</vt:lpstr>
      <vt:lpstr>Courier New</vt:lpstr>
      <vt:lpstr>KaTeX_Main</vt:lpstr>
      <vt:lpstr>KaTeX_Math</vt:lpstr>
      <vt:lpstr>KaTeX_Size1</vt:lpstr>
      <vt:lpstr>Söhne</vt:lpstr>
      <vt:lpstr>Symbol</vt:lpstr>
      <vt:lpstr>Tahoma</vt:lpstr>
      <vt:lpstr>Times New Roman</vt:lpstr>
      <vt:lpstr>Wingdings</vt:lpstr>
      <vt:lpstr>Office Theme</vt:lpstr>
      <vt:lpstr>Equation</vt:lpstr>
      <vt:lpstr>Microsoft Equation 3.0</vt:lpstr>
      <vt:lpstr>PowerPoint Presentation</vt:lpstr>
      <vt:lpstr>PowerPoint Presentation</vt:lpstr>
      <vt:lpstr>Resources for this lecture</vt:lpstr>
      <vt:lpstr>Machine Learning Regression</vt:lpstr>
      <vt:lpstr>Machine Learning Regression</vt:lpstr>
      <vt:lpstr>Regression Analysis </vt:lpstr>
      <vt:lpstr>Simple Regression Model </vt:lpstr>
      <vt:lpstr>Simple Regression Model </vt:lpstr>
      <vt:lpstr>Simple Regression Model </vt:lpstr>
      <vt:lpstr>Simple Regression Model </vt:lpstr>
      <vt:lpstr>Simple Regression Model (Prediction Line)</vt:lpstr>
      <vt:lpstr>Simple Regression Model (Prediction Line)</vt:lpstr>
      <vt:lpstr>The Least Squares Method</vt:lpstr>
      <vt:lpstr>The Least Squares Method</vt:lpstr>
      <vt:lpstr>Simple Linear Regression Example</vt:lpstr>
      <vt:lpstr>Simple Linear Regression Example</vt:lpstr>
      <vt:lpstr>Simple Linear Regression Example</vt:lpstr>
      <vt:lpstr>Simple Linear Regression Example</vt:lpstr>
      <vt:lpstr>Simple Linear Regression Example</vt:lpstr>
      <vt:lpstr>Simple Linear Regression Example</vt:lpstr>
      <vt:lpstr>Simple Linear Regression Example</vt:lpstr>
      <vt:lpstr>Simple Linear Regression Example</vt:lpstr>
      <vt:lpstr>Multiple Linear Regression</vt:lpstr>
      <vt:lpstr>PowerPoint Presentation</vt:lpstr>
      <vt:lpstr>Support Vector Machine Algorithm</vt:lpstr>
      <vt:lpstr>Support Vector Machine (SVM)</vt:lpstr>
      <vt:lpstr> Linear Classifiers</vt:lpstr>
      <vt:lpstr> Linear Classifiers</vt:lpstr>
      <vt:lpstr> Linear Classifiers</vt:lpstr>
      <vt:lpstr> Linear Classifiers</vt:lpstr>
      <vt:lpstr> Linear Classifiers</vt:lpstr>
      <vt:lpstr>Classifier Margin</vt:lpstr>
      <vt:lpstr>Maximum Margin</vt:lpstr>
      <vt:lpstr>Maximum Margin</vt:lpstr>
      <vt:lpstr>Specifying a line and margin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Margin Classifier</vt:lpstr>
      <vt:lpstr>Support Vector Machine Kernels </vt:lpstr>
      <vt:lpstr>Polynomial kernel SVM  Example</vt:lpstr>
      <vt:lpstr>Underfitting and Overfitting</vt:lpstr>
      <vt:lpstr>Underfitting and Overfitting</vt:lpstr>
      <vt:lpstr>Underfitting and Overfitting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800</cp:revision>
  <dcterms:created xsi:type="dcterms:W3CDTF">2023-04-29T09:08:23Z</dcterms:created>
  <dcterms:modified xsi:type="dcterms:W3CDTF">2024-04-06T13:09:14Z</dcterms:modified>
</cp:coreProperties>
</file>