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276" r:id="rId8"/>
    <p:sldId id="574" r:id="rId9"/>
    <p:sldId id="575" r:id="rId10"/>
    <p:sldId id="576" r:id="rId11"/>
    <p:sldId id="578" r:id="rId12"/>
    <p:sldId id="580" r:id="rId13"/>
    <p:sldId id="581" r:id="rId14"/>
    <p:sldId id="582" r:id="rId15"/>
    <p:sldId id="583" r:id="rId16"/>
    <p:sldId id="585" r:id="rId17"/>
    <p:sldId id="586" r:id="rId18"/>
    <p:sldId id="584" r:id="rId19"/>
    <p:sldId id="587" r:id="rId20"/>
    <p:sldId id="588" r:id="rId21"/>
    <p:sldId id="589" r:id="rId22"/>
    <p:sldId id="590" r:id="rId23"/>
    <p:sldId id="591" r:id="rId24"/>
    <p:sldId id="592" r:id="rId25"/>
    <p:sldId id="593" r:id="rId26"/>
    <p:sldId id="595" r:id="rId27"/>
    <p:sldId id="594" r:id="rId28"/>
    <p:sldId id="596" r:id="rId29"/>
    <p:sldId id="597" r:id="rId30"/>
    <p:sldId id="598" r:id="rId31"/>
    <p:sldId id="599" r:id="rId32"/>
    <p:sldId id="601" r:id="rId33"/>
    <p:sldId id="602" r:id="rId34"/>
    <p:sldId id="603" r:id="rId35"/>
    <p:sldId id="604" r:id="rId36"/>
    <p:sldId id="606" r:id="rId37"/>
    <p:sldId id="607" r:id="rId38"/>
    <p:sldId id="608" r:id="rId39"/>
    <p:sldId id="609" r:id="rId40"/>
    <p:sldId id="610" r:id="rId41"/>
    <p:sldId id="611" r:id="rId42"/>
    <p:sldId id="5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74"/>
            <p14:sldId id="575"/>
            <p14:sldId id="576"/>
            <p14:sldId id="578"/>
            <p14:sldId id="580"/>
            <p14:sldId id="581"/>
            <p14:sldId id="582"/>
            <p14:sldId id="583"/>
            <p14:sldId id="585"/>
            <p14:sldId id="586"/>
            <p14:sldId id="584"/>
            <p14:sldId id="587"/>
            <p14:sldId id="588"/>
            <p14:sldId id="589"/>
            <p14:sldId id="590"/>
            <p14:sldId id="591"/>
            <p14:sldId id="592"/>
            <p14:sldId id="593"/>
            <p14:sldId id="595"/>
            <p14:sldId id="594"/>
            <p14:sldId id="596"/>
            <p14:sldId id="597"/>
            <p14:sldId id="598"/>
            <p14:sldId id="599"/>
            <p14:sldId id="601"/>
            <p14:sldId id="602"/>
            <p14:sldId id="603"/>
            <p14:sldId id="604"/>
            <p14:sldId id="606"/>
            <p14:sldId id="607"/>
            <p14:sldId id="608"/>
            <p14:sldId id="609"/>
            <p14:sldId id="610"/>
            <p14:sldId id="611"/>
            <p14:sldId id="5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097" autoAdjust="0"/>
  </p:normalViewPr>
  <p:slideViewPr>
    <p:cSldViewPr snapToGrid="0">
      <p:cViewPr varScale="1">
        <p:scale>
          <a:sx n="80" d="100"/>
          <a:sy n="80" d="100"/>
        </p:scale>
        <p:origin x="68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C2212-8096-C8DD-6CA7-6967F6191E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38821F-89AA-6723-3E34-1C40F67651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0415F8-F727-76D8-9F44-7B09FFF969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BF04A1-2F93-54C9-1BB0-9F42D200244D}"/>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497526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94320-A0DE-10A2-EC95-AE435067E6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10AA77-A736-90E2-DCD0-43E4FBDB15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65398F-857E-375B-0D35-47CD477ED6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98690F-0E2D-8A71-8A54-B10469A1012B}"/>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23814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63F50-B05B-7914-B081-468FD61F53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117A1A-7D5C-4100-F939-04AB1B3443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5177DA-3A30-9F41-0A4B-87C613ADA7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F43877-89F6-414E-22EC-957F245167A7}"/>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29875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9CE85-C5BB-E2AE-2D98-26210F3AAA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35CB22-D5D7-C8BF-C757-A52C811D2D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FE07A9-D2DE-4A14-DD68-30BD9B7EDA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0DEE5C-6A64-56C2-5DA4-753018CE29C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41950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E4B1D-DE26-7C69-7938-14D7A5CE5D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72A055-E4EA-CA38-8088-365D46EFFA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883349-A22E-04EB-25DA-5872E93048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D600FD-75AC-CD60-177A-6914DFBA339F}"/>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555994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6F193F-E19D-13C6-8940-770E7FB4F8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51118B-4E8B-321D-BF2A-838C5BD36A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CD34D4-5E79-79EA-76AA-0758F56520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803B39-1D34-3778-08F6-F19581436D8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334079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E912C-56F4-27BA-F3E8-B091F6BA76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C0A6A1-2F94-8E4E-216B-2476154EB7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B665D1-3D75-978F-E1BD-570A3CCB78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7355D7-DEB0-FF2D-D3F1-29AB29676CDB}"/>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41849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958B4-8143-EBCD-AB22-967FB40E05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E7B50B-7B22-4599-6C85-280FC625D4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6467B1-AFBA-AB8D-74DB-D9D6A286A7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0A4268-30D7-8B63-22F5-1423518C3FAD}"/>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133360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21EF0-0B5D-757E-DE1C-620B55452A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DC8250-FFAB-2C5E-1360-240CE38891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E41D36-39CD-C74A-A590-6FA8B5FE39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C7A325-AED2-F7D7-F502-EC95C19E0FE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55346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CD352-AAFA-9087-A01E-28802C59F2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BC759F-6CC1-22D4-DB6E-54F4B378D4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E93C14-7AB4-0EE8-CE51-7769AFAC14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F29226-CA1A-413F-4BE4-F117799831EF}"/>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6397131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6BB6C-DBC9-DC2D-61F3-94799D4769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4E753B-7560-98F8-0723-E52AC1B8AD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10866-E477-5D3E-109C-1DF0B49ABF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CFDE48-BDF3-13AE-3B82-9D07539094B4}"/>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0156552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7D176-2E04-F20D-45E9-AEC7C554D7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A905EF-159A-92DE-BB3A-2A307A68AB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124145-ACA9-03FD-778E-F984967ADD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F47042-187A-1EB3-B4FE-5F1B33A2385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917759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0D574-734D-9F5D-2E4A-3F26AFD26B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2DBFD1-30B8-1BC0-E62D-4806E8D79F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F9BF45-027D-E5F4-BEDC-8978E61EBB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D26C3D-C3D2-5026-CC86-AFA341D0A3B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027558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F7B9A-7691-8DFC-7EDC-53D6FDC74B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CD2D21-E210-D6E7-62E9-D4A00C60A5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FB2434-C546-0DAE-8D9D-E4BCA224BA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9B2553-9868-EC4E-6892-56D16180917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37605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88A3D-9FD0-DCAF-29BF-FC3DE6A04C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345914-9690-C3AA-B542-9162E912DA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EF413A-39C8-69A8-A4BB-E1C66F4E82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46D91A-A33A-0805-185B-72EE6221E721}"/>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548359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9CBE6-80CE-5CCD-D2DD-8576568E34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C69FE0-319D-110C-9D0C-3C1227BA40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5F3F0E-566A-BD9D-BE4C-C9253D4277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11D69D-1CA6-C36B-D1DB-EBDEECE81376}"/>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7198419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53C56-2086-F905-E3FF-A08140FDE5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3AA648-D35B-FD6D-1BB5-E9FDB5CE15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AA82C3-F9F5-1D9C-F66F-6EC1B1F118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B228C5-A27D-45B8-8E04-3C147DF6EA2D}"/>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884654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1DEBA-FC0F-FAA6-F51F-5F7003DDA8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A7FC81-BBCF-A660-E919-8DE5B9B0BA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AE750-0937-B3CB-74A9-85A9722A20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4D3B43-212B-0E2B-3A98-7DF15B876C12}"/>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525826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BB2EC-6536-8A14-B3D5-7BDD92C2A4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F5F833-82F9-ACAE-9E97-0D0C737ACC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8E8E8B-632A-04AF-F6CC-A95E969E02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1A72BD-B7DF-49DC-4261-310D1F1113E6}"/>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798124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2DB84-501F-E468-A8A5-7A2169963C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384EBD-ED2A-BBF5-6685-7E09A36FBC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8B9C82-B721-5E31-AB88-37BCD11EFC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5710F4-6B93-202C-9760-94C2181F6AE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700220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31364-243A-0BBE-D0DA-B6A52AD05C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5F6E0B-B918-8CE0-3187-FD6E8AA70A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53B2A8-E63D-DABE-9744-55F65175D5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0F58B9-6723-B3E5-3A20-7CE31E81971D}"/>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5687653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B2CFB2-ECBF-764C-EBAE-A18F352289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659260-FF42-E679-230B-7D87E8BA1C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12ABCA-D274-B54A-0390-4516FB6FEF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DC0286-1243-9A91-C385-CC6561FD378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1461489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772FE-C452-A1EA-5BF8-96AF3A8D21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A1C62F-245A-593E-44BE-66F51EB0C1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D5C831-181E-585B-5141-C285B3A3BF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ED8CA1-4A7E-A183-32DE-CA9CCF7540B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2281280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86E83-CAF0-AAEC-C68F-7794A363B6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888221-41EC-3A72-20F0-A93C907E1B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9DA790-FEA5-3F63-0484-BDAAF0EC67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44E065-3737-573B-BAFD-762D170342F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193751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19F96-FD34-C875-5879-75C763DFE0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91D251-94C5-1F37-98EB-54CEA74BEB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00FFEF-A38D-5A17-6828-26431C19D4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5D24F5-5D61-A3C2-B9CB-53D373D03F72}"/>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4446360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40623-B348-F853-2B3D-F1B38E47B9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619983-748B-4977-2134-AF2195F967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3C4B17-A692-003F-5F1B-3FD66CD709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267EB4-A150-2271-852E-5A6252DEE1D3}"/>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451818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09304-0517-8A66-F437-B6F16FEDA0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C020D2-E098-C53E-48EB-1A8AAFCDDA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4A135C-C691-18CF-66BE-38FE46263D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2E4430-95EA-3AFE-6BB0-76FE46E2FFC1}"/>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787434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AB224-98BD-B779-D88C-952E89940B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E6C275-B73B-2C01-6AC2-FE1056EAA2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CB8CCE-2681-837F-970E-D6D91D4A63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74C818-CD22-C7F8-3636-7EA7CA05AECD}"/>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458188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8EC69-12AB-053B-FA3E-D21722E491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5A2340-F8A6-7369-6A60-663E1F8D7A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BCD228-DD82-027E-98D2-D14FF07ED4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87C115-DAD3-C357-A569-6F2B8529E6D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6859743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CC854-CE66-0D8C-2CEF-6B0272F300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046F06-D29B-784B-DB56-0C38E7F525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A28AE7-1EE9-3679-8BAC-50D3FE0909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1B7800-F146-F250-6AFA-69768EF90D9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473970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42A62-55F9-DFFF-F45F-8F71C94346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04F1B5-CE56-DFF5-92B4-4972050C72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FC1952-41A5-EEB4-67A5-D1B6EC4216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CBB2A6-B19F-4602-0471-4273B7B595DF}"/>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122233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D43B4-04E5-BE58-A48F-382583CA15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D36576-E1CA-6D34-3494-992A6E4DE1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F5B8E1-C0C6-39C7-4E95-A690E16FB6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B0829C-8670-A7A4-4164-117FC98831C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306960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2659B-FDC8-6C8A-09E4-A6B5C0615D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5B4AAB-61CC-047C-7549-AC5E68EF25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9656CB-2A9E-951D-2F40-A22F43EE06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A3535C-4B2F-7DB0-163F-3DB275030CA3}"/>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5617695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BCFAA-7281-C4A3-D7DA-8583ED4389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C31665-621A-06D9-C49B-615C5430B7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256A95-0B66-F4E6-4385-0BEE5CBC96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C8B2F1-1F70-578E-24D6-C1845EF7238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3806358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76980-3547-79F4-E4A5-70C8AC147A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DBC120-7D27-FA7A-65FE-F24E82A459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8209DC-604D-2E7F-C140-BE0DD227B9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519880-F334-BC56-F18F-755783311000}"/>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7053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24450" y="3009283"/>
            <a:ext cx="5458722" cy="1077218"/>
          </a:xfrm>
          <a:prstGeom prst="rect">
            <a:avLst/>
          </a:prstGeom>
          <a:noFill/>
        </p:spPr>
        <p:txBody>
          <a:bodyPr wrap="square" rtlCol="0">
            <a:spAutoFit/>
          </a:bodyPr>
          <a:lstStyle/>
          <a:p>
            <a:endParaRPr lang="en-US" dirty="0"/>
          </a:p>
          <a:p>
            <a:endParaRPr lang="en-US" dirty="0"/>
          </a:p>
          <a:p>
            <a:r>
              <a:rPr lang="en-US" sz="2800" b="1" dirty="0">
                <a:solidFill>
                  <a:srgbClr val="00B0F0"/>
                </a:solidFill>
                <a:latin typeface="Alexandria" charset="0"/>
              </a:rPr>
              <a:t>IoT and 5G Networks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465860" y="2197587"/>
            <a:ext cx="8806525" cy="8128187"/>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endParaRPr lang="en-US" sz="2400" b="1" dirty="0">
              <a:solidFill>
                <a:srgbClr val="00B0F0"/>
              </a:solidFill>
              <a:latin typeface="Alexandria" charset="0"/>
            </a:endParaRPr>
          </a:p>
          <a:p>
            <a:pPr>
              <a:lnSpc>
                <a:spcPct val="200000"/>
              </a:lnSpc>
            </a:pPr>
            <a:r>
              <a:rPr lang="en-US" sz="2400" b="1" dirty="0">
                <a:solidFill>
                  <a:srgbClr val="00B0F0"/>
                </a:solidFill>
                <a:latin typeface="Alexandria" charset="0"/>
              </a:rPr>
              <a:t>1.1 </a:t>
            </a:r>
            <a:r>
              <a:rPr lang="en-US" sz="2400" dirty="0">
                <a:latin typeface="Times New Roman" panose="02020603050405020304" pitchFamily="18" charset="0"/>
                <a:cs typeface="Times New Roman" panose="02020603050405020304" pitchFamily="18" charset="0"/>
              </a:rPr>
              <a:t>Describe the Edge or Cloud for data analytics</a:t>
            </a:r>
          </a:p>
          <a:p>
            <a:pPr>
              <a:lnSpc>
                <a:spcPct val="200000"/>
              </a:lnSpc>
            </a:pPr>
            <a:r>
              <a:rPr lang="en-US" sz="2400" b="1" dirty="0">
                <a:solidFill>
                  <a:srgbClr val="00B0F0"/>
                </a:solidFill>
                <a:latin typeface="Alexandria" charset="0"/>
              </a:rPr>
              <a:t>1.2 </a:t>
            </a:r>
            <a:r>
              <a:rPr lang="en-US" sz="2400" dirty="0">
                <a:latin typeface="Times New Roman" panose="02020603050405020304" pitchFamily="18" charset="0"/>
                <a:cs typeface="Times New Roman" panose="02020603050405020304" pitchFamily="18" charset="0"/>
              </a:rPr>
              <a:t>Describe the integration of  IoT and 5G</a:t>
            </a:r>
          </a:p>
          <a:p>
            <a:endParaRPr lang="en-US" sz="2400" dirty="0">
              <a:latin typeface="Times New Roman" panose="02020603050405020304" pitchFamily="18" charset="0"/>
              <a:cs typeface="Times New Roman" panose="02020603050405020304" pitchFamily="18" charset="0"/>
            </a:endParaRPr>
          </a:p>
          <a:p>
            <a:r>
              <a:rPr lang="en-US" sz="2400" b="1" dirty="0">
                <a:solidFill>
                  <a:srgbClr val="00B0F0"/>
                </a:solidFill>
                <a:latin typeface="Alexandria" charset="0"/>
              </a:rPr>
              <a:t>1.3</a:t>
            </a:r>
            <a:r>
              <a:rPr lang="en-US" sz="2400" dirty="0">
                <a:latin typeface="Times New Roman" panose="02020603050405020304" pitchFamily="18" charset="0"/>
                <a:cs typeface="Times New Roman" panose="02020603050405020304" pitchFamily="18" charset="0"/>
              </a:rPr>
              <a:t> Describe the web of things</a:t>
            </a:r>
          </a:p>
          <a:p>
            <a:pPr>
              <a:lnSpc>
                <a:spcPct val="200000"/>
              </a:lnSpc>
            </a:pPr>
            <a:endParaRPr lang="en-US" sz="2400" dirty="0">
              <a:latin typeface="Times New Roman" panose="02020603050405020304" pitchFamily="18" charset="0"/>
              <a:cs typeface="Times New Roman" panose="02020603050405020304" pitchFamily="18" charset="0"/>
            </a:endParaRPr>
          </a:p>
          <a:p>
            <a:pPr>
              <a:lnSpc>
                <a:spcPct val="200000"/>
              </a:lnSpc>
            </a:pPr>
            <a:endParaRPr lang="en-US" sz="2400" dirty="0">
              <a:latin typeface="Times New Roman" panose="02020603050405020304" pitchFamily="18" charset="0"/>
              <a:cs typeface="Times New Roman" panose="02020603050405020304" pitchFamily="18" charset="0"/>
            </a:endParaRPr>
          </a:p>
          <a:p>
            <a:pPr>
              <a:lnSpc>
                <a:spcPct val="200000"/>
              </a:lnSpc>
            </a:pPr>
            <a:endParaRPr lang="en-US" sz="2400" b="1" dirty="0">
              <a:solidFill>
                <a:srgbClr val="00B0F0"/>
              </a:solidFill>
              <a:latin typeface="Alexandria" charset="0"/>
            </a:endParaRPr>
          </a:p>
          <a:p>
            <a:pPr>
              <a:lnSpc>
                <a:spcPct val="200000"/>
              </a:lnSpc>
            </a:pPr>
            <a:endParaRPr lang="en-US" sz="2400" dirty="0">
              <a:latin typeface="Times New Roman" panose="02020603050405020304" pitchFamily="18" charset="0"/>
              <a:cs typeface="Times New Roman" panose="02020603050405020304" pitchFamily="18" charset="0"/>
            </a:endParaRPr>
          </a:p>
          <a:p>
            <a:pPr>
              <a:lnSpc>
                <a:spcPct val="250000"/>
              </a:lnSpc>
            </a:pPr>
            <a:endParaRPr lang="en-US" sz="2400" dirty="0">
              <a:latin typeface="Times New Roman" panose="02020603050405020304" pitchFamily="18" charset="0"/>
              <a:cs typeface="Times New Roman" panose="02020603050405020304" pitchFamily="18" charset="0"/>
            </a:endParaRPr>
          </a:p>
          <a:p>
            <a:pPr>
              <a:lnSpc>
                <a:spcPct val="250000"/>
              </a:lnSpc>
            </a:pPr>
            <a:endParaRPr lang="en-US" sz="2400" dirty="0">
              <a:latin typeface="Times New Roman" panose="02020603050405020304" pitchFamily="18" charset="0"/>
              <a:cs typeface="Times New Roman" panose="02020603050405020304" pitchFamily="18" charset="0"/>
            </a:endParaRPr>
          </a:p>
          <a:p>
            <a:pPr marR="9940" algn="l">
              <a:lnSpc>
                <a:spcPct val="150000"/>
              </a:lnSpc>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39645DF-C628-3D04-ED10-ABE015879DE7}"/>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D13A23A-76E4-D0CB-55D4-9674618B7F2C}"/>
              </a:ext>
            </a:extLst>
          </p:cNvPr>
          <p:cNvSpPr txBox="1"/>
          <p:nvPr/>
        </p:nvSpPr>
        <p:spPr>
          <a:xfrm>
            <a:off x="2268206" y="1263112"/>
            <a:ext cx="7655587" cy="400110"/>
          </a:xfrm>
          <a:prstGeom prst="rect">
            <a:avLst/>
          </a:prstGeom>
          <a:noFill/>
        </p:spPr>
        <p:txBody>
          <a:bodyPr wrap="square">
            <a:spAutoFit/>
          </a:bodyPr>
          <a:lstStyle/>
          <a:p>
            <a:r>
              <a:rPr lang="en-US" sz="2000" b="1" dirty="0">
                <a:solidFill>
                  <a:srgbClr val="000000"/>
                </a:solidFill>
                <a:latin typeface="Calibri Light" panose="020F0302020204030204" pitchFamily="34" charset="0"/>
              </a:rPr>
              <a:t>Data analysis options: Edge, Cloud , OR Combination?</a:t>
            </a:r>
            <a:endParaRPr lang="en-US" sz="6600" b="1" dirty="0"/>
          </a:p>
        </p:txBody>
      </p:sp>
      <p:sp>
        <p:nvSpPr>
          <p:cNvPr id="2" name="TextBox 1">
            <a:extLst>
              <a:ext uri="{FF2B5EF4-FFF2-40B4-BE49-F238E27FC236}">
                <a16:creationId xmlns:a16="http://schemas.microsoft.com/office/drawing/2014/main" id="{0E3B5F07-E3F4-58C3-5533-6853727DECB0}"/>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58B693E9-DDB8-A80D-1D07-8B2462066B8E}"/>
              </a:ext>
            </a:extLst>
          </p:cNvPr>
          <p:cNvSpPr txBox="1"/>
          <p:nvPr/>
        </p:nvSpPr>
        <p:spPr>
          <a:xfrm>
            <a:off x="689639" y="1802546"/>
            <a:ext cx="10667998" cy="4896853"/>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dirty="0"/>
              <a:t>There are three main options for data analysis: </a:t>
            </a:r>
            <a:r>
              <a:rPr lang="en-US" dirty="0">
                <a:solidFill>
                  <a:srgbClr val="FF0000"/>
                </a:solidFill>
              </a:rPr>
              <a:t>edge, cloud, or a combination of both. </a:t>
            </a:r>
          </a:p>
          <a:p>
            <a:pPr marL="285750" indent="-285750" algn="just">
              <a:lnSpc>
                <a:spcPct val="150000"/>
              </a:lnSpc>
              <a:buFont typeface="Wingdings" panose="05000000000000000000" pitchFamily="2" charset="2"/>
              <a:buChar char="Ø"/>
            </a:pPr>
            <a:r>
              <a:rPr lang="en-US" b="1" u="sng" dirty="0">
                <a:solidFill>
                  <a:srgbClr val="FF0000"/>
                </a:solidFill>
              </a:rPr>
              <a:t>In edge computing, </a:t>
            </a:r>
            <a:r>
              <a:rPr lang="en-US" dirty="0"/>
              <a:t>data analysis is performed directly on the edge devices or edge servers near the data source such as sensors, IoT devices, gateways, or local edge servers.</a:t>
            </a:r>
          </a:p>
          <a:p>
            <a:pPr marL="285750" indent="-285750">
              <a:lnSpc>
                <a:spcPct val="150000"/>
              </a:lnSpc>
              <a:buFont typeface="Wingdings" panose="05000000000000000000" pitchFamily="2" charset="2"/>
              <a:buChar char="Ø"/>
            </a:pPr>
            <a:r>
              <a:rPr lang="en-US" b="1" dirty="0">
                <a:solidFill>
                  <a:srgbClr val="FF0000"/>
                </a:solidFill>
              </a:rPr>
              <a:t>How It Works</a:t>
            </a:r>
          </a:p>
          <a:p>
            <a:pPr marL="285750" indent="-285750">
              <a:buFont typeface="Arial" panose="020B0604020202020204" pitchFamily="34" charset="0"/>
              <a:buChar char="•"/>
            </a:pPr>
            <a:r>
              <a:rPr lang="en-US" dirty="0"/>
              <a:t>Data is collected from sensors or IoT devices.</a:t>
            </a:r>
          </a:p>
          <a:p>
            <a:pPr marL="285750" indent="-285750">
              <a:buFont typeface="Arial" panose="020B0604020202020204" pitchFamily="34" charset="0"/>
              <a:buChar char="•"/>
            </a:pPr>
            <a:r>
              <a:rPr lang="en-US" dirty="0">
                <a:solidFill>
                  <a:srgbClr val="FF0000"/>
                </a:solidFill>
              </a:rPr>
              <a:t>Instead of being sent to the cloud, </a:t>
            </a:r>
            <a:r>
              <a:rPr lang="en-US" dirty="0"/>
              <a:t>the data is processed locally on the device or on a nearby edge server.</a:t>
            </a:r>
          </a:p>
          <a:p>
            <a:pPr marL="285750" indent="-285750">
              <a:buFont typeface="Arial" panose="020B0604020202020204" pitchFamily="34" charset="0"/>
              <a:buChar char="•"/>
            </a:pPr>
            <a:r>
              <a:rPr lang="en-US" dirty="0"/>
              <a:t>Decisions or </a:t>
            </a:r>
            <a:r>
              <a:rPr lang="en-US" dirty="0">
                <a:solidFill>
                  <a:srgbClr val="FF0000"/>
                </a:solidFill>
              </a:rPr>
              <a:t>actions are taken immediately at the device level.</a:t>
            </a:r>
          </a:p>
          <a:p>
            <a:pPr marL="285750" indent="-285750">
              <a:buFont typeface="Wingdings" panose="05000000000000000000" pitchFamily="2" charset="2"/>
              <a:buChar char="Ø"/>
            </a:pPr>
            <a:r>
              <a:rPr lang="en-US" b="1" dirty="0"/>
              <a:t>Advantages:</a:t>
            </a:r>
          </a:p>
          <a:p>
            <a:pPr marL="285750" indent="-285750">
              <a:buFont typeface="Arial" panose="020B0604020202020204" pitchFamily="34" charset="0"/>
              <a:buChar char="•"/>
            </a:pPr>
            <a:r>
              <a:rPr lang="en-US" b="1" dirty="0">
                <a:solidFill>
                  <a:srgbClr val="FF0000"/>
                </a:solidFill>
              </a:rPr>
              <a:t>Real-Time Analytics</a:t>
            </a:r>
            <a:br>
              <a:rPr lang="en-US" dirty="0"/>
            </a:br>
            <a:r>
              <a:rPr lang="en-US" dirty="0"/>
              <a:t>Continuous and immediate </a:t>
            </a:r>
            <a:r>
              <a:rPr lang="en-US" dirty="0">
                <a:solidFill>
                  <a:srgbClr val="FF0000"/>
                </a:solidFill>
              </a:rPr>
              <a:t>processing enables real-time monitoring</a:t>
            </a:r>
            <a:r>
              <a:rPr lang="en-US" dirty="0"/>
              <a:t>, anomaly detection, and fast decision-making.</a:t>
            </a:r>
          </a:p>
          <a:p>
            <a:pPr marL="285750" indent="-285750">
              <a:buFont typeface="Arial" panose="020B0604020202020204" pitchFamily="34" charset="0"/>
              <a:buChar char="•"/>
            </a:pPr>
            <a:r>
              <a:rPr lang="en-US" b="1" dirty="0">
                <a:solidFill>
                  <a:srgbClr val="FF0000"/>
                </a:solidFill>
              </a:rPr>
              <a:t>Data Privacy &amp; Security</a:t>
            </a:r>
            <a:br>
              <a:rPr lang="en-US" dirty="0"/>
            </a:br>
            <a:r>
              <a:rPr lang="en-US" dirty="0"/>
              <a:t>Sensitive data can remain </a:t>
            </a:r>
            <a:r>
              <a:rPr lang="en-US" dirty="0">
                <a:solidFill>
                  <a:srgbClr val="FF0000"/>
                </a:solidFill>
              </a:rPr>
              <a:t>at the device level, reducing risks </a:t>
            </a:r>
          </a:p>
          <a:p>
            <a:pPr marL="285750" indent="-285750">
              <a:buFont typeface="Arial" panose="020B0604020202020204" pitchFamily="34" charset="0"/>
              <a:buChar char="•"/>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41CCD-7977-92A4-0242-CCBA3672D4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1F70F9-8EAA-7A10-8C49-7DC110DB88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835F3E68-4E94-843B-47F3-23FB5BDC9CE3}"/>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E3AE49F9-ECEB-8687-FD1C-F4630ACD0488}"/>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1274011-3F38-FE78-37D5-5AC749AEC7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37F573B-2913-C354-8664-2AC21B2D5AA3}"/>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76AF5E10-CC3A-1A1A-B366-167A41E28EA3}"/>
              </a:ext>
            </a:extLst>
          </p:cNvPr>
          <p:cNvSpPr txBox="1"/>
          <p:nvPr/>
        </p:nvSpPr>
        <p:spPr>
          <a:xfrm>
            <a:off x="2268206" y="1263112"/>
            <a:ext cx="7655587" cy="400110"/>
          </a:xfrm>
          <a:prstGeom prst="rect">
            <a:avLst/>
          </a:prstGeom>
          <a:noFill/>
        </p:spPr>
        <p:txBody>
          <a:bodyPr wrap="square">
            <a:spAutoFit/>
          </a:bodyPr>
          <a:lstStyle/>
          <a:p>
            <a:r>
              <a:rPr lang="en-US" sz="2000" b="1" dirty="0">
                <a:solidFill>
                  <a:srgbClr val="000000"/>
                </a:solidFill>
                <a:latin typeface="Calibri Light" panose="020F0302020204030204" pitchFamily="34" charset="0"/>
              </a:rPr>
              <a:t>Data analysis options: Edge, Cloud , OR Combination?</a:t>
            </a:r>
            <a:endParaRPr lang="en-US" sz="6600" b="1" dirty="0"/>
          </a:p>
        </p:txBody>
      </p:sp>
      <p:sp>
        <p:nvSpPr>
          <p:cNvPr id="2" name="TextBox 1">
            <a:extLst>
              <a:ext uri="{FF2B5EF4-FFF2-40B4-BE49-F238E27FC236}">
                <a16:creationId xmlns:a16="http://schemas.microsoft.com/office/drawing/2014/main" id="{78775F2E-18B0-B201-4C9D-DD847A597E13}"/>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49F10421-0001-5E0B-1CB3-1CD7BEDE3788}"/>
              </a:ext>
            </a:extLst>
          </p:cNvPr>
          <p:cNvSpPr txBox="1"/>
          <p:nvPr/>
        </p:nvSpPr>
        <p:spPr>
          <a:xfrm>
            <a:off x="689639" y="1802546"/>
            <a:ext cx="10667998" cy="461985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b="1" u="sng" dirty="0">
                <a:solidFill>
                  <a:srgbClr val="FF0000"/>
                </a:solidFill>
              </a:rPr>
              <a:t>In edge computing:</a:t>
            </a:r>
            <a:endParaRPr lang="en-US" dirty="0">
              <a:solidFill>
                <a:srgbClr val="FF0000"/>
              </a:solidFill>
            </a:endParaRPr>
          </a:p>
          <a:p>
            <a:pPr marL="285750" indent="-285750">
              <a:lnSpc>
                <a:spcPct val="150000"/>
              </a:lnSpc>
              <a:buFont typeface="Wingdings" panose="05000000000000000000" pitchFamily="2" charset="2"/>
              <a:buChar char="Ø"/>
            </a:pPr>
            <a:r>
              <a:rPr lang="en-US" b="1" dirty="0">
                <a:solidFill>
                  <a:srgbClr val="FF0000"/>
                </a:solidFill>
              </a:rPr>
              <a:t>Challenges</a:t>
            </a:r>
          </a:p>
          <a:p>
            <a:pPr marL="285750" indent="-285750">
              <a:lnSpc>
                <a:spcPct val="150000"/>
              </a:lnSpc>
              <a:buFont typeface="Arial" panose="020B0604020202020204" pitchFamily="34" charset="0"/>
              <a:buChar char="•"/>
            </a:pPr>
            <a:r>
              <a:rPr lang="en-US" b="1" dirty="0">
                <a:solidFill>
                  <a:srgbClr val="FF0000"/>
                </a:solidFill>
              </a:rPr>
              <a:t>Limited processing power</a:t>
            </a:r>
            <a:r>
              <a:rPr lang="en-US" dirty="0">
                <a:solidFill>
                  <a:srgbClr val="FF0000"/>
                </a:solidFill>
              </a:rPr>
              <a:t> </a:t>
            </a:r>
            <a:r>
              <a:rPr lang="en-US" dirty="0"/>
              <a:t>compared to the cloud—edge devices might not handle complex algorithms or large datasets.</a:t>
            </a:r>
          </a:p>
          <a:p>
            <a:pPr marL="285750" indent="-285750">
              <a:lnSpc>
                <a:spcPct val="150000"/>
              </a:lnSpc>
              <a:buFont typeface="Arial" panose="020B0604020202020204" pitchFamily="34" charset="0"/>
              <a:buChar char="•"/>
            </a:pPr>
            <a:r>
              <a:rPr lang="en-US" b="1" dirty="0">
                <a:solidFill>
                  <a:srgbClr val="FF0000"/>
                </a:solidFill>
              </a:rPr>
              <a:t>Energy and resource constraints</a:t>
            </a:r>
            <a:r>
              <a:rPr lang="en-US" dirty="0">
                <a:solidFill>
                  <a:srgbClr val="FF0000"/>
                </a:solidFill>
              </a:rPr>
              <a:t> </a:t>
            </a:r>
            <a:r>
              <a:rPr lang="en-US" dirty="0"/>
              <a:t>on devices.</a:t>
            </a:r>
          </a:p>
          <a:p>
            <a:pPr marL="285750" indent="-285750">
              <a:lnSpc>
                <a:spcPct val="150000"/>
              </a:lnSpc>
              <a:buFont typeface="Wingdings" panose="05000000000000000000" pitchFamily="2" charset="2"/>
              <a:buChar char="Ø"/>
            </a:pPr>
            <a:r>
              <a:rPr lang="en-US" b="1" dirty="0">
                <a:solidFill>
                  <a:srgbClr val="FF0000"/>
                </a:solidFill>
              </a:rPr>
              <a:t>Use Cases</a:t>
            </a:r>
          </a:p>
          <a:p>
            <a:pPr marL="285750" indent="-285750">
              <a:lnSpc>
                <a:spcPct val="150000"/>
              </a:lnSpc>
              <a:buFont typeface="Arial" panose="020B0604020202020204" pitchFamily="34" charset="0"/>
              <a:buChar char="•"/>
            </a:pPr>
            <a:r>
              <a:rPr lang="en-US" dirty="0"/>
              <a:t>Predictive maintenance in industrial IoT</a:t>
            </a:r>
          </a:p>
          <a:p>
            <a:pPr marL="285750" indent="-285750">
              <a:lnSpc>
                <a:spcPct val="150000"/>
              </a:lnSpc>
              <a:buFont typeface="Arial" panose="020B0604020202020204" pitchFamily="34" charset="0"/>
              <a:buChar char="•"/>
            </a:pPr>
            <a:r>
              <a:rPr lang="en-US" dirty="0"/>
              <a:t>Smart cameras and real-time video analytics</a:t>
            </a:r>
          </a:p>
          <a:p>
            <a:pPr marL="285750" indent="-285750">
              <a:lnSpc>
                <a:spcPct val="150000"/>
              </a:lnSpc>
              <a:buFont typeface="Arial" panose="020B0604020202020204" pitchFamily="34" charset="0"/>
              <a:buChar char="•"/>
            </a:pPr>
            <a:r>
              <a:rPr lang="en-US" dirty="0"/>
              <a:t>Real-time patient monitoring in healthcare</a:t>
            </a:r>
          </a:p>
          <a:p>
            <a:pPr marL="285750" indent="-285750">
              <a:lnSpc>
                <a:spcPct val="150000"/>
              </a:lnSpc>
              <a:buFont typeface="Arial" panose="020B0604020202020204" pitchFamily="34" charset="0"/>
              <a:buChar char="•"/>
            </a:pPr>
            <a:r>
              <a:rPr lang="en-US" dirty="0"/>
              <a:t>Robotics and automation systems</a:t>
            </a:r>
          </a:p>
          <a:p>
            <a:pPr marL="285750" indent="-2857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1338563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D6208-DF68-167B-D049-07C6D0F51B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88B5AC-4F6B-E367-BFC7-104971A76A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8782C4EE-1025-756F-06A1-22BCA0711717}"/>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EF21A72C-C08B-1FB8-4F74-DFC2B93843CD}"/>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8D86784-C700-BD70-EDD4-F73179E911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64AE343-0FE0-1B5D-A81E-DFE3D5573786}"/>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41BE1CBA-28B8-1170-DD13-0C44C3440DA5}"/>
              </a:ext>
            </a:extLst>
          </p:cNvPr>
          <p:cNvSpPr txBox="1"/>
          <p:nvPr/>
        </p:nvSpPr>
        <p:spPr>
          <a:xfrm>
            <a:off x="2268206" y="1263112"/>
            <a:ext cx="7655587" cy="400110"/>
          </a:xfrm>
          <a:prstGeom prst="rect">
            <a:avLst/>
          </a:prstGeom>
          <a:noFill/>
        </p:spPr>
        <p:txBody>
          <a:bodyPr wrap="square">
            <a:spAutoFit/>
          </a:bodyPr>
          <a:lstStyle/>
          <a:p>
            <a:r>
              <a:rPr lang="en-US" sz="2000" b="1" dirty="0">
                <a:solidFill>
                  <a:srgbClr val="000000"/>
                </a:solidFill>
                <a:latin typeface="Calibri Light" panose="020F0302020204030204" pitchFamily="34" charset="0"/>
              </a:rPr>
              <a:t>Data analysis options: Edge, Cloud , OR Combination?</a:t>
            </a:r>
            <a:endParaRPr lang="en-US" sz="6600" b="1" dirty="0"/>
          </a:p>
        </p:txBody>
      </p:sp>
      <p:sp>
        <p:nvSpPr>
          <p:cNvPr id="2" name="TextBox 1">
            <a:extLst>
              <a:ext uri="{FF2B5EF4-FFF2-40B4-BE49-F238E27FC236}">
                <a16:creationId xmlns:a16="http://schemas.microsoft.com/office/drawing/2014/main" id="{EDD5316E-8686-7811-3C45-D17087911A2E}"/>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593906AF-6AAC-3F4C-7FB0-D4C8111975AC}"/>
              </a:ext>
            </a:extLst>
          </p:cNvPr>
          <p:cNvSpPr txBox="1"/>
          <p:nvPr/>
        </p:nvSpPr>
        <p:spPr>
          <a:xfrm>
            <a:off x="689639" y="1899833"/>
            <a:ext cx="10667998" cy="4758354"/>
          </a:xfrm>
          <a:prstGeom prst="rect">
            <a:avLst/>
          </a:prstGeom>
          <a:noFill/>
        </p:spPr>
        <p:txBody>
          <a:bodyPr wrap="square" rtlCol="0">
            <a:spAutoFit/>
          </a:bodyPr>
          <a:lstStyle/>
          <a:p>
            <a:pPr marL="285750" indent="-285750">
              <a:buFont typeface="Wingdings" panose="05000000000000000000" pitchFamily="2" charset="2"/>
              <a:buChar char="Ø"/>
            </a:pPr>
            <a:r>
              <a:rPr lang="en-US" b="1" dirty="0">
                <a:solidFill>
                  <a:srgbClr val="FF0000"/>
                </a:solidFill>
              </a:rPr>
              <a:t>Hybrid Edge–Cloud Data Analysis (Combination Approach)</a:t>
            </a:r>
          </a:p>
          <a:p>
            <a:pPr marL="285750" indent="-285750">
              <a:lnSpc>
                <a:spcPct val="150000"/>
              </a:lnSpc>
              <a:buFont typeface="Arial" panose="020B0604020202020204" pitchFamily="34" charset="0"/>
              <a:buChar char="•"/>
            </a:pPr>
            <a:r>
              <a:rPr lang="en-US" dirty="0"/>
              <a:t>The </a:t>
            </a:r>
            <a:r>
              <a:rPr lang="en-US" dirty="0">
                <a:solidFill>
                  <a:srgbClr val="FF0000"/>
                </a:solidFill>
              </a:rPr>
              <a:t>hybrid model </a:t>
            </a:r>
            <a:r>
              <a:rPr lang="en-US" dirty="0"/>
              <a:t>combines both paradigms to take advantage of the strengths of each.</a:t>
            </a:r>
          </a:p>
          <a:p>
            <a:pPr marL="285750" indent="-285750">
              <a:buFont typeface="Wingdings" panose="05000000000000000000" pitchFamily="2" charset="2"/>
              <a:buChar char="Ø"/>
            </a:pPr>
            <a:r>
              <a:rPr lang="en-US" b="1" dirty="0">
                <a:solidFill>
                  <a:srgbClr val="FF0000"/>
                </a:solidFill>
              </a:rPr>
              <a:t>How It Works</a:t>
            </a:r>
          </a:p>
          <a:p>
            <a:pPr marL="285750" indent="-285750">
              <a:lnSpc>
                <a:spcPct val="150000"/>
              </a:lnSpc>
              <a:buFont typeface="Arial" panose="020B0604020202020204" pitchFamily="34" charset="0"/>
              <a:buChar char="•"/>
            </a:pPr>
            <a:r>
              <a:rPr lang="en-US" b="1" dirty="0">
                <a:solidFill>
                  <a:srgbClr val="FF0000"/>
                </a:solidFill>
              </a:rPr>
              <a:t>Edge Level</a:t>
            </a:r>
            <a:r>
              <a:rPr lang="en-US" dirty="0">
                <a:solidFill>
                  <a:srgbClr val="FF0000"/>
                </a:solidFill>
              </a:rPr>
              <a:t>:</a:t>
            </a:r>
          </a:p>
          <a:p>
            <a:pPr marL="742950" lvl="1" indent="-285750">
              <a:lnSpc>
                <a:spcPct val="150000"/>
              </a:lnSpc>
              <a:buFont typeface="Arial" panose="020B0604020202020204" pitchFamily="34" charset="0"/>
              <a:buChar char="•"/>
            </a:pPr>
            <a:r>
              <a:rPr lang="en-US" dirty="0"/>
              <a:t>Performs initial filtering, noise reduction, and light analytics.</a:t>
            </a:r>
          </a:p>
          <a:p>
            <a:pPr marL="742950" lvl="1" indent="-285750">
              <a:lnSpc>
                <a:spcPct val="150000"/>
              </a:lnSpc>
              <a:buFont typeface="Arial" panose="020B0604020202020204" pitchFamily="34" charset="0"/>
              <a:buChar char="•"/>
            </a:pPr>
            <a:r>
              <a:rPr lang="en-US" dirty="0"/>
              <a:t>Generates quick alerts or actions (e.g., shutting down machinery when an anomaly is detected).</a:t>
            </a:r>
          </a:p>
          <a:p>
            <a:pPr marL="285750" indent="-285750">
              <a:lnSpc>
                <a:spcPct val="150000"/>
              </a:lnSpc>
              <a:buFont typeface="Arial" panose="020B0604020202020204" pitchFamily="34" charset="0"/>
              <a:buChar char="•"/>
            </a:pPr>
            <a:r>
              <a:rPr lang="en-US" b="1" dirty="0">
                <a:solidFill>
                  <a:srgbClr val="FF0000"/>
                </a:solidFill>
              </a:rPr>
              <a:t>Cloud Level</a:t>
            </a:r>
            <a:r>
              <a:rPr lang="en-US" dirty="0">
                <a:solidFill>
                  <a:srgbClr val="FF0000"/>
                </a:solidFill>
              </a:rPr>
              <a:t>:</a:t>
            </a:r>
          </a:p>
          <a:p>
            <a:pPr marL="742950" lvl="1" indent="-285750">
              <a:lnSpc>
                <a:spcPct val="150000"/>
              </a:lnSpc>
              <a:buFont typeface="Arial" panose="020B0604020202020204" pitchFamily="34" charset="0"/>
              <a:buChar char="•"/>
            </a:pPr>
            <a:r>
              <a:rPr lang="en-US" dirty="0"/>
              <a:t>Receives selected or aggregated data.</a:t>
            </a:r>
          </a:p>
          <a:p>
            <a:pPr marL="742950" lvl="1" indent="-285750">
              <a:lnSpc>
                <a:spcPct val="150000"/>
              </a:lnSpc>
              <a:buFont typeface="Arial" panose="020B0604020202020204" pitchFamily="34" charset="0"/>
              <a:buChar char="•"/>
            </a:pPr>
            <a:r>
              <a:rPr lang="en-US" dirty="0"/>
              <a:t>Performs deeper, more computationally intensive analysis.</a:t>
            </a:r>
          </a:p>
          <a:p>
            <a:pPr marL="742950" lvl="1" indent="-285750">
              <a:lnSpc>
                <a:spcPct val="150000"/>
              </a:lnSpc>
              <a:buFont typeface="Arial" panose="020B0604020202020204" pitchFamily="34" charset="0"/>
              <a:buChar char="•"/>
            </a:pPr>
            <a:r>
              <a:rPr lang="en-US" dirty="0"/>
              <a:t>Stores long-term data for modeling and future predictions</a:t>
            </a:r>
          </a:p>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2454777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E9D84-CA3A-BF0C-BF92-A3E5F8B8FC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696909-66E6-857E-0764-1DEA9129BD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91040184-B287-944F-37A2-0432D984DBA1}"/>
              </a:ext>
            </a:extLst>
          </p:cNvPr>
          <p:cNvSpPr/>
          <p:nvPr/>
        </p:nvSpPr>
        <p:spPr>
          <a:xfrm>
            <a:off x="942307"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08DD97D8-0B69-44C4-9139-4AF1552D708D}"/>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A28BC1F-8D62-6FFC-6633-5D8098A89F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7E879C1-C5C5-00C8-8CC1-0834C505F04A}"/>
              </a:ext>
            </a:extLst>
          </p:cNvPr>
          <p:cNvSpPr txBox="1"/>
          <p:nvPr/>
        </p:nvSpPr>
        <p:spPr>
          <a:xfrm>
            <a:off x="617279" y="1593832"/>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523C58D3-0066-061D-02CB-04BD6ADAF010}"/>
              </a:ext>
            </a:extLst>
          </p:cNvPr>
          <p:cNvSpPr txBox="1"/>
          <p:nvPr/>
        </p:nvSpPr>
        <p:spPr>
          <a:xfrm>
            <a:off x="2268206" y="1263112"/>
            <a:ext cx="7655587" cy="400110"/>
          </a:xfrm>
          <a:prstGeom prst="rect">
            <a:avLst/>
          </a:prstGeom>
          <a:noFill/>
        </p:spPr>
        <p:txBody>
          <a:bodyPr wrap="square">
            <a:spAutoFit/>
          </a:bodyPr>
          <a:lstStyle/>
          <a:p>
            <a:r>
              <a:rPr lang="en-US" sz="2000" b="1" dirty="0">
                <a:solidFill>
                  <a:srgbClr val="000000"/>
                </a:solidFill>
                <a:latin typeface="Calibri Light" panose="020F0302020204030204" pitchFamily="34" charset="0"/>
              </a:rPr>
              <a:t>Data analysis options: Edge, Cloud , OR Combination?</a:t>
            </a:r>
            <a:endParaRPr lang="en-US" sz="6600" b="1" dirty="0"/>
          </a:p>
        </p:txBody>
      </p:sp>
      <p:sp>
        <p:nvSpPr>
          <p:cNvPr id="2" name="TextBox 1">
            <a:extLst>
              <a:ext uri="{FF2B5EF4-FFF2-40B4-BE49-F238E27FC236}">
                <a16:creationId xmlns:a16="http://schemas.microsoft.com/office/drawing/2014/main" id="{68ADFFE6-A022-BF3D-FA07-9E5FB143CF99}"/>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65028763-3BDA-938E-5823-F8FD014BBA43}"/>
              </a:ext>
            </a:extLst>
          </p:cNvPr>
          <p:cNvSpPr txBox="1"/>
          <p:nvPr/>
        </p:nvSpPr>
        <p:spPr>
          <a:xfrm>
            <a:off x="689639" y="1899833"/>
            <a:ext cx="10667998" cy="4758354"/>
          </a:xfrm>
          <a:prstGeom prst="rect">
            <a:avLst/>
          </a:prstGeom>
          <a:noFill/>
        </p:spPr>
        <p:txBody>
          <a:bodyPr wrap="square" rtlCol="0">
            <a:spAutoFit/>
          </a:bodyPr>
          <a:lstStyle/>
          <a:p>
            <a:pPr marL="285750" indent="-285750">
              <a:buFont typeface="Wingdings" panose="05000000000000000000" pitchFamily="2" charset="2"/>
              <a:buChar char="Ø"/>
            </a:pPr>
            <a:r>
              <a:rPr lang="en-US" b="1" dirty="0">
                <a:solidFill>
                  <a:srgbClr val="FF0000"/>
                </a:solidFill>
              </a:rPr>
              <a:t>Hybrid Edge–Cloud Data Analysis (Combination Approach)</a:t>
            </a:r>
          </a:p>
          <a:p>
            <a:pPr marL="285750" indent="-285750">
              <a:buFont typeface="Wingdings" panose="05000000000000000000" pitchFamily="2" charset="2"/>
              <a:buChar char="Ø"/>
            </a:pPr>
            <a:r>
              <a:rPr lang="en-US" b="1" dirty="0">
                <a:solidFill>
                  <a:srgbClr val="FF0000"/>
                </a:solidFill>
              </a:rPr>
              <a:t>Advantages</a:t>
            </a:r>
          </a:p>
          <a:p>
            <a:pPr marL="285750" indent="-285750">
              <a:buFont typeface="Arial" panose="020B0604020202020204" pitchFamily="34" charset="0"/>
              <a:buChar char="•"/>
            </a:pPr>
            <a:r>
              <a:rPr lang="en-US" b="1" dirty="0">
                <a:solidFill>
                  <a:srgbClr val="FF0000"/>
                </a:solidFill>
              </a:rPr>
              <a:t>Balanced Performance</a:t>
            </a:r>
            <a:br>
              <a:rPr lang="en-US" dirty="0"/>
            </a:br>
            <a:r>
              <a:rPr lang="en-US" dirty="0"/>
              <a:t>Real-time decisions at the edge + advanced analytics in the cloud.</a:t>
            </a:r>
          </a:p>
          <a:p>
            <a:pPr marL="285750" indent="-285750">
              <a:buFont typeface="Arial" panose="020B0604020202020204" pitchFamily="34" charset="0"/>
              <a:buChar char="•"/>
            </a:pPr>
            <a:r>
              <a:rPr lang="en-US" b="1" dirty="0">
                <a:solidFill>
                  <a:srgbClr val="FF0000"/>
                </a:solidFill>
              </a:rPr>
              <a:t>Optimized Bandwidth Usage</a:t>
            </a:r>
            <a:br>
              <a:rPr lang="en-US" dirty="0"/>
            </a:br>
            <a:r>
              <a:rPr lang="en-US" dirty="0"/>
              <a:t>Only relevant or preprocessed data is sent to the cloud.</a:t>
            </a:r>
          </a:p>
          <a:p>
            <a:pPr marL="285750" indent="-285750">
              <a:buFont typeface="Arial" panose="020B0604020202020204" pitchFamily="34" charset="0"/>
              <a:buChar char="•"/>
            </a:pPr>
            <a:r>
              <a:rPr lang="en-US" b="1" dirty="0">
                <a:solidFill>
                  <a:srgbClr val="FF0000"/>
                </a:solidFill>
              </a:rPr>
              <a:t>Improved Reliability</a:t>
            </a:r>
            <a:br>
              <a:rPr lang="en-US" dirty="0"/>
            </a:br>
            <a:r>
              <a:rPr lang="en-US" dirty="0"/>
              <a:t>Systems continue operating even with intermittent network connectivity, since edge devices can function autonomously.</a:t>
            </a:r>
          </a:p>
          <a:p>
            <a:pPr marL="285750" indent="-285750">
              <a:buFont typeface="Wingdings" panose="05000000000000000000" pitchFamily="2" charset="2"/>
              <a:buChar char="Ø"/>
            </a:pPr>
            <a:r>
              <a:rPr lang="en-US" b="1" dirty="0">
                <a:solidFill>
                  <a:srgbClr val="FF0000"/>
                </a:solidFill>
              </a:rPr>
              <a:t>Use Cases</a:t>
            </a:r>
          </a:p>
          <a:p>
            <a:pPr marL="285750" indent="-285750">
              <a:buFont typeface="Arial" panose="020B0604020202020204" pitchFamily="34" charset="0"/>
              <a:buChar char="•"/>
            </a:pPr>
            <a:r>
              <a:rPr lang="en-US" dirty="0"/>
              <a:t>Smart cities (traffic control, waste management, energy optimization)</a:t>
            </a:r>
          </a:p>
          <a:p>
            <a:pPr marL="285750" indent="-285750">
              <a:buFont typeface="Arial" panose="020B0604020202020204" pitchFamily="34" charset="0"/>
              <a:buChar char="•"/>
            </a:pPr>
            <a:r>
              <a:rPr lang="en-US" dirty="0"/>
              <a:t>Remote environmental monitoring</a:t>
            </a:r>
          </a:p>
          <a:p>
            <a:pPr marL="285750" indent="-285750">
              <a:buFont typeface="Arial" panose="020B0604020202020204" pitchFamily="34" charset="0"/>
              <a:buChar char="•"/>
            </a:pPr>
            <a:r>
              <a:rPr lang="en-US" dirty="0"/>
              <a:t>Smart grids and energy management</a:t>
            </a:r>
          </a:p>
          <a:p>
            <a:pPr marL="285750" indent="-285750">
              <a:buFont typeface="Arial" panose="020B0604020202020204" pitchFamily="34" charset="0"/>
              <a:buChar char="•"/>
            </a:pPr>
            <a:r>
              <a:rPr lang="en-US" dirty="0"/>
              <a:t>Healthcare systems combining real-time monitoring and advanced cloud analytics</a:t>
            </a:r>
          </a:p>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284383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9384B-86B0-7A23-1C6F-D760BC029D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C95ABF-DC23-C177-019A-2FEFC6839E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8B8F3C16-2263-8C39-29F3-4459BE7E3204}"/>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BDE369F2-B62C-B8C9-A497-286CE63E6816}"/>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5E9F4EB-ED03-5A24-27DD-73B39450BA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8D321A6-FD4A-F2F2-9C4C-7CB3673D8ECD}"/>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6E4B2AF7-0ABB-8DFB-4148-690EB7C5FCCC}"/>
              </a:ext>
            </a:extLst>
          </p:cNvPr>
          <p:cNvSpPr txBox="1"/>
          <p:nvPr/>
        </p:nvSpPr>
        <p:spPr>
          <a:xfrm>
            <a:off x="2346764" y="1316163"/>
            <a:ext cx="7655587" cy="369332"/>
          </a:xfrm>
          <a:prstGeom prst="rect">
            <a:avLst/>
          </a:prstGeom>
          <a:noFill/>
        </p:spPr>
        <p:txBody>
          <a:bodyPr wrap="square">
            <a:spAutoFit/>
          </a:bodyPr>
          <a:lstStyle/>
          <a:p>
            <a:r>
              <a:rPr lang="en-US" b="1" dirty="0"/>
              <a:t>Cloud of things</a:t>
            </a:r>
            <a:endParaRPr lang="en-US" sz="6600" b="1" dirty="0"/>
          </a:p>
        </p:txBody>
      </p:sp>
      <p:sp>
        <p:nvSpPr>
          <p:cNvPr id="2" name="TextBox 1">
            <a:extLst>
              <a:ext uri="{FF2B5EF4-FFF2-40B4-BE49-F238E27FC236}">
                <a16:creationId xmlns:a16="http://schemas.microsoft.com/office/drawing/2014/main" id="{A07C7E1B-4F07-11CD-FA5F-36B8B1DDA8E9}"/>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F49B855E-035E-B78E-84D8-64627AEC6CF0}"/>
              </a:ext>
            </a:extLst>
          </p:cNvPr>
          <p:cNvSpPr txBox="1"/>
          <p:nvPr/>
        </p:nvSpPr>
        <p:spPr>
          <a:xfrm>
            <a:off x="689639" y="1899833"/>
            <a:ext cx="10667998" cy="880369"/>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F0967315-943A-4B80-0774-C2E431B8E64D}"/>
              </a:ext>
            </a:extLst>
          </p:cNvPr>
          <p:cNvSpPr txBox="1"/>
          <p:nvPr/>
        </p:nvSpPr>
        <p:spPr>
          <a:xfrm>
            <a:off x="617276" y="1704062"/>
            <a:ext cx="10667998" cy="4108817"/>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dirty="0"/>
              <a:t>The </a:t>
            </a:r>
            <a:r>
              <a:rPr lang="en-US" b="1" dirty="0"/>
              <a:t>Cloud of Things (</a:t>
            </a:r>
            <a:r>
              <a:rPr lang="en-US" b="1" dirty="0" err="1"/>
              <a:t>CoT</a:t>
            </a:r>
            <a:r>
              <a:rPr lang="en-US" b="1" dirty="0"/>
              <a:t>)</a:t>
            </a:r>
            <a:r>
              <a:rPr lang="en-US" dirty="0"/>
              <a:t> is an emerging technological paradigm that integrates </a:t>
            </a:r>
            <a:r>
              <a:rPr lang="en-US" b="1" dirty="0">
                <a:solidFill>
                  <a:srgbClr val="FF0000"/>
                </a:solidFill>
              </a:rPr>
              <a:t>cloud computing (CC)</a:t>
            </a:r>
            <a:r>
              <a:rPr lang="en-US" dirty="0">
                <a:solidFill>
                  <a:srgbClr val="FF0000"/>
                </a:solidFill>
              </a:rPr>
              <a:t> </a:t>
            </a:r>
            <a:r>
              <a:rPr lang="en-US" dirty="0"/>
              <a:t>with the </a:t>
            </a:r>
            <a:r>
              <a:rPr lang="en-US" b="1" dirty="0">
                <a:solidFill>
                  <a:srgbClr val="FF0000"/>
                </a:solidFill>
              </a:rPr>
              <a:t>Internet of Things (IoT</a:t>
            </a:r>
            <a:r>
              <a:rPr lang="en-US" b="1" dirty="0"/>
              <a:t>)</a:t>
            </a:r>
            <a:r>
              <a:rPr lang="en-US" dirty="0"/>
              <a:t> to create a scalable, </a:t>
            </a:r>
            <a:r>
              <a:rPr lang="en-US" dirty="0">
                <a:solidFill>
                  <a:srgbClr val="FF0000"/>
                </a:solidFill>
              </a:rPr>
              <a:t>cloud-based environment for remotely managing and monitoring IoT devices .</a:t>
            </a:r>
          </a:p>
          <a:p>
            <a:pPr marL="285750" indent="-285750" algn="just">
              <a:lnSpc>
                <a:spcPct val="150000"/>
              </a:lnSpc>
              <a:buFont typeface="Wingdings" panose="05000000000000000000" pitchFamily="2" charset="2"/>
              <a:buChar char="Ø"/>
            </a:pPr>
            <a:r>
              <a:rPr lang="en-US" dirty="0"/>
              <a:t>This integration offers a novel business model in which users can seamlessly connect heterogeneous devices and machines to the cloud, enabling real-time monitoring, control, and automation from any location. </a:t>
            </a:r>
          </a:p>
          <a:p>
            <a:pPr marL="285750" indent="-285750" algn="just">
              <a:lnSpc>
                <a:spcPct val="150000"/>
              </a:lnSpc>
              <a:buFont typeface="Wingdings" panose="05000000000000000000" pitchFamily="2" charset="2"/>
              <a:buChar char="Ø"/>
            </a:pPr>
            <a:r>
              <a:rPr lang="en-US" dirty="0"/>
              <a:t>Through the </a:t>
            </a:r>
            <a:r>
              <a:rPr lang="en-US" dirty="0" err="1"/>
              <a:t>CoT</a:t>
            </a:r>
            <a:r>
              <a:rPr lang="en-US" dirty="0"/>
              <a:t>, organizations </a:t>
            </a:r>
            <a:r>
              <a:rPr lang="en-US" dirty="0">
                <a:solidFill>
                  <a:srgbClr val="FF0000"/>
                </a:solidFill>
              </a:rPr>
              <a:t>can collect, store, and analyze the massive volumes of data generated </a:t>
            </a:r>
            <a:r>
              <a:rPr lang="en-US" dirty="0"/>
              <a:t>by IoT devices, thereby supporting informed, data-driven decision-making. </a:t>
            </a:r>
          </a:p>
          <a:p>
            <a:pPr marL="285750" indent="-285750" algn="just">
              <a:buFont typeface="Wingdings" panose="05000000000000000000" pitchFamily="2" charset="2"/>
              <a:buChar char="Ø"/>
            </a:pPr>
            <a:r>
              <a:rPr lang="en-US" dirty="0"/>
              <a:t>The </a:t>
            </a:r>
            <a:r>
              <a:rPr lang="en-US" dirty="0" err="1"/>
              <a:t>CoT</a:t>
            </a:r>
            <a:r>
              <a:rPr lang="en-US" dirty="0"/>
              <a:t> also provides a cost-effective solution for processing and </a:t>
            </a:r>
            <a:r>
              <a:rPr lang="en-US" dirty="0">
                <a:solidFill>
                  <a:srgbClr val="FF0000"/>
                </a:solidFill>
              </a:rPr>
              <a:t>storing IoT data, reducing the need for on-premises infrastructure and allowing enterprises to leverage pay-as-you-go cloud services</a:t>
            </a:r>
            <a:r>
              <a:rPr lang="en-US" dirty="0"/>
              <a:t>. Ultimately, the </a:t>
            </a:r>
            <a:r>
              <a:rPr lang="en-US" dirty="0" err="1"/>
              <a:t>CoT</a:t>
            </a:r>
            <a:r>
              <a:rPr lang="en-US" dirty="0"/>
              <a:t> has the potential to transform a </a:t>
            </a:r>
            <a:r>
              <a:rPr lang="en-US" dirty="0">
                <a:solidFill>
                  <a:srgbClr val="FF0000"/>
                </a:solidFill>
              </a:rPr>
              <a:t>wide range of industries by offering a unified, flexible, and highly scalable </a:t>
            </a:r>
            <a:r>
              <a:rPr lang="en-US" dirty="0"/>
              <a:t>platform for managing large IoT ecosystems.</a:t>
            </a:r>
          </a:p>
        </p:txBody>
      </p:sp>
    </p:spTree>
    <p:extLst>
      <p:ext uri="{BB962C8B-B14F-4D97-AF65-F5344CB8AC3E}">
        <p14:creationId xmlns:p14="http://schemas.microsoft.com/office/powerpoint/2010/main" val="3418355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E7835-C689-9C87-4E15-2E2D69B46A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97A57D-7821-CBD3-25E0-CD53968D47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ACB12889-39F3-C71B-EB8C-7351B8B87CDE}"/>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322F1C56-74E5-DAEB-8E67-0EC7B8FF1E2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71DD9B3-E766-C861-9FC7-B41FB12A65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4516E6F-2A12-205A-08D8-EB6AE5C281E1}"/>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ECA93690-5C29-AFA5-666F-B2147CBECF90}"/>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39C212D7-82F0-F5D0-B568-84CF4D6BAE81}"/>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DF35744A-2D47-0C18-4622-D4D547CE8843}"/>
              </a:ext>
            </a:extLst>
          </p:cNvPr>
          <p:cNvSpPr txBox="1"/>
          <p:nvPr/>
        </p:nvSpPr>
        <p:spPr>
          <a:xfrm>
            <a:off x="689639" y="1899833"/>
            <a:ext cx="10667998" cy="880369"/>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610AB7DE-18B1-B878-656D-F3891936422B}"/>
              </a:ext>
            </a:extLst>
          </p:cNvPr>
          <p:cNvSpPr txBox="1"/>
          <p:nvPr/>
        </p:nvSpPr>
        <p:spPr>
          <a:xfrm>
            <a:off x="617276" y="1704062"/>
            <a:ext cx="10667998" cy="4204356"/>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dirty="0"/>
              <a:t>5G is the </a:t>
            </a:r>
            <a:r>
              <a:rPr lang="en-US" b="1" dirty="0">
                <a:solidFill>
                  <a:srgbClr val="FF0000"/>
                </a:solidFill>
              </a:rPr>
              <a:t>fifth generation of mobile network technology</a:t>
            </a:r>
            <a:r>
              <a:rPr lang="en-US" dirty="0"/>
              <a:t>, developed to overcome the limitations of previous generations such as 3G and 4G LTE. </a:t>
            </a:r>
          </a:p>
          <a:p>
            <a:pPr marL="285750" indent="-285750" algn="just">
              <a:lnSpc>
                <a:spcPct val="150000"/>
              </a:lnSpc>
              <a:buFont typeface="Wingdings" panose="05000000000000000000" pitchFamily="2" charset="2"/>
              <a:buChar char="Ø"/>
            </a:pPr>
            <a:r>
              <a:rPr lang="en-US" dirty="0"/>
              <a:t>With the rapid growth of the </a:t>
            </a:r>
            <a:r>
              <a:rPr lang="en-US" b="1" dirty="0">
                <a:solidFill>
                  <a:srgbClr val="FF0000"/>
                </a:solidFill>
              </a:rPr>
              <a:t>Internet of Things (IoT)</a:t>
            </a:r>
            <a:r>
              <a:rPr lang="en-US" dirty="0">
                <a:solidFill>
                  <a:srgbClr val="FF0000"/>
                </a:solidFill>
              </a:rPr>
              <a:t>—</a:t>
            </a:r>
            <a:r>
              <a:rPr lang="en-US" dirty="0"/>
              <a:t>billions of interconnected devices like sensors, smart appliances, autonomous systems, and industrial equipment—the demand for </a:t>
            </a:r>
            <a:r>
              <a:rPr lang="en-US" b="1" dirty="0"/>
              <a:t>higher data speeds</a:t>
            </a:r>
            <a:r>
              <a:rPr lang="en-US" dirty="0"/>
              <a:t>, </a:t>
            </a:r>
            <a:r>
              <a:rPr lang="en-US" b="1" dirty="0"/>
              <a:t>lower </a:t>
            </a:r>
            <a:r>
              <a:rPr lang="en-US" b="1" dirty="0">
                <a:solidFill>
                  <a:srgbClr val="FF0000"/>
                </a:solidFill>
              </a:rPr>
              <a:t>latency</a:t>
            </a:r>
            <a:r>
              <a:rPr lang="en-US" dirty="0">
                <a:solidFill>
                  <a:srgbClr val="FF0000"/>
                </a:solidFill>
              </a:rPr>
              <a:t>, and </a:t>
            </a:r>
            <a:r>
              <a:rPr lang="en-US" b="1" dirty="0">
                <a:solidFill>
                  <a:srgbClr val="FF0000"/>
                </a:solidFill>
              </a:rPr>
              <a:t>greater network capacity</a:t>
            </a:r>
            <a:r>
              <a:rPr lang="en-US" dirty="0">
                <a:solidFill>
                  <a:srgbClr val="FF0000"/>
                </a:solidFill>
              </a:rPr>
              <a:t> has increased dramatically.</a:t>
            </a:r>
          </a:p>
          <a:p>
            <a:pPr marL="285750" indent="-285750" algn="just">
              <a:lnSpc>
                <a:spcPct val="150000"/>
              </a:lnSpc>
              <a:buFont typeface="Wingdings" panose="05000000000000000000" pitchFamily="2" charset="2"/>
              <a:buChar char="Ø"/>
            </a:pPr>
            <a:r>
              <a:rPr lang="en-US" dirty="0"/>
              <a:t>5G is designed to meet </a:t>
            </a:r>
            <a:r>
              <a:rPr lang="en-US" dirty="0">
                <a:solidFill>
                  <a:srgbClr val="FF0000"/>
                </a:solidFill>
              </a:rPr>
              <a:t>these demands by introducing new radio technologies, advanced antenna systems, and a more flexible network architecture. </a:t>
            </a:r>
          </a:p>
          <a:p>
            <a:pPr marL="285750" indent="-285750" algn="just">
              <a:lnSpc>
                <a:spcPct val="150000"/>
              </a:lnSpc>
              <a:buFont typeface="Wingdings" panose="05000000000000000000" pitchFamily="2" charset="2"/>
              <a:buChar char="Ø"/>
            </a:pPr>
            <a:r>
              <a:rPr lang="en-US" dirty="0"/>
              <a:t>Although 5G </a:t>
            </a:r>
            <a:r>
              <a:rPr lang="en-US" dirty="0">
                <a:solidFill>
                  <a:srgbClr val="FF0000"/>
                </a:solidFill>
              </a:rPr>
              <a:t>deployment is ongoing worldwide, </a:t>
            </a:r>
            <a:r>
              <a:rPr lang="en-US" dirty="0"/>
              <a:t>its full capabilities </a:t>
            </a:r>
            <a:r>
              <a:rPr lang="en-US" dirty="0">
                <a:solidFill>
                  <a:srgbClr val="FF0000"/>
                </a:solidFill>
              </a:rPr>
              <a:t>will gradually emerge as more infrastructure is built and new 5G-enabled applications are developed.</a:t>
            </a:r>
          </a:p>
          <a:p>
            <a:pPr marL="285750" indent="-2857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1934110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E801C-1AAA-D80E-391B-A51275B58D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A05262-124B-0239-6EA0-BD58B358CF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94B79D9D-7B56-291F-CB37-BBCEFEF5EF7C}"/>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EF1B139-680B-CC2C-A108-29BE4CDA965F}"/>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82DBA5D-B036-EA72-99CB-486909C1D8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BCA79C1-F400-05C5-79F6-EA9405DDE22B}"/>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169E5D0-314B-39D6-6E35-595C2FD15FB3}"/>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3547C820-0571-0DE0-6991-8930341C9966}"/>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408656CD-379D-6C3F-E8E7-A872D5B0F0ED}"/>
              </a:ext>
            </a:extLst>
          </p:cNvPr>
          <p:cNvSpPr txBox="1"/>
          <p:nvPr/>
        </p:nvSpPr>
        <p:spPr>
          <a:xfrm>
            <a:off x="689639" y="1899833"/>
            <a:ext cx="10667998" cy="880369"/>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018DE30F-E70D-EE25-F195-FEEEBB491959}"/>
              </a:ext>
            </a:extLst>
          </p:cNvPr>
          <p:cNvSpPr txBox="1"/>
          <p:nvPr/>
        </p:nvSpPr>
        <p:spPr>
          <a:xfrm>
            <a:off x="617276" y="1704062"/>
            <a:ext cx="10667998" cy="5035353"/>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b="1" u="sng" dirty="0">
                <a:solidFill>
                  <a:srgbClr val="FF0000"/>
                </a:solidFill>
              </a:rPr>
              <a:t>Faster Data Rates</a:t>
            </a:r>
            <a:r>
              <a:rPr lang="en-US" dirty="0"/>
              <a:t>:  One of the most noticeable improvements in 5G is its </a:t>
            </a:r>
            <a:r>
              <a:rPr lang="en-US" b="1" dirty="0"/>
              <a:t>extremely high data speed</a:t>
            </a:r>
            <a:r>
              <a:rPr lang="en-US" dirty="0"/>
              <a:t>.</a:t>
            </a:r>
          </a:p>
          <a:p>
            <a:pPr marL="285750" indent="-285750">
              <a:lnSpc>
                <a:spcPct val="150000"/>
              </a:lnSpc>
              <a:buFont typeface="Wingdings" panose="05000000000000000000" pitchFamily="2" charset="2"/>
              <a:buChar char="Ø"/>
            </a:pPr>
            <a:r>
              <a:rPr lang="en-US" b="1" dirty="0">
                <a:solidFill>
                  <a:srgbClr val="FF0000"/>
                </a:solidFill>
              </a:rPr>
              <a:t>4G vs. 5G Speeds</a:t>
            </a:r>
          </a:p>
          <a:p>
            <a:pPr marL="285750" indent="-285750">
              <a:lnSpc>
                <a:spcPct val="150000"/>
              </a:lnSpc>
              <a:buFont typeface="Arial" panose="020B0604020202020204" pitchFamily="34" charset="0"/>
              <a:buChar char="•"/>
            </a:pPr>
            <a:r>
              <a:rPr lang="en-US" b="1" dirty="0">
                <a:solidFill>
                  <a:srgbClr val="FF0000"/>
                </a:solidFill>
              </a:rPr>
              <a:t>4G LTE:</a:t>
            </a:r>
            <a:r>
              <a:rPr lang="en-US" dirty="0">
                <a:solidFill>
                  <a:srgbClr val="FF0000"/>
                </a:solidFill>
              </a:rPr>
              <a:t> typically several hundred Mbps.</a:t>
            </a:r>
          </a:p>
          <a:p>
            <a:pPr marL="285750" indent="-285750">
              <a:lnSpc>
                <a:spcPct val="150000"/>
              </a:lnSpc>
              <a:buFont typeface="Arial" panose="020B0604020202020204" pitchFamily="34" charset="0"/>
              <a:buChar char="•"/>
            </a:pPr>
            <a:r>
              <a:rPr lang="en-US" b="1" dirty="0">
                <a:solidFill>
                  <a:srgbClr val="FF0000"/>
                </a:solidFill>
              </a:rPr>
              <a:t>5G:</a:t>
            </a:r>
            <a:r>
              <a:rPr lang="en-US" dirty="0">
                <a:solidFill>
                  <a:srgbClr val="FF0000"/>
                </a:solidFill>
              </a:rPr>
              <a:t> can reach </a:t>
            </a:r>
            <a:r>
              <a:rPr lang="en-US" b="1" dirty="0">
                <a:solidFill>
                  <a:srgbClr val="FF0000"/>
                </a:solidFill>
              </a:rPr>
              <a:t>multi-gigabit per second (Gbps)</a:t>
            </a:r>
            <a:r>
              <a:rPr lang="en-US" dirty="0">
                <a:solidFill>
                  <a:srgbClr val="FF0000"/>
                </a:solidFill>
              </a:rPr>
              <a:t> speeds.</a:t>
            </a:r>
          </a:p>
          <a:p>
            <a:pPr marL="285750" indent="-285750">
              <a:buFont typeface="Wingdings" panose="05000000000000000000" pitchFamily="2" charset="2"/>
              <a:buChar char="Ø"/>
            </a:pPr>
            <a:r>
              <a:rPr lang="en-US" b="1" u="sng" dirty="0">
                <a:solidFill>
                  <a:srgbClr val="FF0000"/>
                </a:solidFill>
              </a:rPr>
              <a:t>Ultra-Low Latency:  </a:t>
            </a:r>
            <a:r>
              <a:rPr lang="en-US" b="1" dirty="0"/>
              <a:t>Latency</a:t>
            </a:r>
            <a:r>
              <a:rPr lang="en-US" dirty="0"/>
              <a:t> is the delay between sending and receiving data.</a:t>
            </a:r>
          </a:p>
          <a:p>
            <a:pPr marL="285750" indent="-285750">
              <a:buFont typeface="Arial" panose="020B0604020202020204" pitchFamily="34" charset="0"/>
              <a:buChar char="•"/>
            </a:pPr>
            <a:r>
              <a:rPr lang="en-US" b="1" dirty="0"/>
              <a:t>Comparison</a:t>
            </a:r>
          </a:p>
          <a:p>
            <a:pPr marL="285750" indent="-285750">
              <a:buFont typeface="Arial" panose="020B0604020202020204" pitchFamily="34" charset="0"/>
              <a:buChar char="•"/>
            </a:pPr>
            <a:r>
              <a:rPr lang="en-US" b="1" dirty="0"/>
              <a:t>3G:</a:t>
            </a:r>
            <a:r>
              <a:rPr lang="en-US" dirty="0"/>
              <a:t> ~100 </a:t>
            </a:r>
            <a:r>
              <a:rPr lang="en-US" dirty="0" err="1"/>
              <a:t>ms</a:t>
            </a:r>
            <a:endParaRPr lang="en-US" dirty="0"/>
          </a:p>
          <a:p>
            <a:pPr marL="285750" indent="-285750">
              <a:buFont typeface="Arial" panose="020B0604020202020204" pitchFamily="34" charset="0"/>
              <a:buChar char="•"/>
            </a:pPr>
            <a:r>
              <a:rPr lang="en-US" b="1" dirty="0"/>
              <a:t>4G:</a:t>
            </a:r>
            <a:r>
              <a:rPr lang="en-US" dirty="0"/>
              <a:t> ~30–50 </a:t>
            </a:r>
            <a:r>
              <a:rPr lang="en-US" dirty="0" err="1"/>
              <a:t>ms</a:t>
            </a:r>
            <a:endParaRPr lang="en-US" dirty="0"/>
          </a:p>
          <a:p>
            <a:pPr marL="285750" indent="-285750">
              <a:buFont typeface="Arial" panose="020B0604020202020204" pitchFamily="34" charset="0"/>
              <a:buChar char="•"/>
            </a:pPr>
            <a:r>
              <a:rPr lang="en-US" b="1" dirty="0"/>
              <a:t>5G:</a:t>
            </a:r>
            <a:r>
              <a:rPr lang="en-US" dirty="0"/>
              <a:t> as low as </a:t>
            </a:r>
            <a:r>
              <a:rPr lang="en-US" b="1" dirty="0"/>
              <a:t>1 </a:t>
            </a:r>
            <a:r>
              <a:rPr lang="en-US" b="1" dirty="0" err="1"/>
              <a:t>ms</a:t>
            </a:r>
            <a:r>
              <a:rPr lang="en-US" dirty="0"/>
              <a:t> (in ideal conditions)</a:t>
            </a:r>
          </a:p>
          <a:p>
            <a:pPr marL="285750" indent="-285750">
              <a:buFont typeface="Arial" panose="020B0604020202020204" pitchFamily="34" charset="0"/>
              <a:buChar char="•"/>
            </a:pPr>
            <a:r>
              <a:rPr lang="en-US" dirty="0"/>
              <a:t>This ultra-low latency enables </a:t>
            </a:r>
            <a:r>
              <a:rPr lang="en-US" b="1" dirty="0">
                <a:solidFill>
                  <a:srgbClr val="FF0000"/>
                </a:solidFill>
              </a:rPr>
              <a:t>real-time responsiveness</a:t>
            </a:r>
            <a:r>
              <a:rPr lang="en-US" dirty="0"/>
              <a:t>, which is essential for technologies such as:</a:t>
            </a:r>
          </a:p>
          <a:p>
            <a:pPr marL="285750" indent="-285750">
              <a:buFont typeface="Wingdings" panose="05000000000000000000" pitchFamily="2" charset="2"/>
              <a:buChar char="ü"/>
            </a:pPr>
            <a:r>
              <a:rPr lang="en-US" dirty="0">
                <a:solidFill>
                  <a:srgbClr val="FF0000"/>
                </a:solidFill>
              </a:rPr>
              <a:t>Remote surgery</a:t>
            </a:r>
            <a:r>
              <a:rPr lang="en-US" dirty="0"/>
              <a:t> (robotic operations performed by doctors from another location)</a:t>
            </a:r>
          </a:p>
          <a:p>
            <a:pPr marL="285750" indent="-285750">
              <a:buFont typeface="Wingdings" panose="05000000000000000000" pitchFamily="2" charset="2"/>
              <a:buChar char="ü"/>
            </a:pPr>
            <a:r>
              <a:rPr lang="en-US" dirty="0"/>
              <a:t>Autonomous vehicles (instant decision-making based on surrounding environment)</a:t>
            </a:r>
          </a:p>
          <a:p>
            <a:pPr marL="285750" indent="-285750">
              <a:buFont typeface="Wingdings" panose="05000000000000000000" pitchFamily="2" charset="2"/>
              <a:buChar char="ü"/>
            </a:pPr>
            <a:r>
              <a:rPr lang="en-US" dirty="0">
                <a:solidFill>
                  <a:srgbClr val="FF0000"/>
                </a:solidFill>
              </a:rPr>
              <a:t>Industrial automation </a:t>
            </a:r>
            <a:r>
              <a:rPr lang="en-US" dirty="0"/>
              <a:t>(robotic arms working in perfect synchronization)</a:t>
            </a:r>
          </a:p>
          <a:p>
            <a:pPr marL="285750" indent="-285750">
              <a:lnSpc>
                <a:spcPct val="150000"/>
              </a:lnSpc>
              <a:buFont typeface="Wingdings" panose="05000000000000000000" pitchFamily="2" charset="2"/>
              <a:buChar char="ü"/>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577777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7C31A-F26F-EB0B-5212-9362E096E8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53DFE2-0E3B-D6CE-18DE-5DB9380C1A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7C1BD510-0C73-C08B-DF91-EC335C7EF2EA}"/>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69D4875-E983-13C8-7335-DE166B248C10}"/>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FF85BE51-0FB4-5CC3-6AAB-8938375C7F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FB08534-D6C8-5D5B-B4A7-CEA28BBA8D57}"/>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F8A91B50-D604-54E0-8E10-9C3ADFA471BE}"/>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02E2B9D1-CA41-9672-B7B4-805E21355608}"/>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B0EA2A61-5C0F-4632-12B8-21E160809801}"/>
              </a:ext>
            </a:extLst>
          </p:cNvPr>
          <p:cNvSpPr txBox="1"/>
          <p:nvPr/>
        </p:nvSpPr>
        <p:spPr>
          <a:xfrm>
            <a:off x="689639" y="1899833"/>
            <a:ext cx="10667998" cy="880369"/>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020D452C-F599-0926-4186-8904C7F5587B}"/>
              </a:ext>
            </a:extLst>
          </p:cNvPr>
          <p:cNvSpPr txBox="1"/>
          <p:nvPr/>
        </p:nvSpPr>
        <p:spPr>
          <a:xfrm>
            <a:off x="617276" y="1704062"/>
            <a:ext cx="10812718" cy="4966103"/>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endParaRPr lang="en-US" sz="800" b="1" u="sng" dirty="0">
              <a:solidFill>
                <a:srgbClr val="FF0000"/>
              </a:solidFill>
            </a:endParaRPr>
          </a:p>
          <a:p>
            <a:pPr marL="285750" indent="-285750" algn="just">
              <a:lnSpc>
                <a:spcPct val="150000"/>
              </a:lnSpc>
              <a:buFont typeface="Wingdings" panose="05000000000000000000" pitchFamily="2" charset="2"/>
              <a:buChar char="Ø"/>
            </a:pPr>
            <a:r>
              <a:rPr lang="en-US" b="1" u="sng" dirty="0">
                <a:solidFill>
                  <a:srgbClr val="FF0000"/>
                </a:solidFill>
              </a:rPr>
              <a:t>What Is 5G?</a:t>
            </a:r>
          </a:p>
          <a:p>
            <a:pPr marL="285750" indent="-285750" algn="just">
              <a:lnSpc>
                <a:spcPct val="200000"/>
              </a:lnSpc>
              <a:buFont typeface="Wingdings" panose="05000000000000000000" pitchFamily="2" charset="2"/>
              <a:buChar char="Ø"/>
            </a:pPr>
            <a:r>
              <a:rPr lang="en-US" dirty="0"/>
              <a:t>5G technology enables a wide spectrum of </a:t>
            </a:r>
            <a:r>
              <a:rPr lang="en-US" dirty="0">
                <a:solidFill>
                  <a:srgbClr val="FF0000"/>
                </a:solidFill>
              </a:rPr>
              <a:t>advanced applications across multiple sectors due to its high speed, low latency, and ability to support an extremely large number of connected devices</a:t>
            </a:r>
            <a:r>
              <a:rPr lang="en-US" dirty="0"/>
              <a:t>. </a:t>
            </a:r>
          </a:p>
          <a:p>
            <a:pPr marL="285750" indent="-285750" algn="just">
              <a:lnSpc>
                <a:spcPct val="200000"/>
              </a:lnSpc>
              <a:buFont typeface="Wingdings" panose="05000000000000000000" pitchFamily="2" charset="2"/>
              <a:buChar char="Ø"/>
            </a:pPr>
            <a:r>
              <a:rPr lang="en-US" dirty="0"/>
              <a:t>One of its major benefits </a:t>
            </a:r>
            <a:r>
              <a:rPr lang="en-US" dirty="0">
                <a:solidFill>
                  <a:srgbClr val="FF0000"/>
                </a:solidFill>
              </a:rPr>
              <a:t>is the delivery of </a:t>
            </a:r>
            <a:r>
              <a:rPr lang="en-US" b="1" dirty="0">
                <a:solidFill>
                  <a:srgbClr val="FF0000"/>
                </a:solidFill>
              </a:rPr>
              <a:t>fast download and upload speeds</a:t>
            </a:r>
            <a:r>
              <a:rPr lang="en-US" dirty="0"/>
              <a:t>, which allows seamless streaming </a:t>
            </a:r>
            <a:r>
              <a:rPr lang="en-US" dirty="0">
                <a:solidFill>
                  <a:srgbClr val="FF0000"/>
                </a:solidFill>
              </a:rPr>
              <a:t>of high-definition video, virtual reality (VR) content, augmented reality (AR) applications</a:t>
            </a:r>
            <a:r>
              <a:rPr lang="en-US" dirty="0"/>
              <a:t>, and immersive mobile gaming experiences. This capability forms the foundation for new forms of digital entertainment, interactive applications, and real-time communication technologies.</a:t>
            </a:r>
          </a:p>
          <a:p>
            <a:pPr marL="285750" indent="-285750" algn="just">
              <a:lnSpc>
                <a:spcPct val="200000"/>
              </a:lnSpc>
              <a:buFont typeface="Wingdings" panose="05000000000000000000" pitchFamily="2" charset="2"/>
              <a:buChar char="Ø"/>
            </a:pPr>
            <a:endParaRPr lang="en-US" b="1" u="sng" dirty="0">
              <a:solidFill>
                <a:srgbClr val="FF0000"/>
              </a:solidFill>
            </a:endParaRPr>
          </a:p>
          <a:p>
            <a:pPr marL="285750" indent="-2857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2705997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6F911-CE18-ABCF-ADEF-F4629E1367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48BE1A-C539-D0ED-2A69-2ACF38C332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818DD835-C975-D382-E9B2-28424E5E23E9}"/>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E8251C55-704F-F376-5D72-A2556053B468}"/>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2A8D787-510E-D3A5-3D0D-52FE2D9466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98B9653-86F1-F3F1-7EB3-BFD851793D56}"/>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BFCC5DD7-4EEA-2CFE-2DF6-99A4259D9E48}"/>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66EF83E1-553D-A4A2-C4DD-D2FACAA080D3}"/>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548B8030-CFB9-320B-9200-4AD140781626}"/>
              </a:ext>
            </a:extLst>
          </p:cNvPr>
          <p:cNvSpPr txBox="1"/>
          <p:nvPr/>
        </p:nvSpPr>
        <p:spPr>
          <a:xfrm>
            <a:off x="689639" y="1899833"/>
            <a:ext cx="10667998" cy="880369"/>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29419F07-DEDA-AA74-1E37-CA159C6104E1}"/>
              </a:ext>
            </a:extLst>
          </p:cNvPr>
          <p:cNvSpPr txBox="1"/>
          <p:nvPr/>
        </p:nvSpPr>
        <p:spPr>
          <a:xfrm>
            <a:off x="617276" y="1704062"/>
            <a:ext cx="10812718" cy="4943020"/>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endParaRPr lang="en-US" sz="800" b="1" u="sng" dirty="0">
              <a:solidFill>
                <a:srgbClr val="FF0000"/>
              </a:solidFill>
            </a:endParaRPr>
          </a:p>
          <a:p>
            <a:pPr marL="285750" indent="-285750" algn="just">
              <a:lnSpc>
                <a:spcPct val="150000"/>
              </a:lnSpc>
              <a:buFont typeface="Wingdings" panose="05000000000000000000" pitchFamily="2" charset="2"/>
              <a:buChar char="Ø"/>
            </a:pPr>
            <a:r>
              <a:rPr lang="en-US" b="1" u="sng" dirty="0">
                <a:solidFill>
                  <a:srgbClr val="FF0000"/>
                </a:solidFill>
              </a:rPr>
              <a:t>What Is 5G?</a:t>
            </a:r>
          </a:p>
          <a:p>
            <a:pPr marL="285750" indent="-285750" algn="just">
              <a:lnSpc>
                <a:spcPct val="200000"/>
              </a:lnSpc>
              <a:buFont typeface="Wingdings" panose="05000000000000000000" pitchFamily="2" charset="2"/>
              <a:buChar char="Ø"/>
            </a:pPr>
            <a:r>
              <a:rPr lang="en-US" dirty="0"/>
              <a:t>Another important advantage of 5G is its </a:t>
            </a:r>
            <a:r>
              <a:rPr lang="en-US" dirty="0">
                <a:solidFill>
                  <a:srgbClr val="FF0000"/>
                </a:solidFill>
              </a:rPr>
              <a:t>ability to support the </a:t>
            </a:r>
            <a:r>
              <a:rPr lang="en-US" b="1" dirty="0">
                <a:solidFill>
                  <a:srgbClr val="FF0000"/>
                </a:solidFill>
              </a:rPr>
              <a:t>massive deployment of Internet of Things (IoT) devices</a:t>
            </a:r>
            <a:r>
              <a:rPr lang="en-US" dirty="0">
                <a:solidFill>
                  <a:srgbClr val="FF0000"/>
                </a:solidFill>
              </a:rPr>
              <a:t>. </a:t>
            </a:r>
          </a:p>
          <a:p>
            <a:pPr marL="285750" indent="-285750" algn="just">
              <a:lnSpc>
                <a:spcPct val="200000"/>
              </a:lnSpc>
              <a:buFont typeface="Wingdings" panose="05000000000000000000" pitchFamily="2" charset="2"/>
              <a:buChar char="Ø"/>
            </a:pPr>
            <a:r>
              <a:rPr lang="en-US" dirty="0"/>
              <a:t>Traditional networks struggle </a:t>
            </a:r>
            <a:r>
              <a:rPr lang="en-US" dirty="0">
                <a:solidFill>
                  <a:srgbClr val="FF0000"/>
                </a:solidFill>
              </a:rPr>
              <a:t>when thousands of devices attempt to connect simultaneously, but 5G is specifically designed to handle a dramatically higher device density. </a:t>
            </a:r>
            <a:r>
              <a:rPr lang="en-US" dirty="0"/>
              <a:t>This makes it ideal for IoT ecosystems such </a:t>
            </a:r>
            <a:r>
              <a:rPr lang="en-US" dirty="0">
                <a:solidFill>
                  <a:srgbClr val="FF0000"/>
                </a:solidFill>
              </a:rPr>
              <a:t>as smart buildings, smart agriculture, intelligent transportation, and industrial automation, where many interconnected sensors and devices must operate reliably and efficiently.</a:t>
            </a:r>
          </a:p>
          <a:p>
            <a:pPr marL="285750" indent="-285750" algn="just">
              <a:lnSpc>
                <a:spcPct val="200000"/>
              </a:lnSpc>
              <a:buFont typeface="Wingdings" panose="05000000000000000000" pitchFamily="2" charset="2"/>
              <a:buChar char="Ø"/>
            </a:pPr>
            <a:endParaRPr lang="en-US" b="1" u="sng" dirty="0">
              <a:solidFill>
                <a:srgbClr val="FF0000"/>
              </a:solidFill>
            </a:endParaRPr>
          </a:p>
          <a:p>
            <a:pPr marL="285750" indent="-2857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3326839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2FCFA-6B43-02B9-ED8A-E61BDE9360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3F5292-5879-11AD-5795-46B3768989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F519B043-524C-C97B-9FD5-2A73FF03F272}"/>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76E20076-5228-8A1A-F93F-2152AB6F791C}"/>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A5E77FF-344C-ABF1-A4A9-4529EDAF0A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AE6A614-305E-7C84-F961-04BF48D1A995}"/>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D4FC626-E6EF-6902-306C-EA27711090DC}"/>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30333251-D97F-30A1-1367-8E751087E87E}"/>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AB497A3B-83E3-5A44-666E-620D76AE24EA}"/>
              </a:ext>
            </a:extLst>
          </p:cNvPr>
          <p:cNvSpPr txBox="1"/>
          <p:nvPr/>
        </p:nvSpPr>
        <p:spPr>
          <a:xfrm>
            <a:off x="689639" y="1899833"/>
            <a:ext cx="10667998" cy="880369"/>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62ED54A1-69A6-F0F3-0C9E-3E71AAAC0B55}"/>
              </a:ext>
            </a:extLst>
          </p:cNvPr>
          <p:cNvSpPr txBox="1"/>
          <p:nvPr/>
        </p:nvSpPr>
        <p:spPr>
          <a:xfrm>
            <a:off x="617276" y="1704062"/>
            <a:ext cx="10812718" cy="4389022"/>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endParaRPr lang="en-US" sz="800" b="1" u="sng" dirty="0">
              <a:solidFill>
                <a:srgbClr val="FF0000"/>
              </a:solidFill>
            </a:endParaRPr>
          </a:p>
          <a:p>
            <a:pPr marL="285750" indent="-285750" algn="just">
              <a:lnSpc>
                <a:spcPct val="150000"/>
              </a:lnSpc>
              <a:buFont typeface="Wingdings" panose="05000000000000000000" pitchFamily="2" charset="2"/>
              <a:buChar char="Ø"/>
            </a:pPr>
            <a:r>
              <a:rPr lang="en-US" b="1" u="sng" dirty="0">
                <a:solidFill>
                  <a:srgbClr val="FF0000"/>
                </a:solidFill>
              </a:rPr>
              <a:t>What Is 5G?</a:t>
            </a:r>
          </a:p>
          <a:p>
            <a:pPr marL="285750" indent="-285750" algn="just">
              <a:lnSpc>
                <a:spcPct val="200000"/>
              </a:lnSpc>
              <a:buFont typeface="Wingdings" panose="05000000000000000000" pitchFamily="2" charset="2"/>
              <a:buChar char="Ø"/>
            </a:pPr>
            <a:r>
              <a:rPr lang="en-US" dirty="0"/>
              <a:t>In the field of healthcare, 5G enables the growth of </a:t>
            </a:r>
            <a:r>
              <a:rPr lang="en-US" b="1" dirty="0">
                <a:solidFill>
                  <a:srgbClr val="FF0000"/>
                </a:solidFill>
              </a:rPr>
              <a:t>telemedicine and remote healthcare services</a:t>
            </a:r>
            <a:r>
              <a:rPr lang="en-US" dirty="0">
                <a:solidFill>
                  <a:srgbClr val="FF0000"/>
                </a:solidFill>
              </a:rPr>
              <a:t> by offering </a:t>
            </a:r>
            <a:r>
              <a:rPr lang="en-US" dirty="0"/>
              <a:t>reliable, high-bandwidth connections. The technology supports </a:t>
            </a:r>
            <a:r>
              <a:rPr lang="en-US" dirty="0">
                <a:solidFill>
                  <a:srgbClr val="FF0000"/>
                </a:solidFill>
              </a:rPr>
              <a:t>real-time video consultations, continuous remote patient monitoring, and the rapid transmission of large medical imaging files, such as MRI or CT scans</a:t>
            </a:r>
            <a:r>
              <a:rPr lang="en-US" dirty="0"/>
              <a:t>.</a:t>
            </a:r>
          </a:p>
          <a:p>
            <a:pPr marL="285750" indent="-285750" algn="just">
              <a:lnSpc>
                <a:spcPct val="200000"/>
              </a:lnSpc>
              <a:buFont typeface="Wingdings" panose="05000000000000000000" pitchFamily="2" charset="2"/>
              <a:buChar char="Ø"/>
            </a:pPr>
            <a:r>
              <a:rPr lang="en-US" dirty="0"/>
              <a:t> This significantly improves access to healthcare services in remote or underserved regions and enhances the efficiency of modern medical systems by enabling </a:t>
            </a:r>
            <a:r>
              <a:rPr lang="en-US" dirty="0">
                <a:solidFill>
                  <a:srgbClr val="FF0000"/>
                </a:solidFill>
              </a:rPr>
              <a:t>remote diagnostics, remote surgery assistance, and emergency care management.</a:t>
            </a:r>
            <a:endParaRPr lang="en-US" b="1" u="sng" dirty="0">
              <a:solidFill>
                <a:srgbClr val="FF0000"/>
              </a:solidFill>
            </a:endParaRPr>
          </a:p>
          <a:p>
            <a:pPr marL="285750" indent="-2857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3450579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B5D94-82D4-CB3B-83D4-FE15D34A95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7EFB61-10EA-CAF8-97F5-476D6BE4186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ED41E05C-8720-D9A2-9A4E-69FD588CA343}"/>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3FE70318-2A3D-BBF3-2C48-EAA521D1617E}"/>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0B85274E-0514-879F-1598-45433B2D13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88F00D4-D963-C16F-2DC2-3838A8539751}"/>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4DA90DCD-55B2-3E02-A21E-0418B98B648F}"/>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B3F740FD-DD2E-F9C9-0BDE-0268A2AF9543}"/>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178BB9AD-9D29-AC8A-747C-BA1A36CCF4B0}"/>
              </a:ext>
            </a:extLst>
          </p:cNvPr>
          <p:cNvSpPr txBox="1"/>
          <p:nvPr/>
        </p:nvSpPr>
        <p:spPr>
          <a:xfrm>
            <a:off x="689639" y="1899833"/>
            <a:ext cx="10667998" cy="880369"/>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D8C50C95-1BA7-2573-559C-3C60EF6B48A8}"/>
              </a:ext>
            </a:extLst>
          </p:cNvPr>
          <p:cNvSpPr txBox="1"/>
          <p:nvPr/>
        </p:nvSpPr>
        <p:spPr>
          <a:xfrm>
            <a:off x="617276" y="1704062"/>
            <a:ext cx="10812718" cy="397352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endParaRPr lang="en-US" sz="800" b="1" u="sng" dirty="0">
              <a:solidFill>
                <a:srgbClr val="FF0000"/>
              </a:solidFill>
            </a:endParaRPr>
          </a:p>
          <a:p>
            <a:pPr marL="285750" indent="-285750" algn="just">
              <a:lnSpc>
                <a:spcPct val="150000"/>
              </a:lnSpc>
              <a:buFont typeface="Wingdings" panose="05000000000000000000" pitchFamily="2" charset="2"/>
              <a:buChar char="Ø"/>
            </a:pPr>
            <a:r>
              <a:rPr lang="en-US" b="1" u="sng" dirty="0">
                <a:solidFill>
                  <a:srgbClr val="FF0000"/>
                </a:solidFill>
              </a:rPr>
              <a:t>What Is 5G?</a:t>
            </a:r>
          </a:p>
          <a:p>
            <a:pPr marL="285750" indent="-285750" algn="just">
              <a:lnSpc>
                <a:spcPct val="150000"/>
              </a:lnSpc>
              <a:buFont typeface="Wingdings" panose="05000000000000000000" pitchFamily="2" charset="2"/>
              <a:buChar char="Ø"/>
            </a:pPr>
            <a:r>
              <a:rPr lang="en-US" dirty="0"/>
              <a:t>The </a:t>
            </a:r>
            <a:r>
              <a:rPr lang="en-US" dirty="0">
                <a:solidFill>
                  <a:srgbClr val="FF0000"/>
                </a:solidFill>
              </a:rPr>
              <a:t>International Telecommunication Union (ITU) </a:t>
            </a:r>
            <a:r>
              <a:rPr lang="en-US" dirty="0"/>
              <a:t>identified three </a:t>
            </a:r>
            <a:r>
              <a:rPr lang="en-US" dirty="0">
                <a:solidFill>
                  <a:srgbClr val="FF0000"/>
                </a:solidFill>
              </a:rPr>
              <a:t>major service categories </a:t>
            </a:r>
            <a:r>
              <a:rPr lang="en-US" dirty="0"/>
              <a:t>that define how 5G networks are designed and deployed. These categories—</a:t>
            </a:r>
            <a:r>
              <a:rPr lang="en-US" b="1" dirty="0">
                <a:solidFill>
                  <a:srgbClr val="FF0000"/>
                </a:solidFill>
              </a:rPr>
              <a:t>massive Machine-Type Communications (</a:t>
            </a:r>
            <a:r>
              <a:rPr lang="en-US" b="1" dirty="0" err="1">
                <a:solidFill>
                  <a:srgbClr val="FF0000"/>
                </a:solidFill>
              </a:rPr>
              <a:t>mMTC</a:t>
            </a:r>
            <a:r>
              <a:rPr lang="en-US" b="1" dirty="0">
                <a:solidFill>
                  <a:srgbClr val="FF0000"/>
                </a:solidFill>
              </a:rPr>
              <a:t>), Ultra-Reliable and Low-Latency Communications (URLLC), and Enhanced Mobile Broadband (</a:t>
            </a:r>
            <a:r>
              <a:rPr lang="en-US" b="1" dirty="0" err="1">
                <a:solidFill>
                  <a:srgbClr val="FF0000"/>
                </a:solidFill>
              </a:rPr>
              <a:t>eMBB</a:t>
            </a:r>
            <a:r>
              <a:rPr lang="en-US" b="1" dirty="0">
                <a:solidFill>
                  <a:srgbClr val="FF0000"/>
                </a:solidFill>
              </a:rPr>
              <a:t>)</a:t>
            </a:r>
            <a:r>
              <a:rPr lang="en-US" dirty="0">
                <a:solidFill>
                  <a:srgbClr val="FF0000"/>
                </a:solidFill>
              </a:rPr>
              <a:t>—</a:t>
            </a:r>
            <a:r>
              <a:rPr lang="en-US" dirty="0"/>
              <a:t>represent different types of use cases, each with unique requirements in terms of speed, reliability, latency, and device density. Figure 8.1 illustrates the range of application areas supported by these 5G service types.</a:t>
            </a:r>
          </a:p>
          <a:p>
            <a:pPr marL="285750" indent="-285750" algn="just">
              <a:lnSpc>
                <a:spcPct val="150000"/>
              </a:lnSpc>
              <a:buFont typeface="Wingdings" panose="05000000000000000000" pitchFamily="2" charset="2"/>
              <a:buChar char="Ø"/>
            </a:pPr>
            <a:r>
              <a:rPr lang="en-US" dirty="0"/>
              <a:t>Collectively, </a:t>
            </a:r>
            <a:r>
              <a:rPr lang="en-US" dirty="0">
                <a:solidFill>
                  <a:srgbClr val="FF0000"/>
                </a:solidFill>
              </a:rPr>
              <a:t>these categories demonstrate the versatility of 5G, which is capable of supporting everything from low-power IoT sensors to mission-critical systems and high-speed multimedia applications.</a:t>
            </a:r>
          </a:p>
          <a:p>
            <a:pPr marL="285750" indent="-2857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2124329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A4A72-A6BC-300A-FCE7-EEC388DC67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1AF610-9E41-2D47-4E1E-C0D410AE19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33B6C0C3-DB59-2CB2-9502-A4AF315D82DA}"/>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37979368-D08D-8453-45C9-21A94B2E62FD}"/>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76D2159-9A51-1915-046B-9D738A7D8A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0457ABF-2D49-D1AD-CBA6-AF5F22B90989}"/>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3F8BAF12-E0D6-1CD5-F89C-56AA83BA3682}"/>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D0DA7281-62E9-3B75-88E8-3D2343F997AD}"/>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4A98DF9F-8E54-1281-7B91-27F7BF47CAE6}"/>
              </a:ext>
            </a:extLst>
          </p:cNvPr>
          <p:cNvSpPr txBox="1"/>
          <p:nvPr/>
        </p:nvSpPr>
        <p:spPr>
          <a:xfrm>
            <a:off x="689639" y="1899833"/>
            <a:ext cx="10667998" cy="880369"/>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CAB90B76-107D-0710-6181-207A4B97B56E}"/>
              </a:ext>
            </a:extLst>
          </p:cNvPr>
          <p:cNvSpPr txBox="1"/>
          <p:nvPr/>
        </p:nvSpPr>
        <p:spPr>
          <a:xfrm>
            <a:off x="617276" y="1704062"/>
            <a:ext cx="10812718" cy="120353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endParaRPr lang="en-US" sz="800" b="1" u="sng" dirty="0">
              <a:solidFill>
                <a:srgbClr val="FF0000"/>
              </a:solidFill>
            </a:endParaRPr>
          </a:p>
          <a:p>
            <a:pPr marL="285750" indent="-285750" algn="just">
              <a:lnSpc>
                <a:spcPct val="200000"/>
              </a:lnSpc>
              <a:buFont typeface="Wingdings" panose="05000000000000000000" pitchFamily="2" charset="2"/>
              <a:buChar char="Ø"/>
            </a:pPr>
            <a:endParaRPr lang="en-US" b="1" u="sng" dirty="0">
              <a:solidFill>
                <a:srgbClr val="FF0000"/>
              </a:solidFill>
            </a:endParaRPr>
          </a:p>
          <a:p>
            <a:pPr marL="285750" indent="-285750" algn="just">
              <a:lnSpc>
                <a:spcPct val="150000"/>
              </a:lnSpc>
              <a:buFont typeface="Wingdings" panose="05000000000000000000" pitchFamily="2" charset="2"/>
              <a:buChar char="Ø"/>
            </a:pPr>
            <a:endParaRPr lang="en-US" dirty="0"/>
          </a:p>
        </p:txBody>
      </p:sp>
      <p:pic>
        <p:nvPicPr>
          <p:cNvPr id="11" name="Picture 10">
            <a:extLst>
              <a:ext uri="{FF2B5EF4-FFF2-40B4-BE49-F238E27FC236}">
                <a16:creationId xmlns:a16="http://schemas.microsoft.com/office/drawing/2014/main" id="{3EAEC0D5-AB19-1012-10EE-3CE0D7B778A3}"/>
              </a:ext>
            </a:extLst>
          </p:cNvPr>
          <p:cNvPicPr>
            <a:picLocks noChangeAspect="1"/>
          </p:cNvPicPr>
          <p:nvPr/>
        </p:nvPicPr>
        <p:blipFill>
          <a:blip r:embed="rId4"/>
          <a:stretch>
            <a:fillRect/>
          </a:stretch>
        </p:blipFill>
        <p:spPr>
          <a:xfrm>
            <a:off x="4086224" y="1806529"/>
            <a:ext cx="6241275" cy="4128343"/>
          </a:xfrm>
          <a:prstGeom prst="rect">
            <a:avLst/>
          </a:prstGeom>
        </p:spPr>
      </p:pic>
      <p:sp>
        <p:nvSpPr>
          <p:cNvPr id="12" name="TextBox 11">
            <a:extLst>
              <a:ext uri="{FF2B5EF4-FFF2-40B4-BE49-F238E27FC236}">
                <a16:creationId xmlns:a16="http://schemas.microsoft.com/office/drawing/2014/main" id="{AFF2DCF3-8E3D-3E1D-53D5-7AB6C2A19169}"/>
              </a:ext>
            </a:extLst>
          </p:cNvPr>
          <p:cNvSpPr txBox="1"/>
          <p:nvPr/>
        </p:nvSpPr>
        <p:spPr>
          <a:xfrm>
            <a:off x="1161422" y="3694876"/>
            <a:ext cx="3705853" cy="646331"/>
          </a:xfrm>
          <a:prstGeom prst="rect">
            <a:avLst/>
          </a:prstGeom>
          <a:noFill/>
        </p:spPr>
        <p:txBody>
          <a:bodyPr wrap="square" rtlCol="0">
            <a:spAutoFit/>
          </a:bodyPr>
          <a:lstStyle/>
          <a:p>
            <a:pPr algn="just"/>
            <a:r>
              <a:rPr lang="en-US" dirty="0">
                <a:solidFill>
                  <a:srgbClr val="FF0000"/>
                </a:solidFill>
              </a:rPr>
              <a:t>Figure 9.1 : Range of application areas that 5G supports. </a:t>
            </a:r>
          </a:p>
        </p:txBody>
      </p:sp>
    </p:spTree>
    <p:extLst>
      <p:ext uri="{BB962C8B-B14F-4D97-AF65-F5344CB8AC3E}">
        <p14:creationId xmlns:p14="http://schemas.microsoft.com/office/powerpoint/2010/main" val="601904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53188-E3D1-5ADA-4EEB-8D0EFD7F17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80C967-0A61-F3FF-334A-FF7C489C66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4A3CC51A-4C2A-02DC-6799-82FFA4E90739}"/>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89632C1F-D4A3-85FC-F9DB-2055EA02A0AF}"/>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5D893554-64E9-C37D-495B-BD3406F032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62EECDC-C55A-E8AE-CE1E-7D9BF8CDC115}"/>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1BA5B857-0D0D-7B36-5FCD-C7E845B9043C}"/>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65607C83-8BF4-8B8E-1AC4-EF08966972EC}"/>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407BA550-5537-20CC-D2CE-62016F34230A}"/>
              </a:ext>
            </a:extLst>
          </p:cNvPr>
          <p:cNvSpPr txBox="1"/>
          <p:nvPr/>
        </p:nvSpPr>
        <p:spPr>
          <a:xfrm>
            <a:off x="689639" y="1899833"/>
            <a:ext cx="10667998" cy="880369"/>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US" dirty="0"/>
          </a:p>
          <a:p>
            <a:pPr marL="285750" indent="-285750" algn="just">
              <a:lnSpc>
                <a:spcPct val="150000"/>
              </a:lnSpc>
              <a:buFont typeface="Wingdings" panose="05000000000000000000" pitchFamily="2" charset="2"/>
              <a:buChar char="Ø"/>
            </a:pPr>
            <a:endParaRPr lang="en-US" dirty="0"/>
          </a:p>
        </p:txBody>
      </p:sp>
      <p:sp>
        <p:nvSpPr>
          <p:cNvPr id="8" name="TextBox 7">
            <a:extLst>
              <a:ext uri="{FF2B5EF4-FFF2-40B4-BE49-F238E27FC236}">
                <a16:creationId xmlns:a16="http://schemas.microsoft.com/office/drawing/2014/main" id="{71A9470E-57A9-8D0D-9AB0-885100E2677D}"/>
              </a:ext>
            </a:extLst>
          </p:cNvPr>
          <p:cNvSpPr txBox="1"/>
          <p:nvPr/>
        </p:nvSpPr>
        <p:spPr>
          <a:xfrm>
            <a:off x="617276" y="1704062"/>
            <a:ext cx="10812718" cy="4758354"/>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b="1" u="sng" dirty="0">
                <a:solidFill>
                  <a:srgbClr val="FF0000"/>
                </a:solidFill>
              </a:rPr>
              <a:t>Massive Machine-Type Communications (</a:t>
            </a:r>
            <a:r>
              <a:rPr lang="en-US" b="1" u="sng" dirty="0" err="1">
                <a:solidFill>
                  <a:srgbClr val="FF0000"/>
                </a:solidFill>
              </a:rPr>
              <a:t>mMTC</a:t>
            </a:r>
            <a:r>
              <a:rPr lang="en-US" b="1" u="sng" dirty="0">
                <a:solidFill>
                  <a:srgbClr val="FF0000"/>
                </a:solidFill>
              </a:rPr>
              <a:t>):</a:t>
            </a:r>
          </a:p>
          <a:p>
            <a:pPr marL="285750" indent="-285750" algn="just">
              <a:buFont typeface="Wingdings" panose="05000000000000000000" pitchFamily="2" charset="2"/>
              <a:buChar char="Ø"/>
            </a:pPr>
            <a:r>
              <a:rPr lang="en-US" dirty="0" err="1">
                <a:solidFill>
                  <a:srgbClr val="FF0000"/>
                </a:solidFill>
              </a:rPr>
              <a:t>mMTC</a:t>
            </a:r>
            <a:r>
              <a:rPr lang="en-US" dirty="0"/>
              <a:t> refers to the ability of 5G networks to connect a </a:t>
            </a:r>
            <a:r>
              <a:rPr lang="en-US" b="1" dirty="0">
                <a:solidFill>
                  <a:srgbClr val="FF0000"/>
                </a:solidFill>
              </a:rPr>
              <a:t>massive number of low-power, low-cost, and low-data-rate IoT devices</a:t>
            </a:r>
            <a:r>
              <a:rPr lang="en-US" dirty="0">
                <a:solidFill>
                  <a:srgbClr val="FF0000"/>
                </a:solidFill>
              </a:rPr>
              <a:t> simultaneously</a:t>
            </a:r>
            <a:r>
              <a:rPr lang="en-US" dirty="0"/>
              <a:t>. While each device typically transmits only small and infrequent data packets, the sheer number of devices places high demands on the network infrastructure.</a:t>
            </a:r>
          </a:p>
          <a:p>
            <a:pPr marL="285750" indent="-285750" algn="just">
              <a:buFont typeface="Wingdings" panose="05000000000000000000" pitchFamily="2" charset="2"/>
              <a:buChar char="Ø"/>
            </a:pPr>
            <a:r>
              <a:rPr lang="en-US" b="1" dirty="0">
                <a:solidFill>
                  <a:srgbClr val="FF0000"/>
                </a:solidFill>
              </a:rPr>
              <a:t>Key Features of </a:t>
            </a:r>
            <a:r>
              <a:rPr lang="en-US" b="1" dirty="0" err="1">
                <a:solidFill>
                  <a:srgbClr val="FF0000"/>
                </a:solidFill>
              </a:rPr>
              <a:t>mMTC</a:t>
            </a:r>
            <a:endParaRPr lang="en-US" b="1" dirty="0">
              <a:solidFill>
                <a:srgbClr val="FF0000"/>
              </a:solidFill>
            </a:endParaRPr>
          </a:p>
          <a:p>
            <a:pPr marL="285750" indent="-285750" algn="just">
              <a:buFont typeface="Arial" panose="020B0604020202020204" pitchFamily="34" charset="0"/>
              <a:buChar char="•"/>
            </a:pPr>
            <a:r>
              <a:rPr lang="en-US" dirty="0"/>
              <a:t>Supports </a:t>
            </a:r>
            <a:r>
              <a:rPr lang="en-US" b="1" dirty="0"/>
              <a:t>up to one million devices</a:t>
            </a:r>
            <a:r>
              <a:rPr lang="en-US" dirty="0"/>
              <a:t> per square kilometer</a:t>
            </a:r>
          </a:p>
          <a:p>
            <a:pPr marL="285750" indent="-285750" algn="just">
              <a:buFont typeface="Arial" panose="020B0604020202020204" pitchFamily="34" charset="0"/>
              <a:buChar char="•"/>
            </a:pPr>
            <a:r>
              <a:rPr lang="en-US" dirty="0"/>
              <a:t>Optimized for low energy consumption and long battery life</a:t>
            </a:r>
          </a:p>
          <a:p>
            <a:pPr marL="285750" indent="-285750" algn="just">
              <a:buFont typeface="Arial" panose="020B0604020202020204" pitchFamily="34" charset="0"/>
              <a:buChar char="•"/>
            </a:pPr>
            <a:r>
              <a:rPr lang="en-US" dirty="0"/>
              <a:t>Focuses on efficient and scalable communication for IoT nodes</a:t>
            </a:r>
          </a:p>
          <a:p>
            <a:pPr marL="285750" indent="-285750" algn="just">
              <a:buFont typeface="Wingdings" panose="05000000000000000000" pitchFamily="2" charset="2"/>
              <a:buChar char="Ø"/>
            </a:pPr>
            <a:r>
              <a:rPr lang="en-US" b="1" dirty="0" err="1">
                <a:solidFill>
                  <a:srgbClr val="FF0000"/>
                </a:solidFill>
              </a:rPr>
              <a:t>mMTC</a:t>
            </a:r>
            <a:r>
              <a:rPr lang="en-US" b="1" dirty="0">
                <a:solidFill>
                  <a:srgbClr val="FF0000"/>
                </a:solidFill>
              </a:rPr>
              <a:t> Use Cases</a:t>
            </a:r>
          </a:p>
          <a:p>
            <a:pPr marL="285750" indent="-285750" algn="just">
              <a:buFont typeface="Arial" panose="020B0604020202020204" pitchFamily="34" charset="0"/>
              <a:buChar char="•"/>
            </a:pPr>
            <a:r>
              <a:rPr lang="en-US" b="1" dirty="0">
                <a:solidFill>
                  <a:srgbClr val="FF0000"/>
                </a:solidFill>
              </a:rPr>
              <a:t>Smart cities</a:t>
            </a:r>
            <a:r>
              <a:rPr lang="en-US" b="1" dirty="0"/>
              <a:t>:</a:t>
            </a:r>
            <a:r>
              <a:rPr lang="en-US" dirty="0"/>
              <a:t> smart meters, intelligent lighting, traffic sensors</a:t>
            </a:r>
          </a:p>
          <a:p>
            <a:pPr marL="285750" indent="-285750" algn="just">
              <a:buFont typeface="Arial" panose="020B0604020202020204" pitchFamily="34" charset="0"/>
              <a:buChar char="•"/>
            </a:pPr>
            <a:r>
              <a:rPr lang="en-US" b="1" dirty="0">
                <a:solidFill>
                  <a:srgbClr val="FF0000"/>
                </a:solidFill>
              </a:rPr>
              <a:t>Industrial IoT:</a:t>
            </a:r>
            <a:r>
              <a:rPr lang="en-US" dirty="0">
                <a:solidFill>
                  <a:srgbClr val="FF0000"/>
                </a:solidFill>
              </a:rPr>
              <a:t> </a:t>
            </a:r>
            <a:r>
              <a:rPr lang="en-US" dirty="0"/>
              <a:t>machine monitoring, predictive maintenance</a:t>
            </a:r>
          </a:p>
          <a:p>
            <a:pPr marL="285750" indent="-285750" algn="just">
              <a:buFont typeface="Arial" panose="020B0604020202020204" pitchFamily="34" charset="0"/>
              <a:buChar char="•"/>
            </a:pPr>
            <a:r>
              <a:rPr lang="en-US" b="1" dirty="0">
                <a:solidFill>
                  <a:srgbClr val="FF0000"/>
                </a:solidFill>
              </a:rPr>
              <a:t>Agricultural monitoring</a:t>
            </a:r>
            <a:r>
              <a:rPr lang="en-US" b="1" dirty="0"/>
              <a:t>:</a:t>
            </a:r>
            <a:r>
              <a:rPr lang="en-US" dirty="0"/>
              <a:t> soil sensors, livestock tracking</a:t>
            </a:r>
          </a:p>
          <a:p>
            <a:pPr marL="285750" indent="-285750" algn="just">
              <a:buFont typeface="Arial" panose="020B0604020202020204" pitchFamily="34" charset="0"/>
              <a:buChar char="•"/>
            </a:pPr>
            <a:r>
              <a:rPr lang="en-US" b="1" dirty="0">
                <a:solidFill>
                  <a:srgbClr val="FF0000"/>
                </a:solidFill>
              </a:rPr>
              <a:t>Environmental monitoring</a:t>
            </a:r>
            <a:r>
              <a:rPr lang="en-US" b="1" dirty="0"/>
              <a:t>:</a:t>
            </a:r>
            <a:r>
              <a:rPr lang="en-US" dirty="0"/>
              <a:t> air quality sensors, weather stations</a:t>
            </a:r>
          </a:p>
          <a:p>
            <a:pPr marL="285750" indent="-285750" algn="just">
              <a:buFont typeface="Wingdings" panose="05000000000000000000" pitchFamily="2" charset="2"/>
              <a:buChar char="Ø"/>
            </a:pPr>
            <a:r>
              <a:rPr lang="en-US" dirty="0"/>
              <a:t>The primary goal of </a:t>
            </a:r>
            <a:r>
              <a:rPr lang="en-US" dirty="0" err="1"/>
              <a:t>mMTC</a:t>
            </a:r>
            <a:r>
              <a:rPr lang="en-US" dirty="0"/>
              <a:t> is to </a:t>
            </a:r>
            <a:r>
              <a:rPr lang="en-US" dirty="0">
                <a:solidFill>
                  <a:srgbClr val="FF0000"/>
                </a:solidFill>
              </a:rPr>
              <a:t>ensure reliable and efficient communication for extremely large numbers of IoT devices without overloading the network.</a:t>
            </a:r>
          </a:p>
          <a:p>
            <a:pPr marL="285750" indent="-285750" algn="just">
              <a:lnSpc>
                <a:spcPct val="150000"/>
              </a:lnSpc>
              <a:buFont typeface="Wingdings" panose="05000000000000000000" pitchFamily="2" charset="2"/>
              <a:buChar char="Ø"/>
            </a:pPr>
            <a:endParaRPr lang="en-US" b="1" u="sng" dirty="0">
              <a:solidFill>
                <a:srgbClr val="FF0000"/>
              </a:solidFill>
            </a:endParaRPr>
          </a:p>
        </p:txBody>
      </p:sp>
    </p:spTree>
    <p:extLst>
      <p:ext uri="{BB962C8B-B14F-4D97-AF65-F5344CB8AC3E}">
        <p14:creationId xmlns:p14="http://schemas.microsoft.com/office/powerpoint/2010/main" val="95294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58BEB-443D-A6C9-768D-E0357BC55A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29E60B-F006-E09B-8DD2-25566A0636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8660BB5A-F157-DE02-4D46-D011F5F43719}"/>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3611B377-8A2D-9693-783F-7FB0E338D9B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4F7EC1E5-4C15-A3EC-EAA6-F493F94894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4C71FA2-B1B0-0981-494E-099EDABF98C7}"/>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43A2DE12-D86B-D0A0-DD17-6684BDB28321}"/>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5F629097-E8DE-89DE-B9AE-4D508EA9538D}"/>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8B9D8ACE-41D4-0FE1-CE01-A47FC77A23A2}"/>
              </a:ext>
            </a:extLst>
          </p:cNvPr>
          <p:cNvSpPr txBox="1"/>
          <p:nvPr/>
        </p:nvSpPr>
        <p:spPr>
          <a:xfrm>
            <a:off x="689641" y="1685495"/>
            <a:ext cx="10667998" cy="4758354"/>
          </a:xfrm>
          <a:prstGeom prst="rect">
            <a:avLst/>
          </a:prstGeom>
          <a:noFill/>
        </p:spPr>
        <p:txBody>
          <a:bodyPr wrap="square" rtlCol="0">
            <a:spAutoFit/>
          </a:bodyPr>
          <a:lstStyle/>
          <a:p>
            <a:pPr>
              <a:lnSpc>
                <a:spcPct val="150000"/>
              </a:lnSpc>
            </a:pPr>
            <a:r>
              <a:rPr lang="en-US" b="1" dirty="0">
                <a:solidFill>
                  <a:srgbClr val="FF0000"/>
                </a:solidFill>
              </a:rPr>
              <a:t>Ultra-Reliable and Low-Latency Communications (URLLC):</a:t>
            </a:r>
          </a:p>
          <a:p>
            <a:pPr marL="285750" indent="-285750" algn="just">
              <a:buFont typeface="Wingdings" panose="05000000000000000000" pitchFamily="2" charset="2"/>
              <a:buChar char="Ø"/>
            </a:pPr>
            <a:r>
              <a:rPr lang="en-US" dirty="0"/>
              <a:t>URLLC is designed for applications requiring </a:t>
            </a:r>
            <a:r>
              <a:rPr lang="en-US" b="1" dirty="0">
                <a:solidFill>
                  <a:srgbClr val="FF0000"/>
                </a:solidFill>
              </a:rPr>
              <a:t>very low latency</a:t>
            </a:r>
            <a:r>
              <a:rPr lang="en-US" dirty="0"/>
              <a:t>, typically less than 1 millisecond, </a:t>
            </a:r>
            <a:r>
              <a:rPr lang="en-US" dirty="0">
                <a:solidFill>
                  <a:srgbClr val="FF0000"/>
                </a:solidFill>
              </a:rPr>
              <a:t>and </a:t>
            </a:r>
            <a:r>
              <a:rPr lang="en-US" b="1" dirty="0">
                <a:solidFill>
                  <a:srgbClr val="FF0000"/>
                </a:solidFill>
              </a:rPr>
              <a:t>extreme reliability</a:t>
            </a:r>
            <a:r>
              <a:rPr lang="en-US" dirty="0">
                <a:solidFill>
                  <a:srgbClr val="FF0000"/>
                </a:solidFill>
              </a:rPr>
              <a:t> (up to 99.999% availability). These applications cannot tolerate delays or interruptions, as they involve time-critical or safety-critical operations.</a:t>
            </a:r>
          </a:p>
          <a:p>
            <a:pPr marL="285750" indent="-285750" algn="just">
              <a:buFont typeface="Wingdings" panose="05000000000000000000" pitchFamily="2" charset="2"/>
              <a:buChar char="Ø"/>
            </a:pPr>
            <a:r>
              <a:rPr lang="en-US" b="1" dirty="0">
                <a:solidFill>
                  <a:srgbClr val="FF0000"/>
                </a:solidFill>
              </a:rPr>
              <a:t>Key Features of URLLC</a:t>
            </a:r>
          </a:p>
          <a:p>
            <a:pPr marL="285750" indent="-285750" algn="just">
              <a:buFont typeface="Arial" panose="020B0604020202020204" pitchFamily="34" charset="0"/>
              <a:buChar char="•"/>
            </a:pPr>
            <a:r>
              <a:rPr lang="en-US" b="1" dirty="0"/>
              <a:t>Ultra-low latency</a:t>
            </a:r>
            <a:r>
              <a:rPr lang="en-US" dirty="0"/>
              <a:t> for instantaneous communication</a:t>
            </a:r>
          </a:p>
          <a:p>
            <a:pPr marL="285750" indent="-285750" algn="just">
              <a:buFont typeface="Arial" panose="020B0604020202020204" pitchFamily="34" charset="0"/>
              <a:buChar char="•"/>
            </a:pPr>
            <a:r>
              <a:rPr lang="en-US" b="1" dirty="0"/>
              <a:t>High reliability and availability</a:t>
            </a:r>
            <a:r>
              <a:rPr lang="en-US" dirty="0"/>
              <a:t> for mission-critical functions</a:t>
            </a:r>
          </a:p>
          <a:p>
            <a:pPr marL="285750" indent="-285750" algn="just">
              <a:buFont typeface="Arial" panose="020B0604020202020204" pitchFamily="34" charset="0"/>
              <a:buChar char="•"/>
            </a:pPr>
            <a:r>
              <a:rPr lang="en-US" b="1" dirty="0"/>
              <a:t>Deterministic and prioritized data transmission</a:t>
            </a:r>
            <a:endParaRPr lang="en-US" dirty="0"/>
          </a:p>
          <a:p>
            <a:pPr marL="285750" indent="-285750" algn="just">
              <a:buFont typeface="Wingdings" panose="05000000000000000000" pitchFamily="2" charset="2"/>
              <a:buChar char="Ø"/>
            </a:pPr>
            <a:r>
              <a:rPr lang="en-US" b="1" dirty="0">
                <a:solidFill>
                  <a:srgbClr val="FF0000"/>
                </a:solidFill>
              </a:rPr>
              <a:t>URLLC Use Cases</a:t>
            </a:r>
          </a:p>
          <a:p>
            <a:pPr marL="285750" indent="-285750" algn="just">
              <a:buFont typeface="Wingdings" panose="05000000000000000000" pitchFamily="2" charset="2"/>
              <a:buChar char="Ø"/>
            </a:pPr>
            <a:r>
              <a:rPr lang="en-US" b="1" dirty="0"/>
              <a:t>Autonomous vehicles:</a:t>
            </a:r>
            <a:r>
              <a:rPr lang="en-US" dirty="0"/>
              <a:t> real-time communication between cars and infrastructure</a:t>
            </a:r>
          </a:p>
          <a:p>
            <a:pPr marL="285750" indent="-285750" algn="just">
              <a:buFont typeface="Wingdings" panose="05000000000000000000" pitchFamily="2" charset="2"/>
              <a:buChar char="Ø"/>
            </a:pPr>
            <a:r>
              <a:rPr lang="en-US" b="1" dirty="0"/>
              <a:t>Industrial automation:</a:t>
            </a:r>
            <a:r>
              <a:rPr lang="en-US" dirty="0"/>
              <a:t> robotic control in smart factories</a:t>
            </a:r>
          </a:p>
          <a:p>
            <a:pPr marL="285750" indent="-285750" algn="just">
              <a:buFont typeface="Wingdings" panose="05000000000000000000" pitchFamily="2" charset="2"/>
              <a:buChar char="Ø"/>
            </a:pPr>
            <a:r>
              <a:rPr lang="en-US" b="1" dirty="0"/>
              <a:t>Remote surgery:</a:t>
            </a:r>
            <a:r>
              <a:rPr lang="en-US" dirty="0"/>
              <a:t> real-time control of medical robotic systems</a:t>
            </a:r>
          </a:p>
          <a:p>
            <a:pPr marL="285750" indent="-285750" algn="just">
              <a:buFont typeface="Wingdings" panose="05000000000000000000" pitchFamily="2" charset="2"/>
              <a:buChar char="Ø"/>
            </a:pPr>
            <a:r>
              <a:rPr lang="en-US" b="1" dirty="0"/>
              <a:t>Public safety systems:</a:t>
            </a:r>
            <a:r>
              <a:rPr lang="en-US" dirty="0"/>
              <a:t> emergency communication and response networks</a:t>
            </a:r>
          </a:p>
          <a:p>
            <a:pPr marL="285750" indent="-285750" algn="just">
              <a:buFont typeface="Wingdings" panose="05000000000000000000" pitchFamily="2" charset="2"/>
              <a:buChar char="Ø"/>
            </a:pPr>
            <a:r>
              <a:rPr lang="en-US" dirty="0"/>
              <a:t>URLLC requires optimized network infrastructure to </a:t>
            </a:r>
            <a:r>
              <a:rPr lang="en-US" dirty="0">
                <a:solidFill>
                  <a:srgbClr val="FF0000"/>
                </a:solidFill>
              </a:rPr>
              <a:t>minimize delay and ensure consistent, error-free communication, which is essential for life-critical and time-sensitive applications.</a:t>
            </a:r>
          </a:p>
          <a:p>
            <a:pPr>
              <a:lnSpc>
                <a:spcPct val="150000"/>
              </a:lnSpc>
            </a:pPr>
            <a:endParaRPr lang="en-US" b="1" dirty="0">
              <a:solidFill>
                <a:srgbClr val="FF0000"/>
              </a:solidFill>
            </a:endParaRPr>
          </a:p>
        </p:txBody>
      </p:sp>
    </p:spTree>
    <p:extLst>
      <p:ext uri="{BB962C8B-B14F-4D97-AF65-F5344CB8AC3E}">
        <p14:creationId xmlns:p14="http://schemas.microsoft.com/office/powerpoint/2010/main" val="1148619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44D94-D79B-1BEB-3EAB-D16A725119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81D85D-AA98-C384-36B7-F735FD5394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4C89D359-4E1A-EF17-553D-61C93C3FC001}"/>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E3581996-B75F-16BE-C7F1-885F9042DC1D}"/>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EAA624F-9D94-C012-4DC9-158AAEB685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46B75AF-1F1C-965A-0B41-65364E772D77}"/>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755DF92C-EE0A-98C4-0330-477B9E5421E1}"/>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13D0FAA3-34B5-1E9A-B339-A639C97582B5}"/>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656A9AF2-47E5-2C10-BA2E-7CE9119F0BAF}"/>
              </a:ext>
            </a:extLst>
          </p:cNvPr>
          <p:cNvSpPr txBox="1"/>
          <p:nvPr/>
        </p:nvSpPr>
        <p:spPr>
          <a:xfrm>
            <a:off x="689641" y="1640478"/>
            <a:ext cx="10667998" cy="4342856"/>
          </a:xfrm>
          <a:prstGeom prst="rect">
            <a:avLst/>
          </a:prstGeom>
          <a:noFill/>
        </p:spPr>
        <p:txBody>
          <a:bodyPr wrap="square" rtlCol="0">
            <a:spAutoFit/>
          </a:bodyPr>
          <a:lstStyle/>
          <a:p>
            <a:pPr>
              <a:lnSpc>
                <a:spcPct val="150000"/>
              </a:lnSpc>
            </a:pPr>
            <a:r>
              <a:rPr lang="en-US" b="1" dirty="0">
                <a:solidFill>
                  <a:srgbClr val="FF0000"/>
                </a:solidFill>
              </a:rPr>
              <a:t>Enhanced Mobile Broadband (</a:t>
            </a:r>
            <a:r>
              <a:rPr lang="en-US" b="1" dirty="0" err="1">
                <a:solidFill>
                  <a:srgbClr val="FF0000"/>
                </a:solidFill>
              </a:rPr>
              <a:t>eMBB</a:t>
            </a:r>
            <a:r>
              <a:rPr lang="en-US" b="1" dirty="0">
                <a:solidFill>
                  <a:srgbClr val="FF0000"/>
                </a:solidFill>
              </a:rPr>
              <a:t>):</a:t>
            </a:r>
          </a:p>
          <a:p>
            <a:pPr algn="just"/>
            <a:r>
              <a:rPr lang="en-US" dirty="0" err="1"/>
              <a:t>eMBB</a:t>
            </a:r>
            <a:r>
              <a:rPr lang="en-US" dirty="0"/>
              <a:t> focuses on delivering </a:t>
            </a:r>
            <a:r>
              <a:rPr lang="en-US" b="1" dirty="0"/>
              <a:t>significantly higher data rates and greater overall network capacity</a:t>
            </a:r>
            <a:r>
              <a:rPr lang="en-US" dirty="0"/>
              <a:t> compared to previous generations such as 4G LTE. It provides users with extremely fast and stable internet connectivity.</a:t>
            </a:r>
          </a:p>
          <a:p>
            <a:pPr marL="285750" indent="-285750" algn="just">
              <a:buFont typeface="Wingdings" panose="05000000000000000000" pitchFamily="2" charset="2"/>
              <a:buChar char="Ø"/>
            </a:pPr>
            <a:r>
              <a:rPr lang="en-US" b="1" dirty="0">
                <a:solidFill>
                  <a:srgbClr val="FF0000"/>
                </a:solidFill>
              </a:rPr>
              <a:t>Key Features of </a:t>
            </a:r>
            <a:r>
              <a:rPr lang="en-US" b="1" dirty="0" err="1">
                <a:solidFill>
                  <a:srgbClr val="FF0000"/>
                </a:solidFill>
              </a:rPr>
              <a:t>eMBB</a:t>
            </a:r>
            <a:endParaRPr lang="en-US" b="1" dirty="0">
              <a:solidFill>
                <a:srgbClr val="FF0000"/>
              </a:solidFill>
            </a:endParaRPr>
          </a:p>
          <a:p>
            <a:pPr marL="285750" indent="-285750" algn="just">
              <a:buFont typeface="Arial" panose="020B0604020202020204" pitchFamily="34" charset="0"/>
              <a:buChar char="•"/>
            </a:pPr>
            <a:r>
              <a:rPr lang="en-US" dirty="0"/>
              <a:t>Multi-gigabit per second speeds</a:t>
            </a:r>
          </a:p>
          <a:p>
            <a:pPr marL="285750" indent="-285750" algn="just">
              <a:buFont typeface="Arial" panose="020B0604020202020204" pitchFamily="34" charset="0"/>
              <a:buChar char="•"/>
            </a:pPr>
            <a:r>
              <a:rPr lang="en-US" dirty="0"/>
              <a:t>High capacity to support dense user environments</a:t>
            </a:r>
          </a:p>
          <a:p>
            <a:pPr marL="285750" indent="-285750" algn="just">
              <a:buFont typeface="Arial" panose="020B0604020202020204" pitchFamily="34" charset="0"/>
              <a:buChar char="•"/>
            </a:pPr>
            <a:r>
              <a:rPr lang="en-US" dirty="0"/>
              <a:t>Low latency for smooth interactive experiences</a:t>
            </a:r>
          </a:p>
          <a:p>
            <a:pPr marL="285750" indent="-285750" algn="just">
              <a:buFont typeface="Arial" panose="020B0604020202020204" pitchFamily="34" charset="0"/>
              <a:buChar char="•"/>
            </a:pPr>
            <a:r>
              <a:rPr lang="en-US" dirty="0"/>
              <a:t>Enhanced user experience in mobility </a:t>
            </a:r>
          </a:p>
          <a:p>
            <a:pPr marL="285750" indent="-285750" algn="just">
              <a:buFont typeface="Wingdings" panose="05000000000000000000" pitchFamily="2" charset="2"/>
              <a:buChar char="Ø"/>
            </a:pPr>
            <a:r>
              <a:rPr lang="en-US" b="1" dirty="0" err="1">
                <a:solidFill>
                  <a:srgbClr val="FF0000"/>
                </a:solidFill>
              </a:rPr>
              <a:t>eMBB</a:t>
            </a:r>
            <a:r>
              <a:rPr lang="en-US" b="1" dirty="0">
                <a:solidFill>
                  <a:srgbClr val="FF0000"/>
                </a:solidFill>
              </a:rPr>
              <a:t> Use Cases</a:t>
            </a:r>
          </a:p>
          <a:p>
            <a:pPr marL="285750" indent="-285750" algn="just">
              <a:lnSpc>
                <a:spcPct val="150000"/>
              </a:lnSpc>
              <a:buFont typeface="Arial" panose="020B0604020202020204" pitchFamily="34" charset="0"/>
              <a:buChar char="•"/>
            </a:pPr>
            <a:r>
              <a:rPr lang="en-US" b="1" dirty="0"/>
              <a:t>4K/8K video streaming</a:t>
            </a:r>
            <a:endParaRPr lang="en-US" dirty="0"/>
          </a:p>
          <a:p>
            <a:pPr marL="285750" indent="-285750" algn="just">
              <a:lnSpc>
                <a:spcPct val="150000"/>
              </a:lnSpc>
              <a:buFont typeface="Arial" panose="020B0604020202020204" pitchFamily="34" charset="0"/>
              <a:buChar char="•"/>
            </a:pPr>
            <a:r>
              <a:rPr lang="en-US" b="1" dirty="0"/>
              <a:t>Immersive media and digital experiences</a:t>
            </a:r>
            <a:endParaRPr lang="en-US" dirty="0"/>
          </a:p>
          <a:p>
            <a:pPr marL="285750" indent="-285750" algn="just">
              <a:lnSpc>
                <a:spcPct val="150000"/>
              </a:lnSpc>
              <a:buFont typeface="Wingdings" panose="05000000000000000000" pitchFamily="2" charset="2"/>
              <a:buChar char="Ø"/>
            </a:pPr>
            <a:r>
              <a:rPr lang="en-US" dirty="0" err="1"/>
              <a:t>eMBB</a:t>
            </a:r>
            <a:r>
              <a:rPr lang="en-US" dirty="0"/>
              <a:t> enables bandwidth-intensive applications that depend on large-scale data transfer and real-time responsiveness, redefining mobile broadband services.</a:t>
            </a:r>
          </a:p>
        </p:txBody>
      </p:sp>
    </p:spTree>
    <p:extLst>
      <p:ext uri="{BB962C8B-B14F-4D97-AF65-F5344CB8AC3E}">
        <p14:creationId xmlns:p14="http://schemas.microsoft.com/office/powerpoint/2010/main" val="3550144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A26D3-C7A9-DFC3-1290-D940546F7F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FC7F98-F1E0-F660-DC53-7644634558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0C49DC8D-51C1-2B6F-9DE5-12B65DB6A585}"/>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D6C4A0F0-E2B5-E6A3-91DD-8FF75143E20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35C867D-9DFE-EE1E-612A-27037C3C18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994ED11-D4BA-810C-04DD-3B746FAD33CB}"/>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E1818CF2-B5E6-4631-5E66-DF35F2ECBF7D}"/>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CF8BD7A0-C8EB-C3A0-3EF7-AB91B58CE9AF}"/>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DCEF2B0D-ED74-06D2-E0DC-E53EB913C0BB}"/>
              </a:ext>
            </a:extLst>
          </p:cNvPr>
          <p:cNvSpPr txBox="1"/>
          <p:nvPr/>
        </p:nvSpPr>
        <p:spPr>
          <a:xfrm>
            <a:off x="689641" y="1640478"/>
            <a:ext cx="10667998" cy="4758354"/>
          </a:xfrm>
          <a:prstGeom prst="rect">
            <a:avLst/>
          </a:prstGeom>
          <a:noFill/>
        </p:spPr>
        <p:txBody>
          <a:bodyPr wrap="square" rtlCol="0">
            <a:spAutoFit/>
          </a:bodyPr>
          <a:lstStyle/>
          <a:p>
            <a:pPr>
              <a:lnSpc>
                <a:spcPct val="150000"/>
              </a:lnSpc>
            </a:pPr>
            <a:r>
              <a:rPr lang="en-US" dirty="0">
                <a:solidFill>
                  <a:srgbClr val="FF0000"/>
                </a:solidFill>
              </a:rPr>
              <a:t>W</a:t>
            </a:r>
            <a:r>
              <a:rPr lang="en-US" b="1" dirty="0">
                <a:solidFill>
                  <a:srgbClr val="FF0000"/>
                </a:solidFill>
              </a:rPr>
              <a:t>hat Is 5G IoT?</a:t>
            </a:r>
          </a:p>
          <a:p>
            <a:pPr marL="285750" indent="-285750" algn="just">
              <a:buFont typeface="Wingdings" panose="05000000000000000000" pitchFamily="2" charset="2"/>
              <a:buChar char="Ø"/>
            </a:pPr>
            <a:r>
              <a:rPr lang="en-US" dirty="0"/>
              <a:t>5G is the latest wireless </a:t>
            </a:r>
            <a:r>
              <a:rPr lang="en-US" dirty="0">
                <a:solidFill>
                  <a:srgbClr val="FF0000"/>
                </a:solidFill>
              </a:rPr>
              <a:t>communication technology designed to enhance global connectivity by providing </a:t>
            </a:r>
            <a:r>
              <a:rPr lang="en-US" dirty="0"/>
              <a:t>faster speeds, lower latency, and greater capacity compared to previous generations. </a:t>
            </a:r>
          </a:p>
          <a:p>
            <a:pPr marL="285750" indent="-285750" algn="just">
              <a:buFont typeface="Wingdings" panose="05000000000000000000" pitchFamily="2" charset="2"/>
              <a:buChar char="Ø"/>
            </a:pPr>
            <a:r>
              <a:rPr lang="en-US" dirty="0"/>
              <a:t>It introduces a new framework known as </a:t>
            </a:r>
            <a:r>
              <a:rPr lang="en-US" b="1" dirty="0">
                <a:solidFill>
                  <a:srgbClr val="FF0000"/>
                </a:solidFill>
              </a:rPr>
              <a:t>5G New Radio (5G NR)</a:t>
            </a:r>
            <a:r>
              <a:rPr lang="en-US" dirty="0">
                <a:solidFill>
                  <a:srgbClr val="FF0000"/>
                </a:solidFill>
              </a:rPr>
              <a:t> along with an entirely new core network architecture</a:t>
            </a:r>
            <a:r>
              <a:rPr lang="en-US" dirty="0"/>
              <a:t>. This advanced system standardizes the concept of </a:t>
            </a:r>
            <a:r>
              <a:rPr lang="en-US" b="1" dirty="0">
                <a:solidFill>
                  <a:srgbClr val="FF0000"/>
                </a:solidFill>
              </a:rPr>
              <a:t>multiple access</a:t>
            </a:r>
            <a:r>
              <a:rPr lang="en-US" dirty="0"/>
              <a:t>, enabling s</a:t>
            </a:r>
            <a:r>
              <a:rPr lang="en-US" dirty="0">
                <a:solidFill>
                  <a:srgbClr val="FF0000"/>
                </a:solidFill>
              </a:rPr>
              <a:t>eamless integration of various connectivity technologies such as satellite networks, Wi-Fi, fixed-line systems, and cellular networks</a:t>
            </a:r>
            <a:r>
              <a:rPr lang="en-US" dirty="0"/>
              <a:t>. </a:t>
            </a:r>
          </a:p>
          <a:p>
            <a:pPr marL="285750" indent="-285750" algn="just">
              <a:buFont typeface="Wingdings" panose="05000000000000000000" pitchFamily="2" charset="2"/>
              <a:buChar char="Ø"/>
            </a:pPr>
            <a:r>
              <a:rPr lang="en-US" dirty="0"/>
              <a:t>Through these advancements, </a:t>
            </a:r>
            <a:r>
              <a:rPr lang="en-US" dirty="0">
                <a:solidFill>
                  <a:srgbClr val="FF0000"/>
                </a:solidFill>
              </a:rPr>
              <a:t>5G is capable of connecting significantly more devices, delivering higher data rates, and reducing communication delays, all of which contribute to an exceptional user experience across different devices, applications, and services.</a:t>
            </a:r>
          </a:p>
          <a:p>
            <a:pPr marL="285750" indent="-285750" algn="just">
              <a:buFont typeface="Wingdings" panose="05000000000000000000" pitchFamily="2" charset="2"/>
              <a:buChar char="Ø"/>
            </a:pPr>
            <a:r>
              <a:rPr lang="en-US" dirty="0"/>
              <a:t>A key advantage of 5G is </a:t>
            </a:r>
            <a:r>
              <a:rPr lang="en-US" dirty="0">
                <a:solidFill>
                  <a:srgbClr val="FF0000"/>
                </a:solidFill>
              </a:rPr>
              <a:t>its ability to support </a:t>
            </a:r>
            <a:r>
              <a:rPr lang="en-US" b="1" dirty="0">
                <a:solidFill>
                  <a:srgbClr val="FF0000"/>
                </a:solidFill>
              </a:rPr>
              <a:t>massive cellular IoT technologies</a:t>
            </a:r>
            <a:r>
              <a:rPr lang="en-US" dirty="0">
                <a:solidFill>
                  <a:srgbClr val="FF0000"/>
                </a:solidFill>
              </a:rPr>
              <a:t>, </a:t>
            </a:r>
            <a:r>
              <a:rPr lang="en-US" dirty="0"/>
              <a:t>which are designed to be </a:t>
            </a:r>
            <a:r>
              <a:rPr lang="en-US" dirty="0">
                <a:solidFill>
                  <a:srgbClr val="FF0000"/>
                </a:solidFill>
              </a:rPr>
              <a:t>cost-effective, energy-efficient, and highly scalable. These technologies offer wide indoor and outdoor coverage, secure connectivity and authentication, simplified deployment, and flexible capacity expansion.</a:t>
            </a:r>
            <a:r>
              <a:rPr lang="en-US" dirty="0"/>
              <a:t> As a result, businesses, city planners, and industrial sectors can leverage 5G’s adaptability </a:t>
            </a:r>
            <a:r>
              <a:rPr lang="en-US" dirty="0">
                <a:solidFill>
                  <a:srgbClr val="FF0000"/>
                </a:solidFill>
              </a:rPr>
              <a:t>to connect large numbers of devices with enhanced capabilities and lower operational costs.</a:t>
            </a:r>
          </a:p>
          <a:p>
            <a:pPr>
              <a:lnSpc>
                <a:spcPct val="150000"/>
              </a:lnSpc>
            </a:pPr>
            <a:endParaRPr lang="en-US" dirty="0">
              <a:solidFill>
                <a:srgbClr val="FF0000"/>
              </a:solidFill>
            </a:endParaRPr>
          </a:p>
        </p:txBody>
      </p:sp>
    </p:spTree>
    <p:extLst>
      <p:ext uri="{BB962C8B-B14F-4D97-AF65-F5344CB8AC3E}">
        <p14:creationId xmlns:p14="http://schemas.microsoft.com/office/powerpoint/2010/main" val="413836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8151D-6EA0-1B1A-B181-37A792FF1B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F19EDF-6325-76F8-D0B6-0236690061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B57641A9-8255-3F37-ADEA-732303BD8134}"/>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42B5208-6170-1EFB-12D1-42CA1439972C}"/>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7F613EC-4C26-10FF-B502-8C4988924A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C794A54-C7AC-5027-1410-CE104D40CF21}"/>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F5066935-7085-653B-EBAF-F3933810266F}"/>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05420A9F-2996-355C-0455-E004C39188DA}"/>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9B7DDE7F-C0FC-3920-1409-601D181AE1C1}"/>
              </a:ext>
            </a:extLst>
          </p:cNvPr>
          <p:cNvSpPr txBox="1"/>
          <p:nvPr/>
        </p:nvSpPr>
        <p:spPr>
          <a:xfrm>
            <a:off x="689641" y="1499097"/>
            <a:ext cx="10667998" cy="5035353"/>
          </a:xfrm>
          <a:prstGeom prst="rect">
            <a:avLst/>
          </a:prstGeom>
          <a:noFill/>
        </p:spPr>
        <p:txBody>
          <a:bodyPr wrap="square" rtlCol="0">
            <a:spAutoFit/>
          </a:bodyPr>
          <a:lstStyle/>
          <a:p>
            <a:pPr>
              <a:lnSpc>
                <a:spcPct val="150000"/>
              </a:lnSpc>
            </a:pPr>
            <a:r>
              <a:rPr lang="en-US" dirty="0">
                <a:solidFill>
                  <a:srgbClr val="FF0000"/>
                </a:solidFill>
              </a:rPr>
              <a:t>W</a:t>
            </a:r>
            <a:r>
              <a:rPr lang="en-US" b="1" dirty="0">
                <a:solidFill>
                  <a:srgbClr val="FF0000"/>
                </a:solidFill>
              </a:rPr>
              <a:t>hat Is 5G IoT?</a:t>
            </a:r>
          </a:p>
          <a:p>
            <a:pPr marL="285750" indent="-285750" algn="just">
              <a:lnSpc>
                <a:spcPct val="150000"/>
              </a:lnSpc>
              <a:buFont typeface="Wingdings" panose="05000000000000000000" pitchFamily="2" charset="2"/>
              <a:buChar char="Ø"/>
            </a:pPr>
            <a:r>
              <a:rPr lang="en-US" b="1" dirty="0"/>
              <a:t>5G</a:t>
            </a:r>
            <a:r>
              <a:rPr lang="en-US" dirty="0"/>
              <a:t> is a broad </a:t>
            </a:r>
            <a:r>
              <a:rPr lang="en-US" dirty="0">
                <a:solidFill>
                  <a:srgbClr val="FF0000"/>
                </a:solidFill>
              </a:rPr>
              <a:t>term representing the overall advancements in wireless communication</a:t>
            </a:r>
            <a:r>
              <a:rPr lang="en-US" dirty="0"/>
              <a:t>, while </a:t>
            </a:r>
            <a:r>
              <a:rPr lang="en-US" b="1" dirty="0"/>
              <a:t>5G IoT</a:t>
            </a:r>
            <a:r>
              <a:rPr lang="en-US" dirty="0"/>
              <a:t> specifically </a:t>
            </a:r>
            <a:r>
              <a:rPr lang="en-US" dirty="0">
                <a:solidFill>
                  <a:srgbClr val="FF0000"/>
                </a:solidFill>
              </a:rPr>
              <a:t>focuses on the application of 5G technology to optimize the Internet of Things ecosystem.</a:t>
            </a:r>
          </a:p>
          <a:p>
            <a:pPr marL="285750" indent="-285750">
              <a:lnSpc>
                <a:spcPct val="150000"/>
              </a:lnSpc>
              <a:buFont typeface="Wingdings" panose="05000000000000000000" pitchFamily="2" charset="2"/>
              <a:buChar char="Ø"/>
            </a:pPr>
            <a:r>
              <a:rPr lang="en-US" dirty="0">
                <a:solidFill>
                  <a:srgbClr val="FF0000"/>
                </a:solidFill>
              </a:rPr>
              <a:t>5G encompasses improvements such as:</a:t>
            </a:r>
          </a:p>
          <a:p>
            <a:pPr marL="285750" indent="-285750">
              <a:lnSpc>
                <a:spcPct val="150000"/>
              </a:lnSpc>
              <a:buFont typeface="Arial" panose="020B0604020202020204" pitchFamily="34" charset="0"/>
              <a:buChar char="•"/>
            </a:pPr>
            <a:r>
              <a:rPr lang="en-US" dirty="0"/>
              <a:t>Faster mobile broadband speeds</a:t>
            </a:r>
          </a:p>
          <a:p>
            <a:pPr marL="285750" indent="-285750">
              <a:lnSpc>
                <a:spcPct val="150000"/>
              </a:lnSpc>
              <a:buFont typeface="Arial" panose="020B0604020202020204" pitchFamily="34" charset="0"/>
              <a:buChar char="•"/>
            </a:pPr>
            <a:r>
              <a:rPr lang="en-US" dirty="0"/>
              <a:t>Lower latency</a:t>
            </a:r>
          </a:p>
          <a:p>
            <a:pPr marL="285750" indent="-285750">
              <a:lnSpc>
                <a:spcPct val="150000"/>
              </a:lnSpc>
              <a:buFont typeface="Arial" panose="020B0604020202020204" pitchFamily="34" charset="0"/>
              <a:buChar char="•"/>
            </a:pPr>
            <a:r>
              <a:rPr lang="en-US" dirty="0"/>
              <a:t>Higher network capacity</a:t>
            </a:r>
          </a:p>
          <a:p>
            <a:pPr marL="285750" indent="-285750">
              <a:lnSpc>
                <a:spcPct val="150000"/>
              </a:lnSpc>
              <a:buFont typeface="Arial" panose="020B0604020202020204" pitchFamily="34" charset="0"/>
              <a:buChar char="•"/>
            </a:pPr>
            <a:r>
              <a:rPr lang="en-US" dirty="0"/>
              <a:t>Network slicing</a:t>
            </a:r>
          </a:p>
          <a:p>
            <a:pPr marL="285750" indent="-285750">
              <a:lnSpc>
                <a:spcPct val="150000"/>
              </a:lnSpc>
              <a:buFont typeface="Arial" panose="020B0604020202020204" pitchFamily="34" charset="0"/>
              <a:buChar char="•"/>
            </a:pPr>
            <a:r>
              <a:rPr lang="en-US" dirty="0"/>
              <a:t>Enhanced reliability</a:t>
            </a:r>
          </a:p>
          <a:p>
            <a:pPr marL="285750" indent="-285750" algn="just">
              <a:lnSpc>
                <a:spcPct val="150000"/>
              </a:lnSpc>
              <a:buFont typeface="Wingdings" panose="05000000000000000000" pitchFamily="2" charset="2"/>
              <a:buChar char="Ø"/>
            </a:pPr>
            <a:r>
              <a:rPr lang="en-US" dirty="0"/>
              <a:t>These advancements support a wide variety of </a:t>
            </a:r>
            <a:r>
              <a:rPr lang="en-US" dirty="0">
                <a:solidFill>
                  <a:srgbClr val="FF0000"/>
                </a:solidFill>
              </a:rPr>
              <a:t>applications beyond IoT, including autonomous vehicles, AR/VR, high-definition video streaming, mission-critical services, and more.</a:t>
            </a:r>
          </a:p>
          <a:p>
            <a:pPr>
              <a:lnSpc>
                <a:spcPct val="150000"/>
              </a:lnSpc>
            </a:pPr>
            <a:endParaRPr lang="en-US" dirty="0">
              <a:solidFill>
                <a:srgbClr val="FF0000"/>
              </a:solidFill>
            </a:endParaRPr>
          </a:p>
        </p:txBody>
      </p:sp>
    </p:spTree>
    <p:extLst>
      <p:ext uri="{BB962C8B-B14F-4D97-AF65-F5344CB8AC3E}">
        <p14:creationId xmlns:p14="http://schemas.microsoft.com/office/powerpoint/2010/main" val="1527488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7DA60-873C-99BF-24E0-C2307AFEC4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BB37C7-1C52-EB49-E8FA-C7A138F185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D7F38A53-20D6-FBD5-C24C-D612AB75498E}"/>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1EE02D3-719B-60B6-375A-639BDD3214FF}"/>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7CA695DE-42FD-20A4-0FAF-3AD75EE6AE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20BBE8E-837B-0ECB-29B5-F416C5DC85F0}"/>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E1FCCB51-6B63-2128-D659-F350375EEDCE}"/>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724F278F-DBBD-57F7-D960-1122C60CCC7A}"/>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D8E67BF5-6F2D-3C3E-0357-1538AC02C8C3}"/>
              </a:ext>
            </a:extLst>
          </p:cNvPr>
          <p:cNvSpPr txBox="1"/>
          <p:nvPr/>
        </p:nvSpPr>
        <p:spPr>
          <a:xfrm>
            <a:off x="634081" y="1776061"/>
            <a:ext cx="10667998" cy="4758354"/>
          </a:xfrm>
          <a:prstGeom prst="rect">
            <a:avLst/>
          </a:prstGeom>
          <a:noFill/>
        </p:spPr>
        <p:txBody>
          <a:bodyPr wrap="square" rtlCol="0">
            <a:spAutoFit/>
          </a:bodyPr>
          <a:lstStyle/>
          <a:p>
            <a:pPr>
              <a:lnSpc>
                <a:spcPct val="150000"/>
              </a:lnSpc>
            </a:pPr>
            <a:r>
              <a:rPr lang="en-US" dirty="0">
                <a:solidFill>
                  <a:srgbClr val="FF0000"/>
                </a:solidFill>
              </a:rPr>
              <a:t>W</a:t>
            </a:r>
            <a:r>
              <a:rPr lang="en-US" b="1" dirty="0">
                <a:solidFill>
                  <a:srgbClr val="FF0000"/>
                </a:solidFill>
              </a:rPr>
              <a:t>hat Is 5G IoT?</a:t>
            </a:r>
          </a:p>
          <a:p>
            <a:pPr marL="285750" indent="-285750" algn="just">
              <a:buFont typeface="Wingdings" panose="05000000000000000000" pitchFamily="2" charset="2"/>
              <a:buChar char="Ø"/>
            </a:pPr>
            <a:r>
              <a:rPr lang="en-US" dirty="0"/>
              <a:t>In contrast, </a:t>
            </a:r>
            <a:r>
              <a:rPr lang="en-US" b="1" dirty="0">
                <a:solidFill>
                  <a:srgbClr val="FF0000"/>
                </a:solidFill>
              </a:rPr>
              <a:t>5G IoT</a:t>
            </a:r>
            <a:r>
              <a:rPr lang="en-US" dirty="0">
                <a:solidFill>
                  <a:srgbClr val="FF0000"/>
                </a:solidFill>
              </a:rPr>
              <a:t> </a:t>
            </a:r>
            <a:r>
              <a:rPr lang="en-US" dirty="0"/>
              <a:t>focuses on how 5G can optimize IoT deployments by enabling seamless connectivity and communication among billions of devices. It </a:t>
            </a:r>
            <a:r>
              <a:rPr lang="en-US" dirty="0">
                <a:solidFill>
                  <a:srgbClr val="FF0000"/>
                </a:solidFill>
              </a:rPr>
              <a:t>specifically addresses IoT-related requirements such as:</a:t>
            </a:r>
          </a:p>
          <a:p>
            <a:pPr marL="285750" indent="-285750" algn="just">
              <a:buFont typeface="Wingdings" panose="05000000000000000000" pitchFamily="2" charset="2"/>
              <a:buChar char="Ø"/>
            </a:pPr>
            <a:r>
              <a:rPr lang="en-US" dirty="0">
                <a:solidFill>
                  <a:srgbClr val="FF0000"/>
                </a:solidFill>
              </a:rPr>
              <a:t>Low power consumption</a:t>
            </a:r>
          </a:p>
          <a:p>
            <a:pPr marL="285750" indent="-285750">
              <a:buFont typeface="Wingdings" panose="05000000000000000000" pitchFamily="2" charset="2"/>
              <a:buChar char="Ø"/>
            </a:pPr>
            <a:r>
              <a:rPr lang="en-US" dirty="0">
                <a:solidFill>
                  <a:srgbClr val="FF0000"/>
                </a:solidFill>
              </a:rPr>
              <a:t>Extended coverage </a:t>
            </a:r>
            <a:r>
              <a:rPr lang="en-US" dirty="0"/>
              <a:t>: IoT devices are often placed in challenging environments:</a:t>
            </a:r>
          </a:p>
          <a:p>
            <a:pPr marL="285750" indent="-285750">
              <a:buFont typeface="Arial" panose="020B0604020202020204" pitchFamily="34" charset="0"/>
              <a:buChar char="•"/>
            </a:pPr>
            <a:r>
              <a:rPr lang="en-US" dirty="0"/>
              <a:t>deep inside buildings</a:t>
            </a:r>
          </a:p>
          <a:p>
            <a:pPr marL="285750" indent="-285750">
              <a:buFont typeface="Arial" panose="020B0604020202020204" pitchFamily="34" charset="0"/>
              <a:buChar char="•"/>
            </a:pPr>
            <a:r>
              <a:rPr lang="en-US" dirty="0"/>
              <a:t>underground (e.g., water meters)</a:t>
            </a:r>
          </a:p>
          <a:p>
            <a:pPr marL="285750" indent="-285750">
              <a:buFont typeface="Arial" panose="020B0604020202020204" pitchFamily="34" charset="0"/>
              <a:buChar char="•"/>
            </a:pPr>
            <a:r>
              <a:rPr lang="en-US" dirty="0"/>
              <a:t>rural or large outdoor areas</a:t>
            </a:r>
          </a:p>
          <a:p>
            <a:pPr marL="285750" indent="-285750" algn="just">
              <a:buFont typeface="Wingdings" panose="05000000000000000000" pitchFamily="2" charset="2"/>
              <a:buChar char="Ø"/>
            </a:pPr>
            <a:r>
              <a:rPr lang="en-US" dirty="0">
                <a:solidFill>
                  <a:srgbClr val="FF0000"/>
                </a:solidFill>
              </a:rPr>
              <a:t>Support for massive device density </a:t>
            </a:r>
            <a:r>
              <a:rPr lang="en-US" dirty="0"/>
              <a:t>: 5G IoT is designed to handle up to </a:t>
            </a:r>
            <a:r>
              <a:rPr lang="en-US" b="1" dirty="0"/>
              <a:t>one million devices per square kilometer</a:t>
            </a:r>
            <a:r>
              <a:rPr lang="en-US" dirty="0"/>
              <a:t>. </a:t>
            </a:r>
            <a:r>
              <a:rPr lang="en-US" dirty="0">
                <a:solidFill>
                  <a:srgbClr val="FF0000"/>
                </a:solidFill>
              </a:rPr>
              <a:t>This massive connectivity is essential for many environments.</a:t>
            </a:r>
          </a:p>
          <a:p>
            <a:pPr marL="285750" indent="-285750" algn="just">
              <a:buFont typeface="Wingdings" panose="05000000000000000000" pitchFamily="2" charset="2"/>
              <a:buChar char="Ø"/>
            </a:pPr>
            <a:r>
              <a:rPr lang="en-US" dirty="0"/>
              <a:t>Efficient management of large-scale sensor networks : Managing millions of IoT devices requires efficient data handling. </a:t>
            </a:r>
          </a:p>
          <a:p>
            <a:pPr marL="285750" indent="-285750" algn="just">
              <a:buFont typeface="Wingdings" panose="05000000000000000000" pitchFamily="2" charset="2"/>
              <a:buChar char="Ø"/>
            </a:pPr>
            <a:r>
              <a:rPr lang="en-US" dirty="0"/>
              <a:t>While 5G provides the general wireless infrastructure</a:t>
            </a:r>
            <a:r>
              <a:rPr lang="en-US" dirty="0">
                <a:solidFill>
                  <a:srgbClr val="FF0000"/>
                </a:solidFill>
              </a:rPr>
              <a:t>, </a:t>
            </a:r>
            <a:r>
              <a:rPr lang="en-US" b="1" dirty="0">
                <a:solidFill>
                  <a:srgbClr val="FF0000"/>
                </a:solidFill>
              </a:rPr>
              <a:t>5G IoT tailors these capabilities to IoT use cases</a:t>
            </a:r>
            <a:r>
              <a:rPr lang="en-US" dirty="0">
                <a:solidFill>
                  <a:srgbClr val="FF0000"/>
                </a:solidFill>
              </a:rPr>
              <a:t>, enabling applications such as smart cities, industrial automation, precision agriculture, healthcare monitoring, and real-time asset tracking.</a:t>
            </a:r>
          </a:p>
          <a:p>
            <a:pPr>
              <a:lnSpc>
                <a:spcPct val="150000"/>
              </a:lnSpc>
            </a:pPr>
            <a:endParaRPr lang="en-US" dirty="0">
              <a:solidFill>
                <a:srgbClr val="FF0000"/>
              </a:solidFill>
            </a:endParaRPr>
          </a:p>
        </p:txBody>
      </p:sp>
    </p:spTree>
    <p:extLst>
      <p:ext uri="{BB962C8B-B14F-4D97-AF65-F5344CB8AC3E}">
        <p14:creationId xmlns:p14="http://schemas.microsoft.com/office/powerpoint/2010/main" val="244492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36DCF-F872-D0B9-4929-0BA4E70035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1940C3-DE21-325D-EE35-2BE2F9A17C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429BA3C7-F5B8-3584-DF42-D3092660C0CB}"/>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D0A1AA38-4679-AE71-E4D7-7E8D07DC1B2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006CC8F2-263E-55E7-F9C9-23556F0593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0B03B55-B040-C746-4032-8C75819C2B17}"/>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5ADC9303-D476-BE03-AD79-D2787051C76D}"/>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E1D2CB95-77DA-B716-0315-C808BFC7F86C}"/>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05317D5C-93AE-93A0-BA12-43375C9D67BF}"/>
              </a:ext>
            </a:extLst>
          </p:cNvPr>
          <p:cNvSpPr txBox="1"/>
          <p:nvPr/>
        </p:nvSpPr>
        <p:spPr>
          <a:xfrm>
            <a:off x="634081" y="1776061"/>
            <a:ext cx="10667998" cy="4204356"/>
          </a:xfrm>
          <a:prstGeom prst="rect">
            <a:avLst/>
          </a:prstGeom>
          <a:noFill/>
        </p:spPr>
        <p:txBody>
          <a:bodyPr wrap="square" rtlCol="0">
            <a:spAutoFit/>
          </a:bodyPr>
          <a:lstStyle/>
          <a:p>
            <a:pPr>
              <a:lnSpc>
                <a:spcPct val="150000"/>
              </a:lnSpc>
            </a:pPr>
            <a:r>
              <a:rPr lang="en-US" u="sng" dirty="0">
                <a:solidFill>
                  <a:srgbClr val="FF0000"/>
                </a:solidFill>
              </a:rPr>
              <a:t>M</a:t>
            </a:r>
            <a:r>
              <a:rPr lang="en-US" b="1" u="sng" dirty="0">
                <a:solidFill>
                  <a:srgbClr val="FF0000"/>
                </a:solidFill>
              </a:rPr>
              <a:t>obile IoT Systems are Paving the Way for 5G:</a:t>
            </a:r>
          </a:p>
          <a:p>
            <a:pPr marL="285750" indent="-285750" algn="just">
              <a:lnSpc>
                <a:spcPct val="150000"/>
              </a:lnSpc>
              <a:buFont typeface="Wingdings" panose="05000000000000000000" pitchFamily="2" charset="2"/>
              <a:buChar char="Ø"/>
            </a:pPr>
            <a:r>
              <a:rPr lang="en-US" dirty="0"/>
              <a:t>Mobile IoT (MIoT) systems are becoming </a:t>
            </a:r>
            <a:r>
              <a:rPr lang="en-US" dirty="0">
                <a:solidFill>
                  <a:srgbClr val="FF0000"/>
                </a:solidFill>
              </a:rPr>
              <a:t>fundamental to the development and deployment of 5G wireless </a:t>
            </a:r>
            <a:r>
              <a:rPr lang="en-US" dirty="0"/>
              <a:t>networks. As communication systems evolve, </a:t>
            </a:r>
            <a:r>
              <a:rPr lang="en-US" dirty="0">
                <a:solidFill>
                  <a:srgbClr val="FF0000"/>
                </a:solidFill>
              </a:rPr>
              <a:t>both individuals and industries increasingly rely on smart, connected devices to exchange data, automate tasks, and improve efficiency</a:t>
            </a:r>
            <a:r>
              <a:rPr lang="en-US" dirty="0"/>
              <a:t>. </a:t>
            </a:r>
          </a:p>
          <a:p>
            <a:pPr marL="285750" indent="-285750" algn="just">
              <a:lnSpc>
                <a:spcPct val="150000"/>
              </a:lnSpc>
              <a:buFont typeface="Wingdings" panose="05000000000000000000" pitchFamily="2" charset="2"/>
              <a:buChar char="Ø"/>
            </a:pPr>
            <a:r>
              <a:rPr lang="en-US" dirty="0">
                <a:solidFill>
                  <a:srgbClr val="FF0000"/>
                </a:solidFill>
              </a:rPr>
              <a:t>MIoT technologies support this </a:t>
            </a:r>
            <a:r>
              <a:rPr lang="en-US" dirty="0"/>
              <a:t>shift by providing reliable, low-power, wide-area connectivity specifically designed for the Internet of Things (IoT).</a:t>
            </a:r>
          </a:p>
          <a:p>
            <a:pPr marL="285750" indent="-285750" algn="just">
              <a:lnSpc>
                <a:spcPct val="150000"/>
              </a:lnSpc>
              <a:buFont typeface="Wingdings" panose="05000000000000000000" pitchFamily="2" charset="2"/>
              <a:buChar char="Ø"/>
            </a:pPr>
            <a:r>
              <a:rPr lang="en-US" dirty="0"/>
              <a:t>MIoT refers to a group </a:t>
            </a:r>
            <a:r>
              <a:rPr lang="en-US" dirty="0">
                <a:solidFill>
                  <a:srgbClr val="FF0000"/>
                </a:solidFill>
              </a:rPr>
              <a:t>of </a:t>
            </a:r>
            <a:r>
              <a:rPr lang="en-US" b="1" dirty="0">
                <a:solidFill>
                  <a:srgbClr val="FF0000"/>
                </a:solidFill>
              </a:rPr>
              <a:t>cellular-based IoT technologies</a:t>
            </a:r>
            <a:r>
              <a:rPr lang="en-US" dirty="0">
                <a:solidFill>
                  <a:srgbClr val="FF0000"/>
                </a:solidFill>
              </a:rPr>
              <a:t> </a:t>
            </a:r>
            <a:r>
              <a:rPr lang="en-US" dirty="0"/>
              <a:t>created to connect large numbers of devices that require </a:t>
            </a:r>
            <a:r>
              <a:rPr lang="en-US" b="1" dirty="0">
                <a:solidFill>
                  <a:srgbClr val="FF0000"/>
                </a:solidFill>
              </a:rPr>
              <a:t>low power</a:t>
            </a:r>
            <a:r>
              <a:rPr lang="en-US" dirty="0">
                <a:solidFill>
                  <a:srgbClr val="FF0000"/>
                </a:solidFill>
              </a:rPr>
              <a:t>, </a:t>
            </a:r>
            <a:r>
              <a:rPr lang="en-US" b="1" dirty="0">
                <a:solidFill>
                  <a:srgbClr val="FF0000"/>
                </a:solidFill>
              </a:rPr>
              <a:t>extended battery life</a:t>
            </a:r>
            <a:r>
              <a:rPr lang="en-US" dirty="0">
                <a:solidFill>
                  <a:srgbClr val="FF0000"/>
                </a:solidFill>
              </a:rPr>
              <a:t>, and </a:t>
            </a:r>
            <a:r>
              <a:rPr lang="en-US" b="1" dirty="0">
                <a:solidFill>
                  <a:srgbClr val="FF0000"/>
                </a:solidFill>
              </a:rPr>
              <a:t>wide-area coverage</a:t>
            </a:r>
            <a:r>
              <a:rPr lang="en-US" dirty="0">
                <a:solidFill>
                  <a:srgbClr val="FF0000"/>
                </a:solidFill>
              </a:rPr>
              <a:t>. </a:t>
            </a:r>
          </a:p>
          <a:p>
            <a:pPr marL="285750" indent="-285750" algn="just">
              <a:lnSpc>
                <a:spcPct val="150000"/>
              </a:lnSpc>
              <a:buFont typeface="Wingdings" panose="05000000000000000000" pitchFamily="2" charset="2"/>
              <a:buChar char="Ø"/>
            </a:pPr>
            <a:r>
              <a:rPr lang="en-US" dirty="0"/>
              <a:t>Unlike </a:t>
            </a:r>
            <a:r>
              <a:rPr lang="en-US" dirty="0">
                <a:solidFill>
                  <a:srgbClr val="FF0000"/>
                </a:solidFill>
              </a:rPr>
              <a:t>traditional cellular networks that </a:t>
            </a:r>
            <a:r>
              <a:rPr lang="en-US" dirty="0"/>
              <a:t>focus on </a:t>
            </a:r>
            <a:r>
              <a:rPr lang="en-US" dirty="0">
                <a:solidFill>
                  <a:srgbClr val="FF0000"/>
                </a:solidFill>
              </a:rPr>
              <a:t>high-speed data for smartphones</a:t>
            </a:r>
            <a:r>
              <a:rPr lang="en-US" dirty="0"/>
              <a:t>, </a:t>
            </a:r>
            <a:r>
              <a:rPr lang="en-US" dirty="0">
                <a:solidFill>
                  <a:srgbClr val="FF0000"/>
                </a:solidFill>
              </a:rPr>
              <a:t>MIoT </a:t>
            </a:r>
            <a:r>
              <a:rPr lang="en-US" dirty="0"/>
              <a:t>is optimized for </a:t>
            </a:r>
            <a:r>
              <a:rPr lang="en-US" dirty="0">
                <a:solidFill>
                  <a:srgbClr val="FF0000"/>
                </a:solidFill>
              </a:rPr>
              <a:t>devices that send </a:t>
            </a:r>
            <a:r>
              <a:rPr lang="en-US" b="1" dirty="0">
                <a:solidFill>
                  <a:srgbClr val="FF0000"/>
                </a:solidFill>
              </a:rPr>
              <a:t>small amounts of data</a:t>
            </a:r>
            <a:r>
              <a:rPr lang="en-US" dirty="0">
                <a:solidFill>
                  <a:srgbClr val="FF0000"/>
                </a:solidFill>
              </a:rPr>
              <a:t>, but must do so efficiently and over long distances.</a:t>
            </a:r>
            <a:endParaRPr lang="en-US" u="sng" dirty="0">
              <a:solidFill>
                <a:srgbClr val="FF0000"/>
              </a:solidFill>
            </a:endParaRPr>
          </a:p>
        </p:txBody>
      </p:sp>
    </p:spTree>
    <p:extLst>
      <p:ext uri="{BB962C8B-B14F-4D97-AF65-F5344CB8AC3E}">
        <p14:creationId xmlns:p14="http://schemas.microsoft.com/office/powerpoint/2010/main" val="2252769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40429-676B-1F90-954A-FB517BCAD6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BC3833-E9D2-5C06-6AB6-95066CB12D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D27DC550-DB71-94ED-FF0E-16309522E1EC}"/>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F44EBAF-C13F-5057-18C7-E61BA9F039EF}"/>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0F9EB18E-A070-5B90-D0A2-5CAD0ED6E0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2A27AE9-34CA-D5D1-F350-58C5846BCD74}"/>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6664AD1C-8839-12A2-ED02-D8A142998C1E}"/>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57D80501-E2D6-FF88-3706-8DA5A693087C}"/>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5C859680-FF8C-1B79-D18C-F751AA7C46B6}"/>
              </a:ext>
            </a:extLst>
          </p:cNvPr>
          <p:cNvSpPr txBox="1"/>
          <p:nvPr/>
        </p:nvSpPr>
        <p:spPr>
          <a:xfrm>
            <a:off x="634081" y="1776061"/>
            <a:ext cx="10667998" cy="4065857"/>
          </a:xfrm>
          <a:prstGeom prst="rect">
            <a:avLst/>
          </a:prstGeom>
          <a:noFill/>
        </p:spPr>
        <p:txBody>
          <a:bodyPr wrap="square" rtlCol="0">
            <a:spAutoFit/>
          </a:bodyPr>
          <a:lstStyle/>
          <a:p>
            <a:pPr marL="285750" indent="-285750">
              <a:buFont typeface="Wingdings" panose="05000000000000000000" pitchFamily="2" charset="2"/>
              <a:buChar char="Ø"/>
            </a:pPr>
            <a:r>
              <a:rPr lang="en-US" u="sng" dirty="0">
                <a:solidFill>
                  <a:srgbClr val="FF0000"/>
                </a:solidFill>
              </a:rPr>
              <a:t>MIoT includes two key technologies:</a:t>
            </a:r>
          </a:p>
          <a:p>
            <a:pPr marL="285750" indent="-285750">
              <a:lnSpc>
                <a:spcPct val="150000"/>
              </a:lnSpc>
              <a:buFont typeface="Wingdings" panose="05000000000000000000" pitchFamily="2" charset="2"/>
              <a:buChar char="Ø"/>
            </a:pPr>
            <a:r>
              <a:rPr lang="en-US" b="1" dirty="0">
                <a:solidFill>
                  <a:srgbClr val="FF0000"/>
                </a:solidFill>
              </a:rPr>
              <a:t>Narrowband IoT (NB-IoT):</a:t>
            </a:r>
            <a:br>
              <a:rPr lang="en-US" dirty="0"/>
            </a:br>
            <a:r>
              <a:rPr lang="en-US" dirty="0"/>
              <a:t>A low-power, narrow-bandwidth technology designed for applications where data </a:t>
            </a:r>
            <a:r>
              <a:rPr lang="en-US" dirty="0">
                <a:solidFill>
                  <a:srgbClr val="FF0000"/>
                </a:solidFill>
              </a:rPr>
              <a:t>is transmitted infrequently but reliably. </a:t>
            </a:r>
            <a:r>
              <a:rPr lang="en-US" dirty="0"/>
              <a:t>It offers superior </a:t>
            </a:r>
            <a:r>
              <a:rPr lang="en-US" dirty="0">
                <a:solidFill>
                  <a:srgbClr val="FF0000"/>
                </a:solidFill>
              </a:rPr>
              <a:t>indoor penetration and can connect millions of devices in a small geographical area.</a:t>
            </a:r>
          </a:p>
          <a:p>
            <a:pPr marL="285750" indent="-285750">
              <a:lnSpc>
                <a:spcPct val="150000"/>
              </a:lnSpc>
              <a:buFont typeface="Wingdings" panose="05000000000000000000" pitchFamily="2" charset="2"/>
              <a:buChar char="Ø"/>
            </a:pPr>
            <a:r>
              <a:rPr lang="en-US" b="1" dirty="0">
                <a:solidFill>
                  <a:srgbClr val="FF0000"/>
                </a:solidFill>
              </a:rPr>
              <a:t>LTE-M (Long-Term Evolution for Machines):</a:t>
            </a:r>
            <a:br>
              <a:rPr lang="en-US" dirty="0"/>
            </a:br>
            <a:r>
              <a:rPr lang="en-US" dirty="0"/>
              <a:t>A low-power extension of LTE that </a:t>
            </a:r>
            <a:r>
              <a:rPr lang="en-US" dirty="0">
                <a:solidFill>
                  <a:srgbClr val="FF0000"/>
                </a:solidFill>
              </a:rPr>
              <a:t>supports slightly higher data rates and mobility</a:t>
            </a:r>
            <a:r>
              <a:rPr lang="en-US" dirty="0"/>
              <a:t>. It is suitable for devices that </a:t>
            </a:r>
            <a:r>
              <a:rPr lang="en-US" dirty="0">
                <a:solidFill>
                  <a:srgbClr val="FF0000"/>
                </a:solidFill>
              </a:rPr>
              <a:t>require voice support, firmware updates, or movement, such as wearables or asset trackers.</a:t>
            </a:r>
          </a:p>
          <a:p>
            <a:pPr marL="285750" indent="-285750">
              <a:lnSpc>
                <a:spcPct val="150000"/>
              </a:lnSpc>
              <a:buFont typeface="Wingdings" panose="05000000000000000000" pitchFamily="2" charset="2"/>
              <a:buChar char="Ø"/>
            </a:pPr>
            <a:r>
              <a:rPr lang="en-US" dirty="0"/>
              <a:t>Both NB-IoT and LTE-M operate </a:t>
            </a:r>
            <a:r>
              <a:rPr lang="en-US" dirty="0">
                <a:solidFill>
                  <a:srgbClr val="FF0000"/>
                </a:solidFill>
              </a:rPr>
              <a:t>on licensed cellular spectrum, meaning they benefit from </a:t>
            </a:r>
            <a:r>
              <a:rPr lang="en-US" b="1" dirty="0">
                <a:solidFill>
                  <a:srgbClr val="FF0000"/>
                </a:solidFill>
              </a:rPr>
              <a:t>operator-managed security, reliability, and nationwide coverage</a:t>
            </a:r>
            <a:r>
              <a:rPr lang="en-US" dirty="0">
                <a:solidFill>
                  <a:srgbClr val="FF0000"/>
                </a:solidFill>
              </a:rPr>
              <a:t>.</a:t>
            </a:r>
          </a:p>
        </p:txBody>
      </p:sp>
    </p:spTree>
    <p:extLst>
      <p:ext uri="{BB962C8B-B14F-4D97-AF65-F5344CB8AC3E}">
        <p14:creationId xmlns:p14="http://schemas.microsoft.com/office/powerpoint/2010/main" val="534917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9F761-EB1F-DA12-46CA-ADD19D2479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D54742-06A4-D298-5229-AE27CD7D3C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80347E0A-7F1A-F273-2CA5-DDF35B7AA86C}"/>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6E347848-4A45-9EB2-370D-90E0223C506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1160844-1C81-BDCC-5A95-175E974141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9E2067E-15B4-FC74-1DD5-CC5A72EFCFE1}"/>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2E694B97-E88D-88C7-37B4-40FD64D72822}"/>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1CAFB3D1-FAC7-6B4D-7680-0DDBD4625C01}"/>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F68F45EC-AE35-3BB5-58DF-89C721DCAC17}"/>
              </a:ext>
            </a:extLst>
          </p:cNvPr>
          <p:cNvSpPr txBox="1"/>
          <p:nvPr/>
        </p:nvSpPr>
        <p:spPr>
          <a:xfrm>
            <a:off x="634081" y="1776061"/>
            <a:ext cx="10667998" cy="378885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dirty="0"/>
              <a:t>With the rise of smart devices—</a:t>
            </a:r>
            <a:r>
              <a:rPr lang="en-US" dirty="0">
                <a:solidFill>
                  <a:srgbClr val="FF0000"/>
                </a:solidFill>
              </a:rPr>
              <a:t>such as smart meters, environmental sensors, industrial machines, and connected appliances</a:t>
            </a:r>
            <a:r>
              <a:rPr lang="en-US" dirty="0"/>
              <a:t>—there is a massive increase in demand for </a:t>
            </a:r>
            <a:r>
              <a:rPr lang="en-US" b="1" dirty="0">
                <a:solidFill>
                  <a:srgbClr val="FF0000"/>
                </a:solidFill>
              </a:rPr>
              <a:t>stable, energy-efficient, and scalable</a:t>
            </a:r>
            <a:r>
              <a:rPr lang="en-US" dirty="0">
                <a:solidFill>
                  <a:srgbClr val="FF0000"/>
                </a:solidFill>
              </a:rPr>
              <a:t> communication networks.</a:t>
            </a:r>
            <a:r>
              <a:rPr lang="en-US" dirty="0"/>
              <a:t> Traditional connectivity technologies </a:t>
            </a:r>
            <a:r>
              <a:rPr lang="en-US" dirty="0">
                <a:solidFill>
                  <a:srgbClr val="FF0000"/>
                </a:solidFill>
              </a:rPr>
              <a:t>(Wi-Fi, Bluetooth, Zigbee) </a:t>
            </a:r>
            <a:r>
              <a:rPr lang="en-US" dirty="0"/>
              <a:t>often struggle with:</a:t>
            </a:r>
          </a:p>
          <a:p>
            <a:pPr marL="285750" indent="-285750" algn="just">
              <a:lnSpc>
                <a:spcPct val="150000"/>
              </a:lnSpc>
              <a:buFont typeface="Arial" panose="020B0604020202020204" pitchFamily="34" charset="0"/>
              <a:buChar char="•"/>
            </a:pPr>
            <a:r>
              <a:rPr lang="en-US" dirty="0">
                <a:solidFill>
                  <a:srgbClr val="FF0000"/>
                </a:solidFill>
              </a:rPr>
              <a:t>limited range</a:t>
            </a:r>
          </a:p>
          <a:p>
            <a:pPr marL="285750" indent="-285750" algn="just">
              <a:lnSpc>
                <a:spcPct val="150000"/>
              </a:lnSpc>
              <a:buFont typeface="Arial" panose="020B0604020202020204" pitchFamily="34" charset="0"/>
              <a:buChar char="•"/>
            </a:pPr>
            <a:r>
              <a:rPr lang="en-US" dirty="0">
                <a:solidFill>
                  <a:srgbClr val="FF0000"/>
                </a:solidFill>
              </a:rPr>
              <a:t>high power consumption</a:t>
            </a:r>
          </a:p>
          <a:p>
            <a:pPr marL="285750" indent="-285750" algn="just">
              <a:lnSpc>
                <a:spcPct val="150000"/>
              </a:lnSpc>
              <a:buFont typeface="Arial" panose="020B0604020202020204" pitchFamily="34" charset="0"/>
              <a:buChar char="•"/>
            </a:pPr>
            <a:r>
              <a:rPr lang="en-US" dirty="0">
                <a:solidFill>
                  <a:srgbClr val="FF0000"/>
                </a:solidFill>
              </a:rPr>
              <a:t>network congestion</a:t>
            </a:r>
          </a:p>
          <a:p>
            <a:pPr marL="285750" indent="-285750" algn="just">
              <a:lnSpc>
                <a:spcPct val="150000"/>
              </a:lnSpc>
              <a:buFont typeface="Arial" panose="020B0604020202020204" pitchFamily="34" charset="0"/>
              <a:buChar char="•"/>
            </a:pPr>
            <a:r>
              <a:rPr lang="en-US" dirty="0">
                <a:solidFill>
                  <a:srgbClr val="FF0000"/>
                </a:solidFill>
              </a:rPr>
              <a:t>poor reliability in large-scale deployments</a:t>
            </a:r>
          </a:p>
          <a:p>
            <a:pPr marL="285750" indent="-285750" algn="just">
              <a:lnSpc>
                <a:spcPct val="150000"/>
              </a:lnSpc>
              <a:buFont typeface="Wingdings" panose="05000000000000000000" pitchFamily="2" charset="2"/>
              <a:buChar char="Ø"/>
            </a:pPr>
            <a:r>
              <a:rPr lang="en-US" dirty="0"/>
              <a:t>MIoT solves these challenges by leveraging existing cellular infrastructure but </a:t>
            </a:r>
            <a:r>
              <a:rPr lang="en-US" dirty="0">
                <a:solidFill>
                  <a:srgbClr val="FF0000"/>
                </a:solidFill>
              </a:rPr>
              <a:t>optimizing it for devices that need </a:t>
            </a:r>
            <a:r>
              <a:rPr lang="en-US" b="1" dirty="0">
                <a:solidFill>
                  <a:srgbClr val="FF0000"/>
                </a:solidFill>
              </a:rPr>
              <a:t>long battery life, strong signal penetration, and minimal data usage</a:t>
            </a:r>
            <a:r>
              <a:rPr lang="en-US" dirty="0">
                <a:solidFill>
                  <a:srgbClr val="FF0000"/>
                </a:solidFill>
              </a:rPr>
              <a:t>.</a:t>
            </a:r>
          </a:p>
        </p:txBody>
      </p:sp>
    </p:spTree>
    <p:extLst>
      <p:ext uri="{BB962C8B-B14F-4D97-AF65-F5344CB8AC3E}">
        <p14:creationId xmlns:p14="http://schemas.microsoft.com/office/powerpoint/2010/main" val="1444369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F059A-0B5E-33D5-7527-5F3FEBCB02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1D4595-CD7F-BDF4-AC40-C3B138A2C0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0B504813-6976-773B-842D-E80284333C4A}"/>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239E1C79-3BFD-F9B6-A2EF-55B765ABD31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C4C87FE-9367-9B5A-DC90-540359ED8C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AE4CD61-8707-316D-99E2-BC03D49B5EC0}"/>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741318B0-E69A-9030-F293-AEA99F443F55}"/>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57261D1F-A349-7796-7DDC-B879FAE67D9C}"/>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2F80CF9C-5DAC-4904-1BF5-4F3732C3CCA5}"/>
              </a:ext>
            </a:extLst>
          </p:cNvPr>
          <p:cNvSpPr txBox="1"/>
          <p:nvPr/>
        </p:nvSpPr>
        <p:spPr>
          <a:xfrm>
            <a:off x="634081" y="1776061"/>
            <a:ext cx="10667998" cy="3788858"/>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b="1" dirty="0">
                <a:solidFill>
                  <a:srgbClr val="FF0000"/>
                </a:solidFill>
              </a:rPr>
              <a:t>Advantages of MIoT</a:t>
            </a:r>
          </a:p>
          <a:p>
            <a:pPr marL="285750" indent="-285750">
              <a:lnSpc>
                <a:spcPct val="150000"/>
              </a:lnSpc>
              <a:buFont typeface="Wingdings" panose="05000000000000000000" pitchFamily="2" charset="2"/>
              <a:buChar char="Ø"/>
            </a:pPr>
            <a:r>
              <a:rPr lang="en-US" b="1" dirty="0"/>
              <a:t>1. Power Efficiency</a:t>
            </a:r>
          </a:p>
          <a:p>
            <a:pPr marL="285750" indent="-285750" algn="just">
              <a:lnSpc>
                <a:spcPct val="150000"/>
              </a:lnSpc>
              <a:buFont typeface="Wingdings" panose="05000000000000000000" pitchFamily="2" charset="2"/>
              <a:buChar char="Ø"/>
            </a:pPr>
            <a:r>
              <a:rPr lang="en-US" dirty="0"/>
              <a:t>MIoT technologies are designed with power-saving mechanisms such as </a:t>
            </a:r>
            <a:r>
              <a:rPr lang="en-US" b="1" dirty="0">
                <a:solidFill>
                  <a:srgbClr val="FF0000"/>
                </a:solidFill>
              </a:rPr>
              <a:t>Power Saving Mode (PSM)</a:t>
            </a:r>
            <a:r>
              <a:rPr lang="en-US" dirty="0">
                <a:solidFill>
                  <a:srgbClr val="FF0000"/>
                </a:solidFill>
              </a:rPr>
              <a:t> and </a:t>
            </a:r>
            <a:r>
              <a:rPr lang="en-US" b="1" dirty="0">
                <a:solidFill>
                  <a:srgbClr val="FF0000"/>
                </a:solidFill>
              </a:rPr>
              <a:t>Extended Discontinuous Reception (</a:t>
            </a:r>
            <a:r>
              <a:rPr lang="en-US" b="1" dirty="0" err="1">
                <a:solidFill>
                  <a:srgbClr val="FF0000"/>
                </a:solidFill>
              </a:rPr>
              <a:t>eDRX</a:t>
            </a:r>
            <a:r>
              <a:rPr lang="en-US" b="1" dirty="0">
                <a:solidFill>
                  <a:srgbClr val="FF0000"/>
                </a:solidFill>
              </a:rPr>
              <a:t>)</a:t>
            </a:r>
            <a:r>
              <a:rPr lang="en-US" dirty="0">
                <a:solidFill>
                  <a:srgbClr val="FF0000"/>
                </a:solidFill>
              </a:rPr>
              <a:t>. These features allow devices to:</a:t>
            </a:r>
          </a:p>
          <a:p>
            <a:pPr marL="285750" indent="-285750" algn="just">
              <a:lnSpc>
                <a:spcPct val="150000"/>
              </a:lnSpc>
              <a:buFont typeface="Arial" panose="020B0604020202020204" pitchFamily="34" charset="0"/>
              <a:buChar char="•"/>
            </a:pPr>
            <a:r>
              <a:rPr lang="en-US" dirty="0"/>
              <a:t>sleep for long periods</a:t>
            </a:r>
          </a:p>
          <a:p>
            <a:pPr marL="285750" indent="-285750" algn="just">
              <a:lnSpc>
                <a:spcPct val="150000"/>
              </a:lnSpc>
              <a:buFont typeface="Arial" panose="020B0604020202020204" pitchFamily="34" charset="0"/>
              <a:buChar char="•"/>
            </a:pPr>
            <a:r>
              <a:rPr lang="en-US" dirty="0"/>
              <a:t>wake only when transmitting data</a:t>
            </a:r>
          </a:p>
          <a:p>
            <a:pPr marL="285750" indent="-285750" algn="just">
              <a:lnSpc>
                <a:spcPct val="150000"/>
              </a:lnSpc>
              <a:buFont typeface="Arial" panose="020B0604020202020204" pitchFamily="34" charset="0"/>
              <a:buChar char="•"/>
            </a:pPr>
            <a:r>
              <a:rPr lang="en-US" dirty="0"/>
              <a:t>operate for </a:t>
            </a:r>
            <a:r>
              <a:rPr lang="en-US" b="1" dirty="0"/>
              <a:t>10+ years</a:t>
            </a:r>
            <a:r>
              <a:rPr lang="en-US" dirty="0"/>
              <a:t> on a single battery</a:t>
            </a:r>
          </a:p>
          <a:p>
            <a:pPr marL="285750" indent="-285750" algn="just">
              <a:lnSpc>
                <a:spcPct val="150000"/>
              </a:lnSpc>
              <a:buFont typeface="Wingdings" panose="05000000000000000000" pitchFamily="2" charset="2"/>
              <a:buChar char="Ø"/>
            </a:pPr>
            <a:r>
              <a:rPr lang="en-US" dirty="0"/>
              <a:t>This makes MIoT ideal for </a:t>
            </a:r>
            <a:r>
              <a:rPr lang="en-US" dirty="0">
                <a:solidFill>
                  <a:srgbClr val="FF0000"/>
                </a:solidFill>
              </a:rPr>
              <a:t>remote sensors (e.g., water meters, gas meters, soil moisture sensors) that cannot be frequently serviced.</a:t>
            </a:r>
          </a:p>
        </p:txBody>
      </p:sp>
    </p:spTree>
    <p:extLst>
      <p:ext uri="{BB962C8B-B14F-4D97-AF65-F5344CB8AC3E}">
        <p14:creationId xmlns:p14="http://schemas.microsoft.com/office/powerpoint/2010/main" val="3406134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CD8AD-A072-4B17-0876-1B15524D40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4C301F-3EB4-8246-07D9-E7627623DB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4FF1F272-319D-0ADB-0DD4-CCCC6C28863A}"/>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E5F8B7B1-4179-1071-2073-F265C5BF4672}"/>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76E06CB-8D55-EB90-D6C1-C9A85AC901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4070EEE-645D-EA02-095D-D00518218F78}"/>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608378F7-D6C8-A821-199A-8DAFB23681D5}"/>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7BB32C77-0F8E-23FD-2EB1-DA267EEA1FC3}"/>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0AC23DFF-7A2A-55EE-7A55-EC9E46C35EE3}"/>
              </a:ext>
            </a:extLst>
          </p:cNvPr>
          <p:cNvSpPr txBox="1"/>
          <p:nvPr/>
        </p:nvSpPr>
        <p:spPr>
          <a:xfrm>
            <a:off x="634081" y="1776061"/>
            <a:ext cx="10667998" cy="4204356"/>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b="1" dirty="0">
                <a:solidFill>
                  <a:srgbClr val="FF0000"/>
                </a:solidFill>
              </a:rPr>
              <a:t>Advantages of MIoT</a:t>
            </a:r>
            <a:r>
              <a:rPr lang="ar-EG" b="1" dirty="0">
                <a:solidFill>
                  <a:srgbClr val="FF0000"/>
                </a:solidFill>
              </a:rPr>
              <a:t>:</a:t>
            </a:r>
          </a:p>
          <a:p>
            <a:pPr marL="285750" indent="-285750">
              <a:lnSpc>
                <a:spcPct val="150000"/>
              </a:lnSpc>
              <a:buFont typeface="Wingdings" panose="05000000000000000000" pitchFamily="2" charset="2"/>
              <a:buChar char="Ø"/>
            </a:pPr>
            <a:r>
              <a:rPr lang="en-US" dirty="0">
                <a:solidFill>
                  <a:srgbClr val="FF0000"/>
                </a:solidFill>
              </a:rPr>
              <a:t>Cost Effectiveness</a:t>
            </a:r>
            <a:endParaRPr lang="ar-EG" dirty="0">
              <a:solidFill>
                <a:srgbClr val="FF0000"/>
              </a:solidFill>
            </a:endParaRPr>
          </a:p>
          <a:p>
            <a:pPr marL="285750" indent="-285750" algn="just">
              <a:lnSpc>
                <a:spcPct val="150000"/>
              </a:lnSpc>
              <a:buFont typeface="Wingdings" panose="05000000000000000000" pitchFamily="2" charset="2"/>
              <a:buChar char="Ø"/>
            </a:pPr>
            <a:r>
              <a:rPr lang="en-US" dirty="0"/>
              <a:t>Since MIoT devices send </a:t>
            </a:r>
            <a:r>
              <a:rPr lang="en-US" dirty="0">
                <a:solidFill>
                  <a:srgbClr val="FF0000"/>
                </a:solidFill>
              </a:rPr>
              <a:t>small, infrequent data packets, they consume minimal network resources. As a result:</a:t>
            </a:r>
          </a:p>
          <a:p>
            <a:pPr marL="285750" indent="-285750" algn="just">
              <a:lnSpc>
                <a:spcPct val="150000"/>
              </a:lnSpc>
              <a:buFont typeface="Wingdings" panose="05000000000000000000" pitchFamily="2" charset="2"/>
              <a:buChar char="Ø"/>
            </a:pPr>
            <a:r>
              <a:rPr lang="en-US" dirty="0">
                <a:solidFill>
                  <a:srgbClr val="FF0000"/>
                </a:solidFill>
              </a:rPr>
              <a:t>cellular operators offer very low-cost IoT subscriptions</a:t>
            </a:r>
          </a:p>
          <a:p>
            <a:pPr marL="285750" indent="-285750" algn="just">
              <a:lnSpc>
                <a:spcPct val="150000"/>
              </a:lnSpc>
              <a:buFont typeface="Wingdings" panose="05000000000000000000" pitchFamily="2" charset="2"/>
              <a:buChar char="Ø"/>
            </a:pPr>
            <a:r>
              <a:rPr lang="en-US" dirty="0">
                <a:solidFill>
                  <a:srgbClr val="FF0000"/>
                </a:solidFill>
              </a:rPr>
              <a:t>hardware modules are inexpensive</a:t>
            </a:r>
          </a:p>
          <a:p>
            <a:pPr marL="285750" indent="-285750" algn="just">
              <a:lnSpc>
                <a:spcPct val="150000"/>
              </a:lnSpc>
              <a:buFont typeface="Wingdings" panose="05000000000000000000" pitchFamily="2" charset="2"/>
              <a:buChar char="Ø"/>
            </a:pPr>
            <a:r>
              <a:rPr lang="en-US" dirty="0"/>
              <a:t>deployment costs are low because no new infrastructure is needed</a:t>
            </a:r>
          </a:p>
          <a:p>
            <a:pPr marL="285750" indent="-285750" algn="just">
              <a:lnSpc>
                <a:spcPct val="150000"/>
              </a:lnSpc>
              <a:buFont typeface="Wingdings" panose="05000000000000000000" pitchFamily="2" charset="2"/>
              <a:buChar char="Ø"/>
            </a:pPr>
            <a:r>
              <a:rPr lang="en-US" dirty="0"/>
              <a:t>This allows industries </a:t>
            </a:r>
            <a:r>
              <a:rPr lang="en-US" dirty="0">
                <a:solidFill>
                  <a:srgbClr val="FF0000"/>
                </a:solidFill>
              </a:rPr>
              <a:t>such as agriculture, utilities, and logistics to deploy thousands of devices cost-effectively.</a:t>
            </a:r>
          </a:p>
          <a:p>
            <a:pPr marL="285750" indent="-285750">
              <a:lnSpc>
                <a:spcPct val="150000"/>
              </a:lnSpc>
              <a:buFont typeface="Wingdings" panose="05000000000000000000" pitchFamily="2" charset="2"/>
              <a:buChar char="Ø"/>
            </a:pPr>
            <a:endParaRPr lang="en-US" b="1" dirty="0">
              <a:solidFill>
                <a:srgbClr val="FF0000"/>
              </a:solidFill>
            </a:endParaRPr>
          </a:p>
        </p:txBody>
      </p:sp>
    </p:spTree>
    <p:extLst>
      <p:ext uri="{BB962C8B-B14F-4D97-AF65-F5344CB8AC3E}">
        <p14:creationId xmlns:p14="http://schemas.microsoft.com/office/powerpoint/2010/main" val="2556316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E1498-CEE0-2E96-BBDC-807AEB9D0E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2D9720-879B-465F-3A79-3B6C6D8218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85F7C177-7776-A1B4-9721-AC07E140A2AC}"/>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C48AF74A-5455-AEED-4771-3CB32F2D6417}"/>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42879A5-E819-DDAF-261D-1ACC497125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7BC8A30-E554-291F-1EF9-8C20EFB5B0F4}"/>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CAD109EF-580C-C289-6639-14FC79FEBA43}"/>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FF355D69-6E1F-3808-F92C-29F0EC583F1C}"/>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7B8B0002-436B-97F6-F58D-1E9675A4D6A2}"/>
              </a:ext>
            </a:extLst>
          </p:cNvPr>
          <p:cNvSpPr txBox="1"/>
          <p:nvPr/>
        </p:nvSpPr>
        <p:spPr>
          <a:xfrm>
            <a:off x="634081" y="1776061"/>
            <a:ext cx="10667998" cy="4204356"/>
          </a:xfrm>
          <a:prstGeom prst="rect">
            <a:avLst/>
          </a:prstGeom>
          <a:noFill/>
        </p:spPr>
        <p:txBody>
          <a:bodyPr wrap="square" rtlCol="0">
            <a:spAutoFit/>
          </a:bodyPr>
          <a:lstStyle/>
          <a:p>
            <a:r>
              <a:rPr lang="en-US" b="1" dirty="0"/>
              <a:t>The Role of MIoT in Advancing 5G</a:t>
            </a:r>
          </a:p>
          <a:p>
            <a:pPr marL="285750" indent="-285750">
              <a:lnSpc>
                <a:spcPct val="150000"/>
              </a:lnSpc>
              <a:buFont typeface="Wingdings" panose="05000000000000000000" pitchFamily="2" charset="2"/>
              <a:buChar char="Ø"/>
            </a:pPr>
            <a:r>
              <a:rPr lang="en-US" dirty="0">
                <a:solidFill>
                  <a:srgbClr val="FF0000"/>
                </a:solidFill>
              </a:rPr>
              <a:t>MIoT technologies are considered </a:t>
            </a:r>
            <a:r>
              <a:rPr lang="en-US" b="1" dirty="0">
                <a:solidFill>
                  <a:srgbClr val="FF0000"/>
                </a:solidFill>
              </a:rPr>
              <a:t>precursors to full 5G IoT</a:t>
            </a:r>
            <a:r>
              <a:rPr lang="en-US" dirty="0">
                <a:solidFill>
                  <a:srgbClr val="FF0000"/>
                </a:solidFill>
              </a:rPr>
              <a:t>, because they</a:t>
            </a:r>
            <a:r>
              <a:rPr lang="en-US" dirty="0"/>
              <a:t>:</a:t>
            </a:r>
          </a:p>
          <a:p>
            <a:pPr marL="285750" indent="-285750">
              <a:lnSpc>
                <a:spcPct val="150000"/>
              </a:lnSpc>
              <a:buFont typeface="Arial" panose="020B0604020202020204" pitchFamily="34" charset="0"/>
              <a:buChar char="•"/>
            </a:pPr>
            <a:r>
              <a:rPr lang="en-US" dirty="0"/>
              <a:t>enable the massive device connectivity expected in 5G (</a:t>
            </a:r>
            <a:r>
              <a:rPr lang="en-US" dirty="0" err="1"/>
              <a:t>mMTC</a:t>
            </a:r>
            <a:r>
              <a:rPr lang="en-US" dirty="0"/>
              <a:t>)</a:t>
            </a:r>
          </a:p>
          <a:p>
            <a:pPr marL="285750" indent="-285750">
              <a:lnSpc>
                <a:spcPct val="150000"/>
              </a:lnSpc>
              <a:buFont typeface="Arial" panose="020B0604020202020204" pitchFamily="34" charset="0"/>
              <a:buChar char="•"/>
            </a:pPr>
            <a:r>
              <a:rPr lang="en-US" dirty="0"/>
              <a:t>inspire power-saving techniques now used in 5G standards</a:t>
            </a:r>
          </a:p>
          <a:p>
            <a:pPr marL="285750" indent="-285750">
              <a:lnSpc>
                <a:spcPct val="150000"/>
              </a:lnSpc>
              <a:buFont typeface="Arial" panose="020B0604020202020204" pitchFamily="34" charset="0"/>
              <a:buChar char="•"/>
            </a:pPr>
            <a:r>
              <a:rPr lang="en-US" dirty="0"/>
              <a:t>ensure a smooth transition from LTE networks to 5G NR</a:t>
            </a:r>
          </a:p>
          <a:p>
            <a:pPr marL="285750" indent="-285750">
              <a:buFont typeface="Wingdings" panose="05000000000000000000" pitchFamily="2" charset="2"/>
              <a:buChar char="Ø"/>
            </a:pPr>
            <a:r>
              <a:rPr lang="en-US" dirty="0">
                <a:solidFill>
                  <a:srgbClr val="FF0000"/>
                </a:solidFill>
              </a:rPr>
              <a:t>As 5G matures, MIoT will integrate more tightly with 5G to support</a:t>
            </a:r>
            <a:r>
              <a:rPr lang="en-US" dirty="0"/>
              <a:t>:</a:t>
            </a:r>
          </a:p>
          <a:p>
            <a:pPr marL="285750" indent="-285750">
              <a:buFont typeface="Arial" panose="020B0604020202020204" pitchFamily="34" charset="0"/>
              <a:buChar char="•"/>
            </a:pPr>
            <a:r>
              <a:rPr lang="en-US" dirty="0"/>
              <a:t>smart cities</a:t>
            </a:r>
          </a:p>
          <a:p>
            <a:pPr marL="285750" indent="-285750">
              <a:lnSpc>
                <a:spcPct val="150000"/>
              </a:lnSpc>
              <a:buFont typeface="Arial" panose="020B0604020202020204" pitchFamily="34" charset="0"/>
              <a:buChar char="•"/>
            </a:pPr>
            <a:r>
              <a:rPr lang="en-US" dirty="0"/>
              <a:t>intelligent transportation systems</a:t>
            </a:r>
          </a:p>
          <a:p>
            <a:pPr marL="285750" indent="-285750">
              <a:lnSpc>
                <a:spcPct val="150000"/>
              </a:lnSpc>
              <a:buFont typeface="Arial" panose="020B0604020202020204" pitchFamily="34" charset="0"/>
              <a:buChar char="•"/>
            </a:pPr>
            <a:r>
              <a:rPr lang="en-US" dirty="0"/>
              <a:t>environmental monitoring</a:t>
            </a:r>
          </a:p>
          <a:p>
            <a:pPr marL="285750" indent="-285750">
              <a:lnSpc>
                <a:spcPct val="150000"/>
              </a:lnSpc>
              <a:buFont typeface="Arial" panose="020B0604020202020204" pitchFamily="34" charset="0"/>
              <a:buChar char="•"/>
            </a:pPr>
            <a:r>
              <a:rPr lang="en-US" dirty="0"/>
              <a:t>health and safety systems</a:t>
            </a:r>
          </a:p>
          <a:p>
            <a:pPr marL="285750" indent="-285750">
              <a:lnSpc>
                <a:spcPct val="150000"/>
              </a:lnSpc>
              <a:buFont typeface="Wingdings" panose="05000000000000000000" pitchFamily="2" charset="2"/>
              <a:buChar char="Ø"/>
            </a:pPr>
            <a:r>
              <a:rPr lang="en-US" dirty="0"/>
              <a:t>Thus</a:t>
            </a:r>
            <a:r>
              <a:rPr lang="en-US" dirty="0">
                <a:solidFill>
                  <a:srgbClr val="FF0000"/>
                </a:solidFill>
              </a:rPr>
              <a:t>, MIoT forms the </a:t>
            </a:r>
            <a:r>
              <a:rPr lang="en-US" b="1" dirty="0">
                <a:solidFill>
                  <a:srgbClr val="FF0000"/>
                </a:solidFill>
              </a:rPr>
              <a:t>foundation</a:t>
            </a:r>
            <a:r>
              <a:rPr lang="en-US" dirty="0">
                <a:solidFill>
                  <a:srgbClr val="FF0000"/>
                </a:solidFill>
              </a:rPr>
              <a:t> for many future 5G-based IoT services.</a:t>
            </a:r>
          </a:p>
        </p:txBody>
      </p:sp>
    </p:spTree>
    <p:extLst>
      <p:ext uri="{BB962C8B-B14F-4D97-AF65-F5344CB8AC3E}">
        <p14:creationId xmlns:p14="http://schemas.microsoft.com/office/powerpoint/2010/main" val="2312861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15661-7B81-5B46-0E20-5BF00A5E29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176196-6B55-C0F8-511B-AB1DD0F911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262722BA-A77F-E454-C171-F96B91848A8A}"/>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FE19A301-AA79-F4CE-6C57-F429CC2B370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4244907-54D9-21EE-24F2-66A390F5C0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9F5D643-E9F0-6E12-C142-D08B1096FD73}"/>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24A5FB7A-FB52-67E7-1993-127612B6B995}"/>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58733FA9-021F-CB71-0866-D6CC407B97B3}"/>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F7DF2C8D-C843-D8EB-0873-C08D3A2FD455}"/>
              </a:ext>
            </a:extLst>
          </p:cNvPr>
          <p:cNvSpPr txBox="1"/>
          <p:nvPr/>
        </p:nvSpPr>
        <p:spPr>
          <a:xfrm>
            <a:off x="689641" y="1675691"/>
            <a:ext cx="10667998" cy="4204356"/>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b="1" u="sng" dirty="0">
                <a:solidFill>
                  <a:srgbClr val="FF0000"/>
                </a:solidFill>
              </a:rPr>
              <a:t>Current</a:t>
            </a:r>
            <a:r>
              <a:rPr lang="en-US" b="1" u="sng" dirty="0"/>
              <a:t> </a:t>
            </a:r>
            <a:r>
              <a:rPr lang="en-US" b="1" u="sng" dirty="0">
                <a:solidFill>
                  <a:srgbClr val="FF0000"/>
                </a:solidFill>
              </a:rPr>
              <a:t>Applications of 5G IoT</a:t>
            </a:r>
            <a:r>
              <a:rPr lang="ar-EG" b="1" u="sng" dirty="0">
                <a:solidFill>
                  <a:srgbClr val="FF0000"/>
                </a:solidFill>
              </a:rPr>
              <a:t>:</a:t>
            </a:r>
            <a:endParaRPr lang="en-US" b="1" u="sng" dirty="0">
              <a:solidFill>
                <a:srgbClr val="FF0000"/>
              </a:solidFill>
            </a:endParaRPr>
          </a:p>
          <a:p>
            <a:pPr marL="285750" indent="-285750" algn="just">
              <a:lnSpc>
                <a:spcPct val="150000"/>
              </a:lnSpc>
              <a:buFont typeface="Wingdings" panose="05000000000000000000" pitchFamily="2" charset="2"/>
              <a:buChar char="Ø"/>
            </a:pPr>
            <a:r>
              <a:rPr lang="en-US" dirty="0"/>
              <a:t>The arrival of </a:t>
            </a:r>
            <a:r>
              <a:rPr lang="en-US" b="1" dirty="0"/>
              <a:t>5G technology</a:t>
            </a:r>
            <a:r>
              <a:rPr lang="en-US" dirty="0"/>
              <a:t> has transformed the Internet of Things (IoT) by providing </a:t>
            </a:r>
            <a:r>
              <a:rPr lang="en-US" b="1" dirty="0">
                <a:solidFill>
                  <a:srgbClr val="FF0000"/>
                </a:solidFill>
              </a:rPr>
              <a:t>high-speed, low-latency communication</a:t>
            </a:r>
            <a:r>
              <a:rPr lang="en-US" dirty="0">
                <a:solidFill>
                  <a:srgbClr val="FF0000"/>
                </a:solidFill>
              </a:rPr>
              <a:t>, and supporting </a:t>
            </a:r>
            <a:r>
              <a:rPr lang="en-US" b="1" dirty="0">
                <a:solidFill>
                  <a:srgbClr val="FF0000"/>
                </a:solidFill>
              </a:rPr>
              <a:t>massive device connectivity</a:t>
            </a:r>
            <a:r>
              <a:rPr lang="en-US" dirty="0">
                <a:solidFill>
                  <a:srgbClr val="FF0000"/>
                </a:solidFill>
              </a:rPr>
              <a:t>. </a:t>
            </a:r>
            <a:r>
              <a:rPr lang="en-US" dirty="0"/>
              <a:t>This combination enables advanced, real-time applications across many sectors.</a:t>
            </a:r>
          </a:p>
          <a:p>
            <a:pPr marL="285750" indent="-285750" algn="just">
              <a:lnSpc>
                <a:spcPct val="150000"/>
              </a:lnSpc>
              <a:buFont typeface="Wingdings" panose="05000000000000000000" pitchFamily="2" charset="2"/>
              <a:buChar char="Ø"/>
            </a:pPr>
            <a:r>
              <a:rPr lang="en-US" dirty="0"/>
              <a:t>Smart Cities: 5G IoT enhances smart city ecosystems by </a:t>
            </a:r>
            <a:r>
              <a:rPr lang="en-US" dirty="0">
                <a:solidFill>
                  <a:srgbClr val="FF0000"/>
                </a:solidFill>
              </a:rPr>
              <a:t>allowing millions of devices—traffic sensors, cameras, meters, and environmental systems—to communicate instantly</a:t>
            </a:r>
            <a:r>
              <a:rPr lang="en-US" dirty="0"/>
              <a:t>. This enables cities to be more efficient, safe, and sustainable.</a:t>
            </a:r>
          </a:p>
          <a:p>
            <a:pPr marL="285750" indent="-285750" algn="just">
              <a:lnSpc>
                <a:spcPct val="150000"/>
              </a:lnSpc>
              <a:buFont typeface="Wingdings" panose="05000000000000000000" pitchFamily="2" charset="2"/>
              <a:buChar char="Ø"/>
            </a:pPr>
            <a:r>
              <a:rPr lang="en-US" dirty="0"/>
              <a:t>Industrial IoT (</a:t>
            </a:r>
            <a:r>
              <a:rPr lang="en-US" dirty="0" err="1"/>
              <a:t>IIoT</a:t>
            </a:r>
            <a:r>
              <a:rPr lang="en-US" dirty="0"/>
              <a:t>): 5G supports </a:t>
            </a:r>
            <a:r>
              <a:rPr lang="en-US" dirty="0">
                <a:solidFill>
                  <a:srgbClr val="FF0000"/>
                </a:solidFill>
              </a:rPr>
              <a:t>real-time monitoring and control of machines, robots, and production lines. </a:t>
            </a:r>
            <a:r>
              <a:rPr lang="en-US" dirty="0"/>
              <a:t>It allows industries to </a:t>
            </a:r>
            <a:r>
              <a:rPr lang="en-US" dirty="0">
                <a:solidFill>
                  <a:srgbClr val="FF0000"/>
                </a:solidFill>
              </a:rPr>
              <a:t>automate processes, improve safety, and minimize downtime through predictive insights.</a:t>
            </a:r>
            <a:endParaRPr lang="en-US" b="1" u="sng" dirty="0">
              <a:solidFill>
                <a:srgbClr val="FF0000"/>
              </a:solidFill>
            </a:endParaRPr>
          </a:p>
        </p:txBody>
      </p:sp>
    </p:spTree>
    <p:extLst>
      <p:ext uri="{BB962C8B-B14F-4D97-AF65-F5344CB8AC3E}">
        <p14:creationId xmlns:p14="http://schemas.microsoft.com/office/powerpoint/2010/main" val="1724201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DC27B-8285-119D-E737-8871E01A8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B08DDB-EAD9-E6E2-687B-D675C77DF7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343DE1A4-5B4F-6BF0-7355-6B8D7D032F8E}"/>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DECF96E9-C357-B9A0-6D54-17908B6160F9}"/>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CDD37237-8075-813E-EF70-921E69C380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6E094B8-D0C2-7CA1-F65F-2273CD509262}"/>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E45DF06C-C50D-8770-CFEF-728010932234}"/>
              </a:ext>
            </a:extLst>
          </p:cNvPr>
          <p:cNvSpPr txBox="1"/>
          <p:nvPr/>
        </p:nvSpPr>
        <p:spPr>
          <a:xfrm>
            <a:off x="2346764" y="1275581"/>
            <a:ext cx="7655587" cy="400110"/>
          </a:xfrm>
          <a:prstGeom prst="rect">
            <a:avLst/>
          </a:prstGeom>
          <a:noFill/>
        </p:spPr>
        <p:txBody>
          <a:bodyPr wrap="square">
            <a:spAutoFit/>
          </a:bodyPr>
          <a:lstStyle/>
          <a:p>
            <a:r>
              <a:rPr lang="en-US" sz="2000" b="1" dirty="0"/>
              <a:t>Internet of Things in the Era of 5G </a:t>
            </a:r>
          </a:p>
        </p:txBody>
      </p:sp>
      <p:sp>
        <p:nvSpPr>
          <p:cNvPr id="2" name="TextBox 1">
            <a:extLst>
              <a:ext uri="{FF2B5EF4-FFF2-40B4-BE49-F238E27FC236}">
                <a16:creationId xmlns:a16="http://schemas.microsoft.com/office/drawing/2014/main" id="{EF270948-A33C-775D-494D-C113482263E5}"/>
              </a:ext>
            </a:extLst>
          </p:cNvPr>
          <p:cNvSpPr txBox="1"/>
          <p:nvPr/>
        </p:nvSpPr>
        <p:spPr>
          <a:xfrm>
            <a:off x="686468" y="2110507"/>
            <a:ext cx="10563225" cy="9233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endParaRPr lang="en-US" dirty="0"/>
          </a:p>
          <a:p>
            <a:pPr algn="just"/>
            <a:r>
              <a:rPr lang="en-US" dirty="0"/>
              <a:t> </a:t>
            </a:r>
          </a:p>
        </p:txBody>
      </p:sp>
      <p:sp>
        <p:nvSpPr>
          <p:cNvPr id="3" name="TextBox 2">
            <a:extLst>
              <a:ext uri="{FF2B5EF4-FFF2-40B4-BE49-F238E27FC236}">
                <a16:creationId xmlns:a16="http://schemas.microsoft.com/office/drawing/2014/main" id="{720C71EE-11F6-BE73-6D9D-AD353A989C18}"/>
              </a:ext>
            </a:extLst>
          </p:cNvPr>
          <p:cNvSpPr txBox="1"/>
          <p:nvPr/>
        </p:nvSpPr>
        <p:spPr>
          <a:xfrm>
            <a:off x="689641" y="1675691"/>
            <a:ext cx="10667998" cy="4308231"/>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b="1" u="sng" dirty="0">
                <a:solidFill>
                  <a:srgbClr val="FF0000"/>
                </a:solidFill>
              </a:rPr>
              <a:t>Current</a:t>
            </a:r>
            <a:r>
              <a:rPr lang="en-US" b="1" u="sng" dirty="0"/>
              <a:t> </a:t>
            </a:r>
            <a:r>
              <a:rPr lang="en-US" b="1" u="sng" dirty="0">
                <a:solidFill>
                  <a:srgbClr val="FF0000"/>
                </a:solidFill>
              </a:rPr>
              <a:t>Applications of 5G IoT</a:t>
            </a:r>
            <a:r>
              <a:rPr lang="ar-EG" b="1" u="sng" dirty="0">
                <a:solidFill>
                  <a:srgbClr val="FF0000"/>
                </a:solidFill>
              </a:rPr>
              <a:t>:</a:t>
            </a:r>
            <a:endParaRPr lang="en-US" b="1" u="sng" dirty="0">
              <a:solidFill>
                <a:srgbClr val="FF0000"/>
              </a:solidFill>
            </a:endParaRPr>
          </a:p>
          <a:p>
            <a:pPr marL="285750" indent="-285750" algn="just">
              <a:lnSpc>
                <a:spcPct val="200000"/>
              </a:lnSpc>
              <a:buFont typeface="Wingdings" panose="05000000000000000000" pitchFamily="2" charset="2"/>
              <a:buChar char="Ø"/>
            </a:pPr>
            <a:r>
              <a:rPr lang="en-US" dirty="0"/>
              <a:t>Telemedicine: 5G IoT allows doctors to </a:t>
            </a:r>
            <a:r>
              <a:rPr lang="en-US" dirty="0">
                <a:solidFill>
                  <a:srgbClr val="FF0000"/>
                </a:solidFill>
              </a:rPr>
              <a:t>monitor patients remotely with immediate access to vital signs and health changes</a:t>
            </a:r>
            <a:r>
              <a:rPr lang="en-US" dirty="0"/>
              <a:t>. It also enables high-quality virtual consultations and integration with healthcare systems.</a:t>
            </a:r>
          </a:p>
          <a:p>
            <a:pPr marL="285750" indent="-285750" algn="just">
              <a:lnSpc>
                <a:spcPct val="200000"/>
              </a:lnSpc>
              <a:buFont typeface="Wingdings" panose="05000000000000000000" pitchFamily="2" charset="2"/>
              <a:buChar char="Ø"/>
            </a:pPr>
            <a:r>
              <a:rPr lang="en-US" dirty="0"/>
              <a:t>Energy Management: 5G IoT supports </a:t>
            </a:r>
            <a:r>
              <a:rPr lang="en-US" dirty="0">
                <a:solidFill>
                  <a:srgbClr val="FF0000"/>
                </a:solidFill>
              </a:rPr>
              <a:t>smart grids, renewable energy integration, and efficient energy use </a:t>
            </a:r>
            <a:r>
              <a:rPr lang="en-US" dirty="0"/>
              <a:t>in </a:t>
            </a:r>
            <a:r>
              <a:rPr lang="en-US" dirty="0">
                <a:solidFill>
                  <a:srgbClr val="FF0000"/>
                </a:solidFill>
              </a:rPr>
              <a:t>homes, industries, and cities</a:t>
            </a:r>
            <a:r>
              <a:rPr lang="en-US" dirty="0"/>
              <a:t>. </a:t>
            </a:r>
          </a:p>
          <a:p>
            <a:pPr marL="285750" indent="-285750" algn="just">
              <a:lnSpc>
                <a:spcPct val="200000"/>
              </a:lnSpc>
              <a:buFont typeface="Wingdings" panose="05000000000000000000" pitchFamily="2" charset="2"/>
              <a:buChar char="Ø"/>
            </a:pPr>
            <a:r>
              <a:rPr lang="en-US" dirty="0">
                <a:solidFill>
                  <a:srgbClr val="FF0000"/>
                </a:solidFill>
              </a:rPr>
              <a:t>A </a:t>
            </a:r>
            <a:r>
              <a:rPr lang="en-US" b="1" dirty="0">
                <a:solidFill>
                  <a:srgbClr val="FF0000"/>
                </a:solidFill>
              </a:rPr>
              <a:t>smart grid</a:t>
            </a:r>
            <a:r>
              <a:rPr lang="en-US" dirty="0">
                <a:solidFill>
                  <a:srgbClr val="FF0000"/>
                </a:solidFill>
              </a:rPr>
              <a:t> </a:t>
            </a:r>
            <a:r>
              <a:rPr lang="en-US" dirty="0"/>
              <a:t>is an </a:t>
            </a:r>
            <a:r>
              <a:rPr lang="en-US" dirty="0">
                <a:solidFill>
                  <a:srgbClr val="FF0000"/>
                </a:solidFill>
              </a:rPr>
              <a:t>upgraded power grid </a:t>
            </a:r>
            <a:r>
              <a:rPr lang="en-US" dirty="0"/>
              <a:t>that uses smart meters, sensors, automation, and data analytics to make electricity systems more </a:t>
            </a:r>
            <a:r>
              <a:rPr lang="en-US" b="1" dirty="0">
                <a:solidFill>
                  <a:srgbClr val="FF0000"/>
                </a:solidFill>
              </a:rPr>
              <a:t>reliable</a:t>
            </a:r>
            <a:r>
              <a:rPr lang="en-US" dirty="0">
                <a:solidFill>
                  <a:srgbClr val="FF0000"/>
                </a:solidFill>
              </a:rPr>
              <a:t>, </a:t>
            </a:r>
            <a:r>
              <a:rPr lang="en-US" b="1" dirty="0">
                <a:solidFill>
                  <a:srgbClr val="FF0000"/>
                </a:solidFill>
              </a:rPr>
              <a:t>efficient</a:t>
            </a:r>
            <a:r>
              <a:rPr lang="en-US" dirty="0">
                <a:solidFill>
                  <a:srgbClr val="FF0000"/>
                </a:solidFill>
              </a:rPr>
              <a:t>, </a:t>
            </a:r>
            <a:r>
              <a:rPr lang="en-US" b="1" dirty="0">
                <a:solidFill>
                  <a:srgbClr val="FF0000"/>
                </a:solidFill>
              </a:rPr>
              <a:t>eco-friendly</a:t>
            </a:r>
            <a:r>
              <a:rPr lang="en-US" dirty="0">
                <a:solidFill>
                  <a:srgbClr val="FF0000"/>
                </a:solidFill>
              </a:rPr>
              <a:t>, and </a:t>
            </a:r>
            <a:r>
              <a:rPr lang="en-US" b="1" dirty="0">
                <a:solidFill>
                  <a:srgbClr val="FF0000"/>
                </a:solidFill>
              </a:rPr>
              <a:t>responsive</a:t>
            </a:r>
            <a:r>
              <a:rPr lang="en-US" dirty="0">
                <a:solidFill>
                  <a:srgbClr val="FF0000"/>
                </a:solidFill>
              </a:rPr>
              <a:t>.</a:t>
            </a:r>
          </a:p>
          <a:p>
            <a:pPr marL="285750" indent="-285750" algn="just">
              <a:lnSpc>
                <a:spcPct val="200000"/>
              </a:lnSpc>
              <a:buFont typeface="Wingdings" panose="05000000000000000000" pitchFamily="2" charset="2"/>
              <a:buChar char="Ø"/>
            </a:pPr>
            <a:r>
              <a:rPr lang="en-US" dirty="0"/>
              <a:t>It enables </a:t>
            </a:r>
            <a:r>
              <a:rPr lang="en-US" dirty="0">
                <a:solidFill>
                  <a:srgbClr val="FF0000"/>
                </a:solidFill>
              </a:rPr>
              <a:t>real-time data exchange and automation </a:t>
            </a:r>
            <a:r>
              <a:rPr lang="en-US" dirty="0"/>
              <a:t>across the energy ecosystem.</a:t>
            </a:r>
            <a:endParaRPr lang="en-US" b="1" u="sng" dirty="0">
              <a:solidFill>
                <a:srgbClr val="FF0000"/>
              </a:solidFill>
            </a:endParaRPr>
          </a:p>
        </p:txBody>
      </p:sp>
    </p:spTree>
    <p:extLst>
      <p:ext uri="{BB962C8B-B14F-4D97-AF65-F5344CB8AC3E}">
        <p14:creationId xmlns:p14="http://schemas.microsoft.com/office/powerpoint/2010/main" val="35517084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6F133-6CBA-E541-EF26-A161AA0EFC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230F4F-0C6B-3160-7BE5-40E8269E03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00BE730D-51B5-6879-350F-56F4E4CB957F}"/>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5644F906-AEF1-1B30-807C-981019D3EB5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9B94950-DBBE-9170-E707-42F0E2A5C5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61D92F5-745C-6907-DF4C-94D9C243683B}"/>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E2E3DDA7-8A14-FC05-507D-F65364C0031D}"/>
              </a:ext>
            </a:extLst>
          </p:cNvPr>
          <p:cNvSpPr txBox="1"/>
          <p:nvPr/>
        </p:nvSpPr>
        <p:spPr>
          <a:xfrm>
            <a:off x="2346764" y="1275581"/>
            <a:ext cx="7655587" cy="369332"/>
          </a:xfrm>
          <a:prstGeom prst="rect">
            <a:avLst/>
          </a:prstGeom>
          <a:noFill/>
        </p:spPr>
        <p:txBody>
          <a:bodyPr wrap="square">
            <a:spAutoFit/>
          </a:bodyPr>
          <a:lstStyle/>
          <a:p>
            <a:r>
              <a:rPr lang="en-US" dirty="0"/>
              <a:t>W</a:t>
            </a:r>
            <a:r>
              <a:rPr lang="en-US" b="1" dirty="0"/>
              <a:t>eb of Things</a:t>
            </a:r>
            <a:endParaRPr lang="en-US" sz="2000" b="1" dirty="0"/>
          </a:p>
        </p:txBody>
      </p:sp>
      <p:sp>
        <p:nvSpPr>
          <p:cNvPr id="2" name="TextBox 1">
            <a:extLst>
              <a:ext uri="{FF2B5EF4-FFF2-40B4-BE49-F238E27FC236}">
                <a16:creationId xmlns:a16="http://schemas.microsoft.com/office/drawing/2014/main" id="{D67C7E75-C682-0DF4-586F-AC882FC889C3}"/>
              </a:ext>
            </a:extLst>
          </p:cNvPr>
          <p:cNvSpPr txBox="1"/>
          <p:nvPr/>
        </p:nvSpPr>
        <p:spPr>
          <a:xfrm>
            <a:off x="617279" y="1699056"/>
            <a:ext cx="10812719" cy="3754233"/>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r>
              <a:rPr lang="en-US" dirty="0"/>
              <a:t>The terms </a:t>
            </a:r>
            <a:r>
              <a:rPr lang="en-US" b="1" dirty="0">
                <a:solidFill>
                  <a:srgbClr val="FF0000"/>
                </a:solidFill>
              </a:rPr>
              <a:t>IoT (Internet of Things)</a:t>
            </a:r>
            <a:r>
              <a:rPr lang="en-US" dirty="0">
                <a:solidFill>
                  <a:srgbClr val="FF0000"/>
                </a:solidFill>
              </a:rPr>
              <a:t> and </a:t>
            </a:r>
            <a:r>
              <a:rPr lang="en-US" b="1" dirty="0" err="1">
                <a:solidFill>
                  <a:srgbClr val="FF0000"/>
                </a:solidFill>
              </a:rPr>
              <a:t>WoT</a:t>
            </a:r>
            <a:r>
              <a:rPr lang="en-US" b="1" dirty="0">
                <a:solidFill>
                  <a:srgbClr val="FF0000"/>
                </a:solidFill>
              </a:rPr>
              <a:t> (Web of Things)</a:t>
            </a:r>
            <a:r>
              <a:rPr lang="en-US" dirty="0">
                <a:solidFill>
                  <a:srgbClr val="FF0000"/>
                </a:solidFill>
              </a:rPr>
              <a:t> </a:t>
            </a:r>
            <a:r>
              <a:rPr lang="en-US" dirty="0"/>
              <a:t>are related but </a:t>
            </a:r>
            <a:r>
              <a:rPr lang="en-US" b="1" dirty="0">
                <a:solidFill>
                  <a:srgbClr val="FF0000"/>
                </a:solidFill>
              </a:rPr>
              <a:t>not the same</a:t>
            </a:r>
            <a:r>
              <a:rPr lang="en-US" dirty="0"/>
              <a:t>.</a:t>
            </a:r>
          </a:p>
          <a:p>
            <a:pPr marL="285750" indent="-285750" algn="just">
              <a:lnSpc>
                <a:spcPct val="200000"/>
              </a:lnSpc>
              <a:buFont typeface="Wingdings" panose="05000000000000000000" pitchFamily="2" charset="2"/>
              <a:buChar char="Ø"/>
            </a:pPr>
            <a:r>
              <a:rPr lang="en-US" dirty="0"/>
              <a:t>They work together, but they focus on </a:t>
            </a:r>
            <a:r>
              <a:rPr lang="en-US" b="1" dirty="0">
                <a:solidFill>
                  <a:srgbClr val="FF0000"/>
                </a:solidFill>
              </a:rPr>
              <a:t>different layers</a:t>
            </a:r>
            <a:r>
              <a:rPr lang="en-US" dirty="0">
                <a:solidFill>
                  <a:srgbClr val="FF0000"/>
                </a:solidFill>
              </a:rPr>
              <a:t> of the connected-device ecosystem</a:t>
            </a:r>
            <a:r>
              <a:rPr lang="en-US" dirty="0"/>
              <a:t>.</a:t>
            </a:r>
          </a:p>
          <a:p>
            <a:pPr marL="285750" indent="-285750" algn="just">
              <a:lnSpc>
                <a:spcPct val="200000"/>
              </a:lnSpc>
              <a:buFont typeface="Wingdings" panose="05000000000000000000" pitchFamily="2" charset="2"/>
              <a:buChar char="Ø"/>
            </a:pPr>
            <a:r>
              <a:rPr lang="en-US" dirty="0" err="1"/>
              <a:t>WoT</a:t>
            </a:r>
            <a:r>
              <a:rPr lang="en-US" dirty="0"/>
              <a:t> uses </a:t>
            </a:r>
            <a:r>
              <a:rPr lang="en-US" dirty="0">
                <a:solidFill>
                  <a:srgbClr val="FF0000"/>
                </a:solidFill>
              </a:rPr>
              <a:t>web technologies to make IoT devices easier to access, integrate, and control</a:t>
            </a:r>
            <a:r>
              <a:rPr lang="en-US" dirty="0"/>
              <a:t>.</a:t>
            </a:r>
          </a:p>
          <a:p>
            <a:pPr marL="285750" indent="-285750">
              <a:buFont typeface="Wingdings" panose="05000000000000000000" pitchFamily="2" charset="2"/>
              <a:buChar char="Ø"/>
            </a:pPr>
            <a:r>
              <a:rPr lang="en-US" dirty="0" err="1">
                <a:solidFill>
                  <a:srgbClr val="FF0000"/>
                </a:solidFill>
              </a:rPr>
              <a:t>WoT</a:t>
            </a:r>
            <a:r>
              <a:rPr lang="en-US" dirty="0">
                <a:solidFill>
                  <a:srgbClr val="FF0000"/>
                </a:solidFill>
              </a:rPr>
              <a:t> uses familiar web standards such as:</a:t>
            </a:r>
          </a:p>
          <a:p>
            <a:pPr marL="285750" indent="-285750">
              <a:lnSpc>
                <a:spcPct val="150000"/>
              </a:lnSpc>
              <a:buFont typeface="Arial" panose="020B0604020202020204" pitchFamily="34" charset="0"/>
              <a:buChar char="•"/>
            </a:pPr>
            <a:r>
              <a:rPr lang="en-US" b="1" dirty="0"/>
              <a:t>HTTP / HTTPS</a:t>
            </a:r>
            <a:endParaRPr lang="en-US" dirty="0"/>
          </a:p>
          <a:p>
            <a:pPr marL="285750" indent="-285750">
              <a:lnSpc>
                <a:spcPct val="150000"/>
              </a:lnSpc>
              <a:buFont typeface="Arial" panose="020B0604020202020204" pitchFamily="34" charset="0"/>
              <a:buChar char="•"/>
            </a:pPr>
            <a:r>
              <a:rPr lang="en-US" b="1" dirty="0"/>
              <a:t>JavaScript</a:t>
            </a:r>
            <a:endParaRPr lang="en-US" dirty="0"/>
          </a:p>
          <a:p>
            <a:pPr marL="285750" indent="-285750">
              <a:lnSpc>
                <a:spcPct val="150000"/>
              </a:lnSpc>
              <a:buFont typeface="Arial" panose="020B0604020202020204" pitchFamily="34" charset="0"/>
              <a:buChar char="•"/>
            </a:pPr>
            <a:r>
              <a:rPr lang="en-US" b="1" dirty="0"/>
              <a:t>HTML</a:t>
            </a:r>
            <a:endParaRPr lang="en-US" dirty="0"/>
          </a:p>
          <a:p>
            <a:pPr marL="285750" indent="-285750" algn="just">
              <a:lnSpc>
                <a:spcPct val="200000"/>
              </a:lnSpc>
              <a:buFont typeface="Wingdings" panose="05000000000000000000" pitchFamily="2" charset="2"/>
              <a:buChar char="Ø"/>
            </a:pPr>
            <a:r>
              <a:rPr lang="en-US" dirty="0" err="1"/>
              <a:t>WoT</a:t>
            </a:r>
            <a:r>
              <a:rPr lang="en-US" dirty="0"/>
              <a:t> turns </a:t>
            </a:r>
            <a:r>
              <a:rPr lang="en-US" dirty="0">
                <a:solidFill>
                  <a:srgbClr val="FF0000"/>
                </a:solidFill>
              </a:rPr>
              <a:t>IoT devices into “web resources</a:t>
            </a:r>
            <a:r>
              <a:rPr lang="en-US" dirty="0"/>
              <a:t>” that can be accessed using </a:t>
            </a:r>
            <a:r>
              <a:rPr lang="en-US" dirty="0">
                <a:solidFill>
                  <a:srgbClr val="FF0000"/>
                </a:solidFill>
              </a:rPr>
              <a:t>standard web tools.</a:t>
            </a:r>
          </a:p>
        </p:txBody>
      </p:sp>
    </p:spTree>
    <p:extLst>
      <p:ext uri="{BB962C8B-B14F-4D97-AF65-F5344CB8AC3E}">
        <p14:creationId xmlns:p14="http://schemas.microsoft.com/office/powerpoint/2010/main" val="36280591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3D8C8F-F63F-6BDB-8DBA-D1259F3A3F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C6FB56-8354-2B6F-2114-EBED67E6D2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8E687E15-8163-6891-3F06-30D6EDAC5476}"/>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9C0D8AEA-608A-F798-B315-FB3681EE8A9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394CC52-03F0-6453-67E0-6763B9E89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213E161-9436-0B45-7E2C-CDA37749A508}"/>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6C47F945-8840-E777-02D2-82FB2347791A}"/>
              </a:ext>
            </a:extLst>
          </p:cNvPr>
          <p:cNvSpPr txBox="1"/>
          <p:nvPr/>
        </p:nvSpPr>
        <p:spPr>
          <a:xfrm>
            <a:off x="2346764" y="1275581"/>
            <a:ext cx="7655587" cy="369332"/>
          </a:xfrm>
          <a:prstGeom prst="rect">
            <a:avLst/>
          </a:prstGeom>
          <a:noFill/>
        </p:spPr>
        <p:txBody>
          <a:bodyPr wrap="square">
            <a:spAutoFit/>
          </a:bodyPr>
          <a:lstStyle/>
          <a:p>
            <a:r>
              <a:rPr lang="en-US" dirty="0"/>
              <a:t>W</a:t>
            </a:r>
            <a:r>
              <a:rPr lang="en-US" b="1" dirty="0"/>
              <a:t>eb of Things</a:t>
            </a:r>
            <a:endParaRPr lang="en-US" sz="2000" b="1" dirty="0"/>
          </a:p>
        </p:txBody>
      </p:sp>
      <p:sp>
        <p:nvSpPr>
          <p:cNvPr id="2" name="TextBox 1">
            <a:extLst>
              <a:ext uri="{FF2B5EF4-FFF2-40B4-BE49-F238E27FC236}">
                <a16:creationId xmlns:a16="http://schemas.microsoft.com/office/drawing/2014/main" id="{ABC3617F-2A69-9FF1-30C4-A8C01ED55F0D}"/>
              </a:ext>
            </a:extLst>
          </p:cNvPr>
          <p:cNvSpPr txBox="1"/>
          <p:nvPr/>
        </p:nvSpPr>
        <p:spPr>
          <a:xfrm>
            <a:off x="617279" y="1699056"/>
            <a:ext cx="10812719" cy="790921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r>
              <a:rPr lang="en-US" dirty="0">
                <a:solidFill>
                  <a:srgbClr val="FF0000"/>
                </a:solidFill>
              </a:rPr>
              <a:t>IoT = </a:t>
            </a:r>
            <a:r>
              <a:rPr lang="en-US" dirty="0"/>
              <a:t>connected devices that talk using IoT protocols</a:t>
            </a:r>
          </a:p>
          <a:p>
            <a:pPr marL="285750" indent="-285750" algn="just">
              <a:lnSpc>
                <a:spcPct val="200000"/>
              </a:lnSpc>
              <a:buFont typeface="Wingdings" panose="05000000000000000000" pitchFamily="2" charset="2"/>
              <a:buChar char="Ø"/>
            </a:pPr>
            <a:r>
              <a:rPr lang="en-US" dirty="0" err="1">
                <a:solidFill>
                  <a:srgbClr val="FF0000"/>
                </a:solidFill>
              </a:rPr>
              <a:t>WoT</a:t>
            </a:r>
            <a:r>
              <a:rPr lang="en-US" dirty="0">
                <a:solidFill>
                  <a:srgbClr val="FF0000"/>
                </a:solidFill>
              </a:rPr>
              <a:t> =</a:t>
            </a:r>
            <a:r>
              <a:rPr lang="en-US" dirty="0"/>
              <a:t> </a:t>
            </a:r>
            <a:r>
              <a:rPr lang="en-US" dirty="0">
                <a:solidFill>
                  <a:srgbClr val="FF0000"/>
                </a:solidFill>
              </a:rPr>
              <a:t>IoT + Web layer </a:t>
            </a:r>
            <a:r>
              <a:rPr lang="en-US" dirty="0"/>
              <a:t>that makes devices usable via browsers and web apps</a:t>
            </a:r>
          </a:p>
          <a:p>
            <a:pPr marL="285750" indent="-285750" algn="just">
              <a:lnSpc>
                <a:spcPct val="150000"/>
              </a:lnSpc>
              <a:buFont typeface="Wingdings" panose="05000000000000000000" pitchFamily="2" charset="2"/>
              <a:buChar char="Ø"/>
            </a:pPr>
            <a:r>
              <a:rPr lang="en-US" dirty="0"/>
              <a:t>Example Scenario: Smart Home Temperature Control:</a:t>
            </a:r>
          </a:p>
          <a:p>
            <a:pPr marL="285750" indent="-285750">
              <a:lnSpc>
                <a:spcPct val="150000"/>
              </a:lnSpc>
              <a:buFont typeface="Arial" panose="020B0604020202020204" pitchFamily="34" charset="0"/>
              <a:buChar char="•"/>
            </a:pPr>
            <a:r>
              <a:rPr lang="en-US" b="1" u="sng" dirty="0">
                <a:solidFill>
                  <a:srgbClr val="FF0000"/>
                </a:solidFill>
              </a:rPr>
              <a:t>IoT Version (Traditional IoT)</a:t>
            </a:r>
          </a:p>
          <a:p>
            <a:pPr marL="285750" indent="-285750">
              <a:lnSpc>
                <a:spcPct val="150000"/>
              </a:lnSpc>
              <a:buFont typeface="Arial" panose="020B0604020202020204" pitchFamily="34" charset="0"/>
              <a:buChar char="•"/>
            </a:pPr>
            <a:r>
              <a:rPr lang="en-US" dirty="0">
                <a:solidFill>
                  <a:srgbClr val="FF0000"/>
                </a:solidFill>
              </a:rPr>
              <a:t>A smart thermostat is connected to sensors in your home.</a:t>
            </a:r>
            <a:br>
              <a:rPr lang="en-US" dirty="0">
                <a:solidFill>
                  <a:srgbClr val="FF0000"/>
                </a:solidFill>
              </a:rPr>
            </a:br>
            <a:r>
              <a:rPr lang="en-US" dirty="0"/>
              <a:t>It measures temperature and sends the data to a mobile app through a manufacturer’s private cloud.</a:t>
            </a:r>
          </a:p>
          <a:p>
            <a:pPr marL="285750" indent="-285750">
              <a:lnSpc>
                <a:spcPct val="150000"/>
              </a:lnSpc>
              <a:buFont typeface="Arial" panose="020B0604020202020204" pitchFamily="34" charset="0"/>
              <a:buChar char="•"/>
            </a:pPr>
            <a:r>
              <a:rPr lang="en-US" dirty="0"/>
              <a:t>Devices communicate using </a:t>
            </a:r>
            <a:r>
              <a:rPr lang="en-US" b="1" dirty="0"/>
              <a:t>IoT protocols</a:t>
            </a:r>
            <a:r>
              <a:rPr lang="en-US" dirty="0"/>
              <a:t> </a:t>
            </a:r>
            <a:r>
              <a:rPr lang="en-US" dirty="0">
                <a:solidFill>
                  <a:srgbClr val="FF0000"/>
                </a:solidFill>
              </a:rPr>
              <a:t>such as MQTT or CoAP.</a:t>
            </a:r>
          </a:p>
          <a:p>
            <a:pPr marL="285750" indent="-285750">
              <a:lnSpc>
                <a:spcPct val="150000"/>
              </a:lnSpc>
              <a:buFont typeface="Arial" panose="020B0604020202020204" pitchFamily="34" charset="0"/>
              <a:buChar char="•"/>
            </a:pPr>
            <a:r>
              <a:rPr lang="en-US" dirty="0"/>
              <a:t>Data is stored in </a:t>
            </a:r>
            <a:r>
              <a:rPr lang="en-US" b="1" dirty="0"/>
              <a:t>vendor-specific servers</a:t>
            </a:r>
            <a:r>
              <a:rPr lang="en-US" dirty="0"/>
              <a:t>.</a:t>
            </a:r>
          </a:p>
          <a:p>
            <a:pPr marL="285750" indent="-285750" algn="just">
              <a:lnSpc>
                <a:spcPct val="15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solidFill>
                <a:srgbClr val="FF0000"/>
              </a:solidFill>
            </a:endParaRPr>
          </a:p>
        </p:txBody>
      </p:sp>
    </p:spTree>
    <p:extLst>
      <p:ext uri="{BB962C8B-B14F-4D97-AF65-F5344CB8AC3E}">
        <p14:creationId xmlns:p14="http://schemas.microsoft.com/office/powerpoint/2010/main" val="15113599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6408E-5D76-5306-6D93-791B45C444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0E0CE3-7836-01C8-FBF5-3829124790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72FDFE6C-FD83-C75B-DA76-A10C63D0974D}"/>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8D4AB122-5E78-7D8C-207C-4D2213EC48E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3C2FC2A-576D-BC52-A47C-DBE085C390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F4293B8-F60C-D5D7-7F36-5D83C697D005}"/>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F092E32D-962B-AA3B-F855-676C732B940F}"/>
              </a:ext>
            </a:extLst>
          </p:cNvPr>
          <p:cNvSpPr txBox="1"/>
          <p:nvPr/>
        </p:nvSpPr>
        <p:spPr>
          <a:xfrm>
            <a:off x="2346764" y="1275581"/>
            <a:ext cx="7655587" cy="369332"/>
          </a:xfrm>
          <a:prstGeom prst="rect">
            <a:avLst/>
          </a:prstGeom>
          <a:noFill/>
        </p:spPr>
        <p:txBody>
          <a:bodyPr wrap="square">
            <a:spAutoFit/>
          </a:bodyPr>
          <a:lstStyle/>
          <a:p>
            <a:r>
              <a:rPr lang="en-US" dirty="0"/>
              <a:t>W</a:t>
            </a:r>
            <a:r>
              <a:rPr lang="en-US" b="1" dirty="0"/>
              <a:t>eb of Things</a:t>
            </a:r>
            <a:endParaRPr lang="en-US" sz="2000" b="1" dirty="0"/>
          </a:p>
        </p:txBody>
      </p:sp>
      <p:sp>
        <p:nvSpPr>
          <p:cNvPr id="2" name="TextBox 1">
            <a:extLst>
              <a:ext uri="{FF2B5EF4-FFF2-40B4-BE49-F238E27FC236}">
                <a16:creationId xmlns:a16="http://schemas.microsoft.com/office/drawing/2014/main" id="{B1251D16-B858-EF3E-1F78-2A4AC16D5140}"/>
              </a:ext>
            </a:extLst>
          </p:cNvPr>
          <p:cNvSpPr txBox="1"/>
          <p:nvPr/>
        </p:nvSpPr>
        <p:spPr>
          <a:xfrm>
            <a:off x="617279" y="1699056"/>
            <a:ext cx="10812719" cy="8740213"/>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dirty="0"/>
              <a:t>Example Scenario: Smart Home Temperature Control:</a:t>
            </a:r>
          </a:p>
          <a:p>
            <a:pPr marL="285750" indent="-285750">
              <a:lnSpc>
                <a:spcPct val="200000"/>
              </a:lnSpc>
              <a:buFont typeface="Wingdings" panose="05000000000000000000" pitchFamily="2" charset="2"/>
              <a:buChar char="Ø"/>
            </a:pPr>
            <a:r>
              <a:rPr lang="en-US" dirty="0"/>
              <a:t>The same smart thermostat is connected using </a:t>
            </a:r>
            <a:r>
              <a:rPr lang="en-US" b="1" dirty="0">
                <a:solidFill>
                  <a:srgbClr val="FF0000"/>
                </a:solidFill>
              </a:rPr>
              <a:t>standard web technologies</a:t>
            </a:r>
            <a:r>
              <a:rPr lang="en-US" dirty="0">
                <a:solidFill>
                  <a:srgbClr val="FF0000"/>
                </a:solidFill>
              </a:rPr>
              <a:t> (HTTP, REST, JSON).</a:t>
            </a:r>
          </a:p>
          <a:p>
            <a:pPr marL="285750" indent="-285750">
              <a:lnSpc>
                <a:spcPct val="200000"/>
              </a:lnSpc>
              <a:buFont typeface="Wingdings" panose="05000000000000000000" pitchFamily="2" charset="2"/>
              <a:buChar char="Ø"/>
            </a:pPr>
            <a:r>
              <a:rPr lang="en-US" dirty="0">
                <a:solidFill>
                  <a:srgbClr val="FF0000"/>
                </a:solidFill>
              </a:rPr>
              <a:t>The thermostat exposes a </a:t>
            </a:r>
            <a:r>
              <a:rPr lang="en-US" b="1" dirty="0">
                <a:solidFill>
                  <a:srgbClr val="FF0000"/>
                </a:solidFill>
              </a:rPr>
              <a:t>web API</a:t>
            </a:r>
            <a:r>
              <a:rPr lang="en-US" dirty="0">
                <a:solidFill>
                  <a:srgbClr val="FF0000"/>
                </a:solidFill>
              </a:rPr>
              <a:t> like:</a:t>
            </a:r>
          </a:p>
          <a:p>
            <a:pPr marL="742950" lvl="1" indent="-285750">
              <a:lnSpc>
                <a:spcPct val="200000"/>
              </a:lnSpc>
              <a:buFont typeface="Wingdings" panose="05000000000000000000" pitchFamily="2" charset="2"/>
              <a:buChar char="Ø"/>
            </a:pPr>
            <a:r>
              <a:rPr lang="en-US" dirty="0"/>
              <a:t>GET /temperature</a:t>
            </a:r>
          </a:p>
          <a:p>
            <a:pPr marL="742950" lvl="1" indent="-285750">
              <a:lnSpc>
                <a:spcPct val="200000"/>
              </a:lnSpc>
              <a:buFont typeface="Wingdings" panose="05000000000000000000" pitchFamily="2" charset="2"/>
              <a:buChar char="Ø"/>
            </a:pPr>
            <a:r>
              <a:rPr lang="en-US" dirty="0"/>
              <a:t>POST /temperature</a:t>
            </a:r>
          </a:p>
          <a:p>
            <a:pPr marL="285750" indent="-285750">
              <a:lnSpc>
                <a:spcPct val="200000"/>
              </a:lnSpc>
              <a:buFont typeface="Wingdings" panose="05000000000000000000" pitchFamily="2" charset="2"/>
              <a:buChar char="Ø"/>
            </a:pPr>
            <a:r>
              <a:rPr lang="en-US" dirty="0"/>
              <a:t>Any device </a:t>
            </a:r>
            <a:r>
              <a:rPr lang="en-US" dirty="0">
                <a:solidFill>
                  <a:srgbClr val="FF0000"/>
                </a:solidFill>
              </a:rPr>
              <a:t>with a browser (phone, laptop, smartwatch) can access it.</a:t>
            </a:r>
          </a:p>
          <a:p>
            <a:pPr marL="285750" indent="-285750">
              <a:lnSpc>
                <a:spcPct val="200000"/>
              </a:lnSpc>
              <a:buFont typeface="Wingdings" panose="05000000000000000000" pitchFamily="2" charset="2"/>
              <a:buChar char="Ø"/>
            </a:pPr>
            <a:r>
              <a:rPr lang="en-US" dirty="0"/>
              <a:t>It can be </a:t>
            </a:r>
            <a:r>
              <a:rPr lang="en-US" dirty="0">
                <a:solidFill>
                  <a:srgbClr val="FF0000"/>
                </a:solidFill>
              </a:rPr>
              <a:t>integrated with other web services easily (e.g., Google Home).</a:t>
            </a:r>
          </a:p>
          <a:p>
            <a:pPr marL="285750" indent="-285750">
              <a:lnSpc>
                <a:spcPct val="200000"/>
              </a:lnSpc>
              <a:buFont typeface="Wingdings" panose="05000000000000000000" pitchFamily="2" charset="2"/>
              <a:buChar char="Ø"/>
            </a:pPr>
            <a:r>
              <a:rPr lang="en-US" dirty="0"/>
              <a:t>Developers can build custom dashboards using </a:t>
            </a:r>
            <a:r>
              <a:rPr lang="en-US" b="1" dirty="0">
                <a:solidFill>
                  <a:srgbClr val="FF0000"/>
                </a:solidFill>
              </a:rPr>
              <a:t>HTML/JavaScript</a:t>
            </a:r>
            <a:r>
              <a:rPr lang="en-US" dirty="0">
                <a:solidFill>
                  <a:srgbClr val="FF0000"/>
                </a:solidFill>
              </a:rPr>
              <a:t>.</a:t>
            </a:r>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p>
          <a:p>
            <a:pPr marL="285750" indent="-285750" algn="just">
              <a:lnSpc>
                <a:spcPct val="200000"/>
              </a:lnSpc>
              <a:buFont typeface="Wingdings" panose="05000000000000000000" pitchFamily="2" charset="2"/>
              <a:buChar char="Ø"/>
            </a:pPr>
            <a:endParaRPr lang="en-US" dirty="0">
              <a:solidFill>
                <a:srgbClr val="FF0000"/>
              </a:solidFill>
            </a:endParaRPr>
          </a:p>
        </p:txBody>
      </p:sp>
    </p:spTree>
    <p:extLst>
      <p:ext uri="{BB962C8B-B14F-4D97-AF65-F5344CB8AC3E}">
        <p14:creationId xmlns:p14="http://schemas.microsoft.com/office/powerpoint/2010/main" val="935310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491DE-AC70-4264-8FB2-0580B2D86C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FB2169-AF3A-3E30-2873-A763C9D775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2FC3AFB5-BBC9-5094-4452-8551F90878FF}"/>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CC6970C2-24DB-854D-755D-40AE89EE39B2}"/>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CC762DC7-3B07-4302-EFF1-4C2071FFED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11CB0B4-FFFA-57CD-C738-9B93101D71A0}"/>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8267C463-4CE1-A7F7-05DA-CF74F019696B}"/>
              </a:ext>
            </a:extLst>
          </p:cNvPr>
          <p:cNvSpPr txBox="1"/>
          <p:nvPr/>
        </p:nvSpPr>
        <p:spPr>
          <a:xfrm>
            <a:off x="2346764" y="1275581"/>
            <a:ext cx="7655587" cy="369332"/>
          </a:xfrm>
          <a:prstGeom prst="rect">
            <a:avLst/>
          </a:prstGeom>
          <a:noFill/>
        </p:spPr>
        <p:txBody>
          <a:bodyPr wrap="square">
            <a:spAutoFit/>
          </a:bodyPr>
          <a:lstStyle/>
          <a:p>
            <a:r>
              <a:rPr lang="en-US" dirty="0"/>
              <a:t>W</a:t>
            </a:r>
            <a:r>
              <a:rPr lang="en-US" b="1" dirty="0"/>
              <a:t>eb of Things</a:t>
            </a:r>
            <a:endParaRPr lang="en-US" sz="2000" b="1" dirty="0"/>
          </a:p>
        </p:txBody>
      </p:sp>
      <p:sp>
        <p:nvSpPr>
          <p:cNvPr id="2" name="TextBox 1">
            <a:extLst>
              <a:ext uri="{FF2B5EF4-FFF2-40B4-BE49-F238E27FC236}">
                <a16:creationId xmlns:a16="http://schemas.microsoft.com/office/drawing/2014/main" id="{B4EA31A1-A9CE-CB74-E11C-864CDE47E0C8}"/>
              </a:ext>
            </a:extLst>
          </p:cNvPr>
          <p:cNvSpPr txBox="1"/>
          <p:nvPr/>
        </p:nvSpPr>
        <p:spPr>
          <a:xfrm>
            <a:off x="617281" y="1776061"/>
            <a:ext cx="10812719" cy="378885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dirty="0"/>
              <a:t>The Web of Things (</a:t>
            </a:r>
            <a:r>
              <a:rPr lang="en-US" dirty="0" err="1"/>
              <a:t>WoT</a:t>
            </a:r>
            <a:r>
              <a:rPr lang="en-US" dirty="0"/>
              <a:t>) enhances IoT by providing a </a:t>
            </a:r>
            <a:r>
              <a:rPr lang="en-US" b="1" dirty="0"/>
              <a:t>web-based framework</a:t>
            </a:r>
            <a:r>
              <a:rPr lang="en-US" dirty="0"/>
              <a:t> for interacting with connected devices. </a:t>
            </a:r>
            <a:r>
              <a:rPr lang="en-US" dirty="0">
                <a:solidFill>
                  <a:srgbClr val="FF0000"/>
                </a:solidFill>
              </a:rPr>
              <a:t>Its features and benefits can be explained as follows:</a:t>
            </a:r>
          </a:p>
          <a:p>
            <a:pPr marL="285750" indent="-285750" algn="just">
              <a:lnSpc>
                <a:spcPct val="150000"/>
              </a:lnSpc>
              <a:buFont typeface="Wingdings" panose="05000000000000000000" pitchFamily="2" charset="2"/>
              <a:buChar char="Ø"/>
            </a:pPr>
            <a:r>
              <a:rPr lang="en-US" u="sng" dirty="0">
                <a:solidFill>
                  <a:srgbClr val="FF0000"/>
                </a:solidFill>
              </a:rPr>
              <a:t>Security</a:t>
            </a:r>
            <a:r>
              <a:rPr lang="en-US" dirty="0"/>
              <a:t>:</a:t>
            </a:r>
          </a:p>
          <a:p>
            <a:pPr marL="285750" indent="-285750" algn="just">
              <a:lnSpc>
                <a:spcPct val="150000"/>
              </a:lnSpc>
              <a:buFont typeface="Wingdings" panose="05000000000000000000" pitchFamily="2" charset="2"/>
              <a:buChar char="Ø"/>
            </a:pPr>
            <a:r>
              <a:rPr lang="en-US" dirty="0" err="1"/>
              <a:t>WoT</a:t>
            </a:r>
            <a:r>
              <a:rPr lang="en-US" dirty="0"/>
              <a:t> uses </a:t>
            </a:r>
            <a:r>
              <a:rPr lang="en-US" b="1" dirty="0">
                <a:solidFill>
                  <a:srgbClr val="FF0000"/>
                </a:solidFill>
              </a:rPr>
              <a:t>standard web security mechanisms</a:t>
            </a:r>
            <a:r>
              <a:rPr lang="en-US" dirty="0">
                <a:solidFill>
                  <a:srgbClr val="FF0000"/>
                </a:solidFill>
              </a:rPr>
              <a:t>, </a:t>
            </a:r>
            <a:r>
              <a:rPr lang="en-US" dirty="0"/>
              <a:t>such as HTTPS (for secure communication) and OAuth (for secure access control).</a:t>
            </a:r>
          </a:p>
          <a:p>
            <a:pPr marL="285750" indent="-285750" algn="just">
              <a:lnSpc>
                <a:spcPct val="150000"/>
              </a:lnSpc>
              <a:buFont typeface="Wingdings" panose="05000000000000000000" pitchFamily="2" charset="2"/>
              <a:buChar char="Ø"/>
            </a:pPr>
            <a:r>
              <a:rPr lang="en-US" dirty="0"/>
              <a:t>IoT devices often </a:t>
            </a:r>
            <a:r>
              <a:rPr lang="en-US" dirty="0">
                <a:solidFill>
                  <a:srgbClr val="FF0000"/>
                </a:solidFill>
              </a:rPr>
              <a:t>handle sensitive information (e.g., health data or industrial parameters). </a:t>
            </a:r>
            <a:r>
              <a:rPr lang="en-US" dirty="0"/>
              <a:t>Ensuring secure communication and authorized access is critical.</a:t>
            </a:r>
          </a:p>
          <a:p>
            <a:pPr marL="285750" indent="-285750" algn="just">
              <a:lnSpc>
                <a:spcPct val="150000"/>
              </a:lnSpc>
              <a:buFont typeface="Wingdings" panose="05000000000000000000" pitchFamily="2" charset="2"/>
              <a:buChar char="Ø"/>
            </a:pPr>
            <a:r>
              <a:rPr lang="en-US" dirty="0"/>
              <a:t>Protects </a:t>
            </a:r>
            <a:r>
              <a:rPr lang="en-US" dirty="0">
                <a:solidFill>
                  <a:srgbClr val="FF0000"/>
                </a:solidFill>
              </a:rPr>
              <a:t>data from unauthorized access or tampering and ensures privacy and integrity </a:t>
            </a:r>
            <a:r>
              <a:rPr lang="en-US" dirty="0"/>
              <a:t>of device communications.</a:t>
            </a:r>
            <a:endParaRPr lang="en-US" dirty="0">
              <a:solidFill>
                <a:srgbClr val="FF0000"/>
              </a:solidFill>
            </a:endParaRPr>
          </a:p>
        </p:txBody>
      </p:sp>
    </p:spTree>
    <p:extLst>
      <p:ext uri="{BB962C8B-B14F-4D97-AF65-F5344CB8AC3E}">
        <p14:creationId xmlns:p14="http://schemas.microsoft.com/office/powerpoint/2010/main" val="13500361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0266D-F015-4B6F-D144-7D312E5689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13CCCE-B785-BC69-F31C-F9C059777F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CF2F301B-1E61-22CF-17B7-5C050A95D058}"/>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855C7795-52F3-F768-6DDF-3E668E1D3B4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F871CD06-8F53-5537-4040-FC87E9F5EA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7292054-BD38-7882-FB99-9A7DBCD2AEB9}"/>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91766B6A-C341-36DE-CAF1-0FB4AE44ADE3}"/>
              </a:ext>
            </a:extLst>
          </p:cNvPr>
          <p:cNvSpPr txBox="1"/>
          <p:nvPr/>
        </p:nvSpPr>
        <p:spPr>
          <a:xfrm>
            <a:off x="2346764" y="1275581"/>
            <a:ext cx="7655587" cy="369332"/>
          </a:xfrm>
          <a:prstGeom prst="rect">
            <a:avLst/>
          </a:prstGeom>
          <a:noFill/>
        </p:spPr>
        <p:txBody>
          <a:bodyPr wrap="square">
            <a:spAutoFit/>
          </a:bodyPr>
          <a:lstStyle/>
          <a:p>
            <a:r>
              <a:rPr lang="en-US" dirty="0"/>
              <a:t>W</a:t>
            </a:r>
            <a:r>
              <a:rPr lang="en-US" b="1" dirty="0"/>
              <a:t>eb of Things</a:t>
            </a:r>
            <a:endParaRPr lang="en-US" sz="2000" b="1" dirty="0"/>
          </a:p>
        </p:txBody>
      </p:sp>
      <p:sp>
        <p:nvSpPr>
          <p:cNvPr id="2" name="TextBox 1">
            <a:extLst>
              <a:ext uri="{FF2B5EF4-FFF2-40B4-BE49-F238E27FC236}">
                <a16:creationId xmlns:a16="http://schemas.microsoft.com/office/drawing/2014/main" id="{20EBEDB6-1F45-B68C-363C-7A48191F6270}"/>
              </a:ext>
            </a:extLst>
          </p:cNvPr>
          <p:cNvSpPr txBox="1"/>
          <p:nvPr/>
        </p:nvSpPr>
        <p:spPr>
          <a:xfrm>
            <a:off x="617279" y="1618337"/>
            <a:ext cx="10812719" cy="369652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r>
              <a:rPr lang="en-US" u="sng" dirty="0">
                <a:solidFill>
                  <a:srgbClr val="FF0000"/>
                </a:solidFill>
              </a:rPr>
              <a:t>Accessibility</a:t>
            </a:r>
            <a:r>
              <a:rPr lang="en-US" dirty="0"/>
              <a:t>:</a:t>
            </a:r>
          </a:p>
          <a:p>
            <a:pPr marL="285750" indent="-285750" algn="just">
              <a:lnSpc>
                <a:spcPct val="150000"/>
              </a:lnSpc>
              <a:buFont typeface="Wingdings" panose="05000000000000000000" pitchFamily="2" charset="2"/>
              <a:buChar char="Ø"/>
            </a:pPr>
            <a:r>
              <a:rPr lang="en-US" dirty="0" err="1"/>
              <a:t>WoT</a:t>
            </a:r>
            <a:r>
              <a:rPr lang="en-US" dirty="0"/>
              <a:t> devices can be </a:t>
            </a:r>
            <a:r>
              <a:rPr lang="en-US" b="1" dirty="0">
                <a:solidFill>
                  <a:srgbClr val="FF0000"/>
                </a:solidFill>
              </a:rPr>
              <a:t>accessed and controlled through any web browser</a:t>
            </a:r>
            <a:r>
              <a:rPr lang="en-US" dirty="0"/>
              <a:t>, from anywhere in the world.</a:t>
            </a:r>
          </a:p>
          <a:p>
            <a:pPr marL="285750" indent="-285750" algn="just">
              <a:lnSpc>
                <a:spcPct val="150000"/>
              </a:lnSpc>
              <a:buFont typeface="Wingdings" panose="05000000000000000000" pitchFamily="2" charset="2"/>
              <a:buChar char="Ø"/>
            </a:pPr>
            <a:r>
              <a:rPr lang="en-US" dirty="0"/>
              <a:t>Traditional IoT systems often require specialized </a:t>
            </a:r>
            <a:r>
              <a:rPr lang="en-US" dirty="0">
                <a:solidFill>
                  <a:srgbClr val="FF0000"/>
                </a:solidFill>
              </a:rPr>
              <a:t>software or apps, limiting ease of use.</a:t>
            </a:r>
          </a:p>
          <a:p>
            <a:pPr marL="285750" indent="-285750" algn="just">
              <a:lnSpc>
                <a:spcPct val="150000"/>
              </a:lnSpc>
              <a:buFont typeface="Wingdings" panose="05000000000000000000" pitchFamily="2" charset="2"/>
              <a:buChar char="Ø"/>
            </a:pPr>
            <a:r>
              <a:rPr lang="en-US" dirty="0">
                <a:solidFill>
                  <a:srgbClr val="FF0000"/>
                </a:solidFill>
              </a:rPr>
              <a:t>Remote monitoring and control become simple. </a:t>
            </a:r>
            <a:r>
              <a:rPr lang="en-US" dirty="0"/>
              <a:t>For example, </a:t>
            </a:r>
            <a:r>
              <a:rPr lang="en-US" dirty="0">
                <a:solidFill>
                  <a:srgbClr val="FF0000"/>
                </a:solidFill>
              </a:rPr>
              <a:t>a user can adjust a thermostat </a:t>
            </a:r>
            <a:r>
              <a:rPr lang="en-US" dirty="0"/>
              <a:t>from their phone or a </a:t>
            </a:r>
            <a:r>
              <a:rPr lang="en-US" dirty="0">
                <a:solidFill>
                  <a:srgbClr val="FF0000"/>
                </a:solidFill>
              </a:rPr>
              <a:t>doctor can check a patient’s vital signs remotely.</a:t>
            </a:r>
          </a:p>
          <a:p>
            <a:pPr marL="285750" indent="-285750" algn="just">
              <a:lnSpc>
                <a:spcPct val="150000"/>
              </a:lnSpc>
              <a:buFont typeface="Wingdings" panose="05000000000000000000" pitchFamily="2" charset="2"/>
              <a:buChar char="Ø"/>
            </a:pPr>
            <a:endParaRPr lang="en-US" sz="400" dirty="0">
              <a:solidFill>
                <a:srgbClr val="FF0000"/>
              </a:solidFill>
            </a:endParaRPr>
          </a:p>
          <a:p>
            <a:pPr marL="285750" indent="-285750" algn="just">
              <a:lnSpc>
                <a:spcPct val="150000"/>
              </a:lnSpc>
              <a:buFont typeface="Wingdings" panose="05000000000000000000" pitchFamily="2" charset="2"/>
              <a:buChar char="Ø"/>
            </a:pPr>
            <a:endParaRPr lang="en-US" sz="300" dirty="0">
              <a:solidFill>
                <a:srgbClr val="FF0000"/>
              </a:solidFill>
            </a:endParaRPr>
          </a:p>
          <a:p>
            <a:pPr marL="285750" indent="-285750" algn="just">
              <a:lnSpc>
                <a:spcPct val="150000"/>
              </a:lnSpc>
              <a:buFont typeface="Wingdings" panose="05000000000000000000" pitchFamily="2" charset="2"/>
              <a:buChar char="Ø"/>
            </a:pPr>
            <a:r>
              <a:rPr lang="en-US" u="sng" dirty="0">
                <a:solidFill>
                  <a:srgbClr val="FF0000"/>
                </a:solidFill>
              </a:rPr>
              <a:t>Scalability</a:t>
            </a:r>
            <a:r>
              <a:rPr lang="en-US" dirty="0"/>
              <a:t>: </a:t>
            </a:r>
            <a:r>
              <a:rPr lang="en-US" dirty="0" err="1"/>
              <a:t>WoT</a:t>
            </a:r>
            <a:r>
              <a:rPr lang="en-US" dirty="0"/>
              <a:t> is built to support </a:t>
            </a:r>
            <a:r>
              <a:rPr lang="en-US" b="1" dirty="0">
                <a:solidFill>
                  <a:srgbClr val="FF0000"/>
                </a:solidFill>
              </a:rPr>
              <a:t>a large number of devices and services</a:t>
            </a:r>
            <a:r>
              <a:rPr lang="en-US" dirty="0">
                <a:solidFill>
                  <a:srgbClr val="FF0000"/>
                </a:solidFill>
              </a:rPr>
              <a:t>.</a:t>
            </a:r>
          </a:p>
          <a:p>
            <a:pPr marL="285750" indent="-285750" algn="just">
              <a:lnSpc>
                <a:spcPct val="150000"/>
              </a:lnSpc>
              <a:buFont typeface="Wingdings" panose="05000000000000000000" pitchFamily="2" charset="2"/>
              <a:buChar char="Ø"/>
            </a:pPr>
            <a:r>
              <a:rPr lang="en-US" dirty="0"/>
              <a:t>The </a:t>
            </a:r>
            <a:r>
              <a:rPr lang="en-US" dirty="0" err="1"/>
              <a:t>WoT</a:t>
            </a:r>
            <a:r>
              <a:rPr lang="en-US" dirty="0"/>
              <a:t> framework allows </a:t>
            </a:r>
            <a:r>
              <a:rPr lang="en-US" dirty="0">
                <a:solidFill>
                  <a:srgbClr val="FF0000"/>
                </a:solidFill>
              </a:rPr>
              <a:t>adding new devices and services easily without redesigning the system</a:t>
            </a:r>
            <a:r>
              <a:rPr lang="en-US" dirty="0"/>
              <a:t>. It can handle </a:t>
            </a:r>
            <a:r>
              <a:rPr lang="en-US" dirty="0">
                <a:solidFill>
                  <a:srgbClr val="FF0000"/>
                </a:solidFill>
              </a:rPr>
              <a:t>high data volumes and adapt to growing networks</a:t>
            </a:r>
            <a:r>
              <a:rPr lang="en-US" dirty="0"/>
              <a:t>.</a:t>
            </a:r>
            <a:endParaRPr lang="en-US" dirty="0">
              <a:solidFill>
                <a:srgbClr val="FF0000"/>
              </a:solidFill>
            </a:endParaRPr>
          </a:p>
        </p:txBody>
      </p:sp>
    </p:spTree>
    <p:extLst>
      <p:ext uri="{BB962C8B-B14F-4D97-AF65-F5344CB8AC3E}">
        <p14:creationId xmlns:p14="http://schemas.microsoft.com/office/powerpoint/2010/main" val="28122475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B5228-C17A-76A8-A717-B36F0F4F89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294BA4-E556-D237-0266-C01B5ABA75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2E67F6D1-FAA7-5212-061E-51E6C2E6BE2E}"/>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98315151-4172-AF96-891C-58CD8D45FFA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50E162B-CBBD-6388-7A4B-2EEBEFA29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F15C74D-FBDB-8A7C-15B4-7EC64303FB44}"/>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7FA95FAA-3170-377A-20F5-BA4661C072D5}"/>
              </a:ext>
            </a:extLst>
          </p:cNvPr>
          <p:cNvSpPr txBox="1"/>
          <p:nvPr/>
        </p:nvSpPr>
        <p:spPr>
          <a:xfrm>
            <a:off x="2346764" y="1275581"/>
            <a:ext cx="7655587" cy="369332"/>
          </a:xfrm>
          <a:prstGeom prst="rect">
            <a:avLst/>
          </a:prstGeom>
          <a:noFill/>
        </p:spPr>
        <p:txBody>
          <a:bodyPr wrap="square">
            <a:spAutoFit/>
          </a:bodyPr>
          <a:lstStyle/>
          <a:p>
            <a:r>
              <a:rPr lang="en-US" dirty="0"/>
              <a:t>W</a:t>
            </a:r>
            <a:r>
              <a:rPr lang="en-US" b="1" dirty="0"/>
              <a:t>eb of Things</a:t>
            </a:r>
            <a:endParaRPr lang="en-US" sz="2000" b="1" dirty="0"/>
          </a:p>
        </p:txBody>
      </p:sp>
      <p:sp>
        <p:nvSpPr>
          <p:cNvPr id="2" name="TextBox 1">
            <a:extLst>
              <a:ext uri="{FF2B5EF4-FFF2-40B4-BE49-F238E27FC236}">
                <a16:creationId xmlns:a16="http://schemas.microsoft.com/office/drawing/2014/main" id="{47AB5216-14EC-84CA-BB53-7BE79FBCDBEB}"/>
              </a:ext>
            </a:extLst>
          </p:cNvPr>
          <p:cNvSpPr txBox="1"/>
          <p:nvPr/>
        </p:nvSpPr>
        <p:spPr>
          <a:xfrm>
            <a:off x="617279" y="1699056"/>
            <a:ext cx="10812719" cy="44467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r>
              <a:rPr lang="en-US" dirty="0">
                <a:solidFill>
                  <a:srgbClr val="FF0000"/>
                </a:solidFill>
              </a:rPr>
              <a:t>Applications in Various Industries</a:t>
            </a:r>
            <a:r>
              <a:rPr lang="en-US" dirty="0"/>
              <a:t>:</a:t>
            </a:r>
          </a:p>
          <a:p>
            <a:pPr marL="285750" indent="-285750" algn="just">
              <a:lnSpc>
                <a:spcPct val="150000"/>
              </a:lnSpc>
              <a:buFont typeface="Wingdings" panose="05000000000000000000" pitchFamily="2" charset="2"/>
              <a:buChar char="Ø"/>
            </a:pPr>
            <a:r>
              <a:rPr lang="en-US" dirty="0"/>
              <a:t>The combination of IoT and </a:t>
            </a:r>
            <a:r>
              <a:rPr lang="en-US" dirty="0" err="1"/>
              <a:t>WoT</a:t>
            </a:r>
            <a:r>
              <a:rPr lang="en-US" dirty="0"/>
              <a:t> is transforming multiple sectors by enabling </a:t>
            </a:r>
            <a:r>
              <a:rPr lang="en-US" b="1" dirty="0"/>
              <a:t>real-time data access, remote control, and intelligent decision-making</a:t>
            </a:r>
            <a:r>
              <a:rPr lang="en-US" dirty="0"/>
              <a:t>:</a:t>
            </a:r>
          </a:p>
          <a:p>
            <a:pPr marL="285750" indent="-285750">
              <a:lnSpc>
                <a:spcPct val="150000"/>
              </a:lnSpc>
              <a:buFont typeface="Wingdings" panose="05000000000000000000" pitchFamily="2" charset="2"/>
              <a:buChar char="Ø"/>
            </a:pPr>
            <a:r>
              <a:rPr lang="en-US" b="1" u="sng" dirty="0">
                <a:solidFill>
                  <a:srgbClr val="FF0000"/>
                </a:solidFill>
              </a:rPr>
              <a:t>Healthcare</a:t>
            </a:r>
          </a:p>
          <a:p>
            <a:pPr marL="285750" indent="-285750" algn="just">
              <a:lnSpc>
                <a:spcPct val="150000"/>
              </a:lnSpc>
              <a:buFont typeface="Wingdings" panose="05000000000000000000" pitchFamily="2" charset="2"/>
              <a:buChar char="Ø"/>
            </a:pPr>
            <a:r>
              <a:rPr lang="en-US" b="1" dirty="0"/>
              <a:t>IoT devices:</a:t>
            </a:r>
            <a:r>
              <a:rPr lang="en-US" dirty="0"/>
              <a:t> Wearables (smartwatches, fitness trackers), remote monitoring devices.</a:t>
            </a:r>
          </a:p>
          <a:p>
            <a:pPr marL="285750" indent="-285750" algn="just">
              <a:lnSpc>
                <a:spcPct val="150000"/>
              </a:lnSpc>
              <a:buFont typeface="Wingdings" panose="05000000000000000000" pitchFamily="2" charset="2"/>
              <a:buChar char="Ø"/>
            </a:pPr>
            <a:r>
              <a:rPr lang="en-US" b="1" dirty="0" err="1"/>
              <a:t>WoT</a:t>
            </a:r>
            <a:r>
              <a:rPr lang="en-US" b="1" dirty="0"/>
              <a:t> contribution:</a:t>
            </a:r>
            <a:r>
              <a:rPr lang="en-US" dirty="0"/>
              <a:t> These devices can </a:t>
            </a:r>
            <a:r>
              <a:rPr lang="en-US" b="1" dirty="0">
                <a:solidFill>
                  <a:srgbClr val="FF0000"/>
                </a:solidFill>
              </a:rPr>
              <a:t>send real-time data to web-based dashboards</a:t>
            </a:r>
            <a:r>
              <a:rPr lang="en-US" dirty="0">
                <a:solidFill>
                  <a:srgbClr val="FF0000"/>
                </a:solidFill>
              </a:rPr>
              <a:t>,</a:t>
            </a:r>
            <a:r>
              <a:rPr lang="en-US" dirty="0"/>
              <a:t> alerting healthcare providers if a patient shows abnormal readings.</a:t>
            </a:r>
          </a:p>
          <a:p>
            <a:pPr marL="285750" indent="-285750" algn="just">
              <a:lnSpc>
                <a:spcPct val="150000"/>
              </a:lnSpc>
              <a:buFont typeface="Wingdings" panose="05000000000000000000" pitchFamily="2" charset="2"/>
              <a:buChar char="Ø"/>
            </a:pPr>
            <a:r>
              <a:rPr lang="en-US" b="1" dirty="0"/>
              <a:t>Benefits:</a:t>
            </a:r>
            <a:r>
              <a:rPr lang="en-US" dirty="0"/>
              <a:t> </a:t>
            </a:r>
            <a:r>
              <a:rPr lang="en-US" dirty="0">
                <a:solidFill>
                  <a:srgbClr val="FF0000"/>
                </a:solidFill>
              </a:rPr>
              <a:t>Early detection of health issues, medication adherence, reduced hospital visits, and better patient care.</a:t>
            </a:r>
          </a:p>
          <a:p>
            <a:pPr marL="285750" indent="-285750" algn="just">
              <a:lnSpc>
                <a:spcPct val="200000"/>
              </a:lnSpc>
              <a:buFont typeface="Wingdings" panose="05000000000000000000" pitchFamily="2" charset="2"/>
              <a:buChar char="Ø"/>
            </a:pPr>
            <a:endParaRPr lang="en-US" dirty="0">
              <a:solidFill>
                <a:srgbClr val="FF0000"/>
              </a:solidFill>
            </a:endParaRPr>
          </a:p>
        </p:txBody>
      </p:sp>
    </p:spTree>
    <p:extLst>
      <p:ext uri="{BB962C8B-B14F-4D97-AF65-F5344CB8AC3E}">
        <p14:creationId xmlns:p14="http://schemas.microsoft.com/office/powerpoint/2010/main" val="36279246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BC433-6FAC-A3AB-E291-C7312ED5DE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283262-71AD-BDEF-E488-4F1254ABCD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36F094A2-482E-C0E6-D115-7B3A2558B349}"/>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8128F231-B78A-E539-7B4C-057064056D4A}"/>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2636290-662F-F026-610F-4123354438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CAB019E-6C59-8927-E9D4-4D9E4ADE334B}"/>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234D543D-60A5-D74F-D2C9-4B74654E371B}"/>
              </a:ext>
            </a:extLst>
          </p:cNvPr>
          <p:cNvSpPr txBox="1"/>
          <p:nvPr/>
        </p:nvSpPr>
        <p:spPr>
          <a:xfrm>
            <a:off x="2346764" y="1275581"/>
            <a:ext cx="7655587" cy="369332"/>
          </a:xfrm>
          <a:prstGeom prst="rect">
            <a:avLst/>
          </a:prstGeom>
          <a:noFill/>
        </p:spPr>
        <p:txBody>
          <a:bodyPr wrap="square">
            <a:spAutoFit/>
          </a:bodyPr>
          <a:lstStyle/>
          <a:p>
            <a:r>
              <a:rPr lang="en-US" dirty="0"/>
              <a:t>W</a:t>
            </a:r>
            <a:r>
              <a:rPr lang="en-US" b="1" dirty="0"/>
              <a:t>eb of Things</a:t>
            </a:r>
            <a:endParaRPr lang="en-US" sz="2000" b="1" dirty="0"/>
          </a:p>
        </p:txBody>
      </p:sp>
      <p:sp>
        <p:nvSpPr>
          <p:cNvPr id="2" name="TextBox 1">
            <a:extLst>
              <a:ext uri="{FF2B5EF4-FFF2-40B4-BE49-F238E27FC236}">
                <a16:creationId xmlns:a16="http://schemas.microsoft.com/office/drawing/2014/main" id="{21613494-351C-F09E-1478-7B35EC283880}"/>
              </a:ext>
            </a:extLst>
          </p:cNvPr>
          <p:cNvSpPr txBox="1"/>
          <p:nvPr/>
        </p:nvSpPr>
        <p:spPr>
          <a:xfrm>
            <a:off x="617279" y="1699056"/>
            <a:ext cx="10812719" cy="389273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r>
              <a:rPr lang="en-US" dirty="0">
                <a:solidFill>
                  <a:srgbClr val="FF0000"/>
                </a:solidFill>
              </a:rPr>
              <a:t>Applications in Various Industries</a:t>
            </a:r>
            <a:r>
              <a:rPr lang="en-US" dirty="0"/>
              <a:t>:</a:t>
            </a:r>
          </a:p>
          <a:p>
            <a:pPr marL="285750" indent="-285750">
              <a:lnSpc>
                <a:spcPct val="200000"/>
              </a:lnSpc>
              <a:buFont typeface="Wingdings" panose="05000000000000000000" pitchFamily="2" charset="2"/>
              <a:buChar char="Ø"/>
            </a:pPr>
            <a:r>
              <a:rPr lang="en-US" b="1" u="sng" dirty="0">
                <a:solidFill>
                  <a:srgbClr val="FF0000"/>
                </a:solidFill>
              </a:rPr>
              <a:t>Transportation</a:t>
            </a:r>
          </a:p>
          <a:p>
            <a:pPr marL="285750" indent="-285750">
              <a:lnSpc>
                <a:spcPct val="200000"/>
              </a:lnSpc>
              <a:buFont typeface="Wingdings" panose="05000000000000000000" pitchFamily="2" charset="2"/>
              <a:buChar char="Ø"/>
            </a:pPr>
            <a:r>
              <a:rPr lang="en-US" b="1" dirty="0"/>
              <a:t>IoT devices:</a:t>
            </a:r>
            <a:r>
              <a:rPr lang="en-US" dirty="0"/>
              <a:t> GPS-enabled vehicles, </a:t>
            </a:r>
            <a:r>
              <a:rPr lang="en-US" dirty="0">
                <a:solidFill>
                  <a:srgbClr val="FF0000"/>
                </a:solidFill>
              </a:rPr>
              <a:t>traffic sensors, smart traffic signals</a:t>
            </a:r>
            <a:r>
              <a:rPr lang="en-US" dirty="0"/>
              <a:t>.</a:t>
            </a:r>
          </a:p>
          <a:p>
            <a:pPr marL="285750" indent="-285750">
              <a:lnSpc>
                <a:spcPct val="200000"/>
              </a:lnSpc>
              <a:buFont typeface="Wingdings" panose="05000000000000000000" pitchFamily="2" charset="2"/>
              <a:buChar char="Ø"/>
            </a:pPr>
            <a:r>
              <a:rPr lang="en-US" b="1" dirty="0" err="1"/>
              <a:t>WoT</a:t>
            </a:r>
            <a:r>
              <a:rPr lang="en-US" b="1" dirty="0"/>
              <a:t> contribution:</a:t>
            </a:r>
            <a:r>
              <a:rPr lang="en-US" dirty="0"/>
              <a:t> Traffic data can be integrated into </a:t>
            </a:r>
            <a:r>
              <a:rPr lang="en-US" b="1" dirty="0"/>
              <a:t>web-based management systems</a:t>
            </a:r>
            <a:r>
              <a:rPr lang="en-US" dirty="0"/>
              <a:t> to optimize routes, control traffic flow, and track vehicles.</a:t>
            </a:r>
          </a:p>
          <a:p>
            <a:pPr marL="285750" indent="-285750">
              <a:lnSpc>
                <a:spcPct val="200000"/>
              </a:lnSpc>
              <a:buFont typeface="Wingdings" panose="05000000000000000000" pitchFamily="2" charset="2"/>
              <a:buChar char="Ø"/>
            </a:pPr>
            <a:r>
              <a:rPr lang="en-US" b="1" u="sng" dirty="0">
                <a:solidFill>
                  <a:srgbClr val="FF0000"/>
                </a:solidFill>
              </a:rPr>
              <a:t>Benefits:</a:t>
            </a:r>
            <a:r>
              <a:rPr lang="en-US" u="sng" dirty="0">
                <a:solidFill>
                  <a:srgbClr val="FF0000"/>
                </a:solidFill>
              </a:rPr>
              <a:t> </a:t>
            </a:r>
            <a:r>
              <a:rPr lang="en-US" dirty="0"/>
              <a:t>Safer roads, reduced fuel consumption, efficient logistics, and enhanced urban mobility.</a:t>
            </a:r>
          </a:p>
          <a:p>
            <a:pPr marL="285750" indent="-285750" algn="just">
              <a:lnSpc>
                <a:spcPct val="200000"/>
              </a:lnSpc>
              <a:buFont typeface="Wingdings" panose="05000000000000000000" pitchFamily="2" charset="2"/>
              <a:buChar char="Ø"/>
            </a:pPr>
            <a:endParaRPr lang="en-US" dirty="0">
              <a:solidFill>
                <a:srgbClr val="FF0000"/>
              </a:solidFill>
            </a:endParaRPr>
          </a:p>
        </p:txBody>
      </p:sp>
    </p:spTree>
    <p:extLst>
      <p:ext uri="{BB962C8B-B14F-4D97-AF65-F5344CB8AC3E}">
        <p14:creationId xmlns:p14="http://schemas.microsoft.com/office/powerpoint/2010/main" val="14811094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4AC5D-24B2-AB2D-1046-B06FD81191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894E4A-BB15-59D4-FDF9-FAC3D88DC4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94023E8C-7533-F066-9BF0-739529F806C2}"/>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CB09921B-BFFD-EEC3-E89A-BDBF8FE45DF2}"/>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B5F6382-9871-3100-70DF-92CC802601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DB826B2-680A-1D2D-E6D4-929D73416000}"/>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A69520F5-CA82-03FB-F339-792209918A07}"/>
              </a:ext>
            </a:extLst>
          </p:cNvPr>
          <p:cNvSpPr txBox="1"/>
          <p:nvPr/>
        </p:nvSpPr>
        <p:spPr>
          <a:xfrm>
            <a:off x="2346764" y="1275581"/>
            <a:ext cx="7655587" cy="369332"/>
          </a:xfrm>
          <a:prstGeom prst="rect">
            <a:avLst/>
          </a:prstGeom>
          <a:noFill/>
        </p:spPr>
        <p:txBody>
          <a:bodyPr wrap="square">
            <a:spAutoFit/>
          </a:bodyPr>
          <a:lstStyle/>
          <a:p>
            <a:r>
              <a:rPr lang="en-US" dirty="0"/>
              <a:t>W</a:t>
            </a:r>
            <a:r>
              <a:rPr lang="en-US" b="1" dirty="0"/>
              <a:t>eb of Things</a:t>
            </a:r>
            <a:endParaRPr lang="en-US" sz="2000" b="1" dirty="0"/>
          </a:p>
        </p:txBody>
      </p:sp>
      <p:sp>
        <p:nvSpPr>
          <p:cNvPr id="2" name="TextBox 1">
            <a:extLst>
              <a:ext uri="{FF2B5EF4-FFF2-40B4-BE49-F238E27FC236}">
                <a16:creationId xmlns:a16="http://schemas.microsoft.com/office/drawing/2014/main" id="{C2154CFC-ADA2-5126-416F-C549757183BE}"/>
              </a:ext>
            </a:extLst>
          </p:cNvPr>
          <p:cNvSpPr txBox="1"/>
          <p:nvPr/>
        </p:nvSpPr>
        <p:spPr>
          <a:xfrm>
            <a:off x="617279" y="1699056"/>
            <a:ext cx="10812719" cy="389273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Ø"/>
            </a:pPr>
            <a:r>
              <a:rPr lang="en-US" dirty="0">
                <a:solidFill>
                  <a:srgbClr val="FF0000"/>
                </a:solidFill>
              </a:rPr>
              <a:t>Applications in Various Industries</a:t>
            </a:r>
            <a:r>
              <a:rPr lang="en-US" dirty="0"/>
              <a:t>:</a:t>
            </a:r>
          </a:p>
          <a:p>
            <a:pPr marL="285750" indent="-285750">
              <a:lnSpc>
                <a:spcPct val="200000"/>
              </a:lnSpc>
              <a:buFont typeface="Wingdings" panose="05000000000000000000" pitchFamily="2" charset="2"/>
              <a:buChar char="Ø"/>
            </a:pPr>
            <a:r>
              <a:rPr lang="en-US" b="1" dirty="0">
                <a:solidFill>
                  <a:srgbClr val="FF0000"/>
                </a:solidFill>
              </a:rPr>
              <a:t>Industrial Automation</a:t>
            </a:r>
          </a:p>
          <a:p>
            <a:pPr marL="285750" indent="-285750">
              <a:lnSpc>
                <a:spcPct val="200000"/>
              </a:lnSpc>
              <a:buFont typeface="Wingdings" panose="05000000000000000000" pitchFamily="2" charset="2"/>
              <a:buChar char="Ø"/>
            </a:pPr>
            <a:r>
              <a:rPr lang="en-US" b="1" dirty="0"/>
              <a:t>IoT devices:</a:t>
            </a:r>
            <a:r>
              <a:rPr lang="en-US" dirty="0"/>
              <a:t> Smart sensors monitoring temperature, pressure, humidity, vibration, etc.</a:t>
            </a:r>
          </a:p>
          <a:p>
            <a:pPr marL="285750" indent="-285750">
              <a:lnSpc>
                <a:spcPct val="200000"/>
              </a:lnSpc>
              <a:buFont typeface="Wingdings" panose="05000000000000000000" pitchFamily="2" charset="2"/>
              <a:buChar char="Ø"/>
            </a:pPr>
            <a:r>
              <a:rPr lang="en-US" b="1" dirty="0" err="1"/>
              <a:t>WoT</a:t>
            </a:r>
            <a:r>
              <a:rPr lang="en-US" b="1" dirty="0"/>
              <a:t> contribution:</a:t>
            </a:r>
            <a:r>
              <a:rPr lang="en-US" dirty="0"/>
              <a:t> Real-time web-based access to sensor data allows managers to </a:t>
            </a:r>
            <a:r>
              <a:rPr lang="en-US" b="1" dirty="0">
                <a:solidFill>
                  <a:srgbClr val="FF0000"/>
                </a:solidFill>
              </a:rPr>
              <a:t>analyze trends, detect anomalies, and optimize production processes</a:t>
            </a:r>
            <a:r>
              <a:rPr lang="en-US" dirty="0">
                <a:solidFill>
                  <a:srgbClr val="FF0000"/>
                </a:solidFill>
              </a:rPr>
              <a:t>.</a:t>
            </a:r>
          </a:p>
          <a:p>
            <a:pPr marL="285750" indent="-285750">
              <a:lnSpc>
                <a:spcPct val="200000"/>
              </a:lnSpc>
              <a:buFont typeface="Wingdings" panose="05000000000000000000" pitchFamily="2" charset="2"/>
              <a:buChar char="Ø"/>
            </a:pPr>
            <a:r>
              <a:rPr lang="en-US" b="1" dirty="0"/>
              <a:t>Benefits:</a:t>
            </a:r>
            <a:r>
              <a:rPr lang="en-US" dirty="0"/>
              <a:t> Increased productivity, </a:t>
            </a:r>
            <a:r>
              <a:rPr lang="en-US" dirty="0">
                <a:solidFill>
                  <a:srgbClr val="FF0000"/>
                </a:solidFill>
              </a:rPr>
              <a:t>reduced downtime, improved safety, and cost savings</a:t>
            </a:r>
            <a:r>
              <a:rPr lang="en-US" dirty="0"/>
              <a:t>.</a:t>
            </a:r>
          </a:p>
          <a:p>
            <a:pPr marL="285750" indent="-285750" algn="just">
              <a:lnSpc>
                <a:spcPct val="200000"/>
              </a:lnSpc>
              <a:buFont typeface="Wingdings" panose="05000000000000000000" pitchFamily="2" charset="2"/>
              <a:buChar char="Ø"/>
            </a:pPr>
            <a:endParaRPr lang="en-US" dirty="0">
              <a:solidFill>
                <a:srgbClr val="FF0000"/>
              </a:solidFill>
            </a:endParaRPr>
          </a:p>
        </p:txBody>
      </p:sp>
    </p:spTree>
    <p:extLst>
      <p:ext uri="{BB962C8B-B14F-4D97-AF65-F5344CB8AC3E}">
        <p14:creationId xmlns:p14="http://schemas.microsoft.com/office/powerpoint/2010/main" val="5132372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7626D-668D-FE67-213B-170C60F9FF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EDBB45-27DB-6B0A-3FC8-4FE7E9AAD4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5" name="Rectangle 4">
            <a:extLst>
              <a:ext uri="{FF2B5EF4-FFF2-40B4-BE49-F238E27FC236}">
                <a16:creationId xmlns:a16="http://schemas.microsoft.com/office/drawing/2014/main" id="{62E31C28-DFB4-27A6-F444-B0E21EB1A5B7}"/>
              </a:ext>
            </a:extLst>
          </p:cNvPr>
          <p:cNvSpPr/>
          <p:nvPr/>
        </p:nvSpPr>
        <p:spPr>
          <a:xfrm>
            <a:off x="942307" y="610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8E17107B-AAA7-8362-E7EB-F6C37C9508DC}"/>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8B54A130-EC42-5D1E-DE10-DA1423EA2A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082F649-B549-792F-CDCE-19A5B0649E35}"/>
              </a:ext>
            </a:extLst>
          </p:cNvPr>
          <p:cNvSpPr txBox="1"/>
          <p:nvPr/>
        </p:nvSpPr>
        <p:spPr>
          <a:xfrm>
            <a:off x="617281" y="1238307"/>
            <a:ext cx="10812719" cy="741870"/>
          </a:xfrm>
          <a:prstGeom prst="rect">
            <a:avLst/>
          </a:prstGeom>
          <a:noFill/>
        </p:spPr>
        <p:txBody>
          <a:bodyPr wrap="square" rtlCol="0">
            <a:spAutoFit/>
          </a:bodyPr>
          <a:lstStyle/>
          <a:p>
            <a:endParaRPr lang="en-US" dirty="0"/>
          </a:p>
          <a:p>
            <a:pPr marL="285750" indent="-285750" algn="just">
              <a:lnSpc>
                <a:spcPct val="150000"/>
              </a:lnSpc>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ADE0656D-87CC-E4A8-DD09-810E1D486E07}"/>
              </a:ext>
            </a:extLst>
          </p:cNvPr>
          <p:cNvSpPr txBox="1"/>
          <p:nvPr/>
        </p:nvSpPr>
        <p:spPr>
          <a:xfrm>
            <a:off x="2346764" y="1275581"/>
            <a:ext cx="7655587" cy="369332"/>
          </a:xfrm>
          <a:prstGeom prst="rect">
            <a:avLst/>
          </a:prstGeom>
          <a:noFill/>
        </p:spPr>
        <p:txBody>
          <a:bodyPr wrap="square">
            <a:spAutoFit/>
          </a:bodyPr>
          <a:lstStyle/>
          <a:p>
            <a:r>
              <a:rPr lang="en-US" dirty="0"/>
              <a:t>W</a:t>
            </a:r>
            <a:r>
              <a:rPr lang="en-US" b="1" dirty="0"/>
              <a:t>eb of Things</a:t>
            </a:r>
            <a:endParaRPr lang="en-US" sz="2000" b="1" dirty="0"/>
          </a:p>
        </p:txBody>
      </p:sp>
      <p:pic>
        <p:nvPicPr>
          <p:cNvPr id="8" name="Picture 7">
            <a:extLst>
              <a:ext uri="{FF2B5EF4-FFF2-40B4-BE49-F238E27FC236}">
                <a16:creationId xmlns:a16="http://schemas.microsoft.com/office/drawing/2014/main" id="{93CDBFE8-56EF-05DD-817C-68362ADFFDB7}"/>
              </a:ext>
            </a:extLst>
          </p:cNvPr>
          <p:cNvPicPr>
            <a:picLocks noChangeAspect="1"/>
          </p:cNvPicPr>
          <p:nvPr/>
        </p:nvPicPr>
        <p:blipFill>
          <a:blip r:embed="rId4"/>
          <a:stretch>
            <a:fillRect/>
          </a:stretch>
        </p:blipFill>
        <p:spPr>
          <a:xfrm>
            <a:off x="3029721" y="1898593"/>
            <a:ext cx="8143104" cy="3944213"/>
          </a:xfrm>
          <a:prstGeom prst="rect">
            <a:avLst/>
          </a:prstGeom>
        </p:spPr>
      </p:pic>
      <p:sp>
        <p:nvSpPr>
          <p:cNvPr id="9" name="TextBox 8">
            <a:extLst>
              <a:ext uri="{FF2B5EF4-FFF2-40B4-BE49-F238E27FC236}">
                <a16:creationId xmlns:a16="http://schemas.microsoft.com/office/drawing/2014/main" id="{82D2E866-69A1-CCB4-A1A6-67415566A02E}"/>
              </a:ext>
            </a:extLst>
          </p:cNvPr>
          <p:cNvSpPr txBox="1"/>
          <p:nvPr/>
        </p:nvSpPr>
        <p:spPr>
          <a:xfrm>
            <a:off x="1161422" y="3352800"/>
            <a:ext cx="1419853" cy="369332"/>
          </a:xfrm>
          <a:prstGeom prst="rect">
            <a:avLst/>
          </a:prstGeom>
          <a:noFill/>
        </p:spPr>
        <p:txBody>
          <a:bodyPr wrap="square" rtlCol="0">
            <a:spAutoFit/>
          </a:bodyPr>
          <a:lstStyle/>
          <a:p>
            <a:r>
              <a:rPr lang="en-US" b="1" dirty="0">
                <a:solidFill>
                  <a:srgbClr val="FF0000"/>
                </a:solidFill>
              </a:rPr>
              <a:t>IoT vs </a:t>
            </a:r>
            <a:r>
              <a:rPr lang="en-US" b="1" dirty="0" err="1">
                <a:solidFill>
                  <a:srgbClr val="FF0000"/>
                </a:solidFill>
              </a:rPr>
              <a:t>WoT</a:t>
            </a:r>
            <a:endParaRPr lang="en-US" b="1" dirty="0">
              <a:solidFill>
                <a:srgbClr val="FF0000"/>
              </a:solidFill>
            </a:endParaRPr>
          </a:p>
        </p:txBody>
      </p:sp>
    </p:spTree>
    <p:extLst>
      <p:ext uri="{BB962C8B-B14F-4D97-AF65-F5344CB8AC3E}">
        <p14:creationId xmlns:p14="http://schemas.microsoft.com/office/powerpoint/2010/main" val="305667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DA75C-07E8-D5C1-6E7B-3398516E0D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BF54E8-316D-D4E5-163E-44C63D2EA8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20DD0EAE-5B21-35CF-D0E0-4703D45A5E0A}"/>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Summary</a:t>
            </a:r>
            <a:endParaRPr lang="en-US" b="1" dirty="0">
              <a:latin typeface="Alexandria"/>
            </a:endParaRPr>
          </a:p>
        </p:txBody>
      </p:sp>
      <p:sp>
        <p:nvSpPr>
          <p:cNvPr id="5" name="Rectangle 4">
            <a:extLst>
              <a:ext uri="{FF2B5EF4-FFF2-40B4-BE49-F238E27FC236}">
                <a16:creationId xmlns:a16="http://schemas.microsoft.com/office/drawing/2014/main" id="{4682ADCC-E047-383F-F8B3-865896D6D5A7}"/>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E055B38C-633F-AF56-C99D-FE3DDA560AA6}"/>
              </a:ext>
            </a:extLst>
          </p:cNvPr>
          <p:cNvSpPr txBox="1"/>
          <p:nvPr/>
        </p:nvSpPr>
        <p:spPr>
          <a:xfrm>
            <a:off x="1108432" y="1021247"/>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a:p>
            <a:pPr algn="ct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16DB72D-F72F-A6B7-7A01-646132D6765C}"/>
              </a:ext>
            </a:extLst>
          </p:cNvPr>
          <p:cNvSpPr txBox="1"/>
          <p:nvPr/>
        </p:nvSpPr>
        <p:spPr>
          <a:xfrm>
            <a:off x="897860" y="1959691"/>
            <a:ext cx="10532140" cy="2015936"/>
          </a:xfrm>
          <a:prstGeom prst="rect">
            <a:avLst/>
          </a:prstGeom>
          <a:noFill/>
        </p:spPr>
        <p:txBody>
          <a:bodyPr wrap="square" rtlCol="0">
            <a:spAutoFit/>
          </a:bodyPr>
          <a:lstStyle/>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85C70FB7-BB56-6A7A-DDBD-B4DE1628AE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D91AE8D-5C85-DECC-908E-C4484BE9E0D7}"/>
              </a:ext>
            </a:extLst>
          </p:cNvPr>
          <p:cNvSpPr txBox="1"/>
          <p:nvPr/>
        </p:nvSpPr>
        <p:spPr>
          <a:xfrm>
            <a:off x="586636" y="2240580"/>
            <a:ext cx="9944755" cy="1457130"/>
          </a:xfrm>
          <a:prstGeom prst="rect">
            <a:avLst/>
          </a:prstGeom>
          <a:noFill/>
        </p:spPr>
        <p:txBody>
          <a:bodyPr wrap="square" rtlCol="0">
            <a:spAutoFit/>
          </a:bodyPr>
          <a:lstStyle/>
          <a:p>
            <a:pPr marL="457200" indent="-457200">
              <a:lnSpc>
                <a:spcPct val="200000"/>
              </a:lnSpc>
              <a:buFont typeface="+mj-lt"/>
              <a:buAutoNum type="arabicPeriod"/>
            </a:pPr>
            <a:r>
              <a:rPr lang="en-US" sz="2400" dirty="0">
                <a:latin typeface="Times New Roman" panose="02020603050405020304" pitchFamily="18" charset="0"/>
                <a:cs typeface="Times New Roman" panose="02020603050405020304" pitchFamily="18" charset="0"/>
              </a:rPr>
              <a:t>IoT and 5G</a:t>
            </a:r>
          </a:p>
          <a:p>
            <a:pPr marL="457200" indent="-457200">
              <a:lnSpc>
                <a:spcPct val="200000"/>
              </a:lnSpc>
              <a:buFont typeface="+mj-lt"/>
              <a:buAutoNum type="arabicPeriod"/>
            </a:pPr>
            <a:r>
              <a:rPr lang="en-US" sz="2400" dirty="0">
                <a:latin typeface="Times New Roman" panose="02020603050405020304" pitchFamily="18" charset="0"/>
                <a:cs typeface="Times New Roman" panose="02020603050405020304" pitchFamily="18" charset="0"/>
              </a:rPr>
              <a:t>WOT</a:t>
            </a:r>
          </a:p>
        </p:txBody>
      </p:sp>
    </p:spTree>
    <p:extLst>
      <p:ext uri="{BB962C8B-B14F-4D97-AF65-F5344CB8AC3E}">
        <p14:creationId xmlns:p14="http://schemas.microsoft.com/office/powerpoint/2010/main" val="4294196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2006/metadata/properties"/>
    <ds:schemaRef ds:uri="688354b5-287c-4cda-825e-1d7935aea40e"/>
    <ds:schemaRef ds:uri="http://schemas.microsoft.com/office/2006/documentManagement/types"/>
    <ds:schemaRef ds:uri="http://purl.org/dc/elements/1.1/"/>
    <ds:schemaRef ds:uri="http://schemas.openxmlformats.org/package/2006/metadata/core-properties"/>
    <ds:schemaRef ds:uri="http://purl.org/dc/dcmitype/"/>
    <ds:schemaRef ds:uri="http://purl.org/dc/terms/"/>
    <ds:schemaRef ds:uri="http://schemas.microsoft.com/office/infopath/2007/PartnerControls"/>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2707</TotalTime>
  <Words>4119</Words>
  <Application>Microsoft Office PowerPoint</Application>
  <PresentationFormat>Widescreen</PresentationFormat>
  <Paragraphs>488</Paragraphs>
  <Slides>40</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858</cp:revision>
  <dcterms:created xsi:type="dcterms:W3CDTF">2023-04-29T09:08:00Z</dcterms:created>
  <dcterms:modified xsi:type="dcterms:W3CDTF">2025-11-24T14:09:08Z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