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13" r:id="rId6"/>
    <p:sldId id="498" r:id="rId7"/>
    <p:sldId id="276" r:id="rId8"/>
    <p:sldId id="256" r:id="rId9"/>
    <p:sldId id="513" r:id="rId10"/>
    <p:sldId id="514" r:id="rId11"/>
    <p:sldId id="516" r:id="rId12"/>
    <p:sldId id="497" r:id="rId13"/>
    <p:sldId id="515" r:id="rId14"/>
    <p:sldId id="526" r:id="rId15"/>
    <p:sldId id="519" r:id="rId16"/>
    <p:sldId id="517" r:id="rId17"/>
    <p:sldId id="520" r:id="rId18"/>
    <p:sldId id="518" r:id="rId19"/>
    <p:sldId id="521" r:id="rId20"/>
    <p:sldId id="525"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98"/>
            <p14:sldId id="276"/>
            <p14:sldId id="256"/>
            <p14:sldId id="513"/>
            <p14:sldId id="514"/>
            <p14:sldId id="516"/>
            <p14:sldId id="497"/>
            <p14:sldId id="515"/>
            <p14:sldId id="526"/>
            <p14:sldId id="519"/>
            <p14:sldId id="517"/>
            <p14:sldId id="520"/>
            <p14:sldId id="518"/>
            <p14:sldId id="521"/>
            <p14:sldId id="525"/>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90" d="100"/>
          <a:sy n="90" d="100"/>
        </p:scale>
        <p:origin x="-370"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hyperlink" Target="https://midocean.edu.km/" TargetMode="External"/><Relationship Id="rId18" Type="http://schemas.openxmlformats.org/officeDocument/2006/relationships/hyperlink" Target="https://www.facebook.com/share/1Z7NT8AnEY/" TargetMode="External"/><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9.svg"/><Relationship Id="rId17" Type="http://schemas.openxmlformats.org/officeDocument/2006/relationships/hyperlink" Target="https://x.com/MidoceanEduKm" TargetMode="External"/><Relationship Id="rId2" Type="http://schemas.openxmlformats.org/officeDocument/2006/relationships/image" Target="../media/image5.png"/><Relationship Id="rId16" Type="http://schemas.openxmlformats.org/officeDocument/2006/relationships/hyperlink" Target="https://www.facebook.com/share/1Bhp6XRruY/" TargetMode="External"/><Relationship Id="rId1" Type="http://schemas.openxmlformats.org/officeDocument/2006/relationships/slideLayout" Target="../slideLayouts/slideLayout14.xml"/><Relationship Id="rId6" Type="http://schemas.openxmlformats.org/officeDocument/2006/relationships/image" Target="../media/image13.svg"/><Relationship Id="rId11" Type="http://schemas.openxmlformats.org/officeDocument/2006/relationships/image" Target="../media/image10.png"/><Relationship Id="rId5" Type="http://schemas.openxmlformats.org/officeDocument/2006/relationships/image" Target="../media/image7.png"/><Relationship Id="rId15" Type="http://schemas.openxmlformats.org/officeDocument/2006/relationships/hyperlink" Target="https://www.instagram.com/midocean_university?stkn=MWJsbmRmbDdhY2tnbw" TargetMode="External"/><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9.png"/><Relationship Id="rId14" Type="http://schemas.openxmlformats.org/officeDocument/2006/relationships/hyperlink" Target="https://www.linkedin.com/school/midoceaneduk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12.png"/><Relationship Id="rId4" Type="http://schemas.openxmlformats.org/officeDocument/2006/relationships/image" Target="../media/image21.sv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27.svg"/><Relationship Id="rId2" Type="http://schemas.openxmlformats.org/officeDocument/2006/relationships/image" Target="../media/image5.png"/><Relationship Id="rId1" Type="http://schemas.openxmlformats.org/officeDocument/2006/relationships/slideLayout" Target="../slideLayouts/slideLayout1.xml"/><Relationship Id="rId11" Type="http://schemas.openxmlformats.org/officeDocument/2006/relationships/image" Target="../media/image7.png"/><Relationship Id="rId6" Type="http://schemas.openxmlformats.org/officeDocument/2006/relationships/image" Target="../media/image13.svg"/><Relationship Id="rId5" Type="http://schemas.openxmlformats.org/officeDocument/2006/relationships/image" Target="../media/image25.svg"/><Relationship Id="rId10" Type="http://schemas.openxmlformats.org/officeDocument/2006/relationships/image" Target="../media/image15.png"/><Relationship Id="rId9" Type="http://schemas.openxmlformats.org/officeDocument/2006/relationships/image" Target="../media/image29.svg"/></Relationships>
</file>

<file path=ppt/slides/_rels/slide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8.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0.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2.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3.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0"/>
            <a:ext cx="633759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72197" y="3044279"/>
            <a:ext cx="3743332" cy="769441"/>
          </a:xfrm>
          <a:prstGeom prst="rect">
            <a:avLst/>
          </a:prstGeom>
          <a:noFill/>
        </p:spPr>
        <p:txBody>
          <a:bodyPr wrap="none" rtlCol="0">
            <a:spAutoFit/>
          </a:bodyPr>
          <a:lstStyle/>
          <a:p>
            <a:pPr algn="ctr" rtl="1"/>
            <a:r>
              <a:rPr lang="ar-EG" sz="4400" dirty="0" smtClean="0">
                <a:solidFill>
                  <a:srgbClr val="00B0F0"/>
                </a:solidFill>
                <a:latin typeface="Tajawal Medium" panose="00000600000000000000" pitchFamily="2" charset="-78"/>
                <a:cs typeface="PT Bold Heading" pitchFamily="2" charset="-78"/>
              </a:rPr>
              <a:t>جامعة ميدأوشن </a:t>
            </a:r>
            <a:endParaRPr lang="ar-EG" sz="4400" dirty="0">
              <a:solidFill>
                <a:srgbClr val="00B0F0"/>
              </a:solidFill>
            </a:endParaRPr>
          </a:p>
        </p:txBody>
      </p:sp>
      <p:sp>
        <p:nvSpPr>
          <p:cNvPr id="34" name="Rectangle: Rounded Corners 33"/>
          <p:cNvSpPr/>
          <p:nvPr/>
        </p:nvSpPr>
        <p:spPr>
          <a:xfrm>
            <a:off x="1498921" y="48778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bg1"/>
                </a:solidFill>
                <a:latin typeface="Alexandria" charset="0"/>
                <a:cs typeface="Alexandria" charset="0"/>
              </a:rPr>
              <a:t>2026-2027</a:t>
            </a:r>
          </a:p>
        </p:txBody>
      </p:sp>
      <p:sp>
        <p:nvSpPr>
          <p:cNvPr id="14" name="Oval 13"/>
          <p:cNvSpPr/>
          <p:nvPr/>
        </p:nvSpPr>
        <p:spPr>
          <a:xfrm>
            <a:off x="6246063" y="269652"/>
            <a:ext cx="5945937" cy="635974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904B7CA6-23A4-2E24-5FFC-ECEA38831F6A}"/>
              </a:ext>
            </a:extLst>
          </p:cNvPr>
          <p:cNvSpPr txBox="1"/>
          <p:nvPr/>
        </p:nvSpPr>
        <p:spPr>
          <a:xfrm>
            <a:off x="9281205" y="3153520"/>
            <a:ext cx="2686025" cy="400110"/>
          </a:xfrm>
          <a:prstGeom prst="rect">
            <a:avLst/>
          </a:prstGeom>
          <a:noFill/>
        </p:spPr>
        <p:txBody>
          <a:bodyPr wrap="square" rtlCol="0">
            <a:spAutoFit/>
          </a:bodyPr>
          <a:lstStyle/>
          <a:p>
            <a:pPr algn="ctr" rtl="1" fontAlgn="base"/>
            <a:r>
              <a:rPr lang="ar-EG" sz="2000" b="1" dirty="0"/>
              <a:t>عن جامعة </a:t>
            </a:r>
            <a:r>
              <a:rPr lang="ar-EG" sz="2000" b="1" dirty="0" smtClean="0"/>
              <a:t>ميدأوشن</a:t>
            </a:r>
            <a:endParaRPr lang="ar-EG" sz="2000" b="1" dirty="0"/>
          </a:p>
        </p:txBody>
      </p:sp>
      <p:sp>
        <p:nvSpPr>
          <p:cNvPr id="12" name="Subtitle 2">
            <a:extLst>
              <a:ext uri="{FF2B5EF4-FFF2-40B4-BE49-F238E27FC236}">
                <a16:creationId xmlns="" xmlns:a16="http://schemas.microsoft.com/office/drawing/2014/main" id="{30887576-4382-4F54-AF72-E06AB5B172D5}"/>
              </a:ext>
            </a:extLst>
          </p:cNvPr>
          <p:cNvSpPr txBox="1">
            <a:spLocks/>
          </p:cNvSpPr>
          <p:nvPr/>
        </p:nvSpPr>
        <p:spPr>
          <a:xfrm>
            <a:off x="3982937" y="1953323"/>
            <a:ext cx="5298268" cy="3416320"/>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Low" rtl="1" fontAlgn="base"/>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جامعة ميدأوشن هي أحد استثمارات الشركة السعودية “مجموعة جامعة الجميع الذكية للتعليم القابضة” رقم سجل 1010664457، وهي جامعة مرخصة من وزارة التعليم </a:t>
            </a:r>
            <a:r>
              <a:rPr lang="ar-EG" sz="2400" b="1" dirty="0">
                <a:solidFill>
                  <a:schemeClr val="tx1">
                    <a:lumMod val="95000"/>
                    <a:lumOff val="5000"/>
                  </a:schemeClr>
                </a:solidFill>
                <a:latin typeface="Sakkal Majalla" panose="02000000000000000000" pitchFamily="2" charset="-78"/>
                <a:ea typeface="League Spartan" charset="0"/>
                <a:cs typeface="Sakkal Majalla" panose="02000000000000000000" pitchFamily="2" charset="-78"/>
              </a:rPr>
              <a:t>بجمهورية القمر المتحدة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بقرار رقم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22</a:t>
            </a:r>
            <a:r>
              <a:rPr lang="en-US"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26-046/OC/MENERSFIP/SG</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 وعضو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اتحاد الجامعات العربية، تقدم خدماتها للمواطنين والمقيمين في جمهورية القمر وكذلك على مستوى العالم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الجهة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المانحة للدرجة العلمية لكافة البرامج الدراسية هي جامعة ميدأوشن في جمهورية القمر المتحدة.</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758184" y="749011"/>
            <a:ext cx="6713449" cy="685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schemeClr val="bg1"/>
                </a:solidFill>
                <a:latin typeface="Alexandria" pitchFamily="2" charset="-78"/>
                <a:cs typeface="Alexandria" pitchFamily="2" charset="-78"/>
              </a:rPr>
              <a:t>تقديم</a:t>
            </a:r>
            <a:endParaRPr lang="en-US"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Rounded Corners 22">
            <a:extLst>
              <a:ext uri="{FF2B5EF4-FFF2-40B4-BE49-F238E27FC236}">
                <a16:creationId xmlns:a16="http://schemas.microsoft.com/office/drawing/2014/main" xmlns=""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xmlns=""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chemeClr val="tx1"/>
                </a:solidFill>
                <a:latin typeface="Sakkal Majalla" panose="02000000000000000000" pitchFamily="2" charset="-78"/>
                <a:ea typeface="League Spartan" charset="0"/>
                <a:cs typeface="Sakkal Majalla" panose="02000000000000000000"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ar-SA" sz="2400" b="1" dirty="0">
              <a:solidFill>
                <a:schemeClr val="tx1"/>
              </a:solidFill>
              <a:latin typeface="Sakkal Majalla" panose="02000000000000000000" pitchFamily="2" charset="-78"/>
              <a:ea typeface="League Spartan" charset="0"/>
              <a:cs typeface="Sakkal Majalla" panose="02000000000000000000" pitchFamily="2" charset="-78"/>
            </a:endParaRPr>
          </a:p>
          <a:p>
            <a:pPr algn="ctr"/>
            <a:endParaRPr lang="en-US" sz="2400" dirty="0"/>
          </a:p>
        </p:txBody>
      </p:sp>
    </p:spTree>
    <p:extLst>
      <p:ext uri="{BB962C8B-B14F-4D97-AF65-F5344CB8AC3E}">
        <p14:creationId xmlns:p14="http://schemas.microsoft.com/office/powerpoint/2010/main" val="2222445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409" y="168378"/>
            <a:ext cx="2305141" cy="1076343"/>
          </a:xfrm>
          <a:prstGeom prst="rect">
            <a:avLst/>
          </a:prstGeom>
        </p:spPr>
      </p:pic>
      <p:sp>
        <p:nvSpPr>
          <p:cNvPr id="10" name="Oval 9">
            <a:extLst>
              <a:ext uri="{FF2B5EF4-FFF2-40B4-BE49-F238E27FC236}">
                <a16:creationId xmlns="" xmlns:a16="http://schemas.microsoft.com/office/drawing/2014/main" id="{0F11CFD3-66C5-4B7A-9D11-32CBED41FB03}"/>
              </a:ext>
            </a:extLst>
          </p:cNvPr>
          <p:cNvSpPr/>
          <p:nvPr/>
        </p:nvSpPr>
        <p:spPr>
          <a:xfrm>
            <a:off x="92947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Oval 16">
            <a:extLst>
              <a:ext uri="{FF2B5EF4-FFF2-40B4-BE49-F238E27FC236}">
                <a16:creationId xmlns="" xmlns:a16="http://schemas.microsoft.com/office/drawing/2014/main" id="{CCD988B4-65B0-4419-8772-4B008959DAD6}"/>
              </a:ext>
            </a:extLst>
          </p:cNvPr>
          <p:cNvSpPr/>
          <p:nvPr/>
        </p:nvSpPr>
        <p:spPr>
          <a:xfrm>
            <a:off x="3260810" y="1381146"/>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Oval 17">
            <a:extLst>
              <a:ext uri="{FF2B5EF4-FFF2-40B4-BE49-F238E27FC236}">
                <a16:creationId xmlns="" xmlns:a16="http://schemas.microsoft.com/office/drawing/2014/main" id="{D61018CD-335C-4CD8-AB48-04816055C4F7}"/>
              </a:ext>
            </a:extLst>
          </p:cNvPr>
          <p:cNvSpPr/>
          <p:nvPr/>
        </p:nvSpPr>
        <p:spPr>
          <a:xfrm>
            <a:off x="562172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Oval 18">
            <a:extLst>
              <a:ext uri="{FF2B5EF4-FFF2-40B4-BE49-F238E27FC236}">
                <a16:creationId xmlns="" xmlns:a16="http://schemas.microsoft.com/office/drawing/2014/main" id="{98B3D282-3E0C-4BD3-A996-8EC6B8E04B01}"/>
              </a:ext>
            </a:extLst>
          </p:cNvPr>
          <p:cNvSpPr/>
          <p:nvPr/>
        </p:nvSpPr>
        <p:spPr>
          <a:xfrm>
            <a:off x="1944528" y="2903691"/>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Oval 19">
            <a:extLst>
              <a:ext uri="{FF2B5EF4-FFF2-40B4-BE49-F238E27FC236}">
                <a16:creationId xmlns="" xmlns:a16="http://schemas.microsoft.com/office/drawing/2014/main" id="{2ADCECE3-554B-4F28-AF5D-8B7BEB74C7E0}"/>
              </a:ext>
            </a:extLst>
          </p:cNvPr>
          <p:cNvSpPr/>
          <p:nvPr/>
        </p:nvSpPr>
        <p:spPr>
          <a:xfrm>
            <a:off x="4615853" y="2885202"/>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21" name="Graphic 45" descr="Books on shelf with solid fill">
            <a:extLst>
              <a:ext uri="{FF2B5EF4-FFF2-40B4-BE49-F238E27FC236}">
                <a16:creationId xmlns="" xmlns:a16="http://schemas.microsoft.com/office/drawing/2014/main" id="{3A531C00-8B55-46DC-BD72-6A64903772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109599" y="1493517"/>
            <a:ext cx="614182" cy="614182"/>
          </a:xfrm>
          <a:prstGeom prst="rect">
            <a:avLst/>
          </a:prstGeom>
        </p:spPr>
      </p:pic>
      <p:pic>
        <p:nvPicPr>
          <p:cNvPr id="22" name="Graphic 46" descr="Graduation cap with solid fill">
            <a:extLst>
              <a:ext uri="{FF2B5EF4-FFF2-40B4-BE49-F238E27FC236}">
                <a16:creationId xmlns="" xmlns:a16="http://schemas.microsoft.com/office/drawing/2014/main" id="{753CFCB5-631A-4D2C-910E-C23A2294E05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2081007" y="2937910"/>
            <a:ext cx="692281" cy="692281"/>
          </a:xfrm>
          <a:prstGeom prst="rect">
            <a:avLst/>
          </a:prstGeom>
        </p:spPr>
      </p:pic>
      <p:pic>
        <p:nvPicPr>
          <p:cNvPr id="23" name="Graphic 47" descr="Books with solid fill">
            <a:extLst>
              <a:ext uri="{FF2B5EF4-FFF2-40B4-BE49-F238E27FC236}">
                <a16:creationId xmlns="" xmlns:a16="http://schemas.microsoft.com/office/drawing/2014/main" id="{50B2FE72-B1BF-4662-9702-A862DB49D48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853622" y="3037926"/>
            <a:ext cx="549604" cy="549604"/>
          </a:xfrm>
          <a:prstGeom prst="rect">
            <a:avLst/>
          </a:prstGeom>
        </p:spPr>
      </p:pic>
      <p:pic>
        <p:nvPicPr>
          <p:cNvPr id="24" name="Graphic 48" descr="Social network with solid fill">
            <a:extLst>
              <a:ext uri="{FF2B5EF4-FFF2-40B4-BE49-F238E27FC236}">
                <a16:creationId xmlns="" xmlns:a16="http://schemas.microsoft.com/office/drawing/2014/main" id="{7E477C59-CC24-4EAD-B8D3-E4C79E218C8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3429621" y="1448855"/>
            <a:ext cx="669476" cy="669476"/>
          </a:xfrm>
          <a:prstGeom prst="rect">
            <a:avLst/>
          </a:prstGeom>
        </p:spPr>
      </p:pic>
      <p:pic>
        <p:nvPicPr>
          <p:cNvPr id="25" name="Graphic 49" descr="Classroom with solid fill">
            <a:extLst>
              <a:ext uri="{FF2B5EF4-FFF2-40B4-BE49-F238E27FC236}">
                <a16:creationId xmlns="" xmlns:a16="http://schemas.microsoft.com/office/drawing/2014/main" id="{465880ED-13A2-4C95-8CB3-6A5224CD8F7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5822186" y="1459343"/>
            <a:ext cx="592196" cy="592196"/>
          </a:xfrm>
          <a:prstGeom prst="rect">
            <a:avLst/>
          </a:prstGeom>
        </p:spPr>
      </p:pic>
      <p:sp>
        <p:nvSpPr>
          <p:cNvPr id="26" name="TextBox 25">
            <a:extLst>
              <a:ext uri="{FF2B5EF4-FFF2-40B4-BE49-F238E27FC236}">
                <a16:creationId xmlns="" xmlns:a16="http://schemas.microsoft.com/office/drawing/2014/main" id="{D2503E1F-89B7-475B-BF95-9C56DAD8CEEA}"/>
              </a:ext>
            </a:extLst>
          </p:cNvPr>
          <p:cNvSpPr txBox="1"/>
          <p:nvPr/>
        </p:nvSpPr>
        <p:spPr>
          <a:xfrm>
            <a:off x="4994041" y="2175061"/>
            <a:ext cx="239782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توجيه الأنشطة التعليمية لتكون ممارسات تنموية على أرض الواقع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7" name="TextBox 26">
            <a:extLst>
              <a:ext uri="{FF2B5EF4-FFF2-40B4-BE49-F238E27FC236}">
                <a16:creationId xmlns="" xmlns:a16="http://schemas.microsoft.com/office/drawing/2014/main" id="{6AB66DEA-8259-4348-8E1E-9110C584F813}"/>
              </a:ext>
            </a:extLst>
          </p:cNvPr>
          <p:cNvSpPr txBox="1"/>
          <p:nvPr/>
        </p:nvSpPr>
        <p:spPr>
          <a:xfrm>
            <a:off x="2756672" y="2182363"/>
            <a:ext cx="2069133"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تشجيع التشاركية والتكافل بين أفراد المجتمع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8" name="مربع نص 23">
            <a:extLst>
              <a:ext uri="{FF2B5EF4-FFF2-40B4-BE49-F238E27FC236}">
                <a16:creationId xmlns="" xmlns:a16="http://schemas.microsoft.com/office/drawing/2014/main" id="{F7E9983E-325D-4C04-91FE-598E586E1513}"/>
              </a:ext>
            </a:extLst>
          </p:cNvPr>
          <p:cNvSpPr txBox="1"/>
          <p:nvPr/>
        </p:nvSpPr>
        <p:spPr>
          <a:xfrm>
            <a:off x="946291" y="3651072"/>
            <a:ext cx="2946519" cy="646986"/>
          </a:xfrm>
          <a:prstGeom prst="roundRect">
            <a:avLst/>
          </a:prstGeom>
          <a:solidFill>
            <a:schemeClr val="bg1">
              <a:lumMod val="85000"/>
            </a:schemeClr>
          </a:solidFill>
        </p:spPr>
        <p:txBody>
          <a:bodyPr wrap="square" rtlCol="1">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تمكين كافة أفراد المجتمعات العربية في كل مكان بالعالم من إكمال تعليمهم الجامعي</a:t>
            </a:r>
            <a:endParaRPr lang="ar-SA"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9" name="TextBox 28">
            <a:extLst>
              <a:ext uri="{FF2B5EF4-FFF2-40B4-BE49-F238E27FC236}">
                <a16:creationId xmlns="" xmlns:a16="http://schemas.microsoft.com/office/drawing/2014/main" id="{E6D9B385-5E5C-440E-AB2E-20C4A440396A}"/>
              </a:ext>
            </a:extLst>
          </p:cNvPr>
          <p:cNvSpPr txBox="1"/>
          <p:nvPr/>
        </p:nvSpPr>
        <p:spPr>
          <a:xfrm>
            <a:off x="4027114" y="3635528"/>
            <a:ext cx="2397825" cy="646986"/>
          </a:xfrm>
          <a:prstGeom prst="roundRect">
            <a:avLst/>
          </a:prstGeom>
          <a:solidFill>
            <a:schemeClr val="bg1">
              <a:lumMod val="85000"/>
            </a:schemeClr>
          </a:solidFill>
        </p:spPr>
        <p:txBody>
          <a:bodyPr wrap="square">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نقل المعارف من خلال التعريب والترجمة</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0" name="TextBox 29">
            <a:extLst>
              <a:ext uri="{FF2B5EF4-FFF2-40B4-BE49-F238E27FC236}">
                <a16:creationId xmlns="" xmlns:a16="http://schemas.microsoft.com/office/drawing/2014/main" id="{E40068A8-1AF0-4A9F-BF81-28BE606F1677}"/>
              </a:ext>
            </a:extLst>
          </p:cNvPr>
          <p:cNvSpPr txBox="1"/>
          <p:nvPr/>
        </p:nvSpPr>
        <p:spPr>
          <a:xfrm>
            <a:off x="297791" y="2185672"/>
            <a:ext cx="222987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زيادة المحتوى وإثراء المكتبة العربية بالبحوث والدراسات</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1" name="Subtitle 2">
            <a:extLst>
              <a:ext uri="{FF2B5EF4-FFF2-40B4-BE49-F238E27FC236}">
                <a16:creationId xmlns="" xmlns:a16="http://schemas.microsoft.com/office/drawing/2014/main" id="{7797FECC-3CE2-4414-B745-C52E2EAC7345}"/>
              </a:ext>
            </a:extLst>
          </p:cNvPr>
          <p:cNvSpPr txBox="1">
            <a:spLocks/>
          </p:cNvSpPr>
          <p:nvPr/>
        </p:nvSpPr>
        <p:spPr>
          <a:xfrm>
            <a:off x="7623545" y="5860711"/>
            <a:ext cx="4198980" cy="338554"/>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ان لا نمنع أي انسان من الحصول على حقه في التعليم.</a:t>
            </a:r>
          </a:p>
        </p:txBody>
      </p:sp>
      <p:sp>
        <p:nvSpPr>
          <p:cNvPr id="32" name="Subtitle 2">
            <a:extLst>
              <a:ext uri="{FF2B5EF4-FFF2-40B4-BE49-F238E27FC236}">
                <a16:creationId xmlns="" xmlns:a16="http://schemas.microsoft.com/office/drawing/2014/main" id="{0521C14F-FCFB-458C-B9DF-081CE31BB663}"/>
              </a:ext>
            </a:extLst>
          </p:cNvPr>
          <p:cNvSpPr txBox="1">
            <a:spLocks/>
          </p:cNvSpPr>
          <p:nvPr/>
        </p:nvSpPr>
        <p:spPr>
          <a:xfrm>
            <a:off x="7681845" y="4802036"/>
            <a:ext cx="4198980" cy="584775"/>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أن العلم والتعلم حق للجميع وأن على أفراد المجتمعات مسؤولية حفظ ذلك الحق.</a:t>
            </a:r>
          </a:p>
        </p:txBody>
      </p:sp>
      <p:sp>
        <p:nvSpPr>
          <p:cNvPr id="34" name="Rectangle: Diagonal Corners Rounded 92">
            <a:extLst>
              <a:ext uri="{FF2B5EF4-FFF2-40B4-BE49-F238E27FC236}">
                <a16:creationId xmlns="" xmlns:a16="http://schemas.microsoft.com/office/drawing/2014/main" id="{E9008928-0B0C-4996-80C9-639D2A58A723}"/>
              </a:ext>
            </a:extLst>
          </p:cNvPr>
          <p:cNvSpPr/>
          <p:nvPr/>
        </p:nvSpPr>
        <p:spPr>
          <a:xfrm>
            <a:off x="7989114" y="1308850"/>
            <a:ext cx="3869103"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الرسالة</a:t>
            </a:r>
            <a:endParaRPr lang="en-US" b="1" dirty="0">
              <a:latin typeface="Sakkal Majalla" panose="02000000000000000000" pitchFamily="2" charset="-78"/>
              <a:cs typeface="Sakkal Majalla" panose="02000000000000000000" pitchFamily="2" charset="-78"/>
            </a:endParaRPr>
          </a:p>
        </p:txBody>
      </p:sp>
      <p:sp>
        <p:nvSpPr>
          <p:cNvPr id="35" name="Rectangle: Diagonal Corners Rounded 93">
            <a:extLst>
              <a:ext uri="{FF2B5EF4-FFF2-40B4-BE49-F238E27FC236}">
                <a16:creationId xmlns="" xmlns:a16="http://schemas.microsoft.com/office/drawing/2014/main" id="{083EC2AD-D43D-4AD2-810A-D74CF09E1102}"/>
              </a:ext>
            </a:extLst>
          </p:cNvPr>
          <p:cNvSpPr/>
          <p:nvPr/>
        </p:nvSpPr>
        <p:spPr>
          <a:xfrm>
            <a:off x="8011723" y="2637380"/>
            <a:ext cx="3869102"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قيمنا</a:t>
            </a:r>
            <a:endParaRPr lang="en-US" b="1" dirty="0">
              <a:latin typeface="Sakkal Majalla" panose="02000000000000000000" pitchFamily="2" charset="-78"/>
              <a:cs typeface="Sakkal Majalla" panose="02000000000000000000" pitchFamily="2" charset="-78"/>
            </a:endParaRPr>
          </a:p>
        </p:txBody>
      </p:sp>
      <p:sp>
        <p:nvSpPr>
          <p:cNvPr id="36" name="Rectangle: Diagonal Corners Rounded 94">
            <a:extLst>
              <a:ext uri="{FF2B5EF4-FFF2-40B4-BE49-F238E27FC236}">
                <a16:creationId xmlns="" xmlns:a16="http://schemas.microsoft.com/office/drawing/2014/main" id="{75CA7D6D-FA1B-4D54-8F9E-E5FEA1414BF7}"/>
              </a:ext>
            </a:extLst>
          </p:cNvPr>
          <p:cNvSpPr/>
          <p:nvPr/>
        </p:nvSpPr>
        <p:spPr>
          <a:xfrm>
            <a:off x="7954044" y="4245353"/>
            <a:ext cx="3869102"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فلسفتنا</a:t>
            </a:r>
            <a:endParaRPr lang="en-US" b="1" dirty="0">
              <a:latin typeface="Sakkal Majalla" panose="02000000000000000000" pitchFamily="2" charset="-78"/>
              <a:cs typeface="Sakkal Majalla" panose="02000000000000000000" pitchFamily="2" charset="-78"/>
            </a:endParaRPr>
          </a:p>
        </p:txBody>
      </p:sp>
      <p:sp>
        <p:nvSpPr>
          <p:cNvPr id="38" name="مستطيل 23">
            <a:extLst>
              <a:ext uri="{FF2B5EF4-FFF2-40B4-BE49-F238E27FC236}">
                <a16:creationId xmlns="" xmlns:a16="http://schemas.microsoft.com/office/drawing/2014/main" id="{7846CBFA-D759-423E-A3E0-EE5B5128A017}"/>
              </a:ext>
            </a:extLst>
          </p:cNvPr>
          <p:cNvSpPr/>
          <p:nvPr/>
        </p:nvSpPr>
        <p:spPr>
          <a:xfrm>
            <a:off x="7774077" y="1925693"/>
            <a:ext cx="4198979" cy="584775"/>
          </a:xfrm>
          <a:prstGeom prst="rect">
            <a:avLst/>
          </a:prstGeom>
        </p:spPr>
        <p:txBody>
          <a:bodyPr wrap="square">
            <a:spAutoFit/>
          </a:bodyPr>
          <a:lstStyle/>
          <a:p>
            <a:pPr algn="r"/>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نعمل على نقل المعارف وتشجيع الابتكار وتقديم برامج التعليم عالي بجودة عالية وبأسعار رمزية تناسب الجميع.</a:t>
            </a:r>
          </a:p>
        </p:txBody>
      </p:sp>
      <p:sp>
        <p:nvSpPr>
          <p:cNvPr id="39" name="Subtitle 2">
            <a:extLst>
              <a:ext uri="{FF2B5EF4-FFF2-40B4-BE49-F238E27FC236}">
                <a16:creationId xmlns="" xmlns:a16="http://schemas.microsoft.com/office/drawing/2014/main" id="{5638D782-A8DE-4441-A887-46115D33DB76}"/>
              </a:ext>
            </a:extLst>
          </p:cNvPr>
          <p:cNvSpPr txBox="1">
            <a:spLocks/>
          </p:cNvSpPr>
          <p:nvPr/>
        </p:nvSpPr>
        <p:spPr>
          <a:xfrm>
            <a:off x="7926611" y="3284050"/>
            <a:ext cx="3931608" cy="830997"/>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الأمانة في البحث والنقل لكافة المعارف وعدم الاحتكار وتقديم المصادر المفتوحة،  وان الغير قادر على تكلفة التعليم لدينا هو الاحق به.</a:t>
            </a:r>
          </a:p>
        </p:txBody>
      </p:sp>
      <p:sp>
        <p:nvSpPr>
          <p:cNvPr id="40" name="Rectangle: Diagonal Corners Rounded 98">
            <a:extLst>
              <a:ext uri="{FF2B5EF4-FFF2-40B4-BE49-F238E27FC236}">
                <a16:creationId xmlns="" xmlns:a16="http://schemas.microsoft.com/office/drawing/2014/main" id="{FBF9847A-73A3-4941-8184-178FB0E245BD}"/>
              </a:ext>
            </a:extLst>
          </p:cNvPr>
          <p:cNvSpPr/>
          <p:nvPr/>
        </p:nvSpPr>
        <p:spPr>
          <a:xfrm>
            <a:off x="7926612" y="5447688"/>
            <a:ext cx="3893910"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وعودنا</a:t>
            </a:r>
            <a:endParaRPr lang="en-US" b="1" dirty="0">
              <a:latin typeface="Sakkal Majalla" panose="02000000000000000000" pitchFamily="2" charset="-78"/>
              <a:cs typeface="Sakkal Majalla" panose="02000000000000000000" pitchFamily="2" charset="-78"/>
            </a:endParaRPr>
          </a:p>
        </p:txBody>
      </p:sp>
      <p:sp>
        <p:nvSpPr>
          <p:cNvPr id="41" name="Rectangle: Diagonal Corners Rounded 31">
            <a:extLst>
              <a:ext uri="{FF2B5EF4-FFF2-40B4-BE49-F238E27FC236}">
                <a16:creationId xmlns="" xmlns:a16="http://schemas.microsoft.com/office/drawing/2014/main" id="{9D305835-EC28-42DF-9448-F629E8F3F407}"/>
              </a:ext>
            </a:extLst>
          </p:cNvPr>
          <p:cNvSpPr/>
          <p:nvPr/>
        </p:nvSpPr>
        <p:spPr>
          <a:xfrm>
            <a:off x="295941" y="4387016"/>
            <a:ext cx="7094075" cy="343051"/>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latin typeface="Sakkal Majalla" panose="02000000000000000000" pitchFamily="2" charset="-78"/>
                <a:cs typeface="Sakkal Majalla" panose="02000000000000000000" pitchFamily="2" charset="-78"/>
              </a:rPr>
              <a:t>التواصل</a:t>
            </a:r>
            <a:endParaRPr lang="en-US" b="1" dirty="0">
              <a:latin typeface="Sakkal Majalla" panose="02000000000000000000" pitchFamily="2" charset="-78"/>
              <a:cs typeface="Sakkal Majalla" panose="02000000000000000000" pitchFamily="2" charset="-78"/>
            </a:endParaRPr>
          </a:p>
        </p:txBody>
      </p:sp>
      <p:sp>
        <p:nvSpPr>
          <p:cNvPr id="42" name="Subtitle 2">
            <a:extLst>
              <a:ext uri="{FF2B5EF4-FFF2-40B4-BE49-F238E27FC236}">
                <a16:creationId xmlns="" xmlns:a16="http://schemas.microsoft.com/office/drawing/2014/main" id="{967F46DB-45F3-4BCB-B95C-F9B372F66CB4}"/>
              </a:ext>
            </a:extLst>
          </p:cNvPr>
          <p:cNvSpPr txBox="1">
            <a:spLocks/>
          </p:cNvSpPr>
          <p:nvPr/>
        </p:nvSpPr>
        <p:spPr>
          <a:xfrm>
            <a:off x="295941" y="4819025"/>
            <a:ext cx="7478136" cy="2062103"/>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marL="285750" indent="-285750" algn="ctr">
              <a:buFont typeface="Arial" panose="020B0604020202020204" pitchFamily="34" charset="0"/>
              <a:buChar char="•"/>
            </a:pPr>
            <a:r>
              <a:rPr lang="en-US" sz="16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Website:   </a:t>
            </a:r>
            <a:r>
              <a:rPr lang="en-US" sz="1600" b="1" dirty="0">
                <a:hlinkClick r:id="rId13"/>
              </a:rPr>
              <a:t>https://midocean.edu.km</a:t>
            </a:r>
            <a:r>
              <a:rPr lang="en-US" sz="1600" b="1" dirty="0" smtClean="0">
                <a:hlinkClick r:id="rId13"/>
              </a:rPr>
              <a:t>/</a:t>
            </a:r>
            <a:endParaRPr lang="ar-EG" sz="1600" b="1" dirty="0" smtClean="0"/>
          </a:p>
          <a:p>
            <a:pPr marL="285750" indent="-285750" algn="ctr">
              <a:buFont typeface="Arial" panose="020B0604020202020204" pitchFamily="34" charset="0"/>
              <a:buChar char="•"/>
            </a:pPr>
            <a:r>
              <a:rPr lang="en-US" sz="1600" dirty="0" smtClean="0">
                <a:hlinkClick r:id="rId14"/>
              </a:rPr>
              <a:t>https</a:t>
            </a:r>
            <a:r>
              <a:rPr lang="en-US" sz="1600" dirty="0">
                <a:hlinkClick r:id="rId14"/>
              </a:rPr>
              <a:t>://www.linkedin.com/school/midoceanedukm</a:t>
            </a:r>
            <a:r>
              <a:rPr lang="en-US" sz="1600" dirty="0" smtClean="0">
                <a:hlinkClick r:id="rId14"/>
              </a:rPr>
              <a:t>/</a:t>
            </a:r>
            <a:endParaRPr lang="ar-EG" sz="1600" dirty="0" smtClean="0"/>
          </a:p>
          <a:p>
            <a:pPr marL="285750" indent="-285750" algn="ctr">
              <a:buFont typeface="Arial" panose="020B0604020202020204" pitchFamily="34" charset="0"/>
              <a:buChar char="•"/>
            </a:pPr>
            <a:r>
              <a:rPr lang="en-US" sz="1600" dirty="0" smtClean="0">
                <a:hlinkClick r:id="rId15"/>
              </a:rPr>
              <a:t>https</a:t>
            </a:r>
            <a:r>
              <a:rPr lang="en-US" sz="1600" dirty="0">
                <a:hlinkClick r:id="rId15"/>
              </a:rPr>
              <a:t>://www.instagram.com/midocean_university?stkn=MWJsbmRmbDdhY2tnbw</a:t>
            </a:r>
            <a:r>
              <a:rPr lang="en-US" sz="1600" dirty="0" smtClean="0"/>
              <a:t>==</a:t>
            </a:r>
            <a:endParaRPr lang="ar-EG" sz="1600" dirty="0" smtClean="0"/>
          </a:p>
          <a:p>
            <a:pPr marL="285750" indent="-285750" algn="ctr">
              <a:buFont typeface="Arial" panose="020B0604020202020204" pitchFamily="34" charset="0"/>
              <a:buChar char="•"/>
            </a:pPr>
            <a:r>
              <a:rPr lang="en-US" sz="1600" dirty="0">
                <a:hlinkClick r:id="rId16"/>
              </a:rPr>
              <a:t>https://www.facebook.com/share/1Bhp6XRruY</a:t>
            </a:r>
            <a:r>
              <a:rPr lang="en-US" sz="1600" dirty="0" smtClean="0">
                <a:hlinkClick r:id="rId16"/>
              </a:rPr>
              <a:t>/</a:t>
            </a:r>
            <a:endParaRPr lang="ar-EG" sz="1600" dirty="0" smtClean="0"/>
          </a:p>
          <a:p>
            <a:pPr marL="285750" indent="-285750" algn="ctr">
              <a:buFont typeface="Arial" panose="020B0604020202020204" pitchFamily="34" charset="0"/>
              <a:buChar char="•"/>
            </a:pPr>
            <a:r>
              <a:rPr lang="en-US" sz="1600" dirty="0">
                <a:hlinkClick r:id="rId17"/>
              </a:rPr>
              <a:t>https://</a:t>
            </a:r>
            <a:r>
              <a:rPr lang="en-US" sz="1600" dirty="0" smtClean="0">
                <a:hlinkClick r:id="rId17"/>
              </a:rPr>
              <a:t>x.com/MidoceanEduKm</a:t>
            </a:r>
            <a:endParaRPr lang="ar-EG" sz="1600" dirty="0" smtClean="0"/>
          </a:p>
          <a:p>
            <a:pPr marL="285750" indent="-285750" algn="ctr">
              <a:buFont typeface="Arial" panose="020B0604020202020204" pitchFamily="34" charset="0"/>
              <a:buChar char="•"/>
            </a:pPr>
            <a:r>
              <a:rPr lang="en-US" sz="1600" dirty="0">
                <a:hlinkClick r:id="rId18"/>
              </a:rPr>
              <a:t>https://www.facebook.com/share/1Z7NT8AnEY</a:t>
            </a:r>
            <a:r>
              <a:rPr lang="en-US" sz="1600" dirty="0" smtClean="0">
                <a:hlinkClick r:id="rId18"/>
              </a:rPr>
              <a:t>/</a:t>
            </a:r>
            <a:endParaRPr lang="ar-EG" sz="1600" dirty="0" smtClean="0"/>
          </a:p>
          <a:p>
            <a:pPr marL="285750" indent="-285750" algn="ctr">
              <a:buFont typeface="Arial" panose="020B0604020202020204" pitchFamily="34" charset="0"/>
              <a:buChar char="•"/>
            </a:pPr>
            <a:endParaRPr lang="en-US" sz="1600" dirty="0" smtClean="0"/>
          </a:p>
          <a:p>
            <a:pPr marL="285750" indent="-285750" algn="ctr">
              <a:buFont typeface="Arial" panose="020B0604020202020204" pitchFamily="34" charset="0"/>
              <a:buChar char="•"/>
            </a:pPr>
            <a:endPar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
        <p:nvSpPr>
          <p:cNvPr id="44" name="Rectangle 43"/>
          <p:cNvSpPr/>
          <p:nvPr/>
        </p:nvSpPr>
        <p:spPr>
          <a:xfrm>
            <a:off x="2693622" y="720607"/>
            <a:ext cx="83157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نموذج العمل</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5" name="Rectangle 94">
            <a:extLst>
              <a:ext uri="{FF2B5EF4-FFF2-40B4-BE49-F238E27FC236}">
                <a16:creationId xmlns="" xmlns:a16="http://schemas.microsoft.com/office/drawing/2014/main" id="{3A4E98AC-F4FC-4B34-9AF3-5623A3EEE805}"/>
              </a:ext>
            </a:extLst>
          </p:cNvPr>
          <p:cNvSpPr/>
          <p:nvPr/>
        </p:nvSpPr>
        <p:spPr>
          <a:xfrm>
            <a:off x="9377046" y="1275268"/>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المرحلة الثانوية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مرحلة البكالوريوس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الباحثون في مجالات الإدارة .</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الجهات الخيرية المعنية بالتعليم.</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R="0" lvl="0" algn="r" defTabSz="1218987" rtl="1" eaLnBrk="1" fontAlgn="auto" latinLnBrk="0" hangingPunct="1">
              <a:lnSpc>
                <a:spcPct val="100000"/>
              </a:lnSpc>
              <a:spcBef>
                <a:spcPts val="0"/>
              </a:spcBef>
              <a:spcAft>
                <a:spcPts val="0"/>
              </a:spcAft>
              <a:buClrTx/>
              <a:buSzTx/>
              <a:tabLst/>
              <a:defRPr/>
            </a:pPr>
            <a:endParaRPr lang="ar-SA" sz="1400" b="1" kern="0" dirty="0">
              <a:solidFill>
                <a:prstClr val="black"/>
              </a:solidFill>
              <a:latin typeface="Sakkal Majalla" panose="02000000000000000000" pitchFamily="2" charset="-78"/>
              <a:cs typeface="Sakkal Majalla" panose="02000000000000000000" pitchFamily="2" charset="-78"/>
            </a:endParaRPr>
          </a:p>
        </p:txBody>
      </p:sp>
      <p:sp>
        <p:nvSpPr>
          <p:cNvPr id="97" name="Rectangle 96">
            <a:extLst>
              <a:ext uri="{FF2B5EF4-FFF2-40B4-BE49-F238E27FC236}">
                <a16:creationId xmlns="" xmlns:a16="http://schemas.microsoft.com/office/drawing/2014/main" id="{79C970F4-5989-4583-A80F-566833979815}"/>
              </a:ext>
            </a:extLst>
          </p:cNvPr>
          <p:cNvSpPr/>
          <p:nvPr/>
        </p:nvSpPr>
        <p:spPr>
          <a:xfrm>
            <a:off x="2588173" y="3636660"/>
            <a:ext cx="2386554" cy="1246259"/>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الموارد البشرية (أعضاء التدريس)</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المحتوى المعرفي المعتمد.</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الأنظمة التقنية.</a:t>
            </a:r>
          </a:p>
        </p:txBody>
      </p:sp>
      <p:sp>
        <p:nvSpPr>
          <p:cNvPr id="98" name="Rectangle 97">
            <a:extLst>
              <a:ext uri="{FF2B5EF4-FFF2-40B4-BE49-F238E27FC236}">
                <a16:creationId xmlns="" xmlns:a16="http://schemas.microsoft.com/office/drawing/2014/main" id="{1AA10B18-EEF7-42A9-9E55-0BA0D491C620}"/>
              </a:ext>
            </a:extLst>
          </p:cNvPr>
          <p:cNvSpPr/>
          <p:nvPr/>
        </p:nvSpPr>
        <p:spPr>
          <a:xfrm>
            <a:off x="7173643" y="3108164"/>
            <a:ext cx="2194562" cy="17780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99" name="Rectangle 98">
            <a:extLst>
              <a:ext uri="{FF2B5EF4-FFF2-40B4-BE49-F238E27FC236}">
                <a16:creationId xmlns="" xmlns:a16="http://schemas.microsoft.com/office/drawing/2014/main" id="{96C1076A-0980-4952-B061-3902E431DE08}"/>
              </a:ext>
            </a:extLst>
          </p:cNvPr>
          <p:cNvSpPr/>
          <p:nvPr/>
        </p:nvSpPr>
        <p:spPr>
          <a:xfrm>
            <a:off x="587388" y="4886164"/>
            <a:ext cx="5487194" cy="16002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0" name="Rectangle 99">
            <a:extLst>
              <a:ext uri="{FF2B5EF4-FFF2-40B4-BE49-F238E27FC236}">
                <a16:creationId xmlns="" xmlns:a16="http://schemas.microsoft.com/office/drawing/2014/main" id="{318158D0-783B-41AD-9506-4F35503C567B}"/>
              </a:ext>
            </a:extLst>
          </p:cNvPr>
          <p:cNvSpPr/>
          <p:nvPr/>
        </p:nvSpPr>
        <p:spPr>
          <a:xfrm>
            <a:off x="6073788" y="4886164"/>
            <a:ext cx="5487194" cy="1801064"/>
          </a:xfrm>
          <a:prstGeom prst="rect">
            <a:avLst/>
          </a:prstGeom>
          <a:solidFill>
            <a:srgbClr val="FF0000">
              <a:alpha val="0"/>
            </a:srgbClr>
          </a:solidFill>
          <a:ln w="76200" cap="flat" cmpd="sng" algn="ctr">
            <a:solidFill>
              <a:srgbClr val="FFFFFF"/>
            </a:solid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01" name="TextBox 100">
            <a:extLst>
              <a:ext uri="{FF2B5EF4-FFF2-40B4-BE49-F238E27FC236}">
                <a16:creationId xmlns="" xmlns:a16="http://schemas.microsoft.com/office/drawing/2014/main" id="{A1E5EE0D-7291-433C-9155-C3840CBD15CD}"/>
              </a:ext>
            </a:extLst>
          </p:cNvPr>
          <p:cNvSpPr txBox="1"/>
          <p:nvPr/>
        </p:nvSpPr>
        <p:spPr>
          <a:xfrm>
            <a:off x="766302" y="1529602"/>
            <a:ext cx="137088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الشركاء الرئيسيون</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2" name="TextBox 101">
            <a:extLst>
              <a:ext uri="{FF2B5EF4-FFF2-40B4-BE49-F238E27FC236}">
                <a16:creationId xmlns="" xmlns:a16="http://schemas.microsoft.com/office/drawing/2014/main" id="{92D8860D-8A09-4484-8FA1-878E42421437}"/>
              </a:ext>
            </a:extLst>
          </p:cNvPr>
          <p:cNvSpPr txBox="1"/>
          <p:nvPr/>
        </p:nvSpPr>
        <p:spPr>
          <a:xfrm>
            <a:off x="3162515" y="1529602"/>
            <a:ext cx="132760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الأنشطة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3" name="TextBox 102">
            <a:extLst>
              <a:ext uri="{FF2B5EF4-FFF2-40B4-BE49-F238E27FC236}">
                <a16:creationId xmlns="" xmlns:a16="http://schemas.microsoft.com/office/drawing/2014/main" id="{24B95767-0526-42E8-A37F-8295032AEA16}"/>
              </a:ext>
            </a:extLst>
          </p:cNvPr>
          <p:cNvSpPr txBox="1"/>
          <p:nvPr/>
        </p:nvSpPr>
        <p:spPr>
          <a:xfrm>
            <a:off x="5502775" y="1555110"/>
            <a:ext cx="114646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القيمة المضافة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4" name="TextBox 103">
            <a:extLst>
              <a:ext uri="{FF2B5EF4-FFF2-40B4-BE49-F238E27FC236}">
                <a16:creationId xmlns="" xmlns:a16="http://schemas.microsoft.com/office/drawing/2014/main" id="{E0AC8B29-2499-4AFB-BA11-4892567350BC}"/>
              </a:ext>
            </a:extLst>
          </p:cNvPr>
          <p:cNvSpPr txBox="1"/>
          <p:nvPr/>
        </p:nvSpPr>
        <p:spPr>
          <a:xfrm>
            <a:off x="7428225" y="1529602"/>
            <a:ext cx="138691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العلاقة مع المعنيين</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5" name="TextBox 104">
            <a:extLst>
              <a:ext uri="{FF2B5EF4-FFF2-40B4-BE49-F238E27FC236}">
                <a16:creationId xmlns="" xmlns:a16="http://schemas.microsoft.com/office/drawing/2014/main" id="{71898E87-11DD-47DF-A665-E781F3511D9F}"/>
              </a:ext>
            </a:extLst>
          </p:cNvPr>
          <p:cNvSpPr txBox="1"/>
          <p:nvPr/>
        </p:nvSpPr>
        <p:spPr>
          <a:xfrm>
            <a:off x="9641756" y="1508336"/>
            <a:ext cx="1314784"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الجهات المستهدفة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6" name="TextBox 105">
            <a:extLst>
              <a:ext uri="{FF2B5EF4-FFF2-40B4-BE49-F238E27FC236}">
                <a16:creationId xmlns="" xmlns:a16="http://schemas.microsoft.com/office/drawing/2014/main" id="{BFF1E540-0835-4AC8-BF2B-DE8E24FF56F2}"/>
              </a:ext>
            </a:extLst>
          </p:cNvPr>
          <p:cNvSpPr txBox="1"/>
          <p:nvPr/>
        </p:nvSpPr>
        <p:spPr>
          <a:xfrm>
            <a:off x="3165862" y="3700119"/>
            <a:ext cx="1159292"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الموارد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7" name="TextBox 106">
            <a:extLst>
              <a:ext uri="{FF2B5EF4-FFF2-40B4-BE49-F238E27FC236}">
                <a16:creationId xmlns="" xmlns:a16="http://schemas.microsoft.com/office/drawing/2014/main" id="{04D9F41B-B3B6-4475-AFCE-76F1678B4AAF}"/>
              </a:ext>
            </a:extLst>
          </p:cNvPr>
          <p:cNvSpPr txBox="1"/>
          <p:nvPr/>
        </p:nvSpPr>
        <p:spPr>
          <a:xfrm>
            <a:off x="7650078" y="2946668"/>
            <a:ext cx="1167307"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قنوات الاتصال</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8" name="TextBox 107">
            <a:extLst>
              <a:ext uri="{FF2B5EF4-FFF2-40B4-BE49-F238E27FC236}">
                <a16:creationId xmlns="" xmlns:a16="http://schemas.microsoft.com/office/drawing/2014/main" id="{B44167E9-E8FC-4D0C-B86A-2FF702FE061C}"/>
              </a:ext>
            </a:extLst>
          </p:cNvPr>
          <p:cNvSpPr txBox="1"/>
          <p:nvPr/>
        </p:nvSpPr>
        <p:spPr>
          <a:xfrm>
            <a:off x="4305763" y="5019752"/>
            <a:ext cx="1148071"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هيكل التكاليف</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9" name="TextBox 108">
            <a:extLst>
              <a:ext uri="{FF2B5EF4-FFF2-40B4-BE49-F238E27FC236}">
                <a16:creationId xmlns="" xmlns:a16="http://schemas.microsoft.com/office/drawing/2014/main" id="{6C5628AB-02AD-49D7-A35D-BBD6B9A70650}"/>
              </a:ext>
            </a:extLst>
          </p:cNvPr>
          <p:cNvSpPr txBox="1"/>
          <p:nvPr/>
        </p:nvSpPr>
        <p:spPr>
          <a:xfrm>
            <a:off x="9697862" y="5019752"/>
            <a:ext cx="125867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مصادر الايرادات</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grpSp>
        <p:nvGrpSpPr>
          <p:cNvPr id="110" name="Group 23">
            <a:extLst>
              <a:ext uri="{FF2B5EF4-FFF2-40B4-BE49-F238E27FC236}">
                <a16:creationId xmlns="" xmlns:a16="http://schemas.microsoft.com/office/drawing/2014/main" id="{42586417-AFE5-44D0-94D5-50A65BD907CC}"/>
              </a:ext>
            </a:extLst>
          </p:cNvPr>
          <p:cNvGrpSpPr/>
          <p:nvPr/>
        </p:nvGrpSpPr>
        <p:grpSpPr>
          <a:xfrm>
            <a:off x="2136762" y="1533364"/>
            <a:ext cx="308475" cy="326848"/>
            <a:chOff x="5884863" y="0"/>
            <a:chExt cx="506413" cy="536576"/>
          </a:xfrm>
          <a:solidFill>
            <a:srgbClr val="019ADD"/>
          </a:solidFill>
        </p:grpSpPr>
        <p:sp>
          <p:nvSpPr>
            <p:cNvPr id="111" name="Freeform 12">
              <a:extLst>
                <a:ext uri="{FF2B5EF4-FFF2-40B4-BE49-F238E27FC236}">
                  <a16:creationId xmlns="" xmlns:a16="http://schemas.microsoft.com/office/drawing/2014/main" id="{6F6CE272-734E-463D-AEDC-B490A0095443}"/>
                </a:ext>
              </a:extLst>
            </p:cNvPr>
            <p:cNvSpPr>
              <a:spLocks/>
            </p:cNvSpPr>
            <p:nvPr/>
          </p:nvSpPr>
          <p:spPr bwMode="auto">
            <a:xfrm>
              <a:off x="6057901" y="0"/>
              <a:ext cx="333375" cy="371475"/>
            </a:xfrm>
            <a:custGeom>
              <a:avLst/>
              <a:gdLst/>
              <a:ahLst/>
              <a:cxnLst>
                <a:cxn ang="0">
                  <a:pos x="123" y="0"/>
                </a:cxn>
                <a:cxn ang="0">
                  <a:pos x="144" y="3"/>
                </a:cxn>
                <a:cxn ang="0">
                  <a:pos x="165" y="12"/>
                </a:cxn>
                <a:cxn ang="0">
                  <a:pos x="182" y="25"/>
                </a:cxn>
                <a:cxn ang="0">
                  <a:pos x="185" y="28"/>
                </a:cxn>
                <a:cxn ang="0">
                  <a:pos x="199" y="46"/>
                </a:cxn>
                <a:cxn ang="0">
                  <a:pos x="207" y="67"/>
                </a:cxn>
                <a:cxn ang="0">
                  <a:pos x="210" y="88"/>
                </a:cxn>
                <a:cxn ang="0">
                  <a:pos x="208" y="105"/>
                </a:cxn>
                <a:cxn ang="0">
                  <a:pos x="203" y="121"/>
                </a:cxn>
                <a:cxn ang="0">
                  <a:pos x="195" y="135"/>
                </a:cxn>
                <a:cxn ang="0">
                  <a:pos x="185" y="148"/>
                </a:cxn>
                <a:cxn ang="0">
                  <a:pos x="124" y="210"/>
                </a:cxn>
                <a:cxn ang="0">
                  <a:pos x="105" y="224"/>
                </a:cxn>
                <a:cxn ang="0">
                  <a:pos x="86" y="232"/>
                </a:cxn>
                <a:cxn ang="0">
                  <a:pos x="63" y="234"/>
                </a:cxn>
                <a:cxn ang="0">
                  <a:pos x="42" y="232"/>
                </a:cxn>
                <a:cxn ang="0">
                  <a:pos x="21" y="223"/>
                </a:cxn>
                <a:cxn ang="0">
                  <a:pos x="3" y="210"/>
                </a:cxn>
                <a:cxn ang="0">
                  <a:pos x="0" y="207"/>
                </a:cxn>
                <a:cxn ang="0">
                  <a:pos x="38" y="170"/>
                </a:cxn>
                <a:cxn ang="0">
                  <a:pos x="41" y="173"/>
                </a:cxn>
                <a:cxn ang="0">
                  <a:pos x="51" y="179"/>
                </a:cxn>
                <a:cxn ang="0">
                  <a:pos x="63" y="182"/>
                </a:cxn>
                <a:cxn ang="0">
                  <a:pos x="76" y="179"/>
                </a:cxn>
                <a:cxn ang="0">
                  <a:pos x="87" y="173"/>
                </a:cxn>
                <a:cxn ang="0">
                  <a:pos x="148" y="111"/>
                </a:cxn>
                <a:cxn ang="0">
                  <a:pos x="154" y="101"/>
                </a:cxn>
                <a:cxn ang="0">
                  <a:pos x="157" y="88"/>
                </a:cxn>
                <a:cxn ang="0">
                  <a:pos x="154" y="76"/>
                </a:cxn>
                <a:cxn ang="0">
                  <a:pos x="148" y="66"/>
                </a:cxn>
                <a:cxn ang="0">
                  <a:pos x="145" y="63"/>
                </a:cxn>
                <a:cxn ang="0">
                  <a:pos x="134" y="56"/>
                </a:cxn>
                <a:cxn ang="0">
                  <a:pos x="123" y="54"/>
                </a:cxn>
                <a:cxn ang="0">
                  <a:pos x="109" y="56"/>
                </a:cxn>
                <a:cxn ang="0">
                  <a:pos x="99" y="63"/>
                </a:cxn>
                <a:cxn ang="0">
                  <a:pos x="74" y="88"/>
                </a:cxn>
                <a:cxn ang="0">
                  <a:pos x="65" y="93"/>
                </a:cxn>
                <a:cxn ang="0">
                  <a:pos x="55" y="96"/>
                </a:cxn>
                <a:cxn ang="0">
                  <a:pos x="46" y="93"/>
                </a:cxn>
                <a:cxn ang="0">
                  <a:pos x="37" y="88"/>
                </a:cxn>
                <a:cxn ang="0">
                  <a:pos x="32" y="79"/>
                </a:cxn>
                <a:cxn ang="0">
                  <a:pos x="29" y="69"/>
                </a:cxn>
                <a:cxn ang="0">
                  <a:pos x="32" y="59"/>
                </a:cxn>
                <a:cxn ang="0">
                  <a:pos x="37" y="51"/>
                </a:cxn>
                <a:cxn ang="0">
                  <a:pos x="62" y="25"/>
                </a:cxn>
                <a:cxn ang="0">
                  <a:pos x="79" y="12"/>
                </a:cxn>
                <a:cxn ang="0">
                  <a:pos x="100" y="3"/>
                </a:cxn>
                <a:cxn ang="0">
                  <a:pos x="123" y="0"/>
                </a:cxn>
              </a:cxnLst>
              <a:rect l="0" t="0" r="r" b="b"/>
              <a:pathLst>
                <a:path w="210" h="234">
                  <a:moveTo>
                    <a:pt x="123" y="0"/>
                  </a:moveTo>
                  <a:lnTo>
                    <a:pt x="144" y="3"/>
                  </a:lnTo>
                  <a:lnTo>
                    <a:pt x="165" y="12"/>
                  </a:lnTo>
                  <a:lnTo>
                    <a:pt x="182" y="25"/>
                  </a:lnTo>
                  <a:lnTo>
                    <a:pt x="185" y="28"/>
                  </a:lnTo>
                  <a:lnTo>
                    <a:pt x="199" y="46"/>
                  </a:lnTo>
                  <a:lnTo>
                    <a:pt x="207" y="67"/>
                  </a:lnTo>
                  <a:lnTo>
                    <a:pt x="210" y="88"/>
                  </a:lnTo>
                  <a:lnTo>
                    <a:pt x="208" y="105"/>
                  </a:lnTo>
                  <a:lnTo>
                    <a:pt x="203" y="121"/>
                  </a:lnTo>
                  <a:lnTo>
                    <a:pt x="195" y="135"/>
                  </a:lnTo>
                  <a:lnTo>
                    <a:pt x="185" y="148"/>
                  </a:lnTo>
                  <a:lnTo>
                    <a:pt x="124" y="210"/>
                  </a:lnTo>
                  <a:lnTo>
                    <a:pt x="105" y="224"/>
                  </a:lnTo>
                  <a:lnTo>
                    <a:pt x="86" y="232"/>
                  </a:lnTo>
                  <a:lnTo>
                    <a:pt x="63" y="234"/>
                  </a:lnTo>
                  <a:lnTo>
                    <a:pt x="42" y="232"/>
                  </a:lnTo>
                  <a:lnTo>
                    <a:pt x="21" y="223"/>
                  </a:lnTo>
                  <a:lnTo>
                    <a:pt x="3" y="210"/>
                  </a:lnTo>
                  <a:lnTo>
                    <a:pt x="0" y="207"/>
                  </a:lnTo>
                  <a:lnTo>
                    <a:pt x="38" y="170"/>
                  </a:lnTo>
                  <a:lnTo>
                    <a:pt x="41" y="173"/>
                  </a:lnTo>
                  <a:lnTo>
                    <a:pt x="51" y="179"/>
                  </a:lnTo>
                  <a:lnTo>
                    <a:pt x="63" y="182"/>
                  </a:lnTo>
                  <a:lnTo>
                    <a:pt x="76" y="179"/>
                  </a:lnTo>
                  <a:lnTo>
                    <a:pt x="87" y="173"/>
                  </a:lnTo>
                  <a:lnTo>
                    <a:pt x="148" y="111"/>
                  </a:lnTo>
                  <a:lnTo>
                    <a:pt x="154" y="101"/>
                  </a:lnTo>
                  <a:lnTo>
                    <a:pt x="157" y="88"/>
                  </a:lnTo>
                  <a:lnTo>
                    <a:pt x="154" y="76"/>
                  </a:lnTo>
                  <a:lnTo>
                    <a:pt x="148" y="66"/>
                  </a:lnTo>
                  <a:lnTo>
                    <a:pt x="145" y="63"/>
                  </a:lnTo>
                  <a:lnTo>
                    <a:pt x="134" y="56"/>
                  </a:lnTo>
                  <a:lnTo>
                    <a:pt x="123" y="54"/>
                  </a:lnTo>
                  <a:lnTo>
                    <a:pt x="109" y="56"/>
                  </a:lnTo>
                  <a:lnTo>
                    <a:pt x="99" y="63"/>
                  </a:lnTo>
                  <a:lnTo>
                    <a:pt x="74" y="88"/>
                  </a:lnTo>
                  <a:lnTo>
                    <a:pt x="65" y="93"/>
                  </a:lnTo>
                  <a:lnTo>
                    <a:pt x="55" y="96"/>
                  </a:lnTo>
                  <a:lnTo>
                    <a:pt x="46" y="93"/>
                  </a:lnTo>
                  <a:lnTo>
                    <a:pt x="37" y="88"/>
                  </a:lnTo>
                  <a:lnTo>
                    <a:pt x="32" y="79"/>
                  </a:lnTo>
                  <a:lnTo>
                    <a:pt x="29" y="69"/>
                  </a:lnTo>
                  <a:lnTo>
                    <a:pt x="32" y="59"/>
                  </a:lnTo>
                  <a:lnTo>
                    <a:pt x="37" y="51"/>
                  </a:lnTo>
                  <a:lnTo>
                    <a:pt x="62" y="25"/>
                  </a:lnTo>
                  <a:lnTo>
                    <a:pt x="79" y="12"/>
                  </a:lnTo>
                  <a:lnTo>
                    <a:pt x="100" y="3"/>
                  </a:lnTo>
                  <a:lnTo>
                    <a:pt x="1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2" name="Freeform 13">
              <a:extLst>
                <a:ext uri="{FF2B5EF4-FFF2-40B4-BE49-F238E27FC236}">
                  <a16:creationId xmlns="" xmlns:a16="http://schemas.microsoft.com/office/drawing/2014/main" id="{9789D553-E1D8-4289-A1F6-FB8A408E3692}"/>
                </a:ext>
              </a:extLst>
            </p:cNvPr>
            <p:cNvSpPr>
              <a:spLocks/>
            </p:cNvSpPr>
            <p:nvPr/>
          </p:nvSpPr>
          <p:spPr bwMode="auto">
            <a:xfrm>
              <a:off x="5884863" y="166688"/>
              <a:ext cx="331788" cy="369888"/>
            </a:xfrm>
            <a:custGeom>
              <a:avLst/>
              <a:gdLst/>
              <a:ahLst/>
              <a:cxnLst>
                <a:cxn ang="0">
                  <a:pos x="146" y="0"/>
                </a:cxn>
                <a:cxn ang="0">
                  <a:pos x="171" y="4"/>
                </a:cxn>
                <a:cxn ang="0">
                  <a:pos x="195" y="14"/>
                </a:cxn>
                <a:cxn ang="0">
                  <a:pos x="200" y="17"/>
                </a:cxn>
                <a:cxn ang="0">
                  <a:pos x="201" y="19"/>
                </a:cxn>
                <a:cxn ang="0">
                  <a:pos x="209" y="27"/>
                </a:cxn>
                <a:cxn ang="0">
                  <a:pos x="172" y="64"/>
                </a:cxn>
                <a:cxn ang="0">
                  <a:pos x="170" y="61"/>
                </a:cxn>
                <a:cxn ang="0">
                  <a:pos x="159" y="55"/>
                </a:cxn>
                <a:cxn ang="0">
                  <a:pos x="146" y="52"/>
                </a:cxn>
                <a:cxn ang="0">
                  <a:pos x="134" y="55"/>
                </a:cxn>
                <a:cxn ang="0">
                  <a:pos x="123" y="61"/>
                </a:cxn>
                <a:cxn ang="0">
                  <a:pos x="61" y="123"/>
                </a:cxn>
                <a:cxn ang="0">
                  <a:pos x="55" y="133"/>
                </a:cxn>
                <a:cxn ang="0">
                  <a:pos x="52" y="145"/>
                </a:cxn>
                <a:cxn ang="0">
                  <a:pos x="55" y="158"/>
                </a:cxn>
                <a:cxn ang="0">
                  <a:pos x="61" y="169"/>
                </a:cxn>
                <a:cxn ang="0">
                  <a:pos x="64" y="171"/>
                </a:cxn>
                <a:cxn ang="0">
                  <a:pos x="75" y="178"/>
                </a:cxn>
                <a:cxn ang="0">
                  <a:pos x="88" y="181"/>
                </a:cxn>
                <a:cxn ang="0">
                  <a:pos x="100" y="178"/>
                </a:cxn>
                <a:cxn ang="0">
                  <a:pos x="110" y="171"/>
                </a:cxn>
                <a:cxn ang="0">
                  <a:pos x="137" y="145"/>
                </a:cxn>
                <a:cxn ang="0">
                  <a:pos x="146" y="139"/>
                </a:cxn>
                <a:cxn ang="0">
                  <a:pos x="155" y="137"/>
                </a:cxn>
                <a:cxn ang="0">
                  <a:pos x="166" y="139"/>
                </a:cxn>
                <a:cxn ang="0">
                  <a:pos x="174" y="145"/>
                </a:cxn>
                <a:cxn ang="0">
                  <a:pos x="180" y="154"/>
                </a:cxn>
                <a:cxn ang="0">
                  <a:pos x="181" y="163"/>
                </a:cxn>
                <a:cxn ang="0">
                  <a:pos x="180" y="173"/>
                </a:cxn>
                <a:cxn ang="0">
                  <a:pos x="174" y="182"/>
                </a:cxn>
                <a:cxn ang="0">
                  <a:pos x="147" y="208"/>
                </a:cxn>
                <a:cxn ang="0">
                  <a:pos x="129" y="222"/>
                </a:cxn>
                <a:cxn ang="0">
                  <a:pos x="109" y="230"/>
                </a:cxn>
                <a:cxn ang="0">
                  <a:pos x="88" y="233"/>
                </a:cxn>
                <a:cxn ang="0">
                  <a:pos x="71" y="232"/>
                </a:cxn>
                <a:cxn ang="0">
                  <a:pos x="55" y="226"/>
                </a:cxn>
                <a:cxn ang="0">
                  <a:pos x="40" y="218"/>
                </a:cxn>
                <a:cxn ang="0">
                  <a:pos x="27" y="208"/>
                </a:cxn>
                <a:cxn ang="0">
                  <a:pos x="25" y="205"/>
                </a:cxn>
                <a:cxn ang="0">
                  <a:pos x="14" y="192"/>
                </a:cxn>
                <a:cxn ang="0">
                  <a:pos x="6" y="178"/>
                </a:cxn>
                <a:cxn ang="0">
                  <a:pos x="1" y="162"/>
                </a:cxn>
                <a:cxn ang="0">
                  <a:pos x="0" y="145"/>
                </a:cxn>
                <a:cxn ang="0">
                  <a:pos x="2" y="124"/>
                </a:cxn>
                <a:cxn ang="0">
                  <a:pos x="10" y="103"/>
                </a:cxn>
                <a:cxn ang="0">
                  <a:pos x="25" y="85"/>
                </a:cxn>
                <a:cxn ang="0">
                  <a:pos x="85" y="25"/>
                </a:cxn>
                <a:cxn ang="0">
                  <a:pos x="104" y="10"/>
                </a:cxn>
                <a:cxn ang="0">
                  <a:pos x="125" y="2"/>
                </a:cxn>
                <a:cxn ang="0">
                  <a:pos x="146" y="0"/>
                </a:cxn>
              </a:cxnLst>
              <a:rect l="0" t="0" r="r" b="b"/>
              <a:pathLst>
                <a:path w="209" h="233">
                  <a:moveTo>
                    <a:pt x="146" y="0"/>
                  </a:moveTo>
                  <a:lnTo>
                    <a:pt x="171" y="4"/>
                  </a:lnTo>
                  <a:lnTo>
                    <a:pt x="195" y="14"/>
                  </a:lnTo>
                  <a:lnTo>
                    <a:pt x="200" y="17"/>
                  </a:lnTo>
                  <a:lnTo>
                    <a:pt x="201" y="19"/>
                  </a:lnTo>
                  <a:lnTo>
                    <a:pt x="209" y="27"/>
                  </a:lnTo>
                  <a:lnTo>
                    <a:pt x="172" y="64"/>
                  </a:lnTo>
                  <a:lnTo>
                    <a:pt x="170" y="61"/>
                  </a:lnTo>
                  <a:lnTo>
                    <a:pt x="159" y="55"/>
                  </a:lnTo>
                  <a:lnTo>
                    <a:pt x="146" y="52"/>
                  </a:lnTo>
                  <a:lnTo>
                    <a:pt x="134" y="55"/>
                  </a:lnTo>
                  <a:lnTo>
                    <a:pt x="123" y="61"/>
                  </a:lnTo>
                  <a:lnTo>
                    <a:pt x="61" y="123"/>
                  </a:lnTo>
                  <a:lnTo>
                    <a:pt x="55" y="133"/>
                  </a:lnTo>
                  <a:lnTo>
                    <a:pt x="52" y="145"/>
                  </a:lnTo>
                  <a:lnTo>
                    <a:pt x="55" y="158"/>
                  </a:lnTo>
                  <a:lnTo>
                    <a:pt x="61" y="169"/>
                  </a:lnTo>
                  <a:lnTo>
                    <a:pt x="64" y="171"/>
                  </a:lnTo>
                  <a:lnTo>
                    <a:pt x="75" y="178"/>
                  </a:lnTo>
                  <a:lnTo>
                    <a:pt x="88" y="181"/>
                  </a:lnTo>
                  <a:lnTo>
                    <a:pt x="100" y="178"/>
                  </a:lnTo>
                  <a:lnTo>
                    <a:pt x="110" y="171"/>
                  </a:lnTo>
                  <a:lnTo>
                    <a:pt x="137" y="145"/>
                  </a:lnTo>
                  <a:lnTo>
                    <a:pt x="146" y="139"/>
                  </a:lnTo>
                  <a:lnTo>
                    <a:pt x="155" y="137"/>
                  </a:lnTo>
                  <a:lnTo>
                    <a:pt x="166" y="139"/>
                  </a:lnTo>
                  <a:lnTo>
                    <a:pt x="174" y="145"/>
                  </a:lnTo>
                  <a:lnTo>
                    <a:pt x="180" y="154"/>
                  </a:lnTo>
                  <a:lnTo>
                    <a:pt x="181" y="163"/>
                  </a:lnTo>
                  <a:lnTo>
                    <a:pt x="180" y="173"/>
                  </a:lnTo>
                  <a:lnTo>
                    <a:pt x="174" y="182"/>
                  </a:lnTo>
                  <a:lnTo>
                    <a:pt x="147" y="208"/>
                  </a:lnTo>
                  <a:lnTo>
                    <a:pt x="129" y="222"/>
                  </a:lnTo>
                  <a:lnTo>
                    <a:pt x="109" y="230"/>
                  </a:lnTo>
                  <a:lnTo>
                    <a:pt x="88" y="233"/>
                  </a:lnTo>
                  <a:lnTo>
                    <a:pt x="71" y="232"/>
                  </a:lnTo>
                  <a:lnTo>
                    <a:pt x="55" y="226"/>
                  </a:lnTo>
                  <a:lnTo>
                    <a:pt x="40" y="218"/>
                  </a:lnTo>
                  <a:lnTo>
                    <a:pt x="27" y="208"/>
                  </a:lnTo>
                  <a:lnTo>
                    <a:pt x="25" y="205"/>
                  </a:lnTo>
                  <a:lnTo>
                    <a:pt x="14" y="192"/>
                  </a:lnTo>
                  <a:lnTo>
                    <a:pt x="6" y="178"/>
                  </a:lnTo>
                  <a:lnTo>
                    <a:pt x="1" y="162"/>
                  </a:lnTo>
                  <a:lnTo>
                    <a:pt x="0" y="145"/>
                  </a:lnTo>
                  <a:lnTo>
                    <a:pt x="2" y="124"/>
                  </a:lnTo>
                  <a:lnTo>
                    <a:pt x="10" y="103"/>
                  </a:lnTo>
                  <a:lnTo>
                    <a:pt x="25" y="85"/>
                  </a:lnTo>
                  <a:lnTo>
                    <a:pt x="85" y="25"/>
                  </a:lnTo>
                  <a:lnTo>
                    <a:pt x="104" y="10"/>
                  </a:lnTo>
                  <a:lnTo>
                    <a:pt x="125" y="2"/>
                  </a:lnTo>
                  <a:lnTo>
                    <a:pt x="14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13" name="Freeform 15">
            <a:extLst>
              <a:ext uri="{FF2B5EF4-FFF2-40B4-BE49-F238E27FC236}">
                <a16:creationId xmlns="" xmlns:a16="http://schemas.microsoft.com/office/drawing/2014/main" id="{BA462764-766D-4963-9C27-C029483D8C67}"/>
              </a:ext>
            </a:extLst>
          </p:cNvPr>
          <p:cNvSpPr>
            <a:spLocks noEditPoints="1"/>
          </p:cNvSpPr>
          <p:nvPr/>
        </p:nvSpPr>
        <p:spPr bwMode="auto">
          <a:xfrm>
            <a:off x="6656047" y="1533365"/>
            <a:ext cx="325881" cy="322013"/>
          </a:xfrm>
          <a:custGeom>
            <a:avLst/>
            <a:gdLst/>
            <a:ahLst/>
            <a:cxnLst>
              <a:cxn ang="0">
                <a:pos x="306" y="190"/>
              </a:cxn>
              <a:cxn ang="0">
                <a:pos x="178" y="333"/>
              </a:cxn>
              <a:cxn ang="0">
                <a:pos x="31" y="190"/>
              </a:cxn>
              <a:cxn ang="0">
                <a:pos x="159" y="333"/>
              </a:cxn>
              <a:cxn ang="0">
                <a:pos x="31" y="190"/>
              </a:cxn>
              <a:cxn ang="0">
                <a:pos x="228" y="25"/>
              </a:cxn>
              <a:cxn ang="0">
                <a:pos x="198" y="50"/>
              </a:cxn>
              <a:cxn ang="0">
                <a:pos x="182" y="86"/>
              </a:cxn>
              <a:cxn ang="0">
                <a:pos x="231" y="71"/>
              </a:cxn>
              <a:cxn ang="0">
                <a:pos x="255" y="54"/>
              </a:cxn>
              <a:cxn ang="0">
                <a:pos x="260" y="40"/>
              </a:cxn>
              <a:cxn ang="0">
                <a:pos x="255" y="29"/>
              </a:cxn>
              <a:cxn ang="0">
                <a:pos x="248" y="25"/>
              </a:cxn>
              <a:cxn ang="0">
                <a:pos x="239" y="23"/>
              </a:cxn>
              <a:cxn ang="0">
                <a:pos x="90" y="25"/>
              </a:cxn>
              <a:cxn ang="0">
                <a:pos x="78" y="34"/>
              </a:cxn>
              <a:cxn ang="0">
                <a:pos x="74" y="42"/>
              </a:cxn>
              <a:cxn ang="0">
                <a:pos x="75" y="51"/>
              </a:cxn>
              <a:cxn ang="0">
                <a:pos x="85" y="63"/>
              </a:cxn>
              <a:cxn ang="0">
                <a:pos x="104" y="75"/>
              </a:cxn>
              <a:cxn ang="0">
                <a:pos x="155" y="84"/>
              </a:cxn>
              <a:cxn ang="0">
                <a:pos x="139" y="50"/>
              </a:cxn>
              <a:cxn ang="0">
                <a:pos x="119" y="30"/>
              </a:cxn>
              <a:cxn ang="0">
                <a:pos x="98" y="23"/>
              </a:cxn>
              <a:cxn ang="0">
                <a:pos x="98" y="0"/>
              </a:cxn>
              <a:cxn ang="0">
                <a:pos x="132" y="10"/>
              </a:cxn>
              <a:cxn ang="0">
                <a:pos x="157" y="37"/>
              </a:cxn>
              <a:cxn ang="0">
                <a:pos x="164" y="46"/>
              </a:cxn>
              <a:cxn ang="0">
                <a:pos x="169" y="55"/>
              </a:cxn>
              <a:cxn ang="0">
                <a:pos x="185" y="29"/>
              </a:cxn>
              <a:cxn ang="0">
                <a:pos x="222" y="3"/>
              </a:cxn>
              <a:cxn ang="0">
                <a:pos x="256" y="3"/>
              </a:cxn>
              <a:cxn ang="0">
                <a:pos x="280" y="23"/>
              </a:cxn>
              <a:cxn ang="0">
                <a:pos x="281" y="55"/>
              </a:cxn>
              <a:cxn ang="0">
                <a:pos x="259" y="82"/>
              </a:cxn>
              <a:cxn ang="0">
                <a:pos x="244" y="90"/>
              </a:cxn>
              <a:cxn ang="0">
                <a:pos x="326" y="92"/>
              </a:cxn>
              <a:cxn ang="0">
                <a:pos x="337" y="107"/>
              </a:cxn>
              <a:cxn ang="0">
                <a:pos x="178" y="168"/>
              </a:cxn>
              <a:cxn ang="0">
                <a:pos x="159" y="90"/>
              </a:cxn>
              <a:cxn ang="0">
                <a:pos x="0" y="168"/>
              </a:cxn>
              <a:cxn ang="0">
                <a:pos x="2" y="102"/>
              </a:cxn>
              <a:cxn ang="0">
                <a:pos x="7" y="94"/>
              </a:cxn>
              <a:cxn ang="0">
                <a:pos x="17" y="90"/>
              </a:cxn>
              <a:cxn ang="0">
                <a:pos x="69" y="80"/>
              </a:cxn>
              <a:cxn ang="0">
                <a:pos x="52" y="56"/>
              </a:cxn>
              <a:cxn ang="0">
                <a:pos x="53" y="33"/>
              </a:cxn>
              <a:cxn ang="0">
                <a:pos x="66" y="13"/>
              </a:cxn>
              <a:cxn ang="0">
                <a:pos x="98" y="0"/>
              </a:cxn>
            </a:cxnLst>
            <a:rect l="0" t="0" r="r" b="b"/>
            <a:pathLst>
              <a:path w="337" h="333">
                <a:moveTo>
                  <a:pt x="178" y="190"/>
                </a:moveTo>
                <a:lnTo>
                  <a:pt x="306" y="190"/>
                </a:lnTo>
                <a:lnTo>
                  <a:pt x="306" y="333"/>
                </a:lnTo>
                <a:lnTo>
                  <a:pt x="178" y="333"/>
                </a:lnTo>
                <a:lnTo>
                  <a:pt x="178" y="190"/>
                </a:lnTo>
                <a:close/>
                <a:moveTo>
                  <a:pt x="31" y="190"/>
                </a:moveTo>
                <a:lnTo>
                  <a:pt x="159" y="190"/>
                </a:lnTo>
                <a:lnTo>
                  <a:pt x="159" y="333"/>
                </a:lnTo>
                <a:lnTo>
                  <a:pt x="31" y="333"/>
                </a:lnTo>
                <a:lnTo>
                  <a:pt x="31" y="190"/>
                </a:lnTo>
                <a:close/>
                <a:moveTo>
                  <a:pt x="239" y="23"/>
                </a:moveTo>
                <a:lnTo>
                  <a:pt x="228" y="25"/>
                </a:lnTo>
                <a:lnTo>
                  <a:pt x="218" y="30"/>
                </a:lnTo>
                <a:lnTo>
                  <a:pt x="198" y="50"/>
                </a:lnTo>
                <a:lnTo>
                  <a:pt x="189" y="67"/>
                </a:lnTo>
                <a:lnTo>
                  <a:pt x="182" y="86"/>
                </a:lnTo>
                <a:lnTo>
                  <a:pt x="210" y="78"/>
                </a:lnTo>
                <a:lnTo>
                  <a:pt x="231" y="71"/>
                </a:lnTo>
                <a:lnTo>
                  <a:pt x="246" y="63"/>
                </a:lnTo>
                <a:lnTo>
                  <a:pt x="255" y="54"/>
                </a:lnTo>
                <a:lnTo>
                  <a:pt x="259" y="47"/>
                </a:lnTo>
                <a:lnTo>
                  <a:pt x="260" y="40"/>
                </a:lnTo>
                <a:lnTo>
                  <a:pt x="260" y="37"/>
                </a:lnTo>
                <a:lnTo>
                  <a:pt x="255" y="29"/>
                </a:lnTo>
                <a:lnTo>
                  <a:pt x="252" y="27"/>
                </a:lnTo>
                <a:lnTo>
                  <a:pt x="248" y="25"/>
                </a:lnTo>
                <a:lnTo>
                  <a:pt x="244" y="23"/>
                </a:lnTo>
                <a:lnTo>
                  <a:pt x="239" y="23"/>
                </a:lnTo>
                <a:close/>
                <a:moveTo>
                  <a:pt x="94" y="23"/>
                </a:moveTo>
                <a:lnTo>
                  <a:pt x="90" y="25"/>
                </a:lnTo>
                <a:lnTo>
                  <a:pt x="82" y="30"/>
                </a:lnTo>
                <a:lnTo>
                  <a:pt x="78" y="34"/>
                </a:lnTo>
                <a:lnTo>
                  <a:pt x="75" y="38"/>
                </a:lnTo>
                <a:lnTo>
                  <a:pt x="74" y="42"/>
                </a:lnTo>
                <a:lnTo>
                  <a:pt x="74" y="48"/>
                </a:lnTo>
                <a:lnTo>
                  <a:pt x="75" y="51"/>
                </a:lnTo>
                <a:lnTo>
                  <a:pt x="81" y="59"/>
                </a:lnTo>
                <a:lnTo>
                  <a:pt x="85" y="63"/>
                </a:lnTo>
                <a:lnTo>
                  <a:pt x="90" y="67"/>
                </a:lnTo>
                <a:lnTo>
                  <a:pt x="104" y="75"/>
                </a:lnTo>
                <a:lnTo>
                  <a:pt x="127" y="80"/>
                </a:lnTo>
                <a:lnTo>
                  <a:pt x="155" y="84"/>
                </a:lnTo>
                <a:lnTo>
                  <a:pt x="147" y="63"/>
                </a:lnTo>
                <a:lnTo>
                  <a:pt x="139" y="50"/>
                </a:lnTo>
                <a:lnTo>
                  <a:pt x="130" y="38"/>
                </a:lnTo>
                <a:lnTo>
                  <a:pt x="119" y="30"/>
                </a:lnTo>
                <a:lnTo>
                  <a:pt x="108" y="25"/>
                </a:lnTo>
                <a:lnTo>
                  <a:pt x="98" y="23"/>
                </a:lnTo>
                <a:lnTo>
                  <a:pt x="94" y="23"/>
                </a:lnTo>
                <a:close/>
                <a:moveTo>
                  <a:pt x="98" y="0"/>
                </a:moveTo>
                <a:lnTo>
                  <a:pt x="116" y="3"/>
                </a:lnTo>
                <a:lnTo>
                  <a:pt x="132" y="10"/>
                </a:lnTo>
                <a:lnTo>
                  <a:pt x="147" y="22"/>
                </a:lnTo>
                <a:lnTo>
                  <a:pt x="157" y="37"/>
                </a:lnTo>
                <a:lnTo>
                  <a:pt x="161" y="40"/>
                </a:lnTo>
                <a:lnTo>
                  <a:pt x="164" y="46"/>
                </a:lnTo>
                <a:lnTo>
                  <a:pt x="166" y="50"/>
                </a:lnTo>
                <a:lnTo>
                  <a:pt x="169" y="55"/>
                </a:lnTo>
                <a:lnTo>
                  <a:pt x="169" y="52"/>
                </a:lnTo>
                <a:lnTo>
                  <a:pt x="185" y="29"/>
                </a:lnTo>
                <a:lnTo>
                  <a:pt x="205" y="10"/>
                </a:lnTo>
                <a:lnTo>
                  <a:pt x="222" y="3"/>
                </a:lnTo>
                <a:lnTo>
                  <a:pt x="239" y="0"/>
                </a:lnTo>
                <a:lnTo>
                  <a:pt x="256" y="3"/>
                </a:lnTo>
                <a:lnTo>
                  <a:pt x="271" y="12"/>
                </a:lnTo>
                <a:lnTo>
                  <a:pt x="280" y="23"/>
                </a:lnTo>
                <a:lnTo>
                  <a:pt x="284" y="40"/>
                </a:lnTo>
                <a:lnTo>
                  <a:pt x="281" y="55"/>
                </a:lnTo>
                <a:lnTo>
                  <a:pt x="273" y="69"/>
                </a:lnTo>
                <a:lnTo>
                  <a:pt x="259" y="82"/>
                </a:lnTo>
                <a:lnTo>
                  <a:pt x="252" y="86"/>
                </a:lnTo>
                <a:lnTo>
                  <a:pt x="244" y="90"/>
                </a:lnTo>
                <a:lnTo>
                  <a:pt x="321" y="90"/>
                </a:lnTo>
                <a:lnTo>
                  <a:pt x="326" y="92"/>
                </a:lnTo>
                <a:lnTo>
                  <a:pt x="334" y="97"/>
                </a:lnTo>
                <a:lnTo>
                  <a:pt x="337" y="107"/>
                </a:lnTo>
                <a:lnTo>
                  <a:pt x="337" y="168"/>
                </a:lnTo>
                <a:lnTo>
                  <a:pt x="178" y="168"/>
                </a:lnTo>
                <a:lnTo>
                  <a:pt x="178" y="90"/>
                </a:lnTo>
                <a:lnTo>
                  <a:pt x="159" y="90"/>
                </a:lnTo>
                <a:lnTo>
                  <a:pt x="159" y="168"/>
                </a:lnTo>
                <a:lnTo>
                  <a:pt x="0" y="168"/>
                </a:lnTo>
                <a:lnTo>
                  <a:pt x="0" y="107"/>
                </a:lnTo>
                <a:lnTo>
                  <a:pt x="2" y="102"/>
                </a:lnTo>
                <a:lnTo>
                  <a:pt x="4" y="97"/>
                </a:lnTo>
                <a:lnTo>
                  <a:pt x="7" y="94"/>
                </a:lnTo>
                <a:lnTo>
                  <a:pt x="12" y="92"/>
                </a:lnTo>
                <a:lnTo>
                  <a:pt x="17" y="90"/>
                </a:lnTo>
                <a:lnTo>
                  <a:pt x="85" y="90"/>
                </a:lnTo>
                <a:lnTo>
                  <a:pt x="69" y="80"/>
                </a:lnTo>
                <a:lnTo>
                  <a:pt x="58" y="68"/>
                </a:lnTo>
                <a:lnTo>
                  <a:pt x="52" y="56"/>
                </a:lnTo>
                <a:lnTo>
                  <a:pt x="50" y="46"/>
                </a:lnTo>
                <a:lnTo>
                  <a:pt x="53" y="33"/>
                </a:lnTo>
                <a:lnTo>
                  <a:pt x="58" y="22"/>
                </a:lnTo>
                <a:lnTo>
                  <a:pt x="66" y="13"/>
                </a:lnTo>
                <a:lnTo>
                  <a:pt x="81" y="4"/>
                </a:lnTo>
                <a:lnTo>
                  <a:pt x="98"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4" name="Freeform 16">
            <a:extLst>
              <a:ext uri="{FF2B5EF4-FFF2-40B4-BE49-F238E27FC236}">
                <a16:creationId xmlns="" xmlns:a16="http://schemas.microsoft.com/office/drawing/2014/main" id="{348C0792-9128-4537-9B59-570D178DA14B}"/>
              </a:ext>
            </a:extLst>
          </p:cNvPr>
          <p:cNvSpPr>
            <a:spLocks/>
          </p:cNvSpPr>
          <p:nvPr/>
        </p:nvSpPr>
        <p:spPr bwMode="auto">
          <a:xfrm>
            <a:off x="8874054" y="1533365"/>
            <a:ext cx="320078" cy="274629"/>
          </a:xfrm>
          <a:custGeom>
            <a:avLst/>
            <a:gdLst/>
            <a:ahLst/>
            <a:cxnLst>
              <a:cxn ang="0">
                <a:pos x="69" y="0"/>
              </a:cxn>
              <a:cxn ang="0">
                <a:pos x="92" y="0"/>
              </a:cxn>
              <a:cxn ang="0">
                <a:pos x="113" y="4"/>
              </a:cxn>
              <a:cxn ang="0">
                <a:pos x="133" y="14"/>
              </a:cxn>
              <a:cxn ang="0">
                <a:pos x="150" y="29"/>
              </a:cxn>
              <a:cxn ang="0">
                <a:pos x="162" y="48"/>
              </a:cxn>
              <a:cxn ang="0">
                <a:pos x="164" y="53"/>
              </a:cxn>
              <a:cxn ang="0">
                <a:pos x="166" y="59"/>
              </a:cxn>
              <a:cxn ang="0">
                <a:pos x="168" y="48"/>
              </a:cxn>
              <a:cxn ang="0">
                <a:pos x="182" y="29"/>
              </a:cxn>
              <a:cxn ang="0">
                <a:pos x="197" y="14"/>
              </a:cxn>
              <a:cxn ang="0">
                <a:pos x="217" y="4"/>
              </a:cxn>
              <a:cxn ang="0">
                <a:pos x="238" y="0"/>
              </a:cxn>
              <a:cxn ang="0">
                <a:pos x="261" y="0"/>
              </a:cxn>
              <a:cxn ang="0">
                <a:pos x="282" y="8"/>
              </a:cxn>
              <a:cxn ang="0">
                <a:pos x="302" y="19"/>
              </a:cxn>
              <a:cxn ang="0">
                <a:pos x="316" y="36"/>
              </a:cxn>
              <a:cxn ang="0">
                <a:pos x="327" y="55"/>
              </a:cxn>
              <a:cxn ang="0">
                <a:pos x="331" y="76"/>
              </a:cxn>
              <a:cxn ang="0">
                <a:pos x="329" y="98"/>
              </a:cxn>
              <a:cxn ang="0">
                <a:pos x="323" y="120"/>
              </a:cxn>
              <a:cxn ang="0">
                <a:pos x="316" y="131"/>
              </a:cxn>
              <a:cxn ang="0">
                <a:pos x="306" y="145"/>
              </a:cxn>
              <a:cxn ang="0">
                <a:pos x="294" y="159"/>
              </a:cxn>
              <a:cxn ang="0">
                <a:pos x="278" y="175"/>
              </a:cxn>
              <a:cxn ang="0">
                <a:pos x="262" y="192"/>
              </a:cxn>
              <a:cxn ang="0">
                <a:pos x="228" y="226"/>
              </a:cxn>
              <a:cxn ang="0">
                <a:pos x="212" y="241"/>
              </a:cxn>
              <a:cxn ang="0">
                <a:pos x="197" y="255"/>
              </a:cxn>
              <a:cxn ang="0">
                <a:pos x="184" y="267"/>
              </a:cxn>
              <a:cxn ang="0">
                <a:pos x="175" y="276"/>
              </a:cxn>
              <a:cxn ang="0">
                <a:pos x="168" y="281"/>
              </a:cxn>
              <a:cxn ang="0">
                <a:pos x="166" y="284"/>
              </a:cxn>
              <a:cxn ang="0">
                <a:pos x="163" y="281"/>
              </a:cxn>
              <a:cxn ang="0">
                <a:pos x="157" y="276"/>
              </a:cxn>
              <a:cxn ang="0">
                <a:pos x="147" y="267"/>
              </a:cxn>
              <a:cxn ang="0">
                <a:pos x="134" y="255"/>
              </a:cxn>
              <a:cxn ang="0">
                <a:pos x="102" y="226"/>
              </a:cxn>
              <a:cxn ang="0">
                <a:pos x="68" y="192"/>
              </a:cxn>
              <a:cxn ang="0">
                <a:pos x="52" y="175"/>
              </a:cxn>
              <a:cxn ang="0">
                <a:pos x="37" y="159"/>
              </a:cxn>
              <a:cxn ang="0">
                <a:pos x="25" y="145"/>
              </a:cxn>
              <a:cxn ang="0">
                <a:pos x="14" y="131"/>
              </a:cxn>
              <a:cxn ang="0">
                <a:pos x="8" y="120"/>
              </a:cxn>
              <a:cxn ang="0">
                <a:pos x="1" y="98"/>
              </a:cxn>
              <a:cxn ang="0">
                <a:pos x="0" y="76"/>
              </a:cxn>
              <a:cxn ang="0">
                <a:pos x="5" y="55"/>
              </a:cxn>
              <a:cxn ang="0">
                <a:pos x="14" y="36"/>
              </a:cxn>
              <a:cxn ang="0">
                <a:pos x="30" y="19"/>
              </a:cxn>
              <a:cxn ang="0">
                <a:pos x="48" y="8"/>
              </a:cxn>
              <a:cxn ang="0">
                <a:pos x="69" y="0"/>
              </a:cxn>
            </a:cxnLst>
            <a:rect l="0" t="0" r="r" b="b"/>
            <a:pathLst>
              <a:path w="331" h="284">
                <a:moveTo>
                  <a:pt x="69" y="0"/>
                </a:moveTo>
                <a:lnTo>
                  <a:pt x="92" y="0"/>
                </a:lnTo>
                <a:lnTo>
                  <a:pt x="113" y="4"/>
                </a:lnTo>
                <a:lnTo>
                  <a:pt x="133" y="14"/>
                </a:lnTo>
                <a:lnTo>
                  <a:pt x="150" y="29"/>
                </a:lnTo>
                <a:lnTo>
                  <a:pt x="162" y="48"/>
                </a:lnTo>
                <a:lnTo>
                  <a:pt x="164" y="53"/>
                </a:lnTo>
                <a:lnTo>
                  <a:pt x="166" y="59"/>
                </a:lnTo>
                <a:lnTo>
                  <a:pt x="168" y="48"/>
                </a:lnTo>
                <a:lnTo>
                  <a:pt x="182" y="29"/>
                </a:lnTo>
                <a:lnTo>
                  <a:pt x="197" y="14"/>
                </a:lnTo>
                <a:lnTo>
                  <a:pt x="217" y="4"/>
                </a:lnTo>
                <a:lnTo>
                  <a:pt x="238" y="0"/>
                </a:lnTo>
                <a:lnTo>
                  <a:pt x="261" y="0"/>
                </a:lnTo>
                <a:lnTo>
                  <a:pt x="282" y="8"/>
                </a:lnTo>
                <a:lnTo>
                  <a:pt x="302" y="19"/>
                </a:lnTo>
                <a:lnTo>
                  <a:pt x="316" y="36"/>
                </a:lnTo>
                <a:lnTo>
                  <a:pt x="327" y="55"/>
                </a:lnTo>
                <a:lnTo>
                  <a:pt x="331" y="76"/>
                </a:lnTo>
                <a:lnTo>
                  <a:pt x="329" y="98"/>
                </a:lnTo>
                <a:lnTo>
                  <a:pt x="323" y="120"/>
                </a:lnTo>
                <a:lnTo>
                  <a:pt x="316" y="131"/>
                </a:lnTo>
                <a:lnTo>
                  <a:pt x="306" y="145"/>
                </a:lnTo>
                <a:lnTo>
                  <a:pt x="294" y="159"/>
                </a:lnTo>
                <a:lnTo>
                  <a:pt x="278" y="175"/>
                </a:lnTo>
                <a:lnTo>
                  <a:pt x="262" y="192"/>
                </a:lnTo>
                <a:lnTo>
                  <a:pt x="228" y="226"/>
                </a:lnTo>
                <a:lnTo>
                  <a:pt x="212" y="241"/>
                </a:lnTo>
                <a:lnTo>
                  <a:pt x="197" y="255"/>
                </a:lnTo>
                <a:lnTo>
                  <a:pt x="184" y="267"/>
                </a:lnTo>
                <a:lnTo>
                  <a:pt x="175" y="276"/>
                </a:lnTo>
                <a:lnTo>
                  <a:pt x="168" y="281"/>
                </a:lnTo>
                <a:lnTo>
                  <a:pt x="166" y="284"/>
                </a:lnTo>
                <a:lnTo>
                  <a:pt x="163" y="281"/>
                </a:lnTo>
                <a:lnTo>
                  <a:pt x="157" y="276"/>
                </a:lnTo>
                <a:lnTo>
                  <a:pt x="147" y="267"/>
                </a:lnTo>
                <a:lnTo>
                  <a:pt x="134" y="255"/>
                </a:lnTo>
                <a:lnTo>
                  <a:pt x="102" y="226"/>
                </a:lnTo>
                <a:lnTo>
                  <a:pt x="68" y="192"/>
                </a:lnTo>
                <a:lnTo>
                  <a:pt x="52" y="175"/>
                </a:lnTo>
                <a:lnTo>
                  <a:pt x="37" y="159"/>
                </a:lnTo>
                <a:lnTo>
                  <a:pt x="25" y="145"/>
                </a:lnTo>
                <a:lnTo>
                  <a:pt x="14" y="131"/>
                </a:lnTo>
                <a:lnTo>
                  <a:pt x="8" y="120"/>
                </a:lnTo>
                <a:lnTo>
                  <a:pt x="1" y="98"/>
                </a:lnTo>
                <a:lnTo>
                  <a:pt x="0" y="76"/>
                </a:lnTo>
                <a:lnTo>
                  <a:pt x="5" y="55"/>
                </a:lnTo>
                <a:lnTo>
                  <a:pt x="14" y="36"/>
                </a:lnTo>
                <a:lnTo>
                  <a:pt x="30" y="19"/>
                </a:lnTo>
                <a:lnTo>
                  <a:pt x="48" y="8"/>
                </a:lnTo>
                <a:lnTo>
                  <a:pt x="6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nvGrpSpPr>
          <p:cNvPr id="115" name="Group 114">
            <a:extLst>
              <a:ext uri="{FF2B5EF4-FFF2-40B4-BE49-F238E27FC236}">
                <a16:creationId xmlns="" xmlns:a16="http://schemas.microsoft.com/office/drawing/2014/main" id="{4CF7B24B-EDDB-487F-8249-12294C661BB5}"/>
              </a:ext>
            </a:extLst>
          </p:cNvPr>
          <p:cNvGrpSpPr/>
          <p:nvPr/>
        </p:nvGrpSpPr>
        <p:grpSpPr>
          <a:xfrm>
            <a:off x="4347562" y="3732942"/>
            <a:ext cx="460295" cy="336522"/>
            <a:chOff x="5715001" y="3627438"/>
            <a:chExt cx="755650" cy="552450"/>
          </a:xfrm>
          <a:solidFill>
            <a:srgbClr val="019ADD"/>
          </a:solidFill>
        </p:grpSpPr>
        <p:sp>
          <p:nvSpPr>
            <p:cNvPr id="116" name="Freeform 18">
              <a:extLst>
                <a:ext uri="{FF2B5EF4-FFF2-40B4-BE49-F238E27FC236}">
                  <a16:creationId xmlns="" xmlns:a16="http://schemas.microsoft.com/office/drawing/2014/main" id="{6FC6E1A6-9E4C-458E-A938-80FB3DA6C1EC}"/>
                </a:ext>
              </a:extLst>
            </p:cNvPr>
            <p:cNvSpPr>
              <a:spLocks/>
            </p:cNvSpPr>
            <p:nvPr/>
          </p:nvSpPr>
          <p:spPr bwMode="auto">
            <a:xfrm>
              <a:off x="6283326" y="3627438"/>
              <a:ext cx="161925" cy="61913"/>
            </a:xfrm>
            <a:custGeom>
              <a:avLst/>
              <a:gdLst/>
              <a:ahLst/>
              <a:cxnLst>
                <a:cxn ang="0">
                  <a:pos x="52" y="0"/>
                </a:cxn>
                <a:cxn ang="0">
                  <a:pos x="66" y="3"/>
                </a:cxn>
                <a:cxn ang="0">
                  <a:pos x="78" y="8"/>
                </a:cxn>
                <a:cxn ang="0">
                  <a:pos x="89" y="13"/>
                </a:cxn>
                <a:cxn ang="0">
                  <a:pos x="102" y="26"/>
                </a:cxn>
                <a:cxn ang="0">
                  <a:pos x="89" y="37"/>
                </a:cxn>
                <a:cxn ang="0">
                  <a:pos x="86" y="38"/>
                </a:cxn>
                <a:cxn ang="0">
                  <a:pos x="86" y="37"/>
                </a:cxn>
                <a:cxn ang="0">
                  <a:pos x="85" y="37"/>
                </a:cxn>
                <a:cxn ang="0">
                  <a:pos x="85" y="36"/>
                </a:cxn>
                <a:cxn ang="0">
                  <a:pos x="82" y="34"/>
                </a:cxn>
                <a:cxn ang="0">
                  <a:pos x="77" y="29"/>
                </a:cxn>
                <a:cxn ang="0">
                  <a:pos x="66" y="22"/>
                </a:cxn>
                <a:cxn ang="0">
                  <a:pos x="52" y="20"/>
                </a:cxn>
                <a:cxn ang="0">
                  <a:pos x="44" y="21"/>
                </a:cxn>
                <a:cxn ang="0">
                  <a:pos x="35" y="24"/>
                </a:cxn>
                <a:cxn ang="0">
                  <a:pos x="24" y="30"/>
                </a:cxn>
                <a:cxn ang="0">
                  <a:pos x="14" y="39"/>
                </a:cxn>
                <a:cxn ang="0">
                  <a:pos x="0" y="25"/>
                </a:cxn>
                <a:cxn ang="0">
                  <a:pos x="19" y="11"/>
                </a:cxn>
                <a:cxn ang="0">
                  <a:pos x="36" y="3"/>
                </a:cxn>
                <a:cxn ang="0">
                  <a:pos x="52" y="0"/>
                </a:cxn>
              </a:cxnLst>
              <a:rect l="0" t="0" r="r" b="b"/>
              <a:pathLst>
                <a:path w="102" h="39">
                  <a:moveTo>
                    <a:pt x="52" y="0"/>
                  </a:moveTo>
                  <a:lnTo>
                    <a:pt x="66" y="3"/>
                  </a:lnTo>
                  <a:lnTo>
                    <a:pt x="78" y="8"/>
                  </a:lnTo>
                  <a:lnTo>
                    <a:pt x="89" y="13"/>
                  </a:lnTo>
                  <a:lnTo>
                    <a:pt x="102" y="26"/>
                  </a:lnTo>
                  <a:lnTo>
                    <a:pt x="89" y="37"/>
                  </a:lnTo>
                  <a:lnTo>
                    <a:pt x="86" y="38"/>
                  </a:lnTo>
                  <a:lnTo>
                    <a:pt x="86" y="37"/>
                  </a:lnTo>
                  <a:lnTo>
                    <a:pt x="85" y="37"/>
                  </a:lnTo>
                  <a:lnTo>
                    <a:pt x="85" y="36"/>
                  </a:lnTo>
                  <a:lnTo>
                    <a:pt x="82" y="34"/>
                  </a:lnTo>
                  <a:lnTo>
                    <a:pt x="77" y="29"/>
                  </a:lnTo>
                  <a:lnTo>
                    <a:pt x="66" y="22"/>
                  </a:lnTo>
                  <a:lnTo>
                    <a:pt x="52" y="20"/>
                  </a:lnTo>
                  <a:lnTo>
                    <a:pt x="44" y="21"/>
                  </a:lnTo>
                  <a:lnTo>
                    <a:pt x="35" y="24"/>
                  </a:lnTo>
                  <a:lnTo>
                    <a:pt x="24" y="30"/>
                  </a:lnTo>
                  <a:lnTo>
                    <a:pt x="14" y="39"/>
                  </a:lnTo>
                  <a:lnTo>
                    <a:pt x="0" y="25"/>
                  </a:lnTo>
                  <a:lnTo>
                    <a:pt x="19" y="11"/>
                  </a:lnTo>
                  <a:lnTo>
                    <a:pt x="36" y="3"/>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7" name="Freeform 19">
              <a:extLst>
                <a:ext uri="{FF2B5EF4-FFF2-40B4-BE49-F238E27FC236}">
                  <a16:creationId xmlns="" xmlns:a16="http://schemas.microsoft.com/office/drawing/2014/main" id="{42566021-D9C3-4022-9B91-9B84166B3197}"/>
                </a:ext>
              </a:extLst>
            </p:cNvPr>
            <p:cNvSpPr>
              <a:spLocks/>
            </p:cNvSpPr>
            <p:nvPr/>
          </p:nvSpPr>
          <p:spPr bwMode="auto">
            <a:xfrm>
              <a:off x="6122988" y="3689350"/>
              <a:ext cx="158750" cy="63500"/>
            </a:xfrm>
            <a:custGeom>
              <a:avLst/>
              <a:gdLst/>
              <a:ahLst/>
              <a:cxnLst>
                <a:cxn ang="0">
                  <a:pos x="87" y="0"/>
                </a:cxn>
                <a:cxn ang="0">
                  <a:pos x="100" y="15"/>
                </a:cxn>
                <a:cxn ang="0">
                  <a:pos x="83" y="29"/>
                </a:cxn>
                <a:cxn ang="0">
                  <a:pos x="66" y="37"/>
                </a:cxn>
                <a:cxn ang="0">
                  <a:pos x="50" y="40"/>
                </a:cxn>
                <a:cxn ang="0">
                  <a:pos x="35" y="38"/>
                </a:cxn>
                <a:cxn ang="0">
                  <a:pos x="24" y="33"/>
                </a:cxn>
                <a:cxn ang="0">
                  <a:pos x="13" y="27"/>
                </a:cxn>
                <a:cxn ang="0">
                  <a:pos x="9" y="24"/>
                </a:cxn>
                <a:cxn ang="0">
                  <a:pos x="6" y="20"/>
                </a:cxn>
                <a:cxn ang="0">
                  <a:pos x="0" y="14"/>
                </a:cxn>
                <a:cxn ang="0">
                  <a:pos x="14" y="2"/>
                </a:cxn>
                <a:cxn ang="0">
                  <a:pos x="16" y="2"/>
                </a:cxn>
                <a:cxn ang="0">
                  <a:pos x="16" y="4"/>
                </a:cxn>
                <a:cxn ang="0">
                  <a:pos x="17" y="4"/>
                </a:cxn>
                <a:cxn ang="0">
                  <a:pos x="18" y="7"/>
                </a:cxn>
                <a:cxn ang="0">
                  <a:pos x="21" y="8"/>
                </a:cxn>
                <a:cxn ang="0">
                  <a:pos x="25" y="11"/>
                </a:cxn>
                <a:cxn ang="0">
                  <a:pos x="35" y="17"/>
                </a:cxn>
                <a:cxn ang="0">
                  <a:pos x="50" y="20"/>
                </a:cxn>
                <a:cxn ang="0">
                  <a:pos x="60" y="19"/>
                </a:cxn>
                <a:cxn ang="0">
                  <a:pos x="74" y="12"/>
                </a:cxn>
                <a:cxn ang="0">
                  <a:pos x="87" y="0"/>
                </a:cxn>
              </a:cxnLst>
              <a:rect l="0" t="0" r="r" b="b"/>
              <a:pathLst>
                <a:path w="100" h="40">
                  <a:moveTo>
                    <a:pt x="87" y="0"/>
                  </a:moveTo>
                  <a:lnTo>
                    <a:pt x="100" y="15"/>
                  </a:lnTo>
                  <a:lnTo>
                    <a:pt x="83" y="29"/>
                  </a:lnTo>
                  <a:lnTo>
                    <a:pt x="66" y="37"/>
                  </a:lnTo>
                  <a:lnTo>
                    <a:pt x="50" y="40"/>
                  </a:lnTo>
                  <a:lnTo>
                    <a:pt x="35" y="38"/>
                  </a:lnTo>
                  <a:lnTo>
                    <a:pt x="24" y="33"/>
                  </a:lnTo>
                  <a:lnTo>
                    <a:pt x="13" y="27"/>
                  </a:lnTo>
                  <a:lnTo>
                    <a:pt x="9" y="24"/>
                  </a:lnTo>
                  <a:lnTo>
                    <a:pt x="6" y="20"/>
                  </a:lnTo>
                  <a:lnTo>
                    <a:pt x="0" y="14"/>
                  </a:lnTo>
                  <a:lnTo>
                    <a:pt x="14" y="2"/>
                  </a:lnTo>
                  <a:lnTo>
                    <a:pt x="16" y="2"/>
                  </a:lnTo>
                  <a:lnTo>
                    <a:pt x="16" y="4"/>
                  </a:lnTo>
                  <a:lnTo>
                    <a:pt x="17" y="4"/>
                  </a:lnTo>
                  <a:lnTo>
                    <a:pt x="18" y="7"/>
                  </a:lnTo>
                  <a:lnTo>
                    <a:pt x="21" y="8"/>
                  </a:lnTo>
                  <a:lnTo>
                    <a:pt x="25" y="11"/>
                  </a:lnTo>
                  <a:lnTo>
                    <a:pt x="35" y="17"/>
                  </a:lnTo>
                  <a:lnTo>
                    <a:pt x="50" y="20"/>
                  </a:lnTo>
                  <a:lnTo>
                    <a:pt x="60" y="19"/>
                  </a:lnTo>
                  <a:lnTo>
                    <a:pt x="74" y="12"/>
                  </a:lnTo>
                  <a:lnTo>
                    <a:pt x="8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8" name="Freeform 20">
              <a:extLst>
                <a:ext uri="{FF2B5EF4-FFF2-40B4-BE49-F238E27FC236}">
                  <a16:creationId xmlns="" xmlns:a16="http://schemas.microsoft.com/office/drawing/2014/main" id="{8FEE2ABA-0581-42DD-A42F-7A8C9209D586}"/>
                </a:ext>
              </a:extLst>
            </p:cNvPr>
            <p:cNvSpPr>
              <a:spLocks/>
            </p:cNvSpPr>
            <p:nvPr/>
          </p:nvSpPr>
          <p:spPr bwMode="auto">
            <a:xfrm>
              <a:off x="6062663" y="3705225"/>
              <a:ext cx="407988" cy="444500"/>
            </a:xfrm>
            <a:custGeom>
              <a:avLst/>
              <a:gdLst/>
              <a:ahLst/>
              <a:cxnLst>
                <a:cxn ang="0">
                  <a:pos x="208" y="0"/>
                </a:cxn>
                <a:cxn ang="0">
                  <a:pos x="257" y="0"/>
                </a:cxn>
                <a:cxn ang="0">
                  <a:pos x="257" y="280"/>
                </a:cxn>
                <a:cxn ang="0">
                  <a:pos x="27" y="280"/>
                </a:cxn>
                <a:cxn ang="0">
                  <a:pos x="27" y="279"/>
                </a:cxn>
                <a:cxn ang="0">
                  <a:pos x="29" y="277"/>
                </a:cxn>
                <a:cxn ang="0">
                  <a:pos x="29" y="275"/>
                </a:cxn>
                <a:cxn ang="0">
                  <a:pos x="31" y="273"/>
                </a:cxn>
                <a:cxn ang="0">
                  <a:pos x="37" y="268"/>
                </a:cxn>
                <a:cxn ang="0">
                  <a:pos x="39" y="264"/>
                </a:cxn>
                <a:cxn ang="0">
                  <a:pos x="40" y="259"/>
                </a:cxn>
                <a:cxn ang="0">
                  <a:pos x="43" y="247"/>
                </a:cxn>
                <a:cxn ang="0">
                  <a:pos x="43" y="230"/>
                </a:cxn>
                <a:cxn ang="0">
                  <a:pos x="40" y="210"/>
                </a:cxn>
                <a:cxn ang="0">
                  <a:pos x="33" y="193"/>
                </a:cxn>
                <a:cxn ang="0">
                  <a:pos x="18" y="178"/>
                </a:cxn>
                <a:cxn ang="0">
                  <a:pos x="13" y="171"/>
                </a:cxn>
                <a:cxn ang="0">
                  <a:pos x="6" y="166"/>
                </a:cxn>
                <a:cxn ang="0">
                  <a:pos x="0" y="162"/>
                </a:cxn>
                <a:cxn ang="0">
                  <a:pos x="5" y="148"/>
                </a:cxn>
                <a:cxn ang="0">
                  <a:pos x="8" y="132"/>
                </a:cxn>
                <a:cxn ang="0">
                  <a:pos x="39" y="148"/>
                </a:cxn>
                <a:cxn ang="0">
                  <a:pos x="39" y="98"/>
                </a:cxn>
                <a:cxn ang="0">
                  <a:pos x="138" y="144"/>
                </a:cxn>
                <a:cxn ang="0">
                  <a:pos x="138" y="98"/>
                </a:cxn>
                <a:cxn ang="0">
                  <a:pos x="208" y="136"/>
                </a:cxn>
                <a:cxn ang="0">
                  <a:pos x="208" y="0"/>
                </a:cxn>
              </a:cxnLst>
              <a:rect l="0" t="0" r="r" b="b"/>
              <a:pathLst>
                <a:path w="257" h="280">
                  <a:moveTo>
                    <a:pt x="208" y="0"/>
                  </a:moveTo>
                  <a:lnTo>
                    <a:pt x="257" y="0"/>
                  </a:lnTo>
                  <a:lnTo>
                    <a:pt x="257" y="280"/>
                  </a:lnTo>
                  <a:lnTo>
                    <a:pt x="27" y="280"/>
                  </a:lnTo>
                  <a:lnTo>
                    <a:pt x="27" y="279"/>
                  </a:lnTo>
                  <a:lnTo>
                    <a:pt x="29" y="277"/>
                  </a:lnTo>
                  <a:lnTo>
                    <a:pt x="29" y="275"/>
                  </a:lnTo>
                  <a:lnTo>
                    <a:pt x="31" y="273"/>
                  </a:lnTo>
                  <a:lnTo>
                    <a:pt x="37" y="268"/>
                  </a:lnTo>
                  <a:lnTo>
                    <a:pt x="39" y="264"/>
                  </a:lnTo>
                  <a:lnTo>
                    <a:pt x="40" y="259"/>
                  </a:lnTo>
                  <a:lnTo>
                    <a:pt x="43" y="247"/>
                  </a:lnTo>
                  <a:lnTo>
                    <a:pt x="43" y="230"/>
                  </a:lnTo>
                  <a:lnTo>
                    <a:pt x="40" y="210"/>
                  </a:lnTo>
                  <a:lnTo>
                    <a:pt x="33" y="193"/>
                  </a:lnTo>
                  <a:lnTo>
                    <a:pt x="18" y="178"/>
                  </a:lnTo>
                  <a:lnTo>
                    <a:pt x="13" y="171"/>
                  </a:lnTo>
                  <a:lnTo>
                    <a:pt x="6" y="166"/>
                  </a:lnTo>
                  <a:lnTo>
                    <a:pt x="0" y="162"/>
                  </a:lnTo>
                  <a:lnTo>
                    <a:pt x="5" y="148"/>
                  </a:lnTo>
                  <a:lnTo>
                    <a:pt x="8" y="132"/>
                  </a:lnTo>
                  <a:lnTo>
                    <a:pt x="39" y="148"/>
                  </a:lnTo>
                  <a:lnTo>
                    <a:pt x="39" y="98"/>
                  </a:lnTo>
                  <a:lnTo>
                    <a:pt x="138" y="144"/>
                  </a:lnTo>
                  <a:lnTo>
                    <a:pt x="138" y="98"/>
                  </a:lnTo>
                  <a:lnTo>
                    <a:pt x="208" y="136"/>
                  </a:lnTo>
                  <a:lnTo>
                    <a:pt x="20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9" name="Freeform 21">
              <a:extLst>
                <a:ext uri="{FF2B5EF4-FFF2-40B4-BE49-F238E27FC236}">
                  <a16:creationId xmlns="" xmlns:a16="http://schemas.microsoft.com/office/drawing/2014/main" id="{08320B9B-6D2D-4CFB-B59C-4BFAFD6DBEB5}"/>
                </a:ext>
              </a:extLst>
            </p:cNvPr>
            <p:cNvSpPr>
              <a:spLocks/>
            </p:cNvSpPr>
            <p:nvPr/>
          </p:nvSpPr>
          <p:spPr bwMode="auto">
            <a:xfrm>
              <a:off x="5965826" y="3627438"/>
              <a:ext cx="158750" cy="61913"/>
            </a:xfrm>
            <a:custGeom>
              <a:avLst/>
              <a:gdLst/>
              <a:ahLst/>
              <a:cxnLst>
                <a:cxn ang="0">
                  <a:pos x="50" y="0"/>
                </a:cxn>
                <a:cxn ang="0">
                  <a:pos x="65" y="3"/>
                </a:cxn>
                <a:cxn ang="0">
                  <a:pos x="76" y="8"/>
                </a:cxn>
                <a:cxn ang="0">
                  <a:pos x="87" y="13"/>
                </a:cxn>
                <a:cxn ang="0">
                  <a:pos x="91" y="16"/>
                </a:cxn>
                <a:cxn ang="0">
                  <a:pos x="94" y="20"/>
                </a:cxn>
                <a:cxn ang="0">
                  <a:pos x="100" y="26"/>
                </a:cxn>
                <a:cxn ang="0">
                  <a:pos x="86" y="38"/>
                </a:cxn>
                <a:cxn ang="0">
                  <a:pos x="79" y="32"/>
                </a:cxn>
                <a:cxn ang="0">
                  <a:pos x="75" y="29"/>
                </a:cxn>
                <a:cxn ang="0">
                  <a:pos x="65" y="22"/>
                </a:cxn>
                <a:cxn ang="0">
                  <a:pos x="50" y="20"/>
                </a:cxn>
                <a:cxn ang="0">
                  <a:pos x="39" y="21"/>
                </a:cxn>
                <a:cxn ang="0">
                  <a:pos x="28" y="28"/>
                </a:cxn>
                <a:cxn ang="0">
                  <a:pos x="13" y="39"/>
                </a:cxn>
                <a:cxn ang="0">
                  <a:pos x="0" y="25"/>
                </a:cxn>
                <a:cxn ang="0">
                  <a:pos x="17" y="11"/>
                </a:cxn>
                <a:cxn ang="0">
                  <a:pos x="34" y="3"/>
                </a:cxn>
                <a:cxn ang="0">
                  <a:pos x="50" y="0"/>
                </a:cxn>
              </a:cxnLst>
              <a:rect l="0" t="0" r="r" b="b"/>
              <a:pathLst>
                <a:path w="100" h="39">
                  <a:moveTo>
                    <a:pt x="50" y="0"/>
                  </a:moveTo>
                  <a:lnTo>
                    <a:pt x="65" y="3"/>
                  </a:lnTo>
                  <a:lnTo>
                    <a:pt x="76" y="8"/>
                  </a:lnTo>
                  <a:lnTo>
                    <a:pt x="87" y="13"/>
                  </a:lnTo>
                  <a:lnTo>
                    <a:pt x="91" y="16"/>
                  </a:lnTo>
                  <a:lnTo>
                    <a:pt x="94" y="20"/>
                  </a:lnTo>
                  <a:lnTo>
                    <a:pt x="100" y="26"/>
                  </a:lnTo>
                  <a:lnTo>
                    <a:pt x="86" y="38"/>
                  </a:lnTo>
                  <a:lnTo>
                    <a:pt x="79" y="32"/>
                  </a:lnTo>
                  <a:lnTo>
                    <a:pt x="75" y="29"/>
                  </a:lnTo>
                  <a:lnTo>
                    <a:pt x="65" y="22"/>
                  </a:lnTo>
                  <a:lnTo>
                    <a:pt x="50" y="20"/>
                  </a:lnTo>
                  <a:lnTo>
                    <a:pt x="39" y="21"/>
                  </a:lnTo>
                  <a:lnTo>
                    <a:pt x="28" y="28"/>
                  </a:lnTo>
                  <a:lnTo>
                    <a:pt x="13" y="39"/>
                  </a:lnTo>
                  <a:lnTo>
                    <a:pt x="0" y="25"/>
                  </a:lnTo>
                  <a:lnTo>
                    <a:pt x="17" y="11"/>
                  </a:lnTo>
                  <a:lnTo>
                    <a:pt x="34" y="3"/>
                  </a:lnTo>
                  <a:lnTo>
                    <a:pt x="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0" name="Freeform 22">
              <a:extLst>
                <a:ext uri="{FF2B5EF4-FFF2-40B4-BE49-F238E27FC236}">
                  <a16:creationId xmlns="" xmlns:a16="http://schemas.microsoft.com/office/drawing/2014/main" id="{1E4C5D8A-0029-42C2-B9DF-0C8A2ED4DCEB}"/>
                </a:ext>
              </a:extLst>
            </p:cNvPr>
            <p:cNvSpPr>
              <a:spLocks noEditPoints="1"/>
            </p:cNvSpPr>
            <p:nvPr/>
          </p:nvSpPr>
          <p:spPr bwMode="auto">
            <a:xfrm>
              <a:off x="5715001" y="3843338"/>
              <a:ext cx="393700" cy="336550"/>
            </a:xfrm>
            <a:custGeom>
              <a:avLst/>
              <a:gdLst/>
              <a:ahLst/>
              <a:cxnLst>
                <a:cxn ang="0">
                  <a:pos x="64" y="33"/>
                </a:cxn>
                <a:cxn ang="0">
                  <a:pos x="80" y="49"/>
                </a:cxn>
                <a:cxn ang="0">
                  <a:pos x="80" y="74"/>
                </a:cxn>
                <a:cxn ang="0">
                  <a:pos x="80" y="87"/>
                </a:cxn>
                <a:cxn ang="0">
                  <a:pos x="96" y="101"/>
                </a:cxn>
                <a:cxn ang="0">
                  <a:pos x="89" y="112"/>
                </a:cxn>
                <a:cxn ang="0">
                  <a:pos x="87" y="105"/>
                </a:cxn>
                <a:cxn ang="0">
                  <a:pos x="85" y="105"/>
                </a:cxn>
                <a:cxn ang="0">
                  <a:pos x="87" y="110"/>
                </a:cxn>
                <a:cxn ang="0">
                  <a:pos x="81" y="127"/>
                </a:cxn>
                <a:cxn ang="0">
                  <a:pos x="79" y="155"/>
                </a:cxn>
                <a:cxn ang="0">
                  <a:pos x="68" y="171"/>
                </a:cxn>
                <a:cxn ang="0">
                  <a:pos x="30" y="169"/>
                </a:cxn>
                <a:cxn ang="0">
                  <a:pos x="14" y="160"/>
                </a:cxn>
                <a:cxn ang="0">
                  <a:pos x="12" y="138"/>
                </a:cxn>
                <a:cxn ang="0">
                  <a:pos x="18" y="118"/>
                </a:cxn>
                <a:cxn ang="0">
                  <a:pos x="19" y="112"/>
                </a:cxn>
                <a:cxn ang="0">
                  <a:pos x="21" y="105"/>
                </a:cxn>
                <a:cxn ang="0">
                  <a:pos x="22" y="102"/>
                </a:cxn>
                <a:cxn ang="0">
                  <a:pos x="18" y="113"/>
                </a:cxn>
                <a:cxn ang="0">
                  <a:pos x="9" y="135"/>
                </a:cxn>
                <a:cxn ang="0">
                  <a:pos x="2" y="144"/>
                </a:cxn>
                <a:cxn ang="0">
                  <a:pos x="0" y="126"/>
                </a:cxn>
                <a:cxn ang="0">
                  <a:pos x="9" y="102"/>
                </a:cxn>
                <a:cxn ang="0">
                  <a:pos x="35" y="83"/>
                </a:cxn>
                <a:cxn ang="0">
                  <a:pos x="25" y="61"/>
                </a:cxn>
                <a:cxn ang="0">
                  <a:pos x="33" y="40"/>
                </a:cxn>
                <a:cxn ang="0">
                  <a:pos x="54" y="30"/>
                </a:cxn>
                <a:cxn ang="0">
                  <a:pos x="184" y="4"/>
                </a:cxn>
                <a:cxn ang="0">
                  <a:pos x="208" y="28"/>
                </a:cxn>
                <a:cxn ang="0">
                  <a:pos x="209" y="58"/>
                </a:cxn>
                <a:cxn ang="0">
                  <a:pos x="195" y="80"/>
                </a:cxn>
                <a:cxn ang="0">
                  <a:pos x="216" y="92"/>
                </a:cxn>
                <a:cxn ang="0">
                  <a:pos x="237" y="113"/>
                </a:cxn>
                <a:cxn ang="0">
                  <a:pos x="248" y="144"/>
                </a:cxn>
                <a:cxn ang="0">
                  <a:pos x="245" y="167"/>
                </a:cxn>
                <a:cxn ang="0">
                  <a:pos x="237" y="176"/>
                </a:cxn>
                <a:cxn ang="0">
                  <a:pos x="229" y="147"/>
                </a:cxn>
                <a:cxn ang="0">
                  <a:pos x="220" y="121"/>
                </a:cxn>
                <a:cxn ang="0">
                  <a:pos x="217" y="120"/>
                </a:cxn>
                <a:cxn ang="0">
                  <a:pos x="229" y="154"/>
                </a:cxn>
                <a:cxn ang="0">
                  <a:pos x="233" y="184"/>
                </a:cxn>
                <a:cxn ang="0">
                  <a:pos x="216" y="205"/>
                </a:cxn>
                <a:cxn ang="0">
                  <a:pos x="186" y="212"/>
                </a:cxn>
                <a:cxn ang="0">
                  <a:pos x="132" y="210"/>
                </a:cxn>
                <a:cxn ang="0">
                  <a:pos x="108" y="197"/>
                </a:cxn>
                <a:cxn ang="0">
                  <a:pos x="103" y="171"/>
                </a:cxn>
                <a:cxn ang="0">
                  <a:pos x="114" y="130"/>
                </a:cxn>
                <a:cxn ang="0">
                  <a:pos x="120" y="112"/>
                </a:cxn>
                <a:cxn ang="0">
                  <a:pos x="110" y="133"/>
                </a:cxn>
                <a:cxn ang="0">
                  <a:pos x="100" y="163"/>
                </a:cxn>
                <a:cxn ang="0">
                  <a:pos x="92" y="173"/>
                </a:cxn>
                <a:cxn ang="0">
                  <a:pos x="87" y="157"/>
                </a:cxn>
                <a:cxn ang="0">
                  <a:pos x="89" y="127"/>
                </a:cxn>
                <a:cxn ang="0">
                  <a:pos x="107" y="101"/>
                </a:cxn>
                <a:cxn ang="0">
                  <a:pos x="129" y="85"/>
                </a:cxn>
                <a:cxn ang="0">
                  <a:pos x="132" y="70"/>
                </a:cxn>
                <a:cxn ang="0">
                  <a:pos x="124" y="45"/>
                </a:cxn>
                <a:cxn ang="0">
                  <a:pos x="137" y="13"/>
                </a:cxn>
                <a:cxn ang="0">
                  <a:pos x="167" y="0"/>
                </a:cxn>
              </a:cxnLst>
              <a:rect l="0" t="0" r="r" b="b"/>
              <a:pathLst>
                <a:path w="248" h="212">
                  <a:moveTo>
                    <a:pt x="54" y="30"/>
                  </a:moveTo>
                  <a:lnTo>
                    <a:pt x="64" y="33"/>
                  </a:lnTo>
                  <a:lnTo>
                    <a:pt x="74" y="40"/>
                  </a:lnTo>
                  <a:lnTo>
                    <a:pt x="80" y="49"/>
                  </a:lnTo>
                  <a:lnTo>
                    <a:pt x="83" y="61"/>
                  </a:lnTo>
                  <a:lnTo>
                    <a:pt x="80" y="74"/>
                  </a:lnTo>
                  <a:lnTo>
                    <a:pt x="72" y="83"/>
                  </a:lnTo>
                  <a:lnTo>
                    <a:pt x="80" y="87"/>
                  </a:lnTo>
                  <a:lnTo>
                    <a:pt x="88" y="93"/>
                  </a:lnTo>
                  <a:lnTo>
                    <a:pt x="96" y="101"/>
                  </a:lnTo>
                  <a:lnTo>
                    <a:pt x="92" y="106"/>
                  </a:lnTo>
                  <a:lnTo>
                    <a:pt x="89" y="112"/>
                  </a:lnTo>
                  <a:lnTo>
                    <a:pt x="88" y="108"/>
                  </a:lnTo>
                  <a:lnTo>
                    <a:pt x="87" y="105"/>
                  </a:lnTo>
                  <a:lnTo>
                    <a:pt x="84" y="102"/>
                  </a:lnTo>
                  <a:lnTo>
                    <a:pt x="85" y="105"/>
                  </a:lnTo>
                  <a:lnTo>
                    <a:pt x="87" y="106"/>
                  </a:lnTo>
                  <a:lnTo>
                    <a:pt x="87" y="110"/>
                  </a:lnTo>
                  <a:lnTo>
                    <a:pt x="88" y="113"/>
                  </a:lnTo>
                  <a:lnTo>
                    <a:pt x="81" y="127"/>
                  </a:lnTo>
                  <a:lnTo>
                    <a:pt x="79" y="144"/>
                  </a:lnTo>
                  <a:lnTo>
                    <a:pt x="79" y="155"/>
                  </a:lnTo>
                  <a:lnTo>
                    <a:pt x="81" y="168"/>
                  </a:lnTo>
                  <a:lnTo>
                    <a:pt x="68" y="171"/>
                  </a:lnTo>
                  <a:lnTo>
                    <a:pt x="41" y="171"/>
                  </a:lnTo>
                  <a:lnTo>
                    <a:pt x="30" y="169"/>
                  </a:lnTo>
                  <a:lnTo>
                    <a:pt x="21" y="167"/>
                  </a:lnTo>
                  <a:lnTo>
                    <a:pt x="14" y="160"/>
                  </a:lnTo>
                  <a:lnTo>
                    <a:pt x="10" y="152"/>
                  </a:lnTo>
                  <a:lnTo>
                    <a:pt x="12" y="138"/>
                  </a:lnTo>
                  <a:lnTo>
                    <a:pt x="17" y="121"/>
                  </a:lnTo>
                  <a:lnTo>
                    <a:pt x="18" y="118"/>
                  </a:lnTo>
                  <a:lnTo>
                    <a:pt x="18" y="114"/>
                  </a:lnTo>
                  <a:lnTo>
                    <a:pt x="19" y="112"/>
                  </a:lnTo>
                  <a:lnTo>
                    <a:pt x="21" y="108"/>
                  </a:lnTo>
                  <a:lnTo>
                    <a:pt x="21" y="105"/>
                  </a:lnTo>
                  <a:lnTo>
                    <a:pt x="22" y="104"/>
                  </a:lnTo>
                  <a:lnTo>
                    <a:pt x="22" y="102"/>
                  </a:lnTo>
                  <a:lnTo>
                    <a:pt x="21" y="105"/>
                  </a:lnTo>
                  <a:lnTo>
                    <a:pt x="18" y="113"/>
                  </a:lnTo>
                  <a:lnTo>
                    <a:pt x="14" y="123"/>
                  </a:lnTo>
                  <a:lnTo>
                    <a:pt x="9" y="135"/>
                  </a:lnTo>
                  <a:lnTo>
                    <a:pt x="6" y="147"/>
                  </a:lnTo>
                  <a:lnTo>
                    <a:pt x="2" y="144"/>
                  </a:lnTo>
                  <a:lnTo>
                    <a:pt x="1" y="138"/>
                  </a:lnTo>
                  <a:lnTo>
                    <a:pt x="0" y="126"/>
                  </a:lnTo>
                  <a:lnTo>
                    <a:pt x="2" y="113"/>
                  </a:lnTo>
                  <a:lnTo>
                    <a:pt x="9" y="102"/>
                  </a:lnTo>
                  <a:lnTo>
                    <a:pt x="17" y="93"/>
                  </a:lnTo>
                  <a:lnTo>
                    <a:pt x="35" y="83"/>
                  </a:lnTo>
                  <a:lnTo>
                    <a:pt x="27" y="74"/>
                  </a:lnTo>
                  <a:lnTo>
                    <a:pt x="25" y="61"/>
                  </a:lnTo>
                  <a:lnTo>
                    <a:pt x="27" y="49"/>
                  </a:lnTo>
                  <a:lnTo>
                    <a:pt x="33" y="40"/>
                  </a:lnTo>
                  <a:lnTo>
                    <a:pt x="42" y="33"/>
                  </a:lnTo>
                  <a:lnTo>
                    <a:pt x="54" y="30"/>
                  </a:lnTo>
                  <a:close/>
                  <a:moveTo>
                    <a:pt x="167" y="0"/>
                  </a:moveTo>
                  <a:lnTo>
                    <a:pt x="184" y="4"/>
                  </a:lnTo>
                  <a:lnTo>
                    <a:pt x="199" y="13"/>
                  </a:lnTo>
                  <a:lnTo>
                    <a:pt x="208" y="28"/>
                  </a:lnTo>
                  <a:lnTo>
                    <a:pt x="212" y="45"/>
                  </a:lnTo>
                  <a:lnTo>
                    <a:pt x="209" y="58"/>
                  </a:lnTo>
                  <a:lnTo>
                    <a:pt x="204" y="70"/>
                  </a:lnTo>
                  <a:lnTo>
                    <a:pt x="195" y="80"/>
                  </a:lnTo>
                  <a:lnTo>
                    <a:pt x="205" y="85"/>
                  </a:lnTo>
                  <a:lnTo>
                    <a:pt x="216" y="92"/>
                  </a:lnTo>
                  <a:lnTo>
                    <a:pt x="228" y="101"/>
                  </a:lnTo>
                  <a:lnTo>
                    <a:pt x="237" y="113"/>
                  </a:lnTo>
                  <a:lnTo>
                    <a:pt x="245" y="127"/>
                  </a:lnTo>
                  <a:lnTo>
                    <a:pt x="248" y="144"/>
                  </a:lnTo>
                  <a:lnTo>
                    <a:pt x="248" y="157"/>
                  </a:lnTo>
                  <a:lnTo>
                    <a:pt x="245" y="167"/>
                  </a:lnTo>
                  <a:lnTo>
                    <a:pt x="242" y="173"/>
                  </a:lnTo>
                  <a:lnTo>
                    <a:pt x="237" y="176"/>
                  </a:lnTo>
                  <a:lnTo>
                    <a:pt x="234" y="163"/>
                  </a:lnTo>
                  <a:lnTo>
                    <a:pt x="229" y="147"/>
                  </a:lnTo>
                  <a:lnTo>
                    <a:pt x="225" y="133"/>
                  </a:lnTo>
                  <a:lnTo>
                    <a:pt x="220" y="121"/>
                  </a:lnTo>
                  <a:lnTo>
                    <a:pt x="216" y="112"/>
                  </a:lnTo>
                  <a:lnTo>
                    <a:pt x="217" y="120"/>
                  </a:lnTo>
                  <a:lnTo>
                    <a:pt x="221" y="130"/>
                  </a:lnTo>
                  <a:lnTo>
                    <a:pt x="229" y="154"/>
                  </a:lnTo>
                  <a:lnTo>
                    <a:pt x="232" y="171"/>
                  </a:lnTo>
                  <a:lnTo>
                    <a:pt x="233" y="184"/>
                  </a:lnTo>
                  <a:lnTo>
                    <a:pt x="227" y="197"/>
                  </a:lnTo>
                  <a:lnTo>
                    <a:pt x="216" y="205"/>
                  </a:lnTo>
                  <a:lnTo>
                    <a:pt x="203" y="210"/>
                  </a:lnTo>
                  <a:lnTo>
                    <a:pt x="186" y="212"/>
                  </a:lnTo>
                  <a:lnTo>
                    <a:pt x="149" y="212"/>
                  </a:lnTo>
                  <a:lnTo>
                    <a:pt x="132" y="210"/>
                  </a:lnTo>
                  <a:lnTo>
                    <a:pt x="118" y="205"/>
                  </a:lnTo>
                  <a:lnTo>
                    <a:pt x="108" y="197"/>
                  </a:lnTo>
                  <a:lnTo>
                    <a:pt x="101" y="184"/>
                  </a:lnTo>
                  <a:lnTo>
                    <a:pt x="103" y="171"/>
                  </a:lnTo>
                  <a:lnTo>
                    <a:pt x="107" y="154"/>
                  </a:lnTo>
                  <a:lnTo>
                    <a:pt x="114" y="130"/>
                  </a:lnTo>
                  <a:lnTo>
                    <a:pt x="117" y="120"/>
                  </a:lnTo>
                  <a:lnTo>
                    <a:pt x="120" y="112"/>
                  </a:lnTo>
                  <a:lnTo>
                    <a:pt x="116" y="121"/>
                  </a:lnTo>
                  <a:lnTo>
                    <a:pt x="110" y="133"/>
                  </a:lnTo>
                  <a:lnTo>
                    <a:pt x="104" y="147"/>
                  </a:lnTo>
                  <a:lnTo>
                    <a:pt x="100" y="163"/>
                  </a:lnTo>
                  <a:lnTo>
                    <a:pt x="96" y="176"/>
                  </a:lnTo>
                  <a:lnTo>
                    <a:pt x="92" y="173"/>
                  </a:lnTo>
                  <a:lnTo>
                    <a:pt x="89" y="167"/>
                  </a:lnTo>
                  <a:lnTo>
                    <a:pt x="87" y="157"/>
                  </a:lnTo>
                  <a:lnTo>
                    <a:pt x="87" y="144"/>
                  </a:lnTo>
                  <a:lnTo>
                    <a:pt x="89" y="127"/>
                  </a:lnTo>
                  <a:lnTo>
                    <a:pt x="97" y="113"/>
                  </a:lnTo>
                  <a:lnTo>
                    <a:pt x="107" y="101"/>
                  </a:lnTo>
                  <a:lnTo>
                    <a:pt x="118" y="92"/>
                  </a:lnTo>
                  <a:lnTo>
                    <a:pt x="129" y="85"/>
                  </a:lnTo>
                  <a:lnTo>
                    <a:pt x="139" y="80"/>
                  </a:lnTo>
                  <a:lnTo>
                    <a:pt x="132" y="70"/>
                  </a:lnTo>
                  <a:lnTo>
                    <a:pt x="126" y="58"/>
                  </a:lnTo>
                  <a:lnTo>
                    <a:pt x="124" y="45"/>
                  </a:lnTo>
                  <a:lnTo>
                    <a:pt x="128" y="28"/>
                  </a:lnTo>
                  <a:lnTo>
                    <a:pt x="137" y="13"/>
                  </a:lnTo>
                  <a:lnTo>
                    <a:pt x="150" y="4"/>
                  </a:lnTo>
                  <a:lnTo>
                    <a:pt x="16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1" name="Group 52">
            <a:extLst>
              <a:ext uri="{FF2B5EF4-FFF2-40B4-BE49-F238E27FC236}">
                <a16:creationId xmlns="" xmlns:a16="http://schemas.microsoft.com/office/drawing/2014/main" id="{12B01223-3329-453E-A320-9EC26B811152}"/>
              </a:ext>
            </a:extLst>
          </p:cNvPr>
          <p:cNvGrpSpPr/>
          <p:nvPr/>
        </p:nvGrpSpPr>
        <p:grpSpPr>
          <a:xfrm>
            <a:off x="4490871" y="1535870"/>
            <a:ext cx="300738" cy="302294"/>
            <a:chOff x="2917825" y="3073401"/>
            <a:chExt cx="920750" cy="925513"/>
          </a:xfrm>
          <a:solidFill>
            <a:srgbClr val="019ADD"/>
          </a:solidFill>
        </p:grpSpPr>
        <p:sp>
          <p:nvSpPr>
            <p:cNvPr id="122" name="Freeform 18">
              <a:extLst>
                <a:ext uri="{FF2B5EF4-FFF2-40B4-BE49-F238E27FC236}">
                  <a16:creationId xmlns="" xmlns:a16="http://schemas.microsoft.com/office/drawing/2014/main" id="{FD7AB17F-7553-4BA6-B2C9-6851D768606A}"/>
                </a:ext>
              </a:extLst>
            </p:cNvPr>
            <p:cNvSpPr>
              <a:spLocks/>
            </p:cNvSpPr>
            <p:nvPr/>
          </p:nvSpPr>
          <p:spPr bwMode="auto">
            <a:xfrm>
              <a:off x="2917825" y="3073401"/>
              <a:ext cx="920750" cy="925513"/>
            </a:xfrm>
            <a:custGeom>
              <a:avLst/>
              <a:gdLst/>
              <a:ahLst/>
              <a:cxnLst>
                <a:cxn ang="0">
                  <a:pos x="290" y="0"/>
                </a:cxn>
                <a:cxn ang="0">
                  <a:pos x="337" y="4"/>
                </a:cxn>
                <a:cxn ang="0">
                  <a:pos x="382" y="15"/>
                </a:cxn>
                <a:cxn ang="0">
                  <a:pos x="423" y="33"/>
                </a:cxn>
                <a:cxn ang="0">
                  <a:pos x="461" y="56"/>
                </a:cxn>
                <a:cxn ang="0">
                  <a:pos x="495" y="86"/>
                </a:cxn>
                <a:cxn ang="0">
                  <a:pos x="524" y="120"/>
                </a:cxn>
                <a:cxn ang="0">
                  <a:pos x="547" y="158"/>
                </a:cxn>
                <a:cxn ang="0">
                  <a:pos x="565" y="199"/>
                </a:cxn>
                <a:cxn ang="0">
                  <a:pos x="576" y="244"/>
                </a:cxn>
                <a:cxn ang="0">
                  <a:pos x="580" y="292"/>
                </a:cxn>
                <a:cxn ang="0">
                  <a:pos x="576" y="339"/>
                </a:cxn>
                <a:cxn ang="0">
                  <a:pos x="565" y="384"/>
                </a:cxn>
                <a:cxn ang="0">
                  <a:pos x="547" y="426"/>
                </a:cxn>
                <a:cxn ang="0">
                  <a:pos x="524" y="464"/>
                </a:cxn>
                <a:cxn ang="0">
                  <a:pos x="495" y="498"/>
                </a:cxn>
                <a:cxn ang="0">
                  <a:pos x="461" y="527"/>
                </a:cxn>
                <a:cxn ang="0">
                  <a:pos x="423" y="550"/>
                </a:cxn>
                <a:cxn ang="0">
                  <a:pos x="382" y="568"/>
                </a:cxn>
                <a:cxn ang="0">
                  <a:pos x="337" y="579"/>
                </a:cxn>
                <a:cxn ang="0">
                  <a:pos x="290" y="583"/>
                </a:cxn>
                <a:cxn ang="0">
                  <a:pos x="243" y="579"/>
                </a:cxn>
                <a:cxn ang="0">
                  <a:pos x="198" y="568"/>
                </a:cxn>
                <a:cxn ang="0">
                  <a:pos x="156" y="550"/>
                </a:cxn>
                <a:cxn ang="0">
                  <a:pos x="119" y="527"/>
                </a:cxn>
                <a:cxn ang="0">
                  <a:pos x="85" y="498"/>
                </a:cxn>
                <a:cxn ang="0">
                  <a:pos x="56" y="464"/>
                </a:cxn>
                <a:cxn ang="0">
                  <a:pos x="33" y="426"/>
                </a:cxn>
                <a:cxn ang="0">
                  <a:pos x="15" y="384"/>
                </a:cxn>
                <a:cxn ang="0">
                  <a:pos x="4" y="339"/>
                </a:cxn>
                <a:cxn ang="0">
                  <a:pos x="0" y="292"/>
                </a:cxn>
                <a:cxn ang="0">
                  <a:pos x="4" y="244"/>
                </a:cxn>
                <a:cxn ang="0">
                  <a:pos x="15" y="199"/>
                </a:cxn>
                <a:cxn ang="0">
                  <a:pos x="33" y="158"/>
                </a:cxn>
                <a:cxn ang="0">
                  <a:pos x="56" y="120"/>
                </a:cxn>
                <a:cxn ang="0">
                  <a:pos x="85" y="86"/>
                </a:cxn>
                <a:cxn ang="0">
                  <a:pos x="119" y="56"/>
                </a:cxn>
                <a:cxn ang="0">
                  <a:pos x="156" y="33"/>
                </a:cxn>
                <a:cxn ang="0">
                  <a:pos x="198" y="15"/>
                </a:cxn>
                <a:cxn ang="0">
                  <a:pos x="243" y="4"/>
                </a:cxn>
                <a:cxn ang="0">
                  <a:pos x="290" y="0"/>
                </a:cxn>
              </a:cxnLst>
              <a:rect l="0" t="0" r="r" b="b"/>
              <a:pathLst>
                <a:path w="580" h="583">
                  <a:moveTo>
                    <a:pt x="290" y="0"/>
                  </a:moveTo>
                  <a:lnTo>
                    <a:pt x="337" y="4"/>
                  </a:lnTo>
                  <a:lnTo>
                    <a:pt x="382" y="15"/>
                  </a:lnTo>
                  <a:lnTo>
                    <a:pt x="423" y="33"/>
                  </a:lnTo>
                  <a:lnTo>
                    <a:pt x="461" y="56"/>
                  </a:lnTo>
                  <a:lnTo>
                    <a:pt x="495" y="86"/>
                  </a:lnTo>
                  <a:lnTo>
                    <a:pt x="524" y="120"/>
                  </a:lnTo>
                  <a:lnTo>
                    <a:pt x="547" y="158"/>
                  </a:lnTo>
                  <a:lnTo>
                    <a:pt x="565" y="199"/>
                  </a:lnTo>
                  <a:lnTo>
                    <a:pt x="576" y="244"/>
                  </a:lnTo>
                  <a:lnTo>
                    <a:pt x="580" y="292"/>
                  </a:lnTo>
                  <a:lnTo>
                    <a:pt x="576" y="339"/>
                  </a:lnTo>
                  <a:lnTo>
                    <a:pt x="565" y="384"/>
                  </a:lnTo>
                  <a:lnTo>
                    <a:pt x="547" y="426"/>
                  </a:lnTo>
                  <a:lnTo>
                    <a:pt x="524" y="464"/>
                  </a:lnTo>
                  <a:lnTo>
                    <a:pt x="495" y="498"/>
                  </a:lnTo>
                  <a:lnTo>
                    <a:pt x="461" y="527"/>
                  </a:lnTo>
                  <a:lnTo>
                    <a:pt x="423" y="550"/>
                  </a:lnTo>
                  <a:lnTo>
                    <a:pt x="382" y="568"/>
                  </a:lnTo>
                  <a:lnTo>
                    <a:pt x="337" y="579"/>
                  </a:lnTo>
                  <a:lnTo>
                    <a:pt x="290" y="583"/>
                  </a:lnTo>
                  <a:lnTo>
                    <a:pt x="243" y="579"/>
                  </a:lnTo>
                  <a:lnTo>
                    <a:pt x="198" y="568"/>
                  </a:lnTo>
                  <a:lnTo>
                    <a:pt x="156" y="550"/>
                  </a:lnTo>
                  <a:lnTo>
                    <a:pt x="119" y="527"/>
                  </a:lnTo>
                  <a:lnTo>
                    <a:pt x="85" y="498"/>
                  </a:lnTo>
                  <a:lnTo>
                    <a:pt x="56" y="464"/>
                  </a:lnTo>
                  <a:lnTo>
                    <a:pt x="33" y="426"/>
                  </a:lnTo>
                  <a:lnTo>
                    <a:pt x="15" y="384"/>
                  </a:lnTo>
                  <a:lnTo>
                    <a:pt x="4" y="339"/>
                  </a:lnTo>
                  <a:lnTo>
                    <a:pt x="0" y="292"/>
                  </a:lnTo>
                  <a:lnTo>
                    <a:pt x="4" y="244"/>
                  </a:lnTo>
                  <a:lnTo>
                    <a:pt x="15" y="199"/>
                  </a:lnTo>
                  <a:lnTo>
                    <a:pt x="33" y="158"/>
                  </a:lnTo>
                  <a:lnTo>
                    <a:pt x="56" y="120"/>
                  </a:lnTo>
                  <a:lnTo>
                    <a:pt x="85" y="86"/>
                  </a:lnTo>
                  <a:lnTo>
                    <a:pt x="119" y="56"/>
                  </a:lnTo>
                  <a:lnTo>
                    <a:pt x="156" y="33"/>
                  </a:lnTo>
                  <a:lnTo>
                    <a:pt x="198" y="15"/>
                  </a:lnTo>
                  <a:lnTo>
                    <a:pt x="243" y="4"/>
                  </a:lnTo>
                  <a:lnTo>
                    <a:pt x="2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3" name="Freeform 19">
              <a:extLst>
                <a:ext uri="{FF2B5EF4-FFF2-40B4-BE49-F238E27FC236}">
                  <a16:creationId xmlns="" xmlns:a16="http://schemas.microsoft.com/office/drawing/2014/main" id="{260EC4FC-555C-4A5E-89FB-41CE2BB04D8F}"/>
                </a:ext>
              </a:extLst>
            </p:cNvPr>
            <p:cNvSpPr>
              <a:spLocks/>
            </p:cNvSpPr>
            <p:nvPr/>
          </p:nvSpPr>
          <p:spPr bwMode="auto">
            <a:xfrm>
              <a:off x="3084513" y="3319715"/>
              <a:ext cx="584200" cy="457200"/>
            </a:xfrm>
            <a:custGeom>
              <a:avLst/>
              <a:gdLst/>
              <a:ahLst/>
              <a:cxnLst>
                <a:cxn ang="0">
                  <a:pos x="300" y="0"/>
                </a:cxn>
                <a:cxn ang="0">
                  <a:pos x="368" y="68"/>
                </a:cxn>
                <a:cxn ang="0">
                  <a:pos x="219" y="219"/>
                </a:cxn>
                <a:cxn ang="0">
                  <a:pos x="151" y="288"/>
                </a:cxn>
                <a:cxn ang="0">
                  <a:pos x="0" y="136"/>
                </a:cxn>
                <a:cxn ang="0">
                  <a:pos x="68" y="68"/>
                </a:cxn>
                <a:cxn ang="0">
                  <a:pos x="151" y="151"/>
                </a:cxn>
                <a:cxn ang="0">
                  <a:pos x="300" y="0"/>
                </a:cxn>
              </a:cxnLst>
              <a:rect l="0" t="0" r="r" b="b"/>
              <a:pathLst>
                <a:path w="368" h="288">
                  <a:moveTo>
                    <a:pt x="300" y="0"/>
                  </a:moveTo>
                  <a:lnTo>
                    <a:pt x="368" y="68"/>
                  </a:lnTo>
                  <a:lnTo>
                    <a:pt x="219" y="219"/>
                  </a:lnTo>
                  <a:lnTo>
                    <a:pt x="151" y="288"/>
                  </a:lnTo>
                  <a:lnTo>
                    <a:pt x="0" y="136"/>
                  </a:lnTo>
                  <a:lnTo>
                    <a:pt x="68" y="68"/>
                  </a:lnTo>
                  <a:lnTo>
                    <a:pt x="151" y="151"/>
                  </a:lnTo>
                  <a:lnTo>
                    <a:pt x="30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4" name="Group 62">
            <a:extLst>
              <a:ext uri="{FF2B5EF4-FFF2-40B4-BE49-F238E27FC236}">
                <a16:creationId xmlns="" xmlns:a16="http://schemas.microsoft.com/office/drawing/2014/main" id="{145D9072-DC7A-4953-97EA-1A2CEAB32359}"/>
              </a:ext>
            </a:extLst>
          </p:cNvPr>
          <p:cNvGrpSpPr/>
          <p:nvPr/>
        </p:nvGrpSpPr>
        <p:grpSpPr>
          <a:xfrm>
            <a:off x="10932550" y="1577287"/>
            <a:ext cx="423852" cy="234874"/>
            <a:chOff x="5961063" y="2919413"/>
            <a:chExt cx="1744662" cy="966788"/>
          </a:xfrm>
          <a:solidFill>
            <a:srgbClr val="019ADD"/>
          </a:solidFill>
        </p:grpSpPr>
        <p:sp>
          <p:nvSpPr>
            <p:cNvPr id="125" name="Freeform 12">
              <a:extLst>
                <a:ext uri="{FF2B5EF4-FFF2-40B4-BE49-F238E27FC236}">
                  <a16:creationId xmlns="" xmlns:a16="http://schemas.microsoft.com/office/drawing/2014/main" id="{FC89D933-3440-47A0-A2C3-F20536975498}"/>
                </a:ext>
              </a:extLst>
            </p:cNvPr>
            <p:cNvSpPr>
              <a:spLocks/>
            </p:cNvSpPr>
            <p:nvPr/>
          </p:nvSpPr>
          <p:spPr bwMode="auto">
            <a:xfrm>
              <a:off x="6635750" y="2971801"/>
              <a:ext cx="401638" cy="454025"/>
            </a:xfrm>
            <a:custGeom>
              <a:avLst/>
              <a:gdLst/>
              <a:ahLst/>
              <a:cxnLst>
                <a:cxn ang="0">
                  <a:pos x="127" y="0"/>
                </a:cxn>
                <a:cxn ang="0">
                  <a:pos x="156" y="3"/>
                </a:cxn>
                <a:cxn ang="0">
                  <a:pos x="182" y="11"/>
                </a:cxn>
                <a:cxn ang="0">
                  <a:pos x="202" y="22"/>
                </a:cxn>
                <a:cxn ang="0">
                  <a:pos x="218" y="35"/>
                </a:cxn>
                <a:cxn ang="0">
                  <a:pos x="231" y="52"/>
                </a:cxn>
                <a:cxn ang="0">
                  <a:pos x="241" y="72"/>
                </a:cxn>
                <a:cxn ang="0">
                  <a:pos x="248" y="94"/>
                </a:cxn>
                <a:cxn ang="0">
                  <a:pos x="252" y="118"/>
                </a:cxn>
                <a:cxn ang="0">
                  <a:pos x="253" y="144"/>
                </a:cxn>
                <a:cxn ang="0">
                  <a:pos x="250" y="176"/>
                </a:cxn>
                <a:cxn ang="0">
                  <a:pos x="240" y="207"/>
                </a:cxn>
                <a:cxn ang="0">
                  <a:pos x="225" y="233"/>
                </a:cxn>
                <a:cxn ang="0">
                  <a:pos x="206" y="255"/>
                </a:cxn>
                <a:cxn ang="0">
                  <a:pos x="183" y="272"/>
                </a:cxn>
                <a:cxn ang="0">
                  <a:pos x="156" y="283"/>
                </a:cxn>
                <a:cxn ang="0">
                  <a:pos x="127" y="286"/>
                </a:cxn>
                <a:cxn ang="0">
                  <a:pos x="98" y="283"/>
                </a:cxn>
                <a:cxn ang="0">
                  <a:pos x="71" y="272"/>
                </a:cxn>
                <a:cxn ang="0">
                  <a:pos x="47" y="255"/>
                </a:cxn>
                <a:cxn ang="0">
                  <a:pos x="28" y="233"/>
                </a:cxn>
                <a:cxn ang="0">
                  <a:pos x="13" y="207"/>
                </a:cxn>
                <a:cxn ang="0">
                  <a:pos x="3" y="176"/>
                </a:cxn>
                <a:cxn ang="0">
                  <a:pos x="0" y="144"/>
                </a:cxn>
                <a:cxn ang="0">
                  <a:pos x="1" y="118"/>
                </a:cxn>
                <a:cxn ang="0">
                  <a:pos x="6" y="94"/>
                </a:cxn>
                <a:cxn ang="0">
                  <a:pos x="13" y="70"/>
                </a:cxn>
                <a:cxn ang="0">
                  <a:pos x="23" y="50"/>
                </a:cxn>
                <a:cxn ang="0">
                  <a:pos x="37" y="33"/>
                </a:cxn>
                <a:cxn ang="0">
                  <a:pos x="54" y="18"/>
                </a:cxn>
                <a:cxn ang="0">
                  <a:pos x="75" y="7"/>
                </a:cxn>
                <a:cxn ang="0">
                  <a:pos x="99" y="1"/>
                </a:cxn>
                <a:cxn ang="0">
                  <a:pos x="127" y="0"/>
                </a:cxn>
              </a:cxnLst>
              <a:rect l="0" t="0" r="r" b="b"/>
              <a:pathLst>
                <a:path w="253" h="286">
                  <a:moveTo>
                    <a:pt x="127" y="0"/>
                  </a:moveTo>
                  <a:lnTo>
                    <a:pt x="156" y="3"/>
                  </a:lnTo>
                  <a:lnTo>
                    <a:pt x="182" y="11"/>
                  </a:lnTo>
                  <a:lnTo>
                    <a:pt x="202" y="22"/>
                  </a:lnTo>
                  <a:lnTo>
                    <a:pt x="218" y="35"/>
                  </a:lnTo>
                  <a:lnTo>
                    <a:pt x="231" y="52"/>
                  </a:lnTo>
                  <a:lnTo>
                    <a:pt x="241" y="72"/>
                  </a:lnTo>
                  <a:lnTo>
                    <a:pt x="248" y="94"/>
                  </a:lnTo>
                  <a:lnTo>
                    <a:pt x="252" y="118"/>
                  </a:lnTo>
                  <a:lnTo>
                    <a:pt x="253" y="144"/>
                  </a:lnTo>
                  <a:lnTo>
                    <a:pt x="250" y="176"/>
                  </a:lnTo>
                  <a:lnTo>
                    <a:pt x="240" y="207"/>
                  </a:lnTo>
                  <a:lnTo>
                    <a:pt x="225" y="233"/>
                  </a:lnTo>
                  <a:lnTo>
                    <a:pt x="206" y="255"/>
                  </a:lnTo>
                  <a:lnTo>
                    <a:pt x="183" y="272"/>
                  </a:lnTo>
                  <a:lnTo>
                    <a:pt x="156" y="283"/>
                  </a:lnTo>
                  <a:lnTo>
                    <a:pt x="127" y="286"/>
                  </a:lnTo>
                  <a:lnTo>
                    <a:pt x="98" y="283"/>
                  </a:lnTo>
                  <a:lnTo>
                    <a:pt x="71" y="272"/>
                  </a:lnTo>
                  <a:lnTo>
                    <a:pt x="47" y="255"/>
                  </a:lnTo>
                  <a:lnTo>
                    <a:pt x="28" y="233"/>
                  </a:lnTo>
                  <a:lnTo>
                    <a:pt x="13" y="207"/>
                  </a:lnTo>
                  <a:lnTo>
                    <a:pt x="3" y="176"/>
                  </a:lnTo>
                  <a:lnTo>
                    <a:pt x="0" y="144"/>
                  </a:lnTo>
                  <a:lnTo>
                    <a:pt x="1" y="118"/>
                  </a:lnTo>
                  <a:lnTo>
                    <a:pt x="6" y="94"/>
                  </a:lnTo>
                  <a:lnTo>
                    <a:pt x="13" y="70"/>
                  </a:lnTo>
                  <a:lnTo>
                    <a:pt x="23" y="50"/>
                  </a:lnTo>
                  <a:lnTo>
                    <a:pt x="37" y="33"/>
                  </a:lnTo>
                  <a:lnTo>
                    <a:pt x="54" y="18"/>
                  </a:lnTo>
                  <a:lnTo>
                    <a:pt x="75" y="7"/>
                  </a:lnTo>
                  <a:lnTo>
                    <a:pt x="99" y="1"/>
                  </a:lnTo>
                  <a:lnTo>
                    <a:pt x="12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6" name="Freeform 13">
              <a:extLst>
                <a:ext uri="{FF2B5EF4-FFF2-40B4-BE49-F238E27FC236}">
                  <a16:creationId xmlns="" xmlns:a16="http://schemas.microsoft.com/office/drawing/2014/main" id="{6EE200DF-8382-40B4-8A40-C98E0F003606}"/>
                </a:ext>
              </a:extLst>
            </p:cNvPr>
            <p:cNvSpPr>
              <a:spLocks/>
            </p:cNvSpPr>
            <p:nvPr/>
          </p:nvSpPr>
          <p:spPr bwMode="auto">
            <a:xfrm>
              <a:off x="7161213" y="2919413"/>
              <a:ext cx="334963" cy="379413"/>
            </a:xfrm>
            <a:custGeom>
              <a:avLst/>
              <a:gdLst/>
              <a:ahLst/>
              <a:cxnLst>
                <a:cxn ang="0">
                  <a:pos x="105" y="0"/>
                </a:cxn>
                <a:cxn ang="0">
                  <a:pos x="132" y="3"/>
                </a:cxn>
                <a:cxn ang="0">
                  <a:pos x="155" y="11"/>
                </a:cxn>
                <a:cxn ang="0">
                  <a:pos x="173" y="22"/>
                </a:cxn>
                <a:cxn ang="0">
                  <a:pos x="188" y="36"/>
                </a:cxn>
                <a:cxn ang="0">
                  <a:pos x="199" y="53"/>
                </a:cxn>
                <a:cxn ang="0">
                  <a:pos x="206" y="73"/>
                </a:cxn>
                <a:cxn ang="0">
                  <a:pos x="210" y="95"/>
                </a:cxn>
                <a:cxn ang="0">
                  <a:pos x="211" y="119"/>
                </a:cxn>
                <a:cxn ang="0">
                  <a:pos x="208" y="146"/>
                </a:cxn>
                <a:cxn ang="0">
                  <a:pos x="200" y="172"/>
                </a:cxn>
                <a:cxn ang="0">
                  <a:pos x="188" y="194"/>
                </a:cxn>
                <a:cxn ang="0">
                  <a:pos x="171" y="212"/>
                </a:cxn>
                <a:cxn ang="0">
                  <a:pos x="151" y="227"/>
                </a:cxn>
                <a:cxn ang="0">
                  <a:pos x="130"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4" y="34"/>
                </a:cxn>
                <a:cxn ang="0">
                  <a:pos x="39" y="19"/>
                </a:cxn>
                <a:cxn ang="0">
                  <a:pos x="57" y="8"/>
                </a:cxn>
                <a:cxn ang="0">
                  <a:pos x="79" y="1"/>
                </a:cxn>
                <a:cxn ang="0">
                  <a:pos x="105" y="0"/>
                </a:cxn>
              </a:cxnLst>
              <a:rect l="0" t="0" r="r" b="b"/>
              <a:pathLst>
                <a:path w="211" h="239">
                  <a:moveTo>
                    <a:pt x="105" y="0"/>
                  </a:moveTo>
                  <a:lnTo>
                    <a:pt x="132" y="3"/>
                  </a:lnTo>
                  <a:lnTo>
                    <a:pt x="155" y="11"/>
                  </a:lnTo>
                  <a:lnTo>
                    <a:pt x="173" y="22"/>
                  </a:lnTo>
                  <a:lnTo>
                    <a:pt x="188" y="36"/>
                  </a:lnTo>
                  <a:lnTo>
                    <a:pt x="199" y="53"/>
                  </a:lnTo>
                  <a:lnTo>
                    <a:pt x="206" y="73"/>
                  </a:lnTo>
                  <a:lnTo>
                    <a:pt x="210" y="95"/>
                  </a:lnTo>
                  <a:lnTo>
                    <a:pt x="211" y="119"/>
                  </a:lnTo>
                  <a:lnTo>
                    <a:pt x="208" y="146"/>
                  </a:lnTo>
                  <a:lnTo>
                    <a:pt x="200" y="172"/>
                  </a:lnTo>
                  <a:lnTo>
                    <a:pt x="188" y="194"/>
                  </a:lnTo>
                  <a:lnTo>
                    <a:pt x="171" y="212"/>
                  </a:lnTo>
                  <a:lnTo>
                    <a:pt x="151" y="227"/>
                  </a:lnTo>
                  <a:lnTo>
                    <a:pt x="130"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4" y="34"/>
                  </a:lnTo>
                  <a:lnTo>
                    <a:pt x="39" y="19"/>
                  </a:lnTo>
                  <a:lnTo>
                    <a:pt x="57" y="8"/>
                  </a:lnTo>
                  <a:lnTo>
                    <a:pt x="79"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7" name="Freeform 14">
              <a:extLst>
                <a:ext uri="{FF2B5EF4-FFF2-40B4-BE49-F238E27FC236}">
                  <a16:creationId xmlns="" xmlns:a16="http://schemas.microsoft.com/office/drawing/2014/main" id="{C7085157-469B-46A0-84BE-9BE1F7DC833C}"/>
                </a:ext>
              </a:extLst>
            </p:cNvPr>
            <p:cNvSpPr>
              <a:spLocks/>
            </p:cNvSpPr>
            <p:nvPr/>
          </p:nvSpPr>
          <p:spPr bwMode="auto">
            <a:xfrm>
              <a:off x="6173788" y="2919413"/>
              <a:ext cx="336550" cy="379413"/>
            </a:xfrm>
            <a:custGeom>
              <a:avLst/>
              <a:gdLst/>
              <a:ahLst/>
              <a:cxnLst>
                <a:cxn ang="0">
                  <a:pos x="105" y="0"/>
                </a:cxn>
                <a:cxn ang="0">
                  <a:pos x="133" y="3"/>
                </a:cxn>
                <a:cxn ang="0">
                  <a:pos x="156" y="11"/>
                </a:cxn>
                <a:cxn ang="0">
                  <a:pos x="174" y="22"/>
                </a:cxn>
                <a:cxn ang="0">
                  <a:pos x="189" y="36"/>
                </a:cxn>
                <a:cxn ang="0">
                  <a:pos x="200" y="53"/>
                </a:cxn>
                <a:cxn ang="0">
                  <a:pos x="207" y="73"/>
                </a:cxn>
                <a:cxn ang="0">
                  <a:pos x="211" y="95"/>
                </a:cxn>
                <a:cxn ang="0">
                  <a:pos x="212" y="119"/>
                </a:cxn>
                <a:cxn ang="0">
                  <a:pos x="210" y="146"/>
                </a:cxn>
                <a:cxn ang="0">
                  <a:pos x="201" y="172"/>
                </a:cxn>
                <a:cxn ang="0">
                  <a:pos x="189" y="194"/>
                </a:cxn>
                <a:cxn ang="0">
                  <a:pos x="172" y="212"/>
                </a:cxn>
                <a:cxn ang="0">
                  <a:pos x="153" y="227"/>
                </a:cxn>
                <a:cxn ang="0">
                  <a:pos x="129"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5" y="34"/>
                </a:cxn>
                <a:cxn ang="0">
                  <a:pos x="40" y="19"/>
                </a:cxn>
                <a:cxn ang="0">
                  <a:pos x="58" y="8"/>
                </a:cxn>
                <a:cxn ang="0">
                  <a:pos x="80" y="1"/>
                </a:cxn>
                <a:cxn ang="0">
                  <a:pos x="105" y="0"/>
                </a:cxn>
              </a:cxnLst>
              <a:rect l="0" t="0" r="r" b="b"/>
              <a:pathLst>
                <a:path w="212" h="239">
                  <a:moveTo>
                    <a:pt x="105" y="0"/>
                  </a:moveTo>
                  <a:lnTo>
                    <a:pt x="133" y="3"/>
                  </a:lnTo>
                  <a:lnTo>
                    <a:pt x="156" y="11"/>
                  </a:lnTo>
                  <a:lnTo>
                    <a:pt x="174" y="22"/>
                  </a:lnTo>
                  <a:lnTo>
                    <a:pt x="189" y="36"/>
                  </a:lnTo>
                  <a:lnTo>
                    <a:pt x="200" y="53"/>
                  </a:lnTo>
                  <a:lnTo>
                    <a:pt x="207" y="73"/>
                  </a:lnTo>
                  <a:lnTo>
                    <a:pt x="211" y="95"/>
                  </a:lnTo>
                  <a:lnTo>
                    <a:pt x="212" y="119"/>
                  </a:lnTo>
                  <a:lnTo>
                    <a:pt x="210" y="146"/>
                  </a:lnTo>
                  <a:lnTo>
                    <a:pt x="201" y="172"/>
                  </a:lnTo>
                  <a:lnTo>
                    <a:pt x="189" y="194"/>
                  </a:lnTo>
                  <a:lnTo>
                    <a:pt x="172" y="212"/>
                  </a:lnTo>
                  <a:lnTo>
                    <a:pt x="153" y="227"/>
                  </a:lnTo>
                  <a:lnTo>
                    <a:pt x="129"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5" y="34"/>
                  </a:lnTo>
                  <a:lnTo>
                    <a:pt x="40" y="19"/>
                  </a:lnTo>
                  <a:lnTo>
                    <a:pt x="58" y="8"/>
                  </a:lnTo>
                  <a:lnTo>
                    <a:pt x="80"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8" name="Freeform 15">
              <a:extLst>
                <a:ext uri="{FF2B5EF4-FFF2-40B4-BE49-F238E27FC236}">
                  <a16:creationId xmlns="" xmlns:a16="http://schemas.microsoft.com/office/drawing/2014/main" id="{3BE3AFE7-9CB0-4027-A4B7-FFDB4D643BEC}"/>
                </a:ext>
              </a:extLst>
            </p:cNvPr>
            <p:cNvSpPr>
              <a:spLocks/>
            </p:cNvSpPr>
            <p:nvPr/>
          </p:nvSpPr>
          <p:spPr bwMode="auto">
            <a:xfrm>
              <a:off x="5961063" y="3308351"/>
              <a:ext cx="674688" cy="355600"/>
            </a:xfrm>
            <a:custGeom>
              <a:avLst/>
              <a:gdLst/>
              <a:ahLst/>
              <a:cxnLst>
                <a:cxn ang="0">
                  <a:pos x="319" y="0"/>
                </a:cxn>
                <a:cxn ang="0">
                  <a:pos x="348" y="7"/>
                </a:cxn>
                <a:cxn ang="0">
                  <a:pos x="373" y="17"/>
                </a:cxn>
                <a:cxn ang="0">
                  <a:pos x="391" y="27"/>
                </a:cxn>
                <a:cxn ang="0">
                  <a:pos x="404" y="36"/>
                </a:cxn>
                <a:cxn ang="0">
                  <a:pos x="414" y="45"/>
                </a:cxn>
                <a:cxn ang="0">
                  <a:pos x="420" y="52"/>
                </a:cxn>
                <a:cxn ang="0">
                  <a:pos x="424" y="58"/>
                </a:cxn>
                <a:cxn ang="0">
                  <a:pos x="425" y="60"/>
                </a:cxn>
                <a:cxn ang="0">
                  <a:pos x="393" y="68"/>
                </a:cxn>
                <a:cxn ang="0">
                  <a:pos x="364" y="80"/>
                </a:cxn>
                <a:cxn ang="0">
                  <a:pos x="340" y="96"/>
                </a:cxn>
                <a:cxn ang="0">
                  <a:pos x="318" y="113"/>
                </a:cxn>
                <a:cxn ang="0">
                  <a:pos x="300" y="133"/>
                </a:cxn>
                <a:cxn ang="0">
                  <a:pos x="285" y="151"/>
                </a:cxn>
                <a:cxn ang="0">
                  <a:pos x="273" y="171"/>
                </a:cxn>
                <a:cxn ang="0">
                  <a:pos x="263" y="188"/>
                </a:cxn>
                <a:cxn ang="0">
                  <a:pos x="256" y="202"/>
                </a:cxn>
                <a:cxn ang="0">
                  <a:pos x="251" y="213"/>
                </a:cxn>
                <a:cxn ang="0">
                  <a:pos x="249" y="222"/>
                </a:cxn>
                <a:cxn ang="0">
                  <a:pos x="248" y="224"/>
                </a:cxn>
                <a:cxn ang="0">
                  <a:pos x="158" y="224"/>
                </a:cxn>
                <a:cxn ang="0">
                  <a:pos x="123" y="222"/>
                </a:cxn>
                <a:cxn ang="0">
                  <a:pos x="92" y="218"/>
                </a:cxn>
                <a:cxn ang="0">
                  <a:pos x="67" y="214"/>
                </a:cxn>
                <a:cxn ang="0">
                  <a:pos x="48" y="211"/>
                </a:cxn>
                <a:cxn ang="0">
                  <a:pos x="31" y="207"/>
                </a:cxn>
                <a:cxn ang="0">
                  <a:pos x="19" y="202"/>
                </a:cxn>
                <a:cxn ang="0">
                  <a:pos x="10" y="199"/>
                </a:cxn>
                <a:cxn ang="0">
                  <a:pos x="4" y="196"/>
                </a:cxn>
                <a:cxn ang="0">
                  <a:pos x="2" y="195"/>
                </a:cxn>
                <a:cxn ang="0">
                  <a:pos x="0" y="194"/>
                </a:cxn>
                <a:cxn ang="0">
                  <a:pos x="4" y="160"/>
                </a:cxn>
                <a:cxn ang="0">
                  <a:pos x="11" y="129"/>
                </a:cxn>
                <a:cxn ang="0">
                  <a:pos x="22" y="103"/>
                </a:cxn>
                <a:cxn ang="0">
                  <a:pos x="35" y="80"/>
                </a:cxn>
                <a:cxn ang="0">
                  <a:pos x="51" y="62"/>
                </a:cxn>
                <a:cxn ang="0">
                  <a:pos x="67" y="46"/>
                </a:cxn>
                <a:cxn ang="0">
                  <a:pos x="83" y="34"/>
                </a:cxn>
                <a:cxn ang="0">
                  <a:pos x="101" y="24"/>
                </a:cxn>
                <a:cxn ang="0">
                  <a:pos x="116" y="17"/>
                </a:cxn>
                <a:cxn ang="0">
                  <a:pos x="129" y="12"/>
                </a:cxn>
                <a:cxn ang="0">
                  <a:pos x="139" y="8"/>
                </a:cxn>
                <a:cxn ang="0">
                  <a:pos x="146" y="6"/>
                </a:cxn>
                <a:cxn ang="0">
                  <a:pos x="148" y="6"/>
                </a:cxn>
                <a:cxn ang="0">
                  <a:pos x="176" y="22"/>
                </a:cxn>
                <a:cxn ang="0">
                  <a:pos x="202" y="32"/>
                </a:cxn>
                <a:cxn ang="0">
                  <a:pos x="225" y="35"/>
                </a:cxn>
                <a:cxn ang="0">
                  <a:pos x="245" y="35"/>
                </a:cxn>
                <a:cxn ang="0">
                  <a:pos x="265" y="32"/>
                </a:cxn>
                <a:cxn ang="0">
                  <a:pos x="280" y="27"/>
                </a:cxn>
                <a:cxn ang="0">
                  <a:pos x="294" y="19"/>
                </a:cxn>
                <a:cxn ang="0">
                  <a:pos x="305" y="12"/>
                </a:cxn>
                <a:cxn ang="0">
                  <a:pos x="313" y="6"/>
                </a:cxn>
                <a:cxn ang="0">
                  <a:pos x="319" y="0"/>
                </a:cxn>
              </a:cxnLst>
              <a:rect l="0" t="0" r="r" b="b"/>
              <a:pathLst>
                <a:path w="425" h="224">
                  <a:moveTo>
                    <a:pt x="319" y="0"/>
                  </a:moveTo>
                  <a:lnTo>
                    <a:pt x="348" y="7"/>
                  </a:lnTo>
                  <a:lnTo>
                    <a:pt x="373" y="17"/>
                  </a:lnTo>
                  <a:lnTo>
                    <a:pt x="391" y="27"/>
                  </a:lnTo>
                  <a:lnTo>
                    <a:pt x="404" y="36"/>
                  </a:lnTo>
                  <a:lnTo>
                    <a:pt x="414" y="45"/>
                  </a:lnTo>
                  <a:lnTo>
                    <a:pt x="420" y="52"/>
                  </a:lnTo>
                  <a:lnTo>
                    <a:pt x="424" y="58"/>
                  </a:lnTo>
                  <a:lnTo>
                    <a:pt x="425" y="60"/>
                  </a:lnTo>
                  <a:lnTo>
                    <a:pt x="393" y="68"/>
                  </a:lnTo>
                  <a:lnTo>
                    <a:pt x="364" y="80"/>
                  </a:lnTo>
                  <a:lnTo>
                    <a:pt x="340" y="96"/>
                  </a:lnTo>
                  <a:lnTo>
                    <a:pt x="318" y="113"/>
                  </a:lnTo>
                  <a:lnTo>
                    <a:pt x="300" y="133"/>
                  </a:lnTo>
                  <a:lnTo>
                    <a:pt x="285" y="151"/>
                  </a:lnTo>
                  <a:lnTo>
                    <a:pt x="273" y="171"/>
                  </a:lnTo>
                  <a:lnTo>
                    <a:pt x="263" y="188"/>
                  </a:lnTo>
                  <a:lnTo>
                    <a:pt x="256" y="202"/>
                  </a:lnTo>
                  <a:lnTo>
                    <a:pt x="251" y="213"/>
                  </a:lnTo>
                  <a:lnTo>
                    <a:pt x="249" y="222"/>
                  </a:lnTo>
                  <a:lnTo>
                    <a:pt x="248" y="224"/>
                  </a:lnTo>
                  <a:lnTo>
                    <a:pt x="158" y="224"/>
                  </a:lnTo>
                  <a:lnTo>
                    <a:pt x="123" y="222"/>
                  </a:lnTo>
                  <a:lnTo>
                    <a:pt x="92" y="218"/>
                  </a:lnTo>
                  <a:lnTo>
                    <a:pt x="67" y="214"/>
                  </a:lnTo>
                  <a:lnTo>
                    <a:pt x="48" y="211"/>
                  </a:lnTo>
                  <a:lnTo>
                    <a:pt x="31" y="207"/>
                  </a:lnTo>
                  <a:lnTo>
                    <a:pt x="19" y="202"/>
                  </a:lnTo>
                  <a:lnTo>
                    <a:pt x="10" y="199"/>
                  </a:lnTo>
                  <a:lnTo>
                    <a:pt x="4" y="196"/>
                  </a:lnTo>
                  <a:lnTo>
                    <a:pt x="2" y="195"/>
                  </a:lnTo>
                  <a:lnTo>
                    <a:pt x="0" y="194"/>
                  </a:lnTo>
                  <a:lnTo>
                    <a:pt x="4" y="160"/>
                  </a:lnTo>
                  <a:lnTo>
                    <a:pt x="11" y="129"/>
                  </a:lnTo>
                  <a:lnTo>
                    <a:pt x="22" y="103"/>
                  </a:lnTo>
                  <a:lnTo>
                    <a:pt x="35" y="80"/>
                  </a:lnTo>
                  <a:lnTo>
                    <a:pt x="51" y="62"/>
                  </a:lnTo>
                  <a:lnTo>
                    <a:pt x="67" y="46"/>
                  </a:lnTo>
                  <a:lnTo>
                    <a:pt x="83" y="34"/>
                  </a:lnTo>
                  <a:lnTo>
                    <a:pt x="101" y="24"/>
                  </a:lnTo>
                  <a:lnTo>
                    <a:pt x="116" y="17"/>
                  </a:lnTo>
                  <a:lnTo>
                    <a:pt x="129" y="12"/>
                  </a:lnTo>
                  <a:lnTo>
                    <a:pt x="139" y="8"/>
                  </a:lnTo>
                  <a:lnTo>
                    <a:pt x="146" y="6"/>
                  </a:lnTo>
                  <a:lnTo>
                    <a:pt x="148" y="6"/>
                  </a:lnTo>
                  <a:lnTo>
                    <a:pt x="176" y="22"/>
                  </a:lnTo>
                  <a:lnTo>
                    <a:pt x="202" y="32"/>
                  </a:lnTo>
                  <a:lnTo>
                    <a:pt x="225" y="35"/>
                  </a:lnTo>
                  <a:lnTo>
                    <a:pt x="245" y="35"/>
                  </a:lnTo>
                  <a:lnTo>
                    <a:pt x="265" y="32"/>
                  </a:lnTo>
                  <a:lnTo>
                    <a:pt x="280" y="27"/>
                  </a:lnTo>
                  <a:lnTo>
                    <a:pt x="294" y="19"/>
                  </a:lnTo>
                  <a:lnTo>
                    <a:pt x="305" y="12"/>
                  </a:lnTo>
                  <a:lnTo>
                    <a:pt x="313" y="6"/>
                  </a:lnTo>
                  <a:lnTo>
                    <a:pt x="3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9" name="Freeform 16">
              <a:extLst>
                <a:ext uri="{FF2B5EF4-FFF2-40B4-BE49-F238E27FC236}">
                  <a16:creationId xmlns="" xmlns:a16="http://schemas.microsoft.com/office/drawing/2014/main" id="{C2427D54-8AC4-45DE-B6E3-05AF7F14FADD}"/>
                </a:ext>
              </a:extLst>
            </p:cNvPr>
            <p:cNvSpPr>
              <a:spLocks/>
            </p:cNvSpPr>
            <p:nvPr/>
          </p:nvSpPr>
          <p:spPr bwMode="auto">
            <a:xfrm>
              <a:off x="6383338" y="3449638"/>
              <a:ext cx="900113" cy="436563"/>
            </a:xfrm>
            <a:custGeom>
              <a:avLst/>
              <a:gdLst/>
              <a:ahLst/>
              <a:cxnLst>
                <a:cxn ang="0">
                  <a:pos x="377" y="0"/>
                </a:cxn>
                <a:cxn ang="0">
                  <a:pos x="411" y="7"/>
                </a:cxn>
                <a:cxn ang="0">
                  <a:pos x="441" y="19"/>
                </a:cxn>
                <a:cxn ang="0">
                  <a:pos x="467" y="34"/>
                </a:cxn>
                <a:cxn ang="0">
                  <a:pos x="490" y="51"/>
                </a:cxn>
                <a:cxn ang="0">
                  <a:pos x="508" y="71"/>
                </a:cxn>
                <a:cxn ang="0">
                  <a:pos x="523" y="91"/>
                </a:cxn>
                <a:cxn ang="0">
                  <a:pos x="536" y="112"/>
                </a:cxn>
                <a:cxn ang="0">
                  <a:pos x="546" y="134"/>
                </a:cxn>
                <a:cxn ang="0">
                  <a:pos x="553" y="155"/>
                </a:cxn>
                <a:cxn ang="0">
                  <a:pos x="559" y="174"/>
                </a:cxn>
                <a:cxn ang="0">
                  <a:pos x="563" y="191"/>
                </a:cxn>
                <a:cxn ang="0">
                  <a:pos x="565" y="206"/>
                </a:cxn>
                <a:cxn ang="0">
                  <a:pos x="566" y="217"/>
                </a:cxn>
                <a:cxn ang="0">
                  <a:pos x="567" y="224"/>
                </a:cxn>
                <a:cxn ang="0">
                  <a:pos x="567" y="227"/>
                </a:cxn>
                <a:cxn ang="0">
                  <a:pos x="502" y="246"/>
                </a:cxn>
                <a:cxn ang="0">
                  <a:pos x="439" y="260"/>
                </a:cxn>
                <a:cxn ang="0">
                  <a:pos x="380" y="269"/>
                </a:cxn>
                <a:cxn ang="0">
                  <a:pos x="324" y="274"/>
                </a:cxn>
                <a:cxn ang="0">
                  <a:pos x="272" y="275"/>
                </a:cxn>
                <a:cxn ang="0">
                  <a:pos x="223" y="274"/>
                </a:cxn>
                <a:cxn ang="0">
                  <a:pos x="178" y="269"/>
                </a:cxn>
                <a:cxn ang="0">
                  <a:pos x="138" y="264"/>
                </a:cxn>
                <a:cxn ang="0">
                  <a:pos x="103" y="257"/>
                </a:cxn>
                <a:cxn ang="0">
                  <a:pos x="73" y="250"/>
                </a:cxn>
                <a:cxn ang="0">
                  <a:pos x="47" y="242"/>
                </a:cxn>
                <a:cxn ang="0">
                  <a:pos x="27" y="235"/>
                </a:cxn>
                <a:cxn ang="0">
                  <a:pos x="12" y="229"/>
                </a:cxn>
                <a:cxn ang="0">
                  <a:pos x="4" y="225"/>
                </a:cxn>
                <a:cxn ang="0">
                  <a:pos x="0" y="224"/>
                </a:cxn>
                <a:cxn ang="0">
                  <a:pos x="2" y="188"/>
                </a:cxn>
                <a:cxn ang="0">
                  <a:pos x="8" y="155"/>
                </a:cxn>
                <a:cxn ang="0">
                  <a:pos x="19" y="127"/>
                </a:cxn>
                <a:cxn ang="0">
                  <a:pos x="31" y="101"/>
                </a:cxn>
                <a:cxn ang="0">
                  <a:pos x="47" y="80"/>
                </a:cxn>
                <a:cxn ang="0">
                  <a:pos x="63" y="62"/>
                </a:cxn>
                <a:cxn ang="0">
                  <a:pos x="81" y="46"/>
                </a:cxn>
                <a:cxn ang="0">
                  <a:pos x="98" y="34"/>
                </a:cxn>
                <a:cxn ang="0">
                  <a:pos x="116" y="24"/>
                </a:cxn>
                <a:cxn ang="0">
                  <a:pos x="132" y="17"/>
                </a:cxn>
                <a:cxn ang="0">
                  <a:pos x="147" y="11"/>
                </a:cxn>
                <a:cxn ang="0">
                  <a:pos x="160" y="7"/>
                </a:cxn>
                <a:cxn ang="0">
                  <a:pos x="170" y="4"/>
                </a:cxn>
                <a:cxn ang="0">
                  <a:pos x="176" y="2"/>
                </a:cxn>
                <a:cxn ang="0">
                  <a:pos x="178" y="2"/>
                </a:cxn>
                <a:cxn ang="0">
                  <a:pos x="207" y="21"/>
                </a:cxn>
                <a:cxn ang="0">
                  <a:pos x="236" y="32"/>
                </a:cxn>
                <a:cxn ang="0">
                  <a:pos x="262" y="36"/>
                </a:cxn>
                <a:cxn ang="0">
                  <a:pos x="286" y="38"/>
                </a:cxn>
                <a:cxn ang="0">
                  <a:pos x="309" y="34"/>
                </a:cxn>
                <a:cxn ang="0">
                  <a:pos x="329" y="28"/>
                </a:cxn>
                <a:cxn ang="0">
                  <a:pos x="346" y="21"/>
                </a:cxn>
                <a:cxn ang="0">
                  <a:pos x="359" y="13"/>
                </a:cxn>
                <a:cxn ang="0">
                  <a:pos x="369" y="7"/>
                </a:cxn>
                <a:cxn ang="0">
                  <a:pos x="375" y="2"/>
                </a:cxn>
                <a:cxn ang="0">
                  <a:pos x="377" y="0"/>
                </a:cxn>
              </a:cxnLst>
              <a:rect l="0" t="0" r="r" b="b"/>
              <a:pathLst>
                <a:path w="567" h="275">
                  <a:moveTo>
                    <a:pt x="377" y="0"/>
                  </a:moveTo>
                  <a:lnTo>
                    <a:pt x="411" y="7"/>
                  </a:lnTo>
                  <a:lnTo>
                    <a:pt x="441" y="19"/>
                  </a:lnTo>
                  <a:lnTo>
                    <a:pt x="467" y="34"/>
                  </a:lnTo>
                  <a:lnTo>
                    <a:pt x="490" y="51"/>
                  </a:lnTo>
                  <a:lnTo>
                    <a:pt x="508" y="71"/>
                  </a:lnTo>
                  <a:lnTo>
                    <a:pt x="523" y="91"/>
                  </a:lnTo>
                  <a:lnTo>
                    <a:pt x="536" y="112"/>
                  </a:lnTo>
                  <a:lnTo>
                    <a:pt x="546" y="134"/>
                  </a:lnTo>
                  <a:lnTo>
                    <a:pt x="553" y="155"/>
                  </a:lnTo>
                  <a:lnTo>
                    <a:pt x="559" y="174"/>
                  </a:lnTo>
                  <a:lnTo>
                    <a:pt x="563" y="191"/>
                  </a:lnTo>
                  <a:lnTo>
                    <a:pt x="565" y="206"/>
                  </a:lnTo>
                  <a:lnTo>
                    <a:pt x="566" y="217"/>
                  </a:lnTo>
                  <a:lnTo>
                    <a:pt x="567" y="224"/>
                  </a:lnTo>
                  <a:lnTo>
                    <a:pt x="567" y="227"/>
                  </a:lnTo>
                  <a:lnTo>
                    <a:pt x="502" y="246"/>
                  </a:lnTo>
                  <a:lnTo>
                    <a:pt x="439" y="260"/>
                  </a:lnTo>
                  <a:lnTo>
                    <a:pt x="380" y="269"/>
                  </a:lnTo>
                  <a:lnTo>
                    <a:pt x="324" y="274"/>
                  </a:lnTo>
                  <a:lnTo>
                    <a:pt x="272" y="275"/>
                  </a:lnTo>
                  <a:lnTo>
                    <a:pt x="223" y="274"/>
                  </a:lnTo>
                  <a:lnTo>
                    <a:pt x="178" y="269"/>
                  </a:lnTo>
                  <a:lnTo>
                    <a:pt x="138" y="264"/>
                  </a:lnTo>
                  <a:lnTo>
                    <a:pt x="103" y="257"/>
                  </a:lnTo>
                  <a:lnTo>
                    <a:pt x="73" y="250"/>
                  </a:lnTo>
                  <a:lnTo>
                    <a:pt x="47" y="242"/>
                  </a:lnTo>
                  <a:lnTo>
                    <a:pt x="27" y="235"/>
                  </a:lnTo>
                  <a:lnTo>
                    <a:pt x="12" y="229"/>
                  </a:lnTo>
                  <a:lnTo>
                    <a:pt x="4" y="225"/>
                  </a:lnTo>
                  <a:lnTo>
                    <a:pt x="0" y="224"/>
                  </a:lnTo>
                  <a:lnTo>
                    <a:pt x="2" y="188"/>
                  </a:lnTo>
                  <a:lnTo>
                    <a:pt x="8" y="155"/>
                  </a:lnTo>
                  <a:lnTo>
                    <a:pt x="19" y="127"/>
                  </a:lnTo>
                  <a:lnTo>
                    <a:pt x="31" y="101"/>
                  </a:lnTo>
                  <a:lnTo>
                    <a:pt x="47" y="80"/>
                  </a:lnTo>
                  <a:lnTo>
                    <a:pt x="63" y="62"/>
                  </a:lnTo>
                  <a:lnTo>
                    <a:pt x="81" y="46"/>
                  </a:lnTo>
                  <a:lnTo>
                    <a:pt x="98" y="34"/>
                  </a:lnTo>
                  <a:lnTo>
                    <a:pt x="116" y="24"/>
                  </a:lnTo>
                  <a:lnTo>
                    <a:pt x="132" y="17"/>
                  </a:lnTo>
                  <a:lnTo>
                    <a:pt x="147" y="11"/>
                  </a:lnTo>
                  <a:lnTo>
                    <a:pt x="160" y="7"/>
                  </a:lnTo>
                  <a:lnTo>
                    <a:pt x="170" y="4"/>
                  </a:lnTo>
                  <a:lnTo>
                    <a:pt x="176" y="2"/>
                  </a:lnTo>
                  <a:lnTo>
                    <a:pt x="178" y="2"/>
                  </a:lnTo>
                  <a:lnTo>
                    <a:pt x="207" y="21"/>
                  </a:lnTo>
                  <a:lnTo>
                    <a:pt x="236" y="32"/>
                  </a:lnTo>
                  <a:lnTo>
                    <a:pt x="262" y="36"/>
                  </a:lnTo>
                  <a:lnTo>
                    <a:pt x="286" y="38"/>
                  </a:lnTo>
                  <a:lnTo>
                    <a:pt x="309" y="34"/>
                  </a:lnTo>
                  <a:lnTo>
                    <a:pt x="329" y="28"/>
                  </a:lnTo>
                  <a:lnTo>
                    <a:pt x="346" y="21"/>
                  </a:lnTo>
                  <a:lnTo>
                    <a:pt x="359" y="13"/>
                  </a:lnTo>
                  <a:lnTo>
                    <a:pt x="369" y="7"/>
                  </a:lnTo>
                  <a:lnTo>
                    <a:pt x="375" y="2"/>
                  </a:lnTo>
                  <a:lnTo>
                    <a:pt x="3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0" name="Freeform 17">
              <a:extLst>
                <a:ext uri="{FF2B5EF4-FFF2-40B4-BE49-F238E27FC236}">
                  <a16:creationId xmlns="" xmlns:a16="http://schemas.microsoft.com/office/drawing/2014/main" id="{838CE6D6-33B2-4C11-8F95-BC44BAA2654D}"/>
                </a:ext>
              </a:extLst>
            </p:cNvPr>
            <p:cNvSpPr>
              <a:spLocks/>
            </p:cNvSpPr>
            <p:nvPr/>
          </p:nvSpPr>
          <p:spPr bwMode="auto">
            <a:xfrm>
              <a:off x="7038975" y="3311526"/>
              <a:ext cx="666750" cy="354013"/>
            </a:xfrm>
            <a:custGeom>
              <a:avLst/>
              <a:gdLst/>
              <a:ahLst/>
              <a:cxnLst>
                <a:cxn ang="0">
                  <a:pos x="91" y="0"/>
                </a:cxn>
                <a:cxn ang="0">
                  <a:pos x="117" y="17"/>
                </a:cxn>
                <a:cxn ang="0">
                  <a:pos x="142" y="27"/>
                </a:cxn>
                <a:cxn ang="0">
                  <a:pos x="165" y="32"/>
                </a:cxn>
                <a:cxn ang="0">
                  <a:pos x="188" y="33"/>
                </a:cxn>
                <a:cxn ang="0">
                  <a:pos x="208" y="31"/>
                </a:cxn>
                <a:cxn ang="0">
                  <a:pos x="226" y="26"/>
                </a:cxn>
                <a:cxn ang="0">
                  <a:pos x="253" y="12"/>
                </a:cxn>
                <a:cxn ang="0">
                  <a:pos x="262" y="6"/>
                </a:cxn>
                <a:cxn ang="0">
                  <a:pos x="267" y="2"/>
                </a:cxn>
                <a:cxn ang="0">
                  <a:pos x="270" y="0"/>
                </a:cxn>
                <a:cxn ang="0">
                  <a:pos x="301" y="10"/>
                </a:cxn>
                <a:cxn ang="0">
                  <a:pos x="329" y="23"/>
                </a:cxn>
                <a:cxn ang="0">
                  <a:pos x="351" y="38"/>
                </a:cxn>
                <a:cxn ang="0">
                  <a:pos x="370" y="55"/>
                </a:cxn>
                <a:cxn ang="0">
                  <a:pos x="385" y="72"/>
                </a:cxn>
                <a:cxn ang="0">
                  <a:pos x="397" y="92"/>
                </a:cxn>
                <a:cxn ang="0">
                  <a:pos x="406" y="110"/>
                </a:cxn>
                <a:cxn ang="0">
                  <a:pos x="412" y="127"/>
                </a:cxn>
                <a:cxn ang="0">
                  <a:pos x="416" y="144"/>
                </a:cxn>
                <a:cxn ang="0">
                  <a:pos x="419" y="159"/>
                </a:cxn>
                <a:cxn ang="0">
                  <a:pos x="420" y="171"/>
                </a:cxn>
                <a:cxn ang="0">
                  <a:pos x="420" y="189"/>
                </a:cxn>
                <a:cxn ang="0">
                  <a:pos x="393" y="200"/>
                </a:cxn>
                <a:cxn ang="0">
                  <a:pos x="365" y="209"/>
                </a:cxn>
                <a:cxn ang="0">
                  <a:pos x="335" y="215"/>
                </a:cxn>
                <a:cxn ang="0">
                  <a:pos x="305" y="220"/>
                </a:cxn>
                <a:cxn ang="0">
                  <a:pos x="276" y="222"/>
                </a:cxn>
                <a:cxn ang="0">
                  <a:pos x="248" y="223"/>
                </a:cxn>
                <a:cxn ang="0">
                  <a:pos x="224" y="223"/>
                </a:cxn>
                <a:cxn ang="0">
                  <a:pos x="202" y="222"/>
                </a:cxn>
                <a:cxn ang="0">
                  <a:pos x="186" y="222"/>
                </a:cxn>
                <a:cxn ang="0">
                  <a:pos x="175" y="221"/>
                </a:cxn>
                <a:cxn ang="0">
                  <a:pos x="171" y="221"/>
                </a:cxn>
                <a:cxn ang="0">
                  <a:pos x="156" y="184"/>
                </a:cxn>
                <a:cxn ang="0">
                  <a:pos x="137" y="154"/>
                </a:cxn>
                <a:cxn ang="0">
                  <a:pos x="117" y="128"/>
                </a:cxn>
                <a:cxn ang="0">
                  <a:pos x="96" y="108"/>
                </a:cxn>
                <a:cxn ang="0">
                  <a:pos x="76" y="91"/>
                </a:cxn>
                <a:cxn ang="0">
                  <a:pos x="56" y="78"/>
                </a:cxn>
                <a:cxn ang="0">
                  <a:pos x="38" y="70"/>
                </a:cxn>
                <a:cxn ang="0">
                  <a:pos x="23" y="64"/>
                </a:cxn>
                <a:cxn ang="0">
                  <a:pos x="11" y="60"/>
                </a:cxn>
                <a:cxn ang="0">
                  <a:pos x="3" y="58"/>
                </a:cxn>
                <a:cxn ang="0">
                  <a:pos x="0" y="58"/>
                </a:cxn>
                <a:cxn ang="0">
                  <a:pos x="15" y="39"/>
                </a:cxn>
                <a:cxn ang="0">
                  <a:pos x="32" y="26"/>
                </a:cxn>
                <a:cxn ang="0">
                  <a:pos x="49" y="16"/>
                </a:cxn>
                <a:cxn ang="0">
                  <a:pos x="65" y="9"/>
                </a:cxn>
                <a:cxn ang="0">
                  <a:pos x="79" y="4"/>
                </a:cxn>
                <a:cxn ang="0">
                  <a:pos x="88" y="2"/>
                </a:cxn>
                <a:cxn ang="0">
                  <a:pos x="91" y="0"/>
                </a:cxn>
              </a:cxnLst>
              <a:rect l="0" t="0" r="r" b="b"/>
              <a:pathLst>
                <a:path w="420" h="223">
                  <a:moveTo>
                    <a:pt x="91" y="0"/>
                  </a:moveTo>
                  <a:lnTo>
                    <a:pt x="117" y="17"/>
                  </a:lnTo>
                  <a:lnTo>
                    <a:pt x="142" y="27"/>
                  </a:lnTo>
                  <a:lnTo>
                    <a:pt x="165" y="32"/>
                  </a:lnTo>
                  <a:lnTo>
                    <a:pt x="188" y="33"/>
                  </a:lnTo>
                  <a:lnTo>
                    <a:pt x="208" y="31"/>
                  </a:lnTo>
                  <a:lnTo>
                    <a:pt x="226" y="26"/>
                  </a:lnTo>
                  <a:lnTo>
                    <a:pt x="253" y="12"/>
                  </a:lnTo>
                  <a:lnTo>
                    <a:pt x="262" y="6"/>
                  </a:lnTo>
                  <a:lnTo>
                    <a:pt x="267" y="2"/>
                  </a:lnTo>
                  <a:lnTo>
                    <a:pt x="270" y="0"/>
                  </a:lnTo>
                  <a:lnTo>
                    <a:pt x="301" y="10"/>
                  </a:lnTo>
                  <a:lnTo>
                    <a:pt x="329" y="23"/>
                  </a:lnTo>
                  <a:lnTo>
                    <a:pt x="351" y="38"/>
                  </a:lnTo>
                  <a:lnTo>
                    <a:pt x="370" y="55"/>
                  </a:lnTo>
                  <a:lnTo>
                    <a:pt x="385" y="72"/>
                  </a:lnTo>
                  <a:lnTo>
                    <a:pt x="397" y="92"/>
                  </a:lnTo>
                  <a:lnTo>
                    <a:pt x="406" y="110"/>
                  </a:lnTo>
                  <a:lnTo>
                    <a:pt x="412" y="127"/>
                  </a:lnTo>
                  <a:lnTo>
                    <a:pt x="416" y="144"/>
                  </a:lnTo>
                  <a:lnTo>
                    <a:pt x="419" y="159"/>
                  </a:lnTo>
                  <a:lnTo>
                    <a:pt x="420" y="171"/>
                  </a:lnTo>
                  <a:lnTo>
                    <a:pt x="420" y="189"/>
                  </a:lnTo>
                  <a:lnTo>
                    <a:pt x="393" y="200"/>
                  </a:lnTo>
                  <a:lnTo>
                    <a:pt x="365" y="209"/>
                  </a:lnTo>
                  <a:lnTo>
                    <a:pt x="335" y="215"/>
                  </a:lnTo>
                  <a:lnTo>
                    <a:pt x="305" y="220"/>
                  </a:lnTo>
                  <a:lnTo>
                    <a:pt x="276" y="222"/>
                  </a:lnTo>
                  <a:lnTo>
                    <a:pt x="248" y="223"/>
                  </a:lnTo>
                  <a:lnTo>
                    <a:pt x="224" y="223"/>
                  </a:lnTo>
                  <a:lnTo>
                    <a:pt x="202" y="222"/>
                  </a:lnTo>
                  <a:lnTo>
                    <a:pt x="186" y="222"/>
                  </a:lnTo>
                  <a:lnTo>
                    <a:pt x="175" y="221"/>
                  </a:lnTo>
                  <a:lnTo>
                    <a:pt x="171" y="221"/>
                  </a:lnTo>
                  <a:lnTo>
                    <a:pt x="156" y="184"/>
                  </a:lnTo>
                  <a:lnTo>
                    <a:pt x="137" y="154"/>
                  </a:lnTo>
                  <a:lnTo>
                    <a:pt x="117" y="128"/>
                  </a:lnTo>
                  <a:lnTo>
                    <a:pt x="96" y="108"/>
                  </a:lnTo>
                  <a:lnTo>
                    <a:pt x="76" y="91"/>
                  </a:lnTo>
                  <a:lnTo>
                    <a:pt x="56" y="78"/>
                  </a:lnTo>
                  <a:lnTo>
                    <a:pt x="38" y="70"/>
                  </a:lnTo>
                  <a:lnTo>
                    <a:pt x="23" y="64"/>
                  </a:lnTo>
                  <a:lnTo>
                    <a:pt x="11" y="60"/>
                  </a:lnTo>
                  <a:lnTo>
                    <a:pt x="3" y="58"/>
                  </a:lnTo>
                  <a:lnTo>
                    <a:pt x="0" y="58"/>
                  </a:lnTo>
                  <a:lnTo>
                    <a:pt x="15" y="39"/>
                  </a:lnTo>
                  <a:lnTo>
                    <a:pt x="32" y="26"/>
                  </a:lnTo>
                  <a:lnTo>
                    <a:pt x="49" y="16"/>
                  </a:lnTo>
                  <a:lnTo>
                    <a:pt x="65" y="9"/>
                  </a:lnTo>
                  <a:lnTo>
                    <a:pt x="79" y="4"/>
                  </a:lnTo>
                  <a:lnTo>
                    <a:pt x="88" y="2"/>
                  </a:lnTo>
                  <a:lnTo>
                    <a:pt x="9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31" name="Freeform 26">
            <a:extLst>
              <a:ext uri="{FF2B5EF4-FFF2-40B4-BE49-F238E27FC236}">
                <a16:creationId xmlns="" xmlns:a16="http://schemas.microsoft.com/office/drawing/2014/main" id="{F02E573C-2227-4546-981A-CE10F03A42D9}"/>
              </a:ext>
            </a:extLst>
          </p:cNvPr>
          <p:cNvSpPr>
            <a:spLocks noEditPoints="1"/>
          </p:cNvSpPr>
          <p:nvPr/>
        </p:nvSpPr>
        <p:spPr bwMode="auto">
          <a:xfrm>
            <a:off x="11024964" y="5086628"/>
            <a:ext cx="289135" cy="381000"/>
          </a:xfrm>
          <a:custGeom>
            <a:avLst/>
            <a:gdLst/>
            <a:ahLst/>
            <a:cxnLst>
              <a:cxn ang="0">
                <a:pos x="169" y="271"/>
              </a:cxn>
              <a:cxn ang="0">
                <a:pos x="175" y="279"/>
              </a:cxn>
              <a:cxn ang="0">
                <a:pos x="173" y="293"/>
              </a:cxn>
              <a:cxn ang="0">
                <a:pos x="166" y="300"/>
              </a:cxn>
              <a:cxn ang="0">
                <a:pos x="158" y="302"/>
              </a:cxn>
              <a:cxn ang="0">
                <a:pos x="137" y="203"/>
              </a:cxn>
              <a:cxn ang="0">
                <a:pos x="138" y="233"/>
              </a:cxn>
              <a:cxn ang="0">
                <a:pos x="126" y="227"/>
              </a:cxn>
              <a:cxn ang="0">
                <a:pos x="126" y="213"/>
              </a:cxn>
              <a:cxn ang="0">
                <a:pos x="130" y="207"/>
              </a:cxn>
              <a:cxn ang="0">
                <a:pos x="144" y="165"/>
              </a:cxn>
              <a:cxn ang="0">
                <a:pos x="121" y="185"/>
              </a:cxn>
              <a:cxn ang="0">
                <a:pos x="99" y="210"/>
              </a:cxn>
              <a:cxn ang="0">
                <a:pos x="99" y="233"/>
              </a:cxn>
              <a:cxn ang="0">
                <a:pos x="105" y="244"/>
              </a:cxn>
              <a:cxn ang="0">
                <a:pos x="117" y="254"/>
              </a:cxn>
              <a:cxn ang="0">
                <a:pos x="137" y="261"/>
              </a:cxn>
              <a:cxn ang="0">
                <a:pos x="144" y="262"/>
              </a:cxn>
              <a:cxn ang="0">
                <a:pos x="132" y="299"/>
              </a:cxn>
              <a:cxn ang="0">
                <a:pos x="124" y="287"/>
              </a:cxn>
              <a:cxn ang="0">
                <a:pos x="95" y="276"/>
              </a:cxn>
              <a:cxn ang="0">
                <a:pos x="109" y="312"/>
              </a:cxn>
              <a:cxn ang="0">
                <a:pos x="144" y="325"/>
              </a:cxn>
              <a:cxn ang="0">
                <a:pos x="154" y="325"/>
              </a:cxn>
              <a:cxn ang="0">
                <a:pos x="187" y="314"/>
              </a:cxn>
              <a:cxn ang="0">
                <a:pos x="203" y="292"/>
              </a:cxn>
              <a:cxn ang="0">
                <a:pos x="198" y="261"/>
              </a:cxn>
              <a:cxn ang="0">
                <a:pos x="178" y="244"/>
              </a:cxn>
              <a:cxn ang="0">
                <a:pos x="157" y="238"/>
              </a:cxn>
              <a:cxn ang="0">
                <a:pos x="154" y="203"/>
              </a:cxn>
              <a:cxn ang="0">
                <a:pos x="171" y="221"/>
              </a:cxn>
              <a:cxn ang="0">
                <a:pos x="194" y="204"/>
              </a:cxn>
              <a:cxn ang="0">
                <a:pos x="171" y="183"/>
              </a:cxn>
              <a:cxn ang="0">
                <a:pos x="154" y="165"/>
              </a:cxn>
              <a:cxn ang="0">
                <a:pos x="129" y="110"/>
              </a:cxn>
              <a:cxn ang="0">
                <a:pos x="129" y="84"/>
              </a:cxn>
              <a:cxn ang="0">
                <a:pos x="186" y="14"/>
              </a:cxn>
              <a:cxn ang="0">
                <a:pos x="194" y="90"/>
              </a:cxn>
              <a:cxn ang="0">
                <a:pos x="204" y="117"/>
              </a:cxn>
              <a:cxn ang="0">
                <a:pos x="245" y="178"/>
              </a:cxn>
              <a:cxn ang="0">
                <a:pos x="289" y="265"/>
              </a:cxn>
              <a:cxn ang="0">
                <a:pos x="298" y="337"/>
              </a:cxn>
              <a:cxn ang="0">
                <a:pos x="271" y="378"/>
              </a:cxn>
              <a:cxn ang="0">
                <a:pos x="219" y="393"/>
              </a:cxn>
              <a:cxn ang="0">
                <a:pos x="79" y="393"/>
              </a:cxn>
              <a:cxn ang="0">
                <a:pos x="28" y="378"/>
              </a:cxn>
              <a:cxn ang="0">
                <a:pos x="1" y="337"/>
              </a:cxn>
              <a:cxn ang="0">
                <a:pos x="10" y="265"/>
              </a:cxn>
              <a:cxn ang="0">
                <a:pos x="53" y="178"/>
              </a:cxn>
              <a:cxn ang="0">
                <a:pos x="93" y="118"/>
              </a:cxn>
              <a:cxn ang="0">
                <a:pos x="104" y="90"/>
              </a:cxn>
              <a:cxn ang="0">
                <a:pos x="113" y="18"/>
              </a:cxn>
            </a:cxnLst>
            <a:rect l="0" t="0" r="r" b="b"/>
            <a:pathLst>
              <a:path w="299" h="394">
                <a:moveTo>
                  <a:pt x="154" y="266"/>
                </a:moveTo>
                <a:lnTo>
                  <a:pt x="165" y="268"/>
                </a:lnTo>
                <a:lnTo>
                  <a:pt x="169" y="271"/>
                </a:lnTo>
                <a:lnTo>
                  <a:pt x="171" y="272"/>
                </a:lnTo>
                <a:lnTo>
                  <a:pt x="174" y="275"/>
                </a:lnTo>
                <a:lnTo>
                  <a:pt x="175" y="279"/>
                </a:lnTo>
                <a:lnTo>
                  <a:pt x="175" y="288"/>
                </a:lnTo>
                <a:lnTo>
                  <a:pt x="174" y="292"/>
                </a:lnTo>
                <a:lnTo>
                  <a:pt x="173" y="293"/>
                </a:lnTo>
                <a:lnTo>
                  <a:pt x="171" y="296"/>
                </a:lnTo>
                <a:lnTo>
                  <a:pt x="169" y="297"/>
                </a:lnTo>
                <a:lnTo>
                  <a:pt x="166" y="300"/>
                </a:lnTo>
                <a:lnTo>
                  <a:pt x="162" y="301"/>
                </a:lnTo>
                <a:lnTo>
                  <a:pt x="158" y="301"/>
                </a:lnTo>
                <a:lnTo>
                  <a:pt x="158" y="302"/>
                </a:lnTo>
                <a:lnTo>
                  <a:pt x="154" y="302"/>
                </a:lnTo>
                <a:lnTo>
                  <a:pt x="154" y="266"/>
                </a:lnTo>
                <a:close/>
                <a:moveTo>
                  <a:pt x="137" y="203"/>
                </a:moveTo>
                <a:lnTo>
                  <a:pt x="144" y="203"/>
                </a:lnTo>
                <a:lnTo>
                  <a:pt x="144" y="234"/>
                </a:lnTo>
                <a:lnTo>
                  <a:pt x="138" y="233"/>
                </a:lnTo>
                <a:lnTo>
                  <a:pt x="134" y="232"/>
                </a:lnTo>
                <a:lnTo>
                  <a:pt x="129" y="229"/>
                </a:lnTo>
                <a:lnTo>
                  <a:pt x="126" y="227"/>
                </a:lnTo>
                <a:lnTo>
                  <a:pt x="125" y="223"/>
                </a:lnTo>
                <a:lnTo>
                  <a:pt x="125" y="216"/>
                </a:lnTo>
                <a:lnTo>
                  <a:pt x="126" y="213"/>
                </a:lnTo>
                <a:lnTo>
                  <a:pt x="126" y="212"/>
                </a:lnTo>
                <a:lnTo>
                  <a:pt x="128" y="210"/>
                </a:lnTo>
                <a:lnTo>
                  <a:pt x="130" y="207"/>
                </a:lnTo>
                <a:lnTo>
                  <a:pt x="133" y="206"/>
                </a:lnTo>
                <a:lnTo>
                  <a:pt x="137" y="203"/>
                </a:lnTo>
                <a:close/>
                <a:moveTo>
                  <a:pt x="144" y="165"/>
                </a:moveTo>
                <a:lnTo>
                  <a:pt x="144" y="179"/>
                </a:lnTo>
                <a:lnTo>
                  <a:pt x="137" y="181"/>
                </a:lnTo>
                <a:lnTo>
                  <a:pt x="121" y="185"/>
                </a:lnTo>
                <a:lnTo>
                  <a:pt x="116" y="187"/>
                </a:lnTo>
                <a:lnTo>
                  <a:pt x="104" y="199"/>
                </a:lnTo>
                <a:lnTo>
                  <a:pt x="99" y="210"/>
                </a:lnTo>
                <a:lnTo>
                  <a:pt x="97" y="215"/>
                </a:lnTo>
                <a:lnTo>
                  <a:pt x="97" y="228"/>
                </a:lnTo>
                <a:lnTo>
                  <a:pt x="99" y="233"/>
                </a:lnTo>
                <a:lnTo>
                  <a:pt x="101" y="237"/>
                </a:lnTo>
                <a:lnTo>
                  <a:pt x="103" y="241"/>
                </a:lnTo>
                <a:lnTo>
                  <a:pt x="105" y="244"/>
                </a:lnTo>
                <a:lnTo>
                  <a:pt x="107" y="246"/>
                </a:lnTo>
                <a:lnTo>
                  <a:pt x="109" y="249"/>
                </a:lnTo>
                <a:lnTo>
                  <a:pt x="117" y="254"/>
                </a:lnTo>
                <a:lnTo>
                  <a:pt x="128" y="257"/>
                </a:lnTo>
                <a:lnTo>
                  <a:pt x="132" y="259"/>
                </a:lnTo>
                <a:lnTo>
                  <a:pt x="137" y="261"/>
                </a:lnTo>
                <a:lnTo>
                  <a:pt x="141" y="261"/>
                </a:lnTo>
                <a:lnTo>
                  <a:pt x="141" y="262"/>
                </a:lnTo>
                <a:lnTo>
                  <a:pt x="144" y="262"/>
                </a:lnTo>
                <a:lnTo>
                  <a:pt x="144" y="302"/>
                </a:lnTo>
                <a:lnTo>
                  <a:pt x="137" y="301"/>
                </a:lnTo>
                <a:lnTo>
                  <a:pt x="132" y="299"/>
                </a:lnTo>
                <a:lnTo>
                  <a:pt x="128" y="295"/>
                </a:lnTo>
                <a:lnTo>
                  <a:pt x="125" y="291"/>
                </a:lnTo>
                <a:lnTo>
                  <a:pt x="124" y="287"/>
                </a:lnTo>
                <a:lnTo>
                  <a:pt x="122" y="282"/>
                </a:lnTo>
                <a:lnTo>
                  <a:pt x="122" y="276"/>
                </a:lnTo>
                <a:lnTo>
                  <a:pt x="95" y="276"/>
                </a:lnTo>
                <a:lnTo>
                  <a:pt x="97" y="291"/>
                </a:lnTo>
                <a:lnTo>
                  <a:pt x="101" y="302"/>
                </a:lnTo>
                <a:lnTo>
                  <a:pt x="109" y="312"/>
                </a:lnTo>
                <a:lnTo>
                  <a:pt x="118" y="318"/>
                </a:lnTo>
                <a:lnTo>
                  <a:pt x="130" y="322"/>
                </a:lnTo>
                <a:lnTo>
                  <a:pt x="144" y="325"/>
                </a:lnTo>
                <a:lnTo>
                  <a:pt x="144" y="342"/>
                </a:lnTo>
                <a:lnTo>
                  <a:pt x="154" y="342"/>
                </a:lnTo>
                <a:lnTo>
                  <a:pt x="154" y="325"/>
                </a:lnTo>
                <a:lnTo>
                  <a:pt x="169" y="323"/>
                </a:lnTo>
                <a:lnTo>
                  <a:pt x="179" y="320"/>
                </a:lnTo>
                <a:lnTo>
                  <a:pt x="187" y="314"/>
                </a:lnTo>
                <a:lnTo>
                  <a:pt x="199" y="302"/>
                </a:lnTo>
                <a:lnTo>
                  <a:pt x="202" y="296"/>
                </a:lnTo>
                <a:lnTo>
                  <a:pt x="203" y="292"/>
                </a:lnTo>
                <a:lnTo>
                  <a:pt x="203" y="274"/>
                </a:lnTo>
                <a:lnTo>
                  <a:pt x="200" y="266"/>
                </a:lnTo>
                <a:lnTo>
                  <a:pt x="198" y="261"/>
                </a:lnTo>
                <a:lnTo>
                  <a:pt x="192" y="253"/>
                </a:lnTo>
                <a:lnTo>
                  <a:pt x="187" y="249"/>
                </a:lnTo>
                <a:lnTo>
                  <a:pt x="178" y="244"/>
                </a:lnTo>
                <a:lnTo>
                  <a:pt x="165" y="240"/>
                </a:lnTo>
                <a:lnTo>
                  <a:pt x="162" y="238"/>
                </a:lnTo>
                <a:lnTo>
                  <a:pt x="157" y="238"/>
                </a:lnTo>
                <a:lnTo>
                  <a:pt x="155" y="237"/>
                </a:lnTo>
                <a:lnTo>
                  <a:pt x="154" y="237"/>
                </a:lnTo>
                <a:lnTo>
                  <a:pt x="154" y="203"/>
                </a:lnTo>
                <a:lnTo>
                  <a:pt x="158" y="203"/>
                </a:lnTo>
                <a:lnTo>
                  <a:pt x="166" y="208"/>
                </a:lnTo>
                <a:lnTo>
                  <a:pt x="171" y="221"/>
                </a:lnTo>
                <a:lnTo>
                  <a:pt x="199" y="221"/>
                </a:lnTo>
                <a:lnTo>
                  <a:pt x="198" y="216"/>
                </a:lnTo>
                <a:lnTo>
                  <a:pt x="194" y="204"/>
                </a:lnTo>
                <a:lnTo>
                  <a:pt x="190" y="198"/>
                </a:lnTo>
                <a:lnTo>
                  <a:pt x="184" y="191"/>
                </a:lnTo>
                <a:lnTo>
                  <a:pt x="171" y="183"/>
                </a:lnTo>
                <a:lnTo>
                  <a:pt x="163" y="182"/>
                </a:lnTo>
                <a:lnTo>
                  <a:pt x="154" y="179"/>
                </a:lnTo>
                <a:lnTo>
                  <a:pt x="154" y="165"/>
                </a:lnTo>
                <a:lnTo>
                  <a:pt x="144" y="165"/>
                </a:lnTo>
                <a:close/>
                <a:moveTo>
                  <a:pt x="129" y="84"/>
                </a:moveTo>
                <a:lnTo>
                  <a:pt x="129" y="110"/>
                </a:lnTo>
                <a:lnTo>
                  <a:pt x="170" y="110"/>
                </a:lnTo>
                <a:lnTo>
                  <a:pt x="170" y="84"/>
                </a:lnTo>
                <a:lnTo>
                  <a:pt x="129" y="84"/>
                </a:lnTo>
                <a:close/>
                <a:moveTo>
                  <a:pt x="109" y="0"/>
                </a:moveTo>
                <a:lnTo>
                  <a:pt x="188" y="0"/>
                </a:lnTo>
                <a:lnTo>
                  <a:pt x="186" y="14"/>
                </a:lnTo>
                <a:lnTo>
                  <a:pt x="217" y="29"/>
                </a:lnTo>
                <a:lnTo>
                  <a:pt x="198" y="77"/>
                </a:lnTo>
                <a:lnTo>
                  <a:pt x="194" y="90"/>
                </a:lnTo>
                <a:lnTo>
                  <a:pt x="195" y="101"/>
                </a:lnTo>
                <a:lnTo>
                  <a:pt x="199" y="110"/>
                </a:lnTo>
                <a:lnTo>
                  <a:pt x="204" y="117"/>
                </a:lnTo>
                <a:lnTo>
                  <a:pt x="209" y="124"/>
                </a:lnTo>
                <a:lnTo>
                  <a:pt x="228" y="151"/>
                </a:lnTo>
                <a:lnTo>
                  <a:pt x="245" y="178"/>
                </a:lnTo>
                <a:lnTo>
                  <a:pt x="262" y="208"/>
                </a:lnTo>
                <a:lnTo>
                  <a:pt x="277" y="237"/>
                </a:lnTo>
                <a:lnTo>
                  <a:pt x="289" y="265"/>
                </a:lnTo>
                <a:lnTo>
                  <a:pt x="297" y="291"/>
                </a:lnTo>
                <a:lnTo>
                  <a:pt x="299" y="314"/>
                </a:lnTo>
                <a:lnTo>
                  <a:pt x="298" y="337"/>
                </a:lnTo>
                <a:lnTo>
                  <a:pt x="291" y="355"/>
                </a:lnTo>
                <a:lnTo>
                  <a:pt x="283" y="368"/>
                </a:lnTo>
                <a:lnTo>
                  <a:pt x="271" y="378"/>
                </a:lnTo>
                <a:lnTo>
                  <a:pt x="256" y="385"/>
                </a:lnTo>
                <a:lnTo>
                  <a:pt x="238" y="390"/>
                </a:lnTo>
                <a:lnTo>
                  <a:pt x="219" y="393"/>
                </a:lnTo>
                <a:lnTo>
                  <a:pt x="198" y="394"/>
                </a:lnTo>
                <a:lnTo>
                  <a:pt x="100" y="394"/>
                </a:lnTo>
                <a:lnTo>
                  <a:pt x="79" y="393"/>
                </a:lnTo>
                <a:lnTo>
                  <a:pt x="59" y="390"/>
                </a:lnTo>
                <a:lnTo>
                  <a:pt x="42" y="385"/>
                </a:lnTo>
                <a:lnTo>
                  <a:pt x="28" y="378"/>
                </a:lnTo>
                <a:lnTo>
                  <a:pt x="16" y="368"/>
                </a:lnTo>
                <a:lnTo>
                  <a:pt x="8" y="355"/>
                </a:lnTo>
                <a:lnTo>
                  <a:pt x="1" y="337"/>
                </a:lnTo>
                <a:lnTo>
                  <a:pt x="0" y="314"/>
                </a:lnTo>
                <a:lnTo>
                  <a:pt x="2" y="291"/>
                </a:lnTo>
                <a:lnTo>
                  <a:pt x="10" y="265"/>
                </a:lnTo>
                <a:lnTo>
                  <a:pt x="21" y="237"/>
                </a:lnTo>
                <a:lnTo>
                  <a:pt x="35" y="208"/>
                </a:lnTo>
                <a:lnTo>
                  <a:pt x="53" y="178"/>
                </a:lnTo>
                <a:lnTo>
                  <a:pt x="70" y="151"/>
                </a:lnTo>
                <a:lnTo>
                  <a:pt x="88" y="124"/>
                </a:lnTo>
                <a:lnTo>
                  <a:pt x="93" y="118"/>
                </a:lnTo>
                <a:lnTo>
                  <a:pt x="99" y="110"/>
                </a:lnTo>
                <a:lnTo>
                  <a:pt x="103" y="101"/>
                </a:lnTo>
                <a:lnTo>
                  <a:pt x="104" y="90"/>
                </a:lnTo>
                <a:lnTo>
                  <a:pt x="100" y="77"/>
                </a:lnTo>
                <a:lnTo>
                  <a:pt x="80" y="29"/>
                </a:lnTo>
                <a:lnTo>
                  <a:pt x="113" y="18"/>
                </a:lnTo>
                <a:lnTo>
                  <a:pt x="10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2" name="TextBox 131">
            <a:extLst>
              <a:ext uri="{FF2B5EF4-FFF2-40B4-BE49-F238E27FC236}">
                <a16:creationId xmlns="" xmlns:a16="http://schemas.microsoft.com/office/drawing/2014/main" id="{1758A99A-8E8C-4B0F-948D-6B1A020A5433}"/>
              </a:ext>
            </a:extLst>
          </p:cNvPr>
          <p:cNvSpPr txBox="1"/>
          <p:nvPr/>
        </p:nvSpPr>
        <p:spPr>
          <a:xfrm>
            <a:off x="7336970" y="3316000"/>
            <a:ext cx="1978463" cy="1015663"/>
          </a:xfrm>
          <a:prstGeom prst="rect">
            <a:avLst/>
          </a:prstGeom>
          <a:noFill/>
          <a:ln>
            <a:noFill/>
          </a:ln>
        </p:spPr>
        <p:txBody>
          <a:bodyPr wrap="square" rtlCol="0">
            <a:spAutoFit/>
          </a:bodyPr>
          <a:lstStyle/>
          <a:p>
            <a:pPr marL="285750" indent="-285750" algn="r" rtl="1">
              <a:buFont typeface="Arial" pitchFamily="34" charset="0"/>
              <a:buChar char="•"/>
            </a:pPr>
            <a:r>
              <a:rPr lang="ar-SA" sz="1500" b="1" dirty="0">
                <a:solidFill>
                  <a:prstClr val="black"/>
                </a:solidFill>
                <a:latin typeface="Sakkal Majalla" panose="02000000000000000000" pitchFamily="2" charset="-78"/>
                <a:cs typeface="Sakkal Majalla" panose="02000000000000000000" pitchFamily="2" charset="-78"/>
              </a:rPr>
              <a:t>محادثات</a:t>
            </a:r>
            <a:r>
              <a:rPr lang="ar-EG" sz="1500" b="1" dirty="0">
                <a:solidFill>
                  <a:prstClr val="black"/>
                </a:solidFill>
                <a:latin typeface="Sakkal Majalla" panose="02000000000000000000" pitchFamily="2" charset="-78"/>
                <a:cs typeface="Sakkal Majalla" panose="02000000000000000000" pitchFamily="2" charset="-78"/>
              </a:rPr>
              <a:t> </a:t>
            </a:r>
            <a:r>
              <a:rPr lang="en-US" sz="1500" b="1" dirty="0">
                <a:solidFill>
                  <a:prstClr val="black"/>
                </a:solidFill>
                <a:latin typeface="Sakkal Majalla" panose="02000000000000000000" pitchFamily="2" charset="-78"/>
                <a:cs typeface="Sakkal Majalla" panose="02000000000000000000" pitchFamily="2" charset="-78"/>
              </a:rPr>
              <a:t> </a:t>
            </a:r>
            <a:r>
              <a:rPr lang="ar-EG" sz="1500" b="1" dirty="0">
                <a:solidFill>
                  <a:prstClr val="black"/>
                </a:solidFill>
                <a:latin typeface="Sakkal Majalla" panose="02000000000000000000" pitchFamily="2" charset="-78"/>
                <a:cs typeface="Sakkal Majalla" panose="02000000000000000000" pitchFamily="2" charset="-78"/>
              </a:rPr>
              <a:t>يكروسوفت تيمز</a:t>
            </a:r>
            <a:endParaRPr lang="ar-SA" sz="1500" b="1" dirty="0">
              <a:solidFill>
                <a:prstClr val="black"/>
              </a:solidFill>
              <a:latin typeface="Sakkal Majalla" panose="02000000000000000000" pitchFamily="2" charset="-78"/>
              <a:cs typeface="Sakkal Majalla" panose="02000000000000000000" pitchFamily="2" charset="-78"/>
            </a:endParaRP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منصات </a:t>
            </a: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التواصل الاجتماعي.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التعليم الإلكتروني.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أكاديمية  إلكترونية. </a:t>
            </a:r>
          </a:p>
        </p:txBody>
      </p:sp>
      <p:sp>
        <p:nvSpPr>
          <p:cNvPr id="133" name="TextBox 132">
            <a:extLst>
              <a:ext uri="{FF2B5EF4-FFF2-40B4-BE49-F238E27FC236}">
                <a16:creationId xmlns="" xmlns:a16="http://schemas.microsoft.com/office/drawing/2014/main" id="{6CF244D6-C941-413F-AD60-65A5E536A91C}"/>
              </a:ext>
            </a:extLst>
          </p:cNvPr>
          <p:cNvSpPr txBox="1"/>
          <p:nvPr/>
        </p:nvSpPr>
        <p:spPr>
          <a:xfrm>
            <a:off x="2474733" y="1999180"/>
            <a:ext cx="2493554" cy="1384995"/>
          </a:xfrm>
          <a:prstGeom prst="rect">
            <a:avLst/>
          </a:prstGeom>
          <a:noFill/>
          <a:ln>
            <a:noFill/>
          </a:ln>
        </p:spPr>
        <p:txBody>
          <a:bodyPr wrap="square" rtlCol="0">
            <a:spAutoFit/>
          </a:bodyP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تقديم برامج </a:t>
            </a: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تعليمية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معتمدة </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دوليا.</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ونقل المعرفة وتبني مبدأ التكافل المجتمعي.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بناء وتطوير المحتوى وفتح المصادر للجميع</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المشاركة المجتمعية وتشجيع التنمية ورواد الأعمال العرب.</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4" name="TextBox 133">
            <a:extLst>
              <a:ext uri="{FF2B5EF4-FFF2-40B4-BE49-F238E27FC236}">
                <a16:creationId xmlns="" xmlns:a16="http://schemas.microsoft.com/office/drawing/2014/main" id="{6E012850-B54D-42C6-B58F-743B707743F9}"/>
              </a:ext>
            </a:extLst>
          </p:cNvPr>
          <p:cNvSpPr txBox="1"/>
          <p:nvPr/>
        </p:nvSpPr>
        <p:spPr>
          <a:xfrm>
            <a:off x="586595" y="5341043"/>
            <a:ext cx="4711738" cy="1323439"/>
          </a:xfrm>
          <a:prstGeom prst="rect">
            <a:avLst/>
          </a:prstGeom>
          <a:noFill/>
          <a:ln>
            <a:noFill/>
          </a:ln>
        </p:spPr>
        <p:txBody>
          <a:bodyPr wrap="square" rtlCol="0">
            <a:spAutoFit/>
          </a:bodyP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الرواتب والمكافآت.</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التأمينات الاجتماعية والضرائب والتأمين الصحي.</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التطبيقات الإلكترونية والأنظمة التقنية.</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الاعتمادات </a:t>
            </a:r>
            <a:r>
              <a:rPr lang="ar-EG" sz="1600" b="1" dirty="0" smtClean="0">
                <a:solidFill>
                  <a:prstClr val="black"/>
                </a:solidFill>
                <a:latin typeface="Sakkal Majalla" panose="02000000000000000000" pitchFamily="2" charset="-78"/>
                <a:cs typeface="Sakkal Majalla" panose="02000000000000000000" pitchFamily="2" charset="-78"/>
              </a:rPr>
              <a:t>والتصنيفات العالمية</a:t>
            </a:r>
            <a:r>
              <a:rPr lang="ar-SA" sz="1600" b="1" dirty="0" smtClean="0">
                <a:solidFill>
                  <a:prstClr val="black"/>
                </a:solidFill>
                <a:latin typeface="Sakkal Majalla" panose="02000000000000000000" pitchFamily="2" charset="-78"/>
                <a:cs typeface="Sakkal Majalla" panose="02000000000000000000" pitchFamily="2" charset="-78"/>
              </a:rPr>
              <a:t>.</a:t>
            </a:r>
            <a:endParaRPr lang="ar-SA" sz="16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المرافق والخدمات اللوجستية.</a:t>
            </a:r>
            <a:endPar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5" name="TextBox 134">
            <a:extLst>
              <a:ext uri="{FF2B5EF4-FFF2-40B4-BE49-F238E27FC236}">
                <a16:creationId xmlns="" xmlns:a16="http://schemas.microsoft.com/office/drawing/2014/main" id="{0E15EAFA-DE01-4523-8FDA-5A6858CB3E08}"/>
              </a:ext>
            </a:extLst>
          </p:cNvPr>
          <p:cNvSpPr txBox="1"/>
          <p:nvPr/>
        </p:nvSpPr>
        <p:spPr>
          <a:xfrm>
            <a:off x="6366990" y="5434728"/>
            <a:ext cx="4495641" cy="1077218"/>
          </a:xfrm>
          <a:prstGeom prst="rect">
            <a:avLst/>
          </a:prstGeom>
          <a:noFill/>
          <a:ln>
            <a:noFill/>
          </a:ln>
        </p:spPr>
        <p:txBody>
          <a:bodyPr wrap="square" rtlCol="0">
            <a:spAutoFit/>
          </a:bodyPr>
          <a:lstStyle/>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الماجستير.</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البكالوريوس.</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الاستشارات.</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دورات </a:t>
            </a:r>
            <a:r>
              <a:rPr lang="ar-EG" sz="1600" b="1" dirty="0" smtClean="0">
                <a:solidFill>
                  <a:prstClr val="black"/>
                </a:solidFill>
                <a:latin typeface="Sakkal Majalla" panose="02000000000000000000" pitchFamily="2" charset="-78"/>
                <a:cs typeface="Sakkal Majalla" panose="02000000000000000000" pitchFamily="2" charset="-78"/>
              </a:rPr>
              <a:t>تدريبية</a:t>
            </a:r>
            <a:r>
              <a:rPr kumimoji="0" lang="ar-SA"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pic>
        <p:nvPicPr>
          <p:cNvPr id="136" name="Graphic 2" descr="Vlog with solid fill">
            <a:extLst>
              <a:ext uri="{FF2B5EF4-FFF2-40B4-BE49-F238E27FC236}">
                <a16:creationId xmlns="" xmlns:a16="http://schemas.microsoft.com/office/drawing/2014/main" id="{0B729BEB-9B27-48EF-B116-E90B115FE03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862831" y="2946668"/>
            <a:ext cx="437507" cy="437507"/>
          </a:xfrm>
          <a:prstGeom prst="rect">
            <a:avLst/>
          </a:prstGeom>
        </p:spPr>
      </p:pic>
      <p:pic>
        <p:nvPicPr>
          <p:cNvPr id="137" name="Graphic 56" descr="Money with solid fill">
            <a:extLst>
              <a:ext uri="{FF2B5EF4-FFF2-40B4-BE49-F238E27FC236}">
                <a16:creationId xmlns="" xmlns:a16="http://schemas.microsoft.com/office/drawing/2014/main" id="{08B8B4E9-8E88-45C2-912E-E660EBEAE1C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5433584" y="4909468"/>
            <a:ext cx="525260" cy="525260"/>
          </a:xfrm>
          <a:prstGeom prst="rect">
            <a:avLst/>
          </a:prstGeom>
        </p:spPr>
      </p:pic>
      <p:sp>
        <p:nvSpPr>
          <p:cNvPr id="138" name="Rectangle 137">
            <a:extLst>
              <a:ext uri="{FF2B5EF4-FFF2-40B4-BE49-F238E27FC236}">
                <a16:creationId xmlns="" xmlns:a16="http://schemas.microsoft.com/office/drawing/2014/main" id="{93A4E25C-21E5-4700-A7D5-1CF7CE91D8A2}"/>
              </a:ext>
            </a:extLst>
          </p:cNvPr>
          <p:cNvSpPr/>
          <p:nvPr/>
        </p:nvSpPr>
        <p:spPr>
          <a:xfrm>
            <a:off x="4978089" y="1304764"/>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المساهمة في زيادة نسبة التعليم الجامعي والتعليم العالي في العالم العربي.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رفع القيود التقليدية التي تمنع مواصلة التعليم عن كافة المؤهلين دراسيا.</a:t>
            </a: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إثراء المكتبات  بالبحوث والدراسات.</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الترجمة ونقل المعارف.</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ثقافة التكافل المجتمعي.</a:t>
            </a:r>
          </a:p>
          <a:p>
            <a:pPr marL="117475" marR="0" lvl="0" indent="-117475" algn="r" defTabSz="1218987" rtl="1" eaLnBrk="1" fontAlgn="auto" latinLnBrk="0" hangingPunct="1">
              <a:lnSpc>
                <a:spcPct val="100000"/>
              </a:lnSpc>
              <a:spcBef>
                <a:spcPts val="0"/>
              </a:spcBef>
              <a:spcAft>
                <a:spcPts val="0"/>
              </a:spcAft>
              <a:buClrTx/>
              <a:buSzTx/>
              <a:tabLst/>
              <a:defRPr/>
            </a:pPr>
            <a:endParaRPr kumimoji="0" lang="en-US"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9" name="Rectangle 138">
            <a:extLst>
              <a:ext uri="{FF2B5EF4-FFF2-40B4-BE49-F238E27FC236}">
                <a16:creationId xmlns="" xmlns:a16="http://schemas.microsoft.com/office/drawing/2014/main" id="{6233A87C-09E7-45CF-B6BF-BF0B23545645}"/>
              </a:ext>
            </a:extLst>
          </p:cNvPr>
          <p:cNvSpPr/>
          <p:nvPr/>
        </p:nvSpPr>
        <p:spPr>
          <a:xfrm>
            <a:off x="7173643" y="1304764"/>
            <a:ext cx="2194562" cy="1612607"/>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تمكينية لدعم الأنشطة التعليمية ومعالجة الإشكاليات والتحديات التي تعيق تعليم الطلاب العرب في كل مكان بالعالم.</a:t>
            </a:r>
            <a:endParaRPr kumimoji="0" lang="en-US"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40" name="Rectangle 139">
            <a:extLst>
              <a:ext uri="{FF2B5EF4-FFF2-40B4-BE49-F238E27FC236}">
                <a16:creationId xmlns="" xmlns:a16="http://schemas.microsoft.com/office/drawing/2014/main" id="{FEAAB42E-5607-4F91-9734-E3FA7BC97576}"/>
              </a:ext>
            </a:extLst>
          </p:cNvPr>
          <p:cNvSpPr/>
          <p:nvPr/>
        </p:nvSpPr>
        <p:spPr>
          <a:xfrm>
            <a:off x="587388" y="1304764"/>
            <a:ext cx="1985670" cy="3581400"/>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الشريك و أ. ناصر المحيميد.</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وزارة التعليم العالي بجزر القمر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منظمات القطاع الثالث.</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هيئات الاعتماد والتقويم الأكاديمي.</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المنظمات الدولية المهنية.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الطلاب والأساتذة في الجامعة.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إحصائيات </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0" name="TextBox 49">
            <a:extLst>
              <a:ext uri="{FF2B5EF4-FFF2-40B4-BE49-F238E27FC236}">
                <a16:creationId xmlns="" xmlns:a16="http://schemas.microsoft.com/office/drawing/2014/main" id="{1DB9C414-C839-4B41-A514-6203D692D222}"/>
              </a:ext>
            </a:extLst>
          </p:cNvPr>
          <p:cNvSpPr txBox="1"/>
          <p:nvPr/>
        </p:nvSpPr>
        <p:spPr>
          <a:xfrm>
            <a:off x="6251811" y="4148984"/>
            <a:ext cx="1874428" cy="380480"/>
          </a:xfrm>
          <a:prstGeom prst="rect">
            <a:avLst/>
          </a:prstGeom>
          <a:noFill/>
        </p:spPr>
        <p:txBody>
          <a:bodyPr wrap="square" lIns="36000" tIns="36000" rIns="36000" bIns="36000" rtlCol="0">
            <a:spAutoFit/>
          </a:bodyPr>
          <a:lstStyle/>
          <a:p>
            <a:pPr algn="ctr"/>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الطلاب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2" name="Rectangle 51">
            <a:extLst>
              <a:ext uri="{FF2B5EF4-FFF2-40B4-BE49-F238E27FC236}">
                <a16:creationId xmlns="" xmlns:a16="http://schemas.microsoft.com/office/drawing/2014/main" id="{2C86E2E8-B74F-4576-8994-97D821514CE4}"/>
              </a:ext>
            </a:extLst>
          </p:cNvPr>
          <p:cNvSpPr/>
          <p:nvPr/>
        </p:nvSpPr>
        <p:spPr>
          <a:xfrm>
            <a:off x="6251811" y="351196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t>34051</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53" name="TextBox 52">
            <a:extLst>
              <a:ext uri="{FF2B5EF4-FFF2-40B4-BE49-F238E27FC236}">
                <a16:creationId xmlns="" xmlns:a16="http://schemas.microsoft.com/office/drawing/2014/main" id="{45A674B7-8379-4C3F-97FD-8F3FFDC86A81}"/>
              </a:ext>
            </a:extLst>
          </p:cNvPr>
          <p:cNvSpPr txBox="1"/>
          <p:nvPr/>
        </p:nvSpPr>
        <p:spPr>
          <a:xfrm>
            <a:off x="9349884" y="4099044"/>
            <a:ext cx="1404228"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الكليات</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4" name="Rectangle 53">
            <a:extLst>
              <a:ext uri="{FF2B5EF4-FFF2-40B4-BE49-F238E27FC236}">
                <a16:creationId xmlns="" xmlns:a16="http://schemas.microsoft.com/office/drawing/2014/main" id="{8704D451-30A8-4E0D-9DF3-28075EEA395B}"/>
              </a:ext>
            </a:extLst>
          </p:cNvPr>
          <p:cNvSpPr/>
          <p:nvPr/>
        </p:nvSpPr>
        <p:spPr>
          <a:xfrm>
            <a:off x="8970406" y="3495634"/>
            <a:ext cx="1954836"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5</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5" name="TextBox 54">
            <a:extLst>
              <a:ext uri="{FF2B5EF4-FFF2-40B4-BE49-F238E27FC236}">
                <a16:creationId xmlns="" xmlns:a16="http://schemas.microsoft.com/office/drawing/2014/main" id="{74567393-D461-484D-A8FE-3F623A75252F}"/>
              </a:ext>
            </a:extLst>
          </p:cNvPr>
          <p:cNvSpPr txBox="1"/>
          <p:nvPr/>
        </p:nvSpPr>
        <p:spPr>
          <a:xfrm>
            <a:off x="4124466" y="4153931"/>
            <a:ext cx="1206146"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في الدراسة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cxnSp>
        <p:nvCxnSpPr>
          <p:cNvPr id="56" name="Straight Connector 55">
            <a:extLst>
              <a:ext uri="{FF2B5EF4-FFF2-40B4-BE49-F238E27FC236}">
                <a16:creationId xmlns="" xmlns:a16="http://schemas.microsoft.com/office/drawing/2014/main" id="{DBDC27E9-D0AB-48F6-9CEA-33620891BA15}"/>
              </a:ext>
            </a:extLst>
          </p:cNvPr>
          <p:cNvCxnSpPr/>
          <p:nvPr/>
        </p:nvCxnSpPr>
        <p:spPr>
          <a:xfrm>
            <a:off x="6124699"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A0A718DF-A69C-42EB-9550-DDE18A43FA81}"/>
              </a:ext>
            </a:extLst>
          </p:cNvPr>
          <p:cNvCxnSpPr/>
          <p:nvPr/>
        </p:nvCxnSpPr>
        <p:spPr>
          <a:xfrm>
            <a:off x="8788432"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59" name="Graphic 7" descr="Address Book with solid fill">
            <a:extLst>
              <a:ext uri="{FF2B5EF4-FFF2-40B4-BE49-F238E27FC236}">
                <a16:creationId xmlns="" xmlns:a16="http://schemas.microsoft.com/office/drawing/2014/main" id="{FA2A8258-3BC5-476F-A870-4A324886C0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4272849" y="2511834"/>
            <a:ext cx="914400" cy="914400"/>
          </a:xfrm>
          <a:prstGeom prst="rect">
            <a:avLst/>
          </a:prstGeom>
        </p:spPr>
      </p:pic>
      <p:pic>
        <p:nvPicPr>
          <p:cNvPr id="60" name="Graphic 30" descr="Clipboard with solid fill">
            <a:extLst>
              <a:ext uri="{FF2B5EF4-FFF2-40B4-BE49-F238E27FC236}">
                <a16:creationId xmlns="" xmlns:a16="http://schemas.microsoft.com/office/drawing/2014/main" id="{6C9AECD3-B407-4FF7-94A4-27EE09FCCB3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878030" y="2529463"/>
            <a:ext cx="914400" cy="914400"/>
          </a:xfrm>
          <a:prstGeom prst="rect">
            <a:avLst/>
          </a:prstGeom>
        </p:spPr>
      </p:pic>
      <p:cxnSp>
        <p:nvCxnSpPr>
          <p:cNvPr id="61" name="Straight Connector 60">
            <a:extLst>
              <a:ext uri="{FF2B5EF4-FFF2-40B4-BE49-F238E27FC236}">
                <a16:creationId xmlns="" xmlns:a16="http://schemas.microsoft.com/office/drawing/2014/main" id="{DAEC6494-A2B3-4D40-971D-777D77975DEC}"/>
              </a:ext>
            </a:extLst>
          </p:cNvPr>
          <p:cNvCxnSpPr/>
          <p:nvPr/>
        </p:nvCxnSpPr>
        <p:spPr>
          <a:xfrm>
            <a:off x="3403790" y="2681620"/>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62" name="Graphic 5" descr="Users with solid fill">
            <a:extLst>
              <a:ext uri="{FF2B5EF4-FFF2-40B4-BE49-F238E27FC236}">
                <a16:creationId xmlns="" xmlns:a16="http://schemas.microsoft.com/office/drawing/2014/main" id="{00EEF625-6539-4ED7-95CD-412E898E3EE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1714475" y="2452348"/>
            <a:ext cx="1014435" cy="1014435"/>
          </a:xfrm>
          <a:prstGeom prst="rect">
            <a:avLst/>
          </a:prstGeom>
        </p:spPr>
      </p:pic>
      <p:sp>
        <p:nvSpPr>
          <p:cNvPr id="63" name="Rectangle 62">
            <a:extLst>
              <a:ext uri="{FF2B5EF4-FFF2-40B4-BE49-F238E27FC236}">
                <a16:creationId xmlns="" xmlns:a16="http://schemas.microsoft.com/office/drawing/2014/main" id="{8704D451-30A8-4E0D-9DF3-28075EEA395B}"/>
              </a:ext>
            </a:extLst>
          </p:cNvPr>
          <p:cNvSpPr/>
          <p:nvPr/>
        </p:nvSpPr>
        <p:spPr>
          <a:xfrm>
            <a:off x="1189424" y="3592074"/>
            <a:ext cx="1954836"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t>16035</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64" name="TextBox 63">
            <a:extLst>
              <a:ext uri="{FF2B5EF4-FFF2-40B4-BE49-F238E27FC236}">
                <a16:creationId xmlns="" xmlns:a16="http://schemas.microsoft.com/office/drawing/2014/main" id="{45A674B7-8379-4C3F-97FD-8F3FFDC86A81}"/>
              </a:ext>
            </a:extLst>
          </p:cNvPr>
          <p:cNvSpPr txBox="1"/>
          <p:nvPr/>
        </p:nvSpPr>
        <p:spPr>
          <a:xfrm>
            <a:off x="1427145" y="4182434"/>
            <a:ext cx="1404228" cy="380480"/>
          </a:xfrm>
          <a:prstGeom prst="rect">
            <a:avLst/>
          </a:prstGeom>
          <a:noFill/>
        </p:spPr>
        <p:txBody>
          <a:bodyPr wrap="square" lIns="36000" tIns="36000" rIns="36000" bIns="36000" rtlCol="0">
            <a:spAutoFit/>
          </a:bodyPr>
          <a:lstStyle/>
          <a:p>
            <a:pPr algn="l"/>
            <a:r>
              <a:rPr lang="ar-SA" sz="2000" b="1" dirty="0">
                <a:solidFill>
                  <a:schemeClr val="tx1">
                    <a:lumMod val="50000"/>
                    <a:lumOff val="50000"/>
                  </a:schemeClr>
                </a:solidFill>
                <a:latin typeface="Sakkal Majalla" panose="02000000000000000000" pitchFamily="2" charset="-78"/>
                <a:cs typeface="Sakkal Majalla" panose="02000000000000000000" pitchFamily="2" charset="-78"/>
              </a:rPr>
              <a:t>إجمالي </a:t>
            </a:r>
            <a:r>
              <a:rPr lang="ar-EG" sz="2000" b="1" dirty="0">
                <a:solidFill>
                  <a:schemeClr val="tx1">
                    <a:lumMod val="50000"/>
                    <a:lumOff val="50000"/>
                  </a:schemeClr>
                </a:solidFill>
                <a:latin typeface="Sakkal Majalla" panose="02000000000000000000" pitchFamily="2" charset="-78"/>
                <a:cs typeface="Sakkal Majalla" panose="02000000000000000000" pitchFamily="2" charset="-78"/>
              </a:rPr>
              <a:t>الخريجين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 xmlns:a16="http://schemas.microsoft.com/office/drawing/2014/main" id="{2C86E2E8-B74F-4576-8994-97D821514CE4}"/>
              </a:ext>
            </a:extLst>
          </p:cNvPr>
          <p:cNvSpPr/>
          <p:nvPr/>
        </p:nvSpPr>
        <p:spPr>
          <a:xfrm>
            <a:off x="3731537" y="352413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t>18666</a:t>
            </a:r>
            <a:endParaRPr lang="en-US" sz="3600" dirty="0">
              <a:solidFill>
                <a:srgbClr val="0C2D70"/>
              </a:solidFill>
              <a:latin typeface="Rockwell Extra Bold" panose="02060903040505020403" pitchFamily="18" charset="0"/>
              <a:cs typeface="Sakkal Majalla" panose="02000000000000000000" pitchFamily="2" charset="-78"/>
            </a:endParaRPr>
          </a:p>
        </p:txBody>
      </p:sp>
      <p:pic>
        <p:nvPicPr>
          <p:cNvPr id="66" name="Graphic 46" descr="Graduation cap with solid fill">
            <a:extLst>
              <a:ext uri="{FF2B5EF4-FFF2-40B4-BE49-F238E27FC236}">
                <a16:creationId xmlns="" xmlns:a16="http://schemas.microsoft.com/office/drawing/2014/main" id="{753CFCB5-631A-4D2C-910E-C23A2294E05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601683" y="2682368"/>
            <a:ext cx="692281" cy="692281"/>
          </a:xfrm>
          <a:prstGeom prst="rect">
            <a:avLst/>
          </a:prstGeom>
          <a:solidFill>
            <a:srgbClr val="00B0F0"/>
          </a:solidFill>
        </p:spPr>
      </p:pic>
    </p:spTree>
    <p:extLst>
      <p:ext uri="{BB962C8B-B14F-4D97-AF65-F5344CB8AC3E}">
        <p14:creationId xmlns:p14="http://schemas.microsoft.com/office/powerpoint/2010/main" val="3377344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 xmlns:a16="http://schemas.microsoft.com/office/drawing/2014/main" id="{9BC97645-7C51-4788-AF50-9D9B914F8634}"/>
              </a:ext>
            </a:extLst>
          </p:cNvPr>
          <p:cNvSpPr txBox="1"/>
          <p:nvPr/>
        </p:nvSpPr>
        <p:spPr>
          <a:xfrm>
            <a:off x="8247812" y="2134975"/>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 xmlns:a16="http://schemas.microsoft.com/office/drawing/2014/main" id="{D2D89C89-A1CC-46CA-91C7-5607C5BC17CB}"/>
              </a:ext>
            </a:extLst>
          </p:cNvPr>
          <p:cNvSpPr/>
          <p:nvPr/>
        </p:nvSpPr>
        <p:spPr>
          <a:xfrm>
            <a:off x="5332317" y="20482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 xmlns:a16="http://schemas.microsoft.com/office/drawing/2014/main" id="{5E622DB0-709D-4A26-BD83-A5B77C30F87C}"/>
              </a:ext>
            </a:extLst>
          </p:cNvPr>
          <p:cNvSpPr txBox="1"/>
          <p:nvPr/>
        </p:nvSpPr>
        <p:spPr>
          <a:xfrm>
            <a:off x="5396325" y="17161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 xmlns:a16="http://schemas.microsoft.com/office/drawing/2014/main" id="{E1A9E415-FCC6-4156-BD57-A60D05FBAF9A}"/>
              </a:ext>
            </a:extLst>
          </p:cNvPr>
          <p:cNvCxnSpPr>
            <a:cxnSpLocks/>
          </p:cNvCxnSpPr>
          <p:nvPr/>
        </p:nvCxnSpPr>
        <p:spPr>
          <a:xfrm>
            <a:off x="2714442" y="1794256"/>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 xmlns:a16="http://schemas.microsoft.com/office/drawing/2014/main" id="{AE16443D-CE66-44AD-82F0-860E29EF7286}"/>
              </a:ext>
            </a:extLst>
          </p:cNvPr>
          <p:cNvSpPr/>
          <p:nvPr/>
        </p:nvSpPr>
        <p:spPr>
          <a:xfrm>
            <a:off x="2813115" y="20621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 xmlns:a16="http://schemas.microsoft.com/office/drawing/2014/main" id="{ADB24F8D-1FAB-487C-9979-4514CA1BD128}"/>
              </a:ext>
            </a:extLst>
          </p:cNvPr>
          <p:cNvSpPr txBox="1"/>
          <p:nvPr/>
        </p:nvSpPr>
        <p:spPr>
          <a:xfrm>
            <a:off x="2813115" y="17300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 xmlns:a16="http://schemas.microsoft.com/office/drawing/2014/main" id="{D2B3754E-367A-454A-BBD1-6D16B03FC1D3}"/>
              </a:ext>
            </a:extLst>
          </p:cNvPr>
          <p:cNvSpPr/>
          <p:nvPr/>
        </p:nvSpPr>
        <p:spPr>
          <a:xfrm>
            <a:off x="342903" y="20616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 xmlns:a16="http://schemas.microsoft.com/office/drawing/2014/main" id="{EF594386-D1DB-4E6A-A773-9624DFC3507A}"/>
              </a:ext>
            </a:extLst>
          </p:cNvPr>
          <p:cNvSpPr txBox="1"/>
          <p:nvPr/>
        </p:nvSpPr>
        <p:spPr>
          <a:xfrm>
            <a:off x="342903" y="17295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 xmlns:a16="http://schemas.microsoft.com/office/drawing/2014/main" id="{F030ED2A-A12D-4169-945A-0F62EE41BB07}"/>
              </a:ext>
            </a:extLst>
          </p:cNvPr>
          <p:cNvCxnSpPr>
            <a:cxnSpLocks/>
          </p:cNvCxnSpPr>
          <p:nvPr/>
        </p:nvCxnSpPr>
        <p:spPr>
          <a:xfrm>
            <a:off x="5268634" y="1729538"/>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 xmlns:a16="http://schemas.microsoft.com/office/drawing/2014/main"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1785646"/>
            <a:ext cx="885056" cy="885056"/>
          </a:xfrm>
          <a:prstGeom prst="rect">
            <a:avLst/>
          </a:prstGeom>
        </p:spPr>
      </p:pic>
      <p:pic>
        <p:nvPicPr>
          <p:cNvPr id="24" name="Graphic 21" descr="Clock with solid fill">
            <a:extLst>
              <a:ext uri="{FF2B5EF4-FFF2-40B4-BE49-F238E27FC236}">
                <a16:creationId xmlns="" xmlns:a16="http://schemas.microsoft.com/office/drawing/2014/main"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554203" y="1816767"/>
            <a:ext cx="914400" cy="914400"/>
          </a:xfrm>
          <a:prstGeom prst="rect">
            <a:avLst/>
          </a:prstGeom>
        </p:spPr>
      </p:pic>
      <p:pic>
        <p:nvPicPr>
          <p:cNvPr id="25" name="Graphic 22" descr="Graduation cap with solid fill">
            <a:extLst>
              <a:ext uri="{FF2B5EF4-FFF2-40B4-BE49-F238E27FC236}">
                <a16:creationId xmlns="" xmlns:a16="http://schemas.microsoft.com/office/drawing/2014/main"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76247" y="1570622"/>
            <a:ext cx="1128705" cy="1128705"/>
          </a:xfrm>
          <a:prstGeom prst="rect">
            <a:avLst/>
          </a:prstGeom>
        </p:spPr>
      </p:pic>
      <p:cxnSp>
        <p:nvCxnSpPr>
          <p:cNvPr id="26" name="Straight Connector 25">
            <a:extLst>
              <a:ext uri="{FF2B5EF4-FFF2-40B4-BE49-F238E27FC236}">
                <a16:creationId xmlns="" xmlns:a16="http://schemas.microsoft.com/office/drawing/2014/main" id="{D13F0A65-322D-4438-F541-BE197F0A02DC}"/>
              </a:ext>
            </a:extLst>
          </p:cNvPr>
          <p:cNvCxnSpPr/>
          <p:nvPr/>
        </p:nvCxnSpPr>
        <p:spPr>
          <a:xfrm flipH="1">
            <a:off x="574913" y="286397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 xmlns:a16="http://schemas.microsoft.com/office/drawing/2014/main" id="{CF94614A-6B14-7C83-C312-477714C0607C}"/>
              </a:ext>
            </a:extLst>
          </p:cNvPr>
          <p:cNvSpPr txBox="1"/>
          <p:nvPr/>
        </p:nvSpPr>
        <p:spPr>
          <a:xfrm>
            <a:off x="8097889" y="3422812"/>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 xmlns:a16="http://schemas.microsoft.com/office/drawing/2014/main" id="{A923B8E4-B7FF-B1E7-C135-C544D09019ED}"/>
              </a:ext>
            </a:extLst>
          </p:cNvPr>
          <p:cNvSpPr/>
          <p:nvPr/>
        </p:nvSpPr>
        <p:spPr>
          <a:xfrm>
            <a:off x="5484717" y="33817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 xmlns:a16="http://schemas.microsoft.com/office/drawing/2014/main" id="{4ED97009-14F8-A3A1-DD7D-DA7242E7F220}"/>
              </a:ext>
            </a:extLst>
          </p:cNvPr>
          <p:cNvSpPr txBox="1"/>
          <p:nvPr/>
        </p:nvSpPr>
        <p:spPr>
          <a:xfrm>
            <a:off x="5548725" y="30496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 xmlns:a16="http://schemas.microsoft.com/office/drawing/2014/main" id="{3DC518A1-0521-ADCE-9466-90BF214C87BA}"/>
              </a:ext>
            </a:extLst>
          </p:cNvPr>
          <p:cNvSpPr/>
          <p:nvPr/>
        </p:nvSpPr>
        <p:spPr>
          <a:xfrm>
            <a:off x="2965515" y="33956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 xmlns:a16="http://schemas.microsoft.com/office/drawing/2014/main" id="{0FC0EE04-045B-F33F-610B-82419E44C665}"/>
              </a:ext>
            </a:extLst>
          </p:cNvPr>
          <p:cNvSpPr txBox="1"/>
          <p:nvPr/>
        </p:nvSpPr>
        <p:spPr>
          <a:xfrm>
            <a:off x="2965515" y="30635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 xmlns:a16="http://schemas.microsoft.com/office/drawing/2014/main" id="{565C5737-3627-EE71-BB0F-4C655570D348}"/>
              </a:ext>
            </a:extLst>
          </p:cNvPr>
          <p:cNvSpPr/>
          <p:nvPr/>
        </p:nvSpPr>
        <p:spPr>
          <a:xfrm>
            <a:off x="495303" y="33951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 xmlns:a16="http://schemas.microsoft.com/office/drawing/2014/main" id="{130DC55B-9C83-A3E6-4166-488E390BC87C}"/>
              </a:ext>
            </a:extLst>
          </p:cNvPr>
          <p:cNvSpPr txBox="1"/>
          <p:nvPr/>
        </p:nvSpPr>
        <p:spPr>
          <a:xfrm>
            <a:off x="495303" y="30630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 xmlns:a16="http://schemas.microsoft.com/office/drawing/2014/main"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3119146"/>
            <a:ext cx="885056" cy="885056"/>
          </a:xfrm>
          <a:prstGeom prst="rect">
            <a:avLst/>
          </a:prstGeom>
        </p:spPr>
      </p:pic>
      <p:pic>
        <p:nvPicPr>
          <p:cNvPr id="35" name="Graphic 44" descr="Clock with solid fill">
            <a:extLst>
              <a:ext uri="{FF2B5EF4-FFF2-40B4-BE49-F238E27FC236}">
                <a16:creationId xmlns="" xmlns:a16="http://schemas.microsoft.com/office/drawing/2014/main"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706603" y="3150267"/>
            <a:ext cx="914400" cy="914400"/>
          </a:xfrm>
          <a:prstGeom prst="rect">
            <a:avLst/>
          </a:prstGeom>
        </p:spPr>
      </p:pic>
      <p:pic>
        <p:nvPicPr>
          <p:cNvPr id="36" name="Graphic 45" descr="Graduation cap with solid fill">
            <a:extLst>
              <a:ext uri="{FF2B5EF4-FFF2-40B4-BE49-F238E27FC236}">
                <a16:creationId xmlns="" xmlns:a16="http://schemas.microsoft.com/office/drawing/2014/main"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992461" y="2796014"/>
            <a:ext cx="1128705" cy="1128705"/>
          </a:xfrm>
          <a:prstGeom prst="rect">
            <a:avLst/>
          </a:prstGeom>
        </p:spPr>
      </p:pic>
      <p:cxnSp>
        <p:nvCxnSpPr>
          <p:cNvPr id="37" name="Straight Connector 36">
            <a:extLst>
              <a:ext uri="{FF2B5EF4-FFF2-40B4-BE49-F238E27FC236}">
                <a16:creationId xmlns="" xmlns:a16="http://schemas.microsoft.com/office/drawing/2014/main" id="{FB93149A-EB12-9780-62D2-9BC62991137A}"/>
              </a:ext>
            </a:extLst>
          </p:cNvPr>
          <p:cNvCxnSpPr>
            <a:cxnSpLocks/>
          </p:cNvCxnSpPr>
          <p:nvPr/>
        </p:nvCxnSpPr>
        <p:spPr>
          <a:xfrm>
            <a:off x="5396325" y="298024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D00F08EB-C16E-DC01-C04E-55E5AE98DD15}"/>
              </a:ext>
            </a:extLst>
          </p:cNvPr>
          <p:cNvCxnSpPr>
            <a:cxnSpLocks/>
          </p:cNvCxnSpPr>
          <p:nvPr/>
        </p:nvCxnSpPr>
        <p:spPr>
          <a:xfrm>
            <a:off x="2714442" y="304963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 xmlns:a16="http://schemas.microsoft.com/office/drawing/2014/main" id="{B96E5A83-016B-0992-368D-3F73C3374960}"/>
              </a:ext>
            </a:extLst>
          </p:cNvPr>
          <p:cNvSpPr txBox="1"/>
          <p:nvPr/>
        </p:nvSpPr>
        <p:spPr>
          <a:xfrm>
            <a:off x="8247811" y="494794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a:t>
            </a:r>
            <a:r>
              <a:rPr lang="ar-EG" sz="2800" b="1" dirty="0">
                <a:solidFill>
                  <a:srgbClr val="0C2D70"/>
                </a:solidFill>
                <a:latin typeface="Sakkal Majalla" panose="02000000000000000000" pitchFamily="2" charset="-78"/>
                <a:cs typeface="Sakkal Majalla" panose="02000000000000000000" pitchFamily="2" charset="-78"/>
              </a:rPr>
              <a:t> تقنية المعلومات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40" name="Rectangle 39">
            <a:extLst>
              <a:ext uri="{FF2B5EF4-FFF2-40B4-BE49-F238E27FC236}">
                <a16:creationId xmlns="" xmlns:a16="http://schemas.microsoft.com/office/drawing/2014/main" id="{DB3A85D5-BC7D-B9F7-C379-E7994BC93F60}"/>
              </a:ext>
            </a:extLst>
          </p:cNvPr>
          <p:cNvSpPr/>
          <p:nvPr/>
        </p:nvSpPr>
        <p:spPr>
          <a:xfrm>
            <a:off x="5332317" y="51724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135</a:t>
            </a:r>
          </a:p>
        </p:txBody>
      </p:sp>
      <p:sp>
        <p:nvSpPr>
          <p:cNvPr id="41" name="TextBox 40">
            <a:extLst>
              <a:ext uri="{FF2B5EF4-FFF2-40B4-BE49-F238E27FC236}">
                <a16:creationId xmlns="" xmlns:a16="http://schemas.microsoft.com/office/drawing/2014/main" id="{9A4F0FAD-2991-4938-0B23-11FA0554F252}"/>
              </a:ext>
            </a:extLst>
          </p:cNvPr>
          <p:cNvSpPr txBox="1"/>
          <p:nvPr/>
        </p:nvSpPr>
        <p:spPr>
          <a:xfrm>
            <a:off x="5396325" y="48403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2" name="Rectangle 41">
            <a:extLst>
              <a:ext uri="{FF2B5EF4-FFF2-40B4-BE49-F238E27FC236}">
                <a16:creationId xmlns="" xmlns:a16="http://schemas.microsoft.com/office/drawing/2014/main" id="{E46E5A51-0F4A-EEEC-82EB-7DCE14D918B5}"/>
              </a:ext>
            </a:extLst>
          </p:cNvPr>
          <p:cNvSpPr/>
          <p:nvPr/>
        </p:nvSpPr>
        <p:spPr>
          <a:xfrm>
            <a:off x="2813115" y="51863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43" name="TextBox 42">
            <a:extLst>
              <a:ext uri="{FF2B5EF4-FFF2-40B4-BE49-F238E27FC236}">
                <a16:creationId xmlns="" xmlns:a16="http://schemas.microsoft.com/office/drawing/2014/main" id="{78F0491A-6FD1-87DE-49C7-678B5A0304EE}"/>
              </a:ext>
            </a:extLst>
          </p:cNvPr>
          <p:cNvSpPr txBox="1"/>
          <p:nvPr/>
        </p:nvSpPr>
        <p:spPr>
          <a:xfrm>
            <a:off x="2813115" y="48542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 xmlns:a16="http://schemas.microsoft.com/office/drawing/2014/main" id="{C8C85729-9CF2-5B88-34FE-362EB0BBF574}"/>
              </a:ext>
            </a:extLst>
          </p:cNvPr>
          <p:cNvSpPr/>
          <p:nvPr/>
        </p:nvSpPr>
        <p:spPr>
          <a:xfrm>
            <a:off x="342903" y="51858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5" name="TextBox 44">
            <a:extLst>
              <a:ext uri="{FF2B5EF4-FFF2-40B4-BE49-F238E27FC236}">
                <a16:creationId xmlns="" xmlns:a16="http://schemas.microsoft.com/office/drawing/2014/main" id="{DAB0F977-EFBE-4919-E5AF-769DD29BE6C0}"/>
              </a:ext>
            </a:extLst>
          </p:cNvPr>
          <p:cNvSpPr txBox="1"/>
          <p:nvPr/>
        </p:nvSpPr>
        <p:spPr>
          <a:xfrm>
            <a:off x="342903" y="48537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46" name="Graphic 55" descr="Books with solid fill">
            <a:extLst>
              <a:ext uri="{FF2B5EF4-FFF2-40B4-BE49-F238E27FC236}">
                <a16:creationId xmlns="" xmlns:a16="http://schemas.microsoft.com/office/drawing/2014/main" id="{4FA85B11-EDCC-544A-6CCF-4F5EBD99067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4909846"/>
            <a:ext cx="885056" cy="885056"/>
          </a:xfrm>
          <a:prstGeom prst="rect">
            <a:avLst/>
          </a:prstGeom>
        </p:spPr>
      </p:pic>
      <p:pic>
        <p:nvPicPr>
          <p:cNvPr id="47" name="Graphic 56" descr="Clock with solid fill">
            <a:extLst>
              <a:ext uri="{FF2B5EF4-FFF2-40B4-BE49-F238E27FC236}">
                <a16:creationId xmlns="" xmlns:a16="http://schemas.microsoft.com/office/drawing/2014/main" id="{22CB8B01-D6AA-AC07-F881-BC7831E9F1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554203" y="4940967"/>
            <a:ext cx="914400" cy="914400"/>
          </a:xfrm>
          <a:prstGeom prst="rect">
            <a:avLst/>
          </a:prstGeom>
        </p:spPr>
      </p:pic>
      <p:cxnSp>
        <p:nvCxnSpPr>
          <p:cNvPr id="48" name="Straight Connector 47">
            <a:extLst>
              <a:ext uri="{FF2B5EF4-FFF2-40B4-BE49-F238E27FC236}">
                <a16:creationId xmlns="" xmlns:a16="http://schemas.microsoft.com/office/drawing/2014/main" id="{73CF6C1E-495B-511E-D839-39F274FFCE93}"/>
              </a:ext>
            </a:extLst>
          </p:cNvPr>
          <p:cNvCxnSpPr/>
          <p:nvPr/>
        </p:nvCxnSpPr>
        <p:spPr>
          <a:xfrm flipH="1">
            <a:off x="727313" y="4473702"/>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9" name="Graphic 59" descr="Graduation cap with solid fill">
            <a:extLst>
              <a:ext uri="{FF2B5EF4-FFF2-40B4-BE49-F238E27FC236}">
                <a16:creationId xmlns="" xmlns:a16="http://schemas.microsoft.com/office/drawing/2014/main" id="{E688D8A4-B9E7-B460-666E-F2E6EDF796B2}"/>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76318" y="4636083"/>
            <a:ext cx="1128705" cy="1128705"/>
          </a:xfrm>
          <a:prstGeom prst="rect">
            <a:avLst/>
          </a:prstGeom>
        </p:spPr>
      </p:pic>
      <p:cxnSp>
        <p:nvCxnSpPr>
          <p:cNvPr id="50" name="Straight Connector 49">
            <a:extLst>
              <a:ext uri="{FF2B5EF4-FFF2-40B4-BE49-F238E27FC236}">
                <a16:creationId xmlns="" xmlns:a16="http://schemas.microsoft.com/office/drawing/2014/main" id="{16375C66-3BA6-3334-7E29-E27D8E291120}"/>
              </a:ext>
            </a:extLst>
          </p:cNvPr>
          <p:cNvCxnSpPr>
            <a:cxnSpLocks/>
          </p:cNvCxnSpPr>
          <p:nvPr/>
        </p:nvCxnSpPr>
        <p:spPr>
          <a:xfrm>
            <a:off x="5329650" y="4799517"/>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E638F8D1-1C1F-9A7E-B824-266C3EEEEE6A}"/>
              </a:ext>
            </a:extLst>
          </p:cNvPr>
          <p:cNvCxnSpPr>
            <a:cxnSpLocks/>
          </p:cNvCxnSpPr>
          <p:nvPr/>
        </p:nvCxnSpPr>
        <p:spPr>
          <a:xfrm>
            <a:off x="2771592" y="4640305"/>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446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 xmlns:a16="http://schemas.microsoft.com/office/drawing/2014/main" id="{9BC97645-7C51-4788-AF50-9D9B914F8634}"/>
              </a:ext>
            </a:extLst>
          </p:cNvPr>
          <p:cNvSpPr txBox="1"/>
          <p:nvPr/>
        </p:nvSpPr>
        <p:spPr>
          <a:xfrm>
            <a:off x="8247812" y="2692759"/>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الاعلام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 xmlns:a16="http://schemas.microsoft.com/office/drawing/2014/main" id="{D2D89C89-A1CC-46CA-91C7-5607C5BC17CB}"/>
              </a:ext>
            </a:extLst>
          </p:cNvPr>
          <p:cNvSpPr/>
          <p:nvPr/>
        </p:nvSpPr>
        <p:spPr>
          <a:xfrm>
            <a:off x="5332317" y="26060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 xmlns:a16="http://schemas.microsoft.com/office/drawing/2014/main" id="{5E622DB0-709D-4A26-BD83-A5B77C30F87C}"/>
              </a:ext>
            </a:extLst>
          </p:cNvPr>
          <p:cNvSpPr txBox="1"/>
          <p:nvPr/>
        </p:nvSpPr>
        <p:spPr>
          <a:xfrm>
            <a:off x="5396325" y="22739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 xmlns:a16="http://schemas.microsoft.com/office/drawing/2014/main" id="{E1A9E415-FCC6-4156-BD57-A60D05FBAF9A}"/>
              </a:ext>
            </a:extLst>
          </p:cNvPr>
          <p:cNvCxnSpPr>
            <a:cxnSpLocks/>
          </p:cNvCxnSpPr>
          <p:nvPr/>
        </p:nvCxnSpPr>
        <p:spPr>
          <a:xfrm>
            <a:off x="2714442" y="235204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 xmlns:a16="http://schemas.microsoft.com/office/drawing/2014/main" id="{AE16443D-CE66-44AD-82F0-860E29EF7286}"/>
              </a:ext>
            </a:extLst>
          </p:cNvPr>
          <p:cNvSpPr/>
          <p:nvPr/>
        </p:nvSpPr>
        <p:spPr>
          <a:xfrm>
            <a:off x="2813115" y="26198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 xmlns:a16="http://schemas.microsoft.com/office/drawing/2014/main" id="{ADB24F8D-1FAB-487C-9979-4514CA1BD128}"/>
              </a:ext>
            </a:extLst>
          </p:cNvPr>
          <p:cNvSpPr txBox="1"/>
          <p:nvPr/>
        </p:nvSpPr>
        <p:spPr>
          <a:xfrm>
            <a:off x="2813115" y="22878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 xmlns:a16="http://schemas.microsoft.com/office/drawing/2014/main" id="{D2B3754E-367A-454A-BBD1-6D16B03FC1D3}"/>
              </a:ext>
            </a:extLst>
          </p:cNvPr>
          <p:cNvSpPr/>
          <p:nvPr/>
        </p:nvSpPr>
        <p:spPr>
          <a:xfrm>
            <a:off x="342903" y="26194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 xmlns:a16="http://schemas.microsoft.com/office/drawing/2014/main" id="{EF594386-D1DB-4E6A-A773-9624DFC3507A}"/>
              </a:ext>
            </a:extLst>
          </p:cNvPr>
          <p:cNvSpPr txBox="1"/>
          <p:nvPr/>
        </p:nvSpPr>
        <p:spPr>
          <a:xfrm>
            <a:off x="342903" y="22873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 xmlns:a16="http://schemas.microsoft.com/office/drawing/2014/main" id="{F030ED2A-A12D-4169-945A-0F62EE41BB07}"/>
              </a:ext>
            </a:extLst>
          </p:cNvPr>
          <p:cNvCxnSpPr>
            <a:cxnSpLocks/>
          </p:cNvCxnSpPr>
          <p:nvPr/>
        </p:nvCxnSpPr>
        <p:spPr>
          <a:xfrm>
            <a:off x="5268634" y="228732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 xmlns:a16="http://schemas.microsoft.com/office/drawing/2014/main"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2343430"/>
            <a:ext cx="885056" cy="885056"/>
          </a:xfrm>
          <a:prstGeom prst="rect">
            <a:avLst/>
          </a:prstGeom>
        </p:spPr>
      </p:pic>
      <p:pic>
        <p:nvPicPr>
          <p:cNvPr id="24" name="Graphic 21" descr="Clock with solid fill">
            <a:extLst>
              <a:ext uri="{FF2B5EF4-FFF2-40B4-BE49-F238E27FC236}">
                <a16:creationId xmlns="" xmlns:a16="http://schemas.microsoft.com/office/drawing/2014/main"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554203" y="2374551"/>
            <a:ext cx="914400" cy="914400"/>
          </a:xfrm>
          <a:prstGeom prst="rect">
            <a:avLst/>
          </a:prstGeom>
        </p:spPr>
      </p:pic>
      <p:pic>
        <p:nvPicPr>
          <p:cNvPr id="25" name="Graphic 22" descr="Graduation cap with solid fill">
            <a:extLst>
              <a:ext uri="{FF2B5EF4-FFF2-40B4-BE49-F238E27FC236}">
                <a16:creationId xmlns="" xmlns:a16="http://schemas.microsoft.com/office/drawing/2014/main"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76247" y="2128406"/>
            <a:ext cx="1128705" cy="1128705"/>
          </a:xfrm>
          <a:prstGeom prst="rect">
            <a:avLst/>
          </a:prstGeom>
        </p:spPr>
      </p:pic>
      <p:cxnSp>
        <p:nvCxnSpPr>
          <p:cNvPr id="26" name="Straight Connector 25">
            <a:extLst>
              <a:ext uri="{FF2B5EF4-FFF2-40B4-BE49-F238E27FC236}">
                <a16:creationId xmlns="" xmlns:a16="http://schemas.microsoft.com/office/drawing/2014/main" id="{D13F0A65-322D-4438-F541-BE197F0A02DC}"/>
              </a:ext>
            </a:extLst>
          </p:cNvPr>
          <p:cNvCxnSpPr/>
          <p:nvPr/>
        </p:nvCxnSpPr>
        <p:spPr>
          <a:xfrm flipH="1">
            <a:off x="574913" y="342176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 xmlns:a16="http://schemas.microsoft.com/office/drawing/2014/main" id="{CF94614A-6B14-7C83-C312-477714C0607C}"/>
              </a:ext>
            </a:extLst>
          </p:cNvPr>
          <p:cNvSpPr txBox="1"/>
          <p:nvPr/>
        </p:nvSpPr>
        <p:spPr>
          <a:xfrm>
            <a:off x="8097889" y="398059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 xmlns:a16="http://schemas.microsoft.com/office/drawing/2014/main" id="{A923B8E4-B7FF-B1E7-C135-C544D09019ED}"/>
              </a:ext>
            </a:extLst>
          </p:cNvPr>
          <p:cNvSpPr/>
          <p:nvPr/>
        </p:nvSpPr>
        <p:spPr>
          <a:xfrm>
            <a:off x="5484717" y="39395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 xmlns:a16="http://schemas.microsoft.com/office/drawing/2014/main" id="{4ED97009-14F8-A3A1-DD7D-DA7242E7F220}"/>
              </a:ext>
            </a:extLst>
          </p:cNvPr>
          <p:cNvSpPr txBox="1"/>
          <p:nvPr/>
        </p:nvSpPr>
        <p:spPr>
          <a:xfrm>
            <a:off x="5548725" y="36074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 xmlns:a16="http://schemas.microsoft.com/office/drawing/2014/main" id="{3DC518A1-0521-ADCE-9466-90BF214C87BA}"/>
              </a:ext>
            </a:extLst>
          </p:cNvPr>
          <p:cNvSpPr/>
          <p:nvPr/>
        </p:nvSpPr>
        <p:spPr>
          <a:xfrm>
            <a:off x="2965515" y="39533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 xmlns:a16="http://schemas.microsoft.com/office/drawing/2014/main" id="{0FC0EE04-045B-F33F-610B-82419E44C665}"/>
              </a:ext>
            </a:extLst>
          </p:cNvPr>
          <p:cNvSpPr txBox="1"/>
          <p:nvPr/>
        </p:nvSpPr>
        <p:spPr>
          <a:xfrm>
            <a:off x="2965515" y="36213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 xmlns:a16="http://schemas.microsoft.com/office/drawing/2014/main" id="{565C5737-3627-EE71-BB0F-4C655570D348}"/>
              </a:ext>
            </a:extLst>
          </p:cNvPr>
          <p:cNvSpPr/>
          <p:nvPr/>
        </p:nvSpPr>
        <p:spPr>
          <a:xfrm>
            <a:off x="495303" y="39529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 xmlns:a16="http://schemas.microsoft.com/office/drawing/2014/main" id="{130DC55B-9C83-A3E6-4166-488E390BC87C}"/>
              </a:ext>
            </a:extLst>
          </p:cNvPr>
          <p:cNvSpPr txBox="1"/>
          <p:nvPr/>
        </p:nvSpPr>
        <p:spPr>
          <a:xfrm>
            <a:off x="495303" y="36208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 xmlns:a16="http://schemas.microsoft.com/office/drawing/2014/main"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3676930"/>
            <a:ext cx="885056" cy="885056"/>
          </a:xfrm>
          <a:prstGeom prst="rect">
            <a:avLst/>
          </a:prstGeom>
        </p:spPr>
      </p:pic>
      <p:pic>
        <p:nvPicPr>
          <p:cNvPr id="35" name="Graphic 44" descr="Clock with solid fill">
            <a:extLst>
              <a:ext uri="{FF2B5EF4-FFF2-40B4-BE49-F238E27FC236}">
                <a16:creationId xmlns="" xmlns:a16="http://schemas.microsoft.com/office/drawing/2014/main"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706603" y="3708051"/>
            <a:ext cx="914400" cy="914400"/>
          </a:xfrm>
          <a:prstGeom prst="rect">
            <a:avLst/>
          </a:prstGeom>
        </p:spPr>
      </p:pic>
      <p:pic>
        <p:nvPicPr>
          <p:cNvPr id="36" name="Graphic 45" descr="Graduation cap with solid fill">
            <a:extLst>
              <a:ext uri="{FF2B5EF4-FFF2-40B4-BE49-F238E27FC236}">
                <a16:creationId xmlns="" xmlns:a16="http://schemas.microsoft.com/office/drawing/2014/main"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992461" y="3353798"/>
            <a:ext cx="1128705" cy="1128705"/>
          </a:xfrm>
          <a:prstGeom prst="rect">
            <a:avLst/>
          </a:prstGeom>
        </p:spPr>
      </p:pic>
      <p:cxnSp>
        <p:nvCxnSpPr>
          <p:cNvPr id="37" name="Straight Connector 36">
            <a:extLst>
              <a:ext uri="{FF2B5EF4-FFF2-40B4-BE49-F238E27FC236}">
                <a16:creationId xmlns="" xmlns:a16="http://schemas.microsoft.com/office/drawing/2014/main" id="{FB93149A-EB12-9780-62D2-9BC62991137A}"/>
              </a:ext>
            </a:extLst>
          </p:cNvPr>
          <p:cNvCxnSpPr>
            <a:cxnSpLocks/>
          </p:cNvCxnSpPr>
          <p:nvPr/>
        </p:nvCxnSpPr>
        <p:spPr>
          <a:xfrm>
            <a:off x="5396325" y="3538026"/>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D00F08EB-C16E-DC01-C04E-55E5AE98DD15}"/>
              </a:ext>
            </a:extLst>
          </p:cNvPr>
          <p:cNvCxnSpPr>
            <a:cxnSpLocks/>
          </p:cNvCxnSpPr>
          <p:nvPr/>
        </p:nvCxnSpPr>
        <p:spPr>
          <a:xfrm>
            <a:off x="2714442" y="3607414"/>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68685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52" name="Straight Connector 51">
            <a:extLst>
              <a:ext uri="{FF2B5EF4-FFF2-40B4-BE49-F238E27FC236}">
                <a16:creationId xmlns="" xmlns:a16="http://schemas.microsoft.com/office/drawing/2014/main" id="{D13F0A65-322D-4438-F541-BE197F0A02DC}"/>
              </a:ext>
            </a:extLst>
          </p:cNvPr>
          <p:cNvCxnSpPr/>
          <p:nvPr/>
        </p:nvCxnSpPr>
        <p:spPr>
          <a:xfrm flipH="1">
            <a:off x="856915" y="24821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 xmlns:a16="http://schemas.microsoft.com/office/drawing/2014/main" id="{C926783E-CA95-AAC2-469F-1E991BE9691A}"/>
              </a:ext>
            </a:extLst>
          </p:cNvPr>
          <p:cNvSpPr/>
          <p:nvPr/>
        </p:nvSpPr>
        <p:spPr>
          <a:xfrm>
            <a:off x="5709253" y="167153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 xmlns:a16="http://schemas.microsoft.com/office/drawing/2014/main" id="{7E1F5A6B-148A-B423-023C-7F04967240C8}"/>
              </a:ext>
            </a:extLst>
          </p:cNvPr>
          <p:cNvSpPr txBox="1"/>
          <p:nvPr/>
        </p:nvSpPr>
        <p:spPr>
          <a:xfrm>
            <a:off x="5709253" y="133944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55" name="Straight Connector 54">
            <a:extLst>
              <a:ext uri="{FF2B5EF4-FFF2-40B4-BE49-F238E27FC236}">
                <a16:creationId xmlns="" xmlns:a16="http://schemas.microsoft.com/office/drawing/2014/main" id="{B7F774ED-6EBE-36C5-4FFB-A7AA79FB8AA8}"/>
              </a:ext>
            </a:extLst>
          </p:cNvPr>
          <p:cNvCxnSpPr>
            <a:cxnSpLocks/>
          </p:cNvCxnSpPr>
          <p:nvPr/>
        </p:nvCxnSpPr>
        <p:spPr>
          <a:xfrm>
            <a:off x="3017845" y="119030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6" name="Rectangle 55">
            <a:extLst>
              <a:ext uri="{FF2B5EF4-FFF2-40B4-BE49-F238E27FC236}">
                <a16:creationId xmlns="" xmlns:a16="http://schemas.microsoft.com/office/drawing/2014/main" id="{ED43D4CD-FDC8-A802-ED79-EFD593CC6AEF}"/>
              </a:ext>
            </a:extLst>
          </p:cNvPr>
          <p:cNvSpPr/>
          <p:nvPr/>
        </p:nvSpPr>
        <p:spPr>
          <a:xfrm>
            <a:off x="3126043" y="168543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7" name="TextBox 56">
            <a:extLst>
              <a:ext uri="{FF2B5EF4-FFF2-40B4-BE49-F238E27FC236}">
                <a16:creationId xmlns="" xmlns:a16="http://schemas.microsoft.com/office/drawing/2014/main" id="{49A6D6B8-79B2-F33D-4717-7A9C23F3A793}"/>
              </a:ext>
            </a:extLst>
          </p:cNvPr>
          <p:cNvSpPr txBox="1"/>
          <p:nvPr/>
        </p:nvSpPr>
        <p:spPr>
          <a:xfrm>
            <a:off x="3126043" y="135334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8" name="Rectangle 57">
            <a:extLst>
              <a:ext uri="{FF2B5EF4-FFF2-40B4-BE49-F238E27FC236}">
                <a16:creationId xmlns="" xmlns:a16="http://schemas.microsoft.com/office/drawing/2014/main" id="{4A7EF31C-31E4-C350-8A39-C58E91245FD8}"/>
              </a:ext>
            </a:extLst>
          </p:cNvPr>
          <p:cNvSpPr/>
          <p:nvPr/>
        </p:nvSpPr>
        <p:spPr>
          <a:xfrm>
            <a:off x="655831" y="168494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59" name="TextBox 58">
            <a:extLst>
              <a:ext uri="{FF2B5EF4-FFF2-40B4-BE49-F238E27FC236}">
                <a16:creationId xmlns="" xmlns:a16="http://schemas.microsoft.com/office/drawing/2014/main" id="{BF295782-9605-B994-F533-D590E163139B}"/>
              </a:ext>
            </a:extLst>
          </p:cNvPr>
          <p:cNvSpPr txBox="1"/>
          <p:nvPr/>
        </p:nvSpPr>
        <p:spPr>
          <a:xfrm>
            <a:off x="655831" y="13528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0" name="Straight Connector 59">
            <a:extLst>
              <a:ext uri="{FF2B5EF4-FFF2-40B4-BE49-F238E27FC236}">
                <a16:creationId xmlns="" xmlns:a16="http://schemas.microsoft.com/office/drawing/2014/main" id="{30DE2A9A-0D16-C586-B2B9-878F5249C071}"/>
              </a:ext>
            </a:extLst>
          </p:cNvPr>
          <p:cNvCxnSpPr>
            <a:cxnSpLocks/>
          </p:cNvCxnSpPr>
          <p:nvPr/>
        </p:nvCxnSpPr>
        <p:spPr>
          <a:xfrm>
            <a:off x="5526095" y="124744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61" name="Graphic 56" descr="Books with solid fill">
            <a:extLst>
              <a:ext uri="{FF2B5EF4-FFF2-40B4-BE49-F238E27FC236}">
                <a16:creationId xmlns="" xmlns:a16="http://schemas.microsoft.com/office/drawing/2014/main" id="{A1C6F835-6076-68E9-7451-26CC94E766F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813656" y="1472464"/>
            <a:ext cx="885056" cy="885056"/>
          </a:xfrm>
          <a:prstGeom prst="rect">
            <a:avLst/>
          </a:prstGeom>
        </p:spPr>
      </p:pic>
      <p:pic>
        <p:nvPicPr>
          <p:cNvPr id="62" name="Graphic 57" descr="Clock with solid fill">
            <a:extLst>
              <a:ext uri="{FF2B5EF4-FFF2-40B4-BE49-F238E27FC236}">
                <a16:creationId xmlns="" xmlns:a16="http://schemas.microsoft.com/office/drawing/2014/main" id="{0A39C2CE-4A16-C307-46A7-9DC9FB6541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817077" y="1402820"/>
            <a:ext cx="914400" cy="914400"/>
          </a:xfrm>
          <a:prstGeom prst="rect">
            <a:avLst/>
          </a:prstGeom>
        </p:spPr>
      </p:pic>
      <p:pic>
        <p:nvPicPr>
          <p:cNvPr id="63" name="Graphic 58" descr="Graduation cap with solid fill">
            <a:extLst>
              <a:ext uri="{FF2B5EF4-FFF2-40B4-BE49-F238E27FC236}">
                <a16:creationId xmlns="" xmlns:a16="http://schemas.microsoft.com/office/drawing/2014/main" id="{A8A4BAC1-32BE-EB7A-D9DE-EF0AB85C614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226765" y="1331251"/>
            <a:ext cx="1128705" cy="1128705"/>
          </a:xfrm>
          <a:prstGeom prst="rect">
            <a:avLst/>
          </a:prstGeom>
        </p:spPr>
      </p:pic>
      <p:sp>
        <p:nvSpPr>
          <p:cNvPr id="64" name="TextBox 63">
            <a:extLst>
              <a:ext uri="{FF2B5EF4-FFF2-40B4-BE49-F238E27FC236}">
                <a16:creationId xmlns="" xmlns:a16="http://schemas.microsoft.com/office/drawing/2014/main" id="{69A814C0-8B19-25D7-37A5-979F4C57D4AA}"/>
              </a:ext>
            </a:extLst>
          </p:cNvPr>
          <p:cNvSpPr txBox="1"/>
          <p:nvPr/>
        </p:nvSpPr>
        <p:spPr>
          <a:xfrm>
            <a:off x="8034345" y="1527707"/>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 xmlns:a16="http://schemas.microsoft.com/office/drawing/2014/main" id="{7B583ED3-5A4B-A9B9-44D0-E9CBB2801D00}"/>
              </a:ext>
            </a:extLst>
          </p:cNvPr>
          <p:cNvSpPr/>
          <p:nvPr/>
        </p:nvSpPr>
        <p:spPr>
          <a:xfrm>
            <a:off x="5709253" y="282405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32</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6" name="TextBox 65">
            <a:extLst>
              <a:ext uri="{FF2B5EF4-FFF2-40B4-BE49-F238E27FC236}">
                <a16:creationId xmlns="" xmlns:a16="http://schemas.microsoft.com/office/drawing/2014/main" id="{023120BA-AB2B-D8C7-1B33-79DB080146BD}"/>
              </a:ext>
            </a:extLst>
          </p:cNvPr>
          <p:cNvSpPr txBox="1"/>
          <p:nvPr/>
        </p:nvSpPr>
        <p:spPr>
          <a:xfrm>
            <a:off x="5709253" y="249197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7" name="Straight Connector 66">
            <a:extLst>
              <a:ext uri="{FF2B5EF4-FFF2-40B4-BE49-F238E27FC236}">
                <a16:creationId xmlns="" xmlns:a16="http://schemas.microsoft.com/office/drawing/2014/main" id="{C15DB621-0E4E-2677-B9EE-F36377C9D816}"/>
              </a:ext>
            </a:extLst>
          </p:cNvPr>
          <p:cNvCxnSpPr>
            <a:cxnSpLocks/>
          </p:cNvCxnSpPr>
          <p:nvPr/>
        </p:nvCxnSpPr>
        <p:spPr>
          <a:xfrm>
            <a:off x="3017845" y="2590475"/>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8" name="Rectangle 67">
            <a:extLst>
              <a:ext uri="{FF2B5EF4-FFF2-40B4-BE49-F238E27FC236}">
                <a16:creationId xmlns="" xmlns:a16="http://schemas.microsoft.com/office/drawing/2014/main" id="{6CBB9027-33F8-8C97-0A75-61BF985C0641}"/>
              </a:ext>
            </a:extLst>
          </p:cNvPr>
          <p:cNvSpPr/>
          <p:nvPr/>
        </p:nvSpPr>
        <p:spPr>
          <a:xfrm>
            <a:off x="3126043" y="283795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9" name="TextBox 68">
            <a:extLst>
              <a:ext uri="{FF2B5EF4-FFF2-40B4-BE49-F238E27FC236}">
                <a16:creationId xmlns="" xmlns:a16="http://schemas.microsoft.com/office/drawing/2014/main" id="{119DF03A-A435-5D30-870D-79EEF6BB5BD2}"/>
              </a:ext>
            </a:extLst>
          </p:cNvPr>
          <p:cNvSpPr txBox="1"/>
          <p:nvPr/>
        </p:nvSpPr>
        <p:spPr>
          <a:xfrm>
            <a:off x="3126043" y="25058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70" name="Rectangle 69">
            <a:extLst>
              <a:ext uri="{FF2B5EF4-FFF2-40B4-BE49-F238E27FC236}">
                <a16:creationId xmlns="" xmlns:a16="http://schemas.microsoft.com/office/drawing/2014/main" id="{6D3F6EB8-1B64-D5EF-191D-1AC63E3DCAD2}"/>
              </a:ext>
            </a:extLst>
          </p:cNvPr>
          <p:cNvSpPr/>
          <p:nvPr/>
        </p:nvSpPr>
        <p:spPr>
          <a:xfrm>
            <a:off x="655831" y="283746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71" name="TextBox 70">
            <a:extLst>
              <a:ext uri="{FF2B5EF4-FFF2-40B4-BE49-F238E27FC236}">
                <a16:creationId xmlns="" xmlns:a16="http://schemas.microsoft.com/office/drawing/2014/main" id="{BF837849-A989-FEBB-8BE5-A7CA555A7986}"/>
              </a:ext>
            </a:extLst>
          </p:cNvPr>
          <p:cNvSpPr txBox="1"/>
          <p:nvPr/>
        </p:nvSpPr>
        <p:spPr>
          <a:xfrm>
            <a:off x="655831" y="250538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72" name="Graphic 67" descr="Books with solid fill">
            <a:extLst>
              <a:ext uri="{FF2B5EF4-FFF2-40B4-BE49-F238E27FC236}">
                <a16:creationId xmlns="" xmlns:a16="http://schemas.microsoft.com/office/drawing/2014/main" id="{7F4A2994-C278-A1BF-331D-12F48B6E826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813656" y="2624989"/>
            <a:ext cx="885056" cy="885056"/>
          </a:xfrm>
          <a:prstGeom prst="rect">
            <a:avLst/>
          </a:prstGeom>
        </p:spPr>
      </p:pic>
      <p:pic>
        <p:nvPicPr>
          <p:cNvPr id="73" name="Graphic 68" descr="Clock with solid fill">
            <a:extLst>
              <a:ext uri="{FF2B5EF4-FFF2-40B4-BE49-F238E27FC236}">
                <a16:creationId xmlns="" xmlns:a16="http://schemas.microsoft.com/office/drawing/2014/main" id="{61D4A004-D4CB-1FB0-6797-579D04CBA4D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817077" y="2555345"/>
            <a:ext cx="914400" cy="914400"/>
          </a:xfrm>
          <a:prstGeom prst="rect">
            <a:avLst/>
          </a:prstGeom>
        </p:spPr>
      </p:pic>
      <p:pic>
        <p:nvPicPr>
          <p:cNvPr id="74" name="Graphic 69" descr="Graduation cap with solid fill">
            <a:extLst>
              <a:ext uri="{FF2B5EF4-FFF2-40B4-BE49-F238E27FC236}">
                <a16:creationId xmlns="" xmlns:a16="http://schemas.microsoft.com/office/drawing/2014/main" id="{BBD7FDB2-8BEF-C487-336D-B1266B05500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226765" y="2483776"/>
            <a:ext cx="1128705" cy="1128705"/>
          </a:xfrm>
          <a:prstGeom prst="rect">
            <a:avLst/>
          </a:prstGeom>
        </p:spPr>
      </p:pic>
      <p:sp>
        <p:nvSpPr>
          <p:cNvPr id="75" name="TextBox 74">
            <a:extLst>
              <a:ext uri="{FF2B5EF4-FFF2-40B4-BE49-F238E27FC236}">
                <a16:creationId xmlns="" xmlns:a16="http://schemas.microsoft.com/office/drawing/2014/main" id="{1F5E99DF-5A88-381D-BCB8-B3CAD1A2164E}"/>
              </a:ext>
            </a:extLst>
          </p:cNvPr>
          <p:cNvSpPr txBox="1"/>
          <p:nvPr/>
        </p:nvSpPr>
        <p:spPr>
          <a:xfrm>
            <a:off x="8425733" y="2807618"/>
            <a:ext cx="2850155"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76" name="Straight Connector 75">
            <a:extLst>
              <a:ext uri="{FF2B5EF4-FFF2-40B4-BE49-F238E27FC236}">
                <a16:creationId xmlns="" xmlns:a16="http://schemas.microsoft.com/office/drawing/2014/main" id="{B51473ED-BD84-A066-779B-D71078A51082}"/>
              </a:ext>
            </a:extLst>
          </p:cNvPr>
          <p:cNvCxnSpPr/>
          <p:nvPr/>
        </p:nvCxnSpPr>
        <p:spPr>
          <a:xfrm flipH="1">
            <a:off x="733770" y="39299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 xmlns:a16="http://schemas.microsoft.com/office/drawing/2014/main" id="{69D9F32A-BE35-664D-94BE-ED9DE4C6C9BA}"/>
              </a:ext>
            </a:extLst>
          </p:cNvPr>
          <p:cNvCxnSpPr>
            <a:cxnSpLocks/>
          </p:cNvCxnSpPr>
          <p:nvPr/>
        </p:nvCxnSpPr>
        <p:spPr>
          <a:xfrm>
            <a:off x="5516570" y="262857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Rectangle 77">
            <a:extLst>
              <a:ext uri="{FF2B5EF4-FFF2-40B4-BE49-F238E27FC236}">
                <a16:creationId xmlns="" xmlns:a16="http://schemas.microsoft.com/office/drawing/2014/main" id="{3D542CA2-90D2-93A6-DD54-C2AD743A61BA}"/>
              </a:ext>
            </a:extLst>
          </p:cNvPr>
          <p:cNvSpPr/>
          <p:nvPr/>
        </p:nvSpPr>
        <p:spPr>
          <a:xfrm>
            <a:off x="5861653" y="451950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9" name="TextBox 78">
            <a:extLst>
              <a:ext uri="{FF2B5EF4-FFF2-40B4-BE49-F238E27FC236}">
                <a16:creationId xmlns="" xmlns:a16="http://schemas.microsoft.com/office/drawing/2014/main" id="{52A03A64-FA1D-C29F-CD60-B85867CF210E}"/>
              </a:ext>
            </a:extLst>
          </p:cNvPr>
          <p:cNvSpPr txBox="1"/>
          <p:nvPr/>
        </p:nvSpPr>
        <p:spPr>
          <a:xfrm>
            <a:off x="5861653" y="418742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0" name="Rectangle 79">
            <a:extLst>
              <a:ext uri="{FF2B5EF4-FFF2-40B4-BE49-F238E27FC236}">
                <a16:creationId xmlns="" xmlns:a16="http://schemas.microsoft.com/office/drawing/2014/main" id="{97305CA5-3783-CA58-E7BC-789E7BEEFEE3}"/>
              </a:ext>
            </a:extLst>
          </p:cNvPr>
          <p:cNvSpPr/>
          <p:nvPr/>
        </p:nvSpPr>
        <p:spPr>
          <a:xfrm>
            <a:off x="3278443" y="453340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81" name="TextBox 80">
            <a:extLst>
              <a:ext uri="{FF2B5EF4-FFF2-40B4-BE49-F238E27FC236}">
                <a16:creationId xmlns="" xmlns:a16="http://schemas.microsoft.com/office/drawing/2014/main" id="{F45239F9-8597-C3DC-E07D-7B8AB3943350}"/>
              </a:ext>
            </a:extLst>
          </p:cNvPr>
          <p:cNvSpPr txBox="1"/>
          <p:nvPr/>
        </p:nvSpPr>
        <p:spPr>
          <a:xfrm>
            <a:off x="3278443" y="420132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2" name="Rectangle 81">
            <a:extLst>
              <a:ext uri="{FF2B5EF4-FFF2-40B4-BE49-F238E27FC236}">
                <a16:creationId xmlns="" xmlns:a16="http://schemas.microsoft.com/office/drawing/2014/main" id="{B13D8EA0-C527-5E74-A12B-B4EE69C45988}"/>
              </a:ext>
            </a:extLst>
          </p:cNvPr>
          <p:cNvSpPr/>
          <p:nvPr/>
        </p:nvSpPr>
        <p:spPr>
          <a:xfrm>
            <a:off x="808231" y="453291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83" name="TextBox 82">
            <a:extLst>
              <a:ext uri="{FF2B5EF4-FFF2-40B4-BE49-F238E27FC236}">
                <a16:creationId xmlns="" xmlns:a16="http://schemas.microsoft.com/office/drawing/2014/main" id="{79D0DB4A-0213-3648-39FF-FB4269C32775}"/>
              </a:ext>
            </a:extLst>
          </p:cNvPr>
          <p:cNvSpPr txBox="1"/>
          <p:nvPr/>
        </p:nvSpPr>
        <p:spPr>
          <a:xfrm>
            <a:off x="808231" y="420083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84" name="Graphic 95" descr="Books with solid fill">
            <a:extLst>
              <a:ext uri="{FF2B5EF4-FFF2-40B4-BE49-F238E27FC236}">
                <a16:creationId xmlns="" xmlns:a16="http://schemas.microsoft.com/office/drawing/2014/main"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966056" y="4320439"/>
            <a:ext cx="885056" cy="885056"/>
          </a:xfrm>
          <a:prstGeom prst="rect">
            <a:avLst/>
          </a:prstGeom>
        </p:spPr>
      </p:pic>
      <p:pic>
        <p:nvPicPr>
          <p:cNvPr id="85" name="Graphic 96" descr="Clock with solid fill">
            <a:extLst>
              <a:ext uri="{FF2B5EF4-FFF2-40B4-BE49-F238E27FC236}">
                <a16:creationId xmlns="" xmlns:a16="http://schemas.microsoft.com/office/drawing/2014/main"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969477" y="4250795"/>
            <a:ext cx="914400" cy="914400"/>
          </a:xfrm>
          <a:prstGeom prst="rect">
            <a:avLst/>
          </a:prstGeom>
        </p:spPr>
      </p:pic>
      <p:pic>
        <p:nvPicPr>
          <p:cNvPr id="86" name="Graphic 97" descr="Graduation cap with solid fill">
            <a:extLst>
              <a:ext uri="{FF2B5EF4-FFF2-40B4-BE49-F238E27FC236}">
                <a16:creationId xmlns="" xmlns:a16="http://schemas.microsoft.com/office/drawing/2014/main"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379165" y="4179226"/>
            <a:ext cx="1128705" cy="1128705"/>
          </a:xfrm>
          <a:prstGeom prst="rect">
            <a:avLst/>
          </a:prstGeom>
        </p:spPr>
      </p:pic>
      <p:sp>
        <p:nvSpPr>
          <p:cNvPr id="87" name="TextBox 86">
            <a:extLst>
              <a:ext uri="{FF2B5EF4-FFF2-40B4-BE49-F238E27FC236}">
                <a16:creationId xmlns="" xmlns:a16="http://schemas.microsoft.com/office/drawing/2014/main" id="{E782EE40-EF03-9BC6-2670-CD7F76484F5A}"/>
              </a:ext>
            </a:extLst>
          </p:cNvPr>
          <p:cNvSpPr txBox="1"/>
          <p:nvPr/>
        </p:nvSpPr>
        <p:spPr>
          <a:xfrm>
            <a:off x="8045607" y="445620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المخاطر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88" name="Straight Connector 87">
            <a:extLst>
              <a:ext uri="{FF2B5EF4-FFF2-40B4-BE49-F238E27FC236}">
                <a16:creationId xmlns="" xmlns:a16="http://schemas.microsoft.com/office/drawing/2014/main" id="{A1D0FCB5-C044-117D-83C5-4647D64D347D}"/>
              </a:ext>
            </a:extLst>
          </p:cNvPr>
          <p:cNvCxnSpPr>
            <a:cxnSpLocks/>
          </p:cNvCxnSpPr>
          <p:nvPr/>
        </p:nvCxnSpPr>
        <p:spPr>
          <a:xfrm>
            <a:off x="5507045" y="409542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17907E3F-3CBC-ECC8-C760-514E1AD3339D}"/>
              </a:ext>
            </a:extLst>
          </p:cNvPr>
          <p:cNvCxnSpPr>
            <a:cxnSpLocks/>
          </p:cNvCxnSpPr>
          <p:nvPr/>
        </p:nvCxnSpPr>
        <p:spPr>
          <a:xfrm>
            <a:off x="2989270" y="406685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B51473ED-BD84-A066-779B-D71078A51082}"/>
              </a:ext>
            </a:extLst>
          </p:cNvPr>
          <p:cNvCxnSpPr/>
          <p:nvPr/>
        </p:nvCxnSpPr>
        <p:spPr>
          <a:xfrm flipH="1">
            <a:off x="531688" y="5291993"/>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 xmlns:a16="http://schemas.microsoft.com/office/drawing/2014/main" id="{3D542CA2-90D2-93A6-DD54-C2AD743A61BA}"/>
              </a:ext>
            </a:extLst>
          </p:cNvPr>
          <p:cNvSpPr/>
          <p:nvPr/>
        </p:nvSpPr>
        <p:spPr>
          <a:xfrm>
            <a:off x="6014053" y="567774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2" name="TextBox 91">
            <a:extLst>
              <a:ext uri="{FF2B5EF4-FFF2-40B4-BE49-F238E27FC236}">
                <a16:creationId xmlns="" xmlns:a16="http://schemas.microsoft.com/office/drawing/2014/main" id="{52A03A64-FA1D-C29F-CD60-B85867CF210E}"/>
              </a:ext>
            </a:extLst>
          </p:cNvPr>
          <p:cNvSpPr txBox="1"/>
          <p:nvPr/>
        </p:nvSpPr>
        <p:spPr>
          <a:xfrm>
            <a:off x="6014053" y="534566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3" name="Rectangle 92">
            <a:extLst>
              <a:ext uri="{FF2B5EF4-FFF2-40B4-BE49-F238E27FC236}">
                <a16:creationId xmlns="" xmlns:a16="http://schemas.microsoft.com/office/drawing/2014/main" id="{97305CA5-3783-CA58-E7BC-789E7BEEFEE3}"/>
              </a:ext>
            </a:extLst>
          </p:cNvPr>
          <p:cNvSpPr/>
          <p:nvPr/>
        </p:nvSpPr>
        <p:spPr>
          <a:xfrm>
            <a:off x="3430843" y="569164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4" name="TextBox 93">
            <a:extLst>
              <a:ext uri="{FF2B5EF4-FFF2-40B4-BE49-F238E27FC236}">
                <a16:creationId xmlns="" xmlns:a16="http://schemas.microsoft.com/office/drawing/2014/main" id="{F45239F9-8597-C3DC-E07D-7B8AB3943350}"/>
              </a:ext>
            </a:extLst>
          </p:cNvPr>
          <p:cNvSpPr txBox="1"/>
          <p:nvPr/>
        </p:nvSpPr>
        <p:spPr>
          <a:xfrm>
            <a:off x="3430843" y="535956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5" name="Rectangle 94">
            <a:extLst>
              <a:ext uri="{FF2B5EF4-FFF2-40B4-BE49-F238E27FC236}">
                <a16:creationId xmlns="" xmlns:a16="http://schemas.microsoft.com/office/drawing/2014/main" id="{B13D8EA0-C527-5E74-A12B-B4EE69C45988}"/>
              </a:ext>
            </a:extLst>
          </p:cNvPr>
          <p:cNvSpPr/>
          <p:nvPr/>
        </p:nvSpPr>
        <p:spPr>
          <a:xfrm>
            <a:off x="960631" y="569115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96" name="TextBox 95">
            <a:extLst>
              <a:ext uri="{FF2B5EF4-FFF2-40B4-BE49-F238E27FC236}">
                <a16:creationId xmlns="" xmlns:a16="http://schemas.microsoft.com/office/drawing/2014/main" id="{79D0DB4A-0213-3648-39FF-FB4269C32775}"/>
              </a:ext>
            </a:extLst>
          </p:cNvPr>
          <p:cNvSpPr txBox="1"/>
          <p:nvPr/>
        </p:nvSpPr>
        <p:spPr>
          <a:xfrm>
            <a:off x="960631" y="53590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97" name="Graphic 95" descr="Books with solid fill">
            <a:extLst>
              <a:ext uri="{FF2B5EF4-FFF2-40B4-BE49-F238E27FC236}">
                <a16:creationId xmlns="" xmlns:a16="http://schemas.microsoft.com/office/drawing/2014/main"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2118456" y="5478679"/>
            <a:ext cx="885056" cy="885056"/>
          </a:xfrm>
          <a:prstGeom prst="rect">
            <a:avLst/>
          </a:prstGeom>
        </p:spPr>
      </p:pic>
      <p:pic>
        <p:nvPicPr>
          <p:cNvPr id="98" name="Graphic 96" descr="Clock with solid fill">
            <a:extLst>
              <a:ext uri="{FF2B5EF4-FFF2-40B4-BE49-F238E27FC236}">
                <a16:creationId xmlns="" xmlns:a16="http://schemas.microsoft.com/office/drawing/2014/main"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7121877" y="5409035"/>
            <a:ext cx="914400" cy="914400"/>
          </a:xfrm>
          <a:prstGeom prst="rect">
            <a:avLst/>
          </a:prstGeom>
        </p:spPr>
      </p:pic>
      <p:sp>
        <p:nvSpPr>
          <p:cNvPr id="99" name="TextBox 98">
            <a:extLst>
              <a:ext uri="{FF2B5EF4-FFF2-40B4-BE49-F238E27FC236}">
                <a16:creationId xmlns="" xmlns:a16="http://schemas.microsoft.com/office/drawing/2014/main" id="{E782EE40-EF03-9BC6-2670-CD7F76484F5A}"/>
              </a:ext>
            </a:extLst>
          </p:cNvPr>
          <p:cNvSpPr txBox="1"/>
          <p:nvPr/>
        </p:nvSpPr>
        <p:spPr>
          <a:xfrm>
            <a:off x="8198007" y="561444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a:t>
            </a:r>
            <a:r>
              <a:rPr lang="ar-EG" sz="2800" b="1" dirty="0" smtClean="0">
                <a:solidFill>
                  <a:srgbClr val="0C2D70"/>
                </a:solidFill>
                <a:latin typeface="Sakkal Majalla" panose="02000000000000000000" pitchFamily="2" charset="-78"/>
                <a:cs typeface="Sakkal Majalla" panose="02000000000000000000" pitchFamily="2" charset="-78"/>
              </a:rPr>
              <a:t>الموارد البشرية</a:t>
            </a:r>
            <a:endParaRPr lang="en-US" sz="2800" b="1" dirty="0" err="1">
              <a:solidFill>
                <a:srgbClr val="0C2D70"/>
              </a:solidFill>
              <a:latin typeface="Sakkal Majalla" panose="02000000000000000000" pitchFamily="2" charset="-78"/>
              <a:cs typeface="Sakkal Majalla" panose="02000000000000000000" pitchFamily="2" charset="-78"/>
            </a:endParaRPr>
          </a:p>
        </p:txBody>
      </p:sp>
      <p:pic>
        <p:nvPicPr>
          <p:cNvPr id="100" name="Graphic 97" descr="Graduation cap with solid fill">
            <a:extLst>
              <a:ext uri="{FF2B5EF4-FFF2-40B4-BE49-F238E27FC236}">
                <a16:creationId xmlns="" xmlns:a16="http://schemas.microsoft.com/office/drawing/2014/main"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441639" y="5235030"/>
            <a:ext cx="1128705" cy="1128705"/>
          </a:xfrm>
          <a:prstGeom prst="rect">
            <a:avLst/>
          </a:prstGeom>
        </p:spPr>
      </p:pic>
      <p:cxnSp>
        <p:nvCxnSpPr>
          <p:cNvPr id="101" name="Straight Connector 100">
            <a:extLst>
              <a:ext uri="{FF2B5EF4-FFF2-40B4-BE49-F238E27FC236}">
                <a16:creationId xmlns="" xmlns:a16="http://schemas.microsoft.com/office/drawing/2014/main" id="{A1D0FCB5-C044-117D-83C5-4647D64D347D}"/>
              </a:ext>
            </a:extLst>
          </p:cNvPr>
          <p:cNvCxnSpPr>
            <a:cxnSpLocks/>
          </p:cNvCxnSpPr>
          <p:nvPr/>
        </p:nvCxnSpPr>
        <p:spPr>
          <a:xfrm>
            <a:off x="5503997" y="538168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A1D0FCB5-C044-117D-83C5-4647D64D347D}"/>
              </a:ext>
            </a:extLst>
          </p:cNvPr>
          <p:cNvCxnSpPr>
            <a:cxnSpLocks/>
          </p:cNvCxnSpPr>
          <p:nvPr/>
        </p:nvCxnSpPr>
        <p:spPr>
          <a:xfrm>
            <a:off x="3050682" y="5403731"/>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71817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الإدارة الصحية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 xmlns:a16="http://schemas.microsoft.com/office/drawing/2014/main"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rtl="1">
              <a:lnSpc>
                <a:spcPct val="95000"/>
              </a:lnSpc>
              <a:spcBef>
                <a:spcPts val="300"/>
              </a:spcBef>
              <a:spcAft>
                <a:spcPts val="300"/>
              </a:spcAft>
              <a:defRPr/>
            </a:pPr>
            <a:r>
              <a:rPr lang="ar-EG" sz="4000" dirty="0">
                <a:solidFill>
                  <a:srgbClr val="0C2D70"/>
                </a:solidFill>
                <a:latin typeface="Rockwell Extra Bold" panose="02060903040505020403" pitchFamily="18" charset="0"/>
                <a:cs typeface="Sakkal Majalla" panose="02000000000000000000" pitchFamily="2" charset="-78"/>
              </a:rPr>
              <a:t>30</a:t>
            </a:r>
            <a:endParaRPr lang="en-US" sz="4000" dirty="0">
              <a:solidFill>
                <a:srgbClr val="0C2D70"/>
              </a:solidFill>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 xmlns:a16="http://schemas.microsoft.com/office/drawing/2014/main"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0"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 xmlns:a16="http://schemas.microsoft.com/office/drawing/2014/main"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 xmlns:a16="http://schemas.microsoft.com/office/drawing/2014/main"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smtClean="0">
                <a:solidFill>
                  <a:srgbClr val="0C2D70"/>
                </a:solidFill>
                <a:latin typeface="Sakkal Majalla" panose="02000000000000000000" pitchFamily="2" charset="-78"/>
                <a:cs typeface="Sakkal Majalla" panose="02000000000000000000" pitchFamily="2" charset="-78"/>
              </a:rPr>
              <a:t>ماجستير</a:t>
            </a:r>
            <a:r>
              <a:rPr lang="ar-EG" sz="2800" b="1" dirty="0">
                <a:solidFill>
                  <a:srgbClr val="0C2D70"/>
                </a:solidFill>
                <a:latin typeface="Sakkal Majalla" panose="02000000000000000000" pitchFamily="2" charset="-78"/>
                <a:cs typeface="Sakkal Majalla" panose="02000000000000000000" pitchFamily="2" charset="-78"/>
              </a:rPr>
              <a:t> </a:t>
            </a:r>
            <a:r>
              <a:rPr lang="ar-EG" sz="2800" b="1" dirty="0" smtClean="0">
                <a:solidFill>
                  <a:srgbClr val="0C2D70"/>
                </a:solidFill>
                <a:latin typeface="Sakkal Majalla" panose="02000000000000000000" pitchFamily="2" charset="-78"/>
                <a:cs typeface="Sakkal Majalla" panose="02000000000000000000" pitchFamily="2" charset="-78"/>
              </a:rPr>
              <a:t>الإدارة العقارية</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 xmlns:a16="http://schemas.microsoft.com/office/drawing/2014/main"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 xmlns:a16="http://schemas.microsoft.com/office/drawing/2014/main"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 xmlns:a16="http://schemas.microsoft.com/office/drawing/2014/main"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 xmlns:a16="http://schemas.microsoft.com/office/drawing/2014/main"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 xmlns:a16="http://schemas.microsoft.com/office/drawing/2014/main"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 xmlns:a16="http://schemas.microsoft.com/office/drawing/2014/main"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0"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 xmlns:a16="http://schemas.microsoft.com/office/drawing/2014/main"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 xmlns:a16="http://schemas.microsoft.com/office/drawing/2014/main"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814065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الأمن السيبراني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 xmlns:a16="http://schemas.microsoft.com/office/drawing/2014/main" id="{06CA0A98-83A0-9036-D2B2-CB10F04FCF7D}"/>
              </a:ext>
            </a:extLst>
          </p:cNvPr>
          <p:cNvSpPr/>
          <p:nvPr/>
        </p:nvSpPr>
        <p:spPr>
          <a:xfrm>
            <a:off x="5370925" y="234209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 xmlns:a16="http://schemas.microsoft.com/office/drawing/2014/main"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 xmlns:a16="http://schemas.microsoft.com/office/drawing/2014/main"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 xmlns:a16="http://schemas.microsoft.com/office/drawing/2014/main"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الذكاء الاصطناعي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 xmlns:a16="http://schemas.microsoft.com/office/drawing/2014/main"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36</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 xmlns:a16="http://schemas.microsoft.com/office/drawing/2014/main"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 xmlns:a16="http://schemas.microsoft.com/office/drawing/2014/main"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 xmlns:a16="http://schemas.microsoft.com/office/drawing/2014/main"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 xmlns:a16="http://schemas.microsoft.com/office/drawing/2014/main"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 xmlns:a16="http://schemas.microsoft.com/office/drawing/2014/main"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 xmlns:a16="http://schemas.microsoft.com/office/drawing/2014/main"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 xmlns:a16="http://schemas.microsoft.com/office/drawing/2014/main"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16805744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ريادة الأعمال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 xmlns:a16="http://schemas.microsoft.com/office/drawing/2014/main"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 xmlns:a16="http://schemas.microsoft.com/office/drawing/2014/main"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 xmlns:a16="http://schemas.microsoft.com/office/drawing/2014/main"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 xmlns:a16="http://schemas.microsoft.com/office/drawing/2014/main"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الإدارة الصحية</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 xmlns:a16="http://schemas.microsoft.com/office/drawing/2014/main"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31</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 xmlns:a16="http://schemas.microsoft.com/office/drawing/2014/main"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 xmlns:a16="http://schemas.microsoft.com/office/drawing/2014/main"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 xmlns:a16="http://schemas.microsoft.com/office/drawing/2014/main"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 xmlns:a16="http://schemas.microsoft.com/office/drawing/2014/main"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 xmlns:a16="http://schemas.microsoft.com/office/drawing/2014/main"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 xmlns:a16="http://schemas.microsoft.com/office/drawing/2014/main"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 xmlns:a16="http://schemas.microsoft.com/office/drawing/2014/main"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401453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491448" y="2278785"/>
            <a:ext cx="3139720" cy="503590"/>
          </a:xfrm>
          <a:prstGeom prst="rect">
            <a:avLst/>
          </a:prstGeom>
          <a:noFill/>
        </p:spPr>
        <p:txBody>
          <a:bodyPr wrap="square" lIns="36000" tIns="36000" rIns="36000" bIns="36000" rtlCol="0">
            <a:spAutoFit/>
          </a:bodyPr>
          <a:lstStyle/>
          <a:p>
            <a:pPr algn="ctr"/>
            <a:r>
              <a:rPr lang="ar-EG"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 xmlns:a16="http://schemas.microsoft.com/office/drawing/2014/main"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 xmlns:a16="http://schemas.microsoft.com/office/drawing/2014/main"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 xmlns:a16="http://schemas.microsoft.com/office/drawing/2014/main"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 xmlns:a16="http://schemas.microsoft.com/office/drawing/2014/main"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 xmlns:a16="http://schemas.microsoft.com/office/drawing/2014/main"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 xmlns:a16="http://schemas.microsoft.com/office/drawing/2014/main"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 xmlns:a16="http://schemas.microsoft.com/office/drawing/2014/main"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 xmlns:a16="http://schemas.microsoft.com/office/drawing/2014/main"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 xmlns:a16="http://schemas.microsoft.com/office/drawing/2014/main"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 xmlns:a16="http://schemas.microsoft.com/office/drawing/2014/main"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 xmlns:a16="http://schemas.microsoft.com/office/drawing/2014/main"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 xmlns:a16="http://schemas.microsoft.com/office/drawing/2014/main"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32962771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141654" y="1694799"/>
            <a:ext cx="3139720" cy="442035"/>
          </a:xfrm>
          <a:prstGeom prst="rect">
            <a:avLst/>
          </a:prstGeom>
          <a:noFill/>
        </p:spPr>
        <p:txBody>
          <a:bodyPr wrap="square" lIns="36000" tIns="36000" rIns="36000" bIns="36000" rtlCol="0">
            <a:spAutoFit/>
          </a:bodyPr>
          <a:lstStyle/>
          <a:p>
            <a:pPr algn="ctr"/>
            <a:r>
              <a:rPr lang="ar-EG" sz="2400" b="1" dirty="0" smtClean="0">
                <a:solidFill>
                  <a:srgbClr val="0C2D70"/>
                </a:solidFill>
                <a:latin typeface="Sakkal Majalla" panose="02000000000000000000" pitchFamily="2" charset="-78"/>
                <a:cs typeface="Sakkal Majalla" panose="02000000000000000000" pitchFamily="2" charset="-78"/>
              </a:rPr>
              <a:t>ماجستير القيادة التربوية</a:t>
            </a:r>
            <a:endParaRPr lang="en-US" sz="24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 xmlns:a16="http://schemas.microsoft.com/office/drawing/2014/main" id="{06CA0A98-83A0-9036-D2B2-CB10F04FCF7D}"/>
              </a:ext>
            </a:extLst>
          </p:cNvPr>
          <p:cNvSpPr/>
          <p:nvPr/>
        </p:nvSpPr>
        <p:spPr>
          <a:xfrm>
            <a:off x="5370925" y="1711158"/>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5370925"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787715" y="172505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787715"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 xmlns:a16="http://schemas.microsoft.com/office/drawing/2014/main" id="{A4608FB9-28F1-46D8-7779-0B2F5DFCFC11}"/>
              </a:ext>
            </a:extLst>
          </p:cNvPr>
          <p:cNvSpPr/>
          <p:nvPr/>
        </p:nvSpPr>
        <p:spPr>
          <a:xfrm>
            <a:off x="317503" y="172456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 xmlns:a16="http://schemas.microsoft.com/office/drawing/2014/main" id="{65C30953-19B5-E0A3-1DE4-CE9749D401F0}"/>
              </a:ext>
            </a:extLst>
          </p:cNvPr>
          <p:cNvSpPr txBox="1"/>
          <p:nvPr/>
        </p:nvSpPr>
        <p:spPr>
          <a:xfrm>
            <a:off x="317503" y="139248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 xmlns:a16="http://schemas.microsoft.com/office/drawing/2014/main"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475328" y="1512088"/>
            <a:ext cx="885056" cy="885056"/>
          </a:xfrm>
          <a:prstGeom prst="rect">
            <a:avLst/>
          </a:prstGeom>
        </p:spPr>
      </p:pic>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478749" y="1442444"/>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888437" y="1370875"/>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القانون الرقمي</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 xmlns:a16="http://schemas.microsoft.com/office/drawing/2014/main" id="{2DF899F7-43FB-857E-FA43-94BBF190316A}"/>
              </a:ext>
            </a:extLst>
          </p:cNvPr>
          <p:cNvSpPr/>
          <p:nvPr/>
        </p:nvSpPr>
        <p:spPr>
          <a:xfrm>
            <a:off x="5523325" y="284272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36</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 xmlns:a16="http://schemas.microsoft.com/office/drawing/2014/main" id="{E8D1C11A-8D65-9C63-E777-90737870C092}"/>
              </a:ext>
            </a:extLst>
          </p:cNvPr>
          <p:cNvSpPr txBox="1"/>
          <p:nvPr/>
        </p:nvSpPr>
        <p:spPr>
          <a:xfrm>
            <a:off x="5523325" y="251064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 xmlns:a16="http://schemas.microsoft.com/office/drawing/2014/main" id="{7C82E711-6820-0EB2-6201-5E66D8EBF6A4}"/>
              </a:ext>
            </a:extLst>
          </p:cNvPr>
          <p:cNvCxnSpPr>
            <a:cxnSpLocks/>
          </p:cNvCxnSpPr>
          <p:nvPr/>
        </p:nvCxnSpPr>
        <p:spPr>
          <a:xfrm>
            <a:off x="2831917" y="241864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 xmlns:a16="http://schemas.microsoft.com/office/drawing/2014/main" id="{B6220397-F260-1634-1BE1-5FA3B598D021}"/>
              </a:ext>
            </a:extLst>
          </p:cNvPr>
          <p:cNvSpPr/>
          <p:nvPr/>
        </p:nvSpPr>
        <p:spPr>
          <a:xfrm>
            <a:off x="2940115" y="285662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8" name="TextBox 67">
            <a:extLst>
              <a:ext uri="{FF2B5EF4-FFF2-40B4-BE49-F238E27FC236}">
                <a16:creationId xmlns="" xmlns:a16="http://schemas.microsoft.com/office/drawing/2014/main" id="{7915BFAB-1450-FBDF-96C4-9A5A2693A5A7}"/>
              </a:ext>
            </a:extLst>
          </p:cNvPr>
          <p:cNvSpPr txBox="1"/>
          <p:nvPr/>
        </p:nvSpPr>
        <p:spPr>
          <a:xfrm>
            <a:off x="2940115" y="25245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 xmlns:a16="http://schemas.microsoft.com/office/drawing/2014/main" id="{80DAB238-6358-1980-B075-03AFC065E65E}"/>
              </a:ext>
            </a:extLst>
          </p:cNvPr>
          <p:cNvSpPr/>
          <p:nvPr/>
        </p:nvSpPr>
        <p:spPr>
          <a:xfrm>
            <a:off x="469903" y="285613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12</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 xmlns:a16="http://schemas.microsoft.com/office/drawing/2014/main" id="{F4A2289E-3815-9481-111F-2C43C5A6927C}"/>
              </a:ext>
            </a:extLst>
          </p:cNvPr>
          <p:cNvSpPr txBox="1"/>
          <p:nvPr/>
        </p:nvSpPr>
        <p:spPr>
          <a:xfrm>
            <a:off x="469903" y="252405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 xmlns:a16="http://schemas.microsoft.com/office/drawing/2014/main" id="{C8EB7D13-A4E7-A86E-8D27-948EE080AFBB}"/>
              </a:ext>
            </a:extLst>
          </p:cNvPr>
          <p:cNvCxnSpPr>
            <a:cxnSpLocks/>
          </p:cNvCxnSpPr>
          <p:nvPr/>
        </p:nvCxnSpPr>
        <p:spPr>
          <a:xfrm>
            <a:off x="5340167" y="2418643"/>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27728" y="2643658"/>
            <a:ext cx="885056" cy="885056"/>
          </a:xfrm>
          <a:prstGeom prst="rect">
            <a:avLst/>
          </a:prstGeom>
        </p:spPr>
      </p:pic>
      <p:pic>
        <p:nvPicPr>
          <p:cNvPr id="73"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631149" y="2574014"/>
            <a:ext cx="914400" cy="914400"/>
          </a:xfrm>
          <a:prstGeom prst="rect">
            <a:avLst/>
          </a:prstGeom>
        </p:spPr>
      </p:pic>
      <p:pic>
        <p:nvPicPr>
          <p:cNvPr id="74"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40837" y="2502445"/>
            <a:ext cx="1128705" cy="1128705"/>
          </a:xfrm>
          <a:prstGeom prst="rect">
            <a:avLst/>
          </a:prstGeom>
        </p:spPr>
      </p:pic>
      <p:cxnSp>
        <p:nvCxnSpPr>
          <p:cNvPr id="28" name="Straight Connector 27">
            <a:extLst>
              <a:ext uri="{FF2B5EF4-FFF2-40B4-BE49-F238E27FC236}">
                <a16:creationId xmlns="" xmlns:a16="http://schemas.microsoft.com/office/drawing/2014/main"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 xmlns:a16="http://schemas.microsoft.com/office/drawing/2014/main"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التقنية المالية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31" name="Rectangle 30">
            <a:extLst>
              <a:ext uri="{FF2B5EF4-FFF2-40B4-BE49-F238E27FC236}">
                <a16:creationId xmlns="" xmlns:a16="http://schemas.microsoft.com/office/drawing/2014/main" id="{2DF899F7-43FB-857E-FA43-94BBF190316A}"/>
              </a:ext>
            </a:extLst>
          </p:cNvPr>
          <p:cNvSpPr/>
          <p:nvPr/>
        </p:nvSpPr>
        <p:spPr>
          <a:xfrm>
            <a:off x="5529421" y="396439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2" name="TextBox 31">
            <a:extLst>
              <a:ext uri="{FF2B5EF4-FFF2-40B4-BE49-F238E27FC236}">
                <a16:creationId xmlns="" xmlns:a16="http://schemas.microsoft.com/office/drawing/2014/main" id="{E8D1C11A-8D65-9C63-E777-90737870C092}"/>
              </a:ext>
            </a:extLst>
          </p:cNvPr>
          <p:cNvSpPr txBox="1"/>
          <p:nvPr/>
        </p:nvSpPr>
        <p:spPr>
          <a:xfrm>
            <a:off x="5529421" y="363230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3" name="Straight Connector 32">
            <a:extLst>
              <a:ext uri="{FF2B5EF4-FFF2-40B4-BE49-F238E27FC236}">
                <a16:creationId xmlns="" xmlns:a16="http://schemas.microsoft.com/office/drawing/2014/main" id="{7C82E711-6820-0EB2-6201-5E66D8EBF6A4}"/>
              </a:ext>
            </a:extLst>
          </p:cNvPr>
          <p:cNvCxnSpPr>
            <a:cxnSpLocks/>
          </p:cNvCxnSpPr>
          <p:nvPr/>
        </p:nvCxnSpPr>
        <p:spPr>
          <a:xfrm>
            <a:off x="2838013" y="3540308"/>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 xmlns:a16="http://schemas.microsoft.com/office/drawing/2014/main" id="{B6220397-F260-1634-1BE1-5FA3B598D021}"/>
              </a:ext>
            </a:extLst>
          </p:cNvPr>
          <p:cNvSpPr/>
          <p:nvPr/>
        </p:nvSpPr>
        <p:spPr>
          <a:xfrm>
            <a:off x="2946211" y="397829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5" name="TextBox 34">
            <a:extLst>
              <a:ext uri="{FF2B5EF4-FFF2-40B4-BE49-F238E27FC236}">
                <a16:creationId xmlns="" xmlns:a16="http://schemas.microsoft.com/office/drawing/2014/main" id="{7915BFAB-1450-FBDF-96C4-9A5A2693A5A7}"/>
              </a:ext>
            </a:extLst>
          </p:cNvPr>
          <p:cNvSpPr txBox="1"/>
          <p:nvPr/>
        </p:nvSpPr>
        <p:spPr>
          <a:xfrm>
            <a:off x="2946211" y="364620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36" name="Rectangle 35">
            <a:extLst>
              <a:ext uri="{FF2B5EF4-FFF2-40B4-BE49-F238E27FC236}">
                <a16:creationId xmlns="" xmlns:a16="http://schemas.microsoft.com/office/drawing/2014/main" id="{80DAB238-6358-1980-B075-03AFC065E65E}"/>
              </a:ext>
            </a:extLst>
          </p:cNvPr>
          <p:cNvSpPr/>
          <p:nvPr/>
        </p:nvSpPr>
        <p:spPr>
          <a:xfrm>
            <a:off x="475999" y="397780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7" name="TextBox 36">
            <a:extLst>
              <a:ext uri="{FF2B5EF4-FFF2-40B4-BE49-F238E27FC236}">
                <a16:creationId xmlns="" xmlns:a16="http://schemas.microsoft.com/office/drawing/2014/main" id="{F4A2289E-3815-9481-111F-2C43C5A6927C}"/>
              </a:ext>
            </a:extLst>
          </p:cNvPr>
          <p:cNvSpPr txBox="1"/>
          <p:nvPr/>
        </p:nvSpPr>
        <p:spPr>
          <a:xfrm>
            <a:off x="475999" y="364571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8" name="Straight Connector 37">
            <a:extLst>
              <a:ext uri="{FF2B5EF4-FFF2-40B4-BE49-F238E27FC236}">
                <a16:creationId xmlns="" xmlns:a16="http://schemas.microsoft.com/office/drawing/2014/main" id="{C8EB7D13-A4E7-A86E-8D27-948EE080AFBB}"/>
              </a:ext>
            </a:extLst>
          </p:cNvPr>
          <p:cNvCxnSpPr>
            <a:cxnSpLocks/>
          </p:cNvCxnSpPr>
          <p:nvPr/>
        </p:nvCxnSpPr>
        <p:spPr>
          <a:xfrm>
            <a:off x="5346263" y="3540307"/>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39"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33824" y="3765322"/>
            <a:ext cx="885056" cy="885056"/>
          </a:xfrm>
          <a:prstGeom prst="rect">
            <a:avLst/>
          </a:prstGeom>
        </p:spPr>
      </p:pic>
      <p:pic>
        <p:nvPicPr>
          <p:cNvPr id="40"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637245" y="3695678"/>
            <a:ext cx="914400" cy="914400"/>
          </a:xfrm>
          <a:prstGeom prst="rect">
            <a:avLst/>
          </a:prstGeom>
        </p:spPr>
      </p:pic>
      <p:pic>
        <p:nvPicPr>
          <p:cNvPr id="41"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046933" y="3624109"/>
            <a:ext cx="1128705" cy="1128705"/>
          </a:xfrm>
          <a:prstGeom prst="rect">
            <a:avLst/>
          </a:prstGeom>
        </p:spPr>
      </p:pic>
      <p:cxnSp>
        <p:nvCxnSpPr>
          <p:cNvPr id="42" name="Straight Connector 41">
            <a:extLst>
              <a:ext uri="{FF2B5EF4-FFF2-40B4-BE49-F238E27FC236}">
                <a16:creationId xmlns="" xmlns:a16="http://schemas.microsoft.com/office/drawing/2014/main"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 xmlns:a16="http://schemas.microsoft.com/office/drawing/2014/main"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smtClean="0">
                <a:solidFill>
                  <a:srgbClr val="0C2D70"/>
                </a:solidFill>
                <a:latin typeface="Sakkal Majalla" panose="02000000000000000000" pitchFamily="2" charset="-78"/>
                <a:cs typeface="Sakkal Majalla" panose="02000000000000000000" pitchFamily="2" charset="-78"/>
              </a:rPr>
              <a:t>ماجستي</a:t>
            </a:r>
            <a:r>
              <a:rPr lang="ar-EG" sz="2400" b="1" dirty="0" smtClean="0">
                <a:solidFill>
                  <a:srgbClr val="0C2D70"/>
                </a:solidFill>
                <a:latin typeface="Sakkal Majalla" panose="02000000000000000000" pitchFamily="2" charset="-78"/>
                <a:cs typeface="Sakkal Majalla" panose="02000000000000000000" pitchFamily="2" charset="-78"/>
              </a:rPr>
              <a:t>ر العلاقات العامة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 xmlns:a16="http://schemas.microsoft.com/office/drawing/2014/main" id="{2DF899F7-43FB-857E-FA43-94BBF190316A}"/>
              </a:ext>
            </a:extLst>
          </p:cNvPr>
          <p:cNvSpPr/>
          <p:nvPr/>
        </p:nvSpPr>
        <p:spPr>
          <a:xfrm>
            <a:off x="5681821" y="516835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5" name="TextBox 44">
            <a:extLst>
              <a:ext uri="{FF2B5EF4-FFF2-40B4-BE49-F238E27FC236}">
                <a16:creationId xmlns="" xmlns:a16="http://schemas.microsoft.com/office/drawing/2014/main" id="{E8D1C11A-8D65-9C63-E777-90737870C092}"/>
              </a:ext>
            </a:extLst>
          </p:cNvPr>
          <p:cNvSpPr txBox="1"/>
          <p:nvPr/>
        </p:nvSpPr>
        <p:spPr>
          <a:xfrm>
            <a:off x="5681821" y="483626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6" name="Rectangle 45">
            <a:extLst>
              <a:ext uri="{FF2B5EF4-FFF2-40B4-BE49-F238E27FC236}">
                <a16:creationId xmlns="" xmlns:a16="http://schemas.microsoft.com/office/drawing/2014/main" id="{B6220397-F260-1634-1BE1-5FA3B598D021}"/>
              </a:ext>
            </a:extLst>
          </p:cNvPr>
          <p:cNvSpPr/>
          <p:nvPr/>
        </p:nvSpPr>
        <p:spPr>
          <a:xfrm>
            <a:off x="3098611" y="518225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7" name="TextBox 46">
            <a:extLst>
              <a:ext uri="{FF2B5EF4-FFF2-40B4-BE49-F238E27FC236}">
                <a16:creationId xmlns="" xmlns:a16="http://schemas.microsoft.com/office/drawing/2014/main" id="{7915BFAB-1450-FBDF-96C4-9A5A2693A5A7}"/>
              </a:ext>
            </a:extLst>
          </p:cNvPr>
          <p:cNvSpPr txBox="1"/>
          <p:nvPr/>
        </p:nvSpPr>
        <p:spPr>
          <a:xfrm>
            <a:off x="3098611" y="485016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8" name="Rectangle 47">
            <a:extLst>
              <a:ext uri="{FF2B5EF4-FFF2-40B4-BE49-F238E27FC236}">
                <a16:creationId xmlns="" xmlns:a16="http://schemas.microsoft.com/office/drawing/2014/main" id="{80DAB238-6358-1980-B075-03AFC065E65E}"/>
              </a:ext>
            </a:extLst>
          </p:cNvPr>
          <p:cNvSpPr/>
          <p:nvPr/>
        </p:nvSpPr>
        <p:spPr>
          <a:xfrm>
            <a:off x="628399" y="51817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9</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9" name="TextBox 48">
            <a:extLst>
              <a:ext uri="{FF2B5EF4-FFF2-40B4-BE49-F238E27FC236}">
                <a16:creationId xmlns="" xmlns:a16="http://schemas.microsoft.com/office/drawing/2014/main" id="{F4A2289E-3815-9481-111F-2C43C5A6927C}"/>
              </a:ext>
            </a:extLst>
          </p:cNvPr>
          <p:cNvSpPr txBox="1"/>
          <p:nvPr/>
        </p:nvSpPr>
        <p:spPr>
          <a:xfrm>
            <a:off x="628399" y="48496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0" name="Graphic 115" descr="Books with solid fill">
            <a:extLst>
              <a:ext uri="{FF2B5EF4-FFF2-40B4-BE49-F238E27FC236}">
                <a16:creationId xmlns="" xmlns:a16="http://schemas.microsoft.com/office/drawing/2014/main"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786224" y="4969282"/>
            <a:ext cx="885056" cy="885056"/>
          </a:xfrm>
          <a:prstGeom prst="rect">
            <a:avLst/>
          </a:prstGeom>
        </p:spPr>
      </p:pic>
      <p:pic>
        <p:nvPicPr>
          <p:cNvPr id="51" name="Graphic 116" descr="Clock with solid fill">
            <a:extLst>
              <a:ext uri="{FF2B5EF4-FFF2-40B4-BE49-F238E27FC236}">
                <a16:creationId xmlns="" xmlns:a16="http://schemas.microsoft.com/office/drawing/2014/main"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789645" y="4899638"/>
            <a:ext cx="914400" cy="914400"/>
          </a:xfrm>
          <a:prstGeom prst="rect">
            <a:avLst/>
          </a:prstGeom>
        </p:spPr>
      </p:pic>
      <p:pic>
        <p:nvPicPr>
          <p:cNvPr id="75" name="Graphic 117" descr="Graduation cap with solid fill">
            <a:extLst>
              <a:ext uri="{FF2B5EF4-FFF2-40B4-BE49-F238E27FC236}">
                <a16:creationId xmlns="" xmlns:a16="http://schemas.microsoft.com/office/drawing/2014/main"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4199333" y="4828069"/>
            <a:ext cx="1128705" cy="1128705"/>
          </a:xfrm>
          <a:prstGeom prst="rect">
            <a:avLst/>
          </a:prstGeom>
        </p:spPr>
      </p:pic>
    </p:spTree>
    <p:extLst>
      <p:ext uri="{BB962C8B-B14F-4D97-AF65-F5344CB8AC3E}">
        <p14:creationId xmlns:p14="http://schemas.microsoft.com/office/powerpoint/2010/main" val="11658380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260526" y="1726286"/>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الإدارة</a:t>
            </a:r>
          </a:p>
        </p:txBody>
      </p:sp>
      <p:sp>
        <p:nvSpPr>
          <p:cNvPr id="53" name="Rectangle 52">
            <a:extLst>
              <a:ext uri="{FF2B5EF4-FFF2-40B4-BE49-F238E27FC236}">
                <a16:creationId xmlns="" xmlns:a16="http://schemas.microsoft.com/office/drawing/2014/main" id="{06CA0A98-83A0-9036-D2B2-CB10F04FCF7D}"/>
              </a:ext>
            </a:extLst>
          </p:cNvPr>
          <p:cNvSpPr/>
          <p:nvPr/>
        </p:nvSpPr>
        <p:spPr>
          <a:xfrm>
            <a:off x="4776565" y="171115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4785709"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193355" y="172505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202499"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5893533" y="1442444"/>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303221" y="1370875"/>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تقنية المعلومات</a:t>
            </a:r>
          </a:p>
        </p:txBody>
      </p:sp>
      <p:cxnSp>
        <p:nvCxnSpPr>
          <p:cNvPr id="28" name="Straight Connector 27">
            <a:extLst>
              <a:ext uri="{FF2B5EF4-FFF2-40B4-BE49-F238E27FC236}">
                <a16:creationId xmlns="" xmlns:a16="http://schemas.microsoft.com/office/drawing/2014/main"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 xmlns:a16="http://schemas.microsoft.com/office/drawing/2014/main"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الإعلام الرقمي</a:t>
            </a:r>
          </a:p>
        </p:txBody>
      </p:sp>
      <p:cxnSp>
        <p:nvCxnSpPr>
          <p:cNvPr id="42" name="Straight Connector 41">
            <a:extLst>
              <a:ext uri="{FF2B5EF4-FFF2-40B4-BE49-F238E27FC236}">
                <a16:creationId xmlns="" xmlns:a16="http://schemas.microsoft.com/office/drawing/2014/main"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 xmlns:a16="http://schemas.microsoft.com/office/drawing/2014/main"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التربية</a:t>
            </a:r>
          </a:p>
        </p:txBody>
      </p:sp>
      <p:sp>
        <p:nvSpPr>
          <p:cNvPr id="76" name="Rectangle 75">
            <a:extLst>
              <a:ext uri="{FF2B5EF4-FFF2-40B4-BE49-F238E27FC236}">
                <a16:creationId xmlns="" xmlns:a16="http://schemas.microsoft.com/office/drawing/2014/main" id="{06CA0A98-83A0-9036-D2B2-CB10F04FCF7D}"/>
              </a:ext>
            </a:extLst>
          </p:cNvPr>
          <p:cNvSpPr/>
          <p:nvPr/>
        </p:nvSpPr>
        <p:spPr>
          <a:xfrm>
            <a:off x="4928965" y="27505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 xmlns:a16="http://schemas.microsoft.com/office/drawing/2014/main" id="{4B408352-C325-B959-C270-46AB8BAE7001}"/>
              </a:ext>
            </a:extLst>
          </p:cNvPr>
          <p:cNvSpPr txBox="1"/>
          <p:nvPr/>
        </p:nvSpPr>
        <p:spPr>
          <a:xfrm>
            <a:off x="4938109" y="24184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 xmlns:a16="http://schemas.microsoft.com/office/drawing/2014/main" id="{017498F6-0A7F-80EC-24D0-B61B158CD67F}"/>
              </a:ext>
            </a:extLst>
          </p:cNvPr>
          <p:cNvSpPr/>
          <p:nvPr/>
        </p:nvSpPr>
        <p:spPr>
          <a:xfrm>
            <a:off x="2345755" y="27644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 xmlns:a16="http://schemas.microsoft.com/office/drawing/2014/main" id="{E4271802-1166-3A69-C681-1CC5FCF6DC2C}"/>
              </a:ext>
            </a:extLst>
          </p:cNvPr>
          <p:cNvSpPr txBox="1"/>
          <p:nvPr/>
        </p:nvSpPr>
        <p:spPr>
          <a:xfrm>
            <a:off x="2354899" y="24323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045933" y="2481812"/>
            <a:ext cx="914400" cy="914400"/>
          </a:xfrm>
          <a:prstGeom prst="rect">
            <a:avLst/>
          </a:prstGeom>
        </p:spPr>
      </p:pic>
      <p:pic>
        <p:nvPicPr>
          <p:cNvPr id="8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455621" y="2410243"/>
            <a:ext cx="1128705" cy="1128705"/>
          </a:xfrm>
          <a:prstGeom prst="rect">
            <a:avLst/>
          </a:prstGeom>
        </p:spPr>
      </p:pic>
      <p:sp>
        <p:nvSpPr>
          <p:cNvPr id="82" name="Rectangle 81">
            <a:extLst>
              <a:ext uri="{FF2B5EF4-FFF2-40B4-BE49-F238E27FC236}">
                <a16:creationId xmlns="" xmlns:a16="http://schemas.microsoft.com/office/drawing/2014/main" id="{06CA0A98-83A0-9036-D2B2-CB10F04FCF7D}"/>
              </a:ext>
            </a:extLst>
          </p:cNvPr>
          <p:cNvSpPr/>
          <p:nvPr/>
        </p:nvSpPr>
        <p:spPr>
          <a:xfrm>
            <a:off x="4928965" y="396667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 xmlns:a16="http://schemas.microsoft.com/office/drawing/2014/main" id="{4B408352-C325-B959-C270-46AB8BAE7001}"/>
              </a:ext>
            </a:extLst>
          </p:cNvPr>
          <p:cNvSpPr txBox="1"/>
          <p:nvPr/>
        </p:nvSpPr>
        <p:spPr>
          <a:xfrm>
            <a:off x="4938109" y="363459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 xmlns:a16="http://schemas.microsoft.com/office/drawing/2014/main" id="{017498F6-0A7F-80EC-24D0-B61B158CD67F}"/>
              </a:ext>
            </a:extLst>
          </p:cNvPr>
          <p:cNvSpPr/>
          <p:nvPr/>
        </p:nvSpPr>
        <p:spPr>
          <a:xfrm>
            <a:off x="2345755" y="398057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 xmlns:a16="http://schemas.microsoft.com/office/drawing/2014/main" id="{E4271802-1166-3A69-C681-1CC5FCF6DC2C}"/>
              </a:ext>
            </a:extLst>
          </p:cNvPr>
          <p:cNvSpPr txBox="1"/>
          <p:nvPr/>
        </p:nvSpPr>
        <p:spPr>
          <a:xfrm>
            <a:off x="2354899" y="364849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045933" y="3697964"/>
            <a:ext cx="914400" cy="914400"/>
          </a:xfrm>
          <a:prstGeom prst="rect">
            <a:avLst/>
          </a:prstGeom>
        </p:spPr>
      </p:pic>
      <p:sp>
        <p:nvSpPr>
          <p:cNvPr id="87" name="Rectangle 86">
            <a:extLst>
              <a:ext uri="{FF2B5EF4-FFF2-40B4-BE49-F238E27FC236}">
                <a16:creationId xmlns="" xmlns:a16="http://schemas.microsoft.com/office/drawing/2014/main" id="{06CA0A98-83A0-9036-D2B2-CB10F04FCF7D}"/>
              </a:ext>
            </a:extLst>
          </p:cNvPr>
          <p:cNvSpPr/>
          <p:nvPr/>
        </p:nvSpPr>
        <p:spPr>
          <a:xfrm>
            <a:off x="4928965" y="521026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8" name="TextBox 87">
            <a:extLst>
              <a:ext uri="{FF2B5EF4-FFF2-40B4-BE49-F238E27FC236}">
                <a16:creationId xmlns="" xmlns:a16="http://schemas.microsoft.com/office/drawing/2014/main" id="{4B408352-C325-B959-C270-46AB8BAE7001}"/>
              </a:ext>
            </a:extLst>
          </p:cNvPr>
          <p:cNvSpPr txBox="1"/>
          <p:nvPr/>
        </p:nvSpPr>
        <p:spPr>
          <a:xfrm>
            <a:off x="4938109" y="487817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9" name="Rectangle 88">
            <a:extLst>
              <a:ext uri="{FF2B5EF4-FFF2-40B4-BE49-F238E27FC236}">
                <a16:creationId xmlns="" xmlns:a16="http://schemas.microsoft.com/office/drawing/2014/main" id="{017498F6-0A7F-80EC-24D0-B61B158CD67F}"/>
              </a:ext>
            </a:extLst>
          </p:cNvPr>
          <p:cNvSpPr/>
          <p:nvPr/>
        </p:nvSpPr>
        <p:spPr>
          <a:xfrm>
            <a:off x="2345755" y="52241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90" name="TextBox 89">
            <a:extLst>
              <a:ext uri="{FF2B5EF4-FFF2-40B4-BE49-F238E27FC236}">
                <a16:creationId xmlns="" xmlns:a16="http://schemas.microsoft.com/office/drawing/2014/main" id="{E4271802-1166-3A69-C681-1CC5FCF6DC2C}"/>
              </a:ext>
            </a:extLst>
          </p:cNvPr>
          <p:cNvSpPr txBox="1"/>
          <p:nvPr/>
        </p:nvSpPr>
        <p:spPr>
          <a:xfrm>
            <a:off x="2354899" y="48920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91"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045933" y="4941548"/>
            <a:ext cx="914400" cy="914400"/>
          </a:xfrm>
          <a:prstGeom prst="rect">
            <a:avLst/>
          </a:prstGeom>
        </p:spPr>
      </p:pic>
      <p:pic>
        <p:nvPicPr>
          <p:cNvPr id="92"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455621" y="3511326"/>
            <a:ext cx="1128705" cy="1128705"/>
          </a:xfrm>
          <a:prstGeom prst="rect">
            <a:avLst/>
          </a:prstGeom>
        </p:spPr>
      </p:pic>
      <p:pic>
        <p:nvPicPr>
          <p:cNvPr id="93"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455620" y="4659807"/>
            <a:ext cx="1128705" cy="1128705"/>
          </a:xfrm>
          <a:prstGeom prst="rect">
            <a:avLst/>
          </a:prstGeom>
        </p:spPr>
      </p:pic>
    </p:spTree>
    <p:extLst>
      <p:ext uri="{BB962C8B-B14F-4D97-AF65-F5344CB8AC3E}">
        <p14:creationId xmlns:p14="http://schemas.microsoft.com/office/powerpoint/2010/main" val="22144229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 xmlns:a16="http://schemas.microsoft.com/office/drawing/2014/main" id="{2BB63113-139F-5A9A-824B-ED8F12D070B7}"/>
              </a:ext>
            </a:extLst>
          </p:cNvPr>
          <p:cNvSpPr txBox="1"/>
          <p:nvPr/>
        </p:nvSpPr>
        <p:spPr>
          <a:xfrm>
            <a:off x="8260526" y="2110334"/>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التسويق</a:t>
            </a:r>
          </a:p>
        </p:txBody>
      </p:sp>
      <p:sp>
        <p:nvSpPr>
          <p:cNvPr id="53" name="Rectangle 52">
            <a:extLst>
              <a:ext uri="{FF2B5EF4-FFF2-40B4-BE49-F238E27FC236}">
                <a16:creationId xmlns="" xmlns:a16="http://schemas.microsoft.com/office/drawing/2014/main" id="{06CA0A98-83A0-9036-D2B2-CB10F04FCF7D}"/>
              </a:ext>
            </a:extLst>
          </p:cNvPr>
          <p:cNvSpPr/>
          <p:nvPr/>
        </p:nvSpPr>
        <p:spPr>
          <a:xfrm>
            <a:off x="4776565" y="209520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 xmlns:a16="http://schemas.microsoft.com/office/drawing/2014/main" id="{4B408352-C325-B959-C270-46AB8BAE7001}"/>
              </a:ext>
            </a:extLst>
          </p:cNvPr>
          <p:cNvSpPr txBox="1"/>
          <p:nvPr/>
        </p:nvSpPr>
        <p:spPr>
          <a:xfrm>
            <a:off x="4785709" y="176312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 xmlns:a16="http://schemas.microsoft.com/office/drawing/2014/main" id="{017498F6-0A7F-80EC-24D0-B61B158CD67F}"/>
              </a:ext>
            </a:extLst>
          </p:cNvPr>
          <p:cNvSpPr/>
          <p:nvPr/>
        </p:nvSpPr>
        <p:spPr>
          <a:xfrm>
            <a:off x="2193355" y="210910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 xmlns:a16="http://schemas.microsoft.com/office/drawing/2014/main" id="{E4271802-1166-3A69-C681-1CC5FCF6DC2C}"/>
              </a:ext>
            </a:extLst>
          </p:cNvPr>
          <p:cNvSpPr txBox="1"/>
          <p:nvPr/>
        </p:nvSpPr>
        <p:spPr>
          <a:xfrm>
            <a:off x="2202499" y="177701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5893533" y="1826492"/>
            <a:ext cx="914400" cy="914400"/>
          </a:xfrm>
          <a:prstGeom prst="rect">
            <a:avLst/>
          </a:prstGeom>
        </p:spPr>
      </p:pic>
      <p:pic>
        <p:nvPicPr>
          <p:cNvPr id="6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303221" y="1754923"/>
            <a:ext cx="1128705" cy="1128705"/>
          </a:xfrm>
          <a:prstGeom prst="rect">
            <a:avLst/>
          </a:prstGeom>
        </p:spPr>
      </p:pic>
      <p:cxnSp>
        <p:nvCxnSpPr>
          <p:cNvPr id="62" name="Straight Connector 61">
            <a:extLst>
              <a:ext uri="{FF2B5EF4-FFF2-40B4-BE49-F238E27FC236}">
                <a16:creationId xmlns="" xmlns:a16="http://schemas.microsoft.com/office/drawing/2014/main" id="{AA72CA98-E57C-51F4-BD03-2CF6B079893A}"/>
              </a:ext>
            </a:extLst>
          </p:cNvPr>
          <p:cNvCxnSpPr/>
          <p:nvPr/>
        </p:nvCxnSpPr>
        <p:spPr>
          <a:xfrm flipH="1">
            <a:off x="509742" y="2801395"/>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1D98C92F-BC20-BBC6-D14E-DD9C6395B410}"/>
              </a:ext>
            </a:extLst>
          </p:cNvPr>
          <p:cNvSpPr txBox="1"/>
          <p:nvPr/>
        </p:nvSpPr>
        <p:spPr>
          <a:xfrm>
            <a:off x="7951952" y="3249216"/>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القانون</a:t>
            </a:r>
          </a:p>
        </p:txBody>
      </p:sp>
      <p:cxnSp>
        <p:nvCxnSpPr>
          <p:cNvPr id="29" name="Straight Connector 28">
            <a:extLst>
              <a:ext uri="{FF2B5EF4-FFF2-40B4-BE49-F238E27FC236}">
                <a16:creationId xmlns="" xmlns:a16="http://schemas.microsoft.com/office/drawing/2014/main" id="{AA72CA98-E57C-51F4-BD03-2CF6B079893A}"/>
              </a:ext>
            </a:extLst>
          </p:cNvPr>
          <p:cNvCxnSpPr/>
          <p:nvPr/>
        </p:nvCxnSpPr>
        <p:spPr>
          <a:xfrm flipH="1">
            <a:off x="515838" y="3923059"/>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 xmlns:a16="http://schemas.microsoft.com/office/drawing/2014/main" id="{1D98C92F-BC20-BBC6-D14E-DD9C6395B410}"/>
              </a:ext>
            </a:extLst>
          </p:cNvPr>
          <p:cNvSpPr txBox="1"/>
          <p:nvPr/>
        </p:nvSpPr>
        <p:spPr>
          <a:xfrm>
            <a:off x="7927568" y="4370880"/>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الموارد البشرية</a:t>
            </a:r>
          </a:p>
        </p:txBody>
      </p:sp>
      <p:sp>
        <p:nvSpPr>
          <p:cNvPr id="76" name="Rectangle 75">
            <a:extLst>
              <a:ext uri="{FF2B5EF4-FFF2-40B4-BE49-F238E27FC236}">
                <a16:creationId xmlns="" xmlns:a16="http://schemas.microsoft.com/office/drawing/2014/main" id="{06CA0A98-83A0-9036-D2B2-CB10F04FCF7D}"/>
              </a:ext>
            </a:extLst>
          </p:cNvPr>
          <p:cNvSpPr/>
          <p:nvPr/>
        </p:nvSpPr>
        <p:spPr>
          <a:xfrm>
            <a:off x="4928965" y="313457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 xmlns:a16="http://schemas.microsoft.com/office/drawing/2014/main" id="{4B408352-C325-B959-C270-46AB8BAE7001}"/>
              </a:ext>
            </a:extLst>
          </p:cNvPr>
          <p:cNvSpPr txBox="1"/>
          <p:nvPr/>
        </p:nvSpPr>
        <p:spPr>
          <a:xfrm>
            <a:off x="4938109" y="280248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 xmlns:a16="http://schemas.microsoft.com/office/drawing/2014/main" id="{017498F6-0A7F-80EC-24D0-B61B158CD67F}"/>
              </a:ext>
            </a:extLst>
          </p:cNvPr>
          <p:cNvSpPr/>
          <p:nvPr/>
        </p:nvSpPr>
        <p:spPr>
          <a:xfrm>
            <a:off x="2345755" y="314847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 xmlns:a16="http://schemas.microsoft.com/office/drawing/2014/main" id="{E4271802-1166-3A69-C681-1CC5FCF6DC2C}"/>
              </a:ext>
            </a:extLst>
          </p:cNvPr>
          <p:cNvSpPr txBox="1"/>
          <p:nvPr/>
        </p:nvSpPr>
        <p:spPr>
          <a:xfrm>
            <a:off x="2354899" y="281638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045933" y="2865860"/>
            <a:ext cx="914400" cy="914400"/>
          </a:xfrm>
          <a:prstGeom prst="rect">
            <a:avLst/>
          </a:prstGeom>
        </p:spPr>
      </p:pic>
      <p:pic>
        <p:nvPicPr>
          <p:cNvPr id="81"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455621" y="2794291"/>
            <a:ext cx="1128705" cy="1128705"/>
          </a:xfrm>
          <a:prstGeom prst="rect">
            <a:avLst/>
          </a:prstGeom>
        </p:spPr>
      </p:pic>
      <p:sp>
        <p:nvSpPr>
          <p:cNvPr id="82" name="Rectangle 81">
            <a:extLst>
              <a:ext uri="{FF2B5EF4-FFF2-40B4-BE49-F238E27FC236}">
                <a16:creationId xmlns="" xmlns:a16="http://schemas.microsoft.com/office/drawing/2014/main" id="{06CA0A98-83A0-9036-D2B2-CB10F04FCF7D}"/>
              </a:ext>
            </a:extLst>
          </p:cNvPr>
          <p:cNvSpPr/>
          <p:nvPr/>
        </p:nvSpPr>
        <p:spPr>
          <a:xfrm>
            <a:off x="4928965" y="43507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 xmlns:a16="http://schemas.microsoft.com/office/drawing/2014/main" id="{4B408352-C325-B959-C270-46AB8BAE7001}"/>
              </a:ext>
            </a:extLst>
          </p:cNvPr>
          <p:cNvSpPr txBox="1"/>
          <p:nvPr/>
        </p:nvSpPr>
        <p:spPr>
          <a:xfrm>
            <a:off x="4938109" y="40186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 xmlns:a16="http://schemas.microsoft.com/office/drawing/2014/main" id="{017498F6-0A7F-80EC-24D0-B61B158CD67F}"/>
              </a:ext>
            </a:extLst>
          </p:cNvPr>
          <p:cNvSpPr/>
          <p:nvPr/>
        </p:nvSpPr>
        <p:spPr>
          <a:xfrm>
            <a:off x="2345755" y="43646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 xmlns:a16="http://schemas.microsoft.com/office/drawing/2014/main" id="{E4271802-1166-3A69-C681-1CC5FCF6DC2C}"/>
              </a:ext>
            </a:extLst>
          </p:cNvPr>
          <p:cNvSpPr txBox="1"/>
          <p:nvPr/>
        </p:nvSpPr>
        <p:spPr>
          <a:xfrm>
            <a:off x="2354899" y="40325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 xmlns:a16="http://schemas.microsoft.com/office/drawing/2014/main"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045933" y="4082012"/>
            <a:ext cx="914400" cy="914400"/>
          </a:xfrm>
          <a:prstGeom prst="rect">
            <a:avLst/>
          </a:prstGeom>
        </p:spPr>
      </p:pic>
      <p:pic>
        <p:nvPicPr>
          <p:cNvPr id="92" name="Graphic 103" descr="Graduation cap with solid fill">
            <a:extLst>
              <a:ext uri="{FF2B5EF4-FFF2-40B4-BE49-F238E27FC236}">
                <a16:creationId xmlns="" xmlns:a16="http://schemas.microsoft.com/office/drawing/2014/main"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455621" y="3895374"/>
            <a:ext cx="1128705" cy="1128705"/>
          </a:xfrm>
          <a:prstGeom prst="rect">
            <a:avLst/>
          </a:prstGeom>
        </p:spPr>
      </p:pic>
    </p:spTree>
    <p:extLst>
      <p:ext uri="{BB962C8B-B14F-4D97-AF65-F5344CB8AC3E}">
        <p14:creationId xmlns:p14="http://schemas.microsoft.com/office/powerpoint/2010/main" val="7415391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3299" y="500900"/>
            <a:ext cx="9654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286000" y="923644"/>
            <a:ext cx="7918704" cy="7954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prstClr val="white"/>
                </a:solidFill>
                <a:latin typeface="Alexandria" pitchFamily="2" charset="-78"/>
                <a:cs typeface="Alexandria" pitchFamily="2" charset="-78"/>
              </a:rPr>
              <a:t>ضمانات تنفيذ الخطة الاستراتيجية</a:t>
            </a:r>
            <a:endParaRPr lang="en-US" sz="24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22">
            <a:extLst>
              <a:ext uri="{FF2B5EF4-FFF2-40B4-BE49-F238E27FC236}">
                <a16:creationId xmlns:a16="http://schemas.microsoft.com/office/drawing/2014/main" xmlns=""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a16="http://schemas.microsoft.com/office/drawing/2014/main" xmlns=""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التزام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القيادات</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التنسيق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بين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البرامج العلمية</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التخطيط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بالمشاركة</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متابعة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وتقويم الاداء بشكل دورى</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قبول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التغيير التدريجيى والمرونة فى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التنفيذ</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Tree>
    <p:extLst>
      <p:ext uri="{BB962C8B-B14F-4D97-AF65-F5344CB8AC3E}">
        <p14:creationId xmlns:p14="http://schemas.microsoft.com/office/powerpoint/2010/main" val="1130433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679</TotalTime>
  <Words>863</Words>
  <Application>Microsoft Office PowerPoint</Application>
  <PresentationFormat>Custom</PresentationFormat>
  <Paragraphs>298</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Linux Store</cp:lastModifiedBy>
  <cp:revision>58</cp:revision>
  <dcterms:created xsi:type="dcterms:W3CDTF">2023-04-29T09:08:00Z</dcterms:created>
  <dcterms:modified xsi:type="dcterms:W3CDTF">2026-09-06T18:30:00Z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