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536" r:id="rId5"/>
    <p:sldId id="544" r:id="rId6"/>
    <p:sldId id="580" r:id="rId7"/>
    <p:sldId id="545" r:id="rId8"/>
    <p:sldId id="533" r:id="rId9"/>
    <p:sldId id="598" r:id="rId10"/>
    <p:sldId id="537" r:id="rId11"/>
    <p:sldId id="599" r:id="rId12"/>
    <p:sldId id="587" r:id="rId13"/>
    <p:sldId id="546" r:id="rId14"/>
    <p:sldId id="588" r:id="rId15"/>
    <p:sldId id="547" r:id="rId16"/>
    <p:sldId id="581" r:id="rId17"/>
    <p:sldId id="551" r:id="rId18"/>
    <p:sldId id="600" r:id="rId19"/>
    <p:sldId id="582" r:id="rId20"/>
    <p:sldId id="583" r:id="rId21"/>
    <p:sldId id="548" r:id="rId22"/>
    <p:sldId id="601" r:id="rId23"/>
    <p:sldId id="590" r:id="rId24"/>
    <p:sldId id="549" r:id="rId25"/>
    <p:sldId id="552" r:id="rId26"/>
    <p:sldId id="584" r:id="rId27"/>
    <p:sldId id="585" r:id="rId28"/>
    <p:sldId id="591" r:id="rId29"/>
    <p:sldId id="602" r:id="rId30"/>
    <p:sldId id="555" r:id="rId31"/>
    <p:sldId id="554" r:id="rId32"/>
    <p:sldId id="592" r:id="rId33"/>
    <p:sldId id="595" r:id="rId34"/>
    <p:sldId id="586" r:id="rId35"/>
    <p:sldId id="593" r:id="rId36"/>
    <p:sldId id="553" r:id="rId37"/>
    <p:sldId id="594" r:id="rId38"/>
    <p:sldId id="596" r:id="rId39"/>
    <p:sldId id="550" r:id="rId40"/>
    <p:sldId id="563" r:id="rId41"/>
    <p:sldId id="558" r:id="rId42"/>
    <p:sldId id="534" r:id="rId43"/>
    <p:sldId id="597" r:id="rId44"/>
    <p:sldId id="604" r:id="rId45"/>
    <p:sldId id="603" r:id="rId46"/>
    <p:sldId id="569" r:id="rId47"/>
    <p:sldId id="605"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544"/>
            <p14:sldId id="580"/>
            <p14:sldId id="545"/>
            <p14:sldId id="533"/>
            <p14:sldId id="598"/>
            <p14:sldId id="537"/>
            <p14:sldId id="599"/>
            <p14:sldId id="587"/>
            <p14:sldId id="546"/>
            <p14:sldId id="588"/>
            <p14:sldId id="547"/>
            <p14:sldId id="581"/>
            <p14:sldId id="551"/>
            <p14:sldId id="600"/>
            <p14:sldId id="582"/>
            <p14:sldId id="583"/>
            <p14:sldId id="548"/>
            <p14:sldId id="601"/>
            <p14:sldId id="590"/>
            <p14:sldId id="549"/>
            <p14:sldId id="552"/>
            <p14:sldId id="584"/>
            <p14:sldId id="585"/>
            <p14:sldId id="591"/>
            <p14:sldId id="602"/>
            <p14:sldId id="555"/>
            <p14:sldId id="554"/>
            <p14:sldId id="592"/>
            <p14:sldId id="595"/>
            <p14:sldId id="586"/>
            <p14:sldId id="593"/>
            <p14:sldId id="553"/>
            <p14:sldId id="594"/>
            <p14:sldId id="596"/>
            <p14:sldId id="550"/>
            <p14:sldId id="563"/>
            <p14:sldId id="558"/>
            <p14:sldId id="534"/>
            <p14:sldId id="597"/>
            <p14:sldId id="604"/>
            <p14:sldId id="603"/>
            <p14:sldId id="569"/>
            <p14:sldId id="60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79" autoAdjust="0"/>
    <p:restoredTop sz="91985" autoAdjust="0"/>
  </p:normalViewPr>
  <p:slideViewPr>
    <p:cSldViewPr snapToGrid="0">
      <p:cViewPr varScale="1">
        <p:scale>
          <a:sx n="67" d="100"/>
          <a:sy n="67" d="100"/>
        </p:scale>
        <p:origin x="768" y="78"/>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12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97811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1718633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999997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6484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2891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28.png"/><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2.xml"/><Relationship Id="rId5" Type="http://schemas.openxmlformats.org/officeDocument/2006/relationships/image" Target="../media/image4.png"/><Relationship Id="rId4" Type="http://schemas.openxmlformats.org/officeDocument/2006/relationships/image" Target="../media/image6.jpe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963930" y="2106664"/>
            <a:ext cx="4538361" cy="1200329"/>
          </a:xfrm>
          <a:prstGeom prst="rect">
            <a:avLst/>
          </a:prstGeom>
          <a:noFill/>
        </p:spPr>
        <p:txBody>
          <a:bodyPr wrap="square" rtlCol="0">
            <a:spAutoFit/>
          </a:bodyPr>
          <a:lstStyle/>
          <a:p>
            <a:pPr algn="ctr"/>
            <a:r>
              <a:rPr lang="ar-SA" sz="3600" b="1" dirty="0" smtClean="0">
                <a:solidFill>
                  <a:srgbClr val="00AEEF"/>
                </a:solidFill>
                <a:latin typeface="Times New Roman"/>
                <a:cs typeface="Times New Roman"/>
              </a:rPr>
              <a:t>عرض </a:t>
            </a:r>
            <a:r>
              <a:rPr lang="ar-SA" sz="3600" b="1" dirty="0">
                <a:solidFill>
                  <a:srgbClr val="00AEEF"/>
                </a:solidFill>
                <a:latin typeface="Times New Roman"/>
                <a:cs typeface="Times New Roman"/>
              </a:rPr>
              <a:t>نتائج تحليلات بيانات التسويق</a:t>
            </a:r>
            <a:endParaRPr lang="en-US" sz="3600" b="1" dirty="0">
              <a:solidFill>
                <a:srgbClr val="00AEEF"/>
              </a:solidFill>
              <a:latin typeface="Times New Roman"/>
              <a:cs typeface="Times New Roman"/>
            </a:endParaRPr>
          </a:p>
        </p:txBody>
      </p:sp>
      <p:sp>
        <p:nvSpPr>
          <p:cNvPr id="34" name="Rectangle: Rounded Corners 33"/>
          <p:cNvSpPr/>
          <p:nvPr/>
        </p:nvSpPr>
        <p:spPr>
          <a:xfrm>
            <a:off x="329269" y="5810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a:t>
            </a:r>
            <a:r>
              <a:rPr lang="ar-EG" sz="2800" b="1" dirty="0" smtClean="0">
                <a:solidFill>
                  <a:schemeClr val="bg1"/>
                </a:solidFill>
                <a:latin typeface="Times New Roman"/>
                <a:cs typeface="Times New Roman"/>
              </a:rPr>
              <a:t>الثالثة</a:t>
            </a:r>
            <a:endParaRPr lang="en-US" sz="2800" b="1" dirty="0">
              <a:solidFill>
                <a:schemeClr val="bg1"/>
              </a:solidFill>
              <a:latin typeface="Times New Roman"/>
              <a:cs typeface="Times New Roman"/>
            </a:endParaRPr>
          </a:p>
        </p:txBody>
      </p:sp>
      <p:sp>
        <p:nvSpPr>
          <p:cNvPr id="46" name="TextBox 45"/>
          <p:cNvSpPr txBox="1"/>
          <p:nvPr/>
        </p:nvSpPr>
        <p:spPr>
          <a:xfrm>
            <a:off x="1475065" y="4887664"/>
            <a:ext cx="1225015" cy="461665"/>
          </a:xfrm>
          <a:prstGeom prst="rect">
            <a:avLst/>
          </a:prstGeom>
          <a:noFill/>
        </p:spPr>
        <p:txBody>
          <a:bodyPr wrap="none" rtlCol="0">
            <a:spAutoFit/>
          </a:bodyPr>
          <a:lstStyle/>
          <a:p>
            <a:r>
              <a:rPr lang="en-US" sz="2400" dirty="0">
                <a:latin typeface="Alexandria" charset="0"/>
                <a:cs typeface="Alexandria" charset="0"/>
              </a:rPr>
              <a:t>MKT213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xmlns="" id="{070C19C1-1189-2F4B-4A5F-BC7820FA69EF}"/>
              </a:ext>
            </a:extLst>
          </p:cNvPr>
          <p:cNvSpPr txBox="1"/>
          <p:nvPr/>
        </p:nvSpPr>
        <p:spPr>
          <a:xfrm>
            <a:off x="1166713" y="3866496"/>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1848098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71712" y="1242056"/>
            <a:ext cx="7709789" cy="4832092"/>
          </a:xfrm>
          <a:prstGeom prst="rect">
            <a:avLst/>
          </a:prstGeom>
          <a:noFill/>
        </p:spPr>
        <p:txBody>
          <a:bodyPr wrap="square" rtlCol="0">
            <a:spAutoFit/>
          </a:bodyPr>
          <a:lstStyle/>
          <a:p>
            <a:pPr lvl="0" algn="r" rtl="1"/>
            <a:endParaRPr lang="ar-EG"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ar-EG" sz="2800" b="1" u="sng" dirty="0" smtClean="0">
                <a:latin typeface="Calibri" panose="020F0502020204030204" pitchFamily="34" charset="0"/>
                <a:cs typeface="Calibri" panose="020F0502020204030204" pitchFamily="34" charset="0"/>
              </a:rPr>
              <a:t> </a:t>
            </a:r>
            <a:r>
              <a:rPr lang="ar-EG" sz="2800" b="1" u="sng" dirty="0">
                <a:latin typeface="Calibri" panose="020F0502020204030204" pitchFamily="34" charset="0"/>
                <a:cs typeface="Calibri" panose="020F0502020204030204" pitchFamily="34" charset="0"/>
              </a:rPr>
              <a:t>تناولنا </a:t>
            </a:r>
            <a:r>
              <a:rPr lang="ar-EG" sz="2800" b="1" u="sng" dirty="0" smtClean="0">
                <a:latin typeface="Calibri" panose="020F0502020204030204" pitchFamily="34" charset="0"/>
                <a:cs typeface="Calibri" panose="020F0502020204030204" pitchFamily="34" charset="0"/>
              </a:rPr>
              <a:t>في المحاضرة </a:t>
            </a:r>
            <a:r>
              <a:rPr lang="ar-EG" sz="2800" b="1" u="sng" dirty="0">
                <a:latin typeface="Calibri" panose="020F0502020204030204" pitchFamily="34" charset="0"/>
                <a:cs typeface="Calibri" panose="020F0502020204030204" pitchFamily="34" charset="0"/>
              </a:rPr>
              <a:t>السابقة </a:t>
            </a:r>
            <a:r>
              <a:rPr lang="ar-EG" sz="2800" b="1" dirty="0" smtClean="0">
                <a:latin typeface="Calibri" panose="020F0502020204030204" pitchFamily="34" charset="0"/>
                <a:cs typeface="Calibri" panose="020F0502020204030204" pitchFamily="34" charset="0"/>
              </a:rPr>
              <a:t>: </a:t>
            </a:r>
          </a:p>
          <a:p>
            <a:pPr marL="285750" indent="-285750" algn="r" rtl="1">
              <a:buFont typeface="Arial" panose="020B0604020202020204" pitchFamily="34" charset="0"/>
              <a:buChar char="•"/>
            </a:pPr>
            <a:endParaRPr lang="en-US" sz="2800" b="1" dirty="0">
              <a:latin typeface="Calibri" panose="020F0502020204030204" pitchFamily="34" charset="0"/>
              <a:cs typeface="Calibri" panose="020F0502020204030204" pitchFamily="34" charset="0"/>
            </a:endParaRPr>
          </a:p>
          <a:p>
            <a:pPr marL="285750" lvl="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البيانات الضخمة</a:t>
            </a:r>
          </a:p>
          <a:p>
            <a:pPr marL="285750" lvl="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إدارة علاقات العملاء. </a:t>
            </a:r>
          </a:p>
          <a:p>
            <a:pPr marL="285750" indent="-285750" algn="r" rtl="1">
              <a:buFont typeface="Arial" panose="020B0604020202020204" pitchFamily="34" charset="0"/>
              <a:buChar char="•"/>
            </a:pPr>
            <a:r>
              <a:rPr lang="ar-EG" sz="2800" b="1" dirty="0">
                <a:latin typeface="Calibri" panose="020F0502020204030204" pitchFamily="34" charset="0"/>
                <a:cs typeface="Calibri" panose="020F0502020204030204" pitchFamily="34" charset="0"/>
              </a:rPr>
              <a:t>تحليل وسائل التواصل الاجتماعي .</a:t>
            </a:r>
          </a:p>
          <a:p>
            <a:pPr marL="285750" lvl="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الاتصالات التسويقية. </a:t>
            </a:r>
            <a:endParaRPr lang="ar-EG"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القياس </a:t>
            </a:r>
            <a:r>
              <a:rPr lang="ar-EG" sz="2800" b="1" dirty="0" smtClean="0">
                <a:latin typeface="Calibri" panose="020F0502020204030204" pitchFamily="34" charset="0"/>
                <a:cs typeface="Calibri" panose="020F0502020204030204" pitchFamily="34" charset="0"/>
              </a:rPr>
              <a:t>.</a:t>
            </a:r>
            <a:endParaRPr lang="en-MY" sz="2800" b="1" dirty="0">
              <a:latin typeface="Calibri" panose="020F0502020204030204" pitchFamily="34" charset="0"/>
              <a:cs typeface="Calibri" panose="020F0502020204030204" pitchFamily="34" charset="0"/>
            </a:endParaRPr>
          </a:p>
          <a:p>
            <a:pPr marL="285750" lvl="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استخدام الذكاء الاصطناعي في تحليل البيانات التسويقية. </a:t>
            </a:r>
          </a:p>
          <a:p>
            <a:pPr marL="28575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التسويق الرقمي. </a:t>
            </a:r>
          </a:p>
          <a:p>
            <a:pPr marL="28575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الخلاصة</a:t>
            </a:r>
            <a:r>
              <a:rPr lang="ar-SA" sz="2800" dirty="0">
                <a:latin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958631" y="2225546"/>
            <a:ext cx="2629068" cy="2435649"/>
          </a:xfrm>
          <a:prstGeom prst="rect">
            <a:avLst/>
          </a:prstGeom>
        </p:spPr>
      </p:pic>
    </p:spTree>
    <p:extLst>
      <p:ext uri="{BB962C8B-B14F-4D97-AF65-F5344CB8AC3E}">
        <p14:creationId xmlns:p14="http://schemas.microsoft.com/office/powerpoint/2010/main" val="3912386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1136132"/>
            <a:ext cx="8146665" cy="4832092"/>
          </a:xfrm>
          <a:prstGeom prst="rect">
            <a:avLst/>
          </a:prstGeom>
          <a:noFill/>
        </p:spPr>
        <p:txBody>
          <a:bodyPr wrap="square" rtlCol="0">
            <a:spAutoFit/>
          </a:bodyPr>
          <a:lstStyle/>
          <a:p>
            <a:pPr algn="r" rtl="1"/>
            <a:r>
              <a:rPr lang="ar-EG" sz="2800" dirty="0" smtClean="0">
                <a:latin typeface="Alexandria" charset="0"/>
              </a:rPr>
              <a:t> </a:t>
            </a:r>
          </a:p>
          <a:p>
            <a:pPr marL="285750" indent="-285750" algn="r" rtl="1">
              <a:lnSpc>
                <a:spcPct val="150000"/>
              </a:lnSpc>
              <a:buFont typeface="Arial" panose="020B0604020202020204" pitchFamily="34" charset="0"/>
              <a:buChar char="•"/>
            </a:pPr>
            <a:r>
              <a:rPr lang="ar-SA" sz="2800" dirty="0" smtClean="0">
                <a:latin typeface="Alexandria" charset="0"/>
              </a:rPr>
              <a:t> </a:t>
            </a:r>
            <a:r>
              <a:rPr lang="ar-SA" sz="2800" b="1" dirty="0"/>
              <a:t>تصور البيانات </a:t>
            </a:r>
            <a:r>
              <a:rPr lang="en-US" sz="2800" b="1" dirty="0" smtClean="0"/>
              <a:t>:</a:t>
            </a:r>
            <a:r>
              <a:rPr lang="ar-EG" sz="2800" b="1" dirty="0" smtClean="0"/>
              <a:t> ال</a:t>
            </a:r>
            <a:r>
              <a:rPr lang="ar-SA" sz="2800" b="1" dirty="0" smtClean="0"/>
              <a:t>مفهوم و</a:t>
            </a:r>
            <a:r>
              <a:rPr lang="ar-EG" sz="2800" b="1" dirty="0" smtClean="0"/>
              <a:t>الا</a:t>
            </a:r>
            <a:r>
              <a:rPr lang="ar-SA" sz="2800" b="1" dirty="0" smtClean="0"/>
              <a:t>هميه و</a:t>
            </a:r>
            <a:r>
              <a:rPr lang="ar-EG" sz="2800" b="1" dirty="0" smtClean="0"/>
              <a:t>الانواع</a:t>
            </a:r>
            <a:r>
              <a:rPr lang="ar-SA" sz="2800" b="1" dirty="0" smtClean="0">
                <a:latin typeface="Calibri" panose="020F0502020204030204" pitchFamily="34" charset="0"/>
                <a:cs typeface="Calibri" panose="020F0502020204030204" pitchFamily="34" charset="0"/>
              </a:rPr>
              <a:t>.</a:t>
            </a:r>
            <a:endParaRPr lang="ar-SA" sz="2800" b="1" dirty="0">
              <a:latin typeface="Calibri" panose="020F0502020204030204" pitchFamily="34" charset="0"/>
              <a:cs typeface="Calibri" panose="020F0502020204030204" pitchFamily="34" charset="0"/>
            </a:endParaRPr>
          </a:p>
          <a:p>
            <a:pPr marL="285750" indent="-285750" algn="r" rtl="1">
              <a:lnSpc>
                <a:spcPct val="150000"/>
              </a:lnSpc>
              <a:buFont typeface="Arial" panose="020B0604020202020204" pitchFamily="34" charset="0"/>
              <a:buChar char="•"/>
            </a:pPr>
            <a:r>
              <a:rPr lang="ar-SA" sz="2800" b="1" dirty="0" smtClean="0"/>
              <a:t>لوحة المعلومات</a:t>
            </a:r>
            <a:r>
              <a:rPr lang="ar-EG" sz="2800" b="1" dirty="0" smtClean="0"/>
              <a:t> </a:t>
            </a:r>
            <a:r>
              <a:rPr lang="en-MY" sz="2800" b="1" dirty="0" smtClean="0"/>
              <a:t>Dashboard</a:t>
            </a:r>
            <a:r>
              <a:rPr lang="ar-SA" sz="2800" b="1" dirty="0" smtClean="0"/>
              <a:t> </a:t>
            </a:r>
            <a:r>
              <a:rPr lang="ar-SA" sz="2800" b="1" dirty="0" smtClean="0">
                <a:latin typeface="Calibri" panose="020F0502020204030204" pitchFamily="34" charset="0"/>
                <a:cs typeface="Calibri" panose="020F0502020204030204" pitchFamily="34" charset="0"/>
              </a:rPr>
              <a:t>.</a:t>
            </a:r>
            <a:endParaRPr lang="ar-EG" sz="2800" b="1" dirty="0" smtClean="0"/>
          </a:p>
          <a:p>
            <a:pPr marL="285750" indent="-285750" algn="r" rtl="1">
              <a:lnSpc>
                <a:spcPct val="150000"/>
              </a:lnSpc>
              <a:buFont typeface="Arial" panose="020B0604020202020204" pitchFamily="34" charset="0"/>
              <a:buChar char="•"/>
            </a:pPr>
            <a:r>
              <a:rPr lang="ar-SA" sz="2800" b="1" dirty="0" smtClean="0"/>
              <a:t>سرد </a:t>
            </a:r>
            <a:r>
              <a:rPr lang="ar-SA" sz="2800" b="1" dirty="0"/>
              <a:t>او رواية البيانات </a:t>
            </a:r>
            <a:r>
              <a:rPr lang="en-MY" sz="2800" b="1" dirty="0"/>
              <a:t>Storytelling</a:t>
            </a:r>
            <a:r>
              <a:rPr lang="ar-EG" sz="2800" b="1" dirty="0" smtClean="0">
                <a:latin typeface="Calibri" panose="020F0502020204030204" pitchFamily="34" charset="0"/>
                <a:cs typeface="Calibri" panose="020F0502020204030204" pitchFamily="34" charset="0"/>
              </a:rPr>
              <a:t>.</a:t>
            </a:r>
            <a:endParaRPr lang="ar-EG" sz="2800" b="1" dirty="0">
              <a:latin typeface="Calibri" panose="020F0502020204030204" pitchFamily="34" charset="0"/>
              <a:cs typeface="Calibri" panose="020F0502020204030204" pitchFamily="34" charset="0"/>
            </a:endParaRPr>
          </a:p>
          <a:p>
            <a:pPr marL="285750" lvl="0" indent="-285750" algn="r" rtl="1">
              <a:lnSpc>
                <a:spcPct val="150000"/>
              </a:lnSpc>
              <a:buFont typeface="Arial" panose="020B0604020202020204" pitchFamily="34" charset="0"/>
              <a:buChar char="•"/>
            </a:pPr>
            <a:r>
              <a:rPr lang="ar-EG" sz="2800" b="1" dirty="0" smtClean="0"/>
              <a:t>استخدام برنامج </a:t>
            </a:r>
            <a:r>
              <a:rPr lang="ar-SA" sz="2800" b="1" dirty="0" smtClean="0"/>
              <a:t>ستوديو </a:t>
            </a:r>
            <a:r>
              <a:rPr lang="ar-SA" sz="2800" b="1" dirty="0"/>
              <a:t>لوكير </a:t>
            </a:r>
            <a:r>
              <a:rPr lang="en-MY" sz="2800" b="1" dirty="0"/>
              <a:t>looker </a:t>
            </a:r>
            <a:r>
              <a:rPr lang="en-MY" sz="2800" b="1" dirty="0" smtClean="0"/>
              <a:t>studio</a:t>
            </a:r>
            <a:r>
              <a:rPr lang="ar-EG" sz="2800" b="1" dirty="0" smtClean="0">
                <a:latin typeface="Calibri" panose="020F0502020204030204" pitchFamily="34" charset="0"/>
                <a:cs typeface="Calibri" panose="020F0502020204030204" pitchFamily="34" charset="0"/>
              </a:rPr>
              <a:t>.</a:t>
            </a:r>
            <a:endParaRPr lang="en-MY" sz="2800" b="1" dirty="0">
              <a:latin typeface="Calibri" panose="020F0502020204030204" pitchFamily="34" charset="0"/>
              <a:cs typeface="Calibri" panose="020F0502020204030204" pitchFamily="34" charset="0"/>
            </a:endParaRPr>
          </a:p>
          <a:p>
            <a:pPr marL="285750" lvl="0" indent="-285750" algn="r" rtl="1">
              <a:lnSpc>
                <a:spcPct val="150000"/>
              </a:lnSpc>
              <a:buFont typeface="Arial" panose="020B0604020202020204" pitchFamily="34" charset="0"/>
              <a:buChar char="•"/>
            </a:pPr>
            <a:r>
              <a:rPr lang="ar-EG" sz="2800" b="1" dirty="0"/>
              <a:t>استخدام برنامج </a:t>
            </a:r>
            <a:r>
              <a:rPr lang="ar-SA" sz="2800" b="1" dirty="0" smtClean="0"/>
              <a:t>مايكروسوفت </a:t>
            </a:r>
            <a:r>
              <a:rPr lang="ar-SA" sz="2800" b="1" dirty="0"/>
              <a:t>باور بي </a:t>
            </a:r>
            <a:r>
              <a:rPr lang="en-MY" sz="2800" b="1" dirty="0"/>
              <a:t>Microsoft power </a:t>
            </a:r>
            <a:r>
              <a:rPr lang="en-MY" sz="2800" b="1" dirty="0" smtClean="0"/>
              <a:t>bi</a:t>
            </a:r>
            <a:r>
              <a:rPr lang="ar-SA" sz="2800" b="1" dirty="0"/>
              <a:t> </a:t>
            </a:r>
            <a:r>
              <a:rPr lang="ar-SA" sz="2800" b="1" dirty="0" smtClean="0">
                <a:latin typeface="Calibri" panose="020F0502020204030204" pitchFamily="34" charset="0"/>
                <a:cs typeface="Calibri" panose="020F0502020204030204" pitchFamily="34" charset="0"/>
              </a:rPr>
              <a:t>. </a:t>
            </a:r>
            <a:endParaRPr lang="ar-SA" sz="2800" b="1" dirty="0">
              <a:latin typeface="Calibri" panose="020F0502020204030204" pitchFamily="34" charset="0"/>
              <a:cs typeface="Calibri" panose="020F0502020204030204" pitchFamily="34" charset="0"/>
            </a:endParaRPr>
          </a:p>
          <a:p>
            <a:pPr marL="285750" indent="-285750" algn="r" rtl="1">
              <a:lnSpc>
                <a:spcPct val="150000"/>
              </a:lnSpc>
              <a:buFont typeface="Arial" panose="020B0604020202020204" pitchFamily="34" charset="0"/>
              <a:buChar char="•"/>
            </a:pPr>
            <a:r>
              <a:rPr lang="ar-EG" sz="2800" b="1" dirty="0"/>
              <a:t>استخدام برنامج </a:t>
            </a:r>
            <a:r>
              <a:rPr lang="ar-EG" sz="2800" b="1" dirty="0" smtClean="0"/>
              <a:t>تبلو </a:t>
            </a:r>
            <a:r>
              <a:rPr lang="ar-EG" sz="2800" b="1" dirty="0"/>
              <a:t>- سلس فورس </a:t>
            </a:r>
            <a:r>
              <a:rPr lang="en-MY" sz="2800" b="1" dirty="0"/>
              <a:t>Salesforce</a:t>
            </a:r>
            <a:r>
              <a:rPr lang="ar-EG" sz="2800" b="1" dirty="0"/>
              <a:t>- </a:t>
            </a:r>
            <a:r>
              <a:rPr lang="en-MY" sz="2800" b="1" dirty="0"/>
              <a:t>tableau</a:t>
            </a:r>
            <a:r>
              <a:rPr lang="ar-SA" sz="2800" b="1" dirty="0" smtClean="0">
                <a:latin typeface="Calibri" panose="020F0502020204030204" pitchFamily="34" charset="0"/>
                <a:cs typeface="Calibri" panose="020F0502020204030204" pitchFamily="34" charset="0"/>
              </a:rPr>
              <a:t>. </a:t>
            </a:r>
            <a:endParaRPr lang="ar-SA"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الخلاصة</a:t>
            </a:r>
            <a:r>
              <a:rPr lang="ar-SA" sz="2800" dirty="0">
                <a:latin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958631" y="2225546"/>
            <a:ext cx="2629068" cy="2435649"/>
          </a:xfrm>
          <a:prstGeom prst="rect">
            <a:avLst/>
          </a:prstGeom>
        </p:spPr>
      </p:pic>
    </p:spTree>
    <p:extLst>
      <p:ext uri="{BB962C8B-B14F-4D97-AF65-F5344CB8AC3E}">
        <p14:creationId xmlns:p14="http://schemas.microsoft.com/office/powerpoint/2010/main" val="40630275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3060" y="4524019"/>
            <a:ext cx="4747323" cy="1643527"/>
          </a:xfrm>
          <a:prstGeom prst="rect">
            <a:avLst/>
          </a:prstGeom>
          <a:noFill/>
        </p:spPr>
        <p:txBody>
          <a:bodyPr wrap="square">
            <a:spAutoFit/>
          </a:bodyPr>
          <a:lstStyle/>
          <a:p>
            <a:pPr lvl="0" algn="ctr">
              <a:lnSpc>
                <a:spcPct val="120000"/>
              </a:lnSpc>
            </a:pPr>
            <a:endParaRPr lang="ar-EG" sz="2800" b="1" dirty="0" smtClean="0">
              <a:latin typeface="Calibri" panose="020F0502020204030204" pitchFamily="34" charset="0"/>
              <a:cs typeface="Calibri" panose="020F0502020204030204" pitchFamily="34" charset="0"/>
            </a:endParaRPr>
          </a:p>
          <a:p>
            <a:pPr lvl="0" algn="ctr" rtl="1">
              <a:lnSpc>
                <a:spcPct val="120000"/>
              </a:lnSpc>
            </a:pPr>
            <a:r>
              <a:rPr lang="ar-EG" sz="2800" b="1" dirty="0">
                <a:latin typeface="Calibri" panose="020F0502020204030204" pitchFamily="34" charset="0"/>
                <a:cs typeface="Calibri" panose="020F0502020204030204" pitchFamily="34" charset="0"/>
              </a:rPr>
              <a:t>التصور البياني للبيانات </a:t>
            </a:r>
            <a:r>
              <a:rPr lang="en-MY" sz="2800" b="1" dirty="0">
                <a:latin typeface="Calibri" panose="020F0502020204030204" pitchFamily="34" charset="0"/>
                <a:cs typeface="Calibri" panose="020F0502020204030204" pitchFamily="34" charset="0"/>
              </a:rPr>
              <a:t> </a:t>
            </a:r>
          </a:p>
          <a:p>
            <a:pPr algn="ctr">
              <a:lnSpc>
                <a:spcPct val="120000"/>
              </a:lnSpc>
            </a:pPr>
            <a:r>
              <a:rPr lang="en-MY" sz="2800" b="1" dirty="0">
                <a:latin typeface="Calibri" panose="020F0502020204030204" pitchFamily="34" charset="0"/>
                <a:cs typeface="Calibri" panose="020F0502020204030204" pitchFamily="34" charset="0"/>
              </a:rPr>
              <a:t>Data </a:t>
            </a:r>
            <a:r>
              <a:rPr lang="en-US" sz="2800" b="1" dirty="0">
                <a:latin typeface="Calibri" panose="020F0502020204030204" pitchFamily="34" charset="0"/>
                <a:cs typeface="Calibri" panose="020F0502020204030204" pitchFamily="34" charset="0"/>
              </a:rPr>
              <a:t>V</a:t>
            </a:r>
            <a:r>
              <a:rPr lang="en-MY" sz="2800" b="1" dirty="0" err="1" smtClean="0">
                <a:latin typeface="Calibri" panose="020F0502020204030204" pitchFamily="34" charset="0"/>
                <a:cs typeface="Calibri" panose="020F0502020204030204" pitchFamily="34" charset="0"/>
              </a:rPr>
              <a:t>isualization</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204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364667" y="1753379"/>
            <a:ext cx="8466655" cy="954107"/>
          </a:xfrm>
          <a:prstGeom prst="rect">
            <a:avLst/>
          </a:prstGeom>
          <a:noFill/>
        </p:spPr>
        <p:txBody>
          <a:bodyPr wrap="square" rtlCol="0">
            <a:spAutoFit/>
          </a:bodyPr>
          <a:lstStyle/>
          <a:p>
            <a:pPr lvl="0" algn="ctr" rtl="1"/>
            <a:r>
              <a:rPr lang="ar-EG" sz="2800" b="1" dirty="0" smtClean="0">
                <a:latin typeface="Calibri" panose="020F0502020204030204" pitchFamily="34" charset="0"/>
                <a:cs typeface="Calibri" panose="020F0502020204030204" pitchFamily="34" charset="0"/>
              </a:rPr>
              <a:t> </a:t>
            </a:r>
            <a:r>
              <a:rPr lang="en-US" sz="2800" b="1" dirty="0" smtClean="0">
                <a:latin typeface="Calibri" panose="020F0502020204030204" pitchFamily="34" charset="0"/>
                <a:cs typeface="Calibri" panose="020F0502020204030204" pitchFamily="34" charset="0"/>
              </a:rPr>
              <a:t>   .1</a:t>
            </a:r>
            <a:r>
              <a:rPr lang="ar-EG" sz="2800" b="1" dirty="0" smtClean="0">
                <a:latin typeface="Calibri" panose="020F0502020204030204" pitchFamily="34" charset="0"/>
                <a:cs typeface="Calibri" panose="020F0502020204030204" pitchFamily="34" charset="0"/>
              </a:rPr>
              <a:t>مفهوم التصور </a:t>
            </a:r>
            <a:r>
              <a:rPr lang="ar-EG" sz="2800" b="1" dirty="0">
                <a:latin typeface="Calibri" panose="020F0502020204030204" pitchFamily="34" charset="0"/>
                <a:cs typeface="Calibri" panose="020F0502020204030204" pitchFamily="34" charset="0"/>
              </a:rPr>
              <a:t>البياني للبيانات </a:t>
            </a:r>
            <a:r>
              <a:rPr lang="ar-EG" sz="2800" b="1" dirty="0" smtClean="0">
                <a:latin typeface="Calibri" panose="020F0502020204030204" pitchFamily="34" charset="0"/>
                <a:cs typeface="Calibri" panose="020F0502020204030204" pitchFamily="34" charset="0"/>
              </a:rPr>
              <a:t>:</a:t>
            </a:r>
            <a:endParaRPr lang="en-US" sz="28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pic>
        <p:nvPicPr>
          <p:cNvPr id="3" name="Picture 2">
            <a:extLst>
              <a:ext uri="{FF2B5EF4-FFF2-40B4-BE49-F238E27FC236}">
                <a16:creationId xmlns:a16="http://schemas.microsoft.com/office/drawing/2014/main" xmlns="" id="{2DCD1336-3751-9C48-8463-077E1FBC2BBA}"/>
              </a:ext>
            </a:extLst>
          </p:cNvPr>
          <p:cNvPicPr>
            <a:picLocks noChangeAspect="1"/>
          </p:cNvPicPr>
          <p:nvPr/>
        </p:nvPicPr>
        <p:blipFill>
          <a:blip r:embed="rId3"/>
          <a:stretch>
            <a:fillRect/>
          </a:stretch>
        </p:blipFill>
        <p:spPr>
          <a:xfrm>
            <a:off x="1047060" y="2695569"/>
            <a:ext cx="1998061" cy="1896766"/>
          </a:xfrm>
          <a:prstGeom prst="rect">
            <a:avLst/>
          </a:prstGeom>
        </p:spPr>
      </p:pic>
      <p:sp>
        <p:nvSpPr>
          <p:cNvPr id="4" name="TextBox 3">
            <a:extLst>
              <a:ext uri="{FF2B5EF4-FFF2-40B4-BE49-F238E27FC236}">
                <a16:creationId xmlns:a16="http://schemas.microsoft.com/office/drawing/2014/main" xmlns="" id="{1F1DEFC3-BEA6-CDDA-9BBC-16A061B61A73}"/>
              </a:ext>
            </a:extLst>
          </p:cNvPr>
          <p:cNvSpPr txBox="1"/>
          <p:nvPr/>
        </p:nvSpPr>
        <p:spPr>
          <a:xfrm>
            <a:off x="3397212" y="2373955"/>
            <a:ext cx="6493708" cy="3046988"/>
          </a:xfrm>
          <a:prstGeom prst="rect">
            <a:avLst/>
          </a:prstGeom>
          <a:noFill/>
        </p:spPr>
        <p:txBody>
          <a:bodyPr wrap="square" rtlCol="0">
            <a:spAutoFit/>
          </a:bodyPr>
          <a:lstStyle/>
          <a:p>
            <a:pPr marL="342900" lvl="0" indent="-342900" algn="just" rtl="1">
              <a:buFont typeface="Wingdings" panose="05000000000000000000" pitchFamily="2" charset="2"/>
              <a:buChar char="§"/>
            </a:pPr>
            <a:r>
              <a:rPr lang="ar-EG" sz="2400" dirty="0" smtClean="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التصور البياني للبيانات هو عملية تحويل البيانات إلى أشكال مرئية مثل الرسوم البيانية، المخططات، والخرائط</a:t>
            </a:r>
            <a:r>
              <a:rPr lang="ar-EG" sz="2400" dirty="0">
                <a:latin typeface="Calibri" panose="020F0502020204030204" pitchFamily="34" charset="0"/>
                <a:cs typeface="Calibri" panose="020F0502020204030204" pitchFamily="34" charset="0"/>
              </a:rPr>
              <a:t>. </a:t>
            </a:r>
            <a:endParaRPr lang="ar-EG" sz="2400" dirty="0" smtClean="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
            </a:pPr>
            <a:r>
              <a:rPr lang="ar-EG" sz="2400" dirty="0" smtClean="0">
                <a:latin typeface="Calibri" panose="020F0502020204030204" pitchFamily="34" charset="0"/>
                <a:cs typeface="Calibri" panose="020F0502020204030204" pitchFamily="34" charset="0"/>
              </a:rPr>
              <a:t>يهدف </a:t>
            </a:r>
            <a:r>
              <a:rPr lang="ar-EG" sz="2400" dirty="0">
                <a:latin typeface="Calibri" panose="020F0502020204030204" pitchFamily="34" charset="0"/>
                <a:cs typeface="Calibri" panose="020F0502020204030204" pitchFamily="34" charset="0"/>
              </a:rPr>
              <a:t>هذا التصور إلى </a:t>
            </a:r>
            <a:r>
              <a:rPr lang="ar-EG" sz="2400" b="1" dirty="0">
                <a:latin typeface="Calibri" panose="020F0502020204030204" pitchFamily="34" charset="0"/>
                <a:cs typeface="Calibri" panose="020F0502020204030204" pitchFamily="34" charset="0"/>
              </a:rPr>
              <a:t>تسهيل فهم المعلومات وتحليلها </a:t>
            </a:r>
            <a:r>
              <a:rPr lang="ar-EG" sz="2400" dirty="0">
                <a:latin typeface="Calibri" panose="020F0502020204030204" pitchFamily="34" charset="0"/>
                <a:cs typeface="Calibri" panose="020F0502020204030204" pitchFamily="34" charset="0"/>
              </a:rPr>
              <a:t>من خلال عرض الأنماط والاتجاهات بطريقة بصرية.</a:t>
            </a:r>
          </a:p>
          <a:p>
            <a:pPr marL="342900" lvl="0" indent="-342900" algn="just" rtl="1">
              <a:buFont typeface="Wingdings" panose="05000000000000000000" pitchFamily="2" charset="2"/>
              <a:buChar char="§"/>
            </a:pPr>
            <a:r>
              <a:rPr lang="ar-EG" sz="2400" dirty="0">
                <a:latin typeface="Calibri" panose="020F0502020204030204" pitchFamily="34" charset="0"/>
                <a:cs typeface="Calibri" panose="020F0502020204030204" pitchFamily="34" charset="0"/>
              </a:rPr>
              <a:t>التصور البياني للبيانات هو </a:t>
            </a:r>
            <a:r>
              <a:rPr lang="ar-EG" sz="2400" b="1" dirty="0">
                <a:latin typeface="Calibri" panose="020F0502020204030204" pitchFamily="34" charset="0"/>
                <a:cs typeface="Calibri" panose="020F0502020204030204" pitchFamily="34" charset="0"/>
              </a:rPr>
              <a:t>أداة قوية لتحليل وفهم البيانات</a:t>
            </a:r>
            <a:r>
              <a:rPr lang="ar-EG" sz="2400" dirty="0" smtClean="0">
                <a:latin typeface="Calibri" panose="020F0502020204030204" pitchFamily="34" charset="0"/>
                <a:cs typeface="Calibri" panose="020F0502020204030204" pitchFamily="34" charset="0"/>
              </a:rPr>
              <a:t>.</a:t>
            </a:r>
          </a:p>
          <a:p>
            <a:pPr marL="342900" lvl="0" indent="-342900" algn="just" rtl="1">
              <a:buFont typeface="Wingdings" panose="05000000000000000000" pitchFamily="2" charset="2"/>
              <a:buChar char="§"/>
            </a:pPr>
            <a:r>
              <a:rPr lang="ar-EG" sz="2400" dirty="0">
                <a:latin typeface="Calibri" panose="020F0502020204030204" pitchFamily="34" charset="0"/>
                <a:cs typeface="Calibri" panose="020F0502020204030204" pitchFamily="34" charset="0"/>
              </a:rPr>
              <a:t>تُعد أدوات تصور البيانات ضرورية في </a:t>
            </a:r>
            <a:r>
              <a:rPr lang="ar-EG" sz="2400" b="1" dirty="0">
                <a:latin typeface="Calibri" panose="020F0502020204030204" pitchFamily="34" charset="0"/>
                <a:cs typeface="Calibri" panose="020F0502020204030204" pitchFamily="34" charset="0"/>
              </a:rPr>
              <a:t>عالم الأعمال الحديث</a:t>
            </a:r>
            <a:r>
              <a:rPr lang="ar-EG" sz="2400" dirty="0">
                <a:latin typeface="Calibri" panose="020F0502020204030204" pitchFamily="34" charset="0"/>
                <a:cs typeface="Calibri" panose="020F0502020204030204" pitchFamily="34" charset="0"/>
              </a:rPr>
              <a:t>، حيث تساهم في </a:t>
            </a:r>
            <a:r>
              <a:rPr lang="ar-EG" sz="2400" u="sng" dirty="0">
                <a:latin typeface="Calibri" panose="020F0502020204030204" pitchFamily="34" charset="0"/>
                <a:cs typeface="Calibri" panose="020F0502020204030204" pitchFamily="34" charset="0"/>
              </a:rPr>
              <a:t>تحسين الكفاءة وزيادة القدرة التنافسية </a:t>
            </a:r>
            <a:r>
              <a:rPr lang="ar-EG" sz="2400" dirty="0">
                <a:latin typeface="Calibri" panose="020F0502020204030204" pitchFamily="34" charset="0"/>
                <a:cs typeface="Calibri" panose="020F0502020204030204" pitchFamily="34" charset="0"/>
              </a:rPr>
              <a:t>من خلال استخدام البيانات بطرق فعالة ومؤثرة</a:t>
            </a:r>
            <a:r>
              <a:rPr lang="ar-EG" sz="2400" dirty="0"/>
              <a:t>.</a:t>
            </a:r>
            <a:r>
              <a:rPr lang="ar-EG" sz="2400" dirty="0" smtClean="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462607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364667" y="1753379"/>
            <a:ext cx="8466655" cy="954107"/>
          </a:xfrm>
          <a:prstGeom prst="rect">
            <a:avLst/>
          </a:prstGeom>
          <a:noFill/>
        </p:spPr>
        <p:txBody>
          <a:bodyPr wrap="square" rtlCol="0">
            <a:spAutoFit/>
          </a:bodyPr>
          <a:lstStyle/>
          <a:p>
            <a:pPr lvl="0" algn="ctr" rtl="1"/>
            <a:r>
              <a:rPr lang="ar-EG" sz="2800" b="1" dirty="0" smtClean="0">
                <a:latin typeface="Calibri" panose="020F0502020204030204" pitchFamily="34" charset="0"/>
                <a:cs typeface="Calibri" panose="020F0502020204030204" pitchFamily="34" charset="0"/>
              </a:rPr>
              <a:t> </a:t>
            </a:r>
            <a:r>
              <a:rPr lang="en-US" sz="2800" b="1" dirty="0" smtClean="0">
                <a:latin typeface="Calibri" panose="020F0502020204030204" pitchFamily="34" charset="0"/>
                <a:cs typeface="Calibri" panose="020F0502020204030204" pitchFamily="34" charset="0"/>
              </a:rPr>
              <a:t>   .1</a:t>
            </a:r>
            <a:r>
              <a:rPr lang="ar-EG" sz="2800" b="1" dirty="0" smtClean="0">
                <a:latin typeface="Calibri" panose="020F0502020204030204" pitchFamily="34" charset="0"/>
                <a:cs typeface="Calibri" panose="020F0502020204030204" pitchFamily="34" charset="0"/>
              </a:rPr>
              <a:t>مفهوم التصور </a:t>
            </a:r>
            <a:r>
              <a:rPr lang="ar-EG" sz="2800" b="1" dirty="0">
                <a:latin typeface="Calibri" panose="020F0502020204030204" pitchFamily="34" charset="0"/>
                <a:cs typeface="Calibri" panose="020F0502020204030204" pitchFamily="34" charset="0"/>
              </a:rPr>
              <a:t>البياني للبيانات </a:t>
            </a:r>
            <a:r>
              <a:rPr lang="ar-EG" sz="2800" b="1" dirty="0" smtClean="0">
                <a:latin typeface="Calibri" panose="020F0502020204030204" pitchFamily="34" charset="0"/>
                <a:cs typeface="Calibri" panose="020F0502020204030204" pitchFamily="34" charset="0"/>
              </a:rPr>
              <a:t>:</a:t>
            </a:r>
            <a:endParaRPr lang="en-US" sz="28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1F1DEFC3-BEA6-CDDA-9BBC-16A061B61A73}"/>
              </a:ext>
            </a:extLst>
          </p:cNvPr>
          <p:cNvSpPr txBox="1"/>
          <p:nvPr/>
        </p:nvSpPr>
        <p:spPr>
          <a:xfrm>
            <a:off x="6873561" y="2481178"/>
            <a:ext cx="3457732" cy="2677656"/>
          </a:xfrm>
          <a:prstGeom prst="rect">
            <a:avLst/>
          </a:prstGeom>
          <a:noFill/>
        </p:spPr>
        <p:txBody>
          <a:bodyPr wrap="square" rtlCol="0">
            <a:spAutoFit/>
          </a:bodyPr>
          <a:lstStyle/>
          <a:p>
            <a:pPr lvl="0" algn="just" rtl="1"/>
            <a:r>
              <a:rPr lang="ar-EG" sz="2400" dirty="0" smtClean="0">
                <a:latin typeface="Calibri" panose="020F0502020204030204" pitchFamily="34" charset="0"/>
                <a:cs typeface="Calibri" panose="020F0502020204030204" pitchFamily="34" charset="0"/>
              </a:rPr>
              <a:t>التصور </a:t>
            </a:r>
            <a:r>
              <a:rPr lang="ar-EG" sz="2400" dirty="0">
                <a:latin typeface="Calibri" panose="020F0502020204030204" pitchFamily="34" charset="0"/>
                <a:cs typeface="Calibri" panose="020F0502020204030204" pitchFamily="34" charset="0"/>
              </a:rPr>
              <a:t>البياني للبيانات هو أداة قوية لتحليل وفهم البيانات. </a:t>
            </a:r>
            <a:r>
              <a:rPr lang="ar-EG" sz="2400" u="sng" dirty="0">
                <a:latin typeface="Calibri" panose="020F0502020204030204" pitchFamily="34" charset="0"/>
                <a:cs typeface="Calibri" panose="020F0502020204030204" pitchFamily="34" charset="0"/>
              </a:rPr>
              <a:t>يعد </a:t>
            </a:r>
            <a:r>
              <a:rPr lang="ar-EG" sz="2400" b="1" u="sng" dirty="0">
                <a:latin typeface="Calibri" panose="020F0502020204030204" pitchFamily="34" charset="0"/>
                <a:cs typeface="Calibri" panose="020F0502020204030204" pitchFamily="34" charset="0"/>
              </a:rPr>
              <a:t>اختيار النوع المناسب </a:t>
            </a:r>
            <a:r>
              <a:rPr lang="ar-EG" sz="2400" u="sng" dirty="0">
                <a:latin typeface="Calibri" panose="020F0502020204030204" pitchFamily="34" charset="0"/>
                <a:cs typeface="Calibri" panose="020F0502020204030204" pitchFamily="34" charset="0"/>
              </a:rPr>
              <a:t>من التصور أمرًا حيويًا لضمان أن المعلومات المعروضة تعكس المعاني المطلوبة وتساعد في اتخاذ القرارات بشكل فعال</a:t>
            </a:r>
            <a:r>
              <a:rPr lang="ar-EG" sz="2400" dirty="0">
                <a:latin typeface="Calibri" panose="020F0502020204030204" pitchFamily="34" charset="0"/>
                <a:cs typeface="Calibri" panose="020F0502020204030204" pitchFamily="34" charset="0"/>
              </a:rPr>
              <a:t>.</a:t>
            </a:r>
            <a:endParaRPr lang="en-MY" sz="24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162373" y="2301744"/>
            <a:ext cx="6252715" cy="4246369"/>
          </a:xfrm>
          <a:prstGeom prst="rect">
            <a:avLst/>
          </a:prstGeom>
        </p:spPr>
      </p:pic>
    </p:spTree>
    <p:extLst>
      <p:ext uri="{BB962C8B-B14F-4D97-AF65-F5344CB8AC3E}">
        <p14:creationId xmlns:p14="http://schemas.microsoft.com/office/powerpoint/2010/main" val="13331402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94259" y="121589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720667" y="1750085"/>
            <a:ext cx="8466655" cy="523220"/>
          </a:xfrm>
          <a:prstGeom prst="rect">
            <a:avLst/>
          </a:prstGeom>
          <a:noFill/>
        </p:spPr>
        <p:txBody>
          <a:bodyPr wrap="square" rtlCol="0">
            <a:spAutoFit/>
          </a:bodyPr>
          <a:lstStyle/>
          <a:p>
            <a:pPr lvl="0" algn="ctr" rtl="1"/>
            <a:r>
              <a:rPr lang="ar-EG" sz="2800" b="1" dirty="0" smtClean="0">
                <a:latin typeface="Calibri" panose="020F0502020204030204" pitchFamily="34" charset="0"/>
                <a:cs typeface="Calibri" panose="020F0502020204030204" pitchFamily="34" charset="0"/>
              </a:rPr>
              <a:t>1.2</a:t>
            </a:r>
            <a:r>
              <a:rPr lang="en-US" sz="2800" b="1" dirty="0" smtClean="0">
                <a:latin typeface="Calibri" panose="020F0502020204030204" pitchFamily="34" charset="0"/>
                <a:cs typeface="Calibri" panose="020F0502020204030204" pitchFamily="34" charset="0"/>
              </a:rPr>
              <a:t> . </a:t>
            </a:r>
            <a:r>
              <a:rPr lang="ar-EG" sz="2800" b="1" dirty="0" smtClean="0">
                <a:latin typeface="Calibri" panose="020F0502020204030204" pitchFamily="34" charset="0"/>
                <a:cs typeface="Calibri" panose="020F0502020204030204" pitchFamily="34" charset="0"/>
              </a:rPr>
              <a:t>أهمية </a:t>
            </a:r>
            <a:r>
              <a:rPr lang="ar-EG" sz="2800" b="1" dirty="0">
                <a:latin typeface="Calibri" panose="020F0502020204030204" pitchFamily="34" charset="0"/>
                <a:cs typeface="Calibri" panose="020F0502020204030204" pitchFamily="34" charset="0"/>
              </a:rPr>
              <a:t>التصور البياني </a:t>
            </a:r>
            <a:r>
              <a:rPr lang="ar-EG" sz="2800" b="1" dirty="0" smtClean="0">
                <a:latin typeface="Calibri" panose="020F0502020204030204" pitchFamily="34" charset="0"/>
                <a:cs typeface="Calibri" panose="020F0502020204030204" pitchFamily="34" charset="0"/>
              </a:rPr>
              <a:t>للبيانات للاعمال </a:t>
            </a:r>
            <a:r>
              <a:rPr lang="ar-EG" sz="2800" b="1" dirty="0">
                <a:latin typeface="Calibri" panose="020F0502020204030204" pitchFamily="34" charset="0"/>
                <a:cs typeface="Calibri" panose="020F0502020204030204" pitchFamily="34" charset="0"/>
              </a:rPr>
              <a:t>:</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630753" y="2273305"/>
            <a:ext cx="7471471" cy="3170099"/>
          </a:xfrm>
          <a:prstGeom prst="rect">
            <a:avLst/>
          </a:prstGeom>
          <a:noFill/>
        </p:spPr>
        <p:txBody>
          <a:bodyPr wrap="square" rtlCol="0">
            <a:spAutoFit/>
          </a:bodyPr>
          <a:lstStyle/>
          <a:p>
            <a:pPr marL="342900" lvl="0" indent="-342900" algn="just" rtl="1">
              <a:buFont typeface="Wingdings" panose="05000000000000000000" pitchFamily="2" charset="2"/>
              <a:buChar char="§"/>
            </a:pPr>
            <a:r>
              <a:rPr lang="ar-EG" sz="2000" b="1" dirty="0">
                <a:latin typeface="Calibri" panose="020F0502020204030204" pitchFamily="34" charset="0"/>
                <a:cs typeface="Calibri" panose="020F0502020204030204" pitchFamily="34" charset="0"/>
              </a:rPr>
              <a:t>تسهيل الفهم</a:t>
            </a:r>
            <a:r>
              <a:rPr lang="ar-EG" sz="2000" dirty="0">
                <a:latin typeface="Calibri" panose="020F0502020204030204" pitchFamily="34" charset="0"/>
                <a:cs typeface="Calibri" panose="020F0502020204030204" pitchFamily="34" charset="0"/>
              </a:rPr>
              <a:t>: يساعد التصور البياني في تبسيط المعلومات المعقدة، مما يجعلها أكثر وضوحًا وفهمًا للمستخدمين.</a:t>
            </a:r>
          </a:p>
          <a:p>
            <a:pPr marL="342900" lvl="0" indent="-342900" algn="just" rtl="1">
              <a:buFont typeface="Wingdings" panose="05000000000000000000" pitchFamily="2" charset="2"/>
              <a:buChar char="§"/>
            </a:pPr>
            <a:r>
              <a:rPr lang="ar-EG" sz="2000" b="1" dirty="0">
                <a:latin typeface="Calibri" panose="020F0502020204030204" pitchFamily="34" charset="0"/>
                <a:cs typeface="Calibri" panose="020F0502020204030204" pitchFamily="34" charset="0"/>
              </a:rPr>
              <a:t>الإشارة إلى الاتجاهات بتنسيق سهل الفهم</a:t>
            </a:r>
            <a:r>
              <a:rPr lang="ar-EG" sz="2000" dirty="0">
                <a:latin typeface="Calibri" panose="020F0502020204030204" pitchFamily="34" charset="0"/>
                <a:cs typeface="Calibri" panose="020F0502020204030204" pitchFamily="34" charset="0"/>
              </a:rPr>
              <a:t>: يمكن أن يكشف عن الاتجاهات والأنماط التي قد تكون مخفية عند النظر إلى البيانات بشكل رقمي.</a:t>
            </a:r>
          </a:p>
          <a:p>
            <a:pPr marL="342900" lvl="0" indent="-342900" algn="just" rtl="1">
              <a:buFont typeface="Wingdings" panose="05000000000000000000" pitchFamily="2" charset="2"/>
              <a:buChar char="§"/>
            </a:pPr>
            <a:r>
              <a:rPr lang="ar-EG" sz="2000" b="1" dirty="0">
                <a:latin typeface="Calibri" panose="020F0502020204030204" pitchFamily="34" charset="0"/>
                <a:cs typeface="Calibri" panose="020F0502020204030204" pitchFamily="34" charset="0"/>
              </a:rPr>
              <a:t>تعزيز اتخاذ القرار</a:t>
            </a:r>
            <a:r>
              <a:rPr lang="ar-EG" sz="2000" dirty="0">
                <a:latin typeface="Calibri" panose="020F0502020204030204" pitchFamily="34" charset="0"/>
                <a:cs typeface="Calibri" panose="020F0502020204030204" pitchFamily="34" charset="0"/>
              </a:rPr>
              <a:t>: يدعم اتخاذ القرارات من خلال تقديم المعلومات بشكل يسهل تفسيرها وتحليلها.</a:t>
            </a:r>
          </a:p>
          <a:p>
            <a:pPr marL="342900" lvl="0" indent="-342900" algn="just" rtl="1">
              <a:buFont typeface="Wingdings" panose="05000000000000000000" pitchFamily="2" charset="2"/>
              <a:buChar char="§"/>
            </a:pPr>
            <a:r>
              <a:rPr lang="ar-EG" sz="2000" b="1" dirty="0">
                <a:latin typeface="Calibri" panose="020F0502020204030204" pitchFamily="34" charset="0"/>
                <a:cs typeface="Calibri" panose="020F0502020204030204" pitchFamily="34" charset="0"/>
              </a:rPr>
              <a:t>تفاعل أكبر</a:t>
            </a:r>
            <a:r>
              <a:rPr lang="ar-EG" sz="2000" dirty="0">
                <a:latin typeface="Calibri" panose="020F0502020204030204" pitchFamily="34" charset="0"/>
                <a:cs typeface="Calibri" panose="020F0502020204030204" pitchFamily="34" charset="0"/>
              </a:rPr>
              <a:t>: يوفر تصورات تفاعلية تساعد المستخدمين على الكشف عن المشكلات في مرحلة مبكرة.</a:t>
            </a:r>
          </a:p>
          <a:p>
            <a:pPr marL="342900" lvl="0" indent="-342900" algn="just" rtl="1">
              <a:buFont typeface="Wingdings" panose="05000000000000000000" pitchFamily="2" charset="2"/>
              <a:buChar char="§"/>
            </a:pPr>
            <a:r>
              <a:rPr lang="ar-EG" sz="2000" b="1" dirty="0">
                <a:latin typeface="Calibri" panose="020F0502020204030204" pitchFamily="34" charset="0"/>
                <a:cs typeface="Calibri" panose="020F0502020204030204" pitchFamily="34" charset="0"/>
              </a:rPr>
              <a:t>تقديم معلومات عن التوقعات</a:t>
            </a:r>
            <a:r>
              <a:rPr lang="ar-EG" sz="2000" dirty="0">
                <a:latin typeface="Calibri" panose="020F0502020204030204" pitchFamily="34" charset="0"/>
                <a:cs typeface="Calibri" panose="020F0502020204030204" pitchFamily="34" charset="0"/>
              </a:rPr>
              <a:t>: مما </a:t>
            </a:r>
            <a:r>
              <a:rPr lang="ar-EG" sz="2000" u="sng" dirty="0">
                <a:latin typeface="Calibri" panose="020F0502020204030204" pitchFamily="34" charset="0"/>
                <a:cs typeface="Calibri" panose="020F0502020204030204" pitchFamily="34" charset="0"/>
              </a:rPr>
              <a:t>يجعل تقديم المعلومات أكثر أهمية</a:t>
            </a:r>
            <a:r>
              <a:rPr lang="ar-EG" sz="2000" dirty="0" smtClean="0">
                <a:latin typeface="Calibri" panose="020F0502020204030204" pitchFamily="34" charset="0"/>
                <a:cs typeface="Calibri" panose="020F0502020204030204" pitchFamily="34" charset="0"/>
              </a:rPr>
              <a:t>.</a:t>
            </a:r>
            <a:endParaRPr lang="ar-EG" sz="2000" dirty="0">
              <a:latin typeface="Calibri" panose="020F0502020204030204" pitchFamily="34" charset="0"/>
              <a:cs typeface="Calibri" panose="020F0502020204030204" pitchFamily="34" charset="0"/>
            </a:endParaRPr>
          </a:p>
          <a:p>
            <a:pPr lvl="0" algn="just" rtl="1"/>
            <a:r>
              <a:rPr lang="ar-EG" sz="2000" dirty="0" smtClean="0"/>
              <a:t> </a:t>
            </a:r>
            <a:endParaRPr lang="en-MY" sz="2000" dirty="0">
              <a:solidFill>
                <a:srgbClr val="C00000"/>
              </a:solidFill>
              <a:latin typeface="+mj-lt"/>
            </a:endParaRPr>
          </a:p>
        </p:txBody>
      </p:sp>
      <p:pic>
        <p:nvPicPr>
          <p:cNvPr id="4" name="Picture 3"/>
          <p:cNvPicPr>
            <a:picLocks noChangeAspect="1"/>
          </p:cNvPicPr>
          <p:nvPr/>
        </p:nvPicPr>
        <p:blipFill>
          <a:blip r:embed="rId3"/>
          <a:stretch>
            <a:fillRect/>
          </a:stretch>
        </p:blipFill>
        <p:spPr>
          <a:xfrm>
            <a:off x="9371540" y="2273305"/>
            <a:ext cx="3209925" cy="3143731"/>
          </a:xfrm>
          <a:prstGeom prst="rect">
            <a:avLst/>
          </a:prstGeom>
        </p:spPr>
      </p:pic>
    </p:spTree>
    <p:extLst>
      <p:ext uri="{BB962C8B-B14F-4D97-AF65-F5344CB8AC3E}">
        <p14:creationId xmlns:p14="http://schemas.microsoft.com/office/powerpoint/2010/main" val="41155813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94259" y="121589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185696" y="1682999"/>
            <a:ext cx="8466655" cy="523220"/>
          </a:xfrm>
          <a:prstGeom prst="rect">
            <a:avLst/>
          </a:prstGeom>
          <a:noFill/>
        </p:spPr>
        <p:txBody>
          <a:bodyPr wrap="square" rtlCol="0">
            <a:spAutoFit/>
          </a:bodyPr>
          <a:lstStyle/>
          <a:p>
            <a:pPr algn="ctr" rtl="1"/>
            <a:r>
              <a:rPr lang="ar-EG" sz="2800" b="1" dirty="0" smtClean="0">
                <a:latin typeface="Calibri" panose="020F0502020204030204" pitchFamily="34" charset="0"/>
                <a:cs typeface="Calibri" panose="020F0502020204030204" pitchFamily="34" charset="0"/>
              </a:rPr>
              <a:t>1.3</a:t>
            </a:r>
            <a:r>
              <a:rPr lang="en-US" sz="2800" b="1" dirty="0" smtClean="0">
                <a:latin typeface="Calibri" panose="020F0502020204030204" pitchFamily="34" charset="0"/>
                <a:cs typeface="Calibri" panose="020F0502020204030204" pitchFamily="34" charset="0"/>
              </a:rPr>
              <a:t> . </a:t>
            </a:r>
            <a:r>
              <a:rPr lang="ar-EG" sz="2800" b="1" dirty="0" smtClean="0">
                <a:latin typeface="Calibri" panose="020F0502020204030204" pitchFamily="34" charset="0"/>
                <a:cs typeface="Calibri" panose="020F0502020204030204" pitchFamily="34" charset="0"/>
              </a:rPr>
              <a:t>الخصائص </a:t>
            </a:r>
            <a:r>
              <a:rPr lang="ar-EG" sz="2800" b="1" dirty="0">
                <a:latin typeface="Calibri" panose="020F0502020204030204" pitchFamily="34" charset="0"/>
                <a:cs typeface="Calibri" panose="020F0502020204030204" pitchFamily="34" charset="0"/>
              </a:rPr>
              <a:t>الرئيسية للتصورات </a:t>
            </a:r>
            <a:r>
              <a:rPr lang="ar-EG" sz="2800" b="1" dirty="0" smtClean="0">
                <a:latin typeface="Calibri" panose="020F0502020204030204" pitchFamily="34" charset="0"/>
                <a:cs typeface="Calibri" panose="020F0502020204030204" pitchFamily="34" charset="0"/>
              </a:rPr>
              <a:t>الجيدة</a:t>
            </a:r>
            <a:endParaRPr lang="ar-EG" sz="28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959905" y="2120771"/>
            <a:ext cx="7955620" cy="3416320"/>
          </a:xfrm>
          <a:prstGeom prst="rect">
            <a:avLst/>
          </a:prstGeom>
          <a:noFill/>
        </p:spPr>
        <p:txBody>
          <a:bodyPr wrap="square" rtlCol="0">
            <a:spAutoFit/>
          </a:bodyPr>
          <a:lstStyle/>
          <a:p>
            <a:pPr marL="342900" lvl="0" indent="-342900" algn="just" rtl="1">
              <a:buFont typeface="Wingdings" panose="05000000000000000000" pitchFamily="2" charset="2"/>
              <a:buChar char="§"/>
            </a:pPr>
            <a:r>
              <a:rPr lang="ar-EG" dirty="0" smtClean="0">
                <a:latin typeface="Calibri" panose="020F0502020204030204" pitchFamily="34" charset="0"/>
                <a:cs typeface="Calibri" panose="020F0502020204030204" pitchFamily="34" charset="0"/>
              </a:rPr>
              <a:t>ملائمة للجمهور</a:t>
            </a:r>
          </a:p>
          <a:p>
            <a:pPr marL="342900" lvl="0" indent="-342900" algn="just" rtl="1">
              <a:buFont typeface="Wingdings" panose="05000000000000000000" pitchFamily="2" charset="2"/>
              <a:buChar char="§"/>
            </a:pPr>
            <a:r>
              <a:rPr lang="ar-EG" dirty="0" smtClean="0">
                <a:latin typeface="Calibri" panose="020F0502020204030204" pitchFamily="34" charset="0"/>
                <a:cs typeface="Calibri" panose="020F0502020204030204" pitchFamily="34" charset="0"/>
              </a:rPr>
              <a:t>ملائمة </a:t>
            </a:r>
            <a:r>
              <a:rPr lang="ar-EG" dirty="0">
                <a:latin typeface="Calibri" panose="020F0502020204030204" pitchFamily="34" charset="0"/>
                <a:cs typeface="Calibri" panose="020F0502020204030204" pitchFamily="34" charset="0"/>
              </a:rPr>
              <a:t>للغرض</a:t>
            </a:r>
          </a:p>
          <a:p>
            <a:pPr marL="342900" lvl="0" indent="-342900" algn="just" rtl="1">
              <a:buFont typeface="Wingdings" panose="05000000000000000000" pitchFamily="2" charset="2"/>
              <a:buChar char="§"/>
            </a:pPr>
            <a:r>
              <a:rPr lang="ar-EG" dirty="0">
                <a:latin typeface="Calibri" panose="020F0502020204030204" pitchFamily="34" charset="0"/>
                <a:cs typeface="Calibri" panose="020F0502020204030204" pitchFamily="34" charset="0"/>
              </a:rPr>
              <a:t>دقيقة</a:t>
            </a:r>
          </a:p>
          <a:p>
            <a:pPr marL="342900" lvl="0" indent="-342900" algn="just" rtl="1">
              <a:buFont typeface="Wingdings" panose="05000000000000000000" pitchFamily="2" charset="2"/>
              <a:buChar char="§"/>
            </a:pPr>
            <a:r>
              <a:rPr lang="ar-EG" dirty="0">
                <a:latin typeface="Calibri" panose="020F0502020204030204" pitchFamily="34" charset="0"/>
                <a:cs typeface="Calibri" panose="020F0502020204030204" pitchFamily="34" charset="0"/>
              </a:rPr>
              <a:t>خالية من التشويه</a:t>
            </a:r>
          </a:p>
          <a:p>
            <a:pPr marL="342900" lvl="0" indent="-342900" algn="just" rtl="1">
              <a:buFont typeface="Wingdings" panose="05000000000000000000" pitchFamily="2" charset="2"/>
              <a:buChar char="§"/>
            </a:pPr>
            <a:r>
              <a:rPr lang="ar-EG" dirty="0" smtClean="0">
                <a:latin typeface="Calibri" panose="020F0502020204030204" pitchFamily="34" charset="0"/>
                <a:cs typeface="Calibri" panose="020F0502020204030204" pitchFamily="34" charset="0"/>
              </a:rPr>
              <a:t>محددة</a:t>
            </a:r>
          </a:p>
          <a:p>
            <a:pPr marL="342900" lvl="0" indent="-342900" algn="just" rtl="1">
              <a:buFont typeface="Wingdings" panose="05000000000000000000" pitchFamily="2" charset="2"/>
              <a:buChar char="§"/>
            </a:pPr>
            <a:r>
              <a:rPr lang="ar-EG" dirty="0" smtClean="0">
                <a:latin typeface="Calibri" panose="020F0502020204030204" pitchFamily="34" charset="0"/>
                <a:cs typeface="Calibri" panose="020F0502020204030204" pitchFamily="34" charset="0"/>
              </a:rPr>
              <a:t>واضحة</a:t>
            </a:r>
            <a:endParaRPr lang="ar-EG"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
            </a:pPr>
            <a:r>
              <a:rPr lang="ar-EG" dirty="0">
                <a:latin typeface="Calibri" panose="020F0502020204030204" pitchFamily="34" charset="0"/>
                <a:cs typeface="Calibri" panose="020F0502020204030204" pitchFamily="34" charset="0"/>
              </a:rPr>
              <a:t>مفهومة</a:t>
            </a:r>
          </a:p>
          <a:p>
            <a:pPr marL="342900" lvl="0" indent="-342900" algn="just" rtl="1">
              <a:buFont typeface="Wingdings" panose="05000000000000000000" pitchFamily="2" charset="2"/>
              <a:buChar char="§"/>
            </a:pPr>
            <a:r>
              <a:rPr lang="ar-EG" dirty="0">
                <a:latin typeface="Calibri" panose="020F0502020204030204" pitchFamily="34" charset="0"/>
                <a:cs typeface="Calibri" panose="020F0502020204030204" pitchFamily="34" charset="0"/>
              </a:rPr>
              <a:t>جذابة بصريًا</a:t>
            </a:r>
          </a:p>
          <a:p>
            <a:pPr marL="342900" lvl="0" indent="-342900" algn="just" rtl="1">
              <a:buFont typeface="Wingdings" panose="05000000000000000000" pitchFamily="2" charset="2"/>
              <a:buChar char="§"/>
            </a:pPr>
            <a:r>
              <a:rPr lang="ar-EG" dirty="0">
                <a:latin typeface="Calibri" panose="020F0502020204030204" pitchFamily="34" charset="0"/>
                <a:cs typeface="Calibri" panose="020F0502020204030204" pitchFamily="34" charset="0"/>
              </a:rPr>
              <a:t>تنقل المعرفة</a:t>
            </a:r>
          </a:p>
          <a:p>
            <a:pPr marL="342900" lvl="0" indent="-342900" algn="just" rtl="1">
              <a:buFont typeface="Wingdings" panose="05000000000000000000" pitchFamily="2" charset="2"/>
              <a:buChar char="§"/>
            </a:pPr>
            <a:r>
              <a:rPr lang="ar-EG" dirty="0">
                <a:latin typeface="Calibri" panose="020F0502020204030204" pitchFamily="34" charset="0"/>
                <a:cs typeface="Calibri" panose="020F0502020204030204" pitchFamily="34" charset="0"/>
              </a:rPr>
              <a:t>تشجع المقارنات</a:t>
            </a:r>
          </a:p>
          <a:p>
            <a:pPr marL="342900" lvl="0" indent="-342900" algn="just" rtl="1">
              <a:buFont typeface="Wingdings" panose="05000000000000000000" pitchFamily="2" charset="2"/>
              <a:buChar char="§"/>
            </a:pPr>
            <a:r>
              <a:rPr lang="ar-EG" dirty="0">
                <a:latin typeface="Calibri" panose="020F0502020204030204" pitchFamily="34" charset="0"/>
                <a:cs typeface="Calibri" panose="020F0502020204030204" pitchFamily="34" charset="0"/>
              </a:rPr>
              <a:t>تحكي قصة</a:t>
            </a:r>
          </a:p>
          <a:p>
            <a:pPr marL="342900" lvl="0" indent="-342900" algn="just" rtl="1">
              <a:buFont typeface="Wingdings" panose="05000000000000000000" pitchFamily="2" charset="2"/>
              <a:buChar char="§"/>
            </a:pPr>
            <a:r>
              <a:rPr lang="ar-EG" dirty="0">
                <a:latin typeface="Calibri" panose="020F0502020204030204" pitchFamily="34" charset="0"/>
                <a:cs typeface="Calibri" panose="020F0502020204030204" pitchFamily="34" charset="0"/>
              </a:rPr>
              <a:t>تلهم المحادثات</a:t>
            </a:r>
            <a:endParaRPr lang="en-MY"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959904" y="2591105"/>
            <a:ext cx="5069546" cy="2338084"/>
          </a:xfrm>
          <a:prstGeom prst="rect">
            <a:avLst/>
          </a:prstGeom>
        </p:spPr>
      </p:pic>
    </p:spTree>
    <p:extLst>
      <p:ext uri="{BB962C8B-B14F-4D97-AF65-F5344CB8AC3E}">
        <p14:creationId xmlns:p14="http://schemas.microsoft.com/office/powerpoint/2010/main" val="36028412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540141" y="1640828"/>
            <a:ext cx="7497800" cy="1015663"/>
          </a:xfrm>
          <a:prstGeom prst="rect">
            <a:avLst/>
          </a:prstGeom>
          <a:noFill/>
        </p:spPr>
        <p:txBody>
          <a:bodyPr wrap="square" rtlCol="0">
            <a:spAutoFit/>
          </a:bodyPr>
          <a:lstStyle/>
          <a:p>
            <a:pPr algn="ctr" rtl="1"/>
            <a:r>
              <a:rPr lang="ar-EG" sz="3200" b="1" dirty="0" smtClean="0">
                <a:latin typeface="Calibri" panose="020F0502020204030204" pitchFamily="34" charset="0"/>
                <a:cs typeface="Calibri" panose="020F0502020204030204" pitchFamily="34" charset="0"/>
              </a:rPr>
              <a:t>1.4. انواع </a:t>
            </a:r>
            <a:r>
              <a:rPr lang="ar-EG" sz="3200" b="1" dirty="0">
                <a:latin typeface="Calibri" panose="020F0502020204030204" pitchFamily="34" charset="0"/>
                <a:cs typeface="Calibri" panose="020F0502020204030204" pitchFamily="34" charset="0"/>
              </a:rPr>
              <a:t>تصور </a:t>
            </a:r>
            <a:r>
              <a:rPr lang="ar-EG" sz="3200" b="1" dirty="0" smtClean="0">
                <a:latin typeface="Calibri" panose="020F0502020204030204" pitchFamily="34" charset="0"/>
                <a:cs typeface="Calibri" panose="020F0502020204030204" pitchFamily="34" charset="0"/>
              </a:rPr>
              <a:t>البيانات:</a:t>
            </a:r>
            <a:endParaRPr lang="en-US" sz="3200"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935248" y="1511256"/>
            <a:ext cx="7355610" cy="3877985"/>
          </a:xfrm>
          <a:prstGeom prst="rect">
            <a:avLst/>
          </a:prstGeom>
          <a:noFill/>
        </p:spPr>
        <p:txBody>
          <a:bodyPr wrap="square" rtlCol="0">
            <a:spAutoFit/>
          </a:bodyPr>
          <a:lstStyle/>
          <a:p>
            <a:pPr algn="r"/>
            <a:endParaRPr lang="ar-EG" sz="2400" b="1" dirty="0" smtClean="0"/>
          </a:p>
          <a:p>
            <a:pPr algn="r"/>
            <a:endParaRPr lang="ar-EG" sz="2400" b="1" dirty="0"/>
          </a:p>
          <a:p>
            <a:pPr marL="400050" indent="-400050" algn="r" rtl="1">
              <a:buFont typeface="+mj-lt"/>
              <a:buAutoNum type="romanLcPeriod"/>
            </a:pPr>
            <a:r>
              <a:rPr lang="ar-EG" sz="2000" dirty="0">
                <a:latin typeface="Calibri" panose="020F0502020204030204" pitchFamily="34" charset="0"/>
                <a:cs typeface="Calibri" panose="020F0502020204030204" pitchFamily="34" charset="0"/>
              </a:rPr>
              <a:t>الرسوم البيانية الخطية </a:t>
            </a:r>
            <a:r>
              <a:rPr lang="en-MY" sz="2000" dirty="0">
                <a:latin typeface="Calibri" panose="020F0502020204030204" pitchFamily="34" charset="0"/>
                <a:cs typeface="Calibri" panose="020F0502020204030204" pitchFamily="34" charset="0"/>
              </a:rPr>
              <a:t>Line Charts:</a:t>
            </a:r>
          </a:p>
          <a:p>
            <a:pPr algn="r"/>
            <a:r>
              <a:rPr lang="ar-EG" sz="2000" b="1" dirty="0">
                <a:latin typeface="Calibri" panose="020F0502020204030204" pitchFamily="34" charset="0"/>
                <a:cs typeface="Calibri" panose="020F0502020204030204" pitchFamily="34" charset="0"/>
              </a:rPr>
              <a:t>الرسوم البيانية الخطية </a:t>
            </a:r>
            <a:r>
              <a:rPr lang="ar-EG" sz="2000" dirty="0">
                <a:latin typeface="Calibri" panose="020F0502020204030204" pitchFamily="34" charset="0"/>
                <a:cs typeface="Calibri" panose="020F0502020204030204" pitchFamily="34" charset="0"/>
              </a:rPr>
              <a:t>:تُستخدم لعرض البيانات التي تتغير عبر الزمن أو لتوضيح العلاقة بين متغيرين. يمثل كل نقطة على الرسم البياني قيمة معينة، وتُربط النقاط بخطوط لتسهيل رؤية الاتجاهات.</a:t>
            </a:r>
          </a:p>
          <a:p>
            <a:pPr algn="just" rtl="1"/>
            <a:r>
              <a:rPr lang="ar-EG" sz="2000" b="1" dirty="0">
                <a:latin typeface="Calibri" panose="020F0502020204030204" pitchFamily="34" charset="0"/>
                <a:cs typeface="Calibri" panose="020F0502020204030204" pitchFamily="34" charset="0"/>
              </a:rPr>
              <a:t>الاهمية </a:t>
            </a:r>
            <a:r>
              <a:rPr lang="ar-EG" sz="2000" dirty="0">
                <a:latin typeface="Calibri" panose="020F0502020204030204" pitchFamily="34" charset="0"/>
                <a:cs typeface="Calibri" panose="020F0502020204030204" pitchFamily="34" charset="0"/>
              </a:rPr>
              <a:t>: </a:t>
            </a:r>
            <a:r>
              <a:rPr lang="ar-EG" sz="2000" u="sng" dirty="0">
                <a:latin typeface="Calibri" panose="020F0502020204030204" pitchFamily="34" charset="0"/>
                <a:cs typeface="Calibri" panose="020F0502020204030204" pitchFamily="34" charset="0"/>
              </a:rPr>
              <a:t>الرسم البياني الخطي في </a:t>
            </a:r>
            <a:r>
              <a:rPr lang="en-MY" sz="2000" u="sng" dirty="0">
                <a:latin typeface="Calibri" panose="020F0502020204030204" pitchFamily="34" charset="0"/>
                <a:cs typeface="Calibri" panose="020F0502020204030204" pitchFamily="34" charset="0"/>
              </a:rPr>
              <a:t>Excel </a:t>
            </a:r>
            <a:r>
              <a:rPr lang="ar-EG" sz="2000" u="sng" dirty="0">
                <a:latin typeface="Calibri" panose="020F0502020204030204" pitchFamily="34" charset="0"/>
                <a:cs typeface="Calibri" panose="020F0502020204030204" pitchFamily="34" charset="0"/>
              </a:rPr>
              <a:t> هو أداة فعالة لمراقبة أداء الحملات التسويقية عبر الزمن، مما يساعد في اتخاذ قرارات استراتيجية بناءً على البيانات.</a:t>
            </a:r>
          </a:p>
          <a:p>
            <a:pPr algn="r"/>
            <a:r>
              <a:rPr lang="ar-EG" sz="2000" b="1" dirty="0" smtClean="0">
                <a:latin typeface="Calibri" panose="020F0502020204030204" pitchFamily="34" charset="0"/>
                <a:cs typeface="Calibri" panose="020F0502020204030204" pitchFamily="34" charset="0"/>
              </a:rPr>
              <a:t>مثال:</a:t>
            </a:r>
            <a:endParaRPr lang="ar-EG" sz="2000" b="1" dirty="0">
              <a:latin typeface="Calibri" panose="020F0502020204030204" pitchFamily="34" charset="0"/>
              <a:cs typeface="Calibri" panose="020F0502020204030204" pitchFamily="34" charset="0"/>
            </a:endParaRPr>
          </a:p>
          <a:p>
            <a:pPr algn="just" rtl="1"/>
            <a:r>
              <a:rPr lang="ar-EG" sz="2000" u="sng" dirty="0">
                <a:latin typeface="Calibri" panose="020F0502020204030204" pitchFamily="34" charset="0"/>
                <a:cs typeface="Calibri" panose="020F0502020204030204" pitchFamily="34" charset="0"/>
              </a:rPr>
              <a:t>لنفترض أننا نريد عرض عدد الزيارات لموقع ويب على مدار 6 </a:t>
            </a:r>
            <a:r>
              <a:rPr lang="ar-EG" sz="2000" u="sng" dirty="0" smtClean="0">
                <a:latin typeface="Calibri" panose="020F0502020204030204" pitchFamily="34" charset="0"/>
                <a:cs typeface="Calibri" panose="020F0502020204030204" pitchFamily="34" charset="0"/>
              </a:rPr>
              <a:t>أشهر.سنقوم </a:t>
            </a:r>
            <a:r>
              <a:rPr lang="ar-EG" sz="2000" u="sng" dirty="0">
                <a:latin typeface="Calibri" panose="020F0502020204030204" pitchFamily="34" charset="0"/>
                <a:cs typeface="Calibri" panose="020F0502020204030204" pitchFamily="34" charset="0"/>
              </a:rPr>
              <a:t>بإنشاء رسم بياني خطي يعرض عدد الزيارات لموقع ويب على مدار 6 أشهر</a:t>
            </a:r>
          </a:p>
          <a:p>
            <a:pPr algn="r"/>
            <a:endParaRPr lang="ar-EG" b="1" dirty="0"/>
          </a:p>
        </p:txBody>
      </p:sp>
      <p:pic>
        <p:nvPicPr>
          <p:cNvPr id="3" name="Picture 2"/>
          <p:cNvPicPr>
            <a:picLocks noChangeAspect="1"/>
          </p:cNvPicPr>
          <p:nvPr/>
        </p:nvPicPr>
        <p:blipFill>
          <a:blip r:embed="rId3"/>
          <a:stretch>
            <a:fillRect/>
          </a:stretch>
        </p:blipFill>
        <p:spPr>
          <a:xfrm>
            <a:off x="-95188" y="2630913"/>
            <a:ext cx="3030436" cy="2280102"/>
          </a:xfrm>
          <a:prstGeom prst="rect">
            <a:avLst/>
          </a:prstGeom>
        </p:spPr>
      </p:pic>
    </p:spTree>
    <p:extLst>
      <p:ext uri="{BB962C8B-B14F-4D97-AF65-F5344CB8AC3E}">
        <p14:creationId xmlns:p14="http://schemas.microsoft.com/office/powerpoint/2010/main" val="29275175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795861" y="1595804"/>
            <a:ext cx="7497800" cy="1015663"/>
          </a:xfrm>
          <a:prstGeom prst="rect">
            <a:avLst/>
          </a:prstGeom>
          <a:noFill/>
        </p:spPr>
        <p:txBody>
          <a:bodyPr wrap="square" rtlCol="0">
            <a:spAutoFit/>
          </a:bodyPr>
          <a:lstStyle/>
          <a:p>
            <a:pPr lvl="0" algn="ctr" rtl="1"/>
            <a:r>
              <a:rPr lang="ar-EG" sz="3200" b="1" dirty="0" smtClean="0">
                <a:latin typeface="Calibri" panose="020F0502020204030204" pitchFamily="34" charset="0"/>
                <a:cs typeface="Calibri" panose="020F0502020204030204" pitchFamily="34" charset="0"/>
              </a:rPr>
              <a:t>1.4 انواع تصور البيانات:</a:t>
            </a:r>
            <a:endParaRPr lang="en-US" sz="3200"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4795861" y="1752437"/>
            <a:ext cx="5582836" cy="3816429"/>
          </a:xfrm>
          <a:prstGeom prst="rect">
            <a:avLst/>
          </a:prstGeom>
          <a:noFill/>
        </p:spPr>
        <p:txBody>
          <a:bodyPr wrap="square" rtlCol="0">
            <a:spAutoFit/>
          </a:bodyPr>
          <a:lstStyle/>
          <a:p>
            <a:pPr algn="r"/>
            <a:endParaRPr lang="ar-EG" sz="2400" b="1" dirty="0"/>
          </a:p>
          <a:p>
            <a:pPr algn="r" rtl="1"/>
            <a:r>
              <a:rPr lang="en-US" b="1" dirty="0" smtClean="0"/>
              <a:t>. </a:t>
            </a:r>
            <a:r>
              <a:rPr lang="en-US" sz="2000" dirty="0">
                <a:latin typeface="Calibri" panose="020F0502020204030204" pitchFamily="34" charset="0"/>
                <a:cs typeface="Calibri" panose="020F0502020204030204" pitchFamily="34" charset="0"/>
              </a:rPr>
              <a:t>ii</a:t>
            </a:r>
            <a:r>
              <a:rPr lang="ar-EG" sz="2000" dirty="0">
                <a:latin typeface="Calibri" panose="020F0502020204030204" pitchFamily="34" charset="0"/>
                <a:cs typeface="Calibri" panose="020F0502020204030204" pitchFamily="34" charset="0"/>
              </a:rPr>
              <a:t>الرسوم البيانية الدائرية (</a:t>
            </a:r>
            <a:r>
              <a:rPr lang="en-MY" sz="2000" dirty="0">
                <a:latin typeface="Calibri" panose="020F0502020204030204" pitchFamily="34" charset="0"/>
                <a:cs typeface="Calibri" panose="020F0502020204030204" pitchFamily="34" charset="0"/>
              </a:rPr>
              <a:t>Pie Charts:</a:t>
            </a:r>
            <a:r>
              <a:rPr lang="ar-EG" sz="2000" dirty="0" smtClean="0">
                <a:latin typeface="Calibri" panose="020F0502020204030204" pitchFamily="34" charset="0"/>
                <a:cs typeface="Calibri" panose="020F0502020204030204" pitchFamily="34" charset="0"/>
              </a:rPr>
              <a:t>)</a:t>
            </a:r>
            <a:endParaRPr lang="en-MY" sz="2000" dirty="0">
              <a:latin typeface="Calibri" panose="020F0502020204030204" pitchFamily="34" charset="0"/>
              <a:cs typeface="Calibri" panose="020F0502020204030204" pitchFamily="34" charset="0"/>
            </a:endParaRPr>
          </a:p>
          <a:p>
            <a:pPr algn="r"/>
            <a:r>
              <a:rPr lang="ar-EG" sz="2000" b="1" dirty="0">
                <a:latin typeface="Calibri" panose="020F0502020204030204" pitchFamily="34" charset="0"/>
                <a:cs typeface="Calibri" panose="020F0502020204030204" pitchFamily="34" charset="0"/>
              </a:rPr>
              <a:t>الرسوم البيانية الدائرية هي نوع من الرسوم البيانية </a:t>
            </a:r>
            <a:r>
              <a:rPr lang="ar-EG" sz="2000" dirty="0">
                <a:latin typeface="Calibri" panose="020F0502020204030204" pitchFamily="34" charset="0"/>
                <a:cs typeface="Calibri" panose="020F0502020204030204" pitchFamily="34" charset="0"/>
              </a:rPr>
              <a:t>تستخدم لعرض توزيع البيانات النسبية. تُظهر كل شريحة من الدائرة نسبة مئوية معينة من الكل، مما يساعد على فهم كيفية توزيع الفئات المختلفة في مجموعة معينة.</a:t>
            </a:r>
          </a:p>
          <a:p>
            <a:pPr algn="r"/>
            <a:r>
              <a:rPr lang="ar-EG" sz="2000" b="1" dirty="0" smtClean="0">
                <a:latin typeface="Calibri" panose="020F0502020204030204" pitchFamily="34" charset="0"/>
                <a:cs typeface="Calibri" panose="020F0502020204030204" pitchFamily="34" charset="0"/>
              </a:rPr>
              <a:t>الغرض من  الاستخدم:</a:t>
            </a:r>
            <a:endParaRPr lang="ar-EG" sz="2000" b="1"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v"/>
            </a:pPr>
            <a:r>
              <a:rPr lang="ar-EG" sz="2000" dirty="0">
                <a:latin typeface="Calibri" panose="020F0502020204030204" pitchFamily="34" charset="0"/>
                <a:cs typeface="Calibri" panose="020F0502020204030204" pitchFamily="34" charset="0"/>
              </a:rPr>
              <a:t>عندما تكون لديك </a:t>
            </a:r>
            <a:r>
              <a:rPr lang="ar-EG" sz="2000" b="1" dirty="0">
                <a:latin typeface="Calibri" panose="020F0502020204030204" pitchFamily="34" charset="0"/>
                <a:cs typeface="Calibri" panose="020F0502020204030204" pitchFamily="34" charset="0"/>
              </a:rPr>
              <a:t>عدد قليل من الفئات </a:t>
            </a:r>
            <a:r>
              <a:rPr lang="ar-EG" sz="2000" dirty="0">
                <a:latin typeface="Calibri" panose="020F0502020204030204" pitchFamily="34" charset="0"/>
                <a:cs typeface="Calibri" panose="020F0502020204030204" pitchFamily="34" charset="0"/>
              </a:rPr>
              <a:t>(عادة أقل من 5-7).</a:t>
            </a:r>
          </a:p>
          <a:p>
            <a:pPr marL="285750" indent="-285750" algn="r" rtl="1">
              <a:buFont typeface="Wingdings" panose="05000000000000000000" pitchFamily="2" charset="2"/>
              <a:buChar char="v"/>
            </a:pPr>
            <a:r>
              <a:rPr lang="ar-EG" sz="2000" dirty="0">
                <a:latin typeface="Calibri" panose="020F0502020204030204" pitchFamily="34" charset="0"/>
                <a:cs typeface="Calibri" panose="020F0502020204030204" pitchFamily="34" charset="0"/>
              </a:rPr>
              <a:t>عندما ترغب في إبراز </a:t>
            </a:r>
            <a:r>
              <a:rPr lang="ar-EG" sz="2000" b="1" dirty="0">
                <a:latin typeface="Calibri" panose="020F0502020204030204" pitchFamily="34" charset="0"/>
                <a:cs typeface="Calibri" panose="020F0502020204030204" pitchFamily="34" charset="0"/>
              </a:rPr>
              <a:t>النسب المئوية لكل فئة</a:t>
            </a:r>
            <a:r>
              <a:rPr lang="ar-EG" sz="2000" dirty="0">
                <a:latin typeface="Calibri" panose="020F0502020204030204" pitchFamily="34" charset="0"/>
                <a:cs typeface="Calibri" panose="020F0502020204030204" pitchFamily="34" charset="0"/>
              </a:rPr>
              <a:t>.</a:t>
            </a:r>
          </a:p>
          <a:p>
            <a:pPr marL="285750" indent="-285750" algn="r" rtl="1">
              <a:buFont typeface="Wingdings" panose="05000000000000000000" pitchFamily="2" charset="2"/>
              <a:buChar char="v"/>
            </a:pPr>
            <a:r>
              <a:rPr lang="ar-EG" sz="2000" dirty="0">
                <a:latin typeface="Calibri" panose="020F0502020204030204" pitchFamily="34" charset="0"/>
                <a:cs typeface="Calibri" panose="020F0502020204030204" pitchFamily="34" charset="0"/>
              </a:rPr>
              <a:t>عندما يكون الهدف هو </a:t>
            </a:r>
            <a:r>
              <a:rPr lang="ar-EG" sz="2000" b="1" dirty="0">
                <a:latin typeface="Calibri" panose="020F0502020204030204" pitchFamily="34" charset="0"/>
                <a:cs typeface="Calibri" panose="020F0502020204030204" pitchFamily="34" charset="0"/>
              </a:rPr>
              <a:t>توضيح كيفية توزيع البيانات </a:t>
            </a:r>
            <a:r>
              <a:rPr lang="ar-EG" sz="2000" dirty="0">
                <a:latin typeface="Calibri" panose="020F0502020204030204" pitchFamily="34" charset="0"/>
                <a:cs typeface="Calibri" panose="020F0502020204030204" pitchFamily="34" charset="0"/>
              </a:rPr>
              <a:t>بدلاً من مقارنة القيم المطلقة</a:t>
            </a:r>
          </a:p>
          <a:p>
            <a:pPr algn="r"/>
            <a:endParaRPr lang="ar-EG" b="1" dirty="0"/>
          </a:p>
        </p:txBody>
      </p:sp>
      <p:pic>
        <p:nvPicPr>
          <p:cNvPr id="4" name="Picture 3"/>
          <p:cNvPicPr>
            <a:picLocks noChangeAspect="1"/>
          </p:cNvPicPr>
          <p:nvPr/>
        </p:nvPicPr>
        <p:blipFill>
          <a:blip r:embed="rId3"/>
          <a:stretch>
            <a:fillRect/>
          </a:stretch>
        </p:blipFill>
        <p:spPr>
          <a:xfrm>
            <a:off x="1191694" y="2398271"/>
            <a:ext cx="3380038" cy="2755631"/>
          </a:xfrm>
          <a:prstGeom prst="rect">
            <a:avLst/>
          </a:prstGeom>
        </p:spPr>
      </p:pic>
    </p:spTree>
    <p:extLst>
      <p:ext uri="{BB962C8B-B14F-4D97-AF65-F5344CB8AC3E}">
        <p14:creationId xmlns:p14="http://schemas.microsoft.com/office/powerpoint/2010/main" val="5609111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395629" y="1595804"/>
            <a:ext cx="7497800" cy="1015663"/>
          </a:xfrm>
          <a:prstGeom prst="rect">
            <a:avLst/>
          </a:prstGeom>
          <a:noFill/>
        </p:spPr>
        <p:txBody>
          <a:bodyPr wrap="square" rtlCol="0">
            <a:spAutoFit/>
          </a:bodyPr>
          <a:lstStyle/>
          <a:p>
            <a:pPr lvl="0" algn="ctr" rtl="1"/>
            <a:r>
              <a:rPr lang="en-US" sz="3200" b="1" dirty="0">
                <a:latin typeface="Calibri" panose="020F0502020204030204" pitchFamily="34" charset="0"/>
                <a:cs typeface="Calibri" panose="020F0502020204030204" pitchFamily="34" charset="0"/>
              </a:rPr>
              <a:t> </a:t>
            </a:r>
            <a:r>
              <a:rPr lang="en-US" sz="3200" b="1" dirty="0" smtClean="0">
                <a:latin typeface="Calibri" panose="020F0502020204030204" pitchFamily="34" charset="0"/>
                <a:cs typeface="Calibri" panose="020F0502020204030204" pitchFamily="34" charset="0"/>
              </a:rPr>
              <a:t>.1.4</a:t>
            </a:r>
            <a:r>
              <a:rPr lang="ar-EG" sz="3200" b="1" dirty="0" smtClean="0">
                <a:latin typeface="Calibri" panose="020F0502020204030204" pitchFamily="34" charset="0"/>
                <a:cs typeface="Calibri" panose="020F0502020204030204" pitchFamily="34" charset="0"/>
              </a:rPr>
              <a:t>انواع تصور البيانات:</a:t>
            </a:r>
            <a:endParaRPr lang="en-US" sz="3200"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4708335" y="1838801"/>
            <a:ext cx="5435790" cy="3693319"/>
          </a:xfrm>
          <a:prstGeom prst="rect">
            <a:avLst/>
          </a:prstGeom>
          <a:noFill/>
        </p:spPr>
        <p:txBody>
          <a:bodyPr wrap="square" rtlCol="0">
            <a:spAutoFit/>
          </a:bodyPr>
          <a:lstStyle/>
          <a:p>
            <a:pPr algn="r"/>
            <a:endParaRPr lang="ar-EG" sz="2400" b="1" dirty="0"/>
          </a:p>
          <a:p>
            <a:pPr algn="r" rtl="1"/>
            <a:r>
              <a:rPr lang="en-US" sz="2400" b="1" dirty="0" smtClean="0"/>
              <a:t> .iii</a:t>
            </a:r>
            <a:r>
              <a:rPr lang="ar-EG" sz="2400" b="1" dirty="0">
                <a:latin typeface="Calibri" panose="020F0502020204030204" pitchFamily="34" charset="0"/>
                <a:cs typeface="Calibri" panose="020F0502020204030204" pitchFamily="34" charset="0"/>
              </a:rPr>
              <a:t>الرسوم البيانية الشريطية </a:t>
            </a:r>
            <a:r>
              <a:rPr lang="en-MY" sz="2400" dirty="0">
                <a:latin typeface="Calibri" panose="020F0502020204030204" pitchFamily="34" charset="0"/>
                <a:cs typeface="Calibri" panose="020F0502020204030204" pitchFamily="34" charset="0"/>
              </a:rPr>
              <a:t>Bar Charts)</a:t>
            </a:r>
            <a:r>
              <a:rPr lang="ar-EG" sz="2400" dirty="0" smtClean="0"/>
              <a:t>)</a:t>
            </a:r>
            <a:endParaRPr lang="en-MY" sz="2400" dirty="0"/>
          </a:p>
          <a:p>
            <a:pPr algn="r"/>
            <a:r>
              <a:rPr lang="ar-EG" sz="2400" dirty="0">
                <a:latin typeface="Calibri" panose="020F0502020204030204" pitchFamily="34" charset="0"/>
                <a:cs typeface="Calibri" panose="020F0502020204030204" pitchFamily="34" charset="0"/>
              </a:rPr>
              <a:t>تُستخدم الرسوم البيانية الشريطية عند الحاجة لمقارنة قيم متعددة بين فئات مختلفة</a:t>
            </a:r>
            <a:r>
              <a:rPr lang="ar-EG" sz="2400" dirty="0" smtClean="0">
                <a:latin typeface="Calibri" panose="020F0502020204030204" pitchFamily="34" charset="0"/>
                <a:cs typeface="Calibri" panose="020F0502020204030204" pitchFamily="34" charset="0"/>
              </a:rPr>
              <a:t>.</a:t>
            </a:r>
          </a:p>
          <a:p>
            <a:pPr algn="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وه</a:t>
            </a:r>
            <a:r>
              <a:rPr lang="ar-EG" sz="2400" b="1" u="sng" dirty="0">
                <a:latin typeface="Calibri" panose="020F0502020204030204" pitchFamily="34" charset="0"/>
                <a:cs typeface="Calibri" panose="020F0502020204030204" pitchFamily="34" charset="0"/>
              </a:rPr>
              <a:t>ي مثالية عندما:</a:t>
            </a:r>
          </a:p>
          <a:p>
            <a:pPr marL="400050" indent="-400050" algn="r" rtl="1">
              <a:buFont typeface="+mj-lt"/>
              <a:buAutoNum type="alphaLcPeriod"/>
            </a:pPr>
            <a:r>
              <a:rPr lang="ar-EG" sz="2400" dirty="0">
                <a:latin typeface="Calibri" panose="020F0502020204030204" pitchFamily="34" charset="0"/>
                <a:cs typeface="Calibri" panose="020F0502020204030204" pitchFamily="34" charset="0"/>
              </a:rPr>
              <a:t>تكون لديك فئات متعددة وتريد مقارنة القيم بينها.</a:t>
            </a:r>
          </a:p>
          <a:p>
            <a:pPr marL="400050" indent="-400050" algn="r" rtl="1">
              <a:buFont typeface="+mj-lt"/>
              <a:buAutoNum type="alphaLcPeriod"/>
            </a:pPr>
            <a:r>
              <a:rPr lang="ar-EG" sz="2400" dirty="0">
                <a:latin typeface="Calibri" panose="020F0502020204030204" pitchFamily="34" charset="0"/>
                <a:cs typeface="Calibri" panose="020F0502020204030204" pitchFamily="34" charset="0"/>
              </a:rPr>
              <a:t>تحتاج إلى عرض البيانات </a:t>
            </a:r>
            <a:r>
              <a:rPr lang="ar-EG" sz="2400" b="1" dirty="0">
                <a:latin typeface="Calibri" panose="020F0502020204030204" pitchFamily="34" charset="0"/>
                <a:cs typeface="Calibri" panose="020F0502020204030204" pitchFamily="34" charset="0"/>
              </a:rPr>
              <a:t>بطريقة سهلة القراءة</a:t>
            </a:r>
            <a:r>
              <a:rPr lang="ar-EG" sz="2400" dirty="0">
                <a:latin typeface="Calibri" panose="020F0502020204030204" pitchFamily="34" charset="0"/>
                <a:cs typeface="Calibri" panose="020F0502020204030204" pitchFamily="34" charset="0"/>
              </a:rPr>
              <a:t>.</a:t>
            </a:r>
          </a:p>
          <a:p>
            <a:pPr marL="400050" indent="-400050" algn="r" rtl="1">
              <a:buFont typeface="+mj-lt"/>
              <a:buAutoNum type="alphaLcPeriod"/>
            </a:pPr>
            <a:r>
              <a:rPr lang="ar-EG" sz="2400" dirty="0">
                <a:latin typeface="Calibri" panose="020F0502020204030204" pitchFamily="34" charset="0"/>
                <a:cs typeface="Calibri" panose="020F0502020204030204" pitchFamily="34" charset="0"/>
              </a:rPr>
              <a:t>تتعامل مع </a:t>
            </a:r>
            <a:r>
              <a:rPr lang="ar-EG" sz="2400" b="1" dirty="0">
                <a:latin typeface="Calibri" panose="020F0502020204030204" pitchFamily="34" charset="0"/>
                <a:cs typeface="Calibri" panose="020F0502020204030204" pitchFamily="34" charset="0"/>
              </a:rPr>
              <a:t>بيانات </a:t>
            </a:r>
            <a:r>
              <a:rPr lang="ar-EG" sz="2400" b="1" dirty="0" smtClean="0">
                <a:latin typeface="Calibri" panose="020F0502020204030204" pitchFamily="34" charset="0"/>
                <a:cs typeface="Calibri" panose="020F0502020204030204" pitchFamily="34" charset="0"/>
              </a:rPr>
              <a:t>فئات</a:t>
            </a:r>
            <a:r>
              <a:rPr lang="ar-EG" sz="2400" dirty="0"/>
              <a:t>.</a:t>
            </a:r>
          </a:p>
          <a:p>
            <a:pPr algn="r"/>
            <a:endParaRPr lang="ar-EG" b="1" dirty="0"/>
          </a:p>
        </p:txBody>
      </p:sp>
      <p:pic>
        <p:nvPicPr>
          <p:cNvPr id="3" name="Picture 2"/>
          <p:cNvPicPr>
            <a:picLocks noChangeAspect="1"/>
          </p:cNvPicPr>
          <p:nvPr/>
        </p:nvPicPr>
        <p:blipFill>
          <a:blip r:embed="rId3"/>
          <a:stretch>
            <a:fillRect/>
          </a:stretch>
        </p:blipFill>
        <p:spPr>
          <a:xfrm>
            <a:off x="1191694" y="2611467"/>
            <a:ext cx="3757612" cy="2755631"/>
          </a:xfrm>
          <a:prstGeom prst="rect">
            <a:avLst/>
          </a:prstGeom>
        </p:spPr>
      </p:pic>
    </p:spTree>
    <p:extLst>
      <p:ext uri="{BB962C8B-B14F-4D97-AF65-F5344CB8AC3E}">
        <p14:creationId xmlns:p14="http://schemas.microsoft.com/office/powerpoint/2010/main" val="33032837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92752" y="11531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485572" y="1595804"/>
            <a:ext cx="8466655" cy="1015663"/>
          </a:xfrm>
          <a:prstGeom prst="rect">
            <a:avLst/>
          </a:prstGeom>
          <a:noFill/>
        </p:spPr>
        <p:txBody>
          <a:bodyPr wrap="square" rtlCol="0">
            <a:spAutoFit/>
          </a:bodyPr>
          <a:lstStyle/>
          <a:p>
            <a:pPr algn="ctr" rtl="1"/>
            <a:r>
              <a:rPr lang="en-US" sz="3200" b="1" dirty="0" smtClean="0"/>
              <a:t>1.4</a:t>
            </a:r>
            <a:r>
              <a:rPr lang="ar-EG" sz="3200" b="1" dirty="0" smtClean="0">
                <a:latin typeface="+mj-lt"/>
              </a:rPr>
              <a:t>. </a:t>
            </a:r>
            <a:r>
              <a:rPr lang="ar-EG" sz="3200" b="1" dirty="0">
                <a:latin typeface="Calibri" panose="020F0502020204030204" pitchFamily="34" charset="0"/>
                <a:cs typeface="Calibri" panose="020F0502020204030204" pitchFamily="34" charset="0"/>
              </a:rPr>
              <a:t>انواع تصور البيانات </a:t>
            </a:r>
            <a:r>
              <a:rPr lang="ar-EG" sz="3200" b="1" dirty="0" smtClean="0">
                <a:latin typeface="+mj-lt"/>
              </a:rPr>
              <a:t>:</a:t>
            </a:r>
            <a:endParaRPr lang="en-US" sz="3200" b="1" dirty="0">
              <a:latin typeface="+mj-lt"/>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4129088" y="2175586"/>
            <a:ext cx="6356732" cy="3170099"/>
          </a:xfrm>
          <a:prstGeom prst="rect">
            <a:avLst/>
          </a:prstGeom>
          <a:noFill/>
        </p:spPr>
        <p:txBody>
          <a:bodyPr wrap="square" rtlCol="0">
            <a:spAutoFit/>
          </a:bodyPr>
          <a:lstStyle/>
          <a:p>
            <a:pPr lvl="0" algn="r" rtl="1"/>
            <a:r>
              <a:rPr lang="en-US" sz="2000" dirty="0"/>
              <a:t> </a:t>
            </a:r>
            <a:r>
              <a:rPr lang="en-US" sz="2000" dirty="0" smtClean="0"/>
              <a:t>.iii</a:t>
            </a:r>
            <a:r>
              <a:rPr lang="ar-EG" sz="1900" b="1" dirty="0">
                <a:latin typeface="Calibri" panose="020F0502020204030204" pitchFamily="34" charset="0"/>
                <a:cs typeface="Calibri" panose="020F0502020204030204" pitchFamily="34" charset="0"/>
              </a:rPr>
              <a:t>المخططات النقطية </a:t>
            </a:r>
            <a:r>
              <a:rPr lang="ar-EG" sz="1900" dirty="0">
                <a:latin typeface="Calibri" panose="020F0502020204030204" pitchFamily="34" charset="0"/>
                <a:cs typeface="Calibri" panose="020F0502020204030204" pitchFamily="34" charset="0"/>
              </a:rPr>
              <a:t>(  </a:t>
            </a:r>
            <a:r>
              <a:rPr lang="en-US" sz="1900" dirty="0">
                <a:latin typeface="Calibri" panose="020F0502020204030204" pitchFamily="34" charset="0"/>
                <a:cs typeface="Calibri" panose="020F0502020204030204" pitchFamily="34" charset="0"/>
              </a:rPr>
              <a:t> </a:t>
            </a:r>
            <a:r>
              <a:rPr lang="en-MY" sz="1900" dirty="0">
                <a:latin typeface="Calibri" panose="020F0502020204030204" pitchFamily="34" charset="0"/>
                <a:cs typeface="Calibri" panose="020F0502020204030204" pitchFamily="34" charset="0"/>
              </a:rPr>
              <a:t>Scatter Plots): </a:t>
            </a:r>
            <a:r>
              <a:rPr lang="ar-EG" sz="1900" dirty="0">
                <a:latin typeface="Calibri" panose="020F0502020204030204" pitchFamily="34" charset="0"/>
                <a:cs typeface="Calibri" panose="020F0502020204030204" pitchFamily="34" charset="0"/>
              </a:rPr>
              <a:t>تُستخدم لعرض العلاقة بين متغيرين. يتم تمثيل البيانات كنقاط على محورين.</a:t>
            </a:r>
          </a:p>
          <a:p>
            <a:pPr algn="r"/>
            <a:r>
              <a:rPr lang="ar-EG" sz="1900" dirty="0" smtClean="0">
                <a:latin typeface="Calibri" panose="020F0502020204030204" pitchFamily="34" charset="0"/>
                <a:cs typeface="Calibri" panose="020F0502020204030204" pitchFamily="34" charset="0"/>
              </a:rPr>
              <a:t>تُستخدم عند:</a:t>
            </a:r>
            <a:endParaRPr lang="ar-EG" sz="1900"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
            </a:pPr>
            <a:r>
              <a:rPr lang="ar-EG" sz="1900" b="1" dirty="0">
                <a:latin typeface="Calibri" panose="020F0502020204030204" pitchFamily="34" charset="0"/>
                <a:cs typeface="Calibri" panose="020F0502020204030204" pitchFamily="34" charset="0"/>
              </a:rPr>
              <a:t>تحليل العلاقات</a:t>
            </a:r>
            <a:r>
              <a:rPr lang="ar-EG" sz="1900" dirty="0">
                <a:latin typeface="Calibri" panose="020F0502020204030204" pitchFamily="34" charset="0"/>
                <a:cs typeface="Calibri" panose="020F0502020204030204" pitchFamily="34" charset="0"/>
              </a:rPr>
              <a:t>: لفهم كيفية تأثير متغير على آخر، مثل العلاقة بين الدخل ومستوى التعليم.</a:t>
            </a:r>
          </a:p>
          <a:p>
            <a:pPr marL="342900" indent="-342900" algn="r" rtl="1">
              <a:buFont typeface="Wingdings" panose="05000000000000000000" pitchFamily="2" charset="2"/>
              <a:buChar char="§"/>
            </a:pPr>
            <a:r>
              <a:rPr lang="ar-EG" sz="1900" b="1" dirty="0">
                <a:latin typeface="Calibri" panose="020F0502020204030204" pitchFamily="34" charset="0"/>
                <a:cs typeface="Calibri" panose="020F0502020204030204" pitchFamily="34" charset="0"/>
              </a:rPr>
              <a:t>تحديد الأنماط</a:t>
            </a:r>
            <a:r>
              <a:rPr lang="ar-EG" sz="1900" dirty="0">
                <a:latin typeface="Calibri" panose="020F0502020204030204" pitchFamily="34" charset="0"/>
                <a:cs typeface="Calibri" panose="020F0502020204030204" pitchFamily="34" charset="0"/>
              </a:rPr>
              <a:t>: لكشف الأنماط أو الاتجاهات، مثل النمو في البيانات مع مرور الوقت.</a:t>
            </a:r>
          </a:p>
          <a:p>
            <a:pPr marL="342900" indent="-342900" algn="r" rtl="1">
              <a:buFont typeface="Wingdings" panose="05000000000000000000" pitchFamily="2" charset="2"/>
              <a:buChar char="§"/>
            </a:pPr>
            <a:r>
              <a:rPr lang="ar-EG" sz="1900" b="1" dirty="0">
                <a:latin typeface="Calibri" panose="020F0502020204030204" pitchFamily="34" charset="0"/>
                <a:cs typeface="Calibri" panose="020F0502020204030204" pitchFamily="34" charset="0"/>
              </a:rPr>
              <a:t>الكشف عن التباين</a:t>
            </a:r>
            <a:r>
              <a:rPr lang="ar-EG" sz="1900" dirty="0">
                <a:latin typeface="Calibri" panose="020F0502020204030204" pitchFamily="34" charset="0"/>
                <a:cs typeface="Calibri" panose="020F0502020204030204" pitchFamily="34" charset="0"/>
              </a:rPr>
              <a:t>: لرؤية كيفية تشتت البيانات حول المتوسط.</a:t>
            </a:r>
          </a:p>
          <a:p>
            <a:pPr marL="342900" indent="-342900" algn="r" rtl="1">
              <a:buFont typeface="Wingdings" panose="05000000000000000000" pitchFamily="2" charset="2"/>
              <a:buChar char="§"/>
            </a:pPr>
            <a:r>
              <a:rPr lang="ar-EG" sz="1900" dirty="0">
                <a:latin typeface="Calibri" panose="020F0502020204030204" pitchFamily="34" charset="0"/>
                <a:cs typeface="Calibri" panose="020F0502020204030204" pitchFamily="34" charset="0"/>
              </a:rPr>
              <a:t>تحديد النقاط الشاذة: للكشف عن القيم التي لا تتماشى مع الاتجاه العام</a:t>
            </a:r>
            <a:r>
              <a:rPr lang="ar-EG" sz="1900" dirty="0"/>
              <a:t>.</a:t>
            </a:r>
          </a:p>
          <a:p>
            <a:pPr lvl="0" algn="just" rtl="1"/>
            <a:endParaRPr lang="en-MY" sz="2800" b="1" u="sng" dirty="0">
              <a:solidFill>
                <a:srgbClr val="C00000"/>
              </a:solidFill>
              <a:latin typeface="+mj-lt"/>
            </a:endParaRPr>
          </a:p>
        </p:txBody>
      </p:sp>
      <p:pic>
        <p:nvPicPr>
          <p:cNvPr id="3" name="Picture 2"/>
          <p:cNvPicPr>
            <a:picLocks noChangeAspect="1"/>
          </p:cNvPicPr>
          <p:nvPr/>
        </p:nvPicPr>
        <p:blipFill>
          <a:blip r:embed="rId3"/>
          <a:stretch>
            <a:fillRect/>
          </a:stretch>
        </p:blipFill>
        <p:spPr>
          <a:xfrm>
            <a:off x="1284563" y="2765783"/>
            <a:ext cx="2751656" cy="2755631"/>
          </a:xfrm>
          <a:prstGeom prst="rect">
            <a:avLst/>
          </a:prstGeom>
        </p:spPr>
      </p:pic>
    </p:spTree>
    <p:extLst>
      <p:ext uri="{BB962C8B-B14F-4D97-AF65-F5344CB8AC3E}">
        <p14:creationId xmlns:p14="http://schemas.microsoft.com/office/powerpoint/2010/main" val="39768339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01206" y="4192763"/>
            <a:ext cx="4747323" cy="2456057"/>
          </a:xfrm>
          <a:prstGeom prst="rect">
            <a:avLst/>
          </a:prstGeom>
          <a:noFill/>
        </p:spPr>
        <p:txBody>
          <a:bodyPr wrap="square">
            <a:spAutoFit/>
          </a:bodyPr>
          <a:lstStyle/>
          <a:p>
            <a:pPr lvl="0" algn="ctr">
              <a:lnSpc>
                <a:spcPct val="120000"/>
              </a:lnSpc>
            </a:pPr>
            <a:endParaRPr lang="ar-EG" sz="2800" b="1" dirty="0" smtClean="0">
              <a:latin typeface="Calibri" panose="020F0502020204030204" pitchFamily="34" charset="0"/>
              <a:cs typeface="Calibri" panose="020F0502020204030204" pitchFamily="34" charset="0"/>
            </a:endParaRPr>
          </a:p>
          <a:p>
            <a:pPr lvl="0" algn="ctr" rtl="1">
              <a:lnSpc>
                <a:spcPct val="120000"/>
              </a:lnSpc>
            </a:pPr>
            <a:r>
              <a:rPr lang="en-MY" sz="2800" b="1" dirty="0" smtClean="0">
                <a:latin typeface="Calibri" panose="020F0502020204030204" pitchFamily="34" charset="0"/>
                <a:cs typeface="Calibri" panose="020F0502020204030204" pitchFamily="34" charset="0"/>
              </a:rPr>
              <a:t> </a:t>
            </a:r>
          </a:p>
          <a:p>
            <a:pPr lvl="0" algn="ctr" rtl="1">
              <a:lnSpc>
                <a:spcPct val="120000"/>
              </a:lnSpc>
            </a:pPr>
            <a:r>
              <a:rPr lang="ar-EG" sz="2800" b="1" dirty="0" smtClean="0">
                <a:latin typeface="Calibri" panose="020F0502020204030204" pitchFamily="34" charset="0"/>
                <a:cs typeface="Calibri" panose="020F0502020204030204" pitchFamily="34" charset="0"/>
              </a:rPr>
              <a:t> </a:t>
            </a:r>
            <a:r>
              <a:rPr lang="ar-SA" sz="2800" b="1" dirty="0">
                <a:latin typeface="Calibri" panose="020F0502020204030204" pitchFamily="34" charset="0"/>
                <a:cs typeface="Calibri" panose="020F0502020204030204" pitchFamily="34" charset="0"/>
              </a:rPr>
              <a:t>لوحة المعلومات </a:t>
            </a:r>
            <a:r>
              <a:rPr lang="en-MY" sz="2800" b="1" dirty="0">
                <a:latin typeface="Calibri" panose="020F0502020204030204" pitchFamily="34" charset="0"/>
                <a:cs typeface="Calibri" panose="020F0502020204030204" pitchFamily="34" charset="0"/>
              </a:rPr>
              <a:t>Dashboard</a:t>
            </a:r>
          </a:p>
          <a:p>
            <a:pPr algn="ctr" rtl="1">
              <a:lnSpc>
                <a:spcPct val="120000"/>
              </a:lnSpc>
            </a:pPr>
            <a:r>
              <a:rPr lang="ar-EG" sz="2800" b="1" dirty="0" smtClean="0">
                <a:latin typeface="Calibri" panose="020F0502020204030204" pitchFamily="34" charset="0"/>
                <a:cs typeface="Calibri" panose="020F0502020204030204" pitchFamily="34" charset="0"/>
              </a:rPr>
              <a:t> </a:t>
            </a:r>
            <a:endParaRPr lang="en-US" sz="2800" b="1" dirty="0">
              <a:latin typeface="Calibri" panose="020F0502020204030204" pitchFamily="34" charset="0"/>
              <a:cs typeface="Calibri" panose="020F0502020204030204" pitchFamily="34"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3056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397212" y="1595804"/>
            <a:ext cx="8466655" cy="1508105"/>
          </a:xfrm>
          <a:prstGeom prst="rect">
            <a:avLst/>
          </a:prstGeom>
          <a:noFill/>
        </p:spPr>
        <p:txBody>
          <a:bodyPr wrap="square" rtlCol="0">
            <a:spAutoFit/>
          </a:bodyPr>
          <a:lstStyle/>
          <a:p>
            <a:pPr algn="ctr" rtl="1"/>
            <a:r>
              <a:rPr lang="en-US" sz="3200" b="1" dirty="0" smtClean="0"/>
              <a:t>2</a:t>
            </a:r>
            <a:r>
              <a:rPr lang="ar-EG" sz="3200" b="1" dirty="0" smtClean="0">
                <a:latin typeface="Calibri" panose="020F0502020204030204" pitchFamily="34" charset="0"/>
                <a:cs typeface="Calibri" panose="020F0502020204030204" pitchFamily="34" charset="0"/>
              </a:rPr>
              <a:t>.</a:t>
            </a:r>
            <a:r>
              <a:rPr lang="ar-SA" sz="3200" b="1" dirty="0" smtClean="0">
                <a:latin typeface="Calibri" panose="020F0502020204030204" pitchFamily="34" charset="0"/>
                <a:cs typeface="Calibri" panose="020F0502020204030204" pitchFamily="34" charset="0"/>
              </a:rPr>
              <a:t>لوحة </a:t>
            </a:r>
            <a:r>
              <a:rPr lang="ar-SA" sz="3200" b="1" dirty="0">
                <a:latin typeface="Calibri" panose="020F0502020204030204" pitchFamily="34" charset="0"/>
                <a:cs typeface="Calibri" panose="020F0502020204030204" pitchFamily="34" charset="0"/>
              </a:rPr>
              <a:t>المعلومات </a:t>
            </a:r>
            <a:r>
              <a:rPr lang="en-MY" sz="3200" b="1" dirty="0">
                <a:latin typeface="Calibri" panose="020F0502020204030204" pitchFamily="34" charset="0"/>
                <a:cs typeface="Calibri" panose="020F0502020204030204" pitchFamily="34" charset="0"/>
              </a:rPr>
              <a:t>Dashboard</a:t>
            </a:r>
          </a:p>
          <a:p>
            <a:pPr lvl="0" algn="ctr" rtl="1"/>
            <a:r>
              <a:rPr lang="ar-EG" sz="3200" b="1" dirty="0" smtClean="0">
                <a:latin typeface="Calibri" panose="020F0502020204030204" pitchFamily="34" charset="0"/>
                <a:cs typeface="Calibri" panose="020F0502020204030204" pitchFamily="34" charset="0"/>
              </a:rPr>
              <a:t> </a:t>
            </a:r>
            <a:r>
              <a:rPr lang="ar-EG" sz="3200" b="1" dirty="0" smtClean="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5500688" y="2293195"/>
            <a:ext cx="4538790" cy="2677656"/>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لوحة المعلومات (</a:t>
            </a:r>
            <a:r>
              <a:rPr lang="en-US" sz="2400" dirty="0">
                <a:latin typeface="Calibri" panose="020F0502020204030204" pitchFamily="34" charset="0"/>
                <a:cs typeface="Calibri" panose="020F0502020204030204" pitchFamily="34" charset="0"/>
              </a:rPr>
              <a:t> </a:t>
            </a:r>
            <a:r>
              <a:rPr lang="en-MY" sz="2400" dirty="0">
                <a:latin typeface="Calibri" panose="020F0502020204030204" pitchFamily="34" charset="0"/>
                <a:cs typeface="Calibri" panose="020F0502020204030204" pitchFamily="34" charset="0"/>
              </a:rPr>
              <a:t>Dashboard) </a:t>
            </a:r>
            <a:r>
              <a:rPr lang="ar-EG" sz="2400" dirty="0">
                <a:latin typeface="Calibri" panose="020F0502020204030204" pitchFamily="34" charset="0"/>
                <a:cs typeface="Calibri" panose="020F0502020204030204" pitchFamily="34" charset="0"/>
              </a:rPr>
              <a:t>هي أداة تستخدم </a:t>
            </a:r>
            <a:r>
              <a:rPr lang="ar-EG" sz="2400" b="1" u="sng" dirty="0">
                <a:latin typeface="Calibri" panose="020F0502020204030204" pitchFamily="34" charset="0"/>
                <a:cs typeface="Calibri" panose="020F0502020204030204" pitchFamily="34" charset="0"/>
              </a:rPr>
              <a:t>لتجميع وعرض البيانات والمعلومات بطريقة مرئية تساعد على اتخاذ القرارات</a:t>
            </a:r>
            <a:r>
              <a:rPr lang="ar-EG" sz="2400" dirty="0">
                <a:latin typeface="Calibri" panose="020F0502020204030204" pitchFamily="34" charset="0"/>
                <a:cs typeface="Calibri" panose="020F0502020204030204" pitchFamily="34" charset="0"/>
              </a:rPr>
              <a:t>. تتضمن مجموعة من الرسوم البيانية، والمخططات، والجداول، والتي تُظهر الأداء والاتجاهات في الوقت الفعلي</a:t>
            </a:r>
            <a:r>
              <a:rPr lang="ar-EG" sz="2400" dirty="0"/>
              <a:t>. </a:t>
            </a:r>
            <a:endParaRPr lang="ar-EG" sz="2400" dirty="0" smtClean="0"/>
          </a:p>
          <a:p>
            <a:pPr lvl="0" algn="just" rtl="1"/>
            <a:r>
              <a:rPr lang="ar-EG" sz="2400" dirty="0"/>
              <a:t>	</a:t>
            </a:r>
            <a:endParaRPr lang="en-MY" sz="2800" b="1" u="sng" dirty="0">
              <a:solidFill>
                <a:srgbClr val="C00000"/>
              </a:solidFill>
              <a:latin typeface="+mj-lt"/>
            </a:endParaRPr>
          </a:p>
        </p:txBody>
      </p:sp>
      <p:pic>
        <p:nvPicPr>
          <p:cNvPr id="4" name="Picture 3"/>
          <p:cNvPicPr>
            <a:picLocks noChangeAspect="1"/>
          </p:cNvPicPr>
          <p:nvPr/>
        </p:nvPicPr>
        <p:blipFill>
          <a:blip r:embed="rId3"/>
          <a:stretch>
            <a:fillRect/>
          </a:stretch>
        </p:blipFill>
        <p:spPr>
          <a:xfrm>
            <a:off x="1459421" y="2109956"/>
            <a:ext cx="3543301" cy="2857501"/>
          </a:xfrm>
          <a:prstGeom prst="rect">
            <a:avLst/>
          </a:prstGeom>
        </p:spPr>
      </p:pic>
    </p:spTree>
    <p:extLst>
      <p:ext uri="{BB962C8B-B14F-4D97-AF65-F5344CB8AC3E}">
        <p14:creationId xmlns:p14="http://schemas.microsoft.com/office/powerpoint/2010/main" val="14844566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505154" y="1595804"/>
            <a:ext cx="8466655" cy="1508105"/>
          </a:xfrm>
          <a:prstGeom prst="rect">
            <a:avLst/>
          </a:prstGeom>
          <a:noFill/>
        </p:spPr>
        <p:txBody>
          <a:bodyPr wrap="square" rtlCol="0">
            <a:spAutoFit/>
          </a:bodyPr>
          <a:lstStyle/>
          <a:p>
            <a:pPr algn="ctr" rtl="1"/>
            <a:r>
              <a:rPr lang="en-US" sz="3200" b="1" dirty="0" smtClean="0"/>
              <a:t>2</a:t>
            </a:r>
            <a:r>
              <a:rPr lang="ar-EG" sz="3200" b="1" dirty="0" smtClean="0">
                <a:latin typeface="Calibri" panose="020F0502020204030204" pitchFamily="34" charset="0"/>
                <a:cs typeface="Calibri" panose="020F0502020204030204" pitchFamily="34" charset="0"/>
              </a:rPr>
              <a:t>.</a:t>
            </a:r>
            <a:r>
              <a:rPr lang="ar-SA" sz="3200" b="1" dirty="0" smtClean="0">
                <a:latin typeface="Calibri" panose="020F0502020204030204" pitchFamily="34" charset="0"/>
                <a:cs typeface="Calibri" panose="020F0502020204030204" pitchFamily="34" charset="0"/>
              </a:rPr>
              <a:t>لوحة </a:t>
            </a:r>
            <a:r>
              <a:rPr lang="ar-SA" sz="3200" b="1" dirty="0">
                <a:latin typeface="Calibri" panose="020F0502020204030204" pitchFamily="34" charset="0"/>
                <a:cs typeface="Calibri" panose="020F0502020204030204" pitchFamily="34" charset="0"/>
              </a:rPr>
              <a:t>المعلومات </a:t>
            </a:r>
            <a:r>
              <a:rPr lang="en-MY" sz="3200" b="1" dirty="0">
                <a:latin typeface="Calibri" panose="020F0502020204030204" pitchFamily="34" charset="0"/>
                <a:cs typeface="Calibri" panose="020F0502020204030204" pitchFamily="34" charset="0"/>
              </a:rPr>
              <a:t>Dashboard</a:t>
            </a:r>
          </a:p>
          <a:p>
            <a:pPr lvl="0" algn="ctr" rtl="1"/>
            <a:r>
              <a:rPr lang="ar-EG" sz="3200" b="1" dirty="0" smtClean="0">
                <a:latin typeface="Calibri" panose="020F0502020204030204" pitchFamily="34" charset="0"/>
                <a:cs typeface="Calibri" panose="020F0502020204030204" pitchFamily="34" charset="0"/>
              </a:rPr>
              <a:t> </a:t>
            </a:r>
            <a:r>
              <a:rPr lang="ar-EG" sz="3200" b="1" dirty="0" smtClean="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5320116" y="2293195"/>
            <a:ext cx="4719362" cy="2369880"/>
          </a:xfrm>
          <a:prstGeom prst="rect">
            <a:avLst/>
          </a:prstGeom>
          <a:noFill/>
        </p:spPr>
        <p:txBody>
          <a:bodyPr wrap="square" rtlCol="0">
            <a:spAutoFit/>
          </a:bodyPr>
          <a:lstStyle/>
          <a:p>
            <a:pPr lvl="0" algn="just" rtl="1"/>
            <a:r>
              <a:rPr lang="ar-EG" sz="2400" dirty="0"/>
              <a:t>	</a:t>
            </a:r>
            <a:r>
              <a:rPr lang="ar-EG" sz="2400" dirty="0">
                <a:latin typeface="Calibri" panose="020F0502020204030204" pitchFamily="34" charset="0"/>
                <a:cs typeface="Calibri" panose="020F0502020204030204" pitchFamily="34" charset="0"/>
              </a:rPr>
              <a:t>صُمِّمَت لوحات المعلومات لعرض مرئيات متنوعة تعمل معًا على شاشة واحدة. </a:t>
            </a:r>
            <a:r>
              <a:rPr lang="ar-EG" sz="2400" b="1" u="sng" dirty="0">
                <a:latin typeface="Calibri" panose="020F0502020204030204" pitchFamily="34" charset="0"/>
                <a:cs typeface="Calibri" panose="020F0502020204030204" pitchFamily="34" charset="0"/>
              </a:rPr>
              <a:t>وتوفر عرضًا تفاعليًا شاملاً للبيانات</a:t>
            </a:r>
            <a:r>
              <a:rPr lang="ar-EG" sz="2400" dirty="0">
                <a:latin typeface="Calibri" panose="020F0502020204030204" pitchFamily="34" charset="0"/>
                <a:cs typeface="Calibri" panose="020F0502020204030204" pitchFamily="34" charset="0"/>
              </a:rPr>
              <a:t>؛ مما يوفر رؤى أساسية لاتخاذ القرارات لمتابعة حملات التسويق </a:t>
            </a:r>
            <a:r>
              <a:rPr lang="ar-EG" sz="2400" b="1" u="sng" dirty="0">
                <a:latin typeface="Calibri" panose="020F0502020204030204" pitchFamily="34" charset="0"/>
                <a:cs typeface="Calibri" panose="020F0502020204030204" pitchFamily="34" charset="0"/>
              </a:rPr>
              <a:t>وتحليل سلوك العملاء ولمراقبة العمليات اليومية وتحليل الكفاءة</a:t>
            </a:r>
            <a:r>
              <a:rPr lang="ar-EG" sz="2800" b="1" u="sng" dirty="0" smtClean="0"/>
              <a:t>.</a:t>
            </a:r>
            <a:endParaRPr lang="en-MY" sz="2800" b="1" u="sng" dirty="0">
              <a:solidFill>
                <a:srgbClr val="C00000"/>
              </a:solidFill>
              <a:latin typeface="+mj-lt"/>
            </a:endParaRPr>
          </a:p>
        </p:txBody>
      </p:sp>
      <p:pic>
        <p:nvPicPr>
          <p:cNvPr id="4" name="Picture 3"/>
          <p:cNvPicPr>
            <a:picLocks noChangeAspect="1"/>
          </p:cNvPicPr>
          <p:nvPr/>
        </p:nvPicPr>
        <p:blipFill>
          <a:blip r:embed="rId3"/>
          <a:stretch>
            <a:fillRect/>
          </a:stretch>
        </p:blipFill>
        <p:spPr>
          <a:xfrm>
            <a:off x="1396218" y="2293195"/>
            <a:ext cx="3543301" cy="2857501"/>
          </a:xfrm>
          <a:prstGeom prst="rect">
            <a:avLst/>
          </a:prstGeom>
        </p:spPr>
      </p:pic>
    </p:spTree>
    <p:extLst>
      <p:ext uri="{BB962C8B-B14F-4D97-AF65-F5344CB8AC3E}">
        <p14:creationId xmlns:p14="http://schemas.microsoft.com/office/powerpoint/2010/main" val="11563549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smtClean="0"/>
              <a:t>النتائج:</a:t>
            </a:r>
          </a:p>
          <a:p>
            <a:pPr>
              <a:buFont typeface="Arial" panose="020B0604020202020204" pitchFamily="34" charset="0"/>
              <a:buChar char="•"/>
            </a:pPr>
            <a:r>
              <a:rPr lang="ar-EG" b="1" dirty="0" smtClean="0"/>
              <a:t>قيمة </a:t>
            </a:r>
            <a:r>
              <a:rPr lang="ar-EG" b="1" dirty="0"/>
              <a:t>عمر العميل (</a:t>
            </a:r>
            <a:r>
              <a:rPr lang="en-MY" b="1" dirty="0"/>
              <a:t>CLV)</a:t>
            </a:r>
            <a:r>
              <a:rPr lang="en-MY" dirty="0"/>
              <a:t> </a:t>
            </a:r>
            <a:r>
              <a:rPr lang="ar-EG" dirty="0"/>
              <a:t>هي 1500 دولار.</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535323" y="1674363"/>
            <a:ext cx="8466655" cy="1015663"/>
          </a:xfrm>
          <a:prstGeom prst="rect">
            <a:avLst/>
          </a:prstGeom>
          <a:noFill/>
        </p:spPr>
        <p:txBody>
          <a:bodyPr wrap="square" rtlCol="0">
            <a:spAutoFit/>
          </a:bodyPr>
          <a:lstStyle/>
          <a:p>
            <a:pPr lvl="0" algn="ctr" rtl="1"/>
            <a:r>
              <a:rPr lang="en-US" sz="3200" b="1" dirty="0">
                <a:latin typeface="Calibri" panose="020F0502020204030204" pitchFamily="34" charset="0"/>
                <a:cs typeface="Calibri" panose="020F0502020204030204" pitchFamily="34" charset="0"/>
              </a:rPr>
              <a:t> </a:t>
            </a:r>
            <a:r>
              <a:rPr lang="en-US" sz="3200" b="1" dirty="0" smtClean="0">
                <a:latin typeface="Calibri" panose="020F0502020204030204" pitchFamily="34" charset="0"/>
                <a:cs typeface="Calibri" panose="020F0502020204030204" pitchFamily="34" charset="0"/>
              </a:rPr>
              <a:t>1.2 </a:t>
            </a:r>
            <a:r>
              <a:rPr lang="ar-EG" sz="3200" b="1" dirty="0" smtClean="0">
                <a:latin typeface="Calibri" panose="020F0502020204030204" pitchFamily="34" charset="0"/>
                <a:cs typeface="Calibri" panose="020F0502020204030204" pitchFamily="34" charset="0"/>
              </a:rPr>
              <a:t>مكونات لوحة المعلومات :</a:t>
            </a:r>
            <a:endParaRPr lang="en-US" sz="3200"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428874" y="2182194"/>
            <a:ext cx="7672389" cy="2554545"/>
          </a:xfrm>
          <a:prstGeom prst="rect">
            <a:avLst/>
          </a:prstGeom>
          <a:noFill/>
        </p:spPr>
        <p:txBody>
          <a:bodyPr wrap="square" rtlCol="0">
            <a:spAutoFit/>
          </a:bodyPr>
          <a:lstStyle/>
          <a:p>
            <a:pPr algn="r"/>
            <a:r>
              <a:rPr lang="ar-EG" sz="2000" dirty="0" smtClean="0">
                <a:latin typeface="Calibri" panose="020F0502020204030204" pitchFamily="34" charset="0"/>
                <a:cs typeface="Calibri" panose="020F0502020204030204" pitchFamily="34" charset="0"/>
              </a:rPr>
              <a:t>تستخدم </a:t>
            </a:r>
            <a:r>
              <a:rPr lang="ar-EG" sz="2000" dirty="0">
                <a:latin typeface="Calibri" panose="020F0502020204030204" pitchFamily="34" charset="0"/>
                <a:cs typeface="Calibri" panose="020F0502020204030204" pitchFamily="34" charset="0"/>
              </a:rPr>
              <a:t>لوحات المعلومات مجموعة متنوعة من عناصر العرض </a:t>
            </a:r>
            <a:r>
              <a:rPr lang="ar-EG" sz="2000" dirty="0" smtClean="0">
                <a:latin typeface="Calibri" panose="020F0502020204030204" pitchFamily="34" charset="0"/>
                <a:cs typeface="Calibri" panose="020F0502020204030204" pitchFamily="34" charset="0"/>
              </a:rPr>
              <a:t>المرئية</a:t>
            </a:r>
          </a:p>
          <a:p>
            <a:pPr marL="514350" indent="-514350" algn="r" rtl="1">
              <a:buFont typeface="+mj-lt"/>
              <a:buAutoNum type="romanLcPeriod"/>
            </a:pPr>
            <a:r>
              <a:rPr lang="ar-EG" sz="2000" b="1" dirty="0" smtClean="0">
                <a:latin typeface="Calibri" panose="020F0502020204030204" pitchFamily="34" charset="0"/>
                <a:cs typeface="Calibri" panose="020F0502020204030204" pitchFamily="34" charset="0"/>
              </a:rPr>
              <a:t>الجداول</a:t>
            </a:r>
            <a:r>
              <a:rPr lang="ar-EG" sz="2000" dirty="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لعرض البيانات بشكل منظم، مما يسهل القراءة والتحليل</a:t>
            </a:r>
            <a:r>
              <a:rPr lang="ar-EG" sz="2000" dirty="0" smtClean="0">
                <a:latin typeface="Calibri" panose="020F0502020204030204" pitchFamily="34" charset="0"/>
                <a:cs typeface="Calibri" panose="020F0502020204030204" pitchFamily="34" charset="0"/>
              </a:rPr>
              <a:t>.</a:t>
            </a:r>
          </a:p>
          <a:p>
            <a:pPr marL="514350" indent="-514350" algn="r" rtl="1">
              <a:buFont typeface="+mj-lt"/>
              <a:buAutoNum type="romanLcPeriod"/>
            </a:pPr>
            <a:r>
              <a:rPr lang="ar-EG" sz="2000" b="1" dirty="0">
                <a:latin typeface="Calibri" panose="020F0502020204030204" pitchFamily="34" charset="0"/>
                <a:cs typeface="Calibri" panose="020F0502020204030204" pitchFamily="34" charset="0"/>
              </a:rPr>
              <a:t>الرسوم البيانية</a:t>
            </a:r>
            <a:r>
              <a:rPr lang="ar-EG" sz="2000" dirty="0">
                <a:latin typeface="Calibri" panose="020F0502020204030204" pitchFamily="34" charset="0"/>
                <a:cs typeface="Calibri" panose="020F0502020204030204" pitchFamily="34" charset="0"/>
              </a:rPr>
              <a:t>: مثل المخططات العمودية، المخططات النقطية، ومخططات الدوائر، لتوضيح البيانات</a:t>
            </a:r>
            <a:r>
              <a:rPr lang="ar-EG" sz="2000" dirty="0" smtClean="0">
                <a:latin typeface="Calibri" panose="020F0502020204030204" pitchFamily="34" charset="0"/>
                <a:cs typeface="Calibri" panose="020F0502020204030204" pitchFamily="34" charset="0"/>
              </a:rPr>
              <a:t>.</a:t>
            </a:r>
            <a:endParaRPr lang="ar-EG" sz="2000" dirty="0">
              <a:latin typeface="Calibri" panose="020F0502020204030204" pitchFamily="34" charset="0"/>
              <a:cs typeface="Calibri" panose="020F0502020204030204" pitchFamily="34" charset="0"/>
            </a:endParaRPr>
          </a:p>
          <a:p>
            <a:pPr marL="514350" indent="-514350" algn="r" rtl="1">
              <a:buFont typeface="+mj-lt"/>
              <a:buAutoNum type="romanLcPeriod"/>
            </a:pPr>
            <a:r>
              <a:rPr lang="ar-EG" sz="2000" b="1" dirty="0">
                <a:latin typeface="Calibri" panose="020F0502020204030204" pitchFamily="34" charset="0"/>
                <a:cs typeface="Calibri" panose="020F0502020204030204" pitchFamily="34" charset="0"/>
              </a:rPr>
              <a:t>المقايسس الرئيسية </a:t>
            </a:r>
            <a:r>
              <a:rPr lang="en-MY" sz="2000" dirty="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لعرض قياسات الأداء الهامة، </a:t>
            </a:r>
            <a:r>
              <a:rPr lang="ar-EG" sz="2000" dirty="0">
                <a:latin typeface="Calibri" panose="020F0502020204030204" pitchFamily="34" charset="0"/>
                <a:cs typeface="Calibri" panose="020F0502020204030204" pitchFamily="34" charset="0"/>
              </a:rPr>
              <a:t>مثل الإيرادات أو النسبة المئوية للنمو.</a:t>
            </a:r>
          </a:p>
          <a:p>
            <a:pPr marL="514350" indent="-514350" algn="r" rtl="1">
              <a:buFont typeface="+mj-lt"/>
              <a:buAutoNum type="romanLcPeriod"/>
            </a:pPr>
            <a:r>
              <a:rPr lang="ar-EG" sz="2000" b="1" dirty="0">
                <a:latin typeface="Calibri" panose="020F0502020204030204" pitchFamily="34" charset="0"/>
                <a:cs typeface="Calibri" panose="020F0502020204030204" pitchFamily="34" charset="0"/>
              </a:rPr>
              <a:t>الخرائط</a:t>
            </a:r>
            <a:r>
              <a:rPr lang="ar-EG" sz="2000" dirty="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لعرض البيانات الجغرافية وتحليل الاتجاهات الإقليمية</a:t>
            </a:r>
            <a:r>
              <a:rPr lang="ar-EG" sz="2000" dirty="0">
                <a:latin typeface="Calibri" panose="020F0502020204030204" pitchFamily="34" charset="0"/>
                <a:cs typeface="Calibri" panose="020F0502020204030204" pitchFamily="34" charset="0"/>
              </a:rPr>
              <a:t>.</a:t>
            </a:r>
          </a:p>
          <a:p>
            <a:pPr marL="514350" indent="-514350" algn="r" rtl="1">
              <a:buFont typeface="+mj-lt"/>
              <a:buAutoNum type="romanLcPeriod"/>
            </a:pPr>
            <a:r>
              <a:rPr lang="ar-EG" sz="2000" b="1" dirty="0">
                <a:latin typeface="Calibri" panose="020F0502020204030204" pitchFamily="34" charset="0"/>
                <a:cs typeface="Calibri" panose="020F0502020204030204" pitchFamily="34" charset="0"/>
              </a:rPr>
              <a:t>التصفية</a:t>
            </a:r>
            <a:r>
              <a:rPr lang="ar-EG" sz="2000" dirty="0">
                <a:latin typeface="Calibri" panose="020F0502020204030204" pitchFamily="34" charset="0"/>
                <a:cs typeface="Calibri" panose="020F0502020204030204" pitchFamily="34" charset="0"/>
              </a:rPr>
              <a:t>: أدوات لتصفية البيانات، مثل </a:t>
            </a:r>
            <a:r>
              <a:rPr lang="ar-EG" sz="2000" b="1" dirty="0">
                <a:latin typeface="Calibri" panose="020F0502020204030204" pitchFamily="34" charset="0"/>
                <a:cs typeface="Calibri" panose="020F0502020204030204" pitchFamily="34" charset="0"/>
              </a:rPr>
              <a:t>تواريخ معينة أو فئات محددة</a:t>
            </a:r>
            <a:r>
              <a:rPr lang="ar-EG" sz="2000" dirty="0"/>
              <a:t>.</a:t>
            </a:r>
          </a:p>
        </p:txBody>
      </p:sp>
      <p:pic>
        <p:nvPicPr>
          <p:cNvPr id="3" name="Picture 2"/>
          <p:cNvPicPr>
            <a:picLocks noChangeAspect="1"/>
          </p:cNvPicPr>
          <p:nvPr/>
        </p:nvPicPr>
        <p:blipFill>
          <a:blip r:embed="rId3"/>
          <a:stretch>
            <a:fillRect/>
          </a:stretch>
        </p:blipFill>
        <p:spPr>
          <a:xfrm>
            <a:off x="0" y="2725566"/>
            <a:ext cx="2245685" cy="2011173"/>
          </a:xfrm>
          <a:prstGeom prst="rect">
            <a:avLst/>
          </a:prstGeom>
        </p:spPr>
      </p:pic>
    </p:spTree>
    <p:extLst>
      <p:ext uri="{BB962C8B-B14F-4D97-AF65-F5344CB8AC3E}">
        <p14:creationId xmlns:p14="http://schemas.microsoft.com/office/powerpoint/2010/main" val="31228004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734001" y="1622962"/>
            <a:ext cx="8466655" cy="1015663"/>
          </a:xfrm>
          <a:prstGeom prst="rect">
            <a:avLst/>
          </a:prstGeom>
          <a:noFill/>
        </p:spPr>
        <p:txBody>
          <a:bodyPr wrap="square" rtlCol="0">
            <a:spAutoFit/>
          </a:bodyPr>
          <a:lstStyle/>
          <a:p>
            <a:pPr lvl="0" algn="ctr" rtl="1"/>
            <a:r>
              <a:rPr lang="en-US" sz="3200" b="1" dirty="0" smtClean="0"/>
              <a:t>2.3</a:t>
            </a:r>
            <a:r>
              <a:rPr lang="ar-EG" sz="3200" b="1" dirty="0" smtClean="0">
                <a:latin typeface="Calibri" panose="020F0502020204030204" pitchFamily="34" charset="0"/>
                <a:cs typeface="Calibri" panose="020F0502020204030204" pitchFamily="34" charset="0"/>
              </a:rPr>
              <a:t>. فوائد لوحة المعلومات </a:t>
            </a:r>
            <a:r>
              <a:rPr lang="ar-EG" sz="3200" b="1" dirty="0" smtClean="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3397212" y="2010828"/>
            <a:ext cx="6642266" cy="3785652"/>
          </a:xfrm>
          <a:prstGeom prst="rect">
            <a:avLst/>
          </a:prstGeom>
          <a:noFill/>
        </p:spPr>
        <p:txBody>
          <a:bodyPr wrap="square" rtlCol="0">
            <a:spAutoFit/>
          </a:bodyPr>
          <a:lstStyle/>
          <a:p>
            <a:pPr algn="r" rtl="1"/>
            <a:endParaRPr lang="ar-EG" sz="2400" b="1"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الرؤية الشاملة: </a:t>
            </a:r>
            <a:r>
              <a:rPr lang="ar-EG" sz="2400" dirty="0">
                <a:latin typeface="Calibri" panose="020F0502020204030204" pitchFamily="34" charset="0"/>
                <a:cs typeface="Calibri" panose="020F0502020204030204" pitchFamily="34" charset="0"/>
              </a:rPr>
              <a:t>توفر نظرة عامة عن الأداء والاتجاهات في مكان واحد بطريقة مفلترة ومختصرة وسهلة الفهم.</a:t>
            </a:r>
          </a:p>
          <a:p>
            <a:pPr marL="342900" indent="-34290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التفاعل الفوري: </a:t>
            </a:r>
            <a:r>
              <a:rPr lang="ar-EG" sz="2400" dirty="0">
                <a:latin typeface="Calibri" panose="020F0502020204030204" pitchFamily="34" charset="0"/>
                <a:cs typeface="Calibri" panose="020F0502020204030204" pitchFamily="34" charset="0"/>
              </a:rPr>
              <a:t>تتيح للمستخدمين التفاعل مع البيانات واستكشاف المعلومات بشكل أعمق.</a:t>
            </a:r>
          </a:p>
          <a:p>
            <a:pPr marL="342900" indent="-342900" algn="r"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زيادة </a:t>
            </a:r>
            <a:r>
              <a:rPr lang="ar-EG" sz="2400" b="1" dirty="0" smtClean="0">
                <a:latin typeface="Calibri" panose="020F0502020204030204" pitchFamily="34" charset="0"/>
                <a:cs typeface="Calibri" panose="020F0502020204030204" pitchFamily="34" charset="0"/>
              </a:rPr>
              <a:t>الإنتاجية</a:t>
            </a:r>
            <a:r>
              <a:rPr lang="en-US" sz="2400" b="1" dirty="0" smtClean="0">
                <a:latin typeface="Calibri" panose="020F0502020204030204" pitchFamily="34" charset="0"/>
                <a:cs typeface="Calibri" panose="020F0502020204030204" pitchFamily="34" charset="0"/>
              </a:rPr>
              <a:t>:</a:t>
            </a:r>
            <a:r>
              <a:rPr lang="ar-EG" sz="2400" b="1"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حيث يمكن للمستخدمين اتخاذ قرارات أسرع لأنهم لا يضطرون إلى البحث في بيانات غير ذات صلة.</a:t>
            </a:r>
          </a:p>
          <a:p>
            <a:pPr marL="342900" indent="-342900" algn="r" rtl="1">
              <a:buFont typeface="Wingdings" panose="05000000000000000000" pitchFamily="2" charset="2"/>
              <a:buChar char="ü"/>
            </a:pP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تقليل التكاليف </a:t>
            </a:r>
            <a:r>
              <a:rPr lang="ar-EG" sz="2400" dirty="0" smtClean="0">
                <a:latin typeface="Calibri" panose="020F0502020204030204" pitchFamily="34" charset="0"/>
                <a:cs typeface="Calibri" panose="020F0502020204030204" pitchFamily="34" charset="0"/>
              </a:rPr>
              <a:t>والتكرار</a:t>
            </a:r>
            <a:r>
              <a:rPr lang="en-US" sz="2400" dirty="0">
                <a:latin typeface="Calibri" panose="020F0502020204030204" pitchFamily="34" charset="0"/>
                <a:cs typeface="Calibri" panose="020F0502020204030204" pitchFamily="34" charset="0"/>
              </a:rPr>
              <a:t>.</a:t>
            </a:r>
            <a:endParaRPr lang="ar-EG" sz="2400" dirty="0" smtClean="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ü"/>
            </a:pP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تقديم معلومات قابلة للتنفيذ</a:t>
            </a:r>
            <a:r>
              <a:rPr lang="ar-EG" sz="2400" dirty="0" smtClean="0">
                <a:latin typeface="Calibri" panose="020F0502020204030204" pitchFamily="34" charset="0"/>
                <a:cs typeface="Calibri" panose="020F0502020204030204" pitchFamily="34" charset="0"/>
              </a:rPr>
              <a:t>.</a:t>
            </a:r>
            <a:endParaRPr lang="ar-EG" sz="2400" dirty="0">
              <a:latin typeface="Calibri" panose="020F0502020204030204" pitchFamily="34" charset="0"/>
              <a:cs typeface="Calibri" panose="020F0502020204030204" pitchFamily="34" charset="0"/>
            </a:endParaRPr>
          </a:p>
          <a:p>
            <a:pPr lvl="0" algn="just" rtl="1"/>
            <a:r>
              <a:rPr lang="ar-EG" sz="2400" dirty="0">
                <a:latin typeface="Calibri" panose="020F0502020204030204" pitchFamily="34" charset="0"/>
                <a:cs typeface="Calibri" panose="020F0502020204030204" pitchFamily="34" charset="0"/>
              </a:rPr>
              <a:t>	</a:t>
            </a:r>
            <a:endParaRPr lang="en-MY" sz="2800" b="1" u="sng" dirty="0">
              <a:solidFill>
                <a:srgbClr val="C00000"/>
              </a:solidFill>
              <a:latin typeface="+mj-lt"/>
            </a:endParaRPr>
          </a:p>
        </p:txBody>
      </p:sp>
      <p:pic>
        <p:nvPicPr>
          <p:cNvPr id="3" name="Picture 2"/>
          <p:cNvPicPr>
            <a:picLocks noChangeAspect="1"/>
          </p:cNvPicPr>
          <p:nvPr/>
        </p:nvPicPr>
        <p:blipFill>
          <a:blip r:embed="rId3"/>
          <a:stretch>
            <a:fillRect/>
          </a:stretch>
        </p:blipFill>
        <p:spPr>
          <a:xfrm>
            <a:off x="-318480" y="2689959"/>
            <a:ext cx="3542083" cy="2859272"/>
          </a:xfrm>
          <a:prstGeom prst="rect">
            <a:avLst/>
          </a:prstGeom>
        </p:spPr>
      </p:pic>
    </p:spTree>
    <p:extLst>
      <p:ext uri="{BB962C8B-B14F-4D97-AF65-F5344CB8AC3E}">
        <p14:creationId xmlns:p14="http://schemas.microsoft.com/office/powerpoint/2010/main" val="41580443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a:t>https://www.youtube.com/watch?v=i17IihNm0dA</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626178" y="1666445"/>
            <a:ext cx="8466655" cy="1077218"/>
          </a:xfrm>
          <a:prstGeom prst="rect">
            <a:avLst/>
          </a:prstGeom>
          <a:noFill/>
        </p:spPr>
        <p:txBody>
          <a:bodyPr wrap="square" rtlCol="0">
            <a:spAutoFit/>
          </a:bodyPr>
          <a:lstStyle>
            <a:defPPr>
              <a:defRPr lang="en-US"/>
            </a:defPPr>
            <a:lvl1pPr algn="ctr" rtl="1">
              <a:defRPr sz="3200" b="1"/>
            </a:lvl1pPr>
          </a:lstStyle>
          <a:p>
            <a:r>
              <a:rPr lang="en-US" dirty="0" smtClean="0"/>
              <a:t>2.4</a:t>
            </a:r>
            <a:r>
              <a:rPr lang="ar-EG" dirty="0" smtClean="0">
                <a:latin typeface="Calibri" panose="020F0502020204030204" pitchFamily="34" charset="0"/>
                <a:cs typeface="Calibri" panose="020F0502020204030204" pitchFamily="34" charset="0"/>
              </a:rPr>
              <a:t>. </a:t>
            </a:r>
            <a:r>
              <a:rPr lang="ar-EG" dirty="0">
                <a:latin typeface="Calibri" panose="020F0502020204030204" pitchFamily="34" charset="0"/>
                <a:cs typeface="Calibri" panose="020F0502020204030204" pitchFamily="34" charset="0"/>
              </a:rPr>
              <a:t>أدوات إنشاء </a:t>
            </a:r>
            <a:r>
              <a:rPr lang="ar-EG" dirty="0" smtClean="0">
                <a:latin typeface="Calibri" panose="020F0502020204030204" pitchFamily="34" charset="0"/>
                <a:cs typeface="Calibri" panose="020F0502020204030204" pitchFamily="34" charset="0"/>
              </a:rPr>
              <a:t>لوحة </a:t>
            </a:r>
            <a:r>
              <a:rPr lang="ar-EG" dirty="0">
                <a:latin typeface="Calibri" panose="020F0502020204030204" pitchFamily="34" charset="0"/>
                <a:cs typeface="Calibri" panose="020F0502020204030204" pitchFamily="34" charset="0"/>
              </a:rPr>
              <a:t>المعلومات :</a:t>
            </a:r>
            <a:endParaRPr lang="en-US" dirty="0">
              <a:latin typeface="Calibri" panose="020F0502020204030204" pitchFamily="34" charset="0"/>
              <a:cs typeface="Calibri" panose="020F0502020204030204" pitchFamily="34" charset="0"/>
            </a:endParaRPr>
          </a:p>
          <a:p>
            <a:endParaRPr lang="en-US" dirty="0"/>
          </a:p>
        </p:txBody>
      </p:sp>
      <p:sp>
        <p:nvSpPr>
          <p:cNvPr id="2" name="TextBox 1">
            <a:extLst>
              <a:ext uri="{FF2B5EF4-FFF2-40B4-BE49-F238E27FC236}">
                <a16:creationId xmlns:a16="http://schemas.microsoft.com/office/drawing/2014/main" xmlns="" id="{1D49B629-A710-F119-EA46-044B5624E5D2}"/>
              </a:ext>
            </a:extLst>
          </p:cNvPr>
          <p:cNvSpPr txBox="1"/>
          <p:nvPr/>
        </p:nvSpPr>
        <p:spPr>
          <a:xfrm>
            <a:off x="3778992" y="2102724"/>
            <a:ext cx="6422283" cy="4216539"/>
          </a:xfrm>
          <a:prstGeom prst="rect">
            <a:avLst/>
          </a:prstGeom>
          <a:noFill/>
        </p:spPr>
        <p:txBody>
          <a:bodyPr wrap="square" rtlCol="0">
            <a:spAutoFit/>
          </a:bodyPr>
          <a:lstStyle/>
          <a:p>
            <a:pPr algn="r" rtl="1"/>
            <a:endParaRPr lang="ar-EG" sz="2400"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v"/>
            </a:pPr>
            <a:r>
              <a:rPr lang="ar-EG" sz="2400" dirty="0" smtClean="0">
                <a:latin typeface="Calibri" panose="020F0502020204030204" pitchFamily="34" charset="0"/>
                <a:cs typeface="Calibri" panose="020F0502020204030204" pitchFamily="34" charset="0"/>
              </a:rPr>
              <a:t> </a:t>
            </a:r>
            <a:r>
              <a:rPr lang="en-MY" sz="2800" b="1" dirty="0" smtClean="0">
                <a:latin typeface="Calibri" panose="020F0502020204030204" pitchFamily="34" charset="0"/>
                <a:cs typeface="Calibri" panose="020F0502020204030204" pitchFamily="34" charset="0"/>
              </a:rPr>
              <a:t>Microsoft Excel</a:t>
            </a:r>
            <a:r>
              <a:rPr lang="ar-EG" sz="2800" b="1" dirty="0" smtClean="0">
                <a:latin typeface="Calibri" panose="020F0502020204030204" pitchFamily="34" charset="0"/>
                <a:cs typeface="Calibri" panose="020F0502020204030204" pitchFamily="34" charset="0"/>
              </a:rPr>
              <a:t> </a:t>
            </a:r>
            <a:r>
              <a:rPr lang="en-MY" sz="2800" b="1" dirty="0" smtClean="0">
                <a:latin typeface="Calibri" panose="020F0502020204030204" pitchFamily="34" charset="0"/>
                <a:cs typeface="Calibri" panose="020F0502020204030204" pitchFamily="34" charset="0"/>
              </a:rPr>
              <a:t> </a:t>
            </a:r>
            <a:r>
              <a:rPr lang="ar-EG" sz="2800" dirty="0">
                <a:latin typeface="Calibri" panose="020F0502020204030204" pitchFamily="34" charset="0"/>
                <a:cs typeface="Calibri" panose="020F0502020204030204" pitchFamily="34" charset="0"/>
              </a:rPr>
              <a:t>لتصميم لوحات معلومات بسيطة.</a:t>
            </a:r>
          </a:p>
          <a:p>
            <a:pPr marL="342900" indent="-342900" algn="r" rtl="1">
              <a:buFont typeface="Wingdings" panose="05000000000000000000" pitchFamily="2" charset="2"/>
              <a:buChar char="v"/>
            </a:pPr>
            <a:r>
              <a:rPr lang="en-MY" sz="2800" b="1" dirty="0" smtClean="0">
                <a:latin typeface="Calibri" panose="020F0502020204030204" pitchFamily="34" charset="0"/>
                <a:cs typeface="Calibri" panose="020F0502020204030204" pitchFamily="34" charset="0"/>
              </a:rPr>
              <a:t>Tableau</a:t>
            </a:r>
            <a:r>
              <a:rPr lang="ar-EG" sz="2800" dirty="0" smtClean="0">
                <a:latin typeface="Calibri" panose="020F0502020204030204" pitchFamily="34" charset="0"/>
                <a:cs typeface="Calibri" panose="020F0502020204030204" pitchFamily="34" charset="0"/>
              </a:rPr>
              <a:t> لإنشاء </a:t>
            </a:r>
            <a:r>
              <a:rPr lang="ar-EG" sz="2800" dirty="0">
                <a:latin typeface="Calibri" panose="020F0502020204030204" pitchFamily="34" charset="0"/>
                <a:cs typeface="Calibri" panose="020F0502020204030204" pitchFamily="34" charset="0"/>
              </a:rPr>
              <a:t>لوحات معلومات متقدمة وتفاعلية.</a:t>
            </a:r>
          </a:p>
          <a:p>
            <a:pPr marL="342900" indent="-342900" algn="r" rtl="1">
              <a:buFont typeface="Wingdings" panose="05000000000000000000" pitchFamily="2" charset="2"/>
              <a:buChar char="v"/>
            </a:pPr>
            <a:r>
              <a:rPr lang="en-MY" sz="2800" b="1" dirty="0">
                <a:latin typeface="Calibri" panose="020F0502020204030204" pitchFamily="34" charset="0"/>
                <a:cs typeface="Calibri" panose="020F0502020204030204" pitchFamily="34" charset="0"/>
              </a:rPr>
              <a:t>Power </a:t>
            </a:r>
            <a:r>
              <a:rPr lang="en-MY" sz="2800" b="1" dirty="0" smtClean="0">
                <a:latin typeface="Calibri" panose="020F0502020204030204" pitchFamily="34" charset="0"/>
                <a:cs typeface="Calibri" panose="020F0502020204030204" pitchFamily="34" charset="0"/>
              </a:rPr>
              <a:t>BI</a:t>
            </a:r>
            <a:r>
              <a:rPr lang="ar-EG" sz="2800" b="1" dirty="0" smtClean="0">
                <a:latin typeface="Calibri" panose="020F0502020204030204" pitchFamily="34" charset="0"/>
                <a:cs typeface="Calibri" panose="020F0502020204030204" pitchFamily="34" charset="0"/>
              </a:rPr>
              <a:t> </a:t>
            </a:r>
            <a:r>
              <a:rPr lang="en-MY" sz="2800" b="1" dirty="0" smtClean="0">
                <a:latin typeface="Calibri" panose="020F0502020204030204" pitchFamily="34" charset="0"/>
                <a:cs typeface="Calibri" panose="020F0502020204030204" pitchFamily="34" charset="0"/>
              </a:rPr>
              <a:t> </a:t>
            </a:r>
            <a:r>
              <a:rPr lang="ar-EG" sz="2800" dirty="0">
                <a:latin typeface="Calibri" panose="020F0502020204030204" pitchFamily="34" charset="0"/>
                <a:cs typeface="Calibri" panose="020F0502020204030204" pitchFamily="34" charset="0"/>
              </a:rPr>
              <a:t>لتحليل البيانات وإنشاء لوحات معلومات تفاعلية</a:t>
            </a:r>
            <a:r>
              <a:rPr lang="ar-EG" sz="2400" dirty="0" smtClean="0"/>
              <a:t>.</a:t>
            </a:r>
          </a:p>
          <a:p>
            <a:pPr algn="r" rtl="1"/>
            <a:r>
              <a:rPr lang="en-MY" sz="2400" dirty="0" smtClean="0"/>
              <a:t> </a:t>
            </a:r>
            <a:endParaRPr lang="ar-EG" sz="2400" dirty="0"/>
          </a:p>
          <a:p>
            <a:pPr lvl="0" algn="r" rtl="1"/>
            <a:endParaRPr lang="ar-EG" sz="2400" dirty="0" smtClean="0">
              <a:latin typeface="Calibri" panose="020F0502020204030204" pitchFamily="34" charset="0"/>
              <a:cs typeface="Calibri" panose="020F0502020204030204" pitchFamily="34" charset="0"/>
            </a:endParaRPr>
          </a:p>
          <a:p>
            <a:pPr lvl="0" algn="r" rtl="1"/>
            <a:endParaRPr lang="en-US" sz="2800" dirty="0" smtClean="0">
              <a:solidFill>
                <a:srgbClr val="C00000"/>
              </a:solidFill>
              <a:latin typeface="+mj-lt"/>
            </a:endParaRPr>
          </a:p>
        </p:txBody>
      </p:sp>
      <p:pic>
        <p:nvPicPr>
          <p:cNvPr id="9" name="Picture 8"/>
          <p:cNvPicPr>
            <a:picLocks noChangeAspect="1"/>
          </p:cNvPicPr>
          <p:nvPr/>
        </p:nvPicPr>
        <p:blipFill>
          <a:blip r:embed="rId3"/>
          <a:stretch>
            <a:fillRect/>
          </a:stretch>
        </p:blipFill>
        <p:spPr>
          <a:xfrm>
            <a:off x="1332529" y="2761343"/>
            <a:ext cx="2587298" cy="2039204"/>
          </a:xfrm>
          <a:prstGeom prst="rect">
            <a:avLst/>
          </a:prstGeom>
        </p:spPr>
      </p:pic>
    </p:spTree>
    <p:extLst>
      <p:ext uri="{BB962C8B-B14F-4D97-AF65-F5344CB8AC3E}">
        <p14:creationId xmlns:p14="http://schemas.microsoft.com/office/powerpoint/2010/main" val="32115618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75726"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mtClean="0"/>
              <a:t>تشير نتائج الدراسة إلى أن استخدام البيانات الضخمة يؤثر بشكل كبير وإيجابي على استخدام تحليلات التسويق</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665803" y="1622962"/>
            <a:ext cx="8466655" cy="1077218"/>
          </a:xfrm>
          <a:prstGeom prst="rect">
            <a:avLst/>
          </a:prstGeom>
          <a:noFill/>
        </p:spPr>
        <p:txBody>
          <a:bodyPr wrap="square" rtlCol="0">
            <a:spAutoFit/>
          </a:bodyPr>
          <a:lstStyle>
            <a:defPPr>
              <a:defRPr lang="en-US"/>
            </a:defPPr>
            <a:lvl1pPr algn="ctr" rtl="1">
              <a:defRPr sz="3200" b="1"/>
            </a:lvl1pPr>
          </a:lstStyle>
          <a:p>
            <a:r>
              <a:rPr lang="en-US" dirty="0" smtClean="0"/>
              <a:t>  .2.5</a:t>
            </a:r>
            <a:r>
              <a:rPr lang="ar-EG" dirty="0" smtClean="0">
                <a:latin typeface="Calibri" panose="020F0502020204030204" pitchFamily="34" charset="0"/>
                <a:cs typeface="Calibri" panose="020F0502020204030204" pitchFamily="34" charset="0"/>
              </a:rPr>
              <a:t>خصائص </a:t>
            </a:r>
            <a:r>
              <a:rPr lang="ar-EG" dirty="0">
                <a:latin typeface="Calibri" panose="020F0502020204030204" pitchFamily="34" charset="0"/>
                <a:cs typeface="Calibri" panose="020F0502020204030204" pitchFamily="34" charset="0"/>
              </a:rPr>
              <a:t>لوحة المعلومات المطلوبة:</a:t>
            </a:r>
            <a:endParaRPr lang="en-US" dirty="0">
              <a:latin typeface="Calibri" panose="020F0502020204030204" pitchFamily="34" charset="0"/>
              <a:cs typeface="Calibri" panose="020F0502020204030204" pitchFamily="34" charset="0"/>
            </a:endParaRPr>
          </a:p>
          <a:p>
            <a:endParaRPr lang="en-US" dirty="0"/>
          </a:p>
        </p:txBody>
      </p:sp>
      <p:sp>
        <p:nvSpPr>
          <p:cNvPr id="2" name="TextBox 1">
            <a:extLst>
              <a:ext uri="{FF2B5EF4-FFF2-40B4-BE49-F238E27FC236}">
                <a16:creationId xmlns:a16="http://schemas.microsoft.com/office/drawing/2014/main" xmlns="" id="{1D49B629-A710-F119-EA46-044B5624E5D2}"/>
              </a:ext>
            </a:extLst>
          </p:cNvPr>
          <p:cNvSpPr txBox="1"/>
          <p:nvPr/>
        </p:nvSpPr>
        <p:spPr>
          <a:xfrm>
            <a:off x="2688358" y="2230814"/>
            <a:ext cx="7157356" cy="3816429"/>
          </a:xfrm>
          <a:prstGeom prst="rect">
            <a:avLst/>
          </a:prstGeom>
          <a:noFill/>
        </p:spPr>
        <p:txBody>
          <a:bodyPr wrap="square" rtlCol="0">
            <a:spAutoFit/>
          </a:bodyPr>
          <a:lstStyle/>
          <a:p>
            <a:pPr lvl="0" algn="r" rtl="1"/>
            <a:r>
              <a:rPr lang="ar-EG" sz="2200" dirty="0">
                <a:solidFill>
                  <a:srgbClr val="C00000"/>
                </a:solidFill>
                <a:latin typeface="+mj-lt"/>
              </a:rPr>
              <a:t>• </a:t>
            </a:r>
            <a:r>
              <a:rPr lang="ar-EG" sz="2200" dirty="0">
                <a:latin typeface="Calibri" panose="020F0502020204030204" pitchFamily="34" charset="0"/>
                <a:cs typeface="Calibri" panose="020F0502020204030204" pitchFamily="34" charset="0"/>
              </a:rPr>
              <a:t>توفر </a:t>
            </a:r>
            <a:r>
              <a:rPr lang="ar-EG" sz="2200" b="1" dirty="0">
                <a:latin typeface="Calibri" panose="020F0502020204030204" pitchFamily="34" charset="0"/>
                <a:cs typeface="Calibri" panose="020F0502020204030204" pitchFamily="34" charset="0"/>
              </a:rPr>
              <a:t>المستوى المناسب </a:t>
            </a:r>
            <a:r>
              <a:rPr lang="ar-EG" sz="2200" dirty="0">
                <a:latin typeface="Calibri" panose="020F0502020204030204" pitchFamily="34" charset="0"/>
                <a:cs typeface="Calibri" panose="020F0502020204030204" pitchFamily="34" charset="0"/>
              </a:rPr>
              <a:t>من </a:t>
            </a:r>
            <a:r>
              <a:rPr lang="ar-EG" sz="2200" dirty="0" smtClean="0">
                <a:latin typeface="Calibri" panose="020F0502020204030204" pitchFamily="34" charset="0"/>
                <a:cs typeface="Calibri" panose="020F0502020204030204" pitchFamily="34" charset="0"/>
              </a:rPr>
              <a:t>المعلومات.</a:t>
            </a:r>
            <a:endParaRPr lang="ar-EG" sz="2200" dirty="0">
              <a:latin typeface="Calibri" panose="020F0502020204030204" pitchFamily="34" charset="0"/>
              <a:cs typeface="Calibri" panose="020F0502020204030204" pitchFamily="34" charset="0"/>
            </a:endParaRPr>
          </a:p>
          <a:p>
            <a:pPr algn="r" rtl="1"/>
            <a:r>
              <a:rPr lang="ar-EG" sz="2200" dirty="0">
                <a:latin typeface="Calibri" panose="020F0502020204030204" pitchFamily="34" charset="0"/>
                <a:cs typeface="Calibri" panose="020F0502020204030204" pitchFamily="34" charset="0"/>
              </a:rPr>
              <a:t>• توفر تصورات فعّالة</a:t>
            </a:r>
            <a:r>
              <a:rPr lang="ar-EG" sz="2200" dirty="0" smtClean="0">
                <a:latin typeface="Calibri" panose="020F0502020204030204" pitchFamily="34" charset="0"/>
                <a:cs typeface="Calibri" panose="020F0502020204030204" pitchFamily="34" charset="0"/>
              </a:rPr>
              <a:t>.</a:t>
            </a:r>
            <a:endParaRPr lang="ar-EG" sz="2200" dirty="0">
              <a:latin typeface="Calibri" panose="020F0502020204030204" pitchFamily="34" charset="0"/>
              <a:cs typeface="Calibri" panose="020F0502020204030204" pitchFamily="34" charset="0"/>
            </a:endParaRPr>
          </a:p>
          <a:p>
            <a:pPr algn="r" rtl="1"/>
            <a:r>
              <a:rPr lang="ar-EG" sz="2200" dirty="0">
                <a:latin typeface="Calibri" panose="020F0502020204030204" pitchFamily="34" charset="0"/>
                <a:cs typeface="Calibri" panose="020F0502020204030204" pitchFamily="34" charset="0"/>
              </a:rPr>
              <a:t>• تتفاعل </a:t>
            </a:r>
            <a:r>
              <a:rPr lang="ar-EG" sz="2200" b="1" dirty="0">
                <a:latin typeface="Calibri" panose="020F0502020204030204" pitchFamily="34" charset="0"/>
                <a:cs typeface="Calibri" panose="020F0502020204030204" pitchFamily="34" charset="0"/>
              </a:rPr>
              <a:t>مع المحتوى </a:t>
            </a:r>
            <a:r>
              <a:rPr lang="ar-EG" sz="2200" dirty="0">
                <a:latin typeface="Calibri" panose="020F0502020204030204" pitchFamily="34" charset="0"/>
                <a:cs typeface="Calibri" panose="020F0502020204030204" pitchFamily="34" charset="0"/>
              </a:rPr>
              <a:t>وتدعم التحليل التفصيلي</a:t>
            </a:r>
            <a:r>
              <a:rPr lang="ar-EG" sz="2200" dirty="0" smtClean="0">
                <a:latin typeface="Calibri" panose="020F0502020204030204" pitchFamily="34" charset="0"/>
                <a:cs typeface="Calibri" panose="020F0502020204030204" pitchFamily="34" charset="0"/>
              </a:rPr>
              <a:t>.</a:t>
            </a:r>
            <a:endParaRPr lang="ar-EG" sz="2200" dirty="0">
              <a:latin typeface="Calibri" panose="020F0502020204030204" pitchFamily="34" charset="0"/>
              <a:cs typeface="Calibri" panose="020F0502020204030204" pitchFamily="34" charset="0"/>
            </a:endParaRPr>
          </a:p>
          <a:p>
            <a:pPr algn="r" rtl="1"/>
            <a:r>
              <a:rPr lang="ar-EG" sz="2200" dirty="0">
                <a:latin typeface="Calibri" panose="020F0502020204030204" pitchFamily="34" charset="0"/>
                <a:cs typeface="Calibri" panose="020F0502020204030204" pitchFamily="34" charset="0"/>
              </a:rPr>
              <a:t>• </a:t>
            </a:r>
            <a:r>
              <a:rPr lang="ar-EG" sz="2200" b="1" dirty="0">
                <a:latin typeface="Calibri" panose="020F0502020204030204" pitchFamily="34" charset="0"/>
                <a:cs typeface="Calibri" panose="020F0502020204030204" pitchFamily="34" charset="0"/>
              </a:rPr>
              <a:t>موثوقة ومتسقة</a:t>
            </a:r>
            <a:r>
              <a:rPr lang="ar-EG" sz="2200" dirty="0" smtClean="0">
                <a:latin typeface="Calibri" panose="020F0502020204030204" pitchFamily="34" charset="0"/>
                <a:cs typeface="Calibri" panose="020F0502020204030204" pitchFamily="34" charset="0"/>
              </a:rPr>
              <a:t>.</a:t>
            </a:r>
          </a:p>
          <a:p>
            <a:pPr algn="r" rtl="1"/>
            <a:r>
              <a:rPr lang="ar-EG" sz="2200" dirty="0" smtClean="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تعتبر </a:t>
            </a:r>
            <a:r>
              <a:rPr lang="ar-EG" sz="2200" b="1" dirty="0">
                <a:latin typeface="Calibri" panose="020F0502020204030204" pitchFamily="34" charset="0"/>
                <a:cs typeface="Calibri" panose="020F0502020204030204" pitchFamily="34" charset="0"/>
              </a:rPr>
              <a:t>المصدر الوحيد </a:t>
            </a:r>
            <a:r>
              <a:rPr lang="ar-EG" sz="2200" dirty="0">
                <a:latin typeface="Calibri" panose="020F0502020204030204" pitchFamily="34" charset="0"/>
                <a:cs typeface="Calibri" panose="020F0502020204030204" pitchFamily="34" charset="0"/>
              </a:rPr>
              <a:t>للحقيقة</a:t>
            </a:r>
            <a:r>
              <a:rPr lang="ar-EG" sz="2200" dirty="0" smtClean="0">
                <a:latin typeface="Calibri" panose="020F0502020204030204" pitchFamily="34" charset="0"/>
                <a:cs typeface="Calibri" panose="020F0502020204030204" pitchFamily="34" charset="0"/>
              </a:rPr>
              <a:t>.</a:t>
            </a:r>
            <a:endParaRPr lang="ar-EG" sz="2200" dirty="0">
              <a:latin typeface="Calibri" panose="020F0502020204030204" pitchFamily="34" charset="0"/>
              <a:cs typeface="Calibri" panose="020F0502020204030204" pitchFamily="34" charset="0"/>
            </a:endParaRPr>
          </a:p>
          <a:p>
            <a:pPr algn="r" rtl="1"/>
            <a:r>
              <a:rPr lang="ar-EG" sz="2200" dirty="0">
                <a:latin typeface="Calibri" panose="020F0502020204030204" pitchFamily="34" charset="0"/>
                <a:cs typeface="Calibri" panose="020F0502020204030204" pitchFamily="34" charset="0"/>
              </a:rPr>
              <a:t>• واجهة </a:t>
            </a:r>
            <a:r>
              <a:rPr lang="ar-EG" sz="2200" b="1" dirty="0">
                <a:latin typeface="Calibri" panose="020F0502020204030204" pitchFamily="34" charset="0"/>
                <a:cs typeface="Calibri" panose="020F0502020204030204" pitchFamily="34" charset="0"/>
              </a:rPr>
              <a:t>مستخدم مرئية </a:t>
            </a:r>
            <a:r>
              <a:rPr lang="ar-EG" sz="2200" dirty="0">
                <a:latin typeface="Calibri" panose="020F0502020204030204" pitchFamily="34" charset="0"/>
                <a:cs typeface="Calibri" panose="020F0502020204030204" pitchFamily="34" charset="0"/>
              </a:rPr>
              <a:t>سهلة الاستخدام وبديهية</a:t>
            </a:r>
            <a:r>
              <a:rPr lang="ar-EG" sz="2200" dirty="0" smtClean="0">
                <a:latin typeface="Calibri" panose="020F0502020204030204" pitchFamily="34" charset="0"/>
                <a:cs typeface="Calibri" panose="020F0502020204030204" pitchFamily="34" charset="0"/>
              </a:rPr>
              <a:t>.</a:t>
            </a:r>
            <a:endParaRPr lang="ar-EG" sz="2200" dirty="0">
              <a:latin typeface="Calibri" panose="020F0502020204030204" pitchFamily="34" charset="0"/>
              <a:cs typeface="Calibri" panose="020F0502020204030204" pitchFamily="34" charset="0"/>
            </a:endParaRPr>
          </a:p>
          <a:p>
            <a:pPr algn="r" rtl="1"/>
            <a:r>
              <a:rPr lang="ar-EG" sz="2200" dirty="0">
                <a:latin typeface="Calibri" panose="020F0502020204030204" pitchFamily="34" charset="0"/>
                <a:cs typeface="Calibri" panose="020F0502020204030204" pitchFamily="34" charset="0"/>
              </a:rPr>
              <a:t>• تدعم إنشاء </a:t>
            </a:r>
            <a:r>
              <a:rPr lang="ar-EG" sz="2200" b="1" dirty="0">
                <a:latin typeface="Calibri" panose="020F0502020204030204" pitchFamily="34" charset="0"/>
                <a:cs typeface="Calibri" panose="020F0502020204030204" pitchFamily="34" charset="0"/>
              </a:rPr>
              <a:t>وجهات نظر مخصصة</a:t>
            </a:r>
            <a:r>
              <a:rPr lang="ar-EG" sz="2200" dirty="0" smtClean="0">
                <a:latin typeface="Calibri" panose="020F0502020204030204" pitchFamily="34" charset="0"/>
                <a:cs typeface="Calibri" panose="020F0502020204030204" pitchFamily="34" charset="0"/>
              </a:rPr>
              <a:t>.</a:t>
            </a:r>
            <a:endParaRPr lang="ar-EG" sz="2200" dirty="0">
              <a:latin typeface="Calibri" panose="020F0502020204030204" pitchFamily="34" charset="0"/>
              <a:cs typeface="Calibri" panose="020F0502020204030204" pitchFamily="34" charset="0"/>
            </a:endParaRPr>
          </a:p>
          <a:p>
            <a:pPr algn="r" rtl="1"/>
            <a:r>
              <a:rPr lang="ar-EG" sz="2200" dirty="0">
                <a:latin typeface="Calibri" panose="020F0502020204030204" pitchFamily="34" charset="0"/>
                <a:cs typeface="Calibri" panose="020F0502020204030204" pitchFamily="34" charset="0"/>
              </a:rPr>
              <a:t>• توفر سهولة </a:t>
            </a:r>
            <a:r>
              <a:rPr lang="ar-EG" sz="2200" b="1" dirty="0">
                <a:latin typeface="Calibri" panose="020F0502020204030204" pitchFamily="34" charset="0"/>
                <a:cs typeface="Calibri" panose="020F0502020204030204" pitchFamily="34" charset="0"/>
              </a:rPr>
              <a:t>الوصول للمستخدمين</a:t>
            </a:r>
            <a:r>
              <a:rPr lang="ar-EG" sz="2200" dirty="0">
                <a:latin typeface="Calibri" panose="020F0502020204030204" pitchFamily="34" charset="0"/>
                <a:cs typeface="Calibri" panose="020F0502020204030204" pitchFamily="34" charset="0"/>
              </a:rPr>
              <a:t>، مع إمكانية الوصول والتسليم القائمة على الأدوار.</a:t>
            </a:r>
          </a:p>
          <a:p>
            <a:pPr lvl="0" algn="r" rtl="1"/>
            <a:endParaRPr lang="ar-EG" sz="2200" dirty="0">
              <a:latin typeface="Calibri" panose="020F0502020204030204" pitchFamily="34" charset="0"/>
              <a:cs typeface="Calibri" panose="020F0502020204030204" pitchFamily="34" charset="0"/>
            </a:endParaRPr>
          </a:p>
          <a:p>
            <a:pPr lvl="0" algn="r" rtl="1"/>
            <a:endParaRPr lang="en-US" sz="2200"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494113" y="2230814"/>
            <a:ext cx="2661447" cy="2293251"/>
          </a:xfrm>
          <a:prstGeom prst="rect">
            <a:avLst/>
          </a:prstGeom>
        </p:spPr>
      </p:pic>
    </p:spTree>
    <p:extLst>
      <p:ext uri="{BB962C8B-B14F-4D97-AF65-F5344CB8AC3E}">
        <p14:creationId xmlns:p14="http://schemas.microsoft.com/office/powerpoint/2010/main" val="4602610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mtClean="0"/>
              <a:t>تشير نتائج الدراسة إلى أن استخدام البيانات الضخمة يؤثر بشكل كبير وإيجابي على استخدام تحليلات التسويق</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942266" y="1666445"/>
            <a:ext cx="8466655" cy="1077218"/>
          </a:xfrm>
          <a:prstGeom prst="rect">
            <a:avLst/>
          </a:prstGeom>
          <a:noFill/>
        </p:spPr>
        <p:txBody>
          <a:bodyPr wrap="square" rtlCol="0">
            <a:spAutoFit/>
          </a:bodyPr>
          <a:lstStyle>
            <a:defPPr>
              <a:defRPr lang="en-US"/>
            </a:defPPr>
            <a:lvl1pPr algn="ctr" rtl="1">
              <a:defRPr sz="3200" b="1"/>
            </a:lvl1pPr>
          </a:lstStyle>
          <a:p>
            <a:r>
              <a:rPr lang="en-US" dirty="0" smtClean="0"/>
              <a:t>1.6</a:t>
            </a:r>
            <a:r>
              <a:rPr lang="ar-EG" dirty="0" smtClean="0">
                <a:latin typeface="Calibri" panose="020F0502020204030204" pitchFamily="34" charset="0"/>
                <a:cs typeface="Calibri" panose="020F0502020204030204" pitchFamily="34" charset="0"/>
              </a:rPr>
              <a:t>.تطبيق عملي لانشاء لوحة المعلومات عن طريق الاكسل:</a:t>
            </a:r>
            <a:endParaRPr lang="en-US" dirty="0">
              <a:latin typeface="Calibri" panose="020F0502020204030204" pitchFamily="34" charset="0"/>
              <a:cs typeface="Calibri" panose="020F0502020204030204" pitchFamily="34" charset="0"/>
            </a:endParaRPr>
          </a:p>
          <a:p>
            <a:endParaRPr lang="en-US" dirty="0"/>
          </a:p>
        </p:txBody>
      </p:sp>
      <p:sp>
        <p:nvSpPr>
          <p:cNvPr id="2" name="TextBox 1">
            <a:extLst>
              <a:ext uri="{FF2B5EF4-FFF2-40B4-BE49-F238E27FC236}">
                <a16:creationId xmlns:a16="http://schemas.microsoft.com/office/drawing/2014/main" xmlns="" id="{1D49B629-A710-F119-EA46-044B5624E5D2}"/>
              </a:ext>
            </a:extLst>
          </p:cNvPr>
          <p:cNvSpPr txBox="1"/>
          <p:nvPr/>
        </p:nvSpPr>
        <p:spPr>
          <a:xfrm>
            <a:off x="2097732" y="2276095"/>
            <a:ext cx="7989243" cy="2462213"/>
          </a:xfrm>
          <a:prstGeom prst="rect">
            <a:avLst/>
          </a:prstGeom>
          <a:noFill/>
        </p:spPr>
        <p:txBody>
          <a:bodyPr wrap="square" rtlCol="0">
            <a:spAutoFit/>
          </a:bodyPr>
          <a:lstStyle/>
          <a:p>
            <a:pPr lvl="0" algn="r" rtl="1"/>
            <a:r>
              <a:rPr lang="ar-EG" sz="2200" dirty="0">
                <a:latin typeface="Calibri" panose="020F0502020204030204" pitchFamily="34" charset="0"/>
                <a:cs typeface="Calibri" panose="020F0502020204030204" pitchFamily="34" charset="0"/>
              </a:rPr>
              <a:t>إنشاء لوحة معلومات </a:t>
            </a:r>
            <a:r>
              <a:rPr lang="en-MY" sz="2200" dirty="0">
                <a:latin typeface="Calibri" panose="020F0502020204030204" pitchFamily="34" charset="0"/>
                <a:cs typeface="Calibri" panose="020F0502020204030204" pitchFamily="34" charset="0"/>
              </a:rPr>
              <a:t>Dashboard </a:t>
            </a:r>
            <a:r>
              <a:rPr lang="ar-EG" sz="2200" dirty="0">
                <a:latin typeface="Calibri" panose="020F0502020204030204" pitchFamily="34" charset="0"/>
                <a:cs typeface="Calibri" panose="020F0502020204030204" pitchFamily="34" charset="0"/>
              </a:rPr>
              <a:t>باستخدام </a:t>
            </a:r>
            <a:r>
              <a:rPr lang="en-MY" sz="2200" dirty="0">
                <a:latin typeface="Calibri" panose="020F0502020204030204" pitchFamily="34" charset="0"/>
                <a:cs typeface="Calibri" panose="020F0502020204030204" pitchFamily="34" charset="0"/>
              </a:rPr>
              <a:t>Excel </a:t>
            </a:r>
            <a:r>
              <a:rPr lang="ar-EG" sz="2200" dirty="0">
                <a:latin typeface="Calibri" panose="020F0502020204030204" pitchFamily="34" charset="0"/>
                <a:cs typeface="Calibri" panose="020F0502020204030204" pitchFamily="34" charset="0"/>
              </a:rPr>
              <a:t>يعد وسيلة فعالة لعرض البيانات بشكل بصري يساعد في تحليل المعلومات واتخاذ القرارات.</a:t>
            </a:r>
          </a:p>
          <a:p>
            <a:pPr lvl="0" algn="r" rtl="1"/>
            <a:r>
              <a:rPr lang="ar-EG" sz="2200" dirty="0">
                <a:latin typeface="Calibri" panose="020F0502020204030204" pitchFamily="34" charset="0"/>
                <a:cs typeface="Calibri" panose="020F0502020204030204" pitchFamily="34" charset="0"/>
              </a:rPr>
              <a:t>الخطوة 1: إعداد البيانات</a:t>
            </a:r>
          </a:p>
          <a:p>
            <a:pPr lvl="0" algn="r" rtl="1"/>
            <a:r>
              <a:rPr lang="ar-EG" sz="2200" dirty="0">
                <a:latin typeface="Calibri" panose="020F0502020204030204" pitchFamily="34" charset="0"/>
                <a:cs typeface="Calibri" panose="020F0502020204030204" pitchFamily="34" charset="0"/>
              </a:rPr>
              <a:t>الخطوة 2: إنشاء الرسوم البيانية</a:t>
            </a:r>
          </a:p>
          <a:p>
            <a:pPr lvl="0" algn="r" rtl="1"/>
            <a:r>
              <a:rPr lang="ar-EG" sz="2200" dirty="0">
                <a:latin typeface="Calibri" panose="020F0502020204030204" pitchFamily="34" charset="0"/>
                <a:cs typeface="Calibri" panose="020F0502020204030204" pitchFamily="34" charset="0"/>
              </a:rPr>
              <a:t>الخطوة 3: إنشاء جداول </a:t>
            </a:r>
            <a:r>
              <a:rPr lang="en-MY" sz="2200" dirty="0">
                <a:latin typeface="Calibri" panose="020F0502020204030204" pitchFamily="34" charset="0"/>
                <a:cs typeface="Calibri" panose="020F0502020204030204" pitchFamily="34" charset="0"/>
              </a:rPr>
              <a:t>Pivot</a:t>
            </a:r>
            <a:endParaRPr lang="ar-EG" sz="2200" dirty="0">
              <a:latin typeface="Calibri" panose="020F0502020204030204" pitchFamily="34" charset="0"/>
              <a:cs typeface="Calibri" panose="020F0502020204030204" pitchFamily="34" charset="0"/>
            </a:endParaRPr>
          </a:p>
          <a:p>
            <a:pPr lvl="0" algn="r" rtl="1"/>
            <a:r>
              <a:rPr lang="ar-EG" sz="2200" dirty="0">
                <a:latin typeface="Calibri" panose="020F0502020204030204" pitchFamily="34" charset="0"/>
                <a:cs typeface="Calibri" panose="020F0502020204030204" pitchFamily="34" charset="0"/>
              </a:rPr>
              <a:t>الخطوة 4: إنشاء لوحة المعلومات</a:t>
            </a:r>
          </a:p>
          <a:p>
            <a:pPr lvl="0" algn="r" rtl="1"/>
            <a:r>
              <a:rPr lang="ar-EG" sz="2200" dirty="0">
                <a:latin typeface="Calibri" panose="020F0502020204030204" pitchFamily="34" charset="0"/>
                <a:cs typeface="Calibri" panose="020F0502020204030204" pitchFamily="34" charset="0"/>
              </a:rPr>
              <a:t>الخطوة 5: التحليل والتفسير</a:t>
            </a:r>
            <a:endParaRPr lang="en-US" sz="22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942266" y="2953796"/>
            <a:ext cx="2819057" cy="2294941"/>
          </a:xfrm>
          <a:prstGeom prst="rect">
            <a:avLst/>
          </a:prstGeom>
        </p:spPr>
      </p:pic>
    </p:spTree>
    <p:extLst>
      <p:ext uri="{BB962C8B-B14F-4D97-AF65-F5344CB8AC3E}">
        <p14:creationId xmlns:p14="http://schemas.microsoft.com/office/powerpoint/2010/main" val="20866220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884389"/>
            <a:ext cx="4747323" cy="1126462"/>
          </a:xfrm>
          <a:prstGeom prst="rect">
            <a:avLst/>
          </a:prstGeom>
          <a:noFill/>
        </p:spPr>
        <p:txBody>
          <a:bodyPr wrap="square">
            <a:spAutoFit/>
          </a:bodyPr>
          <a:lstStyle/>
          <a:p>
            <a:pPr algn="ctr" rtl="1">
              <a:lnSpc>
                <a:spcPct val="120000"/>
              </a:lnSpc>
            </a:pPr>
            <a:r>
              <a:rPr lang="ar-EG" sz="2800" b="1" dirty="0">
                <a:latin typeface="Calibri" panose="020F0502020204030204" pitchFamily="34" charset="0"/>
                <a:cs typeface="Calibri" panose="020F0502020204030204" pitchFamily="34" charset="0"/>
              </a:rPr>
              <a:t> </a:t>
            </a:r>
            <a:r>
              <a:rPr lang="ar-EG" sz="2800" b="1" dirty="0" smtClean="0">
                <a:latin typeface="Calibri" panose="020F0502020204030204" pitchFamily="34" charset="0"/>
                <a:cs typeface="Calibri" panose="020F0502020204030204" pitchFamily="34" charset="0"/>
              </a:rPr>
              <a:t> سرد قصص البيانات</a:t>
            </a:r>
          </a:p>
          <a:p>
            <a:pPr algn="ctr" rtl="1">
              <a:lnSpc>
                <a:spcPct val="120000"/>
              </a:lnSpc>
            </a:pPr>
            <a:r>
              <a:rPr lang="ar-EG" sz="2800" b="1" dirty="0" smtClean="0">
                <a:latin typeface="Calibri" panose="020F0502020204030204" pitchFamily="34" charset="0"/>
                <a:cs typeface="Calibri" panose="020F0502020204030204" pitchFamily="34" charset="0"/>
              </a:rPr>
              <a:t> </a:t>
            </a:r>
            <a:r>
              <a:rPr lang="en-US" sz="2800" b="1" dirty="0" smtClean="0">
                <a:latin typeface="Calibri" panose="020F0502020204030204" pitchFamily="34" charset="0"/>
                <a:cs typeface="Calibri" panose="020F0502020204030204" pitchFamily="34" charset="0"/>
              </a:rPr>
              <a:t>Data </a:t>
            </a:r>
            <a:r>
              <a:rPr lang="en-MY" sz="2800" b="1" dirty="0" smtClean="0">
                <a:latin typeface="Calibri" panose="020F0502020204030204" pitchFamily="34" charset="0"/>
                <a:cs typeface="Calibri" panose="020F0502020204030204" pitchFamily="34" charset="0"/>
              </a:rPr>
              <a:t>Storytelling</a:t>
            </a:r>
            <a:r>
              <a:rPr lang="ar-EG" sz="2800" dirty="0" smtClean="0">
                <a:latin typeface="Calibri" panose="020F0502020204030204" pitchFamily="34" charset="0"/>
                <a:cs typeface="Calibri" panose="020F0502020204030204" pitchFamily="34" charset="0"/>
              </a:rPr>
              <a:t> </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2122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815026" y="1595803"/>
            <a:ext cx="8466655" cy="1015663"/>
          </a:xfrm>
          <a:prstGeom prst="rect">
            <a:avLst/>
          </a:prstGeom>
          <a:noFill/>
        </p:spPr>
        <p:txBody>
          <a:bodyPr wrap="square" rtlCol="0">
            <a:spAutoFit/>
          </a:bodyPr>
          <a:lstStyle/>
          <a:p>
            <a:pPr lvl="0" algn="ctr" rtl="1"/>
            <a:r>
              <a:rPr lang="ar-EG" sz="3200" b="1" dirty="0" smtClean="0"/>
              <a:t>3</a:t>
            </a:r>
            <a:r>
              <a:rPr lang="ar-EG" sz="3200" b="1" dirty="0" smtClean="0">
                <a:latin typeface="Calibri" panose="020F0502020204030204" pitchFamily="34" charset="0"/>
                <a:cs typeface="Calibri" panose="020F0502020204030204" pitchFamily="34" charset="0"/>
              </a:rPr>
              <a:t>. سرد قصص البيانات:</a:t>
            </a:r>
            <a:endParaRPr lang="en-US" sz="3200" b="1" dirty="0" smtClean="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4186256" y="2502132"/>
            <a:ext cx="5808245" cy="2123658"/>
          </a:xfrm>
          <a:prstGeom prst="rect">
            <a:avLst/>
          </a:prstGeom>
          <a:noFill/>
        </p:spPr>
        <p:txBody>
          <a:bodyPr wrap="square" rtlCol="0">
            <a:spAutoFit/>
          </a:bodyPr>
          <a:lstStyle/>
          <a:p>
            <a:pPr lvl="0" algn="just" rtl="1"/>
            <a:r>
              <a:rPr lang="ar-EG" sz="2200" dirty="0">
                <a:latin typeface="Calibri" panose="020F0502020204030204" pitchFamily="34" charset="0"/>
                <a:cs typeface="Calibri" panose="020F0502020204030204" pitchFamily="34" charset="0"/>
              </a:rPr>
              <a:t>تعد سرد </a:t>
            </a:r>
            <a:r>
              <a:rPr lang="ar-EG" sz="2200" dirty="0" smtClean="0">
                <a:latin typeface="Calibri" panose="020F0502020204030204" pitchFamily="34" charset="0"/>
                <a:cs typeface="Calibri" panose="020F0502020204030204" pitchFamily="34" charset="0"/>
              </a:rPr>
              <a:t>قصص البيانات </a:t>
            </a:r>
            <a:r>
              <a:rPr lang="ar-EG" sz="2200" b="1" u="sng" dirty="0">
                <a:latin typeface="Calibri" panose="020F0502020204030204" pitchFamily="34" charset="0"/>
                <a:cs typeface="Calibri" panose="020F0502020204030204" pitchFamily="34" charset="0"/>
              </a:rPr>
              <a:t>منهجية قوية تستخدم </a:t>
            </a:r>
            <a:r>
              <a:rPr lang="ar-EG" sz="2200" u="sng" dirty="0">
                <a:latin typeface="Calibri" panose="020F0502020204030204" pitchFamily="34" charset="0"/>
                <a:cs typeface="Calibri" panose="020F0502020204030204" pitchFamily="34" charset="0"/>
              </a:rPr>
              <a:t>لتوصيل الرؤى والمعلومات من البيانات بطريقة مقنعة وجذابة من خلال بناء سرد حولها</a:t>
            </a:r>
            <a:r>
              <a:rPr lang="ar-EG" sz="2200" dirty="0">
                <a:latin typeface="Calibri" panose="020F0502020204030204" pitchFamily="34" charset="0"/>
                <a:cs typeface="Calibri" panose="020F0502020204030204" pitchFamily="34" charset="0"/>
              </a:rPr>
              <a:t>. إن استخدام البيانات </a:t>
            </a:r>
            <a:r>
              <a:rPr lang="ar-EG" sz="2200" u="sng" dirty="0">
                <a:latin typeface="Calibri" panose="020F0502020204030204" pitchFamily="34" charset="0"/>
                <a:cs typeface="Calibri" panose="020F0502020204030204" pitchFamily="34" charset="0"/>
              </a:rPr>
              <a:t>لسرد قصة لا يقتصر فقط على إنشاء مخططات ورسوم بيانية جميلة</a:t>
            </a:r>
            <a:r>
              <a:rPr lang="ar-EG" sz="2200" dirty="0">
                <a:latin typeface="Calibri" panose="020F0502020204030204" pitchFamily="34" charset="0"/>
                <a:cs typeface="Calibri" panose="020F0502020204030204" pitchFamily="34" charset="0"/>
              </a:rPr>
              <a:t>؛ فالأمر يتعلق بصياغة قصة سيكون لها </a:t>
            </a:r>
            <a:r>
              <a:rPr lang="ar-EG" sz="2200" b="1" u="sng" dirty="0">
                <a:latin typeface="Calibri" panose="020F0502020204030204" pitchFamily="34" charset="0"/>
                <a:cs typeface="Calibri" panose="020F0502020204030204" pitchFamily="34" charset="0"/>
              </a:rPr>
              <a:t>صدى لدى جمهورك </a:t>
            </a:r>
            <a:r>
              <a:rPr lang="ar-EG" sz="2200" dirty="0">
                <a:latin typeface="Calibri" panose="020F0502020204030204" pitchFamily="34" charset="0"/>
                <a:cs typeface="Calibri" panose="020F0502020204030204" pitchFamily="34" charset="0"/>
              </a:rPr>
              <a:t>وتضفي الحيوية على البيانات..</a:t>
            </a:r>
          </a:p>
        </p:txBody>
      </p:sp>
      <p:pic>
        <p:nvPicPr>
          <p:cNvPr id="4" name="Picture 3"/>
          <p:cNvPicPr>
            <a:picLocks noChangeAspect="1"/>
          </p:cNvPicPr>
          <p:nvPr/>
        </p:nvPicPr>
        <p:blipFill>
          <a:blip r:embed="rId3"/>
          <a:stretch>
            <a:fillRect/>
          </a:stretch>
        </p:blipFill>
        <p:spPr>
          <a:xfrm>
            <a:off x="1530828" y="2740930"/>
            <a:ext cx="2541110" cy="1646063"/>
          </a:xfrm>
          <a:prstGeom prst="rect">
            <a:avLst/>
          </a:prstGeom>
        </p:spPr>
      </p:pic>
    </p:spTree>
    <p:extLst>
      <p:ext uri="{BB962C8B-B14F-4D97-AF65-F5344CB8AC3E}">
        <p14:creationId xmlns:p14="http://schemas.microsoft.com/office/powerpoint/2010/main" val="26715385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003513" y="1622962"/>
            <a:ext cx="8466655" cy="1015663"/>
          </a:xfrm>
          <a:prstGeom prst="rect">
            <a:avLst/>
          </a:prstGeom>
          <a:noFill/>
        </p:spPr>
        <p:txBody>
          <a:bodyPr wrap="square" rtlCol="0">
            <a:spAutoFit/>
          </a:bodyPr>
          <a:lstStyle/>
          <a:p>
            <a:pPr lvl="0" algn="ctr" rtl="1"/>
            <a:r>
              <a:rPr lang="ar-EG" sz="3200" b="1" dirty="0" smtClean="0"/>
              <a:t>3.1</a:t>
            </a:r>
            <a:r>
              <a:rPr lang="ar-EG" sz="3200" b="1" dirty="0" smtClean="0">
                <a:latin typeface="Calibri" panose="020F0502020204030204" pitchFamily="34" charset="0"/>
                <a:cs typeface="Calibri" panose="020F0502020204030204" pitchFamily="34" charset="0"/>
              </a:rPr>
              <a:t>. الهدف من سرد البيانات :</a:t>
            </a:r>
            <a:endParaRPr lang="en-US" sz="3200" b="1" dirty="0" smtClean="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4442124" y="2200983"/>
            <a:ext cx="5808245" cy="3170099"/>
          </a:xfrm>
          <a:prstGeom prst="rect">
            <a:avLst/>
          </a:prstGeom>
          <a:noFill/>
        </p:spPr>
        <p:txBody>
          <a:bodyPr wrap="square" rtlCol="0">
            <a:spAutoFit/>
          </a:bodyPr>
          <a:lstStyle/>
          <a:p>
            <a:pPr marL="342900" lvl="0" indent="-342900" algn="just" rtl="1">
              <a:buFont typeface="Wingdings" panose="05000000000000000000" pitchFamily="2" charset="2"/>
              <a:buChar char="ü"/>
            </a:pPr>
            <a:r>
              <a:rPr lang="ar-EG" sz="2200" dirty="0">
                <a:latin typeface="Calibri" panose="020F0502020204030204" pitchFamily="34" charset="0"/>
                <a:cs typeface="Calibri" panose="020F0502020204030204" pitchFamily="34" charset="0"/>
              </a:rPr>
              <a:t>سرد البيانات (</a:t>
            </a:r>
            <a:r>
              <a:rPr lang="en-MY" sz="2200" dirty="0">
                <a:latin typeface="Calibri" panose="020F0502020204030204" pitchFamily="34" charset="0"/>
                <a:cs typeface="Calibri" panose="020F0502020204030204" pitchFamily="34" charset="0"/>
              </a:rPr>
              <a:t>Data Storytelling) </a:t>
            </a:r>
            <a:r>
              <a:rPr lang="ar-EG" sz="2200" dirty="0" smtClean="0">
                <a:latin typeface="Calibri" panose="020F0502020204030204" pitchFamily="34" charset="0"/>
                <a:cs typeface="Calibri" panose="020F0502020204030204" pitchFamily="34" charset="0"/>
              </a:rPr>
              <a:t> هو </a:t>
            </a:r>
            <a:r>
              <a:rPr lang="ar-EG" sz="2200" b="1" u="sng" dirty="0">
                <a:latin typeface="Calibri" panose="020F0502020204030204" pitchFamily="34" charset="0"/>
                <a:cs typeface="Calibri" panose="020F0502020204030204" pitchFamily="34" charset="0"/>
              </a:rPr>
              <a:t>فن</a:t>
            </a:r>
            <a:r>
              <a:rPr lang="ar-EG" sz="2200" dirty="0">
                <a:latin typeface="Calibri" panose="020F0502020204030204" pitchFamily="34" charset="0"/>
                <a:cs typeface="Calibri" panose="020F0502020204030204" pitchFamily="34" charset="0"/>
              </a:rPr>
              <a:t> تقديم البيانات بشكل قصصي لجعل المعلومات </a:t>
            </a:r>
            <a:r>
              <a:rPr lang="ar-EG" sz="2200" b="1" dirty="0">
                <a:latin typeface="Calibri" panose="020F0502020204030204" pitchFamily="34" charset="0"/>
                <a:cs typeface="Calibri" panose="020F0502020204030204" pitchFamily="34" charset="0"/>
              </a:rPr>
              <a:t>أكثر قابلية للفهم وجاذبية</a:t>
            </a:r>
            <a:r>
              <a:rPr lang="ar-EG" sz="2200" dirty="0" smtClean="0">
                <a:latin typeface="Calibri" panose="020F0502020204030204" pitchFamily="34" charset="0"/>
                <a:cs typeface="Calibri" panose="020F0502020204030204" pitchFamily="34" charset="0"/>
              </a:rPr>
              <a:t>.</a:t>
            </a:r>
          </a:p>
          <a:p>
            <a:pPr marL="342900" lvl="0" indent="-342900" algn="just" rtl="1">
              <a:buFont typeface="Wingdings" panose="05000000000000000000" pitchFamily="2" charset="2"/>
              <a:buChar char="ü"/>
            </a:pPr>
            <a:r>
              <a:rPr lang="ar-EG" sz="2200" dirty="0" smtClean="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الهدف هو دمج البيانات مع السرد القصصي </a:t>
            </a:r>
            <a:r>
              <a:rPr lang="ar-EG" sz="2200" b="1" dirty="0">
                <a:latin typeface="Calibri" panose="020F0502020204030204" pitchFamily="34" charset="0"/>
                <a:cs typeface="Calibri" panose="020F0502020204030204" pitchFamily="34" charset="0"/>
              </a:rPr>
              <a:t>لنقل رسالة واضحة</a:t>
            </a:r>
            <a:r>
              <a:rPr lang="ar-EG" sz="2200" b="1" dirty="0" smtClean="0">
                <a:latin typeface="Calibri" panose="020F0502020204030204" pitchFamily="34" charset="0"/>
                <a:cs typeface="Calibri" panose="020F0502020204030204" pitchFamily="34" charset="0"/>
              </a:rPr>
              <a:t>.</a:t>
            </a:r>
            <a:endParaRPr lang="ar-EG" sz="2200" b="1"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ü"/>
            </a:pPr>
            <a:r>
              <a:rPr lang="ar-EG" sz="2200" dirty="0">
                <a:latin typeface="Calibri" panose="020F0502020204030204" pitchFamily="34" charset="0"/>
                <a:cs typeface="Calibri" panose="020F0502020204030204" pitchFamily="34" charset="0"/>
              </a:rPr>
              <a:t>سرد البيانات هو أكثر من </a:t>
            </a:r>
            <a:r>
              <a:rPr lang="ar-EG" sz="2200" b="1" dirty="0">
                <a:latin typeface="Calibri" panose="020F0502020204030204" pitchFamily="34" charset="0"/>
                <a:cs typeface="Calibri" panose="020F0502020204030204" pitchFamily="34" charset="0"/>
              </a:rPr>
              <a:t>مجرد عرض للأرقام</a:t>
            </a:r>
            <a:r>
              <a:rPr lang="ar-EG" sz="2200" dirty="0">
                <a:latin typeface="Calibri" panose="020F0502020204030204" pitchFamily="34" charset="0"/>
                <a:cs typeface="Calibri" panose="020F0502020204030204" pitchFamily="34" charset="0"/>
              </a:rPr>
              <a:t>؛ إنه </a:t>
            </a:r>
            <a:r>
              <a:rPr lang="ar-EG" sz="2200" b="1" dirty="0">
                <a:latin typeface="Calibri" panose="020F0502020204030204" pitchFamily="34" charset="0"/>
                <a:cs typeface="Calibri" panose="020F0502020204030204" pitchFamily="34" charset="0"/>
              </a:rPr>
              <a:t>فن وعلم يجمع بين المعلومات والتحليل والعواطف</a:t>
            </a:r>
            <a:r>
              <a:rPr lang="ar-EG" sz="2200" b="1" dirty="0" smtClean="0">
                <a:latin typeface="Calibri" panose="020F0502020204030204" pitchFamily="34" charset="0"/>
                <a:cs typeface="Calibri" panose="020F0502020204030204" pitchFamily="34" charset="0"/>
              </a:rPr>
              <a:t>.</a:t>
            </a:r>
          </a:p>
          <a:p>
            <a:pPr marL="342900" lvl="0" indent="-342900" algn="just" rtl="1">
              <a:buFont typeface="Wingdings" panose="05000000000000000000" pitchFamily="2" charset="2"/>
              <a:buChar char="ü"/>
            </a:pPr>
            <a:r>
              <a:rPr lang="ar-EG" sz="2200" dirty="0" smtClean="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من خلال استخدامه بفعالية، يمكن للأفراد والمنظمات </a:t>
            </a:r>
            <a:r>
              <a:rPr lang="ar-EG" sz="2200" b="1" dirty="0">
                <a:latin typeface="Calibri" panose="020F0502020204030204" pitchFamily="34" charset="0"/>
                <a:cs typeface="Calibri" panose="020F0502020204030204" pitchFamily="34" charset="0"/>
              </a:rPr>
              <a:t>تحقيق نتائج إيجابية وتحسين فهمهم للعالم من حولهم</a:t>
            </a:r>
            <a:r>
              <a:rPr lang="ar-EG" sz="2400" dirty="0" smtClean="0"/>
              <a:t>.</a:t>
            </a:r>
            <a:endParaRPr lang="ar-EG" sz="2400" dirty="0" smtClean="0">
              <a:latin typeface="Calibri" panose="020F0502020204030204" pitchFamily="34" charset="0"/>
              <a:cs typeface="Calibri" panose="020F0502020204030204" pitchFamily="34" charset="0"/>
            </a:endParaRPr>
          </a:p>
        </p:txBody>
      </p:sp>
      <p:pic>
        <p:nvPicPr>
          <p:cNvPr id="6" name="Picture 5"/>
          <p:cNvPicPr>
            <a:picLocks noChangeAspect="1"/>
          </p:cNvPicPr>
          <p:nvPr/>
        </p:nvPicPr>
        <p:blipFill>
          <a:blip r:embed="rId3"/>
          <a:stretch>
            <a:fillRect/>
          </a:stretch>
        </p:blipFill>
        <p:spPr>
          <a:xfrm>
            <a:off x="1333001" y="2808991"/>
            <a:ext cx="2542252" cy="1646063"/>
          </a:xfrm>
          <a:prstGeom prst="rect">
            <a:avLst/>
          </a:prstGeom>
        </p:spPr>
      </p:pic>
    </p:spTree>
    <p:extLst>
      <p:ext uri="{BB962C8B-B14F-4D97-AF65-F5344CB8AC3E}">
        <p14:creationId xmlns:p14="http://schemas.microsoft.com/office/powerpoint/2010/main" val="42005863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917788" y="1711239"/>
            <a:ext cx="8466655" cy="1015663"/>
          </a:xfrm>
          <a:prstGeom prst="rect">
            <a:avLst/>
          </a:prstGeom>
          <a:noFill/>
        </p:spPr>
        <p:txBody>
          <a:bodyPr wrap="square" rtlCol="0">
            <a:spAutoFit/>
          </a:bodyPr>
          <a:lstStyle/>
          <a:p>
            <a:pPr lvl="0" algn="ctr" rtl="1"/>
            <a:r>
              <a:rPr lang="en-US" sz="3200" b="1" dirty="0" smtClean="0"/>
              <a:t>1</a:t>
            </a:r>
            <a:r>
              <a:rPr lang="ar-EG" sz="3200" b="1" dirty="0" smtClean="0">
                <a:latin typeface="Calibri" panose="020F0502020204030204" pitchFamily="34" charset="0"/>
                <a:cs typeface="Calibri" panose="020F0502020204030204" pitchFamily="34" charset="0"/>
              </a:rPr>
              <a:t>. فوائد سرد قصص البيانات:</a:t>
            </a:r>
            <a:endParaRPr lang="en-US" sz="3200" b="1" dirty="0" smtClean="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4057651" y="2219070"/>
            <a:ext cx="6221294" cy="3170099"/>
          </a:xfrm>
          <a:prstGeom prst="rect">
            <a:avLst/>
          </a:prstGeom>
          <a:noFill/>
        </p:spPr>
        <p:txBody>
          <a:bodyPr wrap="square" rtlCol="0">
            <a:spAutoFit/>
          </a:bodyPr>
          <a:lstStyle/>
          <a:p>
            <a:pPr algn="r"/>
            <a:r>
              <a:rPr lang="ar-EG" sz="2200" b="1" dirty="0">
                <a:latin typeface="Calibri" panose="020F0502020204030204" pitchFamily="34" charset="0"/>
                <a:cs typeface="Calibri" panose="020F0502020204030204" pitchFamily="34" charset="0"/>
              </a:rPr>
              <a:t>1.تيسير الفهم</a:t>
            </a:r>
            <a:r>
              <a:rPr lang="ar-EG" sz="2200" dirty="0">
                <a:latin typeface="Calibri" panose="020F0502020204030204" pitchFamily="34" charset="0"/>
                <a:cs typeface="Calibri" panose="020F0502020204030204" pitchFamily="34" charset="0"/>
              </a:rPr>
              <a:t>: يجعل البيانات المعقدة أكثر قابلية للفهم من خلال دمجها في قصة. يساعد ذلك الجمهور على استيعاب المعلومات بسرعة وفعالية.</a:t>
            </a:r>
          </a:p>
          <a:p>
            <a:pPr algn="r" rtl="1"/>
            <a:r>
              <a:rPr lang="ar-EG" sz="2200" b="1" dirty="0">
                <a:latin typeface="Calibri" panose="020F0502020204030204" pitchFamily="34" charset="0"/>
                <a:cs typeface="Calibri" panose="020F0502020204030204" pitchFamily="34" charset="0"/>
              </a:rPr>
              <a:t>2.تزيد من المشاركة</a:t>
            </a:r>
            <a:r>
              <a:rPr lang="ar-EG" sz="2200" dirty="0">
                <a:latin typeface="Calibri" panose="020F0502020204030204" pitchFamily="34" charset="0"/>
                <a:cs typeface="Calibri" panose="020F0502020204030204" pitchFamily="34" charset="0"/>
              </a:rPr>
              <a:t>: تعد القصص أدوات قوية لجذب </a:t>
            </a:r>
            <a:r>
              <a:rPr lang="ar-EG" sz="2200" dirty="0" smtClean="0">
                <a:latin typeface="Calibri" panose="020F0502020204030204" pitchFamily="34" charset="0"/>
                <a:cs typeface="Calibri" panose="020F0502020204030204" pitchFamily="34" charset="0"/>
              </a:rPr>
              <a:t>الجمهور.</a:t>
            </a:r>
            <a:endParaRPr lang="ar-EG" sz="2200" dirty="0">
              <a:latin typeface="Calibri" panose="020F0502020204030204" pitchFamily="34" charset="0"/>
              <a:cs typeface="Calibri" panose="020F0502020204030204" pitchFamily="34" charset="0"/>
            </a:endParaRPr>
          </a:p>
          <a:p>
            <a:pPr lvl="0" algn="just" rtl="1"/>
            <a:r>
              <a:rPr lang="ar-EG" sz="2200" dirty="0">
                <a:latin typeface="Calibri" panose="020F0502020204030204" pitchFamily="34" charset="0"/>
                <a:cs typeface="Calibri" panose="020F0502020204030204" pitchFamily="34" charset="0"/>
              </a:rPr>
              <a:t>3. </a:t>
            </a:r>
            <a:r>
              <a:rPr lang="ar-EG" sz="2200" b="1" dirty="0">
                <a:latin typeface="Calibri" panose="020F0502020204030204" pitchFamily="34" charset="0"/>
                <a:cs typeface="Calibri" panose="020F0502020204030204" pitchFamily="34" charset="0"/>
              </a:rPr>
              <a:t>تساعد على تحديد الأنماط</a:t>
            </a:r>
            <a:r>
              <a:rPr lang="ar-EG" sz="2200" dirty="0">
                <a:latin typeface="Calibri" panose="020F0502020204030204" pitchFamily="34" charset="0"/>
                <a:cs typeface="Calibri" panose="020F0502020204030204" pitchFamily="34" charset="0"/>
              </a:rPr>
              <a:t>: يمكن استخدام القصص لتحديد الأنماط في البيانات.</a:t>
            </a:r>
          </a:p>
          <a:p>
            <a:pPr algn="r"/>
            <a:r>
              <a:rPr lang="ar-EG" sz="2200" dirty="0">
                <a:latin typeface="Calibri" panose="020F0502020204030204" pitchFamily="34" charset="0"/>
                <a:cs typeface="Calibri" panose="020F0502020204030204" pitchFamily="34" charset="0"/>
              </a:rPr>
              <a:t>4. </a:t>
            </a:r>
            <a:r>
              <a:rPr lang="ar-EG" sz="2200" b="1" dirty="0">
                <a:latin typeface="Calibri" panose="020F0502020204030204" pitchFamily="34" charset="0"/>
                <a:cs typeface="Calibri" panose="020F0502020204030204" pitchFamily="34" charset="0"/>
              </a:rPr>
              <a:t>تحفيز اتخاذ القرارات</a:t>
            </a:r>
            <a:r>
              <a:rPr lang="ar-EG" sz="2200" dirty="0">
                <a:latin typeface="Calibri" panose="020F0502020204030204" pitchFamily="34" charset="0"/>
                <a:cs typeface="Calibri" panose="020F0502020204030204" pitchFamily="34" charset="0"/>
              </a:rPr>
              <a:t>: يساعد صانعي القرار على فهم البيانات بشكل أفضل، مما يؤدي إلى اتخاذ قرارات أكثر استنارة واستراتيجية</a:t>
            </a:r>
            <a:r>
              <a:rPr lang="ar-EG" dirty="0"/>
              <a:t>.</a:t>
            </a:r>
          </a:p>
          <a:p>
            <a:pPr lvl="0" algn="just" rtl="1"/>
            <a:endParaRPr lang="ar-EG" sz="2400" dirty="0" smtClean="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099684" y="2842337"/>
            <a:ext cx="2771775" cy="1647825"/>
          </a:xfrm>
          <a:prstGeom prst="rect">
            <a:avLst/>
          </a:prstGeom>
        </p:spPr>
      </p:pic>
    </p:spTree>
    <p:extLst>
      <p:ext uri="{BB962C8B-B14F-4D97-AF65-F5344CB8AC3E}">
        <p14:creationId xmlns:p14="http://schemas.microsoft.com/office/powerpoint/2010/main" val="29268213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mtClean="0"/>
              <a:t>تشير نتائج الدراسة إلى أن استخدام البيانات الضخمة يؤثر بشكل كبير وإيجابي على استخدام تحليلات التسويق</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942266" y="1666445"/>
            <a:ext cx="8466655" cy="1015663"/>
          </a:xfrm>
          <a:prstGeom prst="rect">
            <a:avLst/>
          </a:prstGeom>
          <a:noFill/>
        </p:spPr>
        <p:txBody>
          <a:bodyPr wrap="square" rtlCol="0">
            <a:spAutoFit/>
          </a:bodyPr>
          <a:lstStyle>
            <a:defPPr>
              <a:defRPr lang="en-US"/>
            </a:defPPr>
            <a:lvl1pPr algn="ctr" rtl="1">
              <a:defRPr sz="3200" b="1"/>
            </a:lvl1pPr>
          </a:lstStyle>
          <a:p>
            <a:r>
              <a:rPr lang="ar-EG" sz="2800" dirty="0" smtClean="0"/>
              <a:t>3</a:t>
            </a:r>
            <a:r>
              <a:rPr lang="ar-EG" sz="2800" dirty="0" smtClean="0">
                <a:latin typeface="Calibri" panose="020F0502020204030204" pitchFamily="34" charset="0"/>
                <a:cs typeface="Calibri" panose="020F0502020204030204" pitchFamily="34" charset="0"/>
              </a:rPr>
              <a:t>.تطبيق عملي سرد قصص البيانات عن طريق</a:t>
            </a:r>
            <a:r>
              <a:rPr lang="en-US" sz="2800" dirty="0" smtClean="0">
                <a:latin typeface="Calibri" panose="020F0502020204030204" pitchFamily="34" charset="0"/>
                <a:cs typeface="Calibri" panose="020F0502020204030204" pitchFamily="34" charset="0"/>
              </a:rPr>
              <a:t> </a:t>
            </a:r>
            <a:r>
              <a:rPr lang="ar-EG" sz="2800" dirty="0" smtClean="0">
                <a:latin typeface="Calibri" panose="020F0502020204030204" pitchFamily="34" charset="0"/>
                <a:cs typeface="Calibri" panose="020F0502020204030204" pitchFamily="34" charset="0"/>
              </a:rPr>
              <a:t>برنامج الاكسل:</a:t>
            </a:r>
            <a:endParaRPr lang="en-US" sz="2800" dirty="0">
              <a:latin typeface="Calibri" panose="020F0502020204030204" pitchFamily="34" charset="0"/>
              <a:cs typeface="Calibri" panose="020F0502020204030204" pitchFamily="34" charset="0"/>
            </a:endParaRPr>
          </a:p>
          <a:p>
            <a:endParaRPr lang="en-US" dirty="0"/>
          </a:p>
        </p:txBody>
      </p:sp>
      <p:sp>
        <p:nvSpPr>
          <p:cNvPr id="2" name="TextBox 1">
            <a:extLst>
              <a:ext uri="{FF2B5EF4-FFF2-40B4-BE49-F238E27FC236}">
                <a16:creationId xmlns:a16="http://schemas.microsoft.com/office/drawing/2014/main" xmlns="" id="{1D49B629-A710-F119-EA46-044B5624E5D2}"/>
              </a:ext>
            </a:extLst>
          </p:cNvPr>
          <p:cNvSpPr txBox="1"/>
          <p:nvPr/>
        </p:nvSpPr>
        <p:spPr>
          <a:xfrm>
            <a:off x="1786708" y="2634224"/>
            <a:ext cx="8155721" cy="2123658"/>
          </a:xfrm>
          <a:prstGeom prst="rect">
            <a:avLst/>
          </a:prstGeom>
          <a:noFill/>
        </p:spPr>
        <p:txBody>
          <a:bodyPr wrap="square" rtlCol="0">
            <a:spAutoFit/>
          </a:bodyPr>
          <a:lstStyle/>
          <a:p>
            <a:pPr lvl="0" algn="r" rtl="1"/>
            <a:r>
              <a:rPr lang="ar-EG" sz="2200" dirty="0">
                <a:latin typeface="Calibri" panose="020F0502020204030204" pitchFamily="34" charset="0"/>
                <a:cs typeface="Calibri" panose="020F0502020204030204" pitchFamily="34" charset="0"/>
              </a:rPr>
              <a:t>الخطوة 1: اختيار الموضوع</a:t>
            </a:r>
          </a:p>
          <a:p>
            <a:pPr lvl="0" algn="r" rtl="1"/>
            <a:r>
              <a:rPr lang="ar-EG" sz="2200" dirty="0">
                <a:latin typeface="Calibri" panose="020F0502020204030204" pitchFamily="34" charset="0"/>
                <a:cs typeface="Calibri" panose="020F0502020204030204" pitchFamily="34" charset="0"/>
              </a:rPr>
              <a:t>الخطوة 2: جمع البيانات</a:t>
            </a:r>
          </a:p>
          <a:p>
            <a:pPr lvl="0" algn="r" rtl="1"/>
            <a:r>
              <a:rPr lang="ar-EG" sz="2200" dirty="0">
                <a:latin typeface="Calibri" panose="020F0502020204030204" pitchFamily="34" charset="0"/>
                <a:cs typeface="Calibri" panose="020F0502020204030204" pitchFamily="34" charset="0"/>
              </a:rPr>
              <a:t>الخطوة 3: تحليل البيانات</a:t>
            </a:r>
          </a:p>
          <a:p>
            <a:pPr lvl="0" algn="r" rtl="1"/>
            <a:r>
              <a:rPr lang="ar-EG" sz="2200" dirty="0">
                <a:latin typeface="Calibri" panose="020F0502020204030204" pitchFamily="34" charset="0"/>
                <a:cs typeface="Calibri" panose="020F0502020204030204" pitchFamily="34" charset="0"/>
              </a:rPr>
              <a:t>الخطوة 4: إنشاء قصة</a:t>
            </a:r>
          </a:p>
          <a:p>
            <a:pPr lvl="0" algn="r" rtl="1"/>
            <a:r>
              <a:rPr lang="ar-EG" sz="2200" dirty="0">
                <a:latin typeface="Calibri" panose="020F0502020204030204" pitchFamily="34" charset="0"/>
                <a:cs typeface="Calibri" panose="020F0502020204030204" pitchFamily="34" charset="0"/>
              </a:rPr>
              <a:t>الخطوة 5: استخدام الرسوم البيانية</a:t>
            </a:r>
          </a:p>
          <a:p>
            <a:pPr lvl="0" algn="r" rtl="1"/>
            <a:r>
              <a:rPr lang="ar-EG" sz="2200" dirty="0">
                <a:latin typeface="Calibri" panose="020F0502020204030204" pitchFamily="34" charset="0"/>
                <a:cs typeface="Calibri" panose="020F0502020204030204" pitchFamily="34" charset="0"/>
              </a:rPr>
              <a:t>الخطوة 6: تقديم القصة</a:t>
            </a:r>
            <a:endParaRPr lang="en-US" sz="22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222628" y="2573057"/>
            <a:ext cx="2819057" cy="2294941"/>
          </a:xfrm>
          <a:prstGeom prst="rect">
            <a:avLst/>
          </a:prstGeom>
        </p:spPr>
      </p:pic>
      <p:pic>
        <p:nvPicPr>
          <p:cNvPr id="4" name="Picture 3"/>
          <p:cNvPicPr>
            <a:picLocks noChangeAspect="1"/>
          </p:cNvPicPr>
          <p:nvPr/>
        </p:nvPicPr>
        <p:blipFill>
          <a:blip r:embed="rId4"/>
          <a:stretch>
            <a:fillRect/>
          </a:stretch>
        </p:blipFill>
        <p:spPr>
          <a:xfrm>
            <a:off x="3552770" y="2682108"/>
            <a:ext cx="2680654" cy="1646063"/>
          </a:xfrm>
          <a:prstGeom prst="rect">
            <a:avLst/>
          </a:prstGeom>
        </p:spPr>
      </p:pic>
    </p:spTree>
    <p:extLst>
      <p:ext uri="{BB962C8B-B14F-4D97-AF65-F5344CB8AC3E}">
        <p14:creationId xmlns:p14="http://schemas.microsoft.com/office/powerpoint/2010/main" val="173202016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622962"/>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mtClean="0"/>
              <a:t>تشير نتائج الدراسة إلى أن استخدام البيانات الضخمة يؤثر بشكل كبير وإيجابي على استخدام تحليلات التسويق</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942266" y="1666445"/>
            <a:ext cx="8466655" cy="1015663"/>
          </a:xfrm>
          <a:prstGeom prst="rect">
            <a:avLst/>
          </a:prstGeom>
          <a:noFill/>
        </p:spPr>
        <p:txBody>
          <a:bodyPr wrap="square" rtlCol="0">
            <a:spAutoFit/>
          </a:bodyPr>
          <a:lstStyle>
            <a:defPPr>
              <a:defRPr lang="en-US"/>
            </a:defPPr>
            <a:lvl1pPr algn="ctr" rtl="1">
              <a:defRPr sz="3200" b="1"/>
            </a:lvl1pPr>
          </a:lstStyle>
          <a:p>
            <a:r>
              <a:rPr lang="ar-EG" sz="2800" dirty="0" smtClean="0"/>
              <a:t>3</a:t>
            </a:r>
            <a:r>
              <a:rPr lang="ar-EG" sz="2800" dirty="0" smtClean="0">
                <a:latin typeface="Calibri" panose="020F0502020204030204" pitchFamily="34" charset="0"/>
                <a:cs typeface="Calibri" panose="020F0502020204030204" pitchFamily="34" charset="0"/>
              </a:rPr>
              <a:t>.تطبيق عملي سرد قصص البيانات عن طريق</a:t>
            </a:r>
            <a:r>
              <a:rPr lang="en-US" sz="2800" dirty="0" smtClean="0">
                <a:latin typeface="Calibri" panose="020F0502020204030204" pitchFamily="34" charset="0"/>
                <a:cs typeface="Calibri" panose="020F0502020204030204" pitchFamily="34" charset="0"/>
              </a:rPr>
              <a:t> </a:t>
            </a:r>
            <a:r>
              <a:rPr lang="ar-EG" sz="2800" dirty="0" smtClean="0">
                <a:latin typeface="Calibri" panose="020F0502020204030204" pitchFamily="34" charset="0"/>
                <a:cs typeface="Calibri" panose="020F0502020204030204" pitchFamily="34" charset="0"/>
              </a:rPr>
              <a:t>برنامج الاكسل:</a:t>
            </a:r>
            <a:endParaRPr lang="en-US" sz="2800" dirty="0">
              <a:latin typeface="Calibri" panose="020F0502020204030204" pitchFamily="34" charset="0"/>
              <a:cs typeface="Calibri" panose="020F0502020204030204" pitchFamily="34" charset="0"/>
            </a:endParaRPr>
          </a:p>
          <a:p>
            <a:endParaRPr lang="en-US" dirty="0"/>
          </a:p>
        </p:txBody>
      </p:sp>
      <p:sp>
        <p:nvSpPr>
          <p:cNvPr id="2" name="TextBox 1">
            <a:extLst>
              <a:ext uri="{FF2B5EF4-FFF2-40B4-BE49-F238E27FC236}">
                <a16:creationId xmlns:a16="http://schemas.microsoft.com/office/drawing/2014/main" xmlns="" id="{1D49B629-A710-F119-EA46-044B5624E5D2}"/>
              </a:ext>
            </a:extLst>
          </p:cNvPr>
          <p:cNvSpPr txBox="1"/>
          <p:nvPr/>
        </p:nvSpPr>
        <p:spPr>
          <a:xfrm>
            <a:off x="4929188" y="2139615"/>
            <a:ext cx="5479733" cy="3477875"/>
          </a:xfrm>
          <a:prstGeom prst="rect">
            <a:avLst/>
          </a:prstGeom>
          <a:noFill/>
        </p:spPr>
        <p:txBody>
          <a:bodyPr wrap="square" rtlCol="0">
            <a:spAutoFit/>
          </a:bodyPr>
          <a:lstStyle/>
          <a:p>
            <a:pPr lvl="0" algn="r" rtl="1"/>
            <a:r>
              <a:rPr lang="ar-EG" sz="2200" dirty="0" smtClean="0">
                <a:latin typeface="Calibri" panose="020F0502020204030204" pitchFamily="34" charset="0"/>
                <a:cs typeface="Calibri" panose="020F0502020204030204" pitchFamily="34" charset="0"/>
              </a:rPr>
              <a:t>	في </a:t>
            </a:r>
            <a:r>
              <a:rPr lang="ar-EG" sz="2200" dirty="0">
                <a:latin typeface="Calibri" panose="020F0502020204030204" pitchFamily="34" charset="0"/>
                <a:cs typeface="Calibri" panose="020F0502020204030204" pitchFamily="34" charset="0"/>
              </a:rPr>
              <a:t>عام 2020، تعرضت شركة "ألفا" لتحديات كبيرة نتيجة لجائحة كوفيد-19. بين يناير وديسمبر 2020، لاحظت الشركة انخفاضًا ملحوظًا في مبيعاتها بنسبة </a:t>
            </a:r>
            <a:r>
              <a:rPr lang="ar-EG" sz="2200" b="1" dirty="0">
                <a:latin typeface="Calibri" panose="020F0502020204030204" pitchFamily="34" charset="0"/>
                <a:cs typeface="Calibri" panose="020F0502020204030204" pitchFamily="34" charset="0"/>
              </a:rPr>
              <a:t>20</a:t>
            </a:r>
            <a:r>
              <a:rPr lang="ar-EG" sz="2200" dirty="0">
                <a:latin typeface="Calibri" panose="020F0502020204030204" pitchFamily="34" charset="0"/>
                <a:cs typeface="Calibri" panose="020F0502020204030204" pitchFamily="34" charset="0"/>
              </a:rPr>
              <a:t>% (من 1,650,000 دولار إلى 1,200,000 دولار</a:t>
            </a:r>
            <a:r>
              <a:rPr lang="ar-EG" sz="2200" dirty="0" smtClean="0">
                <a:latin typeface="Calibri" panose="020F0502020204030204" pitchFamily="34" charset="0"/>
                <a:cs typeface="Calibri" panose="020F0502020204030204" pitchFamily="34" charset="0"/>
              </a:rPr>
              <a:t>).</a:t>
            </a:r>
          </a:p>
          <a:p>
            <a:pPr lvl="0" algn="r" rtl="1"/>
            <a:r>
              <a:rPr lang="ar-EG" sz="2200" dirty="0" smtClean="0">
                <a:latin typeface="Calibri" panose="020F0502020204030204" pitchFamily="34" charset="0"/>
                <a:cs typeface="Calibri" panose="020F0502020204030204" pitchFamily="34" charset="0"/>
              </a:rPr>
              <a:t>القصة مثال:</a:t>
            </a:r>
            <a:endParaRPr lang="ar-EG" sz="2200" dirty="0">
              <a:latin typeface="Calibri" panose="020F0502020204030204" pitchFamily="34" charset="0"/>
              <a:cs typeface="Calibri" panose="020F0502020204030204" pitchFamily="34" charset="0"/>
            </a:endParaRPr>
          </a:p>
          <a:p>
            <a:pPr lvl="0" algn="r" rtl="1"/>
            <a:r>
              <a:rPr lang="ar-EG" sz="2200" dirty="0">
                <a:latin typeface="Calibri" panose="020F0502020204030204" pitchFamily="34" charset="0"/>
                <a:cs typeface="Calibri" panose="020F0502020204030204" pitchFamily="34" charset="0"/>
              </a:rPr>
              <a:t>«</a:t>
            </a:r>
            <a:r>
              <a:rPr lang="ar-EG" sz="2200" i="1" dirty="0">
                <a:latin typeface="Calibri" panose="020F0502020204030204" pitchFamily="34" charset="0"/>
                <a:cs typeface="Calibri" panose="020F0502020204030204" pitchFamily="34" charset="0"/>
              </a:rPr>
              <a:t>مع بداية الجائحة، تراجعت مبيعات "ألفا" بشكل كبير. في أبريل 2020، وصلت المبيعات إلى 400,000 دولار، مما دفع الإدارة للتفكير بعمق في الأسباب وراء هذا الانخفاض. كان هناك شعور بالإحباط، لكن الإدارة قررت أن تواجه التحد</a:t>
            </a:r>
            <a:r>
              <a:rPr lang="ar-EG" sz="2200" dirty="0">
                <a:latin typeface="Calibri" panose="020F0502020204030204" pitchFamily="34" charset="0"/>
                <a:cs typeface="Calibri" panose="020F0502020204030204" pitchFamily="34" charset="0"/>
              </a:rPr>
              <a:t>ي»</a:t>
            </a:r>
            <a:endParaRPr lang="en-US" sz="22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409529" y="2232212"/>
            <a:ext cx="2819057" cy="2294941"/>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903752018"/>
              </p:ext>
            </p:extLst>
          </p:nvPr>
        </p:nvGraphicFramePr>
        <p:xfrm>
          <a:off x="1333001" y="2188242"/>
          <a:ext cx="3610421" cy="1773555"/>
        </p:xfrm>
        <a:graphic>
          <a:graphicData uri="http://schemas.openxmlformats.org/drawingml/2006/table">
            <a:tbl>
              <a:tblPr rtl="1">
                <a:tableStyleId>{5C22544A-7EE6-4342-B048-85BDC9FD1C3A}</a:tableStyleId>
              </a:tblPr>
              <a:tblGrid>
                <a:gridCol w="1711608"/>
                <a:gridCol w="1898813"/>
              </a:tblGrid>
              <a:tr h="190500">
                <a:tc>
                  <a:txBody>
                    <a:bodyPr/>
                    <a:lstStyle/>
                    <a:p>
                      <a:pPr algn="r" rtl="1" fontAlgn="b"/>
                      <a:r>
                        <a:rPr lang="ar-EG" sz="1600" b="1" u="none" strike="noStrike" dirty="0">
                          <a:effectLst/>
                        </a:rPr>
                        <a:t>الشهر </a:t>
                      </a:r>
                      <a:endParaRPr lang="ar-EG" sz="1600" b="1" i="0" u="none" strike="noStrike" dirty="0">
                        <a:solidFill>
                          <a:srgbClr val="FFFFFF"/>
                        </a:solidFill>
                        <a:effectLst/>
                        <a:latin typeface="Calibri" panose="020F0502020204030204" pitchFamily="34" charset="0"/>
                      </a:endParaRPr>
                    </a:p>
                  </a:txBody>
                  <a:tcPr marL="9525" marR="9525" marT="9525" marB="0" anchor="b"/>
                </a:tc>
                <a:tc>
                  <a:txBody>
                    <a:bodyPr/>
                    <a:lstStyle/>
                    <a:p>
                      <a:pPr algn="r" rtl="1" fontAlgn="b"/>
                      <a:r>
                        <a:rPr lang="ar-EG" sz="1600" b="1" u="none" strike="noStrike" dirty="0">
                          <a:effectLst/>
                        </a:rPr>
                        <a:t>المبيعات </a:t>
                      </a:r>
                      <a:endParaRPr lang="ar-EG" sz="1600" b="1" i="0" u="none" strike="noStrike" dirty="0">
                        <a:solidFill>
                          <a:srgbClr val="FFFFFF"/>
                        </a:solidFill>
                        <a:effectLst/>
                        <a:latin typeface="Calibri" panose="020F0502020204030204" pitchFamily="34" charset="0"/>
                      </a:endParaRPr>
                    </a:p>
                  </a:txBody>
                  <a:tcPr marL="9525" marR="9525" marT="9525" marB="0" anchor="b"/>
                </a:tc>
              </a:tr>
              <a:tr h="190500">
                <a:tc>
                  <a:txBody>
                    <a:bodyPr/>
                    <a:lstStyle/>
                    <a:p>
                      <a:pPr algn="r" rtl="1" fontAlgn="b"/>
                      <a:r>
                        <a:rPr lang="ar-EG" sz="1600" u="none" strike="noStrike" dirty="0">
                          <a:effectLst/>
                        </a:rPr>
                        <a:t>يناير </a:t>
                      </a:r>
                      <a:endParaRPr lang="ar-EG"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rtl="0" fontAlgn="b"/>
                      <a:r>
                        <a:rPr lang="en-MY" sz="1600" u="none" strike="noStrike" dirty="0">
                          <a:effectLst/>
                        </a:rPr>
                        <a:t>500,000</a:t>
                      </a:r>
                      <a:endParaRPr lang="en-MY" sz="1600" b="0" i="0" u="none" strike="noStrike" dirty="0">
                        <a:solidFill>
                          <a:srgbClr val="000000"/>
                        </a:solidFill>
                        <a:effectLst/>
                        <a:latin typeface="Calibri" panose="020F0502020204030204" pitchFamily="34" charset="0"/>
                      </a:endParaRPr>
                    </a:p>
                  </a:txBody>
                  <a:tcPr marL="9525" marR="9525" marT="9525" marB="0" anchor="b"/>
                </a:tc>
              </a:tr>
              <a:tr h="190500">
                <a:tc>
                  <a:txBody>
                    <a:bodyPr/>
                    <a:lstStyle/>
                    <a:p>
                      <a:pPr algn="r" rtl="1" fontAlgn="b"/>
                      <a:r>
                        <a:rPr lang="ar-EG" sz="1600" u="none" strike="noStrike" dirty="0">
                          <a:effectLst/>
                        </a:rPr>
                        <a:t>فبراير </a:t>
                      </a:r>
                      <a:endParaRPr lang="ar-EG"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rtl="0" fontAlgn="b"/>
                      <a:r>
                        <a:rPr lang="en-MY" sz="1600" u="none" strike="noStrike" dirty="0">
                          <a:effectLst/>
                        </a:rPr>
                        <a:t>550,000</a:t>
                      </a:r>
                      <a:endParaRPr lang="en-MY" sz="1600" b="0" i="0" u="none" strike="noStrike" dirty="0">
                        <a:solidFill>
                          <a:srgbClr val="000000"/>
                        </a:solidFill>
                        <a:effectLst/>
                        <a:latin typeface="Calibri" panose="020F0502020204030204" pitchFamily="34" charset="0"/>
                      </a:endParaRPr>
                    </a:p>
                  </a:txBody>
                  <a:tcPr marL="9525" marR="9525" marT="9525" marB="0" anchor="b"/>
                </a:tc>
              </a:tr>
              <a:tr h="190500">
                <a:tc>
                  <a:txBody>
                    <a:bodyPr/>
                    <a:lstStyle/>
                    <a:p>
                      <a:pPr algn="r" rtl="1" fontAlgn="b"/>
                      <a:r>
                        <a:rPr lang="ar-EG" sz="1600" u="none" strike="noStrike" dirty="0">
                          <a:effectLst/>
                        </a:rPr>
                        <a:t>مارس </a:t>
                      </a:r>
                      <a:endParaRPr lang="ar-EG"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rtl="0" fontAlgn="b"/>
                      <a:r>
                        <a:rPr lang="en-MY" sz="1600" u="none" strike="noStrike" dirty="0">
                          <a:effectLst/>
                        </a:rPr>
                        <a:t>600,000</a:t>
                      </a:r>
                      <a:endParaRPr lang="en-MY" sz="1600" b="0" i="0" u="none" strike="noStrike" dirty="0">
                        <a:solidFill>
                          <a:srgbClr val="000000"/>
                        </a:solidFill>
                        <a:effectLst/>
                        <a:latin typeface="Calibri" panose="020F0502020204030204" pitchFamily="34" charset="0"/>
                      </a:endParaRPr>
                    </a:p>
                  </a:txBody>
                  <a:tcPr marL="9525" marR="9525" marT="9525" marB="0" anchor="b"/>
                </a:tc>
              </a:tr>
              <a:tr h="190500">
                <a:tc>
                  <a:txBody>
                    <a:bodyPr/>
                    <a:lstStyle/>
                    <a:p>
                      <a:pPr algn="r" rtl="1" fontAlgn="b"/>
                      <a:r>
                        <a:rPr lang="ar-EG" sz="1600" u="none" strike="noStrike">
                          <a:effectLst/>
                        </a:rPr>
                        <a:t>ابريل </a:t>
                      </a:r>
                      <a:endParaRPr lang="ar-EG" sz="1600" b="0" i="0" u="none" strike="noStrike">
                        <a:solidFill>
                          <a:srgbClr val="000000"/>
                        </a:solidFill>
                        <a:effectLst/>
                        <a:latin typeface="Calibri" panose="020F0502020204030204" pitchFamily="34" charset="0"/>
                      </a:endParaRPr>
                    </a:p>
                  </a:txBody>
                  <a:tcPr marL="9525" marR="9525" marT="9525" marB="0" anchor="b"/>
                </a:tc>
                <a:tc>
                  <a:txBody>
                    <a:bodyPr/>
                    <a:lstStyle/>
                    <a:p>
                      <a:pPr algn="r" rtl="0" fontAlgn="b"/>
                      <a:r>
                        <a:rPr lang="en-MY" sz="1600" u="none" strike="noStrike" dirty="0">
                          <a:effectLst/>
                        </a:rPr>
                        <a:t>400,000</a:t>
                      </a:r>
                      <a:endParaRPr lang="en-MY" sz="1600" b="0" i="0" u="none" strike="noStrike" dirty="0">
                        <a:solidFill>
                          <a:srgbClr val="000000"/>
                        </a:solidFill>
                        <a:effectLst/>
                        <a:latin typeface="Calibri" panose="020F0502020204030204" pitchFamily="34" charset="0"/>
                      </a:endParaRPr>
                    </a:p>
                  </a:txBody>
                  <a:tcPr marL="9525" marR="9525" marT="9525" marB="0" anchor="b"/>
                </a:tc>
              </a:tr>
              <a:tr h="190500">
                <a:tc>
                  <a:txBody>
                    <a:bodyPr/>
                    <a:lstStyle/>
                    <a:p>
                      <a:pPr algn="r" rtl="1" fontAlgn="b"/>
                      <a:r>
                        <a:rPr lang="ar-EG" sz="1600" u="none" strike="noStrike">
                          <a:effectLst/>
                        </a:rPr>
                        <a:t>مايو </a:t>
                      </a:r>
                      <a:endParaRPr lang="ar-EG" sz="1600" b="0" i="0" u="none" strike="noStrike">
                        <a:solidFill>
                          <a:srgbClr val="000000"/>
                        </a:solidFill>
                        <a:effectLst/>
                        <a:latin typeface="Calibri" panose="020F0502020204030204" pitchFamily="34" charset="0"/>
                      </a:endParaRPr>
                    </a:p>
                  </a:txBody>
                  <a:tcPr marL="9525" marR="9525" marT="9525" marB="0" anchor="b"/>
                </a:tc>
                <a:tc>
                  <a:txBody>
                    <a:bodyPr/>
                    <a:lstStyle/>
                    <a:p>
                      <a:pPr algn="r" rtl="0" fontAlgn="b"/>
                      <a:r>
                        <a:rPr lang="en-MY" sz="1600" u="none" strike="noStrike" dirty="0">
                          <a:effectLst/>
                        </a:rPr>
                        <a:t>350,000</a:t>
                      </a:r>
                      <a:endParaRPr lang="en-MY" sz="1600" b="0" i="0" u="none" strike="noStrike" dirty="0">
                        <a:solidFill>
                          <a:srgbClr val="000000"/>
                        </a:solidFill>
                        <a:effectLst/>
                        <a:latin typeface="Calibri" panose="020F0502020204030204" pitchFamily="34" charset="0"/>
                      </a:endParaRPr>
                    </a:p>
                  </a:txBody>
                  <a:tcPr marL="9525" marR="9525" marT="9525" marB="0" anchor="b"/>
                </a:tc>
              </a:tr>
              <a:tr h="190500">
                <a:tc>
                  <a:txBody>
                    <a:bodyPr/>
                    <a:lstStyle/>
                    <a:p>
                      <a:pPr algn="r" rtl="1" fontAlgn="b"/>
                      <a:r>
                        <a:rPr lang="ar-EG" sz="1600" u="none" strike="noStrike" dirty="0">
                          <a:effectLst/>
                        </a:rPr>
                        <a:t>يونيو </a:t>
                      </a:r>
                      <a:endParaRPr lang="ar-EG" sz="16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rtl="0" fontAlgn="b"/>
                      <a:r>
                        <a:rPr lang="en-MY" sz="1600" u="none" strike="noStrike" dirty="0">
                          <a:effectLst/>
                        </a:rPr>
                        <a:t>450,000</a:t>
                      </a:r>
                      <a:endParaRPr lang="en-MY" sz="1600" b="0" i="0" u="none" strike="noStrike" dirty="0">
                        <a:solidFill>
                          <a:srgbClr val="000000"/>
                        </a:solidFill>
                        <a:effectLst/>
                        <a:latin typeface="Calibri" panose="020F0502020204030204" pitchFamily="34" charset="0"/>
                      </a:endParaRPr>
                    </a:p>
                  </a:txBody>
                  <a:tcPr marL="9525" marR="9525" marT="9525" marB="0" anchor="b"/>
                </a:tc>
              </a:tr>
            </a:tbl>
          </a:graphicData>
        </a:graphic>
      </p:graphicFrame>
      <p:pic>
        <p:nvPicPr>
          <p:cNvPr id="8" name="Picture 7"/>
          <p:cNvPicPr>
            <a:picLocks noChangeAspect="1"/>
          </p:cNvPicPr>
          <p:nvPr/>
        </p:nvPicPr>
        <p:blipFill>
          <a:blip r:embed="rId4"/>
          <a:stretch>
            <a:fillRect/>
          </a:stretch>
        </p:blipFill>
        <p:spPr>
          <a:xfrm>
            <a:off x="1266078" y="4023175"/>
            <a:ext cx="3784219" cy="1734044"/>
          </a:xfrm>
          <a:prstGeom prst="rect">
            <a:avLst/>
          </a:prstGeom>
        </p:spPr>
      </p:pic>
    </p:spTree>
    <p:extLst>
      <p:ext uri="{BB962C8B-B14F-4D97-AF65-F5344CB8AC3E}">
        <p14:creationId xmlns:p14="http://schemas.microsoft.com/office/powerpoint/2010/main" val="267190801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762168" y="5084414"/>
            <a:ext cx="4747323" cy="1077218"/>
          </a:xfrm>
          <a:prstGeom prst="rect">
            <a:avLst/>
          </a:prstGeom>
          <a:noFill/>
        </p:spPr>
        <p:txBody>
          <a:bodyPr wrap="square">
            <a:spAutoFit/>
          </a:bodyPr>
          <a:lstStyle/>
          <a:p>
            <a:pPr algn="ctr" rtl="1"/>
            <a:r>
              <a:rPr lang="ar-EG" sz="3200" b="1" dirty="0" smtClean="0"/>
              <a:t>برنامج </a:t>
            </a:r>
            <a:r>
              <a:rPr lang="ar-SA" sz="3200" b="1" dirty="0" smtClean="0"/>
              <a:t>ستوديو </a:t>
            </a:r>
            <a:r>
              <a:rPr lang="ar-SA" sz="3200" b="1" dirty="0"/>
              <a:t>لوكير </a:t>
            </a:r>
            <a:endParaRPr lang="en-US" sz="3200" b="1" dirty="0" smtClean="0"/>
          </a:p>
          <a:p>
            <a:pPr algn="ctr" rtl="1"/>
            <a:r>
              <a:rPr lang="en-MY" sz="3200" b="1" dirty="0" smtClean="0"/>
              <a:t>Looker Studio</a:t>
            </a:r>
            <a:endParaRPr lang="en-MY" sz="3200" b="1" dirty="0"/>
          </a:p>
        </p:txBody>
      </p:sp>
    </p:spTree>
    <p:extLst>
      <p:ext uri="{BB962C8B-B14F-4D97-AF65-F5344CB8AC3E}">
        <p14:creationId xmlns:p14="http://schemas.microsoft.com/office/powerpoint/2010/main" val="52653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333001" y="1613123"/>
            <a:ext cx="8466655" cy="584775"/>
          </a:xfrm>
          <a:prstGeom prst="rect">
            <a:avLst/>
          </a:prstGeom>
          <a:noFill/>
        </p:spPr>
        <p:txBody>
          <a:bodyPr wrap="square" rtlCol="0">
            <a:spAutoFit/>
          </a:bodyPr>
          <a:lstStyle/>
          <a:p>
            <a:pPr algn="r" rtl="1"/>
            <a:r>
              <a:rPr lang="ar-EG" sz="3200" b="1" dirty="0" smtClean="0"/>
              <a:t>4</a:t>
            </a:r>
            <a:r>
              <a:rPr lang="ar-EG" sz="3200" b="1" dirty="0" smtClean="0">
                <a:latin typeface="Calibri" panose="020F0502020204030204" pitchFamily="34" charset="0"/>
                <a:cs typeface="Calibri" panose="020F0502020204030204" pitchFamily="34" charset="0"/>
              </a:rPr>
              <a:t>.ماهو برنامج </a:t>
            </a:r>
            <a:r>
              <a:rPr lang="ar-SA" sz="3200" b="1" dirty="0">
                <a:latin typeface="Calibri" panose="020F0502020204030204" pitchFamily="34" charset="0"/>
                <a:cs typeface="Calibri" panose="020F0502020204030204" pitchFamily="34" charset="0"/>
              </a:rPr>
              <a:t>ستوديو لوكير </a:t>
            </a:r>
            <a:r>
              <a:rPr lang="en-MY" sz="3200" b="1" dirty="0">
                <a:latin typeface="Calibri" panose="020F0502020204030204" pitchFamily="34" charset="0"/>
                <a:cs typeface="Calibri" panose="020F0502020204030204" pitchFamily="34" charset="0"/>
              </a:rPr>
              <a:t>Looker Studio</a:t>
            </a:r>
          </a:p>
        </p:txBody>
      </p:sp>
      <p:sp>
        <p:nvSpPr>
          <p:cNvPr id="2" name="TextBox 1">
            <a:extLst>
              <a:ext uri="{FF2B5EF4-FFF2-40B4-BE49-F238E27FC236}">
                <a16:creationId xmlns:a16="http://schemas.microsoft.com/office/drawing/2014/main" xmlns="" id="{1D49B629-A710-F119-EA46-044B5624E5D2}"/>
              </a:ext>
            </a:extLst>
          </p:cNvPr>
          <p:cNvSpPr txBox="1"/>
          <p:nvPr/>
        </p:nvSpPr>
        <p:spPr>
          <a:xfrm>
            <a:off x="3087542" y="2188347"/>
            <a:ext cx="7108056" cy="3046988"/>
          </a:xfrm>
          <a:prstGeom prst="rect">
            <a:avLst/>
          </a:prstGeom>
          <a:noFill/>
        </p:spPr>
        <p:txBody>
          <a:bodyPr wrap="square" rtlCol="0">
            <a:spAutoFit/>
          </a:bodyPr>
          <a:lstStyle/>
          <a:p>
            <a:pPr marL="285750" indent="-285750" algn="just" rtl="1">
              <a:buFont typeface="Wingdings" panose="05000000000000000000" pitchFamily="2" charset="2"/>
              <a:buChar char="q"/>
            </a:pPr>
            <a:r>
              <a:rPr lang="en-US"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ستوديو لوكير (</a:t>
            </a:r>
            <a:r>
              <a:rPr lang="en-MY" sz="2400" dirty="0">
                <a:latin typeface="Calibri" panose="020F0502020204030204" pitchFamily="34" charset="0"/>
                <a:cs typeface="Calibri" panose="020F0502020204030204" pitchFamily="34" charset="0"/>
              </a:rPr>
              <a:t>Looker </a:t>
            </a:r>
            <a:r>
              <a:rPr lang="en-MY" sz="2400" dirty="0" smtClean="0">
                <a:latin typeface="Calibri" panose="020F0502020204030204" pitchFamily="34" charset="0"/>
                <a:cs typeface="Calibri" panose="020F0502020204030204" pitchFamily="34" charset="0"/>
              </a:rPr>
              <a:t>Studio </a:t>
            </a:r>
            <a:r>
              <a:rPr lang="ar-EG" sz="2400" dirty="0" smtClean="0">
                <a:latin typeface="Calibri" panose="020F0502020204030204" pitchFamily="34" charset="0"/>
                <a:cs typeface="Calibri" panose="020F0502020204030204" pitchFamily="34" charset="0"/>
              </a:rPr>
              <a:t> هو </a:t>
            </a:r>
            <a:r>
              <a:rPr lang="ar-EG" sz="2400" dirty="0">
                <a:latin typeface="Calibri" panose="020F0502020204030204" pitchFamily="34" charset="0"/>
                <a:cs typeface="Calibri" panose="020F0502020204030204" pitchFamily="34" charset="0"/>
              </a:rPr>
              <a:t>أداة لتحليل البيانات وتصورها، تم </a:t>
            </a:r>
            <a:r>
              <a:rPr lang="ar-EG" sz="2400" b="1" u="sng" dirty="0">
                <a:latin typeface="Calibri" panose="020F0502020204030204" pitchFamily="34" charset="0"/>
                <a:cs typeface="Calibri" panose="020F0502020204030204" pitchFamily="34" charset="0"/>
              </a:rPr>
              <a:t>تطويرها بواسطة </a:t>
            </a:r>
            <a:r>
              <a:rPr lang="en-MY" sz="2400" b="1" u="sng" dirty="0">
                <a:latin typeface="Calibri" panose="020F0502020204030204" pitchFamily="34" charset="0"/>
                <a:cs typeface="Calibri" panose="020F0502020204030204" pitchFamily="34" charset="0"/>
              </a:rPr>
              <a:t>Google</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يتيح لك إنشاء لوحات معلومات وتقديم تقارير غنيّة بالمعلومات </a:t>
            </a:r>
            <a:r>
              <a:rPr lang="ar-EG" sz="2400" b="1" dirty="0">
                <a:latin typeface="Calibri" panose="020F0502020204030204" pitchFamily="34" charset="0"/>
                <a:cs typeface="Calibri" panose="020F0502020204030204" pitchFamily="34" charset="0"/>
              </a:rPr>
              <a:t>وسهلة القراءة والمشاركة </a:t>
            </a:r>
            <a:r>
              <a:rPr lang="ar-EG" sz="2400" dirty="0">
                <a:latin typeface="Calibri" panose="020F0502020204030204" pitchFamily="34" charset="0"/>
                <a:cs typeface="Calibri" panose="020F0502020204030204" pitchFamily="34" charset="0"/>
              </a:rPr>
              <a:t>وقابلة للتخصيص</a:t>
            </a:r>
            <a:r>
              <a:rPr lang="en-US"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بتفاعلية باستخدام بيانات من مصادر مختلفة.</a:t>
            </a:r>
          </a:p>
          <a:p>
            <a:pPr marL="285750" indent="-285750" algn="just"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 هناك </a:t>
            </a:r>
            <a:r>
              <a:rPr lang="ar-EG" sz="2400" b="1" dirty="0">
                <a:latin typeface="Calibri" panose="020F0502020204030204" pitchFamily="34" charset="0"/>
                <a:cs typeface="Calibri" panose="020F0502020204030204" pitchFamily="34" charset="0"/>
              </a:rPr>
              <a:t>مجموعة واسعة من المهن التي تستخدم </a:t>
            </a:r>
            <a:r>
              <a:rPr lang="en-MY" sz="2400" dirty="0">
                <a:latin typeface="Calibri" panose="020F0502020204030204" pitchFamily="34" charset="0"/>
                <a:cs typeface="Calibri" panose="020F0502020204030204" pitchFamily="34" charset="0"/>
              </a:rPr>
              <a:t>Looker Studio </a:t>
            </a:r>
            <a:r>
              <a:rPr lang="ar-EG" sz="2400" dirty="0">
                <a:latin typeface="Calibri" panose="020F0502020204030204" pitchFamily="34" charset="0"/>
                <a:cs typeface="Calibri" panose="020F0502020204030204" pitchFamily="34" charset="0"/>
              </a:rPr>
              <a:t>بما في ذلك </a:t>
            </a:r>
            <a:r>
              <a:rPr lang="ar-EG" sz="2400" b="1" u="sng" dirty="0">
                <a:latin typeface="Calibri" panose="020F0502020204030204" pitchFamily="34" charset="0"/>
                <a:cs typeface="Calibri" panose="020F0502020204030204" pitchFamily="34" charset="0"/>
              </a:rPr>
              <a:t>المسوقين الرقميين</a:t>
            </a:r>
            <a:r>
              <a:rPr lang="ar-EG" sz="2400" dirty="0">
                <a:latin typeface="Calibri" panose="020F0502020204030204" pitchFamily="34" charset="0"/>
                <a:cs typeface="Calibri" panose="020F0502020204030204" pitchFamily="34" charset="0"/>
              </a:rPr>
              <a:t>، ومحللي البيانات، والمتخصصين في تحسين محركات البحث، و أصحاب الأعمال على سبيل المثال لا الحصر</a:t>
            </a:r>
            <a:r>
              <a:rPr lang="ar-EG" dirty="0" smtClean="0"/>
              <a:t>.</a:t>
            </a:r>
            <a:endParaRPr lang="ar-EG" dirty="0"/>
          </a:p>
        </p:txBody>
      </p:sp>
      <p:pic>
        <p:nvPicPr>
          <p:cNvPr id="3" name="Picture 2"/>
          <p:cNvPicPr>
            <a:picLocks noChangeAspect="1"/>
          </p:cNvPicPr>
          <p:nvPr/>
        </p:nvPicPr>
        <p:blipFill>
          <a:blip r:embed="rId3"/>
          <a:stretch>
            <a:fillRect/>
          </a:stretch>
        </p:blipFill>
        <p:spPr>
          <a:xfrm>
            <a:off x="504326" y="2686619"/>
            <a:ext cx="2496004" cy="1600200"/>
          </a:xfrm>
          <a:prstGeom prst="rect">
            <a:avLst/>
          </a:prstGeom>
        </p:spPr>
      </p:pic>
    </p:spTree>
    <p:extLst>
      <p:ext uri="{BB962C8B-B14F-4D97-AF65-F5344CB8AC3E}">
        <p14:creationId xmlns:p14="http://schemas.microsoft.com/office/powerpoint/2010/main" val="1931557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33285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333001" y="1613123"/>
            <a:ext cx="8466655" cy="584775"/>
          </a:xfrm>
          <a:prstGeom prst="rect">
            <a:avLst/>
          </a:prstGeom>
          <a:noFill/>
        </p:spPr>
        <p:txBody>
          <a:bodyPr wrap="square" rtlCol="0">
            <a:spAutoFit/>
          </a:bodyPr>
          <a:lstStyle/>
          <a:p>
            <a:pPr algn="r" rtl="1"/>
            <a:r>
              <a:rPr lang="ar-EG" sz="3200" b="1" dirty="0" smtClean="0"/>
              <a:t>4.1</a:t>
            </a:r>
            <a:r>
              <a:rPr lang="ar-EG" sz="3200" b="1" dirty="0" smtClean="0">
                <a:latin typeface="Calibri" panose="020F0502020204030204" pitchFamily="34" charset="0"/>
                <a:cs typeface="Calibri" panose="020F0502020204030204" pitchFamily="34" charset="0"/>
              </a:rPr>
              <a:t>. اهمية برنامج </a:t>
            </a:r>
            <a:r>
              <a:rPr lang="ar-SA" sz="3200" b="1" dirty="0">
                <a:latin typeface="Calibri" panose="020F0502020204030204" pitchFamily="34" charset="0"/>
                <a:cs typeface="Calibri" panose="020F0502020204030204" pitchFamily="34" charset="0"/>
              </a:rPr>
              <a:t>ستوديو لوكير </a:t>
            </a:r>
            <a:r>
              <a:rPr lang="en-MY" sz="3200" b="1" dirty="0">
                <a:latin typeface="Calibri" panose="020F0502020204030204" pitchFamily="34" charset="0"/>
                <a:cs typeface="Calibri" panose="020F0502020204030204" pitchFamily="34" charset="0"/>
              </a:rPr>
              <a:t>looker studio</a:t>
            </a: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967722" y="2197898"/>
            <a:ext cx="6659779" cy="3139321"/>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تصميم سهل الاستخدام</a:t>
            </a:r>
            <a:r>
              <a:rPr lang="ar-EG" sz="2000" dirty="0">
                <a:latin typeface="Calibri" panose="020F0502020204030204" pitchFamily="34" charset="0"/>
                <a:cs typeface="Calibri" panose="020F0502020204030204" pitchFamily="34" charset="0"/>
              </a:rPr>
              <a:t>: يوفر واجهة مستخدم بسيطة، مما يسمح للمستخدمين </a:t>
            </a:r>
            <a:r>
              <a:rPr lang="ar-EG" sz="2000" b="1" dirty="0">
                <a:latin typeface="Calibri" panose="020F0502020204030204" pitchFamily="34" charset="0"/>
                <a:cs typeface="Calibri" panose="020F0502020204030204" pitchFamily="34" charset="0"/>
              </a:rPr>
              <a:t>بإنشاء تصورات بصرية</a:t>
            </a:r>
            <a:r>
              <a:rPr lang="ar-EG" sz="2000" dirty="0">
                <a:latin typeface="Calibri" panose="020F0502020204030204" pitchFamily="34" charset="0"/>
                <a:cs typeface="Calibri" panose="020F0502020204030204" pitchFamily="34" charset="0"/>
              </a:rPr>
              <a:t> بدون الحاجة إلى مهارات برمجية متقدمة.</a:t>
            </a:r>
          </a:p>
          <a:p>
            <a:pPr marL="285750" indent="-285750" algn="just"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تنوع التصورات</a:t>
            </a:r>
            <a:r>
              <a:rPr lang="ar-EG" sz="2000" dirty="0">
                <a:latin typeface="Calibri" panose="020F0502020204030204" pitchFamily="34" charset="0"/>
                <a:cs typeface="Calibri" panose="020F0502020204030204" pitchFamily="34" charset="0"/>
              </a:rPr>
              <a:t>: يتيح لك إنشاء مجموعة متنوعة من </a:t>
            </a:r>
            <a:r>
              <a:rPr lang="ar-EG" sz="2000" b="1" dirty="0">
                <a:latin typeface="Calibri" panose="020F0502020204030204" pitchFamily="34" charset="0"/>
                <a:cs typeface="Calibri" panose="020F0502020204030204" pitchFamily="34" charset="0"/>
              </a:rPr>
              <a:t>الرسوم البيانية، المخططات، والخرائط</a:t>
            </a:r>
            <a:r>
              <a:rPr lang="ar-EG" sz="2000" dirty="0">
                <a:latin typeface="Calibri" panose="020F0502020204030204" pitchFamily="34" charset="0"/>
                <a:cs typeface="Calibri" panose="020F0502020204030204" pitchFamily="34" charset="0"/>
              </a:rPr>
              <a:t>، مما يساعد في توضيح البيانات بطرق مختلفة.</a:t>
            </a:r>
          </a:p>
          <a:p>
            <a:pPr marL="285750" indent="-285750" algn="just"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التحديث التلقائي</a:t>
            </a:r>
            <a:r>
              <a:rPr lang="ar-EG" sz="2000" dirty="0">
                <a:latin typeface="Calibri" panose="020F0502020204030204" pitchFamily="34" charset="0"/>
                <a:cs typeface="Calibri" panose="020F0502020204030204" pitchFamily="34" charset="0"/>
              </a:rPr>
              <a:t>: يتم تحديث التصورات تلقائيًا مع تحديث البيانات، مما يضمن أن لديك دائمًا المعلومات الأحدث.</a:t>
            </a:r>
          </a:p>
          <a:p>
            <a:pPr marL="285750" indent="-285750" algn="just"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التعاون والمشاركة</a:t>
            </a:r>
            <a:r>
              <a:rPr lang="ar-EG" sz="2000" dirty="0">
                <a:latin typeface="Calibri" panose="020F0502020204030204" pitchFamily="34" charset="0"/>
                <a:cs typeface="Calibri" panose="020F0502020204030204" pitchFamily="34" charset="0"/>
              </a:rPr>
              <a:t>: يمكن مشاركة اللوحات المعلوماتية مع الزملاء بسهولة، مما يعزز التعاون ويدعم اتخاذ القرارات الجماعية</a:t>
            </a:r>
            <a:r>
              <a:rPr lang="ar-EG" sz="1700" dirty="0" smtClean="0"/>
              <a:t>.</a:t>
            </a:r>
          </a:p>
          <a:p>
            <a:pPr marL="285750" indent="-285750" algn="r" rtl="1">
              <a:buFont typeface="Wingdings" panose="05000000000000000000" pitchFamily="2" charset="2"/>
              <a:buChar char="q"/>
            </a:pPr>
            <a:endParaRPr lang="ar-EG" dirty="0"/>
          </a:p>
        </p:txBody>
      </p:sp>
      <p:pic>
        <p:nvPicPr>
          <p:cNvPr id="3" name="Picture 2"/>
          <p:cNvPicPr>
            <a:picLocks noChangeAspect="1"/>
          </p:cNvPicPr>
          <p:nvPr/>
        </p:nvPicPr>
        <p:blipFill>
          <a:blip r:embed="rId3"/>
          <a:stretch>
            <a:fillRect/>
          </a:stretch>
        </p:blipFill>
        <p:spPr>
          <a:xfrm>
            <a:off x="-10432" y="3442040"/>
            <a:ext cx="2496004" cy="1600200"/>
          </a:xfrm>
          <a:prstGeom prst="rect">
            <a:avLst/>
          </a:prstGeom>
        </p:spPr>
      </p:pic>
    </p:spTree>
    <p:extLst>
      <p:ext uri="{BB962C8B-B14F-4D97-AF65-F5344CB8AC3E}">
        <p14:creationId xmlns:p14="http://schemas.microsoft.com/office/powerpoint/2010/main" val="39718876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333001" y="1613123"/>
            <a:ext cx="9258538" cy="584775"/>
          </a:xfrm>
          <a:prstGeom prst="rect">
            <a:avLst/>
          </a:prstGeom>
          <a:noFill/>
        </p:spPr>
        <p:txBody>
          <a:bodyPr wrap="square" rtlCol="0">
            <a:spAutoFit/>
          </a:bodyPr>
          <a:lstStyle/>
          <a:p>
            <a:pPr algn="r" rtl="1"/>
            <a:r>
              <a:rPr lang="ar-EG" sz="3200" b="1" dirty="0" smtClean="0"/>
              <a:t>4.2 </a:t>
            </a:r>
            <a:r>
              <a:rPr lang="ar-EG" sz="3200" b="1" dirty="0" smtClean="0">
                <a:latin typeface="Calibri" panose="020F0502020204030204" pitchFamily="34" charset="0"/>
                <a:cs typeface="Calibri" panose="020F0502020204030204" pitchFamily="34" charset="0"/>
              </a:rPr>
              <a:t>.مجالات استخدام برنامج </a:t>
            </a:r>
            <a:r>
              <a:rPr lang="ar-SA" sz="3200" b="1" dirty="0">
                <a:latin typeface="Calibri" panose="020F0502020204030204" pitchFamily="34" charset="0"/>
                <a:cs typeface="Calibri" panose="020F0502020204030204" pitchFamily="34" charset="0"/>
              </a:rPr>
              <a:t>ستوديو لوكير </a:t>
            </a:r>
            <a:r>
              <a:rPr lang="en-MY" sz="3200" b="1" dirty="0" smtClean="0">
                <a:latin typeface="Calibri" panose="020F0502020204030204" pitchFamily="34" charset="0"/>
                <a:cs typeface="Calibri" panose="020F0502020204030204" pitchFamily="34" charset="0"/>
              </a:rPr>
              <a:t>Looker Studio</a:t>
            </a:r>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3486151" y="2197898"/>
            <a:ext cx="6400718" cy="3323987"/>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400" b="1" dirty="0" smtClean="0">
                <a:latin typeface="Calibri" panose="020F0502020204030204" pitchFamily="34" charset="0"/>
                <a:cs typeface="Calibri" panose="020F0502020204030204" pitchFamily="34" charset="0"/>
              </a:rPr>
              <a:t>التحليل</a:t>
            </a: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يساعد الشركات في استكشاف البيانات والاستخراج رؤى استراتيجية لتحفيز الأعمال.</a:t>
            </a:r>
          </a:p>
          <a:p>
            <a:pPr marL="285750" indent="-285750" algn="just" rtl="1">
              <a:buFont typeface="Wingdings" panose="05000000000000000000" pitchFamily="2" charset="2"/>
              <a:buChar char="q"/>
            </a:pPr>
            <a:r>
              <a:rPr lang="ar-EG" sz="2400" b="1" dirty="0">
                <a:latin typeface="Calibri" panose="020F0502020204030204" pitchFamily="34" charset="0"/>
                <a:cs typeface="Calibri" panose="020F0502020204030204" pitchFamily="34" charset="0"/>
              </a:rPr>
              <a:t>التسويق: </a:t>
            </a:r>
            <a:r>
              <a:rPr lang="ar-EG" sz="2400" dirty="0">
                <a:latin typeface="Calibri" panose="020F0502020204030204" pitchFamily="34" charset="0"/>
                <a:cs typeface="Calibri" panose="020F0502020204030204" pitchFamily="34" charset="0"/>
              </a:rPr>
              <a:t>يمكن استخدامه </a:t>
            </a:r>
            <a:r>
              <a:rPr lang="ar-EG" sz="2400" u="sng" dirty="0">
                <a:latin typeface="Calibri" panose="020F0502020204030204" pitchFamily="34" charset="0"/>
                <a:cs typeface="Calibri" panose="020F0502020204030204" pitchFamily="34" charset="0"/>
              </a:rPr>
              <a:t>لتحليل الأداء التسويقي </a:t>
            </a:r>
            <a:r>
              <a:rPr lang="ar-EG" sz="2400" dirty="0">
                <a:latin typeface="Calibri" panose="020F0502020204030204" pitchFamily="34" charset="0"/>
                <a:cs typeface="Calibri" panose="020F0502020204030204" pitchFamily="34" charset="0"/>
              </a:rPr>
              <a:t>وفهم العملاء.</a:t>
            </a:r>
          </a:p>
          <a:p>
            <a:pPr marL="285750" indent="-285750" algn="just" rtl="1">
              <a:buFont typeface="Wingdings" panose="05000000000000000000" pitchFamily="2" charset="2"/>
              <a:buChar char="q"/>
            </a:pPr>
            <a:r>
              <a:rPr lang="ar-EG" sz="2400" b="1" dirty="0">
                <a:latin typeface="Calibri" panose="020F0502020204030204" pitchFamily="34" charset="0"/>
                <a:cs typeface="Calibri" panose="020F0502020204030204" pitchFamily="34" charset="0"/>
              </a:rPr>
              <a:t>المالية</a:t>
            </a:r>
            <a:r>
              <a:rPr lang="ar-EG" sz="2400" dirty="0">
                <a:latin typeface="Calibri" panose="020F0502020204030204" pitchFamily="34" charset="0"/>
                <a:cs typeface="Calibri" panose="020F0502020204030204" pitchFamily="34" charset="0"/>
              </a:rPr>
              <a:t>: توفر أدوات لتحليل الأداء المالي والتنبؤ بالمبيعات.</a:t>
            </a:r>
          </a:p>
          <a:p>
            <a:pPr marL="285750" indent="-285750" algn="just" rtl="1">
              <a:buFont typeface="Wingdings" panose="05000000000000000000" pitchFamily="2" charset="2"/>
              <a:buChar char="q"/>
            </a:pPr>
            <a:r>
              <a:rPr lang="ar-EG" sz="2400" b="1" dirty="0">
                <a:latin typeface="Calibri" panose="020F0502020204030204" pitchFamily="34" charset="0"/>
                <a:cs typeface="Calibri" panose="020F0502020204030204" pitchFamily="34" charset="0"/>
              </a:rPr>
              <a:t>التجارة الإلكترونية</a:t>
            </a:r>
            <a:r>
              <a:rPr lang="ar-EG" sz="2400" dirty="0">
                <a:latin typeface="Calibri" panose="020F0502020204030204" pitchFamily="34" charset="0"/>
                <a:cs typeface="Calibri" panose="020F0502020204030204" pitchFamily="34" charset="0"/>
              </a:rPr>
              <a:t>: تساعد في تأخير مبيعات وفهم التوقف.</a:t>
            </a:r>
          </a:p>
          <a:p>
            <a:pPr marL="285750" indent="-285750" algn="just" rtl="1">
              <a:buFont typeface="Wingdings" panose="05000000000000000000" pitchFamily="2" charset="2"/>
              <a:buChar char="q"/>
            </a:pPr>
            <a:r>
              <a:rPr lang="ar-EG" sz="2400" b="1" dirty="0">
                <a:latin typeface="Calibri" panose="020F0502020204030204" pitchFamily="34" charset="0"/>
                <a:cs typeface="Calibri" panose="020F0502020204030204" pitchFamily="34" charset="0"/>
              </a:rPr>
              <a:t>التقنية</a:t>
            </a:r>
            <a:r>
              <a:rPr lang="ar-EG" sz="2400" dirty="0">
                <a:latin typeface="Calibri" panose="020F0502020204030204" pitchFamily="34" charset="0"/>
                <a:cs typeface="Calibri" panose="020F0502020204030204" pitchFamily="34" charset="0"/>
              </a:rPr>
              <a:t>: يمكن فرق التطوير من تحليل البيانات وتجربة المستخدم</a:t>
            </a:r>
            <a:r>
              <a:rPr lang="ar-EG" dirty="0" smtClean="0"/>
              <a:t>.</a:t>
            </a:r>
          </a:p>
          <a:p>
            <a:pPr marL="285750" indent="-285750" algn="r" rtl="1">
              <a:buFont typeface="Wingdings" panose="05000000000000000000" pitchFamily="2" charset="2"/>
              <a:buChar char="q"/>
            </a:pPr>
            <a:endParaRPr lang="ar-EG" dirty="0"/>
          </a:p>
        </p:txBody>
      </p:sp>
      <p:pic>
        <p:nvPicPr>
          <p:cNvPr id="3" name="Picture 2"/>
          <p:cNvPicPr>
            <a:picLocks noChangeAspect="1"/>
          </p:cNvPicPr>
          <p:nvPr/>
        </p:nvPicPr>
        <p:blipFill>
          <a:blip r:embed="rId3"/>
          <a:stretch>
            <a:fillRect/>
          </a:stretch>
        </p:blipFill>
        <p:spPr>
          <a:xfrm>
            <a:off x="789718" y="2842976"/>
            <a:ext cx="2496004" cy="1600200"/>
          </a:xfrm>
          <a:prstGeom prst="rect">
            <a:avLst/>
          </a:prstGeom>
        </p:spPr>
      </p:pic>
    </p:spTree>
    <p:extLst>
      <p:ext uri="{BB962C8B-B14F-4D97-AF65-F5344CB8AC3E}">
        <p14:creationId xmlns:p14="http://schemas.microsoft.com/office/powerpoint/2010/main" val="15563522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EG" b="1"/>
              <a:t>حساب </a:t>
            </a:r>
            <a:r>
              <a:rPr lang="en-MY" b="1"/>
              <a:t>ROI:</a:t>
            </a:r>
            <a:endParaRPr lang="en-MY"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333001" y="1613123"/>
            <a:ext cx="8466655" cy="584775"/>
          </a:xfrm>
          <a:prstGeom prst="rect">
            <a:avLst/>
          </a:prstGeom>
          <a:noFill/>
        </p:spPr>
        <p:txBody>
          <a:bodyPr wrap="square" rtlCol="0">
            <a:spAutoFit/>
          </a:bodyPr>
          <a:lstStyle/>
          <a:p>
            <a:pPr lvl="0" algn="r" rtl="1"/>
            <a:r>
              <a:rPr lang="ar-EG" sz="3200" b="1" dirty="0" smtClean="0">
                <a:latin typeface="Calibri" panose="020F0502020204030204" pitchFamily="34" charset="0"/>
                <a:cs typeface="Calibri" panose="020F0502020204030204" pitchFamily="34" charset="0"/>
              </a:rPr>
              <a:t>4.3. </a:t>
            </a:r>
            <a:r>
              <a:rPr lang="ar-EG" sz="3200" b="1" dirty="0">
                <a:latin typeface="Calibri" panose="020F0502020204030204" pitchFamily="34" charset="0"/>
                <a:cs typeface="Calibri" panose="020F0502020204030204" pitchFamily="34" charset="0"/>
              </a:rPr>
              <a:t>التعرف على كيفية  استخدام برنامج ستوديو لوكير </a:t>
            </a:r>
            <a:endParaRPr lang="en-US"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906794" y="2110475"/>
            <a:ext cx="8288803" cy="3139321"/>
          </a:xfrm>
          <a:prstGeom prst="rect">
            <a:avLst/>
          </a:prstGeom>
          <a:noFill/>
        </p:spPr>
        <p:txBody>
          <a:bodyPr wrap="square" rtlCol="0">
            <a:spAutoFit/>
          </a:bodyPr>
          <a:lstStyle/>
          <a:p>
            <a:pPr algn="r" rtl="1"/>
            <a:r>
              <a:rPr lang="ar-EG" dirty="0">
                <a:latin typeface="Calibri" panose="020F0502020204030204" pitchFamily="34" charset="0"/>
                <a:cs typeface="Calibri" panose="020F0502020204030204" pitchFamily="34" charset="0"/>
              </a:rPr>
              <a:t> </a:t>
            </a:r>
            <a:r>
              <a:rPr lang="ar-EG" b="1" dirty="0" smtClean="0">
                <a:latin typeface="Calibri" panose="020F0502020204030204" pitchFamily="34" charset="0"/>
                <a:cs typeface="Calibri" panose="020F0502020204030204" pitchFamily="34" charset="0"/>
              </a:rPr>
              <a:t>خطوات للبدء </a:t>
            </a:r>
            <a:r>
              <a:rPr lang="ar-EG" b="1" dirty="0">
                <a:latin typeface="Calibri" panose="020F0502020204030204" pitchFamily="34" charset="0"/>
                <a:cs typeface="Calibri" panose="020F0502020204030204" pitchFamily="34" charset="0"/>
              </a:rPr>
              <a:t>في استخدام ستوديو لوكير</a:t>
            </a:r>
          </a:p>
          <a:p>
            <a:pPr marL="285750" indent="-285750" algn="r" rtl="1">
              <a:buFont typeface="Wingdings" panose="05000000000000000000" pitchFamily="2" charset="2"/>
              <a:buChar char="ü"/>
            </a:pPr>
            <a:r>
              <a:rPr lang="ar-EG" b="1" dirty="0">
                <a:latin typeface="Calibri" panose="020F0502020204030204" pitchFamily="34" charset="0"/>
                <a:cs typeface="Calibri" panose="020F0502020204030204" pitchFamily="34" charset="0"/>
              </a:rPr>
              <a:t>إنشاء حساب</a:t>
            </a:r>
            <a:r>
              <a:rPr lang="ar-EG" dirty="0">
                <a:latin typeface="Calibri" panose="020F0502020204030204" pitchFamily="34" charset="0"/>
                <a:cs typeface="Calibri" panose="020F0502020204030204" pitchFamily="34" charset="0"/>
              </a:rPr>
              <a:t>: قم بتسجيل الدخول باستخدام حساب </a:t>
            </a:r>
            <a:r>
              <a:rPr lang="en-MY" dirty="0">
                <a:latin typeface="Calibri" panose="020F0502020204030204" pitchFamily="34" charset="0"/>
                <a:cs typeface="Calibri" panose="020F0502020204030204" pitchFamily="34" charset="0"/>
              </a:rPr>
              <a:t>Google </a:t>
            </a:r>
            <a:r>
              <a:rPr lang="ar-EG" dirty="0">
                <a:latin typeface="Calibri" panose="020F0502020204030204" pitchFamily="34" charset="0"/>
                <a:cs typeface="Calibri" panose="020F0502020204030204" pitchFamily="34" charset="0"/>
              </a:rPr>
              <a:t>الخاص بك أو أنشئ حسابًا جديدًا.</a:t>
            </a:r>
          </a:p>
          <a:p>
            <a:pPr marL="285750" indent="-285750" algn="r" rtl="1">
              <a:buFont typeface="Wingdings" panose="05000000000000000000" pitchFamily="2" charset="2"/>
              <a:buChar char="ü"/>
            </a:pPr>
            <a:r>
              <a:rPr lang="ar-EG" b="1" dirty="0">
                <a:latin typeface="Calibri" panose="020F0502020204030204" pitchFamily="34" charset="0"/>
                <a:cs typeface="Calibri" panose="020F0502020204030204" pitchFamily="34" charset="0"/>
              </a:rPr>
              <a:t>اختيار مصدر البيانات</a:t>
            </a:r>
            <a:r>
              <a:rPr lang="ar-EG" dirty="0">
                <a:latin typeface="Calibri" panose="020F0502020204030204" pitchFamily="34" charset="0"/>
                <a:cs typeface="Calibri" panose="020F0502020204030204" pitchFamily="34" charset="0"/>
              </a:rPr>
              <a:t>: اختر مصدر البيانات الذي ترغب في استخدامه، مثل </a:t>
            </a:r>
            <a:r>
              <a:rPr lang="en-MY" dirty="0">
                <a:latin typeface="Calibri" panose="020F0502020204030204" pitchFamily="34" charset="0"/>
                <a:cs typeface="Calibri" panose="020F0502020204030204" pitchFamily="34" charset="0"/>
              </a:rPr>
              <a:t>Google Sheets </a:t>
            </a:r>
            <a:r>
              <a:rPr lang="ar-EG" dirty="0">
                <a:latin typeface="Calibri" panose="020F0502020204030204" pitchFamily="34" charset="0"/>
                <a:cs typeface="Calibri" panose="020F0502020204030204" pitchFamily="34" charset="0"/>
              </a:rPr>
              <a:t>أو </a:t>
            </a:r>
            <a:r>
              <a:rPr lang="en-MY" dirty="0" err="1">
                <a:latin typeface="Calibri" panose="020F0502020204030204" pitchFamily="34" charset="0"/>
                <a:cs typeface="Calibri" panose="020F0502020204030204" pitchFamily="34" charset="0"/>
              </a:rPr>
              <a:t>BigQuery</a:t>
            </a:r>
            <a:r>
              <a:rPr lang="en-MY" dirty="0">
                <a:latin typeface="Calibri" panose="020F0502020204030204" pitchFamily="34" charset="0"/>
                <a:cs typeface="Calibri" panose="020F0502020204030204" pitchFamily="34" charset="0"/>
              </a:rPr>
              <a:t>.</a:t>
            </a:r>
          </a:p>
          <a:p>
            <a:pPr marL="285750" indent="-285750" algn="r" rtl="1">
              <a:buFont typeface="Wingdings" panose="05000000000000000000" pitchFamily="2" charset="2"/>
              <a:buChar char="ü"/>
            </a:pPr>
            <a:r>
              <a:rPr lang="ar-EG" b="1" dirty="0">
                <a:latin typeface="Calibri" panose="020F0502020204030204" pitchFamily="34" charset="0"/>
                <a:cs typeface="Calibri" panose="020F0502020204030204" pitchFamily="34" charset="0"/>
              </a:rPr>
              <a:t>إنشاء تقرير جديد</a:t>
            </a:r>
            <a:r>
              <a:rPr lang="ar-EG" dirty="0">
                <a:latin typeface="Calibri" panose="020F0502020204030204" pitchFamily="34" charset="0"/>
                <a:cs typeface="Calibri" panose="020F0502020204030204" pitchFamily="34" charset="0"/>
              </a:rPr>
              <a:t>: اضغط على "إنشاء تقرير" (</a:t>
            </a:r>
            <a:r>
              <a:rPr lang="en-MY" dirty="0">
                <a:latin typeface="Calibri" panose="020F0502020204030204" pitchFamily="34" charset="0"/>
                <a:cs typeface="Calibri" panose="020F0502020204030204" pitchFamily="34" charset="0"/>
              </a:rPr>
              <a:t>Create Report </a:t>
            </a:r>
            <a:r>
              <a:rPr lang="ar-EG" dirty="0">
                <a:latin typeface="Calibri" panose="020F0502020204030204" pitchFamily="34" charset="0"/>
                <a:cs typeface="Calibri" panose="020F0502020204030204" pitchFamily="34" charset="0"/>
              </a:rPr>
              <a:t>  وابدأ في إضافة مصادر البيانات.</a:t>
            </a:r>
          </a:p>
          <a:p>
            <a:pPr marL="285750" indent="-285750" algn="r" rtl="1">
              <a:buFont typeface="Wingdings" panose="05000000000000000000" pitchFamily="2" charset="2"/>
              <a:buChar char="ü"/>
            </a:pPr>
            <a:r>
              <a:rPr lang="ar-EG" b="1" dirty="0">
                <a:latin typeface="Calibri" panose="020F0502020204030204" pitchFamily="34" charset="0"/>
                <a:cs typeface="Calibri" panose="020F0502020204030204" pitchFamily="34" charset="0"/>
              </a:rPr>
              <a:t>تصميم التصورات</a:t>
            </a:r>
            <a:r>
              <a:rPr lang="ar-EG" dirty="0">
                <a:latin typeface="Calibri" panose="020F0502020204030204" pitchFamily="34" charset="0"/>
                <a:cs typeface="Calibri" panose="020F0502020204030204" pitchFamily="34" charset="0"/>
              </a:rPr>
              <a:t>: استخدم أدوات السحب والإفلات لإضافة الرسوم البيانية والمخططات، ثم قم بتخصيصها حسب احتياجاتك.</a:t>
            </a:r>
          </a:p>
          <a:p>
            <a:pPr marL="285750" indent="-285750" algn="r" rtl="1">
              <a:buFont typeface="Wingdings" panose="05000000000000000000" pitchFamily="2" charset="2"/>
              <a:buChar char="ü"/>
            </a:pPr>
            <a:r>
              <a:rPr lang="ar-EG" b="1" dirty="0">
                <a:latin typeface="Calibri" panose="020F0502020204030204" pitchFamily="34" charset="0"/>
                <a:cs typeface="Calibri" panose="020F0502020204030204" pitchFamily="34" charset="0"/>
              </a:rPr>
              <a:t>إضافة الفلاتر</a:t>
            </a:r>
            <a:r>
              <a:rPr lang="ar-EG" dirty="0">
                <a:latin typeface="Calibri" panose="020F0502020204030204" pitchFamily="34" charset="0"/>
                <a:cs typeface="Calibri" panose="020F0502020204030204" pitchFamily="34" charset="0"/>
              </a:rPr>
              <a:t>: أضف فلاتر تفاعلية لتسهيل استكشاف البيانات.</a:t>
            </a:r>
          </a:p>
          <a:p>
            <a:pPr marL="285750" indent="-285750" algn="r" rtl="1">
              <a:buFont typeface="Wingdings" panose="05000000000000000000" pitchFamily="2" charset="2"/>
              <a:buChar char="ü"/>
            </a:pPr>
            <a:r>
              <a:rPr lang="ar-EG" b="1" dirty="0">
                <a:latin typeface="Calibri" panose="020F0502020204030204" pitchFamily="34" charset="0"/>
                <a:cs typeface="Calibri" panose="020F0502020204030204" pitchFamily="34" charset="0"/>
              </a:rPr>
              <a:t>حفظ ومشاركة</a:t>
            </a:r>
            <a:r>
              <a:rPr lang="ar-EG" dirty="0">
                <a:latin typeface="Calibri" panose="020F0502020204030204" pitchFamily="34" charset="0"/>
                <a:cs typeface="Calibri" panose="020F0502020204030204" pitchFamily="34" charset="0"/>
              </a:rPr>
              <a:t>: احفظ التقرير وشاركه مع الزملاء عبر روابط أو إعدادات المشاركة</a:t>
            </a:r>
            <a:r>
              <a:rPr lang="ar-EG" dirty="0" smtClean="0"/>
              <a:t>.</a:t>
            </a:r>
            <a:endParaRPr lang="en-US" dirty="0" smtClean="0"/>
          </a:p>
          <a:p>
            <a:pPr marL="285750" indent="-285750" algn="r" rtl="1">
              <a:buFont typeface="Wingdings" panose="05000000000000000000" pitchFamily="2" charset="2"/>
              <a:buChar char="ü"/>
            </a:pPr>
            <a:endParaRPr lang="en-US" dirty="0"/>
          </a:p>
          <a:p>
            <a:pPr marL="285750" indent="-285750" algn="r" rtl="1">
              <a:buFont typeface="Wingdings" panose="05000000000000000000" pitchFamily="2" charset="2"/>
              <a:buChar char="ü"/>
            </a:pPr>
            <a:r>
              <a:rPr lang="en-MY" dirty="0"/>
              <a:t>https://lookerstudio.google.com</a:t>
            </a:r>
            <a:endParaRPr lang="ar-EG" dirty="0"/>
          </a:p>
        </p:txBody>
      </p:sp>
      <p:pic>
        <p:nvPicPr>
          <p:cNvPr id="9" name="Picture 8"/>
          <p:cNvPicPr>
            <a:picLocks noChangeAspect="1"/>
          </p:cNvPicPr>
          <p:nvPr/>
        </p:nvPicPr>
        <p:blipFill>
          <a:blip r:embed="rId3"/>
          <a:stretch>
            <a:fillRect/>
          </a:stretch>
        </p:blipFill>
        <p:spPr>
          <a:xfrm>
            <a:off x="11025355" y="2633884"/>
            <a:ext cx="1828801" cy="1372476"/>
          </a:xfrm>
          <a:prstGeom prst="rect">
            <a:avLst/>
          </a:prstGeom>
        </p:spPr>
      </p:pic>
      <p:pic>
        <p:nvPicPr>
          <p:cNvPr id="3" name="Picture 2"/>
          <p:cNvPicPr>
            <a:picLocks noChangeAspect="1"/>
          </p:cNvPicPr>
          <p:nvPr/>
        </p:nvPicPr>
        <p:blipFill>
          <a:blip r:embed="rId4"/>
          <a:stretch>
            <a:fillRect/>
          </a:stretch>
        </p:blipFill>
        <p:spPr>
          <a:xfrm>
            <a:off x="1333001" y="3761754"/>
            <a:ext cx="1785937" cy="1250886"/>
          </a:xfrm>
          <a:prstGeom prst="rect">
            <a:avLst/>
          </a:prstGeom>
        </p:spPr>
      </p:pic>
    </p:spTree>
    <p:extLst>
      <p:ext uri="{BB962C8B-B14F-4D97-AF65-F5344CB8AC3E}">
        <p14:creationId xmlns:p14="http://schemas.microsoft.com/office/powerpoint/2010/main" val="8952591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320565" y="4974573"/>
            <a:ext cx="4747323" cy="1077218"/>
          </a:xfrm>
          <a:prstGeom prst="rect">
            <a:avLst/>
          </a:prstGeom>
          <a:noFill/>
        </p:spPr>
        <p:txBody>
          <a:bodyPr wrap="square">
            <a:spAutoFit/>
          </a:bodyPr>
          <a:lstStyle/>
          <a:p>
            <a:pPr lvl="0" rtl="1"/>
            <a:r>
              <a:rPr lang="ar-EG" sz="3200" b="1" dirty="0" smtClean="0">
                <a:latin typeface="+mj-lt"/>
              </a:rPr>
              <a:t>برنامج </a:t>
            </a:r>
            <a:r>
              <a:rPr lang="ar-SA" sz="3200" b="1" dirty="0" smtClean="0">
                <a:latin typeface="+mj-lt"/>
              </a:rPr>
              <a:t>مايكروسوفت </a:t>
            </a:r>
            <a:r>
              <a:rPr lang="ar-SA" sz="3200" b="1" dirty="0">
                <a:latin typeface="+mj-lt"/>
              </a:rPr>
              <a:t>باور بي </a:t>
            </a:r>
            <a:r>
              <a:rPr lang="en-MY" sz="3200" b="1" dirty="0">
                <a:latin typeface="+mj-lt"/>
              </a:rPr>
              <a:t>Microsoft power bi</a:t>
            </a:r>
          </a:p>
        </p:txBody>
      </p:sp>
    </p:spTree>
    <p:extLst>
      <p:ext uri="{BB962C8B-B14F-4D97-AF65-F5344CB8AC3E}">
        <p14:creationId xmlns:p14="http://schemas.microsoft.com/office/powerpoint/2010/main" val="3456665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9768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https</a:t>
            </a:r>
            <a:r>
              <a:rPr lang="en-MY" dirty="0" smtClean="0"/>
              <a:t>:///</a:t>
            </a:r>
            <a:r>
              <a:rPr lang="en-MY" dirty="0"/>
              <a:t>hub/%D8%A7%D8%AF%D8%A7%D8%B1%D8%A9-%D8%B9%D9%84%D8%A7%D9%82%D8%A7%D8%AA-%D8%A7%D9%84%D8%B9%D9%85%D9%84%D8%A7%D8%A1</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0431" y="1622962"/>
            <a:ext cx="10182769" cy="1015663"/>
          </a:xfrm>
          <a:prstGeom prst="rect">
            <a:avLst/>
          </a:prstGeom>
          <a:noFill/>
        </p:spPr>
        <p:txBody>
          <a:bodyPr wrap="square" rtlCol="0">
            <a:spAutoFit/>
          </a:bodyPr>
          <a:lstStyle/>
          <a:p>
            <a:pPr algn="r" rtl="1"/>
            <a:r>
              <a:rPr lang="ar-EG" sz="3200" b="1" dirty="0" smtClean="0"/>
              <a:t>5</a:t>
            </a:r>
            <a:r>
              <a:rPr lang="ar-EG" sz="3200" b="1" dirty="0" smtClean="0">
                <a:latin typeface="Calibri" panose="020F0502020204030204" pitchFamily="34" charset="0"/>
                <a:cs typeface="Calibri" panose="020F0502020204030204" pitchFamily="34" charset="0"/>
              </a:rPr>
              <a:t>. ماهو برنامج </a:t>
            </a:r>
            <a:r>
              <a:rPr lang="ar-SA" sz="3200" b="1" dirty="0" smtClean="0"/>
              <a:t>مايكروسوفت </a:t>
            </a:r>
            <a:r>
              <a:rPr lang="ar-SA" sz="3200" b="1" dirty="0"/>
              <a:t>باور </a:t>
            </a:r>
            <a:r>
              <a:rPr lang="ar-SA" sz="3200" b="1" dirty="0" smtClean="0"/>
              <a:t>بي</a:t>
            </a:r>
            <a:endParaRPr lang="en-US" sz="32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986088" y="2287012"/>
            <a:ext cx="7205353" cy="3046988"/>
          </a:xfrm>
          <a:prstGeom prst="rect">
            <a:avLst/>
          </a:prstGeom>
          <a:noFill/>
        </p:spPr>
        <p:txBody>
          <a:bodyPr wrap="square" rtlCol="0">
            <a:spAutoFit/>
          </a:bodyPr>
          <a:lstStyle/>
          <a:p>
            <a:pPr marL="342900" lvl="0" indent="-34290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مايكروسوفت باور بي </a:t>
            </a:r>
            <a:r>
              <a:rPr lang="en-MY" sz="2400" dirty="0" smtClean="0">
                <a:latin typeface="Calibri" panose="020F0502020204030204" pitchFamily="34" charset="0"/>
                <a:cs typeface="Calibri" panose="020F0502020204030204" pitchFamily="34" charset="0"/>
              </a:rPr>
              <a:t>Microsoft </a:t>
            </a:r>
            <a:r>
              <a:rPr lang="en-MY" sz="2400" dirty="0">
                <a:latin typeface="Calibri" panose="020F0502020204030204" pitchFamily="34" charset="0"/>
                <a:cs typeface="Calibri" panose="020F0502020204030204" pitchFamily="34" charset="0"/>
              </a:rPr>
              <a:t>Power </a:t>
            </a:r>
            <a:r>
              <a:rPr lang="en-MY" sz="2400" dirty="0" smtClean="0">
                <a:latin typeface="Calibri" panose="020F0502020204030204" pitchFamily="34" charset="0"/>
                <a:cs typeface="Calibri" panose="020F0502020204030204" pitchFamily="34" charset="0"/>
              </a:rPr>
              <a:t>BI </a:t>
            </a:r>
            <a:r>
              <a:rPr lang="ar-EG" sz="2400" dirty="0" smtClean="0">
                <a:latin typeface="Calibri" panose="020F0502020204030204" pitchFamily="34" charset="0"/>
                <a:cs typeface="Calibri" panose="020F0502020204030204" pitchFamily="34" charset="0"/>
              </a:rPr>
              <a:t> هو </a:t>
            </a:r>
            <a:r>
              <a:rPr lang="ar-EG" sz="2400" dirty="0">
                <a:latin typeface="Calibri" panose="020F0502020204030204" pitchFamily="34" charset="0"/>
                <a:cs typeface="Calibri" panose="020F0502020204030204" pitchFamily="34" charset="0"/>
              </a:rPr>
              <a:t>أداة تحليل بيانات قوية صممتها </a:t>
            </a:r>
            <a:r>
              <a:rPr lang="ar-EG" sz="2400" b="1" dirty="0">
                <a:latin typeface="Calibri" panose="020F0502020204030204" pitchFamily="34" charset="0"/>
                <a:cs typeface="Calibri" panose="020F0502020204030204" pitchFamily="34" charset="0"/>
              </a:rPr>
              <a:t>شركة مايكروسوفت عام 2013 </a:t>
            </a:r>
            <a:r>
              <a:rPr lang="ar-EG" sz="2400" dirty="0">
                <a:latin typeface="Calibri" panose="020F0502020204030204" pitchFamily="34" charset="0"/>
                <a:cs typeface="Calibri" panose="020F0502020204030204" pitchFamily="34" charset="0"/>
              </a:rPr>
              <a:t>بحيث يساعد المستخدمين في استيراد البيانات من اي قاعدة او جدول البيانات ومعالجتها وتحويلها إلى معلومات بصرية تفاعلية.</a:t>
            </a:r>
          </a:p>
          <a:p>
            <a:pPr marL="342900" lvl="0" indent="-34290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 تسمح  هذه الأداة </a:t>
            </a:r>
            <a:r>
              <a:rPr lang="ar-EG" sz="2400" b="1" dirty="0">
                <a:latin typeface="Calibri" panose="020F0502020204030204" pitchFamily="34" charset="0"/>
                <a:cs typeface="Calibri" panose="020F0502020204030204" pitchFamily="34" charset="0"/>
              </a:rPr>
              <a:t>بإنشاء تقارير ولوحات معلومات </a:t>
            </a:r>
            <a:r>
              <a:rPr lang="en-MY" sz="2400" dirty="0">
                <a:latin typeface="Calibri" panose="020F0502020204030204" pitchFamily="34" charset="0"/>
                <a:cs typeface="Calibri" panose="020F0502020204030204" pitchFamily="34" charset="0"/>
              </a:rPr>
              <a:t>Dashboards </a:t>
            </a:r>
            <a:r>
              <a:rPr lang="ar-EG" sz="2400" dirty="0">
                <a:latin typeface="Calibri" panose="020F0502020204030204" pitchFamily="34" charset="0"/>
                <a:cs typeface="Calibri" panose="020F0502020204030204" pitchFamily="34" charset="0"/>
              </a:rPr>
              <a:t> تعكس الأداء والاتجاهات. </a:t>
            </a:r>
            <a:endParaRPr lang="ar-EG" sz="2400" dirty="0" smtClean="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ü"/>
            </a:pPr>
            <a:r>
              <a:rPr lang="ar-EG" sz="2400" dirty="0" smtClean="0">
                <a:latin typeface="Calibri" panose="020F0502020204030204" pitchFamily="34" charset="0"/>
                <a:cs typeface="Calibri" panose="020F0502020204030204" pitchFamily="34" charset="0"/>
              </a:rPr>
              <a:t>اصبح </a:t>
            </a:r>
            <a:r>
              <a:rPr lang="ar-EG" sz="2400" dirty="0">
                <a:latin typeface="Calibri" panose="020F0502020204030204" pitchFamily="34" charset="0"/>
                <a:cs typeface="Calibri" panose="020F0502020204030204" pitchFamily="34" charset="0"/>
              </a:rPr>
              <a:t>البرنامج له اهمية كبيرة في مجال تحليل البيانات </a:t>
            </a:r>
            <a:r>
              <a:rPr lang="ar-EG" sz="2400" b="1" dirty="0">
                <a:latin typeface="Calibri" panose="020F0502020204030204" pitchFamily="34" charset="0"/>
                <a:cs typeface="Calibri" panose="020F0502020204030204" pitchFamily="34" charset="0"/>
              </a:rPr>
              <a:t>وعرضها في شكل رسوم بيانية لصانع القرار</a:t>
            </a:r>
            <a:r>
              <a:rPr lang="ar-EG" sz="2400" dirty="0" smtClean="0"/>
              <a:t>.</a:t>
            </a:r>
            <a:endParaRPr lang="en-MY" sz="2800" b="1" u="sng" dirty="0">
              <a:solidFill>
                <a:srgbClr val="C00000"/>
              </a:solidFill>
              <a:latin typeface="+mj-lt"/>
            </a:endParaRPr>
          </a:p>
        </p:txBody>
      </p:sp>
      <p:pic>
        <p:nvPicPr>
          <p:cNvPr id="4" name="Picture 3"/>
          <p:cNvPicPr>
            <a:picLocks noChangeAspect="1"/>
          </p:cNvPicPr>
          <p:nvPr/>
        </p:nvPicPr>
        <p:blipFill>
          <a:blip r:embed="rId3"/>
          <a:stretch>
            <a:fillRect/>
          </a:stretch>
        </p:blipFill>
        <p:spPr>
          <a:xfrm>
            <a:off x="389852" y="2863903"/>
            <a:ext cx="2236326" cy="1871663"/>
          </a:xfrm>
          <a:prstGeom prst="rect">
            <a:avLst/>
          </a:prstGeom>
        </p:spPr>
      </p:pic>
    </p:spTree>
    <p:extLst>
      <p:ext uri="{BB962C8B-B14F-4D97-AF65-F5344CB8AC3E}">
        <p14:creationId xmlns:p14="http://schemas.microsoft.com/office/powerpoint/2010/main" val="14747632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98335"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9768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https</a:t>
            </a:r>
            <a:r>
              <a:rPr lang="en-MY" dirty="0" smtClean="0"/>
              <a:t>:///</a:t>
            </a:r>
            <a:r>
              <a:rPr lang="en-MY" dirty="0"/>
              <a:t>hub/%D8%A7%D8%AF%D8%A7%D8%B1%D8%A9-%D8%B9%D9%84%D8%A7%D9%82%D8%A7%D8%AA-%D8%A7%D9%84%D8%B9%D9%85%D9%84%D8%A7%D8%A1</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0431" y="1622962"/>
            <a:ext cx="10182769" cy="1015663"/>
          </a:xfrm>
          <a:prstGeom prst="rect">
            <a:avLst/>
          </a:prstGeom>
          <a:noFill/>
        </p:spPr>
        <p:txBody>
          <a:bodyPr wrap="square" rtlCol="0">
            <a:spAutoFit/>
          </a:bodyPr>
          <a:lstStyle/>
          <a:p>
            <a:pPr algn="r" rtl="1"/>
            <a:r>
              <a:rPr lang="ar-EG" sz="3200" b="1" dirty="0" smtClean="0"/>
              <a:t>5.1</a:t>
            </a:r>
            <a:r>
              <a:rPr lang="ar-EG" sz="3200" b="1" dirty="0" smtClean="0">
                <a:latin typeface="Calibri" panose="020F0502020204030204" pitchFamily="34" charset="0"/>
                <a:cs typeface="Calibri" panose="020F0502020204030204" pitchFamily="34" charset="0"/>
              </a:rPr>
              <a:t>. أهمية برنامج </a:t>
            </a:r>
            <a:r>
              <a:rPr lang="ar-SA" sz="3200" b="1" dirty="0" smtClean="0"/>
              <a:t>مايكروسوفت </a:t>
            </a:r>
            <a:r>
              <a:rPr lang="ar-SA" sz="3200" b="1" dirty="0"/>
              <a:t>باور </a:t>
            </a:r>
            <a:r>
              <a:rPr lang="ar-SA" sz="3200" b="1" dirty="0" smtClean="0"/>
              <a:t>بي</a:t>
            </a:r>
            <a:endParaRPr lang="en-US" sz="32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986088" y="2287012"/>
            <a:ext cx="7205353" cy="3231654"/>
          </a:xfrm>
          <a:prstGeom prst="rect">
            <a:avLst/>
          </a:prstGeom>
          <a:noFill/>
        </p:spPr>
        <p:txBody>
          <a:bodyPr wrap="square" rtlCol="0">
            <a:spAutoFit/>
          </a:bodyPr>
          <a:lstStyle/>
          <a:p>
            <a:pPr marL="285750" lvl="0" indent="-28575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تعد </a:t>
            </a:r>
            <a:r>
              <a:rPr lang="ar-EG" sz="2400" dirty="0" smtClean="0">
                <a:latin typeface="Calibri" panose="020F0502020204030204" pitchFamily="34" charset="0"/>
                <a:cs typeface="Calibri" panose="020F0502020204030204" pitchFamily="34" charset="0"/>
              </a:rPr>
              <a:t>أداه </a:t>
            </a:r>
            <a:r>
              <a:rPr lang="ar-EG" sz="2400" dirty="0">
                <a:latin typeface="Calibri" panose="020F0502020204030204" pitchFamily="34" charset="0"/>
                <a:cs typeface="Calibri" panose="020F0502020204030204" pitchFamily="34" charset="0"/>
              </a:rPr>
              <a:t>مهمه لتصور البيانات وتحلييلها .</a:t>
            </a:r>
          </a:p>
          <a:p>
            <a:pPr marL="285750" lvl="0" indent="-285750" algn="just" rtl="1">
              <a:buFont typeface="Wingdings" panose="05000000000000000000" pitchFamily="2" charset="2"/>
              <a:buChar char="ü"/>
            </a:pPr>
            <a:r>
              <a:rPr lang="ar-EG" sz="2400" dirty="0" smtClean="0">
                <a:latin typeface="Calibri" panose="020F0502020204030204" pitchFamily="34" charset="0"/>
                <a:cs typeface="Calibri" panose="020F0502020204030204" pitchFamily="34" charset="0"/>
              </a:rPr>
              <a:t>يدعم  </a:t>
            </a:r>
            <a:r>
              <a:rPr lang="en-MY" sz="2400" b="1" dirty="0" smtClean="0">
                <a:latin typeface="Calibri" panose="020F0502020204030204" pitchFamily="34" charset="0"/>
                <a:cs typeface="Calibri" panose="020F0502020204030204" pitchFamily="34" charset="0"/>
              </a:rPr>
              <a:t>Power </a:t>
            </a:r>
            <a:r>
              <a:rPr lang="en-MY" sz="2400" b="1" dirty="0">
                <a:latin typeface="Calibri" panose="020F0502020204030204" pitchFamily="34" charset="0"/>
                <a:cs typeface="Calibri" panose="020F0502020204030204" pitchFamily="34" charset="0"/>
              </a:rPr>
              <a:t>B</a:t>
            </a:r>
            <a:r>
              <a:rPr lang="en-MY" sz="2400" dirty="0">
                <a:latin typeface="Calibri" panose="020F0502020204030204" pitchFamily="34" charset="0"/>
                <a:cs typeface="Calibri" panose="020F0502020204030204" pitchFamily="34" charset="0"/>
              </a:rPr>
              <a:t>I </a:t>
            </a:r>
            <a:r>
              <a:rPr lang="ar-EG" sz="2400" dirty="0">
                <a:latin typeface="Calibri" panose="020F0502020204030204" pitchFamily="34" charset="0"/>
                <a:cs typeface="Calibri" panose="020F0502020204030204" pitchFamily="34" charset="0"/>
              </a:rPr>
              <a:t>الاتصال بعدة مصادر بيانات مثل </a:t>
            </a:r>
            <a:r>
              <a:rPr lang="en-MY" sz="2400" dirty="0">
                <a:latin typeface="Calibri" panose="020F0502020204030204" pitchFamily="34" charset="0"/>
                <a:cs typeface="Calibri" panose="020F0502020204030204" pitchFamily="34" charset="0"/>
              </a:rPr>
              <a:t>Excel، SQL Server، </a:t>
            </a:r>
            <a:r>
              <a:rPr lang="ar-EG" sz="2400" dirty="0">
                <a:latin typeface="Calibri" panose="020F0502020204030204" pitchFamily="34" charset="0"/>
                <a:cs typeface="Calibri" panose="020F0502020204030204" pitchFamily="34" charset="0"/>
              </a:rPr>
              <a:t>و</a:t>
            </a:r>
            <a:r>
              <a:rPr lang="en-MY" sz="2400" dirty="0">
                <a:latin typeface="Calibri" panose="020F0502020204030204" pitchFamily="34" charset="0"/>
                <a:cs typeface="Calibri" panose="020F0502020204030204" pitchFamily="34" charset="0"/>
              </a:rPr>
              <a:t>Google Analytics، </a:t>
            </a:r>
            <a:r>
              <a:rPr lang="ar-EG" sz="2400" dirty="0">
                <a:latin typeface="Calibri" panose="020F0502020204030204" pitchFamily="34" charset="0"/>
                <a:cs typeface="Calibri" panose="020F0502020204030204" pitchFamily="34" charset="0"/>
              </a:rPr>
              <a:t>مما يسهل جمع البيانات وتحليلها.</a:t>
            </a:r>
          </a:p>
          <a:p>
            <a:pPr marL="171450" lvl="0" indent="-17145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يحتوي </a:t>
            </a:r>
            <a:r>
              <a:rPr lang="en-MY" sz="2400" dirty="0">
                <a:latin typeface="Calibri" panose="020F0502020204030204" pitchFamily="34" charset="0"/>
                <a:cs typeface="Calibri" panose="020F0502020204030204" pitchFamily="34" charset="0"/>
              </a:rPr>
              <a:t>Power BI </a:t>
            </a:r>
            <a:r>
              <a:rPr lang="ar-EG" sz="2400" dirty="0">
                <a:latin typeface="Calibri" panose="020F0502020204030204" pitchFamily="34" charset="0"/>
                <a:cs typeface="Calibri" panose="020F0502020204030204" pitchFamily="34" charset="0"/>
              </a:rPr>
              <a:t>على ميزات </a:t>
            </a:r>
            <a:r>
              <a:rPr lang="ar-EG" sz="2400" b="1" dirty="0">
                <a:latin typeface="Calibri" panose="020F0502020204030204" pitchFamily="34" charset="0"/>
                <a:cs typeface="Calibri" panose="020F0502020204030204" pitchFamily="34" charset="0"/>
              </a:rPr>
              <a:t>مدعومة بالذكاء الاصطناعي </a:t>
            </a:r>
            <a:r>
              <a:rPr lang="ar-EG" sz="2400" dirty="0">
                <a:latin typeface="Calibri" panose="020F0502020204030204" pitchFamily="34" charset="0"/>
                <a:cs typeface="Calibri" panose="020F0502020204030204" pitchFamily="34" charset="0"/>
              </a:rPr>
              <a:t>تساعد في التحليل التنبؤي واكتشاف الأنماط.</a:t>
            </a:r>
          </a:p>
          <a:p>
            <a:pPr marL="171450" lvl="0" indent="-17145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لايوجد قيود على </a:t>
            </a:r>
            <a:r>
              <a:rPr lang="ar-EG" sz="2400" b="1" dirty="0">
                <a:latin typeface="Calibri" panose="020F0502020204030204" pitchFamily="34" charset="0"/>
                <a:cs typeface="Calibri" panose="020F0502020204030204" pitchFamily="34" charset="0"/>
              </a:rPr>
              <a:t>الذاكرة او </a:t>
            </a:r>
            <a:r>
              <a:rPr lang="ar-EG" sz="2400" b="1" dirty="0" smtClean="0">
                <a:latin typeface="Calibri" panose="020F0502020204030204" pitchFamily="34" charset="0"/>
                <a:cs typeface="Calibri" panose="020F0502020204030204" pitchFamily="34" charset="0"/>
              </a:rPr>
              <a:t>السرعه</a:t>
            </a:r>
            <a:r>
              <a:rPr lang="ar-EG" sz="2400" dirty="0" smtClean="0">
                <a:latin typeface="Calibri" panose="020F0502020204030204" pitchFamily="34" charset="0"/>
                <a:cs typeface="Calibri" panose="020F0502020204030204" pitchFamily="34" charset="0"/>
              </a:rPr>
              <a:t>.</a:t>
            </a:r>
            <a:endParaRPr lang="ar-EG" sz="2400" dirty="0">
              <a:latin typeface="Calibri" panose="020F0502020204030204" pitchFamily="34" charset="0"/>
              <a:cs typeface="Calibri" panose="020F0502020204030204" pitchFamily="34" charset="0"/>
            </a:endParaRPr>
          </a:p>
          <a:p>
            <a:pPr marL="171450" lvl="0" indent="-17145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يقدم مجموعة متنوعة من </a:t>
            </a:r>
            <a:r>
              <a:rPr lang="ar-EG" sz="2400" b="1" dirty="0">
                <a:latin typeface="Calibri" panose="020F0502020204030204" pitchFamily="34" charset="0"/>
                <a:cs typeface="Calibri" panose="020F0502020204030204" pitchFamily="34" charset="0"/>
              </a:rPr>
              <a:t>الرسوم البيانية والتصورات</a:t>
            </a:r>
            <a:r>
              <a:rPr lang="ar-EG" sz="2400" dirty="0">
                <a:latin typeface="Calibri" panose="020F0502020204030204" pitchFamily="34" charset="0"/>
                <a:cs typeface="Calibri" panose="020F0502020204030204" pitchFamily="34" charset="0"/>
              </a:rPr>
              <a:t>، مما يتيح لك اختيار الأنسب لعرض بياناتك.</a:t>
            </a:r>
          </a:p>
          <a:p>
            <a:pPr lvl="0" algn="just" rtl="1"/>
            <a:endParaRPr lang="en-MY" sz="1200" u="sng" dirty="0">
              <a:solidFill>
                <a:srgbClr val="C00000"/>
              </a:solidFill>
              <a:latin typeface="+mj-lt"/>
            </a:endParaRPr>
          </a:p>
        </p:txBody>
      </p:sp>
      <p:pic>
        <p:nvPicPr>
          <p:cNvPr id="10" name="Picture 9"/>
          <p:cNvPicPr>
            <a:picLocks noChangeAspect="1"/>
          </p:cNvPicPr>
          <p:nvPr/>
        </p:nvPicPr>
        <p:blipFill>
          <a:blip r:embed="rId3"/>
          <a:stretch>
            <a:fillRect/>
          </a:stretch>
        </p:blipFill>
        <p:spPr>
          <a:xfrm>
            <a:off x="128603" y="2920840"/>
            <a:ext cx="2236326" cy="1871663"/>
          </a:xfrm>
          <a:prstGeom prst="rect">
            <a:avLst/>
          </a:prstGeom>
        </p:spPr>
      </p:pic>
    </p:spTree>
    <p:extLst>
      <p:ext uri="{BB962C8B-B14F-4D97-AF65-F5344CB8AC3E}">
        <p14:creationId xmlns:p14="http://schemas.microsoft.com/office/powerpoint/2010/main" val="27116231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974450" y="123881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9768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https</a:t>
            </a:r>
            <a:r>
              <a:rPr lang="en-MY" dirty="0" smtClean="0"/>
              <a:t>:///</a:t>
            </a:r>
            <a:r>
              <a:rPr lang="en-MY" dirty="0"/>
              <a:t>hub/%D8%A7%D8%AF%D8%A7%D8%B1%D8%A9-%D8%B9%D9%84%D8%A7%D9%82%D8%A7%D8%AA-%D8%A7%D9%84%D8%B9%D9%85%D9%84%D8%A7%D8%A1</a:t>
            </a:r>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0431" y="1622962"/>
            <a:ext cx="10182769" cy="1015663"/>
          </a:xfrm>
          <a:prstGeom prst="rect">
            <a:avLst/>
          </a:prstGeom>
          <a:noFill/>
        </p:spPr>
        <p:txBody>
          <a:bodyPr wrap="square" rtlCol="0">
            <a:spAutoFit/>
          </a:bodyPr>
          <a:lstStyle/>
          <a:p>
            <a:pPr algn="r" rtl="1"/>
            <a:r>
              <a:rPr lang="ar-EG" sz="3200" b="1" dirty="0" smtClean="0"/>
              <a:t>5.2</a:t>
            </a:r>
            <a:r>
              <a:rPr lang="ar-EG" sz="3200" b="1" dirty="0" smtClean="0">
                <a:latin typeface="Calibri" panose="020F0502020204030204" pitchFamily="34" charset="0"/>
                <a:cs typeface="Calibri" panose="020F0502020204030204" pitchFamily="34" charset="0"/>
              </a:rPr>
              <a:t>. كيفية استخدام برنامج </a:t>
            </a:r>
            <a:r>
              <a:rPr lang="ar-SA" sz="3200" b="1" dirty="0" smtClean="0"/>
              <a:t>مايكروسوفت </a:t>
            </a:r>
            <a:r>
              <a:rPr lang="ar-SA" sz="3200" b="1" dirty="0"/>
              <a:t>باور </a:t>
            </a:r>
            <a:r>
              <a:rPr lang="ar-SA" sz="3200" b="1" dirty="0" smtClean="0"/>
              <a:t>بي</a:t>
            </a:r>
            <a:endParaRPr lang="en-US" sz="32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399044" y="2392408"/>
            <a:ext cx="7205353" cy="2246769"/>
          </a:xfrm>
          <a:prstGeom prst="rect">
            <a:avLst/>
          </a:prstGeom>
          <a:noFill/>
        </p:spPr>
        <p:txBody>
          <a:bodyPr wrap="square" rtlCol="0">
            <a:spAutoFit/>
          </a:bodyPr>
          <a:lstStyle/>
          <a:p>
            <a:pPr marL="400050" lvl="0" indent="-400050" algn="just" rtl="1">
              <a:buFont typeface="+mj-lt"/>
              <a:buAutoNum type="romanLcPeriod"/>
            </a:pPr>
            <a:r>
              <a:rPr lang="ar-EG" sz="1600" b="1" dirty="0">
                <a:latin typeface="Calibri" panose="020F0502020204030204" pitchFamily="34" charset="0"/>
                <a:cs typeface="Calibri" panose="020F0502020204030204" pitchFamily="34" charset="0"/>
              </a:rPr>
              <a:t>التثبيت: </a:t>
            </a:r>
            <a:r>
              <a:rPr lang="ar-EG" sz="1600" dirty="0">
                <a:latin typeface="Calibri" panose="020F0502020204030204" pitchFamily="34" charset="0"/>
                <a:cs typeface="Calibri" panose="020F0502020204030204" pitchFamily="34" charset="0"/>
              </a:rPr>
              <a:t>قم بتنزيل وتثبيت </a:t>
            </a:r>
            <a:r>
              <a:rPr lang="en-MY" sz="1600" dirty="0">
                <a:latin typeface="Calibri" panose="020F0502020204030204" pitchFamily="34" charset="0"/>
                <a:cs typeface="Calibri" panose="020F0502020204030204" pitchFamily="34" charset="0"/>
              </a:rPr>
              <a:t>Power BI Desktop </a:t>
            </a:r>
            <a:r>
              <a:rPr lang="ar-EG" sz="1600" dirty="0">
                <a:latin typeface="Calibri" panose="020F0502020204030204" pitchFamily="34" charset="0"/>
                <a:cs typeface="Calibri" panose="020F0502020204030204" pitchFamily="34" charset="0"/>
              </a:rPr>
              <a:t>من موقع مايكروسوفت.</a:t>
            </a:r>
          </a:p>
          <a:p>
            <a:pPr marL="400050" lvl="0" indent="-400050" algn="just" rtl="1">
              <a:buFont typeface="+mj-lt"/>
              <a:buAutoNum type="romanLcPeriod"/>
            </a:pPr>
            <a:r>
              <a:rPr lang="ar-EG" sz="1600" b="1" dirty="0">
                <a:latin typeface="Calibri" panose="020F0502020204030204" pitchFamily="34" charset="0"/>
                <a:cs typeface="Calibri" panose="020F0502020204030204" pitchFamily="34" charset="0"/>
              </a:rPr>
              <a:t>استيراد البيانات</a:t>
            </a:r>
            <a:r>
              <a:rPr lang="ar-EG" sz="1600" dirty="0">
                <a:latin typeface="Calibri" panose="020F0502020204030204" pitchFamily="34" charset="0"/>
                <a:cs typeface="Calibri" panose="020F0502020204030204" pitchFamily="34" charset="0"/>
              </a:rPr>
              <a:t>: افتح البرنامج، واختر "</a:t>
            </a:r>
            <a:r>
              <a:rPr lang="en-MY" sz="1600" dirty="0">
                <a:latin typeface="Calibri" panose="020F0502020204030204" pitchFamily="34" charset="0"/>
                <a:cs typeface="Calibri" panose="020F0502020204030204" pitchFamily="34" charset="0"/>
              </a:rPr>
              <a:t>Get Data" </a:t>
            </a:r>
            <a:r>
              <a:rPr lang="ar-EG" sz="1600" dirty="0">
                <a:latin typeface="Calibri" panose="020F0502020204030204" pitchFamily="34" charset="0"/>
                <a:cs typeface="Calibri" panose="020F0502020204030204" pitchFamily="34" charset="0"/>
              </a:rPr>
              <a:t>لاستيراد البيانات من مصادر متعددة مثل </a:t>
            </a:r>
            <a:r>
              <a:rPr lang="en-MY" sz="1600" dirty="0">
                <a:latin typeface="Calibri" panose="020F0502020204030204" pitchFamily="34" charset="0"/>
                <a:cs typeface="Calibri" panose="020F0502020204030204" pitchFamily="34" charset="0"/>
              </a:rPr>
              <a:t>Excel، SQL Server، </a:t>
            </a:r>
            <a:r>
              <a:rPr lang="ar-EG" sz="1600" dirty="0">
                <a:latin typeface="Calibri" panose="020F0502020204030204" pitchFamily="34" charset="0"/>
                <a:cs typeface="Calibri" panose="020F0502020204030204" pitchFamily="34" charset="0"/>
              </a:rPr>
              <a:t>أو حتى خدمات سحابية.</a:t>
            </a:r>
          </a:p>
          <a:p>
            <a:pPr marL="400050" lvl="0" indent="-400050" algn="just" rtl="1">
              <a:buFont typeface="+mj-lt"/>
              <a:buAutoNum type="romanLcPeriod"/>
            </a:pPr>
            <a:r>
              <a:rPr lang="ar-EG" sz="1600" b="1" dirty="0">
                <a:latin typeface="Calibri" panose="020F0502020204030204" pitchFamily="34" charset="0"/>
                <a:cs typeface="Calibri" panose="020F0502020204030204" pitchFamily="34" charset="0"/>
              </a:rPr>
              <a:t>تنظيف البيانات</a:t>
            </a:r>
            <a:r>
              <a:rPr lang="ar-EG" sz="1600" dirty="0">
                <a:latin typeface="Calibri" panose="020F0502020204030204" pitchFamily="34" charset="0"/>
                <a:cs typeface="Calibri" panose="020F0502020204030204" pitchFamily="34" charset="0"/>
              </a:rPr>
              <a:t>: استخدم أدوات "</a:t>
            </a:r>
            <a:r>
              <a:rPr lang="en-MY" sz="1600" dirty="0">
                <a:latin typeface="Calibri" panose="020F0502020204030204" pitchFamily="34" charset="0"/>
                <a:cs typeface="Calibri" panose="020F0502020204030204" pitchFamily="34" charset="0"/>
              </a:rPr>
              <a:t>Power Query" </a:t>
            </a:r>
            <a:r>
              <a:rPr lang="ar-EG" sz="1600" dirty="0">
                <a:latin typeface="Calibri" panose="020F0502020204030204" pitchFamily="34" charset="0"/>
                <a:cs typeface="Calibri" panose="020F0502020204030204" pitchFamily="34" charset="0"/>
              </a:rPr>
              <a:t>لتنظيف البيانات وتجهيزها للتحليل.</a:t>
            </a:r>
          </a:p>
          <a:p>
            <a:pPr marL="400050" lvl="0" indent="-400050" algn="just" rtl="1">
              <a:buFont typeface="+mj-lt"/>
              <a:buAutoNum type="romanLcPeriod"/>
            </a:pPr>
            <a:r>
              <a:rPr lang="ar-EG" sz="1600" b="1" dirty="0">
                <a:latin typeface="Calibri" panose="020F0502020204030204" pitchFamily="34" charset="0"/>
                <a:cs typeface="Calibri" panose="020F0502020204030204" pitchFamily="34" charset="0"/>
              </a:rPr>
              <a:t>إنشاء التصورات</a:t>
            </a:r>
            <a:r>
              <a:rPr lang="ar-EG" sz="1600" dirty="0">
                <a:latin typeface="Calibri" panose="020F0502020204030204" pitchFamily="34" charset="0"/>
                <a:cs typeface="Calibri" panose="020F0502020204030204" pitchFamily="34" charset="0"/>
              </a:rPr>
              <a:t>: استخدم أدوات السحب والإفلات لإنشاء رسوم بيانية وتصورات مختلفة حسب البيانات التي لديك.</a:t>
            </a:r>
          </a:p>
          <a:p>
            <a:pPr marL="400050" lvl="0" indent="-400050" algn="just" rtl="1">
              <a:buFont typeface="+mj-lt"/>
              <a:buAutoNum type="romanLcPeriod"/>
            </a:pPr>
            <a:r>
              <a:rPr lang="ar-EG" sz="1600" b="1" dirty="0">
                <a:latin typeface="Calibri" panose="020F0502020204030204" pitchFamily="34" charset="0"/>
                <a:cs typeface="Calibri" panose="020F0502020204030204" pitchFamily="34" charset="0"/>
              </a:rPr>
              <a:t>إنشاء التقارير</a:t>
            </a:r>
            <a:r>
              <a:rPr lang="ar-EG" sz="1600" dirty="0">
                <a:latin typeface="Calibri" panose="020F0502020204030204" pitchFamily="34" charset="0"/>
                <a:cs typeface="Calibri" panose="020F0502020204030204" pitchFamily="34" charset="0"/>
              </a:rPr>
              <a:t>: قم بتجميع التصورات في تقرير واحد، واضف عناوين ووصف لتحسين الفهم.</a:t>
            </a:r>
          </a:p>
          <a:p>
            <a:pPr marL="400050" lvl="0" indent="-400050" algn="just" rtl="1">
              <a:buFont typeface="+mj-lt"/>
              <a:buAutoNum type="romanLcPeriod"/>
            </a:pPr>
            <a:r>
              <a:rPr lang="ar-EG" sz="1600" b="1" dirty="0">
                <a:latin typeface="Calibri" panose="020F0502020204030204" pitchFamily="34" charset="0"/>
                <a:cs typeface="Calibri" panose="020F0502020204030204" pitchFamily="34" charset="0"/>
              </a:rPr>
              <a:t>مشاركة التقارير</a:t>
            </a:r>
            <a:r>
              <a:rPr lang="ar-EG" sz="1600" dirty="0">
                <a:latin typeface="Calibri" panose="020F0502020204030204" pitchFamily="34" charset="0"/>
                <a:cs typeface="Calibri" panose="020F0502020204030204" pitchFamily="34" charset="0"/>
              </a:rPr>
              <a:t>: بعد الانتهاء، يمكنك نشر التقرير على </a:t>
            </a:r>
            <a:r>
              <a:rPr lang="en-MY" sz="1600" dirty="0">
                <a:latin typeface="Calibri" panose="020F0502020204030204" pitchFamily="34" charset="0"/>
                <a:cs typeface="Calibri" panose="020F0502020204030204" pitchFamily="34" charset="0"/>
              </a:rPr>
              <a:t>Power BI Service </a:t>
            </a:r>
            <a:r>
              <a:rPr lang="ar-EG" sz="1600" dirty="0">
                <a:latin typeface="Calibri" panose="020F0502020204030204" pitchFamily="34" charset="0"/>
                <a:cs typeface="Calibri" panose="020F0502020204030204" pitchFamily="34" charset="0"/>
              </a:rPr>
              <a:t>لمشاركته مع الزملاء.</a:t>
            </a:r>
          </a:p>
          <a:p>
            <a:pPr lvl="0" algn="just" rtl="1"/>
            <a:endParaRPr lang="ar-EG" sz="1200" u="sng" dirty="0">
              <a:solidFill>
                <a:srgbClr val="C00000"/>
              </a:solidFill>
              <a:latin typeface="+mj-lt"/>
            </a:endParaRPr>
          </a:p>
        </p:txBody>
      </p:sp>
      <p:pic>
        <p:nvPicPr>
          <p:cNvPr id="3" name="Picture 2"/>
          <p:cNvPicPr>
            <a:picLocks noChangeAspect="1"/>
          </p:cNvPicPr>
          <p:nvPr/>
        </p:nvPicPr>
        <p:blipFill>
          <a:blip r:embed="rId5"/>
          <a:stretch>
            <a:fillRect/>
          </a:stretch>
        </p:blipFill>
        <p:spPr>
          <a:xfrm>
            <a:off x="9919948" y="3074809"/>
            <a:ext cx="2237426" cy="1871634"/>
          </a:xfrm>
          <a:prstGeom prst="rect">
            <a:avLst/>
          </a:prstGeom>
        </p:spPr>
      </p:pic>
    </p:spTree>
    <p:extLst>
      <p:ext uri="{BB962C8B-B14F-4D97-AF65-F5344CB8AC3E}">
        <p14:creationId xmlns:p14="http://schemas.microsoft.com/office/powerpoint/2010/main" val="3906487135"/>
      </p:ext>
    </p:extLst>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486799" y="1711238"/>
            <a:ext cx="8466655" cy="1384995"/>
          </a:xfrm>
          <a:prstGeom prst="rect">
            <a:avLst/>
          </a:prstGeom>
          <a:noFill/>
        </p:spPr>
        <p:txBody>
          <a:bodyPr wrap="square" rtlCol="0">
            <a:spAutoFit/>
          </a:bodyPr>
          <a:lstStyle/>
          <a:p>
            <a:pPr algn="r" rtl="1"/>
            <a:r>
              <a:rPr lang="ar-EG" sz="3200" b="1" dirty="0">
                <a:latin typeface="Calibri" panose="020F0502020204030204" pitchFamily="34" charset="0"/>
                <a:cs typeface="Calibri" panose="020F0502020204030204" pitchFamily="34" charset="0"/>
              </a:rPr>
              <a:t>5.3 تطبيق عملي على برنامج مايكروسوفت باور </a:t>
            </a:r>
            <a:r>
              <a:rPr lang="ar-EG" sz="3200" b="1" dirty="0" smtClean="0">
                <a:latin typeface="Calibri" panose="020F0502020204030204" pitchFamily="34" charset="0"/>
                <a:cs typeface="Calibri" panose="020F0502020204030204" pitchFamily="34" charset="0"/>
              </a:rPr>
              <a:t>بي</a:t>
            </a:r>
            <a:endParaRPr lang="en-US" sz="3200" b="1" dirty="0">
              <a:latin typeface="Calibri" panose="020F0502020204030204" pitchFamily="34" charset="0"/>
              <a:cs typeface="Calibri" panose="020F0502020204030204" pitchFamily="34" charset="0"/>
            </a:endParaRPr>
          </a:p>
          <a:p>
            <a:pPr algn="r" rtl="1"/>
            <a:r>
              <a:rPr lang="ar-EG" sz="3200" b="1" dirty="0" smtClean="0">
                <a:latin typeface="Calibri" panose="020F0502020204030204" pitchFamily="34" charset="0"/>
                <a:cs typeface="Calibri" panose="020F0502020204030204" pitchFamily="34" charset="0"/>
              </a:rPr>
              <a:t>رابط التحميل :</a:t>
            </a:r>
            <a:endParaRPr lang="en-US" sz="3200" b="1" dirty="0">
              <a:latin typeface="Calibri" panose="020F0502020204030204" pitchFamily="34" charset="0"/>
              <a:cs typeface="Calibri" panose="020F0502020204030204" pitchFamily="34" charset="0"/>
            </a:endParaRPr>
          </a:p>
          <a:p>
            <a:pPr algn="r" rtl="1"/>
            <a:r>
              <a:rPr lang="en-MY" sz="2000" b="1" dirty="0">
                <a:latin typeface="Calibri" panose="020F0502020204030204" pitchFamily="34" charset="0"/>
                <a:cs typeface="Calibri" panose="020F0502020204030204" pitchFamily="34" charset="0"/>
              </a:rPr>
              <a:t>https://www.microsoft.com/en-us/download/</a:t>
            </a:r>
            <a:r>
              <a:rPr lang="en-MY" sz="2000" b="1" dirty="0" err="1">
                <a:latin typeface="Calibri" panose="020F0502020204030204" pitchFamily="34" charset="0"/>
                <a:cs typeface="Calibri" panose="020F0502020204030204" pitchFamily="34" charset="0"/>
              </a:rPr>
              <a:t>details.aspx?id</a:t>
            </a:r>
            <a:r>
              <a:rPr lang="en-MY" sz="2000" b="1" dirty="0">
                <a:latin typeface="Calibri" panose="020F0502020204030204" pitchFamily="34" charset="0"/>
                <a:cs typeface="Calibri" panose="020F0502020204030204" pitchFamily="34" charset="0"/>
              </a:rPr>
              <a:t>=58494</a:t>
            </a:r>
            <a:r>
              <a:rPr lang="ar-EG" sz="2000" b="1" dirty="0" smtClean="0">
                <a:latin typeface="Calibri" panose="020F0502020204030204" pitchFamily="34" charset="0"/>
                <a:cs typeface="Calibri" panose="020F0502020204030204" pitchFamily="34" charset="0"/>
              </a:rPr>
              <a:t> </a:t>
            </a:r>
            <a:endParaRPr lang="en-US" sz="2000" b="1"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552211" y="3096233"/>
            <a:ext cx="8624716" cy="2435887"/>
          </a:xfrm>
          <a:prstGeom prst="rect">
            <a:avLst/>
          </a:prstGeom>
        </p:spPr>
      </p:pic>
    </p:spTree>
    <p:extLst>
      <p:ext uri="{BB962C8B-B14F-4D97-AF65-F5344CB8AC3E}">
        <p14:creationId xmlns:p14="http://schemas.microsoft.com/office/powerpoint/2010/main" val="25728662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4" b="8674"/>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884389"/>
            <a:ext cx="4747323" cy="1825756"/>
          </a:xfrm>
          <a:prstGeom prst="rect">
            <a:avLst/>
          </a:prstGeom>
          <a:noFill/>
        </p:spPr>
        <p:txBody>
          <a:bodyPr wrap="square">
            <a:spAutoFit/>
          </a:bodyPr>
          <a:lstStyle/>
          <a:p>
            <a:pPr algn="ctr">
              <a:lnSpc>
                <a:spcPct val="120000"/>
              </a:lnSpc>
            </a:pPr>
            <a:endParaRPr lang="ar-EG" sz="3200" dirty="0" smtClean="0"/>
          </a:p>
          <a:p>
            <a:pPr algn="ctr">
              <a:lnSpc>
                <a:spcPct val="120000"/>
              </a:lnSpc>
            </a:pPr>
            <a:r>
              <a:rPr lang="ar-EG" sz="3200" b="1" dirty="0" smtClean="0"/>
              <a:t>برنامج تبلو </a:t>
            </a:r>
            <a:r>
              <a:rPr lang="ar-EG" sz="3200" b="1" dirty="0"/>
              <a:t>- سلس فورس </a:t>
            </a:r>
            <a:endParaRPr lang="ar-EG" sz="3200" b="1" dirty="0" smtClean="0"/>
          </a:p>
          <a:p>
            <a:pPr algn="ctr">
              <a:lnSpc>
                <a:spcPct val="120000"/>
              </a:lnSpc>
            </a:pPr>
            <a:r>
              <a:rPr lang="en-MY" sz="3200" b="1" dirty="0" smtClean="0"/>
              <a:t>Salesforce</a:t>
            </a:r>
            <a:r>
              <a:rPr lang="ar-EG" sz="3200" b="1" dirty="0"/>
              <a:t>- </a:t>
            </a:r>
            <a:r>
              <a:rPr lang="en-MY" sz="3200" b="1" dirty="0"/>
              <a:t>tableau</a:t>
            </a:r>
            <a:r>
              <a:rPr lang="ar-EG" sz="3200" b="1" dirty="0" smtClean="0">
                <a:latin typeface="Calibri" panose="020F0502020204030204" pitchFamily="34" charset="0"/>
                <a:cs typeface="Calibri" panose="020F0502020204030204" pitchFamily="34" charset="0"/>
              </a:rPr>
              <a:t> </a:t>
            </a:r>
            <a:endParaRPr 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6671362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915710" y="124211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142100" y="1624518"/>
            <a:ext cx="9074404" cy="1015663"/>
          </a:xfrm>
          <a:prstGeom prst="rect">
            <a:avLst/>
          </a:prstGeom>
          <a:noFill/>
        </p:spPr>
        <p:txBody>
          <a:bodyPr wrap="square" rtlCol="0">
            <a:spAutoFit/>
          </a:bodyPr>
          <a:lstStyle/>
          <a:p>
            <a:pPr lvl="0" algn="r" rtl="1"/>
            <a:r>
              <a:rPr lang="ar-EG" sz="2800" b="1" dirty="0" smtClean="0"/>
              <a:t>6.  </a:t>
            </a:r>
            <a:r>
              <a:rPr lang="ar-EG" sz="3200" b="1" dirty="0" smtClean="0"/>
              <a:t>تبلو </a:t>
            </a:r>
            <a:r>
              <a:rPr lang="ar-EG" sz="3200" b="1" dirty="0"/>
              <a:t>- سلس فورس </a:t>
            </a:r>
            <a:r>
              <a:rPr lang="en-MY" sz="3200" b="1" dirty="0"/>
              <a:t>Salesforce</a:t>
            </a:r>
            <a:r>
              <a:rPr lang="ar-EG" sz="3200" b="1" dirty="0"/>
              <a:t>- </a:t>
            </a:r>
            <a:r>
              <a:rPr lang="en-MY" sz="3200" b="1" dirty="0"/>
              <a:t>tableau</a:t>
            </a:r>
            <a:r>
              <a:rPr lang="ar-EG" sz="2800" b="1" dirty="0" smtClean="0"/>
              <a:t>:</a:t>
            </a:r>
            <a:endParaRPr lang="en-US" sz="2800" b="1" dirty="0"/>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A028DE1E-AC7C-1CAD-54B2-C57BF57D3578}"/>
              </a:ext>
            </a:extLst>
          </p:cNvPr>
          <p:cNvSpPr txBox="1"/>
          <p:nvPr/>
        </p:nvSpPr>
        <p:spPr>
          <a:xfrm>
            <a:off x="1668714" y="2309195"/>
            <a:ext cx="8518274" cy="3231654"/>
          </a:xfrm>
          <a:prstGeom prst="rect">
            <a:avLst/>
          </a:prstGeom>
          <a:noFill/>
        </p:spPr>
        <p:txBody>
          <a:bodyPr wrap="square" rtlCol="0">
            <a:spAutoFit/>
          </a:bodyPr>
          <a:lstStyle/>
          <a:p>
            <a:pPr lvl="0" algn="r"/>
            <a:r>
              <a:rPr lang="ar-EG" sz="2000" dirty="0" smtClean="0"/>
              <a:t>هما </a:t>
            </a:r>
            <a:r>
              <a:rPr lang="ar-EG" sz="2000" dirty="0"/>
              <a:t>أداتان قويتان تستخدمان في مجال تحليل البيانات وإدارة علاقات العملاء، وكل منهما له ميزاته الخاصة</a:t>
            </a:r>
            <a:r>
              <a:rPr lang="ar-EG" sz="2000" dirty="0" smtClean="0">
                <a:latin typeface="Calibri" panose="020F0502020204030204" pitchFamily="34" charset="0"/>
                <a:cs typeface="Calibri" panose="020F0502020204030204" pitchFamily="34" charset="0"/>
              </a:rPr>
              <a:t>.</a:t>
            </a:r>
          </a:p>
          <a:p>
            <a:pPr marL="514350" lvl="0" indent="-514350" algn="r" rtl="1">
              <a:buFont typeface="+mj-lt"/>
              <a:buAutoNum type="romanLcPeriod"/>
            </a:pPr>
            <a:r>
              <a:rPr lang="en-MY" sz="2000" dirty="0">
                <a:latin typeface="Calibri" panose="020F0502020204030204" pitchFamily="34" charset="0"/>
                <a:cs typeface="Calibri" panose="020F0502020204030204" pitchFamily="34" charset="0"/>
              </a:rPr>
              <a:t>Tableau</a:t>
            </a:r>
            <a:endParaRPr lang="ar-EG" sz="2000" dirty="0">
              <a:latin typeface="Calibri" panose="020F0502020204030204" pitchFamily="34" charset="0"/>
              <a:cs typeface="Calibri" panose="020F0502020204030204" pitchFamily="34" charset="0"/>
            </a:endParaRPr>
          </a:p>
          <a:p>
            <a:pPr marL="1371600" lvl="2" indent="-457200" algn="just" rtl="1">
              <a:buFont typeface="Wingdings" panose="05000000000000000000" pitchFamily="2" charset="2"/>
              <a:buChar char="ü"/>
            </a:pPr>
            <a:r>
              <a:rPr lang="ar-EG" b="1" dirty="0">
                <a:latin typeface="Calibri" panose="020F0502020204030204" pitchFamily="34" charset="0"/>
                <a:cs typeface="Calibri" panose="020F0502020204030204" pitchFamily="34" charset="0"/>
              </a:rPr>
              <a:t>تحليل البيانات</a:t>
            </a:r>
            <a:r>
              <a:rPr lang="ar-EG" dirty="0">
                <a:latin typeface="Calibri" panose="020F0502020204030204" pitchFamily="34" charset="0"/>
                <a:cs typeface="Calibri" panose="020F0502020204030204" pitchFamily="34" charset="0"/>
              </a:rPr>
              <a:t>: يُستخدم </a:t>
            </a:r>
            <a:r>
              <a:rPr lang="en-MY" dirty="0">
                <a:latin typeface="Calibri" panose="020F0502020204030204" pitchFamily="34" charset="0"/>
                <a:cs typeface="Calibri" panose="020F0502020204030204" pitchFamily="34" charset="0"/>
              </a:rPr>
              <a:t>Tableau </a:t>
            </a:r>
            <a:r>
              <a:rPr lang="ar-EG" dirty="0">
                <a:latin typeface="Calibri" panose="020F0502020204030204" pitchFamily="34" charset="0"/>
                <a:cs typeface="Calibri" panose="020F0502020204030204" pitchFamily="34" charset="0"/>
              </a:rPr>
              <a:t>لتحليل البيانات </a:t>
            </a:r>
            <a:r>
              <a:rPr lang="ar-EG" b="1" dirty="0">
                <a:latin typeface="Calibri" panose="020F0502020204030204" pitchFamily="34" charset="0"/>
                <a:cs typeface="Calibri" panose="020F0502020204030204" pitchFamily="34" charset="0"/>
              </a:rPr>
              <a:t>وتصويرها بشكل بصري</a:t>
            </a:r>
            <a:r>
              <a:rPr lang="ar-EG" dirty="0">
                <a:latin typeface="Calibri" panose="020F0502020204030204" pitchFamily="34" charset="0"/>
                <a:cs typeface="Calibri" panose="020F0502020204030204" pitchFamily="34" charset="0"/>
              </a:rPr>
              <a:t>، مما يسهل فهم الأنماط والاتجاهات.</a:t>
            </a:r>
          </a:p>
          <a:p>
            <a:pPr marL="1371600" lvl="2" indent="-457200" algn="just" rtl="1">
              <a:buFont typeface="Wingdings" panose="05000000000000000000" pitchFamily="2" charset="2"/>
              <a:buChar char="ü"/>
            </a:pPr>
            <a:r>
              <a:rPr lang="ar-EG" b="1" dirty="0">
                <a:latin typeface="Calibri" panose="020F0502020204030204" pitchFamily="34" charset="0"/>
                <a:cs typeface="Calibri" panose="020F0502020204030204" pitchFamily="34" charset="0"/>
              </a:rPr>
              <a:t>التفاعل</a:t>
            </a:r>
            <a:r>
              <a:rPr lang="ar-EG" dirty="0">
                <a:latin typeface="Calibri" panose="020F0502020204030204" pitchFamily="34" charset="0"/>
                <a:cs typeface="Calibri" panose="020F0502020204030204" pitchFamily="34" charset="0"/>
              </a:rPr>
              <a:t>: يوفر واجهة مستخدم تفاعلية، </a:t>
            </a:r>
            <a:r>
              <a:rPr lang="ar-EG" b="1" dirty="0">
                <a:latin typeface="Calibri" panose="020F0502020204030204" pitchFamily="34" charset="0"/>
                <a:cs typeface="Calibri" panose="020F0502020204030204" pitchFamily="34" charset="0"/>
              </a:rPr>
              <a:t>تسمح للمستخدمين بالاستكشاف </a:t>
            </a:r>
            <a:r>
              <a:rPr lang="ar-EG" dirty="0">
                <a:latin typeface="Calibri" panose="020F0502020204030204" pitchFamily="34" charset="0"/>
                <a:cs typeface="Calibri" panose="020F0502020204030204" pitchFamily="34" charset="0"/>
              </a:rPr>
              <a:t>والتفاعل مع البيانات بسهولة.</a:t>
            </a:r>
          </a:p>
          <a:p>
            <a:pPr marL="1371600" lvl="2" indent="-457200" algn="just" rtl="1">
              <a:buFont typeface="Wingdings" panose="05000000000000000000" pitchFamily="2" charset="2"/>
              <a:buChar char="ü"/>
            </a:pPr>
            <a:r>
              <a:rPr lang="ar-EG" b="1" dirty="0">
                <a:latin typeface="Calibri" panose="020F0502020204030204" pitchFamily="34" charset="0"/>
                <a:cs typeface="Calibri" panose="020F0502020204030204" pitchFamily="34" charset="0"/>
              </a:rPr>
              <a:t>التكامل</a:t>
            </a:r>
            <a:r>
              <a:rPr lang="ar-EG" dirty="0">
                <a:latin typeface="Calibri" panose="020F0502020204030204" pitchFamily="34" charset="0"/>
                <a:cs typeface="Calibri" panose="020F0502020204030204" pitchFamily="34" charset="0"/>
              </a:rPr>
              <a:t>: يمكن دمجه مع مصادر بيانات متعددة، بما في ذلك قواعد البيانات، </a:t>
            </a:r>
            <a:r>
              <a:rPr lang="ar-EG" b="1" dirty="0">
                <a:latin typeface="Calibri" panose="020F0502020204030204" pitchFamily="34" charset="0"/>
                <a:cs typeface="Calibri" panose="020F0502020204030204" pitchFamily="34" charset="0"/>
              </a:rPr>
              <a:t>ملفات </a:t>
            </a:r>
            <a:r>
              <a:rPr lang="en-MY" b="1" dirty="0">
                <a:latin typeface="Calibri" panose="020F0502020204030204" pitchFamily="34" charset="0"/>
                <a:cs typeface="Calibri" panose="020F0502020204030204" pitchFamily="34" charset="0"/>
              </a:rPr>
              <a:t>Excel</a:t>
            </a:r>
            <a:r>
              <a:rPr lang="en-MY" dirty="0">
                <a:latin typeface="Calibri" panose="020F0502020204030204" pitchFamily="34" charset="0"/>
                <a:cs typeface="Calibri" panose="020F0502020204030204" pitchFamily="34" charset="0"/>
              </a:rPr>
              <a:t>، </a:t>
            </a:r>
            <a:r>
              <a:rPr lang="ar-EG" dirty="0">
                <a:latin typeface="Calibri" panose="020F0502020204030204" pitchFamily="34" charset="0"/>
                <a:cs typeface="Calibri" panose="020F0502020204030204" pitchFamily="34" charset="0"/>
              </a:rPr>
              <a:t>و</a:t>
            </a:r>
            <a:r>
              <a:rPr lang="en-MY" dirty="0">
                <a:latin typeface="Calibri" panose="020F0502020204030204" pitchFamily="34" charset="0"/>
                <a:cs typeface="Calibri" panose="020F0502020204030204" pitchFamily="34" charset="0"/>
              </a:rPr>
              <a:t>Salesforce </a:t>
            </a:r>
            <a:r>
              <a:rPr lang="ar-EG" dirty="0">
                <a:latin typeface="Calibri" panose="020F0502020204030204" pitchFamily="34" charset="0"/>
                <a:cs typeface="Calibri" panose="020F0502020204030204" pitchFamily="34" charset="0"/>
              </a:rPr>
              <a:t>نفسها.</a:t>
            </a:r>
          </a:p>
          <a:p>
            <a:pPr marL="1371600" lvl="2" indent="-457200" algn="just" rtl="1">
              <a:buFont typeface="Wingdings" panose="05000000000000000000" pitchFamily="2" charset="2"/>
              <a:buChar char="ü"/>
            </a:pPr>
            <a:r>
              <a:rPr lang="ar-EG" b="1" dirty="0">
                <a:latin typeface="Calibri" panose="020F0502020204030204" pitchFamily="34" charset="0"/>
                <a:cs typeface="Calibri" panose="020F0502020204030204" pitchFamily="34" charset="0"/>
              </a:rPr>
              <a:t>تقارير ديناميكية</a:t>
            </a:r>
            <a:r>
              <a:rPr lang="ar-EG" dirty="0">
                <a:latin typeface="Calibri" panose="020F0502020204030204" pitchFamily="34" charset="0"/>
                <a:cs typeface="Calibri" panose="020F0502020204030204" pitchFamily="34" charset="0"/>
              </a:rPr>
              <a:t>: يمكن إنشاء </a:t>
            </a:r>
            <a:r>
              <a:rPr lang="ar-EG" b="1" dirty="0">
                <a:latin typeface="Calibri" panose="020F0502020204030204" pitchFamily="34" charset="0"/>
                <a:cs typeface="Calibri" panose="020F0502020204030204" pitchFamily="34" charset="0"/>
              </a:rPr>
              <a:t>تقارير تفاعلية تتيح للمستخدمين </a:t>
            </a:r>
            <a:r>
              <a:rPr lang="ar-EG" dirty="0">
                <a:latin typeface="Calibri" panose="020F0502020204030204" pitchFamily="34" charset="0"/>
                <a:cs typeface="Calibri" panose="020F0502020204030204" pitchFamily="34" charset="0"/>
              </a:rPr>
              <a:t>تعديل التصفية وعرض المعلومات بشكل مخصص.</a:t>
            </a:r>
            <a:endParaRPr lang="en-MY"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221852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011854" y="1595804"/>
            <a:ext cx="9345751" cy="1446550"/>
          </a:xfrm>
          <a:prstGeom prst="rect">
            <a:avLst/>
          </a:prstGeom>
          <a:noFill/>
        </p:spPr>
        <p:txBody>
          <a:bodyPr wrap="square" rtlCol="0">
            <a:spAutoFit/>
          </a:bodyPr>
          <a:lstStyle/>
          <a:p>
            <a:pPr algn="r" rtl="1"/>
            <a:r>
              <a:rPr lang="en-US" sz="2800" b="1" dirty="0" smtClean="0"/>
              <a:t>ii</a:t>
            </a:r>
            <a:r>
              <a:rPr lang="ar-EG" sz="3200" b="1" dirty="0" smtClean="0">
                <a:latin typeface="Calibri" panose="020F0502020204030204" pitchFamily="34" charset="0"/>
                <a:cs typeface="Calibri" panose="020F0502020204030204" pitchFamily="34" charset="0"/>
              </a:rPr>
              <a:t>. </a:t>
            </a:r>
            <a:r>
              <a:rPr lang="en-MY" sz="3200" b="1" dirty="0" smtClean="0"/>
              <a:t>Salesforce</a:t>
            </a:r>
            <a:endParaRPr lang="en-MY" sz="3200" b="1" dirty="0"/>
          </a:p>
          <a:p>
            <a:pPr lvl="0" algn="r" rtl="1"/>
            <a:endParaRPr lang="en-US" sz="2800" b="1" dirty="0"/>
          </a:p>
          <a:p>
            <a:pPr algn="r" rtl="1"/>
            <a:endParaRPr lang="en-US" sz="2800" dirty="0">
              <a:latin typeface="Microsoft Uighur" panose="02000000000000000000" pitchFamily="2" charset="-78"/>
            </a:endParaRPr>
          </a:p>
        </p:txBody>
      </p:sp>
      <p:pic>
        <p:nvPicPr>
          <p:cNvPr id="3" name="Picture 2">
            <a:extLst>
              <a:ext uri="{FF2B5EF4-FFF2-40B4-BE49-F238E27FC236}">
                <a16:creationId xmlns:a16="http://schemas.microsoft.com/office/drawing/2014/main" xmlns="" id="{C83B0E74-9973-1115-7DE1-CB00B31FFB6A}"/>
              </a:ext>
            </a:extLst>
          </p:cNvPr>
          <p:cNvPicPr>
            <a:picLocks noChangeAspect="1"/>
          </p:cNvPicPr>
          <p:nvPr/>
        </p:nvPicPr>
        <p:blipFill>
          <a:blip r:embed="rId3"/>
          <a:stretch>
            <a:fillRect/>
          </a:stretch>
        </p:blipFill>
        <p:spPr>
          <a:xfrm>
            <a:off x="1168950" y="3551207"/>
            <a:ext cx="1672047" cy="1554480"/>
          </a:xfrm>
          <a:prstGeom prst="rect">
            <a:avLst/>
          </a:prstGeom>
        </p:spPr>
      </p:pic>
      <p:sp>
        <p:nvSpPr>
          <p:cNvPr id="4" name="TextBox 3">
            <a:extLst>
              <a:ext uri="{FF2B5EF4-FFF2-40B4-BE49-F238E27FC236}">
                <a16:creationId xmlns:a16="http://schemas.microsoft.com/office/drawing/2014/main" xmlns="" id="{A028DE1E-AC7C-1CAD-54B2-C57BF57D3578}"/>
              </a:ext>
            </a:extLst>
          </p:cNvPr>
          <p:cNvSpPr txBox="1"/>
          <p:nvPr/>
        </p:nvSpPr>
        <p:spPr>
          <a:xfrm>
            <a:off x="2626178" y="1828888"/>
            <a:ext cx="7568266" cy="4154984"/>
          </a:xfrm>
          <a:prstGeom prst="rect">
            <a:avLst/>
          </a:prstGeom>
          <a:noFill/>
        </p:spPr>
        <p:txBody>
          <a:bodyPr wrap="square" rtlCol="0">
            <a:spAutoFit/>
          </a:bodyPr>
          <a:lstStyle/>
          <a:p>
            <a:pPr lvl="0" algn="r" rtl="1"/>
            <a:endParaRPr lang="ar-EG" sz="2400" dirty="0">
              <a:latin typeface="Calibri" panose="020F0502020204030204" pitchFamily="34" charset="0"/>
              <a:cs typeface="Calibri" panose="020F0502020204030204" pitchFamily="34" charset="0"/>
            </a:endParaRPr>
          </a:p>
          <a:p>
            <a:pPr marL="514350" indent="-514350" algn="r" rtl="1">
              <a:buFont typeface="+mj-lt"/>
              <a:buAutoNum type="romanLcPeriod"/>
            </a:pPr>
            <a:r>
              <a:rPr lang="ar-EG" sz="2400" b="1" dirty="0">
                <a:latin typeface="Calibri" panose="020F0502020204030204" pitchFamily="34" charset="0"/>
                <a:cs typeface="Calibri" panose="020F0502020204030204" pitchFamily="34" charset="0"/>
              </a:rPr>
              <a:t>إدارة علاقات العملاء: </a:t>
            </a:r>
            <a:r>
              <a:rPr lang="ar-EG" sz="2400" dirty="0">
                <a:latin typeface="Calibri" panose="020F0502020204030204" pitchFamily="34" charset="0"/>
                <a:cs typeface="Calibri" panose="020F0502020204030204" pitchFamily="34" charset="0"/>
              </a:rPr>
              <a:t>تعتبر </a:t>
            </a:r>
            <a:r>
              <a:rPr lang="en-MY" sz="2400" dirty="0">
                <a:latin typeface="Calibri" panose="020F0502020204030204" pitchFamily="34" charset="0"/>
                <a:cs typeface="Calibri" panose="020F0502020204030204" pitchFamily="34" charset="0"/>
              </a:rPr>
              <a:t>Salesforce </a:t>
            </a:r>
            <a:r>
              <a:rPr lang="ar-EG" sz="2400" dirty="0">
                <a:latin typeface="Calibri" panose="020F0502020204030204" pitchFamily="34" charset="0"/>
                <a:cs typeface="Calibri" panose="020F0502020204030204" pitchFamily="34" charset="0"/>
              </a:rPr>
              <a:t>منصة رائدة في إدارة علاقات العملاء، تركز على تحسين التواصل مع العملاء وزيادة المبيعات.</a:t>
            </a:r>
          </a:p>
          <a:p>
            <a:pPr marL="514350" indent="-514350" algn="r" rtl="1">
              <a:buFont typeface="+mj-lt"/>
              <a:buAutoNum type="romanLcPeriod"/>
            </a:pPr>
            <a:r>
              <a:rPr lang="ar-EG" sz="2400" b="1" dirty="0">
                <a:latin typeface="Calibri" panose="020F0502020204030204" pitchFamily="34" charset="0"/>
                <a:cs typeface="Calibri" panose="020F0502020204030204" pitchFamily="34" charset="0"/>
              </a:rPr>
              <a:t>الأتمتة: </a:t>
            </a:r>
            <a:r>
              <a:rPr lang="ar-EG" sz="2400" dirty="0">
                <a:latin typeface="Calibri" panose="020F0502020204030204" pitchFamily="34" charset="0"/>
                <a:cs typeface="Calibri" panose="020F0502020204030204" pitchFamily="34" charset="0"/>
              </a:rPr>
              <a:t>توفر أدوات لأتمتة عمليات المبيعات والتسويق وخدمة العملاء.</a:t>
            </a:r>
          </a:p>
          <a:p>
            <a:pPr marL="514350" indent="-514350" algn="r" rtl="1">
              <a:buFont typeface="+mj-lt"/>
              <a:buAutoNum type="romanLcPeriod"/>
            </a:pPr>
            <a:r>
              <a:rPr lang="ar-EG" sz="2400" b="1" dirty="0">
                <a:latin typeface="Calibri" panose="020F0502020204030204" pitchFamily="34" charset="0"/>
                <a:cs typeface="Calibri" panose="020F0502020204030204" pitchFamily="34" charset="0"/>
              </a:rPr>
              <a:t>تحليل الأداء</a:t>
            </a:r>
            <a:r>
              <a:rPr lang="ar-EG" sz="2400" dirty="0">
                <a:latin typeface="Calibri" panose="020F0502020204030204" pitchFamily="34" charset="0"/>
                <a:cs typeface="Calibri" panose="020F0502020204030204" pitchFamily="34" charset="0"/>
              </a:rPr>
              <a:t>: تحتوي على أدوات تحليل تقيس أداء المبيعات وفعالية الحملات التسويقية.</a:t>
            </a:r>
          </a:p>
          <a:p>
            <a:pPr marL="514350" indent="-514350" algn="r" rtl="1">
              <a:buFont typeface="+mj-lt"/>
              <a:buAutoNum type="romanLcPeriod"/>
            </a:pPr>
            <a:r>
              <a:rPr lang="ar-EG" sz="2400" b="1" dirty="0">
                <a:latin typeface="Calibri" panose="020F0502020204030204" pitchFamily="34" charset="0"/>
                <a:cs typeface="Calibri" panose="020F0502020204030204" pitchFamily="34" charset="0"/>
              </a:rPr>
              <a:t>التكامل مع </a:t>
            </a:r>
            <a:r>
              <a:rPr lang="en-MY" sz="2400" dirty="0">
                <a:latin typeface="Calibri" panose="020F0502020204030204" pitchFamily="34" charset="0"/>
                <a:cs typeface="Calibri" panose="020F0502020204030204" pitchFamily="34" charset="0"/>
              </a:rPr>
              <a:t>Tableau: </a:t>
            </a:r>
            <a:r>
              <a:rPr lang="ar-EG" sz="2400" dirty="0">
                <a:latin typeface="Calibri" panose="020F0502020204030204" pitchFamily="34" charset="0"/>
                <a:cs typeface="Calibri" panose="020F0502020204030204" pitchFamily="34" charset="0"/>
              </a:rPr>
              <a:t>يمكن ربط </a:t>
            </a:r>
            <a:r>
              <a:rPr lang="en-MY" sz="2400" dirty="0">
                <a:latin typeface="Calibri" panose="020F0502020204030204" pitchFamily="34" charset="0"/>
                <a:cs typeface="Calibri" panose="020F0502020204030204" pitchFamily="34" charset="0"/>
              </a:rPr>
              <a:t>Salesforce </a:t>
            </a:r>
            <a:r>
              <a:rPr lang="ar-EG" sz="2400" dirty="0">
                <a:latin typeface="Calibri" panose="020F0502020204030204" pitchFamily="34" charset="0"/>
                <a:cs typeface="Calibri" panose="020F0502020204030204" pitchFamily="34" charset="0"/>
              </a:rPr>
              <a:t>مع </a:t>
            </a:r>
            <a:r>
              <a:rPr lang="en-MY" sz="2400" dirty="0">
                <a:latin typeface="Calibri" panose="020F0502020204030204" pitchFamily="34" charset="0"/>
                <a:cs typeface="Calibri" panose="020F0502020204030204" pitchFamily="34" charset="0"/>
              </a:rPr>
              <a:t>Tableau </a:t>
            </a:r>
            <a:r>
              <a:rPr lang="ar-EG" sz="2400" dirty="0">
                <a:latin typeface="Calibri" panose="020F0502020204030204" pitchFamily="34" charset="0"/>
                <a:cs typeface="Calibri" panose="020F0502020204030204" pitchFamily="34" charset="0"/>
              </a:rPr>
              <a:t>لتحليل البيانات المتعلقة بالعملاء والمبيعات بشكل أكثر فعالية</a:t>
            </a:r>
            <a:r>
              <a:rPr lang="ar-EG" sz="2400" dirty="0"/>
              <a:t>.</a:t>
            </a:r>
          </a:p>
          <a:p>
            <a:pPr algn="r" rtl="1"/>
            <a:endParaRPr lang="ar-JO" sz="2400" dirty="0">
              <a:latin typeface="Calibri" panose="020F0502020204030204" pitchFamily="34" charset="0"/>
              <a:cs typeface="Calibri" panose="020F0502020204030204" pitchFamily="34" charset="0"/>
            </a:endParaRPr>
          </a:p>
          <a:p>
            <a:pPr marL="457200" lvl="0" indent="-457200" algn="r" rtl="1">
              <a:buFont typeface="Wingdings" panose="05000000000000000000" pitchFamily="2" charset="2"/>
              <a:buChar char="ü"/>
            </a:pPr>
            <a:endParaRPr lang="en-MY"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050122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915710" y="124211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https</a:t>
            </a:r>
            <a:r>
              <a:rPr lang="en-US" dirty="0" smtClean="0"/>
              <a:t>://++&amp;</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463041" y="1639178"/>
            <a:ext cx="9074404" cy="1015663"/>
          </a:xfrm>
          <a:prstGeom prst="rect">
            <a:avLst/>
          </a:prstGeom>
          <a:noFill/>
        </p:spPr>
        <p:txBody>
          <a:bodyPr wrap="square" rtlCol="0">
            <a:spAutoFit/>
          </a:bodyPr>
          <a:lstStyle/>
          <a:p>
            <a:pPr lvl="0" algn="r" rtl="1"/>
            <a:r>
              <a:rPr lang="ar-EG" sz="2800" b="1" dirty="0" smtClean="0"/>
              <a:t>6.2. كيف استخدم برنامج </a:t>
            </a:r>
            <a:r>
              <a:rPr lang="ar-EG" sz="3200" dirty="0" smtClean="0"/>
              <a:t>تبلو </a:t>
            </a:r>
            <a:r>
              <a:rPr lang="en-MY" sz="3200" dirty="0" smtClean="0"/>
              <a:t>tableau</a:t>
            </a:r>
            <a:r>
              <a:rPr lang="ar-EG" sz="2800" b="1" dirty="0" smtClean="0"/>
              <a:t>:</a:t>
            </a:r>
            <a:endParaRPr lang="en-US" sz="2800" b="1" dirty="0"/>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A028DE1E-AC7C-1CAD-54B2-C57BF57D3578}"/>
              </a:ext>
            </a:extLst>
          </p:cNvPr>
          <p:cNvSpPr txBox="1"/>
          <p:nvPr/>
        </p:nvSpPr>
        <p:spPr>
          <a:xfrm>
            <a:off x="2626178" y="2262693"/>
            <a:ext cx="7000875" cy="3354765"/>
          </a:xfrm>
          <a:prstGeom prst="rect">
            <a:avLst/>
          </a:prstGeom>
          <a:noFill/>
        </p:spPr>
        <p:txBody>
          <a:bodyPr wrap="square" rtlCol="0">
            <a:spAutoFit/>
          </a:bodyPr>
          <a:lstStyle/>
          <a:p>
            <a:pPr lvl="3" algn="r" rtl="1"/>
            <a:r>
              <a:rPr lang="ar-EG" sz="1400" b="1" dirty="0" smtClean="0"/>
              <a:t>استخدام </a:t>
            </a:r>
            <a:r>
              <a:rPr lang="ar-EG" sz="1400" b="1" dirty="0"/>
              <a:t>برنامج </a:t>
            </a:r>
            <a:r>
              <a:rPr lang="en-MY" sz="1400" b="1" dirty="0"/>
              <a:t>Tableau، </a:t>
            </a:r>
            <a:r>
              <a:rPr lang="ar-EG" sz="1400" b="1" dirty="0"/>
              <a:t>يمكنك اتباع الخطوات التالية</a:t>
            </a:r>
            <a:r>
              <a:rPr lang="ar-EG" sz="1400" dirty="0" smtClean="0"/>
              <a:t>:</a:t>
            </a:r>
            <a:endParaRPr lang="ar-EG" sz="1400" dirty="0"/>
          </a:p>
          <a:p>
            <a:pPr marL="457200" lvl="0" indent="-457200" algn="r" rtl="1">
              <a:buFont typeface="Wingdings" panose="05000000000000000000" pitchFamily="2" charset="2"/>
              <a:buChar char="ü"/>
            </a:pPr>
            <a:r>
              <a:rPr lang="ar-EG" sz="1400" dirty="0">
                <a:latin typeface="Calibri" panose="020F0502020204030204" pitchFamily="34" charset="0"/>
                <a:cs typeface="Calibri" panose="020F0502020204030204" pitchFamily="34" charset="0"/>
              </a:rPr>
              <a:t>1. </a:t>
            </a:r>
            <a:r>
              <a:rPr lang="ar-EG" sz="1400" b="1" dirty="0">
                <a:latin typeface="Calibri" panose="020F0502020204030204" pitchFamily="34" charset="0"/>
                <a:cs typeface="Calibri" panose="020F0502020204030204" pitchFamily="34" charset="0"/>
              </a:rPr>
              <a:t>تثبيت </a:t>
            </a:r>
            <a:r>
              <a:rPr lang="en-MY" sz="1400" b="1" dirty="0">
                <a:latin typeface="Calibri" panose="020F0502020204030204" pitchFamily="34" charset="0"/>
                <a:cs typeface="Calibri" panose="020F0502020204030204" pitchFamily="34" charset="0"/>
              </a:rPr>
              <a:t>Tableau</a:t>
            </a:r>
          </a:p>
          <a:p>
            <a:pPr marL="457200" lvl="0" indent="-457200" algn="r" rtl="1">
              <a:buFont typeface="Wingdings" panose="05000000000000000000" pitchFamily="2" charset="2"/>
              <a:buChar char="ü"/>
            </a:pPr>
            <a:r>
              <a:rPr lang="ar-EG" sz="1400" dirty="0">
                <a:latin typeface="Calibri" panose="020F0502020204030204" pitchFamily="34" charset="0"/>
                <a:cs typeface="Calibri" panose="020F0502020204030204" pitchFamily="34" charset="0"/>
              </a:rPr>
              <a:t>قم </a:t>
            </a:r>
            <a:r>
              <a:rPr lang="ar-EG" sz="1400" b="1" dirty="0">
                <a:latin typeface="Calibri" panose="020F0502020204030204" pitchFamily="34" charset="0"/>
                <a:cs typeface="Calibri" panose="020F0502020204030204" pitchFamily="34" charset="0"/>
              </a:rPr>
              <a:t>بتنزيل وتثبيت </a:t>
            </a:r>
            <a:r>
              <a:rPr lang="en-MY" sz="1400" dirty="0">
                <a:latin typeface="Calibri" panose="020F0502020204030204" pitchFamily="34" charset="0"/>
                <a:cs typeface="Calibri" panose="020F0502020204030204" pitchFamily="34" charset="0"/>
              </a:rPr>
              <a:t>Tableau Desktop </a:t>
            </a:r>
            <a:r>
              <a:rPr lang="ar-EG" sz="1400" dirty="0">
                <a:latin typeface="Calibri" panose="020F0502020204030204" pitchFamily="34" charset="0"/>
                <a:cs typeface="Calibri" panose="020F0502020204030204" pitchFamily="34" charset="0"/>
              </a:rPr>
              <a:t>من الموقع الرسمي.</a:t>
            </a:r>
          </a:p>
          <a:p>
            <a:pPr marL="457200" lvl="0" indent="-457200" algn="r" rtl="1">
              <a:buFont typeface="Wingdings" panose="05000000000000000000" pitchFamily="2" charset="2"/>
              <a:buChar char="ü"/>
            </a:pPr>
            <a:r>
              <a:rPr lang="ar-EG" sz="1400" dirty="0">
                <a:latin typeface="Calibri" panose="020F0502020204030204" pitchFamily="34" charset="0"/>
                <a:cs typeface="Calibri" panose="020F0502020204030204" pitchFamily="34" charset="0"/>
              </a:rPr>
              <a:t>2. فتح البرنامج</a:t>
            </a:r>
          </a:p>
          <a:p>
            <a:pPr marL="457200" lvl="0" indent="-457200" algn="r" rtl="1">
              <a:buFont typeface="Wingdings" panose="05000000000000000000" pitchFamily="2" charset="2"/>
              <a:buChar char="ü"/>
            </a:pPr>
            <a:r>
              <a:rPr lang="ar-EG" sz="1400" dirty="0">
                <a:latin typeface="Calibri" panose="020F0502020204030204" pitchFamily="34" charset="0"/>
                <a:cs typeface="Calibri" panose="020F0502020204030204" pitchFamily="34" charset="0"/>
              </a:rPr>
              <a:t>افتح </a:t>
            </a:r>
            <a:r>
              <a:rPr lang="en-MY" sz="1400" dirty="0">
                <a:latin typeface="Calibri" panose="020F0502020204030204" pitchFamily="34" charset="0"/>
                <a:cs typeface="Calibri" panose="020F0502020204030204" pitchFamily="34" charset="0"/>
              </a:rPr>
              <a:t>Tableau </a:t>
            </a:r>
            <a:r>
              <a:rPr lang="ar-EG" sz="1400" dirty="0">
                <a:latin typeface="Calibri" panose="020F0502020204030204" pitchFamily="34" charset="0"/>
                <a:cs typeface="Calibri" panose="020F0502020204030204" pitchFamily="34" charset="0"/>
              </a:rPr>
              <a:t>واختر "</a:t>
            </a:r>
            <a:r>
              <a:rPr lang="en-MY" sz="1400" dirty="0">
                <a:latin typeface="Calibri" panose="020F0502020204030204" pitchFamily="34" charset="0"/>
                <a:cs typeface="Calibri" panose="020F0502020204030204" pitchFamily="34" charset="0"/>
              </a:rPr>
              <a:t>Connect" (</a:t>
            </a:r>
            <a:r>
              <a:rPr lang="ar-EG" sz="1400" dirty="0">
                <a:latin typeface="Calibri" panose="020F0502020204030204" pitchFamily="34" charset="0"/>
                <a:cs typeface="Calibri" panose="020F0502020204030204" pitchFamily="34" charset="0"/>
              </a:rPr>
              <a:t>الاتصال) مع مصدر بيانات مثل </a:t>
            </a:r>
            <a:r>
              <a:rPr lang="en-MY" sz="1400" dirty="0">
                <a:latin typeface="Calibri" panose="020F0502020204030204" pitchFamily="34" charset="0"/>
                <a:cs typeface="Calibri" panose="020F0502020204030204" pitchFamily="34" charset="0"/>
              </a:rPr>
              <a:t>Excel </a:t>
            </a:r>
            <a:r>
              <a:rPr lang="ar-EG" sz="1400" dirty="0">
                <a:latin typeface="Calibri" panose="020F0502020204030204" pitchFamily="34" charset="0"/>
                <a:cs typeface="Calibri" panose="020F0502020204030204" pitchFamily="34" charset="0"/>
              </a:rPr>
              <a:t>أو قاعدة بيانات.</a:t>
            </a:r>
          </a:p>
          <a:p>
            <a:pPr marL="457200" lvl="0" indent="-457200" algn="r" rtl="1">
              <a:buFont typeface="Wingdings" panose="05000000000000000000" pitchFamily="2" charset="2"/>
              <a:buChar char="ü"/>
            </a:pPr>
            <a:r>
              <a:rPr lang="ar-EG" sz="1400" dirty="0">
                <a:latin typeface="Calibri" panose="020F0502020204030204" pitchFamily="34" charset="0"/>
                <a:cs typeface="Calibri" panose="020F0502020204030204" pitchFamily="34" charset="0"/>
              </a:rPr>
              <a:t>3. </a:t>
            </a:r>
            <a:r>
              <a:rPr lang="ar-EG" sz="1400" b="1" dirty="0">
                <a:latin typeface="Calibri" panose="020F0502020204030204" pitchFamily="34" charset="0"/>
                <a:cs typeface="Calibri" panose="020F0502020204030204" pitchFamily="34" charset="0"/>
              </a:rPr>
              <a:t>استيراد البيانات</a:t>
            </a:r>
          </a:p>
          <a:p>
            <a:pPr marL="457200" lvl="0" indent="-457200" algn="r" rtl="1">
              <a:buFont typeface="Wingdings" panose="05000000000000000000" pitchFamily="2" charset="2"/>
              <a:buChar char="ü"/>
            </a:pPr>
            <a:r>
              <a:rPr lang="ar-EG" sz="1400" dirty="0">
                <a:latin typeface="Calibri" panose="020F0502020204030204" pitchFamily="34" charset="0"/>
                <a:cs typeface="Calibri" panose="020F0502020204030204" pitchFamily="34" charset="0"/>
              </a:rPr>
              <a:t>اختر الملف أو المصدر الذي ترغب في استيراده ثم اتبع التعليمات لتحميل البيانات.</a:t>
            </a:r>
          </a:p>
          <a:p>
            <a:pPr marL="457200" lvl="0" indent="-457200" algn="r" rtl="1">
              <a:buFont typeface="Wingdings" panose="05000000000000000000" pitchFamily="2" charset="2"/>
              <a:buChar char="ü"/>
            </a:pPr>
            <a:r>
              <a:rPr lang="ar-EG" sz="1400" b="1" dirty="0">
                <a:latin typeface="Calibri" panose="020F0502020204030204" pitchFamily="34" charset="0"/>
                <a:cs typeface="Calibri" panose="020F0502020204030204" pitchFamily="34" charset="0"/>
              </a:rPr>
              <a:t>4. تحضير البيانات</a:t>
            </a:r>
          </a:p>
          <a:p>
            <a:pPr marL="457200" lvl="0" indent="-457200" algn="r" rtl="1">
              <a:buFont typeface="Wingdings" panose="05000000000000000000" pitchFamily="2" charset="2"/>
              <a:buChar char="ü"/>
            </a:pPr>
            <a:r>
              <a:rPr lang="ar-EG" sz="1400" dirty="0">
                <a:latin typeface="Calibri" panose="020F0502020204030204" pitchFamily="34" charset="0"/>
                <a:cs typeface="Calibri" panose="020F0502020204030204" pitchFamily="34" charset="0"/>
              </a:rPr>
              <a:t>استخدم محرر البيانات لترتيب وتنظيف البيانات، بما في ذلك إضافة فلاتر أو إنشاء حقول محسوبة.</a:t>
            </a:r>
          </a:p>
          <a:p>
            <a:pPr marL="457200" lvl="0" indent="-457200" algn="r" rtl="1">
              <a:buFont typeface="Wingdings" panose="05000000000000000000" pitchFamily="2" charset="2"/>
              <a:buChar char="ü"/>
            </a:pPr>
            <a:r>
              <a:rPr lang="ar-EG" sz="1400" dirty="0">
                <a:latin typeface="Calibri" panose="020F0502020204030204" pitchFamily="34" charset="0"/>
                <a:cs typeface="Calibri" panose="020F0502020204030204" pitchFamily="34" charset="0"/>
              </a:rPr>
              <a:t>5. </a:t>
            </a:r>
            <a:r>
              <a:rPr lang="ar-EG" sz="1400" b="1" dirty="0">
                <a:latin typeface="Calibri" panose="020F0502020204030204" pitchFamily="34" charset="0"/>
                <a:cs typeface="Calibri" panose="020F0502020204030204" pitchFamily="34" charset="0"/>
              </a:rPr>
              <a:t>إنشاء التصورات</a:t>
            </a:r>
          </a:p>
          <a:p>
            <a:pPr marL="457200" lvl="0" indent="-457200" algn="r" rtl="1">
              <a:buFont typeface="Wingdings" panose="05000000000000000000" pitchFamily="2" charset="2"/>
              <a:buChar char="ü"/>
            </a:pPr>
            <a:r>
              <a:rPr lang="ar-EG" sz="1400" dirty="0">
                <a:latin typeface="Calibri" panose="020F0502020204030204" pitchFamily="34" charset="0"/>
                <a:cs typeface="Calibri" panose="020F0502020204030204" pitchFamily="34" charset="0"/>
              </a:rPr>
              <a:t>اسحب الحقول إلى المناطق المناسبة في لوحة العمل (مثل الأبعاد والقياسات) لإنشاء الرسوم البيانية.</a:t>
            </a:r>
          </a:p>
          <a:p>
            <a:pPr marL="457200" lvl="0" indent="-457200" algn="r" rtl="1">
              <a:buFont typeface="Wingdings" panose="05000000000000000000" pitchFamily="2" charset="2"/>
              <a:buChar char="ü"/>
            </a:pPr>
            <a:r>
              <a:rPr lang="ar-EG" sz="1400" dirty="0">
                <a:latin typeface="Calibri" panose="020F0502020204030204" pitchFamily="34" charset="0"/>
                <a:cs typeface="Calibri" panose="020F0502020204030204" pitchFamily="34" charset="0"/>
              </a:rPr>
              <a:t>6. </a:t>
            </a:r>
            <a:r>
              <a:rPr lang="ar-EG" sz="1400" b="1" dirty="0">
                <a:latin typeface="Calibri" panose="020F0502020204030204" pitchFamily="34" charset="0"/>
                <a:cs typeface="Calibri" panose="020F0502020204030204" pitchFamily="34" charset="0"/>
              </a:rPr>
              <a:t>تخصيص اللوحات</a:t>
            </a:r>
          </a:p>
          <a:p>
            <a:pPr marL="457200" lvl="0" indent="-457200" algn="r" rtl="1">
              <a:buFont typeface="Wingdings" panose="05000000000000000000" pitchFamily="2" charset="2"/>
              <a:buChar char="ü"/>
            </a:pPr>
            <a:r>
              <a:rPr lang="ar-EG" sz="1400" dirty="0">
                <a:latin typeface="Calibri" panose="020F0502020204030204" pitchFamily="34" charset="0"/>
                <a:cs typeface="Calibri" panose="020F0502020204030204" pitchFamily="34" charset="0"/>
              </a:rPr>
              <a:t>يمكنك تخصيص الألوان، العناوين، والتنسيقات لجعل التصورات أكثر وضوحًا.</a:t>
            </a:r>
          </a:p>
          <a:p>
            <a:pPr marL="457200" lvl="0" indent="-457200" algn="r" rtl="1">
              <a:buFont typeface="Wingdings" panose="05000000000000000000" pitchFamily="2" charset="2"/>
              <a:buChar char="ü"/>
            </a:pPr>
            <a:r>
              <a:rPr lang="ar-EG" sz="1400" dirty="0">
                <a:latin typeface="Calibri" panose="020F0502020204030204" pitchFamily="34" charset="0"/>
                <a:cs typeface="Calibri" panose="020F0502020204030204" pitchFamily="34" charset="0"/>
              </a:rPr>
              <a:t>7. </a:t>
            </a:r>
            <a:r>
              <a:rPr lang="ar-EG" sz="1400" b="1" dirty="0">
                <a:latin typeface="Calibri" panose="020F0502020204030204" pitchFamily="34" charset="0"/>
                <a:cs typeface="Calibri" panose="020F0502020204030204" pitchFamily="34" charset="0"/>
              </a:rPr>
              <a:t>حفظ ومشاركة</a:t>
            </a:r>
          </a:p>
          <a:p>
            <a:pPr marL="457200" lvl="0" indent="-457200" algn="r" rtl="1">
              <a:buFont typeface="Wingdings" panose="05000000000000000000" pitchFamily="2" charset="2"/>
              <a:buChar char="ü"/>
            </a:pPr>
            <a:r>
              <a:rPr lang="ar-EG" sz="1400" dirty="0">
                <a:latin typeface="Calibri" panose="020F0502020204030204" pitchFamily="34" charset="0"/>
                <a:cs typeface="Calibri" panose="020F0502020204030204" pitchFamily="34" charset="0"/>
              </a:rPr>
              <a:t>احفظ عملك وشارك لوحاتك عبر </a:t>
            </a:r>
            <a:r>
              <a:rPr lang="en-MY" sz="1400" dirty="0">
                <a:latin typeface="Calibri" panose="020F0502020204030204" pitchFamily="34" charset="0"/>
                <a:cs typeface="Calibri" panose="020F0502020204030204" pitchFamily="34" charset="0"/>
              </a:rPr>
              <a:t>Tableau Server </a:t>
            </a:r>
            <a:r>
              <a:rPr lang="ar-EG" sz="1400" dirty="0">
                <a:latin typeface="Calibri" panose="020F0502020204030204" pitchFamily="34" charset="0"/>
                <a:cs typeface="Calibri" panose="020F0502020204030204" pitchFamily="34" charset="0"/>
              </a:rPr>
              <a:t>أو </a:t>
            </a:r>
            <a:r>
              <a:rPr lang="en-MY" sz="1400" dirty="0">
                <a:latin typeface="Calibri" panose="020F0502020204030204" pitchFamily="34" charset="0"/>
                <a:cs typeface="Calibri" panose="020F0502020204030204" pitchFamily="34" charset="0"/>
              </a:rPr>
              <a:t>Tableau </a:t>
            </a:r>
            <a:r>
              <a:rPr lang="en-MY" sz="1600" dirty="0" smtClean="0"/>
              <a:t>Public </a:t>
            </a:r>
            <a:endParaRPr lang="ar-EG" sz="1600" dirty="0"/>
          </a:p>
        </p:txBody>
      </p:sp>
      <p:pic>
        <p:nvPicPr>
          <p:cNvPr id="2" name="Picture 1"/>
          <p:cNvPicPr>
            <a:picLocks noChangeAspect="1"/>
          </p:cNvPicPr>
          <p:nvPr/>
        </p:nvPicPr>
        <p:blipFill>
          <a:blip r:embed="rId3"/>
          <a:stretch>
            <a:fillRect/>
          </a:stretch>
        </p:blipFill>
        <p:spPr>
          <a:xfrm>
            <a:off x="1191693" y="2375907"/>
            <a:ext cx="2307918" cy="2048724"/>
          </a:xfrm>
          <a:prstGeom prst="rect">
            <a:avLst/>
          </a:prstGeom>
        </p:spPr>
      </p:pic>
    </p:spTree>
    <p:extLst>
      <p:ext uri="{BB962C8B-B14F-4D97-AF65-F5344CB8AC3E}">
        <p14:creationId xmlns:p14="http://schemas.microsoft.com/office/powerpoint/2010/main" val="42098757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655320" y="1639178"/>
            <a:ext cx="9882125" cy="954107"/>
          </a:xfrm>
          <a:prstGeom prst="rect">
            <a:avLst/>
          </a:prstGeom>
          <a:noFill/>
        </p:spPr>
        <p:txBody>
          <a:bodyPr wrap="square" rtlCol="0">
            <a:spAutoFit/>
          </a:bodyPr>
          <a:lstStyle/>
          <a:p>
            <a:pPr lvl="0" algn="r" rtl="1"/>
            <a:r>
              <a:rPr lang="ar-EG" sz="2800" b="1" dirty="0" smtClean="0"/>
              <a:t>6.3. اهمية </a:t>
            </a:r>
            <a:r>
              <a:rPr lang="ar-EG" sz="2800" b="1" dirty="0"/>
              <a:t>برنامج تبلو </a:t>
            </a:r>
            <a:r>
              <a:rPr lang="en-MY" sz="2800" b="1" dirty="0"/>
              <a:t>tableau</a:t>
            </a:r>
            <a:r>
              <a:rPr lang="ar-EG" sz="2800" b="1" dirty="0" smtClean="0"/>
              <a:t> :</a:t>
            </a:r>
            <a:endParaRPr lang="en-US" sz="2800" b="1" dirty="0"/>
          </a:p>
          <a:p>
            <a:pPr algn="r" rtl="1"/>
            <a:endParaRPr lang="en-US" sz="2800" dirty="0">
              <a:latin typeface="Microsoft Uighur" panose="02000000000000000000" pitchFamily="2" charset="-78"/>
            </a:endParaRPr>
          </a:p>
        </p:txBody>
      </p:sp>
      <p:pic>
        <p:nvPicPr>
          <p:cNvPr id="3" name="Picture 2">
            <a:extLst>
              <a:ext uri="{FF2B5EF4-FFF2-40B4-BE49-F238E27FC236}">
                <a16:creationId xmlns:a16="http://schemas.microsoft.com/office/drawing/2014/main" xmlns="" id="{C83B0E74-9973-1115-7DE1-CB00B31FFB6A}"/>
              </a:ext>
            </a:extLst>
          </p:cNvPr>
          <p:cNvPicPr>
            <a:picLocks noChangeAspect="1"/>
          </p:cNvPicPr>
          <p:nvPr/>
        </p:nvPicPr>
        <p:blipFill>
          <a:blip r:embed="rId3"/>
          <a:stretch>
            <a:fillRect/>
          </a:stretch>
        </p:blipFill>
        <p:spPr>
          <a:xfrm>
            <a:off x="1026585" y="3366457"/>
            <a:ext cx="1672047" cy="1554480"/>
          </a:xfrm>
          <a:prstGeom prst="rect">
            <a:avLst/>
          </a:prstGeom>
        </p:spPr>
      </p:pic>
      <p:sp>
        <p:nvSpPr>
          <p:cNvPr id="4" name="TextBox 3">
            <a:extLst>
              <a:ext uri="{FF2B5EF4-FFF2-40B4-BE49-F238E27FC236}">
                <a16:creationId xmlns:a16="http://schemas.microsoft.com/office/drawing/2014/main" xmlns="" id="{A028DE1E-AC7C-1CAD-54B2-C57BF57D3578}"/>
              </a:ext>
            </a:extLst>
          </p:cNvPr>
          <p:cNvSpPr txBox="1"/>
          <p:nvPr/>
        </p:nvSpPr>
        <p:spPr>
          <a:xfrm>
            <a:off x="3129837" y="2277790"/>
            <a:ext cx="6781004" cy="3416320"/>
          </a:xfrm>
          <a:prstGeom prst="rect">
            <a:avLst/>
          </a:prstGeom>
          <a:noFill/>
        </p:spPr>
        <p:txBody>
          <a:bodyPr wrap="square" rtlCol="0">
            <a:spAutoFit/>
          </a:bodyPr>
          <a:lstStyle/>
          <a:p>
            <a:pPr marL="342900" lvl="0" indent="-342900" algn="just" rtl="1">
              <a:buFont typeface="Wingdings" panose="05000000000000000000" pitchFamily="2" charset="2"/>
              <a:buChar char="q"/>
            </a:pPr>
            <a:r>
              <a:rPr lang="ar-EG" sz="2400" b="1" dirty="0">
                <a:latin typeface="Calibri" panose="020F0502020204030204" pitchFamily="34" charset="0"/>
                <a:cs typeface="Calibri" panose="020F0502020204030204" pitchFamily="34" charset="0"/>
              </a:rPr>
              <a:t>تيسير فهم البيانات</a:t>
            </a:r>
            <a:r>
              <a:rPr lang="ar-EG" sz="2400" dirty="0">
                <a:latin typeface="Calibri" panose="020F0502020204030204" pitchFamily="34" charset="0"/>
                <a:cs typeface="Calibri" panose="020F0502020204030204" pitchFamily="34" charset="0"/>
              </a:rPr>
              <a:t>: تُحوّل </a:t>
            </a:r>
            <a:r>
              <a:rPr lang="en-MY" sz="2400" dirty="0">
                <a:latin typeface="Calibri" panose="020F0502020204030204" pitchFamily="34" charset="0"/>
                <a:cs typeface="Calibri" panose="020F0502020204030204" pitchFamily="34" charset="0"/>
              </a:rPr>
              <a:t>Tableau </a:t>
            </a:r>
            <a:r>
              <a:rPr lang="ar-EG" sz="2400" b="1" dirty="0">
                <a:latin typeface="Calibri" panose="020F0502020204030204" pitchFamily="34" charset="0"/>
                <a:cs typeface="Calibri" panose="020F0502020204030204" pitchFamily="34" charset="0"/>
              </a:rPr>
              <a:t>البيانات المعقدة إلى تصورات مرئية سهلة الفهم</a:t>
            </a:r>
            <a:r>
              <a:rPr lang="ar-EG" sz="2400" dirty="0">
                <a:latin typeface="Calibri" panose="020F0502020204030204" pitchFamily="34" charset="0"/>
                <a:cs typeface="Calibri" panose="020F0502020204030204" pitchFamily="34" charset="0"/>
              </a:rPr>
              <a:t>، مما يساعد المستخدمين على استخلاص رؤى سريعة</a:t>
            </a:r>
            <a:r>
              <a:rPr lang="ar-EG" sz="2400" dirty="0" smtClean="0">
                <a:latin typeface="Calibri" panose="020F0502020204030204" pitchFamily="34" charset="0"/>
                <a:cs typeface="Calibri" panose="020F0502020204030204" pitchFamily="34" charset="0"/>
              </a:rPr>
              <a:t>.</a:t>
            </a:r>
            <a:endParaRPr lang="ar-EG" sz="24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r>
              <a:rPr lang="ar-EG" sz="2400" b="1" dirty="0">
                <a:latin typeface="Calibri" panose="020F0502020204030204" pitchFamily="34" charset="0"/>
                <a:cs typeface="Calibri" panose="020F0502020204030204" pitchFamily="34" charset="0"/>
              </a:rPr>
              <a:t>تحليل سريع</a:t>
            </a:r>
            <a:r>
              <a:rPr lang="ar-EG" sz="2400" dirty="0">
                <a:latin typeface="Calibri" panose="020F0502020204030204" pitchFamily="34" charset="0"/>
                <a:cs typeface="Calibri" panose="020F0502020204030204" pitchFamily="34" charset="0"/>
              </a:rPr>
              <a:t>: يتيح </a:t>
            </a:r>
            <a:r>
              <a:rPr lang="ar-EG" sz="2400" b="1" dirty="0">
                <a:latin typeface="Calibri" panose="020F0502020204030204" pitchFamily="34" charset="0"/>
                <a:cs typeface="Calibri" panose="020F0502020204030204" pitchFamily="34" charset="0"/>
              </a:rPr>
              <a:t>للمستخدمين إجراء تحليلات في الوقت الحقيقي</a:t>
            </a:r>
            <a:r>
              <a:rPr lang="ar-EG" sz="2400" dirty="0">
                <a:latin typeface="Calibri" panose="020F0502020204030204" pitchFamily="34" charset="0"/>
                <a:cs typeface="Calibri" panose="020F0502020204030204" pitchFamily="34" charset="0"/>
              </a:rPr>
              <a:t>، مما يمكنهم من اتخاذ قرارات مدروسة بسرعة.</a:t>
            </a:r>
          </a:p>
          <a:p>
            <a:pPr marL="342900" lvl="0" indent="-342900" algn="just" rtl="1">
              <a:buFont typeface="Wingdings" panose="05000000000000000000" pitchFamily="2" charset="2"/>
              <a:buChar char="q"/>
            </a:pPr>
            <a:endParaRPr lang="ar-EG" sz="24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q"/>
            </a:pPr>
            <a:r>
              <a:rPr lang="ar-EG" sz="2400" b="1" dirty="0">
                <a:latin typeface="Calibri" panose="020F0502020204030204" pitchFamily="34" charset="0"/>
                <a:cs typeface="Calibri" panose="020F0502020204030204" pitchFamily="34" charset="0"/>
              </a:rPr>
              <a:t>تفاعل سهل</a:t>
            </a:r>
            <a:r>
              <a:rPr lang="ar-EG" sz="2400" dirty="0">
                <a:latin typeface="Calibri" panose="020F0502020204030204" pitchFamily="34" charset="0"/>
                <a:cs typeface="Calibri" panose="020F0502020204030204" pitchFamily="34" charset="0"/>
              </a:rPr>
              <a:t>: واجهة مستخدم تفاعلية تجعل من السهل إنشاء لوحات معلومات ديناميكية دون الحاجة إلى مهارات برمجية متقدمة.</a:t>
            </a:r>
            <a:endParaRPr lang="en-MY"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483553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509560"/>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0431" y="1765119"/>
            <a:ext cx="9882125" cy="954107"/>
          </a:xfrm>
          <a:prstGeom prst="rect">
            <a:avLst/>
          </a:prstGeom>
          <a:noFill/>
        </p:spPr>
        <p:txBody>
          <a:bodyPr wrap="square" rtlCol="0">
            <a:spAutoFit/>
          </a:bodyPr>
          <a:lstStyle/>
          <a:p>
            <a:pPr lvl="0" algn="r" rtl="1"/>
            <a:r>
              <a:rPr lang="ar-EG" sz="2800" b="1" dirty="0" smtClean="0"/>
              <a:t>6.3. اهمية </a:t>
            </a:r>
            <a:r>
              <a:rPr lang="ar-EG" sz="2800" b="1" dirty="0"/>
              <a:t>برنامج تبلو </a:t>
            </a:r>
            <a:r>
              <a:rPr lang="en-MY" sz="2800" b="1" dirty="0"/>
              <a:t>tableau</a:t>
            </a:r>
            <a:r>
              <a:rPr lang="ar-EG" sz="2800" b="1" dirty="0" smtClean="0"/>
              <a:t> :</a:t>
            </a:r>
            <a:endParaRPr lang="en-US" sz="2800" b="1" dirty="0"/>
          </a:p>
          <a:p>
            <a:pPr algn="r" rtl="1"/>
            <a:r>
              <a:rPr lang="en-US" sz="2800" dirty="0">
                <a:latin typeface="Microsoft Uighur" panose="02000000000000000000" pitchFamily="2" charset="-78"/>
              </a:rPr>
              <a:t>https://</a:t>
            </a:r>
            <a:r>
              <a:rPr lang="en-US" sz="2800" dirty="0" err="1">
                <a:latin typeface="Microsoft Uighur" panose="02000000000000000000" pitchFamily="2" charset="-78"/>
              </a:rPr>
              <a:t>www.tableau.com</a:t>
            </a:r>
            <a:r>
              <a:rPr lang="en-US" sz="2800" dirty="0">
                <a:latin typeface="Microsoft Uighur" panose="02000000000000000000" pitchFamily="2" charset="-78"/>
              </a:rPr>
              <a:t>/products/desktop/download</a:t>
            </a:r>
          </a:p>
        </p:txBody>
      </p:sp>
      <p:pic>
        <p:nvPicPr>
          <p:cNvPr id="2" name="Picture 1"/>
          <p:cNvPicPr>
            <a:picLocks noChangeAspect="1"/>
          </p:cNvPicPr>
          <p:nvPr/>
        </p:nvPicPr>
        <p:blipFill>
          <a:blip r:embed="rId3"/>
          <a:stretch>
            <a:fillRect/>
          </a:stretch>
        </p:blipFill>
        <p:spPr>
          <a:xfrm>
            <a:off x="1856922" y="2837788"/>
            <a:ext cx="8501516" cy="2502360"/>
          </a:xfrm>
          <a:prstGeom prst="rect">
            <a:avLst/>
          </a:prstGeom>
        </p:spPr>
      </p:pic>
    </p:spTree>
    <p:extLst>
      <p:ext uri="{BB962C8B-B14F-4D97-AF65-F5344CB8AC3E}">
        <p14:creationId xmlns:p14="http://schemas.microsoft.com/office/powerpoint/2010/main" val="9586997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277941" y="1600574"/>
            <a:ext cx="9337995" cy="1138773"/>
          </a:xfrm>
          <a:prstGeom prst="rect">
            <a:avLst/>
          </a:prstGeom>
          <a:noFill/>
        </p:spPr>
        <p:txBody>
          <a:bodyPr wrap="square" rtlCol="0">
            <a:spAutoFit/>
          </a:bodyPr>
          <a:lstStyle/>
          <a:p>
            <a:pPr lvl="0" algn="r" rtl="1"/>
            <a:r>
              <a:rPr lang="ar-EG" sz="3200" b="1" dirty="0" smtClean="0">
                <a:latin typeface="Calibri" panose="020F0502020204030204" pitchFamily="34" charset="0"/>
                <a:cs typeface="Calibri" panose="020F0502020204030204" pitchFamily="34" charset="0"/>
              </a:rPr>
              <a:t>الخلاصة</a:t>
            </a:r>
            <a:r>
              <a:rPr lang="ar-EG" sz="4000" b="1" dirty="0" smtClean="0"/>
              <a:t>: </a:t>
            </a:r>
            <a:endParaRPr lang="en-US" sz="40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E17B397-19E8-153F-BE0A-C74B1ECAF1D5}"/>
              </a:ext>
            </a:extLst>
          </p:cNvPr>
          <p:cNvSpPr txBox="1"/>
          <p:nvPr/>
        </p:nvSpPr>
        <p:spPr>
          <a:xfrm>
            <a:off x="1757364" y="2200510"/>
            <a:ext cx="8651844" cy="3785652"/>
          </a:xfrm>
          <a:prstGeom prst="rect">
            <a:avLst/>
          </a:prstGeom>
          <a:noFill/>
        </p:spPr>
        <p:txBody>
          <a:bodyPr wrap="square" rtlCol="0">
            <a:spAutoFit/>
          </a:bodyPr>
          <a:lstStyle/>
          <a:p>
            <a:pPr lvl="0" algn="just" rtl="1"/>
            <a:r>
              <a:rPr lang="ar-EG" sz="2400" dirty="0" smtClean="0">
                <a:latin typeface="Calibri" panose="020F0502020204030204" pitchFamily="34" charset="0"/>
                <a:cs typeface="Calibri" panose="020F0502020204030204" pitchFamily="34" charset="0"/>
              </a:rPr>
              <a:t>	تَصور </a:t>
            </a:r>
            <a:r>
              <a:rPr lang="ar-EG" sz="2400" dirty="0">
                <a:latin typeface="Calibri" panose="020F0502020204030204" pitchFamily="34" charset="0"/>
                <a:cs typeface="Calibri" panose="020F0502020204030204" pitchFamily="34" charset="0"/>
              </a:rPr>
              <a:t>البيانات هو </a:t>
            </a:r>
            <a:r>
              <a:rPr lang="ar-EG" sz="2400" b="1" u="sng" dirty="0">
                <a:latin typeface="Calibri" panose="020F0502020204030204" pitchFamily="34" charset="0"/>
                <a:cs typeface="Calibri" panose="020F0502020204030204" pitchFamily="34" charset="0"/>
              </a:rPr>
              <a:t>عملية تحويل البيانات المعقدة إلى أشكال مرئية </a:t>
            </a:r>
            <a:r>
              <a:rPr lang="ar-EG" sz="2400" dirty="0">
                <a:latin typeface="Calibri" panose="020F0502020204030204" pitchFamily="34" charset="0"/>
                <a:cs typeface="Calibri" panose="020F0502020204030204" pitchFamily="34" charset="0"/>
              </a:rPr>
              <a:t>(مثل الرسوم البيانية والخرائط) تسهل فهم المعلومات وتحليلها. </a:t>
            </a:r>
          </a:p>
          <a:p>
            <a:pPr algn="just" rtl="1"/>
            <a:r>
              <a:rPr lang="ar-EG" sz="2400" dirty="0">
                <a:latin typeface="Calibri" panose="020F0502020204030204" pitchFamily="34" charset="0"/>
                <a:cs typeface="Calibri" panose="020F0502020204030204" pitchFamily="34" charset="0"/>
              </a:rPr>
              <a:t>هناك العديد من البرامج الشائعة لتصور البيانات، </a:t>
            </a:r>
            <a:r>
              <a:rPr lang="ar-EG" sz="2400" dirty="0" smtClean="0">
                <a:latin typeface="Calibri" panose="020F0502020204030204" pitchFamily="34" charset="0"/>
                <a:cs typeface="Calibri" panose="020F0502020204030204" pitchFamily="34" charset="0"/>
              </a:rPr>
              <a:t>منها:</a:t>
            </a:r>
            <a:r>
              <a:rPr lang="en-MY" sz="2400" dirty="0" err="1" smtClean="0">
                <a:latin typeface="Calibri" panose="020F0502020204030204" pitchFamily="34" charset="0"/>
                <a:cs typeface="Calibri" panose="020F0502020204030204" pitchFamily="34" charset="0"/>
              </a:rPr>
              <a:t>Tablea</a:t>
            </a:r>
            <a:r>
              <a:rPr lang="en-MY" sz="2400" dirty="0">
                <a:latin typeface="Calibri" panose="020F0502020204030204" pitchFamily="34" charset="0"/>
                <a:cs typeface="Calibri" panose="020F0502020204030204" pitchFamily="34" charset="0"/>
              </a:rPr>
              <a:t> Power </a:t>
            </a:r>
            <a:r>
              <a:rPr lang="en-MY" sz="2400" dirty="0" smtClean="0">
                <a:latin typeface="Calibri" panose="020F0502020204030204" pitchFamily="34" charset="0"/>
                <a:cs typeface="Calibri" panose="020F0502020204030204" pitchFamily="34" charset="0"/>
              </a:rPr>
              <a:t>BI </a:t>
            </a:r>
            <a:r>
              <a:rPr lang="en-MY" sz="2400" dirty="0" err="1">
                <a:latin typeface="Calibri" panose="020F0502020204030204" pitchFamily="34" charset="0"/>
                <a:cs typeface="Calibri" panose="020F0502020204030204" pitchFamily="34" charset="0"/>
              </a:rPr>
              <a:t>StudioLooker</a:t>
            </a:r>
            <a:endParaRPr lang="ar-EG" sz="2400" dirty="0">
              <a:latin typeface="Calibri" panose="020F0502020204030204" pitchFamily="34" charset="0"/>
              <a:cs typeface="Calibri" panose="020F0502020204030204" pitchFamily="34" charset="0"/>
            </a:endParaRPr>
          </a:p>
          <a:p>
            <a:pPr algn="just" rtl="1"/>
            <a:r>
              <a:rPr lang="en-MY" sz="2400" dirty="0" smtClean="0">
                <a:latin typeface="Calibri" panose="020F0502020204030204" pitchFamily="34" charset="0"/>
                <a:cs typeface="Calibri" panose="020F0502020204030204" pitchFamily="34" charset="0"/>
              </a:rPr>
              <a:t> </a:t>
            </a:r>
            <a:r>
              <a:rPr lang="ar-EG" sz="2400" dirty="0" smtClean="0">
                <a:latin typeface="Calibri" panose="020F0502020204030204" pitchFamily="34" charset="0"/>
                <a:cs typeface="Calibri" panose="020F0502020204030204" pitchFamily="34" charset="0"/>
              </a:rPr>
              <a:t>	تَصور </a:t>
            </a:r>
            <a:r>
              <a:rPr lang="ar-EG" sz="2400" dirty="0">
                <a:latin typeface="Calibri" panose="020F0502020204030204" pitchFamily="34" charset="0"/>
                <a:cs typeface="Calibri" panose="020F0502020204030204" pitchFamily="34" charset="0"/>
              </a:rPr>
              <a:t>البيانات </a:t>
            </a:r>
            <a:r>
              <a:rPr lang="ar-EG" sz="2400" dirty="0" smtClean="0">
                <a:latin typeface="Calibri" panose="020F0502020204030204" pitchFamily="34" charset="0"/>
                <a:cs typeface="Calibri" panose="020F0502020204030204" pitchFamily="34" charset="0"/>
              </a:rPr>
              <a:t>يسهل </a:t>
            </a:r>
            <a:r>
              <a:rPr lang="ar-EG" sz="2400" b="1" dirty="0">
                <a:latin typeface="Calibri" panose="020F0502020204030204" pitchFamily="34" charset="0"/>
                <a:cs typeface="Calibri" panose="020F0502020204030204" pitchFamily="34" charset="0"/>
              </a:rPr>
              <a:t>رؤية الأنماط والاتجاهات في البيانات</a:t>
            </a:r>
            <a:r>
              <a:rPr lang="ar-EG" sz="2400" dirty="0">
                <a:latin typeface="Calibri" panose="020F0502020204030204" pitchFamily="34" charset="0"/>
                <a:cs typeface="Calibri" panose="020F0502020204030204" pitchFamily="34" charset="0"/>
              </a:rPr>
              <a:t>، مما يساعد المستخدمين على </a:t>
            </a:r>
            <a:r>
              <a:rPr lang="ar-EG" sz="2400" b="1" dirty="0">
                <a:latin typeface="Calibri" panose="020F0502020204030204" pitchFamily="34" charset="0"/>
                <a:cs typeface="Calibri" panose="020F0502020204030204" pitchFamily="34" charset="0"/>
              </a:rPr>
              <a:t>فهم المعلومات </a:t>
            </a:r>
            <a:r>
              <a:rPr lang="ar-EG" sz="2400" b="1" dirty="0" smtClean="0">
                <a:latin typeface="Calibri" panose="020F0502020204030204" pitchFamily="34" charset="0"/>
                <a:cs typeface="Calibri" panose="020F0502020204030204" pitchFamily="34" charset="0"/>
              </a:rPr>
              <a:t>بسرعة</a:t>
            </a:r>
            <a:r>
              <a:rPr lang="ar-EG" sz="2400" dirty="0" smtClean="0">
                <a:latin typeface="Calibri" panose="020F0502020204030204" pitchFamily="34" charset="0"/>
                <a:cs typeface="Calibri" panose="020F0502020204030204" pitchFamily="34" charset="0"/>
              </a:rPr>
              <a:t>.يُمكن </a:t>
            </a:r>
            <a:r>
              <a:rPr lang="ar-EG" sz="2400" dirty="0">
                <a:latin typeface="Calibri" panose="020F0502020204030204" pitchFamily="34" charset="0"/>
                <a:cs typeface="Calibri" panose="020F0502020204030204" pitchFamily="34" charset="0"/>
              </a:rPr>
              <a:t>المسؤولين من اتخاذ قرارات مدروسة </a:t>
            </a:r>
            <a:r>
              <a:rPr lang="ar-EG" sz="2400" b="1" dirty="0">
                <a:latin typeface="Calibri" panose="020F0502020204030204" pitchFamily="34" charset="0"/>
                <a:cs typeface="Calibri" panose="020F0502020204030204" pitchFamily="34" charset="0"/>
              </a:rPr>
              <a:t>تعتمد على الرؤى المستخلصة من </a:t>
            </a:r>
            <a:r>
              <a:rPr lang="ar-EG" sz="2400" b="1" dirty="0" smtClean="0">
                <a:latin typeface="Calibri" panose="020F0502020204030204" pitchFamily="34" charset="0"/>
                <a:cs typeface="Calibri" panose="020F0502020204030204" pitchFamily="34" charset="0"/>
              </a:rPr>
              <a:t>البيانات</a:t>
            </a:r>
            <a:r>
              <a:rPr lang="ar-EG" sz="2400" dirty="0" smtClean="0">
                <a:latin typeface="Calibri" panose="020F0502020204030204" pitchFamily="34" charset="0"/>
                <a:cs typeface="Calibri" panose="020F0502020204030204" pitchFamily="34" charset="0"/>
              </a:rPr>
              <a:t>.</a:t>
            </a:r>
            <a:r>
              <a:rPr lang="en-US" sz="2400" dirty="0" smtClean="0">
                <a:latin typeface="Calibri" panose="020F0502020204030204" pitchFamily="34" charset="0"/>
                <a:cs typeface="Calibri" panose="020F0502020204030204" pitchFamily="34" charset="0"/>
              </a:rPr>
              <a:t> </a:t>
            </a:r>
            <a:r>
              <a:rPr lang="ar-EG" sz="2400" dirty="0" smtClean="0">
                <a:latin typeface="Calibri" panose="020F0502020204030204" pitchFamily="34" charset="0"/>
                <a:cs typeface="Calibri" panose="020F0502020204030204" pitchFamily="34" charset="0"/>
              </a:rPr>
              <a:t>يُتيح </a:t>
            </a:r>
            <a:r>
              <a:rPr lang="ar-EG" sz="2400" dirty="0">
                <a:latin typeface="Calibri" panose="020F0502020204030204" pitchFamily="34" charset="0"/>
                <a:cs typeface="Calibri" panose="020F0502020204030204" pitchFamily="34" charset="0"/>
              </a:rPr>
              <a:t>للمستخدمين إجراء تحليلات سريعة، مما </a:t>
            </a:r>
            <a:r>
              <a:rPr lang="ar-EG" sz="2400" b="1" dirty="0">
                <a:latin typeface="Calibri" panose="020F0502020204030204" pitchFamily="34" charset="0"/>
                <a:cs typeface="Calibri" panose="020F0502020204030204" pitchFamily="34" charset="0"/>
              </a:rPr>
              <a:t>يساعد في تحديد الفرص </a:t>
            </a:r>
            <a:r>
              <a:rPr lang="ar-EG" sz="2400" b="1" dirty="0" smtClean="0">
                <a:latin typeface="Calibri" panose="020F0502020204030204" pitchFamily="34" charset="0"/>
                <a:cs typeface="Calibri" panose="020F0502020204030204" pitchFamily="34" charset="0"/>
              </a:rPr>
              <a:t>والمخاطر</a:t>
            </a:r>
            <a:r>
              <a:rPr lang="ar-EG" sz="2400" dirty="0" smtClean="0">
                <a:latin typeface="Calibri" panose="020F0502020204030204" pitchFamily="34" charset="0"/>
                <a:cs typeface="Calibri" panose="020F0502020204030204" pitchFamily="34" charset="0"/>
              </a:rPr>
              <a:t>.</a:t>
            </a:r>
            <a:r>
              <a:rPr lang="en-US" sz="2400" dirty="0" smtClean="0">
                <a:latin typeface="Calibri" panose="020F0502020204030204" pitchFamily="34" charset="0"/>
                <a:cs typeface="Calibri" panose="020F0502020204030204" pitchFamily="34" charset="0"/>
              </a:rPr>
              <a:t> </a:t>
            </a:r>
            <a:r>
              <a:rPr lang="ar-EG" sz="2400" dirty="0" smtClean="0">
                <a:latin typeface="Calibri" panose="020F0502020204030204" pitchFamily="34" charset="0"/>
                <a:cs typeface="Calibri" panose="020F0502020204030204" pitchFamily="34" charset="0"/>
              </a:rPr>
              <a:t>يُمكن </a:t>
            </a:r>
            <a:r>
              <a:rPr lang="ar-EG" sz="2400" dirty="0">
                <a:latin typeface="Calibri" panose="020F0502020204030204" pitchFamily="34" charset="0"/>
                <a:cs typeface="Calibri" panose="020F0502020204030204" pitchFamily="34" charset="0"/>
              </a:rPr>
              <a:t>الشركات من ا</a:t>
            </a:r>
            <a:r>
              <a:rPr lang="ar-EG" sz="2400" b="1" dirty="0">
                <a:latin typeface="Calibri" panose="020F0502020204030204" pitchFamily="34" charset="0"/>
                <a:cs typeface="Calibri" panose="020F0502020204030204" pitchFamily="34" charset="0"/>
              </a:rPr>
              <a:t>ستكشاف بيانات جديدة والتفكير في استراتيجيات </a:t>
            </a:r>
            <a:r>
              <a:rPr lang="ar-EG" sz="2400" b="1" dirty="0" smtClean="0">
                <a:latin typeface="Calibri" panose="020F0502020204030204" pitchFamily="34" charset="0"/>
                <a:cs typeface="Calibri" panose="020F0502020204030204" pitchFamily="34" charset="0"/>
              </a:rPr>
              <a:t>مبتكرة</a:t>
            </a:r>
            <a:r>
              <a:rPr lang="ar-EG" sz="2400" b="1" dirty="0">
                <a:latin typeface="Calibri" panose="020F0502020204030204" pitchFamily="34" charset="0"/>
                <a:cs typeface="Calibri" panose="020F0502020204030204" pitchFamily="34" charset="0"/>
              </a:rPr>
              <a:t>.</a:t>
            </a:r>
            <a:endParaRPr lang="ar-EG" sz="2400" b="1" dirty="0">
              <a:solidFill>
                <a:srgbClr val="C00000"/>
              </a:solidFill>
            </a:endParaRPr>
          </a:p>
          <a:p>
            <a:pPr lvl="0" algn="just" rtl="1"/>
            <a:r>
              <a:rPr lang="ar-EG" sz="2400" b="1" dirty="0"/>
              <a:t>  </a:t>
            </a:r>
            <a:endParaRPr lang="en-MY" sz="2400" b="1" dirty="0"/>
          </a:p>
        </p:txBody>
      </p:sp>
    </p:spTree>
    <p:extLst>
      <p:ext uri="{BB962C8B-B14F-4D97-AF65-F5344CB8AC3E}">
        <p14:creationId xmlns:p14="http://schemas.microsoft.com/office/powerpoint/2010/main" val="13055215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الثالثة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320565" y="4974573"/>
            <a:ext cx="4747323" cy="584775"/>
          </a:xfrm>
          <a:prstGeom prst="rect">
            <a:avLst/>
          </a:prstGeom>
          <a:noFill/>
        </p:spPr>
        <p:txBody>
          <a:bodyPr wrap="square">
            <a:spAutoFit/>
          </a:bodyPr>
          <a:lstStyle/>
          <a:p>
            <a:pPr lvl="0" algn="ctr" rtl="1"/>
            <a:r>
              <a:rPr lang="en-US" sz="3200" b="1" dirty="0" smtClean="0">
                <a:latin typeface="+mj-lt"/>
              </a:rPr>
              <a:t>Thank you </a:t>
            </a:r>
            <a:endParaRPr lang="en-MY" sz="3200" b="1" dirty="0">
              <a:latin typeface="+mj-lt"/>
            </a:endParaRPr>
          </a:p>
        </p:txBody>
      </p:sp>
    </p:spTree>
    <p:extLst>
      <p:ext uri="{BB962C8B-B14F-4D97-AF65-F5344CB8AC3E}">
        <p14:creationId xmlns:p14="http://schemas.microsoft.com/office/powerpoint/2010/main" val="1915706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purl.org/dc/elements/1.1/"/>
    <ds:schemaRef ds:uri="http://schemas.microsoft.com/office/2006/metadata/properties"/>
    <ds:schemaRef ds:uri="http://purl.org/dc/terms/"/>
    <ds:schemaRef ds:uri="http://purl.org/dc/dcmitype/"/>
    <ds:schemaRef ds:uri="http://schemas.microsoft.com/office/infopath/2007/PartnerControls"/>
    <ds:schemaRef ds:uri="http://schemas.openxmlformats.org/package/2006/metadata/core-properties"/>
    <ds:schemaRef ds:uri="688354b5-287c-4cda-825e-1d7935aea40e"/>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4497</TotalTime>
  <Words>2370</Words>
  <Application>Microsoft Office PowerPoint</Application>
  <PresentationFormat>Widescreen</PresentationFormat>
  <Paragraphs>285</Paragraphs>
  <Slides>44</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Alexandria</vt:lpstr>
      <vt:lpstr>Arial</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233</cp:revision>
  <dcterms:created xsi:type="dcterms:W3CDTF">2023-04-29T09:08:00Z</dcterms:created>
  <dcterms:modified xsi:type="dcterms:W3CDTF">2024-10-06T11:50:04Z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