
<file path=[Content_Types].xml><?xml version="1.0" encoding="utf-8"?>
<Types xmlns="http://schemas.openxmlformats.org/package/2006/content-types">
  <Default Extension="emf" ContentType="image/x-emf"/>
  <Default Extension="gif" ContentType="image/gif"/>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ink/ink1.xml" ContentType="application/inkml+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7"/>
  </p:notesMasterIdLst>
  <p:sldIdLst>
    <p:sldId id="480" r:id="rId2"/>
    <p:sldId id="303" r:id="rId3"/>
    <p:sldId id="481" r:id="rId4"/>
    <p:sldId id="574" r:id="rId5"/>
    <p:sldId id="578" r:id="rId6"/>
    <p:sldId id="633" r:id="rId7"/>
    <p:sldId id="726" r:id="rId8"/>
    <p:sldId id="725" r:id="rId9"/>
    <p:sldId id="718" r:id="rId10"/>
    <p:sldId id="728" r:id="rId11"/>
    <p:sldId id="727" r:id="rId12"/>
    <p:sldId id="482" r:id="rId13"/>
    <p:sldId id="658" r:id="rId14"/>
    <p:sldId id="742" r:id="rId15"/>
    <p:sldId id="741" r:id="rId16"/>
    <p:sldId id="738" r:id="rId17"/>
    <p:sldId id="739" r:id="rId18"/>
    <p:sldId id="740" r:id="rId19"/>
    <p:sldId id="688" r:id="rId20"/>
    <p:sldId id="743" r:id="rId21"/>
    <p:sldId id="737" r:id="rId22"/>
    <p:sldId id="731" r:id="rId23"/>
    <p:sldId id="732" r:id="rId24"/>
    <p:sldId id="736" r:id="rId25"/>
    <p:sldId id="735" r:id="rId26"/>
    <p:sldId id="729" r:id="rId27"/>
    <p:sldId id="734" r:id="rId28"/>
    <p:sldId id="730" r:id="rId29"/>
    <p:sldId id="744" r:id="rId30"/>
    <p:sldId id="745" r:id="rId31"/>
    <p:sldId id="746" r:id="rId32"/>
    <p:sldId id="747" r:id="rId33"/>
    <p:sldId id="748" r:id="rId34"/>
    <p:sldId id="749" r:id="rId35"/>
    <p:sldId id="750" r:id="rId36"/>
    <p:sldId id="752" r:id="rId37"/>
    <p:sldId id="757" r:id="rId38"/>
    <p:sldId id="753" r:id="rId39"/>
    <p:sldId id="754" r:id="rId40"/>
    <p:sldId id="755" r:id="rId41"/>
    <p:sldId id="756" r:id="rId42"/>
    <p:sldId id="502" r:id="rId43"/>
    <p:sldId id="485" r:id="rId44"/>
    <p:sldId id="501" r:id="rId45"/>
    <p:sldId id="349" r:id="rId4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481"/>
            <p14:sldId id="574"/>
            <p14:sldId id="578"/>
            <p14:sldId id="633"/>
            <p14:sldId id="726"/>
            <p14:sldId id="725"/>
            <p14:sldId id="718"/>
            <p14:sldId id="728"/>
            <p14:sldId id="727"/>
            <p14:sldId id="482"/>
            <p14:sldId id="658"/>
            <p14:sldId id="742"/>
            <p14:sldId id="741"/>
            <p14:sldId id="738"/>
            <p14:sldId id="739"/>
            <p14:sldId id="740"/>
            <p14:sldId id="688"/>
            <p14:sldId id="743"/>
            <p14:sldId id="737"/>
            <p14:sldId id="731"/>
            <p14:sldId id="732"/>
            <p14:sldId id="736"/>
            <p14:sldId id="735"/>
            <p14:sldId id="729"/>
            <p14:sldId id="734"/>
            <p14:sldId id="730"/>
            <p14:sldId id="744"/>
            <p14:sldId id="745"/>
            <p14:sldId id="746"/>
            <p14:sldId id="747"/>
            <p14:sldId id="748"/>
            <p14:sldId id="749"/>
            <p14:sldId id="750"/>
            <p14:sldId id="752"/>
            <p14:sldId id="757"/>
            <p14:sldId id="753"/>
            <p14:sldId id="754"/>
            <p14:sldId id="755"/>
            <p14:sldId id="756"/>
            <p14:sldId id="502"/>
            <p14:sldId id="485"/>
            <p14:sldId id="501"/>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F2C33"/>
    <a:srgbClr val="36333A"/>
    <a:srgbClr val="3E393F"/>
    <a:srgbClr val="464349"/>
    <a:srgbClr val="38363B"/>
    <a:srgbClr val="4E4F51"/>
    <a:srgbClr val="65B383"/>
    <a:srgbClr val="5F886B"/>
    <a:srgbClr val="1D8165"/>
    <a:srgbClr val="AA1711"/>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055" autoAdjust="0"/>
    <p:restoredTop sz="93738" autoAdjust="0"/>
  </p:normalViewPr>
  <p:slideViewPr>
    <p:cSldViewPr snapToGrid="0">
      <p:cViewPr varScale="1">
        <p:scale>
          <a:sx n="70" d="100"/>
          <a:sy n="70" d="100"/>
        </p:scale>
        <p:origin x="576" y="60"/>
      </p:cViewPr>
      <p:guideLst/>
    </p:cSldViewPr>
  </p:slideViewPr>
  <p:notesTextViewPr>
    <p:cViewPr>
      <p:scale>
        <a:sx n="3" d="2"/>
        <a:sy n="3" d="2"/>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notesMaster" Target="notesMasters/notesMaster1.xml"/><Relationship Id="rId50"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tableStyles" Target="tableStyle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F18A912C-BE74-E14D-8B17-3E169FD931E6}" type="doc">
      <dgm:prSet loTypeId="urn:microsoft.com/office/officeart/2005/8/layout/hierarchy3" loCatId="process" qsTypeId="urn:microsoft.com/office/officeart/2005/8/quickstyle/simple1" qsCatId="simple" csTypeId="urn:microsoft.com/office/officeart/2005/8/colors/accent1_2" csCatId="accent1" phldr="1"/>
      <dgm:spPr/>
      <dgm:t>
        <a:bodyPr/>
        <a:lstStyle/>
        <a:p>
          <a:endParaRPr lang="en-GB"/>
        </a:p>
      </dgm:t>
    </dgm:pt>
    <dgm:pt modelId="{07F53B7B-0818-A743-BEDE-F9A7E2924F85}">
      <dgm:prSet custT="1"/>
      <dgm:spPr>
        <a:solidFill>
          <a:schemeClr val="accent2">
            <a:lumMod val="75000"/>
          </a:schemeClr>
        </a:solidFill>
      </dgm:spPr>
      <dgm:t>
        <a:bodyPr/>
        <a:lstStyle/>
        <a:p>
          <a:pPr>
            <a:lnSpc>
              <a:spcPct val="150000"/>
            </a:lnSpc>
          </a:pPr>
          <a:r>
            <a:rPr lang="ar-SA" sz="1600" b="1" kern="1200" dirty="0">
              <a:solidFill>
                <a:schemeClr val="bg1"/>
              </a:solidFill>
              <a:latin typeface="Alexandria" charset="0"/>
              <a:ea typeface="+mn-ea"/>
              <a:cs typeface="Alexandria" charset="0"/>
            </a:rPr>
            <a:t>أهمية التنسيق بين القنوات:</a:t>
          </a:r>
          <a:endParaRPr lang="en-GB" sz="1600" b="1" kern="1200" dirty="0">
            <a:solidFill>
              <a:schemeClr val="bg1"/>
            </a:solidFill>
            <a:latin typeface="Alexandria" charset="0"/>
            <a:ea typeface="+mn-ea"/>
            <a:cs typeface="Alexandria" charset="0"/>
          </a:endParaRPr>
        </a:p>
      </dgm:t>
    </dgm:pt>
    <dgm:pt modelId="{C0BE5933-35EC-EB40-AFA0-1FA93E14E270}" type="parTrans" cxnId="{CFD79BB9-7B7A-474D-BF17-ACCA65B76363}">
      <dgm:prSet/>
      <dgm:spPr/>
      <dgm:t>
        <a:bodyPr/>
        <a:lstStyle/>
        <a:p>
          <a:endParaRPr lang="en-GB"/>
        </a:p>
      </dgm:t>
    </dgm:pt>
    <dgm:pt modelId="{DE567B9F-6C16-CE4F-B2C9-5193EDDFB4A3}" type="sibTrans" cxnId="{CFD79BB9-7B7A-474D-BF17-ACCA65B76363}">
      <dgm:prSet/>
      <dgm:spPr/>
      <dgm:t>
        <a:bodyPr/>
        <a:lstStyle/>
        <a:p>
          <a:endParaRPr lang="en-GB"/>
        </a:p>
      </dgm:t>
    </dgm:pt>
    <dgm:pt modelId="{967CA3C5-6DDC-4942-8AD0-94EFAB14B0FB}">
      <dgm:prSet custT="1"/>
      <dgm:spPr>
        <a:solidFill>
          <a:schemeClr val="accent2">
            <a:lumMod val="75000"/>
          </a:schemeClr>
        </a:solidFill>
      </dgm:spPr>
      <dgm:t>
        <a:bodyPr/>
        <a:lstStyle/>
        <a:p>
          <a:pPr>
            <a:lnSpc>
              <a:spcPct val="150000"/>
            </a:lnSpc>
          </a:pPr>
          <a:r>
            <a:rPr lang="ar-SA" sz="1800" b="1" kern="1200" dirty="0">
              <a:solidFill>
                <a:schemeClr val="bg1"/>
              </a:solidFill>
              <a:latin typeface="Alexandria" charset="0"/>
              <a:ea typeface="+mn-ea"/>
              <a:cs typeface="Alexandria" charset="0"/>
            </a:rPr>
            <a:t>أدوات لتنسيق القنوات:</a:t>
          </a:r>
          <a:endParaRPr lang="en-GB" sz="1800" b="1" kern="1200" dirty="0">
            <a:solidFill>
              <a:schemeClr val="bg1"/>
            </a:solidFill>
            <a:latin typeface="Alexandria" charset="0"/>
            <a:ea typeface="+mn-ea"/>
            <a:cs typeface="Alexandria" charset="0"/>
          </a:endParaRPr>
        </a:p>
      </dgm:t>
    </dgm:pt>
    <dgm:pt modelId="{CCEC3970-CBC5-1447-B5E7-22F91AC4E17F}" type="parTrans" cxnId="{43C5ABD2-2C3C-D548-808E-14D0E68C3FEC}">
      <dgm:prSet/>
      <dgm:spPr/>
      <dgm:t>
        <a:bodyPr/>
        <a:lstStyle/>
        <a:p>
          <a:endParaRPr lang="en-GB"/>
        </a:p>
      </dgm:t>
    </dgm:pt>
    <dgm:pt modelId="{28E1119E-17C8-244C-A97D-E685496D319A}" type="sibTrans" cxnId="{43C5ABD2-2C3C-D548-808E-14D0E68C3FEC}">
      <dgm:prSet/>
      <dgm:spPr/>
      <dgm:t>
        <a:bodyPr/>
        <a:lstStyle/>
        <a:p>
          <a:endParaRPr lang="en-GB"/>
        </a:p>
      </dgm:t>
    </dgm:pt>
    <dgm:pt modelId="{38413BA6-085E-BC44-A956-8B89D83C1794}">
      <dgm:prSet custT="1"/>
      <dgm:spPr>
        <a:solidFill>
          <a:schemeClr val="accent2">
            <a:lumMod val="75000"/>
          </a:schemeClr>
        </a:solidFill>
      </dgm:spPr>
      <dgm:t>
        <a:bodyPr/>
        <a:lstStyle/>
        <a:p>
          <a:pPr algn="ctr">
            <a:lnSpc>
              <a:spcPct val="150000"/>
            </a:lnSpc>
          </a:pPr>
          <a:r>
            <a:rPr lang="ar-SA" sz="1600" b="1" kern="1200" dirty="0">
              <a:solidFill>
                <a:schemeClr val="bg1"/>
              </a:solidFill>
              <a:latin typeface="Alexandria" charset="0"/>
              <a:ea typeface="+mn-ea"/>
              <a:cs typeface="Alexandria" charset="0"/>
            </a:rPr>
            <a:t>مثال على التنسيق:</a:t>
          </a:r>
          <a:endParaRPr lang="en-GB" sz="1600" b="1" kern="1200" dirty="0">
            <a:solidFill>
              <a:schemeClr val="bg1"/>
            </a:solidFill>
            <a:latin typeface="Alexandria" charset="0"/>
            <a:ea typeface="+mn-ea"/>
            <a:cs typeface="Alexandria" charset="0"/>
          </a:endParaRPr>
        </a:p>
      </dgm:t>
    </dgm:pt>
    <dgm:pt modelId="{31C16707-B6B3-864C-BDF9-4AB4651D87B4}" type="parTrans" cxnId="{DEAD1388-39D0-7844-BDBC-BE12A4D946B1}">
      <dgm:prSet/>
      <dgm:spPr/>
      <dgm:t>
        <a:bodyPr/>
        <a:lstStyle/>
        <a:p>
          <a:endParaRPr lang="en-GB"/>
        </a:p>
      </dgm:t>
    </dgm:pt>
    <dgm:pt modelId="{2B7FAD91-4075-1C40-8A45-1E5D639AD7BD}" type="sibTrans" cxnId="{DEAD1388-39D0-7844-BDBC-BE12A4D946B1}">
      <dgm:prSet/>
      <dgm:spPr/>
      <dgm:t>
        <a:bodyPr/>
        <a:lstStyle/>
        <a:p>
          <a:endParaRPr lang="en-GB"/>
        </a:p>
      </dgm:t>
    </dgm:pt>
    <dgm:pt modelId="{A2D4C658-F265-464C-8923-52EB9F35EE23}">
      <dgm:prSet custT="1"/>
      <dgm:spPr>
        <a:solidFill>
          <a:schemeClr val="accent5">
            <a:lumMod val="20000"/>
            <a:lumOff val="80000"/>
            <a:alpha val="90000"/>
          </a:schemeClr>
        </a:solidFill>
      </dgm:spPr>
      <dgm:t>
        <a:bodyPr/>
        <a:lstStyle/>
        <a:p>
          <a:r>
            <a:rPr lang="ar-SA" sz="1200" kern="1200" dirty="0">
              <a:solidFill>
                <a:schemeClr val="tx1"/>
              </a:solidFill>
              <a:latin typeface="Alexandria Medium" pitchFamily="2" charset="-78"/>
              <a:ea typeface="+mn-ea"/>
              <a:cs typeface="Alexandria Medium" pitchFamily="2" charset="-78"/>
            </a:rPr>
            <a:t>استخدام أدوات مثل </a:t>
          </a:r>
          <a:r>
            <a:rPr lang="en-GB" sz="1200" kern="1200" dirty="0">
              <a:solidFill>
                <a:schemeClr val="tx1"/>
              </a:solidFill>
              <a:latin typeface="Alexandria Medium" pitchFamily="2" charset="-78"/>
              <a:ea typeface="+mn-ea"/>
              <a:cs typeface="Alexandria Medium" pitchFamily="2" charset="-78"/>
            </a:rPr>
            <a:t>HubSpot </a:t>
          </a:r>
          <a:r>
            <a:rPr lang="ar-SA" sz="1200" kern="1200" dirty="0">
              <a:solidFill>
                <a:schemeClr val="tx1"/>
              </a:solidFill>
              <a:latin typeface="Alexandria Medium" pitchFamily="2" charset="-78"/>
              <a:ea typeface="+mn-ea"/>
              <a:cs typeface="Alexandria Medium" pitchFamily="2" charset="-78"/>
            </a:rPr>
            <a:t>أو </a:t>
          </a:r>
          <a:r>
            <a:rPr lang="en-GB" sz="1200" kern="1200" dirty="0">
              <a:solidFill>
                <a:schemeClr val="tx1"/>
              </a:solidFill>
              <a:latin typeface="Alexandria Medium" pitchFamily="2" charset="-78"/>
              <a:ea typeface="+mn-ea"/>
              <a:cs typeface="Alexandria Medium" pitchFamily="2" charset="-78"/>
            </a:rPr>
            <a:t>Sprout Social </a:t>
          </a:r>
          <a:r>
            <a:rPr lang="ar-SA" sz="1200" kern="1200" dirty="0">
              <a:solidFill>
                <a:schemeClr val="tx1"/>
              </a:solidFill>
              <a:latin typeface="Alexandria Medium" pitchFamily="2" charset="-78"/>
              <a:ea typeface="+mn-ea"/>
              <a:cs typeface="Alexandria Medium" pitchFamily="2" charset="-78"/>
            </a:rPr>
            <a:t>لتوحيد الرسائل عبر القنوات المختلفة</a:t>
          </a:r>
          <a:r>
            <a:rPr lang="ar-SA" sz="1400" kern="1200" dirty="0"/>
            <a:t>.</a:t>
          </a:r>
          <a:endParaRPr lang="en-GB" sz="1400" kern="1200" dirty="0"/>
        </a:p>
      </dgm:t>
    </dgm:pt>
    <dgm:pt modelId="{9EBC6E95-47F3-7749-9197-244B13157572}" type="parTrans" cxnId="{9D7F46AE-643D-9E46-B262-80C51D68FAEF}">
      <dgm:prSet/>
      <dgm:spPr/>
      <dgm:t>
        <a:bodyPr/>
        <a:lstStyle/>
        <a:p>
          <a:endParaRPr lang="en-GB"/>
        </a:p>
      </dgm:t>
    </dgm:pt>
    <dgm:pt modelId="{B891EED3-B006-F446-9357-1BA337825BCE}" type="sibTrans" cxnId="{9D7F46AE-643D-9E46-B262-80C51D68FAEF}">
      <dgm:prSet/>
      <dgm:spPr/>
      <dgm:t>
        <a:bodyPr/>
        <a:lstStyle/>
        <a:p>
          <a:endParaRPr lang="en-GB"/>
        </a:p>
      </dgm:t>
    </dgm:pt>
    <dgm:pt modelId="{E94D9AA4-DB7A-5F4C-B050-4DC5E84ADF70}">
      <dgm:prSet custT="1"/>
      <dgm:spPr>
        <a:solidFill>
          <a:schemeClr val="accent4">
            <a:lumMod val="20000"/>
            <a:lumOff val="80000"/>
            <a:alpha val="90000"/>
          </a:schemeClr>
        </a:solidFill>
      </dgm:spPr>
      <dgm:t>
        <a:bodyPr/>
        <a:lstStyle/>
        <a:p>
          <a:r>
            <a:rPr lang="ar-SA" sz="1200" kern="1200" dirty="0">
              <a:solidFill>
                <a:schemeClr val="tx1"/>
              </a:solidFill>
              <a:latin typeface="Alexandria Medium" pitchFamily="2" charset="-78"/>
              <a:ea typeface="+mn-ea"/>
              <a:cs typeface="Alexandria Medium" pitchFamily="2" charset="-78"/>
            </a:rPr>
            <a:t>توجيه العملاء من وسائل التواصل الاجتماعي إلى موقع الويب أو البريد الإلكتروني من خلال حملات متكاملة.</a:t>
          </a:r>
          <a:endParaRPr lang="en-GB" sz="1200" kern="1200" dirty="0">
            <a:solidFill>
              <a:schemeClr val="tx1"/>
            </a:solidFill>
            <a:latin typeface="Alexandria Medium" pitchFamily="2" charset="-78"/>
            <a:ea typeface="+mn-ea"/>
            <a:cs typeface="Alexandria Medium" pitchFamily="2" charset="-78"/>
          </a:endParaRPr>
        </a:p>
      </dgm:t>
    </dgm:pt>
    <dgm:pt modelId="{93FD92CB-7BDF-4B46-B6CE-7F6B3097000B}" type="parTrans" cxnId="{23E17DEF-47D2-2443-B095-6F611D15C458}">
      <dgm:prSet/>
      <dgm:spPr/>
      <dgm:t>
        <a:bodyPr/>
        <a:lstStyle/>
        <a:p>
          <a:endParaRPr lang="en-GB"/>
        </a:p>
      </dgm:t>
    </dgm:pt>
    <dgm:pt modelId="{28A32757-4CA3-A64C-AC95-3E60E6B451D6}" type="sibTrans" cxnId="{23E17DEF-47D2-2443-B095-6F611D15C458}">
      <dgm:prSet/>
      <dgm:spPr/>
      <dgm:t>
        <a:bodyPr/>
        <a:lstStyle/>
        <a:p>
          <a:endParaRPr lang="en-GB"/>
        </a:p>
      </dgm:t>
    </dgm:pt>
    <dgm:pt modelId="{AD71C766-5C5D-3941-A20E-B329F5FE9009}">
      <dgm:prSet custT="1"/>
      <dgm:spPr>
        <a:solidFill>
          <a:schemeClr val="accent6">
            <a:lumMod val="20000"/>
            <a:lumOff val="80000"/>
            <a:alpha val="90000"/>
          </a:schemeClr>
        </a:solidFill>
      </dgm:spPr>
      <dgm:t>
        <a:bodyPr/>
        <a:lstStyle/>
        <a:p>
          <a:pPr rtl="1"/>
          <a:r>
            <a:rPr lang="ar-SA" sz="1200" kern="1200" dirty="0">
              <a:solidFill>
                <a:schemeClr val="tx1"/>
              </a:solidFill>
              <a:latin typeface="Alexandria Medium" pitchFamily="2" charset="-78"/>
              <a:ea typeface="+mn-ea"/>
              <a:cs typeface="Alexandria Medium" pitchFamily="2" charset="-78"/>
            </a:rPr>
            <a:t>تحسين تجربة المستخدم من خلال توفير تجربة موحدة.</a:t>
          </a:r>
          <a:endParaRPr lang="en-GB" sz="1200" kern="1200" dirty="0">
            <a:solidFill>
              <a:schemeClr val="tx1"/>
            </a:solidFill>
            <a:latin typeface="Alexandria Medium" pitchFamily="2" charset="-78"/>
            <a:ea typeface="+mn-ea"/>
            <a:cs typeface="Alexandria Medium" pitchFamily="2" charset="-78"/>
          </a:endParaRPr>
        </a:p>
      </dgm:t>
    </dgm:pt>
    <dgm:pt modelId="{DE1ABAF0-BB9F-1642-8EB0-7E2500A25087}" type="parTrans" cxnId="{9E6A6DCE-885C-F54A-A871-FBC1ECF8E784}">
      <dgm:prSet/>
      <dgm:spPr/>
      <dgm:t>
        <a:bodyPr/>
        <a:lstStyle/>
        <a:p>
          <a:endParaRPr lang="en-GB"/>
        </a:p>
      </dgm:t>
    </dgm:pt>
    <dgm:pt modelId="{054A07C6-CD16-4F4E-B4A8-17373B924EC4}" type="sibTrans" cxnId="{9E6A6DCE-885C-F54A-A871-FBC1ECF8E784}">
      <dgm:prSet/>
      <dgm:spPr/>
      <dgm:t>
        <a:bodyPr/>
        <a:lstStyle/>
        <a:p>
          <a:endParaRPr lang="en-GB"/>
        </a:p>
      </dgm:t>
    </dgm:pt>
    <dgm:pt modelId="{9C77540F-2842-934B-8996-68CB6DD64A0A}">
      <dgm:prSet custT="1"/>
      <dgm:spPr>
        <a:solidFill>
          <a:schemeClr val="accent6">
            <a:lumMod val="20000"/>
            <a:lumOff val="80000"/>
            <a:alpha val="90000"/>
          </a:schemeClr>
        </a:solidFill>
      </dgm:spPr>
      <dgm:t>
        <a:bodyPr/>
        <a:lstStyle/>
        <a:p>
          <a:r>
            <a:rPr lang="ar-SA" sz="1200" kern="1200" dirty="0">
              <a:solidFill>
                <a:schemeClr val="tx1"/>
              </a:solidFill>
              <a:latin typeface="Alexandria Medium" pitchFamily="2" charset="-78"/>
              <a:ea typeface="+mn-ea"/>
              <a:cs typeface="Alexandria Medium" pitchFamily="2" charset="-78"/>
            </a:rPr>
            <a:t>توصيل رسائل متسقة عبر جميع القنوات</a:t>
          </a:r>
          <a:r>
            <a:rPr lang="ar-SA" sz="1400" kern="1200" dirty="0"/>
            <a:t>.</a:t>
          </a:r>
          <a:endParaRPr lang="en-GB" sz="1400" kern="1200" dirty="0"/>
        </a:p>
      </dgm:t>
    </dgm:pt>
    <dgm:pt modelId="{F3650C2F-F25E-3348-B368-7F35ABB12283}" type="parTrans" cxnId="{0AE97D60-8A24-B248-8F3F-F9284E0D57DA}">
      <dgm:prSet/>
      <dgm:spPr/>
      <dgm:t>
        <a:bodyPr/>
        <a:lstStyle/>
        <a:p>
          <a:endParaRPr lang="en-GB"/>
        </a:p>
      </dgm:t>
    </dgm:pt>
    <dgm:pt modelId="{3F7A915D-BEE1-6544-8F23-BC772429B35F}" type="sibTrans" cxnId="{0AE97D60-8A24-B248-8F3F-F9284E0D57DA}">
      <dgm:prSet/>
      <dgm:spPr/>
      <dgm:t>
        <a:bodyPr/>
        <a:lstStyle/>
        <a:p>
          <a:endParaRPr lang="en-GB"/>
        </a:p>
      </dgm:t>
    </dgm:pt>
    <dgm:pt modelId="{39C662AC-F6AD-B145-97DF-DB9C55BD60DF}" type="pres">
      <dgm:prSet presAssocID="{F18A912C-BE74-E14D-8B17-3E169FD931E6}" presName="diagram" presStyleCnt="0">
        <dgm:presLayoutVars>
          <dgm:chPref val="1"/>
          <dgm:dir val="rev"/>
          <dgm:animOne val="branch"/>
          <dgm:animLvl val="lvl"/>
          <dgm:resizeHandles/>
        </dgm:presLayoutVars>
      </dgm:prSet>
      <dgm:spPr/>
    </dgm:pt>
    <dgm:pt modelId="{5F611B79-612D-5542-BB19-52222A57B126}" type="pres">
      <dgm:prSet presAssocID="{07F53B7B-0818-A743-BEDE-F9A7E2924F85}" presName="root" presStyleCnt="0"/>
      <dgm:spPr/>
    </dgm:pt>
    <dgm:pt modelId="{78AE739E-D74E-D84A-A09A-3E2B64E7EF27}" type="pres">
      <dgm:prSet presAssocID="{07F53B7B-0818-A743-BEDE-F9A7E2924F85}" presName="rootComposite" presStyleCnt="0"/>
      <dgm:spPr/>
    </dgm:pt>
    <dgm:pt modelId="{D9789ADF-44BA-E048-8BE8-23D1850049D5}" type="pres">
      <dgm:prSet presAssocID="{07F53B7B-0818-A743-BEDE-F9A7E2924F85}" presName="rootText" presStyleLbl="node1" presStyleIdx="0" presStyleCnt="3"/>
      <dgm:spPr/>
    </dgm:pt>
    <dgm:pt modelId="{3022B8FA-381B-4847-B70E-69195DD31EEA}" type="pres">
      <dgm:prSet presAssocID="{07F53B7B-0818-A743-BEDE-F9A7E2924F85}" presName="rootConnector" presStyleLbl="node1" presStyleIdx="0" presStyleCnt="3"/>
      <dgm:spPr/>
    </dgm:pt>
    <dgm:pt modelId="{02D57088-13DC-CC45-A864-B31D9E17C767}" type="pres">
      <dgm:prSet presAssocID="{07F53B7B-0818-A743-BEDE-F9A7E2924F85}" presName="childShape" presStyleCnt="0"/>
      <dgm:spPr/>
    </dgm:pt>
    <dgm:pt modelId="{598EC766-352F-3B4B-8E74-164ACB459F39}" type="pres">
      <dgm:prSet presAssocID="{DE1ABAF0-BB9F-1642-8EB0-7E2500A25087}" presName="Name13" presStyleLbl="parChTrans1D2" presStyleIdx="0" presStyleCnt="4"/>
      <dgm:spPr/>
    </dgm:pt>
    <dgm:pt modelId="{071680D9-3DF2-D54D-83DA-5190DC0BDC80}" type="pres">
      <dgm:prSet presAssocID="{AD71C766-5C5D-3941-A20E-B329F5FE9009}" presName="childText" presStyleLbl="bgAcc1" presStyleIdx="0" presStyleCnt="4">
        <dgm:presLayoutVars>
          <dgm:bulletEnabled val="1"/>
        </dgm:presLayoutVars>
      </dgm:prSet>
      <dgm:spPr/>
    </dgm:pt>
    <dgm:pt modelId="{06983ED3-FCE2-B34D-93AF-2941006714BD}" type="pres">
      <dgm:prSet presAssocID="{F3650C2F-F25E-3348-B368-7F35ABB12283}" presName="Name13" presStyleLbl="parChTrans1D2" presStyleIdx="1" presStyleCnt="4"/>
      <dgm:spPr/>
    </dgm:pt>
    <dgm:pt modelId="{E21582DC-B8E6-1149-A94E-ADFAB8166E6D}" type="pres">
      <dgm:prSet presAssocID="{9C77540F-2842-934B-8996-68CB6DD64A0A}" presName="childText" presStyleLbl="bgAcc1" presStyleIdx="1" presStyleCnt="4" custLinFactNeighborX="3135" custLinFactNeighborY="2091">
        <dgm:presLayoutVars>
          <dgm:bulletEnabled val="1"/>
        </dgm:presLayoutVars>
      </dgm:prSet>
      <dgm:spPr/>
    </dgm:pt>
    <dgm:pt modelId="{1A705F13-7510-2F4E-8CA3-97C655D3DB83}" type="pres">
      <dgm:prSet presAssocID="{967CA3C5-6DDC-4942-8AD0-94EFAB14B0FB}" presName="root" presStyleCnt="0"/>
      <dgm:spPr/>
    </dgm:pt>
    <dgm:pt modelId="{DC08FEFF-5C55-714D-9BAB-3AA4AD8D4B6B}" type="pres">
      <dgm:prSet presAssocID="{967CA3C5-6DDC-4942-8AD0-94EFAB14B0FB}" presName="rootComposite" presStyleCnt="0"/>
      <dgm:spPr/>
    </dgm:pt>
    <dgm:pt modelId="{9B45FD3D-4722-6C4A-855F-D167CDD0A08B}" type="pres">
      <dgm:prSet presAssocID="{967CA3C5-6DDC-4942-8AD0-94EFAB14B0FB}" presName="rootText" presStyleLbl="node1" presStyleIdx="1" presStyleCnt="3"/>
      <dgm:spPr/>
    </dgm:pt>
    <dgm:pt modelId="{856A5B7A-338B-5741-888F-A5A5E41E82ED}" type="pres">
      <dgm:prSet presAssocID="{967CA3C5-6DDC-4942-8AD0-94EFAB14B0FB}" presName="rootConnector" presStyleLbl="node1" presStyleIdx="1" presStyleCnt="3"/>
      <dgm:spPr/>
    </dgm:pt>
    <dgm:pt modelId="{40267FD4-D14B-CA40-BBA4-026A01237559}" type="pres">
      <dgm:prSet presAssocID="{967CA3C5-6DDC-4942-8AD0-94EFAB14B0FB}" presName="childShape" presStyleCnt="0"/>
      <dgm:spPr/>
    </dgm:pt>
    <dgm:pt modelId="{A7B581C5-C7C4-504C-B28D-0CC6ED6BF4F0}" type="pres">
      <dgm:prSet presAssocID="{9EBC6E95-47F3-7749-9197-244B13157572}" presName="Name13" presStyleLbl="parChTrans1D2" presStyleIdx="2" presStyleCnt="4"/>
      <dgm:spPr/>
    </dgm:pt>
    <dgm:pt modelId="{E3D528AF-D9F5-3842-A863-97FB15BACCFC}" type="pres">
      <dgm:prSet presAssocID="{A2D4C658-F265-464C-8923-52EB9F35EE23}" presName="childText" presStyleLbl="bgAcc1" presStyleIdx="2" presStyleCnt="4" custScaleX="103882" custScaleY="128755">
        <dgm:presLayoutVars>
          <dgm:bulletEnabled val="1"/>
        </dgm:presLayoutVars>
      </dgm:prSet>
      <dgm:spPr/>
    </dgm:pt>
    <dgm:pt modelId="{D49BC979-1855-AC4E-89AF-8529D90ACC06}" type="pres">
      <dgm:prSet presAssocID="{38413BA6-085E-BC44-A956-8B89D83C1794}" presName="root" presStyleCnt="0"/>
      <dgm:spPr/>
    </dgm:pt>
    <dgm:pt modelId="{F83E4696-030D-B14B-8F96-4F5253BFAE0E}" type="pres">
      <dgm:prSet presAssocID="{38413BA6-085E-BC44-A956-8B89D83C1794}" presName="rootComposite" presStyleCnt="0"/>
      <dgm:spPr/>
    </dgm:pt>
    <dgm:pt modelId="{B6B55B59-10F1-0E4C-9496-66F04298E954}" type="pres">
      <dgm:prSet presAssocID="{38413BA6-085E-BC44-A956-8B89D83C1794}" presName="rootText" presStyleLbl="node1" presStyleIdx="2" presStyleCnt="3"/>
      <dgm:spPr/>
    </dgm:pt>
    <dgm:pt modelId="{A6774E20-9AB8-7945-B6B4-B4140C38DC5A}" type="pres">
      <dgm:prSet presAssocID="{38413BA6-085E-BC44-A956-8B89D83C1794}" presName="rootConnector" presStyleLbl="node1" presStyleIdx="2" presStyleCnt="3"/>
      <dgm:spPr/>
    </dgm:pt>
    <dgm:pt modelId="{EE96042D-4C58-C64D-9374-7244725BECF0}" type="pres">
      <dgm:prSet presAssocID="{38413BA6-085E-BC44-A956-8B89D83C1794}" presName="childShape" presStyleCnt="0"/>
      <dgm:spPr/>
    </dgm:pt>
    <dgm:pt modelId="{797B9FD6-23C2-554B-A7DC-B2E842F6F412}" type="pres">
      <dgm:prSet presAssocID="{93FD92CB-7BDF-4B46-B6CE-7F6B3097000B}" presName="Name13" presStyleLbl="parChTrans1D2" presStyleIdx="3" presStyleCnt="4"/>
      <dgm:spPr/>
    </dgm:pt>
    <dgm:pt modelId="{A31F8238-7CA2-2247-8D48-B533903F6FB5}" type="pres">
      <dgm:prSet presAssocID="{E94D9AA4-DB7A-5F4C-B050-4DC5E84ADF70}" presName="childText" presStyleLbl="bgAcc1" presStyleIdx="3" presStyleCnt="4" custScaleX="126470" custScaleY="128755">
        <dgm:presLayoutVars>
          <dgm:bulletEnabled val="1"/>
        </dgm:presLayoutVars>
      </dgm:prSet>
      <dgm:spPr/>
    </dgm:pt>
  </dgm:ptLst>
  <dgm:cxnLst>
    <dgm:cxn modelId="{197A695F-838B-C446-954D-FFF79CB5D1C1}" type="presOf" srcId="{AD71C766-5C5D-3941-A20E-B329F5FE9009}" destId="{071680D9-3DF2-D54D-83DA-5190DC0BDC80}" srcOrd="0" destOrd="0" presId="urn:microsoft.com/office/officeart/2005/8/layout/hierarchy3"/>
    <dgm:cxn modelId="{0AE97D60-8A24-B248-8F3F-F9284E0D57DA}" srcId="{07F53B7B-0818-A743-BEDE-F9A7E2924F85}" destId="{9C77540F-2842-934B-8996-68CB6DD64A0A}" srcOrd="1" destOrd="0" parTransId="{F3650C2F-F25E-3348-B368-7F35ABB12283}" sibTransId="{3F7A915D-BEE1-6544-8F23-BC772429B35F}"/>
    <dgm:cxn modelId="{41CCC362-8BA5-2744-8155-253615A5F05F}" type="presOf" srcId="{93FD92CB-7BDF-4B46-B6CE-7F6B3097000B}" destId="{797B9FD6-23C2-554B-A7DC-B2E842F6F412}" srcOrd="0" destOrd="0" presId="urn:microsoft.com/office/officeart/2005/8/layout/hierarchy3"/>
    <dgm:cxn modelId="{8C3B0264-130A-E746-978E-12E3EA5FCA41}" type="presOf" srcId="{38413BA6-085E-BC44-A956-8B89D83C1794}" destId="{A6774E20-9AB8-7945-B6B4-B4140C38DC5A}" srcOrd="1" destOrd="0" presId="urn:microsoft.com/office/officeart/2005/8/layout/hierarchy3"/>
    <dgm:cxn modelId="{253D7848-7B4F-4E40-8BFE-1049BE981D7D}" type="presOf" srcId="{F3650C2F-F25E-3348-B368-7F35ABB12283}" destId="{06983ED3-FCE2-B34D-93AF-2941006714BD}" srcOrd="0" destOrd="0" presId="urn:microsoft.com/office/officeart/2005/8/layout/hierarchy3"/>
    <dgm:cxn modelId="{20B2554A-D364-D943-AB41-F58B8A4375FD}" type="presOf" srcId="{07F53B7B-0818-A743-BEDE-F9A7E2924F85}" destId="{D9789ADF-44BA-E048-8BE8-23D1850049D5}" srcOrd="0" destOrd="0" presId="urn:microsoft.com/office/officeart/2005/8/layout/hierarchy3"/>
    <dgm:cxn modelId="{4211684E-F53C-0C4A-939F-3DC6FD518554}" type="presOf" srcId="{9EBC6E95-47F3-7749-9197-244B13157572}" destId="{A7B581C5-C7C4-504C-B28D-0CC6ED6BF4F0}" srcOrd="0" destOrd="0" presId="urn:microsoft.com/office/officeart/2005/8/layout/hierarchy3"/>
    <dgm:cxn modelId="{1D119B56-D9D4-5246-8611-58E8CE6B4713}" type="presOf" srcId="{A2D4C658-F265-464C-8923-52EB9F35EE23}" destId="{E3D528AF-D9F5-3842-A863-97FB15BACCFC}" srcOrd="0" destOrd="0" presId="urn:microsoft.com/office/officeart/2005/8/layout/hierarchy3"/>
    <dgm:cxn modelId="{929F0D78-1F84-3F42-B1C5-8C2F479E1102}" type="presOf" srcId="{DE1ABAF0-BB9F-1642-8EB0-7E2500A25087}" destId="{598EC766-352F-3B4B-8E74-164ACB459F39}" srcOrd="0" destOrd="0" presId="urn:microsoft.com/office/officeart/2005/8/layout/hierarchy3"/>
    <dgm:cxn modelId="{DEAD1388-39D0-7844-BDBC-BE12A4D946B1}" srcId="{F18A912C-BE74-E14D-8B17-3E169FD931E6}" destId="{38413BA6-085E-BC44-A956-8B89D83C1794}" srcOrd="2" destOrd="0" parTransId="{31C16707-B6B3-864C-BDF9-4AB4651D87B4}" sibTransId="{2B7FAD91-4075-1C40-8A45-1E5D639AD7BD}"/>
    <dgm:cxn modelId="{59CABB9B-88A1-0B4F-901D-E6E81240CF41}" type="presOf" srcId="{07F53B7B-0818-A743-BEDE-F9A7E2924F85}" destId="{3022B8FA-381B-4847-B70E-69195DD31EEA}" srcOrd="1" destOrd="0" presId="urn:microsoft.com/office/officeart/2005/8/layout/hierarchy3"/>
    <dgm:cxn modelId="{7298C9A6-4123-AB4C-90E0-4A7CCB0914D0}" type="presOf" srcId="{E94D9AA4-DB7A-5F4C-B050-4DC5E84ADF70}" destId="{A31F8238-7CA2-2247-8D48-B533903F6FB5}" srcOrd="0" destOrd="0" presId="urn:microsoft.com/office/officeart/2005/8/layout/hierarchy3"/>
    <dgm:cxn modelId="{C09785A8-A993-6D42-A95C-7D41D81BE6CC}" type="presOf" srcId="{38413BA6-085E-BC44-A956-8B89D83C1794}" destId="{B6B55B59-10F1-0E4C-9496-66F04298E954}" srcOrd="0" destOrd="0" presId="urn:microsoft.com/office/officeart/2005/8/layout/hierarchy3"/>
    <dgm:cxn modelId="{5D2ADAA8-EBEF-F844-A830-B3C68CAB8191}" type="presOf" srcId="{967CA3C5-6DDC-4942-8AD0-94EFAB14B0FB}" destId="{9B45FD3D-4722-6C4A-855F-D167CDD0A08B}" srcOrd="0" destOrd="0" presId="urn:microsoft.com/office/officeart/2005/8/layout/hierarchy3"/>
    <dgm:cxn modelId="{9D7F46AE-643D-9E46-B262-80C51D68FAEF}" srcId="{967CA3C5-6DDC-4942-8AD0-94EFAB14B0FB}" destId="{A2D4C658-F265-464C-8923-52EB9F35EE23}" srcOrd="0" destOrd="0" parTransId="{9EBC6E95-47F3-7749-9197-244B13157572}" sibTransId="{B891EED3-B006-F446-9357-1BA337825BCE}"/>
    <dgm:cxn modelId="{CFD79BB9-7B7A-474D-BF17-ACCA65B76363}" srcId="{F18A912C-BE74-E14D-8B17-3E169FD931E6}" destId="{07F53B7B-0818-A743-BEDE-F9A7E2924F85}" srcOrd="0" destOrd="0" parTransId="{C0BE5933-35EC-EB40-AFA0-1FA93E14E270}" sibTransId="{DE567B9F-6C16-CE4F-B2C9-5193EDDFB4A3}"/>
    <dgm:cxn modelId="{9E6A6DCE-885C-F54A-A871-FBC1ECF8E784}" srcId="{07F53B7B-0818-A743-BEDE-F9A7E2924F85}" destId="{AD71C766-5C5D-3941-A20E-B329F5FE9009}" srcOrd="0" destOrd="0" parTransId="{DE1ABAF0-BB9F-1642-8EB0-7E2500A25087}" sibTransId="{054A07C6-CD16-4F4E-B4A8-17373B924EC4}"/>
    <dgm:cxn modelId="{940E21D0-C085-0741-9850-15945BD0C6A2}" type="presOf" srcId="{967CA3C5-6DDC-4942-8AD0-94EFAB14B0FB}" destId="{856A5B7A-338B-5741-888F-A5A5E41E82ED}" srcOrd="1" destOrd="0" presId="urn:microsoft.com/office/officeart/2005/8/layout/hierarchy3"/>
    <dgm:cxn modelId="{43C5ABD2-2C3C-D548-808E-14D0E68C3FEC}" srcId="{F18A912C-BE74-E14D-8B17-3E169FD931E6}" destId="{967CA3C5-6DDC-4942-8AD0-94EFAB14B0FB}" srcOrd="1" destOrd="0" parTransId="{CCEC3970-CBC5-1447-B5E7-22F91AC4E17F}" sibTransId="{28E1119E-17C8-244C-A97D-E685496D319A}"/>
    <dgm:cxn modelId="{7FED6FDD-6FDE-1243-B807-C510AF5C2593}" type="presOf" srcId="{F18A912C-BE74-E14D-8B17-3E169FD931E6}" destId="{39C662AC-F6AD-B145-97DF-DB9C55BD60DF}" srcOrd="0" destOrd="0" presId="urn:microsoft.com/office/officeart/2005/8/layout/hierarchy3"/>
    <dgm:cxn modelId="{23E17DEF-47D2-2443-B095-6F611D15C458}" srcId="{38413BA6-085E-BC44-A956-8B89D83C1794}" destId="{E94D9AA4-DB7A-5F4C-B050-4DC5E84ADF70}" srcOrd="0" destOrd="0" parTransId="{93FD92CB-7BDF-4B46-B6CE-7F6B3097000B}" sibTransId="{28A32757-4CA3-A64C-AC95-3E60E6B451D6}"/>
    <dgm:cxn modelId="{AD2297F7-A613-8C41-89FF-E105C0F32DF5}" type="presOf" srcId="{9C77540F-2842-934B-8996-68CB6DD64A0A}" destId="{E21582DC-B8E6-1149-A94E-ADFAB8166E6D}" srcOrd="0" destOrd="0" presId="urn:microsoft.com/office/officeart/2005/8/layout/hierarchy3"/>
    <dgm:cxn modelId="{8CFA0937-44EF-B64C-9F95-91A7231D110A}" type="presParOf" srcId="{39C662AC-F6AD-B145-97DF-DB9C55BD60DF}" destId="{5F611B79-612D-5542-BB19-52222A57B126}" srcOrd="0" destOrd="0" presId="urn:microsoft.com/office/officeart/2005/8/layout/hierarchy3"/>
    <dgm:cxn modelId="{3A7424B8-B9EF-AE43-831F-02E4474D75D0}" type="presParOf" srcId="{5F611B79-612D-5542-BB19-52222A57B126}" destId="{78AE739E-D74E-D84A-A09A-3E2B64E7EF27}" srcOrd="0" destOrd="0" presId="urn:microsoft.com/office/officeart/2005/8/layout/hierarchy3"/>
    <dgm:cxn modelId="{2CB17733-EA38-EA4E-8605-4EEB1C87319C}" type="presParOf" srcId="{78AE739E-D74E-D84A-A09A-3E2B64E7EF27}" destId="{D9789ADF-44BA-E048-8BE8-23D1850049D5}" srcOrd="0" destOrd="0" presId="urn:microsoft.com/office/officeart/2005/8/layout/hierarchy3"/>
    <dgm:cxn modelId="{D7A97D94-EC48-664F-BAF3-465F1F8CD5BF}" type="presParOf" srcId="{78AE739E-D74E-D84A-A09A-3E2B64E7EF27}" destId="{3022B8FA-381B-4847-B70E-69195DD31EEA}" srcOrd="1" destOrd="0" presId="urn:microsoft.com/office/officeart/2005/8/layout/hierarchy3"/>
    <dgm:cxn modelId="{E70D6AB5-A1DD-1647-9540-91EE6E3E2F8B}" type="presParOf" srcId="{5F611B79-612D-5542-BB19-52222A57B126}" destId="{02D57088-13DC-CC45-A864-B31D9E17C767}" srcOrd="1" destOrd="0" presId="urn:microsoft.com/office/officeart/2005/8/layout/hierarchy3"/>
    <dgm:cxn modelId="{1E2D124C-3403-2248-B6A2-6462777392B5}" type="presParOf" srcId="{02D57088-13DC-CC45-A864-B31D9E17C767}" destId="{598EC766-352F-3B4B-8E74-164ACB459F39}" srcOrd="0" destOrd="0" presId="urn:microsoft.com/office/officeart/2005/8/layout/hierarchy3"/>
    <dgm:cxn modelId="{EECD5FF9-A584-4747-95F6-EE0C86B30A2E}" type="presParOf" srcId="{02D57088-13DC-CC45-A864-B31D9E17C767}" destId="{071680D9-3DF2-D54D-83DA-5190DC0BDC80}" srcOrd="1" destOrd="0" presId="urn:microsoft.com/office/officeart/2005/8/layout/hierarchy3"/>
    <dgm:cxn modelId="{C420581A-C02B-6244-9271-8454611E41C3}" type="presParOf" srcId="{02D57088-13DC-CC45-A864-B31D9E17C767}" destId="{06983ED3-FCE2-B34D-93AF-2941006714BD}" srcOrd="2" destOrd="0" presId="urn:microsoft.com/office/officeart/2005/8/layout/hierarchy3"/>
    <dgm:cxn modelId="{7D2ACB84-54CF-D942-8B4B-10C3892388EC}" type="presParOf" srcId="{02D57088-13DC-CC45-A864-B31D9E17C767}" destId="{E21582DC-B8E6-1149-A94E-ADFAB8166E6D}" srcOrd="3" destOrd="0" presId="urn:microsoft.com/office/officeart/2005/8/layout/hierarchy3"/>
    <dgm:cxn modelId="{2D0F8740-C319-C04B-8FB1-E7C5B122E487}" type="presParOf" srcId="{39C662AC-F6AD-B145-97DF-DB9C55BD60DF}" destId="{1A705F13-7510-2F4E-8CA3-97C655D3DB83}" srcOrd="1" destOrd="0" presId="urn:microsoft.com/office/officeart/2005/8/layout/hierarchy3"/>
    <dgm:cxn modelId="{B6F12A75-539C-744F-91C9-B7C841EDCDFA}" type="presParOf" srcId="{1A705F13-7510-2F4E-8CA3-97C655D3DB83}" destId="{DC08FEFF-5C55-714D-9BAB-3AA4AD8D4B6B}" srcOrd="0" destOrd="0" presId="urn:microsoft.com/office/officeart/2005/8/layout/hierarchy3"/>
    <dgm:cxn modelId="{BA7BD9AA-AC31-9847-B3F5-C486D82F0D94}" type="presParOf" srcId="{DC08FEFF-5C55-714D-9BAB-3AA4AD8D4B6B}" destId="{9B45FD3D-4722-6C4A-855F-D167CDD0A08B}" srcOrd="0" destOrd="0" presId="urn:microsoft.com/office/officeart/2005/8/layout/hierarchy3"/>
    <dgm:cxn modelId="{AD923785-BC67-AB43-B4DB-726D709FF16B}" type="presParOf" srcId="{DC08FEFF-5C55-714D-9BAB-3AA4AD8D4B6B}" destId="{856A5B7A-338B-5741-888F-A5A5E41E82ED}" srcOrd="1" destOrd="0" presId="urn:microsoft.com/office/officeart/2005/8/layout/hierarchy3"/>
    <dgm:cxn modelId="{5E99C15A-51B3-8B47-9D10-B8B76EAC3297}" type="presParOf" srcId="{1A705F13-7510-2F4E-8CA3-97C655D3DB83}" destId="{40267FD4-D14B-CA40-BBA4-026A01237559}" srcOrd="1" destOrd="0" presId="urn:microsoft.com/office/officeart/2005/8/layout/hierarchy3"/>
    <dgm:cxn modelId="{7D11DFDB-E803-5947-8FC0-E33DE1C8173F}" type="presParOf" srcId="{40267FD4-D14B-CA40-BBA4-026A01237559}" destId="{A7B581C5-C7C4-504C-B28D-0CC6ED6BF4F0}" srcOrd="0" destOrd="0" presId="urn:microsoft.com/office/officeart/2005/8/layout/hierarchy3"/>
    <dgm:cxn modelId="{93215F77-952D-1E4D-A691-8949E5F4016C}" type="presParOf" srcId="{40267FD4-D14B-CA40-BBA4-026A01237559}" destId="{E3D528AF-D9F5-3842-A863-97FB15BACCFC}" srcOrd="1" destOrd="0" presId="urn:microsoft.com/office/officeart/2005/8/layout/hierarchy3"/>
    <dgm:cxn modelId="{F437C750-EB58-344B-AAD0-F27206C0B2E5}" type="presParOf" srcId="{39C662AC-F6AD-B145-97DF-DB9C55BD60DF}" destId="{D49BC979-1855-AC4E-89AF-8529D90ACC06}" srcOrd="2" destOrd="0" presId="urn:microsoft.com/office/officeart/2005/8/layout/hierarchy3"/>
    <dgm:cxn modelId="{C84EEE03-28D5-E44B-8287-B1767655B597}" type="presParOf" srcId="{D49BC979-1855-AC4E-89AF-8529D90ACC06}" destId="{F83E4696-030D-B14B-8F96-4F5253BFAE0E}" srcOrd="0" destOrd="0" presId="urn:microsoft.com/office/officeart/2005/8/layout/hierarchy3"/>
    <dgm:cxn modelId="{1A703EAB-E238-3646-8681-D2B4BCCDE21C}" type="presParOf" srcId="{F83E4696-030D-B14B-8F96-4F5253BFAE0E}" destId="{B6B55B59-10F1-0E4C-9496-66F04298E954}" srcOrd="0" destOrd="0" presId="urn:microsoft.com/office/officeart/2005/8/layout/hierarchy3"/>
    <dgm:cxn modelId="{31358B38-BEFD-2A49-A029-4518BDD31D6E}" type="presParOf" srcId="{F83E4696-030D-B14B-8F96-4F5253BFAE0E}" destId="{A6774E20-9AB8-7945-B6B4-B4140C38DC5A}" srcOrd="1" destOrd="0" presId="urn:microsoft.com/office/officeart/2005/8/layout/hierarchy3"/>
    <dgm:cxn modelId="{7CF085B2-DA74-9C40-816D-BF1E7608FF15}" type="presParOf" srcId="{D49BC979-1855-AC4E-89AF-8529D90ACC06}" destId="{EE96042D-4C58-C64D-9374-7244725BECF0}" srcOrd="1" destOrd="0" presId="urn:microsoft.com/office/officeart/2005/8/layout/hierarchy3"/>
    <dgm:cxn modelId="{05A4C7FC-FDF1-D24B-BA90-4767958983AB}" type="presParOf" srcId="{EE96042D-4C58-C64D-9374-7244725BECF0}" destId="{797B9FD6-23C2-554B-A7DC-B2E842F6F412}" srcOrd="0" destOrd="0" presId="urn:microsoft.com/office/officeart/2005/8/layout/hierarchy3"/>
    <dgm:cxn modelId="{FACE79AA-20DE-D742-BCE9-673D962FAB07}" type="presParOf" srcId="{EE96042D-4C58-C64D-9374-7244725BECF0}" destId="{A31F8238-7CA2-2247-8D48-B533903F6FB5}" srcOrd="1" destOrd="0" presId="urn:microsoft.com/office/officeart/2005/8/layout/hierarchy3"/>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F18A912C-BE74-E14D-8B17-3E169FD931E6}" type="doc">
      <dgm:prSet loTypeId="urn:microsoft.com/office/officeart/2005/8/layout/hierarchy3" loCatId="process" qsTypeId="urn:microsoft.com/office/officeart/2005/8/quickstyle/simple1" qsCatId="simple" csTypeId="urn:microsoft.com/office/officeart/2005/8/colors/accent1_2" csCatId="accent1" phldr="1"/>
      <dgm:spPr/>
      <dgm:t>
        <a:bodyPr/>
        <a:lstStyle/>
        <a:p>
          <a:endParaRPr lang="en-GB"/>
        </a:p>
      </dgm:t>
    </dgm:pt>
    <dgm:pt modelId="{07F53B7B-0818-A743-BEDE-F9A7E2924F85}">
      <dgm:prSet/>
      <dgm:spPr>
        <a:solidFill>
          <a:schemeClr val="accent2">
            <a:lumMod val="75000"/>
          </a:schemeClr>
        </a:solidFill>
      </dgm:spPr>
      <dgm:t>
        <a:bodyPr/>
        <a:lstStyle/>
        <a:p>
          <a:r>
            <a:rPr lang="ar-SA" b="1" dirty="0"/>
            <a:t>الاستعداد لإطلاق الحملة:</a:t>
          </a:r>
          <a:endParaRPr lang="en-GB" dirty="0"/>
        </a:p>
      </dgm:t>
    </dgm:pt>
    <dgm:pt modelId="{C0BE5933-35EC-EB40-AFA0-1FA93E14E270}" type="parTrans" cxnId="{CFD79BB9-7B7A-474D-BF17-ACCA65B76363}">
      <dgm:prSet/>
      <dgm:spPr/>
      <dgm:t>
        <a:bodyPr/>
        <a:lstStyle/>
        <a:p>
          <a:endParaRPr lang="en-GB"/>
        </a:p>
      </dgm:t>
    </dgm:pt>
    <dgm:pt modelId="{DE567B9F-6C16-CE4F-B2C9-5193EDDFB4A3}" type="sibTrans" cxnId="{CFD79BB9-7B7A-474D-BF17-ACCA65B76363}">
      <dgm:prSet/>
      <dgm:spPr/>
      <dgm:t>
        <a:bodyPr/>
        <a:lstStyle/>
        <a:p>
          <a:endParaRPr lang="en-GB"/>
        </a:p>
      </dgm:t>
    </dgm:pt>
    <dgm:pt modelId="{967CA3C5-6DDC-4942-8AD0-94EFAB14B0FB}">
      <dgm:prSet/>
      <dgm:spPr>
        <a:solidFill>
          <a:schemeClr val="accent2">
            <a:lumMod val="75000"/>
          </a:schemeClr>
        </a:solidFill>
      </dgm:spPr>
      <dgm:t>
        <a:bodyPr/>
        <a:lstStyle/>
        <a:p>
          <a:r>
            <a:rPr lang="ar-SA" b="1" dirty="0"/>
            <a:t>الإطلاق التدريجي والشامل</a:t>
          </a:r>
          <a:endParaRPr lang="en-GB" dirty="0"/>
        </a:p>
      </dgm:t>
    </dgm:pt>
    <dgm:pt modelId="{CCEC3970-CBC5-1447-B5E7-22F91AC4E17F}" type="parTrans" cxnId="{43C5ABD2-2C3C-D548-808E-14D0E68C3FEC}">
      <dgm:prSet/>
      <dgm:spPr/>
      <dgm:t>
        <a:bodyPr/>
        <a:lstStyle/>
        <a:p>
          <a:endParaRPr lang="en-GB"/>
        </a:p>
      </dgm:t>
    </dgm:pt>
    <dgm:pt modelId="{28E1119E-17C8-244C-A97D-E685496D319A}" type="sibTrans" cxnId="{43C5ABD2-2C3C-D548-808E-14D0E68C3FEC}">
      <dgm:prSet/>
      <dgm:spPr/>
      <dgm:t>
        <a:bodyPr/>
        <a:lstStyle/>
        <a:p>
          <a:endParaRPr lang="en-GB"/>
        </a:p>
      </dgm:t>
    </dgm:pt>
    <dgm:pt modelId="{38413BA6-085E-BC44-A956-8B89D83C1794}">
      <dgm:prSet/>
      <dgm:spPr>
        <a:solidFill>
          <a:schemeClr val="accent2">
            <a:lumMod val="75000"/>
          </a:schemeClr>
        </a:solidFill>
      </dgm:spPr>
      <dgm:t>
        <a:bodyPr/>
        <a:lstStyle/>
        <a:p>
          <a:r>
            <a:rPr lang="ar-SA" b="1" dirty="0"/>
            <a:t>مراقبة الأداء فور الإطلاق</a:t>
          </a:r>
          <a:endParaRPr lang="en-GB" dirty="0"/>
        </a:p>
      </dgm:t>
    </dgm:pt>
    <dgm:pt modelId="{31C16707-B6B3-864C-BDF9-4AB4651D87B4}" type="parTrans" cxnId="{DEAD1388-39D0-7844-BDBC-BE12A4D946B1}">
      <dgm:prSet/>
      <dgm:spPr/>
      <dgm:t>
        <a:bodyPr/>
        <a:lstStyle/>
        <a:p>
          <a:endParaRPr lang="en-GB"/>
        </a:p>
      </dgm:t>
    </dgm:pt>
    <dgm:pt modelId="{2B7FAD91-4075-1C40-8A45-1E5D639AD7BD}" type="sibTrans" cxnId="{DEAD1388-39D0-7844-BDBC-BE12A4D946B1}">
      <dgm:prSet/>
      <dgm:spPr/>
      <dgm:t>
        <a:bodyPr/>
        <a:lstStyle/>
        <a:p>
          <a:endParaRPr lang="en-GB"/>
        </a:p>
      </dgm:t>
    </dgm:pt>
    <dgm:pt modelId="{A2D4C658-F265-464C-8923-52EB9F35EE23}">
      <dgm:prSet custT="1"/>
      <dgm:spPr>
        <a:solidFill>
          <a:schemeClr val="accent1">
            <a:lumMod val="20000"/>
            <a:lumOff val="80000"/>
            <a:alpha val="90000"/>
          </a:schemeClr>
        </a:solidFill>
      </dgm:spPr>
      <dgm:t>
        <a:bodyPr/>
        <a:lstStyle/>
        <a:p>
          <a:r>
            <a:rPr lang="ar-SA" sz="1800" dirty="0"/>
            <a:t>إطلاق تدريجي لاختبار السوق</a:t>
          </a:r>
          <a:endParaRPr lang="en-GB" sz="1800" dirty="0"/>
        </a:p>
      </dgm:t>
    </dgm:pt>
    <dgm:pt modelId="{9EBC6E95-47F3-7749-9197-244B13157572}" type="parTrans" cxnId="{9D7F46AE-643D-9E46-B262-80C51D68FAEF}">
      <dgm:prSet/>
      <dgm:spPr/>
      <dgm:t>
        <a:bodyPr/>
        <a:lstStyle/>
        <a:p>
          <a:endParaRPr lang="en-GB"/>
        </a:p>
      </dgm:t>
    </dgm:pt>
    <dgm:pt modelId="{B891EED3-B006-F446-9357-1BA337825BCE}" type="sibTrans" cxnId="{9D7F46AE-643D-9E46-B262-80C51D68FAEF}">
      <dgm:prSet/>
      <dgm:spPr/>
      <dgm:t>
        <a:bodyPr/>
        <a:lstStyle/>
        <a:p>
          <a:endParaRPr lang="en-GB"/>
        </a:p>
      </dgm:t>
    </dgm:pt>
    <dgm:pt modelId="{E94D9AA4-DB7A-5F4C-B050-4DC5E84ADF70}">
      <dgm:prSet custT="1"/>
      <dgm:spPr>
        <a:solidFill>
          <a:schemeClr val="accent4">
            <a:lumMod val="20000"/>
            <a:lumOff val="80000"/>
            <a:alpha val="90000"/>
          </a:schemeClr>
        </a:solidFill>
      </dgm:spPr>
      <dgm:t>
        <a:bodyPr/>
        <a:lstStyle/>
        <a:p>
          <a:r>
            <a:rPr lang="ar-SA" sz="1600" dirty="0"/>
            <a:t>متابعة النتائج في الساعات والأيام الأولى من اطلاق الحملة</a:t>
          </a:r>
          <a:endParaRPr lang="en-GB" sz="1600" dirty="0"/>
        </a:p>
      </dgm:t>
    </dgm:pt>
    <dgm:pt modelId="{93FD92CB-7BDF-4B46-B6CE-7F6B3097000B}" type="parTrans" cxnId="{23E17DEF-47D2-2443-B095-6F611D15C458}">
      <dgm:prSet/>
      <dgm:spPr/>
      <dgm:t>
        <a:bodyPr/>
        <a:lstStyle/>
        <a:p>
          <a:endParaRPr lang="en-GB"/>
        </a:p>
      </dgm:t>
    </dgm:pt>
    <dgm:pt modelId="{28A32757-4CA3-A64C-AC95-3E60E6B451D6}" type="sibTrans" cxnId="{23E17DEF-47D2-2443-B095-6F611D15C458}">
      <dgm:prSet/>
      <dgm:spPr/>
      <dgm:t>
        <a:bodyPr/>
        <a:lstStyle/>
        <a:p>
          <a:endParaRPr lang="en-GB"/>
        </a:p>
      </dgm:t>
    </dgm:pt>
    <dgm:pt modelId="{AD71C766-5C5D-3941-A20E-B329F5FE9009}">
      <dgm:prSet custT="1"/>
      <dgm:spPr>
        <a:solidFill>
          <a:schemeClr val="accent6">
            <a:lumMod val="20000"/>
            <a:lumOff val="80000"/>
            <a:alpha val="90000"/>
          </a:schemeClr>
        </a:solidFill>
      </dgm:spPr>
      <dgm:t>
        <a:bodyPr/>
        <a:lstStyle/>
        <a:p>
          <a:pPr rtl="1"/>
          <a:r>
            <a:rPr lang="ar-SA" sz="1600" dirty="0"/>
            <a:t>التأكد من جاهزية جميع المواد التسويقية</a:t>
          </a:r>
          <a:endParaRPr lang="en-GB" sz="1600" dirty="0"/>
        </a:p>
      </dgm:t>
    </dgm:pt>
    <dgm:pt modelId="{DE1ABAF0-BB9F-1642-8EB0-7E2500A25087}" type="parTrans" cxnId="{9E6A6DCE-885C-F54A-A871-FBC1ECF8E784}">
      <dgm:prSet/>
      <dgm:spPr/>
      <dgm:t>
        <a:bodyPr/>
        <a:lstStyle/>
        <a:p>
          <a:endParaRPr lang="en-GB"/>
        </a:p>
      </dgm:t>
    </dgm:pt>
    <dgm:pt modelId="{054A07C6-CD16-4F4E-B4A8-17373B924EC4}" type="sibTrans" cxnId="{9E6A6DCE-885C-F54A-A871-FBC1ECF8E784}">
      <dgm:prSet/>
      <dgm:spPr/>
      <dgm:t>
        <a:bodyPr/>
        <a:lstStyle/>
        <a:p>
          <a:endParaRPr lang="en-GB"/>
        </a:p>
      </dgm:t>
    </dgm:pt>
    <dgm:pt modelId="{9C77540F-2842-934B-8996-68CB6DD64A0A}">
      <dgm:prSet custT="1"/>
      <dgm:spPr>
        <a:solidFill>
          <a:schemeClr val="accent6">
            <a:lumMod val="20000"/>
            <a:lumOff val="80000"/>
            <a:alpha val="90000"/>
          </a:schemeClr>
        </a:solidFill>
      </dgm:spPr>
      <dgm:t>
        <a:bodyPr/>
        <a:lstStyle/>
        <a:p>
          <a:r>
            <a:rPr lang="ar-SA" sz="1600" dirty="0"/>
            <a:t>مراجعة الرسائل والتصميمات</a:t>
          </a:r>
          <a:endParaRPr lang="en-GB" sz="1600" dirty="0"/>
        </a:p>
      </dgm:t>
    </dgm:pt>
    <dgm:pt modelId="{F3650C2F-F25E-3348-B368-7F35ABB12283}" type="parTrans" cxnId="{0AE97D60-8A24-B248-8F3F-F9284E0D57DA}">
      <dgm:prSet/>
      <dgm:spPr/>
      <dgm:t>
        <a:bodyPr/>
        <a:lstStyle/>
        <a:p>
          <a:endParaRPr lang="en-GB"/>
        </a:p>
      </dgm:t>
    </dgm:pt>
    <dgm:pt modelId="{3F7A915D-BEE1-6544-8F23-BC772429B35F}" type="sibTrans" cxnId="{0AE97D60-8A24-B248-8F3F-F9284E0D57DA}">
      <dgm:prSet/>
      <dgm:spPr/>
      <dgm:t>
        <a:bodyPr/>
        <a:lstStyle/>
        <a:p>
          <a:endParaRPr lang="en-GB"/>
        </a:p>
      </dgm:t>
    </dgm:pt>
    <dgm:pt modelId="{954F9DAE-9160-0A45-80B6-CC98FC11A348}">
      <dgm:prSet custT="1"/>
      <dgm:spPr>
        <a:solidFill>
          <a:schemeClr val="accent1">
            <a:lumMod val="20000"/>
            <a:lumOff val="80000"/>
            <a:alpha val="90000"/>
          </a:schemeClr>
        </a:solidFill>
      </dgm:spPr>
      <dgm:t>
        <a:bodyPr/>
        <a:lstStyle/>
        <a:p>
          <a:r>
            <a:rPr lang="ar-SA" sz="1800" dirty="0"/>
            <a:t>إطلاق شامل للحصول على نتائج أسرع</a:t>
          </a:r>
          <a:endParaRPr lang="en-GB" sz="1800" dirty="0"/>
        </a:p>
      </dgm:t>
    </dgm:pt>
    <dgm:pt modelId="{973B8811-40B0-914B-A0F9-1235454959B2}" type="parTrans" cxnId="{9F454E83-E98A-AA47-8391-EADFF599ABB3}">
      <dgm:prSet/>
      <dgm:spPr/>
      <dgm:t>
        <a:bodyPr/>
        <a:lstStyle/>
        <a:p>
          <a:endParaRPr lang="en-GB"/>
        </a:p>
      </dgm:t>
    </dgm:pt>
    <dgm:pt modelId="{415F4A72-F781-4343-B29D-0F7B00902A1F}" type="sibTrans" cxnId="{9F454E83-E98A-AA47-8391-EADFF599ABB3}">
      <dgm:prSet/>
      <dgm:spPr/>
      <dgm:t>
        <a:bodyPr/>
        <a:lstStyle/>
        <a:p>
          <a:endParaRPr lang="en-GB"/>
        </a:p>
      </dgm:t>
    </dgm:pt>
    <dgm:pt modelId="{39C662AC-F6AD-B145-97DF-DB9C55BD60DF}" type="pres">
      <dgm:prSet presAssocID="{F18A912C-BE74-E14D-8B17-3E169FD931E6}" presName="diagram" presStyleCnt="0">
        <dgm:presLayoutVars>
          <dgm:chPref val="1"/>
          <dgm:dir val="rev"/>
          <dgm:animOne val="branch"/>
          <dgm:animLvl val="lvl"/>
          <dgm:resizeHandles/>
        </dgm:presLayoutVars>
      </dgm:prSet>
      <dgm:spPr/>
    </dgm:pt>
    <dgm:pt modelId="{5F611B79-612D-5542-BB19-52222A57B126}" type="pres">
      <dgm:prSet presAssocID="{07F53B7B-0818-A743-BEDE-F9A7E2924F85}" presName="root" presStyleCnt="0"/>
      <dgm:spPr/>
    </dgm:pt>
    <dgm:pt modelId="{78AE739E-D74E-D84A-A09A-3E2B64E7EF27}" type="pres">
      <dgm:prSet presAssocID="{07F53B7B-0818-A743-BEDE-F9A7E2924F85}" presName="rootComposite" presStyleCnt="0"/>
      <dgm:spPr/>
    </dgm:pt>
    <dgm:pt modelId="{D9789ADF-44BA-E048-8BE8-23D1850049D5}" type="pres">
      <dgm:prSet presAssocID="{07F53B7B-0818-A743-BEDE-F9A7E2924F85}" presName="rootText" presStyleLbl="node1" presStyleIdx="0" presStyleCnt="3"/>
      <dgm:spPr/>
    </dgm:pt>
    <dgm:pt modelId="{3022B8FA-381B-4847-B70E-69195DD31EEA}" type="pres">
      <dgm:prSet presAssocID="{07F53B7B-0818-A743-BEDE-F9A7E2924F85}" presName="rootConnector" presStyleLbl="node1" presStyleIdx="0" presStyleCnt="3"/>
      <dgm:spPr/>
    </dgm:pt>
    <dgm:pt modelId="{02D57088-13DC-CC45-A864-B31D9E17C767}" type="pres">
      <dgm:prSet presAssocID="{07F53B7B-0818-A743-BEDE-F9A7E2924F85}" presName="childShape" presStyleCnt="0"/>
      <dgm:spPr/>
    </dgm:pt>
    <dgm:pt modelId="{598EC766-352F-3B4B-8E74-164ACB459F39}" type="pres">
      <dgm:prSet presAssocID="{DE1ABAF0-BB9F-1642-8EB0-7E2500A25087}" presName="Name13" presStyleLbl="parChTrans1D2" presStyleIdx="0" presStyleCnt="5"/>
      <dgm:spPr/>
    </dgm:pt>
    <dgm:pt modelId="{071680D9-3DF2-D54D-83DA-5190DC0BDC80}" type="pres">
      <dgm:prSet presAssocID="{AD71C766-5C5D-3941-A20E-B329F5FE9009}" presName="childText" presStyleLbl="bgAcc1" presStyleIdx="0" presStyleCnt="5">
        <dgm:presLayoutVars>
          <dgm:bulletEnabled val="1"/>
        </dgm:presLayoutVars>
      </dgm:prSet>
      <dgm:spPr/>
    </dgm:pt>
    <dgm:pt modelId="{06983ED3-FCE2-B34D-93AF-2941006714BD}" type="pres">
      <dgm:prSet presAssocID="{F3650C2F-F25E-3348-B368-7F35ABB12283}" presName="Name13" presStyleLbl="parChTrans1D2" presStyleIdx="1" presStyleCnt="5"/>
      <dgm:spPr/>
    </dgm:pt>
    <dgm:pt modelId="{E21582DC-B8E6-1149-A94E-ADFAB8166E6D}" type="pres">
      <dgm:prSet presAssocID="{9C77540F-2842-934B-8996-68CB6DD64A0A}" presName="childText" presStyleLbl="bgAcc1" presStyleIdx="1" presStyleCnt="5">
        <dgm:presLayoutVars>
          <dgm:bulletEnabled val="1"/>
        </dgm:presLayoutVars>
      </dgm:prSet>
      <dgm:spPr/>
    </dgm:pt>
    <dgm:pt modelId="{1A705F13-7510-2F4E-8CA3-97C655D3DB83}" type="pres">
      <dgm:prSet presAssocID="{967CA3C5-6DDC-4942-8AD0-94EFAB14B0FB}" presName="root" presStyleCnt="0"/>
      <dgm:spPr/>
    </dgm:pt>
    <dgm:pt modelId="{DC08FEFF-5C55-714D-9BAB-3AA4AD8D4B6B}" type="pres">
      <dgm:prSet presAssocID="{967CA3C5-6DDC-4942-8AD0-94EFAB14B0FB}" presName="rootComposite" presStyleCnt="0"/>
      <dgm:spPr/>
    </dgm:pt>
    <dgm:pt modelId="{9B45FD3D-4722-6C4A-855F-D167CDD0A08B}" type="pres">
      <dgm:prSet presAssocID="{967CA3C5-6DDC-4942-8AD0-94EFAB14B0FB}" presName="rootText" presStyleLbl="node1" presStyleIdx="1" presStyleCnt="3"/>
      <dgm:spPr/>
    </dgm:pt>
    <dgm:pt modelId="{856A5B7A-338B-5741-888F-A5A5E41E82ED}" type="pres">
      <dgm:prSet presAssocID="{967CA3C5-6DDC-4942-8AD0-94EFAB14B0FB}" presName="rootConnector" presStyleLbl="node1" presStyleIdx="1" presStyleCnt="3"/>
      <dgm:spPr/>
    </dgm:pt>
    <dgm:pt modelId="{40267FD4-D14B-CA40-BBA4-026A01237559}" type="pres">
      <dgm:prSet presAssocID="{967CA3C5-6DDC-4942-8AD0-94EFAB14B0FB}" presName="childShape" presStyleCnt="0"/>
      <dgm:spPr/>
    </dgm:pt>
    <dgm:pt modelId="{A7B581C5-C7C4-504C-B28D-0CC6ED6BF4F0}" type="pres">
      <dgm:prSet presAssocID="{9EBC6E95-47F3-7749-9197-244B13157572}" presName="Name13" presStyleLbl="parChTrans1D2" presStyleIdx="2" presStyleCnt="5"/>
      <dgm:spPr/>
    </dgm:pt>
    <dgm:pt modelId="{E3D528AF-D9F5-3842-A863-97FB15BACCFC}" type="pres">
      <dgm:prSet presAssocID="{A2D4C658-F265-464C-8923-52EB9F35EE23}" presName="childText" presStyleLbl="bgAcc1" presStyleIdx="2" presStyleCnt="5" custScaleX="104184" custScaleY="90931">
        <dgm:presLayoutVars>
          <dgm:bulletEnabled val="1"/>
        </dgm:presLayoutVars>
      </dgm:prSet>
      <dgm:spPr/>
    </dgm:pt>
    <dgm:pt modelId="{E7CCBD73-AC62-BB41-B757-14749D8E2D52}" type="pres">
      <dgm:prSet presAssocID="{973B8811-40B0-914B-A0F9-1235454959B2}" presName="Name13" presStyleLbl="parChTrans1D2" presStyleIdx="3" presStyleCnt="5"/>
      <dgm:spPr/>
    </dgm:pt>
    <dgm:pt modelId="{BA2F5475-C2E9-E448-9684-9B60EB8155E1}" type="pres">
      <dgm:prSet presAssocID="{954F9DAE-9160-0A45-80B6-CC98FC11A348}" presName="childText" presStyleLbl="bgAcc1" presStyleIdx="3" presStyleCnt="5" custScaleX="104184" custScaleY="90931">
        <dgm:presLayoutVars>
          <dgm:bulletEnabled val="1"/>
        </dgm:presLayoutVars>
      </dgm:prSet>
      <dgm:spPr/>
    </dgm:pt>
    <dgm:pt modelId="{D49BC979-1855-AC4E-89AF-8529D90ACC06}" type="pres">
      <dgm:prSet presAssocID="{38413BA6-085E-BC44-A956-8B89D83C1794}" presName="root" presStyleCnt="0"/>
      <dgm:spPr/>
    </dgm:pt>
    <dgm:pt modelId="{F83E4696-030D-B14B-8F96-4F5253BFAE0E}" type="pres">
      <dgm:prSet presAssocID="{38413BA6-085E-BC44-A956-8B89D83C1794}" presName="rootComposite" presStyleCnt="0"/>
      <dgm:spPr/>
    </dgm:pt>
    <dgm:pt modelId="{B6B55B59-10F1-0E4C-9496-66F04298E954}" type="pres">
      <dgm:prSet presAssocID="{38413BA6-085E-BC44-A956-8B89D83C1794}" presName="rootText" presStyleLbl="node1" presStyleIdx="2" presStyleCnt="3"/>
      <dgm:spPr/>
    </dgm:pt>
    <dgm:pt modelId="{A6774E20-9AB8-7945-B6B4-B4140C38DC5A}" type="pres">
      <dgm:prSet presAssocID="{38413BA6-085E-BC44-A956-8B89D83C1794}" presName="rootConnector" presStyleLbl="node1" presStyleIdx="2" presStyleCnt="3"/>
      <dgm:spPr/>
    </dgm:pt>
    <dgm:pt modelId="{EE96042D-4C58-C64D-9374-7244725BECF0}" type="pres">
      <dgm:prSet presAssocID="{38413BA6-085E-BC44-A956-8B89D83C1794}" presName="childShape" presStyleCnt="0"/>
      <dgm:spPr/>
    </dgm:pt>
    <dgm:pt modelId="{797B9FD6-23C2-554B-A7DC-B2E842F6F412}" type="pres">
      <dgm:prSet presAssocID="{93FD92CB-7BDF-4B46-B6CE-7F6B3097000B}" presName="Name13" presStyleLbl="parChTrans1D2" presStyleIdx="4" presStyleCnt="5"/>
      <dgm:spPr/>
    </dgm:pt>
    <dgm:pt modelId="{A31F8238-7CA2-2247-8D48-B533903F6FB5}" type="pres">
      <dgm:prSet presAssocID="{E94D9AA4-DB7A-5F4C-B050-4DC5E84ADF70}" presName="childText" presStyleLbl="bgAcc1" presStyleIdx="4" presStyleCnt="5" custScaleX="97319" custScaleY="128755">
        <dgm:presLayoutVars>
          <dgm:bulletEnabled val="1"/>
        </dgm:presLayoutVars>
      </dgm:prSet>
      <dgm:spPr/>
    </dgm:pt>
  </dgm:ptLst>
  <dgm:cxnLst>
    <dgm:cxn modelId="{197A695F-838B-C446-954D-FFF79CB5D1C1}" type="presOf" srcId="{AD71C766-5C5D-3941-A20E-B329F5FE9009}" destId="{071680D9-3DF2-D54D-83DA-5190DC0BDC80}" srcOrd="0" destOrd="0" presId="urn:microsoft.com/office/officeart/2005/8/layout/hierarchy3"/>
    <dgm:cxn modelId="{0AE97D60-8A24-B248-8F3F-F9284E0D57DA}" srcId="{07F53B7B-0818-A743-BEDE-F9A7E2924F85}" destId="{9C77540F-2842-934B-8996-68CB6DD64A0A}" srcOrd="1" destOrd="0" parTransId="{F3650C2F-F25E-3348-B368-7F35ABB12283}" sibTransId="{3F7A915D-BEE1-6544-8F23-BC772429B35F}"/>
    <dgm:cxn modelId="{41CCC362-8BA5-2744-8155-253615A5F05F}" type="presOf" srcId="{93FD92CB-7BDF-4B46-B6CE-7F6B3097000B}" destId="{797B9FD6-23C2-554B-A7DC-B2E842F6F412}" srcOrd="0" destOrd="0" presId="urn:microsoft.com/office/officeart/2005/8/layout/hierarchy3"/>
    <dgm:cxn modelId="{8C3B0264-130A-E746-978E-12E3EA5FCA41}" type="presOf" srcId="{38413BA6-085E-BC44-A956-8B89D83C1794}" destId="{A6774E20-9AB8-7945-B6B4-B4140C38DC5A}" srcOrd="1" destOrd="0" presId="urn:microsoft.com/office/officeart/2005/8/layout/hierarchy3"/>
    <dgm:cxn modelId="{253D7848-7B4F-4E40-8BFE-1049BE981D7D}" type="presOf" srcId="{F3650C2F-F25E-3348-B368-7F35ABB12283}" destId="{06983ED3-FCE2-B34D-93AF-2941006714BD}" srcOrd="0" destOrd="0" presId="urn:microsoft.com/office/officeart/2005/8/layout/hierarchy3"/>
    <dgm:cxn modelId="{20B2554A-D364-D943-AB41-F58B8A4375FD}" type="presOf" srcId="{07F53B7B-0818-A743-BEDE-F9A7E2924F85}" destId="{D9789ADF-44BA-E048-8BE8-23D1850049D5}" srcOrd="0" destOrd="0" presId="urn:microsoft.com/office/officeart/2005/8/layout/hierarchy3"/>
    <dgm:cxn modelId="{4211684E-F53C-0C4A-939F-3DC6FD518554}" type="presOf" srcId="{9EBC6E95-47F3-7749-9197-244B13157572}" destId="{A7B581C5-C7C4-504C-B28D-0CC6ED6BF4F0}" srcOrd="0" destOrd="0" presId="urn:microsoft.com/office/officeart/2005/8/layout/hierarchy3"/>
    <dgm:cxn modelId="{1D119B56-D9D4-5246-8611-58E8CE6B4713}" type="presOf" srcId="{A2D4C658-F265-464C-8923-52EB9F35EE23}" destId="{E3D528AF-D9F5-3842-A863-97FB15BACCFC}" srcOrd="0" destOrd="0" presId="urn:microsoft.com/office/officeart/2005/8/layout/hierarchy3"/>
    <dgm:cxn modelId="{E0185277-945B-4742-B47C-8CF9CA11AB7B}" type="presOf" srcId="{954F9DAE-9160-0A45-80B6-CC98FC11A348}" destId="{BA2F5475-C2E9-E448-9684-9B60EB8155E1}" srcOrd="0" destOrd="0" presId="urn:microsoft.com/office/officeart/2005/8/layout/hierarchy3"/>
    <dgm:cxn modelId="{929F0D78-1F84-3F42-B1C5-8C2F479E1102}" type="presOf" srcId="{DE1ABAF0-BB9F-1642-8EB0-7E2500A25087}" destId="{598EC766-352F-3B4B-8E74-164ACB459F39}" srcOrd="0" destOrd="0" presId="urn:microsoft.com/office/officeart/2005/8/layout/hierarchy3"/>
    <dgm:cxn modelId="{B868497F-086A-0C4C-A84C-261E05EE3321}" type="presOf" srcId="{973B8811-40B0-914B-A0F9-1235454959B2}" destId="{E7CCBD73-AC62-BB41-B757-14749D8E2D52}" srcOrd="0" destOrd="0" presId="urn:microsoft.com/office/officeart/2005/8/layout/hierarchy3"/>
    <dgm:cxn modelId="{9F454E83-E98A-AA47-8391-EADFF599ABB3}" srcId="{967CA3C5-6DDC-4942-8AD0-94EFAB14B0FB}" destId="{954F9DAE-9160-0A45-80B6-CC98FC11A348}" srcOrd="1" destOrd="0" parTransId="{973B8811-40B0-914B-A0F9-1235454959B2}" sibTransId="{415F4A72-F781-4343-B29D-0F7B00902A1F}"/>
    <dgm:cxn modelId="{DEAD1388-39D0-7844-BDBC-BE12A4D946B1}" srcId="{F18A912C-BE74-E14D-8B17-3E169FD931E6}" destId="{38413BA6-085E-BC44-A956-8B89D83C1794}" srcOrd="2" destOrd="0" parTransId="{31C16707-B6B3-864C-BDF9-4AB4651D87B4}" sibTransId="{2B7FAD91-4075-1C40-8A45-1E5D639AD7BD}"/>
    <dgm:cxn modelId="{59CABB9B-88A1-0B4F-901D-E6E81240CF41}" type="presOf" srcId="{07F53B7B-0818-A743-BEDE-F9A7E2924F85}" destId="{3022B8FA-381B-4847-B70E-69195DD31EEA}" srcOrd="1" destOrd="0" presId="urn:microsoft.com/office/officeart/2005/8/layout/hierarchy3"/>
    <dgm:cxn modelId="{7298C9A6-4123-AB4C-90E0-4A7CCB0914D0}" type="presOf" srcId="{E94D9AA4-DB7A-5F4C-B050-4DC5E84ADF70}" destId="{A31F8238-7CA2-2247-8D48-B533903F6FB5}" srcOrd="0" destOrd="0" presId="urn:microsoft.com/office/officeart/2005/8/layout/hierarchy3"/>
    <dgm:cxn modelId="{C09785A8-A993-6D42-A95C-7D41D81BE6CC}" type="presOf" srcId="{38413BA6-085E-BC44-A956-8B89D83C1794}" destId="{B6B55B59-10F1-0E4C-9496-66F04298E954}" srcOrd="0" destOrd="0" presId="urn:microsoft.com/office/officeart/2005/8/layout/hierarchy3"/>
    <dgm:cxn modelId="{5D2ADAA8-EBEF-F844-A830-B3C68CAB8191}" type="presOf" srcId="{967CA3C5-6DDC-4942-8AD0-94EFAB14B0FB}" destId="{9B45FD3D-4722-6C4A-855F-D167CDD0A08B}" srcOrd="0" destOrd="0" presId="urn:microsoft.com/office/officeart/2005/8/layout/hierarchy3"/>
    <dgm:cxn modelId="{9D7F46AE-643D-9E46-B262-80C51D68FAEF}" srcId="{967CA3C5-6DDC-4942-8AD0-94EFAB14B0FB}" destId="{A2D4C658-F265-464C-8923-52EB9F35EE23}" srcOrd="0" destOrd="0" parTransId="{9EBC6E95-47F3-7749-9197-244B13157572}" sibTransId="{B891EED3-B006-F446-9357-1BA337825BCE}"/>
    <dgm:cxn modelId="{CFD79BB9-7B7A-474D-BF17-ACCA65B76363}" srcId="{F18A912C-BE74-E14D-8B17-3E169FD931E6}" destId="{07F53B7B-0818-A743-BEDE-F9A7E2924F85}" srcOrd="0" destOrd="0" parTransId="{C0BE5933-35EC-EB40-AFA0-1FA93E14E270}" sibTransId="{DE567B9F-6C16-CE4F-B2C9-5193EDDFB4A3}"/>
    <dgm:cxn modelId="{9E6A6DCE-885C-F54A-A871-FBC1ECF8E784}" srcId="{07F53B7B-0818-A743-BEDE-F9A7E2924F85}" destId="{AD71C766-5C5D-3941-A20E-B329F5FE9009}" srcOrd="0" destOrd="0" parTransId="{DE1ABAF0-BB9F-1642-8EB0-7E2500A25087}" sibTransId="{054A07C6-CD16-4F4E-B4A8-17373B924EC4}"/>
    <dgm:cxn modelId="{940E21D0-C085-0741-9850-15945BD0C6A2}" type="presOf" srcId="{967CA3C5-6DDC-4942-8AD0-94EFAB14B0FB}" destId="{856A5B7A-338B-5741-888F-A5A5E41E82ED}" srcOrd="1" destOrd="0" presId="urn:microsoft.com/office/officeart/2005/8/layout/hierarchy3"/>
    <dgm:cxn modelId="{43C5ABD2-2C3C-D548-808E-14D0E68C3FEC}" srcId="{F18A912C-BE74-E14D-8B17-3E169FD931E6}" destId="{967CA3C5-6DDC-4942-8AD0-94EFAB14B0FB}" srcOrd="1" destOrd="0" parTransId="{CCEC3970-CBC5-1447-B5E7-22F91AC4E17F}" sibTransId="{28E1119E-17C8-244C-A97D-E685496D319A}"/>
    <dgm:cxn modelId="{7FED6FDD-6FDE-1243-B807-C510AF5C2593}" type="presOf" srcId="{F18A912C-BE74-E14D-8B17-3E169FD931E6}" destId="{39C662AC-F6AD-B145-97DF-DB9C55BD60DF}" srcOrd="0" destOrd="0" presId="urn:microsoft.com/office/officeart/2005/8/layout/hierarchy3"/>
    <dgm:cxn modelId="{23E17DEF-47D2-2443-B095-6F611D15C458}" srcId="{38413BA6-085E-BC44-A956-8B89D83C1794}" destId="{E94D9AA4-DB7A-5F4C-B050-4DC5E84ADF70}" srcOrd="0" destOrd="0" parTransId="{93FD92CB-7BDF-4B46-B6CE-7F6B3097000B}" sibTransId="{28A32757-4CA3-A64C-AC95-3E60E6B451D6}"/>
    <dgm:cxn modelId="{AD2297F7-A613-8C41-89FF-E105C0F32DF5}" type="presOf" srcId="{9C77540F-2842-934B-8996-68CB6DD64A0A}" destId="{E21582DC-B8E6-1149-A94E-ADFAB8166E6D}" srcOrd="0" destOrd="0" presId="urn:microsoft.com/office/officeart/2005/8/layout/hierarchy3"/>
    <dgm:cxn modelId="{8CFA0937-44EF-B64C-9F95-91A7231D110A}" type="presParOf" srcId="{39C662AC-F6AD-B145-97DF-DB9C55BD60DF}" destId="{5F611B79-612D-5542-BB19-52222A57B126}" srcOrd="0" destOrd="0" presId="urn:microsoft.com/office/officeart/2005/8/layout/hierarchy3"/>
    <dgm:cxn modelId="{3A7424B8-B9EF-AE43-831F-02E4474D75D0}" type="presParOf" srcId="{5F611B79-612D-5542-BB19-52222A57B126}" destId="{78AE739E-D74E-D84A-A09A-3E2B64E7EF27}" srcOrd="0" destOrd="0" presId="urn:microsoft.com/office/officeart/2005/8/layout/hierarchy3"/>
    <dgm:cxn modelId="{2CB17733-EA38-EA4E-8605-4EEB1C87319C}" type="presParOf" srcId="{78AE739E-D74E-D84A-A09A-3E2B64E7EF27}" destId="{D9789ADF-44BA-E048-8BE8-23D1850049D5}" srcOrd="0" destOrd="0" presId="urn:microsoft.com/office/officeart/2005/8/layout/hierarchy3"/>
    <dgm:cxn modelId="{D7A97D94-EC48-664F-BAF3-465F1F8CD5BF}" type="presParOf" srcId="{78AE739E-D74E-D84A-A09A-3E2B64E7EF27}" destId="{3022B8FA-381B-4847-B70E-69195DD31EEA}" srcOrd="1" destOrd="0" presId="urn:microsoft.com/office/officeart/2005/8/layout/hierarchy3"/>
    <dgm:cxn modelId="{E70D6AB5-A1DD-1647-9540-91EE6E3E2F8B}" type="presParOf" srcId="{5F611B79-612D-5542-BB19-52222A57B126}" destId="{02D57088-13DC-CC45-A864-B31D9E17C767}" srcOrd="1" destOrd="0" presId="urn:microsoft.com/office/officeart/2005/8/layout/hierarchy3"/>
    <dgm:cxn modelId="{1E2D124C-3403-2248-B6A2-6462777392B5}" type="presParOf" srcId="{02D57088-13DC-CC45-A864-B31D9E17C767}" destId="{598EC766-352F-3B4B-8E74-164ACB459F39}" srcOrd="0" destOrd="0" presId="urn:microsoft.com/office/officeart/2005/8/layout/hierarchy3"/>
    <dgm:cxn modelId="{EECD5FF9-A584-4747-95F6-EE0C86B30A2E}" type="presParOf" srcId="{02D57088-13DC-CC45-A864-B31D9E17C767}" destId="{071680D9-3DF2-D54D-83DA-5190DC0BDC80}" srcOrd="1" destOrd="0" presId="urn:microsoft.com/office/officeart/2005/8/layout/hierarchy3"/>
    <dgm:cxn modelId="{C420581A-C02B-6244-9271-8454611E41C3}" type="presParOf" srcId="{02D57088-13DC-CC45-A864-B31D9E17C767}" destId="{06983ED3-FCE2-B34D-93AF-2941006714BD}" srcOrd="2" destOrd="0" presId="urn:microsoft.com/office/officeart/2005/8/layout/hierarchy3"/>
    <dgm:cxn modelId="{7D2ACB84-54CF-D942-8B4B-10C3892388EC}" type="presParOf" srcId="{02D57088-13DC-CC45-A864-B31D9E17C767}" destId="{E21582DC-B8E6-1149-A94E-ADFAB8166E6D}" srcOrd="3" destOrd="0" presId="urn:microsoft.com/office/officeart/2005/8/layout/hierarchy3"/>
    <dgm:cxn modelId="{2D0F8740-C319-C04B-8FB1-E7C5B122E487}" type="presParOf" srcId="{39C662AC-F6AD-B145-97DF-DB9C55BD60DF}" destId="{1A705F13-7510-2F4E-8CA3-97C655D3DB83}" srcOrd="1" destOrd="0" presId="urn:microsoft.com/office/officeart/2005/8/layout/hierarchy3"/>
    <dgm:cxn modelId="{B6F12A75-539C-744F-91C9-B7C841EDCDFA}" type="presParOf" srcId="{1A705F13-7510-2F4E-8CA3-97C655D3DB83}" destId="{DC08FEFF-5C55-714D-9BAB-3AA4AD8D4B6B}" srcOrd="0" destOrd="0" presId="urn:microsoft.com/office/officeart/2005/8/layout/hierarchy3"/>
    <dgm:cxn modelId="{BA7BD9AA-AC31-9847-B3F5-C486D82F0D94}" type="presParOf" srcId="{DC08FEFF-5C55-714D-9BAB-3AA4AD8D4B6B}" destId="{9B45FD3D-4722-6C4A-855F-D167CDD0A08B}" srcOrd="0" destOrd="0" presId="urn:microsoft.com/office/officeart/2005/8/layout/hierarchy3"/>
    <dgm:cxn modelId="{AD923785-BC67-AB43-B4DB-726D709FF16B}" type="presParOf" srcId="{DC08FEFF-5C55-714D-9BAB-3AA4AD8D4B6B}" destId="{856A5B7A-338B-5741-888F-A5A5E41E82ED}" srcOrd="1" destOrd="0" presId="urn:microsoft.com/office/officeart/2005/8/layout/hierarchy3"/>
    <dgm:cxn modelId="{5E99C15A-51B3-8B47-9D10-B8B76EAC3297}" type="presParOf" srcId="{1A705F13-7510-2F4E-8CA3-97C655D3DB83}" destId="{40267FD4-D14B-CA40-BBA4-026A01237559}" srcOrd="1" destOrd="0" presId="urn:microsoft.com/office/officeart/2005/8/layout/hierarchy3"/>
    <dgm:cxn modelId="{7D11DFDB-E803-5947-8FC0-E33DE1C8173F}" type="presParOf" srcId="{40267FD4-D14B-CA40-BBA4-026A01237559}" destId="{A7B581C5-C7C4-504C-B28D-0CC6ED6BF4F0}" srcOrd="0" destOrd="0" presId="urn:microsoft.com/office/officeart/2005/8/layout/hierarchy3"/>
    <dgm:cxn modelId="{93215F77-952D-1E4D-A691-8949E5F4016C}" type="presParOf" srcId="{40267FD4-D14B-CA40-BBA4-026A01237559}" destId="{E3D528AF-D9F5-3842-A863-97FB15BACCFC}" srcOrd="1" destOrd="0" presId="urn:microsoft.com/office/officeart/2005/8/layout/hierarchy3"/>
    <dgm:cxn modelId="{A1FBAB4D-8011-9F4F-8DDF-DC7FDD9A5D84}" type="presParOf" srcId="{40267FD4-D14B-CA40-BBA4-026A01237559}" destId="{E7CCBD73-AC62-BB41-B757-14749D8E2D52}" srcOrd="2" destOrd="0" presId="urn:microsoft.com/office/officeart/2005/8/layout/hierarchy3"/>
    <dgm:cxn modelId="{CACEB0D4-EB7A-334C-98E8-ADA3764D47AA}" type="presParOf" srcId="{40267FD4-D14B-CA40-BBA4-026A01237559}" destId="{BA2F5475-C2E9-E448-9684-9B60EB8155E1}" srcOrd="3" destOrd="0" presId="urn:microsoft.com/office/officeart/2005/8/layout/hierarchy3"/>
    <dgm:cxn modelId="{F437C750-EB58-344B-AAD0-F27206C0B2E5}" type="presParOf" srcId="{39C662AC-F6AD-B145-97DF-DB9C55BD60DF}" destId="{D49BC979-1855-AC4E-89AF-8529D90ACC06}" srcOrd="2" destOrd="0" presId="urn:microsoft.com/office/officeart/2005/8/layout/hierarchy3"/>
    <dgm:cxn modelId="{C84EEE03-28D5-E44B-8287-B1767655B597}" type="presParOf" srcId="{D49BC979-1855-AC4E-89AF-8529D90ACC06}" destId="{F83E4696-030D-B14B-8F96-4F5253BFAE0E}" srcOrd="0" destOrd="0" presId="urn:microsoft.com/office/officeart/2005/8/layout/hierarchy3"/>
    <dgm:cxn modelId="{1A703EAB-E238-3646-8681-D2B4BCCDE21C}" type="presParOf" srcId="{F83E4696-030D-B14B-8F96-4F5253BFAE0E}" destId="{B6B55B59-10F1-0E4C-9496-66F04298E954}" srcOrd="0" destOrd="0" presId="urn:microsoft.com/office/officeart/2005/8/layout/hierarchy3"/>
    <dgm:cxn modelId="{31358B38-BEFD-2A49-A029-4518BDD31D6E}" type="presParOf" srcId="{F83E4696-030D-B14B-8F96-4F5253BFAE0E}" destId="{A6774E20-9AB8-7945-B6B4-B4140C38DC5A}" srcOrd="1" destOrd="0" presId="urn:microsoft.com/office/officeart/2005/8/layout/hierarchy3"/>
    <dgm:cxn modelId="{7CF085B2-DA74-9C40-816D-BF1E7608FF15}" type="presParOf" srcId="{D49BC979-1855-AC4E-89AF-8529D90ACC06}" destId="{EE96042D-4C58-C64D-9374-7244725BECF0}" srcOrd="1" destOrd="0" presId="urn:microsoft.com/office/officeart/2005/8/layout/hierarchy3"/>
    <dgm:cxn modelId="{05A4C7FC-FDF1-D24B-BA90-4767958983AB}" type="presParOf" srcId="{EE96042D-4C58-C64D-9374-7244725BECF0}" destId="{797B9FD6-23C2-554B-A7DC-B2E842F6F412}" srcOrd="0" destOrd="0" presId="urn:microsoft.com/office/officeart/2005/8/layout/hierarchy3"/>
    <dgm:cxn modelId="{FACE79AA-20DE-D742-BCE9-673D962FAB07}" type="presParOf" srcId="{EE96042D-4C58-C64D-9374-7244725BECF0}" destId="{A31F8238-7CA2-2247-8D48-B533903F6FB5}" srcOrd="1" destOrd="0" presId="urn:microsoft.com/office/officeart/2005/8/layout/hierarchy3"/>
  </dgm:cxnLst>
  <dgm:bg>
    <a:noFill/>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9789ADF-44BA-E048-8BE8-23D1850049D5}">
      <dsp:nvSpPr>
        <dsp:cNvPr id="0" name=""/>
        <dsp:cNvSpPr/>
      </dsp:nvSpPr>
      <dsp:spPr>
        <a:xfrm>
          <a:off x="4804930" y="1146"/>
          <a:ext cx="1679014" cy="839507"/>
        </a:xfrm>
        <a:prstGeom prst="roundRect">
          <a:avLst>
            <a:gd name="adj" fmla="val 10000"/>
          </a:avLst>
        </a:prstGeom>
        <a:solidFill>
          <a:schemeClr val="accent2">
            <a:lumMod val="7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20320" rIns="30480" bIns="20320" numCol="1" spcCol="1270" anchor="ctr" anchorCtr="0">
          <a:noAutofit/>
        </a:bodyPr>
        <a:lstStyle/>
        <a:p>
          <a:pPr marL="0" lvl="0" indent="0" algn="ctr" defTabSz="711200">
            <a:lnSpc>
              <a:spcPct val="150000"/>
            </a:lnSpc>
            <a:spcBef>
              <a:spcPct val="0"/>
            </a:spcBef>
            <a:spcAft>
              <a:spcPct val="35000"/>
            </a:spcAft>
            <a:buNone/>
          </a:pPr>
          <a:r>
            <a:rPr lang="ar-SA" sz="1600" b="1" kern="1200" dirty="0">
              <a:solidFill>
                <a:schemeClr val="bg1"/>
              </a:solidFill>
              <a:latin typeface="Alexandria" charset="0"/>
              <a:ea typeface="+mn-ea"/>
              <a:cs typeface="Alexandria" charset="0"/>
            </a:rPr>
            <a:t>أهمية التنسيق بين القنوات:</a:t>
          </a:r>
          <a:endParaRPr lang="en-GB" sz="1600" b="1" kern="1200" dirty="0">
            <a:solidFill>
              <a:schemeClr val="bg1"/>
            </a:solidFill>
            <a:latin typeface="Alexandria" charset="0"/>
            <a:ea typeface="+mn-ea"/>
            <a:cs typeface="Alexandria" charset="0"/>
          </a:endParaRPr>
        </a:p>
      </dsp:txBody>
      <dsp:txXfrm>
        <a:off x="4829518" y="25734"/>
        <a:ext cx="1629838" cy="790331"/>
      </dsp:txXfrm>
    </dsp:sp>
    <dsp:sp modelId="{598EC766-352F-3B4B-8E74-164ACB459F39}">
      <dsp:nvSpPr>
        <dsp:cNvPr id="0" name=""/>
        <dsp:cNvSpPr/>
      </dsp:nvSpPr>
      <dsp:spPr>
        <a:xfrm>
          <a:off x="6148142" y="840653"/>
          <a:ext cx="167901" cy="629630"/>
        </a:xfrm>
        <a:custGeom>
          <a:avLst/>
          <a:gdLst/>
          <a:ahLst/>
          <a:cxnLst/>
          <a:rect l="0" t="0" r="0" b="0"/>
          <a:pathLst>
            <a:path>
              <a:moveTo>
                <a:pt x="167901" y="0"/>
              </a:moveTo>
              <a:lnTo>
                <a:pt x="167901" y="629630"/>
              </a:lnTo>
              <a:lnTo>
                <a:pt x="0" y="62963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071680D9-3DF2-D54D-83DA-5190DC0BDC80}">
      <dsp:nvSpPr>
        <dsp:cNvPr id="0" name=""/>
        <dsp:cNvSpPr/>
      </dsp:nvSpPr>
      <dsp:spPr>
        <a:xfrm>
          <a:off x="4804930" y="1050530"/>
          <a:ext cx="1343211" cy="839507"/>
        </a:xfrm>
        <a:prstGeom prst="roundRect">
          <a:avLst>
            <a:gd name="adj" fmla="val 10000"/>
          </a:avLst>
        </a:prstGeom>
        <a:solidFill>
          <a:schemeClr val="accent6">
            <a:lumMod val="20000"/>
            <a:lumOff val="80000"/>
            <a:alpha val="9000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2860" tIns="15240" rIns="22860" bIns="15240" numCol="1" spcCol="1270" anchor="ctr" anchorCtr="0">
          <a:noAutofit/>
        </a:bodyPr>
        <a:lstStyle/>
        <a:p>
          <a:pPr marL="0" lvl="0" indent="0" algn="ctr" defTabSz="533400" rtl="1">
            <a:lnSpc>
              <a:spcPct val="90000"/>
            </a:lnSpc>
            <a:spcBef>
              <a:spcPct val="0"/>
            </a:spcBef>
            <a:spcAft>
              <a:spcPct val="35000"/>
            </a:spcAft>
            <a:buNone/>
          </a:pPr>
          <a:r>
            <a:rPr lang="ar-SA" sz="1200" kern="1200" dirty="0">
              <a:solidFill>
                <a:schemeClr val="tx1"/>
              </a:solidFill>
              <a:latin typeface="Alexandria Medium" pitchFamily="2" charset="-78"/>
              <a:ea typeface="+mn-ea"/>
              <a:cs typeface="Alexandria Medium" pitchFamily="2" charset="-78"/>
            </a:rPr>
            <a:t>تحسين تجربة المستخدم من خلال توفير تجربة موحدة.</a:t>
          </a:r>
          <a:endParaRPr lang="en-GB" sz="1200" kern="1200" dirty="0">
            <a:solidFill>
              <a:schemeClr val="tx1"/>
            </a:solidFill>
            <a:latin typeface="Alexandria Medium" pitchFamily="2" charset="-78"/>
            <a:ea typeface="+mn-ea"/>
            <a:cs typeface="Alexandria Medium" pitchFamily="2" charset="-78"/>
          </a:endParaRPr>
        </a:p>
      </dsp:txBody>
      <dsp:txXfrm>
        <a:off x="4829518" y="1075118"/>
        <a:ext cx="1294035" cy="790331"/>
      </dsp:txXfrm>
    </dsp:sp>
    <dsp:sp modelId="{06983ED3-FCE2-B34D-93AF-2941006714BD}">
      <dsp:nvSpPr>
        <dsp:cNvPr id="0" name=""/>
        <dsp:cNvSpPr/>
      </dsp:nvSpPr>
      <dsp:spPr>
        <a:xfrm>
          <a:off x="6190252" y="840653"/>
          <a:ext cx="125791" cy="1680160"/>
        </a:xfrm>
        <a:custGeom>
          <a:avLst/>
          <a:gdLst/>
          <a:ahLst/>
          <a:cxnLst/>
          <a:rect l="0" t="0" r="0" b="0"/>
          <a:pathLst>
            <a:path>
              <a:moveTo>
                <a:pt x="125791" y="0"/>
              </a:moveTo>
              <a:lnTo>
                <a:pt x="125791" y="1680160"/>
              </a:lnTo>
              <a:lnTo>
                <a:pt x="0" y="168016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E21582DC-B8E6-1149-A94E-ADFAB8166E6D}">
      <dsp:nvSpPr>
        <dsp:cNvPr id="0" name=""/>
        <dsp:cNvSpPr/>
      </dsp:nvSpPr>
      <dsp:spPr>
        <a:xfrm>
          <a:off x="4847040" y="2101060"/>
          <a:ext cx="1343211" cy="839507"/>
        </a:xfrm>
        <a:prstGeom prst="roundRect">
          <a:avLst>
            <a:gd name="adj" fmla="val 10000"/>
          </a:avLst>
        </a:prstGeom>
        <a:solidFill>
          <a:schemeClr val="accent6">
            <a:lumMod val="20000"/>
            <a:lumOff val="80000"/>
            <a:alpha val="9000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2860" tIns="15240" rIns="22860" bIns="15240" numCol="1" spcCol="1270" anchor="ctr" anchorCtr="0">
          <a:noAutofit/>
        </a:bodyPr>
        <a:lstStyle/>
        <a:p>
          <a:pPr marL="0" lvl="0" indent="0" algn="ctr" defTabSz="533400">
            <a:lnSpc>
              <a:spcPct val="90000"/>
            </a:lnSpc>
            <a:spcBef>
              <a:spcPct val="0"/>
            </a:spcBef>
            <a:spcAft>
              <a:spcPct val="35000"/>
            </a:spcAft>
            <a:buNone/>
          </a:pPr>
          <a:r>
            <a:rPr lang="ar-SA" sz="1200" kern="1200" dirty="0">
              <a:solidFill>
                <a:schemeClr val="tx1"/>
              </a:solidFill>
              <a:latin typeface="Alexandria Medium" pitchFamily="2" charset="-78"/>
              <a:ea typeface="+mn-ea"/>
              <a:cs typeface="Alexandria Medium" pitchFamily="2" charset="-78"/>
            </a:rPr>
            <a:t>توصيل رسائل متسقة عبر جميع القنوات</a:t>
          </a:r>
          <a:r>
            <a:rPr lang="ar-SA" sz="1400" kern="1200" dirty="0"/>
            <a:t>.</a:t>
          </a:r>
          <a:endParaRPr lang="en-GB" sz="1400" kern="1200" dirty="0"/>
        </a:p>
      </dsp:txBody>
      <dsp:txXfrm>
        <a:off x="4871628" y="2125648"/>
        <a:ext cx="1294035" cy="790331"/>
      </dsp:txXfrm>
    </dsp:sp>
    <dsp:sp modelId="{9B45FD3D-4722-6C4A-855F-D167CDD0A08B}">
      <dsp:nvSpPr>
        <dsp:cNvPr id="0" name=""/>
        <dsp:cNvSpPr/>
      </dsp:nvSpPr>
      <dsp:spPr>
        <a:xfrm>
          <a:off x="2706162" y="1146"/>
          <a:ext cx="1679014" cy="839507"/>
        </a:xfrm>
        <a:prstGeom prst="roundRect">
          <a:avLst>
            <a:gd name="adj" fmla="val 10000"/>
          </a:avLst>
        </a:prstGeom>
        <a:solidFill>
          <a:schemeClr val="accent2">
            <a:lumMod val="7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4290" tIns="22860" rIns="34290" bIns="22860" numCol="1" spcCol="1270" anchor="ctr" anchorCtr="0">
          <a:noAutofit/>
        </a:bodyPr>
        <a:lstStyle/>
        <a:p>
          <a:pPr marL="0" lvl="0" indent="0" algn="ctr" defTabSz="800100">
            <a:lnSpc>
              <a:spcPct val="150000"/>
            </a:lnSpc>
            <a:spcBef>
              <a:spcPct val="0"/>
            </a:spcBef>
            <a:spcAft>
              <a:spcPct val="35000"/>
            </a:spcAft>
            <a:buNone/>
          </a:pPr>
          <a:r>
            <a:rPr lang="ar-SA" sz="1800" b="1" kern="1200" dirty="0">
              <a:solidFill>
                <a:schemeClr val="bg1"/>
              </a:solidFill>
              <a:latin typeface="Alexandria" charset="0"/>
              <a:ea typeface="+mn-ea"/>
              <a:cs typeface="Alexandria" charset="0"/>
            </a:rPr>
            <a:t>أدوات لتنسيق القنوات:</a:t>
          </a:r>
          <a:endParaRPr lang="en-GB" sz="1800" b="1" kern="1200" dirty="0">
            <a:solidFill>
              <a:schemeClr val="bg1"/>
            </a:solidFill>
            <a:latin typeface="Alexandria" charset="0"/>
            <a:ea typeface="+mn-ea"/>
            <a:cs typeface="Alexandria" charset="0"/>
          </a:endParaRPr>
        </a:p>
      </dsp:txBody>
      <dsp:txXfrm>
        <a:off x="2730750" y="25734"/>
        <a:ext cx="1629838" cy="790331"/>
      </dsp:txXfrm>
    </dsp:sp>
    <dsp:sp modelId="{A7B581C5-C7C4-504C-B28D-0CC6ED6BF4F0}">
      <dsp:nvSpPr>
        <dsp:cNvPr id="0" name=""/>
        <dsp:cNvSpPr/>
      </dsp:nvSpPr>
      <dsp:spPr>
        <a:xfrm>
          <a:off x="4049374" y="840653"/>
          <a:ext cx="167901" cy="750330"/>
        </a:xfrm>
        <a:custGeom>
          <a:avLst/>
          <a:gdLst/>
          <a:ahLst/>
          <a:cxnLst/>
          <a:rect l="0" t="0" r="0" b="0"/>
          <a:pathLst>
            <a:path>
              <a:moveTo>
                <a:pt x="167901" y="0"/>
              </a:moveTo>
              <a:lnTo>
                <a:pt x="167901" y="750330"/>
              </a:lnTo>
              <a:lnTo>
                <a:pt x="0" y="75033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E3D528AF-D9F5-3842-A863-97FB15BACCFC}">
      <dsp:nvSpPr>
        <dsp:cNvPr id="0" name=""/>
        <dsp:cNvSpPr/>
      </dsp:nvSpPr>
      <dsp:spPr>
        <a:xfrm>
          <a:off x="2654019" y="1050530"/>
          <a:ext cx="1395355" cy="1080907"/>
        </a:xfrm>
        <a:prstGeom prst="roundRect">
          <a:avLst>
            <a:gd name="adj" fmla="val 10000"/>
          </a:avLst>
        </a:prstGeom>
        <a:solidFill>
          <a:schemeClr val="accent5">
            <a:lumMod val="20000"/>
            <a:lumOff val="80000"/>
            <a:alpha val="9000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2860" tIns="15240" rIns="22860" bIns="15240" numCol="1" spcCol="1270" anchor="ctr" anchorCtr="0">
          <a:noAutofit/>
        </a:bodyPr>
        <a:lstStyle/>
        <a:p>
          <a:pPr marL="0" lvl="0" indent="0" algn="ctr" defTabSz="533400">
            <a:lnSpc>
              <a:spcPct val="90000"/>
            </a:lnSpc>
            <a:spcBef>
              <a:spcPct val="0"/>
            </a:spcBef>
            <a:spcAft>
              <a:spcPct val="35000"/>
            </a:spcAft>
            <a:buNone/>
          </a:pPr>
          <a:r>
            <a:rPr lang="ar-SA" sz="1200" kern="1200" dirty="0">
              <a:solidFill>
                <a:schemeClr val="tx1"/>
              </a:solidFill>
              <a:latin typeface="Alexandria Medium" pitchFamily="2" charset="-78"/>
              <a:ea typeface="+mn-ea"/>
              <a:cs typeface="Alexandria Medium" pitchFamily="2" charset="-78"/>
            </a:rPr>
            <a:t>استخدام أدوات مثل </a:t>
          </a:r>
          <a:r>
            <a:rPr lang="en-GB" sz="1200" kern="1200" dirty="0">
              <a:solidFill>
                <a:schemeClr val="tx1"/>
              </a:solidFill>
              <a:latin typeface="Alexandria Medium" pitchFamily="2" charset="-78"/>
              <a:ea typeface="+mn-ea"/>
              <a:cs typeface="Alexandria Medium" pitchFamily="2" charset="-78"/>
            </a:rPr>
            <a:t>HubSpot </a:t>
          </a:r>
          <a:r>
            <a:rPr lang="ar-SA" sz="1200" kern="1200" dirty="0">
              <a:solidFill>
                <a:schemeClr val="tx1"/>
              </a:solidFill>
              <a:latin typeface="Alexandria Medium" pitchFamily="2" charset="-78"/>
              <a:ea typeface="+mn-ea"/>
              <a:cs typeface="Alexandria Medium" pitchFamily="2" charset="-78"/>
            </a:rPr>
            <a:t>أو </a:t>
          </a:r>
          <a:r>
            <a:rPr lang="en-GB" sz="1200" kern="1200" dirty="0">
              <a:solidFill>
                <a:schemeClr val="tx1"/>
              </a:solidFill>
              <a:latin typeface="Alexandria Medium" pitchFamily="2" charset="-78"/>
              <a:ea typeface="+mn-ea"/>
              <a:cs typeface="Alexandria Medium" pitchFamily="2" charset="-78"/>
            </a:rPr>
            <a:t>Sprout Social </a:t>
          </a:r>
          <a:r>
            <a:rPr lang="ar-SA" sz="1200" kern="1200" dirty="0">
              <a:solidFill>
                <a:schemeClr val="tx1"/>
              </a:solidFill>
              <a:latin typeface="Alexandria Medium" pitchFamily="2" charset="-78"/>
              <a:ea typeface="+mn-ea"/>
              <a:cs typeface="Alexandria Medium" pitchFamily="2" charset="-78"/>
            </a:rPr>
            <a:t>لتوحيد الرسائل عبر القنوات المختلفة</a:t>
          </a:r>
          <a:r>
            <a:rPr lang="ar-SA" sz="1400" kern="1200" dirty="0"/>
            <a:t>.</a:t>
          </a:r>
          <a:endParaRPr lang="en-GB" sz="1400" kern="1200" dirty="0"/>
        </a:p>
      </dsp:txBody>
      <dsp:txXfrm>
        <a:off x="2685678" y="1082189"/>
        <a:ext cx="1332037" cy="1017589"/>
      </dsp:txXfrm>
    </dsp:sp>
    <dsp:sp modelId="{B6B55B59-10F1-0E4C-9496-66F04298E954}">
      <dsp:nvSpPr>
        <dsp:cNvPr id="0" name=""/>
        <dsp:cNvSpPr/>
      </dsp:nvSpPr>
      <dsp:spPr>
        <a:xfrm>
          <a:off x="607394" y="1146"/>
          <a:ext cx="1679014" cy="839507"/>
        </a:xfrm>
        <a:prstGeom prst="roundRect">
          <a:avLst>
            <a:gd name="adj" fmla="val 10000"/>
          </a:avLst>
        </a:prstGeom>
        <a:solidFill>
          <a:schemeClr val="accent2">
            <a:lumMod val="7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20320" rIns="30480" bIns="20320" numCol="1" spcCol="1270" anchor="ctr" anchorCtr="0">
          <a:noAutofit/>
        </a:bodyPr>
        <a:lstStyle/>
        <a:p>
          <a:pPr marL="0" lvl="0" indent="0" algn="ctr" defTabSz="711200">
            <a:lnSpc>
              <a:spcPct val="150000"/>
            </a:lnSpc>
            <a:spcBef>
              <a:spcPct val="0"/>
            </a:spcBef>
            <a:spcAft>
              <a:spcPct val="35000"/>
            </a:spcAft>
            <a:buNone/>
          </a:pPr>
          <a:r>
            <a:rPr lang="ar-SA" sz="1600" b="1" kern="1200" dirty="0">
              <a:solidFill>
                <a:schemeClr val="bg1"/>
              </a:solidFill>
              <a:latin typeface="Alexandria" charset="0"/>
              <a:ea typeface="+mn-ea"/>
              <a:cs typeface="Alexandria" charset="0"/>
            </a:rPr>
            <a:t>مثال على التنسيق:</a:t>
          </a:r>
          <a:endParaRPr lang="en-GB" sz="1600" b="1" kern="1200" dirty="0">
            <a:solidFill>
              <a:schemeClr val="bg1"/>
            </a:solidFill>
            <a:latin typeface="Alexandria" charset="0"/>
            <a:ea typeface="+mn-ea"/>
            <a:cs typeface="Alexandria" charset="0"/>
          </a:endParaRPr>
        </a:p>
      </dsp:txBody>
      <dsp:txXfrm>
        <a:off x="631982" y="25734"/>
        <a:ext cx="1629838" cy="790331"/>
      </dsp:txXfrm>
    </dsp:sp>
    <dsp:sp modelId="{797B9FD6-23C2-554B-A7DC-B2E842F6F412}">
      <dsp:nvSpPr>
        <dsp:cNvPr id="0" name=""/>
        <dsp:cNvSpPr/>
      </dsp:nvSpPr>
      <dsp:spPr>
        <a:xfrm>
          <a:off x="1950606" y="840653"/>
          <a:ext cx="167901" cy="750330"/>
        </a:xfrm>
        <a:custGeom>
          <a:avLst/>
          <a:gdLst/>
          <a:ahLst/>
          <a:cxnLst/>
          <a:rect l="0" t="0" r="0" b="0"/>
          <a:pathLst>
            <a:path>
              <a:moveTo>
                <a:pt x="167901" y="0"/>
              </a:moveTo>
              <a:lnTo>
                <a:pt x="167901" y="750330"/>
              </a:lnTo>
              <a:lnTo>
                <a:pt x="0" y="75033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A31F8238-7CA2-2247-8D48-B533903F6FB5}">
      <dsp:nvSpPr>
        <dsp:cNvPr id="0" name=""/>
        <dsp:cNvSpPr/>
      </dsp:nvSpPr>
      <dsp:spPr>
        <a:xfrm>
          <a:off x="251846" y="1050530"/>
          <a:ext cx="1698759" cy="1080907"/>
        </a:xfrm>
        <a:prstGeom prst="roundRect">
          <a:avLst>
            <a:gd name="adj" fmla="val 10000"/>
          </a:avLst>
        </a:prstGeom>
        <a:solidFill>
          <a:schemeClr val="accent4">
            <a:lumMod val="20000"/>
            <a:lumOff val="80000"/>
            <a:alpha val="9000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2860" tIns="15240" rIns="22860" bIns="15240" numCol="1" spcCol="1270" anchor="ctr" anchorCtr="0">
          <a:noAutofit/>
        </a:bodyPr>
        <a:lstStyle/>
        <a:p>
          <a:pPr marL="0" lvl="0" indent="0" algn="ctr" defTabSz="533400">
            <a:lnSpc>
              <a:spcPct val="90000"/>
            </a:lnSpc>
            <a:spcBef>
              <a:spcPct val="0"/>
            </a:spcBef>
            <a:spcAft>
              <a:spcPct val="35000"/>
            </a:spcAft>
            <a:buNone/>
          </a:pPr>
          <a:r>
            <a:rPr lang="ar-SA" sz="1200" kern="1200" dirty="0">
              <a:solidFill>
                <a:schemeClr val="tx1"/>
              </a:solidFill>
              <a:latin typeface="Alexandria Medium" pitchFamily="2" charset="-78"/>
              <a:ea typeface="+mn-ea"/>
              <a:cs typeface="Alexandria Medium" pitchFamily="2" charset="-78"/>
            </a:rPr>
            <a:t>توجيه العملاء من وسائل التواصل الاجتماعي إلى موقع الويب أو البريد الإلكتروني من خلال حملات متكاملة.</a:t>
          </a:r>
          <a:endParaRPr lang="en-GB" sz="1200" kern="1200" dirty="0">
            <a:solidFill>
              <a:schemeClr val="tx1"/>
            </a:solidFill>
            <a:latin typeface="Alexandria Medium" pitchFamily="2" charset="-78"/>
            <a:ea typeface="+mn-ea"/>
            <a:cs typeface="Alexandria Medium" pitchFamily="2" charset="-78"/>
          </a:endParaRPr>
        </a:p>
      </dsp:txBody>
      <dsp:txXfrm>
        <a:off x="283505" y="1082189"/>
        <a:ext cx="1635441" cy="1017589"/>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9789ADF-44BA-E048-8BE8-23D1850049D5}">
      <dsp:nvSpPr>
        <dsp:cNvPr id="0" name=""/>
        <dsp:cNvSpPr/>
      </dsp:nvSpPr>
      <dsp:spPr>
        <a:xfrm>
          <a:off x="5180661" y="501"/>
          <a:ext cx="1712300" cy="856150"/>
        </a:xfrm>
        <a:prstGeom prst="roundRect">
          <a:avLst>
            <a:gd name="adj" fmla="val 10000"/>
          </a:avLst>
        </a:prstGeom>
        <a:solidFill>
          <a:schemeClr val="accent2">
            <a:lumMod val="7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27940" rIns="41910" bIns="27940" numCol="1" spcCol="1270" anchor="ctr" anchorCtr="0">
          <a:noAutofit/>
        </a:bodyPr>
        <a:lstStyle/>
        <a:p>
          <a:pPr marL="0" lvl="0" indent="0" algn="ctr" defTabSz="977900">
            <a:lnSpc>
              <a:spcPct val="90000"/>
            </a:lnSpc>
            <a:spcBef>
              <a:spcPct val="0"/>
            </a:spcBef>
            <a:spcAft>
              <a:spcPct val="35000"/>
            </a:spcAft>
            <a:buNone/>
          </a:pPr>
          <a:r>
            <a:rPr lang="ar-SA" sz="2200" b="1" kern="1200" dirty="0"/>
            <a:t>الاستعداد لإطلاق الحملة:</a:t>
          </a:r>
          <a:endParaRPr lang="en-GB" sz="2200" kern="1200" dirty="0"/>
        </a:p>
      </dsp:txBody>
      <dsp:txXfrm>
        <a:off x="5205737" y="25577"/>
        <a:ext cx="1662148" cy="805998"/>
      </dsp:txXfrm>
    </dsp:sp>
    <dsp:sp modelId="{598EC766-352F-3B4B-8E74-164ACB459F39}">
      <dsp:nvSpPr>
        <dsp:cNvPr id="0" name=""/>
        <dsp:cNvSpPr/>
      </dsp:nvSpPr>
      <dsp:spPr>
        <a:xfrm>
          <a:off x="6550502" y="856651"/>
          <a:ext cx="171230" cy="642112"/>
        </a:xfrm>
        <a:custGeom>
          <a:avLst/>
          <a:gdLst/>
          <a:ahLst/>
          <a:cxnLst/>
          <a:rect l="0" t="0" r="0" b="0"/>
          <a:pathLst>
            <a:path>
              <a:moveTo>
                <a:pt x="171230" y="0"/>
              </a:moveTo>
              <a:lnTo>
                <a:pt x="171230" y="642112"/>
              </a:lnTo>
              <a:lnTo>
                <a:pt x="0" y="642112"/>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071680D9-3DF2-D54D-83DA-5190DC0BDC80}">
      <dsp:nvSpPr>
        <dsp:cNvPr id="0" name=""/>
        <dsp:cNvSpPr/>
      </dsp:nvSpPr>
      <dsp:spPr>
        <a:xfrm>
          <a:off x="5180661" y="1070689"/>
          <a:ext cx="1369840" cy="856150"/>
        </a:xfrm>
        <a:prstGeom prst="roundRect">
          <a:avLst>
            <a:gd name="adj" fmla="val 10000"/>
          </a:avLst>
        </a:prstGeom>
        <a:solidFill>
          <a:schemeClr val="accent6">
            <a:lumMod val="20000"/>
            <a:lumOff val="80000"/>
            <a:alpha val="9000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0480" tIns="20320" rIns="30480" bIns="20320" numCol="1" spcCol="1270" anchor="ctr" anchorCtr="0">
          <a:noAutofit/>
        </a:bodyPr>
        <a:lstStyle/>
        <a:p>
          <a:pPr marL="0" lvl="0" indent="0" algn="ctr" defTabSz="711200" rtl="1">
            <a:lnSpc>
              <a:spcPct val="90000"/>
            </a:lnSpc>
            <a:spcBef>
              <a:spcPct val="0"/>
            </a:spcBef>
            <a:spcAft>
              <a:spcPct val="35000"/>
            </a:spcAft>
            <a:buNone/>
          </a:pPr>
          <a:r>
            <a:rPr lang="ar-SA" sz="1600" kern="1200" dirty="0"/>
            <a:t>التأكد من جاهزية جميع المواد التسويقية</a:t>
          </a:r>
          <a:endParaRPr lang="en-GB" sz="1600" kern="1200" dirty="0"/>
        </a:p>
      </dsp:txBody>
      <dsp:txXfrm>
        <a:off x="5205737" y="1095765"/>
        <a:ext cx="1319688" cy="805998"/>
      </dsp:txXfrm>
    </dsp:sp>
    <dsp:sp modelId="{06983ED3-FCE2-B34D-93AF-2941006714BD}">
      <dsp:nvSpPr>
        <dsp:cNvPr id="0" name=""/>
        <dsp:cNvSpPr/>
      </dsp:nvSpPr>
      <dsp:spPr>
        <a:xfrm>
          <a:off x="6550502" y="856651"/>
          <a:ext cx="171230" cy="1712300"/>
        </a:xfrm>
        <a:custGeom>
          <a:avLst/>
          <a:gdLst/>
          <a:ahLst/>
          <a:cxnLst/>
          <a:rect l="0" t="0" r="0" b="0"/>
          <a:pathLst>
            <a:path>
              <a:moveTo>
                <a:pt x="171230" y="0"/>
              </a:moveTo>
              <a:lnTo>
                <a:pt x="171230" y="1712300"/>
              </a:lnTo>
              <a:lnTo>
                <a:pt x="0" y="171230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E21582DC-B8E6-1149-A94E-ADFAB8166E6D}">
      <dsp:nvSpPr>
        <dsp:cNvPr id="0" name=""/>
        <dsp:cNvSpPr/>
      </dsp:nvSpPr>
      <dsp:spPr>
        <a:xfrm>
          <a:off x="5180661" y="2140877"/>
          <a:ext cx="1369840" cy="856150"/>
        </a:xfrm>
        <a:prstGeom prst="roundRect">
          <a:avLst>
            <a:gd name="adj" fmla="val 10000"/>
          </a:avLst>
        </a:prstGeom>
        <a:solidFill>
          <a:schemeClr val="accent6">
            <a:lumMod val="20000"/>
            <a:lumOff val="80000"/>
            <a:alpha val="9000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0480" tIns="20320" rIns="30480" bIns="20320" numCol="1" spcCol="1270" anchor="ctr" anchorCtr="0">
          <a:noAutofit/>
        </a:bodyPr>
        <a:lstStyle/>
        <a:p>
          <a:pPr marL="0" lvl="0" indent="0" algn="ctr" defTabSz="711200">
            <a:lnSpc>
              <a:spcPct val="90000"/>
            </a:lnSpc>
            <a:spcBef>
              <a:spcPct val="0"/>
            </a:spcBef>
            <a:spcAft>
              <a:spcPct val="35000"/>
            </a:spcAft>
            <a:buNone/>
          </a:pPr>
          <a:r>
            <a:rPr lang="ar-SA" sz="1600" kern="1200" dirty="0"/>
            <a:t>مراجعة الرسائل والتصميمات</a:t>
          </a:r>
          <a:endParaRPr lang="en-GB" sz="1600" kern="1200" dirty="0"/>
        </a:p>
      </dsp:txBody>
      <dsp:txXfrm>
        <a:off x="5205737" y="2165953"/>
        <a:ext cx="1319688" cy="805998"/>
      </dsp:txXfrm>
    </dsp:sp>
    <dsp:sp modelId="{9B45FD3D-4722-6C4A-855F-D167CDD0A08B}">
      <dsp:nvSpPr>
        <dsp:cNvPr id="0" name=""/>
        <dsp:cNvSpPr/>
      </dsp:nvSpPr>
      <dsp:spPr>
        <a:xfrm>
          <a:off x="3040285" y="501"/>
          <a:ext cx="1712300" cy="856150"/>
        </a:xfrm>
        <a:prstGeom prst="roundRect">
          <a:avLst>
            <a:gd name="adj" fmla="val 10000"/>
          </a:avLst>
        </a:prstGeom>
        <a:solidFill>
          <a:schemeClr val="accent2">
            <a:lumMod val="7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27940" rIns="41910" bIns="27940" numCol="1" spcCol="1270" anchor="ctr" anchorCtr="0">
          <a:noAutofit/>
        </a:bodyPr>
        <a:lstStyle/>
        <a:p>
          <a:pPr marL="0" lvl="0" indent="0" algn="ctr" defTabSz="977900">
            <a:lnSpc>
              <a:spcPct val="90000"/>
            </a:lnSpc>
            <a:spcBef>
              <a:spcPct val="0"/>
            </a:spcBef>
            <a:spcAft>
              <a:spcPct val="35000"/>
            </a:spcAft>
            <a:buNone/>
          </a:pPr>
          <a:r>
            <a:rPr lang="ar-SA" sz="2200" b="1" kern="1200" dirty="0"/>
            <a:t>الإطلاق التدريجي والشامل</a:t>
          </a:r>
          <a:endParaRPr lang="en-GB" sz="2200" kern="1200" dirty="0"/>
        </a:p>
      </dsp:txBody>
      <dsp:txXfrm>
        <a:off x="3065361" y="25577"/>
        <a:ext cx="1662148" cy="805998"/>
      </dsp:txXfrm>
    </dsp:sp>
    <dsp:sp modelId="{A7B581C5-C7C4-504C-B28D-0CC6ED6BF4F0}">
      <dsp:nvSpPr>
        <dsp:cNvPr id="0" name=""/>
        <dsp:cNvSpPr/>
      </dsp:nvSpPr>
      <dsp:spPr>
        <a:xfrm>
          <a:off x="4410126" y="856651"/>
          <a:ext cx="171230" cy="603290"/>
        </a:xfrm>
        <a:custGeom>
          <a:avLst/>
          <a:gdLst/>
          <a:ahLst/>
          <a:cxnLst/>
          <a:rect l="0" t="0" r="0" b="0"/>
          <a:pathLst>
            <a:path>
              <a:moveTo>
                <a:pt x="171230" y="0"/>
              </a:moveTo>
              <a:lnTo>
                <a:pt x="171230" y="603290"/>
              </a:lnTo>
              <a:lnTo>
                <a:pt x="0" y="60329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E3D528AF-D9F5-3842-A863-97FB15BACCFC}">
      <dsp:nvSpPr>
        <dsp:cNvPr id="0" name=""/>
        <dsp:cNvSpPr/>
      </dsp:nvSpPr>
      <dsp:spPr>
        <a:xfrm>
          <a:off x="2982971" y="1070689"/>
          <a:ext cx="1427154" cy="778506"/>
        </a:xfrm>
        <a:prstGeom prst="roundRect">
          <a:avLst>
            <a:gd name="adj" fmla="val 10000"/>
          </a:avLst>
        </a:prstGeom>
        <a:solidFill>
          <a:schemeClr val="accent1">
            <a:lumMod val="20000"/>
            <a:lumOff val="80000"/>
            <a:alpha val="9000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4290" tIns="22860" rIns="34290" bIns="22860" numCol="1" spcCol="1270" anchor="ctr" anchorCtr="0">
          <a:noAutofit/>
        </a:bodyPr>
        <a:lstStyle/>
        <a:p>
          <a:pPr marL="0" lvl="0" indent="0" algn="ctr" defTabSz="800100">
            <a:lnSpc>
              <a:spcPct val="90000"/>
            </a:lnSpc>
            <a:spcBef>
              <a:spcPct val="0"/>
            </a:spcBef>
            <a:spcAft>
              <a:spcPct val="35000"/>
            </a:spcAft>
            <a:buNone/>
          </a:pPr>
          <a:r>
            <a:rPr lang="ar-SA" sz="1800" kern="1200" dirty="0"/>
            <a:t>إطلاق تدريجي لاختبار السوق</a:t>
          </a:r>
          <a:endParaRPr lang="en-GB" sz="1800" kern="1200" dirty="0"/>
        </a:p>
      </dsp:txBody>
      <dsp:txXfrm>
        <a:off x="3005773" y="1093491"/>
        <a:ext cx="1381550" cy="732902"/>
      </dsp:txXfrm>
    </dsp:sp>
    <dsp:sp modelId="{E7CCBD73-AC62-BB41-B757-14749D8E2D52}">
      <dsp:nvSpPr>
        <dsp:cNvPr id="0" name=""/>
        <dsp:cNvSpPr/>
      </dsp:nvSpPr>
      <dsp:spPr>
        <a:xfrm>
          <a:off x="4410126" y="856651"/>
          <a:ext cx="171230" cy="1595834"/>
        </a:xfrm>
        <a:custGeom>
          <a:avLst/>
          <a:gdLst/>
          <a:ahLst/>
          <a:cxnLst/>
          <a:rect l="0" t="0" r="0" b="0"/>
          <a:pathLst>
            <a:path>
              <a:moveTo>
                <a:pt x="171230" y="0"/>
              </a:moveTo>
              <a:lnTo>
                <a:pt x="171230" y="1595834"/>
              </a:lnTo>
              <a:lnTo>
                <a:pt x="0" y="1595834"/>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BA2F5475-C2E9-E448-9684-9B60EB8155E1}">
      <dsp:nvSpPr>
        <dsp:cNvPr id="0" name=""/>
        <dsp:cNvSpPr/>
      </dsp:nvSpPr>
      <dsp:spPr>
        <a:xfrm>
          <a:off x="2982971" y="2063233"/>
          <a:ext cx="1427154" cy="778506"/>
        </a:xfrm>
        <a:prstGeom prst="roundRect">
          <a:avLst>
            <a:gd name="adj" fmla="val 10000"/>
          </a:avLst>
        </a:prstGeom>
        <a:solidFill>
          <a:schemeClr val="accent1">
            <a:lumMod val="20000"/>
            <a:lumOff val="80000"/>
            <a:alpha val="9000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4290" tIns="22860" rIns="34290" bIns="22860" numCol="1" spcCol="1270" anchor="ctr" anchorCtr="0">
          <a:noAutofit/>
        </a:bodyPr>
        <a:lstStyle/>
        <a:p>
          <a:pPr marL="0" lvl="0" indent="0" algn="ctr" defTabSz="800100">
            <a:lnSpc>
              <a:spcPct val="90000"/>
            </a:lnSpc>
            <a:spcBef>
              <a:spcPct val="0"/>
            </a:spcBef>
            <a:spcAft>
              <a:spcPct val="35000"/>
            </a:spcAft>
            <a:buNone/>
          </a:pPr>
          <a:r>
            <a:rPr lang="ar-SA" sz="1800" kern="1200" dirty="0"/>
            <a:t>إطلاق شامل للحصول على نتائج أسرع</a:t>
          </a:r>
          <a:endParaRPr lang="en-GB" sz="1800" kern="1200" dirty="0"/>
        </a:p>
      </dsp:txBody>
      <dsp:txXfrm>
        <a:off x="3005773" y="2086035"/>
        <a:ext cx="1381550" cy="732902"/>
      </dsp:txXfrm>
    </dsp:sp>
    <dsp:sp modelId="{B6B55B59-10F1-0E4C-9496-66F04298E954}">
      <dsp:nvSpPr>
        <dsp:cNvPr id="0" name=""/>
        <dsp:cNvSpPr/>
      </dsp:nvSpPr>
      <dsp:spPr>
        <a:xfrm>
          <a:off x="899909" y="501"/>
          <a:ext cx="1712300" cy="856150"/>
        </a:xfrm>
        <a:prstGeom prst="roundRect">
          <a:avLst>
            <a:gd name="adj" fmla="val 10000"/>
          </a:avLst>
        </a:prstGeom>
        <a:solidFill>
          <a:schemeClr val="accent2">
            <a:lumMod val="7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27940" rIns="41910" bIns="27940" numCol="1" spcCol="1270" anchor="ctr" anchorCtr="0">
          <a:noAutofit/>
        </a:bodyPr>
        <a:lstStyle/>
        <a:p>
          <a:pPr marL="0" lvl="0" indent="0" algn="ctr" defTabSz="977900">
            <a:lnSpc>
              <a:spcPct val="90000"/>
            </a:lnSpc>
            <a:spcBef>
              <a:spcPct val="0"/>
            </a:spcBef>
            <a:spcAft>
              <a:spcPct val="35000"/>
            </a:spcAft>
            <a:buNone/>
          </a:pPr>
          <a:r>
            <a:rPr lang="ar-SA" sz="2200" b="1" kern="1200" dirty="0"/>
            <a:t>مراقبة الأداء فور الإطلاق</a:t>
          </a:r>
          <a:endParaRPr lang="en-GB" sz="2200" kern="1200" dirty="0"/>
        </a:p>
      </dsp:txBody>
      <dsp:txXfrm>
        <a:off x="924985" y="25577"/>
        <a:ext cx="1662148" cy="805998"/>
      </dsp:txXfrm>
    </dsp:sp>
    <dsp:sp modelId="{797B9FD6-23C2-554B-A7DC-B2E842F6F412}">
      <dsp:nvSpPr>
        <dsp:cNvPr id="0" name=""/>
        <dsp:cNvSpPr/>
      </dsp:nvSpPr>
      <dsp:spPr>
        <a:xfrm>
          <a:off x="2269750" y="856651"/>
          <a:ext cx="171230" cy="765205"/>
        </a:xfrm>
        <a:custGeom>
          <a:avLst/>
          <a:gdLst/>
          <a:ahLst/>
          <a:cxnLst/>
          <a:rect l="0" t="0" r="0" b="0"/>
          <a:pathLst>
            <a:path>
              <a:moveTo>
                <a:pt x="171230" y="0"/>
              </a:moveTo>
              <a:lnTo>
                <a:pt x="171230" y="765205"/>
              </a:lnTo>
              <a:lnTo>
                <a:pt x="0" y="765205"/>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A31F8238-7CA2-2247-8D48-B533903F6FB5}">
      <dsp:nvSpPr>
        <dsp:cNvPr id="0" name=""/>
        <dsp:cNvSpPr/>
      </dsp:nvSpPr>
      <dsp:spPr>
        <a:xfrm>
          <a:off x="936634" y="1070689"/>
          <a:ext cx="1333115" cy="1102336"/>
        </a:xfrm>
        <a:prstGeom prst="roundRect">
          <a:avLst>
            <a:gd name="adj" fmla="val 10000"/>
          </a:avLst>
        </a:prstGeom>
        <a:solidFill>
          <a:schemeClr val="accent4">
            <a:lumMod val="20000"/>
            <a:lumOff val="80000"/>
            <a:alpha val="9000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0480" tIns="20320" rIns="30480" bIns="20320" numCol="1" spcCol="1270" anchor="ctr" anchorCtr="0">
          <a:noAutofit/>
        </a:bodyPr>
        <a:lstStyle/>
        <a:p>
          <a:pPr marL="0" lvl="0" indent="0" algn="ctr" defTabSz="711200">
            <a:lnSpc>
              <a:spcPct val="90000"/>
            </a:lnSpc>
            <a:spcBef>
              <a:spcPct val="0"/>
            </a:spcBef>
            <a:spcAft>
              <a:spcPct val="35000"/>
            </a:spcAft>
            <a:buNone/>
          </a:pPr>
          <a:r>
            <a:rPr lang="ar-SA" sz="1600" kern="1200" dirty="0"/>
            <a:t>متابعة النتائج في الساعات والأيام الأولى من اطلاق الحملة</a:t>
          </a:r>
          <a:endParaRPr lang="en-GB" sz="1600" kern="1200" dirty="0"/>
        </a:p>
      </dsp:txBody>
      <dsp:txXfrm>
        <a:off x="968920" y="1102975"/>
        <a:ext cx="1268543" cy="1037764"/>
      </dsp:txXfrm>
    </dsp:sp>
  </dsp:spTree>
</dsp:drawing>
</file>

<file path=ppt/diagrams/layout1.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chAlign" val="l"/>
              <dgm:param type="linDir" val="fromT"/>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dim" val="1D"/>
                        <dgm:param type="endSty" val="noArr"/>
                        <dgm:param type="connRout" val="bend"/>
                        <dgm:param type="srcNode" val="rootConnector"/>
                        <dgm:param type="begPts" val="bCtr"/>
                        <dgm:param type="endPts" val="midL"/>
                      </dgm:alg>
                    </dgm:if>
                    <dgm:else name="Name16">
                      <dgm:alg type="conn">
                        <dgm:param type="dim" val="1D"/>
                        <dgm:param type="endSty" val="noArr"/>
                        <dgm:param type="connRout" val="bend"/>
                        <dgm:param type="srcNode" val="rootConnector"/>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chAlign" val="l"/>
              <dgm:param type="linDir" val="fromT"/>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dim" val="1D"/>
                        <dgm:param type="endSty" val="noArr"/>
                        <dgm:param type="connRout" val="bend"/>
                        <dgm:param type="srcNode" val="rootConnector"/>
                        <dgm:param type="begPts" val="bCtr"/>
                        <dgm:param type="endPts" val="midL"/>
                      </dgm:alg>
                    </dgm:if>
                    <dgm:else name="Name16">
                      <dgm:alg type="conn">
                        <dgm:param type="dim" val="1D"/>
                        <dgm:param type="endSty" val="noArr"/>
                        <dgm:param type="connRout" val="bend"/>
                        <dgm:param type="srcNode" val="rootConnector"/>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ink/ink1.xml><?xml version="1.0" encoding="utf-8"?>
<inkml:ink xmlns:inkml="http://www.w3.org/2003/InkML">
  <inkml:definitions>
    <inkml:context xml:id="ctx0">
      <inkml:inkSource xml:id="inkSrc0">
        <inkml:traceFormat>
          <inkml:channel name="X" type="integer" max="1366" units="cm"/>
          <inkml:channel name="Y" type="integer" max="768" units="cm"/>
          <inkml:channel name="T" type="integer" max="2.14748E9" units="dev"/>
        </inkml:traceFormat>
        <inkml:channelProperties>
          <inkml:channelProperty channel="X" name="resolution" value="44.20712" units="1/cm"/>
          <inkml:channelProperty channel="Y" name="resolution" value="44.39306" units="1/cm"/>
          <inkml:channelProperty channel="T" name="resolution" value="1" units="1/dev"/>
        </inkml:channelProperties>
      </inkml:inkSource>
      <inkml:timestamp xml:id="ts0" timeString="2024-05-27T09:01:01.131"/>
    </inkml:context>
    <inkml:brush xml:id="br0">
      <inkml:brushProperty name="width" value="0.05292" units="cm"/>
      <inkml:brushProperty name="height" value="0.05292" units="cm"/>
      <inkml:brushProperty name="color" value="#FF0000"/>
    </inkml:brush>
  </inkml:definitions>
  <inkml:trace contextRef="#ctx0" brushRef="#br0">31353 223 0</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2/4/2026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377640551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2/4/2026</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2/4/2026</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2/4/2026</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2/4/2026</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2/4/2026</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2/4/2026</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2/4/2026</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2/4/2026</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2/4/2026</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2/4/2026</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2/4/2026</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2/4/2026</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4" r:id="rId14"/>
    <p:sldLayoutId id="2147483666" r:id="rId15"/>
    <p:sldLayoutId id="2147483667"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jpe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notesSlide" Target="../notesSlides/notesSlide3.xml"/><Relationship Id="rId1" Type="http://schemas.openxmlformats.org/officeDocument/2006/relationships/slideLayout" Target="../slideLayouts/slideLayout15.xml"/><Relationship Id="rId5" Type="http://schemas.openxmlformats.org/officeDocument/2006/relationships/image" Target="../media/image11.jpg"/><Relationship Id="rId4" Type="http://schemas.openxmlformats.org/officeDocument/2006/relationships/image" Target="../media/image3.png"/></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2.jp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8" Type="http://schemas.openxmlformats.org/officeDocument/2006/relationships/image" Target="../media/image17.png"/><Relationship Id="rId3" Type="http://schemas.openxmlformats.org/officeDocument/2006/relationships/image" Target="../media/image3.png"/><Relationship Id="rId7" Type="http://schemas.openxmlformats.org/officeDocument/2006/relationships/image" Target="../media/image16.jpeg"/><Relationship Id="rId2" Type="http://schemas.openxmlformats.org/officeDocument/2006/relationships/image" Target="../media/image1.png"/><Relationship Id="rId1" Type="http://schemas.openxmlformats.org/officeDocument/2006/relationships/slideLayout" Target="../slideLayouts/slideLayout15.xml"/><Relationship Id="rId6" Type="http://schemas.openxmlformats.org/officeDocument/2006/relationships/image" Target="../media/image15.jpeg"/><Relationship Id="rId5" Type="http://schemas.openxmlformats.org/officeDocument/2006/relationships/image" Target="../media/image14.gif"/><Relationship Id="rId4" Type="http://schemas.openxmlformats.org/officeDocument/2006/relationships/image" Target="../media/image13.jpg"/><Relationship Id="rId9" Type="http://schemas.openxmlformats.org/officeDocument/2006/relationships/image" Target="../media/image18.jpeg"/></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5.xml"/><Relationship Id="rId5" Type="http://schemas.openxmlformats.org/officeDocument/2006/relationships/image" Target="../media/image20.jpg"/><Relationship Id="rId4" Type="http://schemas.openxmlformats.org/officeDocument/2006/relationships/image" Target="../media/image19.jpg"/></Relationships>
</file>

<file path=ppt/slides/_rels/slide8.xml.rels><?xml version="1.0" encoding="UTF-8" standalone="yes"?>
<Relationships xmlns="http://schemas.openxmlformats.org/package/2006/relationships"><Relationship Id="rId3" Type="http://schemas.openxmlformats.org/officeDocument/2006/relationships/image" Target="../media/image14.gif"/><Relationship Id="rId2" Type="http://schemas.openxmlformats.org/officeDocument/2006/relationships/image" Target="../media/image3.png"/><Relationship Id="rId1" Type="http://schemas.openxmlformats.org/officeDocument/2006/relationships/slideLayout" Target="../slideLayouts/slideLayout14.xml"/><Relationship Id="rId4" Type="http://schemas.openxmlformats.org/officeDocument/2006/relationships/image" Target="../media/image21.jpeg"/></Relationships>
</file>

<file path=ppt/slides/_rels/slide9.xml.rels><?xml version="1.0" encoding="UTF-8" standalone="yes"?>
<Relationships xmlns="http://schemas.openxmlformats.org/package/2006/relationships"><Relationship Id="rId3" Type="http://schemas.openxmlformats.org/officeDocument/2006/relationships/image" Target="../media/image22.jpg"/><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3" Type="http://schemas.openxmlformats.org/officeDocument/2006/relationships/image" Target="../media/image22.jpg"/><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image" Target="../media/image3.png"/><Relationship Id="rId1" Type="http://schemas.openxmlformats.org/officeDocument/2006/relationships/slideLayout" Target="../slideLayouts/slideLayout14.xml"/><Relationship Id="rId4" Type="http://schemas.openxmlformats.org/officeDocument/2006/relationships/image" Target="../media/image22.jpg"/></Relationships>
</file>

<file path=ppt/slides/_rels/slide12.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3" Type="http://schemas.openxmlformats.org/officeDocument/2006/relationships/image" Target="../media/image22.jpg"/><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5.xml"/><Relationship Id="rId4" Type="http://schemas.openxmlformats.org/officeDocument/2006/relationships/image" Target="../media/image23.jpg"/></Relationships>
</file>

<file path=ppt/slides/_rels/slide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5.xml"/><Relationship Id="rId4" Type="http://schemas.openxmlformats.org/officeDocument/2006/relationships/image" Target="../media/image23.jpg"/></Relationships>
</file>

<file path=ppt/slides/_rels/slide1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5.xml"/><Relationship Id="rId5" Type="http://schemas.openxmlformats.org/officeDocument/2006/relationships/image" Target="../media/image23.jpg"/><Relationship Id="rId4" Type="http://schemas.openxmlformats.org/officeDocument/2006/relationships/image" Target="../media/image24.jpeg"/></Relationships>
</file>

<file path=ppt/slides/_rels/slide1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5.xml"/><Relationship Id="rId4" Type="http://schemas.openxmlformats.org/officeDocument/2006/relationships/image" Target="../media/image23.jpg"/></Relationships>
</file>

<file path=ppt/slides/_rels/slide1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5.xml"/><Relationship Id="rId4" Type="http://schemas.openxmlformats.org/officeDocument/2006/relationships/image" Target="../media/image23.jpg"/></Relationships>
</file>

<file path=ppt/slides/_rels/slide1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5.xml"/><Relationship Id="rId4" Type="http://schemas.openxmlformats.org/officeDocument/2006/relationships/image" Target="../media/image25.jpeg"/></Relationships>
</file>

<file path=ppt/slides/_rels/slide2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5.xml"/><Relationship Id="rId4" Type="http://schemas.openxmlformats.org/officeDocument/2006/relationships/image" Target="../media/image23.jpg"/></Relationships>
</file>

<file path=ppt/slides/_rels/slide2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5.xml"/><Relationship Id="rId4" Type="http://schemas.openxmlformats.org/officeDocument/2006/relationships/image" Target="../media/image22.jpg"/></Relationships>
</file>

<file path=ppt/slides/_rels/slide2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5.xml"/><Relationship Id="rId4" Type="http://schemas.openxmlformats.org/officeDocument/2006/relationships/image" Target="../media/image22.jpg"/></Relationships>
</file>

<file path=ppt/slides/_rels/slide2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5.xml"/><Relationship Id="rId4" Type="http://schemas.openxmlformats.org/officeDocument/2006/relationships/image" Target="../media/image22.jpg"/></Relationships>
</file>

<file path=ppt/slides/_rels/slide2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5.xml"/><Relationship Id="rId4" Type="http://schemas.openxmlformats.org/officeDocument/2006/relationships/image" Target="../media/image26.jpeg"/></Relationships>
</file>

<file path=ppt/slides/_rels/slide2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5.xml"/><Relationship Id="rId4" Type="http://schemas.openxmlformats.org/officeDocument/2006/relationships/image" Target="../media/image22.jpg"/></Relationships>
</file>

<file path=ppt/slides/_rels/slide2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5.xml"/><Relationship Id="rId4" Type="http://schemas.openxmlformats.org/officeDocument/2006/relationships/image" Target="../media/image27.jpg"/></Relationships>
</file>

<file path=ppt/slides/_rels/slide2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5.xml"/><Relationship Id="rId4" Type="http://schemas.openxmlformats.org/officeDocument/2006/relationships/image" Target="../media/image26.jpeg"/></Relationships>
</file>

<file path=ppt/slides/_rels/slide2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5.xml"/><Relationship Id="rId4" Type="http://schemas.openxmlformats.org/officeDocument/2006/relationships/image" Target="../media/image28.jpg"/></Relationships>
</file>

<file path=ppt/slides/_rels/slide2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5.xml"/><Relationship Id="rId4" Type="http://schemas.openxmlformats.org/officeDocument/2006/relationships/image" Target="../media/image29.jpeg"/></Relationships>
</file>

<file path=ppt/slides/_rels/slide3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5.xml"/><Relationship Id="rId4" Type="http://schemas.openxmlformats.org/officeDocument/2006/relationships/image" Target="../media/image28.jpg"/></Relationships>
</file>

<file path=ppt/slides/_rels/slide3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5.xml"/><Relationship Id="rId4" Type="http://schemas.openxmlformats.org/officeDocument/2006/relationships/image" Target="../media/image28.jpg"/></Relationships>
</file>

<file path=ppt/slides/_rels/slide3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5.xml"/><Relationship Id="rId4" Type="http://schemas.openxmlformats.org/officeDocument/2006/relationships/image" Target="../media/image28.jpg"/></Relationships>
</file>

<file path=ppt/slides/_rels/slide3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5.xml"/><Relationship Id="rId4" Type="http://schemas.openxmlformats.org/officeDocument/2006/relationships/image" Target="../media/image30.jpeg"/></Relationships>
</file>

<file path=ppt/slides/_rels/slide3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5.xml"/><Relationship Id="rId4" Type="http://schemas.openxmlformats.org/officeDocument/2006/relationships/image" Target="../media/image28.jpg"/></Relationships>
</file>

<file path=ppt/slides/_rels/slide35.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3.png"/><Relationship Id="rId7" Type="http://schemas.openxmlformats.org/officeDocument/2006/relationships/diagramColors" Target="../diagrams/colors1.xml"/><Relationship Id="rId2" Type="http://schemas.openxmlformats.org/officeDocument/2006/relationships/image" Target="../media/image1.png"/><Relationship Id="rId1" Type="http://schemas.openxmlformats.org/officeDocument/2006/relationships/slideLayout" Target="../slideLayouts/slideLayout15.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 Id="rId9" Type="http://schemas.openxmlformats.org/officeDocument/2006/relationships/image" Target="../media/image31.png"/></Relationships>
</file>

<file path=ppt/slides/_rels/slide36.xml.rels><?xml version="1.0" encoding="UTF-8" standalone="yes"?>
<Relationships xmlns="http://schemas.openxmlformats.org/package/2006/relationships"><Relationship Id="rId8" Type="http://schemas.microsoft.com/office/2007/relationships/diagramDrawing" Target="../diagrams/drawing2.xml"/><Relationship Id="rId3" Type="http://schemas.openxmlformats.org/officeDocument/2006/relationships/image" Target="../media/image3.png"/><Relationship Id="rId7" Type="http://schemas.openxmlformats.org/officeDocument/2006/relationships/diagramColors" Target="../diagrams/colors2.xml"/><Relationship Id="rId2" Type="http://schemas.openxmlformats.org/officeDocument/2006/relationships/image" Target="../media/image1.png"/><Relationship Id="rId1" Type="http://schemas.openxmlformats.org/officeDocument/2006/relationships/slideLayout" Target="../slideLayouts/slideLayout15.xml"/><Relationship Id="rId6" Type="http://schemas.openxmlformats.org/officeDocument/2006/relationships/diagramQuickStyle" Target="../diagrams/quickStyle2.xml"/><Relationship Id="rId5" Type="http://schemas.openxmlformats.org/officeDocument/2006/relationships/diagramLayout" Target="../diagrams/layout2.xml"/><Relationship Id="rId4" Type="http://schemas.openxmlformats.org/officeDocument/2006/relationships/diagramData" Target="../diagrams/data2.xml"/><Relationship Id="rId9" Type="http://schemas.openxmlformats.org/officeDocument/2006/relationships/image" Target="../media/image31.png"/></Relationships>
</file>

<file path=ppt/slides/_rels/slide3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5.xml"/><Relationship Id="rId4" Type="http://schemas.openxmlformats.org/officeDocument/2006/relationships/image" Target="../media/image22.jpg"/></Relationships>
</file>

<file path=ppt/slides/_rels/slide3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5.xml"/><Relationship Id="rId4" Type="http://schemas.openxmlformats.org/officeDocument/2006/relationships/image" Target="../media/image32.jpeg"/></Relationships>
</file>

<file path=ppt/slides/_rels/slide3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5.xml"/><Relationship Id="rId4" Type="http://schemas.openxmlformats.org/officeDocument/2006/relationships/image" Target="../media/image31.png"/></Relationships>
</file>

<file path=ppt/slides/_rels/slide4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5.xml"/><Relationship Id="rId4" Type="http://schemas.openxmlformats.org/officeDocument/2006/relationships/image" Target="../media/image28.jpg"/></Relationships>
</file>

<file path=ppt/slides/_rels/slide4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5.xml"/><Relationship Id="rId4" Type="http://schemas.openxmlformats.org/officeDocument/2006/relationships/image" Target="../media/image23.jpg"/></Relationships>
</file>

<file path=ppt/slides/_rels/slide42.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3" Type="http://schemas.openxmlformats.org/officeDocument/2006/relationships/customXml" Target="../ink/ink1.xml"/><Relationship Id="rId2" Type="http://schemas.openxmlformats.org/officeDocument/2006/relationships/image" Target="../media/image3.png"/><Relationship Id="rId1" Type="http://schemas.openxmlformats.org/officeDocument/2006/relationships/slideLayout" Target="../slideLayouts/slideLayout15.xml"/><Relationship Id="rId4" Type="http://schemas.openxmlformats.org/officeDocument/2006/relationships/image" Target="../media/image32.emf"/></Relationships>
</file>

<file path=ppt/slides/_rels/slide44.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3" Type="http://schemas.openxmlformats.org/officeDocument/2006/relationships/image" Target="../media/image35.png"/><Relationship Id="rId7" Type="http://schemas.openxmlformats.org/officeDocument/2006/relationships/image" Target="../media/image7.svg"/><Relationship Id="rId2" Type="http://schemas.openxmlformats.org/officeDocument/2006/relationships/image" Target="../media/image34.jpeg"/><Relationship Id="rId1" Type="http://schemas.openxmlformats.org/officeDocument/2006/relationships/slideLayout" Target="../slideLayouts/slideLayout16.xml"/><Relationship Id="rId6" Type="http://schemas.openxmlformats.org/officeDocument/2006/relationships/image" Target="../media/image6.png"/><Relationship Id="rId5" Type="http://schemas.openxmlformats.org/officeDocument/2006/relationships/image" Target="../media/image3.png"/><Relationship Id="rId4" Type="http://schemas.openxmlformats.org/officeDocument/2006/relationships/image" Target="../media/image36.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1105196" y="3794396"/>
            <a:ext cx="4886463"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 Dr. </a:t>
            </a:r>
            <a:r>
              <a:rPr lang="en-US" sz="2400" dirty="0" err="1">
                <a:latin typeface="Times New Roman" panose="02020603050405020304" pitchFamily="18" charset="0"/>
                <a:cs typeface="Times New Roman" panose="02020603050405020304" pitchFamily="18" charset="0"/>
              </a:rPr>
              <a:t>Amera</a:t>
            </a:r>
            <a:r>
              <a:rPr lang="en-US" sz="2400" dirty="0">
                <a:latin typeface="Times New Roman" panose="02020603050405020304" pitchFamily="18" charset="0"/>
                <a:cs typeface="Times New Roman" panose="02020603050405020304" pitchFamily="18" charset="0"/>
              </a:rPr>
              <a:t> A. </a:t>
            </a:r>
            <a:r>
              <a:rPr lang="en-US" sz="2400" dirty="0" err="1">
                <a:latin typeface="Times New Roman" panose="02020603050405020304" pitchFamily="18" charset="0"/>
                <a:cs typeface="Times New Roman" panose="02020603050405020304" pitchFamily="18" charset="0"/>
              </a:rPr>
              <a:t>Soliman</a:t>
            </a:r>
            <a:endParaRPr lang="en-US" sz="2400" dirty="0">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a16="http://schemas.microsoft.com/office/drawing/2014/main" id="{16E4CC76-2D0D-6204-3FBC-B0856D8E8836}"/>
              </a:ext>
            </a:extLst>
          </p:cNvPr>
          <p:cNvSpPr txBox="1"/>
          <p:nvPr/>
        </p:nvSpPr>
        <p:spPr>
          <a:xfrm>
            <a:off x="194617" y="2591583"/>
            <a:ext cx="6728088" cy="954107"/>
          </a:xfrm>
          <a:prstGeom prst="rect">
            <a:avLst/>
          </a:prstGeom>
          <a:noFill/>
        </p:spPr>
        <p:txBody>
          <a:bodyPr wrap="square" rtlCol="0">
            <a:spAutoFit/>
          </a:bodyPr>
          <a:lstStyle/>
          <a:p>
            <a:r>
              <a:rPr lang="ar-SA" sz="2400" b="1" dirty="0">
                <a:solidFill>
                  <a:srgbClr val="00B0F0"/>
                </a:solidFill>
                <a:latin typeface="Alexandria ExtraBold" pitchFamily="2" charset="-78"/>
                <a:cs typeface="Alexandria ExtraBold" pitchFamily="2" charset="-78"/>
              </a:rPr>
              <a:t>الإعلان الصحفي والتسويق الرقمي</a:t>
            </a:r>
          </a:p>
          <a:p>
            <a:endParaRPr lang="en-US" sz="1400" b="1" dirty="0">
              <a:solidFill>
                <a:srgbClr val="00B0F0"/>
              </a:solidFill>
              <a:latin typeface="Times New Roman" panose="02020603050405020304" pitchFamily="18" charset="0"/>
              <a:cs typeface="Times New Roman" panose="02020603050405020304" pitchFamily="18" charset="0"/>
            </a:endParaRPr>
          </a:p>
          <a:p>
            <a:r>
              <a:rPr lang="en-US" b="1" dirty="0">
                <a:solidFill>
                  <a:srgbClr val="C00000"/>
                </a:solidFill>
                <a:latin typeface="Alexandria ExtraBold" pitchFamily="2" charset="-78"/>
                <a:ea typeface="Calibri" panose="020F0502020204030204" pitchFamily="34" charset="0"/>
                <a:cs typeface="Alexandria ExtraBold" pitchFamily="2" charset="-78"/>
              </a:rPr>
              <a:t>Journalism Advertising and </a:t>
            </a:r>
            <a:r>
              <a:rPr lang="en-US" b="1">
                <a:solidFill>
                  <a:srgbClr val="C00000"/>
                </a:solidFill>
                <a:latin typeface="Alexandria ExtraBold" pitchFamily="2" charset="-78"/>
                <a:ea typeface="Calibri" panose="020F0502020204030204" pitchFamily="34" charset="0"/>
                <a:cs typeface="Alexandria ExtraBold" pitchFamily="2" charset="-78"/>
              </a:rPr>
              <a:t>Digital Marketing</a:t>
            </a:r>
            <a:endParaRPr lang="ar-EG" b="1" dirty="0">
              <a:solidFill>
                <a:srgbClr val="C00000"/>
              </a:solidFill>
              <a:latin typeface="Alexandria ExtraBold" pitchFamily="2" charset="-78"/>
              <a:ea typeface="Calibri" panose="020F0502020204030204" pitchFamily="34" charset="0"/>
              <a:cs typeface="Alexandria ExtraBold" pitchFamily="2" charset="-78"/>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9</a:t>
            </a:r>
          </a:p>
        </p:txBody>
      </p:sp>
      <p:sp>
        <p:nvSpPr>
          <p:cNvPr id="46" name="TextBox 45">
            <a:extLst>
              <a:ext uri="{FF2B5EF4-FFF2-40B4-BE49-F238E27FC236}">
                <a16:creationId xmlns:a16="http://schemas.microsoft.com/office/drawing/2014/main" id="{FA59789B-D841-DB76-25B9-1348B202C2B5}"/>
              </a:ext>
            </a:extLst>
          </p:cNvPr>
          <p:cNvSpPr txBox="1"/>
          <p:nvPr/>
        </p:nvSpPr>
        <p:spPr>
          <a:xfrm>
            <a:off x="329268" y="5104240"/>
            <a:ext cx="3726537" cy="677108"/>
          </a:xfrm>
          <a:prstGeom prst="rect">
            <a:avLst/>
          </a:prstGeom>
          <a:noFill/>
        </p:spPr>
        <p:txBody>
          <a:bodyPr wrap="square" rtlCol="0">
            <a:spAutoFit/>
          </a:bodyPr>
          <a:lstStyle/>
          <a:p>
            <a:r>
              <a:rPr lang="en-US" b="1" dirty="0"/>
              <a:t>DGM233</a:t>
            </a:r>
            <a:endParaRPr lang="en-US" dirty="0"/>
          </a:p>
          <a:p>
            <a:r>
              <a:rPr lang="ar-SA" sz="2000" dirty="0">
                <a:latin typeface="Times New Roman" panose="02020603050405020304" pitchFamily="18" charset="0"/>
                <a:cs typeface="Times New Roman" panose="02020603050405020304" pitchFamily="18" charset="0"/>
              </a:rPr>
              <a:t>الإعلان الصحفي والتسويق الرقمي</a:t>
            </a:r>
            <a:endParaRPr lang="en-US" sz="2000" dirty="0">
              <a:latin typeface="Times New Roman" panose="02020603050405020304" pitchFamily="18" charset="0"/>
              <a:cs typeface="Times New Roman" panose="02020603050405020304" pitchFamily="18" charset="0"/>
            </a:endParaRP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2"/>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cstate="hq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5302604" y="3404764"/>
            <a:ext cx="6578221" cy="769441"/>
          </a:xfrm>
          <a:prstGeom prst="rect">
            <a:avLst/>
          </a:prstGeom>
          <a:noFill/>
        </p:spPr>
        <p:txBody>
          <a:bodyPr wrap="square" rtlCol="0">
            <a:spAutoFit/>
          </a:bodyPr>
          <a:lstStyle/>
          <a:p>
            <a:pPr algn="ctr" rtl="1"/>
            <a:r>
              <a:rPr lang="ar-SA" sz="4400" b="1" dirty="0">
                <a:solidFill>
                  <a:srgbClr val="00B0F0"/>
                </a:solidFill>
                <a:latin typeface="Times New Roman" panose="02020603050405020304" pitchFamily="18" charset="0"/>
                <a:cs typeface="Times New Roman" panose="02020603050405020304" pitchFamily="18" charset="0"/>
              </a:rPr>
              <a:t>الحملات التسويقية الرقمية</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9</a:t>
            </a:r>
          </a:p>
        </p:txBody>
      </p:sp>
      <p:sp>
        <p:nvSpPr>
          <p:cNvPr id="11" name="TextBox 10">
            <a:extLst>
              <a:ext uri="{FF2B5EF4-FFF2-40B4-BE49-F238E27FC236}">
                <a16:creationId xmlns:a16="http://schemas.microsoft.com/office/drawing/2014/main" id="{781F72BC-06B8-4FB5-F2D5-D8EA1BFF812E}"/>
              </a:ext>
            </a:extLst>
          </p:cNvPr>
          <p:cNvSpPr txBox="1"/>
          <p:nvPr/>
        </p:nvSpPr>
        <p:spPr>
          <a:xfrm>
            <a:off x="6370224" y="4802552"/>
            <a:ext cx="2957861" cy="707886"/>
          </a:xfrm>
          <a:prstGeom prst="rect">
            <a:avLst/>
          </a:prstGeom>
          <a:noFill/>
        </p:spPr>
        <p:txBody>
          <a:bodyPr wrap="none" rtlCol="0">
            <a:spAutoFit/>
          </a:bodyPr>
          <a:lstStyle/>
          <a:p>
            <a:r>
              <a:rPr lang="en-US" sz="2000" b="1" dirty="0"/>
              <a:t>DGM 223</a:t>
            </a:r>
            <a:endParaRPr lang="en-US" sz="2000" dirty="0"/>
          </a:p>
          <a:p>
            <a:r>
              <a:rPr lang="ar-SA" sz="2000" dirty="0">
                <a:latin typeface="Times New Roman" panose="02020603050405020304" pitchFamily="18" charset="0"/>
                <a:cs typeface="Times New Roman" panose="02020603050405020304" pitchFamily="18" charset="0"/>
              </a:rPr>
              <a:t>الإعلان الصحفي والتسويق الرقمي</a:t>
            </a:r>
            <a:endParaRPr lang="en-US" sz="2000" dirty="0">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a:t>
            </a:r>
            <a:r>
              <a:rPr lang="en-US" sz="2800" b="1" dirty="0" err="1">
                <a:solidFill>
                  <a:srgbClr val="00B0F0"/>
                </a:solidFill>
                <a:latin typeface="Times New Roman" panose="02020603050405020304" pitchFamily="18" charset="0"/>
                <a:cs typeface="Times New Roman" panose="02020603050405020304" pitchFamily="18" charset="0"/>
              </a:rPr>
              <a:t>Amera</a:t>
            </a:r>
            <a:r>
              <a:rPr lang="en-US" sz="2800" b="1" dirty="0">
                <a:solidFill>
                  <a:srgbClr val="00B0F0"/>
                </a:solidFill>
                <a:latin typeface="Times New Roman" panose="02020603050405020304" pitchFamily="18" charset="0"/>
                <a:cs typeface="Times New Roman" panose="02020603050405020304" pitchFamily="18" charset="0"/>
              </a:rPr>
              <a:t> A. </a:t>
            </a:r>
            <a:r>
              <a:rPr lang="en-US" sz="2800" b="1" dirty="0" err="1">
                <a:solidFill>
                  <a:srgbClr val="00B0F0"/>
                </a:solidFill>
                <a:latin typeface="Times New Roman" panose="02020603050405020304" pitchFamily="18" charset="0"/>
                <a:cs typeface="Times New Roman" panose="02020603050405020304" pitchFamily="18" charset="0"/>
              </a:rPr>
              <a:t>Soliman</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13679" y="372325"/>
            <a:ext cx="2457656" cy="670874"/>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7"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7016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985327" y="2713703"/>
            <a:ext cx="3040984" cy="2521974"/>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368772" y="2315497"/>
            <a:ext cx="3259332" cy="2626408"/>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cstate="hqprint">
            <a:extLst>
              <a:ext uri="{28A0092B-C50C-407E-A947-70E740481C1C}">
                <a14:useLocalDpi xmlns:a14="http://schemas.microsoft.com/office/drawing/2010/main" val="0"/>
              </a:ext>
            </a:extLst>
          </a:blip>
          <a:srcRect t="8679" b="8679"/>
          <a:stretch>
            <a:fillRect/>
          </a:stretch>
        </p:blipFill>
        <p:spPr>
          <a:xfrm>
            <a:off x="132411" y="1353955"/>
            <a:ext cx="5927195" cy="5022548"/>
          </a:xfrm>
        </p:spPr>
      </p:pic>
      <p:sp>
        <p:nvSpPr>
          <p:cNvPr id="11" name="Rectangle 10">
            <a:extLst>
              <a:ext uri="{FF2B5EF4-FFF2-40B4-BE49-F238E27FC236}">
                <a16:creationId xmlns:a16="http://schemas.microsoft.com/office/drawing/2014/main" id="{5A075604-73CD-4507-8013-424F369DFDEB}"/>
              </a:ext>
            </a:extLst>
          </p:cNvPr>
          <p:cNvSpPr/>
          <p:nvPr/>
        </p:nvSpPr>
        <p:spPr>
          <a:xfrm>
            <a:off x="7045236" y="323880"/>
            <a:ext cx="1077046" cy="76927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50759" y="762080"/>
            <a:ext cx="6979628" cy="45719"/>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42" name="TextBox 41">
            <a:extLst>
              <a:ext uri="{FF2B5EF4-FFF2-40B4-BE49-F238E27FC236}">
                <a16:creationId xmlns:a16="http://schemas.microsoft.com/office/drawing/2014/main" id="{AB738525-DD8E-2E85-F385-345FF64341EB}"/>
              </a:ext>
            </a:extLst>
          </p:cNvPr>
          <p:cNvSpPr txBox="1"/>
          <p:nvPr/>
        </p:nvSpPr>
        <p:spPr>
          <a:xfrm>
            <a:off x="7005587" y="341022"/>
            <a:ext cx="1116793" cy="707886"/>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 No : 9 </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5023"/>
            <a:ext cx="1963162" cy="916662"/>
          </a:xfrm>
          <a:prstGeom prst="rect">
            <a:avLst/>
          </a:prstGeom>
        </p:spPr>
      </p:pic>
      <p:sp>
        <p:nvSpPr>
          <p:cNvPr id="14" name="Rectangle 13">
            <a:extLst>
              <a:ext uri="{FF2B5EF4-FFF2-40B4-BE49-F238E27FC236}">
                <a16:creationId xmlns:a16="http://schemas.microsoft.com/office/drawing/2014/main" id="{9FA3F187-A568-4AEE-8C8D-9760BCD0B159}"/>
              </a:ext>
            </a:extLst>
          </p:cNvPr>
          <p:cNvSpPr/>
          <p:nvPr/>
        </p:nvSpPr>
        <p:spPr>
          <a:xfrm>
            <a:off x="5868538" y="2158681"/>
            <a:ext cx="5490232" cy="4010613"/>
          </a:xfrm>
          <a:prstGeom prst="rect">
            <a:avLst/>
          </a:prstGeom>
          <a:solidFill>
            <a:schemeClr val="bg1">
              <a:lumMod val="9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519113" lvl="0" indent="-342900" algn="r" rtl="1">
              <a:lnSpc>
                <a:spcPct val="150000"/>
              </a:lnSpc>
              <a:buFont typeface="Wingdings" panose="05000000000000000000" pitchFamily="2" charset="2"/>
              <a:buChar char="ü"/>
            </a:pPr>
            <a:r>
              <a:rPr lang="ar-SA" sz="2000" b="1" dirty="0">
                <a:solidFill>
                  <a:srgbClr val="002060"/>
                </a:solidFill>
                <a:latin typeface="Alexandria ExtraBold" pitchFamily="2" charset="-78"/>
                <a:ea typeface="Calibri" panose="020F0502020204030204" pitchFamily="34" charset="0"/>
                <a:cs typeface="Alexandria ExtraBold" pitchFamily="2" charset="-78"/>
              </a:rPr>
              <a:t>تمهيد</a:t>
            </a:r>
            <a:endParaRPr lang="ar-EG" sz="2400" b="1" dirty="0">
              <a:solidFill>
                <a:srgbClr val="002060"/>
              </a:solidFill>
              <a:latin typeface="Adobe Arabic" panose="02040503050201020203" pitchFamily="18" charset="-78"/>
              <a:ea typeface="Calibri" panose="020F0502020204030204" pitchFamily="34" charset="0"/>
              <a:cs typeface="Adobe Arabic" panose="02040503050201020203" pitchFamily="18" charset="-78"/>
            </a:endParaRPr>
          </a:p>
          <a:p>
            <a:pPr marL="519113" indent="-342900" algn="r" rtl="1">
              <a:lnSpc>
                <a:spcPct val="150000"/>
              </a:lnSpc>
              <a:buFont typeface="Wingdings" panose="05000000000000000000" pitchFamily="2" charset="2"/>
              <a:buChar char="ü"/>
            </a:pPr>
            <a:r>
              <a:rPr lang="ar-SA" b="1" dirty="0">
                <a:solidFill>
                  <a:srgbClr val="002060"/>
                </a:solidFill>
                <a:latin typeface="Alexandria ExtraBold" pitchFamily="2" charset="-78"/>
                <a:ea typeface="Calibri" panose="020F0502020204030204" pitchFamily="34" charset="0"/>
                <a:cs typeface="Alexandria ExtraBold" pitchFamily="2" charset="-78"/>
              </a:rPr>
              <a:t>الحملات التسويقية الرقمية </a:t>
            </a:r>
          </a:p>
          <a:p>
            <a:pPr marL="914400" indent="-231775" algn="r" rtl="1">
              <a:lnSpc>
                <a:spcPct val="150000"/>
              </a:lnSpc>
              <a:buFont typeface="Wingdings" panose="05000000000000000000" pitchFamily="2" charset="2"/>
              <a:buChar char="§"/>
              <a:tabLst>
                <a:tab pos="968375" algn="l"/>
              </a:tabLst>
            </a:pPr>
            <a:r>
              <a:rPr lang="ar-SA" b="1" dirty="0">
                <a:solidFill>
                  <a:srgbClr val="002060"/>
                </a:solidFill>
                <a:latin typeface="Alexandria ExtraBold" pitchFamily="2" charset="-78"/>
                <a:ea typeface="Calibri" panose="020F0502020204030204" pitchFamily="34" charset="0"/>
                <a:cs typeface="Alexandria ExtraBold" pitchFamily="2" charset="-78"/>
              </a:rPr>
              <a:t>ماهية الحملات التسويقية وخصائصها</a:t>
            </a:r>
          </a:p>
          <a:p>
            <a:pPr marL="914400" indent="-231775" algn="r" rtl="1">
              <a:lnSpc>
                <a:spcPct val="150000"/>
              </a:lnSpc>
              <a:buFont typeface="Wingdings" panose="05000000000000000000" pitchFamily="2" charset="2"/>
              <a:buChar char="§"/>
              <a:tabLst>
                <a:tab pos="968375" algn="l"/>
              </a:tabLst>
            </a:pPr>
            <a:r>
              <a:rPr lang="ar-SA" b="1" dirty="0">
                <a:solidFill>
                  <a:srgbClr val="002060"/>
                </a:solidFill>
                <a:latin typeface="Alexandria ExtraBold" pitchFamily="2" charset="-78"/>
                <a:ea typeface="Calibri" panose="020F0502020204030204" pitchFamily="34" charset="0"/>
                <a:cs typeface="Alexandria ExtraBold" pitchFamily="2" charset="-78"/>
              </a:rPr>
              <a:t>التخطيط للحملات التسويقية وأهميته</a:t>
            </a:r>
          </a:p>
          <a:p>
            <a:pPr marL="914400" indent="-231775" algn="r" rtl="1">
              <a:lnSpc>
                <a:spcPct val="150000"/>
              </a:lnSpc>
              <a:buFont typeface="Wingdings" panose="05000000000000000000" pitchFamily="2" charset="2"/>
              <a:buChar char="§"/>
              <a:tabLst>
                <a:tab pos="968375" algn="l"/>
              </a:tabLst>
            </a:pPr>
            <a:r>
              <a:rPr lang="ar-SA" b="1" dirty="0">
                <a:solidFill>
                  <a:srgbClr val="002060"/>
                </a:solidFill>
                <a:latin typeface="Alexandria ExtraBold" pitchFamily="2" charset="-78"/>
                <a:ea typeface="Calibri" panose="020F0502020204030204" pitchFamily="34" charset="0"/>
                <a:cs typeface="Alexandria ExtraBold" pitchFamily="2" charset="-78"/>
              </a:rPr>
              <a:t>مراحل التخطيط للحملات التسويقية</a:t>
            </a:r>
          </a:p>
          <a:p>
            <a:pPr marL="573088" indent="-395288" algn="r" rtl="1">
              <a:lnSpc>
                <a:spcPct val="150000"/>
              </a:lnSpc>
              <a:spcAft>
                <a:spcPts val="800"/>
              </a:spcAft>
              <a:buFont typeface="Wingdings" panose="05000000000000000000" pitchFamily="2" charset="2"/>
              <a:buChar char="ü"/>
            </a:pPr>
            <a:r>
              <a:rPr lang="ar-EG" sz="2000" b="1" dirty="0">
                <a:solidFill>
                  <a:srgbClr val="002060"/>
                </a:solidFill>
                <a:latin typeface="Alexandria ExtraBold" pitchFamily="2" charset="-78"/>
                <a:ea typeface="Calibri" panose="020F0502020204030204" pitchFamily="34" charset="0"/>
                <a:cs typeface="Alexandria ExtraBold" pitchFamily="2" charset="-78"/>
              </a:rPr>
              <a:t>خاتمة</a:t>
            </a:r>
            <a:endParaRPr lang="ar-SA" sz="2000" b="1" dirty="0">
              <a:solidFill>
                <a:srgbClr val="002060"/>
              </a:solidFill>
              <a:latin typeface="Alexandria ExtraBold" pitchFamily="2" charset="-78"/>
              <a:ea typeface="Calibri" panose="020F0502020204030204" pitchFamily="34" charset="0"/>
              <a:cs typeface="Alexandria ExtraBold" pitchFamily="2" charset="-78"/>
            </a:endParaRPr>
          </a:p>
          <a:p>
            <a:pPr marL="573088" indent="-395288" algn="r" rtl="1">
              <a:lnSpc>
                <a:spcPct val="150000"/>
              </a:lnSpc>
              <a:spcAft>
                <a:spcPts val="800"/>
              </a:spcAft>
              <a:buFont typeface="Wingdings" panose="05000000000000000000" pitchFamily="2" charset="2"/>
              <a:buChar char="ü"/>
            </a:pPr>
            <a:r>
              <a:rPr lang="ar-EG" sz="2000" b="1" dirty="0">
                <a:solidFill>
                  <a:srgbClr val="002060"/>
                </a:solidFill>
                <a:latin typeface="Alexandria ExtraBold" pitchFamily="2" charset="-78"/>
                <a:ea typeface="Calibri" panose="020F0502020204030204" pitchFamily="34" charset="0"/>
                <a:cs typeface="Alexandria ExtraBold" pitchFamily="2" charset="-78"/>
              </a:rPr>
              <a:t>المراجع</a:t>
            </a:r>
            <a:endParaRPr lang="en-US" sz="2000" b="1" dirty="0">
              <a:solidFill>
                <a:srgbClr val="002060"/>
              </a:solidFill>
              <a:latin typeface="Alexandria ExtraBold" pitchFamily="2" charset="-78"/>
              <a:ea typeface="Calibri" panose="020F0502020204030204" pitchFamily="34" charset="0"/>
              <a:cs typeface="Alexandria ExtraBold" pitchFamily="2" charset="-78"/>
            </a:endParaRPr>
          </a:p>
        </p:txBody>
      </p:sp>
      <p:sp>
        <p:nvSpPr>
          <p:cNvPr id="12" name="Rectangle: Rounded Corners 11">
            <a:extLst>
              <a:ext uri="{FF2B5EF4-FFF2-40B4-BE49-F238E27FC236}">
                <a16:creationId xmlns:a16="http://schemas.microsoft.com/office/drawing/2014/main" id="{82DB72EC-5150-4CFA-8CC4-49C49CEDC14F}"/>
              </a:ext>
            </a:extLst>
          </p:cNvPr>
          <p:cNvSpPr/>
          <p:nvPr/>
        </p:nvSpPr>
        <p:spPr>
          <a:xfrm>
            <a:off x="9530454" y="1373586"/>
            <a:ext cx="2084542" cy="661759"/>
          </a:xfrm>
          <a:prstGeom prst="round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ar-SA" sz="2400" dirty="0">
                <a:latin typeface="Alexandria SemiBold" pitchFamily="2" charset="-78"/>
                <a:cs typeface="Alexandria SemiBold" pitchFamily="2" charset="-78"/>
              </a:rPr>
              <a:t>الموضوعات</a:t>
            </a:r>
            <a:endParaRPr lang="ar-EG" sz="2400" dirty="0">
              <a:latin typeface="Alexandria SemiBold" pitchFamily="2" charset="-78"/>
              <a:cs typeface="Alexandria SemiBold" pitchFamily="2" charset="-78"/>
            </a:endParaRPr>
          </a:p>
        </p:txBody>
      </p:sp>
      <p:sp>
        <p:nvSpPr>
          <p:cNvPr id="13" name="TextBox 12">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22307947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par>
                                <p:cTn id="11" presetID="10" presetClass="entr" presetSubtype="0" fill="hold" grpId="0" nodeType="withEffect">
                                  <p:stCondLst>
                                    <p:cond delay="250"/>
                                  </p:stCondLst>
                                  <p:childTnLst>
                                    <p:set>
                                      <p:cBhvr>
                                        <p:cTn id="12" dur="1" fill="hold">
                                          <p:stCondLst>
                                            <p:cond delay="0"/>
                                          </p:stCondLst>
                                        </p:cTn>
                                        <p:tgtEl>
                                          <p:spTgt spid="14"/>
                                        </p:tgtEl>
                                        <p:attrNameLst>
                                          <p:attrName>style.visibility</p:attrName>
                                        </p:attrNameLst>
                                      </p:cBhvr>
                                      <p:to>
                                        <p:strVal val="visible"/>
                                      </p:to>
                                    </p:set>
                                    <p:animEffect transition="in" filter="fade">
                                      <p:cBhvr>
                                        <p:cTn id="13"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P spid="1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314976" y="1601121"/>
            <a:ext cx="9135316" cy="4591463"/>
          </a:xfrm>
          <a:prstGeom prst="roundRect">
            <a:avLst>
              <a:gd name="adj" fmla="val 6140"/>
            </a:avLst>
          </a:prstGeom>
          <a:solidFill>
            <a:srgbClr val="36333A"/>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 name="Picture 1"/>
          <p:cNvPicPr>
            <a:picLocks noChangeAspect="1"/>
          </p:cNvPicPr>
          <p:nvPr/>
        </p:nvPicPr>
        <p:blipFill rotWithShape="1">
          <a:blip r:embed="rId3">
            <a:extLst>
              <a:ext uri="{28A0092B-C50C-407E-A947-70E740481C1C}">
                <a14:useLocalDpi xmlns:a14="http://schemas.microsoft.com/office/drawing/2010/main" val="0"/>
              </a:ext>
            </a:extLst>
          </a:blip>
          <a:srcRect l="2127" t="13333" r="1939"/>
          <a:stretch/>
        </p:blipFill>
        <p:spPr>
          <a:xfrm>
            <a:off x="1501252" y="1733654"/>
            <a:ext cx="8830103" cy="4426444"/>
          </a:xfrm>
          <a:prstGeom prst="rect">
            <a:avLst/>
          </a:prstGeom>
        </p:spPr>
      </p:pic>
      <p:sp>
        <p:nvSpPr>
          <p:cNvPr id="5" name="Rectangle 4">
            <a:extLst>
              <a:ext uri="{FF2B5EF4-FFF2-40B4-BE49-F238E27FC236}">
                <a16:creationId xmlns:a16="http://schemas.microsoft.com/office/drawing/2014/main" id="{3985EAE6-BFA6-766D-A032-077E4DCB399E}"/>
              </a:ext>
            </a:extLst>
          </p:cNvPr>
          <p:cNvSpPr/>
          <p:nvPr/>
        </p:nvSpPr>
        <p:spPr>
          <a:xfrm>
            <a:off x="3027874" y="7720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191695" y="812663"/>
            <a:ext cx="108184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299745" y="1068478"/>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Rectangle 10"/>
          <p:cNvSpPr/>
          <p:nvPr/>
        </p:nvSpPr>
        <p:spPr>
          <a:xfrm>
            <a:off x="942951" y="1171948"/>
            <a:ext cx="2031189" cy="369332"/>
          </a:xfrm>
          <a:prstGeom prst="rect">
            <a:avLst/>
          </a:prstGeom>
          <a:solidFill>
            <a:schemeClr val="accent4">
              <a:lumMod val="60000"/>
              <a:lumOff val="40000"/>
            </a:schemeClr>
          </a:solidFill>
        </p:spPr>
        <p:txBody>
          <a:bodyPr wrap="square">
            <a:spAutoFit/>
          </a:bodyPr>
          <a:lstStyle/>
          <a:p>
            <a:pPr algn="r">
              <a:lnSpc>
                <a:spcPct val="150000"/>
              </a:lnSpc>
            </a:pPr>
            <a:r>
              <a:rPr lang="ar-SA" sz="1200" dirty="0">
                <a:solidFill>
                  <a:srgbClr val="0070C0"/>
                </a:solidFill>
                <a:latin typeface="Alexandria SemiBold" pitchFamily="2" charset="-78"/>
                <a:cs typeface="Alexandria SemiBold" pitchFamily="2" charset="-78"/>
              </a:rPr>
              <a:t>ملخص المحاضرة السابقة</a:t>
            </a:r>
          </a:p>
        </p:txBody>
      </p:sp>
      <p:pic>
        <p:nvPicPr>
          <p:cNvPr id="8" name="Picture 7"/>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l="68619" t="59901" r="8769"/>
          <a:stretch/>
        </p:blipFill>
        <p:spPr>
          <a:xfrm>
            <a:off x="-411706" y="5011703"/>
            <a:ext cx="2084214" cy="2079056"/>
          </a:xfrm>
          <a:prstGeom prst="rect">
            <a:avLst/>
          </a:prstGeom>
        </p:spPr>
      </p:pic>
    </p:spTree>
    <p:extLst>
      <p:ext uri="{BB962C8B-B14F-4D97-AF65-F5344CB8AC3E}">
        <p14:creationId xmlns:p14="http://schemas.microsoft.com/office/powerpoint/2010/main" val="249127808"/>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392072" y="1810343"/>
            <a:ext cx="9157647" cy="4017251"/>
          </a:xfrm>
          <a:prstGeom prst="roundRect">
            <a:avLst>
              <a:gd name="adj" fmla="val 6140"/>
            </a:avLst>
          </a:prstGeom>
          <a:solidFill>
            <a:srgbClr val="464349"/>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 name="Picture 1"/>
          <p:cNvPicPr>
            <a:picLocks noChangeAspect="1"/>
          </p:cNvPicPr>
          <p:nvPr/>
        </p:nvPicPr>
        <p:blipFill rotWithShape="1">
          <a:blip r:embed="rId2">
            <a:extLst>
              <a:ext uri="{28A0092B-C50C-407E-A947-70E740481C1C}">
                <a14:useLocalDpi xmlns:a14="http://schemas.microsoft.com/office/drawing/2010/main" val="0"/>
              </a:ext>
            </a:extLst>
          </a:blip>
          <a:srcRect r="6418" b="9453"/>
          <a:stretch/>
        </p:blipFill>
        <p:spPr>
          <a:xfrm>
            <a:off x="1514901" y="1896785"/>
            <a:ext cx="8911989" cy="3888450"/>
          </a:xfrm>
          <a:prstGeom prst="rect">
            <a:avLst/>
          </a:prstGeom>
        </p:spPr>
      </p:pic>
      <p:sp>
        <p:nvSpPr>
          <p:cNvPr id="5" name="Rectangle 4">
            <a:extLst>
              <a:ext uri="{FF2B5EF4-FFF2-40B4-BE49-F238E27FC236}">
                <a16:creationId xmlns:a16="http://schemas.microsoft.com/office/drawing/2014/main" id="{3985EAE6-BFA6-766D-A032-077E4DCB399E}"/>
              </a:ext>
            </a:extLst>
          </p:cNvPr>
          <p:cNvSpPr/>
          <p:nvPr/>
        </p:nvSpPr>
        <p:spPr>
          <a:xfrm>
            <a:off x="3021964" y="91306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183271" y="1002661"/>
            <a:ext cx="108184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227661" y="1202716"/>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Rectangle 10"/>
          <p:cNvSpPr/>
          <p:nvPr/>
        </p:nvSpPr>
        <p:spPr>
          <a:xfrm>
            <a:off x="990775" y="1407074"/>
            <a:ext cx="2031189" cy="369332"/>
          </a:xfrm>
          <a:prstGeom prst="rect">
            <a:avLst/>
          </a:prstGeom>
          <a:solidFill>
            <a:schemeClr val="accent4">
              <a:lumMod val="60000"/>
              <a:lumOff val="40000"/>
            </a:schemeClr>
          </a:solidFill>
        </p:spPr>
        <p:txBody>
          <a:bodyPr wrap="square">
            <a:spAutoFit/>
          </a:bodyPr>
          <a:lstStyle/>
          <a:p>
            <a:pPr algn="r">
              <a:lnSpc>
                <a:spcPct val="150000"/>
              </a:lnSpc>
            </a:pPr>
            <a:r>
              <a:rPr lang="ar-SA" sz="1200" dirty="0">
                <a:solidFill>
                  <a:srgbClr val="0070C0"/>
                </a:solidFill>
                <a:latin typeface="Alexandria SemiBold" pitchFamily="2" charset="-78"/>
                <a:cs typeface="Alexandria SemiBold" pitchFamily="2" charset="-78"/>
              </a:rPr>
              <a:t>ملخص المحاضرة السابقة</a:t>
            </a:r>
          </a:p>
        </p:txBody>
      </p:sp>
    </p:spTree>
    <p:extLst>
      <p:ext uri="{BB962C8B-B14F-4D97-AF65-F5344CB8AC3E}">
        <p14:creationId xmlns:p14="http://schemas.microsoft.com/office/powerpoint/2010/main" val="585248713"/>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2000"/>
            <a:lum/>
          </a:blip>
          <a:srcRect/>
          <a:stretch>
            <a:fillRect/>
          </a:stretch>
        </a:blipFill>
        <a:effectLst/>
      </p:bgPr>
    </p:bg>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5" name="Rectangle: Rounded Corners 24">
            <a:extLst>
              <a:ext uri="{FF2B5EF4-FFF2-40B4-BE49-F238E27FC236}">
                <a16:creationId xmlns:a16="http://schemas.microsoft.com/office/drawing/2014/main" id="{2BC869EB-5623-4AA1-9123-4AF9DF916049}"/>
              </a:ext>
            </a:extLst>
          </p:cNvPr>
          <p:cNvSpPr/>
          <p:nvPr/>
        </p:nvSpPr>
        <p:spPr>
          <a:xfrm>
            <a:off x="723332" y="2174957"/>
            <a:ext cx="10631605" cy="3980183"/>
          </a:xfrm>
          <a:prstGeom prst="roundRect">
            <a:avLst>
              <a:gd name="adj" fmla="val 6140"/>
            </a:avLst>
          </a:prstGeom>
          <a:solidFill>
            <a:srgbClr val="4E4F5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145531" y="126683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277341" y="1320784"/>
            <a:ext cx="1140836"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303443" y="150694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22" name="Rectangle 21"/>
          <p:cNvSpPr/>
          <p:nvPr/>
        </p:nvSpPr>
        <p:spPr>
          <a:xfrm>
            <a:off x="1114342" y="1762270"/>
            <a:ext cx="2031189" cy="369332"/>
          </a:xfrm>
          <a:prstGeom prst="rect">
            <a:avLst/>
          </a:prstGeom>
          <a:solidFill>
            <a:schemeClr val="accent4">
              <a:lumMod val="60000"/>
              <a:lumOff val="40000"/>
            </a:schemeClr>
          </a:solidFill>
        </p:spPr>
        <p:txBody>
          <a:bodyPr wrap="square">
            <a:spAutoFit/>
          </a:bodyPr>
          <a:lstStyle/>
          <a:p>
            <a:pPr algn="r">
              <a:lnSpc>
                <a:spcPct val="150000"/>
              </a:lnSpc>
            </a:pPr>
            <a:r>
              <a:rPr lang="ar-SA" sz="1200" dirty="0">
                <a:solidFill>
                  <a:srgbClr val="0070C0"/>
                </a:solidFill>
                <a:latin typeface="Alexandria SemiBold" pitchFamily="2" charset="-78"/>
                <a:cs typeface="Alexandria SemiBold" pitchFamily="2" charset="-78"/>
              </a:rPr>
              <a:t>ملخص المحاضرة السابقة</a:t>
            </a:r>
          </a:p>
        </p:txBody>
      </p:sp>
      <p:sp>
        <p:nvSpPr>
          <p:cNvPr id="12" name="TextBox 11">
            <a:extLst>
              <a:ext uri="{FF2B5EF4-FFF2-40B4-BE49-F238E27FC236}">
                <a16:creationId xmlns:a16="http://schemas.microsoft.com/office/drawing/2014/main" id="{050976E4-0CF2-BA00-34CA-2F9419409B9E}"/>
              </a:ext>
            </a:extLst>
          </p:cNvPr>
          <p:cNvSpPr txBox="1"/>
          <p:nvPr/>
        </p:nvSpPr>
        <p:spPr>
          <a:xfrm>
            <a:off x="7979684" y="2265169"/>
            <a:ext cx="3238559" cy="3831818"/>
          </a:xfrm>
          <a:prstGeom prst="rect">
            <a:avLst/>
          </a:prstGeom>
          <a:solidFill>
            <a:schemeClr val="bg2"/>
          </a:solidFill>
        </p:spPr>
        <p:txBody>
          <a:bodyPr wrap="square" rtlCol="0">
            <a:spAutoFit/>
          </a:bodyPr>
          <a:lstStyle/>
          <a:p>
            <a:pPr algn="r" rtl="1">
              <a:lnSpc>
                <a:spcPct val="150000"/>
              </a:lnSpc>
            </a:pPr>
            <a:r>
              <a:rPr lang="ar-SA" dirty="0">
                <a:latin typeface="Alexandria SemiBold" pitchFamily="2" charset="-78"/>
                <a:cs typeface="Alexandria SemiBold" pitchFamily="2" charset="-78"/>
              </a:rPr>
              <a:t> </a:t>
            </a:r>
            <a:r>
              <a:rPr lang="ar-SA" sz="1600" dirty="0">
                <a:latin typeface="Alexandria SemiBold" pitchFamily="2" charset="-78"/>
                <a:cs typeface="Alexandria SemiBold" pitchFamily="2" charset="-78"/>
              </a:rPr>
              <a:t>لخص الكاتب الأمريكي </a:t>
            </a:r>
            <a:r>
              <a:rPr lang="en-US" sz="1600" dirty="0">
                <a:latin typeface="Alexandria SemiBold" pitchFamily="2" charset="-78"/>
                <a:cs typeface="Alexandria SemiBold" pitchFamily="2" charset="-78"/>
              </a:rPr>
              <a:t>Johan Berger</a:t>
            </a:r>
            <a:r>
              <a:rPr lang="ar-SA" sz="1600" dirty="0">
                <a:latin typeface="Alexandria SemiBold" pitchFamily="2" charset="-78"/>
                <a:cs typeface="Alexandria SemiBold" pitchFamily="2" charset="-78"/>
              </a:rPr>
              <a:t> في كتابه العدوى </a:t>
            </a:r>
            <a:r>
              <a:rPr lang="en-US" sz="1600" dirty="0">
                <a:latin typeface="Alexandria SemiBold" pitchFamily="2" charset="-78"/>
                <a:cs typeface="Alexandria SemiBold" pitchFamily="2" charset="-78"/>
              </a:rPr>
              <a:t> Contagious </a:t>
            </a:r>
            <a:r>
              <a:rPr lang="ar-SA" sz="1600" dirty="0">
                <a:latin typeface="Alexandria SemiBold" pitchFamily="2" charset="-78"/>
                <a:cs typeface="Alexandria SemiBold" pitchFamily="2" charset="-78"/>
              </a:rPr>
              <a:t> المبادئ الأساسية للتسويق الرقمي والتي تساهم في جعل المنتجات أو الأفكار تنتشر بسرعة بين المستهلكين، تمامًا كما تنتشر العدوى. وتتمثل في: القيمة الاجتماعية، وفكرة الجرس، والمشاعر، والقيمة العملية، والقصص.</a:t>
            </a:r>
          </a:p>
        </p:txBody>
      </p:sp>
      <p:pic>
        <p:nvPicPr>
          <p:cNvPr id="13" name="Picture 12"/>
          <p:cNvPicPr>
            <a:picLocks noChangeAspect="1"/>
          </p:cNvPicPr>
          <p:nvPr/>
        </p:nvPicPr>
        <p:blipFill rotWithShape="1">
          <a:blip r:embed="rId4">
            <a:extLst>
              <a:ext uri="{28A0092B-C50C-407E-A947-70E740481C1C}">
                <a14:useLocalDpi xmlns:a14="http://schemas.microsoft.com/office/drawing/2010/main" val="0"/>
              </a:ext>
            </a:extLst>
          </a:blip>
          <a:srcRect t="24079" r="1604"/>
          <a:stretch/>
        </p:blipFill>
        <p:spPr>
          <a:xfrm>
            <a:off x="832513" y="2593198"/>
            <a:ext cx="7001301" cy="3302636"/>
          </a:xfrm>
          <a:prstGeom prst="rect">
            <a:avLst/>
          </a:prstGeom>
        </p:spPr>
      </p:pic>
      <p:pic>
        <p:nvPicPr>
          <p:cNvPr id="11" name="Picture 10"/>
          <p:cNvPicPr>
            <a:picLocks noChangeAspect="1"/>
          </p:cNvPicPr>
          <p:nvPr/>
        </p:nvPicPr>
        <p:blipFill>
          <a:blip r:embed="rId5"/>
          <a:srcRect/>
          <a:stretch>
            <a:fillRect/>
          </a:stretch>
        </p:blipFill>
        <p:spPr>
          <a:xfrm>
            <a:off x="1528581" y="2430279"/>
            <a:ext cx="1146848" cy="979257"/>
          </a:xfrm>
          <a:prstGeom prst="rect">
            <a:avLst/>
          </a:prstGeom>
        </p:spPr>
      </p:pic>
      <p:pic>
        <p:nvPicPr>
          <p:cNvPr id="1026" name="Picture 2" descr="Image result for Kit Kat Logo"/>
          <p:cNvPicPr>
            <a:picLocks noChangeAspect="1" noChangeArrowheads="1"/>
          </p:cNvPicPr>
          <p:nvPr/>
        </p:nvPicPr>
        <p:blipFill rotWithShape="1">
          <a:blip r:embed="rId6">
            <a:clrChange>
              <a:clrFrom>
                <a:srgbClr val="FDFDFD"/>
              </a:clrFrom>
              <a:clrTo>
                <a:srgbClr val="FDFDFD">
                  <a:alpha val="0"/>
                </a:srgbClr>
              </a:clrTo>
            </a:clrChange>
            <a:extLst>
              <a:ext uri="{28A0092B-C50C-407E-A947-70E740481C1C}">
                <a14:useLocalDpi xmlns:a14="http://schemas.microsoft.com/office/drawing/2010/main" val="0"/>
              </a:ext>
            </a:extLst>
          </a:blip>
          <a:srcRect l="13158" t="18813" r="10462" b="14769"/>
          <a:stretch/>
        </p:blipFill>
        <p:spPr bwMode="auto">
          <a:xfrm>
            <a:off x="5342008" y="5659056"/>
            <a:ext cx="615219" cy="473556"/>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Image result for coca-cola logo 2024"/>
          <p:cNvPicPr>
            <a:picLocks noChangeAspect="1" noChangeArrowheads="1"/>
          </p:cNvPicPr>
          <p:nvPr/>
        </p:nvPicPr>
        <p:blipFill rotWithShape="1">
          <a:blip r:embed="rId7">
            <a:clrChange>
              <a:clrFrom>
                <a:srgbClr val="F9FFF9"/>
              </a:clrFrom>
              <a:clrTo>
                <a:srgbClr val="F9FFF9">
                  <a:alpha val="0"/>
                </a:srgbClr>
              </a:clrTo>
            </a:clrChange>
            <a:extLst>
              <a:ext uri="{28A0092B-C50C-407E-A947-70E740481C1C}">
                <a14:useLocalDpi xmlns:a14="http://schemas.microsoft.com/office/drawing/2010/main" val="0"/>
              </a:ext>
            </a:extLst>
          </a:blip>
          <a:srcRect l="20482" r="21501"/>
          <a:stretch/>
        </p:blipFill>
        <p:spPr bwMode="auto">
          <a:xfrm>
            <a:off x="3786557" y="5343094"/>
            <a:ext cx="737012" cy="713108"/>
          </a:xfrm>
          <a:prstGeom prst="rect">
            <a:avLst/>
          </a:prstGeom>
          <a:noFill/>
          <a:extLst>
            <a:ext uri="{909E8E84-426E-40DD-AFC4-6F175D3DCCD1}">
              <a14:hiddenFill xmlns:a14="http://schemas.microsoft.com/office/drawing/2010/main">
                <a:solidFill>
                  <a:srgbClr val="FFFFFF"/>
                </a:solidFill>
              </a14:hiddenFill>
            </a:ext>
          </a:extLst>
        </p:spPr>
      </p:pic>
      <p:pic>
        <p:nvPicPr>
          <p:cNvPr id="16" name="Picture 2" descr="https://logos-download.com/wp-content/uploads/2016/04/Albaik_logo.png"/>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589356" y="5548842"/>
            <a:ext cx="1775726" cy="843716"/>
          </a:xfrm>
          <a:prstGeom prst="rect">
            <a:avLst/>
          </a:prstGeom>
          <a:noFill/>
          <a:extLst>
            <a:ext uri="{909E8E84-426E-40DD-AFC4-6F175D3DCCD1}">
              <a14:hiddenFill xmlns:a14="http://schemas.microsoft.com/office/drawing/2010/main">
                <a:solidFill>
                  <a:srgbClr val="FFFFFF"/>
                </a:solidFill>
              </a14:hiddenFill>
            </a:ext>
          </a:extLst>
        </p:spPr>
      </p:pic>
      <p:pic>
        <p:nvPicPr>
          <p:cNvPr id="17" name="Picture 16"/>
          <p:cNvPicPr>
            <a:picLocks noChangeAspect="1"/>
          </p:cNvPicPr>
          <p:nvPr/>
        </p:nvPicPr>
        <p:blipFill rotWithShape="1">
          <a:blip r:embed="rId9">
            <a:clrChange>
              <a:clrFrom>
                <a:srgbClr val="FEFEFE"/>
              </a:clrFrom>
              <a:clrTo>
                <a:srgbClr val="FEFEFE">
                  <a:alpha val="0"/>
                </a:srgbClr>
              </a:clrTo>
            </a:clrChange>
            <a:extLst>
              <a:ext uri="{28A0092B-C50C-407E-A947-70E740481C1C}">
                <a14:useLocalDpi xmlns:a14="http://schemas.microsoft.com/office/drawing/2010/main" val="0"/>
              </a:ext>
            </a:extLst>
          </a:blip>
          <a:srcRect l="47486"/>
          <a:stretch/>
        </p:blipFill>
        <p:spPr>
          <a:xfrm>
            <a:off x="6851484" y="5221036"/>
            <a:ext cx="741879" cy="743544"/>
          </a:xfrm>
          <a:prstGeom prst="rect">
            <a:avLst/>
          </a:prstGeom>
        </p:spPr>
      </p:pic>
    </p:spTree>
    <p:extLst>
      <p:ext uri="{BB962C8B-B14F-4D97-AF65-F5344CB8AC3E}">
        <p14:creationId xmlns:p14="http://schemas.microsoft.com/office/powerpoint/2010/main" val="507471060"/>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2000"/>
            <a:lum/>
          </a:blip>
          <a:srcRect/>
          <a:stretch>
            <a:fillRect/>
          </a:stretch>
        </a:blipFill>
        <a:effectLst/>
      </p:bgPr>
    </p:bg>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5" name="Rectangle: Rounded Corners 24">
            <a:extLst>
              <a:ext uri="{FF2B5EF4-FFF2-40B4-BE49-F238E27FC236}">
                <a16:creationId xmlns:a16="http://schemas.microsoft.com/office/drawing/2014/main" id="{2BC869EB-5623-4AA1-9123-4AF9DF916049}"/>
              </a:ext>
            </a:extLst>
          </p:cNvPr>
          <p:cNvSpPr/>
          <p:nvPr/>
        </p:nvSpPr>
        <p:spPr>
          <a:xfrm>
            <a:off x="1337480" y="2187003"/>
            <a:ext cx="9553433" cy="3980183"/>
          </a:xfrm>
          <a:prstGeom prst="roundRect">
            <a:avLst>
              <a:gd name="adj" fmla="val 6140"/>
            </a:avLst>
          </a:prstGeom>
          <a:solidFill>
            <a:srgbClr val="2F2C33"/>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2" name="Rectangle 21"/>
          <p:cNvSpPr/>
          <p:nvPr/>
        </p:nvSpPr>
        <p:spPr>
          <a:xfrm>
            <a:off x="1114342" y="1762270"/>
            <a:ext cx="2031189" cy="369332"/>
          </a:xfrm>
          <a:prstGeom prst="rect">
            <a:avLst/>
          </a:prstGeom>
          <a:solidFill>
            <a:schemeClr val="accent4">
              <a:lumMod val="60000"/>
              <a:lumOff val="40000"/>
            </a:schemeClr>
          </a:solidFill>
        </p:spPr>
        <p:txBody>
          <a:bodyPr wrap="square">
            <a:spAutoFit/>
          </a:bodyPr>
          <a:lstStyle/>
          <a:p>
            <a:pPr algn="r">
              <a:lnSpc>
                <a:spcPct val="150000"/>
              </a:lnSpc>
            </a:pPr>
            <a:r>
              <a:rPr lang="ar-SA" sz="1200" dirty="0">
                <a:solidFill>
                  <a:srgbClr val="0070C0"/>
                </a:solidFill>
                <a:latin typeface="Alexandria SemiBold" pitchFamily="2" charset="-78"/>
                <a:cs typeface="Alexandria SemiBold" pitchFamily="2" charset="-78"/>
              </a:rPr>
              <a:t>ملخص المحاضرة السابقة</a:t>
            </a:r>
          </a:p>
        </p:txBody>
      </p:sp>
      <p:pic>
        <p:nvPicPr>
          <p:cNvPr id="2" name="Picture 1"/>
          <p:cNvPicPr>
            <a:picLocks noChangeAspect="1"/>
          </p:cNvPicPr>
          <p:nvPr/>
        </p:nvPicPr>
        <p:blipFill rotWithShape="1">
          <a:blip r:embed="rId4">
            <a:extLst>
              <a:ext uri="{28A0092B-C50C-407E-A947-70E740481C1C}">
                <a14:useLocalDpi xmlns:a14="http://schemas.microsoft.com/office/drawing/2010/main" val="0"/>
              </a:ext>
            </a:extLst>
          </a:blip>
          <a:srcRect l="2015" t="3980" r="2164" b="19801"/>
          <a:stretch/>
        </p:blipFill>
        <p:spPr>
          <a:xfrm>
            <a:off x="1438544" y="2298411"/>
            <a:ext cx="9324008" cy="3774844"/>
          </a:xfrm>
          <a:prstGeom prst="rect">
            <a:avLst/>
          </a:prstGeom>
        </p:spPr>
      </p:pic>
      <p:sp>
        <p:nvSpPr>
          <p:cNvPr id="5" name="Rectangle 4">
            <a:extLst>
              <a:ext uri="{FF2B5EF4-FFF2-40B4-BE49-F238E27FC236}">
                <a16:creationId xmlns:a16="http://schemas.microsoft.com/office/drawing/2014/main" id="{3985EAE6-BFA6-766D-A032-077E4DCB399E}"/>
              </a:ext>
            </a:extLst>
          </p:cNvPr>
          <p:cNvSpPr/>
          <p:nvPr/>
        </p:nvSpPr>
        <p:spPr>
          <a:xfrm>
            <a:off x="3145531" y="124635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303443" y="150694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277341" y="1320784"/>
            <a:ext cx="1140836"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pic>
        <p:nvPicPr>
          <p:cNvPr id="18" name="Picture 17"/>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l="51381" t="72040" r="30373"/>
          <a:stretch/>
        </p:blipFill>
        <p:spPr>
          <a:xfrm>
            <a:off x="-58649" y="3811591"/>
            <a:ext cx="1446661" cy="1612212"/>
          </a:xfrm>
          <a:prstGeom prst="rect">
            <a:avLst/>
          </a:prstGeom>
        </p:spPr>
      </p:pic>
    </p:spTree>
    <p:extLst>
      <p:ext uri="{BB962C8B-B14F-4D97-AF65-F5344CB8AC3E}">
        <p14:creationId xmlns:p14="http://schemas.microsoft.com/office/powerpoint/2010/main" val="2395585897"/>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Rounded Corners 22">
            <a:extLst>
              <a:ext uri="{FF2B5EF4-FFF2-40B4-BE49-F238E27FC236}">
                <a16:creationId xmlns:a16="http://schemas.microsoft.com/office/drawing/2014/main" id="{52297C4B-84D7-EDC8-F6F6-53F29890AA2A}"/>
              </a:ext>
            </a:extLst>
          </p:cNvPr>
          <p:cNvSpPr/>
          <p:nvPr/>
        </p:nvSpPr>
        <p:spPr>
          <a:xfrm>
            <a:off x="2485572" y="2122867"/>
            <a:ext cx="8923956" cy="4028964"/>
          </a:xfrm>
          <a:prstGeom prst="roundRect">
            <a:avLst>
              <a:gd name="adj" fmla="val 6140"/>
            </a:avLst>
          </a:prstGeom>
          <a:solidFill>
            <a:srgbClr val="81DEFF">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5A075604-73CD-4507-8013-424F369DFDEB}"/>
              </a:ext>
            </a:extLst>
          </p:cNvPr>
          <p:cNvSpPr/>
          <p:nvPr/>
        </p:nvSpPr>
        <p:spPr>
          <a:xfrm>
            <a:off x="1637584" y="1641583"/>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a:extLst>
              <a:ext uri="{FF2B5EF4-FFF2-40B4-BE49-F238E27FC236}">
                <a16:creationId xmlns:a16="http://schemas.microsoft.com/office/drawing/2014/main" id="{FFBC9732-D32E-DCF9-3982-D4B68F971747}"/>
              </a:ext>
            </a:extLst>
          </p:cNvPr>
          <p:cNvSpPr/>
          <p:nvPr/>
        </p:nvSpPr>
        <p:spPr>
          <a:xfrm>
            <a:off x="2555601" y="2194706"/>
            <a:ext cx="8763446" cy="3831818"/>
          </a:xfrm>
          <a:prstGeom prst="rect">
            <a:avLst/>
          </a:prstGeom>
          <a:noFill/>
        </p:spPr>
        <p:txBody>
          <a:bodyPr wrap="square">
            <a:spAutoFit/>
          </a:bodyPr>
          <a:lstStyle/>
          <a:p>
            <a:pPr algn="r" rtl="1">
              <a:lnSpc>
                <a:spcPct val="150000"/>
              </a:lnSpc>
            </a:pPr>
            <a:r>
              <a:rPr lang="ar-SA" dirty="0">
                <a:solidFill>
                  <a:srgbClr val="000000"/>
                </a:solidFill>
                <a:latin typeface="Alexandria SemiBold" pitchFamily="2" charset="-78"/>
                <a:cs typeface="Alexandria SemiBold" pitchFamily="2" charset="-78"/>
              </a:rPr>
              <a:t>   انتقل مفهوم الحملات التسويقية إلى مجال الإعلان والتسويق من المجال العسكري؛ نظرًا لوجود تشابه بين المجالين، فكلاهما يتطلب وجود معلومات مدروسة وأهداف يتم التخطيط لها وتوقيت لتنفيذ هذه الأهداف بفعالية وكفاءة عالية، وهو ما يتطلب ضرورة التخطيط لضمان حسن استغلال الموارد وعدم إساءة استخدامها. بمعنى أن مفهوم الحملات التسويقية تأثر بشكل كبير بالمفاهيم العسكرية من حيث التخطيط والتنفيذ بشكل استراتيجي لتحقيق نتائج فعالة.</a:t>
            </a:r>
          </a:p>
          <a:p>
            <a:pPr marL="285750" indent="-285750" algn="r" rtl="1">
              <a:lnSpc>
                <a:spcPct val="150000"/>
              </a:lnSpc>
              <a:buFont typeface="Wingdings" panose="05000000000000000000" pitchFamily="2" charset="2"/>
              <a:buChar char="q"/>
            </a:pPr>
            <a:r>
              <a:rPr lang="ar-SA" dirty="0">
                <a:solidFill>
                  <a:srgbClr val="C00000"/>
                </a:solidFill>
                <a:latin typeface="Alexandria SemiBold" pitchFamily="2" charset="-78"/>
                <a:cs typeface="Alexandria SemiBold" pitchFamily="2" charset="-78"/>
              </a:rPr>
              <a:t>الحملات التسويقية:</a:t>
            </a:r>
            <a:r>
              <a:rPr lang="ar-SA" dirty="0">
                <a:solidFill>
                  <a:srgbClr val="000000"/>
                </a:solidFill>
                <a:latin typeface="Alexandria SemiBold" pitchFamily="2" charset="-78"/>
                <a:cs typeface="Alexandria SemiBold" pitchFamily="2" charset="-78"/>
              </a:rPr>
              <a:t> هي مجموعة من الأنشطة والجهود المنسقة التي تهدف إلى الترويج لمنتج أو خدمة معينة، وزيادة الوعي بها، وتحفيز المبيعات. وتشمل هذه الأنشطة استخدام استراتيجيات متنوعة للوصول إلى الجمهور المستهدف .</a:t>
            </a:r>
          </a:p>
        </p:txBody>
      </p:sp>
      <p:sp>
        <p:nvSpPr>
          <p:cNvPr id="41" name="TextBox 40">
            <a:extLst>
              <a:ext uri="{FF2B5EF4-FFF2-40B4-BE49-F238E27FC236}">
                <a16:creationId xmlns:a16="http://schemas.microsoft.com/office/drawing/2014/main" id="{C7D257D7-D9C6-8F63-F8F8-E2BE53F2E2DB}"/>
              </a:ext>
            </a:extLst>
          </p:cNvPr>
          <p:cNvSpPr txBox="1"/>
          <p:nvPr/>
        </p:nvSpPr>
        <p:spPr>
          <a:xfrm>
            <a:off x="10283716" y="1155869"/>
            <a:ext cx="906017" cy="584775"/>
          </a:xfrm>
          <a:prstGeom prst="rect">
            <a:avLst/>
          </a:prstGeom>
          <a:noFill/>
        </p:spPr>
        <p:txBody>
          <a:bodyPr wrap="none" rtlCol="0">
            <a:spAutoFit/>
          </a:bodyPr>
          <a:lstStyle/>
          <a:p>
            <a:pPr algn="r"/>
            <a:r>
              <a:rPr lang="ar-SA" sz="3200" b="1" dirty="0">
                <a:solidFill>
                  <a:srgbClr val="00B0F0"/>
                </a:solidFill>
                <a:latin typeface="Times New Roman" panose="02020603050405020304" pitchFamily="18" charset="0"/>
                <a:cs typeface="Times New Roman" panose="02020603050405020304" pitchFamily="18" charset="0"/>
              </a:rPr>
              <a:t>تمهيد</a:t>
            </a:r>
            <a:endParaRPr lang="en-US" sz="3200" b="1" dirty="0">
              <a:solidFill>
                <a:srgbClr val="00B0F0"/>
              </a:solidFill>
              <a:latin typeface="Times New Roman" panose="02020603050405020304" pitchFamily="18" charset="0"/>
              <a:cs typeface="Times New Roman" panose="02020603050405020304" pitchFamily="18" charset="0"/>
            </a:endParaRPr>
          </a:p>
        </p:txBody>
      </p:sp>
      <p:sp>
        <p:nvSpPr>
          <p:cNvPr id="42" name="TextBox 41">
            <a:extLst>
              <a:ext uri="{FF2B5EF4-FFF2-40B4-BE49-F238E27FC236}">
                <a16:creationId xmlns:a16="http://schemas.microsoft.com/office/drawing/2014/main" id="{AB738525-DD8E-2E85-F385-345FF64341EB}"/>
              </a:ext>
            </a:extLst>
          </p:cNvPr>
          <p:cNvSpPr txBox="1"/>
          <p:nvPr/>
        </p:nvSpPr>
        <p:spPr>
          <a:xfrm>
            <a:off x="1677330" y="1620345"/>
            <a:ext cx="1037300"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43" name="TextBox 42">
            <a:extLst>
              <a:ext uri="{FF2B5EF4-FFF2-40B4-BE49-F238E27FC236}">
                <a16:creationId xmlns:a16="http://schemas.microsoft.com/office/drawing/2014/main" id="{183B5688-FE98-684A-8FDB-4023CCDDD82C}"/>
              </a:ext>
            </a:extLst>
          </p:cNvPr>
          <p:cNvSpPr txBox="1"/>
          <p:nvPr/>
        </p:nvSpPr>
        <p:spPr>
          <a:xfrm>
            <a:off x="1688434" y="1805011"/>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09</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15" name="Picture 14"/>
          <p:cNvPicPr>
            <a:picLocks noChangeAspect="1"/>
          </p:cNvPicPr>
          <p:nvPr/>
        </p:nvPicPr>
        <p:blipFill>
          <a:blip r:embed="rId3"/>
          <a:srcRect/>
          <a:stretch>
            <a:fillRect/>
          </a:stretch>
        </p:blipFill>
        <p:spPr>
          <a:xfrm>
            <a:off x="180431" y="2506898"/>
            <a:ext cx="1262574" cy="1078073"/>
          </a:xfrm>
          <a:prstGeom prst="rect">
            <a:avLst/>
          </a:prstGeom>
        </p:spPr>
      </p:pic>
      <p:pic>
        <p:nvPicPr>
          <p:cNvPr id="7" name="Picture 6"/>
          <p:cNvPicPr>
            <a:picLocks noChangeAspect="1"/>
          </p:cNvPicPr>
          <p:nvPr/>
        </p:nvPicPr>
        <p:blipFill rotWithShape="1">
          <a:blip r:embed="rId4">
            <a:clrChange>
              <a:clrFrom>
                <a:srgbClr val="D5DDE8"/>
              </a:clrFrom>
              <a:clrTo>
                <a:srgbClr val="D5DDE8">
                  <a:alpha val="0"/>
                </a:srgbClr>
              </a:clrTo>
            </a:clrChange>
            <a:extLst>
              <a:ext uri="{28A0092B-C50C-407E-A947-70E740481C1C}">
                <a14:useLocalDpi xmlns:a14="http://schemas.microsoft.com/office/drawing/2010/main" val="0"/>
              </a:ext>
            </a:extLst>
          </a:blip>
          <a:srcRect r="48601"/>
          <a:stretch/>
        </p:blipFill>
        <p:spPr>
          <a:xfrm>
            <a:off x="96278" y="3931024"/>
            <a:ext cx="2046421" cy="2095500"/>
          </a:xfrm>
          <a:prstGeom prst="rect">
            <a:avLst/>
          </a:prstGeom>
        </p:spPr>
      </p:pic>
    </p:spTree>
    <p:extLst>
      <p:ext uri="{BB962C8B-B14F-4D97-AF65-F5344CB8AC3E}">
        <p14:creationId xmlns:p14="http://schemas.microsoft.com/office/powerpoint/2010/main" val="178248810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Rounded Corners 22">
            <a:extLst>
              <a:ext uri="{FF2B5EF4-FFF2-40B4-BE49-F238E27FC236}">
                <a16:creationId xmlns:a16="http://schemas.microsoft.com/office/drawing/2014/main" id="{52297C4B-84D7-EDC8-F6F6-53F29890AA2A}"/>
              </a:ext>
            </a:extLst>
          </p:cNvPr>
          <p:cNvSpPr/>
          <p:nvPr/>
        </p:nvSpPr>
        <p:spPr>
          <a:xfrm>
            <a:off x="1888381" y="2122867"/>
            <a:ext cx="9098067" cy="4169764"/>
          </a:xfrm>
          <a:prstGeom prst="roundRect">
            <a:avLst>
              <a:gd name="adj" fmla="val 6140"/>
            </a:avLst>
          </a:prstGeom>
          <a:solidFill>
            <a:srgbClr val="81DEFF">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5A075604-73CD-4507-8013-424F369DFDEB}"/>
              </a:ext>
            </a:extLst>
          </p:cNvPr>
          <p:cNvSpPr/>
          <p:nvPr/>
        </p:nvSpPr>
        <p:spPr>
          <a:xfrm>
            <a:off x="1838550" y="1687749"/>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a:extLst>
              <a:ext uri="{FF2B5EF4-FFF2-40B4-BE49-F238E27FC236}">
                <a16:creationId xmlns:a16="http://schemas.microsoft.com/office/drawing/2014/main" id="{FFBC9732-D32E-DCF9-3982-D4B68F971747}"/>
              </a:ext>
            </a:extLst>
          </p:cNvPr>
          <p:cNvSpPr/>
          <p:nvPr/>
        </p:nvSpPr>
        <p:spPr>
          <a:xfrm>
            <a:off x="1838550" y="2542198"/>
            <a:ext cx="9147898" cy="3670236"/>
          </a:xfrm>
          <a:prstGeom prst="rect">
            <a:avLst/>
          </a:prstGeom>
          <a:noFill/>
        </p:spPr>
        <p:txBody>
          <a:bodyPr wrap="square">
            <a:spAutoFit/>
          </a:bodyPr>
          <a:lstStyle/>
          <a:p>
            <a:pPr marL="285750" indent="-285750" algn="r" rtl="1">
              <a:lnSpc>
                <a:spcPct val="150000"/>
              </a:lnSpc>
              <a:buFont typeface="Wingdings" panose="05000000000000000000" pitchFamily="2" charset="2"/>
              <a:buChar char="q"/>
            </a:pPr>
            <a:r>
              <a:rPr lang="ar-SA" dirty="0">
                <a:solidFill>
                  <a:srgbClr val="C00000"/>
                </a:solidFill>
                <a:latin typeface="Alexandria SemiBold" pitchFamily="2" charset="-78"/>
                <a:cs typeface="Alexandria SemiBold" pitchFamily="2" charset="-78"/>
              </a:rPr>
              <a:t>الحملات التسويقية </a:t>
            </a:r>
            <a:r>
              <a:rPr lang="ar-SA" sz="1700" dirty="0">
                <a:solidFill>
                  <a:srgbClr val="000000"/>
                </a:solidFill>
                <a:latin typeface="Alexandria SemiBold" pitchFamily="2" charset="-78"/>
                <a:cs typeface="Alexandria SemiBold" pitchFamily="2" charset="-78"/>
              </a:rPr>
              <a:t>هي مجموعة الجهود التسويقية المتكاملة الخاصة بسلعة أو خدمة ما، والتي تغطي فترة زمنية معينة وتحتوي على عدد من الرسائل لها مضمون أو هدف مشترك، وعادة ما تستخدم أكثر من وسيلة إعلانية كالصحف الرقمية ومنصات التواصل الاجتماعي والبريد الإلكتروني؛ لتوصيل الرسائل التي تتضمنها الحملة، كما أن الفترة الزمنية التي تغطيها الحملة التسويقية عادةً ما تكون طويلة المدى. </a:t>
            </a:r>
          </a:p>
          <a:p>
            <a:pPr algn="r" rtl="1">
              <a:lnSpc>
                <a:spcPct val="150000"/>
              </a:lnSpc>
            </a:pPr>
            <a:r>
              <a:rPr lang="ar-SA" dirty="0">
                <a:solidFill>
                  <a:srgbClr val="0070C0"/>
                </a:solidFill>
                <a:latin typeface="Alexandria SemiBold" pitchFamily="2" charset="-78"/>
                <a:cs typeface="Alexandria SemiBold" pitchFamily="2" charset="-78"/>
              </a:rPr>
              <a:t>من التعريفات السابقة يمكن الوصول إلى خصائص الحملة التسويقية وهي</a:t>
            </a:r>
            <a:r>
              <a:rPr lang="ar-SA" dirty="0">
                <a:solidFill>
                  <a:srgbClr val="000000"/>
                </a:solidFill>
                <a:latin typeface="Alexandria SemiBold" pitchFamily="2" charset="-78"/>
                <a:cs typeface="Alexandria SemiBold" pitchFamily="2" charset="-78"/>
              </a:rPr>
              <a:t>:</a:t>
            </a:r>
          </a:p>
          <a:p>
            <a:pPr marL="342900" indent="-342900" algn="r" rtl="1">
              <a:lnSpc>
                <a:spcPct val="150000"/>
              </a:lnSpc>
              <a:buFont typeface="+mj-lt"/>
              <a:buAutoNum type="arabicPeriod"/>
            </a:pPr>
            <a:r>
              <a:rPr lang="ar-SA" sz="1700" dirty="0">
                <a:solidFill>
                  <a:srgbClr val="000000"/>
                </a:solidFill>
                <a:latin typeface="Alexandria SemiBold" pitchFamily="2" charset="-78"/>
                <a:cs typeface="Alexandria SemiBold" pitchFamily="2" charset="-78"/>
              </a:rPr>
              <a:t>إن الحملة التسويقية هي عمل مخطط، ومركب من مجموعة الأنشطة أهمها البحث والتخطيط.</a:t>
            </a:r>
          </a:p>
          <a:p>
            <a:pPr marL="342900" indent="-342900" algn="r" rtl="1">
              <a:lnSpc>
                <a:spcPct val="150000"/>
              </a:lnSpc>
              <a:buFont typeface="+mj-lt"/>
              <a:buAutoNum type="arabicPeriod"/>
            </a:pPr>
            <a:r>
              <a:rPr lang="ar-SA" sz="1700" dirty="0">
                <a:solidFill>
                  <a:srgbClr val="000000"/>
                </a:solidFill>
                <a:latin typeface="Alexandria SemiBold" pitchFamily="2" charset="-78"/>
                <a:cs typeface="Alexandria SemiBold" pitchFamily="2" charset="-78"/>
              </a:rPr>
              <a:t>أن الحملة لابد أن تستند إلى البحث والدراسة لتبنى على أساس من المعلومات الدقيقة. </a:t>
            </a:r>
            <a:endParaRPr lang="en-US" sz="1700" dirty="0">
              <a:solidFill>
                <a:srgbClr val="000000"/>
              </a:solidFill>
              <a:latin typeface="Alexandria SemiBold" pitchFamily="2" charset="-78"/>
              <a:cs typeface="Alexandria SemiBold" pitchFamily="2" charset="-78"/>
            </a:endParaRPr>
          </a:p>
        </p:txBody>
      </p:sp>
      <p:sp>
        <p:nvSpPr>
          <p:cNvPr id="41" name="TextBox 40">
            <a:extLst>
              <a:ext uri="{FF2B5EF4-FFF2-40B4-BE49-F238E27FC236}">
                <a16:creationId xmlns:a16="http://schemas.microsoft.com/office/drawing/2014/main" id="{C7D257D7-D9C6-8F63-F8F8-E2BE53F2E2DB}"/>
              </a:ext>
            </a:extLst>
          </p:cNvPr>
          <p:cNvSpPr txBox="1"/>
          <p:nvPr/>
        </p:nvSpPr>
        <p:spPr>
          <a:xfrm>
            <a:off x="10283716" y="1155869"/>
            <a:ext cx="906017" cy="584775"/>
          </a:xfrm>
          <a:prstGeom prst="rect">
            <a:avLst/>
          </a:prstGeom>
          <a:noFill/>
        </p:spPr>
        <p:txBody>
          <a:bodyPr wrap="none" rtlCol="0">
            <a:spAutoFit/>
          </a:bodyPr>
          <a:lstStyle/>
          <a:p>
            <a:pPr algn="r"/>
            <a:r>
              <a:rPr lang="ar-SA" sz="3200" b="1" dirty="0">
                <a:solidFill>
                  <a:srgbClr val="00B0F0"/>
                </a:solidFill>
                <a:latin typeface="Times New Roman" panose="02020603050405020304" pitchFamily="18" charset="0"/>
                <a:cs typeface="Times New Roman" panose="02020603050405020304" pitchFamily="18" charset="0"/>
              </a:rPr>
              <a:t>تمهيد</a:t>
            </a:r>
            <a:endParaRPr lang="en-US" sz="3200" b="1" dirty="0">
              <a:solidFill>
                <a:srgbClr val="00B0F0"/>
              </a:solidFill>
              <a:latin typeface="Times New Roman" panose="02020603050405020304" pitchFamily="18" charset="0"/>
              <a:cs typeface="Times New Roman" panose="02020603050405020304" pitchFamily="18" charset="0"/>
            </a:endParaRPr>
          </a:p>
        </p:txBody>
      </p:sp>
      <p:sp>
        <p:nvSpPr>
          <p:cNvPr id="42" name="TextBox 41">
            <a:extLst>
              <a:ext uri="{FF2B5EF4-FFF2-40B4-BE49-F238E27FC236}">
                <a16:creationId xmlns:a16="http://schemas.microsoft.com/office/drawing/2014/main" id="{AB738525-DD8E-2E85-F385-345FF64341EB}"/>
              </a:ext>
            </a:extLst>
          </p:cNvPr>
          <p:cNvSpPr txBox="1"/>
          <p:nvPr/>
        </p:nvSpPr>
        <p:spPr>
          <a:xfrm>
            <a:off x="1878296" y="1696421"/>
            <a:ext cx="1037300"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43" name="TextBox 42">
            <a:extLst>
              <a:ext uri="{FF2B5EF4-FFF2-40B4-BE49-F238E27FC236}">
                <a16:creationId xmlns:a16="http://schemas.microsoft.com/office/drawing/2014/main" id="{183B5688-FE98-684A-8FDB-4023CCDDD82C}"/>
              </a:ext>
            </a:extLst>
          </p:cNvPr>
          <p:cNvSpPr txBox="1"/>
          <p:nvPr/>
        </p:nvSpPr>
        <p:spPr>
          <a:xfrm>
            <a:off x="1888381" y="1888374"/>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09</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3" name="Picture 2"/>
          <p:cNvPicPr>
            <a:picLocks noChangeAspect="1"/>
          </p:cNvPicPr>
          <p:nvPr/>
        </p:nvPicPr>
        <p:blipFill rotWithShape="1">
          <a:blip r:embed="rId3">
            <a:clrChange>
              <a:clrFrom>
                <a:srgbClr val="FDFAFE"/>
              </a:clrFrom>
              <a:clrTo>
                <a:srgbClr val="FDFAFE">
                  <a:alpha val="0"/>
                </a:srgbClr>
              </a:clrTo>
            </a:clrChange>
            <a:extLst>
              <a:ext uri="{28A0092B-C50C-407E-A947-70E740481C1C}">
                <a14:useLocalDpi xmlns:a14="http://schemas.microsoft.com/office/drawing/2010/main" val="0"/>
              </a:ext>
            </a:extLst>
          </a:blip>
          <a:srcRect l="30336" t="76418" r="60821" b="696"/>
          <a:stretch/>
        </p:blipFill>
        <p:spPr>
          <a:xfrm>
            <a:off x="139823" y="4423482"/>
            <a:ext cx="1698727" cy="2472831"/>
          </a:xfrm>
          <a:prstGeom prst="rect">
            <a:avLst/>
          </a:prstGeom>
        </p:spPr>
      </p:pic>
    </p:spTree>
    <p:extLst>
      <p:ext uri="{BB962C8B-B14F-4D97-AF65-F5344CB8AC3E}">
        <p14:creationId xmlns:p14="http://schemas.microsoft.com/office/powerpoint/2010/main" val="45460051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Rounded Corners 22">
            <a:extLst>
              <a:ext uri="{FF2B5EF4-FFF2-40B4-BE49-F238E27FC236}">
                <a16:creationId xmlns:a16="http://schemas.microsoft.com/office/drawing/2014/main" id="{52297C4B-84D7-EDC8-F6F6-53F29890AA2A}"/>
              </a:ext>
            </a:extLst>
          </p:cNvPr>
          <p:cNvSpPr/>
          <p:nvPr/>
        </p:nvSpPr>
        <p:spPr>
          <a:xfrm>
            <a:off x="2485572" y="2122867"/>
            <a:ext cx="8500876" cy="4169764"/>
          </a:xfrm>
          <a:prstGeom prst="roundRect">
            <a:avLst>
              <a:gd name="adj" fmla="val 6140"/>
            </a:avLst>
          </a:prstGeom>
          <a:solidFill>
            <a:srgbClr val="81DEFF">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5A075604-73CD-4507-8013-424F369DFDEB}"/>
              </a:ext>
            </a:extLst>
          </p:cNvPr>
          <p:cNvSpPr/>
          <p:nvPr/>
        </p:nvSpPr>
        <p:spPr>
          <a:xfrm>
            <a:off x="1838550" y="1687749"/>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a:extLst>
              <a:ext uri="{FF2B5EF4-FFF2-40B4-BE49-F238E27FC236}">
                <a16:creationId xmlns:a16="http://schemas.microsoft.com/office/drawing/2014/main" id="{FFBC9732-D32E-DCF9-3982-D4B68F971747}"/>
              </a:ext>
            </a:extLst>
          </p:cNvPr>
          <p:cNvSpPr/>
          <p:nvPr/>
        </p:nvSpPr>
        <p:spPr>
          <a:xfrm>
            <a:off x="2880830" y="2257706"/>
            <a:ext cx="7914549" cy="3716402"/>
          </a:xfrm>
          <a:prstGeom prst="rect">
            <a:avLst/>
          </a:prstGeom>
          <a:noFill/>
        </p:spPr>
        <p:txBody>
          <a:bodyPr wrap="square">
            <a:spAutoFit/>
          </a:bodyPr>
          <a:lstStyle/>
          <a:p>
            <a:pPr marL="342900" indent="-342900" algn="r" rtl="1">
              <a:lnSpc>
                <a:spcPct val="150000"/>
              </a:lnSpc>
              <a:buFont typeface="+mj-lt"/>
              <a:buAutoNum type="arabicPeriod" startAt="3"/>
            </a:pPr>
            <a:r>
              <a:rPr lang="ar-SA" sz="1700" dirty="0">
                <a:solidFill>
                  <a:srgbClr val="000000"/>
                </a:solidFill>
                <a:latin typeface="Alexandria SemiBold" pitchFamily="2" charset="-78"/>
                <a:cs typeface="Alexandria SemiBold" pitchFamily="2" charset="-78"/>
              </a:rPr>
              <a:t>ينتج عن الحملة التسويقية عدد من الرسائل التي تسند إلى فكرة أو عدد محدد من الأفكار.</a:t>
            </a:r>
            <a:endParaRPr lang="en-US" sz="1700" dirty="0">
              <a:solidFill>
                <a:srgbClr val="000000"/>
              </a:solidFill>
              <a:latin typeface="Alexandria SemiBold" pitchFamily="2" charset="-78"/>
              <a:cs typeface="Alexandria SemiBold" pitchFamily="2" charset="-78"/>
            </a:endParaRPr>
          </a:p>
          <a:p>
            <a:pPr marL="342900" indent="-342900" algn="r" rtl="1">
              <a:lnSpc>
                <a:spcPct val="150000"/>
              </a:lnSpc>
              <a:buFont typeface="+mj-lt"/>
              <a:buAutoNum type="arabicPeriod" startAt="3"/>
            </a:pPr>
            <a:r>
              <a:rPr lang="ar-SA" sz="1700" dirty="0">
                <a:solidFill>
                  <a:srgbClr val="000000"/>
                </a:solidFill>
                <a:latin typeface="Alexandria SemiBold" pitchFamily="2" charset="-78"/>
                <a:cs typeface="Alexandria SemiBold" pitchFamily="2" charset="-78"/>
              </a:rPr>
              <a:t>تستخدم الحملة استراتيجية واحدة يتم تكرار الرسائل الترويجية، أو مجموعة من الاستراتيجيات وهذا هو الغالب في الحملات التسويقية.</a:t>
            </a:r>
            <a:endParaRPr lang="en-US" sz="1700" dirty="0">
              <a:solidFill>
                <a:srgbClr val="000000"/>
              </a:solidFill>
              <a:latin typeface="Alexandria SemiBold" pitchFamily="2" charset="-78"/>
              <a:cs typeface="Alexandria SemiBold" pitchFamily="2" charset="-78"/>
            </a:endParaRPr>
          </a:p>
          <a:p>
            <a:pPr marL="342900" indent="-342900" algn="r" rtl="1">
              <a:lnSpc>
                <a:spcPct val="150000"/>
              </a:lnSpc>
              <a:buFont typeface="+mj-lt"/>
              <a:buAutoNum type="arabicPeriod" startAt="3"/>
            </a:pPr>
            <a:r>
              <a:rPr lang="ar-SA" sz="1700" dirty="0">
                <a:solidFill>
                  <a:srgbClr val="000000"/>
                </a:solidFill>
                <a:latin typeface="Alexandria SemiBold" pitchFamily="2" charset="-78"/>
                <a:cs typeface="Alexandria SemiBold" pitchFamily="2" charset="-78"/>
              </a:rPr>
              <a:t>تمتد الحملة عبر فترة زمنية قد تستغرق شهورا أو سنوات.</a:t>
            </a:r>
            <a:endParaRPr lang="en-US" sz="1700" dirty="0">
              <a:solidFill>
                <a:srgbClr val="000000"/>
              </a:solidFill>
              <a:latin typeface="Alexandria SemiBold" pitchFamily="2" charset="-78"/>
              <a:cs typeface="Alexandria SemiBold" pitchFamily="2" charset="-78"/>
            </a:endParaRPr>
          </a:p>
          <a:p>
            <a:pPr algn="r" rtl="1">
              <a:lnSpc>
                <a:spcPct val="150000"/>
              </a:lnSpc>
            </a:pPr>
            <a:r>
              <a:rPr lang="ar-SA" dirty="0"/>
              <a:t> </a:t>
            </a:r>
            <a:r>
              <a:rPr lang="ar-SA" dirty="0">
                <a:solidFill>
                  <a:srgbClr val="C00000"/>
                </a:solidFill>
                <a:latin typeface="Alexandria SemiBold" pitchFamily="2" charset="-78"/>
                <a:cs typeface="Alexandria SemiBold" pitchFamily="2" charset="-78"/>
              </a:rPr>
              <a:t>التخطيط للحملات التسويقية الرقمية:</a:t>
            </a:r>
          </a:p>
          <a:p>
            <a:pPr algn="r" rtl="1">
              <a:lnSpc>
                <a:spcPct val="150000"/>
              </a:lnSpc>
            </a:pPr>
            <a:r>
              <a:rPr lang="ar-SA" dirty="0">
                <a:latin typeface="Alexandria SemiBold" pitchFamily="2" charset="-78"/>
                <a:cs typeface="Alexandria SemiBold" pitchFamily="2" charset="-78"/>
              </a:rPr>
              <a:t>يعرف التخطيط: </a:t>
            </a:r>
            <a:r>
              <a:rPr lang="ar-SA" dirty="0">
                <a:solidFill>
                  <a:srgbClr val="000000"/>
                </a:solidFill>
                <a:latin typeface="Alexandria SemiBold" pitchFamily="2" charset="-78"/>
                <a:cs typeface="Alexandria SemiBold" pitchFamily="2" charset="-78"/>
              </a:rPr>
              <a:t>بأنه” ذلك النشاط العقلي الإداري الذي يوجه لاختيار أمثل استخدام ممكن لمجموعه الطاقات المتاحة لتحقيق أغراض معينة في فترة زمنية محددة".</a:t>
            </a:r>
            <a:endParaRPr lang="en-US" dirty="0">
              <a:solidFill>
                <a:srgbClr val="000000"/>
              </a:solidFill>
              <a:latin typeface="Alexandria SemiBold" pitchFamily="2" charset="-78"/>
              <a:cs typeface="Alexandria SemiBold" pitchFamily="2" charset="-78"/>
            </a:endParaRPr>
          </a:p>
        </p:txBody>
      </p:sp>
      <p:sp>
        <p:nvSpPr>
          <p:cNvPr id="41" name="TextBox 40">
            <a:extLst>
              <a:ext uri="{FF2B5EF4-FFF2-40B4-BE49-F238E27FC236}">
                <a16:creationId xmlns:a16="http://schemas.microsoft.com/office/drawing/2014/main" id="{C7D257D7-D9C6-8F63-F8F8-E2BE53F2E2DB}"/>
              </a:ext>
            </a:extLst>
          </p:cNvPr>
          <p:cNvSpPr txBox="1"/>
          <p:nvPr/>
        </p:nvSpPr>
        <p:spPr>
          <a:xfrm>
            <a:off x="10283716" y="1155869"/>
            <a:ext cx="906017" cy="584775"/>
          </a:xfrm>
          <a:prstGeom prst="rect">
            <a:avLst/>
          </a:prstGeom>
          <a:noFill/>
        </p:spPr>
        <p:txBody>
          <a:bodyPr wrap="none" rtlCol="0">
            <a:spAutoFit/>
          </a:bodyPr>
          <a:lstStyle/>
          <a:p>
            <a:pPr algn="r"/>
            <a:r>
              <a:rPr lang="ar-SA" sz="3200" b="1" dirty="0">
                <a:solidFill>
                  <a:srgbClr val="00B0F0"/>
                </a:solidFill>
                <a:latin typeface="Times New Roman" panose="02020603050405020304" pitchFamily="18" charset="0"/>
                <a:cs typeface="Times New Roman" panose="02020603050405020304" pitchFamily="18" charset="0"/>
              </a:rPr>
              <a:t>تمهيد</a:t>
            </a:r>
            <a:endParaRPr lang="en-US" sz="3200" b="1" dirty="0">
              <a:solidFill>
                <a:srgbClr val="00B0F0"/>
              </a:solidFill>
              <a:latin typeface="Times New Roman" panose="02020603050405020304" pitchFamily="18" charset="0"/>
              <a:cs typeface="Times New Roman" panose="02020603050405020304" pitchFamily="18" charset="0"/>
            </a:endParaRPr>
          </a:p>
        </p:txBody>
      </p:sp>
      <p:sp>
        <p:nvSpPr>
          <p:cNvPr id="42" name="TextBox 41">
            <a:extLst>
              <a:ext uri="{FF2B5EF4-FFF2-40B4-BE49-F238E27FC236}">
                <a16:creationId xmlns:a16="http://schemas.microsoft.com/office/drawing/2014/main" id="{AB738525-DD8E-2E85-F385-345FF64341EB}"/>
              </a:ext>
            </a:extLst>
          </p:cNvPr>
          <p:cNvSpPr txBox="1"/>
          <p:nvPr/>
        </p:nvSpPr>
        <p:spPr>
          <a:xfrm>
            <a:off x="1878296" y="1696421"/>
            <a:ext cx="1037300"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43" name="TextBox 42">
            <a:extLst>
              <a:ext uri="{FF2B5EF4-FFF2-40B4-BE49-F238E27FC236}">
                <a16:creationId xmlns:a16="http://schemas.microsoft.com/office/drawing/2014/main" id="{183B5688-FE98-684A-8FDB-4023CCDDD82C}"/>
              </a:ext>
            </a:extLst>
          </p:cNvPr>
          <p:cNvSpPr txBox="1"/>
          <p:nvPr/>
        </p:nvSpPr>
        <p:spPr>
          <a:xfrm>
            <a:off x="1888381" y="1888374"/>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09</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12" name="Picture 11"/>
          <p:cNvPicPr>
            <a:picLocks noChangeAspect="1"/>
          </p:cNvPicPr>
          <p:nvPr/>
        </p:nvPicPr>
        <p:blipFill rotWithShape="1">
          <a:blip r:embed="rId3">
            <a:extLst>
              <a:ext uri="{28A0092B-C50C-407E-A947-70E740481C1C}">
                <a14:useLocalDpi xmlns:a14="http://schemas.microsoft.com/office/drawing/2010/main" val="0"/>
              </a:ext>
            </a:extLst>
          </a:blip>
          <a:srcRect t="88756" r="76940"/>
          <a:stretch/>
        </p:blipFill>
        <p:spPr>
          <a:xfrm>
            <a:off x="0" y="6172532"/>
            <a:ext cx="2811439" cy="771099"/>
          </a:xfrm>
          <a:prstGeom prst="rect">
            <a:avLst/>
          </a:prstGeom>
        </p:spPr>
      </p:pic>
      <p:pic>
        <p:nvPicPr>
          <p:cNvPr id="3" name="Picture 2"/>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l="74216" t="4178" r="2948" b="54628"/>
          <a:stretch/>
        </p:blipFill>
        <p:spPr>
          <a:xfrm>
            <a:off x="-18950" y="3115623"/>
            <a:ext cx="2378640" cy="2413621"/>
          </a:xfrm>
          <a:prstGeom prst="rect">
            <a:avLst/>
          </a:prstGeom>
        </p:spPr>
      </p:pic>
    </p:spTree>
    <p:extLst>
      <p:ext uri="{BB962C8B-B14F-4D97-AF65-F5344CB8AC3E}">
        <p14:creationId xmlns:p14="http://schemas.microsoft.com/office/powerpoint/2010/main" val="4886560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Rounded Corners 22">
            <a:extLst>
              <a:ext uri="{FF2B5EF4-FFF2-40B4-BE49-F238E27FC236}">
                <a16:creationId xmlns:a16="http://schemas.microsoft.com/office/drawing/2014/main" id="{52297C4B-84D7-EDC8-F6F6-53F29890AA2A}"/>
              </a:ext>
            </a:extLst>
          </p:cNvPr>
          <p:cNvSpPr/>
          <p:nvPr/>
        </p:nvSpPr>
        <p:spPr>
          <a:xfrm>
            <a:off x="2156346" y="2122867"/>
            <a:ext cx="8420669" cy="3950387"/>
          </a:xfrm>
          <a:prstGeom prst="roundRect">
            <a:avLst>
              <a:gd name="adj" fmla="val 6140"/>
            </a:avLst>
          </a:prstGeom>
          <a:solidFill>
            <a:srgbClr val="81DEFF">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5A075604-73CD-4507-8013-424F369DFDEB}"/>
              </a:ext>
            </a:extLst>
          </p:cNvPr>
          <p:cNvSpPr/>
          <p:nvPr/>
        </p:nvSpPr>
        <p:spPr>
          <a:xfrm>
            <a:off x="1838550" y="1687749"/>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a:extLst>
              <a:ext uri="{FF2B5EF4-FFF2-40B4-BE49-F238E27FC236}">
                <a16:creationId xmlns:a16="http://schemas.microsoft.com/office/drawing/2014/main" id="{FFBC9732-D32E-DCF9-3982-D4B68F971747}"/>
              </a:ext>
            </a:extLst>
          </p:cNvPr>
          <p:cNvSpPr/>
          <p:nvPr/>
        </p:nvSpPr>
        <p:spPr>
          <a:xfrm>
            <a:off x="2156346" y="2518404"/>
            <a:ext cx="8311487" cy="3416320"/>
          </a:xfrm>
          <a:prstGeom prst="rect">
            <a:avLst/>
          </a:prstGeom>
          <a:noFill/>
        </p:spPr>
        <p:txBody>
          <a:bodyPr wrap="square">
            <a:spAutoFit/>
          </a:bodyPr>
          <a:lstStyle/>
          <a:p>
            <a:pPr marL="285750" indent="-285750" algn="r" rtl="1">
              <a:lnSpc>
                <a:spcPct val="150000"/>
              </a:lnSpc>
              <a:buFont typeface="Wingdings" panose="05000000000000000000" pitchFamily="2" charset="2"/>
              <a:buChar char="§"/>
            </a:pPr>
            <a:r>
              <a:rPr lang="ar-SA" dirty="0">
                <a:solidFill>
                  <a:srgbClr val="C00000"/>
                </a:solidFill>
                <a:latin typeface="Alexandria SemiBold" pitchFamily="2" charset="-78"/>
                <a:cs typeface="Alexandria SemiBold" pitchFamily="2" charset="-78"/>
              </a:rPr>
              <a:t>التخطيط للحملات التسويقية </a:t>
            </a:r>
            <a:r>
              <a:rPr lang="ar-SA" dirty="0">
                <a:solidFill>
                  <a:srgbClr val="000000"/>
                </a:solidFill>
                <a:latin typeface="Alexandria SemiBold" pitchFamily="2" charset="-78"/>
                <a:cs typeface="Alexandria SemiBold" pitchFamily="2" charset="-78"/>
              </a:rPr>
              <a:t>هو عملية استراتيجية تهدف إلى تحديد الأهداف، وتطوير الاستراتيجيات، وتخصيص الموارد اللازمة لتنفيذ حملة تسويقية ناجحة.</a:t>
            </a:r>
          </a:p>
          <a:p>
            <a:pPr marL="285750" indent="-285750" algn="r" rtl="1">
              <a:lnSpc>
                <a:spcPct val="150000"/>
              </a:lnSpc>
              <a:buFont typeface="Wingdings" panose="05000000000000000000" pitchFamily="2" charset="2"/>
              <a:buChar char="§"/>
            </a:pPr>
            <a:r>
              <a:rPr lang="ar-SA" dirty="0">
                <a:solidFill>
                  <a:srgbClr val="C00000"/>
                </a:solidFill>
                <a:latin typeface="Alexandria SemiBold" pitchFamily="2" charset="-78"/>
                <a:cs typeface="Alexandria SemiBold" pitchFamily="2" charset="-78"/>
              </a:rPr>
              <a:t>التخطيط للحملات التسويقية </a:t>
            </a:r>
            <a:r>
              <a:rPr lang="ar-SA" dirty="0">
                <a:solidFill>
                  <a:srgbClr val="000000"/>
                </a:solidFill>
                <a:latin typeface="Alexandria SemiBold" pitchFamily="2" charset="-78"/>
                <a:cs typeface="Alexandria SemiBold" pitchFamily="2" charset="-78"/>
              </a:rPr>
              <a:t>هو المرحلة الأساسية لضمان نجاح الحملة. ف</a:t>
            </a:r>
            <a:r>
              <a:rPr lang="ar-EG" dirty="0">
                <a:solidFill>
                  <a:srgbClr val="000000"/>
                </a:solidFill>
                <a:latin typeface="Alexandria SemiBold" pitchFamily="2" charset="-78"/>
                <a:cs typeface="Alexandria SemiBold" pitchFamily="2" charset="-78"/>
              </a:rPr>
              <a:t>ي</a:t>
            </a:r>
            <a:r>
              <a:rPr lang="ar-SA" dirty="0">
                <a:solidFill>
                  <a:srgbClr val="000000"/>
                </a:solidFill>
                <a:latin typeface="Alexandria SemiBold" pitchFamily="2" charset="-78"/>
                <a:cs typeface="Alexandria SemiBold" pitchFamily="2" charset="-78"/>
              </a:rPr>
              <a:t>عتمد </a:t>
            </a:r>
            <a:r>
              <a:rPr lang="ar-EG" dirty="0">
                <a:solidFill>
                  <a:srgbClr val="000000"/>
                </a:solidFill>
                <a:latin typeface="Alexandria SemiBold" pitchFamily="2" charset="-78"/>
                <a:cs typeface="Alexandria SemiBold" pitchFamily="2" charset="-78"/>
              </a:rPr>
              <a:t>نجاح الحملات </a:t>
            </a:r>
            <a:r>
              <a:rPr lang="ar-SA" dirty="0">
                <a:solidFill>
                  <a:srgbClr val="000000"/>
                </a:solidFill>
                <a:latin typeface="Alexandria SemiBold" pitchFamily="2" charset="-78"/>
                <a:cs typeface="Alexandria SemiBold" pitchFamily="2" charset="-78"/>
              </a:rPr>
              <a:t>التسويقية</a:t>
            </a:r>
            <a:r>
              <a:rPr lang="ar-EG" dirty="0">
                <a:solidFill>
                  <a:srgbClr val="000000"/>
                </a:solidFill>
                <a:latin typeface="Alexandria SemiBold" pitchFamily="2" charset="-78"/>
                <a:cs typeface="Alexandria SemiBold" pitchFamily="2" charset="-78"/>
              </a:rPr>
              <a:t> </a:t>
            </a:r>
            <a:r>
              <a:rPr lang="ar-SA" dirty="0">
                <a:solidFill>
                  <a:srgbClr val="000000"/>
                </a:solidFill>
                <a:latin typeface="Alexandria SemiBold" pitchFamily="2" charset="-78"/>
                <a:cs typeface="Alexandria SemiBold" pitchFamily="2" charset="-78"/>
              </a:rPr>
              <a:t>على </a:t>
            </a:r>
            <a:r>
              <a:rPr lang="ar-EG" dirty="0">
                <a:solidFill>
                  <a:srgbClr val="000000"/>
                </a:solidFill>
                <a:latin typeface="Alexandria SemiBold" pitchFamily="2" charset="-78"/>
                <a:cs typeface="Alexandria SemiBold" pitchFamily="2" charset="-78"/>
              </a:rPr>
              <a:t>التخطيط العلمي السليم</a:t>
            </a:r>
            <a:r>
              <a:rPr lang="ar-SA" dirty="0">
                <a:solidFill>
                  <a:srgbClr val="000000"/>
                </a:solidFill>
                <a:latin typeface="Alexandria SemiBold" pitchFamily="2" charset="-78"/>
                <a:cs typeface="Alexandria SemiBold" pitchFamily="2" charset="-78"/>
              </a:rPr>
              <a:t>. </a:t>
            </a:r>
          </a:p>
          <a:p>
            <a:pPr marL="285750" indent="-285750" algn="r" rtl="1">
              <a:lnSpc>
                <a:spcPct val="150000"/>
              </a:lnSpc>
              <a:buFont typeface="Wingdings" panose="05000000000000000000" pitchFamily="2" charset="2"/>
              <a:buChar char="§"/>
            </a:pPr>
            <a:r>
              <a:rPr lang="ar-SA" dirty="0">
                <a:solidFill>
                  <a:srgbClr val="000000"/>
                </a:solidFill>
                <a:latin typeface="Alexandria SemiBold" pitchFamily="2" charset="-78"/>
                <a:cs typeface="Alexandria SemiBold" pitchFamily="2" charset="-78"/>
              </a:rPr>
              <a:t>يتضمن التخطيط عدة خطوات رئيسية تساهم في تحقيق نتائج فعالة وملموسة هي وضع أهداف واضحة، وتحديد الجمهور المستهدف، واختيار القنوات المناسبة. </a:t>
            </a:r>
          </a:p>
        </p:txBody>
      </p:sp>
      <p:sp>
        <p:nvSpPr>
          <p:cNvPr id="41" name="TextBox 40">
            <a:extLst>
              <a:ext uri="{FF2B5EF4-FFF2-40B4-BE49-F238E27FC236}">
                <a16:creationId xmlns:a16="http://schemas.microsoft.com/office/drawing/2014/main" id="{C7D257D7-D9C6-8F63-F8F8-E2BE53F2E2DB}"/>
              </a:ext>
            </a:extLst>
          </p:cNvPr>
          <p:cNvSpPr txBox="1"/>
          <p:nvPr/>
        </p:nvSpPr>
        <p:spPr>
          <a:xfrm>
            <a:off x="10283716" y="1155869"/>
            <a:ext cx="906017" cy="584775"/>
          </a:xfrm>
          <a:prstGeom prst="rect">
            <a:avLst/>
          </a:prstGeom>
          <a:noFill/>
        </p:spPr>
        <p:txBody>
          <a:bodyPr wrap="none" rtlCol="0">
            <a:spAutoFit/>
          </a:bodyPr>
          <a:lstStyle/>
          <a:p>
            <a:pPr algn="r"/>
            <a:r>
              <a:rPr lang="ar-SA" sz="3200" b="1" dirty="0">
                <a:solidFill>
                  <a:srgbClr val="00B0F0"/>
                </a:solidFill>
                <a:latin typeface="Times New Roman" panose="02020603050405020304" pitchFamily="18" charset="0"/>
                <a:cs typeface="Times New Roman" panose="02020603050405020304" pitchFamily="18" charset="0"/>
              </a:rPr>
              <a:t>تمهيد</a:t>
            </a:r>
            <a:endParaRPr lang="en-US" sz="3200" b="1" dirty="0">
              <a:solidFill>
                <a:srgbClr val="00B0F0"/>
              </a:solidFill>
              <a:latin typeface="Times New Roman" panose="02020603050405020304" pitchFamily="18" charset="0"/>
              <a:cs typeface="Times New Roman" panose="02020603050405020304" pitchFamily="18" charset="0"/>
            </a:endParaRPr>
          </a:p>
        </p:txBody>
      </p:sp>
      <p:sp>
        <p:nvSpPr>
          <p:cNvPr id="42" name="TextBox 41">
            <a:extLst>
              <a:ext uri="{FF2B5EF4-FFF2-40B4-BE49-F238E27FC236}">
                <a16:creationId xmlns:a16="http://schemas.microsoft.com/office/drawing/2014/main" id="{AB738525-DD8E-2E85-F385-345FF64341EB}"/>
              </a:ext>
            </a:extLst>
          </p:cNvPr>
          <p:cNvSpPr txBox="1"/>
          <p:nvPr/>
        </p:nvSpPr>
        <p:spPr>
          <a:xfrm>
            <a:off x="1878296" y="1696421"/>
            <a:ext cx="1037300"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43" name="TextBox 42">
            <a:extLst>
              <a:ext uri="{FF2B5EF4-FFF2-40B4-BE49-F238E27FC236}">
                <a16:creationId xmlns:a16="http://schemas.microsoft.com/office/drawing/2014/main" id="{183B5688-FE98-684A-8FDB-4023CCDDD82C}"/>
              </a:ext>
            </a:extLst>
          </p:cNvPr>
          <p:cNvSpPr txBox="1"/>
          <p:nvPr/>
        </p:nvSpPr>
        <p:spPr>
          <a:xfrm>
            <a:off x="1888381" y="1888374"/>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09</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14" name="Picture 13"/>
          <p:cNvPicPr>
            <a:picLocks noChangeAspect="1"/>
          </p:cNvPicPr>
          <p:nvPr/>
        </p:nvPicPr>
        <p:blipFill rotWithShape="1">
          <a:blip r:embed="rId3">
            <a:extLst>
              <a:ext uri="{28A0092B-C50C-407E-A947-70E740481C1C}">
                <a14:useLocalDpi xmlns:a14="http://schemas.microsoft.com/office/drawing/2010/main" val="0"/>
              </a:ext>
            </a:extLst>
          </a:blip>
          <a:srcRect l="74202" t="-1" r="511" b="66625"/>
          <a:stretch/>
        </p:blipFill>
        <p:spPr>
          <a:xfrm>
            <a:off x="1" y="3022251"/>
            <a:ext cx="2340348" cy="2281374"/>
          </a:xfrm>
          <a:prstGeom prst="ellipse">
            <a:avLst/>
          </a:prstGeom>
          <a:ln>
            <a:noFill/>
          </a:ln>
          <a:effectLst>
            <a:softEdge rad="112500"/>
          </a:effectLst>
        </p:spPr>
      </p:pic>
      <p:pic>
        <p:nvPicPr>
          <p:cNvPr id="15" name="Picture 14"/>
          <p:cNvPicPr>
            <a:picLocks noChangeAspect="1"/>
          </p:cNvPicPr>
          <p:nvPr/>
        </p:nvPicPr>
        <p:blipFill rotWithShape="1">
          <a:blip r:embed="rId4">
            <a:extLst>
              <a:ext uri="{28A0092B-C50C-407E-A947-70E740481C1C}">
                <a14:useLocalDpi xmlns:a14="http://schemas.microsoft.com/office/drawing/2010/main" val="0"/>
              </a:ext>
            </a:extLst>
          </a:blip>
          <a:srcRect t="88756" r="76940"/>
          <a:stretch/>
        </p:blipFill>
        <p:spPr>
          <a:xfrm>
            <a:off x="0" y="6158884"/>
            <a:ext cx="2811439" cy="771099"/>
          </a:xfrm>
          <a:prstGeom prst="rect">
            <a:avLst/>
          </a:prstGeom>
        </p:spPr>
      </p:pic>
    </p:spTree>
    <p:extLst>
      <p:ext uri="{BB962C8B-B14F-4D97-AF65-F5344CB8AC3E}">
        <p14:creationId xmlns:p14="http://schemas.microsoft.com/office/powerpoint/2010/main" val="259535012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Rounded Corners 22">
            <a:extLst>
              <a:ext uri="{FF2B5EF4-FFF2-40B4-BE49-F238E27FC236}">
                <a16:creationId xmlns:a16="http://schemas.microsoft.com/office/drawing/2014/main" id="{52297C4B-84D7-EDC8-F6F6-53F29890AA2A}"/>
              </a:ext>
            </a:extLst>
          </p:cNvPr>
          <p:cNvSpPr/>
          <p:nvPr/>
        </p:nvSpPr>
        <p:spPr>
          <a:xfrm>
            <a:off x="2626178" y="2180019"/>
            <a:ext cx="8304883" cy="4169764"/>
          </a:xfrm>
          <a:prstGeom prst="roundRect">
            <a:avLst>
              <a:gd name="adj" fmla="val 6140"/>
            </a:avLst>
          </a:prstGeom>
          <a:solidFill>
            <a:srgbClr val="81DEFF">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5A075604-73CD-4507-8013-424F369DFDEB}"/>
              </a:ext>
            </a:extLst>
          </p:cNvPr>
          <p:cNvSpPr/>
          <p:nvPr/>
        </p:nvSpPr>
        <p:spPr>
          <a:xfrm>
            <a:off x="2407421" y="1544330"/>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a:extLst>
              <a:ext uri="{FF2B5EF4-FFF2-40B4-BE49-F238E27FC236}">
                <a16:creationId xmlns:a16="http://schemas.microsoft.com/office/drawing/2014/main" id="{FFBC9732-D32E-DCF9-3982-D4B68F971747}"/>
              </a:ext>
            </a:extLst>
          </p:cNvPr>
          <p:cNvSpPr/>
          <p:nvPr/>
        </p:nvSpPr>
        <p:spPr>
          <a:xfrm>
            <a:off x="1857778" y="2895359"/>
            <a:ext cx="8741440" cy="3416320"/>
          </a:xfrm>
          <a:prstGeom prst="rect">
            <a:avLst/>
          </a:prstGeom>
          <a:noFill/>
        </p:spPr>
        <p:txBody>
          <a:bodyPr wrap="square">
            <a:spAutoFit/>
          </a:bodyPr>
          <a:lstStyle/>
          <a:p>
            <a:pPr marL="342900" lvl="0" indent="-342900" algn="r" rtl="1">
              <a:lnSpc>
                <a:spcPct val="150000"/>
              </a:lnSpc>
              <a:buFont typeface="+mj-lt"/>
              <a:buAutoNum type="arabicPeriod"/>
            </a:pPr>
            <a:r>
              <a:rPr lang="ar-SA" dirty="0">
                <a:solidFill>
                  <a:srgbClr val="000000"/>
                </a:solidFill>
                <a:latin typeface="Alexandria SemiBold" pitchFamily="2" charset="-78"/>
                <a:cs typeface="Alexandria SemiBold" pitchFamily="2" charset="-78"/>
              </a:rPr>
              <a:t>التحديد الدقيق للموارد المادية والبشرية اللازمة لتنفيذ الخطة وحسن استخدامها وتوجيهها</a:t>
            </a:r>
            <a:r>
              <a:rPr lang="en-US" dirty="0">
                <a:solidFill>
                  <a:srgbClr val="000000"/>
                </a:solidFill>
                <a:latin typeface="Alexandria SemiBold" pitchFamily="2" charset="-78"/>
                <a:cs typeface="Alexandria SemiBold" pitchFamily="2" charset="-78"/>
              </a:rPr>
              <a:t>.</a:t>
            </a:r>
          </a:p>
          <a:p>
            <a:pPr marL="342900" lvl="0" indent="-342900" algn="r" rtl="1">
              <a:lnSpc>
                <a:spcPct val="150000"/>
              </a:lnSpc>
              <a:buFont typeface="+mj-lt"/>
              <a:buAutoNum type="arabicPeriod"/>
            </a:pPr>
            <a:r>
              <a:rPr lang="ar-SA" dirty="0">
                <a:solidFill>
                  <a:srgbClr val="000000"/>
                </a:solidFill>
                <a:latin typeface="Alexandria SemiBold" pitchFamily="2" charset="-78"/>
                <a:cs typeface="Alexandria SemiBold" pitchFamily="2" charset="-78"/>
              </a:rPr>
              <a:t>يساعد في تحقيق الأهداف بأقل التكاليف الممكنة.</a:t>
            </a:r>
          </a:p>
          <a:p>
            <a:pPr marL="342900" lvl="0" indent="-342900" algn="r" rtl="1">
              <a:lnSpc>
                <a:spcPct val="150000"/>
              </a:lnSpc>
              <a:buFont typeface="+mj-lt"/>
              <a:buAutoNum type="arabicPeriod"/>
            </a:pPr>
            <a:r>
              <a:rPr lang="ar-SA" dirty="0">
                <a:solidFill>
                  <a:srgbClr val="000000"/>
                </a:solidFill>
                <a:latin typeface="Alexandria SemiBold" pitchFamily="2" charset="-78"/>
                <a:cs typeface="Alexandria SemiBold" pitchFamily="2" charset="-78"/>
              </a:rPr>
              <a:t>يساعد في تخصيص الميزانية بشكل مناسب.</a:t>
            </a:r>
            <a:endParaRPr lang="en-US" dirty="0">
              <a:solidFill>
                <a:srgbClr val="000000"/>
              </a:solidFill>
              <a:latin typeface="Alexandria SemiBold" pitchFamily="2" charset="-78"/>
              <a:cs typeface="Alexandria SemiBold" pitchFamily="2" charset="-78"/>
            </a:endParaRPr>
          </a:p>
          <a:p>
            <a:pPr marL="342900" lvl="0" indent="-342900" algn="r" rtl="1">
              <a:lnSpc>
                <a:spcPct val="150000"/>
              </a:lnSpc>
              <a:buFont typeface="+mj-lt"/>
              <a:buAutoNum type="arabicPeriod"/>
            </a:pPr>
            <a:r>
              <a:rPr lang="ar-SA" dirty="0">
                <a:solidFill>
                  <a:srgbClr val="000000"/>
                </a:solidFill>
                <a:latin typeface="Alexandria SemiBold" pitchFamily="2" charset="-78"/>
                <a:cs typeface="Alexandria SemiBold" pitchFamily="2" charset="-78"/>
              </a:rPr>
              <a:t>سهولة التنفيذ والمتابعة والتقييم.</a:t>
            </a:r>
            <a:endParaRPr lang="en-US" dirty="0">
              <a:solidFill>
                <a:srgbClr val="000000"/>
              </a:solidFill>
              <a:latin typeface="Alexandria SemiBold" pitchFamily="2" charset="-78"/>
              <a:cs typeface="Alexandria SemiBold" pitchFamily="2" charset="-78"/>
            </a:endParaRPr>
          </a:p>
          <a:p>
            <a:pPr marL="342900" lvl="0" indent="-342900" algn="r" rtl="1">
              <a:lnSpc>
                <a:spcPct val="150000"/>
              </a:lnSpc>
              <a:buFont typeface="+mj-lt"/>
              <a:buAutoNum type="arabicPeriod"/>
            </a:pPr>
            <a:r>
              <a:rPr lang="ar-SA" dirty="0">
                <a:solidFill>
                  <a:srgbClr val="000000"/>
                </a:solidFill>
                <a:latin typeface="Alexandria SemiBold" pitchFamily="2" charset="-78"/>
                <a:cs typeface="Alexandria SemiBold" pitchFamily="2" charset="-78"/>
              </a:rPr>
              <a:t>يوفر رؤى حول الجمهور المستهدف وسلوكياته بما يضمن جودة العمل.</a:t>
            </a:r>
            <a:endParaRPr lang="en-US" dirty="0">
              <a:solidFill>
                <a:srgbClr val="000000"/>
              </a:solidFill>
              <a:latin typeface="Alexandria SemiBold" pitchFamily="2" charset="-78"/>
              <a:cs typeface="Alexandria SemiBold" pitchFamily="2" charset="-78"/>
            </a:endParaRPr>
          </a:p>
          <a:p>
            <a:pPr marL="342900" lvl="0" indent="-342900" algn="r" rtl="1">
              <a:lnSpc>
                <a:spcPct val="150000"/>
              </a:lnSpc>
              <a:buFont typeface="+mj-lt"/>
              <a:buAutoNum type="arabicPeriod"/>
            </a:pPr>
            <a:r>
              <a:rPr lang="ar-SA" dirty="0">
                <a:solidFill>
                  <a:srgbClr val="000000"/>
                </a:solidFill>
                <a:latin typeface="Alexandria SemiBold" pitchFamily="2" charset="-78"/>
                <a:cs typeface="Alexandria SemiBold" pitchFamily="2" charset="-78"/>
              </a:rPr>
              <a:t>ضمان عدم العشوائية أو الارتجال أو تبديد الموارد.</a:t>
            </a:r>
            <a:endParaRPr lang="en-US" dirty="0">
              <a:solidFill>
                <a:srgbClr val="000000"/>
              </a:solidFill>
              <a:latin typeface="Alexandria SemiBold" pitchFamily="2" charset="-78"/>
              <a:cs typeface="Alexandria SemiBold" pitchFamily="2" charset="-78"/>
            </a:endParaRPr>
          </a:p>
          <a:p>
            <a:pPr marL="342900" lvl="0" indent="-342900" algn="r" rtl="1">
              <a:lnSpc>
                <a:spcPct val="150000"/>
              </a:lnSpc>
              <a:buFont typeface="+mj-lt"/>
              <a:buAutoNum type="arabicPeriod"/>
            </a:pPr>
            <a:r>
              <a:rPr lang="ar-SA" dirty="0">
                <a:solidFill>
                  <a:srgbClr val="000000"/>
                </a:solidFill>
                <a:latin typeface="Alexandria SemiBold" pitchFamily="2" charset="-78"/>
                <a:cs typeface="Alexandria SemiBold" pitchFamily="2" charset="-78"/>
              </a:rPr>
              <a:t>تبنى خطة متكاملة تتفق مع استراتيجية الشركة وأهدافها .</a:t>
            </a:r>
          </a:p>
        </p:txBody>
      </p:sp>
      <p:sp>
        <p:nvSpPr>
          <p:cNvPr id="41" name="TextBox 40">
            <a:extLst>
              <a:ext uri="{FF2B5EF4-FFF2-40B4-BE49-F238E27FC236}">
                <a16:creationId xmlns:a16="http://schemas.microsoft.com/office/drawing/2014/main" id="{C7D257D7-D9C6-8F63-F8F8-E2BE53F2E2DB}"/>
              </a:ext>
            </a:extLst>
          </p:cNvPr>
          <p:cNvSpPr txBox="1"/>
          <p:nvPr/>
        </p:nvSpPr>
        <p:spPr>
          <a:xfrm>
            <a:off x="10283716" y="1155869"/>
            <a:ext cx="906017" cy="584775"/>
          </a:xfrm>
          <a:prstGeom prst="rect">
            <a:avLst/>
          </a:prstGeom>
          <a:noFill/>
        </p:spPr>
        <p:txBody>
          <a:bodyPr wrap="none" rtlCol="0">
            <a:spAutoFit/>
          </a:bodyPr>
          <a:lstStyle/>
          <a:p>
            <a:pPr algn="r"/>
            <a:r>
              <a:rPr lang="ar-SA" sz="3200" b="1" dirty="0">
                <a:solidFill>
                  <a:srgbClr val="00B0F0"/>
                </a:solidFill>
                <a:latin typeface="Times New Roman" panose="02020603050405020304" pitchFamily="18" charset="0"/>
                <a:cs typeface="Times New Roman" panose="02020603050405020304" pitchFamily="18" charset="0"/>
              </a:rPr>
              <a:t>تمهيد</a:t>
            </a:r>
            <a:endParaRPr lang="en-US" sz="3200" b="1" dirty="0">
              <a:solidFill>
                <a:srgbClr val="00B0F0"/>
              </a:solidFill>
              <a:latin typeface="Times New Roman" panose="02020603050405020304" pitchFamily="18" charset="0"/>
              <a:cs typeface="Times New Roman" panose="02020603050405020304" pitchFamily="18" charset="0"/>
            </a:endParaRPr>
          </a:p>
        </p:txBody>
      </p:sp>
      <p:sp>
        <p:nvSpPr>
          <p:cNvPr id="42" name="TextBox 41">
            <a:extLst>
              <a:ext uri="{FF2B5EF4-FFF2-40B4-BE49-F238E27FC236}">
                <a16:creationId xmlns:a16="http://schemas.microsoft.com/office/drawing/2014/main" id="{AB738525-DD8E-2E85-F385-345FF64341EB}"/>
              </a:ext>
            </a:extLst>
          </p:cNvPr>
          <p:cNvSpPr txBox="1"/>
          <p:nvPr/>
        </p:nvSpPr>
        <p:spPr>
          <a:xfrm>
            <a:off x="2421070" y="1552318"/>
            <a:ext cx="1037300"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43" name="TextBox 42">
            <a:extLst>
              <a:ext uri="{FF2B5EF4-FFF2-40B4-BE49-F238E27FC236}">
                <a16:creationId xmlns:a16="http://schemas.microsoft.com/office/drawing/2014/main" id="{183B5688-FE98-684A-8FDB-4023CCDDD82C}"/>
              </a:ext>
            </a:extLst>
          </p:cNvPr>
          <p:cNvSpPr txBox="1"/>
          <p:nvPr/>
        </p:nvSpPr>
        <p:spPr>
          <a:xfrm>
            <a:off x="2471408" y="1753535"/>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09</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17" name="Picture 16"/>
          <p:cNvPicPr>
            <a:picLocks noChangeAspect="1"/>
          </p:cNvPicPr>
          <p:nvPr/>
        </p:nvPicPr>
        <p:blipFill rotWithShape="1">
          <a:blip r:embed="rId3">
            <a:extLst>
              <a:ext uri="{28A0092B-C50C-407E-A947-70E740481C1C}">
                <a14:useLocalDpi xmlns:a14="http://schemas.microsoft.com/office/drawing/2010/main" val="0"/>
              </a:ext>
            </a:extLst>
          </a:blip>
          <a:srcRect l="76455" t="72040" r="2724" b="1294"/>
          <a:stretch/>
        </p:blipFill>
        <p:spPr>
          <a:xfrm>
            <a:off x="122043" y="2857255"/>
            <a:ext cx="2421915" cy="2468782"/>
          </a:xfrm>
          <a:prstGeom prst="rect">
            <a:avLst/>
          </a:prstGeom>
        </p:spPr>
      </p:pic>
      <p:sp>
        <p:nvSpPr>
          <p:cNvPr id="18" name="TextBox 17">
            <a:extLst>
              <a:ext uri="{FF2B5EF4-FFF2-40B4-BE49-F238E27FC236}">
                <a16:creationId xmlns:a16="http://schemas.microsoft.com/office/drawing/2014/main" id="{C7D257D7-D9C6-8F63-F8F8-E2BE53F2E2DB}"/>
              </a:ext>
            </a:extLst>
          </p:cNvPr>
          <p:cNvSpPr txBox="1"/>
          <p:nvPr/>
        </p:nvSpPr>
        <p:spPr>
          <a:xfrm>
            <a:off x="5186147" y="2444573"/>
            <a:ext cx="5444027" cy="400110"/>
          </a:xfrm>
          <a:prstGeom prst="rect">
            <a:avLst/>
          </a:prstGeom>
          <a:noFill/>
        </p:spPr>
        <p:txBody>
          <a:bodyPr wrap="square" rtlCol="0">
            <a:spAutoFit/>
          </a:bodyPr>
          <a:lstStyle/>
          <a:p>
            <a:pPr algn="r"/>
            <a:r>
              <a:rPr lang="ar-SA" sz="2000" b="1" dirty="0">
                <a:solidFill>
                  <a:srgbClr val="C00000"/>
                </a:solidFill>
                <a:latin typeface="Alexandria SemiBold" pitchFamily="2" charset="-78"/>
                <a:cs typeface="Alexandria SemiBold" pitchFamily="2" charset="-78"/>
              </a:rPr>
              <a:t>أهمية التخطيط لحملات التسويق الرقمي:</a:t>
            </a:r>
            <a:endParaRPr lang="en-US" sz="2000" b="1" dirty="0">
              <a:solidFill>
                <a:srgbClr val="C00000"/>
              </a:solidFill>
              <a:latin typeface="Alexandria SemiBold" pitchFamily="2" charset="-78"/>
              <a:cs typeface="Alexandria SemiBold" pitchFamily="2" charset="-78"/>
            </a:endParaRPr>
          </a:p>
        </p:txBody>
      </p:sp>
    </p:spTree>
    <p:extLst>
      <p:ext uri="{BB962C8B-B14F-4D97-AF65-F5344CB8AC3E}">
        <p14:creationId xmlns:p14="http://schemas.microsoft.com/office/powerpoint/2010/main" val="155982492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a:extLst>
              <a:ext uri="{FF2B5EF4-FFF2-40B4-BE49-F238E27FC236}">
                <a16:creationId xmlns:a16="http://schemas.microsoft.com/office/drawing/2014/main" id="{2BC869EB-5623-4AA1-9123-4AF9DF916049}"/>
              </a:ext>
            </a:extLst>
          </p:cNvPr>
          <p:cNvSpPr/>
          <p:nvPr/>
        </p:nvSpPr>
        <p:spPr>
          <a:xfrm>
            <a:off x="1992574" y="2066544"/>
            <a:ext cx="9414426" cy="416952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5A075604-73CD-4507-8013-424F369DFDEB}"/>
              </a:ext>
            </a:extLst>
          </p:cNvPr>
          <p:cNvSpPr/>
          <p:nvPr/>
        </p:nvSpPr>
        <p:spPr>
          <a:xfrm>
            <a:off x="1742246" y="147385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TextBox 41">
            <a:extLst>
              <a:ext uri="{FF2B5EF4-FFF2-40B4-BE49-F238E27FC236}">
                <a16:creationId xmlns:a16="http://schemas.microsoft.com/office/drawing/2014/main" id="{AB738525-DD8E-2E85-F385-345FF64341EB}"/>
              </a:ext>
            </a:extLst>
          </p:cNvPr>
          <p:cNvSpPr txBox="1"/>
          <p:nvPr/>
        </p:nvSpPr>
        <p:spPr>
          <a:xfrm>
            <a:off x="1750020" y="1514872"/>
            <a:ext cx="1037300"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43" name="TextBox 42">
            <a:extLst>
              <a:ext uri="{FF2B5EF4-FFF2-40B4-BE49-F238E27FC236}">
                <a16:creationId xmlns:a16="http://schemas.microsoft.com/office/drawing/2014/main" id="{183B5688-FE98-684A-8FDB-4023CCDDD82C}"/>
              </a:ext>
            </a:extLst>
          </p:cNvPr>
          <p:cNvSpPr txBox="1"/>
          <p:nvPr/>
        </p:nvSpPr>
        <p:spPr>
          <a:xfrm>
            <a:off x="1797361" y="1667602"/>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09</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4" name="Rectangle 3"/>
          <p:cNvSpPr/>
          <p:nvPr/>
        </p:nvSpPr>
        <p:spPr>
          <a:xfrm>
            <a:off x="1992574" y="2377705"/>
            <a:ext cx="9280477" cy="3854901"/>
          </a:xfrm>
          <a:prstGeom prst="rect">
            <a:avLst/>
          </a:prstGeom>
        </p:spPr>
        <p:txBody>
          <a:bodyPr wrap="square">
            <a:spAutoFit/>
          </a:bodyPr>
          <a:lstStyle/>
          <a:p>
            <a:pPr algn="justLow" rtl="1">
              <a:lnSpc>
                <a:spcPct val="150000"/>
              </a:lnSpc>
            </a:pPr>
            <a:r>
              <a:rPr lang="ar-SA" dirty="0">
                <a:latin typeface="Alexandria SemiBold" pitchFamily="2" charset="-78"/>
                <a:cs typeface="Alexandria SemiBold" pitchFamily="2" charset="-78"/>
              </a:rPr>
              <a:t>     </a:t>
            </a:r>
            <a:r>
              <a:rPr lang="ar-SA" sz="1700" dirty="0">
                <a:latin typeface="Alexandria SemiBold" pitchFamily="2" charset="-78"/>
                <a:cs typeface="Alexandria SemiBold" pitchFamily="2" charset="-78"/>
              </a:rPr>
              <a:t>تتضمن عملية التخطيط للحملة التسويقية على مجموعة من المراحل التي ينبغي القيام بها، وصولاً لإنجاز أهداف الحملة التسويقية، وتتمثل فيما يلي:</a:t>
            </a:r>
          </a:p>
          <a:p>
            <a:pPr marL="342900" lvl="0" indent="-342900" algn="justLow" rtl="1">
              <a:lnSpc>
                <a:spcPct val="150000"/>
              </a:lnSpc>
              <a:spcAft>
                <a:spcPts val="0"/>
              </a:spcAft>
              <a:buFont typeface="+mj-lt"/>
              <a:buAutoNum type="arabicPeriod"/>
            </a:pPr>
            <a:r>
              <a:rPr lang="ar-SA" sz="1600" dirty="0">
                <a:latin typeface="Alexandria SemiBold" pitchFamily="2" charset="-78"/>
                <a:cs typeface="Alexandria SemiBold" pitchFamily="2" charset="-78"/>
              </a:rPr>
              <a:t>تحليل الموقف التسويقي: </a:t>
            </a:r>
            <a:r>
              <a:rPr lang="ar-SA" sz="1400" dirty="0">
                <a:latin typeface="Alexandria SemiBold" pitchFamily="2" charset="-78"/>
                <a:cs typeface="Alexandria SemiBold" pitchFamily="2" charset="-78"/>
              </a:rPr>
              <a:t>باستخدام التحليل البيئي </a:t>
            </a:r>
            <a:r>
              <a:rPr lang="en-US" sz="1400" dirty="0">
                <a:latin typeface="Alexandria SemiBold" pitchFamily="2" charset="-78"/>
                <a:cs typeface="Alexandria SemiBold" pitchFamily="2" charset="-78"/>
              </a:rPr>
              <a:t>SWOT</a:t>
            </a:r>
            <a:r>
              <a:rPr lang="ar-SA" sz="1400" dirty="0">
                <a:latin typeface="Alexandria SemiBold" pitchFamily="2" charset="-78"/>
                <a:cs typeface="Alexandria SemiBold" pitchFamily="2" charset="-78"/>
              </a:rPr>
              <a:t> وتحليل السوق والمنافسة </a:t>
            </a:r>
            <a:r>
              <a:rPr lang="en-US" sz="1400" dirty="0">
                <a:latin typeface="Alexandria SemiBold" pitchFamily="2" charset="-78"/>
                <a:cs typeface="Alexandria SemiBold" pitchFamily="2" charset="-78"/>
              </a:rPr>
              <a:t>4C’s</a:t>
            </a:r>
          </a:p>
          <a:p>
            <a:pPr marL="342900" indent="-342900" algn="justLow" rtl="1">
              <a:lnSpc>
                <a:spcPct val="150000"/>
              </a:lnSpc>
              <a:buFont typeface="+mj-lt"/>
              <a:buAutoNum type="arabicPeriod"/>
            </a:pPr>
            <a:r>
              <a:rPr lang="ar-SA" sz="1600" dirty="0">
                <a:latin typeface="Alexandria SemiBold" pitchFamily="2" charset="-78"/>
                <a:cs typeface="Alexandria SemiBold" pitchFamily="2" charset="-78"/>
              </a:rPr>
              <a:t>تحديد الجمهور المستهدف: تحليل خصائص الجمهور واحتياجاته وكيفية إشباع تلك الاحتياجات.</a:t>
            </a:r>
          </a:p>
          <a:p>
            <a:pPr marL="342900" lvl="0" indent="-342900" algn="justLow" rtl="1">
              <a:lnSpc>
                <a:spcPct val="150000"/>
              </a:lnSpc>
              <a:spcAft>
                <a:spcPts val="0"/>
              </a:spcAft>
              <a:buFont typeface="+mj-lt"/>
              <a:buAutoNum type="arabicPeriod"/>
            </a:pPr>
            <a:r>
              <a:rPr lang="ar-SA" sz="1600" dirty="0">
                <a:latin typeface="Alexandria SemiBold" pitchFamily="2" charset="-78"/>
                <a:cs typeface="Alexandria SemiBold" pitchFamily="2" charset="-78"/>
              </a:rPr>
              <a:t>تحديد أهداف الحملة.</a:t>
            </a:r>
            <a:endParaRPr lang="en-US" sz="1600" dirty="0">
              <a:latin typeface="Alexandria SemiBold" pitchFamily="2" charset="-78"/>
              <a:cs typeface="Alexandria SemiBold" pitchFamily="2" charset="-78"/>
            </a:endParaRPr>
          </a:p>
          <a:p>
            <a:pPr marL="342900" indent="-342900" algn="justLow" rtl="1">
              <a:lnSpc>
                <a:spcPct val="150000"/>
              </a:lnSpc>
              <a:buFont typeface="+mj-lt"/>
              <a:buAutoNum type="arabicPeriod"/>
            </a:pPr>
            <a:r>
              <a:rPr lang="ar-SA" sz="1600" dirty="0">
                <a:latin typeface="Alexandria SemiBold" pitchFamily="2" charset="-78"/>
                <a:cs typeface="Alexandria SemiBold" pitchFamily="2" charset="-78"/>
              </a:rPr>
              <a:t>تحديد الميزانية والقنوات: توزيع الميزانية على القنوات الأكثر فعالية.</a:t>
            </a:r>
            <a:endParaRPr lang="en-US" sz="1600" dirty="0">
              <a:latin typeface="Alexandria SemiBold" pitchFamily="2" charset="-78"/>
              <a:cs typeface="Alexandria SemiBold" pitchFamily="2" charset="-78"/>
            </a:endParaRPr>
          </a:p>
          <a:p>
            <a:pPr marL="342900" lvl="0" indent="-342900" algn="justLow" rtl="1">
              <a:lnSpc>
                <a:spcPct val="150000"/>
              </a:lnSpc>
              <a:spcAft>
                <a:spcPts val="0"/>
              </a:spcAft>
              <a:buFont typeface="+mj-lt"/>
              <a:buAutoNum type="arabicPeriod"/>
            </a:pPr>
            <a:r>
              <a:rPr lang="ar-SA" sz="1600" dirty="0">
                <a:latin typeface="Alexandria SemiBold" pitchFamily="2" charset="-78"/>
                <a:cs typeface="Alexandria SemiBold" pitchFamily="2" charset="-78"/>
              </a:rPr>
              <a:t>قياس أداء الحملة التسويقية.</a:t>
            </a:r>
          </a:p>
          <a:p>
            <a:pPr marL="342900" lvl="0" indent="-342900" algn="justLow" rtl="1">
              <a:lnSpc>
                <a:spcPct val="150000"/>
              </a:lnSpc>
              <a:spcAft>
                <a:spcPts val="0"/>
              </a:spcAft>
              <a:buFont typeface="+mj-lt"/>
              <a:buAutoNum type="arabicPeriod"/>
            </a:pPr>
            <a:r>
              <a:rPr lang="ar-SA" sz="1600" dirty="0">
                <a:latin typeface="Alexandria SemiBold" pitchFamily="2" charset="-78"/>
                <a:cs typeface="Alexandria SemiBold" pitchFamily="2" charset="-78"/>
              </a:rPr>
              <a:t>جدولة المحتوى والإعلانات.</a:t>
            </a:r>
            <a:endParaRPr lang="en-US" sz="1600" dirty="0">
              <a:latin typeface="Alexandria SemiBold" pitchFamily="2" charset="-78"/>
              <a:cs typeface="Alexandria SemiBold" pitchFamily="2" charset="-78"/>
            </a:endParaRPr>
          </a:p>
          <a:p>
            <a:pPr marL="342900" indent="-342900" algn="justLow" rtl="1">
              <a:lnSpc>
                <a:spcPct val="150000"/>
              </a:lnSpc>
              <a:buFont typeface="+mj-lt"/>
              <a:buAutoNum type="arabicPeriod"/>
            </a:pPr>
            <a:r>
              <a:rPr lang="ar-SA" sz="1600" dirty="0">
                <a:latin typeface="Alexandria SemiBold" pitchFamily="2" charset="-78"/>
                <a:cs typeface="Alexandria SemiBold" pitchFamily="2" charset="-78"/>
              </a:rPr>
              <a:t>تنفيذ الحملة: إطلاق الحملة ومتابعة الأداء بشكل دوري.</a:t>
            </a:r>
          </a:p>
          <a:p>
            <a:pPr marL="342900" indent="-342900" algn="justLow" rtl="1">
              <a:lnSpc>
                <a:spcPct val="150000"/>
              </a:lnSpc>
              <a:buFont typeface="+mj-lt"/>
              <a:buAutoNum type="arabicPeriod"/>
            </a:pPr>
            <a:r>
              <a:rPr lang="ar-SA" sz="1600" dirty="0">
                <a:latin typeface="Alexandria SemiBold" pitchFamily="2" charset="-78"/>
                <a:cs typeface="Alexandria SemiBold" pitchFamily="2" charset="-78"/>
              </a:rPr>
              <a:t>تقييم نتائج الحملة: قياس فعالية الحملة وتقييم نتائجها في ضوء أهدافها.</a:t>
            </a:r>
            <a:endParaRPr lang="en-GB" sz="1600" dirty="0">
              <a:latin typeface="Alexandria SemiBold" pitchFamily="2" charset="-78"/>
              <a:cs typeface="Alexandria SemiBold" pitchFamily="2" charset="-78"/>
            </a:endParaRPr>
          </a:p>
        </p:txBody>
      </p:sp>
      <p:sp>
        <p:nvSpPr>
          <p:cNvPr id="15" name="TextBox 14">
            <a:extLst>
              <a:ext uri="{FF2B5EF4-FFF2-40B4-BE49-F238E27FC236}">
                <a16:creationId xmlns:a16="http://schemas.microsoft.com/office/drawing/2014/main" id="{F9A80F9F-74DB-1D57-04E8-E20E92A09B0A}"/>
              </a:ext>
            </a:extLst>
          </p:cNvPr>
          <p:cNvSpPr txBox="1"/>
          <p:nvPr/>
        </p:nvSpPr>
        <p:spPr>
          <a:xfrm>
            <a:off x="2906380" y="1534540"/>
            <a:ext cx="4149513" cy="507831"/>
          </a:xfrm>
          <a:prstGeom prst="rect">
            <a:avLst/>
          </a:prstGeom>
          <a:solidFill>
            <a:schemeClr val="accent2">
              <a:lumMod val="20000"/>
              <a:lumOff val="80000"/>
            </a:schemeClr>
          </a:solidFill>
          <a:ln w="28575">
            <a:noFill/>
          </a:ln>
          <a:effectLst>
            <a:reflection stA="45000" endPos="0" dist="50800" dir="5400000" sy="-100000" algn="bl" rotWithShape="0"/>
          </a:effectLst>
        </p:spPr>
        <p:txBody>
          <a:bodyPr wrap="square" rtlCol="0">
            <a:spAutoFit/>
          </a:bodyPr>
          <a:lstStyle/>
          <a:p>
            <a:pPr algn="ctr" rtl="1">
              <a:lnSpc>
                <a:spcPct val="150000"/>
              </a:lnSpc>
            </a:pPr>
            <a:r>
              <a:rPr lang="ar-SA" dirty="0">
                <a:latin typeface="Alexandria SemiBold" pitchFamily="2" charset="-78"/>
                <a:cs typeface="Alexandria SemiBold" pitchFamily="2" charset="-78"/>
              </a:rPr>
              <a:t>مراحل التخطيط للحملات التسويقية</a:t>
            </a:r>
          </a:p>
        </p:txBody>
      </p:sp>
      <p:pic>
        <p:nvPicPr>
          <p:cNvPr id="3" name="Picture 2"/>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l="74105" t="53930" r="2723" b="3880"/>
          <a:stretch/>
        </p:blipFill>
        <p:spPr>
          <a:xfrm>
            <a:off x="0" y="3997716"/>
            <a:ext cx="2825086" cy="2893327"/>
          </a:xfrm>
          <a:prstGeom prst="rect">
            <a:avLst/>
          </a:prstGeom>
        </p:spPr>
      </p:pic>
    </p:spTree>
    <p:extLst>
      <p:ext uri="{BB962C8B-B14F-4D97-AF65-F5344CB8AC3E}">
        <p14:creationId xmlns:p14="http://schemas.microsoft.com/office/powerpoint/2010/main" val="204577662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583140" y="2292824"/>
            <a:ext cx="9444263" cy="39715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2302644" y="131293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443097" y="1367265"/>
            <a:ext cx="1140836"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2516753" y="159908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83140" y="2432507"/>
            <a:ext cx="9294127" cy="3831818"/>
          </a:xfrm>
          <a:prstGeom prst="rect">
            <a:avLst/>
          </a:prstGeom>
          <a:noFill/>
        </p:spPr>
        <p:txBody>
          <a:bodyPr wrap="square" rtlCol="0">
            <a:spAutoFit/>
          </a:bodyPr>
          <a:lstStyle/>
          <a:p>
            <a:pPr algn="r" rtl="1">
              <a:lnSpc>
                <a:spcPct val="150000"/>
              </a:lnSpc>
            </a:pPr>
            <a:r>
              <a:rPr lang="ar-SA" dirty="0">
                <a:latin typeface="Alexandria SemiBold" pitchFamily="2" charset="-78"/>
                <a:cs typeface="Alexandria SemiBold" pitchFamily="2" charset="-78"/>
              </a:rPr>
              <a:t>    </a:t>
            </a:r>
            <a:r>
              <a:rPr lang="ar-SA" sz="1700" dirty="0">
                <a:latin typeface="Alexandria SemiBold" pitchFamily="2" charset="-78"/>
                <a:cs typeface="Alexandria SemiBold" pitchFamily="2" charset="-78"/>
              </a:rPr>
              <a:t>يعد تحليل الموقف التسويقي</a:t>
            </a:r>
            <a:r>
              <a:rPr lang="ar-SA" sz="1700" u="sng" dirty="0">
                <a:latin typeface="Alexandria SemiBold" pitchFamily="2" charset="-78"/>
                <a:cs typeface="Alexandria SemiBold" pitchFamily="2" charset="-78"/>
              </a:rPr>
              <a:t> الأساس </a:t>
            </a:r>
            <a:r>
              <a:rPr lang="ar-SA" sz="1700" dirty="0">
                <a:latin typeface="Alexandria SemiBold" pitchFamily="2" charset="-78"/>
                <a:cs typeface="Alexandria SemiBold" pitchFamily="2" charset="-78"/>
              </a:rPr>
              <a:t>الذي يترتب عليه تحديد باقي خطوات الحملة، بداية من تحديد أهداف الحملة وانتهاء بالتقييم، فبناء على وضع الشركة الحالي الذي يتضح من تحليل الموقف التسويقي يتم تحديد الهدف المنشود الذي تسعى الشركة إلى تحقيقه من خلال الحملة، فمثلا اذا كشف التحليل البيئي عن أنه لا يعرف المنتج سوى 20% من الجمهور، فإن هدف الحملة سيكون الانتقال من معرفة 20% إلى 80% خلال فترة الحملة ، وسيترتب على ذلك الهدف باقي الخطوات مثل تحديد الميزانية والجدولة.</a:t>
            </a:r>
          </a:p>
          <a:p>
            <a:pPr algn="r" rtl="1">
              <a:lnSpc>
                <a:spcPct val="150000"/>
              </a:lnSpc>
            </a:pPr>
            <a:r>
              <a:rPr lang="ar-SA" dirty="0">
                <a:latin typeface="Alexandria SemiBold" pitchFamily="2" charset="-78"/>
                <a:cs typeface="Alexandria SemiBold" pitchFamily="2" charset="-78"/>
              </a:rPr>
              <a:t>    </a:t>
            </a:r>
            <a:r>
              <a:rPr lang="ar-SA" dirty="0">
                <a:solidFill>
                  <a:srgbClr val="C00000"/>
                </a:solidFill>
                <a:latin typeface="Alexandria SemiBold" pitchFamily="2" charset="-78"/>
                <a:cs typeface="Alexandria SemiBold" pitchFamily="2" charset="-78"/>
              </a:rPr>
              <a:t>تحليل الموقف التسويقي: </a:t>
            </a:r>
            <a:r>
              <a:rPr lang="ar-SA" dirty="0">
                <a:latin typeface="Alexandria SemiBold" pitchFamily="2" charset="-78"/>
                <a:cs typeface="Alexandria SemiBold" pitchFamily="2" charset="-78"/>
              </a:rPr>
              <a:t>هو عملية تقييم شاملة للبيئة الداخلية والخارجية التي تؤثر على أداء الشركة في السوق؛ بهدف فهم العوامل التي تؤثر على استراتيجيات التسويق واتخاذ القرارات، بالإضافة إلى فهم اتجاهات السوق وسلوك المستهلكين والمنافسة. </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F9A80F9F-74DB-1D57-04E8-E20E92A09B0A}"/>
              </a:ext>
            </a:extLst>
          </p:cNvPr>
          <p:cNvSpPr txBox="1"/>
          <p:nvPr/>
        </p:nvSpPr>
        <p:spPr>
          <a:xfrm>
            <a:off x="3739813" y="1733660"/>
            <a:ext cx="3561739" cy="461024"/>
          </a:xfrm>
          <a:prstGeom prst="rect">
            <a:avLst/>
          </a:prstGeom>
          <a:solidFill>
            <a:schemeClr val="accent2">
              <a:lumMod val="20000"/>
              <a:lumOff val="80000"/>
            </a:schemeClr>
          </a:solidFill>
          <a:ln w="28575">
            <a:noFill/>
          </a:ln>
          <a:effectLst>
            <a:reflection stA="45000" endPos="0" dist="50800" dir="5400000" sy="-100000" algn="bl" rotWithShape="0"/>
          </a:effectLst>
        </p:spPr>
        <p:txBody>
          <a:bodyPr wrap="square" rtlCol="0">
            <a:spAutoFit/>
          </a:bodyPr>
          <a:lstStyle/>
          <a:p>
            <a:pPr algn="ctr" rtl="1">
              <a:lnSpc>
                <a:spcPct val="150000"/>
              </a:lnSpc>
            </a:pPr>
            <a:r>
              <a:rPr lang="ar-SA" dirty="0">
                <a:latin typeface="Alexandria SemiBold" pitchFamily="2" charset="-78"/>
                <a:cs typeface="Alexandria SemiBold" pitchFamily="2" charset="-78"/>
              </a:rPr>
              <a:t>(1) تحليل الموقف التسويقي</a:t>
            </a:r>
          </a:p>
        </p:txBody>
      </p:sp>
      <p:pic>
        <p:nvPicPr>
          <p:cNvPr id="2" name="Picture 1"/>
          <p:cNvPicPr>
            <a:picLocks noChangeAspect="1"/>
          </p:cNvPicPr>
          <p:nvPr/>
        </p:nvPicPr>
        <p:blipFill rotWithShape="1">
          <a:blip r:embed="rId4">
            <a:extLst>
              <a:ext uri="{28A0092B-C50C-407E-A947-70E740481C1C}">
                <a14:useLocalDpi xmlns:a14="http://schemas.microsoft.com/office/drawing/2010/main" val="0"/>
              </a:ext>
            </a:extLst>
          </a:blip>
          <a:srcRect r="77164" b="59005"/>
          <a:stretch/>
        </p:blipFill>
        <p:spPr>
          <a:xfrm>
            <a:off x="40944" y="3944201"/>
            <a:ext cx="1487606" cy="1610436"/>
          </a:xfrm>
          <a:prstGeom prst="rect">
            <a:avLst/>
          </a:prstGeom>
        </p:spPr>
      </p:pic>
    </p:spTree>
    <p:extLst>
      <p:ext uri="{BB962C8B-B14F-4D97-AF65-F5344CB8AC3E}">
        <p14:creationId xmlns:p14="http://schemas.microsoft.com/office/powerpoint/2010/main" val="2627414741"/>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583140" y="2292824"/>
            <a:ext cx="9444263" cy="39715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2302644" y="131293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443097" y="1367265"/>
            <a:ext cx="1140836"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2516753" y="159908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33266" y="2432507"/>
            <a:ext cx="9144001" cy="3831818"/>
          </a:xfrm>
          <a:prstGeom prst="rect">
            <a:avLst/>
          </a:prstGeom>
          <a:noFill/>
        </p:spPr>
        <p:txBody>
          <a:bodyPr wrap="square" rtlCol="0">
            <a:spAutoFit/>
          </a:bodyPr>
          <a:lstStyle/>
          <a:p>
            <a:pPr algn="r" rtl="1">
              <a:lnSpc>
                <a:spcPct val="150000"/>
              </a:lnSpc>
            </a:pPr>
            <a:r>
              <a:rPr lang="ar-SA" dirty="0">
                <a:latin typeface="Alexandria SemiBold" pitchFamily="2" charset="-78"/>
                <a:cs typeface="Alexandria SemiBold" pitchFamily="2" charset="-78"/>
              </a:rPr>
              <a:t>    </a:t>
            </a:r>
            <a:r>
              <a:rPr lang="ar-SA" b="1" dirty="0">
                <a:latin typeface="Alexandria Medium" pitchFamily="2" charset="-78"/>
                <a:cs typeface="Alexandria Medium" pitchFamily="2" charset="-78"/>
              </a:rPr>
              <a:t>وتعتبر الحملات التسويقية نشاط ديناميكي يؤثر ويتأثر بما يحيط به من متغيرات وعوامل داخلية وخارجية توثر على فعالية الحملة، فالشركات تمارس أعمالها ونشاطها في محيط عمل يطلق عليه بالبيئة التسويقية </a:t>
            </a:r>
            <a:r>
              <a:rPr lang="en-US" b="1" dirty="0">
                <a:latin typeface="Alexandria Medium" pitchFamily="2" charset="-78"/>
                <a:cs typeface="Alexandria Medium" pitchFamily="2" charset="-78"/>
              </a:rPr>
              <a:t>Marketing Environment</a:t>
            </a:r>
            <a:r>
              <a:rPr lang="ar-SA" b="1" dirty="0">
                <a:latin typeface="Alexandria Medium" pitchFamily="2" charset="-78"/>
                <a:cs typeface="Alexandria Medium" pitchFamily="2" charset="-78"/>
              </a:rPr>
              <a:t>.</a:t>
            </a:r>
            <a:endParaRPr lang="en-US" b="1" dirty="0">
              <a:latin typeface="Alexandria Medium" pitchFamily="2" charset="-78"/>
              <a:cs typeface="Alexandria Medium" pitchFamily="2" charset="-78"/>
            </a:endParaRPr>
          </a:p>
          <a:p>
            <a:pPr algn="r" rtl="1">
              <a:lnSpc>
                <a:spcPct val="150000"/>
              </a:lnSpc>
            </a:pPr>
            <a:r>
              <a:rPr lang="ar-SA" b="1" dirty="0">
                <a:latin typeface="Alexandria Medium" pitchFamily="2" charset="-78"/>
                <a:cs typeface="Alexandria Medium" pitchFamily="2" charset="-78"/>
              </a:rPr>
              <a:t>وتتشكل البيئة التسويقية من مجموعة من الأفراد والعوامل التي تؤثر على الشركة من الخارج، والتي تعمل على تطوير وترويج العلاقات ذات المنفعة المتبادلة مع المستهلكين، وتشمل البيئة التسويقية قدرات وإمكانيات الشركة وكذلك المخاطر التي تواجه الشركة.</a:t>
            </a:r>
          </a:p>
          <a:p>
            <a:pPr algn="r" rtl="1">
              <a:lnSpc>
                <a:spcPct val="150000"/>
              </a:lnSpc>
            </a:pPr>
            <a:r>
              <a:rPr lang="ar-SA" b="1" dirty="0">
                <a:solidFill>
                  <a:schemeClr val="accent2">
                    <a:lumMod val="50000"/>
                  </a:schemeClr>
                </a:solidFill>
                <a:latin typeface="Alexandria Medium" pitchFamily="2" charset="-78"/>
                <a:cs typeface="Alexandria Medium" pitchFamily="2" charset="-78"/>
              </a:rPr>
              <a:t>خصائص البيئة التسويقية </a:t>
            </a:r>
            <a:r>
              <a:rPr lang="ar-SA" b="1" dirty="0">
                <a:latin typeface="Alexandria Medium" pitchFamily="2" charset="-78"/>
                <a:cs typeface="Alexandria Medium" pitchFamily="2" charset="-78"/>
              </a:rPr>
              <a:t>أنها متغيرة وغير مستقرة؛ مما يؤدى إلى </a:t>
            </a:r>
            <a:r>
              <a:rPr lang="ar-SA" dirty="0">
                <a:latin typeface="Alexandria Medium" pitchFamily="2" charset="-78"/>
                <a:cs typeface="Alexandria Medium" pitchFamily="2" charset="-78"/>
              </a:rPr>
              <a:t>إتاحة فرص جديدة تساعد الشركة على ترويج منتجاتها ، كما أن المحافظة على المركز التنافسي قد يختلف باختلاف قدرة الشركة على التكيف مع متغيرات البيئة المختلفة.</a:t>
            </a:r>
            <a:endParaRPr lang="en-US" dirty="0">
              <a:latin typeface="Alexandria Medium" pitchFamily="2" charset="-78"/>
              <a:cs typeface="Alexandria Medium" pitchFamily="2" charset="-78"/>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F9A80F9F-74DB-1D57-04E8-E20E92A09B0A}"/>
              </a:ext>
            </a:extLst>
          </p:cNvPr>
          <p:cNvSpPr txBox="1"/>
          <p:nvPr/>
        </p:nvSpPr>
        <p:spPr>
          <a:xfrm>
            <a:off x="3739813" y="1788252"/>
            <a:ext cx="3466205" cy="461024"/>
          </a:xfrm>
          <a:prstGeom prst="rect">
            <a:avLst/>
          </a:prstGeom>
          <a:solidFill>
            <a:schemeClr val="accent2">
              <a:lumMod val="20000"/>
              <a:lumOff val="80000"/>
            </a:schemeClr>
          </a:solidFill>
          <a:ln w="28575">
            <a:noFill/>
          </a:ln>
          <a:effectLst>
            <a:reflection stA="45000" endPos="0" dist="50800" dir="5400000" sy="-100000" algn="bl" rotWithShape="0"/>
          </a:effectLst>
        </p:spPr>
        <p:txBody>
          <a:bodyPr wrap="square" rtlCol="0">
            <a:spAutoFit/>
          </a:bodyPr>
          <a:lstStyle/>
          <a:p>
            <a:pPr algn="ctr" rtl="1">
              <a:lnSpc>
                <a:spcPct val="150000"/>
              </a:lnSpc>
            </a:pPr>
            <a:r>
              <a:rPr lang="ar-SA" dirty="0">
                <a:latin typeface="Alexandria SemiBold" pitchFamily="2" charset="-78"/>
                <a:cs typeface="Alexandria SemiBold" pitchFamily="2" charset="-78"/>
              </a:rPr>
              <a:t>(1) تحليل الموقف التسويقي</a:t>
            </a:r>
          </a:p>
        </p:txBody>
      </p:sp>
      <p:pic>
        <p:nvPicPr>
          <p:cNvPr id="11" name="Picture 10"/>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l="75336" b="63980"/>
          <a:stretch/>
        </p:blipFill>
        <p:spPr>
          <a:xfrm>
            <a:off x="-202" y="4790365"/>
            <a:ext cx="2516956" cy="2067636"/>
          </a:xfrm>
          <a:prstGeom prst="rect">
            <a:avLst/>
          </a:prstGeom>
        </p:spPr>
      </p:pic>
    </p:spTree>
    <p:extLst>
      <p:ext uri="{BB962C8B-B14F-4D97-AF65-F5344CB8AC3E}">
        <p14:creationId xmlns:p14="http://schemas.microsoft.com/office/powerpoint/2010/main" val="750873164"/>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624084" y="1821708"/>
            <a:ext cx="9949217" cy="44426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82061" y="111479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35293" y="1244985"/>
            <a:ext cx="1140836"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35292" y="1435205"/>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F9A80F9F-74DB-1D57-04E8-E20E92A09B0A}"/>
              </a:ext>
            </a:extLst>
          </p:cNvPr>
          <p:cNvSpPr txBox="1"/>
          <p:nvPr/>
        </p:nvSpPr>
        <p:spPr>
          <a:xfrm>
            <a:off x="2386518" y="1291393"/>
            <a:ext cx="3522576" cy="461024"/>
          </a:xfrm>
          <a:prstGeom prst="rect">
            <a:avLst/>
          </a:prstGeom>
          <a:solidFill>
            <a:schemeClr val="accent2">
              <a:lumMod val="20000"/>
              <a:lumOff val="80000"/>
            </a:schemeClr>
          </a:solidFill>
          <a:ln w="28575">
            <a:noFill/>
          </a:ln>
          <a:effectLst>
            <a:reflection stA="45000" endPos="0" dist="50800" dir="5400000" sy="-100000" algn="bl" rotWithShape="0"/>
          </a:effectLst>
        </p:spPr>
        <p:txBody>
          <a:bodyPr wrap="square" rtlCol="0">
            <a:spAutoFit/>
          </a:bodyPr>
          <a:lstStyle/>
          <a:p>
            <a:pPr algn="ctr" rtl="1">
              <a:lnSpc>
                <a:spcPct val="150000"/>
              </a:lnSpc>
            </a:pPr>
            <a:r>
              <a:rPr lang="ar-SA" dirty="0">
                <a:latin typeface="Alexandria SemiBold" pitchFamily="2" charset="-78"/>
                <a:cs typeface="Alexandria SemiBold" pitchFamily="2" charset="-78"/>
              </a:rPr>
              <a:t>(1) تحليل الموقف التسويقي</a:t>
            </a:r>
          </a:p>
        </p:txBody>
      </p:sp>
      <p:sp>
        <p:nvSpPr>
          <p:cNvPr id="2" name="Rectangle 1"/>
          <p:cNvSpPr/>
          <p:nvPr/>
        </p:nvSpPr>
        <p:spPr>
          <a:xfrm>
            <a:off x="1446661" y="1807053"/>
            <a:ext cx="9976512" cy="4547399"/>
          </a:xfrm>
          <a:prstGeom prst="rect">
            <a:avLst/>
          </a:prstGeom>
        </p:spPr>
        <p:txBody>
          <a:bodyPr wrap="square">
            <a:spAutoFit/>
          </a:bodyPr>
          <a:lstStyle/>
          <a:p>
            <a:pPr algn="r" rtl="1">
              <a:lnSpc>
                <a:spcPct val="150000"/>
              </a:lnSpc>
            </a:pPr>
            <a:r>
              <a:rPr lang="ar-SA" dirty="0">
                <a:latin typeface="Alexandria SemiBold" pitchFamily="2" charset="-78"/>
                <a:cs typeface="Alexandria SemiBold" pitchFamily="2" charset="-78"/>
              </a:rPr>
              <a:t>  </a:t>
            </a:r>
            <a:r>
              <a:rPr lang="ar-SA" dirty="0">
                <a:solidFill>
                  <a:srgbClr val="002060"/>
                </a:solidFill>
                <a:latin typeface="Alexandria SemiBold" pitchFamily="2" charset="-78"/>
                <a:cs typeface="Alexandria SemiBold" pitchFamily="2" charset="-78"/>
              </a:rPr>
              <a:t>أدوات تحليل الموقف التسويقي : </a:t>
            </a:r>
          </a:p>
          <a:p>
            <a:pPr algn="r" rtl="1">
              <a:lnSpc>
                <a:spcPct val="150000"/>
              </a:lnSpc>
            </a:pPr>
            <a:r>
              <a:rPr lang="ar-SA" dirty="0">
                <a:solidFill>
                  <a:schemeClr val="accent2">
                    <a:lumMod val="50000"/>
                  </a:schemeClr>
                </a:solidFill>
                <a:latin typeface="Alexandria SemiBold" pitchFamily="2" charset="-78"/>
                <a:cs typeface="Alexandria SemiBold" pitchFamily="2" charset="-78"/>
              </a:rPr>
              <a:t>أولا:</a:t>
            </a:r>
            <a:r>
              <a:rPr lang="ar-SA" dirty="0">
                <a:latin typeface="Alexandria SemiBold" pitchFamily="2" charset="-78"/>
                <a:cs typeface="Alexandria SemiBold" pitchFamily="2" charset="-78"/>
              </a:rPr>
              <a:t> </a:t>
            </a:r>
            <a:r>
              <a:rPr lang="ar-SA" dirty="0">
                <a:solidFill>
                  <a:schemeClr val="accent2">
                    <a:lumMod val="50000"/>
                  </a:schemeClr>
                </a:solidFill>
                <a:latin typeface="Alexandria SemiBold" pitchFamily="2" charset="-78"/>
                <a:cs typeface="Alexandria SemiBold" pitchFamily="2" charset="-78"/>
              </a:rPr>
              <a:t>التحليل البيئي</a:t>
            </a:r>
            <a:r>
              <a:rPr lang="en-US" dirty="0">
                <a:solidFill>
                  <a:schemeClr val="accent2">
                    <a:lumMod val="50000"/>
                  </a:schemeClr>
                </a:solidFill>
                <a:latin typeface="Alexandria SemiBold" pitchFamily="2" charset="-78"/>
                <a:cs typeface="Alexandria SemiBold" pitchFamily="2" charset="-78"/>
              </a:rPr>
              <a:t>(SWOT) </a:t>
            </a:r>
            <a:r>
              <a:rPr lang="ar-SA" dirty="0">
                <a:solidFill>
                  <a:schemeClr val="accent2">
                    <a:lumMod val="50000"/>
                  </a:schemeClr>
                </a:solidFill>
                <a:latin typeface="Alexandria SemiBold" pitchFamily="2" charset="-78"/>
                <a:cs typeface="Alexandria SemiBold" pitchFamily="2" charset="-78"/>
              </a:rPr>
              <a:t>: </a:t>
            </a:r>
            <a:r>
              <a:rPr lang="ar-SA" sz="1600" dirty="0">
                <a:latin typeface="Alexandria SemiBold" pitchFamily="2" charset="-78"/>
                <a:cs typeface="Alexandria SemiBold" pitchFamily="2" charset="-78"/>
              </a:rPr>
              <a:t>ويتكون تحليل </a:t>
            </a:r>
            <a:r>
              <a:rPr lang="en-US" sz="1600" dirty="0">
                <a:latin typeface="Alexandria SemiBold" pitchFamily="2" charset="-78"/>
                <a:cs typeface="Alexandria SemiBold" pitchFamily="2" charset="-78"/>
              </a:rPr>
              <a:t>SWAT</a:t>
            </a:r>
            <a:r>
              <a:rPr lang="ar-SA" sz="1600" dirty="0">
                <a:latin typeface="Alexandria SemiBold" pitchFamily="2" charset="-78"/>
                <a:cs typeface="Alexandria SemiBold" pitchFamily="2" charset="-78"/>
              </a:rPr>
              <a:t> من </a:t>
            </a:r>
            <a:r>
              <a:rPr lang="ar-SA" sz="1600" dirty="0">
                <a:solidFill>
                  <a:srgbClr val="C00000"/>
                </a:solidFill>
                <a:latin typeface="Alexandria SemiBold" pitchFamily="2" charset="-78"/>
                <a:cs typeface="Alexandria SemiBold" pitchFamily="2" charset="-78"/>
              </a:rPr>
              <a:t>4 </a:t>
            </a:r>
            <a:r>
              <a:rPr lang="ar-SA" sz="1600" dirty="0">
                <a:latin typeface="Alexandria SemiBold" pitchFamily="2" charset="-78"/>
                <a:cs typeface="Alexandria SemiBold" pitchFamily="2" charset="-78"/>
              </a:rPr>
              <a:t>عناصر أساسية هي: نقاط القوة ونقاط الضعف والفرص والتهديدات، ويهدف إلى تقييم الوضع الداخلي والخارجي للشركة، ويشمل:</a:t>
            </a:r>
          </a:p>
          <a:p>
            <a:pPr marL="342900" indent="-342900" algn="r" rtl="1">
              <a:lnSpc>
                <a:spcPct val="150000"/>
              </a:lnSpc>
              <a:buFont typeface="+mj-lt"/>
              <a:buAutoNum type="arabicPeriod"/>
            </a:pPr>
            <a:r>
              <a:rPr lang="ar-SA" dirty="0">
                <a:solidFill>
                  <a:srgbClr val="C00000"/>
                </a:solidFill>
                <a:latin typeface="Alexandria SemiBold" pitchFamily="2" charset="-78"/>
                <a:cs typeface="Alexandria SemiBold" pitchFamily="2" charset="-78"/>
              </a:rPr>
              <a:t>تحليل البيئة الداخلية</a:t>
            </a:r>
            <a:r>
              <a:rPr lang="ar-SA" dirty="0">
                <a:latin typeface="Alexandria SemiBold" pitchFamily="2" charset="-78"/>
                <a:cs typeface="Alexandria SemiBold" pitchFamily="2" charset="-78"/>
              </a:rPr>
              <a:t>: </a:t>
            </a:r>
            <a:r>
              <a:rPr lang="ar-SA" sz="1700" dirty="0">
                <a:latin typeface="Alexandria SemiBold" pitchFamily="2" charset="-78"/>
                <a:cs typeface="Alexandria SemiBold" pitchFamily="2" charset="-78"/>
              </a:rPr>
              <a:t>أي تقييم الموارد والقدرات الحالية للشركة، وتشمل:</a:t>
            </a:r>
          </a:p>
          <a:p>
            <a:pPr marL="968375" lvl="2" indent="-285750" algn="r" rtl="1">
              <a:lnSpc>
                <a:spcPct val="150000"/>
              </a:lnSpc>
              <a:buFont typeface="+mj-lt"/>
              <a:buAutoNum type="arabicPeriod"/>
            </a:pPr>
            <a:r>
              <a:rPr lang="ar-SA" dirty="0">
                <a:solidFill>
                  <a:schemeClr val="accent1">
                    <a:lumMod val="75000"/>
                  </a:schemeClr>
                </a:solidFill>
                <a:latin typeface="Alexandria SemiBold" pitchFamily="2" charset="-78"/>
                <a:cs typeface="Alexandria SemiBold" pitchFamily="2" charset="-78"/>
              </a:rPr>
              <a:t>نقاط القوة: </a:t>
            </a:r>
            <a:r>
              <a:rPr lang="ar-SA" sz="1600" dirty="0">
                <a:latin typeface="Alexandria SemiBold" pitchFamily="2" charset="-78"/>
                <a:cs typeface="Alexandria SemiBold" pitchFamily="2" charset="-78"/>
              </a:rPr>
              <a:t>الميزات الإيجابية التي تميز الشركة.مثل السمعة الجيدة والموارد المالية.</a:t>
            </a:r>
            <a:endParaRPr lang="ar-SA" sz="1700" dirty="0">
              <a:latin typeface="Alexandria SemiBold" pitchFamily="2" charset="-78"/>
              <a:cs typeface="Alexandria SemiBold" pitchFamily="2" charset="-78"/>
            </a:endParaRPr>
          </a:p>
          <a:p>
            <a:pPr marL="968375" lvl="2" indent="-285750" algn="r" rtl="1">
              <a:lnSpc>
                <a:spcPct val="150000"/>
              </a:lnSpc>
              <a:buFont typeface="+mj-lt"/>
              <a:buAutoNum type="arabicPeriod"/>
            </a:pPr>
            <a:r>
              <a:rPr lang="ar-SA" dirty="0">
                <a:solidFill>
                  <a:schemeClr val="accent1">
                    <a:lumMod val="75000"/>
                  </a:schemeClr>
                </a:solidFill>
                <a:latin typeface="Alexandria SemiBold" pitchFamily="2" charset="-78"/>
                <a:cs typeface="Alexandria SemiBold" pitchFamily="2" charset="-78"/>
              </a:rPr>
              <a:t>نقاط الضعف: </a:t>
            </a:r>
            <a:r>
              <a:rPr lang="ar-SA" sz="1600" dirty="0">
                <a:latin typeface="Alexandria SemiBold" pitchFamily="2" charset="-78"/>
                <a:cs typeface="Alexandria SemiBold" pitchFamily="2" charset="-78"/>
              </a:rPr>
              <a:t>العوامل السلبية التي تعيق الأداء مثل نقص الخبرة أو ضعف البنية التحتية.</a:t>
            </a:r>
          </a:p>
          <a:p>
            <a:pPr marL="342900" indent="-342900" algn="r" rtl="1">
              <a:lnSpc>
                <a:spcPct val="150000"/>
              </a:lnSpc>
              <a:buFont typeface="+mj-lt"/>
              <a:buAutoNum type="arabicPeriod"/>
            </a:pPr>
            <a:r>
              <a:rPr lang="ar-SA" dirty="0">
                <a:solidFill>
                  <a:srgbClr val="C00000"/>
                </a:solidFill>
                <a:latin typeface="Alexandria SemiBold" pitchFamily="2" charset="-78"/>
                <a:cs typeface="Alexandria SemiBold" pitchFamily="2" charset="-78"/>
              </a:rPr>
              <a:t>تحليل البيئة الخارجية: </a:t>
            </a:r>
            <a:r>
              <a:rPr lang="ar-SA" sz="1700" dirty="0">
                <a:latin typeface="Alexandria SemiBold" pitchFamily="2" charset="-78"/>
                <a:cs typeface="Alexandria SemiBold" pitchFamily="2" charset="-78"/>
              </a:rPr>
              <a:t>دراسة العوامل الخارجية التي قد تؤثر على الشركة، ويشمل: </a:t>
            </a:r>
          </a:p>
          <a:p>
            <a:pPr marL="804863" lvl="2" indent="-341313" algn="r" rtl="1">
              <a:lnSpc>
                <a:spcPct val="150000"/>
              </a:lnSpc>
              <a:buFont typeface="+mj-lt"/>
              <a:buAutoNum type="arabicPeriod"/>
            </a:pPr>
            <a:r>
              <a:rPr lang="ar-SA" dirty="0">
                <a:solidFill>
                  <a:schemeClr val="accent1">
                    <a:lumMod val="75000"/>
                  </a:schemeClr>
                </a:solidFill>
                <a:latin typeface="Alexandria SemiBold" pitchFamily="2" charset="-78"/>
                <a:cs typeface="Alexandria SemiBold" pitchFamily="2" charset="-78"/>
              </a:rPr>
              <a:t>الفرص</a:t>
            </a:r>
            <a:r>
              <a:rPr lang="ar-SA" dirty="0">
                <a:latin typeface="Alexandria SemiBold" pitchFamily="2" charset="-78"/>
                <a:cs typeface="Alexandria SemiBold" pitchFamily="2" charset="-78"/>
              </a:rPr>
              <a:t>:</a:t>
            </a:r>
            <a:r>
              <a:rPr lang="en-US" dirty="0">
                <a:latin typeface="Alexandria SemiBold" pitchFamily="2" charset="-78"/>
                <a:cs typeface="Alexandria SemiBold" pitchFamily="2" charset="-78"/>
              </a:rPr>
              <a:t> </a:t>
            </a:r>
            <a:r>
              <a:rPr lang="ar-SA" sz="1600" dirty="0">
                <a:latin typeface="Alexandria SemiBold" pitchFamily="2" charset="-78"/>
                <a:cs typeface="Alexandria SemiBold" pitchFamily="2" charset="-78"/>
              </a:rPr>
              <a:t>الظروف الخارجية المتاحة في السوق التي يمكن أن تستفيد منها الشركة، مثل الاتجاهات الجديدة أو التغيرات في تفضيلات المستهلكين.</a:t>
            </a:r>
          </a:p>
          <a:p>
            <a:pPr marL="804863" lvl="2" indent="-341313" algn="r" rtl="1">
              <a:lnSpc>
                <a:spcPct val="150000"/>
              </a:lnSpc>
              <a:buFont typeface="+mj-lt"/>
              <a:buAutoNum type="arabicPeriod"/>
            </a:pPr>
            <a:r>
              <a:rPr lang="ar-SA" dirty="0">
                <a:solidFill>
                  <a:schemeClr val="accent1">
                    <a:lumMod val="75000"/>
                  </a:schemeClr>
                </a:solidFill>
                <a:latin typeface="Alexandria SemiBold" pitchFamily="2" charset="-78"/>
                <a:cs typeface="Alexandria SemiBold" pitchFamily="2" charset="-78"/>
              </a:rPr>
              <a:t>التهديدات:</a:t>
            </a:r>
            <a:r>
              <a:rPr lang="ar-SA" sz="1600" dirty="0">
                <a:latin typeface="Alexandria SemiBold" pitchFamily="2" charset="-78"/>
                <a:cs typeface="Alexandria SemiBold" pitchFamily="2" charset="-78"/>
              </a:rPr>
              <a:t> العوامل الخارجية التي قد تؤثر سلبًا على الشركة</a:t>
            </a:r>
            <a:r>
              <a:rPr lang="en-US" sz="1600" dirty="0">
                <a:latin typeface="Alexandria SemiBold" pitchFamily="2" charset="-78"/>
                <a:cs typeface="Alexandria SemiBold" pitchFamily="2" charset="-78"/>
              </a:rPr>
              <a:t>) </a:t>
            </a:r>
            <a:r>
              <a:rPr lang="ar-SA" sz="1600" dirty="0">
                <a:latin typeface="Alexandria SemiBold" pitchFamily="2" charset="-78"/>
                <a:cs typeface="Alexandria SemiBold" pitchFamily="2" charset="-78"/>
              </a:rPr>
              <a:t>الحالية والمستقبلية)، مثل  المنافسة المتزايدة أو التحديات الاقتصادية.</a:t>
            </a:r>
          </a:p>
        </p:txBody>
      </p:sp>
      <p:pic>
        <p:nvPicPr>
          <p:cNvPr id="12" name="صورة 4" descr="1"/>
          <p:cNvPicPr/>
          <p:nvPr/>
        </p:nvPicPr>
        <p:blipFill>
          <a:blip r:embed="rId4">
            <a:extLst>
              <a:ext uri="{28A0092B-C50C-407E-A947-70E740481C1C}">
                <a14:useLocalDpi xmlns:a14="http://schemas.microsoft.com/office/drawing/2010/main" val="0"/>
              </a:ext>
            </a:extLst>
          </a:blip>
          <a:srcRect/>
          <a:stretch>
            <a:fillRect/>
          </a:stretch>
        </p:blipFill>
        <p:spPr bwMode="auto">
          <a:xfrm>
            <a:off x="2001" y="2634017"/>
            <a:ext cx="1703710" cy="1643285"/>
          </a:xfrm>
          <a:prstGeom prst="rect">
            <a:avLst/>
          </a:prstGeom>
          <a:noFill/>
          <a:ln>
            <a:noFill/>
          </a:ln>
        </p:spPr>
      </p:pic>
      <p:pic>
        <p:nvPicPr>
          <p:cNvPr id="11" name="Picture 10"/>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l="75336" b="63980"/>
          <a:stretch/>
        </p:blipFill>
        <p:spPr>
          <a:xfrm>
            <a:off x="2000" y="4617365"/>
            <a:ext cx="2727551" cy="2240636"/>
          </a:xfrm>
          <a:prstGeom prst="rect">
            <a:avLst/>
          </a:prstGeom>
        </p:spPr>
      </p:pic>
    </p:spTree>
    <p:extLst>
      <p:ext uri="{BB962C8B-B14F-4D97-AF65-F5344CB8AC3E}">
        <p14:creationId xmlns:p14="http://schemas.microsoft.com/office/powerpoint/2010/main" val="1393769493"/>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705971" y="2056864"/>
            <a:ext cx="9812740" cy="42074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2302644" y="131293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443097" y="1367265"/>
            <a:ext cx="1140836"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2516753" y="159908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F9A80F9F-74DB-1D57-04E8-E20E92A09B0A}"/>
              </a:ext>
            </a:extLst>
          </p:cNvPr>
          <p:cNvSpPr txBox="1"/>
          <p:nvPr/>
        </p:nvSpPr>
        <p:spPr>
          <a:xfrm>
            <a:off x="3751680" y="1513459"/>
            <a:ext cx="3193249" cy="507831"/>
          </a:xfrm>
          <a:prstGeom prst="rect">
            <a:avLst/>
          </a:prstGeom>
          <a:solidFill>
            <a:schemeClr val="accent2">
              <a:lumMod val="20000"/>
              <a:lumOff val="80000"/>
            </a:schemeClr>
          </a:solidFill>
          <a:ln w="28575">
            <a:noFill/>
          </a:ln>
          <a:effectLst>
            <a:reflection stA="45000" endPos="0" dist="50800" dir="5400000" sy="-100000" algn="bl" rotWithShape="0"/>
          </a:effectLst>
        </p:spPr>
        <p:txBody>
          <a:bodyPr wrap="square" rtlCol="0">
            <a:spAutoFit/>
          </a:bodyPr>
          <a:lstStyle/>
          <a:p>
            <a:pPr algn="ctr" rtl="1">
              <a:lnSpc>
                <a:spcPct val="150000"/>
              </a:lnSpc>
            </a:pPr>
            <a:r>
              <a:rPr lang="ar-SA" dirty="0">
                <a:latin typeface="Alexandria SemiBold" pitchFamily="2" charset="-78"/>
                <a:cs typeface="Alexandria SemiBold" pitchFamily="2" charset="-78"/>
              </a:rPr>
              <a:t>(1) تحليل الموقف التسويقي</a:t>
            </a:r>
          </a:p>
        </p:txBody>
      </p:sp>
      <p:sp>
        <p:nvSpPr>
          <p:cNvPr id="2" name="Rectangle 1"/>
          <p:cNvSpPr/>
          <p:nvPr/>
        </p:nvSpPr>
        <p:spPr>
          <a:xfrm>
            <a:off x="1610436" y="2179813"/>
            <a:ext cx="9771796" cy="4016484"/>
          </a:xfrm>
          <a:prstGeom prst="rect">
            <a:avLst/>
          </a:prstGeom>
        </p:spPr>
        <p:txBody>
          <a:bodyPr wrap="square">
            <a:spAutoFit/>
          </a:bodyPr>
          <a:lstStyle/>
          <a:p>
            <a:pPr algn="r" rtl="1"/>
            <a:r>
              <a:rPr lang="ar-SA" dirty="0">
                <a:solidFill>
                  <a:schemeClr val="accent2">
                    <a:lumMod val="50000"/>
                  </a:schemeClr>
                </a:solidFill>
                <a:latin typeface="Alexandria SemiBold" pitchFamily="2" charset="-78"/>
                <a:cs typeface="Alexandria SemiBold" pitchFamily="2" charset="-78"/>
              </a:rPr>
              <a:t>ثانيا: تحليل السوق والمنافسة: </a:t>
            </a:r>
            <a:r>
              <a:rPr lang="en-US" dirty="0">
                <a:solidFill>
                  <a:schemeClr val="accent2">
                    <a:lumMod val="50000"/>
                  </a:schemeClr>
                </a:solidFill>
                <a:latin typeface="Alexandria SemiBold" pitchFamily="2" charset="-78"/>
                <a:cs typeface="Alexandria SemiBold" pitchFamily="2" charset="-78"/>
              </a:rPr>
              <a:t>4C’s</a:t>
            </a:r>
          </a:p>
          <a:p>
            <a:pPr algn="r" rtl="1">
              <a:lnSpc>
                <a:spcPct val="150000"/>
              </a:lnSpc>
            </a:pPr>
            <a:r>
              <a:rPr lang="ar-SA" sz="1700" dirty="0">
                <a:latin typeface="Alexandria SemiBold" pitchFamily="2" charset="-78"/>
                <a:cs typeface="Alexandria SemiBold" pitchFamily="2" charset="-78"/>
              </a:rPr>
              <a:t>يركز تحليل السوق والمنافسة </a:t>
            </a:r>
            <a:r>
              <a:rPr lang="en-US" sz="1700" dirty="0">
                <a:latin typeface="Alexandria SemiBold" pitchFamily="2" charset="-78"/>
                <a:cs typeface="Alexandria SemiBold" pitchFamily="2" charset="-78"/>
              </a:rPr>
              <a:t>4C's </a:t>
            </a:r>
            <a:r>
              <a:rPr lang="ar-SA" sz="1700" dirty="0">
                <a:latin typeface="Alexandria SemiBold" pitchFamily="2" charset="-78"/>
                <a:cs typeface="Alexandria SemiBold" pitchFamily="2" charset="-78"/>
              </a:rPr>
              <a:t> على فهم احتياجات العملاء وتحليل المنافسين، مما يساعد في تحسين استراتيجيات التسويق ونجاح الحملة، ويتكون تحليل السوق والمنافسة من 4 عناصر:</a:t>
            </a:r>
          </a:p>
          <a:p>
            <a:pPr marL="573088" indent="-341313" algn="r" rtl="1">
              <a:lnSpc>
                <a:spcPct val="150000"/>
              </a:lnSpc>
              <a:buFont typeface="+mj-lt"/>
              <a:buAutoNum type="arabicPeriod"/>
            </a:pPr>
            <a:r>
              <a:rPr lang="ar-SA" dirty="0">
                <a:solidFill>
                  <a:schemeClr val="accent2">
                    <a:lumMod val="50000"/>
                  </a:schemeClr>
                </a:solidFill>
                <a:latin typeface="Alexandria Medium" pitchFamily="2" charset="-78"/>
                <a:cs typeface="Alexandria Medium" pitchFamily="2" charset="-78"/>
              </a:rPr>
              <a:t>العميل</a:t>
            </a:r>
            <a:r>
              <a:rPr lang="en-US" dirty="0">
                <a:solidFill>
                  <a:schemeClr val="accent2">
                    <a:lumMod val="50000"/>
                  </a:schemeClr>
                </a:solidFill>
                <a:latin typeface="Alexandria Medium" pitchFamily="2" charset="-78"/>
                <a:cs typeface="Alexandria Medium" pitchFamily="2" charset="-78"/>
              </a:rPr>
              <a:t>Customer</a:t>
            </a:r>
            <a:r>
              <a:rPr lang="en-US" dirty="0">
                <a:latin typeface="Alexandria Medium" pitchFamily="2" charset="-78"/>
                <a:cs typeface="Alexandria Medium" pitchFamily="2" charset="-78"/>
              </a:rPr>
              <a:t> </a:t>
            </a:r>
            <a:r>
              <a:rPr lang="ar-SA" dirty="0">
                <a:latin typeface="Alexandria Medium" pitchFamily="2" charset="-78"/>
                <a:cs typeface="Alexandria Medium" pitchFamily="2" charset="-78"/>
              </a:rPr>
              <a:t>: الجمهور المستهدف، من هي الشريحة التي تستهدفها؟</a:t>
            </a:r>
          </a:p>
          <a:p>
            <a:pPr marL="573088" indent="-341313" algn="r" rtl="1">
              <a:lnSpc>
                <a:spcPct val="150000"/>
              </a:lnSpc>
              <a:buFont typeface="+mj-lt"/>
              <a:buAutoNum type="arabicPeriod"/>
            </a:pPr>
            <a:r>
              <a:rPr lang="ar-SA" dirty="0">
                <a:solidFill>
                  <a:schemeClr val="accent2">
                    <a:lumMod val="50000"/>
                  </a:schemeClr>
                </a:solidFill>
                <a:latin typeface="Alexandria Medium" pitchFamily="2" charset="-78"/>
                <a:cs typeface="Alexandria Medium" pitchFamily="2" charset="-78"/>
              </a:rPr>
              <a:t>المنافسون </a:t>
            </a:r>
            <a:r>
              <a:rPr lang="en-US" dirty="0">
                <a:solidFill>
                  <a:schemeClr val="accent2">
                    <a:lumMod val="50000"/>
                  </a:schemeClr>
                </a:solidFill>
                <a:latin typeface="Alexandria Medium" pitchFamily="2" charset="-78"/>
                <a:cs typeface="Alexandria Medium" pitchFamily="2" charset="-78"/>
              </a:rPr>
              <a:t>Competitors</a:t>
            </a:r>
            <a:r>
              <a:rPr lang="ar-SA" dirty="0">
                <a:latin typeface="Alexandria Medium" pitchFamily="2" charset="-78"/>
                <a:cs typeface="Alexandria Medium" pitchFamily="2" charset="-78"/>
              </a:rPr>
              <a:t>: </a:t>
            </a:r>
            <a:r>
              <a:rPr lang="ar-SA" sz="1700" dirty="0">
                <a:latin typeface="Alexandria Medium" pitchFamily="2" charset="-78"/>
                <a:cs typeface="Alexandria Medium" pitchFamily="2" charset="-78"/>
              </a:rPr>
              <a:t>ما الذي يجعل العملاء يذهبون إلى المنافسين؟ للإجابة على هذا السؤال: يجب دراسة نقاط القوة والضعف للمنافسين الرئيسيين، وتحديد استراتيجياتهم، ومكانتهم في السوق، لأنه يساهم في تحسين استراتيجيات التسويق في الشركة. </a:t>
            </a:r>
          </a:p>
          <a:p>
            <a:pPr marL="573088" indent="-341313" algn="r" rtl="1">
              <a:lnSpc>
                <a:spcPct val="150000"/>
              </a:lnSpc>
              <a:buFont typeface="+mj-lt"/>
              <a:buAutoNum type="arabicPeriod"/>
            </a:pPr>
            <a:r>
              <a:rPr lang="ar-SA" dirty="0">
                <a:solidFill>
                  <a:schemeClr val="accent2">
                    <a:lumMod val="50000"/>
                  </a:schemeClr>
                </a:solidFill>
                <a:latin typeface="Alexandria Medium" pitchFamily="2" charset="-78"/>
                <a:cs typeface="Alexandria Medium" pitchFamily="2" charset="-78"/>
              </a:rPr>
              <a:t>كفاءة الشركة </a:t>
            </a:r>
            <a:r>
              <a:rPr lang="en-US" dirty="0">
                <a:solidFill>
                  <a:schemeClr val="accent2">
                    <a:lumMod val="50000"/>
                  </a:schemeClr>
                </a:solidFill>
                <a:latin typeface="Alexandria Medium" pitchFamily="2" charset="-78"/>
                <a:cs typeface="Alexandria Medium" pitchFamily="2" charset="-78"/>
              </a:rPr>
              <a:t>Competence</a:t>
            </a:r>
            <a:r>
              <a:rPr lang="ar-SA" dirty="0">
                <a:latin typeface="Alexandria Medium" pitchFamily="2" charset="-78"/>
                <a:cs typeface="Alexandria Medium" pitchFamily="2" charset="-78"/>
              </a:rPr>
              <a:t>: تحليل الموارد المتاحة، مثل القدرات الإنتاجية، والكفاءات التشغيلية، والموارد البشرية.</a:t>
            </a:r>
          </a:p>
          <a:p>
            <a:pPr marL="573088" indent="-341313" algn="r" rtl="1">
              <a:lnSpc>
                <a:spcPct val="150000"/>
              </a:lnSpc>
              <a:buFont typeface="+mj-lt"/>
              <a:buAutoNum type="arabicPeriod"/>
            </a:pPr>
            <a:r>
              <a:rPr lang="ar-SA" dirty="0">
                <a:solidFill>
                  <a:schemeClr val="accent2">
                    <a:lumMod val="50000"/>
                  </a:schemeClr>
                </a:solidFill>
                <a:latin typeface="Alexandria Medium" pitchFamily="2" charset="-78"/>
                <a:cs typeface="Alexandria Medium" pitchFamily="2" charset="-78"/>
              </a:rPr>
              <a:t>جمع المعلومات </a:t>
            </a:r>
            <a:r>
              <a:rPr lang="en-US" dirty="0">
                <a:solidFill>
                  <a:schemeClr val="accent2">
                    <a:lumMod val="50000"/>
                  </a:schemeClr>
                </a:solidFill>
                <a:latin typeface="Alexandria Medium" pitchFamily="2" charset="-78"/>
                <a:cs typeface="Alexandria Medium" pitchFamily="2" charset="-78"/>
              </a:rPr>
              <a:t>Collection of Information</a:t>
            </a:r>
            <a:r>
              <a:rPr lang="ar-SA" dirty="0">
                <a:latin typeface="Alexandria Medium" pitchFamily="2" charset="-78"/>
                <a:cs typeface="Alexandria Medium" pitchFamily="2" charset="-78"/>
              </a:rPr>
              <a:t>: فهم احتياجات وتوقعات العملاء.</a:t>
            </a:r>
          </a:p>
        </p:txBody>
      </p:sp>
      <p:pic>
        <p:nvPicPr>
          <p:cNvPr id="14" name="Picture 13"/>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58508" r="78060"/>
          <a:stretch/>
        </p:blipFill>
        <p:spPr>
          <a:xfrm>
            <a:off x="0" y="4681182"/>
            <a:ext cx="2046313" cy="2176818"/>
          </a:xfrm>
          <a:prstGeom prst="rect">
            <a:avLst/>
          </a:prstGeom>
        </p:spPr>
      </p:pic>
    </p:spTree>
    <p:extLst>
      <p:ext uri="{BB962C8B-B14F-4D97-AF65-F5344CB8AC3E}">
        <p14:creationId xmlns:p14="http://schemas.microsoft.com/office/powerpoint/2010/main" val="2024159131"/>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937983" y="2292824"/>
            <a:ext cx="9007521" cy="39715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2302644" y="131293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443097" y="1367265"/>
            <a:ext cx="1140836"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2516753" y="159908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F9A80F9F-74DB-1D57-04E8-E20E92A09B0A}"/>
              </a:ext>
            </a:extLst>
          </p:cNvPr>
          <p:cNvSpPr txBox="1"/>
          <p:nvPr/>
        </p:nvSpPr>
        <p:spPr>
          <a:xfrm>
            <a:off x="3739813" y="1788252"/>
            <a:ext cx="3193249" cy="507831"/>
          </a:xfrm>
          <a:prstGeom prst="rect">
            <a:avLst/>
          </a:prstGeom>
          <a:solidFill>
            <a:schemeClr val="accent2">
              <a:lumMod val="20000"/>
              <a:lumOff val="80000"/>
            </a:schemeClr>
          </a:solidFill>
          <a:ln w="28575">
            <a:noFill/>
          </a:ln>
          <a:effectLst>
            <a:reflection stA="45000" endPos="0" dist="50800" dir="5400000" sy="-100000" algn="bl" rotWithShape="0"/>
          </a:effectLst>
        </p:spPr>
        <p:txBody>
          <a:bodyPr wrap="square" rtlCol="0">
            <a:spAutoFit/>
          </a:bodyPr>
          <a:lstStyle/>
          <a:p>
            <a:pPr algn="ctr" rtl="1">
              <a:lnSpc>
                <a:spcPct val="150000"/>
              </a:lnSpc>
            </a:pPr>
            <a:r>
              <a:rPr lang="ar-SA" dirty="0">
                <a:latin typeface="Alexandria SemiBold" pitchFamily="2" charset="-78"/>
                <a:cs typeface="Alexandria SemiBold" pitchFamily="2" charset="-78"/>
              </a:rPr>
              <a:t>(1) تحليل الموقف التسويقي</a:t>
            </a:r>
          </a:p>
        </p:txBody>
      </p:sp>
      <p:sp>
        <p:nvSpPr>
          <p:cNvPr id="2" name="Rectangle 1"/>
          <p:cNvSpPr/>
          <p:nvPr/>
        </p:nvSpPr>
        <p:spPr>
          <a:xfrm>
            <a:off x="2443097" y="2515779"/>
            <a:ext cx="8601919" cy="3531736"/>
          </a:xfrm>
          <a:prstGeom prst="rect">
            <a:avLst/>
          </a:prstGeom>
        </p:spPr>
        <p:txBody>
          <a:bodyPr wrap="square">
            <a:spAutoFit/>
          </a:bodyPr>
          <a:lstStyle/>
          <a:p>
            <a:pPr algn="r" rtl="1"/>
            <a:r>
              <a:rPr lang="ar-SA" dirty="0">
                <a:latin typeface="Alexandria SemiBold" pitchFamily="2" charset="-78"/>
                <a:cs typeface="Alexandria SemiBold" pitchFamily="2" charset="-78"/>
              </a:rPr>
              <a:t>      </a:t>
            </a:r>
            <a:r>
              <a:rPr lang="ar-SA" dirty="0">
                <a:solidFill>
                  <a:srgbClr val="C00000"/>
                </a:solidFill>
                <a:latin typeface="Alexandria SemiBold" pitchFamily="2" charset="-78"/>
                <a:cs typeface="Alexandria SemiBold" pitchFamily="2" charset="-78"/>
              </a:rPr>
              <a:t>أهمية تحليل السوق والمنافسة: </a:t>
            </a:r>
            <a:r>
              <a:rPr lang="en-US" dirty="0">
                <a:solidFill>
                  <a:srgbClr val="C00000"/>
                </a:solidFill>
                <a:latin typeface="Alexandria SemiBold" pitchFamily="2" charset="-78"/>
                <a:cs typeface="Alexandria SemiBold" pitchFamily="2" charset="-78"/>
              </a:rPr>
              <a:t>4C’s</a:t>
            </a:r>
            <a:endParaRPr lang="ar-SA" dirty="0">
              <a:solidFill>
                <a:srgbClr val="C00000"/>
              </a:solidFill>
              <a:latin typeface="Alexandria SemiBold" pitchFamily="2" charset="-78"/>
              <a:cs typeface="Alexandria SemiBold" pitchFamily="2" charset="-78"/>
            </a:endParaRPr>
          </a:p>
          <a:p>
            <a:pPr marL="804863" indent="-341313" algn="r" rtl="1">
              <a:lnSpc>
                <a:spcPct val="150000"/>
              </a:lnSpc>
              <a:buFont typeface="+mj-lt"/>
              <a:buAutoNum type="arabicPeriod"/>
            </a:pPr>
            <a:r>
              <a:rPr lang="ar-SA" sz="1700" u="sng" dirty="0">
                <a:latin typeface="Alexandria Medium" pitchFamily="2" charset="-78"/>
                <a:cs typeface="Alexandria Medium" pitchFamily="2" charset="-78"/>
              </a:rPr>
              <a:t>فهم احتياجات العملاء </a:t>
            </a:r>
            <a:r>
              <a:rPr lang="ar-SA" sz="1700" dirty="0">
                <a:latin typeface="Alexandria Medium" pitchFamily="2" charset="-78"/>
                <a:cs typeface="Alexandria Medium" pitchFamily="2" charset="-78"/>
              </a:rPr>
              <a:t>والمشكلات التي يسعون لحلها، يساعد الشركات في تحديد الفرص المتاحة في السوق، والكشف عن الفرص الجديدة للنمو والتوسع في السوق</a:t>
            </a:r>
          </a:p>
          <a:p>
            <a:pPr marL="804863" indent="-341313" algn="r" rtl="1">
              <a:lnSpc>
                <a:spcPct val="150000"/>
              </a:lnSpc>
              <a:buFont typeface="+mj-lt"/>
              <a:buAutoNum type="arabicPeriod"/>
            </a:pPr>
            <a:r>
              <a:rPr lang="ar-SA" sz="1700" u="sng" dirty="0">
                <a:latin typeface="Alexandria Medium" pitchFamily="2" charset="-78"/>
                <a:cs typeface="Alexandria Medium" pitchFamily="2" charset="-78"/>
              </a:rPr>
              <a:t>المنافسين</a:t>
            </a:r>
            <a:r>
              <a:rPr lang="ar-SA" sz="1700" dirty="0">
                <a:latin typeface="Alexandria Medium" pitchFamily="2" charset="-78"/>
                <a:cs typeface="Alexandria Medium" pitchFamily="2" charset="-78"/>
              </a:rPr>
              <a:t>: معرفة نقاط القوة والضعف لدى المنافسين، تحليل استراتيجيات التسويق وأسعار المنتجات.</a:t>
            </a:r>
          </a:p>
          <a:p>
            <a:pPr algn="r" rtl="1">
              <a:lnSpc>
                <a:spcPct val="150000"/>
              </a:lnSpc>
            </a:pPr>
            <a:r>
              <a:rPr lang="ar-SA" dirty="0">
                <a:solidFill>
                  <a:srgbClr val="C00000"/>
                </a:solidFill>
                <a:latin typeface="Alexandria SemiBold" pitchFamily="2" charset="-78"/>
                <a:cs typeface="Alexandria SemiBold" pitchFamily="2" charset="-78"/>
              </a:rPr>
              <a:t>      استخدام التحليل لصالح الحملة، يساعد في:</a:t>
            </a:r>
          </a:p>
          <a:p>
            <a:pPr marL="804863" indent="-341313" algn="r" rtl="1">
              <a:lnSpc>
                <a:spcPct val="150000"/>
              </a:lnSpc>
              <a:buFont typeface="+mj-lt"/>
              <a:buAutoNum type="arabicPeriod"/>
            </a:pPr>
            <a:r>
              <a:rPr lang="ar-SA" sz="1700" dirty="0">
                <a:latin typeface="Alexandria Medium" pitchFamily="2" charset="-78"/>
                <a:cs typeface="Alexandria Medium" pitchFamily="2" charset="-78"/>
              </a:rPr>
              <a:t>اكتشاف الفجوات التي يمكن استغلالها لتمييز العلامة التجارية.</a:t>
            </a:r>
          </a:p>
          <a:p>
            <a:pPr marL="804863" indent="-341313" algn="r" rtl="1">
              <a:lnSpc>
                <a:spcPct val="150000"/>
              </a:lnSpc>
              <a:buFont typeface="+mj-lt"/>
              <a:buAutoNum type="arabicPeriod"/>
            </a:pPr>
            <a:r>
              <a:rPr lang="ar-SA" sz="1700" dirty="0">
                <a:latin typeface="Alexandria Medium" pitchFamily="2" charset="-78"/>
                <a:cs typeface="Alexandria Medium" pitchFamily="2" charset="-78"/>
              </a:rPr>
              <a:t>تحسين استراتيجيات الشركة بناءً على دراسة ما يقوم به المنافسون.</a:t>
            </a:r>
          </a:p>
        </p:txBody>
      </p:sp>
      <p:pic>
        <p:nvPicPr>
          <p:cNvPr id="13" name="Picture 12"/>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l="75336" b="63980"/>
          <a:stretch/>
        </p:blipFill>
        <p:spPr>
          <a:xfrm>
            <a:off x="-34632" y="3984439"/>
            <a:ext cx="3618565" cy="2972589"/>
          </a:xfrm>
          <a:prstGeom prst="rect">
            <a:avLst/>
          </a:prstGeom>
        </p:spPr>
      </p:pic>
    </p:spTree>
    <p:extLst>
      <p:ext uri="{BB962C8B-B14F-4D97-AF65-F5344CB8AC3E}">
        <p14:creationId xmlns:p14="http://schemas.microsoft.com/office/powerpoint/2010/main" val="425530120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583140" y="2292824"/>
            <a:ext cx="9444263" cy="39715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2302644" y="131293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443097" y="1367265"/>
            <a:ext cx="1140836"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2516753" y="159908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83140" y="2432507"/>
            <a:ext cx="9294127" cy="3877985"/>
          </a:xfrm>
          <a:prstGeom prst="rect">
            <a:avLst/>
          </a:prstGeom>
          <a:noFill/>
        </p:spPr>
        <p:txBody>
          <a:bodyPr wrap="square" rtlCol="0">
            <a:spAutoFit/>
          </a:bodyPr>
          <a:lstStyle/>
          <a:p>
            <a:pPr algn="r" rtl="1">
              <a:lnSpc>
                <a:spcPct val="150000"/>
              </a:lnSpc>
            </a:pPr>
            <a:r>
              <a:rPr lang="ar-SA" dirty="0">
                <a:latin typeface="Alexandria SemiBold" pitchFamily="2" charset="-78"/>
                <a:cs typeface="Alexandria SemiBold" pitchFamily="2" charset="-78"/>
              </a:rPr>
              <a:t>    </a:t>
            </a:r>
            <a:r>
              <a:rPr lang="ar-SA" dirty="0">
                <a:solidFill>
                  <a:srgbClr val="C00000"/>
                </a:solidFill>
                <a:latin typeface="Alexandria SemiBold" pitchFamily="2" charset="-78"/>
                <a:cs typeface="Alexandria SemiBold" pitchFamily="2" charset="-78"/>
              </a:rPr>
              <a:t>تحديد الجمهور </a:t>
            </a:r>
            <a:r>
              <a:rPr lang="ar-SA" dirty="0">
                <a:latin typeface="Alexandria SemiBold" pitchFamily="2" charset="-78"/>
                <a:cs typeface="Alexandria SemiBold" pitchFamily="2" charset="-78"/>
              </a:rPr>
              <a:t>: </a:t>
            </a:r>
            <a:r>
              <a:rPr lang="ar-SA" sz="1600" dirty="0">
                <a:latin typeface="Alexandria SemiBold" pitchFamily="2" charset="-78"/>
                <a:cs typeface="Alexandria SemiBold" pitchFamily="2" charset="-78"/>
              </a:rPr>
              <a:t>ليس صحيحاً أن تعتقد أن كل الناس هم عملائك، فلابد أن تختار الشريحة المناسبة للمنتج أو الخدمة. فمعرفة العملاء الحاليين يساعد في الوصول إلى عملاء جدد بطريقة سهلة . ولتحديد </a:t>
            </a:r>
            <a:r>
              <a:rPr lang="ar-SA" sz="1600" dirty="0">
                <a:solidFill>
                  <a:srgbClr val="0070C0"/>
                </a:solidFill>
                <a:latin typeface="Alexandria SemiBold" pitchFamily="2" charset="-78"/>
                <a:cs typeface="Alexandria SemiBold" pitchFamily="2" charset="-78"/>
              </a:rPr>
              <a:t>شخصية العميل </a:t>
            </a:r>
            <a:r>
              <a:rPr lang="en-US" sz="1600" dirty="0">
                <a:solidFill>
                  <a:srgbClr val="0070C0"/>
                </a:solidFill>
                <a:latin typeface="Alexandria SemiBold" pitchFamily="2" charset="-78"/>
                <a:cs typeface="Alexandria SemiBold" pitchFamily="2" charset="-78"/>
              </a:rPr>
              <a:t>Buyer Persona</a:t>
            </a:r>
            <a:r>
              <a:rPr lang="ar-SA" sz="1600" dirty="0">
                <a:solidFill>
                  <a:srgbClr val="0070C0"/>
                </a:solidFill>
                <a:latin typeface="Alexandria SemiBold" pitchFamily="2" charset="-78"/>
                <a:cs typeface="Alexandria SemiBold" pitchFamily="2" charset="-78"/>
              </a:rPr>
              <a:t> </a:t>
            </a:r>
            <a:r>
              <a:rPr lang="ar-SA" sz="1600" dirty="0">
                <a:latin typeface="Alexandria SemiBold" pitchFamily="2" charset="-78"/>
                <a:cs typeface="Alexandria SemiBold" pitchFamily="2" charset="-78"/>
              </a:rPr>
              <a:t>يجب الإجابة على ثلاثة أسئلة هي: من؟ - لماذا؟ - كيف؟ لفهم سلوك المستهلك: مثل أنماط الشراء، تفضيلات المنتجات، والاهتمامات.</a:t>
            </a:r>
          </a:p>
          <a:p>
            <a:pPr marL="285750" indent="-285750" algn="r" rtl="1">
              <a:lnSpc>
                <a:spcPct val="150000"/>
              </a:lnSpc>
              <a:buFont typeface="Wingdings" panose="05000000000000000000" pitchFamily="2" charset="2"/>
              <a:buChar char="§"/>
            </a:pPr>
            <a:r>
              <a:rPr lang="ar-SA" sz="1600" dirty="0">
                <a:solidFill>
                  <a:schemeClr val="accent1"/>
                </a:solidFill>
                <a:latin typeface="Alexandria SemiBold" pitchFamily="2" charset="-78"/>
                <a:cs typeface="Alexandria SemiBold" pitchFamily="2" charset="-78"/>
              </a:rPr>
              <a:t>من؟ </a:t>
            </a:r>
            <a:r>
              <a:rPr lang="ar-SA" sz="1600" dirty="0">
                <a:latin typeface="Alexandria SemiBold" pitchFamily="2" charset="-78"/>
                <a:cs typeface="Alexandria SemiBold" pitchFamily="2" charset="-78"/>
              </a:rPr>
              <a:t>: من هو العميل المثالي الذي سوف يكون أكبر مستفيد من المنتج؟، من هم زوار الموقع؟، من هم متابعينك على مواقع التواصل الاجتماعي؟، من يتحدث عن منتجاتك؟</a:t>
            </a:r>
          </a:p>
          <a:p>
            <a:pPr marL="285750" indent="-285750" algn="r" rtl="1">
              <a:lnSpc>
                <a:spcPct val="150000"/>
              </a:lnSpc>
              <a:buFont typeface="Wingdings" panose="05000000000000000000" pitchFamily="2" charset="2"/>
              <a:buChar char="§"/>
            </a:pPr>
            <a:r>
              <a:rPr lang="ar-SA" sz="1600" dirty="0">
                <a:solidFill>
                  <a:schemeClr val="accent1"/>
                </a:solidFill>
                <a:latin typeface="Alexandria SemiBold" pitchFamily="2" charset="-78"/>
                <a:cs typeface="Alexandria SemiBold" pitchFamily="2" charset="-78"/>
              </a:rPr>
              <a:t>لماذا؟ : </a:t>
            </a:r>
            <a:r>
              <a:rPr lang="ar-SA" sz="1600" dirty="0">
                <a:latin typeface="Alexandria SemiBold" pitchFamily="2" charset="-78"/>
                <a:cs typeface="Alexandria SemiBold" pitchFamily="2" charset="-78"/>
              </a:rPr>
              <a:t>لماذا يفضل العميل مرسيدس على تويوتا؟، ما قيمتك التنافسية الحالية التي تميزك على غيرك؟</a:t>
            </a:r>
          </a:p>
          <a:p>
            <a:pPr marL="285750" indent="-285750" algn="r" rtl="1">
              <a:lnSpc>
                <a:spcPct val="150000"/>
              </a:lnSpc>
              <a:buFont typeface="Wingdings" panose="05000000000000000000" pitchFamily="2" charset="2"/>
              <a:buChar char="§"/>
            </a:pPr>
            <a:r>
              <a:rPr lang="ar-SA" sz="1600" dirty="0">
                <a:solidFill>
                  <a:schemeClr val="accent1"/>
                </a:solidFill>
                <a:latin typeface="Alexandria SemiBold" pitchFamily="2" charset="-78"/>
                <a:cs typeface="Alexandria SemiBold" pitchFamily="2" charset="-78"/>
              </a:rPr>
              <a:t>كيف؟: </a:t>
            </a:r>
            <a:r>
              <a:rPr lang="ar-SA" sz="1600" dirty="0">
                <a:latin typeface="Alexandria SemiBold" pitchFamily="2" charset="-78"/>
                <a:cs typeface="Alexandria SemiBold" pitchFamily="2" charset="-78"/>
              </a:rPr>
              <a:t>كيف يقوم العميل المستهدف بالشراء؟ وكيف كانت رحلته عبر الإنترنت؟ ما القنوات التي يستخدمها العملاء للوصول إلى موقعك؟ </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F9A80F9F-74DB-1D57-04E8-E20E92A09B0A}"/>
              </a:ext>
            </a:extLst>
          </p:cNvPr>
          <p:cNvSpPr txBox="1"/>
          <p:nvPr/>
        </p:nvSpPr>
        <p:spPr>
          <a:xfrm>
            <a:off x="3739813" y="1788252"/>
            <a:ext cx="2319793" cy="461024"/>
          </a:xfrm>
          <a:prstGeom prst="rect">
            <a:avLst/>
          </a:prstGeom>
          <a:solidFill>
            <a:schemeClr val="accent2">
              <a:lumMod val="20000"/>
              <a:lumOff val="80000"/>
            </a:schemeClr>
          </a:solidFill>
          <a:ln w="28575">
            <a:noFill/>
          </a:ln>
          <a:effectLst>
            <a:reflection stA="45000" endPos="0" dist="50800" dir="5400000" sy="-100000" algn="bl" rotWithShape="0"/>
          </a:effectLst>
        </p:spPr>
        <p:txBody>
          <a:bodyPr wrap="square" rtlCol="0">
            <a:spAutoFit/>
          </a:bodyPr>
          <a:lstStyle/>
          <a:p>
            <a:pPr algn="ctr" rtl="1">
              <a:lnSpc>
                <a:spcPct val="150000"/>
              </a:lnSpc>
            </a:pPr>
            <a:r>
              <a:rPr lang="ar-SA" dirty="0">
                <a:latin typeface="Alexandria SemiBold" pitchFamily="2" charset="-78"/>
                <a:cs typeface="Alexandria SemiBold" pitchFamily="2" charset="-78"/>
              </a:rPr>
              <a:t>(2) تحديد الجمهور</a:t>
            </a:r>
          </a:p>
        </p:txBody>
      </p:sp>
      <p:pic>
        <p:nvPicPr>
          <p:cNvPr id="14" name="Picture 13"/>
          <p:cNvPicPr>
            <a:picLocks noChangeAspect="1"/>
          </p:cNvPicPr>
          <p:nvPr/>
        </p:nvPicPr>
        <p:blipFill>
          <a:blip r:embed="rId4">
            <a:clrChange>
              <a:clrFrom>
                <a:srgbClr val="FDFDFD"/>
              </a:clrFrom>
              <a:clrTo>
                <a:srgbClr val="FDFDFD">
                  <a:alpha val="0"/>
                </a:srgbClr>
              </a:clrTo>
            </a:clrChange>
            <a:extLst>
              <a:ext uri="{28A0092B-C50C-407E-A947-70E740481C1C}">
                <a14:useLocalDpi xmlns:a14="http://schemas.microsoft.com/office/drawing/2010/main" val="0"/>
              </a:ext>
            </a:extLst>
          </a:blip>
          <a:stretch>
            <a:fillRect/>
          </a:stretch>
        </p:blipFill>
        <p:spPr>
          <a:xfrm>
            <a:off x="0" y="3783902"/>
            <a:ext cx="2031179" cy="1374952"/>
          </a:xfrm>
          <a:prstGeom prst="rect">
            <a:avLst/>
          </a:prstGeom>
        </p:spPr>
      </p:pic>
    </p:spTree>
    <p:extLst>
      <p:ext uri="{BB962C8B-B14F-4D97-AF65-F5344CB8AC3E}">
        <p14:creationId xmlns:p14="http://schemas.microsoft.com/office/powerpoint/2010/main" val="223989657"/>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405730" y="2341738"/>
            <a:ext cx="9730854" cy="39715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2302644" y="131293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443097" y="1367265"/>
            <a:ext cx="1140836"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2516753" y="159908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14912" y="2481421"/>
            <a:ext cx="9512491" cy="4062651"/>
          </a:xfrm>
          <a:prstGeom prst="rect">
            <a:avLst/>
          </a:prstGeom>
          <a:noFill/>
        </p:spPr>
        <p:txBody>
          <a:bodyPr wrap="square" rtlCol="0">
            <a:spAutoFit/>
          </a:bodyPr>
          <a:lstStyle/>
          <a:p>
            <a:pPr algn="r" rtl="1">
              <a:lnSpc>
                <a:spcPct val="150000"/>
              </a:lnSpc>
            </a:pPr>
            <a:r>
              <a:rPr lang="ar-SA" dirty="0">
                <a:solidFill>
                  <a:srgbClr val="C00000"/>
                </a:solidFill>
                <a:latin typeface="Alexandria SemiBold" pitchFamily="2" charset="-78"/>
                <a:cs typeface="Alexandria SemiBold" pitchFamily="2" charset="-78"/>
              </a:rPr>
              <a:t>تخصيص الرسائل التسويقية حسب الجمهور المستهدف</a:t>
            </a:r>
            <a:r>
              <a:rPr lang="ar-SA" dirty="0">
                <a:latin typeface="Alexandria SemiBold" pitchFamily="2" charset="-78"/>
                <a:cs typeface="Alexandria SemiBold" pitchFamily="2" charset="-78"/>
              </a:rPr>
              <a:t>:</a:t>
            </a:r>
            <a:r>
              <a:rPr lang="ar-SA" dirty="0"/>
              <a:t> </a:t>
            </a:r>
          </a:p>
          <a:p>
            <a:pPr algn="r" rtl="1">
              <a:lnSpc>
                <a:spcPct val="150000"/>
              </a:lnSpc>
            </a:pPr>
            <a:r>
              <a:rPr lang="ar-SA" dirty="0">
                <a:solidFill>
                  <a:schemeClr val="accent1"/>
                </a:solidFill>
                <a:latin typeface="Alexandria Medium" pitchFamily="2" charset="-78"/>
                <a:cs typeface="Alexandria Medium" pitchFamily="2" charset="-78"/>
              </a:rPr>
              <a:t>أهمية تخصيص الرسائل</a:t>
            </a:r>
            <a:r>
              <a:rPr lang="ar-SA" dirty="0">
                <a:latin typeface="Alexandria Medium" pitchFamily="2" charset="-78"/>
                <a:cs typeface="Alexandria Medium" pitchFamily="2" charset="-78"/>
              </a:rPr>
              <a:t>: </a:t>
            </a:r>
            <a:r>
              <a:rPr lang="ar-SA" sz="1600" dirty="0">
                <a:latin typeface="Alexandria Medium" pitchFamily="2" charset="-78"/>
                <a:cs typeface="Alexandria Medium" pitchFamily="2" charset="-78"/>
              </a:rPr>
              <a:t>ليس كل الجمهور لديه نفس الاهتمامات أو الاحتياجات أو الرغبات، وبالتالي فاستخدام رسائل واحدة لكل الجمهور يؤدي إلى عدم فعالية الحملة، لذلك يتم تقسيم الجمهور إلى فئات مختلفة حسب العمر، الموقع الجغرافي، والسلوكيات. </a:t>
            </a:r>
            <a:endParaRPr lang="ar-SA" sz="1700" dirty="0">
              <a:latin typeface="Alexandria Medium" pitchFamily="2" charset="-78"/>
              <a:cs typeface="Alexandria Medium" pitchFamily="2" charset="-78"/>
            </a:endParaRPr>
          </a:p>
          <a:p>
            <a:pPr algn="r" rtl="1">
              <a:lnSpc>
                <a:spcPct val="150000"/>
              </a:lnSpc>
            </a:pPr>
            <a:r>
              <a:rPr lang="ar-SA" dirty="0">
                <a:solidFill>
                  <a:schemeClr val="accent1"/>
                </a:solidFill>
                <a:latin typeface="Alexandria Medium" pitchFamily="2" charset="-78"/>
                <a:cs typeface="Alexandria Medium" pitchFamily="2" charset="-78"/>
              </a:rPr>
              <a:t>تخصيص الرسائل لكل فئة</a:t>
            </a:r>
            <a:r>
              <a:rPr lang="ar-SA" dirty="0">
                <a:latin typeface="Alexandria Medium" pitchFamily="2" charset="-78"/>
                <a:cs typeface="Alexandria Medium" pitchFamily="2" charset="-78"/>
              </a:rPr>
              <a:t>: </a:t>
            </a:r>
            <a:r>
              <a:rPr lang="ar-SA" sz="1600" dirty="0">
                <a:latin typeface="Alexandria Medium" pitchFamily="2" charset="-78"/>
                <a:cs typeface="Alexandria Medium" pitchFamily="2" charset="-78"/>
              </a:rPr>
              <a:t>بناءً على تحديد شخصية العميل يتم تطوير الرسائل الموجهة حسب اهتمامات أو احتياجات كل فئة من الجمهور. مثال: رسالة موجهة للشباب تختلف عن الرسالة الموجهة للآباء. ويتطلب تخصيص الرسائل للجمهور مراعاة:</a:t>
            </a:r>
          </a:p>
          <a:p>
            <a:pPr marL="342900" indent="-342900" algn="r" rtl="1">
              <a:lnSpc>
                <a:spcPct val="150000"/>
              </a:lnSpc>
              <a:buFont typeface="+mj-lt"/>
              <a:buAutoNum type="arabicPeriod"/>
            </a:pPr>
            <a:r>
              <a:rPr lang="ar-SA" sz="1600" dirty="0">
                <a:solidFill>
                  <a:schemeClr val="accent2">
                    <a:lumMod val="50000"/>
                  </a:schemeClr>
                </a:solidFill>
                <a:latin typeface="Alexandria Medium" pitchFamily="2" charset="-78"/>
                <a:cs typeface="Alexandria Medium" pitchFamily="2" charset="-78"/>
              </a:rPr>
              <a:t>اختيار اللغة المناسبة: </a:t>
            </a:r>
            <a:r>
              <a:rPr lang="ar-SA" sz="1600" dirty="0">
                <a:latin typeface="Alexandria Medium" pitchFamily="2" charset="-78"/>
                <a:cs typeface="Alexandria Medium" pitchFamily="2" charset="-78"/>
              </a:rPr>
              <a:t>استخدام لغة تناسب مستوى فهم واهتمامات كل فئة.</a:t>
            </a:r>
          </a:p>
          <a:p>
            <a:pPr marL="342900" indent="-342900" algn="r" rtl="1">
              <a:lnSpc>
                <a:spcPct val="150000"/>
              </a:lnSpc>
              <a:buFont typeface="+mj-lt"/>
              <a:buAutoNum type="arabicPeriod"/>
            </a:pPr>
            <a:r>
              <a:rPr lang="ar-SA" sz="1600" dirty="0">
                <a:solidFill>
                  <a:schemeClr val="accent2">
                    <a:lumMod val="50000"/>
                  </a:schemeClr>
                </a:solidFill>
                <a:latin typeface="Alexandria Medium" pitchFamily="2" charset="-78"/>
                <a:cs typeface="Alexandria Medium" pitchFamily="2" charset="-78"/>
              </a:rPr>
              <a:t>تحديد القنوات المناسبة</a:t>
            </a:r>
            <a:r>
              <a:rPr lang="ar-SA" sz="1600" dirty="0">
                <a:latin typeface="Alexandria Medium" pitchFamily="2" charset="-78"/>
                <a:cs typeface="Alexandria Medium" pitchFamily="2" charset="-78"/>
              </a:rPr>
              <a:t>: اختيار القنوات التي يستخدمها الجمهور المستهدف (مثل البريد الإلكتروني، وسائل التواصل الاجتماعي، المدونات).</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F9A80F9F-74DB-1D57-04E8-E20E92A09B0A}"/>
              </a:ext>
            </a:extLst>
          </p:cNvPr>
          <p:cNvSpPr txBox="1"/>
          <p:nvPr/>
        </p:nvSpPr>
        <p:spPr>
          <a:xfrm>
            <a:off x="3739813" y="1788252"/>
            <a:ext cx="2319793" cy="461024"/>
          </a:xfrm>
          <a:prstGeom prst="rect">
            <a:avLst/>
          </a:prstGeom>
          <a:solidFill>
            <a:schemeClr val="accent2">
              <a:lumMod val="20000"/>
              <a:lumOff val="80000"/>
            </a:schemeClr>
          </a:solidFill>
          <a:ln w="28575">
            <a:noFill/>
          </a:ln>
          <a:effectLst>
            <a:reflection stA="45000" endPos="0" dist="50800" dir="5400000" sy="-100000" algn="bl" rotWithShape="0"/>
          </a:effectLst>
        </p:spPr>
        <p:txBody>
          <a:bodyPr wrap="square" rtlCol="0">
            <a:spAutoFit/>
          </a:bodyPr>
          <a:lstStyle/>
          <a:p>
            <a:pPr algn="ctr" rtl="1">
              <a:lnSpc>
                <a:spcPct val="150000"/>
              </a:lnSpc>
            </a:pPr>
            <a:r>
              <a:rPr lang="ar-SA" dirty="0">
                <a:latin typeface="Alexandria SemiBold" pitchFamily="2" charset="-78"/>
                <a:cs typeface="Alexandria SemiBold" pitchFamily="2" charset="-78"/>
              </a:rPr>
              <a:t>(2) تحديد الجمهور</a:t>
            </a:r>
          </a:p>
        </p:txBody>
      </p:sp>
      <p:pic>
        <p:nvPicPr>
          <p:cNvPr id="2" name="Picture 1"/>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l="44552" t="59502" r="29477"/>
          <a:stretch/>
        </p:blipFill>
        <p:spPr>
          <a:xfrm>
            <a:off x="0" y="5217935"/>
            <a:ext cx="1869755" cy="1640065"/>
          </a:xfrm>
          <a:prstGeom prst="rect">
            <a:avLst/>
          </a:prstGeom>
        </p:spPr>
      </p:pic>
    </p:spTree>
    <p:extLst>
      <p:ext uri="{BB962C8B-B14F-4D97-AF65-F5344CB8AC3E}">
        <p14:creationId xmlns:p14="http://schemas.microsoft.com/office/powerpoint/2010/main" val="2732099637"/>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302644" y="2292824"/>
            <a:ext cx="8724759" cy="39715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2302644" y="131293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443097" y="1367265"/>
            <a:ext cx="1140836"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2516753" y="159908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2302645" y="2432507"/>
            <a:ext cx="8574622" cy="3808735"/>
          </a:xfrm>
          <a:prstGeom prst="rect">
            <a:avLst/>
          </a:prstGeom>
          <a:noFill/>
        </p:spPr>
        <p:txBody>
          <a:bodyPr wrap="square" rtlCol="0">
            <a:spAutoFit/>
          </a:bodyPr>
          <a:lstStyle/>
          <a:p>
            <a:pPr marL="285750" indent="-285750" algn="r" rtl="1">
              <a:lnSpc>
                <a:spcPct val="150000"/>
              </a:lnSpc>
              <a:buFont typeface="Wingdings" panose="05000000000000000000" pitchFamily="2" charset="2"/>
              <a:buChar char="q"/>
            </a:pPr>
            <a:r>
              <a:rPr lang="ar-SA" dirty="0">
                <a:solidFill>
                  <a:srgbClr val="C00000"/>
                </a:solidFill>
                <a:latin typeface="Alexandria SemiBold" pitchFamily="2" charset="-78"/>
                <a:cs typeface="Alexandria SemiBold" pitchFamily="2" charset="-78"/>
              </a:rPr>
              <a:t>الأهداف </a:t>
            </a:r>
            <a:r>
              <a:rPr lang="ar-SA" dirty="0">
                <a:latin typeface="Alexandria SemiBold" pitchFamily="2" charset="-78"/>
                <a:cs typeface="Alexandria SemiBold" pitchFamily="2" charset="-78"/>
              </a:rPr>
              <a:t>يقصد بها النتائج المحددة التي تسعى الحملة لتحقيقها خلال فترة زمنية معينة. </a:t>
            </a:r>
            <a:r>
              <a:rPr lang="ar-SA" sz="1700" dirty="0">
                <a:latin typeface="Alexandria SemiBold" pitchFamily="2" charset="-78"/>
                <a:cs typeface="Alexandria SemiBold" pitchFamily="2" charset="-78"/>
              </a:rPr>
              <a:t>وتحديد الأهداف يساعد في تحديد مهمة الحملة والجهود اللازمة لتحقيقها، وتوجيه استراتيجيات الحملة وتحديد ميزانية الحملة وتقييم فعاليتها. </a:t>
            </a:r>
          </a:p>
          <a:p>
            <a:pPr marL="285750" indent="-285750" algn="r" rtl="1">
              <a:lnSpc>
                <a:spcPct val="150000"/>
              </a:lnSpc>
              <a:buFont typeface="Wingdings" panose="05000000000000000000" pitchFamily="2" charset="2"/>
              <a:buChar char="q"/>
            </a:pPr>
            <a:r>
              <a:rPr lang="ar-SA" dirty="0">
                <a:solidFill>
                  <a:srgbClr val="C00000"/>
                </a:solidFill>
                <a:latin typeface="Alexandria SemiBold" pitchFamily="2" charset="-78"/>
                <a:cs typeface="Alexandria SemiBold" pitchFamily="2" charset="-78"/>
              </a:rPr>
              <a:t>معايير تحديد الأهداف وفقاً لنموذج </a:t>
            </a:r>
            <a:r>
              <a:rPr lang="en-US" dirty="0">
                <a:solidFill>
                  <a:srgbClr val="C00000"/>
                </a:solidFill>
                <a:latin typeface="Alexandria SemiBold" pitchFamily="2" charset="-78"/>
                <a:cs typeface="Alexandria SemiBold" pitchFamily="2" charset="-78"/>
              </a:rPr>
              <a:t>SMART</a:t>
            </a:r>
            <a:endParaRPr lang="en-GB" dirty="0">
              <a:solidFill>
                <a:srgbClr val="C00000"/>
              </a:solidFill>
              <a:latin typeface="Alexandria SemiBold" pitchFamily="2" charset="-78"/>
              <a:cs typeface="Alexandria SemiBold" pitchFamily="2" charset="-78"/>
            </a:endParaRPr>
          </a:p>
          <a:p>
            <a:pPr marL="860425" indent="-341313" algn="r" rtl="1">
              <a:lnSpc>
                <a:spcPct val="150000"/>
              </a:lnSpc>
              <a:buFont typeface="+mj-lt"/>
              <a:buAutoNum type="arabicPeriod"/>
            </a:pPr>
            <a:r>
              <a:rPr lang="ar-SA" dirty="0">
                <a:latin typeface="Alexandria SemiBold" pitchFamily="2" charset="-78"/>
                <a:cs typeface="Alexandria SemiBold" pitchFamily="2" charset="-78"/>
              </a:rPr>
              <a:t>محدد </a:t>
            </a:r>
            <a:r>
              <a:rPr lang="en-GB" dirty="0">
                <a:latin typeface="Alexandria SemiBold" pitchFamily="2" charset="-78"/>
                <a:cs typeface="Alexandria SemiBold" pitchFamily="2" charset="-78"/>
              </a:rPr>
              <a:t> Specific</a:t>
            </a:r>
            <a:r>
              <a:rPr lang="ar-SA" dirty="0">
                <a:latin typeface="Alexandria SemiBold" pitchFamily="2" charset="-78"/>
                <a:cs typeface="Alexandria SemiBold" pitchFamily="2" charset="-78"/>
              </a:rPr>
              <a:t> </a:t>
            </a:r>
          </a:p>
          <a:p>
            <a:pPr marL="860425" indent="-341313" algn="r" rtl="1">
              <a:lnSpc>
                <a:spcPct val="150000"/>
              </a:lnSpc>
              <a:buFont typeface="+mj-lt"/>
              <a:buAutoNum type="arabicPeriod"/>
            </a:pPr>
            <a:r>
              <a:rPr lang="ar-SA" dirty="0">
                <a:latin typeface="Alexandria SemiBold" pitchFamily="2" charset="-78"/>
                <a:cs typeface="Alexandria SemiBold" pitchFamily="2" charset="-78"/>
              </a:rPr>
              <a:t>قابل للقياس </a:t>
            </a:r>
            <a:r>
              <a:rPr lang="en-GB" dirty="0">
                <a:latin typeface="Alexandria SemiBold" pitchFamily="2" charset="-78"/>
                <a:cs typeface="Alexandria SemiBold" pitchFamily="2" charset="-78"/>
              </a:rPr>
              <a:t> Measurable</a:t>
            </a:r>
            <a:r>
              <a:rPr lang="ar-SA" dirty="0">
                <a:latin typeface="Alexandria SemiBold" pitchFamily="2" charset="-78"/>
                <a:cs typeface="Alexandria SemiBold" pitchFamily="2" charset="-78"/>
              </a:rPr>
              <a:t> </a:t>
            </a:r>
          </a:p>
          <a:p>
            <a:pPr marL="860425" indent="-341313" algn="r" rtl="1">
              <a:lnSpc>
                <a:spcPct val="150000"/>
              </a:lnSpc>
              <a:buFont typeface="+mj-lt"/>
              <a:buAutoNum type="arabicPeriod"/>
            </a:pPr>
            <a:r>
              <a:rPr lang="ar-SA" dirty="0">
                <a:latin typeface="Alexandria SemiBold" pitchFamily="2" charset="-78"/>
                <a:cs typeface="Alexandria SemiBold" pitchFamily="2" charset="-78"/>
              </a:rPr>
              <a:t>يمكن تحقيقه </a:t>
            </a:r>
            <a:r>
              <a:rPr lang="en-GB" dirty="0">
                <a:latin typeface="Alexandria SemiBold" pitchFamily="2" charset="-78"/>
                <a:cs typeface="Alexandria SemiBold" pitchFamily="2" charset="-78"/>
              </a:rPr>
              <a:t>Achievable</a:t>
            </a:r>
            <a:endParaRPr lang="ar-SA" dirty="0">
              <a:latin typeface="Alexandria SemiBold" pitchFamily="2" charset="-78"/>
              <a:cs typeface="Alexandria SemiBold" pitchFamily="2" charset="-78"/>
            </a:endParaRPr>
          </a:p>
          <a:p>
            <a:pPr marL="860425" indent="-341313" algn="r" rtl="1">
              <a:lnSpc>
                <a:spcPct val="150000"/>
              </a:lnSpc>
              <a:buFont typeface="+mj-lt"/>
              <a:buAutoNum type="arabicPeriod"/>
            </a:pPr>
            <a:r>
              <a:rPr lang="ar-SA" dirty="0">
                <a:latin typeface="Alexandria SemiBold" pitchFamily="2" charset="-78"/>
                <a:cs typeface="Alexandria SemiBold" pitchFamily="2" charset="-78"/>
              </a:rPr>
              <a:t>ذو صلة </a:t>
            </a:r>
            <a:r>
              <a:rPr lang="en-US" dirty="0">
                <a:latin typeface="Alexandria SemiBold" pitchFamily="2" charset="-78"/>
                <a:cs typeface="Alexandria SemiBold" pitchFamily="2" charset="-78"/>
              </a:rPr>
              <a:t>Relevant</a:t>
            </a:r>
            <a:r>
              <a:rPr lang="ar-SA" dirty="0">
                <a:latin typeface="Alexandria SemiBold" pitchFamily="2" charset="-78"/>
                <a:cs typeface="Alexandria SemiBold" pitchFamily="2" charset="-78"/>
              </a:rPr>
              <a:t> </a:t>
            </a:r>
            <a:r>
              <a:rPr lang="en-GB" dirty="0">
                <a:latin typeface="Alexandria SemiBold" pitchFamily="2" charset="-78"/>
                <a:cs typeface="Alexandria SemiBold" pitchFamily="2" charset="-78"/>
              </a:rPr>
              <a:t> </a:t>
            </a:r>
            <a:endParaRPr lang="ar-SA" dirty="0">
              <a:latin typeface="Alexandria SemiBold" pitchFamily="2" charset="-78"/>
              <a:cs typeface="Alexandria SemiBold" pitchFamily="2" charset="-78"/>
            </a:endParaRPr>
          </a:p>
          <a:p>
            <a:pPr marL="860425" indent="-341313" algn="r" rtl="1">
              <a:lnSpc>
                <a:spcPct val="150000"/>
              </a:lnSpc>
              <a:buFont typeface="+mj-lt"/>
              <a:buAutoNum type="arabicPeriod"/>
            </a:pPr>
            <a:r>
              <a:rPr lang="ar-SA" dirty="0">
                <a:latin typeface="Alexandria SemiBold" pitchFamily="2" charset="-78"/>
                <a:cs typeface="Alexandria SemiBold" pitchFamily="2" charset="-78"/>
              </a:rPr>
              <a:t>مرتبط بالوقت </a:t>
            </a:r>
            <a:r>
              <a:rPr lang="en-GB" dirty="0">
                <a:latin typeface="Alexandria SemiBold" pitchFamily="2" charset="-78"/>
                <a:cs typeface="Alexandria SemiBold" pitchFamily="2" charset="-78"/>
              </a:rPr>
              <a:t>Time-bound</a:t>
            </a:r>
            <a:r>
              <a:rPr lang="ar-SA" dirty="0">
                <a:latin typeface="Alexandria SemiBold" pitchFamily="2" charset="-78"/>
                <a:cs typeface="Alexandria SemiBold" pitchFamily="2" charset="-78"/>
              </a:rPr>
              <a:t> </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F9A80F9F-74DB-1D57-04E8-E20E92A09B0A}"/>
              </a:ext>
            </a:extLst>
          </p:cNvPr>
          <p:cNvSpPr txBox="1"/>
          <p:nvPr/>
        </p:nvSpPr>
        <p:spPr>
          <a:xfrm>
            <a:off x="3739814" y="1788252"/>
            <a:ext cx="2237906" cy="461024"/>
          </a:xfrm>
          <a:prstGeom prst="rect">
            <a:avLst/>
          </a:prstGeom>
          <a:solidFill>
            <a:schemeClr val="accent2">
              <a:lumMod val="20000"/>
              <a:lumOff val="80000"/>
            </a:schemeClr>
          </a:solidFill>
          <a:ln w="28575">
            <a:noFill/>
          </a:ln>
          <a:effectLst>
            <a:reflection stA="45000" endPos="0" dist="50800" dir="5400000" sy="-100000" algn="bl" rotWithShape="0"/>
          </a:effectLst>
        </p:spPr>
        <p:txBody>
          <a:bodyPr wrap="square" rtlCol="0">
            <a:spAutoFit/>
          </a:bodyPr>
          <a:lstStyle/>
          <a:p>
            <a:pPr algn="ctr" rtl="1">
              <a:lnSpc>
                <a:spcPct val="150000"/>
              </a:lnSpc>
            </a:pPr>
            <a:r>
              <a:rPr lang="ar-SA" dirty="0">
                <a:latin typeface="Alexandria SemiBold" pitchFamily="2" charset="-78"/>
                <a:cs typeface="Alexandria SemiBold" pitchFamily="2" charset="-78"/>
              </a:rPr>
              <a:t>(3) تحديد الأهداف</a:t>
            </a:r>
          </a:p>
        </p:txBody>
      </p:sp>
      <p:pic>
        <p:nvPicPr>
          <p:cNvPr id="11" name="Picture 10"/>
          <p:cNvPicPr>
            <a:picLocks noChangeAspect="1"/>
          </p:cNvPicPr>
          <p:nvPr/>
        </p:nvPicPr>
        <p:blipFill rotWithShape="1">
          <a:blip r:embed="rId4">
            <a:extLst>
              <a:ext uri="{28A0092B-C50C-407E-A947-70E740481C1C}">
                <a14:useLocalDpi xmlns:a14="http://schemas.microsoft.com/office/drawing/2010/main" val="0"/>
              </a:ext>
            </a:extLst>
          </a:blip>
          <a:srcRect l="51604" t="80000" r="32052"/>
          <a:stretch/>
        </p:blipFill>
        <p:spPr>
          <a:xfrm>
            <a:off x="0" y="3836261"/>
            <a:ext cx="3739814" cy="3021740"/>
          </a:xfrm>
          <a:prstGeom prst="rect">
            <a:avLst/>
          </a:prstGeom>
        </p:spPr>
      </p:pic>
    </p:spTree>
    <p:extLst>
      <p:ext uri="{BB962C8B-B14F-4D97-AF65-F5344CB8AC3E}">
        <p14:creationId xmlns:p14="http://schemas.microsoft.com/office/powerpoint/2010/main" val="355762602"/>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443096" y="2292824"/>
            <a:ext cx="8584307" cy="39715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2302644" y="131293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443097" y="1367265"/>
            <a:ext cx="1140836"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2516753" y="159908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2428121" y="2454998"/>
            <a:ext cx="8529709" cy="3647152"/>
          </a:xfrm>
          <a:prstGeom prst="rect">
            <a:avLst/>
          </a:prstGeom>
          <a:noFill/>
        </p:spPr>
        <p:txBody>
          <a:bodyPr wrap="square" rtlCol="0">
            <a:spAutoFit/>
          </a:bodyPr>
          <a:lstStyle/>
          <a:p>
            <a:pPr algn="r" rtl="1">
              <a:lnSpc>
                <a:spcPct val="150000"/>
              </a:lnSpc>
            </a:pPr>
            <a:r>
              <a:rPr lang="ar-SA" u="sng" dirty="0">
                <a:solidFill>
                  <a:srgbClr val="C00000"/>
                </a:solidFill>
                <a:latin typeface="Alexandria SemiBold" pitchFamily="2" charset="-78"/>
                <a:cs typeface="Alexandria SemiBold" pitchFamily="2" charset="-78"/>
              </a:rPr>
              <a:t>معايير تحديد الأهداف </a:t>
            </a:r>
            <a:endParaRPr lang="en-GB" u="sng" dirty="0">
              <a:solidFill>
                <a:srgbClr val="C00000"/>
              </a:solidFill>
              <a:latin typeface="Alexandria SemiBold" pitchFamily="2" charset="-78"/>
              <a:cs typeface="Alexandria SemiBold" pitchFamily="2" charset="-78"/>
            </a:endParaRPr>
          </a:p>
          <a:p>
            <a:pPr marL="342900" indent="-342900" algn="r" rtl="1">
              <a:lnSpc>
                <a:spcPct val="150000"/>
              </a:lnSpc>
              <a:buFont typeface="+mj-lt"/>
              <a:buAutoNum type="arabicPeriod"/>
            </a:pPr>
            <a:r>
              <a:rPr lang="ar-SA" b="1" dirty="0">
                <a:solidFill>
                  <a:schemeClr val="accent2">
                    <a:lumMod val="50000"/>
                  </a:schemeClr>
                </a:solidFill>
                <a:latin typeface="Alexandria SemiBold" pitchFamily="2" charset="-78"/>
                <a:cs typeface="Alexandria SemiBold" pitchFamily="2" charset="-78"/>
              </a:rPr>
              <a:t>محدد </a:t>
            </a:r>
            <a:r>
              <a:rPr lang="en-GB" b="1" dirty="0">
                <a:solidFill>
                  <a:schemeClr val="accent2">
                    <a:lumMod val="50000"/>
                  </a:schemeClr>
                </a:solidFill>
                <a:latin typeface="Alexandria SemiBold" pitchFamily="2" charset="-78"/>
                <a:cs typeface="Alexandria SemiBold" pitchFamily="2" charset="-78"/>
              </a:rPr>
              <a:t> Specific</a:t>
            </a:r>
            <a:r>
              <a:rPr lang="ar-SA" dirty="0">
                <a:latin typeface="Alexandria SemiBold" pitchFamily="2" charset="-78"/>
                <a:cs typeface="Alexandria SemiBold" pitchFamily="2" charset="-78"/>
              </a:rPr>
              <a:t>: </a:t>
            </a:r>
            <a:r>
              <a:rPr lang="ar-SA" sz="1700" dirty="0">
                <a:latin typeface="Alexandria Medium" pitchFamily="2" charset="-78"/>
                <a:cs typeface="Alexandria Medium" pitchFamily="2" charset="-78"/>
              </a:rPr>
              <a:t>يجب أن يكون الهدف محددًا وواضحًا منذ بداية الحملة. يعني ذلك أنه يجب أن تحدد: ما الذي تريد تحقيقه بدقة؟. على سبيل المثال، بدلاً من القول "أريد زيادة المبيعات"، يمكن أن يكون الهدف </a:t>
            </a:r>
            <a:r>
              <a:rPr lang="ar-SA" sz="1700" dirty="0">
                <a:solidFill>
                  <a:schemeClr val="accent5">
                    <a:lumMod val="75000"/>
                  </a:schemeClr>
                </a:solidFill>
                <a:latin typeface="Alexandria Medium" pitchFamily="2" charset="-78"/>
                <a:cs typeface="Alexandria Medium" pitchFamily="2" charset="-78"/>
              </a:rPr>
              <a:t>"أريد زيادة مبيعات المنتج </a:t>
            </a:r>
            <a:r>
              <a:rPr lang="en-US" sz="1700" dirty="0">
                <a:solidFill>
                  <a:schemeClr val="accent5">
                    <a:lumMod val="75000"/>
                  </a:schemeClr>
                </a:solidFill>
                <a:latin typeface="Alexandria Medium" pitchFamily="2" charset="-78"/>
                <a:cs typeface="Alexandria Medium" pitchFamily="2" charset="-78"/>
              </a:rPr>
              <a:t> X </a:t>
            </a:r>
            <a:r>
              <a:rPr lang="ar-SA" sz="1700" dirty="0">
                <a:solidFill>
                  <a:schemeClr val="accent5">
                    <a:lumMod val="75000"/>
                  </a:schemeClr>
                </a:solidFill>
                <a:latin typeface="Alexandria Medium" pitchFamily="2" charset="-78"/>
                <a:cs typeface="Alexandria Medium" pitchFamily="2" charset="-78"/>
              </a:rPr>
              <a:t>بنسبة 20%". </a:t>
            </a:r>
            <a:r>
              <a:rPr lang="ar-SA" sz="1700" dirty="0">
                <a:latin typeface="Alexandria Medium" pitchFamily="2" charset="-78"/>
                <a:cs typeface="Alexandria Medium" pitchFamily="2" charset="-78"/>
              </a:rPr>
              <a:t>هذا التحديد يساعد في فهم ما المطلوب تحقيقه بشكل دقيق. </a:t>
            </a:r>
          </a:p>
          <a:p>
            <a:pPr marL="342900" indent="-342900" algn="r" rtl="1">
              <a:lnSpc>
                <a:spcPct val="150000"/>
              </a:lnSpc>
              <a:buFont typeface="+mj-lt"/>
              <a:buAutoNum type="arabicPeriod"/>
            </a:pPr>
            <a:r>
              <a:rPr lang="ar-SA" b="1" dirty="0">
                <a:solidFill>
                  <a:schemeClr val="accent2">
                    <a:lumMod val="50000"/>
                  </a:schemeClr>
                </a:solidFill>
                <a:latin typeface="Alexandria SemiBold" pitchFamily="2" charset="-78"/>
                <a:cs typeface="Alexandria SemiBold" pitchFamily="2" charset="-78"/>
              </a:rPr>
              <a:t>قابل للقياس </a:t>
            </a:r>
            <a:r>
              <a:rPr lang="en-GB" b="1" dirty="0">
                <a:solidFill>
                  <a:schemeClr val="accent2">
                    <a:lumMod val="50000"/>
                  </a:schemeClr>
                </a:solidFill>
                <a:latin typeface="Alexandria SemiBold" pitchFamily="2" charset="-78"/>
                <a:cs typeface="Alexandria SemiBold" pitchFamily="2" charset="-78"/>
              </a:rPr>
              <a:t> Measurable</a:t>
            </a:r>
            <a:r>
              <a:rPr lang="ar-SA" dirty="0">
                <a:latin typeface="Alexandria SemiBold" pitchFamily="2" charset="-78"/>
                <a:cs typeface="Alexandria SemiBold" pitchFamily="2" charset="-78"/>
              </a:rPr>
              <a:t>: </a:t>
            </a:r>
            <a:r>
              <a:rPr lang="ar-SA" sz="1700" dirty="0">
                <a:latin typeface="Alexandria Medium" pitchFamily="2" charset="-78"/>
                <a:cs typeface="Alexandria Medium" pitchFamily="2" charset="-78"/>
              </a:rPr>
              <a:t>يجب أن يكون هناك طريقة لقياس تقدمك نحو تحقيق الهدف، فوجود أهداف قابلة للقياس تساعد في تقييم فعالية الحملة وتعديل استراتيجياتك إذا لزم الأمر. </a:t>
            </a:r>
            <a:r>
              <a:rPr lang="ar-SA" sz="1700" u="sng" dirty="0">
                <a:latin typeface="Alexandria Medium" pitchFamily="2" charset="-78"/>
                <a:cs typeface="Alexandria Medium" pitchFamily="2" charset="-78"/>
              </a:rPr>
              <a:t>في المثال السابق</a:t>
            </a:r>
            <a:r>
              <a:rPr lang="ar-SA" sz="1700" dirty="0">
                <a:latin typeface="Alexandria Medium" pitchFamily="2" charset="-78"/>
                <a:cs typeface="Alexandria Medium" pitchFamily="2" charset="-78"/>
              </a:rPr>
              <a:t>، يمكن قياس الزيادة في المبيعات من خلال تتبع الإيرادات أو عدد الوحدات المباعة. </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F9A80F9F-74DB-1D57-04E8-E20E92A09B0A}"/>
              </a:ext>
            </a:extLst>
          </p:cNvPr>
          <p:cNvSpPr txBox="1"/>
          <p:nvPr/>
        </p:nvSpPr>
        <p:spPr>
          <a:xfrm>
            <a:off x="3780758" y="1665420"/>
            <a:ext cx="2237906" cy="461024"/>
          </a:xfrm>
          <a:prstGeom prst="rect">
            <a:avLst/>
          </a:prstGeom>
          <a:solidFill>
            <a:schemeClr val="accent2">
              <a:lumMod val="20000"/>
              <a:lumOff val="80000"/>
            </a:schemeClr>
          </a:solidFill>
          <a:ln w="28575">
            <a:noFill/>
          </a:ln>
          <a:effectLst>
            <a:reflection stA="45000" endPos="0" dist="50800" dir="5400000" sy="-100000" algn="bl" rotWithShape="0"/>
          </a:effectLst>
        </p:spPr>
        <p:txBody>
          <a:bodyPr wrap="square" rtlCol="0">
            <a:spAutoFit/>
          </a:bodyPr>
          <a:lstStyle/>
          <a:p>
            <a:pPr algn="ctr" rtl="1">
              <a:lnSpc>
                <a:spcPct val="150000"/>
              </a:lnSpc>
            </a:pPr>
            <a:r>
              <a:rPr lang="ar-SA" dirty="0">
                <a:latin typeface="Alexandria SemiBold" pitchFamily="2" charset="-78"/>
                <a:cs typeface="Alexandria SemiBold" pitchFamily="2" charset="-78"/>
              </a:rPr>
              <a:t>(3) تحديد الأهداف</a:t>
            </a:r>
          </a:p>
        </p:txBody>
      </p:sp>
      <p:pic>
        <p:nvPicPr>
          <p:cNvPr id="2" name="Picture 1"/>
          <p:cNvPicPr>
            <a:picLocks noChangeAspect="1"/>
          </p:cNvPicPr>
          <p:nvPr/>
        </p:nvPicPr>
        <p:blipFill rotWithShape="1">
          <a:blip r:embed="rId4">
            <a:extLst>
              <a:ext uri="{28A0092B-C50C-407E-A947-70E740481C1C}">
                <a14:useLocalDpi xmlns:a14="http://schemas.microsoft.com/office/drawing/2010/main" val="0"/>
              </a:ext>
            </a:extLst>
          </a:blip>
          <a:srcRect l="51604" t="80000" r="32052"/>
          <a:stretch/>
        </p:blipFill>
        <p:spPr>
          <a:xfrm>
            <a:off x="1" y="5240740"/>
            <a:ext cx="2388498" cy="1617260"/>
          </a:xfrm>
          <a:prstGeom prst="rect">
            <a:avLst/>
          </a:prstGeom>
        </p:spPr>
      </p:pic>
      <p:pic>
        <p:nvPicPr>
          <p:cNvPr id="3" name="Picture 2"/>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l="1231" t="56318" r="85112" b="19801"/>
          <a:stretch/>
        </p:blipFill>
        <p:spPr>
          <a:xfrm flipH="1">
            <a:off x="362415" y="2647666"/>
            <a:ext cx="1859923" cy="2199493"/>
          </a:xfrm>
          <a:prstGeom prst="rect">
            <a:avLst/>
          </a:prstGeom>
        </p:spPr>
      </p:pic>
    </p:spTree>
    <p:extLst>
      <p:ext uri="{BB962C8B-B14F-4D97-AF65-F5344CB8AC3E}">
        <p14:creationId xmlns:p14="http://schemas.microsoft.com/office/powerpoint/2010/main" val="1076755208"/>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473958" y="2292824"/>
            <a:ext cx="9758149" cy="399980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2302644" y="131293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443097" y="1367265"/>
            <a:ext cx="1140836"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2516753" y="159908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83156" y="2292824"/>
            <a:ext cx="9512492" cy="4062651"/>
          </a:xfrm>
          <a:prstGeom prst="rect">
            <a:avLst/>
          </a:prstGeom>
          <a:noFill/>
        </p:spPr>
        <p:txBody>
          <a:bodyPr wrap="square" rtlCol="0">
            <a:spAutoFit/>
          </a:bodyPr>
          <a:lstStyle/>
          <a:p>
            <a:pPr algn="r" rtl="1">
              <a:lnSpc>
                <a:spcPct val="150000"/>
              </a:lnSpc>
            </a:pPr>
            <a:r>
              <a:rPr lang="ar-SA" sz="1600" u="sng" dirty="0">
                <a:solidFill>
                  <a:srgbClr val="C00000"/>
                </a:solidFill>
                <a:latin typeface="Alexandria SemiBold" pitchFamily="2" charset="-78"/>
                <a:cs typeface="Alexandria SemiBold" pitchFamily="2" charset="-78"/>
              </a:rPr>
              <a:t>معايير تحديد الأهداف الذكية:</a:t>
            </a:r>
            <a:endParaRPr lang="en-GB" sz="1600" u="sng" dirty="0">
              <a:solidFill>
                <a:srgbClr val="C00000"/>
              </a:solidFill>
              <a:latin typeface="Alexandria SemiBold" pitchFamily="2" charset="-78"/>
              <a:cs typeface="Alexandria SemiBold" pitchFamily="2" charset="-78"/>
            </a:endParaRPr>
          </a:p>
          <a:p>
            <a:pPr marL="342900" indent="-342900" algn="r" rtl="1">
              <a:lnSpc>
                <a:spcPct val="150000"/>
              </a:lnSpc>
              <a:buFont typeface="+mj-lt"/>
              <a:buAutoNum type="arabicPeriod" startAt="3"/>
            </a:pPr>
            <a:r>
              <a:rPr lang="ar-SA" b="1" dirty="0">
                <a:solidFill>
                  <a:schemeClr val="accent2">
                    <a:lumMod val="50000"/>
                  </a:schemeClr>
                </a:solidFill>
                <a:latin typeface="Alexandria SemiBold" pitchFamily="2" charset="-78"/>
                <a:cs typeface="Alexandria SemiBold" pitchFamily="2" charset="-78"/>
              </a:rPr>
              <a:t>يمكن تحقيقه </a:t>
            </a:r>
            <a:r>
              <a:rPr lang="en-GB" b="1" dirty="0">
                <a:solidFill>
                  <a:schemeClr val="accent2">
                    <a:lumMod val="50000"/>
                  </a:schemeClr>
                </a:solidFill>
                <a:latin typeface="Alexandria SemiBold" pitchFamily="2" charset="-78"/>
                <a:cs typeface="Alexandria SemiBold" pitchFamily="2" charset="-78"/>
              </a:rPr>
              <a:t>Achievable</a:t>
            </a:r>
            <a:r>
              <a:rPr lang="ar-SA" b="1" dirty="0">
                <a:solidFill>
                  <a:schemeClr val="accent2">
                    <a:lumMod val="50000"/>
                  </a:schemeClr>
                </a:solidFill>
                <a:latin typeface="Alexandria SemiBold" pitchFamily="2" charset="-78"/>
                <a:cs typeface="Alexandria SemiBold" pitchFamily="2" charset="-78"/>
              </a:rPr>
              <a:t> </a:t>
            </a:r>
            <a:r>
              <a:rPr lang="ar-SA" dirty="0">
                <a:latin typeface="Alexandria SemiBold" pitchFamily="2" charset="-78"/>
                <a:cs typeface="Alexandria SemiBold" pitchFamily="2" charset="-78"/>
              </a:rPr>
              <a:t>: </a:t>
            </a:r>
            <a:r>
              <a:rPr lang="ar-SA" sz="1700" dirty="0">
                <a:latin typeface="Alexandria Medium" pitchFamily="2" charset="-78"/>
                <a:cs typeface="Alexandria Medium" pitchFamily="2" charset="-78"/>
              </a:rPr>
              <a:t>يجب أن يكون الهدف قابلًا للتحقيق وواقعيًا في إطار الموارد المتاحة مثل الوقت والميزانية والقدرات البشرية. إذا كان الهدف غير واقعي، فقد يؤدي ذلك إلى الإحباط وفشل الحملة. لذلك، من المهم وضع أهداف تتماشى مع الإمكانيات الفعلية للشركة. </a:t>
            </a:r>
          </a:p>
          <a:p>
            <a:pPr marL="342900" indent="-342900" algn="r" rtl="1">
              <a:lnSpc>
                <a:spcPct val="150000"/>
              </a:lnSpc>
              <a:buFont typeface="+mj-lt"/>
              <a:buAutoNum type="arabicPeriod" startAt="3"/>
            </a:pPr>
            <a:r>
              <a:rPr lang="ar-SA" b="1" dirty="0">
                <a:solidFill>
                  <a:schemeClr val="accent2">
                    <a:lumMod val="50000"/>
                  </a:schemeClr>
                </a:solidFill>
                <a:latin typeface="Alexandria SemiBold" pitchFamily="2" charset="-78"/>
                <a:cs typeface="Alexandria SemiBold" pitchFamily="2" charset="-78"/>
              </a:rPr>
              <a:t>ذو صلة</a:t>
            </a:r>
            <a:r>
              <a:rPr lang="en-US" b="1" dirty="0">
                <a:solidFill>
                  <a:schemeClr val="accent2">
                    <a:lumMod val="50000"/>
                  </a:schemeClr>
                </a:solidFill>
                <a:latin typeface="Alexandria SemiBold" pitchFamily="2" charset="-78"/>
                <a:cs typeface="Alexandria SemiBold" pitchFamily="2" charset="-78"/>
              </a:rPr>
              <a:t>Relevant</a:t>
            </a:r>
            <a:r>
              <a:rPr lang="en-GB" b="1" dirty="0">
                <a:solidFill>
                  <a:schemeClr val="accent2">
                    <a:lumMod val="50000"/>
                  </a:schemeClr>
                </a:solidFill>
                <a:latin typeface="Alexandria SemiBold" pitchFamily="2" charset="-78"/>
                <a:cs typeface="Alexandria SemiBold" pitchFamily="2" charset="-78"/>
              </a:rPr>
              <a:t> </a:t>
            </a:r>
            <a:r>
              <a:rPr lang="ar-SA" dirty="0">
                <a:latin typeface="Alexandria SemiBold" pitchFamily="2" charset="-78"/>
                <a:cs typeface="Alexandria SemiBold" pitchFamily="2" charset="-78"/>
              </a:rPr>
              <a:t>: </a:t>
            </a:r>
            <a:r>
              <a:rPr lang="ar-SA" sz="1700" dirty="0">
                <a:latin typeface="Alexandria Medium" pitchFamily="2" charset="-78"/>
                <a:cs typeface="Alexandria Medium" pitchFamily="2" charset="-78"/>
              </a:rPr>
              <a:t>يجب أن يتوافق الهدف مع رؤية الشركة واستراتيجيتها العامة. </a:t>
            </a:r>
            <a:r>
              <a:rPr lang="ar-SA" sz="1700" u="sng" dirty="0">
                <a:latin typeface="Alexandria Medium" pitchFamily="2" charset="-78"/>
                <a:cs typeface="Alexandria Medium" pitchFamily="2" charset="-78"/>
              </a:rPr>
              <a:t>على سبيل المثال</a:t>
            </a:r>
            <a:r>
              <a:rPr lang="ar-SA" sz="1700" dirty="0">
                <a:latin typeface="Alexandria Medium" pitchFamily="2" charset="-78"/>
                <a:cs typeface="Alexandria Medium" pitchFamily="2" charset="-78"/>
              </a:rPr>
              <a:t>، إذا كانت الشركة تسعى إلى تعزيز علامتها التجارية في سوق معين، فإن زيادة الوعي بالعلامة التجارية سيكون هدفًا ذا صلة.</a:t>
            </a:r>
          </a:p>
          <a:p>
            <a:pPr marL="342900" indent="-342900" algn="r" rtl="1">
              <a:lnSpc>
                <a:spcPct val="150000"/>
              </a:lnSpc>
              <a:buFont typeface="+mj-lt"/>
              <a:buAutoNum type="arabicPeriod" startAt="3"/>
            </a:pPr>
            <a:r>
              <a:rPr lang="ar-SA" b="1" dirty="0">
                <a:solidFill>
                  <a:schemeClr val="accent2">
                    <a:lumMod val="50000"/>
                  </a:schemeClr>
                </a:solidFill>
                <a:latin typeface="Alexandria SemiBold" pitchFamily="2" charset="-78"/>
                <a:cs typeface="Alexandria SemiBold" pitchFamily="2" charset="-78"/>
              </a:rPr>
              <a:t>مرتبط بالوقت </a:t>
            </a:r>
            <a:r>
              <a:rPr lang="en-GB" b="1" dirty="0">
                <a:solidFill>
                  <a:schemeClr val="accent2">
                    <a:lumMod val="50000"/>
                  </a:schemeClr>
                </a:solidFill>
                <a:latin typeface="Alexandria SemiBold" pitchFamily="2" charset="-78"/>
                <a:cs typeface="Alexandria SemiBold" pitchFamily="2" charset="-78"/>
              </a:rPr>
              <a:t>Time-bound</a:t>
            </a:r>
            <a:r>
              <a:rPr lang="ar-SA" b="1" dirty="0">
                <a:solidFill>
                  <a:schemeClr val="accent2">
                    <a:lumMod val="50000"/>
                  </a:schemeClr>
                </a:solidFill>
                <a:latin typeface="Alexandria SemiBold" pitchFamily="2" charset="-78"/>
                <a:cs typeface="Alexandria SemiBold" pitchFamily="2" charset="-78"/>
              </a:rPr>
              <a:t> </a:t>
            </a:r>
            <a:r>
              <a:rPr lang="ar-SA" dirty="0">
                <a:latin typeface="Alexandria SemiBold" pitchFamily="2" charset="-78"/>
                <a:cs typeface="Alexandria SemiBold" pitchFamily="2" charset="-78"/>
              </a:rPr>
              <a:t>: </a:t>
            </a:r>
            <a:r>
              <a:rPr lang="ar-SA" sz="1700" dirty="0">
                <a:latin typeface="Alexandria Medium" pitchFamily="2" charset="-78"/>
                <a:cs typeface="Alexandria Medium" pitchFamily="2" charset="-78"/>
              </a:rPr>
              <a:t>يجب تحديد إطار زمني لتحقيق الهدف، مما يساعد على تنظيم الجهود وتخصيص الموارد . مثال: </a:t>
            </a:r>
            <a:r>
              <a:rPr lang="ar-SA" sz="1700" dirty="0">
                <a:solidFill>
                  <a:srgbClr val="00B050"/>
                </a:solidFill>
                <a:latin typeface="Alexandria Medium" pitchFamily="2" charset="-78"/>
                <a:cs typeface="Alexandria Medium" pitchFamily="2" charset="-78"/>
              </a:rPr>
              <a:t>زيادة مبيعات المنتج</a:t>
            </a:r>
            <a:r>
              <a:rPr lang="en-US" sz="1700" dirty="0">
                <a:solidFill>
                  <a:srgbClr val="00B050"/>
                </a:solidFill>
                <a:latin typeface="Alexandria Medium" pitchFamily="2" charset="-78"/>
                <a:cs typeface="Alexandria Medium" pitchFamily="2" charset="-78"/>
              </a:rPr>
              <a:t>X </a:t>
            </a:r>
            <a:r>
              <a:rPr lang="ar-SA" sz="1700" dirty="0">
                <a:solidFill>
                  <a:srgbClr val="00B050"/>
                </a:solidFill>
                <a:latin typeface="Alexandria Medium" pitchFamily="2" charset="-78"/>
                <a:cs typeface="Alexandria Medium" pitchFamily="2" charset="-78"/>
              </a:rPr>
              <a:t> بنسبة 20% خلال العام القادم</a:t>
            </a:r>
            <a:r>
              <a:rPr lang="ar-SA" sz="1700" dirty="0">
                <a:latin typeface="Alexandria Medium" pitchFamily="2" charset="-78"/>
                <a:cs typeface="Alexandria Medium" pitchFamily="2" charset="-78"/>
              </a:rPr>
              <a:t>.</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F9A80F9F-74DB-1D57-04E8-E20E92A09B0A}"/>
              </a:ext>
            </a:extLst>
          </p:cNvPr>
          <p:cNvSpPr txBox="1"/>
          <p:nvPr/>
        </p:nvSpPr>
        <p:spPr>
          <a:xfrm>
            <a:off x="3780758" y="1774604"/>
            <a:ext cx="2237906" cy="461024"/>
          </a:xfrm>
          <a:prstGeom prst="rect">
            <a:avLst/>
          </a:prstGeom>
          <a:solidFill>
            <a:schemeClr val="accent2">
              <a:lumMod val="20000"/>
              <a:lumOff val="80000"/>
            </a:schemeClr>
          </a:solidFill>
          <a:ln w="28575">
            <a:noFill/>
          </a:ln>
          <a:effectLst>
            <a:reflection stA="45000" endPos="0" dist="50800" dir="5400000" sy="-100000" algn="bl" rotWithShape="0"/>
          </a:effectLst>
        </p:spPr>
        <p:txBody>
          <a:bodyPr wrap="square" rtlCol="0">
            <a:spAutoFit/>
          </a:bodyPr>
          <a:lstStyle/>
          <a:p>
            <a:pPr algn="ctr" rtl="1">
              <a:lnSpc>
                <a:spcPct val="150000"/>
              </a:lnSpc>
            </a:pPr>
            <a:r>
              <a:rPr lang="ar-SA" dirty="0">
                <a:latin typeface="Alexandria SemiBold" pitchFamily="2" charset="-78"/>
                <a:cs typeface="Alexandria SemiBold" pitchFamily="2" charset="-78"/>
              </a:rPr>
              <a:t>(3) تحديد الأهداف</a:t>
            </a:r>
          </a:p>
        </p:txBody>
      </p:sp>
      <p:pic>
        <p:nvPicPr>
          <p:cNvPr id="2" name="Picture 1"/>
          <p:cNvPicPr>
            <a:picLocks noChangeAspect="1"/>
          </p:cNvPicPr>
          <p:nvPr/>
        </p:nvPicPr>
        <p:blipFill rotWithShape="1">
          <a:blip r:embed="rId4">
            <a:extLst>
              <a:ext uri="{28A0092B-C50C-407E-A947-70E740481C1C}">
                <a14:useLocalDpi xmlns:a14="http://schemas.microsoft.com/office/drawing/2010/main" val="0"/>
              </a:ext>
            </a:extLst>
          </a:blip>
          <a:srcRect l="51604" t="80000" r="32052"/>
          <a:stretch/>
        </p:blipFill>
        <p:spPr>
          <a:xfrm>
            <a:off x="1" y="5472752"/>
            <a:ext cx="1473958" cy="1385248"/>
          </a:xfrm>
          <a:prstGeom prst="rect">
            <a:avLst/>
          </a:prstGeom>
        </p:spPr>
      </p:pic>
      <p:pic>
        <p:nvPicPr>
          <p:cNvPr id="3" name="Picture 2"/>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l="1231" t="56318" r="85112" b="19801"/>
          <a:stretch/>
        </p:blipFill>
        <p:spPr>
          <a:xfrm flipH="1">
            <a:off x="54491" y="2715904"/>
            <a:ext cx="1310270" cy="1576823"/>
          </a:xfrm>
          <a:prstGeom prst="rect">
            <a:avLst/>
          </a:prstGeom>
        </p:spPr>
      </p:pic>
    </p:spTree>
    <p:extLst>
      <p:ext uri="{BB962C8B-B14F-4D97-AF65-F5344CB8AC3E}">
        <p14:creationId xmlns:p14="http://schemas.microsoft.com/office/powerpoint/2010/main" val="1276716214"/>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842449" y="1967708"/>
            <a:ext cx="9676261" cy="43522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112296" y="129972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215961" y="1382255"/>
            <a:ext cx="1140836"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354024" y="161156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842449" y="1926764"/>
            <a:ext cx="9553432" cy="4478149"/>
          </a:xfrm>
          <a:prstGeom prst="rect">
            <a:avLst/>
          </a:prstGeom>
          <a:noFill/>
        </p:spPr>
        <p:txBody>
          <a:bodyPr wrap="square" rtlCol="0">
            <a:spAutoFit/>
          </a:bodyPr>
          <a:lstStyle/>
          <a:p>
            <a:pPr algn="r" rtl="1">
              <a:lnSpc>
                <a:spcPct val="150000"/>
              </a:lnSpc>
            </a:pPr>
            <a:r>
              <a:rPr lang="ar-SA" dirty="0">
                <a:solidFill>
                  <a:srgbClr val="C00000"/>
                </a:solidFill>
                <a:latin typeface="Alexandria SemiBold" pitchFamily="2" charset="-78"/>
                <a:cs typeface="Alexandria SemiBold" pitchFamily="2" charset="-78"/>
              </a:rPr>
              <a:t>  </a:t>
            </a:r>
            <a:r>
              <a:rPr lang="ar-SA" u="sng" dirty="0">
                <a:solidFill>
                  <a:srgbClr val="C00000"/>
                </a:solidFill>
                <a:latin typeface="Alexandria SemiBold" pitchFamily="2" charset="-78"/>
                <a:cs typeface="Alexandria SemiBold" pitchFamily="2" charset="-78"/>
              </a:rPr>
              <a:t>أنواع الأهداف التسويقية : </a:t>
            </a:r>
            <a:endParaRPr lang="en-US" dirty="0">
              <a:solidFill>
                <a:srgbClr val="0070C0"/>
              </a:solidFill>
              <a:latin typeface="Alexandria SemiBold" pitchFamily="2" charset="-78"/>
              <a:cs typeface="Alexandria SemiBold" pitchFamily="2" charset="-78"/>
            </a:endParaRPr>
          </a:p>
          <a:p>
            <a:pPr marL="342900" indent="-342900" algn="r" rtl="1">
              <a:lnSpc>
                <a:spcPct val="150000"/>
              </a:lnSpc>
              <a:buFont typeface="+mj-lt"/>
              <a:buAutoNum type="arabicPeriod"/>
            </a:pPr>
            <a:r>
              <a:rPr lang="ar-SA" sz="1700" dirty="0">
                <a:solidFill>
                  <a:schemeClr val="accent2">
                    <a:lumMod val="50000"/>
                  </a:schemeClr>
                </a:solidFill>
                <a:latin typeface="Alexandria Medium" pitchFamily="2" charset="-78"/>
                <a:cs typeface="Alexandria Medium" pitchFamily="2" charset="-78"/>
              </a:rPr>
              <a:t>رفع الوعي بالعلامة التجارية: </a:t>
            </a:r>
            <a:r>
              <a:rPr lang="ar-SA" sz="1700" dirty="0">
                <a:latin typeface="Alexandria Medium" pitchFamily="2" charset="-78"/>
                <a:cs typeface="Alexandria Medium" pitchFamily="2" charset="-78"/>
              </a:rPr>
              <a:t>يعد بناء علامة تجارية عالمية قوية وصورة ذهنية للشركة من الأهداف التسويقية الأكثر أهمية. حيث إن العلامة التجارية القوية تخلق ما يسمى بتميز العلامة التجارية. فالعلامات التجارية الناجحة تتمتع بخاصيتين:</a:t>
            </a:r>
            <a:endParaRPr lang="en-US" sz="1700" dirty="0">
              <a:latin typeface="Alexandria Medium" pitchFamily="2" charset="-78"/>
              <a:cs typeface="Alexandria Medium" pitchFamily="2" charset="-78"/>
            </a:endParaRPr>
          </a:p>
          <a:p>
            <a:pPr marL="736600" lvl="0" indent="-341313" algn="r" rtl="1">
              <a:lnSpc>
                <a:spcPct val="150000"/>
              </a:lnSpc>
              <a:buFont typeface="Wingdings" panose="05000000000000000000" pitchFamily="2" charset="2"/>
              <a:buChar char="q"/>
            </a:pPr>
            <a:r>
              <a:rPr lang="ar-SA" sz="1700" dirty="0">
                <a:solidFill>
                  <a:schemeClr val="accent1">
                    <a:lumMod val="50000"/>
                  </a:schemeClr>
                </a:solidFill>
                <a:latin typeface="Alexandria Medium" pitchFamily="2" charset="-78"/>
                <a:cs typeface="Alexandria Medium" pitchFamily="2" charset="-78"/>
              </a:rPr>
              <a:t>في مقدمة المعرفة العقلية</a:t>
            </a:r>
            <a:r>
              <a:rPr lang="ar-SA" sz="1700" dirty="0">
                <a:latin typeface="Alexandria Medium" pitchFamily="2" charset="-78"/>
                <a:cs typeface="Alexandria Medium" pitchFamily="2" charset="-78"/>
              </a:rPr>
              <a:t>: القدرة على التعرف على العلامة التجارية عند رؤيتها، أي أن العلامة التجارية تستحوذ اهتمام المستهلك، ويعكس الوعى بالعلامة التجارية .</a:t>
            </a:r>
            <a:endParaRPr lang="en-US" sz="1700" dirty="0">
              <a:latin typeface="Alexandria Medium" pitchFamily="2" charset="-78"/>
              <a:cs typeface="Alexandria Medium" pitchFamily="2" charset="-78"/>
            </a:endParaRPr>
          </a:p>
          <a:p>
            <a:pPr marL="736600" lvl="0" indent="-341313" algn="r" rtl="1">
              <a:lnSpc>
                <a:spcPct val="150000"/>
              </a:lnSpc>
              <a:buFont typeface="Wingdings" panose="05000000000000000000" pitchFamily="2" charset="2"/>
              <a:buChar char="q"/>
            </a:pPr>
            <a:r>
              <a:rPr lang="ar-SA" sz="1700" dirty="0">
                <a:solidFill>
                  <a:schemeClr val="accent1">
                    <a:lumMod val="50000"/>
                  </a:schemeClr>
                </a:solidFill>
                <a:latin typeface="Alexandria Medium" pitchFamily="2" charset="-78"/>
                <a:cs typeface="Alexandria Medium" pitchFamily="2" charset="-78"/>
              </a:rPr>
              <a:t>في مقدمة اختيار المستهلكين</a:t>
            </a:r>
            <a:r>
              <a:rPr lang="ar-SA" sz="1700" dirty="0">
                <a:latin typeface="Alexandria Medium" pitchFamily="2" charset="-78"/>
                <a:cs typeface="Alexandria Medium" pitchFamily="2" charset="-78"/>
              </a:rPr>
              <a:t>: يعنى أن العلامة التجارية تكون الخيار الأول أو الثاني للمستهلك عند اتخاذ قرار الشراء</a:t>
            </a:r>
          </a:p>
          <a:p>
            <a:pPr marL="452437" lvl="0" indent="-342900" algn="r" rtl="1">
              <a:lnSpc>
                <a:spcPct val="150000"/>
              </a:lnSpc>
              <a:buFont typeface="+mj-lt"/>
              <a:buAutoNum type="arabicPeriod" startAt="2"/>
            </a:pPr>
            <a:r>
              <a:rPr lang="ar-SA" sz="1700" dirty="0">
                <a:solidFill>
                  <a:schemeClr val="accent2">
                    <a:lumMod val="50000"/>
                  </a:schemeClr>
                </a:solidFill>
                <a:latin typeface="Alexandria Medium" pitchFamily="2" charset="-78"/>
                <a:cs typeface="Alexandria Medium" pitchFamily="2" charset="-78"/>
              </a:rPr>
              <a:t>تعزيز سمعة العلامة التجارية</a:t>
            </a:r>
            <a:r>
              <a:rPr lang="ar-SA" sz="1700" dirty="0">
                <a:latin typeface="Alexandria Medium" pitchFamily="2" charset="-78"/>
                <a:cs typeface="Alexandria Medium" pitchFamily="2" charset="-78"/>
              </a:rPr>
              <a:t>: مثل خلق صورة مناسبة للعلامة التجارية، وزيادة الولاء للعلامة التجارية، وتغيير معتقدات المستهلكين: ومنها تصحيح المفاهيم السائدة عن سلعة معينة، واجتذاب فئات جديدة نحوها، وتغيير وغرس عادات جديدة لدى المستهلكين.</a:t>
            </a:r>
            <a:endParaRPr lang="en-US" sz="1700" dirty="0">
              <a:latin typeface="Alexandria Medium" pitchFamily="2" charset="-78"/>
              <a:cs typeface="Alexandria Medium" pitchFamily="2" charset="-78"/>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F9A80F9F-74DB-1D57-04E8-E20E92A09B0A}"/>
              </a:ext>
            </a:extLst>
          </p:cNvPr>
          <p:cNvSpPr txBox="1"/>
          <p:nvPr/>
        </p:nvSpPr>
        <p:spPr>
          <a:xfrm>
            <a:off x="2591406" y="1445268"/>
            <a:ext cx="2237906" cy="461024"/>
          </a:xfrm>
          <a:prstGeom prst="rect">
            <a:avLst/>
          </a:prstGeom>
          <a:solidFill>
            <a:schemeClr val="accent2">
              <a:lumMod val="20000"/>
              <a:lumOff val="80000"/>
            </a:schemeClr>
          </a:solidFill>
          <a:ln w="28575">
            <a:noFill/>
          </a:ln>
          <a:effectLst>
            <a:reflection stA="45000" endPos="0" dist="50800" dir="5400000" sy="-100000" algn="bl" rotWithShape="0"/>
          </a:effectLst>
        </p:spPr>
        <p:txBody>
          <a:bodyPr wrap="square" rtlCol="0">
            <a:spAutoFit/>
          </a:bodyPr>
          <a:lstStyle/>
          <a:p>
            <a:pPr algn="ctr" rtl="1">
              <a:lnSpc>
                <a:spcPct val="150000"/>
              </a:lnSpc>
            </a:pPr>
            <a:r>
              <a:rPr lang="ar-SA" dirty="0">
                <a:latin typeface="Alexandria SemiBold" pitchFamily="2" charset="-78"/>
                <a:cs typeface="Alexandria SemiBold" pitchFamily="2" charset="-78"/>
              </a:rPr>
              <a:t>(3) تحديد الأهداف</a:t>
            </a:r>
          </a:p>
        </p:txBody>
      </p:sp>
      <p:pic>
        <p:nvPicPr>
          <p:cNvPr id="11" name="Picture 10"/>
          <p:cNvPicPr>
            <a:picLocks noChangeAspect="1"/>
          </p:cNvPicPr>
          <p:nvPr/>
        </p:nvPicPr>
        <p:blipFill rotWithShape="1">
          <a:blip r:embed="rId4">
            <a:clrChange>
              <a:clrFrom>
                <a:srgbClr val="FDFDFD"/>
              </a:clrFrom>
              <a:clrTo>
                <a:srgbClr val="FDFDFD">
                  <a:alpha val="0"/>
                </a:srgbClr>
              </a:clrTo>
            </a:clrChange>
            <a:extLst>
              <a:ext uri="{28A0092B-C50C-407E-A947-70E740481C1C}">
                <a14:useLocalDpi xmlns:a14="http://schemas.microsoft.com/office/drawing/2010/main" val="0"/>
              </a:ext>
            </a:extLst>
          </a:blip>
          <a:srcRect b="36485"/>
          <a:stretch/>
        </p:blipFill>
        <p:spPr>
          <a:xfrm>
            <a:off x="-419237" y="3779767"/>
            <a:ext cx="2562814" cy="1808613"/>
          </a:xfrm>
          <a:prstGeom prst="rect">
            <a:avLst/>
          </a:prstGeom>
        </p:spPr>
      </p:pic>
    </p:spTree>
    <p:extLst>
      <p:ext uri="{BB962C8B-B14F-4D97-AF65-F5344CB8AC3E}">
        <p14:creationId xmlns:p14="http://schemas.microsoft.com/office/powerpoint/2010/main" val="1161463319"/>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473958" y="2292824"/>
            <a:ext cx="9758149" cy="399980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2302644" y="131293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443097" y="1367265"/>
            <a:ext cx="1140836"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2516753" y="159908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473957" y="2325198"/>
            <a:ext cx="9635322" cy="4062651"/>
          </a:xfrm>
          <a:prstGeom prst="rect">
            <a:avLst/>
          </a:prstGeom>
          <a:noFill/>
        </p:spPr>
        <p:txBody>
          <a:bodyPr wrap="square" rtlCol="0">
            <a:spAutoFit/>
          </a:bodyPr>
          <a:lstStyle/>
          <a:p>
            <a:pPr algn="r" rtl="1">
              <a:lnSpc>
                <a:spcPct val="150000"/>
              </a:lnSpc>
            </a:pPr>
            <a:r>
              <a:rPr lang="ar-SA" u="sng" dirty="0">
                <a:solidFill>
                  <a:srgbClr val="C00000"/>
                </a:solidFill>
                <a:latin typeface="Alexandria SemiBold" pitchFamily="2" charset="-78"/>
                <a:cs typeface="Alexandria SemiBold" pitchFamily="2" charset="-78"/>
              </a:rPr>
              <a:t>أنواع الأهداف التسويقية : </a:t>
            </a:r>
            <a:endParaRPr lang="en-US" dirty="0">
              <a:solidFill>
                <a:srgbClr val="0070C0"/>
              </a:solidFill>
              <a:latin typeface="Alexandria SemiBold" pitchFamily="2" charset="-78"/>
              <a:cs typeface="Alexandria SemiBold" pitchFamily="2" charset="-78"/>
            </a:endParaRPr>
          </a:p>
          <a:p>
            <a:pPr marL="452437" indent="-342900" algn="r" rtl="1">
              <a:lnSpc>
                <a:spcPct val="150000"/>
              </a:lnSpc>
              <a:buFont typeface="+mj-lt"/>
              <a:buAutoNum type="arabicPeriod" startAt="3"/>
            </a:pPr>
            <a:r>
              <a:rPr lang="ar-SA" sz="1700" dirty="0">
                <a:solidFill>
                  <a:schemeClr val="accent2">
                    <a:lumMod val="50000"/>
                  </a:schemeClr>
                </a:solidFill>
                <a:latin typeface="Alexandria Medium" pitchFamily="2" charset="-78"/>
                <a:cs typeface="Alexandria Medium" pitchFamily="2" charset="-78"/>
              </a:rPr>
              <a:t>زيادة الإيرادات :</a:t>
            </a:r>
            <a:r>
              <a:rPr lang="ar-SA" sz="1700" dirty="0">
                <a:latin typeface="Alexandria Medium" pitchFamily="2" charset="-78"/>
                <a:cs typeface="Alexandria Medium" pitchFamily="2" charset="-78"/>
              </a:rPr>
              <a:t>مثل زيادة المبيعات والمحافظة على مستوى المبيعات منها، وزيادة حصة العلامة التجارية في السوق.</a:t>
            </a:r>
            <a:r>
              <a:rPr lang="ar-SA" sz="1600" dirty="0"/>
              <a:t> </a:t>
            </a:r>
          </a:p>
          <a:p>
            <a:pPr marL="452437" indent="-342900" algn="r" rtl="1">
              <a:lnSpc>
                <a:spcPct val="150000"/>
              </a:lnSpc>
              <a:buFont typeface="+mj-lt"/>
              <a:buAutoNum type="arabicPeriod" startAt="3"/>
            </a:pPr>
            <a:r>
              <a:rPr lang="ar-SA" sz="1700" dirty="0">
                <a:solidFill>
                  <a:schemeClr val="accent2">
                    <a:lumMod val="50000"/>
                  </a:schemeClr>
                </a:solidFill>
                <a:latin typeface="Alexandria Medium" pitchFamily="2" charset="-78"/>
                <a:cs typeface="Alexandria Medium" pitchFamily="2" charset="-78"/>
              </a:rPr>
              <a:t>تحسين خدمة العملاء </a:t>
            </a:r>
            <a:r>
              <a:rPr lang="ar-SA" sz="1700" dirty="0">
                <a:latin typeface="Alexandria Medium" pitchFamily="2" charset="-78"/>
                <a:cs typeface="Alexandria Medium" pitchFamily="2" charset="-78"/>
              </a:rPr>
              <a:t>:</a:t>
            </a:r>
            <a:r>
              <a:rPr lang="ar-SA" dirty="0"/>
              <a:t> </a:t>
            </a:r>
            <a:r>
              <a:rPr lang="ar-SA" sz="1700" dirty="0">
                <a:latin typeface="Alexandria Medium" pitchFamily="2" charset="-78"/>
                <a:cs typeface="Alexandria Medium" pitchFamily="2" charset="-78"/>
              </a:rPr>
              <a:t>مثل رفع التفاعل مع العملاء والرد على تساؤلاتهم بشكل مهني وودي لخلق تجربة إيجابية وتحقيق رضا العميل وولائه للعلامة التجارية.</a:t>
            </a:r>
          </a:p>
          <a:p>
            <a:pPr algn="r" rtl="1">
              <a:lnSpc>
                <a:spcPct val="150000"/>
              </a:lnSpc>
            </a:pPr>
            <a:r>
              <a:rPr lang="ar-SA" sz="1600" u="sng" dirty="0">
                <a:solidFill>
                  <a:srgbClr val="C00000"/>
                </a:solidFill>
                <a:latin typeface="Alexandria SemiBold" pitchFamily="2" charset="-78"/>
                <a:cs typeface="Alexandria SemiBold" pitchFamily="2" charset="-78"/>
              </a:rPr>
              <a:t>وتنقسم الأهداف التسويقية : </a:t>
            </a:r>
            <a:r>
              <a:rPr lang="ar-SA" sz="1600" b="1" dirty="0">
                <a:latin typeface="Alexandria SemiBold" pitchFamily="2" charset="-78"/>
                <a:cs typeface="Alexandria SemiBold" pitchFamily="2" charset="-78"/>
              </a:rPr>
              <a:t>من حيث الفترة الزمنية إلى:</a:t>
            </a:r>
            <a:endParaRPr lang="en-US" sz="1600" dirty="0">
              <a:solidFill>
                <a:srgbClr val="0070C0"/>
              </a:solidFill>
              <a:latin typeface="Alexandria SemiBold" pitchFamily="2" charset="-78"/>
              <a:cs typeface="Alexandria SemiBold" pitchFamily="2" charset="-78"/>
            </a:endParaRPr>
          </a:p>
          <a:p>
            <a:pPr marL="342900" lvl="0" indent="-233363" algn="r" rtl="1">
              <a:lnSpc>
                <a:spcPct val="150000"/>
              </a:lnSpc>
              <a:buFont typeface="+mj-lt"/>
              <a:buAutoNum type="arabicPeriod"/>
            </a:pPr>
            <a:r>
              <a:rPr lang="ar-SA" sz="1700" dirty="0">
                <a:solidFill>
                  <a:schemeClr val="accent2">
                    <a:lumMod val="50000"/>
                  </a:schemeClr>
                </a:solidFill>
                <a:latin typeface="Alexandria Medium" pitchFamily="2" charset="-78"/>
                <a:cs typeface="Alexandria Medium" pitchFamily="2" charset="-78"/>
              </a:rPr>
              <a:t>أهداف طويلة الأجل: </a:t>
            </a:r>
            <a:r>
              <a:rPr lang="ar-SA" sz="1700" dirty="0">
                <a:latin typeface="Alexandria Medium" pitchFamily="2" charset="-78"/>
                <a:cs typeface="Alexandria Medium" pitchFamily="2" charset="-78"/>
              </a:rPr>
              <a:t>مثل خلق مركز متميز للشركة ومنتجاتها، وبناء سمعة إيجابية، مواجهة المنافسين.</a:t>
            </a:r>
            <a:endParaRPr lang="en-US" sz="1700" dirty="0">
              <a:latin typeface="Alexandria Medium" pitchFamily="2" charset="-78"/>
              <a:cs typeface="Alexandria Medium" pitchFamily="2" charset="-78"/>
            </a:endParaRPr>
          </a:p>
          <a:p>
            <a:pPr marL="342900" indent="-233363" algn="r" rtl="1">
              <a:lnSpc>
                <a:spcPct val="150000"/>
              </a:lnSpc>
              <a:buFont typeface="+mj-lt"/>
              <a:buAutoNum type="arabicPeriod"/>
            </a:pPr>
            <a:r>
              <a:rPr lang="ar-SA" sz="1700" dirty="0">
                <a:solidFill>
                  <a:schemeClr val="accent2">
                    <a:lumMod val="50000"/>
                  </a:schemeClr>
                </a:solidFill>
                <a:latin typeface="Alexandria Medium" pitchFamily="2" charset="-78"/>
                <a:cs typeface="Alexandria Medium" pitchFamily="2" charset="-78"/>
              </a:rPr>
              <a:t>أهداف متوسطة الأجل</a:t>
            </a:r>
            <a:r>
              <a:rPr lang="ar-SA" sz="1700" dirty="0">
                <a:latin typeface="Alexandria Medium" pitchFamily="2" charset="-78"/>
                <a:cs typeface="Alexandria Medium" pitchFamily="2" charset="-78"/>
              </a:rPr>
              <a:t>: مثل خلق صورة مناسبة للعلامة التجارية، وزيادة الولاء للعلامة التجارية</a:t>
            </a:r>
          </a:p>
          <a:p>
            <a:pPr marL="342900" indent="-233363" algn="r" rtl="1">
              <a:lnSpc>
                <a:spcPct val="150000"/>
              </a:lnSpc>
              <a:buFont typeface="+mj-lt"/>
              <a:buAutoNum type="arabicPeriod"/>
            </a:pPr>
            <a:r>
              <a:rPr lang="ar-SA" sz="1700" dirty="0">
                <a:solidFill>
                  <a:schemeClr val="accent2">
                    <a:lumMod val="50000"/>
                  </a:schemeClr>
                </a:solidFill>
                <a:latin typeface="Alexandria Medium" pitchFamily="2" charset="-78"/>
                <a:cs typeface="Alexandria Medium" pitchFamily="2" charset="-78"/>
              </a:rPr>
              <a:t>أهداف قصيرة الأجل</a:t>
            </a:r>
            <a:r>
              <a:rPr lang="ar-SA" sz="1700" dirty="0">
                <a:latin typeface="Alexandria Medium" pitchFamily="2" charset="-78"/>
                <a:cs typeface="Alexandria Medium" pitchFamily="2" charset="-78"/>
              </a:rPr>
              <a:t>: مثل زيادة المبيعات والمحافظة على مستوى المبيعات منها.</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F9A80F9F-74DB-1D57-04E8-E20E92A09B0A}"/>
              </a:ext>
            </a:extLst>
          </p:cNvPr>
          <p:cNvSpPr txBox="1"/>
          <p:nvPr/>
        </p:nvSpPr>
        <p:spPr>
          <a:xfrm>
            <a:off x="3780758" y="1774604"/>
            <a:ext cx="2237906" cy="461024"/>
          </a:xfrm>
          <a:prstGeom prst="rect">
            <a:avLst/>
          </a:prstGeom>
          <a:solidFill>
            <a:schemeClr val="accent2">
              <a:lumMod val="20000"/>
              <a:lumOff val="80000"/>
            </a:schemeClr>
          </a:solidFill>
          <a:ln w="28575">
            <a:noFill/>
          </a:ln>
          <a:effectLst>
            <a:reflection stA="45000" endPos="0" dist="50800" dir="5400000" sy="-100000" algn="bl" rotWithShape="0"/>
          </a:effectLst>
        </p:spPr>
        <p:txBody>
          <a:bodyPr wrap="square" rtlCol="0">
            <a:spAutoFit/>
          </a:bodyPr>
          <a:lstStyle/>
          <a:p>
            <a:pPr algn="ctr" rtl="1">
              <a:lnSpc>
                <a:spcPct val="150000"/>
              </a:lnSpc>
            </a:pPr>
            <a:r>
              <a:rPr lang="ar-SA" dirty="0">
                <a:latin typeface="Alexandria SemiBold" pitchFamily="2" charset="-78"/>
                <a:cs typeface="Alexandria SemiBold" pitchFamily="2" charset="-78"/>
              </a:rPr>
              <a:t>(3) تحديد الأهداف</a:t>
            </a:r>
          </a:p>
        </p:txBody>
      </p:sp>
      <p:pic>
        <p:nvPicPr>
          <p:cNvPr id="12" name="Picture 11"/>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l="53396" t="27860" r="28358" b="40100"/>
          <a:stretch/>
        </p:blipFill>
        <p:spPr>
          <a:xfrm>
            <a:off x="0" y="3370114"/>
            <a:ext cx="2170210" cy="2143582"/>
          </a:xfrm>
          <a:prstGeom prst="rect">
            <a:avLst/>
          </a:prstGeom>
        </p:spPr>
      </p:pic>
    </p:spTree>
    <p:extLst>
      <p:ext uri="{BB962C8B-B14F-4D97-AF65-F5344CB8AC3E}">
        <p14:creationId xmlns:p14="http://schemas.microsoft.com/office/powerpoint/2010/main" val="79661620"/>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28825" y="2189116"/>
            <a:ext cx="8758238" cy="410351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2302644" y="125578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443097" y="1367265"/>
            <a:ext cx="1140836"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2516753" y="159908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F9A80F9F-74DB-1D57-04E8-E20E92A09B0A}"/>
              </a:ext>
            </a:extLst>
          </p:cNvPr>
          <p:cNvSpPr txBox="1"/>
          <p:nvPr/>
        </p:nvSpPr>
        <p:spPr>
          <a:xfrm>
            <a:off x="3707101" y="1680286"/>
            <a:ext cx="2237906" cy="461024"/>
          </a:xfrm>
          <a:prstGeom prst="rect">
            <a:avLst/>
          </a:prstGeom>
          <a:solidFill>
            <a:schemeClr val="accent2">
              <a:lumMod val="20000"/>
              <a:lumOff val="80000"/>
            </a:schemeClr>
          </a:solidFill>
          <a:ln w="28575">
            <a:noFill/>
          </a:ln>
          <a:effectLst>
            <a:reflection stA="45000" endPos="0" dist="50800" dir="5400000" sy="-100000" algn="bl" rotWithShape="0"/>
          </a:effectLst>
        </p:spPr>
        <p:txBody>
          <a:bodyPr wrap="square" rtlCol="0">
            <a:spAutoFit/>
          </a:bodyPr>
          <a:lstStyle/>
          <a:p>
            <a:pPr algn="ctr" rtl="1">
              <a:lnSpc>
                <a:spcPct val="150000"/>
              </a:lnSpc>
            </a:pPr>
            <a:r>
              <a:rPr lang="ar-SA" dirty="0">
                <a:latin typeface="Alexandria SemiBold" pitchFamily="2" charset="-78"/>
                <a:cs typeface="Alexandria SemiBold" pitchFamily="2" charset="-78"/>
              </a:rPr>
              <a:t>(3) تحديد الأهداف</a:t>
            </a:r>
          </a:p>
        </p:txBody>
      </p:sp>
      <p:pic>
        <p:nvPicPr>
          <p:cNvPr id="11" name="Picture 10"/>
          <p:cNvPicPr>
            <a:picLocks noChangeAspect="1"/>
          </p:cNvPicPr>
          <p:nvPr/>
        </p:nvPicPr>
        <p:blipFill rotWithShape="1">
          <a:blip r:embed="rId4">
            <a:extLst>
              <a:ext uri="{28A0092B-C50C-407E-A947-70E740481C1C}">
                <a14:useLocalDpi xmlns:a14="http://schemas.microsoft.com/office/drawing/2010/main" val="0"/>
              </a:ext>
            </a:extLst>
          </a:blip>
          <a:srcRect b="896"/>
          <a:stretch/>
        </p:blipFill>
        <p:spPr>
          <a:xfrm>
            <a:off x="2028823" y="2421780"/>
            <a:ext cx="8758239" cy="3903638"/>
          </a:xfrm>
          <a:prstGeom prst="rect">
            <a:avLst/>
          </a:prstGeom>
        </p:spPr>
      </p:pic>
    </p:spTree>
    <p:extLst>
      <p:ext uri="{BB962C8B-B14F-4D97-AF65-F5344CB8AC3E}">
        <p14:creationId xmlns:p14="http://schemas.microsoft.com/office/powerpoint/2010/main" val="3487456078"/>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610435" y="2189116"/>
            <a:ext cx="9416967" cy="409295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2302644" y="131293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443097" y="1367265"/>
            <a:ext cx="1140836"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2516753" y="159908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10436" y="2194194"/>
            <a:ext cx="9220984" cy="4039567"/>
          </a:xfrm>
          <a:prstGeom prst="rect">
            <a:avLst/>
          </a:prstGeom>
          <a:noFill/>
        </p:spPr>
        <p:txBody>
          <a:bodyPr wrap="square" rtlCol="0">
            <a:spAutoFit/>
          </a:bodyPr>
          <a:lstStyle/>
          <a:p>
            <a:pPr algn="r" rtl="1">
              <a:lnSpc>
                <a:spcPct val="150000"/>
              </a:lnSpc>
            </a:pPr>
            <a:r>
              <a:rPr lang="ar-SA" b="1" dirty="0">
                <a:solidFill>
                  <a:srgbClr val="0070C0"/>
                </a:solidFill>
                <a:latin typeface="Alexandria SemiBold" pitchFamily="2" charset="-78"/>
                <a:cs typeface="Alexandria SemiBold" pitchFamily="2" charset="-78"/>
              </a:rPr>
              <a:t>الاعتبارات التي تحكم عملية تحديد الأهداف التسويقية</a:t>
            </a:r>
            <a:r>
              <a:rPr lang="ar-SA" dirty="0">
                <a:solidFill>
                  <a:srgbClr val="0070C0"/>
                </a:solidFill>
                <a:latin typeface="Alexandria SemiBold" pitchFamily="2" charset="-78"/>
                <a:cs typeface="Alexandria SemiBold" pitchFamily="2" charset="-78"/>
              </a:rPr>
              <a:t> هي: </a:t>
            </a:r>
            <a:endParaRPr lang="en-US" dirty="0">
              <a:solidFill>
                <a:srgbClr val="0070C0"/>
              </a:solidFill>
              <a:latin typeface="Alexandria SemiBold" pitchFamily="2" charset="-78"/>
              <a:cs typeface="Alexandria SemiBold" pitchFamily="2" charset="-78"/>
            </a:endParaRPr>
          </a:p>
          <a:p>
            <a:pPr marL="342900" lvl="0" indent="-342900" algn="r" rtl="1">
              <a:lnSpc>
                <a:spcPct val="150000"/>
              </a:lnSpc>
              <a:buFont typeface="+mj-lt"/>
              <a:buAutoNum type="arabicPeriod"/>
            </a:pPr>
            <a:r>
              <a:rPr lang="ar-SA" sz="1700" dirty="0">
                <a:latin typeface="Alexandria Medium" pitchFamily="2" charset="-78"/>
                <a:cs typeface="Alexandria Medium" pitchFamily="2" charset="-78"/>
              </a:rPr>
              <a:t>الأهداف العامة الشركة، فالأهداف التسويقية ينبغي أن تتفق مع أهداف الشركة.</a:t>
            </a:r>
            <a:endParaRPr lang="en-US" sz="1700" dirty="0">
              <a:latin typeface="Alexandria Medium" pitchFamily="2" charset="-78"/>
              <a:cs typeface="Alexandria Medium" pitchFamily="2" charset="-78"/>
            </a:endParaRPr>
          </a:p>
          <a:p>
            <a:pPr marL="342900" lvl="0" indent="-342900" algn="r" rtl="1">
              <a:lnSpc>
                <a:spcPct val="150000"/>
              </a:lnSpc>
              <a:buFont typeface="+mj-lt"/>
              <a:buAutoNum type="arabicPeriod"/>
            </a:pPr>
            <a:r>
              <a:rPr lang="ar-SA" sz="1700" dirty="0">
                <a:latin typeface="Alexandria Medium" pitchFamily="2" charset="-78"/>
                <a:cs typeface="Alexandria Medium" pitchFamily="2" charset="-78"/>
              </a:rPr>
              <a:t>مستوى هذه الأهداف من حيث كونها أهداف طويلة أو متوسطة أو قصيرة الأجل .</a:t>
            </a:r>
            <a:endParaRPr lang="en-US" sz="1700" dirty="0">
              <a:latin typeface="Alexandria Medium" pitchFamily="2" charset="-78"/>
              <a:cs typeface="Alexandria Medium" pitchFamily="2" charset="-78"/>
            </a:endParaRPr>
          </a:p>
          <a:p>
            <a:pPr marL="342900" lvl="0" indent="-342900" algn="r" rtl="1">
              <a:lnSpc>
                <a:spcPct val="150000"/>
              </a:lnSpc>
              <a:buFont typeface="+mj-lt"/>
              <a:buAutoNum type="arabicPeriod"/>
            </a:pPr>
            <a:r>
              <a:rPr lang="ar-SA" sz="1700" dirty="0">
                <a:latin typeface="Alexandria Medium" pitchFamily="2" charset="-78"/>
                <a:cs typeface="Alexandria Medium" pitchFamily="2" charset="-78"/>
              </a:rPr>
              <a:t>دورة حياة السلعة: فتختلف الأهداف التسويقية باختلاف دورة حياة السلعة أو الخدمة. ففي </a:t>
            </a:r>
            <a:r>
              <a:rPr lang="ar-SA" sz="1700" dirty="0">
                <a:solidFill>
                  <a:schemeClr val="accent1">
                    <a:lumMod val="75000"/>
                  </a:schemeClr>
                </a:solidFill>
                <a:latin typeface="Alexandria Medium" pitchFamily="2" charset="-78"/>
                <a:cs typeface="Alexandria Medium" pitchFamily="2" charset="-78"/>
              </a:rPr>
              <a:t>مرحلة الارتياد</a:t>
            </a:r>
            <a:r>
              <a:rPr lang="ar-SA" sz="1700" dirty="0">
                <a:latin typeface="Alexandria Medium" pitchFamily="2" charset="-78"/>
                <a:cs typeface="Alexandria Medium" pitchFamily="2" charset="-78"/>
              </a:rPr>
              <a:t>: تركز الأهداف على</a:t>
            </a:r>
            <a:r>
              <a:rPr lang="ar-SA" dirty="0"/>
              <a:t> </a:t>
            </a:r>
            <a:r>
              <a:rPr lang="ar-SA" sz="1700" dirty="0">
                <a:latin typeface="Alexandria Medium" pitchFamily="2" charset="-78"/>
                <a:cs typeface="Alexandria Medium" pitchFamily="2" charset="-78"/>
              </a:rPr>
              <a:t>زيادة الزيارات إلى الموقع الإلكتروني للمعلن وزيادة الوعي بالعلامة التجارية، بينما </a:t>
            </a:r>
            <a:r>
              <a:rPr lang="ar-SA" sz="1700" dirty="0">
                <a:solidFill>
                  <a:schemeClr val="accent1">
                    <a:lumMod val="75000"/>
                  </a:schemeClr>
                </a:solidFill>
                <a:latin typeface="Alexandria Medium" pitchFamily="2" charset="-78"/>
                <a:cs typeface="Alexandria Medium" pitchFamily="2" charset="-78"/>
              </a:rPr>
              <a:t>مرحلة المنافسة</a:t>
            </a:r>
            <a:r>
              <a:rPr lang="ar-SA" sz="1700" dirty="0">
                <a:latin typeface="Alexandria Medium" pitchFamily="2" charset="-78"/>
                <a:cs typeface="Alexandria Medium" pitchFamily="2" charset="-78"/>
              </a:rPr>
              <a:t>: تركز الأهداف على زيادة المبيعات وجذب العملاء المحتملين وزيادة حصة السوق. أما </a:t>
            </a:r>
            <a:r>
              <a:rPr lang="ar-SA" sz="1700" dirty="0">
                <a:solidFill>
                  <a:schemeClr val="accent1">
                    <a:lumMod val="75000"/>
                  </a:schemeClr>
                </a:solidFill>
                <a:latin typeface="Alexandria Medium" pitchFamily="2" charset="-78"/>
                <a:cs typeface="Alexandria Medium" pitchFamily="2" charset="-78"/>
              </a:rPr>
              <a:t>مرحلة التذكير</a:t>
            </a:r>
            <a:r>
              <a:rPr lang="ar-SA" sz="1700" dirty="0">
                <a:latin typeface="Alexandria Medium" pitchFamily="2" charset="-78"/>
                <a:cs typeface="Alexandria Medium" pitchFamily="2" charset="-78"/>
              </a:rPr>
              <a:t>: </a:t>
            </a:r>
            <a:r>
              <a:rPr lang="ar-SA" sz="1600" dirty="0">
                <a:latin typeface="Alexandria Medium" pitchFamily="2" charset="-78"/>
                <a:cs typeface="Alexandria Medium" pitchFamily="2" charset="-78"/>
              </a:rPr>
              <a:t>تركز الأهداف على تعزيز العلاقات مع العملاء وتقديم خدمات إضافية والاحتفاظ بالمكانة الاقتصادية والتنافسية التي وصلت إليها السلعة. </a:t>
            </a:r>
            <a:r>
              <a:rPr lang="ar-EG" sz="1600" dirty="0">
                <a:latin typeface="Alexandria Medium" pitchFamily="2" charset="-78"/>
                <a:cs typeface="Alexandria Medium" pitchFamily="2" charset="-78"/>
              </a:rPr>
              <a:t>وتختلف أهداف الحملات </a:t>
            </a:r>
            <a:r>
              <a:rPr lang="ar-SA" sz="1700" dirty="0">
                <a:latin typeface="Alexandria Medium" pitchFamily="2" charset="-78"/>
                <a:cs typeface="Alexandria Medium" pitchFamily="2" charset="-78"/>
              </a:rPr>
              <a:t>التسويقية</a:t>
            </a:r>
            <a:r>
              <a:rPr lang="ar-EG" sz="1700" dirty="0">
                <a:latin typeface="Alexandria Medium" pitchFamily="2" charset="-78"/>
                <a:cs typeface="Alexandria Medium" pitchFamily="2" charset="-78"/>
              </a:rPr>
              <a:t> وفق</a:t>
            </a:r>
            <a:r>
              <a:rPr lang="ar-SA" sz="1700" dirty="0">
                <a:latin typeface="Alexandria Medium" pitchFamily="2" charset="-78"/>
                <a:cs typeface="Alexandria Medium" pitchFamily="2" charset="-78"/>
              </a:rPr>
              <a:t>ً</a:t>
            </a:r>
            <a:r>
              <a:rPr lang="ar-EG" sz="1700" dirty="0">
                <a:latin typeface="Alexandria Medium" pitchFamily="2" charset="-78"/>
                <a:cs typeface="Alexandria Medium" pitchFamily="2" charset="-78"/>
              </a:rPr>
              <a:t>ا لموقف العلامة التجارية في السوق</a:t>
            </a:r>
            <a:r>
              <a:rPr lang="ar-SA" sz="1700" dirty="0">
                <a:latin typeface="Alexandria Medium" pitchFamily="2" charset="-78"/>
                <a:cs typeface="Alexandria Medium" pitchFamily="2" charset="-78"/>
              </a:rPr>
              <a:t>.</a:t>
            </a:r>
            <a:endParaRPr lang="en-US" sz="1700" dirty="0">
              <a:latin typeface="Alexandria Medium" pitchFamily="2" charset="-78"/>
              <a:cs typeface="Alexandria Medium" pitchFamily="2" charset="-78"/>
            </a:endParaRPr>
          </a:p>
          <a:p>
            <a:pPr marL="342900" lvl="0" indent="-342900" algn="r" rtl="1">
              <a:lnSpc>
                <a:spcPct val="150000"/>
              </a:lnSpc>
              <a:buFont typeface="+mj-lt"/>
              <a:buAutoNum type="arabicPeriod"/>
            </a:pPr>
            <a:r>
              <a:rPr lang="ar-SA" sz="1700" dirty="0">
                <a:latin typeface="Alexandria Medium" pitchFamily="2" charset="-78"/>
                <a:cs typeface="Alexandria Medium" pitchFamily="2" charset="-78"/>
              </a:rPr>
              <a:t>نطاق السوق المستهدف: يجب أن تتناسب الأهداف مع نطاق السوق سواء محلياً أو دولياً.</a:t>
            </a:r>
            <a:endParaRPr lang="en-US" sz="1700" dirty="0">
              <a:latin typeface="Alexandria Medium" pitchFamily="2" charset="-78"/>
              <a:cs typeface="Alexandria Medium" pitchFamily="2" charset="-78"/>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F9A80F9F-74DB-1D57-04E8-E20E92A09B0A}"/>
              </a:ext>
            </a:extLst>
          </p:cNvPr>
          <p:cNvSpPr txBox="1"/>
          <p:nvPr/>
        </p:nvSpPr>
        <p:spPr>
          <a:xfrm>
            <a:off x="3780758" y="1665420"/>
            <a:ext cx="2237906" cy="461024"/>
          </a:xfrm>
          <a:prstGeom prst="rect">
            <a:avLst/>
          </a:prstGeom>
          <a:solidFill>
            <a:schemeClr val="accent2">
              <a:lumMod val="20000"/>
              <a:lumOff val="80000"/>
            </a:schemeClr>
          </a:solidFill>
          <a:ln w="28575">
            <a:noFill/>
          </a:ln>
          <a:effectLst>
            <a:reflection stA="45000" endPos="0" dist="50800" dir="5400000" sy="-100000" algn="bl" rotWithShape="0"/>
          </a:effectLst>
        </p:spPr>
        <p:txBody>
          <a:bodyPr wrap="square" rtlCol="0">
            <a:spAutoFit/>
          </a:bodyPr>
          <a:lstStyle/>
          <a:p>
            <a:pPr algn="ctr" rtl="1">
              <a:lnSpc>
                <a:spcPct val="150000"/>
              </a:lnSpc>
            </a:pPr>
            <a:r>
              <a:rPr lang="ar-SA" dirty="0">
                <a:latin typeface="Alexandria SemiBold" pitchFamily="2" charset="-78"/>
                <a:cs typeface="Alexandria SemiBold" pitchFamily="2" charset="-78"/>
              </a:rPr>
              <a:t>(3) تحديد الأهداف</a:t>
            </a:r>
          </a:p>
        </p:txBody>
      </p:sp>
      <p:pic>
        <p:nvPicPr>
          <p:cNvPr id="13" name="Picture 12"/>
          <p:cNvPicPr>
            <a:picLocks noChangeAspect="1"/>
          </p:cNvPicPr>
          <p:nvPr/>
        </p:nvPicPr>
        <p:blipFill rotWithShape="1">
          <a:blip r:embed="rId4">
            <a:clrChange>
              <a:clrFrom>
                <a:srgbClr val="FDFDFD"/>
              </a:clrFrom>
              <a:clrTo>
                <a:srgbClr val="FDFDFD">
                  <a:alpha val="0"/>
                </a:srgbClr>
              </a:clrTo>
            </a:clrChange>
            <a:extLst>
              <a:ext uri="{28A0092B-C50C-407E-A947-70E740481C1C}">
                <a14:useLocalDpi xmlns:a14="http://schemas.microsoft.com/office/drawing/2010/main" val="0"/>
              </a:ext>
            </a:extLst>
          </a:blip>
          <a:srcRect b="36485"/>
          <a:stretch/>
        </p:blipFill>
        <p:spPr>
          <a:xfrm>
            <a:off x="-419237" y="3779767"/>
            <a:ext cx="2562814" cy="1808613"/>
          </a:xfrm>
          <a:prstGeom prst="rect">
            <a:avLst/>
          </a:prstGeom>
        </p:spPr>
      </p:pic>
    </p:spTree>
    <p:extLst>
      <p:ext uri="{BB962C8B-B14F-4D97-AF65-F5344CB8AC3E}">
        <p14:creationId xmlns:p14="http://schemas.microsoft.com/office/powerpoint/2010/main" val="115468082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694327" y="2189116"/>
            <a:ext cx="8333076" cy="389778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2302644" y="131293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443097" y="1367265"/>
            <a:ext cx="1140836"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2516753" y="159908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2748924" y="2451636"/>
            <a:ext cx="8223882" cy="3600986"/>
          </a:xfrm>
          <a:prstGeom prst="rect">
            <a:avLst/>
          </a:prstGeom>
          <a:noFill/>
        </p:spPr>
        <p:txBody>
          <a:bodyPr wrap="square" rtlCol="0">
            <a:spAutoFit/>
          </a:bodyPr>
          <a:lstStyle/>
          <a:p>
            <a:pPr marL="285750" indent="-285750" algn="r" rtl="1">
              <a:buFont typeface="Wingdings" panose="05000000000000000000" pitchFamily="2" charset="2"/>
              <a:buChar char="q"/>
            </a:pPr>
            <a:r>
              <a:rPr lang="ar-SA" b="1" dirty="0">
                <a:solidFill>
                  <a:schemeClr val="accent1"/>
                </a:solidFill>
              </a:rPr>
              <a:t> </a:t>
            </a:r>
            <a:r>
              <a:rPr lang="ar-SA" dirty="0">
                <a:solidFill>
                  <a:schemeClr val="accent1"/>
                </a:solidFill>
                <a:latin typeface="Alexandria Medium" pitchFamily="2" charset="-78"/>
                <a:cs typeface="Alexandria Medium" pitchFamily="2" charset="-78"/>
              </a:rPr>
              <a:t>أهمية تحديد الميزانية المناسبة للحملة: </a:t>
            </a:r>
          </a:p>
          <a:p>
            <a:pPr marL="342900" indent="-342900" algn="r" rtl="1">
              <a:lnSpc>
                <a:spcPct val="150000"/>
              </a:lnSpc>
              <a:buFont typeface="+mj-lt"/>
              <a:buAutoNum type="arabicPeriod"/>
            </a:pPr>
            <a:r>
              <a:rPr lang="ar-SA" sz="1700" dirty="0">
                <a:latin typeface="Alexandria Medium" pitchFamily="2" charset="-78"/>
                <a:cs typeface="Alexandria Medium" pitchFamily="2" charset="-78"/>
              </a:rPr>
              <a:t>يتيح توزيع الموارد بشكل فعال لتحقيق أهداف الحملة. فعدم وجود ميزانية محددة، قد يُعَرِض الشركات لخطر الإنفاق الزائد أو غير المدروس.</a:t>
            </a:r>
          </a:p>
          <a:p>
            <a:pPr marL="342900" indent="-342900" algn="r" rtl="1">
              <a:lnSpc>
                <a:spcPct val="150000"/>
              </a:lnSpc>
              <a:buFont typeface="+mj-lt"/>
              <a:buAutoNum type="arabicPeriod"/>
            </a:pPr>
            <a:r>
              <a:rPr lang="ar-SA" sz="1700" dirty="0">
                <a:latin typeface="Alexandria Medium" pitchFamily="2" charset="-78"/>
                <a:cs typeface="Alexandria Medium" pitchFamily="2" charset="-78"/>
              </a:rPr>
              <a:t>تساعد الميزانية المحددة في قياس أداء الحملة من خلال مقارنة النتائج الفعلية مع الميزانية المخططة لتحديد مدى نجاح الحملة.</a:t>
            </a:r>
          </a:p>
          <a:p>
            <a:pPr marL="285750" indent="-285750" algn="r" rtl="1">
              <a:lnSpc>
                <a:spcPct val="150000"/>
              </a:lnSpc>
              <a:buFont typeface="Wingdings" panose="05000000000000000000" pitchFamily="2" charset="2"/>
              <a:buChar char="q"/>
            </a:pPr>
            <a:r>
              <a:rPr lang="ar-SA" dirty="0">
                <a:solidFill>
                  <a:schemeClr val="accent1"/>
                </a:solidFill>
                <a:latin typeface="Alexandria Medium" pitchFamily="2" charset="-78"/>
                <a:cs typeface="Alexandria Medium" pitchFamily="2" charset="-78"/>
              </a:rPr>
              <a:t>العوامل التي تؤثر على الميزانية:</a:t>
            </a:r>
          </a:p>
          <a:p>
            <a:pPr marL="682625" indent="-341313" algn="r" rtl="1">
              <a:lnSpc>
                <a:spcPct val="150000"/>
              </a:lnSpc>
              <a:buFont typeface="+mj-lt"/>
              <a:buAutoNum type="arabicPeriod"/>
            </a:pPr>
            <a:r>
              <a:rPr lang="ar-SA" sz="1700" dirty="0">
                <a:latin typeface="Alexandria Medium" pitchFamily="2" charset="-78"/>
                <a:cs typeface="Alexandria Medium" pitchFamily="2" charset="-78"/>
              </a:rPr>
              <a:t>حجم الجمهور المستهدف.</a:t>
            </a:r>
          </a:p>
          <a:p>
            <a:pPr marL="682625" indent="-341313" algn="r" rtl="1">
              <a:lnSpc>
                <a:spcPct val="150000"/>
              </a:lnSpc>
              <a:buFont typeface="+mj-lt"/>
              <a:buAutoNum type="arabicPeriod"/>
            </a:pPr>
            <a:r>
              <a:rPr lang="ar-SA" sz="1700" dirty="0">
                <a:latin typeface="Alexandria Medium" pitchFamily="2" charset="-78"/>
                <a:cs typeface="Alexandria Medium" pitchFamily="2" charset="-78"/>
              </a:rPr>
              <a:t>تكلفة القنوات التسويقية المختارة.</a:t>
            </a:r>
          </a:p>
          <a:p>
            <a:pPr marL="682625" indent="-341313" algn="r" rtl="1">
              <a:lnSpc>
                <a:spcPct val="150000"/>
              </a:lnSpc>
              <a:buFont typeface="+mj-lt"/>
              <a:buAutoNum type="arabicPeriod"/>
            </a:pPr>
            <a:r>
              <a:rPr lang="ar-SA" sz="1700" dirty="0">
                <a:latin typeface="Alexandria Medium" pitchFamily="2" charset="-78"/>
                <a:cs typeface="Alexandria Medium" pitchFamily="2" charset="-78"/>
              </a:rPr>
              <a:t>مدة الحملة.</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F9A80F9F-74DB-1D57-04E8-E20E92A09B0A}"/>
              </a:ext>
            </a:extLst>
          </p:cNvPr>
          <p:cNvSpPr txBox="1"/>
          <p:nvPr/>
        </p:nvSpPr>
        <p:spPr>
          <a:xfrm>
            <a:off x="3780757" y="1665420"/>
            <a:ext cx="6796258" cy="507831"/>
          </a:xfrm>
          <a:prstGeom prst="rect">
            <a:avLst/>
          </a:prstGeom>
          <a:solidFill>
            <a:schemeClr val="accent2">
              <a:lumMod val="20000"/>
              <a:lumOff val="80000"/>
            </a:schemeClr>
          </a:solidFill>
          <a:ln w="28575">
            <a:noFill/>
          </a:ln>
          <a:effectLst>
            <a:reflection stA="45000" endPos="0" dist="50800" dir="5400000" sy="-100000" algn="bl" rotWithShape="0"/>
          </a:effectLst>
        </p:spPr>
        <p:txBody>
          <a:bodyPr wrap="square" rtlCol="0">
            <a:spAutoFit/>
          </a:bodyPr>
          <a:lstStyle/>
          <a:p>
            <a:pPr algn="ctr" rtl="1">
              <a:lnSpc>
                <a:spcPct val="150000"/>
              </a:lnSpc>
            </a:pPr>
            <a:r>
              <a:rPr lang="ar-SA" dirty="0">
                <a:latin typeface="Alexandria SemiBold" pitchFamily="2" charset="-78"/>
                <a:cs typeface="Alexandria SemiBold" pitchFamily="2" charset="-78"/>
              </a:rPr>
              <a:t>(4) تحديد الميزانية والقنوات والأدوات في الحملة التسويقية</a:t>
            </a:r>
          </a:p>
        </p:txBody>
      </p:sp>
      <p:sp>
        <p:nvSpPr>
          <p:cNvPr id="2" name="Rectangle 1"/>
          <p:cNvSpPr/>
          <p:nvPr/>
        </p:nvSpPr>
        <p:spPr>
          <a:xfrm>
            <a:off x="0" y="4369732"/>
            <a:ext cx="6504787" cy="2469907"/>
          </a:xfrm>
          <a:prstGeom prst="rect">
            <a:avLst/>
          </a:prstGeom>
          <a:solidFill>
            <a:schemeClr val="bg1"/>
          </a:solidFill>
        </p:spPr>
        <p:txBody>
          <a:bodyPr wrap="square">
            <a:spAutoFit/>
          </a:bodyPr>
          <a:lstStyle/>
          <a:p>
            <a:pPr marL="285750" indent="-285750" algn="r" rtl="1">
              <a:lnSpc>
                <a:spcPct val="150000"/>
              </a:lnSpc>
              <a:buFont typeface="Wingdings" panose="05000000000000000000" pitchFamily="2" charset="2"/>
              <a:buChar char="q"/>
            </a:pPr>
            <a:r>
              <a:rPr lang="ar-SA" dirty="0">
                <a:solidFill>
                  <a:schemeClr val="accent1"/>
                </a:solidFill>
                <a:latin typeface="Alexandria Medium" pitchFamily="2" charset="-78"/>
                <a:cs typeface="Alexandria Medium" pitchFamily="2" charset="-78"/>
              </a:rPr>
              <a:t>كيف يتم توزيع الميزانية على القنوات المختلفة؟:</a:t>
            </a:r>
          </a:p>
          <a:p>
            <a:pPr marL="342900" indent="-342900" algn="r" rtl="1">
              <a:lnSpc>
                <a:spcPct val="150000"/>
              </a:lnSpc>
              <a:buFont typeface="+mj-lt"/>
              <a:buAutoNum type="arabicPeriod"/>
            </a:pPr>
            <a:r>
              <a:rPr lang="ar-SA" sz="1700" dirty="0">
                <a:latin typeface="Alexandria Medium" pitchFamily="2" charset="-78"/>
                <a:cs typeface="Alexandria Medium" pitchFamily="2" charset="-78"/>
              </a:rPr>
              <a:t>تخصيص مبالغ أكبر للقنوات ذات العائد الاستثماري الأفضل.</a:t>
            </a:r>
          </a:p>
          <a:p>
            <a:pPr marL="342900" indent="-342900" algn="r" rtl="1">
              <a:lnSpc>
                <a:spcPct val="150000"/>
              </a:lnSpc>
              <a:buFont typeface="+mj-lt"/>
              <a:buAutoNum type="arabicPeriod"/>
            </a:pPr>
            <a:r>
              <a:rPr lang="ar-SA" sz="1700" dirty="0">
                <a:latin typeface="Alexandria Medium" pitchFamily="2" charset="-78"/>
                <a:cs typeface="Alexandria Medium" pitchFamily="2" charset="-78"/>
              </a:rPr>
              <a:t>التأكد من وجود جزء من الميزانية (من 10-20%) للاختبار والتحسين المستمر، استجابة للتغيرات التي قد تحدث في السوق. أو تجربة أفكار جديدة واستراتيجيات مبتكرة دون المخاطرة بكامل الميزانية المخصصة للحملة.</a:t>
            </a:r>
          </a:p>
        </p:txBody>
      </p:sp>
      <p:pic>
        <p:nvPicPr>
          <p:cNvPr id="3" name="Picture 2"/>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r="76492" b="59005"/>
          <a:stretch/>
        </p:blipFill>
        <p:spPr>
          <a:xfrm>
            <a:off x="446412" y="2540737"/>
            <a:ext cx="1801504" cy="1767190"/>
          </a:xfrm>
          <a:prstGeom prst="rect">
            <a:avLst/>
          </a:prstGeom>
        </p:spPr>
      </p:pic>
    </p:spTree>
    <p:extLst>
      <p:ext uri="{BB962C8B-B14F-4D97-AF65-F5344CB8AC3E}">
        <p14:creationId xmlns:p14="http://schemas.microsoft.com/office/powerpoint/2010/main" val="2193578360"/>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443097" y="2189116"/>
            <a:ext cx="8584306" cy="389778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2302644" y="131293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443097" y="1367265"/>
            <a:ext cx="1140836"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2516753" y="159908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2623309" y="2279776"/>
            <a:ext cx="8223882" cy="3854901"/>
          </a:xfrm>
          <a:prstGeom prst="rect">
            <a:avLst/>
          </a:prstGeom>
          <a:noFill/>
        </p:spPr>
        <p:txBody>
          <a:bodyPr wrap="square" rtlCol="0">
            <a:spAutoFit/>
          </a:bodyPr>
          <a:lstStyle/>
          <a:p>
            <a:pPr marL="285750" indent="-285750" algn="r" rtl="1">
              <a:lnSpc>
                <a:spcPct val="150000"/>
              </a:lnSpc>
              <a:buFont typeface="Wingdings" panose="05000000000000000000" pitchFamily="2" charset="2"/>
              <a:buChar char="q"/>
            </a:pPr>
            <a:r>
              <a:rPr lang="ar-SA" b="1" dirty="0">
                <a:solidFill>
                  <a:schemeClr val="accent1"/>
                </a:solidFill>
              </a:rPr>
              <a:t> </a:t>
            </a:r>
            <a:r>
              <a:rPr lang="ar-SA" dirty="0">
                <a:solidFill>
                  <a:schemeClr val="accent1"/>
                </a:solidFill>
                <a:latin typeface="Alexandria Medium" pitchFamily="2" charset="-78"/>
                <a:cs typeface="Alexandria Medium" pitchFamily="2" charset="-78"/>
              </a:rPr>
              <a:t>أهمية اختيار الأدوات المناسبة للحملة: </a:t>
            </a:r>
          </a:p>
          <a:p>
            <a:pPr algn="r" rtl="1">
              <a:lnSpc>
                <a:spcPct val="150000"/>
              </a:lnSpc>
            </a:pPr>
            <a:r>
              <a:rPr lang="ar-SA" sz="1700" dirty="0">
                <a:latin typeface="Alexandria Medium" pitchFamily="2" charset="-78"/>
                <a:cs typeface="Alexandria Medium" pitchFamily="2" charset="-78"/>
              </a:rPr>
              <a:t>الأدوات تساهم في تحسين إدارة الحملة بشكل فعال، وذلك بتجريب الحملات الصغيرة قبل الإطلاق الكامل لتحديد مدى نجاح كل أداة. </a:t>
            </a:r>
          </a:p>
          <a:p>
            <a:pPr algn="r" rtl="1">
              <a:buFont typeface="Arial" panose="020B0604020202020204" pitchFamily="34" charset="0"/>
              <a:buChar char="•"/>
            </a:pPr>
            <a:endParaRPr lang="ar-SA" b="1" dirty="0"/>
          </a:p>
          <a:p>
            <a:pPr marL="285750" indent="-285750" algn="r" rtl="1">
              <a:buFont typeface="Wingdings" panose="05000000000000000000" pitchFamily="2" charset="2"/>
              <a:buChar char="q"/>
            </a:pPr>
            <a:r>
              <a:rPr lang="ar-SA" dirty="0">
                <a:solidFill>
                  <a:schemeClr val="accent1"/>
                </a:solidFill>
                <a:latin typeface="Alexandria Medium" pitchFamily="2" charset="-78"/>
                <a:cs typeface="Alexandria Medium" pitchFamily="2" charset="-78"/>
              </a:rPr>
              <a:t>معايير اختيار الأدوات:</a:t>
            </a:r>
          </a:p>
          <a:p>
            <a:pPr marL="342900" indent="-342900" algn="r" rtl="1">
              <a:lnSpc>
                <a:spcPct val="150000"/>
              </a:lnSpc>
              <a:buFont typeface="+mj-lt"/>
              <a:buAutoNum type="arabicPeriod"/>
            </a:pPr>
            <a:r>
              <a:rPr lang="ar-SA" sz="1700" dirty="0">
                <a:solidFill>
                  <a:schemeClr val="accent2">
                    <a:lumMod val="50000"/>
                  </a:schemeClr>
                </a:solidFill>
                <a:latin typeface="Alexandria Medium" pitchFamily="2" charset="-78"/>
                <a:cs typeface="Alexandria Medium" pitchFamily="2" charset="-78"/>
              </a:rPr>
              <a:t>مدى سهولة استخدامها</a:t>
            </a:r>
            <a:r>
              <a:rPr lang="ar-SA" sz="1700" dirty="0">
                <a:latin typeface="Alexandria Medium" pitchFamily="2" charset="-78"/>
                <a:cs typeface="Alexandria Medium" pitchFamily="2" charset="-78"/>
              </a:rPr>
              <a:t>: تؤثر بشكل مباشر على سرعة التنفيذ وكفاءة الفريق</a:t>
            </a:r>
          </a:p>
          <a:p>
            <a:pPr marL="342900" indent="-342900" algn="r" rtl="1">
              <a:lnSpc>
                <a:spcPct val="150000"/>
              </a:lnSpc>
              <a:buFont typeface="+mj-lt"/>
              <a:buAutoNum type="arabicPeriod"/>
            </a:pPr>
            <a:r>
              <a:rPr lang="ar-SA" sz="1700" dirty="0">
                <a:solidFill>
                  <a:schemeClr val="accent2">
                    <a:lumMod val="50000"/>
                  </a:schemeClr>
                </a:solidFill>
                <a:latin typeface="Alexandria Medium" pitchFamily="2" charset="-78"/>
                <a:cs typeface="Alexandria Medium" pitchFamily="2" charset="-78"/>
              </a:rPr>
              <a:t>التكامل مع الأنظمة الأخرى المستخدمة</a:t>
            </a:r>
            <a:r>
              <a:rPr lang="ar-SA" sz="1700" dirty="0">
                <a:latin typeface="Alexandria Medium" pitchFamily="2" charset="-78"/>
                <a:cs typeface="Alexandria Medium" pitchFamily="2" charset="-78"/>
              </a:rPr>
              <a:t>: يجب أن تكون الأداة قادرة على العمل بسلاسة مع الأنظمة الأخرى التي تستخدمها الشركة، مثل نظم إدارة علاقات العملاء، وسهولة تبادل البيانات بسهولة بين مختلف المنصات المختلفة.</a:t>
            </a:r>
          </a:p>
          <a:p>
            <a:pPr marL="342900" indent="-342900" algn="r" rtl="1">
              <a:lnSpc>
                <a:spcPct val="150000"/>
              </a:lnSpc>
              <a:buFont typeface="+mj-lt"/>
              <a:buAutoNum type="arabicPeriod"/>
            </a:pPr>
            <a:r>
              <a:rPr lang="ar-SA" sz="1700" dirty="0">
                <a:solidFill>
                  <a:schemeClr val="accent2">
                    <a:lumMod val="50000"/>
                  </a:schemeClr>
                </a:solidFill>
                <a:latin typeface="Alexandria Medium" pitchFamily="2" charset="-78"/>
                <a:cs typeface="Alexandria Medium" pitchFamily="2" charset="-78"/>
              </a:rPr>
              <a:t>تكلفة الأداة مقارنة بالفوائد التي تقدمها</a:t>
            </a:r>
            <a:r>
              <a:rPr lang="ar-SA" sz="1700" dirty="0">
                <a:latin typeface="Alexandria Medium" pitchFamily="2" charset="-78"/>
                <a:cs typeface="Alexandria Medium" pitchFamily="2" charset="-78"/>
              </a:rPr>
              <a:t>.</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F9A80F9F-74DB-1D57-04E8-E20E92A09B0A}"/>
              </a:ext>
            </a:extLst>
          </p:cNvPr>
          <p:cNvSpPr txBox="1"/>
          <p:nvPr/>
        </p:nvSpPr>
        <p:spPr>
          <a:xfrm>
            <a:off x="3707101" y="1767047"/>
            <a:ext cx="6728018" cy="369332"/>
          </a:xfrm>
          <a:prstGeom prst="rect">
            <a:avLst/>
          </a:prstGeom>
          <a:solidFill>
            <a:schemeClr val="accent2">
              <a:lumMod val="20000"/>
              <a:lumOff val="80000"/>
            </a:schemeClr>
          </a:solidFill>
          <a:ln w="28575">
            <a:noFill/>
          </a:ln>
          <a:effectLst>
            <a:reflection stA="45000" endPos="0" dist="50800" dir="5400000" sy="-100000" algn="bl" rotWithShape="0"/>
          </a:effectLst>
        </p:spPr>
        <p:txBody>
          <a:bodyPr wrap="square" rtlCol="0">
            <a:spAutoFit/>
          </a:bodyPr>
          <a:lstStyle/>
          <a:p>
            <a:pPr algn="r" rtl="1"/>
            <a:r>
              <a:rPr lang="ar-SA" dirty="0">
                <a:latin typeface="Alexandria SemiBold" pitchFamily="2" charset="-78"/>
                <a:cs typeface="Alexandria SemiBold" pitchFamily="2" charset="-78"/>
              </a:rPr>
              <a:t>(4) </a:t>
            </a:r>
            <a:r>
              <a:rPr lang="ar-SA" b="1" dirty="0">
                <a:latin typeface="Alexandria" charset="0"/>
                <a:cs typeface="Alexandria" charset="0"/>
              </a:rPr>
              <a:t>اختيار الأدوات المناسبة لإدارة الحملة التسويقية الرقمية</a:t>
            </a:r>
            <a:endParaRPr lang="en-US" b="1" dirty="0">
              <a:latin typeface="Alexandria" charset="0"/>
              <a:cs typeface="Alexandria" charset="0"/>
            </a:endParaRPr>
          </a:p>
        </p:txBody>
      </p:sp>
      <p:pic>
        <p:nvPicPr>
          <p:cNvPr id="11" name="Picture 10" descr="A blue device with colorful graphics and a pie chart&#10;&#10;Description automatically generated">
            <a:extLst>
              <a:ext uri="{FF2B5EF4-FFF2-40B4-BE49-F238E27FC236}">
                <a16:creationId xmlns:a16="http://schemas.microsoft.com/office/drawing/2014/main" id="{F8A46822-4DB9-B3D0-B399-92229759276F}"/>
              </a:ext>
            </a:extLst>
          </p:cNvPr>
          <p:cNvPicPr>
            <a:picLocks noChangeAspect="1"/>
          </p:cNvPicPr>
          <p:nvPr/>
        </p:nvPicPr>
        <p:blipFill>
          <a:blip r:embed="rId4">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444261" y="2897133"/>
            <a:ext cx="3285798" cy="2834927"/>
          </a:xfrm>
          <a:prstGeom prst="rect">
            <a:avLst/>
          </a:prstGeom>
        </p:spPr>
      </p:pic>
    </p:spTree>
    <p:extLst>
      <p:ext uri="{BB962C8B-B14F-4D97-AF65-F5344CB8AC3E}">
        <p14:creationId xmlns:p14="http://schemas.microsoft.com/office/powerpoint/2010/main" val="5224350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443097" y="2189116"/>
            <a:ext cx="8584306" cy="410351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2193460" y="12037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333913" y="1285377"/>
            <a:ext cx="1140836"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2462161" y="150355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2623309" y="2279776"/>
            <a:ext cx="8223882" cy="3901068"/>
          </a:xfrm>
          <a:prstGeom prst="rect">
            <a:avLst/>
          </a:prstGeom>
          <a:noFill/>
        </p:spPr>
        <p:txBody>
          <a:bodyPr wrap="square" rtlCol="0">
            <a:spAutoFit/>
          </a:bodyPr>
          <a:lstStyle/>
          <a:p>
            <a:pPr marL="285750" indent="-285750" algn="r" rtl="1">
              <a:lnSpc>
                <a:spcPct val="150000"/>
              </a:lnSpc>
              <a:buFont typeface="Wingdings" panose="05000000000000000000" pitchFamily="2" charset="2"/>
              <a:buChar char="q"/>
            </a:pPr>
            <a:r>
              <a:rPr lang="ar-SA" b="1" dirty="0">
                <a:solidFill>
                  <a:schemeClr val="accent1"/>
                </a:solidFill>
              </a:rPr>
              <a:t> </a:t>
            </a:r>
            <a:r>
              <a:rPr lang="ar-SA" dirty="0">
                <a:solidFill>
                  <a:schemeClr val="accent1"/>
                </a:solidFill>
                <a:latin typeface="Alexandria Medium" pitchFamily="2" charset="-78"/>
                <a:cs typeface="Alexandria Medium" pitchFamily="2" charset="-78"/>
              </a:rPr>
              <a:t>أدوات البريد الإلكتروني: </a:t>
            </a:r>
            <a:r>
              <a:rPr lang="ar-SA" sz="1700" dirty="0">
                <a:latin typeface="Alexandria Medium" pitchFamily="2" charset="-78"/>
                <a:cs typeface="Alexandria Medium" pitchFamily="2" charset="-78"/>
              </a:rPr>
              <a:t>إذا كانت الحملة تتضمن التسويق عبر البريد الإلكتروني، فإن اختيار أداة مناسبة يعد أمرًا ضروريًا:</a:t>
            </a:r>
          </a:p>
          <a:p>
            <a:pPr marL="285750" indent="-285750" algn="r" rtl="1">
              <a:lnSpc>
                <a:spcPct val="150000"/>
              </a:lnSpc>
              <a:buFont typeface="Wingdings" panose="05000000000000000000" pitchFamily="2" charset="2"/>
              <a:buChar char="§"/>
            </a:pPr>
            <a:r>
              <a:rPr lang="en-US" sz="1700" dirty="0" err="1">
                <a:latin typeface="Alexandria Medium" pitchFamily="2" charset="-78"/>
                <a:cs typeface="Alexandria Medium" pitchFamily="2" charset="-78"/>
              </a:rPr>
              <a:t>Mailchimp</a:t>
            </a:r>
            <a:r>
              <a:rPr lang="en-US" sz="1700" dirty="0">
                <a:latin typeface="Alexandria Medium" pitchFamily="2" charset="-78"/>
                <a:cs typeface="Alexandria Medium" pitchFamily="2" charset="-78"/>
              </a:rPr>
              <a:t> </a:t>
            </a:r>
            <a:r>
              <a:rPr lang="ar-SA" sz="1700" dirty="0">
                <a:latin typeface="Alexandria Medium" pitchFamily="2" charset="-78"/>
                <a:cs typeface="Alexandria Medium" pitchFamily="2" charset="-78"/>
              </a:rPr>
              <a:t> : منصة شهيرة لإنشاء حملات بريد إلكتروني وتحليل الأداء.</a:t>
            </a:r>
          </a:p>
          <a:p>
            <a:pPr marL="285750" indent="-285750" algn="r" rtl="1">
              <a:lnSpc>
                <a:spcPct val="150000"/>
              </a:lnSpc>
              <a:buFont typeface="Wingdings" panose="05000000000000000000" pitchFamily="2" charset="2"/>
              <a:buChar char="§"/>
            </a:pPr>
            <a:r>
              <a:rPr lang="en-US" sz="1700" dirty="0">
                <a:latin typeface="Alexandria Medium" pitchFamily="2" charset="-78"/>
                <a:cs typeface="Alexandria Medium" pitchFamily="2" charset="-78"/>
              </a:rPr>
              <a:t>Constant Contact</a:t>
            </a:r>
            <a:r>
              <a:rPr lang="ar-SA" sz="1700" dirty="0">
                <a:latin typeface="Alexandria Medium" pitchFamily="2" charset="-78"/>
                <a:cs typeface="Alexandria Medium" pitchFamily="2" charset="-78"/>
              </a:rPr>
              <a:t>: توفر قوالب سهلة الاستخدام وأدوات لتحسين الحملات.</a:t>
            </a:r>
          </a:p>
          <a:p>
            <a:pPr marL="285750" indent="-285750" algn="r" rtl="1">
              <a:lnSpc>
                <a:spcPct val="150000"/>
              </a:lnSpc>
              <a:buFont typeface="Wingdings" panose="05000000000000000000" pitchFamily="2" charset="2"/>
              <a:buChar char="§"/>
            </a:pPr>
            <a:r>
              <a:rPr lang="en-US" sz="1700" dirty="0" err="1">
                <a:latin typeface="Alexandria Medium" pitchFamily="2" charset="-78"/>
                <a:cs typeface="Alexandria Medium" pitchFamily="2" charset="-78"/>
              </a:rPr>
              <a:t>SendinBlue</a:t>
            </a:r>
            <a:r>
              <a:rPr lang="en-US" sz="1700" dirty="0">
                <a:latin typeface="Alexandria Medium" pitchFamily="2" charset="-78"/>
                <a:cs typeface="Alexandria Medium" pitchFamily="2" charset="-78"/>
              </a:rPr>
              <a:t> </a:t>
            </a:r>
            <a:r>
              <a:rPr lang="ar-SA" sz="1700" dirty="0">
                <a:latin typeface="Alexandria Medium" pitchFamily="2" charset="-78"/>
                <a:cs typeface="Alexandria Medium" pitchFamily="2" charset="-78"/>
              </a:rPr>
              <a:t>: تجمع بين البريد الإلكتروني والتسويق عبر الرسائل النصية.</a:t>
            </a:r>
          </a:p>
          <a:p>
            <a:endParaRPr lang="ar-SA" sz="1000" b="1" dirty="0"/>
          </a:p>
          <a:p>
            <a:pPr marL="285750" indent="-285750" algn="r" rtl="1">
              <a:lnSpc>
                <a:spcPct val="150000"/>
              </a:lnSpc>
              <a:buFont typeface="Wingdings" panose="05000000000000000000" pitchFamily="2" charset="2"/>
              <a:buChar char="q"/>
            </a:pPr>
            <a:r>
              <a:rPr lang="ar-SA" dirty="0">
                <a:solidFill>
                  <a:schemeClr val="accent1"/>
                </a:solidFill>
                <a:latin typeface="Alexandria Medium" pitchFamily="2" charset="-78"/>
                <a:cs typeface="Alexandria Medium" pitchFamily="2" charset="-78"/>
              </a:rPr>
              <a:t>أدوات إدارة منصات التواصل الاجتماعي: </a:t>
            </a:r>
            <a:r>
              <a:rPr lang="ar-SA" sz="1600" dirty="0">
                <a:latin typeface="Alexandria Medium" pitchFamily="2" charset="-78"/>
                <a:cs typeface="Alexandria Medium" pitchFamily="2" charset="-78"/>
              </a:rPr>
              <a:t>لإدارة المحتوى والتفاعل مع الجمهور:</a:t>
            </a:r>
          </a:p>
          <a:p>
            <a:pPr marL="285750" indent="-285750" algn="r" rtl="1">
              <a:lnSpc>
                <a:spcPct val="150000"/>
              </a:lnSpc>
              <a:buFont typeface="Wingdings" panose="05000000000000000000" pitchFamily="2" charset="2"/>
              <a:buChar char="§"/>
            </a:pPr>
            <a:r>
              <a:rPr lang="en-US" sz="1600" dirty="0" err="1">
                <a:latin typeface="Alexandria Medium" pitchFamily="2" charset="-78"/>
                <a:cs typeface="Alexandria Medium" pitchFamily="2" charset="-78"/>
              </a:rPr>
              <a:t>Hootsuite</a:t>
            </a:r>
            <a:r>
              <a:rPr lang="en-US" sz="1600" dirty="0">
                <a:latin typeface="Alexandria Medium" pitchFamily="2" charset="-78"/>
                <a:cs typeface="Alexandria Medium" pitchFamily="2" charset="-78"/>
              </a:rPr>
              <a:t> </a:t>
            </a:r>
            <a:r>
              <a:rPr lang="ar-SA" sz="1600" dirty="0">
                <a:latin typeface="Alexandria Medium" pitchFamily="2" charset="-78"/>
                <a:cs typeface="Alexandria Medium" pitchFamily="2" charset="-78"/>
              </a:rPr>
              <a:t>: يسمح بجدولة المنشورات وتحليل الأداء عبر منصات متعددة.</a:t>
            </a:r>
          </a:p>
          <a:p>
            <a:pPr marL="285750" indent="-285750" algn="r" rtl="1">
              <a:lnSpc>
                <a:spcPct val="150000"/>
              </a:lnSpc>
              <a:buFont typeface="Wingdings" panose="05000000000000000000" pitchFamily="2" charset="2"/>
              <a:buChar char="§"/>
            </a:pPr>
            <a:r>
              <a:rPr lang="en-US" sz="1600" dirty="0">
                <a:latin typeface="Alexandria Medium" pitchFamily="2" charset="-78"/>
                <a:cs typeface="Alexandria Medium" pitchFamily="2" charset="-78"/>
              </a:rPr>
              <a:t>: Buffer </a:t>
            </a:r>
            <a:r>
              <a:rPr lang="ar-SA" sz="1600" dirty="0">
                <a:latin typeface="Alexandria Medium" pitchFamily="2" charset="-78"/>
                <a:cs typeface="Alexandria Medium" pitchFamily="2" charset="-78"/>
              </a:rPr>
              <a:t> أداة بسيطة لجدولة المحتوى وتحليل التفاعل.</a:t>
            </a:r>
          </a:p>
          <a:p>
            <a:pPr marL="285750" indent="-285750" algn="r" rtl="1">
              <a:lnSpc>
                <a:spcPct val="150000"/>
              </a:lnSpc>
              <a:buFont typeface="Wingdings" panose="05000000000000000000" pitchFamily="2" charset="2"/>
              <a:buChar char="§"/>
            </a:pPr>
            <a:r>
              <a:rPr lang="en-US" sz="1600" dirty="0">
                <a:latin typeface="Alexandria Medium" pitchFamily="2" charset="-78"/>
                <a:cs typeface="Alexandria Medium" pitchFamily="2" charset="-78"/>
              </a:rPr>
              <a:t>Sprout Social </a:t>
            </a:r>
            <a:r>
              <a:rPr lang="ar-SA" sz="1600" dirty="0">
                <a:latin typeface="Alexandria Medium" pitchFamily="2" charset="-78"/>
                <a:cs typeface="Alexandria Medium" pitchFamily="2" charset="-78"/>
              </a:rPr>
              <a:t>: توفر ميزات متقدمة لإدارة العلاقات الاجتما</a:t>
            </a:r>
            <a:r>
              <a:rPr lang="ar-SA" sz="1700" dirty="0">
                <a:latin typeface="Alexandria Medium" pitchFamily="2" charset="-78"/>
                <a:cs typeface="Alexandria Medium" pitchFamily="2" charset="-78"/>
              </a:rPr>
              <a:t>عية وتحليل البيانات.</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F9A80F9F-74DB-1D57-04E8-E20E92A09B0A}"/>
              </a:ext>
            </a:extLst>
          </p:cNvPr>
          <p:cNvSpPr txBox="1"/>
          <p:nvPr/>
        </p:nvSpPr>
        <p:spPr>
          <a:xfrm>
            <a:off x="3707101" y="1767047"/>
            <a:ext cx="6728018" cy="369332"/>
          </a:xfrm>
          <a:prstGeom prst="rect">
            <a:avLst/>
          </a:prstGeom>
          <a:solidFill>
            <a:schemeClr val="accent2">
              <a:lumMod val="20000"/>
              <a:lumOff val="80000"/>
            </a:schemeClr>
          </a:solidFill>
          <a:ln w="28575">
            <a:noFill/>
          </a:ln>
          <a:effectLst>
            <a:reflection stA="45000" endPos="0" dist="50800" dir="5400000" sy="-100000" algn="bl" rotWithShape="0"/>
          </a:effectLst>
        </p:spPr>
        <p:txBody>
          <a:bodyPr wrap="square" rtlCol="0">
            <a:spAutoFit/>
          </a:bodyPr>
          <a:lstStyle/>
          <a:p>
            <a:pPr algn="r" rtl="1"/>
            <a:r>
              <a:rPr lang="ar-SA">
                <a:latin typeface="Alexandria SemiBold" pitchFamily="2" charset="-78"/>
                <a:cs typeface="Alexandria SemiBold" pitchFamily="2" charset="-78"/>
              </a:rPr>
              <a:t>(4) </a:t>
            </a:r>
            <a:r>
              <a:rPr lang="ar-SA" b="1">
                <a:latin typeface="Alexandria" charset="0"/>
                <a:cs typeface="Alexandria" charset="0"/>
              </a:rPr>
              <a:t>اختيار </a:t>
            </a:r>
            <a:r>
              <a:rPr lang="ar-SA" b="1" dirty="0">
                <a:latin typeface="Alexandria" charset="0"/>
                <a:cs typeface="Alexandria" charset="0"/>
              </a:rPr>
              <a:t>الأدوات المناسبة لإدارة الحملة التسويقية الرقمية</a:t>
            </a:r>
            <a:endParaRPr lang="en-US" b="1" dirty="0">
              <a:latin typeface="Alexandria" charset="0"/>
              <a:cs typeface="Alexandria" charset="0"/>
            </a:endParaRPr>
          </a:p>
        </p:txBody>
      </p:sp>
      <p:pic>
        <p:nvPicPr>
          <p:cNvPr id="12" name="Picture 11"/>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l="52164" t="59105" r="23769" b="-498"/>
          <a:stretch/>
        </p:blipFill>
        <p:spPr>
          <a:xfrm>
            <a:off x="-163774" y="3213558"/>
            <a:ext cx="2934269" cy="2838733"/>
          </a:xfrm>
          <a:prstGeom prst="rect">
            <a:avLst/>
          </a:prstGeom>
        </p:spPr>
      </p:pic>
    </p:spTree>
    <p:extLst>
      <p:ext uri="{BB962C8B-B14F-4D97-AF65-F5344CB8AC3E}">
        <p14:creationId xmlns:p14="http://schemas.microsoft.com/office/powerpoint/2010/main" val="392494237"/>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443097" y="2189116"/>
            <a:ext cx="8829954" cy="410351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2302644" y="131293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443097" y="1367265"/>
            <a:ext cx="1140836"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2516753" y="159908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2623308" y="2388872"/>
            <a:ext cx="8485969" cy="3877985"/>
          </a:xfrm>
          <a:prstGeom prst="rect">
            <a:avLst/>
          </a:prstGeom>
          <a:noFill/>
        </p:spPr>
        <p:txBody>
          <a:bodyPr wrap="square" rtlCol="0">
            <a:spAutoFit/>
          </a:bodyPr>
          <a:lstStyle/>
          <a:p>
            <a:pPr marL="285750" indent="-285750" algn="r" rtl="1">
              <a:lnSpc>
                <a:spcPct val="150000"/>
              </a:lnSpc>
              <a:buFont typeface="Wingdings" panose="05000000000000000000" pitchFamily="2" charset="2"/>
              <a:buChar char="q"/>
            </a:pPr>
            <a:r>
              <a:rPr lang="ar-SA" b="1" dirty="0">
                <a:solidFill>
                  <a:schemeClr val="accent1"/>
                </a:solidFill>
              </a:rPr>
              <a:t> </a:t>
            </a:r>
            <a:r>
              <a:rPr lang="ar-SA" sz="2000" dirty="0">
                <a:solidFill>
                  <a:schemeClr val="accent1"/>
                </a:solidFill>
                <a:latin typeface="Alexandria Medium" pitchFamily="2" charset="-78"/>
                <a:cs typeface="Alexandria Medium" pitchFamily="2" charset="-78"/>
              </a:rPr>
              <a:t>اختبار </a:t>
            </a:r>
            <a:r>
              <a:rPr lang="en-GB" sz="2000" dirty="0">
                <a:solidFill>
                  <a:schemeClr val="accent1"/>
                </a:solidFill>
                <a:latin typeface="Alexandria Medium" pitchFamily="2" charset="-78"/>
                <a:cs typeface="Alexandria Medium" pitchFamily="2" charset="-78"/>
              </a:rPr>
              <a:t>A/B</a:t>
            </a:r>
            <a:r>
              <a:rPr lang="ar-SA" sz="2000" dirty="0">
                <a:solidFill>
                  <a:schemeClr val="accent1"/>
                </a:solidFill>
                <a:latin typeface="Alexandria Medium" pitchFamily="2" charset="-78"/>
                <a:cs typeface="Alexandria Medium" pitchFamily="2" charset="-78"/>
              </a:rPr>
              <a:t> </a:t>
            </a:r>
            <a:r>
              <a:rPr lang="ar-SA" dirty="0">
                <a:solidFill>
                  <a:schemeClr val="accent1"/>
                </a:solidFill>
                <a:latin typeface="Alexandria Medium" pitchFamily="2" charset="-78"/>
                <a:cs typeface="Alexandria Medium" pitchFamily="2" charset="-78"/>
              </a:rPr>
              <a:t>: </a:t>
            </a:r>
            <a:r>
              <a:rPr lang="ar-SA" dirty="0">
                <a:latin typeface="Alexandria Medium" pitchFamily="2" charset="-78"/>
                <a:cs typeface="Alexandria Medium" pitchFamily="2" charset="-78"/>
              </a:rPr>
              <a:t>هو عملية اختبار نسختين مختلفتين من الإعلان أو رسالة تسويقية لمعرفة أيهما أكثر فعالية، مثل معدل النقر، معدل التحويل، أو معدل التفاعل</a:t>
            </a:r>
            <a:r>
              <a:rPr lang="ar-SA" sz="1600" dirty="0">
                <a:latin typeface="Alexandria Medium" pitchFamily="2" charset="-78"/>
                <a:cs typeface="Alexandria Medium" pitchFamily="2" charset="-78"/>
              </a:rPr>
              <a:t>.</a:t>
            </a:r>
            <a:endParaRPr lang="en-GB" sz="1700" dirty="0">
              <a:latin typeface="Alexandria Medium" pitchFamily="2" charset="-78"/>
              <a:cs typeface="Alexandria Medium" pitchFamily="2" charset="-78"/>
            </a:endParaRPr>
          </a:p>
          <a:p>
            <a:pPr marL="285750" indent="-285750" algn="r" rtl="1">
              <a:lnSpc>
                <a:spcPct val="150000"/>
              </a:lnSpc>
              <a:buFont typeface="Wingdings" panose="05000000000000000000" pitchFamily="2" charset="2"/>
              <a:buChar char="q"/>
            </a:pPr>
            <a:r>
              <a:rPr lang="ar-SA" dirty="0">
                <a:solidFill>
                  <a:schemeClr val="accent1"/>
                </a:solidFill>
                <a:latin typeface="Alexandria Medium" pitchFamily="2" charset="-78"/>
                <a:cs typeface="Alexandria Medium" pitchFamily="2" charset="-78"/>
              </a:rPr>
              <a:t>أهمية اختبار </a:t>
            </a:r>
            <a:r>
              <a:rPr lang="en-GB" dirty="0">
                <a:solidFill>
                  <a:schemeClr val="accent1"/>
                </a:solidFill>
                <a:latin typeface="Alexandria Medium" pitchFamily="2" charset="-78"/>
                <a:cs typeface="Alexandria Medium" pitchFamily="2" charset="-78"/>
              </a:rPr>
              <a:t>A/B</a:t>
            </a:r>
            <a:r>
              <a:rPr lang="ar-SA" dirty="0">
                <a:solidFill>
                  <a:schemeClr val="accent1"/>
                </a:solidFill>
                <a:latin typeface="Alexandria Medium" pitchFamily="2" charset="-78"/>
                <a:cs typeface="Alexandria Medium" pitchFamily="2" charset="-78"/>
              </a:rPr>
              <a:t>: </a:t>
            </a:r>
            <a:r>
              <a:rPr lang="ar-SA" dirty="0">
                <a:latin typeface="Alexandria Medium" pitchFamily="2" charset="-78"/>
                <a:cs typeface="Alexandria Medium" pitchFamily="2" charset="-78"/>
              </a:rPr>
              <a:t>يتيح مقارنة بين نسختين من الإعلان، مما يساعد في تحديد  الرسائل الإعلانية أو التصاميم التي تحقق أفضل أداء، واتخاذ قرارات مبنية على البيانات.</a:t>
            </a:r>
          </a:p>
          <a:p>
            <a:pPr marL="285750" indent="-285750" algn="r" rtl="1">
              <a:lnSpc>
                <a:spcPct val="150000"/>
              </a:lnSpc>
              <a:buFont typeface="Wingdings" panose="05000000000000000000" pitchFamily="2" charset="2"/>
              <a:buChar char="q"/>
            </a:pPr>
            <a:r>
              <a:rPr lang="ar-SA" dirty="0">
                <a:solidFill>
                  <a:schemeClr val="accent1"/>
                </a:solidFill>
                <a:latin typeface="Alexandria Medium" pitchFamily="2" charset="-78"/>
                <a:cs typeface="Alexandria Medium" pitchFamily="2" charset="-78"/>
              </a:rPr>
              <a:t>ماذا يمكن اختباره؟: </a:t>
            </a:r>
            <a:r>
              <a:rPr lang="ar-SA" dirty="0">
                <a:latin typeface="Alexandria Medium" pitchFamily="2" charset="-78"/>
                <a:cs typeface="Alexandria Medium" pitchFamily="2" charset="-78"/>
              </a:rPr>
              <a:t>العناوين الرئيسية، الصور، الرسائل النصية، أو حتى ترتيب المحتوى أو التصميم.</a:t>
            </a:r>
          </a:p>
          <a:p>
            <a:pPr marL="285750" indent="-285750" algn="r" rtl="1">
              <a:lnSpc>
                <a:spcPct val="150000"/>
              </a:lnSpc>
              <a:buFont typeface="Wingdings" panose="05000000000000000000" pitchFamily="2" charset="2"/>
              <a:buChar char="q"/>
            </a:pPr>
            <a:r>
              <a:rPr lang="ar-SA" dirty="0">
                <a:solidFill>
                  <a:schemeClr val="accent1"/>
                </a:solidFill>
                <a:latin typeface="Alexandria Medium" pitchFamily="2" charset="-78"/>
                <a:cs typeface="Alexandria Medium" pitchFamily="2" charset="-78"/>
              </a:rPr>
              <a:t>مثال على اختبار </a:t>
            </a:r>
            <a:r>
              <a:rPr lang="en-GB" dirty="0">
                <a:solidFill>
                  <a:schemeClr val="accent1"/>
                </a:solidFill>
                <a:latin typeface="Alexandria Medium" pitchFamily="2" charset="-78"/>
                <a:cs typeface="Alexandria Medium" pitchFamily="2" charset="-78"/>
              </a:rPr>
              <a:t>A/B</a:t>
            </a:r>
            <a:r>
              <a:rPr lang="ar-SA" dirty="0">
                <a:latin typeface="Alexandria Medium" pitchFamily="2" charset="-78"/>
                <a:cs typeface="Alexandria Medium" pitchFamily="2" charset="-78"/>
              </a:rPr>
              <a:t>: تجربة صورتين مختلفتين للإعلان لرؤية أيهما يحصل على تفاعل أكبر.</a:t>
            </a:r>
            <a:endParaRPr lang="en-US" sz="1700" dirty="0">
              <a:latin typeface="Alexandria Medium" pitchFamily="2" charset="-78"/>
              <a:cs typeface="Alexandria Medium" pitchFamily="2" charset="-78"/>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F9A80F9F-74DB-1D57-04E8-E20E92A09B0A}"/>
              </a:ext>
            </a:extLst>
          </p:cNvPr>
          <p:cNvSpPr txBox="1"/>
          <p:nvPr/>
        </p:nvSpPr>
        <p:spPr>
          <a:xfrm>
            <a:off x="3707101" y="1767047"/>
            <a:ext cx="6728018" cy="369332"/>
          </a:xfrm>
          <a:prstGeom prst="rect">
            <a:avLst/>
          </a:prstGeom>
          <a:solidFill>
            <a:schemeClr val="accent2">
              <a:lumMod val="20000"/>
              <a:lumOff val="80000"/>
            </a:schemeClr>
          </a:solidFill>
          <a:ln w="28575">
            <a:noFill/>
          </a:ln>
          <a:effectLst>
            <a:reflection stA="45000" endPos="0" dist="50800" dir="5400000" sy="-100000" algn="bl" rotWithShape="0"/>
          </a:effectLst>
        </p:spPr>
        <p:txBody>
          <a:bodyPr wrap="square" rtlCol="0">
            <a:spAutoFit/>
          </a:bodyPr>
          <a:lstStyle/>
          <a:p>
            <a:pPr algn="r" rtl="1"/>
            <a:r>
              <a:rPr lang="ar-SA" dirty="0">
                <a:latin typeface="Alexandria SemiBold" pitchFamily="2" charset="-78"/>
                <a:cs typeface="Alexandria SemiBold" pitchFamily="2" charset="-78"/>
              </a:rPr>
              <a:t>(4) </a:t>
            </a:r>
            <a:r>
              <a:rPr lang="ar-SA" b="1" dirty="0">
                <a:latin typeface="Alexandria" charset="0"/>
                <a:cs typeface="Alexandria" charset="0"/>
              </a:rPr>
              <a:t>اختيار الأدوات المناسبة لإدارة الحملة التسويقية الرقمية</a:t>
            </a:r>
            <a:endParaRPr lang="en-US" b="1" dirty="0">
              <a:latin typeface="Alexandria" charset="0"/>
              <a:cs typeface="Alexandria" charset="0"/>
            </a:endParaRPr>
          </a:p>
        </p:txBody>
      </p:sp>
      <p:pic>
        <p:nvPicPr>
          <p:cNvPr id="12" name="Picture 11"/>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l="23731" t="58906" r="49739" b="-100"/>
          <a:stretch/>
        </p:blipFill>
        <p:spPr>
          <a:xfrm flipH="1">
            <a:off x="0" y="3983175"/>
            <a:ext cx="2847278" cy="2874825"/>
          </a:xfrm>
          <a:prstGeom prst="rect">
            <a:avLst/>
          </a:prstGeom>
        </p:spPr>
      </p:pic>
    </p:spTree>
    <p:extLst>
      <p:ext uri="{BB962C8B-B14F-4D97-AF65-F5344CB8AC3E}">
        <p14:creationId xmlns:p14="http://schemas.microsoft.com/office/powerpoint/2010/main" val="4008515918"/>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282890" y="2189116"/>
            <a:ext cx="9867331" cy="410351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2302644" y="131293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443097" y="1367265"/>
            <a:ext cx="1140836"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2516753" y="159908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F9A80F9F-74DB-1D57-04E8-E20E92A09B0A}"/>
              </a:ext>
            </a:extLst>
          </p:cNvPr>
          <p:cNvSpPr txBox="1"/>
          <p:nvPr/>
        </p:nvSpPr>
        <p:spPr>
          <a:xfrm>
            <a:off x="3707101" y="1767047"/>
            <a:ext cx="6728018" cy="369332"/>
          </a:xfrm>
          <a:prstGeom prst="rect">
            <a:avLst/>
          </a:prstGeom>
          <a:solidFill>
            <a:schemeClr val="accent2">
              <a:lumMod val="20000"/>
              <a:lumOff val="80000"/>
            </a:schemeClr>
          </a:solidFill>
          <a:ln w="28575">
            <a:noFill/>
          </a:ln>
          <a:effectLst>
            <a:reflection stA="45000" endPos="0" dist="50800" dir="5400000" sy="-100000" algn="bl" rotWithShape="0"/>
          </a:effectLst>
        </p:spPr>
        <p:txBody>
          <a:bodyPr wrap="square" rtlCol="0">
            <a:spAutoFit/>
          </a:bodyPr>
          <a:lstStyle/>
          <a:p>
            <a:pPr algn="r" rtl="1"/>
            <a:r>
              <a:rPr lang="ar-SA" dirty="0">
                <a:latin typeface="Alexandria SemiBold" pitchFamily="2" charset="-78"/>
                <a:cs typeface="Alexandria SemiBold" pitchFamily="2" charset="-78"/>
              </a:rPr>
              <a:t>(4) </a:t>
            </a:r>
            <a:r>
              <a:rPr lang="ar-SA" b="1" dirty="0">
                <a:latin typeface="Alexandria" charset="0"/>
                <a:cs typeface="Alexandria" charset="0"/>
              </a:rPr>
              <a:t>اختيار الأدوات المناسبة لإدارة الحملة التسويقية الرقمية</a:t>
            </a:r>
            <a:endParaRPr lang="en-US" b="1" dirty="0">
              <a:latin typeface="Alexandria" charset="0"/>
              <a:cs typeface="Alexandria" charset="0"/>
            </a:endParaRPr>
          </a:p>
        </p:txBody>
      </p:sp>
      <p:sp>
        <p:nvSpPr>
          <p:cNvPr id="8" name="Rectangle 7"/>
          <p:cNvSpPr/>
          <p:nvPr/>
        </p:nvSpPr>
        <p:spPr>
          <a:xfrm>
            <a:off x="1282891" y="2312064"/>
            <a:ext cx="9758148" cy="3965188"/>
          </a:xfrm>
          <a:prstGeom prst="rect">
            <a:avLst/>
          </a:prstGeom>
          <a:noFill/>
        </p:spPr>
        <p:txBody>
          <a:bodyPr wrap="square">
            <a:spAutoFit/>
          </a:bodyPr>
          <a:lstStyle/>
          <a:p>
            <a:pPr algn="r" rtl="1">
              <a:lnSpc>
                <a:spcPct val="115000"/>
              </a:lnSpc>
              <a:spcAft>
                <a:spcPts val="1000"/>
              </a:spcAft>
            </a:pPr>
            <a:r>
              <a:rPr lang="ar-SA" dirty="0">
                <a:solidFill>
                  <a:schemeClr val="accent1"/>
                </a:solidFill>
                <a:latin typeface="Alexandria Medium" pitchFamily="2" charset="-78"/>
                <a:cs typeface="Alexandria Medium" pitchFamily="2" charset="-78"/>
              </a:rPr>
              <a:t>كيف يتم استخدام اختبار </a:t>
            </a:r>
            <a:r>
              <a:rPr lang="en-US" dirty="0">
                <a:solidFill>
                  <a:schemeClr val="accent1"/>
                </a:solidFill>
                <a:latin typeface="Alexandria Medium" pitchFamily="2" charset="-78"/>
                <a:cs typeface="Alexandria Medium" pitchFamily="2" charset="-78"/>
              </a:rPr>
              <a:t>A/B</a:t>
            </a:r>
            <a:r>
              <a:rPr lang="ar-SA" dirty="0">
                <a:solidFill>
                  <a:schemeClr val="accent1"/>
                </a:solidFill>
                <a:latin typeface="Alexandria Medium" pitchFamily="2" charset="-78"/>
                <a:cs typeface="Alexandria Medium" pitchFamily="2" charset="-78"/>
              </a:rPr>
              <a:t> ؟</a:t>
            </a:r>
            <a:endParaRPr lang="en-US" dirty="0">
              <a:solidFill>
                <a:schemeClr val="accent1"/>
              </a:solidFill>
              <a:latin typeface="Alexandria Medium" pitchFamily="2" charset="-78"/>
              <a:cs typeface="Alexandria Medium" pitchFamily="2" charset="-78"/>
            </a:endParaRPr>
          </a:p>
          <a:p>
            <a:pPr marL="342900" indent="-342900" algn="r" rtl="1">
              <a:lnSpc>
                <a:spcPct val="115000"/>
              </a:lnSpc>
              <a:spcAft>
                <a:spcPts val="1000"/>
              </a:spcAft>
              <a:buFont typeface="+mj-lt"/>
              <a:buAutoNum type="arabicPeriod"/>
            </a:pPr>
            <a:r>
              <a:rPr lang="ar-SA" dirty="0">
                <a:latin typeface="Alexandria Medium" pitchFamily="2" charset="-78"/>
                <a:cs typeface="Alexandria Medium" pitchFamily="2" charset="-78"/>
              </a:rPr>
              <a:t>تحديد الهدف: </a:t>
            </a:r>
            <a:r>
              <a:rPr lang="ar-SA" sz="1700" dirty="0">
                <a:latin typeface="Alexandria Medium" pitchFamily="2" charset="-78"/>
                <a:cs typeface="Alexandria Medium" pitchFamily="2" charset="-78"/>
              </a:rPr>
              <a:t>تحديد ما تريد تحسينه (مثل زيادة معدل التحويل)</a:t>
            </a:r>
            <a:r>
              <a:rPr lang="en-US" sz="1700" dirty="0">
                <a:latin typeface="Alexandria Medium" pitchFamily="2" charset="-78"/>
                <a:cs typeface="Alexandria Medium" pitchFamily="2" charset="-78"/>
              </a:rPr>
              <a:t>.</a:t>
            </a:r>
            <a:r>
              <a:rPr lang="en-US" dirty="0">
                <a:latin typeface="Alexandria Medium" pitchFamily="2" charset="-78"/>
                <a:cs typeface="Alexandria Medium" pitchFamily="2" charset="-78"/>
              </a:rPr>
              <a:t> </a:t>
            </a:r>
          </a:p>
          <a:p>
            <a:pPr marL="342900" indent="-342900" algn="r" rtl="1">
              <a:lnSpc>
                <a:spcPct val="115000"/>
              </a:lnSpc>
              <a:spcAft>
                <a:spcPts val="1000"/>
              </a:spcAft>
              <a:buFont typeface="+mj-lt"/>
              <a:buAutoNum type="arabicPeriod"/>
            </a:pPr>
            <a:r>
              <a:rPr lang="ar-SA" dirty="0">
                <a:latin typeface="Alexandria Medium" pitchFamily="2" charset="-78"/>
                <a:cs typeface="Alexandria Medium" pitchFamily="2" charset="-78"/>
              </a:rPr>
              <a:t>إنشاء نسختين</a:t>
            </a:r>
            <a:r>
              <a:rPr lang="en-US" dirty="0">
                <a:latin typeface="Alexandria Medium" pitchFamily="2" charset="-78"/>
                <a:cs typeface="Alexandria Medium" pitchFamily="2" charset="-78"/>
              </a:rPr>
              <a:t>: </a:t>
            </a:r>
          </a:p>
          <a:p>
            <a:pPr marL="682625" marR="0" lvl="0" indent="-219075" algn="r" rtl="1">
              <a:lnSpc>
                <a:spcPct val="115000"/>
              </a:lnSpc>
              <a:spcBef>
                <a:spcPts val="0"/>
              </a:spcBef>
              <a:spcAft>
                <a:spcPts val="1000"/>
              </a:spcAft>
              <a:buSzPts val="1000"/>
              <a:buFont typeface="Wingdings" panose="05000000000000000000" pitchFamily="2" charset="2"/>
              <a:buChar char="q"/>
              <a:tabLst>
                <a:tab pos="457200" algn="l"/>
              </a:tabLst>
            </a:pPr>
            <a:r>
              <a:rPr lang="ar-SA" dirty="0">
                <a:latin typeface="Alexandria Medium" pitchFamily="2" charset="-78"/>
                <a:cs typeface="Alexandria Medium" pitchFamily="2" charset="-78"/>
              </a:rPr>
              <a:t>النسخة</a:t>
            </a:r>
            <a:r>
              <a:rPr lang="en-US" dirty="0">
                <a:latin typeface="Alexandria Medium" pitchFamily="2" charset="-78"/>
                <a:cs typeface="Alexandria Medium" pitchFamily="2" charset="-78"/>
              </a:rPr>
              <a:t>:  A </a:t>
            </a:r>
            <a:r>
              <a:rPr lang="ar-SA" dirty="0">
                <a:latin typeface="Alexandria Medium" pitchFamily="2" charset="-78"/>
                <a:cs typeface="Alexandria Medium" pitchFamily="2" charset="-78"/>
              </a:rPr>
              <a:t> النسخة الأصلية</a:t>
            </a:r>
            <a:r>
              <a:rPr lang="en-US" dirty="0">
                <a:latin typeface="Alexandria Medium" pitchFamily="2" charset="-78"/>
                <a:cs typeface="Alexandria Medium" pitchFamily="2" charset="-78"/>
              </a:rPr>
              <a:t>.</a:t>
            </a:r>
          </a:p>
          <a:p>
            <a:pPr marL="682625" marR="0" lvl="0" indent="-219075" algn="r" rtl="1">
              <a:lnSpc>
                <a:spcPct val="115000"/>
              </a:lnSpc>
              <a:spcBef>
                <a:spcPts val="0"/>
              </a:spcBef>
              <a:spcAft>
                <a:spcPts val="1000"/>
              </a:spcAft>
              <a:buSzPts val="1000"/>
              <a:buFont typeface="Wingdings" panose="05000000000000000000" pitchFamily="2" charset="2"/>
              <a:buChar char="q"/>
              <a:tabLst>
                <a:tab pos="457200" algn="l"/>
              </a:tabLst>
            </a:pPr>
            <a:r>
              <a:rPr lang="ar-SA" dirty="0">
                <a:latin typeface="Alexandria Medium" pitchFamily="2" charset="-78"/>
                <a:cs typeface="Alexandria Medium" pitchFamily="2" charset="-78"/>
              </a:rPr>
              <a:t>النسخة</a:t>
            </a:r>
            <a:r>
              <a:rPr lang="en-US" dirty="0">
                <a:latin typeface="Alexandria Medium" pitchFamily="2" charset="-78"/>
                <a:cs typeface="Alexandria Medium" pitchFamily="2" charset="-78"/>
              </a:rPr>
              <a:t> : B </a:t>
            </a:r>
            <a:r>
              <a:rPr lang="ar-SA" dirty="0">
                <a:latin typeface="Alexandria Medium" pitchFamily="2" charset="-78"/>
                <a:cs typeface="Alexandria Medium" pitchFamily="2" charset="-78"/>
              </a:rPr>
              <a:t>النسخة المعدلة التي تحتوي على تغيير واحد أو أكثر (مثل تغيير عنوان، لون زر)</a:t>
            </a:r>
            <a:endParaRPr lang="en-US" dirty="0">
              <a:latin typeface="Alexandria Medium" pitchFamily="2" charset="-78"/>
              <a:cs typeface="Alexandria Medium" pitchFamily="2" charset="-78"/>
            </a:endParaRPr>
          </a:p>
          <a:p>
            <a:pPr marL="342900" indent="-342900" algn="r" rtl="1">
              <a:lnSpc>
                <a:spcPct val="150000"/>
              </a:lnSpc>
              <a:buFont typeface="+mj-lt"/>
              <a:buAutoNum type="arabicPeriod" startAt="3"/>
            </a:pPr>
            <a:r>
              <a:rPr lang="ar-SA" dirty="0">
                <a:latin typeface="Alexandria Medium" pitchFamily="2" charset="-78"/>
                <a:cs typeface="Alexandria Medium" pitchFamily="2" charset="-78"/>
              </a:rPr>
              <a:t>توزيع الجمهور</a:t>
            </a:r>
            <a:r>
              <a:rPr lang="en-US" dirty="0">
                <a:latin typeface="Alexandria Medium" pitchFamily="2" charset="-78"/>
                <a:cs typeface="Alexandria Medium" pitchFamily="2" charset="-78"/>
              </a:rPr>
              <a:t>: </a:t>
            </a:r>
            <a:r>
              <a:rPr lang="ar-SA" dirty="0">
                <a:latin typeface="Alexandria Medium" pitchFamily="2" charset="-78"/>
                <a:cs typeface="Alexandria Medium" pitchFamily="2" charset="-78"/>
              </a:rPr>
              <a:t> </a:t>
            </a:r>
            <a:r>
              <a:rPr lang="ar-SA" sz="1700" dirty="0">
                <a:latin typeface="Alexandria Medium" pitchFamily="2" charset="-78"/>
                <a:cs typeface="Alexandria Medium" pitchFamily="2" charset="-78"/>
              </a:rPr>
              <a:t>عرض النسختين على مجموعتين من المستخدمين بشكل عشوائي</a:t>
            </a:r>
            <a:r>
              <a:rPr lang="en-US" sz="1700" dirty="0">
                <a:latin typeface="Alexandria Medium" pitchFamily="2" charset="-78"/>
                <a:cs typeface="Alexandria Medium" pitchFamily="2" charset="-78"/>
              </a:rPr>
              <a:t>. </a:t>
            </a:r>
            <a:endParaRPr lang="ar-SA" sz="1700" dirty="0">
              <a:latin typeface="Alexandria Medium" pitchFamily="2" charset="-78"/>
              <a:cs typeface="Alexandria Medium" pitchFamily="2" charset="-78"/>
            </a:endParaRPr>
          </a:p>
          <a:p>
            <a:pPr marL="342900" indent="-342900" algn="r" rtl="1">
              <a:lnSpc>
                <a:spcPct val="150000"/>
              </a:lnSpc>
              <a:buFont typeface="+mj-lt"/>
              <a:buAutoNum type="arabicPeriod" startAt="3"/>
            </a:pPr>
            <a:r>
              <a:rPr lang="ar-SA" dirty="0">
                <a:latin typeface="Alexandria Medium" pitchFamily="2" charset="-78"/>
                <a:cs typeface="Alexandria Medium" pitchFamily="2" charset="-78"/>
              </a:rPr>
              <a:t>جمع البيانات</a:t>
            </a:r>
            <a:r>
              <a:rPr lang="en-US" dirty="0">
                <a:latin typeface="Alexandria Medium" pitchFamily="2" charset="-78"/>
                <a:cs typeface="Alexandria Medium" pitchFamily="2" charset="-78"/>
              </a:rPr>
              <a:t>: </a:t>
            </a:r>
            <a:r>
              <a:rPr lang="ar-SA" dirty="0">
                <a:latin typeface="Alexandria Medium" pitchFamily="2" charset="-78"/>
                <a:cs typeface="Alexandria Medium" pitchFamily="2" charset="-78"/>
              </a:rPr>
              <a:t> </a:t>
            </a:r>
            <a:r>
              <a:rPr lang="ar-SA" sz="1700" dirty="0">
                <a:latin typeface="Alexandria Medium" pitchFamily="2" charset="-78"/>
                <a:cs typeface="Alexandria Medium" pitchFamily="2" charset="-78"/>
              </a:rPr>
              <a:t>تتبع الأداء من خلال أدوات التحليل لمراقبة كيفية تفاعل المستخدمين مع كل نسخة</a:t>
            </a:r>
            <a:r>
              <a:rPr lang="en-US" sz="1700" dirty="0">
                <a:latin typeface="Alexandria Medium" pitchFamily="2" charset="-78"/>
                <a:cs typeface="Alexandria Medium" pitchFamily="2" charset="-78"/>
              </a:rPr>
              <a:t>. </a:t>
            </a:r>
          </a:p>
          <a:p>
            <a:pPr marL="342900" indent="-342900" algn="r" rtl="1">
              <a:lnSpc>
                <a:spcPct val="150000"/>
              </a:lnSpc>
              <a:buFont typeface="+mj-lt"/>
              <a:buAutoNum type="arabicPeriod" startAt="3"/>
            </a:pPr>
            <a:r>
              <a:rPr lang="ar-SA" dirty="0">
                <a:latin typeface="Alexandria Medium" pitchFamily="2" charset="-78"/>
                <a:cs typeface="Alexandria Medium" pitchFamily="2" charset="-78"/>
              </a:rPr>
              <a:t>تحليل النتائج</a:t>
            </a:r>
            <a:r>
              <a:rPr lang="en-US" dirty="0">
                <a:latin typeface="Alexandria Medium" pitchFamily="2" charset="-78"/>
                <a:cs typeface="Alexandria Medium" pitchFamily="2" charset="-78"/>
              </a:rPr>
              <a:t>: </a:t>
            </a:r>
            <a:r>
              <a:rPr lang="ar-SA" dirty="0">
                <a:latin typeface="Alexandria Medium" pitchFamily="2" charset="-78"/>
                <a:cs typeface="Alexandria Medium" pitchFamily="2" charset="-78"/>
              </a:rPr>
              <a:t> </a:t>
            </a:r>
            <a:r>
              <a:rPr lang="ar-SA" sz="1700" dirty="0">
                <a:latin typeface="Alexandria Medium" pitchFamily="2" charset="-78"/>
                <a:cs typeface="Alexandria Medium" pitchFamily="2" charset="-78"/>
              </a:rPr>
              <a:t>مقارنة النتائج لتحديد أي النسختين كانت أكثر فعالية.</a:t>
            </a:r>
            <a:endParaRPr lang="en-US" sz="1700" dirty="0">
              <a:latin typeface="Alexandria Medium" pitchFamily="2" charset="-78"/>
              <a:cs typeface="Alexandria Medium" pitchFamily="2" charset="-78"/>
            </a:endParaRPr>
          </a:p>
        </p:txBody>
      </p:sp>
      <p:pic>
        <p:nvPicPr>
          <p:cNvPr id="11" name="Picture 10"/>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l="80373" t="59502"/>
          <a:stretch/>
        </p:blipFill>
        <p:spPr>
          <a:xfrm>
            <a:off x="1" y="5008728"/>
            <a:ext cx="1593312" cy="1849272"/>
          </a:xfrm>
          <a:prstGeom prst="rect">
            <a:avLst/>
          </a:prstGeom>
        </p:spPr>
      </p:pic>
    </p:spTree>
    <p:extLst>
      <p:ext uri="{BB962C8B-B14F-4D97-AF65-F5344CB8AC3E}">
        <p14:creationId xmlns:p14="http://schemas.microsoft.com/office/powerpoint/2010/main" val="1657016561"/>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869743" y="2189117"/>
            <a:ext cx="9280478" cy="38841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2302644" y="131293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443097" y="1367265"/>
            <a:ext cx="1140836"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2516753" y="159908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F9A80F9F-74DB-1D57-04E8-E20E92A09B0A}"/>
              </a:ext>
            </a:extLst>
          </p:cNvPr>
          <p:cNvSpPr txBox="1"/>
          <p:nvPr/>
        </p:nvSpPr>
        <p:spPr>
          <a:xfrm>
            <a:off x="3847553" y="1767047"/>
            <a:ext cx="4532171" cy="369332"/>
          </a:xfrm>
          <a:prstGeom prst="rect">
            <a:avLst/>
          </a:prstGeom>
          <a:solidFill>
            <a:schemeClr val="accent2">
              <a:lumMod val="20000"/>
              <a:lumOff val="80000"/>
            </a:schemeClr>
          </a:solidFill>
          <a:ln w="28575">
            <a:noFill/>
          </a:ln>
          <a:effectLst>
            <a:reflection stA="45000" endPos="0" dist="50800" dir="5400000" sy="-100000" algn="bl" rotWithShape="0"/>
          </a:effectLst>
        </p:spPr>
        <p:txBody>
          <a:bodyPr wrap="square" rtlCol="0">
            <a:spAutoFit/>
          </a:bodyPr>
          <a:lstStyle/>
          <a:p>
            <a:pPr algn="r" rtl="1"/>
            <a:r>
              <a:rPr lang="ar-SA" dirty="0">
                <a:latin typeface="Alexandria SemiBold" pitchFamily="2" charset="-78"/>
                <a:cs typeface="Alexandria SemiBold" pitchFamily="2" charset="-78"/>
              </a:rPr>
              <a:t>(5) </a:t>
            </a:r>
            <a:r>
              <a:rPr lang="ar-SA" b="1" dirty="0">
                <a:latin typeface="Alexandria" charset="0"/>
                <a:cs typeface="Alexandria" charset="0"/>
              </a:rPr>
              <a:t>قياس أداء الحملة التسويقية</a:t>
            </a:r>
            <a:endParaRPr lang="en-US" b="1" dirty="0">
              <a:latin typeface="Alexandria" charset="0"/>
              <a:cs typeface="Alexandria" charset="0"/>
            </a:endParaRPr>
          </a:p>
        </p:txBody>
      </p:sp>
      <p:sp>
        <p:nvSpPr>
          <p:cNvPr id="8" name="Rectangle 7"/>
          <p:cNvSpPr/>
          <p:nvPr/>
        </p:nvSpPr>
        <p:spPr>
          <a:xfrm>
            <a:off x="1869743" y="2402982"/>
            <a:ext cx="9062114" cy="3377848"/>
          </a:xfrm>
          <a:prstGeom prst="rect">
            <a:avLst/>
          </a:prstGeom>
          <a:noFill/>
        </p:spPr>
        <p:txBody>
          <a:bodyPr wrap="square">
            <a:spAutoFit/>
          </a:bodyPr>
          <a:lstStyle/>
          <a:p>
            <a:pPr algn="r" rtl="1"/>
            <a:r>
              <a:rPr lang="ar-SA" b="1" dirty="0">
                <a:latin typeface="Alexandria" charset="0"/>
                <a:cs typeface="Alexandria" charset="0"/>
              </a:rPr>
              <a:t>تحديد مؤشرات الأداء الرئيسية </a:t>
            </a:r>
            <a:r>
              <a:rPr lang="en-US" b="1" dirty="0">
                <a:latin typeface="Alexandria" charset="0"/>
                <a:cs typeface="Alexandria" charset="0"/>
              </a:rPr>
              <a:t>KPIs</a:t>
            </a:r>
            <a:endParaRPr lang="ar-SA" b="1" dirty="0">
              <a:latin typeface="Alexandria" charset="0"/>
              <a:cs typeface="Alexandria" charset="0"/>
            </a:endParaRPr>
          </a:p>
          <a:p>
            <a:pPr algn="r" rtl="1"/>
            <a:endParaRPr lang="ar-SA" sz="1700" dirty="0">
              <a:latin typeface="Alexandria Medium" pitchFamily="2" charset="-78"/>
              <a:cs typeface="Alexandria Medium" pitchFamily="2" charset="-78"/>
            </a:endParaRPr>
          </a:p>
          <a:p>
            <a:pPr algn="r" rtl="1">
              <a:lnSpc>
                <a:spcPct val="150000"/>
              </a:lnSpc>
            </a:pPr>
            <a:r>
              <a:rPr lang="ar-SA" sz="1700" dirty="0">
                <a:solidFill>
                  <a:srgbClr val="0070C0"/>
                </a:solidFill>
                <a:latin typeface="Alexandria Medium" pitchFamily="2" charset="-78"/>
                <a:cs typeface="Alexandria Medium" pitchFamily="2" charset="-78"/>
              </a:rPr>
              <a:t>ما هي مؤشرات الأداء الرئيسية</a:t>
            </a:r>
            <a:r>
              <a:rPr lang="en-US" sz="1700" dirty="0">
                <a:solidFill>
                  <a:srgbClr val="0070C0"/>
                </a:solidFill>
                <a:latin typeface="Alexandria Medium" pitchFamily="2" charset="-78"/>
                <a:cs typeface="Alexandria Medium" pitchFamily="2" charset="-78"/>
              </a:rPr>
              <a:t>(Key Performance Indicators - KPIs) </a:t>
            </a:r>
            <a:r>
              <a:rPr lang="ar-SA" sz="1600" dirty="0">
                <a:solidFill>
                  <a:srgbClr val="0070C0"/>
                </a:solidFill>
              </a:rPr>
              <a:t>؟</a:t>
            </a:r>
            <a:endParaRPr lang="ar-SA" sz="1700" dirty="0">
              <a:solidFill>
                <a:srgbClr val="0070C0"/>
              </a:solidFill>
              <a:latin typeface="Alexandria Medium" pitchFamily="2" charset="-78"/>
              <a:cs typeface="Alexandria Medium" pitchFamily="2" charset="-78"/>
            </a:endParaRPr>
          </a:p>
          <a:p>
            <a:pPr algn="r" rtl="1">
              <a:lnSpc>
                <a:spcPct val="150000"/>
              </a:lnSpc>
            </a:pPr>
            <a:r>
              <a:rPr lang="ar-SA" sz="1700" dirty="0">
                <a:latin typeface="Alexandria Medium" pitchFamily="2" charset="-78"/>
                <a:cs typeface="Alexandria Medium" pitchFamily="2" charset="-78"/>
              </a:rPr>
              <a:t>هي مقاييس تساعد في قياس نجاح الحملة، وتقييم مدى تحقيق الأهداف المحددة، مما يسهل تحسين الاستراتيجيات.</a:t>
            </a:r>
          </a:p>
          <a:p>
            <a:pPr algn="r" rtl="1">
              <a:lnSpc>
                <a:spcPct val="150000"/>
              </a:lnSpc>
            </a:pPr>
            <a:r>
              <a:rPr lang="ar-SA" sz="1700" dirty="0">
                <a:solidFill>
                  <a:srgbClr val="0070C0"/>
                </a:solidFill>
                <a:latin typeface="Alexandria Medium" pitchFamily="2" charset="-78"/>
                <a:cs typeface="Alexandria Medium" pitchFamily="2" charset="-78"/>
              </a:rPr>
              <a:t>كيفية اختيار </a:t>
            </a:r>
            <a:r>
              <a:rPr lang="en-GB" sz="1700" dirty="0">
                <a:solidFill>
                  <a:srgbClr val="0070C0"/>
                </a:solidFill>
                <a:latin typeface="Alexandria Medium" pitchFamily="2" charset="-78"/>
                <a:cs typeface="Alexandria Medium" pitchFamily="2" charset="-78"/>
              </a:rPr>
              <a:t>KPIs </a:t>
            </a:r>
            <a:r>
              <a:rPr lang="ar-SA" sz="1700" dirty="0">
                <a:solidFill>
                  <a:srgbClr val="0070C0"/>
                </a:solidFill>
                <a:latin typeface="Alexandria Medium" pitchFamily="2" charset="-78"/>
                <a:cs typeface="Alexandria Medium" pitchFamily="2" charset="-78"/>
              </a:rPr>
              <a:t> المناسبة؟ :</a:t>
            </a:r>
          </a:p>
          <a:p>
            <a:pPr marL="285750" indent="-285750" algn="r" rtl="1">
              <a:lnSpc>
                <a:spcPct val="150000"/>
              </a:lnSpc>
              <a:buFont typeface="Wingdings" panose="05000000000000000000" pitchFamily="2" charset="2"/>
              <a:buChar char="§"/>
            </a:pPr>
            <a:r>
              <a:rPr lang="ar-SA" sz="1700" dirty="0">
                <a:latin typeface="Alexandria Medium" pitchFamily="2" charset="-78"/>
                <a:cs typeface="Alexandria Medium" pitchFamily="2" charset="-78"/>
              </a:rPr>
              <a:t>يجب أن تكون مرتبطة بالأهداف المحددة للحملة: مثال: إذا كان الهدف هو زيادة المبيعات، فإن</a:t>
            </a:r>
            <a:r>
              <a:rPr lang="en-US" sz="1700" dirty="0">
                <a:latin typeface="Alexandria Medium" pitchFamily="2" charset="-78"/>
                <a:cs typeface="Alexandria Medium" pitchFamily="2" charset="-78"/>
              </a:rPr>
              <a:t> KPI </a:t>
            </a:r>
            <a:r>
              <a:rPr lang="ar-SA" sz="1700" dirty="0">
                <a:latin typeface="Alexandria Medium" pitchFamily="2" charset="-78"/>
                <a:cs typeface="Alexandria Medium" pitchFamily="2" charset="-78"/>
              </a:rPr>
              <a:t>قد يكون معدل التحويل أو معدل الفتح والنقر في البريد الإلكتروني.</a:t>
            </a:r>
          </a:p>
          <a:p>
            <a:pPr marL="285750" indent="-285750" algn="r" rtl="1">
              <a:lnSpc>
                <a:spcPct val="150000"/>
              </a:lnSpc>
              <a:buFont typeface="Wingdings" panose="05000000000000000000" pitchFamily="2" charset="2"/>
              <a:buChar char="§"/>
            </a:pPr>
            <a:r>
              <a:rPr lang="ar-SA" sz="1700" dirty="0">
                <a:latin typeface="Alexandria Medium" pitchFamily="2" charset="-78"/>
                <a:cs typeface="Alexandria Medium" pitchFamily="2" charset="-78"/>
              </a:rPr>
              <a:t>تختلف باختلاف نوع الهدف من الحملة (وعي بالعلامة التجارية، تحقيق مبيعات، إلخ).</a:t>
            </a:r>
          </a:p>
        </p:txBody>
      </p:sp>
      <p:pic>
        <p:nvPicPr>
          <p:cNvPr id="11" name="Picture 10" descr="Blue text with icons and symbols&#10;&#10;Description automatically generated with medium confidence">
            <a:extLst>
              <a:ext uri="{FF2B5EF4-FFF2-40B4-BE49-F238E27FC236}">
                <a16:creationId xmlns:a16="http://schemas.microsoft.com/office/drawing/2014/main" id="{38F91510-FD67-A989-F38A-F7F681E82AD4}"/>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0" y="4961129"/>
            <a:ext cx="2516753" cy="1896871"/>
          </a:xfrm>
          <a:prstGeom prst="rect">
            <a:avLst/>
          </a:prstGeom>
        </p:spPr>
      </p:pic>
    </p:spTree>
    <p:extLst>
      <p:ext uri="{BB962C8B-B14F-4D97-AF65-F5344CB8AC3E}">
        <p14:creationId xmlns:p14="http://schemas.microsoft.com/office/powerpoint/2010/main" val="189084347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869743" y="2189117"/>
            <a:ext cx="9280478" cy="38841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2302644" y="131293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443097" y="1367265"/>
            <a:ext cx="1140836"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2516753" y="159908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F9A80F9F-74DB-1D57-04E8-E20E92A09B0A}"/>
              </a:ext>
            </a:extLst>
          </p:cNvPr>
          <p:cNvSpPr txBox="1"/>
          <p:nvPr/>
        </p:nvSpPr>
        <p:spPr>
          <a:xfrm>
            <a:off x="3847554" y="1767047"/>
            <a:ext cx="3631420" cy="369332"/>
          </a:xfrm>
          <a:prstGeom prst="rect">
            <a:avLst/>
          </a:prstGeom>
          <a:solidFill>
            <a:schemeClr val="accent2">
              <a:lumMod val="20000"/>
              <a:lumOff val="80000"/>
            </a:schemeClr>
          </a:solidFill>
          <a:ln w="28575">
            <a:noFill/>
          </a:ln>
          <a:effectLst>
            <a:reflection stA="45000" endPos="0" dist="50800" dir="5400000" sy="-100000" algn="bl" rotWithShape="0"/>
          </a:effectLst>
        </p:spPr>
        <p:txBody>
          <a:bodyPr wrap="square" rtlCol="0">
            <a:spAutoFit/>
          </a:bodyPr>
          <a:lstStyle/>
          <a:p>
            <a:pPr algn="r" rtl="1"/>
            <a:r>
              <a:rPr lang="ar-SA" dirty="0">
                <a:latin typeface="Alexandria SemiBold" pitchFamily="2" charset="-78"/>
                <a:cs typeface="Alexandria SemiBold" pitchFamily="2" charset="-78"/>
              </a:rPr>
              <a:t>(6) </a:t>
            </a:r>
            <a:r>
              <a:rPr lang="ar-SA" b="1" dirty="0">
                <a:latin typeface="Alexandria" charset="0"/>
                <a:cs typeface="Alexandria" charset="0"/>
              </a:rPr>
              <a:t>جدولة المحتوى والإعلانات</a:t>
            </a:r>
          </a:p>
        </p:txBody>
      </p:sp>
      <p:sp>
        <p:nvSpPr>
          <p:cNvPr id="8" name="Rectangle 7"/>
          <p:cNvSpPr/>
          <p:nvPr/>
        </p:nvSpPr>
        <p:spPr>
          <a:xfrm>
            <a:off x="1869743" y="2402982"/>
            <a:ext cx="9062114" cy="3239348"/>
          </a:xfrm>
          <a:prstGeom prst="rect">
            <a:avLst/>
          </a:prstGeom>
          <a:noFill/>
        </p:spPr>
        <p:txBody>
          <a:bodyPr wrap="square">
            <a:spAutoFit/>
          </a:bodyPr>
          <a:lstStyle/>
          <a:p>
            <a:pPr algn="r" rtl="1">
              <a:lnSpc>
                <a:spcPct val="150000"/>
              </a:lnSpc>
            </a:pPr>
            <a:r>
              <a:rPr lang="ar-SA" b="1" dirty="0">
                <a:solidFill>
                  <a:srgbClr val="C00000"/>
                </a:solidFill>
                <a:latin typeface="Alexandria SemiBold" pitchFamily="2" charset="-78"/>
                <a:cs typeface="Alexandria SemiBold" pitchFamily="2" charset="-78"/>
              </a:rPr>
              <a:t>جدولة المحتوى التسويقي الرقمي: </a:t>
            </a:r>
            <a:r>
              <a:rPr lang="ar-SA" b="1" dirty="0">
                <a:latin typeface="Alexandria SemiBold" pitchFamily="2" charset="-78"/>
                <a:cs typeface="Alexandria SemiBold" pitchFamily="2" charset="-78"/>
              </a:rPr>
              <a:t>هي عملية تنظيم وتخطيط نشر المحتوى الحملة التسويقية على مدار فترة زمنية محددة. وتكمن أهمية جدولة المحتوى التسويقي في أنها تساعد في تنظيم توقيت نشر المحتوى بشكل متسق عبر القنوات المختلفة.</a:t>
            </a:r>
          </a:p>
          <a:p>
            <a:pPr algn="r" rtl="1"/>
            <a:endParaRPr lang="ar-SA" sz="1700" dirty="0">
              <a:latin typeface="Alexandria Medium" pitchFamily="2" charset="-78"/>
              <a:cs typeface="Alexandria Medium" pitchFamily="2" charset="-78"/>
            </a:endParaRPr>
          </a:p>
          <a:p>
            <a:pPr marL="285750" indent="-285750" algn="r" rtl="1">
              <a:lnSpc>
                <a:spcPct val="150000"/>
              </a:lnSpc>
              <a:buFont typeface="Wingdings" panose="05000000000000000000" pitchFamily="2" charset="2"/>
              <a:buChar char="q"/>
            </a:pPr>
            <a:r>
              <a:rPr lang="ar-SA" dirty="0">
                <a:solidFill>
                  <a:srgbClr val="0070C0"/>
                </a:solidFill>
                <a:latin typeface="Alexandria Medium" pitchFamily="2" charset="-78"/>
                <a:cs typeface="Alexandria Medium" pitchFamily="2" charset="-78"/>
              </a:rPr>
              <a:t>أدوات الجدولة</a:t>
            </a:r>
            <a:r>
              <a:rPr lang="ar-SA" sz="1700" dirty="0">
                <a:solidFill>
                  <a:srgbClr val="0070C0"/>
                </a:solidFill>
                <a:latin typeface="Alexandria Medium" pitchFamily="2" charset="-78"/>
                <a:cs typeface="Alexandria Medium" pitchFamily="2" charset="-78"/>
              </a:rPr>
              <a:t>: </a:t>
            </a:r>
            <a:r>
              <a:rPr lang="ar-SA" dirty="0">
                <a:latin typeface="Alexandria Medium" pitchFamily="2" charset="-78"/>
                <a:cs typeface="Alexandria Medium" pitchFamily="2" charset="-78"/>
              </a:rPr>
              <a:t>تتمثل أدوات جدولة الإعلانات في </a:t>
            </a:r>
            <a:r>
              <a:rPr lang="en-GB" sz="1700" dirty="0">
                <a:latin typeface="Alexandria Medium" pitchFamily="2" charset="-78"/>
                <a:cs typeface="Alexandria Medium" pitchFamily="2" charset="-78"/>
              </a:rPr>
              <a:t>Facebook Ads Manager.</a:t>
            </a:r>
            <a:endParaRPr lang="ar-SA" sz="1700" dirty="0">
              <a:latin typeface="Alexandria Medium" pitchFamily="2" charset="-78"/>
              <a:cs typeface="Alexandria Medium" pitchFamily="2" charset="-78"/>
            </a:endParaRPr>
          </a:p>
          <a:p>
            <a:pPr marL="285750" indent="-285750" algn="r" rtl="1">
              <a:lnSpc>
                <a:spcPct val="150000"/>
              </a:lnSpc>
              <a:buFont typeface="Wingdings" panose="05000000000000000000" pitchFamily="2" charset="2"/>
              <a:buChar char="q"/>
            </a:pPr>
            <a:r>
              <a:rPr lang="ar-SA" sz="1700" dirty="0">
                <a:solidFill>
                  <a:srgbClr val="0070C0"/>
                </a:solidFill>
                <a:latin typeface="Alexandria Medium" pitchFamily="2" charset="-78"/>
                <a:cs typeface="Alexandria Medium" pitchFamily="2" charset="-78"/>
              </a:rPr>
              <a:t>كيفية وضع جدول زمني فعال:</a:t>
            </a:r>
          </a:p>
          <a:p>
            <a:pPr marL="342900" indent="-342900" algn="r" rtl="1">
              <a:lnSpc>
                <a:spcPct val="150000"/>
              </a:lnSpc>
              <a:buFont typeface="+mj-lt"/>
              <a:buAutoNum type="arabicPeriod"/>
            </a:pPr>
            <a:r>
              <a:rPr lang="ar-SA" dirty="0">
                <a:latin typeface="Alexandria Medium" pitchFamily="2" charset="-78"/>
                <a:cs typeface="Alexandria Medium" pitchFamily="2" charset="-78"/>
              </a:rPr>
              <a:t>يجب أن يكون متناسقًا مع أهداف الحملة واحتياجات الجمهور.</a:t>
            </a:r>
          </a:p>
          <a:p>
            <a:pPr marL="342900" indent="-342900" algn="r" rtl="1">
              <a:lnSpc>
                <a:spcPct val="150000"/>
              </a:lnSpc>
              <a:buFont typeface="+mj-lt"/>
              <a:buAutoNum type="arabicPeriod"/>
            </a:pPr>
            <a:r>
              <a:rPr lang="ar-SA" dirty="0">
                <a:latin typeface="Alexandria Medium" pitchFamily="2" charset="-78"/>
                <a:cs typeface="Alexandria Medium" pitchFamily="2" charset="-78"/>
              </a:rPr>
              <a:t>تحديد الأوقات المناسبة للنشر بناءً على التحليلات (مثل أوقات التفاعل الأعلى).</a:t>
            </a:r>
          </a:p>
        </p:txBody>
      </p:sp>
      <p:pic>
        <p:nvPicPr>
          <p:cNvPr id="11" name="Picture 10"/>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59701" r="81418"/>
          <a:stretch/>
        </p:blipFill>
        <p:spPr>
          <a:xfrm>
            <a:off x="37115" y="3833141"/>
            <a:ext cx="2479637" cy="3024859"/>
          </a:xfrm>
          <a:prstGeom prst="rect">
            <a:avLst/>
          </a:prstGeom>
        </p:spPr>
      </p:pic>
    </p:spTree>
    <p:extLst>
      <p:ext uri="{BB962C8B-B14F-4D97-AF65-F5344CB8AC3E}">
        <p14:creationId xmlns:p14="http://schemas.microsoft.com/office/powerpoint/2010/main" val="1778955744"/>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735545" y="2189117"/>
            <a:ext cx="8414676" cy="38841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2302644" y="131293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443097" y="1367265"/>
            <a:ext cx="1140836"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2516753" y="159908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F9A80F9F-74DB-1D57-04E8-E20E92A09B0A}"/>
              </a:ext>
            </a:extLst>
          </p:cNvPr>
          <p:cNvSpPr txBox="1"/>
          <p:nvPr/>
        </p:nvSpPr>
        <p:spPr>
          <a:xfrm>
            <a:off x="3847554" y="1767047"/>
            <a:ext cx="3535886" cy="369332"/>
          </a:xfrm>
          <a:prstGeom prst="rect">
            <a:avLst/>
          </a:prstGeom>
          <a:solidFill>
            <a:schemeClr val="accent2">
              <a:lumMod val="20000"/>
              <a:lumOff val="80000"/>
            </a:schemeClr>
          </a:solidFill>
          <a:ln w="28575">
            <a:noFill/>
          </a:ln>
          <a:effectLst>
            <a:reflection stA="45000" endPos="0" dist="50800" dir="5400000" sy="-100000" algn="bl" rotWithShape="0"/>
          </a:effectLst>
        </p:spPr>
        <p:txBody>
          <a:bodyPr wrap="square" rtlCol="0">
            <a:spAutoFit/>
          </a:bodyPr>
          <a:lstStyle/>
          <a:p>
            <a:pPr algn="r" rtl="1"/>
            <a:r>
              <a:rPr lang="ar-SA" dirty="0">
                <a:latin typeface="Alexandria SemiBold" pitchFamily="2" charset="-78"/>
                <a:cs typeface="Alexandria SemiBold" pitchFamily="2" charset="-78"/>
              </a:rPr>
              <a:t>(6) </a:t>
            </a:r>
            <a:r>
              <a:rPr lang="ar-SA" b="1" dirty="0">
                <a:latin typeface="Alexandria" charset="0"/>
                <a:cs typeface="Alexandria" charset="0"/>
              </a:rPr>
              <a:t>جدولة المحتوى والإعلانات</a:t>
            </a:r>
          </a:p>
        </p:txBody>
      </p:sp>
      <p:sp>
        <p:nvSpPr>
          <p:cNvPr id="8" name="Rectangle 7"/>
          <p:cNvSpPr/>
          <p:nvPr/>
        </p:nvSpPr>
        <p:spPr>
          <a:xfrm>
            <a:off x="3642639" y="2222689"/>
            <a:ext cx="7347924" cy="789319"/>
          </a:xfrm>
          <a:prstGeom prst="rect">
            <a:avLst/>
          </a:prstGeom>
          <a:noFill/>
        </p:spPr>
        <p:txBody>
          <a:bodyPr wrap="square">
            <a:spAutoFit/>
          </a:bodyPr>
          <a:lstStyle/>
          <a:p>
            <a:pPr algn="r" rtl="1">
              <a:lnSpc>
                <a:spcPct val="150000"/>
              </a:lnSpc>
            </a:pPr>
            <a:r>
              <a:rPr lang="ar-SA" sz="1400" b="1" dirty="0">
                <a:solidFill>
                  <a:srgbClr val="C00000"/>
                </a:solidFill>
                <a:latin typeface="Alexandria" charset="0"/>
                <a:cs typeface="Alexandria" charset="0"/>
              </a:rPr>
              <a:t> </a:t>
            </a:r>
            <a:r>
              <a:rPr lang="ar-SA" sz="1600" b="1" dirty="0">
                <a:solidFill>
                  <a:srgbClr val="C00000"/>
                </a:solidFill>
                <a:latin typeface="Alexandria" charset="0"/>
                <a:cs typeface="Alexandria" charset="0"/>
              </a:rPr>
              <a:t>جدولة المحتوى والإعلانات تساعد على تحقيق التنسيق بين القنوات المختلفة لضمان </a:t>
            </a:r>
            <a:r>
              <a:rPr lang="ar-SA" sz="1600" b="1">
                <a:solidFill>
                  <a:srgbClr val="C00000"/>
                </a:solidFill>
                <a:latin typeface="Alexandria" charset="0"/>
                <a:cs typeface="Alexandria" charset="0"/>
              </a:rPr>
              <a:t>التفاعل المتكامل. </a:t>
            </a:r>
            <a:endParaRPr lang="en-US" sz="1600" b="1" dirty="0">
              <a:solidFill>
                <a:srgbClr val="C00000"/>
              </a:solidFill>
              <a:latin typeface="Alexandria" charset="0"/>
              <a:cs typeface="Alexandria" charset="0"/>
            </a:endParaRPr>
          </a:p>
        </p:txBody>
      </p:sp>
      <p:graphicFrame>
        <p:nvGraphicFramePr>
          <p:cNvPr id="11" name="Diagram 10">
            <a:extLst>
              <a:ext uri="{FF2B5EF4-FFF2-40B4-BE49-F238E27FC236}">
                <a16:creationId xmlns:a16="http://schemas.microsoft.com/office/drawing/2014/main" id="{CE55BD8F-B97B-46BD-4ABD-891BDE7CC424}"/>
              </a:ext>
            </a:extLst>
          </p:cNvPr>
          <p:cNvGraphicFramePr/>
          <p:nvPr>
            <p:extLst>
              <p:ext uri="{D42A27DB-BD31-4B8C-83A1-F6EECF244321}">
                <p14:modId xmlns:p14="http://schemas.microsoft.com/office/powerpoint/2010/main" val="2718910027"/>
              </p:ext>
            </p:extLst>
          </p:nvPr>
        </p:nvGraphicFramePr>
        <p:xfrm>
          <a:off x="3032904" y="3014439"/>
          <a:ext cx="6735792" cy="2940568"/>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pic>
        <p:nvPicPr>
          <p:cNvPr id="12" name="Picture 11"/>
          <p:cNvPicPr>
            <a:picLocks noChangeAspect="1"/>
          </p:cNvPicPr>
          <p:nvPr/>
        </p:nvPicPr>
        <p:blipFill rotWithShape="1">
          <a:blip r:embed="rId9"/>
          <a:srcRect r="6744"/>
          <a:stretch/>
        </p:blipFill>
        <p:spPr>
          <a:xfrm>
            <a:off x="-1" y="3182405"/>
            <a:ext cx="2661921" cy="2426825"/>
          </a:xfrm>
          <a:prstGeom prst="rect">
            <a:avLst/>
          </a:prstGeom>
        </p:spPr>
      </p:pic>
    </p:spTree>
    <p:extLst>
      <p:ext uri="{BB962C8B-B14F-4D97-AF65-F5344CB8AC3E}">
        <p14:creationId xmlns:p14="http://schemas.microsoft.com/office/powerpoint/2010/main" val="1406305642"/>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879677" y="2189117"/>
            <a:ext cx="8270543" cy="38841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2302644" y="131293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443097" y="1367265"/>
            <a:ext cx="1140836"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2516753" y="159908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F9A80F9F-74DB-1D57-04E8-E20E92A09B0A}"/>
              </a:ext>
            </a:extLst>
          </p:cNvPr>
          <p:cNvSpPr txBox="1"/>
          <p:nvPr/>
        </p:nvSpPr>
        <p:spPr>
          <a:xfrm>
            <a:off x="3847554" y="1767047"/>
            <a:ext cx="3385760" cy="369332"/>
          </a:xfrm>
          <a:prstGeom prst="rect">
            <a:avLst/>
          </a:prstGeom>
          <a:solidFill>
            <a:schemeClr val="accent2">
              <a:lumMod val="20000"/>
              <a:lumOff val="80000"/>
            </a:schemeClr>
          </a:solidFill>
          <a:ln w="28575">
            <a:noFill/>
          </a:ln>
          <a:effectLst>
            <a:reflection stA="45000" endPos="0" dist="50800" dir="5400000" sy="-100000" algn="bl" rotWithShape="0"/>
          </a:effectLst>
        </p:spPr>
        <p:txBody>
          <a:bodyPr wrap="square" rtlCol="0">
            <a:spAutoFit/>
          </a:bodyPr>
          <a:lstStyle/>
          <a:p>
            <a:pPr algn="r" rtl="1"/>
            <a:r>
              <a:rPr lang="ar-SA" dirty="0">
                <a:latin typeface="Alexandria SemiBold" pitchFamily="2" charset="-78"/>
                <a:cs typeface="Alexandria SemiBold" pitchFamily="2" charset="-78"/>
              </a:rPr>
              <a:t>(7) </a:t>
            </a:r>
            <a:r>
              <a:rPr lang="ar-SA" b="1" dirty="0">
                <a:latin typeface="Alexandria" charset="0"/>
                <a:cs typeface="Alexandria" charset="0"/>
              </a:rPr>
              <a:t>تنفيذ الحملة التسويقية</a:t>
            </a:r>
          </a:p>
        </p:txBody>
      </p:sp>
      <p:sp>
        <p:nvSpPr>
          <p:cNvPr id="8" name="Rectangle 7"/>
          <p:cNvSpPr/>
          <p:nvPr/>
        </p:nvSpPr>
        <p:spPr>
          <a:xfrm>
            <a:off x="1869743" y="2402982"/>
            <a:ext cx="9062114" cy="369332"/>
          </a:xfrm>
          <a:prstGeom prst="rect">
            <a:avLst/>
          </a:prstGeom>
          <a:noFill/>
        </p:spPr>
        <p:txBody>
          <a:bodyPr wrap="square">
            <a:spAutoFit/>
          </a:bodyPr>
          <a:lstStyle/>
          <a:p>
            <a:pPr algn="r" rtl="1"/>
            <a:r>
              <a:rPr lang="ar-SA" b="1" dirty="0">
                <a:solidFill>
                  <a:srgbClr val="C00000"/>
                </a:solidFill>
                <a:latin typeface="Alexandria" charset="0"/>
                <a:cs typeface="Alexandria" charset="0"/>
              </a:rPr>
              <a:t>(1) إطلاق الحملة:</a:t>
            </a:r>
            <a:endParaRPr lang="en-US" b="1" dirty="0">
              <a:solidFill>
                <a:srgbClr val="C00000"/>
              </a:solidFill>
              <a:latin typeface="Alexandria" charset="0"/>
              <a:cs typeface="Alexandria" charset="0"/>
            </a:endParaRPr>
          </a:p>
        </p:txBody>
      </p:sp>
      <p:graphicFrame>
        <p:nvGraphicFramePr>
          <p:cNvPr id="12" name="Diagram 11">
            <a:extLst>
              <a:ext uri="{FF2B5EF4-FFF2-40B4-BE49-F238E27FC236}">
                <a16:creationId xmlns:a16="http://schemas.microsoft.com/office/drawing/2014/main" id="{E3D1FDC9-3881-91C5-4E06-0059C1DA0F1C}"/>
              </a:ext>
            </a:extLst>
          </p:cNvPr>
          <p:cNvGraphicFramePr/>
          <p:nvPr>
            <p:extLst>
              <p:ext uri="{D42A27DB-BD31-4B8C-83A1-F6EECF244321}">
                <p14:modId xmlns:p14="http://schemas.microsoft.com/office/powerpoint/2010/main" val="2154826976"/>
              </p:ext>
            </p:extLst>
          </p:nvPr>
        </p:nvGraphicFramePr>
        <p:xfrm>
          <a:off x="3138986" y="2980190"/>
          <a:ext cx="7792872" cy="2997529"/>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pic>
        <p:nvPicPr>
          <p:cNvPr id="14" name="Picture 13"/>
          <p:cNvPicPr>
            <a:picLocks noChangeAspect="1"/>
          </p:cNvPicPr>
          <p:nvPr/>
        </p:nvPicPr>
        <p:blipFill rotWithShape="1">
          <a:blip r:embed="rId9"/>
          <a:srcRect r="6744"/>
          <a:stretch/>
        </p:blipFill>
        <p:spPr>
          <a:xfrm>
            <a:off x="0" y="2697343"/>
            <a:ext cx="2834696" cy="2584341"/>
          </a:xfrm>
          <a:prstGeom prst="rect">
            <a:avLst/>
          </a:prstGeom>
        </p:spPr>
      </p:pic>
    </p:spTree>
    <p:extLst>
      <p:ext uri="{BB962C8B-B14F-4D97-AF65-F5344CB8AC3E}">
        <p14:creationId xmlns:p14="http://schemas.microsoft.com/office/powerpoint/2010/main" val="2714867303"/>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405719" y="2189117"/>
            <a:ext cx="9539785" cy="41035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2302644" y="131293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443097" y="1367265"/>
            <a:ext cx="1140836"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2516753" y="159908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3" name="Rectangle 12"/>
          <p:cNvSpPr/>
          <p:nvPr/>
        </p:nvSpPr>
        <p:spPr>
          <a:xfrm>
            <a:off x="1400817" y="2312326"/>
            <a:ext cx="9430603" cy="3993401"/>
          </a:xfrm>
          <a:prstGeom prst="rect">
            <a:avLst/>
          </a:prstGeom>
          <a:noFill/>
        </p:spPr>
        <p:txBody>
          <a:bodyPr wrap="square">
            <a:spAutoFit/>
          </a:bodyPr>
          <a:lstStyle/>
          <a:p>
            <a:pPr algn="r" rtl="1"/>
            <a:r>
              <a:rPr lang="ar-SA" b="1" dirty="0">
                <a:solidFill>
                  <a:srgbClr val="C00000"/>
                </a:solidFill>
                <a:latin typeface="Alexandria" charset="0"/>
                <a:cs typeface="Alexandria" charset="0"/>
              </a:rPr>
              <a:t>  توقيت إطلاق وتنفيذ الحملة:</a:t>
            </a:r>
          </a:p>
          <a:p>
            <a:pPr marL="342900" indent="-342900" algn="r" rtl="1">
              <a:lnSpc>
                <a:spcPct val="150000"/>
              </a:lnSpc>
              <a:buFont typeface="+mj-lt"/>
              <a:buAutoNum type="arabicPeriod"/>
            </a:pPr>
            <a:r>
              <a:rPr lang="ar-SA" b="1" dirty="0">
                <a:latin typeface="Alexandria" charset="0"/>
                <a:cs typeface="Alexandria" charset="0"/>
              </a:rPr>
              <a:t>حملة تسويقية محددة مسبقًا :</a:t>
            </a:r>
            <a:r>
              <a:rPr lang="ar-SA" sz="1700" dirty="0">
                <a:latin typeface="Alexandria Medium" pitchFamily="2" charset="-78"/>
                <a:cs typeface="Alexandria Medium" pitchFamily="2" charset="-78"/>
              </a:rPr>
              <a:t>تُعرف هذه الحملات أيضًا بالحملات المخططة أو الاستراتيجية، حيث يتم إعدادها وتنظيمها بشكل مسبق قبل إطلاقها. ويتم تحديد مهام العمل وفريق العمل، كما يتم تحديد بداية الحملة ونهايتها.</a:t>
            </a:r>
          </a:p>
          <a:p>
            <a:pPr marL="342900" indent="-342900" algn="r" rtl="1">
              <a:lnSpc>
                <a:spcPct val="150000"/>
              </a:lnSpc>
              <a:buFont typeface="Wingdings" panose="05000000000000000000" pitchFamily="2" charset="2"/>
              <a:buChar char="ü"/>
            </a:pPr>
            <a:r>
              <a:rPr lang="ar-SA" b="1" dirty="0">
                <a:latin typeface="Alexandria SemiBold" pitchFamily="2" charset="-78"/>
                <a:cs typeface="Alexandria SemiBold" pitchFamily="2" charset="-78"/>
              </a:rPr>
              <a:t>التقييم: </a:t>
            </a:r>
            <a:r>
              <a:rPr lang="ar-SA" sz="1700" dirty="0">
                <a:latin typeface="Alexandria Medium" pitchFamily="2" charset="-78"/>
                <a:cs typeface="Alexandria Medium" pitchFamily="2" charset="-78"/>
              </a:rPr>
              <a:t>بعد انتهاء الحملة، يتم تحليل النتائج ومقارنتها بالأهداف المحددة مسبقًا لتقييم الأداء واستخلاص الدروس المستفادة في الحملة الحالية لتحسين الحملات المستقبلية.</a:t>
            </a:r>
          </a:p>
          <a:p>
            <a:pPr marL="342900" indent="-342900" algn="r" rtl="1">
              <a:lnSpc>
                <a:spcPct val="150000"/>
              </a:lnSpc>
              <a:buFont typeface="+mj-lt"/>
              <a:buAutoNum type="arabicPeriod" startAt="2"/>
            </a:pPr>
            <a:r>
              <a:rPr lang="ar-SA" b="1" dirty="0">
                <a:latin typeface="Alexandria" charset="0"/>
                <a:cs typeface="Alexandria" charset="0"/>
              </a:rPr>
              <a:t>حملة تسويقية مفاجئة ( التسويق اللحظي): </a:t>
            </a:r>
            <a:r>
              <a:rPr lang="ar-SA" sz="1700" dirty="0">
                <a:latin typeface="Alexandria Medium" pitchFamily="2" charset="-78"/>
                <a:cs typeface="Alexandria Medium" pitchFamily="2" charset="-78"/>
              </a:rPr>
              <a:t>وتُطلق هذه الحملات عادةً استجابةً لحدث معين مثل أزمة أو فرصة تسويقية غير متوقعة (مثل الاتجاهات السريعة على منصات التواصل الاجتماعي).</a:t>
            </a:r>
          </a:p>
          <a:p>
            <a:pPr marL="342900" indent="-342900" algn="r" rtl="1">
              <a:lnSpc>
                <a:spcPct val="150000"/>
              </a:lnSpc>
              <a:buFont typeface="Wingdings" panose="05000000000000000000" pitchFamily="2" charset="2"/>
              <a:buChar char="ü"/>
            </a:pPr>
            <a:r>
              <a:rPr lang="ar-SA" b="1" dirty="0">
                <a:latin typeface="Alexandria SemiBold" pitchFamily="2" charset="-78"/>
                <a:cs typeface="Alexandria SemiBold" pitchFamily="2" charset="-78"/>
              </a:rPr>
              <a:t>التقييم:</a:t>
            </a:r>
            <a:r>
              <a:rPr lang="ar-SA" dirty="0">
                <a:latin typeface="Alexandria Medium" pitchFamily="2" charset="-78"/>
                <a:cs typeface="Alexandria Medium" pitchFamily="2" charset="-78"/>
              </a:rPr>
              <a:t> </a:t>
            </a:r>
            <a:r>
              <a:rPr lang="ar-SA" sz="1700" dirty="0">
                <a:latin typeface="Alexandria Medium" pitchFamily="2" charset="-78"/>
                <a:cs typeface="Alexandria Medium" pitchFamily="2" charset="-78"/>
              </a:rPr>
              <a:t>يتم تقييم نجاح الحملة بشكل فوري بناءً على ردود الفعل والتفاعل من الجمهور .</a:t>
            </a:r>
            <a:endParaRPr lang="en-US" sz="1700" dirty="0">
              <a:latin typeface="Alexandria Medium" pitchFamily="2" charset="-78"/>
              <a:cs typeface="Alexandria Medium" pitchFamily="2" charset="-78"/>
            </a:endParaRPr>
          </a:p>
        </p:txBody>
      </p:sp>
      <p:pic>
        <p:nvPicPr>
          <p:cNvPr id="2" name="Picture 1"/>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l="55634" t="3582" r="31493" b="74328"/>
          <a:stretch/>
        </p:blipFill>
        <p:spPr>
          <a:xfrm>
            <a:off x="27296" y="4984333"/>
            <a:ext cx="1569494" cy="1514901"/>
          </a:xfrm>
          <a:prstGeom prst="rect">
            <a:avLst/>
          </a:prstGeom>
        </p:spPr>
      </p:pic>
      <p:sp>
        <p:nvSpPr>
          <p:cNvPr id="12" name="TextBox 11">
            <a:extLst>
              <a:ext uri="{FF2B5EF4-FFF2-40B4-BE49-F238E27FC236}">
                <a16:creationId xmlns:a16="http://schemas.microsoft.com/office/drawing/2014/main" id="{F9A80F9F-74DB-1D57-04E8-E20E92A09B0A}"/>
              </a:ext>
            </a:extLst>
          </p:cNvPr>
          <p:cNvSpPr txBox="1"/>
          <p:nvPr/>
        </p:nvSpPr>
        <p:spPr>
          <a:xfrm>
            <a:off x="3847554" y="1767047"/>
            <a:ext cx="3385760" cy="369332"/>
          </a:xfrm>
          <a:prstGeom prst="rect">
            <a:avLst/>
          </a:prstGeom>
          <a:solidFill>
            <a:schemeClr val="accent2">
              <a:lumMod val="20000"/>
              <a:lumOff val="80000"/>
            </a:schemeClr>
          </a:solidFill>
          <a:ln w="28575">
            <a:noFill/>
          </a:ln>
          <a:effectLst>
            <a:reflection stA="45000" endPos="0" dist="50800" dir="5400000" sy="-100000" algn="bl" rotWithShape="0"/>
          </a:effectLst>
        </p:spPr>
        <p:txBody>
          <a:bodyPr wrap="square" rtlCol="0">
            <a:spAutoFit/>
          </a:bodyPr>
          <a:lstStyle/>
          <a:p>
            <a:pPr algn="r" rtl="1"/>
            <a:r>
              <a:rPr lang="ar-SA" dirty="0">
                <a:latin typeface="Alexandria SemiBold" pitchFamily="2" charset="-78"/>
                <a:cs typeface="Alexandria SemiBold" pitchFamily="2" charset="-78"/>
              </a:rPr>
              <a:t>(7) </a:t>
            </a:r>
            <a:r>
              <a:rPr lang="ar-SA" b="1" dirty="0">
                <a:latin typeface="Alexandria" charset="0"/>
                <a:cs typeface="Alexandria" charset="0"/>
              </a:rPr>
              <a:t>تنفيذ الحملة التسويقية</a:t>
            </a:r>
          </a:p>
        </p:txBody>
      </p:sp>
    </p:spTree>
    <p:extLst>
      <p:ext uri="{BB962C8B-B14F-4D97-AF65-F5344CB8AC3E}">
        <p14:creationId xmlns:p14="http://schemas.microsoft.com/office/powerpoint/2010/main" val="1498801522"/>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443097" y="2206552"/>
            <a:ext cx="8707124" cy="412702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2302644" y="131293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443097" y="1367265"/>
            <a:ext cx="1140836"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2516753" y="159908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F9A80F9F-74DB-1D57-04E8-E20E92A09B0A}"/>
              </a:ext>
            </a:extLst>
          </p:cNvPr>
          <p:cNvSpPr txBox="1"/>
          <p:nvPr/>
        </p:nvSpPr>
        <p:spPr>
          <a:xfrm>
            <a:off x="3847554" y="1767047"/>
            <a:ext cx="3385760" cy="369332"/>
          </a:xfrm>
          <a:prstGeom prst="rect">
            <a:avLst/>
          </a:prstGeom>
          <a:solidFill>
            <a:schemeClr val="accent2">
              <a:lumMod val="20000"/>
              <a:lumOff val="80000"/>
            </a:schemeClr>
          </a:solidFill>
          <a:ln w="28575">
            <a:noFill/>
          </a:ln>
          <a:effectLst>
            <a:reflection stA="45000" endPos="0" dist="50800" dir="5400000" sy="-100000" algn="bl" rotWithShape="0"/>
          </a:effectLst>
        </p:spPr>
        <p:txBody>
          <a:bodyPr wrap="square" rtlCol="0">
            <a:spAutoFit/>
          </a:bodyPr>
          <a:lstStyle/>
          <a:p>
            <a:pPr algn="r" rtl="1"/>
            <a:r>
              <a:rPr lang="ar-SA" dirty="0">
                <a:latin typeface="Alexandria SemiBold" pitchFamily="2" charset="-78"/>
                <a:cs typeface="Alexandria SemiBold" pitchFamily="2" charset="-78"/>
              </a:rPr>
              <a:t>(7) </a:t>
            </a:r>
            <a:r>
              <a:rPr lang="ar-SA" b="1" dirty="0">
                <a:latin typeface="Alexandria" charset="0"/>
                <a:cs typeface="Alexandria" charset="0"/>
              </a:rPr>
              <a:t>تنفيذ الحملة التسويقية</a:t>
            </a:r>
          </a:p>
        </p:txBody>
      </p:sp>
      <p:sp>
        <p:nvSpPr>
          <p:cNvPr id="8" name="Rectangle 7"/>
          <p:cNvSpPr/>
          <p:nvPr/>
        </p:nvSpPr>
        <p:spPr>
          <a:xfrm>
            <a:off x="2443097" y="2269714"/>
            <a:ext cx="8597942" cy="4062651"/>
          </a:xfrm>
          <a:prstGeom prst="rect">
            <a:avLst/>
          </a:prstGeom>
          <a:noFill/>
        </p:spPr>
        <p:txBody>
          <a:bodyPr wrap="square">
            <a:spAutoFit/>
          </a:bodyPr>
          <a:lstStyle/>
          <a:p>
            <a:pPr algn="r" rtl="1">
              <a:lnSpc>
                <a:spcPct val="150000"/>
              </a:lnSpc>
            </a:pPr>
            <a:r>
              <a:rPr lang="ar-SA" b="1" dirty="0">
                <a:solidFill>
                  <a:srgbClr val="C00000"/>
                </a:solidFill>
                <a:latin typeface="Alexandria" charset="0"/>
                <a:cs typeface="Alexandria" charset="0"/>
              </a:rPr>
              <a:t>(2) مراقبة أداء الحملة في الوقت الفعلي:</a:t>
            </a:r>
          </a:p>
          <a:p>
            <a:pPr algn="r" rtl="1">
              <a:lnSpc>
                <a:spcPct val="150000"/>
              </a:lnSpc>
            </a:pPr>
            <a:r>
              <a:rPr lang="ar-SA" sz="1600" b="1" dirty="0">
                <a:latin typeface="Alexandria Medium" pitchFamily="2" charset="-78"/>
                <a:cs typeface="Alexandria Medium" pitchFamily="2" charset="-78"/>
              </a:rPr>
              <a:t>يتم مراقبة أداء الحملة بشكل مستمر يومي أو أسبوعي لضمان سيرها نحو تحقيق الأهداف. فالحملة التسويقية تحتاج إلى إجراء تحليل مستمر للأداء لتقييم فعالية الاستراتيجيات المتبعة، وتحديد ما إذا كانت الأهداف قد تم تحقيقها، وإجراء التعديلات اللازمة لتحسين النتائج.</a:t>
            </a:r>
          </a:p>
          <a:p>
            <a:pPr marL="285750" indent="-285750" algn="r" rtl="1">
              <a:lnSpc>
                <a:spcPct val="150000"/>
              </a:lnSpc>
              <a:buFont typeface="Wingdings" panose="05000000000000000000" pitchFamily="2" charset="2"/>
              <a:buChar char="q"/>
            </a:pPr>
            <a:r>
              <a:rPr lang="ar-SA" b="1" dirty="0">
                <a:solidFill>
                  <a:schemeClr val="accent1"/>
                </a:solidFill>
                <a:latin typeface="Alexandria Medium" pitchFamily="2" charset="-78"/>
                <a:cs typeface="Alexandria Medium" pitchFamily="2" charset="-78"/>
              </a:rPr>
              <a:t>الأدوات المستخدمة لمراقبة وتحليل أداء الحملة :</a:t>
            </a:r>
          </a:p>
          <a:p>
            <a:pPr marL="342900" indent="-233363" algn="r" rtl="1">
              <a:lnSpc>
                <a:spcPct val="150000"/>
              </a:lnSpc>
              <a:buFont typeface="+mj-lt"/>
              <a:buAutoNum type="arabicPeriod"/>
            </a:pPr>
            <a:r>
              <a:rPr lang="en-GB" b="1" dirty="0"/>
              <a:t>Google Analytics</a:t>
            </a:r>
            <a:r>
              <a:rPr lang="en-GB" dirty="0"/>
              <a:t> </a:t>
            </a:r>
            <a:r>
              <a:rPr lang="ar-SA" dirty="0"/>
              <a:t> : </a:t>
            </a:r>
            <a:r>
              <a:rPr lang="ar-SA" sz="1600" b="1" dirty="0">
                <a:latin typeface="Alexandria Medium" pitchFamily="2" charset="-78"/>
                <a:cs typeface="Alexandria Medium" pitchFamily="2" charset="-78"/>
              </a:rPr>
              <a:t>لتتبع حركة المرور </a:t>
            </a:r>
            <a:r>
              <a:rPr lang="ar-EG" sz="1600" b="1">
                <a:latin typeface="Alexandria Medium" pitchFamily="2" charset="-78"/>
                <a:cs typeface="Alexandria Medium" pitchFamily="2" charset="-78"/>
              </a:rPr>
              <a:t>داخل</a:t>
            </a:r>
            <a:r>
              <a:rPr lang="ar-SA" sz="1600" b="1">
                <a:latin typeface="Alexandria Medium" pitchFamily="2" charset="-78"/>
                <a:cs typeface="Alexandria Medium" pitchFamily="2" charset="-78"/>
              </a:rPr>
              <a:t> </a:t>
            </a:r>
            <a:r>
              <a:rPr lang="ar-SA" sz="1600" b="1" dirty="0">
                <a:latin typeface="Alexandria Medium" pitchFamily="2" charset="-78"/>
                <a:cs typeface="Alexandria Medium" pitchFamily="2" charset="-78"/>
              </a:rPr>
              <a:t>الموقع</a:t>
            </a:r>
            <a:r>
              <a:rPr lang="ar-EG" sz="1600" b="1" dirty="0">
                <a:latin typeface="Alexandria Medium" pitchFamily="2" charset="-78"/>
                <a:cs typeface="Alexandria Medium" pitchFamily="2" charset="-78"/>
              </a:rPr>
              <a:t> الإلكتروني</a:t>
            </a:r>
            <a:r>
              <a:rPr lang="ar-SA" sz="1600" b="1" dirty="0">
                <a:latin typeface="Alexandria Medium" pitchFamily="2" charset="-78"/>
                <a:cs typeface="Alexandria Medium" pitchFamily="2" charset="-78"/>
              </a:rPr>
              <a:t>.</a:t>
            </a:r>
          </a:p>
          <a:p>
            <a:pPr marL="342900" indent="-233363" algn="r" rtl="1">
              <a:lnSpc>
                <a:spcPct val="150000"/>
              </a:lnSpc>
              <a:buFont typeface="+mj-lt"/>
              <a:buAutoNum type="arabicPeriod"/>
            </a:pPr>
            <a:r>
              <a:rPr lang="en-GB" b="1" dirty="0"/>
              <a:t>Facebook Insights</a:t>
            </a:r>
            <a:r>
              <a:rPr lang="en-GB" dirty="0"/>
              <a:t> </a:t>
            </a:r>
            <a:r>
              <a:rPr lang="ar-SA" dirty="0"/>
              <a:t> : </a:t>
            </a:r>
            <a:r>
              <a:rPr lang="ar-SA" sz="1600" b="1" dirty="0">
                <a:latin typeface="Alexandria Medium" pitchFamily="2" charset="-78"/>
                <a:cs typeface="Alexandria Medium" pitchFamily="2" charset="-78"/>
              </a:rPr>
              <a:t>لتحليل أداء الحملات على وسائل التواصل الاجتماعي.</a:t>
            </a:r>
          </a:p>
          <a:p>
            <a:pPr marL="342900" indent="-233363" algn="r" rtl="1">
              <a:lnSpc>
                <a:spcPct val="150000"/>
              </a:lnSpc>
              <a:buFont typeface="+mj-lt"/>
              <a:buAutoNum type="arabicPeriod"/>
            </a:pPr>
            <a:r>
              <a:rPr lang="en-GB" b="1" dirty="0"/>
              <a:t>Google Ads Dashboard</a:t>
            </a:r>
            <a:r>
              <a:rPr lang="en-GB" dirty="0"/>
              <a:t> </a:t>
            </a:r>
            <a:r>
              <a:rPr lang="ar-SA" dirty="0"/>
              <a:t> : </a:t>
            </a:r>
            <a:r>
              <a:rPr lang="ar-SA" sz="1600" b="1" dirty="0">
                <a:latin typeface="Alexandria Medium" pitchFamily="2" charset="-78"/>
                <a:cs typeface="Alexandria Medium" pitchFamily="2" charset="-78"/>
              </a:rPr>
              <a:t>لتتبع أداء إعلانات </a:t>
            </a:r>
            <a:r>
              <a:rPr lang="en-GB" sz="1600" b="1" dirty="0" err="1">
                <a:latin typeface="Alexandria Medium" pitchFamily="2" charset="-78"/>
                <a:cs typeface="Alexandria Medium" pitchFamily="2" charset="-78"/>
              </a:rPr>
              <a:t>Googl</a:t>
            </a:r>
            <a:r>
              <a:rPr lang="en-US" sz="1600" b="1" dirty="0">
                <a:latin typeface="Alexandria Medium" pitchFamily="2" charset="-78"/>
                <a:cs typeface="Alexandria Medium" pitchFamily="2" charset="-78"/>
              </a:rPr>
              <a:t>e Ads</a:t>
            </a:r>
            <a:r>
              <a:rPr lang="en-GB" sz="1600" b="1" dirty="0">
                <a:latin typeface="Alexandria Medium" pitchFamily="2" charset="-78"/>
                <a:cs typeface="Alexandria Medium" pitchFamily="2" charset="-78"/>
              </a:rPr>
              <a:t>.</a:t>
            </a:r>
            <a:endParaRPr lang="ar-SA" sz="1600" b="1" dirty="0">
              <a:latin typeface="Alexandria Medium" pitchFamily="2" charset="-78"/>
              <a:cs typeface="Alexandria Medium" pitchFamily="2" charset="-78"/>
            </a:endParaRPr>
          </a:p>
          <a:p>
            <a:pPr marL="285750" indent="-285750" algn="r" rtl="1">
              <a:lnSpc>
                <a:spcPct val="150000"/>
              </a:lnSpc>
              <a:buFont typeface="Wingdings" panose="05000000000000000000" pitchFamily="2" charset="2"/>
              <a:buChar char="q"/>
            </a:pPr>
            <a:r>
              <a:rPr lang="ar-SA" b="1" dirty="0">
                <a:solidFill>
                  <a:schemeClr val="accent1"/>
                </a:solidFill>
                <a:latin typeface="Alexandria Medium" pitchFamily="2" charset="-78"/>
                <a:cs typeface="Alexandria Medium" pitchFamily="2" charset="-78"/>
              </a:rPr>
              <a:t>ما يجب مراقبته:</a:t>
            </a:r>
          </a:p>
          <a:p>
            <a:pPr algn="r" rtl="1">
              <a:lnSpc>
                <a:spcPct val="150000"/>
              </a:lnSpc>
            </a:pPr>
            <a:r>
              <a:rPr lang="ar-SA" sz="1600" b="1" dirty="0">
                <a:latin typeface="Alexandria Medium" pitchFamily="2" charset="-78"/>
                <a:cs typeface="Alexandria Medium" pitchFamily="2" charset="-78"/>
              </a:rPr>
              <a:t>      1. معدل النقر  </a:t>
            </a:r>
            <a:r>
              <a:rPr lang="en-GB" sz="1600" b="1" dirty="0">
                <a:latin typeface="Alexandria Medium" pitchFamily="2" charset="-78"/>
                <a:cs typeface="Alexandria Medium" pitchFamily="2" charset="-78"/>
              </a:rPr>
              <a:t>CTR</a:t>
            </a:r>
            <a:r>
              <a:rPr lang="ar-SA" sz="1600" b="1" dirty="0">
                <a:latin typeface="Alexandria Medium" pitchFamily="2" charset="-78"/>
                <a:cs typeface="Alexandria Medium" pitchFamily="2" charset="-78"/>
              </a:rPr>
              <a:t>   2. معدل التحويل  </a:t>
            </a:r>
            <a:r>
              <a:rPr lang="en-GB" sz="1600" b="1" dirty="0">
                <a:latin typeface="Alexandria Medium" pitchFamily="2" charset="-78"/>
                <a:cs typeface="Alexandria Medium" pitchFamily="2" charset="-78"/>
              </a:rPr>
              <a:t>Conversion Rate</a:t>
            </a:r>
            <a:r>
              <a:rPr lang="ar-SA" sz="1600" b="1" dirty="0">
                <a:latin typeface="Alexandria Medium" pitchFamily="2" charset="-78"/>
                <a:cs typeface="Alexandria Medium" pitchFamily="2" charset="-78"/>
              </a:rPr>
              <a:t>   3. التكلفة لكل نقرة  </a:t>
            </a:r>
            <a:r>
              <a:rPr lang="en-GB" sz="1600" b="1" dirty="0">
                <a:latin typeface="Alexandria Medium" pitchFamily="2" charset="-78"/>
                <a:cs typeface="Alexandria Medium" pitchFamily="2" charset="-78"/>
              </a:rPr>
              <a:t>CPC</a:t>
            </a:r>
            <a:r>
              <a:rPr lang="ar-SA" sz="1600" b="1" dirty="0">
                <a:latin typeface="Alexandria Medium" pitchFamily="2" charset="-78"/>
                <a:cs typeface="Alexandria Medium" pitchFamily="2" charset="-78"/>
              </a:rPr>
              <a:t> </a:t>
            </a:r>
            <a:endParaRPr lang="en-US" sz="1600" b="1" dirty="0">
              <a:latin typeface="Alexandria Medium" pitchFamily="2" charset="-78"/>
              <a:cs typeface="Alexandria Medium" pitchFamily="2" charset="-78"/>
            </a:endParaRPr>
          </a:p>
        </p:txBody>
      </p:sp>
      <p:pic>
        <p:nvPicPr>
          <p:cNvPr id="11266" name="Picture 2" descr="https://tse2.mm.bing.net/th?id=OIP.-GUEA22kfoVUBhxeC0RwHQHaEK&amp;pid=Api&amp;P=0&amp;h=220"/>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88110" y="4262197"/>
            <a:ext cx="2912573" cy="25940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5411044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149073" y="1999197"/>
            <a:ext cx="9451524" cy="43343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2302644" y="131293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443097" y="1367265"/>
            <a:ext cx="1140836"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2516753" y="159908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F9A80F9F-74DB-1D57-04E8-E20E92A09B0A}"/>
              </a:ext>
            </a:extLst>
          </p:cNvPr>
          <p:cNvSpPr txBox="1"/>
          <p:nvPr/>
        </p:nvSpPr>
        <p:spPr>
          <a:xfrm>
            <a:off x="3724386" y="1603792"/>
            <a:ext cx="3385760" cy="369332"/>
          </a:xfrm>
          <a:prstGeom prst="rect">
            <a:avLst/>
          </a:prstGeom>
          <a:solidFill>
            <a:schemeClr val="accent2">
              <a:lumMod val="20000"/>
              <a:lumOff val="80000"/>
            </a:schemeClr>
          </a:solidFill>
          <a:ln w="28575">
            <a:noFill/>
          </a:ln>
          <a:effectLst>
            <a:reflection stA="45000" endPos="0" dist="50800" dir="5400000" sy="-100000" algn="bl" rotWithShape="0"/>
          </a:effectLst>
        </p:spPr>
        <p:txBody>
          <a:bodyPr wrap="square" rtlCol="0">
            <a:spAutoFit/>
          </a:bodyPr>
          <a:lstStyle/>
          <a:p>
            <a:pPr algn="r" rtl="1"/>
            <a:r>
              <a:rPr lang="ar-SA" dirty="0">
                <a:latin typeface="Alexandria SemiBold" pitchFamily="2" charset="-78"/>
                <a:cs typeface="Alexandria SemiBold" pitchFamily="2" charset="-78"/>
              </a:rPr>
              <a:t>(7) </a:t>
            </a:r>
            <a:r>
              <a:rPr lang="ar-SA" b="1" dirty="0">
                <a:latin typeface="Alexandria" charset="0"/>
                <a:cs typeface="Alexandria" charset="0"/>
              </a:rPr>
              <a:t>تنفيذ الحملة التسويقية</a:t>
            </a:r>
          </a:p>
        </p:txBody>
      </p:sp>
      <p:sp>
        <p:nvSpPr>
          <p:cNvPr id="8" name="Rectangle 7"/>
          <p:cNvSpPr/>
          <p:nvPr/>
        </p:nvSpPr>
        <p:spPr>
          <a:xfrm>
            <a:off x="2149072" y="1990568"/>
            <a:ext cx="9287751" cy="4385816"/>
          </a:xfrm>
          <a:prstGeom prst="rect">
            <a:avLst/>
          </a:prstGeom>
          <a:noFill/>
        </p:spPr>
        <p:txBody>
          <a:bodyPr wrap="square">
            <a:spAutoFit/>
          </a:bodyPr>
          <a:lstStyle/>
          <a:p>
            <a:pPr algn="r" rtl="1">
              <a:lnSpc>
                <a:spcPct val="150000"/>
              </a:lnSpc>
            </a:pPr>
            <a:r>
              <a:rPr lang="ar-SA" b="1" dirty="0">
                <a:solidFill>
                  <a:srgbClr val="C00000"/>
                </a:solidFill>
                <a:latin typeface="Alexandria" charset="0"/>
                <a:cs typeface="Alexandria" charset="0"/>
              </a:rPr>
              <a:t>(3) التفاعل مع الجمهور:</a:t>
            </a:r>
          </a:p>
          <a:p>
            <a:pPr algn="r" rtl="1">
              <a:lnSpc>
                <a:spcPct val="150000"/>
              </a:lnSpc>
            </a:pPr>
            <a:r>
              <a:rPr lang="ar-SA" b="1" dirty="0">
                <a:latin typeface="Alexandria Medium" pitchFamily="2" charset="-78"/>
                <a:cs typeface="Alexandria Medium" pitchFamily="2" charset="-78"/>
              </a:rPr>
              <a:t>يتم التفاعل المباشر مع الجمهور من خلال:</a:t>
            </a:r>
          </a:p>
          <a:p>
            <a:pPr marL="627063" indent="-285750" algn="r" rtl="1">
              <a:lnSpc>
                <a:spcPct val="150000"/>
              </a:lnSpc>
              <a:buFont typeface="+mj-lt"/>
              <a:buAutoNum type="arabicPeriod"/>
            </a:pPr>
            <a:r>
              <a:rPr lang="ar-SA" sz="1600" b="1" dirty="0">
                <a:latin typeface="Alexandria Medium" pitchFamily="2" charset="-78"/>
                <a:cs typeface="Alexandria Medium" pitchFamily="2" charset="-78"/>
              </a:rPr>
              <a:t>الرد على التعليقات والأسئلة في الوقت المناسب.</a:t>
            </a:r>
            <a:r>
              <a:rPr lang="ar-SA" sz="1600" dirty="0">
                <a:latin typeface="Alexandria Medium" pitchFamily="2" charset="-78"/>
                <a:cs typeface="Alexandria Medium" pitchFamily="2" charset="-78"/>
              </a:rPr>
              <a:t> </a:t>
            </a:r>
          </a:p>
          <a:p>
            <a:pPr marL="627063" indent="-285750" algn="r" rtl="1">
              <a:lnSpc>
                <a:spcPct val="150000"/>
              </a:lnSpc>
              <a:buFont typeface="+mj-lt"/>
              <a:buAutoNum type="arabicPeriod"/>
            </a:pPr>
            <a:r>
              <a:rPr lang="ar-SA" sz="1600" b="1" dirty="0">
                <a:latin typeface="Alexandria Medium" pitchFamily="2" charset="-78"/>
                <a:cs typeface="Alexandria Medium" pitchFamily="2" charset="-78"/>
              </a:rPr>
              <a:t>الرد بشكل مهني وودي لخلق تجربة إيجابية.</a:t>
            </a:r>
          </a:p>
          <a:p>
            <a:pPr marL="627063" indent="-285750" algn="r" rtl="1">
              <a:lnSpc>
                <a:spcPct val="150000"/>
              </a:lnSpc>
              <a:buFont typeface="+mj-lt"/>
              <a:buAutoNum type="arabicPeriod"/>
            </a:pPr>
            <a:r>
              <a:rPr lang="ar-SA" sz="1600" b="1" dirty="0">
                <a:latin typeface="Alexandria Medium" pitchFamily="2" charset="-78"/>
                <a:cs typeface="Alexandria Medium" pitchFamily="2" charset="-78"/>
              </a:rPr>
              <a:t>استخدام استراتيجيات مثل استطلاعات الرأي والأسئلة المفتوحة لزيادة التفاعل مع منصات     التواصل الاجتماعي.</a:t>
            </a:r>
          </a:p>
          <a:p>
            <a:pPr algn="r" rtl="1">
              <a:lnSpc>
                <a:spcPct val="150000"/>
              </a:lnSpc>
            </a:pPr>
            <a:r>
              <a:rPr lang="ar-SA" b="1" dirty="0">
                <a:latin typeface="Alexandria" charset="0"/>
                <a:cs typeface="Alexandria" charset="0"/>
              </a:rPr>
              <a:t>تحسين الرسائل الإعلانية بناءً على التفاعل:</a:t>
            </a:r>
          </a:p>
          <a:p>
            <a:pPr algn="r" rtl="1">
              <a:lnSpc>
                <a:spcPct val="150000"/>
              </a:lnSpc>
            </a:pPr>
            <a:r>
              <a:rPr lang="ar-SA" sz="1700" b="1" dirty="0">
                <a:solidFill>
                  <a:schemeClr val="accent1"/>
                </a:solidFill>
                <a:latin typeface="Alexandria Medium" pitchFamily="2" charset="-78"/>
                <a:cs typeface="Alexandria Medium" pitchFamily="2" charset="-78"/>
              </a:rPr>
              <a:t>استخدام التفاعل كدليل لتحسين الرسائل</a:t>
            </a:r>
            <a:r>
              <a:rPr lang="ar-SA" sz="1700" b="1" dirty="0">
                <a:latin typeface="Alexandria Medium" pitchFamily="2" charset="-78"/>
                <a:cs typeface="Alexandria Medium" pitchFamily="2" charset="-78"/>
              </a:rPr>
              <a:t>: فيعتمد التحسين المستمر للرسائل (نصوص أو صور) على تحليل التعليقات والتفاعل مع الجمهور؛  لمعرفة ما يعجب الجمهور وما لا يعجبه وذلك لتحسين أداء الحملة. مثال: إذا كانت تعليقات العملاء تركز على ميزة معينة، يمكن تعديل الرسائل لتسليط الضوء عليها.</a:t>
            </a:r>
            <a:endParaRPr lang="en-GB" sz="1700" b="1" dirty="0">
              <a:latin typeface="Alexandria Medium" pitchFamily="2" charset="-78"/>
              <a:cs typeface="Alexandria Medium" pitchFamily="2" charset="-78"/>
            </a:endParaRPr>
          </a:p>
        </p:txBody>
      </p:sp>
      <p:pic>
        <p:nvPicPr>
          <p:cNvPr id="14" name="Picture 13"/>
          <p:cNvPicPr>
            <a:picLocks noChangeAspect="1"/>
          </p:cNvPicPr>
          <p:nvPr/>
        </p:nvPicPr>
        <p:blipFill rotWithShape="1">
          <a:blip r:embed="rId4"/>
          <a:srcRect r="6744"/>
          <a:stretch/>
        </p:blipFill>
        <p:spPr>
          <a:xfrm>
            <a:off x="0" y="2977892"/>
            <a:ext cx="2149072" cy="2584341"/>
          </a:xfrm>
          <a:prstGeom prst="rect">
            <a:avLst/>
          </a:prstGeom>
        </p:spPr>
      </p:pic>
    </p:spTree>
    <p:extLst>
      <p:ext uri="{BB962C8B-B14F-4D97-AF65-F5344CB8AC3E}">
        <p14:creationId xmlns:p14="http://schemas.microsoft.com/office/powerpoint/2010/main" val="888931063"/>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514901" y="2206552"/>
            <a:ext cx="9635320" cy="412702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2302644" y="131293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443097" y="1367265"/>
            <a:ext cx="1140836"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2516753" y="159908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F9A80F9F-74DB-1D57-04E8-E20E92A09B0A}"/>
              </a:ext>
            </a:extLst>
          </p:cNvPr>
          <p:cNvSpPr txBox="1"/>
          <p:nvPr/>
        </p:nvSpPr>
        <p:spPr>
          <a:xfrm>
            <a:off x="3847554" y="1767047"/>
            <a:ext cx="3385760" cy="369332"/>
          </a:xfrm>
          <a:prstGeom prst="rect">
            <a:avLst/>
          </a:prstGeom>
          <a:solidFill>
            <a:schemeClr val="accent2">
              <a:lumMod val="20000"/>
              <a:lumOff val="80000"/>
            </a:schemeClr>
          </a:solidFill>
          <a:ln w="28575">
            <a:noFill/>
          </a:ln>
          <a:effectLst>
            <a:reflection stA="45000" endPos="0" dist="50800" dir="5400000" sy="-100000" algn="bl" rotWithShape="0"/>
          </a:effectLst>
        </p:spPr>
        <p:txBody>
          <a:bodyPr wrap="square" rtlCol="0">
            <a:spAutoFit/>
          </a:bodyPr>
          <a:lstStyle/>
          <a:p>
            <a:pPr algn="r" rtl="1"/>
            <a:r>
              <a:rPr lang="ar-SA" dirty="0">
                <a:latin typeface="Alexandria SemiBold" pitchFamily="2" charset="-78"/>
                <a:cs typeface="Alexandria SemiBold" pitchFamily="2" charset="-78"/>
              </a:rPr>
              <a:t>(7) </a:t>
            </a:r>
            <a:r>
              <a:rPr lang="ar-SA" b="1" dirty="0">
                <a:latin typeface="Alexandria" charset="0"/>
                <a:cs typeface="Alexandria" charset="0"/>
              </a:rPr>
              <a:t>تنفيذ الحملة التسويقية</a:t>
            </a:r>
          </a:p>
        </p:txBody>
      </p:sp>
      <p:sp>
        <p:nvSpPr>
          <p:cNvPr id="8" name="Rectangle 7"/>
          <p:cNvSpPr/>
          <p:nvPr/>
        </p:nvSpPr>
        <p:spPr>
          <a:xfrm>
            <a:off x="1644555" y="2456194"/>
            <a:ext cx="9376011" cy="4108817"/>
          </a:xfrm>
          <a:prstGeom prst="rect">
            <a:avLst/>
          </a:prstGeom>
          <a:noFill/>
        </p:spPr>
        <p:txBody>
          <a:bodyPr wrap="square">
            <a:spAutoFit/>
          </a:bodyPr>
          <a:lstStyle/>
          <a:p>
            <a:pPr algn="r" rtl="1"/>
            <a:r>
              <a:rPr lang="ar-SA" b="1" dirty="0">
                <a:solidFill>
                  <a:srgbClr val="C00000"/>
                </a:solidFill>
                <a:latin typeface="Alexandria" charset="0"/>
                <a:cs typeface="Alexandria" charset="0"/>
              </a:rPr>
              <a:t>(4) إجراء التعديلات الفورية عند الضرورة :</a:t>
            </a:r>
          </a:p>
          <a:p>
            <a:pPr algn="r" rtl="1">
              <a:lnSpc>
                <a:spcPct val="150000"/>
              </a:lnSpc>
            </a:pPr>
            <a:r>
              <a:rPr lang="ar-SA" b="1" dirty="0">
                <a:latin typeface="Alexandria Medium" pitchFamily="2" charset="-78"/>
                <a:cs typeface="Alexandria Medium" pitchFamily="2" charset="-78"/>
              </a:rPr>
              <a:t>تتمثل التعديلات الفورية في تعديل الإعلانات التي لا تؤدي بشكل جيد، كما يتم إعادة تخصيص الميزانية إلى القنوات التي تحقق نتائج أفضل. </a:t>
            </a:r>
            <a:r>
              <a:rPr lang="ar-SA" b="1" u="sng" dirty="0">
                <a:latin typeface="Alexandria Medium" pitchFamily="2" charset="-78"/>
                <a:cs typeface="Alexandria Medium" pitchFamily="2" charset="-78"/>
              </a:rPr>
              <a:t>على سبيل المثال</a:t>
            </a:r>
            <a:r>
              <a:rPr lang="ar-SA" b="1" dirty="0">
                <a:latin typeface="Alexandria Medium" pitchFamily="2" charset="-78"/>
                <a:cs typeface="Alexandria Medium" pitchFamily="2" charset="-78"/>
              </a:rPr>
              <a:t>: يتم إيقاف إعلان لا يحقق </a:t>
            </a:r>
            <a:r>
              <a:rPr lang="ar-SA" b="1" u="sng" dirty="0">
                <a:latin typeface="Alexandria Medium" pitchFamily="2" charset="-78"/>
                <a:cs typeface="Alexandria Medium" pitchFamily="2" charset="-78"/>
              </a:rPr>
              <a:t>معدل تحويل </a:t>
            </a:r>
            <a:r>
              <a:rPr lang="ar-SA" b="1" dirty="0">
                <a:latin typeface="Alexandria Medium" pitchFamily="2" charset="-78"/>
                <a:cs typeface="Alexandria Medium" pitchFamily="2" charset="-78"/>
              </a:rPr>
              <a:t>جيد وتحويل الميزانية إلى إعلانات ذات أداء أفضل.</a:t>
            </a:r>
          </a:p>
          <a:p>
            <a:pPr algn="r" rtl="1">
              <a:lnSpc>
                <a:spcPct val="150000"/>
              </a:lnSpc>
            </a:pPr>
            <a:r>
              <a:rPr lang="ar-SA" b="1" dirty="0">
                <a:solidFill>
                  <a:srgbClr val="C00000"/>
                </a:solidFill>
                <a:latin typeface="Alexandria" charset="0"/>
                <a:cs typeface="Alexandria" charset="0"/>
              </a:rPr>
              <a:t>(5) إدارة الميزانية خلال التنفيذ:</a:t>
            </a:r>
            <a:endParaRPr lang="en-US" b="1" dirty="0">
              <a:solidFill>
                <a:srgbClr val="C00000"/>
              </a:solidFill>
              <a:latin typeface="Alexandria" charset="0"/>
              <a:cs typeface="Alexandria" charset="0"/>
            </a:endParaRPr>
          </a:p>
          <a:p>
            <a:pPr marL="342900" indent="-342900" algn="r" rtl="1">
              <a:lnSpc>
                <a:spcPct val="150000"/>
              </a:lnSpc>
              <a:buFont typeface="+mj-lt"/>
              <a:buAutoNum type="arabicPeriod"/>
            </a:pPr>
            <a:r>
              <a:rPr lang="ar-SA" b="1" dirty="0">
                <a:solidFill>
                  <a:schemeClr val="accent1"/>
                </a:solidFill>
                <a:latin typeface="Alexandria Medium" pitchFamily="2" charset="-78"/>
                <a:cs typeface="Alexandria Medium" pitchFamily="2" charset="-78"/>
              </a:rPr>
              <a:t>متابعة الميزانية المستمرة: </a:t>
            </a:r>
            <a:r>
              <a:rPr lang="ar-SA" b="1" dirty="0">
                <a:latin typeface="Alexandria Medium" pitchFamily="2" charset="-78"/>
                <a:cs typeface="Alexandria Medium" pitchFamily="2" charset="-78"/>
              </a:rPr>
              <a:t>مراقبة استهلاك الميزانية بشكل دوري.</a:t>
            </a:r>
            <a:endParaRPr lang="en-GB" b="1" dirty="0">
              <a:latin typeface="Alexandria Medium" pitchFamily="2" charset="-78"/>
              <a:cs typeface="Alexandria Medium" pitchFamily="2" charset="-78"/>
            </a:endParaRPr>
          </a:p>
          <a:p>
            <a:pPr marL="342900" indent="-342900" algn="r" rtl="1">
              <a:lnSpc>
                <a:spcPct val="150000"/>
              </a:lnSpc>
              <a:buFont typeface="+mj-lt"/>
              <a:buAutoNum type="arabicPeriod"/>
            </a:pPr>
            <a:r>
              <a:rPr lang="ar-SA" b="1" dirty="0">
                <a:solidFill>
                  <a:schemeClr val="accent1"/>
                </a:solidFill>
                <a:latin typeface="Alexandria Medium" pitchFamily="2" charset="-78"/>
                <a:cs typeface="Alexandria Medium" pitchFamily="2" charset="-78"/>
              </a:rPr>
              <a:t>إعادة تخصيص الميزانية عند الحاجة: </a:t>
            </a:r>
            <a:r>
              <a:rPr lang="ar-SA" b="1" dirty="0">
                <a:latin typeface="Alexandria Medium" pitchFamily="2" charset="-78"/>
                <a:cs typeface="Alexandria Medium" pitchFamily="2" charset="-78"/>
              </a:rPr>
              <a:t>زيادة الإنفاق على القنوات التي تحقق أفضل أداء.</a:t>
            </a:r>
            <a:endParaRPr lang="en-GB" b="1" dirty="0">
              <a:solidFill>
                <a:schemeClr val="accent1"/>
              </a:solidFill>
              <a:latin typeface="Alexandria Medium" pitchFamily="2" charset="-78"/>
              <a:cs typeface="Alexandria Medium" pitchFamily="2" charset="-78"/>
            </a:endParaRPr>
          </a:p>
          <a:p>
            <a:pPr marL="342900" indent="-342900" algn="r" rtl="1">
              <a:lnSpc>
                <a:spcPct val="150000"/>
              </a:lnSpc>
              <a:buFont typeface="+mj-lt"/>
              <a:buAutoNum type="arabicPeriod"/>
            </a:pPr>
            <a:r>
              <a:rPr lang="ar-SA" b="1" dirty="0">
                <a:solidFill>
                  <a:schemeClr val="accent1"/>
                </a:solidFill>
                <a:latin typeface="Alexandria Medium" pitchFamily="2" charset="-78"/>
                <a:cs typeface="Alexandria Medium" pitchFamily="2" charset="-78"/>
              </a:rPr>
              <a:t>أدوات مراقبة الميزانية: </a:t>
            </a:r>
            <a:r>
              <a:rPr lang="ar-SA" b="1" dirty="0">
                <a:latin typeface="Alexandria Medium" pitchFamily="2" charset="-78"/>
                <a:cs typeface="Alexandria Medium" pitchFamily="2" charset="-78"/>
              </a:rPr>
              <a:t>استخدام أدوات مثل: </a:t>
            </a:r>
            <a:r>
              <a:rPr lang="en-GB" b="1" dirty="0">
                <a:latin typeface="Alexandria Medium" pitchFamily="2" charset="-78"/>
                <a:cs typeface="Alexandria Medium" pitchFamily="2" charset="-78"/>
              </a:rPr>
              <a:t>Google Ads </a:t>
            </a:r>
            <a:r>
              <a:rPr lang="ar-SA" b="1" dirty="0">
                <a:latin typeface="Alexandria Medium" pitchFamily="2" charset="-78"/>
                <a:cs typeface="Alexandria Medium" pitchFamily="2" charset="-78"/>
              </a:rPr>
              <a:t>و</a:t>
            </a:r>
            <a:r>
              <a:rPr lang="en-GB" b="1" dirty="0">
                <a:latin typeface="Alexandria Medium" pitchFamily="2" charset="-78"/>
                <a:cs typeface="Alexandria Medium" pitchFamily="2" charset="-78"/>
              </a:rPr>
              <a:t>Facebook Ads </a:t>
            </a:r>
            <a:r>
              <a:rPr lang="ar-SA" b="1" dirty="0">
                <a:latin typeface="Alexandria Medium" pitchFamily="2" charset="-78"/>
                <a:cs typeface="Alexandria Medium" pitchFamily="2" charset="-78"/>
              </a:rPr>
              <a:t> لإدارة الميزانية بشكل فعال.</a:t>
            </a:r>
            <a:endParaRPr lang="en-US" b="1" dirty="0">
              <a:latin typeface="Alexandria Medium" pitchFamily="2" charset="-78"/>
              <a:cs typeface="Alexandria Medium" pitchFamily="2" charset="-78"/>
            </a:endParaRPr>
          </a:p>
          <a:p>
            <a:pPr marL="342900" indent="-342900" algn="r" rtl="1">
              <a:lnSpc>
                <a:spcPct val="150000"/>
              </a:lnSpc>
              <a:buFont typeface="+mj-lt"/>
              <a:buAutoNum type="arabicPeriod"/>
            </a:pPr>
            <a:endParaRPr lang="en-GB" b="1" dirty="0">
              <a:solidFill>
                <a:schemeClr val="accent1"/>
              </a:solidFill>
              <a:latin typeface="Alexandria Medium" pitchFamily="2" charset="-78"/>
              <a:cs typeface="Alexandria Medium" pitchFamily="2" charset="-78"/>
            </a:endParaRPr>
          </a:p>
        </p:txBody>
      </p:sp>
      <p:pic>
        <p:nvPicPr>
          <p:cNvPr id="2" name="Picture 1"/>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l="33135" r="42686" b="59602"/>
          <a:stretch/>
        </p:blipFill>
        <p:spPr>
          <a:xfrm>
            <a:off x="-81886" y="4790363"/>
            <a:ext cx="2321688" cy="2181956"/>
          </a:xfrm>
          <a:prstGeom prst="rect">
            <a:avLst/>
          </a:prstGeom>
        </p:spPr>
      </p:pic>
    </p:spTree>
    <p:extLst>
      <p:ext uri="{BB962C8B-B14F-4D97-AF65-F5344CB8AC3E}">
        <p14:creationId xmlns:p14="http://schemas.microsoft.com/office/powerpoint/2010/main" val="1351017838"/>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651379" y="2206552"/>
            <a:ext cx="9826387" cy="412702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2302644" y="131293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443097" y="1367265"/>
            <a:ext cx="1140836"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2516753" y="159908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F9A80F9F-74DB-1D57-04E8-E20E92A09B0A}"/>
              </a:ext>
            </a:extLst>
          </p:cNvPr>
          <p:cNvSpPr txBox="1"/>
          <p:nvPr/>
        </p:nvSpPr>
        <p:spPr>
          <a:xfrm>
            <a:off x="3847553" y="1767047"/>
            <a:ext cx="3986261" cy="369332"/>
          </a:xfrm>
          <a:prstGeom prst="rect">
            <a:avLst/>
          </a:prstGeom>
          <a:solidFill>
            <a:schemeClr val="accent2">
              <a:lumMod val="20000"/>
              <a:lumOff val="80000"/>
            </a:schemeClr>
          </a:solidFill>
          <a:ln w="28575">
            <a:noFill/>
          </a:ln>
          <a:effectLst>
            <a:reflection stA="45000" endPos="0" dist="50800" dir="5400000" sy="-100000" algn="bl" rotWithShape="0"/>
          </a:effectLst>
        </p:spPr>
        <p:txBody>
          <a:bodyPr wrap="square" rtlCol="0">
            <a:spAutoFit/>
          </a:bodyPr>
          <a:lstStyle/>
          <a:p>
            <a:pPr algn="r" rtl="1"/>
            <a:r>
              <a:rPr lang="ar-SA" dirty="0">
                <a:latin typeface="Alexandria SemiBold" pitchFamily="2" charset="-78"/>
                <a:cs typeface="Alexandria SemiBold" pitchFamily="2" charset="-78"/>
              </a:rPr>
              <a:t>(8) </a:t>
            </a:r>
            <a:r>
              <a:rPr lang="ar-SA" b="1" dirty="0">
                <a:latin typeface="Alexandria" charset="0"/>
                <a:cs typeface="Alexandria" charset="0"/>
              </a:rPr>
              <a:t>تقييم نتائج الحملة التسويقية</a:t>
            </a:r>
          </a:p>
        </p:txBody>
      </p:sp>
      <p:sp>
        <p:nvSpPr>
          <p:cNvPr id="8" name="Rectangle 7"/>
          <p:cNvSpPr/>
          <p:nvPr/>
        </p:nvSpPr>
        <p:spPr>
          <a:xfrm>
            <a:off x="1651379" y="2344412"/>
            <a:ext cx="9717206" cy="3924151"/>
          </a:xfrm>
          <a:prstGeom prst="rect">
            <a:avLst/>
          </a:prstGeom>
          <a:noFill/>
        </p:spPr>
        <p:txBody>
          <a:bodyPr wrap="square">
            <a:spAutoFit/>
          </a:bodyPr>
          <a:lstStyle/>
          <a:p>
            <a:pPr marL="342900" indent="-342900" algn="r" rtl="1">
              <a:lnSpc>
                <a:spcPct val="150000"/>
              </a:lnSpc>
              <a:buFont typeface="+mj-lt"/>
              <a:buAutoNum type="arabicPeriod"/>
            </a:pPr>
            <a:r>
              <a:rPr lang="ar-SA" b="1" dirty="0">
                <a:solidFill>
                  <a:srgbClr val="C00000"/>
                </a:solidFill>
                <a:latin typeface="Alexandria" charset="0"/>
                <a:cs typeface="Alexandria" charset="0"/>
              </a:rPr>
              <a:t>تقييم الأداء المرحلي للحملة</a:t>
            </a:r>
            <a:r>
              <a:rPr lang="ar-SA" b="1" dirty="0">
                <a:latin typeface="Alexandria Medium" pitchFamily="2" charset="-78"/>
                <a:cs typeface="Alexandria Medium" pitchFamily="2" charset="-78"/>
              </a:rPr>
              <a:t>: </a:t>
            </a:r>
            <a:r>
              <a:rPr lang="ar-SA" sz="1600" b="1" dirty="0">
                <a:latin typeface="Alexandria Medium" pitchFamily="2" charset="-78"/>
                <a:cs typeface="Alexandria Medium" pitchFamily="2" charset="-78"/>
              </a:rPr>
              <a:t>هو عملية تهدف إلى قياس مدى نجاح الحملة في تحقيق أهدافها المحددة. يتضمن هذا التقييم تحليل البيانات والمقاييس المختلفة التي تعكس أداء الحملة، مما يساعد على اتخاذ قرارات مستنيرة لتحسين النتائج المستقبلية. (فيتم تقييم: معدل التحويل، معدل النقر، التكلفة لكل نقرة، العائد على الاستثمار </a:t>
            </a:r>
            <a:r>
              <a:rPr lang="en-GB" sz="1600" b="1" dirty="0">
                <a:latin typeface="Alexandria Medium" pitchFamily="2" charset="-78"/>
                <a:cs typeface="Alexandria Medium" pitchFamily="2" charset="-78"/>
              </a:rPr>
              <a:t>ROI</a:t>
            </a:r>
            <a:r>
              <a:rPr lang="ar-SA" sz="1600" b="1" dirty="0">
                <a:latin typeface="Alexandria Medium" pitchFamily="2" charset="-78"/>
                <a:cs typeface="Alexandria Medium" pitchFamily="2" charset="-78"/>
              </a:rPr>
              <a:t>) ، وذلك بتحليل تتبع سلوك المستخدمين على الموقع، ومتابعة أداء الإعلانات؛ لإجراء التعديلات بناءً على البيانات المستخرجة من التحليل. فالتقييم المستمر لأداء الحملة يساعد في تعديل الاستراتيجيات ويؤدي بالنهاية إلى نجاح الحملة التسويقية. </a:t>
            </a:r>
          </a:p>
          <a:p>
            <a:pPr marL="287338" indent="-287338" algn="r" rtl="1">
              <a:lnSpc>
                <a:spcPct val="150000"/>
              </a:lnSpc>
              <a:buFont typeface="+mj-lt"/>
              <a:buAutoNum type="arabicPeriod"/>
            </a:pPr>
            <a:r>
              <a:rPr lang="ar-SA" b="1" dirty="0">
                <a:solidFill>
                  <a:srgbClr val="C00000"/>
                </a:solidFill>
                <a:latin typeface="Alexandria" charset="0"/>
                <a:cs typeface="Alexandria" charset="0"/>
              </a:rPr>
              <a:t>استخدام نتائج تقييم الأداء بعد الانتهاء من الحملة التسويقية الحالية</a:t>
            </a:r>
            <a:r>
              <a:rPr lang="ar-SA" b="1" dirty="0">
                <a:latin typeface="Alexandria Medium" pitchFamily="2" charset="-78"/>
                <a:cs typeface="Alexandria Medium" pitchFamily="2" charset="-78"/>
              </a:rPr>
              <a:t>:</a:t>
            </a:r>
            <a:r>
              <a:rPr lang="ar-SA" sz="1600" b="1" dirty="0">
                <a:latin typeface="Alexandria Medium" pitchFamily="2" charset="-78"/>
                <a:cs typeface="Alexandria Medium" pitchFamily="2" charset="-78"/>
              </a:rPr>
              <a:t> يتم مراجعة الأهداف المحققة ومقارنتها بالأهداف المخطط لها لتقييم مدى نجاح الحملة في تحقيق أهدافها،   كما يساعد في تحسين الحملات التسويقية المستقبلية</a:t>
            </a:r>
            <a:r>
              <a:rPr lang="en-US" dirty="0"/>
              <a:t> </a:t>
            </a:r>
            <a:r>
              <a:rPr lang="ar-SA" dirty="0"/>
              <a:t> </a:t>
            </a:r>
            <a:r>
              <a:rPr lang="ar-SA" sz="1600" b="1" dirty="0">
                <a:latin typeface="Alexandria Medium" pitchFamily="2" charset="-78"/>
                <a:cs typeface="Alexandria Medium" pitchFamily="2" charset="-78"/>
              </a:rPr>
              <a:t>وإذا لم يتم تحقيق الأهداف، يجب تحديد  السبب وراء ذلك وإجراء تحليل للفجوات.</a:t>
            </a:r>
          </a:p>
        </p:txBody>
      </p:sp>
      <p:pic>
        <p:nvPicPr>
          <p:cNvPr id="11" name="Picture 10"/>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l="76791" t="60697" b="-5672"/>
          <a:stretch/>
        </p:blipFill>
        <p:spPr>
          <a:xfrm>
            <a:off x="-75363" y="4561327"/>
            <a:ext cx="2378008" cy="2592104"/>
          </a:xfrm>
          <a:prstGeom prst="rect">
            <a:avLst/>
          </a:prstGeom>
        </p:spPr>
      </p:pic>
    </p:spTree>
    <p:extLst>
      <p:ext uri="{BB962C8B-B14F-4D97-AF65-F5344CB8AC3E}">
        <p14:creationId xmlns:p14="http://schemas.microsoft.com/office/powerpoint/2010/main" val="2583679878"/>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049725" y="336008"/>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6511863" y="1187356"/>
            <a:ext cx="4338107" cy="494049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68991" y="1296537"/>
            <a:ext cx="9526137" cy="4722126"/>
          </a:xfrm>
          <a:prstGeom prst="roundRect">
            <a:avLst>
              <a:gd name="adj" fmla="val 6140"/>
            </a:avLst>
          </a:prstGeom>
          <a:solidFill>
            <a:schemeClr val="bg1"/>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Low" rtl="1">
              <a:lnSpc>
                <a:spcPct val="150000"/>
              </a:lnSpc>
              <a:spcAft>
                <a:spcPts val="800"/>
              </a:spcAft>
              <a:defRPr/>
            </a:pPr>
            <a:endParaRPr lang="ar-EG" sz="2400" b="1" dirty="0">
              <a:solidFill>
                <a:schemeClr val="tx1"/>
              </a:solidFill>
              <a:latin typeface="Alexandria SemiBold" pitchFamily="2" charset="-78"/>
              <a:ea typeface="Calibri" panose="020F0502020204030204" pitchFamily="34" charset="0"/>
              <a:cs typeface="Alexandria SemiBold" pitchFamily="2" charset="-78"/>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355728" y="628321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dobe Caslon Pro" panose="0205050205050A020403" pitchFamily="18" charset="0"/>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8491" y="-37272"/>
            <a:ext cx="1995181" cy="931613"/>
          </a:xfrm>
          <a:prstGeom prst="rect">
            <a:avLst/>
          </a:prstGeom>
        </p:spPr>
      </p:pic>
      <p:sp>
        <p:nvSpPr>
          <p:cNvPr id="8" name="TextBox 7">
            <a:extLst>
              <a:ext uri="{FF2B5EF4-FFF2-40B4-BE49-F238E27FC236}">
                <a16:creationId xmlns:a16="http://schemas.microsoft.com/office/drawing/2014/main" id="{F9A80F9F-74DB-1D57-04E8-E20E92A09B0A}"/>
              </a:ext>
            </a:extLst>
          </p:cNvPr>
          <p:cNvSpPr txBox="1"/>
          <p:nvPr/>
        </p:nvSpPr>
        <p:spPr>
          <a:xfrm>
            <a:off x="1351128" y="1951620"/>
            <a:ext cx="8960858" cy="3980577"/>
          </a:xfrm>
          <a:prstGeom prst="rect">
            <a:avLst/>
          </a:prstGeom>
          <a:noFill/>
        </p:spPr>
        <p:txBody>
          <a:bodyPr wrap="square" rtlCol="0">
            <a:spAutoFit/>
          </a:bodyPr>
          <a:lstStyle/>
          <a:p>
            <a:pPr lvl="0" algn="justLow" rtl="1">
              <a:lnSpc>
                <a:spcPct val="150000"/>
              </a:lnSpc>
              <a:spcAft>
                <a:spcPts val="800"/>
              </a:spcAft>
              <a:defRPr/>
            </a:pPr>
            <a:r>
              <a:rPr lang="ar-SA" sz="2000" b="1" dirty="0">
                <a:latin typeface="Alexandria SemiBold" pitchFamily="2" charset="-78"/>
                <a:ea typeface="Calibri" panose="020F0502020204030204" pitchFamily="34" charset="0"/>
                <a:cs typeface="Alexandria SemiBold" pitchFamily="2" charset="-78"/>
              </a:rPr>
              <a:t>   </a:t>
            </a:r>
            <a:r>
              <a:rPr lang="ar-EG" b="1" dirty="0">
                <a:solidFill>
                  <a:srgbClr val="C00000"/>
                </a:solidFill>
                <a:latin typeface="Alexandria SemiBold" pitchFamily="2" charset="-78"/>
                <a:ea typeface="Calibri" panose="020F0502020204030204" pitchFamily="34" charset="0"/>
                <a:cs typeface="Alexandria SemiBold" pitchFamily="2" charset="-78"/>
              </a:rPr>
              <a:t>في ختام هذه المحاضرة، يمكننا أن نستنتج أن</a:t>
            </a:r>
            <a:r>
              <a:rPr lang="ar-SA" b="1" dirty="0">
                <a:solidFill>
                  <a:srgbClr val="C00000"/>
                </a:solidFill>
                <a:latin typeface="Alexandria SemiBold" pitchFamily="2" charset="-78"/>
                <a:ea typeface="Calibri" panose="020F0502020204030204" pitchFamily="34" charset="0"/>
                <a:cs typeface="Alexandria SemiBold" pitchFamily="2" charset="-78"/>
              </a:rPr>
              <a:t>:</a:t>
            </a:r>
          </a:p>
          <a:p>
            <a:pPr algn="r" rtl="1">
              <a:lnSpc>
                <a:spcPct val="150000"/>
              </a:lnSpc>
            </a:pPr>
            <a:r>
              <a:rPr lang="ar-SA" b="1" dirty="0">
                <a:latin typeface="Alexandria SemiBold" pitchFamily="2" charset="-78"/>
                <a:ea typeface="Calibri" panose="020F0502020204030204" pitchFamily="34" charset="0"/>
                <a:cs typeface="Alexandria SemiBold" pitchFamily="2" charset="-78"/>
              </a:rPr>
              <a:t>    الحملات التسويقية الرقمية تمثل أحد العناصر الأساسية في استراتيجية التسويق الحديثة. ويعتمد نجاح الحملة التسويقية على التخطيط الدقيق لهذه الحملات، والذي يتضمن تحديد الأهداف، فهم الجمهور المستهدف، وتحليل المنافسين واختيار القنوات المناسبة للتواصل.   </a:t>
            </a:r>
          </a:p>
          <a:p>
            <a:pPr algn="r" rtl="1">
              <a:lnSpc>
                <a:spcPct val="150000"/>
              </a:lnSpc>
            </a:pPr>
            <a:r>
              <a:rPr lang="ar-SA" b="1" dirty="0">
                <a:latin typeface="Alexandria SemiBold" pitchFamily="2" charset="-78"/>
                <a:ea typeface="Calibri" panose="020F0502020204030204" pitchFamily="34" charset="0"/>
                <a:cs typeface="Alexandria SemiBold" pitchFamily="2" charset="-78"/>
              </a:rPr>
              <a:t>    والتخطيط السليم يمكن الشركات من تحقيق نتائج ملموسة من خلال استغلال الموارد المتاحة بشكل فعال. ويجب أن يكون هناك توازن بين الإبداع والبيانات، حيث يعتمد نجاح الحملة على القدرة على تحليل البيانات وتعديل الاستراتيجيات بناءً على النتائج الفعلية. </a:t>
            </a:r>
          </a:p>
        </p:txBody>
      </p:sp>
      <p:sp>
        <p:nvSpPr>
          <p:cNvPr id="9" name="TextBox 8">
            <a:extLst>
              <a:ext uri="{FF2B5EF4-FFF2-40B4-BE49-F238E27FC236}">
                <a16:creationId xmlns:a16="http://schemas.microsoft.com/office/drawing/2014/main" id="{F9A80F9F-74DB-1D57-04E8-E20E92A09B0A}"/>
              </a:ext>
            </a:extLst>
          </p:cNvPr>
          <p:cNvSpPr txBox="1"/>
          <p:nvPr/>
        </p:nvSpPr>
        <p:spPr>
          <a:xfrm>
            <a:off x="2511574" y="1296537"/>
            <a:ext cx="5728936" cy="747705"/>
          </a:xfrm>
          <a:prstGeom prst="rect">
            <a:avLst/>
          </a:prstGeom>
          <a:noFill/>
        </p:spPr>
        <p:txBody>
          <a:bodyPr wrap="square" rtlCol="0">
            <a:spAutoFit/>
          </a:bodyPr>
          <a:lstStyle/>
          <a:p>
            <a:pPr marL="571500" lvl="0" indent="-571500" algn="ctr" rtl="1">
              <a:lnSpc>
                <a:spcPct val="150000"/>
              </a:lnSpc>
              <a:spcAft>
                <a:spcPts val="800"/>
              </a:spcAft>
              <a:buFont typeface="Wingdings" panose="05000000000000000000" pitchFamily="2" charset="2"/>
              <a:buChar char="Ø"/>
              <a:defRPr/>
            </a:pPr>
            <a:r>
              <a:rPr lang="ar-EG" sz="3200" b="1" dirty="0">
                <a:latin typeface="Alexandria SemiBold" pitchFamily="2" charset="-78"/>
                <a:ea typeface="Calibri" panose="020F0502020204030204" pitchFamily="34" charset="0"/>
                <a:cs typeface="Alexandria SemiBold" pitchFamily="2" charset="-78"/>
              </a:rPr>
              <a:t>خاتم</a:t>
            </a:r>
            <a:r>
              <a:rPr lang="ar-SA" sz="3200" b="1" dirty="0">
                <a:latin typeface="Alexandria SemiBold" pitchFamily="2" charset="-78"/>
                <a:ea typeface="Calibri" panose="020F0502020204030204" pitchFamily="34" charset="0"/>
                <a:cs typeface="Alexandria SemiBold" pitchFamily="2" charset="-78"/>
              </a:rPr>
              <a:t>ة</a:t>
            </a:r>
            <a:endParaRPr lang="ar-EG" sz="3200" b="1" dirty="0">
              <a:latin typeface="Alexandria SemiBold" pitchFamily="2" charset="-78"/>
              <a:ea typeface="Calibri" panose="020F0502020204030204" pitchFamily="34" charset="0"/>
              <a:cs typeface="Alexandria SemiBold" pitchFamily="2" charset="-78"/>
            </a:endParaRPr>
          </a:p>
        </p:txBody>
      </p:sp>
    </p:spTree>
    <p:extLst>
      <p:ext uri="{BB962C8B-B14F-4D97-AF65-F5344CB8AC3E}">
        <p14:creationId xmlns:p14="http://schemas.microsoft.com/office/powerpoint/2010/main" val="1518125888"/>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a:extLst>
              <a:ext uri="{FF2B5EF4-FFF2-40B4-BE49-F238E27FC236}">
                <a16:creationId xmlns:a16="http://schemas.microsoft.com/office/drawing/2014/main" id="{52297C4B-84D7-EDC8-F6F6-53F29890AA2A}"/>
              </a:ext>
            </a:extLst>
          </p:cNvPr>
          <p:cNvSpPr/>
          <p:nvPr/>
        </p:nvSpPr>
        <p:spPr>
          <a:xfrm>
            <a:off x="7518639" y="1518722"/>
            <a:ext cx="3440093" cy="438238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105469" y="1611086"/>
            <a:ext cx="9543774" cy="426271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2" name="Ink 1"/>
              <p14:cNvContentPartPr/>
              <p14:nvPr/>
            </p14:nvContentPartPr>
            <p14:xfrm>
              <a:off x="11287080" y="80280"/>
              <a:ext cx="360" cy="360"/>
            </p14:xfrm>
          </p:contentPart>
        </mc:Choice>
        <mc:Fallback xmlns="">
          <p:pic>
            <p:nvPicPr>
              <p:cNvPr id="2" name="Ink 1"/>
              <p:cNvPicPr/>
              <p:nvPr/>
            </p:nvPicPr>
            <p:blipFill>
              <a:blip r:embed="rId4"/>
              <a:stretch>
                <a:fillRect/>
              </a:stretch>
            </p:blipFill>
            <p:spPr>
              <a:xfrm>
                <a:off x="11277720" y="70920"/>
                <a:ext cx="19080" cy="19080"/>
              </a:xfrm>
              <a:prstGeom prst="rect">
                <a:avLst/>
              </a:prstGeom>
            </p:spPr>
          </p:pic>
        </mc:Fallback>
      </mc:AlternateContent>
      <p:sp>
        <p:nvSpPr>
          <p:cNvPr id="12" name="TextBox 11">
            <a:extLst>
              <a:ext uri="{FF2B5EF4-FFF2-40B4-BE49-F238E27FC236}">
                <a16:creationId xmlns:a16="http://schemas.microsoft.com/office/drawing/2014/main" id="{F9A80F9F-74DB-1D57-04E8-E20E92A09B0A}"/>
              </a:ext>
            </a:extLst>
          </p:cNvPr>
          <p:cNvSpPr txBox="1"/>
          <p:nvPr/>
        </p:nvSpPr>
        <p:spPr>
          <a:xfrm>
            <a:off x="5002007" y="1611087"/>
            <a:ext cx="2207143" cy="830997"/>
          </a:xfrm>
          <a:prstGeom prst="rect">
            <a:avLst/>
          </a:prstGeom>
          <a:noFill/>
        </p:spPr>
        <p:txBody>
          <a:bodyPr wrap="square" rtlCol="0">
            <a:spAutoFit/>
          </a:bodyPr>
          <a:lstStyle/>
          <a:p>
            <a:pPr marL="571500" lvl="0" indent="-571500" algn="ctr" rtl="1">
              <a:lnSpc>
                <a:spcPct val="150000"/>
              </a:lnSpc>
              <a:spcAft>
                <a:spcPts val="800"/>
              </a:spcAft>
              <a:buFont typeface="Wingdings" panose="05000000000000000000" pitchFamily="2" charset="2"/>
              <a:buChar char="Ø"/>
              <a:defRPr/>
            </a:pPr>
            <a:r>
              <a:rPr lang="ar-EG" sz="3200" b="1" dirty="0">
                <a:latin typeface="Alexandria SemiBold" pitchFamily="2" charset="-78"/>
                <a:ea typeface="Calibri" panose="020F0502020204030204" pitchFamily="34" charset="0"/>
                <a:cs typeface="Alexandria SemiBold" pitchFamily="2" charset="-78"/>
              </a:rPr>
              <a:t>خاتم</a:t>
            </a:r>
            <a:r>
              <a:rPr lang="ar-SA" sz="3200" b="1" dirty="0">
                <a:latin typeface="Alexandria SemiBold" pitchFamily="2" charset="-78"/>
                <a:ea typeface="Calibri" panose="020F0502020204030204" pitchFamily="34" charset="0"/>
                <a:cs typeface="Alexandria SemiBold" pitchFamily="2" charset="-78"/>
              </a:rPr>
              <a:t>ة</a:t>
            </a:r>
            <a:endParaRPr lang="ar-EG" sz="3200" b="1" dirty="0">
              <a:latin typeface="Alexandria SemiBold" pitchFamily="2" charset="-78"/>
              <a:ea typeface="Calibri" panose="020F0502020204030204" pitchFamily="34" charset="0"/>
              <a:cs typeface="Alexandria SemiBold" pitchFamily="2" charset="-78"/>
            </a:endParaRPr>
          </a:p>
        </p:txBody>
      </p:sp>
      <p:sp>
        <p:nvSpPr>
          <p:cNvPr id="6" name="Rectangle 5"/>
          <p:cNvSpPr/>
          <p:nvPr/>
        </p:nvSpPr>
        <p:spPr>
          <a:xfrm>
            <a:off x="1246356" y="2254074"/>
            <a:ext cx="9233465" cy="3518912"/>
          </a:xfrm>
          <a:prstGeom prst="rect">
            <a:avLst/>
          </a:prstGeom>
          <a:noFill/>
        </p:spPr>
        <p:txBody>
          <a:bodyPr wrap="square">
            <a:spAutoFit/>
          </a:bodyPr>
          <a:lstStyle/>
          <a:p>
            <a:pPr algn="r" rtl="1">
              <a:lnSpc>
                <a:spcPct val="150000"/>
              </a:lnSpc>
              <a:spcAft>
                <a:spcPts val="800"/>
              </a:spcAft>
            </a:pPr>
            <a:r>
              <a:rPr lang="ar-SA" b="1" dirty="0">
                <a:latin typeface="Alexandria SemiBold" pitchFamily="2" charset="-78"/>
                <a:ea typeface="Calibri" panose="020F0502020204030204" pitchFamily="34" charset="0"/>
                <a:cs typeface="Alexandria SemiBold" pitchFamily="2" charset="-78"/>
              </a:rPr>
              <a:t>   إن تخطيط</a:t>
            </a:r>
            <a:r>
              <a:rPr lang="ar-EG" b="1" dirty="0">
                <a:latin typeface="Alexandria SemiBold" pitchFamily="2" charset="-78"/>
                <a:ea typeface="Calibri" panose="020F0502020204030204" pitchFamily="34" charset="0"/>
                <a:cs typeface="Alexandria SemiBold" pitchFamily="2" charset="-78"/>
              </a:rPr>
              <a:t> مراحل لتنفيذ الحملات </a:t>
            </a:r>
            <a:r>
              <a:rPr lang="ar-SA" b="1" dirty="0">
                <a:latin typeface="Alexandria SemiBold" pitchFamily="2" charset="-78"/>
                <a:ea typeface="Calibri" panose="020F0502020204030204" pitchFamily="34" charset="0"/>
                <a:cs typeface="Alexandria SemiBold" pitchFamily="2" charset="-78"/>
              </a:rPr>
              <a:t>التسويقية</a:t>
            </a:r>
            <a:r>
              <a:rPr lang="ar-EG" b="1" dirty="0">
                <a:latin typeface="Alexandria SemiBold" pitchFamily="2" charset="-78"/>
                <a:ea typeface="Calibri" panose="020F0502020204030204" pitchFamily="34" charset="0"/>
                <a:cs typeface="Alexandria SemiBold" pitchFamily="2" charset="-78"/>
              </a:rPr>
              <a:t> يعزز عملية التنظيم والترتيب، كما يساعد على تحقيق الأهداف، ويوفر الاتساق والتكامل، ويُتيح قياس الأداء وتحليل</a:t>
            </a:r>
            <a:r>
              <a:rPr lang="ar-SA" b="1" dirty="0">
                <a:latin typeface="Alexandria SemiBold" pitchFamily="2" charset="-78"/>
                <a:ea typeface="Calibri" panose="020F0502020204030204" pitchFamily="34" charset="0"/>
                <a:cs typeface="Alexandria SemiBold" pitchFamily="2" charset="-78"/>
              </a:rPr>
              <a:t>ه بشكل مستمر</a:t>
            </a:r>
            <a:r>
              <a:rPr lang="ar-EG" b="1" dirty="0">
                <a:latin typeface="Alexandria SemiBold" pitchFamily="2" charset="-78"/>
                <a:ea typeface="Calibri" panose="020F0502020204030204" pitchFamily="34" charset="0"/>
                <a:cs typeface="Alexandria SemiBold" pitchFamily="2" charset="-78"/>
              </a:rPr>
              <a:t> </a:t>
            </a:r>
            <a:r>
              <a:rPr lang="ar-SA" b="1" dirty="0">
                <a:latin typeface="Alexandria SemiBold" pitchFamily="2" charset="-78"/>
                <a:ea typeface="Calibri" panose="020F0502020204030204" pitchFamily="34" charset="0"/>
                <a:cs typeface="Alexandria SemiBold" pitchFamily="2" charset="-78"/>
              </a:rPr>
              <a:t>وتقييم </a:t>
            </a:r>
            <a:r>
              <a:rPr lang="ar-EG" b="1" dirty="0">
                <a:latin typeface="Alexandria SemiBold" pitchFamily="2" charset="-78"/>
                <a:ea typeface="Calibri" panose="020F0502020204030204" pitchFamily="34" charset="0"/>
                <a:cs typeface="Alexandria SemiBold" pitchFamily="2" charset="-78"/>
              </a:rPr>
              <a:t>النتائج، ويوفر الوقت والموارد. بالتالي، فإن وجود مراحل محددة يس</a:t>
            </a:r>
            <a:r>
              <a:rPr lang="ar-SA" b="1" dirty="0">
                <a:latin typeface="Alexandria SemiBold" pitchFamily="2" charset="-78"/>
                <a:ea typeface="Calibri" panose="020F0502020204030204" pitchFamily="34" charset="0"/>
                <a:cs typeface="Alexandria SemiBold" pitchFamily="2" charset="-78"/>
              </a:rPr>
              <a:t>ا</a:t>
            </a:r>
            <a:r>
              <a:rPr lang="ar-EG" b="1" dirty="0">
                <a:latin typeface="Alexandria SemiBold" pitchFamily="2" charset="-78"/>
                <a:ea typeface="Calibri" panose="020F0502020204030204" pitchFamily="34" charset="0"/>
                <a:cs typeface="Alexandria SemiBold" pitchFamily="2" charset="-78"/>
              </a:rPr>
              <a:t>هم في نجاح الحملة الإعلانية وتحقيق النتائج المرجوة منها</a:t>
            </a:r>
            <a:r>
              <a:rPr lang="ar-SA" b="1" dirty="0">
                <a:latin typeface="Alexandria SemiBold" pitchFamily="2" charset="-78"/>
                <a:ea typeface="Calibri" panose="020F0502020204030204" pitchFamily="34" charset="0"/>
                <a:cs typeface="Alexandria SemiBold" pitchFamily="2" charset="-78"/>
              </a:rPr>
              <a:t>.</a:t>
            </a:r>
          </a:p>
          <a:p>
            <a:pPr algn="r" rtl="1">
              <a:lnSpc>
                <a:spcPct val="150000"/>
              </a:lnSpc>
              <a:spcAft>
                <a:spcPts val="800"/>
              </a:spcAft>
            </a:pPr>
            <a:r>
              <a:rPr lang="ar-SA" b="1" dirty="0">
                <a:latin typeface="Alexandria SemiBold" pitchFamily="2" charset="-78"/>
                <a:ea typeface="Calibri" panose="020F0502020204030204" pitchFamily="34" charset="0"/>
                <a:cs typeface="Alexandria SemiBold" pitchFamily="2" charset="-78"/>
              </a:rPr>
              <a:t>   ختامًا، يتطلب النجاح في الحملات التسويقية الرقمية مزيجًا من التخطيط الاستراتيجي، واستخدام التكنولوجيا الحديثة، وفهم عميق للسوق والجمهور والمنافسين . الشركات التي تستثمر في تطوير مهاراتها في هذا المجال، ستكون أكثر قدرة على المنافسة والنمو في بيئة الأعمال المتغيرة بسرعة.</a:t>
            </a:r>
            <a:endParaRPr lang="en-US" b="1" dirty="0">
              <a:latin typeface="Alexandria SemiBold" pitchFamily="2" charset="-78"/>
              <a:ea typeface="Calibri" panose="020F0502020204030204" pitchFamily="34" charset="0"/>
              <a:cs typeface="Alexandria SemiBold" pitchFamily="2" charset="-78"/>
            </a:endParaRPr>
          </a:p>
        </p:txBody>
      </p:sp>
    </p:spTree>
    <p:extLst>
      <p:ext uri="{BB962C8B-B14F-4D97-AF65-F5344CB8AC3E}">
        <p14:creationId xmlns:p14="http://schemas.microsoft.com/office/powerpoint/2010/main" val="19378901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049725" y="336008"/>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691105" y="965470"/>
            <a:ext cx="4128422" cy="524985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88142" y="1064519"/>
            <a:ext cx="10407822" cy="5051758"/>
          </a:xfrm>
          <a:prstGeom prst="roundRect">
            <a:avLst>
              <a:gd name="adj" fmla="val 6140"/>
            </a:avLst>
          </a:prstGeom>
          <a:solidFill>
            <a:schemeClr val="bg1"/>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Low" defTabSz="914400" rtl="1" eaLnBrk="1" fontAlgn="auto" latinLnBrk="0" hangingPunct="1">
              <a:lnSpc>
                <a:spcPct val="150000"/>
              </a:lnSpc>
              <a:spcBef>
                <a:spcPts val="0"/>
              </a:spcBef>
              <a:spcAft>
                <a:spcPts val="800"/>
              </a:spcAft>
              <a:buClrTx/>
              <a:buSzTx/>
              <a:buFont typeface="Wingdings" panose="05000000000000000000" pitchFamily="2" charset="2"/>
              <a:buChar char="Ø"/>
              <a:tabLst/>
              <a:defRPr/>
            </a:pPr>
            <a:endParaRPr lang="ar-SA" sz="3200" b="1" dirty="0">
              <a:solidFill>
                <a:srgbClr val="002060"/>
              </a:solidFill>
              <a:latin typeface="Adobe Arabic" panose="02040503050201020203" pitchFamily="18" charset="-78"/>
              <a:ea typeface="Calibri" panose="020F0502020204030204" pitchFamily="34" charset="0"/>
              <a:cs typeface="Adobe Arabic" panose="02040503050201020203" pitchFamily="18" charset="-78"/>
            </a:endParaRPr>
          </a:p>
          <a:p>
            <a:pPr marR="0" lvl="0" algn="justLow" defTabSz="914400" rtl="1" eaLnBrk="1" fontAlgn="auto" latinLnBrk="0" hangingPunct="1">
              <a:lnSpc>
                <a:spcPct val="150000"/>
              </a:lnSpc>
              <a:spcBef>
                <a:spcPts val="0"/>
              </a:spcBef>
              <a:spcAft>
                <a:spcPts val="800"/>
              </a:spcAft>
              <a:buClrTx/>
              <a:buSzTx/>
              <a:tabLst/>
              <a:defRPr/>
            </a:pPr>
            <a:endParaRPr lang="ar-EG" sz="3200" b="1" dirty="0">
              <a:solidFill>
                <a:srgbClr val="002060"/>
              </a:solidFill>
              <a:latin typeface="Adobe Arabic" panose="02040503050201020203" pitchFamily="18" charset="-78"/>
              <a:ea typeface="Calibri" panose="020F0502020204030204" pitchFamily="34" charset="0"/>
              <a:cs typeface="Adobe Arabic" panose="02040503050201020203" pitchFamily="18" charset="-78"/>
            </a:endParaRPr>
          </a:p>
          <a:p>
            <a:pPr marR="0" lvl="0" algn="justLow" defTabSz="914400" rtl="1" eaLnBrk="1" fontAlgn="auto" latinLnBrk="0" hangingPunct="1">
              <a:lnSpc>
                <a:spcPct val="150000"/>
              </a:lnSpc>
              <a:spcBef>
                <a:spcPts val="0"/>
              </a:spcBef>
              <a:spcAft>
                <a:spcPts val="800"/>
              </a:spcAft>
              <a:buClrTx/>
              <a:buSzTx/>
              <a:tabLst/>
              <a:defRPr/>
            </a:pPr>
            <a:endParaRPr kumimoji="0" lang="en-US" sz="3200" b="1" i="0" u="none" strike="noStrike" kern="1200" cap="none" spc="0" normalizeH="0" baseline="0" noProof="0" dirty="0">
              <a:ln>
                <a:noFill/>
              </a:ln>
              <a:solidFill>
                <a:srgbClr val="002060"/>
              </a:solidFill>
              <a:effectLst/>
              <a:uLnTx/>
              <a:uFillTx/>
              <a:latin typeface="Adobe Arabic" panose="02040503050201020203" pitchFamily="18" charset="-78"/>
              <a:ea typeface="Calibri" panose="020F0502020204030204" pitchFamily="34" charset="0"/>
              <a:cs typeface="Adobe Arabic" panose="02040503050201020203" pitchFamily="18" charset="-78"/>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03327" y="6314375"/>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dobe Caslon Pro" panose="0205050205050A020403" pitchFamily="18" charset="0"/>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8491" y="-37272"/>
            <a:ext cx="1995181" cy="931613"/>
          </a:xfrm>
          <a:prstGeom prst="rect">
            <a:avLst/>
          </a:prstGeom>
        </p:spPr>
      </p:pic>
      <p:sp>
        <p:nvSpPr>
          <p:cNvPr id="7" name="TextBox 6">
            <a:extLst>
              <a:ext uri="{FF2B5EF4-FFF2-40B4-BE49-F238E27FC236}">
                <a16:creationId xmlns:a16="http://schemas.microsoft.com/office/drawing/2014/main" id="{F9A80F9F-74DB-1D57-04E8-E20E92A09B0A}"/>
              </a:ext>
            </a:extLst>
          </p:cNvPr>
          <p:cNvSpPr txBox="1"/>
          <p:nvPr/>
        </p:nvSpPr>
        <p:spPr>
          <a:xfrm>
            <a:off x="1254034" y="1653442"/>
            <a:ext cx="9958752" cy="4337085"/>
          </a:xfrm>
          <a:prstGeom prst="rect">
            <a:avLst/>
          </a:prstGeom>
          <a:noFill/>
        </p:spPr>
        <p:txBody>
          <a:bodyPr wrap="square" rtlCol="0">
            <a:spAutoFit/>
          </a:bodyPr>
          <a:lstStyle/>
          <a:p>
            <a:pPr algn="r" rtl="1">
              <a:lnSpc>
                <a:spcPct val="150000"/>
              </a:lnSpc>
            </a:pPr>
            <a:endParaRPr lang="ar-SA" sz="300" dirty="0">
              <a:latin typeface="Alexandria SemiBold" pitchFamily="2" charset="-78"/>
              <a:cs typeface="Alexandria SemiBold" pitchFamily="2" charset="-78"/>
            </a:endParaRPr>
          </a:p>
          <a:p>
            <a:pPr marL="342900" indent="-342900" algn="r" rtl="1">
              <a:lnSpc>
                <a:spcPct val="150000"/>
              </a:lnSpc>
              <a:buFont typeface="+mj-lt"/>
              <a:buAutoNum type="arabicPeriod"/>
            </a:pPr>
            <a:r>
              <a:rPr lang="ar-SA" sz="1600" dirty="0">
                <a:latin typeface="Alexandria SemiBold" pitchFamily="2" charset="-78"/>
                <a:cs typeface="Alexandria SemiBold" pitchFamily="2" charset="-78"/>
              </a:rPr>
              <a:t>محمد جميل، رحلة في عالم التسويق الرقمي، كتاب إلكتروني منشور، 2024)</a:t>
            </a:r>
          </a:p>
          <a:p>
            <a:pPr marL="342900" indent="-342900" algn="r" rtl="1">
              <a:lnSpc>
                <a:spcPct val="150000"/>
              </a:lnSpc>
              <a:buFont typeface="+mj-lt"/>
              <a:buAutoNum type="arabicPeriod"/>
            </a:pPr>
            <a:r>
              <a:rPr lang="ar-SA" sz="1600" dirty="0">
                <a:latin typeface="Alexandria SemiBold" pitchFamily="2" charset="-78"/>
                <a:cs typeface="Alexandria SemiBold" pitchFamily="2" charset="-78"/>
              </a:rPr>
              <a:t>ــــــــــــــــــــــــــ ، قلعة التسويق الحديث: دليلك لفهم استراتيجيات التسويق وبناء علامة تجارية قوية، كتاب إلكتروني منشور ، 2024)</a:t>
            </a:r>
            <a:endParaRPr lang="en-US" sz="1600" dirty="0">
              <a:latin typeface="Alexandria SemiBold" pitchFamily="2" charset="-78"/>
              <a:cs typeface="Alexandria SemiBold" pitchFamily="2" charset="-78"/>
            </a:endParaRPr>
          </a:p>
          <a:p>
            <a:pPr marL="342900" indent="-342900" algn="r" rtl="1">
              <a:lnSpc>
                <a:spcPct val="150000"/>
              </a:lnSpc>
              <a:spcAft>
                <a:spcPts val="800"/>
              </a:spcAft>
              <a:buFont typeface="+mj-lt"/>
              <a:buAutoNum type="arabicPeriod"/>
              <a:defRPr/>
            </a:pPr>
            <a:r>
              <a:rPr lang="ar-SA" sz="1600" dirty="0">
                <a:latin typeface="Alexandria SemiBold" pitchFamily="2" charset="-78"/>
                <a:cs typeface="Alexandria SemiBold" pitchFamily="2" charset="-78"/>
              </a:rPr>
              <a:t>جي جوناثان جاباي، التسويق الابتكاري، ترجمة : عبدالله خالد الشقري ، ( الرياض: مكتبة الشقري، ط1، 2007).</a:t>
            </a:r>
          </a:p>
          <a:p>
            <a:pPr marL="342900" indent="-342900">
              <a:lnSpc>
                <a:spcPct val="150000"/>
              </a:lnSpc>
              <a:spcAft>
                <a:spcPts val="800"/>
              </a:spcAft>
              <a:buFont typeface="+mj-lt"/>
              <a:buAutoNum type="arabicPeriod"/>
              <a:defRPr/>
            </a:pPr>
            <a:r>
              <a:rPr lang="en-US" sz="1600" dirty="0">
                <a:latin typeface="Alexandria SemiBold" pitchFamily="2" charset="-78"/>
                <a:cs typeface="Alexandria SemiBold" pitchFamily="2" charset="-78"/>
              </a:rPr>
              <a:t>S. Kingsnorth (2022), Digital Marketing Strategy: Digital Marketing approach to online marketing, </a:t>
            </a:r>
            <a:r>
              <a:rPr lang="en-US" sz="1600" dirty="0" err="1">
                <a:latin typeface="Alexandria SemiBold" pitchFamily="2" charset="-78"/>
                <a:cs typeface="Alexandria SemiBold" pitchFamily="2" charset="-78"/>
              </a:rPr>
              <a:t>Kogan</a:t>
            </a:r>
            <a:r>
              <a:rPr lang="en-US" sz="1600" dirty="0">
                <a:latin typeface="Alexandria SemiBold" pitchFamily="2" charset="-78"/>
                <a:cs typeface="Alexandria SemiBold" pitchFamily="2" charset="-78"/>
              </a:rPr>
              <a:t> Page Publishers.</a:t>
            </a:r>
            <a:endParaRPr lang="ar-SA" sz="1600" dirty="0">
              <a:latin typeface="Alexandria SemiBold" pitchFamily="2" charset="-78"/>
              <a:cs typeface="Alexandria SemiBold" pitchFamily="2" charset="-78"/>
            </a:endParaRPr>
          </a:p>
          <a:p>
            <a:pPr marL="342900" indent="-342900">
              <a:buFont typeface="+mj-lt"/>
              <a:buAutoNum type="arabicPeriod" startAt="5"/>
            </a:pPr>
            <a:r>
              <a:rPr lang="en-US" b="1" dirty="0"/>
              <a:t>Das, S. (2021). Search engine optimization and marketing: A recipe for success in digital marketing. Chapman and Hall/CRC.</a:t>
            </a:r>
          </a:p>
          <a:p>
            <a:pPr marL="342900" indent="-342900">
              <a:buFont typeface="+mj-lt"/>
              <a:buAutoNum type="arabicPeriod" startAt="5"/>
            </a:pPr>
            <a:r>
              <a:rPr lang="en-US" b="1" dirty="0" err="1"/>
              <a:t>McGruer</a:t>
            </a:r>
            <a:r>
              <a:rPr lang="en-US" b="1" dirty="0"/>
              <a:t>, D. (2020). Dynamic digital marketing: Master the world of online and social media marketing to grow your business. John Wiley &amp; Sons.</a:t>
            </a:r>
          </a:p>
          <a:p>
            <a:pPr marL="342900" indent="-342900">
              <a:buFont typeface="+mj-lt"/>
              <a:buAutoNum type="arabicPeriod" startAt="5"/>
            </a:pPr>
            <a:r>
              <a:rPr lang="en-US" b="1" dirty="0"/>
              <a:t>Jonah Berger,(2013). “Contagious : Why things catch on”, New York, Simon and Schuster Publisher.</a:t>
            </a:r>
          </a:p>
        </p:txBody>
      </p:sp>
      <p:sp>
        <p:nvSpPr>
          <p:cNvPr id="3" name="Rectangle 2"/>
          <p:cNvSpPr/>
          <p:nvPr/>
        </p:nvSpPr>
        <p:spPr>
          <a:xfrm>
            <a:off x="4463504" y="965470"/>
            <a:ext cx="3044423" cy="739690"/>
          </a:xfrm>
          <a:prstGeom prst="rect">
            <a:avLst/>
          </a:prstGeom>
        </p:spPr>
        <p:txBody>
          <a:bodyPr wrap="none">
            <a:spAutoFit/>
          </a:bodyPr>
          <a:lstStyle/>
          <a:p>
            <a:pPr marL="342900" lvl="0" indent="-342900" algn="ctr" rtl="1">
              <a:lnSpc>
                <a:spcPct val="150000"/>
              </a:lnSpc>
              <a:spcAft>
                <a:spcPts val="800"/>
              </a:spcAft>
              <a:buFont typeface="Wingdings" panose="05000000000000000000" pitchFamily="2" charset="2"/>
              <a:buChar char="Ø"/>
              <a:defRPr/>
            </a:pPr>
            <a:r>
              <a:rPr lang="ar-EG" sz="3200" b="1" dirty="0">
                <a:solidFill>
                  <a:srgbClr val="002060"/>
                </a:solidFill>
                <a:latin typeface="Adobe Arabic" panose="02040503050201020203" pitchFamily="18" charset="-78"/>
                <a:ea typeface="Calibri" panose="020F0502020204030204" pitchFamily="34" charset="0"/>
                <a:cs typeface="Adobe Arabic" panose="02040503050201020203" pitchFamily="18" charset="-78"/>
              </a:rPr>
              <a:t>المصادر والمراجع:</a:t>
            </a:r>
          </a:p>
        </p:txBody>
      </p:sp>
    </p:spTree>
    <p:extLst>
      <p:ext uri="{BB962C8B-B14F-4D97-AF65-F5344CB8AC3E}">
        <p14:creationId xmlns:p14="http://schemas.microsoft.com/office/powerpoint/2010/main" val="3758059719"/>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55086</TotalTime>
  <Words>4363</Words>
  <Application>Microsoft Office PowerPoint</Application>
  <PresentationFormat>Widescreen</PresentationFormat>
  <Paragraphs>393</Paragraphs>
  <Slides>45</Slides>
  <Notes>3</Notes>
  <HiddenSlides>0</HiddenSlides>
  <MMClips>0</MMClips>
  <ScaleCrop>false</ScaleCrop>
  <HeadingPairs>
    <vt:vector size="6" baseType="variant">
      <vt:variant>
        <vt:lpstr>Fonts Used</vt:lpstr>
      </vt:variant>
      <vt:variant>
        <vt:i4>12</vt:i4>
      </vt:variant>
      <vt:variant>
        <vt:lpstr>Theme</vt:lpstr>
      </vt:variant>
      <vt:variant>
        <vt:i4>1</vt:i4>
      </vt:variant>
      <vt:variant>
        <vt:lpstr>Slide Titles</vt:lpstr>
      </vt:variant>
      <vt:variant>
        <vt:i4>45</vt:i4>
      </vt:variant>
    </vt:vector>
  </HeadingPairs>
  <TitlesOfParts>
    <vt:vector size="58" baseType="lpstr">
      <vt:lpstr>Adobe Arabic</vt:lpstr>
      <vt:lpstr>Adobe Caslon Pro</vt:lpstr>
      <vt:lpstr>Alexandria</vt:lpstr>
      <vt:lpstr>Alexandria ExtraBold</vt:lpstr>
      <vt:lpstr>Alexandria Medium</vt:lpstr>
      <vt:lpstr>Alexandria SemiBold</vt:lpstr>
      <vt:lpstr>Arial</vt:lpstr>
      <vt:lpstr>Calibri</vt:lpstr>
      <vt:lpstr>Calibri Light</vt:lpstr>
      <vt:lpstr>Roboto Light</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AmeRa Soliman</cp:lastModifiedBy>
  <cp:revision>2782</cp:revision>
  <dcterms:created xsi:type="dcterms:W3CDTF">2023-04-29T09:08:23Z</dcterms:created>
  <dcterms:modified xsi:type="dcterms:W3CDTF">2026-02-04T16:21:34Z</dcterms:modified>
</cp:coreProperties>
</file>