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529" r:id="rId6"/>
    <p:sldId id="530" r:id="rId7"/>
    <p:sldId id="587" r:id="rId8"/>
    <p:sldId id="546" r:id="rId9"/>
    <p:sldId id="539" r:id="rId10"/>
    <p:sldId id="535" r:id="rId11"/>
    <p:sldId id="542" r:id="rId12"/>
    <p:sldId id="543" r:id="rId13"/>
    <p:sldId id="540" r:id="rId14"/>
    <p:sldId id="544" r:id="rId15"/>
    <p:sldId id="545" r:id="rId16"/>
    <p:sldId id="548" r:id="rId17"/>
    <p:sldId id="549" r:id="rId18"/>
    <p:sldId id="551" r:id="rId19"/>
    <p:sldId id="552" r:id="rId20"/>
    <p:sldId id="553" r:id="rId21"/>
    <p:sldId id="557" r:id="rId22"/>
    <p:sldId id="558" r:id="rId23"/>
    <p:sldId id="559" r:id="rId24"/>
    <p:sldId id="560" r:id="rId25"/>
    <p:sldId id="570" r:id="rId26"/>
    <p:sldId id="571" r:id="rId27"/>
    <p:sldId id="563" r:id="rId28"/>
    <p:sldId id="564" r:id="rId29"/>
    <p:sldId id="565" r:id="rId30"/>
    <p:sldId id="566" r:id="rId31"/>
    <p:sldId id="572" r:id="rId32"/>
    <p:sldId id="573" r:id="rId33"/>
    <p:sldId id="588" r:id="rId34"/>
    <p:sldId id="589" r:id="rId35"/>
    <p:sldId id="590" r:id="rId36"/>
    <p:sldId id="591" r:id="rId37"/>
    <p:sldId id="592" r:id="rId38"/>
    <p:sldId id="574" r:id="rId39"/>
    <p:sldId id="575" r:id="rId40"/>
    <p:sldId id="578" r:id="rId41"/>
    <p:sldId id="581" r:id="rId42"/>
    <p:sldId id="598" r:id="rId43"/>
    <p:sldId id="593" r:id="rId44"/>
    <p:sldId id="594" r:id="rId45"/>
    <p:sldId id="595" r:id="rId46"/>
    <p:sldId id="596" r:id="rId47"/>
    <p:sldId id="597"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9"/>
            <p14:sldId id="530"/>
            <p14:sldId id="587"/>
            <p14:sldId id="546"/>
            <p14:sldId id="539"/>
            <p14:sldId id="535"/>
            <p14:sldId id="542"/>
            <p14:sldId id="543"/>
            <p14:sldId id="540"/>
            <p14:sldId id="544"/>
            <p14:sldId id="545"/>
            <p14:sldId id="548"/>
            <p14:sldId id="549"/>
            <p14:sldId id="551"/>
            <p14:sldId id="552"/>
            <p14:sldId id="553"/>
            <p14:sldId id="557"/>
            <p14:sldId id="558"/>
            <p14:sldId id="559"/>
            <p14:sldId id="560"/>
            <p14:sldId id="570"/>
            <p14:sldId id="571"/>
            <p14:sldId id="563"/>
            <p14:sldId id="564"/>
            <p14:sldId id="565"/>
            <p14:sldId id="566"/>
            <p14:sldId id="572"/>
            <p14:sldId id="573"/>
            <p14:sldId id="588"/>
            <p14:sldId id="589"/>
            <p14:sldId id="590"/>
            <p14:sldId id="591"/>
            <p14:sldId id="592"/>
            <p14:sldId id="574"/>
            <p14:sldId id="575"/>
            <p14:sldId id="578"/>
            <p14:sldId id="581"/>
            <p14:sldId id="598"/>
            <p14:sldId id="593"/>
            <p14:sldId id="594"/>
            <p14:sldId id="595"/>
            <p14:sldId id="596"/>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E7F"/>
    <a:srgbClr val="006682"/>
    <a:srgbClr val="FF8D16"/>
    <a:srgbClr val="00AABA"/>
    <a:srgbClr val="FF4058"/>
    <a:srgbClr val="F8F8F9"/>
    <a:srgbClr val="203E5F"/>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49" autoAdjust="0"/>
    <p:restoredTop sz="93738" autoAdjust="0"/>
  </p:normalViewPr>
  <p:slideViewPr>
    <p:cSldViewPr snapToGrid="0">
      <p:cViewPr varScale="1">
        <p:scale>
          <a:sx n="71" d="100"/>
          <a:sy n="71" d="100"/>
        </p:scale>
        <p:origin x="42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0748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b81648811a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b81648811a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14427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b81648811a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b81648811a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39369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20232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0635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6128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7200"/>
            <a:ext cx="10972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400"/>
              <a:buNone/>
              <a:defRPr sz="3200"/>
            </a:lvl1pPr>
            <a:lvl2pPr lvl="1" algn="ctr">
              <a:spcBef>
                <a:spcPts val="0"/>
              </a:spcBef>
              <a:spcAft>
                <a:spcPts val="0"/>
              </a:spcAft>
              <a:buSzPts val="2400"/>
              <a:buNone/>
              <a:defRPr sz="3200"/>
            </a:lvl2pPr>
            <a:lvl3pPr lvl="2" algn="ctr">
              <a:spcBef>
                <a:spcPts val="0"/>
              </a:spcBef>
              <a:spcAft>
                <a:spcPts val="0"/>
              </a:spcAft>
              <a:buSzPts val="2400"/>
              <a:buNone/>
              <a:defRPr sz="3200"/>
            </a:lvl3pPr>
            <a:lvl4pPr lvl="3" algn="ctr">
              <a:spcBef>
                <a:spcPts val="0"/>
              </a:spcBef>
              <a:spcAft>
                <a:spcPts val="0"/>
              </a:spcAft>
              <a:buSzPts val="2400"/>
              <a:buNone/>
              <a:defRPr sz="3200"/>
            </a:lvl4pPr>
            <a:lvl5pPr lvl="4" algn="ctr">
              <a:spcBef>
                <a:spcPts val="0"/>
              </a:spcBef>
              <a:spcAft>
                <a:spcPts val="0"/>
              </a:spcAft>
              <a:buSzPts val="2400"/>
              <a:buNone/>
              <a:defRPr sz="3200"/>
            </a:lvl5pPr>
            <a:lvl6pPr lvl="5" algn="ctr">
              <a:spcBef>
                <a:spcPts val="0"/>
              </a:spcBef>
              <a:spcAft>
                <a:spcPts val="0"/>
              </a:spcAft>
              <a:buSzPts val="2400"/>
              <a:buNone/>
              <a:defRPr sz="3200"/>
            </a:lvl6pPr>
            <a:lvl7pPr lvl="6" algn="ctr">
              <a:spcBef>
                <a:spcPts val="0"/>
              </a:spcBef>
              <a:spcAft>
                <a:spcPts val="0"/>
              </a:spcAft>
              <a:buSzPts val="2400"/>
              <a:buNone/>
              <a:defRPr sz="3200"/>
            </a:lvl7pPr>
            <a:lvl8pPr lvl="7" algn="ctr">
              <a:spcBef>
                <a:spcPts val="0"/>
              </a:spcBef>
              <a:spcAft>
                <a:spcPts val="0"/>
              </a:spcAft>
              <a:buSzPts val="2400"/>
              <a:buNone/>
              <a:defRPr sz="3200"/>
            </a:lvl8pPr>
            <a:lvl9pPr lvl="8" algn="ctr">
              <a:spcBef>
                <a:spcPts val="0"/>
              </a:spcBef>
              <a:spcAft>
                <a:spcPts val="0"/>
              </a:spcAft>
              <a:buSzPts val="2400"/>
              <a:buNone/>
              <a:defRPr sz="3200"/>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08307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620714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Strategic </a:t>
            </a:r>
            <a:r>
              <a:rPr lang="en-US" sz="4400" b="1" dirty="0" smtClean="0">
                <a:solidFill>
                  <a:srgbClr val="00B0F0"/>
                </a:solidFill>
                <a:latin typeface="Alexandria" charset="0"/>
                <a:cs typeface="Alexandria" charset="0"/>
              </a:rPr>
              <a:t>Management</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71649" cy="400110"/>
          </a:xfrm>
          <a:prstGeom prst="rect">
            <a:avLst/>
          </a:prstGeom>
          <a:noFill/>
        </p:spPr>
        <p:txBody>
          <a:bodyPr wrap="none" rtlCol="0">
            <a:spAutoFit/>
          </a:bodyPr>
          <a:lstStyle/>
          <a:p>
            <a:r>
              <a:rPr lang="en-US" sz="2000" dirty="0">
                <a:latin typeface="Alexandria" charset="0"/>
                <a:cs typeface="Alexandria" charset="0"/>
              </a:rPr>
              <a:t>Week </a:t>
            </a:r>
            <a:r>
              <a:rPr lang="en-US" sz="2000" dirty="0" smtClean="0">
                <a:latin typeface="Alexandria" charset="0"/>
                <a:cs typeface="Alexandria" charset="0"/>
              </a:rPr>
              <a:t>Three</a:t>
            </a:r>
            <a:endParaRPr lang="en-US" sz="2000" dirty="0">
              <a:latin typeface="Alexandria" charset="0"/>
              <a:cs typeface="Alexandria" charset="0"/>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 xmlns:a16="http://schemas.microsoft.com/office/drawing/2014/main" id="{7DB3554E-EB1F-4BEA-A4E2-2AA9758249CA}"/>
              </a:ext>
            </a:extLst>
          </p:cNvPr>
          <p:cNvSpPr txBox="1"/>
          <p:nvPr/>
        </p:nvSpPr>
        <p:spPr>
          <a:xfrm>
            <a:off x="0" y="108035"/>
            <a:ext cx="12192000" cy="400110"/>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000" b="1" dirty="0" smtClean="0">
                <a:latin typeface="Alexandria"/>
                <a:ea typeface="Cambria" panose="02040503050406030204" pitchFamily="18" charset="0"/>
                <a:cs typeface="+mj-cs"/>
              </a:rPr>
              <a:t>Learning Outcome</a:t>
            </a:r>
            <a:endParaRPr lang="en-US" sz="2000" b="1" dirty="0">
              <a:latin typeface="Alexandria"/>
              <a:ea typeface="Cambria" panose="02040503050406030204" pitchFamily="18" charset="0"/>
              <a:cs typeface="+mj-cs"/>
            </a:endParaRPr>
          </a:p>
        </p:txBody>
      </p:sp>
      <p:grpSp>
        <p:nvGrpSpPr>
          <p:cNvPr id="384" name="Group 383">
            <a:extLst>
              <a:ext uri="{FF2B5EF4-FFF2-40B4-BE49-F238E27FC236}">
                <a16:creationId xmlns="" xmlns:a16="http://schemas.microsoft.com/office/drawing/2014/main" id="{E491DA3A-021F-4620-804B-B49B45C093B1}"/>
              </a:ext>
            </a:extLst>
          </p:cNvPr>
          <p:cNvGrpSpPr/>
          <p:nvPr/>
        </p:nvGrpSpPr>
        <p:grpSpPr>
          <a:xfrm>
            <a:off x="1362450" y="929873"/>
            <a:ext cx="9521640" cy="5290641"/>
            <a:chOff x="1362450" y="929873"/>
            <a:chExt cx="9521640" cy="5290641"/>
          </a:xfrm>
        </p:grpSpPr>
        <p:grpSp>
          <p:nvGrpSpPr>
            <p:cNvPr id="385" name="Group 384">
              <a:extLst>
                <a:ext uri="{FF2B5EF4-FFF2-40B4-BE49-F238E27FC236}">
                  <a16:creationId xmlns="" xmlns:a16="http://schemas.microsoft.com/office/drawing/2014/main" id="{0025845F-1E03-46BC-B863-ECCB9E9F46B5}"/>
                </a:ext>
              </a:extLst>
            </p:cNvPr>
            <p:cNvGrpSpPr/>
            <p:nvPr/>
          </p:nvGrpSpPr>
          <p:grpSpPr>
            <a:xfrm>
              <a:off x="1362450" y="929873"/>
              <a:ext cx="9521640" cy="964504"/>
              <a:chOff x="1250206" y="1252603"/>
              <a:chExt cx="9521640" cy="964504"/>
            </a:xfrm>
          </p:grpSpPr>
          <p:grpSp>
            <p:nvGrpSpPr>
              <p:cNvPr id="410" name="Group 409">
                <a:extLst>
                  <a:ext uri="{FF2B5EF4-FFF2-40B4-BE49-F238E27FC236}">
                    <a16:creationId xmlns="" xmlns:a16="http://schemas.microsoft.com/office/drawing/2014/main" id="{E0EFA31F-A4D2-4E5C-8287-A2E8D579C6BB}"/>
                  </a:ext>
                </a:extLst>
              </p:cNvPr>
              <p:cNvGrpSpPr/>
              <p:nvPr/>
            </p:nvGrpSpPr>
            <p:grpSpPr>
              <a:xfrm>
                <a:off x="1250206" y="1252603"/>
                <a:ext cx="9467100" cy="964504"/>
                <a:chOff x="1250206" y="1252603"/>
                <a:chExt cx="9467100" cy="964504"/>
              </a:xfrm>
            </p:grpSpPr>
            <p:sp>
              <p:nvSpPr>
                <p:cNvPr id="415" name="Rectangle 414">
                  <a:extLst>
                    <a:ext uri="{FF2B5EF4-FFF2-40B4-BE49-F238E27FC236}">
                      <a16:creationId xmlns="" xmlns:a16="http://schemas.microsoft.com/office/drawing/2014/main" id="{3151DC32-750A-49A4-AB53-8A7B3C1034BA}"/>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6" name="Rectangle 415">
                  <a:extLst>
                    <a:ext uri="{FF2B5EF4-FFF2-40B4-BE49-F238E27FC236}">
                      <a16:creationId xmlns="" xmlns:a16="http://schemas.microsoft.com/office/drawing/2014/main" id="{F83E3677-46A5-477E-98B2-2DE0106630EC}"/>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7" name="Hexagon 416">
                  <a:extLst>
                    <a:ext uri="{FF2B5EF4-FFF2-40B4-BE49-F238E27FC236}">
                      <a16:creationId xmlns="" xmlns:a16="http://schemas.microsoft.com/office/drawing/2014/main" id="{8DCE10EC-4A42-414C-9271-7F7B6D7EA3CE}"/>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11" name="TextBox 410">
                <a:extLst>
                  <a:ext uri="{FF2B5EF4-FFF2-40B4-BE49-F238E27FC236}">
                    <a16:creationId xmlns="" xmlns:a16="http://schemas.microsoft.com/office/drawing/2014/main" id="{F12E7D4E-E290-4F0C-9C4C-ABE907E5EAFA}"/>
                  </a:ext>
                </a:extLst>
              </p:cNvPr>
              <p:cNvSpPr txBox="1"/>
              <p:nvPr/>
            </p:nvSpPr>
            <p:spPr>
              <a:xfrm>
                <a:off x="4780430" y="1292950"/>
                <a:ext cx="5991416" cy="923330"/>
              </a:xfrm>
              <a:prstGeom prst="rect">
                <a:avLst/>
              </a:prstGeom>
              <a:noFill/>
            </p:spPr>
            <p:txBody>
              <a:bodyPr wrap="square" rtlCol="0">
                <a:spAutoFit/>
              </a:bodyPr>
              <a:lstStyle/>
              <a:p>
                <a:pPr lvl="0">
                  <a:defRPr/>
                </a:pPr>
                <a:r>
                  <a:rPr lang="en-US" dirty="0">
                    <a:latin typeface="Alexandria"/>
                  </a:rPr>
                  <a:t>Understand the differences between the two traditional models of strategy and the strengths and weaknesses of each</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413" name="TextBox 412">
                <a:extLst>
                  <a:ext uri="{FF2B5EF4-FFF2-40B4-BE49-F238E27FC236}">
                    <a16:creationId xmlns="" xmlns:a16="http://schemas.microsoft.com/office/drawing/2014/main" id="{96AC926A-E4B9-45F4-8E9A-E36AACD87F37}"/>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01</a:t>
                </a:r>
              </a:p>
            </p:txBody>
          </p:sp>
        </p:grpSp>
        <p:grpSp>
          <p:nvGrpSpPr>
            <p:cNvPr id="386" name="Group 385">
              <a:extLst>
                <a:ext uri="{FF2B5EF4-FFF2-40B4-BE49-F238E27FC236}">
                  <a16:creationId xmlns="" xmlns:a16="http://schemas.microsoft.com/office/drawing/2014/main" id="{4339CB72-8D61-402A-B385-845E7AF2A316}"/>
                </a:ext>
              </a:extLst>
            </p:cNvPr>
            <p:cNvGrpSpPr/>
            <p:nvPr/>
          </p:nvGrpSpPr>
          <p:grpSpPr>
            <a:xfrm>
              <a:off x="1362450" y="2371919"/>
              <a:ext cx="9521640" cy="964504"/>
              <a:chOff x="1250206" y="1252603"/>
              <a:chExt cx="9521640" cy="964504"/>
            </a:xfrm>
          </p:grpSpPr>
          <p:grpSp>
            <p:nvGrpSpPr>
              <p:cNvPr id="403" name="Group 402">
                <a:extLst>
                  <a:ext uri="{FF2B5EF4-FFF2-40B4-BE49-F238E27FC236}">
                    <a16:creationId xmlns="" xmlns:a16="http://schemas.microsoft.com/office/drawing/2014/main" id="{D8A4C06D-4382-49FF-92AE-A36CED782558}"/>
                  </a:ext>
                </a:extLst>
              </p:cNvPr>
              <p:cNvGrpSpPr/>
              <p:nvPr/>
            </p:nvGrpSpPr>
            <p:grpSpPr>
              <a:xfrm>
                <a:off x="1250206" y="1252603"/>
                <a:ext cx="9467100" cy="964504"/>
                <a:chOff x="1250206" y="1252603"/>
                <a:chExt cx="9467100" cy="964504"/>
              </a:xfrm>
            </p:grpSpPr>
            <p:sp>
              <p:nvSpPr>
                <p:cNvPr id="407" name="Rectangle 406">
                  <a:extLst>
                    <a:ext uri="{FF2B5EF4-FFF2-40B4-BE49-F238E27FC236}">
                      <a16:creationId xmlns="" xmlns:a16="http://schemas.microsoft.com/office/drawing/2014/main" id="{E42557AC-61DB-4EC5-BB01-04FCA784FDB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8" name="Rectangle 407">
                  <a:extLst>
                    <a:ext uri="{FF2B5EF4-FFF2-40B4-BE49-F238E27FC236}">
                      <a16:creationId xmlns="" xmlns:a16="http://schemas.microsoft.com/office/drawing/2014/main" id="{28A53185-5A10-41B4-B039-D4C911E8A3B6}"/>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9" name="Hexagon 408">
                  <a:extLst>
                    <a:ext uri="{FF2B5EF4-FFF2-40B4-BE49-F238E27FC236}">
                      <a16:creationId xmlns="" xmlns:a16="http://schemas.microsoft.com/office/drawing/2014/main" id="{729FAECD-4E43-451B-9030-AA165C128030}"/>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04" name="TextBox 403">
                <a:extLst>
                  <a:ext uri="{FF2B5EF4-FFF2-40B4-BE49-F238E27FC236}">
                    <a16:creationId xmlns="" xmlns:a16="http://schemas.microsoft.com/office/drawing/2014/main" id="{A8645454-A1B0-4F02-B322-E7E45673A4BB}"/>
                  </a:ext>
                </a:extLst>
              </p:cNvPr>
              <p:cNvSpPr txBox="1"/>
              <p:nvPr/>
            </p:nvSpPr>
            <p:spPr>
              <a:xfrm>
                <a:off x="4780430" y="1372392"/>
                <a:ext cx="5991416" cy="646331"/>
              </a:xfrm>
              <a:prstGeom prst="rect">
                <a:avLst/>
              </a:prstGeom>
              <a:noFill/>
            </p:spPr>
            <p:txBody>
              <a:bodyPr wrap="square" rtlCol="0">
                <a:spAutoFit/>
              </a:bodyPr>
              <a:lstStyle/>
              <a:p>
                <a:pPr lvl="0">
                  <a:defRPr/>
                </a:pPr>
                <a:r>
                  <a:rPr lang="en-US" dirty="0">
                    <a:latin typeface="Alexandria"/>
                  </a:rPr>
                  <a:t>Explain the steps in the strategic management process and the interrelatedness of its sequence of steps</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406" name="TextBox 405">
                <a:extLst>
                  <a:ext uri="{FF2B5EF4-FFF2-40B4-BE49-F238E27FC236}">
                    <a16:creationId xmlns="" xmlns:a16="http://schemas.microsoft.com/office/drawing/2014/main" id="{FE38FD99-9FE2-4594-B693-042C7130886B}"/>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02</a:t>
                </a:r>
              </a:p>
            </p:txBody>
          </p:sp>
        </p:grpSp>
        <p:grpSp>
          <p:nvGrpSpPr>
            <p:cNvPr id="387" name="Group 386">
              <a:extLst>
                <a:ext uri="{FF2B5EF4-FFF2-40B4-BE49-F238E27FC236}">
                  <a16:creationId xmlns="" xmlns:a16="http://schemas.microsoft.com/office/drawing/2014/main" id="{A21482E0-F5BC-4987-A7A7-16DDB118F72F}"/>
                </a:ext>
              </a:extLst>
            </p:cNvPr>
            <p:cNvGrpSpPr/>
            <p:nvPr/>
          </p:nvGrpSpPr>
          <p:grpSpPr>
            <a:xfrm>
              <a:off x="1362450" y="3774481"/>
              <a:ext cx="9521640" cy="1003988"/>
              <a:chOff x="1250206" y="1213119"/>
              <a:chExt cx="9521640" cy="1003988"/>
            </a:xfrm>
          </p:grpSpPr>
          <p:grpSp>
            <p:nvGrpSpPr>
              <p:cNvPr id="396" name="Group 395">
                <a:extLst>
                  <a:ext uri="{FF2B5EF4-FFF2-40B4-BE49-F238E27FC236}">
                    <a16:creationId xmlns="" xmlns:a16="http://schemas.microsoft.com/office/drawing/2014/main" id="{CB4C36C3-52E2-4FA4-98F5-FCEB3AEC8E2B}"/>
                  </a:ext>
                </a:extLst>
              </p:cNvPr>
              <p:cNvGrpSpPr/>
              <p:nvPr/>
            </p:nvGrpSpPr>
            <p:grpSpPr>
              <a:xfrm>
                <a:off x="1250206" y="1252603"/>
                <a:ext cx="9467100" cy="964504"/>
                <a:chOff x="1250206" y="1252603"/>
                <a:chExt cx="9467100" cy="964504"/>
              </a:xfrm>
            </p:grpSpPr>
            <p:sp>
              <p:nvSpPr>
                <p:cNvPr id="400" name="Rectangle 399">
                  <a:extLst>
                    <a:ext uri="{FF2B5EF4-FFF2-40B4-BE49-F238E27FC236}">
                      <a16:creationId xmlns="" xmlns:a16="http://schemas.microsoft.com/office/drawing/2014/main" id="{71C0B54D-4B88-44BE-A021-B62A77EFB985}"/>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1" name="Rectangle 400">
                  <a:extLst>
                    <a:ext uri="{FF2B5EF4-FFF2-40B4-BE49-F238E27FC236}">
                      <a16:creationId xmlns="" xmlns:a16="http://schemas.microsoft.com/office/drawing/2014/main" id="{1E377603-B09E-43A5-ABEE-CA71EC55DB4F}"/>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2" name="Hexagon 401">
                  <a:extLst>
                    <a:ext uri="{FF2B5EF4-FFF2-40B4-BE49-F238E27FC236}">
                      <a16:creationId xmlns="" xmlns:a16="http://schemas.microsoft.com/office/drawing/2014/main" id="{2E29A2EF-4D39-4E0D-9080-D46CAEFAFA4D}"/>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7" name="TextBox 396">
                <a:extLst>
                  <a:ext uri="{FF2B5EF4-FFF2-40B4-BE49-F238E27FC236}">
                    <a16:creationId xmlns="" xmlns:a16="http://schemas.microsoft.com/office/drawing/2014/main" id="{0B7852DD-0BFF-4E65-8060-ED460CB81716}"/>
                  </a:ext>
                </a:extLst>
              </p:cNvPr>
              <p:cNvSpPr txBox="1"/>
              <p:nvPr/>
            </p:nvSpPr>
            <p:spPr>
              <a:xfrm>
                <a:off x="4776450" y="1213119"/>
                <a:ext cx="5995396" cy="923330"/>
              </a:xfrm>
              <a:prstGeom prst="rect">
                <a:avLst/>
              </a:prstGeom>
              <a:noFill/>
            </p:spPr>
            <p:txBody>
              <a:bodyPr wrap="square" rtlCol="0">
                <a:spAutoFit/>
              </a:bodyPr>
              <a:lstStyle/>
              <a:p>
                <a:pPr lvl="0">
                  <a:defRPr/>
                </a:pPr>
                <a:r>
                  <a:rPr lang="en-US" dirty="0">
                    <a:latin typeface="Alexandria"/>
                  </a:rPr>
                  <a:t>Appreciate the different corporate and business unit strategies and the human resource challenges inherent with each</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399" name="TextBox 398">
                <a:extLst>
                  <a:ext uri="{FF2B5EF4-FFF2-40B4-BE49-F238E27FC236}">
                    <a16:creationId xmlns="" xmlns:a16="http://schemas.microsoft.com/office/drawing/2014/main" id="{6868B0FC-EEFA-4A54-89A6-769268728640}"/>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03</a:t>
                </a:r>
              </a:p>
            </p:txBody>
          </p:sp>
        </p:grpSp>
        <p:grpSp>
          <p:nvGrpSpPr>
            <p:cNvPr id="388" name="Group 387">
              <a:extLst>
                <a:ext uri="{FF2B5EF4-FFF2-40B4-BE49-F238E27FC236}">
                  <a16:creationId xmlns="" xmlns:a16="http://schemas.microsoft.com/office/drawing/2014/main" id="{AA276188-ED93-45D3-904F-DE21B6EF9E29}"/>
                </a:ext>
              </a:extLst>
            </p:cNvPr>
            <p:cNvGrpSpPr/>
            <p:nvPr/>
          </p:nvGrpSpPr>
          <p:grpSpPr>
            <a:xfrm>
              <a:off x="1362450" y="5256010"/>
              <a:ext cx="9494370" cy="964504"/>
              <a:chOff x="1250206" y="1252603"/>
              <a:chExt cx="9494370" cy="964504"/>
            </a:xfrm>
          </p:grpSpPr>
          <p:grpSp>
            <p:nvGrpSpPr>
              <p:cNvPr id="389" name="Group 388">
                <a:extLst>
                  <a:ext uri="{FF2B5EF4-FFF2-40B4-BE49-F238E27FC236}">
                    <a16:creationId xmlns="" xmlns:a16="http://schemas.microsoft.com/office/drawing/2014/main" id="{45BAA5AF-58CC-402F-931C-717F4409CA14}"/>
                  </a:ext>
                </a:extLst>
              </p:cNvPr>
              <p:cNvGrpSpPr/>
              <p:nvPr/>
            </p:nvGrpSpPr>
            <p:grpSpPr>
              <a:xfrm>
                <a:off x="1250206" y="1252603"/>
                <a:ext cx="9467100" cy="964504"/>
                <a:chOff x="1250206" y="1252603"/>
                <a:chExt cx="9467100" cy="964504"/>
              </a:xfrm>
            </p:grpSpPr>
            <p:sp>
              <p:nvSpPr>
                <p:cNvPr id="393" name="Rectangle 392">
                  <a:extLst>
                    <a:ext uri="{FF2B5EF4-FFF2-40B4-BE49-F238E27FC236}">
                      <a16:creationId xmlns="" xmlns:a16="http://schemas.microsoft.com/office/drawing/2014/main" id="{2816420A-19E1-4BC5-9577-5A465C7F4DD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4" name="Rectangle 393">
                  <a:extLst>
                    <a:ext uri="{FF2B5EF4-FFF2-40B4-BE49-F238E27FC236}">
                      <a16:creationId xmlns="" xmlns:a16="http://schemas.microsoft.com/office/drawing/2014/main" id="{E91F1D0C-838D-4639-A27F-9E353D43D568}"/>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5" name="Hexagon 394">
                  <a:extLst>
                    <a:ext uri="{FF2B5EF4-FFF2-40B4-BE49-F238E27FC236}">
                      <a16:creationId xmlns="" xmlns:a16="http://schemas.microsoft.com/office/drawing/2014/main" id="{0562CD1C-7108-49A5-83C5-B2044EF6858E}"/>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0" name="TextBox 389">
                <a:extLst>
                  <a:ext uri="{FF2B5EF4-FFF2-40B4-BE49-F238E27FC236}">
                    <a16:creationId xmlns="" xmlns:a16="http://schemas.microsoft.com/office/drawing/2014/main" id="{C4AB7D0F-A27F-4543-9F41-96B831E85BFF}"/>
                  </a:ext>
                </a:extLst>
              </p:cNvPr>
              <p:cNvSpPr txBox="1"/>
              <p:nvPr/>
            </p:nvSpPr>
            <p:spPr>
              <a:xfrm>
                <a:off x="4788585" y="1350134"/>
                <a:ext cx="5955991" cy="646331"/>
              </a:xfrm>
              <a:prstGeom prst="rect">
                <a:avLst/>
              </a:prstGeom>
              <a:noFill/>
            </p:spPr>
            <p:txBody>
              <a:bodyPr wrap="square" rtlCol="0">
                <a:spAutoFit/>
              </a:bodyPr>
              <a:lstStyle/>
              <a:p>
                <a:pPr lvl="0">
                  <a:defRPr/>
                </a:pPr>
                <a:r>
                  <a:rPr lang="en-US" dirty="0">
                    <a:latin typeface="Alexandria"/>
                  </a:rPr>
                  <a:t>Understand the different human–resource related challenges in private and publicly held organizations</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392" name="TextBox 391">
                <a:extLst>
                  <a:ext uri="{FF2B5EF4-FFF2-40B4-BE49-F238E27FC236}">
                    <a16:creationId xmlns="" xmlns:a16="http://schemas.microsoft.com/office/drawing/2014/main" id="{C548C040-15C0-4BC6-AC64-24E75F72C58E}"/>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04</a:t>
                </a:r>
              </a:p>
            </p:txBody>
          </p:sp>
        </p:grpSp>
      </p:grpSp>
    </p:spTree>
    <p:extLst>
      <p:ext uri="{BB962C8B-B14F-4D97-AF65-F5344CB8AC3E}">
        <p14:creationId xmlns:p14="http://schemas.microsoft.com/office/powerpoint/2010/main" val="11001142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53140" y="2444153"/>
            <a:ext cx="10541000" cy="1938992"/>
          </a:xfrm>
          <a:prstGeom prst="rect">
            <a:avLst/>
          </a:prstGeom>
          <a:noFill/>
        </p:spPr>
        <p:txBody>
          <a:bodyPr wrap="square" rtlCol="0">
            <a:spAutoFit/>
          </a:bodyPr>
          <a:lstStyle/>
          <a:p>
            <a:pPr>
              <a:defRPr/>
            </a:pPr>
            <a:r>
              <a:rPr lang="en-US" sz="2000" b="1" dirty="0">
                <a:latin typeface="Alexandria"/>
              </a:rPr>
              <a:t>Strategic management </a:t>
            </a:r>
            <a:r>
              <a:rPr lang="en-US" sz="2000" dirty="0">
                <a:latin typeface="Alexandria"/>
              </a:rPr>
              <a:t>is the process of formulating and implementing an action plan to achieve corporate objectives, specifically including how these objectives are to be met</a:t>
            </a:r>
            <a:r>
              <a:rPr lang="en-US" sz="2000" dirty="0" smtClean="0">
                <a:latin typeface="Alexandria"/>
              </a:rPr>
              <a:t>.</a:t>
            </a:r>
          </a:p>
          <a:p>
            <a:pPr>
              <a:defRPr/>
            </a:pPr>
            <a:endParaRPr lang="en-US" sz="2000" dirty="0">
              <a:latin typeface="Alexandria"/>
            </a:endParaRPr>
          </a:p>
          <a:p>
            <a:pPr>
              <a:defRPr/>
            </a:pPr>
            <a:r>
              <a:rPr lang="en-US" sz="2000" dirty="0" smtClean="0">
                <a:latin typeface="Alexandria"/>
              </a:rPr>
              <a:t> </a:t>
            </a:r>
            <a:r>
              <a:rPr lang="en-US" sz="2000" dirty="0">
                <a:latin typeface="Alexandria"/>
              </a:rPr>
              <a:t>Senior management must find “fit” between the organization, its strategy and its environment. Strategic plans are long-range in nature, and require review and updating to ensure continued fit. </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p:cNvSpPr/>
          <p:nvPr/>
        </p:nvSpPr>
        <p:spPr>
          <a:xfrm>
            <a:off x="942308" y="935396"/>
            <a:ext cx="193152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13" name="TextBox 12"/>
          <p:cNvSpPr txBox="1"/>
          <p:nvPr/>
        </p:nvSpPr>
        <p:spPr>
          <a:xfrm>
            <a:off x="1076236" y="1345306"/>
            <a:ext cx="1797593" cy="400110"/>
          </a:xfrm>
          <a:prstGeom prst="rect">
            <a:avLst/>
          </a:prstGeom>
          <a:noFill/>
        </p:spPr>
        <p:txBody>
          <a:bodyPr wrap="square" rtlCol="0">
            <a:spAutoFit/>
          </a:bodyPr>
          <a:lstStyle/>
          <a:p>
            <a:r>
              <a:rPr lang="en-US" sz="2000" b="1" dirty="0">
                <a:solidFill>
                  <a:schemeClr val="bg1"/>
                </a:solidFill>
                <a:latin typeface="Alexandria"/>
                <a:cs typeface="Alexandria" charset="0"/>
              </a:rPr>
              <a:t>Introduction</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Strategic Management</a:t>
            </a:r>
            <a:endParaRPr lang="en-US" sz="2400" b="1" dirty="0">
              <a:latin typeface="Alexandria"/>
              <a:cs typeface="Alexandria" charset="0"/>
            </a:endParaRPr>
          </a:p>
        </p:txBody>
      </p:sp>
      <p:grpSp>
        <p:nvGrpSpPr>
          <p:cNvPr id="11" name="Google Shape;59;p15"/>
          <p:cNvGrpSpPr/>
          <p:nvPr/>
        </p:nvGrpSpPr>
        <p:grpSpPr>
          <a:xfrm>
            <a:off x="9426826" y="3981854"/>
            <a:ext cx="1935244" cy="2001729"/>
            <a:chOff x="457200" y="682538"/>
            <a:chExt cx="3413031" cy="3778428"/>
          </a:xfrm>
        </p:grpSpPr>
        <p:grpSp>
          <p:nvGrpSpPr>
            <p:cNvPr id="15" name="Google Shape;60;p15"/>
            <p:cNvGrpSpPr/>
            <p:nvPr/>
          </p:nvGrpSpPr>
          <p:grpSpPr>
            <a:xfrm>
              <a:off x="2716343" y="1450280"/>
              <a:ext cx="1153888" cy="1144902"/>
              <a:chOff x="2716344" y="1450280"/>
              <a:chExt cx="1153888" cy="1144902"/>
            </a:xfrm>
          </p:grpSpPr>
          <p:sp>
            <p:nvSpPr>
              <p:cNvPr id="98" name="Google Shape;61;p15"/>
              <p:cNvSpPr/>
              <p:nvPr/>
            </p:nvSpPr>
            <p:spPr>
              <a:xfrm>
                <a:off x="3180766" y="1450280"/>
                <a:ext cx="216921" cy="141339"/>
              </a:xfrm>
              <a:custGeom>
                <a:avLst/>
                <a:gdLst/>
                <a:ahLst/>
                <a:cxnLst/>
                <a:rect l="l" t="t" r="r" b="b"/>
                <a:pathLst>
                  <a:path w="8082" h="5266" extrusionOk="0">
                    <a:moveTo>
                      <a:pt x="1677" y="1"/>
                    </a:moveTo>
                    <a:lnTo>
                      <a:pt x="1375" y="34"/>
                    </a:lnTo>
                    <a:lnTo>
                      <a:pt x="973" y="403"/>
                    </a:lnTo>
                    <a:lnTo>
                      <a:pt x="872" y="671"/>
                    </a:lnTo>
                    <a:lnTo>
                      <a:pt x="0" y="5265"/>
                    </a:lnTo>
                    <a:lnTo>
                      <a:pt x="8082" y="5265"/>
                    </a:lnTo>
                    <a:lnTo>
                      <a:pt x="7210" y="671"/>
                    </a:lnTo>
                    <a:lnTo>
                      <a:pt x="7109" y="403"/>
                    </a:lnTo>
                    <a:lnTo>
                      <a:pt x="6674" y="34"/>
                    </a:lnTo>
                    <a:lnTo>
                      <a:pt x="63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9" name="Google Shape;62;p15"/>
              <p:cNvSpPr/>
              <p:nvPr/>
            </p:nvSpPr>
            <p:spPr>
              <a:xfrm>
                <a:off x="2833342" y="1567278"/>
                <a:ext cx="227737" cy="227737"/>
              </a:xfrm>
              <a:custGeom>
                <a:avLst/>
                <a:gdLst/>
                <a:ahLst/>
                <a:cxnLst/>
                <a:rect l="l" t="t" r="r" b="b"/>
                <a:pathLst>
                  <a:path w="8485" h="8485" extrusionOk="0">
                    <a:moveTo>
                      <a:pt x="4360" y="1"/>
                    </a:moveTo>
                    <a:lnTo>
                      <a:pt x="3790" y="35"/>
                    </a:lnTo>
                    <a:lnTo>
                      <a:pt x="3555" y="236"/>
                    </a:lnTo>
                    <a:lnTo>
                      <a:pt x="2013" y="1778"/>
                    </a:lnTo>
                    <a:lnTo>
                      <a:pt x="1778" y="2013"/>
                    </a:lnTo>
                    <a:lnTo>
                      <a:pt x="235" y="3556"/>
                    </a:lnTo>
                    <a:lnTo>
                      <a:pt x="68" y="3790"/>
                    </a:lnTo>
                    <a:lnTo>
                      <a:pt x="1" y="4360"/>
                    </a:lnTo>
                    <a:lnTo>
                      <a:pt x="135" y="4595"/>
                    </a:lnTo>
                    <a:lnTo>
                      <a:pt x="2750" y="8485"/>
                    </a:lnTo>
                    <a:lnTo>
                      <a:pt x="5534" y="5735"/>
                    </a:lnTo>
                    <a:lnTo>
                      <a:pt x="5735" y="5500"/>
                    </a:lnTo>
                    <a:lnTo>
                      <a:pt x="8484" y="2751"/>
                    </a:lnTo>
                    <a:lnTo>
                      <a:pt x="4595" y="135"/>
                    </a:lnTo>
                    <a:lnTo>
                      <a:pt x="43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0" name="Google Shape;63;p15"/>
              <p:cNvSpPr/>
              <p:nvPr/>
            </p:nvSpPr>
            <p:spPr>
              <a:xfrm>
                <a:off x="2716343"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1" name="Google Shape;64;p15"/>
              <p:cNvSpPr/>
              <p:nvPr/>
            </p:nvSpPr>
            <p:spPr>
              <a:xfrm>
                <a:off x="2833342" y="2250419"/>
                <a:ext cx="227737" cy="227737"/>
              </a:xfrm>
              <a:custGeom>
                <a:avLst/>
                <a:gdLst/>
                <a:ahLst/>
                <a:cxnLst/>
                <a:rect l="l" t="t" r="r" b="b"/>
                <a:pathLst>
                  <a:path w="8485" h="8485" extrusionOk="0">
                    <a:moveTo>
                      <a:pt x="2750" y="1"/>
                    </a:moveTo>
                    <a:lnTo>
                      <a:pt x="135" y="3891"/>
                    </a:lnTo>
                    <a:lnTo>
                      <a:pt x="1" y="4159"/>
                    </a:lnTo>
                    <a:lnTo>
                      <a:pt x="68" y="4695"/>
                    </a:lnTo>
                    <a:lnTo>
                      <a:pt x="235" y="4930"/>
                    </a:lnTo>
                    <a:lnTo>
                      <a:pt x="1778" y="6506"/>
                    </a:lnTo>
                    <a:lnTo>
                      <a:pt x="2013" y="6707"/>
                    </a:lnTo>
                    <a:lnTo>
                      <a:pt x="3555" y="8250"/>
                    </a:lnTo>
                    <a:lnTo>
                      <a:pt x="3790" y="8451"/>
                    </a:lnTo>
                    <a:lnTo>
                      <a:pt x="4360" y="8485"/>
                    </a:lnTo>
                    <a:lnTo>
                      <a:pt x="4595" y="8351"/>
                    </a:lnTo>
                    <a:lnTo>
                      <a:pt x="8484" y="5735"/>
                    </a:lnTo>
                    <a:lnTo>
                      <a:pt x="5735" y="2985"/>
                    </a:lnTo>
                    <a:lnTo>
                      <a:pt x="5534" y="2784"/>
                    </a:lnTo>
                    <a:lnTo>
                      <a:pt x="275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2" name="Google Shape;65;p15"/>
              <p:cNvSpPr/>
              <p:nvPr/>
            </p:nvSpPr>
            <p:spPr>
              <a:xfrm>
                <a:off x="3180766" y="2453843"/>
                <a:ext cx="216921" cy="141339"/>
              </a:xfrm>
              <a:custGeom>
                <a:avLst/>
                <a:gdLst/>
                <a:ahLst/>
                <a:cxnLst/>
                <a:rect l="l" t="t" r="r" b="b"/>
                <a:pathLst>
                  <a:path w="8082" h="5266" extrusionOk="0">
                    <a:moveTo>
                      <a:pt x="0" y="0"/>
                    </a:moveTo>
                    <a:lnTo>
                      <a:pt x="872" y="4594"/>
                    </a:lnTo>
                    <a:lnTo>
                      <a:pt x="973" y="4863"/>
                    </a:lnTo>
                    <a:lnTo>
                      <a:pt x="1375" y="5232"/>
                    </a:lnTo>
                    <a:lnTo>
                      <a:pt x="1677" y="5265"/>
                    </a:lnTo>
                    <a:lnTo>
                      <a:pt x="6372" y="5265"/>
                    </a:lnTo>
                    <a:lnTo>
                      <a:pt x="6674" y="5232"/>
                    </a:lnTo>
                    <a:lnTo>
                      <a:pt x="7109" y="4863"/>
                    </a:lnTo>
                    <a:lnTo>
                      <a:pt x="7210" y="4594"/>
                    </a:lnTo>
                    <a:lnTo>
                      <a:pt x="808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3" name="Google Shape;66;p15"/>
              <p:cNvSpPr/>
              <p:nvPr/>
            </p:nvSpPr>
            <p:spPr>
              <a:xfrm>
                <a:off x="3517373" y="2250419"/>
                <a:ext cx="226852" cy="227737"/>
              </a:xfrm>
              <a:custGeom>
                <a:avLst/>
                <a:gdLst/>
                <a:ahLst/>
                <a:cxnLst/>
                <a:rect l="l" t="t" r="r" b="b"/>
                <a:pathLst>
                  <a:path w="8452" h="8485" extrusionOk="0">
                    <a:moveTo>
                      <a:pt x="5702" y="1"/>
                    </a:moveTo>
                    <a:lnTo>
                      <a:pt x="2952" y="2784"/>
                    </a:lnTo>
                    <a:lnTo>
                      <a:pt x="2751" y="2985"/>
                    </a:lnTo>
                    <a:lnTo>
                      <a:pt x="1" y="5735"/>
                    </a:lnTo>
                    <a:lnTo>
                      <a:pt x="3857" y="8351"/>
                    </a:lnTo>
                    <a:lnTo>
                      <a:pt x="4125" y="8485"/>
                    </a:lnTo>
                    <a:lnTo>
                      <a:pt x="4662" y="8451"/>
                    </a:lnTo>
                    <a:lnTo>
                      <a:pt x="4897" y="8250"/>
                    </a:lnTo>
                    <a:lnTo>
                      <a:pt x="6473" y="6707"/>
                    </a:lnTo>
                    <a:lnTo>
                      <a:pt x="6674" y="6506"/>
                    </a:lnTo>
                    <a:lnTo>
                      <a:pt x="8250" y="4930"/>
                    </a:lnTo>
                    <a:lnTo>
                      <a:pt x="8418" y="4695"/>
                    </a:lnTo>
                    <a:lnTo>
                      <a:pt x="8451" y="4159"/>
                    </a:lnTo>
                    <a:lnTo>
                      <a:pt x="8351" y="3891"/>
                    </a:lnTo>
                    <a:lnTo>
                      <a:pt x="570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4" name="Google Shape;67;p15"/>
              <p:cNvSpPr/>
              <p:nvPr/>
            </p:nvSpPr>
            <p:spPr>
              <a:xfrm>
                <a:off x="3517373" y="1567278"/>
                <a:ext cx="226852" cy="227737"/>
              </a:xfrm>
              <a:custGeom>
                <a:avLst/>
                <a:gdLst/>
                <a:ahLst/>
                <a:cxnLst/>
                <a:rect l="l" t="t" r="r" b="b"/>
                <a:pathLst>
                  <a:path w="8452" h="8485" extrusionOk="0">
                    <a:moveTo>
                      <a:pt x="4125" y="1"/>
                    </a:moveTo>
                    <a:lnTo>
                      <a:pt x="3857" y="135"/>
                    </a:lnTo>
                    <a:lnTo>
                      <a:pt x="1" y="2751"/>
                    </a:lnTo>
                    <a:lnTo>
                      <a:pt x="2751" y="5500"/>
                    </a:lnTo>
                    <a:lnTo>
                      <a:pt x="2952" y="5735"/>
                    </a:lnTo>
                    <a:lnTo>
                      <a:pt x="5702" y="8485"/>
                    </a:lnTo>
                    <a:lnTo>
                      <a:pt x="8351" y="4595"/>
                    </a:lnTo>
                    <a:lnTo>
                      <a:pt x="8451" y="4360"/>
                    </a:lnTo>
                    <a:lnTo>
                      <a:pt x="8418" y="3790"/>
                    </a:lnTo>
                    <a:lnTo>
                      <a:pt x="8250" y="3556"/>
                    </a:lnTo>
                    <a:lnTo>
                      <a:pt x="6674" y="2013"/>
                    </a:lnTo>
                    <a:lnTo>
                      <a:pt x="6473" y="1778"/>
                    </a:lnTo>
                    <a:lnTo>
                      <a:pt x="4897" y="236"/>
                    </a:lnTo>
                    <a:lnTo>
                      <a:pt x="4662" y="35"/>
                    </a:lnTo>
                    <a:lnTo>
                      <a:pt x="412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5" name="Google Shape;68;p15"/>
              <p:cNvSpPr/>
              <p:nvPr/>
            </p:nvSpPr>
            <p:spPr>
              <a:xfrm>
                <a:off x="2802743" y="1536679"/>
                <a:ext cx="972950" cy="972064"/>
              </a:xfrm>
              <a:custGeom>
                <a:avLst/>
                <a:gdLst/>
                <a:ahLst/>
                <a:cxnLst/>
                <a:rect l="l" t="t" r="r" b="b"/>
                <a:pathLst>
                  <a:path w="36250" h="36217" extrusionOk="0">
                    <a:moveTo>
                      <a:pt x="18108" y="8183"/>
                    </a:moveTo>
                    <a:lnTo>
                      <a:pt x="19148" y="8217"/>
                    </a:lnTo>
                    <a:lnTo>
                      <a:pt x="21059" y="8619"/>
                    </a:lnTo>
                    <a:lnTo>
                      <a:pt x="22837" y="9390"/>
                    </a:lnTo>
                    <a:lnTo>
                      <a:pt x="24446" y="10463"/>
                    </a:lnTo>
                    <a:lnTo>
                      <a:pt x="25788" y="11805"/>
                    </a:lnTo>
                    <a:lnTo>
                      <a:pt x="26861" y="13381"/>
                    </a:lnTo>
                    <a:lnTo>
                      <a:pt x="27598" y="15158"/>
                    </a:lnTo>
                    <a:lnTo>
                      <a:pt x="28001" y="17103"/>
                    </a:lnTo>
                    <a:lnTo>
                      <a:pt x="28034" y="18109"/>
                    </a:lnTo>
                    <a:lnTo>
                      <a:pt x="28001" y="19115"/>
                    </a:lnTo>
                    <a:lnTo>
                      <a:pt x="27598" y="21060"/>
                    </a:lnTo>
                    <a:lnTo>
                      <a:pt x="26861" y="22837"/>
                    </a:lnTo>
                    <a:lnTo>
                      <a:pt x="25788" y="24413"/>
                    </a:lnTo>
                    <a:lnTo>
                      <a:pt x="24446" y="25788"/>
                    </a:lnTo>
                    <a:lnTo>
                      <a:pt x="22837" y="26861"/>
                    </a:lnTo>
                    <a:lnTo>
                      <a:pt x="21059" y="27599"/>
                    </a:lnTo>
                    <a:lnTo>
                      <a:pt x="19148" y="28001"/>
                    </a:lnTo>
                    <a:lnTo>
                      <a:pt x="18108" y="28035"/>
                    </a:lnTo>
                    <a:lnTo>
                      <a:pt x="17102" y="28001"/>
                    </a:lnTo>
                    <a:lnTo>
                      <a:pt x="15157" y="27599"/>
                    </a:lnTo>
                    <a:lnTo>
                      <a:pt x="13380" y="26861"/>
                    </a:lnTo>
                    <a:lnTo>
                      <a:pt x="11804" y="25788"/>
                    </a:lnTo>
                    <a:lnTo>
                      <a:pt x="10463" y="24413"/>
                    </a:lnTo>
                    <a:lnTo>
                      <a:pt x="9390" y="22837"/>
                    </a:lnTo>
                    <a:lnTo>
                      <a:pt x="8618" y="21060"/>
                    </a:lnTo>
                    <a:lnTo>
                      <a:pt x="8216" y="19115"/>
                    </a:lnTo>
                    <a:lnTo>
                      <a:pt x="8183" y="18109"/>
                    </a:lnTo>
                    <a:lnTo>
                      <a:pt x="8216" y="17103"/>
                    </a:lnTo>
                    <a:lnTo>
                      <a:pt x="8618" y="15158"/>
                    </a:lnTo>
                    <a:lnTo>
                      <a:pt x="9390" y="13381"/>
                    </a:lnTo>
                    <a:lnTo>
                      <a:pt x="10463" y="11805"/>
                    </a:lnTo>
                    <a:lnTo>
                      <a:pt x="11804" y="10463"/>
                    </a:lnTo>
                    <a:lnTo>
                      <a:pt x="13380" y="9390"/>
                    </a:lnTo>
                    <a:lnTo>
                      <a:pt x="15157" y="8619"/>
                    </a:lnTo>
                    <a:lnTo>
                      <a:pt x="17102" y="8217"/>
                    </a:lnTo>
                    <a:lnTo>
                      <a:pt x="18108" y="8183"/>
                    </a:lnTo>
                    <a:close/>
                    <a:moveTo>
                      <a:pt x="17169" y="1"/>
                    </a:moveTo>
                    <a:lnTo>
                      <a:pt x="15359" y="202"/>
                    </a:lnTo>
                    <a:lnTo>
                      <a:pt x="13581" y="571"/>
                    </a:lnTo>
                    <a:lnTo>
                      <a:pt x="11871" y="1074"/>
                    </a:lnTo>
                    <a:lnTo>
                      <a:pt x="10262" y="1778"/>
                    </a:lnTo>
                    <a:lnTo>
                      <a:pt x="8719" y="2616"/>
                    </a:lnTo>
                    <a:lnTo>
                      <a:pt x="7277" y="3589"/>
                    </a:lnTo>
                    <a:lnTo>
                      <a:pt x="5936" y="4696"/>
                    </a:lnTo>
                    <a:lnTo>
                      <a:pt x="4695" y="5936"/>
                    </a:lnTo>
                    <a:lnTo>
                      <a:pt x="3588" y="7278"/>
                    </a:lnTo>
                    <a:lnTo>
                      <a:pt x="2616" y="8720"/>
                    </a:lnTo>
                    <a:lnTo>
                      <a:pt x="1778" y="10262"/>
                    </a:lnTo>
                    <a:lnTo>
                      <a:pt x="1107" y="11872"/>
                    </a:lnTo>
                    <a:lnTo>
                      <a:pt x="570" y="13582"/>
                    </a:lnTo>
                    <a:lnTo>
                      <a:pt x="202" y="15359"/>
                    </a:lnTo>
                    <a:lnTo>
                      <a:pt x="0" y="17170"/>
                    </a:lnTo>
                    <a:lnTo>
                      <a:pt x="0" y="18109"/>
                    </a:lnTo>
                    <a:lnTo>
                      <a:pt x="0" y="19048"/>
                    </a:lnTo>
                    <a:lnTo>
                      <a:pt x="202" y="20859"/>
                    </a:lnTo>
                    <a:lnTo>
                      <a:pt x="570" y="22636"/>
                    </a:lnTo>
                    <a:lnTo>
                      <a:pt x="1107" y="24346"/>
                    </a:lnTo>
                    <a:lnTo>
                      <a:pt x="1778" y="25956"/>
                    </a:lnTo>
                    <a:lnTo>
                      <a:pt x="2616" y="27498"/>
                    </a:lnTo>
                    <a:lnTo>
                      <a:pt x="3588" y="28940"/>
                    </a:lnTo>
                    <a:lnTo>
                      <a:pt x="4695" y="30315"/>
                    </a:lnTo>
                    <a:lnTo>
                      <a:pt x="5936" y="31522"/>
                    </a:lnTo>
                    <a:lnTo>
                      <a:pt x="7277" y="32629"/>
                    </a:lnTo>
                    <a:lnTo>
                      <a:pt x="8719" y="33601"/>
                    </a:lnTo>
                    <a:lnTo>
                      <a:pt x="10262" y="34440"/>
                    </a:lnTo>
                    <a:lnTo>
                      <a:pt x="11871" y="35144"/>
                    </a:lnTo>
                    <a:lnTo>
                      <a:pt x="13581" y="35680"/>
                    </a:lnTo>
                    <a:lnTo>
                      <a:pt x="15359" y="36016"/>
                    </a:lnTo>
                    <a:lnTo>
                      <a:pt x="17169" y="36217"/>
                    </a:lnTo>
                    <a:lnTo>
                      <a:pt x="19047" y="36217"/>
                    </a:lnTo>
                    <a:lnTo>
                      <a:pt x="20892" y="36016"/>
                    </a:lnTo>
                    <a:lnTo>
                      <a:pt x="22635" y="35680"/>
                    </a:lnTo>
                    <a:lnTo>
                      <a:pt x="24346" y="35144"/>
                    </a:lnTo>
                    <a:lnTo>
                      <a:pt x="25989" y="34440"/>
                    </a:lnTo>
                    <a:lnTo>
                      <a:pt x="27531" y="33601"/>
                    </a:lnTo>
                    <a:lnTo>
                      <a:pt x="28973" y="32629"/>
                    </a:lnTo>
                    <a:lnTo>
                      <a:pt x="30315" y="31522"/>
                    </a:lnTo>
                    <a:lnTo>
                      <a:pt x="31522" y="30315"/>
                    </a:lnTo>
                    <a:lnTo>
                      <a:pt x="32628" y="28940"/>
                    </a:lnTo>
                    <a:lnTo>
                      <a:pt x="33601" y="27498"/>
                    </a:lnTo>
                    <a:lnTo>
                      <a:pt x="34439" y="25956"/>
                    </a:lnTo>
                    <a:lnTo>
                      <a:pt x="35143" y="24346"/>
                    </a:lnTo>
                    <a:lnTo>
                      <a:pt x="35680" y="22636"/>
                    </a:lnTo>
                    <a:lnTo>
                      <a:pt x="36049" y="20859"/>
                    </a:lnTo>
                    <a:lnTo>
                      <a:pt x="36216" y="19048"/>
                    </a:lnTo>
                    <a:lnTo>
                      <a:pt x="36250" y="18109"/>
                    </a:lnTo>
                    <a:lnTo>
                      <a:pt x="36216" y="17170"/>
                    </a:lnTo>
                    <a:lnTo>
                      <a:pt x="36049" y="15359"/>
                    </a:lnTo>
                    <a:lnTo>
                      <a:pt x="35680" y="13582"/>
                    </a:lnTo>
                    <a:lnTo>
                      <a:pt x="35143" y="11872"/>
                    </a:lnTo>
                    <a:lnTo>
                      <a:pt x="34439" y="10262"/>
                    </a:lnTo>
                    <a:lnTo>
                      <a:pt x="33601" y="8720"/>
                    </a:lnTo>
                    <a:lnTo>
                      <a:pt x="32628" y="7278"/>
                    </a:lnTo>
                    <a:lnTo>
                      <a:pt x="31522" y="5936"/>
                    </a:lnTo>
                    <a:lnTo>
                      <a:pt x="30315" y="4696"/>
                    </a:lnTo>
                    <a:lnTo>
                      <a:pt x="28973" y="3589"/>
                    </a:lnTo>
                    <a:lnTo>
                      <a:pt x="27531" y="2616"/>
                    </a:lnTo>
                    <a:lnTo>
                      <a:pt x="25989" y="1778"/>
                    </a:lnTo>
                    <a:lnTo>
                      <a:pt x="24346" y="1074"/>
                    </a:lnTo>
                    <a:lnTo>
                      <a:pt x="22635" y="571"/>
                    </a:lnTo>
                    <a:lnTo>
                      <a:pt x="20892" y="202"/>
                    </a:lnTo>
                    <a:lnTo>
                      <a:pt x="1904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6" name="Google Shape;69;p15"/>
              <p:cNvSpPr/>
              <p:nvPr/>
            </p:nvSpPr>
            <p:spPr>
              <a:xfrm rot="10800000">
                <a:off x="3728918"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16" name="Google Shape;70;p15"/>
            <p:cNvSpPr/>
            <p:nvPr/>
          </p:nvSpPr>
          <p:spPr>
            <a:xfrm>
              <a:off x="2565312" y="682538"/>
              <a:ext cx="171937" cy="199824"/>
            </a:xfrm>
            <a:custGeom>
              <a:avLst/>
              <a:gdLst/>
              <a:ahLst/>
              <a:cxnLst/>
              <a:rect l="l" t="t" r="r" b="b"/>
              <a:pathLst>
                <a:path w="6406" h="7445" extrusionOk="0">
                  <a:moveTo>
                    <a:pt x="6238" y="1"/>
                  </a:moveTo>
                  <a:lnTo>
                    <a:pt x="5735" y="235"/>
                  </a:lnTo>
                  <a:lnTo>
                    <a:pt x="3857" y="2214"/>
                  </a:lnTo>
                  <a:lnTo>
                    <a:pt x="805" y="5567"/>
                  </a:lnTo>
                  <a:lnTo>
                    <a:pt x="604" y="5735"/>
                  </a:lnTo>
                  <a:lnTo>
                    <a:pt x="101" y="6305"/>
                  </a:lnTo>
                  <a:lnTo>
                    <a:pt x="0" y="6472"/>
                  </a:lnTo>
                  <a:lnTo>
                    <a:pt x="101" y="6741"/>
                  </a:lnTo>
                  <a:lnTo>
                    <a:pt x="671" y="7110"/>
                  </a:lnTo>
                  <a:lnTo>
                    <a:pt x="1174" y="7378"/>
                  </a:lnTo>
                  <a:lnTo>
                    <a:pt x="1476" y="7445"/>
                  </a:lnTo>
                  <a:lnTo>
                    <a:pt x="2448" y="7177"/>
                  </a:lnTo>
                  <a:lnTo>
                    <a:pt x="4259" y="6305"/>
                  </a:lnTo>
                  <a:lnTo>
                    <a:pt x="5165" y="5634"/>
                  </a:lnTo>
                  <a:lnTo>
                    <a:pt x="5332" y="5500"/>
                  </a:lnTo>
                  <a:lnTo>
                    <a:pt x="5500" y="5131"/>
                  </a:lnTo>
                  <a:lnTo>
                    <a:pt x="5500" y="4528"/>
                  </a:lnTo>
                  <a:lnTo>
                    <a:pt x="4997" y="3421"/>
                  </a:lnTo>
                  <a:lnTo>
                    <a:pt x="4829" y="3220"/>
                  </a:lnTo>
                  <a:lnTo>
                    <a:pt x="4762" y="3086"/>
                  </a:lnTo>
                  <a:lnTo>
                    <a:pt x="4829" y="2717"/>
                  </a:lnTo>
                  <a:lnTo>
                    <a:pt x="5198" y="2013"/>
                  </a:lnTo>
                  <a:lnTo>
                    <a:pt x="5936" y="1040"/>
                  </a:lnTo>
                  <a:lnTo>
                    <a:pt x="6405" y="269"/>
                  </a:lnTo>
                  <a:lnTo>
                    <a:pt x="6372" y="101"/>
                  </a:lnTo>
                  <a:lnTo>
                    <a:pt x="6238"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7" name="Google Shape;71;p15"/>
            <p:cNvSpPr/>
            <p:nvPr/>
          </p:nvSpPr>
          <p:spPr>
            <a:xfrm>
              <a:off x="2503981" y="2498304"/>
              <a:ext cx="100838" cy="77433"/>
            </a:xfrm>
            <a:custGeom>
              <a:avLst/>
              <a:gdLst/>
              <a:ahLst/>
              <a:cxnLst/>
              <a:rect l="l" t="t" r="r" b="b"/>
              <a:pathLst>
                <a:path w="3757" h="2885" extrusionOk="0">
                  <a:moveTo>
                    <a:pt x="973" y="1"/>
                  </a:moveTo>
                  <a:lnTo>
                    <a:pt x="235" y="34"/>
                  </a:lnTo>
                  <a:lnTo>
                    <a:pt x="34" y="236"/>
                  </a:lnTo>
                  <a:lnTo>
                    <a:pt x="1" y="437"/>
                  </a:lnTo>
                  <a:lnTo>
                    <a:pt x="1" y="806"/>
                  </a:lnTo>
                  <a:lnTo>
                    <a:pt x="68" y="1946"/>
                  </a:lnTo>
                  <a:lnTo>
                    <a:pt x="235" y="2549"/>
                  </a:lnTo>
                  <a:lnTo>
                    <a:pt x="336" y="2650"/>
                  </a:lnTo>
                  <a:lnTo>
                    <a:pt x="873" y="2784"/>
                  </a:lnTo>
                  <a:lnTo>
                    <a:pt x="1946" y="2885"/>
                  </a:lnTo>
                  <a:lnTo>
                    <a:pt x="3253" y="2751"/>
                  </a:lnTo>
                  <a:lnTo>
                    <a:pt x="3622" y="2616"/>
                  </a:lnTo>
                  <a:lnTo>
                    <a:pt x="3756" y="2382"/>
                  </a:lnTo>
                  <a:lnTo>
                    <a:pt x="3723" y="1208"/>
                  </a:lnTo>
                  <a:lnTo>
                    <a:pt x="3689" y="604"/>
                  </a:lnTo>
                  <a:lnTo>
                    <a:pt x="3689" y="370"/>
                  </a:lnTo>
                  <a:lnTo>
                    <a:pt x="3522" y="101"/>
                  </a:lnTo>
                  <a:lnTo>
                    <a:pt x="2952"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8" name="Google Shape;72;p15"/>
            <p:cNvSpPr/>
            <p:nvPr/>
          </p:nvSpPr>
          <p:spPr>
            <a:xfrm>
              <a:off x="1983247" y="1864307"/>
              <a:ext cx="624647" cy="657070"/>
            </a:xfrm>
            <a:custGeom>
              <a:avLst/>
              <a:gdLst/>
              <a:ahLst/>
              <a:cxnLst/>
              <a:rect l="l" t="t" r="r" b="b"/>
              <a:pathLst>
                <a:path w="23273" h="24481" extrusionOk="0">
                  <a:moveTo>
                    <a:pt x="7814" y="1"/>
                  </a:moveTo>
                  <a:lnTo>
                    <a:pt x="4058" y="102"/>
                  </a:lnTo>
                  <a:lnTo>
                    <a:pt x="3689" y="135"/>
                  </a:lnTo>
                  <a:lnTo>
                    <a:pt x="3019" y="370"/>
                  </a:lnTo>
                  <a:lnTo>
                    <a:pt x="2080" y="1040"/>
                  </a:lnTo>
                  <a:lnTo>
                    <a:pt x="1040" y="2482"/>
                  </a:lnTo>
                  <a:lnTo>
                    <a:pt x="302" y="4193"/>
                  </a:lnTo>
                  <a:lnTo>
                    <a:pt x="1" y="6003"/>
                  </a:lnTo>
                  <a:lnTo>
                    <a:pt x="135" y="7278"/>
                  </a:lnTo>
                  <a:lnTo>
                    <a:pt x="403" y="8015"/>
                  </a:lnTo>
                  <a:lnTo>
                    <a:pt x="805" y="8653"/>
                  </a:lnTo>
                  <a:lnTo>
                    <a:pt x="1409" y="9122"/>
                  </a:lnTo>
                  <a:lnTo>
                    <a:pt x="2214" y="9424"/>
                  </a:lnTo>
                  <a:lnTo>
                    <a:pt x="3220" y="9524"/>
                  </a:lnTo>
                  <a:lnTo>
                    <a:pt x="3790" y="9491"/>
                  </a:lnTo>
                  <a:lnTo>
                    <a:pt x="6204" y="9156"/>
                  </a:lnTo>
                  <a:lnTo>
                    <a:pt x="10731" y="8317"/>
                  </a:lnTo>
                  <a:lnTo>
                    <a:pt x="14386" y="7613"/>
                  </a:lnTo>
                  <a:lnTo>
                    <a:pt x="16097" y="7479"/>
                  </a:lnTo>
                  <a:lnTo>
                    <a:pt x="16734" y="7680"/>
                  </a:lnTo>
                  <a:lnTo>
                    <a:pt x="16801" y="7881"/>
                  </a:lnTo>
                  <a:lnTo>
                    <a:pt x="17103" y="10597"/>
                  </a:lnTo>
                  <a:lnTo>
                    <a:pt x="18176" y="19651"/>
                  </a:lnTo>
                  <a:lnTo>
                    <a:pt x="18779" y="23105"/>
                  </a:lnTo>
                  <a:lnTo>
                    <a:pt x="19148" y="24380"/>
                  </a:lnTo>
                  <a:lnTo>
                    <a:pt x="19316" y="24480"/>
                  </a:lnTo>
                  <a:lnTo>
                    <a:pt x="20255" y="24413"/>
                  </a:lnTo>
                  <a:lnTo>
                    <a:pt x="22233" y="24246"/>
                  </a:lnTo>
                  <a:lnTo>
                    <a:pt x="22937" y="24011"/>
                  </a:lnTo>
                  <a:lnTo>
                    <a:pt x="23206" y="23776"/>
                  </a:lnTo>
                  <a:lnTo>
                    <a:pt x="23206" y="23642"/>
                  </a:lnTo>
                  <a:lnTo>
                    <a:pt x="23273" y="20456"/>
                  </a:lnTo>
                  <a:lnTo>
                    <a:pt x="23038" y="10128"/>
                  </a:lnTo>
                  <a:lnTo>
                    <a:pt x="22736" y="6205"/>
                  </a:lnTo>
                  <a:lnTo>
                    <a:pt x="22267" y="2985"/>
                  </a:lnTo>
                  <a:lnTo>
                    <a:pt x="21797" y="1376"/>
                  </a:lnTo>
                  <a:lnTo>
                    <a:pt x="21395" y="739"/>
                  </a:lnTo>
                  <a:lnTo>
                    <a:pt x="21160" y="605"/>
                  </a:lnTo>
                  <a:lnTo>
                    <a:pt x="20724" y="470"/>
                  </a:lnTo>
                  <a:lnTo>
                    <a:pt x="19215" y="269"/>
                  </a:lnTo>
                  <a:lnTo>
                    <a:pt x="15929" y="68"/>
                  </a:lnTo>
                  <a:lnTo>
                    <a:pt x="78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9" name="Google Shape;73;p15"/>
            <p:cNvSpPr/>
            <p:nvPr/>
          </p:nvSpPr>
          <p:spPr>
            <a:xfrm>
              <a:off x="457200" y="1565211"/>
              <a:ext cx="1017075" cy="382524"/>
            </a:xfrm>
            <a:custGeom>
              <a:avLst/>
              <a:gdLst/>
              <a:ahLst/>
              <a:cxnLst/>
              <a:rect l="l" t="t" r="r" b="b"/>
              <a:pathLst>
                <a:path w="37894" h="14252" extrusionOk="0">
                  <a:moveTo>
                    <a:pt x="19819" y="0"/>
                  </a:moveTo>
                  <a:lnTo>
                    <a:pt x="18108" y="302"/>
                  </a:lnTo>
                  <a:lnTo>
                    <a:pt x="16465" y="838"/>
                  </a:lnTo>
                  <a:lnTo>
                    <a:pt x="14990" y="1610"/>
                  </a:lnTo>
                  <a:lnTo>
                    <a:pt x="13615" y="2582"/>
                  </a:lnTo>
                  <a:lnTo>
                    <a:pt x="12441" y="3756"/>
                  </a:lnTo>
                  <a:lnTo>
                    <a:pt x="11435" y="5131"/>
                  </a:lnTo>
                  <a:lnTo>
                    <a:pt x="10631" y="6606"/>
                  </a:lnTo>
                  <a:lnTo>
                    <a:pt x="10362" y="7411"/>
                  </a:lnTo>
                  <a:lnTo>
                    <a:pt x="9692" y="7176"/>
                  </a:lnTo>
                  <a:lnTo>
                    <a:pt x="8250" y="6874"/>
                  </a:lnTo>
                  <a:lnTo>
                    <a:pt x="7512" y="6841"/>
                  </a:lnTo>
                  <a:lnTo>
                    <a:pt x="6741" y="6874"/>
                  </a:lnTo>
                  <a:lnTo>
                    <a:pt x="5299" y="7176"/>
                  </a:lnTo>
                  <a:lnTo>
                    <a:pt x="3957" y="7746"/>
                  </a:lnTo>
                  <a:lnTo>
                    <a:pt x="2750" y="8518"/>
                  </a:lnTo>
                  <a:lnTo>
                    <a:pt x="1744" y="9524"/>
                  </a:lnTo>
                  <a:lnTo>
                    <a:pt x="939" y="10731"/>
                  </a:lnTo>
                  <a:lnTo>
                    <a:pt x="369" y="12039"/>
                  </a:lnTo>
                  <a:lnTo>
                    <a:pt x="34" y="13480"/>
                  </a:lnTo>
                  <a:lnTo>
                    <a:pt x="0" y="14252"/>
                  </a:lnTo>
                  <a:lnTo>
                    <a:pt x="37893" y="14252"/>
                  </a:lnTo>
                  <a:lnTo>
                    <a:pt x="37658" y="13413"/>
                  </a:lnTo>
                  <a:lnTo>
                    <a:pt x="36753" y="11971"/>
                  </a:lnTo>
                  <a:lnTo>
                    <a:pt x="35445" y="10898"/>
                  </a:lnTo>
                  <a:lnTo>
                    <a:pt x="33836" y="10295"/>
                  </a:lnTo>
                  <a:lnTo>
                    <a:pt x="32930" y="10228"/>
                  </a:lnTo>
                  <a:lnTo>
                    <a:pt x="32293" y="10261"/>
                  </a:lnTo>
                  <a:lnTo>
                    <a:pt x="31689" y="10395"/>
                  </a:lnTo>
                  <a:lnTo>
                    <a:pt x="31589" y="9322"/>
                  </a:lnTo>
                  <a:lnTo>
                    <a:pt x="31086" y="7277"/>
                  </a:lnTo>
                  <a:lnTo>
                    <a:pt x="30214" y="5399"/>
                  </a:lnTo>
                  <a:lnTo>
                    <a:pt x="29007" y="3756"/>
                  </a:lnTo>
                  <a:lnTo>
                    <a:pt x="27531" y="2347"/>
                  </a:lnTo>
                  <a:lnTo>
                    <a:pt x="25821" y="1207"/>
                  </a:lnTo>
                  <a:lnTo>
                    <a:pt x="23910" y="436"/>
                  </a:lnTo>
                  <a:lnTo>
                    <a:pt x="21831"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0" name="Google Shape;74;p15"/>
            <p:cNvSpPr/>
            <p:nvPr/>
          </p:nvSpPr>
          <p:spPr>
            <a:xfrm>
              <a:off x="1061140" y="2433739"/>
              <a:ext cx="873964" cy="329434"/>
            </a:xfrm>
            <a:custGeom>
              <a:avLst/>
              <a:gdLst/>
              <a:ahLst/>
              <a:cxnLst/>
              <a:rect l="l" t="t" r="r" b="b"/>
              <a:pathLst>
                <a:path w="32562" h="12274" extrusionOk="0">
                  <a:moveTo>
                    <a:pt x="17807" y="1"/>
                  </a:moveTo>
                  <a:lnTo>
                    <a:pt x="17035" y="34"/>
                  </a:lnTo>
                  <a:lnTo>
                    <a:pt x="15560" y="269"/>
                  </a:lnTo>
                  <a:lnTo>
                    <a:pt x="14151" y="739"/>
                  </a:lnTo>
                  <a:lnTo>
                    <a:pt x="12844" y="1409"/>
                  </a:lnTo>
                  <a:lnTo>
                    <a:pt x="11703" y="2248"/>
                  </a:lnTo>
                  <a:lnTo>
                    <a:pt x="10664" y="3254"/>
                  </a:lnTo>
                  <a:lnTo>
                    <a:pt x="9792" y="4427"/>
                  </a:lnTo>
                  <a:lnTo>
                    <a:pt x="9121" y="5701"/>
                  </a:lnTo>
                  <a:lnTo>
                    <a:pt x="8887" y="6372"/>
                  </a:lnTo>
                  <a:lnTo>
                    <a:pt x="8317" y="6171"/>
                  </a:lnTo>
                  <a:lnTo>
                    <a:pt x="7076" y="5936"/>
                  </a:lnTo>
                  <a:lnTo>
                    <a:pt x="6439" y="5903"/>
                  </a:lnTo>
                  <a:lnTo>
                    <a:pt x="5768" y="5936"/>
                  </a:lnTo>
                  <a:lnTo>
                    <a:pt x="4527" y="6171"/>
                  </a:lnTo>
                  <a:lnTo>
                    <a:pt x="3387" y="6674"/>
                  </a:lnTo>
                  <a:lnTo>
                    <a:pt x="2348" y="7345"/>
                  </a:lnTo>
                  <a:lnTo>
                    <a:pt x="1476" y="8216"/>
                  </a:lnTo>
                  <a:lnTo>
                    <a:pt x="772" y="9222"/>
                  </a:lnTo>
                  <a:lnTo>
                    <a:pt x="302" y="10363"/>
                  </a:lnTo>
                  <a:lnTo>
                    <a:pt x="34" y="11603"/>
                  </a:lnTo>
                  <a:lnTo>
                    <a:pt x="0" y="12274"/>
                  </a:lnTo>
                  <a:lnTo>
                    <a:pt x="32561" y="12274"/>
                  </a:lnTo>
                  <a:lnTo>
                    <a:pt x="32360" y="11536"/>
                  </a:lnTo>
                  <a:lnTo>
                    <a:pt x="31589" y="10296"/>
                  </a:lnTo>
                  <a:lnTo>
                    <a:pt x="30449" y="9390"/>
                  </a:lnTo>
                  <a:lnTo>
                    <a:pt x="29040" y="8854"/>
                  </a:lnTo>
                  <a:lnTo>
                    <a:pt x="28269" y="8820"/>
                  </a:lnTo>
                  <a:lnTo>
                    <a:pt x="27732" y="8854"/>
                  </a:lnTo>
                  <a:lnTo>
                    <a:pt x="27229" y="8954"/>
                  </a:lnTo>
                  <a:lnTo>
                    <a:pt x="27129" y="8015"/>
                  </a:lnTo>
                  <a:lnTo>
                    <a:pt x="26693" y="6272"/>
                  </a:lnTo>
                  <a:lnTo>
                    <a:pt x="25955" y="4662"/>
                  </a:lnTo>
                  <a:lnTo>
                    <a:pt x="24916" y="3220"/>
                  </a:lnTo>
                  <a:lnTo>
                    <a:pt x="23641" y="2013"/>
                  </a:lnTo>
                  <a:lnTo>
                    <a:pt x="22166" y="1074"/>
                  </a:lnTo>
                  <a:lnTo>
                    <a:pt x="20523" y="403"/>
                  </a:lnTo>
                  <a:lnTo>
                    <a:pt x="18745" y="34"/>
                  </a:lnTo>
                  <a:lnTo>
                    <a:pt x="17807" y="1"/>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1" name="Google Shape;75;p15"/>
            <p:cNvSpPr/>
            <p:nvPr/>
          </p:nvSpPr>
          <p:spPr>
            <a:xfrm>
              <a:off x="2650638" y="729964"/>
              <a:ext cx="1017048" cy="382524"/>
            </a:xfrm>
            <a:custGeom>
              <a:avLst/>
              <a:gdLst/>
              <a:ahLst/>
              <a:cxnLst/>
              <a:rect l="l" t="t" r="r" b="b"/>
              <a:pathLst>
                <a:path w="37893" h="14252" extrusionOk="0">
                  <a:moveTo>
                    <a:pt x="19852" y="0"/>
                  </a:moveTo>
                  <a:lnTo>
                    <a:pt x="18108" y="302"/>
                  </a:lnTo>
                  <a:lnTo>
                    <a:pt x="16499" y="838"/>
                  </a:lnTo>
                  <a:lnTo>
                    <a:pt x="14990" y="1610"/>
                  </a:lnTo>
                  <a:lnTo>
                    <a:pt x="13615" y="2582"/>
                  </a:lnTo>
                  <a:lnTo>
                    <a:pt x="12441" y="3756"/>
                  </a:lnTo>
                  <a:lnTo>
                    <a:pt x="11435" y="5131"/>
                  </a:lnTo>
                  <a:lnTo>
                    <a:pt x="10664" y="6606"/>
                  </a:lnTo>
                  <a:lnTo>
                    <a:pt x="10362" y="7411"/>
                  </a:lnTo>
                  <a:lnTo>
                    <a:pt x="9691" y="7143"/>
                  </a:lnTo>
                  <a:lnTo>
                    <a:pt x="8249" y="6874"/>
                  </a:lnTo>
                  <a:lnTo>
                    <a:pt x="7512" y="6841"/>
                  </a:lnTo>
                  <a:lnTo>
                    <a:pt x="6740" y="6874"/>
                  </a:lnTo>
                  <a:lnTo>
                    <a:pt x="5299" y="7176"/>
                  </a:lnTo>
                  <a:lnTo>
                    <a:pt x="3957" y="7746"/>
                  </a:lnTo>
                  <a:lnTo>
                    <a:pt x="2750" y="8518"/>
                  </a:lnTo>
                  <a:lnTo>
                    <a:pt x="1744" y="9524"/>
                  </a:lnTo>
                  <a:lnTo>
                    <a:pt x="939" y="10731"/>
                  </a:lnTo>
                  <a:lnTo>
                    <a:pt x="369" y="12039"/>
                  </a:lnTo>
                  <a:lnTo>
                    <a:pt x="34" y="13481"/>
                  </a:lnTo>
                  <a:lnTo>
                    <a:pt x="0" y="14252"/>
                  </a:lnTo>
                  <a:lnTo>
                    <a:pt x="37893" y="14252"/>
                  </a:lnTo>
                  <a:lnTo>
                    <a:pt x="37658" y="13413"/>
                  </a:lnTo>
                  <a:lnTo>
                    <a:pt x="36753" y="11972"/>
                  </a:lnTo>
                  <a:lnTo>
                    <a:pt x="35445" y="10898"/>
                  </a:lnTo>
                  <a:lnTo>
                    <a:pt x="33835" y="10295"/>
                  </a:lnTo>
                  <a:lnTo>
                    <a:pt x="32930" y="10228"/>
                  </a:lnTo>
                  <a:lnTo>
                    <a:pt x="32293" y="10261"/>
                  </a:lnTo>
                  <a:lnTo>
                    <a:pt x="31689" y="10395"/>
                  </a:lnTo>
                  <a:lnTo>
                    <a:pt x="31622" y="9322"/>
                  </a:lnTo>
                  <a:lnTo>
                    <a:pt x="31086" y="7277"/>
                  </a:lnTo>
                  <a:lnTo>
                    <a:pt x="30214" y="5399"/>
                  </a:lnTo>
                  <a:lnTo>
                    <a:pt x="29040" y="3756"/>
                  </a:lnTo>
                  <a:lnTo>
                    <a:pt x="27565" y="2347"/>
                  </a:lnTo>
                  <a:lnTo>
                    <a:pt x="25821" y="1207"/>
                  </a:lnTo>
                  <a:lnTo>
                    <a:pt x="23910" y="436"/>
                  </a:lnTo>
                  <a:lnTo>
                    <a:pt x="21830"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2" name="Google Shape;76;p15"/>
            <p:cNvGrpSpPr/>
            <p:nvPr/>
          </p:nvGrpSpPr>
          <p:grpSpPr>
            <a:xfrm>
              <a:off x="2284318" y="2537531"/>
              <a:ext cx="1437389" cy="1437408"/>
              <a:chOff x="2284318" y="2537531"/>
              <a:chExt cx="1437389" cy="1437408"/>
            </a:xfrm>
          </p:grpSpPr>
          <p:sp>
            <p:nvSpPr>
              <p:cNvPr id="89" name="Google Shape;77;p15"/>
              <p:cNvSpPr/>
              <p:nvPr/>
            </p:nvSpPr>
            <p:spPr>
              <a:xfrm>
                <a:off x="2866651" y="2537531"/>
                <a:ext cx="272721" cy="177359"/>
              </a:xfrm>
              <a:custGeom>
                <a:avLst/>
                <a:gdLst/>
                <a:ahLst/>
                <a:cxnLst/>
                <a:rect l="l" t="t" r="r" b="b"/>
                <a:pathLst>
                  <a:path w="10161" h="6608" extrusionOk="0">
                    <a:moveTo>
                      <a:pt x="2113" y="1"/>
                    </a:moveTo>
                    <a:lnTo>
                      <a:pt x="1744" y="35"/>
                    </a:lnTo>
                    <a:lnTo>
                      <a:pt x="1207" y="470"/>
                    </a:lnTo>
                    <a:lnTo>
                      <a:pt x="1107" y="839"/>
                    </a:lnTo>
                    <a:lnTo>
                      <a:pt x="0" y="6607"/>
                    </a:lnTo>
                    <a:lnTo>
                      <a:pt x="10161" y="6607"/>
                    </a:lnTo>
                    <a:lnTo>
                      <a:pt x="9054" y="839"/>
                    </a:lnTo>
                    <a:lnTo>
                      <a:pt x="8920" y="470"/>
                    </a:lnTo>
                    <a:lnTo>
                      <a:pt x="8384" y="35"/>
                    </a:lnTo>
                    <a:lnTo>
                      <a:pt x="801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0" name="Google Shape;78;p15"/>
              <p:cNvSpPr/>
              <p:nvPr/>
            </p:nvSpPr>
            <p:spPr>
              <a:xfrm>
                <a:off x="2431028" y="2684241"/>
                <a:ext cx="285336" cy="285336"/>
              </a:xfrm>
              <a:custGeom>
                <a:avLst/>
                <a:gdLst/>
                <a:ahLst/>
                <a:cxnLst/>
                <a:rect l="l" t="t" r="r" b="b"/>
                <a:pathLst>
                  <a:path w="10631" h="10631" extrusionOk="0">
                    <a:moveTo>
                      <a:pt x="5433" y="1"/>
                    </a:moveTo>
                    <a:lnTo>
                      <a:pt x="4762" y="68"/>
                    </a:lnTo>
                    <a:lnTo>
                      <a:pt x="4460" y="269"/>
                    </a:lnTo>
                    <a:lnTo>
                      <a:pt x="2515" y="2248"/>
                    </a:lnTo>
                    <a:lnTo>
                      <a:pt x="2247" y="2516"/>
                    </a:lnTo>
                    <a:lnTo>
                      <a:pt x="268" y="4461"/>
                    </a:lnTo>
                    <a:lnTo>
                      <a:pt x="67" y="4763"/>
                    </a:lnTo>
                    <a:lnTo>
                      <a:pt x="0" y="5433"/>
                    </a:lnTo>
                    <a:lnTo>
                      <a:pt x="168" y="5769"/>
                    </a:lnTo>
                    <a:lnTo>
                      <a:pt x="3454" y="10631"/>
                    </a:lnTo>
                    <a:lnTo>
                      <a:pt x="6908" y="7177"/>
                    </a:lnTo>
                    <a:lnTo>
                      <a:pt x="7176" y="6909"/>
                    </a:lnTo>
                    <a:lnTo>
                      <a:pt x="10630" y="3455"/>
                    </a:lnTo>
                    <a:lnTo>
                      <a:pt x="5768" y="169"/>
                    </a:lnTo>
                    <a:lnTo>
                      <a:pt x="5433"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1" name="Google Shape;79;p15"/>
              <p:cNvSpPr/>
              <p:nvPr/>
            </p:nvSpPr>
            <p:spPr>
              <a:xfrm>
                <a:off x="2284318" y="3119887"/>
                <a:ext cx="177332" cy="272721"/>
              </a:xfrm>
              <a:custGeom>
                <a:avLst/>
                <a:gdLst/>
                <a:ahLst/>
                <a:cxnLst/>
                <a:rect l="l" t="t" r="r" b="b"/>
                <a:pathLst>
                  <a:path w="6607" h="10161" extrusionOk="0">
                    <a:moveTo>
                      <a:pt x="6606" y="0"/>
                    </a:moveTo>
                    <a:lnTo>
                      <a:pt x="839" y="1107"/>
                    </a:lnTo>
                    <a:lnTo>
                      <a:pt x="470" y="1207"/>
                    </a:lnTo>
                    <a:lnTo>
                      <a:pt x="34" y="1744"/>
                    </a:lnTo>
                    <a:lnTo>
                      <a:pt x="0" y="2113"/>
                    </a:lnTo>
                    <a:lnTo>
                      <a:pt x="0" y="4896"/>
                    </a:lnTo>
                    <a:lnTo>
                      <a:pt x="0" y="5265"/>
                    </a:lnTo>
                    <a:lnTo>
                      <a:pt x="0" y="8015"/>
                    </a:lnTo>
                    <a:lnTo>
                      <a:pt x="34" y="8383"/>
                    </a:lnTo>
                    <a:lnTo>
                      <a:pt x="470" y="8920"/>
                    </a:lnTo>
                    <a:lnTo>
                      <a:pt x="839" y="9054"/>
                    </a:lnTo>
                    <a:lnTo>
                      <a:pt x="6606" y="10161"/>
                    </a:lnTo>
                    <a:lnTo>
                      <a:pt x="6606" y="5265"/>
                    </a:lnTo>
                    <a:lnTo>
                      <a:pt x="6606" y="4896"/>
                    </a:lnTo>
                    <a:lnTo>
                      <a:pt x="660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2" name="Google Shape;80;p15"/>
              <p:cNvSpPr/>
              <p:nvPr/>
            </p:nvSpPr>
            <p:spPr>
              <a:xfrm>
                <a:off x="2431028" y="3542006"/>
                <a:ext cx="285336" cy="286222"/>
              </a:xfrm>
              <a:custGeom>
                <a:avLst/>
                <a:gdLst/>
                <a:ahLst/>
                <a:cxnLst/>
                <a:rect l="l" t="t" r="r" b="b"/>
                <a:pathLst>
                  <a:path w="10631" h="10664" extrusionOk="0">
                    <a:moveTo>
                      <a:pt x="3454" y="0"/>
                    </a:moveTo>
                    <a:lnTo>
                      <a:pt x="168" y="4863"/>
                    </a:lnTo>
                    <a:lnTo>
                      <a:pt x="0" y="5198"/>
                    </a:lnTo>
                    <a:lnTo>
                      <a:pt x="67" y="5902"/>
                    </a:lnTo>
                    <a:lnTo>
                      <a:pt x="268" y="6204"/>
                    </a:lnTo>
                    <a:lnTo>
                      <a:pt x="2247" y="8149"/>
                    </a:lnTo>
                    <a:lnTo>
                      <a:pt x="2515" y="8417"/>
                    </a:lnTo>
                    <a:lnTo>
                      <a:pt x="4460" y="10362"/>
                    </a:lnTo>
                    <a:lnTo>
                      <a:pt x="4762" y="10597"/>
                    </a:lnTo>
                    <a:lnTo>
                      <a:pt x="5433" y="10664"/>
                    </a:lnTo>
                    <a:lnTo>
                      <a:pt x="5768" y="10496"/>
                    </a:lnTo>
                    <a:lnTo>
                      <a:pt x="10630" y="7176"/>
                    </a:lnTo>
                    <a:lnTo>
                      <a:pt x="7176" y="3722"/>
                    </a:lnTo>
                    <a:lnTo>
                      <a:pt x="6908" y="3454"/>
                    </a:lnTo>
                    <a:lnTo>
                      <a:pt x="345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3" name="Google Shape;81;p15"/>
              <p:cNvSpPr/>
              <p:nvPr/>
            </p:nvSpPr>
            <p:spPr>
              <a:xfrm>
                <a:off x="2866651" y="3796721"/>
                <a:ext cx="272721" cy="178218"/>
              </a:xfrm>
              <a:custGeom>
                <a:avLst/>
                <a:gdLst/>
                <a:ahLst/>
                <a:cxnLst/>
                <a:rect l="l" t="t" r="r" b="b"/>
                <a:pathLst>
                  <a:path w="10161" h="6640" extrusionOk="0">
                    <a:moveTo>
                      <a:pt x="0" y="0"/>
                    </a:moveTo>
                    <a:lnTo>
                      <a:pt x="1107" y="5801"/>
                    </a:lnTo>
                    <a:lnTo>
                      <a:pt x="1207" y="6137"/>
                    </a:lnTo>
                    <a:lnTo>
                      <a:pt x="1744" y="6573"/>
                    </a:lnTo>
                    <a:lnTo>
                      <a:pt x="2113" y="6640"/>
                    </a:lnTo>
                    <a:lnTo>
                      <a:pt x="8015" y="6640"/>
                    </a:lnTo>
                    <a:lnTo>
                      <a:pt x="8384" y="6573"/>
                    </a:lnTo>
                    <a:lnTo>
                      <a:pt x="8920" y="6137"/>
                    </a:lnTo>
                    <a:lnTo>
                      <a:pt x="9054" y="5801"/>
                    </a:lnTo>
                    <a:lnTo>
                      <a:pt x="1016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4" name="Google Shape;82;p15"/>
              <p:cNvSpPr/>
              <p:nvPr/>
            </p:nvSpPr>
            <p:spPr>
              <a:xfrm>
                <a:off x="3288772" y="3542006"/>
                <a:ext cx="286249" cy="286222"/>
              </a:xfrm>
              <a:custGeom>
                <a:avLst/>
                <a:gdLst/>
                <a:ahLst/>
                <a:cxnLst/>
                <a:rect l="l" t="t" r="r" b="b"/>
                <a:pathLst>
                  <a:path w="10665" h="10664" extrusionOk="0">
                    <a:moveTo>
                      <a:pt x="7177" y="0"/>
                    </a:moveTo>
                    <a:lnTo>
                      <a:pt x="3723" y="3454"/>
                    </a:lnTo>
                    <a:lnTo>
                      <a:pt x="3454" y="3722"/>
                    </a:lnTo>
                    <a:lnTo>
                      <a:pt x="0" y="7176"/>
                    </a:lnTo>
                    <a:lnTo>
                      <a:pt x="4863" y="10496"/>
                    </a:lnTo>
                    <a:lnTo>
                      <a:pt x="5198" y="10664"/>
                    </a:lnTo>
                    <a:lnTo>
                      <a:pt x="5902" y="10597"/>
                    </a:lnTo>
                    <a:lnTo>
                      <a:pt x="6171" y="10362"/>
                    </a:lnTo>
                    <a:lnTo>
                      <a:pt x="8149" y="8417"/>
                    </a:lnTo>
                    <a:lnTo>
                      <a:pt x="8417" y="8149"/>
                    </a:lnTo>
                    <a:lnTo>
                      <a:pt x="10362" y="6204"/>
                    </a:lnTo>
                    <a:lnTo>
                      <a:pt x="10597" y="5902"/>
                    </a:lnTo>
                    <a:lnTo>
                      <a:pt x="10664" y="5198"/>
                    </a:lnTo>
                    <a:lnTo>
                      <a:pt x="10496" y="4863"/>
                    </a:lnTo>
                    <a:lnTo>
                      <a:pt x="717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5" name="Google Shape;83;p15"/>
              <p:cNvSpPr/>
              <p:nvPr/>
            </p:nvSpPr>
            <p:spPr>
              <a:xfrm>
                <a:off x="3543489" y="3119887"/>
                <a:ext cx="178218" cy="272721"/>
              </a:xfrm>
              <a:custGeom>
                <a:avLst/>
                <a:gdLst/>
                <a:ahLst/>
                <a:cxnLst/>
                <a:rect l="l" t="t" r="r" b="b"/>
                <a:pathLst>
                  <a:path w="6640" h="10161" extrusionOk="0">
                    <a:moveTo>
                      <a:pt x="0" y="0"/>
                    </a:moveTo>
                    <a:lnTo>
                      <a:pt x="0" y="4896"/>
                    </a:lnTo>
                    <a:lnTo>
                      <a:pt x="0" y="5265"/>
                    </a:lnTo>
                    <a:lnTo>
                      <a:pt x="0" y="10161"/>
                    </a:lnTo>
                    <a:lnTo>
                      <a:pt x="5802" y="9054"/>
                    </a:lnTo>
                    <a:lnTo>
                      <a:pt x="6137" y="8920"/>
                    </a:lnTo>
                    <a:lnTo>
                      <a:pt x="6573" y="8383"/>
                    </a:lnTo>
                    <a:lnTo>
                      <a:pt x="6640" y="8015"/>
                    </a:lnTo>
                    <a:lnTo>
                      <a:pt x="6640" y="5265"/>
                    </a:lnTo>
                    <a:lnTo>
                      <a:pt x="6640" y="4896"/>
                    </a:lnTo>
                    <a:lnTo>
                      <a:pt x="6640" y="2113"/>
                    </a:lnTo>
                    <a:lnTo>
                      <a:pt x="6573" y="1744"/>
                    </a:lnTo>
                    <a:lnTo>
                      <a:pt x="6137" y="1207"/>
                    </a:lnTo>
                    <a:lnTo>
                      <a:pt x="5802" y="1107"/>
                    </a:ln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6" name="Google Shape;84;p15"/>
              <p:cNvSpPr/>
              <p:nvPr/>
            </p:nvSpPr>
            <p:spPr>
              <a:xfrm>
                <a:off x="3288772" y="2684241"/>
                <a:ext cx="286249" cy="285336"/>
              </a:xfrm>
              <a:custGeom>
                <a:avLst/>
                <a:gdLst/>
                <a:ahLst/>
                <a:cxnLst/>
                <a:rect l="l" t="t" r="r" b="b"/>
                <a:pathLst>
                  <a:path w="10665" h="10631" extrusionOk="0">
                    <a:moveTo>
                      <a:pt x="5198" y="1"/>
                    </a:moveTo>
                    <a:lnTo>
                      <a:pt x="4863" y="169"/>
                    </a:lnTo>
                    <a:lnTo>
                      <a:pt x="0" y="3455"/>
                    </a:lnTo>
                    <a:lnTo>
                      <a:pt x="3454" y="6909"/>
                    </a:lnTo>
                    <a:lnTo>
                      <a:pt x="3723" y="7177"/>
                    </a:lnTo>
                    <a:lnTo>
                      <a:pt x="7177" y="10631"/>
                    </a:lnTo>
                    <a:lnTo>
                      <a:pt x="10496" y="5769"/>
                    </a:lnTo>
                    <a:lnTo>
                      <a:pt x="10664" y="5433"/>
                    </a:lnTo>
                    <a:lnTo>
                      <a:pt x="10597" y="4763"/>
                    </a:lnTo>
                    <a:lnTo>
                      <a:pt x="10362" y="4461"/>
                    </a:lnTo>
                    <a:lnTo>
                      <a:pt x="8417" y="2516"/>
                    </a:lnTo>
                    <a:lnTo>
                      <a:pt x="8149" y="2248"/>
                    </a:lnTo>
                    <a:lnTo>
                      <a:pt x="6171" y="269"/>
                    </a:lnTo>
                    <a:lnTo>
                      <a:pt x="5902" y="68"/>
                    </a:lnTo>
                    <a:lnTo>
                      <a:pt x="519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7" name="Google Shape;85;p15"/>
              <p:cNvSpPr/>
              <p:nvPr/>
            </p:nvSpPr>
            <p:spPr>
              <a:xfrm>
                <a:off x="2392324" y="2645537"/>
                <a:ext cx="1221354" cy="1221381"/>
              </a:xfrm>
              <a:custGeom>
                <a:avLst/>
                <a:gdLst/>
                <a:ahLst/>
                <a:cxnLst/>
                <a:rect l="l" t="t" r="r" b="b"/>
                <a:pathLst>
                  <a:path w="45505" h="45506" extrusionOk="0">
                    <a:moveTo>
                      <a:pt x="22736" y="10296"/>
                    </a:moveTo>
                    <a:lnTo>
                      <a:pt x="24010" y="10329"/>
                    </a:lnTo>
                    <a:lnTo>
                      <a:pt x="26458" y="10832"/>
                    </a:lnTo>
                    <a:lnTo>
                      <a:pt x="28671" y="11771"/>
                    </a:lnTo>
                    <a:lnTo>
                      <a:pt x="30683" y="13113"/>
                    </a:lnTo>
                    <a:lnTo>
                      <a:pt x="32360" y="14823"/>
                    </a:lnTo>
                    <a:lnTo>
                      <a:pt x="33701" y="16801"/>
                    </a:lnTo>
                    <a:lnTo>
                      <a:pt x="34640" y="19048"/>
                    </a:lnTo>
                    <a:lnTo>
                      <a:pt x="35143" y="21462"/>
                    </a:lnTo>
                    <a:lnTo>
                      <a:pt x="35210" y="22737"/>
                    </a:lnTo>
                    <a:lnTo>
                      <a:pt x="35143" y="24011"/>
                    </a:lnTo>
                    <a:lnTo>
                      <a:pt x="34640" y="26459"/>
                    </a:lnTo>
                    <a:lnTo>
                      <a:pt x="33701" y="28672"/>
                    </a:lnTo>
                    <a:lnTo>
                      <a:pt x="32360" y="30684"/>
                    </a:lnTo>
                    <a:lnTo>
                      <a:pt x="30683" y="32361"/>
                    </a:lnTo>
                    <a:lnTo>
                      <a:pt x="28671" y="33702"/>
                    </a:lnTo>
                    <a:lnTo>
                      <a:pt x="26458" y="34641"/>
                    </a:lnTo>
                    <a:lnTo>
                      <a:pt x="24010" y="35144"/>
                    </a:lnTo>
                    <a:lnTo>
                      <a:pt x="22736" y="35211"/>
                    </a:lnTo>
                    <a:lnTo>
                      <a:pt x="21462" y="35144"/>
                    </a:lnTo>
                    <a:lnTo>
                      <a:pt x="19047" y="34641"/>
                    </a:lnTo>
                    <a:lnTo>
                      <a:pt x="16800" y="33702"/>
                    </a:lnTo>
                    <a:lnTo>
                      <a:pt x="14822" y="32361"/>
                    </a:lnTo>
                    <a:lnTo>
                      <a:pt x="13112" y="30684"/>
                    </a:lnTo>
                    <a:lnTo>
                      <a:pt x="11770" y="28672"/>
                    </a:lnTo>
                    <a:lnTo>
                      <a:pt x="10831" y="26459"/>
                    </a:lnTo>
                    <a:lnTo>
                      <a:pt x="10328" y="24011"/>
                    </a:lnTo>
                    <a:lnTo>
                      <a:pt x="10295" y="22737"/>
                    </a:lnTo>
                    <a:lnTo>
                      <a:pt x="10328" y="21462"/>
                    </a:lnTo>
                    <a:lnTo>
                      <a:pt x="10831" y="19048"/>
                    </a:lnTo>
                    <a:lnTo>
                      <a:pt x="11770" y="16801"/>
                    </a:lnTo>
                    <a:lnTo>
                      <a:pt x="13112" y="14823"/>
                    </a:lnTo>
                    <a:lnTo>
                      <a:pt x="14822" y="13113"/>
                    </a:lnTo>
                    <a:lnTo>
                      <a:pt x="16800" y="11771"/>
                    </a:lnTo>
                    <a:lnTo>
                      <a:pt x="19047" y="10832"/>
                    </a:lnTo>
                    <a:lnTo>
                      <a:pt x="21462" y="10329"/>
                    </a:lnTo>
                    <a:lnTo>
                      <a:pt x="22736" y="10296"/>
                    </a:lnTo>
                    <a:close/>
                    <a:moveTo>
                      <a:pt x="21562" y="1"/>
                    </a:moveTo>
                    <a:lnTo>
                      <a:pt x="19282" y="236"/>
                    </a:lnTo>
                    <a:lnTo>
                      <a:pt x="17069" y="705"/>
                    </a:lnTo>
                    <a:lnTo>
                      <a:pt x="14923" y="1376"/>
                    </a:lnTo>
                    <a:lnTo>
                      <a:pt x="12877" y="2248"/>
                    </a:lnTo>
                    <a:lnTo>
                      <a:pt x="10932" y="3287"/>
                    </a:lnTo>
                    <a:lnTo>
                      <a:pt x="9121" y="4494"/>
                    </a:lnTo>
                    <a:lnTo>
                      <a:pt x="7445" y="5903"/>
                    </a:lnTo>
                    <a:lnTo>
                      <a:pt x="5902" y="7445"/>
                    </a:lnTo>
                    <a:lnTo>
                      <a:pt x="4494" y="9122"/>
                    </a:lnTo>
                    <a:lnTo>
                      <a:pt x="3286" y="10933"/>
                    </a:lnTo>
                    <a:lnTo>
                      <a:pt x="2213" y="12878"/>
                    </a:lnTo>
                    <a:lnTo>
                      <a:pt x="1375" y="14923"/>
                    </a:lnTo>
                    <a:lnTo>
                      <a:pt x="704" y="17069"/>
                    </a:lnTo>
                    <a:lnTo>
                      <a:pt x="235" y="19283"/>
                    </a:lnTo>
                    <a:lnTo>
                      <a:pt x="0" y="21563"/>
                    </a:lnTo>
                    <a:lnTo>
                      <a:pt x="0" y="22737"/>
                    </a:lnTo>
                    <a:lnTo>
                      <a:pt x="0" y="23910"/>
                    </a:lnTo>
                    <a:lnTo>
                      <a:pt x="235" y="26224"/>
                    </a:lnTo>
                    <a:lnTo>
                      <a:pt x="704" y="28437"/>
                    </a:lnTo>
                    <a:lnTo>
                      <a:pt x="1375" y="30583"/>
                    </a:lnTo>
                    <a:lnTo>
                      <a:pt x="2213" y="32595"/>
                    </a:lnTo>
                    <a:lnTo>
                      <a:pt x="3286" y="34540"/>
                    </a:lnTo>
                    <a:lnTo>
                      <a:pt x="4494" y="36351"/>
                    </a:lnTo>
                    <a:lnTo>
                      <a:pt x="5902" y="38061"/>
                    </a:lnTo>
                    <a:lnTo>
                      <a:pt x="7445" y="39604"/>
                    </a:lnTo>
                    <a:lnTo>
                      <a:pt x="9121" y="40979"/>
                    </a:lnTo>
                    <a:lnTo>
                      <a:pt x="10932" y="42219"/>
                    </a:lnTo>
                    <a:lnTo>
                      <a:pt x="12877" y="43259"/>
                    </a:lnTo>
                    <a:lnTo>
                      <a:pt x="14923" y="44131"/>
                    </a:lnTo>
                    <a:lnTo>
                      <a:pt x="17069" y="44802"/>
                    </a:lnTo>
                    <a:lnTo>
                      <a:pt x="19282" y="45237"/>
                    </a:lnTo>
                    <a:lnTo>
                      <a:pt x="21562" y="45472"/>
                    </a:lnTo>
                    <a:lnTo>
                      <a:pt x="22736" y="45506"/>
                    </a:lnTo>
                    <a:lnTo>
                      <a:pt x="23909" y="45472"/>
                    </a:lnTo>
                    <a:lnTo>
                      <a:pt x="26223" y="45237"/>
                    </a:lnTo>
                    <a:lnTo>
                      <a:pt x="28436" y="44802"/>
                    </a:lnTo>
                    <a:lnTo>
                      <a:pt x="30583" y="44131"/>
                    </a:lnTo>
                    <a:lnTo>
                      <a:pt x="32595" y="43259"/>
                    </a:lnTo>
                    <a:lnTo>
                      <a:pt x="34540" y="42219"/>
                    </a:lnTo>
                    <a:lnTo>
                      <a:pt x="36350" y="40979"/>
                    </a:lnTo>
                    <a:lnTo>
                      <a:pt x="38027" y="39604"/>
                    </a:lnTo>
                    <a:lnTo>
                      <a:pt x="39603" y="38061"/>
                    </a:lnTo>
                    <a:lnTo>
                      <a:pt x="40978" y="36351"/>
                    </a:lnTo>
                    <a:lnTo>
                      <a:pt x="42219" y="34540"/>
                    </a:lnTo>
                    <a:lnTo>
                      <a:pt x="43258" y="32595"/>
                    </a:lnTo>
                    <a:lnTo>
                      <a:pt x="44130" y="30583"/>
                    </a:lnTo>
                    <a:lnTo>
                      <a:pt x="44767" y="28437"/>
                    </a:lnTo>
                    <a:lnTo>
                      <a:pt x="45237" y="26224"/>
                    </a:lnTo>
                    <a:lnTo>
                      <a:pt x="45471" y="23910"/>
                    </a:lnTo>
                    <a:lnTo>
                      <a:pt x="45505" y="22737"/>
                    </a:lnTo>
                    <a:lnTo>
                      <a:pt x="45471" y="21563"/>
                    </a:lnTo>
                    <a:lnTo>
                      <a:pt x="45237" y="19283"/>
                    </a:lnTo>
                    <a:lnTo>
                      <a:pt x="44767" y="17069"/>
                    </a:lnTo>
                    <a:lnTo>
                      <a:pt x="44130" y="14923"/>
                    </a:lnTo>
                    <a:lnTo>
                      <a:pt x="43258" y="12878"/>
                    </a:lnTo>
                    <a:lnTo>
                      <a:pt x="42219" y="10933"/>
                    </a:lnTo>
                    <a:lnTo>
                      <a:pt x="40978" y="9122"/>
                    </a:lnTo>
                    <a:lnTo>
                      <a:pt x="39603" y="7445"/>
                    </a:lnTo>
                    <a:lnTo>
                      <a:pt x="38027" y="5903"/>
                    </a:lnTo>
                    <a:lnTo>
                      <a:pt x="36350" y="4494"/>
                    </a:lnTo>
                    <a:lnTo>
                      <a:pt x="34540" y="3287"/>
                    </a:lnTo>
                    <a:lnTo>
                      <a:pt x="32595" y="2248"/>
                    </a:lnTo>
                    <a:lnTo>
                      <a:pt x="30583" y="1376"/>
                    </a:lnTo>
                    <a:lnTo>
                      <a:pt x="28436" y="705"/>
                    </a:lnTo>
                    <a:lnTo>
                      <a:pt x="26223" y="236"/>
                    </a:lnTo>
                    <a:lnTo>
                      <a:pt x="23909"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3" name="Google Shape;86;p15"/>
            <p:cNvSpPr/>
            <p:nvPr/>
          </p:nvSpPr>
          <p:spPr>
            <a:xfrm>
              <a:off x="2584932" y="2838170"/>
              <a:ext cx="835261" cy="835261"/>
            </a:xfrm>
            <a:custGeom>
              <a:avLst/>
              <a:gdLst/>
              <a:ahLst/>
              <a:cxnLst/>
              <a:rect l="l" t="t" r="r" b="b"/>
              <a:pathLst>
                <a:path w="31120" h="31120" extrusionOk="0">
                  <a:moveTo>
                    <a:pt x="15560" y="3119"/>
                  </a:moveTo>
                  <a:lnTo>
                    <a:pt x="16834" y="3152"/>
                  </a:lnTo>
                  <a:lnTo>
                    <a:pt x="19282" y="3655"/>
                  </a:lnTo>
                  <a:lnTo>
                    <a:pt x="21495" y="4594"/>
                  </a:lnTo>
                  <a:lnTo>
                    <a:pt x="23507" y="5936"/>
                  </a:lnTo>
                  <a:lnTo>
                    <a:pt x="25184" y="7646"/>
                  </a:lnTo>
                  <a:lnTo>
                    <a:pt x="26525" y="9624"/>
                  </a:lnTo>
                  <a:lnTo>
                    <a:pt x="27464" y="11871"/>
                  </a:lnTo>
                  <a:lnTo>
                    <a:pt x="27967" y="14285"/>
                  </a:lnTo>
                  <a:lnTo>
                    <a:pt x="28034" y="15560"/>
                  </a:lnTo>
                  <a:lnTo>
                    <a:pt x="27967" y="16834"/>
                  </a:lnTo>
                  <a:lnTo>
                    <a:pt x="27464" y="19282"/>
                  </a:lnTo>
                  <a:lnTo>
                    <a:pt x="26525" y="21495"/>
                  </a:lnTo>
                  <a:lnTo>
                    <a:pt x="25184" y="23507"/>
                  </a:lnTo>
                  <a:lnTo>
                    <a:pt x="23507" y="25184"/>
                  </a:lnTo>
                  <a:lnTo>
                    <a:pt x="21495" y="26525"/>
                  </a:lnTo>
                  <a:lnTo>
                    <a:pt x="19282" y="27464"/>
                  </a:lnTo>
                  <a:lnTo>
                    <a:pt x="16834" y="27967"/>
                  </a:lnTo>
                  <a:lnTo>
                    <a:pt x="15560" y="28034"/>
                  </a:lnTo>
                  <a:lnTo>
                    <a:pt x="14286" y="27967"/>
                  </a:lnTo>
                  <a:lnTo>
                    <a:pt x="11871" y="27464"/>
                  </a:lnTo>
                  <a:lnTo>
                    <a:pt x="9624" y="26525"/>
                  </a:lnTo>
                  <a:lnTo>
                    <a:pt x="7646" y="25184"/>
                  </a:lnTo>
                  <a:lnTo>
                    <a:pt x="5936" y="23507"/>
                  </a:lnTo>
                  <a:lnTo>
                    <a:pt x="4594" y="21495"/>
                  </a:lnTo>
                  <a:lnTo>
                    <a:pt x="3655" y="19282"/>
                  </a:lnTo>
                  <a:lnTo>
                    <a:pt x="3152" y="16834"/>
                  </a:lnTo>
                  <a:lnTo>
                    <a:pt x="3119" y="15560"/>
                  </a:lnTo>
                  <a:lnTo>
                    <a:pt x="3152" y="14285"/>
                  </a:lnTo>
                  <a:lnTo>
                    <a:pt x="3655" y="11871"/>
                  </a:lnTo>
                  <a:lnTo>
                    <a:pt x="4594" y="9624"/>
                  </a:lnTo>
                  <a:lnTo>
                    <a:pt x="5936" y="7646"/>
                  </a:lnTo>
                  <a:lnTo>
                    <a:pt x="7646" y="5936"/>
                  </a:lnTo>
                  <a:lnTo>
                    <a:pt x="9624" y="4594"/>
                  </a:lnTo>
                  <a:lnTo>
                    <a:pt x="11871" y="3655"/>
                  </a:lnTo>
                  <a:lnTo>
                    <a:pt x="14286" y="3152"/>
                  </a:lnTo>
                  <a:lnTo>
                    <a:pt x="15560" y="3119"/>
                  </a:lnTo>
                  <a:close/>
                  <a:moveTo>
                    <a:pt x="15560" y="0"/>
                  </a:moveTo>
                  <a:lnTo>
                    <a:pt x="14755" y="34"/>
                  </a:lnTo>
                  <a:lnTo>
                    <a:pt x="13212" y="168"/>
                  </a:lnTo>
                  <a:lnTo>
                    <a:pt x="10932" y="671"/>
                  </a:lnTo>
                  <a:lnTo>
                    <a:pt x="8149" y="1878"/>
                  </a:lnTo>
                  <a:lnTo>
                    <a:pt x="5667" y="3555"/>
                  </a:lnTo>
                  <a:lnTo>
                    <a:pt x="3555" y="5667"/>
                  </a:lnTo>
                  <a:lnTo>
                    <a:pt x="1878" y="8149"/>
                  </a:lnTo>
                  <a:lnTo>
                    <a:pt x="671" y="10932"/>
                  </a:lnTo>
                  <a:lnTo>
                    <a:pt x="168" y="13212"/>
                  </a:lnTo>
                  <a:lnTo>
                    <a:pt x="34" y="14755"/>
                  </a:lnTo>
                  <a:lnTo>
                    <a:pt x="0" y="15560"/>
                  </a:lnTo>
                  <a:lnTo>
                    <a:pt x="34" y="16364"/>
                  </a:lnTo>
                  <a:lnTo>
                    <a:pt x="168" y="17940"/>
                  </a:lnTo>
                  <a:lnTo>
                    <a:pt x="671" y="20187"/>
                  </a:lnTo>
                  <a:lnTo>
                    <a:pt x="1878" y="23004"/>
                  </a:lnTo>
                  <a:lnTo>
                    <a:pt x="3555" y="25485"/>
                  </a:lnTo>
                  <a:lnTo>
                    <a:pt x="5667" y="27598"/>
                  </a:lnTo>
                  <a:lnTo>
                    <a:pt x="8149" y="29275"/>
                  </a:lnTo>
                  <a:lnTo>
                    <a:pt x="10932" y="30448"/>
                  </a:lnTo>
                  <a:lnTo>
                    <a:pt x="13212" y="30951"/>
                  </a:lnTo>
                  <a:lnTo>
                    <a:pt x="14755" y="31119"/>
                  </a:lnTo>
                  <a:lnTo>
                    <a:pt x="16365" y="31119"/>
                  </a:lnTo>
                  <a:lnTo>
                    <a:pt x="17941" y="30951"/>
                  </a:lnTo>
                  <a:lnTo>
                    <a:pt x="20187" y="30448"/>
                  </a:lnTo>
                  <a:lnTo>
                    <a:pt x="23004" y="29275"/>
                  </a:lnTo>
                  <a:lnTo>
                    <a:pt x="25486" y="27598"/>
                  </a:lnTo>
                  <a:lnTo>
                    <a:pt x="27598" y="25485"/>
                  </a:lnTo>
                  <a:lnTo>
                    <a:pt x="29275" y="23004"/>
                  </a:lnTo>
                  <a:lnTo>
                    <a:pt x="30449" y="20187"/>
                  </a:lnTo>
                  <a:lnTo>
                    <a:pt x="30952" y="17940"/>
                  </a:lnTo>
                  <a:lnTo>
                    <a:pt x="31119" y="16364"/>
                  </a:lnTo>
                  <a:lnTo>
                    <a:pt x="31119" y="15560"/>
                  </a:lnTo>
                  <a:lnTo>
                    <a:pt x="31119" y="14755"/>
                  </a:lnTo>
                  <a:lnTo>
                    <a:pt x="30952" y="13212"/>
                  </a:lnTo>
                  <a:lnTo>
                    <a:pt x="30449" y="10932"/>
                  </a:lnTo>
                  <a:lnTo>
                    <a:pt x="29275" y="8149"/>
                  </a:lnTo>
                  <a:lnTo>
                    <a:pt x="27598" y="5667"/>
                  </a:lnTo>
                  <a:lnTo>
                    <a:pt x="25486" y="3555"/>
                  </a:lnTo>
                  <a:lnTo>
                    <a:pt x="23004" y="1878"/>
                  </a:lnTo>
                  <a:lnTo>
                    <a:pt x="20187" y="671"/>
                  </a:lnTo>
                  <a:lnTo>
                    <a:pt x="17941" y="168"/>
                  </a:lnTo>
                  <a:lnTo>
                    <a:pt x="16365" y="34"/>
                  </a:lnTo>
                  <a:lnTo>
                    <a:pt x="1556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4" name="Google Shape;87;p15"/>
            <p:cNvGrpSpPr/>
            <p:nvPr/>
          </p:nvGrpSpPr>
          <p:grpSpPr>
            <a:xfrm>
              <a:off x="1369860" y="3316090"/>
              <a:ext cx="1144881" cy="1144875"/>
              <a:chOff x="1369860" y="3316090"/>
              <a:chExt cx="1144881" cy="1144875"/>
            </a:xfrm>
          </p:grpSpPr>
          <p:sp>
            <p:nvSpPr>
              <p:cNvPr id="80" name="Google Shape;88;p15"/>
              <p:cNvSpPr/>
              <p:nvPr/>
            </p:nvSpPr>
            <p:spPr>
              <a:xfrm>
                <a:off x="1833369" y="3316090"/>
                <a:ext cx="216948" cy="141339"/>
              </a:xfrm>
              <a:custGeom>
                <a:avLst/>
                <a:gdLst/>
                <a:ahLst/>
                <a:cxnLst/>
                <a:rect l="l" t="t" r="r" b="b"/>
                <a:pathLst>
                  <a:path w="8083" h="5266" extrusionOk="0">
                    <a:moveTo>
                      <a:pt x="1711" y="0"/>
                    </a:moveTo>
                    <a:lnTo>
                      <a:pt x="1409" y="34"/>
                    </a:lnTo>
                    <a:lnTo>
                      <a:pt x="973" y="403"/>
                    </a:lnTo>
                    <a:lnTo>
                      <a:pt x="906" y="671"/>
                    </a:lnTo>
                    <a:lnTo>
                      <a:pt x="1" y="5265"/>
                    </a:lnTo>
                    <a:lnTo>
                      <a:pt x="8083" y="5265"/>
                    </a:lnTo>
                    <a:lnTo>
                      <a:pt x="7211" y="671"/>
                    </a:lnTo>
                    <a:lnTo>
                      <a:pt x="7144" y="403"/>
                    </a:lnTo>
                    <a:lnTo>
                      <a:pt x="6708" y="34"/>
                    </a:lnTo>
                    <a:lnTo>
                      <a:pt x="640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1" name="Google Shape;89;p15"/>
              <p:cNvSpPr/>
              <p:nvPr/>
            </p:nvSpPr>
            <p:spPr>
              <a:xfrm>
                <a:off x="1486858" y="3433088"/>
                <a:ext cx="227737" cy="226852"/>
              </a:xfrm>
              <a:custGeom>
                <a:avLst/>
                <a:gdLst/>
                <a:ahLst/>
                <a:cxnLst/>
                <a:rect l="l" t="t" r="r" b="b"/>
                <a:pathLst>
                  <a:path w="8485" h="8452" extrusionOk="0">
                    <a:moveTo>
                      <a:pt x="4326" y="1"/>
                    </a:moveTo>
                    <a:lnTo>
                      <a:pt x="3790" y="34"/>
                    </a:lnTo>
                    <a:lnTo>
                      <a:pt x="3555" y="202"/>
                    </a:lnTo>
                    <a:lnTo>
                      <a:pt x="1979" y="1778"/>
                    </a:lnTo>
                    <a:lnTo>
                      <a:pt x="1778" y="1979"/>
                    </a:lnTo>
                    <a:lnTo>
                      <a:pt x="235" y="3555"/>
                    </a:lnTo>
                    <a:lnTo>
                      <a:pt x="34" y="3790"/>
                    </a:lnTo>
                    <a:lnTo>
                      <a:pt x="1" y="4326"/>
                    </a:lnTo>
                    <a:lnTo>
                      <a:pt x="135" y="4595"/>
                    </a:lnTo>
                    <a:lnTo>
                      <a:pt x="2750" y="8451"/>
                    </a:lnTo>
                    <a:lnTo>
                      <a:pt x="5500" y="5701"/>
                    </a:lnTo>
                    <a:lnTo>
                      <a:pt x="5701" y="5500"/>
                    </a:lnTo>
                    <a:lnTo>
                      <a:pt x="8485" y="2750"/>
                    </a:lnTo>
                    <a:lnTo>
                      <a:pt x="4595" y="135"/>
                    </a:lnTo>
                    <a:lnTo>
                      <a:pt x="432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2" name="Google Shape;90;p15"/>
              <p:cNvSpPr/>
              <p:nvPr/>
            </p:nvSpPr>
            <p:spPr>
              <a:xfrm>
                <a:off x="1369860" y="3779624"/>
                <a:ext cx="141339" cy="216921"/>
              </a:xfrm>
              <a:custGeom>
                <a:avLst/>
                <a:gdLst/>
                <a:ahLst/>
                <a:cxnLst/>
                <a:rect l="l" t="t" r="r" b="b"/>
                <a:pathLst>
                  <a:path w="5266" h="8082" extrusionOk="0">
                    <a:moveTo>
                      <a:pt x="5265" y="0"/>
                    </a:moveTo>
                    <a:lnTo>
                      <a:pt x="671" y="872"/>
                    </a:lnTo>
                    <a:lnTo>
                      <a:pt x="403" y="972"/>
                    </a:lnTo>
                    <a:lnTo>
                      <a:pt x="34" y="1408"/>
                    </a:lnTo>
                    <a:lnTo>
                      <a:pt x="0" y="1710"/>
                    </a:lnTo>
                    <a:lnTo>
                      <a:pt x="0" y="3890"/>
                    </a:lnTo>
                    <a:lnTo>
                      <a:pt x="0" y="4192"/>
                    </a:lnTo>
                    <a:lnTo>
                      <a:pt x="0" y="6405"/>
                    </a:lnTo>
                    <a:lnTo>
                      <a:pt x="34" y="6707"/>
                    </a:lnTo>
                    <a:lnTo>
                      <a:pt x="403" y="7109"/>
                    </a:lnTo>
                    <a:lnTo>
                      <a:pt x="671" y="7210"/>
                    </a:lnTo>
                    <a:lnTo>
                      <a:pt x="5265" y="8082"/>
                    </a:lnTo>
                    <a:lnTo>
                      <a:pt x="5265" y="4192"/>
                    </a:lnTo>
                    <a:lnTo>
                      <a:pt x="5265" y="3890"/>
                    </a:lnTo>
                    <a:lnTo>
                      <a:pt x="526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3" name="Google Shape;91;p15"/>
              <p:cNvSpPr/>
              <p:nvPr/>
            </p:nvSpPr>
            <p:spPr>
              <a:xfrm>
                <a:off x="1486858" y="4116230"/>
                <a:ext cx="227737" cy="227737"/>
              </a:xfrm>
              <a:custGeom>
                <a:avLst/>
                <a:gdLst/>
                <a:ahLst/>
                <a:cxnLst/>
                <a:rect l="l" t="t" r="r" b="b"/>
                <a:pathLst>
                  <a:path w="8485" h="8485" extrusionOk="0">
                    <a:moveTo>
                      <a:pt x="2750" y="0"/>
                    </a:moveTo>
                    <a:lnTo>
                      <a:pt x="135" y="3890"/>
                    </a:lnTo>
                    <a:lnTo>
                      <a:pt x="1" y="4125"/>
                    </a:lnTo>
                    <a:lnTo>
                      <a:pt x="34" y="4695"/>
                    </a:lnTo>
                    <a:lnTo>
                      <a:pt x="235" y="4930"/>
                    </a:lnTo>
                    <a:lnTo>
                      <a:pt x="1778" y="6472"/>
                    </a:lnTo>
                    <a:lnTo>
                      <a:pt x="1979" y="6707"/>
                    </a:lnTo>
                    <a:lnTo>
                      <a:pt x="3555" y="8250"/>
                    </a:lnTo>
                    <a:lnTo>
                      <a:pt x="3790" y="8417"/>
                    </a:lnTo>
                    <a:lnTo>
                      <a:pt x="4326" y="8484"/>
                    </a:lnTo>
                    <a:lnTo>
                      <a:pt x="4595" y="8350"/>
                    </a:lnTo>
                    <a:lnTo>
                      <a:pt x="8485" y="5735"/>
                    </a:lnTo>
                    <a:lnTo>
                      <a:pt x="5701" y="2951"/>
                    </a:lnTo>
                    <a:lnTo>
                      <a:pt x="5500" y="2750"/>
                    </a:lnTo>
                    <a:lnTo>
                      <a:pt x="275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4" name="Google Shape;92;p15"/>
              <p:cNvSpPr/>
              <p:nvPr/>
            </p:nvSpPr>
            <p:spPr>
              <a:xfrm>
                <a:off x="1833369" y="4319653"/>
                <a:ext cx="216948" cy="141313"/>
              </a:xfrm>
              <a:custGeom>
                <a:avLst/>
                <a:gdLst/>
                <a:ahLst/>
                <a:cxnLst/>
                <a:rect l="l" t="t" r="r" b="b"/>
                <a:pathLst>
                  <a:path w="8083" h="5265" extrusionOk="0">
                    <a:moveTo>
                      <a:pt x="1" y="0"/>
                    </a:moveTo>
                    <a:lnTo>
                      <a:pt x="906" y="4594"/>
                    </a:lnTo>
                    <a:lnTo>
                      <a:pt x="973" y="4862"/>
                    </a:lnTo>
                    <a:lnTo>
                      <a:pt x="1409" y="5231"/>
                    </a:lnTo>
                    <a:lnTo>
                      <a:pt x="1711" y="5265"/>
                    </a:lnTo>
                    <a:lnTo>
                      <a:pt x="6406" y="5265"/>
                    </a:lnTo>
                    <a:lnTo>
                      <a:pt x="6708" y="5231"/>
                    </a:lnTo>
                    <a:lnTo>
                      <a:pt x="7144" y="4862"/>
                    </a:lnTo>
                    <a:lnTo>
                      <a:pt x="7211" y="4594"/>
                    </a:lnTo>
                    <a:lnTo>
                      <a:pt x="808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5" name="Google Shape;93;p15"/>
              <p:cNvSpPr/>
              <p:nvPr/>
            </p:nvSpPr>
            <p:spPr>
              <a:xfrm>
                <a:off x="2170004" y="4116230"/>
                <a:ext cx="227737" cy="227737"/>
              </a:xfrm>
              <a:custGeom>
                <a:avLst/>
                <a:gdLst/>
                <a:ahLst/>
                <a:cxnLst/>
                <a:rect l="l" t="t" r="r" b="b"/>
                <a:pathLst>
                  <a:path w="8485" h="8485" extrusionOk="0">
                    <a:moveTo>
                      <a:pt x="5735" y="0"/>
                    </a:moveTo>
                    <a:lnTo>
                      <a:pt x="2985" y="2750"/>
                    </a:lnTo>
                    <a:lnTo>
                      <a:pt x="2750" y="2951"/>
                    </a:lnTo>
                    <a:lnTo>
                      <a:pt x="0" y="5735"/>
                    </a:lnTo>
                    <a:lnTo>
                      <a:pt x="3890" y="8350"/>
                    </a:lnTo>
                    <a:lnTo>
                      <a:pt x="4125" y="8484"/>
                    </a:lnTo>
                    <a:lnTo>
                      <a:pt x="4695" y="8417"/>
                    </a:lnTo>
                    <a:lnTo>
                      <a:pt x="4930" y="8250"/>
                    </a:lnTo>
                    <a:lnTo>
                      <a:pt x="6472" y="6707"/>
                    </a:lnTo>
                    <a:lnTo>
                      <a:pt x="6707" y="6472"/>
                    </a:lnTo>
                    <a:lnTo>
                      <a:pt x="8250" y="4930"/>
                    </a:lnTo>
                    <a:lnTo>
                      <a:pt x="8451" y="4695"/>
                    </a:lnTo>
                    <a:lnTo>
                      <a:pt x="8484" y="4125"/>
                    </a:lnTo>
                    <a:lnTo>
                      <a:pt x="8350" y="3890"/>
                    </a:lnTo>
                    <a:lnTo>
                      <a:pt x="573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6" name="Google Shape;94;p15"/>
              <p:cNvSpPr/>
              <p:nvPr/>
            </p:nvSpPr>
            <p:spPr>
              <a:xfrm>
                <a:off x="2373402" y="3779624"/>
                <a:ext cx="141339" cy="216921"/>
              </a:xfrm>
              <a:custGeom>
                <a:avLst/>
                <a:gdLst/>
                <a:ahLst/>
                <a:cxnLst/>
                <a:rect l="l" t="t" r="r" b="b"/>
                <a:pathLst>
                  <a:path w="5266" h="8082" extrusionOk="0">
                    <a:moveTo>
                      <a:pt x="1" y="0"/>
                    </a:moveTo>
                    <a:lnTo>
                      <a:pt x="1" y="3890"/>
                    </a:lnTo>
                    <a:lnTo>
                      <a:pt x="1" y="4192"/>
                    </a:lnTo>
                    <a:lnTo>
                      <a:pt x="1" y="8082"/>
                    </a:lnTo>
                    <a:lnTo>
                      <a:pt x="4595" y="7210"/>
                    </a:lnTo>
                    <a:lnTo>
                      <a:pt x="4863" y="7109"/>
                    </a:lnTo>
                    <a:lnTo>
                      <a:pt x="5232" y="6707"/>
                    </a:lnTo>
                    <a:lnTo>
                      <a:pt x="5266" y="6405"/>
                    </a:lnTo>
                    <a:lnTo>
                      <a:pt x="5266" y="4192"/>
                    </a:lnTo>
                    <a:lnTo>
                      <a:pt x="5266" y="3890"/>
                    </a:lnTo>
                    <a:lnTo>
                      <a:pt x="5266" y="1710"/>
                    </a:lnTo>
                    <a:lnTo>
                      <a:pt x="5232" y="1408"/>
                    </a:lnTo>
                    <a:lnTo>
                      <a:pt x="4863" y="972"/>
                    </a:lnTo>
                    <a:lnTo>
                      <a:pt x="4595" y="87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7" name="Google Shape;95;p15"/>
              <p:cNvSpPr/>
              <p:nvPr/>
            </p:nvSpPr>
            <p:spPr>
              <a:xfrm>
                <a:off x="2170004" y="3433088"/>
                <a:ext cx="227737" cy="226852"/>
              </a:xfrm>
              <a:custGeom>
                <a:avLst/>
                <a:gdLst/>
                <a:ahLst/>
                <a:cxnLst/>
                <a:rect l="l" t="t" r="r" b="b"/>
                <a:pathLst>
                  <a:path w="8485" h="8452" extrusionOk="0">
                    <a:moveTo>
                      <a:pt x="4125" y="1"/>
                    </a:moveTo>
                    <a:lnTo>
                      <a:pt x="3890" y="135"/>
                    </a:lnTo>
                    <a:lnTo>
                      <a:pt x="0" y="2750"/>
                    </a:lnTo>
                    <a:lnTo>
                      <a:pt x="2750" y="5500"/>
                    </a:lnTo>
                    <a:lnTo>
                      <a:pt x="2985" y="5701"/>
                    </a:lnTo>
                    <a:lnTo>
                      <a:pt x="5735" y="8451"/>
                    </a:lnTo>
                    <a:lnTo>
                      <a:pt x="8350" y="4595"/>
                    </a:lnTo>
                    <a:lnTo>
                      <a:pt x="8484" y="4326"/>
                    </a:lnTo>
                    <a:lnTo>
                      <a:pt x="8451" y="3790"/>
                    </a:lnTo>
                    <a:lnTo>
                      <a:pt x="8250" y="3555"/>
                    </a:lnTo>
                    <a:lnTo>
                      <a:pt x="6707" y="1979"/>
                    </a:lnTo>
                    <a:lnTo>
                      <a:pt x="6472" y="1778"/>
                    </a:lnTo>
                    <a:lnTo>
                      <a:pt x="4930" y="202"/>
                    </a:lnTo>
                    <a:lnTo>
                      <a:pt x="4695" y="34"/>
                    </a:lnTo>
                    <a:lnTo>
                      <a:pt x="412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8" name="Google Shape;96;p15"/>
              <p:cNvSpPr/>
              <p:nvPr/>
            </p:nvSpPr>
            <p:spPr>
              <a:xfrm>
                <a:off x="1456260" y="3401604"/>
                <a:ext cx="972064" cy="972950"/>
              </a:xfrm>
              <a:custGeom>
                <a:avLst/>
                <a:gdLst/>
                <a:ahLst/>
                <a:cxnLst/>
                <a:rect l="l" t="t" r="r" b="b"/>
                <a:pathLst>
                  <a:path w="36217" h="36250" extrusionOk="0">
                    <a:moveTo>
                      <a:pt x="18108" y="8216"/>
                    </a:moveTo>
                    <a:lnTo>
                      <a:pt x="19114" y="8249"/>
                    </a:lnTo>
                    <a:lnTo>
                      <a:pt x="21059" y="8652"/>
                    </a:lnTo>
                    <a:lnTo>
                      <a:pt x="22837" y="9389"/>
                    </a:lnTo>
                    <a:lnTo>
                      <a:pt x="24413" y="10462"/>
                    </a:lnTo>
                    <a:lnTo>
                      <a:pt x="25754" y="11804"/>
                    </a:lnTo>
                    <a:lnTo>
                      <a:pt x="26827" y="13413"/>
                    </a:lnTo>
                    <a:lnTo>
                      <a:pt x="27598" y="15191"/>
                    </a:lnTo>
                    <a:lnTo>
                      <a:pt x="28001" y="17102"/>
                    </a:lnTo>
                    <a:lnTo>
                      <a:pt x="28034" y="18142"/>
                    </a:lnTo>
                    <a:lnTo>
                      <a:pt x="28001" y="19148"/>
                    </a:lnTo>
                    <a:lnTo>
                      <a:pt x="27598" y="21092"/>
                    </a:lnTo>
                    <a:lnTo>
                      <a:pt x="26827" y="22870"/>
                    </a:lnTo>
                    <a:lnTo>
                      <a:pt x="25754" y="24446"/>
                    </a:lnTo>
                    <a:lnTo>
                      <a:pt x="24413" y="25787"/>
                    </a:lnTo>
                    <a:lnTo>
                      <a:pt x="22837" y="26860"/>
                    </a:lnTo>
                    <a:lnTo>
                      <a:pt x="21059" y="27631"/>
                    </a:lnTo>
                    <a:lnTo>
                      <a:pt x="19114" y="28034"/>
                    </a:lnTo>
                    <a:lnTo>
                      <a:pt x="18108" y="28067"/>
                    </a:lnTo>
                    <a:lnTo>
                      <a:pt x="17069" y="28034"/>
                    </a:lnTo>
                    <a:lnTo>
                      <a:pt x="15158" y="27631"/>
                    </a:lnTo>
                    <a:lnTo>
                      <a:pt x="13380" y="26860"/>
                    </a:lnTo>
                    <a:lnTo>
                      <a:pt x="11804" y="25787"/>
                    </a:lnTo>
                    <a:lnTo>
                      <a:pt x="10429" y="24446"/>
                    </a:lnTo>
                    <a:lnTo>
                      <a:pt x="9356" y="22870"/>
                    </a:lnTo>
                    <a:lnTo>
                      <a:pt x="8619" y="21092"/>
                    </a:lnTo>
                    <a:lnTo>
                      <a:pt x="8216" y="19148"/>
                    </a:lnTo>
                    <a:lnTo>
                      <a:pt x="8183" y="18142"/>
                    </a:lnTo>
                    <a:lnTo>
                      <a:pt x="8216" y="17102"/>
                    </a:lnTo>
                    <a:lnTo>
                      <a:pt x="8619" y="15191"/>
                    </a:lnTo>
                    <a:lnTo>
                      <a:pt x="9356" y="13413"/>
                    </a:lnTo>
                    <a:lnTo>
                      <a:pt x="10429" y="11804"/>
                    </a:lnTo>
                    <a:lnTo>
                      <a:pt x="11804" y="10462"/>
                    </a:lnTo>
                    <a:lnTo>
                      <a:pt x="13380" y="9389"/>
                    </a:lnTo>
                    <a:lnTo>
                      <a:pt x="15158" y="8652"/>
                    </a:lnTo>
                    <a:lnTo>
                      <a:pt x="17069" y="8249"/>
                    </a:lnTo>
                    <a:lnTo>
                      <a:pt x="18108" y="8216"/>
                    </a:lnTo>
                    <a:close/>
                    <a:moveTo>
                      <a:pt x="18108" y="0"/>
                    </a:moveTo>
                    <a:lnTo>
                      <a:pt x="17170" y="34"/>
                    </a:lnTo>
                    <a:lnTo>
                      <a:pt x="15325" y="201"/>
                    </a:lnTo>
                    <a:lnTo>
                      <a:pt x="13581" y="570"/>
                    </a:lnTo>
                    <a:lnTo>
                      <a:pt x="11871" y="1107"/>
                    </a:lnTo>
                    <a:lnTo>
                      <a:pt x="10262" y="1811"/>
                    </a:lnTo>
                    <a:lnTo>
                      <a:pt x="8719" y="2649"/>
                    </a:lnTo>
                    <a:lnTo>
                      <a:pt x="7244" y="3622"/>
                    </a:lnTo>
                    <a:lnTo>
                      <a:pt x="5902" y="4728"/>
                    </a:lnTo>
                    <a:lnTo>
                      <a:pt x="4695" y="5935"/>
                    </a:lnTo>
                    <a:lnTo>
                      <a:pt x="3589" y="7277"/>
                    </a:lnTo>
                    <a:lnTo>
                      <a:pt x="2616" y="8719"/>
                    </a:lnTo>
                    <a:lnTo>
                      <a:pt x="1778" y="10261"/>
                    </a:lnTo>
                    <a:lnTo>
                      <a:pt x="1074" y="11904"/>
                    </a:lnTo>
                    <a:lnTo>
                      <a:pt x="537" y="13615"/>
                    </a:lnTo>
                    <a:lnTo>
                      <a:pt x="202" y="15358"/>
                    </a:lnTo>
                    <a:lnTo>
                      <a:pt x="0" y="17203"/>
                    </a:lnTo>
                    <a:lnTo>
                      <a:pt x="0" y="18142"/>
                    </a:lnTo>
                    <a:lnTo>
                      <a:pt x="0" y="19080"/>
                    </a:lnTo>
                    <a:lnTo>
                      <a:pt x="202" y="20891"/>
                    </a:lnTo>
                    <a:lnTo>
                      <a:pt x="537" y="22669"/>
                    </a:lnTo>
                    <a:lnTo>
                      <a:pt x="1074" y="24379"/>
                    </a:lnTo>
                    <a:lnTo>
                      <a:pt x="1778" y="25988"/>
                    </a:lnTo>
                    <a:lnTo>
                      <a:pt x="2616" y="27531"/>
                    </a:lnTo>
                    <a:lnTo>
                      <a:pt x="3589" y="28973"/>
                    </a:lnTo>
                    <a:lnTo>
                      <a:pt x="4695" y="30314"/>
                    </a:lnTo>
                    <a:lnTo>
                      <a:pt x="5902" y="31555"/>
                    </a:lnTo>
                    <a:lnTo>
                      <a:pt x="7244" y="32661"/>
                    </a:lnTo>
                    <a:lnTo>
                      <a:pt x="8719" y="33634"/>
                    </a:lnTo>
                    <a:lnTo>
                      <a:pt x="10262" y="34472"/>
                    </a:lnTo>
                    <a:lnTo>
                      <a:pt x="11871" y="35143"/>
                    </a:lnTo>
                    <a:lnTo>
                      <a:pt x="13581" y="35680"/>
                    </a:lnTo>
                    <a:lnTo>
                      <a:pt x="15325" y="36048"/>
                    </a:lnTo>
                    <a:lnTo>
                      <a:pt x="17170" y="36250"/>
                    </a:lnTo>
                    <a:lnTo>
                      <a:pt x="19047" y="36250"/>
                    </a:lnTo>
                    <a:lnTo>
                      <a:pt x="20858" y="36048"/>
                    </a:lnTo>
                    <a:lnTo>
                      <a:pt x="22636" y="35680"/>
                    </a:lnTo>
                    <a:lnTo>
                      <a:pt x="24346" y="35143"/>
                    </a:lnTo>
                    <a:lnTo>
                      <a:pt x="25955" y="34472"/>
                    </a:lnTo>
                    <a:lnTo>
                      <a:pt x="27498" y="33634"/>
                    </a:lnTo>
                    <a:lnTo>
                      <a:pt x="28940" y="32661"/>
                    </a:lnTo>
                    <a:lnTo>
                      <a:pt x="30281" y="31555"/>
                    </a:lnTo>
                    <a:lnTo>
                      <a:pt x="31522" y="30314"/>
                    </a:lnTo>
                    <a:lnTo>
                      <a:pt x="32628" y="28973"/>
                    </a:lnTo>
                    <a:lnTo>
                      <a:pt x="33601" y="27531"/>
                    </a:lnTo>
                    <a:lnTo>
                      <a:pt x="34439" y="25988"/>
                    </a:lnTo>
                    <a:lnTo>
                      <a:pt x="35143" y="24379"/>
                    </a:lnTo>
                    <a:lnTo>
                      <a:pt x="35646" y="22669"/>
                    </a:lnTo>
                    <a:lnTo>
                      <a:pt x="36015" y="20891"/>
                    </a:lnTo>
                    <a:lnTo>
                      <a:pt x="36217" y="19080"/>
                    </a:lnTo>
                    <a:lnTo>
                      <a:pt x="36217" y="18142"/>
                    </a:lnTo>
                    <a:lnTo>
                      <a:pt x="36217" y="17203"/>
                    </a:lnTo>
                    <a:lnTo>
                      <a:pt x="36015" y="15358"/>
                    </a:lnTo>
                    <a:lnTo>
                      <a:pt x="35646" y="13615"/>
                    </a:lnTo>
                    <a:lnTo>
                      <a:pt x="35143" y="11904"/>
                    </a:lnTo>
                    <a:lnTo>
                      <a:pt x="34439" y="10261"/>
                    </a:lnTo>
                    <a:lnTo>
                      <a:pt x="33601" y="8719"/>
                    </a:lnTo>
                    <a:lnTo>
                      <a:pt x="32628" y="7277"/>
                    </a:lnTo>
                    <a:lnTo>
                      <a:pt x="31522" y="5935"/>
                    </a:lnTo>
                    <a:lnTo>
                      <a:pt x="30281" y="4728"/>
                    </a:lnTo>
                    <a:lnTo>
                      <a:pt x="28940" y="3622"/>
                    </a:lnTo>
                    <a:lnTo>
                      <a:pt x="27498" y="2649"/>
                    </a:lnTo>
                    <a:lnTo>
                      <a:pt x="25955" y="1811"/>
                    </a:lnTo>
                    <a:lnTo>
                      <a:pt x="24346" y="1107"/>
                    </a:lnTo>
                    <a:lnTo>
                      <a:pt x="22636" y="570"/>
                    </a:lnTo>
                    <a:lnTo>
                      <a:pt x="20858" y="201"/>
                    </a:lnTo>
                    <a:lnTo>
                      <a:pt x="19047" y="34"/>
                    </a:lnTo>
                    <a:lnTo>
                      <a:pt x="181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6" name="Google Shape;97;p15"/>
            <p:cNvSpPr/>
            <p:nvPr/>
          </p:nvSpPr>
          <p:spPr>
            <a:xfrm>
              <a:off x="1609278" y="3555507"/>
              <a:ext cx="665149" cy="665149"/>
            </a:xfrm>
            <a:custGeom>
              <a:avLst/>
              <a:gdLst/>
              <a:ahLst/>
              <a:cxnLst/>
              <a:rect l="l" t="t" r="r" b="b"/>
              <a:pathLst>
                <a:path w="24782" h="24782" extrusionOk="0">
                  <a:moveTo>
                    <a:pt x="12407" y="2482"/>
                  </a:moveTo>
                  <a:lnTo>
                    <a:pt x="13413" y="2515"/>
                  </a:lnTo>
                  <a:lnTo>
                    <a:pt x="15358" y="2918"/>
                  </a:lnTo>
                  <a:lnTo>
                    <a:pt x="17136" y="3655"/>
                  </a:lnTo>
                  <a:lnTo>
                    <a:pt x="18712" y="4728"/>
                  </a:lnTo>
                  <a:lnTo>
                    <a:pt x="20053" y="6070"/>
                  </a:lnTo>
                  <a:lnTo>
                    <a:pt x="21126" y="7679"/>
                  </a:lnTo>
                  <a:lnTo>
                    <a:pt x="21897" y="9457"/>
                  </a:lnTo>
                  <a:lnTo>
                    <a:pt x="22300" y="11368"/>
                  </a:lnTo>
                  <a:lnTo>
                    <a:pt x="22333" y="12408"/>
                  </a:lnTo>
                  <a:lnTo>
                    <a:pt x="22300" y="13414"/>
                  </a:lnTo>
                  <a:lnTo>
                    <a:pt x="21897" y="15358"/>
                  </a:lnTo>
                  <a:lnTo>
                    <a:pt x="21126" y="17136"/>
                  </a:lnTo>
                  <a:lnTo>
                    <a:pt x="20053" y="18712"/>
                  </a:lnTo>
                  <a:lnTo>
                    <a:pt x="18712" y="20053"/>
                  </a:lnTo>
                  <a:lnTo>
                    <a:pt x="17136" y="21126"/>
                  </a:lnTo>
                  <a:lnTo>
                    <a:pt x="15358" y="21897"/>
                  </a:lnTo>
                  <a:lnTo>
                    <a:pt x="13413" y="22300"/>
                  </a:lnTo>
                  <a:lnTo>
                    <a:pt x="12407" y="22333"/>
                  </a:lnTo>
                  <a:lnTo>
                    <a:pt x="11368" y="22300"/>
                  </a:lnTo>
                  <a:lnTo>
                    <a:pt x="9457" y="21897"/>
                  </a:lnTo>
                  <a:lnTo>
                    <a:pt x="7679" y="21126"/>
                  </a:lnTo>
                  <a:lnTo>
                    <a:pt x="6103" y="20053"/>
                  </a:lnTo>
                  <a:lnTo>
                    <a:pt x="4728" y="18712"/>
                  </a:lnTo>
                  <a:lnTo>
                    <a:pt x="3655" y="17136"/>
                  </a:lnTo>
                  <a:lnTo>
                    <a:pt x="2918" y="15358"/>
                  </a:lnTo>
                  <a:lnTo>
                    <a:pt x="2515" y="13414"/>
                  </a:lnTo>
                  <a:lnTo>
                    <a:pt x="2482" y="12408"/>
                  </a:lnTo>
                  <a:lnTo>
                    <a:pt x="2515" y="11368"/>
                  </a:lnTo>
                  <a:lnTo>
                    <a:pt x="2918" y="9457"/>
                  </a:lnTo>
                  <a:lnTo>
                    <a:pt x="3655" y="7679"/>
                  </a:lnTo>
                  <a:lnTo>
                    <a:pt x="4728" y="6070"/>
                  </a:lnTo>
                  <a:lnTo>
                    <a:pt x="6103" y="4728"/>
                  </a:lnTo>
                  <a:lnTo>
                    <a:pt x="7679" y="3655"/>
                  </a:lnTo>
                  <a:lnTo>
                    <a:pt x="9457" y="2918"/>
                  </a:lnTo>
                  <a:lnTo>
                    <a:pt x="11368" y="2515"/>
                  </a:lnTo>
                  <a:lnTo>
                    <a:pt x="12407" y="2482"/>
                  </a:lnTo>
                  <a:close/>
                  <a:moveTo>
                    <a:pt x="12407" y="0"/>
                  </a:moveTo>
                  <a:lnTo>
                    <a:pt x="11133" y="67"/>
                  </a:lnTo>
                  <a:lnTo>
                    <a:pt x="8719" y="537"/>
                  </a:lnTo>
                  <a:lnTo>
                    <a:pt x="6506" y="1476"/>
                  </a:lnTo>
                  <a:lnTo>
                    <a:pt x="4527" y="2817"/>
                  </a:lnTo>
                  <a:lnTo>
                    <a:pt x="2817" y="4494"/>
                  </a:lnTo>
                  <a:lnTo>
                    <a:pt x="1476" y="6472"/>
                  </a:lnTo>
                  <a:lnTo>
                    <a:pt x="537" y="8719"/>
                  </a:lnTo>
                  <a:lnTo>
                    <a:pt x="67" y="11133"/>
                  </a:lnTo>
                  <a:lnTo>
                    <a:pt x="0" y="12408"/>
                  </a:lnTo>
                  <a:lnTo>
                    <a:pt x="67" y="13682"/>
                  </a:lnTo>
                  <a:lnTo>
                    <a:pt x="537" y="16096"/>
                  </a:lnTo>
                  <a:lnTo>
                    <a:pt x="1476" y="18309"/>
                  </a:lnTo>
                  <a:lnTo>
                    <a:pt x="2817" y="20288"/>
                  </a:lnTo>
                  <a:lnTo>
                    <a:pt x="4527" y="21965"/>
                  </a:lnTo>
                  <a:lnTo>
                    <a:pt x="6506" y="23306"/>
                  </a:lnTo>
                  <a:lnTo>
                    <a:pt x="8719" y="24245"/>
                  </a:lnTo>
                  <a:lnTo>
                    <a:pt x="11133" y="24748"/>
                  </a:lnTo>
                  <a:lnTo>
                    <a:pt x="12407" y="24781"/>
                  </a:lnTo>
                  <a:lnTo>
                    <a:pt x="13682" y="24748"/>
                  </a:lnTo>
                  <a:lnTo>
                    <a:pt x="16096" y="24245"/>
                  </a:lnTo>
                  <a:lnTo>
                    <a:pt x="18309" y="23306"/>
                  </a:lnTo>
                  <a:lnTo>
                    <a:pt x="20288" y="21965"/>
                  </a:lnTo>
                  <a:lnTo>
                    <a:pt x="21965" y="20288"/>
                  </a:lnTo>
                  <a:lnTo>
                    <a:pt x="23306" y="18309"/>
                  </a:lnTo>
                  <a:lnTo>
                    <a:pt x="24245" y="16096"/>
                  </a:lnTo>
                  <a:lnTo>
                    <a:pt x="24748" y="13682"/>
                  </a:lnTo>
                  <a:lnTo>
                    <a:pt x="24781" y="12408"/>
                  </a:lnTo>
                  <a:lnTo>
                    <a:pt x="24748" y="11133"/>
                  </a:lnTo>
                  <a:lnTo>
                    <a:pt x="24245" y="8719"/>
                  </a:lnTo>
                  <a:lnTo>
                    <a:pt x="23306" y="6472"/>
                  </a:lnTo>
                  <a:lnTo>
                    <a:pt x="21965" y="4494"/>
                  </a:lnTo>
                  <a:lnTo>
                    <a:pt x="20288" y="2817"/>
                  </a:lnTo>
                  <a:lnTo>
                    <a:pt x="18309" y="1476"/>
                  </a:lnTo>
                  <a:lnTo>
                    <a:pt x="16096" y="537"/>
                  </a:lnTo>
                  <a:lnTo>
                    <a:pt x="13682" y="67"/>
                  </a:lnTo>
                  <a:lnTo>
                    <a:pt x="1240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7" name="Google Shape;98;p15"/>
            <p:cNvSpPr/>
            <p:nvPr/>
          </p:nvSpPr>
          <p:spPr>
            <a:xfrm>
              <a:off x="3238014" y="1925843"/>
              <a:ext cx="122948" cy="188718"/>
            </a:xfrm>
            <a:custGeom>
              <a:avLst/>
              <a:gdLst/>
              <a:ahLst/>
              <a:cxnLst/>
              <a:rect l="l" t="t" r="r" b="b"/>
              <a:pathLst>
                <a:path w="5266" h="8083" extrusionOk="0">
                  <a:moveTo>
                    <a:pt x="1" y="1"/>
                  </a:moveTo>
                  <a:lnTo>
                    <a:pt x="1" y="3891"/>
                  </a:lnTo>
                  <a:lnTo>
                    <a:pt x="1" y="4193"/>
                  </a:lnTo>
                  <a:lnTo>
                    <a:pt x="1" y="8082"/>
                  </a:lnTo>
                  <a:lnTo>
                    <a:pt x="4595" y="7177"/>
                  </a:lnTo>
                  <a:lnTo>
                    <a:pt x="4863" y="7110"/>
                  </a:lnTo>
                  <a:lnTo>
                    <a:pt x="5232" y="6674"/>
                  </a:lnTo>
                  <a:lnTo>
                    <a:pt x="5266" y="6372"/>
                  </a:lnTo>
                  <a:lnTo>
                    <a:pt x="5266" y="4193"/>
                  </a:lnTo>
                  <a:lnTo>
                    <a:pt x="5266" y="3891"/>
                  </a:lnTo>
                  <a:lnTo>
                    <a:pt x="5266" y="1678"/>
                  </a:lnTo>
                  <a:lnTo>
                    <a:pt x="5232" y="1376"/>
                  </a:lnTo>
                  <a:lnTo>
                    <a:pt x="4863" y="940"/>
                  </a:lnTo>
                  <a:lnTo>
                    <a:pt x="4595" y="873"/>
                  </a:lnTo>
                  <a:lnTo>
                    <a:pt x="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8" name="Google Shape;99;p15"/>
            <p:cNvSpPr/>
            <p:nvPr/>
          </p:nvSpPr>
          <p:spPr>
            <a:xfrm>
              <a:off x="2956647" y="1690609"/>
              <a:ext cx="665149" cy="665149"/>
            </a:xfrm>
            <a:custGeom>
              <a:avLst/>
              <a:gdLst/>
              <a:ahLst/>
              <a:cxnLst/>
              <a:rect l="l" t="t" r="r" b="b"/>
              <a:pathLst>
                <a:path w="24782" h="24782" extrusionOk="0">
                  <a:moveTo>
                    <a:pt x="12374" y="2448"/>
                  </a:moveTo>
                  <a:lnTo>
                    <a:pt x="13414" y="2482"/>
                  </a:lnTo>
                  <a:lnTo>
                    <a:pt x="15325" y="2884"/>
                  </a:lnTo>
                  <a:lnTo>
                    <a:pt x="17103" y="3655"/>
                  </a:lnTo>
                  <a:lnTo>
                    <a:pt x="18712" y="4728"/>
                  </a:lnTo>
                  <a:lnTo>
                    <a:pt x="20054" y="6070"/>
                  </a:lnTo>
                  <a:lnTo>
                    <a:pt x="21127" y="7646"/>
                  </a:lnTo>
                  <a:lnTo>
                    <a:pt x="21864" y="9423"/>
                  </a:lnTo>
                  <a:lnTo>
                    <a:pt x="22267" y="11368"/>
                  </a:lnTo>
                  <a:lnTo>
                    <a:pt x="22300" y="12374"/>
                  </a:lnTo>
                  <a:lnTo>
                    <a:pt x="22267" y="13380"/>
                  </a:lnTo>
                  <a:lnTo>
                    <a:pt x="21864" y="15325"/>
                  </a:lnTo>
                  <a:lnTo>
                    <a:pt x="21127" y="17102"/>
                  </a:lnTo>
                  <a:lnTo>
                    <a:pt x="20054" y="18678"/>
                  </a:lnTo>
                  <a:lnTo>
                    <a:pt x="18712" y="20053"/>
                  </a:lnTo>
                  <a:lnTo>
                    <a:pt x="17103" y="21126"/>
                  </a:lnTo>
                  <a:lnTo>
                    <a:pt x="15325" y="21864"/>
                  </a:lnTo>
                  <a:lnTo>
                    <a:pt x="13414" y="22266"/>
                  </a:lnTo>
                  <a:lnTo>
                    <a:pt x="12374" y="22300"/>
                  </a:lnTo>
                  <a:lnTo>
                    <a:pt x="11368" y="22266"/>
                  </a:lnTo>
                  <a:lnTo>
                    <a:pt x="9423" y="21864"/>
                  </a:lnTo>
                  <a:lnTo>
                    <a:pt x="7646" y="21126"/>
                  </a:lnTo>
                  <a:lnTo>
                    <a:pt x="6070" y="20053"/>
                  </a:lnTo>
                  <a:lnTo>
                    <a:pt x="4729" y="18678"/>
                  </a:lnTo>
                  <a:lnTo>
                    <a:pt x="3656" y="17102"/>
                  </a:lnTo>
                  <a:lnTo>
                    <a:pt x="2884" y="15325"/>
                  </a:lnTo>
                  <a:lnTo>
                    <a:pt x="2482" y="13380"/>
                  </a:lnTo>
                  <a:lnTo>
                    <a:pt x="2449" y="12374"/>
                  </a:lnTo>
                  <a:lnTo>
                    <a:pt x="2482" y="11368"/>
                  </a:lnTo>
                  <a:lnTo>
                    <a:pt x="2884" y="9423"/>
                  </a:lnTo>
                  <a:lnTo>
                    <a:pt x="3656" y="7646"/>
                  </a:lnTo>
                  <a:lnTo>
                    <a:pt x="4729" y="6070"/>
                  </a:lnTo>
                  <a:lnTo>
                    <a:pt x="6070" y="4728"/>
                  </a:lnTo>
                  <a:lnTo>
                    <a:pt x="7646" y="3655"/>
                  </a:lnTo>
                  <a:lnTo>
                    <a:pt x="9423" y="2884"/>
                  </a:lnTo>
                  <a:lnTo>
                    <a:pt x="11368" y="2482"/>
                  </a:lnTo>
                  <a:lnTo>
                    <a:pt x="12374" y="2448"/>
                  </a:lnTo>
                  <a:close/>
                  <a:moveTo>
                    <a:pt x="12374" y="0"/>
                  </a:moveTo>
                  <a:lnTo>
                    <a:pt x="11100" y="34"/>
                  </a:lnTo>
                  <a:lnTo>
                    <a:pt x="8686" y="537"/>
                  </a:lnTo>
                  <a:lnTo>
                    <a:pt x="6473" y="1476"/>
                  </a:lnTo>
                  <a:lnTo>
                    <a:pt x="4494" y="2817"/>
                  </a:lnTo>
                  <a:lnTo>
                    <a:pt x="2817" y="4494"/>
                  </a:lnTo>
                  <a:lnTo>
                    <a:pt x="1476" y="6472"/>
                  </a:lnTo>
                  <a:lnTo>
                    <a:pt x="537" y="8685"/>
                  </a:lnTo>
                  <a:lnTo>
                    <a:pt x="34" y="11100"/>
                  </a:lnTo>
                  <a:lnTo>
                    <a:pt x="1" y="12374"/>
                  </a:lnTo>
                  <a:lnTo>
                    <a:pt x="34" y="13648"/>
                  </a:lnTo>
                  <a:lnTo>
                    <a:pt x="537" y="16063"/>
                  </a:lnTo>
                  <a:lnTo>
                    <a:pt x="1476" y="18276"/>
                  </a:lnTo>
                  <a:lnTo>
                    <a:pt x="2817" y="20254"/>
                  </a:lnTo>
                  <a:lnTo>
                    <a:pt x="4494" y="21964"/>
                  </a:lnTo>
                  <a:lnTo>
                    <a:pt x="6473" y="23272"/>
                  </a:lnTo>
                  <a:lnTo>
                    <a:pt x="8686" y="24245"/>
                  </a:lnTo>
                  <a:lnTo>
                    <a:pt x="11100" y="24714"/>
                  </a:lnTo>
                  <a:lnTo>
                    <a:pt x="12374" y="24781"/>
                  </a:lnTo>
                  <a:lnTo>
                    <a:pt x="13649" y="24714"/>
                  </a:lnTo>
                  <a:lnTo>
                    <a:pt x="16063" y="24245"/>
                  </a:lnTo>
                  <a:lnTo>
                    <a:pt x="18310" y="23272"/>
                  </a:lnTo>
                  <a:lnTo>
                    <a:pt x="20288" y="21964"/>
                  </a:lnTo>
                  <a:lnTo>
                    <a:pt x="21965" y="20254"/>
                  </a:lnTo>
                  <a:lnTo>
                    <a:pt x="23306" y="18276"/>
                  </a:lnTo>
                  <a:lnTo>
                    <a:pt x="24245" y="16063"/>
                  </a:lnTo>
                  <a:lnTo>
                    <a:pt x="24715" y="13648"/>
                  </a:lnTo>
                  <a:lnTo>
                    <a:pt x="24782" y="12374"/>
                  </a:lnTo>
                  <a:lnTo>
                    <a:pt x="24715" y="11100"/>
                  </a:lnTo>
                  <a:lnTo>
                    <a:pt x="24245" y="8685"/>
                  </a:lnTo>
                  <a:lnTo>
                    <a:pt x="23306" y="6472"/>
                  </a:lnTo>
                  <a:lnTo>
                    <a:pt x="21965" y="4494"/>
                  </a:lnTo>
                  <a:lnTo>
                    <a:pt x="20288" y="2817"/>
                  </a:lnTo>
                  <a:lnTo>
                    <a:pt x="18310" y="1476"/>
                  </a:lnTo>
                  <a:lnTo>
                    <a:pt x="16063" y="537"/>
                  </a:lnTo>
                  <a:lnTo>
                    <a:pt x="13649" y="34"/>
                  </a:lnTo>
                  <a:lnTo>
                    <a:pt x="1237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9" name="Google Shape;100;p15"/>
            <p:cNvGrpSpPr/>
            <p:nvPr/>
          </p:nvGrpSpPr>
          <p:grpSpPr>
            <a:xfrm>
              <a:off x="642615" y="2859750"/>
              <a:ext cx="911772" cy="911793"/>
              <a:chOff x="642615" y="2859750"/>
              <a:chExt cx="911772" cy="911793"/>
            </a:xfrm>
          </p:grpSpPr>
          <p:sp>
            <p:nvSpPr>
              <p:cNvPr id="71" name="Google Shape;101;p15"/>
              <p:cNvSpPr/>
              <p:nvPr/>
            </p:nvSpPr>
            <p:spPr>
              <a:xfrm>
                <a:off x="1011619" y="2859750"/>
                <a:ext cx="172850" cy="112540"/>
              </a:xfrm>
              <a:custGeom>
                <a:avLst/>
                <a:gdLst/>
                <a:ahLst/>
                <a:cxnLst/>
                <a:rect l="l" t="t" r="r" b="b"/>
                <a:pathLst>
                  <a:path w="6440" h="4193" extrusionOk="0">
                    <a:moveTo>
                      <a:pt x="1342" y="1"/>
                    </a:moveTo>
                    <a:lnTo>
                      <a:pt x="1141" y="34"/>
                    </a:lnTo>
                    <a:lnTo>
                      <a:pt x="772" y="336"/>
                    </a:lnTo>
                    <a:lnTo>
                      <a:pt x="705" y="537"/>
                    </a:lnTo>
                    <a:lnTo>
                      <a:pt x="1" y="4193"/>
                    </a:lnTo>
                    <a:lnTo>
                      <a:pt x="6439" y="4193"/>
                    </a:lnTo>
                    <a:lnTo>
                      <a:pt x="5735" y="537"/>
                    </a:lnTo>
                    <a:lnTo>
                      <a:pt x="5668" y="336"/>
                    </a:lnTo>
                    <a:lnTo>
                      <a:pt x="5333" y="34"/>
                    </a:lnTo>
                    <a:lnTo>
                      <a:pt x="509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2" name="Google Shape;102;p15"/>
              <p:cNvSpPr/>
              <p:nvPr/>
            </p:nvSpPr>
            <p:spPr>
              <a:xfrm>
                <a:off x="735322" y="2953369"/>
                <a:ext cx="181814" cy="180928"/>
              </a:xfrm>
              <a:custGeom>
                <a:avLst/>
                <a:gdLst/>
                <a:ahLst/>
                <a:cxnLst/>
                <a:rect l="l" t="t" r="r" b="b"/>
                <a:pathLst>
                  <a:path w="6774" h="6741" extrusionOk="0">
                    <a:moveTo>
                      <a:pt x="3454" y="0"/>
                    </a:moveTo>
                    <a:lnTo>
                      <a:pt x="3018" y="34"/>
                    </a:lnTo>
                    <a:lnTo>
                      <a:pt x="2851" y="168"/>
                    </a:lnTo>
                    <a:lnTo>
                      <a:pt x="1610" y="1409"/>
                    </a:lnTo>
                    <a:lnTo>
                      <a:pt x="1442" y="1576"/>
                    </a:lnTo>
                    <a:lnTo>
                      <a:pt x="201" y="2817"/>
                    </a:lnTo>
                    <a:lnTo>
                      <a:pt x="34" y="3018"/>
                    </a:lnTo>
                    <a:lnTo>
                      <a:pt x="0" y="3454"/>
                    </a:lnTo>
                    <a:lnTo>
                      <a:pt x="101" y="3656"/>
                    </a:lnTo>
                    <a:lnTo>
                      <a:pt x="2213" y="6741"/>
                    </a:lnTo>
                    <a:lnTo>
                      <a:pt x="4393" y="4561"/>
                    </a:lnTo>
                    <a:lnTo>
                      <a:pt x="4561" y="4393"/>
                    </a:lnTo>
                    <a:lnTo>
                      <a:pt x="6774" y="2180"/>
                    </a:lnTo>
                    <a:lnTo>
                      <a:pt x="3689" y="101"/>
                    </a:lnTo>
                    <a:lnTo>
                      <a:pt x="3454"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3" name="Google Shape;103;p15"/>
              <p:cNvSpPr/>
              <p:nvPr/>
            </p:nvSpPr>
            <p:spPr>
              <a:xfrm>
                <a:off x="642615" y="3229691"/>
                <a:ext cx="112513" cy="172823"/>
              </a:xfrm>
              <a:custGeom>
                <a:avLst/>
                <a:gdLst/>
                <a:ahLst/>
                <a:cxnLst/>
                <a:rect l="l" t="t" r="r" b="b"/>
                <a:pathLst>
                  <a:path w="4192" h="6439" extrusionOk="0">
                    <a:moveTo>
                      <a:pt x="4192" y="0"/>
                    </a:moveTo>
                    <a:lnTo>
                      <a:pt x="537" y="704"/>
                    </a:lnTo>
                    <a:lnTo>
                      <a:pt x="302" y="771"/>
                    </a:lnTo>
                    <a:lnTo>
                      <a:pt x="34" y="1107"/>
                    </a:lnTo>
                    <a:lnTo>
                      <a:pt x="0" y="1341"/>
                    </a:lnTo>
                    <a:lnTo>
                      <a:pt x="0" y="3085"/>
                    </a:lnTo>
                    <a:lnTo>
                      <a:pt x="0" y="3320"/>
                    </a:lnTo>
                    <a:lnTo>
                      <a:pt x="0" y="5097"/>
                    </a:lnTo>
                    <a:lnTo>
                      <a:pt x="34" y="5332"/>
                    </a:lnTo>
                    <a:lnTo>
                      <a:pt x="302" y="5667"/>
                    </a:lnTo>
                    <a:lnTo>
                      <a:pt x="537" y="5734"/>
                    </a:lnTo>
                    <a:lnTo>
                      <a:pt x="4192" y="6439"/>
                    </a:lnTo>
                    <a:lnTo>
                      <a:pt x="4192" y="3320"/>
                    </a:lnTo>
                    <a:lnTo>
                      <a:pt x="4192" y="3085"/>
                    </a:lnTo>
                    <a:lnTo>
                      <a:pt x="419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4" name="Google Shape;104;p15"/>
              <p:cNvSpPr/>
              <p:nvPr/>
            </p:nvSpPr>
            <p:spPr>
              <a:xfrm>
                <a:off x="735322" y="3497907"/>
                <a:ext cx="181814" cy="180928"/>
              </a:xfrm>
              <a:custGeom>
                <a:avLst/>
                <a:gdLst/>
                <a:ahLst/>
                <a:cxnLst/>
                <a:rect l="l" t="t" r="r" b="b"/>
                <a:pathLst>
                  <a:path w="6774" h="6741" extrusionOk="0">
                    <a:moveTo>
                      <a:pt x="2213" y="0"/>
                    </a:moveTo>
                    <a:lnTo>
                      <a:pt x="101" y="3085"/>
                    </a:lnTo>
                    <a:lnTo>
                      <a:pt x="0" y="3286"/>
                    </a:lnTo>
                    <a:lnTo>
                      <a:pt x="34" y="3722"/>
                    </a:lnTo>
                    <a:lnTo>
                      <a:pt x="201" y="3890"/>
                    </a:lnTo>
                    <a:lnTo>
                      <a:pt x="1442" y="5164"/>
                    </a:lnTo>
                    <a:lnTo>
                      <a:pt x="1610" y="5298"/>
                    </a:lnTo>
                    <a:lnTo>
                      <a:pt x="2851" y="6573"/>
                    </a:lnTo>
                    <a:lnTo>
                      <a:pt x="3018" y="6707"/>
                    </a:lnTo>
                    <a:lnTo>
                      <a:pt x="3454" y="6740"/>
                    </a:lnTo>
                    <a:lnTo>
                      <a:pt x="3689" y="6640"/>
                    </a:lnTo>
                    <a:lnTo>
                      <a:pt x="6774" y="4527"/>
                    </a:lnTo>
                    <a:lnTo>
                      <a:pt x="4561" y="2347"/>
                    </a:lnTo>
                    <a:lnTo>
                      <a:pt x="4393" y="2180"/>
                    </a:lnTo>
                    <a:lnTo>
                      <a:pt x="2213"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5" name="Google Shape;105;p15"/>
              <p:cNvSpPr/>
              <p:nvPr/>
            </p:nvSpPr>
            <p:spPr>
              <a:xfrm>
                <a:off x="1011619" y="3659003"/>
                <a:ext cx="172850" cy="112540"/>
              </a:xfrm>
              <a:custGeom>
                <a:avLst/>
                <a:gdLst/>
                <a:ahLst/>
                <a:cxnLst/>
                <a:rect l="l" t="t" r="r" b="b"/>
                <a:pathLst>
                  <a:path w="6440" h="4193" extrusionOk="0">
                    <a:moveTo>
                      <a:pt x="1" y="1"/>
                    </a:moveTo>
                    <a:lnTo>
                      <a:pt x="705" y="3656"/>
                    </a:lnTo>
                    <a:lnTo>
                      <a:pt x="772" y="3890"/>
                    </a:lnTo>
                    <a:lnTo>
                      <a:pt x="1141" y="4192"/>
                    </a:lnTo>
                    <a:lnTo>
                      <a:pt x="5333" y="4192"/>
                    </a:lnTo>
                    <a:lnTo>
                      <a:pt x="5668" y="3890"/>
                    </a:lnTo>
                    <a:lnTo>
                      <a:pt x="5735" y="3656"/>
                    </a:lnTo>
                    <a:lnTo>
                      <a:pt x="643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6" name="Google Shape;106;p15"/>
              <p:cNvSpPr/>
              <p:nvPr/>
            </p:nvSpPr>
            <p:spPr>
              <a:xfrm>
                <a:off x="1279836" y="3497907"/>
                <a:ext cx="181841" cy="180928"/>
              </a:xfrm>
              <a:custGeom>
                <a:avLst/>
                <a:gdLst/>
                <a:ahLst/>
                <a:cxnLst/>
                <a:rect l="l" t="t" r="r" b="b"/>
                <a:pathLst>
                  <a:path w="6775" h="6741" extrusionOk="0">
                    <a:moveTo>
                      <a:pt x="4561" y="0"/>
                    </a:moveTo>
                    <a:lnTo>
                      <a:pt x="2348" y="2180"/>
                    </a:lnTo>
                    <a:lnTo>
                      <a:pt x="2181" y="2347"/>
                    </a:lnTo>
                    <a:lnTo>
                      <a:pt x="1" y="4527"/>
                    </a:lnTo>
                    <a:lnTo>
                      <a:pt x="3086" y="6640"/>
                    </a:lnTo>
                    <a:lnTo>
                      <a:pt x="3287" y="6740"/>
                    </a:lnTo>
                    <a:lnTo>
                      <a:pt x="3723" y="6707"/>
                    </a:lnTo>
                    <a:lnTo>
                      <a:pt x="3924" y="6573"/>
                    </a:lnTo>
                    <a:lnTo>
                      <a:pt x="5165" y="5332"/>
                    </a:lnTo>
                    <a:lnTo>
                      <a:pt x="5333" y="5164"/>
                    </a:lnTo>
                    <a:lnTo>
                      <a:pt x="6573" y="3890"/>
                    </a:lnTo>
                    <a:lnTo>
                      <a:pt x="6708" y="3722"/>
                    </a:lnTo>
                    <a:lnTo>
                      <a:pt x="6775" y="3286"/>
                    </a:lnTo>
                    <a:lnTo>
                      <a:pt x="6641" y="3085"/>
                    </a:lnTo>
                    <a:lnTo>
                      <a:pt x="456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7" name="Google Shape;107;p15"/>
              <p:cNvSpPr/>
              <p:nvPr/>
            </p:nvSpPr>
            <p:spPr>
              <a:xfrm>
                <a:off x="1441846" y="3229691"/>
                <a:ext cx="112540" cy="172823"/>
              </a:xfrm>
              <a:custGeom>
                <a:avLst/>
                <a:gdLst/>
                <a:ahLst/>
                <a:cxnLst/>
                <a:rect l="l" t="t" r="r" b="b"/>
                <a:pathLst>
                  <a:path w="4193" h="6439" extrusionOk="0">
                    <a:moveTo>
                      <a:pt x="1" y="0"/>
                    </a:moveTo>
                    <a:lnTo>
                      <a:pt x="1" y="3085"/>
                    </a:lnTo>
                    <a:lnTo>
                      <a:pt x="1" y="3320"/>
                    </a:lnTo>
                    <a:lnTo>
                      <a:pt x="1" y="6439"/>
                    </a:lnTo>
                    <a:lnTo>
                      <a:pt x="3656" y="5734"/>
                    </a:lnTo>
                    <a:lnTo>
                      <a:pt x="3891" y="5667"/>
                    </a:lnTo>
                    <a:lnTo>
                      <a:pt x="4159" y="5332"/>
                    </a:lnTo>
                    <a:lnTo>
                      <a:pt x="4193" y="5097"/>
                    </a:lnTo>
                    <a:lnTo>
                      <a:pt x="4193" y="3320"/>
                    </a:lnTo>
                    <a:lnTo>
                      <a:pt x="4193" y="3085"/>
                    </a:lnTo>
                    <a:lnTo>
                      <a:pt x="4193" y="1341"/>
                    </a:lnTo>
                    <a:lnTo>
                      <a:pt x="4159" y="1107"/>
                    </a:lnTo>
                    <a:lnTo>
                      <a:pt x="3891" y="771"/>
                    </a:lnTo>
                    <a:lnTo>
                      <a:pt x="3656" y="70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8" name="Google Shape;108;p15"/>
              <p:cNvSpPr/>
              <p:nvPr/>
            </p:nvSpPr>
            <p:spPr>
              <a:xfrm>
                <a:off x="1279836" y="2953369"/>
                <a:ext cx="181841" cy="180928"/>
              </a:xfrm>
              <a:custGeom>
                <a:avLst/>
                <a:gdLst/>
                <a:ahLst/>
                <a:cxnLst/>
                <a:rect l="l" t="t" r="r" b="b"/>
                <a:pathLst>
                  <a:path w="6775" h="6741" extrusionOk="0">
                    <a:moveTo>
                      <a:pt x="3287" y="0"/>
                    </a:moveTo>
                    <a:lnTo>
                      <a:pt x="3086" y="101"/>
                    </a:lnTo>
                    <a:lnTo>
                      <a:pt x="1" y="2180"/>
                    </a:lnTo>
                    <a:lnTo>
                      <a:pt x="2181" y="4393"/>
                    </a:lnTo>
                    <a:lnTo>
                      <a:pt x="2382" y="4561"/>
                    </a:lnTo>
                    <a:lnTo>
                      <a:pt x="4561" y="6741"/>
                    </a:lnTo>
                    <a:lnTo>
                      <a:pt x="6641" y="3656"/>
                    </a:lnTo>
                    <a:lnTo>
                      <a:pt x="6775" y="3454"/>
                    </a:lnTo>
                    <a:lnTo>
                      <a:pt x="6708" y="3018"/>
                    </a:lnTo>
                    <a:lnTo>
                      <a:pt x="6573" y="2817"/>
                    </a:lnTo>
                    <a:lnTo>
                      <a:pt x="5333" y="1576"/>
                    </a:lnTo>
                    <a:lnTo>
                      <a:pt x="5165" y="1409"/>
                    </a:lnTo>
                    <a:lnTo>
                      <a:pt x="3924" y="168"/>
                    </a:lnTo>
                    <a:lnTo>
                      <a:pt x="3723" y="34"/>
                    </a:lnTo>
                    <a:lnTo>
                      <a:pt x="328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9" name="Google Shape;109;p15"/>
              <p:cNvSpPr/>
              <p:nvPr/>
            </p:nvSpPr>
            <p:spPr>
              <a:xfrm>
                <a:off x="711004" y="2929052"/>
                <a:ext cx="774978" cy="774066"/>
              </a:xfrm>
              <a:custGeom>
                <a:avLst/>
                <a:gdLst/>
                <a:ahLst/>
                <a:cxnLst/>
                <a:rect l="l" t="t" r="r" b="b"/>
                <a:pathLst>
                  <a:path w="28874" h="28840" extrusionOk="0">
                    <a:moveTo>
                      <a:pt x="14420" y="6506"/>
                    </a:moveTo>
                    <a:lnTo>
                      <a:pt x="15225" y="6540"/>
                    </a:lnTo>
                    <a:lnTo>
                      <a:pt x="16768" y="6875"/>
                    </a:lnTo>
                    <a:lnTo>
                      <a:pt x="18209" y="7445"/>
                    </a:lnTo>
                    <a:lnTo>
                      <a:pt x="19450" y="8317"/>
                    </a:lnTo>
                    <a:lnTo>
                      <a:pt x="20523" y="9390"/>
                    </a:lnTo>
                    <a:lnTo>
                      <a:pt x="21395" y="10631"/>
                    </a:lnTo>
                    <a:lnTo>
                      <a:pt x="21999" y="12073"/>
                    </a:lnTo>
                    <a:lnTo>
                      <a:pt x="22301" y="13616"/>
                    </a:lnTo>
                    <a:lnTo>
                      <a:pt x="22334" y="14420"/>
                    </a:lnTo>
                    <a:lnTo>
                      <a:pt x="22301" y="15225"/>
                    </a:lnTo>
                    <a:lnTo>
                      <a:pt x="21999" y="16768"/>
                    </a:lnTo>
                    <a:lnTo>
                      <a:pt x="21395" y="18176"/>
                    </a:lnTo>
                    <a:lnTo>
                      <a:pt x="20523" y="19450"/>
                    </a:lnTo>
                    <a:lnTo>
                      <a:pt x="19450" y="20523"/>
                    </a:lnTo>
                    <a:lnTo>
                      <a:pt x="18209" y="21362"/>
                    </a:lnTo>
                    <a:lnTo>
                      <a:pt x="16768" y="21965"/>
                    </a:lnTo>
                    <a:lnTo>
                      <a:pt x="15225" y="22301"/>
                    </a:lnTo>
                    <a:lnTo>
                      <a:pt x="13615" y="22301"/>
                    </a:lnTo>
                    <a:lnTo>
                      <a:pt x="12073" y="21965"/>
                    </a:lnTo>
                    <a:lnTo>
                      <a:pt x="10664" y="21362"/>
                    </a:lnTo>
                    <a:lnTo>
                      <a:pt x="9390" y="20523"/>
                    </a:lnTo>
                    <a:lnTo>
                      <a:pt x="8317" y="19450"/>
                    </a:lnTo>
                    <a:lnTo>
                      <a:pt x="7479" y="18176"/>
                    </a:lnTo>
                    <a:lnTo>
                      <a:pt x="6875" y="16768"/>
                    </a:lnTo>
                    <a:lnTo>
                      <a:pt x="6573" y="15225"/>
                    </a:lnTo>
                    <a:lnTo>
                      <a:pt x="6540" y="14420"/>
                    </a:lnTo>
                    <a:lnTo>
                      <a:pt x="6573" y="13616"/>
                    </a:lnTo>
                    <a:lnTo>
                      <a:pt x="6875" y="12073"/>
                    </a:lnTo>
                    <a:lnTo>
                      <a:pt x="7479" y="10631"/>
                    </a:lnTo>
                    <a:lnTo>
                      <a:pt x="8317" y="9390"/>
                    </a:lnTo>
                    <a:lnTo>
                      <a:pt x="9390" y="8317"/>
                    </a:lnTo>
                    <a:lnTo>
                      <a:pt x="10664" y="7445"/>
                    </a:lnTo>
                    <a:lnTo>
                      <a:pt x="12073" y="6875"/>
                    </a:lnTo>
                    <a:lnTo>
                      <a:pt x="13615" y="6540"/>
                    </a:lnTo>
                    <a:lnTo>
                      <a:pt x="14420" y="6506"/>
                    </a:lnTo>
                    <a:close/>
                    <a:moveTo>
                      <a:pt x="14420" y="1"/>
                    </a:moveTo>
                    <a:lnTo>
                      <a:pt x="12945" y="35"/>
                    </a:lnTo>
                    <a:lnTo>
                      <a:pt x="10128" y="605"/>
                    </a:lnTo>
                    <a:lnTo>
                      <a:pt x="7546" y="1711"/>
                    </a:lnTo>
                    <a:lnTo>
                      <a:pt x="5232" y="3254"/>
                    </a:lnTo>
                    <a:lnTo>
                      <a:pt x="3287" y="5232"/>
                    </a:lnTo>
                    <a:lnTo>
                      <a:pt x="1711" y="7512"/>
                    </a:lnTo>
                    <a:lnTo>
                      <a:pt x="638" y="10128"/>
                    </a:lnTo>
                    <a:lnTo>
                      <a:pt x="34" y="12945"/>
                    </a:lnTo>
                    <a:lnTo>
                      <a:pt x="1" y="14420"/>
                    </a:lnTo>
                    <a:lnTo>
                      <a:pt x="34" y="15896"/>
                    </a:lnTo>
                    <a:lnTo>
                      <a:pt x="638" y="18713"/>
                    </a:lnTo>
                    <a:lnTo>
                      <a:pt x="1711" y="21295"/>
                    </a:lnTo>
                    <a:lnTo>
                      <a:pt x="3287" y="23608"/>
                    </a:lnTo>
                    <a:lnTo>
                      <a:pt x="5232" y="25553"/>
                    </a:lnTo>
                    <a:lnTo>
                      <a:pt x="7546" y="27129"/>
                    </a:lnTo>
                    <a:lnTo>
                      <a:pt x="10128" y="28203"/>
                    </a:lnTo>
                    <a:lnTo>
                      <a:pt x="12945" y="28806"/>
                    </a:lnTo>
                    <a:lnTo>
                      <a:pt x="14420" y="28840"/>
                    </a:lnTo>
                    <a:lnTo>
                      <a:pt x="15929" y="28806"/>
                    </a:lnTo>
                    <a:lnTo>
                      <a:pt x="18746" y="28203"/>
                    </a:lnTo>
                    <a:lnTo>
                      <a:pt x="21328" y="27129"/>
                    </a:lnTo>
                    <a:lnTo>
                      <a:pt x="23608" y="25553"/>
                    </a:lnTo>
                    <a:lnTo>
                      <a:pt x="25587" y="23608"/>
                    </a:lnTo>
                    <a:lnTo>
                      <a:pt x="27129" y="21295"/>
                    </a:lnTo>
                    <a:lnTo>
                      <a:pt x="28236" y="18713"/>
                    </a:lnTo>
                    <a:lnTo>
                      <a:pt x="28806" y="15896"/>
                    </a:lnTo>
                    <a:lnTo>
                      <a:pt x="28873" y="14420"/>
                    </a:lnTo>
                    <a:lnTo>
                      <a:pt x="28806" y="12945"/>
                    </a:lnTo>
                    <a:lnTo>
                      <a:pt x="28236" y="10128"/>
                    </a:lnTo>
                    <a:lnTo>
                      <a:pt x="27129" y="7512"/>
                    </a:lnTo>
                    <a:lnTo>
                      <a:pt x="25587" y="5232"/>
                    </a:lnTo>
                    <a:lnTo>
                      <a:pt x="23608" y="3254"/>
                    </a:lnTo>
                    <a:lnTo>
                      <a:pt x="21328" y="1711"/>
                    </a:lnTo>
                    <a:lnTo>
                      <a:pt x="18746" y="605"/>
                    </a:lnTo>
                    <a:lnTo>
                      <a:pt x="15929" y="35"/>
                    </a:lnTo>
                    <a:lnTo>
                      <a:pt x="1442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30" name="Google Shape;110;p15"/>
            <p:cNvSpPr/>
            <p:nvPr/>
          </p:nvSpPr>
          <p:spPr>
            <a:xfrm>
              <a:off x="833424" y="3051471"/>
              <a:ext cx="530144" cy="529258"/>
            </a:xfrm>
            <a:custGeom>
              <a:avLst/>
              <a:gdLst/>
              <a:ahLst/>
              <a:cxnLst/>
              <a:rect l="l" t="t" r="r" b="b"/>
              <a:pathLst>
                <a:path w="19752" h="19719" extrusionOk="0">
                  <a:moveTo>
                    <a:pt x="9859" y="1945"/>
                  </a:moveTo>
                  <a:lnTo>
                    <a:pt x="10664" y="1979"/>
                  </a:lnTo>
                  <a:lnTo>
                    <a:pt x="12207" y="2314"/>
                  </a:lnTo>
                  <a:lnTo>
                    <a:pt x="13648" y="2884"/>
                  </a:lnTo>
                  <a:lnTo>
                    <a:pt x="14889" y="3756"/>
                  </a:lnTo>
                  <a:lnTo>
                    <a:pt x="15962" y="4829"/>
                  </a:lnTo>
                  <a:lnTo>
                    <a:pt x="16834" y="6070"/>
                  </a:lnTo>
                  <a:lnTo>
                    <a:pt x="17438" y="7512"/>
                  </a:lnTo>
                  <a:lnTo>
                    <a:pt x="17740" y="9055"/>
                  </a:lnTo>
                  <a:lnTo>
                    <a:pt x="17773" y="9859"/>
                  </a:lnTo>
                  <a:lnTo>
                    <a:pt x="17740" y="10664"/>
                  </a:lnTo>
                  <a:lnTo>
                    <a:pt x="17438" y="12207"/>
                  </a:lnTo>
                  <a:lnTo>
                    <a:pt x="16834" y="13615"/>
                  </a:lnTo>
                  <a:lnTo>
                    <a:pt x="15962" y="14889"/>
                  </a:lnTo>
                  <a:lnTo>
                    <a:pt x="14889" y="15962"/>
                  </a:lnTo>
                  <a:lnTo>
                    <a:pt x="13648" y="16801"/>
                  </a:lnTo>
                  <a:lnTo>
                    <a:pt x="12207" y="17404"/>
                  </a:lnTo>
                  <a:lnTo>
                    <a:pt x="10664" y="17740"/>
                  </a:lnTo>
                  <a:lnTo>
                    <a:pt x="9054" y="17740"/>
                  </a:lnTo>
                  <a:lnTo>
                    <a:pt x="7512" y="17404"/>
                  </a:lnTo>
                  <a:lnTo>
                    <a:pt x="6103" y="16801"/>
                  </a:lnTo>
                  <a:lnTo>
                    <a:pt x="4829" y="15962"/>
                  </a:lnTo>
                  <a:lnTo>
                    <a:pt x="3756" y="14889"/>
                  </a:lnTo>
                  <a:lnTo>
                    <a:pt x="2918" y="13615"/>
                  </a:lnTo>
                  <a:lnTo>
                    <a:pt x="2314" y="12207"/>
                  </a:lnTo>
                  <a:lnTo>
                    <a:pt x="2012" y="10664"/>
                  </a:lnTo>
                  <a:lnTo>
                    <a:pt x="1979" y="9859"/>
                  </a:lnTo>
                  <a:lnTo>
                    <a:pt x="2012" y="9055"/>
                  </a:lnTo>
                  <a:lnTo>
                    <a:pt x="2314" y="7512"/>
                  </a:lnTo>
                  <a:lnTo>
                    <a:pt x="2918" y="6070"/>
                  </a:lnTo>
                  <a:lnTo>
                    <a:pt x="3756" y="4829"/>
                  </a:lnTo>
                  <a:lnTo>
                    <a:pt x="4829" y="3756"/>
                  </a:lnTo>
                  <a:lnTo>
                    <a:pt x="6103" y="2884"/>
                  </a:lnTo>
                  <a:lnTo>
                    <a:pt x="7512" y="2314"/>
                  </a:lnTo>
                  <a:lnTo>
                    <a:pt x="9054" y="1979"/>
                  </a:lnTo>
                  <a:lnTo>
                    <a:pt x="9859" y="1945"/>
                  </a:lnTo>
                  <a:close/>
                  <a:moveTo>
                    <a:pt x="9859" y="1"/>
                  </a:moveTo>
                  <a:lnTo>
                    <a:pt x="8853" y="34"/>
                  </a:lnTo>
                  <a:lnTo>
                    <a:pt x="6942" y="403"/>
                  </a:lnTo>
                  <a:lnTo>
                    <a:pt x="5165" y="1174"/>
                  </a:lnTo>
                  <a:lnTo>
                    <a:pt x="3588" y="2214"/>
                  </a:lnTo>
                  <a:lnTo>
                    <a:pt x="2247" y="3555"/>
                  </a:lnTo>
                  <a:lnTo>
                    <a:pt x="1174" y="5131"/>
                  </a:lnTo>
                  <a:lnTo>
                    <a:pt x="436" y="6908"/>
                  </a:lnTo>
                  <a:lnTo>
                    <a:pt x="34" y="8853"/>
                  </a:lnTo>
                  <a:lnTo>
                    <a:pt x="0" y="9859"/>
                  </a:lnTo>
                  <a:lnTo>
                    <a:pt x="34" y="10865"/>
                  </a:lnTo>
                  <a:lnTo>
                    <a:pt x="436" y="12777"/>
                  </a:lnTo>
                  <a:lnTo>
                    <a:pt x="1174" y="14554"/>
                  </a:lnTo>
                  <a:lnTo>
                    <a:pt x="2247" y="16130"/>
                  </a:lnTo>
                  <a:lnTo>
                    <a:pt x="3588" y="17471"/>
                  </a:lnTo>
                  <a:lnTo>
                    <a:pt x="5165" y="18544"/>
                  </a:lnTo>
                  <a:lnTo>
                    <a:pt x="6942" y="19282"/>
                  </a:lnTo>
                  <a:lnTo>
                    <a:pt x="8853" y="19685"/>
                  </a:lnTo>
                  <a:lnTo>
                    <a:pt x="9859" y="19718"/>
                  </a:lnTo>
                  <a:lnTo>
                    <a:pt x="10865" y="19685"/>
                  </a:lnTo>
                  <a:lnTo>
                    <a:pt x="12810" y="19282"/>
                  </a:lnTo>
                  <a:lnTo>
                    <a:pt x="14587" y="18544"/>
                  </a:lnTo>
                  <a:lnTo>
                    <a:pt x="16163" y="17471"/>
                  </a:lnTo>
                  <a:lnTo>
                    <a:pt x="17505" y="16130"/>
                  </a:lnTo>
                  <a:lnTo>
                    <a:pt x="18544" y="14554"/>
                  </a:lnTo>
                  <a:lnTo>
                    <a:pt x="19316" y="12777"/>
                  </a:lnTo>
                  <a:lnTo>
                    <a:pt x="19718" y="10865"/>
                  </a:lnTo>
                  <a:lnTo>
                    <a:pt x="19752" y="9859"/>
                  </a:lnTo>
                  <a:lnTo>
                    <a:pt x="19718" y="8853"/>
                  </a:lnTo>
                  <a:lnTo>
                    <a:pt x="19316" y="6908"/>
                  </a:lnTo>
                  <a:lnTo>
                    <a:pt x="18544" y="5131"/>
                  </a:lnTo>
                  <a:lnTo>
                    <a:pt x="17505" y="3555"/>
                  </a:lnTo>
                  <a:lnTo>
                    <a:pt x="16163" y="2214"/>
                  </a:lnTo>
                  <a:lnTo>
                    <a:pt x="14587" y="1174"/>
                  </a:lnTo>
                  <a:lnTo>
                    <a:pt x="12810" y="403"/>
                  </a:lnTo>
                  <a:lnTo>
                    <a:pt x="10865" y="34"/>
                  </a:lnTo>
                  <a:lnTo>
                    <a:pt x="985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1" name="Google Shape;111;p15"/>
            <p:cNvSpPr/>
            <p:nvPr/>
          </p:nvSpPr>
          <p:spPr>
            <a:xfrm>
              <a:off x="2777540" y="3030777"/>
              <a:ext cx="450053" cy="450026"/>
            </a:xfrm>
            <a:custGeom>
              <a:avLst/>
              <a:gdLst/>
              <a:ahLst/>
              <a:cxnLst/>
              <a:rect l="l" t="t" r="r" b="b"/>
              <a:pathLst>
                <a:path w="16768" h="16767" fill="none" extrusionOk="0">
                  <a:moveTo>
                    <a:pt x="16767" y="8384"/>
                  </a:moveTo>
                  <a:lnTo>
                    <a:pt x="16767" y="9255"/>
                  </a:lnTo>
                  <a:lnTo>
                    <a:pt x="16432" y="10899"/>
                  </a:lnTo>
                  <a:lnTo>
                    <a:pt x="15795" y="12408"/>
                  </a:lnTo>
                  <a:lnTo>
                    <a:pt x="14889" y="13749"/>
                  </a:lnTo>
                  <a:lnTo>
                    <a:pt x="13749" y="14889"/>
                  </a:lnTo>
                  <a:lnTo>
                    <a:pt x="12408" y="15794"/>
                  </a:lnTo>
                  <a:lnTo>
                    <a:pt x="10899" y="16432"/>
                  </a:lnTo>
                  <a:lnTo>
                    <a:pt x="9256" y="16767"/>
                  </a:lnTo>
                  <a:lnTo>
                    <a:pt x="8384" y="16767"/>
                  </a:lnTo>
                  <a:lnTo>
                    <a:pt x="7512" y="16767"/>
                  </a:lnTo>
                  <a:lnTo>
                    <a:pt x="5902" y="16432"/>
                  </a:lnTo>
                  <a:lnTo>
                    <a:pt x="4393" y="15794"/>
                  </a:lnTo>
                  <a:lnTo>
                    <a:pt x="3052" y="14889"/>
                  </a:lnTo>
                  <a:lnTo>
                    <a:pt x="1912" y="13749"/>
                  </a:lnTo>
                  <a:lnTo>
                    <a:pt x="1006" y="12408"/>
                  </a:lnTo>
                  <a:lnTo>
                    <a:pt x="369" y="10899"/>
                  </a:lnTo>
                  <a:lnTo>
                    <a:pt x="34" y="9255"/>
                  </a:lnTo>
                  <a:lnTo>
                    <a:pt x="0" y="8384"/>
                  </a:lnTo>
                  <a:lnTo>
                    <a:pt x="34" y="7545"/>
                  </a:lnTo>
                  <a:lnTo>
                    <a:pt x="369" y="5902"/>
                  </a:lnTo>
                  <a:lnTo>
                    <a:pt x="1006" y="4393"/>
                  </a:lnTo>
                  <a:lnTo>
                    <a:pt x="1912" y="3052"/>
                  </a:lnTo>
                  <a:lnTo>
                    <a:pt x="3052" y="1912"/>
                  </a:lnTo>
                  <a:lnTo>
                    <a:pt x="4393" y="1006"/>
                  </a:lnTo>
                  <a:lnTo>
                    <a:pt x="5902" y="369"/>
                  </a:lnTo>
                  <a:lnTo>
                    <a:pt x="7512" y="34"/>
                  </a:lnTo>
                  <a:lnTo>
                    <a:pt x="8384" y="0"/>
                  </a:lnTo>
                  <a:lnTo>
                    <a:pt x="9256" y="34"/>
                  </a:lnTo>
                  <a:lnTo>
                    <a:pt x="10899" y="369"/>
                  </a:lnTo>
                  <a:lnTo>
                    <a:pt x="12408" y="1006"/>
                  </a:lnTo>
                  <a:lnTo>
                    <a:pt x="13749" y="1912"/>
                  </a:lnTo>
                  <a:lnTo>
                    <a:pt x="14889" y="3052"/>
                  </a:lnTo>
                  <a:lnTo>
                    <a:pt x="15795" y="4393"/>
                  </a:lnTo>
                  <a:lnTo>
                    <a:pt x="16432" y="5902"/>
                  </a:lnTo>
                  <a:lnTo>
                    <a:pt x="16767" y="7545"/>
                  </a:lnTo>
                  <a:lnTo>
                    <a:pt x="16767" y="8384"/>
                  </a:lnTo>
                  <a:close/>
                </a:path>
              </a:pathLst>
            </a:custGeom>
            <a:noFill/>
            <a:ln w="62875" cap="flat" cmpd="sng">
              <a:solidFill>
                <a:schemeClr val="accent5"/>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2" name="Google Shape;112;p15"/>
            <p:cNvSpPr/>
            <p:nvPr/>
          </p:nvSpPr>
          <p:spPr>
            <a:xfrm>
              <a:off x="3002544" y="3132475"/>
              <a:ext cx="76548" cy="199824"/>
            </a:xfrm>
            <a:custGeom>
              <a:avLst/>
              <a:gdLst/>
              <a:ahLst/>
              <a:cxnLst/>
              <a:rect l="l" t="t" r="r" b="b"/>
              <a:pathLst>
                <a:path w="2852" h="7445" fill="none" extrusionOk="0">
                  <a:moveTo>
                    <a:pt x="1" y="1"/>
                  </a:moveTo>
                  <a:lnTo>
                    <a:pt x="1" y="4595"/>
                  </a:lnTo>
                  <a:lnTo>
                    <a:pt x="2851" y="7445"/>
                  </a:lnTo>
                </a:path>
              </a:pathLst>
            </a:custGeom>
            <a:noFill/>
            <a:ln w="20950" cap="rnd"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3" name="Google Shape;113;p15"/>
            <p:cNvSpPr/>
            <p:nvPr/>
          </p:nvSpPr>
          <p:spPr>
            <a:xfrm>
              <a:off x="1828887" y="3716603"/>
              <a:ext cx="222343" cy="279941"/>
            </a:xfrm>
            <a:custGeom>
              <a:avLst/>
              <a:gdLst/>
              <a:ahLst/>
              <a:cxnLst/>
              <a:rect l="l" t="t" r="r" b="b"/>
              <a:pathLst>
                <a:path w="8284" h="10430" extrusionOk="0">
                  <a:moveTo>
                    <a:pt x="3488" y="1"/>
                  </a:moveTo>
                  <a:lnTo>
                    <a:pt x="2314" y="370"/>
                  </a:lnTo>
                  <a:lnTo>
                    <a:pt x="1342" y="1007"/>
                  </a:lnTo>
                  <a:lnTo>
                    <a:pt x="604" y="1912"/>
                  </a:lnTo>
                  <a:lnTo>
                    <a:pt x="134" y="2952"/>
                  </a:lnTo>
                  <a:lnTo>
                    <a:pt x="0" y="4058"/>
                  </a:lnTo>
                  <a:lnTo>
                    <a:pt x="168" y="5232"/>
                  </a:lnTo>
                  <a:lnTo>
                    <a:pt x="704" y="6338"/>
                  </a:lnTo>
                  <a:lnTo>
                    <a:pt x="1140" y="6841"/>
                  </a:lnTo>
                  <a:lnTo>
                    <a:pt x="1878" y="7680"/>
                  </a:lnTo>
                  <a:lnTo>
                    <a:pt x="2616" y="9021"/>
                  </a:lnTo>
                  <a:lnTo>
                    <a:pt x="2716" y="10295"/>
                  </a:lnTo>
                  <a:lnTo>
                    <a:pt x="2616" y="10430"/>
                  </a:lnTo>
                  <a:lnTo>
                    <a:pt x="5634" y="10430"/>
                  </a:lnTo>
                  <a:lnTo>
                    <a:pt x="5533" y="10295"/>
                  </a:lnTo>
                  <a:lnTo>
                    <a:pt x="5634" y="9021"/>
                  </a:lnTo>
                  <a:lnTo>
                    <a:pt x="6372" y="7680"/>
                  </a:lnTo>
                  <a:lnTo>
                    <a:pt x="7109" y="6841"/>
                  </a:lnTo>
                  <a:lnTo>
                    <a:pt x="7545" y="6338"/>
                  </a:lnTo>
                  <a:lnTo>
                    <a:pt x="8082" y="5232"/>
                  </a:lnTo>
                  <a:lnTo>
                    <a:pt x="8283" y="4058"/>
                  </a:lnTo>
                  <a:lnTo>
                    <a:pt x="8115" y="2952"/>
                  </a:lnTo>
                  <a:lnTo>
                    <a:pt x="7646" y="1912"/>
                  </a:lnTo>
                  <a:lnTo>
                    <a:pt x="6908" y="1007"/>
                  </a:lnTo>
                  <a:lnTo>
                    <a:pt x="5936" y="370"/>
                  </a:lnTo>
                  <a:lnTo>
                    <a:pt x="479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4" name="Google Shape;114;p15"/>
            <p:cNvSpPr/>
            <p:nvPr/>
          </p:nvSpPr>
          <p:spPr>
            <a:xfrm>
              <a:off x="1879294" y="3986617"/>
              <a:ext cx="127812" cy="22546"/>
            </a:xfrm>
            <a:custGeom>
              <a:avLst/>
              <a:gdLst/>
              <a:ahLst/>
              <a:cxnLst/>
              <a:rect l="l" t="t" r="r" b="b"/>
              <a:pathLst>
                <a:path w="4762" h="840" extrusionOk="0">
                  <a:moveTo>
                    <a:pt x="403" y="1"/>
                  </a:moveTo>
                  <a:lnTo>
                    <a:pt x="268" y="34"/>
                  </a:lnTo>
                  <a:lnTo>
                    <a:pt x="34" y="269"/>
                  </a:lnTo>
                  <a:lnTo>
                    <a:pt x="0" y="403"/>
                  </a:lnTo>
                  <a:lnTo>
                    <a:pt x="34" y="571"/>
                  </a:lnTo>
                  <a:lnTo>
                    <a:pt x="268" y="805"/>
                  </a:lnTo>
                  <a:lnTo>
                    <a:pt x="403" y="839"/>
                  </a:lnTo>
                  <a:lnTo>
                    <a:pt x="4360" y="839"/>
                  </a:lnTo>
                  <a:lnTo>
                    <a:pt x="4494" y="805"/>
                  </a:lnTo>
                  <a:lnTo>
                    <a:pt x="4728" y="571"/>
                  </a:lnTo>
                  <a:lnTo>
                    <a:pt x="4762" y="403"/>
                  </a:lnTo>
                  <a:lnTo>
                    <a:pt x="4728" y="269"/>
                  </a:lnTo>
                  <a:lnTo>
                    <a:pt x="4494" y="34"/>
                  </a:lnTo>
                  <a:lnTo>
                    <a:pt x="436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5" name="Google Shape;115;p15"/>
            <p:cNvSpPr/>
            <p:nvPr/>
          </p:nvSpPr>
          <p:spPr>
            <a:xfrm>
              <a:off x="1879294" y="4009136"/>
              <a:ext cx="127812" cy="21606"/>
            </a:xfrm>
            <a:custGeom>
              <a:avLst/>
              <a:gdLst/>
              <a:ahLst/>
              <a:cxnLst/>
              <a:rect l="l" t="t" r="r" b="b"/>
              <a:pathLst>
                <a:path w="4762" h="805" extrusionOk="0">
                  <a:moveTo>
                    <a:pt x="268" y="0"/>
                  </a:moveTo>
                  <a:lnTo>
                    <a:pt x="34" y="235"/>
                  </a:lnTo>
                  <a:lnTo>
                    <a:pt x="0" y="402"/>
                  </a:lnTo>
                  <a:lnTo>
                    <a:pt x="34" y="570"/>
                  </a:lnTo>
                  <a:lnTo>
                    <a:pt x="268" y="771"/>
                  </a:lnTo>
                  <a:lnTo>
                    <a:pt x="403" y="805"/>
                  </a:lnTo>
                  <a:lnTo>
                    <a:pt x="4360" y="805"/>
                  </a:lnTo>
                  <a:lnTo>
                    <a:pt x="4494" y="771"/>
                  </a:lnTo>
                  <a:lnTo>
                    <a:pt x="4728" y="570"/>
                  </a:lnTo>
                  <a:lnTo>
                    <a:pt x="4762" y="402"/>
                  </a:lnTo>
                  <a:lnTo>
                    <a:pt x="4728" y="235"/>
                  </a:lnTo>
                  <a:lnTo>
                    <a:pt x="44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6" name="Google Shape;116;p15"/>
            <p:cNvSpPr/>
            <p:nvPr/>
          </p:nvSpPr>
          <p:spPr>
            <a:xfrm>
              <a:off x="1879294" y="4030716"/>
              <a:ext cx="127812" cy="21633"/>
            </a:xfrm>
            <a:custGeom>
              <a:avLst/>
              <a:gdLst/>
              <a:ahLst/>
              <a:cxnLst/>
              <a:rect l="l" t="t" r="r" b="b"/>
              <a:pathLst>
                <a:path w="4762" h="806" extrusionOk="0">
                  <a:moveTo>
                    <a:pt x="268" y="1"/>
                  </a:moveTo>
                  <a:lnTo>
                    <a:pt x="34" y="236"/>
                  </a:lnTo>
                  <a:lnTo>
                    <a:pt x="0" y="403"/>
                  </a:lnTo>
                  <a:lnTo>
                    <a:pt x="34" y="571"/>
                  </a:lnTo>
                  <a:lnTo>
                    <a:pt x="268" y="772"/>
                  </a:lnTo>
                  <a:lnTo>
                    <a:pt x="403" y="806"/>
                  </a:lnTo>
                  <a:lnTo>
                    <a:pt x="4360" y="806"/>
                  </a:lnTo>
                  <a:lnTo>
                    <a:pt x="4494" y="772"/>
                  </a:lnTo>
                  <a:lnTo>
                    <a:pt x="4728" y="571"/>
                  </a:lnTo>
                  <a:lnTo>
                    <a:pt x="4762" y="403"/>
                  </a:lnTo>
                  <a:lnTo>
                    <a:pt x="4728" y="236"/>
                  </a:lnTo>
                  <a:lnTo>
                    <a:pt x="44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7" name="Google Shape;117;p15"/>
            <p:cNvSpPr/>
            <p:nvPr/>
          </p:nvSpPr>
          <p:spPr>
            <a:xfrm>
              <a:off x="1900873" y="3823723"/>
              <a:ext cx="78346" cy="45011"/>
            </a:xfrm>
            <a:custGeom>
              <a:avLst/>
              <a:gdLst/>
              <a:ahLst/>
              <a:cxnLst/>
              <a:rect l="l" t="t" r="r" b="b"/>
              <a:pathLst>
                <a:path w="2919" h="1677" fill="none" extrusionOk="0">
                  <a:moveTo>
                    <a:pt x="1" y="0"/>
                  </a:moveTo>
                  <a:lnTo>
                    <a:pt x="2918" y="0"/>
                  </a:lnTo>
                  <a:lnTo>
                    <a:pt x="1476" y="1677"/>
                  </a:lnTo>
                  <a:lnTo>
                    <a:pt x="1" y="0"/>
                  </a:lnTo>
                  <a:close/>
                </a:path>
              </a:pathLst>
            </a:custGeom>
            <a:noFill/>
            <a:ln w="10900" cap="flat"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8" name="Google Shape;118;p15"/>
            <p:cNvSpPr/>
            <p:nvPr/>
          </p:nvSpPr>
          <p:spPr>
            <a:xfrm>
              <a:off x="3210478" y="1869715"/>
              <a:ext cx="165630" cy="318644"/>
            </a:xfrm>
            <a:custGeom>
              <a:avLst/>
              <a:gdLst/>
              <a:ahLst/>
              <a:cxnLst/>
              <a:rect l="l" t="t" r="r" b="b"/>
              <a:pathLst>
                <a:path w="6171" h="11872" extrusionOk="0">
                  <a:moveTo>
                    <a:pt x="2716" y="2381"/>
                  </a:moveTo>
                  <a:lnTo>
                    <a:pt x="2716" y="5030"/>
                  </a:lnTo>
                  <a:lnTo>
                    <a:pt x="2314" y="4930"/>
                  </a:lnTo>
                  <a:lnTo>
                    <a:pt x="1744" y="4728"/>
                  </a:lnTo>
                  <a:lnTo>
                    <a:pt x="1543" y="4561"/>
                  </a:lnTo>
                  <a:lnTo>
                    <a:pt x="1375" y="4393"/>
                  </a:lnTo>
                  <a:lnTo>
                    <a:pt x="1207" y="3991"/>
                  </a:lnTo>
                  <a:lnTo>
                    <a:pt x="1174" y="3722"/>
                  </a:lnTo>
                  <a:lnTo>
                    <a:pt x="1207" y="3454"/>
                  </a:lnTo>
                  <a:lnTo>
                    <a:pt x="1375" y="2985"/>
                  </a:lnTo>
                  <a:lnTo>
                    <a:pt x="1576" y="2817"/>
                  </a:lnTo>
                  <a:lnTo>
                    <a:pt x="1777" y="2649"/>
                  </a:lnTo>
                  <a:lnTo>
                    <a:pt x="2347" y="2448"/>
                  </a:lnTo>
                  <a:lnTo>
                    <a:pt x="2716" y="2381"/>
                  </a:lnTo>
                  <a:close/>
                  <a:moveTo>
                    <a:pt x="3353" y="6237"/>
                  </a:moveTo>
                  <a:lnTo>
                    <a:pt x="3756" y="6338"/>
                  </a:lnTo>
                  <a:lnTo>
                    <a:pt x="4359" y="6573"/>
                  </a:lnTo>
                  <a:lnTo>
                    <a:pt x="4594" y="6740"/>
                  </a:lnTo>
                  <a:lnTo>
                    <a:pt x="4762" y="6908"/>
                  </a:lnTo>
                  <a:lnTo>
                    <a:pt x="4963" y="7344"/>
                  </a:lnTo>
                  <a:lnTo>
                    <a:pt x="4963" y="7612"/>
                  </a:lnTo>
                  <a:lnTo>
                    <a:pt x="4963" y="7914"/>
                  </a:lnTo>
                  <a:lnTo>
                    <a:pt x="4762" y="8350"/>
                  </a:lnTo>
                  <a:lnTo>
                    <a:pt x="4561" y="8551"/>
                  </a:lnTo>
                  <a:lnTo>
                    <a:pt x="4326" y="8719"/>
                  </a:lnTo>
                  <a:lnTo>
                    <a:pt x="3722" y="8954"/>
                  </a:lnTo>
                  <a:lnTo>
                    <a:pt x="3353" y="9021"/>
                  </a:lnTo>
                  <a:lnTo>
                    <a:pt x="3353" y="6237"/>
                  </a:lnTo>
                  <a:close/>
                  <a:moveTo>
                    <a:pt x="2716" y="0"/>
                  </a:moveTo>
                  <a:lnTo>
                    <a:pt x="2716" y="1476"/>
                  </a:lnTo>
                  <a:lnTo>
                    <a:pt x="2079" y="1543"/>
                  </a:lnTo>
                  <a:lnTo>
                    <a:pt x="1073" y="1912"/>
                  </a:lnTo>
                  <a:lnTo>
                    <a:pt x="704" y="2180"/>
                  </a:lnTo>
                  <a:lnTo>
                    <a:pt x="369" y="2515"/>
                  </a:lnTo>
                  <a:lnTo>
                    <a:pt x="34" y="3320"/>
                  </a:lnTo>
                  <a:lnTo>
                    <a:pt x="0" y="3823"/>
                  </a:lnTo>
                  <a:lnTo>
                    <a:pt x="34" y="4292"/>
                  </a:lnTo>
                  <a:lnTo>
                    <a:pt x="335" y="5030"/>
                  </a:lnTo>
                  <a:lnTo>
                    <a:pt x="637" y="5332"/>
                  </a:lnTo>
                  <a:lnTo>
                    <a:pt x="1006" y="5600"/>
                  </a:lnTo>
                  <a:lnTo>
                    <a:pt x="2012" y="5969"/>
                  </a:lnTo>
                  <a:lnTo>
                    <a:pt x="2716" y="6103"/>
                  </a:lnTo>
                  <a:lnTo>
                    <a:pt x="2716" y="9021"/>
                  </a:lnTo>
                  <a:lnTo>
                    <a:pt x="2012" y="8987"/>
                  </a:lnTo>
                  <a:lnTo>
                    <a:pt x="1308" y="8819"/>
                  </a:lnTo>
                  <a:lnTo>
                    <a:pt x="671" y="8585"/>
                  </a:lnTo>
                  <a:lnTo>
                    <a:pt x="0" y="8216"/>
                  </a:lnTo>
                  <a:lnTo>
                    <a:pt x="0" y="9356"/>
                  </a:lnTo>
                  <a:lnTo>
                    <a:pt x="671" y="9624"/>
                  </a:lnTo>
                  <a:lnTo>
                    <a:pt x="1341" y="9792"/>
                  </a:lnTo>
                  <a:lnTo>
                    <a:pt x="2012" y="9893"/>
                  </a:lnTo>
                  <a:lnTo>
                    <a:pt x="2683" y="9926"/>
                  </a:lnTo>
                  <a:lnTo>
                    <a:pt x="2716" y="11871"/>
                  </a:lnTo>
                  <a:lnTo>
                    <a:pt x="3353" y="11871"/>
                  </a:lnTo>
                  <a:lnTo>
                    <a:pt x="3353" y="9926"/>
                  </a:lnTo>
                  <a:lnTo>
                    <a:pt x="3990" y="9859"/>
                  </a:lnTo>
                  <a:lnTo>
                    <a:pt x="5030" y="9490"/>
                  </a:lnTo>
                  <a:lnTo>
                    <a:pt x="5432" y="9222"/>
                  </a:lnTo>
                  <a:lnTo>
                    <a:pt x="5768" y="8887"/>
                  </a:lnTo>
                  <a:lnTo>
                    <a:pt x="6137" y="8015"/>
                  </a:lnTo>
                  <a:lnTo>
                    <a:pt x="6170" y="7512"/>
                  </a:lnTo>
                  <a:lnTo>
                    <a:pt x="6137" y="7009"/>
                  </a:lnTo>
                  <a:lnTo>
                    <a:pt x="5801" y="6237"/>
                  </a:lnTo>
                  <a:lnTo>
                    <a:pt x="5466" y="5936"/>
                  </a:lnTo>
                  <a:lnTo>
                    <a:pt x="5097" y="5667"/>
                  </a:lnTo>
                  <a:lnTo>
                    <a:pt x="4024" y="5265"/>
                  </a:lnTo>
                  <a:lnTo>
                    <a:pt x="3353" y="5131"/>
                  </a:lnTo>
                  <a:lnTo>
                    <a:pt x="3353" y="2415"/>
                  </a:lnTo>
                  <a:lnTo>
                    <a:pt x="3923" y="2448"/>
                  </a:lnTo>
                  <a:lnTo>
                    <a:pt x="4493" y="2582"/>
                  </a:lnTo>
                  <a:lnTo>
                    <a:pt x="5030" y="2750"/>
                  </a:lnTo>
                  <a:lnTo>
                    <a:pt x="5567" y="2985"/>
                  </a:lnTo>
                  <a:lnTo>
                    <a:pt x="5567" y="1878"/>
                  </a:lnTo>
                  <a:lnTo>
                    <a:pt x="5030" y="1710"/>
                  </a:lnTo>
                  <a:lnTo>
                    <a:pt x="4493" y="1610"/>
                  </a:lnTo>
                  <a:lnTo>
                    <a:pt x="3923" y="1509"/>
                  </a:lnTo>
                  <a:lnTo>
                    <a:pt x="3353" y="1476"/>
                  </a:lnTo>
                  <a:lnTo>
                    <a:pt x="335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9" name="Google Shape;119;p15"/>
            <p:cNvSpPr/>
            <p:nvPr/>
          </p:nvSpPr>
          <p:spPr>
            <a:xfrm>
              <a:off x="1011619" y="3275588"/>
              <a:ext cx="32450" cy="110715"/>
            </a:xfrm>
            <a:custGeom>
              <a:avLst/>
              <a:gdLst/>
              <a:ahLst/>
              <a:cxnLst/>
              <a:rect l="l" t="t" r="r" b="b"/>
              <a:pathLst>
                <a:path w="1209" h="4125" extrusionOk="0">
                  <a:moveTo>
                    <a:pt x="1" y="0"/>
                  </a:moveTo>
                  <a:lnTo>
                    <a:pt x="1" y="4125"/>
                  </a:lnTo>
                  <a:lnTo>
                    <a:pt x="1208" y="4125"/>
                  </a:lnTo>
                  <a:lnTo>
                    <a:pt x="12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0" name="Google Shape;120;p15"/>
            <p:cNvSpPr/>
            <p:nvPr/>
          </p:nvSpPr>
          <p:spPr>
            <a:xfrm>
              <a:off x="1071929" y="3323284"/>
              <a:ext cx="32423" cy="63020"/>
            </a:xfrm>
            <a:custGeom>
              <a:avLst/>
              <a:gdLst/>
              <a:ahLst/>
              <a:cxnLst/>
              <a:rect l="l" t="t" r="r" b="b"/>
              <a:pathLst>
                <a:path w="1208" h="2348" extrusionOk="0">
                  <a:moveTo>
                    <a:pt x="1" y="1"/>
                  </a:moveTo>
                  <a:lnTo>
                    <a:pt x="1" y="2348"/>
                  </a:lnTo>
                  <a:lnTo>
                    <a:pt x="1208" y="2348"/>
                  </a:lnTo>
                  <a:lnTo>
                    <a:pt x="120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1" name="Google Shape;121;p15"/>
            <p:cNvSpPr/>
            <p:nvPr/>
          </p:nvSpPr>
          <p:spPr>
            <a:xfrm>
              <a:off x="1132240" y="3204488"/>
              <a:ext cx="32423" cy="181814"/>
            </a:xfrm>
            <a:custGeom>
              <a:avLst/>
              <a:gdLst/>
              <a:ahLst/>
              <a:cxnLst/>
              <a:rect l="l" t="t" r="r" b="b"/>
              <a:pathLst>
                <a:path w="1208" h="6774" extrusionOk="0">
                  <a:moveTo>
                    <a:pt x="0" y="0"/>
                  </a:moveTo>
                  <a:lnTo>
                    <a:pt x="0" y="6774"/>
                  </a:lnTo>
                  <a:lnTo>
                    <a:pt x="1208" y="6774"/>
                  </a:lnTo>
                  <a:lnTo>
                    <a:pt x="120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2" name="Google Shape;122;p15"/>
            <p:cNvSpPr/>
            <p:nvPr/>
          </p:nvSpPr>
          <p:spPr>
            <a:xfrm>
              <a:off x="2495875" y="2551864"/>
              <a:ext cx="344733" cy="122417"/>
            </a:xfrm>
            <a:custGeom>
              <a:avLst/>
              <a:gdLst/>
              <a:ahLst/>
              <a:cxnLst/>
              <a:rect l="l" t="t" r="r" b="b"/>
              <a:pathLst>
                <a:path w="12844" h="4561" extrusionOk="0">
                  <a:moveTo>
                    <a:pt x="4092" y="0"/>
                  </a:moveTo>
                  <a:lnTo>
                    <a:pt x="3689" y="302"/>
                  </a:lnTo>
                  <a:lnTo>
                    <a:pt x="3455" y="503"/>
                  </a:lnTo>
                  <a:lnTo>
                    <a:pt x="2784" y="772"/>
                  </a:lnTo>
                  <a:lnTo>
                    <a:pt x="2013" y="839"/>
                  </a:lnTo>
                  <a:lnTo>
                    <a:pt x="1141" y="705"/>
                  </a:lnTo>
                  <a:lnTo>
                    <a:pt x="671" y="570"/>
                  </a:lnTo>
                  <a:lnTo>
                    <a:pt x="604" y="570"/>
                  </a:lnTo>
                  <a:lnTo>
                    <a:pt x="202" y="772"/>
                  </a:lnTo>
                  <a:lnTo>
                    <a:pt x="1" y="1107"/>
                  </a:lnTo>
                  <a:lnTo>
                    <a:pt x="1" y="1342"/>
                  </a:lnTo>
                  <a:lnTo>
                    <a:pt x="101" y="2717"/>
                  </a:lnTo>
                  <a:lnTo>
                    <a:pt x="303" y="4259"/>
                  </a:lnTo>
                  <a:lnTo>
                    <a:pt x="336" y="4527"/>
                  </a:lnTo>
                  <a:lnTo>
                    <a:pt x="336" y="4561"/>
                  </a:lnTo>
                  <a:lnTo>
                    <a:pt x="3052" y="4561"/>
                  </a:lnTo>
                  <a:lnTo>
                    <a:pt x="6875" y="4494"/>
                  </a:lnTo>
                  <a:lnTo>
                    <a:pt x="7747" y="4460"/>
                  </a:lnTo>
                  <a:lnTo>
                    <a:pt x="9491" y="4226"/>
                  </a:lnTo>
                  <a:lnTo>
                    <a:pt x="10228" y="3924"/>
                  </a:lnTo>
                  <a:lnTo>
                    <a:pt x="11972" y="2985"/>
                  </a:lnTo>
                  <a:lnTo>
                    <a:pt x="12844" y="2482"/>
                  </a:lnTo>
                  <a:lnTo>
                    <a:pt x="12743" y="2281"/>
                  </a:lnTo>
                  <a:lnTo>
                    <a:pt x="11939" y="1476"/>
                  </a:lnTo>
                  <a:lnTo>
                    <a:pt x="10966" y="1275"/>
                  </a:lnTo>
                  <a:lnTo>
                    <a:pt x="10295" y="1409"/>
                  </a:lnTo>
                  <a:lnTo>
                    <a:pt x="8250" y="1979"/>
                  </a:lnTo>
                  <a:lnTo>
                    <a:pt x="8082" y="2012"/>
                  </a:lnTo>
                  <a:lnTo>
                    <a:pt x="4494" y="134"/>
                  </a:lnTo>
                  <a:lnTo>
                    <a:pt x="4461" y="101"/>
                  </a:lnTo>
                  <a:lnTo>
                    <a:pt x="4092"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3" name="Google Shape;123;p15"/>
            <p:cNvSpPr/>
            <p:nvPr/>
          </p:nvSpPr>
          <p:spPr>
            <a:xfrm>
              <a:off x="2503981" y="2612174"/>
              <a:ext cx="343847" cy="88223"/>
            </a:xfrm>
            <a:custGeom>
              <a:avLst/>
              <a:gdLst/>
              <a:ahLst/>
              <a:cxnLst/>
              <a:rect l="l" t="t" r="r" b="b"/>
              <a:pathLst>
                <a:path w="12811" h="3287" extrusionOk="0">
                  <a:moveTo>
                    <a:pt x="12576" y="0"/>
                  </a:moveTo>
                  <a:lnTo>
                    <a:pt x="12441" y="34"/>
                  </a:lnTo>
                  <a:lnTo>
                    <a:pt x="12140" y="235"/>
                  </a:lnTo>
                  <a:lnTo>
                    <a:pt x="10362" y="1107"/>
                  </a:lnTo>
                  <a:lnTo>
                    <a:pt x="8987" y="1643"/>
                  </a:lnTo>
                  <a:lnTo>
                    <a:pt x="8384" y="1777"/>
                  </a:lnTo>
                  <a:lnTo>
                    <a:pt x="6540" y="1979"/>
                  </a:lnTo>
                  <a:lnTo>
                    <a:pt x="839" y="2113"/>
                  </a:lnTo>
                  <a:lnTo>
                    <a:pt x="1" y="2113"/>
                  </a:lnTo>
                  <a:lnTo>
                    <a:pt x="101" y="3286"/>
                  </a:lnTo>
                  <a:lnTo>
                    <a:pt x="4293" y="3219"/>
                  </a:lnTo>
                  <a:lnTo>
                    <a:pt x="4393" y="2414"/>
                  </a:lnTo>
                  <a:lnTo>
                    <a:pt x="4796" y="2414"/>
                  </a:lnTo>
                  <a:lnTo>
                    <a:pt x="7847" y="2280"/>
                  </a:lnTo>
                  <a:lnTo>
                    <a:pt x="9155" y="2046"/>
                  </a:lnTo>
                  <a:lnTo>
                    <a:pt x="10329" y="1677"/>
                  </a:lnTo>
                  <a:lnTo>
                    <a:pt x="12475" y="537"/>
                  </a:lnTo>
                  <a:lnTo>
                    <a:pt x="12777" y="369"/>
                  </a:lnTo>
                  <a:lnTo>
                    <a:pt x="12810" y="268"/>
                  </a:lnTo>
                  <a:lnTo>
                    <a:pt x="12777" y="34"/>
                  </a:lnTo>
                  <a:lnTo>
                    <a:pt x="12576" y="0"/>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4" name="Google Shape;124;p15"/>
            <p:cNvSpPr/>
            <p:nvPr/>
          </p:nvSpPr>
          <p:spPr>
            <a:xfrm>
              <a:off x="1857687" y="3084780"/>
              <a:ext cx="90934" cy="107118"/>
            </a:xfrm>
            <a:custGeom>
              <a:avLst/>
              <a:gdLst/>
              <a:ahLst/>
              <a:cxnLst/>
              <a:rect l="l" t="t" r="r" b="b"/>
              <a:pathLst>
                <a:path w="3388" h="3991" extrusionOk="0">
                  <a:moveTo>
                    <a:pt x="67" y="0"/>
                  </a:moveTo>
                  <a:lnTo>
                    <a:pt x="0" y="1308"/>
                  </a:lnTo>
                  <a:lnTo>
                    <a:pt x="101" y="2750"/>
                  </a:lnTo>
                  <a:lnTo>
                    <a:pt x="503" y="3018"/>
                  </a:lnTo>
                  <a:lnTo>
                    <a:pt x="2046" y="3823"/>
                  </a:lnTo>
                  <a:lnTo>
                    <a:pt x="2817" y="3991"/>
                  </a:lnTo>
                  <a:lnTo>
                    <a:pt x="3253" y="3924"/>
                  </a:lnTo>
                  <a:lnTo>
                    <a:pt x="3387" y="3790"/>
                  </a:lnTo>
                  <a:lnTo>
                    <a:pt x="3354" y="101"/>
                  </a:lnTo>
                  <a:lnTo>
                    <a:pt x="6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5" name="Google Shape;125;p15"/>
            <p:cNvSpPr/>
            <p:nvPr/>
          </p:nvSpPr>
          <p:spPr>
            <a:xfrm>
              <a:off x="1827974" y="3158564"/>
              <a:ext cx="340251" cy="146734"/>
            </a:xfrm>
            <a:custGeom>
              <a:avLst/>
              <a:gdLst/>
              <a:ahLst/>
              <a:cxnLst/>
              <a:rect l="l" t="t" r="r" b="b"/>
              <a:pathLst>
                <a:path w="12677" h="5467" extrusionOk="0">
                  <a:moveTo>
                    <a:pt x="1107" y="1"/>
                  </a:moveTo>
                  <a:lnTo>
                    <a:pt x="671" y="135"/>
                  </a:lnTo>
                  <a:lnTo>
                    <a:pt x="437" y="403"/>
                  </a:lnTo>
                  <a:lnTo>
                    <a:pt x="370" y="605"/>
                  </a:lnTo>
                  <a:lnTo>
                    <a:pt x="202" y="1979"/>
                  </a:lnTo>
                  <a:lnTo>
                    <a:pt x="34" y="3556"/>
                  </a:lnTo>
                  <a:lnTo>
                    <a:pt x="1" y="3790"/>
                  </a:lnTo>
                  <a:lnTo>
                    <a:pt x="1" y="3857"/>
                  </a:lnTo>
                  <a:lnTo>
                    <a:pt x="2683" y="4427"/>
                  </a:lnTo>
                  <a:lnTo>
                    <a:pt x="6439" y="5165"/>
                  </a:lnTo>
                  <a:lnTo>
                    <a:pt x="7278" y="5299"/>
                  </a:lnTo>
                  <a:lnTo>
                    <a:pt x="9021" y="5467"/>
                  </a:lnTo>
                  <a:lnTo>
                    <a:pt x="9793" y="5333"/>
                  </a:lnTo>
                  <a:lnTo>
                    <a:pt x="11704" y="4763"/>
                  </a:lnTo>
                  <a:lnTo>
                    <a:pt x="12676" y="4461"/>
                  </a:lnTo>
                  <a:lnTo>
                    <a:pt x="12643" y="4260"/>
                  </a:lnTo>
                  <a:lnTo>
                    <a:pt x="12006" y="3321"/>
                  </a:lnTo>
                  <a:lnTo>
                    <a:pt x="11100" y="2885"/>
                  </a:lnTo>
                  <a:lnTo>
                    <a:pt x="10430" y="2885"/>
                  </a:lnTo>
                  <a:lnTo>
                    <a:pt x="8284" y="3019"/>
                  </a:lnTo>
                  <a:lnTo>
                    <a:pt x="8116" y="2985"/>
                  </a:lnTo>
                  <a:lnTo>
                    <a:pt x="4997" y="403"/>
                  </a:lnTo>
                  <a:lnTo>
                    <a:pt x="4997" y="370"/>
                  </a:lnTo>
                  <a:lnTo>
                    <a:pt x="4628" y="202"/>
                  </a:lnTo>
                  <a:lnTo>
                    <a:pt x="4192" y="403"/>
                  </a:lnTo>
                  <a:lnTo>
                    <a:pt x="3924" y="538"/>
                  </a:lnTo>
                  <a:lnTo>
                    <a:pt x="3220" y="672"/>
                  </a:lnTo>
                  <a:lnTo>
                    <a:pt x="2415" y="571"/>
                  </a:lnTo>
                  <a:lnTo>
                    <a:pt x="1610" y="269"/>
                  </a:lnTo>
                  <a:lnTo>
                    <a:pt x="12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6" name="Google Shape;126;p15"/>
            <p:cNvSpPr/>
            <p:nvPr/>
          </p:nvSpPr>
          <p:spPr>
            <a:xfrm>
              <a:off x="1824378" y="3255780"/>
              <a:ext cx="351040" cy="54029"/>
            </a:xfrm>
            <a:custGeom>
              <a:avLst/>
              <a:gdLst/>
              <a:ahLst/>
              <a:cxnLst/>
              <a:rect l="l" t="t" r="r" b="b"/>
              <a:pathLst>
                <a:path w="13079" h="2013" extrusionOk="0">
                  <a:moveTo>
                    <a:pt x="168" y="1"/>
                  </a:moveTo>
                  <a:lnTo>
                    <a:pt x="1" y="1174"/>
                  </a:lnTo>
                  <a:lnTo>
                    <a:pt x="4125" y="2013"/>
                  </a:lnTo>
                  <a:lnTo>
                    <a:pt x="4393" y="1241"/>
                  </a:lnTo>
                  <a:lnTo>
                    <a:pt x="4796" y="1342"/>
                  </a:lnTo>
                  <a:lnTo>
                    <a:pt x="7780" y="1845"/>
                  </a:lnTo>
                  <a:lnTo>
                    <a:pt x="9122" y="1912"/>
                  </a:lnTo>
                  <a:lnTo>
                    <a:pt x="10329" y="1778"/>
                  </a:lnTo>
                  <a:lnTo>
                    <a:pt x="12710" y="1141"/>
                  </a:lnTo>
                  <a:lnTo>
                    <a:pt x="13012" y="1040"/>
                  </a:lnTo>
                  <a:lnTo>
                    <a:pt x="13079" y="940"/>
                  </a:lnTo>
                  <a:lnTo>
                    <a:pt x="13079" y="738"/>
                  </a:lnTo>
                  <a:lnTo>
                    <a:pt x="12911" y="604"/>
                  </a:lnTo>
                  <a:lnTo>
                    <a:pt x="12743" y="638"/>
                  </a:lnTo>
                  <a:lnTo>
                    <a:pt x="12408" y="738"/>
                  </a:lnTo>
                  <a:lnTo>
                    <a:pt x="10497" y="1241"/>
                  </a:lnTo>
                  <a:lnTo>
                    <a:pt x="9055" y="1476"/>
                  </a:lnTo>
                  <a:lnTo>
                    <a:pt x="8418" y="1476"/>
                  </a:lnTo>
                  <a:lnTo>
                    <a:pt x="6573" y="1275"/>
                  </a:lnTo>
                  <a:lnTo>
                    <a:pt x="1007" y="202"/>
                  </a:lnTo>
                  <a:lnTo>
                    <a:pt x="168" y="1"/>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7" name="Google Shape;127;p15"/>
            <p:cNvSpPr/>
            <p:nvPr/>
          </p:nvSpPr>
          <p:spPr>
            <a:xfrm>
              <a:off x="1780279" y="1856214"/>
              <a:ext cx="243949" cy="1252864"/>
            </a:xfrm>
            <a:custGeom>
              <a:avLst/>
              <a:gdLst/>
              <a:ahLst/>
              <a:cxnLst/>
              <a:rect l="l" t="t" r="r" b="b"/>
              <a:pathLst>
                <a:path w="9089" h="46679" extrusionOk="0">
                  <a:moveTo>
                    <a:pt x="7277" y="0"/>
                  </a:moveTo>
                  <a:lnTo>
                    <a:pt x="6104" y="503"/>
                  </a:lnTo>
                  <a:lnTo>
                    <a:pt x="4695" y="1442"/>
                  </a:lnTo>
                  <a:lnTo>
                    <a:pt x="973" y="4628"/>
                  </a:lnTo>
                  <a:lnTo>
                    <a:pt x="0" y="5600"/>
                  </a:lnTo>
                  <a:lnTo>
                    <a:pt x="2113" y="24681"/>
                  </a:lnTo>
                  <a:lnTo>
                    <a:pt x="2314" y="46679"/>
                  </a:lnTo>
                  <a:lnTo>
                    <a:pt x="7143" y="46679"/>
                  </a:lnTo>
                  <a:lnTo>
                    <a:pt x="7311" y="45203"/>
                  </a:lnTo>
                  <a:lnTo>
                    <a:pt x="8250" y="36082"/>
                  </a:lnTo>
                  <a:lnTo>
                    <a:pt x="8820" y="28235"/>
                  </a:lnTo>
                  <a:lnTo>
                    <a:pt x="8987" y="24144"/>
                  </a:lnTo>
                  <a:lnTo>
                    <a:pt x="9088" y="20254"/>
                  </a:lnTo>
                  <a:lnTo>
                    <a:pt x="8920" y="12508"/>
                  </a:lnTo>
                  <a:lnTo>
                    <a:pt x="8384" y="3052"/>
                  </a:lnTo>
                  <a:lnTo>
                    <a:pt x="8149" y="671"/>
                  </a:lnTo>
                  <a:lnTo>
                    <a:pt x="8116" y="436"/>
                  </a:lnTo>
                  <a:lnTo>
                    <a:pt x="7881" y="101"/>
                  </a:lnTo>
                  <a:lnTo>
                    <a:pt x="72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9" name="Google Shape;128;p15"/>
            <p:cNvSpPr/>
            <p:nvPr/>
          </p:nvSpPr>
          <p:spPr>
            <a:xfrm>
              <a:off x="1869389" y="1216259"/>
              <a:ext cx="119733" cy="114338"/>
            </a:xfrm>
            <a:custGeom>
              <a:avLst/>
              <a:gdLst/>
              <a:ahLst/>
              <a:cxnLst/>
              <a:rect l="l" t="t" r="r" b="b"/>
              <a:pathLst>
                <a:path w="4461" h="4260" extrusionOk="0">
                  <a:moveTo>
                    <a:pt x="3219" y="1"/>
                  </a:moveTo>
                  <a:lnTo>
                    <a:pt x="0" y="135"/>
                  </a:lnTo>
                  <a:lnTo>
                    <a:pt x="67" y="1208"/>
                  </a:lnTo>
                  <a:lnTo>
                    <a:pt x="134" y="2214"/>
                  </a:lnTo>
                  <a:lnTo>
                    <a:pt x="269" y="3958"/>
                  </a:lnTo>
                  <a:lnTo>
                    <a:pt x="503" y="4126"/>
                  </a:lnTo>
                  <a:lnTo>
                    <a:pt x="1073" y="4260"/>
                  </a:lnTo>
                  <a:lnTo>
                    <a:pt x="2113" y="4159"/>
                  </a:lnTo>
                  <a:lnTo>
                    <a:pt x="4091" y="3388"/>
                  </a:lnTo>
                  <a:lnTo>
                    <a:pt x="4460" y="3153"/>
                  </a:lnTo>
                  <a:lnTo>
                    <a:pt x="3555" y="906"/>
                  </a:lnTo>
                  <a:lnTo>
                    <a:pt x="3354" y="437"/>
                  </a:lnTo>
                  <a:lnTo>
                    <a:pt x="321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0" name="Google Shape;129;p15"/>
            <p:cNvSpPr/>
            <p:nvPr/>
          </p:nvSpPr>
          <p:spPr>
            <a:xfrm>
              <a:off x="1705582" y="1294579"/>
              <a:ext cx="407726" cy="670544"/>
            </a:xfrm>
            <a:custGeom>
              <a:avLst/>
              <a:gdLst/>
              <a:ahLst/>
              <a:cxnLst/>
              <a:rect l="l" t="t" r="r" b="b"/>
              <a:pathLst>
                <a:path w="15191" h="24983" extrusionOk="0">
                  <a:moveTo>
                    <a:pt x="12206" y="0"/>
                  </a:moveTo>
                  <a:lnTo>
                    <a:pt x="11536" y="34"/>
                  </a:lnTo>
                  <a:lnTo>
                    <a:pt x="10832" y="235"/>
                  </a:lnTo>
                  <a:lnTo>
                    <a:pt x="9926" y="671"/>
                  </a:lnTo>
                  <a:lnTo>
                    <a:pt x="8484" y="1141"/>
                  </a:lnTo>
                  <a:lnTo>
                    <a:pt x="6841" y="1308"/>
                  </a:lnTo>
                  <a:lnTo>
                    <a:pt x="5869" y="1275"/>
                  </a:lnTo>
                  <a:lnTo>
                    <a:pt x="5366" y="1543"/>
                  </a:lnTo>
                  <a:lnTo>
                    <a:pt x="3521" y="2348"/>
                  </a:lnTo>
                  <a:lnTo>
                    <a:pt x="1979" y="3320"/>
                  </a:lnTo>
                  <a:lnTo>
                    <a:pt x="1073" y="4192"/>
                  </a:lnTo>
                  <a:lnTo>
                    <a:pt x="369" y="5232"/>
                  </a:lnTo>
                  <a:lnTo>
                    <a:pt x="0" y="6506"/>
                  </a:lnTo>
                  <a:lnTo>
                    <a:pt x="0" y="7277"/>
                  </a:lnTo>
                  <a:lnTo>
                    <a:pt x="67" y="8149"/>
                  </a:lnTo>
                  <a:lnTo>
                    <a:pt x="403" y="9759"/>
                  </a:lnTo>
                  <a:lnTo>
                    <a:pt x="1274" y="11972"/>
                  </a:lnTo>
                  <a:lnTo>
                    <a:pt x="2683" y="14688"/>
                  </a:lnTo>
                  <a:lnTo>
                    <a:pt x="3521" y="16767"/>
                  </a:lnTo>
                  <a:lnTo>
                    <a:pt x="3823" y="18243"/>
                  </a:lnTo>
                  <a:lnTo>
                    <a:pt x="3857" y="19047"/>
                  </a:lnTo>
                  <a:lnTo>
                    <a:pt x="3655" y="22702"/>
                  </a:lnTo>
                  <a:lnTo>
                    <a:pt x="3421" y="24614"/>
                  </a:lnTo>
                  <a:lnTo>
                    <a:pt x="3756" y="24714"/>
                  </a:lnTo>
                  <a:lnTo>
                    <a:pt x="5734" y="24983"/>
                  </a:lnTo>
                  <a:lnTo>
                    <a:pt x="7545" y="24983"/>
                  </a:lnTo>
                  <a:lnTo>
                    <a:pt x="9457" y="24614"/>
                  </a:lnTo>
                  <a:lnTo>
                    <a:pt x="10865" y="23943"/>
                  </a:lnTo>
                  <a:lnTo>
                    <a:pt x="11737" y="23340"/>
                  </a:lnTo>
                  <a:lnTo>
                    <a:pt x="12508" y="22501"/>
                  </a:lnTo>
                  <a:lnTo>
                    <a:pt x="13179" y="21495"/>
                  </a:lnTo>
                  <a:lnTo>
                    <a:pt x="13682" y="20221"/>
                  </a:lnTo>
                  <a:lnTo>
                    <a:pt x="14017" y="18712"/>
                  </a:lnTo>
                  <a:lnTo>
                    <a:pt x="14118" y="17840"/>
                  </a:lnTo>
                  <a:lnTo>
                    <a:pt x="14285" y="16398"/>
                  </a:lnTo>
                  <a:lnTo>
                    <a:pt x="14923" y="12307"/>
                  </a:lnTo>
                  <a:lnTo>
                    <a:pt x="15191" y="8786"/>
                  </a:lnTo>
                  <a:lnTo>
                    <a:pt x="15124" y="6405"/>
                  </a:lnTo>
                  <a:lnTo>
                    <a:pt x="14755" y="4125"/>
                  </a:lnTo>
                  <a:lnTo>
                    <a:pt x="13950" y="2046"/>
                  </a:lnTo>
                  <a:lnTo>
                    <a:pt x="13347" y="1107"/>
                  </a:lnTo>
                  <a:lnTo>
                    <a:pt x="13112" y="805"/>
                  </a:lnTo>
                  <a:lnTo>
                    <a:pt x="12575" y="235"/>
                  </a:lnTo>
                  <a:lnTo>
                    <a:pt x="1220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1" name="Google Shape;130;p15"/>
            <p:cNvSpPr/>
            <p:nvPr/>
          </p:nvSpPr>
          <p:spPr>
            <a:xfrm>
              <a:off x="1863082" y="1300887"/>
              <a:ext cx="174648" cy="337540"/>
            </a:xfrm>
            <a:custGeom>
              <a:avLst/>
              <a:gdLst/>
              <a:ahLst/>
              <a:cxnLst/>
              <a:rect l="l" t="t" r="r" b="b"/>
              <a:pathLst>
                <a:path w="6507" h="12576" extrusionOk="0">
                  <a:moveTo>
                    <a:pt x="4964" y="0"/>
                  </a:moveTo>
                  <a:lnTo>
                    <a:pt x="4729" y="101"/>
                  </a:lnTo>
                  <a:lnTo>
                    <a:pt x="3522" y="470"/>
                  </a:lnTo>
                  <a:lnTo>
                    <a:pt x="2147" y="771"/>
                  </a:lnTo>
                  <a:lnTo>
                    <a:pt x="1" y="1040"/>
                  </a:lnTo>
                  <a:lnTo>
                    <a:pt x="336" y="1509"/>
                  </a:lnTo>
                  <a:lnTo>
                    <a:pt x="3052" y="5734"/>
                  </a:lnTo>
                  <a:lnTo>
                    <a:pt x="4528" y="8451"/>
                  </a:lnTo>
                  <a:lnTo>
                    <a:pt x="5064" y="9591"/>
                  </a:lnTo>
                  <a:lnTo>
                    <a:pt x="5835" y="11670"/>
                  </a:lnTo>
                  <a:lnTo>
                    <a:pt x="6003" y="12575"/>
                  </a:lnTo>
                  <a:lnTo>
                    <a:pt x="6070" y="12307"/>
                  </a:lnTo>
                  <a:lnTo>
                    <a:pt x="6372" y="10496"/>
                  </a:lnTo>
                  <a:lnTo>
                    <a:pt x="6506" y="8652"/>
                  </a:lnTo>
                  <a:lnTo>
                    <a:pt x="6473" y="7545"/>
                  </a:lnTo>
                  <a:lnTo>
                    <a:pt x="6405" y="5902"/>
                  </a:lnTo>
                  <a:lnTo>
                    <a:pt x="5902" y="3119"/>
                  </a:lnTo>
                  <a:lnTo>
                    <a:pt x="5332" y="1073"/>
                  </a:lnTo>
                  <a:lnTo>
                    <a:pt x="4964" y="0"/>
                  </a:ln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2" name="Google Shape;131;p15"/>
            <p:cNvSpPr/>
            <p:nvPr/>
          </p:nvSpPr>
          <p:spPr>
            <a:xfrm>
              <a:off x="1937779" y="1313475"/>
              <a:ext cx="99952" cy="324952"/>
            </a:xfrm>
            <a:custGeom>
              <a:avLst/>
              <a:gdLst/>
              <a:ahLst/>
              <a:cxnLst/>
              <a:rect l="l" t="t" r="r" b="b"/>
              <a:pathLst>
                <a:path w="3724" h="12107" extrusionOk="0">
                  <a:moveTo>
                    <a:pt x="739" y="1"/>
                  </a:moveTo>
                  <a:lnTo>
                    <a:pt x="303" y="940"/>
                  </a:lnTo>
                  <a:lnTo>
                    <a:pt x="1" y="1107"/>
                  </a:lnTo>
                  <a:lnTo>
                    <a:pt x="1376" y="2147"/>
                  </a:lnTo>
                  <a:lnTo>
                    <a:pt x="1745" y="7982"/>
                  </a:lnTo>
                  <a:lnTo>
                    <a:pt x="2281" y="9122"/>
                  </a:lnTo>
                  <a:lnTo>
                    <a:pt x="3052" y="11201"/>
                  </a:lnTo>
                  <a:lnTo>
                    <a:pt x="3220" y="12106"/>
                  </a:lnTo>
                  <a:lnTo>
                    <a:pt x="3287" y="11838"/>
                  </a:lnTo>
                  <a:lnTo>
                    <a:pt x="3589" y="10027"/>
                  </a:lnTo>
                  <a:lnTo>
                    <a:pt x="3723" y="8183"/>
                  </a:lnTo>
                  <a:lnTo>
                    <a:pt x="3690" y="7076"/>
                  </a:lnTo>
                  <a:lnTo>
                    <a:pt x="2013" y="2080"/>
                  </a:lnTo>
                  <a:lnTo>
                    <a:pt x="2147" y="470"/>
                  </a:lnTo>
                  <a:lnTo>
                    <a:pt x="73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3" name="Google Shape;132;p15"/>
            <p:cNvSpPr/>
            <p:nvPr/>
          </p:nvSpPr>
          <p:spPr>
            <a:xfrm>
              <a:off x="1860371" y="1291868"/>
              <a:ext cx="97241" cy="73837"/>
            </a:xfrm>
            <a:custGeom>
              <a:avLst/>
              <a:gdLst/>
              <a:ahLst/>
              <a:cxnLst/>
              <a:rect l="l" t="t" r="r" b="b"/>
              <a:pathLst>
                <a:path w="3623" h="2751" extrusionOk="0">
                  <a:moveTo>
                    <a:pt x="269" y="1"/>
                  </a:moveTo>
                  <a:lnTo>
                    <a:pt x="1" y="1376"/>
                  </a:lnTo>
                  <a:lnTo>
                    <a:pt x="537" y="1845"/>
                  </a:lnTo>
                  <a:lnTo>
                    <a:pt x="1611" y="2415"/>
                  </a:lnTo>
                  <a:lnTo>
                    <a:pt x="3019" y="2751"/>
                  </a:lnTo>
                  <a:lnTo>
                    <a:pt x="3254" y="2751"/>
                  </a:lnTo>
                  <a:lnTo>
                    <a:pt x="3623" y="806"/>
                  </a:lnTo>
                  <a:lnTo>
                    <a:pt x="3086" y="806"/>
                  </a:lnTo>
                  <a:lnTo>
                    <a:pt x="1946" y="604"/>
                  </a:lnTo>
                  <a:lnTo>
                    <a:pt x="504" y="101"/>
                  </a:lnTo>
                  <a:lnTo>
                    <a:pt x="269" y="1"/>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4" name="Google Shape;133;p15"/>
            <p:cNvSpPr/>
            <p:nvPr/>
          </p:nvSpPr>
          <p:spPr>
            <a:xfrm>
              <a:off x="1957588" y="1277482"/>
              <a:ext cx="47722" cy="63020"/>
            </a:xfrm>
            <a:custGeom>
              <a:avLst/>
              <a:gdLst/>
              <a:ahLst/>
              <a:cxnLst/>
              <a:rect l="l" t="t" r="r" b="b"/>
              <a:pathLst>
                <a:path w="1778" h="2348" extrusionOk="0">
                  <a:moveTo>
                    <a:pt x="1007" y="0"/>
                  </a:moveTo>
                  <a:lnTo>
                    <a:pt x="973" y="235"/>
                  </a:lnTo>
                  <a:lnTo>
                    <a:pt x="671" y="704"/>
                  </a:lnTo>
                  <a:lnTo>
                    <a:pt x="101" y="1241"/>
                  </a:lnTo>
                  <a:lnTo>
                    <a:pt x="1" y="1342"/>
                  </a:lnTo>
                  <a:lnTo>
                    <a:pt x="1577" y="2348"/>
                  </a:lnTo>
                  <a:lnTo>
                    <a:pt x="1778" y="1744"/>
                  </a:lnTo>
                  <a:lnTo>
                    <a:pt x="1744" y="839"/>
                  </a:lnTo>
                  <a:lnTo>
                    <a:pt x="1744" y="738"/>
                  </a:lnTo>
                  <a:lnTo>
                    <a:pt x="1007" y="0"/>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5" name="Google Shape;134;p15"/>
            <p:cNvSpPr/>
            <p:nvPr/>
          </p:nvSpPr>
          <p:spPr>
            <a:xfrm>
              <a:off x="1796491" y="1594306"/>
              <a:ext cx="52231" cy="369023"/>
            </a:xfrm>
            <a:custGeom>
              <a:avLst/>
              <a:gdLst/>
              <a:ahLst/>
              <a:cxnLst/>
              <a:rect l="l" t="t" r="r" b="b"/>
              <a:pathLst>
                <a:path w="1946" h="13749" extrusionOk="0">
                  <a:moveTo>
                    <a:pt x="1744" y="0"/>
                  </a:moveTo>
                  <a:lnTo>
                    <a:pt x="0" y="5064"/>
                  </a:lnTo>
                  <a:lnTo>
                    <a:pt x="235" y="6673"/>
                  </a:lnTo>
                  <a:lnTo>
                    <a:pt x="402" y="9691"/>
                  </a:lnTo>
                  <a:lnTo>
                    <a:pt x="201" y="13112"/>
                  </a:lnTo>
                  <a:lnTo>
                    <a:pt x="134" y="13648"/>
                  </a:lnTo>
                  <a:lnTo>
                    <a:pt x="973" y="13749"/>
                  </a:lnTo>
                  <a:lnTo>
                    <a:pt x="1241" y="12541"/>
                  </a:lnTo>
                  <a:lnTo>
                    <a:pt x="1844" y="8249"/>
                  </a:lnTo>
                  <a:lnTo>
                    <a:pt x="1945" y="7042"/>
                  </a:lnTo>
                  <a:lnTo>
                    <a:pt x="1945" y="4292"/>
                  </a:lnTo>
                  <a:lnTo>
                    <a:pt x="1811" y="671"/>
                  </a:lnTo>
                  <a:lnTo>
                    <a:pt x="174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6" name="Google Shape;135;p15"/>
            <p:cNvSpPr/>
            <p:nvPr/>
          </p:nvSpPr>
          <p:spPr>
            <a:xfrm>
              <a:off x="1871188" y="1226163"/>
              <a:ext cx="94530" cy="55827"/>
            </a:xfrm>
            <a:custGeom>
              <a:avLst/>
              <a:gdLst/>
              <a:ahLst/>
              <a:cxnLst/>
              <a:rect l="l" t="t" r="r" b="b"/>
              <a:pathLst>
                <a:path w="3522" h="2080" extrusionOk="0">
                  <a:moveTo>
                    <a:pt x="3387" y="1"/>
                  </a:moveTo>
                  <a:lnTo>
                    <a:pt x="3287" y="68"/>
                  </a:lnTo>
                  <a:lnTo>
                    <a:pt x="2683" y="303"/>
                  </a:lnTo>
                  <a:lnTo>
                    <a:pt x="1107" y="806"/>
                  </a:lnTo>
                  <a:lnTo>
                    <a:pt x="235" y="940"/>
                  </a:lnTo>
                  <a:lnTo>
                    <a:pt x="0" y="839"/>
                  </a:lnTo>
                  <a:lnTo>
                    <a:pt x="67" y="1845"/>
                  </a:lnTo>
                  <a:lnTo>
                    <a:pt x="604" y="1979"/>
                  </a:lnTo>
                  <a:lnTo>
                    <a:pt x="1878" y="2080"/>
                  </a:lnTo>
                  <a:lnTo>
                    <a:pt x="2448" y="1912"/>
                  </a:lnTo>
                  <a:lnTo>
                    <a:pt x="2851" y="1711"/>
                  </a:lnTo>
                  <a:lnTo>
                    <a:pt x="3320" y="1242"/>
                  </a:lnTo>
                  <a:lnTo>
                    <a:pt x="3521" y="672"/>
                  </a:lnTo>
                  <a:lnTo>
                    <a:pt x="3521" y="571"/>
                  </a:lnTo>
                  <a:lnTo>
                    <a:pt x="3488" y="537"/>
                  </a:lnTo>
                  <a:lnTo>
                    <a:pt x="3421" y="1"/>
                  </a:lnTo>
                  <a:close/>
                </a:path>
              </a:pathLst>
            </a:custGeom>
            <a:solidFill>
              <a:srgbClr val="FFCB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7" name="Google Shape;136;p15"/>
            <p:cNvSpPr/>
            <p:nvPr/>
          </p:nvSpPr>
          <p:spPr>
            <a:xfrm>
              <a:off x="1782990" y="976869"/>
              <a:ext cx="228623" cy="288933"/>
            </a:xfrm>
            <a:custGeom>
              <a:avLst/>
              <a:gdLst/>
              <a:ahLst/>
              <a:cxnLst/>
              <a:rect l="l" t="t" r="r" b="b"/>
              <a:pathLst>
                <a:path w="8518" h="10765" extrusionOk="0">
                  <a:moveTo>
                    <a:pt x="5030" y="0"/>
                  </a:moveTo>
                  <a:lnTo>
                    <a:pt x="4225" y="335"/>
                  </a:lnTo>
                  <a:lnTo>
                    <a:pt x="1643" y="1643"/>
                  </a:lnTo>
                  <a:lnTo>
                    <a:pt x="436" y="2314"/>
                  </a:lnTo>
                  <a:lnTo>
                    <a:pt x="235" y="2850"/>
                  </a:lnTo>
                  <a:lnTo>
                    <a:pt x="0" y="3924"/>
                  </a:lnTo>
                  <a:lnTo>
                    <a:pt x="0" y="5231"/>
                  </a:lnTo>
                  <a:lnTo>
                    <a:pt x="134" y="5533"/>
                  </a:lnTo>
                  <a:lnTo>
                    <a:pt x="771" y="6774"/>
                  </a:lnTo>
                  <a:lnTo>
                    <a:pt x="2247" y="9356"/>
                  </a:lnTo>
                  <a:lnTo>
                    <a:pt x="2448" y="9691"/>
                  </a:lnTo>
                  <a:lnTo>
                    <a:pt x="2616" y="9960"/>
                  </a:lnTo>
                  <a:lnTo>
                    <a:pt x="2850" y="10261"/>
                  </a:lnTo>
                  <a:lnTo>
                    <a:pt x="3286" y="10664"/>
                  </a:lnTo>
                  <a:lnTo>
                    <a:pt x="3521" y="10764"/>
                  </a:lnTo>
                  <a:lnTo>
                    <a:pt x="3991" y="10764"/>
                  </a:lnTo>
                  <a:lnTo>
                    <a:pt x="5500" y="10429"/>
                  </a:lnTo>
                  <a:lnTo>
                    <a:pt x="7176" y="9792"/>
                  </a:lnTo>
                  <a:lnTo>
                    <a:pt x="8115" y="9222"/>
                  </a:lnTo>
                  <a:lnTo>
                    <a:pt x="8451" y="8853"/>
                  </a:lnTo>
                  <a:lnTo>
                    <a:pt x="8518" y="8652"/>
                  </a:lnTo>
                  <a:lnTo>
                    <a:pt x="8484" y="8249"/>
                  </a:lnTo>
                  <a:lnTo>
                    <a:pt x="8015" y="6707"/>
                  </a:lnTo>
                  <a:lnTo>
                    <a:pt x="7310" y="4661"/>
                  </a:lnTo>
                  <a:lnTo>
                    <a:pt x="6673" y="2649"/>
                  </a:lnTo>
                  <a:lnTo>
                    <a:pt x="6506" y="1844"/>
                  </a:lnTo>
                  <a:lnTo>
                    <a:pt x="6304" y="1073"/>
                  </a:lnTo>
                  <a:lnTo>
                    <a:pt x="6137" y="570"/>
                  </a:lnTo>
                  <a:lnTo>
                    <a:pt x="5935" y="369"/>
                  </a:lnTo>
                  <a:lnTo>
                    <a:pt x="5399" y="67"/>
                  </a:lnTo>
                  <a:lnTo>
                    <a:pt x="5030" y="0"/>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8" name="Google Shape;137;p15"/>
            <p:cNvSpPr/>
            <p:nvPr/>
          </p:nvSpPr>
          <p:spPr>
            <a:xfrm>
              <a:off x="1968377" y="1087559"/>
              <a:ext cx="43239" cy="67529"/>
            </a:xfrm>
            <a:custGeom>
              <a:avLst/>
              <a:gdLst/>
              <a:ahLst/>
              <a:cxnLst/>
              <a:rect l="l" t="t" r="r" b="b"/>
              <a:pathLst>
                <a:path w="1611" h="2516" extrusionOk="0">
                  <a:moveTo>
                    <a:pt x="1" y="1"/>
                  </a:moveTo>
                  <a:lnTo>
                    <a:pt x="202" y="2516"/>
                  </a:lnTo>
                  <a:lnTo>
                    <a:pt x="370" y="2449"/>
                  </a:lnTo>
                  <a:lnTo>
                    <a:pt x="1175" y="2113"/>
                  </a:lnTo>
                  <a:lnTo>
                    <a:pt x="1577" y="1812"/>
                  </a:lnTo>
                  <a:lnTo>
                    <a:pt x="1611" y="1677"/>
                  </a:lnTo>
                  <a:lnTo>
                    <a:pt x="806" y="772"/>
                  </a:lnTo>
                  <a:lnTo>
                    <a:pt x="1"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9" name="Google Shape;138;p15"/>
            <p:cNvSpPr/>
            <p:nvPr/>
          </p:nvSpPr>
          <p:spPr>
            <a:xfrm>
              <a:off x="1682177" y="1475483"/>
              <a:ext cx="203420" cy="740757"/>
            </a:xfrm>
            <a:custGeom>
              <a:avLst/>
              <a:gdLst/>
              <a:ahLst/>
              <a:cxnLst/>
              <a:rect l="l" t="t" r="r" b="b"/>
              <a:pathLst>
                <a:path w="7579" h="27599" extrusionOk="0">
                  <a:moveTo>
                    <a:pt x="2750" y="1"/>
                  </a:moveTo>
                  <a:lnTo>
                    <a:pt x="1811" y="34"/>
                  </a:lnTo>
                  <a:lnTo>
                    <a:pt x="1107" y="269"/>
                  </a:lnTo>
                  <a:lnTo>
                    <a:pt x="872" y="537"/>
                  </a:lnTo>
                  <a:lnTo>
                    <a:pt x="0" y="9692"/>
                  </a:lnTo>
                  <a:lnTo>
                    <a:pt x="2616" y="27599"/>
                  </a:lnTo>
                  <a:lnTo>
                    <a:pt x="6238" y="26693"/>
                  </a:lnTo>
                  <a:lnTo>
                    <a:pt x="6204" y="25218"/>
                  </a:lnTo>
                  <a:lnTo>
                    <a:pt x="5835" y="18042"/>
                  </a:lnTo>
                  <a:lnTo>
                    <a:pt x="5500" y="13850"/>
                  </a:lnTo>
                  <a:lnTo>
                    <a:pt x="5299" y="12810"/>
                  </a:lnTo>
                  <a:lnTo>
                    <a:pt x="5232" y="12408"/>
                  </a:lnTo>
                  <a:lnTo>
                    <a:pt x="5366" y="11234"/>
                  </a:lnTo>
                  <a:lnTo>
                    <a:pt x="5936" y="9021"/>
                  </a:lnTo>
                  <a:lnTo>
                    <a:pt x="6975" y="5768"/>
                  </a:lnTo>
                  <a:lnTo>
                    <a:pt x="7512" y="3689"/>
                  </a:lnTo>
                  <a:lnTo>
                    <a:pt x="7579" y="2683"/>
                  </a:lnTo>
                  <a:lnTo>
                    <a:pt x="7478" y="2348"/>
                  </a:lnTo>
                  <a:lnTo>
                    <a:pt x="7311" y="2080"/>
                  </a:lnTo>
                  <a:lnTo>
                    <a:pt x="6707" y="1510"/>
                  </a:lnTo>
                  <a:lnTo>
                    <a:pt x="5399" y="738"/>
                  </a:lnTo>
                  <a:lnTo>
                    <a:pt x="3790" y="202"/>
                  </a:lnTo>
                  <a:lnTo>
                    <a:pt x="27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0" name="Google Shape;139;p15"/>
            <p:cNvSpPr/>
            <p:nvPr/>
          </p:nvSpPr>
          <p:spPr>
            <a:xfrm>
              <a:off x="1928788" y="1093867"/>
              <a:ext cx="17124" cy="19835"/>
            </a:xfrm>
            <a:custGeom>
              <a:avLst/>
              <a:gdLst/>
              <a:ahLst/>
              <a:cxnLst/>
              <a:rect l="l" t="t" r="r" b="b"/>
              <a:pathLst>
                <a:path w="638" h="739" extrusionOk="0">
                  <a:moveTo>
                    <a:pt x="235" y="0"/>
                  </a:moveTo>
                  <a:lnTo>
                    <a:pt x="135" y="34"/>
                  </a:lnTo>
                  <a:lnTo>
                    <a:pt x="34" y="135"/>
                  </a:lnTo>
                  <a:lnTo>
                    <a:pt x="0" y="369"/>
                  </a:lnTo>
                  <a:lnTo>
                    <a:pt x="68" y="503"/>
                  </a:lnTo>
                  <a:lnTo>
                    <a:pt x="168" y="638"/>
                  </a:lnTo>
                  <a:lnTo>
                    <a:pt x="403" y="738"/>
                  </a:lnTo>
                  <a:lnTo>
                    <a:pt x="503" y="705"/>
                  </a:lnTo>
                  <a:lnTo>
                    <a:pt x="604" y="604"/>
                  </a:lnTo>
                  <a:lnTo>
                    <a:pt x="638" y="369"/>
                  </a:lnTo>
                  <a:lnTo>
                    <a:pt x="571" y="235"/>
                  </a:lnTo>
                  <a:lnTo>
                    <a:pt x="470" y="101"/>
                  </a:lnTo>
                  <a:lnTo>
                    <a:pt x="235"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1" name="Google Shape;140;p15"/>
            <p:cNvSpPr/>
            <p:nvPr/>
          </p:nvSpPr>
          <p:spPr>
            <a:xfrm>
              <a:off x="1783875" y="1722093"/>
              <a:ext cx="274546" cy="414061"/>
            </a:xfrm>
            <a:custGeom>
              <a:avLst/>
              <a:gdLst/>
              <a:ahLst/>
              <a:cxnLst/>
              <a:rect l="l" t="t" r="r" b="b"/>
              <a:pathLst>
                <a:path w="10229" h="15427" extrusionOk="0">
                  <a:moveTo>
                    <a:pt x="10228" y="1"/>
                  </a:moveTo>
                  <a:lnTo>
                    <a:pt x="2683" y="5031"/>
                  </a:lnTo>
                  <a:lnTo>
                    <a:pt x="1" y="15426"/>
                  </a:lnTo>
                  <a:lnTo>
                    <a:pt x="6204" y="14521"/>
                  </a:lnTo>
                  <a:lnTo>
                    <a:pt x="6707" y="13917"/>
                  </a:lnTo>
                  <a:lnTo>
                    <a:pt x="7579" y="12106"/>
                  </a:lnTo>
                  <a:lnTo>
                    <a:pt x="8686" y="8619"/>
                  </a:lnTo>
                  <a:lnTo>
                    <a:pt x="10061" y="1443"/>
                  </a:lnTo>
                  <a:lnTo>
                    <a:pt x="1022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2" name="Google Shape;141;p15"/>
            <p:cNvSpPr/>
            <p:nvPr/>
          </p:nvSpPr>
          <p:spPr>
            <a:xfrm>
              <a:off x="2007082" y="1647396"/>
              <a:ext cx="119733" cy="296126"/>
            </a:xfrm>
            <a:custGeom>
              <a:avLst/>
              <a:gdLst/>
              <a:ahLst/>
              <a:cxnLst/>
              <a:rect l="l" t="t" r="r" b="b"/>
              <a:pathLst>
                <a:path w="4461" h="11033" extrusionOk="0">
                  <a:moveTo>
                    <a:pt x="3555" y="0"/>
                  </a:moveTo>
                  <a:lnTo>
                    <a:pt x="605" y="10060"/>
                  </a:lnTo>
                  <a:lnTo>
                    <a:pt x="470" y="10295"/>
                  </a:lnTo>
                  <a:lnTo>
                    <a:pt x="1" y="11033"/>
                  </a:lnTo>
                  <a:lnTo>
                    <a:pt x="605" y="10295"/>
                  </a:lnTo>
                  <a:lnTo>
                    <a:pt x="1108" y="9759"/>
                  </a:lnTo>
                  <a:lnTo>
                    <a:pt x="2348" y="9054"/>
                  </a:lnTo>
                  <a:lnTo>
                    <a:pt x="4126" y="8551"/>
                  </a:lnTo>
                  <a:lnTo>
                    <a:pt x="4461" y="8518"/>
                  </a:lnTo>
                  <a:lnTo>
                    <a:pt x="355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3" name="Google Shape;142;p15"/>
            <p:cNvSpPr/>
            <p:nvPr/>
          </p:nvSpPr>
          <p:spPr>
            <a:xfrm>
              <a:off x="2014302" y="834642"/>
              <a:ext cx="611147" cy="649850"/>
            </a:xfrm>
            <a:custGeom>
              <a:avLst/>
              <a:gdLst/>
              <a:ahLst/>
              <a:cxnLst/>
              <a:rect l="l" t="t" r="r" b="b"/>
              <a:pathLst>
                <a:path w="22770" h="24212" extrusionOk="0">
                  <a:moveTo>
                    <a:pt x="20221" y="1"/>
                  </a:moveTo>
                  <a:lnTo>
                    <a:pt x="0" y="17371"/>
                  </a:lnTo>
                  <a:lnTo>
                    <a:pt x="2448" y="24212"/>
                  </a:lnTo>
                  <a:lnTo>
                    <a:pt x="3655" y="23139"/>
                  </a:lnTo>
                  <a:lnTo>
                    <a:pt x="9356" y="17841"/>
                  </a:lnTo>
                  <a:lnTo>
                    <a:pt x="12575" y="14722"/>
                  </a:lnTo>
                  <a:lnTo>
                    <a:pt x="13279" y="13884"/>
                  </a:lnTo>
                  <a:lnTo>
                    <a:pt x="18578" y="7244"/>
                  </a:lnTo>
                  <a:lnTo>
                    <a:pt x="22769" y="2181"/>
                  </a:lnTo>
                  <a:lnTo>
                    <a:pt x="2022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4" name="Google Shape;143;p15"/>
            <p:cNvSpPr/>
            <p:nvPr/>
          </p:nvSpPr>
          <p:spPr>
            <a:xfrm>
              <a:off x="1756874" y="969649"/>
              <a:ext cx="206131" cy="262844"/>
            </a:xfrm>
            <a:custGeom>
              <a:avLst/>
              <a:gdLst/>
              <a:ahLst/>
              <a:cxnLst/>
              <a:rect l="l" t="t" r="r" b="b"/>
              <a:pathLst>
                <a:path w="7680" h="9793" extrusionOk="0">
                  <a:moveTo>
                    <a:pt x="6808" y="1"/>
                  </a:moveTo>
                  <a:lnTo>
                    <a:pt x="6405" y="101"/>
                  </a:lnTo>
                  <a:lnTo>
                    <a:pt x="6271" y="169"/>
                  </a:lnTo>
                  <a:lnTo>
                    <a:pt x="6003" y="269"/>
                  </a:lnTo>
                  <a:lnTo>
                    <a:pt x="5198" y="604"/>
                  </a:lnTo>
                  <a:lnTo>
                    <a:pt x="2616" y="1912"/>
                  </a:lnTo>
                  <a:lnTo>
                    <a:pt x="1409" y="2583"/>
                  </a:lnTo>
                  <a:lnTo>
                    <a:pt x="604" y="3086"/>
                  </a:lnTo>
                  <a:lnTo>
                    <a:pt x="269" y="3354"/>
                  </a:lnTo>
                  <a:lnTo>
                    <a:pt x="135" y="3522"/>
                  </a:lnTo>
                  <a:lnTo>
                    <a:pt x="1" y="4058"/>
                  </a:lnTo>
                  <a:lnTo>
                    <a:pt x="1" y="4964"/>
                  </a:lnTo>
                  <a:lnTo>
                    <a:pt x="68" y="5366"/>
                  </a:lnTo>
                  <a:lnTo>
                    <a:pt x="437" y="6104"/>
                  </a:lnTo>
                  <a:lnTo>
                    <a:pt x="2482" y="9290"/>
                  </a:lnTo>
                  <a:lnTo>
                    <a:pt x="2884" y="9793"/>
                  </a:lnTo>
                  <a:lnTo>
                    <a:pt x="3086" y="9726"/>
                  </a:lnTo>
                  <a:lnTo>
                    <a:pt x="3220" y="9625"/>
                  </a:lnTo>
                  <a:lnTo>
                    <a:pt x="3253" y="8149"/>
                  </a:lnTo>
                  <a:lnTo>
                    <a:pt x="3153" y="8183"/>
                  </a:lnTo>
                  <a:lnTo>
                    <a:pt x="2717" y="8149"/>
                  </a:lnTo>
                  <a:lnTo>
                    <a:pt x="2415" y="7915"/>
                  </a:lnTo>
                  <a:lnTo>
                    <a:pt x="1946" y="7009"/>
                  </a:lnTo>
                  <a:lnTo>
                    <a:pt x="1878" y="6506"/>
                  </a:lnTo>
                  <a:lnTo>
                    <a:pt x="2046" y="6339"/>
                  </a:lnTo>
                  <a:lnTo>
                    <a:pt x="2449" y="6171"/>
                  </a:lnTo>
                  <a:lnTo>
                    <a:pt x="2985" y="6372"/>
                  </a:lnTo>
                  <a:lnTo>
                    <a:pt x="3052" y="6406"/>
                  </a:lnTo>
                  <a:lnTo>
                    <a:pt x="3589" y="7177"/>
                  </a:lnTo>
                  <a:lnTo>
                    <a:pt x="3924" y="7009"/>
                  </a:lnTo>
                  <a:lnTo>
                    <a:pt x="3387" y="4427"/>
                  </a:lnTo>
                  <a:lnTo>
                    <a:pt x="4461" y="3924"/>
                  </a:lnTo>
                  <a:lnTo>
                    <a:pt x="6271" y="3187"/>
                  </a:lnTo>
                  <a:lnTo>
                    <a:pt x="7277" y="2784"/>
                  </a:lnTo>
                  <a:lnTo>
                    <a:pt x="7579" y="2650"/>
                  </a:lnTo>
                  <a:lnTo>
                    <a:pt x="7680" y="2214"/>
                  </a:lnTo>
                  <a:lnTo>
                    <a:pt x="7512" y="973"/>
                  </a:lnTo>
                  <a:lnTo>
                    <a:pt x="7411" y="604"/>
                  </a:lnTo>
                  <a:lnTo>
                    <a:pt x="7277" y="236"/>
                  </a:lnTo>
                  <a:lnTo>
                    <a:pt x="68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5" name="Google Shape;144;p15"/>
            <p:cNvSpPr/>
            <p:nvPr/>
          </p:nvSpPr>
          <p:spPr>
            <a:xfrm>
              <a:off x="1714573" y="2233322"/>
              <a:ext cx="209728" cy="87337"/>
            </a:xfrm>
            <a:custGeom>
              <a:avLst/>
              <a:gdLst/>
              <a:ahLst/>
              <a:cxnLst/>
              <a:rect l="l" t="t" r="r" b="b"/>
              <a:pathLst>
                <a:path w="7814" h="3254" fill="none" extrusionOk="0">
                  <a:moveTo>
                    <a:pt x="1" y="3253"/>
                  </a:moveTo>
                  <a:lnTo>
                    <a:pt x="235" y="1879"/>
                  </a:lnTo>
                  <a:lnTo>
                    <a:pt x="269" y="1644"/>
                  </a:lnTo>
                  <a:lnTo>
                    <a:pt x="537" y="1174"/>
                  </a:lnTo>
                  <a:lnTo>
                    <a:pt x="939" y="772"/>
                  </a:lnTo>
                  <a:lnTo>
                    <a:pt x="1409" y="537"/>
                  </a:lnTo>
                  <a:lnTo>
                    <a:pt x="1677" y="504"/>
                  </a:lnTo>
                  <a:lnTo>
                    <a:pt x="5399" y="1"/>
                  </a:lnTo>
                  <a:lnTo>
                    <a:pt x="5668" y="1"/>
                  </a:lnTo>
                  <a:lnTo>
                    <a:pt x="6171" y="135"/>
                  </a:lnTo>
                  <a:lnTo>
                    <a:pt x="6640" y="403"/>
                  </a:lnTo>
                  <a:lnTo>
                    <a:pt x="7009" y="805"/>
                  </a:lnTo>
                  <a:lnTo>
                    <a:pt x="7110" y="1040"/>
                  </a:lnTo>
                  <a:lnTo>
                    <a:pt x="7814" y="2750"/>
                  </a:lnTo>
                </a:path>
              </a:pathLst>
            </a:custGeom>
            <a:noFill/>
            <a:ln w="31850" cap="flat" cmpd="sng">
              <a:solidFill>
                <a:srgbClr val="563312"/>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6" name="Google Shape;145;p15"/>
            <p:cNvSpPr/>
            <p:nvPr/>
          </p:nvSpPr>
          <p:spPr>
            <a:xfrm>
              <a:off x="1583162" y="2272026"/>
              <a:ext cx="517556" cy="382551"/>
            </a:xfrm>
            <a:custGeom>
              <a:avLst/>
              <a:gdLst/>
              <a:ahLst/>
              <a:cxnLst/>
              <a:rect l="l" t="t" r="r" b="b"/>
              <a:pathLst>
                <a:path w="19283" h="14253" extrusionOk="0">
                  <a:moveTo>
                    <a:pt x="17170" y="1"/>
                  </a:moveTo>
                  <a:lnTo>
                    <a:pt x="17069" y="34"/>
                  </a:lnTo>
                  <a:lnTo>
                    <a:pt x="1141" y="1744"/>
                  </a:lnTo>
                  <a:lnTo>
                    <a:pt x="873" y="1778"/>
                  </a:lnTo>
                  <a:lnTo>
                    <a:pt x="470" y="2046"/>
                  </a:lnTo>
                  <a:lnTo>
                    <a:pt x="135" y="2415"/>
                  </a:lnTo>
                  <a:lnTo>
                    <a:pt x="1" y="2884"/>
                  </a:lnTo>
                  <a:lnTo>
                    <a:pt x="1" y="3119"/>
                  </a:lnTo>
                  <a:lnTo>
                    <a:pt x="537" y="9323"/>
                  </a:lnTo>
                  <a:lnTo>
                    <a:pt x="873" y="13112"/>
                  </a:lnTo>
                  <a:lnTo>
                    <a:pt x="906" y="13313"/>
                  </a:lnTo>
                  <a:lnTo>
                    <a:pt x="1007" y="13515"/>
                  </a:lnTo>
                  <a:lnTo>
                    <a:pt x="1208" y="13850"/>
                  </a:lnTo>
                  <a:lnTo>
                    <a:pt x="1845" y="14219"/>
                  </a:lnTo>
                  <a:lnTo>
                    <a:pt x="2247" y="14252"/>
                  </a:lnTo>
                  <a:lnTo>
                    <a:pt x="18142" y="13045"/>
                  </a:lnTo>
                  <a:lnTo>
                    <a:pt x="18411" y="13012"/>
                  </a:lnTo>
                  <a:lnTo>
                    <a:pt x="18846" y="12777"/>
                  </a:lnTo>
                  <a:lnTo>
                    <a:pt x="19148" y="12442"/>
                  </a:lnTo>
                  <a:lnTo>
                    <a:pt x="19282" y="11972"/>
                  </a:lnTo>
                  <a:lnTo>
                    <a:pt x="19282" y="11704"/>
                  </a:lnTo>
                  <a:lnTo>
                    <a:pt x="18411" y="1141"/>
                  </a:lnTo>
                  <a:lnTo>
                    <a:pt x="18310" y="705"/>
                  </a:lnTo>
                  <a:lnTo>
                    <a:pt x="17706" y="101"/>
                  </a:lnTo>
                  <a:lnTo>
                    <a:pt x="17270" y="34"/>
                  </a:lnTo>
                  <a:lnTo>
                    <a:pt x="17170" y="1"/>
                  </a:lnTo>
                  <a:close/>
                </a:path>
              </a:pathLst>
            </a:custGeom>
            <a:solidFill>
              <a:srgbClr val="45290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7" name="Google Shape;146;p15"/>
            <p:cNvSpPr/>
            <p:nvPr/>
          </p:nvSpPr>
          <p:spPr>
            <a:xfrm>
              <a:off x="1751479" y="2191022"/>
              <a:ext cx="123330" cy="106233"/>
            </a:xfrm>
            <a:custGeom>
              <a:avLst/>
              <a:gdLst/>
              <a:ahLst/>
              <a:cxnLst/>
              <a:rect l="l" t="t" r="r" b="b"/>
              <a:pathLst>
                <a:path w="4595" h="3958" extrusionOk="0">
                  <a:moveTo>
                    <a:pt x="3689" y="1"/>
                  </a:moveTo>
                  <a:lnTo>
                    <a:pt x="1644" y="369"/>
                  </a:lnTo>
                  <a:lnTo>
                    <a:pt x="0" y="738"/>
                  </a:lnTo>
                  <a:lnTo>
                    <a:pt x="0" y="1577"/>
                  </a:lnTo>
                  <a:lnTo>
                    <a:pt x="34" y="2516"/>
                  </a:lnTo>
                  <a:lnTo>
                    <a:pt x="168" y="2717"/>
                  </a:lnTo>
                  <a:lnTo>
                    <a:pt x="872" y="3723"/>
                  </a:lnTo>
                  <a:lnTo>
                    <a:pt x="1208" y="3958"/>
                  </a:lnTo>
                  <a:lnTo>
                    <a:pt x="1778" y="3924"/>
                  </a:lnTo>
                  <a:lnTo>
                    <a:pt x="3253" y="3421"/>
                  </a:lnTo>
                  <a:lnTo>
                    <a:pt x="3991" y="3086"/>
                  </a:lnTo>
                  <a:lnTo>
                    <a:pt x="4091" y="2952"/>
                  </a:lnTo>
                  <a:lnTo>
                    <a:pt x="4024" y="1811"/>
                  </a:lnTo>
                  <a:lnTo>
                    <a:pt x="3924" y="1007"/>
                  </a:lnTo>
                  <a:lnTo>
                    <a:pt x="4594" y="872"/>
                  </a:lnTo>
                  <a:lnTo>
                    <a:pt x="4527" y="772"/>
                  </a:lnTo>
                  <a:lnTo>
                    <a:pt x="4159" y="269"/>
                  </a:lnTo>
                  <a:lnTo>
                    <a:pt x="3857" y="34"/>
                  </a:lnTo>
                  <a:lnTo>
                    <a:pt x="368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8" name="Google Shape;147;p15"/>
            <p:cNvSpPr/>
            <p:nvPr/>
          </p:nvSpPr>
          <p:spPr>
            <a:xfrm>
              <a:off x="1583162" y="2355741"/>
              <a:ext cx="63047" cy="165630"/>
            </a:xfrm>
            <a:custGeom>
              <a:avLst/>
              <a:gdLst/>
              <a:ahLst/>
              <a:cxnLst/>
              <a:rect l="l" t="t" r="r" b="b"/>
              <a:pathLst>
                <a:path w="2349" h="6171" fill="none" extrusionOk="0">
                  <a:moveTo>
                    <a:pt x="1" y="6103"/>
                  </a:moveTo>
                  <a:lnTo>
                    <a:pt x="1" y="0"/>
                  </a:lnTo>
                  <a:lnTo>
                    <a:pt x="2348" y="6103"/>
                  </a:lnTo>
                  <a:lnTo>
                    <a:pt x="1" y="617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9" name="Google Shape;148;p15"/>
            <p:cNvSpPr/>
            <p:nvPr/>
          </p:nvSpPr>
          <p:spPr>
            <a:xfrm>
              <a:off x="1597575" y="2282843"/>
              <a:ext cx="475229" cy="246633"/>
            </a:xfrm>
            <a:custGeom>
              <a:avLst/>
              <a:gdLst/>
              <a:ahLst/>
              <a:cxnLst/>
              <a:rect l="l" t="t" r="r" b="b"/>
              <a:pathLst>
                <a:path w="17706" h="9189" extrusionOk="0">
                  <a:moveTo>
                    <a:pt x="17102" y="0"/>
                  </a:moveTo>
                  <a:lnTo>
                    <a:pt x="17002" y="34"/>
                  </a:lnTo>
                  <a:lnTo>
                    <a:pt x="16901" y="637"/>
                  </a:lnTo>
                  <a:lnTo>
                    <a:pt x="16868" y="2347"/>
                  </a:lnTo>
                  <a:lnTo>
                    <a:pt x="17035" y="6774"/>
                  </a:lnTo>
                  <a:lnTo>
                    <a:pt x="17102" y="7780"/>
                  </a:lnTo>
                  <a:lnTo>
                    <a:pt x="0" y="8819"/>
                  </a:lnTo>
                  <a:lnTo>
                    <a:pt x="34" y="9188"/>
                  </a:lnTo>
                  <a:lnTo>
                    <a:pt x="17706" y="8316"/>
                  </a:lnTo>
                  <a:lnTo>
                    <a:pt x="17505" y="7411"/>
                  </a:lnTo>
                  <a:lnTo>
                    <a:pt x="17270" y="4795"/>
                  </a:lnTo>
                  <a:lnTo>
                    <a:pt x="17136" y="771"/>
                  </a:lnTo>
                  <a:lnTo>
                    <a:pt x="17102" y="0"/>
                  </a:lnTo>
                  <a:close/>
                </a:path>
              </a:pathLst>
            </a:custGeom>
            <a:solidFill>
              <a:srgbClr val="331E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0" name="Google Shape;149;p15"/>
            <p:cNvSpPr/>
            <p:nvPr/>
          </p:nvSpPr>
          <p:spPr>
            <a:xfrm>
              <a:off x="1803684" y="2491634"/>
              <a:ext cx="37818" cy="49547"/>
            </a:xfrm>
            <a:custGeom>
              <a:avLst/>
              <a:gdLst/>
              <a:ahLst/>
              <a:cxnLst/>
              <a:rect l="l" t="t" r="r" b="b"/>
              <a:pathLst>
                <a:path w="1409" h="1846" extrusionOk="0">
                  <a:moveTo>
                    <a:pt x="637" y="1"/>
                  </a:moveTo>
                  <a:lnTo>
                    <a:pt x="0" y="135"/>
                  </a:lnTo>
                  <a:lnTo>
                    <a:pt x="34" y="336"/>
                  </a:lnTo>
                  <a:lnTo>
                    <a:pt x="202" y="1208"/>
                  </a:lnTo>
                  <a:lnTo>
                    <a:pt x="470" y="1711"/>
                  </a:lnTo>
                  <a:lnTo>
                    <a:pt x="671" y="1812"/>
                  </a:lnTo>
                  <a:lnTo>
                    <a:pt x="839" y="1845"/>
                  </a:lnTo>
                  <a:lnTo>
                    <a:pt x="1140" y="1543"/>
                  </a:lnTo>
                  <a:lnTo>
                    <a:pt x="1409" y="671"/>
                  </a:lnTo>
                  <a:lnTo>
                    <a:pt x="1409" y="68"/>
                  </a:lnTo>
                  <a:lnTo>
                    <a:pt x="1342" y="68"/>
                  </a:lnTo>
                  <a:lnTo>
                    <a:pt x="637" y="1"/>
                  </a:lnTo>
                  <a:close/>
                </a:path>
              </a:pathLst>
            </a:custGeom>
            <a:solidFill>
              <a:srgbClr val="CDEE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Tree>
    <p:extLst>
      <p:ext uri="{BB962C8B-B14F-4D97-AF65-F5344CB8AC3E}">
        <p14:creationId xmlns:p14="http://schemas.microsoft.com/office/powerpoint/2010/main" val="1839303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53140" y="2444153"/>
            <a:ext cx="10541000" cy="1323439"/>
          </a:xfrm>
          <a:prstGeom prst="rect">
            <a:avLst/>
          </a:prstGeom>
          <a:noFill/>
        </p:spPr>
        <p:txBody>
          <a:bodyPr wrap="square" rtlCol="0">
            <a:spAutoFit/>
          </a:bodyPr>
          <a:lstStyle/>
          <a:p>
            <a:pPr>
              <a:defRPr/>
            </a:pPr>
            <a:r>
              <a:rPr lang="en-US" sz="2000" dirty="0">
                <a:latin typeface="Alexandria"/>
              </a:rPr>
              <a:t>The central idea behind strategic human resource (HR) management is that all initiatives involving how people are managed need to be aligned with and in support of the organization’s overall strategy. No organization can expect to be successful if it has people management systems that are at odds with its vision and </a:t>
            </a:r>
            <a:r>
              <a:rPr lang="en-US" sz="2000" dirty="0" smtClean="0">
                <a:latin typeface="Alexandria"/>
              </a:rPr>
              <a:t>mission.</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p:cNvSpPr/>
          <p:nvPr/>
        </p:nvSpPr>
        <p:spPr>
          <a:xfrm>
            <a:off x="942308" y="935396"/>
            <a:ext cx="193152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13" name="TextBox 12"/>
          <p:cNvSpPr txBox="1"/>
          <p:nvPr/>
        </p:nvSpPr>
        <p:spPr>
          <a:xfrm>
            <a:off x="1076236" y="1345306"/>
            <a:ext cx="1797593" cy="400110"/>
          </a:xfrm>
          <a:prstGeom prst="rect">
            <a:avLst/>
          </a:prstGeom>
          <a:noFill/>
        </p:spPr>
        <p:txBody>
          <a:bodyPr wrap="square" rtlCol="0">
            <a:spAutoFit/>
          </a:bodyPr>
          <a:lstStyle/>
          <a:p>
            <a:r>
              <a:rPr lang="en-US" sz="2000" b="1" dirty="0">
                <a:solidFill>
                  <a:schemeClr val="bg1"/>
                </a:solidFill>
                <a:latin typeface="Alexandria"/>
                <a:cs typeface="Alexandria" charset="0"/>
              </a:rPr>
              <a:t>Introduction</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Introduction</a:t>
            </a:r>
            <a:endParaRPr lang="en-US" sz="2400" b="1" dirty="0">
              <a:latin typeface="Alexandria"/>
              <a:cs typeface="Alexandria" charset="0"/>
            </a:endParaRPr>
          </a:p>
        </p:txBody>
      </p:sp>
      <p:grpSp>
        <p:nvGrpSpPr>
          <p:cNvPr id="11" name="Google Shape;59;p15"/>
          <p:cNvGrpSpPr/>
          <p:nvPr/>
        </p:nvGrpSpPr>
        <p:grpSpPr>
          <a:xfrm>
            <a:off x="9426826" y="3981854"/>
            <a:ext cx="1935244" cy="2001729"/>
            <a:chOff x="457200" y="682538"/>
            <a:chExt cx="3413031" cy="3778428"/>
          </a:xfrm>
        </p:grpSpPr>
        <p:grpSp>
          <p:nvGrpSpPr>
            <p:cNvPr id="15" name="Google Shape;60;p15"/>
            <p:cNvGrpSpPr/>
            <p:nvPr/>
          </p:nvGrpSpPr>
          <p:grpSpPr>
            <a:xfrm>
              <a:off x="2716343" y="1450280"/>
              <a:ext cx="1153888" cy="1144902"/>
              <a:chOff x="2716344" y="1450280"/>
              <a:chExt cx="1153888" cy="1144902"/>
            </a:xfrm>
          </p:grpSpPr>
          <p:sp>
            <p:nvSpPr>
              <p:cNvPr id="98" name="Google Shape;61;p15"/>
              <p:cNvSpPr/>
              <p:nvPr/>
            </p:nvSpPr>
            <p:spPr>
              <a:xfrm>
                <a:off x="3180766" y="1450280"/>
                <a:ext cx="216921" cy="141339"/>
              </a:xfrm>
              <a:custGeom>
                <a:avLst/>
                <a:gdLst/>
                <a:ahLst/>
                <a:cxnLst/>
                <a:rect l="l" t="t" r="r" b="b"/>
                <a:pathLst>
                  <a:path w="8082" h="5266" extrusionOk="0">
                    <a:moveTo>
                      <a:pt x="1677" y="1"/>
                    </a:moveTo>
                    <a:lnTo>
                      <a:pt x="1375" y="34"/>
                    </a:lnTo>
                    <a:lnTo>
                      <a:pt x="973" y="403"/>
                    </a:lnTo>
                    <a:lnTo>
                      <a:pt x="872" y="671"/>
                    </a:lnTo>
                    <a:lnTo>
                      <a:pt x="0" y="5265"/>
                    </a:lnTo>
                    <a:lnTo>
                      <a:pt x="8082" y="5265"/>
                    </a:lnTo>
                    <a:lnTo>
                      <a:pt x="7210" y="671"/>
                    </a:lnTo>
                    <a:lnTo>
                      <a:pt x="7109" y="403"/>
                    </a:lnTo>
                    <a:lnTo>
                      <a:pt x="6674" y="34"/>
                    </a:lnTo>
                    <a:lnTo>
                      <a:pt x="63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9" name="Google Shape;62;p15"/>
              <p:cNvSpPr/>
              <p:nvPr/>
            </p:nvSpPr>
            <p:spPr>
              <a:xfrm>
                <a:off x="2833342" y="1567278"/>
                <a:ext cx="227737" cy="227737"/>
              </a:xfrm>
              <a:custGeom>
                <a:avLst/>
                <a:gdLst/>
                <a:ahLst/>
                <a:cxnLst/>
                <a:rect l="l" t="t" r="r" b="b"/>
                <a:pathLst>
                  <a:path w="8485" h="8485" extrusionOk="0">
                    <a:moveTo>
                      <a:pt x="4360" y="1"/>
                    </a:moveTo>
                    <a:lnTo>
                      <a:pt x="3790" y="35"/>
                    </a:lnTo>
                    <a:lnTo>
                      <a:pt x="3555" y="236"/>
                    </a:lnTo>
                    <a:lnTo>
                      <a:pt x="2013" y="1778"/>
                    </a:lnTo>
                    <a:lnTo>
                      <a:pt x="1778" y="2013"/>
                    </a:lnTo>
                    <a:lnTo>
                      <a:pt x="235" y="3556"/>
                    </a:lnTo>
                    <a:lnTo>
                      <a:pt x="68" y="3790"/>
                    </a:lnTo>
                    <a:lnTo>
                      <a:pt x="1" y="4360"/>
                    </a:lnTo>
                    <a:lnTo>
                      <a:pt x="135" y="4595"/>
                    </a:lnTo>
                    <a:lnTo>
                      <a:pt x="2750" y="8485"/>
                    </a:lnTo>
                    <a:lnTo>
                      <a:pt x="5534" y="5735"/>
                    </a:lnTo>
                    <a:lnTo>
                      <a:pt x="5735" y="5500"/>
                    </a:lnTo>
                    <a:lnTo>
                      <a:pt x="8484" y="2751"/>
                    </a:lnTo>
                    <a:lnTo>
                      <a:pt x="4595" y="135"/>
                    </a:lnTo>
                    <a:lnTo>
                      <a:pt x="43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0" name="Google Shape;63;p15"/>
              <p:cNvSpPr/>
              <p:nvPr/>
            </p:nvSpPr>
            <p:spPr>
              <a:xfrm>
                <a:off x="2716343"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1" name="Google Shape;64;p15"/>
              <p:cNvSpPr/>
              <p:nvPr/>
            </p:nvSpPr>
            <p:spPr>
              <a:xfrm>
                <a:off x="2833342" y="2250419"/>
                <a:ext cx="227737" cy="227737"/>
              </a:xfrm>
              <a:custGeom>
                <a:avLst/>
                <a:gdLst/>
                <a:ahLst/>
                <a:cxnLst/>
                <a:rect l="l" t="t" r="r" b="b"/>
                <a:pathLst>
                  <a:path w="8485" h="8485" extrusionOk="0">
                    <a:moveTo>
                      <a:pt x="2750" y="1"/>
                    </a:moveTo>
                    <a:lnTo>
                      <a:pt x="135" y="3891"/>
                    </a:lnTo>
                    <a:lnTo>
                      <a:pt x="1" y="4159"/>
                    </a:lnTo>
                    <a:lnTo>
                      <a:pt x="68" y="4695"/>
                    </a:lnTo>
                    <a:lnTo>
                      <a:pt x="235" y="4930"/>
                    </a:lnTo>
                    <a:lnTo>
                      <a:pt x="1778" y="6506"/>
                    </a:lnTo>
                    <a:lnTo>
                      <a:pt x="2013" y="6707"/>
                    </a:lnTo>
                    <a:lnTo>
                      <a:pt x="3555" y="8250"/>
                    </a:lnTo>
                    <a:lnTo>
                      <a:pt x="3790" y="8451"/>
                    </a:lnTo>
                    <a:lnTo>
                      <a:pt x="4360" y="8485"/>
                    </a:lnTo>
                    <a:lnTo>
                      <a:pt x="4595" y="8351"/>
                    </a:lnTo>
                    <a:lnTo>
                      <a:pt x="8484" y="5735"/>
                    </a:lnTo>
                    <a:lnTo>
                      <a:pt x="5735" y="2985"/>
                    </a:lnTo>
                    <a:lnTo>
                      <a:pt x="5534" y="2784"/>
                    </a:lnTo>
                    <a:lnTo>
                      <a:pt x="275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2" name="Google Shape;65;p15"/>
              <p:cNvSpPr/>
              <p:nvPr/>
            </p:nvSpPr>
            <p:spPr>
              <a:xfrm>
                <a:off x="3180766" y="2453843"/>
                <a:ext cx="216921" cy="141339"/>
              </a:xfrm>
              <a:custGeom>
                <a:avLst/>
                <a:gdLst/>
                <a:ahLst/>
                <a:cxnLst/>
                <a:rect l="l" t="t" r="r" b="b"/>
                <a:pathLst>
                  <a:path w="8082" h="5266" extrusionOk="0">
                    <a:moveTo>
                      <a:pt x="0" y="0"/>
                    </a:moveTo>
                    <a:lnTo>
                      <a:pt x="872" y="4594"/>
                    </a:lnTo>
                    <a:lnTo>
                      <a:pt x="973" y="4863"/>
                    </a:lnTo>
                    <a:lnTo>
                      <a:pt x="1375" y="5232"/>
                    </a:lnTo>
                    <a:lnTo>
                      <a:pt x="1677" y="5265"/>
                    </a:lnTo>
                    <a:lnTo>
                      <a:pt x="6372" y="5265"/>
                    </a:lnTo>
                    <a:lnTo>
                      <a:pt x="6674" y="5232"/>
                    </a:lnTo>
                    <a:lnTo>
                      <a:pt x="7109" y="4863"/>
                    </a:lnTo>
                    <a:lnTo>
                      <a:pt x="7210" y="4594"/>
                    </a:lnTo>
                    <a:lnTo>
                      <a:pt x="808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3" name="Google Shape;66;p15"/>
              <p:cNvSpPr/>
              <p:nvPr/>
            </p:nvSpPr>
            <p:spPr>
              <a:xfrm>
                <a:off x="3517373" y="2250419"/>
                <a:ext cx="226852" cy="227737"/>
              </a:xfrm>
              <a:custGeom>
                <a:avLst/>
                <a:gdLst/>
                <a:ahLst/>
                <a:cxnLst/>
                <a:rect l="l" t="t" r="r" b="b"/>
                <a:pathLst>
                  <a:path w="8452" h="8485" extrusionOk="0">
                    <a:moveTo>
                      <a:pt x="5702" y="1"/>
                    </a:moveTo>
                    <a:lnTo>
                      <a:pt x="2952" y="2784"/>
                    </a:lnTo>
                    <a:lnTo>
                      <a:pt x="2751" y="2985"/>
                    </a:lnTo>
                    <a:lnTo>
                      <a:pt x="1" y="5735"/>
                    </a:lnTo>
                    <a:lnTo>
                      <a:pt x="3857" y="8351"/>
                    </a:lnTo>
                    <a:lnTo>
                      <a:pt x="4125" y="8485"/>
                    </a:lnTo>
                    <a:lnTo>
                      <a:pt x="4662" y="8451"/>
                    </a:lnTo>
                    <a:lnTo>
                      <a:pt x="4897" y="8250"/>
                    </a:lnTo>
                    <a:lnTo>
                      <a:pt x="6473" y="6707"/>
                    </a:lnTo>
                    <a:lnTo>
                      <a:pt x="6674" y="6506"/>
                    </a:lnTo>
                    <a:lnTo>
                      <a:pt x="8250" y="4930"/>
                    </a:lnTo>
                    <a:lnTo>
                      <a:pt x="8418" y="4695"/>
                    </a:lnTo>
                    <a:lnTo>
                      <a:pt x="8451" y="4159"/>
                    </a:lnTo>
                    <a:lnTo>
                      <a:pt x="8351" y="3891"/>
                    </a:lnTo>
                    <a:lnTo>
                      <a:pt x="570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4" name="Google Shape;67;p15"/>
              <p:cNvSpPr/>
              <p:nvPr/>
            </p:nvSpPr>
            <p:spPr>
              <a:xfrm>
                <a:off x="3517373" y="1567278"/>
                <a:ext cx="226852" cy="227737"/>
              </a:xfrm>
              <a:custGeom>
                <a:avLst/>
                <a:gdLst/>
                <a:ahLst/>
                <a:cxnLst/>
                <a:rect l="l" t="t" r="r" b="b"/>
                <a:pathLst>
                  <a:path w="8452" h="8485" extrusionOk="0">
                    <a:moveTo>
                      <a:pt x="4125" y="1"/>
                    </a:moveTo>
                    <a:lnTo>
                      <a:pt x="3857" y="135"/>
                    </a:lnTo>
                    <a:lnTo>
                      <a:pt x="1" y="2751"/>
                    </a:lnTo>
                    <a:lnTo>
                      <a:pt x="2751" y="5500"/>
                    </a:lnTo>
                    <a:lnTo>
                      <a:pt x="2952" y="5735"/>
                    </a:lnTo>
                    <a:lnTo>
                      <a:pt x="5702" y="8485"/>
                    </a:lnTo>
                    <a:lnTo>
                      <a:pt x="8351" y="4595"/>
                    </a:lnTo>
                    <a:lnTo>
                      <a:pt x="8451" y="4360"/>
                    </a:lnTo>
                    <a:lnTo>
                      <a:pt x="8418" y="3790"/>
                    </a:lnTo>
                    <a:lnTo>
                      <a:pt x="8250" y="3556"/>
                    </a:lnTo>
                    <a:lnTo>
                      <a:pt x="6674" y="2013"/>
                    </a:lnTo>
                    <a:lnTo>
                      <a:pt x="6473" y="1778"/>
                    </a:lnTo>
                    <a:lnTo>
                      <a:pt x="4897" y="236"/>
                    </a:lnTo>
                    <a:lnTo>
                      <a:pt x="4662" y="35"/>
                    </a:lnTo>
                    <a:lnTo>
                      <a:pt x="412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5" name="Google Shape;68;p15"/>
              <p:cNvSpPr/>
              <p:nvPr/>
            </p:nvSpPr>
            <p:spPr>
              <a:xfrm>
                <a:off x="2802743" y="1536679"/>
                <a:ext cx="972950" cy="972064"/>
              </a:xfrm>
              <a:custGeom>
                <a:avLst/>
                <a:gdLst/>
                <a:ahLst/>
                <a:cxnLst/>
                <a:rect l="l" t="t" r="r" b="b"/>
                <a:pathLst>
                  <a:path w="36250" h="36217" extrusionOk="0">
                    <a:moveTo>
                      <a:pt x="18108" y="8183"/>
                    </a:moveTo>
                    <a:lnTo>
                      <a:pt x="19148" y="8217"/>
                    </a:lnTo>
                    <a:lnTo>
                      <a:pt x="21059" y="8619"/>
                    </a:lnTo>
                    <a:lnTo>
                      <a:pt x="22837" y="9390"/>
                    </a:lnTo>
                    <a:lnTo>
                      <a:pt x="24446" y="10463"/>
                    </a:lnTo>
                    <a:lnTo>
                      <a:pt x="25788" y="11805"/>
                    </a:lnTo>
                    <a:lnTo>
                      <a:pt x="26861" y="13381"/>
                    </a:lnTo>
                    <a:lnTo>
                      <a:pt x="27598" y="15158"/>
                    </a:lnTo>
                    <a:lnTo>
                      <a:pt x="28001" y="17103"/>
                    </a:lnTo>
                    <a:lnTo>
                      <a:pt x="28034" y="18109"/>
                    </a:lnTo>
                    <a:lnTo>
                      <a:pt x="28001" y="19115"/>
                    </a:lnTo>
                    <a:lnTo>
                      <a:pt x="27598" y="21060"/>
                    </a:lnTo>
                    <a:lnTo>
                      <a:pt x="26861" y="22837"/>
                    </a:lnTo>
                    <a:lnTo>
                      <a:pt x="25788" y="24413"/>
                    </a:lnTo>
                    <a:lnTo>
                      <a:pt x="24446" y="25788"/>
                    </a:lnTo>
                    <a:lnTo>
                      <a:pt x="22837" y="26861"/>
                    </a:lnTo>
                    <a:lnTo>
                      <a:pt x="21059" y="27599"/>
                    </a:lnTo>
                    <a:lnTo>
                      <a:pt x="19148" y="28001"/>
                    </a:lnTo>
                    <a:lnTo>
                      <a:pt x="18108" y="28035"/>
                    </a:lnTo>
                    <a:lnTo>
                      <a:pt x="17102" y="28001"/>
                    </a:lnTo>
                    <a:lnTo>
                      <a:pt x="15157" y="27599"/>
                    </a:lnTo>
                    <a:lnTo>
                      <a:pt x="13380" y="26861"/>
                    </a:lnTo>
                    <a:lnTo>
                      <a:pt x="11804" y="25788"/>
                    </a:lnTo>
                    <a:lnTo>
                      <a:pt x="10463" y="24413"/>
                    </a:lnTo>
                    <a:lnTo>
                      <a:pt x="9390" y="22837"/>
                    </a:lnTo>
                    <a:lnTo>
                      <a:pt x="8618" y="21060"/>
                    </a:lnTo>
                    <a:lnTo>
                      <a:pt x="8216" y="19115"/>
                    </a:lnTo>
                    <a:lnTo>
                      <a:pt x="8183" y="18109"/>
                    </a:lnTo>
                    <a:lnTo>
                      <a:pt x="8216" y="17103"/>
                    </a:lnTo>
                    <a:lnTo>
                      <a:pt x="8618" y="15158"/>
                    </a:lnTo>
                    <a:lnTo>
                      <a:pt x="9390" y="13381"/>
                    </a:lnTo>
                    <a:lnTo>
                      <a:pt x="10463" y="11805"/>
                    </a:lnTo>
                    <a:lnTo>
                      <a:pt x="11804" y="10463"/>
                    </a:lnTo>
                    <a:lnTo>
                      <a:pt x="13380" y="9390"/>
                    </a:lnTo>
                    <a:lnTo>
                      <a:pt x="15157" y="8619"/>
                    </a:lnTo>
                    <a:lnTo>
                      <a:pt x="17102" y="8217"/>
                    </a:lnTo>
                    <a:lnTo>
                      <a:pt x="18108" y="8183"/>
                    </a:lnTo>
                    <a:close/>
                    <a:moveTo>
                      <a:pt x="17169" y="1"/>
                    </a:moveTo>
                    <a:lnTo>
                      <a:pt x="15359" y="202"/>
                    </a:lnTo>
                    <a:lnTo>
                      <a:pt x="13581" y="571"/>
                    </a:lnTo>
                    <a:lnTo>
                      <a:pt x="11871" y="1074"/>
                    </a:lnTo>
                    <a:lnTo>
                      <a:pt x="10262" y="1778"/>
                    </a:lnTo>
                    <a:lnTo>
                      <a:pt x="8719" y="2616"/>
                    </a:lnTo>
                    <a:lnTo>
                      <a:pt x="7277" y="3589"/>
                    </a:lnTo>
                    <a:lnTo>
                      <a:pt x="5936" y="4696"/>
                    </a:lnTo>
                    <a:lnTo>
                      <a:pt x="4695" y="5936"/>
                    </a:lnTo>
                    <a:lnTo>
                      <a:pt x="3588" y="7278"/>
                    </a:lnTo>
                    <a:lnTo>
                      <a:pt x="2616" y="8720"/>
                    </a:lnTo>
                    <a:lnTo>
                      <a:pt x="1778" y="10262"/>
                    </a:lnTo>
                    <a:lnTo>
                      <a:pt x="1107" y="11872"/>
                    </a:lnTo>
                    <a:lnTo>
                      <a:pt x="570" y="13582"/>
                    </a:lnTo>
                    <a:lnTo>
                      <a:pt x="202" y="15359"/>
                    </a:lnTo>
                    <a:lnTo>
                      <a:pt x="0" y="17170"/>
                    </a:lnTo>
                    <a:lnTo>
                      <a:pt x="0" y="18109"/>
                    </a:lnTo>
                    <a:lnTo>
                      <a:pt x="0" y="19048"/>
                    </a:lnTo>
                    <a:lnTo>
                      <a:pt x="202" y="20859"/>
                    </a:lnTo>
                    <a:lnTo>
                      <a:pt x="570" y="22636"/>
                    </a:lnTo>
                    <a:lnTo>
                      <a:pt x="1107" y="24346"/>
                    </a:lnTo>
                    <a:lnTo>
                      <a:pt x="1778" y="25956"/>
                    </a:lnTo>
                    <a:lnTo>
                      <a:pt x="2616" y="27498"/>
                    </a:lnTo>
                    <a:lnTo>
                      <a:pt x="3588" y="28940"/>
                    </a:lnTo>
                    <a:lnTo>
                      <a:pt x="4695" y="30315"/>
                    </a:lnTo>
                    <a:lnTo>
                      <a:pt x="5936" y="31522"/>
                    </a:lnTo>
                    <a:lnTo>
                      <a:pt x="7277" y="32629"/>
                    </a:lnTo>
                    <a:lnTo>
                      <a:pt x="8719" y="33601"/>
                    </a:lnTo>
                    <a:lnTo>
                      <a:pt x="10262" y="34440"/>
                    </a:lnTo>
                    <a:lnTo>
                      <a:pt x="11871" y="35144"/>
                    </a:lnTo>
                    <a:lnTo>
                      <a:pt x="13581" y="35680"/>
                    </a:lnTo>
                    <a:lnTo>
                      <a:pt x="15359" y="36016"/>
                    </a:lnTo>
                    <a:lnTo>
                      <a:pt x="17169" y="36217"/>
                    </a:lnTo>
                    <a:lnTo>
                      <a:pt x="19047" y="36217"/>
                    </a:lnTo>
                    <a:lnTo>
                      <a:pt x="20892" y="36016"/>
                    </a:lnTo>
                    <a:lnTo>
                      <a:pt x="22635" y="35680"/>
                    </a:lnTo>
                    <a:lnTo>
                      <a:pt x="24346" y="35144"/>
                    </a:lnTo>
                    <a:lnTo>
                      <a:pt x="25989" y="34440"/>
                    </a:lnTo>
                    <a:lnTo>
                      <a:pt x="27531" y="33601"/>
                    </a:lnTo>
                    <a:lnTo>
                      <a:pt x="28973" y="32629"/>
                    </a:lnTo>
                    <a:lnTo>
                      <a:pt x="30315" y="31522"/>
                    </a:lnTo>
                    <a:lnTo>
                      <a:pt x="31522" y="30315"/>
                    </a:lnTo>
                    <a:lnTo>
                      <a:pt x="32628" y="28940"/>
                    </a:lnTo>
                    <a:lnTo>
                      <a:pt x="33601" y="27498"/>
                    </a:lnTo>
                    <a:lnTo>
                      <a:pt x="34439" y="25956"/>
                    </a:lnTo>
                    <a:lnTo>
                      <a:pt x="35143" y="24346"/>
                    </a:lnTo>
                    <a:lnTo>
                      <a:pt x="35680" y="22636"/>
                    </a:lnTo>
                    <a:lnTo>
                      <a:pt x="36049" y="20859"/>
                    </a:lnTo>
                    <a:lnTo>
                      <a:pt x="36216" y="19048"/>
                    </a:lnTo>
                    <a:lnTo>
                      <a:pt x="36250" y="18109"/>
                    </a:lnTo>
                    <a:lnTo>
                      <a:pt x="36216" y="17170"/>
                    </a:lnTo>
                    <a:lnTo>
                      <a:pt x="36049" y="15359"/>
                    </a:lnTo>
                    <a:lnTo>
                      <a:pt x="35680" y="13582"/>
                    </a:lnTo>
                    <a:lnTo>
                      <a:pt x="35143" y="11872"/>
                    </a:lnTo>
                    <a:lnTo>
                      <a:pt x="34439" y="10262"/>
                    </a:lnTo>
                    <a:lnTo>
                      <a:pt x="33601" y="8720"/>
                    </a:lnTo>
                    <a:lnTo>
                      <a:pt x="32628" y="7278"/>
                    </a:lnTo>
                    <a:lnTo>
                      <a:pt x="31522" y="5936"/>
                    </a:lnTo>
                    <a:lnTo>
                      <a:pt x="30315" y="4696"/>
                    </a:lnTo>
                    <a:lnTo>
                      <a:pt x="28973" y="3589"/>
                    </a:lnTo>
                    <a:lnTo>
                      <a:pt x="27531" y="2616"/>
                    </a:lnTo>
                    <a:lnTo>
                      <a:pt x="25989" y="1778"/>
                    </a:lnTo>
                    <a:lnTo>
                      <a:pt x="24346" y="1074"/>
                    </a:lnTo>
                    <a:lnTo>
                      <a:pt x="22635" y="571"/>
                    </a:lnTo>
                    <a:lnTo>
                      <a:pt x="20892" y="202"/>
                    </a:lnTo>
                    <a:lnTo>
                      <a:pt x="1904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6" name="Google Shape;69;p15"/>
              <p:cNvSpPr/>
              <p:nvPr/>
            </p:nvSpPr>
            <p:spPr>
              <a:xfrm rot="10800000">
                <a:off x="3728918"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16" name="Google Shape;70;p15"/>
            <p:cNvSpPr/>
            <p:nvPr/>
          </p:nvSpPr>
          <p:spPr>
            <a:xfrm>
              <a:off x="2565312" y="682538"/>
              <a:ext cx="171937" cy="199824"/>
            </a:xfrm>
            <a:custGeom>
              <a:avLst/>
              <a:gdLst/>
              <a:ahLst/>
              <a:cxnLst/>
              <a:rect l="l" t="t" r="r" b="b"/>
              <a:pathLst>
                <a:path w="6406" h="7445" extrusionOk="0">
                  <a:moveTo>
                    <a:pt x="6238" y="1"/>
                  </a:moveTo>
                  <a:lnTo>
                    <a:pt x="5735" y="235"/>
                  </a:lnTo>
                  <a:lnTo>
                    <a:pt x="3857" y="2214"/>
                  </a:lnTo>
                  <a:lnTo>
                    <a:pt x="805" y="5567"/>
                  </a:lnTo>
                  <a:lnTo>
                    <a:pt x="604" y="5735"/>
                  </a:lnTo>
                  <a:lnTo>
                    <a:pt x="101" y="6305"/>
                  </a:lnTo>
                  <a:lnTo>
                    <a:pt x="0" y="6472"/>
                  </a:lnTo>
                  <a:lnTo>
                    <a:pt x="101" y="6741"/>
                  </a:lnTo>
                  <a:lnTo>
                    <a:pt x="671" y="7110"/>
                  </a:lnTo>
                  <a:lnTo>
                    <a:pt x="1174" y="7378"/>
                  </a:lnTo>
                  <a:lnTo>
                    <a:pt x="1476" y="7445"/>
                  </a:lnTo>
                  <a:lnTo>
                    <a:pt x="2448" y="7177"/>
                  </a:lnTo>
                  <a:lnTo>
                    <a:pt x="4259" y="6305"/>
                  </a:lnTo>
                  <a:lnTo>
                    <a:pt x="5165" y="5634"/>
                  </a:lnTo>
                  <a:lnTo>
                    <a:pt x="5332" y="5500"/>
                  </a:lnTo>
                  <a:lnTo>
                    <a:pt x="5500" y="5131"/>
                  </a:lnTo>
                  <a:lnTo>
                    <a:pt x="5500" y="4528"/>
                  </a:lnTo>
                  <a:lnTo>
                    <a:pt x="4997" y="3421"/>
                  </a:lnTo>
                  <a:lnTo>
                    <a:pt x="4829" y="3220"/>
                  </a:lnTo>
                  <a:lnTo>
                    <a:pt x="4762" y="3086"/>
                  </a:lnTo>
                  <a:lnTo>
                    <a:pt x="4829" y="2717"/>
                  </a:lnTo>
                  <a:lnTo>
                    <a:pt x="5198" y="2013"/>
                  </a:lnTo>
                  <a:lnTo>
                    <a:pt x="5936" y="1040"/>
                  </a:lnTo>
                  <a:lnTo>
                    <a:pt x="6405" y="269"/>
                  </a:lnTo>
                  <a:lnTo>
                    <a:pt x="6372" y="101"/>
                  </a:lnTo>
                  <a:lnTo>
                    <a:pt x="6238"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7" name="Google Shape;71;p15"/>
            <p:cNvSpPr/>
            <p:nvPr/>
          </p:nvSpPr>
          <p:spPr>
            <a:xfrm>
              <a:off x="2503981" y="2498304"/>
              <a:ext cx="100838" cy="77433"/>
            </a:xfrm>
            <a:custGeom>
              <a:avLst/>
              <a:gdLst/>
              <a:ahLst/>
              <a:cxnLst/>
              <a:rect l="l" t="t" r="r" b="b"/>
              <a:pathLst>
                <a:path w="3757" h="2885" extrusionOk="0">
                  <a:moveTo>
                    <a:pt x="973" y="1"/>
                  </a:moveTo>
                  <a:lnTo>
                    <a:pt x="235" y="34"/>
                  </a:lnTo>
                  <a:lnTo>
                    <a:pt x="34" y="236"/>
                  </a:lnTo>
                  <a:lnTo>
                    <a:pt x="1" y="437"/>
                  </a:lnTo>
                  <a:lnTo>
                    <a:pt x="1" y="806"/>
                  </a:lnTo>
                  <a:lnTo>
                    <a:pt x="68" y="1946"/>
                  </a:lnTo>
                  <a:lnTo>
                    <a:pt x="235" y="2549"/>
                  </a:lnTo>
                  <a:lnTo>
                    <a:pt x="336" y="2650"/>
                  </a:lnTo>
                  <a:lnTo>
                    <a:pt x="873" y="2784"/>
                  </a:lnTo>
                  <a:lnTo>
                    <a:pt x="1946" y="2885"/>
                  </a:lnTo>
                  <a:lnTo>
                    <a:pt x="3253" y="2751"/>
                  </a:lnTo>
                  <a:lnTo>
                    <a:pt x="3622" y="2616"/>
                  </a:lnTo>
                  <a:lnTo>
                    <a:pt x="3756" y="2382"/>
                  </a:lnTo>
                  <a:lnTo>
                    <a:pt x="3723" y="1208"/>
                  </a:lnTo>
                  <a:lnTo>
                    <a:pt x="3689" y="604"/>
                  </a:lnTo>
                  <a:lnTo>
                    <a:pt x="3689" y="370"/>
                  </a:lnTo>
                  <a:lnTo>
                    <a:pt x="3522" y="101"/>
                  </a:lnTo>
                  <a:lnTo>
                    <a:pt x="2952"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8" name="Google Shape;72;p15"/>
            <p:cNvSpPr/>
            <p:nvPr/>
          </p:nvSpPr>
          <p:spPr>
            <a:xfrm>
              <a:off x="1983247" y="1864307"/>
              <a:ext cx="624647" cy="657070"/>
            </a:xfrm>
            <a:custGeom>
              <a:avLst/>
              <a:gdLst/>
              <a:ahLst/>
              <a:cxnLst/>
              <a:rect l="l" t="t" r="r" b="b"/>
              <a:pathLst>
                <a:path w="23273" h="24481" extrusionOk="0">
                  <a:moveTo>
                    <a:pt x="7814" y="1"/>
                  </a:moveTo>
                  <a:lnTo>
                    <a:pt x="4058" y="102"/>
                  </a:lnTo>
                  <a:lnTo>
                    <a:pt x="3689" y="135"/>
                  </a:lnTo>
                  <a:lnTo>
                    <a:pt x="3019" y="370"/>
                  </a:lnTo>
                  <a:lnTo>
                    <a:pt x="2080" y="1040"/>
                  </a:lnTo>
                  <a:lnTo>
                    <a:pt x="1040" y="2482"/>
                  </a:lnTo>
                  <a:lnTo>
                    <a:pt x="302" y="4193"/>
                  </a:lnTo>
                  <a:lnTo>
                    <a:pt x="1" y="6003"/>
                  </a:lnTo>
                  <a:lnTo>
                    <a:pt x="135" y="7278"/>
                  </a:lnTo>
                  <a:lnTo>
                    <a:pt x="403" y="8015"/>
                  </a:lnTo>
                  <a:lnTo>
                    <a:pt x="805" y="8653"/>
                  </a:lnTo>
                  <a:lnTo>
                    <a:pt x="1409" y="9122"/>
                  </a:lnTo>
                  <a:lnTo>
                    <a:pt x="2214" y="9424"/>
                  </a:lnTo>
                  <a:lnTo>
                    <a:pt x="3220" y="9524"/>
                  </a:lnTo>
                  <a:lnTo>
                    <a:pt x="3790" y="9491"/>
                  </a:lnTo>
                  <a:lnTo>
                    <a:pt x="6204" y="9156"/>
                  </a:lnTo>
                  <a:lnTo>
                    <a:pt x="10731" y="8317"/>
                  </a:lnTo>
                  <a:lnTo>
                    <a:pt x="14386" y="7613"/>
                  </a:lnTo>
                  <a:lnTo>
                    <a:pt x="16097" y="7479"/>
                  </a:lnTo>
                  <a:lnTo>
                    <a:pt x="16734" y="7680"/>
                  </a:lnTo>
                  <a:lnTo>
                    <a:pt x="16801" y="7881"/>
                  </a:lnTo>
                  <a:lnTo>
                    <a:pt x="17103" y="10597"/>
                  </a:lnTo>
                  <a:lnTo>
                    <a:pt x="18176" y="19651"/>
                  </a:lnTo>
                  <a:lnTo>
                    <a:pt x="18779" y="23105"/>
                  </a:lnTo>
                  <a:lnTo>
                    <a:pt x="19148" y="24380"/>
                  </a:lnTo>
                  <a:lnTo>
                    <a:pt x="19316" y="24480"/>
                  </a:lnTo>
                  <a:lnTo>
                    <a:pt x="20255" y="24413"/>
                  </a:lnTo>
                  <a:lnTo>
                    <a:pt x="22233" y="24246"/>
                  </a:lnTo>
                  <a:lnTo>
                    <a:pt x="22937" y="24011"/>
                  </a:lnTo>
                  <a:lnTo>
                    <a:pt x="23206" y="23776"/>
                  </a:lnTo>
                  <a:lnTo>
                    <a:pt x="23206" y="23642"/>
                  </a:lnTo>
                  <a:lnTo>
                    <a:pt x="23273" y="20456"/>
                  </a:lnTo>
                  <a:lnTo>
                    <a:pt x="23038" y="10128"/>
                  </a:lnTo>
                  <a:lnTo>
                    <a:pt x="22736" y="6205"/>
                  </a:lnTo>
                  <a:lnTo>
                    <a:pt x="22267" y="2985"/>
                  </a:lnTo>
                  <a:lnTo>
                    <a:pt x="21797" y="1376"/>
                  </a:lnTo>
                  <a:lnTo>
                    <a:pt x="21395" y="739"/>
                  </a:lnTo>
                  <a:lnTo>
                    <a:pt x="21160" y="605"/>
                  </a:lnTo>
                  <a:lnTo>
                    <a:pt x="20724" y="470"/>
                  </a:lnTo>
                  <a:lnTo>
                    <a:pt x="19215" y="269"/>
                  </a:lnTo>
                  <a:lnTo>
                    <a:pt x="15929" y="68"/>
                  </a:lnTo>
                  <a:lnTo>
                    <a:pt x="78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9" name="Google Shape;73;p15"/>
            <p:cNvSpPr/>
            <p:nvPr/>
          </p:nvSpPr>
          <p:spPr>
            <a:xfrm>
              <a:off x="457200" y="1565211"/>
              <a:ext cx="1017075" cy="382524"/>
            </a:xfrm>
            <a:custGeom>
              <a:avLst/>
              <a:gdLst/>
              <a:ahLst/>
              <a:cxnLst/>
              <a:rect l="l" t="t" r="r" b="b"/>
              <a:pathLst>
                <a:path w="37894" h="14252" extrusionOk="0">
                  <a:moveTo>
                    <a:pt x="19819" y="0"/>
                  </a:moveTo>
                  <a:lnTo>
                    <a:pt x="18108" y="302"/>
                  </a:lnTo>
                  <a:lnTo>
                    <a:pt x="16465" y="838"/>
                  </a:lnTo>
                  <a:lnTo>
                    <a:pt x="14990" y="1610"/>
                  </a:lnTo>
                  <a:lnTo>
                    <a:pt x="13615" y="2582"/>
                  </a:lnTo>
                  <a:lnTo>
                    <a:pt x="12441" y="3756"/>
                  </a:lnTo>
                  <a:lnTo>
                    <a:pt x="11435" y="5131"/>
                  </a:lnTo>
                  <a:lnTo>
                    <a:pt x="10631" y="6606"/>
                  </a:lnTo>
                  <a:lnTo>
                    <a:pt x="10362" y="7411"/>
                  </a:lnTo>
                  <a:lnTo>
                    <a:pt x="9692" y="7176"/>
                  </a:lnTo>
                  <a:lnTo>
                    <a:pt x="8250" y="6874"/>
                  </a:lnTo>
                  <a:lnTo>
                    <a:pt x="7512" y="6841"/>
                  </a:lnTo>
                  <a:lnTo>
                    <a:pt x="6741" y="6874"/>
                  </a:lnTo>
                  <a:lnTo>
                    <a:pt x="5299" y="7176"/>
                  </a:lnTo>
                  <a:lnTo>
                    <a:pt x="3957" y="7746"/>
                  </a:lnTo>
                  <a:lnTo>
                    <a:pt x="2750" y="8518"/>
                  </a:lnTo>
                  <a:lnTo>
                    <a:pt x="1744" y="9524"/>
                  </a:lnTo>
                  <a:lnTo>
                    <a:pt x="939" y="10731"/>
                  </a:lnTo>
                  <a:lnTo>
                    <a:pt x="369" y="12039"/>
                  </a:lnTo>
                  <a:lnTo>
                    <a:pt x="34" y="13480"/>
                  </a:lnTo>
                  <a:lnTo>
                    <a:pt x="0" y="14252"/>
                  </a:lnTo>
                  <a:lnTo>
                    <a:pt x="37893" y="14252"/>
                  </a:lnTo>
                  <a:lnTo>
                    <a:pt x="37658" y="13413"/>
                  </a:lnTo>
                  <a:lnTo>
                    <a:pt x="36753" y="11971"/>
                  </a:lnTo>
                  <a:lnTo>
                    <a:pt x="35445" y="10898"/>
                  </a:lnTo>
                  <a:lnTo>
                    <a:pt x="33836" y="10295"/>
                  </a:lnTo>
                  <a:lnTo>
                    <a:pt x="32930" y="10228"/>
                  </a:lnTo>
                  <a:lnTo>
                    <a:pt x="32293" y="10261"/>
                  </a:lnTo>
                  <a:lnTo>
                    <a:pt x="31689" y="10395"/>
                  </a:lnTo>
                  <a:lnTo>
                    <a:pt x="31589" y="9322"/>
                  </a:lnTo>
                  <a:lnTo>
                    <a:pt x="31086" y="7277"/>
                  </a:lnTo>
                  <a:lnTo>
                    <a:pt x="30214" y="5399"/>
                  </a:lnTo>
                  <a:lnTo>
                    <a:pt x="29007" y="3756"/>
                  </a:lnTo>
                  <a:lnTo>
                    <a:pt x="27531" y="2347"/>
                  </a:lnTo>
                  <a:lnTo>
                    <a:pt x="25821" y="1207"/>
                  </a:lnTo>
                  <a:lnTo>
                    <a:pt x="23910" y="436"/>
                  </a:lnTo>
                  <a:lnTo>
                    <a:pt x="21831"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0" name="Google Shape;74;p15"/>
            <p:cNvSpPr/>
            <p:nvPr/>
          </p:nvSpPr>
          <p:spPr>
            <a:xfrm>
              <a:off x="1061140" y="2433739"/>
              <a:ext cx="873964" cy="329434"/>
            </a:xfrm>
            <a:custGeom>
              <a:avLst/>
              <a:gdLst/>
              <a:ahLst/>
              <a:cxnLst/>
              <a:rect l="l" t="t" r="r" b="b"/>
              <a:pathLst>
                <a:path w="32562" h="12274" extrusionOk="0">
                  <a:moveTo>
                    <a:pt x="17807" y="1"/>
                  </a:moveTo>
                  <a:lnTo>
                    <a:pt x="17035" y="34"/>
                  </a:lnTo>
                  <a:lnTo>
                    <a:pt x="15560" y="269"/>
                  </a:lnTo>
                  <a:lnTo>
                    <a:pt x="14151" y="739"/>
                  </a:lnTo>
                  <a:lnTo>
                    <a:pt x="12844" y="1409"/>
                  </a:lnTo>
                  <a:lnTo>
                    <a:pt x="11703" y="2248"/>
                  </a:lnTo>
                  <a:lnTo>
                    <a:pt x="10664" y="3254"/>
                  </a:lnTo>
                  <a:lnTo>
                    <a:pt x="9792" y="4427"/>
                  </a:lnTo>
                  <a:lnTo>
                    <a:pt x="9121" y="5701"/>
                  </a:lnTo>
                  <a:lnTo>
                    <a:pt x="8887" y="6372"/>
                  </a:lnTo>
                  <a:lnTo>
                    <a:pt x="8317" y="6171"/>
                  </a:lnTo>
                  <a:lnTo>
                    <a:pt x="7076" y="5936"/>
                  </a:lnTo>
                  <a:lnTo>
                    <a:pt x="6439" y="5903"/>
                  </a:lnTo>
                  <a:lnTo>
                    <a:pt x="5768" y="5936"/>
                  </a:lnTo>
                  <a:lnTo>
                    <a:pt x="4527" y="6171"/>
                  </a:lnTo>
                  <a:lnTo>
                    <a:pt x="3387" y="6674"/>
                  </a:lnTo>
                  <a:lnTo>
                    <a:pt x="2348" y="7345"/>
                  </a:lnTo>
                  <a:lnTo>
                    <a:pt x="1476" y="8216"/>
                  </a:lnTo>
                  <a:lnTo>
                    <a:pt x="772" y="9222"/>
                  </a:lnTo>
                  <a:lnTo>
                    <a:pt x="302" y="10363"/>
                  </a:lnTo>
                  <a:lnTo>
                    <a:pt x="34" y="11603"/>
                  </a:lnTo>
                  <a:lnTo>
                    <a:pt x="0" y="12274"/>
                  </a:lnTo>
                  <a:lnTo>
                    <a:pt x="32561" y="12274"/>
                  </a:lnTo>
                  <a:lnTo>
                    <a:pt x="32360" y="11536"/>
                  </a:lnTo>
                  <a:lnTo>
                    <a:pt x="31589" y="10296"/>
                  </a:lnTo>
                  <a:lnTo>
                    <a:pt x="30449" y="9390"/>
                  </a:lnTo>
                  <a:lnTo>
                    <a:pt x="29040" y="8854"/>
                  </a:lnTo>
                  <a:lnTo>
                    <a:pt x="28269" y="8820"/>
                  </a:lnTo>
                  <a:lnTo>
                    <a:pt x="27732" y="8854"/>
                  </a:lnTo>
                  <a:lnTo>
                    <a:pt x="27229" y="8954"/>
                  </a:lnTo>
                  <a:lnTo>
                    <a:pt x="27129" y="8015"/>
                  </a:lnTo>
                  <a:lnTo>
                    <a:pt x="26693" y="6272"/>
                  </a:lnTo>
                  <a:lnTo>
                    <a:pt x="25955" y="4662"/>
                  </a:lnTo>
                  <a:lnTo>
                    <a:pt x="24916" y="3220"/>
                  </a:lnTo>
                  <a:lnTo>
                    <a:pt x="23641" y="2013"/>
                  </a:lnTo>
                  <a:lnTo>
                    <a:pt x="22166" y="1074"/>
                  </a:lnTo>
                  <a:lnTo>
                    <a:pt x="20523" y="403"/>
                  </a:lnTo>
                  <a:lnTo>
                    <a:pt x="18745" y="34"/>
                  </a:lnTo>
                  <a:lnTo>
                    <a:pt x="17807" y="1"/>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1" name="Google Shape;75;p15"/>
            <p:cNvSpPr/>
            <p:nvPr/>
          </p:nvSpPr>
          <p:spPr>
            <a:xfrm>
              <a:off x="2650638" y="729964"/>
              <a:ext cx="1017048" cy="382524"/>
            </a:xfrm>
            <a:custGeom>
              <a:avLst/>
              <a:gdLst/>
              <a:ahLst/>
              <a:cxnLst/>
              <a:rect l="l" t="t" r="r" b="b"/>
              <a:pathLst>
                <a:path w="37893" h="14252" extrusionOk="0">
                  <a:moveTo>
                    <a:pt x="19852" y="0"/>
                  </a:moveTo>
                  <a:lnTo>
                    <a:pt x="18108" y="302"/>
                  </a:lnTo>
                  <a:lnTo>
                    <a:pt x="16499" y="838"/>
                  </a:lnTo>
                  <a:lnTo>
                    <a:pt x="14990" y="1610"/>
                  </a:lnTo>
                  <a:lnTo>
                    <a:pt x="13615" y="2582"/>
                  </a:lnTo>
                  <a:lnTo>
                    <a:pt x="12441" y="3756"/>
                  </a:lnTo>
                  <a:lnTo>
                    <a:pt x="11435" y="5131"/>
                  </a:lnTo>
                  <a:lnTo>
                    <a:pt x="10664" y="6606"/>
                  </a:lnTo>
                  <a:lnTo>
                    <a:pt x="10362" y="7411"/>
                  </a:lnTo>
                  <a:lnTo>
                    <a:pt x="9691" y="7143"/>
                  </a:lnTo>
                  <a:lnTo>
                    <a:pt x="8249" y="6874"/>
                  </a:lnTo>
                  <a:lnTo>
                    <a:pt x="7512" y="6841"/>
                  </a:lnTo>
                  <a:lnTo>
                    <a:pt x="6740" y="6874"/>
                  </a:lnTo>
                  <a:lnTo>
                    <a:pt x="5299" y="7176"/>
                  </a:lnTo>
                  <a:lnTo>
                    <a:pt x="3957" y="7746"/>
                  </a:lnTo>
                  <a:lnTo>
                    <a:pt x="2750" y="8518"/>
                  </a:lnTo>
                  <a:lnTo>
                    <a:pt x="1744" y="9524"/>
                  </a:lnTo>
                  <a:lnTo>
                    <a:pt x="939" y="10731"/>
                  </a:lnTo>
                  <a:lnTo>
                    <a:pt x="369" y="12039"/>
                  </a:lnTo>
                  <a:lnTo>
                    <a:pt x="34" y="13481"/>
                  </a:lnTo>
                  <a:lnTo>
                    <a:pt x="0" y="14252"/>
                  </a:lnTo>
                  <a:lnTo>
                    <a:pt x="37893" y="14252"/>
                  </a:lnTo>
                  <a:lnTo>
                    <a:pt x="37658" y="13413"/>
                  </a:lnTo>
                  <a:lnTo>
                    <a:pt x="36753" y="11972"/>
                  </a:lnTo>
                  <a:lnTo>
                    <a:pt x="35445" y="10898"/>
                  </a:lnTo>
                  <a:lnTo>
                    <a:pt x="33835" y="10295"/>
                  </a:lnTo>
                  <a:lnTo>
                    <a:pt x="32930" y="10228"/>
                  </a:lnTo>
                  <a:lnTo>
                    <a:pt x="32293" y="10261"/>
                  </a:lnTo>
                  <a:lnTo>
                    <a:pt x="31689" y="10395"/>
                  </a:lnTo>
                  <a:lnTo>
                    <a:pt x="31622" y="9322"/>
                  </a:lnTo>
                  <a:lnTo>
                    <a:pt x="31086" y="7277"/>
                  </a:lnTo>
                  <a:lnTo>
                    <a:pt x="30214" y="5399"/>
                  </a:lnTo>
                  <a:lnTo>
                    <a:pt x="29040" y="3756"/>
                  </a:lnTo>
                  <a:lnTo>
                    <a:pt x="27565" y="2347"/>
                  </a:lnTo>
                  <a:lnTo>
                    <a:pt x="25821" y="1207"/>
                  </a:lnTo>
                  <a:lnTo>
                    <a:pt x="23910" y="436"/>
                  </a:lnTo>
                  <a:lnTo>
                    <a:pt x="21830"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2" name="Google Shape;76;p15"/>
            <p:cNvGrpSpPr/>
            <p:nvPr/>
          </p:nvGrpSpPr>
          <p:grpSpPr>
            <a:xfrm>
              <a:off x="2284318" y="2537531"/>
              <a:ext cx="1437389" cy="1437408"/>
              <a:chOff x="2284318" y="2537531"/>
              <a:chExt cx="1437389" cy="1437408"/>
            </a:xfrm>
          </p:grpSpPr>
          <p:sp>
            <p:nvSpPr>
              <p:cNvPr id="89" name="Google Shape;77;p15"/>
              <p:cNvSpPr/>
              <p:nvPr/>
            </p:nvSpPr>
            <p:spPr>
              <a:xfrm>
                <a:off x="2866651" y="2537531"/>
                <a:ext cx="272721" cy="177359"/>
              </a:xfrm>
              <a:custGeom>
                <a:avLst/>
                <a:gdLst/>
                <a:ahLst/>
                <a:cxnLst/>
                <a:rect l="l" t="t" r="r" b="b"/>
                <a:pathLst>
                  <a:path w="10161" h="6608" extrusionOk="0">
                    <a:moveTo>
                      <a:pt x="2113" y="1"/>
                    </a:moveTo>
                    <a:lnTo>
                      <a:pt x="1744" y="35"/>
                    </a:lnTo>
                    <a:lnTo>
                      <a:pt x="1207" y="470"/>
                    </a:lnTo>
                    <a:lnTo>
                      <a:pt x="1107" y="839"/>
                    </a:lnTo>
                    <a:lnTo>
                      <a:pt x="0" y="6607"/>
                    </a:lnTo>
                    <a:lnTo>
                      <a:pt x="10161" y="6607"/>
                    </a:lnTo>
                    <a:lnTo>
                      <a:pt x="9054" y="839"/>
                    </a:lnTo>
                    <a:lnTo>
                      <a:pt x="8920" y="470"/>
                    </a:lnTo>
                    <a:lnTo>
                      <a:pt x="8384" y="35"/>
                    </a:lnTo>
                    <a:lnTo>
                      <a:pt x="801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0" name="Google Shape;78;p15"/>
              <p:cNvSpPr/>
              <p:nvPr/>
            </p:nvSpPr>
            <p:spPr>
              <a:xfrm>
                <a:off x="2431028" y="2684241"/>
                <a:ext cx="285336" cy="285336"/>
              </a:xfrm>
              <a:custGeom>
                <a:avLst/>
                <a:gdLst/>
                <a:ahLst/>
                <a:cxnLst/>
                <a:rect l="l" t="t" r="r" b="b"/>
                <a:pathLst>
                  <a:path w="10631" h="10631" extrusionOk="0">
                    <a:moveTo>
                      <a:pt x="5433" y="1"/>
                    </a:moveTo>
                    <a:lnTo>
                      <a:pt x="4762" y="68"/>
                    </a:lnTo>
                    <a:lnTo>
                      <a:pt x="4460" y="269"/>
                    </a:lnTo>
                    <a:lnTo>
                      <a:pt x="2515" y="2248"/>
                    </a:lnTo>
                    <a:lnTo>
                      <a:pt x="2247" y="2516"/>
                    </a:lnTo>
                    <a:lnTo>
                      <a:pt x="268" y="4461"/>
                    </a:lnTo>
                    <a:lnTo>
                      <a:pt x="67" y="4763"/>
                    </a:lnTo>
                    <a:lnTo>
                      <a:pt x="0" y="5433"/>
                    </a:lnTo>
                    <a:lnTo>
                      <a:pt x="168" y="5769"/>
                    </a:lnTo>
                    <a:lnTo>
                      <a:pt x="3454" y="10631"/>
                    </a:lnTo>
                    <a:lnTo>
                      <a:pt x="6908" y="7177"/>
                    </a:lnTo>
                    <a:lnTo>
                      <a:pt x="7176" y="6909"/>
                    </a:lnTo>
                    <a:lnTo>
                      <a:pt x="10630" y="3455"/>
                    </a:lnTo>
                    <a:lnTo>
                      <a:pt x="5768" y="169"/>
                    </a:lnTo>
                    <a:lnTo>
                      <a:pt x="5433"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1" name="Google Shape;79;p15"/>
              <p:cNvSpPr/>
              <p:nvPr/>
            </p:nvSpPr>
            <p:spPr>
              <a:xfrm>
                <a:off x="2284318" y="3119887"/>
                <a:ext cx="177332" cy="272721"/>
              </a:xfrm>
              <a:custGeom>
                <a:avLst/>
                <a:gdLst/>
                <a:ahLst/>
                <a:cxnLst/>
                <a:rect l="l" t="t" r="r" b="b"/>
                <a:pathLst>
                  <a:path w="6607" h="10161" extrusionOk="0">
                    <a:moveTo>
                      <a:pt x="6606" y="0"/>
                    </a:moveTo>
                    <a:lnTo>
                      <a:pt x="839" y="1107"/>
                    </a:lnTo>
                    <a:lnTo>
                      <a:pt x="470" y="1207"/>
                    </a:lnTo>
                    <a:lnTo>
                      <a:pt x="34" y="1744"/>
                    </a:lnTo>
                    <a:lnTo>
                      <a:pt x="0" y="2113"/>
                    </a:lnTo>
                    <a:lnTo>
                      <a:pt x="0" y="4896"/>
                    </a:lnTo>
                    <a:lnTo>
                      <a:pt x="0" y="5265"/>
                    </a:lnTo>
                    <a:lnTo>
                      <a:pt x="0" y="8015"/>
                    </a:lnTo>
                    <a:lnTo>
                      <a:pt x="34" y="8383"/>
                    </a:lnTo>
                    <a:lnTo>
                      <a:pt x="470" y="8920"/>
                    </a:lnTo>
                    <a:lnTo>
                      <a:pt x="839" y="9054"/>
                    </a:lnTo>
                    <a:lnTo>
                      <a:pt x="6606" y="10161"/>
                    </a:lnTo>
                    <a:lnTo>
                      <a:pt x="6606" y="5265"/>
                    </a:lnTo>
                    <a:lnTo>
                      <a:pt x="6606" y="4896"/>
                    </a:lnTo>
                    <a:lnTo>
                      <a:pt x="660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2" name="Google Shape;80;p15"/>
              <p:cNvSpPr/>
              <p:nvPr/>
            </p:nvSpPr>
            <p:spPr>
              <a:xfrm>
                <a:off x="2431028" y="3542006"/>
                <a:ext cx="285336" cy="286222"/>
              </a:xfrm>
              <a:custGeom>
                <a:avLst/>
                <a:gdLst/>
                <a:ahLst/>
                <a:cxnLst/>
                <a:rect l="l" t="t" r="r" b="b"/>
                <a:pathLst>
                  <a:path w="10631" h="10664" extrusionOk="0">
                    <a:moveTo>
                      <a:pt x="3454" y="0"/>
                    </a:moveTo>
                    <a:lnTo>
                      <a:pt x="168" y="4863"/>
                    </a:lnTo>
                    <a:lnTo>
                      <a:pt x="0" y="5198"/>
                    </a:lnTo>
                    <a:lnTo>
                      <a:pt x="67" y="5902"/>
                    </a:lnTo>
                    <a:lnTo>
                      <a:pt x="268" y="6204"/>
                    </a:lnTo>
                    <a:lnTo>
                      <a:pt x="2247" y="8149"/>
                    </a:lnTo>
                    <a:lnTo>
                      <a:pt x="2515" y="8417"/>
                    </a:lnTo>
                    <a:lnTo>
                      <a:pt x="4460" y="10362"/>
                    </a:lnTo>
                    <a:lnTo>
                      <a:pt x="4762" y="10597"/>
                    </a:lnTo>
                    <a:lnTo>
                      <a:pt x="5433" y="10664"/>
                    </a:lnTo>
                    <a:lnTo>
                      <a:pt x="5768" y="10496"/>
                    </a:lnTo>
                    <a:lnTo>
                      <a:pt x="10630" y="7176"/>
                    </a:lnTo>
                    <a:lnTo>
                      <a:pt x="7176" y="3722"/>
                    </a:lnTo>
                    <a:lnTo>
                      <a:pt x="6908" y="3454"/>
                    </a:lnTo>
                    <a:lnTo>
                      <a:pt x="345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3" name="Google Shape;81;p15"/>
              <p:cNvSpPr/>
              <p:nvPr/>
            </p:nvSpPr>
            <p:spPr>
              <a:xfrm>
                <a:off x="2866651" y="3796721"/>
                <a:ext cx="272721" cy="178218"/>
              </a:xfrm>
              <a:custGeom>
                <a:avLst/>
                <a:gdLst/>
                <a:ahLst/>
                <a:cxnLst/>
                <a:rect l="l" t="t" r="r" b="b"/>
                <a:pathLst>
                  <a:path w="10161" h="6640" extrusionOk="0">
                    <a:moveTo>
                      <a:pt x="0" y="0"/>
                    </a:moveTo>
                    <a:lnTo>
                      <a:pt x="1107" y="5801"/>
                    </a:lnTo>
                    <a:lnTo>
                      <a:pt x="1207" y="6137"/>
                    </a:lnTo>
                    <a:lnTo>
                      <a:pt x="1744" y="6573"/>
                    </a:lnTo>
                    <a:lnTo>
                      <a:pt x="2113" y="6640"/>
                    </a:lnTo>
                    <a:lnTo>
                      <a:pt x="8015" y="6640"/>
                    </a:lnTo>
                    <a:lnTo>
                      <a:pt x="8384" y="6573"/>
                    </a:lnTo>
                    <a:lnTo>
                      <a:pt x="8920" y="6137"/>
                    </a:lnTo>
                    <a:lnTo>
                      <a:pt x="9054" y="5801"/>
                    </a:lnTo>
                    <a:lnTo>
                      <a:pt x="1016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4" name="Google Shape;82;p15"/>
              <p:cNvSpPr/>
              <p:nvPr/>
            </p:nvSpPr>
            <p:spPr>
              <a:xfrm>
                <a:off x="3288772" y="3542006"/>
                <a:ext cx="286249" cy="286222"/>
              </a:xfrm>
              <a:custGeom>
                <a:avLst/>
                <a:gdLst/>
                <a:ahLst/>
                <a:cxnLst/>
                <a:rect l="l" t="t" r="r" b="b"/>
                <a:pathLst>
                  <a:path w="10665" h="10664" extrusionOk="0">
                    <a:moveTo>
                      <a:pt x="7177" y="0"/>
                    </a:moveTo>
                    <a:lnTo>
                      <a:pt x="3723" y="3454"/>
                    </a:lnTo>
                    <a:lnTo>
                      <a:pt x="3454" y="3722"/>
                    </a:lnTo>
                    <a:lnTo>
                      <a:pt x="0" y="7176"/>
                    </a:lnTo>
                    <a:lnTo>
                      <a:pt x="4863" y="10496"/>
                    </a:lnTo>
                    <a:lnTo>
                      <a:pt x="5198" y="10664"/>
                    </a:lnTo>
                    <a:lnTo>
                      <a:pt x="5902" y="10597"/>
                    </a:lnTo>
                    <a:lnTo>
                      <a:pt x="6171" y="10362"/>
                    </a:lnTo>
                    <a:lnTo>
                      <a:pt x="8149" y="8417"/>
                    </a:lnTo>
                    <a:lnTo>
                      <a:pt x="8417" y="8149"/>
                    </a:lnTo>
                    <a:lnTo>
                      <a:pt x="10362" y="6204"/>
                    </a:lnTo>
                    <a:lnTo>
                      <a:pt x="10597" y="5902"/>
                    </a:lnTo>
                    <a:lnTo>
                      <a:pt x="10664" y="5198"/>
                    </a:lnTo>
                    <a:lnTo>
                      <a:pt x="10496" y="4863"/>
                    </a:lnTo>
                    <a:lnTo>
                      <a:pt x="717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5" name="Google Shape;83;p15"/>
              <p:cNvSpPr/>
              <p:nvPr/>
            </p:nvSpPr>
            <p:spPr>
              <a:xfrm>
                <a:off x="3543489" y="3119887"/>
                <a:ext cx="178218" cy="272721"/>
              </a:xfrm>
              <a:custGeom>
                <a:avLst/>
                <a:gdLst/>
                <a:ahLst/>
                <a:cxnLst/>
                <a:rect l="l" t="t" r="r" b="b"/>
                <a:pathLst>
                  <a:path w="6640" h="10161" extrusionOk="0">
                    <a:moveTo>
                      <a:pt x="0" y="0"/>
                    </a:moveTo>
                    <a:lnTo>
                      <a:pt x="0" y="4896"/>
                    </a:lnTo>
                    <a:lnTo>
                      <a:pt x="0" y="5265"/>
                    </a:lnTo>
                    <a:lnTo>
                      <a:pt x="0" y="10161"/>
                    </a:lnTo>
                    <a:lnTo>
                      <a:pt x="5802" y="9054"/>
                    </a:lnTo>
                    <a:lnTo>
                      <a:pt x="6137" y="8920"/>
                    </a:lnTo>
                    <a:lnTo>
                      <a:pt x="6573" y="8383"/>
                    </a:lnTo>
                    <a:lnTo>
                      <a:pt x="6640" y="8015"/>
                    </a:lnTo>
                    <a:lnTo>
                      <a:pt x="6640" y="5265"/>
                    </a:lnTo>
                    <a:lnTo>
                      <a:pt x="6640" y="4896"/>
                    </a:lnTo>
                    <a:lnTo>
                      <a:pt x="6640" y="2113"/>
                    </a:lnTo>
                    <a:lnTo>
                      <a:pt x="6573" y="1744"/>
                    </a:lnTo>
                    <a:lnTo>
                      <a:pt x="6137" y="1207"/>
                    </a:lnTo>
                    <a:lnTo>
                      <a:pt x="5802" y="1107"/>
                    </a:ln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6" name="Google Shape;84;p15"/>
              <p:cNvSpPr/>
              <p:nvPr/>
            </p:nvSpPr>
            <p:spPr>
              <a:xfrm>
                <a:off x="3288772" y="2684241"/>
                <a:ext cx="286249" cy="285336"/>
              </a:xfrm>
              <a:custGeom>
                <a:avLst/>
                <a:gdLst/>
                <a:ahLst/>
                <a:cxnLst/>
                <a:rect l="l" t="t" r="r" b="b"/>
                <a:pathLst>
                  <a:path w="10665" h="10631" extrusionOk="0">
                    <a:moveTo>
                      <a:pt x="5198" y="1"/>
                    </a:moveTo>
                    <a:lnTo>
                      <a:pt x="4863" y="169"/>
                    </a:lnTo>
                    <a:lnTo>
                      <a:pt x="0" y="3455"/>
                    </a:lnTo>
                    <a:lnTo>
                      <a:pt x="3454" y="6909"/>
                    </a:lnTo>
                    <a:lnTo>
                      <a:pt x="3723" y="7177"/>
                    </a:lnTo>
                    <a:lnTo>
                      <a:pt x="7177" y="10631"/>
                    </a:lnTo>
                    <a:lnTo>
                      <a:pt x="10496" y="5769"/>
                    </a:lnTo>
                    <a:lnTo>
                      <a:pt x="10664" y="5433"/>
                    </a:lnTo>
                    <a:lnTo>
                      <a:pt x="10597" y="4763"/>
                    </a:lnTo>
                    <a:lnTo>
                      <a:pt x="10362" y="4461"/>
                    </a:lnTo>
                    <a:lnTo>
                      <a:pt x="8417" y="2516"/>
                    </a:lnTo>
                    <a:lnTo>
                      <a:pt x="8149" y="2248"/>
                    </a:lnTo>
                    <a:lnTo>
                      <a:pt x="6171" y="269"/>
                    </a:lnTo>
                    <a:lnTo>
                      <a:pt x="5902" y="68"/>
                    </a:lnTo>
                    <a:lnTo>
                      <a:pt x="519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7" name="Google Shape;85;p15"/>
              <p:cNvSpPr/>
              <p:nvPr/>
            </p:nvSpPr>
            <p:spPr>
              <a:xfrm>
                <a:off x="2392324" y="2645537"/>
                <a:ext cx="1221354" cy="1221381"/>
              </a:xfrm>
              <a:custGeom>
                <a:avLst/>
                <a:gdLst/>
                <a:ahLst/>
                <a:cxnLst/>
                <a:rect l="l" t="t" r="r" b="b"/>
                <a:pathLst>
                  <a:path w="45505" h="45506" extrusionOk="0">
                    <a:moveTo>
                      <a:pt x="22736" y="10296"/>
                    </a:moveTo>
                    <a:lnTo>
                      <a:pt x="24010" y="10329"/>
                    </a:lnTo>
                    <a:lnTo>
                      <a:pt x="26458" y="10832"/>
                    </a:lnTo>
                    <a:lnTo>
                      <a:pt x="28671" y="11771"/>
                    </a:lnTo>
                    <a:lnTo>
                      <a:pt x="30683" y="13113"/>
                    </a:lnTo>
                    <a:lnTo>
                      <a:pt x="32360" y="14823"/>
                    </a:lnTo>
                    <a:lnTo>
                      <a:pt x="33701" y="16801"/>
                    </a:lnTo>
                    <a:lnTo>
                      <a:pt x="34640" y="19048"/>
                    </a:lnTo>
                    <a:lnTo>
                      <a:pt x="35143" y="21462"/>
                    </a:lnTo>
                    <a:lnTo>
                      <a:pt x="35210" y="22737"/>
                    </a:lnTo>
                    <a:lnTo>
                      <a:pt x="35143" y="24011"/>
                    </a:lnTo>
                    <a:lnTo>
                      <a:pt x="34640" y="26459"/>
                    </a:lnTo>
                    <a:lnTo>
                      <a:pt x="33701" y="28672"/>
                    </a:lnTo>
                    <a:lnTo>
                      <a:pt x="32360" y="30684"/>
                    </a:lnTo>
                    <a:lnTo>
                      <a:pt x="30683" y="32361"/>
                    </a:lnTo>
                    <a:lnTo>
                      <a:pt x="28671" y="33702"/>
                    </a:lnTo>
                    <a:lnTo>
                      <a:pt x="26458" y="34641"/>
                    </a:lnTo>
                    <a:lnTo>
                      <a:pt x="24010" y="35144"/>
                    </a:lnTo>
                    <a:lnTo>
                      <a:pt x="22736" y="35211"/>
                    </a:lnTo>
                    <a:lnTo>
                      <a:pt x="21462" y="35144"/>
                    </a:lnTo>
                    <a:lnTo>
                      <a:pt x="19047" y="34641"/>
                    </a:lnTo>
                    <a:lnTo>
                      <a:pt x="16800" y="33702"/>
                    </a:lnTo>
                    <a:lnTo>
                      <a:pt x="14822" y="32361"/>
                    </a:lnTo>
                    <a:lnTo>
                      <a:pt x="13112" y="30684"/>
                    </a:lnTo>
                    <a:lnTo>
                      <a:pt x="11770" y="28672"/>
                    </a:lnTo>
                    <a:lnTo>
                      <a:pt x="10831" y="26459"/>
                    </a:lnTo>
                    <a:lnTo>
                      <a:pt x="10328" y="24011"/>
                    </a:lnTo>
                    <a:lnTo>
                      <a:pt x="10295" y="22737"/>
                    </a:lnTo>
                    <a:lnTo>
                      <a:pt x="10328" y="21462"/>
                    </a:lnTo>
                    <a:lnTo>
                      <a:pt x="10831" y="19048"/>
                    </a:lnTo>
                    <a:lnTo>
                      <a:pt x="11770" y="16801"/>
                    </a:lnTo>
                    <a:lnTo>
                      <a:pt x="13112" y="14823"/>
                    </a:lnTo>
                    <a:lnTo>
                      <a:pt x="14822" y="13113"/>
                    </a:lnTo>
                    <a:lnTo>
                      <a:pt x="16800" y="11771"/>
                    </a:lnTo>
                    <a:lnTo>
                      <a:pt x="19047" y="10832"/>
                    </a:lnTo>
                    <a:lnTo>
                      <a:pt x="21462" y="10329"/>
                    </a:lnTo>
                    <a:lnTo>
                      <a:pt x="22736" y="10296"/>
                    </a:lnTo>
                    <a:close/>
                    <a:moveTo>
                      <a:pt x="21562" y="1"/>
                    </a:moveTo>
                    <a:lnTo>
                      <a:pt x="19282" y="236"/>
                    </a:lnTo>
                    <a:lnTo>
                      <a:pt x="17069" y="705"/>
                    </a:lnTo>
                    <a:lnTo>
                      <a:pt x="14923" y="1376"/>
                    </a:lnTo>
                    <a:lnTo>
                      <a:pt x="12877" y="2248"/>
                    </a:lnTo>
                    <a:lnTo>
                      <a:pt x="10932" y="3287"/>
                    </a:lnTo>
                    <a:lnTo>
                      <a:pt x="9121" y="4494"/>
                    </a:lnTo>
                    <a:lnTo>
                      <a:pt x="7445" y="5903"/>
                    </a:lnTo>
                    <a:lnTo>
                      <a:pt x="5902" y="7445"/>
                    </a:lnTo>
                    <a:lnTo>
                      <a:pt x="4494" y="9122"/>
                    </a:lnTo>
                    <a:lnTo>
                      <a:pt x="3286" y="10933"/>
                    </a:lnTo>
                    <a:lnTo>
                      <a:pt x="2213" y="12878"/>
                    </a:lnTo>
                    <a:lnTo>
                      <a:pt x="1375" y="14923"/>
                    </a:lnTo>
                    <a:lnTo>
                      <a:pt x="704" y="17069"/>
                    </a:lnTo>
                    <a:lnTo>
                      <a:pt x="235" y="19283"/>
                    </a:lnTo>
                    <a:lnTo>
                      <a:pt x="0" y="21563"/>
                    </a:lnTo>
                    <a:lnTo>
                      <a:pt x="0" y="22737"/>
                    </a:lnTo>
                    <a:lnTo>
                      <a:pt x="0" y="23910"/>
                    </a:lnTo>
                    <a:lnTo>
                      <a:pt x="235" y="26224"/>
                    </a:lnTo>
                    <a:lnTo>
                      <a:pt x="704" y="28437"/>
                    </a:lnTo>
                    <a:lnTo>
                      <a:pt x="1375" y="30583"/>
                    </a:lnTo>
                    <a:lnTo>
                      <a:pt x="2213" y="32595"/>
                    </a:lnTo>
                    <a:lnTo>
                      <a:pt x="3286" y="34540"/>
                    </a:lnTo>
                    <a:lnTo>
                      <a:pt x="4494" y="36351"/>
                    </a:lnTo>
                    <a:lnTo>
                      <a:pt x="5902" y="38061"/>
                    </a:lnTo>
                    <a:lnTo>
                      <a:pt x="7445" y="39604"/>
                    </a:lnTo>
                    <a:lnTo>
                      <a:pt x="9121" y="40979"/>
                    </a:lnTo>
                    <a:lnTo>
                      <a:pt x="10932" y="42219"/>
                    </a:lnTo>
                    <a:lnTo>
                      <a:pt x="12877" y="43259"/>
                    </a:lnTo>
                    <a:lnTo>
                      <a:pt x="14923" y="44131"/>
                    </a:lnTo>
                    <a:lnTo>
                      <a:pt x="17069" y="44802"/>
                    </a:lnTo>
                    <a:lnTo>
                      <a:pt x="19282" y="45237"/>
                    </a:lnTo>
                    <a:lnTo>
                      <a:pt x="21562" y="45472"/>
                    </a:lnTo>
                    <a:lnTo>
                      <a:pt x="22736" y="45506"/>
                    </a:lnTo>
                    <a:lnTo>
                      <a:pt x="23909" y="45472"/>
                    </a:lnTo>
                    <a:lnTo>
                      <a:pt x="26223" y="45237"/>
                    </a:lnTo>
                    <a:lnTo>
                      <a:pt x="28436" y="44802"/>
                    </a:lnTo>
                    <a:lnTo>
                      <a:pt x="30583" y="44131"/>
                    </a:lnTo>
                    <a:lnTo>
                      <a:pt x="32595" y="43259"/>
                    </a:lnTo>
                    <a:lnTo>
                      <a:pt x="34540" y="42219"/>
                    </a:lnTo>
                    <a:lnTo>
                      <a:pt x="36350" y="40979"/>
                    </a:lnTo>
                    <a:lnTo>
                      <a:pt x="38027" y="39604"/>
                    </a:lnTo>
                    <a:lnTo>
                      <a:pt x="39603" y="38061"/>
                    </a:lnTo>
                    <a:lnTo>
                      <a:pt x="40978" y="36351"/>
                    </a:lnTo>
                    <a:lnTo>
                      <a:pt x="42219" y="34540"/>
                    </a:lnTo>
                    <a:lnTo>
                      <a:pt x="43258" y="32595"/>
                    </a:lnTo>
                    <a:lnTo>
                      <a:pt x="44130" y="30583"/>
                    </a:lnTo>
                    <a:lnTo>
                      <a:pt x="44767" y="28437"/>
                    </a:lnTo>
                    <a:lnTo>
                      <a:pt x="45237" y="26224"/>
                    </a:lnTo>
                    <a:lnTo>
                      <a:pt x="45471" y="23910"/>
                    </a:lnTo>
                    <a:lnTo>
                      <a:pt x="45505" y="22737"/>
                    </a:lnTo>
                    <a:lnTo>
                      <a:pt x="45471" y="21563"/>
                    </a:lnTo>
                    <a:lnTo>
                      <a:pt x="45237" y="19283"/>
                    </a:lnTo>
                    <a:lnTo>
                      <a:pt x="44767" y="17069"/>
                    </a:lnTo>
                    <a:lnTo>
                      <a:pt x="44130" y="14923"/>
                    </a:lnTo>
                    <a:lnTo>
                      <a:pt x="43258" y="12878"/>
                    </a:lnTo>
                    <a:lnTo>
                      <a:pt x="42219" y="10933"/>
                    </a:lnTo>
                    <a:lnTo>
                      <a:pt x="40978" y="9122"/>
                    </a:lnTo>
                    <a:lnTo>
                      <a:pt x="39603" y="7445"/>
                    </a:lnTo>
                    <a:lnTo>
                      <a:pt x="38027" y="5903"/>
                    </a:lnTo>
                    <a:lnTo>
                      <a:pt x="36350" y="4494"/>
                    </a:lnTo>
                    <a:lnTo>
                      <a:pt x="34540" y="3287"/>
                    </a:lnTo>
                    <a:lnTo>
                      <a:pt x="32595" y="2248"/>
                    </a:lnTo>
                    <a:lnTo>
                      <a:pt x="30583" y="1376"/>
                    </a:lnTo>
                    <a:lnTo>
                      <a:pt x="28436" y="705"/>
                    </a:lnTo>
                    <a:lnTo>
                      <a:pt x="26223" y="236"/>
                    </a:lnTo>
                    <a:lnTo>
                      <a:pt x="23909"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3" name="Google Shape;86;p15"/>
            <p:cNvSpPr/>
            <p:nvPr/>
          </p:nvSpPr>
          <p:spPr>
            <a:xfrm>
              <a:off x="2584932" y="2838170"/>
              <a:ext cx="835261" cy="835261"/>
            </a:xfrm>
            <a:custGeom>
              <a:avLst/>
              <a:gdLst/>
              <a:ahLst/>
              <a:cxnLst/>
              <a:rect l="l" t="t" r="r" b="b"/>
              <a:pathLst>
                <a:path w="31120" h="31120" extrusionOk="0">
                  <a:moveTo>
                    <a:pt x="15560" y="3119"/>
                  </a:moveTo>
                  <a:lnTo>
                    <a:pt x="16834" y="3152"/>
                  </a:lnTo>
                  <a:lnTo>
                    <a:pt x="19282" y="3655"/>
                  </a:lnTo>
                  <a:lnTo>
                    <a:pt x="21495" y="4594"/>
                  </a:lnTo>
                  <a:lnTo>
                    <a:pt x="23507" y="5936"/>
                  </a:lnTo>
                  <a:lnTo>
                    <a:pt x="25184" y="7646"/>
                  </a:lnTo>
                  <a:lnTo>
                    <a:pt x="26525" y="9624"/>
                  </a:lnTo>
                  <a:lnTo>
                    <a:pt x="27464" y="11871"/>
                  </a:lnTo>
                  <a:lnTo>
                    <a:pt x="27967" y="14285"/>
                  </a:lnTo>
                  <a:lnTo>
                    <a:pt x="28034" y="15560"/>
                  </a:lnTo>
                  <a:lnTo>
                    <a:pt x="27967" y="16834"/>
                  </a:lnTo>
                  <a:lnTo>
                    <a:pt x="27464" y="19282"/>
                  </a:lnTo>
                  <a:lnTo>
                    <a:pt x="26525" y="21495"/>
                  </a:lnTo>
                  <a:lnTo>
                    <a:pt x="25184" y="23507"/>
                  </a:lnTo>
                  <a:lnTo>
                    <a:pt x="23507" y="25184"/>
                  </a:lnTo>
                  <a:lnTo>
                    <a:pt x="21495" y="26525"/>
                  </a:lnTo>
                  <a:lnTo>
                    <a:pt x="19282" y="27464"/>
                  </a:lnTo>
                  <a:lnTo>
                    <a:pt x="16834" y="27967"/>
                  </a:lnTo>
                  <a:lnTo>
                    <a:pt x="15560" y="28034"/>
                  </a:lnTo>
                  <a:lnTo>
                    <a:pt x="14286" y="27967"/>
                  </a:lnTo>
                  <a:lnTo>
                    <a:pt x="11871" y="27464"/>
                  </a:lnTo>
                  <a:lnTo>
                    <a:pt x="9624" y="26525"/>
                  </a:lnTo>
                  <a:lnTo>
                    <a:pt x="7646" y="25184"/>
                  </a:lnTo>
                  <a:lnTo>
                    <a:pt x="5936" y="23507"/>
                  </a:lnTo>
                  <a:lnTo>
                    <a:pt x="4594" y="21495"/>
                  </a:lnTo>
                  <a:lnTo>
                    <a:pt x="3655" y="19282"/>
                  </a:lnTo>
                  <a:lnTo>
                    <a:pt x="3152" y="16834"/>
                  </a:lnTo>
                  <a:lnTo>
                    <a:pt x="3119" y="15560"/>
                  </a:lnTo>
                  <a:lnTo>
                    <a:pt x="3152" y="14285"/>
                  </a:lnTo>
                  <a:lnTo>
                    <a:pt x="3655" y="11871"/>
                  </a:lnTo>
                  <a:lnTo>
                    <a:pt x="4594" y="9624"/>
                  </a:lnTo>
                  <a:lnTo>
                    <a:pt x="5936" y="7646"/>
                  </a:lnTo>
                  <a:lnTo>
                    <a:pt x="7646" y="5936"/>
                  </a:lnTo>
                  <a:lnTo>
                    <a:pt x="9624" y="4594"/>
                  </a:lnTo>
                  <a:lnTo>
                    <a:pt x="11871" y="3655"/>
                  </a:lnTo>
                  <a:lnTo>
                    <a:pt x="14286" y="3152"/>
                  </a:lnTo>
                  <a:lnTo>
                    <a:pt x="15560" y="3119"/>
                  </a:lnTo>
                  <a:close/>
                  <a:moveTo>
                    <a:pt x="15560" y="0"/>
                  </a:moveTo>
                  <a:lnTo>
                    <a:pt x="14755" y="34"/>
                  </a:lnTo>
                  <a:lnTo>
                    <a:pt x="13212" y="168"/>
                  </a:lnTo>
                  <a:lnTo>
                    <a:pt x="10932" y="671"/>
                  </a:lnTo>
                  <a:lnTo>
                    <a:pt x="8149" y="1878"/>
                  </a:lnTo>
                  <a:lnTo>
                    <a:pt x="5667" y="3555"/>
                  </a:lnTo>
                  <a:lnTo>
                    <a:pt x="3555" y="5667"/>
                  </a:lnTo>
                  <a:lnTo>
                    <a:pt x="1878" y="8149"/>
                  </a:lnTo>
                  <a:lnTo>
                    <a:pt x="671" y="10932"/>
                  </a:lnTo>
                  <a:lnTo>
                    <a:pt x="168" y="13212"/>
                  </a:lnTo>
                  <a:lnTo>
                    <a:pt x="34" y="14755"/>
                  </a:lnTo>
                  <a:lnTo>
                    <a:pt x="0" y="15560"/>
                  </a:lnTo>
                  <a:lnTo>
                    <a:pt x="34" y="16364"/>
                  </a:lnTo>
                  <a:lnTo>
                    <a:pt x="168" y="17940"/>
                  </a:lnTo>
                  <a:lnTo>
                    <a:pt x="671" y="20187"/>
                  </a:lnTo>
                  <a:lnTo>
                    <a:pt x="1878" y="23004"/>
                  </a:lnTo>
                  <a:lnTo>
                    <a:pt x="3555" y="25485"/>
                  </a:lnTo>
                  <a:lnTo>
                    <a:pt x="5667" y="27598"/>
                  </a:lnTo>
                  <a:lnTo>
                    <a:pt x="8149" y="29275"/>
                  </a:lnTo>
                  <a:lnTo>
                    <a:pt x="10932" y="30448"/>
                  </a:lnTo>
                  <a:lnTo>
                    <a:pt x="13212" y="30951"/>
                  </a:lnTo>
                  <a:lnTo>
                    <a:pt x="14755" y="31119"/>
                  </a:lnTo>
                  <a:lnTo>
                    <a:pt x="16365" y="31119"/>
                  </a:lnTo>
                  <a:lnTo>
                    <a:pt x="17941" y="30951"/>
                  </a:lnTo>
                  <a:lnTo>
                    <a:pt x="20187" y="30448"/>
                  </a:lnTo>
                  <a:lnTo>
                    <a:pt x="23004" y="29275"/>
                  </a:lnTo>
                  <a:lnTo>
                    <a:pt x="25486" y="27598"/>
                  </a:lnTo>
                  <a:lnTo>
                    <a:pt x="27598" y="25485"/>
                  </a:lnTo>
                  <a:lnTo>
                    <a:pt x="29275" y="23004"/>
                  </a:lnTo>
                  <a:lnTo>
                    <a:pt x="30449" y="20187"/>
                  </a:lnTo>
                  <a:lnTo>
                    <a:pt x="30952" y="17940"/>
                  </a:lnTo>
                  <a:lnTo>
                    <a:pt x="31119" y="16364"/>
                  </a:lnTo>
                  <a:lnTo>
                    <a:pt x="31119" y="15560"/>
                  </a:lnTo>
                  <a:lnTo>
                    <a:pt x="31119" y="14755"/>
                  </a:lnTo>
                  <a:lnTo>
                    <a:pt x="30952" y="13212"/>
                  </a:lnTo>
                  <a:lnTo>
                    <a:pt x="30449" y="10932"/>
                  </a:lnTo>
                  <a:lnTo>
                    <a:pt x="29275" y="8149"/>
                  </a:lnTo>
                  <a:lnTo>
                    <a:pt x="27598" y="5667"/>
                  </a:lnTo>
                  <a:lnTo>
                    <a:pt x="25486" y="3555"/>
                  </a:lnTo>
                  <a:lnTo>
                    <a:pt x="23004" y="1878"/>
                  </a:lnTo>
                  <a:lnTo>
                    <a:pt x="20187" y="671"/>
                  </a:lnTo>
                  <a:lnTo>
                    <a:pt x="17941" y="168"/>
                  </a:lnTo>
                  <a:lnTo>
                    <a:pt x="16365" y="34"/>
                  </a:lnTo>
                  <a:lnTo>
                    <a:pt x="1556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4" name="Google Shape;87;p15"/>
            <p:cNvGrpSpPr/>
            <p:nvPr/>
          </p:nvGrpSpPr>
          <p:grpSpPr>
            <a:xfrm>
              <a:off x="1369860" y="3316090"/>
              <a:ext cx="1144881" cy="1144875"/>
              <a:chOff x="1369860" y="3316090"/>
              <a:chExt cx="1144881" cy="1144875"/>
            </a:xfrm>
          </p:grpSpPr>
          <p:sp>
            <p:nvSpPr>
              <p:cNvPr id="80" name="Google Shape;88;p15"/>
              <p:cNvSpPr/>
              <p:nvPr/>
            </p:nvSpPr>
            <p:spPr>
              <a:xfrm>
                <a:off x="1833369" y="3316090"/>
                <a:ext cx="216948" cy="141339"/>
              </a:xfrm>
              <a:custGeom>
                <a:avLst/>
                <a:gdLst/>
                <a:ahLst/>
                <a:cxnLst/>
                <a:rect l="l" t="t" r="r" b="b"/>
                <a:pathLst>
                  <a:path w="8083" h="5266" extrusionOk="0">
                    <a:moveTo>
                      <a:pt x="1711" y="0"/>
                    </a:moveTo>
                    <a:lnTo>
                      <a:pt x="1409" y="34"/>
                    </a:lnTo>
                    <a:lnTo>
                      <a:pt x="973" y="403"/>
                    </a:lnTo>
                    <a:lnTo>
                      <a:pt x="906" y="671"/>
                    </a:lnTo>
                    <a:lnTo>
                      <a:pt x="1" y="5265"/>
                    </a:lnTo>
                    <a:lnTo>
                      <a:pt x="8083" y="5265"/>
                    </a:lnTo>
                    <a:lnTo>
                      <a:pt x="7211" y="671"/>
                    </a:lnTo>
                    <a:lnTo>
                      <a:pt x="7144" y="403"/>
                    </a:lnTo>
                    <a:lnTo>
                      <a:pt x="6708" y="34"/>
                    </a:lnTo>
                    <a:lnTo>
                      <a:pt x="640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1" name="Google Shape;89;p15"/>
              <p:cNvSpPr/>
              <p:nvPr/>
            </p:nvSpPr>
            <p:spPr>
              <a:xfrm>
                <a:off x="1486858" y="3433088"/>
                <a:ext cx="227737" cy="226852"/>
              </a:xfrm>
              <a:custGeom>
                <a:avLst/>
                <a:gdLst/>
                <a:ahLst/>
                <a:cxnLst/>
                <a:rect l="l" t="t" r="r" b="b"/>
                <a:pathLst>
                  <a:path w="8485" h="8452" extrusionOk="0">
                    <a:moveTo>
                      <a:pt x="4326" y="1"/>
                    </a:moveTo>
                    <a:lnTo>
                      <a:pt x="3790" y="34"/>
                    </a:lnTo>
                    <a:lnTo>
                      <a:pt x="3555" y="202"/>
                    </a:lnTo>
                    <a:lnTo>
                      <a:pt x="1979" y="1778"/>
                    </a:lnTo>
                    <a:lnTo>
                      <a:pt x="1778" y="1979"/>
                    </a:lnTo>
                    <a:lnTo>
                      <a:pt x="235" y="3555"/>
                    </a:lnTo>
                    <a:lnTo>
                      <a:pt x="34" y="3790"/>
                    </a:lnTo>
                    <a:lnTo>
                      <a:pt x="1" y="4326"/>
                    </a:lnTo>
                    <a:lnTo>
                      <a:pt x="135" y="4595"/>
                    </a:lnTo>
                    <a:lnTo>
                      <a:pt x="2750" y="8451"/>
                    </a:lnTo>
                    <a:lnTo>
                      <a:pt x="5500" y="5701"/>
                    </a:lnTo>
                    <a:lnTo>
                      <a:pt x="5701" y="5500"/>
                    </a:lnTo>
                    <a:lnTo>
                      <a:pt x="8485" y="2750"/>
                    </a:lnTo>
                    <a:lnTo>
                      <a:pt x="4595" y="135"/>
                    </a:lnTo>
                    <a:lnTo>
                      <a:pt x="432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2" name="Google Shape;90;p15"/>
              <p:cNvSpPr/>
              <p:nvPr/>
            </p:nvSpPr>
            <p:spPr>
              <a:xfrm>
                <a:off x="1369860" y="3779624"/>
                <a:ext cx="141339" cy="216921"/>
              </a:xfrm>
              <a:custGeom>
                <a:avLst/>
                <a:gdLst/>
                <a:ahLst/>
                <a:cxnLst/>
                <a:rect l="l" t="t" r="r" b="b"/>
                <a:pathLst>
                  <a:path w="5266" h="8082" extrusionOk="0">
                    <a:moveTo>
                      <a:pt x="5265" y="0"/>
                    </a:moveTo>
                    <a:lnTo>
                      <a:pt x="671" y="872"/>
                    </a:lnTo>
                    <a:lnTo>
                      <a:pt x="403" y="972"/>
                    </a:lnTo>
                    <a:lnTo>
                      <a:pt x="34" y="1408"/>
                    </a:lnTo>
                    <a:lnTo>
                      <a:pt x="0" y="1710"/>
                    </a:lnTo>
                    <a:lnTo>
                      <a:pt x="0" y="3890"/>
                    </a:lnTo>
                    <a:lnTo>
                      <a:pt x="0" y="4192"/>
                    </a:lnTo>
                    <a:lnTo>
                      <a:pt x="0" y="6405"/>
                    </a:lnTo>
                    <a:lnTo>
                      <a:pt x="34" y="6707"/>
                    </a:lnTo>
                    <a:lnTo>
                      <a:pt x="403" y="7109"/>
                    </a:lnTo>
                    <a:lnTo>
                      <a:pt x="671" y="7210"/>
                    </a:lnTo>
                    <a:lnTo>
                      <a:pt x="5265" y="8082"/>
                    </a:lnTo>
                    <a:lnTo>
                      <a:pt x="5265" y="4192"/>
                    </a:lnTo>
                    <a:lnTo>
                      <a:pt x="5265" y="3890"/>
                    </a:lnTo>
                    <a:lnTo>
                      <a:pt x="526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3" name="Google Shape;91;p15"/>
              <p:cNvSpPr/>
              <p:nvPr/>
            </p:nvSpPr>
            <p:spPr>
              <a:xfrm>
                <a:off x="1486858" y="4116230"/>
                <a:ext cx="227737" cy="227737"/>
              </a:xfrm>
              <a:custGeom>
                <a:avLst/>
                <a:gdLst/>
                <a:ahLst/>
                <a:cxnLst/>
                <a:rect l="l" t="t" r="r" b="b"/>
                <a:pathLst>
                  <a:path w="8485" h="8485" extrusionOk="0">
                    <a:moveTo>
                      <a:pt x="2750" y="0"/>
                    </a:moveTo>
                    <a:lnTo>
                      <a:pt x="135" y="3890"/>
                    </a:lnTo>
                    <a:lnTo>
                      <a:pt x="1" y="4125"/>
                    </a:lnTo>
                    <a:lnTo>
                      <a:pt x="34" y="4695"/>
                    </a:lnTo>
                    <a:lnTo>
                      <a:pt x="235" y="4930"/>
                    </a:lnTo>
                    <a:lnTo>
                      <a:pt x="1778" y="6472"/>
                    </a:lnTo>
                    <a:lnTo>
                      <a:pt x="1979" y="6707"/>
                    </a:lnTo>
                    <a:lnTo>
                      <a:pt x="3555" y="8250"/>
                    </a:lnTo>
                    <a:lnTo>
                      <a:pt x="3790" y="8417"/>
                    </a:lnTo>
                    <a:lnTo>
                      <a:pt x="4326" y="8484"/>
                    </a:lnTo>
                    <a:lnTo>
                      <a:pt x="4595" y="8350"/>
                    </a:lnTo>
                    <a:lnTo>
                      <a:pt x="8485" y="5735"/>
                    </a:lnTo>
                    <a:lnTo>
                      <a:pt x="5701" y="2951"/>
                    </a:lnTo>
                    <a:lnTo>
                      <a:pt x="5500" y="2750"/>
                    </a:lnTo>
                    <a:lnTo>
                      <a:pt x="275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4" name="Google Shape;92;p15"/>
              <p:cNvSpPr/>
              <p:nvPr/>
            </p:nvSpPr>
            <p:spPr>
              <a:xfrm>
                <a:off x="1833369" y="4319653"/>
                <a:ext cx="216948" cy="141313"/>
              </a:xfrm>
              <a:custGeom>
                <a:avLst/>
                <a:gdLst/>
                <a:ahLst/>
                <a:cxnLst/>
                <a:rect l="l" t="t" r="r" b="b"/>
                <a:pathLst>
                  <a:path w="8083" h="5265" extrusionOk="0">
                    <a:moveTo>
                      <a:pt x="1" y="0"/>
                    </a:moveTo>
                    <a:lnTo>
                      <a:pt x="906" y="4594"/>
                    </a:lnTo>
                    <a:lnTo>
                      <a:pt x="973" y="4862"/>
                    </a:lnTo>
                    <a:lnTo>
                      <a:pt x="1409" y="5231"/>
                    </a:lnTo>
                    <a:lnTo>
                      <a:pt x="1711" y="5265"/>
                    </a:lnTo>
                    <a:lnTo>
                      <a:pt x="6406" y="5265"/>
                    </a:lnTo>
                    <a:lnTo>
                      <a:pt x="6708" y="5231"/>
                    </a:lnTo>
                    <a:lnTo>
                      <a:pt x="7144" y="4862"/>
                    </a:lnTo>
                    <a:lnTo>
                      <a:pt x="7211" y="4594"/>
                    </a:lnTo>
                    <a:lnTo>
                      <a:pt x="808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5" name="Google Shape;93;p15"/>
              <p:cNvSpPr/>
              <p:nvPr/>
            </p:nvSpPr>
            <p:spPr>
              <a:xfrm>
                <a:off x="2170004" y="4116230"/>
                <a:ext cx="227737" cy="227737"/>
              </a:xfrm>
              <a:custGeom>
                <a:avLst/>
                <a:gdLst/>
                <a:ahLst/>
                <a:cxnLst/>
                <a:rect l="l" t="t" r="r" b="b"/>
                <a:pathLst>
                  <a:path w="8485" h="8485" extrusionOk="0">
                    <a:moveTo>
                      <a:pt x="5735" y="0"/>
                    </a:moveTo>
                    <a:lnTo>
                      <a:pt x="2985" y="2750"/>
                    </a:lnTo>
                    <a:lnTo>
                      <a:pt x="2750" y="2951"/>
                    </a:lnTo>
                    <a:lnTo>
                      <a:pt x="0" y="5735"/>
                    </a:lnTo>
                    <a:lnTo>
                      <a:pt x="3890" y="8350"/>
                    </a:lnTo>
                    <a:lnTo>
                      <a:pt x="4125" y="8484"/>
                    </a:lnTo>
                    <a:lnTo>
                      <a:pt x="4695" y="8417"/>
                    </a:lnTo>
                    <a:lnTo>
                      <a:pt x="4930" y="8250"/>
                    </a:lnTo>
                    <a:lnTo>
                      <a:pt x="6472" y="6707"/>
                    </a:lnTo>
                    <a:lnTo>
                      <a:pt x="6707" y="6472"/>
                    </a:lnTo>
                    <a:lnTo>
                      <a:pt x="8250" y="4930"/>
                    </a:lnTo>
                    <a:lnTo>
                      <a:pt x="8451" y="4695"/>
                    </a:lnTo>
                    <a:lnTo>
                      <a:pt x="8484" y="4125"/>
                    </a:lnTo>
                    <a:lnTo>
                      <a:pt x="8350" y="3890"/>
                    </a:lnTo>
                    <a:lnTo>
                      <a:pt x="573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6" name="Google Shape;94;p15"/>
              <p:cNvSpPr/>
              <p:nvPr/>
            </p:nvSpPr>
            <p:spPr>
              <a:xfrm>
                <a:off x="2373402" y="3779624"/>
                <a:ext cx="141339" cy="216921"/>
              </a:xfrm>
              <a:custGeom>
                <a:avLst/>
                <a:gdLst/>
                <a:ahLst/>
                <a:cxnLst/>
                <a:rect l="l" t="t" r="r" b="b"/>
                <a:pathLst>
                  <a:path w="5266" h="8082" extrusionOk="0">
                    <a:moveTo>
                      <a:pt x="1" y="0"/>
                    </a:moveTo>
                    <a:lnTo>
                      <a:pt x="1" y="3890"/>
                    </a:lnTo>
                    <a:lnTo>
                      <a:pt x="1" y="4192"/>
                    </a:lnTo>
                    <a:lnTo>
                      <a:pt x="1" y="8082"/>
                    </a:lnTo>
                    <a:lnTo>
                      <a:pt x="4595" y="7210"/>
                    </a:lnTo>
                    <a:lnTo>
                      <a:pt x="4863" y="7109"/>
                    </a:lnTo>
                    <a:lnTo>
                      <a:pt x="5232" y="6707"/>
                    </a:lnTo>
                    <a:lnTo>
                      <a:pt x="5266" y="6405"/>
                    </a:lnTo>
                    <a:lnTo>
                      <a:pt x="5266" y="4192"/>
                    </a:lnTo>
                    <a:lnTo>
                      <a:pt x="5266" y="3890"/>
                    </a:lnTo>
                    <a:lnTo>
                      <a:pt x="5266" y="1710"/>
                    </a:lnTo>
                    <a:lnTo>
                      <a:pt x="5232" y="1408"/>
                    </a:lnTo>
                    <a:lnTo>
                      <a:pt x="4863" y="972"/>
                    </a:lnTo>
                    <a:lnTo>
                      <a:pt x="4595" y="87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7" name="Google Shape;95;p15"/>
              <p:cNvSpPr/>
              <p:nvPr/>
            </p:nvSpPr>
            <p:spPr>
              <a:xfrm>
                <a:off x="2170004" y="3433088"/>
                <a:ext cx="227737" cy="226852"/>
              </a:xfrm>
              <a:custGeom>
                <a:avLst/>
                <a:gdLst/>
                <a:ahLst/>
                <a:cxnLst/>
                <a:rect l="l" t="t" r="r" b="b"/>
                <a:pathLst>
                  <a:path w="8485" h="8452" extrusionOk="0">
                    <a:moveTo>
                      <a:pt x="4125" y="1"/>
                    </a:moveTo>
                    <a:lnTo>
                      <a:pt x="3890" y="135"/>
                    </a:lnTo>
                    <a:lnTo>
                      <a:pt x="0" y="2750"/>
                    </a:lnTo>
                    <a:lnTo>
                      <a:pt x="2750" y="5500"/>
                    </a:lnTo>
                    <a:lnTo>
                      <a:pt x="2985" y="5701"/>
                    </a:lnTo>
                    <a:lnTo>
                      <a:pt x="5735" y="8451"/>
                    </a:lnTo>
                    <a:lnTo>
                      <a:pt x="8350" y="4595"/>
                    </a:lnTo>
                    <a:lnTo>
                      <a:pt x="8484" y="4326"/>
                    </a:lnTo>
                    <a:lnTo>
                      <a:pt x="8451" y="3790"/>
                    </a:lnTo>
                    <a:lnTo>
                      <a:pt x="8250" y="3555"/>
                    </a:lnTo>
                    <a:lnTo>
                      <a:pt x="6707" y="1979"/>
                    </a:lnTo>
                    <a:lnTo>
                      <a:pt x="6472" y="1778"/>
                    </a:lnTo>
                    <a:lnTo>
                      <a:pt x="4930" y="202"/>
                    </a:lnTo>
                    <a:lnTo>
                      <a:pt x="4695" y="34"/>
                    </a:lnTo>
                    <a:lnTo>
                      <a:pt x="412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8" name="Google Shape;96;p15"/>
              <p:cNvSpPr/>
              <p:nvPr/>
            </p:nvSpPr>
            <p:spPr>
              <a:xfrm>
                <a:off x="1456260" y="3401604"/>
                <a:ext cx="972064" cy="972950"/>
              </a:xfrm>
              <a:custGeom>
                <a:avLst/>
                <a:gdLst/>
                <a:ahLst/>
                <a:cxnLst/>
                <a:rect l="l" t="t" r="r" b="b"/>
                <a:pathLst>
                  <a:path w="36217" h="36250" extrusionOk="0">
                    <a:moveTo>
                      <a:pt x="18108" y="8216"/>
                    </a:moveTo>
                    <a:lnTo>
                      <a:pt x="19114" y="8249"/>
                    </a:lnTo>
                    <a:lnTo>
                      <a:pt x="21059" y="8652"/>
                    </a:lnTo>
                    <a:lnTo>
                      <a:pt x="22837" y="9389"/>
                    </a:lnTo>
                    <a:lnTo>
                      <a:pt x="24413" y="10462"/>
                    </a:lnTo>
                    <a:lnTo>
                      <a:pt x="25754" y="11804"/>
                    </a:lnTo>
                    <a:lnTo>
                      <a:pt x="26827" y="13413"/>
                    </a:lnTo>
                    <a:lnTo>
                      <a:pt x="27598" y="15191"/>
                    </a:lnTo>
                    <a:lnTo>
                      <a:pt x="28001" y="17102"/>
                    </a:lnTo>
                    <a:lnTo>
                      <a:pt x="28034" y="18142"/>
                    </a:lnTo>
                    <a:lnTo>
                      <a:pt x="28001" y="19148"/>
                    </a:lnTo>
                    <a:lnTo>
                      <a:pt x="27598" y="21092"/>
                    </a:lnTo>
                    <a:lnTo>
                      <a:pt x="26827" y="22870"/>
                    </a:lnTo>
                    <a:lnTo>
                      <a:pt x="25754" y="24446"/>
                    </a:lnTo>
                    <a:lnTo>
                      <a:pt x="24413" y="25787"/>
                    </a:lnTo>
                    <a:lnTo>
                      <a:pt x="22837" y="26860"/>
                    </a:lnTo>
                    <a:lnTo>
                      <a:pt x="21059" y="27631"/>
                    </a:lnTo>
                    <a:lnTo>
                      <a:pt x="19114" y="28034"/>
                    </a:lnTo>
                    <a:lnTo>
                      <a:pt x="18108" y="28067"/>
                    </a:lnTo>
                    <a:lnTo>
                      <a:pt x="17069" y="28034"/>
                    </a:lnTo>
                    <a:lnTo>
                      <a:pt x="15158" y="27631"/>
                    </a:lnTo>
                    <a:lnTo>
                      <a:pt x="13380" y="26860"/>
                    </a:lnTo>
                    <a:lnTo>
                      <a:pt x="11804" y="25787"/>
                    </a:lnTo>
                    <a:lnTo>
                      <a:pt x="10429" y="24446"/>
                    </a:lnTo>
                    <a:lnTo>
                      <a:pt x="9356" y="22870"/>
                    </a:lnTo>
                    <a:lnTo>
                      <a:pt x="8619" y="21092"/>
                    </a:lnTo>
                    <a:lnTo>
                      <a:pt x="8216" y="19148"/>
                    </a:lnTo>
                    <a:lnTo>
                      <a:pt x="8183" y="18142"/>
                    </a:lnTo>
                    <a:lnTo>
                      <a:pt x="8216" y="17102"/>
                    </a:lnTo>
                    <a:lnTo>
                      <a:pt x="8619" y="15191"/>
                    </a:lnTo>
                    <a:lnTo>
                      <a:pt x="9356" y="13413"/>
                    </a:lnTo>
                    <a:lnTo>
                      <a:pt x="10429" y="11804"/>
                    </a:lnTo>
                    <a:lnTo>
                      <a:pt x="11804" y="10462"/>
                    </a:lnTo>
                    <a:lnTo>
                      <a:pt x="13380" y="9389"/>
                    </a:lnTo>
                    <a:lnTo>
                      <a:pt x="15158" y="8652"/>
                    </a:lnTo>
                    <a:lnTo>
                      <a:pt x="17069" y="8249"/>
                    </a:lnTo>
                    <a:lnTo>
                      <a:pt x="18108" y="8216"/>
                    </a:lnTo>
                    <a:close/>
                    <a:moveTo>
                      <a:pt x="18108" y="0"/>
                    </a:moveTo>
                    <a:lnTo>
                      <a:pt x="17170" y="34"/>
                    </a:lnTo>
                    <a:lnTo>
                      <a:pt x="15325" y="201"/>
                    </a:lnTo>
                    <a:lnTo>
                      <a:pt x="13581" y="570"/>
                    </a:lnTo>
                    <a:lnTo>
                      <a:pt x="11871" y="1107"/>
                    </a:lnTo>
                    <a:lnTo>
                      <a:pt x="10262" y="1811"/>
                    </a:lnTo>
                    <a:lnTo>
                      <a:pt x="8719" y="2649"/>
                    </a:lnTo>
                    <a:lnTo>
                      <a:pt x="7244" y="3622"/>
                    </a:lnTo>
                    <a:lnTo>
                      <a:pt x="5902" y="4728"/>
                    </a:lnTo>
                    <a:lnTo>
                      <a:pt x="4695" y="5935"/>
                    </a:lnTo>
                    <a:lnTo>
                      <a:pt x="3589" y="7277"/>
                    </a:lnTo>
                    <a:lnTo>
                      <a:pt x="2616" y="8719"/>
                    </a:lnTo>
                    <a:lnTo>
                      <a:pt x="1778" y="10261"/>
                    </a:lnTo>
                    <a:lnTo>
                      <a:pt x="1074" y="11904"/>
                    </a:lnTo>
                    <a:lnTo>
                      <a:pt x="537" y="13615"/>
                    </a:lnTo>
                    <a:lnTo>
                      <a:pt x="202" y="15358"/>
                    </a:lnTo>
                    <a:lnTo>
                      <a:pt x="0" y="17203"/>
                    </a:lnTo>
                    <a:lnTo>
                      <a:pt x="0" y="18142"/>
                    </a:lnTo>
                    <a:lnTo>
                      <a:pt x="0" y="19080"/>
                    </a:lnTo>
                    <a:lnTo>
                      <a:pt x="202" y="20891"/>
                    </a:lnTo>
                    <a:lnTo>
                      <a:pt x="537" y="22669"/>
                    </a:lnTo>
                    <a:lnTo>
                      <a:pt x="1074" y="24379"/>
                    </a:lnTo>
                    <a:lnTo>
                      <a:pt x="1778" y="25988"/>
                    </a:lnTo>
                    <a:lnTo>
                      <a:pt x="2616" y="27531"/>
                    </a:lnTo>
                    <a:lnTo>
                      <a:pt x="3589" y="28973"/>
                    </a:lnTo>
                    <a:lnTo>
                      <a:pt x="4695" y="30314"/>
                    </a:lnTo>
                    <a:lnTo>
                      <a:pt x="5902" y="31555"/>
                    </a:lnTo>
                    <a:lnTo>
                      <a:pt x="7244" y="32661"/>
                    </a:lnTo>
                    <a:lnTo>
                      <a:pt x="8719" y="33634"/>
                    </a:lnTo>
                    <a:lnTo>
                      <a:pt x="10262" y="34472"/>
                    </a:lnTo>
                    <a:lnTo>
                      <a:pt x="11871" y="35143"/>
                    </a:lnTo>
                    <a:lnTo>
                      <a:pt x="13581" y="35680"/>
                    </a:lnTo>
                    <a:lnTo>
                      <a:pt x="15325" y="36048"/>
                    </a:lnTo>
                    <a:lnTo>
                      <a:pt x="17170" y="36250"/>
                    </a:lnTo>
                    <a:lnTo>
                      <a:pt x="19047" y="36250"/>
                    </a:lnTo>
                    <a:lnTo>
                      <a:pt x="20858" y="36048"/>
                    </a:lnTo>
                    <a:lnTo>
                      <a:pt x="22636" y="35680"/>
                    </a:lnTo>
                    <a:lnTo>
                      <a:pt x="24346" y="35143"/>
                    </a:lnTo>
                    <a:lnTo>
                      <a:pt x="25955" y="34472"/>
                    </a:lnTo>
                    <a:lnTo>
                      <a:pt x="27498" y="33634"/>
                    </a:lnTo>
                    <a:lnTo>
                      <a:pt x="28940" y="32661"/>
                    </a:lnTo>
                    <a:lnTo>
                      <a:pt x="30281" y="31555"/>
                    </a:lnTo>
                    <a:lnTo>
                      <a:pt x="31522" y="30314"/>
                    </a:lnTo>
                    <a:lnTo>
                      <a:pt x="32628" y="28973"/>
                    </a:lnTo>
                    <a:lnTo>
                      <a:pt x="33601" y="27531"/>
                    </a:lnTo>
                    <a:lnTo>
                      <a:pt x="34439" y="25988"/>
                    </a:lnTo>
                    <a:lnTo>
                      <a:pt x="35143" y="24379"/>
                    </a:lnTo>
                    <a:lnTo>
                      <a:pt x="35646" y="22669"/>
                    </a:lnTo>
                    <a:lnTo>
                      <a:pt x="36015" y="20891"/>
                    </a:lnTo>
                    <a:lnTo>
                      <a:pt x="36217" y="19080"/>
                    </a:lnTo>
                    <a:lnTo>
                      <a:pt x="36217" y="18142"/>
                    </a:lnTo>
                    <a:lnTo>
                      <a:pt x="36217" y="17203"/>
                    </a:lnTo>
                    <a:lnTo>
                      <a:pt x="36015" y="15358"/>
                    </a:lnTo>
                    <a:lnTo>
                      <a:pt x="35646" y="13615"/>
                    </a:lnTo>
                    <a:lnTo>
                      <a:pt x="35143" y="11904"/>
                    </a:lnTo>
                    <a:lnTo>
                      <a:pt x="34439" y="10261"/>
                    </a:lnTo>
                    <a:lnTo>
                      <a:pt x="33601" y="8719"/>
                    </a:lnTo>
                    <a:lnTo>
                      <a:pt x="32628" y="7277"/>
                    </a:lnTo>
                    <a:lnTo>
                      <a:pt x="31522" y="5935"/>
                    </a:lnTo>
                    <a:lnTo>
                      <a:pt x="30281" y="4728"/>
                    </a:lnTo>
                    <a:lnTo>
                      <a:pt x="28940" y="3622"/>
                    </a:lnTo>
                    <a:lnTo>
                      <a:pt x="27498" y="2649"/>
                    </a:lnTo>
                    <a:lnTo>
                      <a:pt x="25955" y="1811"/>
                    </a:lnTo>
                    <a:lnTo>
                      <a:pt x="24346" y="1107"/>
                    </a:lnTo>
                    <a:lnTo>
                      <a:pt x="22636" y="570"/>
                    </a:lnTo>
                    <a:lnTo>
                      <a:pt x="20858" y="201"/>
                    </a:lnTo>
                    <a:lnTo>
                      <a:pt x="19047" y="34"/>
                    </a:lnTo>
                    <a:lnTo>
                      <a:pt x="181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6" name="Google Shape;97;p15"/>
            <p:cNvSpPr/>
            <p:nvPr/>
          </p:nvSpPr>
          <p:spPr>
            <a:xfrm>
              <a:off x="1609278" y="3555507"/>
              <a:ext cx="665149" cy="665149"/>
            </a:xfrm>
            <a:custGeom>
              <a:avLst/>
              <a:gdLst/>
              <a:ahLst/>
              <a:cxnLst/>
              <a:rect l="l" t="t" r="r" b="b"/>
              <a:pathLst>
                <a:path w="24782" h="24782" extrusionOk="0">
                  <a:moveTo>
                    <a:pt x="12407" y="2482"/>
                  </a:moveTo>
                  <a:lnTo>
                    <a:pt x="13413" y="2515"/>
                  </a:lnTo>
                  <a:lnTo>
                    <a:pt x="15358" y="2918"/>
                  </a:lnTo>
                  <a:lnTo>
                    <a:pt x="17136" y="3655"/>
                  </a:lnTo>
                  <a:lnTo>
                    <a:pt x="18712" y="4728"/>
                  </a:lnTo>
                  <a:lnTo>
                    <a:pt x="20053" y="6070"/>
                  </a:lnTo>
                  <a:lnTo>
                    <a:pt x="21126" y="7679"/>
                  </a:lnTo>
                  <a:lnTo>
                    <a:pt x="21897" y="9457"/>
                  </a:lnTo>
                  <a:lnTo>
                    <a:pt x="22300" y="11368"/>
                  </a:lnTo>
                  <a:lnTo>
                    <a:pt x="22333" y="12408"/>
                  </a:lnTo>
                  <a:lnTo>
                    <a:pt x="22300" y="13414"/>
                  </a:lnTo>
                  <a:lnTo>
                    <a:pt x="21897" y="15358"/>
                  </a:lnTo>
                  <a:lnTo>
                    <a:pt x="21126" y="17136"/>
                  </a:lnTo>
                  <a:lnTo>
                    <a:pt x="20053" y="18712"/>
                  </a:lnTo>
                  <a:lnTo>
                    <a:pt x="18712" y="20053"/>
                  </a:lnTo>
                  <a:lnTo>
                    <a:pt x="17136" y="21126"/>
                  </a:lnTo>
                  <a:lnTo>
                    <a:pt x="15358" y="21897"/>
                  </a:lnTo>
                  <a:lnTo>
                    <a:pt x="13413" y="22300"/>
                  </a:lnTo>
                  <a:lnTo>
                    <a:pt x="12407" y="22333"/>
                  </a:lnTo>
                  <a:lnTo>
                    <a:pt x="11368" y="22300"/>
                  </a:lnTo>
                  <a:lnTo>
                    <a:pt x="9457" y="21897"/>
                  </a:lnTo>
                  <a:lnTo>
                    <a:pt x="7679" y="21126"/>
                  </a:lnTo>
                  <a:lnTo>
                    <a:pt x="6103" y="20053"/>
                  </a:lnTo>
                  <a:lnTo>
                    <a:pt x="4728" y="18712"/>
                  </a:lnTo>
                  <a:lnTo>
                    <a:pt x="3655" y="17136"/>
                  </a:lnTo>
                  <a:lnTo>
                    <a:pt x="2918" y="15358"/>
                  </a:lnTo>
                  <a:lnTo>
                    <a:pt x="2515" y="13414"/>
                  </a:lnTo>
                  <a:lnTo>
                    <a:pt x="2482" y="12408"/>
                  </a:lnTo>
                  <a:lnTo>
                    <a:pt x="2515" y="11368"/>
                  </a:lnTo>
                  <a:lnTo>
                    <a:pt x="2918" y="9457"/>
                  </a:lnTo>
                  <a:lnTo>
                    <a:pt x="3655" y="7679"/>
                  </a:lnTo>
                  <a:lnTo>
                    <a:pt x="4728" y="6070"/>
                  </a:lnTo>
                  <a:lnTo>
                    <a:pt x="6103" y="4728"/>
                  </a:lnTo>
                  <a:lnTo>
                    <a:pt x="7679" y="3655"/>
                  </a:lnTo>
                  <a:lnTo>
                    <a:pt x="9457" y="2918"/>
                  </a:lnTo>
                  <a:lnTo>
                    <a:pt x="11368" y="2515"/>
                  </a:lnTo>
                  <a:lnTo>
                    <a:pt x="12407" y="2482"/>
                  </a:lnTo>
                  <a:close/>
                  <a:moveTo>
                    <a:pt x="12407" y="0"/>
                  </a:moveTo>
                  <a:lnTo>
                    <a:pt x="11133" y="67"/>
                  </a:lnTo>
                  <a:lnTo>
                    <a:pt x="8719" y="537"/>
                  </a:lnTo>
                  <a:lnTo>
                    <a:pt x="6506" y="1476"/>
                  </a:lnTo>
                  <a:lnTo>
                    <a:pt x="4527" y="2817"/>
                  </a:lnTo>
                  <a:lnTo>
                    <a:pt x="2817" y="4494"/>
                  </a:lnTo>
                  <a:lnTo>
                    <a:pt x="1476" y="6472"/>
                  </a:lnTo>
                  <a:lnTo>
                    <a:pt x="537" y="8719"/>
                  </a:lnTo>
                  <a:lnTo>
                    <a:pt x="67" y="11133"/>
                  </a:lnTo>
                  <a:lnTo>
                    <a:pt x="0" y="12408"/>
                  </a:lnTo>
                  <a:lnTo>
                    <a:pt x="67" y="13682"/>
                  </a:lnTo>
                  <a:lnTo>
                    <a:pt x="537" y="16096"/>
                  </a:lnTo>
                  <a:lnTo>
                    <a:pt x="1476" y="18309"/>
                  </a:lnTo>
                  <a:lnTo>
                    <a:pt x="2817" y="20288"/>
                  </a:lnTo>
                  <a:lnTo>
                    <a:pt x="4527" y="21965"/>
                  </a:lnTo>
                  <a:lnTo>
                    <a:pt x="6506" y="23306"/>
                  </a:lnTo>
                  <a:lnTo>
                    <a:pt x="8719" y="24245"/>
                  </a:lnTo>
                  <a:lnTo>
                    <a:pt x="11133" y="24748"/>
                  </a:lnTo>
                  <a:lnTo>
                    <a:pt x="12407" y="24781"/>
                  </a:lnTo>
                  <a:lnTo>
                    <a:pt x="13682" y="24748"/>
                  </a:lnTo>
                  <a:lnTo>
                    <a:pt x="16096" y="24245"/>
                  </a:lnTo>
                  <a:lnTo>
                    <a:pt x="18309" y="23306"/>
                  </a:lnTo>
                  <a:lnTo>
                    <a:pt x="20288" y="21965"/>
                  </a:lnTo>
                  <a:lnTo>
                    <a:pt x="21965" y="20288"/>
                  </a:lnTo>
                  <a:lnTo>
                    <a:pt x="23306" y="18309"/>
                  </a:lnTo>
                  <a:lnTo>
                    <a:pt x="24245" y="16096"/>
                  </a:lnTo>
                  <a:lnTo>
                    <a:pt x="24748" y="13682"/>
                  </a:lnTo>
                  <a:lnTo>
                    <a:pt x="24781" y="12408"/>
                  </a:lnTo>
                  <a:lnTo>
                    <a:pt x="24748" y="11133"/>
                  </a:lnTo>
                  <a:lnTo>
                    <a:pt x="24245" y="8719"/>
                  </a:lnTo>
                  <a:lnTo>
                    <a:pt x="23306" y="6472"/>
                  </a:lnTo>
                  <a:lnTo>
                    <a:pt x="21965" y="4494"/>
                  </a:lnTo>
                  <a:lnTo>
                    <a:pt x="20288" y="2817"/>
                  </a:lnTo>
                  <a:lnTo>
                    <a:pt x="18309" y="1476"/>
                  </a:lnTo>
                  <a:lnTo>
                    <a:pt x="16096" y="537"/>
                  </a:lnTo>
                  <a:lnTo>
                    <a:pt x="13682" y="67"/>
                  </a:lnTo>
                  <a:lnTo>
                    <a:pt x="1240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7" name="Google Shape;98;p15"/>
            <p:cNvSpPr/>
            <p:nvPr/>
          </p:nvSpPr>
          <p:spPr>
            <a:xfrm>
              <a:off x="3238014" y="1925843"/>
              <a:ext cx="122948" cy="188718"/>
            </a:xfrm>
            <a:custGeom>
              <a:avLst/>
              <a:gdLst/>
              <a:ahLst/>
              <a:cxnLst/>
              <a:rect l="l" t="t" r="r" b="b"/>
              <a:pathLst>
                <a:path w="5266" h="8083" extrusionOk="0">
                  <a:moveTo>
                    <a:pt x="1" y="1"/>
                  </a:moveTo>
                  <a:lnTo>
                    <a:pt x="1" y="3891"/>
                  </a:lnTo>
                  <a:lnTo>
                    <a:pt x="1" y="4193"/>
                  </a:lnTo>
                  <a:lnTo>
                    <a:pt x="1" y="8082"/>
                  </a:lnTo>
                  <a:lnTo>
                    <a:pt x="4595" y="7177"/>
                  </a:lnTo>
                  <a:lnTo>
                    <a:pt x="4863" y="7110"/>
                  </a:lnTo>
                  <a:lnTo>
                    <a:pt x="5232" y="6674"/>
                  </a:lnTo>
                  <a:lnTo>
                    <a:pt x="5266" y="6372"/>
                  </a:lnTo>
                  <a:lnTo>
                    <a:pt x="5266" y="4193"/>
                  </a:lnTo>
                  <a:lnTo>
                    <a:pt x="5266" y="3891"/>
                  </a:lnTo>
                  <a:lnTo>
                    <a:pt x="5266" y="1678"/>
                  </a:lnTo>
                  <a:lnTo>
                    <a:pt x="5232" y="1376"/>
                  </a:lnTo>
                  <a:lnTo>
                    <a:pt x="4863" y="940"/>
                  </a:lnTo>
                  <a:lnTo>
                    <a:pt x="4595" y="873"/>
                  </a:lnTo>
                  <a:lnTo>
                    <a:pt x="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8" name="Google Shape;99;p15"/>
            <p:cNvSpPr/>
            <p:nvPr/>
          </p:nvSpPr>
          <p:spPr>
            <a:xfrm>
              <a:off x="2956647" y="1690609"/>
              <a:ext cx="665149" cy="665149"/>
            </a:xfrm>
            <a:custGeom>
              <a:avLst/>
              <a:gdLst/>
              <a:ahLst/>
              <a:cxnLst/>
              <a:rect l="l" t="t" r="r" b="b"/>
              <a:pathLst>
                <a:path w="24782" h="24782" extrusionOk="0">
                  <a:moveTo>
                    <a:pt x="12374" y="2448"/>
                  </a:moveTo>
                  <a:lnTo>
                    <a:pt x="13414" y="2482"/>
                  </a:lnTo>
                  <a:lnTo>
                    <a:pt x="15325" y="2884"/>
                  </a:lnTo>
                  <a:lnTo>
                    <a:pt x="17103" y="3655"/>
                  </a:lnTo>
                  <a:lnTo>
                    <a:pt x="18712" y="4728"/>
                  </a:lnTo>
                  <a:lnTo>
                    <a:pt x="20054" y="6070"/>
                  </a:lnTo>
                  <a:lnTo>
                    <a:pt x="21127" y="7646"/>
                  </a:lnTo>
                  <a:lnTo>
                    <a:pt x="21864" y="9423"/>
                  </a:lnTo>
                  <a:lnTo>
                    <a:pt x="22267" y="11368"/>
                  </a:lnTo>
                  <a:lnTo>
                    <a:pt x="22300" y="12374"/>
                  </a:lnTo>
                  <a:lnTo>
                    <a:pt x="22267" y="13380"/>
                  </a:lnTo>
                  <a:lnTo>
                    <a:pt x="21864" y="15325"/>
                  </a:lnTo>
                  <a:lnTo>
                    <a:pt x="21127" y="17102"/>
                  </a:lnTo>
                  <a:lnTo>
                    <a:pt x="20054" y="18678"/>
                  </a:lnTo>
                  <a:lnTo>
                    <a:pt x="18712" y="20053"/>
                  </a:lnTo>
                  <a:lnTo>
                    <a:pt x="17103" y="21126"/>
                  </a:lnTo>
                  <a:lnTo>
                    <a:pt x="15325" y="21864"/>
                  </a:lnTo>
                  <a:lnTo>
                    <a:pt x="13414" y="22266"/>
                  </a:lnTo>
                  <a:lnTo>
                    <a:pt x="12374" y="22300"/>
                  </a:lnTo>
                  <a:lnTo>
                    <a:pt x="11368" y="22266"/>
                  </a:lnTo>
                  <a:lnTo>
                    <a:pt x="9423" y="21864"/>
                  </a:lnTo>
                  <a:lnTo>
                    <a:pt x="7646" y="21126"/>
                  </a:lnTo>
                  <a:lnTo>
                    <a:pt x="6070" y="20053"/>
                  </a:lnTo>
                  <a:lnTo>
                    <a:pt x="4729" y="18678"/>
                  </a:lnTo>
                  <a:lnTo>
                    <a:pt x="3656" y="17102"/>
                  </a:lnTo>
                  <a:lnTo>
                    <a:pt x="2884" y="15325"/>
                  </a:lnTo>
                  <a:lnTo>
                    <a:pt x="2482" y="13380"/>
                  </a:lnTo>
                  <a:lnTo>
                    <a:pt x="2449" y="12374"/>
                  </a:lnTo>
                  <a:lnTo>
                    <a:pt x="2482" y="11368"/>
                  </a:lnTo>
                  <a:lnTo>
                    <a:pt x="2884" y="9423"/>
                  </a:lnTo>
                  <a:lnTo>
                    <a:pt x="3656" y="7646"/>
                  </a:lnTo>
                  <a:lnTo>
                    <a:pt x="4729" y="6070"/>
                  </a:lnTo>
                  <a:lnTo>
                    <a:pt x="6070" y="4728"/>
                  </a:lnTo>
                  <a:lnTo>
                    <a:pt x="7646" y="3655"/>
                  </a:lnTo>
                  <a:lnTo>
                    <a:pt x="9423" y="2884"/>
                  </a:lnTo>
                  <a:lnTo>
                    <a:pt x="11368" y="2482"/>
                  </a:lnTo>
                  <a:lnTo>
                    <a:pt x="12374" y="2448"/>
                  </a:lnTo>
                  <a:close/>
                  <a:moveTo>
                    <a:pt x="12374" y="0"/>
                  </a:moveTo>
                  <a:lnTo>
                    <a:pt x="11100" y="34"/>
                  </a:lnTo>
                  <a:lnTo>
                    <a:pt x="8686" y="537"/>
                  </a:lnTo>
                  <a:lnTo>
                    <a:pt x="6473" y="1476"/>
                  </a:lnTo>
                  <a:lnTo>
                    <a:pt x="4494" y="2817"/>
                  </a:lnTo>
                  <a:lnTo>
                    <a:pt x="2817" y="4494"/>
                  </a:lnTo>
                  <a:lnTo>
                    <a:pt x="1476" y="6472"/>
                  </a:lnTo>
                  <a:lnTo>
                    <a:pt x="537" y="8685"/>
                  </a:lnTo>
                  <a:lnTo>
                    <a:pt x="34" y="11100"/>
                  </a:lnTo>
                  <a:lnTo>
                    <a:pt x="1" y="12374"/>
                  </a:lnTo>
                  <a:lnTo>
                    <a:pt x="34" y="13648"/>
                  </a:lnTo>
                  <a:lnTo>
                    <a:pt x="537" y="16063"/>
                  </a:lnTo>
                  <a:lnTo>
                    <a:pt x="1476" y="18276"/>
                  </a:lnTo>
                  <a:lnTo>
                    <a:pt x="2817" y="20254"/>
                  </a:lnTo>
                  <a:lnTo>
                    <a:pt x="4494" y="21964"/>
                  </a:lnTo>
                  <a:lnTo>
                    <a:pt x="6473" y="23272"/>
                  </a:lnTo>
                  <a:lnTo>
                    <a:pt x="8686" y="24245"/>
                  </a:lnTo>
                  <a:lnTo>
                    <a:pt x="11100" y="24714"/>
                  </a:lnTo>
                  <a:lnTo>
                    <a:pt x="12374" y="24781"/>
                  </a:lnTo>
                  <a:lnTo>
                    <a:pt x="13649" y="24714"/>
                  </a:lnTo>
                  <a:lnTo>
                    <a:pt x="16063" y="24245"/>
                  </a:lnTo>
                  <a:lnTo>
                    <a:pt x="18310" y="23272"/>
                  </a:lnTo>
                  <a:lnTo>
                    <a:pt x="20288" y="21964"/>
                  </a:lnTo>
                  <a:lnTo>
                    <a:pt x="21965" y="20254"/>
                  </a:lnTo>
                  <a:lnTo>
                    <a:pt x="23306" y="18276"/>
                  </a:lnTo>
                  <a:lnTo>
                    <a:pt x="24245" y="16063"/>
                  </a:lnTo>
                  <a:lnTo>
                    <a:pt x="24715" y="13648"/>
                  </a:lnTo>
                  <a:lnTo>
                    <a:pt x="24782" y="12374"/>
                  </a:lnTo>
                  <a:lnTo>
                    <a:pt x="24715" y="11100"/>
                  </a:lnTo>
                  <a:lnTo>
                    <a:pt x="24245" y="8685"/>
                  </a:lnTo>
                  <a:lnTo>
                    <a:pt x="23306" y="6472"/>
                  </a:lnTo>
                  <a:lnTo>
                    <a:pt x="21965" y="4494"/>
                  </a:lnTo>
                  <a:lnTo>
                    <a:pt x="20288" y="2817"/>
                  </a:lnTo>
                  <a:lnTo>
                    <a:pt x="18310" y="1476"/>
                  </a:lnTo>
                  <a:lnTo>
                    <a:pt x="16063" y="537"/>
                  </a:lnTo>
                  <a:lnTo>
                    <a:pt x="13649" y="34"/>
                  </a:lnTo>
                  <a:lnTo>
                    <a:pt x="1237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9" name="Google Shape;100;p15"/>
            <p:cNvGrpSpPr/>
            <p:nvPr/>
          </p:nvGrpSpPr>
          <p:grpSpPr>
            <a:xfrm>
              <a:off x="642615" y="2859750"/>
              <a:ext cx="911772" cy="911793"/>
              <a:chOff x="642615" y="2859750"/>
              <a:chExt cx="911772" cy="911793"/>
            </a:xfrm>
          </p:grpSpPr>
          <p:sp>
            <p:nvSpPr>
              <p:cNvPr id="71" name="Google Shape;101;p15"/>
              <p:cNvSpPr/>
              <p:nvPr/>
            </p:nvSpPr>
            <p:spPr>
              <a:xfrm>
                <a:off x="1011619" y="2859750"/>
                <a:ext cx="172850" cy="112540"/>
              </a:xfrm>
              <a:custGeom>
                <a:avLst/>
                <a:gdLst/>
                <a:ahLst/>
                <a:cxnLst/>
                <a:rect l="l" t="t" r="r" b="b"/>
                <a:pathLst>
                  <a:path w="6440" h="4193" extrusionOk="0">
                    <a:moveTo>
                      <a:pt x="1342" y="1"/>
                    </a:moveTo>
                    <a:lnTo>
                      <a:pt x="1141" y="34"/>
                    </a:lnTo>
                    <a:lnTo>
                      <a:pt x="772" y="336"/>
                    </a:lnTo>
                    <a:lnTo>
                      <a:pt x="705" y="537"/>
                    </a:lnTo>
                    <a:lnTo>
                      <a:pt x="1" y="4193"/>
                    </a:lnTo>
                    <a:lnTo>
                      <a:pt x="6439" y="4193"/>
                    </a:lnTo>
                    <a:lnTo>
                      <a:pt x="5735" y="537"/>
                    </a:lnTo>
                    <a:lnTo>
                      <a:pt x="5668" y="336"/>
                    </a:lnTo>
                    <a:lnTo>
                      <a:pt x="5333" y="34"/>
                    </a:lnTo>
                    <a:lnTo>
                      <a:pt x="509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2" name="Google Shape;102;p15"/>
              <p:cNvSpPr/>
              <p:nvPr/>
            </p:nvSpPr>
            <p:spPr>
              <a:xfrm>
                <a:off x="735322" y="2953369"/>
                <a:ext cx="181814" cy="180928"/>
              </a:xfrm>
              <a:custGeom>
                <a:avLst/>
                <a:gdLst/>
                <a:ahLst/>
                <a:cxnLst/>
                <a:rect l="l" t="t" r="r" b="b"/>
                <a:pathLst>
                  <a:path w="6774" h="6741" extrusionOk="0">
                    <a:moveTo>
                      <a:pt x="3454" y="0"/>
                    </a:moveTo>
                    <a:lnTo>
                      <a:pt x="3018" y="34"/>
                    </a:lnTo>
                    <a:lnTo>
                      <a:pt x="2851" y="168"/>
                    </a:lnTo>
                    <a:lnTo>
                      <a:pt x="1610" y="1409"/>
                    </a:lnTo>
                    <a:lnTo>
                      <a:pt x="1442" y="1576"/>
                    </a:lnTo>
                    <a:lnTo>
                      <a:pt x="201" y="2817"/>
                    </a:lnTo>
                    <a:lnTo>
                      <a:pt x="34" y="3018"/>
                    </a:lnTo>
                    <a:lnTo>
                      <a:pt x="0" y="3454"/>
                    </a:lnTo>
                    <a:lnTo>
                      <a:pt x="101" y="3656"/>
                    </a:lnTo>
                    <a:lnTo>
                      <a:pt x="2213" y="6741"/>
                    </a:lnTo>
                    <a:lnTo>
                      <a:pt x="4393" y="4561"/>
                    </a:lnTo>
                    <a:lnTo>
                      <a:pt x="4561" y="4393"/>
                    </a:lnTo>
                    <a:lnTo>
                      <a:pt x="6774" y="2180"/>
                    </a:lnTo>
                    <a:lnTo>
                      <a:pt x="3689" y="101"/>
                    </a:lnTo>
                    <a:lnTo>
                      <a:pt x="3454"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3" name="Google Shape;103;p15"/>
              <p:cNvSpPr/>
              <p:nvPr/>
            </p:nvSpPr>
            <p:spPr>
              <a:xfrm>
                <a:off x="642615" y="3229691"/>
                <a:ext cx="112513" cy="172823"/>
              </a:xfrm>
              <a:custGeom>
                <a:avLst/>
                <a:gdLst/>
                <a:ahLst/>
                <a:cxnLst/>
                <a:rect l="l" t="t" r="r" b="b"/>
                <a:pathLst>
                  <a:path w="4192" h="6439" extrusionOk="0">
                    <a:moveTo>
                      <a:pt x="4192" y="0"/>
                    </a:moveTo>
                    <a:lnTo>
                      <a:pt x="537" y="704"/>
                    </a:lnTo>
                    <a:lnTo>
                      <a:pt x="302" y="771"/>
                    </a:lnTo>
                    <a:lnTo>
                      <a:pt x="34" y="1107"/>
                    </a:lnTo>
                    <a:lnTo>
                      <a:pt x="0" y="1341"/>
                    </a:lnTo>
                    <a:lnTo>
                      <a:pt x="0" y="3085"/>
                    </a:lnTo>
                    <a:lnTo>
                      <a:pt x="0" y="3320"/>
                    </a:lnTo>
                    <a:lnTo>
                      <a:pt x="0" y="5097"/>
                    </a:lnTo>
                    <a:lnTo>
                      <a:pt x="34" y="5332"/>
                    </a:lnTo>
                    <a:lnTo>
                      <a:pt x="302" y="5667"/>
                    </a:lnTo>
                    <a:lnTo>
                      <a:pt x="537" y="5734"/>
                    </a:lnTo>
                    <a:lnTo>
                      <a:pt x="4192" y="6439"/>
                    </a:lnTo>
                    <a:lnTo>
                      <a:pt x="4192" y="3320"/>
                    </a:lnTo>
                    <a:lnTo>
                      <a:pt x="4192" y="3085"/>
                    </a:lnTo>
                    <a:lnTo>
                      <a:pt x="419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4" name="Google Shape;104;p15"/>
              <p:cNvSpPr/>
              <p:nvPr/>
            </p:nvSpPr>
            <p:spPr>
              <a:xfrm>
                <a:off x="735322" y="3497907"/>
                <a:ext cx="181814" cy="180928"/>
              </a:xfrm>
              <a:custGeom>
                <a:avLst/>
                <a:gdLst/>
                <a:ahLst/>
                <a:cxnLst/>
                <a:rect l="l" t="t" r="r" b="b"/>
                <a:pathLst>
                  <a:path w="6774" h="6741" extrusionOk="0">
                    <a:moveTo>
                      <a:pt x="2213" y="0"/>
                    </a:moveTo>
                    <a:lnTo>
                      <a:pt x="101" y="3085"/>
                    </a:lnTo>
                    <a:lnTo>
                      <a:pt x="0" y="3286"/>
                    </a:lnTo>
                    <a:lnTo>
                      <a:pt x="34" y="3722"/>
                    </a:lnTo>
                    <a:lnTo>
                      <a:pt x="201" y="3890"/>
                    </a:lnTo>
                    <a:lnTo>
                      <a:pt x="1442" y="5164"/>
                    </a:lnTo>
                    <a:lnTo>
                      <a:pt x="1610" y="5298"/>
                    </a:lnTo>
                    <a:lnTo>
                      <a:pt x="2851" y="6573"/>
                    </a:lnTo>
                    <a:lnTo>
                      <a:pt x="3018" y="6707"/>
                    </a:lnTo>
                    <a:lnTo>
                      <a:pt x="3454" y="6740"/>
                    </a:lnTo>
                    <a:lnTo>
                      <a:pt x="3689" y="6640"/>
                    </a:lnTo>
                    <a:lnTo>
                      <a:pt x="6774" y="4527"/>
                    </a:lnTo>
                    <a:lnTo>
                      <a:pt x="4561" y="2347"/>
                    </a:lnTo>
                    <a:lnTo>
                      <a:pt x="4393" y="2180"/>
                    </a:lnTo>
                    <a:lnTo>
                      <a:pt x="2213"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5" name="Google Shape;105;p15"/>
              <p:cNvSpPr/>
              <p:nvPr/>
            </p:nvSpPr>
            <p:spPr>
              <a:xfrm>
                <a:off x="1011619" y="3659003"/>
                <a:ext cx="172850" cy="112540"/>
              </a:xfrm>
              <a:custGeom>
                <a:avLst/>
                <a:gdLst/>
                <a:ahLst/>
                <a:cxnLst/>
                <a:rect l="l" t="t" r="r" b="b"/>
                <a:pathLst>
                  <a:path w="6440" h="4193" extrusionOk="0">
                    <a:moveTo>
                      <a:pt x="1" y="1"/>
                    </a:moveTo>
                    <a:lnTo>
                      <a:pt x="705" y="3656"/>
                    </a:lnTo>
                    <a:lnTo>
                      <a:pt x="772" y="3890"/>
                    </a:lnTo>
                    <a:lnTo>
                      <a:pt x="1141" y="4192"/>
                    </a:lnTo>
                    <a:lnTo>
                      <a:pt x="5333" y="4192"/>
                    </a:lnTo>
                    <a:lnTo>
                      <a:pt x="5668" y="3890"/>
                    </a:lnTo>
                    <a:lnTo>
                      <a:pt x="5735" y="3656"/>
                    </a:lnTo>
                    <a:lnTo>
                      <a:pt x="643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6" name="Google Shape;106;p15"/>
              <p:cNvSpPr/>
              <p:nvPr/>
            </p:nvSpPr>
            <p:spPr>
              <a:xfrm>
                <a:off x="1279836" y="3497907"/>
                <a:ext cx="181841" cy="180928"/>
              </a:xfrm>
              <a:custGeom>
                <a:avLst/>
                <a:gdLst/>
                <a:ahLst/>
                <a:cxnLst/>
                <a:rect l="l" t="t" r="r" b="b"/>
                <a:pathLst>
                  <a:path w="6775" h="6741" extrusionOk="0">
                    <a:moveTo>
                      <a:pt x="4561" y="0"/>
                    </a:moveTo>
                    <a:lnTo>
                      <a:pt x="2348" y="2180"/>
                    </a:lnTo>
                    <a:lnTo>
                      <a:pt x="2181" y="2347"/>
                    </a:lnTo>
                    <a:lnTo>
                      <a:pt x="1" y="4527"/>
                    </a:lnTo>
                    <a:lnTo>
                      <a:pt x="3086" y="6640"/>
                    </a:lnTo>
                    <a:lnTo>
                      <a:pt x="3287" y="6740"/>
                    </a:lnTo>
                    <a:lnTo>
                      <a:pt x="3723" y="6707"/>
                    </a:lnTo>
                    <a:lnTo>
                      <a:pt x="3924" y="6573"/>
                    </a:lnTo>
                    <a:lnTo>
                      <a:pt x="5165" y="5332"/>
                    </a:lnTo>
                    <a:lnTo>
                      <a:pt x="5333" y="5164"/>
                    </a:lnTo>
                    <a:lnTo>
                      <a:pt x="6573" y="3890"/>
                    </a:lnTo>
                    <a:lnTo>
                      <a:pt x="6708" y="3722"/>
                    </a:lnTo>
                    <a:lnTo>
                      <a:pt x="6775" y="3286"/>
                    </a:lnTo>
                    <a:lnTo>
                      <a:pt x="6641" y="3085"/>
                    </a:lnTo>
                    <a:lnTo>
                      <a:pt x="456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7" name="Google Shape;107;p15"/>
              <p:cNvSpPr/>
              <p:nvPr/>
            </p:nvSpPr>
            <p:spPr>
              <a:xfrm>
                <a:off x="1441846" y="3229691"/>
                <a:ext cx="112540" cy="172823"/>
              </a:xfrm>
              <a:custGeom>
                <a:avLst/>
                <a:gdLst/>
                <a:ahLst/>
                <a:cxnLst/>
                <a:rect l="l" t="t" r="r" b="b"/>
                <a:pathLst>
                  <a:path w="4193" h="6439" extrusionOk="0">
                    <a:moveTo>
                      <a:pt x="1" y="0"/>
                    </a:moveTo>
                    <a:lnTo>
                      <a:pt x="1" y="3085"/>
                    </a:lnTo>
                    <a:lnTo>
                      <a:pt x="1" y="3320"/>
                    </a:lnTo>
                    <a:lnTo>
                      <a:pt x="1" y="6439"/>
                    </a:lnTo>
                    <a:lnTo>
                      <a:pt x="3656" y="5734"/>
                    </a:lnTo>
                    <a:lnTo>
                      <a:pt x="3891" y="5667"/>
                    </a:lnTo>
                    <a:lnTo>
                      <a:pt x="4159" y="5332"/>
                    </a:lnTo>
                    <a:lnTo>
                      <a:pt x="4193" y="5097"/>
                    </a:lnTo>
                    <a:lnTo>
                      <a:pt x="4193" y="3320"/>
                    </a:lnTo>
                    <a:lnTo>
                      <a:pt x="4193" y="3085"/>
                    </a:lnTo>
                    <a:lnTo>
                      <a:pt x="4193" y="1341"/>
                    </a:lnTo>
                    <a:lnTo>
                      <a:pt x="4159" y="1107"/>
                    </a:lnTo>
                    <a:lnTo>
                      <a:pt x="3891" y="771"/>
                    </a:lnTo>
                    <a:lnTo>
                      <a:pt x="3656" y="70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8" name="Google Shape;108;p15"/>
              <p:cNvSpPr/>
              <p:nvPr/>
            </p:nvSpPr>
            <p:spPr>
              <a:xfrm>
                <a:off x="1279836" y="2953369"/>
                <a:ext cx="181841" cy="180928"/>
              </a:xfrm>
              <a:custGeom>
                <a:avLst/>
                <a:gdLst/>
                <a:ahLst/>
                <a:cxnLst/>
                <a:rect l="l" t="t" r="r" b="b"/>
                <a:pathLst>
                  <a:path w="6775" h="6741" extrusionOk="0">
                    <a:moveTo>
                      <a:pt x="3287" y="0"/>
                    </a:moveTo>
                    <a:lnTo>
                      <a:pt x="3086" y="101"/>
                    </a:lnTo>
                    <a:lnTo>
                      <a:pt x="1" y="2180"/>
                    </a:lnTo>
                    <a:lnTo>
                      <a:pt x="2181" y="4393"/>
                    </a:lnTo>
                    <a:lnTo>
                      <a:pt x="2382" y="4561"/>
                    </a:lnTo>
                    <a:lnTo>
                      <a:pt x="4561" y="6741"/>
                    </a:lnTo>
                    <a:lnTo>
                      <a:pt x="6641" y="3656"/>
                    </a:lnTo>
                    <a:lnTo>
                      <a:pt x="6775" y="3454"/>
                    </a:lnTo>
                    <a:lnTo>
                      <a:pt x="6708" y="3018"/>
                    </a:lnTo>
                    <a:lnTo>
                      <a:pt x="6573" y="2817"/>
                    </a:lnTo>
                    <a:lnTo>
                      <a:pt x="5333" y="1576"/>
                    </a:lnTo>
                    <a:lnTo>
                      <a:pt x="5165" y="1409"/>
                    </a:lnTo>
                    <a:lnTo>
                      <a:pt x="3924" y="168"/>
                    </a:lnTo>
                    <a:lnTo>
                      <a:pt x="3723" y="34"/>
                    </a:lnTo>
                    <a:lnTo>
                      <a:pt x="328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9" name="Google Shape;109;p15"/>
              <p:cNvSpPr/>
              <p:nvPr/>
            </p:nvSpPr>
            <p:spPr>
              <a:xfrm>
                <a:off x="711004" y="2929052"/>
                <a:ext cx="774978" cy="774066"/>
              </a:xfrm>
              <a:custGeom>
                <a:avLst/>
                <a:gdLst/>
                <a:ahLst/>
                <a:cxnLst/>
                <a:rect l="l" t="t" r="r" b="b"/>
                <a:pathLst>
                  <a:path w="28874" h="28840" extrusionOk="0">
                    <a:moveTo>
                      <a:pt x="14420" y="6506"/>
                    </a:moveTo>
                    <a:lnTo>
                      <a:pt x="15225" y="6540"/>
                    </a:lnTo>
                    <a:lnTo>
                      <a:pt x="16768" y="6875"/>
                    </a:lnTo>
                    <a:lnTo>
                      <a:pt x="18209" y="7445"/>
                    </a:lnTo>
                    <a:lnTo>
                      <a:pt x="19450" y="8317"/>
                    </a:lnTo>
                    <a:lnTo>
                      <a:pt x="20523" y="9390"/>
                    </a:lnTo>
                    <a:lnTo>
                      <a:pt x="21395" y="10631"/>
                    </a:lnTo>
                    <a:lnTo>
                      <a:pt x="21999" y="12073"/>
                    </a:lnTo>
                    <a:lnTo>
                      <a:pt x="22301" y="13616"/>
                    </a:lnTo>
                    <a:lnTo>
                      <a:pt x="22334" y="14420"/>
                    </a:lnTo>
                    <a:lnTo>
                      <a:pt x="22301" y="15225"/>
                    </a:lnTo>
                    <a:lnTo>
                      <a:pt x="21999" y="16768"/>
                    </a:lnTo>
                    <a:lnTo>
                      <a:pt x="21395" y="18176"/>
                    </a:lnTo>
                    <a:lnTo>
                      <a:pt x="20523" y="19450"/>
                    </a:lnTo>
                    <a:lnTo>
                      <a:pt x="19450" y="20523"/>
                    </a:lnTo>
                    <a:lnTo>
                      <a:pt x="18209" y="21362"/>
                    </a:lnTo>
                    <a:lnTo>
                      <a:pt x="16768" y="21965"/>
                    </a:lnTo>
                    <a:lnTo>
                      <a:pt x="15225" y="22301"/>
                    </a:lnTo>
                    <a:lnTo>
                      <a:pt x="13615" y="22301"/>
                    </a:lnTo>
                    <a:lnTo>
                      <a:pt x="12073" y="21965"/>
                    </a:lnTo>
                    <a:lnTo>
                      <a:pt x="10664" y="21362"/>
                    </a:lnTo>
                    <a:lnTo>
                      <a:pt x="9390" y="20523"/>
                    </a:lnTo>
                    <a:lnTo>
                      <a:pt x="8317" y="19450"/>
                    </a:lnTo>
                    <a:lnTo>
                      <a:pt x="7479" y="18176"/>
                    </a:lnTo>
                    <a:lnTo>
                      <a:pt x="6875" y="16768"/>
                    </a:lnTo>
                    <a:lnTo>
                      <a:pt x="6573" y="15225"/>
                    </a:lnTo>
                    <a:lnTo>
                      <a:pt x="6540" y="14420"/>
                    </a:lnTo>
                    <a:lnTo>
                      <a:pt x="6573" y="13616"/>
                    </a:lnTo>
                    <a:lnTo>
                      <a:pt x="6875" y="12073"/>
                    </a:lnTo>
                    <a:lnTo>
                      <a:pt x="7479" y="10631"/>
                    </a:lnTo>
                    <a:lnTo>
                      <a:pt x="8317" y="9390"/>
                    </a:lnTo>
                    <a:lnTo>
                      <a:pt x="9390" y="8317"/>
                    </a:lnTo>
                    <a:lnTo>
                      <a:pt x="10664" y="7445"/>
                    </a:lnTo>
                    <a:lnTo>
                      <a:pt x="12073" y="6875"/>
                    </a:lnTo>
                    <a:lnTo>
                      <a:pt x="13615" y="6540"/>
                    </a:lnTo>
                    <a:lnTo>
                      <a:pt x="14420" y="6506"/>
                    </a:lnTo>
                    <a:close/>
                    <a:moveTo>
                      <a:pt x="14420" y="1"/>
                    </a:moveTo>
                    <a:lnTo>
                      <a:pt x="12945" y="35"/>
                    </a:lnTo>
                    <a:lnTo>
                      <a:pt x="10128" y="605"/>
                    </a:lnTo>
                    <a:lnTo>
                      <a:pt x="7546" y="1711"/>
                    </a:lnTo>
                    <a:lnTo>
                      <a:pt x="5232" y="3254"/>
                    </a:lnTo>
                    <a:lnTo>
                      <a:pt x="3287" y="5232"/>
                    </a:lnTo>
                    <a:lnTo>
                      <a:pt x="1711" y="7512"/>
                    </a:lnTo>
                    <a:lnTo>
                      <a:pt x="638" y="10128"/>
                    </a:lnTo>
                    <a:lnTo>
                      <a:pt x="34" y="12945"/>
                    </a:lnTo>
                    <a:lnTo>
                      <a:pt x="1" y="14420"/>
                    </a:lnTo>
                    <a:lnTo>
                      <a:pt x="34" y="15896"/>
                    </a:lnTo>
                    <a:lnTo>
                      <a:pt x="638" y="18713"/>
                    </a:lnTo>
                    <a:lnTo>
                      <a:pt x="1711" y="21295"/>
                    </a:lnTo>
                    <a:lnTo>
                      <a:pt x="3287" y="23608"/>
                    </a:lnTo>
                    <a:lnTo>
                      <a:pt x="5232" y="25553"/>
                    </a:lnTo>
                    <a:lnTo>
                      <a:pt x="7546" y="27129"/>
                    </a:lnTo>
                    <a:lnTo>
                      <a:pt x="10128" y="28203"/>
                    </a:lnTo>
                    <a:lnTo>
                      <a:pt x="12945" y="28806"/>
                    </a:lnTo>
                    <a:lnTo>
                      <a:pt x="14420" y="28840"/>
                    </a:lnTo>
                    <a:lnTo>
                      <a:pt x="15929" y="28806"/>
                    </a:lnTo>
                    <a:lnTo>
                      <a:pt x="18746" y="28203"/>
                    </a:lnTo>
                    <a:lnTo>
                      <a:pt x="21328" y="27129"/>
                    </a:lnTo>
                    <a:lnTo>
                      <a:pt x="23608" y="25553"/>
                    </a:lnTo>
                    <a:lnTo>
                      <a:pt x="25587" y="23608"/>
                    </a:lnTo>
                    <a:lnTo>
                      <a:pt x="27129" y="21295"/>
                    </a:lnTo>
                    <a:lnTo>
                      <a:pt x="28236" y="18713"/>
                    </a:lnTo>
                    <a:lnTo>
                      <a:pt x="28806" y="15896"/>
                    </a:lnTo>
                    <a:lnTo>
                      <a:pt x="28873" y="14420"/>
                    </a:lnTo>
                    <a:lnTo>
                      <a:pt x="28806" y="12945"/>
                    </a:lnTo>
                    <a:lnTo>
                      <a:pt x="28236" y="10128"/>
                    </a:lnTo>
                    <a:lnTo>
                      <a:pt x="27129" y="7512"/>
                    </a:lnTo>
                    <a:lnTo>
                      <a:pt x="25587" y="5232"/>
                    </a:lnTo>
                    <a:lnTo>
                      <a:pt x="23608" y="3254"/>
                    </a:lnTo>
                    <a:lnTo>
                      <a:pt x="21328" y="1711"/>
                    </a:lnTo>
                    <a:lnTo>
                      <a:pt x="18746" y="605"/>
                    </a:lnTo>
                    <a:lnTo>
                      <a:pt x="15929" y="35"/>
                    </a:lnTo>
                    <a:lnTo>
                      <a:pt x="1442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30" name="Google Shape;110;p15"/>
            <p:cNvSpPr/>
            <p:nvPr/>
          </p:nvSpPr>
          <p:spPr>
            <a:xfrm>
              <a:off x="833424" y="3051471"/>
              <a:ext cx="530144" cy="529258"/>
            </a:xfrm>
            <a:custGeom>
              <a:avLst/>
              <a:gdLst/>
              <a:ahLst/>
              <a:cxnLst/>
              <a:rect l="l" t="t" r="r" b="b"/>
              <a:pathLst>
                <a:path w="19752" h="19719" extrusionOk="0">
                  <a:moveTo>
                    <a:pt x="9859" y="1945"/>
                  </a:moveTo>
                  <a:lnTo>
                    <a:pt x="10664" y="1979"/>
                  </a:lnTo>
                  <a:lnTo>
                    <a:pt x="12207" y="2314"/>
                  </a:lnTo>
                  <a:lnTo>
                    <a:pt x="13648" y="2884"/>
                  </a:lnTo>
                  <a:lnTo>
                    <a:pt x="14889" y="3756"/>
                  </a:lnTo>
                  <a:lnTo>
                    <a:pt x="15962" y="4829"/>
                  </a:lnTo>
                  <a:lnTo>
                    <a:pt x="16834" y="6070"/>
                  </a:lnTo>
                  <a:lnTo>
                    <a:pt x="17438" y="7512"/>
                  </a:lnTo>
                  <a:lnTo>
                    <a:pt x="17740" y="9055"/>
                  </a:lnTo>
                  <a:lnTo>
                    <a:pt x="17773" y="9859"/>
                  </a:lnTo>
                  <a:lnTo>
                    <a:pt x="17740" y="10664"/>
                  </a:lnTo>
                  <a:lnTo>
                    <a:pt x="17438" y="12207"/>
                  </a:lnTo>
                  <a:lnTo>
                    <a:pt x="16834" y="13615"/>
                  </a:lnTo>
                  <a:lnTo>
                    <a:pt x="15962" y="14889"/>
                  </a:lnTo>
                  <a:lnTo>
                    <a:pt x="14889" y="15962"/>
                  </a:lnTo>
                  <a:lnTo>
                    <a:pt x="13648" y="16801"/>
                  </a:lnTo>
                  <a:lnTo>
                    <a:pt x="12207" y="17404"/>
                  </a:lnTo>
                  <a:lnTo>
                    <a:pt x="10664" y="17740"/>
                  </a:lnTo>
                  <a:lnTo>
                    <a:pt x="9054" y="17740"/>
                  </a:lnTo>
                  <a:lnTo>
                    <a:pt x="7512" y="17404"/>
                  </a:lnTo>
                  <a:lnTo>
                    <a:pt x="6103" y="16801"/>
                  </a:lnTo>
                  <a:lnTo>
                    <a:pt x="4829" y="15962"/>
                  </a:lnTo>
                  <a:lnTo>
                    <a:pt x="3756" y="14889"/>
                  </a:lnTo>
                  <a:lnTo>
                    <a:pt x="2918" y="13615"/>
                  </a:lnTo>
                  <a:lnTo>
                    <a:pt x="2314" y="12207"/>
                  </a:lnTo>
                  <a:lnTo>
                    <a:pt x="2012" y="10664"/>
                  </a:lnTo>
                  <a:lnTo>
                    <a:pt x="1979" y="9859"/>
                  </a:lnTo>
                  <a:lnTo>
                    <a:pt x="2012" y="9055"/>
                  </a:lnTo>
                  <a:lnTo>
                    <a:pt x="2314" y="7512"/>
                  </a:lnTo>
                  <a:lnTo>
                    <a:pt x="2918" y="6070"/>
                  </a:lnTo>
                  <a:lnTo>
                    <a:pt x="3756" y="4829"/>
                  </a:lnTo>
                  <a:lnTo>
                    <a:pt x="4829" y="3756"/>
                  </a:lnTo>
                  <a:lnTo>
                    <a:pt x="6103" y="2884"/>
                  </a:lnTo>
                  <a:lnTo>
                    <a:pt x="7512" y="2314"/>
                  </a:lnTo>
                  <a:lnTo>
                    <a:pt x="9054" y="1979"/>
                  </a:lnTo>
                  <a:lnTo>
                    <a:pt x="9859" y="1945"/>
                  </a:lnTo>
                  <a:close/>
                  <a:moveTo>
                    <a:pt x="9859" y="1"/>
                  </a:moveTo>
                  <a:lnTo>
                    <a:pt x="8853" y="34"/>
                  </a:lnTo>
                  <a:lnTo>
                    <a:pt x="6942" y="403"/>
                  </a:lnTo>
                  <a:lnTo>
                    <a:pt x="5165" y="1174"/>
                  </a:lnTo>
                  <a:lnTo>
                    <a:pt x="3588" y="2214"/>
                  </a:lnTo>
                  <a:lnTo>
                    <a:pt x="2247" y="3555"/>
                  </a:lnTo>
                  <a:lnTo>
                    <a:pt x="1174" y="5131"/>
                  </a:lnTo>
                  <a:lnTo>
                    <a:pt x="436" y="6908"/>
                  </a:lnTo>
                  <a:lnTo>
                    <a:pt x="34" y="8853"/>
                  </a:lnTo>
                  <a:lnTo>
                    <a:pt x="0" y="9859"/>
                  </a:lnTo>
                  <a:lnTo>
                    <a:pt x="34" y="10865"/>
                  </a:lnTo>
                  <a:lnTo>
                    <a:pt x="436" y="12777"/>
                  </a:lnTo>
                  <a:lnTo>
                    <a:pt x="1174" y="14554"/>
                  </a:lnTo>
                  <a:lnTo>
                    <a:pt x="2247" y="16130"/>
                  </a:lnTo>
                  <a:lnTo>
                    <a:pt x="3588" y="17471"/>
                  </a:lnTo>
                  <a:lnTo>
                    <a:pt x="5165" y="18544"/>
                  </a:lnTo>
                  <a:lnTo>
                    <a:pt x="6942" y="19282"/>
                  </a:lnTo>
                  <a:lnTo>
                    <a:pt x="8853" y="19685"/>
                  </a:lnTo>
                  <a:lnTo>
                    <a:pt x="9859" y="19718"/>
                  </a:lnTo>
                  <a:lnTo>
                    <a:pt x="10865" y="19685"/>
                  </a:lnTo>
                  <a:lnTo>
                    <a:pt x="12810" y="19282"/>
                  </a:lnTo>
                  <a:lnTo>
                    <a:pt x="14587" y="18544"/>
                  </a:lnTo>
                  <a:lnTo>
                    <a:pt x="16163" y="17471"/>
                  </a:lnTo>
                  <a:lnTo>
                    <a:pt x="17505" y="16130"/>
                  </a:lnTo>
                  <a:lnTo>
                    <a:pt x="18544" y="14554"/>
                  </a:lnTo>
                  <a:lnTo>
                    <a:pt x="19316" y="12777"/>
                  </a:lnTo>
                  <a:lnTo>
                    <a:pt x="19718" y="10865"/>
                  </a:lnTo>
                  <a:lnTo>
                    <a:pt x="19752" y="9859"/>
                  </a:lnTo>
                  <a:lnTo>
                    <a:pt x="19718" y="8853"/>
                  </a:lnTo>
                  <a:lnTo>
                    <a:pt x="19316" y="6908"/>
                  </a:lnTo>
                  <a:lnTo>
                    <a:pt x="18544" y="5131"/>
                  </a:lnTo>
                  <a:lnTo>
                    <a:pt x="17505" y="3555"/>
                  </a:lnTo>
                  <a:lnTo>
                    <a:pt x="16163" y="2214"/>
                  </a:lnTo>
                  <a:lnTo>
                    <a:pt x="14587" y="1174"/>
                  </a:lnTo>
                  <a:lnTo>
                    <a:pt x="12810" y="403"/>
                  </a:lnTo>
                  <a:lnTo>
                    <a:pt x="10865" y="34"/>
                  </a:lnTo>
                  <a:lnTo>
                    <a:pt x="985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1" name="Google Shape;111;p15"/>
            <p:cNvSpPr/>
            <p:nvPr/>
          </p:nvSpPr>
          <p:spPr>
            <a:xfrm>
              <a:off x="2777540" y="3030777"/>
              <a:ext cx="450053" cy="450026"/>
            </a:xfrm>
            <a:custGeom>
              <a:avLst/>
              <a:gdLst/>
              <a:ahLst/>
              <a:cxnLst/>
              <a:rect l="l" t="t" r="r" b="b"/>
              <a:pathLst>
                <a:path w="16768" h="16767" fill="none" extrusionOk="0">
                  <a:moveTo>
                    <a:pt x="16767" y="8384"/>
                  </a:moveTo>
                  <a:lnTo>
                    <a:pt x="16767" y="9255"/>
                  </a:lnTo>
                  <a:lnTo>
                    <a:pt x="16432" y="10899"/>
                  </a:lnTo>
                  <a:lnTo>
                    <a:pt x="15795" y="12408"/>
                  </a:lnTo>
                  <a:lnTo>
                    <a:pt x="14889" y="13749"/>
                  </a:lnTo>
                  <a:lnTo>
                    <a:pt x="13749" y="14889"/>
                  </a:lnTo>
                  <a:lnTo>
                    <a:pt x="12408" y="15794"/>
                  </a:lnTo>
                  <a:lnTo>
                    <a:pt x="10899" y="16432"/>
                  </a:lnTo>
                  <a:lnTo>
                    <a:pt x="9256" y="16767"/>
                  </a:lnTo>
                  <a:lnTo>
                    <a:pt x="8384" y="16767"/>
                  </a:lnTo>
                  <a:lnTo>
                    <a:pt x="7512" y="16767"/>
                  </a:lnTo>
                  <a:lnTo>
                    <a:pt x="5902" y="16432"/>
                  </a:lnTo>
                  <a:lnTo>
                    <a:pt x="4393" y="15794"/>
                  </a:lnTo>
                  <a:lnTo>
                    <a:pt x="3052" y="14889"/>
                  </a:lnTo>
                  <a:lnTo>
                    <a:pt x="1912" y="13749"/>
                  </a:lnTo>
                  <a:lnTo>
                    <a:pt x="1006" y="12408"/>
                  </a:lnTo>
                  <a:lnTo>
                    <a:pt x="369" y="10899"/>
                  </a:lnTo>
                  <a:lnTo>
                    <a:pt x="34" y="9255"/>
                  </a:lnTo>
                  <a:lnTo>
                    <a:pt x="0" y="8384"/>
                  </a:lnTo>
                  <a:lnTo>
                    <a:pt x="34" y="7545"/>
                  </a:lnTo>
                  <a:lnTo>
                    <a:pt x="369" y="5902"/>
                  </a:lnTo>
                  <a:lnTo>
                    <a:pt x="1006" y="4393"/>
                  </a:lnTo>
                  <a:lnTo>
                    <a:pt x="1912" y="3052"/>
                  </a:lnTo>
                  <a:lnTo>
                    <a:pt x="3052" y="1912"/>
                  </a:lnTo>
                  <a:lnTo>
                    <a:pt x="4393" y="1006"/>
                  </a:lnTo>
                  <a:lnTo>
                    <a:pt x="5902" y="369"/>
                  </a:lnTo>
                  <a:lnTo>
                    <a:pt x="7512" y="34"/>
                  </a:lnTo>
                  <a:lnTo>
                    <a:pt x="8384" y="0"/>
                  </a:lnTo>
                  <a:lnTo>
                    <a:pt x="9256" y="34"/>
                  </a:lnTo>
                  <a:lnTo>
                    <a:pt x="10899" y="369"/>
                  </a:lnTo>
                  <a:lnTo>
                    <a:pt x="12408" y="1006"/>
                  </a:lnTo>
                  <a:lnTo>
                    <a:pt x="13749" y="1912"/>
                  </a:lnTo>
                  <a:lnTo>
                    <a:pt x="14889" y="3052"/>
                  </a:lnTo>
                  <a:lnTo>
                    <a:pt x="15795" y="4393"/>
                  </a:lnTo>
                  <a:lnTo>
                    <a:pt x="16432" y="5902"/>
                  </a:lnTo>
                  <a:lnTo>
                    <a:pt x="16767" y="7545"/>
                  </a:lnTo>
                  <a:lnTo>
                    <a:pt x="16767" y="8384"/>
                  </a:lnTo>
                  <a:close/>
                </a:path>
              </a:pathLst>
            </a:custGeom>
            <a:noFill/>
            <a:ln w="62875" cap="flat" cmpd="sng">
              <a:solidFill>
                <a:schemeClr val="accent5"/>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2" name="Google Shape;112;p15"/>
            <p:cNvSpPr/>
            <p:nvPr/>
          </p:nvSpPr>
          <p:spPr>
            <a:xfrm>
              <a:off x="3002544" y="3132475"/>
              <a:ext cx="76548" cy="199824"/>
            </a:xfrm>
            <a:custGeom>
              <a:avLst/>
              <a:gdLst/>
              <a:ahLst/>
              <a:cxnLst/>
              <a:rect l="l" t="t" r="r" b="b"/>
              <a:pathLst>
                <a:path w="2852" h="7445" fill="none" extrusionOk="0">
                  <a:moveTo>
                    <a:pt x="1" y="1"/>
                  </a:moveTo>
                  <a:lnTo>
                    <a:pt x="1" y="4595"/>
                  </a:lnTo>
                  <a:lnTo>
                    <a:pt x="2851" y="7445"/>
                  </a:lnTo>
                </a:path>
              </a:pathLst>
            </a:custGeom>
            <a:noFill/>
            <a:ln w="20950" cap="rnd"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3" name="Google Shape;113;p15"/>
            <p:cNvSpPr/>
            <p:nvPr/>
          </p:nvSpPr>
          <p:spPr>
            <a:xfrm>
              <a:off x="1828887" y="3716603"/>
              <a:ext cx="222343" cy="279941"/>
            </a:xfrm>
            <a:custGeom>
              <a:avLst/>
              <a:gdLst/>
              <a:ahLst/>
              <a:cxnLst/>
              <a:rect l="l" t="t" r="r" b="b"/>
              <a:pathLst>
                <a:path w="8284" h="10430" extrusionOk="0">
                  <a:moveTo>
                    <a:pt x="3488" y="1"/>
                  </a:moveTo>
                  <a:lnTo>
                    <a:pt x="2314" y="370"/>
                  </a:lnTo>
                  <a:lnTo>
                    <a:pt x="1342" y="1007"/>
                  </a:lnTo>
                  <a:lnTo>
                    <a:pt x="604" y="1912"/>
                  </a:lnTo>
                  <a:lnTo>
                    <a:pt x="134" y="2952"/>
                  </a:lnTo>
                  <a:lnTo>
                    <a:pt x="0" y="4058"/>
                  </a:lnTo>
                  <a:lnTo>
                    <a:pt x="168" y="5232"/>
                  </a:lnTo>
                  <a:lnTo>
                    <a:pt x="704" y="6338"/>
                  </a:lnTo>
                  <a:lnTo>
                    <a:pt x="1140" y="6841"/>
                  </a:lnTo>
                  <a:lnTo>
                    <a:pt x="1878" y="7680"/>
                  </a:lnTo>
                  <a:lnTo>
                    <a:pt x="2616" y="9021"/>
                  </a:lnTo>
                  <a:lnTo>
                    <a:pt x="2716" y="10295"/>
                  </a:lnTo>
                  <a:lnTo>
                    <a:pt x="2616" y="10430"/>
                  </a:lnTo>
                  <a:lnTo>
                    <a:pt x="5634" y="10430"/>
                  </a:lnTo>
                  <a:lnTo>
                    <a:pt x="5533" y="10295"/>
                  </a:lnTo>
                  <a:lnTo>
                    <a:pt x="5634" y="9021"/>
                  </a:lnTo>
                  <a:lnTo>
                    <a:pt x="6372" y="7680"/>
                  </a:lnTo>
                  <a:lnTo>
                    <a:pt x="7109" y="6841"/>
                  </a:lnTo>
                  <a:lnTo>
                    <a:pt x="7545" y="6338"/>
                  </a:lnTo>
                  <a:lnTo>
                    <a:pt x="8082" y="5232"/>
                  </a:lnTo>
                  <a:lnTo>
                    <a:pt x="8283" y="4058"/>
                  </a:lnTo>
                  <a:lnTo>
                    <a:pt x="8115" y="2952"/>
                  </a:lnTo>
                  <a:lnTo>
                    <a:pt x="7646" y="1912"/>
                  </a:lnTo>
                  <a:lnTo>
                    <a:pt x="6908" y="1007"/>
                  </a:lnTo>
                  <a:lnTo>
                    <a:pt x="5936" y="370"/>
                  </a:lnTo>
                  <a:lnTo>
                    <a:pt x="479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4" name="Google Shape;114;p15"/>
            <p:cNvSpPr/>
            <p:nvPr/>
          </p:nvSpPr>
          <p:spPr>
            <a:xfrm>
              <a:off x="1879294" y="3986617"/>
              <a:ext cx="127812" cy="22546"/>
            </a:xfrm>
            <a:custGeom>
              <a:avLst/>
              <a:gdLst/>
              <a:ahLst/>
              <a:cxnLst/>
              <a:rect l="l" t="t" r="r" b="b"/>
              <a:pathLst>
                <a:path w="4762" h="840" extrusionOk="0">
                  <a:moveTo>
                    <a:pt x="403" y="1"/>
                  </a:moveTo>
                  <a:lnTo>
                    <a:pt x="268" y="34"/>
                  </a:lnTo>
                  <a:lnTo>
                    <a:pt x="34" y="269"/>
                  </a:lnTo>
                  <a:lnTo>
                    <a:pt x="0" y="403"/>
                  </a:lnTo>
                  <a:lnTo>
                    <a:pt x="34" y="571"/>
                  </a:lnTo>
                  <a:lnTo>
                    <a:pt x="268" y="805"/>
                  </a:lnTo>
                  <a:lnTo>
                    <a:pt x="403" y="839"/>
                  </a:lnTo>
                  <a:lnTo>
                    <a:pt x="4360" y="839"/>
                  </a:lnTo>
                  <a:lnTo>
                    <a:pt x="4494" y="805"/>
                  </a:lnTo>
                  <a:lnTo>
                    <a:pt x="4728" y="571"/>
                  </a:lnTo>
                  <a:lnTo>
                    <a:pt x="4762" y="403"/>
                  </a:lnTo>
                  <a:lnTo>
                    <a:pt x="4728" y="269"/>
                  </a:lnTo>
                  <a:lnTo>
                    <a:pt x="4494" y="34"/>
                  </a:lnTo>
                  <a:lnTo>
                    <a:pt x="436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5" name="Google Shape;115;p15"/>
            <p:cNvSpPr/>
            <p:nvPr/>
          </p:nvSpPr>
          <p:spPr>
            <a:xfrm>
              <a:off x="1879294" y="4009136"/>
              <a:ext cx="127812" cy="21606"/>
            </a:xfrm>
            <a:custGeom>
              <a:avLst/>
              <a:gdLst/>
              <a:ahLst/>
              <a:cxnLst/>
              <a:rect l="l" t="t" r="r" b="b"/>
              <a:pathLst>
                <a:path w="4762" h="805" extrusionOk="0">
                  <a:moveTo>
                    <a:pt x="268" y="0"/>
                  </a:moveTo>
                  <a:lnTo>
                    <a:pt x="34" y="235"/>
                  </a:lnTo>
                  <a:lnTo>
                    <a:pt x="0" y="402"/>
                  </a:lnTo>
                  <a:lnTo>
                    <a:pt x="34" y="570"/>
                  </a:lnTo>
                  <a:lnTo>
                    <a:pt x="268" y="771"/>
                  </a:lnTo>
                  <a:lnTo>
                    <a:pt x="403" y="805"/>
                  </a:lnTo>
                  <a:lnTo>
                    <a:pt x="4360" y="805"/>
                  </a:lnTo>
                  <a:lnTo>
                    <a:pt x="4494" y="771"/>
                  </a:lnTo>
                  <a:lnTo>
                    <a:pt x="4728" y="570"/>
                  </a:lnTo>
                  <a:lnTo>
                    <a:pt x="4762" y="402"/>
                  </a:lnTo>
                  <a:lnTo>
                    <a:pt x="4728" y="235"/>
                  </a:lnTo>
                  <a:lnTo>
                    <a:pt x="44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6" name="Google Shape;116;p15"/>
            <p:cNvSpPr/>
            <p:nvPr/>
          </p:nvSpPr>
          <p:spPr>
            <a:xfrm>
              <a:off x="1879294" y="4030716"/>
              <a:ext cx="127812" cy="21633"/>
            </a:xfrm>
            <a:custGeom>
              <a:avLst/>
              <a:gdLst/>
              <a:ahLst/>
              <a:cxnLst/>
              <a:rect l="l" t="t" r="r" b="b"/>
              <a:pathLst>
                <a:path w="4762" h="806" extrusionOk="0">
                  <a:moveTo>
                    <a:pt x="268" y="1"/>
                  </a:moveTo>
                  <a:lnTo>
                    <a:pt x="34" y="236"/>
                  </a:lnTo>
                  <a:lnTo>
                    <a:pt x="0" y="403"/>
                  </a:lnTo>
                  <a:lnTo>
                    <a:pt x="34" y="571"/>
                  </a:lnTo>
                  <a:lnTo>
                    <a:pt x="268" y="772"/>
                  </a:lnTo>
                  <a:lnTo>
                    <a:pt x="403" y="806"/>
                  </a:lnTo>
                  <a:lnTo>
                    <a:pt x="4360" y="806"/>
                  </a:lnTo>
                  <a:lnTo>
                    <a:pt x="4494" y="772"/>
                  </a:lnTo>
                  <a:lnTo>
                    <a:pt x="4728" y="571"/>
                  </a:lnTo>
                  <a:lnTo>
                    <a:pt x="4762" y="403"/>
                  </a:lnTo>
                  <a:lnTo>
                    <a:pt x="4728" y="236"/>
                  </a:lnTo>
                  <a:lnTo>
                    <a:pt x="44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7" name="Google Shape;117;p15"/>
            <p:cNvSpPr/>
            <p:nvPr/>
          </p:nvSpPr>
          <p:spPr>
            <a:xfrm>
              <a:off x="1900873" y="3823723"/>
              <a:ext cx="78346" cy="45011"/>
            </a:xfrm>
            <a:custGeom>
              <a:avLst/>
              <a:gdLst/>
              <a:ahLst/>
              <a:cxnLst/>
              <a:rect l="l" t="t" r="r" b="b"/>
              <a:pathLst>
                <a:path w="2919" h="1677" fill="none" extrusionOk="0">
                  <a:moveTo>
                    <a:pt x="1" y="0"/>
                  </a:moveTo>
                  <a:lnTo>
                    <a:pt x="2918" y="0"/>
                  </a:lnTo>
                  <a:lnTo>
                    <a:pt x="1476" y="1677"/>
                  </a:lnTo>
                  <a:lnTo>
                    <a:pt x="1" y="0"/>
                  </a:lnTo>
                  <a:close/>
                </a:path>
              </a:pathLst>
            </a:custGeom>
            <a:noFill/>
            <a:ln w="10900" cap="flat"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8" name="Google Shape;118;p15"/>
            <p:cNvSpPr/>
            <p:nvPr/>
          </p:nvSpPr>
          <p:spPr>
            <a:xfrm>
              <a:off x="3210478" y="1869715"/>
              <a:ext cx="165630" cy="318644"/>
            </a:xfrm>
            <a:custGeom>
              <a:avLst/>
              <a:gdLst/>
              <a:ahLst/>
              <a:cxnLst/>
              <a:rect l="l" t="t" r="r" b="b"/>
              <a:pathLst>
                <a:path w="6171" h="11872" extrusionOk="0">
                  <a:moveTo>
                    <a:pt x="2716" y="2381"/>
                  </a:moveTo>
                  <a:lnTo>
                    <a:pt x="2716" y="5030"/>
                  </a:lnTo>
                  <a:lnTo>
                    <a:pt x="2314" y="4930"/>
                  </a:lnTo>
                  <a:lnTo>
                    <a:pt x="1744" y="4728"/>
                  </a:lnTo>
                  <a:lnTo>
                    <a:pt x="1543" y="4561"/>
                  </a:lnTo>
                  <a:lnTo>
                    <a:pt x="1375" y="4393"/>
                  </a:lnTo>
                  <a:lnTo>
                    <a:pt x="1207" y="3991"/>
                  </a:lnTo>
                  <a:lnTo>
                    <a:pt x="1174" y="3722"/>
                  </a:lnTo>
                  <a:lnTo>
                    <a:pt x="1207" y="3454"/>
                  </a:lnTo>
                  <a:lnTo>
                    <a:pt x="1375" y="2985"/>
                  </a:lnTo>
                  <a:lnTo>
                    <a:pt x="1576" y="2817"/>
                  </a:lnTo>
                  <a:lnTo>
                    <a:pt x="1777" y="2649"/>
                  </a:lnTo>
                  <a:lnTo>
                    <a:pt x="2347" y="2448"/>
                  </a:lnTo>
                  <a:lnTo>
                    <a:pt x="2716" y="2381"/>
                  </a:lnTo>
                  <a:close/>
                  <a:moveTo>
                    <a:pt x="3353" y="6237"/>
                  </a:moveTo>
                  <a:lnTo>
                    <a:pt x="3756" y="6338"/>
                  </a:lnTo>
                  <a:lnTo>
                    <a:pt x="4359" y="6573"/>
                  </a:lnTo>
                  <a:lnTo>
                    <a:pt x="4594" y="6740"/>
                  </a:lnTo>
                  <a:lnTo>
                    <a:pt x="4762" y="6908"/>
                  </a:lnTo>
                  <a:lnTo>
                    <a:pt x="4963" y="7344"/>
                  </a:lnTo>
                  <a:lnTo>
                    <a:pt x="4963" y="7612"/>
                  </a:lnTo>
                  <a:lnTo>
                    <a:pt x="4963" y="7914"/>
                  </a:lnTo>
                  <a:lnTo>
                    <a:pt x="4762" y="8350"/>
                  </a:lnTo>
                  <a:lnTo>
                    <a:pt x="4561" y="8551"/>
                  </a:lnTo>
                  <a:lnTo>
                    <a:pt x="4326" y="8719"/>
                  </a:lnTo>
                  <a:lnTo>
                    <a:pt x="3722" y="8954"/>
                  </a:lnTo>
                  <a:lnTo>
                    <a:pt x="3353" y="9021"/>
                  </a:lnTo>
                  <a:lnTo>
                    <a:pt x="3353" y="6237"/>
                  </a:lnTo>
                  <a:close/>
                  <a:moveTo>
                    <a:pt x="2716" y="0"/>
                  </a:moveTo>
                  <a:lnTo>
                    <a:pt x="2716" y="1476"/>
                  </a:lnTo>
                  <a:lnTo>
                    <a:pt x="2079" y="1543"/>
                  </a:lnTo>
                  <a:lnTo>
                    <a:pt x="1073" y="1912"/>
                  </a:lnTo>
                  <a:lnTo>
                    <a:pt x="704" y="2180"/>
                  </a:lnTo>
                  <a:lnTo>
                    <a:pt x="369" y="2515"/>
                  </a:lnTo>
                  <a:lnTo>
                    <a:pt x="34" y="3320"/>
                  </a:lnTo>
                  <a:lnTo>
                    <a:pt x="0" y="3823"/>
                  </a:lnTo>
                  <a:lnTo>
                    <a:pt x="34" y="4292"/>
                  </a:lnTo>
                  <a:lnTo>
                    <a:pt x="335" y="5030"/>
                  </a:lnTo>
                  <a:lnTo>
                    <a:pt x="637" y="5332"/>
                  </a:lnTo>
                  <a:lnTo>
                    <a:pt x="1006" y="5600"/>
                  </a:lnTo>
                  <a:lnTo>
                    <a:pt x="2012" y="5969"/>
                  </a:lnTo>
                  <a:lnTo>
                    <a:pt x="2716" y="6103"/>
                  </a:lnTo>
                  <a:lnTo>
                    <a:pt x="2716" y="9021"/>
                  </a:lnTo>
                  <a:lnTo>
                    <a:pt x="2012" y="8987"/>
                  </a:lnTo>
                  <a:lnTo>
                    <a:pt x="1308" y="8819"/>
                  </a:lnTo>
                  <a:lnTo>
                    <a:pt x="671" y="8585"/>
                  </a:lnTo>
                  <a:lnTo>
                    <a:pt x="0" y="8216"/>
                  </a:lnTo>
                  <a:lnTo>
                    <a:pt x="0" y="9356"/>
                  </a:lnTo>
                  <a:lnTo>
                    <a:pt x="671" y="9624"/>
                  </a:lnTo>
                  <a:lnTo>
                    <a:pt x="1341" y="9792"/>
                  </a:lnTo>
                  <a:lnTo>
                    <a:pt x="2012" y="9893"/>
                  </a:lnTo>
                  <a:lnTo>
                    <a:pt x="2683" y="9926"/>
                  </a:lnTo>
                  <a:lnTo>
                    <a:pt x="2716" y="11871"/>
                  </a:lnTo>
                  <a:lnTo>
                    <a:pt x="3353" y="11871"/>
                  </a:lnTo>
                  <a:lnTo>
                    <a:pt x="3353" y="9926"/>
                  </a:lnTo>
                  <a:lnTo>
                    <a:pt x="3990" y="9859"/>
                  </a:lnTo>
                  <a:lnTo>
                    <a:pt x="5030" y="9490"/>
                  </a:lnTo>
                  <a:lnTo>
                    <a:pt x="5432" y="9222"/>
                  </a:lnTo>
                  <a:lnTo>
                    <a:pt x="5768" y="8887"/>
                  </a:lnTo>
                  <a:lnTo>
                    <a:pt x="6137" y="8015"/>
                  </a:lnTo>
                  <a:lnTo>
                    <a:pt x="6170" y="7512"/>
                  </a:lnTo>
                  <a:lnTo>
                    <a:pt x="6137" y="7009"/>
                  </a:lnTo>
                  <a:lnTo>
                    <a:pt x="5801" y="6237"/>
                  </a:lnTo>
                  <a:lnTo>
                    <a:pt x="5466" y="5936"/>
                  </a:lnTo>
                  <a:lnTo>
                    <a:pt x="5097" y="5667"/>
                  </a:lnTo>
                  <a:lnTo>
                    <a:pt x="4024" y="5265"/>
                  </a:lnTo>
                  <a:lnTo>
                    <a:pt x="3353" y="5131"/>
                  </a:lnTo>
                  <a:lnTo>
                    <a:pt x="3353" y="2415"/>
                  </a:lnTo>
                  <a:lnTo>
                    <a:pt x="3923" y="2448"/>
                  </a:lnTo>
                  <a:lnTo>
                    <a:pt x="4493" y="2582"/>
                  </a:lnTo>
                  <a:lnTo>
                    <a:pt x="5030" y="2750"/>
                  </a:lnTo>
                  <a:lnTo>
                    <a:pt x="5567" y="2985"/>
                  </a:lnTo>
                  <a:lnTo>
                    <a:pt x="5567" y="1878"/>
                  </a:lnTo>
                  <a:lnTo>
                    <a:pt x="5030" y="1710"/>
                  </a:lnTo>
                  <a:lnTo>
                    <a:pt x="4493" y="1610"/>
                  </a:lnTo>
                  <a:lnTo>
                    <a:pt x="3923" y="1509"/>
                  </a:lnTo>
                  <a:lnTo>
                    <a:pt x="3353" y="1476"/>
                  </a:lnTo>
                  <a:lnTo>
                    <a:pt x="335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9" name="Google Shape;119;p15"/>
            <p:cNvSpPr/>
            <p:nvPr/>
          </p:nvSpPr>
          <p:spPr>
            <a:xfrm>
              <a:off x="1011619" y="3275588"/>
              <a:ext cx="32450" cy="110715"/>
            </a:xfrm>
            <a:custGeom>
              <a:avLst/>
              <a:gdLst/>
              <a:ahLst/>
              <a:cxnLst/>
              <a:rect l="l" t="t" r="r" b="b"/>
              <a:pathLst>
                <a:path w="1209" h="4125" extrusionOk="0">
                  <a:moveTo>
                    <a:pt x="1" y="0"/>
                  </a:moveTo>
                  <a:lnTo>
                    <a:pt x="1" y="4125"/>
                  </a:lnTo>
                  <a:lnTo>
                    <a:pt x="1208" y="4125"/>
                  </a:lnTo>
                  <a:lnTo>
                    <a:pt x="12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0" name="Google Shape;120;p15"/>
            <p:cNvSpPr/>
            <p:nvPr/>
          </p:nvSpPr>
          <p:spPr>
            <a:xfrm>
              <a:off x="1071929" y="3323284"/>
              <a:ext cx="32423" cy="63020"/>
            </a:xfrm>
            <a:custGeom>
              <a:avLst/>
              <a:gdLst/>
              <a:ahLst/>
              <a:cxnLst/>
              <a:rect l="l" t="t" r="r" b="b"/>
              <a:pathLst>
                <a:path w="1208" h="2348" extrusionOk="0">
                  <a:moveTo>
                    <a:pt x="1" y="1"/>
                  </a:moveTo>
                  <a:lnTo>
                    <a:pt x="1" y="2348"/>
                  </a:lnTo>
                  <a:lnTo>
                    <a:pt x="1208" y="2348"/>
                  </a:lnTo>
                  <a:lnTo>
                    <a:pt x="120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1" name="Google Shape;121;p15"/>
            <p:cNvSpPr/>
            <p:nvPr/>
          </p:nvSpPr>
          <p:spPr>
            <a:xfrm>
              <a:off x="1132240" y="3204488"/>
              <a:ext cx="32423" cy="181814"/>
            </a:xfrm>
            <a:custGeom>
              <a:avLst/>
              <a:gdLst/>
              <a:ahLst/>
              <a:cxnLst/>
              <a:rect l="l" t="t" r="r" b="b"/>
              <a:pathLst>
                <a:path w="1208" h="6774" extrusionOk="0">
                  <a:moveTo>
                    <a:pt x="0" y="0"/>
                  </a:moveTo>
                  <a:lnTo>
                    <a:pt x="0" y="6774"/>
                  </a:lnTo>
                  <a:lnTo>
                    <a:pt x="1208" y="6774"/>
                  </a:lnTo>
                  <a:lnTo>
                    <a:pt x="120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2" name="Google Shape;122;p15"/>
            <p:cNvSpPr/>
            <p:nvPr/>
          </p:nvSpPr>
          <p:spPr>
            <a:xfrm>
              <a:off x="2495875" y="2551864"/>
              <a:ext cx="344733" cy="122417"/>
            </a:xfrm>
            <a:custGeom>
              <a:avLst/>
              <a:gdLst/>
              <a:ahLst/>
              <a:cxnLst/>
              <a:rect l="l" t="t" r="r" b="b"/>
              <a:pathLst>
                <a:path w="12844" h="4561" extrusionOk="0">
                  <a:moveTo>
                    <a:pt x="4092" y="0"/>
                  </a:moveTo>
                  <a:lnTo>
                    <a:pt x="3689" y="302"/>
                  </a:lnTo>
                  <a:lnTo>
                    <a:pt x="3455" y="503"/>
                  </a:lnTo>
                  <a:lnTo>
                    <a:pt x="2784" y="772"/>
                  </a:lnTo>
                  <a:lnTo>
                    <a:pt x="2013" y="839"/>
                  </a:lnTo>
                  <a:lnTo>
                    <a:pt x="1141" y="705"/>
                  </a:lnTo>
                  <a:lnTo>
                    <a:pt x="671" y="570"/>
                  </a:lnTo>
                  <a:lnTo>
                    <a:pt x="604" y="570"/>
                  </a:lnTo>
                  <a:lnTo>
                    <a:pt x="202" y="772"/>
                  </a:lnTo>
                  <a:lnTo>
                    <a:pt x="1" y="1107"/>
                  </a:lnTo>
                  <a:lnTo>
                    <a:pt x="1" y="1342"/>
                  </a:lnTo>
                  <a:lnTo>
                    <a:pt x="101" y="2717"/>
                  </a:lnTo>
                  <a:lnTo>
                    <a:pt x="303" y="4259"/>
                  </a:lnTo>
                  <a:lnTo>
                    <a:pt x="336" y="4527"/>
                  </a:lnTo>
                  <a:lnTo>
                    <a:pt x="336" y="4561"/>
                  </a:lnTo>
                  <a:lnTo>
                    <a:pt x="3052" y="4561"/>
                  </a:lnTo>
                  <a:lnTo>
                    <a:pt x="6875" y="4494"/>
                  </a:lnTo>
                  <a:lnTo>
                    <a:pt x="7747" y="4460"/>
                  </a:lnTo>
                  <a:lnTo>
                    <a:pt x="9491" y="4226"/>
                  </a:lnTo>
                  <a:lnTo>
                    <a:pt x="10228" y="3924"/>
                  </a:lnTo>
                  <a:lnTo>
                    <a:pt x="11972" y="2985"/>
                  </a:lnTo>
                  <a:lnTo>
                    <a:pt x="12844" y="2482"/>
                  </a:lnTo>
                  <a:lnTo>
                    <a:pt x="12743" y="2281"/>
                  </a:lnTo>
                  <a:lnTo>
                    <a:pt x="11939" y="1476"/>
                  </a:lnTo>
                  <a:lnTo>
                    <a:pt x="10966" y="1275"/>
                  </a:lnTo>
                  <a:lnTo>
                    <a:pt x="10295" y="1409"/>
                  </a:lnTo>
                  <a:lnTo>
                    <a:pt x="8250" y="1979"/>
                  </a:lnTo>
                  <a:lnTo>
                    <a:pt x="8082" y="2012"/>
                  </a:lnTo>
                  <a:lnTo>
                    <a:pt x="4494" y="134"/>
                  </a:lnTo>
                  <a:lnTo>
                    <a:pt x="4461" y="101"/>
                  </a:lnTo>
                  <a:lnTo>
                    <a:pt x="4092"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3" name="Google Shape;123;p15"/>
            <p:cNvSpPr/>
            <p:nvPr/>
          </p:nvSpPr>
          <p:spPr>
            <a:xfrm>
              <a:off x="2503981" y="2612174"/>
              <a:ext cx="343847" cy="88223"/>
            </a:xfrm>
            <a:custGeom>
              <a:avLst/>
              <a:gdLst/>
              <a:ahLst/>
              <a:cxnLst/>
              <a:rect l="l" t="t" r="r" b="b"/>
              <a:pathLst>
                <a:path w="12811" h="3287" extrusionOk="0">
                  <a:moveTo>
                    <a:pt x="12576" y="0"/>
                  </a:moveTo>
                  <a:lnTo>
                    <a:pt x="12441" y="34"/>
                  </a:lnTo>
                  <a:lnTo>
                    <a:pt x="12140" y="235"/>
                  </a:lnTo>
                  <a:lnTo>
                    <a:pt x="10362" y="1107"/>
                  </a:lnTo>
                  <a:lnTo>
                    <a:pt x="8987" y="1643"/>
                  </a:lnTo>
                  <a:lnTo>
                    <a:pt x="8384" y="1777"/>
                  </a:lnTo>
                  <a:lnTo>
                    <a:pt x="6540" y="1979"/>
                  </a:lnTo>
                  <a:lnTo>
                    <a:pt x="839" y="2113"/>
                  </a:lnTo>
                  <a:lnTo>
                    <a:pt x="1" y="2113"/>
                  </a:lnTo>
                  <a:lnTo>
                    <a:pt x="101" y="3286"/>
                  </a:lnTo>
                  <a:lnTo>
                    <a:pt x="4293" y="3219"/>
                  </a:lnTo>
                  <a:lnTo>
                    <a:pt x="4393" y="2414"/>
                  </a:lnTo>
                  <a:lnTo>
                    <a:pt x="4796" y="2414"/>
                  </a:lnTo>
                  <a:lnTo>
                    <a:pt x="7847" y="2280"/>
                  </a:lnTo>
                  <a:lnTo>
                    <a:pt x="9155" y="2046"/>
                  </a:lnTo>
                  <a:lnTo>
                    <a:pt x="10329" y="1677"/>
                  </a:lnTo>
                  <a:lnTo>
                    <a:pt x="12475" y="537"/>
                  </a:lnTo>
                  <a:lnTo>
                    <a:pt x="12777" y="369"/>
                  </a:lnTo>
                  <a:lnTo>
                    <a:pt x="12810" y="268"/>
                  </a:lnTo>
                  <a:lnTo>
                    <a:pt x="12777" y="34"/>
                  </a:lnTo>
                  <a:lnTo>
                    <a:pt x="12576" y="0"/>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4" name="Google Shape;124;p15"/>
            <p:cNvSpPr/>
            <p:nvPr/>
          </p:nvSpPr>
          <p:spPr>
            <a:xfrm>
              <a:off x="1857687" y="3084780"/>
              <a:ext cx="90934" cy="107118"/>
            </a:xfrm>
            <a:custGeom>
              <a:avLst/>
              <a:gdLst/>
              <a:ahLst/>
              <a:cxnLst/>
              <a:rect l="l" t="t" r="r" b="b"/>
              <a:pathLst>
                <a:path w="3388" h="3991" extrusionOk="0">
                  <a:moveTo>
                    <a:pt x="67" y="0"/>
                  </a:moveTo>
                  <a:lnTo>
                    <a:pt x="0" y="1308"/>
                  </a:lnTo>
                  <a:lnTo>
                    <a:pt x="101" y="2750"/>
                  </a:lnTo>
                  <a:lnTo>
                    <a:pt x="503" y="3018"/>
                  </a:lnTo>
                  <a:lnTo>
                    <a:pt x="2046" y="3823"/>
                  </a:lnTo>
                  <a:lnTo>
                    <a:pt x="2817" y="3991"/>
                  </a:lnTo>
                  <a:lnTo>
                    <a:pt x="3253" y="3924"/>
                  </a:lnTo>
                  <a:lnTo>
                    <a:pt x="3387" y="3790"/>
                  </a:lnTo>
                  <a:lnTo>
                    <a:pt x="3354" y="101"/>
                  </a:lnTo>
                  <a:lnTo>
                    <a:pt x="6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5" name="Google Shape;125;p15"/>
            <p:cNvSpPr/>
            <p:nvPr/>
          </p:nvSpPr>
          <p:spPr>
            <a:xfrm>
              <a:off x="1827974" y="3158564"/>
              <a:ext cx="340251" cy="146734"/>
            </a:xfrm>
            <a:custGeom>
              <a:avLst/>
              <a:gdLst/>
              <a:ahLst/>
              <a:cxnLst/>
              <a:rect l="l" t="t" r="r" b="b"/>
              <a:pathLst>
                <a:path w="12677" h="5467" extrusionOk="0">
                  <a:moveTo>
                    <a:pt x="1107" y="1"/>
                  </a:moveTo>
                  <a:lnTo>
                    <a:pt x="671" y="135"/>
                  </a:lnTo>
                  <a:lnTo>
                    <a:pt x="437" y="403"/>
                  </a:lnTo>
                  <a:lnTo>
                    <a:pt x="370" y="605"/>
                  </a:lnTo>
                  <a:lnTo>
                    <a:pt x="202" y="1979"/>
                  </a:lnTo>
                  <a:lnTo>
                    <a:pt x="34" y="3556"/>
                  </a:lnTo>
                  <a:lnTo>
                    <a:pt x="1" y="3790"/>
                  </a:lnTo>
                  <a:lnTo>
                    <a:pt x="1" y="3857"/>
                  </a:lnTo>
                  <a:lnTo>
                    <a:pt x="2683" y="4427"/>
                  </a:lnTo>
                  <a:lnTo>
                    <a:pt x="6439" y="5165"/>
                  </a:lnTo>
                  <a:lnTo>
                    <a:pt x="7278" y="5299"/>
                  </a:lnTo>
                  <a:lnTo>
                    <a:pt x="9021" y="5467"/>
                  </a:lnTo>
                  <a:lnTo>
                    <a:pt x="9793" y="5333"/>
                  </a:lnTo>
                  <a:lnTo>
                    <a:pt x="11704" y="4763"/>
                  </a:lnTo>
                  <a:lnTo>
                    <a:pt x="12676" y="4461"/>
                  </a:lnTo>
                  <a:lnTo>
                    <a:pt x="12643" y="4260"/>
                  </a:lnTo>
                  <a:lnTo>
                    <a:pt x="12006" y="3321"/>
                  </a:lnTo>
                  <a:lnTo>
                    <a:pt x="11100" y="2885"/>
                  </a:lnTo>
                  <a:lnTo>
                    <a:pt x="10430" y="2885"/>
                  </a:lnTo>
                  <a:lnTo>
                    <a:pt x="8284" y="3019"/>
                  </a:lnTo>
                  <a:lnTo>
                    <a:pt x="8116" y="2985"/>
                  </a:lnTo>
                  <a:lnTo>
                    <a:pt x="4997" y="403"/>
                  </a:lnTo>
                  <a:lnTo>
                    <a:pt x="4997" y="370"/>
                  </a:lnTo>
                  <a:lnTo>
                    <a:pt x="4628" y="202"/>
                  </a:lnTo>
                  <a:lnTo>
                    <a:pt x="4192" y="403"/>
                  </a:lnTo>
                  <a:lnTo>
                    <a:pt x="3924" y="538"/>
                  </a:lnTo>
                  <a:lnTo>
                    <a:pt x="3220" y="672"/>
                  </a:lnTo>
                  <a:lnTo>
                    <a:pt x="2415" y="571"/>
                  </a:lnTo>
                  <a:lnTo>
                    <a:pt x="1610" y="269"/>
                  </a:lnTo>
                  <a:lnTo>
                    <a:pt x="12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6" name="Google Shape;126;p15"/>
            <p:cNvSpPr/>
            <p:nvPr/>
          </p:nvSpPr>
          <p:spPr>
            <a:xfrm>
              <a:off x="1824378" y="3255780"/>
              <a:ext cx="351040" cy="54029"/>
            </a:xfrm>
            <a:custGeom>
              <a:avLst/>
              <a:gdLst/>
              <a:ahLst/>
              <a:cxnLst/>
              <a:rect l="l" t="t" r="r" b="b"/>
              <a:pathLst>
                <a:path w="13079" h="2013" extrusionOk="0">
                  <a:moveTo>
                    <a:pt x="168" y="1"/>
                  </a:moveTo>
                  <a:lnTo>
                    <a:pt x="1" y="1174"/>
                  </a:lnTo>
                  <a:lnTo>
                    <a:pt x="4125" y="2013"/>
                  </a:lnTo>
                  <a:lnTo>
                    <a:pt x="4393" y="1241"/>
                  </a:lnTo>
                  <a:lnTo>
                    <a:pt x="4796" y="1342"/>
                  </a:lnTo>
                  <a:lnTo>
                    <a:pt x="7780" y="1845"/>
                  </a:lnTo>
                  <a:lnTo>
                    <a:pt x="9122" y="1912"/>
                  </a:lnTo>
                  <a:lnTo>
                    <a:pt x="10329" y="1778"/>
                  </a:lnTo>
                  <a:lnTo>
                    <a:pt x="12710" y="1141"/>
                  </a:lnTo>
                  <a:lnTo>
                    <a:pt x="13012" y="1040"/>
                  </a:lnTo>
                  <a:lnTo>
                    <a:pt x="13079" y="940"/>
                  </a:lnTo>
                  <a:lnTo>
                    <a:pt x="13079" y="738"/>
                  </a:lnTo>
                  <a:lnTo>
                    <a:pt x="12911" y="604"/>
                  </a:lnTo>
                  <a:lnTo>
                    <a:pt x="12743" y="638"/>
                  </a:lnTo>
                  <a:lnTo>
                    <a:pt x="12408" y="738"/>
                  </a:lnTo>
                  <a:lnTo>
                    <a:pt x="10497" y="1241"/>
                  </a:lnTo>
                  <a:lnTo>
                    <a:pt x="9055" y="1476"/>
                  </a:lnTo>
                  <a:lnTo>
                    <a:pt x="8418" y="1476"/>
                  </a:lnTo>
                  <a:lnTo>
                    <a:pt x="6573" y="1275"/>
                  </a:lnTo>
                  <a:lnTo>
                    <a:pt x="1007" y="202"/>
                  </a:lnTo>
                  <a:lnTo>
                    <a:pt x="168" y="1"/>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7" name="Google Shape;127;p15"/>
            <p:cNvSpPr/>
            <p:nvPr/>
          </p:nvSpPr>
          <p:spPr>
            <a:xfrm>
              <a:off x="1780279" y="1856214"/>
              <a:ext cx="243949" cy="1252864"/>
            </a:xfrm>
            <a:custGeom>
              <a:avLst/>
              <a:gdLst/>
              <a:ahLst/>
              <a:cxnLst/>
              <a:rect l="l" t="t" r="r" b="b"/>
              <a:pathLst>
                <a:path w="9089" h="46679" extrusionOk="0">
                  <a:moveTo>
                    <a:pt x="7277" y="0"/>
                  </a:moveTo>
                  <a:lnTo>
                    <a:pt x="6104" y="503"/>
                  </a:lnTo>
                  <a:lnTo>
                    <a:pt x="4695" y="1442"/>
                  </a:lnTo>
                  <a:lnTo>
                    <a:pt x="973" y="4628"/>
                  </a:lnTo>
                  <a:lnTo>
                    <a:pt x="0" y="5600"/>
                  </a:lnTo>
                  <a:lnTo>
                    <a:pt x="2113" y="24681"/>
                  </a:lnTo>
                  <a:lnTo>
                    <a:pt x="2314" y="46679"/>
                  </a:lnTo>
                  <a:lnTo>
                    <a:pt x="7143" y="46679"/>
                  </a:lnTo>
                  <a:lnTo>
                    <a:pt x="7311" y="45203"/>
                  </a:lnTo>
                  <a:lnTo>
                    <a:pt x="8250" y="36082"/>
                  </a:lnTo>
                  <a:lnTo>
                    <a:pt x="8820" y="28235"/>
                  </a:lnTo>
                  <a:lnTo>
                    <a:pt x="8987" y="24144"/>
                  </a:lnTo>
                  <a:lnTo>
                    <a:pt x="9088" y="20254"/>
                  </a:lnTo>
                  <a:lnTo>
                    <a:pt x="8920" y="12508"/>
                  </a:lnTo>
                  <a:lnTo>
                    <a:pt x="8384" y="3052"/>
                  </a:lnTo>
                  <a:lnTo>
                    <a:pt x="8149" y="671"/>
                  </a:lnTo>
                  <a:lnTo>
                    <a:pt x="8116" y="436"/>
                  </a:lnTo>
                  <a:lnTo>
                    <a:pt x="7881" y="101"/>
                  </a:lnTo>
                  <a:lnTo>
                    <a:pt x="72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9" name="Google Shape;128;p15"/>
            <p:cNvSpPr/>
            <p:nvPr/>
          </p:nvSpPr>
          <p:spPr>
            <a:xfrm>
              <a:off x="1869389" y="1216259"/>
              <a:ext cx="119733" cy="114338"/>
            </a:xfrm>
            <a:custGeom>
              <a:avLst/>
              <a:gdLst/>
              <a:ahLst/>
              <a:cxnLst/>
              <a:rect l="l" t="t" r="r" b="b"/>
              <a:pathLst>
                <a:path w="4461" h="4260" extrusionOk="0">
                  <a:moveTo>
                    <a:pt x="3219" y="1"/>
                  </a:moveTo>
                  <a:lnTo>
                    <a:pt x="0" y="135"/>
                  </a:lnTo>
                  <a:lnTo>
                    <a:pt x="67" y="1208"/>
                  </a:lnTo>
                  <a:lnTo>
                    <a:pt x="134" y="2214"/>
                  </a:lnTo>
                  <a:lnTo>
                    <a:pt x="269" y="3958"/>
                  </a:lnTo>
                  <a:lnTo>
                    <a:pt x="503" y="4126"/>
                  </a:lnTo>
                  <a:lnTo>
                    <a:pt x="1073" y="4260"/>
                  </a:lnTo>
                  <a:lnTo>
                    <a:pt x="2113" y="4159"/>
                  </a:lnTo>
                  <a:lnTo>
                    <a:pt x="4091" y="3388"/>
                  </a:lnTo>
                  <a:lnTo>
                    <a:pt x="4460" y="3153"/>
                  </a:lnTo>
                  <a:lnTo>
                    <a:pt x="3555" y="906"/>
                  </a:lnTo>
                  <a:lnTo>
                    <a:pt x="3354" y="437"/>
                  </a:lnTo>
                  <a:lnTo>
                    <a:pt x="321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0" name="Google Shape;129;p15"/>
            <p:cNvSpPr/>
            <p:nvPr/>
          </p:nvSpPr>
          <p:spPr>
            <a:xfrm>
              <a:off x="1705582" y="1294579"/>
              <a:ext cx="407726" cy="670544"/>
            </a:xfrm>
            <a:custGeom>
              <a:avLst/>
              <a:gdLst/>
              <a:ahLst/>
              <a:cxnLst/>
              <a:rect l="l" t="t" r="r" b="b"/>
              <a:pathLst>
                <a:path w="15191" h="24983" extrusionOk="0">
                  <a:moveTo>
                    <a:pt x="12206" y="0"/>
                  </a:moveTo>
                  <a:lnTo>
                    <a:pt x="11536" y="34"/>
                  </a:lnTo>
                  <a:lnTo>
                    <a:pt x="10832" y="235"/>
                  </a:lnTo>
                  <a:lnTo>
                    <a:pt x="9926" y="671"/>
                  </a:lnTo>
                  <a:lnTo>
                    <a:pt x="8484" y="1141"/>
                  </a:lnTo>
                  <a:lnTo>
                    <a:pt x="6841" y="1308"/>
                  </a:lnTo>
                  <a:lnTo>
                    <a:pt x="5869" y="1275"/>
                  </a:lnTo>
                  <a:lnTo>
                    <a:pt x="5366" y="1543"/>
                  </a:lnTo>
                  <a:lnTo>
                    <a:pt x="3521" y="2348"/>
                  </a:lnTo>
                  <a:lnTo>
                    <a:pt x="1979" y="3320"/>
                  </a:lnTo>
                  <a:lnTo>
                    <a:pt x="1073" y="4192"/>
                  </a:lnTo>
                  <a:lnTo>
                    <a:pt x="369" y="5232"/>
                  </a:lnTo>
                  <a:lnTo>
                    <a:pt x="0" y="6506"/>
                  </a:lnTo>
                  <a:lnTo>
                    <a:pt x="0" y="7277"/>
                  </a:lnTo>
                  <a:lnTo>
                    <a:pt x="67" y="8149"/>
                  </a:lnTo>
                  <a:lnTo>
                    <a:pt x="403" y="9759"/>
                  </a:lnTo>
                  <a:lnTo>
                    <a:pt x="1274" y="11972"/>
                  </a:lnTo>
                  <a:lnTo>
                    <a:pt x="2683" y="14688"/>
                  </a:lnTo>
                  <a:lnTo>
                    <a:pt x="3521" y="16767"/>
                  </a:lnTo>
                  <a:lnTo>
                    <a:pt x="3823" y="18243"/>
                  </a:lnTo>
                  <a:lnTo>
                    <a:pt x="3857" y="19047"/>
                  </a:lnTo>
                  <a:lnTo>
                    <a:pt x="3655" y="22702"/>
                  </a:lnTo>
                  <a:lnTo>
                    <a:pt x="3421" y="24614"/>
                  </a:lnTo>
                  <a:lnTo>
                    <a:pt x="3756" y="24714"/>
                  </a:lnTo>
                  <a:lnTo>
                    <a:pt x="5734" y="24983"/>
                  </a:lnTo>
                  <a:lnTo>
                    <a:pt x="7545" y="24983"/>
                  </a:lnTo>
                  <a:lnTo>
                    <a:pt x="9457" y="24614"/>
                  </a:lnTo>
                  <a:lnTo>
                    <a:pt x="10865" y="23943"/>
                  </a:lnTo>
                  <a:lnTo>
                    <a:pt x="11737" y="23340"/>
                  </a:lnTo>
                  <a:lnTo>
                    <a:pt x="12508" y="22501"/>
                  </a:lnTo>
                  <a:lnTo>
                    <a:pt x="13179" y="21495"/>
                  </a:lnTo>
                  <a:lnTo>
                    <a:pt x="13682" y="20221"/>
                  </a:lnTo>
                  <a:lnTo>
                    <a:pt x="14017" y="18712"/>
                  </a:lnTo>
                  <a:lnTo>
                    <a:pt x="14118" y="17840"/>
                  </a:lnTo>
                  <a:lnTo>
                    <a:pt x="14285" y="16398"/>
                  </a:lnTo>
                  <a:lnTo>
                    <a:pt x="14923" y="12307"/>
                  </a:lnTo>
                  <a:lnTo>
                    <a:pt x="15191" y="8786"/>
                  </a:lnTo>
                  <a:lnTo>
                    <a:pt x="15124" y="6405"/>
                  </a:lnTo>
                  <a:lnTo>
                    <a:pt x="14755" y="4125"/>
                  </a:lnTo>
                  <a:lnTo>
                    <a:pt x="13950" y="2046"/>
                  </a:lnTo>
                  <a:lnTo>
                    <a:pt x="13347" y="1107"/>
                  </a:lnTo>
                  <a:lnTo>
                    <a:pt x="13112" y="805"/>
                  </a:lnTo>
                  <a:lnTo>
                    <a:pt x="12575" y="235"/>
                  </a:lnTo>
                  <a:lnTo>
                    <a:pt x="1220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1" name="Google Shape;130;p15"/>
            <p:cNvSpPr/>
            <p:nvPr/>
          </p:nvSpPr>
          <p:spPr>
            <a:xfrm>
              <a:off x="1863082" y="1300887"/>
              <a:ext cx="174648" cy="337540"/>
            </a:xfrm>
            <a:custGeom>
              <a:avLst/>
              <a:gdLst/>
              <a:ahLst/>
              <a:cxnLst/>
              <a:rect l="l" t="t" r="r" b="b"/>
              <a:pathLst>
                <a:path w="6507" h="12576" extrusionOk="0">
                  <a:moveTo>
                    <a:pt x="4964" y="0"/>
                  </a:moveTo>
                  <a:lnTo>
                    <a:pt x="4729" y="101"/>
                  </a:lnTo>
                  <a:lnTo>
                    <a:pt x="3522" y="470"/>
                  </a:lnTo>
                  <a:lnTo>
                    <a:pt x="2147" y="771"/>
                  </a:lnTo>
                  <a:lnTo>
                    <a:pt x="1" y="1040"/>
                  </a:lnTo>
                  <a:lnTo>
                    <a:pt x="336" y="1509"/>
                  </a:lnTo>
                  <a:lnTo>
                    <a:pt x="3052" y="5734"/>
                  </a:lnTo>
                  <a:lnTo>
                    <a:pt x="4528" y="8451"/>
                  </a:lnTo>
                  <a:lnTo>
                    <a:pt x="5064" y="9591"/>
                  </a:lnTo>
                  <a:lnTo>
                    <a:pt x="5835" y="11670"/>
                  </a:lnTo>
                  <a:lnTo>
                    <a:pt x="6003" y="12575"/>
                  </a:lnTo>
                  <a:lnTo>
                    <a:pt x="6070" y="12307"/>
                  </a:lnTo>
                  <a:lnTo>
                    <a:pt x="6372" y="10496"/>
                  </a:lnTo>
                  <a:lnTo>
                    <a:pt x="6506" y="8652"/>
                  </a:lnTo>
                  <a:lnTo>
                    <a:pt x="6473" y="7545"/>
                  </a:lnTo>
                  <a:lnTo>
                    <a:pt x="6405" y="5902"/>
                  </a:lnTo>
                  <a:lnTo>
                    <a:pt x="5902" y="3119"/>
                  </a:lnTo>
                  <a:lnTo>
                    <a:pt x="5332" y="1073"/>
                  </a:lnTo>
                  <a:lnTo>
                    <a:pt x="4964" y="0"/>
                  </a:ln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2" name="Google Shape;131;p15"/>
            <p:cNvSpPr/>
            <p:nvPr/>
          </p:nvSpPr>
          <p:spPr>
            <a:xfrm>
              <a:off x="1937779" y="1313475"/>
              <a:ext cx="99952" cy="324952"/>
            </a:xfrm>
            <a:custGeom>
              <a:avLst/>
              <a:gdLst/>
              <a:ahLst/>
              <a:cxnLst/>
              <a:rect l="l" t="t" r="r" b="b"/>
              <a:pathLst>
                <a:path w="3724" h="12107" extrusionOk="0">
                  <a:moveTo>
                    <a:pt x="739" y="1"/>
                  </a:moveTo>
                  <a:lnTo>
                    <a:pt x="303" y="940"/>
                  </a:lnTo>
                  <a:lnTo>
                    <a:pt x="1" y="1107"/>
                  </a:lnTo>
                  <a:lnTo>
                    <a:pt x="1376" y="2147"/>
                  </a:lnTo>
                  <a:lnTo>
                    <a:pt x="1745" y="7982"/>
                  </a:lnTo>
                  <a:lnTo>
                    <a:pt x="2281" y="9122"/>
                  </a:lnTo>
                  <a:lnTo>
                    <a:pt x="3052" y="11201"/>
                  </a:lnTo>
                  <a:lnTo>
                    <a:pt x="3220" y="12106"/>
                  </a:lnTo>
                  <a:lnTo>
                    <a:pt x="3287" y="11838"/>
                  </a:lnTo>
                  <a:lnTo>
                    <a:pt x="3589" y="10027"/>
                  </a:lnTo>
                  <a:lnTo>
                    <a:pt x="3723" y="8183"/>
                  </a:lnTo>
                  <a:lnTo>
                    <a:pt x="3690" y="7076"/>
                  </a:lnTo>
                  <a:lnTo>
                    <a:pt x="2013" y="2080"/>
                  </a:lnTo>
                  <a:lnTo>
                    <a:pt x="2147" y="470"/>
                  </a:lnTo>
                  <a:lnTo>
                    <a:pt x="73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3" name="Google Shape;132;p15"/>
            <p:cNvSpPr/>
            <p:nvPr/>
          </p:nvSpPr>
          <p:spPr>
            <a:xfrm>
              <a:off x="1860371" y="1291868"/>
              <a:ext cx="97241" cy="73837"/>
            </a:xfrm>
            <a:custGeom>
              <a:avLst/>
              <a:gdLst/>
              <a:ahLst/>
              <a:cxnLst/>
              <a:rect l="l" t="t" r="r" b="b"/>
              <a:pathLst>
                <a:path w="3623" h="2751" extrusionOk="0">
                  <a:moveTo>
                    <a:pt x="269" y="1"/>
                  </a:moveTo>
                  <a:lnTo>
                    <a:pt x="1" y="1376"/>
                  </a:lnTo>
                  <a:lnTo>
                    <a:pt x="537" y="1845"/>
                  </a:lnTo>
                  <a:lnTo>
                    <a:pt x="1611" y="2415"/>
                  </a:lnTo>
                  <a:lnTo>
                    <a:pt x="3019" y="2751"/>
                  </a:lnTo>
                  <a:lnTo>
                    <a:pt x="3254" y="2751"/>
                  </a:lnTo>
                  <a:lnTo>
                    <a:pt x="3623" y="806"/>
                  </a:lnTo>
                  <a:lnTo>
                    <a:pt x="3086" y="806"/>
                  </a:lnTo>
                  <a:lnTo>
                    <a:pt x="1946" y="604"/>
                  </a:lnTo>
                  <a:lnTo>
                    <a:pt x="504" y="101"/>
                  </a:lnTo>
                  <a:lnTo>
                    <a:pt x="269" y="1"/>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4" name="Google Shape;133;p15"/>
            <p:cNvSpPr/>
            <p:nvPr/>
          </p:nvSpPr>
          <p:spPr>
            <a:xfrm>
              <a:off x="1957588" y="1277482"/>
              <a:ext cx="47722" cy="63020"/>
            </a:xfrm>
            <a:custGeom>
              <a:avLst/>
              <a:gdLst/>
              <a:ahLst/>
              <a:cxnLst/>
              <a:rect l="l" t="t" r="r" b="b"/>
              <a:pathLst>
                <a:path w="1778" h="2348" extrusionOk="0">
                  <a:moveTo>
                    <a:pt x="1007" y="0"/>
                  </a:moveTo>
                  <a:lnTo>
                    <a:pt x="973" y="235"/>
                  </a:lnTo>
                  <a:lnTo>
                    <a:pt x="671" y="704"/>
                  </a:lnTo>
                  <a:lnTo>
                    <a:pt x="101" y="1241"/>
                  </a:lnTo>
                  <a:lnTo>
                    <a:pt x="1" y="1342"/>
                  </a:lnTo>
                  <a:lnTo>
                    <a:pt x="1577" y="2348"/>
                  </a:lnTo>
                  <a:lnTo>
                    <a:pt x="1778" y="1744"/>
                  </a:lnTo>
                  <a:lnTo>
                    <a:pt x="1744" y="839"/>
                  </a:lnTo>
                  <a:lnTo>
                    <a:pt x="1744" y="738"/>
                  </a:lnTo>
                  <a:lnTo>
                    <a:pt x="1007" y="0"/>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5" name="Google Shape;134;p15"/>
            <p:cNvSpPr/>
            <p:nvPr/>
          </p:nvSpPr>
          <p:spPr>
            <a:xfrm>
              <a:off x="1796491" y="1594306"/>
              <a:ext cx="52231" cy="369023"/>
            </a:xfrm>
            <a:custGeom>
              <a:avLst/>
              <a:gdLst/>
              <a:ahLst/>
              <a:cxnLst/>
              <a:rect l="l" t="t" r="r" b="b"/>
              <a:pathLst>
                <a:path w="1946" h="13749" extrusionOk="0">
                  <a:moveTo>
                    <a:pt x="1744" y="0"/>
                  </a:moveTo>
                  <a:lnTo>
                    <a:pt x="0" y="5064"/>
                  </a:lnTo>
                  <a:lnTo>
                    <a:pt x="235" y="6673"/>
                  </a:lnTo>
                  <a:lnTo>
                    <a:pt x="402" y="9691"/>
                  </a:lnTo>
                  <a:lnTo>
                    <a:pt x="201" y="13112"/>
                  </a:lnTo>
                  <a:lnTo>
                    <a:pt x="134" y="13648"/>
                  </a:lnTo>
                  <a:lnTo>
                    <a:pt x="973" y="13749"/>
                  </a:lnTo>
                  <a:lnTo>
                    <a:pt x="1241" y="12541"/>
                  </a:lnTo>
                  <a:lnTo>
                    <a:pt x="1844" y="8249"/>
                  </a:lnTo>
                  <a:lnTo>
                    <a:pt x="1945" y="7042"/>
                  </a:lnTo>
                  <a:lnTo>
                    <a:pt x="1945" y="4292"/>
                  </a:lnTo>
                  <a:lnTo>
                    <a:pt x="1811" y="671"/>
                  </a:lnTo>
                  <a:lnTo>
                    <a:pt x="174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6" name="Google Shape;135;p15"/>
            <p:cNvSpPr/>
            <p:nvPr/>
          </p:nvSpPr>
          <p:spPr>
            <a:xfrm>
              <a:off x="1871188" y="1226163"/>
              <a:ext cx="94530" cy="55827"/>
            </a:xfrm>
            <a:custGeom>
              <a:avLst/>
              <a:gdLst/>
              <a:ahLst/>
              <a:cxnLst/>
              <a:rect l="l" t="t" r="r" b="b"/>
              <a:pathLst>
                <a:path w="3522" h="2080" extrusionOk="0">
                  <a:moveTo>
                    <a:pt x="3387" y="1"/>
                  </a:moveTo>
                  <a:lnTo>
                    <a:pt x="3287" y="68"/>
                  </a:lnTo>
                  <a:lnTo>
                    <a:pt x="2683" y="303"/>
                  </a:lnTo>
                  <a:lnTo>
                    <a:pt x="1107" y="806"/>
                  </a:lnTo>
                  <a:lnTo>
                    <a:pt x="235" y="940"/>
                  </a:lnTo>
                  <a:lnTo>
                    <a:pt x="0" y="839"/>
                  </a:lnTo>
                  <a:lnTo>
                    <a:pt x="67" y="1845"/>
                  </a:lnTo>
                  <a:lnTo>
                    <a:pt x="604" y="1979"/>
                  </a:lnTo>
                  <a:lnTo>
                    <a:pt x="1878" y="2080"/>
                  </a:lnTo>
                  <a:lnTo>
                    <a:pt x="2448" y="1912"/>
                  </a:lnTo>
                  <a:lnTo>
                    <a:pt x="2851" y="1711"/>
                  </a:lnTo>
                  <a:lnTo>
                    <a:pt x="3320" y="1242"/>
                  </a:lnTo>
                  <a:lnTo>
                    <a:pt x="3521" y="672"/>
                  </a:lnTo>
                  <a:lnTo>
                    <a:pt x="3521" y="571"/>
                  </a:lnTo>
                  <a:lnTo>
                    <a:pt x="3488" y="537"/>
                  </a:lnTo>
                  <a:lnTo>
                    <a:pt x="3421" y="1"/>
                  </a:lnTo>
                  <a:close/>
                </a:path>
              </a:pathLst>
            </a:custGeom>
            <a:solidFill>
              <a:srgbClr val="FFCB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7" name="Google Shape;136;p15"/>
            <p:cNvSpPr/>
            <p:nvPr/>
          </p:nvSpPr>
          <p:spPr>
            <a:xfrm>
              <a:off x="1782990" y="976869"/>
              <a:ext cx="228623" cy="288933"/>
            </a:xfrm>
            <a:custGeom>
              <a:avLst/>
              <a:gdLst/>
              <a:ahLst/>
              <a:cxnLst/>
              <a:rect l="l" t="t" r="r" b="b"/>
              <a:pathLst>
                <a:path w="8518" h="10765" extrusionOk="0">
                  <a:moveTo>
                    <a:pt x="5030" y="0"/>
                  </a:moveTo>
                  <a:lnTo>
                    <a:pt x="4225" y="335"/>
                  </a:lnTo>
                  <a:lnTo>
                    <a:pt x="1643" y="1643"/>
                  </a:lnTo>
                  <a:lnTo>
                    <a:pt x="436" y="2314"/>
                  </a:lnTo>
                  <a:lnTo>
                    <a:pt x="235" y="2850"/>
                  </a:lnTo>
                  <a:lnTo>
                    <a:pt x="0" y="3924"/>
                  </a:lnTo>
                  <a:lnTo>
                    <a:pt x="0" y="5231"/>
                  </a:lnTo>
                  <a:lnTo>
                    <a:pt x="134" y="5533"/>
                  </a:lnTo>
                  <a:lnTo>
                    <a:pt x="771" y="6774"/>
                  </a:lnTo>
                  <a:lnTo>
                    <a:pt x="2247" y="9356"/>
                  </a:lnTo>
                  <a:lnTo>
                    <a:pt x="2448" y="9691"/>
                  </a:lnTo>
                  <a:lnTo>
                    <a:pt x="2616" y="9960"/>
                  </a:lnTo>
                  <a:lnTo>
                    <a:pt x="2850" y="10261"/>
                  </a:lnTo>
                  <a:lnTo>
                    <a:pt x="3286" y="10664"/>
                  </a:lnTo>
                  <a:lnTo>
                    <a:pt x="3521" y="10764"/>
                  </a:lnTo>
                  <a:lnTo>
                    <a:pt x="3991" y="10764"/>
                  </a:lnTo>
                  <a:lnTo>
                    <a:pt x="5500" y="10429"/>
                  </a:lnTo>
                  <a:lnTo>
                    <a:pt x="7176" y="9792"/>
                  </a:lnTo>
                  <a:lnTo>
                    <a:pt x="8115" y="9222"/>
                  </a:lnTo>
                  <a:lnTo>
                    <a:pt x="8451" y="8853"/>
                  </a:lnTo>
                  <a:lnTo>
                    <a:pt x="8518" y="8652"/>
                  </a:lnTo>
                  <a:lnTo>
                    <a:pt x="8484" y="8249"/>
                  </a:lnTo>
                  <a:lnTo>
                    <a:pt x="8015" y="6707"/>
                  </a:lnTo>
                  <a:lnTo>
                    <a:pt x="7310" y="4661"/>
                  </a:lnTo>
                  <a:lnTo>
                    <a:pt x="6673" y="2649"/>
                  </a:lnTo>
                  <a:lnTo>
                    <a:pt x="6506" y="1844"/>
                  </a:lnTo>
                  <a:lnTo>
                    <a:pt x="6304" y="1073"/>
                  </a:lnTo>
                  <a:lnTo>
                    <a:pt x="6137" y="570"/>
                  </a:lnTo>
                  <a:lnTo>
                    <a:pt x="5935" y="369"/>
                  </a:lnTo>
                  <a:lnTo>
                    <a:pt x="5399" y="67"/>
                  </a:lnTo>
                  <a:lnTo>
                    <a:pt x="5030" y="0"/>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8" name="Google Shape;137;p15"/>
            <p:cNvSpPr/>
            <p:nvPr/>
          </p:nvSpPr>
          <p:spPr>
            <a:xfrm>
              <a:off x="1968377" y="1087559"/>
              <a:ext cx="43239" cy="67529"/>
            </a:xfrm>
            <a:custGeom>
              <a:avLst/>
              <a:gdLst/>
              <a:ahLst/>
              <a:cxnLst/>
              <a:rect l="l" t="t" r="r" b="b"/>
              <a:pathLst>
                <a:path w="1611" h="2516" extrusionOk="0">
                  <a:moveTo>
                    <a:pt x="1" y="1"/>
                  </a:moveTo>
                  <a:lnTo>
                    <a:pt x="202" y="2516"/>
                  </a:lnTo>
                  <a:lnTo>
                    <a:pt x="370" y="2449"/>
                  </a:lnTo>
                  <a:lnTo>
                    <a:pt x="1175" y="2113"/>
                  </a:lnTo>
                  <a:lnTo>
                    <a:pt x="1577" y="1812"/>
                  </a:lnTo>
                  <a:lnTo>
                    <a:pt x="1611" y="1677"/>
                  </a:lnTo>
                  <a:lnTo>
                    <a:pt x="806" y="772"/>
                  </a:lnTo>
                  <a:lnTo>
                    <a:pt x="1"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9" name="Google Shape;138;p15"/>
            <p:cNvSpPr/>
            <p:nvPr/>
          </p:nvSpPr>
          <p:spPr>
            <a:xfrm>
              <a:off x="1682177" y="1475483"/>
              <a:ext cx="203420" cy="740757"/>
            </a:xfrm>
            <a:custGeom>
              <a:avLst/>
              <a:gdLst/>
              <a:ahLst/>
              <a:cxnLst/>
              <a:rect l="l" t="t" r="r" b="b"/>
              <a:pathLst>
                <a:path w="7579" h="27599" extrusionOk="0">
                  <a:moveTo>
                    <a:pt x="2750" y="1"/>
                  </a:moveTo>
                  <a:lnTo>
                    <a:pt x="1811" y="34"/>
                  </a:lnTo>
                  <a:lnTo>
                    <a:pt x="1107" y="269"/>
                  </a:lnTo>
                  <a:lnTo>
                    <a:pt x="872" y="537"/>
                  </a:lnTo>
                  <a:lnTo>
                    <a:pt x="0" y="9692"/>
                  </a:lnTo>
                  <a:lnTo>
                    <a:pt x="2616" y="27599"/>
                  </a:lnTo>
                  <a:lnTo>
                    <a:pt x="6238" y="26693"/>
                  </a:lnTo>
                  <a:lnTo>
                    <a:pt x="6204" y="25218"/>
                  </a:lnTo>
                  <a:lnTo>
                    <a:pt x="5835" y="18042"/>
                  </a:lnTo>
                  <a:lnTo>
                    <a:pt x="5500" y="13850"/>
                  </a:lnTo>
                  <a:lnTo>
                    <a:pt x="5299" y="12810"/>
                  </a:lnTo>
                  <a:lnTo>
                    <a:pt x="5232" y="12408"/>
                  </a:lnTo>
                  <a:lnTo>
                    <a:pt x="5366" y="11234"/>
                  </a:lnTo>
                  <a:lnTo>
                    <a:pt x="5936" y="9021"/>
                  </a:lnTo>
                  <a:lnTo>
                    <a:pt x="6975" y="5768"/>
                  </a:lnTo>
                  <a:lnTo>
                    <a:pt x="7512" y="3689"/>
                  </a:lnTo>
                  <a:lnTo>
                    <a:pt x="7579" y="2683"/>
                  </a:lnTo>
                  <a:lnTo>
                    <a:pt x="7478" y="2348"/>
                  </a:lnTo>
                  <a:lnTo>
                    <a:pt x="7311" y="2080"/>
                  </a:lnTo>
                  <a:lnTo>
                    <a:pt x="6707" y="1510"/>
                  </a:lnTo>
                  <a:lnTo>
                    <a:pt x="5399" y="738"/>
                  </a:lnTo>
                  <a:lnTo>
                    <a:pt x="3790" y="202"/>
                  </a:lnTo>
                  <a:lnTo>
                    <a:pt x="27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0" name="Google Shape;139;p15"/>
            <p:cNvSpPr/>
            <p:nvPr/>
          </p:nvSpPr>
          <p:spPr>
            <a:xfrm>
              <a:off x="1928788" y="1093867"/>
              <a:ext cx="17124" cy="19835"/>
            </a:xfrm>
            <a:custGeom>
              <a:avLst/>
              <a:gdLst/>
              <a:ahLst/>
              <a:cxnLst/>
              <a:rect l="l" t="t" r="r" b="b"/>
              <a:pathLst>
                <a:path w="638" h="739" extrusionOk="0">
                  <a:moveTo>
                    <a:pt x="235" y="0"/>
                  </a:moveTo>
                  <a:lnTo>
                    <a:pt x="135" y="34"/>
                  </a:lnTo>
                  <a:lnTo>
                    <a:pt x="34" y="135"/>
                  </a:lnTo>
                  <a:lnTo>
                    <a:pt x="0" y="369"/>
                  </a:lnTo>
                  <a:lnTo>
                    <a:pt x="68" y="503"/>
                  </a:lnTo>
                  <a:lnTo>
                    <a:pt x="168" y="638"/>
                  </a:lnTo>
                  <a:lnTo>
                    <a:pt x="403" y="738"/>
                  </a:lnTo>
                  <a:lnTo>
                    <a:pt x="503" y="705"/>
                  </a:lnTo>
                  <a:lnTo>
                    <a:pt x="604" y="604"/>
                  </a:lnTo>
                  <a:lnTo>
                    <a:pt x="638" y="369"/>
                  </a:lnTo>
                  <a:lnTo>
                    <a:pt x="571" y="235"/>
                  </a:lnTo>
                  <a:lnTo>
                    <a:pt x="470" y="101"/>
                  </a:lnTo>
                  <a:lnTo>
                    <a:pt x="235"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1" name="Google Shape;140;p15"/>
            <p:cNvSpPr/>
            <p:nvPr/>
          </p:nvSpPr>
          <p:spPr>
            <a:xfrm>
              <a:off x="1783875" y="1722093"/>
              <a:ext cx="274546" cy="414061"/>
            </a:xfrm>
            <a:custGeom>
              <a:avLst/>
              <a:gdLst/>
              <a:ahLst/>
              <a:cxnLst/>
              <a:rect l="l" t="t" r="r" b="b"/>
              <a:pathLst>
                <a:path w="10229" h="15427" extrusionOk="0">
                  <a:moveTo>
                    <a:pt x="10228" y="1"/>
                  </a:moveTo>
                  <a:lnTo>
                    <a:pt x="2683" y="5031"/>
                  </a:lnTo>
                  <a:lnTo>
                    <a:pt x="1" y="15426"/>
                  </a:lnTo>
                  <a:lnTo>
                    <a:pt x="6204" y="14521"/>
                  </a:lnTo>
                  <a:lnTo>
                    <a:pt x="6707" y="13917"/>
                  </a:lnTo>
                  <a:lnTo>
                    <a:pt x="7579" y="12106"/>
                  </a:lnTo>
                  <a:lnTo>
                    <a:pt x="8686" y="8619"/>
                  </a:lnTo>
                  <a:lnTo>
                    <a:pt x="10061" y="1443"/>
                  </a:lnTo>
                  <a:lnTo>
                    <a:pt x="1022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2" name="Google Shape;141;p15"/>
            <p:cNvSpPr/>
            <p:nvPr/>
          </p:nvSpPr>
          <p:spPr>
            <a:xfrm>
              <a:off x="2007082" y="1647396"/>
              <a:ext cx="119733" cy="296126"/>
            </a:xfrm>
            <a:custGeom>
              <a:avLst/>
              <a:gdLst/>
              <a:ahLst/>
              <a:cxnLst/>
              <a:rect l="l" t="t" r="r" b="b"/>
              <a:pathLst>
                <a:path w="4461" h="11033" extrusionOk="0">
                  <a:moveTo>
                    <a:pt x="3555" y="0"/>
                  </a:moveTo>
                  <a:lnTo>
                    <a:pt x="605" y="10060"/>
                  </a:lnTo>
                  <a:lnTo>
                    <a:pt x="470" y="10295"/>
                  </a:lnTo>
                  <a:lnTo>
                    <a:pt x="1" y="11033"/>
                  </a:lnTo>
                  <a:lnTo>
                    <a:pt x="605" y="10295"/>
                  </a:lnTo>
                  <a:lnTo>
                    <a:pt x="1108" y="9759"/>
                  </a:lnTo>
                  <a:lnTo>
                    <a:pt x="2348" y="9054"/>
                  </a:lnTo>
                  <a:lnTo>
                    <a:pt x="4126" y="8551"/>
                  </a:lnTo>
                  <a:lnTo>
                    <a:pt x="4461" y="8518"/>
                  </a:lnTo>
                  <a:lnTo>
                    <a:pt x="355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3" name="Google Shape;142;p15"/>
            <p:cNvSpPr/>
            <p:nvPr/>
          </p:nvSpPr>
          <p:spPr>
            <a:xfrm>
              <a:off x="2014302" y="834642"/>
              <a:ext cx="611147" cy="649850"/>
            </a:xfrm>
            <a:custGeom>
              <a:avLst/>
              <a:gdLst/>
              <a:ahLst/>
              <a:cxnLst/>
              <a:rect l="l" t="t" r="r" b="b"/>
              <a:pathLst>
                <a:path w="22770" h="24212" extrusionOk="0">
                  <a:moveTo>
                    <a:pt x="20221" y="1"/>
                  </a:moveTo>
                  <a:lnTo>
                    <a:pt x="0" y="17371"/>
                  </a:lnTo>
                  <a:lnTo>
                    <a:pt x="2448" y="24212"/>
                  </a:lnTo>
                  <a:lnTo>
                    <a:pt x="3655" y="23139"/>
                  </a:lnTo>
                  <a:lnTo>
                    <a:pt x="9356" y="17841"/>
                  </a:lnTo>
                  <a:lnTo>
                    <a:pt x="12575" y="14722"/>
                  </a:lnTo>
                  <a:lnTo>
                    <a:pt x="13279" y="13884"/>
                  </a:lnTo>
                  <a:lnTo>
                    <a:pt x="18578" y="7244"/>
                  </a:lnTo>
                  <a:lnTo>
                    <a:pt x="22769" y="2181"/>
                  </a:lnTo>
                  <a:lnTo>
                    <a:pt x="2022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4" name="Google Shape;143;p15"/>
            <p:cNvSpPr/>
            <p:nvPr/>
          </p:nvSpPr>
          <p:spPr>
            <a:xfrm>
              <a:off x="1756874" y="969649"/>
              <a:ext cx="206131" cy="262844"/>
            </a:xfrm>
            <a:custGeom>
              <a:avLst/>
              <a:gdLst/>
              <a:ahLst/>
              <a:cxnLst/>
              <a:rect l="l" t="t" r="r" b="b"/>
              <a:pathLst>
                <a:path w="7680" h="9793" extrusionOk="0">
                  <a:moveTo>
                    <a:pt x="6808" y="1"/>
                  </a:moveTo>
                  <a:lnTo>
                    <a:pt x="6405" y="101"/>
                  </a:lnTo>
                  <a:lnTo>
                    <a:pt x="6271" y="169"/>
                  </a:lnTo>
                  <a:lnTo>
                    <a:pt x="6003" y="269"/>
                  </a:lnTo>
                  <a:lnTo>
                    <a:pt x="5198" y="604"/>
                  </a:lnTo>
                  <a:lnTo>
                    <a:pt x="2616" y="1912"/>
                  </a:lnTo>
                  <a:lnTo>
                    <a:pt x="1409" y="2583"/>
                  </a:lnTo>
                  <a:lnTo>
                    <a:pt x="604" y="3086"/>
                  </a:lnTo>
                  <a:lnTo>
                    <a:pt x="269" y="3354"/>
                  </a:lnTo>
                  <a:lnTo>
                    <a:pt x="135" y="3522"/>
                  </a:lnTo>
                  <a:lnTo>
                    <a:pt x="1" y="4058"/>
                  </a:lnTo>
                  <a:lnTo>
                    <a:pt x="1" y="4964"/>
                  </a:lnTo>
                  <a:lnTo>
                    <a:pt x="68" y="5366"/>
                  </a:lnTo>
                  <a:lnTo>
                    <a:pt x="437" y="6104"/>
                  </a:lnTo>
                  <a:lnTo>
                    <a:pt x="2482" y="9290"/>
                  </a:lnTo>
                  <a:lnTo>
                    <a:pt x="2884" y="9793"/>
                  </a:lnTo>
                  <a:lnTo>
                    <a:pt x="3086" y="9726"/>
                  </a:lnTo>
                  <a:lnTo>
                    <a:pt x="3220" y="9625"/>
                  </a:lnTo>
                  <a:lnTo>
                    <a:pt x="3253" y="8149"/>
                  </a:lnTo>
                  <a:lnTo>
                    <a:pt x="3153" y="8183"/>
                  </a:lnTo>
                  <a:lnTo>
                    <a:pt x="2717" y="8149"/>
                  </a:lnTo>
                  <a:lnTo>
                    <a:pt x="2415" y="7915"/>
                  </a:lnTo>
                  <a:lnTo>
                    <a:pt x="1946" y="7009"/>
                  </a:lnTo>
                  <a:lnTo>
                    <a:pt x="1878" y="6506"/>
                  </a:lnTo>
                  <a:lnTo>
                    <a:pt x="2046" y="6339"/>
                  </a:lnTo>
                  <a:lnTo>
                    <a:pt x="2449" y="6171"/>
                  </a:lnTo>
                  <a:lnTo>
                    <a:pt x="2985" y="6372"/>
                  </a:lnTo>
                  <a:lnTo>
                    <a:pt x="3052" y="6406"/>
                  </a:lnTo>
                  <a:lnTo>
                    <a:pt x="3589" y="7177"/>
                  </a:lnTo>
                  <a:lnTo>
                    <a:pt x="3924" y="7009"/>
                  </a:lnTo>
                  <a:lnTo>
                    <a:pt x="3387" y="4427"/>
                  </a:lnTo>
                  <a:lnTo>
                    <a:pt x="4461" y="3924"/>
                  </a:lnTo>
                  <a:lnTo>
                    <a:pt x="6271" y="3187"/>
                  </a:lnTo>
                  <a:lnTo>
                    <a:pt x="7277" y="2784"/>
                  </a:lnTo>
                  <a:lnTo>
                    <a:pt x="7579" y="2650"/>
                  </a:lnTo>
                  <a:lnTo>
                    <a:pt x="7680" y="2214"/>
                  </a:lnTo>
                  <a:lnTo>
                    <a:pt x="7512" y="973"/>
                  </a:lnTo>
                  <a:lnTo>
                    <a:pt x="7411" y="604"/>
                  </a:lnTo>
                  <a:lnTo>
                    <a:pt x="7277" y="236"/>
                  </a:lnTo>
                  <a:lnTo>
                    <a:pt x="68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5" name="Google Shape;144;p15"/>
            <p:cNvSpPr/>
            <p:nvPr/>
          </p:nvSpPr>
          <p:spPr>
            <a:xfrm>
              <a:off x="1714573" y="2233322"/>
              <a:ext cx="209728" cy="87337"/>
            </a:xfrm>
            <a:custGeom>
              <a:avLst/>
              <a:gdLst/>
              <a:ahLst/>
              <a:cxnLst/>
              <a:rect l="l" t="t" r="r" b="b"/>
              <a:pathLst>
                <a:path w="7814" h="3254" fill="none" extrusionOk="0">
                  <a:moveTo>
                    <a:pt x="1" y="3253"/>
                  </a:moveTo>
                  <a:lnTo>
                    <a:pt x="235" y="1879"/>
                  </a:lnTo>
                  <a:lnTo>
                    <a:pt x="269" y="1644"/>
                  </a:lnTo>
                  <a:lnTo>
                    <a:pt x="537" y="1174"/>
                  </a:lnTo>
                  <a:lnTo>
                    <a:pt x="939" y="772"/>
                  </a:lnTo>
                  <a:lnTo>
                    <a:pt x="1409" y="537"/>
                  </a:lnTo>
                  <a:lnTo>
                    <a:pt x="1677" y="504"/>
                  </a:lnTo>
                  <a:lnTo>
                    <a:pt x="5399" y="1"/>
                  </a:lnTo>
                  <a:lnTo>
                    <a:pt x="5668" y="1"/>
                  </a:lnTo>
                  <a:lnTo>
                    <a:pt x="6171" y="135"/>
                  </a:lnTo>
                  <a:lnTo>
                    <a:pt x="6640" y="403"/>
                  </a:lnTo>
                  <a:lnTo>
                    <a:pt x="7009" y="805"/>
                  </a:lnTo>
                  <a:lnTo>
                    <a:pt x="7110" y="1040"/>
                  </a:lnTo>
                  <a:lnTo>
                    <a:pt x="7814" y="2750"/>
                  </a:lnTo>
                </a:path>
              </a:pathLst>
            </a:custGeom>
            <a:noFill/>
            <a:ln w="31850" cap="flat" cmpd="sng">
              <a:solidFill>
                <a:srgbClr val="563312"/>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6" name="Google Shape;145;p15"/>
            <p:cNvSpPr/>
            <p:nvPr/>
          </p:nvSpPr>
          <p:spPr>
            <a:xfrm>
              <a:off x="1583162" y="2272026"/>
              <a:ext cx="517556" cy="382551"/>
            </a:xfrm>
            <a:custGeom>
              <a:avLst/>
              <a:gdLst/>
              <a:ahLst/>
              <a:cxnLst/>
              <a:rect l="l" t="t" r="r" b="b"/>
              <a:pathLst>
                <a:path w="19283" h="14253" extrusionOk="0">
                  <a:moveTo>
                    <a:pt x="17170" y="1"/>
                  </a:moveTo>
                  <a:lnTo>
                    <a:pt x="17069" y="34"/>
                  </a:lnTo>
                  <a:lnTo>
                    <a:pt x="1141" y="1744"/>
                  </a:lnTo>
                  <a:lnTo>
                    <a:pt x="873" y="1778"/>
                  </a:lnTo>
                  <a:lnTo>
                    <a:pt x="470" y="2046"/>
                  </a:lnTo>
                  <a:lnTo>
                    <a:pt x="135" y="2415"/>
                  </a:lnTo>
                  <a:lnTo>
                    <a:pt x="1" y="2884"/>
                  </a:lnTo>
                  <a:lnTo>
                    <a:pt x="1" y="3119"/>
                  </a:lnTo>
                  <a:lnTo>
                    <a:pt x="537" y="9323"/>
                  </a:lnTo>
                  <a:lnTo>
                    <a:pt x="873" y="13112"/>
                  </a:lnTo>
                  <a:lnTo>
                    <a:pt x="906" y="13313"/>
                  </a:lnTo>
                  <a:lnTo>
                    <a:pt x="1007" y="13515"/>
                  </a:lnTo>
                  <a:lnTo>
                    <a:pt x="1208" y="13850"/>
                  </a:lnTo>
                  <a:lnTo>
                    <a:pt x="1845" y="14219"/>
                  </a:lnTo>
                  <a:lnTo>
                    <a:pt x="2247" y="14252"/>
                  </a:lnTo>
                  <a:lnTo>
                    <a:pt x="18142" y="13045"/>
                  </a:lnTo>
                  <a:lnTo>
                    <a:pt x="18411" y="13012"/>
                  </a:lnTo>
                  <a:lnTo>
                    <a:pt x="18846" y="12777"/>
                  </a:lnTo>
                  <a:lnTo>
                    <a:pt x="19148" y="12442"/>
                  </a:lnTo>
                  <a:lnTo>
                    <a:pt x="19282" y="11972"/>
                  </a:lnTo>
                  <a:lnTo>
                    <a:pt x="19282" y="11704"/>
                  </a:lnTo>
                  <a:lnTo>
                    <a:pt x="18411" y="1141"/>
                  </a:lnTo>
                  <a:lnTo>
                    <a:pt x="18310" y="705"/>
                  </a:lnTo>
                  <a:lnTo>
                    <a:pt x="17706" y="101"/>
                  </a:lnTo>
                  <a:lnTo>
                    <a:pt x="17270" y="34"/>
                  </a:lnTo>
                  <a:lnTo>
                    <a:pt x="17170" y="1"/>
                  </a:lnTo>
                  <a:close/>
                </a:path>
              </a:pathLst>
            </a:custGeom>
            <a:solidFill>
              <a:srgbClr val="45290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7" name="Google Shape;146;p15"/>
            <p:cNvSpPr/>
            <p:nvPr/>
          </p:nvSpPr>
          <p:spPr>
            <a:xfrm>
              <a:off x="1751479" y="2191022"/>
              <a:ext cx="123330" cy="106233"/>
            </a:xfrm>
            <a:custGeom>
              <a:avLst/>
              <a:gdLst/>
              <a:ahLst/>
              <a:cxnLst/>
              <a:rect l="l" t="t" r="r" b="b"/>
              <a:pathLst>
                <a:path w="4595" h="3958" extrusionOk="0">
                  <a:moveTo>
                    <a:pt x="3689" y="1"/>
                  </a:moveTo>
                  <a:lnTo>
                    <a:pt x="1644" y="369"/>
                  </a:lnTo>
                  <a:lnTo>
                    <a:pt x="0" y="738"/>
                  </a:lnTo>
                  <a:lnTo>
                    <a:pt x="0" y="1577"/>
                  </a:lnTo>
                  <a:lnTo>
                    <a:pt x="34" y="2516"/>
                  </a:lnTo>
                  <a:lnTo>
                    <a:pt x="168" y="2717"/>
                  </a:lnTo>
                  <a:lnTo>
                    <a:pt x="872" y="3723"/>
                  </a:lnTo>
                  <a:lnTo>
                    <a:pt x="1208" y="3958"/>
                  </a:lnTo>
                  <a:lnTo>
                    <a:pt x="1778" y="3924"/>
                  </a:lnTo>
                  <a:lnTo>
                    <a:pt x="3253" y="3421"/>
                  </a:lnTo>
                  <a:lnTo>
                    <a:pt x="3991" y="3086"/>
                  </a:lnTo>
                  <a:lnTo>
                    <a:pt x="4091" y="2952"/>
                  </a:lnTo>
                  <a:lnTo>
                    <a:pt x="4024" y="1811"/>
                  </a:lnTo>
                  <a:lnTo>
                    <a:pt x="3924" y="1007"/>
                  </a:lnTo>
                  <a:lnTo>
                    <a:pt x="4594" y="872"/>
                  </a:lnTo>
                  <a:lnTo>
                    <a:pt x="4527" y="772"/>
                  </a:lnTo>
                  <a:lnTo>
                    <a:pt x="4159" y="269"/>
                  </a:lnTo>
                  <a:lnTo>
                    <a:pt x="3857" y="34"/>
                  </a:lnTo>
                  <a:lnTo>
                    <a:pt x="368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8" name="Google Shape;147;p15"/>
            <p:cNvSpPr/>
            <p:nvPr/>
          </p:nvSpPr>
          <p:spPr>
            <a:xfrm>
              <a:off x="1583162" y="2355741"/>
              <a:ext cx="63047" cy="165630"/>
            </a:xfrm>
            <a:custGeom>
              <a:avLst/>
              <a:gdLst/>
              <a:ahLst/>
              <a:cxnLst/>
              <a:rect l="l" t="t" r="r" b="b"/>
              <a:pathLst>
                <a:path w="2349" h="6171" fill="none" extrusionOk="0">
                  <a:moveTo>
                    <a:pt x="1" y="6103"/>
                  </a:moveTo>
                  <a:lnTo>
                    <a:pt x="1" y="0"/>
                  </a:lnTo>
                  <a:lnTo>
                    <a:pt x="2348" y="6103"/>
                  </a:lnTo>
                  <a:lnTo>
                    <a:pt x="1" y="617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9" name="Google Shape;148;p15"/>
            <p:cNvSpPr/>
            <p:nvPr/>
          </p:nvSpPr>
          <p:spPr>
            <a:xfrm>
              <a:off x="1597575" y="2282843"/>
              <a:ext cx="475229" cy="246633"/>
            </a:xfrm>
            <a:custGeom>
              <a:avLst/>
              <a:gdLst/>
              <a:ahLst/>
              <a:cxnLst/>
              <a:rect l="l" t="t" r="r" b="b"/>
              <a:pathLst>
                <a:path w="17706" h="9189" extrusionOk="0">
                  <a:moveTo>
                    <a:pt x="17102" y="0"/>
                  </a:moveTo>
                  <a:lnTo>
                    <a:pt x="17002" y="34"/>
                  </a:lnTo>
                  <a:lnTo>
                    <a:pt x="16901" y="637"/>
                  </a:lnTo>
                  <a:lnTo>
                    <a:pt x="16868" y="2347"/>
                  </a:lnTo>
                  <a:lnTo>
                    <a:pt x="17035" y="6774"/>
                  </a:lnTo>
                  <a:lnTo>
                    <a:pt x="17102" y="7780"/>
                  </a:lnTo>
                  <a:lnTo>
                    <a:pt x="0" y="8819"/>
                  </a:lnTo>
                  <a:lnTo>
                    <a:pt x="34" y="9188"/>
                  </a:lnTo>
                  <a:lnTo>
                    <a:pt x="17706" y="8316"/>
                  </a:lnTo>
                  <a:lnTo>
                    <a:pt x="17505" y="7411"/>
                  </a:lnTo>
                  <a:lnTo>
                    <a:pt x="17270" y="4795"/>
                  </a:lnTo>
                  <a:lnTo>
                    <a:pt x="17136" y="771"/>
                  </a:lnTo>
                  <a:lnTo>
                    <a:pt x="17102" y="0"/>
                  </a:lnTo>
                  <a:close/>
                </a:path>
              </a:pathLst>
            </a:custGeom>
            <a:solidFill>
              <a:srgbClr val="331E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0" name="Google Shape;149;p15"/>
            <p:cNvSpPr/>
            <p:nvPr/>
          </p:nvSpPr>
          <p:spPr>
            <a:xfrm>
              <a:off x="1803684" y="2491634"/>
              <a:ext cx="37818" cy="49547"/>
            </a:xfrm>
            <a:custGeom>
              <a:avLst/>
              <a:gdLst/>
              <a:ahLst/>
              <a:cxnLst/>
              <a:rect l="l" t="t" r="r" b="b"/>
              <a:pathLst>
                <a:path w="1409" h="1846" extrusionOk="0">
                  <a:moveTo>
                    <a:pt x="637" y="1"/>
                  </a:moveTo>
                  <a:lnTo>
                    <a:pt x="0" y="135"/>
                  </a:lnTo>
                  <a:lnTo>
                    <a:pt x="34" y="336"/>
                  </a:lnTo>
                  <a:lnTo>
                    <a:pt x="202" y="1208"/>
                  </a:lnTo>
                  <a:lnTo>
                    <a:pt x="470" y="1711"/>
                  </a:lnTo>
                  <a:lnTo>
                    <a:pt x="671" y="1812"/>
                  </a:lnTo>
                  <a:lnTo>
                    <a:pt x="839" y="1845"/>
                  </a:lnTo>
                  <a:lnTo>
                    <a:pt x="1140" y="1543"/>
                  </a:lnTo>
                  <a:lnTo>
                    <a:pt x="1409" y="671"/>
                  </a:lnTo>
                  <a:lnTo>
                    <a:pt x="1409" y="68"/>
                  </a:lnTo>
                  <a:lnTo>
                    <a:pt x="1342" y="68"/>
                  </a:lnTo>
                  <a:lnTo>
                    <a:pt x="637" y="1"/>
                  </a:lnTo>
                  <a:close/>
                </a:path>
              </a:pathLst>
            </a:custGeom>
            <a:solidFill>
              <a:srgbClr val="CDEE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Tree>
    <p:extLst>
      <p:ext uri="{BB962C8B-B14F-4D97-AF65-F5344CB8AC3E}">
        <p14:creationId xmlns:p14="http://schemas.microsoft.com/office/powerpoint/2010/main" val="293162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smtClean="0">
                <a:latin typeface="Alexandria"/>
                <a:cs typeface="Alexandria" charset="0"/>
              </a:rPr>
              <a:t>Models of Strategy</a:t>
            </a:r>
            <a:endParaRPr lang="en-US" sz="2400" b="1" dirty="0">
              <a:latin typeface="Alexandria"/>
              <a:cs typeface="Alexandria" charset="0"/>
            </a:endParaRPr>
          </a:p>
        </p:txBody>
      </p:sp>
      <p:sp>
        <p:nvSpPr>
          <p:cNvPr id="872" name="Google Shape;872;p29"/>
          <p:cNvSpPr txBox="1"/>
          <p:nvPr/>
        </p:nvSpPr>
        <p:spPr>
          <a:xfrm>
            <a:off x="1421482" y="1419583"/>
            <a:ext cx="3661796" cy="642000"/>
          </a:xfrm>
          <a:prstGeom prst="rect">
            <a:avLst/>
          </a:prstGeom>
          <a:solidFill>
            <a:srgbClr val="00AABA"/>
          </a:solidFill>
          <a:ln>
            <a:noFill/>
          </a:ln>
        </p:spPr>
        <p:txBody>
          <a:bodyPr spcFirstLastPara="1" wrap="square" lIns="121900" tIns="121900" rIns="121900" bIns="121900" anchor="ctr" anchorCtr="0">
            <a:noAutofit/>
          </a:bodyPr>
          <a:lstStyle/>
          <a:p>
            <a:pPr algn="ctr"/>
            <a:r>
              <a:rPr lang="en-US" sz="2000" b="1" dirty="0">
                <a:solidFill>
                  <a:schemeClr val="bg1"/>
                </a:solidFill>
                <a:latin typeface="Alexandria"/>
              </a:rPr>
              <a:t>Industrial Organization (I/O) Model</a:t>
            </a:r>
            <a:endParaRPr sz="2000" dirty="0">
              <a:solidFill>
                <a:schemeClr val="bg1"/>
              </a:solidFill>
              <a:latin typeface="Alexandria"/>
              <a:ea typeface="Fira Sans Extra Condensed Medium"/>
              <a:cs typeface="Fira Sans Extra Condensed Medium"/>
              <a:sym typeface="Fira Sans Extra Condensed Medium"/>
            </a:endParaRPr>
          </a:p>
        </p:txBody>
      </p:sp>
      <p:grpSp>
        <p:nvGrpSpPr>
          <p:cNvPr id="32" name="Google Shape;870;p29"/>
          <p:cNvGrpSpPr/>
          <p:nvPr/>
        </p:nvGrpSpPr>
        <p:grpSpPr>
          <a:xfrm>
            <a:off x="6970987" y="2168555"/>
            <a:ext cx="3466965" cy="4401205"/>
            <a:chOff x="1474500" y="1769799"/>
            <a:chExt cx="1375200" cy="2962375"/>
          </a:xfrm>
          <a:solidFill>
            <a:srgbClr val="00BE7F"/>
          </a:solidFill>
        </p:grpSpPr>
        <p:sp>
          <p:nvSpPr>
            <p:cNvPr id="33" name="Google Shape;871;p29"/>
            <p:cNvSpPr/>
            <p:nvPr/>
          </p:nvSpPr>
          <p:spPr>
            <a:xfrm>
              <a:off x="1474500" y="1769799"/>
              <a:ext cx="1375200" cy="2962375"/>
            </a:xfrm>
            <a:prstGeom prst="rect">
              <a:avLst/>
            </a:prstGeom>
            <a:solidFill>
              <a:srgbClr val="006682"/>
            </a:solidFill>
            <a:ln>
              <a:noFill/>
            </a:ln>
          </p:spPr>
          <p:txBody>
            <a:bodyPr spcFirstLastPara="1" wrap="square" lIns="121900" tIns="121900" rIns="121900" bIns="121900" anchor="ctr" anchorCtr="0">
              <a:noAutofit/>
            </a:bodyPr>
            <a:lstStyle/>
            <a:p>
              <a:endParaRPr sz="2400">
                <a:latin typeface="Alexandria"/>
              </a:endParaRPr>
            </a:p>
          </p:txBody>
        </p:sp>
        <p:sp>
          <p:nvSpPr>
            <p:cNvPr id="35" name="Google Shape;873;p29"/>
            <p:cNvSpPr txBox="1"/>
            <p:nvPr/>
          </p:nvSpPr>
          <p:spPr>
            <a:xfrm>
              <a:off x="1521402" y="2762055"/>
              <a:ext cx="1201500" cy="862492"/>
            </a:xfrm>
            <a:prstGeom prst="rect">
              <a:avLst/>
            </a:prstGeom>
            <a:solidFill>
              <a:srgbClr val="006682"/>
            </a:solidFill>
            <a:ln>
              <a:noFill/>
            </a:ln>
          </p:spPr>
          <p:txBody>
            <a:bodyPr spcFirstLastPara="1" wrap="square" lIns="121900" tIns="121900" rIns="121900" bIns="121900" anchor="ctr" anchorCtr="0">
              <a:noAutofit/>
            </a:bodyPr>
            <a:lstStyle/>
            <a:p>
              <a:pPr>
                <a:buClr>
                  <a:srgbClr val="000000"/>
                </a:buClr>
                <a:buSzPts val="1100"/>
              </a:pPr>
              <a:endParaRPr lang="en-US" sz="2000" b="1" dirty="0">
                <a:solidFill>
                  <a:schemeClr val="bg1"/>
                </a:solidFill>
                <a:latin typeface="Alexandria"/>
              </a:endParaRPr>
            </a:p>
            <a:p>
              <a:pPr>
                <a:defRPr/>
              </a:pPr>
              <a:r>
                <a:rPr lang="en-US" sz="2000" dirty="0" smtClean="0">
                  <a:solidFill>
                    <a:schemeClr val="bg1"/>
                  </a:solidFill>
                  <a:latin typeface="Alexandria"/>
                </a:rPr>
                <a:t>- Organizational </a:t>
              </a:r>
              <a:r>
                <a:rPr lang="en-US" sz="2000" dirty="0">
                  <a:solidFill>
                    <a:schemeClr val="bg1"/>
                  </a:solidFill>
                  <a:latin typeface="Alexandria"/>
                </a:rPr>
                <a:t>resources and capabilities, including human resources, should be the basis for strategic decision making.</a:t>
              </a:r>
            </a:p>
            <a:p>
              <a:pPr>
                <a:defRPr/>
              </a:pPr>
              <a:endParaRPr lang="en-US" sz="2000" dirty="0">
                <a:solidFill>
                  <a:schemeClr val="bg1"/>
                </a:solidFill>
                <a:latin typeface="Alexandria"/>
              </a:endParaRPr>
            </a:p>
            <a:p>
              <a:pPr>
                <a:defRPr/>
              </a:pPr>
              <a:r>
                <a:rPr lang="en-US" sz="2000" dirty="0" smtClean="0">
                  <a:solidFill>
                    <a:schemeClr val="bg1"/>
                  </a:solidFill>
                  <a:latin typeface="Alexandria"/>
                </a:rPr>
                <a:t>- Organizations </a:t>
              </a:r>
              <a:r>
                <a:rPr lang="en-US" sz="2000" dirty="0">
                  <a:solidFill>
                    <a:schemeClr val="bg1"/>
                  </a:solidFill>
                  <a:latin typeface="Alexandria"/>
                </a:rPr>
                <a:t>can develop a competitive advantage through the acquisition and value enhancement of their resources. </a:t>
              </a:r>
            </a:p>
          </p:txBody>
        </p:sp>
      </p:grpSp>
      <p:sp>
        <p:nvSpPr>
          <p:cNvPr id="2" name="Rectangle 1"/>
          <p:cNvSpPr/>
          <p:nvPr/>
        </p:nvSpPr>
        <p:spPr>
          <a:xfrm>
            <a:off x="1376081" y="2168556"/>
            <a:ext cx="3707197" cy="4401205"/>
          </a:xfrm>
          <a:prstGeom prst="rect">
            <a:avLst/>
          </a:prstGeom>
          <a:solidFill>
            <a:srgbClr val="00AABA"/>
          </a:solidFill>
        </p:spPr>
        <p:txBody>
          <a:bodyPr wrap="square">
            <a:spAutoFit/>
          </a:bodyPr>
          <a:lstStyle/>
          <a:p>
            <a:r>
              <a:rPr lang="en-US" sz="2000" dirty="0" smtClean="0">
                <a:solidFill>
                  <a:schemeClr val="bg1"/>
                </a:solidFill>
                <a:latin typeface="Alexandria"/>
              </a:rPr>
              <a:t>- External </a:t>
            </a:r>
            <a:r>
              <a:rPr lang="en-US" sz="2000" dirty="0">
                <a:solidFill>
                  <a:schemeClr val="bg1"/>
                </a:solidFill>
                <a:latin typeface="Alexandria"/>
              </a:rPr>
              <a:t>environment should be the primary determinant of firm strategy</a:t>
            </a:r>
            <a:r>
              <a:rPr lang="en-US" sz="2000" dirty="0" smtClean="0">
                <a:solidFill>
                  <a:schemeClr val="bg1"/>
                </a:solidFill>
                <a:latin typeface="Alexandria"/>
              </a:rPr>
              <a:t>.</a:t>
            </a:r>
          </a:p>
          <a:p>
            <a:r>
              <a:rPr lang="en-US" sz="2000" dirty="0" smtClean="0">
                <a:solidFill>
                  <a:schemeClr val="bg1"/>
                </a:solidFill>
                <a:latin typeface="Alexandria"/>
              </a:rPr>
              <a:t>- External </a:t>
            </a:r>
            <a:r>
              <a:rPr lang="en-US" sz="2000" dirty="0">
                <a:solidFill>
                  <a:schemeClr val="bg1"/>
                </a:solidFill>
                <a:latin typeface="Alexandria"/>
              </a:rPr>
              <a:t>environment presents threats and opportunities, and equal access to highly mobile resources across industry firms</a:t>
            </a:r>
            <a:r>
              <a:rPr lang="en-US" sz="2000" dirty="0" smtClean="0">
                <a:solidFill>
                  <a:schemeClr val="bg1"/>
                </a:solidFill>
                <a:latin typeface="Alexandria"/>
              </a:rPr>
              <a:t>.</a:t>
            </a:r>
          </a:p>
          <a:p>
            <a:r>
              <a:rPr lang="en-US" sz="2000" dirty="0" smtClean="0">
                <a:solidFill>
                  <a:schemeClr val="bg1"/>
                </a:solidFill>
                <a:latin typeface="Alexandria"/>
              </a:rPr>
              <a:t>- Organizations </a:t>
            </a:r>
            <a:r>
              <a:rPr lang="en-US" sz="2000" dirty="0">
                <a:solidFill>
                  <a:schemeClr val="bg1"/>
                </a:solidFill>
                <a:latin typeface="Alexandria"/>
              </a:rPr>
              <a:t>should operate within the industry that affords the best opportunities, and where competitive advantage can be </a:t>
            </a:r>
            <a:r>
              <a:rPr lang="en-US" sz="2000" dirty="0" smtClean="0">
                <a:solidFill>
                  <a:schemeClr val="bg1"/>
                </a:solidFill>
                <a:latin typeface="Alexandria"/>
              </a:rPr>
              <a:t>developed.</a:t>
            </a:r>
            <a:endParaRPr lang="en-US" sz="2000" dirty="0">
              <a:solidFill>
                <a:schemeClr val="bg1"/>
              </a:solidFill>
              <a:latin typeface="Alexandria"/>
              <a:sym typeface="Roboto"/>
            </a:endParaRPr>
          </a:p>
        </p:txBody>
      </p:sp>
      <p:sp>
        <p:nvSpPr>
          <p:cNvPr id="13" name="Google Shape;872;p29"/>
          <p:cNvSpPr txBox="1"/>
          <p:nvPr/>
        </p:nvSpPr>
        <p:spPr>
          <a:xfrm>
            <a:off x="6922598" y="1414410"/>
            <a:ext cx="3563745" cy="642000"/>
          </a:xfrm>
          <a:prstGeom prst="rect">
            <a:avLst/>
          </a:prstGeom>
          <a:solidFill>
            <a:srgbClr val="006682"/>
          </a:solidFill>
          <a:ln>
            <a:noFill/>
          </a:ln>
        </p:spPr>
        <p:txBody>
          <a:bodyPr spcFirstLastPara="1" wrap="square" lIns="121900" tIns="121900" rIns="121900" bIns="121900" anchor="ctr" anchorCtr="0">
            <a:noAutofit/>
          </a:bodyPr>
          <a:lstStyle/>
          <a:p>
            <a:pPr algn="ctr"/>
            <a:r>
              <a:rPr lang="en-US" sz="2000" b="1" dirty="0">
                <a:solidFill>
                  <a:schemeClr val="bg1"/>
                </a:solidFill>
                <a:latin typeface="Alexandria"/>
              </a:rPr>
              <a:t>Resource Based View of the Firm (RBV)</a:t>
            </a:r>
            <a:endParaRPr sz="2000" b="1" dirty="0">
              <a:solidFill>
                <a:schemeClr val="bg1"/>
              </a:solidFill>
              <a:latin typeface="Alexandria"/>
              <a:sym typeface="Fira Sans Extra Condensed Medium"/>
            </a:endParaRPr>
          </a:p>
        </p:txBody>
      </p:sp>
    </p:spTree>
    <p:extLst>
      <p:ext uri="{BB962C8B-B14F-4D97-AF65-F5344CB8AC3E}">
        <p14:creationId xmlns:p14="http://schemas.microsoft.com/office/powerpoint/2010/main" val="41045687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57" name="Google Shape;142;p19"/>
          <p:cNvGraphicFramePr/>
          <p:nvPr>
            <p:extLst>
              <p:ext uri="{D42A27DB-BD31-4B8C-83A1-F6EECF244321}">
                <p14:modId xmlns:p14="http://schemas.microsoft.com/office/powerpoint/2010/main" val="1810845996"/>
              </p:ext>
            </p:extLst>
          </p:nvPr>
        </p:nvGraphicFramePr>
        <p:xfrm>
          <a:off x="818335" y="1975775"/>
          <a:ext cx="10662465" cy="3841686"/>
        </p:xfrm>
        <a:graphic>
          <a:graphicData uri="http://schemas.openxmlformats.org/drawingml/2006/table">
            <a:tbl>
              <a:tblPr>
                <a:tableStyleId>{3C2FFA5D-87B4-456A-9821-1D502468CF0F}</a:tableStyleId>
              </a:tblPr>
              <a:tblGrid>
                <a:gridCol w="3086008"/>
                <a:gridCol w="3425371"/>
                <a:gridCol w="4151086"/>
              </a:tblGrid>
              <a:tr h="1108725">
                <a:tc>
                  <a:txBody>
                    <a:bodyPr/>
                    <a:lstStyle/>
                    <a:p>
                      <a:pPr marL="0" lvl="0" indent="0" algn="ctr" rtl="0">
                        <a:spcBef>
                          <a:spcPts val="0"/>
                        </a:spcBef>
                        <a:spcAft>
                          <a:spcPts val="0"/>
                        </a:spcAft>
                        <a:buNone/>
                      </a:pPr>
                      <a:r>
                        <a:rPr lang="en-US" sz="2400" dirty="0" smtClean="0">
                          <a:solidFill>
                            <a:schemeClr val="bg1"/>
                          </a:solidFill>
                          <a:latin typeface="Alexandria"/>
                        </a:rPr>
                        <a:t>Industrial Organization (I/O) Model </a:t>
                      </a:r>
                      <a:endParaRPr sz="2400" b="1" dirty="0">
                        <a:solidFill>
                          <a:schemeClr val="bg1"/>
                        </a:solidFill>
                        <a:latin typeface="Alexandria"/>
                        <a:ea typeface="Rajdhani"/>
                        <a:cs typeface="Rajdhani"/>
                        <a:sym typeface="Rajdhani"/>
                      </a:endParaRPr>
                    </a:p>
                  </a:txBody>
                  <a:tcPr marL="91425" marR="91425" marT="91425" marB="91425" anchor="ctr">
                    <a:solidFill>
                      <a:schemeClr val="accent1">
                        <a:lumMod val="75000"/>
                      </a:schemeClr>
                    </a:solidFill>
                  </a:tcPr>
                </a:tc>
                <a:tc>
                  <a:txBody>
                    <a:bodyPr/>
                    <a:lstStyle/>
                    <a:p>
                      <a:pPr marL="0" lvl="0" indent="0" algn="ctr" rtl="0">
                        <a:spcBef>
                          <a:spcPts val="0"/>
                        </a:spcBef>
                        <a:spcAft>
                          <a:spcPts val="0"/>
                        </a:spcAft>
                        <a:buNone/>
                      </a:pPr>
                      <a:r>
                        <a:rPr lang="en-US" sz="2400" dirty="0" smtClean="0">
                          <a:solidFill>
                            <a:schemeClr val="bg1"/>
                          </a:solidFill>
                          <a:latin typeface="Alexandria"/>
                        </a:rPr>
                        <a:t>Resource Based View of the Firm (RBV) </a:t>
                      </a:r>
                      <a:endParaRPr sz="2400" b="1" dirty="0">
                        <a:solidFill>
                          <a:schemeClr val="bg1"/>
                        </a:solidFill>
                        <a:latin typeface="Alexandria"/>
                        <a:ea typeface="Rajdhani"/>
                        <a:cs typeface="Rajdhani"/>
                        <a:sym typeface="Rajdhani"/>
                      </a:endParaRPr>
                    </a:p>
                  </a:txBody>
                  <a:tcPr marL="91425" marR="91425" marT="91425" marB="91425" anchor="ctr">
                    <a:solidFill>
                      <a:schemeClr val="accent1">
                        <a:lumMod val="75000"/>
                      </a:schemeClr>
                    </a:solidFill>
                  </a:tcPr>
                </a:tc>
                <a:tc rowSpan="2">
                  <a:txBody>
                    <a:bodyPr/>
                    <a:lstStyle/>
                    <a:p>
                      <a:r>
                        <a:rPr lang="en-US" sz="2400" dirty="0" smtClean="0">
                          <a:solidFill>
                            <a:schemeClr val="bg1"/>
                          </a:solidFill>
                          <a:latin typeface="Alexandria"/>
                        </a:rPr>
                        <a:t>Research provides support for both positions.</a:t>
                      </a:r>
                      <a:endParaRPr lang="en-US" sz="2400" b="1" dirty="0">
                        <a:solidFill>
                          <a:schemeClr val="bg1"/>
                        </a:solidFill>
                        <a:latin typeface="Alexandria"/>
                      </a:endParaRPr>
                    </a:p>
                  </a:txBody>
                  <a:tcPr marL="91425" marR="91425" marT="91425" marB="91425" anchor="ctr">
                    <a:solidFill>
                      <a:schemeClr val="accent1">
                        <a:lumMod val="75000"/>
                      </a:schemeClr>
                    </a:solidFill>
                  </a:tcPr>
                </a:tc>
              </a:tr>
              <a:tr h="2561556">
                <a:tc>
                  <a:txBody>
                    <a:bodyPr/>
                    <a:lstStyle/>
                    <a:p>
                      <a:pPr marL="139700" lvl="0" indent="0" algn="l" rtl="0">
                        <a:spcBef>
                          <a:spcPts val="0"/>
                        </a:spcBef>
                        <a:spcAft>
                          <a:spcPts val="0"/>
                        </a:spcAft>
                        <a:buClr>
                          <a:schemeClr val="lt2"/>
                        </a:buClr>
                        <a:buSzPts val="1400"/>
                        <a:buFont typeface="Fira Sans Condensed"/>
                        <a:buNone/>
                      </a:pPr>
                      <a:r>
                        <a:rPr lang="en-US" sz="2400" dirty="0" smtClean="0">
                          <a:solidFill>
                            <a:schemeClr val="bg1"/>
                          </a:solidFill>
                          <a:latin typeface="Alexandria"/>
                          <a:sym typeface="Fira Sans Condensed"/>
                        </a:rPr>
                        <a:t>Ext</a:t>
                      </a:r>
                      <a:r>
                        <a:rPr lang="en-US" sz="2400" kern="1200" dirty="0" smtClean="0">
                          <a:solidFill>
                            <a:schemeClr val="bg1"/>
                          </a:solidFill>
                          <a:latin typeface="Alexandria"/>
                          <a:sym typeface="Fira Sans Condensed"/>
                        </a:rPr>
                        <a:t>ernal consideration drive</a:t>
                      </a:r>
                      <a:r>
                        <a:rPr lang="en-US" sz="2400" kern="1200" baseline="0" dirty="0" smtClean="0">
                          <a:solidFill>
                            <a:schemeClr val="bg1"/>
                          </a:solidFill>
                          <a:latin typeface="Alexandria"/>
                          <a:sym typeface="Fira Sans Condensed"/>
                        </a:rPr>
                        <a:t> </a:t>
                      </a:r>
                      <a:r>
                        <a:rPr lang="en-US" sz="2400" kern="1200" dirty="0" smtClean="0">
                          <a:solidFill>
                            <a:schemeClr val="bg1"/>
                          </a:solidFill>
                          <a:latin typeface="Alexandria"/>
                          <a:sym typeface="Fira Sans Condensed"/>
                        </a:rPr>
                        <a:t>strategy</a:t>
                      </a:r>
                      <a:endParaRPr sz="2400" b="1" kern="1200" dirty="0">
                        <a:solidFill>
                          <a:schemeClr val="bg1"/>
                        </a:solidFill>
                        <a:latin typeface="Alexandria"/>
                        <a:ea typeface="+mn-ea"/>
                        <a:cs typeface="+mn-cs"/>
                        <a:sym typeface="Fira Sans Condensed"/>
                      </a:endParaRPr>
                    </a:p>
                  </a:txBody>
                  <a:tcPr marL="91425" marR="91425" marT="91425" marB="91425" anchor="ctr">
                    <a:solidFill>
                      <a:schemeClr val="accent1">
                        <a:lumMod val="75000"/>
                      </a:schemeClr>
                    </a:solidFill>
                  </a:tcPr>
                </a:tc>
                <a:tc>
                  <a:txBody>
                    <a:bodyPr/>
                    <a:lstStyle/>
                    <a:p>
                      <a:pPr marL="139700" lvl="0" indent="0" algn="l" rtl="0">
                        <a:spcBef>
                          <a:spcPts val="0"/>
                        </a:spcBef>
                        <a:spcAft>
                          <a:spcPts val="0"/>
                        </a:spcAft>
                        <a:buClr>
                          <a:schemeClr val="lt2"/>
                        </a:buClr>
                        <a:buSzPts val="1400"/>
                        <a:buFont typeface="Fira Sans Condensed"/>
                        <a:buNone/>
                      </a:pPr>
                      <a:r>
                        <a:rPr lang="en-US" sz="2400" dirty="0" smtClean="0">
                          <a:solidFill>
                            <a:schemeClr val="bg1"/>
                          </a:solidFill>
                          <a:latin typeface="Alexandria"/>
                          <a:sym typeface="Fira Sans Condensed"/>
                        </a:rPr>
                        <a:t>Internal consideration drive</a:t>
                      </a:r>
                      <a:r>
                        <a:rPr lang="en-US" sz="2400" baseline="0" dirty="0" smtClean="0">
                          <a:solidFill>
                            <a:schemeClr val="bg1"/>
                          </a:solidFill>
                          <a:latin typeface="Alexandria"/>
                          <a:sym typeface="Fira Sans Condensed"/>
                        </a:rPr>
                        <a:t> </a:t>
                      </a:r>
                      <a:r>
                        <a:rPr lang="en-US" sz="2400" dirty="0" smtClean="0">
                          <a:solidFill>
                            <a:schemeClr val="bg1"/>
                          </a:solidFill>
                          <a:latin typeface="Alexandria"/>
                          <a:sym typeface="Fira Sans Condensed"/>
                        </a:rPr>
                        <a:t>strategy</a:t>
                      </a:r>
                      <a:endParaRPr lang="en-US" sz="2400" b="1" dirty="0">
                        <a:solidFill>
                          <a:schemeClr val="bg1"/>
                        </a:solidFill>
                        <a:latin typeface="Alexandria"/>
                        <a:ea typeface="Fira Sans Condensed"/>
                        <a:cs typeface="Fira Sans Condensed"/>
                        <a:sym typeface="Fira Sans Condensed"/>
                      </a:endParaRPr>
                    </a:p>
                  </a:txBody>
                  <a:tcPr marL="91425" marR="91425" marT="91425" marB="91425" anchor="ctr">
                    <a:solidFill>
                      <a:schemeClr val="accent1">
                        <a:lumMod val="75000"/>
                      </a:schemeClr>
                    </a:solidFill>
                  </a:tcPr>
                </a:tc>
                <a:tc vMerge="1">
                  <a:txBody>
                    <a:bodyPr/>
                    <a:lstStyle/>
                    <a:p>
                      <a:endParaRPr lang="en-US" b="1" dirty="0"/>
                    </a:p>
                  </a:txBody>
                  <a:tcPr marL="91425" marR="91425" marT="91425" marB="91425" anchor="ctr"/>
                </a:tc>
              </a:tr>
            </a:tbl>
          </a:graphicData>
        </a:graphic>
      </p:graphicFrame>
      <p:sp>
        <p:nvSpPr>
          <p:cNvPr id="58" name="TextBox 57"/>
          <p:cNvSpPr txBox="1"/>
          <p:nvPr/>
        </p:nvSpPr>
        <p:spPr>
          <a:xfrm>
            <a:off x="1670560" y="1083546"/>
            <a:ext cx="8082279" cy="461665"/>
          </a:xfrm>
          <a:prstGeom prst="rect">
            <a:avLst/>
          </a:prstGeom>
          <a:noFill/>
        </p:spPr>
        <p:txBody>
          <a:bodyPr wrap="square" rtlCol="0">
            <a:spAutoFit/>
          </a:bodyPr>
          <a:lstStyle/>
          <a:p>
            <a:pPr algn="ctr"/>
            <a:r>
              <a:rPr lang="en-US" sz="2400" b="1" dirty="0" smtClean="0">
                <a:latin typeface="Alexandria"/>
                <a:cs typeface="Alexandria" charset="0"/>
              </a:rPr>
              <a:t>Contrasting the two approaches</a:t>
            </a:r>
            <a:endParaRPr lang="en-US" sz="2400" b="1" dirty="0">
              <a:latin typeface="Alexandria"/>
              <a:cs typeface="Alexandria" charset="0"/>
            </a:endParaRPr>
          </a:p>
        </p:txBody>
      </p:sp>
    </p:spTree>
    <p:extLst>
      <p:ext uri="{BB962C8B-B14F-4D97-AF65-F5344CB8AC3E}">
        <p14:creationId xmlns:p14="http://schemas.microsoft.com/office/powerpoint/2010/main" val="834983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p:nvPr/>
        </p:nvSpPr>
        <p:spPr>
          <a:xfrm>
            <a:off x="4906500" y="2767993"/>
            <a:ext cx="2348000" cy="2348000"/>
          </a:xfrm>
          <a:prstGeom prst="ellipse">
            <a:avLst/>
          </a:prstGeom>
          <a:solidFill>
            <a:schemeClr val="accent4"/>
          </a:solidFill>
          <a:ln>
            <a:noFill/>
          </a:ln>
        </p:spPr>
        <p:txBody>
          <a:bodyPr spcFirstLastPara="1" wrap="square" lIns="121900" tIns="121900" rIns="121900" bIns="121900" anchor="ctr" anchorCtr="0">
            <a:noAutofit/>
          </a:bodyPr>
          <a:lstStyle/>
          <a:p>
            <a:endParaRPr sz="1400">
              <a:latin typeface="Alexandria"/>
            </a:endParaRPr>
          </a:p>
        </p:txBody>
      </p:sp>
      <p:sp>
        <p:nvSpPr>
          <p:cNvPr id="170" name="Google Shape;170;p15"/>
          <p:cNvSpPr txBox="1">
            <a:spLocks noGrp="1"/>
          </p:cNvSpPr>
          <p:nvPr>
            <p:ph type="title"/>
          </p:nvPr>
        </p:nvSpPr>
        <p:spPr>
          <a:xfrm>
            <a:off x="240000" y="409933"/>
            <a:ext cx="11712000" cy="763600"/>
          </a:xfrm>
          <a:prstGeom prst="rect">
            <a:avLst/>
          </a:prstGeom>
        </p:spPr>
        <p:txBody>
          <a:bodyPr spcFirstLastPara="1" vert="horz" wrap="square" lIns="121900" tIns="121900" rIns="121900" bIns="121900" rtlCol="0" anchor="t" anchorCtr="0">
            <a:noAutofit/>
          </a:bodyPr>
          <a:lstStyle/>
          <a:p>
            <a:pPr algn="ctr">
              <a:lnSpc>
                <a:spcPct val="100000"/>
              </a:lnSpc>
              <a:spcBef>
                <a:spcPts val="0"/>
              </a:spcBef>
            </a:pPr>
            <a:r>
              <a:rPr lang="en" sz="2000" b="1" dirty="0">
                <a:latin typeface="Alexandria" charset="0"/>
                <a:ea typeface="+mn-ea"/>
                <a:cs typeface="Alexandria" charset="0"/>
              </a:rPr>
              <a:t>Process of Strategic Management</a:t>
            </a:r>
            <a:endParaRPr sz="2000" b="1" dirty="0">
              <a:latin typeface="Alexandria" charset="0"/>
              <a:ea typeface="+mn-ea"/>
              <a:cs typeface="Alexandria" charset="0"/>
            </a:endParaRPr>
          </a:p>
        </p:txBody>
      </p:sp>
      <p:sp>
        <p:nvSpPr>
          <p:cNvPr id="171" name="Google Shape;171;p15"/>
          <p:cNvSpPr/>
          <p:nvPr/>
        </p:nvSpPr>
        <p:spPr>
          <a:xfrm>
            <a:off x="3762921" y="1963941"/>
            <a:ext cx="1160716" cy="1925839"/>
          </a:xfrm>
          <a:custGeom>
            <a:avLst/>
            <a:gdLst/>
            <a:ahLst/>
            <a:cxnLst/>
            <a:rect l="l" t="t" r="r" b="b"/>
            <a:pathLst>
              <a:path w="9128" h="15145" extrusionOk="0">
                <a:moveTo>
                  <a:pt x="8721" y="0"/>
                </a:moveTo>
                <a:cubicBezTo>
                  <a:pt x="3582" y="3151"/>
                  <a:pt x="146" y="8750"/>
                  <a:pt x="0" y="15144"/>
                </a:cubicBezTo>
                <a:lnTo>
                  <a:pt x="843" y="15144"/>
                </a:lnTo>
                <a:cubicBezTo>
                  <a:pt x="989" y="9063"/>
                  <a:pt x="4285" y="3733"/>
                  <a:pt x="9127" y="727"/>
                </a:cubicBezTo>
                <a:lnTo>
                  <a:pt x="8721" y="0"/>
                </a:lnTo>
                <a:close/>
              </a:path>
            </a:pathLst>
          </a:custGeom>
          <a:solidFill>
            <a:srgbClr val="006682"/>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72" name="Google Shape;172;p15"/>
          <p:cNvSpPr/>
          <p:nvPr/>
        </p:nvSpPr>
        <p:spPr>
          <a:xfrm>
            <a:off x="3618083" y="1767222"/>
            <a:ext cx="1499980" cy="2263703"/>
          </a:xfrm>
          <a:custGeom>
            <a:avLst/>
            <a:gdLst/>
            <a:ahLst/>
            <a:cxnLst/>
            <a:rect l="l" t="t" r="r" b="b"/>
            <a:pathLst>
              <a:path w="11796" h="17802" extrusionOk="0">
                <a:moveTo>
                  <a:pt x="10243" y="1"/>
                </a:moveTo>
                <a:lnTo>
                  <a:pt x="9278" y="606"/>
                </a:lnTo>
                <a:cubicBezTo>
                  <a:pt x="6563" y="2274"/>
                  <a:pt x="4285" y="4576"/>
                  <a:pt x="2663" y="7337"/>
                </a:cubicBezTo>
                <a:cubicBezTo>
                  <a:pt x="1041" y="10076"/>
                  <a:pt x="93" y="13273"/>
                  <a:pt x="23" y="16662"/>
                </a:cubicBezTo>
                <a:lnTo>
                  <a:pt x="0" y="17802"/>
                </a:lnTo>
                <a:lnTo>
                  <a:pt x="3075" y="17802"/>
                </a:lnTo>
                <a:lnTo>
                  <a:pt x="3099" y="16715"/>
                </a:lnTo>
                <a:cubicBezTo>
                  <a:pt x="3174" y="13854"/>
                  <a:pt x="3971" y="11192"/>
                  <a:pt x="5325" y="8890"/>
                </a:cubicBezTo>
                <a:cubicBezTo>
                  <a:pt x="6685" y="6588"/>
                  <a:pt x="8598" y="4628"/>
                  <a:pt x="10877" y="3245"/>
                </a:cubicBezTo>
                <a:lnTo>
                  <a:pt x="11795" y="2664"/>
                </a:lnTo>
                <a:lnTo>
                  <a:pt x="10243" y="1"/>
                </a:lnTo>
                <a:close/>
              </a:path>
            </a:pathLst>
          </a:custGeom>
          <a:solidFill>
            <a:srgbClr val="006682"/>
          </a:solidFill>
          <a:ln>
            <a:noFill/>
          </a:ln>
        </p:spPr>
        <p:txBody>
          <a:bodyPr spcFirstLastPara="1" wrap="square" lIns="121900" tIns="121900" rIns="121900" bIns="121900" anchor="ctr" anchorCtr="0">
            <a:noAutofit/>
          </a:bodyPr>
          <a:lstStyle/>
          <a:p>
            <a:endParaRPr sz="1400">
              <a:latin typeface="Alexandria"/>
            </a:endParaRPr>
          </a:p>
        </p:txBody>
      </p:sp>
      <p:sp>
        <p:nvSpPr>
          <p:cNvPr id="173" name="Google Shape;173;p15"/>
          <p:cNvSpPr/>
          <p:nvPr/>
        </p:nvSpPr>
        <p:spPr>
          <a:xfrm>
            <a:off x="7233667" y="3996867"/>
            <a:ext cx="1164404" cy="1925839"/>
          </a:xfrm>
          <a:custGeom>
            <a:avLst/>
            <a:gdLst/>
            <a:ahLst/>
            <a:cxnLst/>
            <a:rect l="l" t="t" r="r" b="b"/>
            <a:pathLst>
              <a:path w="9157" h="15145" extrusionOk="0">
                <a:moveTo>
                  <a:pt x="8313" y="0"/>
                </a:moveTo>
                <a:cubicBezTo>
                  <a:pt x="8168" y="6081"/>
                  <a:pt x="4872" y="11412"/>
                  <a:pt x="0" y="14388"/>
                </a:cubicBezTo>
                <a:lnTo>
                  <a:pt x="436" y="15144"/>
                </a:lnTo>
                <a:cubicBezTo>
                  <a:pt x="5552" y="11993"/>
                  <a:pt x="9011" y="6395"/>
                  <a:pt x="9156" y="0"/>
                </a:cubicBezTo>
                <a:close/>
              </a:path>
            </a:pathLst>
          </a:custGeom>
          <a:solidFill>
            <a:srgbClr val="FF435C"/>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74" name="Google Shape;174;p15"/>
          <p:cNvSpPr/>
          <p:nvPr/>
        </p:nvSpPr>
        <p:spPr>
          <a:xfrm>
            <a:off x="7042925" y="3855591"/>
            <a:ext cx="1499980" cy="2263703"/>
          </a:xfrm>
          <a:custGeom>
            <a:avLst/>
            <a:gdLst/>
            <a:ahLst/>
            <a:cxnLst/>
            <a:rect l="l" t="t" r="r" b="b"/>
            <a:pathLst>
              <a:path w="11796" h="17802" extrusionOk="0">
                <a:moveTo>
                  <a:pt x="8721" y="1"/>
                </a:moveTo>
                <a:lnTo>
                  <a:pt x="8697" y="1088"/>
                </a:lnTo>
                <a:cubicBezTo>
                  <a:pt x="8622" y="3925"/>
                  <a:pt x="7825" y="6587"/>
                  <a:pt x="6471" y="8913"/>
                </a:cubicBezTo>
                <a:cubicBezTo>
                  <a:pt x="5110" y="11215"/>
                  <a:pt x="3198" y="13151"/>
                  <a:pt x="919" y="14558"/>
                </a:cubicBezTo>
                <a:lnTo>
                  <a:pt x="0" y="15139"/>
                </a:lnTo>
                <a:lnTo>
                  <a:pt x="1553" y="17801"/>
                </a:lnTo>
                <a:lnTo>
                  <a:pt x="2518" y="17197"/>
                </a:lnTo>
                <a:cubicBezTo>
                  <a:pt x="5232" y="15528"/>
                  <a:pt x="7511" y="13226"/>
                  <a:pt x="9133" y="10465"/>
                </a:cubicBezTo>
                <a:cubicBezTo>
                  <a:pt x="10732" y="7727"/>
                  <a:pt x="11703" y="4529"/>
                  <a:pt x="11773" y="1140"/>
                </a:cubicBezTo>
                <a:lnTo>
                  <a:pt x="11796" y="1"/>
                </a:lnTo>
                <a:close/>
              </a:path>
            </a:pathLst>
          </a:custGeom>
          <a:solidFill>
            <a:srgbClr val="FF4058"/>
          </a:solidFill>
          <a:ln>
            <a:noFill/>
          </a:ln>
        </p:spPr>
        <p:txBody>
          <a:bodyPr spcFirstLastPara="1" wrap="square" lIns="121900" tIns="121900" rIns="121900" bIns="121900" anchor="ctr" anchorCtr="0">
            <a:noAutofit/>
          </a:bodyPr>
          <a:lstStyle/>
          <a:p>
            <a:endParaRPr sz="1400">
              <a:latin typeface="Alexandria"/>
            </a:endParaRPr>
          </a:p>
        </p:txBody>
      </p:sp>
      <p:sp>
        <p:nvSpPr>
          <p:cNvPr id="175" name="Google Shape;175;p15"/>
          <p:cNvSpPr/>
          <p:nvPr/>
        </p:nvSpPr>
        <p:spPr>
          <a:xfrm>
            <a:off x="3762921" y="3996867"/>
            <a:ext cx="1160716" cy="1922151"/>
          </a:xfrm>
          <a:custGeom>
            <a:avLst/>
            <a:gdLst/>
            <a:ahLst/>
            <a:cxnLst/>
            <a:rect l="l" t="t" r="r" b="b"/>
            <a:pathLst>
              <a:path w="9128" h="15116" extrusionOk="0">
                <a:moveTo>
                  <a:pt x="0" y="0"/>
                </a:moveTo>
                <a:cubicBezTo>
                  <a:pt x="146" y="6395"/>
                  <a:pt x="3582" y="11993"/>
                  <a:pt x="8691" y="15115"/>
                </a:cubicBezTo>
                <a:lnTo>
                  <a:pt x="9127" y="14388"/>
                </a:lnTo>
                <a:cubicBezTo>
                  <a:pt x="4262" y="11389"/>
                  <a:pt x="989" y="6081"/>
                  <a:pt x="843" y="0"/>
                </a:cubicBezTo>
                <a:close/>
              </a:path>
            </a:pathLst>
          </a:custGeom>
          <a:solidFill>
            <a:srgbClr val="00AABA"/>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76" name="Google Shape;176;p15"/>
          <p:cNvSpPr/>
          <p:nvPr/>
        </p:nvSpPr>
        <p:spPr>
          <a:xfrm>
            <a:off x="3618083" y="3855592"/>
            <a:ext cx="1497055" cy="2260777"/>
          </a:xfrm>
          <a:custGeom>
            <a:avLst/>
            <a:gdLst/>
            <a:ahLst/>
            <a:cxnLst/>
            <a:rect l="l" t="t" r="r" b="b"/>
            <a:pathLst>
              <a:path w="11773" h="17779" extrusionOk="0">
                <a:moveTo>
                  <a:pt x="0" y="1"/>
                </a:moveTo>
                <a:lnTo>
                  <a:pt x="23" y="1140"/>
                </a:lnTo>
                <a:cubicBezTo>
                  <a:pt x="93" y="4529"/>
                  <a:pt x="1041" y="7704"/>
                  <a:pt x="2663" y="10465"/>
                </a:cubicBezTo>
                <a:cubicBezTo>
                  <a:pt x="4261" y="13203"/>
                  <a:pt x="6540" y="15528"/>
                  <a:pt x="9249" y="17174"/>
                </a:cubicBezTo>
                <a:lnTo>
                  <a:pt x="10220" y="17778"/>
                </a:lnTo>
                <a:lnTo>
                  <a:pt x="11772" y="15116"/>
                </a:lnTo>
                <a:lnTo>
                  <a:pt x="10848" y="14558"/>
                </a:lnTo>
                <a:cubicBezTo>
                  <a:pt x="8575" y="13151"/>
                  <a:pt x="6662" y="11215"/>
                  <a:pt x="5325" y="8890"/>
                </a:cubicBezTo>
                <a:cubicBezTo>
                  <a:pt x="3971" y="6587"/>
                  <a:pt x="3174" y="3925"/>
                  <a:pt x="3099" y="1088"/>
                </a:cubicBezTo>
                <a:lnTo>
                  <a:pt x="3075" y="1"/>
                </a:lnTo>
                <a:close/>
              </a:path>
            </a:pathLst>
          </a:custGeom>
          <a:solidFill>
            <a:srgbClr val="00AABA"/>
          </a:solidFill>
          <a:ln>
            <a:noFill/>
          </a:ln>
        </p:spPr>
        <p:txBody>
          <a:bodyPr spcFirstLastPara="1" wrap="square" lIns="121900" tIns="121900" rIns="121900" bIns="121900" anchor="ctr" anchorCtr="0">
            <a:noAutofit/>
          </a:bodyPr>
          <a:lstStyle/>
          <a:p>
            <a:endParaRPr sz="1400">
              <a:latin typeface="Alexandria"/>
            </a:endParaRPr>
          </a:p>
        </p:txBody>
      </p:sp>
      <p:sp>
        <p:nvSpPr>
          <p:cNvPr id="177" name="Google Shape;177;p15"/>
          <p:cNvSpPr/>
          <p:nvPr/>
        </p:nvSpPr>
        <p:spPr>
          <a:xfrm>
            <a:off x="7237355" y="1963941"/>
            <a:ext cx="1160716" cy="1925839"/>
          </a:xfrm>
          <a:custGeom>
            <a:avLst/>
            <a:gdLst/>
            <a:ahLst/>
            <a:cxnLst/>
            <a:rect l="l" t="t" r="r" b="b"/>
            <a:pathLst>
              <a:path w="9128" h="15145" extrusionOk="0">
                <a:moveTo>
                  <a:pt x="436" y="0"/>
                </a:moveTo>
                <a:lnTo>
                  <a:pt x="0" y="756"/>
                </a:lnTo>
                <a:cubicBezTo>
                  <a:pt x="4843" y="3756"/>
                  <a:pt x="8139" y="9063"/>
                  <a:pt x="8284" y="15144"/>
                </a:cubicBezTo>
                <a:lnTo>
                  <a:pt x="9127" y="15144"/>
                </a:lnTo>
                <a:cubicBezTo>
                  <a:pt x="8982" y="8750"/>
                  <a:pt x="5546" y="3151"/>
                  <a:pt x="436" y="0"/>
                </a:cubicBezTo>
                <a:close/>
              </a:path>
            </a:pathLst>
          </a:custGeom>
          <a:solidFill>
            <a:srgbClr val="FF8F15"/>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78" name="Google Shape;178;p15"/>
          <p:cNvSpPr/>
          <p:nvPr/>
        </p:nvSpPr>
        <p:spPr>
          <a:xfrm>
            <a:off x="7045850" y="1770273"/>
            <a:ext cx="1497055" cy="2260651"/>
          </a:xfrm>
          <a:custGeom>
            <a:avLst/>
            <a:gdLst/>
            <a:ahLst/>
            <a:cxnLst/>
            <a:rect l="l" t="t" r="r" b="b"/>
            <a:pathLst>
              <a:path w="11773" h="17778" extrusionOk="0">
                <a:moveTo>
                  <a:pt x="1553" y="0"/>
                </a:moveTo>
                <a:lnTo>
                  <a:pt x="972" y="971"/>
                </a:lnTo>
                <a:lnTo>
                  <a:pt x="1" y="2663"/>
                </a:lnTo>
                <a:lnTo>
                  <a:pt x="925" y="3221"/>
                </a:lnTo>
                <a:cubicBezTo>
                  <a:pt x="3198" y="4628"/>
                  <a:pt x="5087" y="6564"/>
                  <a:pt x="6448" y="8866"/>
                </a:cubicBezTo>
                <a:cubicBezTo>
                  <a:pt x="7802" y="11191"/>
                  <a:pt x="8599" y="13830"/>
                  <a:pt x="8674" y="16691"/>
                </a:cubicBezTo>
                <a:lnTo>
                  <a:pt x="8698" y="17778"/>
                </a:lnTo>
                <a:lnTo>
                  <a:pt x="11773" y="17778"/>
                </a:lnTo>
                <a:lnTo>
                  <a:pt x="11750" y="16638"/>
                </a:lnTo>
                <a:cubicBezTo>
                  <a:pt x="11680" y="13249"/>
                  <a:pt x="10709" y="10052"/>
                  <a:pt x="9110" y="7313"/>
                </a:cubicBezTo>
                <a:cubicBezTo>
                  <a:pt x="7488" y="4575"/>
                  <a:pt x="5233" y="2250"/>
                  <a:pt x="2524" y="582"/>
                </a:cubicBezTo>
                <a:lnTo>
                  <a:pt x="1553" y="0"/>
                </a:lnTo>
                <a:close/>
              </a:path>
            </a:pathLst>
          </a:custGeom>
          <a:solidFill>
            <a:srgbClr val="FF8D16"/>
          </a:solidFill>
          <a:ln>
            <a:noFill/>
          </a:ln>
        </p:spPr>
        <p:txBody>
          <a:bodyPr spcFirstLastPara="1" wrap="square" lIns="121900" tIns="121900" rIns="121900" bIns="121900" anchor="ctr" anchorCtr="0">
            <a:noAutofit/>
          </a:bodyPr>
          <a:lstStyle/>
          <a:p>
            <a:endParaRPr sz="1400">
              <a:latin typeface="Alexandria"/>
            </a:endParaRPr>
          </a:p>
        </p:txBody>
      </p:sp>
      <p:sp>
        <p:nvSpPr>
          <p:cNvPr id="179" name="Google Shape;179;p15"/>
          <p:cNvSpPr/>
          <p:nvPr/>
        </p:nvSpPr>
        <p:spPr>
          <a:xfrm>
            <a:off x="4964215" y="1622385"/>
            <a:ext cx="2232548" cy="382371"/>
          </a:xfrm>
          <a:custGeom>
            <a:avLst/>
            <a:gdLst/>
            <a:ahLst/>
            <a:cxnLst/>
            <a:rect l="l" t="t" r="r" b="b"/>
            <a:pathLst>
              <a:path w="17557" h="3007" extrusionOk="0">
                <a:moveTo>
                  <a:pt x="8767" y="1"/>
                </a:moveTo>
                <a:cubicBezTo>
                  <a:pt x="5593" y="1"/>
                  <a:pt x="2616" y="826"/>
                  <a:pt x="0" y="2250"/>
                </a:cubicBezTo>
                <a:lnTo>
                  <a:pt x="436" y="3006"/>
                </a:lnTo>
                <a:cubicBezTo>
                  <a:pt x="2907" y="1646"/>
                  <a:pt x="5761" y="873"/>
                  <a:pt x="8767" y="873"/>
                </a:cubicBezTo>
                <a:cubicBezTo>
                  <a:pt x="11796" y="873"/>
                  <a:pt x="14650" y="1646"/>
                  <a:pt x="17150" y="3006"/>
                </a:cubicBezTo>
                <a:lnTo>
                  <a:pt x="17557" y="2279"/>
                </a:lnTo>
                <a:cubicBezTo>
                  <a:pt x="14970" y="826"/>
                  <a:pt x="11964" y="1"/>
                  <a:pt x="8767" y="1"/>
                </a:cubicBezTo>
                <a:close/>
              </a:path>
            </a:pathLst>
          </a:custGeom>
          <a:solidFill>
            <a:srgbClr val="FFB900"/>
          </a:solidFill>
          <a:ln>
            <a:noFill/>
          </a:ln>
        </p:spPr>
        <p:txBody>
          <a:bodyPr spcFirstLastPara="1" wrap="square" lIns="121900" tIns="121900" rIns="121900" bIns="121900" anchor="ctr" anchorCtr="0">
            <a:noAutofit/>
          </a:bodyPr>
          <a:lstStyle/>
          <a:p>
            <a:endParaRPr sz="1400">
              <a:latin typeface="Alexandria"/>
            </a:endParaRPr>
          </a:p>
        </p:txBody>
      </p:sp>
      <p:sp>
        <p:nvSpPr>
          <p:cNvPr id="180" name="Google Shape;180;p15"/>
          <p:cNvSpPr/>
          <p:nvPr/>
        </p:nvSpPr>
        <p:spPr>
          <a:xfrm>
            <a:off x="4769784" y="1480474"/>
            <a:ext cx="2624328" cy="714893"/>
          </a:xfrm>
          <a:custGeom>
            <a:avLst/>
            <a:gdLst/>
            <a:ahLst/>
            <a:cxnLst/>
            <a:rect l="l" t="t" r="r" b="b"/>
            <a:pathLst>
              <a:path w="20638" h="5622" extrusionOk="0">
                <a:moveTo>
                  <a:pt x="10296" y="0"/>
                </a:moveTo>
                <a:cubicBezTo>
                  <a:pt x="6930" y="0"/>
                  <a:pt x="3756" y="872"/>
                  <a:pt x="994" y="2401"/>
                </a:cubicBezTo>
                <a:lnTo>
                  <a:pt x="0" y="2959"/>
                </a:lnTo>
                <a:lnTo>
                  <a:pt x="1552" y="5622"/>
                </a:lnTo>
                <a:lnTo>
                  <a:pt x="2494" y="5087"/>
                </a:lnTo>
                <a:cubicBezTo>
                  <a:pt x="4820" y="3802"/>
                  <a:pt x="7488" y="3105"/>
                  <a:pt x="10296" y="3105"/>
                </a:cubicBezTo>
                <a:cubicBezTo>
                  <a:pt x="13156" y="3105"/>
                  <a:pt x="15795" y="3831"/>
                  <a:pt x="18121" y="5087"/>
                </a:cubicBezTo>
                <a:lnTo>
                  <a:pt x="19086" y="5622"/>
                </a:lnTo>
                <a:lnTo>
                  <a:pt x="20638" y="2959"/>
                </a:lnTo>
                <a:lnTo>
                  <a:pt x="19644" y="2425"/>
                </a:lnTo>
                <a:cubicBezTo>
                  <a:pt x="16859" y="872"/>
                  <a:pt x="13685" y="0"/>
                  <a:pt x="10296" y="0"/>
                </a:cubicBezTo>
                <a:close/>
              </a:path>
            </a:pathLst>
          </a:custGeom>
          <a:solidFill>
            <a:srgbClr val="FFB900"/>
          </a:solidFill>
          <a:ln>
            <a:noFill/>
          </a:ln>
        </p:spPr>
        <p:txBody>
          <a:bodyPr spcFirstLastPara="1" wrap="square" lIns="121900" tIns="121900" rIns="121900" bIns="121900" anchor="ctr" anchorCtr="0">
            <a:noAutofit/>
          </a:bodyPr>
          <a:lstStyle/>
          <a:p>
            <a:endParaRPr sz="1400">
              <a:latin typeface="Alexandria"/>
            </a:endParaRPr>
          </a:p>
        </p:txBody>
      </p:sp>
      <p:sp>
        <p:nvSpPr>
          <p:cNvPr id="181" name="Google Shape;181;p15"/>
          <p:cNvSpPr/>
          <p:nvPr/>
        </p:nvSpPr>
        <p:spPr>
          <a:xfrm>
            <a:off x="4960527" y="5881905"/>
            <a:ext cx="2236236" cy="379319"/>
          </a:xfrm>
          <a:custGeom>
            <a:avLst/>
            <a:gdLst/>
            <a:ahLst/>
            <a:cxnLst/>
            <a:rect l="l" t="t" r="r" b="b"/>
            <a:pathLst>
              <a:path w="17586" h="2983" extrusionOk="0">
                <a:moveTo>
                  <a:pt x="436" y="0"/>
                </a:moveTo>
                <a:lnTo>
                  <a:pt x="0" y="727"/>
                </a:lnTo>
                <a:cubicBezTo>
                  <a:pt x="2616" y="2157"/>
                  <a:pt x="5622" y="2983"/>
                  <a:pt x="8796" y="2983"/>
                </a:cubicBezTo>
                <a:cubicBezTo>
                  <a:pt x="11993" y="2983"/>
                  <a:pt x="14970" y="2180"/>
                  <a:pt x="17586" y="727"/>
                </a:cubicBezTo>
                <a:lnTo>
                  <a:pt x="17150" y="0"/>
                </a:lnTo>
                <a:cubicBezTo>
                  <a:pt x="14679" y="1361"/>
                  <a:pt x="11825" y="2134"/>
                  <a:pt x="8796" y="2134"/>
                </a:cubicBezTo>
                <a:cubicBezTo>
                  <a:pt x="5767" y="2134"/>
                  <a:pt x="2936" y="1361"/>
                  <a:pt x="436" y="0"/>
                </a:cubicBezTo>
                <a:close/>
              </a:path>
            </a:pathLst>
          </a:custGeom>
          <a:solidFill>
            <a:srgbClr val="00BC7E"/>
          </a:solidFill>
          <a:ln>
            <a:noFill/>
          </a:ln>
        </p:spPr>
        <p:txBody>
          <a:bodyPr spcFirstLastPara="1" wrap="square" lIns="121900" tIns="121900" rIns="121900" bIns="121900" anchor="ctr" anchorCtr="0">
            <a:noAutofit/>
          </a:bodyPr>
          <a:lstStyle/>
          <a:p>
            <a:endParaRPr sz="1400">
              <a:latin typeface="Alexandria"/>
            </a:endParaRPr>
          </a:p>
        </p:txBody>
      </p:sp>
      <p:sp>
        <p:nvSpPr>
          <p:cNvPr id="182" name="Google Shape;182;p15"/>
          <p:cNvSpPr/>
          <p:nvPr/>
        </p:nvSpPr>
        <p:spPr>
          <a:xfrm>
            <a:off x="4766860" y="5691164"/>
            <a:ext cx="2624328" cy="711969"/>
          </a:xfrm>
          <a:custGeom>
            <a:avLst/>
            <a:gdLst/>
            <a:ahLst/>
            <a:cxnLst/>
            <a:rect l="l" t="t" r="r" b="b"/>
            <a:pathLst>
              <a:path w="20638" h="5599" extrusionOk="0">
                <a:moveTo>
                  <a:pt x="1552" y="1"/>
                </a:moveTo>
                <a:lnTo>
                  <a:pt x="0" y="2663"/>
                </a:lnTo>
                <a:lnTo>
                  <a:pt x="994" y="3198"/>
                </a:lnTo>
                <a:cubicBezTo>
                  <a:pt x="3755" y="4727"/>
                  <a:pt x="6953" y="5599"/>
                  <a:pt x="10319" y="5599"/>
                </a:cubicBezTo>
                <a:cubicBezTo>
                  <a:pt x="13685" y="5599"/>
                  <a:pt x="16882" y="4750"/>
                  <a:pt x="19643" y="3221"/>
                </a:cubicBezTo>
                <a:lnTo>
                  <a:pt x="20638" y="2663"/>
                </a:lnTo>
                <a:lnTo>
                  <a:pt x="19085" y="1"/>
                </a:lnTo>
                <a:lnTo>
                  <a:pt x="18144" y="535"/>
                </a:lnTo>
                <a:cubicBezTo>
                  <a:pt x="15818" y="1791"/>
                  <a:pt x="13150" y="2518"/>
                  <a:pt x="10319" y="2518"/>
                </a:cubicBezTo>
                <a:cubicBezTo>
                  <a:pt x="7482" y="2518"/>
                  <a:pt x="4819" y="1791"/>
                  <a:pt x="2494" y="512"/>
                </a:cubicBezTo>
                <a:lnTo>
                  <a:pt x="1552" y="1"/>
                </a:lnTo>
                <a:close/>
              </a:path>
            </a:pathLst>
          </a:custGeom>
          <a:solidFill>
            <a:srgbClr val="00BE7F"/>
          </a:solidFill>
          <a:ln>
            <a:noFill/>
          </a:ln>
        </p:spPr>
        <p:txBody>
          <a:bodyPr spcFirstLastPara="1" wrap="square" lIns="121900" tIns="121900" rIns="121900" bIns="121900" anchor="ctr" anchorCtr="0">
            <a:noAutofit/>
          </a:bodyPr>
          <a:lstStyle/>
          <a:p>
            <a:endParaRPr sz="1400">
              <a:latin typeface="Alexandria"/>
            </a:endParaRPr>
          </a:p>
        </p:txBody>
      </p:sp>
      <p:sp>
        <p:nvSpPr>
          <p:cNvPr id="183" name="Google Shape;183;p15"/>
          <p:cNvSpPr/>
          <p:nvPr/>
        </p:nvSpPr>
        <p:spPr>
          <a:xfrm>
            <a:off x="1870200" y="1390064"/>
            <a:ext cx="3574440" cy="1156608"/>
          </a:xfrm>
          <a:prstGeom prst="flowChartTerminator">
            <a:avLst/>
          </a:prstGeom>
          <a:solidFill>
            <a:schemeClr val="lt1"/>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4" name="Google Shape;184;p15"/>
          <p:cNvSpPr/>
          <p:nvPr/>
        </p:nvSpPr>
        <p:spPr>
          <a:xfrm>
            <a:off x="6713300" y="1390064"/>
            <a:ext cx="3574440" cy="1156608"/>
          </a:xfrm>
          <a:prstGeom prst="flowChartTerminator">
            <a:avLst/>
          </a:prstGeom>
          <a:solidFill>
            <a:schemeClr val="lt1"/>
          </a:solidFill>
          <a:ln w="1905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5" name="Google Shape;185;p15"/>
          <p:cNvSpPr/>
          <p:nvPr/>
        </p:nvSpPr>
        <p:spPr>
          <a:xfrm>
            <a:off x="1869884" y="5360645"/>
            <a:ext cx="3574440" cy="1156608"/>
          </a:xfrm>
          <a:prstGeom prst="flowChartTerminator">
            <a:avLst/>
          </a:prstGeom>
          <a:solidFill>
            <a:schemeClr val="lt1"/>
          </a:solidFill>
          <a:ln w="19050" cap="flat" cmpd="sng">
            <a:solidFill>
              <a:schemeClr val="accent2"/>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6" name="Google Shape;186;p15"/>
          <p:cNvSpPr/>
          <p:nvPr/>
        </p:nvSpPr>
        <p:spPr>
          <a:xfrm>
            <a:off x="6712984" y="5360645"/>
            <a:ext cx="3574440" cy="1156608"/>
          </a:xfrm>
          <a:prstGeom prst="flowChartTerminator">
            <a:avLst/>
          </a:prstGeom>
          <a:solidFill>
            <a:schemeClr val="lt1"/>
          </a:solid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7" name="Google Shape;187;p15"/>
          <p:cNvSpPr/>
          <p:nvPr/>
        </p:nvSpPr>
        <p:spPr>
          <a:xfrm>
            <a:off x="1010467" y="3364947"/>
            <a:ext cx="3574440" cy="1156608"/>
          </a:xfrm>
          <a:prstGeom prst="flowChartTerminator">
            <a:avLst/>
          </a:prstGeom>
          <a:solidFill>
            <a:schemeClr val="lt1"/>
          </a:solidFill>
          <a:ln w="19050" cap="flat" cmpd="sng">
            <a:solidFill>
              <a:schemeClr val="accent3"/>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8" name="Google Shape;188;p15"/>
          <p:cNvSpPr/>
          <p:nvPr/>
        </p:nvSpPr>
        <p:spPr>
          <a:xfrm>
            <a:off x="7575967" y="3364947"/>
            <a:ext cx="3574440" cy="1156608"/>
          </a:xfrm>
          <a:prstGeom prst="flowChartTerminator">
            <a:avLst/>
          </a:prstGeom>
          <a:solidFill>
            <a:schemeClr val="lt1"/>
          </a:solidFill>
          <a:ln w="1905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grpSp>
        <p:nvGrpSpPr>
          <p:cNvPr id="189" name="Google Shape;189;p15"/>
          <p:cNvGrpSpPr/>
          <p:nvPr/>
        </p:nvGrpSpPr>
        <p:grpSpPr>
          <a:xfrm>
            <a:off x="2032003" y="5241971"/>
            <a:ext cx="3266404" cy="1248393"/>
            <a:chOff x="1524002" y="3931478"/>
            <a:chExt cx="2449803" cy="936295"/>
          </a:xfrm>
        </p:grpSpPr>
        <p:sp>
          <p:nvSpPr>
            <p:cNvPr id="190" name="Google Shape;190;p15"/>
            <p:cNvSpPr/>
            <p:nvPr/>
          </p:nvSpPr>
          <p:spPr>
            <a:xfrm>
              <a:off x="3326075" y="4140498"/>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03</a:t>
              </a:r>
              <a:endParaRPr sz="1400" dirty="0">
                <a:latin typeface="Alexandria"/>
              </a:endParaRPr>
            </a:p>
          </p:txBody>
        </p:sp>
        <p:sp>
          <p:nvSpPr>
            <p:cNvPr id="191" name="Google Shape;191;p15"/>
            <p:cNvSpPr txBox="1"/>
            <p:nvPr/>
          </p:nvSpPr>
          <p:spPr>
            <a:xfrm>
              <a:off x="1524002" y="3931478"/>
              <a:ext cx="2449803" cy="429600"/>
            </a:xfrm>
            <a:prstGeom prst="rect">
              <a:avLst/>
            </a:prstGeom>
            <a:noFill/>
            <a:ln>
              <a:noFill/>
            </a:ln>
          </p:spPr>
          <p:txBody>
            <a:bodyPr spcFirstLastPara="1" wrap="square" lIns="121900" tIns="121900" rIns="121900" bIns="121900" anchor="ctr" anchorCtr="0">
              <a:noAutofit/>
            </a:bodyPr>
            <a:lstStyle/>
            <a:p>
              <a:r>
                <a:rPr lang="en-US" sz="1400" b="1" dirty="0">
                  <a:latin typeface="Alexandria"/>
                </a:rPr>
                <a:t>Organizational Self-Assessment</a:t>
              </a:r>
              <a:endParaRPr sz="1400" b="1" dirty="0">
                <a:latin typeface="Alexandria"/>
                <a:ea typeface="Fira Sans Extra Condensed Medium"/>
                <a:cs typeface="Fira Sans Extra Condensed Medium"/>
                <a:sym typeface="Fira Sans Extra Condensed Medium"/>
              </a:endParaRPr>
            </a:p>
          </p:txBody>
        </p:sp>
        <p:sp>
          <p:nvSpPr>
            <p:cNvPr id="192" name="Google Shape;192;p15"/>
            <p:cNvSpPr txBox="1"/>
            <p:nvPr/>
          </p:nvSpPr>
          <p:spPr>
            <a:xfrm>
              <a:off x="1645523" y="4332873"/>
              <a:ext cx="1952400"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rPr>
                <a:t>organizational </a:t>
              </a:r>
              <a:r>
                <a:rPr lang="en-US" sz="1400" dirty="0" smtClean="0">
                  <a:latin typeface="Alexandria"/>
                </a:rPr>
                <a:t>resources, management system</a:t>
              </a:r>
              <a:endParaRPr sz="1400" dirty="0">
                <a:solidFill>
                  <a:schemeClr val="dk1"/>
                </a:solidFill>
                <a:latin typeface="Alexandria"/>
                <a:ea typeface="Roboto"/>
                <a:cs typeface="Roboto"/>
                <a:sym typeface="Roboto"/>
              </a:endParaRPr>
            </a:p>
          </p:txBody>
        </p:sp>
      </p:grpSp>
      <p:grpSp>
        <p:nvGrpSpPr>
          <p:cNvPr id="193" name="Google Shape;193;p15"/>
          <p:cNvGrpSpPr/>
          <p:nvPr/>
        </p:nvGrpSpPr>
        <p:grpSpPr>
          <a:xfrm>
            <a:off x="2194031" y="1396164"/>
            <a:ext cx="3071936" cy="1074069"/>
            <a:chOff x="1645523" y="1047123"/>
            <a:chExt cx="2303952" cy="805552"/>
          </a:xfrm>
        </p:grpSpPr>
        <p:sp>
          <p:nvSpPr>
            <p:cNvPr id="194" name="Google Shape;194;p15"/>
            <p:cNvSpPr/>
            <p:nvPr/>
          </p:nvSpPr>
          <p:spPr>
            <a:xfrm>
              <a:off x="3326075" y="1150998"/>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01</a:t>
              </a:r>
              <a:endParaRPr sz="1400" dirty="0">
                <a:latin typeface="Alexandria"/>
              </a:endParaRPr>
            </a:p>
          </p:txBody>
        </p:sp>
        <p:sp>
          <p:nvSpPr>
            <p:cNvPr id="195" name="Google Shape;195;p15"/>
            <p:cNvSpPr txBox="1"/>
            <p:nvPr/>
          </p:nvSpPr>
          <p:spPr>
            <a:xfrm>
              <a:off x="1645523" y="1047123"/>
              <a:ext cx="1952400" cy="429600"/>
            </a:xfrm>
            <a:prstGeom prst="rect">
              <a:avLst/>
            </a:prstGeom>
            <a:noFill/>
            <a:ln>
              <a:noFill/>
            </a:ln>
          </p:spPr>
          <p:txBody>
            <a:bodyPr spcFirstLastPara="1" wrap="square" lIns="121900" tIns="121900" rIns="121900" bIns="121900" anchor="ctr" anchorCtr="0">
              <a:noAutofit/>
            </a:bodyPr>
            <a:lstStyle/>
            <a:p>
              <a:r>
                <a:rPr lang="en" sz="1400" b="1" dirty="0" smtClean="0">
                  <a:latin typeface="Alexandria"/>
                  <a:ea typeface="Fira Sans Extra Condensed Medium"/>
                  <a:cs typeface="Fira Sans Extra Condensed Medium"/>
                  <a:sym typeface="Fira Sans Extra Condensed Medium"/>
                </a:rPr>
                <a:t>Mission Statement</a:t>
              </a:r>
              <a:endParaRPr sz="1400" b="1" dirty="0">
                <a:latin typeface="Alexandria"/>
                <a:ea typeface="Fira Sans Extra Condensed Medium"/>
                <a:cs typeface="Fira Sans Extra Condensed Medium"/>
                <a:sym typeface="Fira Sans Extra Condensed Medium"/>
              </a:endParaRPr>
            </a:p>
          </p:txBody>
        </p:sp>
        <p:sp>
          <p:nvSpPr>
            <p:cNvPr id="196" name="Google Shape;196;p15"/>
            <p:cNvSpPr txBox="1"/>
            <p:nvPr/>
          </p:nvSpPr>
          <p:spPr>
            <a:xfrm>
              <a:off x="1645523" y="1317775"/>
              <a:ext cx="1952400"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rPr>
                <a:t>defines organizational purpose </a:t>
              </a:r>
              <a:endParaRPr sz="1400" dirty="0">
                <a:solidFill>
                  <a:schemeClr val="dk1"/>
                </a:solidFill>
                <a:latin typeface="Alexandria"/>
                <a:ea typeface="Roboto"/>
                <a:cs typeface="Roboto"/>
                <a:sym typeface="Roboto"/>
              </a:endParaRPr>
            </a:p>
          </p:txBody>
        </p:sp>
      </p:grpSp>
      <p:grpSp>
        <p:nvGrpSpPr>
          <p:cNvPr id="197" name="Google Shape;197;p15"/>
          <p:cNvGrpSpPr/>
          <p:nvPr/>
        </p:nvGrpSpPr>
        <p:grpSpPr>
          <a:xfrm>
            <a:off x="1206140" y="3259747"/>
            <a:ext cx="3451184" cy="1152030"/>
            <a:chOff x="904605" y="2444811"/>
            <a:chExt cx="2588388" cy="864023"/>
          </a:xfrm>
        </p:grpSpPr>
        <p:sp>
          <p:nvSpPr>
            <p:cNvPr id="198" name="Google Shape;198;p15"/>
            <p:cNvSpPr/>
            <p:nvPr/>
          </p:nvSpPr>
          <p:spPr>
            <a:xfrm>
              <a:off x="2869593" y="2642640"/>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02</a:t>
              </a:r>
              <a:endParaRPr sz="1400" dirty="0">
                <a:latin typeface="Alexandria"/>
              </a:endParaRPr>
            </a:p>
          </p:txBody>
        </p:sp>
        <p:sp>
          <p:nvSpPr>
            <p:cNvPr id="199" name="Google Shape;199;p15"/>
            <p:cNvSpPr txBox="1"/>
            <p:nvPr/>
          </p:nvSpPr>
          <p:spPr>
            <a:xfrm>
              <a:off x="986715" y="2444811"/>
              <a:ext cx="2287007" cy="429600"/>
            </a:xfrm>
            <a:prstGeom prst="rect">
              <a:avLst/>
            </a:prstGeom>
            <a:noFill/>
            <a:ln>
              <a:noFill/>
            </a:ln>
          </p:spPr>
          <p:txBody>
            <a:bodyPr spcFirstLastPara="1" wrap="square" lIns="121900" tIns="121900" rIns="121900" bIns="121900" anchor="ctr" anchorCtr="0">
              <a:noAutofit/>
            </a:bodyPr>
            <a:lstStyle/>
            <a:p>
              <a:r>
                <a:rPr lang="en" sz="1400" b="1" dirty="0" smtClean="0">
                  <a:latin typeface="Alexandria"/>
                  <a:ea typeface="Fira Sans Extra Condensed Medium"/>
                  <a:cs typeface="Fira Sans Extra Condensed Medium"/>
                  <a:sym typeface="Fira Sans Extra Condensed Medium"/>
                </a:rPr>
                <a:t>Environmental Analysis</a:t>
              </a:r>
              <a:endParaRPr sz="1400" b="1" dirty="0">
                <a:latin typeface="Alexandria"/>
                <a:ea typeface="Fira Sans Extra Condensed Medium"/>
                <a:cs typeface="Fira Sans Extra Condensed Medium"/>
                <a:sym typeface="Fira Sans Extra Condensed Medium"/>
              </a:endParaRPr>
            </a:p>
          </p:txBody>
        </p:sp>
        <p:sp>
          <p:nvSpPr>
            <p:cNvPr id="200" name="Google Shape;200;p15"/>
            <p:cNvSpPr txBox="1"/>
            <p:nvPr/>
          </p:nvSpPr>
          <p:spPr>
            <a:xfrm>
              <a:off x="904605" y="2773934"/>
              <a:ext cx="1952400" cy="534900"/>
            </a:xfrm>
            <a:prstGeom prst="rect">
              <a:avLst/>
            </a:prstGeom>
            <a:noFill/>
            <a:ln>
              <a:noFill/>
            </a:ln>
          </p:spPr>
          <p:txBody>
            <a:bodyPr spcFirstLastPara="1" wrap="square" lIns="121900" tIns="121900" rIns="121900" bIns="121900" anchor="ctr" anchorCtr="0">
              <a:noAutofit/>
            </a:bodyPr>
            <a:lstStyle/>
            <a:p>
              <a:endParaRPr sz="1400" dirty="0">
                <a:solidFill>
                  <a:schemeClr val="dk1"/>
                </a:solidFill>
                <a:latin typeface="Alexandria"/>
                <a:ea typeface="Roboto"/>
                <a:cs typeface="Roboto"/>
                <a:sym typeface="Roboto"/>
              </a:endParaRPr>
            </a:p>
          </p:txBody>
        </p:sp>
      </p:grpSp>
      <p:grpSp>
        <p:nvGrpSpPr>
          <p:cNvPr id="201" name="Google Shape;201;p15"/>
          <p:cNvGrpSpPr/>
          <p:nvPr/>
        </p:nvGrpSpPr>
        <p:grpSpPr>
          <a:xfrm>
            <a:off x="6897400" y="1396164"/>
            <a:ext cx="3056245" cy="1074069"/>
            <a:chOff x="5173050" y="1047123"/>
            <a:chExt cx="2292184" cy="805552"/>
          </a:xfrm>
        </p:grpSpPr>
        <p:sp>
          <p:nvSpPr>
            <p:cNvPr id="202" name="Google Shape;202;p15"/>
            <p:cNvSpPr/>
            <p:nvPr/>
          </p:nvSpPr>
          <p:spPr>
            <a:xfrm>
              <a:off x="5173050" y="1150998"/>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04</a:t>
              </a:r>
              <a:endParaRPr sz="1400" dirty="0">
                <a:latin typeface="Alexandria"/>
              </a:endParaRPr>
            </a:p>
          </p:txBody>
        </p:sp>
        <p:sp>
          <p:nvSpPr>
            <p:cNvPr id="203" name="Google Shape;203;p15"/>
            <p:cNvSpPr txBox="1"/>
            <p:nvPr/>
          </p:nvSpPr>
          <p:spPr>
            <a:xfrm>
              <a:off x="5512834" y="1317775"/>
              <a:ext cx="1952400"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sym typeface="Roboto"/>
                </a:rPr>
                <a:t>S</a:t>
              </a:r>
              <a:r>
                <a:rPr lang="en" sz="1400" dirty="0">
                  <a:latin typeface="Alexandria"/>
                  <a:sym typeface="Roboto"/>
                </a:rPr>
                <a:t>houd be </a:t>
              </a:r>
              <a:r>
                <a:rPr lang="en-US" sz="1400" dirty="0">
                  <a:latin typeface="Alexandria"/>
                </a:rPr>
                <a:t>specific, measurable and flexible</a:t>
              </a:r>
              <a:endParaRPr sz="1400" dirty="0">
                <a:solidFill>
                  <a:schemeClr val="dk1"/>
                </a:solidFill>
                <a:latin typeface="Alexandria"/>
                <a:ea typeface="Roboto"/>
                <a:cs typeface="Roboto"/>
                <a:sym typeface="Roboto"/>
              </a:endParaRPr>
            </a:p>
          </p:txBody>
        </p:sp>
        <p:sp>
          <p:nvSpPr>
            <p:cNvPr id="204" name="Google Shape;204;p15"/>
            <p:cNvSpPr txBox="1"/>
            <p:nvPr/>
          </p:nvSpPr>
          <p:spPr>
            <a:xfrm>
              <a:off x="5512834" y="1047123"/>
              <a:ext cx="1952400" cy="429600"/>
            </a:xfrm>
            <a:prstGeom prst="rect">
              <a:avLst/>
            </a:prstGeom>
            <a:noFill/>
            <a:ln>
              <a:noFill/>
            </a:ln>
          </p:spPr>
          <p:txBody>
            <a:bodyPr spcFirstLastPara="1" wrap="square" lIns="121900" tIns="121900" rIns="121900" bIns="121900" anchor="ctr" anchorCtr="0">
              <a:noAutofit/>
            </a:bodyPr>
            <a:lstStyle/>
            <a:p>
              <a:r>
                <a:rPr lang="en-US" sz="1400" b="1" dirty="0">
                  <a:latin typeface="Alexandria"/>
                  <a:ea typeface="Fira Sans Extra Condensed Medium"/>
                  <a:cs typeface="Fira Sans Extra Condensed Medium"/>
                </a:rPr>
                <a:t>Goals and Objectives</a:t>
              </a:r>
              <a:endParaRPr sz="1400" b="1" dirty="0">
                <a:latin typeface="Alexandria"/>
                <a:ea typeface="Fira Sans Extra Condensed Medium"/>
                <a:cs typeface="Fira Sans Extra Condensed Medium"/>
                <a:sym typeface="Fira Sans Extra Condensed Medium"/>
              </a:endParaRPr>
            </a:p>
          </p:txBody>
        </p:sp>
      </p:grpSp>
      <p:grpSp>
        <p:nvGrpSpPr>
          <p:cNvPr id="205" name="Google Shape;205;p15"/>
          <p:cNvGrpSpPr/>
          <p:nvPr/>
        </p:nvGrpSpPr>
        <p:grpSpPr>
          <a:xfrm>
            <a:off x="7728600" y="3259747"/>
            <a:ext cx="3092331" cy="1219093"/>
            <a:chOff x="5796450" y="2444810"/>
            <a:chExt cx="2319248" cy="914320"/>
          </a:xfrm>
        </p:grpSpPr>
        <p:sp>
          <p:nvSpPr>
            <p:cNvPr id="206" name="Google Shape;206;p15"/>
            <p:cNvSpPr/>
            <p:nvPr/>
          </p:nvSpPr>
          <p:spPr>
            <a:xfrm>
              <a:off x="5796450" y="2653535"/>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05</a:t>
              </a:r>
              <a:endParaRPr sz="1400" dirty="0">
                <a:latin typeface="Alexandria"/>
              </a:endParaRPr>
            </a:p>
          </p:txBody>
        </p:sp>
        <p:sp>
          <p:nvSpPr>
            <p:cNvPr id="207" name="Google Shape;207;p15"/>
            <p:cNvSpPr txBox="1"/>
            <p:nvPr/>
          </p:nvSpPr>
          <p:spPr>
            <a:xfrm>
              <a:off x="6142882" y="2444810"/>
              <a:ext cx="1952400" cy="429600"/>
            </a:xfrm>
            <a:prstGeom prst="rect">
              <a:avLst/>
            </a:prstGeom>
            <a:noFill/>
            <a:ln>
              <a:noFill/>
            </a:ln>
          </p:spPr>
          <p:txBody>
            <a:bodyPr spcFirstLastPara="1" wrap="square" lIns="121900" tIns="121900" rIns="121900" bIns="121900" anchor="ctr" anchorCtr="0">
              <a:noAutofit/>
            </a:bodyPr>
            <a:lstStyle/>
            <a:p>
              <a:r>
                <a:rPr lang="en" sz="1400" b="1" dirty="0" smtClean="0">
                  <a:latin typeface="Alexandria"/>
                  <a:ea typeface="Fira Sans Extra Condensed Medium"/>
                  <a:cs typeface="Fira Sans Extra Condensed Medium"/>
                  <a:sym typeface="Fira Sans Extra Condensed Medium"/>
                </a:rPr>
                <a:t>Strategy Plan</a:t>
              </a:r>
              <a:endParaRPr sz="1400" b="1" dirty="0">
                <a:latin typeface="Alexandria"/>
                <a:ea typeface="Fira Sans Extra Condensed Medium"/>
                <a:cs typeface="Fira Sans Extra Condensed Medium"/>
                <a:sym typeface="Fira Sans Extra Condensed Medium"/>
              </a:endParaRPr>
            </a:p>
          </p:txBody>
        </p:sp>
        <p:sp>
          <p:nvSpPr>
            <p:cNvPr id="208" name="Google Shape;208;p15"/>
            <p:cNvSpPr txBox="1"/>
            <p:nvPr/>
          </p:nvSpPr>
          <p:spPr>
            <a:xfrm>
              <a:off x="6163298" y="2824230"/>
              <a:ext cx="1952400"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rPr>
                <a:t>how the organization intends to achieve its goals,</a:t>
              </a:r>
              <a:endParaRPr sz="1400" dirty="0">
                <a:solidFill>
                  <a:schemeClr val="dk1"/>
                </a:solidFill>
                <a:latin typeface="Alexandria"/>
                <a:ea typeface="Roboto"/>
                <a:cs typeface="Roboto"/>
                <a:sym typeface="Roboto"/>
              </a:endParaRPr>
            </a:p>
          </p:txBody>
        </p:sp>
      </p:grpSp>
      <p:grpSp>
        <p:nvGrpSpPr>
          <p:cNvPr id="209" name="Google Shape;209;p15"/>
          <p:cNvGrpSpPr/>
          <p:nvPr/>
        </p:nvGrpSpPr>
        <p:grpSpPr>
          <a:xfrm>
            <a:off x="6897401" y="5416292"/>
            <a:ext cx="3390024" cy="1074070"/>
            <a:chOff x="5173050" y="4062220"/>
            <a:chExt cx="2542518" cy="805553"/>
          </a:xfrm>
        </p:grpSpPr>
        <p:sp>
          <p:nvSpPr>
            <p:cNvPr id="210" name="Google Shape;210;p15"/>
            <p:cNvSpPr/>
            <p:nvPr/>
          </p:nvSpPr>
          <p:spPr>
            <a:xfrm>
              <a:off x="5173050" y="4140498"/>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06</a:t>
              </a:r>
              <a:endParaRPr sz="1400" dirty="0">
                <a:latin typeface="Alexandria"/>
              </a:endParaRPr>
            </a:p>
          </p:txBody>
        </p:sp>
        <p:sp>
          <p:nvSpPr>
            <p:cNvPr id="211" name="Google Shape;211;p15"/>
            <p:cNvSpPr txBox="1"/>
            <p:nvPr/>
          </p:nvSpPr>
          <p:spPr>
            <a:xfrm>
              <a:off x="5512834" y="4062220"/>
              <a:ext cx="1952400" cy="429600"/>
            </a:xfrm>
            <a:prstGeom prst="rect">
              <a:avLst/>
            </a:prstGeom>
            <a:noFill/>
            <a:ln>
              <a:noFill/>
            </a:ln>
          </p:spPr>
          <p:txBody>
            <a:bodyPr spcFirstLastPara="1" wrap="square" lIns="121900" tIns="121900" rIns="121900" bIns="121900" anchor="ctr" anchorCtr="0">
              <a:noAutofit/>
            </a:bodyPr>
            <a:lstStyle/>
            <a:p>
              <a:r>
                <a:rPr lang="en-US" sz="1400" b="1" dirty="0">
                  <a:latin typeface="Alexandria"/>
                  <a:ea typeface="Fira Sans Extra Condensed Medium"/>
                  <a:cs typeface="Fira Sans Extra Condensed Medium"/>
                </a:rPr>
                <a:t>Identify Assumptions</a:t>
              </a:r>
              <a:endParaRPr sz="1400" b="1" dirty="0">
                <a:latin typeface="Alexandria"/>
                <a:ea typeface="Fira Sans Extra Condensed Medium"/>
                <a:cs typeface="Fira Sans Extra Condensed Medium"/>
                <a:sym typeface="Fira Sans Extra Condensed Medium"/>
              </a:endParaRPr>
            </a:p>
          </p:txBody>
        </p:sp>
        <p:sp>
          <p:nvSpPr>
            <p:cNvPr id="212" name="Google Shape;212;p15"/>
            <p:cNvSpPr txBox="1"/>
            <p:nvPr/>
          </p:nvSpPr>
          <p:spPr>
            <a:xfrm>
              <a:off x="5512834" y="4332873"/>
              <a:ext cx="2202734"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rPr>
                <a:t>about future conditions in the external environment </a:t>
              </a:r>
              <a:endParaRPr sz="1400" dirty="0">
                <a:latin typeface="Alexandria"/>
                <a:sym typeface="Roboto"/>
              </a:endParaRPr>
            </a:p>
          </p:txBody>
        </p:sp>
      </p:grpSp>
      <p:grpSp>
        <p:nvGrpSpPr>
          <p:cNvPr id="213" name="Google Shape;213;p15"/>
          <p:cNvGrpSpPr/>
          <p:nvPr/>
        </p:nvGrpSpPr>
        <p:grpSpPr>
          <a:xfrm>
            <a:off x="5564206" y="3396137"/>
            <a:ext cx="1032575" cy="1008761"/>
            <a:chOff x="-60988625" y="3740800"/>
            <a:chExt cx="316650" cy="310350"/>
          </a:xfrm>
        </p:grpSpPr>
        <p:sp>
          <p:nvSpPr>
            <p:cNvPr id="214" name="Google Shape;214;p15"/>
            <p:cNvSpPr/>
            <p:nvPr/>
          </p:nvSpPr>
          <p:spPr>
            <a:xfrm>
              <a:off x="-60988625" y="3740800"/>
              <a:ext cx="311125" cy="310350"/>
            </a:xfrm>
            <a:custGeom>
              <a:avLst/>
              <a:gdLst/>
              <a:ahLst/>
              <a:cxnLst/>
              <a:rect l="l" t="t" r="r" b="b"/>
              <a:pathLst>
                <a:path w="12445" h="12414" extrusionOk="0">
                  <a:moveTo>
                    <a:pt x="7026" y="1670"/>
                  </a:moveTo>
                  <a:cubicBezTo>
                    <a:pt x="7278" y="1670"/>
                    <a:pt x="7467" y="1859"/>
                    <a:pt x="7467" y="2111"/>
                  </a:cubicBezTo>
                  <a:cubicBezTo>
                    <a:pt x="7467" y="2332"/>
                    <a:pt x="7278" y="2490"/>
                    <a:pt x="7026" y="2490"/>
                  </a:cubicBezTo>
                  <a:lnTo>
                    <a:pt x="2080" y="2490"/>
                  </a:lnTo>
                  <a:cubicBezTo>
                    <a:pt x="1828" y="2490"/>
                    <a:pt x="1639" y="2300"/>
                    <a:pt x="1639" y="2111"/>
                  </a:cubicBezTo>
                  <a:cubicBezTo>
                    <a:pt x="1639" y="1828"/>
                    <a:pt x="1828" y="1670"/>
                    <a:pt x="2080" y="1670"/>
                  </a:cubicBezTo>
                  <a:close/>
                  <a:moveTo>
                    <a:pt x="7026" y="4159"/>
                  </a:moveTo>
                  <a:cubicBezTo>
                    <a:pt x="7278" y="4159"/>
                    <a:pt x="7467" y="4348"/>
                    <a:pt x="7467" y="4537"/>
                  </a:cubicBezTo>
                  <a:cubicBezTo>
                    <a:pt x="7467" y="4789"/>
                    <a:pt x="7278" y="4978"/>
                    <a:pt x="7026" y="4978"/>
                  </a:cubicBezTo>
                  <a:lnTo>
                    <a:pt x="2080" y="4978"/>
                  </a:lnTo>
                  <a:cubicBezTo>
                    <a:pt x="1828" y="4978"/>
                    <a:pt x="1639" y="4789"/>
                    <a:pt x="1639" y="4537"/>
                  </a:cubicBezTo>
                  <a:cubicBezTo>
                    <a:pt x="1639" y="4317"/>
                    <a:pt x="1828" y="4159"/>
                    <a:pt x="2080" y="4159"/>
                  </a:cubicBezTo>
                  <a:close/>
                  <a:moveTo>
                    <a:pt x="7026" y="6648"/>
                  </a:moveTo>
                  <a:cubicBezTo>
                    <a:pt x="7278" y="6648"/>
                    <a:pt x="7467" y="6837"/>
                    <a:pt x="7467" y="7058"/>
                  </a:cubicBezTo>
                  <a:cubicBezTo>
                    <a:pt x="7467" y="7310"/>
                    <a:pt x="7278" y="7467"/>
                    <a:pt x="7026" y="7467"/>
                  </a:cubicBezTo>
                  <a:lnTo>
                    <a:pt x="2080" y="7467"/>
                  </a:lnTo>
                  <a:cubicBezTo>
                    <a:pt x="1828" y="7467"/>
                    <a:pt x="1639" y="7278"/>
                    <a:pt x="1639" y="7058"/>
                  </a:cubicBezTo>
                  <a:cubicBezTo>
                    <a:pt x="1639" y="6806"/>
                    <a:pt x="1828" y="6648"/>
                    <a:pt x="2080" y="6648"/>
                  </a:cubicBezTo>
                  <a:close/>
                  <a:moveTo>
                    <a:pt x="7026" y="9106"/>
                  </a:moveTo>
                  <a:cubicBezTo>
                    <a:pt x="7278" y="9106"/>
                    <a:pt x="7467" y="9295"/>
                    <a:pt x="7467" y="9515"/>
                  </a:cubicBezTo>
                  <a:cubicBezTo>
                    <a:pt x="7467" y="9736"/>
                    <a:pt x="7278" y="9893"/>
                    <a:pt x="7026" y="9893"/>
                  </a:cubicBezTo>
                  <a:lnTo>
                    <a:pt x="2080" y="9893"/>
                  </a:lnTo>
                  <a:cubicBezTo>
                    <a:pt x="1828" y="9893"/>
                    <a:pt x="1639" y="9704"/>
                    <a:pt x="1639" y="9515"/>
                  </a:cubicBezTo>
                  <a:cubicBezTo>
                    <a:pt x="1639" y="9263"/>
                    <a:pt x="1828" y="9106"/>
                    <a:pt x="2080" y="9106"/>
                  </a:cubicBezTo>
                  <a:close/>
                  <a:moveTo>
                    <a:pt x="11500" y="10775"/>
                  </a:moveTo>
                  <a:cubicBezTo>
                    <a:pt x="11342" y="11248"/>
                    <a:pt x="10870" y="11594"/>
                    <a:pt x="10303" y="11594"/>
                  </a:cubicBezTo>
                  <a:cubicBezTo>
                    <a:pt x="9767" y="11594"/>
                    <a:pt x="9326" y="11248"/>
                    <a:pt x="9137" y="10775"/>
                  </a:cubicBezTo>
                  <a:close/>
                  <a:moveTo>
                    <a:pt x="1261" y="1"/>
                  </a:moveTo>
                  <a:cubicBezTo>
                    <a:pt x="568" y="1"/>
                    <a:pt x="32" y="568"/>
                    <a:pt x="32" y="1229"/>
                  </a:cubicBezTo>
                  <a:lnTo>
                    <a:pt x="32" y="10334"/>
                  </a:lnTo>
                  <a:cubicBezTo>
                    <a:pt x="0" y="11468"/>
                    <a:pt x="946" y="12414"/>
                    <a:pt x="2080" y="12414"/>
                  </a:cubicBezTo>
                  <a:lnTo>
                    <a:pt x="10334" y="12414"/>
                  </a:lnTo>
                  <a:cubicBezTo>
                    <a:pt x="11500" y="12414"/>
                    <a:pt x="12445" y="11468"/>
                    <a:pt x="12445" y="10334"/>
                  </a:cubicBezTo>
                  <a:cubicBezTo>
                    <a:pt x="12445" y="10082"/>
                    <a:pt x="12224" y="9893"/>
                    <a:pt x="12004" y="9893"/>
                  </a:cubicBezTo>
                  <a:lnTo>
                    <a:pt x="9074" y="9893"/>
                  </a:lnTo>
                  <a:lnTo>
                    <a:pt x="9074" y="1229"/>
                  </a:lnTo>
                  <a:cubicBezTo>
                    <a:pt x="9074" y="568"/>
                    <a:pt x="8538" y="1"/>
                    <a:pt x="7877" y="1"/>
                  </a:cubicBezTo>
                  <a:close/>
                </a:path>
              </a:pathLst>
            </a:custGeom>
            <a:solidFill>
              <a:schemeClr val="lt1"/>
            </a:solidFill>
            <a:ln>
              <a:noFill/>
            </a:ln>
          </p:spPr>
          <p:txBody>
            <a:bodyPr spcFirstLastPara="1" wrap="square" lIns="121900" tIns="121900" rIns="121900" bIns="121900" anchor="ctr" anchorCtr="0">
              <a:noAutofit/>
            </a:bodyPr>
            <a:lstStyle/>
            <a:p>
              <a:endParaRPr sz="1400">
                <a:latin typeface="Alexandria"/>
              </a:endParaRPr>
            </a:p>
          </p:txBody>
        </p:sp>
        <p:sp>
          <p:nvSpPr>
            <p:cNvPr id="215" name="Google Shape;215;p15"/>
            <p:cNvSpPr/>
            <p:nvPr/>
          </p:nvSpPr>
          <p:spPr>
            <a:xfrm>
              <a:off x="-60742100" y="3920375"/>
              <a:ext cx="68550" cy="55175"/>
            </a:xfrm>
            <a:custGeom>
              <a:avLst/>
              <a:gdLst/>
              <a:ahLst/>
              <a:cxnLst/>
              <a:rect l="l" t="t" r="r" b="b"/>
              <a:pathLst>
                <a:path w="2742" h="2207" extrusionOk="0">
                  <a:moveTo>
                    <a:pt x="0" y="1"/>
                  </a:moveTo>
                  <a:lnTo>
                    <a:pt x="0" y="32"/>
                  </a:lnTo>
                  <a:lnTo>
                    <a:pt x="1009" y="1986"/>
                  </a:lnTo>
                  <a:cubicBezTo>
                    <a:pt x="1103" y="2080"/>
                    <a:pt x="1261" y="2206"/>
                    <a:pt x="1418" y="2206"/>
                  </a:cubicBezTo>
                  <a:cubicBezTo>
                    <a:pt x="1576" y="2206"/>
                    <a:pt x="1733" y="2143"/>
                    <a:pt x="1796" y="1986"/>
                  </a:cubicBezTo>
                  <a:lnTo>
                    <a:pt x="2741" y="32"/>
                  </a:lnTo>
                  <a:lnTo>
                    <a:pt x="2741" y="1"/>
                  </a:lnTo>
                  <a:close/>
                </a:path>
              </a:pathLst>
            </a:custGeom>
            <a:solidFill>
              <a:schemeClr val="lt1"/>
            </a:solidFill>
            <a:ln>
              <a:noFill/>
            </a:ln>
          </p:spPr>
          <p:txBody>
            <a:bodyPr spcFirstLastPara="1" wrap="square" lIns="121900" tIns="121900" rIns="121900" bIns="121900" anchor="ctr" anchorCtr="0">
              <a:noAutofit/>
            </a:bodyPr>
            <a:lstStyle/>
            <a:p>
              <a:endParaRPr sz="1400">
                <a:latin typeface="Alexandria"/>
              </a:endParaRPr>
            </a:p>
          </p:txBody>
        </p:sp>
        <p:sp>
          <p:nvSpPr>
            <p:cNvPr id="216" name="Google Shape;216;p15"/>
            <p:cNvSpPr/>
            <p:nvPr/>
          </p:nvSpPr>
          <p:spPr>
            <a:xfrm>
              <a:off x="-60740525" y="3741600"/>
              <a:ext cx="68550" cy="158325"/>
            </a:xfrm>
            <a:custGeom>
              <a:avLst/>
              <a:gdLst/>
              <a:ahLst/>
              <a:cxnLst/>
              <a:rect l="l" t="t" r="r" b="b"/>
              <a:pathLst>
                <a:path w="2742" h="6333" extrusionOk="0">
                  <a:moveTo>
                    <a:pt x="1796" y="819"/>
                  </a:moveTo>
                  <a:cubicBezTo>
                    <a:pt x="1891" y="819"/>
                    <a:pt x="1922" y="882"/>
                    <a:pt x="1922" y="945"/>
                  </a:cubicBezTo>
                  <a:lnTo>
                    <a:pt x="1922" y="1638"/>
                  </a:lnTo>
                  <a:lnTo>
                    <a:pt x="820" y="1638"/>
                  </a:lnTo>
                  <a:lnTo>
                    <a:pt x="820" y="945"/>
                  </a:lnTo>
                  <a:cubicBezTo>
                    <a:pt x="820" y="851"/>
                    <a:pt x="883" y="819"/>
                    <a:pt x="977" y="819"/>
                  </a:cubicBezTo>
                  <a:close/>
                  <a:moveTo>
                    <a:pt x="977" y="0"/>
                  </a:moveTo>
                  <a:cubicBezTo>
                    <a:pt x="410" y="0"/>
                    <a:pt x="1" y="410"/>
                    <a:pt x="1" y="945"/>
                  </a:cubicBezTo>
                  <a:lnTo>
                    <a:pt x="1" y="6333"/>
                  </a:lnTo>
                  <a:lnTo>
                    <a:pt x="2741" y="6333"/>
                  </a:lnTo>
                  <a:lnTo>
                    <a:pt x="2741" y="945"/>
                  </a:lnTo>
                  <a:cubicBezTo>
                    <a:pt x="2741" y="410"/>
                    <a:pt x="2300" y="0"/>
                    <a:pt x="1796" y="0"/>
                  </a:cubicBezTo>
                  <a:close/>
                </a:path>
              </a:pathLst>
            </a:custGeom>
            <a:solidFill>
              <a:schemeClr val="lt1"/>
            </a:solidFill>
            <a:ln>
              <a:noFill/>
            </a:ln>
          </p:spPr>
          <p:txBody>
            <a:bodyPr spcFirstLastPara="1" wrap="square" lIns="121900" tIns="121900" rIns="121900" bIns="121900" anchor="ctr" anchorCtr="0">
              <a:noAutofit/>
            </a:bodyPr>
            <a:lstStyle/>
            <a:p>
              <a:endParaRPr sz="1400">
                <a:latin typeface="Alexandria"/>
              </a:endParaRPr>
            </a:p>
          </p:txBody>
        </p:sp>
      </p:grpSp>
      <p:sp>
        <p:nvSpPr>
          <p:cNvPr id="2" name="Rectangle 1"/>
          <p:cNvSpPr/>
          <p:nvPr/>
        </p:nvSpPr>
        <p:spPr>
          <a:xfrm>
            <a:off x="1132351" y="3684020"/>
            <a:ext cx="3144104" cy="738664"/>
          </a:xfrm>
          <a:prstGeom prst="rect">
            <a:avLst/>
          </a:prstGeom>
        </p:spPr>
        <p:txBody>
          <a:bodyPr wrap="square">
            <a:spAutoFit/>
          </a:bodyPr>
          <a:lstStyle/>
          <a:p>
            <a:r>
              <a:rPr lang="en-US" sz="1400" dirty="0" smtClean="0">
                <a:latin typeface="Alexandria"/>
              </a:rPr>
              <a:t>regulatory</a:t>
            </a:r>
            <a:r>
              <a:rPr lang="en-US" sz="1400" dirty="0">
                <a:latin typeface="Alexandria"/>
              </a:rPr>
              <a:t>, </a:t>
            </a:r>
            <a:r>
              <a:rPr lang="en-US" sz="1400" dirty="0" smtClean="0">
                <a:latin typeface="Alexandria"/>
              </a:rPr>
              <a:t>competitive; </a:t>
            </a:r>
            <a:r>
              <a:rPr lang="en-US" sz="1400" dirty="0">
                <a:latin typeface="Alexandria"/>
              </a:rPr>
              <a:t>market</a:t>
            </a:r>
            <a:r>
              <a:rPr lang="en-US" sz="1400" dirty="0" smtClean="0">
                <a:latin typeface="Alexandria"/>
              </a:rPr>
              <a:t>, economic, technological, demographic</a:t>
            </a:r>
          </a:p>
        </p:txBody>
      </p:sp>
    </p:spTree>
    <p:extLst>
      <p:ext uri="{BB962C8B-B14F-4D97-AF65-F5344CB8AC3E}">
        <p14:creationId xmlns:p14="http://schemas.microsoft.com/office/powerpoint/2010/main" val="21752578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70" name="Google Shape;170;p15"/>
          <p:cNvSpPr txBox="1">
            <a:spLocks noGrp="1"/>
          </p:cNvSpPr>
          <p:nvPr>
            <p:ph type="title"/>
          </p:nvPr>
        </p:nvSpPr>
        <p:spPr>
          <a:xfrm>
            <a:off x="240000" y="409933"/>
            <a:ext cx="11712000" cy="763600"/>
          </a:xfrm>
          <a:prstGeom prst="rect">
            <a:avLst/>
          </a:prstGeom>
        </p:spPr>
        <p:txBody>
          <a:bodyPr spcFirstLastPara="1" vert="horz" wrap="square" lIns="121900" tIns="121900" rIns="121900" bIns="121900" rtlCol="0" anchor="t" anchorCtr="0">
            <a:noAutofit/>
          </a:bodyPr>
          <a:lstStyle/>
          <a:p>
            <a:pPr algn="ctr">
              <a:lnSpc>
                <a:spcPct val="100000"/>
              </a:lnSpc>
              <a:spcBef>
                <a:spcPts val="0"/>
              </a:spcBef>
            </a:pPr>
            <a:r>
              <a:rPr lang="en" sz="2400" b="1" dirty="0">
                <a:latin typeface="Alexandria" charset="0"/>
                <a:ea typeface="+mn-ea"/>
                <a:cs typeface="Alexandria" charset="0"/>
              </a:rPr>
              <a:t>Process of Strategic Management</a:t>
            </a:r>
            <a:endParaRPr sz="2400" b="1" dirty="0">
              <a:latin typeface="Alexandria" charset="0"/>
              <a:ea typeface="+mn-ea"/>
              <a:cs typeface="Alexandria" charset="0"/>
            </a:endParaRPr>
          </a:p>
        </p:txBody>
      </p:sp>
      <p:pic>
        <p:nvPicPr>
          <p:cNvPr id="51" name="Picture 7" descr="30975 EXH 03"/>
          <p:cNvPicPr>
            <a:picLocks noChangeAspect="1" noChangeArrowheads="1"/>
          </p:cNvPicPr>
          <p:nvPr/>
        </p:nvPicPr>
        <p:blipFill>
          <a:blip r:embed="rId3"/>
          <a:srcRect/>
          <a:stretch>
            <a:fillRect/>
          </a:stretch>
        </p:blipFill>
        <p:spPr bwMode="auto">
          <a:xfrm>
            <a:off x="1092200" y="1173533"/>
            <a:ext cx="10007600" cy="5319073"/>
          </a:xfrm>
          <a:prstGeom prst="rect">
            <a:avLst/>
          </a:prstGeom>
          <a:noFill/>
          <a:ln w="63500"/>
        </p:spPr>
      </p:pic>
    </p:spTree>
    <p:extLst>
      <p:ext uri="{BB962C8B-B14F-4D97-AF65-F5344CB8AC3E}">
        <p14:creationId xmlns:p14="http://schemas.microsoft.com/office/powerpoint/2010/main" val="11657231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617279" y="2083053"/>
            <a:ext cx="10558721" cy="3477875"/>
          </a:xfrm>
          <a:prstGeom prst="rect">
            <a:avLst/>
          </a:prstGeom>
          <a:noFill/>
        </p:spPr>
        <p:txBody>
          <a:bodyPr wrap="square" rtlCol="0">
            <a:spAutoFit/>
          </a:bodyPr>
          <a:lstStyle/>
          <a:p>
            <a:pPr marL="342900" indent="-342900">
              <a:buFont typeface="Arial" panose="020B0604020202020204" pitchFamily="34" charset="0"/>
              <a:buChar char="•"/>
              <a:defRPr/>
            </a:pPr>
            <a:r>
              <a:rPr lang="en-US" sz="2000" dirty="0" smtClean="0">
                <a:latin typeface="Alexandria"/>
              </a:rPr>
              <a:t>A statement that </a:t>
            </a:r>
            <a:r>
              <a:rPr lang="en-US" sz="2000" dirty="0">
                <a:latin typeface="Alexandria"/>
              </a:rPr>
              <a:t>explains in very simple terms the organization’s purpose and reason for existence. </a:t>
            </a:r>
            <a:endParaRPr lang="en-US" sz="2000" dirty="0" smtClean="0">
              <a:latin typeface="Alexandria"/>
            </a:endParaRPr>
          </a:p>
          <a:p>
            <a:pPr marL="342900" indent="-342900">
              <a:buFont typeface="Arial" panose="020B0604020202020204" pitchFamily="34" charset="0"/>
              <a:buChar char="•"/>
              <a:defRPr/>
            </a:pPr>
            <a:endParaRPr lang="en-US" sz="2000" dirty="0" smtClean="0">
              <a:latin typeface="Alexandria"/>
            </a:endParaRPr>
          </a:p>
          <a:p>
            <a:pPr marL="342900" indent="-342900">
              <a:buFont typeface="Arial" panose="020B0604020202020204" pitchFamily="34" charset="0"/>
              <a:buChar char="•"/>
              <a:defRPr/>
            </a:pPr>
            <a:r>
              <a:rPr lang="en-US" sz="2000" dirty="0" smtClean="0">
                <a:latin typeface="Alexandria"/>
              </a:rPr>
              <a:t>Mission statements </a:t>
            </a:r>
            <a:r>
              <a:rPr lang="en-US" sz="2000" dirty="0">
                <a:latin typeface="Alexandria"/>
              </a:rPr>
              <a:t>are usually very broad and generally limited to no more than a couple of sentences. </a:t>
            </a:r>
            <a:endParaRPr lang="en-US" sz="2000" dirty="0" smtClean="0">
              <a:latin typeface="Alexandria"/>
            </a:endParaRPr>
          </a:p>
          <a:p>
            <a:pPr marL="342900" indent="-342900">
              <a:buFont typeface="Arial" panose="020B0604020202020204" pitchFamily="34" charset="0"/>
              <a:buChar char="•"/>
              <a:defRPr/>
            </a:pPr>
            <a:r>
              <a:rPr lang="en-US" sz="2000" dirty="0">
                <a:latin typeface="Alexandria"/>
              </a:rPr>
              <a:t>Although the statement appears to be simple, it is often very difficult to construct because it serves as the foundation for everything that the organization does</a:t>
            </a:r>
            <a:r>
              <a:rPr lang="en-US" sz="2000" dirty="0" smtClean="0">
                <a:latin typeface="Alexandria"/>
              </a:rPr>
              <a:t>.</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smtClean="0">
                <a:latin typeface="Alexandria"/>
              </a:rPr>
              <a:t> </a:t>
            </a:r>
            <a:r>
              <a:rPr lang="en-US" sz="2000" dirty="0">
                <a:latin typeface="Alexandria"/>
              </a:rPr>
              <a:t>It requires those formulating it to have a clear and articulated understanding and vision of the organization and to be in consensus on what the organization is all about and why it exists in the first place.</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1- Define Mission Statement </a:t>
            </a:r>
            <a:endParaRPr lang="en-US" sz="2400" b="1" dirty="0">
              <a:latin typeface="Alexandria"/>
              <a:cs typeface="Alexandria" charset="0"/>
            </a:endParaRPr>
          </a:p>
        </p:txBody>
      </p:sp>
    </p:spTree>
    <p:extLst>
      <p:ext uri="{BB962C8B-B14F-4D97-AF65-F5344CB8AC3E}">
        <p14:creationId xmlns:p14="http://schemas.microsoft.com/office/powerpoint/2010/main" val="1277906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617280" y="1696190"/>
            <a:ext cx="10923080" cy="4093428"/>
          </a:xfrm>
          <a:prstGeom prst="rect">
            <a:avLst/>
          </a:prstGeom>
          <a:noFill/>
        </p:spPr>
        <p:txBody>
          <a:bodyPr wrap="square" rtlCol="0">
            <a:spAutoFit/>
          </a:bodyPr>
          <a:lstStyle/>
          <a:p>
            <a:pPr>
              <a:defRPr/>
            </a:pPr>
            <a:r>
              <a:rPr lang="en-US" sz="2000" b="1" dirty="0" smtClean="0">
                <a:latin typeface="Alexandria"/>
              </a:rPr>
              <a:t>Vision: </a:t>
            </a:r>
            <a:r>
              <a:rPr lang="en-US" sz="2000" dirty="0" smtClean="0">
                <a:latin typeface="Alexandria"/>
              </a:rPr>
              <a:t>To help people and businesses throughout the world realize their full potential.</a:t>
            </a:r>
          </a:p>
          <a:p>
            <a:pPr>
              <a:defRPr/>
            </a:pPr>
            <a:endParaRPr lang="en-US" sz="2000" dirty="0" smtClean="0">
              <a:latin typeface="Alexandria"/>
            </a:endParaRPr>
          </a:p>
          <a:p>
            <a:pPr>
              <a:defRPr/>
            </a:pPr>
            <a:r>
              <a:rPr lang="en-US" sz="2000" b="1" dirty="0">
                <a:latin typeface="Alexandria"/>
              </a:rPr>
              <a:t>Mission: </a:t>
            </a:r>
            <a:r>
              <a:rPr lang="en-US" sz="2000" dirty="0">
                <a:latin typeface="Alexandria"/>
              </a:rPr>
              <a:t>Our mission is to empower every person and every organization on the planet to achieve more</a:t>
            </a:r>
            <a:r>
              <a:rPr lang="en-US" sz="2000" dirty="0" smtClean="0">
                <a:latin typeface="Alexandria"/>
              </a:rPr>
              <a:t>.</a:t>
            </a:r>
          </a:p>
          <a:p>
            <a:pPr>
              <a:defRPr/>
            </a:pPr>
            <a:endParaRPr lang="en-US" sz="2000" dirty="0" smtClean="0">
              <a:latin typeface="Alexandria"/>
            </a:endParaRPr>
          </a:p>
          <a:p>
            <a:pPr>
              <a:defRPr/>
            </a:pPr>
            <a:r>
              <a:rPr lang="en-US" sz="2000" b="1" dirty="0">
                <a:latin typeface="Alexandria"/>
              </a:rPr>
              <a:t>Values:</a:t>
            </a:r>
          </a:p>
          <a:p>
            <a:pPr marL="342900" indent="-342900">
              <a:buFont typeface="Arial" panose="020B0604020202020204" pitchFamily="34" charset="0"/>
              <a:buChar char="•"/>
              <a:defRPr/>
            </a:pPr>
            <a:r>
              <a:rPr lang="en-US" sz="2000" dirty="0">
                <a:latin typeface="Alexandria"/>
              </a:rPr>
              <a:t>Integrity and </a:t>
            </a:r>
            <a:r>
              <a:rPr lang="en-US" sz="2000" dirty="0" smtClean="0">
                <a:latin typeface="Alexandria"/>
              </a:rPr>
              <a:t>honesty</a:t>
            </a:r>
          </a:p>
          <a:p>
            <a:pPr marL="342900" indent="-342900">
              <a:buFont typeface="Arial" panose="020B0604020202020204" pitchFamily="34" charset="0"/>
              <a:buChar char="•"/>
              <a:defRPr/>
            </a:pPr>
            <a:r>
              <a:rPr lang="en-US" sz="2000" dirty="0" smtClean="0">
                <a:latin typeface="Alexandria"/>
              </a:rPr>
              <a:t> </a:t>
            </a:r>
            <a:r>
              <a:rPr lang="en-US" sz="2000" dirty="0">
                <a:latin typeface="Alexandria"/>
              </a:rPr>
              <a:t>Passion for customers, partners, and </a:t>
            </a:r>
            <a:r>
              <a:rPr lang="en-US" sz="2000" dirty="0" smtClean="0">
                <a:latin typeface="Alexandria"/>
              </a:rPr>
              <a:t>technology</a:t>
            </a:r>
          </a:p>
          <a:p>
            <a:pPr marL="342900" indent="-342900">
              <a:buFont typeface="Arial" panose="020B0604020202020204" pitchFamily="34" charset="0"/>
              <a:buChar char="•"/>
              <a:defRPr/>
            </a:pPr>
            <a:r>
              <a:rPr lang="en-US" sz="2000" dirty="0" smtClean="0">
                <a:latin typeface="Alexandria"/>
              </a:rPr>
              <a:t> </a:t>
            </a:r>
            <a:r>
              <a:rPr lang="en-US" sz="2000" dirty="0">
                <a:latin typeface="Alexandria"/>
              </a:rPr>
              <a:t>Open and respectful with others and dedicated to making them better </a:t>
            </a:r>
            <a:endParaRPr lang="en-US" sz="2000" dirty="0" smtClean="0">
              <a:latin typeface="Alexandria"/>
            </a:endParaRPr>
          </a:p>
          <a:p>
            <a:pPr marL="342900" indent="-342900">
              <a:buFont typeface="Arial" panose="020B0604020202020204" pitchFamily="34" charset="0"/>
              <a:buChar char="•"/>
              <a:defRPr/>
            </a:pPr>
            <a:r>
              <a:rPr lang="en-US" sz="2000" dirty="0" smtClean="0">
                <a:latin typeface="Alexandria"/>
              </a:rPr>
              <a:t>Willingness </a:t>
            </a:r>
            <a:r>
              <a:rPr lang="en-US" sz="2000" dirty="0">
                <a:latin typeface="Alexandria"/>
              </a:rPr>
              <a:t>to take on big challenges and see them through </a:t>
            </a:r>
            <a:endParaRPr lang="en-US" sz="2000" dirty="0" smtClean="0">
              <a:latin typeface="Alexandria"/>
            </a:endParaRPr>
          </a:p>
          <a:p>
            <a:pPr marL="342900" indent="-342900">
              <a:buFont typeface="Arial" panose="020B0604020202020204" pitchFamily="34" charset="0"/>
              <a:buChar char="•"/>
              <a:defRPr/>
            </a:pPr>
            <a:r>
              <a:rPr lang="en-US" sz="2000" dirty="0" smtClean="0">
                <a:latin typeface="Alexandria"/>
              </a:rPr>
              <a:t>Self-critical</a:t>
            </a:r>
            <a:r>
              <a:rPr lang="en-US" sz="2000" dirty="0">
                <a:latin typeface="Alexandria"/>
              </a:rPr>
              <a:t>, questioning and committed to personal excellence and self-improvement </a:t>
            </a:r>
            <a:endParaRPr lang="en-US" sz="2000" dirty="0" smtClean="0">
              <a:latin typeface="Alexandria"/>
            </a:endParaRPr>
          </a:p>
          <a:p>
            <a:pPr marL="342900" indent="-342900">
              <a:buFont typeface="Arial" panose="020B0604020202020204" pitchFamily="34" charset="0"/>
              <a:buChar char="•"/>
              <a:defRPr/>
            </a:pPr>
            <a:r>
              <a:rPr lang="en-US" sz="2000" dirty="0" smtClean="0">
                <a:latin typeface="Alexandria"/>
              </a:rPr>
              <a:t>Accountable </a:t>
            </a:r>
            <a:r>
              <a:rPr lang="en-US" sz="2000" dirty="0">
                <a:latin typeface="Alexandria"/>
              </a:rPr>
              <a:t>for commitments, results, and quality to customers, shareholders, partners and employees.</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Microsoft Vision, Mission and Values</a:t>
            </a:r>
            <a:endParaRPr lang="en-US" sz="2400" b="1" dirty="0">
              <a:latin typeface="Alexandria"/>
              <a:cs typeface="Alexandria" charset="0"/>
            </a:endParaRPr>
          </a:p>
        </p:txBody>
      </p:sp>
      <p:sp>
        <p:nvSpPr>
          <p:cNvPr id="15" name="TextBox 14"/>
          <p:cNvSpPr txBox="1"/>
          <p:nvPr/>
        </p:nvSpPr>
        <p:spPr>
          <a:xfrm>
            <a:off x="1076236" y="1345306"/>
            <a:ext cx="1111735" cy="400110"/>
          </a:xfrm>
          <a:prstGeom prst="rect">
            <a:avLst/>
          </a:prstGeom>
          <a:noFill/>
        </p:spPr>
        <p:txBody>
          <a:bodyPr wrap="square" rtlCol="0">
            <a:spAutoFit/>
          </a:bodyPr>
          <a:lstStyle/>
          <a:p>
            <a:pPr algn="ctr"/>
            <a:r>
              <a:rPr lang="en-US" sz="2000" b="1" dirty="0" smtClean="0">
                <a:solidFill>
                  <a:schemeClr val="bg1"/>
                </a:solidFill>
                <a:latin typeface="Alexandria"/>
                <a:cs typeface="Alexandria" charset="0"/>
              </a:rPr>
              <a:t>CH.3</a:t>
            </a:r>
            <a:endParaRPr lang="en-US" sz="2000" b="1" dirty="0">
              <a:solidFill>
                <a:schemeClr val="bg1"/>
              </a:solidFill>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6566" y="5123543"/>
            <a:ext cx="2543434" cy="932364"/>
          </a:xfrm>
          <a:prstGeom prst="rect">
            <a:avLst/>
          </a:prstGeom>
        </p:spPr>
      </p:pic>
    </p:spTree>
    <p:extLst>
      <p:ext uri="{BB962C8B-B14F-4D97-AF65-F5344CB8AC3E}">
        <p14:creationId xmlns:p14="http://schemas.microsoft.com/office/powerpoint/2010/main" val="1555991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Week</a:t>
            </a:r>
            <a:endParaRPr lang="en-US" sz="2800" dirty="0">
              <a:solidFill>
                <a:schemeClr val="bg1"/>
              </a:solidFill>
              <a:latin typeface="Alexandria" charset="0"/>
              <a:cs typeface="Alexandria" charset="0"/>
            </a:endParaRPr>
          </a:p>
        </p:txBody>
      </p:sp>
      <p:sp>
        <p:nvSpPr>
          <p:cNvPr id="48" name="TextBox 47"/>
          <p:cNvSpPr txBox="1"/>
          <p:nvPr/>
        </p:nvSpPr>
        <p:spPr>
          <a:xfrm>
            <a:off x="834783" y="2166665"/>
            <a:ext cx="10377714" cy="3170099"/>
          </a:xfrm>
          <a:prstGeom prst="rect">
            <a:avLst/>
          </a:prstGeom>
          <a:noFill/>
        </p:spPr>
        <p:txBody>
          <a:bodyPr wrap="square" rtlCol="0">
            <a:spAutoFit/>
          </a:bodyPr>
          <a:lstStyle/>
          <a:p>
            <a:pPr>
              <a:defRPr/>
            </a:pPr>
            <a:r>
              <a:rPr lang="en-US" sz="2000" dirty="0">
                <a:latin typeface="Alexandria"/>
              </a:rPr>
              <a:t>Upon establishing a mission statement, the next step is to analyze the external environment in which the organization operates consistent with the I/O model of strategic management. </a:t>
            </a:r>
            <a:endParaRPr lang="en-US" sz="2000" dirty="0" smtClean="0">
              <a:latin typeface="Alexandria"/>
            </a:endParaRPr>
          </a:p>
          <a:p>
            <a:pPr>
              <a:defRPr/>
            </a:pPr>
            <a:endParaRPr lang="en-US" sz="2000" dirty="0">
              <a:latin typeface="Alexandria"/>
            </a:endParaRPr>
          </a:p>
          <a:p>
            <a:pPr>
              <a:defRPr/>
            </a:pPr>
            <a:r>
              <a:rPr lang="en-US" sz="2000" dirty="0" smtClean="0">
                <a:latin typeface="Alexandria"/>
              </a:rPr>
              <a:t>Decision </a:t>
            </a:r>
            <a:r>
              <a:rPr lang="en-US" sz="2000" dirty="0">
                <a:latin typeface="Alexandria"/>
              </a:rPr>
              <a:t>makers need to analyze a variety of different components of the external organization, identify key “players” within those domains, and be very cognizant of both threats and opportunities within the environment. </a:t>
            </a:r>
            <a:endParaRPr lang="en-US" sz="2000" dirty="0" smtClean="0">
              <a:latin typeface="Alexandria"/>
            </a:endParaRPr>
          </a:p>
          <a:p>
            <a:pPr>
              <a:defRPr/>
            </a:pPr>
            <a:endParaRPr lang="en-US" sz="2000" dirty="0">
              <a:latin typeface="Alexandria"/>
            </a:endParaRPr>
          </a:p>
          <a:p>
            <a:pPr>
              <a:defRPr/>
            </a:pPr>
            <a:r>
              <a:rPr lang="en-US" sz="2000" dirty="0" smtClean="0">
                <a:latin typeface="Alexandria"/>
              </a:rPr>
              <a:t>Among </a:t>
            </a:r>
            <a:r>
              <a:rPr lang="en-US" sz="2000" dirty="0">
                <a:latin typeface="Alexandria"/>
              </a:rPr>
              <a:t>the critical components of the external environment are competition and industry structure, government regulations, technology, market trends, and economic trends</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charset="0"/>
                <a:cs typeface="Alexandria" charset="0"/>
              </a:rPr>
              <a:t>2- Analysis of the Environment</a:t>
            </a:r>
            <a:endParaRPr lang="en-US" sz="2400" b="1" dirty="0">
              <a:latin typeface="Alexandria" charset="0"/>
              <a:cs typeface="Alexandria" charset="0"/>
            </a:endParaRPr>
          </a:p>
        </p:txBody>
      </p:sp>
    </p:spTree>
    <p:extLst>
      <p:ext uri="{BB962C8B-B14F-4D97-AF65-F5344CB8AC3E}">
        <p14:creationId xmlns:p14="http://schemas.microsoft.com/office/powerpoint/2010/main" val="3188368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Week</a:t>
            </a:r>
            <a:endParaRPr lang="en-US" sz="2800"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charset="0"/>
                <a:cs typeface="Alexandria" charset="0"/>
              </a:rPr>
              <a:t>Important Factors in the External Environment</a:t>
            </a:r>
            <a:endParaRPr lang="en-US" sz="2400" b="1" dirty="0">
              <a:latin typeface="Alexandria" charset="0"/>
              <a:cs typeface="Alexandria" charset="0"/>
            </a:endParaRPr>
          </a:p>
        </p:txBody>
      </p:sp>
      <p:pic>
        <p:nvPicPr>
          <p:cNvPr id="11" name="Picture 10">
            <a:extLst>
              <a:ext uri="{FF2B5EF4-FFF2-40B4-BE49-F238E27FC236}">
                <a16:creationId xmlns="" xmlns:a16="http://schemas.microsoft.com/office/drawing/2014/main" id="{D8F5F04B-B973-4CAF-B70E-5283999F9E6F}"/>
              </a:ext>
            </a:extLst>
          </p:cNvPr>
          <p:cNvPicPr>
            <a:picLocks noChangeAspect="1"/>
          </p:cNvPicPr>
          <p:nvPr/>
        </p:nvPicPr>
        <p:blipFill>
          <a:blip r:embed="rId3"/>
          <a:stretch>
            <a:fillRect/>
          </a:stretch>
        </p:blipFill>
        <p:spPr>
          <a:xfrm>
            <a:off x="1405855" y="1697322"/>
            <a:ext cx="8839200" cy="4710911"/>
          </a:xfrm>
          <a:prstGeom prst="rect">
            <a:avLst/>
          </a:prstGeom>
        </p:spPr>
      </p:pic>
    </p:spTree>
    <p:extLst>
      <p:ext uri="{BB962C8B-B14F-4D97-AF65-F5344CB8AC3E}">
        <p14:creationId xmlns:p14="http://schemas.microsoft.com/office/powerpoint/2010/main" val="185178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1631216"/>
          </a:xfrm>
          <a:prstGeom prst="rect">
            <a:avLst/>
          </a:prstGeom>
          <a:noFill/>
        </p:spPr>
        <p:txBody>
          <a:bodyPr wrap="square" rtlCol="0">
            <a:spAutoFit/>
          </a:bodyPr>
          <a:lstStyle/>
          <a:p>
            <a:r>
              <a:rPr lang="en-US" sz="2000" dirty="0">
                <a:latin typeface="Alexandria"/>
              </a:rPr>
              <a:t>After analyzing external threats and opportunities, companies need to look inward. This internal assessment, the third stage of strategic management, focuses on identifying strengths and weaknesses. The goal is to leverage strengths (as highlighted by the RBV theory) and address weaknesses to maximize success. This involves examining both the resources available and the internal processes that govern how the company operates.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3- Organization Self-Assessment</a:t>
            </a:r>
            <a:endParaRPr lang="en-US" sz="2400" b="1" dirty="0">
              <a:latin typeface="Alexandria"/>
            </a:endParaRPr>
          </a:p>
        </p:txBody>
      </p:sp>
    </p:spTree>
    <p:extLst>
      <p:ext uri="{BB962C8B-B14F-4D97-AF65-F5344CB8AC3E}">
        <p14:creationId xmlns:p14="http://schemas.microsoft.com/office/powerpoint/2010/main" val="3033050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37650" y="726370"/>
            <a:ext cx="8082279" cy="461665"/>
          </a:xfrm>
          <a:prstGeom prst="rect">
            <a:avLst/>
          </a:prstGeom>
          <a:noFill/>
        </p:spPr>
        <p:txBody>
          <a:bodyPr wrap="square" rtlCol="0">
            <a:spAutoFit/>
          </a:bodyPr>
          <a:lstStyle/>
          <a:p>
            <a:pPr algn="ctr"/>
            <a:r>
              <a:rPr lang="en-US" sz="2400" b="1" dirty="0">
                <a:latin typeface="Alexandria"/>
              </a:rPr>
              <a:t>Organization </a:t>
            </a:r>
            <a:r>
              <a:rPr lang="en-US" sz="2400" b="1" dirty="0" smtClean="0">
                <a:latin typeface="Alexandria"/>
              </a:rPr>
              <a:t>Self-Assessment- Internal Resources</a:t>
            </a:r>
            <a:endParaRPr lang="en-US" sz="2400" b="1" dirty="0">
              <a:latin typeface="Alexandria"/>
            </a:endParaRPr>
          </a:p>
        </p:txBody>
      </p:sp>
      <p:sp>
        <p:nvSpPr>
          <p:cNvPr id="51" name="Rectangle: Rounded Corners 5">
            <a:extLst>
              <a:ext uri="{FF2B5EF4-FFF2-40B4-BE49-F238E27FC236}">
                <a16:creationId xmlns:a16="http://schemas.microsoft.com/office/drawing/2014/main" xmlns="" id="{8673B700-8FA5-394C-A53E-CF1AF4A3A0C9}"/>
              </a:ext>
            </a:extLst>
          </p:cNvPr>
          <p:cNvSpPr/>
          <p:nvPr/>
        </p:nvSpPr>
        <p:spPr bwMode="auto">
          <a:xfrm>
            <a:off x="609695" y="1977066"/>
            <a:ext cx="2236306" cy="3244216"/>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2" name="Rectangle: Rounded Corners 14">
            <a:extLst>
              <a:ext uri="{FF2B5EF4-FFF2-40B4-BE49-F238E27FC236}">
                <a16:creationId xmlns:a16="http://schemas.microsoft.com/office/drawing/2014/main" xmlns="" id="{6936A521-D393-844F-9FDA-631E4039C8C7}"/>
              </a:ext>
            </a:extLst>
          </p:cNvPr>
          <p:cNvSpPr/>
          <p:nvPr/>
        </p:nvSpPr>
        <p:spPr bwMode="auto">
          <a:xfrm>
            <a:off x="2944253" y="1977066"/>
            <a:ext cx="2104285" cy="3244216"/>
          </a:xfrm>
          <a:prstGeom prst="roundRect">
            <a:avLst>
              <a:gd name="adj" fmla="val 6835"/>
            </a:avLst>
          </a:prstGeom>
          <a:solidFill>
            <a:schemeClr val="accent2"/>
          </a:solidFill>
          <a:ln>
            <a:solidFill>
              <a:schemeClr val="accent2">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3" name="Rectangle: Rounded Corners 15">
            <a:extLst>
              <a:ext uri="{FF2B5EF4-FFF2-40B4-BE49-F238E27FC236}">
                <a16:creationId xmlns:a16="http://schemas.microsoft.com/office/drawing/2014/main" xmlns="" id="{AA92EC6B-2C87-2646-BB5E-E64EB0F2F2D3}"/>
              </a:ext>
            </a:extLst>
          </p:cNvPr>
          <p:cNvSpPr/>
          <p:nvPr/>
        </p:nvSpPr>
        <p:spPr bwMode="auto">
          <a:xfrm>
            <a:off x="5157788" y="1977066"/>
            <a:ext cx="1972264" cy="3244216"/>
          </a:xfrm>
          <a:prstGeom prst="roundRect">
            <a:avLst>
              <a:gd name="adj" fmla="val 6835"/>
            </a:avLst>
          </a:prstGeom>
          <a:solidFill>
            <a:schemeClr val="accent3"/>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4" name="Rectangle: Rounded Corners 16">
            <a:extLst>
              <a:ext uri="{FF2B5EF4-FFF2-40B4-BE49-F238E27FC236}">
                <a16:creationId xmlns:a16="http://schemas.microsoft.com/office/drawing/2014/main" xmlns="" id="{9B505190-3300-C846-8462-F37702CCFFF1}"/>
              </a:ext>
            </a:extLst>
          </p:cNvPr>
          <p:cNvSpPr/>
          <p:nvPr/>
        </p:nvSpPr>
        <p:spPr bwMode="auto">
          <a:xfrm>
            <a:off x="7250231" y="1991637"/>
            <a:ext cx="2161132" cy="3244216"/>
          </a:xfrm>
          <a:prstGeom prst="roundRect">
            <a:avLst>
              <a:gd name="adj" fmla="val 6835"/>
            </a:avLst>
          </a:prstGeom>
          <a:solidFill>
            <a:schemeClr val="accent4"/>
          </a:solidFill>
          <a:ln>
            <a:solidFill>
              <a:schemeClr val="accent4">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5" name="TextBox 54">
            <a:extLst>
              <a:ext uri="{FF2B5EF4-FFF2-40B4-BE49-F238E27FC236}">
                <a16:creationId xmlns:a16="http://schemas.microsoft.com/office/drawing/2014/main" xmlns="" id="{19D034B1-0C1B-7D49-8935-760A8F274EDF}"/>
              </a:ext>
            </a:extLst>
          </p:cNvPr>
          <p:cNvSpPr txBox="1"/>
          <p:nvPr/>
        </p:nvSpPr>
        <p:spPr>
          <a:xfrm>
            <a:off x="3046780" y="2040362"/>
            <a:ext cx="2133780" cy="3139321"/>
          </a:xfrm>
          <a:prstGeom prst="rect">
            <a:avLst/>
          </a:prstGeom>
          <a:noFill/>
        </p:spPr>
        <p:txBody>
          <a:bodyPr wrap="square">
            <a:spAutoFit/>
          </a:bodyPr>
          <a:lstStyle/>
          <a:p>
            <a:r>
              <a:rPr lang="en-US" dirty="0">
                <a:solidFill>
                  <a:schemeClr val="bg1"/>
                </a:solidFill>
              </a:rPr>
              <a:t>Includes tangible assets like machinery, facilities, and location. These resources can vary greatly depending on the industry (e.g., a manufacturing plant vs. an e-commerce business).</a:t>
            </a:r>
          </a:p>
        </p:txBody>
      </p:sp>
      <p:sp>
        <p:nvSpPr>
          <p:cNvPr id="56" name="TextBox 55">
            <a:extLst>
              <a:ext uri="{FF2B5EF4-FFF2-40B4-BE49-F238E27FC236}">
                <a16:creationId xmlns:a16="http://schemas.microsoft.com/office/drawing/2014/main" xmlns="" id="{19D034B1-0C1B-7D49-8935-760A8F274EDF}"/>
              </a:ext>
            </a:extLst>
          </p:cNvPr>
          <p:cNvSpPr txBox="1"/>
          <p:nvPr/>
        </p:nvSpPr>
        <p:spPr>
          <a:xfrm>
            <a:off x="7382253" y="2178861"/>
            <a:ext cx="2133780" cy="2862322"/>
          </a:xfrm>
          <a:prstGeom prst="rect">
            <a:avLst/>
          </a:prstGeom>
          <a:noFill/>
        </p:spPr>
        <p:txBody>
          <a:bodyPr wrap="square">
            <a:spAutoFit/>
          </a:bodyPr>
          <a:lstStyle/>
          <a:p>
            <a:r>
              <a:rPr lang="en-US" dirty="0">
                <a:solidFill>
                  <a:schemeClr val="bg1"/>
                </a:solidFill>
              </a:rPr>
              <a:t>The processes and technologies used for production can impact cost structures and efficiency. Protecting these processes through patents can be a valuable advantage.</a:t>
            </a:r>
          </a:p>
        </p:txBody>
      </p:sp>
      <p:sp>
        <p:nvSpPr>
          <p:cNvPr id="57" name="TextBox 56">
            <a:extLst>
              <a:ext uri="{FF2B5EF4-FFF2-40B4-BE49-F238E27FC236}">
                <a16:creationId xmlns:a16="http://schemas.microsoft.com/office/drawing/2014/main" xmlns="" id="{19D034B1-0C1B-7D49-8935-760A8F274EDF}"/>
              </a:ext>
            </a:extLst>
          </p:cNvPr>
          <p:cNvSpPr txBox="1"/>
          <p:nvPr/>
        </p:nvSpPr>
        <p:spPr>
          <a:xfrm>
            <a:off x="5237474" y="2178038"/>
            <a:ext cx="2133780" cy="2308324"/>
          </a:xfrm>
          <a:prstGeom prst="rect">
            <a:avLst/>
          </a:prstGeom>
          <a:noFill/>
        </p:spPr>
        <p:txBody>
          <a:bodyPr wrap="square">
            <a:spAutoFit/>
          </a:bodyPr>
          <a:lstStyle/>
          <a:p>
            <a:r>
              <a:rPr lang="en-US" dirty="0">
                <a:solidFill>
                  <a:schemeClr val="bg1"/>
                </a:solidFill>
              </a:rPr>
              <a:t>Employees' skills, knowledge, and motivation are crucial for success. The organization's commitment to its workforce also plays a role.</a:t>
            </a:r>
          </a:p>
        </p:txBody>
      </p:sp>
      <p:sp>
        <p:nvSpPr>
          <p:cNvPr id="58" name="TextBox 57">
            <a:extLst>
              <a:ext uri="{FF2B5EF4-FFF2-40B4-BE49-F238E27FC236}">
                <a16:creationId xmlns:a16="http://schemas.microsoft.com/office/drawing/2014/main" xmlns="" id="{19D034B1-0C1B-7D49-8935-760A8F274EDF}"/>
              </a:ext>
            </a:extLst>
          </p:cNvPr>
          <p:cNvSpPr txBox="1"/>
          <p:nvPr/>
        </p:nvSpPr>
        <p:spPr>
          <a:xfrm>
            <a:off x="712221" y="2081961"/>
            <a:ext cx="2133780" cy="2031325"/>
          </a:xfrm>
          <a:prstGeom prst="rect">
            <a:avLst/>
          </a:prstGeom>
          <a:noFill/>
        </p:spPr>
        <p:txBody>
          <a:bodyPr wrap="square">
            <a:spAutoFit/>
          </a:bodyPr>
          <a:lstStyle/>
          <a:p>
            <a:r>
              <a:rPr lang="en-US" dirty="0">
                <a:solidFill>
                  <a:schemeClr val="bg1"/>
                </a:solidFill>
              </a:rPr>
              <a:t>The ability to generate or borrow funds allows companies to invest in other assets and influence overall performance.</a:t>
            </a:r>
          </a:p>
        </p:txBody>
      </p:sp>
      <p:sp>
        <p:nvSpPr>
          <p:cNvPr id="60" name="Rectangle: Rounded Corners 5">
            <a:extLst>
              <a:ext uri="{FF2B5EF4-FFF2-40B4-BE49-F238E27FC236}">
                <a16:creationId xmlns:a16="http://schemas.microsoft.com/office/drawing/2014/main" xmlns="" id="{8673B700-8FA5-394C-A53E-CF1AF4A3A0C9}"/>
              </a:ext>
            </a:extLst>
          </p:cNvPr>
          <p:cNvSpPr/>
          <p:nvPr/>
        </p:nvSpPr>
        <p:spPr bwMode="auto">
          <a:xfrm>
            <a:off x="609695" y="1396269"/>
            <a:ext cx="2236306" cy="531988"/>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1" name="TextBox 60">
            <a:extLst>
              <a:ext uri="{FF2B5EF4-FFF2-40B4-BE49-F238E27FC236}">
                <a16:creationId xmlns:a16="http://schemas.microsoft.com/office/drawing/2014/main" xmlns="" id="{19D034B1-0C1B-7D49-8935-760A8F274EDF}"/>
              </a:ext>
            </a:extLst>
          </p:cNvPr>
          <p:cNvSpPr txBox="1"/>
          <p:nvPr/>
        </p:nvSpPr>
        <p:spPr>
          <a:xfrm>
            <a:off x="712221" y="1459565"/>
            <a:ext cx="2133780" cy="369332"/>
          </a:xfrm>
          <a:prstGeom prst="rect">
            <a:avLst/>
          </a:prstGeom>
          <a:noFill/>
        </p:spPr>
        <p:txBody>
          <a:bodyPr wrap="square">
            <a:spAutoFit/>
          </a:bodyPr>
          <a:lstStyle/>
          <a:p>
            <a:pPr algn="ctr"/>
            <a:r>
              <a:rPr lang="en-US" dirty="0">
                <a:solidFill>
                  <a:schemeClr val="bg1"/>
                </a:solidFill>
              </a:rPr>
              <a:t>Financial Resources</a:t>
            </a:r>
          </a:p>
        </p:txBody>
      </p:sp>
      <p:sp>
        <p:nvSpPr>
          <p:cNvPr id="62" name="Rectangle: Rounded Corners 5">
            <a:extLst>
              <a:ext uri="{FF2B5EF4-FFF2-40B4-BE49-F238E27FC236}">
                <a16:creationId xmlns:a16="http://schemas.microsoft.com/office/drawing/2014/main" xmlns="" id="{8673B700-8FA5-394C-A53E-CF1AF4A3A0C9}"/>
              </a:ext>
            </a:extLst>
          </p:cNvPr>
          <p:cNvSpPr/>
          <p:nvPr/>
        </p:nvSpPr>
        <p:spPr bwMode="auto">
          <a:xfrm>
            <a:off x="3001098" y="1396269"/>
            <a:ext cx="2047440" cy="531988"/>
          </a:xfrm>
          <a:prstGeom prst="roundRect">
            <a:avLst>
              <a:gd name="adj" fmla="val 6835"/>
            </a:avLst>
          </a:prstGeom>
          <a:solidFill>
            <a:schemeClr val="accent2"/>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3" name="TextBox 62">
            <a:extLst>
              <a:ext uri="{FF2B5EF4-FFF2-40B4-BE49-F238E27FC236}">
                <a16:creationId xmlns:a16="http://schemas.microsoft.com/office/drawing/2014/main" xmlns="" id="{19D034B1-0C1B-7D49-8935-760A8F274EDF}"/>
              </a:ext>
            </a:extLst>
          </p:cNvPr>
          <p:cNvSpPr txBox="1"/>
          <p:nvPr/>
        </p:nvSpPr>
        <p:spPr>
          <a:xfrm>
            <a:off x="2952396" y="1352432"/>
            <a:ext cx="2133780" cy="646331"/>
          </a:xfrm>
          <a:prstGeom prst="rect">
            <a:avLst/>
          </a:prstGeom>
          <a:noFill/>
        </p:spPr>
        <p:txBody>
          <a:bodyPr wrap="square">
            <a:spAutoFit/>
          </a:bodyPr>
          <a:lstStyle/>
          <a:p>
            <a:pPr algn="ctr"/>
            <a:r>
              <a:rPr lang="en-US" dirty="0" smtClean="0">
                <a:solidFill>
                  <a:schemeClr val="bg1"/>
                </a:solidFill>
              </a:rPr>
              <a:t>Physical </a:t>
            </a:r>
          </a:p>
          <a:p>
            <a:pPr algn="ctr"/>
            <a:r>
              <a:rPr lang="en-US" dirty="0" smtClean="0">
                <a:solidFill>
                  <a:schemeClr val="bg1"/>
                </a:solidFill>
              </a:rPr>
              <a:t>Resources</a:t>
            </a:r>
            <a:endParaRPr lang="en-US" dirty="0">
              <a:solidFill>
                <a:schemeClr val="bg1"/>
              </a:solidFill>
            </a:endParaRPr>
          </a:p>
        </p:txBody>
      </p:sp>
      <p:sp>
        <p:nvSpPr>
          <p:cNvPr id="64" name="Rectangle: Rounded Corners 5">
            <a:extLst>
              <a:ext uri="{FF2B5EF4-FFF2-40B4-BE49-F238E27FC236}">
                <a16:creationId xmlns:a16="http://schemas.microsoft.com/office/drawing/2014/main" xmlns="" id="{8673B700-8FA5-394C-A53E-CF1AF4A3A0C9}"/>
              </a:ext>
            </a:extLst>
          </p:cNvPr>
          <p:cNvSpPr/>
          <p:nvPr/>
        </p:nvSpPr>
        <p:spPr bwMode="auto">
          <a:xfrm>
            <a:off x="5192571" y="1386265"/>
            <a:ext cx="1937481" cy="531988"/>
          </a:xfrm>
          <a:prstGeom prst="roundRect">
            <a:avLst>
              <a:gd name="adj" fmla="val 6835"/>
            </a:avLst>
          </a:prstGeom>
          <a:solidFill>
            <a:schemeClr val="accent3"/>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5" name="TextBox 64">
            <a:extLst>
              <a:ext uri="{FF2B5EF4-FFF2-40B4-BE49-F238E27FC236}">
                <a16:creationId xmlns:a16="http://schemas.microsoft.com/office/drawing/2014/main" xmlns="" id="{19D034B1-0C1B-7D49-8935-760A8F274EDF}"/>
              </a:ext>
            </a:extLst>
          </p:cNvPr>
          <p:cNvSpPr txBox="1"/>
          <p:nvPr/>
        </p:nvSpPr>
        <p:spPr>
          <a:xfrm>
            <a:off x="5070281" y="1538473"/>
            <a:ext cx="2133780" cy="369332"/>
          </a:xfrm>
          <a:prstGeom prst="rect">
            <a:avLst/>
          </a:prstGeom>
          <a:noFill/>
        </p:spPr>
        <p:txBody>
          <a:bodyPr wrap="square">
            <a:spAutoFit/>
          </a:bodyPr>
          <a:lstStyle/>
          <a:p>
            <a:pPr algn="ctr"/>
            <a:r>
              <a:rPr lang="en-US" dirty="0">
                <a:solidFill>
                  <a:schemeClr val="bg1"/>
                </a:solidFill>
              </a:rPr>
              <a:t>Human Resources</a:t>
            </a:r>
          </a:p>
        </p:txBody>
      </p:sp>
      <p:sp>
        <p:nvSpPr>
          <p:cNvPr id="66" name="Rectangle: Rounded Corners 5">
            <a:extLst>
              <a:ext uri="{FF2B5EF4-FFF2-40B4-BE49-F238E27FC236}">
                <a16:creationId xmlns:a16="http://schemas.microsoft.com/office/drawing/2014/main" xmlns="" id="{8673B700-8FA5-394C-A53E-CF1AF4A3A0C9}"/>
              </a:ext>
            </a:extLst>
          </p:cNvPr>
          <p:cNvSpPr/>
          <p:nvPr/>
        </p:nvSpPr>
        <p:spPr bwMode="auto">
          <a:xfrm>
            <a:off x="7272324" y="1416692"/>
            <a:ext cx="2064354" cy="531988"/>
          </a:xfrm>
          <a:prstGeom prst="roundRect">
            <a:avLst>
              <a:gd name="adj" fmla="val 6835"/>
            </a:avLst>
          </a:prstGeom>
          <a:solidFill>
            <a:schemeClr val="accent4"/>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7" name="TextBox 66">
            <a:extLst>
              <a:ext uri="{FF2B5EF4-FFF2-40B4-BE49-F238E27FC236}">
                <a16:creationId xmlns:a16="http://schemas.microsoft.com/office/drawing/2014/main" xmlns="" id="{19D034B1-0C1B-7D49-8935-760A8F274EDF}"/>
              </a:ext>
            </a:extLst>
          </p:cNvPr>
          <p:cNvSpPr txBox="1"/>
          <p:nvPr/>
        </p:nvSpPr>
        <p:spPr>
          <a:xfrm>
            <a:off x="6968841" y="1393291"/>
            <a:ext cx="2293152" cy="646331"/>
          </a:xfrm>
          <a:prstGeom prst="rect">
            <a:avLst/>
          </a:prstGeom>
          <a:noFill/>
        </p:spPr>
        <p:txBody>
          <a:bodyPr wrap="square">
            <a:spAutoFit/>
          </a:bodyPr>
          <a:lstStyle/>
          <a:p>
            <a:pPr algn="ctr"/>
            <a:r>
              <a:rPr lang="en-US" dirty="0" smtClean="0">
                <a:solidFill>
                  <a:schemeClr val="bg1"/>
                </a:solidFill>
              </a:rPr>
              <a:t>Technological</a:t>
            </a:r>
          </a:p>
          <a:p>
            <a:pPr algn="ctr"/>
            <a:r>
              <a:rPr lang="en-US" dirty="0" smtClean="0">
                <a:solidFill>
                  <a:schemeClr val="bg1"/>
                </a:solidFill>
              </a:rPr>
              <a:t> </a:t>
            </a:r>
            <a:r>
              <a:rPr lang="en-US" dirty="0">
                <a:solidFill>
                  <a:schemeClr val="bg1"/>
                </a:solidFill>
              </a:rPr>
              <a:t>Resources</a:t>
            </a:r>
          </a:p>
        </p:txBody>
      </p:sp>
      <p:sp>
        <p:nvSpPr>
          <p:cNvPr id="68" name="Rectangle: Rounded Corners 15">
            <a:extLst>
              <a:ext uri="{FF2B5EF4-FFF2-40B4-BE49-F238E27FC236}">
                <a16:creationId xmlns:a16="http://schemas.microsoft.com/office/drawing/2014/main" xmlns="" id="{AA92EC6B-2C87-2646-BB5E-E64EB0F2F2D3}"/>
              </a:ext>
            </a:extLst>
          </p:cNvPr>
          <p:cNvSpPr/>
          <p:nvPr/>
        </p:nvSpPr>
        <p:spPr bwMode="auto">
          <a:xfrm>
            <a:off x="9559454" y="2021890"/>
            <a:ext cx="1972264" cy="3244216"/>
          </a:xfrm>
          <a:prstGeom prst="roundRect">
            <a:avLst>
              <a:gd name="adj" fmla="val 6835"/>
            </a:avLst>
          </a:prstGeom>
          <a:solidFill>
            <a:schemeClr val="accent1">
              <a:lumMod val="40000"/>
              <a:lumOff val="60000"/>
            </a:schemeClr>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9" name="TextBox 68">
            <a:extLst>
              <a:ext uri="{FF2B5EF4-FFF2-40B4-BE49-F238E27FC236}">
                <a16:creationId xmlns:a16="http://schemas.microsoft.com/office/drawing/2014/main" xmlns="" id="{19D034B1-0C1B-7D49-8935-760A8F274EDF}"/>
              </a:ext>
            </a:extLst>
          </p:cNvPr>
          <p:cNvSpPr txBox="1"/>
          <p:nvPr/>
        </p:nvSpPr>
        <p:spPr>
          <a:xfrm>
            <a:off x="9497074" y="1964543"/>
            <a:ext cx="2097023" cy="3416320"/>
          </a:xfrm>
          <a:prstGeom prst="rect">
            <a:avLst/>
          </a:prstGeom>
          <a:noFill/>
        </p:spPr>
        <p:txBody>
          <a:bodyPr wrap="square">
            <a:spAutoFit/>
          </a:bodyPr>
          <a:lstStyle/>
          <a:p>
            <a:r>
              <a:rPr lang="en-US" dirty="0">
                <a:solidFill>
                  <a:schemeClr val="bg1"/>
                </a:solidFill>
              </a:rPr>
              <a:t>I</a:t>
            </a:r>
            <a:r>
              <a:rPr lang="en-US" dirty="0" smtClean="0">
                <a:solidFill>
                  <a:schemeClr val="bg1"/>
                </a:solidFill>
              </a:rPr>
              <a:t>ntangible </a:t>
            </a:r>
            <a:r>
              <a:rPr lang="en-US" dirty="0">
                <a:solidFill>
                  <a:schemeClr val="bg1"/>
                </a:solidFill>
              </a:rPr>
              <a:t>assets like brand reputation, customer </a:t>
            </a:r>
            <a:r>
              <a:rPr lang="en-US" dirty="0" smtClean="0">
                <a:solidFill>
                  <a:schemeClr val="bg1"/>
                </a:solidFill>
              </a:rPr>
              <a:t>relationships, goodwill</a:t>
            </a:r>
            <a:r>
              <a:rPr lang="en-US" dirty="0">
                <a:solidFill>
                  <a:schemeClr val="bg1"/>
                </a:solidFill>
              </a:rPr>
              <a:t>. C</a:t>
            </a:r>
            <a:r>
              <a:rPr lang="en-US" dirty="0" smtClean="0">
                <a:solidFill>
                  <a:schemeClr val="bg1"/>
                </a:solidFill>
              </a:rPr>
              <a:t>an </a:t>
            </a:r>
            <a:r>
              <a:rPr lang="en-US" dirty="0">
                <a:solidFill>
                  <a:schemeClr val="bg1"/>
                </a:solidFill>
              </a:rPr>
              <a:t>be </a:t>
            </a:r>
            <a:r>
              <a:rPr lang="en-US" dirty="0" smtClean="0">
                <a:solidFill>
                  <a:schemeClr val="bg1"/>
                </a:solidFill>
              </a:rPr>
              <a:t>more </a:t>
            </a:r>
            <a:r>
              <a:rPr lang="en-US" dirty="0">
                <a:solidFill>
                  <a:schemeClr val="bg1"/>
                </a:solidFill>
              </a:rPr>
              <a:t>sustainable sources of advantage because </a:t>
            </a:r>
            <a:r>
              <a:rPr lang="en-US" dirty="0" smtClean="0">
                <a:solidFill>
                  <a:schemeClr val="bg1"/>
                </a:solidFill>
              </a:rPr>
              <a:t>they're</a:t>
            </a:r>
          </a:p>
          <a:p>
            <a:r>
              <a:rPr lang="en-US" dirty="0" smtClean="0">
                <a:solidFill>
                  <a:schemeClr val="bg1"/>
                </a:solidFill>
              </a:rPr>
              <a:t> </a:t>
            </a:r>
            <a:r>
              <a:rPr lang="en-US" dirty="0">
                <a:solidFill>
                  <a:schemeClr val="bg1"/>
                </a:solidFill>
              </a:rPr>
              <a:t>often harder for competitors to replicate.</a:t>
            </a:r>
          </a:p>
        </p:txBody>
      </p:sp>
      <p:sp>
        <p:nvSpPr>
          <p:cNvPr id="70" name="Rectangle: Rounded Corners 5">
            <a:extLst>
              <a:ext uri="{FF2B5EF4-FFF2-40B4-BE49-F238E27FC236}">
                <a16:creationId xmlns:a16="http://schemas.microsoft.com/office/drawing/2014/main" xmlns="" id="{8673B700-8FA5-394C-A53E-CF1AF4A3A0C9}"/>
              </a:ext>
            </a:extLst>
          </p:cNvPr>
          <p:cNvSpPr/>
          <p:nvPr/>
        </p:nvSpPr>
        <p:spPr bwMode="auto">
          <a:xfrm>
            <a:off x="9626479" y="1431089"/>
            <a:ext cx="1905239" cy="531988"/>
          </a:xfrm>
          <a:prstGeom prst="roundRect">
            <a:avLst>
              <a:gd name="adj" fmla="val 6835"/>
            </a:avLst>
          </a:prstGeom>
          <a:solidFill>
            <a:schemeClr val="accent1">
              <a:lumMod val="40000"/>
              <a:lumOff val="60000"/>
            </a:schemeClr>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71" name="TextBox 70">
            <a:extLst>
              <a:ext uri="{FF2B5EF4-FFF2-40B4-BE49-F238E27FC236}">
                <a16:creationId xmlns:a16="http://schemas.microsoft.com/office/drawing/2014/main" xmlns="" id="{19D034B1-0C1B-7D49-8935-760A8F274EDF}"/>
              </a:ext>
            </a:extLst>
          </p:cNvPr>
          <p:cNvSpPr txBox="1"/>
          <p:nvPr/>
        </p:nvSpPr>
        <p:spPr>
          <a:xfrm>
            <a:off x="9471947" y="1583297"/>
            <a:ext cx="2133780" cy="369332"/>
          </a:xfrm>
          <a:prstGeom prst="rect">
            <a:avLst/>
          </a:prstGeom>
          <a:noFill/>
        </p:spPr>
        <p:txBody>
          <a:bodyPr wrap="square">
            <a:spAutoFit/>
          </a:bodyPr>
          <a:lstStyle/>
          <a:p>
            <a:pPr algn="ctr"/>
            <a:r>
              <a:rPr lang="en-US" dirty="0" smtClean="0">
                <a:solidFill>
                  <a:schemeClr val="bg1"/>
                </a:solidFill>
              </a:rPr>
              <a:t>Capital Resources</a:t>
            </a:r>
            <a:endParaRPr lang="en-US" dirty="0">
              <a:solidFill>
                <a:schemeClr val="bg1"/>
              </a:solidFill>
            </a:endParaRPr>
          </a:p>
        </p:txBody>
      </p:sp>
    </p:spTree>
    <p:extLst>
      <p:ext uri="{BB962C8B-B14F-4D97-AF65-F5344CB8AC3E}">
        <p14:creationId xmlns:p14="http://schemas.microsoft.com/office/powerpoint/2010/main" val="511916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3477875"/>
          </a:xfrm>
          <a:prstGeom prst="rect">
            <a:avLst/>
          </a:prstGeom>
          <a:noFill/>
        </p:spPr>
        <p:txBody>
          <a:bodyPr wrap="square" rtlCol="0">
            <a:spAutoFit/>
          </a:bodyPr>
          <a:lstStyle/>
          <a:p>
            <a:pPr lvl="0"/>
            <a:r>
              <a:rPr lang="en-US" sz="2000" b="1" dirty="0">
                <a:latin typeface="Alexandria"/>
              </a:rPr>
              <a:t>Culture:</a:t>
            </a:r>
            <a:r>
              <a:rPr lang="en-US" sz="2000" dirty="0">
                <a:latin typeface="Alexandria"/>
              </a:rPr>
              <a:t> Understanding the company's core values and how they impact employee behavior is crucial. These values can be unspoken assumptions that guide daily activities</a:t>
            </a:r>
            <a:r>
              <a:rPr lang="en-US" sz="2000" dirty="0" smtClean="0">
                <a:latin typeface="Alexandria"/>
              </a:rPr>
              <a:t>.</a:t>
            </a:r>
          </a:p>
          <a:p>
            <a:pPr lvl="0"/>
            <a:endParaRPr lang="en-US" sz="2000" dirty="0">
              <a:latin typeface="Alexandria"/>
            </a:endParaRPr>
          </a:p>
          <a:p>
            <a:pPr lvl="0"/>
            <a:r>
              <a:rPr lang="en-US" sz="2000" b="1" dirty="0">
                <a:latin typeface="Alexandria"/>
              </a:rPr>
              <a:t>Structure:</a:t>
            </a:r>
            <a:r>
              <a:rPr lang="en-US" sz="2000" dirty="0">
                <a:latin typeface="Alexandria"/>
              </a:rPr>
              <a:t> The organizational structure defines how work is done, how departments interact, and who's accountable. Different structures suit different strategic goals, so choosing the right one can be a catalyst for success</a:t>
            </a:r>
            <a:r>
              <a:rPr lang="en-US" sz="2000" dirty="0" smtClean="0">
                <a:latin typeface="Alexandria"/>
              </a:rPr>
              <a:t>.</a:t>
            </a:r>
          </a:p>
          <a:p>
            <a:pPr lvl="0"/>
            <a:endParaRPr lang="en-US" sz="2000" dirty="0">
              <a:latin typeface="Alexandria"/>
            </a:endParaRPr>
          </a:p>
          <a:p>
            <a:pPr lvl="0"/>
            <a:r>
              <a:rPr lang="en-US" sz="2000" b="1" dirty="0">
                <a:latin typeface="Alexandria"/>
              </a:rPr>
              <a:t>Power Dynamics &amp; Politics:</a:t>
            </a:r>
            <a:r>
              <a:rPr lang="en-US" sz="2000" dirty="0">
                <a:latin typeface="Alexandria"/>
              </a:rPr>
              <a:t> It's important to identify who truly holds power and how political maneuvering influences decision-making. Power doesn't always reside with high-ranking positions, and understanding these dynamics is key.</a:t>
            </a:r>
          </a:p>
          <a:p>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19353" y="1053735"/>
            <a:ext cx="9185360" cy="461665"/>
          </a:xfrm>
          <a:prstGeom prst="rect">
            <a:avLst/>
          </a:prstGeom>
          <a:noFill/>
        </p:spPr>
        <p:txBody>
          <a:bodyPr wrap="square" rtlCol="0">
            <a:spAutoFit/>
          </a:bodyPr>
          <a:lstStyle/>
          <a:p>
            <a:pPr algn="ctr"/>
            <a:r>
              <a:rPr lang="en-US" sz="2400" b="1" dirty="0">
                <a:latin typeface="Alexandria"/>
              </a:rPr>
              <a:t>Organization Self-Assessment- </a:t>
            </a:r>
            <a:r>
              <a:rPr lang="en-US" sz="2400" b="1" dirty="0" smtClean="0">
                <a:latin typeface="Alexandria"/>
              </a:rPr>
              <a:t>Internal </a:t>
            </a:r>
            <a:r>
              <a:rPr lang="en-US" sz="2400" b="1" dirty="0">
                <a:latin typeface="Alexandria"/>
              </a:rPr>
              <a:t>management systems </a:t>
            </a:r>
          </a:p>
        </p:txBody>
      </p:sp>
    </p:spTree>
    <p:extLst>
      <p:ext uri="{BB962C8B-B14F-4D97-AF65-F5344CB8AC3E}">
        <p14:creationId xmlns:p14="http://schemas.microsoft.com/office/powerpoint/2010/main" val="3389242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17428" y="1977875"/>
            <a:ext cx="10541000" cy="3785652"/>
          </a:xfrm>
          <a:prstGeom prst="rect">
            <a:avLst/>
          </a:prstGeom>
          <a:noFill/>
        </p:spPr>
        <p:txBody>
          <a:bodyPr wrap="square" rtlCol="0">
            <a:spAutoFit/>
          </a:bodyPr>
          <a:lstStyle/>
          <a:p>
            <a:pPr lvl="0"/>
            <a:r>
              <a:rPr lang="en-US" sz="2000" b="1" dirty="0">
                <a:latin typeface="Alexandria"/>
              </a:rPr>
              <a:t>Decision-Making Processes:</a:t>
            </a:r>
            <a:r>
              <a:rPr lang="en-US" sz="2000" dirty="0">
                <a:latin typeface="Alexandria"/>
              </a:rPr>
              <a:t> Efficient decision-making is vital. Analyzing who makes decisions, who's involved, information flow, and speed of decision-making helps identify potential roadblocks or competitive advantages</a:t>
            </a:r>
            <a:r>
              <a:rPr lang="en-US" sz="2000" dirty="0" smtClean="0">
                <a:latin typeface="Alexandria"/>
              </a:rPr>
              <a:t>.</a:t>
            </a:r>
          </a:p>
          <a:p>
            <a:pPr lvl="0"/>
            <a:endParaRPr lang="en-US" sz="2000" dirty="0">
              <a:latin typeface="Alexandria"/>
            </a:endParaRPr>
          </a:p>
          <a:p>
            <a:pPr lvl="0"/>
            <a:r>
              <a:rPr lang="en-US" sz="2000" b="1" dirty="0">
                <a:latin typeface="Alexandria"/>
              </a:rPr>
              <a:t>Past Strategy &amp; Performance:</a:t>
            </a:r>
            <a:r>
              <a:rPr lang="en-US" sz="2000" dirty="0">
                <a:latin typeface="Alexandria"/>
              </a:rPr>
              <a:t> Examining past strategic initiatives and their outcomes allows companies to learn from successes and failures, identify what worked and what didn't, and adapt future strategies accordingly</a:t>
            </a:r>
            <a:r>
              <a:rPr lang="en-US" sz="2000" dirty="0" smtClean="0">
                <a:latin typeface="Alexandria"/>
              </a:rPr>
              <a:t>.</a:t>
            </a:r>
          </a:p>
          <a:p>
            <a:pPr lvl="0"/>
            <a:endParaRPr lang="en-US" sz="2000" dirty="0">
              <a:latin typeface="Alexandria"/>
            </a:endParaRPr>
          </a:p>
          <a:p>
            <a:pPr lvl="0"/>
            <a:r>
              <a:rPr lang="en-US" sz="2000" b="1" dirty="0">
                <a:latin typeface="Alexandria"/>
              </a:rPr>
              <a:t>Work Systems:</a:t>
            </a:r>
            <a:r>
              <a:rPr lang="en-US" sz="2000" dirty="0">
                <a:latin typeface="Alexandria"/>
              </a:rPr>
              <a:t> These involve designing jobs and assigning responsibilities to achieve goals. This includes ensuring a good fit between job requirements and employee skills, and considering if training current employees or seeking external hires is necessary to meet future needs.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403131" y="1140522"/>
            <a:ext cx="9169594" cy="461665"/>
          </a:xfrm>
          <a:prstGeom prst="rect">
            <a:avLst/>
          </a:prstGeom>
          <a:noFill/>
        </p:spPr>
        <p:txBody>
          <a:bodyPr wrap="square" rtlCol="0">
            <a:spAutoFit/>
          </a:bodyPr>
          <a:lstStyle/>
          <a:p>
            <a:pPr algn="ctr"/>
            <a:r>
              <a:rPr lang="en-US" sz="2400" b="1" dirty="0">
                <a:latin typeface="Alexandria"/>
              </a:rPr>
              <a:t>Organization Self-Assessment- </a:t>
            </a:r>
            <a:r>
              <a:rPr lang="en-US" sz="2400" b="1" dirty="0" smtClean="0">
                <a:latin typeface="Alexandria"/>
              </a:rPr>
              <a:t>Internal </a:t>
            </a:r>
            <a:r>
              <a:rPr lang="en-US" sz="2400" b="1" dirty="0">
                <a:latin typeface="Alexandria"/>
              </a:rPr>
              <a:t>management systems </a:t>
            </a:r>
          </a:p>
        </p:txBody>
      </p:sp>
    </p:spTree>
    <p:extLst>
      <p:ext uri="{BB962C8B-B14F-4D97-AF65-F5344CB8AC3E}">
        <p14:creationId xmlns:p14="http://schemas.microsoft.com/office/powerpoint/2010/main" val="2059401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677918" y="726370"/>
            <a:ext cx="9342012" cy="461665"/>
          </a:xfrm>
          <a:prstGeom prst="rect">
            <a:avLst/>
          </a:prstGeom>
          <a:noFill/>
        </p:spPr>
        <p:txBody>
          <a:bodyPr wrap="square" rtlCol="0">
            <a:spAutoFit/>
          </a:bodyPr>
          <a:lstStyle/>
          <a:p>
            <a:pPr algn="ctr"/>
            <a:r>
              <a:rPr lang="en-US" sz="2400" b="1" dirty="0">
                <a:latin typeface="Alexandria"/>
              </a:rPr>
              <a:t>Organization </a:t>
            </a:r>
            <a:r>
              <a:rPr lang="en-US" sz="2400" b="1" dirty="0" smtClean="0">
                <a:latin typeface="Alexandria"/>
              </a:rPr>
              <a:t>Self-Assessment- </a:t>
            </a:r>
            <a:r>
              <a:rPr lang="en-US" sz="2400" b="1" dirty="0">
                <a:latin typeface="Alexandria"/>
              </a:rPr>
              <a:t>I</a:t>
            </a:r>
            <a:r>
              <a:rPr lang="en-US" sz="2400" b="1" dirty="0" smtClean="0">
                <a:latin typeface="Alexandria"/>
              </a:rPr>
              <a:t>nternal </a:t>
            </a:r>
            <a:r>
              <a:rPr lang="en-US" sz="2400" b="1" dirty="0">
                <a:latin typeface="Alexandria"/>
              </a:rPr>
              <a:t>management systems </a:t>
            </a:r>
          </a:p>
        </p:txBody>
      </p:sp>
      <p:sp>
        <p:nvSpPr>
          <p:cNvPr id="20" name="Rectangle 19">
            <a:extLst>
              <a:ext uri="{FF2B5EF4-FFF2-40B4-BE49-F238E27FC236}">
                <a16:creationId xmlns:a16="http://schemas.microsoft.com/office/drawing/2014/main" xmlns="" id="{6BABCFF2-7E0F-4460-989B-713AB8BD99B4}"/>
              </a:ext>
            </a:extLst>
          </p:cNvPr>
          <p:cNvSpPr/>
          <p:nvPr/>
        </p:nvSpPr>
        <p:spPr bwMode="auto">
          <a:xfrm>
            <a:off x="3891779" y="1231961"/>
            <a:ext cx="218759" cy="5127143"/>
          </a:xfrm>
          <a:prstGeom prst="rect">
            <a:avLst/>
          </a:prstGeom>
          <a:gradFill flip="none" rotWithShape="1">
            <a:gsLst>
              <a:gs pos="80000">
                <a:srgbClr val="E5E5E5"/>
              </a:gs>
              <a:gs pos="97000">
                <a:schemeClr val="bg1">
                  <a:lumMod val="65000"/>
                </a:schemeClr>
              </a:gs>
            </a:gsLst>
            <a:lin ang="0" scaled="1"/>
            <a:tileRect/>
          </a:gra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grpSp>
        <p:nvGrpSpPr>
          <p:cNvPr id="21" name="Group 20">
            <a:extLst>
              <a:ext uri="{FF2B5EF4-FFF2-40B4-BE49-F238E27FC236}">
                <a16:creationId xmlns:a16="http://schemas.microsoft.com/office/drawing/2014/main" xmlns="" id="{C21AA041-2D40-43FB-A9EC-CD64F4DE855D}"/>
              </a:ext>
            </a:extLst>
          </p:cNvPr>
          <p:cNvGrpSpPr/>
          <p:nvPr/>
        </p:nvGrpSpPr>
        <p:grpSpPr>
          <a:xfrm>
            <a:off x="2470762" y="5411059"/>
            <a:ext cx="7250478" cy="897536"/>
            <a:chOff x="2470762" y="5195907"/>
            <a:chExt cx="7250478" cy="897536"/>
          </a:xfrm>
        </p:grpSpPr>
        <p:sp>
          <p:nvSpPr>
            <p:cNvPr id="22" name="Rectangle: Top Corners Rounded 43">
              <a:extLst>
                <a:ext uri="{FF2B5EF4-FFF2-40B4-BE49-F238E27FC236}">
                  <a16:creationId xmlns:a16="http://schemas.microsoft.com/office/drawing/2014/main" xmlns="" id="{ABDF3428-B082-4845-B70B-A6C9C0D0306E}"/>
                </a:ext>
              </a:extLst>
            </p:cNvPr>
            <p:cNvSpPr/>
            <p:nvPr/>
          </p:nvSpPr>
          <p:spPr bwMode="auto">
            <a:xfrm rot="16200000">
              <a:off x="2955780" y="4948587"/>
              <a:ext cx="621451" cy="1591488"/>
            </a:xfrm>
            <a:prstGeom prst="round2SameRect">
              <a:avLst>
                <a:gd name="adj1" fmla="val 5631"/>
                <a:gd name="adj2" fmla="val 0"/>
              </a:avLst>
            </a:prstGeom>
            <a:solidFill>
              <a:schemeClr val="accent6">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23" name="Freeform: Shape 44">
              <a:extLst>
                <a:ext uri="{FF2B5EF4-FFF2-40B4-BE49-F238E27FC236}">
                  <a16:creationId xmlns:a16="http://schemas.microsoft.com/office/drawing/2014/main" xmlns="" id="{85CC976E-76AE-495A-B6F3-7028A2E15E27}"/>
                </a:ext>
              </a:extLst>
            </p:cNvPr>
            <p:cNvSpPr/>
            <p:nvPr/>
          </p:nvSpPr>
          <p:spPr>
            <a:xfrm>
              <a:off x="3966047" y="5769974"/>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24" name="Freeform: Shape 50">
              <a:extLst>
                <a:ext uri="{FF2B5EF4-FFF2-40B4-BE49-F238E27FC236}">
                  <a16:creationId xmlns:a16="http://schemas.microsoft.com/office/drawing/2014/main" xmlns="" id="{315D9929-C06F-49E9-BD5E-A5C21000D3AD}"/>
                </a:ext>
              </a:extLst>
            </p:cNvPr>
            <p:cNvSpPr/>
            <p:nvPr/>
          </p:nvSpPr>
          <p:spPr>
            <a:xfrm>
              <a:off x="3966108" y="5195907"/>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0070C0"/>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dirty="0">
                <a:solidFill>
                  <a:prstClr val="black"/>
                </a:solidFill>
                <a:latin typeface="Calibri"/>
              </a:endParaRPr>
            </a:p>
          </p:txBody>
        </p:sp>
        <p:sp>
          <p:nvSpPr>
            <p:cNvPr id="25" name="TextBox 24">
              <a:extLst>
                <a:ext uri="{FF2B5EF4-FFF2-40B4-BE49-F238E27FC236}">
                  <a16:creationId xmlns:a16="http://schemas.microsoft.com/office/drawing/2014/main" xmlns="" id="{0099ACDE-53CD-4FEE-9178-6330E82A0A45}"/>
                </a:ext>
              </a:extLst>
            </p:cNvPr>
            <p:cNvSpPr txBox="1"/>
            <p:nvPr/>
          </p:nvSpPr>
          <p:spPr>
            <a:xfrm>
              <a:off x="4110537" y="5268140"/>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6</a:t>
              </a:r>
            </a:p>
          </p:txBody>
        </p:sp>
      </p:grpSp>
      <p:grpSp>
        <p:nvGrpSpPr>
          <p:cNvPr id="26" name="Group 25">
            <a:extLst>
              <a:ext uri="{FF2B5EF4-FFF2-40B4-BE49-F238E27FC236}">
                <a16:creationId xmlns:a16="http://schemas.microsoft.com/office/drawing/2014/main" xmlns="" id="{0E6A46E8-2D86-43E3-A300-916F4E9B1F46}"/>
              </a:ext>
            </a:extLst>
          </p:cNvPr>
          <p:cNvGrpSpPr/>
          <p:nvPr/>
        </p:nvGrpSpPr>
        <p:grpSpPr>
          <a:xfrm>
            <a:off x="2470762" y="4562394"/>
            <a:ext cx="7250478" cy="897536"/>
            <a:chOff x="2470762" y="4347242"/>
            <a:chExt cx="7250478" cy="897536"/>
          </a:xfrm>
        </p:grpSpPr>
        <p:sp>
          <p:nvSpPr>
            <p:cNvPr id="27" name="Rectangle: Top Corners Rounded 53">
              <a:extLst>
                <a:ext uri="{FF2B5EF4-FFF2-40B4-BE49-F238E27FC236}">
                  <a16:creationId xmlns:a16="http://schemas.microsoft.com/office/drawing/2014/main" xmlns="" id="{D16D0FE9-DA91-4BD5-B958-2BC87FAE52D4}"/>
                </a:ext>
              </a:extLst>
            </p:cNvPr>
            <p:cNvSpPr/>
            <p:nvPr/>
          </p:nvSpPr>
          <p:spPr bwMode="auto">
            <a:xfrm rot="16200000">
              <a:off x="2955780" y="4097826"/>
              <a:ext cx="621451" cy="1591488"/>
            </a:xfrm>
            <a:prstGeom prst="round2SameRect">
              <a:avLst>
                <a:gd name="adj1" fmla="val 5631"/>
                <a:gd name="adj2" fmla="val 0"/>
              </a:avLst>
            </a:prstGeom>
            <a:solidFill>
              <a:schemeClr val="accent5">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28" name="Freeform: Shape 54">
              <a:extLst>
                <a:ext uri="{FF2B5EF4-FFF2-40B4-BE49-F238E27FC236}">
                  <a16:creationId xmlns:a16="http://schemas.microsoft.com/office/drawing/2014/main" xmlns="" id="{B9483F66-8D4F-4F78-AE32-80B1539A398A}"/>
                </a:ext>
              </a:extLst>
            </p:cNvPr>
            <p:cNvSpPr/>
            <p:nvPr/>
          </p:nvSpPr>
          <p:spPr>
            <a:xfrm>
              <a:off x="3966047" y="4921309"/>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29" name="Freeform: Shape 55">
              <a:extLst>
                <a:ext uri="{FF2B5EF4-FFF2-40B4-BE49-F238E27FC236}">
                  <a16:creationId xmlns:a16="http://schemas.microsoft.com/office/drawing/2014/main" xmlns="" id="{D75A5B70-0AF7-46F4-9465-44179B0AF68D}"/>
                </a:ext>
              </a:extLst>
            </p:cNvPr>
            <p:cNvSpPr/>
            <p:nvPr/>
          </p:nvSpPr>
          <p:spPr>
            <a:xfrm>
              <a:off x="3966108" y="4347242"/>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445469"/>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Calibri"/>
              </a:endParaRPr>
            </a:p>
          </p:txBody>
        </p:sp>
        <p:sp>
          <p:nvSpPr>
            <p:cNvPr id="30" name="TextBox 29">
              <a:extLst>
                <a:ext uri="{FF2B5EF4-FFF2-40B4-BE49-F238E27FC236}">
                  <a16:creationId xmlns:a16="http://schemas.microsoft.com/office/drawing/2014/main" xmlns="" id="{A61C4817-AA4E-4936-940D-43E609D74F50}"/>
                </a:ext>
              </a:extLst>
            </p:cNvPr>
            <p:cNvSpPr txBox="1"/>
            <p:nvPr/>
          </p:nvSpPr>
          <p:spPr>
            <a:xfrm>
              <a:off x="4110537" y="4419476"/>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5</a:t>
              </a:r>
            </a:p>
          </p:txBody>
        </p:sp>
      </p:grpSp>
      <p:grpSp>
        <p:nvGrpSpPr>
          <p:cNvPr id="31" name="Group 30">
            <a:extLst>
              <a:ext uri="{FF2B5EF4-FFF2-40B4-BE49-F238E27FC236}">
                <a16:creationId xmlns:a16="http://schemas.microsoft.com/office/drawing/2014/main" xmlns="" id="{6EA8506D-E19B-4B82-9924-19C00A573020}"/>
              </a:ext>
            </a:extLst>
          </p:cNvPr>
          <p:cNvGrpSpPr/>
          <p:nvPr/>
        </p:nvGrpSpPr>
        <p:grpSpPr>
          <a:xfrm>
            <a:off x="2470762" y="3713730"/>
            <a:ext cx="7250478" cy="897536"/>
            <a:chOff x="2470762" y="3498578"/>
            <a:chExt cx="7250478" cy="897536"/>
          </a:xfrm>
        </p:grpSpPr>
        <p:sp>
          <p:nvSpPr>
            <p:cNvPr id="32" name="Rectangle: Top Corners Rounded 58">
              <a:extLst>
                <a:ext uri="{FF2B5EF4-FFF2-40B4-BE49-F238E27FC236}">
                  <a16:creationId xmlns:a16="http://schemas.microsoft.com/office/drawing/2014/main" xmlns="" id="{CE68EFCF-26CC-445F-8EA0-46D5A09B456D}"/>
                </a:ext>
              </a:extLst>
            </p:cNvPr>
            <p:cNvSpPr/>
            <p:nvPr/>
          </p:nvSpPr>
          <p:spPr bwMode="auto">
            <a:xfrm rot="16200000">
              <a:off x="2955780" y="3247064"/>
              <a:ext cx="621451" cy="1591488"/>
            </a:xfrm>
            <a:prstGeom prst="round2SameRect">
              <a:avLst>
                <a:gd name="adj1" fmla="val 5631"/>
                <a:gd name="adj2" fmla="val 0"/>
              </a:avLst>
            </a:prstGeom>
            <a:solidFill>
              <a:schemeClr val="accent4">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dirty="0">
                <a:solidFill>
                  <a:prstClr val="black"/>
                </a:solidFill>
                <a:latin typeface="Calibri"/>
              </a:endParaRPr>
            </a:p>
          </p:txBody>
        </p:sp>
        <p:sp>
          <p:nvSpPr>
            <p:cNvPr id="33" name="Freeform: Shape 59">
              <a:extLst>
                <a:ext uri="{FF2B5EF4-FFF2-40B4-BE49-F238E27FC236}">
                  <a16:creationId xmlns:a16="http://schemas.microsoft.com/office/drawing/2014/main" xmlns="" id="{74A5C5E9-F49F-4118-8163-37E775E74CF1}"/>
                </a:ext>
              </a:extLst>
            </p:cNvPr>
            <p:cNvSpPr/>
            <p:nvPr/>
          </p:nvSpPr>
          <p:spPr>
            <a:xfrm>
              <a:off x="3966047" y="4072645"/>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34" name="Freeform: Shape 60">
              <a:extLst>
                <a:ext uri="{FF2B5EF4-FFF2-40B4-BE49-F238E27FC236}">
                  <a16:creationId xmlns:a16="http://schemas.microsoft.com/office/drawing/2014/main" xmlns="" id="{A0620D5B-C07E-4ECD-9E41-96ECD6F3EC18}"/>
                </a:ext>
              </a:extLst>
            </p:cNvPr>
            <p:cNvSpPr/>
            <p:nvPr/>
          </p:nvSpPr>
          <p:spPr>
            <a:xfrm>
              <a:off x="3966108" y="3498578"/>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BD392F"/>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Calibri"/>
              </a:endParaRPr>
            </a:p>
          </p:txBody>
        </p:sp>
        <p:sp>
          <p:nvSpPr>
            <p:cNvPr id="35" name="TextBox 34">
              <a:extLst>
                <a:ext uri="{FF2B5EF4-FFF2-40B4-BE49-F238E27FC236}">
                  <a16:creationId xmlns:a16="http://schemas.microsoft.com/office/drawing/2014/main" xmlns="" id="{0B45D260-3528-4300-8245-2B132B6BFE02}"/>
                </a:ext>
              </a:extLst>
            </p:cNvPr>
            <p:cNvSpPr txBox="1"/>
            <p:nvPr/>
          </p:nvSpPr>
          <p:spPr>
            <a:xfrm>
              <a:off x="4110537" y="3561399"/>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4</a:t>
              </a:r>
            </a:p>
          </p:txBody>
        </p:sp>
      </p:grpSp>
      <p:grpSp>
        <p:nvGrpSpPr>
          <p:cNvPr id="36" name="Group 35">
            <a:extLst>
              <a:ext uri="{FF2B5EF4-FFF2-40B4-BE49-F238E27FC236}">
                <a16:creationId xmlns:a16="http://schemas.microsoft.com/office/drawing/2014/main" xmlns="" id="{8980CA23-CB83-4622-A1C9-CF960CEFFEC8}"/>
              </a:ext>
            </a:extLst>
          </p:cNvPr>
          <p:cNvGrpSpPr/>
          <p:nvPr/>
        </p:nvGrpSpPr>
        <p:grpSpPr>
          <a:xfrm>
            <a:off x="2470762" y="2865066"/>
            <a:ext cx="7250478" cy="897536"/>
            <a:chOff x="2470762" y="2649914"/>
            <a:chExt cx="7250478" cy="897536"/>
          </a:xfrm>
        </p:grpSpPr>
        <p:sp>
          <p:nvSpPr>
            <p:cNvPr id="37" name="Rectangle: Top Corners Rounded 63">
              <a:extLst>
                <a:ext uri="{FF2B5EF4-FFF2-40B4-BE49-F238E27FC236}">
                  <a16:creationId xmlns:a16="http://schemas.microsoft.com/office/drawing/2014/main" xmlns="" id="{33ABE8CB-9EA4-441F-A8C8-D4F2FCE36C4A}"/>
                </a:ext>
              </a:extLst>
            </p:cNvPr>
            <p:cNvSpPr/>
            <p:nvPr/>
          </p:nvSpPr>
          <p:spPr bwMode="auto">
            <a:xfrm rot="16200000">
              <a:off x="2955780" y="2396302"/>
              <a:ext cx="621451" cy="1591488"/>
            </a:xfrm>
            <a:prstGeom prst="round2SameRect">
              <a:avLst>
                <a:gd name="adj1" fmla="val 5631"/>
                <a:gd name="adj2" fmla="val 0"/>
              </a:avLst>
            </a:prstGeom>
            <a:solidFill>
              <a:schemeClr val="accent3">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38" name="Freeform: Shape 64">
              <a:extLst>
                <a:ext uri="{FF2B5EF4-FFF2-40B4-BE49-F238E27FC236}">
                  <a16:creationId xmlns:a16="http://schemas.microsoft.com/office/drawing/2014/main" xmlns="" id="{44F501BD-FE6F-4FB2-A4B4-4D4F6C3D808C}"/>
                </a:ext>
              </a:extLst>
            </p:cNvPr>
            <p:cNvSpPr/>
            <p:nvPr/>
          </p:nvSpPr>
          <p:spPr>
            <a:xfrm>
              <a:off x="3970809" y="3223981"/>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39" name="Freeform: Shape 65">
              <a:extLst>
                <a:ext uri="{FF2B5EF4-FFF2-40B4-BE49-F238E27FC236}">
                  <a16:creationId xmlns:a16="http://schemas.microsoft.com/office/drawing/2014/main" xmlns="" id="{04F1454C-DF6D-4F00-A168-DA11068FF3A6}"/>
                </a:ext>
              </a:extLst>
            </p:cNvPr>
            <p:cNvSpPr/>
            <p:nvPr/>
          </p:nvSpPr>
          <p:spPr>
            <a:xfrm>
              <a:off x="3966108" y="2649914"/>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F29B26"/>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Calibri"/>
              </a:endParaRPr>
            </a:p>
          </p:txBody>
        </p:sp>
        <p:sp>
          <p:nvSpPr>
            <p:cNvPr id="40" name="TextBox 39">
              <a:extLst>
                <a:ext uri="{FF2B5EF4-FFF2-40B4-BE49-F238E27FC236}">
                  <a16:creationId xmlns:a16="http://schemas.microsoft.com/office/drawing/2014/main" xmlns="" id="{0E9284AD-08BE-4676-81E0-D0E47CF48691}"/>
                </a:ext>
              </a:extLst>
            </p:cNvPr>
            <p:cNvSpPr txBox="1"/>
            <p:nvPr/>
          </p:nvSpPr>
          <p:spPr>
            <a:xfrm>
              <a:off x="4110537" y="2717505"/>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3</a:t>
              </a:r>
            </a:p>
          </p:txBody>
        </p:sp>
      </p:grpSp>
      <p:grpSp>
        <p:nvGrpSpPr>
          <p:cNvPr id="41" name="Group 40">
            <a:extLst>
              <a:ext uri="{FF2B5EF4-FFF2-40B4-BE49-F238E27FC236}">
                <a16:creationId xmlns:a16="http://schemas.microsoft.com/office/drawing/2014/main" xmlns="" id="{F19FB0CD-1C95-48F4-831B-A5617611F70B}"/>
              </a:ext>
            </a:extLst>
          </p:cNvPr>
          <p:cNvGrpSpPr/>
          <p:nvPr/>
        </p:nvGrpSpPr>
        <p:grpSpPr>
          <a:xfrm>
            <a:off x="2471809" y="2016402"/>
            <a:ext cx="7249431" cy="897536"/>
            <a:chOff x="2471809" y="1801250"/>
            <a:chExt cx="7249431" cy="897536"/>
          </a:xfrm>
        </p:grpSpPr>
        <p:sp>
          <p:nvSpPr>
            <p:cNvPr id="42" name="Rectangle: Top Corners Rounded 68">
              <a:extLst>
                <a:ext uri="{FF2B5EF4-FFF2-40B4-BE49-F238E27FC236}">
                  <a16:creationId xmlns:a16="http://schemas.microsoft.com/office/drawing/2014/main" xmlns="" id="{1C28BACD-7314-402A-81D3-0EB94EA9F811}"/>
                </a:ext>
              </a:extLst>
            </p:cNvPr>
            <p:cNvSpPr/>
            <p:nvPr/>
          </p:nvSpPr>
          <p:spPr bwMode="auto">
            <a:xfrm rot="16200000">
              <a:off x="2956827" y="1545540"/>
              <a:ext cx="621451" cy="1591488"/>
            </a:xfrm>
            <a:prstGeom prst="round2SameRect">
              <a:avLst>
                <a:gd name="adj1" fmla="val 5631"/>
                <a:gd name="adj2" fmla="val 0"/>
              </a:avLst>
            </a:prstGeom>
            <a:solidFill>
              <a:schemeClr val="accent2">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43" name="Freeform: Shape 70">
              <a:extLst>
                <a:ext uri="{FF2B5EF4-FFF2-40B4-BE49-F238E27FC236}">
                  <a16:creationId xmlns:a16="http://schemas.microsoft.com/office/drawing/2014/main" xmlns="" id="{797C2940-A2D1-4FBE-BB02-BFB79F59A943}"/>
                </a:ext>
              </a:extLst>
            </p:cNvPr>
            <p:cNvSpPr/>
            <p:nvPr/>
          </p:nvSpPr>
          <p:spPr>
            <a:xfrm>
              <a:off x="3970809" y="2375317"/>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44" name="Freeform: Shape 71">
              <a:extLst>
                <a:ext uri="{FF2B5EF4-FFF2-40B4-BE49-F238E27FC236}">
                  <a16:creationId xmlns:a16="http://schemas.microsoft.com/office/drawing/2014/main" xmlns="" id="{9F500EB1-47F0-4D2B-8CFE-67251AD75E10}"/>
                </a:ext>
              </a:extLst>
            </p:cNvPr>
            <p:cNvSpPr/>
            <p:nvPr/>
          </p:nvSpPr>
          <p:spPr>
            <a:xfrm>
              <a:off x="3966108" y="1801250"/>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9BBB5C"/>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dirty="0">
                <a:solidFill>
                  <a:prstClr val="black"/>
                </a:solidFill>
                <a:latin typeface="Calibri"/>
              </a:endParaRPr>
            </a:p>
          </p:txBody>
        </p:sp>
        <p:sp>
          <p:nvSpPr>
            <p:cNvPr id="45" name="TextBox 44">
              <a:extLst>
                <a:ext uri="{FF2B5EF4-FFF2-40B4-BE49-F238E27FC236}">
                  <a16:creationId xmlns:a16="http://schemas.microsoft.com/office/drawing/2014/main" xmlns="" id="{D852BAAA-2587-4C0A-95FD-453136D68940}"/>
                </a:ext>
              </a:extLst>
            </p:cNvPr>
            <p:cNvSpPr txBox="1"/>
            <p:nvPr/>
          </p:nvSpPr>
          <p:spPr>
            <a:xfrm>
              <a:off x="4110537" y="1858363"/>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2</a:t>
              </a:r>
            </a:p>
          </p:txBody>
        </p:sp>
      </p:grpSp>
      <p:grpSp>
        <p:nvGrpSpPr>
          <p:cNvPr id="46" name="Group 45">
            <a:extLst>
              <a:ext uri="{FF2B5EF4-FFF2-40B4-BE49-F238E27FC236}">
                <a16:creationId xmlns:a16="http://schemas.microsoft.com/office/drawing/2014/main" xmlns="" id="{B1E43933-C8CB-42BF-AAF4-5B43AF28C0E2}"/>
              </a:ext>
            </a:extLst>
          </p:cNvPr>
          <p:cNvGrpSpPr/>
          <p:nvPr/>
        </p:nvGrpSpPr>
        <p:grpSpPr>
          <a:xfrm>
            <a:off x="2471810" y="1167738"/>
            <a:ext cx="7249430" cy="897536"/>
            <a:chOff x="2471810" y="952586"/>
            <a:chExt cx="7249430" cy="897536"/>
          </a:xfrm>
        </p:grpSpPr>
        <p:sp>
          <p:nvSpPr>
            <p:cNvPr id="47" name="Rectangle: Top Corners Rounded 74">
              <a:extLst>
                <a:ext uri="{FF2B5EF4-FFF2-40B4-BE49-F238E27FC236}">
                  <a16:creationId xmlns:a16="http://schemas.microsoft.com/office/drawing/2014/main" xmlns="" id="{1161AE5C-8789-43B2-98B8-4F1D7B096034}"/>
                </a:ext>
              </a:extLst>
            </p:cNvPr>
            <p:cNvSpPr/>
            <p:nvPr/>
          </p:nvSpPr>
          <p:spPr bwMode="auto">
            <a:xfrm rot="16200000">
              <a:off x="2956828" y="694778"/>
              <a:ext cx="621451" cy="1591488"/>
            </a:xfrm>
            <a:prstGeom prst="round2SameRect">
              <a:avLst>
                <a:gd name="adj1" fmla="val 5631"/>
                <a:gd name="adj2" fmla="val 0"/>
              </a:avLst>
            </a:prstGeom>
            <a:solidFill>
              <a:schemeClr val="accent1">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48" name="Freeform: Shape 75">
              <a:extLst>
                <a:ext uri="{FF2B5EF4-FFF2-40B4-BE49-F238E27FC236}">
                  <a16:creationId xmlns:a16="http://schemas.microsoft.com/office/drawing/2014/main" xmlns="" id="{84FCA243-83A1-4658-B1BF-24E100F4A054}"/>
                </a:ext>
              </a:extLst>
            </p:cNvPr>
            <p:cNvSpPr/>
            <p:nvPr/>
          </p:nvSpPr>
          <p:spPr>
            <a:xfrm>
              <a:off x="3978429" y="1526653"/>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49" name="Freeform: Shape 76">
              <a:extLst>
                <a:ext uri="{FF2B5EF4-FFF2-40B4-BE49-F238E27FC236}">
                  <a16:creationId xmlns:a16="http://schemas.microsoft.com/office/drawing/2014/main" xmlns="" id="{577F8498-BA16-4EDF-9A9D-A88129A0EB24}"/>
                </a:ext>
              </a:extLst>
            </p:cNvPr>
            <p:cNvSpPr/>
            <p:nvPr/>
          </p:nvSpPr>
          <p:spPr>
            <a:xfrm>
              <a:off x="3966108" y="952586"/>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1EA185"/>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Calibri"/>
              </a:endParaRPr>
            </a:p>
          </p:txBody>
        </p:sp>
        <p:sp>
          <p:nvSpPr>
            <p:cNvPr id="50" name="TextBox 49">
              <a:extLst>
                <a:ext uri="{FF2B5EF4-FFF2-40B4-BE49-F238E27FC236}">
                  <a16:creationId xmlns:a16="http://schemas.microsoft.com/office/drawing/2014/main" xmlns="" id="{0026B4DD-7C93-4F3A-952A-F57545E93B81}"/>
                </a:ext>
              </a:extLst>
            </p:cNvPr>
            <p:cNvSpPr txBox="1"/>
            <p:nvPr/>
          </p:nvSpPr>
          <p:spPr>
            <a:xfrm>
              <a:off x="4110537" y="1026783"/>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1</a:t>
              </a:r>
            </a:p>
          </p:txBody>
        </p:sp>
      </p:grpSp>
      <p:sp>
        <p:nvSpPr>
          <p:cNvPr id="59" name="TextBox 58">
            <a:extLst>
              <a:ext uri="{FF2B5EF4-FFF2-40B4-BE49-F238E27FC236}">
                <a16:creationId xmlns:a16="http://schemas.microsoft.com/office/drawing/2014/main" xmlns="" id="{89001F9D-B5D9-4F76-A646-A88C7A434AC2}"/>
              </a:ext>
            </a:extLst>
          </p:cNvPr>
          <p:cNvSpPr txBox="1"/>
          <p:nvPr/>
        </p:nvSpPr>
        <p:spPr>
          <a:xfrm>
            <a:off x="5071992" y="1458816"/>
            <a:ext cx="3811440" cy="523220"/>
          </a:xfrm>
          <a:prstGeom prst="rect">
            <a:avLst/>
          </a:prstGeom>
          <a:noFill/>
        </p:spPr>
        <p:txBody>
          <a:bodyPr wrap="square" rtlCol="0">
            <a:spAutoFit/>
          </a:bodyPr>
          <a:lstStyle/>
          <a:p>
            <a:pPr>
              <a:defRPr/>
            </a:pPr>
            <a:r>
              <a:rPr lang="en-US" sz="1400" dirty="0">
                <a:solidFill>
                  <a:schemeClr val="bg1"/>
                </a:solidFill>
              </a:rPr>
              <a:t>Understanding the company's core values and how they impact employee behavior is crucial. </a:t>
            </a:r>
            <a:endParaRPr lang="en-US" sz="1400" dirty="0">
              <a:solidFill>
                <a:schemeClr val="bg1"/>
              </a:solidFill>
              <a:latin typeface="Calibri"/>
              <a:cs typeface="Calibri" pitchFamily="34" charset="0"/>
            </a:endParaRPr>
          </a:p>
        </p:txBody>
      </p:sp>
      <p:sp>
        <p:nvSpPr>
          <p:cNvPr id="68" name="TextBox 67">
            <a:extLst>
              <a:ext uri="{FF2B5EF4-FFF2-40B4-BE49-F238E27FC236}">
                <a16:creationId xmlns:a16="http://schemas.microsoft.com/office/drawing/2014/main" xmlns="" id="{F5D67E49-C8B2-4D11-8AAC-BCCFE52BF853}"/>
              </a:ext>
            </a:extLst>
          </p:cNvPr>
          <p:cNvSpPr txBox="1"/>
          <p:nvPr/>
        </p:nvSpPr>
        <p:spPr>
          <a:xfrm>
            <a:off x="5071992" y="2338440"/>
            <a:ext cx="4372454" cy="523220"/>
          </a:xfrm>
          <a:prstGeom prst="rect">
            <a:avLst/>
          </a:prstGeom>
          <a:noFill/>
        </p:spPr>
        <p:txBody>
          <a:bodyPr wrap="square" rtlCol="0">
            <a:spAutoFit/>
          </a:bodyPr>
          <a:lstStyle/>
          <a:p>
            <a:pPr>
              <a:defRPr/>
            </a:pPr>
            <a:r>
              <a:rPr lang="en-US" sz="1400" dirty="0">
                <a:solidFill>
                  <a:schemeClr val="bg1"/>
                </a:solidFill>
              </a:rPr>
              <a:t>The organizational structure defines how work is done, how departments interact, and who's accountable.</a:t>
            </a:r>
            <a:endParaRPr lang="en-US" sz="1400" dirty="0">
              <a:solidFill>
                <a:schemeClr val="bg1"/>
              </a:solidFill>
              <a:latin typeface="Calibri"/>
              <a:cs typeface="Calibri" pitchFamily="34" charset="0"/>
            </a:endParaRPr>
          </a:p>
        </p:txBody>
      </p:sp>
      <p:sp>
        <p:nvSpPr>
          <p:cNvPr id="69" name="TextBox 68">
            <a:extLst>
              <a:ext uri="{FF2B5EF4-FFF2-40B4-BE49-F238E27FC236}">
                <a16:creationId xmlns:a16="http://schemas.microsoft.com/office/drawing/2014/main" xmlns="" id="{4C9B8C22-DE06-42B0-95FD-E0CE48457809}"/>
              </a:ext>
            </a:extLst>
          </p:cNvPr>
          <p:cNvSpPr txBox="1"/>
          <p:nvPr/>
        </p:nvSpPr>
        <p:spPr>
          <a:xfrm>
            <a:off x="5071992" y="3190774"/>
            <a:ext cx="3811440" cy="523220"/>
          </a:xfrm>
          <a:prstGeom prst="rect">
            <a:avLst/>
          </a:prstGeom>
          <a:noFill/>
        </p:spPr>
        <p:txBody>
          <a:bodyPr wrap="square" rtlCol="0">
            <a:spAutoFit/>
          </a:bodyPr>
          <a:lstStyle/>
          <a:p>
            <a:pPr>
              <a:defRPr/>
            </a:pPr>
            <a:r>
              <a:rPr lang="en-US" sz="1400" dirty="0" smtClean="0">
                <a:solidFill>
                  <a:schemeClr val="bg1"/>
                </a:solidFill>
              </a:rPr>
              <a:t>Who </a:t>
            </a:r>
            <a:r>
              <a:rPr lang="en-US" sz="1400" dirty="0">
                <a:solidFill>
                  <a:schemeClr val="bg1"/>
                </a:solidFill>
              </a:rPr>
              <a:t>truly holds power and how political maneuvering influences decision-making</a:t>
            </a:r>
            <a:endParaRPr lang="en-US" sz="1400" dirty="0">
              <a:solidFill>
                <a:schemeClr val="bg1"/>
              </a:solidFill>
              <a:latin typeface="Calibri"/>
              <a:cs typeface="Calibri" pitchFamily="34" charset="0"/>
            </a:endParaRPr>
          </a:p>
        </p:txBody>
      </p:sp>
      <p:sp>
        <p:nvSpPr>
          <p:cNvPr id="70" name="TextBox 69">
            <a:extLst>
              <a:ext uri="{FF2B5EF4-FFF2-40B4-BE49-F238E27FC236}">
                <a16:creationId xmlns:a16="http://schemas.microsoft.com/office/drawing/2014/main" xmlns="" id="{078C00A5-08C4-4822-AD38-96C5DF01A83A}"/>
              </a:ext>
            </a:extLst>
          </p:cNvPr>
          <p:cNvSpPr txBox="1"/>
          <p:nvPr/>
        </p:nvSpPr>
        <p:spPr>
          <a:xfrm>
            <a:off x="5071992" y="4887931"/>
            <a:ext cx="4606858" cy="523220"/>
          </a:xfrm>
          <a:prstGeom prst="rect">
            <a:avLst/>
          </a:prstGeom>
          <a:noFill/>
        </p:spPr>
        <p:txBody>
          <a:bodyPr wrap="square" rtlCol="0">
            <a:spAutoFit/>
          </a:bodyPr>
          <a:lstStyle/>
          <a:p>
            <a:pPr>
              <a:defRPr/>
            </a:pPr>
            <a:r>
              <a:rPr lang="en-US" sz="1400" dirty="0">
                <a:solidFill>
                  <a:schemeClr val="bg1"/>
                </a:solidFill>
              </a:rPr>
              <a:t>Examining past strategic initiatives and their outcomes allows companies to learn from successes and </a:t>
            </a:r>
            <a:r>
              <a:rPr lang="en-US" sz="1400" dirty="0" smtClean="0">
                <a:solidFill>
                  <a:schemeClr val="bg1"/>
                </a:solidFill>
              </a:rPr>
              <a:t>failures</a:t>
            </a:r>
            <a:endParaRPr lang="en-US" sz="1400" dirty="0">
              <a:solidFill>
                <a:schemeClr val="bg1"/>
              </a:solidFill>
              <a:latin typeface="Calibri"/>
              <a:cs typeface="Calibri" pitchFamily="34" charset="0"/>
            </a:endParaRPr>
          </a:p>
        </p:txBody>
      </p:sp>
      <p:sp>
        <p:nvSpPr>
          <p:cNvPr id="71" name="TextBox 70">
            <a:extLst>
              <a:ext uri="{FF2B5EF4-FFF2-40B4-BE49-F238E27FC236}">
                <a16:creationId xmlns:a16="http://schemas.microsoft.com/office/drawing/2014/main" xmlns="" id="{77F0785A-7696-4863-9AD5-3D84F97018DD}"/>
              </a:ext>
            </a:extLst>
          </p:cNvPr>
          <p:cNvSpPr txBox="1"/>
          <p:nvPr/>
        </p:nvSpPr>
        <p:spPr>
          <a:xfrm>
            <a:off x="4730913" y="4037197"/>
            <a:ext cx="4947937" cy="523220"/>
          </a:xfrm>
          <a:prstGeom prst="rect">
            <a:avLst/>
          </a:prstGeom>
          <a:noFill/>
        </p:spPr>
        <p:txBody>
          <a:bodyPr wrap="square" rtlCol="0">
            <a:spAutoFit/>
          </a:bodyPr>
          <a:lstStyle/>
          <a:p>
            <a:pPr>
              <a:defRPr/>
            </a:pPr>
            <a:r>
              <a:rPr lang="en-US" sz="1400" dirty="0">
                <a:solidFill>
                  <a:schemeClr val="bg1"/>
                </a:solidFill>
              </a:rPr>
              <a:t>Efficient decision-making is vital. Analyzing who makes decisions, who's involved, information flow, and speed of decision-making</a:t>
            </a:r>
            <a:endParaRPr lang="en-US" sz="1400" dirty="0">
              <a:solidFill>
                <a:schemeClr val="bg1"/>
              </a:solidFill>
              <a:latin typeface="Calibri"/>
              <a:cs typeface="Calibri" pitchFamily="34" charset="0"/>
            </a:endParaRPr>
          </a:p>
        </p:txBody>
      </p:sp>
      <p:sp>
        <p:nvSpPr>
          <p:cNvPr id="72" name="TextBox 71">
            <a:extLst>
              <a:ext uri="{FF2B5EF4-FFF2-40B4-BE49-F238E27FC236}">
                <a16:creationId xmlns:a16="http://schemas.microsoft.com/office/drawing/2014/main" xmlns="" id="{1E85DE29-9386-45AF-9B47-97080A95E536}"/>
              </a:ext>
            </a:extLst>
          </p:cNvPr>
          <p:cNvSpPr txBox="1"/>
          <p:nvPr/>
        </p:nvSpPr>
        <p:spPr>
          <a:xfrm>
            <a:off x="5071992" y="5740843"/>
            <a:ext cx="3811440" cy="523220"/>
          </a:xfrm>
          <a:prstGeom prst="rect">
            <a:avLst/>
          </a:prstGeom>
          <a:noFill/>
        </p:spPr>
        <p:txBody>
          <a:bodyPr wrap="square" rtlCol="0">
            <a:spAutoFit/>
          </a:bodyPr>
          <a:lstStyle/>
          <a:p>
            <a:pPr>
              <a:defRPr/>
            </a:pPr>
            <a:r>
              <a:rPr lang="en-US" sz="1400" dirty="0">
                <a:solidFill>
                  <a:schemeClr val="bg1"/>
                </a:solidFill>
              </a:rPr>
              <a:t>designing jobs and assigning responsibilities to achieve goals</a:t>
            </a:r>
            <a:endParaRPr lang="en-US" sz="1400" dirty="0">
              <a:solidFill>
                <a:schemeClr val="bg1"/>
              </a:solidFill>
              <a:latin typeface="Calibri"/>
              <a:cs typeface="Calibri" pitchFamily="34" charset="0"/>
            </a:endParaRPr>
          </a:p>
        </p:txBody>
      </p:sp>
      <p:sp>
        <p:nvSpPr>
          <p:cNvPr id="73" name="TextBox 72">
            <a:extLst>
              <a:ext uri="{FF2B5EF4-FFF2-40B4-BE49-F238E27FC236}">
                <a16:creationId xmlns:a16="http://schemas.microsoft.com/office/drawing/2014/main" xmlns="" id="{C764A4CD-A9FE-4864-B79D-E7CD4BB6695F}"/>
              </a:ext>
            </a:extLst>
          </p:cNvPr>
          <p:cNvSpPr txBox="1"/>
          <p:nvPr/>
        </p:nvSpPr>
        <p:spPr>
          <a:xfrm>
            <a:off x="2651851" y="1403878"/>
            <a:ext cx="1092829" cy="338554"/>
          </a:xfrm>
          <a:prstGeom prst="rect">
            <a:avLst/>
          </a:prstGeom>
          <a:noFill/>
        </p:spPr>
        <p:txBody>
          <a:bodyPr wrap="square" rtlCol="0">
            <a:spAutoFit/>
          </a:bodyPr>
          <a:lstStyle/>
          <a:p>
            <a:pPr algn="ctr">
              <a:defRPr/>
            </a:pPr>
            <a:r>
              <a:rPr lang="en-US" sz="1600" b="1" dirty="0" smtClean="0">
                <a:solidFill>
                  <a:prstClr val="white"/>
                </a:solidFill>
                <a:latin typeface="Calibri"/>
              </a:rPr>
              <a:t>Culture</a:t>
            </a:r>
            <a:endParaRPr lang="en-US" sz="1600" b="1" dirty="0">
              <a:solidFill>
                <a:prstClr val="white"/>
              </a:solidFill>
              <a:latin typeface="Calibri"/>
              <a:cs typeface="Arial" pitchFamily="34" charset="0"/>
            </a:endParaRPr>
          </a:p>
        </p:txBody>
      </p:sp>
      <p:sp>
        <p:nvSpPr>
          <p:cNvPr id="74" name="TextBox 73">
            <a:extLst>
              <a:ext uri="{FF2B5EF4-FFF2-40B4-BE49-F238E27FC236}">
                <a16:creationId xmlns:a16="http://schemas.microsoft.com/office/drawing/2014/main" xmlns="" id="{86B796E0-0897-43A3-977E-02988FDBEFBF}"/>
              </a:ext>
            </a:extLst>
          </p:cNvPr>
          <p:cNvSpPr txBox="1"/>
          <p:nvPr/>
        </p:nvSpPr>
        <p:spPr>
          <a:xfrm>
            <a:off x="2591277" y="2267892"/>
            <a:ext cx="1213977" cy="338554"/>
          </a:xfrm>
          <a:prstGeom prst="rect">
            <a:avLst/>
          </a:prstGeom>
          <a:noFill/>
        </p:spPr>
        <p:txBody>
          <a:bodyPr wrap="square" rtlCol="0">
            <a:spAutoFit/>
          </a:bodyPr>
          <a:lstStyle/>
          <a:p>
            <a:pPr algn="ctr">
              <a:defRPr/>
            </a:pPr>
            <a:r>
              <a:rPr lang="en-US" sz="1600" b="1" dirty="0" smtClean="0">
                <a:solidFill>
                  <a:prstClr val="white"/>
                </a:solidFill>
                <a:latin typeface="Calibri"/>
              </a:rPr>
              <a:t>Structure</a:t>
            </a:r>
            <a:endParaRPr lang="en-US" sz="1600" b="1" dirty="0">
              <a:solidFill>
                <a:prstClr val="white"/>
              </a:solidFill>
              <a:latin typeface="Calibri"/>
              <a:cs typeface="Arial" pitchFamily="34" charset="0"/>
            </a:endParaRPr>
          </a:p>
        </p:txBody>
      </p:sp>
      <p:sp>
        <p:nvSpPr>
          <p:cNvPr id="75" name="TextBox 74">
            <a:extLst>
              <a:ext uri="{FF2B5EF4-FFF2-40B4-BE49-F238E27FC236}">
                <a16:creationId xmlns:a16="http://schemas.microsoft.com/office/drawing/2014/main" xmlns="" id="{4DF0D06A-8F19-405E-AF16-F941EA2A42D7}"/>
              </a:ext>
            </a:extLst>
          </p:cNvPr>
          <p:cNvSpPr txBox="1"/>
          <p:nvPr/>
        </p:nvSpPr>
        <p:spPr>
          <a:xfrm>
            <a:off x="2591275" y="3128064"/>
            <a:ext cx="1213978" cy="584775"/>
          </a:xfrm>
          <a:prstGeom prst="rect">
            <a:avLst/>
          </a:prstGeom>
          <a:noFill/>
        </p:spPr>
        <p:txBody>
          <a:bodyPr wrap="square" rtlCol="0">
            <a:spAutoFit/>
          </a:bodyPr>
          <a:lstStyle/>
          <a:p>
            <a:pPr algn="ctr">
              <a:defRPr/>
            </a:pPr>
            <a:r>
              <a:rPr lang="en-US" sz="1600" b="1" dirty="0" smtClean="0">
                <a:solidFill>
                  <a:prstClr val="white"/>
                </a:solidFill>
                <a:latin typeface="Calibri"/>
              </a:rPr>
              <a:t>Power&amp; Politics</a:t>
            </a:r>
            <a:endParaRPr lang="en-US" sz="1600" b="1" dirty="0">
              <a:solidFill>
                <a:prstClr val="white"/>
              </a:solidFill>
              <a:latin typeface="Calibri"/>
              <a:cs typeface="Arial" pitchFamily="34" charset="0"/>
            </a:endParaRPr>
          </a:p>
        </p:txBody>
      </p:sp>
      <p:sp>
        <p:nvSpPr>
          <p:cNvPr id="76" name="TextBox 75">
            <a:extLst>
              <a:ext uri="{FF2B5EF4-FFF2-40B4-BE49-F238E27FC236}">
                <a16:creationId xmlns:a16="http://schemas.microsoft.com/office/drawing/2014/main" xmlns="" id="{CD3384AF-BDAD-4C9F-9714-E23719A36B73}"/>
              </a:ext>
            </a:extLst>
          </p:cNvPr>
          <p:cNvSpPr txBox="1"/>
          <p:nvPr/>
        </p:nvSpPr>
        <p:spPr>
          <a:xfrm>
            <a:off x="2591275" y="3969416"/>
            <a:ext cx="1213978" cy="584775"/>
          </a:xfrm>
          <a:prstGeom prst="rect">
            <a:avLst/>
          </a:prstGeom>
          <a:noFill/>
        </p:spPr>
        <p:txBody>
          <a:bodyPr wrap="square" rtlCol="0">
            <a:spAutoFit/>
          </a:bodyPr>
          <a:lstStyle/>
          <a:p>
            <a:pPr algn="ctr">
              <a:defRPr/>
            </a:pPr>
            <a:r>
              <a:rPr lang="en-US" sz="1600" b="1" dirty="0" smtClean="0">
                <a:solidFill>
                  <a:prstClr val="white"/>
                </a:solidFill>
                <a:latin typeface="Calibri"/>
              </a:rPr>
              <a:t>Decision Making</a:t>
            </a:r>
            <a:endParaRPr lang="en-US" sz="1600" b="1" dirty="0">
              <a:solidFill>
                <a:prstClr val="white"/>
              </a:solidFill>
              <a:latin typeface="Calibri"/>
              <a:cs typeface="Arial" pitchFamily="34" charset="0"/>
            </a:endParaRPr>
          </a:p>
        </p:txBody>
      </p:sp>
      <p:sp>
        <p:nvSpPr>
          <p:cNvPr id="77" name="TextBox 76">
            <a:extLst>
              <a:ext uri="{FF2B5EF4-FFF2-40B4-BE49-F238E27FC236}">
                <a16:creationId xmlns:a16="http://schemas.microsoft.com/office/drawing/2014/main" xmlns="" id="{5FA6450F-A40E-4796-827D-950568C3D280}"/>
              </a:ext>
            </a:extLst>
          </p:cNvPr>
          <p:cNvSpPr txBox="1"/>
          <p:nvPr/>
        </p:nvSpPr>
        <p:spPr>
          <a:xfrm>
            <a:off x="2591275" y="4816336"/>
            <a:ext cx="1213978" cy="584775"/>
          </a:xfrm>
          <a:prstGeom prst="rect">
            <a:avLst/>
          </a:prstGeom>
          <a:noFill/>
        </p:spPr>
        <p:txBody>
          <a:bodyPr wrap="square" rtlCol="0">
            <a:spAutoFit/>
          </a:bodyPr>
          <a:lstStyle/>
          <a:p>
            <a:pPr algn="ctr">
              <a:defRPr/>
            </a:pPr>
            <a:r>
              <a:rPr lang="en-US" sz="1600" b="1" dirty="0" smtClean="0">
                <a:solidFill>
                  <a:prstClr val="white"/>
                </a:solidFill>
                <a:latin typeface="Calibri"/>
              </a:rPr>
              <a:t>Past strategy</a:t>
            </a:r>
            <a:endParaRPr lang="en-US" sz="1600" b="1" dirty="0">
              <a:solidFill>
                <a:prstClr val="white"/>
              </a:solidFill>
              <a:latin typeface="Calibri"/>
              <a:cs typeface="Arial" pitchFamily="34" charset="0"/>
            </a:endParaRPr>
          </a:p>
        </p:txBody>
      </p:sp>
      <p:sp>
        <p:nvSpPr>
          <p:cNvPr id="78" name="TextBox 77">
            <a:extLst>
              <a:ext uri="{FF2B5EF4-FFF2-40B4-BE49-F238E27FC236}">
                <a16:creationId xmlns:a16="http://schemas.microsoft.com/office/drawing/2014/main" xmlns="" id="{01F48618-F51A-43CB-82CF-458995867CC0}"/>
              </a:ext>
            </a:extLst>
          </p:cNvPr>
          <p:cNvSpPr txBox="1"/>
          <p:nvPr/>
        </p:nvSpPr>
        <p:spPr>
          <a:xfrm>
            <a:off x="2591275" y="5667097"/>
            <a:ext cx="1213978" cy="584775"/>
          </a:xfrm>
          <a:prstGeom prst="rect">
            <a:avLst/>
          </a:prstGeom>
          <a:noFill/>
        </p:spPr>
        <p:txBody>
          <a:bodyPr wrap="square" rtlCol="0">
            <a:spAutoFit/>
          </a:bodyPr>
          <a:lstStyle/>
          <a:p>
            <a:pPr algn="ctr">
              <a:defRPr/>
            </a:pPr>
            <a:r>
              <a:rPr lang="en-US" sz="1600" b="1" dirty="0" smtClean="0">
                <a:solidFill>
                  <a:prstClr val="white"/>
                </a:solidFill>
                <a:latin typeface="Calibri"/>
              </a:rPr>
              <a:t>Work systems</a:t>
            </a:r>
            <a:endParaRPr lang="en-US" sz="1600" b="1" dirty="0">
              <a:solidFill>
                <a:prstClr val="white"/>
              </a:solidFill>
              <a:latin typeface="Calibri"/>
              <a:cs typeface="Arial" pitchFamily="34" charset="0"/>
            </a:endParaRPr>
          </a:p>
        </p:txBody>
      </p:sp>
    </p:spTree>
    <p:extLst>
      <p:ext uri="{BB962C8B-B14F-4D97-AF65-F5344CB8AC3E}">
        <p14:creationId xmlns:p14="http://schemas.microsoft.com/office/powerpoint/2010/main" val="1108197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p:tgtEl>
                                          <p:spTgt spid="46"/>
                                        </p:tgtEl>
                                        <p:attrNameLst>
                                          <p:attrName>ppt_y</p:attrName>
                                        </p:attrNameLst>
                                      </p:cBhvr>
                                      <p:tavLst>
                                        <p:tav tm="0">
                                          <p:val>
                                            <p:strVal val="#ppt_y-#ppt_h*1.125000"/>
                                          </p:val>
                                        </p:tav>
                                        <p:tav tm="100000">
                                          <p:val>
                                            <p:strVal val="#ppt_y"/>
                                          </p:val>
                                        </p:tav>
                                      </p:tavLst>
                                    </p:anim>
                                    <p:animEffect transition="in" filter="wipe(down)">
                                      <p:cBhvr>
                                        <p:cTn id="8" dur="500"/>
                                        <p:tgtEl>
                                          <p:spTgt spid="46"/>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3"/>
                                        </p:tgtEl>
                                        <p:attrNameLst>
                                          <p:attrName>style.visibility</p:attrName>
                                        </p:attrNameLst>
                                      </p:cBhvr>
                                      <p:to>
                                        <p:strVal val="visible"/>
                                      </p:to>
                                    </p:set>
                                    <p:anim calcmode="lin" valueType="num">
                                      <p:cBhvr>
                                        <p:cTn id="12" dur="500" fill="hold"/>
                                        <p:tgtEl>
                                          <p:spTgt spid="73"/>
                                        </p:tgtEl>
                                        <p:attrNameLst>
                                          <p:attrName>ppt_w</p:attrName>
                                        </p:attrNameLst>
                                      </p:cBhvr>
                                      <p:tavLst>
                                        <p:tav tm="0">
                                          <p:val>
                                            <p:fltVal val="0"/>
                                          </p:val>
                                        </p:tav>
                                        <p:tav tm="100000">
                                          <p:val>
                                            <p:strVal val="#ppt_w"/>
                                          </p:val>
                                        </p:tav>
                                      </p:tavLst>
                                    </p:anim>
                                    <p:anim calcmode="lin" valueType="num">
                                      <p:cBhvr>
                                        <p:cTn id="13" dur="500" fill="hold"/>
                                        <p:tgtEl>
                                          <p:spTgt spid="73"/>
                                        </p:tgtEl>
                                        <p:attrNameLst>
                                          <p:attrName>ppt_h</p:attrName>
                                        </p:attrNameLst>
                                      </p:cBhvr>
                                      <p:tavLst>
                                        <p:tav tm="0">
                                          <p:val>
                                            <p:fltVal val="0"/>
                                          </p:val>
                                        </p:tav>
                                        <p:tav tm="100000">
                                          <p:val>
                                            <p:strVal val="#ppt_h"/>
                                          </p:val>
                                        </p:tav>
                                      </p:tavLst>
                                    </p:anim>
                                    <p:animEffect transition="in" filter="fade">
                                      <p:cBhvr>
                                        <p:cTn id="14" dur="500"/>
                                        <p:tgtEl>
                                          <p:spTgt spid="73"/>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9"/>
                                        </p:tgtEl>
                                        <p:attrNameLst>
                                          <p:attrName>style.visibility</p:attrName>
                                        </p:attrNameLst>
                                      </p:cBhvr>
                                      <p:to>
                                        <p:strVal val="visible"/>
                                      </p:to>
                                    </p:set>
                                    <p:animEffect transition="in" filter="fade">
                                      <p:cBhvr>
                                        <p:cTn id="18" dur="500"/>
                                        <p:tgtEl>
                                          <p:spTgt spid="5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nodeType="click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p:tgtEl>
                                          <p:spTgt spid="41"/>
                                        </p:tgtEl>
                                        <p:attrNameLst>
                                          <p:attrName>ppt_y</p:attrName>
                                        </p:attrNameLst>
                                      </p:cBhvr>
                                      <p:tavLst>
                                        <p:tav tm="0">
                                          <p:val>
                                            <p:strVal val="#ppt_y-#ppt_h*1.125000"/>
                                          </p:val>
                                        </p:tav>
                                        <p:tav tm="100000">
                                          <p:val>
                                            <p:strVal val="#ppt_y"/>
                                          </p:val>
                                        </p:tav>
                                      </p:tavLst>
                                    </p:anim>
                                    <p:animEffect transition="in" filter="wipe(down)">
                                      <p:cBhvr>
                                        <p:cTn id="28" dur="500"/>
                                        <p:tgtEl>
                                          <p:spTgt spid="41"/>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74"/>
                                        </p:tgtEl>
                                        <p:attrNameLst>
                                          <p:attrName>style.visibility</p:attrName>
                                        </p:attrNameLst>
                                      </p:cBhvr>
                                      <p:to>
                                        <p:strVal val="visible"/>
                                      </p:to>
                                    </p:set>
                                    <p:anim calcmode="lin" valueType="num">
                                      <p:cBhvr>
                                        <p:cTn id="32" dur="500" fill="hold"/>
                                        <p:tgtEl>
                                          <p:spTgt spid="74"/>
                                        </p:tgtEl>
                                        <p:attrNameLst>
                                          <p:attrName>ppt_w</p:attrName>
                                        </p:attrNameLst>
                                      </p:cBhvr>
                                      <p:tavLst>
                                        <p:tav tm="0">
                                          <p:val>
                                            <p:fltVal val="0"/>
                                          </p:val>
                                        </p:tav>
                                        <p:tav tm="100000">
                                          <p:val>
                                            <p:strVal val="#ppt_w"/>
                                          </p:val>
                                        </p:tav>
                                      </p:tavLst>
                                    </p:anim>
                                    <p:anim calcmode="lin" valueType="num">
                                      <p:cBhvr>
                                        <p:cTn id="33" dur="500" fill="hold"/>
                                        <p:tgtEl>
                                          <p:spTgt spid="74"/>
                                        </p:tgtEl>
                                        <p:attrNameLst>
                                          <p:attrName>ppt_h</p:attrName>
                                        </p:attrNameLst>
                                      </p:cBhvr>
                                      <p:tavLst>
                                        <p:tav tm="0">
                                          <p:val>
                                            <p:fltVal val="0"/>
                                          </p:val>
                                        </p:tav>
                                        <p:tav tm="100000">
                                          <p:val>
                                            <p:strVal val="#ppt_h"/>
                                          </p:val>
                                        </p:tav>
                                      </p:tavLst>
                                    </p:anim>
                                    <p:animEffect transition="in" filter="fade">
                                      <p:cBhvr>
                                        <p:cTn id="34" dur="500"/>
                                        <p:tgtEl>
                                          <p:spTgt spid="74"/>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68"/>
                                        </p:tgtEl>
                                        <p:attrNameLst>
                                          <p:attrName>style.visibility</p:attrName>
                                        </p:attrNameLst>
                                      </p:cBhvr>
                                      <p:to>
                                        <p:strVal val="visible"/>
                                      </p:to>
                                    </p:set>
                                    <p:animEffect transition="in" filter="fade">
                                      <p:cBhvr>
                                        <p:cTn id="38" dur="500"/>
                                        <p:tgtEl>
                                          <p:spTgt spid="68"/>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nodeType="click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500"/>
                                        <p:tgtEl>
                                          <p:spTgt spid="36"/>
                                        </p:tgtEl>
                                        <p:attrNameLst>
                                          <p:attrName>ppt_y</p:attrName>
                                        </p:attrNameLst>
                                      </p:cBhvr>
                                      <p:tavLst>
                                        <p:tav tm="0">
                                          <p:val>
                                            <p:strVal val="#ppt_y-#ppt_h*1.125000"/>
                                          </p:val>
                                        </p:tav>
                                        <p:tav tm="100000">
                                          <p:val>
                                            <p:strVal val="#ppt_y"/>
                                          </p:val>
                                        </p:tav>
                                      </p:tavLst>
                                    </p:anim>
                                    <p:animEffect transition="in" filter="wipe(down)">
                                      <p:cBhvr>
                                        <p:cTn id="44" dur="500"/>
                                        <p:tgtEl>
                                          <p:spTgt spid="36"/>
                                        </p:tgtEl>
                                      </p:cBhvr>
                                    </p:animEffect>
                                  </p:childTnLst>
                                </p:cTn>
                              </p:par>
                            </p:childTnLst>
                          </p:cTn>
                        </p:par>
                        <p:par>
                          <p:cTn id="45" fill="hold">
                            <p:stCondLst>
                              <p:cond delay="500"/>
                            </p:stCondLst>
                            <p:childTnLst>
                              <p:par>
                                <p:cTn id="46" presetID="53" presetClass="entr" presetSubtype="16" fill="hold" grpId="0" nodeType="afterEffect">
                                  <p:stCondLst>
                                    <p:cond delay="0"/>
                                  </p:stCondLst>
                                  <p:childTnLst>
                                    <p:set>
                                      <p:cBhvr>
                                        <p:cTn id="47" dur="1" fill="hold">
                                          <p:stCondLst>
                                            <p:cond delay="0"/>
                                          </p:stCondLst>
                                        </p:cTn>
                                        <p:tgtEl>
                                          <p:spTgt spid="75"/>
                                        </p:tgtEl>
                                        <p:attrNameLst>
                                          <p:attrName>style.visibility</p:attrName>
                                        </p:attrNameLst>
                                      </p:cBhvr>
                                      <p:to>
                                        <p:strVal val="visible"/>
                                      </p:to>
                                    </p:set>
                                    <p:anim calcmode="lin" valueType="num">
                                      <p:cBhvr>
                                        <p:cTn id="48" dur="500" fill="hold"/>
                                        <p:tgtEl>
                                          <p:spTgt spid="75"/>
                                        </p:tgtEl>
                                        <p:attrNameLst>
                                          <p:attrName>ppt_w</p:attrName>
                                        </p:attrNameLst>
                                      </p:cBhvr>
                                      <p:tavLst>
                                        <p:tav tm="0">
                                          <p:val>
                                            <p:fltVal val="0"/>
                                          </p:val>
                                        </p:tav>
                                        <p:tav tm="100000">
                                          <p:val>
                                            <p:strVal val="#ppt_w"/>
                                          </p:val>
                                        </p:tav>
                                      </p:tavLst>
                                    </p:anim>
                                    <p:anim calcmode="lin" valueType="num">
                                      <p:cBhvr>
                                        <p:cTn id="49" dur="500" fill="hold"/>
                                        <p:tgtEl>
                                          <p:spTgt spid="75"/>
                                        </p:tgtEl>
                                        <p:attrNameLst>
                                          <p:attrName>ppt_h</p:attrName>
                                        </p:attrNameLst>
                                      </p:cBhvr>
                                      <p:tavLst>
                                        <p:tav tm="0">
                                          <p:val>
                                            <p:fltVal val="0"/>
                                          </p:val>
                                        </p:tav>
                                        <p:tav tm="100000">
                                          <p:val>
                                            <p:strVal val="#ppt_h"/>
                                          </p:val>
                                        </p:tav>
                                      </p:tavLst>
                                    </p:anim>
                                    <p:animEffect transition="in" filter="fade">
                                      <p:cBhvr>
                                        <p:cTn id="50" dur="500"/>
                                        <p:tgtEl>
                                          <p:spTgt spid="75"/>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fade">
                                      <p:cBhvr>
                                        <p:cTn id="54" dur="500"/>
                                        <p:tgtEl>
                                          <p:spTgt spid="69"/>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1" fill="hold" nodeType="click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additive="base">
                                        <p:cTn id="59" dur="500"/>
                                        <p:tgtEl>
                                          <p:spTgt spid="31"/>
                                        </p:tgtEl>
                                        <p:attrNameLst>
                                          <p:attrName>ppt_y</p:attrName>
                                        </p:attrNameLst>
                                      </p:cBhvr>
                                      <p:tavLst>
                                        <p:tav tm="0">
                                          <p:val>
                                            <p:strVal val="#ppt_y-#ppt_h*1.125000"/>
                                          </p:val>
                                        </p:tav>
                                        <p:tav tm="100000">
                                          <p:val>
                                            <p:strVal val="#ppt_y"/>
                                          </p:val>
                                        </p:tav>
                                      </p:tavLst>
                                    </p:anim>
                                    <p:animEffect transition="in" filter="wipe(down)">
                                      <p:cBhvr>
                                        <p:cTn id="60" dur="500"/>
                                        <p:tgtEl>
                                          <p:spTgt spid="31"/>
                                        </p:tgtEl>
                                      </p:cBhvr>
                                    </p:animEffect>
                                  </p:childTnLst>
                                </p:cTn>
                              </p:par>
                            </p:childTnLst>
                          </p:cTn>
                        </p:par>
                        <p:par>
                          <p:cTn id="61" fill="hold">
                            <p:stCondLst>
                              <p:cond delay="500"/>
                            </p:stCondLst>
                            <p:childTnLst>
                              <p:par>
                                <p:cTn id="62" presetID="53" presetClass="entr" presetSubtype="16"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 calcmode="lin" valueType="num">
                                      <p:cBhvr>
                                        <p:cTn id="64" dur="500" fill="hold"/>
                                        <p:tgtEl>
                                          <p:spTgt spid="76"/>
                                        </p:tgtEl>
                                        <p:attrNameLst>
                                          <p:attrName>ppt_w</p:attrName>
                                        </p:attrNameLst>
                                      </p:cBhvr>
                                      <p:tavLst>
                                        <p:tav tm="0">
                                          <p:val>
                                            <p:fltVal val="0"/>
                                          </p:val>
                                        </p:tav>
                                        <p:tav tm="100000">
                                          <p:val>
                                            <p:strVal val="#ppt_w"/>
                                          </p:val>
                                        </p:tav>
                                      </p:tavLst>
                                    </p:anim>
                                    <p:anim calcmode="lin" valueType="num">
                                      <p:cBhvr>
                                        <p:cTn id="65" dur="500" fill="hold"/>
                                        <p:tgtEl>
                                          <p:spTgt spid="76"/>
                                        </p:tgtEl>
                                        <p:attrNameLst>
                                          <p:attrName>ppt_h</p:attrName>
                                        </p:attrNameLst>
                                      </p:cBhvr>
                                      <p:tavLst>
                                        <p:tav tm="0">
                                          <p:val>
                                            <p:fltVal val="0"/>
                                          </p:val>
                                        </p:tav>
                                        <p:tav tm="100000">
                                          <p:val>
                                            <p:strVal val="#ppt_h"/>
                                          </p:val>
                                        </p:tav>
                                      </p:tavLst>
                                    </p:anim>
                                    <p:animEffect transition="in" filter="fade">
                                      <p:cBhvr>
                                        <p:cTn id="66" dur="500"/>
                                        <p:tgtEl>
                                          <p:spTgt spid="76"/>
                                        </p:tgtEl>
                                      </p:cBhvr>
                                    </p:animEffect>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71"/>
                                        </p:tgtEl>
                                        <p:attrNameLst>
                                          <p:attrName>style.visibility</p:attrName>
                                        </p:attrNameLst>
                                      </p:cBhvr>
                                      <p:to>
                                        <p:strVal val="visible"/>
                                      </p:to>
                                    </p:set>
                                    <p:animEffect transition="in" filter="fade">
                                      <p:cBhvr>
                                        <p:cTn id="70" dur="500"/>
                                        <p:tgtEl>
                                          <p:spTgt spid="71"/>
                                        </p:tgtEl>
                                      </p:cBhvr>
                                    </p:animEffect>
                                  </p:childTnLst>
                                </p:cTn>
                              </p:par>
                            </p:childTnLst>
                          </p:cTn>
                        </p:par>
                      </p:childTnLst>
                    </p:cTn>
                  </p:par>
                  <p:par>
                    <p:cTn id="71" fill="hold">
                      <p:stCondLst>
                        <p:cond delay="indefinite"/>
                      </p:stCondLst>
                      <p:childTnLst>
                        <p:par>
                          <p:cTn id="72" fill="hold">
                            <p:stCondLst>
                              <p:cond delay="0"/>
                            </p:stCondLst>
                            <p:childTnLst>
                              <p:par>
                                <p:cTn id="73" presetID="12" presetClass="entr" presetSubtype="1" fill="hold" nodeType="click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p:tgtEl>
                                          <p:spTgt spid="26"/>
                                        </p:tgtEl>
                                        <p:attrNameLst>
                                          <p:attrName>ppt_y</p:attrName>
                                        </p:attrNameLst>
                                      </p:cBhvr>
                                      <p:tavLst>
                                        <p:tav tm="0">
                                          <p:val>
                                            <p:strVal val="#ppt_y-#ppt_h*1.125000"/>
                                          </p:val>
                                        </p:tav>
                                        <p:tav tm="100000">
                                          <p:val>
                                            <p:strVal val="#ppt_y"/>
                                          </p:val>
                                        </p:tav>
                                      </p:tavLst>
                                    </p:anim>
                                    <p:animEffect transition="in" filter="wipe(down)">
                                      <p:cBhvr>
                                        <p:cTn id="76" dur="500"/>
                                        <p:tgtEl>
                                          <p:spTgt spid="26"/>
                                        </p:tgtEl>
                                      </p:cBhvr>
                                    </p:animEffect>
                                  </p:childTnLst>
                                </p:cTn>
                              </p:par>
                            </p:childTnLst>
                          </p:cTn>
                        </p:par>
                        <p:par>
                          <p:cTn id="77" fill="hold">
                            <p:stCondLst>
                              <p:cond delay="500"/>
                            </p:stCondLst>
                            <p:childTnLst>
                              <p:par>
                                <p:cTn id="78" presetID="53" presetClass="entr" presetSubtype="16" fill="hold" grpId="0" nodeType="afterEffect">
                                  <p:stCondLst>
                                    <p:cond delay="0"/>
                                  </p:stCondLst>
                                  <p:childTnLst>
                                    <p:set>
                                      <p:cBhvr>
                                        <p:cTn id="79" dur="1" fill="hold">
                                          <p:stCondLst>
                                            <p:cond delay="0"/>
                                          </p:stCondLst>
                                        </p:cTn>
                                        <p:tgtEl>
                                          <p:spTgt spid="77"/>
                                        </p:tgtEl>
                                        <p:attrNameLst>
                                          <p:attrName>style.visibility</p:attrName>
                                        </p:attrNameLst>
                                      </p:cBhvr>
                                      <p:to>
                                        <p:strVal val="visible"/>
                                      </p:to>
                                    </p:set>
                                    <p:anim calcmode="lin" valueType="num">
                                      <p:cBhvr>
                                        <p:cTn id="80" dur="500" fill="hold"/>
                                        <p:tgtEl>
                                          <p:spTgt spid="77"/>
                                        </p:tgtEl>
                                        <p:attrNameLst>
                                          <p:attrName>ppt_w</p:attrName>
                                        </p:attrNameLst>
                                      </p:cBhvr>
                                      <p:tavLst>
                                        <p:tav tm="0">
                                          <p:val>
                                            <p:fltVal val="0"/>
                                          </p:val>
                                        </p:tav>
                                        <p:tav tm="100000">
                                          <p:val>
                                            <p:strVal val="#ppt_w"/>
                                          </p:val>
                                        </p:tav>
                                      </p:tavLst>
                                    </p:anim>
                                    <p:anim calcmode="lin" valueType="num">
                                      <p:cBhvr>
                                        <p:cTn id="81" dur="500" fill="hold"/>
                                        <p:tgtEl>
                                          <p:spTgt spid="77"/>
                                        </p:tgtEl>
                                        <p:attrNameLst>
                                          <p:attrName>ppt_h</p:attrName>
                                        </p:attrNameLst>
                                      </p:cBhvr>
                                      <p:tavLst>
                                        <p:tav tm="0">
                                          <p:val>
                                            <p:fltVal val="0"/>
                                          </p:val>
                                        </p:tav>
                                        <p:tav tm="100000">
                                          <p:val>
                                            <p:strVal val="#ppt_h"/>
                                          </p:val>
                                        </p:tav>
                                      </p:tavLst>
                                    </p:anim>
                                    <p:animEffect transition="in" filter="fade">
                                      <p:cBhvr>
                                        <p:cTn id="82" dur="500"/>
                                        <p:tgtEl>
                                          <p:spTgt spid="77"/>
                                        </p:tgtEl>
                                      </p:cBhvr>
                                    </p:animEffect>
                                  </p:childTnLst>
                                </p:cTn>
                              </p:par>
                            </p:childTnLst>
                          </p:cTn>
                        </p:par>
                        <p:par>
                          <p:cTn id="83" fill="hold">
                            <p:stCondLst>
                              <p:cond delay="1000"/>
                            </p:stCondLst>
                            <p:childTnLst>
                              <p:par>
                                <p:cTn id="84" presetID="10" presetClass="entr" presetSubtype="0" fill="hold" grpId="0" nodeType="afterEffect">
                                  <p:stCondLst>
                                    <p:cond delay="0"/>
                                  </p:stCondLst>
                                  <p:childTnLst>
                                    <p:set>
                                      <p:cBhvr>
                                        <p:cTn id="85" dur="1" fill="hold">
                                          <p:stCondLst>
                                            <p:cond delay="0"/>
                                          </p:stCondLst>
                                        </p:cTn>
                                        <p:tgtEl>
                                          <p:spTgt spid="70"/>
                                        </p:tgtEl>
                                        <p:attrNameLst>
                                          <p:attrName>style.visibility</p:attrName>
                                        </p:attrNameLst>
                                      </p:cBhvr>
                                      <p:to>
                                        <p:strVal val="visible"/>
                                      </p:to>
                                    </p:set>
                                    <p:animEffect transition="in" filter="fade">
                                      <p:cBhvr>
                                        <p:cTn id="86" dur="500"/>
                                        <p:tgtEl>
                                          <p:spTgt spid="70"/>
                                        </p:tgtEl>
                                      </p:cBhvr>
                                    </p:animEffect>
                                  </p:childTnLst>
                                </p:cTn>
                              </p:par>
                            </p:childTnLst>
                          </p:cTn>
                        </p:par>
                      </p:childTnLst>
                    </p:cTn>
                  </p:par>
                  <p:par>
                    <p:cTn id="87" fill="hold">
                      <p:stCondLst>
                        <p:cond delay="indefinite"/>
                      </p:stCondLst>
                      <p:childTnLst>
                        <p:par>
                          <p:cTn id="88" fill="hold">
                            <p:stCondLst>
                              <p:cond delay="0"/>
                            </p:stCondLst>
                            <p:childTnLst>
                              <p:par>
                                <p:cTn id="89" presetID="12" presetClass="entr" presetSubtype="1" fill="hold"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p:tgtEl>
                                          <p:spTgt spid="21"/>
                                        </p:tgtEl>
                                        <p:attrNameLst>
                                          <p:attrName>ppt_y</p:attrName>
                                        </p:attrNameLst>
                                      </p:cBhvr>
                                      <p:tavLst>
                                        <p:tav tm="0">
                                          <p:val>
                                            <p:strVal val="#ppt_y-#ppt_h*1.125000"/>
                                          </p:val>
                                        </p:tav>
                                        <p:tav tm="100000">
                                          <p:val>
                                            <p:strVal val="#ppt_y"/>
                                          </p:val>
                                        </p:tav>
                                      </p:tavLst>
                                    </p:anim>
                                    <p:animEffect transition="in" filter="wipe(down)">
                                      <p:cBhvr>
                                        <p:cTn id="92" dur="500"/>
                                        <p:tgtEl>
                                          <p:spTgt spid="21"/>
                                        </p:tgtEl>
                                      </p:cBhvr>
                                    </p:animEffect>
                                  </p:childTnLst>
                                </p:cTn>
                              </p:par>
                            </p:childTnLst>
                          </p:cTn>
                        </p:par>
                        <p:par>
                          <p:cTn id="93" fill="hold">
                            <p:stCondLst>
                              <p:cond delay="500"/>
                            </p:stCondLst>
                            <p:childTnLst>
                              <p:par>
                                <p:cTn id="94" presetID="53" presetClass="entr" presetSubtype="16" fill="hold" grpId="0" nodeType="afterEffect">
                                  <p:stCondLst>
                                    <p:cond delay="0"/>
                                  </p:stCondLst>
                                  <p:childTnLst>
                                    <p:set>
                                      <p:cBhvr>
                                        <p:cTn id="95" dur="1" fill="hold">
                                          <p:stCondLst>
                                            <p:cond delay="0"/>
                                          </p:stCondLst>
                                        </p:cTn>
                                        <p:tgtEl>
                                          <p:spTgt spid="78"/>
                                        </p:tgtEl>
                                        <p:attrNameLst>
                                          <p:attrName>style.visibility</p:attrName>
                                        </p:attrNameLst>
                                      </p:cBhvr>
                                      <p:to>
                                        <p:strVal val="visible"/>
                                      </p:to>
                                    </p:set>
                                    <p:anim calcmode="lin" valueType="num">
                                      <p:cBhvr>
                                        <p:cTn id="96" dur="500" fill="hold"/>
                                        <p:tgtEl>
                                          <p:spTgt spid="78"/>
                                        </p:tgtEl>
                                        <p:attrNameLst>
                                          <p:attrName>ppt_w</p:attrName>
                                        </p:attrNameLst>
                                      </p:cBhvr>
                                      <p:tavLst>
                                        <p:tav tm="0">
                                          <p:val>
                                            <p:fltVal val="0"/>
                                          </p:val>
                                        </p:tav>
                                        <p:tav tm="100000">
                                          <p:val>
                                            <p:strVal val="#ppt_w"/>
                                          </p:val>
                                        </p:tav>
                                      </p:tavLst>
                                    </p:anim>
                                    <p:anim calcmode="lin" valueType="num">
                                      <p:cBhvr>
                                        <p:cTn id="97" dur="500" fill="hold"/>
                                        <p:tgtEl>
                                          <p:spTgt spid="78"/>
                                        </p:tgtEl>
                                        <p:attrNameLst>
                                          <p:attrName>ppt_h</p:attrName>
                                        </p:attrNameLst>
                                      </p:cBhvr>
                                      <p:tavLst>
                                        <p:tav tm="0">
                                          <p:val>
                                            <p:fltVal val="0"/>
                                          </p:val>
                                        </p:tav>
                                        <p:tav tm="100000">
                                          <p:val>
                                            <p:strVal val="#ppt_h"/>
                                          </p:val>
                                        </p:tav>
                                      </p:tavLst>
                                    </p:anim>
                                    <p:animEffect transition="in" filter="fade">
                                      <p:cBhvr>
                                        <p:cTn id="98" dur="500"/>
                                        <p:tgtEl>
                                          <p:spTgt spid="78"/>
                                        </p:tgtEl>
                                      </p:cBhvr>
                                    </p:animEffect>
                                  </p:childTnLst>
                                </p:cTn>
                              </p:par>
                            </p:childTnLst>
                          </p:cTn>
                        </p:par>
                        <p:par>
                          <p:cTn id="99" fill="hold">
                            <p:stCondLst>
                              <p:cond delay="1000"/>
                            </p:stCondLst>
                            <p:childTnLst>
                              <p:par>
                                <p:cTn id="100" presetID="10" presetClass="entr" presetSubtype="0" fill="hold" grpId="0" nodeType="afterEffect">
                                  <p:stCondLst>
                                    <p:cond delay="0"/>
                                  </p:stCondLst>
                                  <p:childTnLst>
                                    <p:set>
                                      <p:cBhvr>
                                        <p:cTn id="101" dur="1" fill="hold">
                                          <p:stCondLst>
                                            <p:cond delay="0"/>
                                          </p:stCondLst>
                                        </p:cTn>
                                        <p:tgtEl>
                                          <p:spTgt spid="72"/>
                                        </p:tgtEl>
                                        <p:attrNameLst>
                                          <p:attrName>style.visibility</p:attrName>
                                        </p:attrNameLst>
                                      </p:cBhvr>
                                      <p:to>
                                        <p:strVal val="visible"/>
                                      </p:to>
                                    </p:set>
                                    <p:animEffect transition="in" filter="fade">
                                      <p:cBhvr>
                                        <p:cTn id="102"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9" grpId="0"/>
      <p:bldP spid="68" grpId="0"/>
      <p:bldP spid="69" grpId="0"/>
      <p:bldP spid="70" grpId="0"/>
      <p:bldP spid="71" grpId="0"/>
      <p:bldP spid="72" grpId="0"/>
      <p:bldP spid="73" grpId="0"/>
      <p:bldP spid="74" grpId="0"/>
      <p:bldP spid="75" grpId="0"/>
      <p:bldP spid="76" grpId="0"/>
      <p:bldP spid="77" grpId="0"/>
      <p:bldP spid="7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2246769"/>
          </a:xfrm>
          <a:prstGeom prst="rect">
            <a:avLst/>
          </a:prstGeom>
          <a:noFill/>
        </p:spPr>
        <p:txBody>
          <a:bodyPr wrap="square" rtlCol="0">
            <a:spAutoFit/>
          </a:bodyPr>
          <a:lstStyle/>
          <a:p>
            <a:pPr lvl="0"/>
            <a:r>
              <a:rPr lang="en-US" sz="2000" b="1" dirty="0">
                <a:latin typeface="Alexandria"/>
              </a:rPr>
              <a:t>Following Mission &amp; Analysis</a:t>
            </a:r>
            <a:r>
              <a:rPr lang="en-US" sz="2000" dirty="0">
                <a:latin typeface="Alexandria"/>
              </a:rPr>
              <a:t>: Goals are established after defining the organization's mission, analyzing the external environment (opportunities &amp; threats), and assessing internal resources &amp; management systems (strengths &amp; weaknesses</a:t>
            </a:r>
            <a:r>
              <a:rPr lang="en-US" sz="2000" dirty="0" smtClean="0">
                <a:latin typeface="Alexandria"/>
              </a:rPr>
              <a:t>).</a:t>
            </a:r>
          </a:p>
          <a:p>
            <a:pPr lvl="0"/>
            <a:endParaRPr lang="en-US" sz="2000" dirty="0">
              <a:latin typeface="Alexandria"/>
            </a:endParaRPr>
          </a:p>
          <a:p>
            <a:pPr lvl="0"/>
            <a:r>
              <a:rPr lang="en-US" sz="2000" b="1" dirty="0" smtClean="0">
                <a:latin typeface="Alexandria"/>
              </a:rPr>
              <a:t>Specificity </a:t>
            </a:r>
            <a:r>
              <a:rPr lang="en-US" sz="2000" b="1" dirty="0">
                <a:latin typeface="Alexandria"/>
              </a:rPr>
              <a:t>&amp; Measurement: </a:t>
            </a:r>
            <a:r>
              <a:rPr lang="en-US" sz="2000" dirty="0">
                <a:latin typeface="Alexandria"/>
              </a:rPr>
              <a:t>Goals should be clear and measurable.  Deciding how performance will be measured is crucial when setting goals, as achieving them without a way to track progress is pointless.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b="1" dirty="0" smtClean="0">
                <a:latin typeface="Alexandria"/>
              </a:rPr>
              <a:t>4- </a:t>
            </a:r>
            <a:r>
              <a:rPr lang="en-US" sz="2400" b="1" dirty="0" smtClean="0">
                <a:latin typeface="Alexandria"/>
              </a:rPr>
              <a:t>Establishing </a:t>
            </a:r>
            <a:r>
              <a:rPr lang="en-US" sz="2400" b="1" dirty="0">
                <a:latin typeface="Alexandria"/>
              </a:rPr>
              <a:t>Goals and Objectives</a:t>
            </a:r>
          </a:p>
        </p:txBody>
      </p:sp>
    </p:spTree>
    <p:extLst>
      <p:ext uri="{BB962C8B-B14F-4D97-AF65-F5344CB8AC3E}">
        <p14:creationId xmlns:p14="http://schemas.microsoft.com/office/powerpoint/2010/main" val="2801988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2246769"/>
          </a:xfrm>
          <a:prstGeom prst="rect">
            <a:avLst/>
          </a:prstGeom>
          <a:noFill/>
        </p:spPr>
        <p:txBody>
          <a:bodyPr wrap="square" rtlCol="0">
            <a:spAutoFit/>
          </a:bodyPr>
          <a:lstStyle/>
          <a:p>
            <a:pPr lvl="0"/>
            <a:r>
              <a:rPr lang="en-US" sz="2000" b="1" dirty="0">
                <a:latin typeface="Alexandria"/>
              </a:rPr>
              <a:t>Flexibility &amp; Adaptation</a:t>
            </a:r>
            <a:r>
              <a:rPr lang="en-US" sz="2000" dirty="0">
                <a:latin typeface="Alexandria"/>
              </a:rPr>
              <a:t>:  Goals need to be flexible. Since the future is uncertain, overly rigid goals can become unrealistic.  They should be adaptable based on how external events unfold. Upward or downward adjustments may be necessary</a:t>
            </a:r>
            <a:r>
              <a:rPr lang="en-US" sz="2000" dirty="0" smtClean="0">
                <a:latin typeface="Alexandria"/>
              </a:rPr>
              <a:t>.</a:t>
            </a:r>
          </a:p>
          <a:p>
            <a:pPr lvl="0"/>
            <a:endParaRPr lang="en-US" sz="2000" b="1" dirty="0">
              <a:latin typeface="Alexandria"/>
            </a:endParaRPr>
          </a:p>
          <a:p>
            <a:pPr lvl="0"/>
            <a:r>
              <a:rPr lang="en-US" sz="2000" b="1" dirty="0" smtClean="0">
                <a:latin typeface="Alexandria"/>
              </a:rPr>
              <a:t>Strategic </a:t>
            </a:r>
            <a:r>
              <a:rPr lang="en-US" sz="2000" b="1" dirty="0">
                <a:latin typeface="Alexandria"/>
              </a:rPr>
              <a:t>Vision in Volatile Environments: </a:t>
            </a:r>
            <a:r>
              <a:rPr lang="en-US" sz="2000" dirty="0">
                <a:latin typeface="Alexandria"/>
              </a:rPr>
              <a:t>Highly volatile environments might benefit more from a long-term strategic vision, which is less detailed and formal than strategic plans but still guides daily decision-making at all levels.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b="1" dirty="0" smtClean="0">
                <a:latin typeface="Alexandria"/>
              </a:rPr>
              <a:t>4- </a:t>
            </a:r>
            <a:r>
              <a:rPr lang="en-US" sz="2400" b="1" dirty="0" smtClean="0">
                <a:latin typeface="Alexandria"/>
              </a:rPr>
              <a:t>Establishing </a:t>
            </a:r>
            <a:r>
              <a:rPr lang="en-US" sz="2400" b="1" dirty="0">
                <a:latin typeface="Alexandria"/>
              </a:rPr>
              <a:t>Goals and Objectives</a:t>
            </a:r>
          </a:p>
        </p:txBody>
      </p:sp>
    </p:spTree>
    <p:extLst>
      <p:ext uri="{BB962C8B-B14F-4D97-AF65-F5344CB8AC3E}">
        <p14:creationId xmlns:p14="http://schemas.microsoft.com/office/powerpoint/2010/main" val="1495421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2862322"/>
          </a:xfrm>
          <a:prstGeom prst="rect">
            <a:avLst/>
          </a:prstGeom>
          <a:noFill/>
        </p:spPr>
        <p:txBody>
          <a:bodyPr wrap="square" rtlCol="0">
            <a:spAutoFit/>
          </a:bodyPr>
          <a:lstStyle/>
          <a:p>
            <a:pPr lvl="0"/>
            <a:r>
              <a:rPr lang="en-US" sz="2000" b="1" dirty="0">
                <a:latin typeface="Alexandria"/>
              </a:rPr>
              <a:t>Strategy After Goals:  </a:t>
            </a:r>
            <a:r>
              <a:rPr lang="en-US" sz="2000" dirty="0">
                <a:latin typeface="Alexandria"/>
              </a:rPr>
              <a:t>Once goals are defined, the organization determines its strategy – the specific actions and overall approach to achieve those goals</a:t>
            </a:r>
            <a:r>
              <a:rPr lang="en-US" sz="2000" dirty="0" smtClean="0">
                <a:latin typeface="Alexandria"/>
              </a:rPr>
              <a:t>.</a:t>
            </a:r>
          </a:p>
          <a:p>
            <a:pPr lvl="0"/>
            <a:endParaRPr lang="en-US" sz="2000" dirty="0">
              <a:latin typeface="Alexandria"/>
            </a:endParaRPr>
          </a:p>
          <a:p>
            <a:pPr lvl="0"/>
            <a:r>
              <a:rPr lang="en-US" sz="2000" b="1" dirty="0" smtClean="0">
                <a:latin typeface="Alexandria"/>
              </a:rPr>
              <a:t>HR's </a:t>
            </a:r>
            <a:r>
              <a:rPr lang="en-US" sz="2000" b="1" dirty="0">
                <a:latin typeface="Alexandria"/>
              </a:rPr>
              <a:t>Role in Strategy:  </a:t>
            </a:r>
            <a:r>
              <a:rPr lang="en-US" sz="2000" dirty="0">
                <a:latin typeface="Alexandria"/>
              </a:rPr>
              <a:t>The HR department plays a crucial role throughout strategic management.  Their involvement is essential for successful planning and implementation</a:t>
            </a:r>
            <a:r>
              <a:rPr lang="en-US" sz="2000" dirty="0" smtClean="0">
                <a:latin typeface="Alexandria"/>
              </a:rPr>
              <a:t>.</a:t>
            </a:r>
          </a:p>
          <a:p>
            <a:pPr lvl="0"/>
            <a:endParaRPr lang="en-US" sz="2000" dirty="0">
              <a:latin typeface="Alexandria"/>
            </a:endParaRPr>
          </a:p>
          <a:p>
            <a:pPr lvl="0"/>
            <a:r>
              <a:rPr lang="en-US" sz="2000" b="1" dirty="0" smtClean="0">
                <a:latin typeface="Alexandria"/>
              </a:rPr>
              <a:t>HR </a:t>
            </a:r>
            <a:r>
              <a:rPr lang="en-US" sz="2000" b="1" dirty="0">
                <a:latin typeface="Alexandria"/>
              </a:rPr>
              <a:t>Strategy Alignment:  </a:t>
            </a:r>
            <a:r>
              <a:rPr lang="en-US" sz="2000" dirty="0">
                <a:latin typeface="Alexandria"/>
              </a:rPr>
              <a:t>Strategic choices need to be translated into a general HR strategy.  This ensures alignment between the overall organizational strategy and specific HR practices, policies, and programs.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b="1" dirty="0" smtClean="0">
                <a:latin typeface="Alexandria"/>
              </a:rPr>
              <a:t>5</a:t>
            </a:r>
            <a:r>
              <a:rPr lang="en-US" sz="2400" b="1" dirty="0" smtClean="0">
                <a:latin typeface="Alexandria"/>
              </a:rPr>
              <a:t>.  Setting Strategy</a:t>
            </a:r>
            <a:endParaRPr lang="en-US" sz="2400" b="1" dirty="0">
              <a:latin typeface="Alexandria"/>
            </a:endParaRPr>
          </a:p>
        </p:txBody>
      </p:sp>
    </p:spTree>
    <p:extLst>
      <p:ext uri="{BB962C8B-B14F-4D97-AF65-F5344CB8AC3E}">
        <p14:creationId xmlns:p14="http://schemas.microsoft.com/office/powerpoint/2010/main" val="1622855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3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1938992"/>
          </a:xfrm>
          <a:prstGeom prst="rect">
            <a:avLst/>
          </a:prstGeom>
          <a:noFill/>
        </p:spPr>
        <p:txBody>
          <a:bodyPr wrap="square" rtlCol="0">
            <a:spAutoFit/>
          </a:bodyPr>
          <a:lstStyle/>
          <a:p>
            <a:pPr lvl="0"/>
            <a:r>
              <a:rPr lang="en-US" sz="2000" b="1" dirty="0">
                <a:latin typeface="Alexandria"/>
              </a:rPr>
              <a:t>Fit Between Strategies:  </a:t>
            </a:r>
            <a:r>
              <a:rPr lang="en-US" sz="2000" dirty="0">
                <a:latin typeface="Alexandria"/>
              </a:rPr>
              <a:t>The ideal HR strategy creates a "fit" by aligning individual HR programs and policies with the broader corporate strategy</a:t>
            </a:r>
            <a:r>
              <a:rPr lang="en-US" sz="2000" dirty="0" smtClean="0">
                <a:latin typeface="Alexandria"/>
              </a:rPr>
              <a:t>.</a:t>
            </a:r>
          </a:p>
          <a:p>
            <a:pPr lvl="0"/>
            <a:endParaRPr lang="en-US" sz="2000" dirty="0">
              <a:latin typeface="Alexandria"/>
            </a:endParaRPr>
          </a:p>
          <a:p>
            <a:pPr lvl="0"/>
            <a:r>
              <a:rPr lang="en-US" sz="2000" b="1" dirty="0" smtClean="0">
                <a:latin typeface="Alexandria"/>
              </a:rPr>
              <a:t>Uniqueness </a:t>
            </a:r>
            <a:r>
              <a:rPr lang="en-US" sz="2000" b="1" dirty="0">
                <a:latin typeface="Alexandria"/>
              </a:rPr>
              <a:t>Matters:  </a:t>
            </a:r>
            <a:r>
              <a:rPr lang="en-US" sz="2000" dirty="0">
                <a:latin typeface="Alexandria"/>
              </a:rPr>
              <a:t>There's no one-size-fits-all approach to HR strategy.  Each organization is unique, and "best practices" should be evaluated based on their specific context and needs.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b="1" dirty="0" smtClean="0">
                <a:latin typeface="Alexandria"/>
              </a:rPr>
              <a:t>5</a:t>
            </a:r>
            <a:r>
              <a:rPr lang="en-US" sz="2400" b="1" dirty="0" smtClean="0">
                <a:latin typeface="Alexandria"/>
              </a:rPr>
              <a:t>.  Setting Strategy</a:t>
            </a:r>
            <a:endParaRPr lang="en-US" sz="2400" b="1" dirty="0">
              <a:latin typeface="Alexandria"/>
            </a:endParaRPr>
          </a:p>
        </p:txBody>
      </p:sp>
    </p:spTree>
    <p:extLst>
      <p:ext uri="{BB962C8B-B14F-4D97-AF65-F5344CB8AC3E}">
        <p14:creationId xmlns:p14="http://schemas.microsoft.com/office/powerpoint/2010/main" val="1633997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962486"/>
            <a:ext cx="10541000" cy="3816429"/>
          </a:xfrm>
          <a:prstGeom prst="rect">
            <a:avLst/>
          </a:prstGeom>
          <a:noFill/>
        </p:spPr>
        <p:txBody>
          <a:bodyPr wrap="square" rtlCol="0">
            <a:spAutoFit/>
          </a:bodyPr>
          <a:lstStyle/>
          <a:p>
            <a:r>
              <a:rPr lang="en-US" sz="2000" dirty="0" smtClean="0">
                <a:latin typeface="Alexandria"/>
              </a:rPr>
              <a:t>Different </a:t>
            </a:r>
            <a:r>
              <a:rPr lang="en-US" sz="2000" dirty="0">
                <a:latin typeface="Alexandria"/>
              </a:rPr>
              <a:t>corporate strategies require different approaches to Human Resources (HR). Here's a breakdown</a:t>
            </a:r>
            <a:r>
              <a:rPr lang="en-US" sz="2000" dirty="0" smtClean="0">
                <a:latin typeface="Alexandria"/>
              </a:rPr>
              <a:t>:</a:t>
            </a:r>
          </a:p>
          <a:p>
            <a:endParaRPr lang="en-US" sz="2000" dirty="0">
              <a:latin typeface="Alexandria"/>
            </a:endParaRPr>
          </a:p>
          <a:p>
            <a:r>
              <a:rPr lang="en-US" b="1" dirty="0">
                <a:latin typeface="Alexandria"/>
              </a:rPr>
              <a:t>Types of Strategies &amp; HR Needs</a:t>
            </a:r>
            <a:r>
              <a:rPr lang="en-US" b="1" dirty="0" smtClean="0">
                <a:latin typeface="Alexandria"/>
              </a:rPr>
              <a:t>:</a:t>
            </a:r>
          </a:p>
          <a:p>
            <a:endParaRPr lang="en-US" dirty="0">
              <a:latin typeface="Alexandria"/>
            </a:endParaRPr>
          </a:p>
          <a:p>
            <a:r>
              <a:rPr lang="en-US" b="1" dirty="0">
                <a:latin typeface="Alexandria"/>
              </a:rPr>
              <a:t>Growth Strategy:</a:t>
            </a:r>
            <a:r>
              <a:rPr lang="en-US" dirty="0">
                <a:latin typeface="Alexandria"/>
              </a:rPr>
              <a:t> Focuses on expanding the company. HR challenges include:</a:t>
            </a:r>
          </a:p>
          <a:p>
            <a:pPr lvl="1"/>
            <a:r>
              <a:rPr lang="en-US" dirty="0">
                <a:latin typeface="Alexandria"/>
              </a:rPr>
              <a:t>Hiring and training new employees quickly.</a:t>
            </a:r>
          </a:p>
          <a:p>
            <a:pPr lvl="1"/>
            <a:r>
              <a:rPr lang="en-US" dirty="0">
                <a:latin typeface="Alexandria"/>
              </a:rPr>
              <a:t>Communicating promotion and development opportunities to existing employees.</a:t>
            </a:r>
          </a:p>
          <a:p>
            <a:pPr lvl="1"/>
            <a:r>
              <a:rPr lang="en-US" dirty="0">
                <a:latin typeface="Alexandria"/>
              </a:rPr>
              <a:t>Maintaining quality standards during rapid growth</a:t>
            </a:r>
            <a:r>
              <a:rPr lang="en-US" dirty="0" smtClean="0">
                <a:latin typeface="Alexandria"/>
              </a:rPr>
              <a:t>.</a:t>
            </a:r>
          </a:p>
          <a:p>
            <a:pPr lvl="1"/>
            <a:endParaRPr lang="en-US" dirty="0">
              <a:latin typeface="Alexandria"/>
            </a:endParaRPr>
          </a:p>
          <a:p>
            <a:r>
              <a:rPr lang="en-US" b="1" dirty="0">
                <a:latin typeface="Alexandria"/>
              </a:rPr>
              <a:t>Stability Strategy:</a:t>
            </a:r>
            <a:r>
              <a:rPr lang="en-US" dirty="0">
                <a:latin typeface="Alexandria"/>
              </a:rPr>
              <a:t> Aims to maintain the current state. The main HR challenge is limited employee opportunities due to lack of growth. Retention strategies are crucial.</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Corporate Strategies</a:t>
            </a:r>
            <a:endParaRPr lang="en-US" sz="2400" b="1" dirty="0">
              <a:latin typeface="Alexandria"/>
            </a:endParaRPr>
          </a:p>
        </p:txBody>
      </p:sp>
    </p:spTree>
    <p:extLst>
      <p:ext uri="{BB962C8B-B14F-4D97-AF65-F5344CB8AC3E}">
        <p14:creationId xmlns:p14="http://schemas.microsoft.com/office/powerpoint/2010/main" val="2420352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962486"/>
            <a:ext cx="10541000" cy="3785652"/>
          </a:xfrm>
          <a:prstGeom prst="rect">
            <a:avLst/>
          </a:prstGeom>
          <a:noFill/>
        </p:spPr>
        <p:txBody>
          <a:bodyPr wrap="square" rtlCol="0">
            <a:spAutoFit/>
          </a:bodyPr>
          <a:lstStyle/>
          <a:p>
            <a:pPr algn="just"/>
            <a:r>
              <a:rPr lang="en-US" sz="2000" b="1" dirty="0">
                <a:latin typeface="Alexandria"/>
              </a:rPr>
              <a:t>Turnaround Strategy:</a:t>
            </a:r>
            <a:r>
              <a:rPr lang="en-US" sz="2000" dirty="0">
                <a:latin typeface="Alexandria"/>
              </a:rPr>
              <a:t> </a:t>
            </a:r>
            <a:endParaRPr lang="en-US" sz="2000" dirty="0" smtClean="0">
              <a:latin typeface="Alexandria"/>
            </a:endParaRPr>
          </a:p>
          <a:p>
            <a:pPr algn="just"/>
            <a:r>
              <a:rPr lang="en-US" sz="2000" dirty="0" smtClean="0">
                <a:latin typeface="Alexandria"/>
              </a:rPr>
              <a:t>Aims </a:t>
            </a:r>
            <a:r>
              <a:rPr lang="en-US" sz="2000" dirty="0">
                <a:latin typeface="Alexandria"/>
              </a:rPr>
              <a:t>to downsize or streamline operations. Key HR challenges are:</a:t>
            </a:r>
          </a:p>
          <a:p>
            <a:pPr marL="742950" lvl="1" indent="-285750" algn="just">
              <a:buFont typeface="Arial" panose="020B0604020202020204" pitchFamily="34" charset="0"/>
              <a:buChar char="•"/>
            </a:pPr>
            <a:r>
              <a:rPr lang="en-US" sz="2000" dirty="0">
                <a:latin typeface="Alexandria"/>
              </a:rPr>
              <a:t>Cost reduction, often through layoffs. This requires careful legal compliance.</a:t>
            </a:r>
          </a:p>
          <a:p>
            <a:pPr marL="742950" lvl="1" indent="-285750" algn="just">
              <a:buFont typeface="Arial" panose="020B0604020202020204" pitchFamily="34" charset="0"/>
              <a:buChar char="•"/>
            </a:pPr>
            <a:r>
              <a:rPr lang="en-US" sz="2000" dirty="0">
                <a:latin typeface="Alexandria"/>
              </a:rPr>
              <a:t>Managing "survivors" - employees who remain after layoffs. They may be demoralized and require support to maintain productivity</a:t>
            </a:r>
            <a:r>
              <a:rPr lang="en-US" sz="2000" dirty="0" smtClean="0">
                <a:latin typeface="Alexandria"/>
              </a:rPr>
              <a:t>.</a:t>
            </a:r>
          </a:p>
          <a:p>
            <a:pPr lvl="1" algn="just"/>
            <a:endParaRPr lang="en-US" sz="2000" dirty="0">
              <a:latin typeface="Alexandria"/>
            </a:endParaRPr>
          </a:p>
          <a:p>
            <a:pPr algn="just"/>
            <a:r>
              <a:rPr lang="en-US" sz="2000" b="1" dirty="0">
                <a:latin typeface="Alexandria"/>
              </a:rPr>
              <a:t>HR's Role in Different Strategies</a:t>
            </a:r>
            <a:r>
              <a:rPr lang="en-US" sz="2000" b="1" dirty="0" smtClean="0">
                <a:latin typeface="Alexandria"/>
              </a:rPr>
              <a:t>:</a:t>
            </a:r>
            <a:endParaRPr lang="en-US" sz="2000" dirty="0">
              <a:latin typeface="Alexandria"/>
            </a:endParaRPr>
          </a:p>
          <a:p>
            <a:pPr marL="285750" indent="-285750" algn="just">
              <a:buFont typeface="Arial" panose="020B0604020202020204" pitchFamily="34" charset="0"/>
              <a:buChar char="•"/>
            </a:pPr>
            <a:r>
              <a:rPr lang="en-US" sz="2000" dirty="0">
                <a:latin typeface="Alexandria"/>
              </a:rPr>
              <a:t>HR plays a vital role in adapting its programs to each strategy.</a:t>
            </a:r>
          </a:p>
          <a:p>
            <a:pPr marL="285750" indent="-285750" algn="just">
              <a:buFont typeface="Arial" panose="020B0604020202020204" pitchFamily="34" charset="0"/>
              <a:buChar char="•"/>
            </a:pPr>
            <a:r>
              <a:rPr lang="en-US" sz="2000" dirty="0">
                <a:latin typeface="Alexandria"/>
              </a:rPr>
              <a:t>Growth requires HR to focus on recruitment, training, and development.</a:t>
            </a:r>
          </a:p>
          <a:p>
            <a:pPr marL="285750" indent="-285750" algn="just">
              <a:buFont typeface="Arial" panose="020B0604020202020204" pitchFamily="34" charset="0"/>
              <a:buChar char="•"/>
            </a:pPr>
            <a:r>
              <a:rPr lang="en-US" sz="2000" dirty="0">
                <a:latin typeface="Alexandria"/>
              </a:rPr>
              <a:t>Stability requires retention strategies to keep employees engaged.</a:t>
            </a:r>
          </a:p>
          <a:p>
            <a:pPr marL="285750" indent="-285750" algn="just">
              <a:buFont typeface="Arial" panose="020B0604020202020204" pitchFamily="34" charset="0"/>
              <a:buChar char="•"/>
            </a:pPr>
            <a:r>
              <a:rPr lang="en-US" sz="2000" dirty="0">
                <a:latin typeface="Alexandria"/>
              </a:rPr>
              <a:t>Turnaround situations necessitate managing layoffs ethically and supporting remaining employees through a difficult period.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Corporate Strategies</a:t>
            </a:r>
            <a:endParaRPr lang="en-US" sz="2400" b="1" dirty="0">
              <a:latin typeface="Alexandria"/>
            </a:endParaRPr>
          </a:p>
        </p:txBody>
      </p:sp>
    </p:spTree>
    <p:extLst>
      <p:ext uri="{BB962C8B-B14F-4D97-AF65-F5344CB8AC3E}">
        <p14:creationId xmlns:p14="http://schemas.microsoft.com/office/powerpoint/2010/main" val="3442774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GB" sz="2400" b="1" dirty="0">
                <a:latin typeface="Alexandria" charset="0"/>
                <a:ea typeface="+mn-ea"/>
                <a:cs typeface="Alexandria" charset="0"/>
              </a:rPr>
              <a:t>Corporate Strategies</a:t>
            </a:r>
            <a:endParaRPr sz="2400" b="1" dirty="0">
              <a:latin typeface="Alexandria" charset="0"/>
              <a:ea typeface="+mn-ea"/>
              <a:cs typeface="Alexandria" charset="0"/>
            </a:endParaRPr>
          </a:p>
        </p:txBody>
      </p:sp>
      <p:sp>
        <p:nvSpPr>
          <p:cNvPr id="872" name="Google Shape;872;p29"/>
          <p:cNvSpPr txBox="1"/>
          <p:nvPr/>
        </p:nvSpPr>
        <p:spPr>
          <a:xfrm>
            <a:off x="655000" y="1258220"/>
            <a:ext cx="3661796" cy="642000"/>
          </a:xfrm>
          <a:prstGeom prst="rect">
            <a:avLst/>
          </a:prstGeom>
          <a:solidFill>
            <a:srgbClr val="00AABA"/>
          </a:solidFill>
          <a:ln>
            <a:noFill/>
          </a:ln>
        </p:spPr>
        <p:txBody>
          <a:bodyPr spcFirstLastPara="1" wrap="square" lIns="121900" tIns="121900" rIns="121900" bIns="121900" anchor="ctr" anchorCtr="0">
            <a:noAutofit/>
          </a:bodyPr>
          <a:lstStyle/>
          <a:p>
            <a:pPr algn="ctr"/>
            <a:r>
              <a:rPr lang="en-GB" sz="2400" dirty="0" smtClean="0">
                <a:solidFill>
                  <a:schemeClr val="lt1"/>
                </a:solidFill>
                <a:latin typeface="Fira Sans Extra Condensed Medium"/>
                <a:ea typeface="Fira Sans Extra Condensed Medium"/>
                <a:cs typeface="Fira Sans Extra Condensed Medium"/>
                <a:sym typeface="Fira Sans Extra Condensed Medium"/>
              </a:rPr>
              <a:t>Growth</a:t>
            </a:r>
            <a:endParaRPr sz="2400" dirty="0">
              <a:solidFill>
                <a:schemeClr val="lt1"/>
              </a:solidFill>
              <a:latin typeface="Fira Sans Extra Condensed Medium"/>
              <a:ea typeface="Fira Sans Extra Condensed Medium"/>
              <a:cs typeface="Fira Sans Extra Condensed Medium"/>
              <a:sym typeface="Fira Sans Extra Condensed Medium"/>
            </a:endParaRPr>
          </a:p>
        </p:txBody>
      </p:sp>
      <p:grpSp>
        <p:nvGrpSpPr>
          <p:cNvPr id="32" name="Google Shape;870;p29"/>
          <p:cNvGrpSpPr/>
          <p:nvPr/>
        </p:nvGrpSpPr>
        <p:grpSpPr>
          <a:xfrm>
            <a:off x="4580121" y="1246677"/>
            <a:ext cx="3466966" cy="5050196"/>
            <a:chOff x="1474500" y="1244483"/>
            <a:chExt cx="1375200" cy="3487691"/>
          </a:xfrm>
          <a:solidFill>
            <a:srgbClr val="00BE7F"/>
          </a:solidFill>
        </p:grpSpPr>
        <p:sp>
          <p:nvSpPr>
            <p:cNvPr id="33" name="Google Shape;871;p29"/>
            <p:cNvSpPr/>
            <p:nvPr/>
          </p:nvSpPr>
          <p:spPr>
            <a:xfrm>
              <a:off x="1474500" y="1769799"/>
              <a:ext cx="1375200" cy="2962375"/>
            </a:xfrm>
            <a:prstGeom prst="rect">
              <a:avLst/>
            </a:prstGeom>
            <a:grpFill/>
            <a:ln>
              <a:noFill/>
            </a:ln>
          </p:spPr>
          <p:txBody>
            <a:bodyPr spcFirstLastPara="1" wrap="square" lIns="121900" tIns="121900" rIns="121900" bIns="121900" anchor="ctr" anchorCtr="0">
              <a:noAutofit/>
            </a:bodyPr>
            <a:lstStyle/>
            <a:p>
              <a:endParaRPr sz="2400"/>
            </a:p>
          </p:txBody>
        </p:sp>
        <p:sp>
          <p:nvSpPr>
            <p:cNvPr id="34" name="Google Shape;872;p29"/>
            <p:cNvSpPr txBox="1"/>
            <p:nvPr/>
          </p:nvSpPr>
          <p:spPr>
            <a:xfrm>
              <a:off x="1489773" y="1244483"/>
              <a:ext cx="1359927" cy="481500"/>
            </a:xfrm>
            <a:prstGeom prst="rect">
              <a:avLst/>
            </a:prstGeom>
            <a:grpFill/>
            <a:ln>
              <a:noFill/>
            </a:ln>
          </p:spPr>
          <p:txBody>
            <a:bodyPr spcFirstLastPara="1" wrap="square" lIns="121900" tIns="121900" rIns="121900" bIns="121900" anchor="ctr" anchorCtr="0">
              <a:noAutofit/>
            </a:bodyPr>
            <a:lstStyle/>
            <a:p>
              <a:pPr algn="ctr"/>
              <a:r>
                <a:rPr lang="en-GB" sz="2400" dirty="0" smtClean="0">
                  <a:solidFill>
                    <a:schemeClr val="lt1"/>
                  </a:solidFill>
                  <a:latin typeface="Fira Sans Extra Condensed Medium"/>
                  <a:ea typeface="Fira Sans Extra Condensed Medium"/>
                  <a:cs typeface="Fira Sans Extra Condensed Medium"/>
                  <a:sym typeface="Fira Sans Extra Condensed Medium"/>
                </a:rPr>
                <a:t>Stability</a:t>
              </a:r>
              <a:endParaRPr sz="2400" dirty="0">
                <a:solidFill>
                  <a:schemeClr val="lt1"/>
                </a:solidFill>
                <a:latin typeface="Fira Sans Extra Condensed Medium"/>
                <a:ea typeface="Fira Sans Extra Condensed Medium"/>
                <a:cs typeface="Fira Sans Extra Condensed Medium"/>
                <a:sym typeface="Fira Sans Extra Condensed Medium"/>
              </a:endParaRPr>
            </a:p>
          </p:txBody>
        </p:sp>
        <p:sp>
          <p:nvSpPr>
            <p:cNvPr id="35" name="Google Shape;873;p29"/>
            <p:cNvSpPr txBox="1"/>
            <p:nvPr/>
          </p:nvSpPr>
          <p:spPr>
            <a:xfrm>
              <a:off x="1505400" y="2251300"/>
              <a:ext cx="1201500" cy="985200"/>
            </a:xfrm>
            <a:prstGeom prst="rect">
              <a:avLst/>
            </a:prstGeom>
            <a:grpFill/>
            <a:ln>
              <a:noFill/>
            </a:ln>
          </p:spPr>
          <p:txBody>
            <a:bodyPr spcFirstLastPara="1" wrap="square" lIns="121900" tIns="121900" rIns="121900" bIns="121900" anchor="ctr" anchorCtr="0">
              <a:noAutofit/>
            </a:bodyPr>
            <a:lstStyle/>
            <a:p>
              <a:pPr>
                <a:buClr>
                  <a:srgbClr val="000000"/>
                </a:buClr>
                <a:buSzPts val="1100"/>
              </a:pPr>
              <a:endParaRPr lang="en-US" sz="2000" dirty="0" smtClean="0">
                <a:solidFill>
                  <a:schemeClr val="bg1"/>
                </a:solidFill>
              </a:endParaRPr>
            </a:p>
            <a:p>
              <a:pPr>
                <a:buClr>
                  <a:srgbClr val="000000"/>
                </a:buClr>
                <a:buSzPts val="1100"/>
              </a:pPr>
              <a:endParaRPr lang="en-US" sz="2000" dirty="0" smtClean="0">
                <a:solidFill>
                  <a:schemeClr val="bg1"/>
                </a:solidFill>
              </a:endParaRPr>
            </a:p>
            <a:p>
              <a:pPr>
                <a:buClr>
                  <a:srgbClr val="000000"/>
                </a:buClr>
                <a:buSzPts val="1100"/>
              </a:pPr>
              <a:r>
                <a:rPr lang="en-US" sz="2000" dirty="0" smtClean="0">
                  <a:solidFill>
                    <a:schemeClr val="bg1"/>
                  </a:solidFill>
                </a:rPr>
                <a:t>Organizations </a:t>
              </a:r>
              <a:r>
                <a:rPr lang="en-US" sz="2000" dirty="0">
                  <a:solidFill>
                    <a:schemeClr val="bg1"/>
                  </a:solidFill>
                </a:rPr>
                <a:t>maintain the status quo, often resulting in limited upward mobility opportunities for employees that can lead to turnover. </a:t>
              </a:r>
              <a:endParaRPr lang="en-US" sz="2000" dirty="0" smtClean="0">
                <a:solidFill>
                  <a:schemeClr val="bg1"/>
                </a:solidFill>
              </a:endParaRPr>
            </a:p>
            <a:p>
              <a:pPr>
                <a:buClr>
                  <a:srgbClr val="000000"/>
                </a:buClr>
                <a:buSzPts val="1100"/>
              </a:pPr>
              <a:endParaRPr lang="en-US" sz="2000" dirty="0">
                <a:solidFill>
                  <a:schemeClr val="bg1"/>
                </a:solidFill>
              </a:endParaRPr>
            </a:p>
            <a:p>
              <a:pPr>
                <a:buClr>
                  <a:srgbClr val="000000"/>
                </a:buClr>
                <a:buSzPts val="1100"/>
              </a:pPr>
              <a:r>
                <a:rPr lang="en-US" sz="2000" u="sng" dirty="0">
                  <a:solidFill>
                    <a:schemeClr val="bg1"/>
                  </a:solidFill>
                </a:rPr>
                <a:t>HR challenges include:</a:t>
              </a:r>
            </a:p>
            <a:p>
              <a:pPr>
                <a:buClr>
                  <a:srgbClr val="000000"/>
                </a:buClr>
                <a:buSzPts val="1100"/>
              </a:pPr>
              <a:r>
                <a:rPr lang="en-US" sz="2000" dirty="0" smtClean="0">
                  <a:solidFill>
                    <a:schemeClr val="bg1"/>
                  </a:solidFill>
                </a:rPr>
                <a:t>Key </a:t>
              </a:r>
              <a:r>
                <a:rPr lang="en-US" sz="2000" dirty="0">
                  <a:solidFill>
                    <a:schemeClr val="bg1"/>
                  </a:solidFill>
                </a:rPr>
                <a:t>employees should be identified and retention strategies developed. </a:t>
              </a:r>
              <a:endParaRPr sz="2000" dirty="0">
                <a:solidFill>
                  <a:schemeClr val="bg1"/>
                </a:solidFill>
                <a:latin typeface="Roboto"/>
                <a:ea typeface="Roboto"/>
                <a:cs typeface="Roboto"/>
                <a:sym typeface="Roboto"/>
              </a:endParaRPr>
            </a:p>
          </p:txBody>
        </p:sp>
      </p:grpSp>
      <p:grpSp>
        <p:nvGrpSpPr>
          <p:cNvPr id="36" name="Google Shape;870;p29"/>
          <p:cNvGrpSpPr/>
          <p:nvPr/>
        </p:nvGrpSpPr>
        <p:grpSpPr>
          <a:xfrm>
            <a:off x="8388534" y="1246677"/>
            <a:ext cx="3476856" cy="5062890"/>
            <a:chOff x="1474500" y="935008"/>
            <a:chExt cx="1375200" cy="3797167"/>
          </a:xfrm>
          <a:solidFill>
            <a:srgbClr val="FF8D16"/>
          </a:solidFill>
        </p:grpSpPr>
        <p:sp>
          <p:nvSpPr>
            <p:cNvPr id="37" name="Google Shape;871;p29"/>
            <p:cNvSpPr/>
            <p:nvPr/>
          </p:nvSpPr>
          <p:spPr>
            <a:xfrm>
              <a:off x="1474500" y="1457412"/>
              <a:ext cx="1375200" cy="3274763"/>
            </a:xfrm>
            <a:prstGeom prst="rect">
              <a:avLst/>
            </a:prstGeom>
            <a:grpFill/>
            <a:ln>
              <a:noFill/>
            </a:ln>
          </p:spPr>
          <p:txBody>
            <a:bodyPr spcFirstLastPara="1" wrap="square" lIns="121900" tIns="121900" rIns="121900" bIns="121900" anchor="ctr" anchorCtr="0">
              <a:noAutofit/>
            </a:bodyPr>
            <a:lstStyle/>
            <a:p>
              <a:endParaRPr sz="2400"/>
            </a:p>
          </p:txBody>
        </p:sp>
        <p:sp>
          <p:nvSpPr>
            <p:cNvPr id="38" name="Google Shape;872;p29"/>
            <p:cNvSpPr txBox="1"/>
            <p:nvPr/>
          </p:nvSpPr>
          <p:spPr>
            <a:xfrm>
              <a:off x="1474500" y="935008"/>
              <a:ext cx="1375200" cy="481500"/>
            </a:xfrm>
            <a:prstGeom prst="rect">
              <a:avLst/>
            </a:prstGeom>
            <a:grpFill/>
            <a:ln>
              <a:noFill/>
            </a:ln>
          </p:spPr>
          <p:txBody>
            <a:bodyPr spcFirstLastPara="1" wrap="square" lIns="121900" tIns="121900" rIns="121900" bIns="121900" anchor="ctr" anchorCtr="0">
              <a:noAutofit/>
            </a:bodyPr>
            <a:lstStyle/>
            <a:p>
              <a:pPr algn="ctr"/>
              <a:r>
                <a:rPr lang="en-US" sz="2000" dirty="0">
                  <a:solidFill>
                    <a:schemeClr val="lt1"/>
                  </a:solidFill>
                  <a:latin typeface="Fira Sans Extra Condensed Medium"/>
                  <a:ea typeface="Fira Sans Extra Condensed Medium"/>
                  <a:cs typeface="Fira Sans Extra Condensed Medium"/>
                </a:rPr>
                <a:t>Turnaround or Retrenchment</a:t>
              </a:r>
              <a:endParaRPr sz="2000" dirty="0">
                <a:solidFill>
                  <a:schemeClr val="lt1"/>
                </a:solidFill>
                <a:latin typeface="Fira Sans Extra Condensed Medium"/>
                <a:ea typeface="Fira Sans Extra Condensed Medium"/>
                <a:cs typeface="Fira Sans Extra Condensed Medium"/>
                <a:sym typeface="Fira Sans Extra Condensed Medium"/>
              </a:endParaRPr>
            </a:p>
          </p:txBody>
        </p:sp>
        <p:sp>
          <p:nvSpPr>
            <p:cNvPr id="39" name="Google Shape;873;p29"/>
            <p:cNvSpPr txBox="1"/>
            <p:nvPr/>
          </p:nvSpPr>
          <p:spPr>
            <a:xfrm>
              <a:off x="1505400" y="2251300"/>
              <a:ext cx="1201500" cy="985200"/>
            </a:xfrm>
            <a:prstGeom prst="rect">
              <a:avLst/>
            </a:prstGeom>
            <a:grpFill/>
            <a:ln>
              <a:noFill/>
            </a:ln>
          </p:spPr>
          <p:txBody>
            <a:bodyPr spcFirstLastPara="1" wrap="square" lIns="121900" tIns="121900" rIns="121900" bIns="121900" anchor="ctr" anchorCtr="0">
              <a:noAutofit/>
            </a:bodyPr>
            <a:lstStyle/>
            <a:p>
              <a:pPr>
                <a:buClr>
                  <a:srgbClr val="000000"/>
                </a:buClr>
                <a:buSzPts val="1100"/>
              </a:pPr>
              <a:r>
                <a:rPr lang="en-US" sz="2000" dirty="0">
                  <a:solidFill>
                    <a:schemeClr val="bg1"/>
                  </a:solidFill>
                </a:rPr>
                <a:t>O</a:t>
              </a:r>
              <a:r>
                <a:rPr lang="en-US" sz="2000" dirty="0" smtClean="0">
                  <a:solidFill>
                    <a:schemeClr val="bg1"/>
                  </a:solidFill>
                </a:rPr>
                <a:t>rganizational </a:t>
              </a:r>
              <a:r>
                <a:rPr lang="en-US" sz="2000" dirty="0">
                  <a:solidFill>
                    <a:schemeClr val="bg1"/>
                  </a:solidFill>
                </a:rPr>
                <a:t>downsizing or </a:t>
              </a:r>
              <a:r>
                <a:rPr lang="en-US" sz="2000" dirty="0" smtClean="0">
                  <a:solidFill>
                    <a:schemeClr val="bg1"/>
                  </a:solidFill>
                </a:rPr>
                <a:t>down scoping </a:t>
              </a:r>
              <a:r>
                <a:rPr lang="en-US" sz="2000" dirty="0">
                  <a:solidFill>
                    <a:schemeClr val="bg1"/>
                  </a:solidFill>
                </a:rPr>
                <a:t>may lead to cost cutting in payroll/HR.</a:t>
              </a:r>
              <a:endParaRPr sz="2000" dirty="0">
                <a:solidFill>
                  <a:schemeClr val="bg1"/>
                </a:solidFill>
                <a:latin typeface="Roboto"/>
                <a:ea typeface="Roboto"/>
                <a:cs typeface="Roboto"/>
                <a:sym typeface="Roboto"/>
              </a:endParaRPr>
            </a:p>
          </p:txBody>
        </p:sp>
      </p:grpSp>
      <p:sp>
        <p:nvSpPr>
          <p:cNvPr id="2" name="Rectangle 1"/>
          <p:cNvSpPr/>
          <p:nvPr/>
        </p:nvSpPr>
        <p:spPr>
          <a:xfrm>
            <a:off x="655000" y="1953486"/>
            <a:ext cx="3707197" cy="4401205"/>
          </a:xfrm>
          <a:prstGeom prst="rect">
            <a:avLst/>
          </a:prstGeom>
          <a:solidFill>
            <a:srgbClr val="00AABA"/>
          </a:solidFill>
        </p:spPr>
        <p:txBody>
          <a:bodyPr wrap="square">
            <a:spAutoFit/>
          </a:bodyPr>
          <a:lstStyle/>
          <a:p>
            <a:r>
              <a:rPr lang="en-US" sz="2000" dirty="0">
                <a:solidFill>
                  <a:schemeClr val="bg1"/>
                </a:solidFill>
              </a:rPr>
              <a:t>Expanding internally (hiring more) or </a:t>
            </a:r>
            <a:r>
              <a:rPr lang="en-US" sz="2000" dirty="0" smtClean="0">
                <a:solidFill>
                  <a:schemeClr val="bg1"/>
                </a:solidFill>
              </a:rPr>
              <a:t>externally (acquisitions</a:t>
            </a:r>
            <a:r>
              <a:rPr lang="en-US" sz="2000" dirty="0">
                <a:solidFill>
                  <a:schemeClr val="bg1"/>
                </a:solidFill>
              </a:rPr>
              <a:t>). </a:t>
            </a:r>
          </a:p>
          <a:p>
            <a:endParaRPr lang="en-US" sz="2000" dirty="0">
              <a:solidFill>
                <a:schemeClr val="bg1"/>
              </a:solidFill>
            </a:endParaRPr>
          </a:p>
          <a:p>
            <a:r>
              <a:rPr lang="en-US" sz="2000" u="sng" dirty="0">
                <a:solidFill>
                  <a:schemeClr val="bg1"/>
                </a:solidFill>
              </a:rPr>
              <a:t>HR challenges include:</a:t>
            </a:r>
          </a:p>
          <a:p>
            <a:pPr marL="58738" indent="-58738">
              <a:buFont typeface="Arial" panose="020B0604020202020204" pitchFamily="34" charset="0"/>
              <a:buChar char="•"/>
            </a:pPr>
            <a:r>
              <a:rPr lang="en-US" sz="2000" dirty="0">
                <a:solidFill>
                  <a:schemeClr val="bg1"/>
                </a:solidFill>
              </a:rPr>
              <a:t>Planning for new hires and training.</a:t>
            </a:r>
          </a:p>
          <a:p>
            <a:pPr marL="58738" indent="-58738">
              <a:buFont typeface="Arial" panose="020B0604020202020204" pitchFamily="34" charset="0"/>
              <a:buChar char="•"/>
            </a:pPr>
            <a:r>
              <a:rPr lang="en-US" sz="2000" dirty="0">
                <a:solidFill>
                  <a:schemeClr val="bg1"/>
                </a:solidFill>
              </a:rPr>
              <a:t>Keeping employees informed about growth opportunities.</a:t>
            </a:r>
          </a:p>
          <a:p>
            <a:pPr marL="58738" indent="-58738">
              <a:buFont typeface="Arial" panose="020B0604020202020204" pitchFamily="34" charset="0"/>
              <a:buChar char="•"/>
            </a:pPr>
            <a:r>
              <a:rPr lang="en-US" sz="2000" dirty="0">
                <a:solidFill>
                  <a:schemeClr val="bg1"/>
                </a:solidFill>
              </a:rPr>
              <a:t>Maintaining performance and quality.</a:t>
            </a:r>
          </a:p>
          <a:p>
            <a:pPr marL="58738" indent="-58738">
              <a:buFont typeface="Arial" panose="020B0604020202020204" pitchFamily="34" charset="0"/>
              <a:buChar char="•"/>
            </a:pPr>
            <a:r>
              <a:rPr lang="en-US" sz="2000" dirty="0">
                <a:solidFill>
                  <a:schemeClr val="bg1"/>
                </a:solidFill>
              </a:rPr>
              <a:t>Merging HR systems and cultures (for acquisitions) - this can lead to layoffs</a:t>
            </a:r>
            <a:r>
              <a:rPr lang="en-US" sz="2000" dirty="0" smtClean="0">
                <a:solidFill>
                  <a:schemeClr val="bg1"/>
                </a:solidFill>
              </a:rPr>
              <a:t>.</a:t>
            </a:r>
          </a:p>
          <a:p>
            <a:pPr marL="58738" indent="-58738">
              <a:buFont typeface="Arial" panose="020B0604020202020204" pitchFamily="34" charset="0"/>
              <a:buChar char="•"/>
            </a:pPr>
            <a:endParaRPr lang="en-US" sz="2000" dirty="0">
              <a:solidFill>
                <a:schemeClr val="bg1"/>
              </a:solidFill>
              <a:latin typeface="Roboto"/>
              <a:ea typeface="Roboto"/>
              <a:cs typeface="Roboto"/>
              <a:sym typeface="Roboto"/>
            </a:endParaRPr>
          </a:p>
        </p:txBody>
      </p:sp>
    </p:spTree>
    <p:extLst>
      <p:ext uri="{BB962C8B-B14F-4D97-AF65-F5344CB8AC3E}">
        <p14:creationId xmlns:p14="http://schemas.microsoft.com/office/powerpoint/2010/main" val="10264724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373956"/>
            <a:ext cx="10541000" cy="1631216"/>
          </a:xfrm>
          <a:prstGeom prst="rect">
            <a:avLst/>
          </a:prstGeom>
          <a:noFill/>
        </p:spPr>
        <p:txBody>
          <a:bodyPr wrap="square" rtlCol="0">
            <a:spAutoFit/>
          </a:bodyPr>
          <a:lstStyle/>
          <a:p>
            <a:r>
              <a:rPr lang="en-US" sz="2000" b="1" dirty="0">
                <a:latin typeface="Alexandria"/>
              </a:rPr>
              <a:t>Introduction</a:t>
            </a:r>
            <a:r>
              <a:rPr lang="en-US" sz="2000" b="1" dirty="0" smtClean="0">
                <a:latin typeface="Alexandria"/>
              </a:rPr>
              <a:t>:</a:t>
            </a:r>
          </a:p>
          <a:p>
            <a:endParaRPr lang="en-US" sz="2000" dirty="0">
              <a:latin typeface="Alexandria"/>
            </a:endParaRPr>
          </a:p>
          <a:p>
            <a:r>
              <a:rPr lang="en-US" sz="2000" dirty="0">
                <a:latin typeface="Alexandria"/>
              </a:rPr>
              <a:t>In 2012, Best Buy faced a critical situation. Their stock price had plummeted, and the rise of online retailers and competitor strategies threatened their business model. They needed a turnaround strategy to stay afloat</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751033"/>
            <a:ext cx="8082279" cy="830997"/>
          </a:xfrm>
          <a:prstGeom prst="rect">
            <a:avLst/>
          </a:prstGeom>
          <a:noFill/>
        </p:spPr>
        <p:txBody>
          <a:bodyPr wrap="square" rtlCol="0">
            <a:spAutoFit/>
          </a:bodyPr>
          <a:lstStyle/>
          <a:p>
            <a:pPr algn="ctr"/>
            <a:r>
              <a:rPr lang="en-US" sz="2400" b="1" dirty="0">
                <a:latin typeface="Alexandria"/>
              </a:rPr>
              <a:t>Best Buy’s Turnaround Strategy</a:t>
            </a:r>
            <a:r>
              <a:rPr lang="en-US" sz="2400" b="1" dirty="0" smtClean="0">
                <a:latin typeface="Alexandria"/>
              </a:rPr>
              <a:t>: From </a:t>
            </a:r>
            <a:r>
              <a:rPr lang="en-US" sz="2400" b="1" dirty="0">
                <a:latin typeface="Alexandria"/>
              </a:rPr>
              <a:t>Decline to Revival</a:t>
            </a:r>
          </a:p>
        </p:txBody>
      </p:sp>
    </p:spTree>
    <p:extLst>
      <p:ext uri="{BB962C8B-B14F-4D97-AF65-F5344CB8AC3E}">
        <p14:creationId xmlns:p14="http://schemas.microsoft.com/office/powerpoint/2010/main" val="358132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773064"/>
            <a:ext cx="10541000" cy="3477875"/>
          </a:xfrm>
          <a:prstGeom prst="rect">
            <a:avLst/>
          </a:prstGeom>
          <a:noFill/>
        </p:spPr>
        <p:txBody>
          <a:bodyPr wrap="square" rtlCol="0">
            <a:spAutoFit/>
          </a:bodyPr>
          <a:lstStyle/>
          <a:p>
            <a:r>
              <a:rPr lang="en-US" sz="2000" b="1" u="sng" dirty="0" smtClean="0">
                <a:latin typeface="Alexandria"/>
              </a:rPr>
              <a:t>Challenges:</a:t>
            </a:r>
          </a:p>
          <a:p>
            <a:endParaRPr lang="en-US" sz="2000" dirty="0">
              <a:latin typeface="Alexandria"/>
            </a:endParaRPr>
          </a:p>
          <a:p>
            <a:r>
              <a:rPr lang="en-US" sz="2000" b="1" dirty="0" err="1">
                <a:latin typeface="Alexandria"/>
              </a:rPr>
              <a:t>Showrooming</a:t>
            </a:r>
            <a:r>
              <a:rPr lang="en-US" sz="2000" b="1" dirty="0">
                <a:latin typeface="Alexandria"/>
              </a:rPr>
              <a:t>:</a:t>
            </a:r>
            <a:r>
              <a:rPr lang="en-US" sz="2000" dirty="0">
                <a:latin typeface="Alexandria"/>
              </a:rPr>
              <a:t> Customers browsed products in-store but purchased them online for lower prices</a:t>
            </a:r>
            <a:r>
              <a:rPr lang="en-US" sz="2000" dirty="0" smtClean="0">
                <a:latin typeface="Alexandria"/>
              </a:rPr>
              <a:t>.</a:t>
            </a:r>
            <a:endParaRPr lang="en-US" sz="2000" dirty="0">
              <a:latin typeface="Alexandria"/>
            </a:endParaRPr>
          </a:p>
          <a:p>
            <a:r>
              <a:rPr lang="en-US" sz="2000" b="1" dirty="0">
                <a:latin typeface="Alexandria"/>
              </a:rPr>
              <a:t>Online Discounting:</a:t>
            </a:r>
            <a:r>
              <a:rPr lang="en-US" sz="2000" dirty="0">
                <a:latin typeface="Alexandria"/>
              </a:rPr>
              <a:t> Online retailers offered deep discounts without the overhead costs of physical stores, making competition fierce.</a:t>
            </a:r>
          </a:p>
          <a:p>
            <a:r>
              <a:rPr lang="en-US" sz="2000" b="1" dirty="0">
                <a:latin typeface="Alexandria"/>
              </a:rPr>
              <a:t>The Apple Experience:</a:t>
            </a:r>
            <a:r>
              <a:rPr lang="en-US" sz="2000" dirty="0">
                <a:latin typeface="Alexandria"/>
              </a:rPr>
              <a:t> Apple's retail experience provided highly trained staff and encouraged customer interaction with products, making Best Buy's approach seem outdated.</a:t>
            </a:r>
          </a:p>
          <a:p>
            <a:r>
              <a:rPr lang="en-US" sz="2000" b="1" dirty="0">
                <a:latin typeface="Alexandria"/>
              </a:rPr>
              <a:t>Weak Customer Loyalty:</a:t>
            </a:r>
            <a:r>
              <a:rPr lang="en-US" sz="2000" dirty="0">
                <a:latin typeface="Alexandria"/>
              </a:rPr>
              <a:t> There was little incentive for customers to build relationships with Best Buy, hindering repeat business.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59370" y="898282"/>
            <a:ext cx="8082279" cy="830997"/>
          </a:xfrm>
          <a:prstGeom prst="rect">
            <a:avLst/>
          </a:prstGeom>
          <a:noFill/>
        </p:spPr>
        <p:txBody>
          <a:bodyPr wrap="square" rtlCol="0">
            <a:spAutoFit/>
          </a:bodyPr>
          <a:lstStyle/>
          <a:p>
            <a:pPr algn="ctr"/>
            <a:r>
              <a:rPr lang="en-US" sz="2400" b="1" dirty="0">
                <a:latin typeface="Alexandria"/>
              </a:rPr>
              <a:t>Best Buy’s Turnaround Strategy</a:t>
            </a:r>
            <a:r>
              <a:rPr lang="en-US" sz="2400" b="1" dirty="0" smtClean="0">
                <a:latin typeface="Alexandria"/>
              </a:rPr>
              <a:t>: From </a:t>
            </a:r>
            <a:r>
              <a:rPr lang="en-US" sz="2400" b="1" dirty="0">
                <a:latin typeface="Alexandria"/>
              </a:rPr>
              <a:t>Decline to Revival</a:t>
            </a:r>
          </a:p>
        </p:txBody>
      </p:sp>
    </p:spTree>
    <p:extLst>
      <p:ext uri="{BB962C8B-B14F-4D97-AF65-F5344CB8AC3E}">
        <p14:creationId xmlns:p14="http://schemas.microsoft.com/office/powerpoint/2010/main" val="441524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773064"/>
            <a:ext cx="10541000" cy="4093428"/>
          </a:xfrm>
          <a:prstGeom prst="rect">
            <a:avLst/>
          </a:prstGeom>
          <a:noFill/>
        </p:spPr>
        <p:txBody>
          <a:bodyPr wrap="square" rtlCol="0">
            <a:spAutoFit/>
          </a:bodyPr>
          <a:lstStyle/>
          <a:p>
            <a:r>
              <a:rPr lang="en-US" sz="2000" b="1" u="sng" dirty="0">
                <a:latin typeface="Alexandria"/>
              </a:rPr>
              <a:t>Solutions</a:t>
            </a:r>
            <a:r>
              <a:rPr lang="en-US" sz="2000" b="1" u="sng" dirty="0" smtClean="0">
                <a:latin typeface="Alexandria"/>
              </a:rPr>
              <a:t>:</a:t>
            </a:r>
          </a:p>
          <a:p>
            <a:endParaRPr lang="en-US" sz="2000" u="sng" dirty="0">
              <a:latin typeface="Alexandria"/>
            </a:endParaRPr>
          </a:p>
          <a:p>
            <a:r>
              <a:rPr lang="en-US" sz="2000" b="1" dirty="0">
                <a:latin typeface="Alexandria"/>
              </a:rPr>
              <a:t>Enhanced Customer Service:</a:t>
            </a:r>
            <a:r>
              <a:rPr lang="en-US" sz="2000" dirty="0">
                <a:latin typeface="Alexandria"/>
              </a:rPr>
              <a:t> Best Buy planned to invest in employee training to improve customer service skills and incentivize sales associates to close deals during browsing.</a:t>
            </a:r>
          </a:p>
          <a:p>
            <a:r>
              <a:rPr lang="en-US" sz="2000" b="1" dirty="0">
                <a:latin typeface="Alexandria"/>
              </a:rPr>
              <a:t>Cost Reduction &amp; Price Matching:</a:t>
            </a:r>
            <a:r>
              <a:rPr lang="en-US" sz="2000" dirty="0">
                <a:latin typeface="Alexandria"/>
              </a:rPr>
              <a:t> Closing stores and reducing staff aimed to cut costs by $800 million, allowing Best Buy to pass savings on to customers and compete with online discounts.</a:t>
            </a:r>
          </a:p>
          <a:p>
            <a:r>
              <a:rPr lang="en-US" sz="2000" b="1" dirty="0">
                <a:latin typeface="Alexandria"/>
              </a:rPr>
              <a:t>Product Focus Shift:</a:t>
            </a:r>
            <a:r>
              <a:rPr lang="en-US" sz="2000" dirty="0">
                <a:latin typeface="Alexandria"/>
              </a:rPr>
              <a:t> Remodeling stores and prioritizing high-demand products like tablets and smartphones would cater to changing consumer preferences.</a:t>
            </a:r>
          </a:p>
          <a:p>
            <a:r>
              <a:rPr lang="en-US" sz="2000" b="1" dirty="0">
                <a:latin typeface="Alexandria"/>
              </a:rPr>
              <a:t>Loyalty Program Expansion:</a:t>
            </a:r>
            <a:r>
              <a:rPr lang="en-US" sz="2000" dirty="0">
                <a:latin typeface="Alexandria"/>
              </a:rPr>
              <a:t> Expanding the existing program with free shipping and a price match guarantee aimed to attract and retain customers.</a:t>
            </a:r>
          </a:p>
          <a:p>
            <a:r>
              <a:rPr lang="en-US" sz="2000" dirty="0">
                <a:latin typeface="Alexandria"/>
              </a:rPr>
              <a:t>By addressing these challenges head-on, Best Buy's turnaround strategy aimed to regain a competitive edge in the evolving retail landscape.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2159370" y="898282"/>
            <a:ext cx="8082279" cy="830997"/>
          </a:xfrm>
          <a:prstGeom prst="rect">
            <a:avLst/>
          </a:prstGeom>
          <a:noFill/>
        </p:spPr>
        <p:txBody>
          <a:bodyPr wrap="square" rtlCol="0">
            <a:spAutoFit/>
          </a:bodyPr>
          <a:lstStyle/>
          <a:p>
            <a:pPr algn="ctr"/>
            <a:r>
              <a:rPr lang="en-US" sz="2400" b="1" dirty="0">
                <a:latin typeface="Alexandria"/>
              </a:rPr>
              <a:t>Best Buy’s Turnaround Strategy</a:t>
            </a:r>
            <a:r>
              <a:rPr lang="en-US" sz="2400" b="1" dirty="0" smtClean="0">
                <a:latin typeface="Alexandria"/>
              </a:rPr>
              <a:t>: From </a:t>
            </a:r>
            <a:r>
              <a:rPr lang="en-US" sz="2400" b="1" dirty="0">
                <a:latin typeface="Alexandria"/>
              </a:rPr>
              <a:t>Decline to Revival</a:t>
            </a:r>
          </a:p>
        </p:txBody>
      </p:sp>
    </p:spTree>
    <p:extLst>
      <p:ext uri="{BB962C8B-B14F-4D97-AF65-F5344CB8AC3E}">
        <p14:creationId xmlns:p14="http://schemas.microsoft.com/office/powerpoint/2010/main" val="3494154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Business Unit Strategies</a:t>
            </a:r>
            <a:endParaRPr lang="en-US" sz="2400" b="1" dirty="0">
              <a:latin typeface="Alexandria"/>
            </a:endParaRPr>
          </a:p>
        </p:txBody>
      </p:sp>
      <p:sp>
        <p:nvSpPr>
          <p:cNvPr id="10" name="TextBox 9"/>
          <p:cNvSpPr txBox="1"/>
          <p:nvPr/>
        </p:nvSpPr>
        <p:spPr>
          <a:xfrm>
            <a:off x="753140" y="2080031"/>
            <a:ext cx="10541000" cy="3477875"/>
          </a:xfrm>
          <a:prstGeom prst="rect">
            <a:avLst/>
          </a:prstGeom>
          <a:noFill/>
        </p:spPr>
        <p:txBody>
          <a:bodyPr wrap="square" rtlCol="0">
            <a:spAutoFit/>
          </a:bodyPr>
          <a:lstStyle/>
          <a:p>
            <a:pPr>
              <a:defRPr/>
            </a:pPr>
            <a:r>
              <a:rPr lang="en-US" sz="2000" b="1" dirty="0">
                <a:latin typeface="Alexandria" charset="0"/>
                <a:cs typeface="Alexandria" charset="0"/>
              </a:rPr>
              <a:t>Cost Leadership</a:t>
            </a:r>
            <a:r>
              <a:rPr lang="en-US" sz="2000" b="1" dirty="0" smtClean="0">
                <a:latin typeface="Alexandria" charset="0"/>
                <a:cs typeface="Alexandria" charset="0"/>
              </a:rPr>
              <a:t>:</a:t>
            </a:r>
          </a:p>
          <a:p>
            <a:pPr>
              <a:defRPr/>
            </a:pPr>
            <a:r>
              <a:rPr lang="en-US" sz="2000" dirty="0" smtClean="0">
                <a:latin typeface="Alexandria" charset="0"/>
                <a:cs typeface="Alexandria" charset="0"/>
              </a:rPr>
              <a:t> </a:t>
            </a:r>
            <a:r>
              <a:rPr lang="en-US" sz="2000" dirty="0">
                <a:latin typeface="Alexandria" charset="0"/>
                <a:cs typeface="Alexandria" charset="0"/>
              </a:rPr>
              <a:t>Aims to be the most efficient competitor, offering lower prices. </a:t>
            </a:r>
            <a:endParaRPr lang="en-US" sz="2000" dirty="0" smtClean="0">
              <a:latin typeface="Alexandria" charset="0"/>
              <a:cs typeface="Alexandria" charset="0"/>
            </a:endParaRPr>
          </a:p>
          <a:p>
            <a:pPr>
              <a:defRPr/>
            </a:pPr>
            <a:endParaRPr lang="en-US" sz="2000" dirty="0">
              <a:latin typeface="Alexandria" charset="0"/>
              <a:cs typeface="Alexandria" charset="0"/>
            </a:endParaRPr>
          </a:p>
          <a:p>
            <a:pPr>
              <a:defRPr/>
            </a:pPr>
            <a:r>
              <a:rPr lang="en-US" sz="2000" dirty="0" smtClean="0">
                <a:latin typeface="Alexandria" charset="0"/>
                <a:cs typeface="Alexandria" charset="0"/>
              </a:rPr>
              <a:t>This </a:t>
            </a:r>
            <a:r>
              <a:rPr lang="en-US" sz="2000" dirty="0">
                <a:latin typeface="Alexandria" charset="0"/>
                <a:cs typeface="Alexandria" charset="0"/>
              </a:rPr>
              <a:t>strategy works best when</a:t>
            </a:r>
            <a:r>
              <a:rPr lang="en-US" sz="2000" dirty="0" smtClean="0">
                <a:latin typeface="Alexandria" charset="0"/>
                <a:cs typeface="Alexandria" charset="0"/>
              </a:rPr>
              <a:t>: </a:t>
            </a:r>
          </a:p>
          <a:p>
            <a:pPr marL="342900" indent="-342900">
              <a:buFont typeface="Arial" panose="020B0604020202020204" pitchFamily="34" charset="0"/>
              <a:buChar char="•"/>
              <a:defRPr/>
            </a:pPr>
            <a:r>
              <a:rPr lang="en-US" sz="2000" dirty="0" smtClean="0">
                <a:latin typeface="Alexandria" charset="0"/>
                <a:cs typeface="Alexandria" charset="0"/>
              </a:rPr>
              <a:t>Customers </a:t>
            </a:r>
            <a:r>
              <a:rPr lang="en-US" sz="2000" dirty="0">
                <a:latin typeface="Alexandria" charset="0"/>
                <a:cs typeface="Alexandria" charset="0"/>
              </a:rPr>
              <a:t>are highly price-sensitive</a:t>
            </a:r>
            <a:r>
              <a:rPr lang="en-US" sz="2000" dirty="0" smtClean="0">
                <a:latin typeface="Alexandria" charset="0"/>
                <a:cs typeface="Alexandria" charset="0"/>
              </a:rPr>
              <a:t>. </a:t>
            </a:r>
          </a:p>
          <a:p>
            <a:pPr marL="342900" indent="-342900">
              <a:buFont typeface="Arial" panose="020B0604020202020204" pitchFamily="34" charset="0"/>
              <a:buChar char="•"/>
              <a:defRPr/>
            </a:pPr>
            <a:r>
              <a:rPr lang="en-US" sz="2000" dirty="0" smtClean="0">
                <a:latin typeface="Alexandria" charset="0"/>
                <a:cs typeface="Alexandria" charset="0"/>
              </a:rPr>
              <a:t>Products </a:t>
            </a:r>
            <a:r>
              <a:rPr lang="en-US" sz="2000" dirty="0">
                <a:latin typeface="Alexandria" charset="0"/>
                <a:cs typeface="Alexandria" charset="0"/>
              </a:rPr>
              <a:t>or services are perceived as similar across brands</a:t>
            </a:r>
            <a:r>
              <a:rPr lang="en-US" sz="2000" dirty="0" smtClean="0">
                <a:latin typeface="Alexandria" charset="0"/>
                <a:cs typeface="Alexandria" charset="0"/>
              </a:rPr>
              <a:t>.</a:t>
            </a:r>
          </a:p>
          <a:p>
            <a:pPr>
              <a:defRPr/>
            </a:pPr>
            <a:endParaRPr lang="en-US" sz="2000" dirty="0">
              <a:latin typeface="Alexandria" charset="0"/>
              <a:cs typeface="Alexandria" charset="0"/>
            </a:endParaRPr>
          </a:p>
          <a:p>
            <a:pPr>
              <a:defRPr/>
            </a:pPr>
            <a:r>
              <a:rPr lang="en-US" sz="2000" b="1" dirty="0" smtClean="0">
                <a:latin typeface="Alexandria" charset="0"/>
                <a:cs typeface="Alexandria" charset="0"/>
              </a:rPr>
              <a:t>Differentiation</a:t>
            </a:r>
            <a:r>
              <a:rPr lang="en-US" sz="2000" b="1" dirty="0">
                <a:latin typeface="Alexandria" charset="0"/>
                <a:cs typeface="Alexandria" charset="0"/>
              </a:rPr>
              <a:t>:</a:t>
            </a:r>
            <a:r>
              <a:rPr lang="en-US" sz="2000" dirty="0">
                <a:latin typeface="Alexandria" charset="0"/>
                <a:cs typeface="Alexandria" charset="0"/>
              </a:rPr>
              <a:t> Focuses on creating unique products or services that command premium prices and brand loyalty</a:t>
            </a:r>
            <a:r>
              <a:rPr lang="en-US" sz="2000" dirty="0" smtClean="0">
                <a:latin typeface="Alexandria" charset="0"/>
                <a:cs typeface="Alexandria" charset="0"/>
              </a:rPr>
              <a:t>.</a:t>
            </a:r>
          </a:p>
          <a:p>
            <a:pPr>
              <a:defRPr/>
            </a:pPr>
            <a:endParaRPr lang="en-US" sz="2000" dirty="0">
              <a:latin typeface="Alexandria" charset="0"/>
              <a:cs typeface="Alexandria" charset="0"/>
            </a:endParaRPr>
          </a:p>
          <a:p>
            <a:pPr>
              <a:defRPr/>
            </a:pPr>
            <a:r>
              <a:rPr lang="en-US" sz="2000" b="1" dirty="0" smtClean="0">
                <a:latin typeface="Alexandria" charset="0"/>
                <a:cs typeface="Alexandria" charset="0"/>
              </a:rPr>
              <a:t>Focus </a:t>
            </a:r>
            <a:r>
              <a:rPr lang="en-US" sz="2000" b="1" dirty="0">
                <a:latin typeface="Alexandria" charset="0"/>
                <a:cs typeface="Alexandria" charset="0"/>
              </a:rPr>
              <a:t>Strategy</a:t>
            </a:r>
            <a:r>
              <a:rPr lang="en-US" sz="2000" dirty="0">
                <a:latin typeface="Alexandria" charset="0"/>
                <a:cs typeface="Alexandria" charset="0"/>
              </a:rPr>
              <a:t>: Targets a specific market segment with unique needs.</a:t>
            </a:r>
          </a:p>
        </p:txBody>
      </p:sp>
    </p:spTree>
    <p:extLst>
      <p:ext uri="{BB962C8B-B14F-4D97-AF65-F5344CB8AC3E}">
        <p14:creationId xmlns:p14="http://schemas.microsoft.com/office/powerpoint/2010/main" val="1971938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Business Unit  Strategies</a:t>
            </a:r>
            <a:endParaRPr lang="en-US" sz="2400" b="1" dirty="0">
              <a:latin typeface="Alexandria"/>
            </a:endParaRPr>
          </a:p>
        </p:txBody>
      </p:sp>
      <p:sp>
        <p:nvSpPr>
          <p:cNvPr id="10" name="TextBox 9"/>
          <p:cNvSpPr txBox="1"/>
          <p:nvPr/>
        </p:nvSpPr>
        <p:spPr>
          <a:xfrm>
            <a:off x="753140" y="1690983"/>
            <a:ext cx="10541000" cy="4401205"/>
          </a:xfrm>
          <a:prstGeom prst="rect">
            <a:avLst/>
          </a:prstGeom>
          <a:noFill/>
        </p:spPr>
        <p:txBody>
          <a:bodyPr wrap="square" rtlCol="0">
            <a:spAutoFit/>
          </a:bodyPr>
          <a:lstStyle/>
          <a:p>
            <a:r>
              <a:rPr lang="en-US" sz="2000" b="1" dirty="0">
                <a:latin typeface="Alexandria"/>
              </a:rPr>
              <a:t>HR Implications for Each Strategy</a:t>
            </a:r>
            <a:r>
              <a:rPr lang="en-US" sz="2000" b="1" dirty="0" smtClean="0">
                <a:latin typeface="Alexandria"/>
              </a:rPr>
              <a:t>:</a:t>
            </a:r>
          </a:p>
          <a:p>
            <a:endParaRPr lang="en-US" sz="2000" dirty="0">
              <a:latin typeface="Alexandria"/>
            </a:endParaRPr>
          </a:p>
          <a:p>
            <a:r>
              <a:rPr lang="en-US" sz="2000" b="1" dirty="0">
                <a:latin typeface="Alexandria"/>
              </a:rPr>
              <a:t>Cost Leadership:</a:t>
            </a:r>
            <a:endParaRPr lang="en-US" sz="2000" dirty="0">
              <a:latin typeface="Alexandria"/>
            </a:endParaRPr>
          </a:p>
          <a:p>
            <a:pPr lvl="1"/>
            <a:r>
              <a:rPr lang="en-US" sz="2000" dirty="0">
                <a:latin typeface="Alexandria"/>
              </a:rPr>
              <a:t>HR focuses on short-term performance measures and efficiency.</a:t>
            </a:r>
          </a:p>
          <a:p>
            <a:pPr lvl="1"/>
            <a:r>
              <a:rPr lang="en-US" sz="2000" dirty="0">
                <a:latin typeface="Alexandria"/>
              </a:rPr>
              <a:t>Jobs are specialized, with cross-training during downtime.</a:t>
            </a:r>
          </a:p>
          <a:p>
            <a:pPr lvl="1"/>
            <a:r>
              <a:rPr lang="en-US" sz="2000" dirty="0">
                <a:latin typeface="Alexandria"/>
              </a:rPr>
              <a:t>Incentives might encourage employee departures, especially high-salary managers.</a:t>
            </a:r>
          </a:p>
          <a:p>
            <a:r>
              <a:rPr lang="en-US" sz="2000" b="1" dirty="0">
                <a:latin typeface="Alexandria"/>
              </a:rPr>
              <a:t>Differentiation:</a:t>
            </a:r>
            <a:endParaRPr lang="en-US" sz="2000" dirty="0">
              <a:latin typeface="Alexandria"/>
            </a:endParaRPr>
          </a:p>
          <a:p>
            <a:pPr lvl="1"/>
            <a:r>
              <a:rPr lang="en-US" sz="2000" dirty="0">
                <a:latin typeface="Alexandria"/>
              </a:rPr>
              <a:t>HR incentivizes creativity and innovation to distinguish the product/service.</a:t>
            </a:r>
          </a:p>
          <a:p>
            <a:pPr lvl="1"/>
            <a:r>
              <a:rPr lang="en-US" sz="2000" dirty="0">
                <a:latin typeface="Alexandria"/>
              </a:rPr>
              <a:t>Performance measures focus on long-term brand building.</a:t>
            </a:r>
          </a:p>
          <a:p>
            <a:pPr lvl="1"/>
            <a:r>
              <a:rPr lang="en-US" sz="2000" dirty="0">
                <a:latin typeface="Alexandria"/>
              </a:rPr>
              <a:t>Staffing may prioritize external hiring for fresh perspectives.</a:t>
            </a:r>
          </a:p>
          <a:p>
            <a:r>
              <a:rPr lang="en-US" sz="2000" b="1" dirty="0">
                <a:latin typeface="Alexandria"/>
              </a:rPr>
              <a:t>Focus Strategy:</a:t>
            </a:r>
            <a:endParaRPr lang="en-US" sz="2000" dirty="0">
              <a:latin typeface="Alexandria"/>
            </a:endParaRPr>
          </a:p>
          <a:p>
            <a:pPr lvl="1"/>
            <a:r>
              <a:rPr lang="en-US" sz="2000" dirty="0">
                <a:latin typeface="Alexandria"/>
              </a:rPr>
              <a:t>HR ensures employees understand the target market's unique needs.</a:t>
            </a:r>
          </a:p>
          <a:p>
            <a:pPr lvl="1"/>
            <a:r>
              <a:rPr lang="en-US" sz="2000" dirty="0">
                <a:latin typeface="Alexandria"/>
              </a:rPr>
              <a:t>Training and customer satisfaction are critical.</a:t>
            </a:r>
          </a:p>
          <a:p>
            <a:pPr lvl="1"/>
            <a:r>
              <a:rPr lang="en-US" sz="2000" dirty="0">
                <a:latin typeface="Alexandria"/>
              </a:rPr>
              <a:t>Hiring may target individuals who share the target market's characteristics</a:t>
            </a:r>
            <a:r>
              <a:rPr lang="en-US" dirty="0">
                <a:latin typeface="Alexandria"/>
              </a:rPr>
              <a:t>.</a:t>
            </a:r>
          </a:p>
        </p:txBody>
      </p:sp>
    </p:spTree>
    <p:extLst>
      <p:ext uri="{BB962C8B-B14F-4D97-AF65-F5344CB8AC3E}">
        <p14:creationId xmlns:p14="http://schemas.microsoft.com/office/powerpoint/2010/main" val="3892502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1182424" y="547200"/>
            <a:ext cx="10399976" cy="763600"/>
          </a:xfrm>
          <a:prstGeom prst="rect">
            <a:avLst/>
          </a:prstGeom>
        </p:spPr>
        <p:txBody>
          <a:bodyPr spcFirstLastPara="1" vert="horz" wrap="square" lIns="121900" tIns="121900" rIns="121900" bIns="121900" rtlCol="0" anchor="t" anchorCtr="0">
            <a:noAutofit/>
          </a:bodyPr>
          <a:lstStyle/>
          <a:p>
            <a:r>
              <a:rPr lang="en-GB" sz="2400" b="1" dirty="0" smtClean="0">
                <a:latin typeface="Alexandria"/>
                <a:ea typeface="+mn-ea"/>
                <a:cs typeface="Alexandria" charset="0"/>
              </a:rPr>
              <a:t>Business </a:t>
            </a:r>
            <a:r>
              <a:rPr lang="en-GB" sz="2400" b="1" dirty="0">
                <a:latin typeface="Alexandria"/>
                <a:ea typeface="+mn-ea"/>
                <a:cs typeface="Alexandria" charset="0"/>
              </a:rPr>
              <a:t>Strategies</a:t>
            </a:r>
            <a:endParaRPr sz="2400" b="1" dirty="0">
              <a:latin typeface="Alexandria"/>
              <a:ea typeface="+mn-ea"/>
              <a:cs typeface="Alexandria" charset="0"/>
            </a:endParaRPr>
          </a:p>
        </p:txBody>
      </p:sp>
      <p:sp>
        <p:nvSpPr>
          <p:cNvPr id="872" name="Google Shape;872;p29"/>
          <p:cNvSpPr txBox="1"/>
          <p:nvPr/>
        </p:nvSpPr>
        <p:spPr>
          <a:xfrm>
            <a:off x="433032" y="1258220"/>
            <a:ext cx="3475393" cy="642000"/>
          </a:xfrm>
          <a:prstGeom prst="rect">
            <a:avLst/>
          </a:prstGeom>
          <a:solidFill>
            <a:srgbClr val="00AABA"/>
          </a:solidFill>
          <a:ln>
            <a:noFill/>
          </a:ln>
        </p:spPr>
        <p:txBody>
          <a:bodyPr spcFirstLastPara="1" wrap="square" lIns="121900" tIns="121900" rIns="121900" bIns="121900" anchor="ctr" anchorCtr="0">
            <a:noAutofit/>
          </a:bodyPr>
          <a:lstStyle/>
          <a:p>
            <a:pPr algn="ctr"/>
            <a:r>
              <a:rPr lang="en-US" sz="2400" dirty="0">
                <a:solidFill>
                  <a:schemeClr val="bg1"/>
                </a:solidFill>
                <a:latin typeface="Alexandria"/>
              </a:rPr>
              <a:t>Cost </a:t>
            </a:r>
            <a:r>
              <a:rPr lang="en-US" sz="2400" dirty="0" smtClean="0">
                <a:solidFill>
                  <a:schemeClr val="bg1"/>
                </a:solidFill>
                <a:latin typeface="Alexandria"/>
              </a:rPr>
              <a:t>Leadership</a:t>
            </a:r>
            <a:endParaRPr sz="2400" dirty="0">
              <a:solidFill>
                <a:schemeClr val="bg1"/>
              </a:solidFill>
              <a:latin typeface="Alexandria"/>
              <a:ea typeface="Fira Sans Extra Condensed Medium"/>
              <a:cs typeface="Fira Sans Extra Condensed Medium"/>
              <a:sym typeface="Fira Sans Extra Condensed Medium"/>
            </a:endParaRPr>
          </a:p>
        </p:txBody>
      </p:sp>
      <p:grpSp>
        <p:nvGrpSpPr>
          <p:cNvPr id="32" name="Google Shape;870;p29"/>
          <p:cNvGrpSpPr/>
          <p:nvPr/>
        </p:nvGrpSpPr>
        <p:grpSpPr>
          <a:xfrm>
            <a:off x="4455886" y="1246677"/>
            <a:ext cx="3858690" cy="5350683"/>
            <a:chOff x="1430621" y="37021"/>
            <a:chExt cx="1491980" cy="4729755"/>
          </a:xfrm>
          <a:solidFill>
            <a:srgbClr val="00BE7F"/>
          </a:solidFill>
        </p:grpSpPr>
        <p:sp>
          <p:nvSpPr>
            <p:cNvPr id="33" name="Google Shape;871;p29"/>
            <p:cNvSpPr/>
            <p:nvPr/>
          </p:nvSpPr>
          <p:spPr>
            <a:xfrm>
              <a:off x="1437673" y="604519"/>
              <a:ext cx="1484928" cy="4162257"/>
            </a:xfrm>
            <a:prstGeom prst="rect">
              <a:avLst/>
            </a:prstGeom>
            <a:grpFill/>
            <a:ln>
              <a:noFill/>
            </a:ln>
          </p:spPr>
          <p:txBody>
            <a:bodyPr spcFirstLastPara="1" wrap="square" lIns="121900" tIns="121900" rIns="121900" bIns="121900" anchor="ctr" anchorCtr="0">
              <a:noAutofit/>
            </a:bodyPr>
            <a:lstStyle/>
            <a:p>
              <a:endParaRPr sz="2400">
                <a:latin typeface="Alexandria"/>
              </a:endParaRPr>
            </a:p>
          </p:txBody>
        </p:sp>
        <p:sp>
          <p:nvSpPr>
            <p:cNvPr id="34" name="Google Shape;872;p29"/>
            <p:cNvSpPr txBox="1"/>
            <p:nvPr/>
          </p:nvSpPr>
          <p:spPr>
            <a:xfrm>
              <a:off x="1430621" y="37021"/>
              <a:ext cx="1491980" cy="481500"/>
            </a:xfrm>
            <a:prstGeom prst="rect">
              <a:avLst/>
            </a:prstGeom>
            <a:grpFill/>
            <a:ln>
              <a:noFill/>
            </a:ln>
          </p:spPr>
          <p:txBody>
            <a:bodyPr spcFirstLastPara="1" wrap="square" lIns="121900" tIns="121900" rIns="121900" bIns="121900" anchor="ctr" anchorCtr="0">
              <a:noAutofit/>
            </a:bodyPr>
            <a:lstStyle/>
            <a:p>
              <a:pPr algn="ctr"/>
              <a:r>
                <a:rPr lang="en-GB" sz="2400" dirty="0" smtClean="0">
                  <a:solidFill>
                    <a:schemeClr val="lt1"/>
                  </a:solidFill>
                  <a:latin typeface="Alexandria"/>
                  <a:ea typeface="Fira Sans Extra Condensed Medium"/>
                  <a:cs typeface="Fira Sans Extra Condensed Medium"/>
                  <a:sym typeface="Fira Sans Extra Condensed Medium"/>
                </a:rPr>
                <a:t>Differentiation</a:t>
              </a:r>
              <a:endParaRPr sz="2400" dirty="0">
                <a:solidFill>
                  <a:schemeClr val="lt1"/>
                </a:solidFill>
                <a:latin typeface="Alexandria"/>
                <a:ea typeface="Fira Sans Extra Condensed Medium"/>
                <a:cs typeface="Fira Sans Extra Condensed Medium"/>
                <a:sym typeface="Fira Sans Extra Condensed Medium"/>
              </a:endParaRPr>
            </a:p>
          </p:txBody>
        </p:sp>
        <p:sp>
          <p:nvSpPr>
            <p:cNvPr id="35" name="Google Shape;873;p29"/>
            <p:cNvSpPr txBox="1"/>
            <p:nvPr/>
          </p:nvSpPr>
          <p:spPr>
            <a:xfrm>
              <a:off x="1492509" y="2308366"/>
              <a:ext cx="1375257" cy="985200"/>
            </a:xfrm>
            <a:prstGeom prst="rect">
              <a:avLst/>
            </a:prstGeom>
            <a:grpFill/>
            <a:ln>
              <a:noFill/>
            </a:ln>
          </p:spPr>
          <p:txBody>
            <a:bodyPr spcFirstLastPara="1" wrap="square" lIns="121900" tIns="121900" rIns="121900" bIns="121900" anchor="ctr" anchorCtr="0">
              <a:noAutofit/>
            </a:bodyPr>
            <a:lstStyle/>
            <a:p>
              <a:pPr marL="115888" indent="-115888">
                <a:buClr>
                  <a:srgbClr val="000000"/>
                </a:buClr>
                <a:buSzPts val="1100"/>
                <a:buFont typeface="Arial" panose="020B0604020202020204" pitchFamily="34" charset="0"/>
                <a:buChar char="•"/>
              </a:pPr>
              <a:r>
                <a:rPr lang="en-US" dirty="0" smtClean="0">
                  <a:solidFill>
                    <a:schemeClr val="bg1"/>
                  </a:solidFill>
                  <a:latin typeface="Alexandria"/>
                </a:rPr>
                <a:t>Standing </a:t>
              </a:r>
              <a:r>
                <a:rPr lang="en-US" dirty="0">
                  <a:solidFill>
                    <a:schemeClr val="bg1"/>
                  </a:solidFill>
                  <a:latin typeface="Alexandria"/>
                </a:rPr>
                <a:t>out from competitors through unique products, services, or brand image</a:t>
              </a:r>
              <a:r>
                <a:rPr lang="en-US" dirty="0" smtClean="0">
                  <a:solidFill>
                    <a:schemeClr val="bg1"/>
                  </a:solidFill>
                  <a:latin typeface="Alexandria"/>
                </a:rPr>
                <a:t>.</a:t>
              </a:r>
            </a:p>
            <a:p>
              <a:pPr marL="115888" indent="-115888">
                <a:buClr>
                  <a:srgbClr val="000000"/>
                </a:buClr>
                <a:buSzPts val="1100"/>
                <a:buFont typeface="Arial" panose="020B0604020202020204" pitchFamily="34" charset="0"/>
                <a:buChar char="•"/>
              </a:pPr>
              <a:endParaRPr lang="en-US" dirty="0" smtClean="0">
                <a:solidFill>
                  <a:schemeClr val="bg1"/>
                </a:solidFill>
                <a:latin typeface="Alexandria"/>
              </a:endParaRPr>
            </a:p>
            <a:p>
              <a:pPr marL="115888" indent="-115888">
                <a:buClr>
                  <a:srgbClr val="000000"/>
                </a:buClr>
                <a:buSzPts val="1100"/>
                <a:buFont typeface="Arial" panose="020B0604020202020204" pitchFamily="34" charset="0"/>
                <a:buChar char="•"/>
              </a:pPr>
              <a:r>
                <a:rPr lang="en-US" dirty="0" smtClean="0">
                  <a:solidFill>
                    <a:schemeClr val="bg1"/>
                  </a:solidFill>
                  <a:latin typeface="Alexandria"/>
                </a:rPr>
                <a:t>Use </a:t>
              </a:r>
              <a:r>
                <a:rPr lang="en-US" dirty="0">
                  <a:solidFill>
                    <a:schemeClr val="bg1"/>
                  </a:solidFill>
                  <a:latin typeface="Alexandria"/>
                </a:rPr>
                <a:t>premium pricing based on the perceived value</a:t>
              </a:r>
              <a:r>
                <a:rPr lang="en-US" dirty="0" smtClean="0">
                  <a:solidFill>
                    <a:schemeClr val="bg1"/>
                  </a:solidFill>
                  <a:latin typeface="Alexandria"/>
                </a:rPr>
                <a:t>.</a:t>
              </a:r>
            </a:p>
            <a:p>
              <a:pPr marL="115888" indent="-115888">
                <a:buClr>
                  <a:srgbClr val="000000"/>
                </a:buClr>
                <a:buSzPts val="1100"/>
                <a:buFont typeface="Arial" panose="020B0604020202020204" pitchFamily="34" charset="0"/>
                <a:buChar char="•"/>
              </a:pPr>
              <a:endParaRPr lang="en-US" dirty="0">
                <a:solidFill>
                  <a:schemeClr val="bg1"/>
                </a:solidFill>
                <a:latin typeface="Alexandria"/>
              </a:endParaRPr>
            </a:p>
            <a:p>
              <a:pPr marL="115888" indent="-115888">
                <a:buClr>
                  <a:srgbClr val="000000"/>
                </a:buClr>
                <a:buSzPts val="1100"/>
                <a:buFont typeface="Arial" panose="020B0604020202020204" pitchFamily="34" charset="0"/>
                <a:buChar char="•"/>
              </a:pPr>
              <a:r>
                <a:rPr lang="en-US" dirty="0" smtClean="0">
                  <a:solidFill>
                    <a:schemeClr val="bg1"/>
                  </a:solidFill>
                  <a:latin typeface="Alexandria"/>
                </a:rPr>
                <a:t>Performance </a:t>
              </a:r>
              <a:r>
                <a:rPr lang="en-US" dirty="0">
                  <a:solidFill>
                    <a:schemeClr val="bg1"/>
                  </a:solidFill>
                  <a:latin typeface="Alexandria"/>
                </a:rPr>
                <a:t>metrics focus on long-term </a:t>
              </a:r>
              <a:r>
                <a:rPr lang="en-US" dirty="0" smtClean="0">
                  <a:solidFill>
                    <a:schemeClr val="bg1"/>
                  </a:solidFill>
                  <a:latin typeface="Alexandria"/>
                </a:rPr>
                <a:t>goals like brand loyalty.</a:t>
              </a:r>
            </a:p>
            <a:p>
              <a:pPr marL="115888" indent="-115888">
                <a:buClr>
                  <a:srgbClr val="000000"/>
                </a:buClr>
                <a:buSzPts val="1100"/>
                <a:buFont typeface="Arial" panose="020B0604020202020204" pitchFamily="34" charset="0"/>
                <a:buChar char="•"/>
              </a:pPr>
              <a:endParaRPr lang="en-US" dirty="0" smtClean="0">
                <a:solidFill>
                  <a:schemeClr val="bg1"/>
                </a:solidFill>
                <a:latin typeface="Alexandria"/>
              </a:endParaRPr>
            </a:p>
            <a:p>
              <a:pPr marL="115888" indent="-115888">
                <a:buClr>
                  <a:srgbClr val="000000"/>
                </a:buClr>
                <a:buSzPts val="1100"/>
                <a:buFont typeface="Arial" panose="020B0604020202020204" pitchFamily="34" charset="0"/>
                <a:buChar char="•"/>
              </a:pPr>
              <a:r>
                <a:rPr lang="en-US" dirty="0" smtClean="0">
                  <a:solidFill>
                    <a:schemeClr val="bg1"/>
                  </a:solidFill>
                  <a:latin typeface="Alexandria"/>
                </a:rPr>
                <a:t>May Emphasize external recruitment to bring in fresh ideas and creativity.</a:t>
              </a:r>
            </a:p>
            <a:p>
              <a:pPr marL="115888" indent="-115888">
                <a:buClr>
                  <a:srgbClr val="000000"/>
                </a:buClr>
                <a:buSzPts val="1100"/>
                <a:buFont typeface="Arial" panose="020B0604020202020204" pitchFamily="34" charset="0"/>
                <a:buChar char="•"/>
              </a:pPr>
              <a:r>
                <a:rPr lang="en-US" dirty="0" smtClean="0">
                  <a:solidFill>
                    <a:schemeClr val="bg1"/>
                  </a:solidFill>
                  <a:latin typeface="Alexandria"/>
                </a:rPr>
                <a:t>Train </a:t>
              </a:r>
              <a:r>
                <a:rPr lang="en-US" dirty="0">
                  <a:solidFill>
                    <a:schemeClr val="bg1"/>
                  </a:solidFill>
                  <a:latin typeface="Alexandria"/>
                </a:rPr>
                <a:t>existing staff less on cost-cutting and more on understanding the unique value proposition.</a:t>
              </a:r>
              <a:endParaRPr dirty="0">
                <a:solidFill>
                  <a:schemeClr val="bg1"/>
                </a:solidFill>
                <a:latin typeface="Alexandria"/>
                <a:ea typeface="Roboto"/>
                <a:cs typeface="Roboto"/>
                <a:sym typeface="Roboto"/>
              </a:endParaRPr>
            </a:p>
          </p:txBody>
        </p:sp>
      </p:grpSp>
      <p:grpSp>
        <p:nvGrpSpPr>
          <p:cNvPr id="36" name="Google Shape;870;p29"/>
          <p:cNvGrpSpPr/>
          <p:nvPr/>
        </p:nvGrpSpPr>
        <p:grpSpPr>
          <a:xfrm>
            <a:off x="8580014" y="1246677"/>
            <a:ext cx="3476462" cy="5415790"/>
            <a:chOff x="1474500" y="935008"/>
            <a:chExt cx="1375200" cy="3797167"/>
          </a:xfrm>
          <a:solidFill>
            <a:srgbClr val="FF8D16"/>
          </a:solidFill>
        </p:grpSpPr>
        <p:sp>
          <p:nvSpPr>
            <p:cNvPr id="37" name="Google Shape;871;p29"/>
            <p:cNvSpPr/>
            <p:nvPr/>
          </p:nvSpPr>
          <p:spPr>
            <a:xfrm>
              <a:off x="1474500" y="1457412"/>
              <a:ext cx="1375200" cy="3274763"/>
            </a:xfrm>
            <a:prstGeom prst="rect">
              <a:avLst/>
            </a:prstGeom>
            <a:grpFill/>
            <a:ln>
              <a:noFill/>
            </a:ln>
          </p:spPr>
          <p:txBody>
            <a:bodyPr spcFirstLastPara="1" wrap="square" lIns="121900" tIns="121900" rIns="121900" bIns="121900" anchor="ctr" anchorCtr="0">
              <a:noAutofit/>
            </a:bodyPr>
            <a:lstStyle/>
            <a:p>
              <a:endParaRPr sz="2400">
                <a:latin typeface="Alexandria"/>
              </a:endParaRPr>
            </a:p>
          </p:txBody>
        </p:sp>
        <p:sp>
          <p:nvSpPr>
            <p:cNvPr id="38" name="Google Shape;872;p29"/>
            <p:cNvSpPr txBox="1"/>
            <p:nvPr/>
          </p:nvSpPr>
          <p:spPr>
            <a:xfrm>
              <a:off x="1474500" y="935008"/>
              <a:ext cx="1375200" cy="481500"/>
            </a:xfrm>
            <a:prstGeom prst="rect">
              <a:avLst/>
            </a:prstGeom>
            <a:grpFill/>
            <a:ln>
              <a:noFill/>
            </a:ln>
          </p:spPr>
          <p:txBody>
            <a:bodyPr spcFirstLastPara="1" wrap="square" lIns="121900" tIns="121900" rIns="121900" bIns="121900" anchor="ctr" anchorCtr="0">
              <a:noAutofit/>
            </a:bodyPr>
            <a:lstStyle/>
            <a:p>
              <a:pPr algn="ctr"/>
              <a:r>
                <a:rPr lang="en-US" sz="2000" dirty="0" smtClean="0">
                  <a:solidFill>
                    <a:schemeClr val="lt1"/>
                  </a:solidFill>
                  <a:latin typeface="Alexandria"/>
                  <a:ea typeface="Fira Sans Extra Condensed Medium"/>
                  <a:cs typeface="Fira Sans Extra Condensed Medium"/>
                </a:rPr>
                <a:t>Differentiation Focus</a:t>
              </a:r>
              <a:endParaRPr sz="2000" dirty="0">
                <a:solidFill>
                  <a:schemeClr val="lt1"/>
                </a:solidFill>
                <a:latin typeface="Alexandria"/>
                <a:ea typeface="Fira Sans Extra Condensed Medium"/>
                <a:cs typeface="Fira Sans Extra Condensed Medium"/>
                <a:sym typeface="Fira Sans Extra Condensed Medium"/>
              </a:endParaRPr>
            </a:p>
          </p:txBody>
        </p:sp>
        <p:sp>
          <p:nvSpPr>
            <p:cNvPr id="39" name="Google Shape;873;p29"/>
            <p:cNvSpPr txBox="1"/>
            <p:nvPr/>
          </p:nvSpPr>
          <p:spPr>
            <a:xfrm>
              <a:off x="1505400" y="2251300"/>
              <a:ext cx="1294563" cy="985200"/>
            </a:xfrm>
            <a:prstGeom prst="rect">
              <a:avLst/>
            </a:prstGeom>
            <a:grpFill/>
            <a:ln>
              <a:noFill/>
            </a:ln>
          </p:spPr>
          <p:txBody>
            <a:bodyPr spcFirstLastPara="1" wrap="square" lIns="121900" tIns="121900" rIns="121900" bIns="121900" anchor="ctr" anchorCtr="0">
              <a:noAutofit/>
            </a:bodyPr>
            <a:lstStyle/>
            <a:p>
              <a:pPr>
                <a:buClr>
                  <a:srgbClr val="000000"/>
                </a:buClr>
                <a:buSzPts val="1100"/>
              </a:pPr>
              <a:r>
                <a:rPr lang="en-US" sz="2000" dirty="0">
                  <a:solidFill>
                    <a:schemeClr val="bg1"/>
                  </a:solidFill>
                </a:rPr>
                <a:t>A</a:t>
              </a:r>
              <a:r>
                <a:rPr lang="en-US" sz="2000" dirty="0" smtClean="0">
                  <a:solidFill>
                    <a:schemeClr val="bg1"/>
                  </a:solidFill>
                </a:rPr>
                <a:t>ssumes </a:t>
              </a:r>
              <a:r>
                <a:rPr lang="en-US" sz="2000" dirty="0">
                  <a:solidFill>
                    <a:schemeClr val="bg1"/>
                  </a:solidFill>
                </a:rPr>
                <a:t>that different market segments have different needs, and attempts to satisfy particular groups. </a:t>
              </a:r>
              <a:endParaRPr lang="en-US" sz="2000" dirty="0" smtClean="0">
                <a:solidFill>
                  <a:schemeClr val="bg1"/>
                </a:solidFill>
              </a:endParaRPr>
            </a:p>
            <a:p>
              <a:pPr>
                <a:buClr>
                  <a:srgbClr val="000000"/>
                </a:buClr>
                <a:buSzPts val="1100"/>
              </a:pPr>
              <a:endParaRPr lang="en-US" sz="2000" dirty="0" smtClean="0">
                <a:solidFill>
                  <a:schemeClr val="bg1"/>
                </a:solidFill>
              </a:endParaRPr>
            </a:p>
            <a:p>
              <a:pPr>
                <a:buClr>
                  <a:srgbClr val="000000"/>
                </a:buClr>
                <a:buSzPts val="1100"/>
              </a:pPr>
              <a:r>
                <a:rPr lang="en-US" sz="2000" dirty="0" smtClean="0">
                  <a:solidFill>
                    <a:schemeClr val="bg1"/>
                  </a:solidFill>
                </a:rPr>
                <a:t>Employees </a:t>
              </a:r>
              <a:r>
                <a:rPr lang="en-US" sz="2000" dirty="0">
                  <a:solidFill>
                    <a:schemeClr val="bg1"/>
                  </a:solidFill>
                </a:rPr>
                <a:t>must be aware of what makes that particular market unique, and should be appropriately trained to ensure customer satisfaction.  </a:t>
              </a:r>
              <a:endParaRPr sz="2000" dirty="0">
                <a:solidFill>
                  <a:schemeClr val="bg1"/>
                </a:solidFill>
                <a:latin typeface="Alexandria"/>
                <a:ea typeface="Roboto"/>
                <a:cs typeface="Roboto"/>
                <a:sym typeface="Roboto"/>
              </a:endParaRPr>
            </a:p>
          </p:txBody>
        </p:sp>
      </p:grpSp>
      <p:sp>
        <p:nvSpPr>
          <p:cNvPr id="2" name="Rectangle 1"/>
          <p:cNvSpPr/>
          <p:nvPr/>
        </p:nvSpPr>
        <p:spPr>
          <a:xfrm>
            <a:off x="437898" y="1953486"/>
            <a:ext cx="3470527" cy="4524315"/>
          </a:xfrm>
          <a:prstGeom prst="rect">
            <a:avLst/>
          </a:prstGeom>
          <a:solidFill>
            <a:srgbClr val="00AABA"/>
          </a:solidFill>
        </p:spPr>
        <p:txBody>
          <a:bodyPr wrap="square">
            <a:spAutoFit/>
          </a:bodyPr>
          <a:lstStyle/>
          <a:p>
            <a:r>
              <a:rPr lang="en-US" dirty="0">
                <a:solidFill>
                  <a:schemeClr val="bg1"/>
                </a:solidFill>
                <a:latin typeface="Alexandria"/>
              </a:rPr>
              <a:t>Focuses on being the most efficient and cheapest producer.</a:t>
            </a:r>
          </a:p>
          <a:p>
            <a:endParaRPr lang="en-US" dirty="0">
              <a:solidFill>
                <a:schemeClr val="bg1"/>
              </a:solidFill>
              <a:latin typeface="Alexandria"/>
            </a:endParaRPr>
          </a:p>
          <a:p>
            <a:r>
              <a:rPr lang="en-US" dirty="0">
                <a:solidFill>
                  <a:schemeClr val="bg1"/>
                </a:solidFill>
                <a:latin typeface="Alexandria"/>
              </a:rPr>
              <a:t>HR prioritizes short-term cost-cutting over long-term employee development. </a:t>
            </a:r>
          </a:p>
          <a:p>
            <a:r>
              <a:rPr lang="en-US" dirty="0">
                <a:solidFill>
                  <a:schemeClr val="bg1"/>
                </a:solidFill>
                <a:latin typeface="Alexandria"/>
              </a:rPr>
              <a:t>Specialized jobs with less need for broad skills. </a:t>
            </a:r>
          </a:p>
          <a:p>
            <a:endParaRPr lang="en-US" dirty="0">
              <a:solidFill>
                <a:schemeClr val="bg1"/>
              </a:solidFill>
              <a:latin typeface="Alexandria"/>
            </a:endParaRPr>
          </a:p>
          <a:p>
            <a:r>
              <a:rPr lang="en-US" dirty="0">
                <a:solidFill>
                  <a:schemeClr val="bg1"/>
                </a:solidFill>
                <a:latin typeface="Alexandria"/>
              </a:rPr>
              <a:t>Cross-training employees. Incentives for higher-paid employees to leave (e.g., early retirement packages</a:t>
            </a:r>
            <a:r>
              <a:rPr lang="en-US" dirty="0" smtClean="0">
                <a:solidFill>
                  <a:schemeClr val="bg1"/>
                </a:solidFill>
                <a:latin typeface="Alexandria"/>
              </a:rPr>
              <a:t>).</a:t>
            </a:r>
          </a:p>
          <a:p>
            <a:endParaRPr lang="en-US" dirty="0">
              <a:solidFill>
                <a:schemeClr val="bg1"/>
              </a:solidFill>
              <a:latin typeface="Alexandria"/>
            </a:endParaRPr>
          </a:p>
          <a:p>
            <a:endParaRPr lang="en-US" dirty="0">
              <a:solidFill>
                <a:schemeClr val="bg1"/>
              </a:solidFill>
              <a:latin typeface="Alexandria"/>
            </a:endParaRPr>
          </a:p>
          <a:p>
            <a:endParaRPr lang="en-US" dirty="0">
              <a:solidFill>
                <a:schemeClr val="bg1"/>
              </a:solidFill>
              <a:latin typeface="Alexandria"/>
              <a:sym typeface="Roboto"/>
            </a:endParaRPr>
          </a:p>
        </p:txBody>
      </p:sp>
    </p:spTree>
    <p:extLst>
      <p:ext uri="{BB962C8B-B14F-4D97-AF65-F5344CB8AC3E}">
        <p14:creationId xmlns:p14="http://schemas.microsoft.com/office/powerpoint/2010/main" val="23309876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1182424" y="547200"/>
            <a:ext cx="10399976" cy="763600"/>
          </a:xfrm>
          <a:prstGeom prst="rect">
            <a:avLst/>
          </a:prstGeom>
        </p:spPr>
        <p:txBody>
          <a:bodyPr spcFirstLastPara="1" vert="horz" wrap="square" lIns="121900" tIns="121900" rIns="121900" bIns="121900" rtlCol="0" anchor="t" anchorCtr="0">
            <a:noAutofit/>
          </a:bodyPr>
          <a:lstStyle/>
          <a:p>
            <a:r>
              <a:rPr lang="en-GB" sz="2400" b="1" dirty="0" smtClean="0">
                <a:latin typeface="Alexandria"/>
                <a:ea typeface="+mn-ea"/>
                <a:cs typeface="Alexandria" charset="0"/>
              </a:rPr>
              <a:t>Business </a:t>
            </a:r>
            <a:r>
              <a:rPr lang="en-GB" sz="2400" b="1" dirty="0">
                <a:latin typeface="Alexandria"/>
                <a:ea typeface="+mn-ea"/>
                <a:cs typeface="Alexandria" charset="0"/>
              </a:rPr>
              <a:t>Strategies</a:t>
            </a:r>
            <a:endParaRPr sz="2400" b="1" dirty="0">
              <a:latin typeface="Alexandria"/>
              <a:ea typeface="+mn-ea"/>
              <a:cs typeface="Alexandria" charset="0"/>
            </a:endParaRPr>
          </a:p>
        </p:txBody>
      </p:sp>
      <p:pic>
        <p:nvPicPr>
          <p:cNvPr id="5" name="Picture 4"/>
          <p:cNvPicPr>
            <a:picLocks noChangeAspect="1"/>
          </p:cNvPicPr>
          <p:nvPr/>
        </p:nvPicPr>
        <p:blipFill>
          <a:blip r:embed="rId3"/>
          <a:stretch>
            <a:fillRect/>
          </a:stretch>
        </p:blipFill>
        <p:spPr>
          <a:xfrm>
            <a:off x="2516842" y="1310800"/>
            <a:ext cx="6781800" cy="4800600"/>
          </a:xfrm>
          <a:prstGeom prst="rect">
            <a:avLst/>
          </a:prstGeom>
        </p:spPr>
      </p:pic>
    </p:spTree>
    <p:extLst>
      <p:ext uri="{BB962C8B-B14F-4D97-AF65-F5344CB8AC3E}">
        <p14:creationId xmlns:p14="http://schemas.microsoft.com/office/powerpoint/2010/main" val="10153645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General Electric Cost Differentiation Strategy </a:t>
            </a:r>
            <a:endParaRPr lang="en-US" sz="2400" b="1" dirty="0">
              <a:latin typeface="Alexandria"/>
            </a:endParaRPr>
          </a:p>
        </p:txBody>
      </p:sp>
      <p:sp>
        <p:nvSpPr>
          <p:cNvPr id="10" name="TextBox 9"/>
          <p:cNvSpPr txBox="1"/>
          <p:nvPr/>
        </p:nvSpPr>
        <p:spPr>
          <a:xfrm>
            <a:off x="753140" y="1690983"/>
            <a:ext cx="7476460" cy="2862322"/>
          </a:xfrm>
          <a:prstGeom prst="rect">
            <a:avLst/>
          </a:prstGeom>
          <a:noFill/>
        </p:spPr>
        <p:txBody>
          <a:bodyPr wrap="square" rtlCol="0">
            <a:spAutoFit/>
          </a:bodyPr>
          <a:lstStyle/>
          <a:p>
            <a:endParaRPr lang="en-US" sz="2000" dirty="0" smtClean="0">
              <a:latin typeface="Alexandria"/>
            </a:endParaRPr>
          </a:p>
          <a:p>
            <a:r>
              <a:rPr lang="en-US" sz="2000" dirty="0" smtClean="0">
                <a:latin typeface="Alexandria"/>
              </a:rPr>
              <a:t>General </a:t>
            </a:r>
            <a:r>
              <a:rPr lang="en-US" sz="2000" dirty="0">
                <a:latin typeface="Alexandria"/>
              </a:rPr>
              <a:t>Electric (GE) serves as a prime example of a company that successfully implemented a value cost leadership strategy. In the 1990s, GE faced challenging economic times, prompting them to re-evaluate their strategies</a:t>
            </a:r>
            <a:r>
              <a:rPr lang="en-US" sz="2000" dirty="0" smtClean="0">
                <a:latin typeface="Alexandria"/>
              </a:rPr>
              <a:t>.</a:t>
            </a:r>
          </a:p>
          <a:p>
            <a:endParaRPr lang="en-US" sz="2000" dirty="0">
              <a:latin typeface="Alexandria"/>
            </a:endParaRPr>
          </a:p>
          <a:p>
            <a:r>
              <a:rPr lang="en-US" sz="2000" dirty="0">
                <a:latin typeface="Alexandria"/>
              </a:rPr>
              <a:t>Instead of solely focusing on cost reduction, GE adopted a more comprehensive approach that emphasized improving product and service quality while cutting unnecessary expenses.</a:t>
            </a:r>
            <a:endParaRPr lang="en-US"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8847" y="4709081"/>
            <a:ext cx="2501153" cy="1346826"/>
          </a:xfrm>
          <a:prstGeom prst="rect">
            <a:avLst/>
          </a:prstGeom>
        </p:spPr>
      </p:pic>
    </p:spTree>
    <p:extLst>
      <p:ext uri="{BB962C8B-B14F-4D97-AF65-F5344CB8AC3E}">
        <p14:creationId xmlns:p14="http://schemas.microsoft.com/office/powerpoint/2010/main" val="3060345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General Electric Cost Differentiation Strategy </a:t>
            </a:r>
            <a:endParaRPr lang="en-US" sz="2400" b="1" dirty="0">
              <a:latin typeface="Alexandria"/>
            </a:endParaRPr>
          </a:p>
        </p:txBody>
      </p:sp>
      <p:sp>
        <p:nvSpPr>
          <p:cNvPr id="10" name="TextBox 9"/>
          <p:cNvSpPr txBox="1"/>
          <p:nvPr/>
        </p:nvSpPr>
        <p:spPr>
          <a:xfrm>
            <a:off x="753139" y="1690983"/>
            <a:ext cx="8175707" cy="3477875"/>
          </a:xfrm>
          <a:prstGeom prst="rect">
            <a:avLst/>
          </a:prstGeom>
          <a:noFill/>
        </p:spPr>
        <p:txBody>
          <a:bodyPr wrap="square" rtlCol="0">
            <a:spAutoFit/>
          </a:bodyPr>
          <a:lstStyle/>
          <a:p>
            <a:endParaRPr lang="en-US" sz="2000" dirty="0" smtClean="0">
              <a:latin typeface="Alexandria"/>
            </a:endParaRPr>
          </a:p>
          <a:p>
            <a:r>
              <a:rPr lang="en-US" sz="2000" dirty="0">
                <a:latin typeface="Alexandria"/>
              </a:rPr>
              <a:t>This strategy involved initiatives such as</a:t>
            </a:r>
            <a:r>
              <a:rPr lang="en-US" sz="2000" dirty="0" smtClean="0">
                <a:latin typeface="Alexandria"/>
              </a:rPr>
              <a:t>:</a:t>
            </a:r>
          </a:p>
          <a:p>
            <a:endParaRPr lang="en-US" sz="2000" dirty="0">
              <a:latin typeface="Alexandria"/>
            </a:endParaRPr>
          </a:p>
          <a:p>
            <a:pPr lvl="0"/>
            <a:r>
              <a:rPr lang="en-US" sz="2000" b="1" dirty="0">
                <a:latin typeface="Alexandria"/>
              </a:rPr>
              <a:t>Design for manufacturability:</a:t>
            </a:r>
            <a:r>
              <a:rPr lang="en-US" sz="2000" dirty="0">
                <a:latin typeface="Alexandria"/>
              </a:rPr>
              <a:t> Redesigning products for ease of manufacturing to reduce production costs</a:t>
            </a:r>
            <a:r>
              <a:rPr lang="en-US" sz="2000" dirty="0" smtClean="0">
                <a:latin typeface="Alexandria"/>
              </a:rPr>
              <a:t>.</a:t>
            </a:r>
          </a:p>
          <a:p>
            <a:pPr lvl="0"/>
            <a:endParaRPr lang="en-US" sz="2000" dirty="0">
              <a:latin typeface="Alexandria"/>
            </a:endParaRPr>
          </a:p>
          <a:p>
            <a:pPr lvl="0"/>
            <a:r>
              <a:rPr lang="en-US" sz="2000" b="1" dirty="0">
                <a:latin typeface="Alexandria"/>
              </a:rPr>
              <a:t>Supply chain management:</a:t>
            </a:r>
            <a:r>
              <a:rPr lang="en-US" sz="2000" dirty="0">
                <a:latin typeface="Alexandria"/>
              </a:rPr>
              <a:t> Optimizing the supply chain to minimize inventory and transportation costs</a:t>
            </a:r>
            <a:r>
              <a:rPr lang="en-US" sz="2000" dirty="0" smtClean="0">
                <a:latin typeface="Alexandria"/>
              </a:rPr>
              <a:t>.</a:t>
            </a:r>
          </a:p>
          <a:p>
            <a:pPr lvl="0"/>
            <a:endParaRPr lang="en-US" sz="2000" dirty="0">
              <a:latin typeface="Alexandria"/>
            </a:endParaRPr>
          </a:p>
          <a:p>
            <a:pPr lvl="0"/>
            <a:r>
              <a:rPr lang="en-US" sz="2000" b="1" dirty="0">
                <a:latin typeface="Alexandria"/>
              </a:rPr>
              <a:t>Targeted cost reduction:</a:t>
            </a:r>
            <a:r>
              <a:rPr lang="en-US" sz="2000" dirty="0">
                <a:latin typeface="Alexandria"/>
              </a:rPr>
              <a:t> Focusing on reducing expenses in non-core areas while protecting investments in innovation and quality.</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8847" y="4709081"/>
            <a:ext cx="2501153" cy="1346826"/>
          </a:xfrm>
          <a:prstGeom prst="rect">
            <a:avLst/>
          </a:prstGeom>
        </p:spPr>
      </p:pic>
    </p:spTree>
    <p:extLst>
      <p:ext uri="{BB962C8B-B14F-4D97-AF65-F5344CB8AC3E}">
        <p14:creationId xmlns:p14="http://schemas.microsoft.com/office/powerpoint/2010/main" val="1346943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General Electric Cost Differentiation Strategy </a:t>
            </a:r>
            <a:endParaRPr lang="en-US" sz="2400" b="1" dirty="0">
              <a:latin typeface="Alexandria"/>
            </a:endParaRPr>
          </a:p>
        </p:txBody>
      </p:sp>
      <p:sp>
        <p:nvSpPr>
          <p:cNvPr id="10" name="TextBox 9"/>
          <p:cNvSpPr txBox="1"/>
          <p:nvPr/>
        </p:nvSpPr>
        <p:spPr>
          <a:xfrm>
            <a:off x="753139" y="1690983"/>
            <a:ext cx="8767379" cy="3785652"/>
          </a:xfrm>
          <a:prstGeom prst="rect">
            <a:avLst/>
          </a:prstGeom>
          <a:noFill/>
        </p:spPr>
        <p:txBody>
          <a:bodyPr wrap="square" rtlCol="0">
            <a:spAutoFit/>
          </a:bodyPr>
          <a:lstStyle/>
          <a:p>
            <a:endParaRPr lang="en-US" sz="2000" dirty="0" smtClean="0">
              <a:latin typeface="Alexandria"/>
            </a:endParaRPr>
          </a:p>
          <a:p>
            <a:r>
              <a:rPr lang="en-US" sz="2000" b="1" dirty="0">
                <a:latin typeface="Alexandria"/>
              </a:rPr>
              <a:t>Outcomes of the Value Cost Leadership Strategy:</a:t>
            </a:r>
            <a:endParaRPr lang="en-US" sz="2000" dirty="0">
              <a:latin typeface="Alexandria"/>
            </a:endParaRPr>
          </a:p>
          <a:p>
            <a:r>
              <a:rPr lang="en-US" sz="2000" dirty="0">
                <a:latin typeface="Alexandria"/>
              </a:rPr>
              <a:t>The value cost leadership strategy led to a significant transformation for GE</a:t>
            </a:r>
            <a:r>
              <a:rPr lang="en-US" sz="2000" dirty="0" smtClean="0">
                <a:latin typeface="Alexandria"/>
              </a:rPr>
              <a:t>:</a:t>
            </a:r>
          </a:p>
          <a:p>
            <a:endParaRPr lang="en-US" sz="2000" dirty="0">
              <a:latin typeface="Alexandria"/>
            </a:endParaRPr>
          </a:p>
          <a:p>
            <a:pPr lvl="0"/>
            <a:r>
              <a:rPr lang="en-US" sz="2000" b="1" dirty="0">
                <a:latin typeface="Alexandria"/>
              </a:rPr>
              <a:t>Improved financial performance:</a:t>
            </a:r>
            <a:r>
              <a:rPr lang="en-US" sz="2000" dirty="0">
                <a:latin typeface="Alexandria"/>
              </a:rPr>
              <a:t> GE's profits saw a significant increase after implementing this strategy</a:t>
            </a:r>
            <a:r>
              <a:rPr lang="en-US" sz="2000" dirty="0" smtClean="0">
                <a:latin typeface="Alexandria"/>
              </a:rPr>
              <a:t>.</a:t>
            </a:r>
          </a:p>
          <a:p>
            <a:pPr lvl="0"/>
            <a:endParaRPr lang="en-US" sz="2000" dirty="0">
              <a:latin typeface="Alexandria"/>
            </a:endParaRPr>
          </a:p>
          <a:p>
            <a:pPr lvl="0"/>
            <a:r>
              <a:rPr lang="en-US" sz="2000" b="1" dirty="0">
                <a:latin typeface="Alexandria"/>
              </a:rPr>
              <a:t>Enhanced customer satisfaction:</a:t>
            </a:r>
            <a:r>
              <a:rPr lang="en-US" sz="2000" dirty="0">
                <a:latin typeface="Alexandria"/>
              </a:rPr>
              <a:t> Customer satisfaction with GE's products and services rose</a:t>
            </a:r>
            <a:r>
              <a:rPr lang="en-US" sz="2000" dirty="0" smtClean="0">
                <a:latin typeface="Alexandria"/>
              </a:rPr>
              <a:t>.</a:t>
            </a:r>
          </a:p>
          <a:p>
            <a:pPr lvl="0"/>
            <a:endParaRPr lang="en-US" sz="2000" dirty="0">
              <a:latin typeface="Alexandria"/>
            </a:endParaRPr>
          </a:p>
          <a:p>
            <a:pPr lvl="0"/>
            <a:r>
              <a:rPr lang="en-US" sz="2000" b="1" dirty="0">
                <a:latin typeface="Alexandria"/>
              </a:rPr>
              <a:t>Maintained innovation:</a:t>
            </a:r>
            <a:r>
              <a:rPr lang="en-US" sz="2000" dirty="0">
                <a:latin typeface="Alexandria"/>
              </a:rPr>
              <a:t> GE continued to invest in research and development, leading to new innovations.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8847" y="4709081"/>
            <a:ext cx="2501153" cy="1346826"/>
          </a:xfrm>
          <a:prstGeom prst="rect">
            <a:avLst/>
          </a:prstGeom>
        </p:spPr>
      </p:pic>
    </p:spTree>
    <p:extLst>
      <p:ext uri="{BB962C8B-B14F-4D97-AF65-F5344CB8AC3E}">
        <p14:creationId xmlns:p14="http://schemas.microsoft.com/office/powerpoint/2010/main" val="824781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Business Unit Strategies</a:t>
            </a:r>
            <a:endParaRPr lang="en-US" sz="2400" b="1" dirty="0">
              <a:latin typeface="Alexandria"/>
            </a:endParaRPr>
          </a:p>
        </p:txBody>
      </p:sp>
      <p:sp>
        <p:nvSpPr>
          <p:cNvPr id="10" name="TextBox 9"/>
          <p:cNvSpPr txBox="1"/>
          <p:nvPr/>
        </p:nvSpPr>
        <p:spPr>
          <a:xfrm>
            <a:off x="753140" y="1885542"/>
            <a:ext cx="10541000" cy="3785652"/>
          </a:xfrm>
          <a:prstGeom prst="rect">
            <a:avLst/>
          </a:prstGeom>
          <a:noFill/>
        </p:spPr>
        <p:txBody>
          <a:bodyPr wrap="square" rtlCol="0">
            <a:spAutoFit/>
          </a:bodyPr>
          <a:lstStyle/>
          <a:p>
            <a:r>
              <a:rPr lang="en-US" sz="2000" b="1" u="sng" dirty="0">
                <a:latin typeface="Alexandria"/>
              </a:rPr>
              <a:t>Additional Business Unit Strategy Framework</a:t>
            </a:r>
            <a:r>
              <a:rPr lang="en-US" sz="2000" b="1" u="sng" dirty="0" smtClean="0">
                <a:latin typeface="Alexandria"/>
              </a:rPr>
              <a:t>:</a:t>
            </a:r>
          </a:p>
          <a:p>
            <a:endParaRPr lang="en-US" sz="2000" dirty="0">
              <a:latin typeface="Alexandria"/>
            </a:endParaRPr>
          </a:p>
          <a:p>
            <a:r>
              <a:rPr lang="en-US" sz="2000" dirty="0">
                <a:latin typeface="Alexandria"/>
              </a:rPr>
              <a:t>This framework categorizes strategies by "logics of control</a:t>
            </a:r>
            <a:r>
              <a:rPr lang="en-US" sz="2000" dirty="0" smtClean="0">
                <a:latin typeface="Alexandria"/>
              </a:rPr>
              <a:t>":</a:t>
            </a:r>
          </a:p>
          <a:p>
            <a:endParaRPr lang="en-US" sz="2000" dirty="0">
              <a:latin typeface="Alexandria"/>
            </a:endParaRPr>
          </a:p>
          <a:p>
            <a:r>
              <a:rPr lang="en-US" sz="2000" b="1" dirty="0">
                <a:latin typeface="Alexandria"/>
              </a:rPr>
              <a:t>Investment Logic:</a:t>
            </a:r>
            <a:r>
              <a:rPr lang="en-US" sz="2000" dirty="0">
                <a:latin typeface="Alexandria"/>
              </a:rPr>
              <a:t> Focuses on adapting to changing markets.</a:t>
            </a:r>
          </a:p>
          <a:p>
            <a:pPr lvl="1"/>
            <a:r>
              <a:rPr lang="en-US" sz="2000" dirty="0">
                <a:latin typeface="Alexandria"/>
              </a:rPr>
              <a:t>HR utilizes loose control and minimal rules to encourage adaptability.</a:t>
            </a:r>
          </a:p>
          <a:p>
            <a:pPr lvl="1"/>
            <a:r>
              <a:rPr lang="en-US" sz="2000" dirty="0">
                <a:latin typeface="Alexandria"/>
              </a:rPr>
              <a:t>Jobs are broadly defined, and compensation rewards initiative and creativity</a:t>
            </a:r>
            <a:r>
              <a:rPr lang="en-US" sz="2000" dirty="0" smtClean="0">
                <a:latin typeface="Alexandria"/>
              </a:rPr>
              <a:t>.</a:t>
            </a:r>
          </a:p>
          <a:p>
            <a:pPr lvl="1"/>
            <a:endParaRPr lang="en-US" sz="2000" dirty="0">
              <a:latin typeface="Alexandria"/>
            </a:endParaRPr>
          </a:p>
          <a:p>
            <a:r>
              <a:rPr lang="en-US" sz="2000" b="1" dirty="0">
                <a:latin typeface="Alexandria"/>
              </a:rPr>
              <a:t>Inducement Logic:</a:t>
            </a:r>
            <a:r>
              <a:rPr lang="en-US" sz="2000" dirty="0">
                <a:latin typeface="Alexandria"/>
              </a:rPr>
              <a:t> Focuses on cost control and efficiency.</a:t>
            </a:r>
          </a:p>
          <a:p>
            <a:pPr lvl="1"/>
            <a:r>
              <a:rPr lang="en-US" sz="2000" dirty="0">
                <a:latin typeface="Alexandria"/>
              </a:rPr>
              <a:t>HR uses tight controls like budgets and reports to manage day-to-day operations.</a:t>
            </a:r>
          </a:p>
          <a:p>
            <a:pPr lvl="1"/>
            <a:r>
              <a:rPr lang="en-US" sz="2000" dirty="0">
                <a:latin typeface="Alexandria"/>
              </a:rPr>
              <a:t>Jobs are narrowly defined for maximum efficiency.</a:t>
            </a:r>
          </a:p>
          <a:p>
            <a:pPr lvl="1"/>
            <a:r>
              <a:rPr lang="en-US" sz="2000" dirty="0">
                <a:latin typeface="Alexandria"/>
              </a:rPr>
              <a:t>Loyalty and commitment are rewarded to reduce turnover.</a:t>
            </a:r>
          </a:p>
        </p:txBody>
      </p:sp>
    </p:spTree>
    <p:extLst>
      <p:ext uri="{BB962C8B-B14F-4D97-AF65-F5344CB8AC3E}">
        <p14:creationId xmlns:p14="http://schemas.microsoft.com/office/powerpoint/2010/main" val="580931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753140" y="1885542"/>
            <a:ext cx="10541000" cy="2246769"/>
          </a:xfrm>
          <a:prstGeom prst="rect">
            <a:avLst/>
          </a:prstGeom>
          <a:noFill/>
        </p:spPr>
        <p:txBody>
          <a:bodyPr wrap="square" rtlCol="0">
            <a:spAutoFit/>
          </a:bodyPr>
          <a:lstStyle/>
          <a:p>
            <a:r>
              <a:rPr lang="en-US" sz="2000" b="1" dirty="0">
                <a:latin typeface="Alexandria"/>
              </a:rPr>
              <a:t>Additional Business Unit Strategy Framework</a:t>
            </a:r>
            <a:r>
              <a:rPr lang="en-US" sz="2000" b="1" dirty="0" smtClean="0">
                <a:latin typeface="Alexandria"/>
              </a:rPr>
              <a:t>:</a:t>
            </a:r>
          </a:p>
          <a:p>
            <a:endParaRPr lang="en-US" sz="2000" dirty="0">
              <a:latin typeface="Alexandria"/>
            </a:endParaRPr>
          </a:p>
          <a:p>
            <a:r>
              <a:rPr lang="en-US" sz="2000" b="1" dirty="0">
                <a:latin typeface="Alexandria"/>
              </a:rPr>
              <a:t>Involvement Logic:</a:t>
            </a:r>
            <a:r>
              <a:rPr lang="en-US" sz="2000" dirty="0">
                <a:latin typeface="Alexandria"/>
              </a:rPr>
              <a:t> Balances cost control with innovation</a:t>
            </a:r>
            <a:r>
              <a:rPr lang="en-US" sz="2000" dirty="0" smtClean="0">
                <a:latin typeface="Alexandria"/>
              </a:rPr>
              <a:t>.</a:t>
            </a:r>
          </a:p>
          <a:p>
            <a:endParaRPr lang="en-US" sz="2000" dirty="0">
              <a:latin typeface="Alexandria"/>
            </a:endParaRPr>
          </a:p>
          <a:p>
            <a:pPr lvl="1"/>
            <a:r>
              <a:rPr lang="en-US" sz="2000" dirty="0">
                <a:latin typeface="Alexandria"/>
              </a:rPr>
              <a:t>HR adopts a mix of practices from Investment and Inducement logics.</a:t>
            </a:r>
          </a:p>
          <a:p>
            <a:r>
              <a:rPr lang="en-US" sz="2000" dirty="0">
                <a:latin typeface="Alexandria"/>
              </a:rPr>
              <a:t>In conclusion, HR strategy needs to be aligned with the specific business unit strategy to achieve optimal results.</a:t>
            </a:r>
          </a:p>
        </p:txBody>
      </p:sp>
      <p:sp>
        <p:nvSpPr>
          <p:cNvPr id="8" name="TextBox 7"/>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Business Unit Strategies</a:t>
            </a:r>
            <a:endParaRPr lang="en-US" sz="2400" b="1" dirty="0">
              <a:latin typeface="Alexandria"/>
            </a:endParaRPr>
          </a:p>
        </p:txBody>
      </p:sp>
    </p:spTree>
    <p:extLst>
      <p:ext uri="{BB962C8B-B14F-4D97-AF65-F5344CB8AC3E}">
        <p14:creationId xmlns:p14="http://schemas.microsoft.com/office/powerpoint/2010/main" val="2610577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753140" y="1885542"/>
            <a:ext cx="10541000" cy="3477875"/>
          </a:xfrm>
          <a:prstGeom prst="rect">
            <a:avLst/>
          </a:prstGeom>
          <a:noFill/>
        </p:spPr>
        <p:txBody>
          <a:bodyPr wrap="square" rtlCol="0">
            <a:spAutoFit/>
          </a:bodyPr>
          <a:lstStyle/>
          <a:p>
            <a:r>
              <a:rPr lang="en-US" sz="2000" b="1" dirty="0">
                <a:latin typeface="Alexandria"/>
              </a:rPr>
              <a:t>Innovation as a Driver: </a:t>
            </a:r>
            <a:endParaRPr lang="en-US" sz="2000" b="1" dirty="0" smtClean="0">
              <a:latin typeface="Alexandria"/>
            </a:endParaRPr>
          </a:p>
          <a:p>
            <a:r>
              <a:rPr lang="en-US" sz="2000" dirty="0" smtClean="0">
                <a:latin typeface="Alexandria"/>
              </a:rPr>
              <a:t>Innovation </a:t>
            </a:r>
            <a:r>
              <a:rPr lang="en-US" sz="2000" dirty="0">
                <a:latin typeface="Alexandria"/>
              </a:rPr>
              <a:t>can fuel growth, turnaround efforts, and even retrenchment strategies seeking new ways to operate</a:t>
            </a:r>
            <a:r>
              <a:rPr lang="en-US" sz="2000" dirty="0" smtClean="0">
                <a:latin typeface="Alexandria"/>
              </a:rPr>
              <a:t>.</a:t>
            </a:r>
          </a:p>
          <a:p>
            <a:endParaRPr lang="en-US" sz="2000" dirty="0">
              <a:latin typeface="Alexandria"/>
            </a:endParaRPr>
          </a:p>
          <a:p>
            <a:r>
              <a:rPr lang="en-US" sz="2000" b="1" dirty="0" smtClean="0">
                <a:latin typeface="Alexandria"/>
              </a:rPr>
              <a:t>Innovation </a:t>
            </a:r>
            <a:r>
              <a:rPr lang="en-US" sz="2000" b="1" dirty="0">
                <a:latin typeface="Alexandria"/>
              </a:rPr>
              <a:t>&amp; Existing Strategies</a:t>
            </a:r>
            <a:r>
              <a:rPr lang="en-US" sz="2000" b="1" dirty="0" smtClean="0">
                <a:latin typeface="Alexandria"/>
              </a:rPr>
              <a:t>:</a:t>
            </a:r>
          </a:p>
          <a:p>
            <a:r>
              <a:rPr lang="en-US" sz="2000" dirty="0" smtClean="0">
                <a:latin typeface="Alexandria"/>
              </a:rPr>
              <a:t> </a:t>
            </a:r>
            <a:r>
              <a:rPr lang="en-US" sz="2000" dirty="0">
                <a:latin typeface="Alexandria"/>
              </a:rPr>
              <a:t>Cost leadership, differentiation, and focus strategies can all benefit from or even require innovation</a:t>
            </a:r>
            <a:r>
              <a:rPr lang="en-US" sz="2000" dirty="0" smtClean="0">
                <a:latin typeface="Alexandria"/>
              </a:rPr>
              <a:t>.</a:t>
            </a:r>
          </a:p>
          <a:p>
            <a:endParaRPr lang="en-US" sz="2000" dirty="0" smtClean="0">
              <a:latin typeface="Alexandria"/>
            </a:endParaRPr>
          </a:p>
          <a:p>
            <a:r>
              <a:rPr lang="en-US" sz="2000" b="1" dirty="0" smtClean="0">
                <a:latin typeface="Alexandria"/>
              </a:rPr>
              <a:t>Innovation as a Competency:</a:t>
            </a:r>
            <a:r>
              <a:rPr lang="en-US" sz="2000" dirty="0" smtClean="0">
                <a:latin typeface="Alexandria"/>
              </a:rPr>
              <a:t> Some companies, like Procter &amp; Gamble, view innovation as a core skill and assess it in new hires.</a:t>
            </a:r>
          </a:p>
          <a:p>
            <a:endParaRPr lang="en-US" sz="2000" dirty="0">
              <a:latin typeface="Alexandria"/>
            </a:endParaRPr>
          </a:p>
        </p:txBody>
      </p:sp>
      <p:sp>
        <p:nvSpPr>
          <p:cNvPr id="8" name="TextBox 7"/>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Business Unit Strategies</a:t>
            </a:r>
            <a:endParaRPr lang="en-US" sz="2400" b="1" dirty="0">
              <a:latin typeface="Alexandria"/>
            </a:endParaRPr>
          </a:p>
        </p:txBody>
      </p:sp>
    </p:spTree>
    <p:extLst>
      <p:ext uri="{BB962C8B-B14F-4D97-AF65-F5344CB8AC3E}">
        <p14:creationId xmlns:p14="http://schemas.microsoft.com/office/powerpoint/2010/main" val="3416328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dirty="0"/>
              <a:t> </a:t>
            </a:r>
            <a:r>
              <a:rPr lang="en-US" sz="2400" b="1" dirty="0">
                <a:latin typeface="Alexandria"/>
              </a:rPr>
              <a:t>The Privatization Decision as Part of Strategy </a:t>
            </a:r>
          </a:p>
        </p:txBody>
      </p:sp>
      <p:sp>
        <p:nvSpPr>
          <p:cNvPr id="10" name="TextBox 9"/>
          <p:cNvSpPr txBox="1"/>
          <p:nvPr/>
        </p:nvSpPr>
        <p:spPr>
          <a:xfrm>
            <a:off x="753140" y="1707204"/>
            <a:ext cx="10541000" cy="5016758"/>
          </a:xfrm>
          <a:prstGeom prst="rect">
            <a:avLst/>
          </a:prstGeom>
          <a:noFill/>
        </p:spPr>
        <p:txBody>
          <a:bodyPr wrap="square" rtlCol="0">
            <a:spAutoFit/>
          </a:bodyPr>
          <a:lstStyle/>
          <a:p>
            <a:endParaRPr lang="en-US" sz="2000" b="1" dirty="0" smtClean="0">
              <a:latin typeface="Alexandria"/>
            </a:endParaRPr>
          </a:p>
          <a:p>
            <a:r>
              <a:rPr lang="en-US" sz="2000" b="1" dirty="0" smtClean="0">
                <a:latin typeface="Alexandria"/>
              </a:rPr>
              <a:t>Public </a:t>
            </a:r>
            <a:r>
              <a:rPr lang="en-US" sz="2000" b="1" dirty="0">
                <a:latin typeface="Alexandria"/>
              </a:rPr>
              <a:t>vs. Private Ownership</a:t>
            </a:r>
            <a:r>
              <a:rPr lang="en-US" sz="2000" b="1" dirty="0" smtClean="0">
                <a:latin typeface="Alexandria"/>
              </a:rPr>
              <a:t>:</a:t>
            </a:r>
          </a:p>
          <a:p>
            <a:pPr marL="342900" indent="-342900">
              <a:buFont typeface="Arial" panose="020B0604020202020204" pitchFamily="34" charset="0"/>
              <a:buChar char="•"/>
            </a:pPr>
            <a:r>
              <a:rPr lang="en-US" sz="2000" b="1" dirty="0" smtClean="0">
                <a:latin typeface="Alexandria"/>
              </a:rPr>
              <a:t>Typical </a:t>
            </a:r>
            <a:r>
              <a:rPr lang="en-US" sz="2000" b="1" dirty="0">
                <a:latin typeface="Alexandria"/>
              </a:rPr>
              <a:t>Path:</a:t>
            </a:r>
            <a:r>
              <a:rPr lang="en-US" sz="2000" dirty="0">
                <a:latin typeface="Alexandria"/>
              </a:rPr>
              <a:t> Most companies start private and then go public (IPO) to raise capital for growth.</a:t>
            </a:r>
          </a:p>
          <a:p>
            <a:pPr marL="342900" indent="-342900">
              <a:buFont typeface="Arial" panose="020B0604020202020204" pitchFamily="34" charset="0"/>
              <a:buChar char="•"/>
            </a:pPr>
            <a:r>
              <a:rPr lang="en-US" sz="2000" b="1" dirty="0">
                <a:latin typeface="Alexandria"/>
              </a:rPr>
              <a:t>Newer Trend:</a:t>
            </a:r>
            <a:r>
              <a:rPr lang="en-US" sz="2000" dirty="0">
                <a:latin typeface="Alexandria"/>
              </a:rPr>
              <a:t> Publicly traded companies are increasingly choosing to go private</a:t>
            </a:r>
            <a:r>
              <a:rPr lang="en-US" sz="2000" dirty="0" smtClean="0">
                <a:latin typeface="Alexandria"/>
              </a:rPr>
              <a:t>.</a:t>
            </a:r>
          </a:p>
          <a:p>
            <a:endParaRPr lang="en-US" sz="2000" dirty="0">
              <a:latin typeface="Alexandria"/>
            </a:endParaRPr>
          </a:p>
          <a:p>
            <a:r>
              <a:rPr lang="en-US" sz="2000" b="1" dirty="0">
                <a:latin typeface="Alexandria"/>
              </a:rPr>
              <a:t>Reasons for Going Private:</a:t>
            </a:r>
            <a:endParaRPr lang="en-US" sz="2000" dirty="0">
              <a:latin typeface="Alexandria"/>
            </a:endParaRPr>
          </a:p>
          <a:p>
            <a:pPr marL="342900" indent="-342900">
              <a:buFont typeface="Arial" panose="020B0604020202020204" pitchFamily="34" charset="0"/>
              <a:buChar char="•"/>
            </a:pPr>
            <a:r>
              <a:rPr lang="en-US" sz="2000" b="1" dirty="0">
                <a:latin typeface="Alexandria"/>
              </a:rPr>
              <a:t>Dissatisfaction with Wall Street:</a:t>
            </a:r>
            <a:r>
              <a:rPr lang="en-US" sz="2000" dirty="0">
                <a:latin typeface="Alexandria"/>
              </a:rPr>
              <a:t> Executives may feel their stock is undervalued and analysts' demands are burdensome.</a:t>
            </a:r>
          </a:p>
          <a:p>
            <a:pPr marL="342900" indent="-342900">
              <a:buFont typeface="Arial" panose="020B0604020202020204" pitchFamily="34" charset="0"/>
              <a:buChar char="•"/>
            </a:pPr>
            <a:r>
              <a:rPr lang="en-US" sz="2000" b="1" dirty="0">
                <a:latin typeface="Alexandria"/>
              </a:rPr>
              <a:t>Compliance Costs:</a:t>
            </a:r>
            <a:r>
              <a:rPr lang="en-US" sz="2000" dirty="0">
                <a:latin typeface="Alexandria"/>
              </a:rPr>
              <a:t> Increased regulations like Sarbanes-Oxley Act have made being public more expensive</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r>
              <a:rPr lang="en-US" sz="2000" dirty="0" smtClean="0">
                <a:latin typeface="Alexandria"/>
              </a:rPr>
              <a:t>While </a:t>
            </a:r>
            <a:r>
              <a:rPr lang="en-US" sz="2000" dirty="0">
                <a:latin typeface="Alexandria"/>
              </a:rPr>
              <a:t>privatization is a significant decision, it's not a complete strategy itself. It's a choice made within the context of a company's overall strategic direction.</a:t>
            </a:r>
          </a:p>
          <a:p>
            <a:pPr marL="342900" indent="-342900">
              <a:buFont typeface="Arial" panose="020B0604020202020204" pitchFamily="34" charset="0"/>
              <a:buChar char="•"/>
            </a:pPr>
            <a:endParaRPr lang="en-US" sz="2000" dirty="0" smtClean="0">
              <a:latin typeface="Alexandria"/>
            </a:endParaRPr>
          </a:p>
          <a:p>
            <a:endParaRPr lang="en-US" sz="2000" dirty="0">
              <a:latin typeface="Alexandria"/>
            </a:endParaRPr>
          </a:p>
        </p:txBody>
      </p:sp>
    </p:spTree>
    <p:extLst>
      <p:ext uri="{BB962C8B-B14F-4D97-AF65-F5344CB8AC3E}">
        <p14:creationId xmlns:p14="http://schemas.microsoft.com/office/powerpoint/2010/main" val="1538661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dirty="0"/>
              <a:t> </a:t>
            </a:r>
            <a:r>
              <a:rPr lang="en-US" sz="2400" b="1" dirty="0" smtClean="0">
                <a:latin typeface="Alexandria"/>
              </a:rPr>
              <a:t>HR Challenges:</a:t>
            </a:r>
            <a:r>
              <a:rPr lang="en-US" sz="2400" b="1" dirty="0">
                <a:latin typeface="Alexandria"/>
              </a:rPr>
              <a:t> Public vs. </a:t>
            </a:r>
            <a:r>
              <a:rPr lang="en-US" sz="2400" b="1" dirty="0" smtClean="0">
                <a:latin typeface="Alexandria"/>
              </a:rPr>
              <a:t>Private Organizations </a:t>
            </a:r>
            <a:endParaRPr lang="en-US" sz="2400" b="1" dirty="0">
              <a:latin typeface="Alexandria"/>
            </a:endParaRPr>
          </a:p>
        </p:txBody>
      </p:sp>
      <p:sp>
        <p:nvSpPr>
          <p:cNvPr id="10" name="TextBox 9"/>
          <p:cNvSpPr txBox="1"/>
          <p:nvPr/>
        </p:nvSpPr>
        <p:spPr>
          <a:xfrm>
            <a:off x="753140" y="1707204"/>
            <a:ext cx="10541000" cy="2246769"/>
          </a:xfrm>
          <a:prstGeom prst="rect">
            <a:avLst/>
          </a:prstGeom>
          <a:noFill/>
        </p:spPr>
        <p:txBody>
          <a:bodyPr wrap="square" rtlCol="0">
            <a:spAutoFit/>
          </a:bodyPr>
          <a:lstStyle/>
          <a:p>
            <a:endParaRPr lang="en-US" sz="2000" b="1" dirty="0" smtClean="0">
              <a:latin typeface="Alexandria"/>
            </a:endParaRPr>
          </a:p>
          <a:p>
            <a:r>
              <a:rPr lang="en-US" sz="2000" dirty="0">
                <a:latin typeface="Alexandria"/>
              </a:rPr>
              <a:t>Public organizations face stricter HR constraints due to bureaucratic red tape and government regulations, limiting their flexibility compared to private companies. </a:t>
            </a:r>
            <a:endParaRPr lang="en-US" sz="2000" dirty="0" smtClean="0">
              <a:latin typeface="Alexandria"/>
            </a:endParaRPr>
          </a:p>
          <a:p>
            <a:endParaRPr lang="en-US" sz="2000" dirty="0">
              <a:latin typeface="Alexandria"/>
            </a:endParaRPr>
          </a:p>
          <a:p>
            <a:r>
              <a:rPr lang="en-US" sz="2000" dirty="0" smtClean="0">
                <a:latin typeface="Alexandria"/>
              </a:rPr>
              <a:t>However</a:t>
            </a:r>
            <a:r>
              <a:rPr lang="en-US" sz="2000" dirty="0">
                <a:latin typeface="Alexandria"/>
              </a:rPr>
              <a:t>, this doesn't negate the possibility of innovation in public </a:t>
            </a:r>
            <a:r>
              <a:rPr lang="en-US" sz="2000" dirty="0" smtClean="0">
                <a:latin typeface="Alexandria"/>
              </a:rPr>
              <a:t>Organizations. </a:t>
            </a:r>
            <a:r>
              <a:rPr lang="en-US" sz="2000" dirty="0">
                <a:latin typeface="Alexandria"/>
              </a:rPr>
              <a:t>By strategically applying creative practices, public organizations can still achieve significant improvements in effectiveness and efficiency.</a:t>
            </a:r>
            <a:endParaRPr lang="en-US" sz="2000" dirty="0">
              <a:latin typeface="Alexandria"/>
            </a:endParaRPr>
          </a:p>
        </p:txBody>
      </p:sp>
    </p:spTree>
    <p:extLst>
      <p:ext uri="{BB962C8B-B14F-4D97-AF65-F5344CB8AC3E}">
        <p14:creationId xmlns:p14="http://schemas.microsoft.com/office/powerpoint/2010/main" val="35185538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69142" y="1187549"/>
            <a:ext cx="8703584" cy="461665"/>
          </a:xfrm>
          <a:prstGeom prst="rect">
            <a:avLst/>
          </a:prstGeom>
          <a:noFill/>
        </p:spPr>
        <p:txBody>
          <a:bodyPr wrap="square" rtlCol="0">
            <a:spAutoFit/>
          </a:bodyPr>
          <a:lstStyle/>
          <a:p>
            <a:r>
              <a:rPr lang="en-US" sz="2000" dirty="0">
                <a:latin typeface="Alexandria"/>
              </a:rPr>
              <a:t> </a:t>
            </a:r>
            <a:r>
              <a:rPr lang="en-US" sz="2400" b="1" dirty="0">
                <a:latin typeface="Alexandria"/>
              </a:rPr>
              <a:t>Case Study: Abu Dhabi National Oil Company (ADNOC)</a:t>
            </a:r>
          </a:p>
        </p:txBody>
      </p:sp>
      <p:sp>
        <p:nvSpPr>
          <p:cNvPr id="10" name="TextBox 9"/>
          <p:cNvSpPr txBox="1"/>
          <p:nvPr/>
        </p:nvSpPr>
        <p:spPr>
          <a:xfrm>
            <a:off x="889000" y="1649214"/>
            <a:ext cx="8407400" cy="2923877"/>
          </a:xfrm>
          <a:prstGeom prst="rect">
            <a:avLst/>
          </a:prstGeom>
          <a:noFill/>
        </p:spPr>
        <p:txBody>
          <a:bodyPr wrap="square" rtlCol="0">
            <a:spAutoFit/>
          </a:bodyPr>
          <a:lstStyle/>
          <a:p>
            <a:endParaRPr lang="en-US" sz="2000" dirty="0">
              <a:latin typeface="Alexandria"/>
            </a:endParaRPr>
          </a:p>
          <a:p>
            <a:r>
              <a:rPr lang="en-US" sz="2400" b="1" dirty="0">
                <a:latin typeface="Alexandria"/>
              </a:rPr>
              <a:t>Introduction</a:t>
            </a:r>
            <a:r>
              <a:rPr lang="en-US" sz="2400" b="1" dirty="0" smtClean="0">
                <a:latin typeface="Alexandria"/>
              </a:rPr>
              <a:t>:</a:t>
            </a:r>
          </a:p>
          <a:p>
            <a:endParaRPr lang="en-US" sz="2000" dirty="0">
              <a:latin typeface="Alexandria"/>
            </a:endParaRPr>
          </a:p>
          <a:p>
            <a:r>
              <a:rPr lang="en-US" sz="2000" dirty="0">
                <a:latin typeface="Alexandria"/>
              </a:rPr>
              <a:t>The Abu Dhabi National Oil Company (ADNOC), established in 1962, is a leading integrated oil and gas company headquartered in Abu Dhabi, United Arab Emirates. As a key driver of the UAE's economy, ADNOC plays a critical role in the global energy sector. It boasts a significant production capacity, with ambitions to further increase its output in the coming years.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6400" y="3909145"/>
            <a:ext cx="2133600" cy="2133600"/>
          </a:xfrm>
          <a:prstGeom prst="rect">
            <a:avLst/>
          </a:prstGeom>
        </p:spPr>
      </p:pic>
    </p:spTree>
    <p:extLst>
      <p:ext uri="{BB962C8B-B14F-4D97-AF65-F5344CB8AC3E}">
        <p14:creationId xmlns:p14="http://schemas.microsoft.com/office/powerpoint/2010/main" val="2410130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69142" y="1187549"/>
            <a:ext cx="8703584" cy="461665"/>
          </a:xfrm>
          <a:prstGeom prst="rect">
            <a:avLst/>
          </a:prstGeom>
          <a:noFill/>
        </p:spPr>
        <p:txBody>
          <a:bodyPr wrap="square" rtlCol="0">
            <a:spAutoFit/>
          </a:bodyPr>
          <a:lstStyle/>
          <a:p>
            <a:r>
              <a:rPr lang="en-US" sz="2000" dirty="0">
                <a:latin typeface="Alexandria"/>
              </a:rPr>
              <a:t> </a:t>
            </a:r>
            <a:r>
              <a:rPr lang="en-US" sz="2400" b="1" dirty="0">
                <a:latin typeface="Alexandria"/>
              </a:rPr>
              <a:t>Case Study: Abu Dhabi National Oil Company (ADNOC)</a:t>
            </a:r>
          </a:p>
        </p:txBody>
      </p:sp>
      <p:sp>
        <p:nvSpPr>
          <p:cNvPr id="10" name="TextBox 9"/>
          <p:cNvSpPr txBox="1"/>
          <p:nvPr/>
        </p:nvSpPr>
        <p:spPr>
          <a:xfrm>
            <a:off x="888999" y="1649214"/>
            <a:ext cx="9102165" cy="4093428"/>
          </a:xfrm>
          <a:prstGeom prst="rect">
            <a:avLst/>
          </a:prstGeom>
          <a:noFill/>
        </p:spPr>
        <p:txBody>
          <a:bodyPr wrap="square" rtlCol="0">
            <a:spAutoFit/>
          </a:bodyPr>
          <a:lstStyle/>
          <a:p>
            <a:endParaRPr lang="en-US" sz="2000" dirty="0" smtClean="0">
              <a:latin typeface="Alexandria"/>
            </a:endParaRPr>
          </a:p>
          <a:p>
            <a:r>
              <a:rPr lang="en-US" sz="2000" b="1" dirty="0" smtClean="0"/>
              <a:t>Main </a:t>
            </a:r>
            <a:r>
              <a:rPr lang="en-US" sz="2000" b="1" dirty="0"/>
              <a:t>Challenges:</a:t>
            </a:r>
            <a:endParaRPr lang="en-US" sz="2000" dirty="0"/>
          </a:p>
          <a:p>
            <a:r>
              <a:rPr lang="en-US" sz="2000" dirty="0"/>
              <a:t>Despite its success, ADNOC faces several challenges in today's dynamic energy landscape</a:t>
            </a:r>
            <a:r>
              <a:rPr lang="en-US" sz="2000" dirty="0" smtClean="0"/>
              <a:t>:</a:t>
            </a:r>
          </a:p>
          <a:p>
            <a:endParaRPr lang="en-US" sz="2000" dirty="0"/>
          </a:p>
          <a:p>
            <a:pPr lvl="0"/>
            <a:r>
              <a:rPr lang="en-US" sz="2000" b="1" dirty="0"/>
              <a:t>Global Oil Price Fluctuations:</a:t>
            </a:r>
            <a:r>
              <a:rPr lang="en-US" sz="2000" dirty="0"/>
              <a:t> The oil and gas industry is susceptible to volatile market conditions. ADNOC needs to navigate price fluctuations to ensure financial stability.</a:t>
            </a:r>
          </a:p>
          <a:p>
            <a:pPr lvl="0"/>
            <a:r>
              <a:rPr lang="en-US" sz="2000" b="1" dirty="0"/>
              <a:t>Shifting Energy Landscape:</a:t>
            </a:r>
            <a:r>
              <a:rPr lang="en-US" sz="2000" dirty="0"/>
              <a:t> The growing focus on renewable energy sources and environmental sustainability presents a long-term challenge for ADNOC's core business.</a:t>
            </a:r>
          </a:p>
          <a:p>
            <a:r>
              <a:rPr lang="en-US" sz="2000" b="1" dirty="0"/>
              <a:t>Talent Acquisition and Retention:</a:t>
            </a:r>
            <a:r>
              <a:rPr lang="en-US" sz="2000" dirty="0"/>
              <a:t> Attracting and retaining top talent in a competitive global market is crucial for ADNOC's continued success and technological advancement.</a:t>
            </a:r>
            <a:r>
              <a:rPr lang="en-US" sz="2000" b="1" dirty="0"/>
              <a:t> </a:t>
            </a:r>
            <a:endParaRPr lang="en-US" sz="2000"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6400" y="3909145"/>
            <a:ext cx="2133600" cy="2133600"/>
          </a:xfrm>
          <a:prstGeom prst="rect">
            <a:avLst/>
          </a:prstGeom>
        </p:spPr>
      </p:pic>
    </p:spTree>
    <p:extLst>
      <p:ext uri="{BB962C8B-B14F-4D97-AF65-F5344CB8AC3E}">
        <p14:creationId xmlns:p14="http://schemas.microsoft.com/office/powerpoint/2010/main" val="1706334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69142" y="1187549"/>
            <a:ext cx="8703584" cy="461665"/>
          </a:xfrm>
          <a:prstGeom prst="rect">
            <a:avLst/>
          </a:prstGeom>
          <a:noFill/>
        </p:spPr>
        <p:txBody>
          <a:bodyPr wrap="square" rtlCol="0">
            <a:spAutoFit/>
          </a:bodyPr>
          <a:lstStyle/>
          <a:p>
            <a:r>
              <a:rPr lang="en-US" sz="2000" dirty="0">
                <a:latin typeface="Alexandria"/>
              </a:rPr>
              <a:t> </a:t>
            </a:r>
            <a:r>
              <a:rPr lang="en-US" sz="2400" b="1" dirty="0">
                <a:latin typeface="Alexandria"/>
              </a:rPr>
              <a:t>Case Study: Abu Dhabi National Oil Company (ADNOC)</a:t>
            </a:r>
          </a:p>
        </p:txBody>
      </p:sp>
      <p:sp>
        <p:nvSpPr>
          <p:cNvPr id="10" name="TextBox 9"/>
          <p:cNvSpPr txBox="1"/>
          <p:nvPr/>
        </p:nvSpPr>
        <p:spPr>
          <a:xfrm>
            <a:off x="733261" y="1823987"/>
            <a:ext cx="9042751" cy="4093428"/>
          </a:xfrm>
          <a:prstGeom prst="rect">
            <a:avLst/>
          </a:prstGeom>
          <a:noFill/>
        </p:spPr>
        <p:txBody>
          <a:bodyPr wrap="square" rtlCol="0">
            <a:spAutoFit/>
          </a:bodyPr>
          <a:lstStyle/>
          <a:p>
            <a:r>
              <a:rPr lang="en-US" sz="2000" b="1" dirty="0" smtClean="0"/>
              <a:t> </a:t>
            </a:r>
            <a:r>
              <a:rPr lang="en-US" sz="2000" b="1" dirty="0">
                <a:latin typeface="Alexandria"/>
              </a:rPr>
              <a:t>Strategy</a:t>
            </a:r>
            <a:r>
              <a:rPr lang="en-US" sz="2000" b="1" dirty="0" smtClean="0">
                <a:latin typeface="Alexandria"/>
              </a:rPr>
              <a:t>: </a:t>
            </a:r>
            <a:r>
              <a:rPr lang="en-US" sz="2000" dirty="0" smtClean="0">
                <a:latin typeface="Alexandria"/>
              </a:rPr>
              <a:t>The </a:t>
            </a:r>
            <a:r>
              <a:rPr lang="en-US" sz="2000" dirty="0">
                <a:latin typeface="Alexandria"/>
              </a:rPr>
              <a:t>Abu Dhabi National Oil Company (ADNOC) implemented its "Talent 2030" strategy to develop its human capital and ensure global competitiveness. This strategy includes the following elements</a:t>
            </a:r>
            <a:r>
              <a:rPr lang="en-US" sz="2000" dirty="0" smtClean="0">
                <a:latin typeface="Alexandria"/>
              </a:rPr>
              <a:t>:</a:t>
            </a:r>
          </a:p>
          <a:p>
            <a:endParaRPr lang="en-US" sz="2000" dirty="0">
              <a:latin typeface="Alexandria"/>
            </a:endParaRPr>
          </a:p>
          <a:p>
            <a:pPr lvl="0"/>
            <a:r>
              <a:rPr lang="en-US" b="1" dirty="0">
                <a:latin typeface="Alexandria"/>
              </a:rPr>
              <a:t>Attracting Global Talent:</a:t>
            </a:r>
            <a:r>
              <a:rPr lang="en-US" dirty="0">
                <a:latin typeface="Alexandria"/>
              </a:rPr>
              <a:t> ADNOC offers competitive salaries and benefits, professional development programs, and flexible work opportunities to attract top talent from around the world.</a:t>
            </a:r>
          </a:p>
          <a:p>
            <a:pPr lvl="0"/>
            <a:r>
              <a:rPr lang="en-US" b="1" dirty="0">
                <a:latin typeface="Alexandria"/>
              </a:rPr>
              <a:t>Developing Local Talent:</a:t>
            </a:r>
            <a:r>
              <a:rPr lang="en-US" dirty="0">
                <a:latin typeface="Alexandria"/>
              </a:rPr>
              <a:t> ADNOC focuses on developing the skills and capabilities of Emirati citizens through training and education programs, mentorship initiatives, and vocational training.</a:t>
            </a:r>
          </a:p>
          <a:p>
            <a:pPr lvl="0"/>
            <a:r>
              <a:rPr lang="en-US" b="1" dirty="0">
                <a:latin typeface="Alexandria"/>
              </a:rPr>
              <a:t>Building a Performance Culture:</a:t>
            </a:r>
            <a:r>
              <a:rPr lang="en-US" dirty="0">
                <a:latin typeface="Alexandria"/>
              </a:rPr>
              <a:t> ADNOC fosters a culture of high performance and accountability, rewarding employees for their achievements.</a:t>
            </a:r>
          </a:p>
          <a:p>
            <a:pPr lvl="0"/>
            <a:r>
              <a:rPr lang="en-US" b="1" dirty="0">
                <a:latin typeface="Alexandria"/>
              </a:rPr>
              <a:t>Enhancing Innovation:</a:t>
            </a:r>
            <a:r>
              <a:rPr lang="en-US" dirty="0">
                <a:latin typeface="Alexandria"/>
              </a:rPr>
              <a:t> ADNOC incentivizes employees to innovate through incentive programs and provides them with the resources to experiment with new ideas.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9234" y="4155141"/>
            <a:ext cx="1900765" cy="1900765"/>
          </a:xfrm>
          <a:prstGeom prst="rect">
            <a:avLst/>
          </a:prstGeom>
        </p:spPr>
      </p:pic>
    </p:spTree>
    <p:extLst>
      <p:ext uri="{BB962C8B-B14F-4D97-AF65-F5344CB8AC3E}">
        <p14:creationId xmlns:p14="http://schemas.microsoft.com/office/powerpoint/2010/main" val="2653058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6019" y="16606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733261" y="1823987"/>
            <a:ext cx="9042751" cy="3600986"/>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dirty="0">
                <a:latin typeface="Alexandria"/>
              </a:rPr>
              <a:t>Importance of  Strategy Alignment</a:t>
            </a:r>
          </a:p>
          <a:p>
            <a:pPr marL="342900" indent="-342900">
              <a:lnSpc>
                <a:spcPct val="150000"/>
              </a:lnSpc>
              <a:buFont typeface="Arial" panose="020B0604020202020204" pitchFamily="34" charset="0"/>
              <a:buChar char="•"/>
            </a:pPr>
            <a:r>
              <a:rPr lang="en-US" sz="2000" b="1" dirty="0">
                <a:latin typeface="Alexandria"/>
              </a:rPr>
              <a:t>Strategy Models</a:t>
            </a:r>
          </a:p>
          <a:p>
            <a:pPr marL="342900" indent="-342900">
              <a:lnSpc>
                <a:spcPct val="150000"/>
              </a:lnSpc>
              <a:buFont typeface="Arial" panose="020B0604020202020204" pitchFamily="34" charset="0"/>
              <a:buChar char="•"/>
            </a:pPr>
            <a:r>
              <a:rPr lang="en-US" sz="2000" b="1" dirty="0"/>
              <a:t>The process of Strategic Management</a:t>
            </a:r>
            <a:endParaRPr lang="en-US" sz="2000" b="1" dirty="0">
              <a:latin typeface="Alexandria"/>
            </a:endParaRPr>
          </a:p>
          <a:p>
            <a:pPr marL="342900" indent="-342900">
              <a:lnSpc>
                <a:spcPct val="150000"/>
              </a:lnSpc>
              <a:buFont typeface="Arial" panose="020B0604020202020204" pitchFamily="34" charset="0"/>
              <a:buChar char="•"/>
            </a:pPr>
            <a:r>
              <a:rPr lang="en-US" sz="2000" b="1" dirty="0">
                <a:latin typeface="Alexandria"/>
              </a:rPr>
              <a:t>Corporate Strategies</a:t>
            </a:r>
          </a:p>
          <a:p>
            <a:pPr marL="342900" indent="-342900">
              <a:lnSpc>
                <a:spcPct val="150000"/>
              </a:lnSpc>
              <a:buFont typeface="Arial" panose="020B0604020202020204" pitchFamily="34" charset="0"/>
              <a:buChar char="•"/>
            </a:pPr>
            <a:r>
              <a:rPr lang="en-US" sz="2000" b="1" dirty="0">
                <a:latin typeface="Alexandria"/>
              </a:rPr>
              <a:t>Business Strategies</a:t>
            </a:r>
          </a:p>
          <a:p>
            <a:pPr marL="342900" indent="-342900">
              <a:lnSpc>
                <a:spcPct val="150000"/>
              </a:lnSpc>
              <a:buFont typeface="Arial" panose="020B0604020202020204" pitchFamily="34" charset="0"/>
              <a:buChar char="•"/>
            </a:pPr>
            <a:r>
              <a:rPr lang="en-US" sz="2000" b="1" dirty="0">
                <a:latin typeface="Alexandria"/>
              </a:rPr>
              <a:t>New framework for Business Unit Strategies</a:t>
            </a:r>
          </a:p>
          <a:p>
            <a:pPr marL="342900" indent="-342900">
              <a:lnSpc>
                <a:spcPct val="150000"/>
              </a:lnSpc>
              <a:buFont typeface="Arial" panose="020B0604020202020204" pitchFamily="34" charset="0"/>
              <a:buChar char="•"/>
            </a:pPr>
            <a:r>
              <a:rPr lang="en-US" sz="2000" b="1" dirty="0">
                <a:latin typeface="Alexandria"/>
              </a:rPr>
              <a:t>New Trends in setting strategies</a:t>
            </a:r>
          </a:p>
          <a:p>
            <a:endParaRPr lang="en-US" dirty="0">
              <a:latin typeface="Alexandria"/>
            </a:endParaRPr>
          </a:p>
        </p:txBody>
      </p:sp>
      <p:sp>
        <p:nvSpPr>
          <p:cNvPr id="3" name="TextBox 2">
            <a:extLst>
              <a:ext uri="{FF2B5EF4-FFF2-40B4-BE49-F238E27FC236}">
                <a16:creationId xmlns="" xmlns:a16="http://schemas.microsoft.com/office/drawing/2014/main" id="{C7779F19-6F91-35C5-96B6-0B4449956E46}"/>
              </a:ext>
            </a:extLst>
          </p:cNvPr>
          <p:cNvSpPr txBox="1"/>
          <p:nvPr/>
        </p:nvSpPr>
        <p:spPr>
          <a:xfrm>
            <a:off x="1744208" y="1145251"/>
            <a:ext cx="8703584" cy="461665"/>
          </a:xfrm>
          <a:prstGeom prst="rect">
            <a:avLst/>
          </a:prstGeom>
          <a:noFill/>
        </p:spPr>
        <p:txBody>
          <a:bodyPr wrap="square" rtlCol="0">
            <a:spAutoFit/>
          </a:bodyPr>
          <a:lstStyle/>
          <a:p>
            <a:pPr algn="ctr"/>
            <a:r>
              <a:rPr lang="en-US" sz="2000" dirty="0">
                <a:latin typeface="Alexandria"/>
              </a:rPr>
              <a:t> </a:t>
            </a:r>
            <a:r>
              <a:rPr lang="en-US" sz="2400" b="1" dirty="0">
                <a:latin typeface="Alexandria"/>
              </a:rPr>
              <a:t>Conclusion</a:t>
            </a:r>
          </a:p>
        </p:txBody>
      </p:sp>
    </p:spTree>
    <p:extLst>
      <p:ext uri="{BB962C8B-B14F-4D97-AF65-F5344CB8AC3E}">
        <p14:creationId xmlns:p14="http://schemas.microsoft.com/office/powerpoint/2010/main" val="459596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r>
              <a:rPr lang="en-US" sz="2000" dirty="0" smtClean="0">
                <a:latin typeface="Alexandria"/>
              </a:rPr>
              <a:t>.</a:t>
            </a:r>
          </a:p>
          <a:p>
            <a:endParaRPr lang="en-US" sz="2000" dirty="0">
              <a:latin typeface="Alexandria"/>
            </a:endParaRPr>
          </a:p>
          <a:p>
            <a:r>
              <a:rPr lang="en-US" sz="2000" b="1" dirty="0">
                <a:latin typeface="Alexandria"/>
              </a:rPr>
              <a:t>Additional Resources for extra reading</a:t>
            </a:r>
            <a:r>
              <a:rPr lang="en-US" sz="2000" dirty="0" smtClean="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purl.org/dc/elements/1.1/"/>
    <ds:schemaRef ds:uri="http://purl.org/dc/dcmitype/"/>
    <ds:schemaRef ds:uri="688354b5-287c-4cda-825e-1d7935aea40e"/>
    <ds:schemaRef ds:uri="http://schemas.microsoft.com/office/infopath/2007/PartnerControls"/>
    <ds:schemaRef ds:uri="http://schemas.openxmlformats.org/package/2006/metadata/core-properties"/>
    <ds:schemaRef ds:uri="aca13214-df29-4e3c-a050-857c0bf7bd8e"/>
    <ds:schemaRef ds:uri="http://purl.org/dc/terms/"/>
  </ds:schemaRefs>
</ds:datastoreItem>
</file>

<file path=customXml/itemProps2.xml><?xml version="1.0" encoding="utf-8"?>
<ds:datastoreItem xmlns:ds="http://schemas.openxmlformats.org/officeDocument/2006/customXml" ds:itemID="{25053626-65B3-4FEA-8FAD-00331FF633C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2741</TotalTime>
  <Words>3405</Words>
  <Application>Microsoft Office PowerPoint</Application>
  <PresentationFormat>Widescreen</PresentationFormat>
  <Paragraphs>407</Paragraphs>
  <Slides>45</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Alexandria</vt:lpstr>
      <vt:lpstr>Arial</vt:lpstr>
      <vt:lpstr>Calibri</vt:lpstr>
      <vt:lpstr>Calibri Light</vt:lpstr>
      <vt:lpstr>Cambria</vt:lpstr>
      <vt:lpstr>Fira Sans Condensed</vt:lpstr>
      <vt:lpstr>Fira Sans Extra Condensed Medium</vt:lpstr>
      <vt:lpstr>Rajdhani</vt:lpstr>
      <vt:lpstr>Roboto</vt:lpstr>
      <vt:lpstr>Roboto Light</vt:lpstr>
      <vt:lpstr>Office Theme</vt:lpstr>
      <vt:lpstr>PowerPoint Presentation</vt:lpstr>
      <vt:lpstr>PowerPoint Presentation</vt:lpstr>
      <vt:lpstr>PowerPoint Presentation</vt:lpstr>
      <vt:lpstr>PowerPoint Presentation</vt:lpstr>
      <vt:lpstr>Models of Strategy</vt:lpstr>
      <vt:lpstr>PowerPoint Presentation</vt:lpstr>
      <vt:lpstr>Process of Strategic Management</vt:lpstr>
      <vt:lpstr>Process of Strategic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Corporate Strategies</vt:lpstr>
      <vt:lpstr>PowerPoint Presentation</vt:lpstr>
      <vt:lpstr>PowerPoint Presentation</vt:lpstr>
      <vt:lpstr>PowerPoint Presentation</vt:lpstr>
      <vt:lpstr>PowerPoint Presentation</vt:lpstr>
      <vt:lpstr>PowerPoint Presentation</vt:lpstr>
      <vt:lpstr>Business Strategies</vt:lpstr>
      <vt:lpstr>Business Strategies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202</cp:revision>
  <dcterms:created xsi:type="dcterms:W3CDTF">2023-04-29T09:08:00Z</dcterms:created>
  <dcterms:modified xsi:type="dcterms:W3CDTF">2024-06-01T20:35:26Z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