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tags/tag6.xml" ContentType="application/vnd.openxmlformats-officedocument.presentationml.tags+xml"/>
  <Override PartName="/ppt/notesSlides/notesSlide6.xml" ContentType="application/vnd.openxmlformats-officedocument.presentationml.notesSlide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ags/tag11.xml" ContentType="application/vnd.openxmlformats-officedocument.presentationml.tags+xml"/>
  <Override PartName="/ppt/notesSlides/notesSlide7.xml" ContentType="application/vnd.openxmlformats-officedocument.presentationml.notesSlide+xml"/>
  <Override PartName="/ppt/tags/tag12.xml" ContentType="application/vnd.openxmlformats-officedocument.presentationml.tags+xml"/>
  <Override PartName="/ppt/notesSlides/notesSlide8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43"/>
  </p:notesMasterIdLst>
  <p:sldIdLst>
    <p:sldId id="480" r:id="rId5"/>
    <p:sldId id="303" r:id="rId6"/>
    <p:sldId id="313" r:id="rId7"/>
    <p:sldId id="1246" r:id="rId8"/>
    <p:sldId id="1231" r:id="rId9"/>
    <p:sldId id="276" r:id="rId10"/>
    <p:sldId id="488" r:id="rId11"/>
    <p:sldId id="1222" r:id="rId12"/>
    <p:sldId id="481" r:id="rId13"/>
    <p:sldId id="1233" r:id="rId14"/>
    <p:sldId id="1234" r:id="rId15"/>
    <p:sldId id="1238" r:id="rId16"/>
    <p:sldId id="1243" r:id="rId17"/>
    <p:sldId id="1237" r:id="rId18"/>
    <p:sldId id="1236" r:id="rId19"/>
    <p:sldId id="1240" r:id="rId20"/>
    <p:sldId id="1239" r:id="rId21"/>
    <p:sldId id="1241" r:id="rId22"/>
    <p:sldId id="1244" r:id="rId23"/>
    <p:sldId id="1245" r:id="rId24"/>
    <p:sldId id="1242" r:id="rId25"/>
    <p:sldId id="1249" r:id="rId26"/>
    <p:sldId id="1251" r:id="rId27"/>
    <p:sldId id="1250" r:id="rId28"/>
    <p:sldId id="1252" r:id="rId29"/>
    <p:sldId id="1253" r:id="rId30"/>
    <p:sldId id="1254" r:id="rId31"/>
    <p:sldId id="1255" r:id="rId32"/>
    <p:sldId id="1256" r:id="rId33"/>
    <p:sldId id="1257" r:id="rId34"/>
    <p:sldId id="1258" r:id="rId35"/>
    <p:sldId id="1259" r:id="rId36"/>
    <p:sldId id="1260" r:id="rId37"/>
    <p:sldId id="1230" r:id="rId38"/>
    <p:sldId id="1232" r:id="rId39"/>
    <p:sldId id="306" r:id="rId40"/>
    <p:sldId id="1229" r:id="rId41"/>
    <p:sldId id="349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1246"/>
            <p14:sldId id="1231"/>
            <p14:sldId id="276"/>
            <p14:sldId id="488"/>
            <p14:sldId id="1222"/>
            <p14:sldId id="481"/>
            <p14:sldId id="1233"/>
            <p14:sldId id="1234"/>
            <p14:sldId id="1238"/>
            <p14:sldId id="1243"/>
            <p14:sldId id="1237"/>
            <p14:sldId id="1236"/>
            <p14:sldId id="1240"/>
            <p14:sldId id="1239"/>
            <p14:sldId id="1241"/>
            <p14:sldId id="1244"/>
            <p14:sldId id="1245"/>
            <p14:sldId id="1242"/>
            <p14:sldId id="1249"/>
            <p14:sldId id="1251"/>
            <p14:sldId id="1250"/>
            <p14:sldId id="1252"/>
            <p14:sldId id="1253"/>
            <p14:sldId id="1254"/>
            <p14:sldId id="1255"/>
            <p14:sldId id="1256"/>
            <p14:sldId id="1257"/>
            <p14:sldId id="1258"/>
            <p14:sldId id="1259"/>
            <p14:sldId id="1260"/>
            <p14:sldId id="1230"/>
            <p14:sldId id="1232"/>
            <p14:sldId id="306"/>
            <p14:sldId id="122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9BBC"/>
    <a:srgbClr val="000000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3EB57FE-FD8B-954B-947D-3951C8EC4407}" v="2" dt="2023-11-07T00:29:56.25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58"/>
    <p:restoredTop sz="93961" autoAdjust="0"/>
  </p:normalViewPr>
  <p:slideViewPr>
    <p:cSldViewPr snapToGrid="0">
      <p:cViewPr varScale="1">
        <p:scale>
          <a:sx n="77" d="100"/>
          <a:sy n="77" d="100"/>
        </p:scale>
        <p:origin x="691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notesMaster" Target="notesMasters/notesMaster1.xml"/><Relationship Id="rId48" Type="http://schemas.microsoft.com/office/2015/10/relationships/revisionInfo" Target="revisionInfo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heme" Target="theme/theme1.xml"/><Relationship Id="rId20" Type="http://schemas.openxmlformats.org/officeDocument/2006/relationships/slide" Target="slides/slide16.xml"/><Relationship Id="rId41" Type="http://schemas.openxmlformats.org/officeDocument/2006/relationships/slide" Target="slides/slide3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ar-S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Sprint 2</a:t>
            </a:r>
            <a:r>
              <a:rPr lang="en-US" baseline="0" dirty="0"/>
              <a:t> Burndown Chart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ar-SA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User Stories Remiaing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Sheet1!$A$2:$A$16</c:f>
              <c:strCache>
                <c:ptCount val="15"/>
                <c:pt idx="0">
                  <c:v>Day 0</c:v>
                </c:pt>
                <c:pt idx="1">
                  <c:v>Day 1</c:v>
                </c:pt>
                <c:pt idx="2">
                  <c:v>Day 2</c:v>
                </c:pt>
                <c:pt idx="3">
                  <c:v>Day 3</c:v>
                </c:pt>
                <c:pt idx="4">
                  <c:v>Day 4</c:v>
                </c:pt>
                <c:pt idx="5">
                  <c:v>Day 5</c:v>
                </c:pt>
                <c:pt idx="6">
                  <c:v>Day 6</c:v>
                </c:pt>
                <c:pt idx="7">
                  <c:v>Day 7</c:v>
                </c:pt>
                <c:pt idx="8">
                  <c:v>Day 8</c:v>
                </c:pt>
                <c:pt idx="9">
                  <c:v>Day 9</c:v>
                </c:pt>
                <c:pt idx="10">
                  <c:v>Day 10</c:v>
                </c:pt>
                <c:pt idx="11">
                  <c:v>Day 11</c:v>
                </c:pt>
                <c:pt idx="12">
                  <c:v>Day 12</c:v>
                </c:pt>
                <c:pt idx="13">
                  <c:v>Day 13</c:v>
                </c:pt>
                <c:pt idx="14">
                  <c:v>Day 14</c:v>
                </c:pt>
              </c:strCache>
            </c:strRef>
          </c:cat>
          <c:val>
            <c:numRef>
              <c:f>Sheet1!$B$2:$B$16</c:f>
              <c:numCache>
                <c:formatCode>General</c:formatCode>
                <c:ptCount val="15"/>
                <c:pt idx="0">
                  <c:v>32</c:v>
                </c:pt>
                <c:pt idx="1">
                  <c:v>32</c:v>
                </c:pt>
                <c:pt idx="2">
                  <c:v>32</c:v>
                </c:pt>
                <c:pt idx="3">
                  <c:v>29</c:v>
                </c:pt>
                <c:pt idx="4">
                  <c:v>29</c:v>
                </c:pt>
                <c:pt idx="5">
                  <c:v>26</c:v>
                </c:pt>
                <c:pt idx="6">
                  <c:v>26</c:v>
                </c:pt>
                <c:pt idx="7">
                  <c:v>26</c:v>
                </c:pt>
                <c:pt idx="8">
                  <c:v>23</c:v>
                </c:pt>
                <c:pt idx="9">
                  <c:v>23</c:v>
                </c:pt>
                <c:pt idx="10">
                  <c:v>20</c:v>
                </c:pt>
                <c:pt idx="11">
                  <c:v>20</c:v>
                </c:pt>
                <c:pt idx="12">
                  <c:v>15</c:v>
                </c:pt>
                <c:pt idx="13">
                  <c:v>15</c:v>
                </c:pt>
                <c:pt idx="14">
                  <c:v>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1E5F-9E4A-8EF8-547D545FD3D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31833583"/>
        <c:axId val="1186677519"/>
      </c:lineChart>
      <c:catAx>
        <c:axId val="103183358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ar-SA"/>
          </a:p>
        </c:txPr>
        <c:crossAx val="1186677519"/>
        <c:crosses val="autoZero"/>
        <c:auto val="1"/>
        <c:lblAlgn val="ctr"/>
        <c:lblOffset val="100"/>
        <c:noMultiLvlLbl val="0"/>
      </c:catAx>
      <c:valAx>
        <c:axId val="118667751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ar-SA"/>
          </a:p>
        </c:txPr>
        <c:crossAx val="103183358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ar-SA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ar-SA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ar-S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Project</a:t>
            </a:r>
            <a:r>
              <a:rPr lang="en-US" baseline="0" dirty="0"/>
              <a:t> Burndown Chart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ar-SA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User Stories Remiaing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Sprint 0</c:v>
                </c:pt>
                <c:pt idx="1">
                  <c:v>Sprint 1</c:v>
                </c:pt>
                <c:pt idx="2">
                  <c:v>Sprint 2</c:v>
                </c:pt>
                <c:pt idx="3">
                  <c:v>Sprint 3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307</c:v>
                </c:pt>
                <c:pt idx="1">
                  <c:v>272</c:v>
                </c:pt>
                <c:pt idx="2">
                  <c:v>240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CC8E-6D45-BD7B-221615FA95D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31833583"/>
        <c:axId val="1186677519"/>
      </c:lineChart>
      <c:catAx>
        <c:axId val="103183358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ar-SA"/>
          </a:p>
        </c:txPr>
        <c:crossAx val="1186677519"/>
        <c:crosses val="autoZero"/>
        <c:auto val="1"/>
        <c:lblAlgn val="ctr"/>
        <c:lblOffset val="100"/>
        <c:noMultiLvlLbl val="0"/>
      </c:catAx>
      <c:valAx>
        <c:axId val="118667751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ar-SA"/>
          </a:p>
        </c:txPr>
        <c:crossAx val="103183358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ar-SA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ar-SA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8445045-C93E-40AA-9267-8E7D84301E1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1821DB6-5F8F-4F30-BB4C-4C0ED2A510D5}">
      <dgm:prSet/>
      <dgm:spPr/>
      <dgm:t>
        <a:bodyPr/>
        <a:lstStyle/>
        <a:p>
          <a:r>
            <a:rPr lang="en-US" dirty="0"/>
            <a:t>Scrum is the most widely used Agile Methodology</a:t>
          </a:r>
        </a:p>
      </dgm:t>
    </dgm:pt>
    <dgm:pt modelId="{C37854DB-F1F9-4E25-913D-8FE26295E982}" type="parTrans" cxnId="{B23ACBFD-B115-4607-9CBF-3CCF1B087FE9}">
      <dgm:prSet/>
      <dgm:spPr/>
      <dgm:t>
        <a:bodyPr/>
        <a:lstStyle/>
        <a:p>
          <a:endParaRPr lang="en-US"/>
        </a:p>
      </dgm:t>
    </dgm:pt>
    <dgm:pt modelId="{CA6AEB8C-F6C9-435B-8F54-1F7D6A126B46}" type="sibTrans" cxnId="{B23ACBFD-B115-4607-9CBF-3CCF1B087FE9}">
      <dgm:prSet/>
      <dgm:spPr/>
      <dgm:t>
        <a:bodyPr/>
        <a:lstStyle/>
        <a:p>
          <a:endParaRPr lang="en-US"/>
        </a:p>
      </dgm:t>
    </dgm:pt>
    <dgm:pt modelId="{2DE0C55B-5290-49D2-93F5-5F8150CC4976}">
      <dgm:prSet/>
      <dgm:spPr/>
      <dgm:t>
        <a:bodyPr/>
        <a:lstStyle/>
        <a:p>
          <a:r>
            <a:rPr lang="en-US" dirty="0"/>
            <a:t>Some Agile methodologies as Lean, Crystal has no prescribed processes</a:t>
          </a:r>
        </a:p>
      </dgm:t>
    </dgm:pt>
    <dgm:pt modelId="{3A034F18-20BE-4C1F-8583-57FEAE2EED74}" type="parTrans" cxnId="{A616FEE3-3FA0-47BA-A628-BBB303F98F1D}">
      <dgm:prSet/>
      <dgm:spPr/>
      <dgm:t>
        <a:bodyPr/>
        <a:lstStyle/>
        <a:p>
          <a:endParaRPr lang="en-US"/>
        </a:p>
      </dgm:t>
    </dgm:pt>
    <dgm:pt modelId="{C854B4F4-2952-493E-89ED-843902F523F5}" type="sibTrans" cxnId="{A616FEE3-3FA0-47BA-A628-BBB303F98F1D}">
      <dgm:prSet/>
      <dgm:spPr/>
      <dgm:t>
        <a:bodyPr/>
        <a:lstStyle/>
        <a:p>
          <a:endParaRPr lang="en-US"/>
        </a:p>
      </dgm:t>
    </dgm:pt>
    <dgm:pt modelId="{031C0E2B-8F7A-F840-A04F-3AE4F929B149}">
      <dgm:prSet/>
      <dgm:spPr/>
      <dgm:t>
        <a:bodyPr/>
        <a:lstStyle/>
        <a:p>
          <a:r>
            <a:rPr lang="en-US" dirty="0"/>
            <a:t>Most methodologies started in the Software Industry, except for Lean and Kanban who came from manufacturing</a:t>
          </a:r>
        </a:p>
      </dgm:t>
    </dgm:pt>
    <dgm:pt modelId="{D4F4EF82-6002-CD41-BCD6-DA4155926F89}" type="parTrans" cxnId="{BA7B2B6E-260E-934A-9D54-356758971520}">
      <dgm:prSet/>
      <dgm:spPr/>
      <dgm:t>
        <a:bodyPr/>
        <a:lstStyle/>
        <a:p>
          <a:endParaRPr lang="en-US"/>
        </a:p>
      </dgm:t>
    </dgm:pt>
    <dgm:pt modelId="{E2BFE7F0-DA8C-4C46-B697-1D1DC2BAD143}" type="sibTrans" cxnId="{BA7B2B6E-260E-934A-9D54-356758971520}">
      <dgm:prSet/>
      <dgm:spPr/>
      <dgm:t>
        <a:bodyPr/>
        <a:lstStyle/>
        <a:p>
          <a:endParaRPr lang="en-US"/>
        </a:p>
      </dgm:t>
    </dgm:pt>
    <dgm:pt modelId="{2838886C-B179-FE4B-AAAB-C9A847409B36}">
      <dgm:prSet/>
      <dgm:spPr/>
      <dgm:t>
        <a:bodyPr/>
        <a:lstStyle/>
        <a:p>
          <a:r>
            <a:rPr lang="en-US" dirty="0"/>
            <a:t>You can mix tools from different methodologies together in your Agile project</a:t>
          </a:r>
        </a:p>
      </dgm:t>
    </dgm:pt>
    <dgm:pt modelId="{5C0565B8-6DA5-0F4E-B4B3-7B0BBF48590E}" type="parTrans" cxnId="{D4070566-D528-604F-9574-E36057DE9E4F}">
      <dgm:prSet/>
      <dgm:spPr/>
      <dgm:t>
        <a:bodyPr/>
        <a:lstStyle/>
        <a:p>
          <a:endParaRPr lang="en-US"/>
        </a:p>
      </dgm:t>
    </dgm:pt>
    <dgm:pt modelId="{DF1F3297-5FCC-E340-A70E-D844158A5A3E}" type="sibTrans" cxnId="{D4070566-D528-604F-9574-E36057DE9E4F}">
      <dgm:prSet/>
      <dgm:spPr/>
      <dgm:t>
        <a:bodyPr/>
        <a:lstStyle/>
        <a:p>
          <a:endParaRPr lang="en-US"/>
        </a:p>
      </dgm:t>
    </dgm:pt>
    <dgm:pt modelId="{182BE412-3727-A041-935E-A4B097EA3D8D}" type="pres">
      <dgm:prSet presAssocID="{18445045-C93E-40AA-9267-8E7D84301E11}" presName="linear" presStyleCnt="0">
        <dgm:presLayoutVars>
          <dgm:animLvl val="lvl"/>
          <dgm:resizeHandles val="exact"/>
        </dgm:presLayoutVars>
      </dgm:prSet>
      <dgm:spPr/>
    </dgm:pt>
    <dgm:pt modelId="{BAF795EF-8323-8746-99FC-113E729B6C76}" type="pres">
      <dgm:prSet presAssocID="{C1821DB6-5F8F-4F30-BB4C-4C0ED2A510D5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3A209CF0-F226-8C4D-ACA0-B2C65F88C865}" type="pres">
      <dgm:prSet presAssocID="{CA6AEB8C-F6C9-435B-8F54-1F7D6A126B46}" presName="spacer" presStyleCnt="0"/>
      <dgm:spPr/>
    </dgm:pt>
    <dgm:pt modelId="{4DB5426A-2B9E-234E-B169-7E0AEBEEDD02}" type="pres">
      <dgm:prSet presAssocID="{2DE0C55B-5290-49D2-93F5-5F8150CC4976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541E8695-9286-3844-AE44-3DA906D2C506}" type="pres">
      <dgm:prSet presAssocID="{C854B4F4-2952-493E-89ED-843902F523F5}" presName="spacer" presStyleCnt="0"/>
      <dgm:spPr/>
    </dgm:pt>
    <dgm:pt modelId="{EBA3D880-7A5D-4D4E-BBD1-BC754876A36E}" type="pres">
      <dgm:prSet presAssocID="{031C0E2B-8F7A-F840-A04F-3AE4F929B149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384666DD-2EC0-5544-A5D4-E08ACAF14ECE}" type="pres">
      <dgm:prSet presAssocID="{E2BFE7F0-DA8C-4C46-B697-1D1DC2BAD143}" presName="spacer" presStyleCnt="0"/>
      <dgm:spPr/>
    </dgm:pt>
    <dgm:pt modelId="{659856DB-0B2F-4541-BDC5-4BF9A02BFA45}" type="pres">
      <dgm:prSet presAssocID="{2838886C-B179-FE4B-AAAB-C9A847409B36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041CF10D-17D8-224A-ACFF-21DE82E828F3}" type="presOf" srcId="{18445045-C93E-40AA-9267-8E7D84301E11}" destId="{182BE412-3727-A041-935E-A4B097EA3D8D}" srcOrd="0" destOrd="0" presId="urn:microsoft.com/office/officeart/2005/8/layout/vList2"/>
    <dgm:cxn modelId="{778EE815-5E88-9447-9D03-4D2C311A69D6}" type="presOf" srcId="{2838886C-B179-FE4B-AAAB-C9A847409B36}" destId="{659856DB-0B2F-4541-BDC5-4BF9A02BFA45}" srcOrd="0" destOrd="0" presId="urn:microsoft.com/office/officeart/2005/8/layout/vList2"/>
    <dgm:cxn modelId="{D4070566-D528-604F-9574-E36057DE9E4F}" srcId="{18445045-C93E-40AA-9267-8E7D84301E11}" destId="{2838886C-B179-FE4B-AAAB-C9A847409B36}" srcOrd="3" destOrd="0" parTransId="{5C0565B8-6DA5-0F4E-B4B3-7B0BBF48590E}" sibTransId="{DF1F3297-5FCC-E340-A70E-D844158A5A3E}"/>
    <dgm:cxn modelId="{9423D84A-0D47-854E-A787-C61947904646}" type="presOf" srcId="{C1821DB6-5F8F-4F30-BB4C-4C0ED2A510D5}" destId="{BAF795EF-8323-8746-99FC-113E729B6C76}" srcOrd="0" destOrd="0" presId="urn:microsoft.com/office/officeart/2005/8/layout/vList2"/>
    <dgm:cxn modelId="{BA7B2B6E-260E-934A-9D54-356758971520}" srcId="{18445045-C93E-40AA-9267-8E7D84301E11}" destId="{031C0E2B-8F7A-F840-A04F-3AE4F929B149}" srcOrd="2" destOrd="0" parTransId="{D4F4EF82-6002-CD41-BCD6-DA4155926F89}" sibTransId="{E2BFE7F0-DA8C-4C46-B697-1D1DC2BAD143}"/>
    <dgm:cxn modelId="{AC30369E-B3F7-6C41-9253-AE2C67080C1E}" type="presOf" srcId="{031C0E2B-8F7A-F840-A04F-3AE4F929B149}" destId="{EBA3D880-7A5D-4D4E-BBD1-BC754876A36E}" srcOrd="0" destOrd="0" presId="urn:microsoft.com/office/officeart/2005/8/layout/vList2"/>
    <dgm:cxn modelId="{0570C7CE-F104-5E44-ABE1-D91B7EFF1E77}" type="presOf" srcId="{2DE0C55B-5290-49D2-93F5-5F8150CC4976}" destId="{4DB5426A-2B9E-234E-B169-7E0AEBEEDD02}" srcOrd="0" destOrd="0" presId="urn:microsoft.com/office/officeart/2005/8/layout/vList2"/>
    <dgm:cxn modelId="{A616FEE3-3FA0-47BA-A628-BBB303F98F1D}" srcId="{18445045-C93E-40AA-9267-8E7D84301E11}" destId="{2DE0C55B-5290-49D2-93F5-5F8150CC4976}" srcOrd="1" destOrd="0" parTransId="{3A034F18-20BE-4C1F-8583-57FEAE2EED74}" sibTransId="{C854B4F4-2952-493E-89ED-843902F523F5}"/>
    <dgm:cxn modelId="{B23ACBFD-B115-4607-9CBF-3CCF1B087FE9}" srcId="{18445045-C93E-40AA-9267-8E7D84301E11}" destId="{C1821DB6-5F8F-4F30-BB4C-4C0ED2A510D5}" srcOrd="0" destOrd="0" parTransId="{C37854DB-F1F9-4E25-913D-8FE26295E982}" sibTransId="{CA6AEB8C-F6C9-435B-8F54-1F7D6A126B46}"/>
    <dgm:cxn modelId="{666A9945-F1EE-724A-8DFD-C54346662A14}" type="presParOf" srcId="{182BE412-3727-A041-935E-A4B097EA3D8D}" destId="{BAF795EF-8323-8746-99FC-113E729B6C76}" srcOrd="0" destOrd="0" presId="urn:microsoft.com/office/officeart/2005/8/layout/vList2"/>
    <dgm:cxn modelId="{F54F6E2B-DCA6-B54C-814B-D66655DA915D}" type="presParOf" srcId="{182BE412-3727-A041-935E-A4B097EA3D8D}" destId="{3A209CF0-F226-8C4D-ACA0-B2C65F88C865}" srcOrd="1" destOrd="0" presId="urn:microsoft.com/office/officeart/2005/8/layout/vList2"/>
    <dgm:cxn modelId="{1D0985FC-8D34-5F45-B7C9-EAFBF1D951E9}" type="presParOf" srcId="{182BE412-3727-A041-935E-A4B097EA3D8D}" destId="{4DB5426A-2B9E-234E-B169-7E0AEBEEDD02}" srcOrd="2" destOrd="0" presId="urn:microsoft.com/office/officeart/2005/8/layout/vList2"/>
    <dgm:cxn modelId="{B09A7659-D57E-424C-8FB2-AE6AEEA54019}" type="presParOf" srcId="{182BE412-3727-A041-935E-A4B097EA3D8D}" destId="{541E8695-9286-3844-AE44-3DA906D2C506}" srcOrd="3" destOrd="0" presId="urn:microsoft.com/office/officeart/2005/8/layout/vList2"/>
    <dgm:cxn modelId="{783AE1B3-2850-6941-AECA-1C72BACC7735}" type="presParOf" srcId="{182BE412-3727-A041-935E-A4B097EA3D8D}" destId="{EBA3D880-7A5D-4D4E-BBD1-BC754876A36E}" srcOrd="4" destOrd="0" presId="urn:microsoft.com/office/officeart/2005/8/layout/vList2"/>
    <dgm:cxn modelId="{77C8AC3B-D37A-2C4C-8D74-8C65FA0C3CD6}" type="presParOf" srcId="{182BE412-3727-A041-935E-A4B097EA3D8D}" destId="{384666DD-2EC0-5544-A5D4-E08ACAF14ECE}" srcOrd="5" destOrd="0" presId="urn:microsoft.com/office/officeart/2005/8/layout/vList2"/>
    <dgm:cxn modelId="{2BAB61DD-0E62-9F49-B01D-1821BAB73C8E}" type="presParOf" srcId="{182BE412-3727-A041-935E-A4B097EA3D8D}" destId="{659856DB-0B2F-4541-BDC5-4BF9A02BFA45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8445045-C93E-40AA-9267-8E7D84301E1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1821DB6-5F8F-4F30-BB4C-4C0ED2A510D5}">
      <dgm:prSet/>
      <dgm:spPr/>
      <dgm:t>
        <a:bodyPr/>
        <a:lstStyle/>
        <a:p>
          <a:r>
            <a:rPr lang="en-US" dirty="0"/>
            <a:t>Review Lectures 2 and 4 for definitions for this lecture exam</a:t>
          </a:r>
        </a:p>
      </dgm:t>
    </dgm:pt>
    <dgm:pt modelId="{C37854DB-F1F9-4E25-913D-8FE26295E982}" type="parTrans" cxnId="{B23ACBFD-B115-4607-9CBF-3CCF1B087FE9}">
      <dgm:prSet/>
      <dgm:spPr/>
      <dgm:t>
        <a:bodyPr/>
        <a:lstStyle/>
        <a:p>
          <a:endParaRPr lang="en-US"/>
        </a:p>
      </dgm:t>
    </dgm:pt>
    <dgm:pt modelId="{CA6AEB8C-F6C9-435B-8F54-1F7D6A126B46}" type="sibTrans" cxnId="{B23ACBFD-B115-4607-9CBF-3CCF1B087FE9}">
      <dgm:prSet/>
      <dgm:spPr/>
      <dgm:t>
        <a:bodyPr/>
        <a:lstStyle/>
        <a:p>
          <a:endParaRPr lang="en-US"/>
        </a:p>
      </dgm:t>
    </dgm:pt>
    <dgm:pt modelId="{2DE0C55B-5290-49D2-93F5-5F8150CC4976}">
      <dgm:prSet/>
      <dgm:spPr/>
      <dgm:t>
        <a:bodyPr/>
        <a:lstStyle/>
        <a:p>
          <a:r>
            <a:rPr lang="en-US" dirty="0"/>
            <a:t>Scrum has very minimal documents (product Backlog, Sprint Backlog) and uses many visual tools (Kanban Board, Burndown Charts, Velocity Charts)</a:t>
          </a:r>
        </a:p>
      </dgm:t>
    </dgm:pt>
    <dgm:pt modelId="{3A034F18-20BE-4C1F-8583-57FEAE2EED74}" type="parTrans" cxnId="{A616FEE3-3FA0-47BA-A628-BBB303F98F1D}">
      <dgm:prSet/>
      <dgm:spPr/>
      <dgm:t>
        <a:bodyPr/>
        <a:lstStyle/>
        <a:p>
          <a:endParaRPr lang="en-US"/>
        </a:p>
      </dgm:t>
    </dgm:pt>
    <dgm:pt modelId="{C854B4F4-2952-493E-89ED-843902F523F5}" type="sibTrans" cxnId="{A616FEE3-3FA0-47BA-A628-BBB303F98F1D}">
      <dgm:prSet/>
      <dgm:spPr/>
      <dgm:t>
        <a:bodyPr/>
        <a:lstStyle/>
        <a:p>
          <a:endParaRPr lang="en-US"/>
        </a:p>
      </dgm:t>
    </dgm:pt>
    <dgm:pt modelId="{031C0E2B-8F7A-F840-A04F-3AE4F929B149}">
      <dgm:prSet/>
      <dgm:spPr/>
      <dgm:t>
        <a:bodyPr/>
        <a:lstStyle/>
        <a:p>
          <a:r>
            <a:rPr lang="en-US" dirty="0"/>
            <a:t>Scrum is  characterized by fast problem solving and decision making in sprint planning, daily scrum, sprint review and retrospective</a:t>
          </a:r>
        </a:p>
      </dgm:t>
    </dgm:pt>
    <dgm:pt modelId="{D4F4EF82-6002-CD41-BCD6-DA4155926F89}" type="parTrans" cxnId="{BA7B2B6E-260E-934A-9D54-356758971520}">
      <dgm:prSet/>
      <dgm:spPr/>
      <dgm:t>
        <a:bodyPr/>
        <a:lstStyle/>
        <a:p>
          <a:endParaRPr lang="en-US"/>
        </a:p>
      </dgm:t>
    </dgm:pt>
    <dgm:pt modelId="{E2BFE7F0-DA8C-4C46-B697-1D1DC2BAD143}" type="sibTrans" cxnId="{BA7B2B6E-260E-934A-9D54-356758971520}">
      <dgm:prSet/>
      <dgm:spPr/>
      <dgm:t>
        <a:bodyPr/>
        <a:lstStyle/>
        <a:p>
          <a:endParaRPr lang="en-US"/>
        </a:p>
      </dgm:t>
    </dgm:pt>
    <dgm:pt modelId="{2838886C-B179-FE4B-AAAB-C9A847409B36}">
      <dgm:prSet/>
      <dgm:spPr/>
      <dgm:t>
        <a:bodyPr/>
        <a:lstStyle/>
        <a:p>
          <a:r>
            <a:rPr lang="en-US" dirty="0"/>
            <a:t>As all Agile frameworks, Scrum is flexible and adapts to changing needs</a:t>
          </a:r>
        </a:p>
      </dgm:t>
    </dgm:pt>
    <dgm:pt modelId="{5C0565B8-6DA5-0F4E-B4B3-7B0BBF48590E}" type="parTrans" cxnId="{D4070566-D528-604F-9574-E36057DE9E4F}">
      <dgm:prSet/>
      <dgm:spPr/>
      <dgm:t>
        <a:bodyPr/>
        <a:lstStyle/>
        <a:p>
          <a:endParaRPr lang="en-US"/>
        </a:p>
      </dgm:t>
    </dgm:pt>
    <dgm:pt modelId="{DF1F3297-5FCC-E340-A70E-D844158A5A3E}" type="sibTrans" cxnId="{D4070566-D528-604F-9574-E36057DE9E4F}">
      <dgm:prSet/>
      <dgm:spPr/>
      <dgm:t>
        <a:bodyPr/>
        <a:lstStyle/>
        <a:p>
          <a:endParaRPr lang="en-US"/>
        </a:p>
      </dgm:t>
    </dgm:pt>
    <dgm:pt modelId="{69110B98-30A6-7048-B3A3-BAB5B834E5B5}">
      <dgm:prSet/>
      <dgm:spPr/>
      <dgm:t>
        <a:bodyPr/>
        <a:lstStyle/>
        <a:p>
          <a:r>
            <a:rPr lang="en-US" dirty="0"/>
            <a:t>Scrum involves the customer and focus on delivering high priority, high value features first</a:t>
          </a:r>
        </a:p>
      </dgm:t>
    </dgm:pt>
    <dgm:pt modelId="{CF9D06F7-D6C4-0740-B77F-702719A608DD}" type="parTrans" cxnId="{E033D5B3-BC94-E64B-A8D5-B2D91F785560}">
      <dgm:prSet/>
      <dgm:spPr/>
      <dgm:t>
        <a:bodyPr/>
        <a:lstStyle/>
        <a:p>
          <a:endParaRPr lang="en-US"/>
        </a:p>
      </dgm:t>
    </dgm:pt>
    <dgm:pt modelId="{C722F9BE-1DD5-C043-B01E-EF3FABFA7504}" type="sibTrans" cxnId="{E033D5B3-BC94-E64B-A8D5-B2D91F785560}">
      <dgm:prSet/>
      <dgm:spPr/>
      <dgm:t>
        <a:bodyPr/>
        <a:lstStyle/>
        <a:p>
          <a:endParaRPr lang="en-US"/>
        </a:p>
      </dgm:t>
    </dgm:pt>
    <dgm:pt modelId="{182BE412-3727-A041-935E-A4B097EA3D8D}" type="pres">
      <dgm:prSet presAssocID="{18445045-C93E-40AA-9267-8E7D84301E11}" presName="linear" presStyleCnt="0">
        <dgm:presLayoutVars>
          <dgm:animLvl val="lvl"/>
          <dgm:resizeHandles val="exact"/>
        </dgm:presLayoutVars>
      </dgm:prSet>
      <dgm:spPr/>
    </dgm:pt>
    <dgm:pt modelId="{BAF795EF-8323-8746-99FC-113E729B6C76}" type="pres">
      <dgm:prSet presAssocID="{C1821DB6-5F8F-4F30-BB4C-4C0ED2A510D5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3A209CF0-F226-8C4D-ACA0-B2C65F88C865}" type="pres">
      <dgm:prSet presAssocID="{CA6AEB8C-F6C9-435B-8F54-1F7D6A126B46}" presName="spacer" presStyleCnt="0"/>
      <dgm:spPr/>
    </dgm:pt>
    <dgm:pt modelId="{4DB5426A-2B9E-234E-B169-7E0AEBEEDD02}" type="pres">
      <dgm:prSet presAssocID="{2DE0C55B-5290-49D2-93F5-5F8150CC4976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541E8695-9286-3844-AE44-3DA906D2C506}" type="pres">
      <dgm:prSet presAssocID="{C854B4F4-2952-493E-89ED-843902F523F5}" presName="spacer" presStyleCnt="0"/>
      <dgm:spPr/>
    </dgm:pt>
    <dgm:pt modelId="{EBA3D880-7A5D-4D4E-BBD1-BC754876A36E}" type="pres">
      <dgm:prSet presAssocID="{031C0E2B-8F7A-F840-A04F-3AE4F929B149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384666DD-2EC0-5544-A5D4-E08ACAF14ECE}" type="pres">
      <dgm:prSet presAssocID="{E2BFE7F0-DA8C-4C46-B697-1D1DC2BAD143}" presName="spacer" presStyleCnt="0"/>
      <dgm:spPr/>
    </dgm:pt>
    <dgm:pt modelId="{659856DB-0B2F-4541-BDC5-4BF9A02BFA45}" type="pres">
      <dgm:prSet presAssocID="{2838886C-B179-FE4B-AAAB-C9A847409B36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EE7D7977-AB1A-5341-BA3B-10943738FF12}" type="pres">
      <dgm:prSet presAssocID="{DF1F3297-5FCC-E340-A70E-D844158A5A3E}" presName="spacer" presStyleCnt="0"/>
      <dgm:spPr/>
    </dgm:pt>
    <dgm:pt modelId="{183D9119-E953-894B-A6DB-3FAC264FA961}" type="pres">
      <dgm:prSet presAssocID="{69110B98-30A6-7048-B3A3-BAB5B834E5B5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041CF10D-17D8-224A-ACFF-21DE82E828F3}" type="presOf" srcId="{18445045-C93E-40AA-9267-8E7D84301E11}" destId="{182BE412-3727-A041-935E-A4B097EA3D8D}" srcOrd="0" destOrd="0" presId="urn:microsoft.com/office/officeart/2005/8/layout/vList2"/>
    <dgm:cxn modelId="{778EE815-5E88-9447-9D03-4D2C311A69D6}" type="presOf" srcId="{2838886C-B179-FE4B-AAAB-C9A847409B36}" destId="{659856DB-0B2F-4541-BDC5-4BF9A02BFA45}" srcOrd="0" destOrd="0" presId="urn:microsoft.com/office/officeart/2005/8/layout/vList2"/>
    <dgm:cxn modelId="{D4070566-D528-604F-9574-E36057DE9E4F}" srcId="{18445045-C93E-40AA-9267-8E7D84301E11}" destId="{2838886C-B179-FE4B-AAAB-C9A847409B36}" srcOrd="3" destOrd="0" parTransId="{5C0565B8-6DA5-0F4E-B4B3-7B0BBF48590E}" sibTransId="{DF1F3297-5FCC-E340-A70E-D844158A5A3E}"/>
    <dgm:cxn modelId="{9423D84A-0D47-854E-A787-C61947904646}" type="presOf" srcId="{C1821DB6-5F8F-4F30-BB4C-4C0ED2A510D5}" destId="{BAF795EF-8323-8746-99FC-113E729B6C76}" srcOrd="0" destOrd="0" presId="urn:microsoft.com/office/officeart/2005/8/layout/vList2"/>
    <dgm:cxn modelId="{BA7B2B6E-260E-934A-9D54-356758971520}" srcId="{18445045-C93E-40AA-9267-8E7D84301E11}" destId="{031C0E2B-8F7A-F840-A04F-3AE4F929B149}" srcOrd="2" destOrd="0" parTransId="{D4F4EF82-6002-CD41-BCD6-DA4155926F89}" sibTransId="{E2BFE7F0-DA8C-4C46-B697-1D1DC2BAD143}"/>
    <dgm:cxn modelId="{29EAB471-B1C5-9A48-B754-95DAEC96F9AA}" type="presOf" srcId="{69110B98-30A6-7048-B3A3-BAB5B834E5B5}" destId="{183D9119-E953-894B-A6DB-3FAC264FA961}" srcOrd="0" destOrd="0" presId="urn:microsoft.com/office/officeart/2005/8/layout/vList2"/>
    <dgm:cxn modelId="{AC30369E-B3F7-6C41-9253-AE2C67080C1E}" type="presOf" srcId="{031C0E2B-8F7A-F840-A04F-3AE4F929B149}" destId="{EBA3D880-7A5D-4D4E-BBD1-BC754876A36E}" srcOrd="0" destOrd="0" presId="urn:microsoft.com/office/officeart/2005/8/layout/vList2"/>
    <dgm:cxn modelId="{E033D5B3-BC94-E64B-A8D5-B2D91F785560}" srcId="{18445045-C93E-40AA-9267-8E7D84301E11}" destId="{69110B98-30A6-7048-B3A3-BAB5B834E5B5}" srcOrd="4" destOrd="0" parTransId="{CF9D06F7-D6C4-0740-B77F-702719A608DD}" sibTransId="{C722F9BE-1DD5-C043-B01E-EF3FABFA7504}"/>
    <dgm:cxn modelId="{0570C7CE-F104-5E44-ABE1-D91B7EFF1E77}" type="presOf" srcId="{2DE0C55B-5290-49D2-93F5-5F8150CC4976}" destId="{4DB5426A-2B9E-234E-B169-7E0AEBEEDD02}" srcOrd="0" destOrd="0" presId="urn:microsoft.com/office/officeart/2005/8/layout/vList2"/>
    <dgm:cxn modelId="{A616FEE3-3FA0-47BA-A628-BBB303F98F1D}" srcId="{18445045-C93E-40AA-9267-8E7D84301E11}" destId="{2DE0C55B-5290-49D2-93F5-5F8150CC4976}" srcOrd="1" destOrd="0" parTransId="{3A034F18-20BE-4C1F-8583-57FEAE2EED74}" sibTransId="{C854B4F4-2952-493E-89ED-843902F523F5}"/>
    <dgm:cxn modelId="{B23ACBFD-B115-4607-9CBF-3CCF1B087FE9}" srcId="{18445045-C93E-40AA-9267-8E7D84301E11}" destId="{C1821DB6-5F8F-4F30-BB4C-4C0ED2A510D5}" srcOrd="0" destOrd="0" parTransId="{C37854DB-F1F9-4E25-913D-8FE26295E982}" sibTransId="{CA6AEB8C-F6C9-435B-8F54-1F7D6A126B46}"/>
    <dgm:cxn modelId="{666A9945-F1EE-724A-8DFD-C54346662A14}" type="presParOf" srcId="{182BE412-3727-A041-935E-A4B097EA3D8D}" destId="{BAF795EF-8323-8746-99FC-113E729B6C76}" srcOrd="0" destOrd="0" presId="urn:microsoft.com/office/officeart/2005/8/layout/vList2"/>
    <dgm:cxn modelId="{F54F6E2B-DCA6-B54C-814B-D66655DA915D}" type="presParOf" srcId="{182BE412-3727-A041-935E-A4B097EA3D8D}" destId="{3A209CF0-F226-8C4D-ACA0-B2C65F88C865}" srcOrd="1" destOrd="0" presId="urn:microsoft.com/office/officeart/2005/8/layout/vList2"/>
    <dgm:cxn modelId="{1D0985FC-8D34-5F45-B7C9-EAFBF1D951E9}" type="presParOf" srcId="{182BE412-3727-A041-935E-A4B097EA3D8D}" destId="{4DB5426A-2B9E-234E-B169-7E0AEBEEDD02}" srcOrd="2" destOrd="0" presId="urn:microsoft.com/office/officeart/2005/8/layout/vList2"/>
    <dgm:cxn modelId="{B09A7659-D57E-424C-8FB2-AE6AEEA54019}" type="presParOf" srcId="{182BE412-3727-A041-935E-A4B097EA3D8D}" destId="{541E8695-9286-3844-AE44-3DA906D2C506}" srcOrd="3" destOrd="0" presId="urn:microsoft.com/office/officeart/2005/8/layout/vList2"/>
    <dgm:cxn modelId="{783AE1B3-2850-6941-AECA-1C72BACC7735}" type="presParOf" srcId="{182BE412-3727-A041-935E-A4B097EA3D8D}" destId="{EBA3D880-7A5D-4D4E-BBD1-BC754876A36E}" srcOrd="4" destOrd="0" presId="urn:microsoft.com/office/officeart/2005/8/layout/vList2"/>
    <dgm:cxn modelId="{77C8AC3B-D37A-2C4C-8D74-8C65FA0C3CD6}" type="presParOf" srcId="{182BE412-3727-A041-935E-A4B097EA3D8D}" destId="{384666DD-2EC0-5544-A5D4-E08ACAF14ECE}" srcOrd="5" destOrd="0" presId="urn:microsoft.com/office/officeart/2005/8/layout/vList2"/>
    <dgm:cxn modelId="{2BAB61DD-0E62-9F49-B01D-1821BAB73C8E}" type="presParOf" srcId="{182BE412-3727-A041-935E-A4B097EA3D8D}" destId="{659856DB-0B2F-4541-BDC5-4BF9A02BFA45}" srcOrd="6" destOrd="0" presId="urn:microsoft.com/office/officeart/2005/8/layout/vList2"/>
    <dgm:cxn modelId="{EA4957A2-1874-7245-92BF-5064091C551C}" type="presParOf" srcId="{182BE412-3727-A041-935E-A4B097EA3D8D}" destId="{EE7D7977-AB1A-5341-BA3B-10943738FF12}" srcOrd="7" destOrd="0" presId="urn:microsoft.com/office/officeart/2005/8/layout/vList2"/>
    <dgm:cxn modelId="{FF55266E-9AE3-7A4C-BA0D-D0934F6EC14D}" type="presParOf" srcId="{182BE412-3727-A041-935E-A4B097EA3D8D}" destId="{183D9119-E953-894B-A6DB-3FAC264FA961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F795EF-8323-8746-99FC-113E729B6C76}">
      <dsp:nvSpPr>
        <dsp:cNvPr id="0" name=""/>
        <dsp:cNvSpPr/>
      </dsp:nvSpPr>
      <dsp:spPr>
        <a:xfrm>
          <a:off x="0" y="19471"/>
          <a:ext cx="8209404" cy="9534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Scrum is the most widely used Agile Methodology</a:t>
          </a:r>
        </a:p>
      </dsp:txBody>
      <dsp:txXfrm>
        <a:off x="46541" y="66012"/>
        <a:ext cx="8116322" cy="860321"/>
      </dsp:txXfrm>
    </dsp:sp>
    <dsp:sp modelId="{4DB5426A-2B9E-234E-B169-7E0AEBEEDD02}">
      <dsp:nvSpPr>
        <dsp:cNvPr id="0" name=""/>
        <dsp:cNvSpPr/>
      </dsp:nvSpPr>
      <dsp:spPr>
        <a:xfrm>
          <a:off x="0" y="1041995"/>
          <a:ext cx="8209404" cy="9534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Some Agile methodologies as Lean, Crystal has no prescribed processes</a:t>
          </a:r>
        </a:p>
      </dsp:txBody>
      <dsp:txXfrm>
        <a:off x="46541" y="1088536"/>
        <a:ext cx="8116322" cy="860321"/>
      </dsp:txXfrm>
    </dsp:sp>
    <dsp:sp modelId="{EBA3D880-7A5D-4D4E-BBD1-BC754876A36E}">
      <dsp:nvSpPr>
        <dsp:cNvPr id="0" name=""/>
        <dsp:cNvSpPr/>
      </dsp:nvSpPr>
      <dsp:spPr>
        <a:xfrm>
          <a:off x="0" y="2064519"/>
          <a:ext cx="8209404" cy="9534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Most methodologies started in the Software Industry, except for Lean and Kanban who came from manufacturing</a:t>
          </a:r>
        </a:p>
      </dsp:txBody>
      <dsp:txXfrm>
        <a:off x="46541" y="2111060"/>
        <a:ext cx="8116322" cy="860321"/>
      </dsp:txXfrm>
    </dsp:sp>
    <dsp:sp modelId="{659856DB-0B2F-4541-BDC5-4BF9A02BFA45}">
      <dsp:nvSpPr>
        <dsp:cNvPr id="0" name=""/>
        <dsp:cNvSpPr/>
      </dsp:nvSpPr>
      <dsp:spPr>
        <a:xfrm>
          <a:off x="0" y="3087042"/>
          <a:ext cx="8209404" cy="9534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You can mix tools from different methodologies together in your Agile project</a:t>
          </a:r>
        </a:p>
      </dsp:txBody>
      <dsp:txXfrm>
        <a:off x="46541" y="3133583"/>
        <a:ext cx="8116322" cy="86032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F795EF-8323-8746-99FC-113E729B6C76}">
      <dsp:nvSpPr>
        <dsp:cNvPr id="0" name=""/>
        <dsp:cNvSpPr/>
      </dsp:nvSpPr>
      <dsp:spPr>
        <a:xfrm>
          <a:off x="0" y="33574"/>
          <a:ext cx="8209404" cy="75477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Review Lectures 2 and 4 for definitions for this lecture exam</a:t>
          </a:r>
        </a:p>
      </dsp:txBody>
      <dsp:txXfrm>
        <a:off x="36845" y="70419"/>
        <a:ext cx="8135714" cy="681087"/>
      </dsp:txXfrm>
    </dsp:sp>
    <dsp:sp modelId="{4DB5426A-2B9E-234E-B169-7E0AEBEEDD02}">
      <dsp:nvSpPr>
        <dsp:cNvPr id="0" name=""/>
        <dsp:cNvSpPr/>
      </dsp:nvSpPr>
      <dsp:spPr>
        <a:xfrm>
          <a:off x="0" y="843072"/>
          <a:ext cx="8209404" cy="75477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Scrum has very minimal documents (product Backlog, Sprint Backlog) and uses many visual tools (Kanban Board, Burndown Charts, Velocity Charts)</a:t>
          </a:r>
        </a:p>
      </dsp:txBody>
      <dsp:txXfrm>
        <a:off x="36845" y="879917"/>
        <a:ext cx="8135714" cy="681087"/>
      </dsp:txXfrm>
    </dsp:sp>
    <dsp:sp modelId="{EBA3D880-7A5D-4D4E-BBD1-BC754876A36E}">
      <dsp:nvSpPr>
        <dsp:cNvPr id="0" name=""/>
        <dsp:cNvSpPr/>
      </dsp:nvSpPr>
      <dsp:spPr>
        <a:xfrm>
          <a:off x="0" y="1652570"/>
          <a:ext cx="8209404" cy="75477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Scrum is  characterized by fast problem solving and decision making in sprint planning, daily scrum, sprint review and retrospective</a:t>
          </a:r>
        </a:p>
      </dsp:txBody>
      <dsp:txXfrm>
        <a:off x="36845" y="1689415"/>
        <a:ext cx="8135714" cy="681087"/>
      </dsp:txXfrm>
    </dsp:sp>
    <dsp:sp modelId="{659856DB-0B2F-4541-BDC5-4BF9A02BFA45}">
      <dsp:nvSpPr>
        <dsp:cNvPr id="0" name=""/>
        <dsp:cNvSpPr/>
      </dsp:nvSpPr>
      <dsp:spPr>
        <a:xfrm>
          <a:off x="0" y="2462067"/>
          <a:ext cx="8209404" cy="75477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As all Agile frameworks, Scrum is flexible and adapts to changing needs</a:t>
          </a:r>
        </a:p>
      </dsp:txBody>
      <dsp:txXfrm>
        <a:off x="36845" y="2498912"/>
        <a:ext cx="8135714" cy="681087"/>
      </dsp:txXfrm>
    </dsp:sp>
    <dsp:sp modelId="{183D9119-E953-894B-A6DB-3FAC264FA961}">
      <dsp:nvSpPr>
        <dsp:cNvPr id="0" name=""/>
        <dsp:cNvSpPr/>
      </dsp:nvSpPr>
      <dsp:spPr>
        <a:xfrm>
          <a:off x="0" y="3271565"/>
          <a:ext cx="8209404" cy="75477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Scrum involves the customer and focus on delivering high priority, high value features first</a:t>
          </a:r>
        </a:p>
      </dsp:txBody>
      <dsp:txXfrm>
        <a:off x="36845" y="3308410"/>
        <a:ext cx="8135714" cy="6810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09722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12693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13604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11804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03998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5" r:id="rId15"/>
    <p:sldLayoutId id="2147483666" r:id="rId16"/>
    <p:sldLayoutId id="2147483667" r:id="rId17"/>
    <p:sldLayoutId id="2147483668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8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5" Type="http://schemas.openxmlformats.org/officeDocument/2006/relationships/image" Target="../media/image3.png"/><Relationship Id="rId4" Type="http://schemas.openxmlformats.org/officeDocument/2006/relationships/image" Target="../media/image13.sv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15.sv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6" Type="http://schemas.openxmlformats.org/officeDocument/2006/relationships/image" Target="../media/image14.png"/><Relationship Id="rId5" Type="http://schemas.openxmlformats.org/officeDocument/2006/relationships/image" Target="../media/image8.svg"/><Relationship Id="rId4" Type="http://schemas.openxmlformats.org/officeDocument/2006/relationships/image" Target="../media/image7.png"/><Relationship Id="rId9" Type="http://schemas.openxmlformats.org/officeDocument/2006/relationships/image" Target="../media/image17.sv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7" Type="http://schemas.openxmlformats.org/officeDocument/2006/relationships/image" Target="../media/image17.sv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6" Type="http://schemas.openxmlformats.org/officeDocument/2006/relationships/image" Target="../media/image16.png"/><Relationship Id="rId5" Type="http://schemas.openxmlformats.org/officeDocument/2006/relationships/image" Target="../media/image15.svg"/><Relationship Id="rId4" Type="http://schemas.openxmlformats.org/officeDocument/2006/relationships/image" Target="../media/image14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5" Type="http://schemas.openxmlformats.org/officeDocument/2006/relationships/image" Target="../media/image3.png"/><Relationship Id="rId4" Type="http://schemas.openxmlformats.org/officeDocument/2006/relationships/image" Target="../media/image13.sv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Relationship Id="rId4" Type="http://schemas.openxmlformats.org/officeDocument/2006/relationships/image" Target="../media/image19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Relationship Id="rId4" Type="http://schemas.openxmlformats.org/officeDocument/2006/relationships/chart" Target="../charts/chart2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notesSlide" Target="../notesSlides/notesSlide7.xml"/><Relationship Id="rId7" Type="http://schemas.openxmlformats.org/officeDocument/2006/relationships/image" Target="../media/image15.sv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Relationship Id="rId6" Type="http://schemas.openxmlformats.org/officeDocument/2006/relationships/image" Target="../media/image14.png"/><Relationship Id="rId5" Type="http://schemas.openxmlformats.org/officeDocument/2006/relationships/image" Target="../media/image8.svg"/><Relationship Id="rId4" Type="http://schemas.openxmlformats.org/officeDocument/2006/relationships/image" Target="../media/image7.png"/><Relationship Id="rId9" Type="http://schemas.openxmlformats.org/officeDocument/2006/relationships/image" Target="../media/image17.sv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7" Type="http://schemas.openxmlformats.org/officeDocument/2006/relationships/image" Target="../media/image17.sv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Relationship Id="rId6" Type="http://schemas.openxmlformats.org/officeDocument/2006/relationships/image" Target="../media/image16.png"/><Relationship Id="rId5" Type="http://schemas.openxmlformats.org/officeDocument/2006/relationships/image" Target="../media/image15.svg"/><Relationship Id="rId4" Type="http://schemas.openxmlformats.org/officeDocument/2006/relationships/image" Target="../media/image14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s://appliedframeworks.com/blog/scrum-case-studies-examples" TargetMode="External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.png"/><Relationship Id="rId5" Type="http://schemas.openxmlformats.org/officeDocument/2006/relationships/hyperlink" Target="https://youtu.be/eYLf0z3Xhok" TargetMode="External"/><Relationship Id="rId4" Type="http://schemas.openxmlformats.org/officeDocument/2006/relationships/hyperlink" Target="https://youtu.be/SWDhGSZNF9M" TargetMode="Externa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eYLf0z3Xhok" TargetMode="External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.png"/><Relationship Id="rId5" Type="http://schemas.openxmlformats.org/officeDocument/2006/relationships/hyperlink" Target="https://guides.visual-paradigm.com/how-to-develop-an-agile-project-proposal-with-use-case-analysis-a-local-grocery-store-example/" TargetMode="External"/><Relationship Id="rId4" Type="http://schemas.openxmlformats.org/officeDocument/2006/relationships/hyperlink" Target="https://youtu.be/xzeIK7tl-84" TargetMode="Externa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mi.org/disciplined-agile/serial/hybridlifecycles" TargetMode="External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3.png"/><Relationship Id="rId4" Type="http://schemas.openxmlformats.org/officeDocument/2006/relationships/image" Target="../media/image2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Eng. Ahmed Hussein, MBA,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PfMP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©, PMP©, CMP APMG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334899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Agile Project</a:t>
            </a:r>
            <a:b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06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336181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622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Master of Project Management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1" y="-4354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198360"/>
            <a:ext cx="578024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Working with a Framework (Scrum)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6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94343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622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Agile Project Management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5997872"/>
            <a:ext cx="54766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Ahmed Hussein, MBA, </a:t>
            </a: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PfMP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©, PMP©, CMP APMG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714854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Objectives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Apply Scrum framework on a sample project to: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 a Product Vision, Product Roadmap, and Release Plan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 an Initial Product Backlog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 Story Mapping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 Sprint Planning including story splitting, user story development and estimation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Kanban Boards to manage Sprints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 Burndown Charts and calculate Velocity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 Sprint Review and Retrospective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 Backlog Refinement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488A6D-56A4-D356-5AA7-2D5594EA4F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</a:rPr>
              <a:t>Note for Lecture Exam:</a:t>
            </a:r>
            <a:br>
              <a:rPr lang="en-US" b="1" dirty="0">
                <a:solidFill>
                  <a:srgbClr val="FF0000"/>
                </a:solidFill>
              </a:rPr>
            </a:br>
            <a:br>
              <a:rPr lang="en-US" b="1" dirty="0">
                <a:solidFill>
                  <a:srgbClr val="FF0000"/>
                </a:solidFill>
              </a:rPr>
            </a:br>
            <a:r>
              <a:rPr lang="en-US" b="1" dirty="0">
                <a:solidFill>
                  <a:srgbClr val="FF0000"/>
                </a:solidFill>
              </a:rPr>
              <a:t>Please Review Lecture 2 and Lecture 4 for definitions of terms used in this Lecture.</a:t>
            </a:r>
            <a:endParaRPr lang="ar-SA" b="1" dirty="0">
              <a:solidFill>
                <a:srgbClr val="FF0000"/>
              </a:solidFill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0DDF86-C35E-080F-16D2-94F74B7CEBE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1555484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Points from Previous Lecture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20FC5E8-EF0C-D4E8-ED6B-E082AE352E66}"/>
              </a:ext>
            </a:extLst>
          </p:cNvPr>
          <p:cNvSpPr txBox="1"/>
          <p:nvPr/>
        </p:nvSpPr>
        <p:spPr>
          <a:xfrm>
            <a:off x="888999" y="2391844"/>
            <a:ext cx="10170887" cy="458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6" name="Content Placeholder 2">
            <a:extLst>
              <a:ext uri="{FF2B5EF4-FFF2-40B4-BE49-F238E27FC236}">
                <a16:creationId xmlns:a16="http://schemas.microsoft.com/office/drawing/2014/main" id="{7D025AAE-DBDC-B96F-DEB5-38967F6E768C}"/>
              </a:ext>
            </a:extLst>
          </p:cNvPr>
          <p:cNvGraphicFramePr>
            <a:graphicFrameLocks/>
          </p:cNvGraphicFramePr>
          <p:nvPr/>
        </p:nvGraphicFramePr>
        <p:xfrm>
          <a:off x="2407796" y="1779014"/>
          <a:ext cx="8209404" cy="40599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540685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71296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many different Agile Frameworks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8E37E818-1B9D-D6C4-046E-48242BD09CF6}"/>
              </a:ext>
            </a:extLst>
          </p:cNvPr>
          <p:cNvSpPr/>
          <p:nvPr/>
        </p:nvSpPr>
        <p:spPr>
          <a:xfrm>
            <a:off x="2346765" y="1882479"/>
            <a:ext cx="7794762" cy="3956452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endParaRPr lang="ar-SA" sz="1600" dirty="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57930AEB-C482-5D00-6F86-85650B7A3E6E}"/>
              </a:ext>
            </a:extLst>
          </p:cNvPr>
          <p:cNvSpPr/>
          <p:nvPr/>
        </p:nvSpPr>
        <p:spPr>
          <a:xfrm>
            <a:off x="4855810" y="2348724"/>
            <a:ext cx="4786953" cy="319964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endParaRPr lang="ar-SA" sz="160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3BBE987A-29C8-9351-B9F7-2E38E3AE10B0}"/>
              </a:ext>
            </a:extLst>
          </p:cNvPr>
          <p:cNvSpPr/>
          <p:nvPr/>
        </p:nvSpPr>
        <p:spPr>
          <a:xfrm>
            <a:off x="5705177" y="2834495"/>
            <a:ext cx="1523213" cy="1000408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Scrum</a:t>
            </a:r>
            <a:endParaRPr lang="ar-SA" sz="1600" dirty="0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06E1702A-C792-4806-2B4A-4A1682018D23}"/>
              </a:ext>
            </a:extLst>
          </p:cNvPr>
          <p:cNvSpPr/>
          <p:nvPr/>
        </p:nvSpPr>
        <p:spPr>
          <a:xfrm>
            <a:off x="7130486" y="4340072"/>
            <a:ext cx="905428" cy="703122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XP</a:t>
            </a:r>
            <a:endParaRPr lang="ar-SA" sz="1600" dirty="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1E93106F-172F-7E21-10CF-F272B9E88013}"/>
              </a:ext>
            </a:extLst>
          </p:cNvPr>
          <p:cNvSpPr/>
          <p:nvPr/>
        </p:nvSpPr>
        <p:spPr>
          <a:xfrm>
            <a:off x="7546854" y="2765722"/>
            <a:ext cx="1689570" cy="105576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 err="1"/>
              <a:t>ScrumBan</a:t>
            </a:r>
            <a:endParaRPr lang="ar-SA" sz="1600" dirty="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A8EE73A3-FA6D-AD1F-5533-DB9D63C3A653}"/>
              </a:ext>
            </a:extLst>
          </p:cNvPr>
          <p:cNvSpPr/>
          <p:nvPr/>
        </p:nvSpPr>
        <p:spPr>
          <a:xfrm>
            <a:off x="8048294" y="3869941"/>
            <a:ext cx="1325306" cy="105576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DSDM</a:t>
            </a:r>
            <a:endParaRPr lang="ar-SA" sz="1600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10085586-613E-9BA4-ADF5-2C0E64D798C9}"/>
              </a:ext>
            </a:extLst>
          </p:cNvPr>
          <p:cNvSpPr/>
          <p:nvPr/>
        </p:nvSpPr>
        <p:spPr>
          <a:xfrm>
            <a:off x="3341472" y="3192603"/>
            <a:ext cx="2245388" cy="1336204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Kanban</a:t>
            </a:r>
            <a:endParaRPr lang="ar-SA" sz="1600" dirty="0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7DB0ADDD-9A61-DE31-B84A-7EEB39BCA53F}"/>
              </a:ext>
            </a:extLst>
          </p:cNvPr>
          <p:cNvSpPr/>
          <p:nvPr/>
        </p:nvSpPr>
        <p:spPr>
          <a:xfrm>
            <a:off x="5512754" y="3888144"/>
            <a:ext cx="1523213" cy="640663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Crystal</a:t>
            </a:r>
            <a:endParaRPr lang="ar-SA" sz="1600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ED5DC940-7048-8CAA-7E4A-C5C61CCBB4F5}"/>
              </a:ext>
            </a:extLst>
          </p:cNvPr>
          <p:cNvSpPr/>
          <p:nvPr/>
        </p:nvSpPr>
        <p:spPr>
          <a:xfrm>
            <a:off x="6075460" y="4667116"/>
            <a:ext cx="905428" cy="703122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FDD</a:t>
            </a:r>
            <a:endParaRPr lang="ar-SA" sz="16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8336FA9-15BE-4564-F358-D84063AF4501}"/>
              </a:ext>
            </a:extLst>
          </p:cNvPr>
          <p:cNvSpPr txBox="1"/>
          <p:nvPr/>
        </p:nvSpPr>
        <p:spPr>
          <a:xfrm>
            <a:off x="3046269" y="2001230"/>
            <a:ext cx="609946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>
                <a:solidFill>
                  <a:schemeClr val="bg1"/>
                </a:solidFill>
              </a:rPr>
              <a:t>Lean</a:t>
            </a:r>
            <a:endParaRPr lang="ar-SA" sz="1600" dirty="0">
              <a:solidFill>
                <a:schemeClr val="bg1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46AB030-2BC2-63E8-B485-3F45F2224E0A}"/>
              </a:ext>
            </a:extLst>
          </p:cNvPr>
          <p:cNvSpPr txBox="1"/>
          <p:nvPr/>
        </p:nvSpPr>
        <p:spPr>
          <a:xfrm>
            <a:off x="4354369" y="2405494"/>
            <a:ext cx="609946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>
                <a:solidFill>
                  <a:schemeClr val="bg1"/>
                </a:solidFill>
              </a:rPr>
              <a:t>Agile</a:t>
            </a:r>
            <a:endParaRPr lang="ar-SA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75452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Project: Develop a Calculator Application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2" name="Graphic 11" descr="Calculator with solid fill">
            <a:extLst>
              <a:ext uri="{FF2B5EF4-FFF2-40B4-BE49-F238E27FC236}">
                <a16:creationId xmlns:a16="http://schemas.microsoft.com/office/drawing/2014/main" id="{F694D6BF-486C-B4B6-0876-64D81397FE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708500" y="1425627"/>
            <a:ext cx="4630280" cy="463028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64DE419-5AD5-DFA8-1CBF-9056C0713ACB}"/>
              </a:ext>
            </a:extLst>
          </p:cNvPr>
          <p:cNvSpPr txBox="1"/>
          <p:nvPr/>
        </p:nvSpPr>
        <p:spPr>
          <a:xfrm>
            <a:off x="1153149" y="3181381"/>
            <a:ext cx="32103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Arithmetic Functions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Algebraic Equations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Trigonometric Functions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Statistical Functions</a:t>
            </a:r>
            <a:endParaRPr lang="ar-SA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B27DCAE-32BC-09E1-F495-0568C3F1609B}"/>
              </a:ext>
            </a:extLst>
          </p:cNvPr>
          <p:cNvSpPr txBox="1"/>
          <p:nvPr/>
        </p:nvSpPr>
        <p:spPr>
          <a:xfrm>
            <a:off x="8069180" y="3132037"/>
            <a:ext cx="3360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Works on multiple platforms: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Web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IOS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Android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1571171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" name="Picture 2" descr="Diagram&#10;&#10;Description automatically generated">
            <a:extLst>
              <a:ext uri="{FF2B5EF4-FFF2-40B4-BE49-F238E27FC236}">
                <a16:creationId xmlns:a16="http://schemas.microsoft.com/office/drawing/2014/main" id="{E217CC1D-6593-B0D3-FA2C-33C34C26D6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10088" y="1779013"/>
            <a:ext cx="8171823" cy="4137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Scrum Process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20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127760" y="4884389"/>
            <a:ext cx="4747323" cy="3620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208916" y="1003044"/>
            <a:ext cx="481058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Product Vision, Roadmap, and Release Plan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968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Product Vision</a:t>
            </a:r>
            <a:endParaRPr lang="ar-SA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5511B711-0293-FF4D-C42A-26DC1B7219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/>
              <a:t>Describes the purpose of a Product, the intention with which the Product is being created, what problems it tries to resolve, and what it aims to achieve for customers</a:t>
            </a:r>
          </a:p>
          <a:p>
            <a:endParaRPr lang="en-US" dirty="0"/>
          </a:p>
          <a:p>
            <a:endParaRPr lang="ar-SA" dirty="0"/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34605671-5831-3BE9-48F0-15C6AD6960F7}"/>
              </a:ext>
            </a:extLst>
          </p:cNvPr>
          <p:cNvSpPr/>
          <p:nvPr/>
        </p:nvSpPr>
        <p:spPr>
          <a:xfrm>
            <a:off x="1064276" y="2487262"/>
            <a:ext cx="10018433" cy="1379095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/>
              <a:t>VISION: </a:t>
            </a:r>
            <a:r>
              <a:rPr lang="en-US" sz="2400" dirty="0"/>
              <a:t>The BEST Calculator APP for Students.</a:t>
            </a:r>
            <a:r>
              <a:rPr lang="en-US" dirty="0"/>
              <a:t> </a:t>
            </a:r>
            <a:endParaRPr lang="ar-SA" dirty="0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54271FCE-F9BA-CAB4-3C62-DED162462110}"/>
              </a:ext>
            </a:extLst>
          </p:cNvPr>
          <p:cNvSpPr/>
          <p:nvPr/>
        </p:nvSpPr>
        <p:spPr>
          <a:xfrm>
            <a:off x="1064278" y="4001294"/>
            <a:ext cx="2278530" cy="276344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/>
              <a:t>Target Group:</a:t>
            </a:r>
          </a:p>
          <a:p>
            <a:pPr algn="ctr"/>
            <a:endParaRPr lang="en-US" dirty="0"/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High School Students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University Students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Post-Graduate Students</a:t>
            </a:r>
            <a:endParaRPr lang="ar-SA" dirty="0"/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2FD44C2C-2BBE-8BD3-E8AA-21C4147AFF1D}"/>
              </a:ext>
            </a:extLst>
          </p:cNvPr>
          <p:cNvSpPr/>
          <p:nvPr/>
        </p:nvSpPr>
        <p:spPr>
          <a:xfrm>
            <a:off x="3568886" y="4001293"/>
            <a:ext cx="2504608" cy="276344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/>
              <a:t>Needs:</a:t>
            </a:r>
          </a:p>
          <a:p>
            <a:pPr algn="ctr"/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User Friendly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Performs Arithmetic, Algebra, Trigonometry, and statistics Functions</a:t>
            </a:r>
            <a:endParaRPr lang="ar-SA" dirty="0"/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C0A88EF0-4203-478D-AF97-E3C78258A5A5}"/>
              </a:ext>
            </a:extLst>
          </p:cNvPr>
          <p:cNvSpPr/>
          <p:nvPr/>
        </p:nvSpPr>
        <p:spPr>
          <a:xfrm>
            <a:off x="6299572" y="4001292"/>
            <a:ext cx="2278530" cy="276344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/>
              <a:t>Product:</a:t>
            </a:r>
          </a:p>
          <a:p>
            <a:pPr algn="ctr"/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Multi-Platform (Web, IOS, Android)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Supports Touchscreens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Uses AI to predict input</a:t>
            </a:r>
          </a:p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endParaRPr lang="ar-SA" dirty="0"/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10214595-BE65-DF5D-8AAE-F7A7D7D4FF70}"/>
              </a:ext>
            </a:extLst>
          </p:cNvPr>
          <p:cNvSpPr/>
          <p:nvPr/>
        </p:nvSpPr>
        <p:spPr>
          <a:xfrm>
            <a:off x="8804180" y="4001292"/>
            <a:ext cx="2278530" cy="276344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300" dirty="0"/>
              <a:t>Business Goals:</a:t>
            </a:r>
          </a:p>
          <a:p>
            <a:pPr algn="ctr"/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Gain 1 M subscribers by end of year 1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Generate 1 M USD/month by end of Month 6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35943593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Content Placeholder 8">
            <a:extLst>
              <a:ext uri="{FF2B5EF4-FFF2-40B4-BE49-F238E27FC236}">
                <a16:creationId xmlns:a16="http://schemas.microsoft.com/office/drawing/2014/main" id="{B1BAF7FF-FDA5-239E-573A-FB9AC6BA4B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9326" y="980120"/>
            <a:ext cx="10515600" cy="4351338"/>
          </a:xfrm>
        </p:spPr>
        <p:txBody>
          <a:bodyPr/>
          <a:lstStyle/>
          <a:p>
            <a:r>
              <a:rPr lang="en-US" sz="2000" dirty="0"/>
              <a:t>A visual depiction of the product releases and the main components that will be included in each release.</a:t>
            </a:r>
          </a:p>
          <a:p>
            <a:r>
              <a:rPr lang="en-US" sz="2000" dirty="0"/>
              <a:t>Usually, developed by Product Owner to decide on business priorities with some input from the team.</a:t>
            </a:r>
          </a:p>
          <a:p>
            <a:endParaRPr lang="en-US" dirty="0"/>
          </a:p>
          <a:p>
            <a:endParaRPr lang="ar-SA" dirty="0"/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656"/>
            <a:ext cx="10515600" cy="1325563"/>
          </a:xfrm>
        </p:spPr>
        <p:txBody>
          <a:bodyPr/>
          <a:lstStyle/>
          <a:p>
            <a:r>
              <a:rPr lang="en-US" dirty="0"/>
              <a:t>Product Roadmap</a:t>
            </a:r>
            <a:endParaRPr lang="ar-SA" dirty="0"/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1B5E7111-73DB-56F2-B5BD-926521106D32}"/>
              </a:ext>
            </a:extLst>
          </p:cNvPr>
          <p:cNvSpPr/>
          <p:nvPr/>
        </p:nvSpPr>
        <p:spPr>
          <a:xfrm>
            <a:off x="838201" y="2677950"/>
            <a:ext cx="1479217" cy="43708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User Interface</a:t>
            </a:r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E33E33E0-2F72-F3F4-B887-017866B46AD7}"/>
              </a:ext>
            </a:extLst>
          </p:cNvPr>
          <p:cNvSpPr/>
          <p:nvPr/>
        </p:nvSpPr>
        <p:spPr>
          <a:xfrm>
            <a:off x="1577809" y="3203896"/>
            <a:ext cx="739609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Coding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176450B3-5F22-FCB8-8DA6-EC1342FEDCF0}"/>
              </a:ext>
            </a:extLst>
          </p:cNvPr>
          <p:cNvSpPr/>
          <p:nvPr/>
        </p:nvSpPr>
        <p:spPr>
          <a:xfrm>
            <a:off x="838200" y="3197082"/>
            <a:ext cx="739609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Design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BC57D5A2-12CB-21C9-FCA1-5FAAF7D513C9}"/>
              </a:ext>
            </a:extLst>
          </p:cNvPr>
          <p:cNvSpPr/>
          <p:nvPr/>
        </p:nvSpPr>
        <p:spPr>
          <a:xfrm>
            <a:off x="3154465" y="4158239"/>
            <a:ext cx="848556" cy="4473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Alg.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FFD12AF0-CB9F-EC22-C6CD-8E796A458857}"/>
              </a:ext>
            </a:extLst>
          </p:cNvPr>
          <p:cNvSpPr/>
          <p:nvPr/>
        </p:nvSpPr>
        <p:spPr>
          <a:xfrm>
            <a:off x="2317418" y="4158239"/>
            <a:ext cx="848556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Arith</a:t>
            </a:r>
            <a:r>
              <a:rPr lang="en-US" sz="1400" dirty="0"/>
              <a:t>.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BF84B481-8A07-712E-B968-44FB3236688D}"/>
              </a:ext>
            </a:extLst>
          </p:cNvPr>
          <p:cNvSpPr/>
          <p:nvPr/>
        </p:nvSpPr>
        <p:spPr>
          <a:xfrm>
            <a:off x="4856793" y="4158239"/>
            <a:ext cx="848556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Stat.</a:t>
            </a:r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7597CD2B-59E6-11F2-0AC0-21ABFF69CEFC}"/>
              </a:ext>
            </a:extLst>
          </p:cNvPr>
          <p:cNvSpPr/>
          <p:nvPr/>
        </p:nvSpPr>
        <p:spPr>
          <a:xfrm>
            <a:off x="2317419" y="3638766"/>
            <a:ext cx="3387930" cy="43708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Web</a:t>
            </a: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8AE491DB-7588-FECE-E81A-C2AE29DFC93F}"/>
              </a:ext>
            </a:extLst>
          </p:cNvPr>
          <p:cNvSpPr/>
          <p:nvPr/>
        </p:nvSpPr>
        <p:spPr>
          <a:xfrm>
            <a:off x="4011784" y="4163354"/>
            <a:ext cx="848556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Trig.</a:t>
            </a:r>
          </a:p>
        </p:txBody>
      </p:sp>
      <p:sp>
        <p:nvSpPr>
          <p:cNvPr id="47" name="Rounded Rectangle 46">
            <a:extLst>
              <a:ext uri="{FF2B5EF4-FFF2-40B4-BE49-F238E27FC236}">
                <a16:creationId xmlns:a16="http://schemas.microsoft.com/office/drawing/2014/main" id="{3CCF4EBF-D27D-7961-C489-4AF1B1851EEC}"/>
              </a:ext>
            </a:extLst>
          </p:cNvPr>
          <p:cNvSpPr/>
          <p:nvPr/>
        </p:nvSpPr>
        <p:spPr>
          <a:xfrm>
            <a:off x="6356176" y="5124235"/>
            <a:ext cx="6306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Alg.</a:t>
            </a:r>
          </a:p>
        </p:txBody>
      </p:sp>
      <p:sp>
        <p:nvSpPr>
          <p:cNvPr id="48" name="Rounded Rectangle 47">
            <a:extLst>
              <a:ext uri="{FF2B5EF4-FFF2-40B4-BE49-F238E27FC236}">
                <a16:creationId xmlns:a16="http://schemas.microsoft.com/office/drawing/2014/main" id="{3B47D595-550D-0950-2D97-E6839F8545C8}"/>
              </a:ext>
            </a:extLst>
          </p:cNvPr>
          <p:cNvSpPr/>
          <p:nvPr/>
        </p:nvSpPr>
        <p:spPr>
          <a:xfrm>
            <a:off x="5707017" y="5124235"/>
            <a:ext cx="6306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Arith</a:t>
            </a:r>
            <a:r>
              <a:rPr lang="en-US" sz="1400" dirty="0"/>
              <a:t>.</a:t>
            </a:r>
          </a:p>
        </p:txBody>
      </p:sp>
      <p:sp>
        <p:nvSpPr>
          <p:cNvPr id="49" name="Rounded Rectangle 48">
            <a:extLst>
              <a:ext uri="{FF2B5EF4-FFF2-40B4-BE49-F238E27FC236}">
                <a16:creationId xmlns:a16="http://schemas.microsoft.com/office/drawing/2014/main" id="{6D7EFD29-BD42-29D1-724D-F749AAD1E702}"/>
              </a:ext>
            </a:extLst>
          </p:cNvPr>
          <p:cNvSpPr/>
          <p:nvPr/>
        </p:nvSpPr>
        <p:spPr>
          <a:xfrm>
            <a:off x="7635996" y="5128864"/>
            <a:ext cx="6306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Stat.</a:t>
            </a:r>
          </a:p>
        </p:txBody>
      </p:sp>
      <p:sp>
        <p:nvSpPr>
          <p:cNvPr id="50" name="Rounded Rectangle 49">
            <a:extLst>
              <a:ext uri="{FF2B5EF4-FFF2-40B4-BE49-F238E27FC236}">
                <a16:creationId xmlns:a16="http://schemas.microsoft.com/office/drawing/2014/main" id="{03882786-ABDE-81D1-28C1-366CBD1B0D36}"/>
              </a:ext>
            </a:extLst>
          </p:cNvPr>
          <p:cNvSpPr/>
          <p:nvPr/>
        </p:nvSpPr>
        <p:spPr>
          <a:xfrm>
            <a:off x="5705349" y="4583263"/>
            <a:ext cx="2580510" cy="43708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IOS</a:t>
            </a:r>
          </a:p>
        </p:txBody>
      </p:sp>
      <p:sp>
        <p:nvSpPr>
          <p:cNvPr id="51" name="Rounded Rectangle 50">
            <a:extLst>
              <a:ext uri="{FF2B5EF4-FFF2-40B4-BE49-F238E27FC236}">
                <a16:creationId xmlns:a16="http://schemas.microsoft.com/office/drawing/2014/main" id="{A7DD4D80-27AE-5696-A79B-81FF3A03AC80}"/>
              </a:ext>
            </a:extLst>
          </p:cNvPr>
          <p:cNvSpPr/>
          <p:nvPr/>
        </p:nvSpPr>
        <p:spPr>
          <a:xfrm>
            <a:off x="6986837" y="5124235"/>
            <a:ext cx="6306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Trig.</a:t>
            </a:r>
          </a:p>
        </p:txBody>
      </p: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AD96FD9E-D1CE-53CF-2685-A34D2E3D3F5F}"/>
              </a:ext>
            </a:extLst>
          </p:cNvPr>
          <p:cNvCxnSpPr/>
          <p:nvPr/>
        </p:nvCxnSpPr>
        <p:spPr>
          <a:xfrm>
            <a:off x="406401" y="2590866"/>
            <a:ext cx="11379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>
            <a:extLst>
              <a:ext uri="{FF2B5EF4-FFF2-40B4-BE49-F238E27FC236}">
                <a16:creationId xmlns:a16="http://schemas.microsoft.com/office/drawing/2014/main" id="{FE2805DC-9D1B-19B6-09C1-33F72A1BE28E}"/>
              </a:ext>
            </a:extLst>
          </p:cNvPr>
          <p:cNvSpPr txBox="1"/>
          <p:nvPr/>
        </p:nvSpPr>
        <p:spPr>
          <a:xfrm>
            <a:off x="10337604" y="2227034"/>
            <a:ext cx="10750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4 Months</a:t>
            </a:r>
            <a:endParaRPr lang="ar-SA" sz="1600" dirty="0"/>
          </a:p>
        </p:txBody>
      </p: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49C609D1-CAA7-4E4B-8DE8-D545AC1FD3A4}"/>
              </a:ext>
            </a:extLst>
          </p:cNvPr>
          <p:cNvCxnSpPr>
            <a:cxnSpLocks/>
          </p:cNvCxnSpPr>
          <p:nvPr/>
        </p:nvCxnSpPr>
        <p:spPr>
          <a:xfrm>
            <a:off x="10877350" y="2588741"/>
            <a:ext cx="0" cy="39890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extBox 56">
            <a:extLst>
              <a:ext uri="{FF2B5EF4-FFF2-40B4-BE49-F238E27FC236}">
                <a16:creationId xmlns:a16="http://schemas.microsoft.com/office/drawing/2014/main" id="{F0A61CC3-6648-B94E-EBE2-3E17CE651A6E}"/>
              </a:ext>
            </a:extLst>
          </p:cNvPr>
          <p:cNvSpPr txBox="1"/>
          <p:nvPr/>
        </p:nvSpPr>
        <p:spPr>
          <a:xfrm>
            <a:off x="7655742" y="2216435"/>
            <a:ext cx="11094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3 Months</a:t>
            </a:r>
            <a:endParaRPr lang="ar-SA" sz="1600" dirty="0"/>
          </a:p>
        </p:txBody>
      </p: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79B9E279-A83A-6077-2FBC-53FF81059C06}"/>
              </a:ext>
            </a:extLst>
          </p:cNvPr>
          <p:cNvCxnSpPr>
            <a:cxnSpLocks/>
          </p:cNvCxnSpPr>
          <p:nvPr/>
        </p:nvCxnSpPr>
        <p:spPr>
          <a:xfrm>
            <a:off x="8285860" y="2588741"/>
            <a:ext cx="0" cy="39890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Box 58">
            <a:extLst>
              <a:ext uri="{FF2B5EF4-FFF2-40B4-BE49-F238E27FC236}">
                <a16:creationId xmlns:a16="http://schemas.microsoft.com/office/drawing/2014/main" id="{7E6313CB-EF04-6B9A-2F0B-C6C1B55C481A}"/>
              </a:ext>
            </a:extLst>
          </p:cNvPr>
          <p:cNvSpPr txBox="1"/>
          <p:nvPr/>
        </p:nvSpPr>
        <p:spPr>
          <a:xfrm>
            <a:off x="5150603" y="2230910"/>
            <a:ext cx="11094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2 Months</a:t>
            </a:r>
            <a:endParaRPr lang="ar-SA" sz="1600" dirty="0"/>
          </a:p>
        </p:txBody>
      </p: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20568131-1A13-11D3-8D0D-F57287512B8B}"/>
              </a:ext>
            </a:extLst>
          </p:cNvPr>
          <p:cNvCxnSpPr>
            <a:cxnSpLocks/>
          </p:cNvCxnSpPr>
          <p:nvPr/>
        </p:nvCxnSpPr>
        <p:spPr>
          <a:xfrm>
            <a:off x="5705349" y="2565588"/>
            <a:ext cx="0" cy="39890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60">
            <a:extLst>
              <a:ext uri="{FF2B5EF4-FFF2-40B4-BE49-F238E27FC236}">
                <a16:creationId xmlns:a16="http://schemas.microsoft.com/office/drawing/2014/main" id="{5F3618DE-EDFA-D0B9-58AA-179DBAB14176}"/>
              </a:ext>
            </a:extLst>
          </p:cNvPr>
          <p:cNvSpPr txBox="1"/>
          <p:nvPr/>
        </p:nvSpPr>
        <p:spPr>
          <a:xfrm>
            <a:off x="1983588" y="2218969"/>
            <a:ext cx="962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2 Weeks</a:t>
            </a:r>
            <a:endParaRPr lang="ar-SA" sz="1600" dirty="0"/>
          </a:p>
        </p:txBody>
      </p: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5AEA3DD6-ABC6-DB80-44B4-17836094E36B}"/>
              </a:ext>
            </a:extLst>
          </p:cNvPr>
          <p:cNvCxnSpPr>
            <a:cxnSpLocks/>
          </p:cNvCxnSpPr>
          <p:nvPr/>
        </p:nvCxnSpPr>
        <p:spPr>
          <a:xfrm flipH="1">
            <a:off x="2317417" y="2588741"/>
            <a:ext cx="37790" cy="39578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Rounded Rectangle 64">
            <a:extLst>
              <a:ext uri="{FF2B5EF4-FFF2-40B4-BE49-F238E27FC236}">
                <a16:creationId xmlns:a16="http://schemas.microsoft.com/office/drawing/2014/main" id="{16D0EAA3-F0EB-6711-7B0B-C87C5D9D5711}"/>
              </a:ext>
            </a:extLst>
          </p:cNvPr>
          <p:cNvSpPr/>
          <p:nvPr/>
        </p:nvSpPr>
        <p:spPr>
          <a:xfrm>
            <a:off x="8945456" y="6102289"/>
            <a:ext cx="6306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Alg.</a:t>
            </a:r>
          </a:p>
        </p:txBody>
      </p:sp>
      <p:sp>
        <p:nvSpPr>
          <p:cNvPr id="66" name="Rounded Rectangle 65">
            <a:extLst>
              <a:ext uri="{FF2B5EF4-FFF2-40B4-BE49-F238E27FC236}">
                <a16:creationId xmlns:a16="http://schemas.microsoft.com/office/drawing/2014/main" id="{9F45A044-5F82-2FA1-F7D2-A44CC1CA032C}"/>
              </a:ext>
            </a:extLst>
          </p:cNvPr>
          <p:cNvSpPr/>
          <p:nvPr/>
        </p:nvSpPr>
        <p:spPr>
          <a:xfrm>
            <a:off x="8296297" y="6102289"/>
            <a:ext cx="6306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Arith</a:t>
            </a:r>
            <a:r>
              <a:rPr lang="en-US" sz="1400" dirty="0"/>
              <a:t>.</a:t>
            </a:r>
          </a:p>
        </p:txBody>
      </p:sp>
      <p:sp>
        <p:nvSpPr>
          <p:cNvPr id="67" name="Rounded Rectangle 66">
            <a:extLst>
              <a:ext uri="{FF2B5EF4-FFF2-40B4-BE49-F238E27FC236}">
                <a16:creationId xmlns:a16="http://schemas.microsoft.com/office/drawing/2014/main" id="{D271253C-C9DE-C331-B4D3-92D7919EA062}"/>
              </a:ext>
            </a:extLst>
          </p:cNvPr>
          <p:cNvSpPr/>
          <p:nvPr/>
        </p:nvSpPr>
        <p:spPr>
          <a:xfrm>
            <a:off x="10225276" y="6106918"/>
            <a:ext cx="6306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Stat.</a:t>
            </a:r>
          </a:p>
        </p:txBody>
      </p:sp>
      <p:sp>
        <p:nvSpPr>
          <p:cNvPr id="68" name="Rounded Rectangle 67">
            <a:extLst>
              <a:ext uri="{FF2B5EF4-FFF2-40B4-BE49-F238E27FC236}">
                <a16:creationId xmlns:a16="http://schemas.microsoft.com/office/drawing/2014/main" id="{98E2DC1C-FC40-F20D-50CE-AC5EEE9F5409}"/>
              </a:ext>
            </a:extLst>
          </p:cNvPr>
          <p:cNvSpPr/>
          <p:nvPr/>
        </p:nvSpPr>
        <p:spPr>
          <a:xfrm>
            <a:off x="8294629" y="5561317"/>
            <a:ext cx="2580510" cy="43708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Android</a:t>
            </a:r>
          </a:p>
        </p:txBody>
      </p:sp>
      <p:sp>
        <p:nvSpPr>
          <p:cNvPr id="69" name="Rounded Rectangle 68">
            <a:extLst>
              <a:ext uri="{FF2B5EF4-FFF2-40B4-BE49-F238E27FC236}">
                <a16:creationId xmlns:a16="http://schemas.microsoft.com/office/drawing/2014/main" id="{E08C45B5-5659-92B3-6B39-B9A5C264D7D9}"/>
              </a:ext>
            </a:extLst>
          </p:cNvPr>
          <p:cNvSpPr/>
          <p:nvPr/>
        </p:nvSpPr>
        <p:spPr>
          <a:xfrm>
            <a:off x="9576117" y="6102289"/>
            <a:ext cx="6306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Trig.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1E4DFFC3-AA76-FD42-68F9-01BE928DD0F5}"/>
              </a:ext>
            </a:extLst>
          </p:cNvPr>
          <p:cNvSpPr txBox="1"/>
          <p:nvPr/>
        </p:nvSpPr>
        <p:spPr>
          <a:xfrm>
            <a:off x="576324" y="2227034"/>
            <a:ext cx="66765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Start</a:t>
            </a:r>
            <a:endParaRPr lang="ar-SA" sz="1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040760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Product Release Plan</a:t>
            </a:r>
            <a:endParaRPr lang="ar-SA" dirty="0"/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1B5E7111-73DB-56F2-B5BD-926521106D32}"/>
              </a:ext>
            </a:extLst>
          </p:cNvPr>
          <p:cNvSpPr/>
          <p:nvPr/>
        </p:nvSpPr>
        <p:spPr>
          <a:xfrm>
            <a:off x="838201" y="2469404"/>
            <a:ext cx="1479217" cy="43708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User Interface</a:t>
            </a:r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E33E33E0-2F72-F3F4-B887-017866B46AD7}"/>
              </a:ext>
            </a:extLst>
          </p:cNvPr>
          <p:cNvSpPr/>
          <p:nvPr/>
        </p:nvSpPr>
        <p:spPr>
          <a:xfrm>
            <a:off x="1577809" y="2995350"/>
            <a:ext cx="739609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Coding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176450B3-5F22-FCB8-8DA6-EC1342FEDCF0}"/>
              </a:ext>
            </a:extLst>
          </p:cNvPr>
          <p:cNvSpPr/>
          <p:nvPr/>
        </p:nvSpPr>
        <p:spPr>
          <a:xfrm>
            <a:off x="838200" y="2988536"/>
            <a:ext cx="739609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Design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BC57D5A2-12CB-21C9-FCA1-5FAAF7D513C9}"/>
              </a:ext>
            </a:extLst>
          </p:cNvPr>
          <p:cNvSpPr/>
          <p:nvPr/>
        </p:nvSpPr>
        <p:spPr>
          <a:xfrm>
            <a:off x="3154465" y="3949693"/>
            <a:ext cx="848556" cy="4473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Alg.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FFD12AF0-CB9F-EC22-C6CD-8E796A458857}"/>
              </a:ext>
            </a:extLst>
          </p:cNvPr>
          <p:cNvSpPr/>
          <p:nvPr/>
        </p:nvSpPr>
        <p:spPr>
          <a:xfrm>
            <a:off x="2317418" y="3949693"/>
            <a:ext cx="848556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Arith</a:t>
            </a:r>
            <a:r>
              <a:rPr lang="en-US" sz="1400" dirty="0"/>
              <a:t>.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BF84B481-8A07-712E-B968-44FB3236688D}"/>
              </a:ext>
            </a:extLst>
          </p:cNvPr>
          <p:cNvSpPr/>
          <p:nvPr/>
        </p:nvSpPr>
        <p:spPr>
          <a:xfrm>
            <a:off x="4856793" y="3949693"/>
            <a:ext cx="848556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Stat.</a:t>
            </a:r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7597CD2B-59E6-11F2-0AC0-21ABFF69CEFC}"/>
              </a:ext>
            </a:extLst>
          </p:cNvPr>
          <p:cNvSpPr/>
          <p:nvPr/>
        </p:nvSpPr>
        <p:spPr>
          <a:xfrm>
            <a:off x="2317419" y="3430220"/>
            <a:ext cx="3387930" cy="43708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Web</a:t>
            </a: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8AE491DB-7588-FECE-E81A-C2AE29DFC93F}"/>
              </a:ext>
            </a:extLst>
          </p:cNvPr>
          <p:cNvSpPr/>
          <p:nvPr/>
        </p:nvSpPr>
        <p:spPr>
          <a:xfrm>
            <a:off x="4011784" y="3954808"/>
            <a:ext cx="848556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Trig.</a:t>
            </a:r>
          </a:p>
        </p:txBody>
      </p:sp>
      <p:sp>
        <p:nvSpPr>
          <p:cNvPr id="47" name="Rounded Rectangle 46">
            <a:extLst>
              <a:ext uri="{FF2B5EF4-FFF2-40B4-BE49-F238E27FC236}">
                <a16:creationId xmlns:a16="http://schemas.microsoft.com/office/drawing/2014/main" id="{3CCF4EBF-D27D-7961-C489-4AF1B1851EEC}"/>
              </a:ext>
            </a:extLst>
          </p:cNvPr>
          <p:cNvSpPr/>
          <p:nvPr/>
        </p:nvSpPr>
        <p:spPr>
          <a:xfrm>
            <a:off x="6356176" y="4915689"/>
            <a:ext cx="6306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Alg.</a:t>
            </a:r>
          </a:p>
        </p:txBody>
      </p:sp>
      <p:sp>
        <p:nvSpPr>
          <p:cNvPr id="48" name="Rounded Rectangle 47">
            <a:extLst>
              <a:ext uri="{FF2B5EF4-FFF2-40B4-BE49-F238E27FC236}">
                <a16:creationId xmlns:a16="http://schemas.microsoft.com/office/drawing/2014/main" id="{3B47D595-550D-0950-2D97-E6839F8545C8}"/>
              </a:ext>
            </a:extLst>
          </p:cNvPr>
          <p:cNvSpPr/>
          <p:nvPr/>
        </p:nvSpPr>
        <p:spPr>
          <a:xfrm>
            <a:off x="5707017" y="4915689"/>
            <a:ext cx="6306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Arith</a:t>
            </a:r>
            <a:r>
              <a:rPr lang="en-US" sz="1400" dirty="0"/>
              <a:t>.</a:t>
            </a:r>
          </a:p>
        </p:txBody>
      </p:sp>
      <p:sp>
        <p:nvSpPr>
          <p:cNvPr id="49" name="Rounded Rectangle 48">
            <a:extLst>
              <a:ext uri="{FF2B5EF4-FFF2-40B4-BE49-F238E27FC236}">
                <a16:creationId xmlns:a16="http://schemas.microsoft.com/office/drawing/2014/main" id="{6D7EFD29-BD42-29D1-724D-F749AAD1E702}"/>
              </a:ext>
            </a:extLst>
          </p:cNvPr>
          <p:cNvSpPr/>
          <p:nvPr/>
        </p:nvSpPr>
        <p:spPr>
          <a:xfrm>
            <a:off x="7651920" y="4890710"/>
            <a:ext cx="6306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Stat.</a:t>
            </a:r>
          </a:p>
        </p:txBody>
      </p:sp>
      <p:sp>
        <p:nvSpPr>
          <p:cNvPr id="50" name="Rounded Rectangle 49">
            <a:extLst>
              <a:ext uri="{FF2B5EF4-FFF2-40B4-BE49-F238E27FC236}">
                <a16:creationId xmlns:a16="http://schemas.microsoft.com/office/drawing/2014/main" id="{03882786-ABDE-81D1-28C1-366CBD1B0D36}"/>
              </a:ext>
            </a:extLst>
          </p:cNvPr>
          <p:cNvSpPr/>
          <p:nvPr/>
        </p:nvSpPr>
        <p:spPr>
          <a:xfrm>
            <a:off x="5705349" y="4374717"/>
            <a:ext cx="2580510" cy="43708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IOS</a:t>
            </a:r>
          </a:p>
        </p:txBody>
      </p:sp>
      <p:sp>
        <p:nvSpPr>
          <p:cNvPr id="51" name="Rounded Rectangle 50">
            <a:extLst>
              <a:ext uri="{FF2B5EF4-FFF2-40B4-BE49-F238E27FC236}">
                <a16:creationId xmlns:a16="http://schemas.microsoft.com/office/drawing/2014/main" id="{A7DD4D80-27AE-5696-A79B-81FF3A03AC80}"/>
              </a:ext>
            </a:extLst>
          </p:cNvPr>
          <p:cNvSpPr/>
          <p:nvPr/>
        </p:nvSpPr>
        <p:spPr>
          <a:xfrm>
            <a:off x="6986837" y="4915689"/>
            <a:ext cx="6306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Trig.</a:t>
            </a:r>
          </a:p>
        </p:txBody>
      </p: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AD96FD9E-D1CE-53CF-2685-A34D2E3D3F5F}"/>
              </a:ext>
            </a:extLst>
          </p:cNvPr>
          <p:cNvCxnSpPr/>
          <p:nvPr/>
        </p:nvCxnSpPr>
        <p:spPr>
          <a:xfrm>
            <a:off x="406401" y="2382320"/>
            <a:ext cx="11379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49C609D1-CAA7-4E4B-8DE8-D545AC1FD3A4}"/>
              </a:ext>
            </a:extLst>
          </p:cNvPr>
          <p:cNvCxnSpPr>
            <a:cxnSpLocks/>
          </p:cNvCxnSpPr>
          <p:nvPr/>
        </p:nvCxnSpPr>
        <p:spPr>
          <a:xfrm>
            <a:off x="10877350" y="2380195"/>
            <a:ext cx="0" cy="39890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79B9E279-A83A-6077-2FBC-53FF81059C06}"/>
              </a:ext>
            </a:extLst>
          </p:cNvPr>
          <p:cNvCxnSpPr>
            <a:cxnSpLocks/>
          </p:cNvCxnSpPr>
          <p:nvPr/>
        </p:nvCxnSpPr>
        <p:spPr>
          <a:xfrm>
            <a:off x="8285860" y="2380195"/>
            <a:ext cx="0" cy="39890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20568131-1A13-11D3-8D0D-F57287512B8B}"/>
              </a:ext>
            </a:extLst>
          </p:cNvPr>
          <p:cNvCxnSpPr>
            <a:cxnSpLocks/>
          </p:cNvCxnSpPr>
          <p:nvPr/>
        </p:nvCxnSpPr>
        <p:spPr>
          <a:xfrm>
            <a:off x="5705349" y="2357042"/>
            <a:ext cx="0" cy="39890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5AEA3DD6-ABC6-DB80-44B4-17836094E36B}"/>
              </a:ext>
            </a:extLst>
          </p:cNvPr>
          <p:cNvCxnSpPr>
            <a:cxnSpLocks/>
          </p:cNvCxnSpPr>
          <p:nvPr/>
        </p:nvCxnSpPr>
        <p:spPr>
          <a:xfrm>
            <a:off x="2317417" y="2348977"/>
            <a:ext cx="0" cy="39890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Rounded Rectangle 64">
            <a:extLst>
              <a:ext uri="{FF2B5EF4-FFF2-40B4-BE49-F238E27FC236}">
                <a16:creationId xmlns:a16="http://schemas.microsoft.com/office/drawing/2014/main" id="{16D0EAA3-F0EB-6711-7B0B-C87C5D9D5711}"/>
              </a:ext>
            </a:extLst>
          </p:cNvPr>
          <p:cNvSpPr/>
          <p:nvPr/>
        </p:nvSpPr>
        <p:spPr>
          <a:xfrm>
            <a:off x="8928899" y="5893743"/>
            <a:ext cx="6306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Alg.</a:t>
            </a:r>
          </a:p>
        </p:txBody>
      </p:sp>
      <p:sp>
        <p:nvSpPr>
          <p:cNvPr id="66" name="Rounded Rectangle 65">
            <a:extLst>
              <a:ext uri="{FF2B5EF4-FFF2-40B4-BE49-F238E27FC236}">
                <a16:creationId xmlns:a16="http://schemas.microsoft.com/office/drawing/2014/main" id="{9F45A044-5F82-2FA1-F7D2-A44CC1CA032C}"/>
              </a:ext>
            </a:extLst>
          </p:cNvPr>
          <p:cNvSpPr/>
          <p:nvPr/>
        </p:nvSpPr>
        <p:spPr>
          <a:xfrm>
            <a:off x="8296297" y="5893743"/>
            <a:ext cx="6306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Arith</a:t>
            </a:r>
            <a:r>
              <a:rPr lang="en-US" sz="1400" dirty="0"/>
              <a:t>.</a:t>
            </a:r>
          </a:p>
        </p:txBody>
      </p:sp>
      <p:sp>
        <p:nvSpPr>
          <p:cNvPr id="67" name="Rounded Rectangle 66">
            <a:extLst>
              <a:ext uri="{FF2B5EF4-FFF2-40B4-BE49-F238E27FC236}">
                <a16:creationId xmlns:a16="http://schemas.microsoft.com/office/drawing/2014/main" id="{D271253C-C9DE-C331-B4D3-92D7919EA062}"/>
              </a:ext>
            </a:extLst>
          </p:cNvPr>
          <p:cNvSpPr/>
          <p:nvPr/>
        </p:nvSpPr>
        <p:spPr>
          <a:xfrm>
            <a:off x="10225275" y="5878123"/>
            <a:ext cx="6306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Stat.</a:t>
            </a:r>
          </a:p>
        </p:txBody>
      </p:sp>
      <p:sp>
        <p:nvSpPr>
          <p:cNvPr id="68" name="Rounded Rectangle 67">
            <a:extLst>
              <a:ext uri="{FF2B5EF4-FFF2-40B4-BE49-F238E27FC236}">
                <a16:creationId xmlns:a16="http://schemas.microsoft.com/office/drawing/2014/main" id="{98E2DC1C-FC40-F20D-50CE-AC5EEE9F5409}"/>
              </a:ext>
            </a:extLst>
          </p:cNvPr>
          <p:cNvSpPr/>
          <p:nvPr/>
        </p:nvSpPr>
        <p:spPr>
          <a:xfrm>
            <a:off x="8294629" y="5352771"/>
            <a:ext cx="2580510" cy="43708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Android</a:t>
            </a:r>
          </a:p>
        </p:txBody>
      </p:sp>
      <p:sp>
        <p:nvSpPr>
          <p:cNvPr id="69" name="Rounded Rectangle 68">
            <a:extLst>
              <a:ext uri="{FF2B5EF4-FFF2-40B4-BE49-F238E27FC236}">
                <a16:creationId xmlns:a16="http://schemas.microsoft.com/office/drawing/2014/main" id="{E08C45B5-5659-92B3-6B39-B9A5C264D7D9}"/>
              </a:ext>
            </a:extLst>
          </p:cNvPr>
          <p:cNvSpPr/>
          <p:nvPr/>
        </p:nvSpPr>
        <p:spPr>
          <a:xfrm>
            <a:off x="9576117" y="5893743"/>
            <a:ext cx="6306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Trig.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C7F9BE1D-B876-A6B2-A447-50197203DCBD}"/>
              </a:ext>
            </a:extLst>
          </p:cNvPr>
          <p:cNvCxnSpPr>
            <a:cxnSpLocks/>
            <a:stCxn id="5" idx="1"/>
          </p:cNvCxnSpPr>
          <p:nvPr/>
        </p:nvCxnSpPr>
        <p:spPr>
          <a:xfrm flipH="1">
            <a:off x="3151546" y="4173349"/>
            <a:ext cx="2919" cy="74696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C5B42781-4DA9-4AFD-8A55-73B3809420B9}"/>
              </a:ext>
            </a:extLst>
          </p:cNvPr>
          <p:cNvSpPr txBox="1"/>
          <p:nvPr/>
        </p:nvSpPr>
        <p:spPr>
          <a:xfrm>
            <a:off x="2752154" y="4920290"/>
            <a:ext cx="878182" cy="3077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rgbClr val="FF0000"/>
                </a:solidFill>
              </a:rPr>
              <a:t>Rel. #1</a:t>
            </a:r>
            <a:endParaRPr lang="ar-SA" sz="1400" dirty="0">
              <a:solidFill>
                <a:srgbClr val="FF0000"/>
              </a:solidFill>
            </a:endParaRP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D970766B-7D6F-9783-F181-F0F11A8D55EF}"/>
              </a:ext>
            </a:extLst>
          </p:cNvPr>
          <p:cNvCxnSpPr>
            <a:cxnSpLocks/>
          </p:cNvCxnSpPr>
          <p:nvPr/>
        </p:nvCxnSpPr>
        <p:spPr>
          <a:xfrm>
            <a:off x="4003818" y="4173349"/>
            <a:ext cx="752" cy="90082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C5B67FEC-769B-8C96-E4B5-7BC45ED01638}"/>
              </a:ext>
            </a:extLst>
          </p:cNvPr>
          <p:cNvSpPr txBox="1"/>
          <p:nvPr/>
        </p:nvSpPr>
        <p:spPr>
          <a:xfrm>
            <a:off x="3596001" y="5031875"/>
            <a:ext cx="878182" cy="3077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rgbClr val="FF0000"/>
                </a:solidFill>
              </a:rPr>
              <a:t>Rel. #2</a:t>
            </a:r>
            <a:endParaRPr lang="ar-SA" sz="1400" dirty="0">
              <a:solidFill>
                <a:srgbClr val="FF0000"/>
              </a:solidFill>
            </a:endParaRP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30EDA1E9-7AD1-BCD1-86BC-DC4C4601E9CF}"/>
              </a:ext>
            </a:extLst>
          </p:cNvPr>
          <p:cNvCxnSpPr>
            <a:cxnSpLocks/>
          </p:cNvCxnSpPr>
          <p:nvPr/>
        </p:nvCxnSpPr>
        <p:spPr>
          <a:xfrm>
            <a:off x="4859674" y="4173349"/>
            <a:ext cx="2333" cy="96088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D2CBD9C8-4AC2-5B8B-23FF-B86BF23000B5}"/>
              </a:ext>
            </a:extLst>
          </p:cNvPr>
          <p:cNvSpPr txBox="1"/>
          <p:nvPr/>
        </p:nvSpPr>
        <p:spPr>
          <a:xfrm>
            <a:off x="4463518" y="5134230"/>
            <a:ext cx="87818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rgbClr val="FF0000"/>
                </a:solidFill>
              </a:rPr>
              <a:t>Rel. #3</a:t>
            </a:r>
            <a:endParaRPr lang="ar-SA" sz="1400" dirty="0">
              <a:solidFill>
                <a:srgbClr val="FF0000"/>
              </a:solidFill>
            </a:endParaRPr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E8B58632-5532-A18E-EA9A-B6ABBB3D5A37}"/>
              </a:ext>
            </a:extLst>
          </p:cNvPr>
          <p:cNvCxnSpPr/>
          <p:nvPr/>
        </p:nvCxnSpPr>
        <p:spPr>
          <a:xfrm>
            <a:off x="5701806" y="4177978"/>
            <a:ext cx="11509" cy="117942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5B6F7A77-3205-7C78-9990-245BF4192C7A}"/>
              </a:ext>
            </a:extLst>
          </p:cNvPr>
          <p:cNvSpPr txBox="1"/>
          <p:nvPr/>
        </p:nvSpPr>
        <p:spPr>
          <a:xfrm>
            <a:off x="5308614" y="5357400"/>
            <a:ext cx="878182" cy="3077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rgbClr val="FF0000"/>
                </a:solidFill>
              </a:rPr>
              <a:t>Rel. #4</a:t>
            </a:r>
            <a:endParaRPr lang="ar-SA" sz="1400" dirty="0">
              <a:solidFill>
                <a:srgbClr val="FF0000"/>
              </a:solidFill>
            </a:endParaRPr>
          </a:p>
        </p:txBody>
      </p: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5D68A585-9DC5-E434-7607-33404058036E}"/>
              </a:ext>
            </a:extLst>
          </p:cNvPr>
          <p:cNvCxnSpPr>
            <a:cxnSpLocks/>
            <a:stCxn id="48" idx="3"/>
          </p:cNvCxnSpPr>
          <p:nvPr/>
        </p:nvCxnSpPr>
        <p:spPr>
          <a:xfrm>
            <a:off x="6337678" y="5134230"/>
            <a:ext cx="2211" cy="52686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61C4ECC1-E238-1449-B31B-CF9C84757A68}"/>
              </a:ext>
            </a:extLst>
          </p:cNvPr>
          <p:cNvSpPr txBox="1"/>
          <p:nvPr/>
        </p:nvSpPr>
        <p:spPr>
          <a:xfrm>
            <a:off x="5915418" y="5580570"/>
            <a:ext cx="87818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rgbClr val="FF0000"/>
                </a:solidFill>
              </a:rPr>
              <a:t>Rel. #5</a:t>
            </a:r>
            <a:endParaRPr lang="ar-SA" sz="1400" dirty="0">
              <a:solidFill>
                <a:srgbClr val="FF0000"/>
              </a:solidFill>
            </a:endParaRPr>
          </a:p>
        </p:txBody>
      </p: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C424C43F-3FD1-FE43-EE44-880722D04FCA}"/>
              </a:ext>
            </a:extLst>
          </p:cNvPr>
          <p:cNvCxnSpPr>
            <a:cxnSpLocks/>
            <a:stCxn id="47" idx="3"/>
          </p:cNvCxnSpPr>
          <p:nvPr/>
        </p:nvCxnSpPr>
        <p:spPr>
          <a:xfrm>
            <a:off x="6986837" y="5134230"/>
            <a:ext cx="8767" cy="75951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EABF3305-13F4-7509-C4F4-F7ED092CD35F}"/>
              </a:ext>
            </a:extLst>
          </p:cNvPr>
          <p:cNvSpPr txBox="1"/>
          <p:nvPr/>
        </p:nvSpPr>
        <p:spPr>
          <a:xfrm>
            <a:off x="6583715" y="5824006"/>
            <a:ext cx="87818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rgbClr val="FF0000"/>
                </a:solidFill>
              </a:rPr>
              <a:t>Rel. #6</a:t>
            </a:r>
            <a:endParaRPr lang="ar-SA" sz="1400" dirty="0">
              <a:solidFill>
                <a:srgbClr val="FF0000"/>
              </a:solidFill>
            </a:endParaRPr>
          </a:p>
        </p:txBody>
      </p: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1F4E7286-E3E1-403C-2679-A9C58EC1D13F}"/>
              </a:ext>
            </a:extLst>
          </p:cNvPr>
          <p:cNvCxnSpPr>
            <a:cxnSpLocks/>
          </p:cNvCxnSpPr>
          <p:nvPr/>
        </p:nvCxnSpPr>
        <p:spPr>
          <a:xfrm>
            <a:off x="7630148" y="5180618"/>
            <a:ext cx="5291" cy="84944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>
            <a:extLst>
              <a:ext uri="{FF2B5EF4-FFF2-40B4-BE49-F238E27FC236}">
                <a16:creationId xmlns:a16="http://schemas.microsoft.com/office/drawing/2014/main" id="{4D4427DB-E70B-680A-8B32-CBCC90437905}"/>
              </a:ext>
            </a:extLst>
          </p:cNvPr>
          <p:cNvSpPr txBox="1"/>
          <p:nvPr/>
        </p:nvSpPr>
        <p:spPr>
          <a:xfrm>
            <a:off x="7192961" y="6006911"/>
            <a:ext cx="878182" cy="3077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rgbClr val="FF0000"/>
                </a:solidFill>
              </a:rPr>
              <a:t>Rel. #7</a:t>
            </a:r>
            <a:endParaRPr lang="ar-SA" sz="1400" dirty="0">
              <a:solidFill>
                <a:srgbClr val="FF0000"/>
              </a:solidFill>
            </a:endParaRPr>
          </a:p>
        </p:txBody>
      </p: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FB1E890D-4BE4-68F2-F01E-70539B135EDC}"/>
              </a:ext>
            </a:extLst>
          </p:cNvPr>
          <p:cNvCxnSpPr>
            <a:cxnSpLocks/>
            <a:endCxn id="66" idx="1"/>
          </p:cNvCxnSpPr>
          <p:nvPr/>
        </p:nvCxnSpPr>
        <p:spPr>
          <a:xfrm>
            <a:off x="8279307" y="5180618"/>
            <a:ext cx="16990" cy="93166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>
            <a:extLst>
              <a:ext uri="{FF2B5EF4-FFF2-40B4-BE49-F238E27FC236}">
                <a16:creationId xmlns:a16="http://schemas.microsoft.com/office/drawing/2014/main" id="{6C36D9D7-4BC3-E790-456B-1BD9A9C74BC2}"/>
              </a:ext>
            </a:extLst>
          </p:cNvPr>
          <p:cNvSpPr txBox="1"/>
          <p:nvPr/>
        </p:nvSpPr>
        <p:spPr>
          <a:xfrm>
            <a:off x="7846768" y="6335454"/>
            <a:ext cx="87818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sz="1400" dirty="0">
                <a:solidFill>
                  <a:srgbClr val="FF0000"/>
                </a:solidFill>
              </a:rPr>
              <a:t>Rel. #8</a:t>
            </a:r>
            <a:endParaRPr lang="ar-SA" sz="1400" dirty="0">
              <a:solidFill>
                <a:srgbClr val="FF0000"/>
              </a:solidFill>
            </a:endParaRPr>
          </a:p>
        </p:txBody>
      </p:sp>
      <p:cxnSp>
        <p:nvCxnSpPr>
          <p:cNvPr id="46" name="Straight Arrow Connector 45">
            <a:extLst>
              <a:ext uri="{FF2B5EF4-FFF2-40B4-BE49-F238E27FC236}">
                <a16:creationId xmlns:a16="http://schemas.microsoft.com/office/drawing/2014/main" id="{16DD5756-0D52-42C4-8193-96C63E0D59A9}"/>
              </a:ext>
            </a:extLst>
          </p:cNvPr>
          <p:cNvCxnSpPr>
            <a:cxnSpLocks/>
          </p:cNvCxnSpPr>
          <p:nvPr/>
        </p:nvCxnSpPr>
        <p:spPr>
          <a:xfrm>
            <a:off x="8925015" y="6029170"/>
            <a:ext cx="2211" cy="52686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>
            <a:extLst>
              <a:ext uri="{FF2B5EF4-FFF2-40B4-BE49-F238E27FC236}">
                <a16:creationId xmlns:a16="http://schemas.microsoft.com/office/drawing/2014/main" id="{2AA4CEA8-B89C-70B2-FF11-DAF54392CB41}"/>
              </a:ext>
            </a:extLst>
          </p:cNvPr>
          <p:cNvCxnSpPr>
            <a:cxnSpLocks/>
          </p:cNvCxnSpPr>
          <p:nvPr/>
        </p:nvCxnSpPr>
        <p:spPr>
          <a:xfrm flipH="1">
            <a:off x="9561233" y="6029170"/>
            <a:ext cx="12941" cy="52686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Box 54">
            <a:extLst>
              <a:ext uri="{FF2B5EF4-FFF2-40B4-BE49-F238E27FC236}">
                <a16:creationId xmlns:a16="http://schemas.microsoft.com/office/drawing/2014/main" id="{556E7551-5B58-675F-90BE-2CC78FF78B7C}"/>
              </a:ext>
            </a:extLst>
          </p:cNvPr>
          <p:cNvSpPr txBox="1"/>
          <p:nvPr/>
        </p:nvSpPr>
        <p:spPr>
          <a:xfrm>
            <a:off x="9172779" y="6506016"/>
            <a:ext cx="878182" cy="3077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rgbClr val="FF0000"/>
                </a:solidFill>
              </a:rPr>
              <a:t>Rel. 10#</a:t>
            </a:r>
            <a:endParaRPr lang="ar-SA" sz="1400" dirty="0">
              <a:solidFill>
                <a:srgbClr val="FF0000"/>
              </a:solidFill>
            </a:endParaRPr>
          </a:p>
        </p:txBody>
      </p:sp>
      <p:cxnSp>
        <p:nvCxnSpPr>
          <p:cNvPr id="63" name="Straight Arrow Connector 62">
            <a:extLst>
              <a:ext uri="{FF2B5EF4-FFF2-40B4-BE49-F238E27FC236}">
                <a16:creationId xmlns:a16="http://schemas.microsoft.com/office/drawing/2014/main" id="{9D46191B-E9C1-055A-DB23-C826FFB87617}"/>
              </a:ext>
            </a:extLst>
          </p:cNvPr>
          <p:cNvCxnSpPr>
            <a:cxnSpLocks/>
          </p:cNvCxnSpPr>
          <p:nvPr/>
        </p:nvCxnSpPr>
        <p:spPr>
          <a:xfrm>
            <a:off x="10217485" y="6075558"/>
            <a:ext cx="0" cy="46583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Box 63">
            <a:extLst>
              <a:ext uri="{FF2B5EF4-FFF2-40B4-BE49-F238E27FC236}">
                <a16:creationId xmlns:a16="http://schemas.microsoft.com/office/drawing/2014/main" id="{3F663344-B0DB-AFE9-7A67-8A09CF264E64}"/>
              </a:ext>
            </a:extLst>
          </p:cNvPr>
          <p:cNvSpPr txBox="1"/>
          <p:nvPr/>
        </p:nvSpPr>
        <p:spPr>
          <a:xfrm>
            <a:off x="9824826" y="6499899"/>
            <a:ext cx="878182" cy="3077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rgbClr val="FF0000"/>
                </a:solidFill>
              </a:rPr>
              <a:t>Rel. #11</a:t>
            </a:r>
            <a:endParaRPr lang="ar-SA" sz="1400" dirty="0">
              <a:solidFill>
                <a:srgbClr val="FF0000"/>
              </a:solidFill>
            </a:endParaRPr>
          </a:p>
        </p:txBody>
      </p:sp>
      <p:cxnSp>
        <p:nvCxnSpPr>
          <p:cNvPr id="71" name="Straight Arrow Connector 70">
            <a:extLst>
              <a:ext uri="{FF2B5EF4-FFF2-40B4-BE49-F238E27FC236}">
                <a16:creationId xmlns:a16="http://schemas.microsoft.com/office/drawing/2014/main" id="{BA75B754-8059-157D-E35E-47B541AB654D}"/>
              </a:ext>
            </a:extLst>
          </p:cNvPr>
          <p:cNvCxnSpPr>
            <a:cxnSpLocks/>
          </p:cNvCxnSpPr>
          <p:nvPr/>
        </p:nvCxnSpPr>
        <p:spPr>
          <a:xfrm flipH="1">
            <a:off x="10857877" y="6075558"/>
            <a:ext cx="8767" cy="47764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TextBox 71">
            <a:extLst>
              <a:ext uri="{FF2B5EF4-FFF2-40B4-BE49-F238E27FC236}">
                <a16:creationId xmlns:a16="http://schemas.microsoft.com/office/drawing/2014/main" id="{E4F72672-E2F4-2741-17A6-56699021FD5E}"/>
              </a:ext>
            </a:extLst>
          </p:cNvPr>
          <p:cNvSpPr txBox="1"/>
          <p:nvPr/>
        </p:nvSpPr>
        <p:spPr>
          <a:xfrm>
            <a:off x="10405123" y="6492875"/>
            <a:ext cx="878182" cy="3077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sz="1400" dirty="0">
                <a:solidFill>
                  <a:srgbClr val="FF0000"/>
                </a:solidFill>
              </a:rPr>
              <a:t>Rel. #12</a:t>
            </a:r>
            <a:endParaRPr lang="ar-SA" sz="1400" dirty="0">
              <a:solidFill>
                <a:srgbClr val="FF0000"/>
              </a:solidFill>
            </a:endParaRP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573EEA3A-8979-80EC-9F17-29AC277E4FCA}"/>
              </a:ext>
            </a:extLst>
          </p:cNvPr>
          <p:cNvSpPr txBox="1"/>
          <p:nvPr/>
        </p:nvSpPr>
        <p:spPr>
          <a:xfrm>
            <a:off x="8498815" y="6502624"/>
            <a:ext cx="878182" cy="3077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rgbClr val="FF0000"/>
                </a:solidFill>
              </a:rPr>
              <a:t>Rel. #9</a:t>
            </a:r>
            <a:endParaRPr lang="ar-SA" sz="1400" dirty="0">
              <a:solidFill>
                <a:srgbClr val="FF0000"/>
              </a:solidFill>
            </a:endParaRPr>
          </a:p>
        </p:txBody>
      </p: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98FE1323-479E-9083-6AF1-FC7D032EE676}"/>
              </a:ext>
            </a:extLst>
          </p:cNvPr>
          <p:cNvCxnSpPr/>
          <p:nvPr/>
        </p:nvCxnSpPr>
        <p:spPr>
          <a:xfrm>
            <a:off x="406401" y="2382320"/>
            <a:ext cx="11379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TextBox 81">
            <a:extLst>
              <a:ext uri="{FF2B5EF4-FFF2-40B4-BE49-F238E27FC236}">
                <a16:creationId xmlns:a16="http://schemas.microsoft.com/office/drawing/2014/main" id="{90347A47-3BB1-9C0F-AE7B-5A0181912743}"/>
              </a:ext>
            </a:extLst>
          </p:cNvPr>
          <p:cNvSpPr txBox="1"/>
          <p:nvPr/>
        </p:nvSpPr>
        <p:spPr>
          <a:xfrm>
            <a:off x="10337604" y="2018488"/>
            <a:ext cx="10750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4 Months</a:t>
            </a:r>
            <a:endParaRPr lang="ar-SA" sz="1600" dirty="0"/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DB7CCF7B-88CD-DDB4-C47C-3F778D38423B}"/>
              </a:ext>
            </a:extLst>
          </p:cNvPr>
          <p:cNvSpPr txBox="1"/>
          <p:nvPr/>
        </p:nvSpPr>
        <p:spPr>
          <a:xfrm>
            <a:off x="7655742" y="2007889"/>
            <a:ext cx="11094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3 Months</a:t>
            </a:r>
            <a:endParaRPr lang="ar-SA" sz="1600" dirty="0"/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15EE29CE-7339-A742-A575-B28103F52DF0}"/>
              </a:ext>
            </a:extLst>
          </p:cNvPr>
          <p:cNvSpPr txBox="1"/>
          <p:nvPr/>
        </p:nvSpPr>
        <p:spPr>
          <a:xfrm>
            <a:off x="5150603" y="2022364"/>
            <a:ext cx="11094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2 Months</a:t>
            </a:r>
            <a:endParaRPr lang="ar-SA" sz="1600" dirty="0"/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856F3185-58E4-3D9A-FBCF-7FCD01BE9378}"/>
              </a:ext>
            </a:extLst>
          </p:cNvPr>
          <p:cNvSpPr txBox="1"/>
          <p:nvPr/>
        </p:nvSpPr>
        <p:spPr>
          <a:xfrm>
            <a:off x="1983588" y="2010423"/>
            <a:ext cx="962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2 Weeks</a:t>
            </a:r>
            <a:endParaRPr lang="ar-SA" sz="1600" dirty="0"/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15A76A70-E9B3-F5AC-87BD-4B4B048C69EA}"/>
              </a:ext>
            </a:extLst>
          </p:cNvPr>
          <p:cNvSpPr txBox="1"/>
          <p:nvPr/>
        </p:nvSpPr>
        <p:spPr>
          <a:xfrm>
            <a:off x="576324" y="2018488"/>
            <a:ext cx="66765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Start</a:t>
            </a:r>
            <a:endParaRPr lang="ar-SA" sz="1600" dirty="0"/>
          </a:p>
        </p:txBody>
      </p:sp>
    </p:spTree>
    <p:extLst>
      <p:ext uri="{BB962C8B-B14F-4D97-AF65-F5344CB8AC3E}">
        <p14:creationId xmlns:p14="http://schemas.microsoft.com/office/powerpoint/2010/main" val="32124060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127760" y="4884389"/>
            <a:ext cx="4747323" cy="3620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103565" y="956259"/>
            <a:ext cx="598308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User Stories, Story Mapping, Product Backlog, and Estimating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491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7334"/>
            <a:ext cx="10515600" cy="1325563"/>
          </a:xfrm>
        </p:spPr>
        <p:txBody>
          <a:bodyPr/>
          <a:lstStyle/>
          <a:p>
            <a:r>
              <a:rPr lang="en-US" dirty="0"/>
              <a:t>EPIC vs. Features vs. User Stories</a:t>
            </a:r>
            <a:endParaRPr lang="ar-SA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5511B711-0293-FF4D-C42A-26DC1B7219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10640"/>
            <a:ext cx="10515600" cy="4351338"/>
          </a:xfrm>
        </p:spPr>
        <p:txBody>
          <a:bodyPr/>
          <a:lstStyle/>
          <a:p>
            <a:r>
              <a:rPr lang="en-US" sz="2000" dirty="0"/>
              <a:t>Epics are big chunks of work that has multiple features</a:t>
            </a:r>
          </a:p>
          <a:p>
            <a:r>
              <a:rPr lang="en-US" sz="2000" dirty="0"/>
              <a:t>Features are divided into multiple User Stories (Story Splitting)</a:t>
            </a:r>
          </a:p>
          <a:p>
            <a:r>
              <a:rPr lang="en-US" sz="2000" dirty="0"/>
              <a:t>Big User-Stories can be further divided into multiple User Stories (Story splitting)</a:t>
            </a:r>
          </a:p>
          <a:p>
            <a:r>
              <a:rPr lang="en-US" sz="2000" dirty="0"/>
              <a:t>Product backlog can be developed on feature or user story levels</a:t>
            </a:r>
            <a:endParaRPr lang="en-US" dirty="0"/>
          </a:p>
          <a:p>
            <a:endParaRPr lang="ar-SA"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29D685E8-12C1-238C-9301-F7C25E4835B7}"/>
              </a:ext>
            </a:extLst>
          </p:cNvPr>
          <p:cNvCxnSpPr>
            <a:cxnSpLocks/>
          </p:cNvCxnSpPr>
          <p:nvPr/>
        </p:nvCxnSpPr>
        <p:spPr>
          <a:xfrm>
            <a:off x="4181848" y="2665595"/>
            <a:ext cx="0" cy="3775524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87E4EDED-B4FE-049A-33E2-E7F4C7A05313}"/>
              </a:ext>
            </a:extLst>
          </p:cNvPr>
          <p:cNvSpPr txBox="1"/>
          <p:nvPr/>
        </p:nvSpPr>
        <p:spPr>
          <a:xfrm>
            <a:off x="1924237" y="2730726"/>
            <a:ext cx="13229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Epics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91D854C-C75D-4CE2-2C60-1A7FA0BFDF05}"/>
              </a:ext>
            </a:extLst>
          </p:cNvPr>
          <p:cNvSpPr txBox="1"/>
          <p:nvPr/>
        </p:nvSpPr>
        <p:spPr>
          <a:xfrm>
            <a:off x="4860335" y="2691772"/>
            <a:ext cx="19682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Features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C7121FE-080F-82AE-DCE8-1BF85AE8A179}"/>
              </a:ext>
            </a:extLst>
          </p:cNvPr>
          <p:cNvCxnSpPr/>
          <p:nvPr/>
        </p:nvCxnSpPr>
        <p:spPr>
          <a:xfrm>
            <a:off x="989588" y="3249470"/>
            <a:ext cx="9255834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9AE26F22-B53E-47FD-E249-99BE8C643109}"/>
              </a:ext>
            </a:extLst>
          </p:cNvPr>
          <p:cNvCxnSpPr>
            <a:cxnSpLocks/>
          </p:cNvCxnSpPr>
          <p:nvPr/>
        </p:nvCxnSpPr>
        <p:spPr>
          <a:xfrm>
            <a:off x="7544375" y="2691772"/>
            <a:ext cx="0" cy="3749347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3142290C-9095-826C-AD63-95A8E67DCB17}"/>
              </a:ext>
            </a:extLst>
          </p:cNvPr>
          <p:cNvSpPr txBox="1"/>
          <p:nvPr/>
        </p:nvSpPr>
        <p:spPr>
          <a:xfrm>
            <a:off x="8441700" y="2691772"/>
            <a:ext cx="14425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User Stories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F2CA15E2-FE7F-FC9A-1BE1-981AC35A5746}"/>
              </a:ext>
            </a:extLst>
          </p:cNvPr>
          <p:cNvSpPr/>
          <p:nvPr/>
        </p:nvSpPr>
        <p:spPr>
          <a:xfrm>
            <a:off x="1711190" y="5379336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IOS Application</a:t>
            </a: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5100121B-6DAF-D7F2-F8D6-5A52989E322B}"/>
              </a:ext>
            </a:extLst>
          </p:cNvPr>
          <p:cNvSpPr/>
          <p:nvPr/>
        </p:nvSpPr>
        <p:spPr>
          <a:xfrm>
            <a:off x="1723789" y="4738836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Web Application</a:t>
            </a: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72DA740E-4C8C-CA95-74B1-1EC9BF15E2A7}"/>
              </a:ext>
            </a:extLst>
          </p:cNvPr>
          <p:cNvSpPr/>
          <p:nvPr/>
        </p:nvSpPr>
        <p:spPr>
          <a:xfrm>
            <a:off x="1711189" y="6136781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Android Application</a:t>
            </a:r>
          </a:p>
        </p:txBody>
      </p:sp>
      <p:sp>
        <p:nvSpPr>
          <p:cNvPr id="34" name="Rounded Rectangle 33">
            <a:extLst>
              <a:ext uri="{FF2B5EF4-FFF2-40B4-BE49-F238E27FC236}">
                <a16:creationId xmlns:a16="http://schemas.microsoft.com/office/drawing/2014/main" id="{D4B6A1C8-27C6-4EA5-CC18-84DCD4A2B7AA}"/>
              </a:ext>
            </a:extLst>
          </p:cNvPr>
          <p:cNvSpPr/>
          <p:nvPr/>
        </p:nvSpPr>
        <p:spPr>
          <a:xfrm>
            <a:off x="1723789" y="3565087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User Interface</a:t>
            </a:r>
          </a:p>
        </p:txBody>
      </p:sp>
      <p:sp>
        <p:nvSpPr>
          <p:cNvPr id="35" name="Rounded Rectangle 34">
            <a:extLst>
              <a:ext uri="{FF2B5EF4-FFF2-40B4-BE49-F238E27FC236}">
                <a16:creationId xmlns:a16="http://schemas.microsoft.com/office/drawing/2014/main" id="{D46D6D98-96E1-1CC3-E84A-91C86106518A}"/>
              </a:ext>
            </a:extLst>
          </p:cNvPr>
          <p:cNvSpPr/>
          <p:nvPr/>
        </p:nvSpPr>
        <p:spPr>
          <a:xfrm>
            <a:off x="4962556" y="4099244"/>
            <a:ext cx="1566580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Coding</a:t>
            </a:r>
          </a:p>
        </p:txBody>
      </p:sp>
      <p:sp>
        <p:nvSpPr>
          <p:cNvPr id="36" name="Rounded Rectangle 35">
            <a:extLst>
              <a:ext uri="{FF2B5EF4-FFF2-40B4-BE49-F238E27FC236}">
                <a16:creationId xmlns:a16="http://schemas.microsoft.com/office/drawing/2014/main" id="{6319974D-7A9B-BA21-CE9E-34F1D6C717DF}"/>
              </a:ext>
            </a:extLst>
          </p:cNvPr>
          <p:cNvSpPr/>
          <p:nvPr/>
        </p:nvSpPr>
        <p:spPr>
          <a:xfrm>
            <a:off x="4962556" y="3556676"/>
            <a:ext cx="1566580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Design</a:t>
            </a:r>
          </a:p>
        </p:txBody>
      </p:sp>
      <p:sp>
        <p:nvSpPr>
          <p:cNvPr id="37" name="Rounded Rectangle 36">
            <a:extLst>
              <a:ext uri="{FF2B5EF4-FFF2-40B4-BE49-F238E27FC236}">
                <a16:creationId xmlns:a16="http://schemas.microsoft.com/office/drawing/2014/main" id="{A93F06A7-D409-FE4E-83FF-8D375689F2CF}"/>
              </a:ext>
            </a:extLst>
          </p:cNvPr>
          <p:cNvSpPr/>
          <p:nvPr/>
        </p:nvSpPr>
        <p:spPr>
          <a:xfrm>
            <a:off x="4962556" y="5272993"/>
            <a:ext cx="1566580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Algebraic</a:t>
            </a:r>
          </a:p>
        </p:txBody>
      </p:sp>
      <p:sp>
        <p:nvSpPr>
          <p:cNvPr id="38" name="Rounded Rectangle 37">
            <a:extLst>
              <a:ext uri="{FF2B5EF4-FFF2-40B4-BE49-F238E27FC236}">
                <a16:creationId xmlns:a16="http://schemas.microsoft.com/office/drawing/2014/main" id="{78AFCCF7-DA3A-92DC-0380-AD04AF6C40EF}"/>
              </a:ext>
            </a:extLst>
          </p:cNvPr>
          <p:cNvSpPr/>
          <p:nvPr/>
        </p:nvSpPr>
        <p:spPr>
          <a:xfrm>
            <a:off x="4962556" y="4730425"/>
            <a:ext cx="1566580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Arithmetic</a:t>
            </a:r>
          </a:p>
        </p:txBody>
      </p:sp>
      <p:sp>
        <p:nvSpPr>
          <p:cNvPr id="39" name="Rounded Rectangle 38">
            <a:extLst>
              <a:ext uri="{FF2B5EF4-FFF2-40B4-BE49-F238E27FC236}">
                <a16:creationId xmlns:a16="http://schemas.microsoft.com/office/drawing/2014/main" id="{81AB0FFC-9F04-BD0B-F596-A5E2CFB82127}"/>
              </a:ext>
            </a:extLst>
          </p:cNvPr>
          <p:cNvSpPr/>
          <p:nvPr/>
        </p:nvSpPr>
        <p:spPr>
          <a:xfrm>
            <a:off x="4974528" y="6355322"/>
            <a:ext cx="1566580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Statistics</a:t>
            </a:r>
          </a:p>
        </p:txBody>
      </p:sp>
      <p:sp>
        <p:nvSpPr>
          <p:cNvPr id="40" name="Rounded Rectangle 39">
            <a:extLst>
              <a:ext uri="{FF2B5EF4-FFF2-40B4-BE49-F238E27FC236}">
                <a16:creationId xmlns:a16="http://schemas.microsoft.com/office/drawing/2014/main" id="{B94E277C-A533-9FE0-79AC-C7E50C8145DB}"/>
              </a:ext>
            </a:extLst>
          </p:cNvPr>
          <p:cNvSpPr/>
          <p:nvPr/>
        </p:nvSpPr>
        <p:spPr>
          <a:xfrm>
            <a:off x="4974528" y="5812754"/>
            <a:ext cx="1566580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Trigonometric</a:t>
            </a:r>
          </a:p>
        </p:txBody>
      </p: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AAAE3984-CEEB-BB53-6058-C3AF43E634F2}"/>
              </a:ext>
            </a:extLst>
          </p:cNvPr>
          <p:cNvCxnSpPr>
            <a:cxnSpLocks/>
            <a:stCxn id="34" idx="3"/>
            <a:endCxn id="36" idx="1"/>
          </p:cNvCxnSpPr>
          <p:nvPr/>
        </p:nvCxnSpPr>
        <p:spPr>
          <a:xfrm flipV="1">
            <a:off x="3046746" y="3775217"/>
            <a:ext cx="1915810" cy="84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>
            <a:extLst>
              <a:ext uri="{FF2B5EF4-FFF2-40B4-BE49-F238E27FC236}">
                <a16:creationId xmlns:a16="http://schemas.microsoft.com/office/drawing/2014/main" id="{4932C721-B131-67EE-C29E-896CC6C77D71}"/>
              </a:ext>
            </a:extLst>
          </p:cNvPr>
          <p:cNvCxnSpPr>
            <a:cxnSpLocks/>
            <a:stCxn id="34" idx="3"/>
            <a:endCxn id="35" idx="1"/>
          </p:cNvCxnSpPr>
          <p:nvPr/>
        </p:nvCxnSpPr>
        <p:spPr>
          <a:xfrm>
            <a:off x="3046746" y="3783628"/>
            <a:ext cx="1915810" cy="53415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>
            <a:extLst>
              <a:ext uri="{FF2B5EF4-FFF2-40B4-BE49-F238E27FC236}">
                <a16:creationId xmlns:a16="http://schemas.microsoft.com/office/drawing/2014/main" id="{21724E7B-AB3E-3735-A144-F1A42DAEE816}"/>
              </a:ext>
            </a:extLst>
          </p:cNvPr>
          <p:cNvCxnSpPr>
            <a:cxnSpLocks/>
            <a:stCxn id="18" idx="3"/>
            <a:endCxn id="38" idx="1"/>
          </p:cNvCxnSpPr>
          <p:nvPr/>
        </p:nvCxnSpPr>
        <p:spPr>
          <a:xfrm flipV="1">
            <a:off x="3046746" y="4948966"/>
            <a:ext cx="1915810" cy="84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>
            <a:extLst>
              <a:ext uri="{FF2B5EF4-FFF2-40B4-BE49-F238E27FC236}">
                <a16:creationId xmlns:a16="http://schemas.microsoft.com/office/drawing/2014/main" id="{F16F719C-66BD-30B9-F023-79E83BD4C7E7}"/>
              </a:ext>
            </a:extLst>
          </p:cNvPr>
          <p:cNvCxnSpPr>
            <a:cxnSpLocks/>
            <a:stCxn id="18" idx="3"/>
            <a:endCxn id="37" idx="1"/>
          </p:cNvCxnSpPr>
          <p:nvPr/>
        </p:nvCxnSpPr>
        <p:spPr>
          <a:xfrm>
            <a:off x="3046746" y="4957377"/>
            <a:ext cx="1915810" cy="53415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>
            <a:extLst>
              <a:ext uri="{FF2B5EF4-FFF2-40B4-BE49-F238E27FC236}">
                <a16:creationId xmlns:a16="http://schemas.microsoft.com/office/drawing/2014/main" id="{1C699785-F41A-16A0-D0E8-427B42728AF1}"/>
              </a:ext>
            </a:extLst>
          </p:cNvPr>
          <p:cNvCxnSpPr>
            <a:cxnSpLocks/>
            <a:stCxn id="18" idx="3"/>
            <a:endCxn id="40" idx="1"/>
          </p:cNvCxnSpPr>
          <p:nvPr/>
        </p:nvCxnSpPr>
        <p:spPr>
          <a:xfrm>
            <a:off x="3046746" y="4957377"/>
            <a:ext cx="1927782" cy="10739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>
            <a:extLst>
              <a:ext uri="{FF2B5EF4-FFF2-40B4-BE49-F238E27FC236}">
                <a16:creationId xmlns:a16="http://schemas.microsoft.com/office/drawing/2014/main" id="{8BBE9E8C-27C4-4448-7A8D-BCFDA446FCA0}"/>
              </a:ext>
            </a:extLst>
          </p:cNvPr>
          <p:cNvCxnSpPr>
            <a:cxnSpLocks/>
            <a:stCxn id="18" idx="3"/>
            <a:endCxn id="39" idx="1"/>
          </p:cNvCxnSpPr>
          <p:nvPr/>
        </p:nvCxnSpPr>
        <p:spPr>
          <a:xfrm>
            <a:off x="3046746" y="4957377"/>
            <a:ext cx="1927782" cy="16164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Rounded Rectangle 57">
            <a:extLst>
              <a:ext uri="{FF2B5EF4-FFF2-40B4-BE49-F238E27FC236}">
                <a16:creationId xmlns:a16="http://schemas.microsoft.com/office/drawing/2014/main" id="{28A4265F-9EAA-7616-7237-898F2F1BBBB3}"/>
              </a:ext>
            </a:extLst>
          </p:cNvPr>
          <p:cNvSpPr/>
          <p:nvPr/>
        </p:nvSpPr>
        <p:spPr>
          <a:xfrm>
            <a:off x="8401618" y="5228119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Subtract</a:t>
            </a:r>
          </a:p>
        </p:txBody>
      </p:sp>
      <p:sp>
        <p:nvSpPr>
          <p:cNvPr id="59" name="Rounded Rectangle 58">
            <a:extLst>
              <a:ext uri="{FF2B5EF4-FFF2-40B4-BE49-F238E27FC236}">
                <a16:creationId xmlns:a16="http://schemas.microsoft.com/office/drawing/2014/main" id="{8551BEC9-53A7-B11A-462B-5A4D0C563711}"/>
              </a:ext>
            </a:extLst>
          </p:cNvPr>
          <p:cNvSpPr/>
          <p:nvPr/>
        </p:nvSpPr>
        <p:spPr>
          <a:xfrm>
            <a:off x="8401618" y="4685551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Add</a:t>
            </a:r>
          </a:p>
        </p:txBody>
      </p:sp>
      <p:sp>
        <p:nvSpPr>
          <p:cNvPr id="60" name="Rounded Rectangle 59">
            <a:extLst>
              <a:ext uri="{FF2B5EF4-FFF2-40B4-BE49-F238E27FC236}">
                <a16:creationId xmlns:a16="http://schemas.microsoft.com/office/drawing/2014/main" id="{48B55A5C-A147-1BFE-088E-8C80CD6F0A61}"/>
              </a:ext>
            </a:extLst>
          </p:cNvPr>
          <p:cNvSpPr/>
          <p:nvPr/>
        </p:nvSpPr>
        <p:spPr>
          <a:xfrm>
            <a:off x="8413590" y="6310448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Divide</a:t>
            </a:r>
          </a:p>
        </p:txBody>
      </p:sp>
      <p:sp>
        <p:nvSpPr>
          <p:cNvPr id="61" name="Rounded Rectangle 60">
            <a:extLst>
              <a:ext uri="{FF2B5EF4-FFF2-40B4-BE49-F238E27FC236}">
                <a16:creationId xmlns:a16="http://schemas.microsoft.com/office/drawing/2014/main" id="{5EEAA871-2984-684C-8E0B-8E9A340827AA}"/>
              </a:ext>
            </a:extLst>
          </p:cNvPr>
          <p:cNvSpPr/>
          <p:nvPr/>
        </p:nvSpPr>
        <p:spPr>
          <a:xfrm>
            <a:off x="8413590" y="5767880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Multiply</a:t>
            </a:r>
          </a:p>
        </p:txBody>
      </p:sp>
      <p:cxnSp>
        <p:nvCxnSpPr>
          <p:cNvPr id="62" name="Straight Arrow Connector 61">
            <a:extLst>
              <a:ext uri="{FF2B5EF4-FFF2-40B4-BE49-F238E27FC236}">
                <a16:creationId xmlns:a16="http://schemas.microsoft.com/office/drawing/2014/main" id="{F605D8D0-A913-1BD6-CBDD-1296679CEDE8}"/>
              </a:ext>
            </a:extLst>
          </p:cNvPr>
          <p:cNvCxnSpPr>
            <a:cxnSpLocks/>
            <a:stCxn id="38" idx="3"/>
            <a:endCxn id="59" idx="1"/>
          </p:cNvCxnSpPr>
          <p:nvPr/>
        </p:nvCxnSpPr>
        <p:spPr>
          <a:xfrm flipV="1">
            <a:off x="6529136" y="4904092"/>
            <a:ext cx="1872482" cy="4487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Arrow Connector 62">
            <a:extLst>
              <a:ext uri="{FF2B5EF4-FFF2-40B4-BE49-F238E27FC236}">
                <a16:creationId xmlns:a16="http://schemas.microsoft.com/office/drawing/2014/main" id="{E2FE42DD-B358-141B-2737-ED4D8D2A9B12}"/>
              </a:ext>
            </a:extLst>
          </p:cNvPr>
          <p:cNvCxnSpPr>
            <a:cxnSpLocks/>
            <a:stCxn id="38" idx="3"/>
            <a:endCxn id="58" idx="1"/>
          </p:cNvCxnSpPr>
          <p:nvPr/>
        </p:nvCxnSpPr>
        <p:spPr>
          <a:xfrm>
            <a:off x="6529136" y="4948966"/>
            <a:ext cx="1872482" cy="49769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Arrow Connector 63">
            <a:extLst>
              <a:ext uri="{FF2B5EF4-FFF2-40B4-BE49-F238E27FC236}">
                <a16:creationId xmlns:a16="http://schemas.microsoft.com/office/drawing/2014/main" id="{6ADB8221-B1ED-303F-62B0-B921190618CB}"/>
              </a:ext>
            </a:extLst>
          </p:cNvPr>
          <p:cNvCxnSpPr>
            <a:cxnSpLocks/>
            <a:stCxn id="38" idx="3"/>
            <a:endCxn id="61" idx="1"/>
          </p:cNvCxnSpPr>
          <p:nvPr/>
        </p:nvCxnSpPr>
        <p:spPr>
          <a:xfrm>
            <a:off x="6529136" y="4948966"/>
            <a:ext cx="1884454" cy="10374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Arrow Connector 64">
            <a:extLst>
              <a:ext uri="{FF2B5EF4-FFF2-40B4-BE49-F238E27FC236}">
                <a16:creationId xmlns:a16="http://schemas.microsoft.com/office/drawing/2014/main" id="{A10E7019-FD66-22EE-AFE7-0C9AB5EA7838}"/>
              </a:ext>
            </a:extLst>
          </p:cNvPr>
          <p:cNvCxnSpPr>
            <a:cxnSpLocks/>
            <a:stCxn id="38" idx="3"/>
            <a:endCxn id="60" idx="1"/>
          </p:cNvCxnSpPr>
          <p:nvPr/>
        </p:nvCxnSpPr>
        <p:spPr>
          <a:xfrm>
            <a:off x="6529136" y="4948966"/>
            <a:ext cx="1884454" cy="158002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166059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Writing User Stories</a:t>
            </a:r>
            <a:endParaRPr lang="ar-SA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5511B711-0293-FF4D-C42A-26DC1B7219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/>
              <a:t>A short description of a feature or requirement from the user perspective.</a:t>
            </a:r>
          </a:p>
          <a:p>
            <a:r>
              <a:rPr lang="en-US" sz="2000" dirty="0"/>
              <a:t>Written on a card in the following format:</a:t>
            </a:r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endParaRPr lang="en-US" dirty="0"/>
          </a:p>
          <a:p>
            <a:endParaRPr lang="ar-SA" dirty="0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54271FCE-F9BA-CAB4-3C62-DED162462110}"/>
              </a:ext>
            </a:extLst>
          </p:cNvPr>
          <p:cNvSpPr/>
          <p:nvPr/>
        </p:nvSpPr>
        <p:spPr>
          <a:xfrm>
            <a:off x="838200" y="2693178"/>
            <a:ext cx="3108158" cy="4008244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1600" b="1" u="sng" dirty="0"/>
              <a:t>User Story #1 (ADD)</a:t>
            </a:r>
          </a:p>
          <a:p>
            <a:pPr algn="ctr"/>
            <a:endParaRPr lang="en-US" sz="1600" dirty="0"/>
          </a:p>
          <a:p>
            <a:r>
              <a:rPr lang="en-US" sz="1400" dirty="0"/>
              <a:t>As a </a:t>
            </a:r>
            <a:r>
              <a:rPr lang="en-US" sz="1400" dirty="0">
                <a:solidFill>
                  <a:srgbClr val="FF0000"/>
                </a:solidFill>
              </a:rPr>
              <a:t>User</a:t>
            </a:r>
          </a:p>
          <a:p>
            <a:r>
              <a:rPr lang="en-US" sz="1400" dirty="0"/>
              <a:t>I want to </a:t>
            </a:r>
            <a:r>
              <a:rPr lang="en-US" sz="1400" dirty="0">
                <a:solidFill>
                  <a:srgbClr val="FF0000"/>
                </a:solidFill>
              </a:rPr>
              <a:t>Add 2 Numbers</a:t>
            </a:r>
          </a:p>
          <a:p>
            <a:r>
              <a:rPr lang="en-US" sz="1400" dirty="0"/>
              <a:t>So that </a:t>
            </a:r>
            <a:r>
              <a:rPr lang="en-US" sz="1400" dirty="0">
                <a:solidFill>
                  <a:srgbClr val="FF0000"/>
                </a:solidFill>
              </a:rPr>
              <a:t>I can perform basic Arithmetic Function</a:t>
            </a:r>
            <a:endParaRPr lang="en-US" sz="1400" dirty="0"/>
          </a:p>
          <a:p>
            <a:pPr algn="ctr"/>
            <a:endParaRPr lang="en-US" sz="1600" dirty="0"/>
          </a:p>
          <a:p>
            <a:pPr algn="ctr"/>
            <a:r>
              <a:rPr lang="en-US" sz="1600" dirty="0"/>
              <a:t>Acceptance Criteria</a:t>
            </a:r>
          </a:p>
          <a:p>
            <a:pPr algn="ctr"/>
            <a:endParaRPr lang="en-US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The user should be able to enter two numbers into the calculator.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The user should be able to select the addition operation.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The calculator should display the sum of the two numbers.</a:t>
            </a: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288AF403-3F23-41F0-E54F-8A21B5ED2FE5}"/>
              </a:ext>
            </a:extLst>
          </p:cNvPr>
          <p:cNvSpPr/>
          <p:nvPr/>
        </p:nvSpPr>
        <p:spPr>
          <a:xfrm>
            <a:off x="4279231" y="2693178"/>
            <a:ext cx="3108158" cy="4008244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1600" b="1" u="sng" dirty="0"/>
              <a:t>User Story #2 (Subtract)</a:t>
            </a:r>
          </a:p>
          <a:p>
            <a:pPr algn="ctr"/>
            <a:endParaRPr lang="en-US" sz="1600" dirty="0"/>
          </a:p>
          <a:p>
            <a:r>
              <a:rPr lang="en-US" sz="1400" dirty="0"/>
              <a:t>As a </a:t>
            </a:r>
            <a:r>
              <a:rPr lang="en-US" sz="1400" dirty="0">
                <a:solidFill>
                  <a:srgbClr val="FF0000"/>
                </a:solidFill>
              </a:rPr>
              <a:t>User</a:t>
            </a:r>
          </a:p>
          <a:p>
            <a:r>
              <a:rPr lang="en-US" sz="1400" dirty="0"/>
              <a:t>I want to </a:t>
            </a:r>
            <a:r>
              <a:rPr lang="en-US" sz="1400" dirty="0">
                <a:solidFill>
                  <a:srgbClr val="FF0000"/>
                </a:solidFill>
              </a:rPr>
              <a:t>Subtract 2 Numbers</a:t>
            </a:r>
          </a:p>
          <a:p>
            <a:r>
              <a:rPr lang="en-US" sz="1400" dirty="0"/>
              <a:t>So that </a:t>
            </a:r>
            <a:r>
              <a:rPr lang="en-US" sz="1400" dirty="0">
                <a:solidFill>
                  <a:srgbClr val="FF0000"/>
                </a:solidFill>
              </a:rPr>
              <a:t>I can perform basic Arithmetic Function</a:t>
            </a:r>
            <a:endParaRPr lang="en-US" sz="1400" dirty="0"/>
          </a:p>
          <a:p>
            <a:pPr algn="ctr"/>
            <a:endParaRPr lang="en-US" sz="1600" dirty="0"/>
          </a:p>
          <a:p>
            <a:pPr algn="ctr"/>
            <a:r>
              <a:rPr lang="en-US" sz="1600" dirty="0"/>
              <a:t>Acceptance Criteria</a:t>
            </a:r>
          </a:p>
          <a:p>
            <a:pPr algn="ctr"/>
            <a:endParaRPr lang="en-US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The user should be able to enter two numbers into the calculator.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The user should be able to select the subtract operation.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The calculator should display the difference of the two numbers.</a:t>
            </a:r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5747FEA8-196D-CC78-4067-679A93866D37}"/>
              </a:ext>
            </a:extLst>
          </p:cNvPr>
          <p:cNvSpPr/>
          <p:nvPr/>
        </p:nvSpPr>
        <p:spPr>
          <a:xfrm>
            <a:off x="7720262" y="2693178"/>
            <a:ext cx="3108158" cy="4008244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1600" b="1" u="sng" dirty="0"/>
              <a:t>User Story #20 (Sin)</a:t>
            </a:r>
          </a:p>
          <a:p>
            <a:pPr algn="ctr"/>
            <a:endParaRPr lang="en-US" sz="1600" dirty="0"/>
          </a:p>
          <a:p>
            <a:r>
              <a:rPr lang="en-US" sz="1400" dirty="0"/>
              <a:t>As a </a:t>
            </a:r>
            <a:r>
              <a:rPr lang="en-US" sz="1400" dirty="0">
                <a:solidFill>
                  <a:srgbClr val="FF0000"/>
                </a:solidFill>
              </a:rPr>
              <a:t>User</a:t>
            </a:r>
          </a:p>
          <a:p>
            <a:r>
              <a:rPr lang="en-US" sz="1400" dirty="0"/>
              <a:t>I want to </a:t>
            </a:r>
            <a:r>
              <a:rPr lang="en-US" sz="1400" dirty="0">
                <a:solidFill>
                  <a:srgbClr val="FF0000"/>
                </a:solidFill>
              </a:rPr>
              <a:t>be able to calculate the  Sin of a Number</a:t>
            </a:r>
          </a:p>
          <a:p>
            <a:r>
              <a:rPr lang="en-US" sz="1400" dirty="0"/>
              <a:t>So that </a:t>
            </a:r>
            <a:r>
              <a:rPr lang="en-US" sz="1400" dirty="0">
                <a:solidFill>
                  <a:srgbClr val="FF0000"/>
                </a:solidFill>
              </a:rPr>
              <a:t>I can perform trigonometric Function</a:t>
            </a:r>
            <a:endParaRPr lang="en-US" sz="1600" dirty="0"/>
          </a:p>
          <a:p>
            <a:pPr algn="ctr"/>
            <a:r>
              <a:rPr lang="en-US" sz="1600" dirty="0"/>
              <a:t>Acceptance Criteria</a:t>
            </a:r>
          </a:p>
          <a:p>
            <a:pPr algn="ctr"/>
            <a:endParaRPr lang="en-US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The user should be able to enter a number into the calculator.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The user should be able to select the sin operation.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The calculator should display the sine of a number.</a:t>
            </a:r>
          </a:p>
        </p:txBody>
      </p:sp>
    </p:spTree>
    <p:extLst>
      <p:ext uri="{BB962C8B-B14F-4D97-AF65-F5344CB8AC3E}">
        <p14:creationId xmlns:p14="http://schemas.microsoft.com/office/powerpoint/2010/main" val="31990428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417"/>
            <a:ext cx="10515600" cy="1325563"/>
          </a:xfrm>
        </p:spPr>
        <p:txBody>
          <a:bodyPr/>
          <a:lstStyle/>
          <a:p>
            <a:r>
              <a:rPr lang="en-US" dirty="0"/>
              <a:t>Story Mapping</a:t>
            </a:r>
            <a:endParaRPr lang="ar-SA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5511B711-0293-FF4D-C42A-26DC1B7219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067065"/>
            <a:ext cx="11276612" cy="4351338"/>
          </a:xfrm>
        </p:spPr>
        <p:txBody>
          <a:bodyPr/>
          <a:lstStyle/>
          <a:p>
            <a:r>
              <a:rPr lang="en-US" sz="2000" dirty="0"/>
              <a:t>Story mapping consists of ordering user stories along two independent dimensions. </a:t>
            </a:r>
          </a:p>
          <a:p>
            <a:r>
              <a:rPr lang="en-US" sz="2000" dirty="0"/>
              <a:t>Horizontal axis user activities are put roughly in the order in which the user would perform the task. </a:t>
            </a:r>
          </a:p>
          <a:p>
            <a:r>
              <a:rPr lang="en-US" sz="2000" dirty="0"/>
              <a:t>Vertical axis, user stories are ordered by priority and/or increasing sophistication of the implementation.</a:t>
            </a:r>
          </a:p>
          <a:p>
            <a:endParaRPr lang="en-US" sz="2000" dirty="0"/>
          </a:p>
          <a:p>
            <a:endParaRPr lang="en-US" dirty="0"/>
          </a:p>
          <a:p>
            <a:endParaRPr lang="ar-SA" dirty="0"/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E3323A30-F847-0559-40CF-D441DC8D1506}"/>
              </a:ext>
            </a:extLst>
          </p:cNvPr>
          <p:cNvSpPr/>
          <p:nvPr/>
        </p:nvSpPr>
        <p:spPr>
          <a:xfrm>
            <a:off x="8314472" y="3628454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Csc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A4460ED0-C90E-C55C-C2D8-0F3B0F1997E4}"/>
              </a:ext>
            </a:extLst>
          </p:cNvPr>
          <p:cNvSpPr/>
          <p:nvPr/>
        </p:nvSpPr>
        <p:spPr>
          <a:xfrm>
            <a:off x="8326444" y="4710783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Variance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D36B2C43-97D0-9462-2BF1-DB7B106C7D01}"/>
              </a:ext>
            </a:extLst>
          </p:cNvPr>
          <p:cNvSpPr/>
          <p:nvPr/>
        </p:nvSpPr>
        <p:spPr>
          <a:xfrm>
            <a:off x="8326444" y="4168215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Radical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1E2AB46E-D708-5C1C-11DB-B59172259D39}"/>
              </a:ext>
            </a:extLst>
          </p:cNvPr>
          <p:cNvSpPr/>
          <p:nvPr/>
        </p:nvSpPr>
        <p:spPr>
          <a:xfrm>
            <a:off x="4001671" y="3628454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Cos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9415D406-8065-65B1-9C0C-86E21FF0EBF0}"/>
              </a:ext>
            </a:extLst>
          </p:cNvPr>
          <p:cNvSpPr/>
          <p:nvPr/>
        </p:nvSpPr>
        <p:spPr>
          <a:xfrm>
            <a:off x="4001671" y="3085886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Subtract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6C789162-8526-1B6B-2563-39164B91693A}"/>
              </a:ext>
            </a:extLst>
          </p:cNvPr>
          <p:cNvSpPr/>
          <p:nvPr/>
        </p:nvSpPr>
        <p:spPr>
          <a:xfrm>
            <a:off x="4013643" y="4710783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Median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C53E137C-E4FA-E6E2-96A0-4CB8F0DC52A8}"/>
              </a:ext>
            </a:extLst>
          </p:cNvPr>
          <p:cNvSpPr/>
          <p:nvPr/>
        </p:nvSpPr>
        <p:spPr>
          <a:xfrm>
            <a:off x="4013643" y="4168215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Rational</a:t>
            </a: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E283F84C-DC88-2BEE-7C9A-3C42B5ECAE0C}"/>
              </a:ext>
            </a:extLst>
          </p:cNvPr>
          <p:cNvSpPr/>
          <p:nvPr/>
        </p:nvSpPr>
        <p:spPr>
          <a:xfrm>
            <a:off x="5420476" y="3628454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Tan</a:t>
            </a:r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B8873668-4FA5-6CC0-6779-4CD8BC9AFE91}"/>
              </a:ext>
            </a:extLst>
          </p:cNvPr>
          <p:cNvSpPr/>
          <p:nvPr/>
        </p:nvSpPr>
        <p:spPr>
          <a:xfrm>
            <a:off x="5420476" y="3085886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Multiply</a:t>
            </a: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F12DD8CC-0B39-43E7-CB0B-1DDB611711B2}"/>
              </a:ext>
            </a:extLst>
          </p:cNvPr>
          <p:cNvSpPr/>
          <p:nvPr/>
        </p:nvSpPr>
        <p:spPr>
          <a:xfrm>
            <a:off x="5432448" y="4710783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Mode</a:t>
            </a: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43032148-EF7D-B684-4355-1D67E4EFCEDC}"/>
              </a:ext>
            </a:extLst>
          </p:cNvPr>
          <p:cNvSpPr/>
          <p:nvPr/>
        </p:nvSpPr>
        <p:spPr>
          <a:xfrm>
            <a:off x="5432448" y="4168215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Exponentials</a:t>
            </a:r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D825FB26-75EB-0C35-C544-D6AF2EE924E0}"/>
              </a:ext>
            </a:extLst>
          </p:cNvPr>
          <p:cNvSpPr/>
          <p:nvPr/>
        </p:nvSpPr>
        <p:spPr>
          <a:xfrm>
            <a:off x="6861488" y="3628454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Sec</a:t>
            </a: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07CCD316-19F1-2160-B463-187D73B1984C}"/>
              </a:ext>
            </a:extLst>
          </p:cNvPr>
          <p:cNvSpPr/>
          <p:nvPr/>
        </p:nvSpPr>
        <p:spPr>
          <a:xfrm>
            <a:off x="6861488" y="3085886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Divide</a:t>
            </a: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686C26C2-8343-7714-86B0-5B2567F62666}"/>
              </a:ext>
            </a:extLst>
          </p:cNvPr>
          <p:cNvSpPr/>
          <p:nvPr/>
        </p:nvSpPr>
        <p:spPr>
          <a:xfrm>
            <a:off x="6873460" y="4710783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Std. Deviation</a:t>
            </a:r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4EF34880-55F2-E163-785B-8EFD271599B6}"/>
              </a:ext>
            </a:extLst>
          </p:cNvPr>
          <p:cNvSpPr/>
          <p:nvPr/>
        </p:nvSpPr>
        <p:spPr>
          <a:xfrm>
            <a:off x="6873460" y="4168215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Logarithmic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4168888C-67FF-C849-0ED9-7352D5F46E4D}"/>
              </a:ext>
            </a:extLst>
          </p:cNvPr>
          <p:cNvSpPr/>
          <p:nvPr/>
        </p:nvSpPr>
        <p:spPr>
          <a:xfrm>
            <a:off x="2548687" y="3628454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Sin</a:t>
            </a: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11EFF87D-6607-A88B-704C-D4E61398E28D}"/>
              </a:ext>
            </a:extLst>
          </p:cNvPr>
          <p:cNvSpPr/>
          <p:nvPr/>
        </p:nvSpPr>
        <p:spPr>
          <a:xfrm>
            <a:off x="2548687" y="3085886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Add</a:t>
            </a: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A5BC20DC-F5BD-F598-5291-4AAD33B78057}"/>
              </a:ext>
            </a:extLst>
          </p:cNvPr>
          <p:cNvSpPr/>
          <p:nvPr/>
        </p:nvSpPr>
        <p:spPr>
          <a:xfrm>
            <a:off x="2560659" y="4710783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Mean</a:t>
            </a: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CE505500-4AE5-F405-BFA8-803C773AFA32}"/>
              </a:ext>
            </a:extLst>
          </p:cNvPr>
          <p:cNvSpPr/>
          <p:nvPr/>
        </p:nvSpPr>
        <p:spPr>
          <a:xfrm>
            <a:off x="2560659" y="4168215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Polynomial</a:t>
            </a:r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A22F08DC-4855-42C6-F52A-2AC966A7C871}"/>
              </a:ext>
            </a:extLst>
          </p:cNvPr>
          <p:cNvSpPr/>
          <p:nvPr/>
        </p:nvSpPr>
        <p:spPr>
          <a:xfrm>
            <a:off x="4001671" y="2513867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Coding</a:t>
            </a:r>
          </a:p>
        </p:txBody>
      </p:sp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EF28F3C5-6F10-BF37-C99A-10203B9DD90E}"/>
              </a:ext>
            </a:extLst>
          </p:cNvPr>
          <p:cNvSpPr/>
          <p:nvPr/>
        </p:nvSpPr>
        <p:spPr>
          <a:xfrm>
            <a:off x="2548687" y="2513867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Design</a:t>
            </a:r>
          </a:p>
        </p:txBody>
      </p:sp>
      <p:sp>
        <p:nvSpPr>
          <p:cNvPr id="33" name="Rounded Rectangle 32">
            <a:extLst>
              <a:ext uri="{FF2B5EF4-FFF2-40B4-BE49-F238E27FC236}">
                <a16:creationId xmlns:a16="http://schemas.microsoft.com/office/drawing/2014/main" id="{3731B1CC-F6C7-5390-FAC0-BAF8C3E80633}"/>
              </a:ext>
            </a:extLst>
          </p:cNvPr>
          <p:cNvSpPr/>
          <p:nvPr/>
        </p:nvSpPr>
        <p:spPr>
          <a:xfrm>
            <a:off x="9767456" y="3628454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Cot</a:t>
            </a:r>
          </a:p>
        </p:txBody>
      </p:sp>
      <p:sp>
        <p:nvSpPr>
          <p:cNvPr id="34" name="Rounded Rectangle 33">
            <a:extLst>
              <a:ext uri="{FF2B5EF4-FFF2-40B4-BE49-F238E27FC236}">
                <a16:creationId xmlns:a16="http://schemas.microsoft.com/office/drawing/2014/main" id="{871240A0-E648-B1D8-E5CE-614879EA318B}"/>
              </a:ext>
            </a:extLst>
          </p:cNvPr>
          <p:cNvSpPr/>
          <p:nvPr/>
        </p:nvSpPr>
        <p:spPr>
          <a:xfrm>
            <a:off x="9767455" y="4710783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Count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6CDE706E-07AC-6EFA-36D4-CFD8F3C909C0}"/>
              </a:ext>
            </a:extLst>
          </p:cNvPr>
          <p:cNvSpPr txBox="1"/>
          <p:nvPr/>
        </p:nvSpPr>
        <p:spPr>
          <a:xfrm>
            <a:off x="1123321" y="3135150"/>
            <a:ext cx="11094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Arithmetic</a:t>
            </a:r>
            <a:endParaRPr lang="ar-SA" sz="1600"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FBBF44DC-6768-65AB-EAAD-41DE2972125F}"/>
              </a:ext>
            </a:extLst>
          </p:cNvPr>
          <p:cNvSpPr txBox="1"/>
          <p:nvPr/>
        </p:nvSpPr>
        <p:spPr>
          <a:xfrm>
            <a:off x="937475" y="3677718"/>
            <a:ext cx="148118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Trigonometric</a:t>
            </a:r>
            <a:endParaRPr lang="ar-SA" sz="1600" dirty="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25F29A7C-013D-A458-9712-8CEB0F5ED51A}"/>
              </a:ext>
            </a:extLst>
          </p:cNvPr>
          <p:cNvSpPr txBox="1"/>
          <p:nvPr/>
        </p:nvSpPr>
        <p:spPr>
          <a:xfrm>
            <a:off x="1152383" y="4223225"/>
            <a:ext cx="11094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Algebraic</a:t>
            </a:r>
            <a:endParaRPr lang="ar-SA" sz="1600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3250A843-03E6-C248-D0D3-D79A206F0190}"/>
              </a:ext>
            </a:extLst>
          </p:cNvPr>
          <p:cNvSpPr txBox="1"/>
          <p:nvPr/>
        </p:nvSpPr>
        <p:spPr>
          <a:xfrm>
            <a:off x="1152383" y="4771622"/>
            <a:ext cx="11094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Statistical</a:t>
            </a:r>
            <a:endParaRPr lang="ar-SA" sz="1600" dirty="0"/>
          </a:p>
        </p:txBody>
      </p: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EFD6E248-9EDB-3261-4015-F88DE544A802}"/>
              </a:ext>
            </a:extLst>
          </p:cNvPr>
          <p:cNvCxnSpPr>
            <a:cxnSpLocks/>
          </p:cNvCxnSpPr>
          <p:nvPr/>
        </p:nvCxnSpPr>
        <p:spPr>
          <a:xfrm>
            <a:off x="1001643" y="3555052"/>
            <a:ext cx="11113168" cy="0"/>
          </a:xfrm>
          <a:prstGeom prst="line">
            <a:avLst/>
          </a:prstGeom>
          <a:ln w="2222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74CF3D51-4235-03D3-D40C-6D5F8900C9D8}"/>
              </a:ext>
            </a:extLst>
          </p:cNvPr>
          <p:cNvCxnSpPr>
            <a:cxnSpLocks/>
          </p:cNvCxnSpPr>
          <p:nvPr/>
        </p:nvCxnSpPr>
        <p:spPr>
          <a:xfrm>
            <a:off x="1027069" y="4100366"/>
            <a:ext cx="11113168" cy="0"/>
          </a:xfrm>
          <a:prstGeom prst="line">
            <a:avLst/>
          </a:prstGeom>
          <a:ln w="2222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33EAE7FC-013A-9672-8970-6288EC6517CF}"/>
              </a:ext>
            </a:extLst>
          </p:cNvPr>
          <p:cNvCxnSpPr>
            <a:cxnSpLocks/>
          </p:cNvCxnSpPr>
          <p:nvPr/>
        </p:nvCxnSpPr>
        <p:spPr>
          <a:xfrm>
            <a:off x="1027069" y="4662922"/>
            <a:ext cx="11113168" cy="0"/>
          </a:xfrm>
          <a:prstGeom prst="line">
            <a:avLst/>
          </a:prstGeom>
          <a:ln w="2222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775AC1A8-A186-2576-E12D-79E63786769D}"/>
              </a:ext>
            </a:extLst>
          </p:cNvPr>
          <p:cNvCxnSpPr>
            <a:cxnSpLocks/>
          </p:cNvCxnSpPr>
          <p:nvPr/>
        </p:nvCxnSpPr>
        <p:spPr>
          <a:xfrm>
            <a:off x="1001643" y="5264289"/>
            <a:ext cx="11113168" cy="0"/>
          </a:xfrm>
          <a:prstGeom prst="line">
            <a:avLst/>
          </a:prstGeom>
          <a:ln w="2222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>
            <a:extLst>
              <a:ext uri="{FF2B5EF4-FFF2-40B4-BE49-F238E27FC236}">
                <a16:creationId xmlns:a16="http://schemas.microsoft.com/office/drawing/2014/main" id="{97A60AC6-DD98-2161-5C22-374AD2EFE2A8}"/>
              </a:ext>
            </a:extLst>
          </p:cNvPr>
          <p:cNvSpPr txBox="1"/>
          <p:nvPr/>
        </p:nvSpPr>
        <p:spPr>
          <a:xfrm rot="16200000">
            <a:off x="-361803" y="4013923"/>
            <a:ext cx="11094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Web</a:t>
            </a:r>
            <a:endParaRPr lang="ar-SA" sz="1600" dirty="0"/>
          </a:p>
        </p:txBody>
      </p:sp>
      <p:sp>
        <p:nvSpPr>
          <p:cNvPr id="46" name="Left Brace 45">
            <a:extLst>
              <a:ext uri="{FF2B5EF4-FFF2-40B4-BE49-F238E27FC236}">
                <a16:creationId xmlns:a16="http://schemas.microsoft.com/office/drawing/2014/main" id="{68131664-A8B0-42B2-4392-6AA7D9FAE655}"/>
              </a:ext>
            </a:extLst>
          </p:cNvPr>
          <p:cNvSpPr/>
          <p:nvPr/>
        </p:nvSpPr>
        <p:spPr>
          <a:xfrm>
            <a:off x="429971" y="3158655"/>
            <a:ext cx="437227" cy="2129139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F894B928-94FC-6D23-4BA2-E6AC88142FC5}"/>
              </a:ext>
            </a:extLst>
          </p:cNvPr>
          <p:cNvSpPr txBox="1"/>
          <p:nvPr/>
        </p:nvSpPr>
        <p:spPr>
          <a:xfrm rot="16200000">
            <a:off x="-361803" y="5457134"/>
            <a:ext cx="11094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IOS</a:t>
            </a:r>
            <a:endParaRPr lang="ar-SA" sz="1600" dirty="0"/>
          </a:p>
        </p:txBody>
      </p:sp>
      <p:sp>
        <p:nvSpPr>
          <p:cNvPr id="48" name="Left Brace 47">
            <a:extLst>
              <a:ext uri="{FF2B5EF4-FFF2-40B4-BE49-F238E27FC236}">
                <a16:creationId xmlns:a16="http://schemas.microsoft.com/office/drawing/2014/main" id="{171646FE-A208-0A4B-FD58-F568F70A603E}"/>
              </a:ext>
            </a:extLst>
          </p:cNvPr>
          <p:cNvSpPr/>
          <p:nvPr/>
        </p:nvSpPr>
        <p:spPr>
          <a:xfrm>
            <a:off x="455370" y="5277392"/>
            <a:ext cx="437227" cy="696371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2DFD706A-B955-7D61-9A7F-9F4738215920}"/>
              </a:ext>
            </a:extLst>
          </p:cNvPr>
          <p:cNvSpPr txBox="1"/>
          <p:nvPr/>
        </p:nvSpPr>
        <p:spPr>
          <a:xfrm rot="16200000">
            <a:off x="-361803" y="6200314"/>
            <a:ext cx="11094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Android</a:t>
            </a:r>
            <a:endParaRPr lang="ar-SA" sz="1600" dirty="0"/>
          </a:p>
        </p:txBody>
      </p:sp>
      <p:sp>
        <p:nvSpPr>
          <p:cNvPr id="52" name="Left Brace 51">
            <a:extLst>
              <a:ext uri="{FF2B5EF4-FFF2-40B4-BE49-F238E27FC236}">
                <a16:creationId xmlns:a16="http://schemas.microsoft.com/office/drawing/2014/main" id="{DE346284-B08B-A1C5-BE60-341316BEEA62}"/>
              </a:ext>
            </a:extLst>
          </p:cNvPr>
          <p:cNvSpPr/>
          <p:nvPr/>
        </p:nvSpPr>
        <p:spPr>
          <a:xfrm>
            <a:off x="455370" y="6021406"/>
            <a:ext cx="437227" cy="696371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53" name="Rounded Rectangle 52">
            <a:extLst>
              <a:ext uri="{FF2B5EF4-FFF2-40B4-BE49-F238E27FC236}">
                <a16:creationId xmlns:a16="http://schemas.microsoft.com/office/drawing/2014/main" id="{D4B2AD5D-8F30-0CC4-E1FA-C0ACCFB38976}"/>
              </a:ext>
            </a:extLst>
          </p:cNvPr>
          <p:cNvSpPr/>
          <p:nvPr/>
        </p:nvSpPr>
        <p:spPr>
          <a:xfrm>
            <a:off x="2560659" y="5418403"/>
            <a:ext cx="8541726" cy="47164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Repeat User Stories</a:t>
            </a:r>
          </a:p>
        </p:txBody>
      </p:sp>
      <p:sp>
        <p:nvSpPr>
          <p:cNvPr id="54" name="Rounded Rectangle 53">
            <a:extLst>
              <a:ext uri="{FF2B5EF4-FFF2-40B4-BE49-F238E27FC236}">
                <a16:creationId xmlns:a16="http://schemas.microsoft.com/office/drawing/2014/main" id="{ED6F17A8-C1C3-950C-1846-1658E554B17B}"/>
              </a:ext>
            </a:extLst>
          </p:cNvPr>
          <p:cNvSpPr/>
          <p:nvPr/>
        </p:nvSpPr>
        <p:spPr>
          <a:xfrm>
            <a:off x="2548686" y="6160059"/>
            <a:ext cx="8541726" cy="47164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Repeat User Stories</a:t>
            </a:r>
          </a:p>
        </p:txBody>
      </p: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8E7A4F93-3C8E-83FD-2BA8-2754544E3293}"/>
              </a:ext>
            </a:extLst>
          </p:cNvPr>
          <p:cNvCxnSpPr>
            <a:cxnSpLocks/>
          </p:cNvCxnSpPr>
          <p:nvPr/>
        </p:nvCxnSpPr>
        <p:spPr>
          <a:xfrm>
            <a:off x="1123321" y="6021406"/>
            <a:ext cx="11113168" cy="0"/>
          </a:xfrm>
          <a:prstGeom prst="line">
            <a:avLst/>
          </a:prstGeom>
          <a:ln w="2222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EFF8B798-6435-6FC8-6A3A-A02DD89BFD68}"/>
              </a:ext>
            </a:extLst>
          </p:cNvPr>
          <p:cNvCxnSpPr>
            <a:cxnSpLocks/>
          </p:cNvCxnSpPr>
          <p:nvPr/>
        </p:nvCxnSpPr>
        <p:spPr>
          <a:xfrm>
            <a:off x="1001643" y="6717777"/>
            <a:ext cx="11113168" cy="0"/>
          </a:xfrm>
          <a:prstGeom prst="line">
            <a:avLst/>
          </a:prstGeom>
          <a:ln w="2222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extBox 56">
            <a:extLst>
              <a:ext uri="{FF2B5EF4-FFF2-40B4-BE49-F238E27FC236}">
                <a16:creationId xmlns:a16="http://schemas.microsoft.com/office/drawing/2014/main" id="{41941C60-40D4-EACB-8BC0-2C3107FD0DBE}"/>
              </a:ext>
            </a:extLst>
          </p:cNvPr>
          <p:cNvSpPr txBox="1"/>
          <p:nvPr/>
        </p:nvSpPr>
        <p:spPr>
          <a:xfrm>
            <a:off x="1152383" y="2552265"/>
            <a:ext cx="1109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User Interface</a:t>
            </a:r>
            <a:endParaRPr lang="ar-SA" sz="1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83771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7" grpId="0" animBg="1"/>
      <p:bldP spid="10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9" grpId="0" animBg="1"/>
      <p:bldP spid="32" grpId="0" animBg="1"/>
      <p:bldP spid="33" grpId="0" animBg="1"/>
      <p:bldP spid="34" grpId="0" animBg="1"/>
      <p:bldP spid="35" grpId="0"/>
      <p:bldP spid="36" grpId="0"/>
      <p:bldP spid="37" grpId="0"/>
      <p:bldP spid="38" grpId="0"/>
      <p:bldP spid="45" grpId="0"/>
      <p:bldP spid="46" grpId="0" animBg="1"/>
      <p:bldP spid="47" grpId="0"/>
      <p:bldP spid="48" grpId="0" animBg="1"/>
      <p:bldP spid="51" grpId="0"/>
      <p:bldP spid="52" grpId="0" animBg="1"/>
      <p:bldP spid="53" grpId="0" animBg="1"/>
      <p:bldP spid="54" grpId="0" animBg="1"/>
      <p:bldP spid="5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Initial Product Backlog</a:t>
            </a:r>
            <a:endParaRPr lang="ar-SA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5511B711-0293-FF4D-C42A-26DC1B7219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7976"/>
            <a:ext cx="10515600" cy="4351338"/>
          </a:xfrm>
        </p:spPr>
        <p:txBody>
          <a:bodyPr/>
          <a:lstStyle/>
          <a:p>
            <a:r>
              <a:rPr lang="en-US" sz="2000" dirty="0"/>
              <a:t>A prioritized list of all the work that needs to be done to complete the project as new features, changes to existing features, fixes, process changes, or other activities.</a:t>
            </a:r>
            <a:endParaRPr lang="en-US" dirty="0"/>
          </a:p>
          <a:p>
            <a:endParaRPr lang="ar-SA" dirty="0"/>
          </a:p>
        </p:txBody>
      </p:sp>
      <p:graphicFrame>
        <p:nvGraphicFramePr>
          <p:cNvPr id="2" name="Tabelle 3">
            <a:extLst>
              <a:ext uri="{FF2B5EF4-FFF2-40B4-BE49-F238E27FC236}">
                <a16:creationId xmlns:a16="http://schemas.microsoft.com/office/drawing/2014/main" id="{CC772226-FEC4-8EF1-99F5-49894ED640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7239407"/>
              </p:ext>
            </p:extLst>
          </p:nvPr>
        </p:nvGraphicFramePr>
        <p:xfrm>
          <a:off x="663794" y="2219385"/>
          <a:ext cx="3701539" cy="42451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10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37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176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960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0946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84686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tabLst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Design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Coding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3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Add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4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Subtract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5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Multiply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6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Divide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7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Sin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8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Cos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7381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9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Tan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Sec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Open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3" name="Tabelle 3">
            <a:extLst>
              <a:ext uri="{FF2B5EF4-FFF2-40B4-BE49-F238E27FC236}">
                <a16:creationId xmlns:a16="http://schemas.microsoft.com/office/drawing/2014/main" id="{B1B4FE39-EB4D-B03F-7491-AF6A8F69189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2667364"/>
              </p:ext>
            </p:extLst>
          </p:nvPr>
        </p:nvGraphicFramePr>
        <p:xfrm>
          <a:off x="4539739" y="2219384"/>
          <a:ext cx="3643164" cy="42451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6621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7922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2316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5995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98833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14288" algn="l" defTabSz="914400" rtl="0" eaLnBrk="1" latinLnBrk="0" hangingPunct="1">
                        <a:tabLst/>
                      </a:pPr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Csc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Cot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13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Polynomial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14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Rational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15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Exponential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16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Logarithmic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17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Radical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18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Mean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7381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19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Median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Mode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Open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4" name="Tabelle 3">
            <a:extLst>
              <a:ext uri="{FF2B5EF4-FFF2-40B4-BE49-F238E27FC236}">
                <a16:creationId xmlns:a16="http://schemas.microsoft.com/office/drawing/2014/main" id="{54F40C92-8610-55F6-DBC7-EE3813FB0B3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0157402"/>
              </p:ext>
            </p:extLst>
          </p:nvPr>
        </p:nvGraphicFramePr>
        <p:xfrm>
          <a:off x="8341438" y="2219384"/>
          <a:ext cx="3593083" cy="4613261"/>
        </p:xfrm>
        <a:graphic>
          <a:graphicData uri="http://schemas.openxmlformats.org/drawingml/2006/table">
            <a:tbl>
              <a:tblPr firstRow="1" lastRow="1" bandRow="1">
                <a:tableStyleId>{5C22544A-7EE6-4342-B048-85BDC9FD1C3A}</a:tableStyleId>
              </a:tblPr>
              <a:tblGrid>
                <a:gridCol w="5210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37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542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1459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4950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98833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21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14288" algn="l" defTabSz="914400" rtl="0" eaLnBrk="1" latinLnBrk="0" hangingPunct="1">
                        <a:tabLst/>
                      </a:pPr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Std. Deviation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22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Variance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23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Count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24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25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26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27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28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7381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29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rgbClr val="FFFFFF"/>
                          </a:solidFill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504261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49123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Estimating</a:t>
            </a:r>
            <a:endParaRPr lang="ar-SA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5511B711-0293-FF4D-C42A-26DC1B7219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50871"/>
            <a:ext cx="10515600" cy="4351338"/>
          </a:xfrm>
        </p:spPr>
        <p:txBody>
          <a:bodyPr/>
          <a:lstStyle/>
          <a:p>
            <a:endParaRPr lang="en-US" dirty="0"/>
          </a:p>
          <a:p>
            <a:endParaRPr lang="ar-SA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725306C-7DE6-74F5-0A5F-3037EE223E7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65710"/>
          <a:stretch/>
        </p:blipFill>
        <p:spPr>
          <a:xfrm>
            <a:off x="4417759" y="1825625"/>
            <a:ext cx="5564214" cy="147745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730C8DF-29BE-0A85-1696-B4600950AB5D}"/>
              </a:ext>
            </a:extLst>
          </p:cNvPr>
          <p:cNvSpPr txBox="1"/>
          <p:nvPr/>
        </p:nvSpPr>
        <p:spPr>
          <a:xfrm>
            <a:off x="1415441" y="2341453"/>
            <a:ext cx="269661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1B1E2B"/>
                </a:solidFill>
              </a:rPr>
              <a:t># of Story Points</a:t>
            </a:r>
            <a:endParaRPr lang="ar-SA" sz="2000" b="1" dirty="0">
              <a:solidFill>
                <a:srgbClr val="1B1E2B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5405692-815D-024D-D57E-A9A65DD2FBC1}"/>
              </a:ext>
            </a:extLst>
          </p:cNvPr>
          <p:cNvSpPr txBox="1"/>
          <p:nvPr/>
        </p:nvSpPr>
        <p:spPr>
          <a:xfrm>
            <a:off x="1415440" y="4165100"/>
            <a:ext cx="269661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1B1E2B"/>
                </a:solidFill>
              </a:rPr>
              <a:t>User Stories</a:t>
            </a:r>
            <a:endParaRPr lang="ar-SA" sz="2000" b="1" dirty="0">
              <a:solidFill>
                <a:srgbClr val="1B1E2B"/>
              </a:solidFill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E235BEC-3ABA-D916-6C58-319764B0E114}"/>
              </a:ext>
            </a:extLst>
          </p:cNvPr>
          <p:cNvCxnSpPr>
            <a:cxnSpLocks/>
          </p:cNvCxnSpPr>
          <p:nvPr/>
        </p:nvCxnSpPr>
        <p:spPr>
          <a:xfrm>
            <a:off x="4181848" y="2068643"/>
            <a:ext cx="0" cy="4372476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3ECC5A78-2355-5D29-A1AB-30BE9F48596E}"/>
              </a:ext>
            </a:extLst>
          </p:cNvPr>
          <p:cNvCxnSpPr/>
          <p:nvPr/>
        </p:nvCxnSpPr>
        <p:spPr>
          <a:xfrm>
            <a:off x="989588" y="3249470"/>
            <a:ext cx="9255834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5AD6E81-C796-0423-19D7-58CE01396FCA}"/>
              </a:ext>
            </a:extLst>
          </p:cNvPr>
          <p:cNvCxnSpPr>
            <a:cxnSpLocks/>
          </p:cNvCxnSpPr>
          <p:nvPr/>
        </p:nvCxnSpPr>
        <p:spPr>
          <a:xfrm>
            <a:off x="6899799" y="1948721"/>
            <a:ext cx="0" cy="4423751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8B06F6E-8A16-D10E-A7B1-8E2FF5E99F82}"/>
              </a:ext>
            </a:extLst>
          </p:cNvPr>
          <p:cNvCxnSpPr>
            <a:cxnSpLocks/>
          </p:cNvCxnSpPr>
          <p:nvPr/>
        </p:nvCxnSpPr>
        <p:spPr>
          <a:xfrm flipH="1">
            <a:off x="5570821" y="1933731"/>
            <a:ext cx="16704" cy="4533565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9C483779-FF71-7C89-3AEF-4867623581D6}"/>
              </a:ext>
            </a:extLst>
          </p:cNvPr>
          <p:cNvCxnSpPr>
            <a:cxnSpLocks/>
          </p:cNvCxnSpPr>
          <p:nvPr/>
        </p:nvCxnSpPr>
        <p:spPr>
          <a:xfrm>
            <a:off x="8236420" y="1948721"/>
            <a:ext cx="0" cy="4516191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395C88FD-416C-940E-8175-CC635B4E6430}"/>
              </a:ext>
            </a:extLst>
          </p:cNvPr>
          <p:cNvSpPr/>
          <p:nvPr/>
        </p:nvSpPr>
        <p:spPr>
          <a:xfrm>
            <a:off x="7017176" y="3356084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Design: 15</a:t>
            </a: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7DC7277E-D9BB-4FF6-AC67-9AC7D89459F6}"/>
              </a:ext>
            </a:extLst>
          </p:cNvPr>
          <p:cNvSpPr/>
          <p:nvPr/>
        </p:nvSpPr>
        <p:spPr>
          <a:xfrm>
            <a:off x="7017176" y="3802338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Coding: 20</a:t>
            </a: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3A30F904-A0B1-E1A6-E55F-1E76102D6753}"/>
              </a:ext>
            </a:extLst>
          </p:cNvPr>
          <p:cNvSpPr/>
          <p:nvPr/>
        </p:nvSpPr>
        <p:spPr>
          <a:xfrm>
            <a:off x="4330481" y="3356084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Add: 3</a:t>
            </a:r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6E0EA9E9-6CD5-D530-4972-716767D4E869}"/>
              </a:ext>
            </a:extLst>
          </p:cNvPr>
          <p:cNvSpPr/>
          <p:nvPr/>
        </p:nvSpPr>
        <p:spPr>
          <a:xfrm>
            <a:off x="4330481" y="3754087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Subtract: 3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C8200089-F1F4-3005-7318-A4CF9AA1F83D}"/>
              </a:ext>
            </a:extLst>
          </p:cNvPr>
          <p:cNvSpPr/>
          <p:nvPr/>
        </p:nvSpPr>
        <p:spPr>
          <a:xfrm>
            <a:off x="4330481" y="4152236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Multiply: 3</a:t>
            </a: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02B5D3DD-68A6-CC51-1F76-764B374AF0EA}"/>
              </a:ext>
            </a:extLst>
          </p:cNvPr>
          <p:cNvSpPr/>
          <p:nvPr/>
        </p:nvSpPr>
        <p:spPr>
          <a:xfrm>
            <a:off x="4330481" y="4567318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Divide: 3</a:t>
            </a: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F272CAD3-6EDF-D4EE-B8E5-89D11ED50BCE}"/>
              </a:ext>
            </a:extLst>
          </p:cNvPr>
          <p:cNvSpPr/>
          <p:nvPr/>
        </p:nvSpPr>
        <p:spPr>
          <a:xfrm>
            <a:off x="5725794" y="3356084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Sin: 5</a:t>
            </a: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C29217CC-5113-DF3C-5846-D2E69345047F}"/>
              </a:ext>
            </a:extLst>
          </p:cNvPr>
          <p:cNvSpPr/>
          <p:nvPr/>
        </p:nvSpPr>
        <p:spPr>
          <a:xfrm>
            <a:off x="5725794" y="3769186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Cos: 5</a:t>
            </a: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B770AB8C-9286-8131-300D-58D6738DA413}"/>
              </a:ext>
            </a:extLst>
          </p:cNvPr>
          <p:cNvSpPr/>
          <p:nvPr/>
        </p:nvSpPr>
        <p:spPr>
          <a:xfrm>
            <a:off x="5725794" y="4167335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Tan: 5</a:t>
            </a:r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F05DB617-F723-48BA-84BC-1AF87B85633B}"/>
              </a:ext>
            </a:extLst>
          </p:cNvPr>
          <p:cNvSpPr/>
          <p:nvPr/>
        </p:nvSpPr>
        <p:spPr>
          <a:xfrm>
            <a:off x="5725794" y="4582417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Sec: 5</a:t>
            </a:r>
          </a:p>
        </p:txBody>
      </p:sp>
      <p:sp>
        <p:nvSpPr>
          <p:cNvPr id="30" name="Rounded Rectangle 29">
            <a:extLst>
              <a:ext uri="{FF2B5EF4-FFF2-40B4-BE49-F238E27FC236}">
                <a16:creationId xmlns:a16="http://schemas.microsoft.com/office/drawing/2014/main" id="{B9186847-BA52-E6DA-B8B4-1A23A4249057}"/>
              </a:ext>
            </a:extLst>
          </p:cNvPr>
          <p:cNvSpPr/>
          <p:nvPr/>
        </p:nvSpPr>
        <p:spPr>
          <a:xfrm>
            <a:off x="5725794" y="4978092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Csc: 5</a:t>
            </a:r>
          </a:p>
        </p:txBody>
      </p:sp>
      <p:sp>
        <p:nvSpPr>
          <p:cNvPr id="31" name="Rounded Rectangle 30">
            <a:extLst>
              <a:ext uri="{FF2B5EF4-FFF2-40B4-BE49-F238E27FC236}">
                <a16:creationId xmlns:a16="http://schemas.microsoft.com/office/drawing/2014/main" id="{67C99872-D4BB-CADB-393F-D3F7693675EA}"/>
              </a:ext>
            </a:extLst>
          </p:cNvPr>
          <p:cNvSpPr/>
          <p:nvPr/>
        </p:nvSpPr>
        <p:spPr>
          <a:xfrm>
            <a:off x="5725794" y="5391194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Cot: 5</a:t>
            </a:r>
          </a:p>
        </p:txBody>
      </p:sp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21C87E24-B0E0-0637-91C4-DAB0FCAC50CD}"/>
              </a:ext>
            </a:extLst>
          </p:cNvPr>
          <p:cNvSpPr/>
          <p:nvPr/>
        </p:nvSpPr>
        <p:spPr>
          <a:xfrm>
            <a:off x="5725794" y="5789343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Median: 8</a:t>
            </a:r>
          </a:p>
        </p:txBody>
      </p:sp>
      <p:sp>
        <p:nvSpPr>
          <p:cNvPr id="33" name="Rounded Rectangle 32">
            <a:extLst>
              <a:ext uri="{FF2B5EF4-FFF2-40B4-BE49-F238E27FC236}">
                <a16:creationId xmlns:a16="http://schemas.microsoft.com/office/drawing/2014/main" id="{8EE01F0F-BE97-76E1-2DCA-D01D2978131B}"/>
              </a:ext>
            </a:extLst>
          </p:cNvPr>
          <p:cNvSpPr/>
          <p:nvPr/>
        </p:nvSpPr>
        <p:spPr>
          <a:xfrm>
            <a:off x="5725794" y="6204425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Mode: 8</a:t>
            </a:r>
          </a:p>
        </p:txBody>
      </p:sp>
      <p:sp>
        <p:nvSpPr>
          <p:cNvPr id="34" name="Rounded Rectangle 33">
            <a:extLst>
              <a:ext uri="{FF2B5EF4-FFF2-40B4-BE49-F238E27FC236}">
                <a16:creationId xmlns:a16="http://schemas.microsoft.com/office/drawing/2014/main" id="{20E38191-EC99-8326-DEA2-43E6F736EEE3}"/>
              </a:ext>
            </a:extLst>
          </p:cNvPr>
          <p:cNvSpPr/>
          <p:nvPr/>
        </p:nvSpPr>
        <p:spPr>
          <a:xfrm>
            <a:off x="7019417" y="4200487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Mean: 13</a:t>
            </a:r>
          </a:p>
        </p:txBody>
      </p:sp>
      <p:sp>
        <p:nvSpPr>
          <p:cNvPr id="35" name="Rounded Rectangle 34">
            <a:extLst>
              <a:ext uri="{FF2B5EF4-FFF2-40B4-BE49-F238E27FC236}">
                <a16:creationId xmlns:a16="http://schemas.microsoft.com/office/drawing/2014/main" id="{A61799E7-4CEC-0D75-743E-89242C5E9D21}"/>
              </a:ext>
            </a:extLst>
          </p:cNvPr>
          <p:cNvSpPr/>
          <p:nvPr/>
        </p:nvSpPr>
        <p:spPr>
          <a:xfrm>
            <a:off x="7019417" y="4613589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err="1"/>
              <a:t>StdDev</a:t>
            </a:r>
            <a:r>
              <a:rPr lang="en-US" sz="1600" dirty="0"/>
              <a:t>: 13</a:t>
            </a:r>
          </a:p>
        </p:txBody>
      </p:sp>
      <p:sp>
        <p:nvSpPr>
          <p:cNvPr id="36" name="Rounded Rectangle 35">
            <a:extLst>
              <a:ext uri="{FF2B5EF4-FFF2-40B4-BE49-F238E27FC236}">
                <a16:creationId xmlns:a16="http://schemas.microsoft.com/office/drawing/2014/main" id="{F3F18F93-A9C9-8697-91F3-81CAF1BA9BF7}"/>
              </a:ext>
            </a:extLst>
          </p:cNvPr>
          <p:cNvSpPr/>
          <p:nvPr/>
        </p:nvSpPr>
        <p:spPr>
          <a:xfrm>
            <a:off x="7019417" y="5011738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Var: 13</a:t>
            </a:r>
          </a:p>
        </p:txBody>
      </p:sp>
      <p:sp>
        <p:nvSpPr>
          <p:cNvPr id="37" name="Rounded Rectangle 36">
            <a:extLst>
              <a:ext uri="{FF2B5EF4-FFF2-40B4-BE49-F238E27FC236}">
                <a16:creationId xmlns:a16="http://schemas.microsoft.com/office/drawing/2014/main" id="{02F93646-BB56-08A6-8AE0-67921312A1AA}"/>
              </a:ext>
            </a:extLst>
          </p:cNvPr>
          <p:cNvSpPr/>
          <p:nvPr/>
        </p:nvSpPr>
        <p:spPr>
          <a:xfrm>
            <a:off x="7019417" y="5426820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Poly: 20</a:t>
            </a:r>
          </a:p>
        </p:txBody>
      </p:sp>
      <p:sp>
        <p:nvSpPr>
          <p:cNvPr id="38" name="Rounded Rectangle 37">
            <a:extLst>
              <a:ext uri="{FF2B5EF4-FFF2-40B4-BE49-F238E27FC236}">
                <a16:creationId xmlns:a16="http://schemas.microsoft.com/office/drawing/2014/main" id="{722D9015-062B-4C8F-8F77-F9ACCA0DEA45}"/>
              </a:ext>
            </a:extLst>
          </p:cNvPr>
          <p:cNvSpPr/>
          <p:nvPr/>
        </p:nvSpPr>
        <p:spPr>
          <a:xfrm>
            <a:off x="7019417" y="5822495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Rat.: 20</a:t>
            </a:r>
          </a:p>
        </p:txBody>
      </p:sp>
      <p:sp>
        <p:nvSpPr>
          <p:cNvPr id="39" name="Rounded Rectangle 38">
            <a:extLst>
              <a:ext uri="{FF2B5EF4-FFF2-40B4-BE49-F238E27FC236}">
                <a16:creationId xmlns:a16="http://schemas.microsoft.com/office/drawing/2014/main" id="{AF5987F0-AEF0-6096-B32A-246D9A121040}"/>
              </a:ext>
            </a:extLst>
          </p:cNvPr>
          <p:cNvSpPr/>
          <p:nvPr/>
        </p:nvSpPr>
        <p:spPr>
          <a:xfrm>
            <a:off x="7019417" y="6235597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Rad: 15</a:t>
            </a:r>
          </a:p>
        </p:txBody>
      </p:sp>
      <p:sp>
        <p:nvSpPr>
          <p:cNvPr id="40" name="Rounded Rectangle 39">
            <a:extLst>
              <a:ext uri="{FF2B5EF4-FFF2-40B4-BE49-F238E27FC236}">
                <a16:creationId xmlns:a16="http://schemas.microsoft.com/office/drawing/2014/main" id="{F9B981CA-D5A6-5BAC-53E2-B9BD0348A163}"/>
              </a:ext>
            </a:extLst>
          </p:cNvPr>
          <p:cNvSpPr/>
          <p:nvPr/>
        </p:nvSpPr>
        <p:spPr>
          <a:xfrm>
            <a:off x="4325469" y="4962762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Count: 3</a:t>
            </a:r>
          </a:p>
        </p:txBody>
      </p:sp>
      <p:sp>
        <p:nvSpPr>
          <p:cNvPr id="41" name="Rounded Rectangle 40">
            <a:extLst>
              <a:ext uri="{FF2B5EF4-FFF2-40B4-BE49-F238E27FC236}">
                <a16:creationId xmlns:a16="http://schemas.microsoft.com/office/drawing/2014/main" id="{2A17DF31-B657-E988-E81B-F7C4F3974C28}"/>
              </a:ext>
            </a:extLst>
          </p:cNvPr>
          <p:cNvSpPr/>
          <p:nvPr/>
        </p:nvSpPr>
        <p:spPr>
          <a:xfrm>
            <a:off x="8449048" y="3356084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Log.: 40</a:t>
            </a:r>
          </a:p>
        </p:txBody>
      </p:sp>
      <p:sp>
        <p:nvSpPr>
          <p:cNvPr id="42" name="Rounded Rectangle 41">
            <a:extLst>
              <a:ext uri="{FF2B5EF4-FFF2-40B4-BE49-F238E27FC236}">
                <a16:creationId xmlns:a16="http://schemas.microsoft.com/office/drawing/2014/main" id="{295ACC71-E7C1-BEAC-FC3F-C035341EA499}"/>
              </a:ext>
            </a:extLst>
          </p:cNvPr>
          <p:cNvSpPr/>
          <p:nvPr/>
        </p:nvSpPr>
        <p:spPr>
          <a:xfrm>
            <a:off x="8449048" y="3769186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Exp.: 50</a:t>
            </a:r>
          </a:p>
        </p:txBody>
      </p:sp>
    </p:spTree>
    <p:extLst>
      <p:ext uri="{BB962C8B-B14F-4D97-AF65-F5344CB8AC3E}">
        <p14:creationId xmlns:p14="http://schemas.microsoft.com/office/powerpoint/2010/main" val="500617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Update Product Backlog with User Story estimates</a:t>
            </a:r>
            <a:endParaRPr lang="ar-SA" sz="4000" dirty="0"/>
          </a:p>
        </p:txBody>
      </p:sp>
      <p:graphicFrame>
        <p:nvGraphicFramePr>
          <p:cNvPr id="2" name="Tabelle 3">
            <a:extLst>
              <a:ext uri="{FF2B5EF4-FFF2-40B4-BE49-F238E27FC236}">
                <a16:creationId xmlns:a16="http://schemas.microsoft.com/office/drawing/2014/main" id="{CC772226-FEC4-8EF1-99F5-49894ED640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8907246"/>
              </p:ext>
            </p:extLst>
          </p:nvPr>
        </p:nvGraphicFramePr>
        <p:xfrm>
          <a:off x="596061" y="1690689"/>
          <a:ext cx="3701539" cy="42451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10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37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176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960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0946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84686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tabLst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Design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Coding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3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Add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4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Subtract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5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Multiply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6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Divide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7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Sin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8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Cos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7381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9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Tan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Sec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Open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3" name="Tabelle 3">
            <a:extLst>
              <a:ext uri="{FF2B5EF4-FFF2-40B4-BE49-F238E27FC236}">
                <a16:creationId xmlns:a16="http://schemas.microsoft.com/office/drawing/2014/main" id="{B1B4FE39-EB4D-B03F-7491-AF6A8F69189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8463631"/>
              </p:ext>
            </p:extLst>
          </p:nvPr>
        </p:nvGraphicFramePr>
        <p:xfrm>
          <a:off x="4522086" y="1690688"/>
          <a:ext cx="3593083" cy="42451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10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201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474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492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4950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98833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14288" algn="l" defTabSz="914400" rtl="0" eaLnBrk="1" latinLnBrk="0" hangingPunct="1">
                        <a:tabLst/>
                      </a:pPr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Csc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Cot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13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Polynomial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14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Rational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15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Exponential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50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16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Logarithmic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40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17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Radical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18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Mean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latin typeface="Century Gothic" panose="020B0502020202020204" pitchFamily="34" charset="0"/>
                        </a:rPr>
                        <a:t>13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7381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19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Median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Mode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900" kern="1200" noProof="0" dirty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8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4" name="Tabelle 3">
            <a:extLst>
              <a:ext uri="{FF2B5EF4-FFF2-40B4-BE49-F238E27FC236}">
                <a16:creationId xmlns:a16="http://schemas.microsoft.com/office/drawing/2014/main" id="{54F40C92-8610-55F6-DBC7-EE3813FB0B3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1979396"/>
              </p:ext>
            </p:extLst>
          </p:nvPr>
        </p:nvGraphicFramePr>
        <p:xfrm>
          <a:off x="8273705" y="1690688"/>
          <a:ext cx="3593083" cy="4613261"/>
        </p:xfrm>
        <a:graphic>
          <a:graphicData uri="http://schemas.openxmlformats.org/drawingml/2006/table">
            <a:tbl>
              <a:tblPr firstRow="1" lastRow="1" bandRow="1">
                <a:tableStyleId>{5C22544A-7EE6-4342-B048-85BDC9FD1C3A}</a:tableStyleId>
              </a:tblPr>
              <a:tblGrid>
                <a:gridCol w="5210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37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542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1459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4950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98833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21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14288" algn="l" defTabSz="914400" rtl="0" eaLnBrk="1" latinLnBrk="0" hangingPunct="1">
                        <a:tabLst/>
                      </a:pPr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Std. Deviation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22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Variance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23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Count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24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25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26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27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28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7381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29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rgbClr val="FFFFFF"/>
                          </a:solidFill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rgbClr val="FFFFFF"/>
                          </a:solidFill>
                          <a:latin typeface="Century Gothic" panose="020B0502020202020204" pitchFamily="34" charset="0"/>
                        </a:rPr>
                        <a:t>287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0426119"/>
                  </a:ext>
                </a:extLst>
              </a:tr>
            </a:tbl>
          </a:graphicData>
        </a:graphic>
      </p:graphicFrame>
      <p:sp>
        <p:nvSpPr>
          <p:cNvPr id="20" name="TextBox 19">
            <a:extLst>
              <a:ext uri="{FF2B5EF4-FFF2-40B4-BE49-F238E27FC236}">
                <a16:creationId xmlns:a16="http://schemas.microsoft.com/office/drawing/2014/main" id="{97337FF8-8CEC-DA69-C23D-C4913BE349C4}"/>
              </a:ext>
            </a:extLst>
          </p:cNvPr>
          <p:cNvSpPr txBox="1"/>
          <p:nvPr/>
        </p:nvSpPr>
        <p:spPr>
          <a:xfrm>
            <a:off x="838200" y="6303949"/>
            <a:ext cx="5608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>
                <a:solidFill>
                  <a:schemeClr val="tx2"/>
                </a:solidFill>
              </a:rPr>
              <a:t>End of Project Day 1 </a:t>
            </a:r>
            <a:endParaRPr lang="ar-SA" b="1" u="sng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37335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127760" y="4884389"/>
            <a:ext cx="4747323" cy="3620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067888" y="1184918"/>
            <a:ext cx="60884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Sprint Management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522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8103"/>
            <a:ext cx="10515600" cy="1325563"/>
          </a:xfrm>
        </p:spPr>
        <p:txBody>
          <a:bodyPr/>
          <a:lstStyle/>
          <a:p>
            <a:r>
              <a:rPr lang="en-US" dirty="0"/>
              <a:t>Sprint 1: Sprint Planning Meeting</a:t>
            </a:r>
            <a:endParaRPr lang="ar-SA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5511B711-0293-FF4D-C42A-26DC1B7219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00127"/>
            <a:ext cx="10515600" cy="4351338"/>
          </a:xfrm>
        </p:spPr>
        <p:txBody>
          <a:bodyPr/>
          <a:lstStyle/>
          <a:p>
            <a:r>
              <a:rPr lang="en-US" sz="2000" dirty="0"/>
              <a:t>Team decided sprints will be </a:t>
            </a:r>
            <a:r>
              <a:rPr lang="en-US" sz="2000" b="1" dirty="0">
                <a:solidFill>
                  <a:srgbClr val="FF0000"/>
                </a:solidFill>
              </a:rPr>
              <a:t>2 weeks long</a:t>
            </a:r>
          </a:p>
          <a:p>
            <a:r>
              <a:rPr lang="en-US" sz="2000" dirty="0"/>
              <a:t>Initially we assume velocity, let’s say </a:t>
            </a:r>
            <a:r>
              <a:rPr lang="en-US" sz="2000" b="1" u="sng" dirty="0">
                <a:solidFill>
                  <a:srgbClr val="FF0000"/>
                </a:solidFill>
              </a:rPr>
              <a:t>velocity = 35 Story points/Sprint</a:t>
            </a:r>
          </a:p>
          <a:p>
            <a:r>
              <a:rPr lang="en-US" sz="2000" b="1" u="sng" dirty="0">
                <a:solidFill>
                  <a:srgbClr val="FF0000"/>
                </a:solidFill>
              </a:rPr>
              <a:t>All team meets at Sprint 1 Day 1 to </a:t>
            </a:r>
            <a:r>
              <a:rPr lang="en-US" sz="2000" b="1" u="sng" dirty="0" err="1">
                <a:solidFill>
                  <a:srgbClr val="FF0000"/>
                </a:solidFill>
              </a:rPr>
              <a:t>perfrorm</a:t>
            </a:r>
            <a:r>
              <a:rPr lang="en-US" sz="2000" b="1" u="sng" dirty="0">
                <a:solidFill>
                  <a:srgbClr val="FF0000"/>
                </a:solidFill>
              </a:rPr>
              <a:t> Sprint Planning</a:t>
            </a:r>
            <a:endParaRPr lang="ar-SA" b="1" u="sng" dirty="0">
              <a:solidFill>
                <a:srgbClr val="FF0000"/>
              </a:solidFill>
            </a:endParaRPr>
          </a:p>
        </p:txBody>
      </p:sp>
      <p:graphicFrame>
        <p:nvGraphicFramePr>
          <p:cNvPr id="2" name="Tabelle 3">
            <a:extLst>
              <a:ext uri="{FF2B5EF4-FFF2-40B4-BE49-F238E27FC236}">
                <a16:creationId xmlns:a16="http://schemas.microsoft.com/office/drawing/2014/main" id="{8B2C2629-3EAF-C115-9F5B-2F19461563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4764816"/>
              </p:ext>
            </p:extLst>
          </p:nvPr>
        </p:nvGraphicFramePr>
        <p:xfrm>
          <a:off x="1098981" y="2811646"/>
          <a:ext cx="3701539" cy="34200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10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37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176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960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0946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705713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tabLst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Design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Coding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3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Add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4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Subtract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5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Multiply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6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Divide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7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Sin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8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Cos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9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Tan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Sec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Open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3" name="Tabelle 3">
            <a:extLst>
              <a:ext uri="{FF2B5EF4-FFF2-40B4-BE49-F238E27FC236}">
                <a16:creationId xmlns:a16="http://schemas.microsoft.com/office/drawing/2014/main" id="{063C0C77-9A54-8DC2-EB5C-0B68669CB4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5438789"/>
              </p:ext>
            </p:extLst>
          </p:nvPr>
        </p:nvGraphicFramePr>
        <p:xfrm>
          <a:off x="6372021" y="2811645"/>
          <a:ext cx="3701539" cy="1698816"/>
        </p:xfrm>
        <a:graphic>
          <a:graphicData uri="http://schemas.openxmlformats.org/drawingml/2006/table">
            <a:tbl>
              <a:tblPr firstRow="1" lastRow="1" bandRow="1">
                <a:tableStyleId>{5C22544A-7EE6-4342-B048-85BDC9FD1C3A}</a:tableStyleId>
              </a:tblPr>
              <a:tblGrid>
                <a:gridCol w="5210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37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176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960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0946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84686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tabLst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Design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Coding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b="1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b="1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b="1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2285061"/>
                  </a:ext>
                </a:extLst>
              </a:tr>
            </a:tbl>
          </a:graphicData>
        </a:graphic>
      </p:graphicFrame>
      <p:sp>
        <p:nvSpPr>
          <p:cNvPr id="11" name="Oval 10">
            <a:extLst>
              <a:ext uri="{FF2B5EF4-FFF2-40B4-BE49-F238E27FC236}">
                <a16:creationId xmlns:a16="http://schemas.microsoft.com/office/drawing/2014/main" id="{FB880F0A-EE7D-810F-C6DC-27205A4A0612}"/>
              </a:ext>
            </a:extLst>
          </p:cNvPr>
          <p:cNvSpPr/>
          <p:nvPr/>
        </p:nvSpPr>
        <p:spPr>
          <a:xfrm>
            <a:off x="1874520" y="3474720"/>
            <a:ext cx="518160" cy="274320"/>
          </a:xfrm>
          <a:prstGeom prst="ellipse">
            <a:avLst/>
          </a:prstGeom>
          <a:solidFill>
            <a:schemeClr val="accent2">
              <a:alpha val="36639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2FB5CD3F-F18B-5F97-A3AD-9F3B49C6DB6C}"/>
              </a:ext>
            </a:extLst>
          </p:cNvPr>
          <p:cNvSpPr/>
          <p:nvPr/>
        </p:nvSpPr>
        <p:spPr>
          <a:xfrm>
            <a:off x="1874520" y="3794760"/>
            <a:ext cx="518160" cy="274320"/>
          </a:xfrm>
          <a:prstGeom prst="ellipse">
            <a:avLst/>
          </a:prstGeom>
          <a:solidFill>
            <a:schemeClr val="accent2">
              <a:alpha val="36639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53EF42E4-F679-DFC7-332A-C6D63DD84BDE}"/>
              </a:ext>
            </a:extLst>
          </p:cNvPr>
          <p:cNvSpPr/>
          <p:nvPr/>
        </p:nvSpPr>
        <p:spPr>
          <a:xfrm>
            <a:off x="4130040" y="3474720"/>
            <a:ext cx="518160" cy="274320"/>
          </a:xfrm>
          <a:prstGeom prst="ellipse">
            <a:avLst/>
          </a:prstGeom>
          <a:solidFill>
            <a:schemeClr val="accent2">
              <a:alpha val="36639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2593EB9F-8333-1089-9367-9E8CF94E65E1}"/>
              </a:ext>
            </a:extLst>
          </p:cNvPr>
          <p:cNvSpPr/>
          <p:nvPr/>
        </p:nvSpPr>
        <p:spPr>
          <a:xfrm>
            <a:off x="4130040" y="3794760"/>
            <a:ext cx="518160" cy="274320"/>
          </a:xfrm>
          <a:prstGeom prst="ellipse">
            <a:avLst/>
          </a:prstGeom>
          <a:solidFill>
            <a:schemeClr val="accent2">
              <a:alpha val="36639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C09F1642-EDB3-73E1-97BE-3DA0C819244B}"/>
              </a:ext>
            </a:extLst>
          </p:cNvPr>
          <p:cNvCxnSpPr>
            <a:stCxn id="13" idx="6"/>
          </p:cNvCxnSpPr>
          <p:nvPr/>
        </p:nvCxnSpPr>
        <p:spPr>
          <a:xfrm>
            <a:off x="4648200" y="3611880"/>
            <a:ext cx="172382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A41074A4-CA87-4186-9009-C27B6C6F8C51}"/>
              </a:ext>
            </a:extLst>
          </p:cNvPr>
          <p:cNvCxnSpPr/>
          <p:nvPr/>
        </p:nvCxnSpPr>
        <p:spPr>
          <a:xfrm>
            <a:off x="4648200" y="3931920"/>
            <a:ext cx="172382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Content Placeholder 8">
            <a:extLst>
              <a:ext uri="{FF2B5EF4-FFF2-40B4-BE49-F238E27FC236}">
                <a16:creationId xmlns:a16="http://schemas.microsoft.com/office/drawing/2014/main" id="{39B64B93-6750-09B1-4C83-42B71D8AB9D8}"/>
              </a:ext>
            </a:extLst>
          </p:cNvPr>
          <p:cNvSpPr txBox="1">
            <a:spLocks/>
          </p:cNvSpPr>
          <p:nvPr/>
        </p:nvSpPr>
        <p:spPr>
          <a:xfrm>
            <a:off x="5242560" y="4496753"/>
            <a:ext cx="5379720" cy="1108444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000" dirty="0"/>
          </a:p>
          <a:p>
            <a:r>
              <a:rPr lang="en-US" sz="2000" dirty="0"/>
              <a:t>We start taking stories in priority order from the Product Backlog to Sprint Backlog</a:t>
            </a:r>
          </a:p>
          <a:p>
            <a:r>
              <a:rPr lang="en-US" sz="2000" dirty="0"/>
              <a:t>We stop when the Sprint has user stories around the velocity threshold</a:t>
            </a:r>
            <a:endParaRPr lang="ar-SA" b="1" u="sng" dirty="0">
              <a:solidFill>
                <a:srgbClr val="FF0000"/>
              </a:solidFill>
            </a:endParaRPr>
          </a:p>
        </p:txBody>
      </p:sp>
      <p:sp>
        <p:nvSpPr>
          <p:cNvPr id="19" name="Content Placeholder 8">
            <a:extLst>
              <a:ext uri="{FF2B5EF4-FFF2-40B4-BE49-F238E27FC236}">
                <a16:creationId xmlns:a16="http://schemas.microsoft.com/office/drawing/2014/main" id="{2C417AFD-DBBE-3037-176C-49288C92D354}"/>
              </a:ext>
            </a:extLst>
          </p:cNvPr>
          <p:cNvSpPr txBox="1">
            <a:spLocks/>
          </p:cNvSpPr>
          <p:nvPr/>
        </p:nvSpPr>
        <p:spPr>
          <a:xfrm>
            <a:off x="1989630" y="2011879"/>
            <a:ext cx="1920240" cy="11084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2000" b="1" u="sng" dirty="0"/>
          </a:p>
          <a:p>
            <a:pPr marL="0" indent="0" algn="ctr">
              <a:buNone/>
            </a:pPr>
            <a:r>
              <a:rPr lang="en-US" sz="2000" b="1" u="sng" dirty="0"/>
              <a:t>Product Backlog</a:t>
            </a:r>
            <a:endParaRPr lang="ar-SA" b="1" u="sng" dirty="0">
              <a:solidFill>
                <a:srgbClr val="FF0000"/>
              </a:solidFill>
            </a:endParaRPr>
          </a:p>
        </p:txBody>
      </p:sp>
      <p:sp>
        <p:nvSpPr>
          <p:cNvPr id="20" name="Content Placeholder 8">
            <a:extLst>
              <a:ext uri="{FF2B5EF4-FFF2-40B4-BE49-F238E27FC236}">
                <a16:creationId xmlns:a16="http://schemas.microsoft.com/office/drawing/2014/main" id="{9584E912-4D8A-8964-3051-7A4CF3FCA20C}"/>
              </a:ext>
            </a:extLst>
          </p:cNvPr>
          <p:cNvSpPr txBox="1">
            <a:spLocks/>
          </p:cNvSpPr>
          <p:nvPr/>
        </p:nvSpPr>
        <p:spPr>
          <a:xfrm>
            <a:off x="7259226" y="2011879"/>
            <a:ext cx="1920240" cy="11084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2000" b="1" u="sng" dirty="0"/>
          </a:p>
          <a:p>
            <a:pPr marL="0" indent="0" algn="ctr">
              <a:buNone/>
            </a:pPr>
            <a:r>
              <a:rPr lang="en-US" sz="2000" b="1" u="sng" dirty="0"/>
              <a:t>Sprint 1 Backlog</a:t>
            </a:r>
            <a:endParaRPr lang="ar-SA" b="1" u="sng" dirty="0">
              <a:solidFill>
                <a:srgbClr val="FF0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0645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89885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7" name="Graphic 26" descr="Close with solid fill">
            <a:extLst>
              <a:ext uri="{FF2B5EF4-FFF2-40B4-BE49-F238E27FC236}">
                <a16:creationId xmlns:a16="http://schemas.microsoft.com/office/drawing/2014/main" id="{546B3A30-875D-392C-A9FA-01D739440F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943917" y="2966962"/>
            <a:ext cx="914400" cy="9144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Graphic 1" descr="Close with solid fill">
            <a:extLst>
              <a:ext uri="{FF2B5EF4-FFF2-40B4-BE49-F238E27FC236}">
                <a16:creationId xmlns:a16="http://schemas.microsoft.com/office/drawing/2014/main" id="{8DBC0B07-0C30-346D-8001-D2C390E90C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383971" y="4138974"/>
            <a:ext cx="914400" cy="914400"/>
          </a:xfrm>
          <a:prstGeom prst="rect">
            <a:avLst/>
          </a:prstGeom>
        </p:spPr>
      </p:pic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07EACD8-BDB3-8E5E-2F6D-8769CE4C0300}"/>
              </a:ext>
            </a:extLst>
          </p:cNvPr>
          <p:cNvCxnSpPr>
            <a:cxnSpLocks/>
          </p:cNvCxnSpPr>
          <p:nvPr/>
        </p:nvCxnSpPr>
        <p:spPr>
          <a:xfrm>
            <a:off x="4143674" y="2282588"/>
            <a:ext cx="0" cy="3775524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A97C5A7C-69D2-5E18-2B73-6AD3B2B1CCC2}"/>
              </a:ext>
            </a:extLst>
          </p:cNvPr>
          <p:cNvSpPr txBox="1"/>
          <p:nvPr/>
        </p:nvSpPr>
        <p:spPr>
          <a:xfrm>
            <a:off x="1368733" y="2180079"/>
            <a:ext cx="17488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Sprint Backlog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5FE92CC-F471-787C-6165-170A608A0E18}"/>
              </a:ext>
            </a:extLst>
          </p:cNvPr>
          <p:cNvSpPr txBox="1"/>
          <p:nvPr/>
        </p:nvSpPr>
        <p:spPr>
          <a:xfrm>
            <a:off x="4730721" y="2141125"/>
            <a:ext cx="19682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Development</a:t>
            </a:r>
          </a:p>
          <a:p>
            <a:pPr algn="ctr"/>
            <a:r>
              <a:rPr lang="en-US" sz="2000" dirty="0"/>
              <a:t>(2)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5B0F4F2-3BBA-954B-AC16-D78DAEE62C5F}"/>
              </a:ext>
            </a:extLst>
          </p:cNvPr>
          <p:cNvCxnSpPr>
            <a:cxnSpLocks/>
          </p:cNvCxnSpPr>
          <p:nvPr/>
        </p:nvCxnSpPr>
        <p:spPr>
          <a:xfrm>
            <a:off x="951414" y="2866463"/>
            <a:ext cx="10263800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FA53707-FD69-3F17-846A-FBFCA46CA97F}"/>
              </a:ext>
            </a:extLst>
          </p:cNvPr>
          <p:cNvCxnSpPr>
            <a:cxnSpLocks/>
          </p:cNvCxnSpPr>
          <p:nvPr/>
        </p:nvCxnSpPr>
        <p:spPr>
          <a:xfrm>
            <a:off x="6988041" y="2308765"/>
            <a:ext cx="0" cy="3749347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3D1A3CE9-9D6C-9605-8D2C-E4930ED3E66A}"/>
              </a:ext>
            </a:extLst>
          </p:cNvPr>
          <p:cNvSpPr txBox="1"/>
          <p:nvPr/>
        </p:nvSpPr>
        <p:spPr>
          <a:xfrm>
            <a:off x="7608404" y="2141125"/>
            <a:ext cx="12753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Testing </a:t>
            </a:r>
          </a:p>
          <a:p>
            <a:pPr algn="ctr"/>
            <a:r>
              <a:rPr lang="en-US" sz="2000" dirty="0"/>
              <a:t>(1)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5F9C5C88-DE34-3329-76A8-20675AC4948E}"/>
              </a:ext>
            </a:extLst>
          </p:cNvPr>
          <p:cNvSpPr/>
          <p:nvPr/>
        </p:nvSpPr>
        <p:spPr>
          <a:xfrm>
            <a:off x="1368733" y="3861801"/>
            <a:ext cx="15861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Coding: 20</a:t>
            </a:r>
          </a:p>
        </p:txBody>
      </p:sp>
      <p:pic>
        <p:nvPicPr>
          <p:cNvPr id="17" name="Graphic 16" descr="Close with solid fill">
            <a:extLst>
              <a:ext uri="{FF2B5EF4-FFF2-40B4-BE49-F238E27FC236}">
                <a16:creationId xmlns:a16="http://schemas.microsoft.com/office/drawing/2014/main" id="{91243935-258D-FBAE-0011-D245317A8D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383971" y="3045519"/>
            <a:ext cx="914400" cy="914400"/>
          </a:xfrm>
          <a:prstGeom prst="rect">
            <a:avLst/>
          </a:prstGeom>
        </p:spPr>
      </p:pic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ADA14F06-8C50-2529-5B06-170804640396}"/>
              </a:ext>
            </a:extLst>
          </p:cNvPr>
          <p:cNvSpPr/>
          <p:nvPr/>
        </p:nvSpPr>
        <p:spPr>
          <a:xfrm>
            <a:off x="1368734" y="3060845"/>
            <a:ext cx="1598760" cy="61668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User Interface Design: 15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21D4D491-2F65-A26F-72D2-69D57CBCC3F2}"/>
              </a:ext>
            </a:extLst>
          </p:cNvPr>
          <p:cNvCxnSpPr>
            <a:cxnSpLocks/>
          </p:cNvCxnSpPr>
          <p:nvPr/>
        </p:nvCxnSpPr>
        <p:spPr>
          <a:xfrm>
            <a:off x="9686958" y="2308765"/>
            <a:ext cx="0" cy="3749347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C6C545FD-D95F-E3CE-DAE4-F70A17B19290}"/>
              </a:ext>
            </a:extLst>
          </p:cNvPr>
          <p:cNvSpPr txBox="1"/>
          <p:nvPr/>
        </p:nvSpPr>
        <p:spPr>
          <a:xfrm>
            <a:off x="9939903" y="2169487"/>
            <a:ext cx="12753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Done</a:t>
            </a:r>
          </a:p>
        </p:txBody>
      </p:sp>
      <p:sp>
        <p:nvSpPr>
          <p:cNvPr id="24" name="Title 23">
            <a:extLst>
              <a:ext uri="{FF2B5EF4-FFF2-40B4-BE49-F238E27FC236}">
                <a16:creationId xmlns:a16="http://schemas.microsoft.com/office/drawing/2014/main" id="{D318607C-1418-13CF-4D7B-269AE22B5E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5514" y="-4806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Sprint Management - Sprint 1 Kanban Board</a:t>
            </a:r>
            <a:endParaRPr lang="ar-SA" sz="3600" dirty="0"/>
          </a:p>
        </p:txBody>
      </p:sp>
      <p:sp>
        <p:nvSpPr>
          <p:cNvPr id="29" name="Title 23">
            <a:extLst>
              <a:ext uri="{FF2B5EF4-FFF2-40B4-BE49-F238E27FC236}">
                <a16:creationId xmlns:a16="http://schemas.microsoft.com/office/drawing/2014/main" id="{D2D5BF08-07D4-A482-A2BE-962382151B0D}"/>
              </a:ext>
            </a:extLst>
          </p:cNvPr>
          <p:cNvSpPr txBox="1">
            <a:spLocks/>
          </p:cNvSpPr>
          <p:nvPr/>
        </p:nvSpPr>
        <p:spPr>
          <a:xfrm>
            <a:off x="990600" y="1345306"/>
            <a:ext cx="5105400" cy="4977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/>
              <a:t>Day: 1</a:t>
            </a:r>
            <a:endParaRPr lang="ar-SA" sz="2800" b="1" dirty="0"/>
          </a:p>
        </p:txBody>
      </p:sp>
      <p:sp>
        <p:nvSpPr>
          <p:cNvPr id="30" name="Title 23">
            <a:extLst>
              <a:ext uri="{FF2B5EF4-FFF2-40B4-BE49-F238E27FC236}">
                <a16:creationId xmlns:a16="http://schemas.microsoft.com/office/drawing/2014/main" id="{9FC959A7-1CAE-09EE-1E2B-B67A13FB5AB2}"/>
              </a:ext>
            </a:extLst>
          </p:cNvPr>
          <p:cNvSpPr txBox="1">
            <a:spLocks/>
          </p:cNvSpPr>
          <p:nvPr/>
        </p:nvSpPr>
        <p:spPr>
          <a:xfrm>
            <a:off x="990600" y="1345062"/>
            <a:ext cx="5105400" cy="4977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/>
              <a:t>Day: 5</a:t>
            </a:r>
            <a:endParaRPr lang="ar-SA" sz="2800" b="1" dirty="0"/>
          </a:p>
        </p:txBody>
      </p:sp>
      <p:sp>
        <p:nvSpPr>
          <p:cNvPr id="31" name="Title 23">
            <a:extLst>
              <a:ext uri="{FF2B5EF4-FFF2-40B4-BE49-F238E27FC236}">
                <a16:creationId xmlns:a16="http://schemas.microsoft.com/office/drawing/2014/main" id="{27028D6D-914D-6C59-1AEB-35E62411652F}"/>
              </a:ext>
            </a:extLst>
          </p:cNvPr>
          <p:cNvSpPr txBox="1">
            <a:spLocks/>
          </p:cNvSpPr>
          <p:nvPr/>
        </p:nvSpPr>
        <p:spPr>
          <a:xfrm>
            <a:off x="977914" y="1361938"/>
            <a:ext cx="5105400" cy="4977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/>
              <a:t>Day: 10</a:t>
            </a:r>
            <a:endParaRPr lang="ar-SA" sz="2800" b="1" dirty="0"/>
          </a:p>
        </p:txBody>
      </p:sp>
      <p:sp>
        <p:nvSpPr>
          <p:cNvPr id="32" name="Title 23">
            <a:extLst>
              <a:ext uri="{FF2B5EF4-FFF2-40B4-BE49-F238E27FC236}">
                <a16:creationId xmlns:a16="http://schemas.microsoft.com/office/drawing/2014/main" id="{F4376041-5447-7CDE-F27C-4449F05B666E}"/>
              </a:ext>
            </a:extLst>
          </p:cNvPr>
          <p:cNvSpPr txBox="1">
            <a:spLocks/>
          </p:cNvSpPr>
          <p:nvPr/>
        </p:nvSpPr>
        <p:spPr>
          <a:xfrm>
            <a:off x="977914" y="1361938"/>
            <a:ext cx="5105400" cy="4977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/>
              <a:t>Day: 14</a:t>
            </a:r>
            <a:endParaRPr lang="ar-SA" sz="2800" b="1" dirty="0"/>
          </a:p>
        </p:txBody>
      </p:sp>
      <p:sp>
        <p:nvSpPr>
          <p:cNvPr id="34" name="Oval Callout 33">
            <a:extLst>
              <a:ext uri="{FF2B5EF4-FFF2-40B4-BE49-F238E27FC236}">
                <a16:creationId xmlns:a16="http://schemas.microsoft.com/office/drawing/2014/main" id="{FED82684-6600-C05A-0569-5596080A3315}"/>
              </a:ext>
            </a:extLst>
          </p:cNvPr>
          <p:cNvSpPr/>
          <p:nvPr/>
        </p:nvSpPr>
        <p:spPr>
          <a:xfrm>
            <a:off x="2838517" y="3307079"/>
            <a:ext cx="4004242" cy="3134763"/>
          </a:xfrm>
          <a:prstGeom prst="wedgeEllipseCallout">
            <a:avLst>
              <a:gd name="adj1" fmla="val -47446"/>
              <a:gd name="adj2" fmla="val -31220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35" name="Oval Callout 34">
            <a:extLst>
              <a:ext uri="{FF2B5EF4-FFF2-40B4-BE49-F238E27FC236}">
                <a16:creationId xmlns:a16="http://schemas.microsoft.com/office/drawing/2014/main" id="{F2A3655F-56E2-38B1-DA72-90EA3493803D}"/>
              </a:ext>
            </a:extLst>
          </p:cNvPr>
          <p:cNvSpPr/>
          <p:nvPr/>
        </p:nvSpPr>
        <p:spPr>
          <a:xfrm>
            <a:off x="2838517" y="3307080"/>
            <a:ext cx="4004241" cy="3156570"/>
          </a:xfrm>
          <a:prstGeom prst="wedgeEllipseCallout">
            <a:avLst>
              <a:gd name="adj1" fmla="val -45924"/>
              <a:gd name="adj2" fmla="val -49725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Story Splitting: Team may find these stories too big and split them into multiple user stories within the Sprint</a:t>
            </a:r>
            <a:endParaRPr lang="ar-SA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49480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7 -0.00671 L 0.29258 0.01019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44" y="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2.59259E-6 L 0.29102 0.0828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44" y="41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258 0.01019 L 0.49974 0.01806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352" y="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9974 0.01088 L 0.66719 0.01088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7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102 0.08287 L 0.49948 -0.07084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17" y="-7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0196 -0.06135 L 0.66823 0.05347 " pathEditMode="relative" rAng="0" ptsTypes="AA">
                                      <p:cBhvr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07" y="57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5" grpId="2" animBg="1"/>
      <p:bldP spid="18" grpId="0" animBg="1"/>
      <p:bldP spid="18" grpId="1" animBg="1"/>
      <p:bldP spid="18" grpId="2" animBg="1"/>
      <p:bldP spid="29" grpId="0"/>
      <p:bldP spid="30" grpId="0"/>
      <p:bldP spid="30" grpId="1"/>
      <p:bldP spid="31" grpId="0"/>
      <p:bldP spid="31" grpId="1"/>
      <p:bldP spid="32" grpId="0"/>
      <p:bldP spid="34" grpId="0" animBg="1"/>
      <p:bldP spid="34" grpId="1" animBg="1"/>
      <p:bldP spid="35" grpId="0" animBg="1"/>
      <p:bldP spid="35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Sprint 1 Review</a:t>
            </a:r>
            <a:endParaRPr lang="ar-SA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5405692-815D-024D-D57E-A9A65DD2FBC1}"/>
              </a:ext>
            </a:extLst>
          </p:cNvPr>
          <p:cNvSpPr txBox="1"/>
          <p:nvPr/>
        </p:nvSpPr>
        <p:spPr>
          <a:xfrm>
            <a:off x="1491640" y="3845060"/>
            <a:ext cx="269661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1B1E2B"/>
                </a:solidFill>
              </a:rPr>
              <a:t>Team makes a demo</a:t>
            </a:r>
            <a:endParaRPr lang="ar-SA" sz="2000" b="1" dirty="0">
              <a:solidFill>
                <a:srgbClr val="1B1E2B"/>
              </a:solidFill>
            </a:endParaRPr>
          </a:p>
        </p:txBody>
      </p:sp>
      <p:pic>
        <p:nvPicPr>
          <p:cNvPr id="6" name="Graphic 5" descr="Calculator with solid fill">
            <a:extLst>
              <a:ext uri="{FF2B5EF4-FFF2-40B4-BE49-F238E27FC236}">
                <a16:creationId xmlns:a16="http://schemas.microsoft.com/office/drawing/2014/main" id="{43D66349-7E11-F6F6-A67E-54691707A79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087634" y="1498065"/>
            <a:ext cx="2680334" cy="1900416"/>
          </a:xfrm>
          <a:prstGeom prst="rect">
            <a:avLst/>
          </a:prstGeom>
        </p:spPr>
      </p:pic>
      <p:pic>
        <p:nvPicPr>
          <p:cNvPr id="12" name="Graphic 11" descr="Teacher with solid fill">
            <a:extLst>
              <a:ext uri="{FF2B5EF4-FFF2-40B4-BE49-F238E27FC236}">
                <a16:creationId xmlns:a16="http://schemas.microsoft.com/office/drawing/2014/main" id="{712D4E21-C9FF-8830-DA20-A97E0BF4DA3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730157" y="1220377"/>
            <a:ext cx="2219577" cy="2219577"/>
          </a:xfrm>
          <a:prstGeom prst="rect">
            <a:avLst/>
          </a:prstGeom>
        </p:spPr>
      </p:pic>
      <p:pic>
        <p:nvPicPr>
          <p:cNvPr id="18" name="Graphic 17" descr="Customer review with solid fill">
            <a:extLst>
              <a:ext uri="{FF2B5EF4-FFF2-40B4-BE49-F238E27FC236}">
                <a16:creationId xmlns:a16="http://schemas.microsoft.com/office/drawing/2014/main" id="{E7505072-5DCA-F81D-B831-8D833E9AC4A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008090" y="1529454"/>
            <a:ext cx="2231410" cy="223141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3A126569-34DC-1180-D0C0-26DF8C3D724C}"/>
              </a:ext>
            </a:extLst>
          </p:cNvPr>
          <p:cNvSpPr txBox="1"/>
          <p:nvPr/>
        </p:nvSpPr>
        <p:spPr>
          <a:xfrm>
            <a:off x="8818533" y="3843768"/>
            <a:ext cx="269661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1B1E2B"/>
                </a:solidFill>
              </a:rPr>
              <a:t>Customer</a:t>
            </a:r>
            <a:endParaRPr lang="ar-SA" sz="2000" b="1" dirty="0">
              <a:solidFill>
                <a:srgbClr val="1B1E2B"/>
              </a:solidFill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F65151C4-EC06-014C-FF23-066AC827F492}"/>
              </a:ext>
            </a:extLst>
          </p:cNvPr>
          <p:cNvSpPr txBox="1"/>
          <p:nvPr/>
        </p:nvSpPr>
        <p:spPr>
          <a:xfrm>
            <a:off x="4511040" y="3843768"/>
            <a:ext cx="371856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1B1E2B"/>
                </a:solidFill>
              </a:rPr>
              <a:t>Finished Work:</a:t>
            </a:r>
          </a:p>
          <a:p>
            <a:pPr algn="ctr"/>
            <a:r>
              <a:rPr lang="en-US" sz="2000" b="1" dirty="0">
                <a:solidFill>
                  <a:srgbClr val="1B1E2B"/>
                </a:solidFill>
              </a:rPr>
              <a:t>User Interface Design and Coding</a:t>
            </a:r>
            <a:endParaRPr lang="ar-SA" sz="2000" b="1" dirty="0">
              <a:solidFill>
                <a:srgbClr val="1B1E2B"/>
              </a:solidFill>
            </a:endParaRPr>
          </a:p>
        </p:txBody>
      </p:sp>
      <p:sp>
        <p:nvSpPr>
          <p:cNvPr id="44" name="Rounded Rectangular Callout 43">
            <a:extLst>
              <a:ext uri="{FF2B5EF4-FFF2-40B4-BE49-F238E27FC236}">
                <a16:creationId xmlns:a16="http://schemas.microsoft.com/office/drawing/2014/main" id="{D0BC8F63-18BD-42F3-0254-B45F321AC4DF}"/>
              </a:ext>
            </a:extLst>
          </p:cNvPr>
          <p:cNvSpPr/>
          <p:nvPr/>
        </p:nvSpPr>
        <p:spPr>
          <a:xfrm>
            <a:off x="4404360" y="4389120"/>
            <a:ext cx="5029200" cy="2421733"/>
          </a:xfrm>
          <a:prstGeom prst="wedgeRoundRectCallout">
            <a:avLst>
              <a:gd name="adj1" fmla="val 60682"/>
              <a:gd name="adj2" fmla="val -84228"/>
              <a:gd name="adj3" fmla="val 16667"/>
            </a:avLst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Feedback:</a:t>
            </a:r>
          </a:p>
          <a:p>
            <a:pPr algn="ctr"/>
            <a:endParaRPr lang="en-US" dirty="0"/>
          </a:p>
          <a:p>
            <a:pPr algn="ctr"/>
            <a:r>
              <a:rPr lang="en-US" dirty="0"/>
              <a:t>Customer wants to change Shape of Buttons</a:t>
            </a:r>
          </a:p>
          <a:p>
            <a:pPr algn="ctr"/>
            <a:r>
              <a:rPr lang="en-US" dirty="0"/>
              <a:t>Customer wants Two memory  Buttons to store results so that they can be recalled in other calculations</a:t>
            </a:r>
          </a:p>
          <a:p>
            <a:pPr algn="ctr"/>
            <a:endParaRPr lang="ar-SA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81368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Sprint 1 Retrospective</a:t>
            </a:r>
            <a:endParaRPr lang="ar-SA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5405692-815D-024D-D57E-A9A65DD2FBC1}"/>
              </a:ext>
            </a:extLst>
          </p:cNvPr>
          <p:cNvSpPr txBox="1"/>
          <p:nvPr/>
        </p:nvSpPr>
        <p:spPr>
          <a:xfrm>
            <a:off x="1264920" y="3877516"/>
            <a:ext cx="345948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1B1E2B"/>
                </a:solidFill>
              </a:rPr>
              <a:t>Scrum Master facilitates a review of the sprint</a:t>
            </a:r>
            <a:endParaRPr lang="ar-SA" sz="2000" b="1" dirty="0">
              <a:solidFill>
                <a:srgbClr val="1B1E2B"/>
              </a:solidFill>
            </a:endParaRPr>
          </a:p>
        </p:txBody>
      </p:sp>
      <p:pic>
        <p:nvPicPr>
          <p:cNvPr id="12" name="Graphic 11" descr="Teacher with solid fill">
            <a:extLst>
              <a:ext uri="{FF2B5EF4-FFF2-40B4-BE49-F238E27FC236}">
                <a16:creationId xmlns:a16="http://schemas.microsoft.com/office/drawing/2014/main" id="{712D4E21-C9FF-8830-DA20-A97E0BF4DA3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653957" y="1540417"/>
            <a:ext cx="2219577" cy="2219577"/>
          </a:xfrm>
          <a:prstGeom prst="rect">
            <a:avLst/>
          </a:prstGeom>
        </p:spPr>
      </p:pic>
      <p:pic>
        <p:nvPicPr>
          <p:cNvPr id="18" name="Graphic 17" descr="Customer review with solid fill">
            <a:extLst>
              <a:ext uri="{FF2B5EF4-FFF2-40B4-BE49-F238E27FC236}">
                <a16:creationId xmlns:a16="http://schemas.microsoft.com/office/drawing/2014/main" id="{E7505072-5DCA-F81D-B831-8D833E9AC4A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306633" y="1686036"/>
            <a:ext cx="2231410" cy="223141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3A126569-34DC-1180-D0C0-26DF8C3D724C}"/>
              </a:ext>
            </a:extLst>
          </p:cNvPr>
          <p:cNvSpPr txBox="1"/>
          <p:nvPr/>
        </p:nvSpPr>
        <p:spPr>
          <a:xfrm>
            <a:off x="7849433" y="3780831"/>
            <a:ext cx="345948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1B1E2B"/>
                </a:solidFill>
              </a:rPr>
              <a:t>Team identifies what went good and what can be improved</a:t>
            </a:r>
          </a:p>
        </p:txBody>
      </p:sp>
      <p:sp>
        <p:nvSpPr>
          <p:cNvPr id="44" name="Rounded Rectangular Callout 43">
            <a:extLst>
              <a:ext uri="{FF2B5EF4-FFF2-40B4-BE49-F238E27FC236}">
                <a16:creationId xmlns:a16="http://schemas.microsoft.com/office/drawing/2014/main" id="{D0BC8F63-18BD-42F3-0254-B45F321AC4DF}"/>
              </a:ext>
            </a:extLst>
          </p:cNvPr>
          <p:cNvSpPr/>
          <p:nvPr/>
        </p:nvSpPr>
        <p:spPr>
          <a:xfrm>
            <a:off x="3581400" y="3877516"/>
            <a:ext cx="5029200" cy="2823032"/>
          </a:xfrm>
          <a:prstGeom prst="wedgeRoundRectCallout">
            <a:avLst>
              <a:gd name="adj1" fmla="val 45531"/>
              <a:gd name="adj2" fmla="val -100675"/>
              <a:gd name="adj3" fmla="val 16667"/>
            </a:avLst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Feedback:</a:t>
            </a:r>
          </a:p>
          <a:p>
            <a:pPr algn="ctr"/>
            <a:endParaRPr lang="en-US" dirty="0"/>
          </a:p>
          <a:p>
            <a:pPr algn="ctr"/>
            <a:r>
              <a:rPr lang="en-US" dirty="0"/>
              <a:t>Development Team can take 3 tasks instead of 2 at the same time</a:t>
            </a:r>
          </a:p>
          <a:p>
            <a:pPr algn="ctr"/>
            <a:r>
              <a:rPr lang="en-US" dirty="0"/>
              <a:t>Testing team can take 2 tasks instead of 1 at the same time</a:t>
            </a:r>
          </a:p>
          <a:p>
            <a:pPr algn="ctr"/>
            <a:r>
              <a:rPr lang="en-US" dirty="0"/>
              <a:t>Velocity 35 is too much, we need to limit it to 30</a:t>
            </a:r>
          </a:p>
          <a:p>
            <a:pPr algn="ctr"/>
            <a:endParaRPr lang="ar-SA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62782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Product Backlog Refinement After Sprint 1</a:t>
            </a:r>
            <a:endParaRPr lang="ar-SA" sz="4000" dirty="0"/>
          </a:p>
        </p:txBody>
      </p:sp>
      <p:graphicFrame>
        <p:nvGraphicFramePr>
          <p:cNvPr id="2" name="Tabelle 3">
            <a:extLst>
              <a:ext uri="{FF2B5EF4-FFF2-40B4-BE49-F238E27FC236}">
                <a16:creationId xmlns:a16="http://schemas.microsoft.com/office/drawing/2014/main" id="{CC772226-FEC4-8EF1-99F5-49894ED640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180986"/>
              </p:ext>
            </p:extLst>
          </p:nvPr>
        </p:nvGraphicFramePr>
        <p:xfrm>
          <a:off x="596061" y="1690689"/>
          <a:ext cx="3701539" cy="45146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10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37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176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960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0946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84686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tabLst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Design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CLOSED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Coding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CLOSED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3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Add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4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Subtract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5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Multiply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6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Divide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7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Change Button Shape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8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Add 2 Memory Buttons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7381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9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Sin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10</a:t>
                      </a:r>
                      <a:endParaRPr lang="en-US" sz="900" kern="12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Cos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/>
                        <a:t>5</a:t>
                      </a:r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3" name="Tabelle 3">
            <a:extLst>
              <a:ext uri="{FF2B5EF4-FFF2-40B4-BE49-F238E27FC236}">
                <a16:creationId xmlns:a16="http://schemas.microsoft.com/office/drawing/2014/main" id="{B1B4FE39-EB4D-B03F-7491-AF6A8F69189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7616927"/>
              </p:ext>
            </p:extLst>
          </p:nvPr>
        </p:nvGraphicFramePr>
        <p:xfrm>
          <a:off x="4522086" y="1690688"/>
          <a:ext cx="3593083" cy="42451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10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201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474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492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4950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98833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Tan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/>
                        <a:t>5</a:t>
                      </a:r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Sec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dk1"/>
                          </a:solidFill>
                        </a:rPr>
                        <a:t>5</a:t>
                      </a:r>
                      <a:endParaRPr lang="en-US" sz="900" kern="1200" noProof="0" dirty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13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14288" algn="l" defTabSz="914400" rtl="0" eaLnBrk="1" latinLnBrk="0" hangingPunct="1">
                        <a:tabLst/>
                      </a:pPr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Csc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14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Cot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15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Polynomial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16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Rational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17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Exponential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18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Logarithmic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7381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19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Radical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20</a:t>
                      </a:r>
                      <a:endParaRPr lang="en-US" sz="900" kern="12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Mean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/>
                        <a:t>13</a:t>
                      </a:r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4" name="Tabelle 3">
            <a:extLst>
              <a:ext uri="{FF2B5EF4-FFF2-40B4-BE49-F238E27FC236}">
                <a16:creationId xmlns:a16="http://schemas.microsoft.com/office/drawing/2014/main" id="{54F40C92-8610-55F6-DBC7-EE3813FB0B3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9209575"/>
              </p:ext>
            </p:extLst>
          </p:nvPr>
        </p:nvGraphicFramePr>
        <p:xfrm>
          <a:off x="8273705" y="1690688"/>
          <a:ext cx="3593083" cy="4613261"/>
        </p:xfrm>
        <a:graphic>
          <a:graphicData uri="http://schemas.openxmlformats.org/drawingml/2006/table">
            <a:tbl>
              <a:tblPr firstRow="1" lastRow="1" bandRow="1">
                <a:tableStyleId>{5C22544A-7EE6-4342-B048-85BDC9FD1C3A}</a:tableStyleId>
              </a:tblPr>
              <a:tblGrid>
                <a:gridCol w="5210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37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542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1459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4950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98833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Median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/>
                        <a:t>8</a:t>
                      </a:r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Mode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900" kern="1200" noProof="0" dirty="0">
                          <a:solidFill>
                            <a:schemeClr val="dk1"/>
                          </a:solidFill>
                        </a:rPr>
                        <a:t>8</a:t>
                      </a:r>
                      <a:endParaRPr lang="en-US" sz="900" kern="1200" noProof="0" dirty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23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14288" algn="l" defTabSz="914400" rtl="0" eaLnBrk="1" latinLnBrk="0" hangingPunct="1">
                        <a:tabLst/>
                      </a:pPr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Std. Deviation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24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Variance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25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Count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26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27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28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7381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29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40</a:t>
                      </a:r>
                      <a:endParaRPr lang="en-US" sz="900" kern="12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rgbClr val="FFFFFF"/>
                          </a:solidFill>
                        </a:rPr>
                        <a:t>Total</a:t>
                      </a:r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rgbClr val="FFFFFF"/>
                          </a:solidFill>
                        </a:rPr>
                        <a:t>307</a:t>
                      </a:r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04261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2132809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Writing New User Stories</a:t>
            </a:r>
            <a:endParaRPr lang="ar-SA" dirty="0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54271FCE-F9BA-CAB4-3C62-DED162462110}"/>
              </a:ext>
            </a:extLst>
          </p:cNvPr>
          <p:cNvSpPr/>
          <p:nvPr/>
        </p:nvSpPr>
        <p:spPr>
          <a:xfrm>
            <a:off x="838200" y="1825625"/>
            <a:ext cx="3108158" cy="4008244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1600" b="1" u="sng" dirty="0"/>
              <a:t>User Story #24 (Change </a:t>
            </a:r>
            <a:r>
              <a:rPr lang="en-US" sz="1600" b="1" u="sng" dirty="0" err="1"/>
              <a:t>Buttone</a:t>
            </a:r>
            <a:r>
              <a:rPr lang="en-US" sz="1600" b="1" u="sng" dirty="0"/>
              <a:t> Shape)</a:t>
            </a:r>
          </a:p>
          <a:p>
            <a:pPr algn="ctr"/>
            <a:endParaRPr lang="en-US" sz="1600" dirty="0"/>
          </a:p>
          <a:p>
            <a:r>
              <a:rPr lang="en-US" sz="1400" dirty="0"/>
              <a:t>As a </a:t>
            </a:r>
            <a:r>
              <a:rPr lang="en-US" sz="1400" dirty="0">
                <a:solidFill>
                  <a:srgbClr val="FF0000"/>
                </a:solidFill>
              </a:rPr>
              <a:t>User</a:t>
            </a:r>
          </a:p>
          <a:p>
            <a:r>
              <a:rPr lang="en-US" sz="1400" dirty="0"/>
              <a:t>I want to </a:t>
            </a:r>
            <a:r>
              <a:rPr lang="en-US" sz="1400" dirty="0">
                <a:solidFill>
                  <a:srgbClr val="FF0000"/>
                </a:solidFill>
              </a:rPr>
              <a:t>have squared with round corners button shape</a:t>
            </a:r>
          </a:p>
          <a:p>
            <a:r>
              <a:rPr lang="en-US" sz="1400" dirty="0"/>
              <a:t>So that </a:t>
            </a:r>
            <a:r>
              <a:rPr lang="en-US" sz="1400" dirty="0">
                <a:solidFill>
                  <a:srgbClr val="FF0000"/>
                </a:solidFill>
              </a:rPr>
              <a:t>It is easier on the eye</a:t>
            </a:r>
          </a:p>
          <a:p>
            <a:endParaRPr lang="en-US" sz="1600" dirty="0"/>
          </a:p>
          <a:p>
            <a:pPr algn="ctr"/>
            <a:r>
              <a:rPr lang="en-US" sz="1600" dirty="0"/>
              <a:t>Acceptance Criteria</a:t>
            </a:r>
          </a:p>
          <a:p>
            <a:pPr algn="ctr"/>
            <a:endParaRPr lang="en-US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Button should be a square with round corners.</a:t>
            </a: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288AF403-3F23-41F0-E54F-8A21B5ED2FE5}"/>
              </a:ext>
            </a:extLst>
          </p:cNvPr>
          <p:cNvSpPr/>
          <p:nvPr/>
        </p:nvSpPr>
        <p:spPr>
          <a:xfrm>
            <a:off x="4279231" y="1825625"/>
            <a:ext cx="3108158" cy="4008244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1600" b="1" u="sng" dirty="0"/>
              <a:t>User Story #25 (Memory Functions)</a:t>
            </a:r>
          </a:p>
          <a:p>
            <a:pPr algn="ctr"/>
            <a:endParaRPr lang="en-US" sz="1600" dirty="0"/>
          </a:p>
          <a:p>
            <a:r>
              <a:rPr lang="en-US" sz="1400" dirty="0"/>
              <a:t>As a </a:t>
            </a:r>
            <a:r>
              <a:rPr lang="en-US" sz="1400" dirty="0">
                <a:solidFill>
                  <a:srgbClr val="FF0000"/>
                </a:solidFill>
              </a:rPr>
              <a:t>User</a:t>
            </a:r>
          </a:p>
          <a:p>
            <a:r>
              <a:rPr lang="en-US" sz="1400" dirty="0"/>
              <a:t>I want to </a:t>
            </a:r>
            <a:r>
              <a:rPr lang="en-US" sz="1400" dirty="0">
                <a:solidFill>
                  <a:srgbClr val="FF0000"/>
                </a:solidFill>
              </a:rPr>
              <a:t>save up to two results</a:t>
            </a:r>
          </a:p>
          <a:p>
            <a:r>
              <a:rPr lang="en-US" sz="1400" dirty="0"/>
              <a:t>So that </a:t>
            </a:r>
            <a:r>
              <a:rPr lang="en-US" sz="1400" dirty="0">
                <a:solidFill>
                  <a:srgbClr val="FF0000"/>
                </a:solidFill>
              </a:rPr>
              <a:t>I can use them in other calculations later Function</a:t>
            </a:r>
            <a:endParaRPr lang="en-US" sz="1400" dirty="0"/>
          </a:p>
          <a:p>
            <a:pPr algn="ctr"/>
            <a:endParaRPr lang="en-US" sz="1600" dirty="0"/>
          </a:p>
          <a:p>
            <a:pPr algn="ctr"/>
            <a:r>
              <a:rPr lang="en-US" sz="1600" dirty="0"/>
              <a:t>Acceptance Criteria</a:t>
            </a:r>
          </a:p>
          <a:p>
            <a:pPr algn="ctr"/>
            <a:endParaRPr lang="en-US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The user should be able to save result by pressing one of two memory buttons.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The user should be able to retrieve result by pressing on the memory button again</a:t>
            </a:r>
          </a:p>
        </p:txBody>
      </p:sp>
    </p:spTree>
    <p:extLst>
      <p:ext uri="{BB962C8B-B14F-4D97-AF65-F5344CB8AC3E}">
        <p14:creationId xmlns:p14="http://schemas.microsoft.com/office/powerpoint/2010/main" val="410443901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8103"/>
            <a:ext cx="10515600" cy="1325563"/>
          </a:xfrm>
        </p:spPr>
        <p:txBody>
          <a:bodyPr/>
          <a:lstStyle/>
          <a:p>
            <a:r>
              <a:rPr lang="en-US" dirty="0"/>
              <a:t>Sprint 2: Sprint Planning Meeting</a:t>
            </a:r>
            <a:endParaRPr lang="ar-SA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5511B711-0293-FF4D-C42A-26DC1B7219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00127"/>
            <a:ext cx="10515600" cy="4351338"/>
          </a:xfrm>
        </p:spPr>
        <p:txBody>
          <a:bodyPr/>
          <a:lstStyle/>
          <a:p>
            <a:r>
              <a:rPr lang="en-US" sz="2000" dirty="0"/>
              <a:t>As per team feedback </a:t>
            </a:r>
            <a:r>
              <a:rPr lang="en-US" sz="2000" b="1" u="sng" dirty="0">
                <a:solidFill>
                  <a:srgbClr val="FF0000"/>
                </a:solidFill>
              </a:rPr>
              <a:t>Velocity = 30 Story points/Sprint</a:t>
            </a:r>
          </a:p>
        </p:txBody>
      </p:sp>
      <p:graphicFrame>
        <p:nvGraphicFramePr>
          <p:cNvPr id="2" name="Tabelle 3">
            <a:extLst>
              <a:ext uri="{FF2B5EF4-FFF2-40B4-BE49-F238E27FC236}">
                <a16:creationId xmlns:a16="http://schemas.microsoft.com/office/drawing/2014/main" id="{8B2C2629-3EAF-C115-9F5B-2F19461563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1891470"/>
              </p:ext>
            </p:extLst>
          </p:nvPr>
        </p:nvGraphicFramePr>
        <p:xfrm>
          <a:off x="838200" y="2525691"/>
          <a:ext cx="3962321" cy="41515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77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406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010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46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6649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705713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tabLst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Design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Closed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Coding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Closed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3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Add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4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Subtract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5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Multiply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6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Divide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Change Button Shape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1109530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Add 2 Memory Buttons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1104120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Sin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Cos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Tan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Sec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Open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3" name="Tabelle 3">
            <a:extLst>
              <a:ext uri="{FF2B5EF4-FFF2-40B4-BE49-F238E27FC236}">
                <a16:creationId xmlns:a16="http://schemas.microsoft.com/office/drawing/2014/main" id="{063C0C77-9A54-8DC2-EB5C-0B68669CB4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6154024"/>
              </p:ext>
            </p:extLst>
          </p:nvPr>
        </p:nvGraphicFramePr>
        <p:xfrm>
          <a:off x="6372020" y="2525690"/>
          <a:ext cx="3701539" cy="3440960"/>
        </p:xfrm>
        <a:graphic>
          <a:graphicData uri="http://schemas.openxmlformats.org/drawingml/2006/table">
            <a:tbl>
              <a:tblPr firstRow="1" lastRow="1" bandRow="1">
                <a:tableStyleId>{5C22544A-7EE6-4342-B048-85BDC9FD1C3A}</a:tableStyleId>
              </a:tblPr>
              <a:tblGrid>
                <a:gridCol w="5210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37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176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960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0946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84686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tabLst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Add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Subtract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Multiply</a:t>
                      </a:r>
                      <a:endParaRPr kumimoji="0" lang="en-US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6685219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Divide</a:t>
                      </a:r>
                      <a:endParaRPr kumimoji="0" lang="en-US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2490691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Change Button Shape</a:t>
                      </a:r>
                      <a:endParaRPr kumimoji="0" lang="en-US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8763543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Add 2 Memory Functions</a:t>
                      </a:r>
                      <a:endParaRPr kumimoji="0" lang="en-US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06504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b="1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b="1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b="1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32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2285061"/>
                  </a:ext>
                </a:extLst>
              </a:tr>
            </a:tbl>
          </a:graphicData>
        </a:graphic>
      </p:graphicFrame>
      <p:sp>
        <p:nvSpPr>
          <p:cNvPr id="11" name="Oval 10">
            <a:extLst>
              <a:ext uri="{FF2B5EF4-FFF2-40B4-BE49-F238E27FC236}">
                <a16:creationId xmlns:a16="http://schemas.microsoft.com/office/drawing/2014/main" id="{FB880F0A-EE7D-810F-C6DC-27205A4A0612}"/>
              </a:ext>
            </a:extLst>
          </p:cNvPr>
          <p:cNvSpPr/>
          <p:nvPr/>
        </p:nvSpPr>
        <p:spPr>
          <a:xfrm>
            <a:off x="1670857" y="3753942"/>
            <a:ext cx="518160" cy="274320"/>
          </a:xfrm>
          <a:prstGeom prst="ellipse">
            <a:avLst/>
          </a:prstGeom>
          <a:solidFill>
            <a:schemeClr val="accent2">
              <a:alpha val="36639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2FB5CD3F-F18B-5F97-A3AD-9F3B49C6DB6C}"/>
              </a:ext>
            </a:extLst>
          </p:cNvPr>
          <p:cNvSpPr/>
          <p:nvPr/>
        </p:nvSpPr>
        <p:spPr>
          <a:xfrm>
            <a:off x="1670858" y="4031777"/>
            <a:ext cx="518160" cy="274320"/>
          </a:xfrm>
          <a:prstGeom prst="ellipse">
            <a:avLst/>
          </a:prstGeom>
          <a:solidFill>
            <a:schemeClr val="accent2">
              <a:alpha val="36639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53EF42E4-F679-DFC7-332A-C6D63DD84BDE}"/>
              </a:ext>
            </a:extLst>
          </p:cNvPr>
          <p:cNvSpPr/>
          <p:nvPr/>
        </p:nvSpPr>
        <p:spPr>
          <a:xfrm>
            <a:off x="4130039" y="3753942"/>
            <a:ext cx="518160" cy="274320"/>
          </a:xfrm>
          <a:prstGeom prst="ellipse">
            <a:avLst/>
          </a:prstGeom>
          <a:solidFill>
            <a:schemeClr val="accent2">
              <a:alpha val="36639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2593EB9F-8333-1089-9367-9E8CF94E65E1}"/>
              </a:ext>
            </a:extLst>
          </p:cNvPr>
          <p:cNvSpPr/>
          <p:nvPr/>
        </p:nvSpPr>
        <p:spPr>
          <a:xfrm>
            <a:off x="4130039" y="4034363"/>
            <a:ext cx="518160" cy="274320"/>
          </a:xfrm>
          <a:prstGeom prst="ellipse">
            <a:avLst/>
          </a:prstGeom>
          <a:solidFill>
            <a:schemeClr val="accent2">
              <a:alpha val="36639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C09F1642-EDB3-73E1-97BE-3DA0C819244B}"/>
              </a:ext>
            </a:extLst>
          </p:cNvPr>
          <p:cNvCxnSpPr>
            <a:cxnSpLocks/>
            <a:stCxn id="13" idx="6"/>
          </p:cNvCxnSpPr>
          <p:nvPr/>
        </p:nvCxnSpPr>
        <p:spPr>
          <a:xfrm flipV="1">
            <a:off x="4648199" y="3365235"/>
            <a:ext cx="1723821" cy="52586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A41074A4-CA87-4186-9009-C27B6C6F8C51}"/>
              </a:ext>
            </a:extLst>
          </p:cNvPr>
          <p:cNvCxnSpPr>
            <a:cxnSpLocks/>
            <a:stCxn id="14" idx="6"/>
          </p:cNvCxnSpPr>
          <p:nvPr/>
        </p:nvCxnSpPr>
        <p:spPr>
          <a:xfrm flipV="1">
            <a:off x="4648199" y="3645965"/>
            <a:ext cx="1723821" cy="5255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Content Placeholder 8">
            <a:extLst>
              <a:ext uri="{FF2B5EF4-FFF2-40B4-BE49-F238E27FC236}">
                <a16:creationId xmlns:a16="http://schemas.microsoft.com/office/drawing/2014/main" id="{2C417AFD-DBBE-3037-176C-49288C92D354}"/>
              </a:ext>
            </a:extLst>
          </p:cNvPr>
          <p:cNvSpPr txBox="1">
            <a:spLocks/>
          </p:cNvSpPr>
          <p:nvPr/>
        </p:nvSpPr>
        <p:spPr>
          <a:xfrm>
            <a:off x="1989629" y="1725924"/>
            <a:ext cx="1920240" cy="11084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2000" b="1" u="sng" dirty="0"/>
          </a:p>
          <a:p>
            <a:pPr marL="0" indent="0" algn="ctr">
              <a:buNone/>
            </a:pPr>
            <a:r>
              <a:rPr lang="en-US" sz="2000" b="1" u="sng" dirty="0"/>
              <a:t>Product Backlog</a:t>
            </a:r>
            <a:endParaRPr lang="ar-SA" b="1" u="sng" dirty="0">
              <a:solidFill>
                <a:srgbClr val="FF0000"/>
              </a:solidFill>
            </a:endParaRPr>
          </a:p>
        </p:txBody>
      </p:sp>
      <p:sp>
        <p:nvSpPr>
          <p:cNvPr id="20" name="Content Placeholder 8">
            <a:extLst>
              <a:ext uri="{FF2B5EF4-FFF2-40B4-BE49-F238E27FC236}">
                <a16:creationId xmlns:a16="http://schemas.microsoft.com/office/drawing/2014/main" id="{9584E912-4D8A-8964-3051-7A4CF3FCA20C}"/>
              </a:ext>
            </a:extLst>
          </p:cNvPr>
          <p:cNvSpPr txBox="1">
            <a:spLocks/>
          </p:cNvSpPr>
          <p:nvPr/>
        </p:nvSpPr>
        <p:spPr>
          <a:xfrm>
            <a:off x="7259225" y="1725924"/>
            <a:ext cx="1920240" cy="11084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2000" b="1" u="sng" dirty="0"/>
          </a:p>
          <a:p>
            <a:pPr marL="0" indent="0" algn="ctr">
              <a:buNone/>
            </a:pPr>
            <a:r>
              <a:rPr lang="en-US" sz="2000" b="1" u="sng" dirty="0"/>
              <a:t>Sprint 2 Backlog</a:t>
            </a:r>
            <a:endParaRPr lang="ar-SA" b="1" u="sng" dirty="0">
              <a:solidFill>
                <a:srgbClr val="FF0000"/>
              </a:solidFill>
            </a:endParaRP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13E3C595-408C-477D-39B7-318907A64739}"/>
              </a:ext>
            </a:extLst>
          </p:cNvPr>
          <p:cNvSpPr/>
          <p:nvPr/>
        </p:nvSpPr>
        <p:spPr>
          <a:xfrm>
            <a:off x="1670856" y="4322062"/>
            <a:ext cx="518160" cy="274320"/>
          </a:xfrm>
          <a:prstGeom prst="ellipse">
            <a:avLst/>
          </a:prstGeom>
          <a:solidFill>
            <a:schemeClr val="accent2">
              <a:alpha val="36639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C29A54EF-6F2E-7556-16D5-56C79E36D3F8}"/>
              </a:ext>
            </a:extLst>
          </p:cNvPr>
          <p:cNvSpPr/>
          <p:nvPr/>
        </p:nvSpPr>
        <p:spPr>
          <a:xfrm>
            <a:off x="1670857" y="4599897"/>
            <a:ext cx="518160" cy="274320"/>
          </a:xfrm>
          <a:prstGeom prst="ellipse">
            <a:avLst/>
          </a:prstGeom>
          <a:solidFill>
            <a:schemeClr val="accent2">
              <a:alpha val="36639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C122898D-44A7-7F4C-A9CF-6A8961DC7326}"/>
              </a:ext>
            </a:extLst>
          </p:cNvPr>
          <p:cNvSpPr/>
          <p:nvPr/>
        </p:nvSpPr>
        <p:spPr>
          <a:xfrm>
            <a:off x="4130038" y="4322062"/>
            <a:ext cx="518160" cy="274320"/>
          </a:xfrm>
          <a:prstGeom prst="ellipse">
            <a:avLst/>
          </a:prstGeom>
          <a:solidFill>
            <a:schemeClr val="accent2">
              <a:alpha val="36639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22DC2A84-1A0E-CCD3-4FF6-5C3FBD0F22CC}"/>
              </a:ext>
            </a:extLst>
          </p:cNvPr>
          <p:cNvSpPr/>
          <p:nvPr/>
        </p:nvSpPr>
        <p:spPr>
          <a:xfrm>
            <a:off x="4130038" y="4602483"/>
            <a:ext cx="518160" cy="274320"/>
          </a:xfrm>
          <a:prstGeom prst="ellipse">
            <a:avLst/>
          </a:prstGeom>
          <a:solidFill>
            <a:schemeClr val="accent2">
              <a:alpha val="36639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F75E4ACD-7D5F-D259-30E4-B59EC9DFCD8B}"/>
              </a:ext>
            </a:extLst>
          </p:cNvPr>
          <p:cNvCxnSpPr>
            <a:cxnSpLocks/>
            <a:stCxn id="6" idx="6"/>
          </p:cNvCxnSpPr>
          <p:nvPr/>
        </p:nvCxnSpPr>
        <p:spPr>
          <a:xfrm flipV="1">
            <a:off x="4648198" y="4028262"/>
            <a:ext cx="1723821" cy="4309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9F9CA7E5-DD56-8E63-F85E-8501F917DD8B}"/>
              </a:ext>
            </a:extLst>
          </p:cNvPr>
          <p:cNvCxnSpPr>
            <a:cxnSpLocks/>
            <a:stCxn id="7" idx="6"/>
          </p:cNvCxnSpPr>
          <p:nvPr/>
        </p:nvCxnSpPr>
        <p:spPr>
          <a:xfrm flipV="1">
            <a:off x="4648198" y="4459222"/>
            <a:ext cx="1723820" cy="28042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Oval 29">
            <a:extLst>
              <a:ext uri="{FF2B5EF4-FFF2-40B4-BE49-F238E27FC236}">
                <a16:creationId xmlns:a16="http://schemas.microsoft.com/office/drawing/2014/main" id="{0FE8611A-A9E9-098E-B792-175168DEE237}"/>
              </a:ext>
            </a:extLst>
          </p:cNvPr>
          <p:cNvSpPr/>
          <p:nvPr/>
        </p:nvSpPr>
        <p:spPr>
          <a:xfrm>
            <a:off x="1579418" y="4890182"/>
            <a:ext cx="979120" cy="317032"/>
          </a:xfrm>
          <a:prstGeom prst="ellipse">
            <a:avLst/>
          </a:prstGeom>
          <a:solidFill>
            <a:schemeClr val="accent2">
              <a:alpha val="36639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30A126D3-E419-6DAD-E103-B5A5B8C177F6}"/>
              </a:ext>
            </a:extLst>
          </p:cNvPr>
          <p:cNvSpPr/>
          <p:nvPr/>
        </p:nvSpPr>
        <p:spPr>
          <a:xfrm>
            <a:off x="1579418" y="5210728"/>
            <a:ext cx="979120" cy="391293"/>
          </a:xfrm>
          <a:prstGeom prst="ellipse">
            <a:avLst/>
          </a:prstGeom>
          <a:solidFill>
            <a:schemeClr val="accent2">
              <a:alpha val="36639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AC40FA76-34CC-7258-CF8A-74246F3B2FFE}"/>
              </a:ext>
            </a:extLst>
          </p:cNvPr>
          <p:cNvSpPr/>
          <p:nvPr/>
        </p:nvSpPr>
        <p:spPr>
          <a:xfrm>
            <a:off x="4130037" y="4932894"/>
            <a:ext cx="518160" cy="274320"/>
          </a:xfrm>
          <a:prstGeom prst="ellipse">
            <a:avLst/>
          </a:prstGeom>
          <a:solidFill>
            <a:schemeClr val="accent2">
              <a:alpha val="36639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AC44AFB4-442E-A8FB-D147-7657BB1A428F}"/>
              </a:ext>
            </a:extLst>
          </p:cNvPr>
          <p:cNvSpPr/>
          <p:nvPr/>
        </p:nvSpPr>
        <p:spPr>
          <a:xfrm>
            <a:off x="4130037" y="5271920"/>
            <a:ext cx="518160" cy="274320"/>
          </a:xfrm>
          <a:prstGeom prst="ellipse">
            <a:avLst/>
          </a:prstGeom>
          <a:solidFill>
            <a:schemeClr val="accent2">
              <a:alpha val="36639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B1AA9EA6-C928-0446-B88E-D55A2BBCD744}"/>
              </a:ext>
            </a:extLst>
          </p:cNvPr>
          <p:cNvCxnSpPr>
            <a:cxnSpLocks/>
            <a:stCxn id="32" idx="6"/>
          </p:cNvCxnSpPr>
          <p:nvPr/>
        </p:nvCxnSpPr>
        <p:spPr>
          <a:xfrm flipV="1">
            <a:off x="4648197" y="4874217"/>
            <a:ext cx="1723821" cy="19583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F9E78523-3625-7F34-7612-DC230C05AD61}"/>
              </a:ext>
            </a:extLst>
          </p:cNvPr>
          <p:cNvCxnSpPr>
            <a:cxnSpLocks/>
          </p:cNvCxnSpPr>
          <p:nvPr/>
        </p:nvCxnSpPr>
        <p:spPr>
          <a:xfrm flipV="1">
            <a:off x="4648197" y="5363854"/>
            <a:ext cx="1723821" cy="4252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Oval 44">
            <a:extLst>
              <a:ext uri="{FF2B5EF4-FFF2-40B4-BE49-F238E27FC236}">
                <a16:creationId xmlns:a16="http://schemas.microsoft.com/office/drawing/2014/main" id="{4D02520C-43A0-CFC8-F390-E479D7354599}"/>
              </a:ext>
            </a:extLst>
          </p:cNvPr>
          <p:cNvSpPr/>
          <p:nvPr/>
        </p:nvSpPr>
        <p:spPr>
          <a:xfrm>
            <a:off x="9424554" y="5602021"/>
            <a:ext cx="488372" cy="364629"/>
          </a:xfrm>
          <a:prstGeom prst="ellipse">
            <a:avLst/>
          </a:prstGeom>
          <a:solidFill>
            <a:srgbClr val="FF0000">
              <a:alpha val="44000"/>
            </a:srgb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585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4" grpId="0" animBg="1"/>
      <p:bldP spid="5" grpId="0" animBg="1"/>
      <p:bldP spid="6" grpId="0" animBg="1"/>
      <p:bldP spid="7" grpId="0" animBg="1"/>
      <p:bldP spid="30" grpId="0" animBg="1"/>
      <p:bldP spid="31" grpId="0" animBg="1"/>
      <p:bldP spid="32" grpId="0" animBg="1"/>
      <p:bldP spid="3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89885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0" name="Graphic 19" descr="Close with solid fill">
            <a:extLst>
              <a:ext uri="{FF2B5EF4-FFF2-40B4-BE49-F238E27FC236}">
                <a16:creationId xmlns:a16="http://schemas.microsoft.com/office/drawing/2014/main" id="{F8C7A5F0-B99E-2DD8-B632-DC8C1DCA51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901038" y="4005088"/>
            <a:ext cx="914400" cy="914400"/>
          </a:xfrm>
          <a:prstGeom prst="rect">
            <a:avLst/>
          </a:prstGeom>
        </p:spPr>
      </p:pic>
      <p:pic>
        <p:nvPicPr>
          <p:cNvPr id="19" name="Graphic 18" descr="Close with solid fill">
            <a:extLst>
              <a:ext uri="{FF2B5EF4-FFF2-40B4-BE49-F238E27FC236}">
                <a16:creationId xmlns:a16="http://schemas.microsoft.com/office/drawing/2014/main" id="{07FE1C20-EE22-3980-7AAA-BC95A4E1F0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383971" y="5053374"/>
            <a:ext cx="914400" cy="914400"/>
          </a:xfrm>
          <a:prstGeom prst="rect">
            <a:avLst/>
          </a:prstGeom>
        </p:spPr>
      </p:pic>
      <p:pic>
        <p:nvPicPr>
          <p:cNvPr id="27" name="Graphic 26" descr="Close with solid fill">
            <a:extLst>
              <a:ext uri="{FF2B5EF4-FFF2-40B4-BE49-F238E27FC236}">
                <a16:creationId xmlns:a16="http://schemas.microsoft.com/office/drawing/2014/main" id="{546B3A30-875D-392C-A9FA-01D739440F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943917" y="2966962"/>
            <a:ext cx="914400" cy="9144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Graphic 1" descr="Close with solid fill">
            <a:extLst>
              <a:ext uri="{FF2B5EF4-FFF2-40B4-BE49-F238E27FC236}">
                <a16:creationId xmlns:a16="http://schemas.microsoft.com/office/drawing/2014/main" id="{8DBC0B07-0C30-346D-8001-D2C390E90C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383971" y="4138974"/>
            <a:ext cx="914400" cy="914400"/>
          </a:xfrm>
          <a:prstGeom prst="rect">
            <a:avLst/>
          </a:prstGeom>
        </p:spPr>
      </p:pic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07EACD8-BDB3-8E5E-2F6D-8769CE4C0300}"/>
              </a:ext>
            </a:extLst>
          </p:cNvPr>
          <p:cNvCxnSpPr>
            <a:cxnSpLocks/>
          </p:cNvCxnSpPr>
          <p:nvPr/>
        </p:nvCxnSpPr>
        <p:spPr>
          <a:xfrm>
            <a:off x="4143674" y="2282588"/>
            <a:ext cx="0" cy="3775524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A97C5A7C-69D2-5E18-2B73-6AD3B2B1CCC2}"/>
              </a:ext>
            </a:extLst>
          </p:cNvPr>
          <p:cNvSpPr txBox="1"/>
          <p:nvPr/>
        </p:nvSpPr>
        <p:spPr>
          <a:xfrm>
            <a:off x="1368733" y="2180079"/>
            <a:ext cx="17488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Sprint Backlog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5FE92CC-F471-787C-6165-170A608A0E18}"/>
              </a:ext>
            </a:extLst>
          </p:cNvPr>
          <p:cNvSpPr txBox="1"/>
          <p:nvPr/>
        </p:nvSpPr>
        <p:spPr>
          <a:xfrm>
            <a:off x="4730721" y="2141125"/>
            <a:ext cx="19682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Development</a:t>
            </a:r>
          </a:p>
          <a:p>
            <a:pPr algn="ctr"/>
            <a:r>
              <a:rPr lang="en-US" sz="2000" dirty="0"/>
              <a:t>(3)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5B0F4F2-3BBA-954B-AC16-D78DAEE62C5F}"/>
              </a:ext>
            </a:extLst>
          </p:cNvPr>
          <p:cNvCxnSpPr>
            <a:cxnSpLocks/>
          </p:cNvCxnSpPr>
          <p:nvPr/>
        </p:nvCxnSpPr>
        <p:spPr>
          <a:xfrm>
            <a:off x="951414" y="2866463"/>
            <a:ext cx="10263800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FA53707-FD69-3F17-846A-FBFCA46CA97F}"/>
              </a:ext>
            </a:extLst>
          </p:cNvPr>
          <p:cNvCxnSpPr>
            <a:cxnSpLocks/>
          </p:cNvCxnSpPr>
          <p:nvPr/>
        </p:nvCxnSpPr>
        <p:spPr>
          <a:xfrm>
            <a:off x="6988041" y="2308765"/>
            <a:ext cx="0" cy="3749347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3D1A3CE9-9D6C-9605-8D2C-E4930ED3E66A}"/>
              </a:ext>
            </a:extLst>
          </p:cNvPr>
          <p:cNvSpPr txBox="1"/>
          <p:nvPr/>
        </p:nvSpPr>
        <p:spPr>
          <a:xfrm>
            <a:off x="7608404" y="2141125"/>
            <a:ext cx="12753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Testing </a:t>
            </a:r>
          </a:p>
          <a:p>
            <a:pPr algn="ctr"/>
            <a:r>
              <a:rPr lang="en-US" sz="2000" dirty="0"/>
              <a:t>(2)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5F9C5C88-DE34-3329-76A8-20675AC4948E}"/>
              </a:ext>
            </a:extLst>
          </p:cNvPr>
          <p:cNvSpPr/>
          <p:nvPr/>
        </p:nvSpPr>
        <p:spPr>
          <a:xfrm>
            <a:off x="1331214" y="3554412"/>
            <a:ext cx="15861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Subtract: 3</a:t>
            </a:r>
          </a:p>
        </p:txBody>
      </p:sp>
      <p:pic>
        <p:nvPicPr>
          <p:cNvPr id="17" name="Graphic 16" descr="Close with solid fill">
            <a:extLst>
              <a:ext uri="{FF2B5EF4-FFF2-40B4-BE49-F238E27FC236}">
                <a16:creationId xmlns:a16="http://schemas.microsoft.com/office/drawing/2014/main" id="{91243935-258D-FBAE-0011-D245317A8D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383971" y="3045519"/>
            <a:ext cx="914400" cy="914400"/>
          </a:xfrm>
          <a:prstGeom prst="rect">
            <a:avLst/>
          </a:prstGeom>
        </p:spPr>
      </p:pic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ADA14F06-8C50-2529-5B06-170804640396}"/>
              </a:ext>
            </a:extLst>
          </p:cNvPr>
          <p:cNvSpPr/>
          <p:nvPr/>
        </p:nvSpPr>
        <p:spPr>
          <a:xfrm>
            <a:off x="1331214" y="2966962"/>
            <a:ext cx="1598760" cy="4869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Add: 3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21D4D491-2F65-A26F-72D2-69D57CBCC3F2}"/>
              </a:ext>
            </a:extLst>
          </p:cNvPr>
          <p:cNvCxnSpPr>
            <a:cxnSpLocks/>
          </p:cNvCxnSpPr>
          <p:nvPr/>
        </p:nvCxnSpPr>
        <p:spPr>
          <a:xfrm>
            <a:off x="9686958" y="2308765"/>
            <a:ext cx="0" cy="3749347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C6C545FD-D95F-E3CE-DAE4-F70A17B19290}"/>
              </a:ext>
            </a:extLst>
          </p:cNvPr>
          <p:cNvSpPr txBox="1"/>
          <p:nvPr/>
        </p:nvSpPr>
        <p:spPr>
          <a:xfrm>
            <a:off x="9939903" y="2169487"/>
            <a:ext cx="12753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Done</a:t>
            </a:r>
          </a:p>
        </p:txBody>
      </p:sp>
      <p:sp>
        <p:nvSpPr>
          <p:cNvPr id="24" name="Title 23">
            <a:extLst>
              <a:ext uri="{FF2B5EF4-FFF2-40B4-BE49-F238E27FC236}">
                <a16:creationId xmlns:a16="http://schemas.microsoft.com/office/drawing/2014/main" id="{D318607C-1418-13CF-4D7B-269AE22B5E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5514" y="-4806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Sprint Management - Sprint 2 Kanban Board</a:t>
            </a:r>
            <a:endParaRPr lang="ar-SA" sz="3600" dirty="0"/>
          </a:p>
        </p:txBody>
      </p:sp>
      <p:sp>
        <p:nvSpPr>
          <p:cNvPr id="29" name="Title 23">
            <a:extLst>
              <a:ext uri="{FF2B5EF4-FFF2-40B4-BE49-F238E27FC236}">
                <a16:creationId xmlns:a16="http://schemas.microsoft.com/office/drawing/2014/main" id="{D2D5BF08-07D4-A482-A2BE-962382151B0D}"/>
              </a:ext>
            </a:extLst>
          </p:cNvPr>
          <p:cNvSpPr txBox="1">
            <a:spLocks/>
          </p:cNvSpPr>
          <p:nvPr/>
        </p:nvSpPr>
        <p:spPr>
          <a:xfrm>
            <a:off x="990600" y="1345306"/>
            <a:ext cx="5105400" cy="4977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/>
              <a:t>Day: 1</a:t>
            </a:r>
            <a:endParaRPr lang="ar-SA" sz="2800" b="1" dirty="0"/>
          </a:p>
        </p:txBody>
      </p:sp>
      <p:sp>
        <p:nvSpPr>
          <p:cNvPr id="30" name="Title 23">
            <a:extLst>
              <a:ext uri="{FF2B5EF4-FFF2-40B4-BE49-F238E27FC236}">
                <a16:creationId xmlns:a16="http://schemas.microsoft.com/office/drawing/2014/main" id="{9FC959A7-1CAE-09EE-1E2B-B67A13FB5AB2}"/>
              </a:ext>
            </a:extLst>
          </p:cNvPr>
          <p:cNvSpPr txBox="1">
            <a:spLocks/>
          </p:cNvSpPr>
          <p:nvPr/>
        </p:nvSpPr>
        <p:spPr>
          <a:xfrm>
            <a:off x="990600" y="1345062"/>
            <a:ext cx="5105400" cy="4977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/>
              <a:t>Day: 5</a:t>
            </a:r>
            <a:endParaRPr lang="ar-SA" sz="2800" b="1" dirty="0"/>
          </a:p>
        </p:txBody>
      </p:sp>
      <p:sp>
        <p:nvSpPr>
          <p:cNvPr id="31" name="Title 23">
            <a:extLst>
              <a:ext uri="{FF2B5EF4-FFF2-40B4-BE49-F238E27FC236}">
                <a16:creationId xmlns:a16="http://schemas.microsoft.com/office/drawing/2014/main" id="{27028D6D-914D-6C59-1AEB-35E62411652F}"/>
              </a:ext>
            </a:extLst>
          </p:cNvPr>
          <p:cNvSpPr txBox="1">
            <a:spLocks/>
          </p:cNvSpPr>
          <p:nvPr/>
        </p:nvSpPr>
        <p:spPr>
          <a:xfrm>
            <a:off x="977914" y="1361938"/>
            <a:ext cx="5105400" cy="4977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/>
              <a:t>Day: 10</a:t>
            </a:r>
            <a:endParaRPr lang="ar-SA" sz="2800" b="1" dirty="0"/>
          </a:p>
        </p:txBody>
      </p:sp>
      <p:sp>
        <p:nvSpPr>
          <p:cNvPr id="32" name="Title 23">
            <a:extLst>
              <a:ext uri="{FF2B5EF4-FFF2-40B4-BE49-F238E27FC236}">
                <a16:creationId xmlns:a16="http://schemas.microsoft.com/office/drawing/2014/main" id="{F4376041-5447-7CDE-F27C-4449F05B666E}"/>
              </a:ext>
            </a:extLst>
          </p:cNvPr>
          <p:cNvSpPr txBox="1">
            <a:spLocks/>
          </p:cNvSpPr>
          <p:nvPr/>
        </p:nvSpPr>
        <p:spPr>
          <a:xfrm>
            <a:off x="977914" y="1361938"/>
            <a:ext cx="5105400" cy="4977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/>
              <a:t>Day: 14</a:t>
            </a:r>
            <a:endParaRPr lang="ar-SA" sz="2800" b="1" dirty="0"/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CE1BE6DA-BA07-895B-FDC7-852ABF7DDCC8}"/>
              </a:ext>
            </a:extLst>
          </p:cNvPr>
          <p:cNvSpPr/>
          <p:nvPr/>
        </p:nvSpPr>
        <p:spPr>
          <a:xfrm>
            <a:off x="1331214" y="4091992"/>
            <a:ext cx="15861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Multiply: 3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1BF40DBA-8229-CB35-2123-12E767DE4B3D}"/>
              </a:ext>
            </a:extLst>
          </p:cNvPr>
          <p:cNvSpPr/>
          <p:nvPr/>
        </p:nvSpPr>
        <p:spPr>
          <a:xfrm>
            <a:off x="1331214" y="4629572"/>
            <a:ext cx="15861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Divide: 3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00F1023E-CDF1-2516-5108-BD5C4A6F359F}"/>
              </a:ext>
            </a:extLst>
          </p:cNvPr>
          <p:cNvSpPr/>
          <p:nvPr/>
        </p:nvSpPr>
        <p:spPr>
          <a:xfrm>
            <a:off x="1331214" y="5167152"/>
            <a:ext cx="15861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Change Button Shape: 5</a:t>
            </a: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9ECD04C5-0FE5-C9C2-0384-37272B6ACE6D}"/>
              </a:ext>
            </a:extLst>
          </p:cNvPr>
          <p:cNvSpPr/>
          <p:nvPr/>
        </p:nvSpPr>
        <p:spPr>
          <a:xfrm>
            <a:off x="1331214" y="5704734"/>
            <a:ext cx="15861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Add 2 Memory Functions: 15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45287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6 -0.00672 L 0.29258 0.0101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44" y="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0 L 0.29101 0.0828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44" y="41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-3.33333E-6 L 0.29101 0.1504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284" y="72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258 0.01018 L 0.49974 0.01805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352" y="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101 0.08287 L 0.50195 0.09561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45" y="33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-4.44444E-6 L 0.2931 -0.2287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09" y="-100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4.81481E-6 L 0.29102 -0.15232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648" y="-63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9974 0.01088 L 0.6931 0.01759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661" y="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0195 0.0956 L 0.68073 0.00856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932" y="-43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101 0.15047 L 0.50026 -0.14954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04" y="-141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31 -0.2287 L 0.50196 -0.06134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99" y="79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2.59259E-6 L 0.2931 -0.38541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323" y="-172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0026 -0.14236 L 0.69661 0.03195 " pathEditMode="relative" rAng="0" ptsTypes="AA">
                                      <p:cBhvr>
                                        <p:cTn id="8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18" y="87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0195 -0.06134 L 0.68932 0.01621 " pathEditMode="relative" rAng="0" ptsTypes="AA">
                                      <p:cBhvr>
                                        <p:cTn id="8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62" y="38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31 -0.30695 L 0.50195 -0.13959 " pathEditMode="relative" rAng="0" ptsTypes="AA">
                                      <p:cBhvr>
                                        <p:cTn id="8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03" y="84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0195 -0.13959 L 0.68932 -0.00625 " pathEditMode="relative" rAng="0" ptsTypes="AA">
                                      <p:cBhvr>
                                        <p:cTn id="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62" y="66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31 -0.38542 L 0.49948 -0.07084 " pathEditMode="relative" rAng="0" ptsTypes="AA">
                                      <p:cBhvr>
                                        <p:cTn id="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651" y="15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0195 -0.06135 L 0.68724 -0.01366 " pathEditMode="relative" rAng="0" ptsTypes="AA">
                                      <p:cBhvr>
                                        <p:cTn id="10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58" y="23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5" grpId="2" animBg="1"/>
      <p:bldP spid="18" grpId="0" animBg="1"/>
      <p:bldP spid="18" grpId="1" animBg="1"/>
      <p:bldP spid="18" grpId="2" animBg="1"/>
      <p:bldP spid="29" grpId="0"/>
      <p:bldP spid="30" grpId="0"/>
      <p:bldP spid="30" grpId="1"/>
      <p:bldP spid="31" grpId="0"/>
      <p:bldP spid="31" grpId="1"/>
      <p:bldP spid="32" grpId="0"/>
      <p:bldP spid="3" grpId="0" animBg="1"/>
      <p:bldP spid="3" grpId="1" animBg="1"/>
      <p:bldP spid="3" grpId="2" animBg="1"/>
      <p:bldP spid="5" grpId="0" animBg="1"/>
      <p:bldP spid="5" grpId="1" animBg="1"/>
      <p:bldP spid="5" grpId="2" animBg="1"/>
      <p:bldP spid="10" grpId="0" animBg="1"/>
      <p:bldP spid="10" grpId="1" animBg="1"/>
      <p:bldP spid="10" grpId="2" animBg="1"/>
      <p:bldP spid="16" grpId="0" animBg="1"/>
      <p:bldP spid="16" grpId="1" animBg="1"/>
      <p:bldP spid="16" grpId="2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8103"/>
            <a:ext cx="10515600" cy="1325563"/>
          </a:xfrm>
        </p:spPr>
        <p:txBody>
          <a:bodyPr/>
          <a:lstStyle/>
          <a:p>
            <a:r>
              <a:rPr lang="en-US" dirty="0"/>
              <a:t>Daily Scrum Meeting (10-15 min.)</a:t>
            </a:r>
            <a:endParaRPr lang="ar-SA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5511B711-0293-FF4D-C42A-26DC1B7219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00127"/>
            <a:ext cx="10515600" cy="4351338"/>
          </a:xfrm>
        </p:spPr>
        <p:txBody>
          <a:bodyPr/>
          <a:lstStyle/>
          <a:p>
            <a:r>
              <a:rPr lang="en-US" sz="2000" dirty="0"/>
              <a:t>Led by Scrum Master, asks every team member:</a:t>
            </a:r>
          </a:p>
          <a:p>
            <a:pPr lvl="1"/>
            <a:r>
              <a:rPr lang="en-US" sz="1600" dirty="0"/>
              <a:t>What did you do yesterday?</a:t>
            </a:r>
          </a:p>
          <a:p>
            <a:pPr lvl="1"/>
            <a:r>
              <a:rPr lang="en-US" sz="1600" dirty="0"/>
              <a:t>Where are you blocked?</a:t>
            </a:r>
          </a:p>
          <a:p>
            <a:pPr lvl="1"/>
            <a:r>
              <a:rPr lang="en-US" sz="1600" dirty="0"/>
              <a:t>What are you going to do today?</a:t>
            </a:r>
          </a:p>
          <a:p>
            <a:r>
              <a:rPr lang="en-US" sz="2000" dirty="0"/>
              <a:t>Decision-Making and Problem Solving to ensure Sprint finishes its objectives</a:t>
            </a:r>
          </a:p>
        </p:txBody>
      </p:sp>
      <p:pic>
        <p:nvPicPr>
          <p:cNvPr id="5" name="Picture 4" descr="A screen shot of a diagram&#10;&#10;Description automatically generated">
            <a:extLst>
              <a:ext uri="{FF2B5EF4-FFF2-40B4-BE49-F238E27FC236}">
                <a16:creationId xmlns:a16="http://schemas.microsoft.com/office/drawing/2014/main" id="{78531671-4DFB-EF32-F0A6-5B870E0E350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21435" r="-24489" b="980"/>
          <a:stretch/>
        </p:blipFill>
        <p:spPr>
          <a:xfrm>
            <a:off x="477157" y="3423243"/>
            <a:ext cx="6994797" cy="246175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7ABAD57-3BEE-5A5C-485E-69F6394FD9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78815" y="3434757"/>
            <a:ext cx="5236028" cy="245024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0788817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8103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Sprint Burndown Chart vs. Project Burndown Chart</a:t>
            </a:r>
            <a:endParaRPr lang="ar-SA" sz="3600" dirty="0"/>
          </a:p>
        </p:txBody>
      </p:sp>
      <p:graphicFrame>
        <p:nvGraphicFramePr>
          <p:cNvPr id="2" name="Content Placeholder 1">
            <a:extLst>
              <a:ext uri="{FF2B5EF4-FFF2-40B4-BE49-F238E27FC236}">
                <a16:creationId xmlns:a16="http://schemas.microsoft.com/office/drawing/2014/main" id="{74A14C22-C6C8-066F-5E3C-0B00B41E102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02256088"/>
              </p:ext>
            </p:extLst>
          </p:nvPr>
        </p:nvGraphicFramePr>
        <p:xfrm>
          <a:off x="838201" y="1985554"/>
          <a:ext cx="5257800" cy="40623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3" name="Content Placeholder 1">
            <a:extLst>
              <a:ext uri="{FF2B5EF4-FFF2-40B4-BE49-F238E27FC236}">
                <a16:creationId xmlns:a16="http://schemas.microsoft.com/office/drawing/2014/main" id="{CAD96E10-44E5-85DF-CB43-58CD34126B0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2387203"/>
              </p:ext>
            </p:extLst>
          </p:nvPr>
        </p:nvGraphicFramePr>
        <p:xfrm>
          <a:off x="6718300" y="1985554"/>
          <a:ext cx="5257800" cy="40623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64419728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Sprint 2 Review</a:t>
            </a:r>
            <a:endParaRPr lang="ar-SA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5405692-815D-024D-D57E-A9A65DD2FBC1}"/>
              </a:ext>
            </a:extLst>
          </p:cNvPr>
          <p:cNvSpPr txBox="1"/>
          <p:nvPr/>
        </p:nvSpPr>
        <p:spPr>
          <a:xfrm>
            <a:off x="1491640" y="3686036"/>
            <a:ext cx="269661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1B1E2B"/>
                </a:solidFill>
              </a:rPr>
              <a:t>Team makes a demo</a:t>
            </a:r>
            <a:endParaRPr lang="ar-SA" sz="2000" b="1" dirty="0">
              <a:solidFill>
                <a:srgbClr val="1B1E2B"/>
              </a:solidFill>
            </a:endParaRPr>
          </a:p>
        </p:txBody>
      </p:sp>
      <p:pic>
        <p:nvPicPr>
          <p:cNvPr id="6" name="Graphic 5" descr="Calculator with solid fill">
            <a:extLst>
              <a:ext uri="{FF2B5EF4-FFF2-40B4-BE49-F238E27FC236}">
                <a16:creationId xmlns:a16="http://schemas.microsoft.com/office/drawing/2014/main" id="{43D66349-7E11-F6F6-A67E-54691707A79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087634" y="1339041"/>
            <a:ext cx="2680334" cy="1900416"/>
          </a:xfrm>
          <a:prstGeom prst="rect">
            <a:avLst/>
          </a:prstGeom>
        </p:spPr>
      </p:pic>
      <p:pic>
        <p:nvPicPr>
          <p:cNvPr id="12" name="Graphic 11" descr="Teacher with solid fill">
            <a:extLst>
              <a:ext uri="{FF2B5EF4-FFF2-40B4-BE49-F238E27FC236}">
                <a16:creationId xmlns:a16="http://schemas.microsoft.com/office/drawing/2014/main" id="{712D4E21-C9FF-8830-DA20-A97E0BF4DA3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730157" y="1061353"/>
            <a:ext cx="2219577" cy="2219577"/>
          </a:xfrm>
          <a:prstGeom prst="rect">
            <a:avLst/>
          </a:prstGeom>
        </p:spPr>
      </p:pic>
      <p:pic>
        <p:nvPicPr>
          <p:cNvPr id="18" name="Graphic 17" descr="Customer review with solid fill">
            <a:extLst>
              <a:ext uri="{FF2B5EF4-FFF2-40B4-BE49-F238E27FC236}">
                <a16:creationId xmlns:a16="http://schemas.microsoft.com/office/drawing/2014/main" id="{E7505072-5DCA-F81D-B831-8D833E9AC4A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008090" y="1370430"/>
            <a:ext cx="2231410" cy="223141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3A126569-34DC-1180-D0C0-26DF8C3D724C}"/>
              </a:ext>
            </a:extLst>
          </p:cNvPr>
          <p:cNvSpPr txBox="1"/>
          <p:nvPr/>
        </p:nvSpPr>
        <p:spPr>
          <a:xfrm>
            <a:off x="8818533" y="3684744"/>
            <a:ext cx="269661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1B1E2B"/>
                </a:solidFill>
              </a:rPr>
              <a:t>Customer</a:t>
            </a:r>
            <a:endParaRPr lang="ar-SA" sz="2000" b="1" dirty="0">
              <a:solidFill>
                <a:srgbClr val="1B1E2B"/>
              </a:solidFill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F65151C4-EC06-014C-FF23-066AC827F492}"/>
              </a:ext>
            </a:extLst>
          </p:cNvPr>
          <p:cNvSpPr txBox="1"/>
          <p:nvPr/>
        </p:nvSpPr>
        <p:spPr>
          <a:xfrm>
            <a:off x="4511040" y="3684744"/>
            <a:ext cx="371856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1B1E2B"/>
                </a:solidFill>
              </a:rPr>
              <a:t>Finished Work:</a:t>
            </a:r>
          </a:p>
          <a:p>
            <a:pPr algn="ctr"/>
            <a:r>
              <a:rPr lang="en-US" sz="2000" b="1" dirty="0">
                <a:solidFill>
                  <a:srgbClr val="1B1E2B"/>
                </a:solidFill>
              </a:rPr>
              <a:t>Arithmetic functions, button Shape,  </a:t>
            </a:r>
            <a:endParaRPr lang="ar-SA" sz="2000" b="1" dirty="0">
              <a:solidFill>
                <a:srgbClr val="1B1E2B"/>
              </a:solidFill>
            </a:endParaRPr>
          </a:p>
        </p:txBody>
      </p:sp>
      <p:sp>
        <p:nvSpPr>
          <p:cNvPr id="44" name="Rounded Rectangular Callout 43">
            <a:extLst>
              <a:ext uri="{FF2B5EF4-FFF2-40B4-BE49-F238E27FC236}">
                <a16:creationId xmlns:a16="http://schemas.microsoft.com/office/drawing/2014/main" id="{D0BC8F63-18BD-42F3-0254-B45F321AC4DF}"/>
              </a:ext>
            </a:extLst>
          </p:cNvPr>
          <p:cNvSpPr/>
          <p:nvPr/>
        </p:nvSpPr>
        <p:spPr>
          <a:xfrm>
            <a:off x="4404360" y="4389120"/>
            <a:ext cx="5029200" cy="2421733"/>
          </a:xfrm>
          <a:prstGeom prst="wedgeRoundRectCallout">
            <a:avLst>
              <a:gd name="adj1" fmla="val 60682"/>
              <a:gd name="adj2" fmla="val -84228"/>
              <a:gd name="adj3" fmla="val 16667"/>
            </a:avLst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Feedback:</a:t>
            </a:r>
          </a:p>
          <a:p>
            <a:pPr algn="ctr"/>
            <a:endParaRPr lang="en-US" dirty="0"/>
          </a:p>
          <a:p>
            <a:pPr algn="ctr"/>
            <a:r>
              <a:rPr lang="en-US" dirty="0"/>
              <a:t>Proceed with Release 1</a:t>
            </a:r>
          </a:p>
          <a:p>
            <a:pPr algn="ctr"/>
            <a:r>
              <a:rPr lang="en-US" dirty="0"/>
              <a:t>Customer Identified minor bug to be resolved that won’t impact release 1.</a:t>
            </a:r>
          </a:p>
          <a:p>
            <a:pPr algn="ctr"/>
            <a:r>
              <a:rPr lang="en-US" dirty="0"/>
              <a:t>Customer wants to add more than two numbers in one calculation</a:t>
            </a:r>
            <a:endParaRPr lang="ar-SA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00758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Sprint 2 Retrospective</a:t>
            </a:r>
            <a:endParaRPr lang="ar-SA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5405692-815D-024D-D57E-A9A65DD2FBC1}"/>
              </a:ext>
            </a:extLst>
          </p:cNvPr>
          <p:cNvSpPr txBox="1"/>
          <p:nvPr/>
        </p:nvSpPr>
        <p:spPr>
          <a:xfrm>
            <a:off x="1264920" y="3877516"/>
            <a:ext cx="345948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1B1E2B"/>
                </a:solidFill>
              </a:rPr>
              <a:t>Scrum Master facilitates a review of the sprint</a:t>
            </a:r>
            <a:endParaRPr lang="ar-SA" sz="2000" b="1" dirty="0">
              <a:solidFill>
                <a:srgbClr val="1B1E2B"/>
              </a:solidFill>
            </a:endParaRPr>
          </a:p>
        </p:txBody>
      </p:sp>
      <p:pic>
        <p:nvPicPr>
          <p:cNvPr id="12" name="Graphic 11" descr="Teacher with solid fill">
            <a:extLst>
              <a:ext uri="{FF2B5EF4-FFF2-40B4-BE49-F238E27FC236}">
                <a16:creationId xmlns:a16="http://schemas.microsoft.com/office/drawing/2014/main" id="{712D4E21-C9FF-8830-DA20-A97E0BF4DA3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653957" y="1540417"/>
            <a:ext cx="2219577" cy="2219577"/>
          </a:xfrm>
          <a:prstGeom prst="rect">
            <a:avLst/>
          </a:prstGeom>
        </p:spPr>
      </p:pic>
      <p:pic>
        <p:nvPicPr>
          <p:cNvPr id="18" name="Graphic 17" descr="Customer review with solid fill">
            <a:extLst>
              <a:ext uri="{FF2B5EF4-FFF2-40B4-BE49-F238E27FC236}">
                <a16:creationId xmlns:a16="http://schemas.microsoft.com/office/drawing/2014/main" id="{E7505072-5DCA-F81D-B831-8D833E9AC4A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306633" y="1686036"/>
            <a:ext cx="2231410" cy="223141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3A126569-34DC-1180-D0C0-26DF8C3D724C}"/>
              </a:ext>
            </a:extLst>
          </p:cNvPr>
          <p:cNvSpPr txBox="1"/>
          <p:nvPr/>
        </p:nvSpPr>
        <p:spPr>
          <a:xfrm>
            <a:off x="7849433" y="3780831"/>
            <a:ext cx="345948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1B1E2B"/>
                </a:solidFill>
              </a:rPr>
              <a:t>Team identifies what went good and what can be improved</a:t>
            </a:r>
          </a:p>
        </p:txBody>
      </p:sp>
      <p:sp>
        <p:nvSpPr>
          <p:cNvPr id="44" name="Rounded Rectangular Callout 43">
            <a:extLst>
              <a:ext uri="{FF2B5EF4-FFF2-40B4-BE49-F238E27FC236}">
                <a16:creationId xmlns:a16="http://schemas.microsoft.com/office/drawing/2014/main" id="{D0BC8F63-18BD-42F3-0254-B45F321AC4DF}"/>
              </a:ext>
            </a:extLst>
          </p:cNvPr>
          <p:cNvSpPr/>
          <p:nvPr/>
        </p:nvSpPr>
        <p:spPr>
          <a:xfrm>
            <a:off x="3581400" y="3877516"/>
            <a:ext cx="5029200" cy="2823032"/>
          </a:xfrm>
          <a:prstGeom prst="wedgeRoundRectCallout">
            <a:avLst>
              <a:gd name="adj1" fmla="val 45531"/>
              <a:gd name="adj2" fmla="val -100675"/>
              <a:gd name="adj3" fmla="val 16667"/>
            </a:avLst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Feedback:</a:t>
            </a:r>
          </a:p>
          <a:p>
            <a:pPr algn="ctr"/>
            <a:endParaRPr lang="en-US" dirty="0"/>
          </a:p>
          <a:p>
            <a:pPr algn="ctr"/>
            <a:r>
              <a:rPr lang="en-US" dirty="0"/>
              <a:t>Calculated average velocity (35+32/2) = 33.5</a:t>
            </a:r>
          </a:p>
          <a:p>
            <a:pPr algn="ctr"/>
            <a:r>
              <a:rPr lang="en-US" dirty="0"/>
              <a:t>Decided to develop user manual (should be added as a user story)</a:t>
            </a:r>
          </a:p>
          <a:p>
            <a:pPr algn="ctr"/>
            <a:endParaRPr lang="ar-SA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54241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Product Backlog Refinement After Sprint 2</a:t>
            </a:r>
            <a:endParaRPr lang="ar-SA" sz="4000" dirty="0"/>
          </a:p>
        </p:txBody>
      </p:sp>
      <p:graphicFrame>
        <p:nvGraphicFramePr>
          <p:cNvPr id="2" name="Tabelle 3">
            <a:extLst>
              <a:ext uri="{FF2B5EF4-FFF2-40B4-BE49-F238E27FC236}">
                <a16:creationId xmlns:a16="http://schemas.microsoft.com/office/drawing/2014/main" id="{CC772226-FEC4-8EF1-99F5-49894ED640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7735263"/>
              </p:ext>
            </p:extLst>
          </p:nvPr>
        </p:nvGraphicFramePr>
        <p:xfrm>
          <a:off x="596061" y="1690689"/>
          <a:ext cx="3701539" cy="45146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10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37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176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960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0946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84686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tabLst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Design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CLOSED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Coding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CLOSED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3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Add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9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9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CLOSED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4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Subtract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9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9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CLOSED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5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Multiply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9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9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CLOSED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6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Divide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9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9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CLOSED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7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Change Button Shape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9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9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CLOSED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8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Add 2 Memory Buttons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9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9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CLOSED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/>
                        <a:t>15</a:t>
                      </a:r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7381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9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Sin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10</a:t>
                      </a:r>
                      <a:endParaRPr lang="en-US" sz="900" kern="12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Cos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/>
                        <a:t>5</a:t>
                      </a:r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3" name="Tabelle 3">
            <a:extLst>
              <a:ext uri="{FF2B5EF4-FFF2-40B4-BE49-F238E27FC236}">
                <a16:creationId xmlns:a16="http://schemas.microsoft.com/office/drawing/2014/main" id="{B1B4FE39-EB4D-B03F-7491-AF6A8F69189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7144456"/>
              </p:ext>
            </p:extLst>
          </p:nvPr>
        </p:nvGraphicFramePr>
        <p:xfrm>
          <a:off x="4522086" y="1690688"/>
          <a:ext cx="3593083" cy="43798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10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201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474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492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4950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98833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Tan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/>
                        <a:t>5</a:t>
                      </a:r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Sec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dk1"/>
                          </a:solidFill>
                        </a:rPr>
                        <a:t>5</a:t>
                      </a:r>
                      <a:endParaRPr lang="en-US" sz="900" kern="1200" noProof="0" dirty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13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14288" algn="l" defTabSz="914400" rtl="0" eaLnBrk="1" latinLnBrk="0" hangingPunct="1">
                        <a:tabLst/>
                      </a:pPr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Csc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14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Cot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15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Solve Minor Bug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16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>
                          <a:solidFill>
                            <a:schemeClr val="tx1"/>
                          </a:solidFill>
                        </a:rPr>
                        <a:t>Polynomial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17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>
                          <a:solidFill>
                            <a:schemeClr val="tx1"/>
                          </a:solidFill>
                        </a:rPr>
                        <a:t>Rational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18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>
                          <a:solidFill>
                            <a:schemeClr val="tx1"/>
                          </a:solidFill>
                        </a:rPr>
                        <a:t>Exponential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7381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19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>
                          <a:solidFill>
                            <a:schemeClr val="tx1"/>
                          </a:solidFill>
                        </a:rPr>
                        <a:t>Logarithmic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20</a:t>
                      </a:r>
                      <a:endParaRPr lang="en-US" sz="900" kern="12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Add more than 2 numbers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/>
                        <a:t>8</a:t>
                      </a:r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4" name="Tabelle 3">
            <a:extLst>
              <a:ext uri="{FF2B5EF4-FFF2-40B4-BE49-F238E27FC236}">
                <a16:creationId xmlns:a16="http://schemas.microsoft.com/office/drawing/2014/main" id="{54F40C92-8610-55F6-DBC7-EE3813FB0B3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4191260"/>
              </p:ext>
            </p:extLst>
          </p:nvPr>
        </p:nvGraphicFramePr>
        <p:xfrm>
          <a:off x="8273705" y="1690688"/>
          <a:ext cx="3593083" cy="4613261"/>
        </p:xfrm>
        <a:graphic>
          <a:graphicData uri="http://schemas.openxmlformats.org/drawingml/2006/table">
            <a:tbl>
              <a:tblPr firstRow="1" lastRow="1" bandRow="1">
                <a:tableStyleId>{5C22544A-7EE6-4342-B048-85BDC9FD1C3A}</a:tableStyleId>
              </a:tblPr>
              <a:tblGrid>
                <a:gridCol w="5210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37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542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1459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4950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98833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Radical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Mean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/>
                        <a:t>13</a:t>
                      </a:r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23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Median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/>
                        <a:t>8</a:t>
                      </a:r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24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Mode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900" kern="1200" noProof="0" dirty="0">
                          <a:solidFill>
                            <a:schemeClr val="dk1"/>
                          </a:solidFill>
                        </a:rPr>
                        <a:t>8</a:t>
                      </a:r>
                      <a:endParaRPr lang="en-US" sz="900" kern="1200" noProof="0" dirty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25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14288" algn="l" defTabSz="914400" rtl="0" eaLnBrk="1" latinLnBrk="0" hangingPunct="1">
                        <a:tabLst/>
                      </a:pPr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Std. Deviation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26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Variance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27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Count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28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User Manual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7381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29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40</a:t>
                      </a:r>
                      <a:endParaRPr lang="en-US" sz="900" kern="12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rgbClr val="FFFFFF"/>
                          </a:solidFill>
                        </a:rPr>
                        <a:t>Total</a:t>
                      </a:r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rgbClr val="FFFFFF"/>
                          </a:solidFill>
                        </a:rPr>
                        <a:t>331</a:t>
                      </a:r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504261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8642361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Points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20FC5E8-EF0C-D4E8-ED6B-E082AE352E66}"/>
              </a:ext>
            </a:extLst>
          </p:cNvPr>
          <p:cNvSpPr txBox="1"/>
          <p:nvPr/>
        </p:nvSpPr>
        <p:spPr>
          <a:xfrm>
            <a:off x="888999" y="2391844"/>
            <a:ext cx="10170887" cy="458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6" name="Content Placeholder 2">
            <a:extLst>
              <a:ext uri="{FF2B5EF4-FFF2-40B4-BE49-F238E27FC236}">
                <a16:creationId xmlns:a16="http://schemas.microsoft.com/office/drawing/2014/main" id="{7D025AAE-DBDC-B96F-DEB5-38967F6E768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25910720"/>
              </p:ext>
            </p:extLst>
          </p:nvPr>
        </p:nvGraphicFramePr>
        <p:xfrm>
          <a:off x="2407796" y="1779014"/>
          <a:ext cx="8209404" cy="40599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871045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222539" cy="6394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Preparation for discussion panel: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Check this link for several case studies on applying Scrum Methodologies.</a:t>
            </a:r>
          </a:p>
          <a:p>
            <a:pPr lvl="0"/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  <a:hlinkClick r:id="rId3"/>
              </a:rPr>
              <a:t>“Examples of Scrum Case Studies”</a:t>
            </a:r>
            <a:endParaRPr lang="en-US" sz="20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lvl="0"/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Watch the video for a case study on applying Scrum  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  <a:hlinkClick r:id="rId4"/>
              </a:rPr>
              <a:t>“Scrum in 20 mins... (with examples)”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Watch the video for Scrum Workflow </a:t>
            </a:r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  <a:hlinkClick r:id="rId5"/>
              </a:rPr>
              <a:t>“Scrum Master Tutorial | Google Project Management Certificate”</a:t>
            </a:r>
            <a:endParaRPr lang="en-US" sz="20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Discussion Panel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4E7560-2826-295A-607D-FDF83C320490}"/>
              </a:ext>
            </a:extLst>
          </p:cNvPr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5021F36-CB82-9C6B-0D35-27D2BBDD8DD6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967275"/>
      </p:ext>
    </p:extLst>
  </p:cSld>
  <p:clrMapOvr>
    <a:masterClrMapping/>
  </p:clrMapOvr>
  <p:transition spd="slow">
    <p:comb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222539" cy="47940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Preparation for discussion panel:</a:t>
            </a:r>
          </a:p>
          <a:p>
            <a:pPr lvl="0"/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Watch the video for Scrum Example </a:t>
            </a:r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  <a:hlinkClick r:id="rId3"/>
              </a:rPr>
              <a:t>“</a:t>
            </a:r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  <a:hlinkClick r:id="rId4"/>
              </a:rPr>
              <a:t>8 Practical Examples &amp; Case Study | Scrum Master Course | Speedily Tech</a:t>
            </a:r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  <a:hlinkClick r:id="rId3"/>
              </a:rPr>
              <a:t>”</a:t>
            </a:r>
            <a:endParaRPr lang="en-US" sz="20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Read the following Scrum Case Study </a:t>
            </a:r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  <a:hlinkClick r:id="rId5"/>
              </a:rPr>
              <a:t>“How to Develop an Agile Project Proposal with Use Case Analysis: A Local Grocery Store Example”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Discussion Panel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4E7560-2826-295A-607D-FDF83C320490}"/>
              </a:ext>
            </a:extLst>
          </p:cNvPr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5021F36-CB82-9C6B-0D35-27D2BBDD8DD6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784841"/>
      </p:ext>
    </p:extLst>
  </p:cSld>
  <p:clrMapOvr>
    <a:masterClrMapping/>
  </p:clrMapOvr>
  <p:transition spd="slow">
    <p:comb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222539" cy="23317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Before next lecture: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Hybrid Life Cycles: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Read the Article</a:t>
            </a:r>
          </a:p>
          <a:p>
            <a:pPr lvl="0"/>
            <a:r>
              <a:rPr lang="en-US" sz="2400" i="1" u="sng" dirty="0">
                <a:solidFill>
                  <a:srgbClr val="0070C0"/>
                </a:solidFill>
                <a:hlinkClick r:id="rId3"/>
              </a:rPr>
              <a:t>“Hybrid Life Cycles”</a:t>
            </a:r>
            <a:endParaRPr lang="en-US" sz="2400" i="1" u="sng" dirty="0">
              <a:solidFill>
                <a:srgbClr val="0070C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Next Lecture 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4E7560-2826-295A-607D-FDF83C320490}"/>
              </a:ext>
            </a:extLst>
          </p:cNvPr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5021F36-CB82-9C6B-0D35-27D2BBDD8DD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4292239"/>
      </p:ext>
    </p:extLst>
  </p:cSld>
  <p:clrMapOvr>
    <a:masterClrMapping/>
  </p:clrMapOvr>
  <p:transition spd="slow">
    <p:comb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8.8|2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0|2.4|17.7|10.3|6.6|51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6.8|9.1|3.6|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6.5|0|58.6|22.1|4|16.7|2.9|8|43.7|2.2|2.4|21.6|20|1.3|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4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3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7.3|0.7|0.6|9.2|1.3|1.6|4.6|1|2.2|4.9|1.2|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5.8|3.3|2.5|11.1|1.5|2.5|2.8|7.5|2.7|9.4|10.6|1.7|6.5|6|5.1|5|9.1|1.9|2.9|3.1|3.2|6.6|5.2|4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6.8|9.1|3.6|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6.8|9.1|3.6|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8.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2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مستند" ma:contentTypeID="0x0101006A254F5D6A14094B8840E79896A2F150" ma:contentTypeVersion="14" ma:contentTypeDescription="إنشاء مستند جديد." ma:contentTypeScope="" ma:versionID="ea25f9567e36108ede0f0801bedb611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793d9b42bd9af50412ee4611a05e29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علامات الصور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تمت مشاركته مع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مشتركة مع تفاصيل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نوع المحتوى"/>
        <xsd:element ref="dc:title" minOccurs="0" maxOccurs="1" ma:index="4" ma:displayName="العنوان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03A9B6E-6CCA-4920-BAFD-F5B30F42FF03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2.xml><?xml version="1.0" encoding="utf-8"?>
<ds:datastoreItem xmlns:ds="http://schemas.openxmlformats.org/officeDocument/2006/customXml" ds:itemID="{03337894-944E-4BCC-A4D8-E8060845D0FD}"/>
</file>

<file path=customXml/itemProps3.xml><?xml version="1.0" encoding="utf-8"?>
<ds:datastoreItem xmlns:ds="http://schemas.openxmlformats.org/officeDocument/2006/customXml" ds:itemID="{81FAE483-FF8A-435A-A26C-4E474652165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9488</TotalTime>
  <Words>2730</Words>
  <Application>Microsoft Office PowerPoint</Application>
  <PresentationFormat>شاشة عريضة</PresentationFormat>
  <Paragraphs>1073</Paragraphs>
  <Slides>38</Slides>
  <Notes>8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6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38</vt:i4>
      </vt:variant>
    </vt:vector>
  </HeadingPairs>
  <TitlesOfParts>
    <vt:vector size="45" baseType="lpstr">
      <vt:lpstr>Arial</vt:lpstr>
      <vt:lpstr>Calibri</vt:lpstr>
      <vt:lpstr>Calibri Light</vt:lpstr>
      <vt:lpstr>Century Gothic</vt:lpstr>
      <vt:lpstr>Roboto Light</vt:lpstr>
      <vt:lpstr>Times New Roman</vt:lpstr>
      <vt:lpstr>Office Theme</vt:lpstr>
      <vt:lpstr>عرض تقديمي في PowerPoint</vt:lpstr>
      <vt:lpstr>عرض تقديمي في PowerPoint</vt:lpstr>
      <vt:lpstr>عرض تقديمي في PowerPoint</vt:lpstr>
      <vt:lpstr>Note for Lecture Exam:  Please Review Lecture 2 and Lecture 4 for definitions of terms used in this Lecture.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Product Vision</vt:lpstr>
      <vt:lpstr>Product Roadmap</vt:lpstr>
      <vt:lpstr>Product Release Plan</vt:lpstr>
      <vt:lpstr>عرض تقديمي في PowerPoint</vt:lpstr>
      <vt:lpstr>EPIC vs. Features vs. User Stories</vt:lpstr>
      <vt:lpstr>Writing User Stories</vt:lpstr>
      <vt:lpstr>Story Mapping</vt:lpstr>
      <vt:lpstr>Initial Product Backlog</vt:lpstr>
      <vt:lpstr>Estimating</vt:lpstr>
      <vt:lpstr>Update Product Backlog with User Story estimates</vt:lpstr>
      <vt:lpstr>عرض تقديمي في PowerPoint</vt:lpstr>
      <vt:lpstr>Sprint 1: Sprint Planning Meeting</vt:lpstr>
      <vt:lpstr>Sprint Management - Sprint 1 Kanban Board</vt:lpstr>
      <vt:lpstr>Sprint 1 Review</vt:lpstr>
      <vt:lpstr>Sprint 1 Retrospective</vt:lpstr>
      <vt:lpstr>Product Backlog Refinement After Sprint 1</vt:lpstr>
      <vt:lpstr>Writing New User Stories</vt:lpstr>
      <vt:lpstr>Sprint 2: Sprint Planning Meeting</vt:lpstr>
      <vt:lpstr>Sprint Management - Sprint 2 Kanban Board</vt:lpstr>
      <vt:lpstr>Daily Scrum Meeting (10-15 min.)</vt:lpstr>
      <vt:lpstr>Sprint Burndown Chart vs. Project Burndown Chart</vt:lpstr>
      <vt:lpstr>Sprint 2 Review</vt:lpstr>
      <vt:lpstr>Sprint 2 Retrospective</vt:lpstr>
      <vt:lpstr>Product Backlog Refinement After Sprint 2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firas saadaldeen</cp:lastModifiedBy>
  <cp:revision>18</cp:revision>
  <dcterms:created xsi:type="dcterms:W3CDTF">2023-04-29T09:08:23Z</dcterms:created>
  <dcterms:modified xsi:type="dcterms:W3CDTF">2024-05-31T10:58:36Z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