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1"/>
  </p:sldMasterIdLst>
  <p:notesMasterIdLst>
    <p:notesMasterId r:id="rId36"/>
  </p:notesMasterIdLst>
  <p:sldIdLst>
    <p:sldId id="515" r:id="rId2"/>
    <p:sldId id="553" r:id="rId3"/>
    <p:sldId id="268" r:id="rId4"/>
    <p:sldId id="557" r:id="rId5"/>
    <p:sldId id="522" r:id="rId6"/>
    <p:sldId id="523" r:id="rId7"/>
    <p:sldId id="489" r:id="rId8"/>
    <p:sldId id="516" r:id="rId9"/>
    <p:sldId id="550" r:id="rId10"/>
    <p:sldId id="556" r:id="rId11"/>
    <p:sldId id="517" r:id="rId12"/>
    <p:sldId id="518" r:id="rId13"/>
    <p:sldId id="521" r:id="rId14"/>
    <p:sldId id="551" r:id="rId15"/>
    <p:sldId id="547" r:id="rId16"/>
    <p:sldId id="548" r:id="rId17"/>
    <p:sldId id="561" r:id="rId18"/>
    <p:sldId id="562" r:id="rId19"/>
    <p:sldId id="525" r:id="rId20"/>
    <p:sldId id="529" r:id="rId21"/>
    <p:sldId id="528" r:id="rId22"/>
    <p:sldId id="559" r:id="rId23"/>
    <p:sldId id="531" r:id="rId24"/>
    <p:sldId id="532" r:id="rId25"/>
    <p:sldId id="534" r:id="rId26"/>
    <p:sldId id="571" r:id="rId27"/>
    <p:sldId id="535" r:id="rId28"/>
    <p:sldId id="563" r:id="rId29"/>
    <p:sldId id="524" r:id="rId30"/>
    <p:sldId id="526" r:id="rId31"/>
    <p:sldId id="564" r:id="rId32"/>
    <p:sldId id="576" r:id="rId33"/>
    <p:sldId id="568" r:id="rId34"/>
    <p:sldId id="541"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19"/>
      </p:cViewPr>
      <p:guideLst/>
    </p:cSldViewPr>
  </p:slideViewPr>
  <p:notesTextViewPr>
    <p:cViewPr>
      <p:scale>
        <a:sx n="1" d="1"/>
        <a:sy n="1" d="1"/>
      </p:scale>
      <p:origin x="0" y="0"/>
    </p:cViewPr>
  </p:notesTextViewPr>
  <p:sorterViewPr>
    <p:cViewPr>
      <p:scale>
        <a:sx n="100" d="100"/>
        <a:sy n="100" d="100"/>
      </p:scale>
      <p:origin x="0" y="-759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3BD77EC-8328-48F9-9FC2-86535933B151}" type="datetimeFigureOut">
              <a:rPr lang="ar-JO" smtClean="0"/>
              <a:t>20/03/1445</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7D35BDA-5550-44E8-B0FB-1B5B19414E51}" type="slidenum">
              <a:rPr lang="ar-JO" smtClean="0"/>
              <a:t>‹#›</a:t>
            </a:fld>
            <a:endParaRPr lang="ar-JO"/>
          </a:p>
        </p:txBody>
      </p:sp>
    </p:spTree>
    <p:extLst>
      <p:ext uri="{BB962C8B-B14F-4D97-AF65-F5344CB8AC3E}">
        <p14:creationId xmlns:p14="http://schemas.microsoft.com/office/powerpoint/2010/main" val="2166238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988747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565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97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44893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6942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5221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7242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5090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1439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0745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4398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3935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93430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060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6881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06659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304399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13096114"/>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6.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6.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554197" y="198943"/>
            <a:ext cx="6736926" cy="648670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20616" y="3794396"/>
            <a:ext cx="3400128"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(1) مفهوم : الإبداع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Entrepreneurship</a:t>
            </a:r>
          </a:p>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and Innovation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5638048" y="341704"/>
            <a:ext cx="6609055" cy="6343941"/>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prstClr val="white"/>
                </a:solidFill>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solidFill>
                  <a:prstClr val="white"/>
                </a:solidFill>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solidFill>
                <a:prstClr val="white"/>
              </a:solidFill>
              <a:effectLst/>
              <a:uLnTx/>
              <a:uFillTx/>
              <a:latin typeface="Arial"/>
              <a:cs typeface="Arial"/>
              <a:sym typeface="Arial"/>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LDR 725</a:t>
            </a: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Lecture 1</a:t>
            </a:r>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2502CE1A-08B1-E202-69AE-68E28E4DCF3C}"/>
              </a:ext>
            </a:extLst>
          </p:cNvPr>
          <p:cNvSpPr txBox="1"/>
          <p:nvPr/>
        </p:nvSpPr>
        <p:spPr>
          <a:xfrm>
            <a:off x="1284619" y="1859118"/>
            <a:ext cx="304814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2925839799"/>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Picture Placeholder 2">
            <a:extLst>
              <a:ext uri="{FF2B5EF4-FFF2-40B4-BE49-F238E27FC236}">
                <a16:creationId xmlns:a16="http://schemas.microsoft.com/office/drawing/2014/main" id="{3565B9E5-4C6E-1DBC-1B82-A39E905A5FD9}"/>
              </a:ext>
            </a:extLst>
          </p:cNvPr>
          <p:cNvGraphicFramePr>
            <a:graphicFrameLocks noGrp="1"/>
          </p:cNvGraphicFramePr>
          <p:nvPr>
            <p:ph type="pic" sz="quarter" idx="10"/>
            <p:extLst>
              <p:ext uri="{D42A27DB-BD31-4B8C-83A1-F6EECF244321}">
                <p14:modId xmlns:p14="http://schemas.microsoft.com/office/powerpoint/2010/main" val="818113603"/>
              </p:ext>
            </p:extLst>
          </p:nvPr>
        </p:nvGraphicFramePr>
        <p:xfrm>
          <a:off x="2472587" y="1261467"/>
          <a:ext cx="8273369" cy="5128429"/>
        </p:xfrm>
        <a:graphic>
          <a:graphicData uri="http://schemas.openxmlformats.org/drawingml/2006/table">
            <a:tbl>
              <a:tblPr rtl="1" firstRow="1" firstCol="1" bandRow="1">
                <a:effectLst>
                  <a:outerShdw blurRad="50800" dist="38100" dir="2700000" algn="tl" rotWithShape="0">
                    <a:prstClr val="black">
                      <a:alpha val="40000"/>
                    </a:prstClr>
                  </a:outerShdw>
                </a:effectLst>
                <a:tableStyleId>{7DF18680-E054-41AD-8BC1-D1AEF772440D}</a:tableStyleId>
              </a:tblPr>
              <a:tblGrid>
                <a:gridCol w="918375">
                  <a:extLst>
                    <a:ext uri="{9D8B030D-6E8A-4147-A177-3AD203B41FA5}">
                      <a16:colId xmlns:a16="http://schemas.microsoft.com/office/drawing/2014/main" val="4142590085"/>
                    </a:ext>
                  </a:extLst>
                </a:gridCol>
                <a:gridCol w="7354994">
                  <a:extLst>
                    <a:ext uri="{9D8B030D-6E8A-4147-A177-3AD203B41FA5}">
                      <a16:colId xmlns:a16="http://schemas.microsoft.com/office/drawing/2014/main" val="1720857320"/>
                    </a:ext>
                  </a:extLst>
                </a:gridCol>
              </a:tblGrid>
              <a:tr h="653058">
                <a:tc>
                  <a:txBody>
                    <a:bodyPr/>
                    <a:lstStyle/>
                    <a:p>
                      <a:pPr algn="ctr" rtl="1">
                        <a:lnSpc>
                          <a:spcPct val="115000"/>
                        </a:lnSpc>
                        <a:spcAft>
                          <a:spcPts val="0"/>
                        </a:spcAft>
                      </a:pPr>
                      <a:r>
                        <a:rPr lang="ar-SA" sz="1800" b="1" dirty="0">
                          <a:solidFill>
                            <a:schemeClr val="bg1"/>
                          </a:solidFill>
                          <a:effectLst/>
                        </a:rPr>
                        <a:t>المحاضرة</a:t>
                      </a:r>
                      <a:endParaRPr lang="en-US" sz="18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oFill/>
                  </a:tcPr>
                </a:tc>
                <a:tc>
                  <a:txBody>
                    <a:bodyPr/>
                    <a:lstStyle/>
                    <a:p>
                      <a:pPr algn="ctr" rtl="1">
                        <a:lnSpc>
                          <a:spcPct val="115000"/>
                        </a:lnSpc>
                        <a:spcAft>
                          <a:spcPts val="0"/>
                        </a:spcAft>
                      </a:pPr>
                      <a:r>
                        <a:rPr lang="ar-SA" sz="2400" b="1" dirty="0">
                          <a:solidFill>
                            <a:schemeClr val="bg1"/>
                          </a:solidFill>
                          <a:effectLst/>
                        </a:rPr>
                        <a:t>الموضوع</a:t>
                      </a:r>
                      <a:endParaRPr lang="en-US"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500588114"/>
                  </a:ext>
                </a:extLst>
              </a:tr>
              <a:tr h="468260">
                <a:tc>
                  <a:txBody>
                    <a:bodyPr/>
                    <a:lstStyle/>
                    <a:p>
                      <a:pPr marL="0" lvl="0" indent="0" algn="just" rtl="1">
                        <a:lnSpc>
                          <a:spcPct val="115000"/>
                        </a:lnSpc>
                        <a:spcAft>
                          <a:spcPts val="0"/>
                        </a:spcAft>
                        <a:buFont typeface="Arial" panose="020B0604020202020204" pitchFamily="34" charset="0"/>
                        <a:buNone/>
                      </a:pPr>
                      <a:r>
                        <a:rPr lang="en-US" sz="2400" b="1" dirty="0">
                          <a:solidFill>
                            <a:srgbClr val="00B0F0"/>
                          </a:solidFill>
                          <a:effectLst/>
                        </a:rPr>
                        <a:t>1 </a:t>
                      </a:r>
                      <a:r>
                        <a:rPr lang="ar-JO" sz="2400" b="1" dirty="0">
                          <a:solidFill>
                            <a:srgbClr val="00B0F0"/>
                          </a:solidFill>
                          <a:effectLst/>
                        </a:rPr>
                        <a:t> </a:t>
                      </a:r>
                      <a:endPar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marL="457200" algn="ctr" rtl="1">
                        <a:lnSpc>
                          <a:spcPct val="115000"/>
                        </a:lnSpc>
                        <a:spcAft>
                          <a:spcPts val="0"/>
                        </a:spcAft>
                      </a:pPr>
                      <a:r>
                        <a:rPr lang="ar-JO" sz="2800" b="1" u="sng" dirty="0">
                          <a:solidFill>
                            <a:srgbClr val="00B0F0"/>
                          </a:solidFill>
                          <a:effectLst/>
                        </a:rPr>
                        <a:t>مفهوم الإبداع ومفهوم الابتكار وأهميتهما</a:t>
                      </a:r>
                      <a:endParaRPr lang="en-US" sz="28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gradFill>
                      <a:gsLst>
                        <a:gs pos="60000">
                          <a:schemeClr val="bg1"/>
                        </a:gs>
                        <a:gs pos="15000">
                          <a:schemeClr val="bg1"/>
                        </a:gs>
                      </a:gsLst>
                      <a:lin ang="5400000" scaled="1"/>
                    </a:gradFill>
                  </a:tcPr>
                </a:tc>
                <a:extLst>
                  <a:ext uri="{0D108BD9-81ED-4DB2-BD59-A6C34878D82A}">
                    <a16:rowId xmlns:a16="http://schemas.microsoft.com/office/drawing/2014/main" val="4193065782"/>
                  </a:ext>
                </a:extLst>
              </a:tr>
              <a:tr h="401365">
                <a:tc>
                  <a:txBody>
                    <a:bodyPr/>
                    <a:lstStyle/>
                    <a:p>
                      <a:pPr marL="0" lvl="0" indent="0" algn="just" rtl="1">
                        <a:lnSpc>
                          <a:spcPct val="115000"/>
                        </a:lnSpc>
                        <a:spcAft>
                          <a:spcPts val="800"/>
                        </a:spcAft>
                        <a:buFont typeface="Arial" panose="020B0604020202020204" pitchFamily="34" charset="0"/>
                        <a:buNone/>
                      </a:pPr>
                      <a:r>
                        <a:rPr lang="en-US" sz="2400" b="1" dirty="0">
                          <a:solidFill>
                            <a:srgbClr val="00B0F0"/>
                          </a:solidFill>
                          <a:effectLst/>
                        </a:rPr>
                        <a:t>2 </a:t>
                      </a:r>
                      <a:r>
                        <a:rPr lang="ar-JO" sz="2400" b="1" dirty="0">
                          <a:solidFill>
                            <a:srgbClr val="00B0F0"/>
                          </a:solidFill>
                          <a:effectLst/>
                        </a:rPr>
                        <a:t>  </a:t>
                      </a:r>
                      <a:endPar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dirty="0">
                          <a:solidFill>
                            <a:srgbClr val="00B0F0"/>
                          </a:solidFill>
                          <a:effectLst/>
                        </a:rPr>
                        <a:t>نظريات الإبداع والابتكار </a:t>
                      </a:r>
                      <a:endParaRPr lang="en-US" sz="24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gradFill>
                      <a:gsLst>
                        <a:gs pos="60000">
                          <a:schemeClr val="bg1"/>
                        </a:gs>
                        <a:gs pos="15000">
                          <a:schemeClr val="bg1"/>
                        </a:gs>
                      </a:gsLst>
                      <a:lin ang="5400000" scaled="1"/>
                    </a:gradFill>
                  </a:tcPr>
                </a:tc>
                <a:extLst>
                  <a:ext uri="{0D108BD9-81ED-4DB2-BD59-A6C34878D82A}">
                    <a16:rowId xmlns:a16="http://schemas.microsoft.com/office/drawing/2014/main" val="2680995862"/>
                  </a:ext>
                </a:extLst>
              </a:tr>
              <a:tr h="401365">
                <a:tc>
                  <a:txBody>
                    <a:bodyPr/>
                    <a:lstStyle/>
                    <a:p>
                      <a:pPr marL="0" lvl="0" indent="0" algn="just" rtl="1">
                        <a:lnSpc>
                          <a:spcPct val="115000"/>
                        </a:lnSpc>
                        <a:spcAft>
                          <a:spcPts val="800"/>
                        </a:spcAft>
                        <a:buFont typeface="Arial" panose="020B0604020202020204" pitchFamily="34" charset="0"/>
                        <a:buNone/>
                      </a:pPr>
                      <a:r>
                        <a:rPr lang="en-US" sz="2400" b="1" dirty="0">
                          <a:solidFill>
                            <a:srgbClr val="00B0F0"/>
                          </a:solidFill>
                          <a:effectLst/>
                        </a:rPr>
                        <a:t>3 </a:t>
                      </a:r>
                      <a:r>
                        <a:rPr lang="ar-JO" sz="2400" b="1" dirty="0">
                          <a:solidFill>
                            <a:srgbClr val="00B0F0"/>
                          </a:solidFill>
                          <a:effectLst/>
                        </a:rPr>
                        <a:t>   </a:t>
                      </a:r>
                      <a:endPar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dirty="0">
                          <a:solidFill>
                            <a:srgbClr val="00B0F0"/>
                          </a:solidFill>
                          <a:effectLst/>
                        </a:rPr>
                        <a:t>مهارات القائد المبدع والمبتكر</a:t>
                      </a:r>
                      <a:endParaRPr lang="en-US" sz="24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3128572437"/>
                  </a:ext>
                </a:extLst>
              </a:tr>
              <a:tr h="401365">
                <a:tc>
                  <a:txBody>
                    <a:bodyPr/>
                    <a:lstStyle/>
                    <a:p>
                      <a:pPr marL="0" lvl="0" indent="0" algn="just" rtl="1">
                        <a:lnSpc>
                          <a:spcPct val="115000"/>
                        </a:lnSpc>
                        <a:spcAft>
                          <a:spcPts val="800"/>
                        </a:spcAft>
                        <a:buFont typeface="Arial" panose="020B0604020202020204" pitchFamily="34" charset="0"/>
                        <a:buNone/>
                      </a:pPr>
                      <a:r>
                        <a:rPr lang="en-US" sz="2400" b="1" dirty="0">
                          <a:solidFill>
                            <a:srgbClr val="00B0F0"/>
                          </a:solidFill>
                          <a:effectLst/>
                        </a:rPr>
                        <a:t> 4 </a:t>
                      </a:r>
                      <a:r>
                        <a:rPr lang="ar-JO" sz="2400" b="1" dirty="0">
                          <a:solidFill>
                            <a:srgbClr val="00B0F0"/>
                          </a:solidFill>
                          <a:effectLst/>
                        </a:rPr>
                        <a:t> </a:t>
                      </a:r>
                      <a:endPar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dirty="0">
                          <a:solidFill>
                            <a:srgbClr val="00B0F0"/>
                          </a:solidFill>
                          <a:effectLst/>
                        </a:rPr>
                        <a:t>الإدراك والتفكير الإبداعي</a:t>
                      </a:r>
                      <a:endParaRPr lang="en-US" sz="24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1233782406"/>
                  </a:ext>
                </a:extLst>
              </a:tr>
              <a:tr h="403762">
                <a:tc>
                  <a:txBody>
                    <a:bodyPr/>
                    <a:lstStyle/>
                    <a:p>
                      <a:pPr marL="0" lvl="0" indent="0" algn="just" rtl="1">
                        <a:lnSpc>
                          <a:spcPct val="115000"/>
                        </a:lnSpc>
                        <a:spcAft>
                          <a:spcPts val="800"/>
                        </a:spcAft>
                        <a:buFont typeface="Arial" panose="020B0604020202020204" pitchFamily="34" charset="0"/>
                        <a:buNone/>
                      </a:pPr>
                      <a:r>
                        <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rPr>
                        <a:t>5 </a:t>
                      </a:r>
                    </a:p>
                  </a:txBody>
                  <a:tcPr marL="68580" marR="68580" marT="0" marB="0">
                    <a:solidFill>
                      <a:schemeClr val="accent5">
                        <a:lumMod val="75000"/>
                      </a:schemeClr>
                    </a:solidFill>
                  </a:tcPr>
                </a:tc>
                <a:tc>
                  <a:txBody>
                    <a:bodyPr/>
                    <a:lstStyle/>
                    <a:p>
                      <a:pPr algn="ctr" rtl="1">
                        <a:lnSpc>
                          <a:spcPct val="115000"/>
                        </a:lnSpc>
                        <a:spcAft>
                          <a:spcPts val="0"/>
                        </a:spcAft>
                      </a:pPr>
                      <a:r>
                        <a:rPr lang="en-US" sz="2400" b="1" dirty="0">
                          <a:solidFill>
                            <a:srgbClr val="00B0F0"/>
                          </a:solidFill>
                          <a:effectLst/>
                        </a:rPr>
                        <a:t> </a:t>
                      </a:r>
                      <a:r>
                        <a:rPr lang="ar-JO" sz="2400" b="1" dirty="0">
                          <a:solidFill>
                            <a:srgbClr val="00B0F0"/>
                          </a:solidFill>
                          <a:effectLst/>
                        </a:rPr>
                        <a:t>الكفاءة الإبداعية وحاضنات الأعمال</a:t>
                      </a:r>
                      <a:endParaRPr lang="en-US" sz="24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2773087247"/>
                  </a:ext>
                </a:extLst>
              </a:tr>
              <a:tr h="401365">
                <a:tc>
                  <a:txBody>
                    <a:bodyPr/>
                    <a:lstStyle/>
                    <a:p>
                      <a:pPr marL="0" lvl="0" indent="0" algn="just" rtl="1">
                        <a:lnSpc>
                          <a:spcPct val="115000"/>
                        </a:lnSpc>
                        <a:spcAft>
                          <a:spcPts val="800"/>
                        </a:spcAft>
                        <a:buFont typeface="Arial" panose="020B0604020202020204" pitchFamily="34" charset="0"/>
                        <a:buNone/>
                        <a:tabLst>
                          <a:tab pos="38735" algn="l"/>
                        </a:tabLst>
                      </a:pPr>
                      <a:r>
                        <a:rPr lang="en-US" sz="2400" b="1" dirty="0">
                          <a:solidFill>
                            <a:srgbClr val="00B0F0"/>
                          </a:solidFill>
                          <a:effectLst/>
                        </a:rPr>
                        <a:t>6 </a:t>
                      </a:r>
                      <a:r>
                        <a:rPr lang="ar-JO" sz="2400" b="1" dirty="0">
                          <a:solidFill>
                            <a:srgbClr val="00B0F0"/>
                          </a:solidFill>
                          <a:effectLst/>
                        </a:rPr>
                        <a:t> </a:t>
                      </a:r>
                      <a:endPar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tabLst>
                          <a:tab pos="38735" algn="l"/>
                        </a:tabLst>
                      </a:pPr>
                      <a:r>
                        <a:rPr lang="ar-JO" sz="2400" b="1" dirty="0">
                          <a:solidFill>
                            <a:srgbClr val="00B0F0"/>
                          </a:solidFill>
                          <a:effectLst/>
                        </a:rPr>
                        <a:t>الإنتاجية الإبداعية وتحقيق الميزة التنافسية</a:t>
                      </a:r>
                      <a:endParaRPr lang="en-US" sz="24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1320083870"/>
                  </a:ext>
                </a:extLst>
              </a:tr>
              <a:tr h="401365">
                <a:tc>
                  <a:txBody>
                    <a:bodyPr/>
                    <a:lstStyle/>
                    <a:p>
                      <a:pPr marL="0" lvl="0" indent="0" algn="just" rtl="1">
                        <a:lnSpc>
                          <a:spcPct val="115000"/>
                        </a:lnSpc>
                        <a:spcAft>
                          <a:spcPts val="0"/>
                        </a:spcAft>
                        <a:buFont typeface="Arial" panose="020B0604020202020204" pitchFamily="34" charset="0"/>
                        <a:buNone/>
                        <a:tabLst>
                          <a:tab pos="38735" algn="l"/>
                        </a:tabLst>
                      </a:pPr>
                      <a:r>
                        <a:rPr lang="en-GB"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rPr>
                        <a:t>7 </a:t>
                      </a:r>
                      <a:endPar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marL="457200" algn="ctr" rtl="1">
                        <a:lnSpc>
                          <a:spcPct val="115000"/>
                        </a:lnSpc>
                        <a:spcAft>
                          <a:spcPts val="0"/>
                        </a:spcAft>
                        <a:tabLst>
                          <a:tab pos="38735" algn="l"/>
                        </a:tabLst>
                      </a:pPr>
                      <a:r>
                        <a:rPr lang="ar-JO" sz="2400" b="1" dirty="0">
                          <a:solidFill>
                            <a:srgbClr val="00B0F0"/>
                          </a:solidFill>
                          <a:effectLst/>
                        </a:rPr>
                        <a:t>التفكير الناقد ومهاراته</a:t>
                      </a:r>
                      <a:endPar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701815540"/>
                  </a:ext>
                </a:extLst>
              </a:tr>
              <a:tr h="401365">
                <a:tc>
                  <a:txBody>
                    <a:bodyPr/>
                    <a:lstStyle/>
                    <a:p>
                      <a:pPr marL="0" lvl="0" indent="0" algn="just" rtl="1">
                        <a:lnSpc>
                          <a:spcPct val="115000"/>
                        </a:lnSpc>
                        <a:spcAft>
                          <a:spcPts val="800"/>
                        </a:spcAft>
                        <a:buFont typeface="Arial" panose="020B0604020202020204" pitchFamily="34" charset="0"/>
                        <a:buNone/>
                      </a:pPr>
                      <a:r>
                        <a:rPr lang="ar-JO" sz="2400" b="1" dirty="0">
                          <a:solidFill>
                            <a:srgbClr val="00B0F0"/>
                          </a:solidFill>
                          <a:effectLst/>
                        </a:rPr>
                        <a:t> </a:t>
                      </a:r>
                      <a:r>
                        <a:rPr lang="en-GB" sz="2400" b="1" dirty="0">
                          <a:solidFill>
                            <a:srgbClr val="00B0F0"/>
                          </a:solidFill>
                          <a:effectLst/>
                        </a:rPr>
                        <a:t>8</a:t>
                      </a:r>
                      <a:endPar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a:solidFill>
                            <a:srgbClr val="00B0F0"/>
                          </a:solidFill>
                          <a:effectLst/>
                        </a:rPr>
                        <a:t>التفكير المنطقي وخطواته</a:t>
                      </a:r>
                      <a:endParaRPr lang="en-US" sz="2400" b="1">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2614882977"/>
                  </a:ext>
                </a:extLst>
              </a:tr>
              <a:tr h="401365">
                <a:tc>
                  <a:txBody>
                    <a:bodyPr/>
                    <a:lstStyle/>
                    <a:p>
                      <a:pPr marL="0" lvl="0" indent="0" algn="just" rtl="1">
                        <a:lnSpc>
                          <a:spcPct val="115000"/>
                        </a:lnSpc>
                        <a:spcAft>
                          <a:spcPts val="800"/>
                        </a:spcAft>
                        <a:buFont typeface="Arial" panose="020B0604020202020204" pitchFamily="34" charset="0"/>
                        <a:buNone/>
                      </a:pPr>
                      <a:r>
                        <a:rPr lang="ar-SA" sz="2400" b="1" dirty="0">
                          <a:solidFill>
                            <a:srgbClr val="00B0F0"/>
                          </a:solidFill>
                          <a:effectLst/>
                        </a:rPr>
                        <a:t> </a:t>
                      </a:r>
                      <a:r>
                        <a:rPr lang="en-US" sz="2400" b="1" dirty="0">
                          <a:solidFill>
                            <a:srgbClr val="00B0F0"/>
                          </a:solidFill>
                          <a:effectLst/>
                        </a:rPr>
                        <a:t>9</a:t>
                      </a:r>
                      <a:endPar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SA" sz="2400" b="1" dirty="0">
                          <a:solidFill>
                            <a:srgbClr val="00B0F0"/>
                          </a:solidFill>
                          <a:effectLst/>
                        </a:rPr>
                        <a:t>أدوار القادة في تعزيز الإبداع والابتكار</a:t>
                      </a:r>
                      <a:endParaRPr lang="en-US" sz="24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706987609"/>
                  </a:ext>
                </a:extLst>
              </a:tr>
              <a:tr h="401365">
                <a:tc>
                  <a:txBody>
                    <a:bodyPr/>
                    <a:lstStyle/>
                    <a:p>
                      <a:pPr marL="0" lvl="0" indent="0" algn="just" rtl="1">
                        <a:lnSpc>
                          <a:spcPct val="115000"/>
                        </a:lnSpc>
                        <a:spcAft>
                          <a:spcPts val="800"/>
                        </a:spcAft>
                        <a:buFont typeface="Arial" panose="020B0604020202020204" pitchFamily="34" charset="0"/>
                        <a:buNone/>
                      </a:pPr>
                      <a:r>
                        <a:rPr lang="ar-JO" sz="2400" b="1" dirty="0">
                          <a:solidFill>
                            <a:srgbClr val="00B0F0"/>
                          </a:solidFill>
                          <a:effectLst/>
                        </a:rPr>
                        <a:t> </a:t>
                      </a:r>
                      <a:r>
                        <a:rPr lang="en-US" sz="2400" b="1" dirty="0">
                          <a:solidFill>
                            <a:srgbClr val="00B0F0"/>
                          </a:solidFill>
                          <a:effectLst/>
                        </a:rPr>
                        <a:t>10</a:t>
                      </a:r>
                      <a:endParaRPr lang="en-US" sz="24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dirty="0">
                          <a:solidFill>
                            <a:srgbClr val="00B0F0"/>
                          </a:solidFill>
                          <a:effectLst/>
                        </a:rPr>
                        <a:t>الإبداع التكنولوجي</a:t>
                      </a:r>
                      <a:endParaRPr lang="en-US" sz="24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1013956008"/>
                  </a:ext>
                </a:extLst>
              </a:tr>
              <a:tr h="392429">
                <a:tc>
                  <a:txBody>
                    <a:bodyPr/>
                    <a:lstStyle/>
                    <a:p>
                      <a:pPr algn="ctr" rtl="1">
                        <a:lnSpc>
                          <a:spcPct val="115000"/>
                        </a:lnSpc>
                        <a:spcAft>
                          <a:spcPts val="0"/>
                        </a:spcAft>
                      </a:pPr>
                      <a:r>
                        <a:rPr lang="ar-JO" sz="2400" b="1" dirty="0">
                          <a:solidFill>
                            <a:srgbClr val="00B0F0"/>
                          </a:solidFill>
                          <a:effectLst/>
                        </a:rPr>
                        <a:t> </a:t>
                      </a:r>
                      <a:endParaRPr lang="en-US" sz="24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75000"/>
                      </a:schemeClr>
                    </a:solidFill>
                  </a:tcPr>
                </a:tc>
                <a:tc>
                  <a:txBody>
                    <a:bodyPr/>
                    <a:lstStyle/>
                    <a:p>
                      <a:pPr algn="ctr" rtl="1">
                        <a:lnSpc>
                          <a:spcPct val="115000"/>
                        </a:lnSpc>
                        <a:spcAft>
                          <a:spcPts val="0"/>
                        </a:spcAft>
                      </a:pPr>
                      <a:endParaRPr lang="en-US" sz="24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2072825091"/>
                  </a:ext>
                </a:extLst>
              </a:tr>
            </a:tbl>
          </a:graphicData>
        </a:graphic>
      </p:graphicFrame>
      <p:sp>
        <p:nvSpPr>
          <p:cNvPr id="4" name="TextBox 3">
            <a:extLst>
              <a:ext uri="{FF2B5EF4-FFF2-40B4-BE49-F238E27FC236}">
                <a16:creationId xmlns:a16="http://schemas.microsoft.com/office/drawing/2014/main" id="{463328CA-137F-A2BF-AA02-385518206018}"/>
              </a:ext>
            </a:extLst>
          </p:cNvPr>
          <p:cNvSpPr txBox="1"/>
          <p:nvPr/>
        </p:nvSpPr>
        <p:spPr>
          <a:xfrm>
            <a:off x="4658255" y="531753"/>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5" name="Picture 4">
            <a:extLst>
              <a:ext uri="{FF2B5EF4-FFF2-40B4-BE49-F238E27FC236}">
                <a16:creationId xmlns:a16="http://schemas.microsoft.com/office/drawing/2014/main" id="{5D653EC9-A71A-1A82-510D-6E93C7A2A2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85670" y="-96332"/>
            <a:ext cx="2876694" cy="1357799"/>
          </a:xfrm>
          <a:prstGeom prst="rect">
            <a:avLst/>
          </a:prstGeom>
        </p:spPr>
      </p:pic>
      <p:sp>
        <p:nvSpPr>
          <p:cNvPr id="2" name="TextBox 1">
            <a:extLst>
              <a:ext uri="{FF2B5EF4-FFF2-40B4-BE49-F238E27FC236}">
                <a16:creationId xmlns:a16="http://schemas.microsoft.com/office/drawing/2014/main" id="{C4CBC6A4-B0CF-0C29-84C7-646EA0DB30D7}"/>
              </a:ext>
            </a:extLst>
          </p:cNvPr>
          <p:cNvSpPr txBox="1"/>
          <p:nvPr/>
        </p:nvSpPr>
        <p:spPr>
          <a:xfrm>
            <a:off x="5033331"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Tree>
    <p:extLst>
      <p:ext uri="{BB962C8B-B14F-4D97-AF65-F5344CB8AC3E}">
        <p14:creationId xmlns:p14="http://schemas.microsoft.com/office/powerpoint/2010/main" val="374813499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4028440" y="304805"/>
            <a:ext cx="3888432" cy="724247"/>
          </a:xfrm>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1200" b="1" dirty="0">
                <a:solidFill>
                  <a:schemeClr val="bg2"/>
                </a:solidFill>
                <a:latin typeface="Calibri" pitchFamily="34" charset="0"/>
                <a:ea typeface="Times New Roman" pitchFamily="18" charset="0"/>
              </a:rPr>
              <a:t>موضوعات المحاضرة (الإبداع)</a:t>
            </a:r>
          </a:p>
          <a:p>
            <a:endParaRPr lang="en-US" dirty="0">
              <a:solidFill>
                <a:srgbClr val="FF0000"/>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29506" y="1860810"/>
            <a:ext cx="8092988" cy="720000"/>
          </a:xfrm>
          <a:prstGeom prst="rect">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تعريف الإبداع</a:t>
            </a:r>
            <a:endParaRPr lang="ko-KR" altLang="en-US" sz="2800" b="1" dirty="0">
              <a:solidFill>
                <a:schemeClr val="tx1"/>
              </a:solidFill>
            </a:endParaRP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solidFill>
            <a:schemeClr val="bg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solidFill>
            <a:schemeClr val="bg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3" name="Oval 12">
            <a:extLst>
              <a:ext uri="{FF2B5EF4-FFF2-40B4-BE49-F238E27FC236}">
                <a16:creationId xmlns:a16="http://schemas.microsoft.com/office/drawing/2014/main" id="{B5332E25-1362-4272-B71D-1628D5F5AC96}"/>
              </a:ext>
            </a:extLst>
          </p:cNvPr>
          <p:cNvSpPr/>
          <p:nvPr/>
        </p:nvSpPr>
        <p:spPr>
          <a:xfrm>
            <a:off x="2135560" y="4068518"/>
            <a:ext cx="2160000" cy="2160000"/>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508518"/>
            <a:ext cx="8124648" cy="720000"/>
          </a:xfrm>
          <a:prstGeom prst="rect">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9" name="TextBox 18">
            <a:extLst>
              <a:ext uri="{FF2B5EF4-FFF2-40B4-BE49-F238E27FC236}">
                <a16:creationId xmlns:a16="http://schemas.microsoft.com/office/drawing/2014/main" id="{3ED976BC-2BEC-4AB9-A536-64E177B40941}"/>
              </a:ext>
            </a:extLst>
          </p:cNvPr>
          <p:cNvSpPr txBox="1"/>
          <p:nvPr/>
        </p:nvSpPr>
        <p:spPr>
          <a:xfrm>
            <a:off x="4727848" y="2773078"/>
            <a:ext cx="6494646" cy="954107"/>
          </a:xfrm>
          <a:prstGeom prst="rect">
            <a:avLst/>
          </a:prstGeom>
          <a:noFill/>
        </p:spPr>
        <p:txBody>
          <a:bodyPr wrap="square" rtlCol="0">
            <a:spAutoFit/>
          </a:bodyPr>
          <a:lstStyle/>
          <a:p>
            <a:pPr algn="r" rtl="1"/>
            <a:r>
              <a:rPr lang="ar-JO" sz="2800" b="1" dirty="0">
                <a:latin typeface="Simplified Arabic" pitchFamily="18" charset="-78"/>
                <a:cs typeface="Simplified Arabic" pitchFamily="18" charset="-78"/>
                <a:sym typeface="Tajawal Medium"/>
              </a:rPr>
              <a:t>مكونات – جوانب الإبداع ومكونات التفكير الإبداعي</a:t>
            </a:r>
          </a:p>
          <a:p>
            <a:pPr algn="r" rtl="1"/>
            <a:r>
              <a:rPr lang="ar-JO" sz="2800" b="1" dirty="0">
                <a:solidFill>
                  <a:schemeClr val="bg2"/>
                </a:solidFill>
                <a:latin typeface="Simplified Arabic" pitchFamily="18" charset="-78"/>
                <a:cs typeface="Simplified Arabic" pitchFamily="18" charset="-78"/>
                <a:sym typeface="Tajawal Medium"/>
              </a:rPr>
              <a:t> </a:t>
            </a:r>
          </a:p>
        </p:txBody>
      </p:sp>
      <p:grpSp>
        <p:nvGrpSpPr>
          <p:cNvPr id="21" name="Group 20">
            <a:extLst>
              <a:ext uri="{FF2B5EF4-FFF2-40B4-BE49-F238E27FC236}">
                <a16:creationId xmlns:a16="http://schemas.microsoft.com/office/drawing/2014/main" id="{FCF03B28-66E8-4BB3-9715-7B938A95955F}"/>
              </a:ext>
            </a:extLst>
          </p:cNvPr>
          <p:cNvGrpSpPr/>
          <p:nvPr/>
        </p:nvGrpSpPr>
        <p:grpSpPr>
          <a:xfrm>
            <a:off x="5155740" y="3287945"/>
            <a:ext cx="5980820" cy="932918"/>
            <a:chOff x="6218110" y="1784410"/>
            <a:chExt cx="2183448" cy="663701"/>
          </a:xfrm>
        </p:grpSpPr>
        <p:sp>
          <p:nvSpPr>
            <p:cNvPr id="22" name="TextBox 21">
              <a:extLst>
                <a:ext uri="{FF2B5EF4-FFF2-40B4-BE49-F238E27FC236}">
                  <a16:creationId xmlns:a16="http://schemas.microsoft.com/office/drawing/2014/main" id="{1B3A1816-4ADA-458C-ACA1-90090BBE3482}"/>
                </a:ext>
              </a:extLst>
            </p:cNvPr>
            <p:cNvSpPr txBox="1"/>
            <p:nvPr/>
          </p:nvSpPr>
          <p:spPr>
            <a:xfrm>
              <a:off x="6218110" y="2075879"/>
              <a:ext cx="2183448" cy="372232"/>
            </a:xfrm>
            <a:prstGeom prst="rect">
              <a:avLst/>
            </a:prstGeom>
            <a:noFill/>
          </p:spPr>
          <p:txBody>
            <a:bodyPr wrap="square" rtlCol="0">
              <a:spAutoFit/>
            </a:bodyPr>
            <a:lstStyle/>
            <a:p>
              <a:pPr algn="r" rtl="1"/>
              <a:r>
                <a:rPr lang="ar-JO" sz="2800" b="1" dirty="0">
                  <a:latin typeface="Simplified Arabic" pitchFamily="18" charset="-78"/>
                  <a:cs typeface="Simplified Arabic" pitchFamily="18" charset="-78"/>
                  <a:sym typeface="Tajawal Medium"/>
                </a:rPr>
                <a:t>مستويات القدرات الإبداعية / أنواع الإبداع</a:t>
              </a:r>
            </a:p>
          </p:txBody>
        </p:sp>
        <p:sp>
          <p:nvSpPr>
            <p:cNvPr id="23" name="TextBox 22">
              <a:extLst>
                <a:ext uri="{FF2B5EF4-FFF2-40B4-BE49-F238E27FC236}">
                  <a16:creationId xmlns:a16="http://schemas.microsoft.com/office/drawing/2014/main" id="{3EA6CFE6-29F2-44BA-90E3-B763592A5ACE}"/>
                </a:ext>
              </a:extLst>
            </p:cNvPr>
            <p:cNvSpPr txBox="1"/>
            <p:nvPr/>
          </p:nvSpPr>
          <p:spPr>
            <a:xfrm>
              <a:off x="6303313" y="1784410"/>
              <a:ext cx="1620270" cy="197064"/>
            </a:xfrm>
            <a:prstGeom prst="rect">
              <a:avLst/>
            </a:prstGeom>
            <a:noFill/>
          </p:spPr>
          <p:txBody>
            <a:bodyPr wrap="square" rtlCol="0">
              <a:spAutoFit/>
            </a:bodyPr>
            <a:lstStyle/>
            <a:p>
              <a:endParaRPr lang="ko-KR" altLang="en-US" sz="1200" dirty="0">
                <a:solidFill>
                  <a:schemeClr val="bg1"/>
                </a:solidFill>
                <a:cs typeface="Arial" pitchFamily="34" charset="0"/>
              </a:endParaRPr>
            </a:p>
          </p:txBody>
        </p:sp>
      </p:grpSp>
      <p:sp>
        <p:nvSpPr>
          <p:cNvPr id="25" name="TextBox 24">
            <a:extLst>
              <a:ext uri="{FF2B5EF4-FFF2-40B4-BE49-F238E27FC236}">
                <a16:creationId xmlns:a16="http://schemas.microsoft.com/office/drawing/2014/main" id="{E2D38078-5AD9-409F-B6D5-61DF3C599CF5}"/>
              </a:ext>
            </a:extLst>
          </p:cNvPr>
          <p:cNvSpPr txBox="1"/>
          <p:nvPr/>
        </p:nvSpPr>
        <p:spPr>
          <a:xfrm>
            <a:off x="4511824" y="5569376"/>
            <a:ext cx="6624736" cy="523220"/>
          </a:xfrm>
          <a:prstGeom prst="rect">
            <a:avLst/>
          </a:prstGeom>
          <a:solidFill>
            <a:srgbClr val="00B0F0"/>
          </a:solidFill>
        </p:spPr>
        <p:txBody>
          <a:bodyPr wrap="square" rtlCol="0">
            <a:spAutoFit/>
          </a:bodyPr>
          <a:lstStyle/>
          <a:p>
            <a:pPr lvl="0" algn="r"/>
            <a:r>
              <a:rPr lang="ar-JO" sz="2800" b="1" dirty="0">
                <a:latin typeface="Simplified Arabic" pitchFamily="18" charset="-78"/>
                <a:cs typeface="Simplified Arabic" pitchFamily="18" charset="-78"/>
                <a:sym typeface="Tajawal Medium"/>
              </a:rPr>
              <a:t>معوّقات الإبداع والتفكير الإبداعي</a:t>
            </a:r>
          </a:p>
        </p:txBody>
      </p:sp>
      <p:sp>
        <p:nvSpPr>
          <p:cNvPr id="29" name="TextBox 28">
            <a:extLst>
              <a:ext uri="{FF2B5EF4-FFF2-40B4-BE49-F238E27FC236}">
                <a16:creationId xmlns:a16="http://schemas.microsoft.com/office/drawing/2014/main" id="{BDA76193-6C57-4E76-A9E5-337F2F0EC32F}"/>
              </a:ext>
            </a:extLst>
          </p:cNvPr>
          <p:cNvSpPr txBox="1"/>
          <p:nvPr/>
        </p:nvSpPr>
        <p:spPr>
          <a:xfrm>
            <a:off x="4876633" y="4616888"/>
            <a:ext cx="6314534" cy="523220"/>
          </a:xfrm>
          <a:prstGeom prst="rect">
            <a:avLst/>
          </a:prstGeom>
          <a:noFill/>
        </p:spPr>
        <p:txBody>
          <a:bodyPr wrap="square" rtlCol="0">
            <a:spAutoFit/>
          </a:bodyPr>
          <a:lstStyle/>
          <a:p>
            <a:pPr lvl="0" algn="r"/>
            <a:r>
              <a:rPr lang="ar-JO" sz="2800" b="1" dirty="0">
                <a:latin typeface="JF-Flat"/>
              </a:rPr>
              <a:t>العوامل المؤثرة في الإبداع وأهمية الإبداع في حياتنا</a:t>
            </a:r>
            <a:endParaRPr lang="ko-KR" altLang="en-US" sz="2000" b="1" dirty="0">
              <a:cs typeface="Arial" pitchFamily="34" charset="0"/>
            </a:endParaRPr>
          </a:p>
        </p:txBody>
      </p:sp>
      <p:pic>
        <p:nvPicPr>
          <p:cNvPr id="8" name="Picture 7">
            <a:extLst>
              <a:ext uri="{FF2B5EF4-FFF2-40B4-BE49-F238E27FC236}">
                <a16:creationId xmlns:a16="http://schemas.microsoft.com/office/drawing/2014/main" id="{0236C215-C804-F349-0EBC-A9E9FBA5CE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28289" y="-534"/>
            <a:ext cx="2773532" cy="1106124"/>
          </a:xfrm>
          <a:prstGeom prst="rect">
            <a:avLst/>
          </a:prstGeom>
        </p:spPr>
      </p:pic>
      <p:sp>
        <p:nvSpPr>
          <p:cNvPr id="11" name="Freeform: Shape 10">
            <a:extLst>
              <a:ext uri="{FF2B5EF4-FFF2-40B4-BE49-F238E27FC236}">
                <a16:creationId xmlns:a16="http://schemas.microsoft.com/office/drawing/2014/main" id="{695156A5-63D9-B203-D25E-628FB079EA16}"/>
              </a:ext>
            </a:extLst>
          </p:cNvPr>
          <p:cNvSpPr/>
          <p:nvPr/>
        </p:nvSpPr>
        <p:spPr>
          <a:xfrm flipH="1">
            <a:off x="10199683" y="235785"/>
            <a:ext cx="1584482" cy="1369016"/>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rgbClr val="00B0F0"/>
            </a:solidFill>
            <a:prstDash val="solid"/>
            <a:miter/>
          </a:ln>
        </p:spPr>
        <p:txBody>
          <a:bodyPr rtlCol="0" anchor="ctr"/>
          <a:lstStyle/>
          <a:p>
            <a:pPr algn="ctr" defTabSz="685800"/>
            <a:r>
              <a:rPr lang="ar-JO" sz="2400" b="1" dirty="0">
                <a:latin typeface="Simplified Arabic" pitchFamily="18" charset="-78"/>
                <a:cs typeface="Simplified Arabic" pitchFamily="18" charset="-78"/>
                <a:sym typeface="Tajawal Medium"/>
              </a:rPr>
              <a:t>الإبداع</a:t>
            </a:r>
            <a:endParaRPr lang="en-US" sz="2400" b="1" dirty="0">
              <a:latin typeface="Arial"/>
              <a:ea typeface="Arial Unicode MS"/>
            </a:endParaRPr>
          </a:p>
        </p:txBody>
      </p:sp>
      <p:sp>
        <p:nvSpPr>
          <p:cNvPr id="14" name="Freeform: Shape 13">
            <a:extLst>
              <a:ext uri="{FF2B5EF4-FFF2-40B4-BE49-F238E27FC236}">
                <a16:creationId xmlns:a16="http://schemas.microsoft.com/office/drawing/2014/main" id="{BE317955-CA6A-ADA3-1672-1BE7556BBEC2}"/>
              </a:ext>
            </a:extLst>
          </p:cNvPr>
          <p:cNvSpPr>
            <a:spLocks noChangeAspect="1"/>
          </p:cNvSpPr>
          <p:nvPr/>
        </p:nvSpPr>
        <p:spPr>
          <a:xfrm>
            <a:off x="9827309" y="656133"/>
            <a:ext cx="503843" cy="791971"/>
          </a:xfrm>
          <a:custGeom>
            <a:avLst/>
            <a:gdLst>
              <a:gd name="connsiteX0" fmla="*/ 591978 w 895350"/>
              <a:gd name="connsiteY0" fmla="*/ 2353151 h 2371725"/>
              <a:gd name="connsiteX1" fmla="*/ 591978 w 895350"/>
              <a:gd name="connsiteY1" fmla="*/ 535781 h 2371725"/>
              <a:gd name="connsiteX2" fmla="*/ 321469 w 895350"/>
              <a:gd name="connsiteY2" fmla="*/ 731996 h 2371725"/>
              <a:gd name="connsiteX3" fmla="*/ 21431 w 895350"/>
              <a:gd name="connsiteY3" fmla="*/ 879634 h 2371725"/>
              <a:gd name="connsiteX4" fmla="*/ 21431 w 895350"/>
              <a:gd name="connsiteY4" fmla="*/ 604361 h 2371725"/>
              <a:gd name="connsiteX5" fmla="*/ 439578 w 895350"/>
              <a:gd name="connsiteY5" fmla="*/ 331946 h 2371725"/>
              <a:gd name="connsiteX6" fmla="*/ 692944 w 895350"/>
              <a:gd name="connsiteY6" fmla="*/ 21431 h 2371725"/>
              <a:gd name="connsiteX7" fmla="*/ 876776 w 895350"/>
              <a:gd name="connsiteY7" fmla="*/ 21431 h 2371725"/>
              <a:gd name="connsiteX8" fmla="*/ 876776 w 895350"/>
              <a:gd name="connsiteY8" fmla="*/ 2353151 h 2371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5350" h="2371725">
                <a:moveTo>
                  <a:pt x="591978" y="2353151"/>
                </a:moveTo>
                <a:lnTo>
                  <a:pt x="591978" y="535781"/>
                </a:lnTo>
                <a:cubicBezTo>
                  <a:pt x="523399" y="601504"/>
                  <a:pt x="432911" y="667226"/>
                  <a:pt x="321469" y="731996"/>
                </a:cubicBezTo>
                <a:cubicBezTo>
                  <a:pt x="210026" y="797719"/>
                  <a:pt x="110014" y="846296"/>
                  <a:pt x="21431" y="879634"/>
                </a:cubicBezTo>
                <a:lnTo>
                  <a:pt x="21431" y="604361"/>
                </a:lnTo>
                <a:cubicBezTo>
                  <a:pt x="180499" y="529114"/>
                  <a:pt x="320516" y="438626"/>
                  <a:pt x="439578" y="331946"/>
                </a:cubicBezTo>
                <a:cubicBezTo>
                  <a:pt x="558641" y="225266"/>
                  <a:pt x="643414" y="121444"/>
                  <a:pt x="692944" y="21431"/>
                </a:cubicBezTo>
                <a:lnTo>
                  <a:pt x="876776" y="21431"/>
                </a:lnTo>
                <a:lnTo>
                  <a:pt x="876776" y="2353151"/>
                </a:lnTo>
              </a:path>
            </a:pathLst>
          </a:custGeom>
          <a:solidFill>
            <a:srgbClr val="FFFFFF"/>
          </a:solidFill>
          <a:ln w="38100" cap="flat">
            <a:solidFill>
              <a:srgbClr val="00B0F0"/>
            </a:solidFill>
            <a:prstDash val="solid"/>
            <a:miter/>
          </a:ln>
        </p:spPr>
        <p:txBody>
          <a:bodyPr rtlCol="0" anchor="ctr"/>
          <a:lstStyle/>
          <a:p>
            <a:pPr defTabSz="685800"/>
            <a:endParaRPr lang="en-US" sz="1350" dirty="0">
              <a:solidFill>
                <a:srgbClr val="000000"/>
              </a:solidFill>
              <a:latin typeface="Arial"/>
              <a:ea typeface="Arial Unicode MS"/>
            </a:endParaRPr>
          </a:p>
        </p:txBody>
      </p:sp>
    </p:spTree>
    <p:custDataLst>
      <p:tags r:id="rId1"/>
    </p:custDataLst>
    <p:extLst>
      <p:ext uri="{BB962C8B-B14F-4D97-AF65-F5344CB8AC3E}">
        <p14:creationId xmlns:p14="http://schemas.microsoft.com/office/powerpoint/2010/main" val="325709666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4028440" y="304805"/>
            <a:ext cx="3888432" cy="724247"/>
          </a:xfrm>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1200" b="1" dirty="0">
                <a:solidFill>
                  <a:schemeClr val="bg2"/>
                </a:solidFill>
                <a:latin typeface="Calibri" pitchFamily="34" charset="0"/>
                <a:ea typeface="Times New Roman" pitchFamily="18" charset="0"/>
              </a:rPr>
              <a:t>موضوعات المحاضرة (الابتكار)</a:t>
            </a:r>
          </a:p>
          <a:p>
            <a:endParaRPr lang="en-US" dirty="0">
              <a:solidFill>
                <a:srgbClr val="FF0000"/>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29506" y="1860810"/>
            <a:ext cx="8092988" cy="720000"/>
          </a:xfrm>
          <a:prstGeom prst="rect">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مفهوم الابتكار وأهميته في حياتنا</a:t>
            </a:r>
            <a:endParaRPr lang="ko-KR" altLang="en-US" sz="2800" b="1" dirty="0">
              <a:solidFill>
                <a:schemeClr val="tx1"/>
              </a:solidFill>
            </a:endParaRP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solidFill>
            <a:schemeClr val="bg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02979"/>
            <a:ext cx="8124648" cy="720000"/>
          </a:xfrm>
          <a:prstGeom prst="rect">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solidFill>
            <a:schemeClr val="bg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3" name="Oval 12">
            <a:extLst>
              <a:ext uri="{FF2B5EF4-FFF2-40B4-BE49-F238E27FC236}">
                <a16:creationId xmlns:a16="http://schemas.microsoft.com/office/drawing/2014/main" id="{B5332E25-1362-4272-B71D-1628D5F5AC96}"/>
              </a:ext>
            </a:extLst>
          </p:cNvPr>
          <p:cNvSpPr/>
          <p:nvPr/>
        </p:nvSpPr>
        <p:spPr>
          <a:xfrm>
            <a:off x="2135560" y="4068518"/>
            <a:ext cx="2160000" cy="2160000"/>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508518"/>
            <a:ext cx="8124648" cy="720000"/>
          </a:xfrm>
          <a:prstGeom prst="rect">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9" name="TextBox 18">
            <a:extLst>
              <a:ext uri="{FF2B5EF4-FFF2-40B4-BE49-F238E27FC236}">
                <a16:creationId xmlns:a16="http://schemas.microsoft.com/office/drawing/2014/main" id="{3ED976BC-2BEC-4AB9-A536-64E177B40941}"/>
              </a:ext>
            </a:extLst>
          </p:cNvPr>
          <p:cNvSpPr txBox="1"/>
          <p:nvPr/>
        </p:nvSpPr>
        <p:spPr>
          <a:xfrm>
            <a:off x="4569506" y="5626790"/>
            <a:ext cx="6494646" cy="523220"/>
          </a:xfrm>
          <a:prstGeom prst="rect">
            <a:avLst/>
          </a:prstGeom>
          <a:noFill/>
        </p:spPr>
        <p:txBody>
          <a:bodyPr wrap="square" rtlCol="0">
            <a:spAutoFit/>
          </a:bodyPr>
          <a:lstStyle/>
          <a:p>
            <a:pPr algn="r" rtl="1"/>
            <a:r>
              <a:rPr lang="ar-JO" sz="2800" b="1" dirty="0">
                <a:latin typeface="Simplified Arabic" pitchFamily="18" charset="-78"/>
                <a:cs typeface="Simplified Arabic" pitchFamily="18" charset="-78"/>
                <a:sym typeface="Tajawal Medium"/>
              </a:rPr>
              <a:t>الفرق بين الإبداع والابتكار والاختراع</a:t>
            </a:r>
          </a:p>
        </p:txBody>
      </p:sp>
      <p:grpSp>
        <p:nvGrpSpPr>
          <p:cNvPr id="21" name="Group 20">
            <a:extLst>
              <a:ext uri="{FF2B5EF4-FFF2-40B4-BE49-F238E27FC236}">
                <a16:creationId xmlns:a16="http://schemas.microsoft.com/office/drawing/2014/main" id="{FCF03B28-66E8-4BB3-9715-7B938A95955F}"/>
              </a:ext>
            </a:extLst>
          </p:cNvPr>
          <p:cNvGrpSpPr/>
          <p:nvPr/>
        </p:nvGrpSpPr>
        <p:grpSpPr>
          <a:xfrm>
            <a:off x="5155740" y="2848074"/>
            <a:ext cx="5980820" cy="716868"/>
            <a:chOff x="6218110" y="1471476"/>
            <a:chExt cx="2183448" cy="509998"/>
          </a:xfrm>
        </p:grpSpPr>
        <p:sp>
          <p:nvSpPr>
            <p:cNvPr id="22" name="TextBox 21">
              <a:extLst>
                <a:ext uri="{FF2B5EF4-FFF2-40B4-BE49-F238E27FC236}">
                  <a16:creationId xmlns:a16="http://schemas.microsoft.com/office/drawing/2014/main" id="{1B3A1816-4ADA-458C-ACA1-90090BBE3482}"/>
                </a:ext>
              </a:extLst>
            </p:cNvPr>
            <p:cNvSpPr txBox="1"/>
            <p:nvPr/>
          </p:nvSpPr>
          <p:spPr>
            <a:xfrm>
              <a:off x="6218110" y="1471476"/>
              <a:ext cx="2183448" cy="372232"/>
            </a:xfrm>
            <a:prstGeom prst="rect">
              <a:avLst/>
            </a:prstGeom>
            <a:noFill/>
          </p:spPr>
          <p:txBody>
            <a:bodyPr wrap="square" rtlCol="0">
              <a:spAutoFit/>
            </a:bodyPr>
            <a:lstStyle/>
            <a:p>
              <a:pPr algn="r" rtl="1"/>
              <a:r>
                <a:rPr lang="ar-JO" sz="2800" b="1" dirty="0">
                  <a:latin typeface="Simplified Arabic" pitchFamily="18" charset="-78"/>
                  <a:cs typeface="Simplified Arabic" pitchFamily="18" charset="-78"/>
                  <a:sym typeface="Tajawal Medium"/>
                </a:rPr>
                <a:t>مظاهر الابتكار- السلوك الابتكاري </a:t>
              </a:r>
            </a:p>
          </p:txBody>
        </p:sp>
        <p:sp>
          <p:nvSpPr>
            <p:cNvPr id="23" name="TextBox 22">
              <a:extLst>
                <a:ext uri="{FF2B5EF4-FFF2-40B4-BE49-F238E27FC236}">
                  <a16:creationId xmlns:a16="http://schemas.microsoft.com/office/drawing/2014/main" id="{3EA6CFE6-29F2-44BA-90E3-B763592A5ACE}"/>
                </a:ext>
              </a:extLst>
            </p:cNvPr>
            <p:cNvSpPr txBox="1"/>
            <p:nvPr/>
          </p:nvSpPr>
          <p:spPr>
            <a:xfrm>
              <a:off x="6303313" y="1784410"/>
              <a:ext cx="1620270" cy="197064"/>
            </a:xfrm>
            <a:prstGeom prst="rect">
              <a:avLst/>
            </a:prstGeom>
            <a:noFill/>
          </p:spPr>
          <p:txBody>
            <a:bodyPr wrap="square" rtlCol="0">
              <a:spAutoFit/>
            </a:bodyPr>
            <a:lstStyle/>
            <a:p>
              <a:endParaRPr lang="ko-KR" altLang="en-US" sz="1200" dirty="0">
                <a:solidFill>
                  <a:schemeClr val="bg1"/>
                </a:solidFill>
                <a:cs typeface="Arial" pitchFamily="34" charset="0"/>
              </a:endParaRPr>
            </a:p>
          </p:txBody>
        </p:sp>
      </p:grpSp>
      <p:sp>
        <p:nvSpPr>
          <p:cNvPr id="25" name="TextBox 24">
            <a:extLst>
              <a:ext uri="{FF2B5EF4-FFF2-40B4-BE49-F238E27FC236}">
                <a16:creationId xmlns:a16="http://schemas.microsoft.com/office/drawing/2014/main" id="{E2D38078-5AD9-409F-B6D5-61DF3C599CF5}"/>
              </a:ext>
            </a:extLst>
          </p:cNvPr>
          <p:cNvSpPr txBox="1"/>
          <p:nvPr/>
        </p:nvSpPr>
        <p:spPr>
          <a:xfrm>
            <a:off x="4569506" y="4675485"/>
            <a:ext cx="6624736" cy="523220"/>
          </a:xfrm>
          <a:prstGeom prst="rect">
            <a:avLst/>
          </a:prstGeom>
          <a:noFill/>
        </p:spPr>
        <p:txBody>
          <a:bodyPr wrap="square" rtlCol="0">
            <a:spAutoFit/>
          </a:bodyPr>
          <a:lstStyle/>
          <a:p>
            <a:pPr lvl="0" algn="r"/>
            <a:r>
              <a:rPr lang="ar-JO" sz="2800" b="1" dirty="0">
                <a:latin typeface="Simplified Arabic" pitchFamily="18" charset="-78"/>
                <a:cs typeface="Simplified Arabic" pitchFamily="18" charset="-78"/>
                <a:sym typeface="Tajawal Medium"/>
              </a:rPr>
              <a:t>محفّزات ومعوّقات التفكير الابتكاري </a:t>
            </a:r>
          </a:p>
        </p:txBody>
      </p:sp>
      <p:sp>
        <p:nvSpPr>
          <p:cNvPr id="29" name="TextBox 28">
            <a:extLst>
              <a:ext uri="{FF2B5EF4-FFF2-40B4-BE49-F238E27FC236}">
                <a16:creationId xmlns:a16="http://schemas.microsoft.com/office/drawing/2014/main" id="{BDA76193-6C57-4E76-A9E5-337F2F0EC32F}"/>
              </a:ext>
            </a:extLst>
          </p:cNvPr>
          <p:cNvSpPr txBox="1"/>
          <p:nvPr/>
        </p:nvSpPr>
        <p:spPr>
          <a:xfrm>
            <a:off x="4907960" y="3693875"/>
            <a:ext cx="6314534" cy="523220"/>
          </a:xfrm>
          <a:prstGeom prst="rect">
            <a:avLst/>
          </a:prstGeom>
          <a:noFill/>
        </p:spPr>
        <p:txBody>
          <a:bodyPr wrap="square" rtlCol="0">
            <a:spAutoFit/>
          </a:bodyPr>
          <a:lstStyle/>
          <a:p>
            <a:pPr lvl="0" algn="r"/>
            <a:r>
              <a:rPr lang="ar-JO" sz="2800" b="1" dirty="0">
                <a:latin typeface="JF-Flat"/>
              </a:rPr>
              <a:t>مراحل الابتكار ومهارات التفكير الابتكاري </a:t>
            </a:r>
          </a:p>
        </p:txBody>
      </p:sp>
      <p:sp>
        <p:nvSpPr>
          <p:cNvPr id="43" name="Text Placeholder 1">
            <a:extLst>
              <a:ext uri="{FF2B5EF4-FFF2-40B4-BE49-F238E27FC236}">
                <a16:creationId xmlns:a16="http://schemas.microsoft.com/office/drawing/2014/main" id="{206381AD-4C2B-4745-99B1-0BBCE6131A71}"/>
              </a:ext>
            </a:extLst>
          </p:cNvPr>
          <p:cNvSpPr txBox="1">
            <a:spLocks/>
          </p:cNvSpPr>
          <p:nvPr/>
        </p:nvSpPr>
        <p:spPr>
          <a:xfrm>
            <a:off x="407835" y="1231210"/>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pic>
        <p:nvPicPr>
          <p:cNvPr id="8" name="Picture 7">
            <a:extLst>
              <a:ext uri="{FF2B5EF4-FFF2-40B4-BE49-F238E27FC236}">
                <a16:creationId xmlns:a16="http://schemas.microsoft.com/office/drawing/2014/main" id="{0236C215-C804-F349-0EBC-A9E9FBA5CE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28289" y="-534"/>
            <a:ext cx="2773532" cy="1106124"/>
          </a:xfrm>
          <a:prstGeom prst="rect">
            <a:avLst/>
          </a:prstGeom>
        </p:spPr>
      </p:pic>
      <p:sp>
        <p:nvSpPr>
          <p:cNvPr id="14" name="Freeform: Shape 13">
            <a:extLst>
              <a:ext uri="{FF2B5EF4-FFF2-40B4-BE49-F238E27FC236}">
                <a16:creationId xmlns:a16="http://schemas.microsoft.com/office/drawing/2014/main" id="{5F80E9EE-B093-69A4-EEA1-8A0AE5A4D3FE}"/>
              </a:ext>
            </a:extLst>
          </p:cNvPr>
          <p:cNvSpPr/>
          <p:nvPr/>
        </p:nvSpPr>
        <p:spPr>
          <a:xfrm flipH="1">
            <a:off x="10199683" y="235785"/>
            <a:ext cx="1584482" cy="1369016"/>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rgbClr val="00B0F0"/>
            </a:solidFill>
            <a:prstDash val="solid"/>
            <a:miter/>
          </a:ln>
        </p:spPr>
        <p:txBody>
          <a:bodyPr rtlCol="0" anchor="ctr"/>
          <a:lstStyle/>
          <a:p>
            <a:pPr algn="ctr" defTabSz="685800"/>
            <a:r>
              <a:rPr lang="ar-JO" sz="2400" b="1" dirty="0">
                <a:latin typeface="Simplified Arabic" pitchFamily="18" charset="-78"/>
                <a:cs typeface="Simplified Arabic" pitchFamily="18" charset="-78"/>
                <a:sym typeface="Tajawal Medium"/>
              </a:rPr>
              <a:t>الابتكار</a:t>
            </a:r>
            <a:endParaRPr lang="en-US" sz="2400" b="1" dirty="0">
              <a:latin typeface="Arial"/>
              <a:ea typeface="Arial Unicode MS"/>
            </a:endParaRPr>
          </a:p>
        </p:txBody>
      </p:sp>
      <p:sp>
        <p:nvSpPr>
          <p:cNvPr id="17" name="Freeform: Shape 16">
            <a:extLst>
              <a:ext uri="{FF2B5EF4-FFF2-40B4-BE49-F238E27FC236}">
                <a16:creationId xmlns:a16="http://schemas.microsoft.com/office/drawing/2014/main" id="{9CDF26E1-B5F7-2DD8-1E9E-DFEC69B2E51C}"/>
              </a:ext>
            </a:extLst>
          </p:cNvPr>
          <p:cNvSpPr>
            <a:spLocks noChangeAspect="1"/>
          </p:cNvSpPr>
          <p:nvPr/>
        </p:nvSpPr>
        <p:spPr>
          <a:xfrm>
            <a:off x="9558724" y="528402"/>
            <a:ext cx="888183" cy="1001300"/>
          </a:xfrm>
          <a:custGeom>
            <a:avLst/>
            <a:gdLst>
              <a:gd name="connsiteX0" fmla="*/ 1181320 w 1514475"/>
              <a:gd name="connsiteY0" fmla="*/ 2250758 h 2276475"/>
              <a:gd name="connsiteX1" fmla="*/ 28795 w 1514475"/>
              <a:gd name="connsiteY1" fmla="*/ 2250758 h 2276475"/>
              <a:gd name="connsiteX2" fmla="*/ 60227 w 1514475"/>
              <a:gd name="connsiteY2" fmla="*/ 2062163 h 2276475"/>
              <a:gd name="connsiteX3" fmla="*/ 239297 w 1514475"/>
              <a:gd name="connsiteY3" fmla="*/ 1767840 h 2276475"/>
              <a:gd name="connsiteX4" fmla="*/ 595532 w 1514475"/>
              <a:gd name="connsiteY4" fmla="*/ 1432560 h 2276475"/>
              <a:gd name="connsiteX5" fmla="*/ 1083212 w 1514475"/>
              <a:gd name="connsiteY5" fmla="*/ 962978 h 2276475"/>
              <a:gd name="connsiteX6" fmla="*/ 1209895 w 1514475"/>
              <a:gd name="connsiteY6" fmla="*/ 636270 h 2276475"/>
              <a:gd name="connsiteX7" fmla="*/ 1094642 w 1514475"/>
              <a:gd name="connsiteY7" fmla="*/ 363855 h 2276475"/>
              <a:gd name="connsiteX8" fmla="*/ 793652 w 1514475"/>
              <a:gd name="connsiteY8" fmla="*/ 252413 h 2276475"/>
              <a:gd name="connsiteX9" fmla="*/ 479327 w 1514475"/>
              <a:gd name="connsiteY9" fmla="*/ 370522 h 2276475"/>
              <a:gd name="connsiteX10" fmla="*/ 360265 w 1514475"/>
              <a:gd name="connsiteY10" fmla="*/ 697230 h 2276475"/>
              <a:gd name="connsiteX11" fmla="*/ 81182 w 1514475"/>
              <a:gd name="connsiteY11" fmla="*/ 668655 h 2276475"/>
              <a:gd name="connsiteX12" fmla="*/ 297400 w 1514475"/>
              <a:gd name="connsiteY12" fmla="*/ 192405 h 2276475"/>
              <a:gd name="connsiteX13" fmla="*/ 800320 w 1514475"/>
              <a:gd name="connsiteY13" fmla="*/ 28575 h 2276475"/>
              <a:gd name="connsiteX14" fmla="*/ 1305145 w 1514475"/>
              <a:gd name="connsiteY14" fmla="*/ 205740 h 2276475"/>
              <a:gd name="connsiteX15" fmla="*/ 1490882 w 1514475"/>
              <a:gd name="connsiteY15" fmla="*/ 643890 h 2276475"/>
              <a:gd name="connsiteX16" fmla="*/ 1436590 w 1514475"/>
              <a:gd name="connsiteY16" fmla="*/ 904875 h 2276475"/>
              <a:gd name="connsiteX17" fmla="*/ 1255615 w 1514475"/>
              <a:gd name="connsiteY17" fmla="*/ 1175385 h 2276475"/>
              <a:gd name="connsiteX18" fmla="*/ 836515 w 1514475"/>
              <a:gd name="connsiteY18" fmla="*/ 1564957 h 2276475"/>
              <a:gd name="connsiteX19" fmla="*/ 522190 w 1514475"/>
              <a:gd name="connsiteY19" fmla="*/ 1844040 h 2276475"/>
              <a:gd name="connsiteX20" fmla="*/ 406937 w 1514475"/>
              <a:gd name="connsiteY20" fmla="*/ 1991678 h 2276475"/>
              <a:gd name="connsiteX21" fmla="*/ 1493740 w 1514475"/>
              <a:gd name="connsiteY21" fmla="*/ 1991678 h 2276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14475" h="2276475">
                <a:moveTo>
                  <a:pt x="1181320" y="2250758"/>
                </a:moveTo>
                <a:lnTo>
                  <a:pt x="28795" y="2250758"/>
                </a:lnTo>
                <a:cubicBezTo>
                  <a:pt x="26890" y="2185035"/>
                  <a:pt x="37367" y="2122170"/>
                  <a:pt x="60227" y="2062163"/>
                </a:cubicBezTo>
                <a:cubicBezTo>
                  <a:pt x="97375" y="1962150"/>
                  <a:pt x="157382" y="1864043"/>
                  <a:pt x="239297" y="1767840"/>
                </a:cubicBezTo>
                <a:cubicBezTo>
                  <a:pt x="321212" y="1670685"/>
                  <a:pt x="440275" y="1559243"/>
                  <a:pt x="595532" y="1432560"/>
                </a:cubicBezTo>
                <a:cubicBezTo>
                  <a:pt x="836515" y="1235393"/>
                  <a:pt x="999392" y="1079182"/>
                  <a:pt x="1083212" y="962978"/>
                </a:cubicBezTo>
                <a:cubicBezTo>
                  <a:pt x="1167985" y="847725"/>
                  <a:pt x="1209895" y="738188"/>
                  <a:pt x="1209895" y="636270"/>
                </a:cubicBezTo>
                <a:cubicBezTo>
                  <a:pt x="1209895" y="528638"/>
                  <a:pt x="1171795" y="437197"/>
                  <a:pt x="1094642" y="363855"/>
                </a:cubicBezTo>
                <a:cubicBezTo>
                  <a:pt x="1017490" y="289560"/>
                  <a:pt x="917477" y="252413"/>
                  <a:pt x="793652" y="252413"/>
                </a:cubicBezTo>
                <a:cubicBezTo>
                  <a:pt x="663160" y="252413"/>
                  <a:pt x="558385" y="291465"/>
                  <a:pt x="479327" y="370522"/>
                </a:cubicBezTo>
                <a:cubicBezTo>
                  <a:pt x="400270" y="449580"/>
                  <a:pt x="361217" y="558165"/>
                  <a:pt x="360265" y="697230"/>
                </a:cubicBezTo>
                <a:lnTo>
                  <a:pt x="81182" y="668655"/>
                </a:lnTo>
                <a:cubicBezTo>
                  <a:pt x="100232" y="460057"/>
                  <a:pt x="172622" y="300990"/>
                  <a:pt x="297400" y="192405"/>
                </a:cubicBezTo>
                <a:cubicBezTo>
                  <a:pt x="422177" y="82867"/>
                  <a:pt x="589817" y="28575"/>
                  <a:pt x="800320" y="28575"/>
                </a:cubicBezTo>
                <a:cubicBezTo>
                  <a:pt x="1012727" y="28575"/>
                  <a:pt x="1181320" y="87630"/>
                  <a:pt x="1305145" y="205740"/>
                </a:cubicBezTo>
                <a:cubicBezTo>
                  <a:pt x="1428970" y="323850"/>
                  <a:pt x="1490882" y="469582"/>
                  <a:pt x="1490882" y="643890"/>
                </a:cubicBezTo>
                <a:cubicBezTo>
                  <a:pt x="1490882" y="732472"/>
                  <a:pt x="1472785" y="820103"/>
                  <a:pt x="1436590" y="904875"/>
                </a:cubicBezTo>
                <a:cubicBezTo>
                  <a:pt x="1400395" y="990600"/>
                  <a:pt x="1340387" y="1081088"/>
                  <a:pt x="1255615" y="1175385"/>
                </a:cubicBezTo>
                <a:cubicBezTo>
                  <a:pt x="1171795" y="1269682"/>
                  <a:pt x="1031777" y="1400175"/>
                  <a:pt x="836515" y="1564957"/>
                </a:cubicBezTo>
                <a:cubicBezTo>
                  <a:pt x="673637" y="1702118"/>
                  <a:pt x="568862" y="1794510"/>
                  <a:pt x="522190" y="1844040"/>
                </a:cubicBezTo>
                <a:cubicBezTo>
                  <a:pt x="475517" y="1892618"/>
                  <a:pt x="437417" y="1942148"/>
                  <a:pt x="406937" y="1991678"/>
                </a:cubicBezTo>
                <a:lnTo>
                  <a:pt x="1493740" y="1991678"/>
                </a:lnTo>
              </a:path>
            </a:pathLst>
          </a:custGeom>
          <a:noFill/>
          <a:ln w="38100" cap="flat">
            <a:solidFill>
              <a:srgbClr val="00B0F0"/>
            </a:solidFill>
            <a:prstDash val="solid"/>
            <a:miter/>
          </a:ln>
        </p:spPr>
        <p:txBody>
          <a:bodyPr rtlCol="0" anchor="ctr"/>
          <a:lstStyle/>
          <a:p>
            <a:pPr defTabSz="685800"/>
            <a:endParaRPr lang="en-US" sz="1350">
              <a:solidFill>
                <a:srgbClr val="000000"/>
              </a:solidFill>
              <a:latin typeface="Arial"/>
              <a:ea typeface="Arial Unicode MS"/>
            </a:endParaRPr>
          </a:p>
        </p:txBody>
      </p:sp>
    </p:spTree>
    <p:custDataLst>
      <p:tags r:id="rId1"/>
    </p:custDataLst>
    <p:extLst>
      <p:ext uri="{BB962C8B-B14F-4D97-AF65-F5344CB8AC3E}">
        <p14:creationId xmlns:p14="http://schemas.microsoft.com/office/powerpoint/2010/main" val="60560864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175445"/>
            <a:ext cx="1145469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61664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b="0" i="0" dirty="0">
                <a:solidFill>
                  <a:srgbClr val="333333"/>
                </a:solidFill>
                <a:effectLst/>
                <a:latin typeface="Arial" panose="020B0604020202020204" pitchFamily="34" charset="0"/>
              </a:rPr>
              <a:t>      تشهد بيئة الأعمال الحالية العديد من التغيرات في ظل عولمة الأسواق وحدّة المنافسة مما يتوجّب على منظمات الأعمال والاقتصاديات التي تسعى إلى الريادة و تعزيز مركزها التنافسي تبني أحد المفاهيم الحديثة</a:t>
            </a:r>
            <a:r>
              <a:rPr lang="ar-JO" sz="2100" dirty="0">
                <a:solidFill>
                  <a:srgbClr val="333333"/>
                </a:solidFill>
                <a:latin typeface="Arial" panose="020B0604020202020204" pitchFamily="34" charset="0"/>
              </a:rPr>
              <a:t>. </a:t>
            </a:r>
            <a:r>
              <a:rPr lang="ar-JO" sz="2100" dirty="0"/>
              <a:t>يعد الإبداع والابتكار من الضرورات، والعناصر المهمة، والسمات الأساسية التي ينبغي توفرها في القائد، وذلـك نتيجـة لتزايـد الطموحات، وتعدد الحاجات، وتنوعها، وتشكل ظاهرة عصر المعرفة وما تفرضـه من تحديات في نواحي الحياة ومجالاتها جميعا نقطة جوهرية في ضـرورة الأخـذ بالإبداع والابتكار في إدارة العملية التعليمية، وهي بلا شك أحوج ما تكون إلى أسلوب يحمل بـين طياتـه الإبداع والابتكار، والتجديد، والديناميكية في مناحي العمل داخل المدرسة وبالأخص داخل هذه الحلقة من التعليم.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100" b="0" i="0" dirty="0">
              <a:solidFill>
                <a:srgbClr val="333333"/>
              </a:solidFill>
              <a:effectLst/>
              <a:latin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b="0" i="0" dirty="0">
                <a:solidFill>
                  <a:srgbClr val="333333"/>
                </a:solidFill>
                <a:effectLst/>
                <a:latin typeface="Arial" panose="020B0604020202020204" pitchFamily="34" charset="0"/>
              </a:rPr>
              <a:t>إن ما يميز الاقتصاد الحديث هو </a:t>
            </a:r>
            <a:r>
              <a:rPr lang="ar-JO" sz="2100" b="1" i="0" dirty="0">
                <a:solidFill>
                  <a:srgbClr val="333333"/>
                </a:solidFill>
                <a:effectLst/>
                <a:latin typeface="Arial" panose="020B0604020202020204" pitchFamily="34" charset="0"/>
              </a:rPr>
              <a:t>التنوّع والتوسّع والتعدّد</a:t>
            </a:r>
            <a:r>
              <a:rPr lang="ar-JO" sz="2100" b="0" i="0" dirty="0">
                <a:solidFill>
                  <a:srgbClr val="333333"/>
                </a:solidFill>
                <a:effectLst/>
                <a:latin typeface="Arial" panose="020B0604020202020204" pitchFamily="34" charset="0"/>
              </a:rPr>
              <a:t>، وهذا ما يكسِبه الحركة السريعة والمستمرة، وينتج عنه تنافس حاد يؤدي إلى حالات عديدة من الإفلاس ومغادرة السوق. إن </a:t>
            </a:r>
            <a:r>
              <a:rPr lang="ar-JO" sz="2100" b="1" i="0" dirty="0">
                <a:solidFill>
                  <a:srgbClr val="333333"/>
                </a:solidFill>
                <a:effectLst/>
                <a:latin typeface="Arial" panose="020B0604020202020204" pitchFamily="34" charset="0"/>
              </a:rPr>
              <a:t>التنوّع</a:t>
            </a:r>
            <a:r>
              <a:rPr lang="ar-JO" sz="2100" b="0" i="0" dirty="0">
                <a:solidFill>
                  <a:srgbClr val="333333"/>
                </a:solidFill>
                <a:effectLst/>
                <a:latin typeface="Arial" panose="020B0604020202020204" pitchFamily="34" charset="0"/>
              </a:rPr>
              <a:t> : يعني عدم الاعتماد على نوع واحد من المنتجات ، أو تصميم واحد لنفس المنتج ، أو أسلوب تقديم وحيد للمستهلك لذات المنتج ، على هذا الأساس تجد المؤسسات نفسها أمام منافسة في ذات الإطار قد تسلبها زبائنها الذين اعتادوا على شراء منتجاتها . </a:t>
            </a:r>
            <a:r>
              <a:rPr lang="ar-JO" sz="2100" b="1" i="0" dirty="0">
                <a:solidFill>
                  <a:srgbClr val="333333"/>
                </a:solidFill>
                <a:effectLst/>
                <a:latin typeface="Arial" panose="020B0604020202020204" pitchFamily="34" charset="0"/>
              </a:rPr>
              <a:t>التوسّع</a:t>
            </a:r>
            <a:r>
              <a:rPr lang="ar-JO" sz="2100" b="0" i="0" dirty="0">
                <a:solidFill>
                  <a:srgbClr val="333333"/>
                </a:solidFill>
                <a:effectLst/>
                <a:latin typeface="Arial" panose="020B0604020202020204" pitchFamily="34" charset="0"/>
              </a:rPr>
              <a:t> : إن الاقتصاد الحديث عرف توسعًا كبيرًا في مختلف المجالات، ففي السابق كان حجم الإنتاج محدودًا ، ومع تطور أساليب الإنتاج والإدارة والتكنولوجيا ووسائل النقل والدعاية والإعلان أصبح الإنتاج الواسع ممكنا. </a:t>
            </a:r>
            <a:r>
              <a:rPr lang="ar-JO" sz="2100" b="1" i="0" dirty="0">
                <a:solidFill>
                  <a:srgbClr val="333333"/>
                </a:solidFill>
                <a:effectLst/>
                <a:latin typeface="Arial" panose="020B0604020202020204" pitchFamily="34" charset="0"/>
              </a:rPr>
              <a:t>التعدّد</a:t>
            </a:r>
            <a:r>
              <a:rPr lang="ar-JO" sz="2100" b="0" i="0" dirty="0">
                <a:solidFill>
                  <a:srgbClr val="333333"/>
                </a:solidFill>
                <a:effectLst/>
                <a:latin typeface="Arial" panose="020B0604020202020204" pitchFamily="34" charset="0"/>
              </a:rPr>
              <a:t> : تعدد المنتجين وازدياد عددهم باستمرار ، فعدد الشركات النشطة في ذات المجال يزداد يوما بعد يوم ، فيؤدّي ذلك إلى إعادة تشكيل خارطة المستفيدين .</a:t>
            </a:r>
            <a:endParaRPr lang="ar-JO" sz="2100"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5186313" y="574243"/>
            <a:ext cx="2066278"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مقدمة(الإبداع)</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41166082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6742" y="1647999"/>
            <a:ext cx="10956567" cy="4154984"/>
          </a:xfrm>
          <a:prstGeom prst="rect">
            <a:avLst/>
          </a:prstGeom>
          <a:noFill/>
        </p:spPr>
        <p:txBody>
          <a:bodyPr wrap="square" rtlCol="0">
            <a:spAutoFit/>
          </a:bodyPr>
          <a:lstStyle/>
          <a:p>
            <a:pPr algn="r" defTabSz="914400">
              <a:defRPr/>
            </a:pPr>
            <a:r>
              <a:rPr lang="ar-JO" sz="2400" b="1" dirty="0"/>
              <a:t>مفهوم الإبداع : </a:t>
            </a:r>
          </a:p>
          <a:p>
            <a:pPr algn="r" defTabSz="914400">
              <a:defRPr/>
            </a:pPr>
            <a:r>
              <a:rPr lang="ar-JO" sz="2400" dirty="0"/>
              <a:t>على الرغم من كثرة تداول مصطلح الإبداع، باعتباره أحد الخصائص المهمة التي تـؤثّر فـي حاضر المؤسسات الإنتاجية والخدمية المعاصرة ومستقبلها، إلا أنه تعدّدت وتباينـت مفاهيم الإبداع؛ نظراً لاختلاف الكتّاب والباحثين الذين قاموا باستخدام مفهوم الإبداع بوصفه مرادفًا لـبعض المفـاهيم كالابتكار، والموهبة، والذكاء لذلك ليس من السهل الإجماع على مفهوم واحد يحـدد العناصرالمهمة للإبداع. </a:t>
            </a:r>
          </a:p>
          <a:p>
            <a:pPr algn="r" defTabSz="914400">
              <a:defRPr/>
            </a:pPr>
            <a:r>
              <a:rPr lang="ar-JO" sz="2400" b="1" dirty="0"/>
              <a:t>الإبداع هو تصرف (عمل) يهدف إلى تحقيق إنتاج يتميز بالجدة والملائمـة وإمكانيـة التطوير</a:t>
            </a:r>
            <a:r>
              <a:rPr lang="ar-JO" sz="2400" dirty="0"/>
              <a:t>.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400" dirty="0"/>
              <a:t>-الإبداع هو </a:t>
            </a:r>
            <a:r>
              <a:rPr lang="ar-JO" sz="2400" b="1" dirty="0"/>
              <a:t>الإنتاج غير المألوف </a:t>
            </a:r>
            <a:r>
              <a:rPr lang="ar-JO" sz="2400" dirty="0"/>
              <a:t>(من خلال فرد أو مجموعة عمل صـغيرة ) والمتـسم بالجدة والتميّز بأفكار ملائمة وقابلة للتنفيذ والتوظيف في استخدامات محددة.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400" dirty="0"/>
              <a:t>- الإبداع هو </a:t>
            </a:r>
            <a:r>
              <a:rPr lang="ar-JO" sz="2400" b="1" dirty="0"/>
              <a:t>استحداث شيء جديد وهو قرين الابتكار.</a:t>
            </a:r>
            <a:r>
              <a:rPr lang="ar-JO" sz="2400" dirty="0"/>
              <a:t>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400" dirty="0"/>
              <a:t>- ويشير مفهوم الإبداع إلى الوحدة المتكاملة لمجموعة العوامل الذاتية التي تقـود إلى </a:t>
            </a:r>
            <a:r>
              <a:rPr lang="ar-JO" sz="2400" b="1" dirty="0"/>
              <a:t>تحقيق إنتاج جديد وأصيل وذي قيمة </a:t>
            </a:r>
            <a:r>
              <a:rPr lang="ar-JO" sz="2400" dirty="0"/>
              <a:t>من قبل الفرد  والجماعة. وهو </a:t>
            </a:r>
            <a:r>
              <a:rPr lang="ar-JO" sz="2400" b="1" dirty="0"/>
              <a:t>العملية التي تقود إلى منـتج أو مخرجـات ذات قيمـة </a:t>
            </a:r>
            <a:r>
              <a:rPr lang="ar-JO" sz="2400" dirty="0"/>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5217437" y="781957"/>
            <a:ext cx="2066278"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مفهوم الإبداع</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390507980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6128" y="1654299"/>
            <a:ext cx="11079332" cy="4832092"/>
          </a:xfrm>
          <a:prstGeom prst="rect">
            <a:avLst/>
          </a:prstGeom>
          <a:noFill/>
        </p:spPr>
        <p:txBody>
          <a:bodyPr wrap="square" rtlCol="0">
            <a:spAutoFit/>
          </a:bodyPr>
          <a:lstStyle/>
          <a:p>
            <a:pPr algn="r" defTabSz="914400">
              <a:defRPr/>
            </a:pPr>
            <a:r>
              <a:rPr lang="ar-JO" sz="2800" b="1" i="0" dirty="0">
                <a:solidFill>
                  <a:srgbClr val="000000"/>
                </a:solidFill>
                <a:effectLst/>
                <a:latin typeface="JF-Flat"/>
              </a:rPr>
              <a:t>الإبداع</a:t>
            </a:r>
            <a:r>
              <a:rPr lang="ar-JO" sz="2800" b="0" i="0" dirty="0">
                <a:solidFill>
                  <a:srgbClr val="000000"/>
                </a:solidFill>
                <a:effectLst/>
                <a:latin typeface="JF-Flat"/>
              </a:rPr>
              <a:t> : هو مزيج من القدرات والاستعدادات والخصائص الشخصية الأصيلة والمفيدة للفرد أو المؤسسة أو المجتمع.</a:t>
            </a:r>
            <a:br>
              <a:rPr lang="ar-JO" sz="2800" dirty="0"/>
            </a:br>
            <a:r>
              <a:rPr lang="ar-JO" sz="2800" b="1" i="0" dirty="0">
                <a:solidFill>
                  <a:srgbClr val="000000"/>
                </a:solidFill>
                <a:effectLst/>
                <a:latin typeface="JF-Flat"/>
              </a:rPr>
              <a:t>الإبداع</a:t>
            </a:r>
            <a:r>
              <a:rPr lang="ar-JO" sz="2800" b="0" i="0" dirty="0">
                <a:solidFill>
                  <a:srgbClr val="000000"/>
                </a:solidFill>
                <a:effectLst/>
                <a:latin typeface="JF-Flat"/>
              </a:rPr>
              <a:t> : عبارة عن خاصية ذهنية تمكّن الفرد من التفكير بطرق غير تقليدية أو كما هو معروف (التفكير خارج الصندوق) وغالبًا ما تؤدي هذه الخاصية إلى الابتكار أو استخدام أساليب مغايرة غير عادية أثناء التعامل مع مهمة.</a:t>
            </a:r>
            <a:br>
              <a:rPr lang="ar-JO" sz="2800" dirty="0"/>
            </a:br>
            <a:r>
              <a:rPr lang="ar-JO" sz="2800" b="1" i="0" dirty="0">
                <a:solidFill>
                  <a:srgbClr val="000000"/>
                </a:solidFill>
                <a:effectLst/>
                <a:latin typeface="JF-Flat"/>
              </a:rPr>
              <a:t>الإبداع</a:t>
            </a:r>
            <a:r>
              <a:rPr lang="ar-JO" sz="2800" b="0" i="0" dirty="0">
                <a:solidFill>
                  <a:srgbClr val="000000"/>
                </a:solidFill>
                <a:effectLst/>
                <a:latin typeface="JF-Flat"/>
              </a:rPr>
              <a:t> : عملية معقدة من العمليات العقلية والذهنية التي تستدعي توليد الأفكار والمفاهيم الجديدة</a:t>
            </a:r>
            <a:br>
              <a:rPr lang="ar-JO" sz="2800" dirty="0"/>
            </a:br>
            <a:r>
              <a:rPr lang="ar-JO" sz="2800" b="1" dirty="0"/>
              <a:t>إدارة الإبداع</a:t>
            </a:r>
            <a:r>
              <a:rPr lang="ar-JO" sz="2800" dirty="0"/>
              <a:t> بأنها: العملية التى يمارسها القائد لإدارة الإبداع والمواهب فى مؤسسته وذلك من خلال وضع اسـتراتيجيات مبتكرة لإجراء تحسين وتجديد شامل فـى الـسياسات ، والإجـراءات ، والوسـائل ، والتقنيات، وأساليب العمل، وفى منهجية التعامل، والوصول إلى حلول مبتكرة جديدة للقضايا والمشكلات التى تحدث فى البيئة المؤسسية، وهذا مـن شأنه تفعيل العملية الإنتاجية. </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5042066" y="834321"/>
            <a:ext cx="2542416"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مفهوم الإبداع</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87514046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8445" y="1452579"/>
            <a:ext cx="10814496" cy="483209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br>
              <a:rPr lang="ar-JO" sz="2800" dirty="0"/>
            </a:br>
            <a:r>
              <a:rPr lang="ar-JO" sz="2800" b="0" i="0" dirty="0">
                <a:solidFill>
                  <a:srgbClr val="000000"/>
                </a:solidFill>
                <a:effectLst/>
                <a:latin typeface="JF-Flat"/>
              </a:rPr>
              <a:t>■ </a:t>
            </a:r>
            <a:r>
              <a:rPr lang="ar-JO" sz="2800" b="1" i="0" dirty="0">
                <a:solidFill>
                  <a:srgbClr val="000000"/>
                </a:solidFill>
                <a:effectLst/>
                <a:latin typeface="JF-Flat"/>
              </a:rPr>
              <a:t>مكونات/ جوانب الإبداع </a:t>
            </a:r>
            <a:r>
              <a:rPr lang="ar-JO" sz="2800" b="0" i="0" dirty="0">
                <a:solidFill>
                  <a:srgbClr val="000000"/>
                </a:solidFill>
                <a:effectLst/>
                <a:latin typeface="JF-Flat"/>
              </a:rPr>
              <a:t>:</a:t>
            </a:r>
            <a:br>
              <a:rPr lang="ar-JO" sz="2800" dirty="0"/>
            </a:br>
            <a:r>
              <a:rPr lang="ar-JO" sz="2800" b="0" i="0" dirty="0">
                <a:solidFill>
                  <a:srgbClr val="000000"/>
                </a:solidFill>
                <a:effectLst/>
                <a:latin typeface="JF-Flat"/>
              </a:rPr>
              <a:t>1- الطلاقة : يقصد بها تعدد الأفكار التي يمكن استدعاؤها (سيولة تدفق الأفكار ) أو السرعة التي بها استدعاء استعمالات ومرادفات الأشياء</a:t>
            </a:r>
            <a:br>
              <a:rPr lang="ar-JO" sz="2800" dirty="0"/>
            </a:br>
            <a:r>
              <a:rPr lang="ar-JO" sz="2800" b="0" i="0" dirty="0">
                <a:solidFill>
                  <a:srgbClr val="000000"/>
                </a:solidFill>
                <a:effectLst/>
                <a:latin typeface="JF-Flat"/>
              </a:rPr>
              <a:t>2- المرونة : تتمثل في القدرة على تغيير الحالة الذهنية بتغير الموقف، </a:t>
            </a:r>
            <a:br>
              <a:rPr lang="ar-JO" sz="2800" dirty="0"/>
            </a:br>
            <a:r>
              <a:rPr lang="ar-JO" sz="2800" b="0" i="0" dirty="0">
                <a:solidFill>
                  <a:srgbClr val="000000"/>
                </a:solidFill>
                <a:effectLst/>
                <a:latin typeface="JF-Flat"/>
              </a:rPr>
              <a:t>3- الأصالة : إنتاج غير مألوف أفكار غير متكررة ولا تخضع للأفكار الشائعة والتقليدية.</a:t>
            </a:r>
            <a:br>
              <a:rPr lang="ar-JO" sz="2800" dirty="0"/>
            </a:br>
            <a:r>
              <a:rPr lang="ar-JO" sz="2800" b="0" i="0" dirty="0">
                <a:solidFill>
                  <a:srgbClr val="000000"/>
                </a:solidFill>
                <a:effectLst/>
                <a:latin typeface="JF-Flat"/>
              </a:rPr>
              <a:t>4- الحساسية تجاه المشكلات : وتتمثل في ملاحظة الفرد الكثير من المشكلات في المواقف الذي يواجه ويدرك الأخطاء ونواحي النقص والقصور.</a:t>
            </a:r>
            <a:br>
              <a:rPr lang="ar-JO" sz="2800" dirty="0"/>
            </a:br>
            <a:r>
              <a:rPr lang="ar-JO" sz="2800" b="0" i="0" dirty="0">
                <a:solidFill>
                  <a:srgbClr val="000000"/>
                </a:solidFill>
                <a:effectLst/>
                <a:latin typeface="JF-Flat"/>
              </a:rPr>
              <a:t>5- إدراك التفاصيل : تتمثل في الوصول إلى افتراضيات تكميلية تؤدي بدورها إلى أفكار جديدة أو توسيع فكرة مختصرة أو توضيح الغموض.</a:t>
            </a:r>
            <a:br>
              <a:rPr lang="ar-JO" sz="2800" dirty="0"/>
            </a:b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1923822" y="650282"/>
            <a:ext cx="2066278"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الإبداع والابتكار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361288709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99306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662349"/>
            <a:ext cx="10541000" cy="369332"/>
          </a:xfrm>
          <a:prstGeom prst="rect">
            <a:avLst/>
          </a:prstGeom>
          <a:noFill/>
        </p:spPr>
        <p:txBody>
          <a:bodyPr wrap="square" rtlCol="0">
            <a:spAutoFit/>
          </a:bodyPr>
          <a:lstStyle/>
          <a:p>
            <a:pPr algn="r" defTabSz="914400">
              <a:defRPr/>
            </a:pPr>
            <a:endParaRPr lang="ar-JO"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pic>
        <p:nvPicPr>
          <p:cNvPr id="7" name="Picture 6">
            <a:extLst>
              <a:ext uri="{FF2B5EF4-FFF2-40B4-BE49-F238E27FC236}">
                <a16:creationId xmlns:a16="http://schemas.microsoft.com/office/drawing/2014/main" id="{C3D97F5B-8F11-B4FA-9026-AA22F8485D20}"/>
              </a:ext>
            </a:extLst>
          </p:cNvPr>
          <p:cNvPicPr>
            <a:picLocks noChangeAspect="1"/>
          </p:cNvPicPr>
          <p:nvPr/>
        </p:nvPicPr>
        <p:blipFill>
          <a:blip r:embed="rId3"/>
          <a:stretch>
            <a:fillRect/>
          </a:stretch>
        </p:blipFill>
        <p:spPr>
          <a:xfrm>
            <a:off x="2377158" y="1847015"/>
            <a:ext cx="8961268" cy="4111448"/>
          </a:xfrm>
          <a:prstGeom prst="rect">
            <a:avLst/>
          </a:prstGeom>
        </p:spPr>
      </p:pic>
      <p:sp>
        <p:nvSpPr>
          <p:cNvPr id="10" name="Hexagon 9">
            <a:extLst>
              <a:ext uri="{FF2B5EF4-FFF2-40B4-BE49-F238E27FC236}">
                <a16:creationId xmlns:a16="http://schemas.microsoft.com/office/drawing/2014/main" id="{20C8895C-6CAA-2682-CD06-0D2A425A2C2C}"/>
              </a:ext>
            </a:extLst>
          </p:cNvPr>
          <p:cNvSpPr/>
          <p:nvPr/>
        </p:nvSpPr>
        <p:spPr>
          <a:xfrm>
            <a:off x="1042445" y="2031680"/>
            <a:ext cx="1243139" cy="1265761"/>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700" dirty="0"/>
              <a:t>الفرد</a:t>
            </a:r>
            <a:endParaRPr lang="ko-KR" altLang="en-US" sz="2700" dirty="0"/>
          </a:p>
        </p:txBody>
      </p:sp>
      <p:sp>
        <p:nvSpPr>
          <p:cNvPr id="11" name="Hexagon 10">
            <a:extLst>
              <a:ext uri="{FF2B5EF4-FFF2-40B4-BE49-F238E27FC236}">
                <a16:creationId xmlns:a16="http://schemas.microsoft.com/office/drawing/2014/main" id="{4869302B-E9D9-416D-BDA2-E74FF3617DD9}"/>
              </a:ext>
            </a:extLst>
          </p:cNvPr>
          <p:cNvSpPr/>
          <p:nvPr/>
        </p:nvSpPr>
        <p:spPr>
          <a:xfrm>
            <a:off x="669056" y="5038527"/>
            <a:ext cx="1917305" cy="1422886"/>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700" dirty="0"/>
              <a:t>المؤسسات</a:t>
            </a:r>
            <a:endParaRPr lang="ko-KR" altLang="en-US" sz="2700" dirty="0"/>
          </a:p>
        </p:txBody>
      </p:sp>
      <p:sp>
        <p:nvSpPr>
          <p:cNvPr id="13" name="Hexagon 12">
            <a:extLst>
              <a:ext uri="{FF2B5EF4-FFF2-40B4-BE49-F238E27FC236}">
                <a16:creationId xmlns:a16="http://schemas.microsoft.com/office/drawing/2014/main" id="{57EA9667-D7AD-2DC0-7DFF-55B1D789ED1B}"/>
              </a:ext>
            </a:extLst>
          </p:cNvPr>
          <p:cNvSpPr/>
          <p:nvPr/>
        </p:nvSpPr>
        <p:spPr>
          <a:xfrm>
            <a:off x="889000" y="3560559"/>
            <a:ext cx="1550031" cy="1265761"/>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700" dirty="0"/>
              <a:t>الجماعة</a:t>
            </a:r>
            <a:endParaRPr lang="ko-KR" altLang="en-US" sz="2700" dirty="0"/>
          </a:p>
        </p:txBody>
      </p:sp>
    </p:spTree>
    <p:extLst>
      <p:ext uri="{BB962C8B-B14F-4D97-AF65-F5344CB8AC3E}">
        <p14:creationId xmlns:p14="http://schemas.microsoft.com/office/powerpoint/2010/main" val="197752415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287" y="911043"/>
            <a:ext cx="11928216" cy="57007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384115" y="44569"/>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أنواع الإبداع</a:t>
            </a: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89219" y="-100462"/>
            <a:ext cx="1763284" cy="816647"/>
          </a:xfrm>
          <a:prstGeom prst="rect">
            <a:avLst/>
          </a:prstGeom>
        </p:spPr>
      </p:pic>
      <p:sp>
        <p:nvSpPr>
          <p:cNvPr id="4" name="TextBox 3">
            <a:extLst>
              <a:ext uri="{FF2B5EF4-FFF2-40B4-BE49-F238E27FC236}">
                <a16:creationId xmlns:a16="http://schemas.microsoft.com/office/drawing/2014/main" id="{488C5A04-4B41-7CF8-15D9-609E5C9DC32E}"/>
              </a:ext>
            </a:extLst>
          </p:cNvPr>
          <p:cNvSpPr txBox="1"/>
          <p:nvPr/>
        </p:nvSpPr>
        <p:spPr>
          <a:xfrm>
            <a:off x="3244424" y="979524"/>
            <a:ext cx="8599144" cy="5632311"/>
          </a:xfrm>
          <a:prstGeom prst="rect">
            <a:avLst/>
          </a:prstGeom>
          <a:noFill/>
        </p:spPr>
        <p:txBody>
          <a:bodyPr wrap="square">
            <a:spAutoFit/>
          </a:bodyPr>
          <a:lstStyle/>
          <a:p>
            <a:pPr algn="just" rtl="1"/>
            <a:r>
              <a:rPr lang="ar-JO" b="0" i="0" dirty="0">
                <a:solidFill>
                  <a:srgbClr val="767C82"/>
                </a:solidFill>
                <a:effectLst/>
                <a:latin typeface="dinnextregular"/>
              </a:rPr>
              <a:t>هناك خمسة مستويات للقدرات الإبداعية وصل إليها الباحث (</a:t>
            </a:r>
            <a:r>
              <a:rPr lang="ar-JO" b="1" i="0" dirty="0">
                <a:solidFill>
                  <a:srgbClr val="767C82"/>
                </a:solidFill>
                <a:effectLst/>
                <a:latin typeface="dinnextregular"/>
              </a:rPr>
              <a:t>كالفن تايلور</a:t>
            </a:r>
            <a:r>
              <a:rPr lang="ar-JO" b="0" i="0" dirty="0">
                <a:solidFill>
                  <a:srgbClr val="767C82"/>
                </a:solidFill>
                <a:effectLst/>
                <a:latin typeface="dinnextregular"/>
              </a:rPr>
              <a:t>) وقد صنّفها وفق الآتي:</a:t>
            </a:r>
          </a:p>
          <a:p>
            <a:pPr algn="just" rtl="1"/>
            <a:r>
              <a:rPr lang="ar-JO" b="1" i="0" dirty="0">
                <a:solidFill>
                  <a:srgbClr val="CBA835"/>
                </a:solidFill>
                <a:effectLst/>
                <a:latin typeface="dinnextmedium"/>
              </a:rPr>
              <a:t>الإبداع التعبيري</a:t>
            </a:r>
          </a:p>
          <a:p>
            <a:pPr algn="just" rtl="1"/>
            <a:r>
              <a:rPr lang="ar-JO" b="0" i="0" dirty="0">
                <a:solidFill>
                  <a:srgbClr val="767C82"/>
                </a:solidFill>
                <a:effectLst/>
                <a:latin typeface="dinnextregular"/>
              </a:rPr>
              <a:t>الإبداع التعبيري هو المستوى البدائي في الإبداع، حيث يتضمن التعبير عن النفس، والأفكار، فضلاً عن المشاعر بطريقة أكثر جمالًا، وفاعلية، بالإضافة إلى الدقة، إذ غالباً ما يتواجد لدى معظم الفئات العمرية، كما تختلف طرق التعبير عن هذا المستوى بما يتناسب مع اختلاف شخصيات الأفراد.</a:t>
            </a:r>
          </a:p>
          <a:p>
            <a:pPr algn="just" rtl="1"/>
            <a:r>
              <a:rPr lang="ar-JO" b="1" i="0" dirty="0">
                <a:solidFill>
                  <a:srgbClr val="CBA835"/>
                </a:solidFill>
                <a:effectLst/>
                <a:latin typeface="dinnextmedium"/>
              </a:rPr>
              <a:t>الإبداع الإنتاجي</a:t>
            </a:r>
          </a:p>
          <a:p>
            <a:pPr algn="just" rtl="1"/>
            <a:r>
              <a:rPr lang="ar-JO" b="0" i="0" dirty="0">
                <a:solidFill>
                  <a:srgbClr val="767C82"/>
                </a:solidFill>
                <a:effectLst/>
                <a:latin typeface="dinnextregular"/>
              </a:rPr>
              <a:t>ناتج عن نمو المستوى التعبيري بإضافة المهارات، فيؤدي إلى إنتاج أعمال كاملة بأساليب متطورة غير مكررة وغير مستوحاة من أعمال الآخرين، ويظهر في مجال تقديم خدمات كاملة على مختلف أنواعها وأشكالها.</a:t>
            </a:r>
          </a:p>
          <a:p>
            <a:pPr algn="just" rtl="1"/>
            <a:r>
              <a:rPr lang="ar-JO" b="1" i="0" dirty="0">
                <a:solidFill>
                  <a:srgbClr val="CBA835"/>
                </a:solidFill>
                <a:effectLst/>
                <a:latin typeface="dinnextmedium"/>
              </a:rPr>
              <a:t>الإبداع الاختراعي</a:t>
            </a:r>
          </a:p>
          <a:p>
            <a:pPr algn="just" rtl="1"/>
            <a:r>
              <a:rPr lang="ar-JO" b="0" i="0" dirty="0">
                <a:solidFill>
                  <a:srgbClr val="767C82"/>
                </a:solidFill>
                <a:effectLst/>
                <a:latin typeface="dinnextregular"/>
              </a:rPr>
              <a:t>هذا المستوى من الإبداع يتطلب مرونة في إدراك علاقات جديدة غير مألوفة بين أجزاء منفصلة موجودة من قبل، ومحاولة ربط أكثر من مجال أو دمج معلومات قد تبدو غير مرتبطة مع بعض، حتى يمكن الحصول على شيء جديد، وتسمى هذه العملية الذهنية التركيب ومن الأمثلة عليها: اختراع آلة، أو أساليب تشغيلية جديدة، أو محاولة ربط الفكر الإداري مع الفكر الرياضي لتقديم نموذج يستخدم لرقابة الإنتاج أو تحسينه.</a:t>
            </a:r>
          </a:p>
          <a:p>
            <a:pPr algn="just" rtl="1"/>
            <a:r>
              <a:rPr lang="ar-JO" b="1" i="0" dirty="0">
                <a:solidFill>
                  <a:srgbClr val="CBA835"/>
                </a:solidFill>
                <a:effectLst/>
                <a:latin typeface="dinnextmedium"/>
              </a:rPr>
              <a:t>الإبداع التجديدي/الابتكاري</a:t>
            </a:r>
          </a:p>
          <a:p>
            <a:pPr algn="just" rtl="1"/>
            <a:r>
              <a:rPr lang="ar-JO" b="0" i="0" dirty="0">
                <a:solidFill>
                  <a:srgbClr val="767C82"/>
                </a:solidFill>
                <a:effectLst/>
                <a:latin typeface="dinnextregular"/>
              </a:rPr>
              <a:t>ويقصد به التطوير والتحسين المستمر الناتج عن تنمية المهارات وصقلها ويتطلب هذا المستوى الإبداعي تنيمة المهارات وصقلها مما ييسر على المبدع تحسينها وتعديلها، فيقدم اختراعًا جديدًا سواءً كان: منتجًا، أو نظرية.</a:t>
            </a:r>
            <a:r>
              <a:rPr lang="en-GB" b="0" i="0" dirty="0">
                <a:solidFill>
                  <a:srgbClr val="767C82"/>
                </a:solidFill>
                <a:effectLst/>
                <a:latin typeface="dinnextregular"/>
              </a:rPr>
              <a:t>.</a:t>
            </a:r>
          </a:p>
          <a:p>
            <a:pPr algn="just" rtl="1"/>
            <a:r>
              <a:rPr lang="ar-JO" b="1" i="0" dirty="0">
                <a:solidFill>
                  <a:srgbClr val="CBA835"/>
                </a:solidFill>
                <a:effectLst/>
                <a:latin typeface="dinnextmedium"/>
              </a:rPr>
              <a:t>الإبداع الانبثاقي/ التخيلي</a:t>
            </a:r>
          </a:p>
          <a:p>
            <a:pPr algn="just" rtl="1"/>
            <a:r>
              <a:rPr lang="ar-JO" b="0" i="0" dirty="0">
                <a:solidFill>
                  <a:srgbClr val="767C82"/>
                </a:solidFill>
                <a:effectLst/>
                <a:latin typeface="dinnextregular"/>
              </a:rPr>
              <a:t>هو أرفع صورة من صور الإبداع، يتضمن تصور مبدأ جديد تمامًا في أكثر المستويات وأعلاها تجريدًا، فيؤدي إلى إيجاد وإبداع وفتح آفاق جديدة لم يسبق المبدع إليها أحد. نستطيع أن نصف هذا النوع من الإبداع بالعبقرية، وهو مستوى يولد مع المرء، إذ إنه لا يكتسب مع الجد والعمل، ويكون خارج حدود التفسير.</a:t>
            </a:r>
          </a:p>
        </p:txBody>
      </p:sp>
      <p:grpSp>
        <p:nvGrpSpPr>
          <p:cNvPr id="7" name="Group 366">
            <a:extLst>
              <a:ext uri="{FF2B5EF4-FFF2-40B4-BE49-F238E27FC236}">
                <a16:creationId xmlns:a16="http://schemas.microsoft.com/office/drawing/2014/main" id="{EFFFF0EA-94C5-77CF-DF0A-729ADB297046}"/>
              </a:ext>
            </a:extLst>
          </p:cNvPr>
          <p:cNvGrpSpPr/>
          <p:nvPr/>
        </p:nvGrpSpPr>
        <p:grpSpPr>
          <a:xfrm>
            <a:off x="383263" y="1918761"/>
            <a:ext cx="3275860" cy="4338710"/>
            <a:chOff x="683568" y="1827945"/>
            <a:chExt cx="3345266" cy="4338710"/>
          </a:xfrm>
        </p:grpSpPr>
        <p:grpSp>
          <p:nvGrpSpPr>
            <p:cNvPr id="10" name="Group 367">
              <a:extLst>
                <a:ext uri="{FF2B5EF4-FFF2-40B4-BE49-F238E27FC236}">
                  <a16:creationId xmlns:a16="http://schemas.microsoft.com/office/drawing/2014/main" id="{9514FA33-61D3-86A3-F0D1-4E8AA7A2F419}"/>
                </a:ext>
              </a:extLst>
            </p:cNvPr>
            <p:cNvGrpSpPr/>
            <p:nvPr/>
          </p:nvGrpSpPr>
          <p:grpSpPr>
            <a:xfrm>
              <a:off x="777690" y="1827945"/>
              <a:ext cx="1694196" cy="1406401"/>
              <a:chOff x="1061600" y="1794951"/>
              <a:chExt cx="1620000" cy="1440000"/>
            </a:xfrm>
          </p:grpSpPr>
          <p:sp>
            <p:nvSpPr>
              <p:cNvPr id="27" name="Hexagon 26">
                <a:extLst>
                  <a:ext uri="{FF2B5EF4-FFF2-40B4-BE49-F238E27FC236}">
                    <a16:creationId xmlns:a16="http://schemas.microsoft.com/office/drawing/2014/main" id="{85B12558-6B30-C899-F3E5-DAA21155C93E}"/>
                  </a:ext>
                </a:extLst>
              </p:cNvPr>
              <p:cNvSpPr/>
              <p:nvPr/>
            </p:nvSpPr>
            <p:spPr>
              <a:xfrm>
                <a:off x="1061600" y="1794951"/>
                <a:ext cx="1620000" cy="1440000"/>
              </a:xfrm>
              <a:prstGeom prst="hexagon">
                <a:avLst/>
              </a:prstGeom>
              <a:noFill/>
              <a:ln w="635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8" name="Hexagon 27">
                <a:extLst>
                  <a:ext uri="{FF2B5EF4-FFF2-40B4-BE49-F238E27FC236}">
                    <a16:creationId xmlns:a16="http://schemas.microsoft.com/office/drawing/2014/main" id="{B6F5375E-546D-2522-BED3-FB824F18B49C}"/>
                  </a:ext>
                </a:extLst>
              </p:cNvPr>
              <p:cNvSpPr/>
              <p:nvPr/>
            </p:nvSpPr>
            <p:spPr>
              <a:xfrm>
                <a:off x="1134555" y="1805231"/>
                <a:ext cx="1440000" cy="1296000"/>
              </a:xfrm>
              <a:prstGeom prst="hexagon">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400" b="1" dirty="0"/>
                  <a:t>التعبيري</a:t>
                </a:r>
                <a:endParaRPr lang="ko-KR" altLang="en-US" sz="2400" b="1" dirty="0"/>
              </a:p>
            </p:txBody>
          </p:sp>
        </p:grpSp>
        <p:grpSp>
          <p:nvGrpSpPr>
            <p:cNvPr id="13" name="Group 368">
              <a:extLst>
                <a:ext uri="{FF2B5EF4-FFF2-40B4-BE49-F238E27FC236}">
                  <a16:creationId xmlns:a16="http://schemas.microsoft.com/office/drawing/2014/main" id="{E363583B-6D59-9885-14A3-B29C1A360F07}"/>
                </a:ext>
              </a:extLst>
            </p:cNvPr>
            <p:cNvGrpSpPr/>
            <p:nvPr/>
          </p:nvGrpSpPr>
          <p:grpSpPr>
            <a:xfrm>
              <a:off x="683568" y="3263960"/>
              <a:ext cx="1694196" cy="1406401"/>
              <a:chOff x="971600" y="1733231"/>
              <a:chExt cx="1620000" cy="1440000"/>
            </a:xfrm>
          </p:grpSpPr>
          <p:sp>
            <p:nvSpPr>
              <p:cNvPr id="24" name="Hexagon 23">
                <a:extLst>
                  <a:ext uri="{FF2B5EF4-FFF2-40B4-BE49-F238E27FC236}">
                    <a16:creationId xmlns:a16="http://schemas.microsoft.com/office/drawing/2014/main" id="{6F465D5D-F7CC-5DB6-1017-4B61F6906A81}"/>
                  </a:ext>
                </a:extLst>
              </p:cNvPr>
              <p:cNvSpPr/>
              <p:nvPr/>
            </p:nvSpPr>
            <p:spPr>
              <a:xfrm>
                <a:off x="971600" y="1733231"/>
                <a:ext cx="1620000" cy="1440000"/>
              </a:xfrm>
              <a:prstGeom prst="hexagon">
                <a:avLst/>
              </a:prstGeom>
              <a:no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6" name="Hexagon 25">
                <a:extLst>
                  <a:ext uri="{FF2B5EF4-FFF2-40B4-BE49-F238E27FC236}">
                    <a16:creationId xmlns:a16="http://schemas.microsoft.com/office/drawing/2014/main" id="{D7944224-61DB-8520-D7FF-1A2C3868516E}"/>
                  </a:ext>
                </a:extLst>
              </p:cNvPr>
              <p:cNvSpPr/>
              <p:nvPr/>
            </p:nvSpPr>
            <p:spPr>
              <a:xfrm>
                <a:off x="971600" y="1805231"/>
                <a:ext cx="1602954" cy="1296000"/>
              </a:xfrm>
              <a:prstGeom prst="hexagon">
                <a:avLst/>
              </a:prstGeom>
              <a:solidFill>
                <a:schemeClr val="accent2"/>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200" b="1" dirty="0"/>
                  <a:t>الاختراعي</a:t>
                </a:r>
                <a:endParaRPr lang="ko-KR" altLang="en-US" sz="2200" b="1" dirty="0"/>
              </a:p>
            </p:txBody>
          </p:sp>
        </p:grpSp>
        <p:grpSp>
          <p:nvGrpSpPr>
            <p:cNvPr id="14" name="Group 369">
              <a:extLst>
                <a:ext uri="{FF2B5EF4-FFF2-40B4-BE49-F238E27FC236}">
                  <a16:creationId xmlns:a16="http://schemas.microsoft.com/office/drawing/2014/main" id="{CAD2A3A2-830E-6C9B-4F47-623E97F76ED4}"/>
                </a:ext>
              </a:extLst>
            </p:cNvPr>
            <p:cNvGrpSpPr/>
            <p:nvPr/>
          </p:nvGrpSpPr>
          <p:grpSpPr>
            <a:xfrm>
              <a:off x="683568" y="4760254"/>
              <a:ext cx="1694196" cy="1406401"/>
              <a:chOff x="971600" y="1733231"/>
              <a:chExt cx="1620000" cy="1440000"/>
            </a:xfrm>
          </p:grpSpPr>
          <p:sp>
            <p:nvSpPr>
              <p:cNvPr id="22" name="Hexagon 21">
                <a:extLst>
                  <a:ext uri="{FF2B5EF4-FFF2-40B4-BE49-F238E27FC236}">
                    <a16:creationId xmlns:a16="http://schemas.microsoft.com/office/drawing/2014/main" id="{9E57D3A9-04E5-2D11-0CB3-9B9C779F6307}"/>
                  </a:ext>
                </a:extLst>
              </p:cNvPr>
              <p:cNvSpPr/>
              <p:nvPr/>
            </p:nvSpPr>
            <p:spPr>
              <a:xfrm>
                <a:off x="971600" y="1733231"/>
                <a:ext cx="1620000" cy="1440000"/>
              </a:xfrm>
              <a:prstGeom prst="hexagon">
                <a:avLst/>
              </a:prstGeom>
              <a:noFill/>
              <a:ln w="63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3" name="Hexagon 22">
                <a:extLst>
                  <a:ext uri="{FF2B5EF4-FFF2-40B4-BE49-F238E27FC236}">
                    <a16:creationId xmlns:a16="http://schemas.microsoft.com/office/drawing/2014/main" id="{DF38F74A-4BE4-195A-37F0-6354A53E4C2D}"/>
                  </a:ext>
                </a:extLst>
              </p:cNvPr>
              <p:cNvSpPr/>
              <p:nvPr/>
            </p:nvSpPr>
            <p:spPr>
              <a:xfrm>
                <a:off x="1051073" y="1836944"/>
                <a:ext cx="1523482" cy="1296000"/>
              </a:xfrm>
              <a:prstGeom prst="hexagon">
                <a:avLst/>
              </a:prstGeom>
              <a:solidFill>
                <a:schemeClr val="accent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200" b="1" dirty="0"/>
                  <a:t>التخيلي</a:t>
                </a:r>
                <a:r>
                  <a:rPr lang="ar-JO" altLang="ko-KR" sz="2200" dirty="0"/>
                  <a:t> (الانبثاقي)</a:t>
                </a:r>
                <a:endParaRPr lang="ko-KR" altLang="en-US" sz="2200" dirty="0"/>
              </a:p>
            </p:txBody>
          </p:sp>
        </p:grpSp>
        <p:grpSp>
          <p:nvGrpSpPr>
            <p:cNvPr id="15" name="Group 370">
              <a:extLst>
                <a:ext uri="{FF2B5EF4-FFF2-40B4-BE49-F238E27FC236}">
                  <a16:creationId xmlns:a16="http://schemas.microsoft.com/office/drawing/2014/main" id="{069B5E46-65D3-A7C8-3EB1-001CC71D6C89}"/>
                </a:ext>
              </a:extLst>
            </p:cNvPr>
            <p:cNvGrpSpPr/>
            <p:nvPr/>
          </p:nvGrpSpPr>
          <p:grpSpPr>
            <a:xfrm>
              <a:off x="2104722" y="2533698"/>
              <a:ext cx="1694196" cy="1406401"/>
              <a:chOff x="971600" y="1733231"/>
              <a:chExt cx="1620000" cy="1440000"/>
            </a:xfrm>
          </p:grpSpPr>
          <p:sp>
            <p:nvSpPr>
              <p:cNvPr id="20" name="Hexagon 19">
                <a:extLst>
                  <a:ext uri="{FF2B5EF4-FFF2-40B4-BE49-F238E27FC236}">
                    <a16:creationId xmlns:a16="http://schemas.microsoft.com/office/drawing/2014/main" id="{B6AC9265-FDF0-950B-026D-AAE79BE36E5F}"/>
                  </a:ext>
                </a:extLst>
              </p:cNvPr>
              <p:cNvSpPr/>
              <p:nvPr/>
            </p:nvSpPr>
            <p:spPr>
              <a:xfrm>
                <a:off x="971600" y="1733231"/>
                <a:ext cx="1620000" cy="1440000"/>
              </a:xfrm>
              <a:prstGeom prst="hexagon">
                <a:avLst/>
              </a:prstGeom>
              <a:no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1" name="Hexagon 20">
                <a:extLst>
                  <a:ext uri="{FF2B5EF4-FFF2-40B4-BE49-F238E27FC236}">
                    <a16:creationId xmlns:a16="http://schemas.microsoft.com/office/drawing/2014/main" id="{30C5B379-B7D9-53E4-2DAE-0D241E3B8ACB}"/>
                  </a:ext>
                </a:extLst>
              </p:cNvPr>
              <p:cNvSpPr/>
              <p:nvPr/>
            </p:nvSpPr>
            <p:spPr>
              <a:xfrm>
                <a:off x="1068010" y="1877230"/>
                <a:ext cx="1440000" cy="1296000"/>
              </a:xfrm>
              <a:prstGeom prst="hexagon">
                <a:avLst/>
              </a:prstGeom>
              <a:solidFill>
                <a:schemeClr val="accent6"/>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200" b="1" dirty="0"/>
                  <a:t>الإنتاجي</a:t>
                </a:r>
                <a:endParaRPr lang="ko-KR" altLang="en-US" sz="2200" b="1" dirty="0"/>
              </a:p>
            </p:txBody>
          </p:sp>
        </p:grpSp>
        <p:grpSp>
          <p:nvGrpSpPr>
            <p:cNvPr id="16" name="Group 371">
              <a:extLst>
                <a:ext uri="{FF2B5EF4-FFF2-40B4-BE49-F238E27FC236}">
                  <a16:creationId xmlns:a16="http://schemas.microsoft.com/office/drawing/2014/main" id="{74C2F4E7-3B29-DC5B-6839-BCBD2BB1CF3B}"/>
                </a:ext>
              </a:extLst>
            </p:cNvPr>
            <p:cNvGrpSpPr/>
            <p:nvPr/>
          </p:nvGrpSpPr>
          <p:grpSpPr>
            <a:xfrm>
              <a:off x="2104722" y="4029991"/>
              <a:ext cx="1924112" cy="1406401"/>
              <a:chOff x="971600" y="1733231"/>
              <a:chExt cx="1839847" cy="1440000"/>
            </a:xfrm>
          </p:grpSpPr>
          <p:sp>
            <p:nvSpPr>
              <p:cNvPr id="18" name="Hexagon 17">
                <a:extLst>
                  <a:ext uri="{FF2B5EF4-FFF2-40B4-BE49-F238E27FC236}">
                    <a16:creationId xmlns:a16="http://schemas.microsoft.com/office/drawing/2014/main" id="{67D4EBBA-FB2D-CF22-1BEB-CD0C0063C2BB}"/>
                  </a:ext>
                </a:extLst>
              </p:cNvPr>
              <p:cNvSpPr/>
              <p:nvPr/>
            </p:nvSpPr>
            <p:spPr>
              <a:xfrm>
                <a:off x="971600" y="1733231"/>
                <a:ext cx="1839847" cy="1440000"/>
              </a:xfrm>
              <a:prstGeom prst="hexagon">
                <a:avLst/>
              </a:prstGeom>
              <a:no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9" name="Hexagon 18">
                <a:extLst>
                  <a:ext uri="{FF2B5EF4-FFF2-40B4-BE49-F238E27FC236}">
                    <a16:creationId xmlns:a16="http://schemas.microsoft.com/office/drawing/2014/main" id="{6CE06370-7500-3872-0D58-352A9941AB9B}"/>
                  </a:ext>
                </a:extLst>
              </p:cNvPr>
              <p:cNvSpPr/>
              <p:nvPr/>
            </p:nvSpPr>
            <p:spPr>
              <a:xfrm>
                <a:off x="1061600" y="1805231"/>
                <a:ext cx="1749847" cy="1296000"/>
              </a:xfrm>
              <a:prstGeom prst="hexagon">
                <a:avLst/>
              </a:prstGeom>
              <a:solidFill>
                <a:schemeClr val="accent4"/>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400" b="1" dirty="0"/>
                  <a:t>التجديدي</a:t>
                </a:r>
                <a:r>
                  <a:rPr lang="ar-JO" altLang="ko-KR" sz="2400" dirty="0"/>
                  <a:t> (</a:t>
                </a:r>
                <a:r>
                  <a:rPr lang="ar-JO" altLang="ko-KR" sz="2200" dirty="0"/>
                  <a:t>الابتكاري)</a:t>
                </a:r>
                <a:endParaRPr lang="ko-KR" altLang="en-US" sz="2200" dirty="0"/>
              </a:p>
            </p:txBody>
          </p:sp>
        </p:grpSp>
      </p:grpSp>
    </p:spTree>
    <p:extLst>
      <p:ext uri="{BB962C8B-B14F-4D97-AF65-F5344CB8AC3E}">
        <p14:creationId xmlns:p14="http://schemas.microsoft.com/office/powerpoint/2010/main" val="198740010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0617" y="1408727"/>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0617" y="1077700"/>
            <a:ext cx="11239130" cy="6001643"/>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br>
              <a:rPr lang="ar-JO" sz="2400" dirty="0"/>
            </a:br>
            <a:r>
              <a:rPr lang="ar-JO" sz="2400" b="0" i="0" dirty="0">
                <a:solidFill>
                  <a:srgbClr val="000000"/>
                </a:solidFill>
                <a:effectLst/>
                <a:latin typeface="JF-Flat"/>
              </a:rPr>
              <a:t>■ </a:t>
            </a:r>
            <a:r>
              <a:rPr lang="ar-JO" sz="2400" b="1" i="0" dirty="0">
                <a:solidFill>
                  <a:srgbClr val="000000"/>
                </a:solidFill>
                <a:effectLst/>
                <a:latin typeface="JF-Flat"/>
              </a:rPr>
              <a:t>العوامل المؤثرة في الإبداع </a:t>
            </a:r>
            <a:r>
              <a:rPr lang="ar-JO" sz="2400" b="0" i="0" dirty="0">
                <a:solidFill>
                  <a:srgbClr val="000000"/>
                </a:solidFill>
                <a:effectLst/>
                <a:latin typeface="JF-Flat"/>
              </a:rPr>
              <a:t>:</a:t>
            </a:r>
            <a:br>
              <a:rPr lang="ar-JO" sz="2400" dirty="0"/>
            </a:br>
            <a:r>
              <a:rPr lang="ar-JO" sz="2400" b="0" i="0" dirty="0">
                <a:solidFill>
                  <a:srgbClr val="000000"/>
                </a:solidFill>
                <a:effectLst/>
                <a:latin typeface="JF-Flat"/>
              </a:rPr>
              <a:t>أ- </a:t>
            </a:r>
            <a:r>
              <a:rPr lang="ar-JO" sz="2400" b="1" i="0" dirty="0">
                <a:solidFill>
                  <a:srgbClr val="000000"/>
                </a:solidFill>
                <a:effectLst/>
                <a:latin typeface="JF-Flat"/>
              </a:rPr>
              <a:t>الصفات الشخصية للفرد </a:t>
            </a:r>
            <a:r>
              <a:rPr lang="ar-JO" sz="2400" b="0" i="0" dirty="0">
                <a:solidFill>
                  <a:srgbClr val="000000"/>
                </a:solidFill>
                <a:effectLst/>
                <a:latin typeface="JF-Flat"/>
              </a:rPr>
              <a:t>وهي عوامل ذاتية تنبع من الفرد نفسه مثل : المرونة والمبادرة والحساسية والدافعية  والاستقلالية والثقة النفس.</a:t>
            </a:r>
            <a:endParaRPr lang="en-US" sz="2400" b="0" i="0" dirty="0">
              <a:solidFill>
                <a:srgbClr val="000000"/>
              </a:solidFill>
              <a:effectLst/>
              <a:latin typeface="JF-Flat"/>
            </a:endParaRPr>
          </a:p>
          <a:p>
            <a:pPr marL="0" marR="0" lvl="0" indent="0" algn="r" defTabSz="914400" rtl="0" eaLnBrk="1" fontAlgn="auto" latinLnBrk="0" hangingPunct="1">
              <a:lnSpc>
                <a:spcPct val="100000"/>
              </a:lnSpc>
              <a:spcBef>
                <a:spcPts val="0"/>
              </a:spcBef>
              <a:spcAft>
                <a:spcPts val="0"/>
              </a:spcAft>
              <a:buClrTx/>
              <a:buSzTx/>
              <a:buFontTx/>
              <a:buNone/>
              <a:tabLst/>
              <a:defRPr/>
            </a:pPr>
            <a:br>
              <a:rPr lang="ar-JO" sz="2400" dirty="0"/>
            </a:br>
            <a:r>
              <a:rPr lang="ar-JO" sz="2400" b="0" i="0" dirty="0">
                <a:solidFill>
                  <a:srgbClr val="000000"/>
                </a:solidFill>
                <a:effectLst/>
                <a:latin typeface="JF-Flat"/>
              </a:rPr>
              <a:t>ب- </a:t>
            </a:r>
            <a:r>
              <a:rPr lang="ar-JO" sz="2400" b="1" i="0" dirty="0">
                <a:solidFill>
                  <a:srgbClr val="000000"/>
                </a:solidFill>
                <a:effectLst/>
                <a:latin typeface="JF-Flat"/>
              </a:rPr>
              <a:t>الاستقلالية</a:t>
            </a:r>
            <a:r>
              <a:rPr lang="ar-JO" sz="2400" b="0" i="0" dirty="0">
                <a:solidFill>
                  <a:srgbClr val="000000"/>
                </a:solidFill>
                <a:effectLst/>
                <a:latin typeface="JF-Flat"/>
              </a:rPr>
              <a:t> تعتبر الاستقلالية من أهم عوامل التفكير الإبداعي، لأنها تُحرّر الفرد من التقيّد بالآخرين، والتزام آرائهم وأفكارهم، مما يؤدي إلى تطوير نمط التفكير الإبداعي لديه.</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JO" sz="2400" b="0" i="0" dirty="0">
              <a:solidFill>
                <a:srgbClr val="000000"/>
              </a:solidFill>
              <a:effectLst/>
              <a:latin typeface="JF-Fla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ar-JO" sz="2400" b="0" i="0" dirty="0">
                <a:solidFill>
                  <a:srgbClr val="000000"/>
                </a:solidFill>
                <a:effectLst/>
                <a:latin typeface="JF-Flat"/>
              </a:rPr>
              <a:t>ج- </a:t>
            </a:r>
            <a:r>
              <a:rPr lang="ar-JO" sz="2400" b="1" i="0" dirty="0">
                <a:solidFill>
                  <a:srgbClr val="000000"/>
                </a:solidFill>
                <a:effectLst/>
                <a:latin typeface="JF-Flat"/>
              </a:rPr>
              <a:t>البيئة</a:t>
            </a:r>
            <a:r>
              <a:rPr lang="ar-JO" sz="2400" b="0" i="0" dirty="0">
                <a:solidFill>
                  <a:srgbClr val="000000"/>
                </a:solidFill>
                <a:effectLst/>
                <a:latin typeface="JF-Flat"/>
              </a:rPr>
              <a:t>: </a:t>
            </a:r>
            <a:r>
              <a:rPr lang="ar-JO" sz="2400" b="0" i="0" dirty="0">
                <a:solidFill>
                  <a:srgbClr val="333333"/>
                </a:solidFill>
                <a:effectLst/>
                <a:latin typeface="DroidArabicKufi-Regular"/>
              </a:rPr>
              <a:t>تلعب البيئة دورًا هامًا في نمط التفكير الإبداعي، فالأشخاص الذين ينشئون في بيئات غير داعمة لا تحترم الفكر والرأي، تراهم أقل قدرة على التفكير بطريقة إبداعية</a:t>
            </a:r>
            <a:r>
              <a:rPr lang="ar-JO" sz="2400" b="0" i="0" dirty="0">
                <a:solidFill>
                  <a:srgbClr val="000000"/>
                </a:solidFill>
                <a:effectLst/>
                <a:latin typeface="JF-Flat"/>
              </a:rPr>
              <a:t>، كما أن طرق التنشئة الاجتماعية تحد من قدرات الأفراد على الإبداع حيث التقيد والسخرية والتسلط والقمع يحد من قدراتهم على التعبير عن أفكارهم.</a:t>
            </a:r>
            <a:endParaRPr lang="en-US" sz="2400" b="0" i="0" dirty="0">
              <a:solidFill>
                <a:srgbClr val="000000"/>
              </a:solidFill>
              <a:effectLst/>
              <a:latin typeface="JF-Flat"/>
            </a:endParaRPr>
          </a:p>
          <a:p>
            <a:pPr marL="0" marR="0" lvl="0" indent="0" algn="r" defTabSz="914400" rtl="0" eaLnBrk="1" fontAlgn="auto" latinLnBrk="0" hangingPunct="1">
              <a:lnSpc>
                <a:spcPct val="100000"/>
              </a:lnSpc>
              <a:spcBef>
                <a:spcPts val="0"/>
              </a:spcBef>
              <a:spcAft>
                <a:spcPts val="0"/>
              </a:spcAft>
              <a:buClrTx/>
              <a:buSzTx/>
              <a:buFontTx/>
              <a:buNone/>
              <a:tabLst/>
              <a:defRPr/>
            </a:pPr>
            <a:br>
              <a:rPr lang="ar-JO" sz="2400" dirty="0"/>
            </a:br>
            <a:r>
              <a:rPr lang="ar-JO" sz="2400" b="0" i="0" dirty="0">
                <a:solidFill>
                  <a:srgbClr val="000000"/>
                </a:solidFill>
                <a:effectLst/>
                <a:latin typeface="JF-Flat"/>
              </a:rPr>
              <a:t>د- </a:t>
            </a:r>
            <a:r>
              <a:rPr lang="ar-JO" sz="2400" b="1" i="0" dirty="0">
                <a:solidFill>
                  <a:srgbClr val="000000"/>
                </a:solidFill>
                <a:effectLst/>
                <a:latin typeface="JF-Flat"/>
              </a:rPr>
              <a:t>أساليب التعليم </a:t>
            </a:r>
            <a:r>
              <a:rPr lang="ar-JO" sz="2400" b="0" i="0" dirty="0">
                <a:solidFill>
                  <a:srgbClr val="000000"/>
                </a:solidFill>
                <a:effectLst/>
                <a:latin typeface="JF-Flat"/>
              </a:rPr>
              <a:t>: إن أساليب التعليم التي تعتمد على التلقين ولا تفسح أمام الطلاب أن يقدموا ما لديهم من فكر وتسخيره للتفكير الإبداعي المنتج.</a:t>
            </a:r>
            <a:br>
              <a:rPr lang="ar-JO" sz="2400" dirty="0"/>
            </a:br>
            <a:br>
              <a:rPr lang="ar-JO" sz="2400" dirty="0"/>
            </a:b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1923822" y="650282"/>
            <a:ext cx="2066278"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الإبداع والابتكار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9" name="TextBox 8">
            <a:extLst>
              <a:ext uri="{FF2B5EF4-FFF2-40B4-BE49-F238E27FC236}">
                <a16:creationId xmlns:a16="http://schemas.microsoft.com/office/drawing/2014/main" id="{2F86837D-B277-EBA4-3937-A42DC47BE810}"/>
              </a:ext>
            </a:extLst>
          </p:cNvPr>
          <p:cNvSpPr txBox="1"/>
          <p:nvPr/>
        </p:nvSpPr>
        <p:spPr>
          <a:xfrm>
            <a:off x="4557081" y="723696"/>
            <a:ext cx="3165409" cy="461665"/>
          </a:xfrm>
          <a:prstGeom prst="rect">
            <a:avLst/>
          </a:prstGeom>
          <a:noFill/>
        </p:spPr>
        <p:txBody>
          <a:bodyPr wrap="square">
            <a:spAutoFit/>
          </a:bodyPr>
          <a:lstStyle/>
          <a:p>
            <a:r>
              <a:rPr kumimoji="0" lang="ar-JO" sz="2400" b="0" i="0" u="none" strike="noStrike" kern="1200" cap="none" spc="0" normalizeH="0" baseline="0" noProof="0" dirty="0">
                <a:ln>
                  <a:noFill/>
                </a:ln>
                <a:solidFill>
                  <a:schemeClr val="bg1"/>
                </a:solidFill>
                <a:effectLst/>
                <a:uLnTx/>
                <a:uFillTx/>
                <a:latin typeface="JF-Flat"/>
                <a:ea typeface="+mn-ea"/>
                <a:cs typeface="Arial" panose="020B0604020202020204" pitchFamily="34" charset="0"/>
              </a:rPr>
              <a:t>العوامل المؤثرة في الإبداع </a:t>
            </a:r>
            <a:endParaRPr lang="ar-JO" dirty="0">
              <a:solidFill>
                <a:schemeClr val="bg1"/>
              </a:solidFill>
            </a:endParaRPr>
          </a:p>
        </p:txBody>
      </p:sp>
    </p:spTree>
    <p:extLst>
      <p:ext uri="{BB962C8B-B14F-4D97-AF65-F5344CB8AC3E}">
        <p14:creationId xmlns:p14="http://schemas.microsoft.com/office/powerpoint/2010/main" val="212065801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5829" y="1298001"/>
            <a:ext cx="10940341" cy="440120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br>
              <a:rPr lang="ar-JO" sz="2800" dirty="0"/>
            </a:br>
            <a:r>
              <a:rPr lang="ar-JO" sz="2800" b="0" i="0" dirty="0">
                <a:solidFill>
                  <a:srgbClr val="000000"/>
                </a:solidFill>
                <a:effectLst/>
                <a:latin typeface="JF-Flat"/>
              </a:rPr>
              <a:t>■ </a:t>
            </a:r>
            <a:r>
              <a:rPr lang="ar-JO" sz="2800" b="1" i="0" dirty="0">
                <a:solidFill>
                  <a:srgbClr val="000000"/>
                </a:solidFill>
                <a:effectLst/>
                <a:latin typeface="JF-Flat"/>
              </a:rPr>
              <a:t>معوّقات الإبداع</a:t>
            </a:r>
            <a:br>
              <a:rPr lang="ar-JO" sz="2800" dirty="0"/>
            </a:br>
            <a:r>
              <a:rPr lang="ar-JO" sz="2800" b="0" i="0" dirty="0">
                <a:solidFill>
                  <a:srgbClr val="000000"/>
                </a:solidFill>
                <a:effectLst/>
                <a:latin typeface="JF-Flat"/>
              </a:rPr>
              <a:t>1- الصعوبة في عزل المشكلة : إن تحديد المشكلة بشكل دقيق وواضح يمثل أهم خطوة في حلها، وإذا لم يتم عزلها وتحديدها لا يمكن حلها.</a:t>
            </a:r>
            <a:br>
              <a:rPr lang="ar-JO" sz="2800" dirty="0"/>
            </a:br>
            <a:r>
              <a:rPr lang="ar-JO" sz="2800" b="0" i="0" dirty="0">
                <a:solidFill>
                  <a:srgbClr val="000000"/>
                </a:solidFill>
                <a:effectLst/>
                <a:latin typeface="JF-Flat"/>
              </a:rPr>
              <a:t>2- الخوف من الخطأ أو النقد.</a:t>
            </a:r>
            <a:br>
              <a:rPr lang="ar-JO" sz="2800" dirty="0"/>
            </a:br>
            <a:r>
              <a:rPr lang="ar-JO" sz="2800" b="0" i="0" dirty="0">
                <a:solidFill>
                  <a:srgbClr val="000000"/>
                </a:solidFill>
                <a:effectLst/>
                <a:latin typeface="JF-Flat"/>
              </a:rPr>
              <a:t>3- الحكم على الأفكار بدلاً من توليدها : يفضل البعض الحكم أو نقد الأفكار أكثر من توليدها، فالحكم المبكر على الأفكار الجديدة سيؤدي إلى رفض أفكار كثيرة.</a:t>
            </a:r>
            <a:br>
              <a:rPr lang="ar-JO" sz="2800" dirty="0"/>
            </a:br>
            <a:r>
              <a:rPr lang="ar-JO" sz="2800" b="0" i="0" dirty="0">
                <a:solidFill>
                  <a:srgbClr val="000000"/>
                </a:solidFill>
                <a:effectLst/>
                <a:latin typeface="JF-Flat"/>
              </a:rPr>
              <a:t>4- الافتقار إلى التحدي والحماس : لا يمكن لأحد أن يقدم جهده الأفضل ما لم يحفز نفسه. </a:t>
            </a:r>
            <a:br>
              <a:rPr lang="ar-JO" sz="2800" dirty="0"/>
            </a:br>
            <a:r>
              <a:rPr lang="ar-JO" sz="2800" b="0" i="0" dirty="0">
                <a:solidFill>
                  <a:srgbClr val="000000"/>
                </a:solidFill>
                <a:effectLst/>
                <a:latin typeface="JF-Flat"/>
              </a:rPr>
              <a:t>5- العادات : تمثل العادات استجابات متكررة نمطية وغير إبداعية لعمل شيء ما بالطريقة نفسها.</a:t>
            </a:r>
            <a:br>
              <a:rPr lang="ar-JO" sz="2800" dirty="0"/>
            </a:br>
            <a:r>
              <a:rPr lang="ar-JO" sz="2800" b="0" i="0" dirty="0">
                <a:solidFill>
                  <a:srgbClr val="000000"/>
                </a:solidFill>
                <a:effectLst/>
                <a:latin typeface="JF-Flat"/>
              </a:rPr>
              <a:t>6- الوقت : يعتذر الكثير بضيق الوقت بالرغم أن المبدعين لديهم نفس الوقت الذي لدى الجميع</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1923822" y="650282"/>
            <a:ext cx="2066278"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الإبداع والابتكار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7" name="TextBox 6">
            <a:extLst>
              <a:ext uri="{FF2B5EF4-FFF2-40B4-BE49-F238E27FC236}">
                <a16:creationId xmlns:a16="http://schemas.microsoft.com/office/drawing/2014/main" id="{2C83D56E-CF11-3FDE-D7C5-81D9EFE10612}"/>
              </a:ext>
            </a:extLst>
          </p:cNvPr>
          <p:cNvSpPr txBox="1"/>
          <p:nvPr/>
        </p:nvSpPr>
        <p:spPr>
          <a:xfrm>
            <a:off x="5171857" y="787441"/>
            <a:ext cx="2217198" cy="461665"/>
          </a:xfrm>
          <a:prstGeom prst="rect">
            <a:avLst/>
          </a:prstGeom>
          <a:noFill/>
        </p:spPr>
        <p:txBody>
          <a:bodyPr wrap="square">
            <a:spAutoFit/>
          </a:bodyPr>
          <a:lstStyle/>
          <a:p>
            <a:r>
              <a:rPr lang="ar-JO" sz="2400" b="1" i="0" dirty="0">
                <a:solidFill>
                  <a:schemeClr val="bg1"/>
                </a:solidFill>
                <a:effectLst/>
                <a:latin typeface="JF-Flat"/>
              </a:rPr>
              <a:t>معوّقات الإبداع </a:t>
            </a:r>
            <a:endParaRPr lang="ar-JO" sz="2400" b="1" dirty="0">
              <a:solidFill>
                <a:schemeClr val="bg1"/>
              </a:solidFill>
            </a:endParaRPr>
          </a:p>
        </p:txBody>
      </p:sp>
    </p:spTree>
    <p:extLst>
      <p:ext uri="{BB962C8B-B14F-4D97-AF65-F5344CB8AC3E}">
        <p14:creationId xmlns:p14="http://schemas.microsoft.com/office/powerpoint/2010/main" val="427368118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740" y="1502332"/>
            <a:ext cx="11283518"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b="0" i="0" dirty="0">
              <a:solidFill>
                <a:srgbClr val="767C82"/>
              </a:solidFill>
              <a:effectLst/>
              <a:latin typeface="dinnextregular"/>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099102" y="-80243"/>
            <a:ext cx="5264460" cy="830997"/>
          </a:xfrm>
          <a:prstGeom prst="rect">
            <a:avLst/>
          </a:prstGeom>
          <a:noFill/>
        </p:spPr>
        <p:txBody>
          <a:bodyPr wrap="square" rtlCol="0">
            <a:spAutoFit/>
          </a:bodyPr>
          <a:lstStyle/>
          <a:p>
            <a:pPr algn="r"/>
            <a:r>
              <a:rPr lang="ar-JO" sz="2800" b="1" i="0" dirty="0">
                <a:solidFill>
                  <a:srgbClr val="CBA835"/>
                </a:solidFill>
                <a:effectLst/>
                <a:latin typeface="dinnextmedium"/>
              </a:rPr>
              <a:t>فكر معي : ما هي معوّقات التفكير الإبداعي</a:t>
            </a:r>
            <a:r>
              <a:rPr lang="ar-JO" sz="4800" b="1" i="0" dirty="0">
                <a:solidFill>
                  <a:srgbClr val="CBA835"/>
                </a:solidFill>
                <a:effectLst/>
                <a:latin typeface="dinnextmedium"/>
              </a:rPr>
              <a:t>؟</a:t>
            </a: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4069215" y="726530"/>
            <a:ext cx="4030462"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sym typeface="Arial"/>
              </a:rPr>
              <a:t>تمرين سيتم مناقشته في محاضرة التفاعلية</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sym typeface="Arial"/>
              </a:rPr>
              <a:t> ZOOM</a:t>
            </a:r>
          </a:p>
        </p:txBody>
      </p:sp>
      <p:sp>
        <p:nvSpPr>
          <p:cNvPr id="7" name="TextBox 6">
            <a:extLst>
              <a:ext uri="{FF2B5EF4-FFF2-40B4-BE49-F238E27FC236}">
                <a16:creationId xmlns:a16="http://schemas.microsoft.com/office/drawing/2014/main" id="{4933CBB9-EF19-66CF-4C51-0DBC360DE445}"/>
              </a:ext>
            </a:extLst>
          </p:cNvPr>
          <p:cNvSpPr txBox="1"/>
          <p:nvPr/>
        </p:nvSpPr>
        <p:spPr>
          <a:xfrm>
            <a:off x="446843" y="1706663"/>
            <a:ext cx="3326167" cy="3053400"/>
          </a:xfrm>
          <a:prstGeom prst="rect">
            <a:avLst/>
          </a:prstGeom>
          <a:noFill/>
        </p:spPr>
        <p:txBody>
          <a:bodyPr wrap="square">
            <a:spAutoFit/>
          </a:bodyPr>
          <a:lstStyle/>
          <a:p>
            <a:pPr algn="r" rtl="1"/>
            <a:r>
              <a:rPr lang="ar-JO" b="1" i="0" u="sng" dirty="0">
                <a:solidFill>
                  <a:srgbClr val="CBA835"/>
                </a:solidFill>
                <a:effectLst/>
                <a:latin typeface="dinnextmedium"/>
              </a:rPr>
              <a:t>كيفية تجاوز المعوّقات ومواجهة التحديات</a:t>
            </a:r>
          </a:p>
          <a:p>
            <a:pPr algn="r" rtl="1">
              <a:lnSpc>
                <a:spcPct val="200000"/>
              </a:lnSpc>
            </a:pPr>
            <a:r>
              <a:rPr lang="ar-JO" dirty="0">
                <a:solidFill>
                  <a:srgbClr val="767C82"/>
                </a:solidFill>
                <a:latin typeface="dinnextregular"/>
              </a:rPr>
              <a:t>-</a:t>
            </a:r>
          </a:p>
          <a:p>
            <a:pPr algn="r" rtl="1">
              <a:lnSpc>
                <a:spcPct val="200000"/>
              </a:lnSpc>
            </a:pPr>
            <a:r>
              <a:rPr lang="ar-JO" dirty="0">
                <a:solidFill>
                  <a:srgbClr val="767C82"/>
                </a:solidFill>
                <a:latin typeface="dinnextregular"/>
              </a:rPr>
              <a:t>-</a:t>
            </a:r>
            <a:endParaRPr lang="ar-JO" b="0" i="0" dirty="0">
              <a:solidFill>
                <a:srgbClr val="767C82"/>
              </a:solidFill>
              <a:effectLst/>
              <a:latin typeface="dinnextregular"/>
            </a:endParaRPr>
          </a:p>
          <a:p>
            <a:pPr algn="r" rtl="1">
              <a:lnSpc>
                <a:spcPct val="200000"/>
              </a:lnSpc>
            </a:pPr>
            <a:r>
              <a:rPr lang="ar-JO" b="0" i="0" dirty="0">
                <a:solidFill>
                  <a:srgbClr val="767C82"/>
                </a:solidFill>
                <a:effectLst/>
                <a:latin typeface="dinnextregular"/>
              </a:rPr>
              <a:t>- درب نفسك على تحريك خيالك باستمرار.</a:t>
            </a:r>
          </a:p>
          <a:p>
            <a:pPr algn="r" rtl="1">
              <a:lnSpc>
                <a:spcPct val="200000"/>
              </a:lnSpc>
            </a:pPr>
            <a:r>
              <a:rPr lang="ar-JO" b="0" i="0" dirty="0">
                <a:solidFill>
                  <a:srgbClr val="767C82"/>
                </a:solidFill>
                <a:effectLst/>
                <a:latin typeface="dinnextregular"/>
              </a:rPr>
              <a:t>- </a:t>
            </a:r>
          </a:p>
          <a:p>
            <a:pPr algn="r" rtl="1">
              <a:lnSpc>
                <a:spcPct val="200000"/>
              </a:lnSpc>
            </a:pPr>
            <a:r>
              <a:rPr lang="ar-JO" b="0" i="0" dirty="0">
                <a:solidFill>
                  <a:srgbClr val="767C82"/>
                </a:solidFill>
                <a:effectLst/>
                <a:latin typeface="dinnextregular"/>
              </a:rPr>
              <a:t>- واصل التحدي واختبر نفسك.</a:t>
            </a:r>
          </a:p>
        </p:txBody>
      </p:sp>
      <p:sp>
        <p:nvSpPr>
          <p:cNvPr id="10" name="TextBox 9">
            <a:extLst>
              <a:ext uri="{FF2B5EF4-FFF2-40B4-BE49-F238E27FC236}">
                <a16:creationId xmlns:a16="http://schemas.microsoft.com/office/drawing/2014/main" id="{CB4C99AA-25E0-C086-87EE-3E473E48713C}"/>
              </a:ext>
            </a:extLst>
          </p:cNvPr>
          <p:cNvSpPr txBox="1"/>
          <p:nvPr/>
        </p:nvSpPr>
        <p:spPr>
          <a:xfrm>
            <a:off x="3542190" y="1519951"/>
            <a:ext cx="4796903" cy="4611519"/>
          </a:xfrm>
          <a:prstGeom prst="rect">
            <a:avLst/>
          </a:prstGeom>
          <a:noFill/>
        </p:spPr>
        <p:txBody>
          <a:bodyPr wrap="square">
            <a:spAutoFit/>
          </a:bodyPr>
          <a:lstStyle/>
          <a:p>
            <a:pPr algn="r">
              <a:lnSpc>
                <a:spcPct val="150000"/>
              </a:lnSpc>
            </a:pPr>
            <a:r>
              <a:rPr lang="ar-JO" b="1" i="0" dirty="0">
                <a:solidFill>
                  <a:srgbClr val="CBA835"/>
                </a:solidFill>
                <a:effectLst/>
                <a:latin typeface="dinnextmedium"/>
              </a:rPr>
              <a:t>معوّقات نفسية</a:t>
            </a:r>
          </a:p>
          <a:p>
            <a:pPr algn="r" rtl="1">
              <a:lnSpc>
                <a:spcPct val="150000"/>
              </a:lnSpc>
            </a:pPr>
            <a:r>
              <a:rPr lang="ar-JO" b="0" i="0" dirty="0">
                <a:solidFill>
                  <a:srgbClr val="767C82"/>
                </a:solidFill>
                <a:effectLst/>
                <a:latin typeface="dinnextregular"/>
              </a:rPr>
              <a:t>- الالتزام بالمألوف (الإنسان أسير ما يألف).</a:t>
            </a:r>
          </a:p>
          <a:p>
            <a:pPr algn="r" rtl="1">
              <a:lnSpc>
                <a:spcPct val="150000"/>
              </a:lnSpc>
            </a:pPr>
            <a:r>
              <a:rPr lang="ar-JO" dirty="0">
                <a:solidFill>
                  <a:srgbClr val="767C82"/>
                </a:solidFill>
                <a:latin typeface="dinnextregular"/>
              </a:rPr>
              <a:t>-</a:t>
            </a:r>
          </a:p>
          <a:p>
            <a:pPr algn="r" rtl="1">
              <a:lnSpc>
                <a:spcPct val="150000"/>
              </a:lnSpc>
            </a:pPr>
            <a:r>
              <a:rPr lang="ar-JO" b="0" i="0" dirty="0">
                <a:solidFill>
                  <a:srgbClr val="767C82"/>
                </a:solidFill>
                <a:effectLst/>
                <a:latin typeface="dinnextregular"/>
              </a:rPr>
              <a:t>-</a:t>
            </a:r>
          </a:p>
          <a:p>
            <a:pPr algn="r" rtl="1">
              <a:lnSpc>
                <a:spcPct val="150000"/>
              </a:lnSpc>
            </a:pPr>
            <a:r>
              <a:rPr lang="ar-JO" dirty="0">
                <a:solidFill>
                  <a:srgbClr val="767C82"/>
                </a:solidFill>
                <a:latin typeface="dinnextregular"/>
              </a:rPr>
              <a:t>-</a:t>
            </a:r>
            <a:endParaRPr lang="ar-JO" b="1" i="0" dirty="0">
              <a:solidFill>
                <a:srgbClr val="CBA835"/>
              </a:solidFill>
              <a:effectLst/>
              <a:latin typeface="dinnextmedium"/>
            </a:endParaRPr>
          </a:p>
          <a:p>
            <a:pPr algn="r" rtl="1">
              <a:lnSpc>
                <a:spcPct val="150000"/>
              </a:lnSpc>
            </a:pPr>
            <a:r>
              <a:rPr lang="ar-JO" b="1" i="0" dirty="0">
                <a:solidFill>
                  <a:srgbClr val="CBA835"/>
                </a:solidFill>
                <a:effectLst/>
                <a:latin typeface="dinnextmedium"/>
              </a:rPr>
              <a:t>معوّقات ذهنية</a:t>
            </a:r>
          </a:p>
          <a:p>
            <a:pPr algn="r" rtl="1">
              <a:lnSpc>
                <a:spcPct val="150000"/>
              </a:lnSpc>
            </a:pPr>
            <a:r>
              <a:rPr lang="ar-JO" b="0" i="0" dirty="0">
                <a:solidFill>
                  <a:srgbClr val="767C82"/>
                </a:solidFill>
                <a:effectLst/>
                <a:latin typeface="dinnextregular"/>
              </a:rPr>
              <a:t>-</a:t>
            </a:r>
          </a:p>
          <a:p>
            <a:pPr algn="r" rtl="1">
              <a:lnSpc>
                <a:spcPct val="150000"/>
              </a:lnSpc>
            </a:pPr>
            <a:r>
              <a:rPr lang="ar-JO" dirty="0">
                <a:solidFill>
                  <a:srgbClr val="767C82"/>
                </a:solidFill>
                <a:latin typeface="dinnextregular"/>
              </a:rPr>
              <a:t>-</a:t>
            </a:r>
          </a:p>
          <a:p>
            <a:pPr algn="r" rtl="1">
              <a:lnSpc>
                <a:spcPct val="150000"/>
              </a:lnSpc>
            </a:pPr>
            <a:r>
              <a:rPr lang="ar-JO" b="0" i="0" dirty="0">
                <a:solidFill>
                  <a:srgbClr val="767C82"/>
                </a:solidFill>
                <a:effectLst/>
                <a:latin typeface="dinnextregular"/>
              </a:rPr>
              <a:t>-</a:t>
            </a:r>
          </a:p>
          <a:p>
            <a:pPr algn="r" rtl="1">
              <a:lnSpc>
                <a:spcPct val="150000"/>
              </a:lnSpc>
            </a:pPr>
            <a:r>
              <a:rPr lang="ar-JO" b="0" i="0" dirty="0">
                <a:solidFill>
                  <a:srgbClr val="767C82"/>
                </a:solidFill>
                <a:effectLst/>
                <a:latin typeface="dinnextregular"/>
              </a:rPr>
              <a:t>- عادات التفكير النمطية والنظرة الجزئية غير الشمولية للموقف.</a:t>
            </a:r>
          </a:p>
          <a:p>
            <a:pPr algn="r" rtl="1">
              <a:lnSpc>
                <a:spcPct val="150000"/>
              </a:lnSpc>
            </a:pPr>
            <a:r>
              <a:rPr lang="ar-JO" b="0" i="0" dirty="0">
                <a:solidFill>
                  <a:srgbClr val="767C82"/>
                </a:solidFill>
                <a:effectLst/>
                <a:latin typeface="dinnextregular"/>
              </a:rPr>
              <a:t>-</a:t>
            </a:r>
          </a:p>
        </p:txBody>
      </p:sp>
      <p:sp>
        <p:nvSpPr>
          <p:cNvPr id="13" name="TextBox 12">
            <a:extLst>
              <a:ext uri="{FF2B5EF4-FFF2-40B4-BE49-F238E27FC236}">
                <a16:creationId xmlns:a16="http://schemas.microsoft.com/office/drawing/2014/main" id="{7506751E-09A0-D963-3F80-D60F4D16BD3F}"/>
              </a:ext>
            </a:extLst>
          </p:cNvPr>
          <p:cNvSpPr txBox="1"/>
          <p:nvPr/>
        </p:nvSpPr>
        <p:spPr>
          <a:xfrm>
            <a:off x="7744569" y="1519951"/>
            <a:ext cx="3821156" cy="4611519"/>
          </a:xfrm>
          <a:prstGeom prst="rect">
            <a:avLst/>
          </a:prstGeom>
          <a:noFill/>
        </p:spPr>
        <p:txBody>
          <a:bodyPr wrap="square">
            <a:spAutoFit/>
          </a:bodyPr>
          <a:lstStyle/>
          <a:p>
            <a:pPr algn="r">
              <a:lnSpc>
                <a:spcPct val="150000"/>
              </a:lnSpc>
            </a:pPr>
            <a:r>
              <a:rPr lang="ar-JO" b="1" i="0" dirty="0">
                <a:solidFill>
                  <a:srgbClr val="CBA835"/>
                </a:solidFill>
                <a:effectLst/>
                <a:latin typeface="dinnextmedium"/>
              </a:rPr>
              <a:t>معوّقات بيئية داخلية (الأسرة والمدرسة)</a:t>
            </a:r>
          </a:p>
          <a:p>
            <a:pPr algn="r">
              <a:lnSpc>
                <a:spcPct val="150000"/>
              </a:lnSpc>
            </a:pPr>
            <a:r>
              <a:rPr lang="ar-JO" b="0" i="0" dirty="0">
                <a:solidFill>
                  <a:srgbClr val="767C82"/>
                </a:solidFill>
                <a:effectLst/>
                <a:latin typeface="dinnextregular"/>
              </a:rPr>
              <a:t>-</a:t>
            </a:r>
          </a:p>
          <a:p>
            <a:pPr algn="r">
              <a:lnSpc>
                <a:spcPct val="150000"/>
              </a:lnSpc>
            </a:pPr>
            <a:r>
              <a:rPr lang="ar-JO" dirty="0">
                <a:solidFill>
                  <a:srgbClr val="767C82"/>
                </a:solidFill>
                <a:latin typeface="dinnextregular"/>
              </a:rPr>
              <a:t>-</a:t>
            </a:r>
          </a:p>
          <a:p>
            <a:pPr algn="r">
              <a:lnSpc>
                <a:spcPct val="150000"/>
              </a:lnSpc>
            </a:pPr>
            <a:r>
              <a:rPr lang="ar-JO" b="0" i="0" dirty="0">
                <a:solidFill>
                  <a:srgbClr val="767C82"/>
                </a:solidFill>
                <a:effectLst/>
                <a:latin typeface="dinnextregular"/>
              </a:rPr>
              <a:t>-</a:t>
            </a:r>
          </a:p>
          <a:p>
            <a:pPr algn="r">
              <a:lnSpc>
                <a:spcPct val="150000"/>
              </a:lnSpc>
            </a:pPr>
            <a:r>
              <a:rPr lang="ar-JO" dirty="0">
                <a:solidFill>
                  <a:srgbClr val="767C82"/>
                </a:solidFill>
                <a:latin typeface="dinnextregular"/>
              </a:rPr>
              <a:t>- </a:t>
            </a:r>
          </a:p>
          <a:p>
            <a:pPr algn="r">
              <a:lnSpc>
                <a:spcPct val="150000"/>
              </a:lnSpc>
            </a:pPr>
            <a:r>
              <a:rPr lang="ar-JO" b="0" i="0" dirty="0">
                <a:solidFill>
                  <a:srgbClr val="767C82"/>
                </a:solidFill>
                <a:effectLst/>
                <a:latin typeface="dinnextregular"/>
              </a:rPr>
              <a:t>- عدم الانتباه والإنصات</a:t>
            </a:r>
            <a:endParaRPr lang="ar-JO" b="1" i="0" dirty="0">
              <a:solidFill>
                <a:srgbClr val="CBA835"/>
              </a:solidFill>
              <a:effectLst/>
              <a:latin typeface="dinnextmedium"/>
            </a:endParaRPr>
          </a:p>
          <a:p>
            <a:pPr algn="r">
              <a:lnSpc>
                <a:spcPct val="150000"/>
              </a:lnSpc>
            </a:pPr>
            <a:endParaRPr lang="ar-JO" b="1" dirty="0">
              <a:solidFill>
                <a:srgbClr val="CBA835"/>
              </a:solidFill>
              <a:latin typeface="dinnextmedium"/>
            </a:endParaRPr>
          </a:p>
          <a:p>
            <a:pPr algn="r">
              <a:lnSpc>
                <a:spcPct val="150000"/>
              </a:lnSpc>
            </a:pPr>
            <a:r>
              <a:rPr lang="ar-JO" b="1" i="0" dirty="0">
                <a:solidFill>
                  <a:srgbClr val="CBA835"/>
                </a:solidFill>
                <a:effectLst/>
                <a:latin typeface="dinnextmedium"/>
              </a:rPr>
              <a:t>معوّقات بيئية خارجية (المجتمع والعمل)</a:t>
            </a:r>
          </a:p>
          <a:p>
            <a:pPr algn="r" rtl="1">
              <a:lnSpc>
                <a:spcPct val="150000"/>
              </a:lnSpc>
            </a:pPr>
            <a:r>
              <a:rPr lang="ar-JO" b="0" i="0" dirty="0">
                <a:solidFill>
                  <a:srgbClr val="767C82"/>
                </a:solidFill>
                <a:effectLst/>
                <a:latin typeface="dinnextregular"/>
              </a:rPr>
              <a:t>- عدم كفاية المصادر والموارد</a:t>
            </a:r>
          </a:p>
          <a:p>
            <a:pPr algn="r" rtl="1">
              <a:lnSpc>
                <a:spcPct val="150000"/>
              </a:lnSpc>
            </a:pPr>
            <a:r>
              <a:rPr lang="ar-JO" dirty="0">
                <a:solidFill>
                  <a:srgbClr val="767C82"/>
                </a:solidFill>
                <a:latin typeface="dinnextregular"/>
              </a:rPr>
              <a:t>-</a:t>
            </a:r>
          </a:p>
          <a:p>
            <a:pPr algn="r" rtl="1">
              <a:lnSpc>
                <a:spcPct val="150000"/>
              </a:lnSpc>
            </a:pPr>
            <a:r>
              <a:rPr lang="ar-JO" b="0" i="0" dirty="0">
                <a:solidFill>
                  <a:srgbClr val="767C82"/>
                </a:solidFill>
                <a:effectLst/>
                <a:latin typeface="dinnextregular"/>
              </a:rPr>
              <a:t>-</a:t>
            </a:r>
          </a:p>
        </p:txBody>
      </p:sp>
    </p:spTree>
    <p:custDataLst>
      <p:tags r:id="rId1"/>
    </p:custDataLst>
    <p:extLst>
      <p:ext uri="{BB962C8B-B14F-4D97-AF65-F5344CB8AC3E}">
        <p14:creationId xmlns:p14="http://schemas.microsoft.com/office/powerpoint/2010/main" val="2202771909"/>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xit" presetSubtype="0" fill="hold" grpId="0" nodeType="clickEffect">
                                  <p:stCondLst>
                                    <p:cond delay="0"/>
                                  </p:stCondLst>
                                  <p:childTnLst>
                                    <p:animEffect transition="out" filter="fade">
                                      <p:cBhvr>
                                        <p:cTn id="12" dur="2000"/>
                                        <p:tgtEl>
                                          <p:spTgt spid="12"/>
                                        </p:tgtEl>
                                      </p:cBhvr>
                                    </p:animEffect>
                                    <p:anim calcmode="lin" valueType="num">
                                      <p:cBhvr>
                                        <p:cTn id="13"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4" dur="2000"/>
                                        <p:tgtEl>
                                          <p:spTgt spid="12"/>
                                        </p:tgtEl>
                                        <p:attrNameLst>
                                          <p:attrName>ppt_h</p:attrName>
                                        </p:attrNameLst>
                                      </p:cBhvr>
                                      <p:tavLst>
                                        <p:tav tm="0">
                                          <p:val>
                                            <p:strVal val="ppt_h"/>
                                          </p:val>
                                        </p:tav>
                                        <p:tav tm="100000">
                                          <p:val>
                                            <p:strVal val="ppt_h"/>
                                          </p:val>
                                        </p:tav>
                                      </p:tavLst>
                                    </p:anim>
                                    <p:set>
                                      <p:cBhvr>
                                        <p:cTn id="15" dur="1" fill="hold">
                                          <p:stCondLst>
                                            <p:cond delay="1999"/>
                                          </p:stCondLst>
                                        </p:cTn>
                                        <p:tgtEl>
                                          <p:spTgt spid="12"/>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3">
                                            <p:txEl>
                                              <p:pRg st="0" end="0"/>
                                            </p:txEl>
                                          </p:spTgt>
                                        </p:tgtEl>
                                        <p:attrNameLst>
                                          <p:attrName>style.visibility</p:attrName>
                                        </p:attrNameLst>
                                      </p:cBhvr>
                                      <p:to>
                                        <p:strVal val="visible"/>
                                      </p:to>
                                    </p:set>
                                    <p:animEffect transition="in" filter="wipe(down)">
                                      <p:cBhvr>
                                        <p:cTn id="20" dur="500"/>
                                        <p:tgtEl>
                                          <p:spTgt spid="1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3">
                                            <p:txEl>
                                              <p:pRg st="7" end="7"/>
                                            </p:txEl>
                                          </p:spTgt>
                                        </p:tgtEl>
                                        <p:attrNameLst>
                                          <p:attrName>style.visibility</p:attrName>
                                        </p:attrNameLst>
                                      </p:cBhvr>
                                      <p:to>
                                        <p:strVal val="visible"/>
                                      </p:to>
                                    </p:set>
                                    <p:animEffect transition="in" filter="wipe(down)">
                                      <p:cBhvr>
                                        <p:cTn id="25" dur="500"/>
                                        <p:tgtEl>
                                          <p:spTgt spid="13">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0">
                                            <p:txEl>
                                              <p:pRg st="0" end="0"/>
                                            </p:txEl>
                                          </p:spTgt>
                                        </p:tgtEl>
                                        <p:attrNameLst>
                                          <p:attrName>style.visibility</p:attrName>
                                        </p:attrNameLst>
                                      </p:cBhvr>
                                      <p:to>
                                        <p:strVal val="visible"/>
                                      </p:to>
                                    </p:set>
                                    <p:anim calcmode="lin" valueType="num">
                                      <p:cBhvr additive="base">
                                        <p:cTn id="30"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0">
                                            <p:txEl>
                                              <p:pRg st="5" end="5"/>
                                            </p:txEl>
                                          </p:spTgt>
                                        </p:tgtEl>
                                        <p:attrNameLst>
                                          <p:attrName>style.visibility</p:attrName>
                                        </p:attrNameLst>
                                      </p:cBhvr>
                                      <p:to>
                                        <p:strVal val="visible"/>
                                      </p:to>
                                    </p:set>
                                    <p:anim calcmode="lin" valueType="num">
                                      <p:cBhvr additive="base">
                                        <p:cTn id="36"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54358" y="1502332"/>
            <a:ext cx="9685177"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41468" y="112094"/>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41468" y="180470"/>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662349"/>
            <a:ext cx="10541000" cy="369332"/>
          </a:xfrm>
          <a:prstGeom prst="rect">
            <a:avLst/>
          </a:prstGeom>
          <a:noFill/>
        </p:spPr>
        <p:txBody>
          <a:bodyPr wrap="square" rtlCol="0">
            <a:spAutoFit/>
          </a:bodyPr>
          <a:lstStyle/>
          <a:p>
            <a:pPr algn="r" defTabSz="914400">
              <a:defRPr/>
            </a:pPr>
            <a:endParaRPr lang="ar-JO"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03620" y="-16750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pic>
        <p:nvPicPr>
          <p:cNvPr id="7" name="Picture 6">
            <a:extLst>
              <a:ext uri="{FF2B5EF4-FFF2-40B4-BE49-F238E27FC236}">
                <a16:creationId xmlns:a16="http://schemas.microsoft.com/office/drawing/2014/main" id="{031A821B-C48E-053E-D922-4590059BD1C3}"/>
              </a:ext>
            </a:extLst>
          </p:cNvPr>
          <p:cNvPicPr>
            <a:picLocks noChangeAspect="1"/>
          </p:cNvPicPr>
          <p:nvPr/>
        </p:nvPicPr>
        <p:blipFill>
          <a:blip r:embed="rId3"/>
          <a:stretch>
            <a:fillRect/>
          </a:stretch>
        </p:blipFill>
        <p:spPr>
          <a:xfrm>
            <a:off x="841468" y="1101270"/>
            <a:ext cx="10406325" cy="57222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088828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b="0" i="0" dirty="0">
              <a:solidFill>
                <a:srgbClr val="767C82"/>
              </a:solidFill>
              <a:effectLst/>
              <a:latin typeface="dinnextregular"/>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657" y="1634007"/>
            <a:ext cx="10541000" cy="4247317"/>
          </a:xfrm>
          <a:prstGeom prst="rect">
            <a:avLst/>
          </a:prstGeom>
          <a:noFill/>
        </p:spPr>
        <p:txBody>
          <a:bodyPr wrap="square" rtlCol="0">
            <a:spAutoFit/>
          </a:bodyPr>
          <a:lstStyle/>
          <a:p>
            <a:pPr algn="r"/>
            <a:r>
              <a:rPr lang="ar-JO" b="1" i="0" dirty="0">
                <a:solidFill>
                  <a:srgbClr val="CBA835"/>
                </a:solidFill>
                <a:effectLst/>
                <a:latin typeface="dinnextmedium"/>
              </a:rPr>
              <a:t>كيف </a:t>
            </a:r>
            <a:r>
              <a:rPr lang="ar-JO" b="1" dirty="0">
                <a:solidFill>
                  <a:srgbClr val="CBA835"/>
                </a:solidFill>
                <a:latin typeface="dinnextmedium"/>
              </a:rPr>
              <a:t>نحفّز الوصول إلى</a:t>
            </a:r>
            <a:r>
              <a:rPr lang="ar-JO" b="1" i="0" dirty="0">
                <a:solidFill>
                  <a:srgbClr val="CBA835"/>
                </a:solidFill>
                <a:effectLst/>
                <a:latin typeface="dinnextmedium"/>
              </a:rPr>
              <a:t> الإبداع ؟</a:t>
            </a:r>
          </a:p>
          <a:p>
            <a:pPr algn="r"/>
            <a:r>
              <a:rPr lang="ar-JO" b="1" i="0" dirty="0">
                <a:solidFill>
                  <a:srgbClr val="CBA835"/>
                </a:solidFill>
                <a:effectLst/>
                <a:latin typeface="dinnextmedium"/>
              </a:rPr>
              <a:t>العصف الذهني</a:t>
            </a:r>
          </a:p>
          <a:p>
            <a:pPr algn="r"/>
            <a:r>
              <a:rPr lang="ar-JO" b="0" i="0" dirty="0">
                <a:solidFill>
                  <a:srgbClr val="767C82"/>
                </a:solidFill>
                <a:effectLst/>
                <a:latin typeface="dinnextregular"/>
              </a:rPr>
              <a:t>طريقة تهدف التوصل إلى الحلول الابتكارية المناسبة للمشكلة، بأكبر كم ممكن من الحلول دون نقد ولا حكم عليها، وفق الآتي:</a:t>
            </a:r>
          </a:p>
          <a:p>
            <a:pPr lvl="1" algn="r" rtl="1">
              <a:buFont typeface="+mj-lt"/>
              <a:buAutoNum type="arabicPeriod"/>
            </a:pPr>
            <a:r>
              <a:rPr lang="ar-JO" b="0" i="0" dirty="0">
                <a:solidFill>
                  <a:srgbClr val="767C82"/>
                </a:solidFill>
                <a:effectLst/>
                <a:latin typeface="dinnextregular"/>
              </a:rPr>
              <a:t>يتم طرح وشرح وتعريف المشكلة ثم بلورتها وإعادة صياغتها.</a:t>
            </a:r>
          </a:p>
          <a:p>
            <a:pPr lvl="1" algn="r" rtl="1">
              <a:buFont typeface="+mj-lt"/>
              <a:buAutoNum type="arabicPeriod"/>
            </a:pPr>
            <a:r>
              <a:rPr lang="ar-JO" b="0" i="0" dirty="0">
                <a:solidFill>
                  <a:srgbClr val="767C82"/>
                </a:solidFill>
                <a:effectLst/>
                <a:latin typeface="dinnextregular"/>
              </a:rPr>
              <a:t>الإثارة الحرة للأفكار بعض النظر عن الجودة مع البناء على أفكار الآخرين.</a:t>
            </a:r>
          </a:p>
          <a:p>
            <a:pPr lvl="1" algn="r" rtl="1">
              <a:buFont typeface="+mj-lt"/>
              <a:buAutoNum type="arabicPeriod"/>
            </a:pPr>
            <a:r>
              <a:rPr lang="ar-JO" b="0" i="0" dirty="0">
                <a:solidFill>
                  <a:srgbClr val="767C82"/>
                </a:solidFill>
                <a:effectLst/>
                <a:latin typeface="dinnextregular"/>
              </a:rPr>
              <a:t>تقييم الأفكار وإعدادها في حيز التنفيذ.</a:t>
            </a:r>
            <a:endParaRPr lang="en-GB" b="0" i="0" dirty="0">
              <a:solidFill>
                <a:srgbClr val="767C82"/>
              </a:solidFill>
              <a:effectLst/>
              <a:latin typeface="dinnextregular"/>
            </a:endParaRPr>
          </a:p>
          <a:p>
            <a:pPr algn="r"/>
            <a:r>
              <a:rPr lang="ar-JO" b="1" i="0" dirty="0">
                <a:solidFill>
                  <a:srgbClr val="CBA835"/>
                </a:solidFill>
                <a:effectLst/>
                <a:latin typeface="dinnextmedium"/>
              </a:rPr>
              <a:t>الأدوار الأربعة</a:t>
            </a:r>
          </a:p>
          <a:p>
            <a:pPr algn="r"/>
            <a:r>
              <a:rPr lang="ar-JO" b="0" i="0" dirty="0">
                <a:solidFill>
                  <a:srgbClr val="767C82"/>
                </a:solidFill>
                <a:effectLst/>
                <a:latin typeface="dinnextregular"/>
              </a:rPr>
              <a:t>يقوم هذا الأسلوب على فكرة تقمص أربع شخصيات أو أدوار أساسية في الحياة:</a:t>
            </a:r>
          </a:p>
          <a:p>
            <a:pPr algn="r"/>
            <a:r>
              <a:rPr lang="ar-JO" b="1" i="0" dirty="0">
                <a:solidFill>
                  <a:srgbClr val="767C82"/>
                </a:solidFill>
                <a:effectLst/>
                <a:latin typeface="dinnextregular"/>
              </a:rPr>
              <a:t>1- شخصية المستكشف: </a:t>
            </a:r>
            <a:r>
              <a:rPr lang="ar-JO" b="0" i="0" dirty="0">
                <a:solidFill>
                  <a:srgbClr val="767C82"/>
                </a:solidFill>
                <a:effectLst/>
                <a:latin typeface="dinnextregular"/>
              </a:rPr>
              <a:t>تقود إلى البحث عن فكرة جديدة، عبر عدة طرق بالبحث عن الحقائق والمعلومات المفاهيم، وفق وصفة: (كتابة كل فكرة، التعوّد على التغيير، البحث عن الأفكار الجديدة في أماكن غير معتادة، استعر وطور أفكار الآخرين).</a:t>
            </a:r>
          </a:p>
          <a:p>
            <a:pPr algn="r"/>
            <a:r>
              <a:rPr lang="ar-JO" b="1" i="0" dirty="0">
                <a:solidFill>
                  <a:srgbClr val="767C82"/>
                </a:solidFill>
                <a:effectLst/>
                <a:latin typeface="dinnextregular"/>
              </a:rPr>
              <a:t>2- شخصية الفنان: </a:t>
            </a:r>
            <a:r>
              <a:rPr lang="ar-JO" b="0" i="0" dirty="0">
                <a:solidFill>
                  <a:srgbClr val="767C82"/>
                </a:solidFill>
                <a:effectLst/>
                <a:latin typeface="dinnextregular"/>
              </a:rPr>
              <a:t>تكوين وتشكيل الفكرة وترابطها عبر عدة طرق، ومنها: (غير المحتوى، تخيل (اسأل ماذا لو؟)، اعكس وانظر للأشياء بشكل مقلوب، صل واربط الأشياء ببعضها، احذف وخالف القواعد).</a:t>
            </a:r>
          </a:p>
          <a:p>
            <a:pPr algn="r"/>
            <a:r>
              <a:rPr lang="ar-JO" b="1" i="0" dirty="0">
                <a:solidFill>
                  <a:srgbClr val="767C82"/>
                </a:solidFill>
                <a:effectLst/>
                <a:latin typeface="dinnextregular"/>
              </a:rPr>
              <a:t>3- شخصية القاضي: </a:t>
            </a:r>
            <a:r>
              <a:rPr lang="ar-JO" b="0" i="0" dirty="0">
                <a:solidFill>
                  <a:srgbClr val="767C82"/>
                </a:solidFill>
                <a:effectLst/>
                <a:latin typeface="dinnextregular"/>
              </a:rPr>
              <a:t>الحكم على هذه الفكرة، (ما هي فرص النجاح؟ ما هي إيجابيات الفكرة وسلبياتها؟ وما هي الخسائر في حالة الفشل؟).</a:t>
            </a:r>
          </a:p>
          <a:p>
            <a:pPr algn="r"/>
            <a:r>
              <a:rPr lang="ar-JO" b="1" i="0" dirty="0">
                <a:solidFill>
                  <a:srgbClr val="767C82"/>
                </a:solidFill>
                <a:effectLst/>
                <a:latin typeface="dinnextregular"/>
              </a:rPr>
              <a:t>4- شخصية المحارب:</a:t>
            </a:r>
            <a:r>
              <a:rPr lang="ar-JO" b="0" i="0" dirty="0">
                <a:solidFill>
                  <a:srgbClr val="767C82"/>
                </a:solidFill>
                <a:effectLst/>
                <a:latin typeface="dinnextregular"/>
              </a:rPr>
              <a:t> تطبيق هذه الفكرة عبر: (معرفة القدرات، وضع الخطة، المهارات المطلوبة، العقبات المتوقعة وكيفية تجاوزها).</a:t>
            </a:r>
          </a:p>
          <a:p>
            <a:pPr algn="r">
              <a:buFont typeface="+mj-lt"/>
              <a:buAutoNum type="arabicPeriod"/>
            </a:pPr>
            <a:endParaRPr lang="ar-JO" b="0" i="0" dirty="0">
              <a:solidFill>
                <a:srgbClr val="767C82"/>
              </a:solidFill>
              <a:effectLst/>
              <a:latin typeface="dinnextregular"/>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4021748" y="721524"/>
            <a:ext cx="3686865"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400" b="1" i="0" dirty="0">
                <a:solidFill>
                  <a:srgbClr val="767C82"/>
                </a:solidFill>
                <a:effectLst/>
                <a:latin typeface="dinnextregular"/>
              </a:rPr>
              <a:t>أشهر أساليب وطرق الإبداع</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76754565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b="0" i="0" dirty="0">
              <a:solidFill>
                <a:srgbClr val="767C82"/>
              </a:solidFill>
              <a:effectLst/>
              <a:latin typeface="dinnextregular"/>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6742" y="1634007"/>
            <a:ext cx="10927915" cy="4832092"/>
          </a:xfrm>
          <a:prstGeom prst="rect">
            <a:avLst/>
          </a:prstGeom>
          <a:noFill/>
        </p:spPr>
        <p:txBody>
          <a:bodyPr wrap="square" rtlCol="0">
            <a:spAutoFit/>
          </a:bodyPr>
          <a:lstStyle/>
          <a:p>
            <a:pPr algn="r"/>
            <a:r>
              <a:rPr lang="ar-JO" sz="2200" b="1" i="0" dirty="0">
                <a:solidFill>
                  <a:srgbClr val="CBA835"/>
                </a:solidFill>
                <a:effectLst/>
                <a:latin typeface="dinnextmedium"/>
              </a:rPr>
              <a:t>الأسئلة الذكية</a:t>
            </a:r>
          </a:p>
          <a:p>
            <a:pPr algn="r"/>
            <a:r>
              <a:rPr lang="ar-JO" sz="2200" b="0" i="0" dirty="0">
                <a:effectLst/>
                <a:latin typeface="dinnextregular"/>
              </a:rPr>
              <a:t>تتلخص هذه الطريقة بسلسلة من الأسئلة المختصرة وفق المفاهيم الآتية:</a:t>
            </a:r>
          </a:p>
          <a:p>
            <a:pPr algn="r"/>
            <a:r>
              <a:rPr lang="ar-JO" sz="2200" b="1" i="0" dirty="0">
                <a:effectLst/>
                <a:latin typeface="dinnextregular"/>
              </a:rPr>
              <a:t>1- الإحلال:</a:t>
            </a:r>
            <a:r>
              <a:rPr lang="ar-JO" sz="2200" b="0" i="0" dirty="0">
                <a:effectLst/>
                <a:latin typeface="dinnextregular"/>
              </a:rPr>
              <a:t> ما الذي يمكن إحلاله وإبداله؟ هل يمكن تغيير بعض القوانين؟ هل يمكن تغيير بعض الخطوات؟</a:t>
            </a:r>
          </a:p>
          <a:p>
            <a:pPr algn="r"/>
            <a:r>
              <a:rPr lang="ar-JO" sz="2200" b="1" i="0" dirty="0">
                <a:effectLst/>
                <a:latin typeface="dinnextregular"/>
              </a:rPr>
              <a:t>2- الدمج:</a:t>
            </a:r>
            <a:r>
              <a:rPr lang="ar-JO" sz="2200" b="0" i="0" dirty="0">
                <a:effectLst/>
                <a:latin typeface="dinnextregular"/>
              </a:rPr>
              <a:t> ما الأفكار التي يمكن دمجها؟ هل يمكن دمج الأهداف مع بعضها؟ ما الأشياء التي يمكن دمجها لاستخدامات متعددة؟</a:t>
            </a:r>
          </a:p>
          <a:p>
            <a:pPr algn="r"/>
            <a:r>
              <a:rPr lang="ar-JO" sz="2200" b="1" i="0" dirty="0">
                <a:effectLst/>
                <a:latin typeface="dinnextregular"/>
              </a:rPr>
              <a:t>3- التكيف: </a:t>
            </a:r>
            <a:r>
              <a:rPr lang="ar-JO" sz="2200" b="0" i="0" dirty="0">
                <a:effectLst/>
                <a:latin typeface="dinnextregular"/>
              </a:rPr>
              <a:t>ما الشيء الآخر الذي يشبه هذا الشيء؟ ما الشيء الذي يمكن استنساخه؟ ما الأشياء التي يمكن إعادة تكييفها أو إعادة النظر فيها؟</a:t>
            </a:r>
          </a:p>
          <a:p>
            <a:pPr algn="r"/>
            <a:r>
              <a:rPr lang="ar-JO" sz="2200" b="1" i="0" dirty="0">
                <a:effectLst/>
                <a:latin typeface="dinnextregular"/>
              </a:rPr>
              <a:t>4- التحوير أو التكبير:</a:t>
            </a:r>
            <a:r>
              <a:rPr lang="ar-JO" sz="2200" b="0" i="0" dirty="0">
                <a:effectLst/>
                <a:latin typeface="dinnextregular"/>
              </a:rPr>
              <a:t> ما الشيء الذي يمكن تكبيره أو توسيعه؟ ما الشيء الذي إذا أضيف سيحقق قيمة عالية؟</a:t>
            </a:r>
          </a:p>
          <a:p>
            <a:pPr algn="r"/>
            <a:r>
              <a:rPr lang="ar-JO" sz="2200" b="1" i="0" dirty="0">
                <a:effectLst/>
                <a:latin typeface="dinnextregular"/>
              </a:rPr>
              <a:t>5- الاستخدام المغاير:</a:t>
            </a:r>
            <a:r>
              <a:rPr lang="ar-JO" sz="2200" b="0" i="0" dirty="0">
                <a:effectLst/>
                <a:latin typeface="dinnextregular"/>
              </a:rPr>
              <a:t> ما الاستخدامات الأخرى لهذه الفكرة؟</a:t>
            </a:r>
          </a:p>
          <a:p>
            <a:pPr algn="r"/>
            <a:r>
              <a:rPr lang="ar-JO" sz="2200" b="1" i="0" dirty="0">
                <a:effectLst/>
                <a:latin typeface="dinnextregular"/>
              </a:rPr>
              <a:t>6- الحذف أو التصغير: </a:t>
            </a:r>
            <a:r>
              <a:rPr lang="ar-JO" sz="2200" b="0" i="0" dirty="0">
                <a:effectLst/>
                <a:latin typeface="dinnextregular"/>
              </a:rPr>
              <a:t>هل يمكن تصغير هذا الشيء؟ هل يمكن إزالة بعض القواعد؟ هل يمكن تقسيمه أو ضغطه أو تكثيفه أو اختزاله؟</a:t>
            </a:r>
          </a:p>
          <a:p>
            <a:pPr algn="r"/>
            <a:r>
              <a:rPr lang="ar-JO" sz="2200" b="1" i="0" dirty="0">
                <a:effectLst/>
                <a:latin typeface="dinnextregular"/>
              </a:rPr>
              <a:t>7- العكس أو إعادة الترتيب:</a:t>
            </a:r>
            <a:r>
              <a:rPr lang="ar-JO" sz="2200" b="0" i="0" dirty="0">
                <a:effectLst/>
                <a:latin typeface="dinnextregular"/>
              </a:rPr>
              <a:t> ما الترتيبات الأخرى التي يمكن عملها وتؤدي لنتيجة أفضل؟ هل يمكن تغيير السبب والنتيجة؟ ما الأشياء المعاكسة للفكرة؟ هل عكست الأدوار؟</a:t>
            </a:r>
          </a:p>
          <a:p>
            <a:pPr algn="r">
              <a:buFont typeface="+mj-lt"/>
              <a:buAutoNum type="arabicPeriod"/>
            </a:pPr>
            <a:endParaRPr lang="ar-JO" sz="2200" b="0" i="0" dirty="0">
              <a:solidFill>
                <a:srgbClr val="767C82"/>
              </a:solidFill>
              <a:effectLst/>
              <a:latin typeface="dinnextregular"/>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4021748" y="721524"/>
            <a:ext cx="3686865"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400" b="1" i="0" dirty="0">
                <a:solidFill>
                  <a:srgbClr val="767C82"/>
                </a:solidFill>
                <a:effectLst/>
                <a:latin typeface="dinnextregular"/>
              </a:rPr>
              <a:t>أشهر أساليب وطرق الإبداع</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92141293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6435" y="1502332"/>
            <a:ext cx="11239130" cy="4811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b="0" i="0" dirty="0">
              <a:solidFill>
                <a:srgbClr val="767C82"/>
              </a:solidFill>
              <a:effectLst/>
              <a:latin typeface="dinnextregular"/>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Freeform: Shape 6">
            <a:extLst>
              <a:ext uri="{FF2B5EF4-FFF2-40B4-BE49-F238E27FC236}">
                <a16:creationId xmlns:a16="http://schemas.microsoft.com/office/drawing/2014/main" id="{85D89407-0607-D794-1ED9-E4F23B4BB18A}"/>
              </a:ext>
            </a:extLst>
          </p:cNvPr>
          <p:cNvSpPr/>
          <p:nvPr/>
        </p:nvSpPr>
        <p:spPr>
          <a:xfrm flipH="1">
            <a:off x="5334055" y="2697153"/>
            <a:ext cx="2304212" cy="2650310"/>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chemeClr val="accent1"/>
            </a:solidFill>
            <a:prstDash val="solid"/>
            <a:miter/>
          </a:ln>
        </p:spPr>
        <p:txBody>
          <a:bodyPr rtlCol="0" anchor="ctr"/>
          <a:lstStyle/>
          <a:p>
            <a:pPr algn="ctr" defTabSz="685800"/>
            <a:endParaRPr lang="en-US" sz="2400" b="1" dirty="0">
              <a:latin typeface="Arial"/>
              <a:ea typeface="Arial Unicode MS"/>
            </a:endParaRPr>
          </a:p>
        </p:txBody>
      </p:sp>
      <p:sp>
        <p:nvSpPr>
          <p:cNvPr id="13" name="Freeform: Shape 12">
            <a:extLst>
              <a:ext uri="{FF2B5EF4-FFF2-40B4-BE49-F238E27FC236}">
                <a16:creationId xmlns:a16="http://schemas.microsoft.com/office/drawing/2014/main" id="{9EE2CF47-2699-B717-C489-B19A756799EE}"/>
              </a:ext>
            </a:extLst>
          </p:cNvPr>
          <p:cNvSpPr>
            <a:spLocks noChangeAspect="1"/>
          </p:cNvSpPr>
          <p:nvPr/>
        </p:nvSpPr>
        <p:spPr>
          <a:xfrm>
            <a:off x="4704524" y="3575867"/>
            <a:ext cx="1160657" cy="1508310"/>
          </a:xfrm>
          <a:custGeom>
            <a:avLst/>
            <a:gdLst>
              <a:gd name="connsiteX0" fmla="*/ 1181320 w 1514475"/>
              <a:gd name="connsiteY0" fmla="*/ 2250758 h 2276475"/>
              <a:gd name="connsiteX1" fmla="*/ 28795 w 1514475"/>
              <a:gd name="connsiteY1" fmla="*/ 2250758 h 2276475"/>
              <a:gd name="connsiteX2" fmla="*/ 60227 w 1514475"/>
              <a:gd name="connsiteY2" fmla="*/ 2062163 h 2276475"/>
              <a:gd name="connsiteX3" fmla="*/ 239297 w 1514475"/>
              <a:gd name="connsiteY3" fmla="*/ 1767840 h 2276475"/>
              <a:gd name="connsiteX4" fmla="*/ 595532 w 1514475"/>
              <a:gd name="connsiteY4" fmla="*/ 1432560 h 2276475"/>
              <a:gd name="connsiteX5" fmla="*/ 1083212 w 1514475"/>
              <a:gd name="connsiteY5" fmla="*/ 962978 h 2276475"/>
              <a:gd name="connsiteX6" fmla="*/ 1209895 w 1514475"/>
              <a:gd name="connsiteY6" fmla="*/ 636270 h 2276475"/>
              <a:gd name="connsiteX7" fmla="*/ 1094642 w 1514475"/>
              <a:gd name="connsiteY7" fmla="*/ 363855 h 2276475"/>
              <a:gd name="connsiteX8" fmla="*/ 793652 w 1514475"/>
              <a:gd name="connsiteY8" fmla="*/ 252413 h 2276475"/>
              <a:gd name="connsiteX9" fmla="*/ 479327 w 1514475"/>
              <a:gd name="connsiteY9" fmla="*/ 370522 h 2276475"/>
              <a:gd name="connsiteX10" fmla="*/ 360265 w 1514475"/>
              <a:gd name="connsiteY10" fmla="*/ 697230 h 2276475"/>
              <a:gd name="connsiteX11" fmla="*/ 81182 w 1514475"/>
              <a:gd name="connsiteY11" fmla="*/ 668655 h 2276475"/>
              <a:gd name="connsiteX12" fmla="*/ 297400 w 1514475"/>
              <a:gd name="connsiteY12" fmla="*/ 192405 h 2276475"/>
              <a:gd name="connsiteX13" fmla="*/ 800320 w 1514475"/>
              <a:gd name="connsiteY13" fmla="*/ 28575 h 2276475"/>
              <a:gd name="connsiteX14" fmla="*/ 1305145 w 1514475"/>
              <a:gd name="connsiteY14" fmla="*/ 205740 h 2276475"/>
              <a:gd name="connsiteX15" fmla="*/ 1490882 w 1514475"/>
              <a:gd name="connsiteY15" fmla="*/ 643890 h 2276475"/>
              <a:gd name="connsiteX16" fmla="*/ 1436590 w 1514475"/>
              <a:gd name="connsiteY16" fmla="*/ 904875 h 2276475"/>
              <a:gd name="connsiteX17" fmla="*/ 1255615 w 1514475"/>
              <a:gd name="connsiteY17" fmla="*/ 1175385 h 2276475"/>
              <a:gd name="connsiteX18" fmla="*/ 836515 w 1514475"/>
              <a:gd name="connsiteY18" fmla="*/ 1564957 h 2276475"/>
              <a:gd name="connsiteX19" fmla="*/ 522190 w 1514475"/>
              <a:gd name="connsiteY19" fmla="*/ 1844040 h 2276475"/>
              <a:gd name="connsiteX20" fmla="*/ 406937 w 1514475"/>
              <a:gd name="connsiteY20" fmla="*/ 1991678 h 2276475"/>
              <a:gd name="connsiteX21" fmla="*/ 1493740 w 1514475"/>
              <a:gd name="connsiteY21" fmla="*/ 1991678 h 2276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14475" h="2276475">
                <a:moveTo>
                  <a:pt x="1181320" y="2250758"/>
                </a:moveTo>
                <a:lnTo>
                  <a:pt x="28795" y="2250758"/>
                </a:lnTo>
                <a:cubicBezTo>
                  <a:pt x="26890" y="2185035"/>
                  <a:pt x="37367" y="2122170"/>
                  <a:pt x="60227" y="2062163"/>
                </a:cubicBezTo>
                <a:cubicBezTo>
                  <a:pt x="97375" y="1962150"/>
                  <a:pt x="157382" y="1864043"/>
                  <a:pt x="239297" y="1767840"/>
                </a:cubicBezTo>
                <a:cubicBezTo>
                  <a:pt x="321212" y="1670685"/>
                  <a:pt x="440275" y="1559243"/>
                  <a:pt x="595532" y="1432560"/>
                </a:cubicBezTo>
                <a:cubicBezTo>
                  <a:pt x="836515" y="1235393"/>
                  <a:pt x="999392" y="1079182"/>
                  <a:pt x="1083212" y="962978"/>
                </a:cubicBezTo>
                <a:cubicBezTo>
                  <a:pt x="1167985" y="847725"/>
                  <a:pt x="1209895" y="738188"/>
                  <a:pt x="1209895" y="636270"/>
                </a:cubicBezTo>
                <a:cubicBezTo>
                  <a:pt x="1209895" y="528638"/>
                  <a:pt x="1171795" y="437197"/>
                  <a:pt x="1094642" y="363855"/>
                </a:cubicBezTo>
                <a:cubicBezTo>
                  <a:pt x="1017490" y="289560"/>
                  <a:pt x="917477" y="252413"/>
                  <a:pt x="793652" y="252413"/>
                </a:cubicBezTo>
                <a:cubicBezTo>
                  <a:pt x="663160" y="252413"/>
                  <a:pt x="558385" y="291465"/>
                  <a:pt x="479327" y="370522"/>
                </a:cubicBezTo>
                <a:cubicBezTo>
                  <a:pt x="400270" y="449580"/>
                  <a:pt x="361217" y="558165"/>
                  <a:pt x="360265" y="697230"/>
                </a:cubicBezTo>
                <a:lnTo>
                  <a:pt x="81182" y="668655"/>
                </a:lnTo>
                <a:cubicBezTo>
                  <a:pt x="100232" y="460057"/>
                  <a:pt x="172622" y="300990"/>
                  <a:pt x="297400" y="192405"/>
                </a:cubicBezTo>
                <a:cubicBezTo>
                  <a:pt x="422177" y="82867"/>
                  <a:pt x="589817" y="28575"/>
                  <a:pt x="800320" y="28575"/>
                </a:cubicBezTo>
                <a:cubicBezTo>
                  <a:pt x="1012727" y="28575"/>
                  <a:pt x="1181320" y="87630"/>
                  <a:pt x="1305145" y="205740"/>
                </a:cubicBezTo>
                <a:cubicBezTo>
                  <a:pt x="1428970" y="323850"/>
                  <a:pt x="1490882" y="469582"/>
                  <a:pt x="1490882" y="643890"/>
                </a:cubicBezTo>
                <a:cubicBezTo>
                  <a:pt x="1490882" y="732472"/>
                  <a:pt x="1472785" y="820103"/>
                  <a:pt x="1436590" y="904875"/>
                </a:cubicBezTo>
                <a:cubicBezTo>
                  <a:pt x="1400395" y="990600"/>
                  <a:pt x="1340387" y="1081088"/>
                  <a:pt x="1255615" y="1175385"/>
                </a:cubicBezTo>
                <a:cubicBezTo>
                  <a:pt x="1171795" y="1269682"/>
                  <a:pt x="1031777" y="1400175"/>
                  <a:pt x="836515" y="1564957"/>
                </a:cubicBezTo>
                <a:cubicBezTo>
                  <a:pt x="673637" y="1702118"/>
                  <a:pt x="568862" y="1794510"/>
                  <a:pt x="522190" y="1844040"/>
                </a:cubicBezTo>
                <a:cubicBezTo>
                  <a:pt x="475517" y="1892618"/>
                  <a:pt x="437417" y="1942148"/>
                  <a:pt x="406937" y="1991678"/>
                </a:cubicBezTo>
                <a:lnTo>
                  <a:pt x="1493740" y="1991678"/>
                </a:lnTo>
              </a:path>
            </a:pathLst>
          </a:custGeom>
          <a:noFill/>
          <a:ln w="38100" cap="flat">
            <a:solidFill>
              <a:schemeClr val="accent1"/>
            </a:solidFill>
            <a:prstDash val="solid"/>
            <a:miter/>
          </a:ln>
        </p:spPr>
        <p:txBody>
          <a:bodyPr rtlCol="0" anchor="ctr"/>
          <a:lstStyle/>
          <a:p>
            <a:pPr defTabSz="685800"/>
            <a:endParaRPr lang="en-US" sz="1350">
              <a:solidFill>
                <a:srgbClr val="000000"/>
              </a:solidFill>
              <a:latin typeface="Arial"/>
              <a:ea typeface="Arial Unicode MS"/>
            </a:endParaRPr>
          </a:p>
        </p:txBody>
      </p:sp>
      <p:sp>
        <p:nvSpPr>
          <p:cNvPr id="14" name="TextBox 13">
            <a:extLst>
              <a:ext uri="{FF2B5EF4-FFF2-40B4-BE49-F238E27FC236}">
                <a16:creationId xmlns:a16="http://schemas.microsoft.com/office/drawing/2014/main" id="{1932BF53-F87E-383B-50DB-34BA1F737602}"/>
              </a:ext>
            </a:extLst>
          </p:cNvPr>
          <p:cNvSpPr txBox="1"/>
          <p:nvPr/>
        </p:nvSpPr>
        <p:spPr>
          <a:xfrm>
            <a:off x="5865181" y="3429000"/>
            <a:ext cx="2010731"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5400" b="1" i="0" u="none"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sym typeface="Arial"/>
              </a:rPr>
              <a:t>الابتكار</a:t>
            </a:r>
            <a:endParaRPr kumimoji="0" lang="en-US" sz="5400" b="1" i="0" u="none"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708626211"/>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9475" y="1490806"/>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schemeClr val="bg1">
                    <a:lumMod val="85000"/>
                  </a:schemeClr>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schemeClr val="bg1">
                  <a:lumMod val="85000"/>
                </a:schemeClr>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3395" y="1938627"/>
            <a:ext cx="10793105" cy="415498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400" dirty="0"/>
              <a:t>    يشهد العالم تغيرات جذرية في عصر العولمة والمعلومات ، لذا أصبح الاهتمام بالابتكار والأصالة في الإنتاج ضرورة قصوى في عصرنا الحديث. ويعود ذلك إلى أهمية الابتكار في تغيير التاريخ وإعادة تشكيل الحاضر وتطويره وعلى هذا الأساس؛ لقى موضوع الابتكار تقدمًا ملحوظًا في طريقة تناوله واهتمامًا متزايدًا في عدد البحوث والدراسات التي تجرى حوله ومن الأسباب التي أدت إلى تزايد الاهتمام بالمبتكرين إدراك المجتمعات المتقدمة لحاجتها إلى مثل هذه الطاقات البشرية، ورقي مستوى الحياة وتعقد أساليبها وكذا التنافس بين الأنظمة الاجتماعية المختلفة، وأن إتاحة الفرص لهذه الطاقات يمكن من الصعود أمام هذه المنافسات ، فالمصدر الحقيقي للتطور التكنولوجي هو البحث العلمي المنظم وبرامج البحوث والتطوير المستمر أو ما يمكن التعبير عنه بعملية الابتكار أو الإبداع. إن هذا التحول نحو الابتكار يعود إلى حقيقة أن المؤسسات أصبحت تمتلك الموارد الكبيرة والتقنية العالية والخيارات الفنية والإدارية الخاصة بالتعامل مع الابتكار بوصفه نشاطًا منظمًا ومتميزًا من أجـل الوصول إلى ما هو جديد كليًا أو جزئيًا, ومما يدل على هذا التحوّل هو الزيادة الكبيرة في الموارد المخصصة للبحث والتطوير. </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5062861" y="850010"/>
            <a:ext cx="2066278"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مقدمة الابتكار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7" name="TextBox 6">
            <a:extLst>
              <a:ext uri="{FF2B5EF4-FFF2-40B4-BE49-F238E27FC236}">
                <a16:creationId xmlns:a16="http://schemas.microsoft.com/office/drawing/2014/main" id="{F6343620-8CE1-2CCA-B00A-2EE8784411D2}"/>
              </a:ext>
            </a:extLst>
          </p:cNvPr>
          <p:cNvSpPr txBox="1"/>
          <p:nvPr/>
        </p:nvSpPr>
        <p:spPr>
          <a:xfrm>
            <a:off x="700395" y="6093611"/>
            <a:ext cx="1563411" cy="369332"/>
          </a:xfrm>
          <a:prstGeom prst="rect">
            <a:avLst/>
          </a:prstGeom>
          <a:noFill/>
        </p:spPr>
        <p:txBody>
          <a:bodyPr wrap="square">
            <a:spAutoFit/>
          </a:bodyPr>
          <a:lstStyle/>
          <a:p>
            <a:r>
              <a:rPr lang="ar-JO" sz="1800" dirty="0"/>
              <a:t>(العبيدي،2010 ) </a:t>
            </a:r>
            <a:endParaRPr lang="ar-JO" dirty="0"/>
          </a:p>
        </p:txBody>
      </p:sp>
    </p:spTree>
    <p:extLst>
      <p:ext uri="{BB962C8B-B14F-4D97-AF65-F5344CB8AC3E}">
        <p14:creationId xmlns:p14="http://schemas.microsoft.com/office/powerpoint/2010/main" val="10829476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298002"/>
            <a:ext cx="11239130" cy="5164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57081" y="169277"/>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5876" y="1372094"/>
            <a:ext cx="11099633" cy="5016758"/>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تعريف الابتكار</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الابتكار هو عملية </a:t>
            </a:r>
            <a:r>
              <a:rPr lang="ar-JO" sz="2000" b="1" dirty="0"/>
              <a:t>إنشاء وتطوير فكرة جديدة أو تحويل فكرة موجودة إلى حقيقة ملموسة</a:t>
            </a:r>
            <a:r>
              <a:rPr lang="ar-JO" sz="2000" dirty="0"/>
              <a:t>. إنها عملية تتطلب التفكير الإبداعي والتخيل والاستعداد للتغيير. يتميز الابتكار بالتجديد والتميز عن الروتين والتقليد، ويهدف إلى إحداث تحسين وتغيير إيجابي في المؤسسات والمجتمعات.</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JO" sz="2000" dirty="0"/>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يمكن أن </a:t>
            </a:r>
            <a:r>
              <a:rPr lang="ar-JO" sz="2000" b="1" dirty="0"/>
              <a:t>يتم التعبير عن الابتكار في شكل منتج جديد أو خدمة مبتكرة، أو عملية تصنيع جديدة أو تكنولوجيا مبتكرة</a:t>
            </a:r>
            <a:r>
              <a:rPr lang="ar-JO" sz="2000" dirty="0"/>
              <a:t>. إنه يدفع الحدود ويوفر فرصًا للتطوير والنمو. يشجع الابتكار على تحسين العمليات الحالية وتطوير حلول جديدة للتحديات والمشاكل.</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JO" sz="2000" dirty="0"/>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الابتكار عملية مبتكرة تهدف إلى </a:t>
            </a:r>
            <a:r>
              <a:rPr lang="ar-JO" sz="2000" b="1" dirty="0"/>
              <a:t>صنع قيمة جديدة وتحقيق تغيير إيجابي في المؤسسات والمجتمعات</a:t>
            </a:r>
            <a:r>
              <a:rPr lang="ar-JO" sz="2000" dirty="0"/>
              <a:t>. إنه يمنح الشركات والمؤسسات القدرة على التفوق والازدهار في عالم الأعمال المتغير.</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JO" sz="2000" dirty="0"/>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 يعرف الابتكار " بأنه عمل شيء يمكن أن </a:t>
            </a:r>
            <a:r>
              <a:rPr lang="ar-JO" sz="2000" b="1" dirty="0"/>
              <a:t>يتمثل في تطوير سلعة جديدة أو فتح سوق جديد </a:t>
            </a:r>
            <a:r>
              <a:rPr lang="ar-JO" sz="2000" dirty="0"/>
              <a:t>وهو أيضا يمكن أن يتمثل في تقويم طريقة جديدة لتطوير العمل و إدارته و من ثم هو يدخل في مجالي الإنتاج والخدمات "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الابتكار:" هو </a:t>
            </a:r>
            <a:r>
              <a:rPr lang="ar-JO" sz="2000" b="1" dirty="0"/>
              <a:t>تنمية وتطبيق الأفكار الجديدة في المؤسسة </a:t>
            </a:r>
            <a:r>
              <a:rPr lang="ar-JO" sz="2000" dirty="0"/>
              <a:t>"وهنا كلمة تنمية شاملة فهي تغطي كل شيء من الفكرة الجديدة إلى إدراك الفكرة التي جلبها إلى المنظمة ثم تطبيقها .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يعرف الابتكار على انه: "</a:t>
            </a:r>
            <a:r>
              <a:rPr lang="ar-JO" sz="2000" b="1" dirty="0"/>
              <a:t>قدرة المؤسسة على التوصل إلى ما هو جديد بشكل أسرع من المنافسين في السوق </a:t>
            </a:r>
            <a:r>
              <a:rPr lang="ar-JO" sz="2000" dirty="0"/>
              <a:t>" .</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5191681" y="692497"/>
            <a:ext cx="2066278"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مفهوم الابتكار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35162963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4089" y="1649075"/>
            <a:ext cx="10889365"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JO" sz="2200" dirty="0"/>
              <a:t>       قبل الحديث عن اهمية الابتكار لا بدّ من ذكر مجموعة العوامل التي جعلت من الابتكار ذو أهمية خاصة ومن بين هذه العوامل: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200" dirty="0"/>
              <a:t>- ازدياد المنافسة بين المؤسسات- كبر حجم منظمات الأعمال - ارتفاع توقعات المستهلكين - نقص الموارد - تزايد الطلب على الأفكار الجديدة . </a:t>
            </a:r>
            <a:endParaRPr kumimoji="0" lang="en-US"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EB123945-A803-3EC8-A4D7-73BE9E86E406}"/>
              </a:ext>
            </a:extLst>
          </p:cNvPr>
          <p:cNvSpPr txBox="1"/>
          <p:nvPr/>
        </p:nvSpPr>
        <p:spPr>
          <a:xfrm>
            <a:off x="3924180" y="739900"/>
            <a:ext cx="3615844"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أهمية الابتكار</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7" name="Picture 6">
            <a:extLst>
              <a:ext uri="{FF2B5EF4-FFF2-40B4-BE49-F238E27FC236}">
                <a16:creationId xmlns:a16="http://schemas.microsoft.com/office/drawing/2014/main" id="{22C50E41-1615-95C0-E1E2-D51193CCC0DB}"/>
              </a:ext>
            </a:extLst>
          </p:cNvPr>
          <p:cNvPicPr>
            <a:picLocks noChangeAspect="1"/>
          </p:cNvPicPr>
          <p:nvPr/>
        </p:nvPicPr>
        <p:blipFill>
          <a:blip r:embed="rId3"/>
          <a:stretch>
            <a:fillRect/>
          </a:stretch>
        </p:blipFill>
        <p:spPr>
          <a:xfrm>
            <a:off x="1853916" y="3080778"/>
            <a:ext cx="8169215" cy="3409701"/>
          </a:xfrm>
          <a:prstGeom prst="rect">
            <a:avLst/>
          </a:prstGeom>
        </p:spPr>
      </p:pic>
      <p:sp>
        <p:nvSpPr>
          <p:cNvPr id="9" name="TextBox 8">
            <a:extLst>
              <a:ext uri="{FF2B5EF4-FFF2-40B4-BE49-F238E27FC236}">
                <a16:creationId xmlns:a16="http://schemas.microsoft.com/office/drawing/2014/main" id="{CCE62B8E-C448-B4F6-FA81-FADD91DA7B4F}"/>
              </a:ext>
            </a:extLst>
          </p:cNvPr>
          <p:cNvSpPr txBox="1"/>
          <p:nvPr/>
        </p:nvSpPr>
        <p:spPr>
          <a:xfrm>
            <a:off x="426128" y="6518016"/>
            <a:ext cx="6097335" cy="307777"/>
          </a:xfrm>
          <a:prstGeom prst="rect">
            <a:avLst/>
          </a:prstGeom>
          <a:noFill/>
        </p:spPr>
        <p:txBody>
          <a:bodyPr wrap="square">
            <a:spAutoFit/>
          </a:bodyPr>
          <a:lstStyle/>
          <a:p>
            <a:r>
              <a:rPr lang="en-GB" sz="1400" dirty="0">
                <a:solidFill>
                  <a:schemeClr val="bg1"/>
                </a:solidFill>
              </a:rPr>
              <a:t>https://www.univ-chlef.dz/FSECSG/wp-content/uploads/2022/11</a:t>
            </a:r>
            <a:endParaRPr lang="ar-JO" sz="1400" dirty="0">
              <a:solidFill>
                <a:schemeClr val="bg1"/>
              </a:solidFill>
            </a:endParaRPr>
          </a:p>
        </p:txBody>
      </p:sp>
    </p:spTree>
    <p:extLst>
      <p:ext uri="{BB962C8B-B14F-4D97-AF65-F5344CB8AC3E}">
        <p14:creationId xmlns:p14="http://schemas.microsoft.com/office/powerpoint/2010/main" val="42882270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7150" y="1706663"/>
            <a:ext cx="11168108" cy="5016758"/>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       لا يمكن تجاهل أهمية الابتكار في كل مجالات الحياة، فلولا الابتكارات، لما كان للمجتمعات أن تحقق ما وصلت إليه من تقدم في جوانب الحياة المختلفة، وتتفق الدراسات في مجال الابتكار والإبداع على أهميتهما للمؤسسات والمجتمع ككل لما يحققه من مزايا عدة، فلقد أصبح ينظر إلى الابتكار على أنه مصدر لتحقيق الثروة وعامل مهم في دفع عجلة التنمية الاجتماعية والاقتصادية، فعلى سبيل المثال ابتكار طريقة جديدة تمكن من زيادة إنتاجية عوامل الإنتاج قد تساهم في زيادة الناتج المحلي الإجمالي لهذه الدول بقدر أكبر مما يسهم فيه رأسمال إضافي . إنّ ما يلاحظ اليوم </a:t>
            </a:r>
            <a:r>
              <a:rPr lang="ar-JO" sz="2000" b="1" dirty="0"/>
              <a:t>إدراك أهمية الابتكار من طرف المؤسسات</a:t>
            </a:r>
            <a:r>
              <a:rPr lang="ar-JO" sz="2000" dirty="0"/>
              <a:t>، حيث نجد على سبيل المثال أن المؤسسات اليابانية تخصص ما يزيد عن 30 % من مخرجاتها على أنشطة البحث و التطوير. وفي مسح حديث وجد أن 25 % من كل المؤسسات الأمريكية التي تستخدم أكثر من 100 عامل </a:t>
            </a:r>
            <a:r>
              <a:rPr lang="ar-JO" sz="2000" b="1" dirty="0"/>
              <a:t>تقدّم تدريبًا في مجال الابتكار لعامليها</a:t>
            </a:r>
            <a:r>
              <a:rPr lang="ar-JO" sz="2000" dirty="0"/>
              <a:t>.</a:t>
            </a:r>
          </a:p>
          <a:p>
            <a:pPr algn="r" defTabSz="914400">
              <a:defRPr/>
            </a:pPr>
            <a:r>
              <a:rPr lang="ar-JO" sz="2000" dirty="0"/>
              <a:t>أصبح العائد من الابتكار يشجع الكثير من المؤسسات التي تسعى إلى تحقيق أرباح كبيرة، ومعدلات نمو عالية نتيجة لابتكارها سلـع و خدمـات جديدة ، لذا نجد أن الظـروف التي أصبحت تحيط بالمؤسسـات المعـاصرة والمتميزة بالتغير الشديـد والتعقيد فرضت عليها تحديات عديدة وكبيرة لم تشهدها من قبل، ولو حاولنا أن نجمل أهمية الابتكـار في نقاط محددة، فإنه على الأقـل سيحقق بعضًا من الفوائد الآتية : تحسين خدمة المستهلكين، تحسين إنتاجية المؤسسة وذلك بتحقيق الكفاءة والفعالية في الأداء وإنجاز الأهداف واستخدام الموارد والطاقة بشكل اقتصادي، حيث يمكن أن تستخدم المواد بإنتاج أكثر وأفضل نوعية، استخدام المواد غير المستخدمة لتطوير وإنتاج منتجات جديدة أفضل؛ ينمي و يراكم المهارات الشخصية في التفكير والتفاعل الجماعي من خلال فريق العصف الذهني؛  يزيد من جودة القرارات التي تصنع لمعالجة المشكلات على مستوى المؤسسة أو على مستوى قطاعاتها وإدارتها في المجالات المختلفة الفنية والمالية والتسويقية، وتلك الخاصة ببيئة العمل الاجتماعية.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5193144" y="813423"/>
            <a:ext cx="3615844"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أهمية الابتكار</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220390860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7" y="1143470"/>
            <a:ext cx="11456179" cy="5319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396523" y="72144"/>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86492" y="252435"/>
            <a:ext cx="839838" cy="8665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395057"/>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8570" y="-34752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5104063" y="438011"/>
            <a:ext cx="3615844"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أهمية الابتكار</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 name="TextBox 3">
            <a:extLst>
              <a:ext uri="{FF2B5EF4-FFF2-40B4-BE49-F238E27FC236}">
                <a16:creationId xmlns:a16="http://schemas.microsoft.com/office/drawing/2014/main" id="{9A16BC56-25CE-7E29-BB6F-2EB87A5C8591}"/>
              </a:ext>
            </a:extLst>
          </p:cNvPr>
          <p:cNvSpPr txBox="1"/>
          <p:nvPr/>
        </p:nvSpPr>
        <p:spPr>
          <a:xfrm>
            <a:off x="426128" y="1247584"/>
            <a:ext cx="11339744" cy="5016758"/>
          </a:xfrm>
          <a:prstGeom prst="rect">
            <a:avLst/>
          </a:prstGeom>
          <a:noFill/>
        </p:spPr>
        <p:txBody>
          <a:bodyPr wrap="square">
            <a:spAutoFit/>
          </a:bodyPr>
          <a:lstStyle/>
          <a:p>
            <a:pPr algn="r" rtl="1">
              <a:buFont typeface="+mj-lt"/>
              <a:buAutoNum type="arabicPeriod"/>
            </a:pPr>
            <a:r>
              <a:rPr lang="ar-JO" sz="2000" b="1" i="0" dirty="0">
                <a:effectLst/>
                <a:latin typeface="Almarai"/>
              </a:rPr>
              <a:t>التنافسية</a:t>
            </a:r>
            <a:r>
              <a:rPr lang="ar-JO" sz="2000" b="0" i="0" dirty="0">
                <a:effectLst/>
                <a:latin typeface="Almarai"/>
              </a:rPr>
              <a:t>: من خلال تقديم منتجات وخدمات جديدة ومبتكرة، لتحقيق ميزة تنافسية وجذب المزيد من العملاء المحتملين.</a:t>
            </a:r>
          </a:p>
          <a:p>
            <a:pPr algn="r" rtl="1">
              <a:buFont typeface="+mj-lt"/>
              <a:buAutoNum type="arabicPeriod"/>
            </a:pPr>
            <a:r>
              <a:rPr lang="ar-JO" sz="2000" b="1" i="0" dirty="0">
                <a:effectLst/>
                <a:latin typeface="Almarai"/>
              </a:rPr>
              <a:t>تلبية احتياجات العملاء</a:t>
            </a:r>
            <a:r>
              <a:rPr lang="ar-JO" sz="2000" b="0" i="0" dirty="0">
                <a:effectLst/>
                <a:latin typeface="Almarai"/>
              </a:rPr>
              <a:t>: من خلال تحليل المتغيرات والاتجاهات في سوق العمل والتفاعل مع العملاء، يمكن للمؤسسات تحسين منتجاتها وخدماتها بشكل مستمر وتحقيق رضا العملاء.</a:t>
            </a:r>
          </a:p>
          <a:p>
            <a:pPr algn="r" rtl="1">
              <a:buFont typeface="+mj-lt"/>
              <a:buAutoNum type="arabicPeriod"/>
            </a:pPr>
            <a:r>
              <a:rPr lang="ar-JO" sz="2000" b="1" i="0" dirty="0">
                <a:effectLst/>
                <a:latin typeface="Almarai"/>
              </a:rPr>
              <a:t>التميز والتفوق</a:t>
            </a:r>
            <a:r>
              <a:rPr lang="ar-JO" sz="2000" b="0" i="0" dirty="0">
                <a:effectLst/>
                <a:latin typeface="Almarai"/>
              </a:rPr>
              <a:t>: من خلال تطوير وتحسين العمليات والمنتجات والخدمات، يمكن للمؤسسات أن تصبح رائدة ومبتكرة وتحقق تفوقًا على المنافسين.</a:t>
            </a:r>
          </a:p>
          <a:p>
            <a:pPr algn="r" rtl="1">
              <a:buFont typeface="+mj-lt"/>
              <a:buAutoNum type="arabicPeriod"/>
            </a:pPr>
            <a:r>
              <a:rPr lang="ar-JO" sz="2000" b="1" i="0" dirty="0">
                <a:effectLst/>
                <a:latin typeface="Almarai"/>
              </a:rPr>
              <a:t>تحسين الكفاءة وزيادة الإنتاجية</a:t>
            </a:r>
            <a:r>
              <a:rPr lang="ar-JO" sz="2000" b="0" i="0" dirty="0">
                <a:effectLst/>
                <a:latin typeface="Almarai"/>
              </a:rPr>
              <a:t>: من خلال تطبيق تقنيات جديدة وعمليات مبتكرة، يمكن للمؤسسات تقليل الهدر وزيادة الإنتاجية .</a:t>
            </a:r>
          </a:p>
          <a:p>
            <a:pPr algn="r" rtl="1">
              <a:buFont typeface="+mj-lt"/>
              <a:buAutoNum type="arabicPeriod"/>
            </a:pPr>
            <a:r>
              <a:rPr lang="ar-JO" sz="2000" b="1" i="0" dirty="0">
                <a:effectLst/>
                <a:latin typeface="Almarai"/>
              </a:rPr>
              <a:t>التكيف مع التغيرات في السوق</a:t>
            </a:r>
            <a:r>
              <a:rPr lang="ar-JO" sz="2000" b="0" i="0" dirty="0">
                <a:effectLst/>
                <a:latin typeface="Almarai"/>
              </a:rPr>
              <a:t>: يساعد الابتكار المؤسسات في التكيف مع التغيرات المستمرة في السوق والتطورات التكنولوجية. </a:t>
            </a:r>
          </a:p>
          <a:p>
            <a:pPr algn="r" rtl="1">
              <a:buFont typeface="+mj-lt"/>
              <a:buAutoNum type="arabicPeriod"/>
            </a:pPr>
            <a:r>
              <a:rPr lang="ar-JO" sz="2000" b="1" i="0" dirty="0">
                <a:effectLst/>
                <a:latin typeface="Almarai"/>
              </a:rPr>
              <a:t>تحفيز الابتكار وروح المبادرة</a:t>
            </a:r>
            <a:r>
              <a:rPr lang="ar-JO" sz="2000" b="0" i="0" dirty="0">
                <a:effectLst/>
                <a:latin typeface="Almarai"/>
              </a:rPr>
              <a:t>: يعزز الابتكار في المؤسسات روح المبادرة والإبداع بين أفراد الفريق. يشجع الابتكار العاملين على تقديم أفكار جديدة والتحرك خارج إطار التقاليد مما يؤدي ذلك إلى إيجاد حلول غير تقليدية للتحديات والمشاكل التي تواجهها المنظمة.</a:t>
            </a:r>
          </a:p>
          <a:p>
            <a:pPr algn="r" rtl="1">
              <a:buFont typeface="+mj-lt"/>
              <a:buAutoNum type="arabicPeriod"/>
            </a:pPr>
            <a:r>
              <a:rPr lang="ar-JO" sz="2000" b="1" i="0" dirty="0">
                <a:effectLst/>
                <a:latin typeface="Almarai"/>
              </a:rPr>
              <a:t>تطوير المهارات والقدرات</a:t>
            </a:r>
            <a:r>
              <a:rPr lang="ar-JO" sz="2000" b="0" i="0" dirty="0">
                <a:effectLst/>
                <a:latin typeface="Almarai"/>
              </a:rPr>
              <a:t>: من خلال التفكير الإبداعي والتحديات المبتكرة، يمكن للعاملين أن يطوروا مهاراتهم في حل المشكلات واتخاذ القرارات والتعامل مع التغيرات. يتيح الابتكار فرصًا للتعلم والنمو الشخصي والمهني.</a:t>
            </a:r>
          </a:p>
          <a:p>
            <a:pPr algn="r" rtl="1">
              <a:buFont typeface="+mj-lt"/>
              <a:buAutoNum type="arabicPeriod"/>
            </a:pPr>
            <a:r>
              <a:rPr lang="ar-JO" sz="2000" b="1" i="0" dirty="0">
                <a:effectLst/>
                <a:latin typeface="Almarai"/>
              </a:rPr>
              <a:t>جذب المواهب والاحتفاظ بها</a:t>
            </a:r>
            <a:r>
              <a:rPr lang="ar-JO" sz="2000" b="0" i="0" dirty="0">
                <a:effectLst/>
                <a:latin typeface="Almarai"/>
              </a:rPr>
              <a:t>: يعتبر الابتكار عاملاً مهمًا في جذب المواهب المتميزة إلى المنظمة. فالأفراد الموهوبين يتطلعون إلى العمل في بيئة مليئة بالتحديات والفرص للابتكار والتطوير. بالإضافة إلى ذلك، يمكن للابتكار أن يسهم في احتفاظ المواهب في المنظمة، حيث يعزز الشعور بالرضا والإشباع الوظيفي.</a:t>
            </a:r>
          </a:p>
          <a:p>
            <a:pPr algn="r" rtl="1">
              <a:buFont typeface="+mj-lt"/>
              <a:buAutoNum type="arabicPeriod"/>
            </a:pPr>
            <a:r>
              <a:rPr lang="ar-JO" sz="2000" b="1" i="0" dirty="0">
                <a:effectLst/>
                <a:latin typeface="Almarai"/>
              </a:rPr>
              <a:t>تعزيز الثقافة التنظيمية الإيجابية</a:t>
            </a:r>
            <a:r>
              <a:rPr lang="ar-JO" sz="2000" b="0" i="0" dirty="0">
                <a:effectLst/>
                <a:latin typeface="Almarai"/>
              </a:rPr>
              <a:t>: من خلال تشجيع الابتكار وتقدير الأفكار الجديدة، يتشكل بيئة عمل تحفز الابتكار وتعزز التعاون والإبداع</a:t>
            </a:r>
            <a:r>
              <a:rPr lang="ar-JO" sz="2000" dirty="0">
                <a:latin typeface="Almarai"/>
              </a:rPr>
              <a:t> مما</a:t>
            </a:r>
            <a:r>
              <a:rPr lang="ar-JO" sz="2000" b="0" i="0" dirty="0">
                <a:effectLst/>
                <a:latin typeface="Almarai"/>
              </a:rPr>
              <a:t> يؤدي إلى تحقيق رض</a:t>
            </a:r>
            <a:r>
              <a:rPr lang="ar-JO" sz="2000" dirty="0">
                <a:latin typeface="Almarai"/>
              </a:rPr>
              <a:t>ا</a:t>
            </a:r>
            <a:r>
              <a:rPr lang="ar-JO" sz="2000" b="0" i="0" dirty="0">
                <a:effectLst/>
                <a:latin typeface="Almarai"/>
              </a:rPr>
              <a:t> أعلى بين العاملين.</a:t>
            </a:r>
          </a:p>
        </p:txBody>
      </p:sp>
    </p:spTree>
    <p:extLst>
      <p:ext uri="{BB962C8B-B14F-4D97-AF65-F5344CB8AC3E}">
        <p14:creationId xmlns:p14="http://schemas.microsoft.com/office/powerpoint/2010/main" val="163231824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6435" y="1417174"/>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7393" y="1683877"/>
            <a:ext cx="10997213" cy="440120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إن السلوك الابتكاري في المؤسسة يمكن ملاحظته من خلال تشخيص عدد من الظواهر التي تشير إلى أن المؤسسة ذات سلوك ابتكاري منها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 </a:t>
            </a:r>
            <a:r>
              <a:rPr lang="ar-JO" sz="2000" b="1" dirty="0"/>
              <a:t>المسؤولية الجماعية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إذا كان للتخصص في العمل مزاياه وإيجابياته في إجادة الأعمال، زيادة الإنتاجية والرفع من عمليات التعلم والتدرب، فإنه قد يفرض بعض المساوئ خصوصًا في مجال الابتكار كالعزلة بين مختلف الإدارات و حتى بين مراحل العملية الابتكارية نفسها، لأن الابتكار عملية شمولية يشارك فيها جميع العاملين بالمؤسسة بمختلف مستوياتهم و إدارتهم لذا فإن توفّر روح المسؤولية الجماعية ما هو الا دليل على وجود الحس الابتكاري في المؤسسة والتجربة اليابانية أصدق دليل على ذلك بوصفها واضعة النموذج القائم على مساهمة الأفراد في تحسين الإبداعات والابتكارات بصفة مستمرة و دائمة.</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 </a:t>
            </a:r>
            <a:r>
              <a:rPr lang="ar-JO" sz="2000" b="1" dirty="0"/>
              <a:t>الحس الاقتصادي و الاجتماعي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000" dirty="0"/>
              <a:t>إن مبرر وجود الإدارة هو تحقيق الكفاية والفعالية وتعني الكفاية تخفيض التكاليف، وهي تشير إلى الحس الاقتصادي، وإن تحسين نوعية و جودة الخدمة المقدمة يشير إلى الحس الاجتماعي، وانعدام هذا الحس الاقتصادي والاجتماعي يؤدي إلى هدر الموارد و بالتالي عدم القدرة على الابتكار.</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4048217" y="883828"/>
            <a:ext cx="3613212"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200" b="1" dirty="0">
                <a:solidFill>
                  <a:prstClr val="white"/>
                </a:solidFill>
                <a:latin typeface="Times New Roman" panose="02020603050405020304" pitchFamily="18" charset="0"/>
                <a:cs typeface="Times New Roman" panose="02020603050405020304" pitchFamily="18" charset="0"/>
                <a:sym typeface="Arial"/>
              </a:rPr>
              <a:t>مظاهر </a:t>
            </a: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الابتكار- السلوك الابتكاري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7253601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6742" y="1792085"/>
            <a:ext cx="10956567" cy="440120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t>العقلية العلمية في التعامل مع المشاكل:</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الإدارة التي تعتمد على الطرق والأساليب العلمية في التعامل مع مشاكلها بدلاً من أسلوب المحاولة والخطأ هي إدارة ابتكارية، فالوقت الذي كانت تعتمد فيه الإدارة على الجهد الفردي قد مضى، وأصبحت مهنة تعتمد على التنظيم الذي يقوم بدوره على الجهود المتكاملة لكافة العاملين .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t>الانفتاح على الرأي الأخر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توفر مناخ تنظيمي يسوده احترام الرأي الآخر، بل والإصرار على التعاون معه دليل على أن المؤسسة ابتكارية، فالحوار هو الذي يوصل للجديد و الشيء المفيد ومن هذا المنطلق تنتهز المؤسسات الابتكارية الفرص المناسبة وتعمل على تشجيع الأفراد ليقدموا المقترحات اللازمة للتطوير والتحسين .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b="1"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t>التوجه إلى ابتكار منتجات جديدة</a:t>
            </a:r>
            <a:r>
              <a:rPr lang="ar-JO" sz="2000" dirty="0"/>
              <a:t>:</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إن سعي المؤسسة إلى ابتكار منتجات جديدة أو إحداث تغييرات جوهرية متفردة في منتجاتها يعتبر أحد مظاهر السلوك الإبتكاري، ويعد تبنّي استراتيجية الابتكار من قبل إدارات المؤسسات المعنية بالابتكار والتطوير تجاوبًا منطقيًا مع مقولة أنه إذا أرادت المؤسسات الاستمرار في أعمالها لا بدّ لها من الابتكار وتطوير قدراتها الإدارية، الإنتاجية، والتسويقية وبما يشبع حاجات المستهلكين الحاليين       و المتوقعين وهو الأمر الذي يؤدي بالنتيجة المنطقية إلى تطوير في الموارد المالية والبشرية المتاحة لهذه المؤسسات .</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TextBox 3">
            <a:extLst>
              <a:ext uri="{FF2B5EF4-FFF2-40B4-BE49-F238E27FC236}">
                <a16:creationId xmlns:a16="http://schemas.microsoft.com/office/drawing/2014/main" id="{69BC1A31-3967-FCC5-C68B-26A412F48A2B}"/>
              </a:ext>
            </a:extLst>
          </p:cNvPr>
          <p:cNvSpPr txBox="1"/>
          <p:nvPr/>
        </p:nvSpPr>
        <p:spPr>
          <a:xfrm>
            <a:off x="4048217" y="883828"/>
            <a:ext cx="3613212"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200" b="1" dirty="0">
                <a:solidFill>
                  <a:prstClr val="white"/>
                </a:solidFill>
                <a:latin typeface="Times New Roman" panose="02020603050405020304" pitchFamily="18" charset="0"/>
                <a:cs typeface="Times New Roman" panose="02020603050405020304" pitchFamily="18" charset="0"/>
                <a:sym typeface="Arial"/>
              </a:rPr>
              <a:t>مظاهر </a:t>
            </a: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الابتكار- السلوك الابتكاري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31210059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7862" y="1691833"/>
            <a:ext cx="11060837" cy="470898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a:t>
            </a:r>
            <a:r>
              <a:rPr lang="ar-JO" sz="2000" b="1" dirty="0"/>
              <a:t>التوجه إلى معرفة السوق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تتميز الأسواق بالتعقيد وعدم التجانس فهي تتضمن شرائح اجتماعية تختلف في احتياجاتها ورغباتها وتطلعاتها وقدرتها الشرائية، وبذلك فان دراسة وتحليل السوق سوف تمكن المؤسسة من تحديد هذه الحاجات والرغبات وطبيعة المنافسة السائدة في السوق، حيث أن القدرة على إدراك السوق وتحديد العوامل المؤثرة فيه تمكن المؤسسة من تحقيق ميزة تنافسية على مستوى السوق، ولا بدّ أن نميز بين المعرفة بالسوق وإدراك المعرفة السوقية، حيث تركّز </a:t>
            </a:r>
            <a:r>
              <a:rPr lang="ar-JO" sz="2000" b="1" dirty="0"/>
              <a:t>المعرفة بالسوق </a:t>
            </a:r>
            <a:r>
              <a:rPr lang="ar-JO" sz="2000" dirty="0"/>
              <a:t>على جمع المعلومات والبيانات عن السوق بهدف تحديد حجم السوق، الحصة السوقية ، أما </a:t>
            </a:r>
            <a:r>
              <a:rPr lang="ar-JO" sz="2000" b="1" dirty="0"/>
              <a:t>إدراك المعرفة السوقية </a:t>
            </a:r>
            <a:r>
              <a:rPr lang="ar-JO" sz="2000" dirty="0"/>
              <a:t>فهي تعبر عن درجة اهتمام المؤسسة المتوقعة والتنبؤ بمعدل نمو السوق مستقبلا بنوع المعرفة المطلوبة لضمان الأداء المتميز لمنتجاتها من هنا نجد </a:t>
            </a:r>
            <a:r>
              <a:rPr lang="ar-JO" sz="2000" u="sng" dirty="0"/>
              <a:t>أن المعرفة بالسوق </a:t>
            </a:r>
            <a:r>
              <a:rPr lang="ar-JO" sz="2000" dirty="0"/>
              <a:t>تتطلب </a:t>
            </a:r>
            <a:r>
              <a:rPr lang="ar-JO" sz="2000" b="1" dirty="0"/>
              <a:t>التركيز على العوامل الثلاثة التالية </a:t>
            </a:r>
            <a:r>
              <a:rPr lang="ar-JO" sz="2000" dirty="0"/>
              <a:t>: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t>- </a:t>
            </a:r>
            <a:r>
              <a:rPr lang="ar-JO" sz="2000" b="1" u="sng" dirty="0"/>
              <a:t>المعرفة بالمستهلكين</a:t>
            </a:r>
            <a:r>
              <a:rPr lang="ar-JO" sz="2000" dirty="0"/>
              <a:t>: أن النجاح التسويقي يتطلب توجيه كافة الجهود لتحديد حاجات ورغبات المستهلكين والعمل على تقديم تلك المنتجات التي يكون المستهلك بحاجة إليها وقادرًا على دفع ثمنها مما يؤدي إلى تحسين الصورة الذهنية للمستهلك عن الشركة ومنتجاتها وهذا يتطلب تحليل الأنماط السلوكية والاستهلاكية للمستهلكين وطرق إشباعها.</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 </a:t>
            </a:r>
            <a:r>
              <a:rPr lang="ar-JO" sz="2000" b="1" u="sng" dirty="0"/>
              <a:t>المعرفة بالمنافسين</a:t>
            </a:r>
            <a:r>
              <a:rPr lang="ar-JO" sz="2000" dirty="0"/>
              <a:t>: وتتضمن كافة النشاطات التي ترتبط بمعرفة المنافسين والاستراتيجيات التي يتبعونها وتحديد جوانب قوهتم وضعفهم حيث أن تحليل المنافسة السائدة في السوق يمكن الشركة من اختيار الاستراتيجية المناسبة إذ تزداد شدة المنافسة في السوق عندما يكون كبير الحجم ويتميز بمعدل نمو مرتفع، وهامش ربح مشجع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t> - </a:t>
            </a:r>
            <a:r>
              <a:rPr lang="ar-JO" sz="2000" b="1" u="sng" dirty="0"/>
              <a:t>بحث وتطوير السوق</a:t>
            </a:r>
            <a:r>
              <a:rPr lang="ar-JO" sz="2000" dirty="0"/>
              <a:t>: يتضمن البحث والتطوير وكافة النشاطات الهادفة إلى دراسة وتحليل السوق بهدف تحديد اتجاهات الطلب، طبيعة المنافسة، بالإضافة إلى معرفة التغيرات التكنولوجية السائدة في سوق المنتج وأثرها على التغيرات في حاجات ورغبات المستهلكيـن.</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TextBox 3">
            <a:extLst>
              <a:ext uri="{FF2B5EF4-FFF2-40B4-BE49-F238E27FC236}">
                <a16:creationId xmlns:a16="http://schemas.microsoft.com/office/drawing/2014/main" id="{8BA1E9BD-295A-EE68-8002-578B7419A0C3}"/>
              </a:ext>
            </a:extLst>
          </p:cNvPr>
          <p:cNvSpPr txBox="1"/>
          <p:nvPr/>
        </p:nvSpPr>
        <p:spPr>
          <a:xfrm>
            <a:off x="4048217" y="883828"/>
            <a:ext cx="3613212"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200" b="1" dirty="0">
                <a:solidFill>
                  <a:prstClr val="white"/>
                </a:solidFill>
                <a:latin typeface="Times New Roman" panose="02020603050405020304" pitchFamily="18" charset="0"/>
                <a:cs typeface="Times New Roman" panose="02020603050405020304" pitchFamily="18" charset="0"/>
                <a:sym typeface="Arial"/>
              </a:rPr>
              <a:t>مظاهر </a:t>
            </a: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الابتكار- السلوك الابتكاري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25990421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1150" y="885825"/>
            <a:ext cx="11969700" cy="5896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004756" y="75975"/>
            <a:ext cx="250094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مراحل الابتكار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350" y="885825"/>
            <a:ext cx="11871300" cy="5940088"/>
          </a:xfrm>
          <a:prstGeom prst="rect">
            <a:avLst/>
          </a:prstGeom>
          <a:noFill/>
        </p:spPr>
        <p:txBody>
          <a:bodyPr wrap="square" rtlCol="0">
            <a:spAutoFit/>
          </a:bodyPr>
          <a:lstStyle/>
          <a:p>
            <a:pPr algn="r" rtl="1"/>
            <a:r>
              <a:rPr lang="ar-JO" sz="2000" b="0" i="0" dirty="0">
                <a:solidFill>
                  <a:srgbClr val="4D5C6D"/>
                </a:solidFill>
                <a:effectLst/>
                <a:latin typeface="Almarai"/>
              </a:rPr>
              <a:t>الابتكار ليس عملية فردية بل يمر بمراحل متعددة تساهم في تطوير الأفكار وتحويلها إلى حلول مبتكرة</a:t>
            </a:r>
            <a:r>
              <a:rPr lang="ar-JO" sz="2000" dirty="0">
                <a:solidFill>
                  <a:srgbClr val="4D5C6D"/>
                </a:solidFill>
                <a:latin typeface="Almarai"/>
              </a:rPr>
              <a:t> ومن </a:t>
            </a:r>
            <a:r>
              <a:rPr lang="ar-JO" sz="2000" b="0" i="0" dirty="0">
                <a:solidFill>
                  <a:srgbClr val="4D5C6D"/>
                </a:solidFill>
                <a:effectLst/>
                <a:latin typeface="Almarai"/>
              </a:rPr>
              <a:t>أبرز مراحل الابتكار:</a:t>
            </a:r>
          </a:p>
          <a:p>
            <a:pPr algn="r" rtl="1"/>
            <a:r>
              <a:rPr lang="ar-JO" sz="2000" b="1" i="0" dirty="0">
                <a:solidFill>
                  <a:srgbClr val="122B46"/>
                </a:solidFill>
                <a:effectLst/>
                <a:latin typeface="Almarai"/>
              </a:rPr>
              <a:t>1. التحليل والبحث</a:t>
            </a:r>
            <a:endParaRPr lang="ar-JO" sz="2000" b="0" i="0" dirty="0">
              <a:solidFill>
                <a:srgbClr val="122B46"/>
              </a:solidFill>
              <a:effectLst/>
              <a:latin typeface="Almarai"/>
            </a:endParaRPr>
          </a:p>
          <a:p>
            <a:pPr algn="r" rtl="1"/>
            <a:r>
              <a:rPr lang="ar-JO" sz="2000" b="0" i="0" dirty="0">
                <a:solidFill>
                  <a:srgbClr val="4D5C6D"/>
                </a:solidFill>
                <a:effectLst/>
                <a:latin typeface="Almarai"/>
              </a:rPr>
              <a:t>تبدأ عملية الابتكار بمرحلة التحليل والبحث، حيث يتم دراسة المشكلة أو الفرصة التي يهدف الابتكار إلى حلها. يتم جمع المعلومات وتحليلها لفهم السوق واحتياجات العملاء والمنافسة والاتجاهات الصناعية.</a:t>
            </a:r>
          </a:p>
          <a:p>
            <a:pPr algn="r" rtl="1"/>
            <a:r>
              <a:rPr lang="ar-JO" sz="2000" b="1" i="0" dirty="0">
                <a:solidFill>
                  <a:srgbClr val="122B46"/>
                </a:solidFill>
                <a:effectLst/>
                <a:latin typeface="Almarai"/>
              </a:rPr>
              <a:t>2. التوليد والتصميم</a:t>
            </a:r>
            <a:endParaRPr lang="ar-JO" sz="2000" b="0" i="0" dirty="0">
              <a:solidFill>
                <a:srgbClr val="122B46"/>
              </a:solidFill>
              <a:effectLst/>
              <a:latin typeface="Almarai"/>
            </a:endParaRPr>
          </a:p>
          <a:p>
            <a:pPr algn="r" rtl="1"/>
            <a:r>
              <a:rPr lang="ar-JO" sz="2000" b="0" i="0" dirty="0">
                <a:solidFill>
                  <a:srgbClr val="4D5C6D"/>
                </a:solidFill>
                <a:effectLst/>
                <a:latin typeface="Almarai"/>
              </a:rPr>
              <a:t>يتم توليد الأفكار المبتكرة وتصميم الحلول المحتملة. يتم استخدام تقنيات مثل التفكير الإبداعي وورش العمل والتحفيز لتوليد الأفكار وتحويلها إلى مفاهيم قابلة للتطبيق.</a:t>
            </a:r>
          </a:p>
          <a:p>
            <a:pPr algn="r" rtl="1"/>
            <a:r>
              <a:rPr lang="ar-JO" sz="2000" b="1" i="0" dirty="0">
                <a:solidFill>
                  <a:srgbClr val="122B46"/>
                </a:solidFill>
                <a:effectLst/>
                <a:latin typeface="Almarai"/>
              </a:rPr>
              <a:t>3. التطوير والتجريب</a:t>
            </a:r>
            <a:endParaRPr lang="ar-JO" sz="2000" b="0" i="0" dirty="0">
              <a:solidFill>
                <a:srgbClr val="122B46"/>
              </a:solidFill>
              <a:effectLst/>
              <a:latin typeface="Almarai"/>
            </a:endParaRPr>
          </a:p>
          <a:p>
            <a:pPr algn="r" rtl="1"/>
            <a:r>
              <a:rPr lang="ar-JO" sz="2000" b="0" i="0" dirty="0">
                <a:solidFill>
                  <a:srgbClr val="4D5C6D"/>
                </a:solidFill>
                <a:effectLst/>
                <a:latin typeface="Almarai"/>
              </a:rPr>
              <a:t>تأتي مرحلة التطوير والتجريب بعد ذلك، حيث يتم تحويل الأفكار إلى حلول فعلية واختبارها. يتم تطوير نماذج أولية لاختبار فعالية الحلول وتحسينها بناءً على التعلم والتجربة.</a:t>
            </a:r>
          </a:p>
          <a:p>
            <a:pPr algn="r" rtl="1"/>
            <a:r>
              <a:rPr lang="ar-JO" sz="2000" b="1" i="0" dirty="0">
                <a:solidFill>
                  <a:srgbClr val="122B46"/>
                </a:solidFill>
                <a:effectLst/>
                <a:latin typeface="Almarai"/>
              </a:rPr>
              <a:t>4. التنفيذ والتطبيق</a:t>
            </a:r>
            <a:endParaRPr lang="ar-JO" sz="2000" b="0" i="0" dirty="0">
              <a:solidFill>
                <a:srgbClr val="122B46"/>
              </a:solidFill>
              <a:effectLst/>
              <a:latin typeface="Almarai"/>
            </a:endParaRPr>
          </a:p>
          <a:p>
            <a:pPr algn="r" rtl="1"/>
            <a:r>
              <a:rPr lang="ar-JO" sz="2000" b="0" i="0" dirty="0">
                <a:solidFill>
                  <a:srgbClr val="4D5C6D"/>
                </a:solidFill>
                <a:effectLst/>
                <a:latin typeface="Almarai"/>
              </a:rPr>
              <a:t>يتم تنفيذ وتطبيق الحلول المبتكرة. يشمل ذلك تنفيذ الخطط وتجهيز الموارد وتدريب الفرق المعنية. يجري تنفيذ الحلول بناءً على استراتيجية محددة ومراقبة الأداء لضمان تحقيق النتائج المرجوة.</a:t>
            </a:r>
          </a:p>
          <a:p>
            <a:pPr algn="r" rtl="1"/>
            <a:r>
              <a:rPr lang="ar-JO" sz="2000" b="1" i="0" dirty="0">
                <a:solidFill>
                  <a:srgbClr val="122B46"/>
                </a:solidFill>
                <a:effectLst/>
                <a:latin typeface="Almarai"/>
              </a:rPr>
              <a:t>5. التقييم والتحسين</a:t>
            </a:r>
            <a:endParaRPr lang="ar-JO" sz="2000" b="0" i="0" dirty="0">
              <a:solidFill>
                <a:srgbClr val="122B46"/>
              </a:solidFill>
              <a:effectLst/>
              <a:latin typeface="Almarai"/>
            </a:endParaRPr>
          </a:p>
          <a:p>
            <a:pPr algn="r" rtl="1"/>
            <a:r>
              <a:rPr lang="ar-JO" sz="2000" b="0" i="0" dirty="0">
                <a:solidFill>
                  <a:srgbClr val="4D5C6D"/>
                </a:solidFill>
                <a:effectLst/>
                <a:latin typeface="Almarai"/>
              </a:rPr>
              <a:t>لا تنتهي عملية الابتكار بالتنفيذ والتطبيق، بل تشمل أيضًا مرحلة التقييم والتحسين المستمر. يتم تقييم أداء الحلول المبتكرة وقياس نجاحها وتحديد المجالات التي يمكن تحسينها. يستند التحسين إلى التعلم والتكيف وتطوير الحلول لتحقيق أداء أفضل.</a:t>
            </a:r>
          </a:p>
          <a:p>
            <a:pPr algn="r" rtl="1"/>
            <a:r>
              <a:rPr lang="ar-JO" sz="2000" b="1" i="0" dirty="0">
                <a:solidFill>
                  <a:srgbClr val="122B46"/>
                </a:solidFill>
                <a:effectLst/>
                <a:latin typeface="Almarai"/>
              </a:rPr>
              <a:t>6. التطوير المستمر</a:t>
            </a:r>
            <a:endParaRPr lang="ar-JO" sz="2000" b="0" i="0" dirty="0">
              <a:solidFill>
                <a:srgbClr val="122B46"/>
              </a:solidFill>
              <a:effectLst/>
              <a:latin typeface="Almarai"/>
            </a:endParaRPr>
          </a:p>
          <a:p>
            <a:pPr algn="r" rtl="1"/>
            <a:r>
              <a:rPr lang="ar-JO" sz="2000" b="0" i="0" dirty="0">
                <a:solidFill>
                  <a:srgbClr val="4D5C6D"/>
                </a:solidFill>
                <a:effectLst/>
                <a:latin typeface="Almarai"/>
              </a:rPr>
              <a:t>تعتبر هذه المرحلة مستمرة ودائمة، حيث يجب على المنظمات أن تكون على استعداد للتحديات المستقبلية وتستمر في تحسين وتطوير عملياتها ومنتجاتها وخدماتها. </a:t>
            </a:r>
            <a:endParaRPr lang="en-US" sz="2000" b="0" i="0" dirty="0">
              <a:solidFill>
                <a:srgbClr val="333333"/>
              </a:solidFill>
              <a:effectLst/>
              <a:latin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162364"/>
            <a:ext cx="2383737" cy="999899"/>
          </a:xfrm>
          <a:prstGeom prst="rect">
            <a:avLst/>
          </a:prstGeom>
        </p:spPr>
      </p:pic>
    </p:spTree>
    <p:extLst>
      <p:ext uri="{BB962C8B-B14F-4D97-AF65-F5344CB8AC3E}">
        <p14:creationId xmlns:p14="http://schemas.microsoft.com/office/powerpoint/2010/main" val="269554523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6742" y="1733775"/>
            <a:ext cx="10918793" cy="415498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200" dirty="0"/>
              <a:t>مهارات التفكير الإبتكاري على الرغم من اختلاف الباحثين والدارسين في مجال الإبداع و التفكير الإبداعي إلا أن غالبيتهم يتفقون على أنه يشمل </a:t>
            </a:r>
            <a:r>
              <a:rPr lang="ar-JO" sz="2200" u="sng" dirty="0"/>
              <a:t>خمس مهارات رئيسة </a:t>
            </a:r>
            <a:r>
              <a:rPr lang="ar-JO" sz="2200" dirty="0"/>
              <a:t>هي كما يأتي: </a:t>
            </a:r>
            <a:endParaRPr lang="en-GB" sz="22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200"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200" b="1" dirty="0"/>
              <a:t>الحساسية للمشكلات</a:t>
            </a:r>
            <a:r>
              <a:rPr lang="ar-JO" sz="2200" dirty="0"/>
              <a:t>: وهي قدرة الفرد على رؤية الكثير من المشكلات في موقف ما في الوقت الذي لا يرى فيه شخص آخر أي مشكلات وهذا ما يدفع المبتكر للوصول إلى إنتاج جديد يقدم  حلولا مختلفة لهذه المشكلات.</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200" dirty="0"/>
              <a:t> </a:t>
            </a:r>
            <a:r>
              <a:rPr lang="ar-JO" sz="2200" b="1" dirty="0"/>
              <a:t>الطلاقة</a:t>
            </a:r>
            <a:r>
              <a:rPr lang="ar-JO" sz="2200" dirty="0"/>
              <a:t>: وتتمثل في القدرة على إنتاج أكبر عدد من الأفكار في فترة زمنية محددة، وان كان أغلبها لا يصلح للتنفيذ، ولكن المهم هو تجميع أكبر قدر ممكن من الأفكار ثم يأتي بعد ذلك فحصها وتقييمها وتصفيتها .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200" b="1" dirty="0"/>
              <a:t>المرونة: </a:t>
            </a:r>
            <a:r>
              <a:rPr lang="ar-JO" sz="2200" dirty="0"/>
              <a:t>وتعبر عن قدرة الفرد على تغيير اتجاهات تفكيره لأكثر من اتجاه وعدم التجمد والإصرار على اتجاه معين</a:t>
            </a:r>
          </a:p>
          <a:p>
            <a:pPr lvl="0" algn="just" defTabSz="914400" rtl="1">
              <a:defRPr/>
            </a:pPr>
            <a:r>
              <a:rPr lang="ar-JO" sz="2200" dirty="0"/>
              <a:t> </a:t>
            </a:r>
            <a:r>
              <a:rPr lang="ar-JO" sz="2200" b="1" dirty="0"/>
              <a:t>الأصالة:</a:t>
            </a:r>
            <a:r>
              <a:rPr lang="ar-JO" sz="2200" dirty="0"/>
              <a:t> وتعني قدرة الفرد على إنتاج أفكار جديدة ومميزة غير مألوفة و تمثل الأصالة أعلى درجات سلم الابتكار وهي لا تعتمد على كمية الأفكار بل على قيمتها و نوعيتها و جدتها .</a:t>
            </a:r>
          </a:p>
          <a:p>
            <a:pPr lvl="0" algn="just" defTabSz="914400" rtl="1">
              <a:defRPr/>
            </a:pPr>
            <a:r>
              <a:rPr lang="ar-JO" sz="2200" b="1" dirty="0"/>
              <a:t>المحافظة على الاتجاه</a:t>
            </a:r>
            <a:r>
              <a:rPr lang="ar-JO" sz="2200" dirty="0"/>
              <a:t>: تعني قدرة الشخص على التركيز لفترات طويلة في نفس مجال الفكرة المبتكرة بالرغم من المشتتات والمعوقات التي تثيرها المواقف الخارجية أو التي تحدث نتيجة التغير في مضمون الهدف .</a:t>
            </a:r>
            <a:endParaRPr kumimoji="0" lang="en-US"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4557081" y="754845"/>
            <a:ext cx="3420535"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مهارات التفكير الإبتكاري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87839243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5825" y="1799090"/>
            <a:ext cx="10764175" cy="483209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sz="2200" b="1" dirty="0"/>
              <a:t>معوّقات ومحفّزات التفكير الابتكاري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200" b="1" dirty="0"/>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200" b="1" dirty="0"/>
              <a:t>معوّقات التفكير الابتكاري: </a:t>
            </a:r>
            <a:r>
              <a:rPr lang="ar-JO" sz="2200" dirty="0"/>
              <a:t>توجد مجموعة من العوامل المثبطة للتفكير الابتكاري نوجزها فيما يأتي : الخوف من الفشل؛ الأحكام المسبقة التي يصطدم بها الفرد قبل الانتهاء من عرض أفكاره؛ الجمود والكسل وإحباط الهمة من قبل المحيطين به؛ لتسليم بالأمور وتقبل الواقع؛ طرق التنشئة الاجتماعية القاسية؛ أساليب التعليم التي تعتمد على التلقين والحشو بالمعلومات، التغير المذهل في التكنولوجيا والتغير السريع في أذواق المستهلكين و الزيادة الهائلة في حجم المعرفة.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200" dirty="0"/>
              <a:t> </a:t>
            </a:r>
            <a:endParaRPr lang="en-GB" sz="2200" dirty="0"/>
          </a:p>
          <a:p>
            <a:pPr algn="just" defTabSz="914400" rtl="1">
              <a:defRPr/>
            </a:pPr>
            <a:r>
              <a:rPr lang="ar-JO" sz="2200" b="1" dirty="0"/>
              <a:t>محفزات التفكير الابتكاري: </a:t>
            </a:r>
            <a:r>
              <a:rPr lang="ar-JO" sz="2200" dirty="0"/>
              <a:t>يرى بعض الباحثين أن التفكير الابتكاري استعدادًا يمكن تنميته بتوفير العوامل المشجعة له نذكرها فيما يأتي: توفّر البيئة الابتكارية: ويجب أن تتصف بالمرونة والاستقلالية وحرية التعبير تتيح للمبتكر إمكانية التجريب والتثبت من أفكاره بصورة تجريبية . الخبرة السابقة: حيث تزداد المقدرة على الابتكار عندما يكون الفرد أكثر خبرة اذ يستطيع مزج الخبرات والتجارب السابقة المتراكمة للحصول على حلول جديدة لم يصادفها من قبل. التعليم: لا يقتصر التفكير الابتكاري على كل ما هو وراثي وفطري، بل يتعدّى ذلك إلى كل ما هو مكتسب أيضًا، أي بالإمكان تنميته وتطويره بالتعليم والتدريب .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4036722" y="702283"/>
            <a:ext cx="4761063"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معوّقات ومحفّزات التفكير الابتكاري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39820213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57081" y="87721"/>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6742" y="1766646"/>
            <a:ext cx="10956567" cy="440120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JO" b="0" i="0" dirty="0">
                <a:solidFill>
                  <a:srgbClr val="333333"/>
                </a:solidFill>
                <a:effectLst/>
                <a:latin typeface="Arial" panose="020B0604020202020204" pitchFamily="34" charset="0"/>
              </a:rPr>
              <a:t>إن مفهوم الإبداع ومفهوم الابتكار يشملان كل ما هو جديد ومختلف بحيث يميز المؤسسة عن مثيلاتها ويمنحها دعمًا في المركز التنافسي وتحسينًا في الأداء ، سواء كان الإبداع والابتكار في مجال الإنتاج أم طرق الأداء الإداري أم المالي أم التسويقي .</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JO" dirty="0">
              <a:solidFill>
                <a:srgbClr val="333333"/>
              </a:solidFill>
              <a:latin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ar-JO" dirty="0">
                <a:solidFill>
                  <a:srgbClr val="333333"/>
                </a:solidFill>
                <a:latin typeface="Arial" panose="020B0604020202020204" pitchFamily="34" charset="0"/>
              </a:rPr>
              <a:t>إن </a:t>
            </a:r>
            <a:r>
              <a:rPr lang="ar-JO" b="0" i="0" dirty="0">
                <a:solidFill>
                  <a:srgbClr val="333333"/>
                </a:solidFill>
                <a:effectLst/>
                <a:latin typeface="Arial" panose="020B0604020202020204" pitchFamily="34" charset="0"/>
              </a:rPr>
              <a:t>جوهر الأعمال التجارية هو الإبداع و الابتكار، فأي شركة إذا قامت بالإبداع والابتكار بأسلوب جيد فإنها ستفوز بالنهاية ، ويلعب الابتكار والإبداع دور هام في بقاء المؤسسات وتطورها في ظل التحديات العالمية، كما أنه يساعدها على مواجهة المشكلات المعاصرة وتحديات المستقبل.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b="0" i="0" dirty="0">
                <a:solidFill>
                  <a:srgbClr val="333333"/>
                </a:solidFill>
                <a:effectLst/>
                <a:latin typeface="Arial" panose="020B0604020202020204" pitchFamily="34" charset="0"/>
              </a:rPr>
              <a:t> </a:t>
            </a:r>
            <a:endParaRPr lang="en-US" b="0" i="0" dirty="0">
              <a:solidFill>
                <a:srgbClr val="333333"/>
              </a:solidFill>
              <a:effectLst/>
              <a:latin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ar-JO" dirty="0"/>
              <a:t>هناك من يعرف العلاقة بين الإبداع والابتكار، بأن </a:t>
            </a:r>
            <a:r>
              <a:rPr lang="ar-JO" b="1" dirty="0"/>
              <a:t>الإبداع هو قاعدة الابتكار </a:t>
            </a:r>
            <a:r>
              <a:rPr lang="ar-JO" dirty="0"/>
              <a:t>وفي هذا الإطار نجد أن أمابيل عرفت العلاقة بين الإبداع والابتكار بأن "</a:t>
            </a:r>
            <a:r>
              <a:rPr lang="ar-JO" b="1" dirty="0"/>
              <a:t>الإبداع هو عملية عقلية تؤدي إلى إنتاج أفكار مفيدة جديدة وغير مألوفة </a:t>
            </a:r>
            <a:r>
              <a:rPr lang="ar-JO" dirty="0"/>
              <a:t>من قبل الفرد أو مجموعة صغيرة من الأفراد الذين يعملون معا . </a:t>
            </a:r>
          </a:p>
          <a:p>
            <a:pPr algn="r" defTabSz="914400">
              <a:defRPr/>
            </a:pPr>
            <a:r>
              <a:rPr lang="ar-JO" b="1" dirty="0">
                <a:solidFill>
                  <a:srgbClr val="FF0000"/>
                </a:solidFill>
              </a:rPr>
              <a:t>الإبداع يعني التوصل إلى أفكار خلاقة ، بينما الابتكار يهتم بتجسيد هذه الأفكار، فالوصول إلى أفكار مبتكرة يسمى إبداع، أما تحويل هذه الأفكار إلى واقع مفيد فيسمى ابتكار . </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JO" dirty="0"/>
          </a:p>
          <a:p>
            <a:pPr marL="0" marR="0" lvl="0" indent="0" algn="r" defTabSz="914400" rtl="0" eaLnBrk="1" fontAlgn="auto" latinLnBrk="0" hangingPunct="1">
              <a:lnSpc>
                <a:spcPct val="100000"/>
              </a:lnSpc>
              <a:spcBef>
                <a:spcPts val="0"/>
              </a:spcBef>
              <a:spcAft>
                <a:spcPts val="0"/>
              </a:spcAft>
              <a:buClrTx/>
              <a:buSzTx/>
              <a:buFontTx/>
              <a:buNone/>
              <a:tabLst/>
              <a:defRPr/>
            </a:pPr>
            <a:r>
              <a:rPr lang="ar-JO" dirty="0"/>
              <a:t>وقد أشـارت أمابيل إلى أن </a:t>
            </a:r>
            <a:r>
              <a:rPr lang="ar-JO" b="1" dirty="0"/>
              <a:t>الابتكـار ينشأ ويبنى على الأفكار المبدعة</a:t>
            </a:r>
            <a:r>
              <a:rPr lang="ar-JO" dirty="0"/>
              <a:t> التي تعتبر الأساس في عملية الابتكـار وبينت أن الابتكـار الإداري هو عبارة عن التطبيــق النـاجح للأفكـار المبدعة أو الخلاقـة في المؤسسـة . إن هذا التعريف يشير إلى أن هناك </a:t>
            </a:r>
            <a:r>
              <a:rPr lang="ar-JO" b="1" dirty="0"/>
              <a:t>علاقة تلازمية بين الإبداع والابتكار </a:t>
            </a:r>
            <a:r>
              <a:rPr lang="ar-JO" dirty="0"/>
              <a:t>أي أنه لن يكون هناك ابتكار بدون وجود أفكار إبداعية والتي تبدأ على مستوى الأفراد المبتكرين وفرق العمل وبالتالي يمكن أن نعبّر عن العلاقة بين الابتكار والإبداع بالمعادلة التالية: </a:t>
            </a:r>
            <a:r>
              <a:rPr lang="ar-JO" sz="2800" b="1" dirty="0"/>
              <a:t>الابتكار = الإبداع + التطبيق</a:t>
            </a: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4684210" y="899463"/>
            <a:ext cx="3340637"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الفرق بين الإبداع والابتكار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9096231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201162"/>
            <a:ext cx="11239130" cy="5261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9" y="1838338"/>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11388" y="-11808"/>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4603190" y="277006"/>
            <a:ext cx="3647587"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الفرق بين الإبداع والابتكار(مهم) </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7" name="Picture 6">
            <a:extLst>
              <a:ext uri="{FF2B5EF4-FFF2-40B4-BE49-F238E27FC236}">
                <a16:creationId xmlns:a16="http://schemas.microsoft.com/office/drawing/2014/main" id="{4F93552C-22ED-E9CD-ACC1-4DAB5F15779C}"/>
              </a:ext>
            </a:extLst>
          </p:cNvPr>
          <p:cNvPicPr>
            <a:picLocks noChangeAspect="1"/>
          </p:cNvPicPr>
          <p:nvPr/>
        </p:nvPicPr>
        <p:blipFill>
          <a:blip r:embed="rId3"/>
          <a:stretch>
            <a:fillRect/>
          </a:stretch>
        </p:blipFill>
        <p:spPr>
          <a:xfrm>
            <a:off x="3276279" y="1456830"/>
            <a:ext cx="6910453" cy="4933950"/>
          </a:xfrm>
          <a:prstGeom prst="rect">
            <a:avLst/>
          </a:prstGeom>
        </p:spPr>
      </p:pic>
      <p:pic>
        <p:nvPicPr>
          <p:cNvPr id="14" name="Picture 13">
            <a:extLst>
              <a:ext uri="{FF2B5EF4-FFF2-40B4-BE49-F238E27FC236}">
                <a16:creationId xmlns:a16="http://schemas.microsoft.com/office/drawing/2014/main" id="{94B7DB48-66B5-F046-92FB-CF7CC92CC9EF}"/>
              </a:ext>
            </a:extLst>
          </p:cNvPr>
          <p:cNvPicPr>
            <a:picLocks noChangeAspect="1"/>
          </p:cNvPicPr>
          <p:nvPr/>
        </p:nvPicPr>
        <p:blipFill>
          <a:blip r:embed="rId4"/>
          <a:stretch>
            <a:fillRect/>
          </a:stretch>
        </p:blipFill>
        <p:spPr>
          <a:xfrm>
            <a:off x="7476159" y="1966376"/>
            <a:ext cx="2516926" cy="3690462"/>
          </a:xfrm>
          <a:prstGeom prst="rect">
            <a:avLst/>
          </a:prstGeom>
        </p:spPr>
      </p:pic>
      <p:pic>
        <p:nvPicPr>
          <p:cNvPr id="16" name="Picture 15">
            <a:extLst>
              <a:ext uri="{FF2B5EF4-FFF2-40B4-BE49-F238E27FC236}">
                <a16:creationId xmlns:a16="http://schemas.microsoft.com/office/drawing/2014/main" id="{9C1E4481-BBB4-962F-814B-971BECFDA50D}"/>
              </a:ext>
            </a:extLst>
          </p:cNvPr>
          <p:cNvPicPr>
            <a:picLocks noChangeAspect="1"/>
          </p:cNvPicPr>
          <p:nvPr/>
        </p:nvPicPr>
        <p:blipFill>
          <a:blip r:embed="rId5"/>
          <a:stretch>
            <a:fillRect/>
          </a:stretch>
        </p:blipFill>
        <p:spPr>
          <a:xfrm>
            <a:off x="1205283" y="1966376"/>
            <a:ext cx="2386521" cy="3690462"/>
          </a:xfrm>
          <a:prstGeom prst="rect">
            <a:avLst/>
          </a:prstGeom>
        </p:spPr>
      </p:pic>
      <p:sp>
        <p:nvSpPr>
          <p:cNvPr id="18" name="TextBox 17">
            <a:extLst>
              <a:ext uri="{FF2B5EF4-FFF2-40B4-BE49-F238E27FC236}">
                <a16:creationId xmlns:a16="http://schemas.microsoft.com/office/drawing/2014/main" id="{5190B97A-CEFE-3056-49AB-2FB459CA9428}"/>
              </a:ext>
            </a:extLst>
          </p:cNvPr>
          <p:cNvSpPr txBox="1"/>
          <p:nvPr/>
        </p:nvSpPr>
        <p:spPr>
          <a:xfrm>
            <a:off x="2005268" y="1588399"/>
            <a:ext cx="939757" cy="400110"/>
          </a:xfrm>
          <a:prstGeom prst="rect">
            <a:avLst/>
          </a:prstGeom>
          <a:noFill/>
        </p:spPr>
        <p:txBody>
          <a:bodyPr wrap="square">
            <a:spAutoFit/>
          </a:bodyPr>
          <a:lstStyle/>
          <a:p>
            <a:r>
              <a:rPr lang="ar-JO" sz="2000" b="1" dirty="0"/>
              <a:t>الإبداع</a:t>
            </a:r>
          </a:p>
        </p:txBody>
      </p:sp>
      <p:sp>
        <p:nvSpPr>
          <p:cNvPr id="20" name="TextBox 19">
            <a:extLst>
              <a:ext uri="{FF2B5EF4-FFF2-40B4-BE49-F238E27FC236}">
                <a16:creationId xmlns:a16="http://schemas.microsoft.com/office/drawing/2014/main" id="{5EA02EB6-AA86-555C-7177-A5C8D645D7A4}"/>
              </a:ext>
            </a:extLst>
          </p:cNvPr>
          <p:cNvSpPr txBox="1"/>
          <p:nvPr/>
        </p:nvSpPr>
        <p:spPr>
          <a:xfrm>
            <a:off x="8946614" y="1466023"/>
            <a:ext cx="898601" cy="400110"/>
          </a:xfrm>
          <a:prstGeom prst="rect">
            <a:avLst/>
          </a:prstGeom>
          <a:noFill/>
        </p:spPr>
        <p:txBody>
          <a:bodyPr wrap="square">
            <a:spAutoFit/>
          </a:bodyPr>
          <a:lstStyle/>
          <a:p>
            <a:r>
              <a:rPr lang="ar-JO" sz="2000" b="1" dirty="0"/>
              <a:t>الابتكار</a:t>
            </a:r>
          </a:p>
        </p:txBody>
      </p:sp>
    </p:spTree>
    <p:extLst>
      <p:ext uri="{BB962C8B-B14F-4D97-AF65-F5344CB8AC3E}">
        <p14:creationId xmlns:p14="http://schemas.microsoft.com/office/powerpoint/2010/main" val="288592853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6435" y="1573851"/>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6238" y="93906"/>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600529"/>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68568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6257" y="1848488"/>
            <a:ext cx="10858871" cy="415498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ar-JO" sz="2200" dirty="0"/>
          </a:p>
          <a:p>
            <a:pPr algn="r" fontAlgn="auto"/>
            <a:r>
              <a:rPr lang="ar-JO" sz="2200" dirty="0"/>
              <a:t> يميز شامبيتر بين الاختراع والابتكار على أساس أن </a:t>
            </a:r>
            <a:r>
              <a:rPr lang="ar-JO" sz="2200" b="1" dirty="0"/>
              <a:t>الاختراع يعني إيجاد مورد جديد للمؤسسة</a:t>
            </a:r>
            <a:r>
              <a:rPr lang="ar-JO" sz="2200" dirty="0"/>
              <a:t>، وهذا يعني</a:t>
            </a:r>
            <a:r>
              <a:rPr lang="ar-JO" sz="2200" b="1" dirty="0">
                <a:latin typeface="-apple-system"/>
              </a:rPr>
              <a:t> </a:t>
            </a:r>
            <a:r>
              <a:rPr lang="ar-JO" sz="2200" dirty="0">
                <a:latin typeface="var(--artdeco-reset-typography-font-family-inherit)"/>
              </a:rPr>
              <a:t>ال</a:t>
            </a:r>
            <a:r>
              <a:rPr lang="ar-JO" sz="2200" b="0" dirty="0">
                <a:effectLst/>
                <a:latin typeface="var(--artdeco-reset-typography-font-family-inherit)"/>
              </a:rPr>
              <a:t>قدرة والفعل لاختراع شيء ما، عادة جهاز.</a:t>
            </a:r>
            <a:endParaRPr lang="ar-JO" sz="2200" b="0" dirty="0">
              <a:effectLst/>
              <a:latin typeface="-apple-system"/>
            </a:endParaRPr>
          </a:p>
          <a:p>
            <a:pPr algn="r" fontAlgn="auto"/>
            <a:endParaRPr lang="ar-JO" sz="2200" b="0" i="0" dirty="0">
              <a:effectLst/>
              <a:latin typeface="-apple-system"/>
            </a:endParaRPr>
          </a:p>
          <a:p>
            <a:pPr algn="r" fontAlgn="auto"/>
            <a:r>
              <a:rPr lang="ar-JO" sz="2200" b="0" i="0" dirty="0">
                <a:effectLst/>
                <a:latin typeface="-apple-system"/>
              </a:rPr>
              <a:t> مفهوم الاختراع: </a:t>
            </a:r>
            <a:r>
              <a:rPr lang="ar-JO" sz="2200" b="1" i="0" dirty="0">
                <a:effectLst/>
                <a:latin typeface="-apple-system"/>
              </a:rPr>
              <a:t>هو جمع الأفكار أو الأشياء معًا بطريقة جديدة لصنع شيء لم يكن موجودًا من قبل</a:t>
            </a:r>
            <a:r>
              <a:rPr lang="ar-JO" sz="2200" b="0" i="0" dirty="0">
                <a:effectLst/>
                <a:latin typeface="-apple-system"/>
              </a:rPr>
              <a:t>. قد يكون هذا الشيء الجديد الذي تم اختراعه مفيدًا أو غير ذلك.</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200" dirty="0"/>
              <a:t>بينما يعمل الابتكار على إدماج هذا المورد في سلعة تطرح فيما بعد للسوق، أي أن </a:t>
            </a:r>
            <a:r>
              <a:rPr lang="ar-JO" sz="2200" dirty="0">
                <a:solidFill>
                  <a:srgbClr val="FF0000"/>
                </a:solidFill>
              </a:rPr>
              <a:t>الابتكار يمثل الجسر بين الاختراع والسوق </a:t>
            </a:r>
            <a:r>
              <a:rPr lang="ar-JO" sz="2200" dirty="0"/>
              <a:t>وهذا يعني أن </a:t>
            </a:r>
            <a:r>
              <a:rPr lang="ar-JO" sz="2200" b="1" dirty="0"/>
              <a:t>الاختراع يشمل إنتاج معارف جديدة</a:t>
            </a:r>
            <a:r>
              <a:rPr lang="ar-JO" sz="2200" dirty="0"/>
              <a:t>، بينما </a:t>
            </a:r>
            <a:r>
              <a:rPr lang="ar-JO" sz="2200" b="1" dirty="0"/>
              <a:t>الابتكار تجسيد لهذه الأفكار في الواقع </a:t>
            </a:r>
            <a:r>
              <a:rPr lang="ar-JO" sz="2200" dirty="0"/>
              <a:t>. </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200" dirty="0"/>
              <a:t>- يرتبط الاختراع بالتقدم في المعارف وتجسيدها علميا و تقنيا؛ - بينما يمثل الابتكار النجاح في إدخال الاختراع إلى الواقع، هذا النجاح ليس تقنيا فقط بل يشمل الجوانب الأخرى.</a:t>
            </a:r>
          </a:p>
          <a:p>
            <a:pPr marL="0" marR="0" lvl="0" indent="0" algn="r" defTabSz="914400" rtl="0" eaLnBrk="1" fontAlgn="auto" latinLnBrk="0" hangingPunct="1">
              <a:lnSpc>
                <a:spcPct val="100000"/>
              </a:lnSpc>
              <a:spcBef>
                <a:spcPts val="0"/>
              </a:spcBef>
              <a:spcAft>
                <a:spcPts val="0"/>
              </a:spcAft>
              <a:buClrTx/>
              <a:buSzTx/>
              <a:buFontTx/>
              <a:buNone/>
              <a:tabLst/>
              <a:defRPr/>
            </a:pPr>
            <a:r>
              <a:rPr lang="ar-JO" sz="2200" dirty="0"/>
              <a:t> والاختراع يمكن أن يكون نظريًا في شكل قاعدة، أو قانون علمي، أو تطبيقيًا في شكل طريقة حل أو معالجة مشكل معين. وعليه </a:t>
            </a:r>
            <a:r>
              <a:rPr lang="ar-JO" sz="2200" b="1" dirty="0"/>
              <a:t>فالفرق بين الاختراع و الابتكار يتمثل في التحول إلى الملموس أو الفعلي </a:t>
            </a:r>
            <a:r>
              <a:rPr lang="ar-JO" sz="2200" dirty="0"/>
              <a:t>.</a:t>
            </a:r>
            <a:endParaRPr kumimoji="0" lang="en-US"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12" name="TextBox 11">
            <a:extLst>
              <a:ext uri="{FF2B5EF4-FFF2-40B4-BE49-F238E27FC236}">
                <a16:creationId xmlns:a16="http://schemas.microsoft.com/office/drawing/2014/main" id="{BAB6FA7F-B327-D366-4110-A5FF45669FF3}"/>
              </a:ext>
            </a:extLst>
          </p:cNvPr>
          <p:cNvSpPr txBox="1"/>
          <p:nvPr/>
        </p:nvSpPr>
        <p:spPr>
          <a:xfrm>
            <a:off x="5012554" y="711258"/>
            <a:ext cx="2066278"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الابتكار والاختراع</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9" name="TextBox 8">
            <a:extLst>
              <a:ext uri="{FF2B5EF4-FFF2-40B4-BE49-F238E27FC236}">
                <a16:creationId xmlns:a16="http://schemas.microsoft.com/office/drawing/2014/main" id="{1668B493-80DE-8E61-81F6-27762114A42D}"/>
              </a:ext>
            </a:extLst>
          </p:cNvPr>
          <p:cNvSpPr txBox="1"/>
          <p:nvPr/>
        </p:nvSpPr>
        <p:spPr>
          <a:xfrm>
            <a:off x="4007988" y="5973513"/>
            <a:ext cx="4176023" cy="461665"/>
          </a:xfrm>
          <a:prstGeom prst="rect">
            <a:avLst/>
          </a:prstGeom>
          <a:noFill/>
        </p:spPr>
        <p:txBody>
          <a:bodyPr wrap="square">
            <a:spAutoFit/>
          </a:bodyPr>
          <a:lstStyle/>
          <a:p>
            <a:pPr algn="r" fontAlgn="auto"/>
            <a:r>
              <a:rPr lang="ar-JO" sz="2400" b="1" i="0" dirty="0">
                <a:effectLst/>
                <a:latin typeface="-apple-system"/>
              </a:rPr>
              <a:t>الابتكار = (فكرة جديدة </a:t>
            </a:r>
            <a:r>
              <a:rPr lang="ar-JO" sz="2400" b="1" dirty="0">
                <a:latin typeface="-apple-system"/>
              </a:rPr>
              <a:t>+</a:t>
            </a:r>
            <a:r>
              <a:rPr lang="ar-JO" sz="2400" b="1" i="0" dirty="0">
                <a:effectLst/>
                <a:latin typeface="-apple-system"/>
              </a:rPr>
              <a:t> تنفيذ)</a:t>
            </a:r>
            <a:endParaRPr lang="ar-JO" sz="2400" b="0" i="0" dirty="0">
              <a:effectLst/>
              <a:latin typeface="-apple-system"/>
            </a:endParaRPr>
          </a:p>
        </p:txBody>
      </p:sp>
    </p:spTree>
    <p:extLst>
      <p:ext uri="{BB962C8B-B14F-4D97-AF65-F5344CB8AC3E}">
        <p14:creationId xmlns:p14="http://schemas.microsoft.com/office/powerpoint/2010/main" val="131183947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190778"/>
            <a:ext cx="11239130" cy="5272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55709" y="401320"/>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35666"/>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1</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82857"/>
            <a:ext cx="2383737" cy="1125123"/>
          </a:xfrm>
          <a:prstGeom prst="rect">
            <a:avLst/>
          </a:prstGeom>
        </p:spPr>
      </p:pic>
      <p:pic>
        <p:nvPicPr>
          <p:cNvPr id="11" name="Picture 10">
            <a:extLst>
              <a:ext uri="{FF2B5EF4-FFF2-40B4-BE49-F238E27FC236}">
                <a16:creationId xmlns:a16="http://schemas.microsoft.com/office/drawing/2014/main" id="{89DF5887-DF0F-FA80-ACF5-FD2E3B18F5CD}"/>
              </a:ext>
            </a:extLst>
          </p:cNvPr>
          <p:cNvPicPr>
            <a:picLocks noChangeAspect="1"/>
          </p:cNvPicPr>
          <p:nvPr/>
        </p:nvPicPr>
        <p:blipFill>
          <a:blip r:embed="rId3"/>
          <a:stretch>
            <a:fillRect/>
          </a:stretch>
        </p:blipFill>
        <p:spPr>
          <a:xfrm>
            <a:off x="4790905" y="1458905"/>
            <a:ext cx="6756724" cy="4405900"/>
          </a:xfrm>
          <a:prstGeom prst="rect">
            <a:avLst/>
          </a:prstGeom>
        </p:spPr>
      </p:pic>
      <p:grpSp>
        <p:nvGrpSpPr>
          <p:cNvPr id="13" name="Group 12">
            <a:extLst>
              <a:ext uri="{FF2B5EF4-FFF2-40B4-BE49-F238E27FC236}">
                <a16:creationId xmlns:a16="http://schemas.microsoft.com/office/drawing/2014/main" id="{D092852F-B766-422C-D31E-3DC545C5DF8C}"/>
              </a:ext>
            </a:extLst>
          </p:cNvPr>
          <p:cNvGrpSpPr/>
          <p:nvPr/>
        </p:nvGrpSpPr>
        <p:grpSpPr>
          <a:xfrm>
            <a:off x="453725" y="1458905"/>
            <a:ext cx="4961181" cy="4565651"/>
            <a:chOff x="2500375" y="1715866"/>
            <a:chExt cx="3834950" cy="3834950"/>
          </a:xfrm>
        </p:grpSpPr>
        <p:sp>
          <p:nvSpPr>
            <p:cNvPr id="14" name="Up-Down Arrow 4">
              <a:extLst>
                <a:ext uri="{FF2B5EF4-FFF2-40B4-BE49-F238E27FC236}">
                  <a16:creationId xmlns:a16="http://schemas.microsoft.com/office/drawing/2014/main" id="{6478205C-38E9-D575-9C14-6DBAA92CB3DD}"/>
                </a:ext>
              </a:extLst>
            </p:cNvPr>
            <p:cNvSpPr/>
            <p:nvPr/>
          </p:nvSpPr>
          <p:spPr>
            <a:xfrm>
              <a:off x="3903660" y="1715866"/>
              <a:ext cx="1028380" cy="3834950"/>
            </a:xfrm>
            <a:prstGeom prst="up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15" name="Up-Down Arrow 5">
              <a:extLst>
                <a:ext uri="{FF2B5EF4-FFF2-40B4-BE49-F238E27FC236}">
                  <a16:creationId xmlns:a16="http://schemas.microsoft.com/office/drawing/2014/main" id="{F0A5462E-1317-2EB5-4A2D-A322668BD17E}"/>
                </a:ext>
              </a:extLst>
            </p:cNvPr>
            <p:cNvSpPr/>
            <p:nvPr/>
          </p:nvSpPr>
          <p:spPr>
            <a:xfrm rot="3600000">
              <a:off x="3903660" y="1715866"/>
              <a:ext cx="1028380" cy="3834950"/>
            </a:xfrm>
            <a:prstGeom prst="up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16" name="Up-Down Arrow 6">
              <a:extLst>
                <a:ext uri="{FF2B5EF4-FFF2-40B4-BE49-F238E27FC236}">
                  <a16:creationId xmlns:a16="http://schemas.microsoft.com/office/drawing/2014/main" id="{A7ACA79B-B3E8-196B-DB84-B5F6792090BF}"/>
                </a:ext>
              </a:extLst>
            </p:cNvPr>
            <p:cNvSpPr/>
            <p:nvPr/>
          </p:nvSpPr>
          <p:spPr>
            <a:xfrm rot="7200000">
              <a:off x="3903660" y="1715866"/>
              <a:ext cx="1028380" cy="3834950"/>
            </a:xfrm>
            <a:prstGeom prst="upDown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grpSp>
      <p:sp>
        <p:nvSpPr>
          <p:cNvPr id="18" name="TextBox 17">
            <a:extLst>
              <a:ext uri="{FF2B5EF4-FFF2-40B4-BE49-F238E27FC236}">
                <a16:creationId xmlns:a16="http://schemas.microsoft.com/office/drawing/2014/main" id="{3C809950-18F3-2CB3-6705-389746276359}"/>
              </a:ext>
            </a:extLst>
          </p:cNvPr>
          <p:cNvSpPr txBox="1"/>
          <p:nvPr/>
        </p:nvSpPr>
        <p:spPr>
          <a:xfrm rot="1954240">
            <a:off x="2313505" y="3568516"/>
            <a:ext cx="1461521" cy="584775"/>
          </a:xfrm>
          <a:prstGeom prst="rect">
            <a:avLst/>
          </a:prstGeom>
          <a:noFill/>
        </p:spPr>
        <p:txBody>
          <a:bodyPr wrap="square">
            <a:spAutoFit/>
          </a:bodyPr>
          <a:lstStyle/>
          <a:p>
            <a:r>
              <a:rPr kumimoji="0" lang="ar-JO" sz="3200" b="1" i="0" u="none" strike="noStrike" kern="1200" cap="none" spc="0" normalizeH="0" baseline="0" noProof="0" dirty="0">
                <a:ln>
                  <a:noFill/>
                </a:ln>
                <a:solidFill>
                  <a:prstClr val="black"/>
                </a:solidFill>
                <a:effectLst/>
                <a:uLnTx/>
                <a:uFillTx/>
                <a:latin typeface="-apple-system"/>
                <a:ea typeface="+mn-ea"/>
                <a:cs typeface="Arial" panose="020B0604020202020204" pitchFamily="34" charset="0"/>
              </a:rPr>
              <a:t>الابتكار</a:t>
            </a:r>
            <a:endParaRPr lang="ar-JO" sz="3200" dirty="0"/>
          </a:p>
        </p:txBody>
      </p:sp>
      <p:sp>
        <p:nvSpPr>
          <p:cNvPr id="20" name="TextBox 19">
            <a:extLst>
              <a:ext uri="{FF2B5EF4-FFF2-40B4-BE49-F238E27FC236}">
                <a16:creationId xmlns:a16="http://schemas.microsoft.com/office/drawing/2014/main" id="{71DBA673-A604-CF87-E4BE-83F75D56F07C}"/>
              </a:ext>
            </a:extLst>
          </p:cNvPr>
          <p:cNvSpPr txBox="1"/>
          <p:nvPr/>
        </p:nvSpPr>
        <p:spPr>
          <a:xfrm rot="19586943">
            <a:off x="3269936" y="2862221"/>
            <a:ext cx="1330390" cy="584775"/>
          </a:xfrm>
          <a:prstGeom prst="rect">
            <a:avLst/>
          </a:prstGeom>
          <a:noFill/>
        </p:spPr>
        <p:txBody>
          <a:bodyPr wrap="square">
            <a:spAutoFit/>
          </a:bodyPr>
          <a:lstStyle/>
          <a:p>
            <a:r>
              <a:rPr kumimoji="0" lang="ar-JO" sz="3200" b="1" i="0" u="none" strike="noStrike" kern="1200" cap="none" spc="0" normalizeH="0" baseline="0" noProof="0" dirty="0">
                <a:ln>
                  <a:noFill/>
                </a:ln>
                <a:solidFill>
                  <a:prstClr val="black"/>
                </a:solidFill>
                <a:effectLst/>
                <a:uLnTx/>
                <a:uFillTx/>
                <a:latin typeface="-apple-system"/>
                <a:ea typeface="+mn-ea"/>
                <a:cs typeface="Arial" panose="020B0604020202020204" pitchFamily="34" charset="0"/>
              </a:rPr>
              <a:t>الاختراع</a:t>
            </a:r>
            <a:endParaRPr lang="ar-JO" dirty="0"/>
          </a:p>
        </p:txBody>
      </p:sp>
      <p:sp>
        <p:nvSpPr>
          <p:cNvPr id="22" name="TextBox 21">
            <a:extLst>
              <a:ext uri="{FF2B5EF4-FFF2-40B4-BE49-F238E27FC236}">
                <a16:creationId xmlns:a16="http://schemas.microsoft.com/office/drawing/2014/main" id="{816E3B21-FEC6-59CF-5924-7C435072A826}"/>
              </a:ext>
            </a:extLst>
          </p:cNvPr>
          <p:cNvSpPr txBox="1"/>
          <p:nvPr/>
        </p:nvSpPr>
        <p:spPr>
          <a:xfrm rot="16200000">
            <a:off x="2357966" y="2103195"/>
            <a:ext cx="1083769" cy="584775"/>
          </a:xfrm>
          <a:prstGeom prst="rect">
            <a:avLst/>
          </a:prstGeom>
          <a:noFill/>
        </p:spPr>
        <p:txBody>
          <a:bodyPr wrap="square">
            <a:spAutoFit/>
          </a:bodyPr>
          <a:lstStyle/>
          <a:p>
            <a:r>
              <a:rPr kumimoji="0" lang="ar-JO" sz="3200" b="1" i="0" u="none" strike="noStrike" kern="1200" cap="none" spc="0" normalizeH="0" baseline="0" noProof="0" dirty="0">
                <a:ln>
                  <a:noFill/>
                </a:ln>
                <a:solidFill>
                  <a:prstClr val="black"/>
                </a:solidFill>
                <a:effectLst/>
                <a:uLnTx/>
                <a:uFillTx/>
                <a:latin typeface="-apple-system"/>
                <a:ea typeface="+mn-ea"/>
                <a:cs typeface="Arial" panose="020B0604020202020204" pitchFamily="34" charset="0"/>
              </a:rPr>
              <a:t>الإبداع</a:t>
            </a:r>
            <a:endParaRPr lang="ar-JO" dirty="0"/>
          </a:p>
        </p:txBody>
      </p:sp>
      <p:sp>
        <p:nvSpPr>
          <p:cNvPr id="24" name="TextBox 23">
            <a:extLst>
              <a:ext uri="{FF2B5EF4-FFF2-40B4-BE49-F238E27FC236}">
                <a16:creationId xmlns:a16="http://schemas.microsoft.com/office/drawing/2014/main" id="{D19484AF-0B92-DDCB-900A-1B36E8858545}"/>
              </a:ext>
            </a:extLst>
          </p:cNvPr>
          <p:cNvSpPr txBox="1"/>
          <p:nvPr/>
        </p:nvSpPr>
        <p:spPr>
          <a:xfrm>
            <a:off x="4111653" y="419512"/>
            <a:ext cx="4156047" cy="461665"/>
          </a:xfrm>
          <a:prstGeom prst="rect">
            <a:avLst/>
          </a:prstGeom>
          <a:noFill/>
        </p:spPr>
        <p:txBody>
          <a:bodyPr wrap="square">
            <a:spAutoFit/>
          </a:bodyPr>
          <a:lstStyle/>
          <a:p>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الفرق بين الإبداع والابتكار والاختراع</a:t>
            </a:r>
            <a:endParaRPr lang="ar-JO" sz="2400" dirty="0"/>
          </a:p>
        </p:txBody>
      </p:sp>
      <p:sp>
        <p:nvSpPr>
          <p:cNvPr id="27" name="TextBox 26">
            <a:extLst>
              <a:ext uri="{FF2B5EF4-FFF2-40B4-BE49-F238E27FC236}">
                <a16:creationId xmlns:a16="http://schemas.microsoft.com/office/drawing/2014/main" id="{C40C8076-1592-98EF-87EC-C97C57A1BD81}"/>
              </a:ext>
            </a:extLst>
          </p:cNvPr>
          <p:cNvSpPr txBox="1"/>
          <p:nvPr/>
        </p:nvSpPr>
        <p:spPr>
          <a:xfrm>
            <a:off x="4975904" y="6177593"/>
            <a:ext cx="6105524" cy="307777"/>
          </a:xfrm>
          <a:prstGeom prst="rect">
            <a:avLst/>
          </a:prstGeom>
          <a:noFill/>
        </p:spPr>
        <p:txBody>
          <a:bodyPr wrap="square">
            <a:spAutoFit/>
          </a:bodyPr>
          <a:lstStyle/>
          <a:p>
            <a:r>
              <a:rPr lang="en-GB" sz="1400" dirty="0"/>
              <a:t>https://dralidashti.com/innovation_invention_creativity/</a:t>
            </a:r>
            <a:endParaRPr lang="ar-JO" sz="1400" dirty="0"/>
          </a:p>
        </p:txBody>
      </p:sp>
    </p:spTree>
    <p:extLst>
      <p:ext uri="{BB962C8B-B14F-4D97-AF65-F5344CB8AC3E}">
        <p14:creationId xmlns:p14="http://schemas.microsoft.com/office/powerpoint/2010/main" val="636421797"/>
      </p:ext>
    </p:extLst>
  </p:cSld>
  <p:clrMapOvr>
    <a:masterClrMapping/>
  </p:clrMapOvr>
  <p:transition spd="slow">
    <p:randomBar dir="vert"/>
  </p:transition>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a:stretch>
            <a:fillRect t="-1000"/>
          </a:stretch>
        </a:blipFill>
        <a:effectLst/>
      </p:bgPr>
    </p:bg>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B6F5834E-0783-648A-D8AF-1B53F49663E5}"/>
              </a:ext>
            </a:extLst>
          </p:cNvPr>
          <p:cNvSpPr>
            <a:spLocks noGrp="1"/>
          </p:cNvSpPr>
          <p:nvPr>
            <p:ph type="title"/>
          </p:nvPr>
        </p:nvSpPr>
        <p:spPr>
          <a:xfrm>
            <a:off x="5253134" y="103868"/>
            <a:ext cx="4142793" cy="1325563"/>
          </a:xfrm>
        </p:spPr>
        <p:txBody>
          <a:bodyPr>
            <a:normAutofit/>
          </a:bodyPr>
          <a:lstStyle/>
          <a:p>
            <a:pPr algn="ctr"/>
            <a:r>
              <a:rPr lang="ar-JO" b="1" dirty="0">
                <a:solidFill>
                  <a:schemeClr val="bg1">
                    <a:lumMod val="85000"/>
                  </a:schemeClr>
                </a:solidFill>
              </a:rPr>
              <a:t>ملخص المحاضرة</a:t>
            </a:r>
            <a:endParaRPr lang="en-US" b="1" dirty="0">
              <a:solidFill>
                <a:schemeClr val="bg1">
                  <a:lumMod val="85000"/>
                </a:schemeClr>
              </a:solidFill>
            </a:endParaRPr>
          </a:p>
        </p:txBody>
      </p:sp>
    </p:spTree>
    <p:extLst>
      <p:ext uri="{BB962C8B-B14F-4D97-AF65-F5344CB8AC3E}">
        <p14:creationId xmlns:p14="http://schemas.microsoft.com/office/powerpoint/2010/main" val="68172960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7196" y="1375398"/>
            <a:ext cx="8791042"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57081" y="466485"/>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499" y="5713093"/>
            <a:ext cx="10541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rPr>
              <a:t>"الابتكار هو الأداة الخاصة لريادة الأعمال ... الابتكار هو الفعل الذي يمنح الموارد قدرة جديدة على بناء الثروة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rPr>
              <a:t>- بيتر دراكر</a:t>
            </a: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pic>
        <p:nvPicPr>
          <p:cNvPr id="7" name="Picture 6">
            <a:extLst>
              <a:ext uri="{FF2B5EF4-FFF2-40B4-BE49-F238E27FC236}">
                <a16:creationId xmlns:a16="http://schemas.microsoft.com/office/drawing/2014/main" id="{77A53C22-C2D6-2BE8-1404-007A89216A92}"/>
              </a:ext>
            </a:extLst>
          </p:cNvPr>
          <p:cNvPicPr>
            <a:picLocks noChangeAspect="1"/>
          </p:cNvPicPr>
          <p:nvPr/>
        </p:nvPicPr>
        <p:blipFill>
          <a:blip r:embed="rId3"/>
          <a:stretch>
            <a:fillRect/>
          </a:stretch>
        </p:blipFill>
        <p:spPr>
          <a:xfrm>
            <a:off x="2052637" y="2659973"/>
            <a:ext cx="8086725" cy="1585455"/>
          </a:xfrm>
          <a:prstGeom prst="rect">
            <a:avLst/>
          </a:prstGeom>
        </p:spPr>
      </p:pic>
      <p:sp>
        <p:nvSpPr>
          <p:cNvPr id="9" name="TextBox 8">
            <a:extLst>
              <a:ext uri="{FF2B5EF4-FFF2-40B4-BE49-F238E27FC236}">
                <a16:creationId xmlns:a16="http://schemas.microsoft.com/office/drawing/2014/main" id="{B53D2154-553A-52C2-83C0-8EADC32B0350}"/>
              </a:ext>
            </a:extLst>
          </p:cNvPr>
          <p:cNvSpPr txBox="1"/>
          <p:nvPr/>
        </p:nvSpPr>
        <p:spPr>
          <a:xfrm>
            <a:off x="3676261" y="1834527"/>
            <a:ext cx="599583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sym typeface="Arial"/>
              </a:rPr>
              <a:t>الموضوع القادم : نظريات الإبداع والابتكار</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sym typeface="Arial"/>
            </a:endParaRPr>
          </a:p>
        </p:txBody>
      </p:sp>
      <p:pic>
        <p:nvPicPr>
          <p:cNvPr id="11" name="Picture 10">
            <a:extLst>
              <a:ext uri="{FF2B5EF4-FFF2-40B4-BE49-F238E27FC236}">
                <a16:creationId xmlns:a16="http://schemas.microsoft.com/office/drawing/2014/main" id="{49A8263E-68D2-7A4A-C9F9-7E222064A4C9}"/>
              </a:ext>
            </a:extLst>
          </p:cNvPr>
          <p:cNvPicPr>
            <a:picLocks noChangeAspect="1"/>
          </p:cNvPicPr>
          <p:nvPr/>
        </p:nvPicPr>
        <p:blipFill>
          <a:blip r:embed="rId4"/>
          <a:stretch>
            <a:fillRect/>
          </a:stretch>
        </p:blipFill>
        <p:spPr>
          <a:xfrm>
            <a:off x="1827195" y="4128044"/>
            <a:ext cx="8537608" cy="1665860"/>
          </a:xfrm>
          <a:prstGeom prst="rect">
            <a:avLst/>
          </a:prstGeom>
        </p:spPr>
      </p:pic>
      <p:sp>
        <p:nvSpPr>
          <p:cNvPr id="15" name="TextBox 14">
            <a:extLst>
              <a:ext uri="{FF2B5EF4-FFF2-40B4-BE49-F238E27FC236}">
                <a16:creationId xmlns:a16="http://schemas.microsoft.com/office/drawing/2014/main" id="{4DD9D0DE-00B2-8BFF-E7F4-BA9B6C1E6253}"/>
              </a:ext>
            </a:extLst>
          </p:cNvPr>
          <p:cNvSpPr txBox="1"/>
          <p:nvPr/>
        </p:nvSpPr>
        <p:spPr>
          <a:xfrm>
            <a:off x="4795426" y="3272629"/>
            <a:ext cx="6106884" cy="646331"/>
          </a:xfrm>
          <a:prstGeom prst="rect">
            <a:avLst/>
          </a:prstGeom>
          <a:noFill/>
        </p:spPr>
        <p:txBody>
          <a:bodyPr wrap="square">
            <a:spAutoFit/>
          </a:bodyPr>
          <a:lstStyle/>
          <a:p>
            <a:r>
              <a:rPr lang="ar-JO" dirty="0"/>
              <a:t>"إذا كنت تريد شيئا جديدا ، فعليك التوقف عن فعل الشيء القديم"</a:t>
            </a:r>
          </a:p>
          <a:p>
            <a:pPr algn="ctr"/>
            <a:r>
              <a:rPr lang="ar-JO" dirty="0"/>
              <a:t>- بيتر دراكر</a:t>
            </a:r>
          </a:p>
        </p:txBody>
      </p:sp>
      <p:sp>
        <p:nvSpPr>
          <p:cNvPr id="5" name="TextBox 4">
            <a:extLst>
              <a:ext uri="{FF2B5EF4-FFF2-40B4-BE49-F238E27FC236}">
                <a16:creationId xmlns:a16="http://schemas.microsoft.com/office/drawing/2014/main" id="{9ED61820-D36E-1353-4283-99EEE2BFF6F1}"/>
              </a:ext>
            </a:extLst>
          </p:cNvPr>
          <p:cNvSpPr txBox="1"/>
          <p:nvPr/>
        </p:nvSpPr>
        <p:spPr>
          <a:xfrm>
            <a:off x="-132082" y="6229429"/>
            <a:ext cx="2184719"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lang="ar-JO" b="1" dirty="0">
                <a:solidFill>
                  <a:prstClr val="white"/>
                </a:solidFill>
                <a:latin typeface="Times New Roman" panose="02020603050405020304" pitchFamily="18" charset="0"/>
                <a:cs typeface="Times New Roman" panose="02020603050405020304" pitchFamily="18" charset="0"/>
                <a:sym typeface="Arial"/>
              </a:rPr>
              <a:t>د. وردة أبو كلوب</a:t>
            </a: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444642139"/>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7|7.6|2.3|6.8|1.9"/>
</p:tagLst>
</file>

<file path=ppt/tags/tag2.xml><?xml version="1.0" encoding="utf-8"?>
<p:tagLst xmlns:a="http://schemas.openxmlformats.org/drawingml/2006/main" xmlns:r="http://schemas.openxmlformats.org/officeDocument/2006/relationships" xmlns:p="http://schemas.openxmlformats.org/presentationml/2006/main">
  <p:tag name="TIMING" val="|2.7|7.6|2.3|6.8|1.9"/>
</p:tagLst>
</file>

<file path=ppt/tags/tag3.xml><?xml version="1.0" encoding="utf-8"?>
<p:tagLst xmlns:a="http://schemas.openxmlformats.org/drawingml/2006/main" xmlns:r="http://schemas.openxmlformats.org/officeDocument/2006/relationships" xmlns:p="http://schemas.openxmlformats.org/presentationml/2006/main">
  <p:tag name="TIMING" val="|13|11.2|1.7|2.5|2.5|16.6|9.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TM03457491[[fn=Metropolitan]]</Template>
  <TotalTime>11728</TotalTime>
  <Words>4923</Words>
  <Application>Microsoft Office PowerPoint</Application>
  <PresentationFormat>Widescreen</PresentationFormat>
  <Paragraphs>344</Paragraphs>
  <Slides>34</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34</vt:i4>
      </vt:variant>
    </vt:vector>
  </HeadingPairs>
  <TitlesOfParts>
    <vt:vector size="48" baseType="lpstr">
      <vt:lpstr>Almarai</vt:lpstr>
      <vt:lpstr>-apple-system</vt:lpstr>
      <vt:lpstr>Arial</vt:lpstr>
      <vt:lpstr>Calibri</vt:lpstr>
      <vt:lpstr>Calibri Light</vt:lpstr>
      <vt:lpstr>dinnextmedium</vt:lpstr>
      <vt:lpstr>dinnextregular</vt:lpstr>
      <vt:lpstr>DroidArabicKufi-Regular</vt:lpstr>
      <vt:lpstr>JF-Flat</vt:lpstr>
      <vt:lpstr>Simplified Arabic</vt:lpstr>
      <vt:lpstr>Tajawal Medium</vt:lpstr>
      <vt:lpstr>Times New Roman</vt:lpstr>
      <vt:lpstr>var(--artdeco-reset-typography-font-family-inherit)</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ملخص المحاضرة</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125</cp:revision>
  <dcterms:created xsi:type="dcterms:W3CDTF">2023-09-26T15:39:20Z</dcterms:created>
  <dcterms:modified xsi:type="dcterms:W3CDTF">2023-10-04T20:19:04Z</dcterms:modified>
</cp:coreProperties>
</file>